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717" r:id="rId2"/>
    <p:sldId id="606" r:id="rId3"/>
    <p:sldId id="607" r:id="rId4"/>
    <p:sldId id="608" r:id="rId5"/>
    <p:sldId id="609" r:id="rId6"/>
    <p:sldId id="610" r:id="rId7"/>
    <p:sldId id="611" r:id="rId8"/>
    <p:sldId id="843" r:id="rId9"/>
    <p:sldId id="613" r:id="rId10"/>
    <p:sldId id="895" r:id="rId11"/>
    <p:sldId id="614" r:id="rId12"/>
    <p:sldId id="1077" r:id="rId13"/>
    <p:sldId id="1076" r:id="rId14"/>
    <p:sldId id="617" r:id="rId15"/>
    <p:sldId id="618" r:id="rId16"/>
    <p:sldId id="638" r:id="rId17"/>
    <p:sldId id="1068" r:id="rId18"/>
    <p:sldId id="1069" r:id="rId19"/>
    <p:sldId id="1070" r:id="rId20"/>
    <p:sldId id="620" r:id="rId21"/>
    <p:sldId id="1075" r:id="rId22"/>
    <p:sldId id="1074" r:id="rId23"/>
    <p:sldId id="635" r:id="rId24"/>
    <p:sldId id="727" r:id="rId25"/>
    <p:sldId id="724" r:id="rId26"/>
    <p:sldId id="637" r:id="rId27"/>
    <p:sldId id="625" r:id="rId28"/>
    <p:sldId id="636" r:id="rId29"/>
    <p:sldId id="639" r:id="rId30"/>
    <p:sldId id="344" r:id="rId31"/>
    <p:sldId id="891" r:id="rId32"/>
    <p:sldId id="691" r:id="rId33"/>
    <p:sldId id="692" r:id="rId34"/>
    <p:sldId id="338" r:id="rId35"/>
    <p:sldId id="339" r:id="rId36"/>
    <p:sldId id="345" r:id="rId37"/>
    <p:sldId id="348" r:id="rId38"/>
    <p:sldId id="795" r:id="rId39"/>
    <p:sldId id="794" r:id="rId40"/>
    <p:sldId id="796" r:id="rId41"/>
    <p:sldId id="1071" r:id="rId42"/>
    <p:sldId id="1072" r:id="rId43"/>
    <p:sldId id="352" r:id="rId44"/>
    <p:sldId id="988" r:id="rId45"/>
    <p:sldId id="989" r:id="rId46"/>
    <p:sldId id="715" r:id="rId4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D2"/>
    <a:srgbClr val="0432FF"/>
    <a:srgbClr val="66CC00"/>
    <a:srgbClr val="009051"/>
    <a:srgbClr val="00B050"/>
    <a:srgbClr val="FF6666"/>
    <a:srgbClr val="80FF00"/>
    <a:srgbClr val="FFFFFF"/>
    <a:srgbClr val="66FF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4"/>
    <p:restoredTop sz="97251" autoAdjust="0"/>
  </p:normalViewPr>
  <p:slideViewPr>
    <p:cSldViewPr snapToObjects="1" showGuides="1">
      <p:cViewPr varScale="1">
        <p:scale>
          <a:sx n="101" d="100"/>
          <a:sy n="101" d="100"/>
        </p:scale>
        <p:origin x="1384" y="184"/>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2016/2/23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2016/2/23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8011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77497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15</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「サーバー仮想化」の他にもシステム資源を仮想化する技術があります。</a:t>
            </a:r>
          </a:p>
          <a:p>
            <a:r>
              <a:rPr kumimoji="1" lang="ja-JP" altLang="ja-JP" sz="1200" kern="1200" dirty="0" smtClean="0">
                <a:solidFill>
                  <a:schemeClr val="tx1"/>
                </a:solidFill>
                <a:effectLst/>
                <a:latin typeface="+mn-lt"/>
                <a:ea typeface="+mn-ea"/>
                <a:cs typeface="+mn-cs"/>
              </a:rPr>
              <a:t>「デスクトップ仮想化」では、ユーザーの使用する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を共用コンピュータであるサーバーの上に「仮想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を操作しながらも、実はサーバー上の仮想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smtClean="0">
                <a:solidFill>
                  <a:schemeClr val="tx1"/>
                </a:solidFill>
                <a:effectLst/>
                <a:latin typeface="+mn-lt"/>
                <a:ea typeface="+mn-ea"/>
                <a:cs typeface="+mn-cs"/>
              </a:rPr>
              <a:t>「アプリケーション仮想化」では、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といった、本来ユーザー</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smtClean="0">
                <a:solidFill>
                  <a:schemeClr val="tx1"/>
                </a:solidFill>
                <a:effectLst/>
                <a:latin typeface="+mn-lt"/>
                <a:ea typeface="+mn-ea"/>
                <a:cs typeface="+mn-cs"/>
              </a:rPr>
              <a:t>「クライアント仮想化」では、一台の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といった異なる</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を同時に稼働させます。</a:t>
            </a:r>
          </a:p>
          <a:p>
            <a:r>
              <a:rPr kumimoji="1" lang="ja-JP" altLang="ja-JP" sz="1200" kern="1200" dirty="0" smtClean="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smtClean="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smtClean="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123891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smtClean="0">
                <a:solidFill>
                  <a:schemeClr val="tx1"/>
                </a:solidFill>
                <a:effectLst/>
                <a:latin typeface="+mn-lt"/>
                <a:ea typeface="+mn-ea"/>
                <a:cs typeface="+mn-cs"/>
              </a:rPr>
              <a:t>このハードウェアをオペレーティング・システム（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smtClean="0">
                <a:solidFill>
                  <a:schemeClr val="tx1"/>
                </a:solidFill>
                <a:effectLst/>
                <a:latin typeface="+mn-lt"/>
                <a:ea typeface="+mn-ea"/>
                <a:cs typeface="+mn-cs"/>
              </a:rPr>
              <a:t>Hypervisor</a:t>
            </a:r>
            <a:r>
              <a:rPr kumimoji="1" lang="ja-JP" altLang="ja-JP" sz="1200" kern="1200" dirty="0" smtClean="0">
                <a:solidFill>
                  <a:schemeClr val="tx1"/>
                </a:solidFill>
                <a:effectLst/>
                <a:latin typeface="+mn-lt"/>
                <a:ea typeface="+mn-ea"/>
                <a:cs typeface="+mn-cs"/>
              </a:rPr>
              <a:t>）と呼ばれています。</a:t>
            </a:r>
            <a:r>
              <a:rPr kumimoji="1" lang="en-US" altLang="ja-JP" sz="1200" kern="1200" dirty="0" smtClean="0">
                <a:solidFill>
                  <a:schemeClr val="tx1"/>
                </a:solidFill>
                <a:effectLst/>
                <a:latin typeface="+mn-lt"/>
                <a:ea typeface="+mn-ea"/>
                <a:cs typeface="+mn-cs"/>
              </a:rPr>
              <a:t>VMware </a:t>
            </a:r>
            <a:r>
              <a:rPr kumimoji="1" lang="en-US" altLang="ja-JP" sz="1200" kern="1200" dirty="0" err="1" smtClean="0">
                <a:solidFill>
                  <a:schemeClr val="tx1"/>
                </a:solidFill>
                <a:effectLst/>
                <a:latin typeface="+mn-lt"/>
                <a:ea typeface="+mn-ea"/>
                <a:cs typeface="+mn-cs"/>
              </a:rPr>
              <a:t>vSphere</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 </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に組み込まれている</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といった製品が広く使われています。</a:t>
            </a:r>
          </a:p>
          <a:p>
            <a:r>
              <a:rPr kumimoji="1" lang="ja-JP" altLang="ja-JP" sz="1200" kern="1200" dirty="0" smtClean="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17995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上で実現するので、全てのコンテナは同じ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を稼働させることができますので、この点は異なります。</a:t>
            </a:r>
          </a:p>
          <a:p>
            <a:r>
              <a:rPr kumimoji="1" lang="ja-JP" altLang="ja-JP" sz="1200" kern="1200" dirty="0" smtClean="0">
                <a:solidFill>
                  <a:schemeClr val="tx1"/>
                </a:solidFill>
                <a:effectLst/>
                <a:latin typeface="+mn-lt"/>
                <a:ea typeface="+mn-ea"/>
                <a:cs typeface="+mn-cs"/>
              </a:rPr>
              <a:t>その一方で、コンテナは、ハイパーバイザのように、個別に</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を用意する必要がないのでディスク使用量も少なくて済みます。</a:t>
            </a:r>
          </a:p>
          <a:p>
            <a:r>
              <a:rPr kumimoji="1" lang="ja-JP" altLang="ja-JP" sz="1200" kern="1200" dirty="0" smtClean="0">
                <a:solidFill>
                  <a:schemeClr val="tx1"/>
                </a:solidFill>
                <a:effectLst/>
                <a:latin typeface="+mn-lt"/>
                <a:ea typeface="+mn-ea"/>
                <a:cs typeface="+mn-cs"/>
              </a:rPr>
              <a:t>ひとつのコンテナは、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smtClean="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が注目されています。</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が注目されるようになったのは、そのコンテナを生成する設定を「</a:t>
            </a:r>
            <a:r>
              <a:rPr kumimoji="1" lang="en-US" altLang="ja-JP" sz="1200" kern="1200" dirty="0" err="1" smtClean="0">
                <a:solidFill>
                  <a:schemeClr val="tx1"/>
                </a:solidFill>
                <a:effectLst/>
                <a:latin typeface="+mn-lt"/>
                <a:ea typeface="+mn-ea"/>
                <a:cs typeface="+mn-cs"/>
              </a:rPr>
              <a:t>Dockerfile</a:t>
            </a:r>
            <a:r>
              <a:rPr kumimoji="1" lang="ja-JP" altLang="ja-JP" sz="1200" kern="1200" dirty="0" smtClean="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smtClean="0">
                <a:solidFill>
                  <a:schemeClr val="tx1"/>
                </a:solidFill>
                <a:effectLst/>
                <a:latin typeface="+mn-lt"/>
                <a:ea typeface="+mn-ea"/>
                <a:cs typeface="+mn-cs"/>
              </a:rPr>
              <a:t>そのため、</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などのクラウド・サービス・プロバイダーをはじめ、</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Dell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RedHat</a:t>
            </a:r>
            <a:r>
              <a:rPr kumimoji="1" lang="ja-JP" altLang="ja-JP" sz="1200" kern="1200" dirty="0" smtClean="0">
                <a:solidFill>
                  <a:schemeClr val="tx1"/>
                </a:solidFill>
                <a:effectLst/>
                <a:latin typeface="+mn-lt"/>
                <a:ea typeface="+mn-ea"/>
                <a:cs typeface="+mn-cs"/>
              </a:rPr>
              <a:t>などの大手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ベンダーが採用を表明しています。また、</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も自社のクラウド・サービスである</a:t>
            </a:r>
            <a:r>
              <a:rPr kumimoji="1" lang="en-US" altLang="ja-JP" sz="1200" kern="1200" dirty="0" smtClean="0">
                <a:solidFill>
                  <a:schemeClr val="tx1"/>
                </a:solidFill>
                <a:effectLst/>
                <a:latin typeface="+mn-lt"/>
                <a:ea typeface="+mn-ea"/>
                <a:cs typeface="+mn-cs"/>
              </a:rPr>
              <a:t>Windows Azure Platform</a:t>
            </a:r>
            <a:r>
              <a:rPr kumimoji="1" lang="ja-JP" altLang="ja-JP" sz="1200" kern="1200" dirty="0" smtClean="0">
                <a:solidFill>
                  <a:schemeClr val="tx1"/>
                </a:solidFill>
                <a:effectLst/>
                <a:latin typeface="+mn-lt"/>
                <a:ea typeface="+mn-ea"/>
                <a:cs typeface="+mn-cs"/>
              </a:rPr>
              <a:t>や次期</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268133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【図解】コレ１枚で分かる「デスクトップの仮想化」と「アプリケーションの仮想化」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」を稼働させ、ネットワークを介して、その「仮想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」の画面を手元のディスプレイに転送・表示させ、キーボード、マウスなどの入出力装置を利用させる技術です。「</a:t>
            </a:r>
            <a:r>
              <a:rPr kumimoji="1" lang="en-US" altLang="ja-JP" sz="1200" kern="1200" dirty="0" smtClean="0">
                <a:solidFill>
                  <a:schemeClr val="tx1"/>
                </a:solidFill>
                <a:effectLst/>
                <a:latin typeface="+mn-lt"/>
                <a:ea typeface="+mn-ea"/>
                <a:cs typeface="+mn-cs"/>
              </a:rPr>
              <a:t>VDI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Virtual Desktop Infrastructure</a:t>
            </a:r>
            <a:r>
              <a:rPr kumimoji="1" lang="ja-JP" altLang="ja-JP" sz="1200" kern="1200" dirty="0" smtClean="0">
                <a:solidFill>
                  <a:schemeClr val="tx1"/>
                </a:solidFill>
                <a:effectLst/>
                <a:latin typeface="+mn-lt"/>
                <a:ea typeface="+mn-ea"/>
                <a:cs typeface="+mn-cs"/>
              </a:rPr>
              <a:t>）」とも呼ばれています。ちなみに「デスクトップ」とは、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画面のことです。</a:t>
            </a:r>
          </a:p>
          <a:p>
            <a:r>
              <a:rPr kumimoji="1" lang="ja-JP" altLang="ja-JP" sz="1200" kern="1200" dirty="0" smtClean="0">
                <a:solidFill>
                  <a:schemeClr val="tx1"/>
                </a:solidFill>
                <a:effectLst/>
                <a:latin typeface="+mn-lt"/>
                <a:ea typeface="+mn-ea"/>
                <a:cs typeface="+mn-cs"/>
              </a:rPr>
              <a:t>例えば、仮想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で、普通の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を動かし、</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を使い、作成した文書や表は、自分の仮想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に割り当てられたストレージに保存します。ユーザーは、手元にある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smtClean="0">
                <a:solidFill>
                  <a:schemeClr val="tx1"/>
                </a:solidFill>
                <a:effectLst/>
                <a:latin typeface="+mn-lt"/>
                <a:ea typeface="+mn-ea"/>
                <a:cs typeface="+mn-cs"/>
              </a:rPr>
              <a:t>一方、「アプリケーション仮想化」は、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でなければ動かないアプリケーションがあり、同時に最新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も利用したいとき、</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を「アプリケーション仮想化」で使用し、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smtClean="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がなくなってしまっても、管理者が、その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smtClean="0">
                <a:solidFill>
                  <a:schemeClr val="tx1"/>
                </a:solidFill>
                <a:effectLst/>
                <a:latin typeface="+mn-lt"/>
                <a:ea typeface="+mn-ea"/>
                <a:cs typeface="+mn-cs"/>
              </a:rPr>
              <a:t>また、自宅で仕事をする場合、自宅の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からネットワークを介して会社で使っている仮想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352547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「デスクトップ仮想化」と「アプリケーション仮装化」は、手元の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側に保管する必要がないので、ストレージも不要です。</a:t>
            </a:r>
          </a:p>
          <a:p>
            <a:r>
              <a:rPr kumimoji="1" lang="ja-JP" altLang="ja-JP" sz="1200" kern="1200" dirty="0" smtClean="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が作られました。これをシンクライアント（</a:t>
            </a:r>
            <a:r>
              <a:rPr kumimoji="1" lang="en-US" altLang="ja-JP" sz="1200" kern="1200" dirty="0" smtClean="0">
                <a:solidFill>
                  <a:schemeClr val="tx1"/>
                </a:solidFill>
                <a:effectLst/>
                <a:latin typeface="+mn-lt"/>
                <a:ea typeface="+mn-ea"/>
                <a:cs typeface="+mn-cs"/>
              </a:rPr>
              <a:t>Thin Client</a:t>
            </a:r>
            <a:r>
              <a:rPr kumimoji="1" lang="ja-JP" altLang="ja-JP" sz="1200" kern="1200" dirty="0" smtClean="0">
                <a:solidFill>
                  <a:schemeClr val="tx1"/>
                </a:solidFill>
                <a:effectLst/>
                <a:latin typeface="+mn-lt"/>
                <a:ea typeface="+mn-ea"/>
                <a:cs typeface="+mn-cs"/>
              </a:rPr>
              <a:t>）と言います。</a:t>
            </a:r>
            <a:r>
              <a:rPr kumimoji="1" lang="en-US" altLang="ja-JP" sz="1200" kern="1200" dirty="0" smtClean="0">
                <a:solidFill>
                  <a:schemeClr val="tx1"/>
                </a:solidFill>
                <a:effectLst/>
                <a:latin typeface="+mn-lt"/>
                <a:ea typeface="+mn-ea"/>
                <a:cs typeface="+mn-cs"/>
              </a:rPr>
              <a:t>Thin</a:t>
            </a:r>
            <a:r>
              <a:rPr kumimoji="1" lang="ja-JP" altLang="ja-JP" sz="1200" kern="1200" dirty="0" smtClean="0">
                <a:solidFill>
                  <a:schemeClr val="tx1"/>
                </a:solidFill>
                <a:effectLst/>
                <a:latin typeface="+mn-lt"/>
                <a:ea typeface="+mn-ea"/>
                <a:cs typeface="+mn-cs"/>
              </a:rPr>
              <a:t>とは、「やせた」という意味です。ちなみに、通常の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Fat</a:t>
            </a:r>
            <a:r>
              <a:rPr kumimoji="1" lang="ja-JP" altLang="ja-JP" sz="1200" kern="1200" dirty="0" smtClean="0">
                <a:solidFill>
                  <a:schemeClr val="tx1"/>
                </a:solidFill>
                <a:effectLst/>
                <a:latin typeface="+mn-lt"/>
                <a:ea typeface="+mn-ea"/>
                <a:cs typeface="+mn-cs"/>
              </a:rPr>
              <a:t>（太った）</a:t>
            </a:r>
            <a:r>
              <a:rPr kumimoji="1" lang="en-US" altLang="ja-JP" sz="1200" kern="1200" dirty="0" smtClean="0">
                <a:solidFill>
                  <a:schemeClr val="tx1"/>
                </a:solidFill>
                <a:effectLst/>
                <a:latin typeface="+mn-lt"/>
                <a:ea typeface="+mn-ea"/>
                <a:cs typeface="+mn-cs"/>
              </a:rPr>
              <a:t>Client</a:t>
            </a:r>
            <a:r>
              <a:rPr kumimoji="1" lang="ja-JP" altLang="ja-JP" sz="1200" kern="1200" dirty="0" smtClean="0">
                <a:solidFill>
                  <a:schemeClr val="tx1"/>
                </a:solidFill>
                <a:effectLst/>
                <a:latin typeface="+mn-lt"/>
                <a:ea typeface="+mn-ea"/>
                <a:cs typeface="+mn-cs"/>
              </a:rPr>
              <a:t>と呼ぶことがあります。</a:t>
            </a:r>
          </a:p>
          <a:p>
            <a:r>
              <a:rPr kumimoji="1" lang="ja-JP" altLang="ja-JP" sz="1200" kern="1200" dirty="0" smtClean="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smtClean="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smtClean="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smtClean="0">
                <a:solidFill>
                  <a:schemeClr val="tx1"/>
                </a:solidFill>
                <a:effectLst/>
                <a:latin typeface="+mn-lt"/>
                <a:ea typeface="+mn-ea"/>
                <a:cs typeface="+mn-cs"/>
              </a:rPr>
              <a:t>「シンクライアント」は、このような機能を絞り込んだ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195022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81863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クライアントの仮想化は、ひとつのクライアント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smtClean="0">
                <a:solidFill>
                  <a:schemeClr val="tx1"/>
                </a:solidFill>
                <a:effectLst/>
                <a:latin typeface="+mn-lt"/>
                <a:ea typeface="+mn-ea"/>
                <a:cs typeface="+mn-cs"/>
              </a:rPr>
              <a:t>本来、ひとりのユーザーに占有使用されるクライアント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Window 7</a:t>
            </a:r>
            <a:r>
              <a:rPr kumimoji="1" lang="ja-JP" altLang="ja-JP" sz="1200" kern="1200" dirty="0" smtClean="0">
                <a:solidFill>
                  <a:schemeClr val="tx1"/>
                </a:solidFill>
                <a:effectLst/>
                <a:latin typeface="+mn-lt"/>
                <a:ea typeface="+mn-ea"/>
                <a:cs typeface="+mn-cs"/>
              </a:rPr>
              <a:t>と言われる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用のオペレーティング・システム上で、「</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モード」と呼ばれる仮想化の機能が動きます。この機能は</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の前のバージョンである</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を動かすことができる仮想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Windows7</a:t>
            </a:r>
            <a:r>
              <a:rPr kumimoji="1" lang="ja-JP" altLang="ja-JP" sz="1200" kern="1200" dirty="0" smtClean="0">
                <a:solidFill>
                  <a:schemeClr val="tx1"/>
                </a:solidFill>
                <a:effectLst/>
                <a:latin typeface="+mn-lt"/>
                <a:ea typeface="+mn-ea"/>
                <a:cs typeface="+mn-cs"/>
              </a:rPr>
              <a:t>の中に作ります。この上で、</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を動かせば、一台の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の上で、同時に</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を同時に稼働させることができます。</a:t>
            </a:r>
          </a:p>
          <a:p>
            <a:r>
              <a:rPr kumimoji="1" lang="ja-JP" altLang="ja-JP" sz="1200" kern="1200" dirty="0" smtClean="0">
                <a:solidFill>
                  <a:schemeClr val="tx1"/>
                </a:solidFill>
                <a:effectLst/>
                <a:latin typeface="+mn-lt"/>
                <a:ea typeface="+mn-ea"/>
                <a:cs typeface="+mn-cs"/>
              </a:rPr>
              <a:t>このようなことが必要になるのは、</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では動くが</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用として開発、購入したソフトウェアを無駄にしないですむのです。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上で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smtClean="0">
                <a:solidFill>
                  <a:schemeClr val="tx1"/>
                </a:solidFill>
                <a:effectLst/>
                <a:latin typeface="+mn-lt"/>
                <a:ea typeface="+mn-ea"/>
                <a:cs typeface="+mn-cs"/>
              </a:rPr>
              <a:t>Mac PC</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377068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27</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extLst>
      <p:ext uri="{BB962C8B-B14F-4D97-AF65-F5344CB8AC3E}">
        <p14:creationId xmlns:p14="http://schemas.microsoft.com/office/powerpoint/2010/main" val="1433101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【図解】コレ１枚で分かるストレージの仮想化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smtClean="0">
                <a:solidFill>
                  <a:schemeClr val="tx1"/>
                </a:solidFill>
                <a:effectLst/>
                <a:latin typeface="+mn-lt"/>
                <a:ea typeface="+mn-ea"/>
                <a:cs typeface="+mn-cs"/>
              </a:rPr>
              <a:t>例えば、ストレージの容量は、使っている／いないに関わらず、「</a:t>
            </a:r>
            <a:r>
              <a:rPr kumimoji="1" lang="en-US" altLang="ja-JP" sz="1200" kern="1200" dirty="0" smtClean="0">
                <a:solidFill>
                  <a:schemeClr val="tx1"/>
                </a:solidFill>
                <a:effectLst/>
                <a:latin typeface="+mn-lt"/>
                <a:ea typeface="+mn-ea"/>
                <a:cs typeface="+mn-cs"/>
              </a:rPr>
              <a:t>128GB</a:t>
            </a:r>
            <a:r>
              <a:rPr kumimoji="1" lang="ja-JP" altLang="ja-JP" sz="1200" kern="1200" dirty="0" smtClean="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smtClean="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smtClean="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smtClean="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smtClean="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 </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74069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smtClean="0">
                <a:solidFill>
                  <a:schemeClr val="tx1"/>
                </a:solidFill>
                <a:effectLst/>
                <a:latin typeface="+mn-lt"/>
                <a:ea typeface="+mn-ea"/>
                <a:cs typeface="+mn-cs"/>
              </a:rPr>
              <a:t>Virtual</a:t>
            </a:r>
            <a:r>
              <a:rPr kumimoji="1" lang="ja-JP" altLang="ja-JP" sz="1200" kern="1200" dirty="0" smtClean="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smtClean="0">
                <a:solidFill>
                  <a:schemeClr val="tx1"/>
                </a:solidFill>
                <a:effectLst/>
                <a:latin typeface="+mn-lt"/>
                <a:ea typeface="+mn-ea"/>
                <a:cs typeface="+mn-cs"/>
              </a:rPr>
              <a:t>辞書を引くと英語の文例には、次のような記述がありました。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was a virtual promise.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（約束ではないが）実際には約束も同然だった。</a:t>
            </a:r>
          </a:p>
          <a:p>
            <a:r>
              <a:rPr kumimoji="1" lang="en-US" altLang="ja-JP" sz="1200" kern="1200" dirty="0" smtClean="0">
                <a:solidFill>
                  <a:schemeClr val="tx1"/>
                </a:solidFill>
                <a:effectLst/>
                <a:latin typeface="+mn-lt"/>
                <a:ea typeface="+mn-ea"/>
                <a:cs typeface="+mn-cs"/>
              </a:rPr>
              <a:t>He was the virtual leader of the movement.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彼はその運動の事実上の指導者だった。</a:t>
            </a:r>
          </a:p>
          <a:p>
            <a:r>
              <a:rPr kumimoji="1" lang="en-US" altLang="ja-JP" sz="1200" kern="1200" dirty="0" smtClean="0">
                <a:solidFill>
                  <a:schemeClr val="tx1"/>
                </a:solidFill>
                <a:effectLst/>
                <a:latin typeface="+mn-lt"/>
                <a:ea typeface="+mn-ea"/>
                <a:cs typeface="+mn-cs"/>
              </a:rPr>
              <a:t>He was formally a general, but he was a virtual king of this country</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彼は公式には「将軍」ではあったが、彼はこの国の実質的国王だった。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このように見ていくと、私たちが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の用語として使っている「仮想化＝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」は、次のような意味と理解するのが、自然かも知れません。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「物理的実態とは異なるが実質的機能を実現する仕組み」</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smtClean="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smtClean="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smtClean="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713683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従来、ネットワークの構築は、異なる役割や機能を持つ多数の機器をケーブルで接続し、それぞれの機器に手間のかかる設定が必要でした。この常識を変えたのが、</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Networking</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smtClean="0">
                <a:solidFill>
                  <a:schemeClr val="tx1"/>
                </a:solidFill>
                <a:effectLst/>
                <a:latin typeface="+mn-lt"/>
                <a:ea typeface="+mn-ea"/>
                <a:cs typeface="+mn-cs"/>
              </a:rPr>
              <a:t>例えば、異なる複数企業のシステム機器が混在して設置されているデータセンターの場合、従来であれば、独立性を保証するため各社毎に機器もネットワークも物理的に分離して別々に管理しなければなりませんで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このような仕組みを</a:t>
            </a:r>
            <a:r>
              <a:rPr kumimoji="1" lang="en-US" altLang="ja-JP" sz="1200" kern="1200" dirty="0" smtClean="0">
                <a:solidFill>
                  <a:schemeClr val="tx1"/>
                </a:solidFill>
                <a:effectLst/>
                <a:latin typeface="+mn-lt"/>
                <a:ea typeface="+mn-ea"/>
                <a:cs typeface="+mn-cs"/>
              </a:rPr>
              <a:t>NFV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Network Functions Virtualization</a:t>
            </a:r>
            <a:r>
              <a:rPr kumimoji="1" lang="ja-JP" altLang="ja-JP" sz="1200" kern="1200" dirty="0" smtClean="0">
                <a:solidFill>
                  <a:schemeClr val="tx1"/>
                </a:solidFill>
                <a:effectLst/>
                <a:latin typeface="+mn-lt"/>
                <a:ea typeface="+mn-ea"/>
                <a:cs typeface="+mn-cs"/>
              </a:rPr>
              <a:t>：ネットワーク機能の仮想化）と言います。</a:t>
            </a:r>
          </a:p>
          <a:p>
            <a:r>
              <a:rPr kumimoji="1" lang="ja-JP" altLang="ja-JP" sz="1200" kern="1200" dirty="0" smtClean="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smtClean="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smtClean="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smtClean="0">
                <a:solidFill>
                  <a:schemeClr val="tx1"/>
                </a:solidFill>
                <a:effectLst/>
                <a:latin typeface="+mn-lt"/>
                <a:ea typeface="+mn-ea"/>
                <a:cs typeface="+mn-cs"/>
              </a:rPr>
              <a:t>かつては、運用管理者が、アプリケーションのポリシーに応じて、手作業で個々のネットワーク機器の構成や設定を行っていました。しかし、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に対応したハードウェアやソフトウェアの登場により、これらの作業をネットワーク全体に対して一括して、あるいは、アプリケーションからの要求に応じて自動的で対応できるようになったのです。</a:t>
            </a:r>
          </a:p>
          <a:p>
            <a:r>
              <a:rPr kumimoji="1" lang="ja-JP" altLang="ja-JP" sz="1200" kern="1200" dirty="0" smtClean="0">
                <a:solidFill>
                  <a:schemeClr val="tx1"/>
                </a:solidFill>
                <a:effectLst/>
                <a:latin typeface="+mn-lt"/>
                <a:ea typeface="+mn-ea"/>
                <a:cs typeface="+mn-cs"/>
              </a:rPr>
              <a:t>これにより、ネットワークの運用管理負担が軽減されると共に、アプリケーションの変更に即応できる柔軟なネットワークが実現したのです。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2130964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3585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31</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381716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smtClean="0">
                <a:solidFill>
                  <a:schemeClr val="tx1"/>
                </a:solidFill>
                <a:effectLst/>
                <a:latin typeface="+mn-lt"/>
                <a:ea typeface="+mn-ea"/>
                <a:cs typeface="+mn-cs"/>
              </a:rPr>
              <a:t>すぐに稼動</a:t>
            </a:r>
          </a:p>
          <a:p>
            <a:r>
              <a:rPr kumimoji="1" lang="ja-JP" altLang="ja-JP" sz="1200" kern="1200" dirty="0" smtClean="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smtClean="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smtClean="0">
                <a:solidFill>
                  <a:schemeClr val="tx1"/>
                </a:solidFill>
                <a:effectLst/>
                <a:latin typeface="+mn-lt"/>
                <a:ea typeface="+mn-ea"/>
                <a:cs typeface="+mn-cs"/>
              </a:rPr>
              <a:t>複製が簡単</a:t>
            </a:r>
          </a:p>
          <a:p>
            <a:r>
              <a:rPr kumimoji="1" lang="ja-JP" altLang="ja-JP" sz="1200" kern="1200" dirty="0" smtClean="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smtClean="0">
                <a:solidFill>
                  <a:schemeClr val="tx1"/>
                </a:solidFill>
                <a:effectLst/>
                <a:latin typeface="+mn-lt"/>
                <a:ea typeface="+mn-ea"/>
                <a:cs typeface="+mn-cs"/>
              </a:rPr>
              <a:t>柔軟な構成変更</a:t>
            </a:r>
          </a:p>
          <a:p>
            <a:r>
              <a:rPr kumimoji="1" lang="ja-JP" altLang="ja-JP" sz="1200" kern="1200" smtClean="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347703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smtClean="0">
                <a:solidFill>
                  <a:schemeClr val="tx1"/>
                </a:solidFill>
                <a:effectLst/>
                <a:latin typeface="+mn-lt"/>
                <a:ea typeface="+mn-ea"/>
                <a:cs typeface="+mn-cs"/>
              </a:rPr>
              <a:t>停止時間の低減</a:t>
            </a:r>
          </a:p>
          <a:p>
            <a:r>
              <a:rPr kumimoji="1" lang="ja-JP" altLang="ja-JP" sz="1200" kern="1200" dirty="0" smtClean="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smtClean="0">
                <a:solidFill>
                  <a:schemeClr val="tx1"/>
                </a:solidFill>
                <a:effectLst/>
                <a:latin typeface="+mn-lt"/>
                <a:ea typeface="+mn-ea"/>
                <a:cs typeface="+mn-cs"/>
              </a:rPr>
              <a:t>従来は、サーバーの障害が発生すると、機械の復旧とデータ復元で半日～</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smtClean="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smtClean="0">
                <a:solidFill>
                  <a:schemeClr val="tx1"/>
                </a:solidFill>
                <a:effectLst/>
                <a:latin typeface="+mn-lt"/>
                <a:ea typeface="+mn-ea"/>
                <a:cs typeface="+mn-cs"/>
              </a:rPr>
              <a:t>災害対策への対応</a:t>
            </a:r>
          </a:p>
          <a:p>
            <a:r>
              <a:rPr kumimoji="1" lang="ja-JP" altLang="ja-JP" sz="1200" kern="1200" dirty="0" smtClean="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smtClean="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90005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E10-845B-4D08-9EDB-751F4239C3A9}" type="slidenum">
              <a:rPr lang="ja-JP" altLang="en-US"/>
              <a:pPr/>
              <a:t>34</a:t>
            </a:fld>
            <a:endParaRPr lang="en-US" altLang="ja-JP"/>
          </a:p>
        </p:txBody>
      </p:sp>
      <p:sp>
        <p:nvSpPr>
          <p:cNvPr id="772098" name="Rectangle 2"/>
          <p:cNvSpPr>
            <a:spLocks noGrp="1" noRot="1" noChangeAspect="1" noChangeArrowheads="1" noTextEdit="1"/>
          </p:cNvSpPr>
          <p:nvPr>
            <p:ph type="sldImg"/>
          </p:nvPr>
        </p:nvSpPr>
        <p:spPr>
          <a:xfrm>
            <a:off x="1144588" y="684213"/>
            <a:ext cx="4575175" cy="3432175"/>
          </a:xfrm>
          <a:ln/>
        </p:spPr>
      </p:sp>
      <p:sp>
        <p:nvSpPr>
          <p:cNvPr id="772099"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1581303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35</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extLst>
      <p:ext uri="{BB962C8B-B14F-4D97-AF65-F5344CB8AC3E}">
        <p14:creationId xmlns:p14="http://schemas.microsoft.com/office/powerpoint/2010/main" val="1866061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051491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r>
              <a:rPr kumimoji="1" lang="ja-JP" altLang="en-US" dirty="0" smtClean="0"/>
              <a:t>インターネットに繋げば、いつでも何処でも望む情報が手に入り、アプリケーション・サービスをうけられるようになりました。その結果、必要となるシステム資源は、質的にも量的にも従来とは桁違いの規模となり、これが継続的に増大する状況が生まれています。これを「</a:t>
            </a:r>
            <a:r>
              <a:rPr kumimoji="1" lang="en-US" altLang="ja-JP" dirty="0" smtClean="0"/>
              <a:t>Web</a:t>
            </a:r>
            <a:r>
              <a:rPr kumimoji="1" lang="ja-JP" altLang="en-US" dirty="0" smtClean="0"/>
              <a:t>スケール」と呼んでいます。パブリック・クラウドは、この</a:t>
            </a:r>
            <a:r>
              <a:rPr kumimoji="1" lang="en-US" altLang="ja-JP" dirty="0" smtClean="0"/>
              <a:t>Web</a:t>
            </a:r>
            <a:r>
              <a:rPr kumimoji="1" lang="ja-JP" altLang="en-US" dirty="0" smtClean="0"/>
              <a:t>スケールに対応しなければなりません。</a:t>
            </a:r>
          </a:p>
          <a:p>
            <a:endParaRPr kumimoji="1" lang="ja-JP" altLang="en-US" dirty="0" smtClean="0"/>
          </a:p>
          <a:p>
            <a:r>
              <a:rPr kumimoji="1" lang="ja-JP" altLang="en-US" dirty="0" smtClean="0"/>
              <a:t>そのためには、</a:t>
            </a:r>
            <a:r>
              <a:rPr kumimoji="1" lang="en-US" altLang="ja-JP" dirty="0" smtClean="0"/>
              <a:t>CPU</a:t>
            </a:r>
            <a:r>
              <a:rPr kumimoji="1" lang="ja-JP" altLang="en-US" dirty="0" smtClean="0"/>
              <a:t>やメモリ、ストレージなどのハードウェア能力をそれぞれ個別に増強する「スケールアップ」では、すぐに物理的な限界に達してしまいます。そこで、同様のハードウェアを並列に追加してゆき、全体の規模を拡大して、並列処理させることで能力を増強する「スケールアウト」での対応が、一般的です。スケールアウトにすれば、継続的な需要の増大に際しても、ハードウェアを追加してゆくことで、容易に能力を増強できるのです。</a:t>
            </a:r>
          </a:p>
          <a:p>
            <a:endParaRPr kumimoji="1" lang="ja-JP" altLang="en-US" dirty="0" smtClean="0"/>
          </a:p>
          <a:p>
            <a:r>
              <a:rPr kumimoji="1" lang="ja-JP" altLang="en-US" dirty="0" smtClean="0"/>
              <a:t>スクリーンショット </a:t>
            </a:r>
            <a:r>
              <a:rPr kumimoji="1" lang="en-US" altLang="ja-JP" dirty="0" smtClean="0"/>
              <a:t>2015-06-11 7.42.30.png</a:t>
            </a:r>
          </a:p>
          <a:p>
            <a:endParaRPr kumimoji="1" lang="en-US" altLang="ja-JP" dirty="0" smtClean="0"/>
          </a:p>
          <a:p>
            <a:r>
              <a:rPr kumimoji="1" lang="ja-JP" altLang="en-US" dirty="0" smtClean="0"/>
              <a:t>このようなスケールアウトの考え方をパブリック・クラウドではなく、プライベート・クラウドのインフラとして提供しようという製品が登場しています。これらは、「ハイパー・コンバージド・システム」と言われ、</a:t>
            </a:r>
            <a:r>
              <a:rPr kumimoji="1" lang="en-US" altLang="ja-JP" dirty="0" err="1" smtClean="0"/>
              <a:t>Nutanix</a:t>
            </a:r>
            <a:r>
              <a:rPr kumimoji="1" lang="ja-JP" altLang="en-US" dirty="0" smtClean="0"/>
              <a:t>、</a:t>
            </a:r>
            <a:r>
              <a:rPr kumimoji="1" lang="en-US" altLang="ja-JP" dirty="0" smtClean="0"/>
              <a:t>EVO:RAIL</a:t>
            </a:r>
            <a:r>
              <a:rPr kumimoji="1" lang="ja-JP" altLang="en-US" dirty="0" smtClean="0"/>
              <a:t>、</a:t>
            </a:r>
            <a:r>
              <a:rPr kumimoji="1" lang="en-US" altLang="ja-JP" dirty="0" err="1" smtClean="0"/>
              <a:t>Simplivity</a:t>
            </a:r>
            <a:r>
              <a:rPr kumimoji="1" lang="ja-JP" altLang="en-US" dirty="0" smtClean="0"/>
              <a:t>、</a:t>
            </a:r>
            <a:r>
              <a:rPr kumimoji="1" lang="en-US" altLang="ja-JP" dirty="0" smtClean="0"/>
              <a:t>VCE</a:t>
            </a:r>
            <a:r>
              <a:rPr kumimoji="1" lang="ja-JP" altLang="en-US" dirty="0" smtClean="0"/>
              <a:t>の</a:t>
            </a:r>
            <a:r>
              <a:rPr kumimoji="1" lang="en-US" altLang="ja-JP" dirty="0" err="1" smtClean="0"/>
              <a:t>VxRack</a:t>
            </a:r>
            <a:r>
              <a:rPr kumimoji="1" lang="ja-JP" altLang="en-US" dirty="0" smtClean="0"/>
              <a:t>などの製品が登場しています。これら製品は、サーバー、ネットワーク、ストレージで</a:t>
            </a:r>
            <a:r>
              <a:rPr kumimoji="1" lang="en-US" altLang="ja-JP" dirty="0" smtClean="0"/>
              <a:t>1</a:t>
            </a:r>
            <a:r>
              <a:rPr kumimoji="1" lang="ja-JP" altLang="en-US" dirty="0" smtClean="0"/>
              <a:t>単位の標準化されたモジュールで構成され、これを追加してゆくことで、すなわち、スケールアウトでシステムの能力を増強することができます。</a:t>
            </a:r>
          </a:p>
          <a:p>
            <a:endParaRPr kumimoji="1" lang="ja-JP" altLang="en-US" dirty="0" smtClean="0"/>
          </a:p>
          <a:p>
            <a:r>
              <a:rPr kumimoji="1" lang="ja-JP" altLang="en-US" dirty="0" smtClean="0"/>
              <a:t>これまでも、サーバー、ネットワーク、ストレージをひとつの筐体に収め、システムの接続や基本的な設定を予め済ませて出荷する「コンバージド・システム（垂直統合システム）」と言われる製品はありました。例えば、</a:t>
            </a:r>
            <a:r>
              <a:rPr kumimoji="1" lang="en-US" altLang="ja-JP" dirty="0" smtClean="0"/>
              <a:t>Oracle</a:t>
            </a:r>
            <a:r>
              <a:rPr kumimoji="1" lang="ja-JP" altLang="en-US" dirty="0" smtClean="0"/>
              <a:t>の </a:t>
            </a:r>
            <a:r>
              <a:rPr kumimoji="1" lang="en-US" altLang="ja-JP" dirty="0" err="1" smtClean="0"/>
              <a:t>Exalogic</a:t>
            </a:r>
            <a:r>
              <a:rPr kumimoji="1" lang="en-US" altLang="ja-JP" dirty="0" smtClean="0"/>
              <a:t> Elastic Cloud</a:t>
            </a:r>
            <a:r>
              <a:rPr kumimoji="1" lang="ja-JP" altLang="en-US" dirty="0" smtClean="0"/>
              <a:t>、</a:t>
            </a:r>
            <a:r>
              <a:rPr kumimoji="1" lang="en-US" altLang="ja-JP" dirty="0" smtClean="0"/>
              <a:t>IBM</a:t>
            </a:r>
            <a:r>
              <a:rPr kumimoji="1" lang="ja-JP" altLang="en-US" dirty="0" smtClean="0"/>
              <a:t>の</a:t>
            </a:r>
            <a:r>
              <a:rPr kumimoji="1" lang="en-US" altLang="ja-JP" dirty="0" err="1" smtClean="0"/>
              <a:t>PureFlex</a:t>
            </a:r>
            <a:r>
              <a:rPr kumimoji="1" lang="en-US" altLang="ja-JP" dirty="0" smtClean="0"/>
              <a:t> System</a:t>
            </a:r>
            <a:r>
              <a:rPr kumimoji="1" lang="ja-JP" altLang="en-US" dirty="0" smtClean="0"/>
              <a:t>、</a:t>
            </a:r>
            <a:r>
              <a:rPr kumimoji="1" lang="en-US" altLang="ja-JP" dirty="0" smtClean="0"/>
              <a:t>VCE</a:t>
            </a:r>
            <a:r>
              <a:rPr kumimoji="1" lang="ja-JP" altLang="en-US" dirty="0" smtClean="0"/>
              <a:t>の</a:t>
            </a:r>
            <a:r>
              <a:rPr kumimoji="1" lang="en-US" altLang="ja-JP" dirty="0" err="1" smtClean="0"/>
              <a:t>vBlock</a:t>
            </a:r>
            <a:r>
              <a:rPr kumimoji="1" lang="ja-JP" altLang="en-US" dirty="0" smtClean="0"/>
              <a:t>、</a:t>
            </a:r>
            <a:r>
              <a:rPr kumimoji="1" lang="en-US" altLang="ja-JP" dirty="0" smtClean="0"/>
              <a:t>HP </a:t>
            </a:r>
            <a:r>
              <a:rPr kumimoji="1" lang="ja-JP" altLang="en-US" dirty="0" smtClean="0"/>
              <a:t>の</a:t>
            </a:r>
            <a:r>
              <a:rPr kumimoji="1" lang="en-US" altLang="ja-JP" dirty="0" err="1" smtClean="0"/>
              <a:t>ConvergedSystem</a:t>
            </a:r>
            <a:r>
              <a:rPr kumimoji="1" lang="ja-JP" altLang="en-US" dirty="0" smtClean="0"/>
              <a:t>などがあります。</a:t>
            </a:r>
          </a:p>
          <a:p>
            <a:endParaRPr kumimoji="1" lang="ja-JP" altLang="en-US" dirty="0" smtClean="0"/>
          </a:p>
          <a:p>
            <a:r>
              <a:rPr kumimoji="1" lang="ja-JP" altLang="en-US" dirty="0" smtClean="0"/>
              <a:t>しかし、能力の拡張となると構成要素毎に個別対応しなければならず、しかも、接続や設定などが複雑になります。規模や構成を変えないことを前提に使うには、導入や設定、運用も容易なのですが、スケールアウトには簡単に対応できないものでした。</a:t>
            </a:r>
          </a:p>
          <a:p>
            <a:endParaRPr kumimoji="1" lang="ja-JP" altLang="en-US" dirty="0" smtClean="0"/>
          </a:p>
          <a:p>
            <a:r>
              <a:rPr kumimoji="1" lang="ja-JP" altLang="en-US" dirty="0" smtClean="0"/>
              <a:t>一方、「ハイパー・コンバージド・システム」は、標準化されたモジュールを追加することで、能力をスケールアウトに拡張でき、その構成や設定も自動で行われます。能力の拡張を迅速かつ段階的に行う必要があるインフラ用途として有効です。また構成や設定を全てソフトウェアで行える</a:t>
            </a:r>
            <a:r>
              <a:rPr kumimoji="1" lang="en-US" altLang="ja-JP" dirty="0" smtClean="0"/>
              <a:t>SDI</a:t>
            </a:r>
            <a:r>
              <a:rPr kumimoji="1" lang="ja-JP" altLang="en-US" dirty="0" smtClean="0"/>
              <a:t>（</a:t>
            </a:r>
            <a:r>
              <a:rPr kumimoji="1" lang="en-US" altLang="ja-JP" dirty="0" smtClean="0"/>
              <a:t>Software Defined Infrastructure</a:t>
            </a:r>
            <a:r>
              <a:rPr kumimoji="1" lang="ja-JP" altLang="en-US" dirty="0" smtClean="0"/>
              <a:t>）を構築する手段としても注目されています。</a:t>
            </a:r>
          </a:p>
          <a:p>
            <a:endParaRPr kumimoji="1" lang="ja-JP" altLang="en-US" dirty="0" smtClean="0"/>
          </a:p>
          <a:p>
            <a:r>
              <a:rPr kumimoji="1" lang="ja-JP" altLang="en-US" dirty="0" smtClean="0"/>
              <a:t>スクリーンショット </a:t>
            </a:r>
            <a:r>
              <a:rPr kumimoji="1" lang="en-US" altLang="ja-JP" dirty="0" smtClean="0"/>
              <a:t>2015-06-11 7.42.56.png</a:t>
            </a:r>
          </a:p>
          <a:p>
            <a:endParaRPr kumimoji="1" lang="en-US" altLang="ja-JP" dirty="0" smtClean="0"/>
          </a:p>
          <a:p>
            <a:r>
              <a:rPr kumimoji="1" lang="ja-JP" altLang="en-US" dirty="0" smtClean="0"/>
              <a:t>米</a:t>
            </a:r>
            <a:r>
              <a:rPr kumimoji="1" lang="en-US" altLang="ja-JP" dirty="0" smtClean="0"/>
              <a:t>Gartner</a:t>
            </a:r>
            <a:r>
              <a:rPr kumimoji="1" lang="ja-JP" altLang="en-US" dirty="0" smtClean="0"/>
              <a:t>は、「</a:t>
            </a:r>
            <a:r>
              <a:rPr kumimoji="1" lang="en-US" altLang="ja-JP" dirty="0" smtClean="0"/>
              <a:t>2015</a:t>
            </a:r>
            <a:r>
              <a:rPr kumimoji="1" lang="ja-JP" altLang="en-US" dirty="0" smtClean="0"/>
              <a:t>年の戦略的テクノロジ・トレンドのトップ</a:t>
            </a:r>
            <a:r>
              <a:rPr kumimoji="1" lang="en-US" altLang="ja-JP" dirty="0" smtClean="0"/>
              <a:t>10</a:t>
            </a:r>
            <a:r>
              <a:rPr kumimoji="1" lang="ja-JP" altLang="en-US" dirty="0" smtClean="0"/>
              <a:t>」に</a:t>
            </a:r>
            <a:r>
              <a:rPr kumimoji="1" lang="en-US" altLang="ja-JP" dirty="0" smtClean="0"/>
              <a:t>Web Scale IT</a:t>
            </a:r>
            <a:r>
              <a:rPr kumimoji="1" lang="ja-JP" altLang="en-US" dirty="0" smtClean="0"/>
              <a:t>として、これを取り上げ、注目しています。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3583190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41</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67212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【図解】コレ１枚で分かる仮想化の３タイプ</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smtClean="0">
                <a:solidFill>
                  <a:schemeClr val="tx1"/>
                </a:solidFill>
                <a:effectLst/>
                <a:latin typeface="+mn-lt"/>
                <a:ea typeface="+mn-ea"/>
                <a:cs typeface="+mn-cs"/>
              </a:rPr>
              <a:t>仮想化には、次の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つのタイプがあります。</a:t>
            </a:r>
          </a:p>
          <a:p>
            <a:r>
              <a:rPr kumimoji="1" lang="ja-JP" altLang="ja-JP" sz="1200" kern="1200" dirty="0" smtClean="0">
                <a:solidFill>
                  <a:schemeClr val="tx1"/>
                </a:solidFill>
                <a:effectLst/>
                <a:latin typeface="+mn-lt"/>
                <a:ea typeface="+mn-ea"/>
                <a:cs typeface="+mn-cs"/>
              </a:rPr>
              <a:t>パーティショニング（分割）</a:t>
            </a:r>
          </a:p>
          <a:p>
            <a:r>
              <a:rPr kumimoji="1" lang="ja-JP" altLang="ja-JP" sz="1200" kern="1200" dirty="0" smtClean="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台のサーバーを、</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smtClean="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smtClean="0">
                <a:solidFill>
                  <a:schemeClr val="tx1"/>
                </a:solidFill>
                <a:effectLst/>
                <a:latin typeface="+mn-lt"/>
                <a:ea typeface="+mn-ea"/>
                <a:cs typeface="+mn-cs"/>
              </a:rPr>
              <a:t>アグリゲーション（集約）</a:t>
            </a:r>
          </a:p>
          <a:p>
            <a:r>
              <a:rPr kumimoji="1" lang="ja-JP" altLang="ja-JP" sz="1200" kern="1200" dirty="0" smtClean="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smtClean="0">
                <a:solidFill>
                  <a:schemeClr val="tx1"/>
                </a:solidFill>
                <a:effectLst/>
                <a:latin typeface="+mn-lt"/>
                <a:ea typeface="+mn-ea"/>
                <a:cs typeface="+mn-cs"/>
              </a:rPr>
              <a:t>エミュレーション（模倣）</a:t>
            </a:r>
          </a:p>
          <a:p>
            <a:r>
              <a:rPr kumimoji="1" lang="ja-JP" altLang="ja-JP" sz="1200" kern="1200" dirty="0" smtClean="0">
                <a:solidFill>
                  <a:schemeClr val="tx1"/>
                </a:solidFill>
                <a:effectLst/>
                <a:latin typeface="+mn-lt"/>
                <a:ea typeface="+mn-ea"/>
                <a:cs typeface="+mn-cs"/>
              </a:rPr>
              <a:t>あるシステム資源を異なるシステム資源として機能させます。例えば、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smtClean="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smtClean="0">
                <a:solidFill>
                  <a:schemeClr val="tx1"/>
                </a:solidFill>
                <a:effectLst/>
                <a:latin typeface="+mn-lt"/>
                <a:ea typeface="+mn-ea"/>
                <a:cs typeface="+mn-cs"/>
              </a:rPr>
              <a:t>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smtClean="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496904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42</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033538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43</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914143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枚でわかる多層防衛</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システムは、その適用範囲を拡大すると同時にセキュリティ侵害の危険性を高めてしまいました。また、技術の進化は、攻撃の技術をも進化させ、その対策を難しくしています。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がウイルスに感染して情報が漏洩してしまうことを想定した場合、ウイルス対策ソフトを導入して</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自体のセキュリティを強化することが行われます。しかし、ウイルス対策ソフトをくぐり抜ける高度な攻撃を受けてしまえば、被害はシステム資源全体に及ぶ危険性もあります。</a:t>
            </a:r>
          </a:p>
          <a:p>
            <a:r>
              <a:rPr kumimoji="1" lang="ja-JP" altLang="ja-JP" sz="1200" kern="1200" dirty="0" smtClean="0">
                <a:solidFill>
                  <a:schemeClr val="tx1"/>
                </a:solidFill>
                <a:effectLst/>
                <a:latin typeface="+mn-lt"/>
                <a:ea typeface="+mn-ea"/>
                <a:cs typeface="+mn-cs"/>
              </a:rPr>
              <a:t>このような事態に対処する手段として「多層防御」という考え方が生まれました。</a:t>
            </a:r>
          </a:p>
          <a:p>
            <a:r>
              <a:rPr kumimoji="1" lang="ja-JP" altLang="ja-JP" sz="1200" kern="1200" dirty="0" smtClean="0">
                <a:solidFill>
                  <a:schemeClr val="tx1"/>
                </a:solidFill>
                <a:effectLst/>
                <a:latin typeface="+mn-lt"/>
                <a:ea typeface="+mn-ea"/>
                <a:cs typeface="+mn-cs"/>
              </a:rPr>
              <a:t>多層防御とは、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自体のセキュリティ対策だけではなく、ネットワークやサーバーなど、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にウイルスが侵入する経路をも考え、その経路上でも対策を施し、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システム全体のセキュリティ強度を向上させようというものです。それは、単に技術的な対策に留まるものではなく、運用方法や操作方法、ビジネス・プロセスや戦略まで含んだ広範な取り組みです。</a:t>
            </a:r>
          </a:p>
          <a:p>
            <a:r>
              <a:rPr kumimoji="1" lang="ja-JP" altLang="ja-JP" sz="1200" kern="1200" dirty="0" smtClean="0">
                <a:solidFill>
                  <a:schemeClr val="tx1"/>
                </a:solidFill>
                <a:effectLst/>
                <a:latin typeface="+mn-lt"/>
                <a:ea typeface="+mn-ea"/>
                <a:cs typeface="+mn-cs"/>
              </a:rPr>
              <a:t>例えば、ウイルス対策ソフトが破られてもネットワークで防ぎ、それが突破されてもサーバーで防ぐといったように、幾重にも防御を施し、システム全体でセキュリティ侵害を防ぐことができます。また、対策を多層にすることで、セキュリティ侵害に手間をかけさせ時間を稼ぐことで、事態を発見しやすくすることも可能になります。</a:t>
            </a:r>
          </a:p>
          <a:p>
            <a:r>
              <a:rPr kumimoji="1" lang="ja-JP" altLang="ja-JP" sz="1200" kern="1200" dirty="0" smtClean="0">
                <a:solidFill>
                  <a:schemeClr val="tx1"/>
                </a:solidFill>
                <a:effectLst/>
                <a:latin typeface="+mn-lt"/>
                <a:ea typeface="+mn-ea"/>
                <a:cs typeface="+mn-cs"/>
              </a:rPr>
              <a:t>技術面の対策としては、</a:t>
            </a:r>
            <a:r>
              <a:rPr kumimoji="1" lang="en-US" altLang="ja-JP" sz="1200" kern="1200" dirty="0" smtClean="0">
                <a:solidFill>
                  <a:schemeClr val="tx1"/>
                </a:solidFill>
                <a:effectLst/>
                <a:latin typeface="+mn-lt"/>
                <a:ea typeface="+mn-ea"/>
                <a:cs typeface="+mn-cs"/>
              </a:rPr>
              <a:t>ID</a:t>
            </a:r>
            <a:r>
              <a:rPr kumimoji="1" lang="ja-JP" altLang="ja-JP" sz="1200" kern="1200" dirty="0" smtClean="0">
                <a:solidFill>
                  <a:schemeClr val="tx1"/>
                </a:solidFill>
                <a:effectLst/>
                <a:latin typeface="+mn-lt"/>
                <a:ea typeface="+mn-ea"/>
                <a:cs typeface="+mn-cs"/>
              </a:rPr>
              <a:t>やバスワードを認証したり、許可された使われ方をしていない端末を遮断したりと言った「認証対策」、ウイルス対策ソフトの導入、セキュリティ更新プログラムの適用、不正なプログラムの起動防止、不正な通信の禁止、盗難・紛失による情報漏洩防止といった「デバイス対策」、暗号化などの「データ対策」が挙げられます。</a:t>
            </a:r>
          </a:p>
          <a:p>
            <a:r>
              <a:rPr kumimoji="1" lang="ja-JP" altLang="ja-JP" sz="1200" kern="1200" dirty="0" smtClean="0">
                <a:solidFill>
                  <a:schemeClr val="tx1"/>
                </a:solidFill>
                <a:effectLst/>
                <a:latin typeface="+mn-lt"/>
                <a:ea typeface="+mn-ea"/>
                <a:cs typeface="+mn-cs"/>
              </a:rPr>
              <a:t>もちろん、このような技術的な対策だけでは完璧ではありません。セキュリティを侵害する技術は、日々進化し攻撃力を増しています。また、スマートフォンやタブレットは、ビジネスの現場でこれまでにも増して使われるようになり、</a:t>
            </a:r>
            <a:r>
              <a:rPr kumimoji="1" lang="en-US" altLang="ja-JP" sz="1200" kern="1200" dirty="0" smtClean="0">
                <a:solidFill>
                  <a:schemeClr val="tx1"/>
                </a:solidFill>
                <a:effectLst/>
                <a:latin typeface="+mn-lt"/>
                <a:ea typeface="+mn-ea"/>
                <a:cs typeface="+mn-cs"/>
              </a:rPr>
              <a:t>BYOD</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Bring Your Own Device</a:t>
            </a:r>
            <a:r>
              <a:rPr kumimoji="1" lang="ja-JP" altLang="ja-JP" sz="1200" kern="1200" dirty="0" smtClean="0">
                <a:solidFill>
                  <a:schemeClr val="tx1"/>
                </a:solidFill>
                <a:effectLst/>
                <a:latin typeface="+mn-lt"/>
                <a:ea typeface="+mn-ea"/>
                <a:cs typeface="+mn-cs"/>
              </a:rPr>
              <a:t>：個人のデバイスを業務目的で使用すること）も普及し、対策すべきリスクも高まります。</a:t>
            </a:r>
          </a:p>
          <a:p>
            <a:r>
              <a:rPr kumimoji="1" lang="ja-JP" altLang="ja-JP" sz="1200" kern="1200" dirty="0" smtClean="0">
                <a:solidFill>
                  <a:schemeClr val="tx1"/>
                </a:solidFill>
                <a:effectLst/>
                <a:latin typeface="+mn-lt"/>
                <a:ea typeface="+mn-ea"/>
                <a:cs typeface="+mn-cs"/>
              </a:rPr>
              <a:t>これに対処するには、技術面に頼るだけではなく、事故や外部からの侵害を招かないための業務手順を整備することや、事故や侵害が起きてもすぐに気付くことがでる体制や手順を整えること、事故や侵害が起きたときの対策を予め準備しておくなどなどの総合的な対策が、重要になりま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3401552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a:t>
            </a:r>
            <a:r>
              <a:rPr kumimoji="1" lang="en-US" altLang="ja-JP" sz="1200" kern="1200" dirty="0" smtClean="0">
                <a:solidFill>
                  <a:schemeClr val="tx1"/>
                </a:solidFill>
                <a:effectLst/>
                <a:latin typeface="+mn-lt"/>
                <a:ea typeface="+mn-ea"/>
                <a:cs typeface="+mn-cs"/>
              </a:rPr>
              <a:t>CSIRT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標的型攻撃」や「リスト型攻撃」などのサイバー攻撃は、巧妙化の度合いを増しています。そのため、どんなに堅牢に防御しても、セキュリティ事故（セキュリティ・インシデント）を完全に防ぐことはできません。そこで、「インシデントは必ず起きるもの」という前提で、対応体制を構築し、備えておくことが求められています。このような情報セキュリティ対応の中核を担うのが</a:t>
            </a:r>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Computer Security Incident Response Team</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は、自社へのサイバー攻撃を検知し、セキュリティ事故が発生すれば直ちに緊急対応します。インシデントに対応する「火消し役」と考えるとわかりやすいかもしれません。主な役割は、次３点です。</a:t>
            </a:r>
          </a:p>
          <a:p>
            <a:r>
              <a:rPr kumimoji="1" lang="ja-JP" altLang="ja-JP" sz="1200" kern="1200" dirty="0" smtClean="0">
                <a:solidFill>
                  <a:schemeClr val="tx1"/>
                </a:solidFill>
                <a:effectLst/>
                <a:latin typeface="+mn-lt"/>
                <a:ea typeface="+mn-ea"/>
                <a:cs typeface="+mn-cs"/>
              </a:rPr>
              <a:t>社内対応：セキュリティ情報の提供や指示・命令系統の整備・管理</a:t>
            </a:r>
          </a:p>
          <a:p>
            <a:r>
              <a:rPr kumimoji="1" lang="ja-JP" altLang="ja-JP" sz="1200" kern="1200" dirty="0" smtClean="0">
                <a:solidFill>
                  <a:schemeClr val="tx1"/>
                </a:solidFill>
                <a:effectLst/>
                <a:latin typeface="+mn-lt"/>
                <a:ea typeface="+mn-ea"/>
                <a:cs typeface="+mn-cs"/>
              </a:rPr>
              <a:t>社外対応：社外からの問い合わせやインシデント情報についての統一した対外窓口（</a:t>
            </a:r>
            <a:r>
              <a:rPr kumimoji="1" lang="en-US" altLang="ja-JP" sz="1200" kern="1200" dirty="0" smtClean="0">
                <a:solidFill>
                  <a:schemeClr val="tx1"/>
                </a:solidFill>
                <a:effectLst/>
                <a:latin typeface="+mn-lt"/>
                <a:ea typeface="+mn-ea"/>
                <a:cs typeface="+mn-cs"/>
              </a:rPr>
              <a:t>POC : Point of Contact</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情報連携：外部のセキュリティ組織や他社の</a:t>
            </a:r>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と連携し、セキュリティに関する情報を共有</a:t>
            </a:r>
          </a:p>
          <a:p>
            <a:r>
              <a:rPr kumimoji="1" lang="ja-JP" altLang="ja-JP" sz="1200" kern="1200" dirty="0" smtClean="0">
                <a:solidFill>
                  <a:schemeClr val="tx1"/>
                </a:solidFill>
                <a:effectLst/>
                <a:latin typeface="+mn-lt"/>
                <a:ea typeface="+mn-ea"/>
                <a:cs typeface="+mn-cs"/>
              </a:rPr>
              <a:t>インシデントに対抗するためには、セキュリティ対策を施したシステムの構築や運用管理、セキュリティに関する啓蒙活動や制度上の整備などが不可欠です。しかし、対策に完全はあり得ません。そのために、インシデントが発生すれば、直ちにそれを検知し対策を講じる体制として</a:t>
            </a:r>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が必要になるのです。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は、恒常的な部門として組織されることもあります。しかし、そのための要員やスキルを維持し続けることは容易なことではありません。そこで、必要に応じて招集される組織する場合もあります。前者は、「消防署」であり、後者は「消防団」のような組織に例えるとわかりやすいかもしれません。</a:t>
            </a:r>
          </a:p>
          <a:p>
            <a:r>
              <a:rPr kumimoji="1" lang="ja-JP" altLang="ja-JP" sz="1200" kern="1200" dirty="0" smtClean="0">
                <a:solidFill>
                  <a:schemeClr val="tx1"/>
                </a:solidFill>
                <a:effectLst/>
                <a:latin typeface="+mn-lt"/>
                <a:ea typeface="+mn-ea"/>
                <a:cs typeface="+mn-cs"/>
              </a:rPr>
              <a:t>また、社内の要員だけでは、日々高度化、巧妙化するサイバー攻撃に対抗することは困難です。そこで、セキュリティ対策を専門とする企業や、セキュリティ情報を共有、あるいは、支援してくれる外部組織との連携も必要です。</a:t>
            </a:r>
          </a:p>
          <a:p>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の歴史は古く、インターネット黎明期の</a:t>
            </a:r>
            <a:r>
              <a:rPr kumimoji="1" lang="en-US" altLang="ja-JP" sz="1200" kern="1200" dirty="0" smtClean="0">
                <a:solidFill>
                  <a:schemeClr val="tx1"/>
                </a:solidFill>
                <a:effectLst/>
                <a:latin typeface="+mn-lt"/>
                <a:ea typeface="+mn-ea"/>
                <a:cs typeface="+mn-cs"/>
              </a:rPr>
              <a:t>1988</a:t>
            </a:r>
            <a:r>
              <a:rPr kumimoji="1" lang="ja-JP" altLang="ja-JP" sz="1200" kern="1200" dirty="0" smtClean="0">
                <a:solidFill>
                  <a:schemeClr val="tx1"/>
                </a:solidFill>
                <a:effectLst/>
                <a:latin typeface="+mn-lt"/>
                <a:ea typeface="+mn-ea"/>
                <a:cs typeface="+mn-cs"/>
              </a:rPr>
              <a:t>年、アメリカで甚大な被害を与えたマルウエア「</a:t>
            </a:r>
            <a:r>
              <a:rPr kumimoji="1" lang="en-US" altLang="ja-JP" sz="1200" kern="1200" dirty="0" smtClean="0">
                <a:solidFill>
                  <a:schemeClr val="tx1"/>
                </a:solidFill>
                <a:effectLst/>
                <a:latin typeface="+mn-lt"/>
                <a:ea typeface="+mn-ea"/>
                <a:cs typeface="+mn-cs"/>
              </a:rPr>
              <a:t>Morris worm</a:t>
            </a:r>
            <a:r>
              <a:rPr kumimoji="1" lang="ja-JP" altLang="ja-JP" sz="1200" b="1"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対策のため、情報共有や組織間で連携する必要性が高まり、その連絡調整を担う組織として「</a:t>
            </a:r>
            <a:r>
              <a:rPr kumimoji="1" lang="en-US" altLang="ja-JP" sz="1200" kern="1200" dirty="0" smtClean="0">
                <a:solidFill>
                  <a:schemeClr val="tx1"/>
                </a:solidFill>
                <a:effectLst/>
                <a:latin typeface="+mn-lt"/>
                <a:ea typeface="+mn-ea"/>
                <a:cs typeface="+mn-cs"/>
              </a:rPr>
              <a:t>CERT/CC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Computer Emergency Response Team / Coordination Center</a:t>
            </a:r>
            <a:r>
              <a:rPr kumimoji="1" lang="ja-JP" altLang="ja-JP" sz="1200" kern="1200" dirty="0" smtClean="0">
                <a:solidFill>
                  <a:schemeClr val="tx1"/>
                </a:solidFill>
                <a:effectLst/>
                <a:latin typeface="+mn-lt"/>
                <a:ea typeface="+mn-ea"/>
                <a:cs typeface="+mn-cs"/>
              </a:rPr>
              <a:t>）」という組織が、米カーネギーメロン大学内に設置されました。これが世界で最初の</a:t>
            </a:r>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と言われています。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その後、世界各国で同様の</a:t>
            </a:r>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が作られるようになり、各国の</a:t>
            </a:r>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をまとめ、他国との情報の収集や共有を行うための世界的な非営利組織</a:t>
            </a:r>
            <a:r>
              <a:rPr kumimoji="1" lang="en-US" altLang="ja-JP" sz="1200" kern="1200" dirty="0" smtClean="0">
                <a:solidFill>
                  <a:schemeClr val="tx1"/>
                </a:solidFill>
                <a:effectLst/>
                <a:latin typeface="+mn-lt"/>
                <a:ea typeface="+mn-ea"/>
                <a:cs typeface="+mn-cs"/>
              </a:rPr>
              <a:t>FIRST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Forum of Incident Response and Security Teams</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年に設立されました。</a:t>
            </a:r>
            <a:r>
              <a:rPr kumimoji="1" lang="en-US" altLang="ja-JP" sz="1200" kern="1200" dirty="0" smtClean="0">
                <a:solidFill>
                  <a:schemeClr val="tx1"/>
                </a:solidFill>
                <a:effectLst/>
                <a:latin typeface="+mn-lt"/>
                <a:ea typeface="+mn-ea"/>
                <a:cs typeface="+mn-cs"/>
              </a:rPr>
              <a:t>1996</a:t>
            </a:r>
            <a:r>
              <a:rPr kumimoji="1" lang="ja-JP" altLang="ja-JP" sz="1200" kern="1200" dirty="0" smtClean="0">
                <a:solidFill>
                  <a:schemeClr val="tx1"/>
                </a:solidFill>
                <a:effectLst/>
                <a:latin typeface="+mn-lt"/>
                <a:ea typeface="+mn-ea"/>
                <a:cs typeface="+mn-cs"/>
              </a:rPr>
              <a:t>年、我が国でも「</a:t>
            </a:r>
            <a:r>
              <a:rPr kumimoji="1" lang="en-US" altLang="ja-JP" sz="1200" kern="1200" dirty="0" smtClean="0">
                <a:solidFill>
                  <a:schemeClr val="tx1"/>
                </a:solidFill>
                <a:effectLst/>
                <a:latin typeface="+mn-lt"/>
                <a:ea typeface="+mn-ea"/>
                <a:cs typeface="+mn-cs"/>
              </a:rPr>
              <a:t>JPCERT/CC</a:t>
            </a:r>
            <a:r>
              <a:rPr kumimoji="1" lang="ja-JP" altLang="ja-JP" sz="1200" kern="1200" dirty="0" smtClean="0">
                <a:solidFill>
                  <a:schemeClr val="tx1"/>
                </a:solidFill>
                <a:effectLst/>
                <a:latin typeface="+mn-lt"/>
                <a:ea typeface="+mn-ea"/>
                <a:cs typeface="+mn-cs"/>
              </a:rPr>
              <a:t>」という組織が設立され、インシデント情報の共有、対策の研究やガイドラインの作成、取り組みについての啓蒙などが行われています。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セキュリティ・インシデントは、増え続けています。この現実から逃れる術はありません。この事態に対応するために、企業は</a:t>
            </a:r>
            <a:r>
              <a:rPr kumimoji="1" lang="en-US" altLang="ja-JP" sz="1200" kern="1200" dirty="0" smtClean="0">
                <a:solidFill>
                  <a:schemeClr val="tx1"/>
                </a:solidFill>
                <a:effectLst/>
                <a:latin typeface="+mn-lt"/>
                <a:ea typeface="+mn-ea"/>
                <a:cs typeface="+mn-cs"/>
              </a:rPr>
              <a:t>CSIRT</a:t>
            </a:r>
            <a:r>
              <a:rPr kumimoji="1" lang="ja-JP" altLang="ja-JP" sz="1200" kern="1200" dirty="0" smtClean="0">
                <a:solidFill>
                  <a:schemeClr val="tx1"/>
                </a:solidFill>
                <a:effectLst/>
                <a:latin typeface="+mn-lt"/>
                <a:ea typeface="+mn-ea"/>
                <a:cs typeface="+mn-cs"/>
              </a:rPr>
              <a:t>を設置し、適切に機能させることで、例えインシデントが発生しても被害を最小限に食い止め、再発防止にも貢献することが、求められているのです。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102458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仮想化の歴史は古く、</a:t>
            </a:r>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使われています。当時コンピュータは大変高価でした。しかし、その機能と利便性が認められるようになると、利用したいと考えるユーザーが増えていきました。しかし、ユーザー毎に購入していては、お金が続きません。そこで、一台のコンピュータをあたかも複数の独立したコンピュータが存在しているかのように見せかけ、個別専用コンピュータのように使ってもらおうと生みだされたのが「仮想化」です。</a:t>
            </a:r>
          </a:p>
          <a:p>
            <a:r>
              <a:rPr kumimoji="1" lang="ja-JP" altLang="ja-JP" sz="1200" kern="1200" dirty="0" smtClean="0">
                <a:solidFill>
                  <a:schemeClr val="tx1"/>
                </a:solidFill>
                <a:effectLst/>
                <a:latin typeface="+mn-lt"/>
                <a:ea typeface="+mn-ea"/>
                <a:cs typeface="+mn-cs"/>
              </a:rPr>
              <a:t>その後、コンピュータは性能を高め価格は下がり続けます。そうなると、大型のコンピュータを複数のユーザーで使うよりも、それぞれに専用のコンピュータを購入する方が自由度も高く費用も少なくてすむようになりました。その結果、多数のコンピュータが導入されるようになったのです。</a:t>
            </a:r>
          </a:p>
          <a:p>
            <a:r>
              <a:rPr kumimoji="1" lang="ja-JP" altLang="ja-JP" sz="1200" kern="1200" dirty="0" smtClean="0">
                <a:solidFill>
                  <a:schemeClr val="tx1"/>
                </a:solidFill>
                <a:effectLst/>
                <a:latin typeface="+mn-lt"/>
                <a:ea typeface="+mn-ea"/>
                <a:cs typeface="+mn-cs"/>
              </a:rPr>
              <a:t>一方で、機能や役割の重複、管理も利用部門任せでガバナンスが効かない、会社全体として運用管理の負荷やコストが増大するなどの問題を抱えるようになりました。</a:t>
            </a:r>
          </a:p>
          <a:p>
            <a:r>
              <a:rPr kumimoji="1" lang="ja-JP" altLang="ja-JP" sz="1200" kern="1200" dirty="0" smtClean="0">
                <a:solidFill>
                  <a:schemeClr val="tx1"/>
                </a:solidFill>
                <a:effectLst/>
                <a:latin typeface="+mn-lt"/>
                <a:ea typeface="+mn-ea"/>
                <a:cs typeface="+mn-cs"/>
              </a:rPr>
              <a:t>この状況に対処するために、再び「仮想化」が注目されるようになりました。高性能で安くなったコンピュータと仮想化の技術を使えば、複数のコンピュータを集約し、物理的なコンピュータの台数を減らすことができます。これにより、コンピュータの購入台数を減らし、運用管理負担を軽減し、コストも削減できます。かつて高価なコンピュータを分割する手段として使われた仮想化は、集約の手段として使用されることになったのです。</a:t>
            </a:r>
          </a:p>
          <a:p>
            <a:r>
              <a:rPr kumimoji="1" lang="ja-JP" altLang="ja-JP" sz="1200" kern="1200" dirty="0" smtClean="0">
                <a:solidFill>
                  <a:schemeClr val="tx1"/>
                </a:solidFill>
                <a:effectLst/>
                <a:latin typeface="+mn-lt"/>
                <a:ea typeface="+mn-ea"/>
                <a:cs typeface="+mn-cs"/>
              </a:rPr>
              <a:t>このような仮想化を「サーバー仮想化」といいます。「サーバー」とは、本来「サービスを提供するもの」という意味ですが、ここでは、複数のユーザーが共用するコンピュータと理解しておいて下さい。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65606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80200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331270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ビジネス環境の不透明感が増し、変化への即応が求められる時代になり、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もまた、この事態に対応しなければなりません。しかし、需要が生まれるたびに機器を購入、導入作業を行うことは、時間も手間もかかり、変化への即応も困難です。また、機器を設置しても、思惑通りに事業が運ばず需要がなくなったり、逆に想定外に需要が拡大したりといった事態も起こります。</a:t>
            </a:r>
          </a:p>
          <a:p>
            <a:r>
              <a:rPr kumimoji="1" lang="ja-JP" altLang="ja-JP" sz="1200" kern="1200" dirty="0" smtClean="0">
                <a:solidFill>
                  <a:schemeClr val="tx1"/>
                </a:solidFill>
                <a:effectLst/>
                <a:latin typeface="+mn-lt"/>
                <a:ea typeface="+mn-ea"/>
                <a:cs typeface="+mn-cs"/>
              </a:rPr>
              <a:t>そこで、業務やユーザー毎にシステム資源を物理的・固定的に割り当てることを辞め、必要に応じてシステム資源を柔軟・動的に提供できる仕組み求められるようになりました。それを実現する技術が「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仮想化」は、物理的なシステム資源の構成や機能、能力などの技術的要素をユーザーからは見えないように隠してしまいます。そして、必要に応じて統合・分割して、ユーザーに必要な機能や能力の組合せを取り出し、あたかも物理的なシステム資源を直接扱っているように見せかける仕組みです。</a:t>
            </a:r>
          </a:p>
          <a:p>
            <a:r>
              <a:rPr kumimoji="1" lang="ja-JP" altLang="ja-JP" sz="1200" kern="1200" dirty="0" smtClean="0">
                <a:solidFill>
                  <a:schemeClr val="tx1"/>
                </a:solidFill>
                <a:effectLst/>
                <a:latin typeface="+mn-lt"/>
                <a:ea typeface="+mn-ea"/>
                <a:cs typeface="+mn-cs"/>
              </a:rPr>
              <a:t>これにより、ユーザーは、物理的な構成に縛られることがなくなり、システム資源の調達や変更を物理的な作業を伴わずにソフトウェアの設定だけで行えるようになります。</a:t>
            </a:r>
          </a:p>
          <a:p>
            <a:r>
              <a:rPr kumimoji="1" lang="ja-JP" altLang="ja-JP" sz="1200" kern="1200" dirty="0" smtClean="0">
                <a:solidFill>
                  <a:schemeClr val="tx1"/>
                </a:solidFill>
                <a:effectLst/>
                <a:latin typeface="+mn-lt"/>
                <a:ea typeface="+mn-ea"/>
                <a:cs typeface="+mn-cs"/>
              </a:rPr>
              <a:t>もちろん、このような仕組みを実現する前提として、その需要を満たす物理的なシステム資源（リソース・プール）を持たなくてはなりません。一方で調達や構成変更の自由度とスピードを手に入れることができるようになります。</a:t>
            </a:r>
          </a:p>
          <a:p>
            <a:r>
              <a:rPr kumimoji="1" lang="ja-JP" altLang="ja-JP" sz="1200" kern="1200" dirty="0" smtClean="0">
                <a:solidFill>
                  <a:schemeClr val="tx1"/>
                </a:solidFill>
                <a:effectLst/>
                <a:latin typeface="+mn-lt"/>
                <a:ea typeface="+mn-ea"/>
                <a:cs typeface="+mn-cs"/>
              </a:rPr>
              <a:t>この仕組みに運用管理の自動化や調達・課金の仕組みを組合せ、クラウド・サービスとして提供しているのが、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は、仮想化された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インフラを一企業で所有せず、複数企業で共用するためのサービスです。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406538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ビジネス環境の不透明感が増し、変化への即応が求められる時代になり、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もまた、この事態に対応しなければなりません。しかし、需要が生まれるたびに機器を購入、導入作業を行うことは、時間も手間もかかり、変化への即応も困難です。また、機器を設置しても、思惑通りに事業が運ばず需要がなくなったり、逆に想定外に需要が拡大したりといった事態も起こります。</a:t>
            </a:r>
          </a:p>
          <a:p>
            <a:r>
              <a:rPr kumimoji="1" lang="ja-JP" altLang="ja-JP" sz="1200" kern="1200" dirty="0" smtClean="0">
                <a:solidFill>
                  <a:schemeClr val="tx1"/>
                </a:solidFill>
                <a:effectLst/>
                <a:latin typeface="+mn-lt"/>
                <a:ea typeface="+mn-ea"/>
                <a:cs typeface="+mn-cs"/>
              </a:rPr>
              <a:t>そこで、業務やユーザー毎にシステム資源を物理的・固定的に割り当てることを辞め、必要に応じてシステム資源を柔軟・動的に提供できる仕組み求められるようになりました。それを実現する技術が「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仮想化」は、物理的なシステム資源の構成や機能、能力などの技術的要素をユーザーからは見えないように隠してしまいます。そして、必要に応じて統合・分割して、ユーザーに必要な機能や能力の組合せを取り出し、あたかも物理的なシステム資源を直接扱っているように見せかける仕組みです。</a:t>
            </a:r>
          </a:p>
          <a:p>
            <a:r>
              <a:rPr kumimoji="1" lang="ja-JP" altLang="ja-JP" sz="1200" kern="1200" dirty="0" smtClean="0">
                <a:solidFill>
                  <a:schemeClr val="tx1"/>
                </a:solidFill>
                <a:effectLst/>
                <a:latin typeface="+mn-lt"/>
                <a:ea typeface="+mn-ea"/>
                <a:cs typeface="+mn-cs"/>
              </a:rPr>
              <a:t>これにより、ユーザーは、物理的な構成に縛られることがなくなり、システム資源の調達や変更を物理的な作業を伴わずにソフトウェアの設定だけで行えるようになります。</a:t>
            </a:r>
          </a:p>
          <a:p>
            <a:r>
              <a:rPr kumimoji="1" lang="ja-JP" altLang="ja-JP" sz="1200" kern="1200" dirty="0" smtClean="0">
                <a:solidFill>
                  <a:schemeClr val="tx1"/>
                </a:solidFill>
                <a:effectLst/>
                <a:latin typeface="+mn-lt"/>
                <a:ea typeface="+mn-ea"/>
                <a:cs typeface="+mn-cs"/>
              </a:rPr>
              <a:t>もちろん、このような仕組みを実現する前提として、その需要を満たす物理的なシステム資源（リソース・プール）を持たなくてはなりません。一方で調達や構成変更の自由度とスピードを手に入れることができるようになります。</a:t>
            </a:r>
          </a:p>
          <a:p>
            <a:r>
              <a:rPr kumimoji="1" lang="ja-JP" altLang="ja-JP" sz="1200" kern="1200" dirty="0" smtClean="0">
                <a:solidFill>
                  <a:schemeClr val="tx1"/>
                </a:solidFill>
                <a:effectLst/>
                <a:latin typeface="+mn-lt"/>
                <a:ea typeface="+mn-ea"/>
                <a:cs typeface="+mn-cs"/>
              </a:rPr>
              <a:t>この仕組みに運用管理の自動化や調達・課金の仕組みを組合せ、クラウド・サービスとして提供しているのが、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は、仮想化された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インフラを一企業で所有せず、複数企業で共用するためのサービスです。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53164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ビジネス環境の不透明感が増し、変化への即応が求められる時代になり、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もまた、この事態に対応しなければなりません。しかし、需要が生まれるたびに機器を購入、導入作業を行うことは、時間も手間もかかり、変化への即応も困難です。また、機器を設置しても、思惑通りに事業が運ばず需要がなくなったり、逆に想定外に需要が拡大したりといった事態も起こります。</a:t>
            </a:r>
          </a:p>
          <a:p>
            <a:r>
              <a:rPr kumimoji="1" lang="ja-JP" altLang="ja-JP" sz="1200" kern="1200" dirty="0" smtClean="0">
                <a:solidFill>
                  <a:schemeClr val="tx1"/>
                </a:solidFill>
                <a:effectLst/>
                <a:latin typeface="+mn-lt"/>
                <a:ea typeface="+mn-ea"/>
                <a:cs typeface="+mn-cs"/>
              </a:rPr>
              <a:t>そこで、業務やユーザー毎にシステム資源を物理的・固定的に割り当てることを辞め、必要に応じてシステム資源を柔軟・動的に提供できる仕組み求められるようになりました。それを実現する技術が「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仮想化」は、物理的なシステム資源の構成や機能、能力などの技術的要素をユーザーからは見えないように隠してしまいます。そして、必要に応じて統合・分割して、ユーザーに必要な機能や能力の組合せを取り出し、あたかも物理的なシステム資源を直接扱っているように見せかける仕組みです。</a:t>
            </a:r>
          </a:p>
          <a:p>
            <a:r>
              <a:rPr kumimoji="1" lang="ja-JP" altLang="ja-JP" sz="1200" kern="1200" dirty="0" smtClean="0">
                <a:solidFill>
                  <a:schemeClr val="tx1"/>
                </a:solidFill>
                <a:effectLst/>
                <a:latin typeface="+mn-lt"/>
                <a:ea typeface="+mn-ea"/>
                <a:cs typeface="+mn-cs"/>
              </a:rPr>
              <a:t>これにより、ユーザーは、物理的な構成に縛られることがなくなり、システム資源の調達や変更を物理的な作業を伴わずにソフトウェアの設定だけで行えるようになります。</a:t>
            </a:r>
          </a:p>
          <a:p>
            <a:r>
              <a:rPr kumimoji="1" lang="ja-JP" altLang="ja-JP" sz="1200" kern="1200" dirty="0" smtClean="0">
                <a:solidFill>
                  <a:schemeClr val="tx1"/>
                </a:solidFill>
                <a:effectLst/>
                <a:latin typeface="+mn-lt"/>
                <a:ea typeface="+mn-ea"/>
                <a:cs typeface="+mn-cs"/>
              </a:rPr>
              <a:t>もちろん、このような仕組みを実現する前提として、その需要を満たす物理的なシステム資源（リソース・プール）を持たなくてはなりません。一方で調達や構成変更の自由度とスピードを手に入れることができるようになります。</a:t>
            </a:r>
          </a:p>
          <a:p>
            <a:r>
              <a:rPr kumimoji="1" lang="ja-JP" altLang="ja-JP" sz="1200" kern="1200" dirty="0" smtClean="0">
                <a:solidFill>
                  <a:schemeClr val="tx1"/>
                </a:solidFill>
                <a:effectLst/>
                <a:latin typeface="+mn-lt"/>
                <a:ea typeface="+mn-ea"/>
                <a:cs typeface="+mn-cs"/>
              </a:rPr>
              <a:t>この仕組みに運用管理の自動化や調達・課金の仕組みを組合せ、クラウド・サービスとして提供しているのが、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は、仮想化された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インフラを一企業で所有せず、複数企業で共用するためのサービスです。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927217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tiff"/><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jpg"/><Relationship Id="rId11" Type="http://schemas.openxmlformats.org/officeDocument/2006/relationships/image" Target="../media/image23.jp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9.gif"/><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0.GI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jpg"/><Relationship Id="rId6"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9" Type="http://schemas.openxmlformats.org/officeDocument/2006/relationships/image" Target="../media/image43.jpg"/><Relationship Id="rId20" Type="http://schemas.openxmlformats.org/officeDocument/2006/relationships/image" Target="../media/image54.jpg"/><Relationship Id="rId21" Type="http://schemas.openxmlformats.org/officeDocument/2006/relationships/image" Target="../media/image55.jpg"/><Relationship Id="rId22" Type="http://schemas.openxmlformats.org/officeDocument/2006/relationships/image" Target="../media/image56.jpg"/><Relationship Id="rId23" Type="http://schemas.openxmlformats.org/officeDocument/2006/relationships/image" Target="../media/image57.jpg"/><Relationship Id="rId24" Type="http://schemas.openxmlformats.org/officeDocument/2006/relationships/image" Target="../media/image58.png"/><Relationship Id="rId10" Type="http://schemas.openxmlformats.org/officeDocument/2006/relationships/image" Target="../media/image44.jpg"/><Relationship Id="rId11" Type="http://schemas.openxmlformats.org/officeDocument/2006/relationships/image" Target="../media/image45.jp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7" Type="http://schemas.openxmlformats.org/officeDocument/2006/relationships/image" Target="../media/image51.png"/><Relationship Id="rId18" Type="http://schemas.openxmlformats.org/officeDocument/2006/relationships/image" Target="../media/image52.jpg"/><Relationship Id="rId19" Type="http://schemas.openxmlformats.org/officeDocument/2006/relationships/image" Target="../media/image53.gif"/><Relationship Id="rId1" Type="http://schemas.openxmlformats.org/officeDocument/2006/relationships/slideLayout" Target="../slideLayouts/slideLayout6.xml"/><Relationship Id="rId2" Type="http://schemas.openxmlformats.org/officeDocument/2006/relationships/image" Target="../media/image36.jpg"/><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39.jpg"/><Relationship Id="rId6" Type="http://schemas.openxmlformats.org/officeDocument/2006/relationships/image" Target="../media/image40.jpg"/><Relationship Id="rId7" Type="http://schemas.openxmlformats.org/officeDocument/2006/relationships/image" Target="../media/image41.jpg"/><Relationship Id="rId8"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jpeg"/><Relationship Id="rId5" Type="http://schemas.openxmlformats.org/officeDocument/2006/relationships/image" Target="../media/image61.png"/><Relationship Id="rId6"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jpeg"/><Relationship Id="rId5" Type="http://schemas.openxmlformats.org/officeDocument/2006/relationships/image" Target="../media/image61.png"/><Relationship Id="rId6"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image" Target="../media/image31.jpg"/><Relationship Id="rId13" Type="http://schemas.openxmlformats.org/officeDocument/2006/relationships/image" Target="../media/image34.jpg"/><Relationship Id="rId14" Type="http://schemas.openxmlformats.org/officeDocument/2006/relationships/image" Target="../media/image32.jpg"/><Relationship Id="rId15" Type="http://schemas.openxmlformats.org/officeDocument/2006/relationships/image" Target="../media/image71.png"/><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jpg"/><Relationship Id="rId7" Type="http://schemas.openxmlformats.org/officeDocument/2006/relationships/image" Target="../media/image66.jpg"/><Relationship Id="rId8" Type="http://schemas.openxmlformats.org/officeDocument/2006/relationships/image" Target="../media/image67.jpg"/><Relationship Id="rId9" Type="http://schemas.openxmlformats.org/officeDocument/2006/relationships/image" Target="../media/image68.png"/><Relationship Id="rId10"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2.gif"/><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ja-JP" sz="2800" dirty="0">
                <a:latin typeface="Meiryo" charset="-128"/>
                <a:ea typeface="Meiryo" charset="-128"/>
                <a:cs typeface="Meiryo" charset="-128"/>
              </a:rPr>
              <a:t>システムインフラと仮想化／</a:t>
            </a:r>
            <a:r>
              <a:rPr lang="en-US" altLang="ja-JP" sz="2800" dirty="0" smtClean="0">
                <a:latin typeface="Meiryo" charset="-128"/>
                <a:ea typeface="Meiryo" charset="-128"/>
                <a:cs typeface="Meiryo" charset="-128"/>
              </a:rPr>
              <a:t>SDI</a:t>
            </a:r>
            <a:endParaRPr kumimoji="1" lang="ja-JP" altLang="en-US" sz="2800" dirty="0">
              <a:latin typeface="Meiryo" charset="-128"/>
              <a:ea typeface="Meiryo" charset="-128"/>
              <a:cs typeface="Meiryo" charset="-128"/>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kumimoji="1" lang="en-US" altLang="ja-JP" dirty="0" smtClean="0"/>
              <a:t>2</a:t>
            </a:r>
            <a:r>
              <a:rPr kumimoji="1" lang="ja-JP" altLang="en-US" dirty="0" smtClean="0"/>
              <a:t>月</a:t>
            </a:r>
            <a:r>
              <a:rPr kumimoji="1" lang="en-US" altLang="ja-JP" dirty="0" smtClean="0"/>
              <a:t>23</a:t>
            </a:r>
            <a:r>
              <a:rPr kumimoji="1"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52439" y="3971696"/>
            <a:ext cx="7926964" cy="259102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8" name="角丸四角形 7"/>
          <p:cNvSpPr/>
          <p:nvPr/>
        </p:nvSpPr>
        <p:spPr>
          <a:xfrm>
            <a:off x="654050" y="3145539"/>
            <a:ext cx="7861300" cy="584199"/>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仮想化（</a:t>
            </a:r>
            <a:r>
              <a:rPr kumimoji="1" lang="en-US" altLang="ja-JP" sz="2000" dirty="0" smtClean="0">
                <a:solidFill>
                  <a:srgbClr val="FFFFFF"/>
                </a:solidFill>
                <a:latin typeface="ＭＳ Ｐゴシック"/>
                <a:ea typeface="ＭＳ Ｐゴシック"/>
                <a:cs typeface="ＭＳ Ｐゴシック"/>
              </a:rPr>
              <a:t>Virtualization</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12" name="角丸四角形 11"/>
          <p:cNvSpPr/>
          <p:nvPr/>
        </p:nvSpPr>
        <p:spPr>
          <a:xfrm>
            <a:off x="996927" y="4187596"/>
            <a:ext cx="7097712" cy="877398"/>
          </a:xfrm>
          <a:prstGeom prst="roundRect">
            <a:avLst>
              <a:gd name="adj" fmla="val 10386"/>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上矢印 51"/>
          <p:cNvSpPr/>
          <p:nvPr/>
        </p:nvSpPr>
        <p:spPr>
          <a:xfrm>
            <a:off x="1302744" y="2864917"/>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739435" y="587731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996927" y="5312587"/>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a:stCxn id="81" idx="6"/>
              <a:endCxn id="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996927" y="5506049"/>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a:stCxn id="85" idx="6"/>
              <a:endCxn id="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996927" y="5687642"/>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a:stCxn id="89" idx="6"/>
              <a:endCxn id="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996927" y="6046645"/>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a:stCxn id="93" idx="6"/>
              <a:endCxn id="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996927" y="5863330"/>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a:endCxn id="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1367181" y="5315128"/>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367181" y="5508590"/>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367181" y="5690183"/>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1367181" y="6049186"/>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a:stCxn id="113" idx="6"/>
              <a:endCxn id="1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367181" y="5865871"/>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741831" y="5317669"/>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741831" y="5511131"/>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741831" y="5692724"/>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1" name="図形グループ 130"/>
          <p:cNvGrpSpPr/>
          <p:nvPr/>
        </p:nvGrpSpPr>
        <p:grpSpPr>
          <a:xfrm>
            <a:off x="1741831" y="6051727"/>
            <a:ext cx="317500" cy="157483"/>
            <a:chOff x="6769100" y="1390650"/>
            <a:chExt cx="317500" cy="157483"/>
          </a:xfrm>
        </p:grpSpPr>
        <p:sp>
          <p:nvSpPr>
            <p:cNvPr id="132" name="正方形/長方形 1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円/楕円 1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4" name="直線コネクタ 133"/>
            <p:cNvCxnSpPr>
              <a:stCxn id="133" idx="6"/>
              <a:endCxn id="1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741831" y="5868412"/>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95477" y="5315128"/>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95477" y="5508590"/>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95477" y="5690183"/>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2095477" y="6049186"/>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95477" y="5865871"/>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470127" y="5317669"/>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470127" y="5511131"/>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470127" y="5692724"/>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2470127" y="6051727"/>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470127" y="5868412"/>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835533" y="5317669"/>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835533" y="5511131"/>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835533" y="5692724"/>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1" name="図形グループ 190"/>
          <p:cNvGrpSpPr/>
          <p:nvPr/>
        </p:nvGrpSpPr>
        <p:grpSpPr>
          <a:xfrm>
            <a:off x="2835533" y="6051727"/>
            <a:ext cx="317500" cy="157483"/>
            <a:chOff x="6769100" y="1390650"/>
            <a:chExt cx="317500" cy="157483"/>
          </a:xfrm>
        </p:grpSpPr>
        <p:sp>
          <p:nvSpPr>
            <p:cNvPr id="192" name="正方形/長方形 1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円/楕円 1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4" name="直線コネクタ 193"/>
            <p:cNvCxnSpPr>
              <a:stCxn id="193" idx="6"/>
              <a:endCxn id="1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835533" y="5868412"/>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205787" y="5320210"/>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205787" y="5513672"/>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205787" y="5695265"/>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1" name="図形グループ 210"/>
          <p:cNvGrpSpPr/>
          <p:nvPr/>
        </p:nvGrpSpPr>
        <p:grpSpPr>
          <a:xfrm>
            <a:off x="3205787" y="6054268"/>
            <a:ext cx="317500" cy="157483"/>
            <a:chOff x="6769100" y="1390650"/>
            <a:chExt cx="317500" cy="157483"/>
          </a:xfrm>
        </p:grpSpPr>
        <p:sp>
          <p:nvSpPr>
            <p:cNvPr id="212" name="正方形/長方形 2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円/楕円 2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4" name="直線コネクタ 213"/>
            <p:cNvCxnSpPr>
              <a:stCxn id="213" idx="6"/>
              <a:endCxn id="2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205787" y="5870953"/>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580437" y="5322751"/>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580437" y="5516213"/>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580437" y="5697806"/>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1" name="図形グループ 230"/>
          <p:cNvGrpSpPr/>
          <p:nvPr/>
        </p:nvGrpSpPr>
        <p:grpSpPr>
          <a:xfrm>
            <a:off x="3580437" y="6056809"/>
            <a:ext cx="317500" cy="157483"/>
            <a:chOff x="6769100" y="1390650"/>
            <a:chExt cx="317500" cy="157483"/>
          </a:xfrm>
        </p:grpSpPr>
        <p:sp>
          <p:nvSpPr>
            <p:cNvPr id="232" name="正方形/長方形 2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円/楕円 2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4" name="直線コネクタ 233"/>
            <p:cNvCxnSpPr>
              <a:stCxn id="233" idx="6"/>
              <a:endCxn id="2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580437" y="5873494"/>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934083" y="5320210"/>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934083" y="5513672"/>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934083" y="5695265"/>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1" name="図形グループ 250"/>
          <p:cNvGrpSpPr/>
          <p:nvPr/>
        </p:nvGrpSpPr>
        <p:grpSpPr>
          <a:xfrm>
            <a:off x="3934083" y="6054268"/>
            <a:ext cx="317500" cy="157483"/>
            <a:chOff x="6769100" y="1390650"/>
            <a:chExt cx="317500" cy="157483"/>
          </a:xfrm>
        </p:grpSpPr>
        <p:sp>
          <p:nvSpPr>
            <p:cNvPr id="252" name="正方形/長方形 2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円/楕円 2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4" name="直線コネクタ 253"/>
            <p:cNvCxnSpPr>
              <a:stCxn id="253" idx="6"/>
              <a:endCxn id="2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934083" y="5870953"/>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9" name="図形グループ 258"/>
          <p:cNvGrpSpPr/>
          <p:nvPr/>
        </p:nvGrpSpPr>
        <p:grpSpPr>
          <a:xfrm>
            <a:off x="4308733" y="5322751"/>
            <a:ext cx="317500" cy="157483"/>
            <a:chOff x="6769100" y="1390650"/>
            <a:chExt cx="317500" cy="157483"/>
          </a:xfrm>
        </p:grpSpPr>
        <p:sp>
          <p:nvSpPr>
            <p:cNvPr id="260" name="正方形/長方形 2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円/楕円 2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2" name="直線コネクタ 261"/>
            <p:cNvCxnSpPr>
              <a:stCxn id="261" idx="6"/>
              <a:endCxn id="2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3" name="図形グループ 262"/>
          <p:cNvGrpSpPr/>
          <p:nvPr/>
        </p:nvGrpSpPr>
        <p:grpSpPr>
          <a:xfrm>
            <a:off x="4308733" y="5516213"/>
            <a:ext cx="317500" cy="157483"/>
            <a:chOff x="6769100" y="1390650"/>
            <a:chExt cx="317500" cy="157483"/>
          </a:xfrm>
        </p:grpSpPr>
        <p:sp>
          <p:nvSpPr>
            <p:cNvPr id="264" name="正方形/長方形 2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円/楕円 2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6" name="直線コネクタ 265"/>
            <p:cNvCxnSpPr>
              <a:stCxn id="265" idx="6"/>
              <a:endCxn id="2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7" name="図形グループ 266"/>
          <p:cNvGrpSpPr/>
          <p:nvPr/>
        </p:nvGrpSpPr>
        <p:grpSpPr>
          <a:xfrm>
            <a:off x="4308733" y="5697806"/>
            <a:ext cx="317500" cy="157483"/>
            <a:chOff x="6769100" y="1390650"/>
            <a:chExt cx="317500" cy="157483"/>
          </a:xfrm>
        </p:grpSpPr>
        <p:sp>
          <p:nvSpPr>
            <p:cNvPr id="268" name="正方形/長方形 2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円/楕円 2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0" name="直線コネクタ 269"/>
            <p:cNvCxnSpPr>
              <a:stCxn id="269" idx="6"/>
              <a:endCxn id="2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1" name="図形グループ 270"/>
          <p:cNvGrpSpPr/>
          <p:nvPr/>
        </p:nvGrpSpPr>
        <p:grpSpPr>
          <a:xfrm>
            <a:off x="4308733" y="6056809"/>
            <a:ext cx="317500" cy="157483"/>
            <a:chOff x="6769100" y="1390650"/>
            <a:chExt cx="317500" cy="157483"/>
          </a:xfrm>
        </p:grpSpPr>
        <p:sp>
          <p:nvSpPr>
            <p:cNvPr id="272" name="正方形/長方形 2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円/楕円 2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73" idx="6"/>
              <a:endCxn id="2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5" name="図形グループ 274"/>
          <p:cNvGrpSpPr/>
          <p:nvPr/>
        </p:nvGrpSpPr>
        <p:grpSpPr>
          <a:xfrm>
            <a:off x="4308733" y="5873494"/>
            <a:ext cx="317500" cy="157483"/>
            <a:chOff x="6769100" y="1390650"/>
            <a:chExt cx="317500" cy="157483"/>
          </a:xfrm>
        </p:grpSpPr>
        <p:sp>
          <p:nvSpPr>
            <p:cNvPr id="276" name="正方形/長方形 2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円/楕円 2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8" name="直線コネクタ 277"/>
            <p:cNvCxnSpPr>
              <a:stCxn id="277" idx="6"/>
              <a:endCxn id="2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739435" y="56008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739435" y="533417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160294" y="587731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160294" y="56008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160294" y="533417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594107" y="587731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594107" y="56008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594107" y="533417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014966" y="587731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014966" y="56008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014966" y="533417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441235" y="58709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441235" y="559452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441235" y="532783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6862094" y="58709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6862094" y="559452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6862094" y="532783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295907" y="58709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295907" y="559452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295907" y="532783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9" name="フローチャート: 磁気ディスク 298"/>
          <p:cNvSpPr/>
          <p:nvPr/>
        </p:nvSpPr>
        <p:spPr>
          <a:xfrm>
            <a:off x="7716766" y="58709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0" name="フローチャート: 磁気ディスク 299"/>
          <p:cNvSpPr/>
          <p:nvPr/>
        </p:nvSpPr>
        <p:spPr>
          <a:xfrm>
            <a:off x="7716766" y="559452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1" name="フローチャート: 磁気ディスク 300"/>
          <p:cNvSpPr/>
          <p:nvPr/>
        </p:nvSpPr>
        <p:spPr>
          <a:xfrm>
            <a:off x="7716766" y="532783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9" name="正方形/長方形 308"/>
          <p:cNvSpPr/>
          <p:nvPr/>
        </p:nvSpPr>
        <p:spPr>
          <a:xfrm>
            <a:off x="5001286" y="46902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10" name="正方形/長方形 309"/>
          <p:cNvSpPr/>
          <p:nvPr/>
        </p:nvSpPr>
        <p:spPr>
          <a:xfrm>
            <a:off x="6137033" y="468393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2" name="正方形/長方形 311"/>
          <p:cNvSpPr/>
          <p:nvPr/>
        </p:nvSpPr>
        <p:spPr>
          <a:xfrm>
            <a:off x="5331485" y="451883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13" name="正方形/長方形 312"/>
          <p:cNvSpPr/>
          <p:nvPr/>
        </p:nvSpPr>
        <p:spPr>
          <a:xfrm>
            <a:off x="6414160" y="45251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1697239" y="46902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2805315" y="46902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04" name="正方形/長方形 303"/>
          <p:cNvSpPr/>
          <p:nvPr/>
        </p:nvSpPr>
        <p:spPr>
          <a:xfrm>
            <a:off x="3897937" y="468393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1982989" y="45251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3135514" y="451883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4218189" y="45251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0" name="上矢印 429"/>
          <p:cNvSpPr/>
          <p:nvPr/>
        </p:nvSpPr>
        <p:spPr>
          <a:xfrm>
            <a:off x="3309681" y="2864255"/>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上矢印 430"/>
          <p:cNvSpPr/>
          <p:nvPr/>
        </p:nvSpPr>
        <p:spPr>
          <a:xfrm>
            <a:off x="5323351" y="2864917"/>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上矢印 431"/>
          <p:cNvSpPr/>
          <p:nvPr/>
        </p:nvSpPr>
        <p:spPr>
          <a:xfrm>
            <a:off x="7332382" y="2864255"/>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3" name="上矢印 432"/>
          <p:cNvSpPr/>
          <p:nvPr/>
        </p:nvSpPr>
        <p:spPr>
          <a:xfrm>
            <a:off x="3815245" y="3640838"/>
            <a:ext cx="1510336" cy="419324"/>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4" name="テキスト ボックス 433"/>
          <p:cNvSpPr txBox="1"/>
          <p:nvPr/>
        </p:nvSpPr>
        <p:spPr>
          <a:xfrm>
            <a:off x="3885412" y="4175512"/>
            <a:ext cx="1366780" cy="369332"/>
          </a:xfrm>
          <a:prstGeom prst="rect">
            <a:avLst/>
          </a:prstGeom>
          <a:noFill/>
        </p:spPr>
        <p:txBody>
          <a:bodyPr wrap="none" rtlCol="0">
            <a:spAutoFit/>
          </a:bodyPr>
          <a:lstStyle/>
          <a:p>
            <a:pPr algn="ctr"/>
            <a:r>
              <a:rPr kumimoji="1" lang="ja-JP" altLang="en-US" dirty="0" smtClean="0">
                <a:solidFill>
                  <a:srgbClr val="0000FF"/>
                </a:solidFill>
              </a:rPr>
              <a:t>ネットワーク</a:t>
            </a:r>
            <a:endParaRPr kumimoji="1" lang="ja-JP" altLang="en-US" dirty="0">
              <a:solidFill>
                <a:srgbClr val="0000FF"/>
              </a:solidFill>
            </a:endParaRPr>
          </a:p>
        </p:txBody>
      </p:sp>
      <p:sp>
        <p:nvSpPr>
          <p:cNvPr id="435" name="テキスト ボックス 434"/>
          <p:cNvSpPr txBox="1"/>
          <p:nvPr/>
        </p:nvSpPr>
        <p:spPr>
          <a:xfrm>
            <a:off x="2476979" y="6193388"/>
            <a:ext cx="4183657" cy="369332"/>
          </a:xfrm>
          <a:prstGeom prst="rect">
            <a:avLst/>
          </a:prstGeom>
          <a:noFill/>
        </p:spPr>
        <p:txBody>
          <a:bodyPr wrap="none" rtlCol="0">
            <a:spAutoFit/>
          </a:bodyPr>
          <a:lstStyle/>
          <a:p>
            <a:pPr algn="ctr"/>
            <a:r>
              <a:rPr lang="ja-JP" altLang="en-US" dirty="0" smtClean="0">
                <a:solidFill>
                  <a:srgbClr val="0000FF"/>
                </a:solidFill>
              </a:rPr>
              <a:t>物理的なシステム資源（リソース・プール）</a:t>
            </a:r>
            <a:endParaRPr kumimoji="1" lang="ja-JP" altLang="en-US" dirty="0">
              <a:solidFill>
                <a:srgbClr val="0000FF"/>
              </a:solidFill>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6" name="四角形吹き出し 535"/>
          <p:cNvSpPr/>
          <p:nvPr/>
        </p:nvSpPr>
        <p:spPr>
          <a:xfrm>
            <a:off x="1954286" y="3041232"/>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柔軟に！</a:t>
            </a:r>
            <a:endParaRPr kumimoji="1" lang="ja-JP" altLang="en-US" sz="1200" dirty="0">
              <a:solidFill>
                <a:srgbClr val="FFFFFF"/>
              </a:solidFill>
              <a:latin typeface="ＭＳ Ｐゴシック"/>
              <a:ea typeface="ＭＳ Ｐゴシック"/>
              <a:cs typeface="ＭＳ Ｐゴシック"/>
            </a:endParaRPr>
          </a:p>
        </p:txBody>
      </p:sp>
      <p:sp>
        <p:nvSpPr>
          <p:cNvPr id="537" name="四角形吹き出し 536"/>
          <p:cNvSpPr/>
          <p:nvPr/>
        </p:nvSpPr>
        <p:spPr>
          <a:xfrm>
            <a:off x="5912873" y="3048404"/>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即座に！</a:t>
            </a:r>
            <a:endParaRPr kumimoji="1" lang="ja-JP" altLang="en-US" sz="1200" dirty="0">
              <a:solidFill>
                <a:srgbClr val="FFFFFF"/>
              </a:solidFill>
              <a:latin typeface="ＭＳ Ｐゴシック"/>
              <a:ea typeface="ＭＳ Ｐゴシック"/>
              <a:cs typeface="ＭＳ Ｐゴシック"/>
            </a:endParaRPr>
          </a:p>
        </p:txBody>
      </p:sp>
      <p:sp>
        <p:nvSpPr>
          <p:cNvPr id="538" name="四角形吹き出し 537"/>
          <p:cNvSpPr/>
          <p:nvPr/>
        </p:nvSpPr>
        <p:spPr>
          <a:xfrm>
            <a:off x="7921763" y="3048404"/>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簡単に！</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652439" y="875822"/>
            <a:ext cx="7862911" cy="36909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物理的なシステム資源全体を、ソフトウェアの設定</a:t>
            </a:r>
            <a:r>
              <a:rPr kumimoji="0" lang="ja-JP" altLang="en-US" sz="1400" dirty="0" smtClean="0">
                <a:solidFill>
                  <a:srgbClr val="FFFFFF"/>
                </a:solidFill>
                <a:latin typeface="HG丸ｺﾞｼｯｸM-PRO"/>
                <a:ea typeface="HG丸ｺﾞｼｯｸM-PRO"/>
                <a:cs typeface="HG丸ｺﾞｼｯｸM-PRO"/>
              </a:rPr>
              <a:t>で、調達</a:t>
            </a:r>
            <a:r>
              <a:rPr kumimoji="0" lang="ja-JP" altLang="en-US" sz="1400" dirty="0">
                <a:solidFill>
                  <a:srgbClr val="FFFFFF"/>
                </a:solidFill>
                <a:latin typeface="HG丸ｺﾞｼｯｸM-PRO"/>
                <a:ea typeface="HG丸ｺﾞｼｯｸM-PRO"/>
                <a:cs typeface="HG丸ｺﾞｼｯｸM-PRO"/>
              </a:rPr>
              <a:t>・</a:t>
            </a:r>
            <a:r>
              <a:rPr kumimoji="0" lang="ja-JP" altLang="en-US" sz="1400" dirty="0" smtClean="0">
                <a:solidFill>
                  <a:srgbClr val="FFFFFF"/>
                </a:solidFill>
                <a:latin typeface="HG丸ｺﾞｼｯｸM-PRO"/>
                <a:ea typeface="HG丸ｺﾞｼｯｸM-PRO"/>
                <a:cs typeface="HG丸ｺﾞｼｯｸM-PRO"/>
              </a:rPr>
              <a:t>構成変更</a:t>
            </a:r>
            <a:r>
              <a:rPr kumimoji="0" lang="ja-JP" altLang="en-US" sz="1400" dirty="0">
                <a:solidFill>
                  <a:srgbClr val="FFFFFF"/>
                </a:solidFill>
                <a:latin typeface="HG丸ｺﾞｼｯｸM-PRO"/>
                <a:ea typeface="HG丸ｺﾞｼｯｸM-PRO"/>
                <a:cs typeface="HG丸ｺﾞｼｯｸM-PRO"/>
              </a:rPr>
              <a:t>できる仕組み</a:t>
            </a:r>
            <a:endParaRPr kumimoji="0" lang="en-US" altLang="ja-JP" sz="1400" dirty="0">
              <a:solidFill>
                <a:srgbClr val="FFFFFF"/>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2608422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IT</a:t>
            </a:r>
            <a:r>
              <a:rPr lang="ja-JP" altLang="en-US" dirty="0"/>
              <a:t>インフラを支える仮想化</a:t>
            </a:r>
            <a:endParaRPr kumimoji="1" lang="ja-JP" altLang="en-US" dirty="0"/>
          </a:p>
        </p:txBody>
      </p:sp>
      <p:sp>
        <p:nvSpPr>
          <p:cNvPr id="22" name="角丸四角形 21"/>
          <p:cNvSpPr/>
          <p:nvPr/>
        </p:nvSpPr>
        <p:spPr>
          <a:xfrm>
            <a:off x="457200" y="4101841"/>
            <a:ext cx="3886200"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709636" y="950712"/>
            <a:ext cx="530176" cy="1101571"/>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正方形/長方形 26"/>
          <p:cNvSpPr/>
          <p:nvPr/>
        </p:nvSpPr>
        <p:spPr>
          <a:xfrm>
            <a:off x="4572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8" name="正方形/長方形 27"/>
          <p:cNvSpPr/>
          <p:nvPr/>
        </p:nvSpPr>
        <p:spPr>
          <a:xfrm>
            <a:off x="179705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31496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磁気ディスク 31"/>
          <p:cNvSpPr/>
          <p:nvPr/>
        </p:nvSpPr>
        <p:spPr>
          <a:xfrm>
            <a:off x="1038225"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520699"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4" name="正方形/長方形 33"/>
          <p:cNvSpPr/>
          <p:nvPr/>
        </p:nvSpPr>
        <p:spPr>
          <a:xfrm>
            <a:off x="520699"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5" name="正方形/長方形 34"/>
          <p:cNvSpPr/>
          <p:nvPr/>
        </p:nvSpPr>
        <p:spPr>
          <a:xfrm>
            <a:off x="520699" y="5422900"/>
            <a:ext cx="908051" cy="2286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36" name="正方形/長方形 35"/>
          <p:cNvSpPr/>
          <p:nvPr/>
        </p:nvSpPr>
        <p:spPr>
          <a:xfrm>
            <a:off x="520699" y="5130800"/>
            <a:ext cx="908051" cy="2286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2046312" y="950712"/>
            <a:ext cx="530176" cy="1101571"/>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a:off x="3398862" y="950712"/>
            <a:ext cx="530176" cy="1101571"/>
            <a:chOff x="1946324" y="4125162"/>
            <a:chExt cx="969964" cy="2007872"/>
          </a:xfrm>
        </p:grpSpPr>
        <p:sp>
          <p:nvSpPr>
            <p:cNvPr id="47" name="円/楕円 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0" name="直線矢印コネクタ 49"/>
          <p:cNvCxnSpPr>
            <a:stCxn id="27" idx="0"/>
            <a:endCxn id="26" idx="1"/>
          </p:cNvCxnSpPr>
          <p:nvPr/>
        </p:nvCxnSpPr>
        <p:spPr>
          <a:xfrm flipV="1">
            <a:off x="971550" y="2052283"/>
            <a:ext cx="3176"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8" idx="0"/>
            <a:endCxn id="45" idx="1"/>
          </p:cNvCxnSpPr>
          <p:nvPr/>
        </p:nvCxnSpPr>
        <p:spPr>
          <a:xfrm flipV="1">
            <a:off x="231140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29" idx="0"/>
            <a:endCxn id="48" idx="1"/>
          </p:cNvCxnSpPr>
          <p:nvPr/>
        </p:nvCxnSpPr>
        <p:spPr>
          <a:xfrm flipV="1">
            <a:off x="366395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596900" y="486770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cxnSp>
        <p:nvCxnSpPr>
          <p:cNvPr id="59" name="直線矢印コネクタ 58"/>
          <p:cNvCxnSpPr>
            <a:stCxn id="28" idx="0"/>
            <a:endCxn id="26" idx="1"/>
          </p:cNvCxnSpPr>
          <p:nvPr/>
        </p:nvCxnSpPr>
        <p:spPr>
          <a:xfrm flipH="1" flipV="1">
            <a:off x="974726" y="2052283"/>
            <a:ext cx="1336674"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9" idx="0"/>
            <a:endCxn id="45" idx="1"/>
          </p:cNvCxnSpPr>
          <p:nvPr/>
        </p:nvCxnSpPr>
        <p:spPr>
          <a:xfrm flipH="1" flipV="1">
            <a:off x="2311402" y="2052283"/>
            <a:ext cx="1352548"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stCxn id="27" idx="0"/>
            <a:endCxn id="48" idx="1"/>
          </p:cNvCxnSpPr>
          <p:nvPr/>
        </p:nvCxnSpPr>
        <p:spPr>
          <a:xfrm flipV="1">
            <a:off x="971550" y="2052283"/>
            <a:ext cx="269240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688974" y="44262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797050" y="44262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9" name="正方形/長方形 38"/>
          <p:cNvSpPr/>
          <p:nvPr/>
        </p:nvSpPr>
        <p:spPr>
          <a:xfrm>
            <a:off x="2965450" y="44198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正方形/長方形 39"/>
          <p:cNvSpPr/>
          <p:nvPr/>
        </p:nvSpPr>
        <p:spPr>
          <a:xfrm>
            <a:off x="974724"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41" name="正方形/長方形 40"/>
          <p:cNvSpPr/>
          <p:nvPr/>
        </p:nvSpPr>
        <p:spPr>
          <a:xfrm>
            <a:off x="2127249" y="42547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42" name="正方形/長方形 41"/>
          <p:cNvSpPr/>
          <p:nvPr/>
        </p:nvSpPr>
        <p:spPr>
          <a:xfrm>
            <a:off x="3209924"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磁気ディスク 68"/>
          <p:cNvSpPr/>
          <p:nvPr/>
        </p:nvSpPr>
        <p:spPr>
          <a:xfrm>
            <a:off x="2387601"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70" name="正方形/長方形 69"/>
          <p:cNvSpPr/>
          <p:nvPr/>
        </p:nvSpPr>
        <p:spPr>
          <a:xfrm>
            <a:off x="1870075"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71" name="正方形/長方形 70"/>
          <p:cNvSpPr/>
          <p:nvPr/>
        </p:nvSpPr>
        <p:spPr>
          <a:xfrm>
            <a:off x="1870075"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1870075" y="5422900"/>
            <a:ext cx="908051" cy="22860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3" name="正方形/長方形 72"/>
          <p:cNvSpPr/>
          <p:nvPr/>
        </p:nvSpPr>
        <p:spPr>
          <a:xfrm>
            <a:off x="1870075" y="5130800"/>
            <a:ext cx="908051" cy="2286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946276" y="48514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79" name="フローチャート: 磁気ディスク 78"/>
          <p:cNvSpPr/>
          <p:nvPr/>
        </p:nvSpPr>
        <p:spPr>
          <a:xfrm>
            <a:off x="3727452" y="572529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80" name="正方形/長方形 79"/>
          <p:cNvSpPr/>
          <p:nvPr/>
        </p:nvSpPr>
        <p:spPr>
          <a:xfrm>
            <a:off x="3209926" y="6049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1" name="正方形/長方形 80"/>
          <p:cNvSpPr/>
          <p:nvPr/>
        </p:nvSpPr>
        <p:spPr>
          <a:xfrm>
            <a:off x="3209926" y="57252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3209926" y="5420499"/>
            <a:ext cx="908051" cy="22860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83" name="正方形/長方形 82"/>
          <p:cNvSpPr/>
          <p:nvPr/>
        </p:nvSpPr>
        <p:spPr>
          <a:xfrm>
            <a:off x="3209926" y="5128399"/>
            <a:ext cx="908051" cy="22860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84" name="テキスト ボックス 83"/>
          <p:cNvSpPr txBox="1"/>
          <p:nvPr/>
        </p:nvSpPr>
        <p:spPr>
          <a:xfrm>
            <a:off x="3286127" y="48653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85" name="テキスト ボックス 84"/>
          <p:cNvSpPr txBox="1"/>
          <p:nvPr/>
        </p:nvSpPr>
        <p:spPr>
          <a:xfrm>
            <a:off x="3671051" y="4081880"/>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89" name="テキスト ボックス 188"/>
          <p:cNvSpPr txBox="1"/>
          <p:nvPr/>
        </p:nvSpPr>
        <p:spPr>
          <a:xfrm>
            <a:off x="2989237" y="3835659"/>
            <a:ext cx="1415772" cy="246221"/>
          </a:xfrm>
          <a:prstGeom prst="rect">
            <a:avLst/>
          </a:prstGeom>
          <a:noFill/>
        </p:spPr>
        <p:txBody>
          <a:bodyPr wrap="none" rtlCol="0">
            <a:spAutoFit/>
          </a:bodyPr>
          <a:lstStyle/>
          <a:p>
            <a:pPr algn="r"/>
            <a:r>
              <a:rPr kumimoji="1" lang="ja-JP" altLang="en-US" sz="1000" dirty="0" smtClean="0">
                <a:solidFill>
                  <a:srgbClr val="0000FF"/>
                </a:solidFill>
              </a:rPr>
              <a:t>物理的な</a:t>
            </a:r>
            <a:r>
              <a:rPr lang="ja-JP" altLang="en-US" sz="1000" dirty="0" smtClean="0">
                <a:solidFill>
                  <a:srgbClr val="0000FF"/>
                </a:solidFill>
              </a:rPr>
              <a:t>システム資源</a:t>
            </a:r>
            <a:endParaRPr kumimoji="1" lang="ja-JP" altLang="en-US" sz="1000" dirty="0">
              <a:solidFill>
                <a:srgbClr val="0000FF"/>
              </a:solidFill>
            </a:endParaRPr>
          </a:p>
        </p:txBody>
      </p:sp>
      <p:grpSp>
        <p:nvGrpSpPr>
          <p:cNvPr id="3" name="図形グループ 2"/>
          <p:cNvGrpSpPr/>
          <p:nvPr/>
        </p:nvGrpSpPr>
        <p:grpSpPr>
          <a:xfrm>
            <a:off x="4723034" y="948311"/>
            <a:ext cx="4008216" cy="5496937"/>
            <a:chOff x="4723034" y="948311"/>
            <a:chExt cx="4008216" cy="5496937"/>
          </a:xfrm>
        </p:grpSpPr>
        <p:sp>
          <p:nvSpPr>
            <p:cNvPr id="190" name="角丸四角形 189"/>
            <p:cNvSpPr/>
            <p:nvPr/>
          </p:nvSpPr>
          <p:spPr>
            <a:xfrm>
              <a:off x="4732500" y="3937001"/>
              <a:ext cx="3998750" cy="331130"/>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143" name="角丸四角形 142"/>
            <p:cNvSpPr/>
            <p:nvPr/>
          </p:nvSpPr>
          <p:spPr>
            <a:xfrm>
              <a:off x="4723034" y="4368343"/>
              <a:ext cx="4008216" cy="2076905"/>
            </a:xfrm>
            <a:prstGeom prst="roundRect">
              <a:avLst>
                <a:gd name="adj" fmla="val 3738"/>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86" name="角丸四角形 85"/>
            <p:cNvSpPr/>
            <p:nvPr/>
          </p:nvSpPr>
          <p:spPr>
            <a:xfrm>
              <a:off x="4810126" y="4628632"/>
              <a:ext cx="3802284"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7" name="図形グループ 86"/>
            <p:cNvGrpSpPr/>
            <p:nvPr/>
          </p:nvGrpSpPr>
          <p:grpSpPr>
            <a:xfrm>
              <a:off x="5065191" y="948311"/>
              <a:ext cx="530176" cy="1101571"/>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0" name="正方形/長方形 89"/>
            <p:cNvSpPr/>
            <p:nvPr/>
          </p:nvSpPr>
          <p:spPr>
            <a:xfrm>
              <a:off x="48069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91" name="正方形/長方形 90"/>
            <p:cNvSpPr/>
            <p:nvPr/>
          </p:nvSpPr>
          <p:spPr>
            <a:xfrm>
              <a:off x="609600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3977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フローチャート: 磁気ディスク 92"/>
            <p:cNvSpPr/>
            <p:nvPr/>
          </p:nvSpPr>
          <p:spPr>
            <a:xfrm>
              <a:off x="5387975"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870449"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95" name="正方形/長方形 94"/>
            <p:cNvSpPr/>
            <p:nvPr/>
          </p:nvSpPr>
          <p:spPr>
            <a:xfrm>
              <a:off x="4870449"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grpSp>
          <p:nvGrpSpPr>
            <p:cNvPr id="98" name="図形グループ 97"/>
            <p:cNvGrpSpPr/>
            <p:nvPr/>
          </p:nvGrpSpPr>
          <p:grpSpPr>
            <a:xfrm>
              <a:off x="6345262" y="948311"/>
              <a:ext cx="530176" cy="1101571"/>
              <a:chOff x="1946324" y="4125162"/>
              <a:chExt cx="969964" cy="2007872"/>
            </a:xfrm>
          </p:grpSpPr>
          <p:sp>
            <p:nvSpPr>
              <p:cNvPr id="99" name="円/楕円 9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7647015" y="948311"/>
              <a:ext cx="530176" cy="1101571"/>
              <a:chOff x="1946324" y="4125162"/>
              <a:chExt cx="969964" cy="2007872"/>
            </a:xfrm>
          </p:grpSpPr>
          <p:sp>
            <p:nvSpPr>
              <p:cNvPr id="102" name="円/楕円 1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7" name="テキスト ボックス 106"/>
            <p:cNvSpPr txBox="1"/>
            <p:nvPr/>
          </p:nvSpPr>
          <p:spPr>
            <a:xfrm>
              <a:off x="4930377" y="5319752"/>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11" name="正方形/長方形 110"/>
            <p:cNvSpPr/>
            <p:nvPr/>
          </p:nvSpPr>
          <p:spPr>
            <a:xfrm>
              <a:off x="4977034"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6085110"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53510" y="49466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52627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415309" y="47815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116" name="正方形/長方形 115"/>
            <p:cNvSpPr/>
            <p:nvPr/>
          </p:nvSpPr>
          <p:spPr>
            <a:xfrm>
              <a:off x="74979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117" name="フローチャート: 磁気ディスク 116"/>
            <p:cNvSpPr/>
            <p:nvPr/>
          </p:nvSpPr>
          <p:spPr>
            <a:xfrm>
              <a:off x="6686551"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169025"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169025"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2" name="テキスト ボックス 121"/>
            <p:cNvSpPr txBox="1"/>
            <p:nvPr/>
          </p:nvSpPr>
          <p:spPr>
            <a:xfrm>
              <a:off x="6228953" y="53034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3" name="フローチャート: 磁気ディスク 122"/>
            <p:cNvSpPr/>
            <p:nvPr/>
          </p:nvSpPr>
          <p:spPr>
            <a:xfrm>
              <a:off x="7975602" y="5665748"/>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7458076" y="598959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7458076" y="566574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8" name="テキスト ボックス 127"/>
            <p:cNvSpPr txBox="1"/>
            <p:nvPr/>
          </p:nvSpPr>
          <p:spPr>
            <a:xfrm>
              <a:off x="7518004" y="53173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9" name="テキスト ボックス 128"/>
            <p:cNvSpPr txBox="1"/>
            <p:nvPr/>
          </p:nvSpPr>
          <p:spPr>
            <a:xfrm>
              <a:off x="7925177" y="4595453"/>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30" name="角丸四角形 129"/>
            <p:cNvSpPr/>
            <p:nvPr/>
          </p:nvSpPr>
          <p:spPr>
            <a:xfrm>
              <a:off x="4806950" y="2351138"/>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角丸四角形 137"/>
            <p:cNvSpPr/>
            <p:nvPr/>
          </p:nvSpPr>
          <p:spPr>
            <a:xfrm>
              <a:off x="6094636"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5625102" y="3929576"/>
              <a:ext cx="2119090" cy="338554"/>
            </a:xfrm>
            <a:prstGeom prst="rect">
              <a:avLst/>
            </a:prstGeom>
            <a:noFill/>
          </p:spPr>
          <p:txBody>
            <a:bodyPr wrap="none" rtlCol="0">
              <a:spAutoFit/>
            </a:bodyPr>
            <a:lstStyle/>
            <a:p>
              <a:pPr algn="ctr"/>
              <a:r>
                <a:rPr kumimoji="1" lang="ja-JP" altLang="en-US" sz="1600" dirty="0" smtClean="0">
                  <a:solidFill>
                    <a:schemeClr val="bg1"/>
                  </a:solidFill>
                </a:rPr>
                <a:t>仮想化（</a:t>
              </a:r>
              <a:r>
                <a:rPr kumimoji="1" lang="en-US" altLang="ja-JP" sz="1600" dirty="0" smtClean="0">
                  <a:solidFill>
                    <a:schemeClr val="bg1"/>
                  </a:solidFill>
                </a:rPr>
                <a:t>Virtualization</a:t>
              </a:r>
              <a:r>
                <a:rPr kumimoji="1" lang="ja-JP" altLang="en-US" sz="1600" dirty="0" smtClean="0">
                  <a:solidFill>
                    <a:schemeClr val="bg1"/>
                  </a:solidFill>
                </a:rPr>
                <a:t>）</a:t>
              </a:r>
              <a:endParaRPr kumimoji="1" lang="ja-JP" altLang="en-US" sz="1600" dirty="0">
                <a:solidFill>
                  <a:schemeClr val="bg1"/>
                </a:solidFill>
              </a:endParaRPr>
            </a:p>
          </p:txBody>
        </p:sp>
        <p:sp>
          <p:nvSpPr>
            <p:cNvPr id="147" name="正方形/長方形 146"/>
            <p:cNvSpPr/>
            <p:nvPr/>
          </p:nvSpPr>
          <p:spPr>
            <a:xfrm>
              <a:off x="4806950" y="2943617"/>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48" name="フローチャート: 磁気ディスク 147"/>
            <p:cNvSpPr/>
            <p:nvPr/>
          </p:nvSpPr>
          <p:spPr>
            <a:xfrm>
              <a:off x="5495925" y="3349511"/>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9" name="正方形/長方形 148"/>
            <p:cNvSpPr/>
            <p:nvPr/>
          </p:nvSpPr>
          <p:spPr>
            <a:xfrm>
              <a:off x="4870449" y="3575879"/>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0" name="正方形/長方形 149"/>
            <p:cNvSpPr/>
            <p:nvPr/>
          </p:nvSpPr>
          <p:spPr>
            <a:xfrm>
              <a:off x="4870449" y="3395678"/>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3" name="正方形/長方形 152"/>
            <p:cNvSpPr/>
            <p:nvPr/>
          </p:nvSpPr>
          <p:spPr>
            <a:xfrm>
              <a:off x="4870449" y="3019907"/>
              <a:ext cx="908051" cy="89843"/>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4876253" y="3167078"/>
              <a:ext cx="908051" cy="10777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5" name="正方形/長方形 154"/>
            <p:cNvSpPr/>
            <p:nvPr/>
          </p:nvSpPr>
          <p:spPr>
            <a:xfrm>
              <a:off x="6094636"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6" name="フローチャート: 磁気ディスク 155"/>
            <p:cNvSpPr/>
            <p:nvPr/>
          </p:nvSpPr>
          <p:spPr>
            <a:xfrm>
              <a:off x="6783611"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7" name="正方形/長方形 156"/>
            <p:cNvSpPr/>
            <p:nvPr/>
          </p:nvSpPr>
          <p:spPr>
            <a:xfrm>
              <a:off x="6158135"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8" name="正方形/長方形 157"/>
            <p:cNvSpPr/>
            <p:nvPr/>
          </p:nvSpPr>
          <p:spPr>
            <a:xfrm>
              <a:off x="6158135"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6158135" y="3012279"/>
              <a:ext cx="908051" cy="89843"/>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正方形/長方形 160"/>
            <p:cNvSpPr/>
            <p:nvPr/>
          </p:nvSpPr>
          <p:spPr>
            <a:xfrm>
              <a:off x="6163939" y="3159450"/>
              <a:ext cx="908051" cy="1077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2" name="角丸四角形 161"/>
            <p:cNvSpPr/>
            <p:nvPr/>
          </p:nvSpPr>
          <p:spPr>
            <a:xfrm>
              <a:off x="7381878"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7381878"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7" name="フローチャート: 磁気ディスク 166"/>
            <p:cNvSpPr/>
            <p:nvPr/>
          </p:nvSpPr>
          <p:spPr>
            <a:xfrm>
              <a:off x="8070853"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8" name="正方形/長方形 167"/>
            <p:cNvSpPr/>
            <p:nvPr/>
          </p:nvSpPr>
          <p:spPr>
            <a:xfrm>
              <a:off x="7445377"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445377"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1" name="正方形/長方形 170"/>
            <p:cNvSpPr/>
            <p:nvPr/>
          </p:nvSpPr>
          <p:spPr>
            <a:xfrm>
              <a:off x="7445377" y="3012279"/>
              <a:ext cx="908051" cy="89843"/>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2" name="正方形/長方形 171"/>
            <p:cNvSpPr/>
            <p:nvPr/>
          </p:nvSpPr>
          <p:spPr>
            <a:xfrm>
              <a:off x="7451181" y="3159450"/>
              <a:ext cx="908051" cy="10777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173" name="直線矢印コネクタ 172"/>
            <p:cNvCxnSpPr>
              <a:stCxn id="147" idx="0"/>
              <a:endCxn id="89" idx="1"/>
            </p:cNvCxnSpPr>
            <p:nvPr/>
          </p:nvCxnSpPr>
          <p:spPr>
            <a:xfrm flipV="1">
              <a:off x="5321300" y="2049882"/>
              <a:ext cx="8981" cy="893735"/>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6" name="直線矢印コネクタ 175"/>
            <p:cNvCxnSpPr>
              <a:stCxn id="155" idx="0"/>
              <a:endCxn id="100" idx="1"/>
            </p:cNvCxnSpPr>
            <p:nvPr/>
          </p:nvCxnSpPr>
          <p:spPr>
            <a:xfrm flipV="1">
              <a:off x="6608986" y="2049882"/>
              <a:ext cx="1366"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9" name="直線矢印コネクタ 178"/>
            <p:cNvCxnSpPr>
              <a:stCxn id="166" idx="0"/>
              <a:endCxn id="103" idx="1"/>
            </p:cNvCxnSpPr>
            <p:nvPr/>
          </p:nvCxnSpPr>
          <p:spPr>
            <a:xfrm flipV="1">
              <a:off x="7896228" y="2049882"/>
              <a:ext cx="15877"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1" name="正方形/長方形 130"/>
            <p:cNvSpPr/>
            <p:nvPr/>
          </p:nvSpPr>
          <p:spPr>
            <a:xfrm>
              <a:off x="5038724" y="25448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正方形/長方形 131"/>
            <p:cNvSpPr/>
            <p:nvPr/>
          </p:nvSpPr>
          <p:spPr>
            <a:xfrm>
              <a:off x="5400674" y="256146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184501" y="24305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557591" y="242416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9" name="正方形/長方形 138"/>
            <p:cNvSpPr/>
            <p:nvPr/>
          </p:nvSpPr>
          <p:spPr>
            <a:xfrm>
              <a:off x="6326410" y="254096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0" name="正方形/長方形 139"/>
            <p:cNvSpPr/>
            <p:nvPr/>
          </p:nvSpPr>
          <p:spPr>
            <a:xfrm>
              <a:off x="678996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1" name="正方形/長方形 140"/>
            <p:cNvSpPr/>
            <p:nvPr/>
          </p:nvSpPr>
          <p:spPr>
            <a:xfrm>
              <a:off x="6621688"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正方形/長方形 162"/>
            <p:cNvSpPr/>
            <p:nvPr/>
          </p:nvSpPr>
          <p:spPr>
            <a:xfrm>
              <a:off x="7613652"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正方形/長方形 163"/>
            <p:cNvSpPr/>
            <p:nvPr/>
          </p:nvSpPr>
          <p:spPr>
            <a:xfrm>
              <a:off x="8077206" y="24433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5" name="正方形/長方形 164"/>
            <p:cNvSpPr/>
            <p:nvPr/>
          </p:nvSpPr>
          <p:spPr>
            <a:xfrm>
              <a:off x="782982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82" name="上矢印 181"/>
            <p:cNvSpPr/>
            <p:nvPr/>
          </p:nvSpPr>
          <p:spPr>
            <a:xfrm>
              <a:off x="5181325" y="3724114"/>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上矢印 182"/>
            <p:cNvSpPr/>
            <p:nvPr/>
          </p:nvSpPr>
          <p:spPr>
            <a:xfrm>
              <a:off x="6414184" y="4220865"/>
              <a:ext cx="544734" cy="192385"/>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上矢印 183"/>
            <p:cNvSpPr/>
            <p:nvPr/>
          </p:nvSpPr>
          <p:spPr>
            <a:xfrm>
              <a:off x="7710953"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5216040"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6" name="テキスト ボックス 185"/>
            <p:cNvSpPr txBox="1"/>
            <p:nvPr/>
          </p:nvSpPr>
          <p:spPr>
            <a:xfrm>
              <a:off x="6488595"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7" name="テキスト ボックス 186"/>
            <p:cNvSpPr txBox="1"/>
            <p:nvPr/>
          </p:nvSpPr>
          <p:spPr>
            <a:xfrm>
              <a:off x="7797440"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8" name="テキスト ボックス 187"/>
            <p:cNvSpPr txBox="1"/>
            <p:nvPr/>
          </p:nvSpPr>
          <p:spPr>
            <a:xfrm>
              <a:off x="5114234" y="4368343"/>
              <a:ext cx="3127178" cy="246221"/>
            </a:xfrm>
            <a:prstGeom prst="rect">
              <a:avLst/>
            </a:prstGeom>
            <a:noFill/>
          </p:spPr>
          <p:txBody>
            <a:bodyPr wrap="none" rtlCol="0">
              <a:spAutoFit/>
            </a:bodyPr>
            <a:lstStyle/>
            <a:p>
              <a:pPr algn="ctr"/>
              <a:r>
                <a:rPr lang="ja-JP" altLang="en-US" sz="1000" dirty="0" smtClean="0">
                  <a:solidFill>
                    <a:srgbClr val="0000FF"/>
                  </a:solidFill>
                </a:rPr>
                <a:t>物理的なシステム資源のまとまり　＝　リソース・プール</a:t>
              </a:r>
              <a:endParaRPr kumimoji="1" lang="ja-JP" altLang="en-US" sz="1000" dirty="0">
                <a:solidFill>
                  <a:srgbClr val="0000FF"/>
                </a:solidFill>
              </a:endParaRPr>
            </a:p>
          </p:txBody>
        </p:sp>
        <p:sp>
          <p:nvSpPr>
            <p:cNvPr id="191" name="上矢印 190"/>
            <p:cNvSpPr/>
            <p:nvPr/>
          </p:nvSpPr>
          <p:spPr>
            <a:xfrm>
              <a:off x="6448427"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1484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552210" y="1268760"/>
            <a:ext cx="5269461"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のメリット</a:t>
            </a:r>
            <a:endParaRPr kumimoji="1" lang="ja-JP" altLang="en-US" dirty="0"/>
          </a:p>
        </p:txBody>
      </p:sp>
      <p:sp>
        <p:nvSpPr>
          <p:cNvPr id="5" name="正方形/長方形 4"/>
          <p:cNvSpPr/>
          <p:nvPr/>
        </p:nvSpPr>
        <p:spPr>
          <a:xfrm>
            <a:off x="887913" y="4191863"/>
            <a:ext cx="2448272" cy="50405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機能定義ファームウェア</a:t>
            </a:r>
            <a:endParaRPr kumimoji="1" lang="ja-JP" altLang="en-US" sz="1200" dirty="0">
              <a:solidFill>
                <a:srgbClr val="FFFFFF"/>
              </a:solidFill>
              <a:latin typeface="Meiryo" charset="-128"/>
              <a:ea typeface="Meiryo" charset="-128"/>
              <a:cs typeface="Meiryo" charset="-128"/>
            </a:endParaRPr>
          </a:p>
        </p:txBody>
      </p:sp>
      <p:sp>
        <p:nvSpPr>
          <p:cNvPr id="133" name="正方形/長方形 132"/>
          <p:cNvSpPr/>
          <p:nvPr/>
        </p:nvSpPr>
        <p:spPr>
          <a:xfrm>
            <a:off x="3743909" y="4205464"/>
            <a:ext cx="2448272" cy="50405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機能定義ソフトウエア</a:t>
            </a:r>
            <a:endParaRPr kumimoji="1" lang="ja-JP" altLang="en-US" sz="1200" dirty="0">
              <a:solidFill>
                <a:srgbClr val="FFFFFF"/>
              </a:solidFill>
              <a:latin typeface="Meiryo" charset="-128"/>
              <a:ea typeface="Meiryo" charset="-128"/>
              <a:cs typeface="Meiryo" charset="-128"/>
            </a:endParaRPr>
          </a:p>
        </p:txBody>
      </p:sp>
      <p:sp>
        <p:nvSpPr>
          <p:cNvPr id="136" name="正方形/長方形 135"/>
          <p:cNvSpPr/>
          <p:nvPr/>
        </p:nvSpPr>
        <p:spPr>
          <a:xfrm>
            <a:off x="887913" y="4809980"/>
            <a:ext cx="2448272" cy="504056"/>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専用</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オペレーティング・システム</a:t>
            </a:r>
            <a:endParaRPr kumimoji="1" lang="ja-JP" altLang="en-US" sz="1200" dirty="0">
              <a:solidFill>
                <a:srgbClr val="FFFFFF"/>
              </a:solidFill>
              <a:latin typeface="Meiryo" charset="-128"/>
              <a:ea typeface="Meiryo" charset="-128"/>
              <a:cs typeface="Meiryo" charset="-128"/>
            </a:endParaRPr>
          </a:p>
        </p:txBody>
      </p:sp>
      <p:sp>
        <p:nvSpPr>
          <p:cNvPr id="137" name="正方形/長方形 136"/>
          <p:cNvSpPr/>
          <p:nvPr/>
        </p:nvSpPr>
        <p:spPr>
          <a:xfrm>
            <a:off x="3743909" y="4823581"/>
            <a:ext cx="2448272" cy="50405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汎用</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オペレーティング・システム</a:t>
            </a:r>
            <a:endParaRPr kumimoji="1" lang="ja-JP" altLang="en-US" sz="1200" dirty="0">
              <a:solidFill>
                <a:srgbClr val="FFFFFF"/>
              </a:solidFill>
              <a:latin typeface="Meiryo" charset="-128"/>
              <a:ea typeface="Meiryo" charset="-128"/>
              <a:cs typeface="Meiryo" charset="-128"/>
            </a:endParaRPr>
          </a:p>
        </p:txBody>
      </p:sp>
      <p:sp>
        <p:nvSpPr>
          <p:cNvPr id="142" name="正方形/長方形 141"/>
          <p:cNvSpPr/>
          <p:nvPr/>
        </p:nvSpPr>
        <p:spPr>
          <a:xfrm>
            <a:off x="887913" y="5428097"/>
            <a:ext cx="2448272" cy="504056"/>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専用ハードウェア</a:t>
            </a:r>
            <a:endParaRPr kumimoji="1" lang="ja-JP" altLang="en-US" sz="1200" dirty="0">
              <a:solidFill>
                <a:srgbClr val="FFFFFF"/>
              </a:solidFill>
              <a:latin typeface="Meiryo" charset="-128"/>
              <a:ea typeface="Meiryo" charset="-128"/>
              <a:cs typeface="Meiryo" charset="-128"/>
            </a:endParaRPr>
          </a:p>
        </p:txBody>
      </p:sp>
      <p:sp>
        <p:nvSpPr>
          <p:cNvPr id="145" name="正方形/長方形 144"/>
          <p:cNvSpPr/>
          <p:nvPr/>
        </p:nvSpPr>
        <p:spPr>
          <a:xfrm>
            <a:off x="3743909" y="5441698"/>
            <a:ext cx="2448272" cy="504056"/>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汎用ハードウェア</a:t>
            </a:r>
            <a:endParaRPr kumimoji="1" lang="ja-JP" altLang="en-US" sz="1200" dirty="0">
              <a:solidFill>
                <a:srgbClr val="FFFFFF"/>
              </a:solidFill>
              <a:latin typeface="Meiryo" charset="-128"/>
              <a:ea typeface="Meiryo" charset="-128"/>
              <a:cs typeface="Meiryo" charset="-128"/>
            </a:endParaRPr>
          </a:p>
        </p:txBody>
      </p:sp>
      <p:sp>
        <p:nvSpPr>
          <p:cNvPr id="146" name="正方形/長方形 145"/>
          <p:cNvSpPr/>
          <p:nvPr/>
        </p:nvSpPr>
        <p:spPr>
          <a:xfrm>
            <a:off x="791581" y="4084537"/>
            <a:ext cx="2664297" cy="1979533"/>
          </a:xfrm>
          <a:prstGeom prst="rect">
            <a:avLst/>
          </a:prstGeom>
          <a:noFill/>
          <a:ln>
            <a:solidFill>
              <a:srgbClr val="66CC00"/>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1" name="正方形/長方形 150"/>
          <p:cNvSpPr/>
          <p:nvPr/>
        </p:nvSpPr>
        <p:spPr>
          <a:xfrm>
            <a:off x="3635896" y="4098138"/>
            <a:ext cx="2664297" cy="658040"/>
          </a:xfrm>
          <a:prstGeom prst="rect">
            <a:avLst/>
          </a:prstGeom>
          <a:noFill/>
          <a:ln>
            <a:solidFill>
              <a:schemeClr val="accent5">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2" name="正方形/長方形 151"/>
          <p:cNvSpPr/>
          <p:nvPr/>
        </p:nvSpPr>
        <p:spPr>
          <a:xfrm>
            <a:off x="3635896" y="5417502"/>
            <a:ext cx="2664297" cy="658040"/>
          </a:xfrm>
          <a:prstGeom prst="rect">
            <a:avLst/>
          </a:prstGeom>
          <a:noFill/>
          <a:ln>
            <a:solidFill>
              <a:schemeClr val="accent5">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9" name="正方形/長方形 158"/>
          <p:cNvSpPr/>
          <p:nvPr/>
        </p:nvSpPr>
        <p:spPr>
          <a:xfrm>
            <a:off x="3635895" y="4799385"/>
            <a:ext cx="2664298" cy="571460"/>
          </a:xfrm>
          <a:prstGeom prst="rect">
            <a:avLst/>
          </a:prstGeom>
          <a:noFill/>
          <a:ln>
            <a:solidFill>
              <a:schemeClr val="accent5">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 name="テキスト ボックス 5"/>
          <p:cNvSpPr txBox="1"/>
          <p:nvPr/>
        </p:nvSpPr>
        <p:spPr>
          <a:xfrm>
            <a:off x="1261954" y="3821139"/>
            <a:ext cx="1723549" cy="276999"/>
          </a:xfrm>
          <a:prstGeom prst="rect">
            <a:avLst/>
          </a:prstGeom>
          <a:noFill/>
        </p:spPr>
        <p:txBody>
          <a:bodyPr wrap="none" rtlCol="0">
            <a:spAutoFit/>
          </a:bodyPr>
          <a:lstStyle/>
          <a:p>
            <a:pPr algn="ctr"/>
            <a:r>
              <a:rPr kumimoji="1" lang="ja-JP" altLang="en-US" sz="1200" dirty="0" smtClean="0">
                <a:solidFill>
                  <a:srgbClr val="009051"/>
                </a:solidFill>
                <a:latin typeface="Meiryo" charset="-128"/>
                <a:ea typeface="Meiryo" charset="-128"/>
                <a:cs typeface="Meiryo" charset="-128"/>
              </a:rPr>
              <a:t>統合製品（</a:t>
            </a:r>
            <a:r>
              <a:rPr lang="ja-JP" altLang="en-US" sz="1200" dirty="0" smtClean="0">
                <a:solidFill>
                  <a:srgbClr val="009051"/>
                </a:solidFill>
                <a:latin typeface="Meiryo" charset="-128"/>
                <a:ea typeface="Meiryo" charset="-128"/>
                <a:cs typeface="Meiryo" charset="-128"/>
              </a:rPr>
              <a:t>専用装置</a:t>
            </a:r>
            <a:r>
              <a:rPr kumimoji="1" lang="ja-JP" altLang="en-US" sz="1200" dirty="0" smtClean="0">
                <a:solidFill>
                  <a:srgbClr val="009051"/>
                </a:solidFill>
                <a:latin typeface="Meiryo" charset="-128"/>
                <a:ea typeface="Meiryo" charset="-128"/>
                <a:cs typeface="Meiryo" charset="-128"/>
              </a:rPr>
              <a:t>）</a:t>
            </a:r>
            <a:endParaRPr kumimoji="1" lang="ja-JP" altLang="en-US" sz="1200" dirty="0">
              <a:solidFill>
                <a:srgbClr val="009051"/>
              </a:solidFill>
              <a:latin typeface="Meiryo" charset="-128"/>
              <a:ea typeface="Meiryo" charset="-128"/>
              <a:cs typeface="Meiryo" charset="-128"/>
            </a:endParaRPr>
          </a:p>
        </p:txBody>
      </p:sp>
      <p:sp>
        <p:nvSpPr>
          <p:cNvPr id="170" name="テキスト ボックス 169"/>
          <p:cNvSpPr txBox="1"/>
          <p:nvPr/>
        </p:nvSpPr>
        <p:spPr>
          <a:xfrm>
            <a:off x="4323171" y="3821139"/>
            <a:ext cx="1415772" cy="276999"/>
          </a:xfrm>
          <a:prstGeom prst="rect">
            <a:avLst/>
          </a:prstGeom>
          <a:noFill/>
        </p:spPr>
        <p:txBody>
          <a:bodyPr wrap="none" rtlCol="0">
            <a:spAutoFit/>
          </a:bodyPr>
          <a:lstStyle/>
          <a:p>
            <a:pPr algn="ctr"/>
            <a:r>
              <a:rPr kumimoji="1" lang="ja-JP" altLang="en-US" sz="1200" dirty="0" smtClean="0">
                <a:solidFill>
                  <a:srgbClr val="0432FF"/>
                </a:solidFill>
                <a:latin typeface="Meiryo" charset="-128"/>
                <a:ea typeface="Meiryo" charset="-128"/>
                <a:cs typeface="Meiryo" charset="-128"/>
              </a:rPr>
              <a:t>汎用製品の組合せ</a:t>
            </a:r>
            <a:endParaRPr kumimoji="1" lang="ja-JP" altLang="en-US" sz="1200" dirty="0">
              <a:solidFill>
                <a:srgbClr val="0432FF"/>
              </a:solidFill>
              <a:latin typeface="Meiryo" charset="-128"/>
              <a:ea typeface="Meiryo" charset="-128"/>
              <a:cs typeface="Meiryo" charset="-128"/>
            </a:endParaRPr>
          </a:p>
        </p:txBody>
      </p:sp>
      <p:sp>
        <p:nvSpPr>
          <p:cNvPr id="29" name="線吹き出し 1 (枠付き) 28"/>
          <p:cNvSpPr/>
          <p:nvPr/>
        </p:nvSpPr>
        <p:spPr>
          <a:xfrm>
            <a:off x="3635894" y="1403782"/>
            <a:ext cx="5040561" cy="2006630"/>
          </a:xfrm>
          <a:prstGeom prst="borderCallout1">
            <a:avLst>
              <a:gd name="adj1" fmla="val 115721"/>
              <a:gd name="adj2" fmla="val 31137"/>
              <a:gd name="adj3" fmla="val 99555"/>
              <a:gd name="adj4" fmla="val 50446"/>
            </a:avLst>
          </a:prstGeom>
          <a:noFill/>
          <a:ln>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0" name="図形グループ 29"/>
          <p:cNvGrpSpPr/>
          <p:nvPr/>
        </p:nvGrpSpPr>
        <p:grpSpPr>
          <a:xfrm>
            <a:off x="3966468" y="2243068"/>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3966468" y="2436530"/>
            <a:ext cx="317500" cy="157483"/>
            <a:chOff x="6769100" y="1390650"/>
            <a:chExt cx="317500" cy="157483"/>
          </a:xfrm>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 name="フローチャート: 磁気ディスク 37"/>
          <p:cNvSpPr/>
          <p:nvPr/>
        </p:nvSpPr>
        <p:spPr>
          <a:xfrm>
            <a:off x="5485642" y="2609312"/>
            <a:ext cx="412219" cy="43438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 name="フローチャート: 磁気ディスク 38"/>
          <p:cNvSpPr/>
          <p:nvPr/>
        </p:nvSpPr>
        <p:spPr>
          <a:xfrm>
            <a:off x="5485565" y="2199497"/>
            <a:ext cx="412219" cy="43438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 name="図形グループ 39"/>
          <p:cNvGrpSpPr/>
          <p:nvPr/>
        </p:nvGrpSpPr>
        <p:grpSpPr>
          <a:xfrm>
            <a:off x="3966468" y="2684211"/>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3966468" y="2877673"/>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4322960" y="224306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4322960" y="2436530"/>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4322960" y="268421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4322960" y="287767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フローチャート: 磁気ディスク 63"/>
          <p:cNvSpPr/>
          <p:nvPr/>
        </p:nvSpPr>
        <p:spPr>
          <a:xfrm>
            <a:off x="5940152" y="2611015"/>
            <a:ext cx="412219" cy="43438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フローチャート: 磁気ディスク 64"/>
          <p:cNvSpPr/>
          <p:nvPr/>
        </p:nvSpPr>
        <p:spPr>
          <a:xfrm>
            <a:off x="5940152" y="2200288"/>
            <a:ext cx="412219" cy="43438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フローチャート: 磁気ディスク 65"/>
          <p:cNvSpPr/>
          <p:nvPr/>
        </p:nvSpPr>
        <p:spPr>
          <a:xfrm>
            <a:off x="6408914" y="2611015"/>
            <a:ext cx="396999" cy="43438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 name="フローチャート: 磁気ディスク 66"/>
          <p:cNvSpPr/>
          <p:nvPr/>
        </p:nvSpPr>
        <p:spPr>
          <a:xfrm>
            <a:off x="6408913" y="2200288"/>
            <a:ext cx="396999" cy="43438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flipH="1">
            <a:off x="3958728" y="1696909"/>
            <a:ext cx="1250425" cy="338554"/>
          </a:xfrm>
          <a:prstGeom prst="rect">
            <a:avLst/>
          </a:prstGeom>
          <a:noFill/>
        </p:spPr>
        <p:txBody>
          <a:bodyPr wrap="square" rtlCol="0">
            <a:spAutoFit/>
          </a:bodyPr>
          <a:lstStyle/>
          <a:p>
            <a:pPr algn="ctr"/>
            <a:r>
              <a:rPr kumimoji="1" lang="ja-JP" altLang="en-US" sz="1600" dirty="0" smtClean="0">
                <a:latin typeface="Meiryo" charset="-128"/>
                <a:ea typeface="Meiryo" charset="-128"/>
                <a:cs typeface="Meiryo" charset="-128"/>
              </a:rPr>
              <a:t>サーバー</a:t>
            </a:r>
            <a:endParaRPr kumimoji="1" lang="ja-JP" altLang="en-US" sz="1600" dirty="0">
              <a:latin typeface="Meiryo" charset="-128"/>
              <a:ea typeface="Meiryo" charset="-128"/>
              <a:cs typeface="Meiryo" charset="-128"/>
            </a:endParaRPr>
          </a:p>
        </p:txBody>
      </p:sp>
      <p:sp>
        <p:nvSpPr>
          <p:cNvPr id="68" name="テキスト ボックス 67"/>
          <p:cNvSpPr txBox="1"/>
          <p:nvPr/>
        </p:nvSpPr>
        <p:spPr>
          <a:xfrm flipH="1">
            <a:off x="5591024" y="1659976"/>
            <a:ext cx="1285232" cy="461665"/>
          </a:xfrm>
          <a:prstGeom prst="rect">
            <a:avLst/>
          </a:prstGeom>
          <a:noFill/>
        </p:spPr>
        <p:txBody>
          <a:bodyPr wrap="square" rtlCol="0">
            <a:spAutoFit/>
          </a:bodyPr>
          <a:lstStyle/>
          <a:p>
            <a:pPr algn="ctr"/>
            <a:r>
              <a:rPr kumimoji="1" lang="en-US" altLang="ja-JP" sz="1600" dirty="0" smtClean="0">
                <a:latin typeface="Meiryo" charset="-128"/>
                <a:ea typeface="Meiryo" charset="-128"/>
                <a:cs typeface="Meiryo" charset="-128"/>
              </a:rPr>
              <a:t>SAN</a:t>
            </a:r>
          </a:p>
          <a:p>
            <a:pPr algn="ctr"/>
            <a:r>
              <a:rPr kumimoji="1" lang="en-US" altLang="ja-JP" sz="800" dirty="0" smtClean="0">
                <a:latin typeface="Meiryo" charset="-128"/>
                <a:ea typeface="Meiryo" charset="-128"/>
                <a:cs typeface="Meiryo" charset="-128"/>
              </a:rPr>
              <a:t>Storage Area Network</a:t>
            </a:r>
            <a:endParaRPr kumimoji="1" lang="ja-JP" altLang="en-US" sz="800" dirty="0">
              <a:latin typeface="Meiryo" charset="-128"/>
              <a:ea typeface="Meiryo" charset="-128"/>
              <a:cs typeface="Meiryo" charset="-128"/>
            </a:endParaRPr>
          </a:p>
        </p:txBody>
      </p:sp>
      <p:sp>
        <p:nvSpPr>
          <p:cNvPr id="69" name="線吹き出し 1 (枠付き) 68"/>
          <p:cNvSpPr/>
          <p:nvPr/>
        </p:nvSpPr>
        <p:spPr>
          <a:xfrm>
            <a:off x="6606236" y="4098138"/>
            <a:ext cx="2070220" cy="2006630"/>
          </a:xfrm>
          <a:prstGeom prst="borderCallout1">
            <a:avLst>
              <a:gd name="adj1" fmla="val 50453"/>
              <a:gd name="adj2" fmla="val -15025"/>
              <a:gd name="adj3" fmla="val 51138"/>
              <a:gd name="adj4" fmla="val 756"/>
            </a:avLst>
          </a:prstGeom>
          <a:noFill/>
          <a:ln>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テキスト ボックス 69"/>
          <p:cNvSpPr txBox="1"/>
          <p:nvPr/>
        </p:nvSpPr>
        <p:spPr>
          <a:xfrm flipH="1">
            <a:off x="6482318" y="4755782"/>
            <a:ext cx="2339353" cy="1323439"/>
          </a:xfrm>
          <a:prstGeom prst="rect">
            <a:avLst/>
          </a:prstGeom>
          <a:noFill/>
        </p:spPr>
        <p:txBody>
          <a:bodyPr wrap="square" rtlCol="0">
            <a:spAutoFit/>
          </a:bodyPr>
          <a:lstStyle/>
          <a:p>
            <a:pPr algn="ctr"/>
            <a:r>
              <a:rPr kumimoji="1" lang="ja-JP" altLang="en-US" sz="1600" dirty="0" smtClean="0">
                <a:latin typeface="Meiryo" charset="-128"/>
                <a:ea typeface="Meiryo" charset="-128"/>
                <a:cs typeface="Meiryo" charset="-128"/>
              </a:rPr>
              <a:t>ルーター</a:t>
            </a:r>
            <a:endParaRPr kumimoji="1" lang="en-US" altLang="ja-JP" sz="1600" dirty="0" smtClean="0">
              <a:latin typeface="Meiryo" charset="-128"/>
              <a:ea typeface="Meiryo" charset="-128"/>
              <a:cs typeface="Meiryo" charset="-128"/>
            </a:endParaRPr>
          </a:p>
          <a:p>
            <a:pPr algn="ctr"/>
            <a:r>
              <a:rPr lang="ja-JP" altLang="en-US" sz="1600" dirty="0" smtClean="0">
                <a:latin typeface="Meiryo" charset="-128"/>
                <a:ea typeface="Meiryo" charset="-128"/>
                <a:cs typeface="Meiryo" charset="-128"/>
              </a:rPr>
              <a:t>スイッチ</a:t>
            </a:r>
            <a:endParaRPr lang="en-US" altLang="ja-JP" sz="1600" dirty="0" smtClean="0">
              <a:latin typeface="Meiryo" charset="-128"/>
              <a:ea typeface="Meiryo" charset="-128"/>
              <a:cs typeface="Meiryo" charset="-128"/>
            </a:endParaRPr>
          </a:p>
          <a:p>
            <a:pPr algn="ctr"/>
            <a:r>
              <a:rPr kumimoji="1" lang="ja-JP" altLang="en-US" sz="1600" dirty="0" smtClean="0">
                <a:latin typeface="Meiryo" charset="-128"/>
                <a:ea typeface="Meiryo" charset="-128"/>
                <a:cs typeface="Meiryo" charset="-128"/>
              </a:rPr>
              <a:t>ファイヤーウォール</a:t>
            </a:r>
            <a:endParaRPr kumimoji="1" lang="en-US" altLang="ja-JP" sz="1600" dirty="0" smtClean="0">
              <a:latin typeface="Meiryo" charset="-128"/>
              <a:ea typeface="Meiryo" charset="-128"/>
              <a:cs typeface="Meiryo" charset="-128"/>
            </a:endParaRPr>
          </a:p>
          <a:p>
            <a:pPr algn="ctr"/>
            <a:r>
              <a:rPr lang="en-US" altLang="ja-JP" sz="1600" dirty="0" smtClean="0">
                <a:latin typeface="Meiryo" charset="-128"/>
                <a:ea typeface="Meiryo" charset="-128"/>
                <a:cs typeface="Meiryo" charset="-128"/>
              </a:rPr>
              <a:t>IDS/IPS</a:t>
            </a:r>
          </a:p>
          <a:p>
            <a:pPr algn="ctr"/>
            <a:r>
              <a:rPr kumimoji="1" lang="ja-JP" altLang="en-US" sz="1600" dirty="0" smtClean="0">
                <a:latin typeface="Meiryo" charset="-128"/>
                <a:ea typeface="Meiryo" charset="-128"/>
                <a:cs typeface="Meiryo" charset="-128"/>
              </a:rPr>
              <a:t>負荷分散装置</a:t>
            </a:r>
            <a:endParaRPr kumimoji="1" lang="ja-JP" altLang="en-US" sz="1600" dirty="0">
              <a:latin typeface="Meiryo" charset="-128"/>
              <a:ea typeface="Meiryo" charset="-128"/>
              <a:cs typeface="Meiryo" charset="-128"/>
            </a:endParaRPr>
          </a:p>
        </p:txBody>
      </p:sp>
      <p:sp>
        <p:nvSpPr>
          <p:cNvPr id="71" name="テキスト ボックス 70"/>
          <p:cNvSpPr txBox="1"/>
          <p:nvPr/>
        </p:nvSpPr>
        <p:spPr>
          <a:xfrm flipH="1">
            <a:off x="6612412" y="4270167"/>
            <a:ext cx="2070220" cy="461665"/>
          </a:xfrm>
          <a:prstGeom prst="rect">
            <a:avLst/>
          </a:prstGeom>
          <a:noFill/>
        </p:spPr>
        <p:txBody>
          <a:bodyPr wrap="square" rtlCol="0">
            <a:spAutoFit/>
          </a:bodyPr>
          <a:lstStyle/>
          <a:p>
            <a:pPr algn="ctr"/>
            <a:r>
              <a:rPr kumimoji="1" lang="en-US" altLang="ja-JP" sz="1600" dirty="0" smtClean="0">
                <a:latin typeface="Meiryo" charset="-128"/>
                <a:ea typeface="Meiryo" charset="-128"/>
                <a:cs typeface="Meiryo" charset="-128"/>
              </a:rPr>
              <a:t>NFV</a:t>
            </a:r>
          </a:p>
          <a:p>
            <a:pPr algn="ctr"/>
            <a:r>
              <a:rPr kumimoji="1" lang="en-US" altLang="ja-JP" sz="800" dirty="0" smtClean="0">
                <a:latin typeface="Meiryo" charset="-128"/>
                <a:ea typeface="Meiryo" charset="-128"/>
                <a:cs typeface="Meiryo" charset="-128"/>
              </a:rPr>
              <a:t>Network Function Virtualization</a:t>
            </a:r>
            <a:endParaRPr kumimoji="1" lang="ja-JP" altLang="en-US" sz="800" dirty="0">
              <a:latin typeface="Meiryo" charset="-128"/>
              <a:ea typeface="Meiryo" charset="-128"/>
              <a:cs typeface="Meiryo" charset="-128"/>
            </a:endParaRPr>
          </a:p>
        </p:txBody>
      </p:sp>
      <p:sp>
        <p:nvSpPr>
          <p:cNvPr id="14" name="テキスト ボックス 13"/>
          <p:cNvSpPr txBox="1"/>
          <p:nvPr/>
        </p:nvSpPr>
        <p:spPr>
          <a:xfrm>
            <a:off x="7020272" y="3553852"/>
            <a:ext cx="1261884" cy="523220"/>
          </a:xfrm>
          <a:prstGeom prst="rect">
            <a:avLst/>
          </a:prstGeom>
          <a:noFill/>
        </p:spPr>
        <p:txBody>
          <a:bodyPr wrap="none" rtlCol="0">
            <a:spAutoFit/>
          </a:bodyPr>
          <a:lstStyle/>
          <a:p>
            <a:r>
              <a:rPr kumimoji="1" lang="ja-JP" altLang="en-US" sz="2800" smtClean="0">
                <a:solidFill>
                  <a:srgbClr val="0432FF"/>
                </a:solidFill>
                <a:latin typeface="Meiryo" charset="-128"/>
                <a:ea typeface="Meiryo" charset="-128"/>
                <a:cs typeface="Meiryo" charset="-128"/>
              </a:rPr>
              <a:t>仮想化</a:t>
            </a:r>
            <a:endParaRPr kumimoji="1" lang="ja-JP" altLang="en-US" sz="2800" dirty="0">
              <a:solidFill>
                <a:srgbClr val="0432FF"/>
              </a:solidFill>
              <a:latin typeface="Meiryo" charset="-128"/>
              <a:ea typeface="Meiryo" charset="-128"/>
              <a:cs typeface="Meiryo" charset="-128"/>
            </a:endParaRPr>
          </a:p>
        </p:txBody>
      </p:sp>
      <p:grpSp>
        <p:nvGrpSpPr>
          <p:cNvPr id="74" name="図形グループ 73"/>
          <p:cNvGrpSpPr/>
          <p:nvPr/>
        </p:nvGrpSpPr>
        <p:grpSpPr>
          <a:xfrm>
            <a:off x="4686548" y="2253311"/>
            <a:ext cx="317500" cy="157483"/>
            <a:chOff x="6769100" y="1390650"/>
            <a:chExt cx="317500" cy="157483"/>
          </a:xfrm>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4686548" y="2446773"/>
            <a:ext cx="317500" cy="157483"/>
            <a:chOff x="6769100" y="1390650"/>
            <a:chExt cx="317500" cy="157483"/>
          </a:xfrm>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4686548" y="2694454"/>
            <a:ext cx="317500" cy="157483"/>
            <a:chOff x="6769100" y="1390650"/>
            <a:chExt cx="317500" cy="157483"/>
          </a:xfrm>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6" name="図形グループ 85"/>
          <p:cNvGrpSpPr/>
          <p:nvPr/>
        </p:nvGrpSpPr>
        <p:grpSpPr>
          <a:xfrm>
            <a:off x="4686548" y="2887916"/>
            <a:ext cx="317500" cy="157483"/>
            <a:chOff x="6769100" y="1390650"/>
            <a:chExt cx="317500" cy="157483"/>
          </a:xfrm>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7146528" y="2208317"/>
            <a:ext cx="408391" cy="409469"/>
            <a:chOff x="2667295" y="1059799"/>
            <a:chExt cx="681672" cy="722281"/>
          </a:xfrm>
        </p:grpSpPr>
        <p:sp>
          <p:nvSpPr>
            <p:cNvPr id="91" name="角丸四角形 9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92" name="図 9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3" name="図形グループ 92"/>
          <p:cNvGrpSpPr/>
          <p:nvPr/>
        </p:nvGrpSpPr>
        <p:grpSpPr>
          <a:xfrm>
            <a:off x="7585748" y="2207289"/>
            <a:ext cx="408391" cy="409469"/>
            <a:chOff x="2667295" y="1059799"/>
            <a:chExt cx="681672" cy="722281"/>
          </a:xfrm>
        </p:grpSpPr>
        <p:sp>
          <p:nvSpPr>
            <p:cNvPr id="94" name="角丸四角形 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95" name="図 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6" name="図形グループ 95"/>
          <p:cNvGrpSpPr/>
          <p:nvPr/>
        </p:nvGrpSpPr>
        <p:grpSpPr>
          <a:xfrm>
            <a:off x="8015369" y="2208317"/>
            <a:ext cx="408391" cy="409469"/>
            <a:chOff x="2667295" y="1059799"/>
            <a:chExt cx="681672" cy="722281"/>
          </a:xfrm>
        </p:grpSpPr>
        <p:sp>
          <p:nvSpPr>
            <p:cNvPr id="97" name="角丸四角形 9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98" name="図 9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9" name="図形グループ 98"/>
          <p:cNvGrpSpPr/>
          <p:nvPr/>
        </p:nvGrpSpPr>
        <p:grpSpPr>
          <a:xfrm>
            <a:off x="7145515" y="2640516"/>
            <a:ext cx="408391" cy="409469"/>
            <a:chOff x="2667295" y="1059799"/>
            <a:chExt cx="681672" cy="722281"/>
          </a:xfrm>
        </p:grpSpPr>
        <p:sp>
          <p:nvSpPr>
            <p:cNvPr id="100" name="角丸四角形 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1" name="図 1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02" name="図形グループ 101"/>
          <p:cNvGrpSpPr/>
          <p:nvPr/>
        </p:nvGrpSpPr>
        <p:grpSpPr>
          <a:xfrm>
            <a:off x="7584735" y="2639488"/>
            <a:ext cx="408391" cy="409469"/>
            <a:chOff x="2667295" y="1059799"/>
            <a:chExt cx="681672" cy="722281"/>
          </a:xfrm>
        </p:grpSpPr>
        <p:sp>
          <p:nvSpPr>
            <p:cNvPr id="103" name="角丸四角形 1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4" name="図 1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05" name="図形グループ 104"/>
          <p:cNvGrpSpPr/>
          <p:nvPr/>
        </p:nvGrpSpPr>
        <p:grpSpPr>
          <a:xfrm>
            <a:off x="8014356" y="2640516"/>
            <a:ext cx="408391" cy="409469"/>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108" name="テキスト ボックス 107"/>
          <p:cNvSpPr txBox="1"/>
          <p:nvPr/>
        </p:nvSpPr>
        <p:spPr>
          <a:xfrm flipH="1">
            <a:off x="7044641" y="1714126"/>
            <a:ext cx="1447681" cy="276999"/>
          </a:xfrm>
          <a:prstGeom prst="rect">
            <a:avLst/>
          </a:prstGeom>
          <a:noFill/>
        </p:spPr>
        <p:txBody>
          <a:bodyPr wrap="square" rtlCol="0">
            <a:spAutoFit/>
          </a:bodyPr>
          <a:lstStyle/>
          <a:p>
            <a:pPr algn="ctr"/>
            <a:r>
              <a:rPr kumimoji="1" lang="ja-JP" altLang="en-US" sz="1200" smtClean="0">
                <a:latin typeface="Meiryo" charset="-128"/>
                <a:ea typeface="Meiryo" charset="-128"/>
                <a:cs typeface="Meiryo" charset="-128"/>
              </a:rPr>
              <a:t>テスクトップ</a:t>
            </a:r>
            <a:r>
              <a:rPr kumimoji="1" lang="en-US" altLang="ja-JP" sz="1200" dirty="0" smtClean="0">
                <a:latin typeface="Meiryo" charset="-128"/>
                <a:ea typeface="Meiryo" charset="-128"/>
                <a:cs typeface="Meiryo" charset="-128"/>
              </a:rPr>
              <a:t>PC</a:t>
            </a:r>
            <a:endParaRPr kumimoji="1" lang="ja-JP" altLang="en-US" sz="1200" dirty="0">
              <a:latin typeface="Meiryo" charset="-128"/>
              <a:ea typeface="Meiryo" charset="-128"/>
              <a:cs typeface="Meiryo" charset="-128"/>
            </a:endParaRPr>
          </a:p>
        </p:txBody>
      </p:sp>
    </p:spTree>
    <p:extLst>
      <p:ext uri="{BB962C8B-B14F-4D97-AF65-F5344CB8AC3E}">
        <p14:creationId xmlns:p14="http://schemas.microsoft.com/office/powerpoint/2010/main" val="535971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SDI</a:t>
            </a:r>
            <a:r>
              <a:rPr lang="ja-JP" altLang="en-US" dirty="0" smtClean="0"/>
              <a:t>のメリット</a:t>
            </a:r>
            <a:endParaRPr kumimoji="1" lang="ja-JP" altLang="en-US" dirty="0"/>
          </a:p>
        </p:txBody>
      </p:sp>
      <p:sp>
        <p:nvSpPr>
          <p:cNvPr id="5" name="正方形/長方形 4"/>
          <p:cNvSpPr/>
          <p:nvPr/>
        </p:nvSpPr>
        <p:spPr>
          <a:xfrm>
            <a:off x="887913" y="4191863"/>
            <a:ext cx="2448272" cy="50405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機能定義ファームウェア</a:t>
            </a:r>
            <a:endParaRPr kumimoji="1" lang="ja-JP" altLang="en-US" sz="1200" dirty="0">
              <a:solidFill>
                <a:srgbClr val="FFFFFF"/>
              </a:solidFill>
              <a:latin typeface="Meiryo" charset="-128"/>
              <a:ea typeface="Meiryo" charset="-128"/>
              <a:cs typeface="Meiryo" charset="-128"/>
            </a:endParaRPr>
          </a:p>
        </p:txBody>
      </p:sp>
      <p:sp>
        <p:nvSpPr>
          <p:cNvPr id="133" name="正方形/長方形 132"/>
          <p:cNvSpPr/>
          <p:nvPr/>
        </p:nvSpPr>
        <p:spPr>
          <a:xfrm>
            <a:off x="3743909" y="4205464"/>
            <a:ext cx="2448272" cy="50405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機能定義ソフトウエア</a:t>
            </a:r>
            <a:endParaRPr kumimoji="1" lang="ja-JP" altLang="en-US" sz="1200" dirty="0">
              <a:solidFill>
                <a:srgbClr val="FFFFFF"/>
              </a:solidFill>
              <a:latin typeface="Meiryo" charset="-128"/>
              <a:ea typeface="Meiryo" charset="-128"/>
              <a:cs typeface="Meiryo" charset="-128"/>
            </a:endParaRPr>
          </a:p>
        </p:txBody>
      </p:sp>
      <p:sp>
        <p:nvSpPr>
          <p:cNvPr id="136" name="正方形/長方形 135"/>
          <p:cNvSpPr/>
          <p:nvPr/>
        </p:nvSpPr>
        <p:spPr>
          <a:xfrm>
            <a:off x="887913" y="4809980"/>
            <a:ext cx="2448272" cy="504056"/>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専用</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オペレーティング・システム</a:t>
            </a:r>
            <a:endParaRPr kumimoji="1" lang="ja-JP" altLang="en-US" sz="1200" dirty="0">
              <a:solidFill>
                <a:srgbClr val="FFFFFF"/>
              </a:solidFill>
              <a:latin typeface="Meiryo" charset="-128"/>
              <a:ea typeface="Meiryo" charset="-128"/>
              <a:cs typeface="Meiryo" charset="-128"/>
            </a:endParaRPr>
          </a:p>
        </p:txBody>
      </p:sp>
      <p:sp>
        <p:nvSpPr>
          <p:cNvPr id="137" name="正方形/長方形 136"/>
          <p:cNvSpPr/>
          <p:nvPr/>
        </p:nvSpPr>
        <p:spPr>
          <a:xfrm>
            <a:off x="3743909" y="4823581"/>
            <a:ext cx="2448272" cy="50405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汎用</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オペレーティング・システム</a:t>
            </a:r>
            <a:endParaRPr kumimoji="1" lang="ja-JP" altLang="en-US" sz="1200" dirty="0">
              <a:solidFill>
                <a:srgbClr val="FFFFFF"/>
              </a:solidFill>
              <a:latin typeface="Meiryo" charset="-128"/>
              <a:ea typeface="Meiryo" charset="-128"/>
              <a:cs typeface="Meiryo" charset="-128"/>
            </a:endParaRPr>
          </a:p>
        </p:txBody>
      </p:sp>
      <p:sp>
        <p:nvSpPr>
          <p:cNvPr id="142" name="正方形/長方形 141"/>
          <p:cNvSpPr/>
          <p:nvPr/>
        </p:nvSpPr>
        <p:spPr>
          <a:xfrm>
            <a:off x="887913" y="5428097"/>
            <a:ext cx="2448272" cy="504056"/>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専用ハードウェア</a:t>
            </a:r>
            <a:endParaRPr kumimoji="1" lang="ja-JP" altLang="en-US" sz="1200" dirty="0">
              <a:solidFill>
                <a:srgbClr val="FFFFFF"/>
              </a:solidFill>
              <a:latin typeface="Meiryo" charset="-128"/>
              <a:ea typeface="Meiryo" charset="-128"/>
              <a:cs typeface="Meiryo" charset="-128"/>
            </a:endParaRPr>
          </a:p>
        </p:txBody>
      </p:sp>
      <p:sp>
        <p:nvSpPr>
          <p:cNvPr id="145" name="正方形/長方形 144"/>
          <p:cNvSpPr/>
          <p:nvPr/>
        </p:nvSpPr>
        <p:spPr>
          <a:xfrm>
            <a:off x="3743909" y="5441698"/>
            <a:ext cx="2448272" cy="504056"/>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汎用ハードウェア</a:t>
            </a:r>
            <a:endParaRPr kumimoji="1" lang="ja-JP" altLang="en-US" sz="1200" dirty="0">
              <a:solidFill>
                <a:srgbClr val="FFFFFF"/>
              </a:solidFill>
              <a:latin typeface="Meiryo" charset="-128"/>
              <a:ea typeface="Meiryo" charset="-128"/>
              <a:cs typeface="Meiryo" charset="-128"/>
            </a:endParaRPr>
          </a:p>
        </p:txBody>
      </p:sp>
      <p:sp>
        <p:nvSpPr>
          <p:cNvPr id="146" name="正方形/長方形 145"/>
          <p:cNvSpPr/>
          <p:nvPr/>
        </p:nvSpPr>
        <p:spPr>
          <a:xfrm>
            <a:off x="791581" y="4084537"/>
            <a:ext cx="2664297" cy="1979533"/>
          </a:xfrm>
          <a:prstGeom prst="rect">
            <a:avLst/>
          </a:prstGeom>
          <a:noFill/>
          <a:ln>
            <a:solidFill>
              <a:srgbClr val="66CC00"/>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1" name="正方形/長方形 150"/>
          <p:cNvSpPr/>
          <p:nvPr/>
        </p:nvSpPr>
        <p:spPr>
          <a:xfrm>
            <a:off x="3635896" y="4098138"/>
            <a:ext cx="2664297" cy="658040"/>
          </a:xfrm>
          <a:prstGeom prst="rect">
            <a:avLst/>
          </a:prstGeom>
          <a:noFill/>
          <a:ln>
            <a:solidFill>
              <a:schemeClr val="accent5">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2" name="正方形/長方形 151"/>
          <p:cNvSpPr/>
          <p:nvPr/>
        </p:nvSpPr>
        <p:spPr>
          <a:xfrm>
            <a:off x="3635896" y="5417502"/>
            <a:ext cx="2664297" cy="658040"/>
          </a:xfrm>
          <a:prstGeom prst="rect">
            <a:avLst/>
          </a:prstGeom>
          <a:noFill/>
          <a:ln>
            <a:solidFill>
              <a:schemeClr val="accent5">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9" name="正方形/長方形 158"/>
          <p:cNvSpPr/>
          <p:nvPr/>
        </p:nvSpPr>
        <p:spPr>
          <a:xfrm>
            <a:off x="3635895" y="4799385"/>
            <a:ext cx="2664298" cy="571460"/>
          </a:xfrm>
          <a:prstGeom prst="rect">
            <a:avLst/>
          </a:prstGeom>
          <a:noFill/>
          <a:ln>
            <a:solidFill>
              <a:schemeClr val="accent5">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 name="テキスト ボックス 5"/>
          <p:cNvSpPr txBox="1"/>
          <p:nvPr/>
        </p:nvSpPr>
        <p:spPr>
          <a:xfrm>
            <a:off x="1261954" y="3821139"/>
            <a:ext cx="1723549" cy="276999"/>
          </a:xfrm>
          <a:prstGeom prst="rect">
            <a:avLst/>
          </a:prstGeom>
          <a:noFill/>
        </p:spPr>
        <p:txBody>
          <a:bodyPr wrap="none" rtlCol="0">
            <a:spAutoFit/>
          </a:bodyPr>
          <a:lstStyle/>
          <a:p>
            <a:pPr algn="ctr"/>
            <a:r>
              <a:rPr kumimoji="1" lang="ja-JP" altLang="en-US" sz="1200" dirty="0" smtClean="0">
                <a:solidFill>
                  <a:srgbClr val="009051"/>
                </a:solidFill>
                <a:latin typeface="Meiryo" charset="-128"/>
                <a:ea typeface="Meiryo" charset="-128"/>
                <a:cs typeface="Meiryo" charset="-128"/>
              </a:rPr>
              <a:t>統合製品（</a:t>
            </a:r>
            <a:r>
              <a:rPr lang="ja-JP" altLang="en-US" sz="1200" dirty="0" smtClean="0">
                <a:solidFill>
                  <a:srgbClr val="009051"/>
                </a:solidFill>
                <a:latin typeface="Meiryo" charset="-128"/>
                <a:ea typeface="Meiryo" charset="-128"/>
                <a:cs typeface="Meiryo" charset="-128"/>
              </a:rPr>
              <a:t>専用装置</a:t>
            </a:r>
            <a:r>
              <a:rPr kumimoji="1" lang="ja-JP" altLang="en-US" sz="1200" dirty="0" smtClean="0">
                <a:solidFill>
                  <a:srgbClr val="009051"/>
                </a:solidFill>
                <a:latin typeface="Meiryo" charset="-128"/>
                <a:ea typeface="Meiryo" charset="-128"/>
                <a:cs typeface="Meiryo" charset="-128"/>
              </a:rPr>
              <a:t>）</a:t>
            </a:r>
            <a:endParaRPr kumimoji="1" lang="ja-JP" altLang="en-US" sz="1200" dirty="0">
              <a:solidFill>
                <a:srgbClr val="009051"/>
              </a:solidFill>
              <a:latin typeface="Meiryo" charset="-128"/>
              <a:ea typeface="Meiryo" charset="-128"/>
              <a:cs typeface="Meiryo" charset="-128"/>
            </a:endParaRPr>
          </a:p>
        </p:txBody>
      </p:sp>
      <p:sp>
        <p:nvSpPr>
          <p:cNvPr id="170" name="テキスト ボックス 169"/>
          <p:cNvSpPr txBox="1"/>
          <p:nvPr/>
        </p:nvSpPr>
        <p:spPr>
          <a:xfrm>
            <a:off x="4323171" y="3821139"/>
            <a:ext cx="1415772" cy="276999"/>
          </a:xfrm>
          <a:prstGeom prst="rect">
            <a:avLst/>
          </a:prstGeom>
          <a:noFill/>
        </p:spPr>
        <p:txBody>
          <a:bodyPr wrap="none" rtlCol="0">
            <a:spAutoFit/>
          </a:bodyPr>
          <a:lstStyle/>
          <a:p>
            <a:pPr algn="ctr"/>
            <a:r>
              <a:rPr kumimoji="1" lang="ja-JP" altLang="en-US" sz="1200" dirty="0" smtClean="0">
                <a:solidFill>
                  <a:srgbClr val="0432FF"/>
                </a:solidFill>
                <a:latin typeface="Meiryo" charset="-128"/>
                <a:ea typeface="Meiryo" charset="-128"/>
                <a:cs typeface="Meiryo" charset="-128"/>
              </a:rPr>
              <a:t>汎用製品の組合せ</a:t>
            </a:r>
            <a:endParaRPr kumimoji="1" lang="ja-JP" altLang="en-US" sz="1200" dirty="0">
              <a:solidFill>
                <a:srgbClr val="0432FF"/>
              </a:solidFill>
              <a:latin typeface="Meiryo" charset="-128"/>
              <a:ea typeface="Meiryo" charset="-128"/>
              <a:cs typeface="Meiryo" charset="-128"/>
            </a:endParaRPr>
          </a:p>
        </p:txBody>
      </p:sp>
      <p:pic>
        <p:nvPicPr>
          <p:cNvPr id="9" name="図 8"/>
          <p:cNvPicPr>
            <a:picLocks noChangeAspect="1"/>
          </p:cNvPicPr>
          <p:nvPr/>
        </p:nvPicPr>
        <p:blipFill>
          <a:blip r:embed="rId3"/>
          <a:stretch>
            <a:fillRect/>
          </a:stretch>
        </p:blipFill>
        <p:spPr>
          <a:xfrm>
            <a:off x="6961914" y="4541775"/>
            <a:ext cx="985981" cy="335489"/>
          </a:xfrm>
          <a:prstGeom prst="rect">
            <a:avLst/>
          </a:prstGeom>
        </p:spPr>
      </p:pic>
      <p:pic>
        <p:nvPicPr>
          <p:cNvPr id="10" name="図 9"/>
          <p:cNvPicPr>
            <a:picLocks noChangeAspect="1"/>
          </p:cNvPicPr>
          <p:nvPr/>
        </p:nvPicPr>
        <p:blipFill>
          <a:blip r:embed="rId4"/>
          <a:stretch>
            <a:fillRect/>
          </a:stretch>
        </p:blipFill>
        <p:spPr>
          <a:xfrm>
            <a:off x="6862289" y="4131210"/>
            <a:ext cx="1185232" cy="408701"/>
          </a:xfrm>
          <a:prstGeom prst="rect">
            <a:avLst/>
          </a:prstGeom>
        </p:spPr>
      </p:pic>
      <p:pic>
        <p:nvPicPr>
          <p:cNvPr id="11" name="図 10"/>
          <p:cNvPicPr>
            <a:picLocks noChangeAspect="1"/>
          </p:cNvPicPr>
          <p:nvPr/>
        </p:nvPicPr>
        <p:blipFill>
          <a:blip r:embed="rId5"/>
          <a:stretch>
            <a:fillRect/>
          </a:stretch>
        </p:blipFill>
        <p:spPr>
          <a:xfrm>
            <a:off x="6961914" y="4998007"/>
            <a:ext cx="985981" cy="443691"/>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5913" y="5540103"/>
            <a:ext cx="1074954" cy="454788"/>
          </a:xfrm>
          <a:prstGeom prst="rect">
            <a:avLst/>
          </a:prstGeom>
        </p:spPr>
      </p:pic>
      <p:sp>
        <p:nvSpPr>
          <p:cNvPr id="16" name="線吹き出し 1 (枠付き) 15"/>
          <p:cNvSpPr/>
          <p:nvPr/>
        </p:nvSpPr>
        <p:spPr>
          <a:xfrm>
            <a:off x="6624229" y="4086666"/>
            <a:ext cx="1728192" cy="2006630"/>
          </a:xfrm>
          <a:prstGeom prst="borderCallout1">
            <a:avLst>
              <a:gd name="adj1" fmla="val 19124"/>
              <a:gd name="adj2" fmla="val -19175"/>
              <a:gd name="adj3" fmla="val 49002"/>
              <a:gd name="adj4" fmla="val -1035"/>
            </a:avLst>
          </a:prstGeom>
          <a:noFill/>
          <a:ln>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767590" y="836613"/>
            <a:ext cx="7584278" cy="102458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572000" y="947729"/>
            <a:ext cx="3564396" cy="24371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chemeClr val="bg1"/>
                </a:solidFill>
                <a:latin typeface="Meiryo" charset="-128"/>
                <a:ea typeface="Meiryo" charset="-128"/>
                <a:cs typeface="Meiryo" charset="-128"/>
              </a:rPr>
              <a:t>SDS</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Software-Defined Storage</a:t>
            </a:r>
            <a:r>
              <a:rPr kumimoji="1" lang="ja-JP" altLang="en-US" sz="1200" dirty="0" smtClean="0">
                <a:solidFill>
                  <a:schemeClr val="bg1"/>
                </a:solidFill>
                <a:latin typeface="Meiryo" charset="-128"/>
                <a:ea typeface="Meiryo" charset="-128"/>
                <a:cs typeface="Meiryo" charset="-128"/>
              </a:rPr>
              <a:t>）</a:t>
            </a:r>
            <a:endParaRPr kumimoji="1" lang="ja-JP" altLang="en-US" sz="1200" dirty="0">
              <a:solidFill>
                <a:schemeClr val="bg1"/>
              </a:solidFill>
              <a:latin typeface="Meiryo" charset="-128"/>
              <a:ea typeface="Meiryo" charset="-128"/>
              <a:cs typeface="Meiryo" charset="-128"/>
            </a:endParaRPr>
          </a:p>
        </p:txBody>
      </p:sp>
      <p:sp>
        <p:nvSpPr>
          <p:cNvPr id="24" name="正方形/長方形 23"/>
          <p:cNvSpPr/>
          <p:nvPr/>
        </p:nvSpPr>
        <p:spPr>
          <a:xfrm>
            <a:off x="4572000" y="1231663"/>
            <a:ext cx="3564396" cy="24371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chemeClr val="bg1"/>
                </a:solidFill>
                <a:latin typeface="Meiryo" charset="-128"/>
                <a:ea typeface="Meiryo" charset="-128"/>
                <a:cs typeface="Meiryo" charset="-128"/>
              </a:rPr>
              <a:t>SDN</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Software-Defined Network</a:t>
            </a:r>
            <a:r>
              <a:rPr kumimoji="1" lang="ja-JP" altLang="en-US" sz="1200" dirty="0" smtClean="0">
                <a:solidFill>
                  <a:schemeClr val="bg1"/>
                </a:solidFill>
                <a:latin typeface="Meiryo" charset="-128"/>
                <a:ea typeface="Meiryo" charset="-128"/>
                <a:cs typeface="Meiryo" charset="-128"/>
              </a:rPr>
              <a:t>）</a:t>
            </a:r>
            <a:endParaRPr kumimoji="1" lang="ja-JP" altLang="en-US" sz="1200" dirty="0">
              <a:solidFill>
                <a:schemeClr val="bg1"/>
              </a:solidFill>
              <a:latin typeface="Meiryo" charset="-128"/>
              <a:ea typeface="Meiryo" charset="-128"/>
              <a:cs typeface="Meiryo" charset="-128"/>
            </a:endParaRPr>
          </a:p>
        </p:txBody>
      </p:sp>
      <p:sp>
        <p:nvSpPr>
          <p:cNvPr id="8" name="テキスト ボックス 7"/>
          <p:cNvSpPr txBox="1"/>
          <p:nvPr/>
        </p:nvSpPr>
        <p:spPr>
          <a:xfrm>
            <a:off x="891482" y="1087294"/>
            <a:ext cx="3752630" cy="523220"/>
          </a:xfrm>
          <a:prstGeom prst="rect">
            <a:avLst/>
          </a:prstGeom>
          <a:noFill/>
        </p:spPr>
        <p:txBody>
          <a:bodyPr wrap="none" rtlCol="0">
            <a:spAutoFit/>
          </a:bodyPr>
          <a:lstStyle/>
          <a:p>
            <a:r>
              <a:rPr kumimoji="1" lang="en-US" altLang="ja-JP" sz="1400" dirty="0" smtClean="0">
                <a:solidFill>
                  <a:schemeClr val="bg1"/>
                </a:solidFill>
                <a:latin typeface="Meiryo" charset="-128"/>
                <a:ea typeface="Meiryo" charset="-128"/>
                <a:cs typeface="Meiryo" charset="-128"/>
              </a:rPr>
              <a:t>SDI</a:t>
            </a:r>
            <a:r>
              <a:rPr kumimoji="1" lang="ja-JP" altLang="en-US" sz="1400" dirty="0" smtClean="0">
                <a:solidFill>
                  <a:schemeClr val="bg1"/>
                </a:solidFill>
                <a:latin typeface="Meiryo" charset="-128"/>
                <a:ea typeface="Meiryo" charset="-128"/>
                <a:cs typeface="Meiryo" charset="-128"/>
              </a:rPr>
              <a:t>（</a:t>
            </a:r>
            <a:r>
              <a:rPr kumimoji="1" lang="en-US" altLang="ja-JP" sz="1400" dirty="0" smtClean="0">
                <a:solidFill>
                  <a:schemeClr val="bg1"/>
                </a:solidFill>
                <a:latin typeface="Meiryo" charset="-128"/>
                <a:ea typeface="Meiryo" charset="-128"/>
                <a:cs typeface="Meiryo" charset="-128"/>
              </a:rPr>
              <a:t>Software-Defined Infrastructure</a:t>
            </a:r>
            <a:r>
              <a:rPr kumimoji="1" lang="ja-JP" altLang="en-US" sz="1400" dirty="0" smtClean="0">
                <a:solidFill>
                  <a:schemeClr val="bg1"/>
                </a:solidFill>
                <a:latin typeface="Meiryo" charset="-128"/>
                <a:ea typeface="Meiryo" charset="-128"/>
                <a:cs typeface="Meiryo" charset="-128"/>
              </a:rPr>
              <a:t>）</a:t>
            </a:r>
            <a:endParaRPr kumimoji="1" lang="en-US" altLang="ja-JP" sz="1400" dirty="0" smtClean="0">
              <a:solidFill>
                <a:schemeClr val="bg1"/>
              </a:solidFill>
              <a:latin typeface="Meiryo" charset="-128"/>
              <a:ea typeface="Meiryo" charset="-128"/>
              <a:cs typeface="Meiryo" charset="-128"/>
            </a:endParaRPr>
          </a:p>
          <a:p>
            <a:r>
              <a:rPr lang="en-US" altLang="ja-JP" sz="1400" dirty="0" smtClean="0">
                <a:solidFill>
                  <a:schemeClr val="bg1"/>
                </a:solidFill>
                <a:latin typeface="Meiryo" charset="-128"/>
                <a:ea typeface="Meiryo" charset="-128"/>
                <a:cs typeface="Meiryo" charset="-128"/>
              </a:rPr>
              <a:t>SDDC</a:t>
            </a:r>
            <a:r>
              <a:rPr lang="ja-JP" altLang="en-US" sz="1400" dirty="0" smtClean="0">
                <a:solidFill>
                  <a:schemeClr val="bg1"/>
                </a:solidFill>
                <a:latin typeface="Meiryo" charset="-128"/>
                <a:ea typeface="Meiryo" charset="-128"/>
                <a:cs typeface="Meiryo" charset="-128"/>
              </a:rPr>
              <a:t>（</a:t>
            </a:r>
            <a:r>
              <a:rPr lang="en-US" altLang="ja-JP" sz="1400" dirty="0">
                <a:solidFill>
                  <a:schemeClr val="bg1"/>
                </a:solidFill>
                <a:latin typeface="Meiryo" charset="-128"/>
                <a:ea typeface="Meiryo" charset="-128"/>
                <a:cs typeface="Meiryo" charset="-128"/>
              </a:rPr>
              <a:t> Software-Defined </a:t>
            </a:r>
            <a:r>
              <a:rPr lang="en-US" altLang="ja-JP" sz="1400" dirty="0" smtClean="0">
                <a:solidFill>
                  <a:schemeClr val="bg1"/>
                </a:solidFill>
                <a:latin typeface="Meiryo" charset="-128"/>
                <a:ea typeface="Meiryo" charset="-128"/>
                <a:cs typeface="Meiryo" charset="-128"/>
              </a:rPr>
              <a:t>Data Center</a:t>
            </a:r>
            <a:r>
              <a:rPr lang="ja-JP" altLang="en-US" sz="1400" dirty="0" smtClean="0">
                <a:solidFill>
                  <a:schemeClr val="bg1"/>
                </a:solidFill>
                <a:latin typeface="Meiryo" charset="-128"/>
                <a:ea typeface="Meiryo" charset="-128"/>
                <a:cs typeface="Meiryo" charset="-128"/>
              </a:rPr>
              <a:t>）</a:t>
            </a:r>
            <a:endParaRPr kumimoji="1" lang="ja-JP" altLang="en-US" sz="1400" dirty="0">
              <a:solidFill>
                <a:schemeClr val="bg1"/>
              </a:solidFill>
              <a:latin typeface="Meiryo" charset="-128"/>
              <a:ea typeface="Meiryo" charset="-128"/>
              <a:cs typeface="Meiryo" charset="-128"/>
            </a:endParaRPr>
          </a:p>
        </p:txBody>
      </p:sp>
      <p:sp>
        <p:nvSpPr>
          <p:cNvPr id="26" name="テキスト ボックス 25"/>
          <p:cNvSpPr txBox="1"/>
          <p:nvPr/>
        </p:nvSpPr>
        <p:spPr>
          <a:xfrm>
            <a:off x="1079611" y="2248545"/>
            <a:ext cx="7272257" cy="1200329"/>
          </a:xfrm>
          <a:prstGeom prst="rect">
            <a:avLst/>
          </a:prstGeom>
          <a:noFill/>
        </p:spPr>
        <p:txBody>
          <a:bodyPr wrap="square" rtlCol="0">
            <a:spAutoFit/>
          </a:bodyPr>
          <a:lstStyle/>
          <a:p>
            <a:r>
              <a:rPr kumimoji="1" lang="ja-JP" altLang="en-US" sz="1600" dirty="0" smtClean="0">
                <a:solidFill>
                  <a:srgbClr val="0432FF"/>
                </a:solidFill>
                <a:latin typeface="Meiryo" charset="-128"/>
                <a:ea typeface="Meiryo" charset="-128"/>
                <a:cs typeface="Meiryo" charset="-128"/>
              </a:rPr>
              <a:t>汎用製品を組み合わせて使用することで</a:t>
            </a:r>
            <a:endParaRPr kumimoji="1" lang="en-US" altLang="ja-JP" sz="1600" dirty="0" smtClean="0">
              <a:solidFill>
                <a:srgbClr val="0432FF"/>
              </a:solidFill>
              <a:latin typeface="Meiryo" charset="-128"/>
              <a:ea typeface="Meiryo" charset="-128"/>
              <a:cs typeface="Meiryo" charset="-128"/>
            </a:endParaRPr>
          </a:p>
          <a:p>
            <a:pPr marL="579438" lvl="1" indent="-287338">
              <a:buFont typeface="Wingdings" charset="2"/>
              <a:buChar char="ü"/>
            </a:pPr>
            <a:r>
              <a:rPr kumimoji="1" lang="ja-JP" altLang="en-US" dirty="0" smtClean="0">
                <a:solidFill>
                  <a:srgbClr val="0432FF"/>
                </a:solidFill>
                <a:latin typeface="Meiryo" charset="-128"/>
                <a:ea typeface="Meiryo" charset="-128"/>
                <a:cs typeface="Meiryo" charset="-128"/>
              </a:rPr>
              <a:t>コスト・パフォーマンスの継続的改善を享受できる</a:t>
            </a:r>
            <a:endParaRPr kumimoji="1" lang="en-US" altLang="ja-JP" dirty="0" smtClean="0">
              <a:solidFill>
                <a:srgbClr val="0432FF"/>
              </a:solidFill>
              <a:latin typeface="Meiryo" charset="-128"/>
              <a:ea typeface="Meiryo" charset="-128"/>
              <a:cs typeface="Meiryo" charset="-128"/>
            </a:endParaRPr>
          </a:p>
          <a:p>
            <a:pPr marL="579438" lvl="1" indent="-287338">
              <a:buFont typeface="Wingdings" charset="2"/>
              <a:buChar char="ü"/>
            </a:pPr>
            <a:r>
              <a:rPr lang="ja-JP" altLang="en-US" dirty="0" smtClean="0">
                <a:solidFill>
                  <a:srgbClr val="0432FF"/>
                </a:solidFill>
                <a:latin typeface="Meiryo" charset="-128"/>
                <a:ea typeface="Meiryo" charset="-128"/>
                <a:cs typeface="Meiryo" charset="-128"/>
              </a:rPr>
              <a:t>構成変更や機能拡張をソフトウェアの設定だけで実現できる</a:t>
            </a:r>
            <a:endParaRPr lang="en-US" altLang="ja-JP" dirty="0" smtClean="0">
              <a:solidFill>
                <a:srgbClr val="0432FF"/>
              </a:solidFill>
              <a:latin typeface="Meiryo" charset="-128"/>
              <a:ea typeface="Meiryo" charset="-128"/>
              <a:cs typeface="Meiryo" charset="-128"/>
            </a:endParaRPr>
          </a:p>
          <a:p>
            <a:pPr marL="579438" lvl="1" indent="-287338">
              <a:buFont typeface="Wingdings" charset="2"/>
              <a:buChar char="ü"/>
            </a:pPr>
            <a:r>
              <a:rPr kumimoji="1" lang="ja-JP" altLang="en-US" dirty="0" smtClean="0">
                <a:solidFill>
                  <a:srgbClr val="0432FF"/>
                </a:solidFill>
                <a:latin typeface="Meiryo" charset="-128"/>
                <a:ea typeface="Meiryo" charset="-128"/>
                <a:cs typeface="Meiryo" charset="-128"/>
              </a:rPr>
              <a:t>ベンダー・ロックインから解放される</a:t>
            </a:r>
            <a:endParaRPr kumimoji="1" lang="ja-JP" altLang="en-US" dirty="0">
              <a:solidFill>
                <a:srgbClr val="0432FF"/>
              </a:solidFill>
              <a:latin typeface="Meiryo" charset="-128"/>
              <a:ea typeface="Meiryo" charset="-128"/>
              <a:cs typeface="Meiryo" charset="-128"/>
            </a:endParaRPr>
          </a:p>
        </p:txBody>
      </p:sp>
      <p:sp>
        <p:nvSpPr>
          <p:cNvPr id="27" name="線吹き出し 1 (枠付き) 26"/>
          <p:cNvSpPr/>
          <p:nvPr/>
        </p:nvSpPr>
        <p:spPr>
          <a:xfrm>
            <a:off x="791580" y="2060848"/>
            <a:ext cx="7560840" cy="1542350"/>
          </a:xfrm>
          <a:prstGeom prst="borderCallout1">
            <a:avLst>
              <a:gd name="adj1" fmla="val 114736"/>
              <a:gd name="adj2" fmla="val 55357"/>
              <a:gd name="adj3" fmla="val 100000"/>
              <a:gd name="adj4" fmla="val 50103"/>
            </a:avLst>
          </a:prstGeom>
          <a:noFill/>
          <a:ln>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4572000" y="1522033"/>
            <a:ext cx="3564396" cy="24371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chemeClr val="bg1"/>
                </a:solidFill>
                <a:latin typeface="Meiryo" charset="-128"/>
                <a:ea typeface="Meiryo" charset="-128"/>
                <a:cs typeface="Meiryo" charset="-128"/>
              </a:rPr>
              <a:t>NFV</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Network Function Virtualization</a:t>
            </a:r>
            <a:r>
              <a:rPr kumimoji="1" lang="ja-JP" altLang="en-US" sz="1200" dirty="0" smtClean="0">
                <a:solidFill>
                  <a:schemeClr val="bg1"/>
                </a:solidFill>
                <a:latin typeface="Meiryo" charset="-128"/>
                <a:ea typeface="Meiryo" charset="-128"/>
                <a:cs typeface="Meiryo" charset="-128"/>
              </a:rPr>
              <a:t>）</a:t>
            </a:r>
            <a:endParaRPr kumimoji="1" lang="ja-JP" altLang="en-US" sz="12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282446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02489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仮想化の種類</a:t>
            </a:r>
            <a:r>
              <a:rPr lang="en-US" altLang="ja-JP" sz="2800" dirty="0" smtClean="0">
                <a:ea typeface="ＭＳ Ｐゴシック" pitchFamily="50" charset="-128"/>
              </a:rPr>
              <a:t>(</a:t>
            </a:r>
            <a:r>
              <a:rPr lang="ja-JP" altLang="en-US" sz="2800" dirty="0" smtClean="0">
                <a:ea typeface="ＭＳ Ｐゴシック" pitchFamily="50" charset="-128"/>
              </a:rPr>
              <a:t>システム資源の構成要素から考える</a:t>
            </a:r>
            <a:r>
              <a:rPr lang="en-US" altLang="ja-JP"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smtClean="0">
                <a:solidFill>
                  <a:schemeClr val="bg1"/>
                </a:solidFill>
                <a:latin typeface="Arial"/>
                <a:ea typeface="HGP創英角ｺﾞｼｯｸUB" pitchFamily="50" charset="-128"/>
                <a:cs typeface="Arial"/>
              </a:rPr>
              <a:t>仮想</a:t>
            </a:r>
            <a:r>
              <a:rPr lang="en-US" altLang="ja-JP" sz="1050" dirty="0" smtClean="0">
                <a:solidFill>
                  <a:schemeClr val="bg1"/>
                </a:solidFill>
                <a:latin typeface="Arial"/>
                <a:ea typeface="HGP創英角ｺﾞｼｯｸUB" pitchFamily="50" charset="-128"/>
                <a:cs typeface="Arial"/>
              </a:rPr>
              <a:t>LAN(VLAN</a:t>
            </a: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アプリケーション方式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ハイパーバイザー方式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コンテナ方式</a:t>
            </a:r>
            <a:r>
              <a:rPr lang="en-US" altLang="ja-JP" sz="1050" dirty="0" smtClean="0">
                <a:solidFill>
                  <a:schemeClr val="bg1"/>
                </a:solidFill>
                <a:latin typeface="HGP創英角ｺﾞｼｯｸUB" pitchFamily="50" charset="-128"/>
                <a:ea typeface="HGP創英角ｺﾞｼｯｸUB" pitchFamily="50" charset="-128"/>
              </a:rPr>
              <a:t>/OS</a:t>
            </a:r>
            <a:r>
              <a:rPr lang="ja-JP" altLang="en-US" sz="1050" dirty="0" smtClean="0">
                <a:solidFill>
                  <a:schemeClr val="bg1"/>
                </a:solidFill>
                <a:latin typeface="HGP創英角ｺﾞｼｯｸUB" pitchFamily="50" charset="-128"/>
                <a:ea typeface="HGP創英角ｺﾞｼｯｸUB" pitchFamily="50" charset="-128"/>
              </a:rPr>
              <a:t>の仮想化</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仮想</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ブレード</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15432804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サーバー仮想化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16</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smtClean="0">
                <a:solidFill>
                  <a:srgbClr val="FFFFFF"/>
                </a:solidFill>
              </a:rPr>
              <a:t>ハイパーバイザー</a:t>
            </a:r>
            <a:endParaRPr kumimoji="1" lang="ja-JP" altLang="en-US" sz="1200" dirty="0">
              <a:solidFill>
                <a:srgbClr val="FFFFFF"/>
              </a:solidFill>
            </a:endParaRP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smtClean="0">
                <a:solidFill>
                  <a:srgbClr val="0000FF"/>
                </a:solidFill>
              </a:rPr>
              <a:t>物理システム</a:t>
            </a:r>
            <a:endParaRPr kumimoji="1" lang="ja-JP" altLang="en-US" dirty="0">
              <a:solidFill>
                <a:srgbClr val="0000FF"/>
              </a:solidFill>
            </a:endParaRP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smtClean="0">
                <a:solidFill>
                  <a:srgbClr val="0000FF"/>
                </a:solidFill>
              </a:rPr>
              <a:t>仮想システム</a:t>
            </a:r>
            <a:endParaRPr kumimoji="1" lang="ja-JP" altLang="en-US" dirty="0">
              <a:solidFill>
                <a:srgbClr val="0000FF"/>
              </a:solidFill>
            </a:endParaRPr>
          </a:p>
        </p:txBody>
      </p:sp>
    </p:spTree>
    <p:extLst>
      <p:ext uri="{BB962C8B-B14F-4D97-AF65-F5344CB8AC3E}">
        <p14:creationId xmlns:p14="http://schemas.microsoft.com/office/powerpoint/2010/main" val="2435773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Infrastructure as Code</a:t>
            </a:r>
            <a:r>
              <a:rPr kumimoji="1" lang="ja-JP" altLang="en-US" dirty="0" smtClean="0"/>
              <a:t>（１）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4" name="メモ 3"/>
          <p:cNvSpPr/>
          <p:nvPr/>
        </p:nvSpPr>
        <p:spPr>
          <a:xfrm>
            <a:off x="1977976" y="1556196"/>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nvGrpSpPr>
          <p:cNvPr id="5" name="図形グループ 4"/>
          <p:cNvGrpSpPr/>
          <p:nvPr/>
        </p:nvGrpSpPr>
        <p:grpSpPr>
          <a:xfrm>
            <a:off x="1619673" y="1959307"/>
            <a:ext cx="530176" cy="1101571"/>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8" name="テキスト ボックス 7"/>
          <p:cNvSpPr txBox="1"/>
          <p:nvPr/>
        </p:nvSpPr>
        <p:spPr>
          <a:xfrm>
            <a:off x="2121993" y="1700808"/>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p>
          <a:p>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G</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946083" y="1507930"/>
            <a:ext cx="1140592" cy="1208541"/>
          </a:xfrm>
          <a:prstGeom prst="rect">
            <a:avLst/>
          </a:prstGeom>
        </p:spPr>
      </p:pic>
      <p:grpSp>
        <p:nvGrpSpPr>
          <p:cNvPr id="13" name="図形グループ 12"/>
          <p:cNvGrpSpPr/>
          <p:nvPr/>
        </p:nvGrpSpPr>
        <p:grpSpPr>
          <a:xfrm>
            <a:off x="6178091" y="1584356"/>
            <a:ext cx="1040452" cy="454610"/>
            <a:chOff x="6769100" y="1390650"/>
            <a:chExt cx="317500" cy="157483"/>
          </a:xfrm>
        </p:grpSpPr>
        <p:sp>
          <p:nvSpPr>
            <p:cNvPr id="14" name="正方形/長方形 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円/楕円 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 name="直線コネクタ 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 name="図形グループ 16"/>
          <p:cNvGrpSpPr/>
          <p:nvPr/>
        </p:nvGrpSpPr>
        <p:grpSpPr>
          <a:xfrm>
            <a:off x="6178091" y="2092187"/>
            <a:ext cx="1040452" cy="454610"/>
            <a:chOff x="6769100" y="1390650"/>
            <a:chExt cx="317500" cy="157483"/>
          </a:xfrm>
        </p:grpSpPr>
        <p:sp>
          <p:nvSpPr>
            <p:cNvPr id="18" name="正方形/長方形 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楕円 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 name="直線コネクタ 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 name="図形グループ 20"/>
          <p:cNvGrpSpPr/>
          <p:nvPr/>
        </p:nvGrpSpPr>
        <p:grpSpPr>
          <a:xfrm>
            <a:off x="6178091" y="2600018"/>
            <a:ext cx="1040452" cy="454610"/>
            <a:chOff x="6769100" y="1390650"/>
            <a:chExt cx="317500" cy="157483"/>
          </a:xfrm>
        </p:grpSpPr>
        <p:sp>
          <p:nvSpPr>
            <p:cNvPr id="22" name="正方形/長方形 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楕円 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 name="直線コネクタ 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正方形/長方形 26"/>
          <p:cNvSpPr/>
          <p:nvPr/>
        </p:nvSpPr>
        <p:spPr>
          <a:xfrm>
            <a:off x="4987112" y="1624531"/>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sp>
        <p:nvSpPr>
          <p:cNvPr id="25" name="テキスト ボックス 24"/>
          <p:cNvSpPr txBox="1"/>
          <p:nvPr/>
        </p:nvSpPr>
        <p:spPr>
          <a:xfrm>
            <a:off x="5536893" y="1228089"/>
            <a:ext cx="1261884"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インフラ設定</a:t>
            </a:r>
            <a:endParaRPr kumimoji="1" lang="ja-JP" altLang="en-US" sz="1400" dirty="0">
              <a:latin typeface="Meiryo" charset="-128"/>
              <a:ea typeface="Meiryo" charset="-128"/>
              <a:cs typeface="Meiryo" charset="-128"/>
            </a:endParaRPr>
          </a:p>
        </p:txBody>
      </p:sp>
      <p:grpSp>
        <p:nvGrpSpPr>
          <p:cNvPr id="10" name="図形グループ 9"/>
          <p:cNvGrpSpPr/>
          <p:nvPr/>
        </p:nvGrpSpPr>
        <p:grpSpPr>
          <a:xfrm>
            <a:off x="4854667" y="1953057"/>
            <a:ext cx="530176" cy="110157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1769923" y="1228089"/>
            <a:ext cx="1980029"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インフラ構築手順作成</a:t>
            </a:r>
            <a:endParaRPr kumimoji="1" lang="ja-JP" altLang="en-US" sz="1400" dirty="0">
              <a:latin typeface="Meiryo" charset="-128"/>
              <a:ea typeface="Meiryo" charset="-128"/>
              <a:cs typeface="Meiryo" charset="-128"/>
            </a:endParaRPr>
          </a:p>
        </p:txBody>
      </p:sp>
      <p:sp>
        <p:nvSpPr>
          <p:cNvPr id="29" name="右矢印 28"/>
          <p:cNvSpPr/>
          <p:nvPr/>
        </p:nvSpPr>
        <p:spPr>
          <a:xfrm>
            <a:off x="3955369" y="1995725"/>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メモ 29"/>
          <p:cNvSpPr/>
          <p:nvPr/>
        </p:nvSpPr>
        <p:spPr>
          <a:xfrm>
            <a:off x="1977976" y="392024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テキスト ボックス 33"/>
          <p:cNvSpPr txBox="1"/>
          <p:nvPr/>
        </p:nvSpPr>
        <p:spPr>
          <a:xfrm>
            <a:off x="1977977" y="4064856"/>
            <a:ext cx="1584176"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1</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5" name="メモ 34"/>
          <p:cNvSpPr/>
          <p:nvPr/>
        </p:nvSpPr>
        <p:spPr>
          <a:xfrm>
            <a:off x="2165775" y="428028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6" name="テキスト ボックス 35"/>
          <p:cNvSpPr txBox="1"/>
          <p:nvPr/>
        </p:nvSpPr>
        <p:spPr>
          <a:xfrm>
            <a:off x="2165775" y="4424896"/>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2</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7" name="メモ 36"/>
          <p:cNvSpPr/>
          <p:nvPr/>
        </p:nvSpPr>
        <p:spPr>
          <a:xfrm>
            <a:off x="2383989" y="4961880"/>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テキスト ボックス 37"/>
          <p:cNvSpPr txBox="1"/>
          <p:nvPr/>
        </p:nvSpPr>
        <p:spPr>
          <a:xfrm>
            <a:off x="2383989" y="5106492"/>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3</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G</a:t>
            </a:r>
            <a:r>
              <a:rPr lang="en-US" altLang="ja-JP" sz="900" dirty="0" smtClean="0">
                <a:solidFill>
                  <a:schemeClr val="accent6">
                    <a:lumMod val="75000"/>
                  </a:schemeClr>
                </a:solidFill>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grpSp>
        <p:nvGrpSpPr>
          <p:cNvPr id="31" name="図形グループ 30"/>
          <p:cNvGrpSpPr/>
          <p:nvPr/>
        </p:nvGrpSpPr>
        <p:grpSpPr>
          <a:xfrm>
            <a:off x="1619672" y="4847709"/>
            <a:ext cx="530176" cy="1101571"/>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9" name="図 38"/>
          <p:cNvPicPr>
            <a:picLocks noChangeAspect="1"/>
          </p:cNvPicPr>
          <p:nvPr/>
        </p:nvPicPr>
        <p:blipFill>
          <a:blip r:embed="rId2">
            <a:clrChange>
              <a:clrFrom>
                <a:srgbClr val="FFFFFF"/>
              </a:clrFrom>
              <a:clrTo>
                <a:srgbClr val="FFFFFF">
                  <a:alpha val="0"/>
                </a:srgbClr>
              </a:clrTo>
            </a:clrChange>
          </a:blip>
          <a:stretch>
            <a:fillRect/>
          </a:stretch>
        </p:blipFill>
        <p:spPr>
          <a:xfrm>
            <a:off x="4946083" y="4390769"/>
            <a:ext cx="1140592" cy="1208541"/>
          </a:xfrm>
          <a:prstGeom prst="rect">
            <a:avLst/>
          </a:prstGeom>
        </p:spPr>
      </p:pic>
      <p:sp>
        <p:nvSpPr>
          <p:cNvPr id="40" name="正方形/長方形 39"/>
          <p:cNvSpPr/>
          <p:nvPr/>
        </p:nvSpPr>
        <p:spPr>
          <a:xfrm>
            <a:off x="4987112" y="4507370"/>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grpSp>
        <p:nvGrpSpPr>
          <p:cNvPr id="41" name="図形グループ 40"/>
          <p:cNvGrpSpPr/>
          <p:nvPr/>
        </p:nvGrpSpPr>
        <p:grpSpPr>
          <a:xfrm>
            <a:off x="4854667" y="4835896"/>
            <a:ext cx="530176" cy="1101571"/>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4" name="図形グループ 43"/>
          <p:cNvGrpSpPr/>
          <p:nvPr/>
        </p:nvGrpSpPr>
        <p:grpSpPr>
          <a:xfrm>
            <a:off x="6178090" y="3920628"/>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178090" y="4114090"/>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178090" y="429568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178090" y="4654686"/>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178090" y="4471371"/>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548344" y="3923169"/>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548344" y="4116631"/>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548344" y="429822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548344" y="4657227"/>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6548344" y="4473912"/>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6922994" y="3925710"/>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6922994" y="4119172"/>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6922994" y="430076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6922994" y="4659768"/>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922994" y="4476453"/>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180580" y="5020872"/>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180580" y="4837557"/>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550834" y="5023413"/>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6550834" y="4840098"/>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6925484" y="502595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6925484" y="4842639"/>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6180580" y="5218963"/>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6550834" y="5221504"/>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6925484" y="5224045"/>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6178090" y="5587004"/>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6178090" y="5403689"/>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6548344" y="5589545"/>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6548344" y="5406230"/>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6922994" y="5592086"/>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6922994" y="5408771"/>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6178090" y="5785095"/>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6548344" y="5787636"/>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6922994" y="5790177"/>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7" name="図 186"/>
          <p:cNvPicPr>
            <a:picLocks noChangeAspect="1"/>
          </p:cNvPicPr>
          <p:nvPr/>
        </p:nvPicPr>
        <p:blipFill>
          <a:blip r:embed="rId3"/>
          <a:stretch>
            <a:fillRect/>
          </a:stretch>
        </p:blipFill>
        <p:spPr>
          <a:xfrm>
            <a:off x="1888303" y="4793959"/>
            <a:ext cx="333578" cy="333578"/>
          </a:xfrm>
          <a:prstGeom prst="rect">
            <a:avLst/>
          </a:prstGeom>
          <a:ln>
            <a:noFill/>
          </a:ln>
          <a:effectLst>
            <a:outerShdw blurRad="292100" dist="139700" dir="2700000" algn="tl" rotWithShape="0">
              <a:srgbClr val="333333">
                <a:alpha val="65000"/>
              </a:srgbClr>
            </a:outerShdw>
          </a:effectLst>
        </p:spPr>
      </p:pic>
      <p:pic>
        <p:nvPicPr>
          <p:cNvPr id="188" name="図 187"/>
          <p:cNvPicPr>
            <a:picLocks noChangeAspect="1"/>
          </p:cNvPicPr>
          <p:nvPr/>
        </p:nvPicPr>
        <p:blipFill>
          <a:blip r:embed="rId3"/>
          <a:stretch>
            <a:fillRect/>
          </a:stretch>
        </p:blipFill>
        <p:spPr>
          <a:xfrm>
            <a:off x="5152905" y="4812169"/>
            <a:ext cx="333578" cy="333578"/>
          </a:xfrm>
          <a:prstGeom prst="rect">
            <a:avLst/>
          </a:prstGeom>
          <a:ln>
            <a:noFill/>
          </a:ln>
          <a:effectLst>
            <a:outerShdw blurRad="292100" dist="139700" dir="2700000" algn="tl" rotWithShape="0">
              <a:srgbClr val="333333">
                <a:alpha val="65000"/>
              </a:srgbClr>
            </a:outerShdw>
          </a:effectLst>
        </p:spPr>
      </p:pic>
      <p:sp>
        <p:nvSpPr>
          <p:cNvPr id="189" name="テキスト ボックス 188"/>
          <p:cNvSpPr txBox="1"/>
          <p:nvPr/>
        </p:nvSpPr>
        <p:spPr>
          <a:xfrm>
            <a:off x="1446116" y="3221922"/>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手作業で作業ミスが心配</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変更を繰り返すと管理が大変</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実際の環境と履歴が一致しない</a:t>
            </a:r>
            <a:endParaRPr lang="ja-JP" altLang="en-US" sz="1200" dirty="0">
              <a:solidFill>
                <a:srgbClr val="FF0000"/>
              </a:solidFill>
              <a:latin typeface="Meiryo" charset="-128"/>
              <a:ea typeface="Meiryo" charset="-128"/>
              <a:cs typeface="Meiryo" charset="-128"/>
            </a:endParaRPr>
          </a:p>
        </p:txBody>
      </p:sp>
      <p:sp>
        <p:nvSpPr>
          <p:cNvPr id="191" name="テキスト ボックス 190"/>
          <p:cNvSpPr txBox="1"/>
          <p:nvPr/>
        </p:nvSpPr>
        <p:spPr>
          <a:xfrm>
            <a:off x="4612852" y="3223090"/>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対象が増えると管理しきれない</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設定に手間がかかる</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テスト・確認が複雑</a:t>
            </a:r>
            <a:endParaRPr lang="ja-JP" altLang="en-US" sz="12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123018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932040" y="980728"/>
            <a:ext cx="2808312"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1228191" y="980728"/>
            <a:ext cx="2808312" cy="50405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1413460" y="1769148"/>
            <a:ext cx="1040452" cy="454610"/>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1413460" y="2276979"/>
            <a:ext cx="1040452" cy="454610"/>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413460" y="2784810"/>
            <a:ext cx="1040452" cy="454610"/>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smtClean="0"/>
              <a:t>Infrastructure </a:t>
            </a:r>
            <a:r>
              <a:rPr lang="en-US" altLang="ja-JP" dirty="0"/>
              <a:t>as Code</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4" name="メモ 3"/>
          <p:cNvSpPr/>
          <p:nvPr/>
        </p:nvSpPr>
        <p:spPr>
          <a:xfrm>
            <a:off x="2206030" y="2204269"/>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350047" y="2348881"/>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変更履歴</a:t>
            </a:r>
            <a:endParaRPr kumimoji="1" lang="en-US" altLang="ja-JP" sz="1200" dirty="0" smtClean="0">
              <a:latin typeface="Meiryo" charset="-128"/>
              <a:ea typeface="Meiryo" charset="-128"/>
              <a:cs typeface="Meiryo" charset="-128"/>
            </a:endParaRPr>
          </a:p>
          <a:p>
            <a:pPr algn="ctr"/>
            <a:endParaRPr lang="ja-JP" altLang="en-US" sz="12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p>
          <a:p>
            <a:pPr marL="342900" indent="-342900">
              <a:buFont typeface="+mj-ea"/>
              <a:buAutoNum type="circleNumDbPlain"/>
            </a:pPr>
            <a:r>
              <a:rPr lang="en-US" altLang="ja-JP" sz="900" dirty="0" smtClean="0">
                <a:latin typeface="Meiryo" charset="-128"/>
                <a:ea typeface="Meiryo" charset="-128"/>
                <a:cs typeface="Meiryo" charset="-128"/>
              </a:rPr>
              <a:t>XXXXXXXXX</a:t>
            </a:r>
            <a:endParaRPr lang="ja-JP" altLang="en-US" sz="900" dirty="0" smtClean="0">
              <a:latin typeface="Meiryo" charset="-128"/>
              <a:ea typeface="Meiryo" charset="-128"/>
              <a:cs typeface="Meiryo" charset="-128"/>
            </a:endParaRPr>
          </a:p>
          <a:p>
            <a:r>
              <a:rPr kumimoji="1" lang="ja-JP" altLang="en-US" sz="900" dirty="0" smtClean="0">
                <a:latin typeface="Meiryo" charset="-128"/>
                <a:ea typeface="Meiryo" charset="-128"/>
                <a:cs typeface="Meiryo" charset="-128"/>
              </a:rPr>
              <a:t>・・・</a:t>
            </a:r>
          </a:p>
        </p:txBody>
      </p:sp>
      <p:sp>
        <p:nvSpPr>
          <p:cNvPr id="14" name="テキスト ボックス 13"/>
          <p:cNvSpPr txBox="1"/>
          <p:nvPr/>
        </p:nvSpPr>
        <p:spPr>
          <a:xfrm>
            <a:off x="5709195" y="1157204"/>
            <a:ext cx="1210588" cy="400110"/>
          </a:xfrm>
          <a:prstGeom prst="rect">
            <a:avLst/>
          </a:prstGeom>
          <a:noFill/>
        </p:spPr>
        <p:txBody>
          <a:bodyPr wrap="none" rtlCol="0">
            <a:spAutoFit/>
          </a:bodyPr>
          <a:lstStyle/>
          <a:p>
            <a:pPr algn="ctr"/>
            <a:r>
              <a:rPr kumimoji="1" lang="ja-JP" altLang="en-US" sz="2000" b="1" dirty="0" smtClean="0">
                <a:solidFill>
                  <a:srgbClr val="0432FF"/>
                </a:solidFill>
                <a:latin typeface="Meiryo" charset="-128"/>
                <a:ea typeface="Meiryo" charset="-128"/>
                <a:cs typeface="Meiryo" charset="-128"/>
              </a:rPr>
              <a:t>クラウド</a:t>
            </a:r>
            <a:endParaRPr kumimoji="1" lang="ja-JP" altLang="en-US" sz="2000" b="1" dirty="0">
              <a:solidFill>
                <a:srgbClr val="0432FF"/>
              </a:solidFill>
              <a:latin typeface="Meiryo" charset="-128"/>
              <a:ea typeface="Meiryo" charset="-128"/>
              <a:cs typeface="Meiryo" charset="-128"/>
            </a:endParaRPr>
          </a:p>
        </p:txBody>
      </p:sp>
      <p:sp>
        <p:nvSpPr>
          <p:cNvPr id="18" name="テキスト ボックス 17"/>
          <p:cNvSpPr txBox="1"/>
          <p:nvPr/>
        </p:nvSpPr>
        <p:spPr>
          <a:xfrm>
            <a:off x="1766011" y="1151091"/>
            <a:ext cx="1723549" cy="400110"/>
          </a:xfrm>
          <a:prstGeom prst="rect">
            <a:avLst/>
          </a:prstGeom>
          <a:noFill/>
        </p:spPr>
        <p:txBody>
          <a:bodyPr wrap="none" rtlCol="0">
            <a:spAutoFit/>
          </a:bodyPr>
          <a:lstStyle/>
          <a:p>
            <a:pPr algn="ctr"/>
            <a:r>
              <a:rPr kumimoji="1" lang="ja-JP" altLang="en-US" sz="2000" b="1" dirty="0" smtClean="0">
                <a:latin typeface="Meiryo" charset="-128"/>
                <a:ea typeface="Meiryo" charset="-128"/>
                <a:cs typeface="Meiryo" charset="-128"/>
              </a:rPr>
              <a:t>個別システム</a:t>
            </a:r>
            <a:endParaRPr kumimoji="1" lang="ja-JP" altLang="en-US" sz="2000" b="1" dirty="0">
              <a:latin typeface="Meiryo" charset="-128"/>
              <a:ea typeface="Meiryo" charset="-128"/>
              <a:cs typeface="Meiryo" charset="-128"/>
            </a:endParaRPr>
          </a:p>
        </p:txBody>
      </p:sp>
      <p:sp>
        <p:nvSpPr>
          <p:cNvPr id="19" name="右矢印 18"/>
          <p:cNvSpPr/>
          <p:nvPr/>
        </p:nvSpPr>
        <p:spPr>
          <a:xfrm>
            <a:off x="4211960" y="3417339"/>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26504" y="1770385"/>
            <a:ext cx="721257" cy="30344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26504" y="2278216"/>
            <a:ext cx="721257" cy="30344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5126504" y="2786047"/>
            <a:ext cx="721257" cy="303443"/>
            <a:chOff x="6769100" y="1390650"/>
            <a:chExt cx="317500" cy="157483"/>
          </a:xfrm>
        </p:grpSpPr>
        <p:sp>
          <p:nvSpPr>
            <p:cNvPr id="53" name="正方形/長方形 52"/>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5932353" y="1766674"/>
            <a:ext cx="721257" cy="30344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5932353" y="2274505"/>
            <a:ext cx="721257" cy="303443"/>
            <a:chOff x="6769100" y="1390650"/>
            <a:chExt cx="317500" cy="157483"/>
          </a:xfrm>
        </p:grpSpPr>
        <p:sp>
          <p:nvSpPr>
            <p:cNvPr id="61" name="正方形/長方形 60"/>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38202" y="1774902"/>
            <a:ext cx="721257" cy="30344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38202" y="2282733"/>
            <a:ext cx="721257" cy="30344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51746" y="3268227"/>
            <a:ext cx="721257" cy="30344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067465" y="3266444"/>
            <a:ext cx="721257" cy="30344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テキスト ボックス 80"/>
          <p:cNvSpPr txBox="1"/>
          <p:nvPr/>
        </p:nvSpPr>
        <p:spPr>
          <a:xfrm>
            <a:off x="6003172" y="2079343"/>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2" name="図 81"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905451" y="2819596"/>
            <a:ext cx="344450" cy="451860"/>
          </a:xfrm>
          <a:prstGeom prst="rect">
            <a:avLst/>
          </a:prstGeom>
          <a:ln>
            <a:noFill/>
          </a:ln>
          <a:effectLst>
            <a:outerShdw blurRad="292100" dist="139700" dir="2700000" algn="tl" rotWithShape="0">
              <a:srgbClr val="333333">
                <a:alpha val="65000"/>
              </a:srgbClr>
            </a:outerShdw>
          </a:effectLst>
        </p:spPr>
      </p:pic>
      <p:sp>
        <p:nvSpPr>
          <p:cNvPr id="83" name="テキスト ボックス 82"/>
          <p:cNvSpPr txBox="1"/>
          <p:nvPr/>
        </p:nvSpPr>
        <p:spPr>
          <a:xfrm>
            <a:off x="5201173" y="2589767"/>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4" name="図 83"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120756" y="2837885"/>
            <a:ext cx="344450" cy="451860"/>
          </a:xfrm>
          <a:prstGeom prst="rect">
            <a:avLst/>
          </a:prstGeom>
          <a:ln>
            <a:noFill/>
          </a:ln>
          <a:effectLst>
            <a:outerShdw blurRad="292100" dist="139700" dir="2700000" algn="tl" rotWithShape="0">
              <a:srgbClr val="333333">
                <a:alpha val="65000"/>
              </a:srgbClr>
            </a:outerShdw>
          </a:effectLst>
        </p:spPr>
      </p:pic>
      <p:sp>
        <p:nvSpPr>
          <p:cNvPr id="85" name="テキスト ボックス 84"/>
          <p:cNvSpPr txBox="1"/>
          <p:nvPr/>
        </p:nvSpPr>
        <p:spPr>
          <a:xfrm>
            <a:off x="1413718" y="3933056"/>
            <a:ext cx="2376231" cy="646331"/>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システム資源が物理的に固定されるので、インフラ構築はその制約の下で行われる。</a:t>
            </a:r>
            <a:endParaRPr kumimoji="1" lang="ja-JP" altLang="en-US" sz="1200" dirty="0">
              <a:latin typeface="Meiryo" charset="-128"/>
              <a:ea typeface="Meiryo" charset="-128"/>
              <a:cs typeface="Meiryo" charset="-128"/>
            </a:endParaRPr>
          </a:p>
        </p:txBody>
      </p:sp>
      <p:sp>
        <p:nvSpPr>
          <p:cNvPr id="86" name="テキスト ボックス 85"/>
          <p:cNvSpPr txBox="1"/>
          <p:nvPr/>
        </p:nvSpPr>
        <p:spPr>
          <a:xfrm>
            <a:off x="1413718" y="4873139"/>
            <a:ext cx="2376489" cy="461665"/>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物理サーバーを構成変更しながら使い続ける。</a:t>
            </a:r>
            <a:endParaRPr kumimoji="1" lang="ja-JP" altLang="en-US" sz="1200" dirty="0">
              <a:latin typeface="Meiryo" charset="-128"/>
              <a:ea typeface="Meiryo" charset="-128"/>
              <a:cs typeface="Meiryo" charset="-128"/>
            </a:endParaRPr>
          </a:p>
        </p:txBody>
      </p:sp>
      <p:sp>
        <p:nvSpPr>
          <p:cNvPr id="87" name="テキスト ボックス 86"/>
          <p:cNvSpPr txBox="1"/>
          <p:nvPr/>
        </p:nvSpPr>
        <p:spPr>
          <a:xfrm>
            <a:off x="5126504" y="3936298"/>
            <a:ext cx="244649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システム資源が仮想化されるので、インフラ構築に物理的な制約をうけることはない。</a:t>
            </a:r>
            <a:endParaRPr kumimoji="1" lang="ja-JP" altLang="en-US" sz="1200" dirty="0">
              <a:solidFill>
                <a:srgbClr val="0432FF"/>
              </a:solidFill>
              <a:latin typeface="Meiryo" charset="-128"/>
              <a:ea typeface="Meiryo" charset="-128"/>
              <a:cs typeface="Meiryo" charset="-128"/>
            </a:endParaRPr>
          </a:p>
        </p:txBody>
      </p:sp>
      <p:sp>
        <p:nvSpPr>
          <p:cNvPr id="88" name="テキスト ボックス 87"/>
          <p:cNvSpPr txBox="1"/>
          <p:nvPr/>
        </p:nvSpPr>
        <p:spPr>
          <a:xfrm>
            <a:off x="5126504" y="4876381"/>
            <a:ext cx="237648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仮想サーバーの追加・破棄を頻繁に繰り返すことができる。</a:t>
            </a:r>
            <a:endParaRPr kumimoji="1" lang="ja-JP" altLang="en-US" sz="1200" dirty="0">
              <a:solidFill>
                <a:srgbClr val="0432FF"/>
              </a:solidFill>
              <a:latin typeface="Meiryo" charset="-128"/>
              <a:ea typeface="Meiryo" charset="-128"/>
              <a:cs typeface="Meiryo" charset="-128"/>
            </a:endParaRPr>
          </a:p>
        </p:txBody>
      </p:sp>
      <p:sp>
        <p:nvSpPr>
          <p:cNvPr id="93" name="正方形/長方形 92"/>
          <p:cNvSpPr/>
          <p:nvPr/>
        </p:nvSpPr>
        <p:spPr>
          <a:xfrm>
            <a:off x="1331640" y="5380681"/>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Meiryo" charset="-128"/>
                <a:ea typeface="Meiryo" charset="-128"/>
                <a:cs typeface="Meiryo" charset="-128"/>
              </a:rPr>
              <a:t>変更履歴を管理</a:t>
            </a:r>
            <a:endParaRPr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5018346" y="5457440"/>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eiryo" charset="-128"/>
                <a:ea typeface="Meiryo" charset="-128"/>
                <a:cs typeface="Meiryo" charset="-128"/>
              </a:rPr>
              <a:t>動作している状態を管理</a:t>
            </a:r>
          </a:p>
        </p:txBody>
      </p:sp>
      <p:sp>
        <p:nvSpPr>
          <p:cNvPr id="95" name="右矢印 94"/>
          <p:cNvSpPr/>
          <p:nvPr/>
        </p:nvSpPr>
        <p:spPr>
          <a:xfrm rot="5400000">
            <a:off x="2487230" y="4479579"/>
            <a:ext cx="281107" cy="452496"/>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右矢印 95"/>
          <p:cNvSpPr/>
          <p:nvPr/>
        </p:nvSpPr>
        <p:spPr>
          <a:xfrm rot="5400000">
            <a:off x="6173936" y="4479357"/>
            <a:ext cx="281107" cy="452496"/>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四角形吹き出し 96"/>
          <p:cNvSpPr/>
          <p:nvPr/>
        </p:nvSpPr>
        <p:spPr>
          <a:xfrm>
            <a:off x="7135810" y="4402061"/>
            <a:ext cx="1440160" cy="395173"/>
          </a:xfrm>
          <a:prstGeom prst="wedgeRectCallout">
            <a:avLst>
              <a:gd name="adj1" fmla="val -50937"/>
              <a:gd name="adj2" fmla="val 68484"/>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構成は不変</a:t>
            </a:r>
          </a:p>
          <a:p>
            <a:pPr algn="ctr"/>
            <a:r>
              <a:rPr lang="en-US" altLang="ja-JP" sz="800" dirty="0" err="1" smtClean="0">
                <a:solidFill>
                  <a:srgbClr val="FFFFFF"/>
                </a:solidFill>
                <a:latin typeface="Meiryo" charset="-128"/>
                <a:ea typeface="Meiryo" charset="-128"/>
                <a:cs typeface="Meiryo" charset="-128"/>
              </a:rPr>
              <a:t>Imutable</a:t>
            </a:r>
            <a:r>
              <a:rPr lang="en-US" altLang="ja-JP" sz="800" dirty="0" smtClean="0">
                <a:solidFill>
                  <a:srgbClr val="FFFFFF"/>
                </a:solidFill>
                <a:latin typeface="Meiryo" charset="-128"/>
                <a:ea typeface="Meiryo" charset="-128"/>
                <a:cs typeface="Meiryo" charset="-128"/>
              </a:rPr>
              <a:t> Infrastructure</a:t>
            </a:r>
            <a:endParaRPr kumimoji="1" lang="ja-JP" altLang="en-US" sz="800" dirty="0">
              <a:solidFill>
                <a:srgbClr val="FFFFFF"/>
              </a:solidFill>
              <a:latin typeface="Meiryo" charset="-128"/>
              <a:ea typeface="Meiryo" charset="-128"/>
              <a:cs typeface="Meiryo" charset="-128"/>
            </a:endParaRPr>
          </a:p>
        </p:txBody>
      </p:sp>
      <p:sp>
        <p:nvSpPr>
          <p:cNvPr id="98" name="四角形吹き出し 97"/>
          <p:cNvSpPr/>
          <p:nvPr/>
        </p:nvSpPr>
        <p:spPr>
          <a:xfrm>
            <a:off x="519017" y="4516556"/>
            <a:ext cx="1454704" cy="294706"/>
          </a:xfrm>
          <a:prstGeom prst="wedgeRectCallout">
            <a:avLst>
              <a:gd name="adj1" fmla="val 36492"/>
              <a:gd name="adj2" fmla="val 74468"/>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構成は変化し続ける</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80337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6831" y="3089277"/>
            <a:ext cx="2863823" cy="99660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206830" y="4148012"/>
            <a:ext cx="3018184" cy="1033617"/>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206830" y="5235455"/>
            <a:ext cx="2969643" cy="1115821"/>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206830" y="2256117"/>
            <a:ext cx="2969644" cy="763436"/>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Infrastructure </a:t>
            </a:r>
            <a:r>
              <a:rPr lang="en-US" altLang="ja-JP" dirty="0"/>
              <a:t>as Code</a:t>
            </a:r>
            <a:r>
              <a:rPr lang="ja-JP" altLang="en-US" dirty="0" smtClean="0"/>
              <a:t>（３）</a:t>
            </a:r>
            <a:endParaRPr kumimoji="1" lang="ja-JP" altLang="en-US" dirty="0"/>
          </a:p>
        </p:txBody>
      </p:sp>
      <p:sp>
        <p:nvSpPr>
          <p:cNvPr id="3" name="スライド番号プレースホルダー 2"/>
          <p:cNvSpPr>
            <a:spLocks noGrp="1"/>
          </p:cNvSpPr>
          <p:nvPr>
            <p:ph type="sldNum" sz="quarter" idx="12"/>
          </p:nvPr>
        </p:nvSpPr>
        <p:spPr>
          <a:xfrm>
            <a:off x="6974904" y="6651702"/>
            <a:ext cx="2133600" cy="217800"/>
          </a:xfrm>
        </p:spPr>
        <p:txBody>
          <a:bodyPr/>
          <a:lstStyle/>
          <a:p>
            <a:fld id="{8FF8CC5D-A65D-5946-99B5-645367A967AD}" type="slidenum">
              <a:rPr kumimoji="1" lang="ja-JP" altLang="en-US" smtClean="0"/>
              <a:t>19</a:t>
            </a:fld>
            <a:endParaRPr kumimoji="1" lang="ja-JP" altLang="en-US"/>
          </a:p>
        </p:txBody>
      </p:sp>
      <p:sp>
        <p:nvSpPr>
          <p:cNvPr id="4" name="正方形/長方形 3"/>
          <p:cNvSpPr/>
          <p:nvPr/>
        </p:nvSpPr>
        <p:spPr>
          <a:xfrm>
            <a:off x="3092954" y="1934556"/>
            <a:ext cx="5773216" cy="444677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031290" y="1352896"/>
            <a:ext cx="5688632" cy="388255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982749" y="1694046"/>
            <a:ext cx="5527687" cy="239183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32580" y="2256116"/>
            <a:ext cx="5343112" cy="76583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898816"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708860" y="2031295"/>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6504478"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9" name="フローチャート: データ 18"/>
          <p:cNvSpPr/>
          <p:nvPr/>
        </p:nvSpPr>
        <p:spPr>
          <a:xfrm>
            <a:off x="4946178" y="132471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データ 20"/>
          <p:cNvSpPr/>
          <p:nvPr/>
        </p:nvSpPr>
        <p:spPr>
          <a:xfrm>
            <a:off x="5982810" y="133445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データ 22"/>
          <p:cNvSpPr/>
          <p:nvPr/>
        </p:nvSpPr>
        <p:spPr>
          <a:xfrm>
            <a:off x="2885042" y="131965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データ 24"/>
          <p:cNvSpPr/>
          <p:nvPr/>
        </p:nvSpPr>
        <p:spPr>
          <a:xfrm>
            <a:off x="3894578" y="1319582"/>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データ 26"/>
          <p:cNvSpPr/>
          <p:nvPr/>
        </p:nvSpPr>
        <p:spPr>
          <a:xfrm>
            <a:off x="7008684" y="132922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3286679" y="5294435"/>
            <a:ext cx="4884671"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Orchestration</a:t>
            </a:r>
            <a:r>
              <a:rPr lang="en-US" altLang="ja-JP" dirty="0" smtClean="0">
                <a:solidFill>
                  <a:schemeClr val="bg1"/>
                </a:solidFill>
                <a:latin typeface="Meiryo" charset="-128"/>
                <a:ea typeface="Meiryo" charset="-128"/>
                <a:cs typeface="Meiryo" charset="-128"/>
              </a:rPr>
              <a:t>: </a:t>
            </a:r>
            <a:r>
              <a:rPr lang="ja-JP" altLang="en-US" dirty="0" smtClean="0">
                <a:solidFill>
                  <a:schemeClr val="bg1"/>
                </a:solidFill>
                <a:latin typeface="Meiryo" charset="-128"/>
                <a:ea typeface="Meiryo" charset="-128"/>
                <a:cs typeface="Meiryo" charset="-128"/>
              </a:rPr>
              <a:t>複数サーバーの管理を自動化</a:t>
            </a:r>
            <a:endParaRPr kumimoji="1" lang="ja-JP" altLang="en-US" dirty="0">
              <a:solidFill>
                <a:schemeClr val="bg1"/>
              </a:solidFill>
              <a:latin typeface="Meiryo" charset="-128"/>
              <a:ea typeface="Meiryo" charset="-128"/>
              <a:cs typeface="Meiryo" charset="-128"/>
            </a:endParaRPr>
          </a:p>
        </p:txBody>
      </p:sp>
      <p:sp>
        <p:nvSpPr>
          <p:cNvPr id="29" name="テキスト ボックス 28"/>
          <p:cNvSpPr txBox="1"/>
          <p:nvPr/>
        </p:nvSpPr>
        <p:spPr>
          <a:xfrm>
            <a:off x="3225015" y="4116614"/>
            <a:ext cx="5428089"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Configuration: OS</a:t>
            </a:r>
            <a:r>
              <a:rPr kumimoji="1" lang="ja-JP" altLang="en-US" dirty="0" smtClean="0">
                <a:solidFill>
                  <a:schemeClr val="bg1"/>
                </a:solidFill>
                <a:latin typeface="Meiryo" charset="-128"/>
                <a:ea typeface="Meiryo" charset="-128"/>
                <a:cs typeface="Meiryo" charset="-128"/>
              </a:rPr>
              <a:t>やミドルウェアの設定を自動化</a:t>
            </a:r>
            <a:endParaRPr kumimoji="1" lang="ja-JP" altLang="en-US" dirty="0">
              <a:solidFill>
                <a:schemeClr val="bg1"/>
              </a:solidFill>
              <a:latin typeface="Meiryo" charset="-128"/>
              <a:ea typeface="Meiryo" charset="-128"/>
              <a:cs typeface="Meiryo" charset="-128"/>
            </a:endParaRPr>
          </a:p>
        </p:txBody>
      </p:sp>
      <p:sp>
        <p:nvSpPr>
          <p:cNvPr id="30" name="テキスト ボックス 29"/>
          <p:cNvSpPr txBox="1"/>
          <p:nvPr/>
        </p:nvSpPr>
        <p:spPr>
          <a:xfrm>
            <a:off x="3176474" y="3112068"/>
            <a:ext cx="3873176"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Bootstrapping: OS</a:t>
            </a:r>
            <a:r>
              <a:rPr kumimoji="1" lang="ja-JP" altLang="en-US" dirty="0" smtClean="0">
                <a:solidFill>
                  <a:schemeClr val="bg1"/>
                </a:solidFill>
                <a:latin typeface="Meiryo" charset="-128"/>
                <a:ea typeface="Meiryo" charset="-128"/>
                <a:cs typeface="Meiryo" charset="-128"/>
              </a:rPr>
              <a:t>の起動を自動化</a:t>
            </a:r>
            <a:endParaRPr kumimoji="1" lang="ja-JP" altLang="en-US" dirty="0">
              <a:solidFill>
                <a:schemeClr val="bg1"/>
              </a:solidFill>
              <a:latin typeface="Meiryo" charset="-128"/>
              <a:ea typeface="Meiryo" charset="-128"/>
              <a:cs typeface="Meiryo" charset="-128"/>
            </a:endParaRPr>
          </a:p>
        </p:txBody>
      </p:sp>
      <p:sp>
        <p:nvSpPr>
          <p:cNvPr id="31" name="フローチャート: データ 30"/>
          <p:cNvSpPr/>
          <p:nvPr/>
        </p:nvSpPr>
        <p:spPr>
          <a:xfrm>
            <a:off x="4948410" y="97892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データ 31"/>
          <p:cNvSpPr/>
          <p:nvPr/>
        </p:nvSpPr>
        <p:spPr>
          <a:xfrm>
            <a:off x="5985042" y="98866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データ 32"/>
          <p:cNvSpPr/>
          <p:nvPr/>
        </p:nvSpPr>
        <p:spPr>
          <a:xfrm>
            <a:off x="2887274" y="97386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データ 33"/>
          <p:cNvSpPr/>
          <p:nvPr/>
        </p:nvSpPr>
        <p:spPr>
          <a:xfrm>
            <a:off x="3896810" y="973790"/>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データ 34"/>
          <p:cNvSpPr/>
          <p:nvPr/>
        </p:nvSpPr>
        <p:spPr>
          <a:xfrm>
            <a:off x="7010916" y="98343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896584"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4706628" y="1675009"/>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8" name="正方形/長方形 37"/>
          <p:cNvSpPr/>
          <p:nvPr/>
        </p:nvSpPr>
        <p:spPr>
          <a:xfrm>
            <a:off x="6502246"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9" name="テキスト ボックス 38"/>
          <p:cNvSpPr txBox="1"/>
          <p:nvPr/>
        </p:nvSpPr>
        <p:spPr>
          <a:xfrm>
            <a:off x="3031290" y="2558063"/>
            <a:ext cx="4280339" cy="369332"/>
          </a:xfrm>
          <a:prstGeom prst="rect">
            <a:avLst/>
          </a:prstGeom>
          <a:noFill/>
        </p:spPr>
        <p:txBody>
          <a:bodyPr wrap="none" rtlCol="0">
            <a:spAutoFit/>
          </a:bodyPr>
          <a:lstStyle/>
          <a:p>
            <a:r>
              <a:rPr kumimoji="1" lang="en-US" altLang="ja-JP" dirty="0" err="1" smtClean="0">
                <a:solidFill>
                  <a:schemeClr val="bg1"/>
                </a:solidFill>
                <a:latin typeface="Meiryo" charset="-128"/>
                <a:ea typeface="Meiryo" charset="-128"/>
                <a:cs typeface="Meiryo" charset="-128"/>
              </a:rPr>
              <a:t>Virturization</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仮想マシンの構築・起動</a:t>
            </a:r>
            <a:endParaRPr kumimoji="1" lang="ja-JP" altLang="en-US" dirty="0">
              <a:solidFill>
                <a:schemeClr val="bg1"/>
              </a:solidFill>
              <a:latin typeface="Meiryo" charset="-128"/>
              <a:ea typeface="Meiryo" charset="-128"/>
              <a:cs typeface="Meiryo" charset="-128"/>
            </a:endParaRPr>
          </a:p>
        </p:txBody>
      </p:sp>
      <p:sp>
        <p:nvSpPr>
          <p:cNvPr id="40" name="テキスト ボックス 39"/>
          <p:cNvSpPr txBox="1"/>
          <p:nvPr/>
        </p:nvSpPr>
        <p:spPr>
          <a:xfrm>
            <a:off x="4750584" y="1310500"/>
            <a:ext cx="1569660"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ミドルウェア</a:t>
            </a:r>
            <a:endParaRPr kumimoji="1" lang="ja-JP" altLang="en-US" dirty="0">
              <a:solidFill>
                <a:schemeClr val="bg1"/>
              </a:solidFill>
              <a:latin typeface="Meiryo" charset="-128"/>
              <a:ea typeface="Meiryo" charset="-128"/>
              <a:cs typeface="Meiryo" charset="-128"/>
            </a:endParaRPr>
          </a:p>
        </p:txBody>
      </p:sp>
      <p:sp>
        <p:nvSpPr>
          <p:cNvPr id="41" name="テキスト ボックス 40"/>
          <p:cNvSpPr txBox="1"/>
          <p:nvPr/>
        </p:nvSpPr>
        <p:spPr>
          <a:xfrm>
            <a:off x="4731794" y="969351"/>
            <a:ext cx="2031325"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アプリケーション</a:t>
            </a:r>
            <a:endParaRPr kumimoji="1" lang="ja-JP" altLang="en-US" dirty="0">
              <a:solidFill>
                <a:schemeClr val="bg1"/>
              </a:solidFill>
              <a:latin typeface="Meiryo" charset="-128"/>
              <a:ea typeface="Meiryo" charset="-128"/>
              <a:cs typeface="Meiryo" charset="-128"/>
            </a:endParaRPr>
          </a:p>
        </p:txBody>
      </p:sp>
      <p:sp>
        <p:nvSpPr>
          <p:cNvPr id="42" name="正方形/長方形 41"/>
          <p:cNvSpPr/>
          <p:nvPr/>
        </p:nvSpPr>
        <p:spPr>
          <a:xfrm>
            <a:off x="2982749" y="3559527"/>
            <a:ext cx="5527687" cy="307777"/>
          </a:xfrm>
          <a:prstGeom prst="rect">
            <a:avLst/>
          </a:prstGeom>
        </p:spPr>
        <p:txBody>
          <a:bodyPr wrap="square">
            <a:spAutoFit/>
          </a:bodyPr>
          <a:lstStyle/>
          <a:p>
            <a:pPr algn="ctr"/>
            <a:r>
              <a:rPr lang="en-US" altLang="ja-JP" sz="1400" dirty="0" smtClean="0">
                <a:solidFill>
                  <a:schemeClr val="bg1"/>
                </a:solidFill>
                <a:latin typeface="Meiryo" charset="-128"/>
                <a:ea typeface="Meiryo" charset="-128"/>
                <a:cs typeface="Meiryo" charset="-128"/>
              </a:rPr>
              <a:t>OS</a:t>
            </a:r>
            <a:r>
              <a:rPr lang="ja-JP" altLang="en-US" sz="1400" dirty="0" smtClean="0">
                <a:solidFill>
                  <a:schemeClr val="bg1"/>
                </a:solidFill>
                <a:latin typeface="Meiryo" charset="-128"/>
                <a:ea typeface="Meiryo" charset="-128"/>
                <a:cs typeface="Meiryo" charset="-128"/>
              </a:rPr>
              <a:t>や仮想化ソフトウェアのインストール</a:t>
            </a:r>
            <a:r>
              <a:rPr lang="ja-JP" altLang="en-US" sz="1400" dirty="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設定作業</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sp>
        <p:nvSpPr>
          <p:cNvPr id="43" name="正方形/長方形 42"/>
          <p:cNvSpPr/>
          <p:nvPr/>
        </p:nvSpPr>
        <p:spPr>
          <a:xfrm>
            <a:off x="3070655" y="4418528"/>
            <a:ext cx="5649267"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データベースサーバ／</a:t>
            </a: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サーバ／監視エージェントなどのミドルウエアのインストールやバージョン管理</a:t>
            </a:r>
            <a:r>
              <a:rPr lang="ja-JP" altLang="en-US" sz="1400" dirty="0" smtClean="0">
                <a:solidFill>
                  <a:schemeClr val="bg1"/>
                </a:solidFill>
                <a:latin typeface="Meiryo" charset="-128"/>
                <a:ea typeface="Meiryo" charset="-128"/>
                <a:cs typeface="Meiryo" charset="-128"/>
              </a:rPr>
              <a:t>、</a:t>
            </a:r>
            <a:r>
              <a:rPr lang="en-US" altLang="ja-JP" sz="1400" dirty="0" smtClean="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やミドルウエアの設定ファイルや、</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のファイアウォール機能などの</a:t>
            </a:r>
            <a:r>
              <a:rPr lang="ja-JP" altLang="en-US" sz="1400" dirty="0" smtClean="0">
                <a:solidFill>
                  <a:schemeClr val="bg1"/>
                </a:solidFill>
                <a:latin typeface="Meiryo" charset="-128"/>
                <a:ea typeface="Meiryo" charset="-128"/>
                <a:cs typeface="Meiryo" charset="-128"/>
              </a:rPr>
              <a:t>設定など</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68" y="4352832"/>
            <a:ext cx="823046" cy="651657"/>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1" y="4361519"/>
            <a:ext cx="660210" cy="64876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153" y="4361519"/>
            <a:ext cx="651657" cy="651657"/>
          </a:xfrm>
          <a:prstGeom prst="rect">
            <a:avLst/>
          </a:prstGeom>
        </p:spPr>
      </p:pic>
      <p:sp>
        <p:nvSpPr>
          <p:cNvPr id="14" name="正方形/長方形 13"/>
          <p:cNvSpPr/>
          <p:nvPr/>
        </p:nvSpPr>
        <p:spPr>
          <a:xfrm>
            <a:off x="3225014" y="5642664"/>
            <a:ext cx="5641155" cy="738664"/>
          </a:xfrm>
          <a:prstGeom prst="rect">
            <a:avLst/>
          </a:prstGeom>
        </p:spPr>
        <p:txBody>
          <a:bodyPr wrap="square">
            <a:spAutoFit/>
          </a:bodyPr>
          <a:lstStyle/>
          <a:p>
            <a:r>
              <a:rPr lang="ja-JP" altLang="en-US" sz="1400" dirty="0" smtClean="0">
                <a:solidFill>
                  <a:schemeClr val="bg1"/>
                </a:solidFill>
                <a:latin typeface="Meiryo" charset="-128"/>
                <a:ea typeface="Meiryo" charset="-128"/>
                <a:cs typeface="Meiryo" charset="-128"/>
              </a:rPr>
              <a:t>複数台のサーバ群</a:t>
            </a:r>
            <a:r>
              <a:rPr lang="ja-JP" altLang="en-US" sz="1400" dirty="0">
                <a:solidFill>
                  <a:schemeClr val="bg1"/>
                </a:solidFill>
                <a:latin typeface="Meiryo" charset="-128"/>
                <a:ea typeface="Meiryo" charset="-128"/>
                <a:cs typeface="Meiryo" charset="-128"/>
              </a:rPr>
              <a:t>を監視し、新しいサーバをシステムに登録したり、障害のノードをシステムから</a:t>
            </a:r>
            <a:r>
              <a:rPr lang="ja-JP" altLang="en-US" sz="1400" smtClean="0">
                <a:solidFill>
                  <a:schemeClr val="bg1"/>
                </a:solidFill>
                <a:latin typeface="Meiryo" charset="-128"/>
                <a:ea typeface="Meiryo" charset="-128"/>
                <a:cs typeface="Meiryo" charset="-128"/>
              </a:rPr>
              <a:t>取り除いたり、サーバ</a:t>
            </a:r>
            <a:r>
              <a:rPr lang="ja-JP" altLang="en-US" sz="1400" dirty="0">
                <a:solidFill>
                  <a:schemeClr val="bg1"/>
                </a:solidFill>
                <a:latin typeface="Meiryo" charset="-128"/>
                <a:ea typeface="Meiryo" charset="-128"/>
                <a:cs typeface="Meiryo" charset="-128"/>
              </a:rPr>
              <a:t>へのアプリケーションのデプロイ</a:t>
            </a:r>
            <a:r>
              <a:rPr lang="ja-JP" altLang="en-US" sz="1400">
                <a:solidFill>
                  <a:schemeClr val="bg1"/>
                </a:solidFill>
                <a:latin typeface="Meiryo" charset="-128"/>
                <a:ea typeface="Meiryo" charset="-128"/>
                <a:cs typeface="Meiryo" charset="-128"/>
              </a:rPr>
              <a:t>を</a:t>
            </a:r>
            <a:r>
              <a:rPr lang="ja-JP" altLang="en-US" sz="1400" smtClean="0">
                <a:solidFill>
                  <a:schemeClr val="bg1"/>
                </a:solidFill>
                <a:latin typeface="Meiryo" charset="-128"/>
                <a:ea typeface="Meiryo" charset="-128"/>
                <a:cs typeface="Meiryo" charset="-128"/>
              </a:rPr>
              <a:t>サポート</a:t>
            </a:r>
            <a:endParaRPr lang="ja-JP" altLang="en-US" sz="1400" dirty="0">
              <a:solidFill>
                <a:schemeClr val="bg1"/>
              </a:solidFill>
              <a:latin typeface="Meiryo" charset="-128"/>
              <a:ea typeface="Meiryo" charset="-128"/>
              <a:cs typeface="Meiryo"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4" y="3518477"/>
            <a:ext cx="1054083" cy="28872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76" y="3446469"/>
            <a:ext cx="262480" cy="288727"/>
          </a:xfrm>
          <a:prstGeom prst="rect">
            <a:avLst/>
          </a:prstGeom>
        </p:spPr>
      </p:pic>
      <p:sp>
        <p:nvSpPr>
          <p:cNvPr id="17" name="テキスト ボックス 16"/>
          <p:cNvSpPr txBox="1"/>
          <p:nvPr/>
        </p:nvSpPr>
        <p:spPr>
          <a:xfrm>
            <a:off x="1838469" y="3491716"/>
            <a:ext cx="1007455" cy="369332"/>
          </a:xfrm>
          <a:prstGeom prst="rect">
            <a:avLst/>
          </a:prstGeom>
          <a:noFill/>
        </p:spPr>
        <p:txBody>
          <a:bodyPr wrap="none" rtlCol="0">
            <a:spAutoFit/>
          </a:bodyPr>
          <a:lstStyle/>
          <a:p>
            <a:r>
              <a:rPr kumimoji="1" lang="en-US" altLang="ja-JP" dirty="0" err="1" smtClean="0">
                <a:solidFill>
                  <a:srgbClr val="FF0000"/>
                </a:solidFill>
              </a:rPr>
              <a:t>KickStart</a:t>
            </a:r>
            <a:endParaRPr kumimoji="1" lang="ja-JP" altLang="en-US" dirty="0">
              <a:solidFill>
                <a:srgbClr val="FF0000"/>
              </a:solidFill>
            </a:endParaRPr>
          </a:p>
        </p:txBody>
      </p:sp>
      <p:pic>
        <p:nvPicPr>
          <p:cNvPr id="18" name="図 17"/>
          <p:cNvPicPr>
            <a:picLocks noChangeAspect="1"/>
          </p:cNvPicPr>
          <p:nvPr/>
        </p:nvPicPr>
        <p:blipFill>
          <a:blip r:embed="rId7"/>
          <a:stretch>
            <a:fillRect/>
          </a:stretch>
        </p:blipFill>
        <p:spPr>
          <a:xfrm>
            <a:off x="439968" y="5739918"/>
            <a:ext cx="1046797" cy="259134"/>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575" y="5450875"/>
            <a:ext cx="1229802" cy="726701"/>
          </a:xfrm>
          <a:prstGeom prst="rect">
            <a:avLst/>
          </a:prstGeom>
        </p:spPr>
      </p:pic>
      <p:pic>
        <p:nvPicPr>
          <p:cNvPr id="22" name="図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968" y="2500481"/>
            <a:ext cx="639132" cy="273914"/>
          </a:xfrm>
          <a:prstGeom prst="rect">
            <a:avLst/>
          </a:prstGeom>
        </p:spPr>
      </p:pic>
      <p:pic>
        <p:nvPicPr>
          <p:cNvPr id="24" name="図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764" y="2492896"/>
            <a:ext cx="821926" cy="314387"/>
          </a:xfrm>
          <a:prstGeom prst="rect">
            <a:avLst/>
          </a:prstGeom>
        </p:spPr>
      </p:pic>
      <p:pic>
        <p:nvPicPr>
          <p:cNvPr id="26" name="図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1471" y="2553568"/>
            <a:ext cx="703953" cy="221745"/>
          </a:xfrm>
          <a:prstGeom prst="rect">
            <a:avLst/>
          </a:prstGeom>
        </p:spPr>
      </p:pic>
    </p:spTree>
    <p:extLst>
      <p:ext uri="{BB962C8B-B14F-4D97-AF65-F5344CB8AC3E}">
        <p14:creationId xmlns:p14="http://schemas.microsoft.com/office/powerpoint/2010/main" val="105267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インフラと仮想化</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3590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コンテナ型仮想化と「</a:t>
            </a:r>
            <a:r>
              <a:rPr kumimoji="1" lang="en-US" altLang="ja-JP" dirty="0" err="1" smtClean="0"/>
              <a:t>Docker</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20</a:t>
            </a:fld>
            <a:endParaRPr kumimoji="1" lang="ja-JP" altLang="en-US"/>
          </a:p>
        </p:txBody>
      </p:sp>
      <p:sp>
        <p:nvSpPr>
          <p:cNvPr id="4" name="正方形/長方形 3"/>
          <p:cNvSpPr/>
          <p:nvPr/>
        </p:nvSpPr>
        <p:spPr>
          <a:xfrm>
            <a:off x="626534"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45067" y="1456868"/>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97468"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73666" y="2464765"/>
            <a:ext cx="916709" cy="43550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56631"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51831" y="3334655"/>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08316"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73666"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73666"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02164"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78362" y="2464765"/>
            <a:ext cx="916709" cy="43550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13012"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78362"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78362"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09519"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85717" y="2464765"/>
            <a:ext cx="916709" cy="435504"/>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20367"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185717"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85717"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626534" y="4382451"/>
            <a:ext cx="3776134" cy="1993467"/>
            <a:chOff x="626534" y="4382451"/>
            <a:chExt cx="3776134" cy="1993467"/>
          </a:xfrm>
        </p:grpSpPr>
        <p:sp>
          <p:nvSpPr>
            <p:cNvPr id="64" name="角丸四角形 63"/>
            <p:cNvSpPr/>
            <p:nvPr/>
          </p:nvSpPr>
          <p:spPr bwMode="auto">
            <a:xfrm>
              <a:off x="626534" y="438245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異なる</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でも可</a:t>
              </a:r>
            </a:p>
          </p:txBody>
        </p:sp>
        <p:sp>
          <p:nvSpPr>
            <p:cNvPr id="65" name="角丸四角形 64"/>
            <p:cNvSpPr/>
            <p:nvPr/>
          </p:nvSpPr>
          <p:spPr bwMode="auto">
            <a:xfrm>
              <a:off x="626534" y="482714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ディスク・メモリ消費大</a:t>
              </a:r>
            </a:p>
          </p:txBody>
        </p:sp>
        <p:sp>
          <p:nvSpPr>
            <p:cNvPr id="68" name="角丸四角形 67"/>
            <p:cNvSpPr/>
            <p:nvPr/>
          </p:nvSpPr>
          <p:spPr bwMode="auto">
            <a:xfrm>
              <a:off x="626534" y="52686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a:t>
              </a:r>
            </a:p>
          </p:txBody>
        </p:sp>
        <p:sp>
          <p:nvSpPr>
            <p:cNvPr id="70" name="角丸四角形 69"/>
            <p:cNvSpPr/>
            <p:nvPr/>
          </p:nvSpPr>
          <p:spPr bwMode="auto">
            <a:xfrm>
              <a:off x="626534" y="59798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構成の自由度が高い仮想化技術</a:t>
              </a:r>
            </a:p>
          </p:txBody>
        </p:sp>
        <p:sp>
          <p:nvSpPr>
            <p:cNvPr id="72" name="下矢印 71"/>
            <p:cNvSpPr/>
            <p:nvPr/>
          </p:nvSpPr>
          <p:spPr>
            <a:xfrm>
              <a:off x="2235200" y="5709458"/>
              <a:ext cx="590539" cy="270416"/>
            </a:xfrm>
            <a:prstGeom prst="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a:off x="4712847" y="4382451"/>
            <a:ext cx="3782306" cy="1993467"/>
            <a:chOff x="4712847" y="4382451"/>
            <a:chExt cx="3782306" cy="1993467"/>
          </a:xfrm>
        </p:grpSpPr>
        <p:sp>
          <p:nvSpPr>
            <p:cNvPr id="66" name="角丸四角形 65"/>
            <p:cNvSpPr/>
            <p:nvPr/>
          </p:nvSpPr>
          <p:spPr bwMode="auto">
            <a:xfrm>
              <a:off x="4712847" y="438245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同じ</a:t>
              </a:r>
              <a:r>
                <a:rPr kumimoji="0" lang="en-US" altLang="ja-JP" b="0" i="0" u="none" strike="noStrike" cap="none" normalizeH="0" dirty="0" smtClean="0">
                  <a:ln>
                    <a:noFill/>
                  </a:ln>
                  <a:solidFill>
                    <a:schemeClr val="bg1"/>
                  </a:solidFill>
                  <a:effectLst/>
                  <a:latin typeface="+mn-lt"/>
                  <a:ea typeface="+mn-ea"/>
                </a:rPr>
                <a:t>OS</a:t>
              </a:r>
              <a:endParaRPr kumimoji="0" lang="ja-JP" altLang="en-US" b="0" i="0" u="none" strike="noStrike" cap="none" normalizeH="0" dirty="0" smtClean="0">
                <a:ln>
                  <a:noFill/>
                </a:ln>
                <a:solidFill>
                  <a:schemeClr val="bg1"/>
                </a:solidFill>
                <a:effectLst/>
                <a:latin typeface="+mn-lt"/>
                <a:ea typeface="+mn-ea"/>
              </a:endParaRPr>
            </a:p>
          </p:txBody>
        </p:sp>
        <p:sp>
          <p:nvSpPr>
            <p:cNvPr id="67" name="角丸四角形 66"/>
            <p:cNvSpPr/>
            <p:nvPr/>
          </p:nvSpPr>
          <p:spPr bwMode="auto">
            <a:xfrm>
              <a:off x="4712847" y="482714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a:t>
              </a:r>
              <a:r>
                <a:rPr kumimoji="0" lang="ja-JP" altLang="en-US" dirty="0" smtClean="0">
                  <a:solidFill>
                    <a:schemeClr val="bg1"/>
                  </a:solidFill>
                  <a:latin typeface="+mn-lt"/>
                  <a:ea typeface="+mn-ea"/>
                </a:rPr>
                <a:t>消費小</a:t>
              </a:r>
              <a:endParaRPr kumimoji="0" lang="ja-JP" altLang="en-US" dirty="0">
                <a:solidFill>
                  <a:schemeClr val="bg1"/>
                </a:solidFill>
                <a:latin typeface="+mn-lt"/>
                <a:ea typeface="+mn-ea"/>
              </a:endParaRPr>
            </a:p>
          </p:txBody>
        </p:sp>
        <p:sp>
          <p:nvSpPr>
            <p:cNvPr id="69" name="角丸四角形 68"/>
            <p:cNvSpPr/>
            <p:nvPr/>
          </p:nvSpPr>
          <p:spPr bwMode="auto">
            <a:xfrm>
              <a:off x="4712847" y="52686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構成はハードウェアに依存しない</a:t>
              </a:r>
            </a:p>
          </p:txBody>
        </p:sp>
        <p:sp>
          <p:nvSpPr>
            <p:cNvPr id="71" name="角丸四角形 70"/>
            <p:cNvSpPr/>
            <p:nvPr/>
          </p:nvSpPr>
          <p:spPr bwMode="auto">
            <a:xfrm>
              <a:off x="4715933" y="59798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軽量・可搬性の高い仮想化技術</a:t>
              </a:r>
            </a:p>
          </p:txBody>
        </p:sp>
        <p:sp>
          <p:nvSpPr>
            <p:cNvPr id="73" name="下矢印 72"/>
            <p:cNvSpPr/>
            <p:nvPr/>
          </p:nvSpPr>
          <p:spPr>
            <a:xfrm>
              <a:off x="6341707" y="5709458"/>
              <a:ext cx="590539" cy="27041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grpSp>
        <p:nvGrpSpPr>
          <p:cNvPr id="11" name="図形グループ 10"/>
          <p:cNvGrpSpPr/>
          <p:nvPr/>
        </p:nvGrpSpPr>
        <p:grpSpPr>
          <a:xfrm>
            <a:off x="4715933" y="843166"/>
            <a:ext cx="3776134" cy="3424998"/>
            <a:chOff x="4715933" y="843166"/>
            <a:chExt cx="3776134" cy="3424998"/>
          </a:xfrm>
        </p:grpSpPr>
        <p:sp>
          <p:nvSpPr>
            <p:cNvPr id="28" name="正方形/長方形 27"/>
            <p:cNvSpPr/>
            <p:nvPr/>
          </p:nvSpPr>
          <p:spPr>
            <a:xfrm>
              <a:off x="4715933"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34466" y="1516498"/>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986867" y="1414898"/>
              <a:ext cx="3293533" cy="18287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46030"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53104" y="2796776"/>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384848" y="3332479"/>
              <a:ext cx="472330" cy="400110"/>
            </a:xfrm>
            <a:prstGeom prst="rect">
              <a:avLst/>
            </a:prstGeom>
            <a:noFill/>
          </p:spPr>
          <p:txBody>
            <a:bodyPr wrap="none" rtlCol="0">
              <a:spAutoFit/>
            </a:bodyPr>
            <a:lstStyle/>
            <a:p>
              <a:pPr algn="ctr"/>
              <a:r>
                <a:rPr kumimoji="1" lang="en-US" altLang="ja-JP" sz="2000" dirty="0" smtClean="0">
                  <a:solidFill>
                    <a:srgbClr val="FFFFFF"/>
                  </a:solidFill>
                </a:rPr>
                <a:t>OS</a:t>
              </a:r>
              <a:endParaRPr kumimoji="1" lang="ja-JP" altLang="en-US" sz="2000" dirty="0">
                <a:solidFill>
                  <a:srgbClr val="FFFFFF"/>
                </a:solidFill>
              </a:endParaRPr>
            </a:p>
          </p:txBody>
        </p:sp>
        <p:sp>
          <p:nvSpPr>
            <p:cNvPr id="48" name="正方形/長方形 47"/>
            <p:cNvSpPr/>
            <p:nvPr/>
          </p:nvSpPr>
          <p:spPr>
            <a:xfrm>
              <a:off x="511830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68170"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1803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195438"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195438"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28372"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28372"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298427" y="1981801"/>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298427" y="1456868"/>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46336"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294250"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56873"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195438"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7" name="正方形/長方形 76"/>
            <p:cNvSpPr/>
            <p:nvPr/>
          </p:nvSpPr>
          <p:spPr>
            <a:xfrm>
              <a:off x="6228372"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8" name="正方形/長方形 77"/>
            <p:cNvSpPr/>
            <p:nvPr/>
          </p:nvSpPr>
          <p:spPr>
            <a:xfrm>
              <a:off x="7298427" y="2269432"/>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8956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323528" y="2821500"/>
            <a:ext cx="8482636" cy="370384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DevOps</a:t>
            </a:r>
            <a:r>
              <a:rPr kumimoji="1" lang="ja-JP" altLang="en-US" dirty="0" smtClean="0"/>
              <a:t>の目的</a:t>
            </a:r>
            <a:endParaRPr kumimoji="1" lang="ja-JP" altLang="en-US" dirty="0"/>
          </a:p>
        </p:txBody>
      </p:sp>
      <p:sp>
        <p:nvSpPr>
          <p:cNvPr id="3" name="スライド番号プレースホルダー 2"/>
          <p:cNvSpPr>
            <a:spLocks noGrp="1"/>
          </p:cNvSpPr>
          <p:nvPr>
            <p:ph type="sldNum" sz="quarter" idx="12"/>
          </p:nvPr>
        </p:nvSpPr>
        <p:spPr>
          <a:xfrm>
            <a:off x="6948264" y="6640200"/>
            <a:ext cx="2133600" cy="217800"/>
          </a:xfrm>
        </p:spPr>
        <p:txBody>
          <a:bodyPr/>
          <a:lstStyle/>
          <a:p>
            <a:fld id="{8FF8CC5D-A65D-5946-99B5-645367A967AD}" type="slidenum">
              <a:rPr kumimoji="1" lang="ja-JP" altLang="en-US" smtClean="0"/>
              <a:t>21</a:t>
            </a:fld>
            <a:endParaRPr kumimoji="1" lang="ja-JP" altLang="en-US"/>
          </a:p>
        </p:txBody>
      </p:sp>
      <p:sp>
        <p:nvSpPr>
          <p:cNvPr id="4" name="山形 3"/>
          <p:cNvSpPr/>
          <p:nvPr/>
        </p:nvSpPr>
        <p:spPr>
          <a:xfrm>
            <a:off x="521390" y="1254524"/>
            <a:ext cx="2178402" cy="468546"/>
          </a:xfrm>
          <a:prstGeom prst="chevron">
            <a:avLst>
              <a:gd name="adj" fmla="val 37203"/>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機能開発・単体テスト</a:t>
            </a:r>
            <a:endParaRPr kumimoji="1" lang="en-US" altLang="ja-JP" sz="12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（受注処理）</a:t>
            </a:r>
            <a:endParaRPr kumimoji="1" lang="ja-JP" altLang="en-US" sz="1000" dirty="0">
              <a:solidFill>
                <a:schemeClr val="bg1"/>
              </a:solidFill>
              <a:latin typeface="メイリオ"/>
              <a:ea typeface="メイリオ"/>
              <a:cs typeface="メイリオ"/>
            </a:endParaRPr>
          </a:p>
        </p:txBody>
      </p:sp>
      <p:sp>
        <p:nvSpPr>
          <p:cNvPr id="7" name="山形 6"/>
          <p:cNvSpPr/>
          <p:nvPr/>
        </p:nvSpPr>
        <p:spPr>
          <a:xfrm>
            <a:off x="529208" y="1747449"/>
            <a:ext cx="2178402" cy="468546"/>
          </a:xfrm>
          <a:prstGeom prst="chevron">
            <a:avLst>
              <a:gd name="adj" fmla="val 37203"/>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機能開発・単体テスト</a:t>
            </a:r>
            <a:endParaRPr kumimoji="1" lang="en-US" altLang="ja-JP" sz="12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（出荷処理）</a:t>
            </a:r>
            <a:endParaRPr kumimoji="1" lang="ja-JP" altLang="en-US" sz="1000" dirty="0">
              <a:solidFill>
                <a:schemeClr val="bg1"/>
              </a:solidFill>
              <a:latin typeface="メイリオ"/>
              <a:ea typeface="メイリオ"/>
              <a:cs typeface="メイリオ"/>
            </a:endParaRPr>
          </a:p>
        </p:txBody>
      </p:sp>
      <p:sp>
        <p:nvSpPr>
          <p:cNvPr id="8" name="山形 7"/>
          <p:cNvSpPr/>
          <p:nvPr/>
        </p:nvSpPr>
        <p:spPr>
          <a:xfrm>
            <a:off x="521390" y="2240374"/>
            <a:ext cx="2178402" cy="468546"/>
          </a:xfrm>
          <a:prstGeom prst="chevron">
            <a:avLst>
              <a:gd name="adj" fmla="val 37203"/>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機能開発・単体テスト</a:t>
            </a:r>
            <a:endParaRPr kumimoji="1" lang="en-US" altLang="ja-JP" sz="12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（元帳管理）</a:t>
            </a:r>
            <a:endParaRPr kumimoji="1" lang="ja-JP" altLang="en-US" sz="1000" dirty="0">
              <a:solidFill>
                <a:schemeClr val="bg1"/>
              </a:solidFill>
              <a:latin typeface="メイリオ"/>
              <a:ea typeface="メイリオ"/>
              <a:cs typeface="メイリオ"/>
            </a:endParaRPr>
          </a:p>
        </p:txBody>
      </p:sp>
      <p:sp>
        <p:nvSpPr>
          <p:cNvPr id="9" name="山形 8"/>
          <p:cNvSpPr/>
          <p:nvPr/>
        </p:nvSpPr>
        <p:spPr>
          <a:xfrm>
            <a:off x="2608069" y="1747434"/>
            <a:ext cx="1891923" cy="468546"/>
          </a:xfrm>
          <a:prstGeom prst="chevron">
            <a:avLst>
              <a:gd name="adj" fmla="val 37203"/>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結合テスト</a:t>
            </a:r>
            <a:endParaRPr kumimoji="1" lang="ja-JP" altLang="en-US" sz="1200" dirty="0">
              <a:solidFill>
                <a:schemeClr val="bg1"/>
              </a:solidFill>
              <a:latin typeface="メイリオ"/>
              <a:ea typeface="メイリオ"/>
              <a:cs typeface="メイリオ"/>
            </a:endParaRPr>
          </a:p>
        </p:txBody>
      </p:sp>
      <p:sp>
        <p:nvSpPr>
          <p:cNvPr id="10" name="山形 9"/>
          <p:cNvSpPr/>
          <p:nvPr/>
        </p:nvSpPr>
        <p:spPr>
          <a:xfrm>
            <a:off x="4382010" y="1747434"/>
            <a:ext cx="981195" cy="468546"/>
          </a:xfrm>
          <a:prstGeom prst="chevron">
            <a:avLst>
              <a:gd name="adj" fmla="val 39240"/>
            </a:avLst>
          </a:prstGeom>
          <a:solidFill>
            <a:schemeClr val="accent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メイリオ"/>
                <a:ea typeface="メイリオ"/>
                <a:cs typeface="メイリオ"/>
              </a:rPr>
              <a:t>移行</a:t>
            </a:r>
            <a:endParaRPr kumimoji="1" lang="ja-JP" altLang="en-US" sz="1200" dirty="0">
              <a:solidFill>
                <a:schemeClr val="bg1"/>
              </a:solidFill>
              <a:latin typeface="メイリオ"/>
              <a:ea typeface="メイリオ"/>
              <a:cs typeface="メイリオ"/>
            </a:endParaRPr>
          </a:p>
        </p:txBody>
      </p:sp>
      <p:sp>
        <p:nvSpPr>
          <p:cNvPr id="11" name="山形 10"/>
          <p:cNvSpPr/>
          <p:nvPr/>
        </p:nvSpPr>
        <p:spPr>
          <a:xfrm>
            <a:off x="5255064" y="1747434"/>
            <a:ext cx="981195" cy="468546"/>
          </a:xfrm>
          <a:prstGeom prst="chevron">
            <a:avLst>
              <a:gd name="adj" fmla="val 40965"/>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メイリオ"/>
                <a:ea typeface="メイリオ"/>
                <a:cs typeface="メイリオ"/>
              </a:rPr>
              <a:t>稼働</a:t>
            </a:r>
            <a:endParaRPr kumimoji="1" lang="ja-JP" altLang="en-US" sz="1200" dirty="0">
              <a:solidFill>
                <a:schemeClr val="bg1"/>
              </a:solidFill>
              <a:latin typeface="メイリオ"/>
              <a:ea typeface="メイリオ"/>
              <a:cs typeface="メイリオ"/>
            </a:endParaRPr>
          </a:p>
        </p:txBody>
      </p:sp>
      <p:sp>
        <p:nvSpPr>
          <p:cNvPr id="12" name="山形 11"/>
          <p:cNvSpPr/>
          <p:nvPr/>
        </p:nvSpPr>
        <p:spPr>
          <a:xfrm>
            <a:off x="6110575" y="1751141"/>
            <a:ext cx="2632913" cy="489234"/>
          </a:xfrm>
          <a:prstGeom prst="chevron">
            <a:avLst>
              <a:gd name="adj" fmla="val 40965"/>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メイリオ"/>
                <a:ea typeface="メイリオ"/>
                <a:cs typeface="メイリオ"/>
              </a:rPr>
              <a:t>運用</a:t>
            </a:r>
            <a:endParaRPr kumimoji="1" lang="ja-JP" altLang="en-US" sz="1200" dirty="0">
              <a:solidFill>
                <a:schemeClr val="bg1"/>
              </a:solidFill>
              <a:latin typeface="メイリオ"/>
              <a:ea typeface="メイリオ"/>
              <a:cs typeface="メイリオ"/>
            </a:endParaRPr>
          </a:p>
        </p:txBody>
      </p:sp>
      <p:sp>
        <p:nvSpPr>
          <p:cNvPr id="13" name="山形 12"/>
          <p:cNvSpPr/>
          <p:nvPr/>
        </p:nvSpPr>
        <p:spPr>
          <a:xfrm>
            <a:off x="530494" y="3651461"/>
            <a:ext cx="2178402" cy="468546"/>
          </a:xfrm>
          <a:prstGeom prst="chevron">
            <a:avLst>
              <a:gd name="adj" fmla="val 37203"/>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プロセス開発・テスト</a:t>
            </a:r>
            <a:endParaRPr kumimoji="1" lang="en-US" altLang="ja-JP" sz="12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（受注</a:t>
            </a:r>
            <a:r>
              <a:rPr lang="en-US" altLang="ja-JP" sz="1000" dirty="0" smtClean="0">
                <a:solidFill>
                  <a:schemeClr val="bg1"/>
                </a:solidFill>
                <a:latin typeface="メイリオ"/>
                <a:ea typeface="メイリオ"/>
                <a:cs typeface="メイリオ"/>
              </a:rPr>
              <a:t>〜</a:t>
            </a:r>
            <a:r>
              <a:rPr lang="ja-JP" altLang="en-US" sz="1000" dirty="0" smtClean="0">
                <a:solidFill>
                  <a:schemeClr val="bg1"/>
                </a:solidFill>
                <a:latin typeface="メイリオ"/>
                <a:ea typeface="メイリオ"/>
                <a:cs typeface="メイリオ"/>
              </a:rPr>
              <a:t>出荷）</a:t>
            </a:r>
            <a:endParaRPr kumimoji="1" lang="ja-JP" altLang="en-US" sz="1000" dirty="0">
              <a:solidFill>
                <a:schemeClr val="bg1"/>
              </a:solidFill>
              <a:latin typeface="メイリオ"/>
              <a:ea typeface="メイリオ"/>
              <a:cs typeface="メイリオ"/>
            </a:endParaRPr>
          </a:p>
        </p:txBody>
      </p:sp>
      <p:sp>
        <p:nvSpPr>
          <p:cNvPr id="14" name="山形 13"/>
          <p:cNvSpPr/>
          <p:nvPr/>
        </p:nvSpPr>
        <p:spPr>
          <a:xfrm>
            <a:off x="2608069" y="3651461"/>
            <a:ext cx="279074" cy="468546"/>
          </a:xfrm>
          <a:prstGeom prst="chevron">
            <a:avLst>
              <a:gd name="adj" fmla="val 55354"/>
            </a:avLst>
          </a:prstGeom>
          <a:solidFill>
            <a:schemeClr val="accent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15" name="山形 14"/>
          <p:cNvSpPr/>
          <p:nvPr/>
        </p:nvSpPr>
        <p:spPr>
          <a:xfrm>
            <a:off x="2790587" y="3651461"/>
            <a:ext cx="279074" cy="468546"/>
          </a:xfrm>
          <a:prstGeom prst="chevron">
            <a:avLst>
              <a:gd name="adj" fmla="val 51708"/>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16" name="山形 15"/>
          <p:cNvSpPr/>
          <p:nvPr/>
        </p:nvSpPr>
        <p:spPr>
          <a:xfrm>
            <a:off x="2968834" y="3651461"/>
            <a:ext cx="5698518" cy="468546"/>
          </a:xfrm>
          <a:prstGeom prst="chevron">
            <a:avLst>
              <a:gd name="adj" fmla="val 29767"/>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メイリオ"/>
                <a:ea typeface="メイリオ"/>
                <a:cs typeface="メイリオ"/>
              </a:rPr>
              <a:t>運用</a:t>
            </a:r>
            <a:endParaRPr kumimoji="1" lang="ja-JP" altLang="en-US" sz="1200" dirty="0">
              <a:solidFill>
                <a:schemeClr val="bg1"/>
              </a:solidFill>
              <a:latin typeface="メイリオ"/>
              <a:ea typeface="メイリオ"/>
              <a:cs typeface="メイリオ"/>
            </a:endParaRPr>
          </a:p>
        </p:txBody>
      </p:sp>
      <p:sp>
        <p:nvSpPr>
          <p:cNvPr id="17" name="山形 16"/>
          <p:cNvSpPr/>
          <p:nvPr/>
        </p:nvSpPr>
        <p:spPr>
          <a:xfrm>
            <a:off x="2339752" y="4188032"/>
            <a:ext cx="2178402" cy="468546"/>
          </a:xfrm>
          <a:prstGeom prst="chevron">
            <a:avLst>
              <a:gd name="adj" fmla="val 37203"/>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プロセス開発・テスト</a:t>
            </a:r>
            <a:endParaRPr kumimoji="1" lang="en-US" altLang="ja-JP" sz="12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（請求処理）</a:t>
            </a:r>
            <a:endParaRPr kumimoji="1" lang="ja-JP" altLang="en-US" sz="1000" dirty="0">
              <a:solidFill>
                <a:schemeClr val="bg1"/>
              </a:solidFill>
              <a:latin typeface="メイリオ"/>
              <a:ea typeface="メイリオ"/>
              <a:cs typeface="メイリオ"/>
            </a:endParaRPr>
          </a:p>
        </p:txBody>
      </p:sp>
      <p:sp>
        <p:nvSpPr>
          <p:cNvPr id="18" name="山形 17"/>
          <p:cNvSpPr/>
          <p:nvPr/>
        </p:nvSpPr>
        <p:spPr>
          <a:xfrm>
            <a:off x="4416602" y="4184008"/>
            <a:ext cx="279074" cy="468546"/>
          </a:xfrm>
          <a:prstGeom prst="chevron">
            <a:avLst>
              <a:gd name="adj" fmla="val 55354"/>
            </a:avLst>
          </a:prstGeom>
          <a:solidFill>
            <a:schemeClr val="accent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19" name="山形 18"/>
          <p:cNvSpPr/>
          <p:nvPr/>
        </p:nvSpPr>
        <p:spPr>
          <a:xfrm>
            <a:off x="4599120" y="4184008"/>
            <a:ext cx="279074" cy="468546"/>
          </a:xfrm>
          <a:prstGeom prst="chevron">
            <a:avLst>
              <a:gd name="adj" fmla="val 51708"/>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20" name="山形 19"/>
          <p:cNvSpPr/>
          <p:nvPr/>
        </p:nvSpPr>
        <p:spPr>
          <a:xfrm>
            <a:off x="4784062" y="4184008"/>
            <a:ext cx="3883290" cy="468546"/>
          </a:xfrm>
          <a:prstGeom prst="chevron">
            <a:avLst>
              <a:gd name="adj" fmla="val 29767"/>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メイリオ"/>
                <a:ea typeface="メイリオ"/>
                <a:cs typeface="メイリオ"/>
              </a:rPr>
              <a:t>運用</a:t>
            </a:r>
            <a:endParaRPr kumimoji="1" lang="ja-JP" altLang="en-US" sz="1200" dirty="0">
              <a:solidFill>
                <a:schemeClr val="bg1"/>
              </a:solidFill>
              <a:latin typeface="メイリオ"/>
              <a:ea typeface="メイリオ"/>
              <a:cs typeface="メイリオ"/>
            </a:endParaRPr>
          </a:p>
        </p:txBody>
      </p:sp>
      <p:sp>
        <p:nvSpPr>
          <p:cNvPr id="21" name="山形 20"/>
          <p:cNvSpPr/>
          <p:nvPr/>
        </p:nvSpPr>
        <p:spPr>
          <a:xfrm>
            <a:off x="4165863" y="4730788"/>
            <a:ext cx="2178402" cy="468546"/>
          </a:xfrm>
          <a:prstGeom prst="chevron">
            <a:avLst>
              <a:gd name="adj" fmla="val 37203"/>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プロセス開発・テスト</a:t>
            </a:r>
            <a:endParaRPr kumimoji="1" lang="en-US" altLang="ja-JP" sz="12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（例外処理）</a:t>
            </a:r>
            <a:endParaRPr kumimoji="1" lang="ja-JP" altLang="en-US" sz="1000" dirty="0">
              <a:solidFill>
                <a:schemeClr val="bg1"/>
              </a:solidFill>
              <a:latin typeface="メイリオ"/>
              <a:ea typeface="メイリオ"/>
              <a:cs typeface="メイリオ"/>
            </a:endParaRPr>
          </a:p>
        </p:txBody>
      </p:sp>
      <p:sp>
        <p:nvSpPr>
          <p:cNvPr id="22" name="山形 21"/>
          <p:cNvSpPr/>
          <p:nvPr/>
        </p:nvSpPr>
        <p:spPr>
          <a:xfrm>
            <a:off x="6228184" y="4730788"/>
            <a:ext cx="279074" cy="468546"/>
          </a:xfrm>
          <a:prstGeom prst="chevron">
            <a:avLst>
              <a:gd name="adj" fmla="val 55354"/>
            </a:avLst>
          </a:prstGeom>
          <a:solidFill>
            <a:schemeClr val="accent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23" name="山形 22"/>
          <p:cNvSpPr/>
          <p:nvPr/>
        </p:nvSpPr>
        <p:spPr>
          <a:xfrm>
            <a:off x="6410702" y="4730788"/>
            <a:ext cx="279074" cy="468546"/>
          </a:xfrm>
          <a:prstGeom prst="chevron">
            <a:avLst>
              <a:gd name="adj" fmla="val 51708"/>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24" name="山形 23"/>
          <p:cNvSpPr/>
          <p:nvPr/>
        </p:nvSpPr>
        <p:spPr>
          <a:xfrm>
            <a:off x="6614632" y="4730788"/>
            <a:ext cx="2061824" cy="468546"/>
          </a:xfrm>
          <a:prstGeom prst="chevron">
            <a:avLst>
              <a:gd name="adj" fmla="val 26568"/>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メイリオ"/>
                <a:ea typeface="メイリオ"/>
                <a:cs typeface="メイリオ"/>
              </a:rPr>
              <a:t>運用</a:t>
            </a:r>
            <a:endParaRPr kumimoji="1" lang="ja-JP" altLang="en-US" sz="1200" dirty="0">
              <a:solidFill>
                <a:schemeClr val="bg1"/>
              </a:solidFill>
              <a:latin typeface="メイリオ"/>
              <a:ea typeface="メイリオ"/>
              <a:cs typeface="メイリオ"/>
            </a:endParaRPr>
          </a:p>
        </p:txBody>
      </p:sp>
      <p:sp>
        <p:nvSpPr>
          <p:cNvPr id="28" name="山形 27"/>
          <p:cNvSpPr/>
          <p:nvPr/>
        </p:nvSpPr>
        <p:spPr>
          <a:xfrm>
            <a:off x="529208" y="5680070"/>
            <a:ext cx="3178696" cy="755177"/>
          </a:xfrm>
          <a:prstGeom prst="chevron">
            <a:avLst>
              <a:gd name="adj" fmla="val 37203"/>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smtClean="0">
                <a:solidFill>
                  <a:schemeClr val="bg1"/>
                </a:solidFill>
                <a:latin typeface="メイリオ"/>
                <a:ea typeface="メイリオ"/>
                <a:cs typeface="メイリオ"/>
              </a:rPr>
              <a:t>アジャイル開発</a:t>
            </a:r>
            <a:endParaRPr lang="en-US" altLang="ja-JP" sz="1200" b="1" dirty="0">
              <a:solidFill>
                <a:schemeClr val="bg1"/>
              </a:solidFill>
              <a:latin typeface="メイリオ"/>
              <a:ea typeface="メイリオ"/>
              <a:cs typeface="メイリオ"/>
            </a:endParaRPr>
          </a:p>
          <a:p>
            <a:pPr marL="171450" indent="-171450">
              <a:buFont typeface="Wingdings" charset="2"/>
              <a:buChar char="v"/>
            </a:pPr>
            <a:r>
              <a:rPr lang="ja-JP" altLang="en-US" sz="800" dirty="0">
                <a:solidFill>
                  <a:schemeClr val="bg1"/>
                </a:solidFill>
                <a:latin typeface="メイリオ"/>
                <a:ea typeface="メイリオ"/>
                <a:cs typeface="メイリオ"/>
              </a:rPr>
              <a:t>機能単位ではなくビジネス・プロセス単位で開発</a:t>
            </a:r>
            <a:endParaRPr lang="en-US" altLang="ja-JP" sz="800" dirty="0">
              <a:solidFill>
                <a:schemeClr val="bg1"/>
              </a:solidFill>
              <a:latin typeface="メイリオ"/>
              <a:ea typeface="メイリオ"/>
              <a:cs typeface="メイリオ"/>
            </a:endParaRPr>
          </a:p>
          <a:p>
            <a:pPr marL="171450" indent="-171450">
              <a:buFont typeface="Wingdings" charset="2"/>
              <a:buChar char="v"/>
            </a:pPr>
            <a:r>
              <a:rPr lang="ja-JP" altLang="en-US" sz="800" dirty="0">
                <a:solidFill>
                  <a:schemeClr val="bg1"/>
                </a:solidFill>
                <a:latin typeface="メイリオ"/>
                <a:ea typeface="メイリオ"/>
                <a:cs typeface="メイリオ"/>
              </a:rPr>
              <a:t>価値の高いプロセス順に順次開発</a:t>
            </a:r>
            <a:r>
              <a:rPr kumimoji="1" lang="ja-JP" altLang="en-US" sz="800" dirty="0" smtClean="0">
                <a:solidFill>
                  <a:schemeClr val="bg1"/>
                </a:solidFill>
                <a:latin typeface="メイリオ"/>
                <a:ea typeface="メイリオ"/>
                <a:cs typeface="メイリオ"/>
              </a:rPr>
              <a:t>・リリース</a:t>
            </a:r>
            <a:endParaRPr lang="en-US" altLang="ja-JP" sz="800" dirty="0">
              <a:solidFill>
                <a:schemeClr val="bg1"/>
              </a:solidFill>
              <a:latin typeface="メイリオ"/>
              <a:ea typeface="メイリオ"/>
              <a:cs typeface="メイリオ"/>
            </a:endParaRPr>
          </a:p>
          <a:p>
            <a:pPr marL="171450" indent="-171450">
              <a:buFont typeface="Wingdings" charset="2"/>
              <a:buChar char="v"/>
            </a:pPr>
            <a:r>
              <a:rPr kumimoji="1" lang="ja-JP" altLang="en-US" sz="800" dirty="0" smtClean="0">
                <a:solidFill>
                  <a:schemeClr val="bg1"/>
                </a:solidFill>
                <a:latin typeface="メイリオ"/>
                <a:ea typeface="メイリオ"/>
                <a:cs typeface="メイリオ"/>
              </a:rPr>
              <a:t>ビジネス価値をいち早く実現する</a:t>
            </a:r>
            <a:endParaRPr kumimoji="1" lang="en-US" altLang="ja-JP" sz="800" dirty="0" smtClean="0">
              <a:solidFill>
                <a:schemeClr val="bg1"/>
              </a:solidFill>
              <a:latin typeface="メイリオ"/>
              <a:ea typeface="メイリオ"/>
              <a:cs typeface="メイリオ"/>
            </a:endParaRPr>
          </a:p>
        </p:txBody>
      </p:sp>
      <p:sp>
        <p:nvSpPr>
          <p:cNvPr id="30" name="山形 29"/>
          <p:cNvSpPr/>
          <p:nvPr/>
        </p:nvSpPr>
        <p:spPr>
          <a:xfrm>
            <a:off x="3465473" y="5676046"/>
            <a:ext cx="2618695" cy="755177"/>
          </a:xfrm>
          <a:prstGeom prst="chevron">
            <a:avLst>
              <a:gd name="adj" fmla="val 37203"/>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b="1" dirty="0">
                <a:solidFill>
                  <a:schemeClr val="bg1"/>
                </a:solidFill>
                <a:latin typeface="メイリオ"/>
                <a:ea typeface="メイリオ"/>
                <a:cs typeface="メイリオ"/>
              </a:rPr>
              <a:t>Infrastructure as Code</a:t>
            </a:r>
          </a:p>
          <a:p>
            <a:pPr marL="171450" indent="-171450">
              <a:buFont typeface="Wingdings" charset="2"/>
              <a:buChar char="v"/>
            </a:pPr>
            <a:r>
              <a:rPr lang="ja-JP" altLang="en-US" sz="800" dirty="0">
                <a:solidFill>
                  <a:schemeClr val="bg1"/>
                </a:solidFill>
                <a:latin typeface="メイリオ"/>
                <a:ea typeface="メイリオ"/>
                <a:cs typeface="メイリオ"/>
              </a:rPr>
              <a:t>変更への即応性を確保</a:t>
            </a:r>
            <a:endParaRPr lang="en-US" altLang="ja-JP" sz="800" dirty="0">
              <a:solidFill>
                <a:schemeClr val="bg1"/>
              </a:solidFill>
              <a:latin typeface="メイリオ"/>
              <a:ea typeface="メイリオ"/>
              <a:cs typeface="メイリオ"/>
            </a:endParaRPr>
          </a:p>
          <a:p>
            <a:pPr marL="171450" indent="-171450">
              <a:buFont typeface="Wingdings" charset="2"/>
              <a:buChar char="v"/>
            </a:pPr>
            <a:r>
              <a:rPr lang="ja-JP" altLang="en-US" sz="800" dirty="0">
                <a:solidFill>
                  <a:schemeClr val="bg1"/>
                </a:solidFill>
                <a:latin typeface="メイリオ"/>
                <a:ea typeface="メイリオ"/>
                <a:cs typeface="メイリオ"/>
              </a:rPr>
              <a:t>移行・稼働を迅速・確実に実施</a:t>
            </a:r>
            <a:endParaRPr lang="en-US" altLang="ja-JP" sz="800" dirty="0">
              <a:solidFill>
                <a:schemeClr val="bg1"/>
              </a:solidFill>
              <a:latin typeface="メイリオ"/>
              <a:ea typeface="メイリオ"/>
              <a:cs typeface="メイリオ"/>
            </a:endParaRPr>
          </a:p>
          <a:p>
            <a:pPr marL="171450" indent="-171450">
              <a:buFont typeface="Wingdings" charset="2"/>
              <a:buChar char="v"/>
            </a:pPr>
            <a:r>
              <a:rPr lang="ja-JP" altLang="en-US" sz="800" dirty="0">
                <a:solidFill>
                  <a:schemeClr val="bg1"/>
                </a:solidFill>
                <a:latin typeface="メイリオ"/>
                <a:ea typeface="メイリオ"/>
                <a:cs typeface="メイリオ"/>
              </a:rPr>
              <a:t>テストと本番の環境差を</a:t>
            </a:r>
            <a:r>
              <a:rPr lang="ja-JP" altLang="en-US" sz="800" dirty="0" smtClean="0">
                <a:solidFill>
                  <a:schemeClr val="bg1"/>
                </a:solidFill>
                <a:latin typeface="メイリオ"/>
                <a:ea typeface="メイリオ"/>
                <a:cs typeface="メイリオ"/>
              </a:rPr>
              <a:t>無くす</a:t>
            </a:r>
            <a:endParaRPr lang="en-US" altLang="ja-JP" sz="800" dirty="0">
              <a:solidFill>
                <a:schemeClr val="bg1"/>
              </a:solidFill>
              <a:latin typeface="メイリオ"/>
              <a:ea typeface="メイリオ"/>
              <a:cs typeface="メイリオ"/>
            </a:endParaRPr>
          </a:p>
        </p:txBody>
      </p:sp>
      <p:sp>
        <p:nvSpPr>
          <p:cNvPr id="31" name="山形 30"/>
          <p:cNvSpPr/>
          <p:nvPr/>
        </p:nvSpPr>
        <p:spPr>
          <a:xfrm>
            <a:off x="5856280" y="5677284"/>
            <a:ext cx="2811072" cy="755177"/>
          </a:xfrm>
          <a:prstGeom prst="chevron">
            <a:avLst>
              <a:gd name="adj" fmla="val 37203"/>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コンテナ仮想化</a:t>
            </a:r>
            <a:endParaRPr kumimoji="1" lang="en-US" altLang="ja-JP" sz="1200" dirty="0" smtClean="0">
              <a:solidFill>
                <a:schemeClr val="bg1"/>
              </a:solidFill>
              <a:latin typeface="メイリオ"/>
              <a:ea typeface="メイリオ"/>
              <a:cs typeface="メイリオ"/>
            </a:endParaRPr>
          </a:p>
          <a:p>
            <a:pPr marL="171450" indent="-171450">
              <a:buFont typeface="Wingdings" charset="2"/>
              <a:buChar char="v"/>
            </a:pPr>
            <a:r>
              <a:rPr lang="ja-JP" altLang="en-US" sz="800" dirty="0" smtClean="0">
                <a:solidFill>
                  <a:schemeClr val="bg1"/>
                </a:solidFill>
                <a:latin typeface="メイリオ"/>
                <a:ea typeface="メイリオ"/>
                <a:cs typeface="メイリオ"/>
              </a:rPr>
              <a:t>インフラ依存をなくし動作</a:t>
            </a:r>
            <a:r>
              <a:rPr lang="ja-JP" altLang="en-US" sz="800" dirty="0">
                <a:solidFill>
                  <a:schemeClr val="bg1"/>
                </a:solidFill>
                <a:latin typeface="メイリオ"/>
                <a:ea typeface="メイリオ"/>
                <a:cs typeface="メイリオ"/>
              </a:rPr>
              <a:t>を</a:t>
            </a:r>
            <a:r>
              <a:rPr lang="ja-JP" altLang="en-US" sz="800" dirty="0" smtClean="0">
                <a:solidFill>
                  <a:schemeClr val="bg1"/>
                </a:solidFill>
                <a:latin typeface="メイリオ"/>
                <a:ea typeface="メイリオ"/>
                <a:cs typeface="メイリオ"/>
              </a:rPr>
              <a:t>保証</a:t>
            </a:r>
            <a:endParaRPr lang="en-US" altLang="ja-JP" sz="800" dirty="0">
              <a:solidFill>
                <a:schemeClr val="bg1"/>
              </a:solidFill>
              <a:latin typeface="メイリオ"/>
              <a:ea typeface="メイリオ"/>
              <a:cs typeface="メイリオ"/>
            </a:endParaRPr>
          </a:p>
          <a:p>
            <a:pPr marL="171450" indent="-171450">
              <a:buFont typeface="Wingdings" charset="2"/>
              <a:buChar char="v"/>
            </a:pPr>
            <a:r>
              <a:rPr lang="ja-JP" altLang="en-US" sz="800" dirty="0">
                <a:solidFill>
                  <a:schemeClr val="bg1"/>
                </a:solidFill>
                <a:latin typeface="メイリオ"/>
                <a:ea typeface="メイリオ"/>
                <a:cs typeface="メイリオ"/>
              </a:rPr>
              <a:t>仮想</a:t>
            </a:r>
            <a:r>
              <a:rPr lang="ja-JP" altLang="en-US" sz="800" dirty="0" smtClean="0">
                <a:solidFill>
                  <a:schemeClr val="bg1"/>
                </a:solidFill>
                <a:latin typeface="メイリオ"/>
                <a:ea typeface="メイリオ"/>
                <a:cs typeface="メイリオ"/>
              </a:rPr>
              <a:t>マシンより小さいサイズ</a:t>
            </a:r>
            <a:endParaRPr lang="en-US" altLang="ja-JP" sz="800" dirty="0" smtClean="0">
              <a:solidFill>
                <a:schemeClr val="bg1"/>
              </a:solidFill>
              <a:latin typeface="メイリオ"/>
              <a:ea typeface="メイリオ"/>
              <a:cs typeface="メイリオ"/>
            </a:endParaRPr>
          </a:p>
          <a:p>
            <a:pPr marL="171450" indent="-171450">
              <a:buFont typeface="Wingdings" charset="2"/>
              <a:buChar char="v"/>
            </a:pPr>
            <a:r>
              <a:rPr lang="ja-JP" altLang="en-US" sz="800" dirty="0" smtClean="0">
                <a:solidFill>
                  <a:schemeClr val="bg1"/>
                </a:solidFill>
                <a:latin typeface="メイリオ"/>
                <a:ea typeface="メイリオ"/>
                <a:cs typeface="メイリオ"/>
              </a:rPr>
              <a:t>開発</a:t>
            </a:r>
            <a:r>
              <a:rPr lang="ja-JP" altLang="en-US" sz="800" dirty="0">
                <a:solidFill>
                  <a:schemeClr val="bg1"/>
                </a:solidFill>
                <a:latin typeface="メイリオ"/>
                <a:ea typeface="メイリオ"/>
                <a:cs typeface="メイリオ"/>
              </a:rPr>
              <a:t>から本番以降への時間</a:t>
            </a:r>
            <a:r>
              <a:rPr lang="ja-JP" altLang="en-US" sz="800" dirty="0" smtClean="0">
                <a:solidFill>
                  <a:schemeClr val="bg1"/>
                </a:solidFill>
                <a:latin typeface="メイリオ"/>
                <a:ea typeface="メイリオ"/>
                <a:cs typeface="メイリオ"/>
              </a:rPr>
              <a:t>を短縮</a:t>
            </a:r>
            <a:endParaRPr kumimoji="1" lang="ja-JP" altLang="en-US" sz="1000" dirty="0">
              <a:solidFill>
                <a:schemeClr val="bg1"/>
              </a:solidFill>
              <a:latin typeface="メイリオ"/>
              <a:ea typeface="メイリオ"/>
              <a:cs typeface="メイリオ"/>
            </a:endParaRPr>
          </a:p>
        </p:txBody>
      </p:sp>
      <p:sp>
        <p:nvSpPr>
          <p:cNvPr id="32" name="テキスト ボックス 31"/>
          <p:cNvSpPr txBox="1"/>
          <p:nvPr/>
        </p:nvSpPr>
        <p:spPr>
          <a:xfrm>
            <a:off x="521390" y="884982"/>
            <a:ext cx="2262158" cy="369332"/>
          </a:xfrm>
          <a:prstGeom prst="rect">
            <a:avLst/>
          </a:prstGeom>
          <a:noFill/>
        </p:spPr>
        <p:txBody>
          <a:bodyPr wrap="none" rtlCol="0">
            <a:spAutoFit/>
          </a:bodyPr>
          <a:lstStyle/>
          <a:p>
            <a:r>
              <a:rPr lang="ja-JP" altLang="en-US" smtClean="0">
                <a:solidFill>
                  <a:srgbClr val="0070C0"/>
                </a:solidFill>
                <a:latin typeface="Meiryo" charset="-128"/>
                <a:ea typeface="Meiryo" charset="-128"/>
                <a:cs typeface="Meiryo" charset="-128"/>
              </a:rPr>
              <a:t>従来型のアプローチ</a:t>
            </a:r>
            <a:endParaRPr kumimoji="1" lang="ja-JP" altLang="en-US" dirty="0">
              <a:solidFill>
                <a:srgbClr val="0070C0"/>
              </a:solidFill>
              <a:latin typeface="Meiryo" charset="-128"/>
              <a:ea typeface="Meiryo" charset="-128"/>
              <a:cs typeface="Meiryo" charset="-128"/>
            </a:endParaRPr>
          </a:p>
        </p:txBody>
      </p:sp>
      <p:sp>
        <p:nvSpPr>
          <p:cNvPr id="33" name="テキスト ボックス 32"/>
          <p:cNvSpPr txBox="1"/>
          <p:nvPr/>
        </p:nvSpPr>
        <p:spPr>
          <a:xfrm>
            <a:off x="528429" y="3320068"/>
            <a:ext cx="2492990" cy="369332"/>
          </a:xfrm>
          <a:prstGeom prst="rect">
            <a:avLst/>
          </a:prstGeom>
          <a:noFill/>
        </p:spPr>
        <p:txBody>
          <a:bodyPr wrap="none" rtlCol="0">
            <a:spAutoFit/>
          </a:bodyPr>
          <a:lstStyle/>
          <a:p>
            <a:r>
              <a:rPr lang="ja-JP" altLang="en-US" dirty="0" smtClean="0">
                <a:solidFill>
                  <a:srgbClr val="00B050"/>
                </a:solidFill>
                <a:latin typeface="Meiryo" charset="-128"/>
                <a:ea typeface="Meiryo" charset="-128"/>
                <a:cs typeface="Meiryo" charset="-128"/>
              </a:rPr>
              <a:t>これからのアプローチ</a:t>
            </a:r>
            <a:endParaRPr kumimoji="1" lang="ja-JP" altLang="en-US" dirty="0">
              <a:solidFill>
                <a:srgbClr val="00B050"/>
              </a:solidFill>
              <a:latin typeface="Meiryo" charset="-128"/>
              <a:ea typeface="Meiryo" charset="-128"/>
              <a:cs typeface="Meiryo" charset="-128"/>
            </a:endParaRPr>
          </a:p>
        </p:txBody>
      </p:sp>
      <p:sp>
        <p:nvSpPr>
          <p:cNvPr id="36" name="テキスト ボックス 35"/>
          <p:cNvSpPr txBox="1"/>
          <p:nvPr/>
        </p:nvSpPr>
        <p:spPr>
          <a:xfrm>
            <a:off x="5821285" y="1487926"/>
            <a:ext cx="1415772" cy="276999"/>
          </a:xfrm>
          <a:prstGeom prst="rect">
            <a:avLst/>
          </a:prstGeom>
          <a:noFill/>
        </p:spPr>
        <p:txBody>
          <a:bodyPr wrap="none" rtlCol="0">
            <a:spAutoFit/>
          </a:bodyPr>
          <a:lstStyle/>
          <a:p>
            <a:pPr algn="ctr"/>
            <a:r>
              <a:rPr kumimoji="1" lang="ja-JP" altLang="en-US" sz="1200" smtClean="0">
                <a:solidFill>
                  <a:schemeClr val="accent6">
                    <a:lumMod val="75000"/>
                  </a:schemeClr>
                </a:solidFill>
                <a:latin typeface="Meiryo" charset="-128"/>
                <a:ea typeface="Meiryo" charset="-128"/>
                <a:cs typeface="Meiryo" charset="-128"/>
              </a:rPr>
              <a:t>物理マシンに</a:t>
            </a:r>
            <a:r>
              <a:rPr kumimoji="1" lang="ja-JP" altLang="en-US" sz="1200" dirty="0" smtClean="0">
                <a:solidFill>
                  <a:schemeClr val="accent6">
                    <a:lumMod val="75000"/>
                  </a:schemeClr>
                </a:solidFill>
                <a:latin typeface="Meiryo" charset="-128"/>
                <a:ea typeface="Meiryo" charset="-128"/>
                <a:cs typeface="Meiryo" charset="-128"/>
              </a:rPr>
              <a:t>依存</a:t>
            </a:r>
            <a:endParaRPr kumimoji="1" lang="ja-JP" altLang="en-US" sz="1200" dirty="0">
              <a:solidFill>
                <a:schemeClr val="accent6">
                  <a:lumMod val="75000"/>
                </a:schemeClr>
              </a:solidFill>
              <a:latin typeface="Meiryo" charset="-128"/>
              <a:ea typeface="Meiryo" charset="-128"/>
              <a:cs typeface="Meiryo" charset="-128"/>
            </a:endParaRPr>
          </a:p>
        </p:txBody>
      </p:sp>
      <p:sp>
        <p:nvSpPr>
          <p:cNvPr id="37" name="正方形/長方形 36"/>
          <p:cNvSpPr/>
          <p:nvPr/>
        </p:nvSpPr>
        <p:spPr>
          <a:xfrm>
            <a:off x="4165863" y="1412776"/>
            <a:ext cx="4640301" cy="989568"/>
          </a:xfrm>
          <a:prstGeom prst="rect">
            <a:avLst/>
          </a:prstGeom>
          <a:noFill/>
          <a:ln>
            <a:solidFill>
              <a:schemeClr val="accent6">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p:cNvSpPr txBox="1"/>
          <p:nvPr/>
        </p:nvSpPr>
        <p:spPr>
          <a:xfrm>
            <a:off x="2089034" y="2905714"/>
            <a:ext cx="5258363" cy="400110"/>
          </a:xfrm>
          <a:prstGeom prst="rect">
            <a:avLst/>
          </a:prstGeom>
          <a:noFill/>
        </p:spPr>
        <p:txBody>
          <a:bodyPr wrap="none" rtlCol="0">
            <a:spAutoFit/>
          </a:bodyPr>
          <a:lstStyle/>
          <a:p>
            <a:pPr algn="r"/>
            <a:r>
              <a:rPr kumimoji="1" lang="ja-JP" altLang="en-US" sz="2000" b="1" dirty="0" smtClean="0">
                <a:solidFill>
                  <a:srgbClr val="00B050"/>
                </a:solidFill>
                <a:latin typeface="Meiryo" charset="-128"/>
                <a:ea typeface="Meiryo" charset="-128"/>
                <a:cs typeface="Meiryo" charset="-128"/>
              </a:rPr>
              <a:t>継続的デリバリー</a:t>
            </a:r>
            <a:r>
              <a:rPr kumimoji="1" lang="ja-JP" altLang="en-US" sz="2000" dirty="0" smtClean="0">
                <a:solidFill>
                  <a:srgbClr val="00B050"/>
                </a:solidFill>
                <a:latin typeface="Meiryo" charset="-128"/>
                <a:ea typeface="Meiryo" charset="-128"/>
                <a:cs typeface="Meiryo" charset="-128"/>
              </a:rPr>
              <a:t>（</a:t>
            </a:r>
            <a:r>
              <a:rPr kumimoji="1" lang="en-US" altLang="ja-JP" sz="2000" dirty="0" smtClean="0">
                <a:solidFill>
                  <a:srgbClr val="00B050"/>
                </a:solidFill>
                <a:latin typeface="Meiryo" charset="-128"/>
                <a:ea typeface="Meiryo" charset="-128"/>
                <a:cs typeface="Meiryo" charset="-128"/>
              </a:rPr>
              <a:t>Continuous Delivery</a:t>
            </a:r>
            <a:r>
              <a:rPr kumimoji="1" lang="ja-JP" altLang="en-US" sz="2000" dirty="0" smtClean="0">
                <a:solidFill>
                  <a:srgbClr val="00B050"/>
                </a:solidFill>
                <a:latin typeface="Meiryo" charset="-128"/>
                <a:ea typeface="Meiryo" charset="-128"/>
                <a:cs typeface="Meiryo" charset="-128"/>
              </a:rPr>
              <a:t>）</a:t>
            </a:r>
            <a:endParaRPr kumimoji="1" lang="ja-JP" altLang="en-US" sz="2000" dirty="0">
              <a:solidFill>
                <a:srgbClr val="00B050"/>
              </a:solidFill>
              <a:latin typeface="Meiryo" charset="-128"/>
              <a:ea typeface="Meiryo" charset="-128"/>
              <a:cs typeface="Meiryo" charset="-128"/>
            </a:endParaRPr>
          </a:p>
        </p:txBody>
      </p:sp>
      <p:sp>
        <p:nvSpPr>
          <p:cNvPr id="39" name="テキスト ボックス 38"/>
          <p:cNvSpPr txBox="1"/>
          <p:nvPr/>
        </p:nvSpPr>
        <p:spPr>
          <a:xfrm>
            <a:off x="2887143" y="3318341"/>
            <a:ext cx="5919021" cy="369332"/>
          </a:xfrm>
          <a:prstGeom prst="rect">
            <a:avLst/>
          </a:prstGeom>
          <a:noFill/>
        </p:spPr>
        <p:txBody>
          <a:bodyPr wrap="square" rtlCol="0">
            <a:spAutoFit/>
          </a:bodyPr>
          <a:lstStyle/>
          <a:p>
            <a:pPr algn="r"/>
            <a:r>
              <a:rPr lang="ja-JP" altLang="en-US" dirty="0" smtClean="0">
                <a:solidFill>
                  <a:srgbClr val="FF0000"/>
                </a:solidFill>
                <a:latin typeface="メイリオ"/>
                <a:ea typeface="メイリオ"/>
                <a:cs typeface="メイリオ"/>
              </a:rPr>
              <a:t>ビジネス・スピードに追従すべく</a:t>
            </a:r>
            <a:r>
              <a:rPr lang="ja-JP" altLang="en-US" b="1" u="sng" dirty="0" smtClean="0">
                <a:solidFill>
                  <a:srgbClr val="FF0000"/>
                </a:solidFill>
                <a:latin typeface="メイリオ"/>
                <a:ea typeface="メイリオ"/>
                <a:cs typeface="メイリオ"/>
              </a:rPr>
              <a:t>使うプロセスのみ</a:t>
            </a:r>
            <a:r>
              <a:rPr lang="ja-JP" altLang="en-US" dirty="0" smtClean="0">
                <a:solidFill>
                  <a:srgbClr val="FF0000"/>
                </a:solidFill>
                <a:latin typeface="メイリオ"/>
                <a:ea typeface="メイリオ"/>
                <a:cs typeface="メイリオ"/>
              </a:rPr>
              <a:t>実装</a:t>
            </a:r>
            <a:endParaRPr kumimoji="1" lang="ja-JP" altLang="en-US" dirty="0">
              <a:solidFill>
                <a:srgbClr val="FF0000"/>
              </a:solidFill>
              <a:latin typeface="メイリオ"/>
              <a:ea typeface="メイリオ"/>
              <a:cs typeface="メイリオ"/>
            </a:endParaRPr>
          </a:p>
        </p:txBody>
      </p:sp>
      <p:sp>
        <p:nvSpPr>
          <p:cNvPr id="40" name="テキスト ボックス 39"/>
          <p:cNvSpPr txBox="1"/>
          <p:nvPr/>
        </p:nvSpPr>
        <p:spPr>
          <a:xfrm>
            <a:off x="3290164" y="884982"/>
            <a:ext cx="5602316" cy="369332"/>
          </a:xfrm>
          <a:prstGeom prst="rect">
            <a:avLst/>
          </a:prstGeom>
          <a:noFill/>
        </p:spPr>
        <p:txBody>
          <a:bodyPr wrap="square" rtlCol="0">
            <a:spAutoFit/>
          </a:bodyPr>
          <a:lstStyle/>
          <a:p>
            <a:pPr algn="r"/>
            <a:r>
              <a:rPr lang="ja-JP" altLang="en-US" dirty="0" smtClean="0">
                <a:solidFill>
                  <a:srgbClr val="FF0000"/>
                </a:solidFill>
                <a:latin typeface="メイリオ"/>
                <a:ea typeface="メイリオ"/>
                <a:cs typeface="メイリオ"/>
              </a:rPr>
              <a:t>業務上必要とされるであろう</a:t>
            </a:r>
            <a:r>
              <a:rPr lang="ja-JP" altLang="en-US" b="1" u="sng" dirty="0" smtClean="0">
                <a:solidFill>
                  <a:srgbClr val="FF0000"/>
                </a:solidFill>
                <a:latin typeface="メイリオ"/>
                <a:ea typeface="メイリオ"/>
                <a:cs typeface="メイリオ"/>
              </a:rPr>
              <a:t>全ての機能</a:t>
            </a:r>
            <a:r>
              <a:rPr lang="ja-JP" altLang="en-US" dirty="0" smtClean="0">
                <a:solidFill>
                  <a:srgbClr val="FF0000"/>
                </a:solidFill>
                <a:latin typeface="メイリオ"/>
                <a:ea typeface="メイリオ"/>
                <a:cs typeface="メイリオ"/>
              </a:rPr>
              <a:t>を実装</a:t>
            </a:r>
            <a:endParaRPr kumimoji="1" lang="ja-JP" altLang="en-US" dirty="0">
              <a:solidFill>
                <a:srgbClr val="FF0000"/>
              </a:solidFill>
              <a:latin typeface="メイリオ"/>
              <a:ea typeface="メイリオ"/>
              <a:cs typeface="メイリオ"/>
            </a:endParaRPr>
          </a:p>
        </p:txBody>
      </p:sp>
      <p:sp>
        <p:nvSpPr>
          <p:cNvPr id="41" name="テキスト ボックス 40"/>
          <p:cNvSpPr txBox="1"/>
          <p:nvPr/>
        </p:nvSpPr>
        <p:spPr>
          <a:xfrm>
            <a:off x="393800" y="5312944"/>
            <a:ext cx="4986686" cy="400110"/>
          </a:xfrm>
          <a:prstGeom prst="rect">
            <a:avLst/>
          </a:prstGeom>
          <a:noFill/>
        </p:spPr>
        <p:txBody>
          <a:bodyPr wrap="none" rtlCol="0">
            <a:spAutoFit/>
          </a:bodyPr>
          <a:lstStyle/>
          <a:p>
            <a:pPr algn="ctr"/>
            <a:r>
              <a:rPr kumimoji="1" lang="en-US" altLang="ja-JP" sz="2000" b="1" dirty="0" err="1" smtClean="0">
                <a:solidFill>
                  <a:srgbClr val="00B050"/>
                </a:solidFill>
                <a:latin typeface="メイリオ"/>
                <a:ea typeface="メイリオ"/>
                <a:cs typeface="メイリオ"/>
              </a:rPr>
              <a:t>DevOps</a:t>
            </a:r>
            <a:r>
              <a:rPr kumimoji="1" lang="ja-JP" altLang="en-US" sz="2000" dirty="0" smtClean="0">
                <a:solidFill>
                  <a:srgbClr val="00B050"/>
                </a:solidFill>
                <a:latin typeface="メイリオ"/>
                <a:ea typeface="メイリオ"/>
                <a:cs typeface="メイリオ"/>
              </a:rPr>
              <a:t>（</a:t>
            </a:r>
            <a:r>
              <a:rPr kumimoji="1" lang="en-US" altLang="ja-JP" sz="2000" dirty="0" smtClean="0">
                <a:solidFill>
                  <a:srgbClr val="00B050"/>
                </a:solidFill>
                <a:latin typeface="メイリオ"/>
                <a:ea typeface="メイリオ"/>
                <a:cs typeface="メイリオ"/>
              </a:rPr>
              <a:t>Development + Operation</a:t>
            </a:r>
            <a:r>
              <a:rPr kumimoji="1" lang="ja-JP" altLang="en-US" sz="2000" dirty="0" smtClean="0">
                <a:solidFill>
                  <a:srgbClr val="00B050"/>
                </a:solidFill>
                <a:latin typeface="メイリオ"/>
                <a:ea typeface="メイリオ"/>
                <a:cs typeface="メイリオ"/>
              </a:rPr>
              <a:t>）</a:t>
            </a:r>
            <a:endParaRPr kumimoji="1" lang="ja-JP" altLang="en-US" sz="2000" dirty="0">
              <a:solidFill>
                <a:srgbClr val="00B050"/>
              </a:solidFill>
              <a:latin typeface="メイリオ"/>
              <a:ea typeface="メイリオ"/>
              <a:cs typeface="メイリオ"/>
            </a:endParaRPr>
          </a:p>
        </p:txBody>
      </p:sp>
      <p:sp>
        <p:nvSpPr>
          <p:cNvPr id="43" name="四角形吹き出し 42"/>
          <p:cNvSpPr/>
          <p:nvPr/>
        </p:nvSpPr>
        <p:spPr>
          <a:xfrm>
            <a:off x="5218675" y="5328056"/>
            <a:ext cx="2791914" cy="276296"/>
          </a:xfrm>
          <a:prstGeom prst="wedgeRectCallout">
            <a:avLst>
              <a:gd name="adj1" fmla="val -35144"/>
              <a:gd name="adj2" fmla="val 108616"/>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SDI</a:t>
            </a:r>
            <a:r>
              <a:rPr kumimoji="1" lang="ja-JP" altLang="en-US" sz="1200" dirty="0" smtClean="0">
                <a:solidFill>
                  <a:srgbClr val="FFFFFF"/>
                </a:solidFill>
                <a:latin typeface="ＭＳ Ｐゴシック"/>
                <a:ea typeface="ＭＳ Ｐゴシック"/>
                <a:cs typeface="ＭＳ Ｐゴシック"/>
              </a:rPr>
              <a:t>（</a:t>
            </a:r>
            <a:r>
              <a:rPr kumimoji="1" lang="en-US" altLang="ja-JP" sz="1200" dirty="0" smtClean="0">
                <a:solidFill>
                  <a:srgbClr val="FFFFFF"/>
                </a:solidFill>
                <a:latin typeface="ＭＳ Ｐゴシック"/>
                <a:ea typeface="ＭＳ Ｐゴシック"/>
                <a:cs typeface="ＭＳ Ｐゴシック"/>
              </a:rPr>
              <a:t>Software-Defined Infrastructure</a:t>
            </a:r>
            <a:r>
              <a:rPr kumimoji="1"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9930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フリーフォーム 38"/>
          <p:cNvSpPr/>
          <p:nvPr/>
        </p:nvSpPr>
        <p:spPr>
          <a:xfrm>
            <a:off x="2610642" y="1178258"/>
            <a:ext cx="3975106" cy="2349198"/>
          </a:xfrm>
          <a:custGeom>
            <a:avLst/>
            <a:gdLst>
              <a:gd name="connsiteX0" fmla="*/ 0 w 3996632"/>
              <a:gd name="connsiteY0" fmla="*/ 0 h 2073724"/>
              <a:gd name="connsiteX1" fmla="*/ 3982281 w 3996632"/>
              <a:gd name="connsiteY1" fmla="*/ 7175 h 2073724"/>
              <a:gd name="connsiteX2" fmla="*/ 3996632 w 3996632"/>
              <a:gd name="connsiteY2" fmla="*/ 983046 h 2073724"/>
              <a:gd name="connsiteX3" fmla="*/ 21526 w 3996632"/>
              <a:gd name="connsiteY3" fmla="*/ 2073724 h 2073724"/>
              <a:gd name="connsiteX4" fmla="*/ 0 w 3996632"/>
              <a:gd name="connsiteY4" fmla="*/ 0 h 2073724"/>
              <a:gd name="connsiteX0" fmla="*/ 0 w 3989457"/>
              <a:gd name="connsiteY0" fmla="*/ 0 h 2073724"/>
              <a:gd name="connsiteX1" fmla="*/ 3982281 w 3989457"/>
              <a:gd name="connsiteY1" fmla="*/ 7175 h 2073724"/>
              <a:gd name="connsiteX2" fmla="*/ 3989457 w 3989457"/>
              <a:gd name="connsiteY2" fmla="*/ 1090353 h 2073724"/>
              <a:gd name="connsiteX3" fmla="*/ 21526 w 3989457"/>
              <a:gd name="connsiteY3" fmla="*/ 2073724 h 2073724"/>
              <a:gd name="connsiteX4" fmla="*/ 0 w 3989457"/>
              <a:gd name="connsiteY4" fmla="*/ 0 h 2073724"/>
              <a:gd name="connsiteX0" fmla="*/ 0 w 3975106"/>
              <a:gd name="connsiteY0" fmla="*/ 5449 h 2066549"/>
              <a:gd name="connsiteX1" fmla="*/ 3967930 w 3975106"/>
              <a:gd name="connsiteY1" fmla="*/ 0 h 2066549"/>
              <a:gd name="connsiteX2" fmla="*/ 3975106 w 3975106"/>
              <a:gd name="connsiteY2" fmla="*/ 1083178 h 2066549"/>
              <a:gd name="connsiteX3" fmla="*/ 7175 w 3975106"/>
              <a:gd name="connsiteY3" fmla="*/ 2066549 h 2066549"/>
              <a:gd name="connsiteX4" fmla="*/ 0 w 3975106"/>
              <a:gd name="connsiteY4" fmla="*/ 5449 h 2066549"/>
              <a:gd name="connsiteX0" fmla="*/ 0 w 3975106"/>
              <a:gd name="connsiteY0" fmla="*/ 5449 h 2066549"/>
              <a:gd name="connsiteX1" fmla="*/ 3967930 w 3975106"/>
              <a:gd name="connsiteY1" fmla="*/ 0 h 2066549"/>
              <a:gd name="connsiteX2" fmla="*/ 3975106 w 3975106"/>
              <a:gd name="connsiteY2" fmla="*/ 1083178 h 2066549"/>
              <a:gd name="connsiteX3" fmla="*/ 7175 w 3975106"/>
              <a:gd name="connsiteY3" fmla="*/ 2066549 h 2066549"/>
              <a:gd name="connsiteX4" fmla="*/ 0 w 3975106"/>
              <a:gd name="connsiteY4" fmla="*/ 5449 h 206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106" h="2066549">
                <a:moveTo>
                  <a:pt x="0" y="5449"/>
                </a:moveTo>
                <a:lnTo>
                  <a:pt x="3967930" y="0"/>
                </a:lnTo>
                <a:lnTo>
                  <a:pt x="3975106" y="1083178"/>
                </a:lnTo>
                <a:lnTo>
                  <a:pt x="7175" y="2066549"/>
                </a:lnTo>
                <a:cubicBezTo>
                  <a:pt x="4783" y="1379516"/>
                  <a:pt x="2392" y="692482"/>
                  <a:pt x="0" y="5449"/>
                </a:cubicBezTo>
                <a:close/>
              </a:path>
            </a:pathLst>
          </a:custGeom>
          <a:gradFill flip="none" rotWithShape="1">
            <a:gsLst>
              <a:gs pos="24000">
                <a:schemeClr val="accent6">
                  <a:lumMod val="75000"/>
                </a:schemeClr>
              </a:gs>
              <a:gs pos="100000">
                <a:schemeClr val="accent3">
                  <a:lumMod val="75000"/>
                </a:schemeClr>
              </a:gs>
            </a:gsLst>
            <a:path path="circle">
              <a:fillToRect l="100000" t="100000"/>
            </a:path>
            <a:tileRect r="-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464375" y="1170102"/>
            <a:ext cx="2148528" cy="2357354"/>
          </a:xfrm>
          <a:prstGeom prst="rect">
            <a:avLst/>
          </a:prstGeom>
          <a:solidFill>
            <a:srgbClr val="FFFBD2"/>
          </a:solidFill>
          <a:ln>
            <a:solidFill>
              <a:srgbClr val="00800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6569649" y="1170102"/>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kumimoji="1" lang="en-US" altLang="ja-JP" dirty="0" err="1" smtClean="0"/>
              <a:t>DevOps</a:t>
            </a:r>
            <a:r>
              <a:rPr kumimoji="1" lang="ja-JP" altLang="en-US" dirty="0" smtClean="0"/>
              <a:t>と</a:t>
            </a:r>
            <a:r>
              <a:rPr lang="ja-JP" altLang="en-US" dirty="0" smtClean="0"/>
              <a:t>コンテナ管理ソフトウエア</a:t>
            </a:r>
            <a:endParaRPr kumimoji="1" lang="ja-JP" altLang="en-US" dirty="0"/>
          </a:p>
        </p:txBody>
      </p:sp>
      <p:sp>
        <p:nvSpPr>
          <p:cNvPr id="2" name="スライド番号プレースホルダー 1"/>
          <p:cNvSpPr>
            <a:spLocks noGrp="1"/>
          </p:cNvSpPr>
          <p:nvPr>
            <p:ph type="sldNum" sz="quarter" idx="12"/>
          </p:nvPr>
        </p:nvSpPr>
        <p:spPr>
          <a:xfrm>
            <a:off x="6932246" y="6608646"/>
            <a:ext cx="2133600" cy="217800"/>
          </a:xfrm>
        </p:spPr>
        <p:txBody>
          <a:bodyPr/>
          <a:lstStyle/>
          <a:p>
            <a:fld id="{8FF8CC5D-A65D-5946-99B5-645367A967AD}" type="slidenum">
              <a:rPr kumimoji="1" lang="ja-JP" altLang="en-US" smtClean="0"/>
              <a:t>22</a:t>
            </a:fld>
            <a:endParaRPr kumimoji="1" lang="ja-JP" altLang="en-US"/>
          </a:p>
        </p:txBody>
      </p:sp>
      <p:sp>
        <p:nvSpPr>
          <p:cNvPr id="24" name="正方形/長方形 23"/>
          <p:cNvSpPr/>
          <p:nvPr/>
        </p:nvSpPr>
        <p:spPr>
          <a:xfrm>
            <a:off x="557618" y="1508193"/>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25" name="正方形/長方形 24"/>
          <p:cNvSpPr/>
          <p:nvPr/>
        </p:nvSpPr>
        <p:spPr>
          <a:xfrm>
            <a:off x="557618" y="1947816"/>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26" name="正方形/長方形 25"/>
          <p:cNvSpPr/>
          <p:nvPr/>
        </p:nvSpPr>
        <p:spPr>
          <a:xfrm>
            <a:off x="557618" y="2489463"/>
            <a:ext cx="1953584" cy="70043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27" name="正方形/長方形 26"/>
          <p:cNvSpPr/>
          <p:nvPr/>
        </p:nvSpPr>
        <p:spPr>
          <a:xfrm>
            <a:off x="557618" y="3867152"/>
            <a:ext cx="1953584" cy="4879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28" name="正方形/長方形 27"/>
          <p:cNvSpPr/>
          <p:nvPr/>
        </p:nvSpPr>
        <p:spPr>
          <a:xfrm>
            <a:off x="557618" y="3584864"/>
            <a:ext cx="1953584" cy="23028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仮想化システム</a:t>
            </a:r>
            <a:endParaRPr kumimoji="1" lang="ja-JP" altLang="en-US" sz="1200" dirty="0">
              <a:solidFill>
                <a:srgbClr val="FFFFFF"/>
              </a:solidFill>
              <a:latin typeface="メイリオ"/>
              <a:ea typeface="メイリオ"/>
              <a:cs typeface="メイリオ"/>
            </a:endParaRPr>
          </a:p>
        </p:txBody>
      </p:sp>
      <p:sp>
        <p:nvSpPr>
          <p:cNvPr id="29" name="正方形/長方形 28"/>
          <p:cNvSpPr/>
          <p:nvPr/>
        </p:nvSpPr>
        <p:spPr>
          <a:xfrm>
            <a:off x="6673986" y="1508192"/>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30" name="正方形/長方形 29"/>
          <p:cNvSpPr/>
          <p:nvPr/>
        </p:nvSpPr>
        <p:spPr>
          <a:xfrm>
            <a:off x="6673986" y="1947815"/>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6673986" y="2776484"/>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6673986" y="3242393"/>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673986" y="2489461"/>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34" name="テキスト ボックス 33"/>
          <p:cNvSpPr txBox="1"/>
          <p:nvPr/>
        </p:nvSpPr>
        <p:spPr>
          <a:xfrm>
            <a:off x="2701681" y="1407300"/>
            <a:ext cx="3839513" cy="738664"/>
          </a:xfrm>
          <a:prstGeom prst="rect">
            <a:avLst/>
          </a:prstGeom>
          <a:noFill/>
        </p:spPr>
        <p:txBody>
          <a:bodyPr wrap="none" rtlCol="0">
            <a:spAutoFit/>
          </a:bodyPr>
          <a:lstStyle/>
          <a:p>
            <a:pPr marL="171450" indent="-171450">
              <a:buFont typeface="Wingdings" charset="2"/>
              <a:buChar char="v"/>
            </a:pPr>
            <a:r>
              <a:rPr kumimoji="1" lang="ja-JP" altLang="en-US" sz="1400" dirty="0" smtClean="0">
                <a:solidFill>
                  <a:schemeClr val="bg1"/>
                </a:solidFill>
                <a:latin typeface="メイリオ"/>
                <a:ea typeface="メイリオ"/>
                <a:cs typeface="メイリオ"/>
              </a:rPr>
              <a:t>そのまま本番で動かしたい（動作を保証）。</a:t>
            </a:r>
            <a:endParaRPr kumimoji="1" lang="en-US" altLang="ja-JP" sz="1400" dirty="0" smtClean="0">
              <a:solidFill>
                <a:schemeClr val="bg1"/>
              </a:solidFill>
              <a:latin typeface="メイリオ"/>
              <a:ea typeface="メイリオ"/>
              <a:cs typeface="メイリオ"/>
            </a:endParaRPr>
          </a:p>
          <a:p>
            <a:pPr marL="171450" indent="-171450">
              <a:buFont typeface="Wingdings" charset="2"/>
              <a:buChar char="v"/>
            </a:pPr>
            <a:r>
              <a:rPr kumimoji="1" lang="ja-JP" altLang="en-US" sz="1400" dirty="0" smtClean="0">
                <a:solidFill>
                  <a:schemeClr val="bg1"/>
                </a:solidFill>
                <a:latin typeface="メイリオ"/>
                <a:ea typeface="メイリオ"/>
                <a:cs typeface="メイリオ"/>
              </a:rPr>
              <a:t>仮想マシンでは、サイズが大きすぎる。</a:t>
            </a:r>
            <a:endParaRPr kumimoji="1" lang="en-US" altLang="ja-JP" sz="1400" dirty="0" smtClean="0">
              <a:solidFill>
                <a:schemeClr val="bg1"/>
              </a:solidFill>
              <a:latin typeface="メイリオ"/>
              <a:ea typeface="メイリオ"/>
              <a:cs typeface="メイリオ"/>
            </a:endParaRPr>
          </a:p>
          <a:p>
            <a:pPr marL="171450" indent="-171450">
              <a:buFont typeface="Wingdings" charset="2"/>
              <a:buChar char="v"/>
            </a:pPr>
            <a:r>
              <a:rPr kumimoji="1" lang="ja-JP" altLang="en-US" sz="1400" dirty="0" smtClean="0">
                <a:solidFill>
                  <a:schemeClr val="bg1"/>
                </a:solidFill>
                <a:latin typeface="メイリオ"/>
                <a:ea typeface="メイリオ"/>
                <a:cs typeface="メイリオ"/>
              </a:rPr>
              <a:t>開発から本番以降への時間を短くしたい。</a:t>
            </a:r>
            <a:endParaRPr kumimoji="1" lang="ja-JP" altLang="en-US" sz="1400" dirty="0">
              <a:solidFill>
                <a:schemeClr val="bg1"/>
              </a:solidFill>
              <a:latin typeface="メイリオ"/>
              <a:ea typeface="メイリオ"/>
              <a:cs typeface="メイリオ"/>
            </a:endParaRPr>
          </a:p>
        </p:txBody>
      </p:sp>
      <p:sp>
        <p:nvSpPr>
          <p:cNvPr id="37" name="正方形/長方形 36"/>
          <p:cNvSpPr/>
          <p:nvPr/>
        </p:nvSpPr>
        <p:spPr>
          <a:xfrm>
            <a:off x="557618" y="3242395"/>
            <a:ext cx="1953584" cy="23028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仮想マシン</a:t>
            </a:r>
            <a:endParaRPr kumimoji="1" lang="ja-JP" altLang="en-US" sz="1200" dirty="0">
              <a:solidFill>
                <a:srgbClr val="FFFFFF"/>
              </a:solidFill>
              <a:latin typeface="メイリオ"/>
              <a:ea typeface="メイリオ"/>
              <a:cs typeface="メイリオ"/>
            </a:endParaRPr>
          </a:p>
        </p:txBody>
      </p:sp>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093" y="2489461"/>
            <a:ext cx="993781" cy="769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 name="テキスト ボックス 40"/>
          <p:cNvSpPr txBox="1"/>
          <p:nvPr/>
        </p:nvSpPr>
        <p:spPr>
          <a:xfrm>
            <a:off x="4210508" y="3168815"/>
            <a:ext cx="2332177" cy="646331"/>
          </a:xfrm>
          <a:prstGeom prst="rect">
            <a:avLst/>
          </a:prstGeom>
          <a:noFill/>
        </p:spPr>
        <p:txBody>
          <a:bodyPr wrap="none" rtlCol="0">
            <a:spAutoFit/>
          </a:bodyPr>
          <a:lstStyle/>
          <a:p>
            <a:r>
              <a:rPr kumimoji="1" lang="en-US" altLang="ja-JP" dirty="0" err="1" smtClean="0">
                <a:solidFill>
                  <a:srgbClr val="FF6600"/>
                </a:solidFill>
                <a:latin typeface="メイリオ"/>
                <a:ea typeface="メイリオ"/>
                <a:cs typeface="メイリオ"/>
              </a:rPr>
              <a:t>Build,Ship</a:t>
            </a:r>
            <a:r>
              <a:rPr kumimoji="1" lang="en-US" altLang="ja-JP" dirty="0" smtClean="0">
                <a:solidFill>
                  <a:srgbClr val="FF6600"/>
                </a:solidFill>
                <a:latin typeface="メイリオ"/>
                <a:ea typeface="メイリオ"/>
                <a:cs typeface="メイリオ"/>
              </a:rPr>
              <a:t> and Run</a:t>
            </a:r>
          </a:p>
          <a:p>
            <a:r>
              <a:rPr lang="en-US" altLang="ja-JP" dirty="0" smtClean="0">
                <a:solidFill>
                  <a:srgbClr val="FF6600"/>
                </a:solidFill>
                <a:latin typeface="メイリオ"/>
                <a:ea typeface="メイリオ"/>
                <a:cs typeface="メイリオ"/>
              </a:rPr>
              <a:t>Any </a:t>
            </a:r>
            <a:r>
              <a:rPr lang="en-US" altLang="ja-JP" dirty="0" err="1" smtClean="0">
                <a:solidFill>
                  <a:srgbClr val="FF6600"/>
                </a:solidFill>
                <a:latin typeface="メイリオ"/>
                <a:ea typeface="メイリオ"/>
                <a:cs typeface="メイリオ"/>
              </a:rPr>
              <a:t>App,Anywhaer</a:t>
            </a:r>
            <a:endParaRPr kumimoji="1" lang="ja-JP" altLang="en-US" dirty="0">
              <a:solidFill>
                <a:srgbClr val="FF6600"/>
              </a:solidFill>
              <a:latin typeface="メイリオ"/>
              <a:ea typeface="メイリオ"/>
              <a:cs typeface="メイリオ"/>
            </a:endParaRPr>
          </a:p>
        </p:txBody>
      </p:sp>
      <p:sp>
        <p:nvSpPr>
          <p:cNvPr id="42" name="テキスト ボックス 41"/>
          <p:cNvSpPr txBox="1"/>
          <p:nvPr/>
        </p:nvSpPr>
        <p:spPr>
          <a:xfrm>
            <a:off x="2641603" y="3867152"/>
            <a:ext cx="3951320" cy="461665"/>
          </a:xfrm>
          <a:prstGeom prst="rect">
            <a:avLst/>
          </a:prstGeom>
          <a:noFill/>
        </p:spPr>
        <p:txBody>
          <a:bodyPr wrap="square" rtlCol="0">
            <a:spAutoFit/>
          </a:bodyPr>
          <a:lstStyle/>
          <a:p>
            <a:r>
              <a:rPr kumimoji="1" lang="ja-JP" altLang="en-US" sz="1200" dirty="0" smtClean="0">
                <a:solidFill>
                  <a:srgbClr val="800000"/>
                </a:solidFill>
                <a:latin typeface="メイリオ"/>
                <a:ea typeface="メイリオ"/>
                <a:cs typeface="メイリオ"/>
              </a:rPr>
              <a:t>ミドルウェアとアプリケーションを塊で作りその下に基盤を設けることで、何処でも動く状態を確保する。</a:t>
            </a:r>
            <a:endParaRPr kumimoji="1" lang="ja-JP" altLang="en-US" sz="1200" dirty="0">
              <a:solidFill>
                <a:srgbClr val="800000"/>
              </a:solidFill>
              <a:latin typeface="メイリオ"/>
              <a:ea typeface="メイリオ"/>
              <a:cs typeface="メイリオ"/>
            </a:endParaRPr>
          </a:p>
        </p:txBody>
      </p:sp>
      <p:sp>
        <p:nvSpPr>
          <p:cNvPr id="43" name="テキスト ボックス 42"/>
          <p:cNvSpPr txBox="1"/>
          <p:nvPr/>
        </p:nvSpPr>
        <p:spPr>
          <a:xfrm>
            <a:off x="6579738" y="1209624"/>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44" name="テキスト ボックス 43"/>
          <p:cNvSpPr txBox="1"/>
          <p:nvPr/>
        </p:nvSpPr>
        <p:spPr>
          <a:xfrm>
            <a:off x="474464" y="1209624"/>
            <a:ext cx="2138439" cy="276999"/>
          </a:xfrm>
          <a:prstGeom prst="rect">
            <a:avLst/>
          </a:prstGeom>
          <a:noFill/>
        </p:spPr>
        <p:txBody>
          <a:bodyPr wrap="square" rtlCol="0">
            <a:spAutoFit/>
          </a:bodyPr>
          <a:lstStyle/>
          <a:p>
            <a:pPr algn="ctr"/>
            <a:r>
              <a:rPr kumimoji="1" lang="ja-JP" altLang="en-US" sz="1200" dirty="0" smtClean="0">
                <a:solidFill>
                  <a:srgbClr val="008000"/>
                </a:solidFill>
                <a:latin typeface="メイリオ"/>
                <a:ea typeface="メイリオ"/>
                <a:cs typeface="メイリオ"/>
              </a:rPr>
              <a:t>仮想化環境</a:t>
            </a:r>
            <a:endParaRPr kumimoji="1" lang="ja-JP" altLang="en-US" sz="1200" dirty="0">
              <a:solidFill>
                <a:srgbClr val="008000"/>
              </a:solidFill>
              <a:latin typeface="メイリオ"/>
              <a:ea typeface="メイリオ"/>
              <a:cs typeface="メイリオ"/>
            </a:endParaRPr>
          </a:p>
        </p:txBody>
      </p:sp>
      <p:pic>
        <p:nvPicPr>
          <p:cNvPr id="13" name="図 12" descr="スクリーンショット 2015-07-17 10.17.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19" y="4664945"/>
            <a:ext cx="2588258" cy="1561983"/>
          </a:xfrm>
          <a:prstGeom prst="rect">
            <a:avLst/>
          </a:prstGeom>
          <a:ln>
            <a:noFill/>
          </a:ln>
          <a:effectLst>
            <a:outerShdw blurRad="292100" dist="139700" dir="2700000" algn="tl" rotWithShape="0">
              <a:srgbClr val="333333">
                <a:alpha val="65000"/>
              </a:srgbClr>
            </a:outerShdw>
          </a:effectLst>
        </p:spPr>
      </p:pic>
      <p:sp>
        <p:nvSpPr>
          <p:cNvPr id="15" name="テキスト ボックス 14"/>
          <p:cNvSpPr txBox="1"/>
          <p:nvPr/>
        </p:nvSpPr>
        <p:spPr>
          <a:xfrm>
            <a:off x="3402299" y="5409522"/>
            <a:ext cx="5519460" cy="830997"/>
          </a:xfrm>
          <a:prstGeom prst="rect">
            <a:avLst/>
          </a:prstGeom>
          <a:noFill/>
        </p:spPr>
        <p:txBody>
          <a:bodyPr wrap="none" rtlCol="0">
            <a:spAutoFit/>
          </a:bodyPr>
          <a:lstStyle/>
          <a:p>
            <a:r>
              <a:rPr lang="en-US" altLang="en-US" sz="1600" dirty="0" smtClean="0">
                <a:solidFill>
                  <a:srgbClr val="800000"/>
                </a:solidFill>
                <a:latin typeface="メイリオ"/>
                <a:ea typeface="メイリオ"/>
                <a:cs typeface="メイリオ"/>
              </a:rPr>
              <a:t>同一のプラットフォームでなくても動作保証される</a:t>
            </a:r>
          </a:p>
          <a:p>
            <a:r>
              <a:rPr kumimoji="1" lang="ja-JP" altLang="en-US" sz="1600" dirty="0" smtClean="0">
                <a:solidFill>
                  <a:srgbClr val="800000"/>
                </a:solidFill>
                <a:latin typeface="メイリオ"/>
                <a:ea typeface="メイリオ"/>
                <a:cs typeface="メイリオ"/>
              </a:rPr>
              <a:t>第三者が作ったコンテナ（アプリケーションと実行環境）</a:t>
            </a:r>
            <a:endParaRPr kumimoji="1" lang="en-US" altLang="ja-JP" sz="1600" dirty="0" smtClean="0">
              <a:solidFill>
                <a:srgbClr val="800000"/>
              </a:solidFill>
              <a:latin typeface="メイリオ"/>
              <a:ea typeface="メイリオ"/>
              <a:cs typeface="メイリオ"/>
            </a:endParaRPr>
          </a:p>
          <a:p>
            <a:r>
              <a:rPr lang="ja-JP" altLang="en-US" sz="1600" dirty="0" smtClean="0">
                <a:solidFill>
                  <a:srgbClr val="800000"/>
                </a:solidFill>
                <a:latin typeface="メイリオ"/>
                <a:ea typeface="メイリオ"/>
                <a:cs typeface="メイリオ"/>
              </a:rPr>
              <a:t>を共有することで、開発のスピードアップを実現する。</a:t>
            </a:r>
            <a:endParaRPr kumimoji="1" lang="ja-JP" altLang="en-US" sz="1600" dirty="0">
              <a:solidFill>
                <a:srgbClr val="800000"/>
              </a:solidFill>
              <a:latin typeface="メイリオ"/>
              <a:ea typeface="メイリオ"/>
              <a:cs typeface="メイリオ"/>
            </a:endParaRPr>
          </a:p>
        </p:txBody>
      </p:sp>
      <p:pic>
        <p:nvPicPr>
          <p:cNvPr id="16" name="図 15" descr="docker-1024x3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299" y="4632476"/>
            <a:ext cx="2293066" cy="777045"/>
          </a:xfrm>
          <a:prstGeom prst="rect">
            <a:avLst/>
          </a:prstGeom>
        </p:spPr>
      </p:pic>
      <p:sp>
        <p:nvSpPr>
          <p:cNvPr id="17" name="テキスト ボックス 16"/>
          <p:cNvSpPr txBox="1"/>
          <p:nvPr/>
        </p:nvSpPr>
        <p:spPr>
          <a:xfrm>
            <a:off x="5562669" y="4747735"/>
            <a:ext cx="889514" cy="523220"/>
          </a:xfrm>
          <a:prstGeom prst="rect">
            <a:avLst/>
          </a:prstGeom>
          <a:noFill/>
        </p:spPr>
        <p:txBody>
          <a:bodyPr wrap="none" rtlCol="0">
            <a:spAutoFit/>
          </a:bodyPr>
          <a:lstStyle/>
          <a:p>
            <a:r>
              <a:rPr kumimoji="1" lang="en-US" altLang="ja-JP" sz="2800" dirty="0" smtClean="0">
                <a:solidFill>
                  <a:schemeClr val="accent3">
                    <a:lumMod val="50000"/>
                  </a:schemeClr>
                </a:solidFill>
                <a:latin typeface="Avenir Black"/>
                <a:cs typeface="Avenir Black"/>
              </a:rPr>
              <a:t>Hub</a:t>
            </a:r>
            <a:endParaRPr kumimoji="1" lang="ja-JP" altLang="en-US" sz="2800" dirty="0">
              <a:solidFill>
                <a:schemeClr val="accent3">
                  <a:lumMod val="50000"/>
                </a:schemeClr>
              </a:solidFill>
              <a:latin typeface="Avenir Black"/>
              <a:cs typeface="Avenir Black"/>
            </a:endParaRPr>
          </a:p>
        </p:txBody>
      </p:sp>
    </p:spTree>
    <p:extLst>
      <p:ext uri="{BB962C8B-B14F-4D97-AF65-F5344CB8AC3E}">
        <p14:creationId xmlns:p14="http://schemas.microsoft.com/office/powerpoint/2010/main" val="141217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23</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smtClean="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ターミナル・モニター</a:t>
            </a: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a:t>
            </a:r>
            <a:r>
              <a:rPr lang="ja-JP" altLang="en-US" sz="2000" dirty="0" smtClean="0">
                <a:solidFill>
                  <a:srgbClr val="7F7F7F"/>
                </a:solidFill>
                <a:cs typeface="+mj-cs"/>
              </a:rPr>
              <a:t>仮想化</a:t>
            </a:r>
            <a:endParaRPr lang="ja-JP" altLang="en-US" sz="2000" dirty="0">
              <a:solidFill>
                <a:srgbClr val="7F7F7F"/>
              </a:solidFill>
              <a:cs typeface="+mj-cs"/>
            </a:endParaRP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smtClean="0">
                <a:solidFill>
                  <a:srgbClr val="7F7F7F"/>
                </a:solidFill>
              </a:rPr>
              <a:t>アプリケーション仮想化</a:t>
            </a:r>
            <a:endParaRPr lang="ja-JP" altLang="en-US" sz="2000" dirty="0">
              <a:solidFill>
                <a:srgbClr val="7F7F7F"/>
              </a:solidFill>
            </a:endParaRPr>
          </a:p>
        </p:txBody>
      </p:sp>
    </p:spTree>
    <p:extLst>
      <p:ext uri="{BB962C8B-B14F-4D97-AF65-F5344CB8AC3E}">
        <p14:creationId xmlns:p14="http://schemas.microsoft.com/office/powerpoint/2010/main" val="1553875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メモリー</a:t>
            </a:r>
            <a:endParaRPr kumimoji="1" lang="ja-JP" altLang="en-US" sz="1200" dirty="0">
              <a:solidFill>
                <a:srgbClr val="FFFFFF"/>
              </a:solidFill>
              <a:latin typeface="ＭＳ Ｐゴシック"/>
              <a:ea typeface="ＭＳ Ｐゴシック"/>
              <a:cs typeface="ＭＳ Ｐゴシック"/>
            </a:endParaRP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プロセッサー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ストレージ</a:t>
            </a:r>
            <a:endParaRPr kumimoji="1" lang="ja-JP" altLang="en-US" sz="1050" dirty="0">
              <a:solidFill>
                <a:srgbClr val="FFFFFF"/>
              </a:solidFill>
              <a:latin typeface="ＭＳ Ｐゴシック"/>
              <a:ea typeface="ＭＳ Ｐゴシック"/>
              <a:cs typeface="ＭＳ Ｐゴシック"/>
            </a:endParaRP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smtClean="0">
                <a:solidFill>
                  <a:srgbClr val="FFFFFF"/>
                </a:solidFill>
              </a:rPr>
              <a:t>アプリケーション</a:t>
            </a:r>
            <a:endParaRPr kumimoji="1" lang="ja-JP" altLang="en-US" sz="1200" dirty="0">
              <a:solidFill>
                <a:srgbClr val="FFFFFF"/>
              </a:solidFill>
            </a:endParaRP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a:t>
            </a: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3">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a:t>
            </a: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内にて処理</a:t>
            </a:r>
            <a:endParaRPr kumimoji="1" lang="ja-JP" altLang="en-US" sz="1200" dirty="0">
              <a:solidFill>
                <a:srgbClr val="FFFFFF"/>
              </a:solidFill>
              <a:latin typeface="ＭＳ Ｐゴシック"/>
              <a:ea typeface="ＭＳ Ｐゴシック"/>
              <a:cs typeface="ＭＳ Ｐゴシック"/>
            </a:endParaRP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は、サーバー内にて処理</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シンクライアントは</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114913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106446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クライアント仮想化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オペレーティング・システム</a:t>
            </a:r>
            <a:endParaRPr lang="en-US" altLang="ja-JP" sz="1400" dirty="0" smtClean="0">
              <a:solidFill>
                <a:schemeClr val="bg1"/>
              </a:solidFill>
              <a:latin typeface="+mn-ea"/>
              <a:cs typeface="Arial"/>
            </a:endParaRPr>
          </a:p>
          <a:p>
            <a:pPr algn="ctr">
              <a:lnSpc>
                <a:spcPts val="1400"/>
              </a:lnSpc>
            </a:pPr>
            <a:r>
              <a:rPr lang="ja-JP" altLang="en-US" sz="1000" dirty="0" smtClean="0">
                <a:solidFill>
                  <a:schemeClr val="bg1"/>
                </a:solidFill>
                <a:latin typeface="+mn-ea"/>
                <a:cs typeface="Arial"/>
              </a:rPr>
              <a:t>（ホストＯＳ）</a:t>
            </a:r>
            <a:endParaRPr lang="ja-JP" altLang="en-US" sz="1000" dirty="0">
              <a:solidFill>
                <a:schemeClr val="bg1"/>
              </a:solidFill>
              <a:latin typeface="+mn-ea"/>
              <a:cs typeface="Arial"/>
            </a:endParaRP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ＯＳ</a:t>
            </a:r>
            <a:endParaRPr lang="en-US" altLang="ja-JP" sz="1400" dirty="0" smtClean="0">
              <a:solidFill>
                <a:schemeClr val="bg1"/>
              </a:solidFill>
              <a:latin typeface="+mn-ea"/>
              <a:cs typeface="Arial"/>
            </a:endParaRPr>
          </a:p>
          <a:p>
            <a:pPr algn="ctr">
              <a:lnSpc>
                <a:spcPts val="1400"/>
              </a:lnSpc>
            </a:pPr>
            <a:r>
              <a:rPr lang="ja-JP" altLang="en-US" sz="800" dirty="0" smtClean="0">
                <a:solidFill>
                  <a:schemeClr val="bg1"/>
                </a:solidFill>
                <a:latin typeface="+mn-ea"/>
                <a:cs typeface="Arial"/>
              </a:rPr>
              <a:t>（ゲストＯＳ）</a:t>
            </a:r>
            <a:endParaRPr lang="ja-JP" altLang="en-US" sz="800" dirty="0">
              <a:solidFill>
                <a:schemeClr val="bg1"/>
              </a:solidFill>
              <a:latin typeface="+mn-ea"/>
              <a:cs typeface="Arial"/>
            </a:endParaRP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mn-ea"/>
                <a:cs typeface="Arial"/>
              </a:rPr>
              <a:t>仮想化ソフトウェア</a:t>
            </a:r>
            <a:r>
              <a:rPr lang="en-US" altLang="ja-JP" sz="1400" dirty="0" smtClean="0">
                <a:solidFill>
                  <a:schemeClr val="bg1"/>
                </a:solidFill>
                <a:latin typeface="+mn-ea"/>
                <a:cs typeface="Arial"/>
              </a:rPr>
              <a:t/>
            </a:r>
            <a:br>
              <a:rPr lang="en-US" altLang="ja-JP" sz="1400" dirty="0" smtClean="0">
                <a:solidFill>
                  <a:schemeClr val="bg1"/>
                </a:solidFill>
                <a:latin typeface="+mn-ea"/>
                <a:cs typeface="Arial"/>
              </a:rPr>
            </a:br>
            <a:r>
              <a:rPr lang="en-US" altLang="ja-JP" sz="1000" dirty="0" smtClean="0">
                <a:solidFill>
                  <a:schemeClr val="bg1"/>
                </a:solidFill>
                <a:latin typeface="+mn-ea"/>
                <a:cs typeface="Arial"/>
              </a:rPr>
              <a:t>(</a:t>
            </a:r>
            <a:r>
              <a:rPr lang="ja-JP" altLang="en-US" sz="1000" dirty="0" smtClean="0">
                <a:solidFill>
                  <a:schemeClr val="bg1"/>
                </a:solidFill>
                <a:latin typeface="+mn-ea"/>
                <a:cs typeface="Arial"/>
              </a:rPr>
              <a:t>ハイパーバイザー</a:t>
            </a:r>
            <a:r>
              <a:rPr lang="en-US" altLang="ja-JP" sz="1000" dirty="0" smtClean="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53042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smtClean="0"/>
              <a:t>）</a:t>
            </a:r>
            <a:r>
              <a:rPr lang="ja-JP" altLang="en-US" dirty="0" smtClean="0"/>
              <a:t>による</a:t>
            </a:r>
            <a:endParaRPr lang="en-US" altLang="ja-JP" dirty="0" smtClean="0"/>
          </a:p>
          <a:p>
            <a:pPr algn="ctr"/>
            <a:r>
              <a:rPr lang="ja-JP" altLang="ja-JP" sz="1600" dirty="0" smtClean="0"/>
              <a:t>「</a:t>
            </a: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27556449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ストレージ仮想化</a:t>
            </a:r>
            <a:endParaRPr kumimoji="1" lang="ja-JP" altLang="en-US" dirty="0"/>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ブロック仮想化</a:t>
            </a:r>
            <a:endParaRPr lang="ja-JP" altLang="en-US" sz="2000" dirty="0">
              <a:solidFill>
                <a:schemeClr val="tx1">
                  <a:lumMod val="50000"/>
                  <a:lumOff val="50000"/>
                </a:schemeClr>
              </a:solidFill>
              <a:latin typeface="メイリオ"/>
              <a:ea typeface="メイリオ"/>
              <a:cs typeface="メイリオ"/>
            </a:endParaRP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smtClean="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シンプロビジョニング</a:t>
              </a:r>
              <a:endParaRPr lang="ja-JP" altLang="en-US" sz="2000" dirty="0">
                <a:solidFill>
                  <a:schemeClr val="tx1">
                    <a:lumMod val="50000"/>
                    <a:lumOff val="50000"/>
                  </a:schemeClr>
                </a:solidFill>
                <a:latin typeface="メイリオ"/>
                <a:ea typeface="メイリオ"/>
                <a:cs typeface="メイリオ"/>
              </a:endParaRP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容量の</a:t>
              </a:r>
              <a:r>
                <a:rPr lang="ja-JP" altLang="en-US" sz="2000" dirty="0">
                  <a:solidFill>
                    <a:srgbClr val="800000"/>
                  </a:solidFill>
                  <a:latin typeface="メイリオ"/>
                  <a:ea typeface="メイリオ"/>
                  <a:cs typeface="メイリオ"/>
                </a:rPr>
                <a:t>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a:t>
              </a:r>
              <a:r>
                <a:rPr lang="en-US" altLang="ja-JP" sz="1200" dirty="0" smtClean="0">
                  <a:solidFill>
                    <a:schemeClr val="bg1"/>
                  </a:solidFill>
                  <a:latin typeface="メイリオ"/>
                  <a:ea typeface="メイリオ"/>
                  <a:cs typeface="メイリオ"/>
                </a:rPr>
                <a:t>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必要な時に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追加</a:t>
              </a:r>
              <a:endParaRPr kumimoji="1" lang="ja-JP" altLang="en-US" sz="1000" dirty="0">
                <a:solidFill>
                  <a:srgbClr val="FFFFFF"/>
                </a:solidFill>
                <a:latin typeface="メイリオ"/>
                <a:ea typeface="メイリオ"/>
                <a:cs typeface="メイリオ"/>
              </a:endParaRP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重複排除</a:t>
              </a:r>
              <a:endParaRPr lang="ja-JP" altLang="en-US" sz="2000" dirty="0">
                <a:solidFill>
                  <a:schemeClr val="tx1">
                    <a:lumMod val="50000"/>
                    <a:lumOff val="50000"/>
                  </a:schemeClr>
                </a:solidFill>
                <a:latin typeface="メイリオ"/>
                <a:ea typeface="メイリオ"/>
                <a:cs typeface="メイリオ"/>
              </a:endParaRP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データ容量の削減</a:t>
              </a:r>
              <a:endParaRPr lang="ja-JP" altLang="en-US" sz="2000" dirty="0">
                <a:solidFill>
                  <a:srgbClr val="800000"/>
                </a:solidFill>
                <a:latin typeface="メイリオ"/>
                <a:ea typeface="メイリオ"/>
                <a:cs typeface="メイリオ"/>
              </a:endParaRP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重複</a:t>
              </a:r>
              <a:r>
                <a:rPr kumimoji="1" lang="ja-JP" altLang="en-US" sz="1000" smtClean="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64013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smtClean="0">
                <a:ea typeface="ＭＳ Ｐゴシック" pitchFamily="50" charset="-128"/>
              </a:rPr>
              <a:t>SDN</a:t>
            </a:r>
            <a:r>
              <a:rPr lang="ja-JP" altLang="en-US" sz="2800" dirty="0" smtClean="0">
                <a:ea typeface="ＭＳ Ｐゴシック" pitchFamily="50" charset="-128"/>
              </a:rPr>
              <a:t>（</a:t>
            </a:r>
            <a:r>
              <a:rPr lang="en-US" altLang="ja-JP" sz="2800" dirty="0" smtClean="0">
                <a:ea typeface="ＭＳ Ｐゴシック" pitchFamily="50" charset="-128"/>
              </a:rPr>
              <a:t>Software Defined Networking</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smtClean="0">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rPr>
              <a:t>従来のネットワーク</a:t>
            </a:r>
            <a:endParaRPr kumimoji="1" lang="ja-JP" altLang="en-US" dirty="0">
              <a:solidFill>
                <a:schemeClr val="tx1">
                  <a:lumMod val="50000"/>
                  <a:lumOff val="50000"/>
                </a:schemeClr>
              </a:solidFill>
            </a:endParaRP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仮想化</a:t>
              </a:r>
              <a:endParaRPr kumimoji="1" lang="ja-JP" altLang="en-US" sz="1000" dirty="0">
                <a:solidFill>
                  <a:srgbClr val="FFFFFF"/>
                </a:solidFill>
                <a:latin typeface="ＭＳ Ｐゴシック"/>
                <a:ea typeface="ＭＳ Ｐゴシック"/>
                <a:cs typeface="ＭＳ Ｐゴシック"/>
              </a:endParaRP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物理</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smtClean="0"/>
                <a:t>集中</a:t>
              </a:r>
              <a:r>
                <a:rPr kumimoji="1" lang="ja-JP" altLang="en-US" sz="1200" dirty="0" smtClean="0"/>
                <a:t>制御</a:t>
              </a:r>
              <a:endParaRPr kumimoji="1" lang="ja-JP" altLang="en-US" sz="1200" dirty="0"/>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smtClean="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1850569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568901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65594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／物理的</a:t>
            </a:r>
            <a:r>
              <a:rPr lang="ja-JP" altLang="en-US" sz="2800" dirty="0">
                <a:ea typeface="ＭＳ Ｐゴシック" pitchFamily="50" charset="-128"/>
              </a:rPr>
              <a:t>資源の</a:t>
            </a:r>
            <a:r>
              <a:rPr lang="ja-JP" altLang="en-US" sz="2800" dirty="0" smtClean="0">
                <a:ea typeface="ＭＳ Ｐゴシック" pitchFamily="50" charset="-128"/>
              </a:rPr>
              <a:t>削減</a:t>
            </a:r>
            <a:endParaRPr lang="ja-JP" altLang="en-US" sz="2800" dirty="0">
              <a:ea typeface="ＭＳ Ｐゴシック" pitchFamily="50" charset="-128"/>
            </a:endParaRP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ja-JP" sz="1200" dirty="0" smtClean="0">
                <a:solidFill>
                  <a:srgbClr val="FFFFFF"/>
                </a:solidFill>
                <a:effectLst/>
                <a:latin typeface="Arial" pitchFamily="34" charset="0"/>
                <a:ea typeface="HGP創英角ｺﾞｼｯｸUB" pitchFamily="50" charset="-128"/>
                <a:cs typeface="Arial" pitchFamily="34" charset="0"/>
              </a:rPr>
              <a:t>CPU</a:t>
            </a:r>
          </a:p>
          <a:p>
            <a:pPr algn="ctr">
              <a:defRPr/>
            </a:pPr>
            <a:r>
              <a:rPr lang="ja-JP" altLang="en-US" sz="1200" dirty="0" smtClean="0">
                <a:solidFill>
                  <a:srgbClr val="FFFFFF"/>
                </a:solidFill>
                <a:effectLst/>
                <a:latin typeface="Arial" pitchFamily="34" charset="0"/>
                <a:ea typeface="HGP創英角ｺﾞｼｯｸUB" pitchFamily="50" charset="-128"/>
                <a:cs typeface="Arial" pitchFamily="34" charset="0"/>
              </a:rPr>
              <a:t>使用率</a:t>
            </a:r>
            <a:endParaRPr lang="ja-JP" altLang="en-US" sz="1200" dirty="0">
              <a:solidFill>
                <a:srgbClr val="FFFFFF"/>
              </a:solidFill>
              <a:effectLst/>
              <a:latin typeface="Arial" pitchFamily="34" charset="0"/>
              <a:ea typeface="HGP創英角ｺﾞｼｯｸUB" pitchFamily="50" charset="-128"/>
              <a:cs typeface="Arial" pitchFamily="34" charset="0"/>
            </a:endParaRPr>
          </a:p>
        </p:txBody>
      </p:sp>
      <p:sp>
        <p:nvSpPr>
          <p:cNvPr id="19" name="角丸四角形 3"/>
          <p:cNvSpPr>
            <a:spLocks noChangeArrowheads="1"/>
          </p:cNvSpPr>
          <p:nvPr/>
        </p:nvSpPr>
        <p:spPr bwMode="auto">
          <a:xfrm>
            <a:off x="3472282" y="2938119"/>
            <a:ext cx="733482" cy="500062"/>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2" name="角丸四角形 2"/>
          <p:cNvSpPr>
            <a:spLocks noChangeArrowheads="1"/>
          </p:cNvSpPr>
          <p:nvPr/>
        </p:nvSpPr>
        <p:spPr bwMode="auto">
          <a:xfrm>
            <a:off x="657225"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1574800"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3" name="角丸四角形 3"/>
          <p:cNvSpPr>
            <a:spLocks noChangeArrowheads="1"/>
          </p:cNvSpPr>
          <p:nvPr/>
        </p:nvSpPr>
        <p:spPr bwMode="auto">
          <a:xfrm>
            <a:off x="717550" y="5147927"/>
            <a:ext cx="734359"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635499" y="5290802"/>
            <a:ext cx="734359" cy="50006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717550" y="4790740"/>
            <a:ext cx="734359" cy="285750"/>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635499" y="4433552"/>
            <a:ext cx="734359" cy="78581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867620" y="3655291"/>
            <a:ext cx="1352559" cy="918338"/>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 xmlns:a14="http://schemas.microsoft.com/office/drawing/2010/main">
                <a:noFill/>
              </a14:hiddenFill>
            </a:ext>
          </a:extLst>
        </p:spPr>
      </p:cxnSp>
      <p:cxnSp>
        <p:nvCxnSpPr>
          <p:cNvPr id="11310" name="曲線コネクタ 37"/>
          <p:cNvCxnSpPr>
            <a:cxnSpLocks noChangeShapeType="1"/>
            <a:stCxn id="21" idx="2"/>
            <a:endCxn id="27" idx="0"/>
          </p:cNvCxnSpPr>
          <p:nvPr/>
        </p:nvCxnSpPr>
        <p:spPr bwMode="auto">
          <a:xfrm rot="5400000">
            <a:off x="1964261" y="3476600"/>
            <a:ext cx="995371" cy="918533"/>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 xmlns:a14="http://schemas.microsoft.com/office/drawing/2010/main">
                <a:noFill/>
              </a14:hiddenFill>
            </a:ext>
          </a:extLst>
        </p:spPr>
      </p:cxnSp>
      <p:cxnSp>
        <p:nvCxnSpPr>
          <p:cNvPr id="11311" name="曲線コネクタ 40"/>
          <p:cNvCxnSpPr>
            <a:cxnSpLocks noChangeShapeType="1"/>
            <a:stCxn id="19" idx="2"/>
            <a:endCxn id="25" idx="3"/>
          </p:cNvCxnSpPr>
          <p:nvPr/>
        </p:nvCxnSpPr>
        <p:spPr bwMode="auto">
          <a:xfrm rot="5400000">
            <a:off x="2053115" y="3754925"/>
            <a:ext cx="2102653" cy="1469165"/>
          </a:xfrm>
          <a:prstGeom prst="curvedConnector2">
            <a:avLst/>
          </a:prstGeom>
          <a:noFill/>
          <a:ln w="38100" algn="ctr">
            <a:solidFill>
              <a:srgbClr val="FFC000"/>
            </a:solidFill>
            <a:prstDash val="sysDot"/>
            <a:round/>
            <a:headEnd/>
            <a:tailEnd type="arrow" w="med" len="med"/>
          </a:ln>
          <a:extLst>
            <a:ext uri="{909E8E84-426E-40dd-AFC4-6F175D3DCCD1}">
              <a14:hiddenFill xmlns="" xmlns:a14="http://schemas.microsoft.com/office/drawing/2010/main">
                <a:noFill/>
              </a14:hiddenFill>
            </a:ext>
          </a:extLst>
        </p:spPr>
      </p:cxnSp>
      <p:cxnSp>
        <p:nvCxnSpPr>
          <p:cNvPr id="11312" name="曲線コネクタ 43"/>
          <p:cNvCxnSpPr>
            <a:cxnSpLocks noChangeShapeType="1"/>
            <a:stCxn id="21508" idx="2"/>
            <a:endCxn id="23" idx="1"/>
          </p:cNvCxnSpPr>
          <p:nvPr/>
        </p:nvCxnSpPr>
        <p:spPr bwMode="auto">
          <a:xfrm rot="5400000">
            <a:off x="-114199" y="4269937"/>
            <a:ext cx="2031209" cy="367709"/>
          </a:xfrm>
          <a:prstGeom prst="curvedConnector4">
            <a:avLst>
              <a:gd name="adj1" fmla="val 42087"/>
              <a:gd name="adj2" fmla="val 162169"/>
            </a:avLst>
          </a:prstGeom>
          <a:noFill/>
          <a:ln w="38100" algn="ctr">
            <a:solidFill>
              <a:srgbClr val="FFC000"/>
            </a:solidFill>
            <a:prstDash val="sysDot"/>
            <a:round/>
            <a:headEnd/>
            <a:tailEnd type="arrow" w="med" len="med"/>
          </a:ln>
          <a:extLst>
            <a:ext uri="{909E8E84-426E-40dd-AFC4-6F175D3DCCD1}">
              <a14:hiddenFill xmlns="" xmlns:a14="http://schemas.microsoft.com/office/drawing/2010/main">
                <a:noFill/>
              </a14:hiddenFill>
            </a:ext>
          </a:extLst>
        </p:spPr>
      </p:cxnSp>
      <p:grpSp>
        <p:nvGrpSpPr>
          <p:cNvPr id="769077" name="Group 53"/>
          <p:cNvGrpSpPr>
            <a:grpSpLocks/>
          </p:cNvGrpSpPr>
          <p:nvPr/>
        </p:nvGrpSpPr>
        <p:grpSpPr bwMode="auto">
          <a:xfrm>
            <a:off x="2522538" y="3595350"/>
            <a:ext cx="1685925" cy="2362200"/>
            <a:chOff x="1680" y="2256"/>
            <a:chExt cx="1248" cy="1632"/>
          </a:xfrm>
          <a:effectLst>
            <a:outerShdw blurRad="50800" dist="38100" dir="2700000" algn="tl" rotWithShape="0">
              <a:prstClr val="black">
                <a:alpha val="40000"/>
              </a:prstClr>
            </a:outerShdw>
          </a:effectLst>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outerShdw dist="35921" dir="2700000" algn="ctr" rotWithShape="0">
                <a:schemeClr val="bg2"/>
              </a:outerShdw>
            </a:effectLst>
            <a:extLst>
              <a:ext uri="{909E8E84-426E-40dd-AFC4-6F175D3DCCD1}">
                <a14:hiddenFill xmlns="" xmlns:a14="http://schemas.microsoft.com/office/drawing/2010/main">
                  <a:noFill/>
                </a14:hiddenFill>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outerShdw dist="35921" dir="2700000" algn="ctr" rotWithShape="0">
                <a:schemeClr val="bg2"/>
              </a:outerShdw>
            </a:effectLst>
            <a:extLst>
              <a:ext uri="{91240B29-F687-4f45-9708-019B960494DF}">
                <a14:hiddenLine xmlns="" xmlns:a14="http://schemas.microsoft.com/office/drawing/2010/main" w="38100" algn="ctr">
                  <a:solidFill>
                    <a:srgbClr val="4168A7"/>
                  </a:solidFill>
                  <a:miter lim="800000"/>
                  <a:headEnd/>
                  <a:tailEnd/>
                </a14:hiddenLine>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a:t>
            </a:r>
            <a:r>
              <a:rPr lang="ja-JP" altLang="en-US" sz="1600" dirty="0" smtClean="0">
                <a:solidFill>
                  <a:srgbClr val="3333FF"/>
                </a:solidFill>
                <a:latin typeface="Arial" pitchFamily="34" charset="0"/>
                <a:ea typeface="HGP創英角ｺﾞｼｯｸUB" pitchFamily="50" charset="-128"/>
                <a:cs typeface="Arial" pitchFamily="34" charset="0"/>
              </a:rPr>
              <a:t>消費・</a:t>
            </a:r>
            <a:r>
              <a:rPr lang="en-US" altLang="ja-JP" sz="1600" dirty="0" smtClean="0">
                <a:solidFill>
                  <a:srgbClr val="3333FF"/>
                </a:solidFill>
                <a:latin typeface="Arial" pitchFamily="34" charset="0"/>
                <a:ea typeface="HGP創英角ｺﾞｼｯｸUB" pitchFamily="50" charset="-128"/>
                <a:cs typeface="Arial" pitchFamily="34" charset="0"/>
              </a:rPr>
              <a:t>CO2</a:t>
            </a:r>
            <a:r>
              <a:rPr lang="ja-JP" altLang="en-US" sz="1600" dirty="0" smtClean="0">
                <a:solidFill>
                  <a:srgbClr val="3333FF"/>
                </a:solidFill>
                <a:latin typeface="Arial" pitchFamily="34" charset="0"/>
                <a:ea typeface="HGP創英角ｺﾞｼｯｸUB" pitchFamily="50" charset="-128"/>
                <a:cs typeface="Arial" pitchFamily="34" charset="0"/>
              </a:rPr>
              <a:t>を</a:t>
            </a:r>
            <a:r>
              <a:rPr lang="ja-JP" altLang="en-US" sz="1600" dirty="0">
                <a:solidFill>
                  <a:srgbClr val="3333FF"/>
                </a:solidFill>
                <a:latin typeface="Arial" pitchFamily="34" charset="0"/>
                <a:ea typeface="HGP創英角ｺﾞｼｯｸUB" pitchFamily="50" charset="-128"/>
                <a:cs typeface="Arial" pitchFamily="34" charset="0"/>
              </a:rPr>
              <a:t>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smtClean="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smtClean="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smtClean="0">
                <a:solidFill>
                  <a:srgbClr val="3333FF"/>
                </a:solidFill>
                <a:latin typeface="Arial" pitchFamily="34" charset="0"/>
                <a:ea typeface="HGP創英角ｺﾞｼｯｸUB" pitchFamily="50" charset="-128"/>
                <a:cs typeface="Arial" pitchFamily="34" charset="0"/>
              </a:rPr>
              <a:t>購入するサーバー台数を、減らすことができる</a:t>
            </a:r>
            <a:endParaRPr lang="ja-JP" altLang="en-US" sz="1600" dirty="0">
              <a:solidFill>
                <a:srgbClr val="3333FF"/>
              </a:solidFill>
              <a:latin typeface="Arial" pitchFamily="34" charset="0"/>
              <a:ea typeface="HGP創英角ｺﾞｼｯｸUB" pitchFamily="50" charset="-128"/>
              <a:cs typeface="Arial" pitchFamily="34" charset="0"/>
            </a:endParaRP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585339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wipe(right)">
                                      <p:cBhvr>
                                        <p:cTn id="7" dur="500"/>
                                        <p:tgtEl>
                                          <p:spTgt spid="769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9082"/>
                                        </p:tgtEl>
                                        <p:attrNameLst>
                                          <p:attrName>style.visibility</p:attrName>
                                        </p:attrNameLst>
                                      </p:cBhvr>
                                      <p:to>
                                        <p:strVal val="visible"/>
                                      </p:to>
                                    </p:set>
                                    <p:animEffect transition="in" filter="wipe(left)">
                                      <p:cBhvr>
                                        <p:cTn id="12"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A</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B</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C</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smtClean="0">
                <a:solidFill>
                  <a:srgbClr val="3366FF"/>
                </a:solidFill>
              </a:rPr>
              <a:t>設定ファイル</a:t>
            </a:r>
            <a:endParaRPr kumimoji="1" lang="ja-JP" altLang="en-US" sz="1000" dirty="0">
              <a:solidFill>
                <a:srgbClr val="3366FF"/>
              </a:solidFill>
            </a:endParaRP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smtClean="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smtClean="0">
                <a:solidFill>
                  <a:srgbClr val="0000FF"/>
                </a:solidFill>
              </a:rPr>
              <a:t>ハイパーバイザーは、「設定ファイル」に記述された内容に従って、必要なシステム資源の割り当てを行う</a:t>
            </a:r>
            <a:endParaRPr kumimoji="1" lang="ja-JP" altLang="en-US" sz="1400" dirty="0">
              <a:solidFill>
                <a:srgbClr val="0000FF"/>
              </a:solidFill>
            </a:endParaRP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smtClean="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81317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相互に稼働しているかどうかを監視</a:t>
            </a:r>
            <a:endParaRPr kumimoji="1" lang="ja-JP" altLang="en-US" sz="800" dirty="0">
              <a:solidFill>
                <a:srgbClr val="FFFFFF"/>
              </a:solidFill>
              <a:latin typeface="ＭＳ Ｐゴシック"/>
              <a:ea typeface="ＭＳ Ｐゴシック"/>
              <a:cs typeface="ＭＳ Ｐゴシック"/>
            </a:endParaRP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smtClean="0">
                <a:solidFill>
                  <a:srgbClr val="FFFFFF"/>
                </a:solidFill>
              </a:rPr>
              <a:t>サーバー　</a:t>
            </a:r>
            <a:r>
              <a:rPr lang="en-US" altLang="ja-JP" sz="1400" dirty="0" smtClean="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a:t>
            </a:r>
            <a:r>
              <a:rPr lang="ja-JP" altLang="ja-JP" sz="1400" dirty="0">
                <a:solidFill>
                  <a:srgbClr val="FFFFFF"/>
                </a:solidFill>
              </a:rPr>
              <a:t>　</a:t>
            </a:r>
            <a:r>
              <a:rPr kumimoji="1" lang="en-US" altLang="ja-JP" sz="1400" dirty="0" smtClean="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smtClean="0">
                <a:solidFill>
                  <a:srgbClr val="FF0000"/>
                </a:solidFill>
              </a:rPr>
              <a:t>サーバー</a:t>
            </a:r>
            <a:r>
              <a:rPr kumimoji="1" lang="en-US" altLang="ja-JP" sz="1400" dirty="0" smtClean="0">
                <a:solidFill>
                  <a:srgbClr val="FF0000"/>
                </a:solidFill>
              </a:rPr>
              <a:t> 01</a:t>
            </a:r>
          </a:p>
          <a:p>
            <a:pPr algn="ctr"/>
            <a:r>
              <a:rPr kumimoji="1" lang="ja-JP" altLang="en-US" sz="2400" dirty="0" smtClean="0">
                <a:solidFill>
                  <a:srgbClr val="FF0000"/>
                </a:solidFill>
              </a:rPr>
              <a:t>障害時</a:t>
            </a:r>
            <a:endParaRPr kumimoji="1" lang="ja-JP" altLang="en-US" sz="2400" dirty="0">
              <a:solidFill>
                <a:srgbClr val="FF0000"/>
              </a:solidFill>
            </a:endParaRP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smtClean="0">
                <a:solidFill>
                  <a:srgbClr val="0000FF"/>
                </a:solidFill>
              </a:rPr>
              <a:t>正常時</a:t>
            </a:r>
            <a:endParaRPr kumimoji="1" lang="ja-JP" altLang="en-US" sz="2400" dirty="0">
              <a:solidFill>
                <a:srgbClr val="0000FF"/>
              </a:solidFill>
            </a:endParaRP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6600"/>
                </a:solidFill>
                <a:latin typeface="ＭＳ Ｐゴシック"/>
                <a:ea typeface="ＭＳ Ｐゴシック"/>
                <a:cs typeface="ＭＳ Ｐゴシック"/>
              </a:rPr>
              <a:t>仮想サーバーＡと</a:t>
            </a:r>
            <a:r>
              <a:rPr kumimoji="1" lang="en-US" altLang="ja-JP" sz="1200" dirty="0" smtClean="0">
                <a:solidFill>
                  <a:srgbClr val="FF6600"/>
                </a:solidFill>
                <a:latin typeface="ＭＳ Ｐゴシック"/>
                <a:ea typeface="ＭＳ Ｐゴシック"/>
                <a:cs typeface="ＭＳ Ｐゴシック"/>
              </a:rPr>
              <a:t>B</a:t>
            </a:r>
            <a:r>
              <a:rPr kumimoji="1" lang="ja-JP" altLang="en-US" sz="1200" dirty="0" smtClean="0">
                <a:solidFill>
                  <a:srgbClr val="FF6600"/>
                </a:solidFill>
                <a:latin typeface="ＭＳ Ｐゴシック"/>
                <a:ea typeface="ＭＳ Ｐゴシック"/>
                <a:cs typeface="ＭＳ Ｐゴシック"/>
              </a:rPr>
              <a:t>は、</a:t>
            </a:r>
            <a:endParaRPr kumimoji="1"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見かけ上稼働し続けることができ</a:t>
            </a:r>
            <a:endParaRPr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366446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サーバーの仮想化</a:t>
            </a:r>
            <a:r>
              <a:rPr lang="en-US" altLang="ja-JP" sz="2800" dirty="0" smtClean="0">
                <a:ea typeface="ＭＳ Ｐゴシック" pitchFamily="50" charset="-128"/>
              </a:rPr>
              <a:t> / </a:t>
            </a:r>
            <a:r>
              <a:rPr lang="en-US" altLang="ja-JP" sz="2400" dirty="0" smtClean="0">
                <a:ea typeface="ＭＳ Ｐゴシック" pitchFamily="50" charset="-128"/>
              </a:rPr>
              <a:t>BCP</a:t>
            </a:r>
            <a:r>
              <a:rPr lang="ja-JP" altLang="en-US" sz="2400" dirty="0" smtClean="0">
                <a:ea typeface="ＭＳ Ｐゴシック" pitchFamily="50" charset="-128"/>
              </a:rPr>
              <a:t>対策・仮想マシン・レプリケーション</a:t>
            </a:r>
            <a:endParaRPr lang="ja-JP" altLang="en-US" sz="2400" dirty="0">
              <a:ea typeface="ＭＳ Ｐゴシック" pitchFamily="50" charset="-128"/>
            </a:endParaRPr>
          </a:p>
        </p:txBody>
      </p:sp>
      <p:sp>
        <p:nvSpPr>
          <p:cNvPr id="4" name="角丸四角形 3"/>
          <p:cNvSpPr/>
          <p:nvPr/>
        </p:nvSpPr>
        <p:spPr bwMode="auto">
          <a:xfrm>
            <a:off x="533398"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5" name="角丸四角形 4"/>
          <p:cNvSpPr/>
          <p:nvPr/>
        </p:nvSpPr>
        <p:spPr bwMode="auto">
          <a:xfrm>
            <a:off x="1447800"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12" name="角丸四角形 11"/>
          <p:cNvSpPr/>
          <p:nvPr/>
        </p:nvSpPr>
        <p:spPr bwMode="auto">
          <a:xfrm>
            <a:off x="533400" y="3976350"/>
            <a:ext cx="1828800" cy="914400"/>
          </a:xfrm>
          <a:prstGeom prst="roundRect">
            <a:avLst>
              <a:gd name="adj" fmla="val 8179"/>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14" name="AutoShape 139"/>
          <p:cNvSpPr>
            <a:spLocks noChangeArrowheads="1"/>
          </p:cNvSpPr>
          <p:nvPr/>
        </p:nvSpPr>
        <p:spPr bwMode="auto">
          <a:xfrm>
            <a:off x="533400" y="3366750"/>
            <a:ext cx="1828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6" name="フローチャート: 磁気ディスク 5"/>
          <p:cNvSpPr/>
          <p:nvPr/>
        </p:nvSpPr>
        <p:spPr bwMode="auto">
          <a:xfrm>
            <a:off x="2057400" y="412875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sp>
        <p:nvSpPr>
          <p:cNvPr id="2" name="角丸四角形 1"/>
          <p:cNvSpPr/>
          <p:nvPr/>
        </p:nvSpPr>
        <p:spPr bwMode="auto">
          <a:xfrm>
            <a:off x="3505200" y="2071350"/>
            <a:ext cx="1447800" cy="3429000"/>
          </a:xfrm>
          <a:prstGeom prst="roundRect">
            <a:avLst>
              <a:gd name="adj" fmla="val 5000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5" name="図 24"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852150"/>
            <a:ext cx="3276600" cy="3276600"/>
          </a:xfrm>
          <a:prstGeom prst="rect">
            <a:avLst/>
          </a:prstGeom>
        </p:spPr>
      </p:pic>
      <p:sp>
        <p:nvSpPr>
          <p:cNvPr id="64" name="角丸四角形 63"/>
          <p:cNvSpPr/>
          <p:nvPr/>
        </p:nvSpPr>
        <p:spPr bwMode="auto">
          <a:xfrm>
            <a:off x="533398"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5" name="角丸四角形 64"/>
          <p:cNvSpPr/>
          <p:nvPr/>
        </p:nvSpPr>
        <p:spPr bwMode="auto">
          <a:xfrm>
            <a:off x="1447800"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grpSp>
        <p:nvGrpSpPr>
          <p:cNvPr id="771101" name="図形グループ 771100"/>
          <p:cNvGrpSpPr/>
          <p:nvPr/>
        </p:nvGrpSpPr>
        <p:grpSpPr>
          <a:xfrm>
            <a:off x="533400" y="2071350"/>
            <a:ext cx="2225040" cy="3624943"/>
            <a:chOff x="533400" y="2133600"/>
            <a:chExt cx="2225040" cy="3624943"/>
          </a:xfrm>
        </p:grpSpPr>
        <p:pic>
          <p:nvPicPr>
            <p:cNvPr id="771092" name="図 771091"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2133600"/>
              <a:ext cx="701040" cy="500743"/>
            </a:xfrm>
            <a:prstGeom prst="rect">
              <a:avLst/>
            </a:prstGeom>
          </p:spPr>
        </p:pic>
        <p:pic>
          <p:nvPicPr>
            <p:cNvPr id="58" name="図 57"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5257800"/>
              <a:ext cx="701040" cy="500743"/>
            </a:xfrm>
            <a:prstGeom prst="rect">
              <a:avLst/>
            </a:prstGeom>
          </p:spPr>
        </p:pic>
        <p:sp>
          <p:nvSpPr>
            <p:cNvPr id="771093" name="テキスト ボックス 771092"/>
            <p:cNvSpPr txBox="1"/>
            <p:nvPr/>
          </p:nvSpPr>
          <p:spPr>
            <a:xfrm>
              <a:off x="533400" y="2133600"/>
              <a:ext cx="1505540" cy="461665"/>
            </a:xfrm>
            <a:prstGeom prst="rect">
              <a:avLst/>
            </a:prstGeom>
            <a:noFill/>
          </p:spPr>
          <p:txBody>
            <a:bodyPr wrap="none" rtlCol="0">
              <a:spAutoFit/>
            </a:bodyPr>
            <a:lstStyle/>
            <a:p>
              <a:pPr>
                <a:spcBef>
                  <a:spcPts val="0"/>
                </a:spcBef>
              </a:pPr>
              <a:r>
                <a:rPr kumimoji="1" lang="ja-JP" altLang="en-US" sz="1200" dirty="0" smtClean="0">
                  <a:solidFill>
                    <a:srgbClr val="0000FF"/>
                  </a:solidFill>
                </a:rPr>
                <a:t>仮想マシン・イメージ</a:t>
              </a:r>
              <a:endParaRPr kumimoji="1" lang="en-US" altLang="ja-JP" sz="1200" dirty="0" smtClean="0">
                <a:solidFill>
                  <a:srgbClr val="0000FF"/>
                </a:solidFill>
              </a:endParaRPr>
            </a:p>
            <a:p>
              <a:pPr>
                <a:spcBef>
                  <a:spcPts val="0"/>
                </a:spcBef>
              </a:pPr>
              <a:r>
                <a:rPr kumimoji="1" lang="ja-JP" altLang="en-US" sz="1200" dirty="0" smtClean="0">
                  <a:solidFill>
                    <a:srgbClr val="0000FF"/>
                  </a:solidFill>
                </a:rPr>
                <a:t>のレプリケーション</a:t>
              </a:r>
              <a:endParaRPr kumimoji="1" lang="ja-JP" altLang="en-US" sz="1200" dirty="0">
                <a:solidFill>
                  <a:srgbClr val="0000FF"/>
                </a:solidFill>
              </a:endParaRPr>
            </a:p>
          </p:txBody>
        </p:sp>
        <p:sp>
          <p:nvSpPr>
            <p:cNvPr id="70" name="テキスト ボックス 69"/>
            <p:cNvSpPr txBox="1"/>
            <p:nvPr/>
          </p:nvSpPr>
          <p:spPr>
            <a:xfrm>
              <a:off x="533400" y="5257800"/>
              <a:ext cx="1225215" cy="461665"/>
            </a:xfrm>
            <a:prstGeom prst="rect">
              <a:avLst/>
            </a:prstGeom>
            <a:noFill/>
          </p:spPr>
          <p:txBody>
            <a:bodyPr wrap="none" rtlCol="0">
              <a:spAutoFit/>
            </a:bodyPr>
            <a:lstStyle/>
            <a:p>
              <a:pPr>
                <a:spcBef>
                  <a:spcPts val="0"/>
                </a:spcBef>
              </a:pPr>
              <a:r>
                <a:rPr kumimoji="1" lang="ja-JP" altLang="en-US" sz="1200" dirty="0" smtClean="0">
                  <a:solidFill>
                    <a:srgbClr val="3366FF"/>
                  </a:solidFill>
                </a:rPr>
                <a:t>データの</a:t>
              </a:r>
              <a:endParaRPr kumimoji="1" lang="en-US" altLang="ja-JP" sz="1200" dirty="0" smtClean="0">
                <a:solidFill>
                  <a:srgbClr val="3366FF"/>
                </a:solidFill>
              </a:endParaRPr>
            </a:p>
            <a:p>
              <a:pPr>
                <a:spcBef>
                  <a:spcPts val="0"/>
                </a:spcBef>
              </a:pPr>
              <a:r>
                <a:rPr kumimoji="1" lang="ja-JP" altLang="en-US" sz="1200" dirty="0" smtClean="0">
                  <a:solidFill>
                    <a:srgbClr val="3366FF"/>
                  </a:solidFill>
                </a:rPr>
                <a:t>レプリケーション</a:t>
              </a:r>
              <a:endParaRPr kumimoji="1" lang="ja-JP" altLang="en-US" sz="1200" dirty="0">
                <a:solidFill>
                  <a:srgbClr val="3366FF"/>
                </a:solidFill>
              </a:endParaRPr>
            </a:p>
          </p:txBody>
        </p:sp>
      </p:grpSp>
      <p:sp>
        <p:nvSpPr>
          <p:cNvPr id="771098" name="テキスト ボックス 771097"/>
          <p:cNvSpPr txBox="1"/>
          <p:nvPr/>
        </p:nvSpPr>
        <p:spPr>
          <a:xfrm>
            <a:off x="3733800" y="2985750"/>
            <a:ext cx="916236" cy="276999"/>
          </a:xfrm>
          <a:prstGeom prst="rect">
            <a:avLst/>
          </a:prstGeom>
          <a:noFill/>
        </p:spPr>
        <p:txBody>
          <a:bodyPr wrap="none" rtlCol="0">
            <a:spAutoFit/>
          </a:bodyPr>
          <a:lstStyle/>
          <a:p>
            <a:pPr algn="ctr"/>
            <a:r>
              <a:rPr kumimoji="1" lang="ja-JP" altLang="en-US" sz="1200" dirty="0" smtClean="0">
                <a:solidFill>
                  <a:srgbClr val="0000FF"/>
                </a:solidFill>
                <a:latin typeface="HGP創英角ｺﾞｼｯｸUB"/>
                <a:ea typeface="HGP創英角ｺﾞｼｯｸUB"/>
                <a:cs typeface="HGP創英角ｺﾞｼｯｸUB"/>
              </a:rPr>
              <a:t>ネットワーク</a:t>
            </a:r>
            <a:endParaRPr kumimoji="1" lang="ja-JP" altLang="en-US" sz="1200" dirty="0">
              <a:solidFill>
                <a:srgbClr val="0000FF"/>
              </a:solidFill>
              <a:latin typeface="HGP創英角ｺﾞｼｯｸUB"/>
              <a:ea typeface="HGP創英角ｺﾞｼｯｸUB"/>
              <a:cs typeface="HGP創英角ｺﾞｼｯｸUB"/>
            </a:endParaRPr>
          </a:p>
        </p:txBody>
      </p:sp>
      <p:grpSp>
        <p:nvGrpSpPr>
          <p:cNvPr id="771103" name="図形グループ 771102"/>
          <p:cNvGrpSpPr/>
          <p:nvPr/>
        </p:nvGrpSpPr>
        <p:grpSpPr>
          <a:xfrm>
            <a:off x="2362201" y="928350"/>
            <a:ext cx="6172197" cy="3613275"/>
            <a:chOff x="2362201" y="990600"/>
            <a:chExt cx="6172197" cy="3613275"/>
          </a:xfrm>
        </p:grpSpPr>
        <p:sp>
          <p:nvSpPr>
            <p:cNvPr id="26" name="角丸四角形 25"/>
            <p:cNvSpPr/>
            <p:nvPr/>
          </p:nvSpPr>
          <p:spPr bwMode="auto">
            <a:xfrm>
              <a:off x="6172198"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7" name="角丸四角形 26"/>
            <p:cNvSpPr/>
            <p:nvPr/>
          </p:nvSpPr>
          <p:spPr bwMode="auto">
            <a:xfrm>
              <a:off x="7086600"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8" name="角丸四角形 27"/>
            <p:cNvSpPr/>
            <p:nvPr/>
          </p:nvSpPr>
          <p:spPr bwMode="auto">
            <a:xfrm>
              <a:off x="6172198" y="2590800"/>
              <a:ext cx="1828800" cy="914400"/>
            </a:xfrm>
            <a:prstGeom prst="roundRect">
              <a:avLst>
                <a:gd name="adj" fmla="val 8179"/>
              </a:avLst>
            </a:prstGeom>
            <a:solidFill>
              <a:srgbClr val="127C5E">
                <a:alpha val="5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9" name="AutoShape 139"/>
            <p:cNvSpPr>
              <a:spLocks noChangeArrowheads="1"/>
            </p:cNvSpPr>
            <p:nvPr/>
          </p:nvSpPr>
          <p:spPr bwMode="auto">
            <a:xfrm>
              <a:off x="6172198" y="1981200"/>
              <a:ext cx="1828800" cy="533400"/>
            </a:xfrm>
            <a:prstGeom prst="roundRect">
              <a:avLst>
                <a:gd name="adj" fmla="val 16667"/>
              </a:avLst>
            </a:prstGeom>
            <a:solidFill>
              <a:srgbClr val="FF6600">
                <a:alpha val="58000"/>
              </a:srgbClr>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30" name="フローチャート: 磁気ディスク 29"/>
            <p:cNvSpPr/>
            <p:nvPr/>
          </p:nvSpPr>
          <p:spPr bwMode="auto">
            <a:xfrm>
              <a:off x="7696198" y="2743200"/>
              <a:ext cx="838200" cy="838200"/>
            </a:xfrm>
            <a:prstGeom prst="flowChartMagneticDisk">
              <a:avLst/>
            </a:prstGeom>
            <a:gradFill flip="none" rotWithShape="1">
              <a:gsLst>
                <a:gs pos="0">
                  <a:schemeClr val="accent2">
                    <a:tint val="50000"/>
                    <a:satMod val="300000"/>
                    <a:alpha val="65000"/>
                  </a:schemeClr>
                </a:gs>
                <a:gs pos="35000">
                  <a:schemeClr val="accent2">
                    <a:tint val="37000"/>
                    <a:satMod val="300000"/>
                    <a:alpha val="65000"/>
                  </a:schemeClr>
                </a:gs>
                <a:gs pos="100000">
                  <a:schemeClr val="accent2">
                    <a:tint val="15000"/>
                    <a:satMod val="350000"/>
                    <a:alpha val="65000"/>
                  </a:schemeClr>
                </a:gs>
              </a:gsLst>
              <a:lin ang="16200000" scaled="1"/>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771072" name="曲線コネクタ 771071"/>
            <p:cNvCxnSpPr>
              <a:stCxn id="5" idx="3"/>
              <a:endCxn id="26" idx="1"/>
            </p:cNvCxnSpPr>
            <p:nvPr/>
          </p:nvCxnSpPr>
          <p:spPr bwMode="auto">
            <a:xfrm flipV="1">
              <a:off x="2362201" y="1752600"/>
              <a:ext cx="3809997" cy="1441575"/>
            </a:xfrm>
            <a:prstGeom prst="curvedConnector3">
              <a:avLst>
                <a:gd name="adj1" fmla="val 50000"/>
              </a:avLst>
            </a:prstGeom>
            <a:solidFill>
              <a:schemeClr val="bg1"/>
            </a:solidFill>
            <a:ln w="38100" cap="flat" cmpd="sng" algn="ctr">
              <a:solidFill>
                <a:srgbClr val="00CCFF"/>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曲線コネクタ 43"/>
            <p:cNvCxnSpPr>
              <a:stCxn id="6" idx="4"/>
              <a:endCxn id="30" idx="2"/>
            </p:cNvCxnSpPr>
            <p:nvPr/>
          </p:nvCxnSpPr>
          <p:spPr bwMode="auto">
            <a:xfrm flipV="1">
              <a:off x="2895600" y="3162300"/>
              <a:ext cx="4800598" cy="1441575"/>
            </a:xfrm>
            <a:prstGeom prst="curvedConnector3">
              <a:avLst>
                <a:gd name="adj1" fmla="val 50000"/>
              </a:avLst>
            </a:prstGeom>
            <a:solidFill>
              <a:schemeClr val="bg1"/>
            </a:solidFill>
            <a:ln w="38100" cap="flat" cmpd="sng" algn="ctr">
              <a:solidFill>
                <a:schemeClr val="accent6">
                  <a:lumMod val="40000"/>
                  <a:lumOff val="60000"/>
                </a:schemeClr>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8" name="角丸四角形 67"/>
            <p:cNvSpPr/>
            <p:nvPr/>
          </p:nvSpPr>
          <p:spPr bwMode="auto">
            <a:xfrm>
              <a:off x="6172198"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9" name="角丸四角形 68"/>
            <p:cNvSpPr/>
            <p:nvPr/>
          </p:nvSpPr>
          <p:spPr bwMode="auto">
            <a:xfrm>
              <a:off x="7086600"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71100" name="テキスト ボックス 771099"/>
            <p:cNvSpPr txBox="1"/>
            <p:nvPr/>
          </p:nvSpPr>
          <p:spPr>
            <a:xfrm>
              <a:off x="5943284" y="990600"/>
              <a:ext cx="2342709" cy="276999"/>
            </a:xfrm>
            <a:prstGeom prst="rect">
              <a:avLst/>
            </a:prstGeom>
            <a:noFill/>
          </p:spPr>
          <p:txBody>
            <a:bodyPr wrap="none" rtlCol="0">
              <a:spAutoFit/>
            </a:bodyPr>
            <a:lstStyle/>
            <a:p>
              <a:pPr algn="ctr"/>
              <a:r>
                <a:rPr kumimoji="1" lang="ja-JP" altLang="en-US" sz="1200" dirty="0" smtClean="0">
                  <a:solidFill>
                    <a:srgbClr val="0000FF"/>
                  </a:solidFill>
                </a:rPr>
                <a:t>クラウド基盤へのレプリケーション</a:t>
              </a:r>
              <a:endParaRPr kumimoji="1" lang="ja-JP" altLang="en-US" sz="1200" dirty="0">
                <a:solidFill>
                  <a:srgbClr val="0000FF"/>
                </a:solidFill>
              </a:endParaRPr>
            </a:p>
          </p:txBody>
        </p:sp>
      </p:grpSp>
      <p:grpSp>
        <p:nvGrpSpPr>
          <p:cNvPr id="771102" name="図形グループ 771101"/>
          <p:cNvGrpSpPr/>
          <p:nvPr/>
        </p:nvGrpSpPr>
        <p:grpSpPr>
          <a:xfrm>
            <a:off x="2362201" y="3131925"/>
            <a:ext cx="6172199" cy="3206625"/>
            <a:chOff x="2362201" y="3194175"/>
            <a:chExt cx="6172199" cy="3206625"/>
          </a:xfrm>
        </p:grpSpPr>
        <p:sp>
          <p:nvSpPr>
            <p:cNvPr id="20" name="角丸四角形 19"/>
            <p:cNvSpPr/>
            <p:nvPr/>
          </p:nvSpPr>
          <p:spPr bwMode="auto">
            <a:xfrm>
              <a:off x="6172200"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1" name="角丸四角形 20"/>
            <p:cNvSpPr/>
            <p:nvPr/>
          </p:nvSpPr>
          <p:spPr bwMode="auto">
            <a:xfrm>
              <a:off x="7086602"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2" name="角丸四角形 21"/>
            <p:cNvSpPr/>
            <p:nvPr/>
          </p:nvSpPr>
          <p:spPr bwMode="auto">
            <a:xfrm>
              <a:off x="6172200" y="5410200"/>
              <a:ext cx="1828800" cy="914400"/>
            </a:xfrm>
            <a:prstGeom prst="roundRect">
              <a:avLst>
                <a:gd name="adj" fmla="val 8179"/>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3" name="AutoShape 139"/>
            <p:cNvSpPr>
              <a:spLocks noChangeArrowheads="1"/>
            </p:cNvSpPr>
            <p:nvPr/>
          </p:nvSpPr>
          <p:spPr bwMode="auto">
            <a:xfrm>
              <a:off x="6172200" y="4800600"/>
              <a:ext cx="1828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24" name="フローチャート: 磁気ディスク 23"/>
            <p:cNvSpPr/>
            <p:nvPr/>
          </p:nvSpPr>
          <p:spPr bwMode="auto">
            <a:xfrm>
              <a:off x="7696200" y="556260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38" name="曲線コネクタ 37"/>
            <p:cNvCxnSpPr>
              <a:stCxn id="5" idx="3"/>
              <a:endCxn id="20" idx="1"/>
            </p:cNvCxnSpPr>
            <p:nvPr/>
          </p:nvCxnSpPr>
          <p:spPr bwMode="auto">
            <a:xfrm>
              <a:off x="2362201" y="3194175"/>
              <a:ext cx="3809999" cy="1377825"/>
            </a:xfrm>
            <a:prstGeom prst="curvedConnector3">
              <a:avLst>
                <a:gd name="adj1" fmla="val 50000"/>
              </a:avLst>
            </a:prstGeom>
            <a:solidFill>
              <a:schemeClr val="bg1"/>
            </a:solidFill>
            <a:ln w="38100" cap="flat" cmpd="sng" algn="ctr">
              <a:solidFill>
                <a:srgbClr val="3366FF"/>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曲線コネクタ 46"/>
            <p:cNvCxnSpPr>
              <a:stCxn id="6" idx="4"/>
              <a:endCxn id="24" idx="2"/>
            </p:cNvCxnSpPr>
            <p:nvPr/>
          </p:nvCxnSpPr>
          <p:spPr bwMode="auto">
            <a:xfrm>
              <a:off x="2895600" y="4603875"/>
              <a:ext cx="4800600" cy="1377825"/>
            </a:xfrm>
            <a:prstGeom prst="curvedConnector3">
              <a:avLst/>
            </a:prstGeom>
            <a:solidFill>
              <a:schemeClr val="bg1"/>
            </a:solidFill>
            <a:ln w="38100" cap="flat" cmpd="sng" algn="ctr">
              <a:solidFill>
                <a:schemeClr val="accent6">
                  <a:lumMod val="60000"/>
                  <a:lumOff val="40000"/>
                </a:schemeClr>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6" name="角丸四角形 65"/>
            <p:cNvSpPr/>
            <p:nvPr/>
          </p:nvSpPr>
          <p:spPr bwMode="auto">
            <a:xfrm>
              <a:off x="6172200"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7" name="角丸四角形 66"/>
            <p:cNvSpPr/>
            <p:nvPr/>
          </p:nvSpPr>
          <p:spPr bwMode="auto">
            <a:xfrm>
              <a:off x="7086602"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4" name="テキスト ボックス 73"/>
            <p:cNvSpPr txBox="1"/>
            <p:nvPr/>
          </p:nvSpPr>
          <p:spPr>
            <a:xfrm>
              <a:off x="5964166" y="3810000"/>
              <a:ext cx="2148545" cy="276999"/>
            </a:xfrm>
            <a:prstGeom prst="rect">
              <a:avLst/>
            </a:prstGeom>
            <a:noFill/>
          </p:spPr>
          <p:txBody>
            <a:bodyPr wrap="none" rtlCol="0">
              <a:spAutoFit/>
            </a:bodyPr>
            <a:lstStyle/>
            <a:p>
              <a:pPr algn="ctr"/>
              <a:r>
                <a:rPr kumimoji="1" lang="ja-JP" altLang="en-US" sz="1200" dirty="0" smtClean="0">
                  <a:solidFill>
                    <a:srgbClr val="0000FF"/>
                  </a:solidFill>
                </a:rPr>
                <a:t>個別基盤へのレプリケーション</a:t>
              </a:r>
              <a:endParaRPr kumimoji="1" lang="ja-JP" altLang="en-US" sz="1200" dirty="0">
                <a:solidFill>
                  <a:srgbClr val="0000FF"/>
                </a:solidFill>
              </a:endParaRPr>
            </a:p>
          </p:txBody>
        </p:sp>
      </p:grpSp>
    </p:spTree>
    <p:extLst>
      <p:ext uri="{BB962C8B-B14F-4D97-AF65-F5344CB8AC3E}">
        <p14:creationId xmlns:p14="http://schemas.microsoft.com/office/powerpoint/2010/main" val="164060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1101"/>
                                        </p:tgtEl>
                                        <p:attrNameLst>
                                          <p:attrName>style.visibility</p:attrName>
                                        </p:attrNameLst>
                                      </p:cBhvr>
                                      <p:to>
                                        <p:strVal val="visible"/>
                                      </p:to>
                                    </p:set>
                                    <p:animEffect transition="in" filter="wipe(left)">
                                      <p:cBhvr>
                                        <p:cTn id="7" dur="500"/>
                                        <p:tgtEl>
                                          <p:spTgt spid="771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1102"/>
                                        </p:tgtEl>
                                        <p:attrNameLst>
                                          <p:attrName>style.visibility</p:attrName>
                                        </p:attrNameLst>
                                      </p:cBhvr>
                                      <p:to>
                                        <p:strVal val="visible"/>
                                      </p:to>
                                    </p:set>
                                    <p:animEffect transition="in" filter="wipe(left)">
                                      <p:cBhvr>
                                        <p:cTn id="12" dur="500"/>
                                        <p:tgtEl>
                                          <p:spTgt spid="771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1103"/>
                                        </p:tgtEl>
                                        <p:attrNameLst>
                                          <p:attrName>style.visibility</p:attrName>
                                        </p:attrNameLst>
                                      </p:cBhvr>
                                      <p:to>
                                        <p:strVal val="visible"/>
                                      </p:to>
                                    </p:set>
                                    <p:animEffect transition="in" filter="wipe(left)">
                                      <p:cBhvr>
                                        <p:cTn id="17" dur="500"/>
                                        <p:tgtEl>
                                          <p:spTgt spid="77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ea typeface="ＭＳ Ｐゴシック" pitchFamily="50" charset="-128"/>
              </a:rPr>
              <a:t>サーバーの仮想化</a:t>
            </a:r>
            <a:r>
              <a:rPr lang="ja-JP" altLang="en-US" sz="2800" dirty="0" smtClean="0">
                <a:ea typeface="ＭＳ Ｐゴシック" pitchFamily="50" charset="-128"/>
              </a:rPr>
              <a:t>／課題</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角丸四角形 1"/>
          <p:cNvSpPr/>
          <p:nvPr/>
        </p:nvSpPr>
        <p:spPr bwMode="auto">
          <a:xfrm>
            <a:off x="2286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4" name="角丸四角形 13"/>
          <p:cNvSpPr/>
          <p:nvPr/>
        </p:nvSpPr>
        <p:spPr bwMode="auto">
          <a:xfrm>
            <a:off x="20574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5" name="角丸四角形 14"/>
          <p:cNvSpPr/>
          <p:nvPr/>
        </p:nvSpPr>
        <p:spPr bwMode="auto">
          <a:xfrm>
            <a:off x="33528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6" name="角丸四角形 15"/>
          <p:cNvSpPr/>
          <p:nvPr/>
        </p:nvSpPr>
        <p:spPr bwMode="auto">
          <a:xfrm>
            <a:off x="228600" y="4351125"/>
            <a:ext cx="6096000" cy="609600"/>
          </a:xfrm>
          <a:prstGeom prst="roundRect">
            <a:avLst>
              <a:gd name="adj" fmla="val 5000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ネットワーク</a:t>
            </a:r>
          </a:p>
        </p:txBody>
      </p:sp>
      <p:sp>
        <p:nvSpPr>
          <p:cNvPr id="18" name="角丸四角形 17"/>
          <p:cNvSpPr/>
          <p:nvPr/>
        </p:nvSpPr>
        <p:spPr bwMode="auto">
          <a:xfrm>
            <a:off x="33528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9" name="角丸四角形 18"/>
          <p:cNvSpPr/>
          <p:nvPr/>
        </p:nvSpPr>
        <p:spPr bwMode="auto">
          <a:xfrm>
            <a:off x="381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0" name="角丸四角形 19"/>
          <p:cNvSpPr/>
          <p:nvPr/>
        </p:nvSpPr>
        <p:spPr bwMode="auto">
          <a:xfrm>
            <a:off x="12954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1" name="角丸四角形 20"/>
          <p:cNvSpPr/>
          <p:nvPr/>
        </p:nvSpPr>
        <p:spPr bwMode="auto">
          <a:xfrm>
            <a:off x="22098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2" name="角丸四角形 21"/>
          <p:cNvSpPr/>
          <p:nvPr/>
        </p:nvSpPr>
        <p:spPr bwMode="auto">
          <a:xfrm>
            <a:off x="35052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3" name="角丸四角形 22"/>
          <p:cNvSpPr/>
          <p:nvPr/>
        </p:nvSpPr>
        <p:spPr bwMode="auto">
          <a:xfrm>
            <a:off x="44196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4" name="角丸四角形 23"/>
          <p:cNvSpPr/>
          <p:nvPr/>
        </p:nvSpPr>
        <p:spPr bwMode="auto">
          <a:xfrm>
            <a:off x="5334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3" name="フローチャート: 磁気ディスク 2"/>
          <p:cNvSpPr/>
          <p:nvPr/>
        </p:nvSpPr>
        <p:spPr bwMode="auto">
          <a:xfrm>
            <a:off x="228600" y="5113125"/>
            <a:ext cx="1828800" cy="1295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Arial" charset="0"/>
                <a:ea typeface="HG丸ｺﾞｼｯｸM-PRO" pitchFamily="50" charset="-128"/>
              </a:rPr>
              <a:t>ストレージ</a:t>
            </a:r>
          </a:p>
        </p:txBody>
      </p:sp>
      <p:sp>
        <p:nvSpPr>
          <p:cNvPr id="4" name="角丸四角形吹き出し 3"/>
          <p:cNvSpPr/>
          <p:nvPr/>
        </p:nvSpPr>
        <p:spPr bwMode="auto">
          <a:xfrm>
            <a:off x="228600" y="998325"/>
            <a:ext cx="6096000" cy="914400"/>
          </a:xfrm>
          <a:prstGeom prst="wedgeRoundRectCallout">
            <a:avLst>
              <a:gd name="adj1" fmla="val -23437"/>
              <a:gd name="adj2" fmla="val 77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サーバー・スプロール</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未使用の仮想マシンの乱立。管理の複雑化とシステム資源の圧迫。運用ルール、管理方法により対応。</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7" name="角丸四角形吹き出し 26"/>
          <p:cNvSpPr/>
          <p:nvPr/>
        </p:nvSpPr>
        <p:spPr bwMode="auto">
          <a:xfrm>
            <a:off x="2438400" y="5189325"/>
            <a:ext cx="3886200" cy="1219200"/>
          </a:xfrm>
          <a:prstGeom prst="wedgeRoundRectCallout">
            <a:avLst>
              <a:gd name="adj1" fmla="val -66395"/>
              <a:gd name="adj2" fmla="val 2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ストレージ設計</a:t>
            </a: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ライブマイグレーション、ストレージ共有、ランダムアクセスの増大により</a:t>
            </a:r>
            <a:r>
              <a:rPr lang="en-US" altLang="ja-JP" sz="1200" dirty="0" smtClean="0">
                <a:solidFill>
                  <a:srgbClr val="FFFFFF"/>
                </a:solidFill>
              </a:rPr>
              <a:t>I/0</a:t>
            </a:r>
            <a:r>
              <a:rPr lang="ja-JP" altLang="en-US" sz="1200" dirty="0" smtClean="0">
                <a:solidFill>
                  <a:srgbClr val="FFFFFF"/>
                </a:solidFill>
              </a:rPr>
              <a:t>ボトルネックが発生しやすくなる。フラッシュ・ストレージなど</a:t>
            </a:r>
            <a:r>
              <a:rPr lang="en-US" altLang="ja-JP" sz="1200" dirty="0" smtClean="0">
                <a:solidFill>
                  <a:srgbClr val="FFFFFF"/>
                </a:solidFill>
              </a:rPr>
              <a:t>I/O</a:t>
            </a:r>
            <a:r>
              <a:rPr lang="ja-JP" altLang="en-US" sz="1200" dirty="0" smtClean="0">
                <a:solidFill>
                  <a:srgbClr val="FFFFFF"/>
                </a:solidFill>
              </a:rPr>
              <a:t>の高速化やボトルネックの生じにくい設計により対応。</a:t>
            </a:r>
            <a:endParaRPr lang="en-US" altLang="ja-JP" sz="1200" dirty="0" smtClean="0">
              <a:solidFill>
                <a:srgbClr val="FFFFFF"/>
              </a:solidFill>
            </a:endParaRPr>
          </a:p>
        </p:txBody>
      </p:sp>
      <p:sp>
        <p:nvSpPr>
          <p:cNvPr id="5" name="右大かっこ 4"/>
          <p:cNvSpPr/>
          <p:nvPr/>
        </p:nvSpPr>
        <p:spPr bwMode="auto">
          <a:xfrm>
            <a:off x="6477000" y="998325"/>
            <a:ext cx="152400" cy="5410200"/>
          </a:xfrm>
          <a:prstGeom prst="rightBracket">
            <a:avLst/>
          </a:prstGeom>
          <a:solidFill>
            <a:schemeClr val="bg1"/>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28" name="角丸四角形吹き出し 27"/>
          <p:cNvSpPr/>
          <p:nvPr/>
        </p:nvSpPr>
        <p:spPr bwMode="auto">
          <a:xfrm>
            <a:off x="6858000" y="998325"/>
            <a:ext cx="2133600" cy="2133600"/>
          </a:xfrm>
          <a:prstGeom prst="wedgeRoundRectCallout">
            <a:avLst>
              <a:gd name="adj1" fmla="val -65800"/>
              <a:gd name="adj2" fmla="val 2988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ポリシー管理</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サーバーとネットワークが物理的に対応している場合は、ポリシーも管理しやすいが、それぞれが仮想化し追加や変更が頻繁に起こる場合、対応が複雑化。クラウド</a:t>
            </a:r>
            <a:r>
              <a:rPr lang="en-US" altLang="ja-JP" sz="1200" dirty="0" smtClean="0">
                <a:solidFill>
                  <a:srgbClr val="FFFFFF"/>
                </a:solidFill>
              </a:rPr>
              <a:t>OS</a:t>
            </a:r>
            <a:r>
              <a:rPr lang="ja-JP" altLang="en-US" sz="1200" dirty="0" smtClean="0">
                <a:solidFill>
                  <a:srgbClr val="FFFFFF"/>
                </a:solidFill>
              </a:rPr>
              <a:t>や自動化ツールにより対応。</a:t>
            </a:r>
            <a:endParaRPr lang="en-US" altLang="ja-JP" sz="1200" dirty="0" smtClean="0">
              <a:solidFill>
                <a:srgbClr val="FFFFFF"/>
              </a:solidFill>
            </a:endParaRPr>
          </a:p>
        </p:txBody>
      </p:sp>
      <p:cxnSp>
        <p:nvCxnSpPr>
          <p:cNvPr id="7" name="カギ線コネクタ 6"/>
          <p:cNvCxnSpPr>
            <a:stCxn id="2" idx="2"/>
            <a:endCxn id="14" idx="0"/>
          </p:cNvCxnSpPr>
          <p:nvPr/>
        </p:nvCxnSpPr>
        <p:spPr bwMode="auto">
          <a:xfrm rot="16200000" flipH="1">
            <a:off x="2054469" y="2944355"/>
            <a:ext cx="228600" cy="908539"/>
          </a:xfrm>
          <a:prstGeom prst="bentConnector3">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37" name="カギ線コネクタ 36"/>
          <p:cNvCxnSpPr>
            <a:stCxn id="18" idx="2"/>
            <a:endCxn id="15" idx="0"/>
          </p:cNvCxnSpPr>
          <p:nvPr/>
        </p:nvCxnSpPr>
        <p:spPr bwMode="auto">
          <a:xfrm rot="5400000">
            <a:off x="4264270" y="2938495"/>
            <a:ext cx="228600" cy="9202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48" name="カギ線コネクタ 47"/>
          <p:cNvCxnSpPr>
            <a:stCxn id="14" idx="2"/>
            <a:endCxn id="16" idx="0"/>
          </p:cNvCxnSpPr>
          <p:nvPr/>
        </p:nvCxnSpPr>
        <p:spPr bwMode="auto">
          <a:xfrm rot="16200000" flipH="1">
            <a:off x="2835519" y="3910044"/>
            <a:ext cx="228600" cy="6535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51" name="カギ線コネクタ 50"/>
          <p:cNvCxnSpPr>
            <a:stCxn id="15" idx="2"/>
            <a:endCxn id="16" idx="0"/>
          </p:cNvCxnSpPr>
          <p:nvPr/>
        </p:nvCxnSpPr>
        <p:spPr bwMode="auto">
          <a:xfrm rot="5400000">
            <a:off x="3483220" y="3915906"/>
            <a:ext cx="228600" cy="641839"/>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237" name="直線コネクタ 236"/>
          <p:cNvCxnSpPr>
            <a:endCxn id="3" idx="1"/>
          </p:cNvCxnSpPr>
          <p:nvPr/>
        </p:nvCxnSpPr>
        <p:spPr bwMode="auto">
          <a:xfrm>
            <a:off x="1143000" y="4960725"/>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p:spPr>
      </p:cxnSp>
      <p:sp>
        <p:nvSpPr>
          <p:cNvPr id="244" name="テキスト ボックス 243"/>
          <p:cNvSpPr txBox="1"/>
          <p:nvPr/>
        </p:nvSpPr>
        <p:spPr>
          <a:xfrm>
            <a:off x="6781800" y="3992277"/>
            <a:ext cx="2209800" cy="2031325"/>
          </a:xfrm>
          <a:prstGeom prst="rect">
            <a:avLst/>
          </a:prstGeom>
          <a:noFill/>
        </p:spPr>
        <p:txBody>
          <a:bodyPr wrap="square" rtlCol="0">
            <a:spAutoFit/>
          </a:bodyPr>
          <a:lstStyle/>
          <a:p>
            <a:r>
              <a:rPr kumimoji="1" lang="ja-JP" altLang="en-US" sz="1400" dirty="0" smtClean="0">
                <a:solidFill>
                  <a:srgbClr val="800000"/>
                </a:solidFill>
              </a:rPr>
              <a:t>　物理システムを前提としたシステム設計とは考慮点が異なる点が多い。</a:t>
            </a:r>
            <a:endParaRPr kumimoji="1" lang="en-US" altLang="ja-JP" sz="1400" dirty="0">
              <a:solidFill>
                <a:srgbClr val="800000"/>
              </a:solidFill>
            </a:endParaRPr>
          </a:p>
          <a:p>
            <a:endParaRPr kumimoji="1" lang="en-US" altLang="ja-JP" sz="1400" dirty="0" smtClean="0">
              <a:solidFill>
                <a:srgbClr val="800000"/>
              </a:solidFill>
            </a:endParaRPr>
          </a:p>
          <a:p>
            <a:r>
              <a:rPr kumimoji="1" lang="ja-JP" altLang="en-US" sz="1400" dirty="0" smtClean="0">
                <a:solidFill>
                  <a:srgbClr val="800000"/>
                </a:solidFill>
              </a:rPr>
              <a:t>フラッシュ・ストレージ、</a:t>
            </a:r>
            <a:r>
              <a:rPr kumimoji="1" lang="en-US" altLang="ja-JP" sz="1400" dirty="0" smtClean="0">
                <a:solidFill>
                  <a:srgbClr val="800000"/>
                </a:solidFill>
              </a:rPr>
              <a:t>SDN</a:t>
            </a:r>
            <a:r>
              <a:rPr kumimoji="1" lang="ja-JP" altLang="en-US" sz="1400" dirty="0" smtClean="0">
                <a:solidFill>
                  <a:srgbClr val="800000"/>
                </a:solidFill>
              </a:rPr>
              <a:t>、クラウド</a:t>
            </a:r>
            <a:r>
              <a:rPr kumimoji="1" lang="en-US" altLang="ja-JP" sz="1400" dirty="0" smtClean="0">
                <a:solidFill>
                  <a:srgbClr val="800000"/>
                </a:solidFill>
              </a:rPr>
              <a:t>OS</a:t>
            </a:r>
            <a:r>
              <a:rPr kumimoji="1" lang="ja-JP" altLang="en-US" sz="1400" dirty="0" smtClean="0">
                <a:solidFill>
                  <a:srgbClr val="800000"/>
                </a:solidFill>
              </a:rPr>
              <a:t>など仮想化環境を最適化できるテクノロジーの活用を組み合わせた構築が必要。</a:t>
            </a:r>
            <a:endParaRPr kumimoji="1" lang="ja-JP" altLang="en-US" sz="1400" dirty="0">
              <a:solidFill>
                <a:srgbClr val="800000"/>
              </a:solidFill>
            </a:endParaRPr>
          </a:p>
        </p:txBody>
      </p:sp>
    </p:spTree>
    <p:extLst>
      <p:ext uri="{BB962C8B-B14F-4D97-AF65-F5344CB8AC3E}">
        <p14:creationId xmlns:p14="http://schemas.microsoft.com/office/powerpoint/2010/main" val="297309818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垂直統合システム</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240072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4" name="角丸四角形 3"/>
          <p:cNvSpPr/>
          <p:nvPr/>
        </p:nvSpPr>
        <p:spPr bwMode="auto">
          <a:xfrm>
            <a:off x="381000" y="2909550"/>
            <a:ext cx="5715000" cy="1600200"/>
          </a:xfrm>
          <a:prstGeom prst="roundRect">
            <a:avLst>
              <a:gd name="adj" fmla="val 0"/>
            </a:avLst>
          </a:prstGeom>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3519150"/>
            <a:ext cx="815885" cy="1073971"/>
          </a:xfrm>
          <a:prstGeom prst="rect">
            <a:avLst/>
          </a:prstGeom>
        </p:spPr>
      </p:pic>
      <p:pic>
        <p:nvPicPr>
          <p:cNvPr id="8" name="図 7"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519150"/>
            <a:ext cx="876300" cy="876300"/>
          </a:xfrm>
          <a:prstGeom prst="rect">
            <a:avLst/>
          </a:prstGeom>
        </p:spPr>
      </p:pic>
      <p:pic>
        <p:nvPicPr>
          <p:cNvPr id="9" name="図 8" descr="imgre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3519150"/>
            <a:ext cx="619252" cy="930570"/>
          </a:xfrm>
          <a:prstGeom prst="rect">
            <a:avLst/>
          </a:prstGeom>
        </p:spPr>
      </p:pic>
      <p:sp>
        <p:nvSpPr>
          <p:cNvPr id="12" name="テキスト ボックス 11"/>
          <p:cNvSpPr txBox="1"/>
          <p:nvPr/>
        </p:nvSpPr>
        <p:spPr>
          <a:xfrm>
            <a:off x="609600" y="3061950"/>
            <a:ext cx="2150348" cy="400110"/>
          </a:xfrm>
          <a:prstGeom prst="rect">
            <a:avLst/>
          </a:prstGeom>
          <a:noFill/>
        </p:spPr>
        <p:txBody>
          <a:bodyPr wrap="none" rtlCol="0">
            <a:spAutoFit/>
          </a:bodyPr>
          <a:lstStyle/>
          <a:p>
            <a:r>
              <a:rPr kumimoji="1" lang="ja-JP" altLang="en-US" sz="2000" dirty="0" smtClean="0">
                <a:solidFill>
                  <a:srgbClr val="800000"/>
                </a:solidFill>
                <a:effectLst/>
              </a:rPr>
              <a:t>垂直統合システム</a:t>
            </a:r>
            <a:endParaRPr kumimoji="1" lang="ja-JP" altLang="en-US" sz="2000" dirty="0">
              <a:solidFill>
                <a:srgbClr val="800000"/>
              </a:solidFill>
              <a:effectLst/>
            </a:endParaRPr>
          </a:p>
        </p:txBody>
      </p:sp>
      <p:sp>
        <p:nvSpPr>
          <p:cNvPr id="16" name="角丸四角形 15"/>
          <p:cNvSpPr/>
          <p:nvPr/>
        </p:nvSpPr>
        <p:spPr bwMode="auto">
          <a:xfrm>
            <a:off x="2209800" y="3595350"/>
            <a:ext cx="17526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様々な用途</a:t>
            </a:r>
          </a:p>
        </p:txBody>
      </p:sp>
      <p:grpSp>
        <p:nvGrpSpPr>
          <p:cNvPr id="27" name="図形グループ 26"/>
          <p:cNvGrpSpPr/>
          <p:nvPr/>
        </p:nvGrpSpPr>
        <p:grpSpPr>
          <a:xfrm>
            <a:off x="381000" y="1233150"/>
            <a:ext cx="5715000" cy="1600200"/>
            <a:chOff x="381000" y="1295400"/>
            <a:chExt cx="5715000" cy="1600200"/>
          </a:xfrm>
        </p:grpSpPr>
        <p:sp>
          <p:nvSpPr>
            <p:cNvPr id="3" name="角丸四角形 2"/>
            <p:cNvSpPr/>
            <p:nvPr/>
          </p:nvSpPr>
          <p:spPr bwMode="auto">
            <a:xfrm>
              <a:off x="381000" y="1295400"/>
              <a:ext cx="5715000" cy="1600200"/>
            </a:xfrm>
            <a:prstGeom prst="roundRect">
              <a:avLst>
                <a:gd name="adj" fmla="val 0"/>
              </a:avLst>
            </a:prstGeom>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 name="図 9"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1905000"/>
              <a:ext cx="471854" cy="914400"/>
            </a:xfrm>
            <a:prstGeom prst="rect">
              <a:avLst/>
            </a:prstGeom>
          </p:spPr>
        </p:pic>
        <p:sp>
          <p:nvSpPr>
            <p:cNvPr id="11" name="テキスト ボックス 10"/>
            <p:cNvSpPr txBox="1"/>
            <p:nvPr/>
          </p:nvSpPr>
          <p:spPr>
            <a:xfrm>
              <a:off x="609600" y="1447800"/>
              <a:ext cx="1980029" cy="400110"/>
            </a:xfrm>
            <a:prstGeom prst="rect">
              <a:avLst/>
            </a:prstGeom>
            <a:noFill/>
          </p:spPr>
          <p:txBody>
            <a:bodyPr wrap="none" rtlCol="0">
              <a:spAutoFit/>
            </a:bodyPr>
            <a:lstStyle/>
            <a:p>
              <a:r>
                <a:rPr kumimoji="1" lang="ja-JP" altLang="en-US" sz="2000" dirty="0" smtClean="0">
                  <a:solidFill>
                    <a:srgbClr val="3366FF"/>
                  </a:solidFill>
                </a:rPr>
                <a:t>アプライアンス</a:t>
              </a:r>
              <a:endParaRPr kumimoji="1" lang="ja-JP" altLang="en-US" sz="2000" dirty="0">
                <a:solidFill>
                  <a:srgbClr val="3366FF"/>
                </a:solidFill>
              </a:endParaRPr>
            </a:p>
          </p:txBody>
        </p:sp>
        <p:sp>
          <p:nvSpPr>
            <p:cNvPr id="14" name="角丸四角形 13"/>
            <p:cNvSpPr/>
            <p:nvPr/>
          </p:nvSpPr>
          <p:spPr bwMode="auto">
            <a:xfrm>
              <a:off x="2209800" y="1981200"/>
              <a:ext cx="1752600" cy="4572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特定の用途</a:t>
              </a:r>
            </a:p>
          </p:txBody>
        </p:sp>
        <p:sp>
          <p:nvSpPr>
            <p:cNvPr id="17" name="角丸四角形 16"/>
            <p:cNvSpPr/>
            <p:nvPr/>
          </p:nvSpPr>
          <p:spPr bwMode="auto">
            <a:xfrm>
              <a:off x="4114800" y="1981200"/>
              <a:ext cx="1752600"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HG丸ｺﾞｼｯｸM-PRO"/>
                  <a:ea typeface="HG丸ｺﾞｼｯｸM-PRO"/>
                  <a:cs typeface="HG丸ｺﾞｼｯｸM-PRO"/>
                </a:rPr>
                <a:t>設定不要</a:t>
              </a:r>
            </a:p>
          </p:txBody>
        </p:sp>
      </p:grpSp>
      <p:grpSp>
        <p:nvGrpSpPr>
          <p:cNvPr id="29" name="図形グループ 28"/>
          <p:cNvGrpSpPr/>
          <p:nvPr/>
        </p:nvGrpSpPr>
        <p:grpSpPr>
          <a:xfrm>
            <a:off x="381000" y="4585950"/>
            <a:ext cx="5715000" cy="1600200"/>
            <a:chOff x="381000" y="4648200"/>
            <a:chExt cx="5715000" cy="1600200"/>
          </a:xfrm>
        </p:grpSpPr>
        <p:sp>
          <p:nvSpPr>
            <p:cNvPr id="5" name="角丸四角形 4"/>
            <p:cNvSpPr/>
            <p:nvPr/>
          </p:nvSpPr>
          <p:spPr bwMode="auto">
            <a:xfrm>
              <a:off x="381000" y="4648200"/>
              <a:ext cx="5715000" cy="1600200"/>
            </a:xfrm>
            <a:prstGeom prst="roundRect">
              <a:avLst>
                <a:gd name="adj" fmla="val 0"/>
              </a:avLst>
            </a:prstGeom>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p:cNvPicPr>
              <a:picLocks noChangeAspect="1"/>
            </p:cNvPicPr>
            <p:nvPr/>
          </p:nvPicPr>
          <p:blipFill>
            <a:blip r:embed="rId6">
              <a:clrChange>
                <a:clrFrom>
                  <a:srgbClr val="FEFEFE"/>
                </a:clrFrom>
                <a:clrTo>
                  <a:srgbClr val="FEFEFE">
                    <a:alpha val="0"/>
                  </a:srgbClr>
                </a:clrTo>
              </a:clrChange>
            </a:blip>
            <a:stretch>
              <a:fillRect/>
            </a:stretch>
          </p:blipFill>
          <p:spPr>
            <a:xfrm>
              <a:off x="762000" y="5181600"/>
              <a:ext cx="1143000" cy="1002031"/>
            </a:xfrm>
            <a:prstGeom prst="rect">
              <a:avLst/>
            </a:prstGeom>
          </p:spPr>
        </p:pic>
        <p:sp>
          <p:nvSpPr>
            <p:cNvPr id="13" name="テキスト ボックス 12"/>
            <p:cNvSpPr txBox="1"/>
            <p:nvPr/>
          </p:nvSpPr>
          <p:spPr>
            <a:xfrm>
              <a:off x="609600" y="4800600"/>
              <a:ext cx="1723549" cy="400110"/>
            </a:xfrm>
            <a:prstGeom prst="rect">
              <a:avLst/>
            </a:prstGeom>
            <a:noFill/>
          </p:spPr>
          <p:txBody>
            <a:bodyPr wrap="none" rtlCol="0">
              <a:spAutoFit/>
            </a:bodyPr>
            <a:lstStyle/>
            <a:p>
              <a:r>
                <a:rPr kumimoji="1" lang="ja-JP" altLang="en-US" sz="2000" dirty="0" smtClean="0">
                  <a:solidFill>
                    <a:srgbClr val="3366FF"/>
                  </a:solidFill>
                </a:rPr>
                <a:t>汎用システム</a:t>
              </a:r>
              <a:endParaRPr kumimoji="1" lang="ja-JP" altLang="en-US" sz="2000" dirty="0">
                <a:solidFill>
                  <a:srgbClr val="3366FF"/>
                </a:solidFill>
              </a:endParaRPr>
            </a:p>
          </p:txBody>
        </p:sp>
        <p:sp>
          <p:nvSpPr>
            <p:cNvPr id="15" name="角丸四角形 14"/>
            <p:cNvSpPr/>
            <p:nvPr/>
          </p:nvSpPr>
          <p:spPr bwMode="auto">
            <a:xfrm>
              <a:off x="2209800" y="5334000"/>
              <a:ext cx="17526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様々な用途</a:t>
              </a:r>
            </a:p>
          </p:txBody>
        </p:sp>
        <p:sp>
          <p:nvSpPr>
            <p:cNvPr id="18" name="角丸四角形 17"/>
            <p:cNvSpPr/>
            <p:nvPr/>
          </p:nvSpPr>
          <p:spPr bwMode="auto">
            <a:xfrm>
              <a:off x="4114800" y="5334000"/>
              <a:ext cx="1752600" cy="4572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設定複雑</a:t>
              </a:r>
            </a:p>
          </p:txBody>
        </p:sp>
      </p:grpSp>
      <p:sp>
        <p:nvSpPr>
          <p:cNvPr id="19" name="角丸四角形 18"/>
          <p:cNvSpPr/>
          <p:nvPr/>
        </p:nvSpPr>
        <p:spPr bwMode="auto">
          <a:xfrm>
            <a:off x="4114800" y="3595350"/>
            <a:ext cx="1752600" cy="4572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設定容易</a:t>
            </a:r>
          </a:p>
        </p:txBody>
      </p:sp>
      <p:grpSp>
        <p:nvGrpSpPr>
          <p:cNvPr id="22" name="図形グループ 21"/>
          <p:cNvGrpSpPr/>
          <p:nvPr/>
        </p:nvGrpSpPr>
        <p:grpSpPr>
          <a:xfrm>
            <a:off x="6096000" y="1537950"/>
            <a:ext cx="2743200" cy="4762619"/>
            <a:chOff x="6096000" y="1600200"/>
            <a:chExt cx="2743200" cy="4762619"/>
          </a:xfrm>
        </p:grpSpPr>
        <p:sp>
          <p:nvSpPr>
            <p:cNvPr id="20" name="角丸四角形 19"/>
            <p:cNvSpPr/>
            <p:nvPr/>
          </p:nvSpPr>
          <p:spPr bwMode="auto">
            <a:xfrm>
              <a:off x="6553200" y="3886200"/>
              <a:ext cx="2286000" cy="838200"/>
            </a:xfrm>
            <a:prstGeom prst="roundRect">
              <a:avLst>
                <a:gd name="adj" fmla="val 0"/>
              </a:avLst>
            </a:prstGeom>
            <a:solidFill>
              <a:srgbClr val="00CCFF"/>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丸ｺﾞｼｯｸM-PRO"/>
                  <a:ea typeface="HG丸ｺﾞｼｯｸM-PRO"/>
                  <a:cs typeface="HG丸ｺﾞｼｯｸM-PRO"/>
                </a:rPr>
                <a:t>ハード</a:t>
              </a:r>
              <a:endParaRPr kumimoji="0" lang="en-US" altLang="ja-JP" sz="1600" b="0" i="0" u="none" strike="noStrike" cap="none" normalizeH="0" baseline="0" dirty="0" smtClean="0">
                <a:ln>
                  <a:noFill/>
                </a:ln>
                <a:solidFill>
                  <a:srgbClr val="FFFFFF"/>
                </a:solidFill>
                <a:effectLst/>
                <a:latin typeface="HG丸ｺﾞｼｯｸM-PRO"/>
                <a:ea typeface="HG丸ｺﾞｼｯｸM-PRO"/>
                <a:cs typeface="HG丸ｺﾞｼｯｸM-PRO"/>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HG丸ｺﾞｼｯｸM-PRO"/>
                  <a:ea typeface="HG丸ｺﾞｼｯｸM-PRO"/>
                  <a:cs typeface="HG丸ｺﾞｼｯｸM-PRO"/>
                </a:rPr>
                <a:t>ウエア</a:t>
              </a:r>
              <a:endParaRPr kumimoji="0" lang="ja-JP" altLang="en-US" sz="16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21" name="角丸四角形 20"/>
            <p:cNvSpPr/>
            <p:nvPr/>
          </p:nvSpPr>
          <p:spPr bwMode="auto">
            <a:xfrm>
              <a:off x="6553200" y="2743200"/>
              <a:ext cx="2286000" cy="838200"/>
            </a:xfrm>
            <a:prstGeom prst="roundRect">
              <a:avLst>
                <a:gd name="adj" fmla="val 0"/>
              </a:avLst>
            </a:prstGeom>
            <a:solidFill>
              <a:srgbClr val="CCFFCC"/>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127C5E"/>
                  </a:solidFill>
                  <a:latin typeface="HG丸ｺﾞｼｯｸM-PRO"/>
                  <a:ea typeface="HG丸ｺﾞｼｯｸM-PRO"/>
                  <a:cs typeface="HG丸ｺﾞｼｯｸM-PRO"/>
                </a:rPr>
                <a:t>ミドル</a:t>
              </a:r>
              <a:endParaRPr lang="en-US" altLang="ja-JP" sz="1600" dirty="0" smtClean="0">
                <a:solidFill>
                  <a:srgbClr val="127C5E"/>
                </a:solidFill>
                <a:latin typeface="HG丸ｺﾞｼｯｸM-PRO"/>
                <a:ea typeface="HG丸ｺﾞｼｯｸM-PRO"/>
                <a:cs typeface="HG丸ｺﾞｼｯｸM-PRO"/>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127C5E"/>
                  </a:solidFill>
                  <a:latin typeface="HG丸ｺﾞｼｯｸM-PRO"/>
                  <a:ea typeface="HG丸ｺﾞｼｯｸM-PRO"/>
                  <a:cs typeface="HG丸ｺﾞｼｯｸM-PRO"/>
                </a:rPr>
                <a:t>ウエア</a:t>
              </a:r>
              <a:endParaRPr kumimoji="0" lang="ja-JP" altLang="en-US" sz="1600" b="0" i="0" u="none" strike="noStrike" cap="none" normalizeH="0" baseline="0" dirty="0" smtClean="0">
                <a:ln>
                  <a:noFill/>
                </a:ln>
                <a:solidFill>
                  <a:srgbClr val="127C5E"/>
                </a:solidFill>
                <a:effectLst/>
                <a:latin typeface="HG丸ｺﾞｼｯｸM-PRO"/>
                <a:ea typeface="HG丸ｺﾞｼｯｸM-PRO"/>
                <a:cs typeface="HG丸ｺﾞｼｯｸM-PRO"/>
              </a:endParaRPr>
            </a:p>
          </p:txBody>
        </p:sp>
        <p:sp>
          <p:nvSpPr>
            <p:cNvPr id="23" name="角丸四角形 22"/>
            <p:cNvSpPr/>
            <p:nvPr/>
          </p:nvSpPr>
          <p:spPr bwMode="auto">
            <a:xfrm>
              <a:off x="6781800" y="3733800"/>
              <a:ext cx="533400" cy="1752600"/>
            </a:xfrm>
            <a:prstGeom prst="roundRect">
              <a:avLst>
                <a:gd name="adj" fmla="val 0"/>
              </a:avLst>
            </a:prstGeom>
            <a:solidFill>
              <a:schemeClr val="accent4">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角丸四角形 23"/>
            <p:cNvSpPr/>
            <p:nvPr/>
          </p:nvSpPr>
          <p:spPr bwMode="auto">
            <a:xfrm>
              <a:off x="8077200" y="1981200"/>
              <a:ext cx="533400" cy="2895600"/>
            </a:xfrm>
            <a:prstGeom prst="roundRect">
              <a:avLst>
                <a:gd name="adj" fmla="val 0"/>
              </a:avLst>
            </a:prstGeom>
            <a:solidFill>
              <a:schemeClr val="accent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角丸四角形 24"/>
            <p:cNvSpPr/>
            <p:nvPr/>
          </p:nvSpPr>
          <p:spPr bwMode="auto">
            <a:xfrm>
              <a:off x="6705600" y="2133600"/>
              <a:ext cx="19812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rgbClr val="FFFFFF"/>
                  </a:solidFill>
                  <a:latin typeface="HG丸ｺﾞｼｯｸM-PRO"/>
                  <a:ea typeface="HG丸ｺﾞｼｯｸM-PRO"/>
                  <a:cs typeface="HG丸ｺﾞｼｯｸM-PRO"/>
                </a:rPr>
                <a:t>プラットフォーム</a:t>
              </a:r>
              <a:r>
                <a:rPr lang="en-US" altLang="ja-JP" sz="800" dirty="0" smtClean="0">
                  <a:solidFill>
                    <a:srgbClr val="FFFFFF"/>
                  </a:solidFill>
                  <a:latin typeface="HG丸ｺﾞｼｯｸM-PRO"/>
                  <a:ea typeface="HG丸ｺﾞｼｯｸM-PRO"/>
                  <a:cs typeface="HG丸ｺﾞｼｯｸM-PRO"/>
                </a:rPr>
                <a:t> / </a:t>
              </a:r>
              <a:r>
                <a:rPr lang="en-US" altLang="ja-JP" sz="800" dirty="0" err="1" smtClean="0">
                  <a:solidFill>
                    <a:srgbClr val="FFFFFF"/>
                  </a:solidFill>
                  <a:latin typeface="HG丸ｺﾞｼｯｸM-PRO"/>
                  <a:ea typeface="HG丸ｺﾞｼｯｸM-PRO"/>
                  <a:cs typeface="HG丸ｺﾞｼｯｸM-PRO"/>
                </a:rPr>
                <a:t>PaaS</a:t>
              </a:r>
              <a:r>
                <a:rPr lang="ja-JP" altLang="en-US" sz="800" dirty="0" smtClean="0">
                  <a:solidFill>
                    <a:srgbClr val="FFFFFF"/>
                  </a:solidFill>
                  <a:latin typeface="HG丸ｺﾞｼｯｸM-PRO"/>
                  <a:ea typeface="HG丸ｺﾞｼｯｸM-PRO"/>
                  <a:cs typeface="HG丸ｺﾞｼｯｸM-PRO"/>
                </a:rPr>
                <a:t>型</a:t>
              </a:r>
              <a:endParaRPr kumimoji="0" lang="ja-JP" altLang="en-US" sz="8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26" name="角丸四角形 25"/>
            <p:cNvSpPr/>
            <p:nvPr/>
          </p:nvSpPr>
          <p:spPr bwMode="auto">
            <a:xfrm>
              <a:off x="6705600" y="5029200"/>
              <a:ext cx="19812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lang="ja-JP" altLang="en-US" sz="800" dirty="0">
                  <a:solidFill>
                    <a:srgbClr val="FFFFFF"/>
                  </a:solidFill>
                  <a:latin typeface="HG丸ｺﾞｼｯｸM-PRO"/>
                  <a:ea typeface="HG丸ｺﾞｼｯｸM-PRO"/>
                  <a:cs typeface="HG丸ｺﾞｼｯｸM-PRO"/>
                </a:rPr>
                <a:t>インフラストラクチャー</a:t>
              </a:r>
              <a:r>
                <a:rPr lang="en-US" altLang="ja-JP" sz="800" dirty="0">
                  <a:solidFill>
                    <a:srgbClr val="FFFFFF"/>
                  </a:solidFill>
                  <a:latin typeface="HG丸ｺﾞｼｯｸM-PRO"/>
                  <a:ea typeface="HG丸ｺﾞｼｯｸM-PRO"/>
                  <a:cs typeface="HG丸ｺﾞｼｯｸM-PRO"/>
                </a:rPr>
                <a:t> / </a:t>
              </a:r>
              <a:r>
                <a:rPr lang="en-US" altLang="ja-JP" sz="800" dirty="0" err="1">
                  <a:solidFill>
                    <a:srgbClr val="FFFFFF"/>
                  </a:solidFill>
                  <a:latin typeface="HG丸ｺﾞｼｯｸM-PRO"/>
                  <a:ea typeface="HG丸ｺﾞｼｯｸM-PRO"/>
                  <a:cs typeface="HG丸ｺﾞｼｯｸM-PRO"/>
                </a:rPr>
                <a:t>IaaS</a:t>
              </a:r>
              <a:r>
                <a:rPr lang="ja-JP" altLang="en-US" sz="800" dirty="0">
                  <a:solidFill>
                    <a:srgbClr val="FFFFFF"/>
                  </a:solidFill>
                  <a:latin typeface="HG丸ｺﾞｼｯｸM-PRO"/>
                  <a:ea typeface="HG丸ｺﾞｼｯｸM-PRO"/>
                  <a:cs typeface="HG丸ｺﾞｼｯｸM-PRO"/>
                </a:rPr>
                <a:t>型</a:t>
              </a:r>
            </a:p>
          </p:txBody>
        </p:sp>
        <p:cxnSp>
          <p:nvCxnSpPr>
            <p:cNvPr id="28" name="カギ線コネクタ 27"/>
            <p:cNvCxnSpPr>
              <a:stCxn id="4" idx="3"/>
              <a:endCxn id="25" idx="1"/>
            </p:cNvCxnSpPr>
            <p:nvPr/>
          </p:nvCxnSpPr>
          <p:spPr bwMode="auto">
            <a:xfrm flipV="1">
              <a:off x="6096000" y="2286000"/>
              <a:ext cx="609600" cy="1485900"/>
            </a:xfrm>
            <a:prstGeom prst="bentConnector3">
              <a:avLst/>
            </a:prstGeom>
            <a:solidFill>
              <a:schemeClr val="bg1"/>
            </a:solidFill>
            <a:ln w="38100" cap="flat" cmpd="sng" algn="ctr">
              <a:solidFill>
                <a:srgbClr val="3366FF"/>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カギ線コネクタ 29"/>
            <p:cNvCxnSpPr>
              <a:stCxn id="4" idx="3"/>
              <a:endCxn id="26" idx="1"/>
            </p:cNvCxnSpPr>
            <p:nvPr/>
          </p:nvCxnSpPr>
          <p:spPr bwMode="auto">
            <a:xfrm>
              <a:off x="6096000" y="3771900"/>
              <a:ext cx="609600" cy="1409700"/>
            </a:xfrm>
            <a:prstGeom prst="bentConnector3">
              <a:avLst>
                <a:gd name="adj1" fmla="val 50000"/>
              </a:avLst>
            </a:prstGeom>
            <a:solidFill>
              <a:schemeClr val="bg1"/>
            </a:solidFill>
            <a:ln w="38100" cap="flat" cmpd="sng" algn="ctr">
              <a:solidFill>
                <a:srgbClr val="3366FF"/>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3" name="テキスト ボックス 52"/>
            <p:cNvSpPr txBox="1"/>
            <p:nvPr/>
          </p:nvSpPr>
          <p:spPr>
            <a:xfrm>
              <a:off x="6705600" y="5562600"/>
              <a:ext cx="2031325" cy="800219"/>
            </a:xfrm>
            <a:prstGeom prst="rect">
              <a:avLst/>
            </a:prstGeom>
            <a:noFill/>
          </p:spPr>
          <p:txBody>
            <a:bodyPr wrap="none" rtlCol="0">
              <a:spAutoFit/>
            </a:bodyPr>
            <a:lstStyle/>
            <a:p>
              <a:pPr marL="171450" indent="-171450">
                <a:buFont typeface="Wingdings" charset="2"/>
                <a:buChar char="Ø"/>
              </a:pPr>
              <a:r>
                <a:rPr kumimoji="1" lang="en-US" altLang="ja-JP" sz="1000" dirty="0" smtClean="0">
                  <a:solidFill>
                    <a:srgbClr val="0000FF"/>
                  </a:solidFill>
                </a:rPr>
                <a:t>IBM</a:t>
              </a:r>
              <a:r>
                <a:rPr kumimoji="1" lang="en-US" altLang="ja-JP" sz="1000" dirty="0">
                  <a:solidFill>
                    <a:srgbClr val="0000FF"/>
                  </a:solidFill>
                </a:rPr>
                <a:t> </a:t>
              </a:r>
              <a:r>
                <a:rPr kumimoji="1" lang="en-US" altLang="ja-JP" sz="1000" dirty="0" err="1" smtClean="0">
                  <a:solidFill>
                    <a:srgbClr val="0000FF"/>
                  </a:solidFill>
                </a:rPr>
                <a:t>PureFlex</a:t>
              </a:r>
              <a:r>
                <a:rPr kumimoji="1" lang="en-US" altLang="ja-JP" sz="1000" dirty="0">
                  <a:solidFill>
                    <a:srgbClr val="0000FF"/>
                  </a:solidFill>
                </a:rPr>
                <a:t> </a:t>
              </a:r>
              <a:r>
                <a:rPr kumimoji="1" lang="en-US" altLang="ja-JP" sz="1000" dirty="0" smtClean="0">
                  <a:solidFill>
                    <a:srgbClr val="0000FF"/>
                  </a:solidFill>
                </a:rPr>
                <a:t>Systems</a:t>
              </a:r>
            </a:p>
            <a:p>
              <a:pPr marL="171450" indent="-171450">
                <a:buFont typeface="Wingdings" charset="2"/>
                <a:buChar char="Ø"/>
              </a:pPr>
              <a:r>
                <a:rPr kumimoji="1" lang="en-US" altLang="ja-JP" sz="1000" dirty="0">
                  <a:solidFill>
                    <a:srgbClr val="0000FF"/>
                  </a:solidFill>
                </a:rPr>
                <a:t>Oracle </a:t>
              </a:r>
              <a:r>
                <a:rPr kumimoji="1" lang="en-US" altLang="ja-JP" sz="1000" dirty="0" err="1">
                  <a:solidFill>
                    <a:srgbClr val="0000FF"/>
                  </a:solidFill>
                </a:rPr>
                <a:t>Exalogic</a:t>
              </a:r>
              <a:r>
                <a:rPr kumimoji="1" lang="en-US" altLang="ja-JP" sz="1000" dirty="0">
                  <a:solidFill>
                    <a:srgbClr val="0000FF"/>
                  </a:solidFill>
                </a:rPr>
                <a:t> Elastic Cloud</a:t>
              </a:r>
              <a:endParaRPr kumimoji="1" lang="ja-JP" altLang="en-US" sz="1000" dirty="0">
                <a:solidFill>
                  <a:srgbClr val="0000FF"/>
                </a:solidFill>
              </a:endParaRPr>
            </a:p>
            <a:p>
              <a:pPr marL="171450" indent="-171450">
                <a:buFont typeface="Wingdings" charset="2"/>
                <a:buChar char="Ø"/>
              </a:pPr>
              <a:r>
                <a:rPr kumimoji="1" lang="en-US" altLang="ja-JP" sz="1000" dirty="0" err="1">
                  <a:solidFill>
                    <a:srgbClr val="0000FF"/>
                  </a:solidFill>
                </a:rPr>
                <a:t>Vblock</a:t>
              </a:r>
              <a:r>
                <a:rPr kumimoji="1" lang="en-US" altLang="ja-JP" sz="1000" dirty="0">
                  <a:solidFill>
                    <a:srgbClr val="0000FF"/>
                  </a:solidFill>
                </a:rPr>
                <a:t> </a:t>
              </a:r>
              <a:r>
                <a:rPr kumimoji="1" lang="en-US" altLang="ja-JP" sz="1000" dirty="0" err="1">
                  <a:solidFill>
                    <a:srgbClr val="0000FF"/>
                  </a:solidFill>
                </a:rPr>
                <a:t>Infrastructire</a:t>
              </a:r>
              <a:r>
                <a:rPr kumimoji="1" lang="en-US" altLang="ja-JP" sz="1000" dirty="0">
                  <a:solidFill>
                    <a:srgbClr val="0000FF"/>
                  </a:solidFill>
                </a:rPr>
                <a:t> Package</a:t>
              </a:r>
              <a:endParaRPr kumimoji="1" lang="ja-JP" altLang="en-US" sz="1000" dirty="0">
                <a:solidFill>
                  <a:srgbClr val="0000FF"/>
                </a:solidFill>
              </a:endParaRPr>
            </a:p>
            <a:p>
              <a:pPr marL="171450" indent="-171450">
                <a:buFont typeface="Wingdings" charset="2"/>
                <a:buChar char="Ø"/>
              </a:pPr>
              <a:r>
                <a:rPr kumimoji="1" lang="en-US" altLang="ja-JP" sz="1000" dirty="0">
                  <a:solidFill>
                    <a:srgbClr val="0000FF"/>
                  </a:solidFill>
                </a:rPr>
                <a:t>HP </a:t>
              </a:r>
              <a:r>
                <a:rPr kumimoji="1" lang="en-US" altLang="ja-JP" sz="1000" dirty="0" err="1">
                  <a:solidFill>
                    <a:srgbClr val="0000FF"/>
                  </a:solidFill>
                </a:rPr>
                <a:t>CloudSystem</a:t>
              </a:r>
              <a:r>
                <a:rPr kumimoji="1" lang="en-US" altLang="ja-JP" sz="1000" dirty="0">
                  <a:solidFill>
                    <a:srgbClr val="0000FF"/>
                  </a:solidFill>
                </a:rPr>
                <a:t> </a:t>
              </a:r>
              <a:r>
                <a:rPr kumimoji="1" lang="en-US" altLang="ja-JP" sz="1000" dirty="0" smtClean="0">
                  <a:solidFill>
                    <a:srgbClr val="0000FF"/>
                  </a:solidFill>
                </a:rPr>
                <a:t>Matrix</a:t>
              </a:r>
              <a:endParaRPr kumimoji="1" lang="ja-JP" altLang="en-US" sz="1000" dirty="0">
                <a:solidFill>
                  <a:srgbClr val="0000FF"/>
                </a:solidFill>
              </a:endParaRPr>
            </a:p>
          </p:txBody>
        </p:sp>
        <p:sp>
          <p:nvSpPr>
            <p:cNvPr id="57" name="テキスト ボックス 56"/>
            <p:cNvSpPr txBox="1"/>
            <p:nvPr/>
          </p:nvSpPr>
          <p:spPr>
            <a:xfrm>
              <a:off x="6553200" y="1600200"/>
              <a:ext cx="2031325" cy="430887"/>
            </a:xfrm>
            <a:prstGeom prst="rect">
              <a:avLst/>
            </a:prstGeom>
            <a:noFill/>
          </p:spPr>
          <p:txBody>
            <a:bodyPr wrap="none" rtlCol="0">
              <a:spAutoFit/>
            </a:bodyPr>
            <a:lstStyle/>
            <a:p>
              <a:pPr marL="171450" indent="-171450">
                <a:buFont typeface="Wingdings" charset="2"/>
                <a:buChar char="Ø"/>
              </a:pPr>
              <a:r>
                <a:rPr kumimoji="1" lang="en-US" altLang="ja-JP" sz="1000" dirty="0" smtClean="0">
                  <a:solidFill>
                    <a:srgbClr val="0000FF"/>
                  </a:solidFill>
                </a:rPr>
                <a:t>IBM </a:t>
              </a:r>
              <a:r>
                <a:rPr kumimoji="1" lang="en-US" altLang="ja-JP" sz="1000" dirty="0" err="1" smtClean="0">
                  <a:solidFill>
                    <a:srgbClr val="0000FF"/>
                  </a:solidFill>
                </a:rPr>
                <a:t>PureApplication</a:t>
              </a:r>
              <a:r>
                <a:rPr kumimoji="1" lang="en-US" altLang="ja-JP" sz="1000" dirty="0" smtClean="0">
                  <a:solidFill>
                    <a:srgbClr val="0000FF"/>
                  </a:solidFill>
                </a:rPr>
                <a:t> Systems</a:t>
              </a:r>
            </a:p>
            <a:p>
              <a:pPr marL="171450" indent="-171450">
                <a:buFont typeface="Wingdings" charset="2"/>
                <a:buChar char="Ø"/>
              </a:pPr>
              <a:r>
                <a:rPr kumimoji="1" lang="en-US" altLang="ja-JP" sz="1000" dirty="0" smtClean="0">
                  <a:solidFill>
                    <a:srgbClr val="0000FF"/>
                  </a:solidFill>
                </a:rPr>
                <a:t>Oracle </a:t>
              </a:r>
              <a:r>
                <a:rPr kumimoji="1" lang="en-US" altLang="ja-JP" sz="1000" dirty="0" err="1" smtClean="0">
                  <a:solidFill>
                    <a:srgbClr val="0000FF"/>
                  </a:solidFill>
                </a:rPr>
                <a:t>Exadata</a:t>
              </a:r>
              <a:r>
                <a:rPr kumimoji="1" lang="en-US" altLang="ja-JP" sz="1000" dirty="0" smtClean="0">
                  <a:solidFill>
                    <a:srgbClr val="0000FF"/>
                  </a:solidFill>
                </a:rPr>
                <a:t> </a:t>
              </a:r>
              <a:endParaRPr kumimoji="1" lang="ja-JP" altLang="en-US" sz="1000" dirty="0">
                <a:solidFill>
                  <a:srgbClr val="0000FF"/>
                </a:solidFill>
              </a:endParaRPr>
            </a:p>
          </p:txBody>
        </p:sp>
      </p:grpSp>
    </p:spTree>
    <p:extLst>
      <p:ext uri="{BB962C8B-B14F-4D97-AF65-F5344CB8AC3E}">
        <p14:creationId xmlns:p14="http://schemas.microsoft.com/office/powerpoint/2010/main" val="1804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down)">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タイトル 3"/>
          <p:cNvSpPr>
            <a:spLocks noGrp="1"/>
          </p:cNvSpPr>
          <p:nvPr>
            <p:ph type="title"/>
          </p:nvPr>
        </p:nvSpPr>
        <p:spPr/>
        <p:txBody>
          <a:bodyPr/>
          <a:lstStyle/>
          <a:p>
            <a:r>
              <a:rPr kumimoji="1" lang="ja-JP" altLang="en-US" dirty="0" smtClean="0"/>
              <a:t>垂直統合システム（</a:t>
            </a:r>
            <a:r>
              <a:rPr kumimoji="1" lang="en-US" altLang="ja-JP" dirty="0" smtClean="0"/>
              <a:t>Converged System</a:t>
            </a:r>
            <a:r>
              <a:rPr kumimoji="1"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615553"/>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p>
          <a:p>
            <a:pPr algn="ctr"/>
            <a:r>
              <a:rPr kumimoji="1" lang="en-US" altLang="ja-JP" sz="1600" dirty="0" smtClean="0">
                <a:solidFill>
                  <a:schemeClr val="tx1">
                    <a:lumMod val="50000"/>
                    <a:lumOff val="50000"/>
                  </a:schemeClr>
                </a:solidFill>
                <a:latin typeface="メイリオ"/>
                <a:ea typeface="メイリオ"/>
                <a:cs typeface="メイリオ"/>
              </a:rPr>
              <a:t>(Web</a:t>
            </a:r>
            <a:r>
              <a:rPr lang="en-US" altLang="ja-JP" sz="1600" dirty="0">
                <a:solidFill>
                  <a:schemeClr val="tx1">
                    <a:lumMod val="50000"/>
                    <a:lumOff val="50000"/>
                  </a:schemeClr>
                </a:solidFill>
                <a:latin typeface="メイリオ"/>
                <a:ea typeface="メイリオ"/>
                <a:cs typeface="メイリオ"/>
              </a:rPr>
              <a:t> </a:t>
            </a:r>
            <a:r>
              <a:rPr kumimoji="1" lang="en-US" altLang="ja-JP" sz="1600" dirty="0" smtClean="0">
                <a:solidFill>
                  <a:schemeClr val="tx1">
                    <a:lumMod val="50000"/>
                    <a:lumOff val="50000"/>
                  </a:schemeClr>
                </a:solidFill>
                <a:latin typeface="メイリオ"/>
                <a:ea typeface="メイリオ"/>
                <a:cs typeface="メイリオ"/>
              </a:rPr>
              <a:t>Scale Infrastructure)</a:t>
            </a:r>
            <a:endParaRPr kumimoji="1" lang="ja-JP" altLang="en-US" sz="1600" dirty="0">
              <a:solidFill>
                <a:schemeClr val="tx1">
                  <a:lumMod val="50000"/>
                  <a:lumOff val="50000"/>
                </a:schemeClr>
              </a:solidFill>
              <a:latin typeface="メイリオ"/>
              <a:ea typeface="メイリオ"/>
              <a:cs typeface="メイリオ"/>
            </a:endParaRPr>
          </a:p>
        </p:txBody>
      </p:sp>
      <p:grpSp>
        <p:nvGrpSpPr>
          <p:cNvPr id="8" name="図形グループ 7"/>
          <p:cNvGrpSpPr/>
          <p:nvPr/>
        </p:nvGrpSpPr>
        <p:grpSpPr>
          <a:xfrm>
            <a:off x="620206" y="2009135"/>
            <a:ext cx="2069427" cy="3334199"/>
            <a:chOff x="1874601" y="1796753"/>
            <a:chExt cx="2069427" cy="3334199"/>
          </a:xfrm>
        </p:grpSpPr>
        <p:sp>
          <p:nvSpPr>
            <p:cNvPr id="38" name="正方形/長方形 37"/>
            <p:cNvSpPr/>
            <p:nvPr/>
          </p:nvSpPr>
          <p:spPr>
            <a:xfrm>
              <a:off x="1874601" y="1804299"/>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874601" y="2979379"/>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874601" y="4171211"/>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42" name="フローチャート: 磁気ディスク 41"/>
            <p:cNvSpPr/>
            <p:nvPr/>
          </p:nvSpPr>
          <p:spPr>
            <a:xfrm>
              <a:off x="1946264"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1946264" y="2413577"/>
              <a:ext cx="599554" cy="27854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46264" y="2073752"/>
              <a:ext cx="599554" cy="27854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2609385" y="2413577"/>
              <a:ext cx="599554" cy="27854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2609385" y="2073752"/>
              <a:ext cx="599554" cy="27854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a:stCxn id="57" idx="6"/>
                <a:endCxn id="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3263476" y="2412819"/>
              <a:ext cx="599554" cy="27854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3263476" y="2072994"/>
              <a:ext cx="599554" cy="27854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 name="フローチャート: 磁気ディスク 66"/>
            <p:cNvSpPr/>
            <p:nvPr/>
          </p:nvSpPr>
          <p:spPr>
            <a:xfrm>
              <a:off x="2609385"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磁気ディスク 67"/>
            <p:cNvSpPr/>
            <p:nvPr/>
          </p:nvSpPr>
          <p:spPr>
            <a:xfrm>
              <a:off x="3263476"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正方形/長方形 68"/>
            <p:cNvSpPr/>
            <p:nvPr/>
          </p:nvSpPr>
          <p:spPr>
            <a:xfrm>
              <a:off x="1946264"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2609385"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p:cNvSpPr/>
            <p:nvPr/>
          </p:nvSpPr>
          <p:spPr>
            <a:xfrm>
              <a:off x="3263476" y="358364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946264"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2609385"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3263476" y="325411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2511407" y="1796753"/>
              <a:ext cx="788197"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サーバー</a:t>
              </a:r>
              <a:endParaRPr kumimoji="1" lang="ja-JP" altLang="en-US" sz="1200" dirty="0">
                <a:solidFill>
                  <a:schemeClr val="tx1">
                    <a:lumMod val="50000"/>
                    <a:lumOff val="50000"/>
                  </a:schemeClr>
                </a:solidFill>
              </a:endParaRPr>
            </a:p>
          </p:txBody>
        </p:sp>
        <p:sp>
          <p:nvSpPr>
            <p:cNvPr id="76" name="テキスト ボックス 75"/>
            <p:cNvSpPr txBox="1"/>
            <p:nvPr/>
          </p:nvSpPr>
          <p:spPr>
            <a:xfrm>
              <a:off x="2419135" y="2984726"/>
              <a:ext cx="972742"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endParaRPr kumimoji="1" lang="ja-JP" altLang="en-US" sz="1200" dirty="0">
                <a:solidFill>
                  <a:schemeClr val="tx1">
                    <a:lumMod val="50000"/>
                    <a:lumOff val="50000"/>
                  </a:schemeClr>
                </a:solidFill>
              </a:endParaRPr>
            </a:p>
          </p:txBody>
        </p:sp>
        <p:sp>
          <p:nvSpPr>
            <p:cNvPr id="77" name="テキスト ボックス 76"/>
            <p:cNvSpPr txBox="1"/>
            <p:nvPr/>
          </p:nvSpPr>
          <p:spPr>
            <a:xfrm>
              <a:off x="2104786" y="4193404"/>
              <a:ext cx="1601445" cy="276999"/>
            </a:xfrm>
            <a:prstGeom prst="rect">
              <a:avLst/>
            </a:prstGeom>
            <a:noFill/>
          </p:spPr>
          <p:txBody>
            <a:bodyPr wrap="none" rtlCol="0">
              <a:spAutoFit/>
            </a:bodyPr>
            <a:lstStyle/>
            <a:p>
              <a:pPr algn="ctr"/>
              <a:r>
                <a:rPr kumimoji="1" lang="ja-JP" altLang="en-US" sz="1200" smtClean="0">
                  <a:solidFill>
                    <a:schemeClr val="tx1">
                      <a:lumMod val="50000"/>
                      <a:lumOff val="50000"/>
                    </a:schemeClr>
                  </a:solidFill>
                </a:rPr>
                <a:t>ストレージ（</a:t>
              </a:r>
              <a:r>
                <a:rPr kumimoji="1" lang="en-US" altLang="ja-JP" sz="1200" dirty="0" smtClean="0">
                  <a:solidFill>
                    <a:schemeClr val="tx1">
                      <a:lumMod val="50000"/>
                      <a:lumOff val="50000"/>
                    </a:schemeClr>
                  </a:solidFill>
                </a:rPr>
                <a:t>SAN/NAS</a:t>
              </a:r>
              <a:r>
                <a:rPr kumimoji="1" lang="ja-JP" altLang="en-US" sz="1200" dirty="0" smtClean="0">
                  <a:solidFill>
                    <a:schemeClr val="tx1">
                      <a:lumMod val="50000"/>
                      <a:lumOff val="50000"/>
                    </a:schemeClr>
                  </a:solidFill>
                </a:rPr>
                <a:t>）</a:t>
              </a:r>
              <a:endParaRPr kumimoji="1" lang="ja-JP" altLang="en-US" sz="1200" dirty="0">
                <a:solidFill>
                  <a:schemeClr val="tx1">
                    <a:lumMod val="50000"/>
                    <a:lumOff val="50000"/>
                  </a:schemeClr>
                </a:solidFill>
              </a:endParaRPr>
            </a:p>
          </p:txBody>
        </p:sp>
        <p:sp>
          <p:nvSpPr>
            <p:cNvPr id="78" name="上下矢印 77"/>
            <p:cNvSpPr/>
            <p:nvPr/>
          </p:nvSpPr>
          <p:spPr>
            <a:xfrm>
              <a:off x="2784941" y="3889532"/>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上下矢印 78"/>
            <p:cNvSpPr/>
            <p:nvPr/>
          </p:nvSpPr>
          <p:spPr>
            <a:xfrm>
              <a:off x="2784941" y="2692120"/>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537434" y="2016681"/>
            <a:ext cx="599554" cy="1865366"/>
            <a:chOff x="6769100" y="1390650"/>
            <a:chExt cx="317500" cy="1054643"/>
          </a:xfrm>
        </p:grpSpPr>
        <p:sp>
          <p:nvSpPr>
            <p:cNvPr id="81" name="正方形/長方形 8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4" name="正方形/長方形 83"/>
          <p:cNvSpPr/>
          <p:nvPr/>
        </p:nvSpPr>
        <p:spPr>
          <a:xfrm>
            <a:off x="6617682" y="2356505"/>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5" name="フローチャート: 磁気ディスク 84"/>
          <p:cNvSpPr/>
          <p:nvPr/>
        </p:nvSpPr>
        <p:spPr>
          <a:xfrm>
            <a:off x="6617682" y="2773567"/>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6617682" y="3388061"/>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88" name="図形グループ 87"/>
          <p:cNvGrpSpPr/>
          <p:nvPr/>
        </p:nvGrpSpPr>
        <p:grpSpPr>
          <a:xfrm>
            <a:off x="7214350" y="2018198"/>
            <a:ext cx="599554" cy="1865366"/>
            <a:chOff x="6769100" y="1390650"/>
            <a:chExt cx="317500" cy="1054643"/>
          </a:xfrm>
        </p:grpSpPr>
        <p:sp>
          <p:nvSpPr>
            <p:cNvPr id="89" name="正方形/長方形 88"/>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2" name="正方形/長方形 91"/>
          <p:cNvSpPr/>
          <p:nvPr/>
        </p:nvSpPr>
        <p:spPr>
          <a:xfrm>
            <a:off x="7294598" y="235802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93" name="フローチャート: 磁気ディスク 92"/>
          <p:cNvSpPr/>
          <p:nvPr/>
        </p:nvSpPr>
        <p:spPr>
          <a:xfrm>
            <a:off x="7294598" y="277508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7294598" y="338957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95" name="図形グループ 94"/>
          <p:cNvGrpSpPr/>
          <p:nvPr/>
        </p:nvGrpSpPr>
        <p:grpSpPr>
          <a:xfrm>
            <a:off x="7570366" y="3477968"/>
            <a:ext cx="599554" cy="1865366"/>
            <a:chOff x="6769100" y="1390650"/>
            <a:chExt cx="317500" cy="1054643"/>
          </a:xfrm>
        </p:grpSpPr>
        <p:sp>
          <p:nvSpPr>
            <p:cNvPr id="96" name="正方形/長方形 9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9" name="正方形/長方形 98"/>
          <p:cNvSpPr/>
          <p:nvPr/>
        </p:nvSpPr>
        <p:spPr>
          <a:xfrm>
            <a:off x="7650614" y="381779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100" name="フローチャート: 磁気ディスク 99"/>
          <p:cNvSpPr/>
          <p:nvPr/>
        </p:nvSpPr>
        <p:spPr>
          <a:xfrm>
            <a:off x="7650614" y="423485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7650614" y="484934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pic>
        <p:nvPicPr>
          <p:cNvPr id="102" name="図 101" descr="0122.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644397">
            <a:off x="7849512" y="2856314"/>
            <a:ext cx="432161" cy="566922"/>
          </a:xfrm>
          <a:prstGeom prst="rect">
            <a:avLst/>
          </a:prstGeom>
          <a:ln>
            <a:noFill/>
          </a:ln>
          <a:effectLst>
            <a:outerShdw blurRad="292100" dist="139700" dir="2700000" algn="tl" rotWithShape="0">
              <a:srgbClr val="333333">
                <a:alpha val="65000"/>
              </a:srgbClr>
            </a:outerShdw>
          </a:effectLst>
        </p:spPr>
      </p:pic>
      <p:sp>
        <p:nvSpPr>
          <p:cNvPr id="103" name="テキスト ボックス 102"/>
          <p:cNvSpPr txBox="1"/>
          <p:nvPr/>
        </p:nvSpPr>
        <p:spPr>
          <a:xfrm>
            <a:off x="7923698" y="2341533"/>
            <a:ext cx="492443" cy="461665"/>
          </a:xfrm>
          <a:prstGeom prst="rect">
            <a:avLst/>
          </a:prstGeom>
          <a:noFill/>
        </p:spPr>
        <p:txBody>
          <a:bodyPr wrap="none" rtlCol="0">
            <a:spAutoFit/>
          </a:bodyPr>
          <a:lstStyle/>
          <a:p>
            <a:r>
              <a:rPr kumimoji="1" lang="ja-JP" altLang="en-US" sz="1200" dirty="0" smtClean="0">
                <a:solidFill>
                  <a:srgbClr val="800000"/>
                </a:solidFill>
              </a:rPr>
              <a:t>追加</a:t>
            </a:r>
            <a:endParaRPr kumimoji="1" lang="en-US" altLang="ja-JP" sz="1200" dirty="0" smtClean="0">
              <a:solidFill>
                <a:srgbClr val="800000"/>
              </a:solidFill>
            </a:endParaRPr>
          </a:p>
          <a:p>
            <a:r>
              <a:rPr kumimoji="1" lang="ja-JP" altLang="en-US" sz="1200" dirty="0" smtClean="0">
                <a:solidFill>
                  <a:srgbClr val="800000"/>
                </a:solidFill>
              </a:rPr>
              <a:t>拡張</a:t>
            </a:r>
            <a:endParaRPr kumimoji="1" lang="ja-JP" altLang="en-US" sz="1200" dirty="0">
              <a:solidFill>
                <a:srgbClr val="800000"/>
              </a:solidFill>
            </a:endParaRPr>
          </a:p>
        </p:txBody>
      </p:sp>
      <p:sp>
        <p:nvSpPr>
          <p:cNvPr id="104" name="右矢印 103"/>
          <p:cNvSpPr/>
          <p:nvPr/>
        </p:nvSpPr>
        <p:spPr>
          <a:xfrm>
            <a:off x="6537434" y="3947827"/>
            <a:ext cx="913048" cy="734958"/>
          </a:xfrm>
          <a:prstGeom prst="rightArrow">
            <a:avLst>
              <a:gd name="adj1" fmla="val 50000"/>
              <a:gd name="adj2" fmla="val 307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スケール</a:t>
            </a:r>
            <a:endParaRPr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アウト</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2888705" y="201668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コンポーネントが多く管理が大変</a:t>
            </a: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2888705" y="320331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スケールアップの限界</a:t>
            </a: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88705" y="4411189"/>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ストレージの複雑化</a:t>
            </a: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2888705" y="2507874"/>
            <a:ext cx="2492990"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ハードや仮想化ソフトなどの複雑な設計</a:t>
            </a:r>
            <a:endParaRPr kumimoji="1" lang="en-US" altLang="ja-JP" sz="1000" dirty="0" smtClean="0">
              <a:solidFill>
                <a:srgbClr val="7F7F7F"/>
              </a:solidFill>
            </a:endParaRPr>
          </a:p>
          <a:p>
            <a:pPr marL="171450" indent="-171450">
              <a:buFont typeface="Wingdings" charset="2"/>
              <a:buChar char="ü"/>
            </a:pPr>
            <a:r>
              <a:rPr lang="ja-JP" altLang="en-US" sz="1000" dirty="0" smtClean="0">
                <a:solidFill>
                  <a:srgbClr val="7F7F7F"/>
                </a:solidFill>
              </a:rPr>
              <a:t>複雑な運用管理、管理者間の分散</a:t>
            </a:r>
            <a:endParaRPr lang="en-US" altLang="ja-JP" sz="1000" dirty="0" smtClean="0">
              <a:solidFill>
                <a:srgbClr val="7F7F7F"/>
              </a:solidFill>
            </a:endParaRPr>
          </a:p>
        </p:txBody>
      </p:sp>
      <p:sp>
        <p:nvSpPr>
          <p:cNvPr id="107" name="テキスト ボックス 106"/>
          <p:cNvSpPr txBox="1"/>
          <p:nvPr/>
        </p:nvSpPr>
        <p:spPr>
          <a:xfrm>
            <a:off x="2888705" y="3685669"/>
            <a:ext cx="1774845" cy="400110"/>
          </a:xfrm>
          <a:prstGeom prst="rect">
            <a:avLst/>
          </a:prstGeom>
          <a:noFill/>
        </p:spPr>
        <p:txBody>
          <a:bodyPr wrap="none" rtlCol="0">
            <a:spAutoFit/>
          </a:bodyPr>
          <a:lstStyle/>
          <a:p>
            <a:pPr marL="171450" indent="-171450">
              <a:buFont typeface="Wingdings" charset="2"/>
              <a:buChar char="ü"/>
            </a:pPr>
            <a:r>
              <a:rPr lang="ja-JP" altLang="en-US" sz="1000" dirty="0" smtClean="0">
                <a:solidFill>
                  <a:srgbClr val="7F7F7F"/>
                </a:solidFill>
              </a:rPr>
              <a:t>性能拡張の限界</a:t>
            </a:r>
          </a:p>
          <a:p>
            <a:pPr marL="171450" indent="-171450">
              <a:buFont typeface="Wingdings" charset="2"/>
              <a:buChar char="ü"/>
            </a:pPr>
            <a:r>
              <a:rPr kumimoji="1" lang="ja-JP" altLang="en-US" sz="1000" dirty="0" smtClean="0">
                <a:solidFill>
                  <a:srgbClr val="7F7F7F"/>
                </a:solidFill>
              </a:rPr>
              <a:t>ネットワークのボトルネック</a:t>
            </a:r>
            <a:endParaRPr kumimoji="1" lang="en-US" altLang="ja-JP" sz="1000" dirty="0" smtClean="0">
              <a:solidFill>
                <a:srgbClr val="7F7F7F"/>
              </a:solidFill>
            </a:endParaRPr>
          </a:p>
        </p:txBody>
      </p:sp>
      <p:sp>
        <p:nvSpPr>
          <p:cNvPr id="108" name="テキスト ボックス 107"/>
          <p:cNvSpPr txBox="1"/>
          <p:nvPr/>
        </p:nvSpPr>
        <p:spPr>
          <a:xfrm>
            <a:off x="2888705" y="4927836"/>
            <a:ext cx="2531462"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ボリューム、</a:t>
            </a:r>
            <a:r>
              <a:rPr kumimoji="1" lang="en-US" altLang="ja-JP" sz="1000" dirty="0" smtClean="0">
                <a:solidFill>
                  <a:srgbClr val="7F7F7F"/>
                </a:solidFill>
              </a:rPr>
              <a:t>LUN</a:t>
            </a:r>
            <a:r>
              <a:rPr kumimoji="1" lang="ja-JP" altLang="en-US" sz="1000" dirty="0" smtClean="0">
                <a:solidFill>
                  <a:srgbClr val="7F7F7F"/>
                </a:solidFill>
              </a:rPr>
              <a:t>、ファイルシステム単位</a:t>
            </a:r>
            <a:endParaRPr kumimoji="1" lang="en-US" altLang="ja-JP" sz="1000" dirty="0" smtClean="0">
              <a:solidFill>
                <a:srgbClr val="7F7F7F"/>
              </a:solidFill>
            </a:endParaRPr>
          </a:p>
          <a:p>
            <a:pPr marL="171450" indent="-171450">
              <a:buFont typeface="Wingdings" charset="2"/>
              <a:buChar char="ü"/>
            </a:pPr>
            <a:r>
              <a:rPr kumimoji="1" lang="ja-JP" altLang="en-US" sz="1000" dirty="0" smtClean="0">
                <a:solidFill>
                  <a:srgbClr val="7F7F7F"/>
                </a:solidFill>
              </a:rPr>
              <a:t>サーバーは</a:t>
            </a:r>
            <a:r>
              <a:rPr kumimoji="1" lang="en-US" altLang="ja-JP" sz="1000" dirty="0" smtClean="0">
                <a:solidFill>
                  <a:srgbClr val="7F7F7F"/>
                </a:solidFill>
              </a:rPr>
              <a:t>VM</a:t>
            </a:r>
            <a:r>
              <a:rPr kumimoji="1" lang="ja-JP" altLang="en-US" sz="1000" dirty="0" smtClean="0">
                <a:solidFill>
                  <a:srgbClr val="7F7F7F"/>
                </a:solidFill>
              </a:rPr>
              <a:t>や仮想デスク単位で管理</a:t>
            </a:r>
            <a:endParaRPr kumimoji="1" lang="en-US" altLang="ja-JP" sz="1000" dirty="0" smtClean="0">
              <a:solidFill>
                <a:srgbClr val="7F7F7F"/>
              </a:solidFill>
            </a:endParaRPr>
          </a:p>
        </p:txBody>
      </p:sp>
      <p:sp>
        <p:nvSpPr>
          <p:cNvPr id="16" name="正方形/長方形 15"/>
          <p:cNvSpPr/>
          <p:nvPr/>
        </p:nvSpPr>
        <p:spPr>
          <a:xfrm>
            <a:off x="6457186" y="4682785"/>
            <a:ext cx="1113180" cy="707886"/>
          </a:xfrm>
          <a:prstGeom prst="rect">
            <a:avLst/>
          </a:prstGeom>
        </p:spPr>
        <p:txBody>
          <a:bodyPr wrap="square">
            <a:spAutoFit/>
          </a:bodyPr>
          <a:lstStyle/>
          <a:p>
            <a:r>
              <a:rPr lang="ja-JP" altLang="en-US" sz="1000" dirty="0" smtClean="0">
                <a:solidFill>
                  <a:srgbClr val="FF6600"/>
                </a:solidFill>
                <a:latin typeface="ＭＳ Ｐゴシック"/>
                <a:cs typeface="ＭＳ Ｐゴシック"/>
              </a:rPr>
              <a:t>独立サーバを</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複数</a:t>
            </a:r>
            <a:r>
              <a:rPr lang="ja-JP" altLang="en-US" sz="1000" dirty="0">
                <a:solidFill>
                  <a:srgbClr val="FF6600"/>
                </a:solidFill>
                <a:latin typeface="ＭＳ Ｐゴシック"/>
                <a:cs typeface="ＭＳ Ｐゴシック"/>
              </a:rPr>
              <a:t>連結し</a:t>
            </a:r>
            <a:endParaRPr lang="en-US" altLang="ja-JP" sz="1000" dirty="0">
              <a:solidFill>
                <a:srgbClr val="FF6600"/>
              </a:solidFill>
              <a:latin typeface="ＭＳ Ｐゴシック"/>
              <a:cs typeface="ＭＳ Ｐゴシック"/>
            </a:endParaRPr>
          </a:p>
          <a:p>
            <a:r>
              <a:rPr lang="ja-JP" altLang="en-US" sz="1000" dirty="0">
                <a:solidFill>
                  <a:srgbClr val="FF6600"/>
                </a:solidFill>
                <a:latin typeface="ＭＳ Ｐゴシック"/>
                <a:cs typeface="ＭＳ Ｐゴシック"/>
              </a:rPr>
              <a:t>簡単・無制限</a:t>
            </a:r>
            <a:r>
              <a:rPr lang="ja-JP" altLang="en-US" sz="1000" dirty="0" smtClean="0">
                <a:solidFill>
                  <a:srgbClr val="FF6600"/>
                </a:solidFill>
                <a:latin typeface="ＭＳ Ｐゴシック"/>
                <a:cs typeface="ＭＳ Ｐゴシック"/>
              </a:rPr>
              <a:t>に</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拡張できる</a:t>
            </a:r>
            <a:endParaRPr lang="en-US" altLang="ja-JP" sz="1000" dirty="0">
              <a:solidFill>
                <a:srgbClr val="FF6600"/>
              </a:solidFill>
              <a:latin typeface="ＭＳ Ｐゴシック"/>
              <a:cs typeface="ＭＳ Ｐゴシック"/>
            </a:endParaRPr>
          </a:p>
        </p:txBody>
      </p:sp>
    </p:spTree>
    <p:extLst>
      <p:ext uri="{BB962C8B-B14F-4D97-AF65-F5344CB8AC3E}">
        <p14:creationId xmlns:p14="http://schemas.microsoft.com/office/powerpoint/2010/main" val="198222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pic>
        <p:nvPicPr>
          <p:cNvPr id="3" name="図 2" descr="121126_oracle_1.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2">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17" name="図 16" descr="imgres.pn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pic>
        <p:nvPicPr>
          <p:cNvPr id="24" name="図 23" descr="220px-NEC_logo.sv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67079" y="1308077"/>
            <a:ext cx="194155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メーカーのお墨付き構成</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迅速な実装</a:t>
            </a:r>
            <a:endParaRPr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カスタマイズはできない</a:t>
            </a:r>
            <a:endParaRPr kumimoji="1" lang="ja-JP" altLang="en-US" sz="1200" dirty="0">
              <a:solidFill>
                <a:srgbClr val="7F7F7F"/>
              </a:solidFill>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Tree>
    <p:extLst>
      <p:ext uri="{BB962C8B-B14F-4D97-AF65-F5344CB8AC3E}">
        <p14:creationId xmlns:p14="http://schemas.microsoft.com/office/powerpoint/2010/main" val="218575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日本語での語感</a:t>
            </a:r>
            <a:endParaRPr kumimoji="1" lang="en-US" altLang="ja-JP" sz="16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虚像の</a:t>
            </a:r>
            <a:r>
              <a:rPr lang="en-US" altLang="ja-JP" sz="16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実態のない</a:t>
            </a:r>
            <a:r>
              <a:rPr lang="en-US" altLang="ja-JP" sz="1600" dirty="0" smtClean="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endParaRPr lang="en-US" altLang="ja-JP" sz="2000" dirty="0" smtClean="0">
              <a:solidFill>
                <a:srgbClr val="0000FF"/>
              </a:solidFill>
              <a:effectLst/>
            </a:endParaRPr>
          </a:p>
          <a:p>
            <a:r>
              <a:rPr lang="en-US" altLang="ja-JP" dirty="0">
                <a:solidFill>
                  <a:srgbClr val="0000FF"/>
                </a:solidFill>
                <a:effectLst/>
              </a:rPr>
              <a:t>　</a:t>
            </a:r>
            <a:r>
              <a:rPr lang="ja-JP" altLang="en-US" dirty="0" smtClean="0">
                <a:solidFill>
                  <a:srgbClr val="0000FF"/>
                </a:solidFill>
                <a:effectLst/>
              </a:rPr>
              <a:t>　</a:t>
            </a:r>
            <a:r>
              <a:rPr lang="ja-JP" altLang="en-US" sz="1800" dirty="0" smtClean="0">
                <a:solidFill>
                  <a:srgbClr val="0000FF"/>
                </a:solidFill>
                <a:effectLst/>
              </a:rPr>
              <a:t>（約束</a:t>
            </a:r>
            <a:r>
              <a:rPr lang="ja-JP" altLang="en-US" sz="1800" dirty="0">
                <a:solidFill>
                  <a:srgbClr val="0000FF"/>
                </a:solidFill>
                <a:effectLst/>
              </a:rPr>
              <a:t>で</a:t>
            </a:r>
            <a:r>
              <a:rPr lang="ja-JP" altLang="en-US" sz="1800" dirty="0" smtClean="0">
                <a:solidFill>
                  <a:srgbClr val="0000FF"/>
                </a:solidFill>
                <a:effectLst/>
              </a:rPr>
              <a:t>はないが）実際には約束</a:t>
            </a:r>
            <a:r>
              <a:rPr lang="ja-JP" altLang="en-US" sz="1800" dirty="0">
                <a:solidFill>
                  <a:srgbClr val="0000FF"/>
                </a:solidFill>
                <a:effectLst/>
              </a:rPr>
              <a:t>も同然</a:t>
            </a:r>
            <a:r>
              <a:rPr lang="ja-JP" altLang="en-US" sz="1800" dirty="0" smtClean="0">
                <a:solidFill>
                  <a:srgbClr val="0000FF"/>
                </a:solidFill>
                <a:effectLst/>
              </a:rPr>
              <a:t>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endParaRPr lang="en-US" altLang="ja-JP" sz="2000" dirty="0" smtClean="0">
              <a:solidFill>
                <a:srgbClr val="0000FF"/>
              </a:solidFill>
              <a:effectLst/>
            </a:endParaRPr>
          </a:p>
          <a:p>
            <a:r>
              <a:rPr lang="ja-JP" altLang="en-US" sz="1800" dirty="0" smtClean="0">
                <a:solidFill>
                  <a:srgbClr val="0000FF"/>
                </a:solidFill>
                <a:effectLst/>
              </a:rPr>
              <a:t>　　彼</a:t>
            </a:r>
            <a:r>
              <a:rPr lang="ja-JP" altLang="en-US" sz="1800" dirty="0">
                <a:solidFill>
                  <a:srgbClr val="0000FF"/>
                </a:solidFill>
                <a:effectLst/>
              </a:rPr>
              <a:t>はその運動の事実上の指導者</a:t>
            </a:r>
            <a:r>
              <a:rPr lang="ja-JP" altLang="en-US" sz="1800" dirty="0" smtClean="0">
                <a:solidFill>
                  <a:srgbClr val="0000FF"/>
                </a:solidFill>
                <a:effectLst/>
              </a:rPr>
              <a:t>だった。</a:t>
            </a:r>
            <a:endParaRPr lang="ja-JP" altLang="en-US" sz="1800" dirty="0">
              <a:solidFill>
                <a:srgbClr val="0000FF"/>
              </a:solidFill>
              <a:effectLst/>
            </a:endParaRPr>
          </a:p>
        </p:txBody>
      </p:sp>
    </p:spTree>
    <p:extLst>
      <p:ext uri="{BB962C8B-B14F-4D97-AF65-F5344CB8AC3E}">
        <p14:creationId xmlns:p14="http://schemas.microsoft.com/office/powerpoint/2010/main" val="13831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pic>
        <p:nvPicPr>
          <p:cNvPr id="17" name="図 16" descr="imgres.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段階的・高い拡張性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
        <p:nvSpPr>
          <p:cNvPr id="44" name="フリーフォーム 43"/>
          <p:cNvSpPr/>
          <p:nvPr/>
        </p:nvSpPr>
        <p:spPr>
          <a:xfrm>
            <a:off x="5047008" y="861979"/>
            <a:ext cx="763302" cy="5606156"/>
          </a:xfrm>
          <a:custGeom>
            <a:avLst/>
            <a:gdLst>
              <a:gd name="connsiteX0" fmla="*/ 0 w 400342"/>
              <a:gd name="connsiteY0" fmla="*/ 0 h 5252422"/>
              <a:gd name="connsiteX1" fmla="*/ 400342 w 400342"/>
              <a:gd name="connsiteY1" fmla="*/ 862750 h 5252422"/>
              <a:gd name="connsiteX2" fmla="*/ 20708 w 400342"/>
              <a:gd name="connsiteY2" fmla="*/ 5252422 h 5252422"/>
              <a:gd name="connsiteX3" fmla="*/ 0 w 400342"/>
              <a:gd name="connsiteY3" fmla="*/ 0 h 5252422"/>
            </a:gdLst>
            <a:ahLst/>
            <a:cxnLst>
              <a:cxn ang="0">
                <a:pos x="connsiteX0" y="connsiteY0"/>
              </a:cxn>
              <a:cxn ang="0">
                <a:pos x="connsiteX1" y="connsiteY1"/>
              </a:cxn>
              <a:cxn ang="0">
                <a:pos x="connsiteX2" y="connsiteY2"/>
              </a:cxn>
              <a:cxn ang="0">
                <a:pos x="connsiteX3" y="connsiteY3"/>
              </a:cxn>
            </a:cxnLst>
            <a:rect l="l" t="t" r="r" b="b"/>
            <a:pathLst>
              <a:path w="400342" h="5252422">
                <a:moveTo>
                  <a:pt x="0" y="0"/>
                </a:moveTo>
                <a:lnTo>
                  <a:pt x="400342" y="862750"/>
                </a:lnTo>
                <a:lnTo>
                  <a:pt x="20708" y="5252422"/>
                </a:lnTo>
                <a:cubicBezTo>
                  <a:pt x="13805" y="3501615"/>
                  <a:pt x="6903" y="1750807"/>
                  <a:pt x="0" y="0"/>
                </a:cubicBezTo>
                <a:close/>
              </a:path>
            </a:pathLst>
          </a:custGeom>
          <a:gradFill flip="none" rotWithShape="1">
            <a:gsLst>
              <a:gs pos="0">
                <a:schemeClr val="bg1"/>
              </a:gs>
              <a:gs pos="100000">
                <a:srgbClr val="3366FF"/>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39" name="正方形/長方形 38"/>
          <p:cNvSpPr/>
          <p:nvPr/>
        </p:nvSpPr>
        <p:spPr>
          <a:xfrm>
            <a:off x="355330" y="861979"/>
            <a:ext cx="4759374" cy="10587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標準化されたモジュール</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サーバー、ネットワーク、ストレージで</a:t>
            </a:r>
            <a:r>
              <a:rPr lang="en-US" altLang="ja-JP" sz="1200" dirty="0" smtClean="0">
                <a:solidFill>
                  <a:srgbClr val="FFFFFF"/>
                </a:solidFill>
                <a:latin typeface="ＭＳ Ｐゴシック"/>
                <a:ea typeface="ＭＳ Ｐゴシック"/>
                <a:cs typeface="ＭＳ Ｐゴシック"/>
              </a:rPr>
              <a:t>1</a:t>
            </a:r>
            <a:r>
              <a:rPr lang="ja-JP" altLang="en-US" sz="1200" dirty="0" smtClean="0">
                <a:solidFill>
                  <a:srgbClr val="FFFFFF"/>
                </a:solidFill>
                <a:latin typeface="ＭＳ Ｐゴシック"/>
                <a:ea typeface="ＭＳ Ｐゴシック"/>
                <a:cs typeface="ＭＳ Ｐゴシック"/>
              </a:rPr>
              <a:t>単位のモジュール構成</a:t>
            </a: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55330" y="1989629"/>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全てをソフトウエアで設定・構成</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システム全体の構成をソフトウエアの設定で行える</a:t>
            </a: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55330" y="3129375"/>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自己修復</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障害の検知、切り分け、分散処理で自動的に修復</a:t>
            </a: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55330" y="4268746"/>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データとサービスを分散</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データの管理とアプリケーション・サービスを分散処理</a:t>
            </a: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48426" y="5409413"/>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smtClean="0">
                <a:solidFill>
                  <a:srgbClr val="FFFFFF"/>
                </a:solidFill>
                <a:latin typeface="ＭＳ Ｐゴシック"/>
                <a:ea typeface="ＭＳ Ｐゴシック"/>
                <a:cs typeface="ＭＳ Ｐゴシック"/>
              </a:rPr>
              <a:t>API</a:t>
            </a:r>
            <a:r>
              <a:rPr lang="ja-JP" altLang="en-US" sz="2400" dirty="0" smtClean="0">
                <a:solidFill>
                  <a:srgbClr val="FFFFFF"/>
                </a:solidFill>
                <a:latin typeface="ＭＳ Ｐゴシック"/>
                <a:ea typeface="ＭＳ Ｐゴシック"/>
                <a:cs typeface="ＭＳ Ｐゴシック"/>
              </a:rPr>
              <a:t>と自動化</a:t>
            </a:r>
            <a:endParaRPr lang="en-US" altLang="ja-JP" sz="24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アプリケーションや管理ツールと連携して運用や調達を自動化</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58553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2" name="図形グループ 21"/>
          <p:cNvGrpSpPr/>
          <p:nvPr/>
        </p:nvGrpSpPr>
        <p:grpSpPr>
          <a:xfrm>
            <a:off x="228600" y="990600"/>
            <a:ext cx="8686800" cy="2514600"/>
            <a:chOff x="228600" y="990600"/>
            <a:chExt cx="8686800" cy="2514600"/>
          </a:xfrm>
        </p:grpSpPr>
        <p:grpSp>
          <p:nvGrpSpPr>
            <p:cNvPr id="20" name="図形グループ 19"/>
            <p:cNvGrpSpPr/>
            <p:nvPr/>
          </p:nvGrpSpPr>
          <p:grpSpPr>
            <a:xfrm>
              <a:off x="228600" y="990600"/>
              <a:ext cx="8686800" cy="2514600"/>
              <a:chOff x="228600" y="990600"/>
              <a:chExt cx="8686800" cy="2514600"/>
            </a:xfrm>
          </p:grpSpPr>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91" name="角丸四角形 90"/>
              <p:cNvSpPr/>
              <p:nvPr/>
            </p:nvSpPr>
            <p:spPr bwMode="auto">
              <a:xfrm>
                <a:off x="685800" y="990600"/>
                <a:ext cx="1447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 name="テキスト ボックス 14"/>
              <p:cNvSpPr txBox="1"/>
              <p:nvPr/>
            </p:nvSpPr>
            <p:spPr>
              <a:xfrm>
                <a:off x="4450378" y="1809690"/>
                <a:ext cx="369332" cy="400110"/>
              </a:xfrm>
              <a:prstGeom prst="rect">
                <a:avLst/>
              </a:prstGeom>
              <a:noFill/>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73" name="テキスト ボックス 72"/>
              <p:cNvSpPr txBox="1"/>
              <p:nvPr/>
            </p:nvSpPr>
            <p:spPr>
              <a:xfrm>
                <a:off x="6431578" y="1809690"/>
                <a:ext cx="369332" cy="400110"/>
              </a:xfrm>
              <a:prstGeom prst="rect">
                <a:avLst/>
              </a:prstGeom>
              <a:noFill/>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コントローラー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セルフ</a:t>
                </a: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サービス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ポータル</a:t>
                </a:r>
              </a:p>
            </p:txBody>
          </p:sp>
          <p:sp>
            <p:nvSpPr>
              <p:cNvPr id="10" name="フローチャート: 書類 9"/>
              <p:cNvSpPr/>
              <p:nvPr/>
            </p:nvSpPr>
            <p:spPr bwMode="auto">
              <a:xfrm>
                <a:off x="2286000" y="19050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書類 58"/>
              <p:cNvSpPr/>
              <p:nvPr/>
            </p:nvSpPr>
            <p:spPr bwMode="auto">
              <a:xfrm>
                <a:off x="2438400" y="17526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フローチャート: 書類 59"/>
              <p:cNvSpPr/>
              <p:nvPr/>
            </p:nvSpPr>
            <p:spPr bwMode="auto">
              <a:xfrm>
                <a:off x="2514600" y="20574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角丸四角形 68"/>
              <p:cNvSpPr/>
              <p:nvPr/>
            </p:nvSpPr>
            <p:spPr bwMode="auto">
              <a:xfrm>
                <a:off x="4808536" y="2209800"/>
                <a:ext cx="1516064" cy="304800"/>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仮想リソース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0" name="角丸四角形 69"/>
              <p:cNvSpPr/>
              <p:nvPr/>
            </p:nvSpPr>
            <p:spPr bwMode="auto">
              <a:xfrm>
                <a:off x="4804568" y="1828800"/>
                <a:ext cx="1516064" cy="304800"/>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ミドルウェア</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1" name="角丸四角形 70"/>
              <p:cNvSpPr/>
              <p:nvPr/>
            </p:nvSpPr>
            <p:spPr bwMode="auto">
              <a:xfrm>
                <a:off x="4804568" y="1447800"/>
                <a:ext cx="1516064" cy="3048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アプリケーション</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6" name="直線矢印コネクタ 75"/>
              <p:cNvCxnSpPr/>
              <p:nvPr/>
            </p:nvCxnSpPr>
            <p:spPr bwMode="auto">
              <a:xfrm>
                <a:off x="77724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rPr>
                  <a:t>運用管理者</a:t>
                </a:r>
                <a:endParaRPr kumimoji="1" lang="ja-JP" altLang="en-US" sz="1200" dirty="0">
                  <a:solidFill>
                    <a:srgbClr val="0000FF"/>
                  </a:solidFill>
                </a:endParaRPr>
              </a:p>
            </p:txBody>
          </p:sp>
        </p:grpSp>
        <p:sp>
          <p:nvSpPr>
            <p:cNvPr id="32" name="テキスト ボックス 31"/>
            <p:cNvSpPr txBox="1"/>
            <p:nvPr/>
          </p:nvSpPr>
          <p:spPr>
            <a:xfrm>
              <a:off x="2240615" y="1371600"/>
              <a:ext cx="1044877" cy="276999"/>
            </a:xfrm>
            <a:prstGeom prst="rect">
              <a:avLst/>
            </a:prstGeom>
            <a:noFill/>
          </p:spPr>
          <p:txBody>
            <a:bodyPr wrap="none" rtlCol="0">
              <a:spAutoFit/>
            </a:bodyPr>
            <a:lstStyle/>
            <a:p>
              <a:pPr algn="ctr"/>
              <a:r>
                <a:rPr kumimoji="1" lang="ja-JP" altLang="en-US" sz="1200" dirty="0" smtClean="0">
                  <a:solidFill>
                    <a:srgbClr val="0000FF"/>
                  </a:solidFill>
                </a:rPr>
                <a:t>運用パターン</a:t>
              </a:r>
              <a:endParaRPr kumimoji="1" lang="ja-JP" altLang="en-US" sz="1200" dirty="0">
                <a:solidFill>
                  <a:srgbClr val="0000FF"/>
                </a:solidFill>
              </a:endParaRPr>
            </a:p>
          </p:txBody>
        </p:sp>
      </p:gr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92" name="角丸四角形 91"/>
          <p:cNvSpPr/>
          <p:nvPr/>
        </p:nvSpPr>
        <p:spPr bwMode="auto">
          <a:xfrm>
            <a:off x="685800" y="3048000"/>
            <a:ext cx="14478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0000FF"/>
                </a:solidFill>
                <a:effectLst/>
                <a:latin typeface="Arial" charset="0"/>
                <a:ea typeface="HG丸ｺﾞｼｯｸM-PRO" pitchFamily="50" charset="-128"/>
              </a:rPr>
              <a:t>API</a:t>
            </a: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を介し、コントローラーやセルフポータルの操作に従って、プロビジョニングを行う</a:t>
            </a:r>
          </a:p>
        </p:txBody>
      </p:sp>
      <p:grpSp>
        <p:nvGrpSpPr>
          <p:cNvPr id="21" name="図形グループ 20"/>
          <p:cNvGrpSpPr/>
          <p:nvPr/>
        </p:nvGrpSpPr>
        <p:grpSpPr>
          <a:xfrm>
            <a:off x="5105400" y="381000"/>
            <a:ext cx="2362200" cy="990600"/>
            <a:chOff x="5105400" y="381000"/>
            <a:chExt cx="2362200" cy="990600"/>
          </a:xfrm>
        </p:grpSpPr>
        <p:sp>
          <p:nvSpPr>
            <p:cNvPr id="36" name="角丸四角形吹き出し 35"/>
            <p:cNvSpPr/>
            <p:nvPr/>
          </p:nvSpPr>
          <p:spPr bwMode="auto">
            <a:xfrm>
              <a:off x="5105400" y="381000"/>
              <a:ext cx="2209800" cy="990600"/>
            </a:xfrm>
            <a:prstGeom prst="wedgeRoundRectCallout">
              <a:avLst>
                <a:gd name="adj1" fmla="val -86733"/>
                <a:gd name="adj2" fmla="val 77885"/>
                <a:gd name="adj3" fmla="val 16667"/>
              </a:avLst>
            </a:prstGeom>
            <a:solidFill>
              <a:srgbClr val="FFC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ハード・ソフト構成の管理</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システムの稼働監視</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アラートから異常の兆候を検知</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異常の原因を解析</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解決策の選定</a:t>
              </a:r>
              <a:endParaRPr lang="en-US" altLang="ja-JP" sz="800" dirty="0" smtClean="0">
                <a:solidFill>
                  <a:schemeClr val="bg1"/>
                </a:solidFill>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解決策適用による影響範囲を確認</a:t>
              </a:r>
              <a:endParaRPr lang="en-US" altLang="ja-JP" sz="800" dirty="0" smtClean="0">
                <a:solidFill>
                  <a:schemeClr val="bg1"/>
                </a:solidFill>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設定の変更やリソースの追加で対応</a:t>
              </a:r>
              <a:endParaRPr lang="en-US" altLang="ja-JP" sz="800" dirty="0" smtClean="0">
                <a:solidFill>
                  <a:schemeClr val="bg1"/>
                </a:solidFill>
              </a:endParaRPr>
            </a:p>
          </p:txBody>
        </p:sp>
        <p:sp>
          <p:nvSpPr>
            <p:cNvPr id="97" name="フローチャート: 書類 96"/>
            <p:cNvSpPr/>
            <p:nvPr/>
          </p:nvSpPr>
          <p:spPr bwMode="auto">
            <a:xfrm>
              <a:off x="6781800" y="457200"/>
              <a:ext cx="685800" cy="4572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484848"/>
                  </a:solidFill>
                  <a:effectLst/>
                  <a:latin typeface="Arial" charset="0"/>
                  <a:ea typeface="HG丸ｺﾞｼｯｸM-PRO" pitchFamily="50" charset="-128"/>
                </a:rPr>
                <a:t>運用</a:t>
              </a:r>
              <a:endParaRPr kumimoji="0" lang="en-US" altLang="ja-JP" sz="800" b="0" i="0" u="none" strike="noStrike" cap="none" normalizeH="0" baseline="0" dirty="0" smtClean="0">
                <a:ln>
                  <a:noFill/>
                </a:ln>
                <a:solidFill>
                  <a:srgbClr val="484848"/>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rgbClr val="484848"/>
                  </a:solidFill>
                  <a:latin typeface="Arial" charset="0"/>
                  <a:ea typeface="HG丸ｺﾞｼｯｸM-PRO" pitchFamily="50" charset="-128"/>
                </a:rPr>
                <a:t>パターン</a:t>
              </a:r>
              <a:endParaRPr kumimoji="0" lang="ja-JP" altLang="en-US" sz="800" b="0" i="0" u="none" strike="noStrike" cap="none" normalizeH="0" baseline="0" dirty="0" smtClean="0">
                <a:ln>
                  <a:noFill/>
                </a:ln>
                <a:solidFill>
                  <a:srgbClr val="484848"/>
                </a:solidFill>
                <a:effectLst/>
                <a:latin typeface="Arial" charset="0"/>
                <a:ea typeface="HG丸ｺﾞｼｯｸM-PRO" pitchFamily="50" charset="-128"/>
              </a:endParaRPr>
            </a:p>
          </p:txBody>
        </p:sp>
      </p:grp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仮想化・自動化・自律化の関係</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図形グループ 7"/>
          <p:cNvGrpSpPr/>
          <p:nvPr/>
        </p:nvGrpSpPr>
        <p:grpSpPr>
          <a:xfrm>
            <a:off x="4343400" y="2514600"/>
            <a:ext cx="2438400" cy="2286000"/>
            <a:chOff x="4343400" y="2514600"/>
            <a:chExt cx="2438400" cy="2286000"/>
          </a:xfrm>
          <a:effectLst>
            <a:outerShdw blurRad="50800" dist="76200" dir="2700000" algn="tl" rotWithShape="0">
              <a:prstClr val="black">
                <a:alpha val="40000"/>
              </a:prstClr>
            </a:outerShdw>
          </a:effectLst>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rPr>
                <a:t>プロビジョニング</a:t>
              </a:r>
              <a:endParaRPr kumimoji="1" lang="ja-JP" altLang="en-US" sz="1400" dirty="0">
                <a:solidFill>
                  <a:srgbClr val="FFFFFF"/>
                </a:solidFill>
              </a:endParaRPr>
            </a:p>
          </p:txBody>
        </p:sp>
      </p:gr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93" name="角丸四角形 92"/>
          <p:cNvSpPr/>
          <p:nvPr/>
        </p:nvSpPr>
        <p:spPr bwMode="auto">
          <a:xfrm>
            <a:off x="685800" y="4800600"/>
            <a:ext cx="14478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2909168" y="5562600"/>
            <a:ext cx="710451" cy="461665"/>
          </a:xfrm>
          <a:prstGeom prst="rect">
            <a:avLst/>
          </a:prstGeom>
          <a:noFill/>
        </p:spPr>
        <p:txBody>
          <a:bodyPr wrap="none" rtlCol="0">
            <a:spAutoFit/>
          </a:bodyPr>
          <a:lstStyle/>
          <a:p>
            <a:pPr algn="r"/>
            <a:r>
              <a:rPr kumimoji="1" lang="ja-JP" altLang="en-US" sz="1200" dirty="0" smtClean="0">
                <a:solidFill>
                  <a:srgbClr val="FFFFFF"/>
                </a:solidFill>
              </a:rPr>
              <a:t>リソース</a:t>
            </a:r>
            <a:endParaRPr kumimoji="1" lang="en-US" altLang="ja-JP" sz="1200" dirty="0" smtClean="0">
              <a:solidFill>
                <a:srgbClr val="FFFFFF"/>
              </a:solidFill>
            </a:endParaRPr>
          </a:p>
          <a:p>
            <a:pPr algn="r"/>
            <a:r>
              <a:rPr kumimoji="1" lang="ja-JP" altLang="en-US" sz="1200" dirty="0" smtClean="0">
                <a:solidFill>
                  <a:srgbClr val="FFFFFF"/>
                </a:solidFill>
              </a:rPr>
              <a:t>プール</a:t>
            </a:r>
            <a:endParaRPr kumimoji="1" lang="ja-JP" altLang="en-US" sz="1200" dirty="0">
              <a:solidFill>
                <a:srgbClr val="FFFFFF"/>
              </a:solidFill>
            </a:endParaRP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grpSp>
      <p:sp>
        <p:nvSpPr>
          <p:cNvPr id="28" name="角丸四角形 27"/>
          <p:cNvSpPr/>
          <p:nvPr/>
        </p:nvSpPr>
        <p:spPr bwMode="auto">
          <a:xfrm>
            <a:off x="3001964" y="3505200"/>
            <a:ext cx="5121272"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API</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Tree>
    <p:extLst>
      <p:ext uri="{BB962C8B-B14F-4D97-AF65-F5344CB8AC3E}">
        <p14:creationId xmlns:p14="http://schemas.microsoft.com/office/powerpoint/2010/main" val="646376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 name="テキスト ボックス 14"/>
          <p:cNvSpPr txBox="1"/>
          <p:nvPr/>
        </p:nvSpPr>
        <p:spPr>
          <a:xfrm>
            <a:off x="4450378" y="1809690"/>
            <a:ext cx="369332" cy="400110"/>
          </a:xfrm>
          <a:prstGeom prst="rect">
            <a:avLst/>
          </a:prstGeom>
          <a:noFill/>
          <a:effectLst/>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73" name="テキスト ボックス 72"/>
          <p:cNvSpPr txBox="1"/>
          <p:nvPr/>
        </p:nvSpPr>
        <p:spPr>
          <a:xfrm>
            <a:off x="6431578" y="1809690"/>
            <a:ext cx="369332" cy="400110"/>
          </a:xfrm>
          <a:prstGeom prst="rect">
            <a:avLst/>
          </a:prstGeom>
          <a:noFill/>
          <a:effectLst/>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コントローラー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セルフ</a:t>
            </a: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サービス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ポータル</a:t>
            </a:r>
          </a:p>
        </p:txBody>
      </p:sp>
      <p:sp>
        <p:nvSpPr>
          <p:cNvPr id="10" name="フローチャート: 書類 9"/>
          <p:cNvSpPr/>
          <p:nvPr/>
        </p:nvSpPr>
        <p:spPr bwMode="auto">
          <a:xfrm>
            <a:off x="2286000" y="19050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書類 58"/>
          <p:cNvSpPr/>
          <p:nvPr/>
        </p:nvSpPr>
        <p:spPr bwMode="auto">
          <a:xfrm>
            <a:off x="2438400" y="17526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フローチャート: 書類 59"/>
          <p:cNvSpPr/>
          <p:nvPr/>
        </p:nvSpPr>
        <p:spPr bwMode="auto">
          <a:xfrm>
            <a:off x="2514600" y="20574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角丸四角形 68"/>
          <p:cNvSpPr/>
          <p:nvPr/>
        </p:nvSpPr>
        <p:spPr bwMode="auto">
          <a:xfrm>
            <a:off x="4808536" y="2209800"/>
            <a:ext cx="1516064" cy="304800"/>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仮想リソース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0" name="角丸四角形 69"/>
          <p:cNvSpPr/>
          <p:nvPr/>
        </p:nvSpPr>
        <p:spPr bwMode="auto">
          <a:xfrm>
            <a:off x="4804568" y="1828800"/>
            <a:ext cx="1516064" cy="304800"/>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ミドルウェア</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1" name="角丸四角形 70"/>
          <p:cNvSpPr/>
          <p:nvPr/>
        </p:nvSpPr>
        <p:spPr bwMode="auto">
          <a:xfrm>
            <a:off x="4804568" y="1447800"/>
            <a:ext cx="1516064" cy="3048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アプリケーション</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6" name="直線矢印コネクタ 75"/>
          <p:cNvCxnSpPr/>
          <p:nvPr/>
        </p:nvCxnSpPr>
        <p:spPr bwMode="auto">
          <a:xfrm>
            <a:off x="77724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rPr>
              <a:t>運用管理者</a:t>
            </a:r>
            <a:endParaRPr kumimoji="1" lang="ja-JP" altLang="en-US" sz="1200" dirty="0">
              <a:solidFill>
                <a:srgbClr val="0000FF"/>
              </a:solidFill>
            </a:endParaRPr>
          </a:p>
        </p:txBody>
      </p:sp>
      <p:sp>
        <p:nvSpPr>
          <p:cNvPr id="32" name="テキスト ボックス 31"/>
          <p:cNvSpPr txBox="1"/>
          <p:nvPr/>
        </p:nvSpPr>
        <p:spPr>
          <a:xfrm>
            <a:off x="2240615" y="1371600"/>
            <a:ext cx="1044877" cy="276999"/>
          </a:xfrm>
          <a:prstGeom prst="rect">
            <a:avLst/>
          </a:prstGeom>
          <a:noFill/>
        </p:spPr>
        <p:txBody>
          <a:bodyPr wrap="none" rtlCol="0">
            <a:spAutoFit/>
          </a:bodyPr>
          <a:lstStyle/>
          <a:p>
            <a:pPr algn="ctr"/>
            <a:r>
              <a:rPr kumimoji="1" lang="ja-JP" altLang="en-US" sz="1200" dirty="0" smtClean="0">
                <a:solidFill>
                  <a:srgbClr val="0000FF"/>
                </a:solidFill>
              </a:rPr>
              <a:t>運用パターン</a:t>
            </a:r>
            <a:endParaRPr kumimoji="1" lang="ja-JP" altLang="en-US" sz="1200" dirty="0">
              <a:solidFill>
                <a:srgbClr val="0000FF"/>
              </a:solidFill>
            </a:endParaRP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仮想化・自動化・自律化の関係</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rPr>
              <a:t>プロビジョニング</a:t>
            </a:r>
            <a:endParaRPr kumimoji="1" lang="ja-JP" altLang="en-US" sz="1400" dirty="0">
              <a:solidFill>
                <a:srgbClr val="FFFFFF"/>
              </a:solidFill>
            </a:endParaRPr>
          </a:p>
        </p:txBody>
      </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6285" y="5501372"/>
            <a:ext cx="581318" cy="567186"/>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83" y="5501372"/>
            <a:ext cx="581318" cy="567186"/>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682" y="5501372"/>
            <a:ext cx="581318" cy="567186"/>
          </a:xfrm>
          <a:prstGeom prst="rect">
            <a:avLst/>
          </a:prstGeom>
        </p:spPr>
      </p:pic>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2909168" y="5562600"/>
            <a:ext cx="710451" cy="461665"/>
          </a:xfrm>
          <a:prstGeom prst="rect">
            <a:avLst/>
          </a:prstGeom>
          <a:noFill/>
        </p:spPr>
        <p:txBody>
          <a:bodyPr wrap="none" rtlCol="0">
            <a:spAutoFit/>
          </a:bodyPr>
          <a:lstStyle/>
          <a:p>
            <a:pPr algn="r"/>
            <a:r>
              <a:rPr kumimoji="1" lang="ja-JP" altLang="en-US" sz="1200" dirty="0" smtClean="0">
                <a:solidFill>
                  <a:srgbClr val="FFFFFF"/>
                </a:solidFill>
              </a:rPr>
              <a:t>リソース</a:t>
            </a:r>
            <a:endParaRPr kumimoji="1" lang="en-US" altLang="ja-JP" sz="1200" dirty="0" smtClean="0">
              <a:solidFill>
                <a:srgbClr val="FFFFFF"/>
              </a:solidFill>
            </a:endParaRPr>
          </a:p>
          <a:p>
            <a:pPr algn="r"/>
            <a:r>
              <a:rPr kumimoji="1" lang="ja-JP" altLang="en-US" sz="1200" dirty="0" smtClean="0">
                <a:solidFill>
                  <a:srgbClr val="FFFFFF"/>
                </a:solidFill>
              </a:rPr>
              <a:t>プール</a:t>
            </a:r>
            <a:endParaRPr kumimoji="1" lang="ja-JP" altLang="en-US" sz="1200" dirty="0">
              <a:solidFill>
                <a:srgbClr val="FFFFFF"/>
              </a:solidFill>
            </a:endParaRPr>
          </a:p>
        </p:txBody>
      </p:sp>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8" name="角丸四角形 27"/>
          <p:cNvSpPr/>
          <p:nvPr/>
        </p:nvSpPr>
        <p:spPr bwMode="auto">
          <a:xfrm>
            <a:off x="3001964" y="3505200"/>
            <a:ext cx="5121272"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API</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2" name="角丸四角形 71"/>
          <p:cNvSpPr/>
          <p:nvPr/>
        </p:nvSpPr>
        <p:spPr bwMode="auto">
          <a:xfrm>
            <a:off x="685800" y="990600"/>
            <a:ext cx="1447800" cy="5410200"/>
          </a:xfrm>
          <a:prstGeom prst="roundRect">
            <a:avLst>
              <a:gd name="adj" fmla="val 0"/>
            </a:avLst>
          </a:prstGeom>
          <a:solidFill>
            <a:srgbClr val="0099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127C5E"/>
              </a:solidFill>
              <a:effectLst/>
              <a:latin typeface="Arial" charset="0"/>
              <a:ea typeface="HG丸ｺﾞｼｯｸM-PRO" pitchFamily="50" charset="-128"/>
            </a:endParaRPr>
          </a:p>
        </p:txBody>
      </p:sp>
      <p:sp>
        <p:nvSpPr>
          <p:cNvPr id="74" name="角丸四角形 73"/>
          <p:cNvSpPr/>
          <p:nvPr/>
        </p:nvSpPr>
        <p:spPr bwMode="auto">
          <a:xfrm>
            <a:off x="838200" y="1828800"/>
            <a:ext cx="1143000" cy="44958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75" name="角丸四角形 74"/>
          <p:cNvSpPr/>
          <p:nvPr/>
        </p:nvSpPr>
        <p:spPr bwMode="auto">
          <a:xfrm>
            <a:off x="990600" y="3048000"/>
            <a:ext cx="838200" cy="32766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テキスト ボックス 77"/>
          <p:cNvSpPr txBox="1"/>
          <p:nvPr/>
        </p:nvSpPr>
        <p:spPr>
          <a:xfrm>
            <a:off x="990600" y="243840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81" name="テキスト ボックス 80"/>
          <p:cNvSpPr txBox="1"/>
          <p:nvPr/>
        </p:nvSpPr>
        <p:spPr>
          <a:xfrm>
            <a:off x="990600" y="1219200"/>
            <a:ext cx="812091" cy="400110"/>
          </a:xfrm>
          <a:prstGeom prst="rect">
            <a:avLst/>
          </a:prstGeom>
          <a:noFill/>
        </p:spPr>
        <p:txBody>
          <a:bodyPr wrap="none" rtlCol="0">
            <a:spAutoFit/>
          </a:bodyPr>
          <a:lstStyle/>
          <a:p>
            <a:pPr algn="ctr"/>
            <a:r>
              <a:rPr kumimoji="1" lang="en-US" altLang="ja-JP" sz="2000" dirty="0" err="1">
                <a:solidFill>
                  <a:srgbClr val="FFFFFF"/>
                </a:solidFill>
              </a:rPr>
              <a:t>S</a:t>
            </a:r>
            <a:r>
              <a:rPr kumimoji="1" lang="en-US" altLang="ja-JP" sz="2000" dirty="0" err="1" smtClean="0">
                <a:solidFill>
                  <a:srgbClr val="FFFFFF"/>
                </a:solidFill>
              </a:rPr>
              <a:t>aaS</a:t>
            </a:r>
            <a:endParaRPr kumimoji="1" lang="ja-JP" altLang="en-US" sz="2000" dirty="0">
              <a:solidFill>
                <a:srgbClr val="FFFFFF"/>
              </a:solidFill>
            </a:endParaRPr>
          </a:p>
        </p:txBody>
      </p:sp>
      <p:sp>
        <p:nvSpPr>
          <p:cNvPr id="82" name="角丸四角形 81"/>
          <p:cNvSpPr/>
          <p:nvPr/>
        </p:nvSpPr>
        <p:spPr bwMode="auto">
          <a:xfrm>
            <a:off x="914400" y="2971800"/>
            <a:ext cx="8077200" cy="3505200"/>
          </a:xfrm>
          <a:prstGeom prst="roundRect">
            <a:avLst>
              <a:gd name="adj" fmla="val 0"/>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3" name="テキスト ボックス 82"/>
          <p:cNvSpPr txBox="1"/>
          <p:nvPr/>
        </p:nvSpPr>
        <p:spPr>
          <a:xfrm>
            <a:off x="7915933" y="2977471"/>
            <a:ext cx="1029661" cy="307777"/>
          </a:xfrm>
          <a:prstGeom prst="rect">
            <a:avLst/>
          </a:prstGeom>
          <a:noFill/>
        </p:spPr>
        <p:txBody>
          <a:bodyPr wrap="none" rtlCol="0">
            <a:spAutoFit/>
          </a:bodyPr>
          <a:lstStyle/>
          <a:p>
            <a:r>
              <a:rPr kumimoji="1" lang="ja-JP" altLang="en-US" sz="1400" dirty="0" smtClean="0">
                <a:solidFill>
                  <a:srgbClr val="FF6600"/>
                </a:solidFill>
                <a:effectLst/>
                <a:latin typeface="Arial"/>
                <a:cs typeface="Arial"/>
              </a:rPr>
              <a:t>クラウド</a:t>
            </a:r>
            <a:r>
              <a:rPr kumimoji="1" lang="en-US" altLang="ja-JP" sz="1400" dirty="0" smtClean="0">
                <a:solidFill>
                  <a:srgbClr val="FF6600"/>
                </a:solidFill>
                <a:effectLst/>
                <a:latin typeface="Arial"/>
                <a:cs typeface="Arial"/>
              </a:rPr>
              <a:t>OS</a:t>
            </a:r>
            <a:endParaRPr kumimoji="1" lang="ja-JP" altLang="en-US" sz="1400" dirty="0">
              <a:solidFill>
                <a:srgbClr val="FF6600"/>
              </a:solidFill>
              <a:effectLst/>
              <a:latin typeface="Arial"/>
              <a:cs typeface="Arial"/>
            </a:endParaRPr>
          </a:p>
        </p:txBody>
      </p:sp>
    </p:spTree>
    <p:extLst>
      <p:ext uri="{BB962C8B-B14F-4D97-AF65-F5344CB8AC3E}">
        <p14:creationId xmlns:p14="http://schemas.microsoft.com/office/powerpoint/2010/main" val="1355095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角丸四角形 90"/>
          <p:cNvSpPr/>
          <p:nvPr/>
        </p:nvSpPr>
        <p:spPr bwMode="auto">
          <a:xfrm>
            <a:off x="685800" y="990600"/>
            <a:ext cx="1447800" cy="5410200"/>
          </a:xfrm>
          <a:prstGeom prst="roundRect">
            <a:avLst>
              <a:gd name="adj" fmla="val 0"/>
            </a:avLst>
          </a:prstGeom>
          <a:solidFill>
            <a:srgbClr val="0099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127C5E"/>
              </a:solidFill>
              <a:effectLst/>
              <a:latin typeface="Arial" charset="0"/>
              <a:ea typeface="HG丸ｺﾞｼｯｸM-PRO" pitchFamily="50" charset="-128"/>
            </a:endParaRPr>
          </a:p>
        </p:txBody>
      </p:sp>
      <p:sp>
        <p:nvSpPr>
          <p:cNvPr id="57" name="角丸四角形 56"/>
          <p:cNvSpPr/>
          <p:nvPr/>
        </p:nvSpPr>
        <p:spPr bwMode="auto">
          <a:xfrm>
            <a:off x="838200" y="1828800"/>
            <a:ext cx="1143000" cy="44958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92" name="角丸四角形 91"/>
          <p:cNvSpPr/>
          <p:nvPr/>
        </p:nvSpPr>
        <p:spPr bwMode="auto">
          <a:xfrm>
            <a:off x="990600" y="3048000"/>
            <a:ext cx="838200" cy="32766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23" name="直線コネクタ 22"/>
          <p:cNvCxnSpPr/>
          <p:nvPr/>
        </p:nvCxnSpPr>
        <p:spPr bwMode="auto">
          <a:xfrm>
            <a:off x="1905000" y="3048000"/>
            <a:ext cx="7010400" cy="0"/>
          </a:xfrm>
          <a:prstGeom prst="line">
            <a:avLst/>
          </a:prstGeom>
          <a:solidFill>
            <a:schemeClr val="bg1"/>
          </a:solidFill>
          <a:ln w="19050" cap="flat" cmpd="sng" algn="ctr">
            <a:solidFill>
              <a:schemeClr val="bg1">
                <a:lumMod val="50000"/>
              </a:schemeClr>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製品やサービスの位置付け</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角丸四角形 87"/>
          <p:cNvSpPr/>
          <p:nvPr/>
        </p:nvSpPr>
        <p:spPr bwMode="auto">
          <a:xfrm>
            <a:off x="228600" y="990600"/>
            <a:ext cx="381000" cy="1981200"/>
          </a:xfrm>
          <a:prstGeom prst="roundRect">
            <a:avLst>
              <a:gd name="adj" fmla="val 0"/>
            </a:avLst>
          </a:prstGeom>
          <a:solidFill>
            <a:srgbClr val="CCFFCC"/>
          </a:solidFill>
          <a:ln>
            <a:solidFill>
              <a:schemeClr val="bg1"/>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2" name="テキスト ボックス 1"/>
          <p:cNvSpPr txBox="1"/>
          <p:nvPr/>
        </p:nvSpPr>
        <p:spPr>
          <a:xfrm>
            <a:off x="990600" y="243840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58" name="テキスト ボックス 57"/>
          <p:cNvSpPr txBox="1"/>
          <p:nvPr/>
        </p:nvSpPr>
        <p:spPr>
          <a:xfrm>
            <a:off x="990600" y="1219200"/>
            <a:ext cx="812091" cy="400110"/>
          </a:xfrm>
          <a:prstGeom prst="rect">
            <a:avLst/>
          </a:prstGeom>
          <a:noFill/>
        </p:spPr>
        <p:txBody>
          <a:bodyPr wrap="none" rtlCol="0">
            <a:spAutoFit/>
          </a:bodyPr>
          <a:lstStyle/>
          <a:p>
            <a:pPr algn="ctr"/>
            <a:r>
              <a:rPr kumimoji="1" lang="en-US" altLang="ja-JP" sz="2000" dirty="0" err="1">
                <a:solidFill>
                  <a:srgbClr val="FFFFFF"/>
                </a:solidFill>
              </a:rPr>
              <a:t>S</a:t>
            </a:r>
            <a:r>
              <a:rPr kumimoji="1" lang="en-US" altLang="ja-JP" sz="2000" smtClean="0">
                <a:solidFill>
                  <a:srgbClr val="FFFFFF"/>
                </a:solidFill>
              </a:rPr>
              <a:t>aaS</a:t>
            </a:r>
            <a:endParaRPr kumimoji="1" lang="ja-JP" altLang="en-US" sz="2000" dirty="0">
              <a:solidFill>
                <a:srgbClr val="FFFFFF"/>
              </a:solidFill>
            </a:endParaRPr>
          </a:p>
        </p:txBody>
      </p:sp>
      <p:cxnSp>
        <p:nvCxnSpPr>
          <p:cNvPr id="98" name="直線コネクタ 97"/>
          <p:cNvCxnSpPr/>
          <p:nvPr/>
        </p:nvCxnSpPr>
        <p:spPr bwMode="auto">
          <a:xfrm>
            <a:off x="1905000" y="1828800"/>
            <a:ext cx="7010400" cy="0"/>
          </a:xfrm>
          <a:prstGeom prst="line">
            <a:avLst/>
          </a:prstGeom>
          <a:solidFill>
            <a:schemeClr val="bg1"/>
          </a:solidFill>
          <a:ln w="19050" cap="flat" cmpd="sng" algn="ctr">
            <a:solidFill>
              <a:schemeClr val="bg1">
                <a:lumMod val="50000"/>
              </a:schemeClr>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5" name="図形グループ 4"/>
          <p:cNvGrpSpPr/>
          <p:nvPr/>
        </p:nvGrpSpPr>
        <p:grpSpPr>
          <a:xfrm>
            <a:off x="6553200" y="1143000"/>
            <a:ext cx="2362200" cy="5257800"/>
            <a:chOff x="6553200" y="1143000"/>
            <a:chExt cx="2362200" cy="5257800"/>
          </a:xfrm>
        </p:grpSpPr>
        <p:sp>
          <p:nvSpPr>
            <p:cNvPr id="102" name="上矢印 101"/>
            <p:cNvSpPr/>
            <p:nvPr/>
          </p:nvSpPr>
          <p:spPr bwMode="auto">
            <a:xfrm>
              <a:off x="6553200" y="1828800"/>
              <a:ext cx="2362200" cy="4572000"/>
            </a:xfrm>
            <a:prstGeom prst="upArrow">
              <a:avLst>
                <a:gd name="adj1" fmla="val 76222"/>
                <a:gd name="adj2" fmla="val 20667"/>
              </a:avLst>
            </a:prstGeom>
            <a:gradFill>
              <a:gsLst>
                <a:gs pos="0">
                  <a:schemeClr val="accent2">
                    <a:tint val="50000"/>
                    <a:satMod val="300000"/>
                    <a:alpha val="72000"/>
                  </a:schemeClr>
                </a:gs>
                <a:gs pos="35000">
                  <a:schemeClr val="accent2">
                    <a:tint val="37000"/>
                    <a:satMod val="300000"/>
                    <a:alpha val="72000"/>
                  </a:schemeClr>
                </a:gs>
                <a:gs pos="100000">
                  <a:schemeClr val="accent2">
                    <a:tint val="15000"/>
                    <a:satMod val="350000"/>
                    <a:alpha val="92000"/>
                  </a:schemeClr>
                </a:gs>
              </a:gsLs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上矢印 102"/>
            <p:cNvSpPr/>
            <p:nvPr/>
          </p:nvSpPr>
          <p:spPr bwMode="auto">
            <a:xfrm>
              <a:off x="6781800" y="3048000"/>
              <a:ext cx="1905000" cy="3276600"/>
            </a:xfrm>
            <a:prstGeom prst="upArrow">
              <a:avLst>
                <a:gd name="adj1" fmla="val 76222"/>
                <a:gd name="adj2" fmla="val 3163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5" name="図 104"/>
            <p:cNvPicPr>
              <a:picLocks noChangeAspect="1"/>
            </p:cNvPicPr>
            <p:nvPr/>
          </p:nvPicPr>
          <p:blipFill>
            <a:blip r:embed="rId3">
              <a:clrChange>
                <a:clrFrom>
                  <a:srgbClr val="FFFFFF"/>
                </a:clrFrom>
                <a:clrTo>
                  <a:srgbClr val="FFFFFF">
                    <a:alpha val="0"/>
                  </a:srgbClr>
                </a:clrTo>
              </a:clrChange>
            </a:blip>
            <a:stretch>
              <a:fillRect/>
            </a:stretch>
          </p:blipFill>
          <p:spPr>
            <a:xfrm>
              <a:off x="7086600" y="5181600"/>
              <a:ext cx="1219200" cy="440164"/>
            </a:xfrm>
            <a:prstGeom prst="rect">
              <a:avLst/>
            </a:prstGeom>
          </p:spPr>
        </p:pic>
        <p:pic>
          <p:nvPicPr>
            <p:cNvPr id="106" name="図 105"/>
            <p:cNvPicPr>
              <a:picLocks noChangeAspect="1"/>
            </p:cNvPicPr>
            <p:nvPr/>
          </p:nvPicPr>
          <p:blipFill>
            <a:blip r:embed="rId4">
              <a:clrChange>
                <a:clrFrom>
                  <a:srgbClr val="FFFFFF"/>
                </a:clrFrom>
                <a:clrTo>
                  <a:srgbClr val="FFFFFF">
                    <a:alpha val="0"/>
                  </a:srgbClr>
                </a:clrTo>
              </a:clrChange>
            </a:blip>
            <a:stretch>
              <a:fillRect/>
            </a:stretch>
          </p:blipFill>
          <p:spPr>
            <a:xfrm>
              <a:off x="7086600" y="5410200"/>
              <a:ext cx="1295400" cy="820848"/>
            </a:xfrm>
            <a:prstGeom prst="rect">
              <a:avLst/>
            </a:prstGeom>
          </p:spPr>
        </p:pic>
        <p:pic>
          <p:nvPicPr>
            <p:cNvPr id="107" name="図 106"/>
            <p:cNvPicPr>
              <a:picLocks noChangeAspect="1"/>
            </p:cNvPicPr>
            <p:nvPr/>
          </p:nvPicPr>
          <p:blipFill>
            <a:blip r:embed="rId5">
              <a:clrChange>
                <a:clrFrom>
                  <a:srgbClr val="FFFFFF"/>
                </a:clrFrom>
                <a:clrTo>
                  <a:srgbClr val="FFFFFF">
                    <a:alpha val="0"/>
                  </a:srgbClr>
                </a:clrTo>
              </a:clrChange>
            </a:blip>
            <a:stretch>
              <a:fillRect/>
            </a:stretch>
          </p:blipFill>
          <p:spPr>
            <a:xfrm>
              <a:off x="7010400" y="3690938"/>
              <a:ext cx="1295400" cy="728662"/>
            </a:xfrm>
            <a:prstGeom prst="rect">
              <a:avLst/>
            </a:prstGeom>
          </p:spPr>
        </p:pic>
        <p:pic>
          <p:nvPicPr>
            <p:cNvPr id="4033" name="図 4032"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7270" y="2425123"/>
              <a:ext cx="486008" cy="486008"/>
            </a:xfrm>
            <a:prstGeom prst="rect">
              <a:avLst/>
            </a:prstGeom>
          </p:spPr>
        </p:pic>
        <p:pic>
          <p:nvPicPr>
            <p:cNvPr id="4034" name="図 4033" descr="imag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8600" y="2438400"/>
              <a:ext cx="403721" cy="380999"/>
            </a:xfrm>
            <a:prstGeom prst="rect">
              <a:avLst/>
            </a:prstGeom>
          </p:spPr>
        </p:pic>
        <p:pic>
          <p:nvPicPr>
            <p:cNvPr id="4035" name="図 4034"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1828800"/>
              <a:ext cx="914400" cy="609600"/>
            </a:xfrm>
            <a:prstGeom prst="rect">
              <a:avLst/>
            </a:prstGeom>
          </p:spPr>
        </p:pic>
        <p:sp>
          <p:nvSpPr>
            <p:cNvPr id="108" name="テキスト ボックス 107"/>
            <p:cNvSpPr txBox="1"/>
            <p:nvPr/>
          </p:nvSpPr>
          <p:spPr>
            <a:xfrm>
              <a:off x="7721949" y="4071938"/>
              <a:ext cx="583851" cy="246221"/>
            </a:xfrm>
            <a:prstGeom prst="rect">
              <a:avLst/>
            </a:prstGeom>
            <a:noFill/>
          </p:spPr>
          <p:txBody>
            <a:bodyPr wrap="none" rtlCol="0">
              <a:spAutoFit/>
            </a:bodyPr>
            <a:lstStyle/>
            <a:p>
              <a:r>
                <a:rPr kumimoji="1" lang="en-US" altLang="ja-JP" sz="1000" dirty="0" err="1" smtClean="0">
                  <a:solidFill>
                    <a:srgbClr val="0099CC"/>
                  </a:solidFill>
                </a:rPr>
                <a:t>vCloud</a:t>
              </a:r>
              <a:endParaRPr kumimoji="1" lang="ja-JP" altLang="en-US" sz="1000" dirty="0">
                <a:solidFill>
                  <a:srgbClr val="0099CC"/>
                </a:solidFill>
              </a:endParaRPr>
            </a:p>
          </p:txBody>
        </p:sp>
        <p:sp>
          <p:nvSpPr>
            <p:cNvPr id="109" name="テキスト ボックス 108"/>
            <p:cNvSpPr txBox="1"/>
            <p:nvPr/>
          </p:nvSpPr>
          <p:spPr>
            <a:xfrm>
              <a:off x="7086600" y="2222956"/>
              <a:ext cx="1066800" cy="215444"/>
            </a:xfrm>
            <a:prstGeom prst="rect">
              <a:avLst/>
            </a:prstGeom>
            <a:noFill/>
          </p:spPr>
          <p:txBody>
            <a:bodyPr wrap="square" rtlCol="0">
              <a:spAutoFit/>
            </a:bodyPr>
            <a:lstStyle/>
            <a:p>
              <a:pPr algn="r"/>
              <a:r>
                <a:rPr kumimoji="1" lang="en-US" altLang="ja-JP" sz="800" dirty="0" smtClean="0">
                  <a:solidFill>
                    <a:schemeClr val="tx1"/>
                  </a:solidFill>
                </a:rPr>
                <a:t>Elastic Beanstalk</a:t>
              </a:r>
              <a:endParaRPr kumimoji="1" lang="ja-JP" altLang="en-US" sz="800" dirty="0">
                <a:solidFill>
                  <a:schemeClr val="tx1"/>
                </a:solidFill>
              </a:endParaRPr>
            </a:p>
          </p:txBody>
        </p:sp>
        <p:pic>
          <p:nvPicPr>
            <p:cNvPr id="112" name="図 111"/>
            <p:cNvPicPr>
              <a:picLocks noChangeAspect="1"/>
            </p:cNvPicPr>
            <p:nvPr/>
          </p:nvPicPr>
          <p:blipFill>
            <a:blip r:embed="rId9">
              <a:clrChange>
                <a:clrFrom>
                  <a:srgbClr val="FFFFFF"/>
                </a:clrFrom>
                <a:clrTo>
                  <a:srgbClr val="FFFFFF">
                    <a:alpha val="0"/>
                  </a:srgbClr>
                </a:clrTo>
              </a:clrChange>
            </a:blip>
            <a:stretch>
              <a:fillRect/>
            </a:stretch>
          </p:blipFill>
          <p:spPr>
            <a:xfrm>
              <a:off x="7162800" y="2895600"/>
              <a:ext cx="1095146" cy="233115"/>
            </a:xfrm>
            <a:prstGeom prst="rect">
              <a:avLst/>
            </a:prstGeom>
          </p:spPr>
        </p:pic>
        <p:pic>
          <p:nvPicPr>
            <p:cNvPr id="113" name="図 112"/>
            <p:cNvPicPr>
              <a:picLocks noChangeAspect="1"/>
            </p:cNvPicPr>
            <p:nvPr/>
          </p:nvPicPr>
          <p:blipFill>
            <a:blip r:embed="rId10">
              <a:clrChange>
                <a:clrFrom>
                  <a:srgbClr val="FFFFFF"/>
                </a:clrFrom>
                <a:clrTo>
                  <a:srgbClr val="FFFFFF">
                    <a:alpha val="0"/>
                  </a:srgbClr>
                </a:clrTo>
              </a:clrChange>
            </a:blip>
            <a:stretch>
              <a:fillRect/>
            </a:stretch>
          </p:blipFill>
          <p:spPr>
            <a:xfrm>
              <a:off x="6934200" y="4273972"/>
              <a:ext cx="1524000" cy="669055"/>
            </a:xfrm>
            <a:prstGeom prst="rect">
              <a:avLst/>
            </a:prstGeom>
          </p:spPr>
        </p:pic>
        <p:pic>
          <p:nvPicPr>
            <p:cNvPr id="114" name="図 113"/>
            <p:cNvPicPr>
              <a:picLocks noChangeAspect="1"/>
            </p:cNvPicPr>
            <p:nvPr/>
          </p:nvPicPr>
          <p:blipFill>
            <a:blip r:embed="rId11">
              <a:clrChange>
                <a:clrFrom>
                  <a:srgbClr val="FFFFFF"/>
                </a:clrFrom>
                <a:clrTo>
                  <a:srgbClr val="FFFFFF">
                    <a:alpha val="0"/>
                  </a:srgbClr>
                </a:clrTo>
              </a:clrChange>
            </a:blip>
            <a:stretch>
              <a:fillRect/>
            </a:stretch>
          </p:blipFill>
          <p:spPr>
            <a:xfrm>
              <a:off x="7166504" y="4726657"/>
              <a:ext cx="1129037" cy="226343"/>
            </a:xfrm>
            <a:prstGeom prst="rect">
              <a:avLst/>
            </a:prstGeom>
          </p:spPr>
        </p:pic>
        <p:pic>
          <p:nvPicPr>
            <p:cNvPr id="115" name="図 114"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3309938"/>
              <a:ext cx="914400" cy="609600"/>
            </a:xfrm>
            <a:prstGeom prst="rect">
              <a:avLst/>
            </a:prstGeom>
          </p:spPr>
        </p:pic>
        <p:sp>
          <p:nvSpPr>
            <p:cNvPr id="116" name="テキスト ボックス 115"/>
            <p:cNvSpPr txBox="1"/>
            <p:nvPr/>
          </p:nvSpPr>
          <p:spPr>
            <a:xfrm>
              <a:off x="6705600" y="1143000"/>
              <a:ext cx="2031325" cy="584776"/>
            </a:xfrm>
            <a:prstGeom prst="rect">
              <a:avLst/>
            </a:prstGeom>
            <a:noFill/>
          </p:spPr>
          <p:txBody>
            <a:bodyPr wrap="none" rtlCol="0">
              <a:spAutoFit/>
            </a:bodyPr>
            <a:lstStyle/>
            <a:p>
              <a:pPr algn="ctr">
                <a:spcBef>
                  <a:spcPts val="0"/>
                </a:spcBef>
              </a:pPr>
              <a:r>
                <a:rPr kumimoji="1" lang="ja-JP" altLang="en-US" sz="1600" dirty="0" smtClean="0">
                  <a:solidFill>
                    <a:srgbClr val="3366FF"/>
                  </a:solidFill>
                </a:rPr>
                <a:t>クラウド・サービス</a:t>
              </a:r>
              <a:endParaRPr kumimoji="1" lang="en-US" altLang="ja-JP" sz="1600" dirty="0" smtClean="0">
                <a:solidFill>
                  <a:srgbClr val="3366FF"/>
                </a:solidFill>
              </a:endParaRPr>
            </a:p>
            <a:p>
              <a:pPr algn="ctr">
                <a:spcBef>
                  <a:spcPts val="0"/>
                </a:spcBef>
              </a:pPr>
              <a:r>
                <a:rPr kumimoji="1" lang="ja-JP" altLang="en-US" sz="1600" dirty="0" smtClean="0">
                  <a:solidFill>
                    <a:srgbClr val="3366FF"/>
                  </a:solidFill>
                </a:rPr>
                <a:t>クラウド</a:t>
              </a:r>
              <a:r>
                <a:rPr kumimoji="1" lang="en-US" altLang="ja-JP" sz="1600" dirty="0" smtClean="0">
                  <a:solidFill>
                    <a:srgbClr val="3366FF"/>
                  </a:solidFill>
                </a:rPr>
                <a:t>OS</a:t>
              </a:r>
              <a:endParaRPr kumimoji="1" lang="ja-JP" altLang="en-US" sz="1600" dirty="0">
                <a:solidFill>
                  <a:srgbClr val="3366FF"/>
                </a:solidFill>
              </a:endParaRPr>
            </a:p>
          </p:txBody>
        </p:sp>
      </p:grpSp>
      <p:grpSp>
        <p:nvGrpSpPr>
          <p:cNvPr id="4" name="図形グループ 3"/>
          <p:cNvGrpSpPr/>
          <p:nvPr/>
        </p:nvGrpSpPr>
        <p:grpSpPr>
          <a:xfrm>
            <a:off x="2209800" y="1219200"/>
            <a:ext cx="4343400" cy="5181600"/>
            <a:chOff x="2209800" y="1219200"/>
            <a:chExt cx="4343400" cy="5181600"/>
          </a:xfrm>
        </p:grpSpPr>
        <p:sp>
          <p:nvSpPr>
            <p:cNvPr id="96" name="上矢印 95"/>
            <p:cNvSpPr/>
            <p:nvPr/>
          </p:nvSpPr>
          <p:spPr bwMode="auto">
            <a:xfrm>
              <a:off x="2209800" y="1828800"/>
              <a:ext cx="4343400" cy="4572000"/>
            </a:xfrm>
            <a:prstGeom prst="upArrow">
              <a:avLst>
                <a:gd name="adj1" fmla="val 76222"/>
                <a:gd name="adj2" fmla="val 11153"/>
              </a:avLst>
            </a:prstGeom>
            <a:gradFill>
              <a:gsLst>
                <a:gs pos="0">
                  <a:schemeClr val="accent2">
                    <a:tint val="50000"/>
                    <a:satMod val="300000"/>
                    <a:alpha val="72000"/>
                  </a:schemeClr>
                </a:gs>
                <a:gs pos="35000">
                  <a:schemeClr val="accent2">
                    <a:tint val="37000"/>
                    <a:satMod val="300000"/>
                    <a:alpha val="72000"/>
                  </a:schemeClr>
                </a:gs>
                <a:gs pos="100000">
                  <a:schemeClr val="accent2">
                    <a:tint val="15000"/>
                    <a:satMod val="350000"/>
                    <a:alpha val="92000"/>
                  </a:schemeClr>
                </a:gs>
              </a:gsLs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上矢印 5"/>
            <p:cNvSpPr/>
            <p:nvPr/>
          </p:nvSpPr>
          <p:spPr bwMode="auto">
            <a:xfrm>
              <a:off x="2438400" y="3048000"/>
              <a:ext cx="3810000" cy="3276600"/>
            </a:xfrm>
            <a:prstGeom prst="upArrow">
              <a:avLst>
                <a:gd name="adj1" fmla="val 76222"/>
                <a:gd name="adj2" fmla="val 1788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8" name="図 7" descr="imgres.jp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5029200"/>
              <a:ext cx="868325" cy="1143000"/>
            </a:xfrm>
            <a:prstGeom prst="rect">
              <a:avLst/>
            </a:prstGeom>
          </p:spPr>
        </p:pic>
        <p:pic>
          <p:nvPicPr>
            <p:cNvPr id="9" name="図 8" descr="images.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599" y="5029200"/>
              <a:ext cx="511175" cy="990600"/>
            </a:xfrm>
            <a:prstGeom prst="rect">
              <a:avLst/>
            </a:prstGeom>
          </p:spPr>
        </p:pic>
        <p:pic>
          <p:nvPicPr>
            <p:cNvPr id="13" name="図 12" descr="imgres.jpg"/>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5029200"/>
              <a:ext cx="1028700" cy="1028700"/>
            </a:xfrm>
            <a:prstGeom prst="rect">
              <a:avLst/>
            </a:prstGeom>
          </p:spPr>
        </p:pic>
        <p:sp>
          <p:nvSpPr>
            <p:cNvPr id="21" name="テキスト ボックス 20"/>
            <p:cNvSpPr txBox="1"/>
            <p:nvPr/>
          </p:nvSpPr>
          <p:spPr>
            <a:xfrm>
              <a:off x="2971800" y="4442091"/>
              <a:ext cx="595185" cy="461665"/>
            </a:xfrm>
            <a:prstGeom prst="rect">
              <a:avLst/>
            </a:prstGeom>
            <a:noFill/>
          </p:spPr>
          <p:txBody>
            <a:bodyPr wrap="none" rtlCol="0">
              <a:spAutoFit/>
            </a:bodyPr>
            <a:lstStyle/>
            <a:p>
              <a:r>
                <a:rPr kumimoji="1" lang="en-US" altLang="ja-JP" sz="800" dirty="0" smtClean="0">
                  <a:solidFill>
                    <a:srgbClr val="0000FF"/>
                  </a:solidFill>
                </a:rPr>
                <a:t>IBM</a:t>
              </a:r>
            </a:p>
            <a:p>
              <a:r>
                <a:rPr kumimoji="1" lang="en-US" altLang="ja-JP" sz="800" dirty="0" err="1" smtClean="0">
                  <a:solidFill>
                    <a:srgbClr val="0000FF"/>
                  </a:solidFill>
                </a:rPr>
                <a:t>PureFlex</a:t>
              </a:r>
              <a:endParaRPr kumimoji="1" lang="en-US" altLang="ja-JP" sz="800" dirty="0" smtClean="0">
                <a:solidFill>
                  <a:srgbClr val="0000FF"/>
                </a:solidFill>
              </a:endParaRPr>
            </a:p>
            <a:p>
              <a:r>
                <a:rPr kumimoji="1" lang="en-US" altLang="ja-JP" sz="800" dirty="0" smtClean="0">
                  <a:solidFill>
                    <a:srgbClr val="0000FF"/>
                  </a:solidFill>
                </a:rPr>
                <a:t>System</a:t>
              </a:r>
              <a:endParaRPr kumimoji="1" lang="ja-JP" altLang="en-US" sz="800" dirty="0">
                <a:solidFill>
                  <a:srgbClr val="0000FF"/>
                </a:solidFill>
              </a:endParaRPr>
            </a:p>
          </p:txBody>
        </p:sp>
        <p:sp>
          <p:nvSpPr>
            <p:cNvPr id="93" name="テキスト ボックス 92"/>
            <p:cNvSpPr txBox="1"/>
            <p:nvPr/>
          </p:nvSpPr>
          <p:spPr>
            <a:xfrm>
              <a:off x="3581400" y="4442091"/>
              <a:ext cx="783388" cy="510909"/>
            </a:xfrm>
            <a:prstGeom prst="rect">
              <a:avLst/>
            </a:prstGeom>
            <a:noFill/>
          </p:spPr>
          <p:txBody>
            <a:bodyPr wrap="none" rtlCol="0">
              <a:spAutoFit/>
            </a:bodyPr>
            <a:lstStyle/>
            <a:p>
              <a:r>
                <a:rPr kumimoji="1" lang="en-US" altLang="ja-JP" sz="800" dirty="0" smtClean="0">
                  <a:solidFill>
                    <a:srgbClr val="0000FF"/>
                  </a:solidFill>
                </a:rPr>
                <a:t>Oracle</a:t>
              </a:r>
            </a:p>
            <a:p>
              <a:r>
                <a:rPr kumimoji="1" lang="en-US" altLang="ja-JP" sz="800" dirty="0" err="1" smtClean="0">
                  <a:solidFill>
                    <a:srgbClr val="0000FF"/>
                  </a:solidFill>
                </a:rPr>
                <a:t>Exalogic</a:t>
              </a:r>
              <a:endParaRPr kumimoji="1" lang="en-US" altLang="ja-JP" sz="800" dirty="0">
                <a:solidFill>
                  <a:srgbClr val="0000FF"/>
                </a:solidFill>
              </a:endParaRPr>
            </a:p>
            <a:p>
              <a:r>
                <a:rPr kumimoji="1" lang="en-US" altLang="ja-JP" sz="800" dirty="0" smtClean="0">
                  <a:solidFill>
                    <a:srgbClr val="0000FF"/>
                  </a:solidFill>
                </a:rPr>
                <a:t>Elastic Cloud</a:t>
              </a:r>
              <a:endParaRPr kumimoji="1" lang="ja-JP" altLang="en-US" sz="800" dirty="0">
                <a:solidFill>
                  <a:srgbClr val="0000FF"/>
                </a:solidFill>
              </a:endParaRPr>
            </a:p>
          </p:txBody>
        </p:sp>
        <p:sp>
          <p:nvSpPr>
            <p:cNvPr id="94" name="テキスト ボックス 93"/>
            <p:cNvSpPr txBox="1"/>
            <p:nvPr/>
          </p:nvSpPr>
          <p:spPr>
            <a:xfrm>
              <a:off x="4267200" y="4442091"/>
              <a:ext cx="761747" cy="510909"/>
            </a:xfrm>
            <a:prstGeom prst="rect">
              <a:avLst/>
            </a:prstGeom>
            <a:noFill/>
          </p:spPr>
          <p:txBody>
            <a:bodyPr wrap="none" rtlCol="0">
              <a:spAutoFit/>
            </a:bodyPr>
            <a:lstStyle/>
            <a:p>
              <a:r>
                <a:rPr kumimoji="1" lang="en-US" altLang="ja-JP" sz="800" dirty="0" err="1" smtClean="0">
                  <a:solidFill>
                    <a:srgbClr val="0000FF"/>
                  </a:solidFill>
                </a:rPr>
                <a:t>Vblock</a:t>
              </a:r>
              <a:endParaRPr kumimoji="1" lang="en-US" altLang="ja-JP" sz="800" dirty="0" smtClean="0">
                <a:solidFill>
                  <a:srgbClr val="0000FF"/>
                </a:solidFill>
              </a:endParaRPr>
            </a:p>
            <a:p>
              <a:r>
                <a:rPr kumimoji="1" lang="en-US" altLang="ja-JP" sz="800" dirty="0" err="1" smtClean="0">
                  <a:solidFill>
                    <a:srgbClr val="0000FF"/>
                  </a:solidFill>
                </a:rPr>
                <a:t>Infrastructire</a:t>
              </a:r>
              <a:endParaRPr kumimoji="1" lang="en-US" altLang="ja-JP" sz="800" dirty="0" smtClean="0">
                <a:solidFill>
                  <a:srgbClr val="0000FF"/>
                </a:solidFill>
              </a:endParaRPr>
            </a:p>
            <a:p>
              <a:r>
                <a:rPr kumimoji="1" lang="en-US" altLang="ja-JP" sz="800" dirty="0" smtClean="0">
                  <a:solidFill>
                    <a:srgbClr val="0000FF"/>
                  </a:solidFill>
                </a:rPr>
                <a:t>Package</a:t>
              </a:r>
              <a:endParaRPr kumimoji="1" lang="ja-JP" altLang="en-US" sz="800" dirty="0">
                <a:solidFill>
                  <a:srgbClr val="0000FF"/>
                </a:solidFill>
              </a:endParaRPr>
            </a:p>
          </p:txBody>
        </p:sp>
        <p:sp>
          <p:nvSpPr>
            <p:cNvPr id="95" name="テキスト ボックス 94"/>
            <p:cNvSpPr txBox="1"/>
            <p:nvPr/>
          </p:nvSpPr>
          <p:spPr>
            <a:xfrm>
              <a:off x="4914781" y="4442091"/>
              <a:ext cx="800219" cy="510909"/>
            </a:xfrm>
            <a:prstGeom prst="rect">
              <a:avLst/>
            </a:prstGeom>
            <a:noFill/>
          </p:spPr>
          <p:txBody>
            <a:bodyPr wrap="none" rtlCol="0">
              <a:spAutoFit/>
            </a:bodyPr>
            <a:lstStyle/>
            <a:p>
              <a:r>
                <a:rPr kumimoji="1" lang="en-US" altLang="ja-JP" sz="800" dirty="0" smtClean="0">
                  <a:solidFill>
                    <a:srgbClr val="0000FF"/>
                  </a:solidFill>
                </a:rPr>
                <a:t>HP</a:t>
              </a:r>
            </a:p>
            <a:p>
              <a:r>
                <a:rPr kumimoji="1" lang="en-US" altLang="ja-JP" sz="800" dirty="0" err="1" smtClean="0">
                  <a:solidFill>
                    <a:srgbClr val="0000FF"/>
                  </a:solidFill>
                </a:rPr>
                <a:t>CloudSystem</a:t>
              </a:r>
              <a:endParaRPr kumimoji="1" lang="en-US" altLang="ja-JP" sz="800" dirty="0" smtClean="0">
                <a:solidFill>
                  <a:srgbClr val="0000FF"/>
                </a:solidFill>
              </a:endParaRPr>
            </a:p>
            <a:p>
              <a:r>
                <a:rPr kumimoji="1" lang="en-US" altLang="ja-JP" sz="800" dirty="0" smtClean="0">
                  <a:solidFill>
                    <a:srgbClr val="0000FF"/>
                  </a:solidFill>
                </a:rPr>
                <a:t>Matrix</a:t>
              </a:r>
              <a:endParaRPr kumimoji="1" lang="ja-JP" altLang="en-US" sz="800" dirty="0">
                <a:solidFill>
                  <a:srgbClr val="0000FF"/>
                </a:solidFill>
              </a:endParaRPr>
            </a:p>
          </p:txBody>
        </p:sp>
        <p:sp>
          <p:nvSpPr>
            <p:cNvPr id="97" name="テキスト ボックス 96"/>
            <p:cNvSpPr txBox="1"/>
            <p:nvPr/>
          </p:nvSpPr>
          <p:spPr>
            <a:xfrm>
              <a:off x="3657600" y="2133600"/>
              <a:ext cx="903262" cy="461665"/>
            </a:xfrm>
            <a:prstGeom prst="rect">
              <a:avLst/>
            </a:prstGeom>
            <a:noFill/>
          </p:spPr>
          <p:txBody>
            <a:bodyPr wrap="none" rtlCol="0">
              <a:spAutoFit/>
            </a:bodyPr>
            <a:lstStyle/>
            <a:p>
              <a:r>
                <a:rPr kumimoji="1" lang="en-US" altLang="ja-JP" sz="800" dirty="0" smtClean="0">
                  <a:solidFill>
                    <a:srgbClr val="000000"/>
                  </a:solidFill>
                  <a:effectLst/>
                </a:rPr>
                <a:t>IBM</a:t>
              </a:r>
            </a:p>
            <a:p>
              <a:r>
                <a:rPr kumimoji="1" lang="en-US" altLang="ja-JP" sz="800" dirty="0" err="1" smtClean="0">
                  <a:solidFill>
                    <a:srgbClr val="000000"/>
                  </a:solidFill>
                  <a:effectLst/>
                </a:rPr>
                <a:t>PureApplication</a:t>
              </a:r>
              <a:endParaRPr kumimoji="1" lang="en-US" altLang="ja-JP" sz="800" dirty="0" smtClean="0">
                <a:solidFill>
                  <a:srgbClr val="000000"/>
                </a:solidFill>
                <a:effectLst/>
              </a:endParaRPr>
            </a:p>
            <a:p>
              <a:r>
                <a:rPr kumimoji="1" lang="en-US" altLang="ja-JP" sz="800" dirty="0" smtClean="0">
                  <a:solidFill>
                    <a:srgbClr val="000000"/>
                  </a:solidFill>
                  <a:effectLst/>
                </a:rPr>
                <a:t>System</a:t>
              </a:r>
              <a:endParaRPr kumimoji="1" lang="ja-JP" altLang="en-US" sz="800" dirty="0">
                <a:solidFill>
                  <a:srgbClr val="000000"/>
                </a:solidFill>
                <a:effectLst/>
              </a:endParaRPr>
            </a:p>
          </p:txBody>
        </p:sp>
        <p:pic>
          <p:nvPicPr>
            <p:cNvPr id="100" name="図 99" descr="images.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3124200"/>
              <a:ext cx="511175" cy="990600"/>
            </a:xfrm>
            <a:prstGeom prst="rect">
              <a:avLst/>
            </a:prstGeom>
          </p:spPr>
        </p:pic>
        <p:sp>
          <p:nvSpPr>
            <p:cNvPr id="101" name="テキスト ボックス 100"/>
            <p:cNvSpPr txBox="1"/>
            <p:nvPr/>
          </p:nvSpPr>
          <p:spPr>
            <a:xfrm>
              <a:off x="4038600" y="3124200"/>
              <a:ext cx="569387" cy="363176"/>
            </a:xfrm>
            <a:prstGeom prst="rect">
              <a:avLst/>
            </a:prstGeom>
            <a:noFill/>
          </p:spPr>
          <p:txBody>
            <a:bodyPr wrap="none" rtlCol="0">
              <a:spAutoFit/>
            </a:bodyPr>
            <a:lstStyle/>
            <a:p>
              <a:r>
                <a:rPr kumimoji="1" lang="en-US" altLang="ja-JP" sz="800" dirty="0" smtClean="0">
                  <a:solidFill>
                    <a:srgbClr val="0000FF"/>
                  </a:solidFill>
                </a:rPr>
                <a:t>Oracle</a:t>
              </a:r>
            </a:p>
            <a:p>
              <a:r>
                <a:rPr kumimoji="1" lang="en-US" altLang="ja-JP" sz="800" dirty="0" err="1" smtClean="0">
                  <a:solidFill>
                    <a:srgbClr val="0000FF"/>
                  </a:solidFill>
                </a:rPr>
                <a:t>Exadata</a:t>
              </a:r>
              <a:endParaRPr kumimoji="1" lang="ja-JP" altLang="en-US" sz="800" dirty="0">
                <a:solidFill>
                  <a:srgbClr val="0000FF"/>
                </a:solidFill>
              </a:endParaRPr>
            </a:p>
          </p:txBody>
        </p:sp>
        <p:sp>
          <p:nvSpPr>
            <p:cNvPr id="26" name="角丸四角形吹き出し 25"/>
            <p:cNvSpPr/>
            <p:nvPr/>
          </p:nvSpPr>
          <p:spPr bwMode="auto">
            <a:xfrm>
              <a:off x="3124200" y="3505200"/>
              <a:ext cx="1295400" cy="533400"/>
            </a:xfrm>
            <a:prstGeom prst="wedgeRoundRectCallout">
              <a:avLst>
                <a:gd name="adj1" fmla="val 57598"/>
                <a:gd name="adj2" fmla="val -43849"/>
                <a:gd name="adj3" fmla="val 16667"/>
              </a:avLst>
            </a:prstGeom>
            <a:solidFill>
              <a:schemeClr val="accent6">
                <a:lumMod val="60000"/>
                <a:lumOff val="40000"/>
                <a:alpha val="72000"/>
              </a:schemeClr>
            </a:solidFill>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ミドルウェアをカバーするが自立化機能なし</a:t>
              </a:r>
            </a:p>
          </p:txBody>
        </p:sp>
        <p:sp>
          <p:nvSpPr>
            <p:cNvPr id="4036" name="テキスト ボックス 4035"/>
            <p:cNvSpPr txBox="1"/>
            <p:nvPr/>
          </p:nvSpPr>
          <p:spPr>
            <a:xfrm>
              <a:off x="3274050" y="1219200"/>
              <a:ext cx="2236510" cy="400110"/>
            </a:xfrm>
            <a:prstGeom prst="rect">
              <a:avLst/>
            </a:prstGeom>
            <a:noFill/>
          </p:spPr>
          <p:txBody>
            <a:bodyPr wrap="none" rtlCol="0">
              <a:spAutoFit/>
            </a:bodyPr>
            <a:lstStyle/>
            <a:p>
              <a:pPr algn="ctr"/>
              <a:r>
                <a:rPr kumimoji="1" lang="ja-JP" altLang="en-US" sz="2000" dirty="0" smtClean="0">
                  <a:solidFill>
                    <a:srgbClr val="3366FF"/>
                  </a:solidFill>
                </a:rPr>
                <a:t>垂直統合システム</a:t>
              </a:r>
              <a:endParaRPr kumimoji="1" lang="ja-JP" altLang="en-US" sz="2000" dirty="0">
                <a:solidFill>
                  <a:srgbClr val="3366FF"/>
                </a:solidFill>
              </a:endParaRPr>
            </a:p>
          </p:txBody>
        </p:sp>
        <p:pic>
          <p:nvPicPr>
            <p:cNvPr id="3" name="図 2"/>
            <p:cNvPicPr>
              <a:picLocks noChangeAspect="1"/>
            </p:cNvPicPr>
            <p:nvPr/>
          </p:nvPicPr>
          <p:blipFill>
            <a:blip r:embed="rId15">
              <a:clrChange>
                <a:clrFrom>
                  <a:srgbClr val="FFFFFF"/>
                </a:clrFrom>
                <a:clrTo>
                  <a:srgbClr val="FFFFFF">
                    <a:alpha val="0"/>
                  </a:srgbClr>
                </a:clrTo>
              </a:clrChange>
            </a:blip>
            <a:stretch>
              <a:fillRect/>
            </a:stretch>
          </p:blipFill>
          <p:spPr>
            <a:xfrm>
              <a:off x="3088660" y="4984750"/>
              <a:ext cx="416540" cy="1028854"/>
            </a:xfrm>
            <a:prstGeom prst="rect">
              <a:avLst/>
            </a:prstGeom>
          </p:spPr>
        </p:pic>
        <p:pic>
          <p:nvPicPr>
            <p:cNvPr id="48" name="図 47"/>
            <p:cNvPicPr>
              <a:picLocks noChangeAspect="1"/>
            </p:cNvPicPr>
            <p:nvPr/>
          </p:nvPicPr>
          <p:blipFill>
            <a:blip r:embed="rId15">
              <a:clrChange>
                <a:clrFrom>
                  <a:srgbClr val="FFFFFF"/>
                </a:clrFrom>
                <a:clrTo>
                  <a:srgbClr val="FFFFFF">
                    <a:alpha val="0"/>
                  </a:srgbClr>
                </a:clrTo>
              </a:clrChange>
            </a:blip>
            <a:stretch>
              <a:fillRect/>
            </a:stretch>
          </p:blipFill>
          <p:spPr>
            <a:xfrm>
              <a:off x="3241060" y="2133600"/>
              <a:ext cx="416540" cy="1028854"/>
            </a:xfrm>
            <a:prstGeom prst="rect">
              <a:avLst/>
            </a:prstGeom>
          </p:spPr>
        </p:pic>
        <p:pic>
          <p:nvPicPr>
            <p:cNvPr id="49" name="図 48"/>
            <p:cNvPicPr>
              <a:picLocks noChangeAspect="1"/>
            </p:cNvPicPr>
            <p:nvPr/>
          </p:nvPicPr>
          <p:blipFill>
            <a:blip r:embed="rId15">
              <a:clrChange>
                <a:clrFrom>
                  <a:srgbClr val="FFFFFF"/>
                </a:clrFrom>
                <a:clrTo>
                  <a:srgbClr val="FFFFFF">
                    <a:alpha val="0"/>
                  </a:srgbClr>
                </a:clrTo>
              </a:clrChange>
            </a:blip>
            <a:stretch>
              <a:fillRect/>
            </a:stretch>
          </p:blipFill>
          <p:spPr>
            <a:xfrm>
              <a:off x="5059325" y="2133600"/>
              <a:ext cx="416540" cy="1028854"/>
            </a:xfrm>
            <a:prstGeom prst="rect">
              <a:avLst/>
            </a:prstGeom>
          </p:spPr>
        </p:pic>
        <p:sp>
          <p:nvSpPr>
            <p:cNvPr id="51" name="テキスト ボックス 50"/>
            <p:cNvSpPr txBox="1"/>
            <p:nvPr/>
          </p:nvSpPr>
          <p:spPr>
            <a:xfrm>
              <a:off x="4462492" y="2563944"/>
              <a:ext cx="620683" cy="461665"/>
            </a:xfrm>
            <a:prstGeom prst="rect">
              <a:avLst/>
            </a:prstGeom>
            <a:noFill/>
          </p:spPr>
          <p:txBody>
            <a:bodyPr wrap="none" rtlCol="0">
              <a:spAutoFit/>
            </a:bodyPr>
            <a:lstStyle/>
            <a:p>
              <a:pPr algn="r"/>
              <a:r>
                <a:rPr kumimoji="1" lang="en-US" altLang="ja-JP" sz="800" dirty="0" smtClean="0">
                  <a:solidFill>
                    <a:srgbClr val="000000"/>
                  </a:solidFill>
                  <a:effectLst/>
                </a:rPr>
                <a:t>IBM</a:t>
              </a:r>
            </a:p>
            <a:p>
              <a:pPr algn="r"/>
              <a:r>
                <a:rPr kumimoji="1" lang="en-US" altLang="ja-JP" sz="800" dirty="0" err="1" smtClean="0">
                  <a:solidFill>
                    <a:srgbClr val="000000"/>
                  </a:solidFill>
                  <a:effectLst/>
                </a:rPr>
                <a:t>PureData</a:t>
              </a:r>
              <a:endParaRPr kumimoji="1" lang="en-US" altLang="ja-JP" sz="800" dirty="0" smtClean="0">
                <a:solidFill>
                  <a:srgbClr val="000000"/>
                </a:solidFill>
                <a:effectLst/>
              </a:endParaRPr>
            </a:p>
            <a:p>
              <a:pPr algn="r"/>
              <a:r>
                <a:rPr kumimoji="1" lang="en-US" altLang="ja-JP" sz="800" dirty="0" smtClean="0">
                  <a:solidFill>
                    <a:srgbClr val="000000"/>
                  </a:solidFill>
                  <a:effectLst/>
                </a:rPr>
                <a:t>System</a:t>
              </a:r>
              <a:endParaRPr kumimoji="1" lang="ja-JP" altLang="en-US" sz="800" dirty="0">
                <a:solidFill>
                  <a:srgbClr val="000000"/>
                </a:solidFill>
                <a:effectLst/>
              </a:endParaRPr>
            </a:p>
          </p:txBody>
        </p:sp>
      </p:grpSp>
    </p:spTree>
    <p:extLst>
      <p:ext uri="{BB962C8B-B14F-4D97-AF65-F5344CB8AC3E}">
        <p14:creationId xmlns:p14="http://schemas.microsoft.com/office/powerpoint/2010/main" val="496372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多層防衛</a:t>
            </a:r>
            <a:endParaRPr kumimoji="1" lang="ja-JP" altLang="en-US" dirty="0"/>
          </a:p>
        </p:txBody>
      </p:sp>
      <p:sp>
        <p:nvSpPr>
          <p:cNvPr id="3" name="スライド番号プレースホルダー 2"/>
          <p:cNvSpPr>
            <a:spLocks noGrp="1"/>
          </p:cNvSpPr>
          <p:nvPr>
            <p:ph type="sldNum" sz="quarter" idx="12"/>
          </p:nvPr>
        </p:nvSpPr>
        <p:spPr>
          <a:xfrm>
            <a:off x="7129798" y="6651702"/>
            <a:ext cx="1925302" cy="217800"/>
          </a:xfrm>
        </p:spPr>
        <p:txBody>
          <a:bodyPr/>
          <a:lstStyle/>
          <a:p>
            <a:fld id="{8FF8CC5D-A65D-5946-99B5-645367A967AD}" type="slidenum">
              <a:rPr kumimoji="1" lang="ja-JP" altLang="en-US" smtClean="0"/>
              <a:t>44</a:t>
            </a:fld>
            <a:endParaRPr kumimoji="1" lang="ja-JP" altLang="en-US" dirty="0"/>
          </a:p>
        </p:txBody>
      </p:sp>
      <p:sp>
        <p:nvSpPr>
          <p:cNvPr id="4" name="正方形/長方形 3"/>
          <p:cNvSpPr/>
          <p:nvPr/>
        </p:nvSpPr>
        <p:spPr>
          <a:xfrm>
            <a:off x="654752" y="1816100"/>
            <a:ext cx="5994400" cy="331470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391730" y="19709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角丸四角形 7"/>
          <p:cNvSpPr/>
          <p:nvPr/>
        </p:nvSpPr>
        <p:spPr>
          <a:xfrm>
            <a:off x="654752" y="975564"/>
            <a:ext cx="7821246"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インターネット</a:t>
            </a:r>
            <a:endParaRPr kumimoji="1" lang="ja-JP" altLang="en-US" sz="2400" dirty="0">
              <a:solidFill>
                <a:srgbClr val="FFFFFF"/>
              </a:solidFill>
              <a:latin typeface="ＭＳ Ｐゴシック"/>
              <a:ea typeface="ＭＳ Ｐゴシック"/>
              <a:cs typeface="ＭＳ Ｐゴシック"/>
            </a:endParaRPr>
          </a:p>
        </p:txBody>
      </p:sp>
      <p:sp>
        <p:nvSpPr>
          <p:cNvPr id="9" name="正方形/長方形 8"/>
          <p:cNvSpPr/>
          <p:nvPr/>
        </p:nvSpPr>
        <p:spPr>
          <a:xfrm>
            <a:off x="6266198" y="4902200"/>
            <a:ext cx="2209800" cy="15621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技術だけに頼らない</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2800" dirty="0" smtClean="0">
                <a:solidFill>
                  <a:srgbClr val="FFFFFF"/>
                </a:solidFill>
                <a:latin typeface="ＭＳ Ｐゴシック"/>
                <a:ea typeface="ＭＳ Ｐゴシック"/>
                <a:cs typeface="ＭＳ Ｐゴシック"/>
              </a:rPr>
              <a:t>総合対策</a:t>
            </a:r>
            <a:endParaRPr kumimoji="1" lang="ja-JP" altLang="en-US" sz="2800" dirty="0">
              <a:solidFill>
                <a:srgbClr val="FFFFFF"/>
              </a:solidFill>
              <a:latin typeface="ＭＳ Ｐゴシック"/>
              <a:ea typeface="ＭＳ Ｐゴシック"/>
              <a:cs typeface="ＭＳ Ｐゴシック"/>
            </a:endParaRPr>
          </a:p>
        </p:txBody>
      </p:sp>
      <p:sp>
        <p:nvSpPr>
          <p:cNvPr id="10" name="下矢印 9"/>
          <p:cNvSpPr/>
          <p:nvPr/>
        </p:nvSpPr>
        <p:spPr>
          <a:xfrm>
            <a:off x="6266198" y="1816100"/>
            <a:ext cx="2209800" cy="3200400"/>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dirty="0" smtClean="0">
                <a:solidFill>
                  <a:srgbClr val="FFFFFF"/>
                </a:solidFill>
                <a:latin typeface="ＭＳ Ｐゴシック"/>
                <a:ea typeface="ＭＳ Ｐゴシック"/>
                <a:cs typeface="ＭＳ Ｐゴシック"/>
              </a:rPr>
              <a:t>　　事故や侵害を招かない　</a:t>
            </a:r>
            <a:endParaRPr kumimoji="1" lang="en-US" altLang="ja-JP" dirty="0" smtClean="0">
              <a:solidFill>
                <a:srgbClr val="FFFFFF"/>
              </a:solidFill>
              <a:latin typeface="ＭＳ Ｐゴシック"/>
              <a:ea typeface="ＭＳ Ｐゴシック"/>
              <a:cs typeface="ＭＳ Ｐゴシック"/>
            </a:endParaRPr>
          </a:p>
          <a:p>
            <a:r>
              <a:rPr lang="ja-JP" altLang="en-US" dirty="0" smtClean="0">
                <a:solidFill>
                  <a:srgbClr val="FFFFFF"/>
                </a:solidFill>
                <a:latin typeface="ＭＳ Ｐゴシック"/>
                <a:ea typeface="ＭＳ Ｐゴシック"/>
                <a:cs typeface="ＭＳ Ｐゴシック"/>
              </a:rPr>
              <a:t>　　業務手順の整備と運用</a:t>
            </a:r>
            <a:endParaRPr kumimoji="1" lang="ja-JP" altLang="en-US" dirty="0">
              <a:solidFill>
                <a:srgbClr val="FFFFFF"/>
              </a:solidFill>
              <a:latin typeface="ＭＳ Ｐゴシック"/>
              <a:ea typeface="ＭＳ Ｐゴシック"/>
              <a:cs typeface="ＭＳ Ｐゴシック"/>
            </a:endParaRPr>
          </a:p>
        </p:txBody>
      </p:sp>
      <p:sp>
        <p:nvSpPr>
          <p:cNvPr id="11" name="右矢印 10"/>
          <p:cNvSpPr/>
          <p:nvPr/>
        </p:nvSpPr>
        <p:spPr>
          <a:xfrm>
            <a:off x="654752" y="4902200"/>
            <a:ext cx="5740400" cy="15621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事故や侵害が起きても</a:t>
            </a:r>
            <a:endParaRPr kumimoji="1" lang="en-US" altLang="ja-JP" dirty="0" smtClean="0">
              <a:solidFill>
                <a:srgbClr val="FFFFFF"/>
              </a:solidFill>
              <a:latin typeface="ＭＳ Ｐゴシック"/>
              <a:ea typeface="ＭＳ Ｐゴシック"/>
              <a:cs typeface="ＭＳ Ｐゴシック"/>
            </a:endParaRPr>
          </a:p>
          <a:p>
            <a:pPr algn="ctr"/>
            <a:r>
              <a:rPr lang="ja-JP" altLang="en-US" dirty="0" smtClean="0">
                <a:solidFill>
                  <a:srgbClr val="FFFFFF"/>
                </a:solidFill>
                <a:latin typeface="ＭＳ Ｐゴシック"/>
                <a:ea typeface="ＭＳ Ｐゴシック"/>
                <a:cs typeface="ＭＳ Ｐゴシック"/>
              </a:rPr>
              <a:t>すぐに気付くことができる体制と手順</a:t>
            </a:r>
            <a:endParaRPr kumimoji="1" lang="ja-JP" altLang="en-US" dirty="0">
              <a:solidFill>
                <a:srgbClr val="FFFFFF"/>
              </a:solidFill>
              <a:latin typeface="ＭＳ Ｐゴシック"/>
              <a:ea typeface="ＭＳ Ｐゴシック"/>
              <a:cs typeface="ＭＳ Ｐゴシック"/>
            </a:endParaRPr>
          </a:p>
        </p:txBody>
      </p:sp>
      <p:sp>
        <p:nvSpPr>
          <p:cNvPr id="13" name="正方形/長方形 12"/>
          <p:cNvSpPr/>
          <p:nvPr/>
        </p:nvSpPr>
        <p:spPr>
          <a:xfrm>
            <a:off x="1391730" y="34060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3906330" y="19709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906330" y="3406002"/>
            <a:ext cx="2300654" cy="1231900"/>
          </a:xfrm>
          <a:prstGeom prst="rect">
            <a:avLst/>
          </a:prstGeom>
          <a:solidFill>
            <a:schemeClr val="accent6">
              <a:lumMod val="20000"/>
              <a:lumOff val="80000"/>
            </a:schemeClr>
          </a:solidFill>
          <a:ln w="762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角丸四角形 16"/>
          <p:cNvSpPr/>
          <p:nvPr/>
        </p:nvSpPr>
        <p:spPr>
          <a:xfrm>
            <a:off x="1546759" y="3825941"/>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8" name="図 17"/>
          <p:cNvPicPr>
            <a:picLocks noChangeAspect="1"/>
          </p:cNvPicPr>
          <p:nvPr/>
        </p:nvPicPr>
        <p:blipFill>
          <a:blip r:embed="rId3">
            <a:clrChange>
              <a:clrFrom>
                <a:srgbClr val="FFFFFF"/>
              </a:clrFrom>
              <a:clrTo>
                <a:srgbClr val="FFFFFF">
                  <a:alpha val="0"/>
                </a:srgbClr>
              </a:clrTo>
            </a:clrChange>
          </a:blip>
          <a:stretch>
            <a:fillRect/>
          </a:stretch>
        </p:blipFill>
        <p:spPr>
          <a:xfrm>
            <a:off x="1515009" y="3693204"/>
            <a:ext cx="685680" cy="726528"/>
          </a:xfrm>
          <a:prstGeom prst="rect">
            <a:avLst/>
          </a:prstGeom>
        </p:spPr>
      </p:pic>
      <p:sp>
        <p:nvSpPr>
          <p:cNvPr id="22" name="テキスト ボックス 21"/>
          <p:cNvSpPr txBox="1"/>
          <p:nvPr/>
        </p:nvSpPr>
        <p:spPr>
          <a:xfrm>
            <a:off x="2247481" y="3721073"/>
            <a:ext cx="1347645" cy="584776"/>
          </a:xfrm>
          <a:prstGeom prst="rect">
            <a:avLst/>
          </a:prstGeom>
          <a:noFill/>
        </p:spPr>
        <p:txBody>
          <a:bodyPr wrap="none" rtlCol="0">
            <a:spAutoFit/>
          </a:bodyPr>
          <a:lstStyle/>
          <a:p>
            <a:r>
              <a:rPr kumimoji="1" lang="ja-JP" altLang="en-US" sz="1600" dirty="0" smtClean="0">
                <a:solidFill>
                  <a:srgbClr val="0000FF"/>
                </a:solidFill>
              </a:rPr>
              <a:t>ウイルス対策</a:t>
            </a:r>
            <a:endParaRPr kumimoji="1" lang="en-US" altLang="ja-JP" sz="1600" dirty="0" smtClean="0">
              <a:solidFill>
                <a:srgbClr val="0000FF"/>
              </a:solidFill>
            </a:endParaRPr>
          </a:p>
          <a:p>
            <a:r>
              <a:rPr kumimoji="1" lang="ja-JP" altLang="en-US" sz="1600" dirty="0" smtClean="0">
                <a:solidFill>
                  <a:srgbClr val="0000FF"/>
                </a:solidFill>
              </a:rPr>
              <a:t>ソフトウエア</a:t>
            </a:r>
            <a:endParaRPr kumimoji="1" lang="ja-JP" altLang="en-US" sz="1600" dirty="0">
              <a:solidFill>
                <a:srgbClr val="0000FF"/>
              </a:solidFill>
            </a:endParaRPr>
          </a:p>
        </p:txBody>
      </p:sp>
      <p:sp>
        <p:nvSpPr>
          <p:cNvPr id="24" name="角丸四角形 23"/>
          <p:cNvSpPr/>
          <p:nvPr/>
        </p:nvSpPr>
        <p:spPr>
          <a:xfrm>
            <a:off x="1546759" y="2260573"/>
            <a:ext cx="1948775" cy="732586"/>
          </a:xfrm>
          <a:prstGeom prst="roundRect">
            <a:avLst>
              <a:gd name="adj" fmla="val 50000"/>
            </a:avLst>
          </a:prstGeom>
          <a:solidFill>
            <a:srgbClr val="00009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ネットワーク</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セキュリティ対策</a:t>
            </a:r>
            <a:endParaRPr kumimoji="1" lang="ja-JP" altLang="en-US" sz="1600" dirty="0">
              <a:solidFill>
                <a:srgbClr val="FFFFFF"/>
              </a:solidFill>
              <a:latin typeface="ＭＳ Ｐゴシック"/>
              <a:ea typeface="ＭＳ Ｐゴシック"/>
              <a:cs typeface="ＭＳ Ｐゴシック"/>
            </a:endParaRPr>
          </a:p>
        </p:txBody>
      </p:sp>
      <p:grpSp>
        <p:nvGrpSpPr>
          <p:cNvPr id="46" name="図形グループ 45"/>
          <p:cNvGrpSpPr/>
          <p:nvPr/>
        </p:nvGrpSpPr>
        <p:grpSpPr>
          <a:xfrm>
            <a:off x="5236789" y="2370629"/>
            <a:ext cx="317500" cy="157483"/>
            <a:chOff x="6769100" y="1390650"/>
            <a:chExt cx="317500" cy="157483"/>
          </a:xfrm>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5236789" y="2564091"/>
            <a:ext cx="317500" cy="157483"/>
            <a:chOff x="6769100" y="1390650"/>
            <a:chExt cx="317500" cy="157483"/>
          </a:xfrm>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5236789" y="2745684"/>
            <a:ext cx="317500" cy="157483"/>
            <a:chOff x="6769100" y="1390650"/>
            <a:chExt cx="317500" cy="157483"/>
          </a:xfrm>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6" name="フローチャート: 磁気ディスク 65"/>
          <p:cNvSpPr/>
          <p:nvPr/>
        </p:nvSpPr>
        <p:spPr>
          <a:xfrm>
            <a:off x="5642091" y="2648748"/>
            <a:ext cx="374652" cy="260101"/>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 name="フローチャート: 磁気ディスク 66"/>
          <p:cNvSpPr/>
          <p:nvPr/>
        </p:nvSpPr>
        <p:spPr>
          <a:xfrm>
            <a:off x="5642091" y="2369459"/>
            <a:ext cx="374652" cy="260101"/>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テキスト ボックス 71"/>
          <p:cNvSpPr txBox="1"/>
          <p:nvPr/>
        </p:nvSpPr>
        <p:spPr>
          <a:xfrm>
            <a:off x="4031812" y="2260573"/>
            <a:ext cx="1249060" cy="723275"/>
          </a:xfrm>
          <a:prstGeom prst="rect">
            <a:avLst/>
          </a:prstGeom>
          <a:noFill/>
        </p:spPr>
        <p:txBody>
          <a:bodyPr wrap="none" rtlCol="0">
            <a:spAutoFit/>
          </a:bodyPr>
          <a:lstStyle/>
          <a:p>
            <a:r>
              <a:rPr kumimoji="1" lang="ja-JP" altLang="en-US" sz="900" dirty="0" smtClean="0"/>
              <a:t>サーバー</a:t>
            </a:r>
            <a:r>
              <a:rPr lang="ja-JP" altLang="en-US" sz="900" dirty="0" smtClean="0"/>
              <a:t>／ストレージ</a:t>
            </a:r>
            <a:endParaRPr lang="en-US" altLang="ja-JP" sz="900" dirty="0" smtClean="0"/>
          </a:p>
          <a:p>
            <a:r>
              <a:rPr lang="ja-JP" altLang="en-US" sz="1600" dirty="0" smtClean="0"/>
              <a:t>セキュリティ</a:t>
            </a:r>
            <a:endParaRPr lang="en-US" altLang="ja-JP" sz="1600" dirty="0"/>
          </a:p>
          <a:p>
            <a:r>
              <a:rPr lang="ja-JP" altLang="en-US" sz="1600" dirty="0" smtClean="0"/>
              <a:t>対策</a:t>
            </a:r>
            <a:endParaRPr kumimoji="1" lang="ja-JP" altLang="en-US" sz="1600" dirty="0"/>
          </a:p>
        </p:txBody>
      </p:sp>
      <p:grpSp>
        <p:nvGrpSpPr>
          <p:cNvPr id="79" name="図形グループ 78"/>
          <p:cNvGrpSpPr/>
          <p:nvPr/>
        </p:nvGrpSpPr>
        <p:grpSpPr>
          <a:xfrm>
            <a:off x="4122212" y="3693204"/>
            <a:ext cx="685680" cy="726528"/>
            <a:chOff x="934125" y="3906702"/>
            <a:chExt cx="685680" cy="726528"/>
          </a:xfrm>
        </p:grpSpPr>
        <p:sp>
          <p:nvSpPr>
            <p:cNvPr id="77" name="角丸四角形 76"/>
            <p:cNvSpPr/>
            <p:nvPr/>
          </p:nvSpPr>
          <p:spPr>
            <a:xfrm>
              <a:off x="965875" y="39759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78" name="図 77"/>
            <p:cNvPicPr>
              <a:picLocks noChangeAspect="1"/>
            </p:cNvPicPr>
            <p:nvPr/>
          </p:nvPicPr>
          <p:blipFill>
            <a:blip r:embed="rId3">
              <a:clrChange>
                <a:clrFrom>
                  <a:srgbClr val="FFFFFF"/>
                </a:clrFrom>
                <a:clrTo>
                  <a:srgbClr val="FFFFFF">
                    <a:alpha val="0"/>
                  </a:srgbClr>
                </a:clrTo>
              </a:clrChange>
            </a:blip>
            <a:stretch>
              <a:fillRect/>
            </a:stretch>
          </p:blipFill>
          <p:spPr>
            <a:xfrm>
              <a:off x="934125" y="3906702"/>
              <a:ext cx="685680" cy="726528"/>
            </a:xfrm>
            <a:prstGeom prst="rect">
              <a:avLst/>
            </a:prstGeom>
          </p:spPr>
        </p:pic>
      </p:grpSp>
      <p:grpSp>
        <p:nvGrpSpPr>
          <p:cNvPr id="74" name="図形グループ 73"/>
          <p:cNvGrpSpPr/>
          <p:nvPr/>
        </p:nvGrpSpPr>
        <p:grpSpPr>
          <a:xfrm>
            <a:off x="4465052" y="3833853"/>
            <a:ext cx="265954" cy="577851"/>
            <a:chOff x="1946324" y="4125162"/>
            <a:chExt cx="969964" cy="2007872"/>
          </a:xfrm>
        </p:grpSpPr>
        <p:sp>
          <p:nvSpPr>
            <p:cNvPr id="75" name="円/楕円 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フローチャート: 論理積ゲート 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0" name="テキスト ボックス 79"/>
          <p:cNvSpPr txBox="1"/>
          <p:nvPr/>
        </p:nvSpPr>
        <p:spPr>
          <a:xfrm>
            <a:off x="4859339" y="3721073"/>
            <a:ext cx="1005403" cy="584776"/>
          </a:xfrm>
          <a:prstGeom prst="rect">
            <a:avLst/>
          </a:prstGeom>
          <a:noFill/>
        </p:spPr>
        <p:txBody>
          <a:bodyPr wrap="none" rtlCol="0">
            <a:spAutoFit/>
          </a:bodyPr>
          <a:lstStyle/>
          <a:p>
            <a:r>
              <a:rPr kumimoji="1" lang="ja-JP" altLang="en-US" sz="1600" dirty="0" smtClean="0">
                <a:solidFill>
                  <a:srgbClr val="FF0000"/>
                </a:solidFill>
              </a:rPr>
              <a:t>運用監視</a:t>
            </a:r>
            <a:endParaRPr lang="en-US" altLang="ja-JP" sz="1600" dirty="0">
              <a:solidFill>
                <a:srgbClr val="FF0000"/>
              </a:solidFill>
            </a:endParaRPr>
          </a:p>
          <a:p>
            <a:r>
              <a:rPr kumimoji="1" lang="ja-JP" altLang="en-US" sz="1600" dirty="0" smtClean="0">
                <a:solidFill>
                  <a:srgbClr val="FF0000"/>
                </a:solidFill>
              </a:rPr>
              <a:t>運用管理</a:t>
            </a:r>
            <a:endParaRPr kumimoji="1" lang="en-US" altLang="ja-JP" sz="1600" dirty="0" smtClean="0">
              <a:solidFill>
                <a:srgbClr val="FF0000"/>
              </a:solidFill>
            </a:endParaRPr>
          </a:p>
        </p:txBody>
      </p:sp>
      <p:sp>
        <p:nvSpPr>
          <p:cNvPr id="81" name="下矢印 80"/>
          <p:cNvSpPr/>
          <p:nvPr/>
        </p:nvSpPr>
        <p:spPr>
          <a:xfrm>
            <a:off x="1505636" y="1302965"/>
            <a:ext cx="644803" cy="595685"/>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82" name="図 81" descr="illust_novirus_00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282" y="1868347"/>
            <a:ext cx="627157" cy="627157"/>
          </a:xfrm>
          <a:prstGeom prst="rect">
            <a:avLst/>
          </a:prstGeom>
        </p:spPr>
      </p:pic>
      <p:pic>
        <p:nvPicPr>
          <p:cNvPr id="83" name="図 82" descr="illust_novirus_00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484" y="2663566"/>
            <a:ext cx="439674" cy="439674"/>
          </a:xfrm>
          <a:prstGeom prst="rect">
            <a:avLst/>
          </a:prstGeom>
        </p:spPr>
      </p:pic>
      <p:pic>
        <p:nvPicPr>
          <p:cNvPr id="84" name="図 83" descr="illust_novirus_00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106" y="3798498"/>
            <a:ext cx="340852" cy="340852"/>
          </a:xfrm>
          <a:prstGeom prst="rect">
            <a:avLst/>
          </a:prstGeom>
        </p:spPr>
      </p:pic>
      <p:sp>
        <p:nvSpPr>
          <p:cNvPr id="85" name="左矢印 84"/>
          <p:cNvSpPr/>
          <p:nvPr/>
        </p:nvSpPr>
        <p:spPr>
          <a:xfrm rot="2638313">
            <a:off x="3163976" y="3031073"/>
            <a:ext cx="111267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左矢印 85"/>
          <p:cNvSpPr/>
          <p:nvPr/>
        </p:nvSpPr>
        <p:spPr>
          <a:xfrm>
            <a:off x="3495534" y="3721979"/>
            <a:ext cx="59249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左矢印 86"/>
          <p:cNvSpPr/>
          <p:nvPr/>
        </p:nvSpPr>
        <p:spPr>
          <a:xfrm rot="8020891">
            <a:off x="4669668" y="3088645"/>
            <a:ext cx="95597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テキスト ボックス 87"/>
          <p:cNvSpPr txBox="1"/>
          <p:nvPr/>
        </p:nvSpPr>
        <p:spPr>
          <a:xfrm>
            <a:off x="735417" y="2663566"/>
            <a:ext cx="553998" cy="1323439"/>
          </a:xfrm>
          <a:prstGeom prst="rect">
            <a:avLst/>
          </a:prstGeom>
          <a:noFill/>
        </p:spPr>
        <p:txBody>
          <a:bodyPr vert="eaVert" wrap="none" rtlCol="0">
            <a:spAutoFit/>
          </a:bodyPr>
          <a:lstStyle/>
          <a:p>
            <a:pPr algn="ctr"/>
            <a:r>
              <a:rPr kumimoji="1" lang="ja-JP" altLang="en-US" sz="2400" dirty="0" smtClean="0">
                <a:solidFill>
                  <a:schemeClr val="bg1"/>
                </a:solidFill>
              </a:rPr>
              <a:t>多層防御</a:t>
            </a:r>
            <a:endParaRPr kumimoji="1" lang="ja-JP" altLang="en-US" sz="2400" dirty="0">
              <a:solidFill>
                <a:schemeClr val="bg1"/>
              </a:solidFill>
            </a:endParaRPr>
          </a:p>
        </p:txBody>
      </p:sp>
      <p:sp>
        <p:nvSpPr>
          <p:cNvPr id="89" name="テキスト ボックス 88"/>
          <p:cNvSpPr txBox="1"/>
          <p:nvPr/>
        </p:nvSpPr>
        <p:spPr>
          <a:xfrm>
            <a:off x="1404862" y="4704834"/>
            <a:ext cx="4076206" cy="400110"/>
          </a:xfrm>
          <a:prstGeom prst="rect">
            <a:avLst/>
          </a:prstGeom>
          <a:noFill/>
        </p:spPr>
        <p:txBody>
          <a:bodyPr wrap="none" rtlCol="0">
            <a:spAutoFit/>
          </a:bodyPr>
          <a:lstStyle/>
          <a:p>
            <a:pPr algn="ctr"/>
            <a:r>
              <a:rPr kumimoji="1" lang="en-US" altLang="ja-JP" sz="2000" dirty="0" smtClean="0">
                <a:solidFill>
                  <a:srgbClr val="FFFFFF"/>
                </a:solidFill>
              </a:rPr>
              <a:t>IT</a:t>
            </a:r>
            <a:r>
              <a:rPr kumimoji="1" lang="ja-JP" altLang="en-US" sz="2000" dirty="0" smtClean="0">
                <a:solidFill>
                  <a:srgbClr val="FFFFFF"/>
                </a:solidFill>
              </a:rPr>
              <a:t>インフラ全体としての強度を高める</a:t>
            </a:r>
            <a:endParaRPr kumimoji="1" lang="ja-JP" altLang="en-US" sz="2000" dirty="0">
              <a:solidFill>
                <a:srgbClr val="FFFFFF"/>
              </a:solidFill>
            </a:endParaRPr>
          </a:p>
        </p:txBody>
      </p:sp>
    </p:spTree>
    <p:extLst>
      <p:ext uri="{BB962C8B-B14F-4D97-AF65-F5344CB8AC3E}">
        <p14:creationId xmlns:p14="http://schemas.microsoft.com/office/powerpoint/2010/main" val="1931512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CSIRT</a:t>
            </a:r>
            <a:r>
              <a:rPr lang="ja-JP" altLang="ja-JP" dirty="0"/>
              <a:t>（</a:t>
            </a:r>
            <a:r>
              <a:rPr lang="en-US" altLang="ja-JP" dirty="0"/>
              <a:t>Computer Security Incident Response Team</a:t>
            </a:r>
            <a:r>
              <a:rPr lang="ja-JP"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latin typeface="メイリオ"/>
                <a:ea typeface="メイリオ"/>
                <a:cs typeface="メイリオ"/>
              </a:rPr>
              <a:t>45</a:t>
            </a:fld>
            <a:endParaRPr kumimoji="1" lang="ja-JP" altLang="en-US">
              <a:latin typeface="メイリオ"/>
              <a:ea typeface="メイリオ"/>
              <a:cs typeface="メイリオ"/>
            </a:endParaRPr>
          </a:p>
        </p:txBody>
      </p:sp>
      <p:sp>
        <p:nvSpPr>
          <p:cNvPr id="4" name="正方形/長方形 3"/>
          <p:cNvSpPr/>
          <p:nvPr/>
        </p:nvSpPr>
        <p:spPr>
          <a:xfrm>
            <a:off x="2657415" y="1220482"/>
            <a:ext cx="3841320" cy="338931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2657416" y="5203545"/>
            <a:ext cx="1113472" cy="84114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顧客</a:t>
            </a:r>
            <a:endParaRPr kumimoji="1"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ユーザー</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4010502" y="5203545"/>
            <a:ext cx="1113472" cy="84114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取引先</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5385263" y="5203545"/>
            <a:ext cx="1113472" cy="84114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関連会社</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457200" y="2622389"/>
            <a:ext cx="1294799" cy="84114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セキュリティ</a:t>
            </a:r>
            <a:endParaRPr kumimoji="1"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サービス会社</a:t>
            </a:r>
            <a:endParaRPr kumimoji="1" lang="ja-JP" altLang="en-US" sz="1200" dirty="0">
              <a:solidFill>
                <a:srgbClr val="FFFFFF"/>
              </a:solidFill>
              <a:latin typeface="メイリオ"/>
              <a:ea typeface="メイリオ"/>
              <a:cs typeface="メイリオ"/>
            </a:endParaRPr>
          </a:p>
        </p:txBody>
      </p:sp>
      <p:sp>
        <p:nvSpPr>
          <p:cNvPr id="9" name="正方形/長方形 8"/>
          <p:cNvSpPr/>
          <p:nvPr/>
        </p:nvSpPr>
        <p:spPr>
          <a:xfrm>
            <a:off x="457200" y="3768652"/>
            <a:ext cx="1294799" cy="84114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セキュリティ</a:t>
            </a:r>
            <a:endParaRPr kumimoji="1"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関連組織・団体</a:t>
            </a:r>
            <a:endParaRPr kumimoji="1" lang="ja-JP" altLang="en-US" sz="1200" dirty="0">
              <a:solidFill>
                <a:srgbClr val="FFFFFF"/>
              </a:solidFill>
              <a:latin typeface="メイリオ"/>
              <a:ea typeface="メイリオ"/>
              <a:cs typeface="メイリオ"/>
            </a:endParaRPr>
          </a:p>
        </p:txBody>
      </p:sp>
      <p:sp>
        <p:nvSpPr>
          <p:cNvPr id="10" name="正方形/長方形 9"/>
          <p:cNvSpPr/>
          <p:nvPr/>
        </p:nvSpPr>
        <p:spPr>
          <a:xfrm>
            <a:off x="7376538" y="2622389"/>
            <a:ext cx="1294799" cy="84114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JPCERT/CC</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7376538" y="3768652"/>
            <a:ext cx="1294799" cy="84114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他社</a:t>
            </a:r>
            <a:r>
              <a:rPr kumimoji="1" lang="en-US" altLang="ja-JP" sz="1200" dirty="0" smtClean="0">
                <a:solidFill>
                  <a:srgbClr val="FFFFFF"/>
                </a:solidFill>
                <a:latin typeface="メイリオ"/>
                <a:ea typeface="メイリオ"/>
                <a:cs typeface="メイリオ"/>
              </a:rPr>
              <a:t>CSIRT</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2838851" y="2935755"/>
            <a:ext cx="3471733" cy="750433"/>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メイリオ"/>
                <a:ea typeface="メイリオ"/>
                <a:cs typeface="メイリオ"/>
              </a:rPr>
              <a:t>CSIRT</a:t>
            </a:r>
          </a:p>
          <a:p>
            <a:pPr algn="ctr"/>
            <a:r>
              <a:rPr lang="en-US" altLang="ja-JP" sz="1100" dirty="0">
                <a:solidFill>
                  <a:schemeClr val="bg1"/>
                </a:solidFill>
              </a:rPr>
              <a:t>Computer Security Incident Response Team</a:t>
            </a:r>
            <a:endParaRPr kumimoji="1" lang="ja-JP" altLang="en-US" sz="1100" dirty="0">
              <a:solidFill>
                <a:schemeClr val="bg1"/>
              </a:solidFill>
              <a:latin typeface="メイリオ"/>
              <a:ea typeface="メイリオ"/>
              <a:cs typeface="メイリオ"/>
            </a:endParaRPr>
          </a:p>
        </p:txBody>
      </p:sp>
      <p:sp>
        <p:nvSpPr>
          <p:cNvPr id="13" name="正方形/長方形 12"/>
          <p:cNvSpPr/>
          <p:nvPr/>
        </p:nvSpPr>
        <p:spPr>
          <a:xfrm>
            <a:off x="4095925" y="3587230"/>
            <a:ext cx="942626" cy="111327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POC</a:t>
            </a:r>
          </a:p>
          <a:p>
            <a:pPr algn="ctr"/>
            <a:r>
              <a:rPr lang="en-US" altLang="ja-JP" sz="1100" dirty="0" smtClean="0">
                <a:solidFill>
                  <a:srgbClr val="FFFFFF"/>
                </a:solidFill>
                <a:latin typeface="メイリオ"/>
                <a:ea typeface="メイリオ"/>
                <a:cs typeface="メイリオ"/>
              </a:rPr>
              <a:t>Point of Contact</a:t>
            </a:r>
            <a:endParaRPr kumimoji="1" lang="ja-JP" altLang="en-US" sz="1100" dirty="0">
              <a:solidFill>
                <a:srgbClr val="FFFFFF"/>
              </a:solidFill>
              <a:latin typeface="メイリオ"/>
              <a:ea typeface="メイリオ"/>
              <a:cs typeface="メイリオ"/>
            </a:endParaRPr>
          </a:p>
        </p:txBody>
      </p:sp>
      <p:sp>
        <p:nvSpPr>
          <p:cNvPr id="14" name="正方形/長方形 13"/>
          <p:cNvSpPr/>
          <p:nvPr/>
        </p:nvSpPr>
        <p:spPr>
          <a:xfrm>
            <a:off x="2838853" y="2177076"/>
            <a:ext cx="1080985" cy="41232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部門・部署</a:t>
            </a:r>
            <a:endParaRPr kumimoji="1" lang="ja-JP" altLang="en-US" sz="1200" dirty="0">
              <a:solidFill>
                <a:srgbClr val="FFFFFF"/>
              </a:solidFill>
              <a:latin typeface="メイリオ"/>
              <a:ea typeface="メイリオ"/>
              <a:cs typeface="メイリオ"/>
            </a:endParaRPr>
          </a:p>
        </p:txBody>
      </p:sp>
      <p:sp>
        <p:nvSpPr>
          <p:cNvPr id="15" name="正方形/長方形 14"/>
          <p:cNvSpPr/>
          <p:nvPr/>
        </p:nvSpPr>
        <p:spPr>
          <a:xfrm>
            <a:off x="2838852" y="1377167"/>
            <a:ext cx="3486692" cy="41232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経営者</a:t>
            </a:r>
            <a:endParaRPr kumimoji="1" lang="ja-JP" altLang="en-US" sz="1200" dirty="0">
              <a:solidFill>
                <a:srgbClr val="FFFFFF"/>
              </a:solidFill>
              <a:latin typeface="メイリオ"/>
              <a:ea typeface="メイリオ"/>
              <a:cs typeface="メイリオ"/>
            </a:endParaRPr>
          </a:p>
        </p:txBody>
      </p:sp>
      <p:sp>
        <p:nvSpPr>
          <p:cNvPr id="16" name="正方形/長方形 15"/>
          <p:cNvSpPr/>
          <p:nvPr/>
        </p:nvSpPr>
        <p:spPr>
          <a:xfrm>
            <a:off x="5244559" y="2177076"/>
            <a:ext cx="1080985" cy="41232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部門・部署</a:t>
            </a:r>
            <a:endParaRPr kumimoji="1" lang="ja-JP" altLang="en-US" sz="1200" dirty="0">
              <a:solidFill>
                <a:srgbClr val="FFFFFF"/>
              </a:solidFill>
              <a:latin typeface="メイリオ"/>
              <a:ea typeface="メイリオ"/>
              <a:cs typeface="メイリオ"/>
            </a:endParaRPr>
          </a:p>
        </p:txBody>
      </p:sp>
      <p:sp>
        <p:nvSpPr>
          <p:cNvPr id="17" name="正方形/長方形 16"/>
          <p:cNvSpPr/>
          <p:nvPr/>
        </p:nvSpPr>
        <p:spPr>
          <a:xfrm>
            <a:off x="2838851" y="4032542"/>
            <a:ext cx="1080986" cy="39583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部門・部署</a:t>
            </a: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5244558" y="4032542"/>
            <a:ext cx="1080986" cy="39583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部門・部署</a:t>
            </a:r>
            <a:endParaRPr kumimoji="1" lang="ja-JP" altLang="en-US" sz="1200" dirty="0">
              <a:solidFill>
                <a:srgbClr val="FFFFFF"/>
              </a:solidFill>
              <a:latin typeface="メイリオ"/>
              <a:ea typeface="メイリオ"/>
              <a:cs typeface="メイリオ"/>
            </a:endParaRPr>
          </a:p>
        </p:txBody>
      </p:sp>
      <p:cxnSp>
        <p:nvCxnSpPr>
          <p:cNvPr id="20" name="直線矢印コネクタ 19"/>
          <p:cNvCxnSpPr>
            <a:stCxn id="8" idx="3"/>
            <a:endCxn id="12" idx="1"/>
          </p:cNvCxnSpPr>
          <p:nvPr/>
        </p:nvCxnSpPr>
        <p:spPr>
          <a:xfrm>
            <a:off x="1751999" y="3042961"/>
            <a:ext cx="1086852" cy="268011"/>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a:stCxn id="9" idx="3"/>
            <a:endCxn id="12" idx="1"/>
          </p:cNvCxnSpPr>
          <p:nvPr/>
        </p:nvCxnSpPr>
        <p:spPr>
          <a:xfrm flipV="1">
            <a:off x="1751999" y="3310972"/>
            <a:ext cx="1086852" cy="878252"/>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12" idx="3"/>
            <a:endCxn id="11" idx="1"/>
          </p:cNvCxnSpPr>
          <p:nvPr/>
        </p:nvCxnSpPr>
        <p:spPr>
          <a:xfrm>
            <a:off x="6310584" y="3310972"/>
            <a:ext cx="1065954" cy="878252"/>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12" idx="3"/>
            <a:endCxn id="10" idx="1"/>
          </p:cNvCxnSpPr>
          <p:nvPr/>
        </p:nvCxnSpPr>
        <p:spPr>
          <a:xfrm flipV="1">
            <a:off x="6310584" y="3042961"/>
            <a:ext cx="1065954" cy="268011"/>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a:stCxn id="6" idx="0"/>
            <a:endCxn id="13" idx="2"/>
          </p:cNvCxnSpPr>
          <p:nvPr/>
        </p:nvCxnSpPr>
        <p:spPr>
          <a:xfrm flipV="1">
            <a:off x="4567238" y="4700508"/>
            <a:ext cx="0" cy="503037"/>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5" idx="0"/>
            <a:endCxn id="13" idx="2"/>
          </p:cNvCxnSpPr>
          <p:nvPr/>
        </p:nvCxnSpPr>
        <p:spPr>
          <a:xfrm flipV="1">
            <a:off x="3214152" y="4700508"/>
            <a:ext cx="1353086" cy="503037"/>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7" idx="0"/>
            <a:endCxn id="13" idx="2"/>
          </p:cNvCxnSpPr>
          <p:nvPr/>
        </p:nvCxnSpPr>
        <p:spPr>
          <a:xfrm flipH="1" flipV="1">
            <a:off x="4567238" y="4700508"/>
            <a:ext cx="1374761" cy="503037"/>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15" idx="2"/>
            <a:endCxn id="12" idx="0"/>
          </p:cNvCxnSpPr>
          <p:nvPr/>
        </p:nvCxnSpPr>
        <p:spPr>
          <a:xfrm flipH="1">
            <a:off x="4574718" y="1789492"/>
            <a:ext cx="7480" cy="1146263"/>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5785052" y="3686188"/>
            <a:ext cx="0" cy="346354"/>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p:nvPr/>
        </p:nvCxnSpPr>
        <p:spPr>
          <a:xfrm>
            <a:off x="3379346" y="3686188"/>
            <a:ext cx="0" cy="346354"/>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直線矢印コネクタ 58"/>
          <p:cNvCxnSpPr/>
          <p:nvPr/>
        </p:nvCxnSpPr>
        <p:spPr>
          <a:xfrm>
            <a:off x="5785052" y="2589401"/>
            <a:ext cx="0" cy="346354"/>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p:nvPr/>
        </p:nvCxnSpPr>
        <p:spPr>
          <a:xfrm>
            <a:off x="3379346" y="2589401"/>
            <a:ext cx="0" cy="346354"/>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4212866" y="2189291"/>
            <a:ext cx="738664" cy="400110"/>
          </a:xfrm>
          <a:prstGeom prst="rect">
            <a:avLst/>
          </a:prstGeom>
          <a:noFill/>
        </p:spPr>
        <p:txBody>
          <a:bodyPr vert="eaVert" wrap="none" rtlCol="0">
            <a:spAutoFit/>
          </a:bodyPr>
          <a:lstStyle/>
          <a:p>
            <a:r>
              <a:rPr lang="ja-JP" altLang="en-US" sz="1200" dirty="0" smtClean="0">
                <a:solidFill>
                  <a:srgbClr val="FF6600"/>
                </a:solidFill>
                <a:latin typeface="メイリオ"/>
                <a:ea typeface="メイリオ"/>
                <a:cs typeface="メイリオ"/>
              </a:rPr>
              <a:t>共有</a:t>
            </a:r>
            <a:endParaRPr lang="en-US" altLang="ja-JP" sz="1200" dirty="0" smtClean="0">
              <a:solidFill>
                <a:srgbClr val="FF6600"/>
              </a:solidFill>
              <a:latin typeface="メイリオ"/>
              <a:ea typeface="メイリオ"/>
              <a:cs typeface="メイリオ"/>
            </a:endParaRPr>
          </a:p>
          <a:p>
            <a:endParaRPr lang="en-US" altLang="ja-JP" sz="1200" dirty="0" smtClean="0">
              <a:solidFill>
                <a:srgbClr val="FF6600"/>
              </a:solidFill>
              <a:latin typeface="メイリオ"/>
              <a:ea typeface="メイリオ"/>
              <a:cs typeface="メイリオ"/>
            </a:endParaRPr>
          </a:p>
          <a:p>
            <a:r>
              <a:rPr lang="ja-JP" altLang="en-US" sz="1200" dirty="0" smtClean="0">
                <a:solidFill>
                  <a:srgbClr val="FF6600"/>
                </a:solidFill>
                <a:latin typeface="メイリオ"/>
                <a:ea typeface="メイリオ"/>
                <a:cs typeface="メイリオ"/>
              </a:rPr>
              <a:t>連携</a:t>
            </a:r>
            <a:endParaRPr lang="en-US" altLang="ja-JP" sz="1200" dirty="0" smtClean="0">
              <a:solidFill>
                <a:srgbClr val="FF6600"/>
              </a:solidFill>
              <a:latin typeface="メイリオ"/>
              <a:ea typeface="メイリオ"/>
              <a:cs typeface="メイリオ"/>
            </a:endParaRPr>
          </a:p>
        </p:txBody>
      </p:sp>
      <p:sp>
        <p:nvSpPr>
          <p:cNvPr id="62" name="四角形吹き出し 61"/>
          <p:cNvSpPr/>
          <p:nvPr/>
        </p:nvSpPr>
        <p:spPr>
          <a:xfrm>
            <a:off x="457200" y="1220482"/>
            <a:ext cx="1983949" cy="956594"/>
          </a:xfrm>
          <a:prstGeom prst="wedgeRectCallout">
            <a:avLst>
              <a:gd name="adj1" fmla="val 74776"/>
              <a:gd name="adj2" fmla="val 31465"/>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ja-JP" sz="1400" b="1" dirty="0">
                <a:solidFill>
                  <a:schemeClr val="bg1"/>
                </a:solidFill>
                <a:latin typeface="メイリオ"/>
                <a:ea typeface="メイリオ"/>
                <a:cs typeface="メイリオ"/>
              </a:rPr>
              <a:t>社内</a:t>
            </a:r>
            <a:r>
              <a:rPr lang="ja-JP" altLang="ja-JP" sz="1400" b="1" dirty="0" smtClean="0">
                <a:solidFill>
                  <a:schemeClr val="bg1"/>
                </a:solidFill>
                <a:latin typeface="メイリオ"/>
                <a:ea typeface="メイリオ"/>
                <a:cs typeface="メイリオ"/>
              </a:rPr>
              <a:t>対応</a:t>
            </a:r>
            <a:r>
              <a:rPr lang="ja-JP" altLang="en-US" sz="1400" dirty="0" smtClean="0">
                <a:solidFill>
                  <a:schemeClr val="bg1"/>
                </a:solidFill>
                <a:latin typeface="メイリオ"/>
                <a:ea typeface="メイリオ"/>
                <a:cs typeface="メイリオ"/>
              </a:rPr>
              <a:t>：</a:t>
            </a:r>
            <a:endParaRPr lang="en-US" altLang="ja-JP" sz="1400" dirty="0" smtClean="0">
              <a:solidFill>
                <a:schemeClr val="bg1"/>
              </a:solidFill>
              <a:latin typeface="メイリオ"/>
              <a:ea typeface="メイリオ"/>
              <a:cs typeface="メイリオ"/>
            </a:endParaRPr>
          </a:p>
          <a:p>
            <a:r>
              <a:rPr lang="ja-JP" altLang="ja-JP" sz="1000" dirty="0" smtClean="0">
                <a:solidFill>
                  <a:schemeClr val="bg1"/>
                </a:solidFill>
                <a:latin typeface="メイリオ"/>
                <a:ea typeface="メイリオ"/>
                <a:cs typeface="メイリオ"/>
              </a:rPr>
              <a:t>セキュリティ</a:t>
            </a:r>
            <a:r>
              <a:rPr lang="ja-JP" altLang="ja-JP" sz="1000" dirty="0">
                <a:solidFill>
                  <a:schemeClr val="bg1"/>
                </a:solidFill>
                <a:latin typeface="メイリオ"/>
                <a:ea typeface="メイリオ"/>
                <a:cs typeface="メイリオ"/>
              </a:rPr>
              <a:t>情報の提供や指示・命令系統の整備・管理</a:t>
            </a:r>
          </a:p>
        </p:txBody>
      </p:sp>
      <p:sp>
        <p:nvSpPr>
          <p:cNvPr id="65" name="四角形吹き出し 64"/>
          <p:cNvSpPr/>
          <p:nvPr/>
        </p:nvSpPr>
        <p:spPr>
          <a:xfrm>
            <a:off x="6687388" y="1220482"/>
            <a:ext cx="1983949" cy="956594"/>
          </a:xfrm>
          <a:prstGeom prst="wedgeRectCallout">
            <a:avLst>
              <a:gd name="adj1" fmla="val -2958"/>
              <a:gd name="adj2" fmla="val 73706"/>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smtClean="0">
                <a:solidFill>
                  <a:srgbClr val="FFFFFF"/>
                </a:solidFill>
                <a:latin typeface="メイリオ"/>
                <a:ea typeface="メイリオ"/>
                <a:cs typeface="メイリオ"/>
              </a:rPr>
              <a:t>情報連携</a:t>
            </a:r>
            <a:r>
              <a:rPr lang="ja-JP" altLang="en-US" sz="1400" dirty="0" smtClean="0">
                <a:solidFill>
                  <a:srgbClr val="FFFFFF"/>
                </a:solidFill>
                <a:latin typeface="メイリオ"/>
                <a:ea typeface="メイリオ"/>
                <a:cs typeface="メイリオ"/>
              </a:rPr>
              <a:t>：</a:t>
            </a:r>
            <a:endParaRPr lang="en-US" altLang="ja-JP" sz="1400" dirty="0" smtClean="0">
              <a:solidFill>
                <a:srgbClr val="FFFFFF"/>
              </a:solidFill>
              <a:latin typeface="メイリオ"/>
              <a:ea typeface="メイリオ"/>
              <a:cs typeface="メイリオ"/>
            </a:endParaRPr>
          </a:p>
          <a:p>
            <a:r>
              <a:rPr lang="ja-JP" altLang="ja-JP" sz="1000" dirty="0">
                <a:solidFill>
                  <a:srgbClr val="FFFFFF"/>
                </a:solidFill>
                <a:latin typeface="メイリオ"/>
                <a:ea typeface="メイリオ"/>
                <a:cs typeface="メイリオ"/>
              </a:rPr>
              <a:t>外部のセキュリティ組織や他社の</a:t>
            </a:r>
            <a:r>
              <a:rPr lang="en-US" altLang="ja-JP" sz="1000" dirty="0">
                <a:solidFill>
                  <a:srgbClr val="FFFFFF"/>
                </a:solidFill>
                <a:latin typeface="メイリオ"/>
                <a:ea typeface="メイリオ"/>
                <a:cs typeface="メイリオ"/>
              </a:rPr>
              <a:t>CSIRT</a:t>
            </a:r>
            <a:r>
              <a:rPr lang="ja-JP" altLang="ja-JP" sz="1000" dirty="0">
                <a:solidFill>
                  <a:srgbClr val="FFFFFF"/>
                </a:solidFill>
                <a:latin typeface="メイリオ"/>
                <a:ea typeface="メイリオ"/>
                <a:cs typeface="メイリオ"/>
              </a:rPr>
              <a:t>と連携し、セキュリティに関する情報を共有 </a:t>
            </a:r>
          </a:p>
        </p:txBody>
      </p:sp>
      <p:sp>
        <p:nvSpPr>
          <p:cNvPr id="66" name="四角形吹き出し 65"/>
          <p:cNvSpPr/>
          <p:nvPr/>
        </p:nvSpPr>
        <p:spPr>
          <a:xfrm>
            <a:off x="457200" y="5022122"/>
            <a:ext cx="1983950" cy="1022566"/>
          </a:xfrm>
          <a:prstGeom prst="wedgeRectCallout">
            <a:avLst>
              <a:gd name="adj1" fmla="val 57121"/>
              <a:gd name="adj2" fmla="val -766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smtClean="0">
                <a:solidFill>
                  <a:srgbClr val="FFFFFF"/>
                </a:solidFill>
                <a:latin typeface="メイリオ"/>
                <a:ea typeface="メイリオ"/>
                <a:cs typeface="メイリオ"/>
              </a:rPr>
              <a:t>社外対応</a:t>
            </a:r>
            <a:r>
              <a:rPr lang="ja-JP" altLang="en-US" sz="1400" dirty="0" smtClean="0">
                <a:solidFill>
                  <a:srgbClr val="FFFFFF"/>
                </a:solidFill>
                <a:latin typeface="メイリオ"/>
                <a:ea typeface="メイリオ"/>
                <a:cs typeface="メイリオ"/>
              </a:rPr>
              <a:t>：</a:t>
            </a:r>
            <a:endParaRPr lang="en-US" altLang="ja-JP" sz="1400" dirty="0" smtClean="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社外からの問い合わせやインシデント情報についての統一した対外窓口</a:t>
            </a:r>
            <a:endParaRPr lang="ja-JP" altLang="ja-JP" sz="1000" dirty="0">
              <a:solidFill>
                <a:srgbClr val="FFFFFF"/>
              </a:solidFill>
              <a:latin typeface="メイリオ"/>
              <a:ea typeface="メイリオ"/>
              <a:cs typeface="メイリオ"/>
            </a:endParaRPr>
          </a:p>
        </p:txBody>
      </p:sp>
      <p:sp>
        <p:nvSpPr>
          <p:cNvPr id="77" name="四角形吹き出し 76"/>
          <p:cNvSpPr/>
          <p:nvPr/>
        </p:nvSpPr>
        <p:spPr>
          <a:xfrm>
            <a:off x="6687388" y="5022122"/>
            <a:ext cx="1983950" cy="1022566"/>
          </a:xfrm>
          <a:prstGeom prst="wedgeRectCallout">
            <a:avLst>
              <a:gd name="adj1" fmla="val -63430"/>
              <a:gd name="adj2" fmla="val -100405"/>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b="1" dirty="0" smtClean="0">
                <a:solidFill>
                  <a:srgbClr val="FF6600"/>
                </a:solidFill>
                <a:latin typeface="メイリオ"/>
                <a:ea typeface="メイリオ"/>
                <a:cs typeface="メイリオ"/>
              </a:rPr>
              <a:t>CSIRT</a:t>
            </a:r>
            <a:r>
              <a:rPr lang="ja-JP" altLang="en-US" sz="1400" dirty="0" smtClean="0">
                <a:solidFill>
                  <a:srgbClr val="FF6600"/>
                </a:solidFill>
                <a:latin typeface="メイリオ"/>
                <a:ea typeface="メイリオ"/>
                <a:cs typeface="メイリオ"/>
              </a:rPr>
              <a:t>：</a:t>
            </a:r>
            <a:endParaRPr lang="en-US" altLang="ja-JP" sz="1400" dirty="0" smtClean="0">
              <a:solidFill>
                <a:srgbClr val="FF6600"/>
              </a:solidFill>
              <a:latin typeface="メイリオ"/>
              <a:ea typeface="メイリオ"/>
              <a:cs typeface="メイリオ"/>
            </a:endParaRPr>
          </a:p>
          <a:p>
            <a:r>
              <a:rPr lang="ja-JP" altLang="en-US" sz="1000" dirty="0" smtClean="0">
                <a:solidFill>
                  <a:srgbClr val="FF6600"/>
                </a:solidFill>
                <a:latin typeface="メイリオ"/>
                <a:ea typeface="メイリオ"/>
                <a:cs typeface="メイリオ"/>
              </a:rPr>
              <a:t>「必ず起きる」前提で構築された情報</a:t>
            </a:r>
            <a:r>
              <a:rPr lang="ja-JP" altLang="en-US" sz="1000" dirty="0">
                <a:solidFill>
                  <a:srgbClr val="FF6600"/>
                </a:solidFill>
                <a:latin typeface="メイリオ"/>
                <a:ea typeface="メイリオ"/>
                <a:cs typeface="メイリオ"/>
              </a:rPr>
              <a:t>セキュリティ対応の</a:t>
            </a:r>
            <a:r>
              <a:rPr lang="ja-JP" altLang="en-US" sz="1000" dirty="0" smtClean="0">
                <a:solidFill>
                  <a:srgbClr val="FF6600"/>
                </a:solidFill>
                <a:latin typeface="メイリオ"/>
                <a:ea typeface="メイリオ"/>
                <a:cs typeface="メイリオ"/>
              </a:rPr>
              <a:t>中核を担う組織</a:t>
            </a:r>
            <a:endParaRPr lang="ja-JP" altLang="ja-JP" sz="10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2755043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46</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Tree>
    <p:extLst>
      <p:ext uri="{BB962C8B-B14F-4D97-AF65-F5344CB8AC3E}">
        <p14:creationId xmlns:p14="http://schemas.microsoft.com/office/powerpoint/2010/main" val="2554382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105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76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648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419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91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62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7338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5052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766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30480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8194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908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622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1336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9050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76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447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219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90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62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533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5715000" y="320040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見かけ上</a:t>
              </a: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(1)</a:t>
            </a:r>
            <a:r>
              <a:rPr kumimoji="1" lang="ja-JP" altLang="en-US" dirty="0" smtClean="0">
                <a:effectLst/>
              </a:rPr>
              <a:t>　</a:t>
            </a:r>
            <a:r>
              <a:rPr kumimoji="1" lang="ja-JP" altLang="en-US" sz="2800" dirty="0" smtClean="0">
                <a:effectLst/>
              </a:rPr>
              <a:t>コンピューターを共同利用する技術</a:t>
            </a:r>
            <a:endParaRPr kumimoji="1" lang="ja-JP" altLang="en-US" sz="2800" dirty="0">
              <a:effectLst/>
            </a:endParaRPr>
          </a:p>
        </p:txBody>
      </p:sp>
      <p:grpSp>
        <p:nvGrpSpPr>
          <p:cNvPr id="14" name="図形グループ 13"/>
          <p:cNvGrpSpPr/>
          <p:nvPr/>
        </p:nvGrpSpPr>
        <p:grpSpPr>
          <a:xfrm>
            <a:off x="381000" y="3962400"/>
            <a:ext cx="8458200" cy="2438400"/>
            <a:chOff x="381000" y="3962400"/>
            <a:chExt cx="8458200" cy="2438400"/>
          </a:xfrm>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ホームベース 2"/>
            <p:cNvSpPr/>
            <p:nvPr/>
          </p:nvSpPr>
          <p:spPr bwMode="auto">
            <a:xfrm>
              <a:off x="3733800" y="4572000"/>
              <a:ext cx="18288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ホームベース 3"/>
            <p:cNvSpPr/>
            <p:nvPr/>
          </p:nvSpPr>
          <p:spPr bwMode="auto">
            <a:xfrm>
              <a:off x="2133600" y="4572000"/>
              <a:ext cx="18288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ホームベース 4"/>
            <p:cNvSpPr/>
            <p:nvPr/>
          </p:nvSpPr>
          <p:spPr bwMode="auto">
            <a:xfrm>
              <a:off x="533400" y="4572000"/>
              <a:ext cx="18288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6" name="図形グループ 55"/>
            <p:cNvGrpSpPr/>
            <p:nvPr/>
          </p:nvGrpSpPr>
          <p:grpSpPr>
            <a:xfrm>
              <a:off x="1143000" y="5562600"/>
              <a:ext cx="304800" cy="609600"/>
              <a:chOff x="2057400" y="5105400"/>
              <a:chExt cx="304800" cy="609600"/>
            </a:xfrm>
          </p:grpSpPr>
          <p:sp>
            <p:nvSpPr>
              <p:cNvPr id="48" name="円/楕円 4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フローチャート: 論理積ゲート 4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5" name="図形グループ 54"/>
            <p:cNvGrpSpPr/>
            <p:nvPr/>
          </p:nvGrpSpPr>
          <p:grpSpPr>
            <a:xfrm>
              <a:off x="2895600" y="5562600"/>
              <a:ext cx="304800" cy="609600"/>
              <a:chOff x="3733800" y="5105400"/>
              <a:chExt cx="304800" cy="609600"/>
            </a:xfrm>
          </p:grpSpPr>
          <p:sp>
            <p:nvSpPr>
              <p:cNvPr id="50" name="円/楕円 49"/>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フローチャート: 論理積ゲート 50"/>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4" name="図形グループ 53"/>
            <p:cNvGrpSpPr/>
            <p:nvPr/>
          </p:nvGrpSpPr>
          <p:grpSpPr>
            <a:xfrm>
              <a:off x="4495800" y="5562600"/>
              <a:ext cx="304800" cy="609600"/>
              <a:chOff x="5334000" y="5105400"/>
              <a:chExt cx="304800" cy="609600"/>
            </a:xfrm>
          </p:grpSpPr>
          <p:sp>
            <p:nvSpPr>
              <p:cNvPr id="52" name="円/楕円 51"/>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フローチャート: 論理積ゲート 52"/>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67" name="直線矢印コネクタ 66"/>
            <p:cNvCxnSpPr>
              <a:endCxn id="48" idx="0"/>
            </p:cNvCxnSpPr>
            <p:nvPr/>
          </p:nvCxnSpPr>
          <p:spPr bwMode="auto">
            <a:xfrm>
              <a:off x="1295400" y="502920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3048000" y="502920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4648200"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高価なコンピューター（物理資源）</a:t>
              </a:r>
            </a:p>
          </p:txBody>
        </p:sp>
        <p:sp>
          <p:nvSpPr>
            <p:cNvPr id="73" name="テキスト ボックス 72"/>
            <p:cNvSpPr txBox="1"/>
            <p:nvPr/>
          </p:nvSpPr>
          <p:spPr>
            <a:xfrm>
              <a:off x="6096000" y="4648200"/>
              <a:ext cx="2271125" cy="400110"/>
            </a:xfrm>
            <a:prstGeom prst="rect">
              <a:avLst/>
            </a:prstGeom>
            <a:noFill/>
          </p:spPr>
          <p:txBody>
            <a:bodyPr wrap="none" rtlCol="0">
              <a:spAutoFit/>
            </a:bodyPr>
            <a:lstStyle/>
            <a:p>
              <a:r>
                <a:rPr kumimoji="1" lang="ja-JP" altLang="en-US" sz="2000" dirty="0" smtClean="0">
                  <a:solidFill>
                    <a:srgbClr val="000090"/>
                  </a:solidFill>
                  <a:latin typeface="ＤＦＰ太丸ゴシック体"/>
                  <a:ea typeface="ＤＦＰ太丸ゴシック体"/>
                  <a:cs typeface="ＤＦＰ太丸ゴシック体"/>
                </a:rPr>
                <a:t>バッチ（</a:t>
              </a:r>
              <a:r>
                <a:rPr kumimoji="1" lang="en-US" altLang="ja-JP" sz="2000" dirty="0" smtClean="0">
                  <a:solidFill>
                    <a:srgbClr val="000090"/>
                  </a:solidFill>
                  <a:latin typeface="ＤＦＰ太丸ゴシック体"/>
                  <a:ea typeface="ＤＦＰ太丸ゴシック体"/>
                  <a:cs typeface="ＤＦＰ太丸ゴシック体"/>
                </a:rPr>
                <a:t>Batch</a:t>
              </a:r>
              <a:r>
                <a:rPr kumimoji="1" lang="ja-JP" altLang="en-US" sz="2000" dirty="0" smtClean="0">
                  <a:solidFill>
                    <a:srgbClr val="000090"/>
                  </a:solidFill>
                  <a:latin typeface="ＤＦＰ太丸ゴシック体"/>
                  <a:ea typeface="ＤＦＰ太丸ゴシック体"/>
                  <a:cs typeface="ＤＦＰ太丸ゴシック体"/>
                </a:rPr>
                <a:t>）</a:t>
              </a:r>
              <a:endParaRPr kumimoji="1" lang="ja-JP" altLang="en-US" sz="2000" dirty="0">
                <a:solidFill>
                  <a:srgbClr val="000090"/>
                </a:solidFill>
                <a:latin typeface="ＤＦＰ太丸ゴシック体"/>
                <a:ea typeface="ＤＦＰ太丸ゴシック体"/>
                <a:cs typeface="ＤＦＰ太丸ゴシック体"/>
              </a:endParaRPr>
            </a:p>
          </p:txBody>
        </p:sp>
        <p:sp>
          <p:nvSpPr>
            <p:cNvPr id="74" name="角丸四角形吹き出し 73"/>
            <p:cNvSpPr/>
            <p:nvPr/>
          </p:nvSpPr>
          <p:spPr bwMode="auto">
            <a:xfrm>
              <a:off x="5867400" y="5410200"/>
              <a:ext cx="2667000" cy="762000"/>
            </a:xfrm>
            <a:prstGeom prst="wedgeRoundRectCallout">
              <a:avLst>
                <a:gd name="adj1" fmla="val -78928"/>
                <a:gd name="adj2" fmla="val 3612"/>
                <a:gd name="adj3" fmla="val 16667"/>
              </a:avLst>
            </a:prstGeom>
            <a:solidFill>
              <a:srgbClr val="FFFF99"/>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rgbClr val="800000"/>
                  </a:solidFill>
                  <a:latin typeface="Arial" charset="0"/>
                  <a:ea typeface="HG丸ｺﾞｼｯｸM-PRO" pitchFamily="50" charset="-128"/>
                </a:rPr>
                <a:t>前の処理が終わるまで</a:t>
              </a:r>
              <a:endParaRPr lang="en-US" altLang="ja-JP" sz="1800" dirty="0">
                <a:solidFill>
                  <a:srgbClr val="800000"/>
                </a:solidFill>
                <a:latin typeface="Arial" charset="0"/>
                <a:ea typeface="HG丸ｺﾞｼｯｸM-PRO" pitchFamily="50" charset="-128"/>
              </a:endParaRPr>
            </a:p>
            <a:p>
              <a:pPr algn="ctr">
                <a:spcBef>
                  <a:spcPts val="0"/>
                </a:spcBef>
              </a:pPr>
              <a:r>
                <a:rPr lang="ja-JP" altLang="en-US" sz="1800" dirty="0">
                  <a:solidFill>
                    <a:srgbClr val="800000"/>
                  </a:solidFill>
                  <a:latin typeface="Arial" charset="0"/>
                  <a:ea typeface="HG丸ｺﾞｼｯｸM-PRO" pitchFamily="50" charset="-128"/>
                </a:rPr>
                <a:t>待たなくてはならない</a:t>
              </a:r>
            </a:p>
          </p:txBody>
        </p:sp>
      </p:grpSp>
    </p:spTree>
    <p:extLst>
      <p:ext uri="{BB962C8B-B14F-4D97-AF65-F5344CB8AC3E}">
        <p14:creationId xmlns:p14="http://schemas.microsoft.com/office/powerpoint/2010/main" val="387963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 y="3352800"/>
            <a:ext cx="5029200" cy="2209800"/>
          </a:xfrm>
          <a:prstGeom prst="roundRect">
            <a:avLst>
              <a:gd name="adj" fmla="val 5747"/>
            </a:avLst>
          </a:prstGeom>
          <a:solidFill>
            <a:srgbClr val="996633">
              <a:alpha val="70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057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28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599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371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42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14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6855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4569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283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29997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7711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425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139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0853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8567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28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399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170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42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13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485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09471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4731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4751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5666710" y="485238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000090"/>
                </a:solidFill>
                <a:latin typeface="HG丸ｺﾞｼｯｸM-PRO"/>
                <a:ea typeface="HG丸ｺﾞｼｯｸM-PRO"/>
                <a:cs typeface="HG丸ｺﾞｼｯｸM-PRO"/>
              </a:rPr>
              <a:t>“</a:t>
            </a:r>
            <a:r>
              <a:rPr lang="ja-JP" altLang="en-US" sz="1800" dirty="0">
                <a:solidFill>
                  <a:srgbClr val="000090"/>
                </a:solidFill>
                <a:latin typeface="HG丸ｺﾞｼｯｸM-PRO"/>
                <a:ea typeface="HG丸ｺﾞｼｯｸM-PRO"/>
                <a:cs typeface="HG丸ｺﾞｼｯｸM-PRO"/>
              </a:rPr>
              <a:t>見かけ上</a:t>
            </a:r>
            <a:r>
              <a:rPr lang="en-US" altLang="ja-JP" sz="1800" dirty="0" smtClean="0">
                <a:solidFill>
                  <a:srgbClr val="000090"/>
                </a:solidFill>
                <a:latin typeface="HG丸ｺﾞｼｯｸM-PRO"/>
                <a:ea typeface="HG丸ｺﾞｼｯｸM-PRO"/>
                <a:cs typeface="HG丸ｺﾞｼｯｸM-PRO"/>
              </a:rPr>
              <a:t>”</a:t>
            </a:r>
          </a:p>
          <a:p>
            <a:pPr algn="ctr">
              <a:spcBef>
                <a:spcPts val="0"/>
              </a:spcBef>
            </a:pPr>
            <a:r>
              <a:rPr lang="ja-JP" altLang="en-US" sz="1800" dirty="0" smtClean="0">
                <a:solidFill>
                  <a:srgbClr val="000090"/>
                </a:solidFill>
                <a:latin typeface="HG丸ｺﾞｼｯｸM-PRO"/>
                <a:ea typeface="HG丸ｺﾞｼｯｸM-PRO"/>
                <a:cs typeface="HG丸ｺﾞｼｯｸM-PRO"/>
              </a:rPr>
              <a:t>同時使用できる</a:t>
            </a:r>
            <a:endParaRPr lang="ja-JP" altLang="en-US" sz="1800" dirty="0">
              <a:solidFill>
                <a:srgbClr val="000090"/>
              </a:solidFill>
              <a:latin typeface="HG丸ｺﾞｼｯｸM-PRO"/>
              <a:ea typeface="HG丸ｺﾞｼｯｸM-PRO"/>
              <a:cs typeface="HG丸ｺﾞｼｯｸM-PRO"/>
            </a:endParaRPr>
          </a:p>
        </p:txBody>
      </p:sp>
      <p:sp>
        <p:nvSpPr>
          <p:cNvPr id="76" name="正方形/長方形 75"/>
          <p:cNvSpPr/>
          <p:nvPr/>
        </p:nvSpPr>
        <p:spPr bwMode="auto">
          <a:xfrm>
            <a:off x="485110" y="5638800"/>
            <a:ext cx="500129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6" name="角丸四角形吹き出し 85"/>
          <p:cNvSpPr/>
          <p:nvPr/>
        </p:nvSpPr>
        <p:spPr bwMode="auto">
          <a:xfrm>
            <a:off x="5867400" y="2514600"/>
            <a:ext cx="2667000" cy="990600"/>
          </a:xfrm>
          <a:prstGeom prst="wedgeRoundRectCallout">
            <a:avLst>
              <a:gd name="adj1" fmla="val -69880"/>
              <a:gd name="adj2" fmla="val 47201"/>
              <a:gd name="adj3" fmla="val 16667"/>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HG丸ｺﾞｼｯｸM-PRO"/>
                <a:ea typeface="HG丸ｺﾞｼｯｸM-PRO"/>
                <a:cs typeface="HG丸ｺﾞｼｯｸM-PRO"/>
              </a:rPr>
              <a:t>“</a:t>
            </a:r>
            <a:r>
              <a:rPr lang="ja-JP" altLang="en-US" sz="1800" dirty="0">
                <a:solidFill>
                  <a:srgbClr val="FFFFFF"/>
                </a:solidFill>
                <a:latin typeface="HG丸ｺﾞｼｯｸM-PRO"/>
                <a:ea typeface="HG丸ｺﾞｼｯｸM-PRO"/>
                <a:cs typeface="HG丸ｺﾞｼｯｸM-PRO"/>
              </a:rPr>
              <a:t>見かけ上</a:t>
            </a:r>
            <a:r>
              <a:rPr lang="en-US" altLang="ja-JP" sz="1800" dirty="0" smtClean="0">
                <a:solidFill>
                  <a:srgbClr val="FFFFFF"/>
                </a:solidFill>
                <a:latin typeface="HG丸ｺﾞｼｯｸM-PRO"/>
                <a:ea typeface="HG丸ｺﾞｼｯｸM-PRO"/>
                <a:cs typeface="HG丸ｺﾞｼｯｸM-PRO"/>
              </a:rPr>
              <a:t>”</a:t>
            </a:r>
          </a:p>
          <a:p>
            <a:pPr algn="ctr">
              <a:spcBef>
                <a:spcPts val="0"/>
              </a:spcBef>
            </a:pPr>
            <a:r>
              <a:rPr lang="ja-JP" altLang="en-US" sz="1800" dirty="0" smtClean="0">
                <a:solidFill>
                  <a:srgbClr val="FFFFFF"/>
                </a:solidFill>
                <a:latin typeface="HG丸ｺﾞｼｯｸM-PRO"/>
                <a:ea typeface="HG丸ｺﾞｼｯｸM-PRO"/>
                <a:cs typeface="HG丸ｺﾞｼｯｸM-PRO"/>
              </a:rPr>
              <a:t>別々の資源として</a:t>
            </a:r>
            <a:endParaRPr lang="en-US" altLang="ja-JP" sz="1800" dirty="0" smtClean="0">
              <a:solidFill>
                <a:srgbClr val="FFFFFF"/>
              </a:solidFill>
              <a:latin typeface="HG丸ｺﾞｼｯｸM-PRO"/>
              <a:ea typeface="HG丸ｺﾞｼｯｸM-PRO"/>
              <a:cs typeface="HG丸ｺﾞｼｯｸM-PRO"/>
            </a:endParaRPr>
          </a:p>
          <a:p>
            <a:pPr algn="ctr">
              <a:spcBef>
                <a:spcPts val="0"/>
              </a:spcBef>
            </a:pPr>
            <a:r>
              <a:rPr lang="ja-JP" altLang="en-US" sz="1800" dirty="0" smtClean="0">
                <a:solidFill>
                  <a:srgbClr val="FFFFFF"/>
                </a:solidFill>
                <a:latin typeface="HG丸ｺﾞｼｯｸM-PRO"/>
                <a:ea typeface="HG丸ｺﾞｼｯｸM-PRO"/>
                <a:cs typeface="HG丸ｺﾞｼｯｸM-PRO"/>
              </a:rPr>
              <a:t>使用できる</a:t>
            </a:r>
            <a:endParaRPr lang="ja-JP" altLang="en-US" sz="1800" dirty="0">
              <a:solidFill>
                <a:srgbClr val="FFFFFF"/>
              </a:solidFill>
              <a:latin typeface="HG丸ｺﾞｼｯｸM-PRO"/>
              <a:ea typeface="HG丸ｺﾞｼｯｸM-PRO"/>
              <a:cs typeface="HG丸ｺﾞｼｯｸM-PRO"/>
            </a:endParaRPr>
          </a:p>
        </p:txBody>
      </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(2) </a:t>
            </a:r>
            <a:r>
              <a:rPr kumimoji="1" lang="ja-JP" altLang="en-US" sz="2800" dirty="0" smtClean="0">
                <a:effectLst/>
              </a:rPr>
              <a:t>コンピューター</a:t>
            </a:r>
            <a:r>
              <a:rPr kumimoji="1" lang="ja-JP" altLang="en-US" sz="2800" dirty="0">
                <a:effectLst/>
              </a:rPr>
              <a:t>を共同利用する</a:t>
            </a:r>
            <a:r>
              <a:rPr kumimoji="1" lang="ja-JP" altLang="en-US" sz="2800" dirty="0" smtClean="0">
                <a:effectLst/>
              </a:rPr>
              <a:t>技術</a:t>
            </a:r>
            <a:endParaRPr kumimoji="1" lang="ja-JP" altLang="en-US" sz="2800" dirty="0">
              <a:effectLst/>
            </a:endParaRP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smtClean="0">
                <a:solidFill>
                  <a:srgbClr val="FFFFFF"/>
                </a:solidFill>
                <a:latin typeface="ＤＦＰ太丸ゴシック体"/>
                <a:ea typeface="ＤＦＰ太丸ゴシック体"/>
                <a:cs typeface="ＤＦＰ太丸ゴシック体"/>
              </a:rPr>
              <a:t>仮想化ソフトウェア</a:t>
            </a:r>
            <a:endParaRPr kumimoji="1" lang="ja-JP" altLang="en-US" sz="2800" dirty="0">
              <a:solidFill>
                <a:srgbClr val="FFFFFF"/>
              </a:solidFill>
              <a:latin typeface="ＤＦＰ太丸ゴシック体"/>
              <a:ea typeface="ＤＦＰ太丸ゴシック体"/>
              <a:cs typeface="ＤＦＰ太丸ゴシック体"/>
            </a:endParaRP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ＤＦＰ太丸ゴシック体"/>
                <a:ea typeface="ＤＦＰ太丸ゴシック体"/>
                <a:cs typeface="ＤＦＰ太丸ゴシック体"/>
              </a:rPr>
              <a:t>ハイパーバイザ </a:t>
            </a:r>
            <a:r>
              <a:rPr kumimoji="1" lang="en-US" altLang="ja-JP" sz="1600" dirty="0">
                <a:solidFill>
                  <a:srgbClr val="800000"/>
                </a:solidFill>
                <a:latin typeface="ＤＦＰ太丸ゴシック体"/>
                <a:ea typeface="ＤＦＰ太丸ゴシック体"/>
                <a:cs typeface="ＤＦＰ太丸ゴシック体"/>
              </a:rPr>
              <a:t>(</a:t>
            </a:r>
            <a:r>
              <a:rPr kumimoji="1" lang="en-US" altLang="ja-JP" sz="1600" dirty="0" smtClean="0">
                <a:solidFill>
                  <a:srgbClr val="800000"/>
                </a:solidFill>
                <a:latin typeface="ＤＦＰ太丸ゴシック体"/>
                <a:ea typeface="ＤＦＰ太丸ゴシック体"/>
                <a:cs typeface="ＤＦＰ太丸ゴシック体"/>
              </a:rPr>
              <a:t>hypervisor)</a:t>
            </a:r>
            <a:endParaRPr kumimoji="1" lang="ja-JP" altLang="en-US" sz="1600" dirty="0">
              <a:solidFill>
                <a:srgbClr val="80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793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仮想化の歴史</a:t>
            </a:r>
            <a:endParaRPr kumimoji="1" lang="ja-JP" altLang="en-US" dirty="0">
              <a:effectLst/>
            </a:endParaRPr>
          </a:p>
        </p:txBody>
      </p:sp>
      <p:sp>
        <p:nvSpPr>
          <p:cNvPr id="3" name="正方形/長方形 2"/>
          <p:cNvSpPr/>
          <p:nvPr/>
        </p:nvSpPr>
        <p:spPr bwMode="auto">
          <a:xfrm>
            <a:off x="3048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34" name="正方形/長方形 33"/>
          <p:cNvSpPr/>
          <p:nvPr/>
        </p:nvSpPr>
        <p:spPr bwMode="auto">
          <a:xfrm>
            <a:off x="8382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35" name="正方形/長方形 34"/>
          <p:cNvSpPr/>
          <p:nvPr/>
        </p:nvSpPr>
        <p:spPr bwMode="auto">
          <a:xfrm>
            <a:off x="1371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5" name="直線コネクタ 4"/>
          <p:cNvCxnSpPr/>
          <p:nvPr/>
        </p:nvCxnSpPr>
        <p:spPr bwMode="auto">
          <a:xfrm>
            <a:off x="3048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8" name="角丸四角形 107"/>
          <p:cNvSpPr/>
          <p:nvPr/>
        </p:nvSpPr>
        <p:spPr bwMode="auto">
          <a:xfrm>
            <a:off x="4572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メイリオ"/>
                <a:ea typeface="メイリオ"/>
                <a:cs typeface="メイリオ"/>
              </a:rPr>
              <a:t>分　散</a:t>
            </a:r>
          </a:p>
        </p:txBody>
      </p:sp>
      <p:sp>
        <p:nvSpPr>
          <p:cNvPr id="115" name="テキスト ボックス 114"/>
          <p:cNvSpPr txBox="1"/>
          <p:nvPr/>
        </p:nvSpPr>
        <p:spPr>
          <a:xfrm>
            <a:off x="594334" y="1600200"/>
            <a:ext cx="992579"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〜1964</a:t>
            </a:r>
            <a:endParaRPr kumimoji="1" lang="ja-JP" altLang="en-US" sz="1800" dirty="0">
              <a:solidFill>
                <a:srgbClr val="0000FF"/>
              </a:solidFill>
              <a:effectLst/>
              <a:latin typeface="メイリオ"/>
              <a:ea typeface="メイリオ"/>
              <a:cs typeface="メイリオ"/>
            </a:endParaRPr>
          </a:p>
        </p:txBody>
      </p:sp>
      <p:sp>
        <p:nvSpPr>
          <p:cNvPr id="81" name="正方形/長方形 80"/>
          <p:cNvSpPr/>
          <p:nvPr/>
        </p:nvSpPr>
        <p:spPr bwMode="auto">
          <a:xfrm>
            <a:off x="5562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2" name="正方形/長方形 81"/>
          <p:cNvSpPr/>
          <p:nvPr/>
        </p:nvSpPr>
        <p:spPr bwMode="auto">
          <a:xfrm>
            <a:off x="60960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3" name="正方形/長方形 82"/>
          <p:cNvSpPr/>
          <p:nvPr/>
        </p:nvSpPr>
        <p:spPr bwMode="auto">
          <a:xfrm>
            <a:off x="66294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4" name="正方形/長方形 83"/>
          <p:cNvSpPr/>
          <p:nvPr/>
        </p:nvSpPr>
        <p:spPr bwMode="auto">
          <a:xfrm>
            <a:off x="5562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5" name="正方形/長方形 84"/>
          <p:cNvSpPr/>
          <p:nvPr/>
        </p:nvSpPr>
        <p:spPr bwMode="auto">
          <a:xfrm>
            <a:off x="6096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6" name="正方形/長方形 85"/>
          <p:cNvSpPr/>
          <p:nvPr/>
        </p:nvSpPr>
        <p:spPr bwMode="auto">
          <a:xfrm>
            <a:off x="6629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7" name="正方形/長方形 86"/>
          <p:cNvSpPr/>
          <p:nvPr/>
        </p:nvSpPr>
        <p:spPr bwMode="auto">
          <a:xfrm>
            <a:off x="5562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8" name="正方形/長方形 87"/>
          <p:cNvSpPr/>
          <p:nvPr/>
        </p:nvSpPr>
        <p:spPr bwMode="auto">
          <a:xfrm>
            <a:off x="6096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9" name="正方形/長方形 88"/>
          <p:cNvSpPr/>
          <p:nvPr/>
        </p:nvSpPr>
        <p:spPr bwMode="auto">
          <a:xfrm>
            <a:off x="6629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5" name="直線コネクタ 104"/>
          <p:cNvCxnSpPr/>
          <p:nvPr/>
        </p:nvCxnSpPr>
        <p:spPr bwMode="auto">
          <a:xfrm>
            <a:off x="55626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0" name="角丸四角形 109"/>
          <p:cNvSpPr/>
          <p:nvPr/>
        </p:nvSpPr>
        <p:spPr bwMode="auto">
          <a:xfrm>
            <a:off x="57150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メイリオ"/>
                <a:ea typeface="メイリオ"/>
                <a:cs typeface="メイリオ"/>
              </a:rPr>
              <a:t>分　散</a:t>
            </a:r>
          </a:p>
        </p:txBody>
      </p:sp>
      <p:sp>
        <p:nvSpPr>
          <p:cNvPr id="118" name="テキスト ボックス 117"/>
          <p:cNvSpPr txBox="1"/>
          <p:nvPr/>
        </p:nvSpPr>
        <p:spPr>
          <a:xfrm>
            <a:off x="5550091" y="1600200"/>
            <a:ext cx="1450638"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1980</a:t>
            </a:r>
            <a:r>
              <a:rPr kumimoji="1" lang="ja-JP" altLang="en-US" sz="1800" dirty="0" smtClean="0">
                <a:solidFill>
                  <a:srgbClr val="0000FF"/>
                </a:solidFill>
                <a:effectLst/>
                <a:latin typeface="メイリオ"/>
                <a:ea typeface="メイリオ"/>
                <a:cs typeface="メイリオ"/>
              </a:rPr>
              <a:t>年代</a:t>
            </a:r>
            <a:r>
              <a:rPr kumimoji="1" lang="en-US" altLang="ja-JP" sz="1800" dirty="0" smtClean="0">
                <a:solidFill>
                  <a:srgbClr val="0000FF"/>
                </a:solidFill>
                <a:effectLst/>
                <a:latin typeface="メイリオ"/>
                <a:ea typeface="メイリオ"/>
                <a:cs typeface="メイリオ"/>
              </a:rPr>
              <a:t>〜</a:t>
            </a:r>
            <a:endParaRPr kumimoji="1" lang="ja-JP" altLang="en-US" sz="1800" dirty="0">
              <a:solidFill>
                <a:srgbClr val="0000FF"/>
              </a:solidFill>
              <a:effectLst/>
              <a:latin typeface="メイリオ"/>
              <a:ea typeface="メイリオ"/>
              <a:cs typeface="メイリオ"/>
            </a:endParaRPr>
          </a:p>
        </p:txBody>
      </p:sp>
      <p:sp>
        <p:nvSpPr>
          <p:cNvPr id="121" name="テキスト ボックス 120"/>
          <p:cNvSpPr txBox="1"/>
          <p:nvPr/>
        </p:nvSpPr>
        <p:spPr>
          <a:xfrm>
            <a:off x="55841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安価なハード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運用負担の増大</a:t>
            </a:r>
            <a:endParaRPr kumimoji="1" lang="en-US" altLang="ja-JP" sz="1400" dirty="0" smtClean="0">
              <a:solidFill>
                <a:srgbClr val="0000FF"/>
              </a:solidFill>
              <a:effectLst/>
              <a:latin typeface="メイリオ"/>
              <a:ea typeface="メイリオ"/>
              <a:cs typeface="メイリオ"/>
            </a:endParaRPr>
          </a:p>
          <a:p>
            <a:pPr algn="ctr"/>
            <a:r>
              <a:rPr kumimoji="1" lang="en-US" altLang="ja-JP" sz="1400" dirty="0" smtClean="0">
                <a:solidFill>
                  <a:srgbClr val="0000FF"/>
                </a:solidFill>
                <a:effectLst/>
                <a:latin typeface="メイリオ"/>
                <a:ea typeface="メイリオ"/>
                <a:cs typeface="メイリオ"/>
              </a:rPr>
              <a:t>TCO</a:t>
            </a:r>
            <a:r>
              <a:rPr kumimoji="1" lang="ja-JP" altLang="en-US" sz="1400" dirty="0" smtClean="0">
                <a:solidFill>
                  <a:srgbClr val="0000FF"/>
                </a:solidFill>
                <a:effectLst/>
                <a:latin typeface="メイリオ"/>
                <a:ea typeface="メイリオ"/>
                <a:cs typeface="メイリオ"/>
              </a:rPr>
              <a:t>の増大</a:t>
            </a:r>
            <a:endParaRPr kumimoji="1" lang="en-US" altLang="ja-JP" sz="1400" dirty="0" smtClean="0">
              <a:solidFill>
                <a:srgbClr val="0000FF"/>
              </a:solidFill>
              <a:effectLst/>
              <a:latin typeface="メイリオ"/>
              <a:ea typeface="メイリオ"/>
              <a:cs typeface="メイリオ"/>
            </a:endParaRPr>
          </a:p>
        </p:txBody>
      </p:sp>
      <p:sp>
        <p:nvSpPr>
          <p:cNvPr id="125" name="テキスト ボックス 124"/>
          <p:cNvSpPr txBox="1"/>
          <p:nvPr/>
        </p:nvSpPr>
        <p:spPr>
          <a:xfrm>
            <a:off x="3263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運用負担の増大</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コストの増大</a:t>
            </a:r>
            <a:endParaRPr kumimoji="1" lang="en-US" altLang="ja-JP" sz="1400" dirty="0" smtClean="0">
              <a:solidFill>
                <a:srgbClr val="0000FF"/>
              </a:solidFill>
              <a:effectLst/>
              <a:latin typeface="メイリオ"/>
              <a:ea typeface="メイリオ"/>
              <a:cs typeface="メイリオ"/>
            </a:endParaRPr>
          </a:p>
        </p:txBody>
      </p:sp>
      <p:sp>
        <p:nvSpPr>
          <p:cNvPr id="126" name="テキスト ボックス 125"/>
          <p:cNvSpPr txBox="1"/>
          <p:nvPr/>
        </p:nvSpPr>
        <p:spPr>
          <a:xfrm>
            <a:off x="226454" y="6096000"/>
            <a:ext cx="8659342"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latin typeface="メイリオ"/>
                <a:ea typeface="メイリオ"/>
                <a:cs typeface="メイリオ"/>
              </a:rPr>
              <a:t>AP: Application / OS: Operating System / VM: Virtual Machine / HV: Hypervisor / HW: Hardware</a:t>
            </a:r>
          </a:p>
        </p:txBody>
      </p:sp>
      <p:sp>
        <p:nvSpPr>
          <p:cNvPr id="72" name="正方形/長方形 71"/>
          <p:cNvSpPr/>
          <p:nvPr/>
        </p:nvSpPr>
        <p:spPr bwMode="auto">
          <a:xfrm>
            <a:off x="2057400" y="3505200"/>
            <a:ext cx="15240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5" name="正方形/長方形 74"/>
          <p:cNvSpPr/>
          <p:nvPr/>
        </p:nvSpPr>
        <p:spPr bwMode="auto">
          <a:xfrm>
            <a:off x="2057400" y="2971800"/>
            <a:ext cx="15240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8" name="正方形/長方形 77"/>
          <p:cNvSpPr/>
          <p:nvPr/>
        </p:nvSpPr>
        <p:spPr bwMode="auto">
          <a:xfrm>
            <a:off x="2057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9" name="正方形/長方形 78"/>
          <p:cNvSpPr/>
          <p:nvPr/>
        </p:nvSpPr>
        <p:spPr bwMode="auto">
          <a:xfrm>
            <a:off x="2590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0" name="正方形/長方形 79"/>
          <p:cNvSpPr/>
          <p:nvPr/>
        </p:nvSpPr>
        <p:spPr bwMode="auto">
          <a:xfrm>
            <a:off x="3124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4" name="直線コネクタ 103"/>
          <p:cNvCxnSpPr/>
          <p:nvPr/>
        </p:nvCxnSpPr>
        <p:spPr bwMode="auto">
          <a:xfrm>
            <a:off x="20574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9" name="角丸四角形 108"/>
          <p:cNvSpPr/>
          <p:nvPr/>
        </p:nvSpPr>
        <p:spPr bwMode="auto">
          <a:xfrm>
            <a:off x="22098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メイリオ"/>
                <a:ea typeface="メイリオ"/>
                <a:cs typeface="メイリオ"/>
              </a:rPr>
              <a:t>集　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16" name="テキスト ボックス 115"/>
          <p:cNvSpPr txBox="1"/>
          <p:nvPr/>
        </p:nvSpPr>
        <p:spPr>
          <a:xfrm>
            <a:off x="2348737"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1964〜</a:t>
            </a:r>
            <a:endParaRPr kumimoji="1" lang="ja-JP" altLang="en-US" sz="1800" dirty="0">
              <a:solidFill>
                <a:srgbClr val="0000FF"/>
              </a:solidFill>
              <a:effectLst/>
              <a:latin typeface="メイリオ"/>
              <a:ea typeface="メイリオ"/>
              <a:cs typeface="メイリオ"/>
            </a:endParaRPr>
          </a:p>
        </p:txBody>
      </p:sp>
      <p:sp>
        <p:nvSpPr>
          <p:cNvPr id="124" name="テキスト ボックス 123"/>
          <p:cNvSpPr txBox="1"/>
          <p:nvPr/>
        </p:nvSpPr>
        <p:spPr>
          <a:xfrm>
            <a:off x="1981200" y="5181600"/>
            <a:ext cx="1620957"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資源の制約・競合</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障害時の影響拡大</a:t>
            </a:r>
            <a:endParaRPr kumimoji="1" lang="en-US" altLang="ja-JP" sz="1400" dirty="0" smtClean="0">
              <a:solidFill>
                <a:srgbClr val="0000FF"/>
              </a:solidFill>
              <a:effectLst/>
              <a:latin typeface="メイリオ"/>
              <a:ea typeface="メイリオ"/>
              <a:cs typeface="メイリオ"/>
            </a:endParaRPr>
          </a:p>
        </p:txBody>
      </p:sp>
      <p:sp>
        <p:nvSpPr>
          <p:cNvPr id="128" name="テキスト ボックス 127"/>
          <p:cNvSpPr txBox="1"/>
          <p:nvPr/>
        </p:nvSpPr>
        <p:spPr>
          <a:xfrm>
            <a:off x="2287838" y="1981200"/>
            <a:ext cx="1117150"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IBM S/360</a:t>
            </a:r>
            <a:endParaRPr kumimoji="1" lang="ja-JP" altLang="en-US" sz="1400" dirty="0">
              <a:solidFill>
                <a:srgbClr val="0000FF"/>
              </a:solidFill>
              <a:effectLst/>
              <a:latin typeface="メイリオ"/>
              <a:ea typeface="メイリオ"/>
              <a:cs typeface="メイリオ"/>
            </a:endParaRPr>
          </a:p>
        </p:txBody>
      </p:sp>
      <p:sp>
        <p:nvSpPr>
          <p:cNvPr id="46" name="正方形/長方形 45"/>
          <p:cNvSpPr/>
          <p:nvPr/>
        </p:nvSpPr>
        <p:spPr bwMode="auto">
          <a:xfrm>
            <a:off x="38100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2" name="正方形/長方形 51"/>
          <p:cNvSpPr/>
          <p:nvPr/>
        </p:nvSpPr>
        <p:spPr bwMode="auto">
          <a:xfrm>
            <a:off x="38100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HV</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3" name="正方形/長方形 52"/>
          <p:cNvSpPr/>
          <p:nvPr/>
        </p:nvSpPr>
        <p:spPr bwMode="auto">
          <a:xfrm>
            <a:off x="3810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4" name="正方形/長方形 53"/>
          <p:cNvSpPr/>
          <p:nvPr/>
        </p:nvSpPr>
        <p:spPr bwMode="auto">
          <a:xfrm>
            <a:off x="4343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5" name="正方形/長方形 54"/>
          <p:cNvSpPr/>
          <p:nvPr/>
        </p:nvSpPr>
        <p:spPr bwMode="auto">
          <a:xfrm>
            <a:off x="4876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6" name="正方形/長方形 55"/>
          <p:cNvSpPr/>
          <p:nvPr/>
        </p:nvSpPr>
        <p:spPr bwMode="auto">
          <a:xfrm>
            <a:off x="3810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7" name="正方形/長方形 56"/>
          <p:cNvSpPr/>
          <p:nvPr/>
        </p:nvSpPr>
        <p:spPr bwMode="auto">
          <a:xfrm>
            <a:off x="4343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8" name="正方形/長方形 57"/>
          <p:cNvSpPr/>
          <p:nvPr/>
        </p:nvSpPr>
        <p:spPr bwMode="auto">
          <a:xfrm>
            <a:off x="4876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49" name="正方形/長方形 48"/>
          <p:cNvSpPr/>
          <p:nvPr/>
        </p:nvSpPr>
        <p:spPr bwMode="auto">
          <a:xfrm>
            <a:off x="3810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0" name="正方形/長方形 49"/>
          <p:cNvSpPr/>
          <p:nvPr/>
        </p:nvSpPr>
        <p:spPr bwMode="auto">
          <a:xfrm>
            <a:off x="43434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1" name="正方形/長方形 50"/>
          <p:cNvSpPr/>
          <p:nvPr/>
        </p:nvSpPr>
        <p:spPr bwMode="auto">
          <a:xfrm>
            <a:off x="48768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13" name="直線コネクタ 112"/>
          <p:cNvCxnSpPr/>
          <p:nvPr/>
        </p:nvCxnSpPr>
        <p:spPr bwMode="auto">
          <a:xfrm>
            <a:off x="38100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4" name="角丸四角形 113"/>
          <p:cNvSpPr/>
          <p:nvPr/>
        </p:nvSpPr>
        <p:spPr bwMode="auto">
          <a:xfrm>
            <a:off x="39624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800" b="0" i="0" u="none" strike="noStrike" cap="none" normalizeH="0" baseline="0" dirty="0" smtClean="0">
                <a:ln>
                  <a:noFill/>
                </a:ln>
                <a:solidFill>
                  <a:schemeClr val="bg1"/>
                </a:solidFill>
                <a:effectLst/>
                <a:latin typeface="メイリオ"/>
                <a:ea typeface="メイリオ"/>
                <a:cs typeface="メイリオ"/>
              </a:rPr>
              <a:t>分割を目的とした</a:t>
            </a:r>
            <a:endParaRPr kumimoji="0" lang="en-US" altLang="ja-JP" sz="8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メイリオ"/>
                <a:ea typeface="メイリオ"/>
                <a:cs typeface="メイリオ"/>
              </a:rPr>
              <a:t>集　中</a:t>
            </a:r>
          </a:p>
        </p:txBody>
      </p:sp>
      <p:sp>
        <p:nvSpPr>
          <p:cNvPr id="117" name="テキスト ボックス 116"/>
          <p:cNvSpPr txBox="1"/>
          <p:nvPr/>
        </p:nvSpPr>
        <p:spPr>
          <a:xfrm>
            <a:off x="4028323"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1967〜</a:t>
            </a:r>
            <a:endParaRPr kumimoji="1" lang="ja-JP" altLang="en-US" sz="1800" dirty="0">
              <a:solidFill>
                <a:srgbClr val="0000FF"/>
              </a:solidFill>
              <a:effectLst/>
              <a:latin typeface="メイリオ"/>
              <a:ea typeface="メイリオ"/>
              <a:cs typeface="メイリオ"/>
            </a:endParaRPr>
          </a:p>
        </p:txBody>
      </p:sp>
      <p:sp>
        <p:nvSpPr>
          <p:cNvPr id="123" name="テキスト ボックス 122"/>
          <p:cNvSpPr txBox="1"/>
          <p:nvPr/>
        </p:nvSpPr>
        <p:spPr>
          <a:xfrm>
            <a:off x="3913336" y="5181600"/>
            <a:ext cx="1261884"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自由度の制約</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コストの増大</a:t>
            </a:r>
            <a:endParaRPr kumimoji="1" lang="en-US" altLang="ja-JP" sz="1400" dirty="0" smtClean="0">
              <a:solidFill>
                <a:srgbClr val="0000FF"/>
              </a:solidFill>
              <a:effectLst/>
              <a:latin typeface="メイリオ"/>
              <a:ea typeface="メイリオ"/>
              <a:cs typeface="メイリオ"/>
            </a:endParaRPr>
          </a:p>
        </p:txBody>
      </p:sp>
      <p:sp>
        <p:nvSpPr>
          <p:cNvPr id="129" name="テキスト ボックス 128"/>
          <p:cNvSpPr txBox="1"/>
          <p:nvPr/>
        </p:nvSpPr>
        <p:spPr>
          <a:xfrm>
            <a:off x="3783928" y="1981200"/>
            <a:ext cx="1608070"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S/360 CP-40/</a:t>
            </a:r>
            <a:r>
              <a:rPr lang="en-US" altLang="ja-JP" sz="1400" dirty="0" smtClean="0">
                <a:solidFill>
                  <a:srgbClr val="0000FF"/>
                </a:solidFill>
                <a:effectLst/>
                <a:latin typeface="メイリオ"/>
                <a:ea typeface="メイリオ"/>
                <a:cs typeface="メイリオ"/>
              </a:rPr>
              <a:t>67</a:t>
            </a:r>
            <a:endParaRPr kumimoji="1" lang="ja-JP" altLang="en-US" sz="1400" dirty="0">
              <a:solidFill>
                <a:srgbClr val="0000FF"/>
              </a:solidFill>
              <a:effectLst/>
              <a:latin typeface="メイリオ"/>
              <a:ea typeface="メイリオ"/>
              <a:cs typeface="メイリオ"/>
            </a:endParaRPr>
          </a:p>
        </p:txBody>
      </p:sp>
      <p:sp>
        <p:nvSpPr>
          <p:cNvPr id="90" name="正方形/長方形 89"/>
          <p:cNvSpPr/>
          <p:nvPr/>
        </p:nvSpPr>
        <p:spPr bwMode="auto">
          <a:xfrm>
            <a:off x="73152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6" name="正方形/長方形 95"/>
          <p:cNvSpPr/>
          <p:nvPr/>
        </p:nvSpPr>
        <p:spPr bwMode="auto">
          <a:xfrm>
            <a:off x="73152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HV</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7" name="正方形/長方形 96"/>
          <p:cNvSpPr/>
          <p:nvPr/>
        </p:nvSpPr>
        <p:spPr bwMode="auto">
          <a:xfrm>
            <a:off x="7315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8" name="正方形/長方形 97"/>
          <p:cNvSpPr/>
          <p:nvPr/>
        </p:nvSpPr>
        <p:spPr bwMode="auto">
          <a:xfrm>
            <a:off x="7848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9" name="正方形/長方形 98"/>
          <p:cNvSpPr/>
          <p:nvPr/>
        </p:nvSpPr>
        <p:spPr bwMode="auto">
          <a:xfrm>
            <a:off x="8382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0" name="正方形/長方形 99"/>
          <p:cNvSpPr/>
          <p:nvPr/>
        </p:nvSpPr>
        <p:spPr bwMode="auto">
          <a:xfrm>
            <a:off x="7315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1" name="正方形/長方形 100"/>
          <p:cNvSpPr/>
          <p:nvPr/>
        </p:nvSpPr>
        <p:spPr bwMode="auto">
          <a:xfrm>
            <a:off x="7848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2" name="正方形/長方形 101"/>
          <p:cNvSpPr/>
          <p:nvPr/>
        </p:nvSpPr>
        <p:spPr bwMode="auto">
          <a:xfrm>
            <a:off x="8382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3" name="正方形/長方形 92"/>
          <p:cNvSpPr/>
          <p:nvPr/>
        </p:nvSpPr>
        <p:spPr bwMode="auto">
          <a:xfrm>
            <a:off x="73152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4" name="正方形/長方形 93"/>
          <p:cNvSpPr/>
          <p:nvPr/>
        </p:nvSpPr>
        <p:spPr bwMode="auto">
          <a:xfrm>
            <a:off x="78486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5" name="正方形/長方形 94"/>
          <p:cNvSpPr/>
          <p:nvPr/>
        </p:nvSpPr>
        <p:spPr bwMode="auto">
          <a:xfrm>
            <a:off x="8382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6" name="直線コネクタ 105"/>
          <p:cNvCxnSpPr/>
          <p:nvPr/>
        </p:nvCxnSpPr>
        <p:spPr bwMode="auto">
          <a:xfrm>
            <a:off x="73152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1" name="角丸四角形 110"/>
          <p:cNvSpPr/>
          <p:nvPr/>
        </p:nvSpPr>
        <p:spPr bwMode="auto">
          <a:xfrm>
            <a:off x="74676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800" dirty="0" smtClean="0">
                <a:solidFill>
                  <a:schemeClr val="bg1"/>
                </a:solidFill>
                <a:latin typeface="メイリオ"/>
                <a:ea typeface="メイリオ"/>
                <a:cs typeface="メイリオ"/>
              </a:rPr>
              <a:t>集約を目的とした</a:t>
            </a:r>
            <a:endParaRPr kumimoji="0" lang="en-US" altLang="ja-JP" sz="800" dirty="0" smtClean="0">
              <a:solidFill>
                <a:schemeClr val="bg1"/>
              </a:solidFill>
              <a:latin typeface="メイリオ"/>
              <a:ea typeface="メイリオ"/>
              <a:cs typeface="メイリオ"/>
            </a:endParaRPr>
          </a:p>
          <a:p>
            <a:pPr algn="ctr" defTabSz="914400" fontAlgn="base">
              <a:spcAft>
                <a:spcPct val="0"/>
              </a:spcAft>
            </a:pPr>
            <a:r>
              <a:rPr kumimoji="0" lang="ja-JP" altLang="en-US" dirty="0" smtClean="0">
                <a:solidFill>
                  <a:schemeClr val="bg1"/>
                </a:solidFill>
                <a:latin typeface="メイリオ"/>
                <a:ea typeface="メイリオ"/>
                <a:cs typeface="メイリオ"/>
              </a:rPr>
              <a:t>集　中</a:t>
            </a:r>
            <a:endParaRPr kumimoji="0" lang="ja-JP" altLang="en-US" dirty="0">
              <a:solidFill>
                <a:schemeClr val="bg1"/>
              </a:solidFill>
              <a:latin typeface="メイリオ"/>
              <a:ea typeface="メイリオ"/>
              <a:cs typeface="メイリオ"/>
            </a:endParaRPr>
          </a:p>
        </p:txBody>
      </p:sp>
      <p:sp>
        <p:nvSpPr>
          <p:cNvPr id="119" name="テキスト ボックス 118"/>
          <p:cNvSpPr txBox="1"/>
          <p:nvPr/>
        </p:nvSpPr>
        <p:spPr>
          <a:xfrm>
            <a:off x="7582713"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1999〜</a:t>
            </a:r>
            <a:endParaRPr kumimoji="1" lang="ja-JP" altLang="en-US" sz="1800" dirty="0">
              <a:solidFill>
                <a:srgbClr val="0000FF"/>
              </a:solidFill>
              <a:effectLst/>
              <a:latin typeface="メイリオ"/>
              <a:ea typeface="メイリオ"/>
              <a:cs typeface="メイリオ"/>
            </a:endParaRPr>
          </a:p>
        </p:txBody>
      </p:sp>
      <p:sp>
        <p:nvSpPr>
          <p:cNvPr id="122" name="テキスト ボックス 121"/>
          <p:cNvSpPr txBox="1"/>
          <p:nvPr/>
        </p:nvSpPr>
        <p:spPr>
          <a:xfrm>
            <a:off x="7176953" y="5181600"/>
            <a:ext cx="1800493"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ハードの高性能化</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管理対象の増大</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インフラ負担の増大</a:t>
            </a:r>
            <a:endParaRPr kumimoji="1" lang="en-US" altLang="ja-JP" sz="1400" dirty="0" smtClean="0">
              <a:solidFill>
                <a:srgbClr val="0000FF"/>
              </a:solidFill>
              <a:effectLst/>
              <a:latin typeface="メイリオ"/>
              <a:ea typeface="メイリオ"/>
              <a:cs typeface="メイリオ"/>
            </a:endParaRPr>
          </a:p>
        </p:txBody>
      </p:sp>
      <p:sp>
        <p:nvSpPr>
          <p:cNvPr id="130" name="テキスト ボックス 129"/>
          <p:cNvSpPr txBox="1"/>
          <p:nvPr/>
        </p:nvSpPr>
        <p:spPr>
          <a:xfrm>
            <a:off x="7634079" y="1981200"/>
            <a:ext cx="886243"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VMware </a:t>
            </a:r>
            <a:endParaRPr kumimoji="1" lang="ja-JP" altLang="en-US" sz="1400" dirty="0">
              <a:solidFill>
                <a:srgbClr val="0000FF"/>
              </a:solidFill>
              <a:effectLst/>
              <a:latin typeface="メイリオ"/>
              <a:ea typeface="メイリオ"/>
              <a:cs typeface="メイリオ"/>
            </a:endParaRPr>
          </a:p>
        </p:txBody>
      </p:sp>
      <p:sp>
        <p:nvSpPr>
          <p:cNvPr id="73" name="正方形/長方形 72"/>
          <p:cNvSpPr/>
          <p:nvPr/>
        </p:nvSpPr>
        <p:spPr bwMode="auto">
          <a:xfrm>
            <a:off x="3048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7" name="図形グループ 6"/>
          <p:cNvGrpSpPr/>
          <p:nvPr/>
        </p:nvGrpSpPr>
        <p:grpSpPr>
          <a:xfrm>
            <a:off x="300022" y="2523996"/>
            <a:ext cx="469620" cy="823228"/>
            <a:chOff x="896506" y="2550316"/>
            <a:chExt cx="469620" cy="823228"/>
          </a:xfrm>
          <a:effectLst>
            <a:outerShdw blurRad="50800" dist="38100" dir="2700000" algn="tl" rotWithShape="0">
              <a:prstClr val="black">
                <a:alpha val="40000"/>
              </a:prstClr>
            </a:outerShdw>
          </a:effectLst>
        </p:grpSpPr>
        <p:sp>
          <p:nvSpPr>
            <p:cNvPr id="4" name="直角三角形 3"/>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4" name="直角三角形 73"/>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テキスト ボックス 5"/>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76" name="テキスト ボックス 75"/>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
        <p:nvSpPr>
          <p:cNvPr id="91" name="正方形/長方形 90"/>
          <p:cNvSpPr/>
          <p:nvPr/>
        </p:nvSpPr>
        <p:spPr bwMode="auto">
          <a:xfrm>
            <a:off x="8382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92" name="図形グループ 91"/>
          <p:cNvGrpSpPr/>
          <p:nvPr/>
        </p:nvGrpSpPr>
        <p:grpSpPr>
          <a:xfrm>
            <a:off x="833422" y="2523996"/>
            <a:ext cx="469620" cy="823228"/>
            <a:chOff x="896506" y="2550316"/>
            <a:chExt cx="469620" cy="823228"/>
          </a:xfrm>
          <a:effectLst>
            <a:outerShdw blurRad="50800" dist="38100" dir="2700000" algn="tl" rotWithShape="0">
              <a:prstClr val="black">
                <a:alpha val="40000"/>
              </a:prstClr>
            </a:outerShdw>
          </a:effectLst>
        </p:grpSpPr>
        <p:sp>
          <p:nvSpPr>
            <p:cNvPr id="103" name="直角三角形 102"/>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7" name="直角三角形 106"/>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2" name="テキスト ボックス 111"/>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120" name="テキスト ボックス 119"/>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
        <p:nvSpPr>
          <p:cNvPr id="127" name="正方形/長方形 126"/>
          <p:cNvSpPr/>
          <p:nvPr/>
        </p:nvSpPr>
        <p:spPr bwMode="auto">
          <a:xfrm>
            <a:off x="13716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131" name="図形グループ 130"/>
          <p:cNvGrpSpPr/>
          <p:nvPr/>
        </p:nvGrpSpPr>
        <p:grpSpPr>
          <a:xfrm>
            <a:off x="1366822" y="2523996"/>
            <a:ext cx="469620" cy="823228"/>
            <a:chOff x="896506" y="2550316"/>
            <a:chExt cx="469620" cy="823228"/>
          </a:xfrm>
          <a:effectLst>
            <a:outerShdw blurRad="50800" dist="38100" dir="2700000" algn="tl" rotWithShape="0">
              <a:prstClr val="black">
                <a:alpha val="40000"/>
              </a:prstClr>
            </a:outerShdw>
          </a:effectLst>
        </p:grpSpPr>
        <p:sp>
          <p:nvSpPr>
            <p:cNvPr id="132" name="直角三角形 131"/>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3" name="直角三角形 132"/>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4" name="テキスト ボックス 133"/>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135" name="テキスト ボックス 134"/>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89576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仮想化から</a:t>
            </a:r>
            <a:r>
              <a:rPr lang="en-US" altLang="ja-JP" sz="2400" dirty="0" smtClean="0">
                <a:solidFill>
                  <a:srgbClr val="FFFFFF"/>
                </a:solidFill>
                <a:effectLst/>
                <a:latin typeface="Arial"/>
                <a:ea typeface="HGP創英角ｺﾞｼｯｸUB" pitchFamily="50" charset="-128"/>
                <a:cs typeface="Arial"/>
              </a:rPr>
              <a:t>SDI</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2412775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23518</TotalTime>
  <Words>8332</Words>
  <Application>Microsoft Macintosh PowerPoint</Application>
  <PresentationFormat>画面に合わせる (4:3)</PresentationFormat>
  <Paragraphs>1468</Paragraphs>
  <Slides>46</Slides>
  <Notes>33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46</vt:i4>
      </vt:variant>
    </vt:vector>
  </HeadingPairs>
  <TitlesOfParts>
    <vt:vector size="59" baseType="lpstr">
      <vt:lpstr>American Typewriter</vt:lpstr>
      <vt:lpstr>Arial Black</vt:lpstr>
      <vt:lpstr>Avenir Black</vt:lpstr>
      <vt:lpstr>Calibri</vt:lpstr>
      <vt:lpstr>ＤＦＰ太丸ゴシック体</vt:lpstr>
      <vt:lpstr>HGP創英角ｺﾞｼｯｸUB</vt:lpstr>
      <vt:lpstr>HG丸ｺﾞｼｯｸM-PRO</vt:lpstr>
      <vt:lpstr>Meiryo</vt:lpstr>
      <vt:lpstr>ＭＳ Ｐゴシック</vt:lpstr>
      <vt:lpstr>Wingdings</vt:lpstr>
      <vt:lpstr>メイリオ</vt:lpstr>
      <vt:lpstr>Arial</vt:lpstr>
      <vt:lpstr>NC標準テンプレート</vt:lpstr>
      <vt:lpstr>システムインフラと仮想化／SDI</vt:lpstr>
      <vt:lpstr>PowerPoint プレゼンテーション</vt:lpstr>
      <vt:lpstr>PowerPoint プレゼンテーション</vt:lpstr>
      <vt:lpstr>「仮想化」の本当の意味</vt:lpstr>
      <vt:lpstr>仮想化の3つのタイプ</vt:lpstr>
      <vt:lpstr>仮想化の誕生(1)　コンピューターを共同利用する技術</vt:lpstr>
      <vt:lpstr>仮想化の誕生(2) コンピューターを共同利用する技術</vt:lpstr>
      <vt:lpstr>仮想化の歴史</vt:lpstr>
      <vt:lpstr>PowerPoint プレゼンテーション</vt:lpstr>
      <vt:lpstr>SDI（Software-Defined Infrastructure） </vt:lpstr>
      <vt:lpstr>ITインフラを支える仮想化</vt:lpstr>
      <vt:lpstr>SDIのメリット</vt:lpstr>
      <vt:lpstr>SDIのメリット</vt:lpstr>
      <vt:lpstr>PowerPoint プレゼンテーション</vt:lpstr>
      <vt:lpstr>仮想化の種類(システム資源の構成要素から考える)</vt:lpstr>
      <vt:lpstr>サーバー仮想化</vt:lpstr>
      <vt:lpstr>Infrastructure as Code（１）</vt:lpstr>
      <vt:lpstr>Infrastructure as Code（２）</vt:lpstr>
      <vt:lpstr>Infrastructure as Code（３）</vt:lpstr>
      <vt:lpstr>コンテナ型仮想化と「Docker」</vt:lpstr>
      <vt:lpstr>DevOpsの目的</vt:lpstr>
      <vt:lpstr>DevOpsとコンテナ管理ソフトウエア</vt:lpstr>
      <vt:lpstr>デスクトップ仮想化とアプリケーション仮想化</vt:lpstr>
      <vt:lpstr>シンクライアント</vt:lpstr>
      <vt:lpstr>Chromebook</vt:lpstr>
      <vt:lpstr>クライアント仮想化</vt:lpstr>
      <vt:lpstr>ストレージ仮想化</vt:lpstr>
      <vt:lpstr>ストレージ仮想化</vt:lpstr>
      <vt:lpstr>SDN（Software Defined Networking）</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サーバーの仮想化 / BCP対策・仮想マシン・レプリケーション</vt:lpstr>
      <vt:lpstr>サーバーの仮想化／課題</vt:lpstr>
      <vt:lpstr>PowerPoint プレゼンテーション</vt:lpstr>
      <vt:lpstr>垂直統合システム（Converged System）</vt:lpstr>
      <vt:lpstr>垂直統合システム（Converged System）</vt:lpstr>
      <vt:lpstr>垂直統合システム（Converged System）</vt:lpstr>
      <vt:lpstr>垂直統合システム（Converged System）</vt:lpstr>
      <vt:lpstr>仮想化・自動化・自律化の関係</vt:lpstr>
      <vt:lpstr>仮想化・自動化・自律化の関係</vt:lpstr>
      <vt:lpstr>製品やサービスの位置付け</vt:lpstr>
      <vt:lpstr>多層防衛</vt:lpstr>
      <vt:lpstr>CSIRT（Computer Security Incident Response Team） </vt:lpstr>
      <vt:lpstr>PowerPoint プレゼンテーション</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821</cp:revision>
  <cp:lastPrinted>2015-11-03T02:44:50Z</cp:lastPrinted>
  <dcterms:created xsi:type="dcterms:W3CDTF">2014-04-30T01:58:06Z</dcterms:created>
  <dcterms:modified xsi:type="dcterms:W3CDTF">2016-02-23T09:14:49Z</dcterms:modified>
</cp:coreProperties>
</file>