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handoutMasterIdLst>
    <p:handoutMasterId r:id="rId56"/>
  </p:handoutMasterIdLst>
  <p:sldIdLst>
    <p:sldId id="717" r:id="rId2"/>
    <p:sldId id="755" r:id="rId3"/>
    <p:sldId id="1062" r:id="rId4"/>
    <p:sldId id="990" r:id="rId5"/>
    <p:sldId id="1063" r:id="rId6"/>
    <p:sldId id="1064" r:id="rId7"/>
    <p:sldId id="992" r:id="rId8"/>
    <p:sldId id="1113" r:id="rId9"/>
    <p:sldId id="1116" r:id="rId10"/>
    <p:sldId id="1117" r:id="rId11"/>
    <p:sldId id="991" r:id="rId12"/>
    <p:sldId id="1077" r:id="rId13"/>
    <p:sldId id="1100" r:id="rId14"/>
    <p:sldId id="1111" r:id="rId15"/>
    <p:sldId id="904" r:id="rId16"/>
    <p:sldId id="1074" r:id="rId17"/>
    <p:sldId id="1075" r:id="rId18"/>
    <p:sldId id="1105" r:id="rId19"/>
    <p:sldId id="1076" r:id="rId20"/>
    <p:sldId id="983" r:id="rId21"/>
    <p:sldId id="861" r:id="rId22"/>
    <p:sldId id="935" r:id="rId23"/>
    <p:sldId id="1099" r:id="rId24"/>
    <p:sldId id="761" r:id="rId25"/>
    <p:sldId id="862" r:id="rId26"/>
    <p:sldId id="764" r:id="rId27"/>
    <p:sldId id="1080" r:id="rId28"/>
    <p:sldId id="993" r:id="rId29"/>
    <p:sldId id="756" r:id="rId30"/>
    <p:sldId id="1097" r:id="rId31"/>
    <p:sldId id="1078" r:id="rId32"/>
    <p:sldId id="1054" r:id="rId33"/>
    <p:sldId id="769" r:id="rId34"/>
    <p:sldId id="889" r:id="rId35"/>
    <p:sldId id="770" r:id="rId36"/>
    <p:sldId id="774" r:id="rId37"/>
    <p:sldId id="1109" r:id="rId38"/>
    <p:sldId id="800" r:id="rId39"/>
    <p:sldId id="1110" r:id="rId40"/>
    <p:sldId id="931" r:id="rId41"/>
    <p:sldId id="930" r:id="rId42"/>
    <p:sldId id="934" r:id="rId43"/>
    <p:sldId id="779" r:id="rId44"/>
    <p:sldId id="780" r:id="rId45"/>
    <p:sldId id="781" r:id="rId46"/>
    <p:sldId id="782" r:id="rId47"/>
    <p:sldId id="785" r:id="rId48"/>
    <p:sldId id="788" r:id="rId49"/>
    <p:sldId id="789" r:id="rId50"/>
    <p:sldId id="790" r:id="rId51"/>
    <p:sldId id="1060" r:id="rId52"/>
    <p:sldId id="1061" r:id="rId53"/>
    <p:sldId id="715" r:id="rId54"/>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4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BD2"/>
    <a:srgbClr val="0432FF"/>
    <a:srgbClr val="009051"/>
    <a:srgbClr val="00B050"/>
    <a:srgbClr val="FF8000"/>
    <a:srgbClr val="77933C"/>
    <a:srgbClr val="FF6666"/>
    <a:srgbClr val="953735"/>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95"/>
    <p:restoredTop sz="94206" autoAdjust="0"/>
  </p:normalViewPr>
  <p:slideViewPr>
    <p:cSldViewPr snapToObjects="1" showGuides="1">
      <p:cViewPr varScale="1">
        <p:scale>
          <a:sx n="207" d="100"/>
          <a:sy n="207" d="100"/>
        </p:scale>
        <p:origin x="1976" y="176"/>
      </p:cViewPr>
      <p:guideLst>
        <p:guide orient="horz" pos="845"/>
        <p:guide pos="2880"/>
      </p:guideLst>
    </p:cSldViewPr>
  </p:slideViewPr>
  <p:notesTextViewPr>
    <p:cViewPr>
      <p:scale>
        <a:sx n="100" d="100"/>
        <a:sy n="100" d="100"/>
      </p:scale>
      <p:origin x="0" y="0"/>
    </p:cViewPr>
  </p:notesTextViewPr>
  <p:sorterViewPr>
    <p:cViewPr>
      <p:scale>
        <a:sx n="158" d="100"/>
        <a:sy n="158" d="100"/>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2016/3/2</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2016/3/2</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816950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smtClean="0">
                <a:solidFill>
                  <a:schemeClr val="tx1"/>
                </a:solidFill>
                <a:effectLst/>
                <a:latin typeface="+mn-lt"/>
                <a:ea typeface="+mn-ea"/>
                <a:cs typeface="+mn-cs"/>
              </a:rPr>
              <a:t>CPS</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私たちの日常は様々な「モノ」に囲まれています。</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やスマートフォン、ウェアラブル・デバイス、家電製品や住宅、自動車や鉄道などの生活に欠かせない設備、道路に設置された機器や気象・環境観測機器、工場で働く産業用ロボットや工作機械などが、私たちの日常を支えています。これらが、いまインターネットにつながろうとしています。</a:t>
            </a:r>
          </a:p>
          <a:p>
            <a:r>
              <a:rPr kumimoji="1" lang="ja-JP" altLang="ja-JP" sz="1200" kern="1200" dirty="0" smtClean="0">
                <a:solidFill>
                  <a:schemeClr val="tx1"/>
                </a:solidFill>
                <a:effectLst/>
                <a:latin typeface="+mn-lt"/>
                <a:ea typeface="+mn-ea"/>
                <a:cs typeface="+mn-cs"/>
              </a:rPr>
              <a:t>インターネットにつながるモノの数は、</a:t>
            </a:r>
            <a:r>
              <a:rPr kumimoji="1" lang="en-US" altLang="ja-JP" sz="1200" kern="1200" dirty="0" smtClean="0">
                <a:solidFill>
                  <a:schemeClr val="tx1"/>
                </a:solidFill>
                <a:effectLst/>
                <a:latin typeface="+mn-lt"/>
                <a:ea typeface="+mn-ea"/>
                <a:cs typeface="+mn-cs"/>
              </a:rPr>
              <a:t>2009</a:t>
            </a:r>
            <a:r>
              <a:rPr kumimoji="1" lang="ja-JP" altLang="ja-JP" sz="1200" kern="1200" dirty="0" smtClean="0">
                <a:solidFill>
                  <a:schemeClr val="tx1"/>
                </a:solidFill>
                <a:effectLst/>
                <a:latin typeface="+mn-lt"/>
                <a:ea typeface="+mn-ea"/>
                <a:cs typeface="+mn-cs"/>
              </a:rPr>
              <a:t>年時点で</a:t>
            </a:r>
            <a:r>
              <a:rPr kumimoji="1" lang="en-US" altLang="ja-JP" sz="1200" kern="1200" dirty="0" smtClean="0">
                <a:solidFill>
                  <a:schemeClr val="tx1"/>
                </a:solidFill>
                <a:effectLst/>
                <a:latin typeface="+mn-lt"/>
                <a:ea typeface="+mn-ea"/>
                <a:cs typeface="+mn-cs"/>
              </a:rPr>
              <a:t>25</a:t>
            </a:r>
            <a:r>
              <a:rPr kumimoji="1" lang="ja-JP" altLang="ja-JP" sz="1200" kern="1200" dirty="0" smtClean="0">
                <a:solidFill>
                  <a:schemeClr val="tx1"/>
                </a:solidFill>
                <a:effectLst/>
                <a:latin typeface="+mn-lt"/>
                <a:ea typeface="+mn-ea"/>
                <a:cs typeface="+mn-cs"/>
              </a:rPr>
              <a:t>億個あったそうですが、</a:t>
            </a:r>
            <a:r>
              <a:rPr kumimoji="1" lang="en-US" altLang="ja-JP" sz="1200" kern="1200" dirty="0" smtClean="0">
                <a:solidFill>
                  <a:schemeClr val="tx1"/>
                </a:solidFill>
                <a:effectLst/>
                <a:latin typeface="+mn-lt"/>
                <a:ea typeface="+mn-ea"/>
                <a:cs typeface="+mn-cs"/>
              </a:rPr>
              <a:t>2015</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180</a:t>
            </a:r>
            <a:r>
              <a:rPr kumimoji="1" lang="ja-JP" altLang="ja-JP" sz="1200" kern="1200" dirty="0" smtClean="0">
                <a:solidFill>
                  <a:schemeClr val="tx1"/>
                </a:solidFill>
                <a:effectLst/>
                <a:latin typeface="+mn-lt"/>
                <a:ea typeface="+mn-ea"/>
                <a:cs typeface="+mn-cs"/>
              </a:rPr>
              <a:t>億個、</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億個になるといわれています。いずれにしても膨大な数のデバイスやモノが、インターネットにつながろうとしているのです。</a:t>
            </a:r>
          </a:p>
          <a:p>
            <a:r>
              <a:rPr kumimoji="1" lang="ja-JP" altLang="ja-JP" sz="1200" kern="1200" dirty="0" smtClean="0">
                <a:solidFill>
                  <a:schemeClr val="tx1"/>
                </a:solidFill>
                <a:effectLst/>
                <a:latin typeface="+mn-lt"/>
                <a:ea typeface="+mn-ea"/>
                <a:cs typeface="+mn-cs"/>
              </a:rPr>
              <a:t>既に私たちは、</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やスマートフォンで文字や写真、音声といったデータを生みだし、そこに組み込まれた</a:t>
            </a:r>
            <a:r>
              <a:rPr kumimoji="1" lang="en-US" altLang="ja-JP" sz="1200" kern="1200" dirty="0" smtClean="0">
                <a:solidFill>
                  <a:schemeClr val="tx1"/>
                </a:solidFill>
                <a:effectLst/>
                <a:latin typeface="+mn-lt"/>
                <a:ea typeface="+mn-ea"/>
                <a:cs typeface="+mn-cs"/>
              </a:rPr>
              <a:t>GPS</a:t>
            </a:r>
            <a:r>
              <a:rPr kumimoji="1" lang="ja-JP" altLang="ja-JP" sz="1200" kern="1200" dirty="0" smtClean="0">
                <a:solidFill>
                  <a:schemeClr val="tx1"/>
                </a:solidFill>
                <a:effectLst/>
                <a:latin typeface="+mn-lt"/>
                <a:ea typeface="+mn-ea"/>
                <a:cs typeface="+mn-cs"/>
              </a:rPr>
              <a:t>やセンサーが、私たちの動作や行動をデータ化しています。また、モノに組み込まれたセンサーが、その動きや周辺の状況をデータ化しています。私たちの日常生活や社会活動が広範にデータ化され、インターネットを介して、集められる時代を迎えようとしているのです。このよう現実世界（</a:t>
            </a:r>
            <a:r>
              <a:rPr kumimoji="1" lang="en-US" altLang="ja-JP" sz="1200" kern="1200" dirty="0" smtClean="0">
                <a:solidFill>
                  <a:schemeClr val="tx1"/>
                </a:solidFill>
                <a:effectLst/>
                <a:latin typeface="+mn-lt"/>
                <a:ea typeface="+mn-ea"/>
                <a:cs typeface="+mn-cs"/>
              </a:rPr>
              <a:t>Physical World</a:t>
            </a:r>
            <a:r>
              <a:rPr kumimoji="1" lang="ja-JP" altLang="ja-JP" sz="1200" kern="1200" dirty="0" smtClean="0">
                <a:solidFill>
                  <a:schemeClr val="tx1"/>
                </a:solidFill>
                <a:effectLst/>
                <a:latin typeface="+mn-lt"/>
                <a:ea typeface="+mn-ea"/>
                <a:cs typeface="+mn-cs"/>
              </a:rPr>
              <a:t>）をデータ化するプラットフォームを「</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）」と呼んでいます。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から生みだされ急速な勢いで増え続けるデータが、「ビッグデータ」です。いわば、現実世界のデジタルコピーがそこに生みだされているのです。しかし、ただ集めただけでは何の役にも立ちません。そこで、統計手法や人工知能を駆使し、モデリングやシミュレーション、最適化を行い、現実社会を分析し、未来を予測し、知識や洞察を得る必要があります。</a:t>
            </a:r>
          </a:p>
          <a:p>
            <a:r>
              <a:rPr kumimoji="1" lang="ja-JP" altLang="ja-JP" sz="1200" kern="1200" dirty="0" smtClean="0">
                <a:solidFill>
                  <a:schemeClr val="tx1"/>
                </a:solidFill>
                <a:effectLst/>
                <a:latin typeface="+mn-lt"/>
                <a:ea typeface="+mn-ea"/>
                <a:cs typeface="+mn-cs"/>
              </a:rPr>
              <a:t>そこから得られた結果を使い、現実世界にある「モノ」を制御したり、人々に役立つ情報を提供したりすることで、快適な生活や健康、安心・安全やエコ・省エネに役立ててゆこうとしているのです。また、得られた知見を使って「モノ」を動かしているソフトウェアを更新し、機能や性能の改善にも役立てられます。また、ロボット家電や自動運転自動車など自律的に動作する「モノ」の能力を高めるためにも使われます。「モノ」の動作やヒトの行動は、再び</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の仕組みを通じて、データ化されて電脳世界（</a:t>
            </a:r>
            <a:r>
              <a:rPr kumimoji="1" lang="en-US" altLang="ja-JP" sz="1200" kern="1200" dirty="0" smtClean="0">
                <a:solidFill>
                  <a:schemeClr val="tx1"/>
                </a:solidFill>
                <a:effectLst/>
                <a:latin typeface="+mn-lt"/>
                <a:ea typeface="+mn-ea"/>
                <a:cs typeface="+mn-cs"/>
              </a:rPr>
              <a:t>Cyber World</a:t>
            </a:r>
            <a:r>
              <a:rPr kumimoji="1" lang="ja-JP" altLang="ja-JP" sz="1200" kern="1200" dirty="0" smtClean="0">
                <a:solidFill>
                  <a:schemeClr val="tx1"/>
                </a:solidFill>
                <a:effectLst/>
                <a:latin typeface="+mn-lt"/>
                <a:ea typeface="+mn-ea"/>
                <a:cs typeface="+mn-cs"/>
              </a:rPr>
              <a:t>）へと送られてゆきます。</a:t>
            </a:r>
          </a:p>
          <a:p>
            <a:r>
              <a:rPr kumimoji="1" lang="ja-JP" altLang="ja-JP" sz="1200" kern="1200" dirty="0" smtClean="0">
                <a:solidFill>
                  <a:schemeClr val="tx1"/>
                </a:solidFill>
                <a:effectLst/>
                <a:latin typeface="+mn-lt"/>
                <a:ea typeface="+mn-ea"/>
                <a:cs typeface="+mn-cs"/>
              </a:rPr>
              <a:t>このように現実世界の出来事が、電脳世界にデータとして集められれば、そこに現実世界の出来事を再現することができます。例えば、もの作りや機器の操作をシミュレーションし検証が行われ、そこで得られた最適解やモデルを使って、現実世界に適用すれば、業務の効率や品質は高まり、コストの削減や納期の短縮に役立ちます。あるいは、安全で効率の良い機器の制御や交通管制も実現するでしょう。このような現実世界とサイバー世界が密接に連携する仕組みを</a:t>
            </a:r>
            <a:r>
              <a:rPr kumimoji="1" lang="en-US" altLang="ja-JP" sz="1200" kern="1200" dirty="0" smtClean="0">
                <a:solidFill>
                  <a:schemeClr val="tx1"/>
                </a:solidFill>
                <a:effectLst/>
                <a:latin typeface="+mn-lt"/>
                <a:ea typeface="+mn-ea"/>
                <a:cs typeface="+mn-cs"/>
              </a:rPr>
              <a:t>Cyber-Physical System</a:t>
            </a:r>
            <a:r>
              <a:rPr kumimoji="1" lang="ja-JP" altLang="ja-JP" sz="1200" kern="1200" dirty="0" smtClean="0">
                <a:solidFill>
                  <a:schemeClr val="tx1"/>
                </a:solidFill>
                <a:effectLst/>
                <a:latin typeface="+mn-lt"/>
                <a:ea typeface="+mn-ea"/>
                <a:cs typeface="+mn-cs"/>
              </a:rPr>
              <a:t>といいます。</a:t>
            </a:r>
          </a:p>
          <a:p>
            <a:r>
              <a:rPr kumimoji="1" lang="ja-JP" altLang="ja-JP" sz="1200" kern="1200" dirty="0" smtClean="0">
                <a:solidFill>
                  <a:schemeClr val="tx1"/>
                </a:solidFill>
                <a:effectLst/>
                <a:latin typeface="+mn-lt"/>
                <a:ea typeface="+mn-ea"/>
                <a:cs typeface="+mn-cs"/>
              </a:rPr>
              <a:t>今後、インターネットにつながるセンサーやデバイスの数が増えれば、現実世界はますますきめ細かく、そしてリアルタイムにデータ化されてゆきます。サイバー世界では、そのデータを駆使してよりきめ細かくアナリティクスを行い、高い精度で現実世界をシミュレーションしてゆくことになるでしょう。その結果は、私たちの現実世界にフィードバックされ、快適な生活や効率の良い社会を実現することに役立てられ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a:t>
            </a:fld>
            <a:endParaRPr kumimoji="1" lang="ja-JP" altLang="en-US"/>
          </a:p>
        </p:txBody>
      </p:sp>
    </p:spTree>
    <p:extLst>
      <p:ext uri="{BB962C8B-B14F-4D97-AF65-F5344CB8AC3E}">
        <p14:creationId xmlns:p14="http://schemas.microsoft.com/office/powerpoint/2010/main" val="230933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【図解】コレ１枚でわかる「モノ」の価値のシフト</a:t>
            </a:r>
          </a:p>
          <a:p>
            <a:r>
              <a:rPr kumimoji="1" lang="ja-JP" altLang="ja-JP" sz="1200" kern="1200" dirty="0" smtClean="0">
                <a:solidFill>
                  <a:schemeClr val="tx1"/>
                </a:solidFill>
                <a:effectLst/>
                <a:latin typeface="+mn-lt"/>
                <a:ea typeface="+mn-ea"/>
                <a:cs typeface="+mn-cs"/>
              </a:rPr>
              <a:t>かつてモノの機能や性能、操作性や品質は、ハードウェアのメカニズムやその作り方に依存していました。その後、モノには、ソフトウェアが組み込みまれ、それらを実現するようになったのです。</a:t>
            </a:r>
          </a:p>
          <a:p>
            <a:r>
              <a:rPr kumimoji="1" lang="ja-JP" altLang="ja-JP" sz="1200" kern="1200" dirty="0" smtClean="0">
                <a:solidFill>
                  <a:schemeClr val="tx1"/>
                </a:solidFill>
                <a:effectLst/>
                <a:latin typeface="+mn-lt"/>
                <a:ea typeface="+mn-ea"/>
                <a:cs typeface="+mn-cs"/>
              </a:rPr>
              <a:t>例えば、以前のカメラは、露出、ピント、絞り、シャッター・スピード、感度、発色などは、ハードウェアのメカニズムやフイルムなどによって実現していました。しかし、最近のデジタルカメラは、そこに組み込まれたソフトウェアによって実現しています。</a:t>
            </a:r>
          </a:p>
          <a:p>
            <a:r>
              <a:rPr kumimoji="1" lang="ja-JP" altLang="ja-JP" sz="1200" kern="1200" dirty="0" smtClean="0">
                <a:solidFill>
                  <a:schemeClr val="tx1"/>
                </a:solidFill>
                <a:effectLst/>
                <a:latin typeface="+mn-lt"/>
                <a:ea typeface="+mn-ea"/>
                <a:cs typeface="+mn-cs"/>
              </a:rPr>
              <a:t>いまでもハードウェアは、モノの価値を決める要素です。しかし、それは全体の一部に過ぎません。むしろ、ソフトウェアの機能や性能が、モノの価値を実現する上で大きな役割を占めるようになりました。</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は、この「ハードウェア＋ソフトウェア」で構成された「モノ」をネットワークにつなげることで、価値の本質をサービスへとシフトさせようとしています。</a:t>
            </a:r>
          </a:p>
          <a:p>
            <a:r>
              <a:rPr kumimoji="1" lang="ja-JP" altLang="ja-JP" sz="1200" kern="1200" dirty="0" smtClean="0">
                <a:solidFill>
                  <a:schemeClr val="tx1"/>
                </a:solidFill>
                <a:effectLst/>
                <a:latin typeface="+mn-lt"/>
                <a:ea typeface="+mn-ea"/>
                <a:cs typeface="+mn-cs"/>
              </a:rPr>
              <a:t>例えば、ジタルカメラをインターネットにつないで、ソフトウェアを更新すれば、連写機能を向上させたり、アートフィルターの種類を増やしたりと、買ったときよりも高機能なものに変えてくれます。また、米国の電気自動車テスラのモデル</a:t>
            </a:r>
            <a:r>
              <a:rPr kumimoji="1" lang="en-US" altLang="ja-JP" sz="1200" kern="1200" dirty="0" smtClean="0">
                <a:solidFill>
                  <a:schemeClr val="tx1"/>
                </a:solidFill>
                <a:effectLst/>
                <a:latin typeface="+mn-lt"/>
                <a:ea typeface="+mn-ea"/>
                <a:cs typeface="+mn-cs"/>
              </a:rPr>
              <a:t>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D</a:t>
            </a:r>
            <a:r>
              <a:rPr kumimoji="1" lang="ja-JP" altLang="ja-JP" sz="1200" kern="1200" dirty="0" smtClean="0">
                <a:solidFill>
                  <a:schemeClr val="tx1"/>
                </a:solidFill>
                <a:effectLst/>
                <a:latin typeface="+mn-lt"/>
                <a:ea typeface="+mn-ea"/>
                <a:cs typeface="+mn-cs"/>
              </a:rPr>
              <a:t>シリーズには、自動運転機能が組み込まれています。いまは法律上の規制もあって完全な自動運転はできませんが、いずれはソフトウェアの更新によって完全な自律走行ができるようになるということです。また、</a:t>
            </a:r>
            <a:r>
              <a:rPr kumimoji="1" lang="en-US" altLang="ja-JP" sz="1200" kern="1200" dirty="0" smtClean="0">
                <a:solidFill>
                  <a:schemeClr val="tx1"/>
                </a:solidFill>
                <a:effectLst/>
                <a:latin typeface="+mn-lt"/>
                <a:ea typeface="+mn-ea"/>
                <a:cs typeface="+mn-cs"/>
              </a:rPr>
              <a:t>Apple</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iPod</a:t>
            </a:r>
            <a:r>
              <a:rPr kumimoji="1" lang="ja-JP" altLang="ja-JP" sz="1200" kern="1200" dirty="0" smtClean="0">
                <a:solidFill>
                  <a:schemeClr val="tx1"/>
                </a:solidFill>
                <a:effectLst/>
                <a:latin typeface="+mn-lt"/>
                <a:ea typeface="+mn-ea"/>
                <a:cs typeface="+mn-cs"/>
              </a:rPr>
              <a:t>は、</a:t>
            </a:r>
            <a:r>
              <a:rPr kumimoji="1" lang="en-US" altLang="ja-JP" sz="1200" kern="1200" dirty="0" smtClean="0">
                <a:solidFill>
                  <a:schemeClr val="tx1"/>
                </a:solidFill>
                <a:effectLst/>
                <a:latin typeface="+mn-lt"/>
                <a:ea typeface="+mn-ea"/>
                <a:cs typeface="+mn-cs"/>
              </a:rPr>
              <a:t>iTunes Music Store</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Apple Music</a:t>
            </a:r>
            <a:r>
              <a:rPr kumimoji="1" lang="ja-JP" altLang="ja-JP" sz="1200" kern="1200" dirty="0" smtClean="0">
                <a:solidFill>
                  <a:schemeClr val="tx1"/>
                </a:solidFill>
                <a:effectLst/>
                <a:latin typeface="+mn-lt"/>
                <a:ea typeface="+mn-ea"/>
                <a:cs typeface="+mn-cs"/>
              </a:rPr>
              <a:t>というクラウド・サービスと一体となって提供されるからこそ、人気を博しているのです。</a:t>
            </a:r>
          </a:p>
          <a:p>
            <a:r>
              <a:rPr kumimoji="1" lang="ja-JP" altLang="ja-JP" sz="1200" kern="1200" dirty="0" smtClean="0">
                <a:solidFill>
                  <a:schemeClr val="tx1"/>
                </a:solidFill>
                <a:effectLst/>
                <a:latin typeface="+mn-lt"/>
                <a:ea typeface="+mn-ea"/>
                <a:cs typeface="+mn-cs"/>
              </a:rPr>
              <a:t>このように、モノがネットワークにつながることで、モノは購入した後も継続的に価値を向上し続けます。「モノ」は、それを作り、出荷することで完結するのではなく、もの作りとその後のサービスが一体となって、モノの価値を実現しつつあるのです。</a:t>
            </a:r>
          </a:p>
          <a:p>
            <a:r>
              <a:rPr kumimoji="1" lang="ja-JP" altLang="ja-JP" sz="1200" kern="1200" dirty="0" smtClean="0">
                <a:solidFill>
                  <a:schemeClr val="tx1"/>
                </a:solidFill>
                <a:effectLst/>
                <a:latin typeface="+mn-lt"/>
                <a:ea typeface="+mn-ea"/>
                <a:cs typeface="+mn-cs"/>
              </a:rPr>
              <a:t>また、</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稼働状況をリアルタイムで確実に計測できるしくみでもあります。これにより、「モノ」を売らずに、タクシー料金のように使用量に応じて課金するといった「サービスとしてモノ」を提供するビジネスも可能になります。例えば、航空機用のジェット・エンジンを製造・販売する英ロールスロイスは、エンジンという「モノ」を販売するのではなく、実際に使用した時間と出力の積に応じて、エンジンの利用者である航空会社に利用量を請求する「</a:t>
            </a:r>
            <a:r>
              <a:rPr kumimoji="1" lang="en-US" altLang="ja-JP" sz="1200" kern="1200" dirty="0" smtClean="0">
                <a:solidFill>
                  <a:schemeClr val="tx1"/>
                </a:solidFill>
                <a:effectLst/>
                <a:latin typeface="+mn-lt"/>
                <a:ea typeface="+mn-ea"/>
                <a:cs typeface="+mn-cs"/>
              </a:rPr>
              <a:t>Power by the Hour</a:t>
            </a:r>
            <a:r>
              <a:rPr kumimoji="1" lang="ja-JP" altLang="ja-JP" sz="1200" kern="1200" dirty="0" smtClean="0">
                <a:solidFill>
                  <a:schemeClr val="tx1"/>
                </a:solidFill>
                <a:effectLst/>
                <a:latin typeface="+mn-lt"/>
                <a:ea typeface="+mn-ea"/>
                <a:cs typeface="+mn-cs"/>
              </a:rPr>
              <a:t>」というサービスを提供しています。エンジンに組み込まれたセンサーが、エンジンの使用状況や各部品の消耗具合、不具合などを検知し、ネットを経由してそのデータを送ります。そのデータは解析され、修理・点検の必要性やタイミングを個別に判断し、故障で動かなくなる前に対応できるようになります。これにより、より安全な運行が実現し、機材の稼働率が上がることで、ユーザーの満足度は高まります。さらに保守・点検のタイミングや必要な部品の在庫、エンジニアの稼働が個別最適化されることから、サービス・コストの削減が可能になるでしょう。</a:t>
            </a:r>
          </a:p>
          <a:p>
            <a:r>
              <a:rPr kumimoji="1" lang="ja-JP" altLang="ja-JP" sz="1200" kern="1200" dirty="0" smtClean="0">
                <a:solidFill>
                  <a:schemeClr val="tx1"/>
                </a:solidFill>
                <a:effectLst/>
                <a:latin typeface="+mn-lt"/>
                <a:ea typeface="+mn-ea"/>
                <a:cs typeface="+mn-cs"/>
              </a:rPr>
              <a:t>このように、モノそのものではなく、モノを含むサービス全体が新たな価値を生みだそうとしているのです。</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ビジネスは、このような「モノ」の価値のシフトを前提に考えてゆく必要があるでしょう。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1813731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現実社会の行動や出来事をデータ化する仕組みとして、</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に注目が集まっている。では、集めたデータは、どのような価値を生みだそうとしているのだろうか。そのひとつが、モノの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化によって生みだされる「モノのサービス化」というパラダイムシフトだ。</a:t>
            </a:r>
          </a:p>
          <a:p>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Software Defined</a:t>
            </a:r>
            <a:r>
              <a:rPr kumimoji="1" lang="ja-JP" altLang="ja-JP" sz="1200" kern="1200" dirty="0" smtClean="0">
                <a:solidFill>
                  <a:schemeClr val="tx1"/>
                </a:solidFill>
                <a:effectLst/>
                <a:latin typeface="+mn-lt"/>
                <a:ea typeface="+mn-ea"/>
                <a:cs typeface="+mn-cs"/>
              </a:rPr>
              <a:t>）とは、「ソフトウェアで定義された」あるいは、「ソフトウェアで規定する」という意味がある。以下の図をご覧いだきたい。</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1953</a:t>
            </a:r>
            <a:r>
              <a:rPr kumimoji="1" lang="ja-JP" altLang="ja-JP" sz="1200" kern="1200" dirty="0" smtClean="0">
                <a:solidFill>
                  <a:schemeClr val="tx1"/>
                </a:solidFill>
                <a:effectLst/>
                <a:latin typeface="+mn-lt"/>
                <a:ea typeface="+mn-ea"/>
                <a:cs typeface="+mn-cs"/>
              </a:rPr>
              <a:t>年に就航した旅客機ダグラス</a:t>
            </a:r>
            <a:r>
              <a:rPr kumimoji="1" lang="en-US" altLang="ja-JP" sz="1200" kern="1200" dirty="0" smtClean="0">
                <a:solidFill>
                  <a:schemeClr val="tx1"/>
                </a:solidFill>
                <a:effectLst/>
                <a:latin typeface="+mn-lt"/>
                <a:ea typeface="+mn-ea"/>
                <a:cs typeface="+mn-cs"/>
              </a:rPr>
              <a:t>DC7</a:t>
            </a:r>
            <a:r>
              <a:rPr kumimoji="1" lang="ja-JP" altLang="ja-JP" sz="1200" kern="1200" dirty="0" smtClean="0">
                <a:solidFill>
                  <a:schemeClr val="tx1"/>
                </a:solidFill>
                <a:effectLst/>
                <a:latin typeface="+mn-lt"/>
                <a:ea typeface="+mn-ea"/>
                <a:cs typeface="+mn-cs"/>
              </a:rPr>
              <a:t>のコックピットは、様々なメーターや操縦桿、レバーやスイッチなどに埋もれている。これらのハードウェアは、エンジンや燃料タンクのセンサーに直接繋がってそのデータを表示したり、昇降舵やフラップを直接動かしたりと、人間が直接的に航空機の状態を監視し、操作している。当然、性能の改善のためのハードウェアの交換や故障の修理などに、物理的作業を必要とした。</a:t>
            </a:r>
          </a:p>
          <a:p>
            <a:r>
              <a:rPr kumimoji="1" lang="ja-JP" altLang="ja-JP" sz="1200" kern="1200" dirty="0" smtClean="0">
                <a:solidFill>
                  <a:schemeClr val="tx1"/>
                </a:solidFill>
                <a:effectLst/>
                <a:latin typeface="+mn-lt"/>
                <a:ea typeface="+mn-ea"/>
                <a:cs typeface="+mn-cs"/>
              </a:rPr>
              <a:t>一方、</a:t>
            </a:r>
            <a:r>
              <a:rPr kumimoji="1" lang="en-US" altLang="ja-JP" sz="1200" kern="1200" dirty="0" smtClean="0">
                <a:solidFill>
                  <a:schemeClr val="tx1"/>
                </a:solidFill>
                <a:effectLst/>
                <a:latin typeface="+mn-lt"/>
                <a:ea typeface="+mn-ea"/>
                <a:cs typeface="+mn-cs"/>
              </a:rPr>
              <a:t>2011</a:t>
            </a:r>
            <a:r>
              <a:rPr kumimoji="1" lang="ja-JP" altLang="ja-JP" sz="1200" kern="1200" dirty="0" smtClean="0">
                <a:solidFill>
                  <a:schemeClr val="tx1"/>
                </a:solidFill>
                <a:effectLst/>
                <a:latin typeface="+mn-lt"/>
                <a:ea typeface="+mn-ea"/>
                <a:cs typeface="+mn-cs"/>
              </a:rPr>
              <a:t>年に就航したボーイング</a:t>
            </a:r>
            <a:r>
              <a:rPr kumimoji="1" lang="en-US" altLang="ja-JP" sz="1200" kern="1200" dirty="0" smtClean="0">
                <a:solidFill>
                  <a:schemeClr val="tx1"/>
                </a:solidFill>
                <a:effectLst/>
                <a:latin typeface="+mn-lt"/>
                <a:ea typeface="+mn-ea"/>
                <a:cs typeface="+mn-cs"/>
              </a:rPr>
              <a:t>787</a:t>
            </a:r>
            <a:r>
              <a:rPr kumimoji="1" lang="ja-JP" altLang="ja-JP" sz="1200" kern="1200" dirty="0" smtClean="0">
                <a:solidFill>
                  <a:schemeClr val="tx1"/>
                </a:solidFill>
                <a:effectLst/>
                <a:latin typeface="+mn-lt"/>
                <a:ea typeface="+mn-ea"/>
                <a:cs typeface="+mn-cs"/>
              </a:rPr>
              <a:t>は、操縦や操作の多くを、ソフトウェアを介在して行うようにしている。例えば、運航に関わる様々なデータは、一旦ソフトウェアで処理され、自動で必要な操作を行ったり、必要な情報を整理し液晶画面に表示させたりしている。操縦桿もフライ・バイ・ワイヤーといって、人間の操作した動きをセンサーで読み取り電気的な信号に置き換えている。つまり、航空機というハードウェアは、ソフトウェアによって操作されているわけだ。</a:t>
            </a:r>
          </a:p>
          <a:p>
            <a:r>
              <a:rPr kumimoji="1" lang="ja-JP" altLang="ja-JP" sz="1200" kern="1200" dirty="0" smtClean="0">
                <a:solidFill>
                  <a:schemeClr val="tx1"/>
                </a:solidFill>
                <a:effectLst/>
                <a:latin typeface="+mn-lt"/>
                <a:ea typeface="+mn-ea"/>
                <a:cs typeface="+mn-cs"/>
              </a:rPr>
              <a:t>これは、ソフトウェアが、航空機というハードウェアの機能や性能を規定し、操作性や燃費効率を左右しているということでもある。つまり、モノの機能や性能のかなりの部分が、ソフトウェアによって定義あるいは規定されているということでもある。</a:t>
            </a:r>
          </a:p>
          <a:p>
            <a:r>
              <a:rPr kumimoji="1" lang="ja-JP" altLang="ja-JP" sz="1200" kern="1200" dirty="0" smtClean="0">
                <a:solidFill>
                  <a:schemeClr val="tx1"/>
                </a:solidFill>
                <a:effectLst/>
                <a:latin typeface="+mn-lt"/>
                <a:ea typeface="+mn-ea"/>
                <a:cs typeface="+mn-cs"/>
              </a:rPr>
              <a:t>この方法により、ソフトウェアに手を加えることで機能や性能、操作性を改善したり、燃費を向上させたりが可能になる。また、遠隔地からの保守点検、あるいはソフトウェアによる自己点検や修復などの自律化機能を持たせ人間の介在無しに保守作業を行うことも可能になる。これが、「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化」だ。この取り組みは、航空機だけではなくその他のモノにも拡がりつつある。</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3288455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と「モノのサービス化」</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現実社会の行動や出来事をデータ化する仕組みとして、</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に注目が集まっている。では、集めたデータは、どのような価値を生みだそうとしているのだろうか。そのひとつが、「モノのサービス化」というパラダイムシフトだ。</a:t>
            </a:r>
          </a:p>
          <a:p>
            <a:r>
              <a:rPr kumimoji="1" lang="ja-JP" altLang="ja-JP" sz="1200" kern="1200" dirty="0" smtClean="0">
                <a:solidFill>
                  <a:schemeClr val="tx1"/>
                </a:solidFill>
                <a:effectLst/>
                <a:latin typeface="+mn-lt"/>
                <a:ea typeface="+mn-ea"/>
                <a:cs typeface="+mn-cs"/>
              </a:rPr>
              <a:t>モノのサービス化の前提として、「モノの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化」がある。</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Software Defined</a:t>
            </a:r>
            <a:r>
              <a:rPr kumimoji="1" lang="ja-JP" altLang="ja-JP" sz="1200" kern="1200" dirty="0" smtClean="0">
                <a:solidFill>
                  <a:schemeClr val="tx1"/>
                </a:solidFill>
                <a:effectLst/>
                <a:latin typeface="+mn-lt"/>
                <a:ea typeface="+mn-ea"/>
                <a:cs typeface="+mn-cs"/>
              </a:rPr>
              <a:t>）とは、「ソフトウェアで定義された」あるいは、「ソフトウェアで規定する」という意味だ。以下の図をご覧いだきたい。</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1953</a:t>
            </a:r>
            <a:r>
              <a:rPr kumimoji="1" lang="ja-JP" altLang="ja-JP" sz="1200" kern="1200" dirty="0" smtClean="0">
                <a:solidFill>
                  <a:schemeClr val="tx1"/>
                </a:solidFill>
                <a:effectLst/>
                <a:latin typeface="+mn-lt"/>
                <a:ea typeface="+mn-ea"/>
                <a:cs typeface="+mn-cs"/>
              </a:rPr>
              <a:t>年に就航した旅客機ダグラス</a:t>
            </a:r>
            <a:r>
              <a:rPr kumimoji="1" lang="en-US" altLang="ja-JP" sz="1200" kern="1200" dirty="0" smtClean="0">
                <a:solidFill>
                  <a:schemeClr val="tx1"/>
                </a:solidFill>
                <a:effectLst/>
                <a:latin typeface="+mn-lt"/>
                <a:ea typeface="+mn-ea"/>
                <a:cs typeface="+mn-cs"/>
              </a:rPr>
              <a:t>DC7</a:t>
            </a:r>
            <a:r>
              <a:rPr kumimoji="1" lang="ja-JP" altLang="ja-JP" sz="1200" kern="1200" dirty="0" smtClean="0">
                <a:solidFill>
                  <a:schemeClr val="tx1"/>
                </a:solidFill>
                <a:effectLst/>
                <a:latin typeface="+mn-lt"/>
                <a:ea typeface="+mn-ea"/>
                <a:cs typeface="+mn-cs"/>
              </a:rPr>
              <a:t>のコックピットは、様々なメーターや操縦桿、レバーやスイッチなどに埋もれている。これらのハードウェアは、エンジンや燃料タンクのセンサーに直接繋がってそのデータを表示したり、昇降舵やフラップを直接動かしたりと、人間が直接的に航空機の状態を監視し、操作している。当然、性能の改善のためのハードウェアの交換や故障の修理などに、物理的作業を必要とした。</a:t>
            </a:r>
          </a:p>
          <a:p>
            <a:r>
              <a:rPr kumimoji="1" lang="ja-JP" altLang="ja-JP" sz="1200" kern="1200" dirty="0" smtClean="0">
                <a:solidFill>
                  <a:schemeClr val="tx1"/>
                </a:solidFill>
                <a:effectLst/>
                <a:latin typeface="+mn-lt"/>
                <a:ea typeface="+mn-ea"/>
                <a:cs typeface="+mn-cs"/>
              </a:rPr>
              <a:t>一方、</a:t>
            </a:r>
            <a:r>
              <a:rPr kumimoji="1" lang="en-US" altLang="ja-JP" sz="1200" kern="1200" dirty="0" smtClean="0">
                <a:solidFill>
                  <a:schemeClr val="tx1"/>
                </a:solidFill>
                <a:effectLst/>
                <a:latin typeface="+mn-lt"/>
                <a:ea typeface="+mn-ea"/>
                <a:cs typeface="+mn-cs"/>
              </a:rPr>
              <a:t>2011</a:t>
            </a:r>
            <a:r>
              <a:rPr kumimoji="1" lang="ja-JP" altLang="ja-JP" sz="1200" kern="1200" dirty="0" smtClean="0">
                <a:solidFill>
                  <a:schemeClr val="tx1"/>
                </a:solidFill>
                <a:effectLst/>
                <a:latin typeface="+mn-lt"/>
                <a:ea typeface="+mn-ea"/>
                <a:cs typeface="+mn-cs"/>
              </a:rPr>
              <a:t>年に就航したボーイング</a:t>
            </a:r>
            <a:r>
              <a:rPr kumimoji="1" lang="en-US" altLang="ja-JP" sz="1200" kern="1200" dirty="0" smtClean="0">
                <a:solidFill>
                  <a:schemeClr val="tx1"/>
                </a:solidFill>
                <a:effectLst/>
                <a:latin typeface="+mn-lt"/>
                <a:ea typeface="+mn-ea"/>
                <a:cs typeface="+mn-cs"/>
              </a:rPr>
              <a:t>787</a:t>
            </a:r>
            <a:r>
              <a:rPr kumimoji="1" lang="ja-JP" altLang="ja-JP" sz="1200" kern="1200" dirty="0" smtClean="0">
                <a:solidFill>
                  <a:schemeClr val="tx1"/>
                </a:solidFill>
                <a:effectLst/>
                <a:latin typeface="+mn-lt"/>
                <a:ea typeface="+mn-ea"/>
                <a:cs typeface="+mn-cs"/>
              </a:rPr>
              <a:t>は、操縦や操作の多くを、ソフトウェアを介在して行う。例えば、運航に関わる様々なデータは、一旦ソフトウェアで処理され、自動で必要な操作を行ったり、そのときに必要な情報を整理、選択して液晶画面に表示させたりしている。操縦桿もフライ・バイ・ワイヤーといって、人間の操作した動きをセンサーで読み取り電気的な信号に置き換えている。これにより、人間の操作を補完し、様々な機器との協調・連携を自動化して、最適な飛行を実現している。つまり、航空機というハードウェアは、ソフトウェアによって操作されているわけだ。</a:t>
            </a:r>
          </a:p>
          <a:p>
            <a:r>
              <a:rPr kumimoji="1" lang="ja-JP" altLang="ja-JP" sz="1200" kern="1200" dirty="0" smtClean="0">
                <a:solidFill>
                  <a:schemeClr val="tx1"/>
                </a:solidFill>
                <a:effectLst/>
                <a:latin typeface="+mn-lt"/>
                <a:ea typeface="+mn-ea"/>
                <a:cs typeface="+mn-cs"/>
              </a:rPr>
              <a:t>これは、ソフトウェアが、航空機というハードウェアの機能や性能を規定し、操作性や燃費効率を左右しているということでもある。つまり、モノの機能や性能のかなりの部分が、ソフトウェアによって定義あるいは規定されているということでもある。</a:t>
            </a:r>
          </a:p>
          <a:p>
            <a:r>
              <a:rPr kumimoji="1" lang="ja-JP" altLang="ja-JP" sz="1200" kern="1200" dirty="0" smtClean="0">
                <a:solidFill>
                  <a:schemeClr val="tx1"/>
                </a:solidFill>
                <a:effectLst/>
                <a:latin typeface="+mn-lt"/>
                <a:ea typeface="+mn-ea"/>
                <a:cs typeface="+mn-cs"/>
              </a:rPr>
              <a:t>この方法により、ソフトウェアに手を加えることで機能や性能、操作性を改善したり、燃費を向上させたりが可能になる。また、遠隔地からの保守点検、あるいはソフトウェアによる自己点検や修復などの自律化機能を持たせ人間の介在無しに保守作業を行うことも可能になる。これが、「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化」だ。この取り組みは、航空機だけではなくその他のモノにも拡がりつつある。</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によって、モノ作りは、「性能や機能の優れたモノを作ること」をめざすことから、「常に最適なモノを使い続けてもらうこと」をめざすようになる。つまり、作った後のことまで考え、それを支えてゆくモノ作りが、求められるようになる。つまり、モノのサービス化というパラダイムシフトが、起ころうとしている。</a:t>
            </a:r>
          </a:p>
          <a:p>
            <a:r>
              <a:rPr kumimoji="1" lang="ja-JP" altLang="ja-JP" sz="1200" kern="1200" dirty="0" smtClean="0">
                <a:solidFill>
                  <a:schemeClr val="tx1"/>
                </a:solidFill>
                <a:effectLst/>
                <a:latin typeface="+mn-lt"/>
                <a:ea typeface="+mn-ea"/>
                <a:cs typeface="+mn-cs"/>
              </a:rPr>
              <a:t>「モノを使うこと」の最適化を実現するためには、モノの状況をデータとして捉える仕組みが必要となる。これが、</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）だ。</a:t>
            </a:r>
          </a:p>
          <a:p>
            <a:r>
              <a:rPr kumimoji="1" lang="ja-JP" altLang="ja-JP" sz="1200" kern="1200" dirty="0" smtClean="0">
                <a:solidFill>
                  <a:schemeClr val="tx1"/>
                </a:solidFill>
                <a:effectLst/>
                <a:latin typeface="+mn-lt"/>
                <a:ea typeface="+mn-ea"/>
                <a:cs typeface="+mn-cs"/>
              </a:rPr>
              <a:t>ものに組み込まれたセンサーが、モノの様々な状況をデータ化し、ネットワークを介してメーカーに送る。メーカーは、それを解析し、状況を把握して、モノに組み込まれたソフトウェアを改修し、再びモノに組み込まれたソフトウェアを更新することで、機能や性能、操作性を改善する。また、集められたデータは、より優れた製品を開発するための情報としても用いられることになる。ハードウェアは、そんなソフトウェアとの関係を前提に機能や性能を作ってゆかなければならない。</a:t>
            </a:r>
          </a:p>
          <a:p>
            <a:r>
              <a:rPr kumimoji="1" lang="ja-JP" altLang="ja-JP" sz="1200" kern="1200" dirty="0" smtClean="0">
                <a:solidFill>
                  <a:schemeClr val="tx1"/>
                </a:solidFill>
                <a:effectLst/>
                <a:latin typeface="+mn-lt"/>
                <a:ea typeface="+mn-ea"/>
                <a:cs typeface="+mn-cs"/>
              </a:rPr>
              <a:t>さらに得られたデータから新たなサービスを生みだすことができる。例えば、ジェットエンジンの運行情報をデータとして収集し、その解析データを使って燃費効率の高い飛行方法を指導するコンサルティングサービスや</a:t>
            </a:r>
            <a:r>
              <a:rPr kumimoji="1" lang="en-US" altLang="ja-JP" sz="1200" kern="1200" dirty="0" smtClean="0">
                <a:solidFill>
                  <a:schemeClr val="tx1"/>
                </a:solidFill>
                <a:effectLst/>
                <a:latin typeface="+mn-lt"/>
                <a:ea typeface="+mn-ea"/>
                <a:cs typeface="+mn-cs"/>
              </a:rPr>
              <a:t>PBL</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Performance Based Logistics</a:t>
            </a:r>
            <a:r>
              <a:rPr kumimoji="1" lang="ja-JP" altLang="ja-JP" sz="1200" kern="1200" dirty="0" smtClean="0">
                <a:solidFill>
                  <a:schemeClr val="tx1"/>
                </a:solidFill>
                <a:effectLst/>
                <a:latin typeface="+mn-lt"/>
                <a:ea typeface="+mn-ea"/>
                <a:cs typeface="+mn-cs"/>
              </a:rPr>
              <a:t>）といわれる個々の作業や部品の調達に対価を支払うのではなく、可動率の確保や修理時間の短縮といった成果（パフォーマンス）に対価を支払うサービスなどが登場している。また、自動販売機に気象センサーやカメラ、人感センサーを付け、それらを分析して、きめ細かな地域別の気象情報を提供したり、マーケティング情報を提供したりする情報サービスなどだ。製品そのものの付加価値を高めるだけではなく、集めたデータを使った新たなビジネスの展開へと可能性が広がる。</a:t>
            </a:r>
          </a:p>
          <a:p>
            <a:r>
              <a:rPr kumimoji="1" lang="ja-JP" altLang="ja-JP" sz="1200" kern="1200" dirty="0" smtClean="0">
                <a:solidFill>
                  <a:schemeClr val="tx1"/>
                </a:solidFill>
                <a:effectLst/>
                <a:latin typeface="+mn-lt"/>
                <a:ea typeface="+mn-ea"/>
                <a:cs typeface="+mn-cs"/>
              </a:rPr>
              <a:t>ものを作り提供することから使いづけてもらうことへ、さらには、データそのものを価値として顧客に提供することへ。このような一連の取り組みが、「モノのサービス化」だ。それを支えているのか、「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化」と</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だ。</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49115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2079935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モニタリング</a:t>
            </a:r>
          </a:p>
          <a:p>
            <a:endParaRPr kumimoji="1" lang="ja-JP" altLang="en-US" dirty="0" smtClean="0"/>
          </a:p>
          <a:p>
            <a:r>
              <a:rPr kumimoji="1" lang="ja-JP" altLang="en-US" dirty="0" smtClean="0"/>
              <a:t>　スマートコネクテッドプロダクトは、センサーと外部からのデータを使って、製品の状態や稼働状況、外部環境の監視を行うことができる。ここで得られるデータは製品設計や市場のセグメンテーション、アフターサービスの強化などに大きく役立つ。例えば医療機器でペースメーカーの状況を常に監視し続けたり、掘削機械の稼働状況などを常に把握したりすることができる。</a:t>
            </a:r>
          </a:p>
          <a:p>
            <a:endParaRPr kumimoji="1" lang="ja-JP" altLang="en-US" dirty="0" smtClean="0"/>
          </a:p>
          <a:p>
            <a:r>
              <a:rPr kumimoji="1" lang="ja-JP" altLang="en-US" dirty="0" smtClean="0"/>
              <a:t>制御</a:t>
            </a:r>
          </a:p>
          <a:p>
            <a:endParaRPr kumimoji="1" lang="ja-JP" altLang="en-US" dirty="0" smtClean="0"/>
          </a:p>
          <a:p>
            <a:r>
              <a:rPr kumimoji="1" lang="ja-JP" altLang="en-US" dirty="0" smtClean="0"/>
              <a:t>　スマートコネクテッドプロダクトは常に接続を行っているため、製品クラウド上の遠隔コマンドやアルゴリズムによって制御が可能だ。アルゴリズムによって状況や環境が指定した通りに変化した場合に、それに応じて製品に指示を出し、最適な動作をさせられる。例えば、家のドアホンが押された時にその映像をスマートフォンに転送し、スマートフォンで応対するようなことなどが可能となる。</a:t>
            </a:r>
          </a:p>
          <a:p>
            <a:endParaRPr kumimoji="1" lang="ja-JP" altLang="en-US" dirty="0" smtClean="0"/>
          </a:p>
          <a:p>
            <a:r>
              <a:rPr kumimoji="1" lang="ja-JP" altLang="en-US" dirty="0" smtClean="0"/>
              <a:t>最適化</a:t>
            </a:r>
          </a:p>
          <a:p>
            <a:endParaRPr kumimoji="1" lang="ja-JP" altLang="en-US" dirty="0" smtClean="0"/>
          </a:p>
          <a:p>
            <a:r>
              <a:rPr kumimoji="1" lang="ja-JP" altLang="en-US" dirty="0" smtClean="0"/>
              <a:t>　モニタリングデータと制御機能を組み合わせることで、製品性能の最適化が可能となる。過去のデータと現在のデータを比較し、過去のデータを分析しアルゴリズムにより処理を行うことで自動で最適な制御を行えるようになる。例えば、風力発電では、風車の回転に合わせて制御装置が各ブレードを調節し最も発電効果が高くするだけでなく、周辺の風車の効率を妨げずに、回転できるようにすることなどが可能となる。</a:t>
            </a:r>
          </a:p>
          <a:p>
            <a:endParaRPr kumimoji="1" lang="ja-JP" altLang="en-US" dirty="0" smtClean="0"/>
          </a:p>
          <a:p>
            <a:r>
              <a:rPr kumimoji="1" lang="ja-JP" altLang="en-US" dirty="0" smtClean="0"/>
              <a:t>自律性</a:t>
            </a:r>
          </a:p>
          <a:p>
            <a:endParaRPr kumimoji="1" lang="ja-JP" altLang="en-US" dirty="0" smtClean="0"/>
          </a:p>
          <a:p>
            <a:r>
              <a:rPr kumimoji="1" lang="ja-JP" altLang="en-US" smtClean="0"/>
              <a:t>　モニタリング、制御、最適化の技術が結び付くことで、製品は自律的に最適な判断を下せるようになる。自律性を備えたシンプルな例としては、さまざまな形状の部屋の床の状態を探って掃除をする掃除ロボットがある。より洗練された製品を考えてみると、自らの稼働状況と環境に関するデータを基にアルゴリズムを作動させ、他製品との通信機能なども含めて最適な作業を行い続けることが可能となる。</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25</a:t>
            </a:fld>
            <a:endParaRPr kumimoji="1" lang="ja-JP" altLang="en-US"/>
          </a:p>
        </p:txBody>
      </p:sp>
    </p:spTree>
    <p:extLst>
      <p:ext uri="{BB962C8B-B14F-4D97-AF65-F5344CB8AC3E}">
        <p14:creationId xmlns:p14="http://schemas.microsoft.com/office/powerpoint/2010/main" val="1084174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の構造</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データを収拾してネットワークに送り出す「スマート・デバイス層」、そのデータを収拾・集約しクラウドにデータを送ったり、すぐに結果を返さなければならない処理を行ったりする「フォグ・コンピューティング（またはエッジ・コンピューティング）層」、集められた膨大データを解析し、アプリケーションを実行、再びモノへとフィードバックする「クラウド・コンピューティング層」に大別することができます。</a:t>
            </a:r>
          </a:p>
          <a:p>
            <a:r>
              <a:rPr kumimoji="1" lang="ja-JP" altLang="ja-JP" sz="1200" kern="1200" dirty="0" smtClean="0">
                <a:solidFill>
                  <a:schemeClr val="tx1"/>
                </a:solidFill>
                <a:effectLst/>
                <a:latin typeface="+mn-lt"/>
                <a:ea typeface="+mn-ea"/>
                <a:cs typeface="+mn-cs"/>
              </a:rPr>
              <a:t>「スマート・デバイス層」は、センサーや外部機器をつなぐためのインターフェイス、ネットワークにデータを送り出す通信機能、それらを制御するための処理機能が組み込まれたモノのことです。ここで、モノ自身から生みだされるデータや周辺のデータ、さらには接続された外部機器からのデータを受け取り、それをネットワークに送り出します。</a:t>
            </a:r>
          </a:p>
          <a:p>
            <a:r>
              <a:rPr kumimoji="1" lang="ja-JP" altLang="ja-JP" sz="1200" kern="1200" dirty="0" smtClean="0">
                <a:solidFill>
                  <a:schemeClr val="tx1"/>
                </a:solidFill>
                <a:effectLst/>
                <a:latin typeface="+mn-lt"/>
                <a:ea typeface="+mn-ea"/>
                <a:cs typeface="+mn-cs"/>
              </a:rPr>
              <a:t>それらデータが直接クラウドに送り出される場合もありますが、モノの周辺でデータを一旦受け取り、すぐに処理してフィードバックする、あるいは、集約して必要なデータのみをインターネットを介してクラウドに送り込む仕組みが介在する場合があります。</a:t>
            </a:r>
          </a:p>
          <a:p>
            <a:r>
              <a:rPr kumimoji="1" lang="ja-JP" altLang="ja-JP" sz="1200" kern="1200" dirty="0" smtClean="0">
                <a:solidFill>
                  <a:schemeClr val="tx1"/>
                </a:solidFill>
                <a:effectLst/>
                <a:latin typeface="+mn-lt"/>
                <a:ea typeface="+mn-ea"/>
                <a:cs typeface="+mn-cs"/>
              </a:rPr>
              <a:t>このような仕組みが必要になるのは、モノの数が莫大なものになると次のような問題が起こるからです。</a:t>
            </a:r>
          </a:p>
          <a:p>
            <a:pPr lvl="0"/>
            <a:r>
              <a:rPr kumimoji="1" lang="ja-JP" altLang="ja-JP" sz="1200" kern="1200" dirty="0" smtClean="0">
                <a:solidFill>
                  <a:schemeClr val="tx1"/>
                </a:solidFill>
                <a:effectLst/>
                <a:latin typeface="+mn-lt"/>
                <a:ea typeface="+mn-ea"/>
                <a:cs typeface="+mn-cs"/>
              </a:rPr>
              <a:t>個々のモノに対する回線を確保するために相当のコストがかかる</a:t>
            </a:r>
          </a:p>
          <a:p>
            <a:pPr lvl="0"/>
            <a:r>
              <a:rPr kumimoji="1" lang="ja-JP" altLang="ja-JP" sz="1200" kern="1200" dirty="0" smtClean="0">
                <a:solidFill>
                  <a:schemeClr val="tx1"/>
                </a:solidFill>
                <a:effectLst/>
                <a:latin typeface="+mn-lt"/>
                <a:ea typeface="+mn-ea"/>
                <a:cs typeface="+mn-cs"/>
              </a:rPr>
              <a:t>送り出されるデータが膨大になりネットワークの負荷が高まってしまう</a:t>
            </a:r>
          </a:p>
          <a:p>
            <a:pPr lvl="0"/>
            <a:r>
              <a:rPr kumimoji="1" lang="ja-JP" altLang="ja-JP" sz="1200" kern="1200" dirty="0" smtClean="0">
                <a:solidFill>
                  <a:schemeClr val="tx1"/>
                </a:solidFill>
                <a:effectLst/>
                <a:latin typeface="+mn-lt"/>
                <a:ea typeface="+mn-ea"/>
                <a:cs typeface="+mn-cs"/>
              </a:rPr>
              <a:t>モノの監視や制御に負荷がかかり、クラウド集中では処理しきれない</a:t>
            </a:r>
          </a:p>
          <a:p>
            <a:r>
              <a:rPr kumimoji="1" lang="ja-JP" altLang="ja-JP" sz="1200" kern="1200" dirty="0" smtClean="0">
                <a:solidFill>
                  <a:schemeClr val="tx1"/>
                </a:solidFill>
                <a:effectLst/>
                <a:latin typeface="+mn-lt"/>
                <a:ea typeface="+mn-ea"/>
                <a:cs typeface="+mn-cs"/>
              </a:rPr>
              <a:t>以上の問題に加え、時にはモノやその周辺の変化に即応してモノを制御したり、管理者や利用者にすぐに情報を提供したりといった対応も必要になりますが、インターネットを介してクラウドにデータを送り、そのフィードバックを受け取ろうとすると、距離が離れていることもあってどうしても大きな遅延が生じてタイミングを逸する可能性もあります。そこで、モノの置かれている周辺で分散処理をさせ、これらの問題を解決しようというわけです。</a:t>
            </a:r>
          </a:p>
          <a:p>
            <a:r>
              <a:rPr kumimoji="1" lang="ja-JP" altLang="ja-JP" sz="1200" kern="1200" dirty="0" smtClean="0">
                <a:solidFill>
                  <a:schemeClr val="tx1"/>
                </a:solidFill>
                <a:effectLst/>
                <a:latin typeface="+mn-lt"/>
                <a:ea typeface="+mn-ea"/>
                <a:cs typeface="+mn-cs"/>
              </a:rPr>
              <a:t>クラウド（雲）よりも地面に近いモノの周辺に置かれることから「フォグ（霧）コンピューティング」と呼ばれることもあります。</a:t>
            </a:r>
          </a:p>
          <a:p>
            <a:r>
              <a:rPr kumimoji="1" lang="ja-JP" altLang="ja-JP" sz="1200" kern="1200" dirty="0" smtClean="0">
                <a:solidFill>
                  <a:schemeClr val="tx1"/>
                </a:solidFill>
                <a:effectLst/>
                <a:latin typeface="+mn-lt"/>
                <a:ea typeface="+mn-ea"/>
                <a:cs typeface="+mn-cs"/>
              </a:rPr>
              <a:t>「クラウド・コンピューティング層」は、これらモノやフォグ・コンピューティング・サービスから送られてきたデータに、アナリティクスやその他のアプリケーション・サービスを提供します。その結果は、再び「モノ」の制御や使用者・管理者への情報提供というカタチでフィードバックされることになり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は、このような構成要素によって成り立っているのです。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735492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の構造</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データを収拾してネットワークに送り出す「スマート・デバイス層」、そのデータを収拾・集約しクラウドにデータを送ったり、すぐに結果を返さなければならない処理を行ったりする「フォグ・コンピューティング（またはエッジ・コンピューティング）層」、集められた膨大データを解析し、アプリケーションを実行、再びモノへとフィードバックする「クラウド・コンピューティング層」に大別することができます。</a:t>
            </a:r>
          </a:p>
          <a:p>
            <a:r>
              <a:rPr kumimoji="1" lang="ja-JP" altLang="ja-JP" sz="1200" kern="1200" dirty="0" smtClean="0">
                <a:solidFill>
                  <a:schemeClr val="tx1"/>
                </a:solidFill>
                <a:effectLst/>
                <a:latin typeface="+mn-lt"/>
                <a:ea typeface="+mn-ea"/>
                <a:cs typeface="+mn-cs"/>
              </a:rPr>
              <a:t>「スマート・デバイス層」は、センサーや外部機器をつなぐためのインターフェイス、ネットワークにデータを送り出す通信機能、それらを制御するための処理機能が組み込まれたモノのことです。ここで、モノ自身から生みだされるデータや周辺のデータ、さらには接続された外部機器からのデータを受け取り、それをネットワークに送り出します。</a:t>
            </a:r>
          </a:p>
          <a:p>
            <a:r>
              <a:rPr kumimoji="1" lang="ja-JP" altLang="ja-JP" sz="1200" kern="1200" dirty="0" smtClean="0">
                <a:solidFill>
                  <a:schemeClr val="tx1"/>
                </a:solidFill>
                <a:effectLst/>
                <a:latin typeface="+mn-lt"/>
                <a:ea typeface="+mn-ea"/>
                <a:cs typeface="+mn-cs"/>
              </a:rPr>
              <a:t>それらデータが直接クラウドに送り出される場合もありますが、モノの周辺でデータを一旦受け取り、すぐに処理してフィードバックする、あるいは、集約して必要なデータのみをインターネットを介してクラウドに送り込む仕組みが介在する場合があります。</a:t>
            </a:r>
          </a:p>
          <a:p>
            <a:r>
              <a:rPr kumimoji="1" lang="ja-JP" altLang="ja-JP" sz="1200" kern="1200" dirty="0" smtClean="0">
                <a:solidFill>
                  <a:schemeClr val="tx1"/>
                </a:solidFill>
                <a:effectLst/>
                <a:latin typeface="+mn-lt"/>
                <a:ea typeface="+mn-ea"/>
                <a:cs typeface="+mn-cs"/>
              </a:rPr>
              <a:t>このような仕組みが必要になるのは、モノの数が莫大なものになると次のような問題が起こるからです。</a:t>
            </a:r>
          </a:p>
          <a:p>
            <a:pPr lvl="0"/>
            <a:r>
              <a:rPr kumimoji="1" lang="ja-JP" altLang="ja-JP" sz="1200" kern="1200" dirty="0" smtClean="0">
                <a:solidFill>
                  <a:schemeClr val="tx1"/>
                </a:solidFill>
                <a:effectLst/>
                <a:latin typeface="+mn-lt"/>
                <a:ea typeface="+mn-ea"/>
                <a:cs typeface="+mn-cs"/>
              </a:rPr>
              <a:t>個々のモノに対する回線を確保するために相当のコストがかかる</a:t>
            </a:r>
          </a:p>
          <a:p>
            <a:pPr lvl="0"/>
            <a:r>
              <a:rPr kumimoji="1" lang="ja-JP" altLang="ja-JP" sz="1200" kern="1200" dirty="0" smtClean="0">
                <a:solidFill>
                  <a:schemeClr val="tx1"/>
                </a:solidFill>
                <a:effectLst/>
                <a:latin typeface="+mn-lt"/>
                <a:ea typeface="+mn-ea"/>
                <a:cs typeface="+mn-cs"/>
              </a:rPr>
              <a:t>送り出されるデータが膨大になりネットワークの負荷が高まってしまう</a:t>
            </a:r>
          </a:p>
          <a:p>
            <a:pPr lvl="0"/>
            <a:r>
              <a:rPr kumimoji="1" lang="ja-JP" altLang="ja-JP" sz="1200" kern="1200" dirty="0" smtClean="0">
                <a:solidFill>
                  <a:schemeClr val="tx1"/>
                </a:solidFill>
                <a:effectLst/>
                <a:latin typeface="+mn-lt"/>
                <a:ea typeface="+mn-ea"/>
                <a:cs typeface="+mn-cs"/>
              </a:rPr>
              <a:t>モノの監視や制御に負荷がかかり、クラウド集中では処理しきれない</a:t>
            </a:r>
          </a:p>
          <a:p>
            <a:r>
              <a:rPr kumimoji="1" lang="ja-JP" altLang="ja-JP" sz="1200" kern="1200" dirty="0" smtClean="0">
                <a:solidFill>
                  <a:schemeClr val="tx1"/>
                </a:solidFill>
                <a:effectLst/>
                <a:latin typeface="+mn-lt"/>
                <a:ea typeface="+mn-ea"/>
                <a:cs typeface="+mn-cs"/>
              </a:rPr>
              <a:t>以上の問題に加え、時にはモノやその周辺の変化に即応してモノを制御したり、管理者や利用者にすぐに情報を提供したりといった対応も必要になりますが、インターネットを介してクラウドにデータを送り、そのフィードバックを受け取ろうとすると、距離が離れていることもあってどうしても大きな遅延が生じてタイミングを逸する可能性もあります。そこで、モノの置かれている周辺で分散処理をさせ、これらの問題を解決しようというわけです。</a:t>
            </a:r>
          </a:p>
          <a:p>
            <a:r>
              <a:rPr kumimoji="1" lang="ja-JP" altLang="ja-JP" sz="1200" kern="1200" dirty="0" smtClean="0">
                <a:solidFill>
                  <a:schemeClr val="tx1"/>
                </a:solidFill>
                <a:effectLst/>
                <a:latin typeface="+mn-lt"/>
                <a:ea typeface="+mn-ea"/>
                <a:cs typeface="+mn-cs"/>
              </a:rPr>
              <a:t>クラウド（雲）よりも地面に近いモノの周辺に置かれることから「フォグ（霧）コンピューティング」と呼ばれることもあります。</a:t>
            </a:r>
          </a:p>
          <a:p>
            <a:r>
              <a:rPr kumimoji="1" lang="ja-JP" altLang="ja-JP" sz="1200" kern="1200" dirty="0" smtClean="0">
                <a:solidFill>
                  <a:schemeClr val="tx1"/>
                </a:solidFill>
                <a:effectLst/>
                <a:latin typeface="+mn-lt"/>
                <a:ea typeface="+mn-ea"/>
                <a:cs typeface="+mn-cs"/>
              </a:rPr>
              <a:t>「クラウド・コンピューティング層」は、これらモノやフォグ・コンピューティング・サービスから送られてきたデータに、アナリティクスやその他のアプリケーション・サービスを提供します。その結果は、再び「モノ」の制御や使用者・管理者への情報提供というカタチでフィードバックされることになり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は、このような構成要素によって成り立っているのです。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27</a:t>
            </a:fld>
            <a:endParaRPr kumimoji="1" lang="ja-JP" altLang="en-US"/>
          </a:p>
        </p:txBody>
      </p:sp>
    </p:spTree>
    <p:extLst>
      <p:ext uri="{BB962C8B-B14F-4D97-AF65-F5344CB8AC3E}">
        <p14:creationId xmlns:p14="http://schemas.microsoft.com/office/powerpoint/2010/main" val="206280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モノに様々なセンサーを埋め込み、ネットワークにつないで情報を収集しようという試みは、昔からありました。道路や鉄道などの交通システム、気象や河川の観測・監視機器、発電所や工場などの産業設備など、安全や安心、効率が重視されるところでは、コストが掛かっても使われていました。</a:t>
            </a:r>
          </a:p>
          <a:p>
            <a:r>
              <a:rPr kumimoji="1" lang="ja-JP" altLang="ja-JP" sz="1200" kern="1200" dirty="0" smtClean="0">
                <a:solidFill>
                  <a:schemeClr val="tx1"/>
                </a:solidFill>
                <a:effectLst/>
                <a:latin typeface="+mn-lt"/>
                <a:ea typeface="+mn-ea"/>
                <a:cs typeface="+mn-cs"/>
              </a:rPr>
              <a:t>その後、携帯電話が普及し、モバイル・ネットワークの普遍化と料金の低下がすすみました。また、通信機器やコンピュータの小型化・高性能化・低価格化もすすみました。</a:t>
            </a:r>
          </a:p>
          <a:p>
            <a:r>
              <a:rPr kumimoji="1" lang="ja-JP" altLang="ja-JP" sz="1200" kern="1200" dirty="0" smtClean="0">
                <a:solidFill>
                  <a:schemeClr val="tx1"/>
                </a:solidFill>
                <a:effectLst/>
                <a:latin typeface="+mn-lt"/>
                <a:ea typeface="+mn-ea"/>
                <a:cs typeface="+mn-cs"/>
              </a:rPr>
              <a:t>第３章で紹介したスマートフォンやウェアラブルにも多くのセンサーが組み込まれ、人の行動に関わる様々なデータを収拾できるようになりました。</a:t>
            </a:r>
          </a:p>
          <a:p>
            <a:r>
              <a:rPr kumimoji="1" lang="ja-JP" altLang="ja-JP" sz="1200" kern="1200" dirty="0" smtClean="0">
                <a:solidFill>
                  <a:schemeClr val="tx1"/>
                </a:solidFill>
                <a:effectLst/>
                <a:latin typeface="+mn-lt"/>
                <a:ea typeface="+mn-ea"/>
                <a:cs typeface="+mn-cs"/>
              </a:rPr>
              <a:t>そして、今注目されているのが、モノにセンサーや通信機器を組み込み、データを収集しようという取り組みです。</a:t>
            </a:r>
          </a:p>
          <a:p>
            <a:r>
              <a:rPr kumimoji="1" lang="ja-JP" altLang="ja-JP" sz="1200" kern="1200" dirty="0" smtClean="0">
                <a:solidFill>
                  <a:schemeClr val="tx1"/>
                </a:solidFill>
                <a:effectLst/>
                <a:latin typeface="+mn-lt"/>
                <a:ea typeface="+mn-ea"/>
                <a:cs typeface="+mn-cs"/>
              </a:rPr>
              <a:t>例えば、自動車に組み込んで運転の仕方や機器の状態を、照明器具に組み込んで人の往来や明るさを、エレベーターに組み込んで利用状況や部品の消耗具合を、農場の温室や土に埋め込んで温度や水分、土壌成分をデータとして取り出し、これをモバイル・ネットワークでつなぎ、インターネットを介して収集する仕組み「</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）」が、実現しようとしています。</a:t>
            </a:r>
          </a:p>
          <a:p>
            <a:r>
              <a:rPr kumimoji="1" lang="ja-JP" altLang="ja-JP" sz="1200" kern="1200" dirty="0" smtClean="0">
                <a:solidFill>
                  <a:schemeClr val="tx1"/>
                </a:solidFill>
                <a:effectLst/>
                <a:latin typeface="+mn-lt"/>
                <a:ea typeface="+mn-ea"/>
                <a:cs typeface="+mn-cs"/>
              </a:rPr>
              <a:t>集められたデータは、安全、省エネ、あるいは、生産性向上や効率化、最適化のための知見やノウハウ、ルールを見つけ出すために分析されます。これらは、再びモノの制御や利用者へのアドバイス・指示としてフィードバックされま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インフラは、このようにコンピュータだけではなく、人をつなぎ、モノをつなぐものとなり、ますます生活や社会を支える重要な基盤となりつつあるのです。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29</a:t>
            </a:fld>
            <a:endParaRPr kumimoji="1" lang="ja-JP" altLang="en-US"/>
          </a:p>
        </p:txBody>
      </p:sp>
    </p:spTree>
    <p:extLst>
      <p:ext uri="{BB962C8B-B14F-4D97-AF65-F5344CB8AC3E}">
        <p14:creationId xmlns:p14="http://schemas.microsoft.com/office/powerpoint/2010/main" val="4120805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905313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157355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8DBEB26-E353-4E6E-BA96-B210A3E47C53}" type="slidenum">
              <a:rPr lang="ja-JP" altLang="en-US" smtClean="0"/>
              <a:pPr>
                <a:defRPr/>
              </a:pPr>
              <a:t>36</a:t>
            </a:fld>
            <a:endParaRPr lang="ja-JP" altLang="en-US"/>
          </a:p>
        </p:txBody>
      </p:sp>
    </p:spTree>
    <p:extLst>
      <p:ext uri="{BB962C8B-B14F-4D97-AF65-F5344CB8AC3E}">
        <p14:creationId xmlns:p14="http://schemas.microsoft.com/office/powerpoint/2010/main" val="3958078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433499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【図解】コレ１枚で分かるインダストリー</a:t>
            </a:r>
            <a:r>
              <a:rPr kumimoji="1" lang="en-US" altLang="ja-JP" sz="1200" kern="1200" dirty="0" smtClean="0">
                <a:solidFill>
                  <a:schemeClr val="tx1"/>
                </a:solidFill>
                <a:effectLst/>
                <a:latin typeface="+mn-lt"/>
                <a:ea typeface="+mn-ea"/>
                <a:cs typeface="+mn-cs"/>
              </a:rPr>
              <a:t>4.0</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「第</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次産業革命（すなわちインダストリー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）」。仰々しい名前だが、もの作りの常識を大きく変えようというドイツの産業政策だ。</a:t>
            </a:r>
          </a:p>
          <a:p>
            <a:r>
              <a:rPr kumimoji="1" lang="en-US" altLang="ja-JP" sz="1200" kern="1200" dirty="0" smtClean="0">
                <a:solidFill>
                  <a:schemeClr val="tx1"/>
                </a:solidFill>
                <a:effectLst/>
                <a:latin typeface="+mn-lt"/>
                <a:ea typeface="+mn-ea"/>
                <a:cs typeface="+mn-cs"/>
              </a:rPr>
              <a:t>18</a:t>
            </a:r>
            <a:r>
              <a:rPr kumimoji="1" lang="ja-JP" altLang="ja-JP" sz="1200" kern="1200" dirty="0" smtClean="0">
                <a:solidFill>
                  <a:schemeClr val="tx1"/>
                </a:solidFill>
                <a:effectLst/>
                <a:latin typeface="+mn-lt"/>
                <a:ea typeface="+mn-ea"/>
                <a:cs typeface="+mn-cs"/>
              </a:rPr>
              <a:t>世紀後半から</a:t>
            </a:r>
            <a:r>
              <a:rPr kumimoji="1" lang="en-US" altLang="ja-JP" sz="1200" kern="1200" dirty="0" smtClean="0">
                <a:solidFill>
                  <a:schemeClr val="tx1"/>
                </a:solidFill>
                <a:effectLst/>
                <a:latin typeface="+mn-lt"/>
                <a:ea typeface="+mn-ea"/>
                <a:cs typeface="+mn-cs"/>
              </a:rPr>
              <a:t>19</a:t>
            </a:r>
            <a:r>
              <a:rPr kumimoji="1" lang="ja-JP" altLang="ja-JP" sz="1200" kern="1200" dirty="0" smtClean="0">
                <a:solidFill>
                  <a:schemeClr val="tx1"/>
                </a:solidFill>
                <a:effectLst/>
                <a:latin typeface="+mn-lt"/>
                <a:ea typeface="+mn-ea"/>
                <a:cs typeface="+mn-cs"/>
              </a:rPr>
              <a:t>世紀にかけて、それまでは手作業で行われていた紡績を、水力や蒸気機関を使った機械による大量生産に置き換える動きが始まった。その後、その他の産業にも広がり工業化の時代へと向かってゆく。これが、第１次産業革命だ。</a:t>
            </a:r>
            <a:r>
              <a:rPr kumimoji="1" lang="en-US" altLang="ja-JP" sz="1200" kern="1200" dirty="0" smtClean="0">
                <a:solidFill>
                  <a:schemeClr val="tx1"/>
                </a:solidFill>
                <a:effectLst/>
                <a:latin typeface="+mn-lt"/>
                <a:ea typeface="+mn-ea"/>
                <a:cs typeface="+mn-cs"/>
              </a:rPr>
              <a:t>20</a:t>
            </a:r>
            <a:r>
              <a:rPr kumimoji="1" lang="ja-JP" altLang="ja-JP" sz="1200" kern="1200" dirty="0" smtClean="0">
                <a:solidFill>
                  <a:schemeClr val="tx1"/>
                </a:solidFill>
                <a:effectLst/>
                <a:latin typeface="+mn-lt"/>
                <a:ea typeface="+mn-ea"/>
                <a:cs typeface="+mn-cs"/>
              </a:rPr>
              <a:t>世紀初頭、もの作りに電力が使われるようになる。加えて、統計的手法を使った操業管理やベルトコンベアーによる大量生産などが普及し、近代的なもの作りへと飛躍した時期を第</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次産業革命と呼んでいる。</a:t>
            </a:r>
            <a:r>
              <a:rPr kumimoji="1" lang="en-US" altLang="ja-JP" sz="1200" kern="1200" dirty="0" smtClean="0">
                <a:solidFill>
                  <a:schemeClr val="tx1"/>
                </a:solidFill>
                <a:effectLst/>
                <a:latin typeface="+mn-lt"/>
                <a:ea typeface="+mn-ea"/>
                <a:cs typeface="+mn-cs"/>
              </a:rPr>
              <a:t>1970</a:t>
            </a:r>
            <a:r>
              <a:rPr kumimoji="1" lang="ja-JP" altLang="ja-JP" sz="1200" kern="1200" dirty="0" smtClean="0">
                <a:solidFill>
                  <a:schemeClr val="tx1"/>
                </a:solidFill>
                <a:effectLst/>
                <a:latin typeface="+mn-lt"/>
                <a:ea typeface="+mn-ea"/>
                <a:cs typeface="+mn-cs"/>
              </a:rPr>
              <a:t>年代に入り、コンピューターの普及と共に生産の自動化が推し進められた。これが、第</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次産業革命だ。我が国は、この波に乗り、「メイド・イン・ジャパン」の時代を築いてきた。いまは、この第</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次産業革命の延長線上にある。このパラダイムを大きく変えようという取り組みが、第</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次産業革命、すなわちインダストリー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だ。我が国は、この新たなパラダイムシフトの中で、存在感を示せていない。この流れに呑み込まれるのか、それとも新たな輝きを取り戻せるのか、そんな岐路に立たせているように思う。</a:t>
            </a:r>
          </a:p>
          <a:p>
            <a:r>
              <a:rPr kumimoji="1" lang="ja-JP" altLang="ja-JP" sz="1200" kern="1200" dirty="0" smtClean="0">
                <a:solidFill>
                  <a:schemeClr val="tx1"/>
                </a:solidFill>
                <a:effectLst/>
                <a:latin typeface="+mn-lt"/>
                <a:ea typeface="+mn-ea"/>
                <a:cs typeface="+mn-cs"/>
              </a:rPr>
              <a:t>では、インダストリー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とは何か。これを１枚のチャートにまとめてみた。</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顧客ごとに異なる個別仕様の注文、これを量産品と同じように低コストと短納期で提供できるもの作りの仕組みを作ろうという取り組みだ。</a:t>
            </a:r>
          </a:p>
          <a:p>
            <a:r>
              <a:rPr kumimoji="1" lang="ja-JP" altLang="ja-JP" sz="1200" kern="1200" dirty="0" smtClean="0">
                <a:solidFill>
                  <a:schemeClr val="tx1"/>
                </a:solidFill>
                <a:effectLst/>
                <a:latin typeface="+mn-lt"/>
                <a:ea typeface="+mn-ea"/>
                <a:cs typeface="+mn-cs"/>
              </a:rPr>
              <a:t>これを支えるのが、３つの「インターネット」だ。ひとつは、</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）。製造機械や工場設備にセンサーが組み込まれ、操業に関わるデータをリアルタイムで収集する。また、素材や材料には、</a:t>
            </a:r>
            <a:r>
              <a:rPr kumimoji="1" lang="en-US" altLang="ja-JP" sz="1200" kern="1200" dirty="0" smtClean="0">
                <a:solidFill>
                  <a:schemeClr val="tx1"/>
                </a:solidFill>
                <a:effectLst/>
                <a:latin typeface="+mn-lt"/>
                <a:ea typeface="+mn-ea"/>
                <a:cs typeface="+mn-cs"/>
              </a:rPr>
              <a:t>IC</a:t>
            </a:r>
            <a:r>
              <a:rPr kumimoji="1" lang="ja-JP" altLang="ja-JP" sz="1200" kern="1200" dirty="0" smtClean="0">
                <a:solidFill>
                  <a:schemeClr val="tx1"/>
                </a:solidFill>
                <a:effectLst/>
                <a:latin typeface="+mn-lt"/>
                <a:ea typeface="+mn-ea"/>
                <a:cs typeface="+mn-cs"/>
              </a:rPr>
              <a:t>タグ（</a:t>
            </a:r>
            <a:r>
              <a:rPr kumimoji="1" lang="en-US" altLang="ja-JP" sz="1200" kern="1200" dirty="0" smtClean="0">
                <a:solidFill>
                  <a:schemeClr val="tx1"/>
                </a:solidFill>
                <a:effectLst/>
                <a:latin typeface="+mn-lt"/>
                <a:ea typeface="+mn-ea"/>
                <a:cs typeface="+mn-cs"/>
              </a:rPr>
              <a:t>RFID</a:t>
            </a:r>
            <a:r>
              <a:rPr kumimoji="1" lang="ja-JP" altLang="ja-JP" sz="1200" kern="1200" dirty="0" smtClean="0">
                <a:solidFill>
                  <a:schemeClr val="tx1"/>
                </a:solidFill>
                <a:effectLst/>
                <a:latin typeface="+mn-lt"/>
                <a:ea typeface="+mn-ea"/>
                <a:cs typeface="+mn-cs"/>
              </a:rPr>
              <a:t>）が付けられ、その流れがリアルタイムで把握される。また、工場で働く人もネットに繋がり、その行動がリアルタイムで把握され、その人の作業状況に従い、最適な作業工程に配置される。さらに、その人のスキルや作業経験、習熟度合い応じ適切なガイドや指示が出される。これが、</a:t>
            </a:r>
            <a:r>
              <a:rPr kumimoji="1" lang="en-US" altLang="ja-JP" sz="1200" kern="1200" dirty="0" err="1" smtClean="0">
                <a:solidFill>
                  <a:schemeClr val="tx1"/>
                </a:solidFill>
                <a:effectLst/>
                <a:latin typeface="+mn-lt"/>
                <a:ea typeface="+mn-ea"/>
                <a:cs typeface="+mn-cs"/>
              </a:rPr>
              <a:t>IoP</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People</a:t>
            </a:r>
            <a:r>
              <a:rPr kumimoji="1" lang="ja-JP" altLang="ja-JP" sz="1200" kern="1200" dirty="0" smtClean="0">
                <a:solidFill>
                  <a:schemeClr val="tx1"/>
                </a:solidFill>
                <a:effectLst/>
                <a:latin typeface="+mn-lt"/>
                <a:ea typeface="+mn-ea"/>
                <a:cs typeface="+mn-cs"/>
              </a:rPr>
              <a:t>）だ。また、お客様からの注文やサポートなどの情報もリアルタイムで集められる。これが、</a:t>
            </a:r>
            <a:r>
              <a:rPr kumimoji="1" lang="en-US" altLang="ja-JP" sz="1200" kern="1200" dirty="0" err="1" smtClean="0">
                <a:solidFill>
                  <a:schemeClr val="tx1"/>
                </a:solidFill>
                <a:effectLst/>
                <a:latin typeface="+mn-lt"/>
                <a:ea typeface="+mn-ea"/>
                <a:cs typeface="+mn-cs"/>
              </a:rPr>
              <a:t>IoS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Service</a:t>
            </a:r>
            <a:r>
              <a:rPr kumimoji="1" lang="ja-JP" altLang="ja-JP" sz="1200" kern="1200" dirty="0" smtClean="0">
                <a:solidFill>
                  <a:schemeClr val="tx1"/>
                </a:solidFill>
                <a:effectLst/>
                <a:latin typeface="+mn-lt"/>
                <a:ea typeface="+mn-ea"/>
                <a:cs typeface="+mn-cs"/>
              </a:rPr>
              <a:t>）だ。</a:t>
            </a:r>
          </a:p>
          <a:p>
            <a:r>
              <a:rPr kumimoji="1" lang="ja-JP" altLang="ja-JP" sz="1200" kern="1200" dirty="0" smtClean="0">
                <a:solidFill>
                  <a:schemeClr val="tx1"/>
                </a:solidFill>
                <a:effectLst/>
                <a:latin typeface="+mn-lt"/>
                <a:ea typeface="+mn-ea"/>
                <a:cs typeface="+mn-cs"/>
              </a:rPr>
              <a:t>このように、もの作りに関わるあらゆるデータが、リアルタイムで収集されデータとして集められる。つまり、もの作りの現場である現実の世界（</a:t>
            </a:r>
            <a:r>
              <a:rPr kumimoji="1" lang="en-US" altLang="ja-JP" sz="1200" kern="1200" dirty="0" smtClean="0">
                <a:solidFill>
                  <a:schemeClr val="tx1"/>
                </a:solidFill>
                <a:effectLst/>
                <a:latin typeface="+mn-lt"/>
                <a:ea typeface="+mn-ea"/>
                <a:cs typeface="+mn-cs"/>
              </a:rPr>
              <a:t>Physical World</a:t>
            </a:r>
            <a:r>
              <a:rPr kumimoji="1" lang="ja-JP" altLang="ja-JP" sz="1200" kern="1200" dirty="0" smtClean="0">
                <a:solidFill>
                  <a:schemeClr val="tx1"/>
                </a:solidFill>
                <a:effectLst/>
                <a:latin typeface="+mn-lt"/>
                <a:ea typeface="+mn-ea"/>
                <a:cs typeface="+mn-cs"/>
              </a:rPr>
              <a:t>）が、コンピューター世界（</a:t>
            </a:r>
            <a:r>
              <a:rPr kumimoji="1" lang="en-US" altLang="ja-JP" sz="1200" kern="1200" dirty="0" smtClean="0">
                <a:solidFill>
                  <a:schemeClr val="tx1"/>
                </a:solidFill>
                <a:effectLst/>
                <a:latin typeface="+mn-lt"/>
                <a:ea typeface="+mn-ea"/>
                <a:cs typeface="+mn-cs"/>
              </a:rPr>
              <a:t>Cyber World</a:t>
            </a:r>
            <a:r>
              <a:rPr kumimoji="1" lang="ja-JP" altLang="ja-JP" sz="1200" kern="1200" dirty="0" smtClean="0">
                <a:solidFill>
                  <a:schemeClr val="tx1"/>
                </a:solidFill>
                <a:effectLst/>
                <a:latin typeface="+mn-lt"/>
                <a:ea typeface="+mn-ea"/>
                <a:cs typeface="+mn-cs"/>
              </a:rPr>
              <a:t>）にデジタルなコピーとして再現される。このデジタルなコピーで、様々な作業工程や段取りを再現し、最適な方法や手順を見つけてゆく。コンピューター上のシミュレーションなら、何度やっても実作業に影響を及ぼすことはない。そして、最適解を見つけて、もの作り現場に指示を出すと共に、機器の制御や手配を行う。そして、再び、そのデータは、コンピューター世界にフィードバックされる。言うなれば、現実世界とコンピューター世界の間で、「カイゼン活動」を行っているようなものだ。「自ら考える工場」とは、そういう意味である。</a:t>
            </a:r>
          </a:p>
          <a:p>
            <a:r>
              <a:rPr kumimoji="1" lang="ja-JP" altLang="ja-JP" sz="1200" kern="1200" dirty="0" smtClean="0">
                <a:solidFill>
                  <a:schemeClr val="tx1"/>
                </a:solidFill>
                <a:effectLst/>
                <a:latin typeface="+mn-lt"/>
                <a:ea typeface="+mn-ea"/>
                <a:cs typeface="+mn-cs"/>
              </a:rPr>
              <a:t>現実世界とコンピューター世界が密接に連携して実現するこのような仕組みを</a:t>
            </a:r>
            <a:r>
              <a:rPr kumimoji="1" lang="en-US" altLang="ja-JP" sz="1200" kern="1200" dirty="0" smtClean="0">
                <a:solidFill>
                  <a:schemeClr val="tx1"/>
                </a:solidFill>
                <a:effectLst/>
                <a:latin typeface="+mn-lt"/>
                <a:ea typeface="+mn-ea"/>
                <a:cs typeface="+mn-cs"/>
              </a:rPr>
              <a:t>Cyber-Physical Systems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）と言う。このような仕組みを関連する工場がそれぞれに実装し、連携しながらもの作りを行おうというのが、インダストリー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だ。これを人工知能やロボットのテクノロジーが支える。</a:t>
            </a:r>
          </a:p>
          <a:p>
            <a:r>
              <a:rPr kumimoji="1" lang="ja-JP" altLang="ja-JP" sz="1200" kern="1200" dirty="0" smtClean="0">
                <a:solidFill>
                  <a:schemeClr val="tx1"/>
                </a:solidFill>
                <a:effectLst/>
                <a:latin typeface="+mn-lt"/>
                <a:ea typeface="+mn-ea"/>
                <a:cs typeface="+mn-cs"/>
              </a:rPr>
              <a:t>ドイツでは、産学官をあげてインダストリー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に取り組んでいる。その背景には、ドイツの労働単価の高さがある。高い労働単価であっても、世界で通用するコストと品質、そして、サービスを提供することで、競争力を維持し続けたいという想いがあるからだ。</a:t>
            </a:r>
          </a:p>
          <a:p>
            <a:r>
              <a:rPr kumimoji="1" lang="ja-JP" altLang="ja-JP" sz="1200" kern="1200" dirty="0" smtClean="0">
                <a:solidFill>
                  <a:schemeClr val="tx1"/>
                </a:solidFill>
                <a:effectLst/>
                <a:latin typeface="+mn-lt"/>
                <a:ea typeface="+mn-ea"/>
                <a:cs typeface="+mn-cs"/>
              </a:rPr>
              <a:t>このような仕組みが実現されれば、労働者はいらなくなり、むしろ就労需要を減らすのではないかという批判もあるようだ。しかし、今のドイツは、近隣諸国からの多くの出稼ぎ労働者によって産業を維持している。また、このような仕組みを実現することで、新たなビジネス機会を創出し、世界におけるもの作りのイニシアティブもとれるはずだとの思惑もある。</a:t>
            </a:r>
          </a:p>
          <a:p>
            <a:r>
              <a:rPr kumimoji="1" lang="ja-JP" altLang="ja-JP" sz="1200" kern="1200" dirty="0" smtClean="0">
                <a:solidFill>
                  <a:schemeClr val="tx1"/>
                </a:solidFill>
                <a:effectLst/>
                <a:latin typeface="+mn-lt"/>
                <a:ea typeface="+mn-ea"/>
                <a:cs typeface="+mn-cs"/>
              </a:rPr>
              <a:t>少子高齢化が進む我が国も、このような取り組みをすすめてゆく必要があるだろう。未だドイツのような大がかりな組織的取り組みには至っていないが、大いに期待したいところだ。</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41</a:t>
            </a:fld>
            <a:endParaRPr kumimoji="1" lang="ja-JP" altLang="en-US"/>
          </a:p>
        </p:txBody>
      </p:sp>
    </p:spTree>
    <p:extLst>
      <p:ext uri="{BB962C8B-B14F-4D97-AF65-F5344CB8AC3E}">
        <p14:creationId xmlns:p14="http://schemas.microsoft.com/office/powerpoint/2010/main" val="4210358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【図解】コレ１枚で分かる産業革命の区分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ドイツの産業政策である「インダストリー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（第４次産業革命）」に対して、アメリカでは「第３次産業革命」が提唱されている。両者にどのような区分の違いがあるのだろうか。</a:t>
            </a:r>
          </a:p>
          <a:p>
            <a:r>
              <a:rPr kumimoji="1" lang="ja-JP" altLang="ja-JP" sz="1200" kern="1200" dirty="0" smtClean="0">
                <a:solidFill>
                  <a:schemeClr val="tx1"/>
                </a:solidFill>
                <a:effectLst/>
                <a:latin typeface="+mn-lt"/>
                <a:ea typeface="+mn-ea"/>
                <a:cs typeface="+mn-cs"/>
              </a:rPr>
              <a:t>まず、インダストリー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（第４次産業革命）について見てゆくことにしよう。</a:t>
            </a:r>
          </a:p>
          <a:p>
            <a:r>
              <a:rPr kumimoji="1" lang="ja-JP" altLang="ja-JP" sz="1200" kern="1200" dirty="0" smtClean="0">
                <a:solidFill>
                  <a:schemeClr val="tx1"/>
                </a:solidFill>
                <a:effectLst/>
                <a:latin typeface="+mn-lt"/>
                <a:ea typeface="+mn-ea"/>
                <a:cs typeface="+mn-cs"/>
              </a:rPr>
              <a:t>産業革命以前、もの作りは手作業が主体で、水車や馬力などの自然力が一部で使われていた。生産者は、それぞれに仕様を決め、注文生産でもの作りを行っていた。</a:t>
            </a:r>
          </a:p>
          <a:p>
            <a:r>
              <a:rPr kumimoji="1" lang="en-US" altLang="ja-JP" sz="1200" kern="1200" dirty="0" smtClean="0">
                <a:solidFill>
                  <a:schemeClr val="tx1"/>
                </a:solidFill>
                <a:effectLst/>
                <a:latin typeface="+mn-lt"/>
                <a:ea typeface="+mn-ea"/>
                <a:cs typeface="+mn-cs"/>
              </a:rPr>
              <a:t>1764</a:t>
            </a:r>
            <a:r>
              <a:rPr kumimoji="1" lang="ja-JP" altLang="ja-JP" sz="1200" kern="1200" dirty="0" smtClean="0">
                <a:solidFill>
                  <a:schemeClr val="tx1"/>
                </a:solidFill>
                <a:effectLst/>
                <a:latin typeface="+mn-lt"/>
                <a:ea typeface="+mn-ea"/>
                <a:cs typeface="+mn-cs"/>
              </a:rPr>
              <a:t>年、イギリスでジェニー紡績機が発明され紡績の生産性が飛躍的向上する。同時期、ジェームズワットによって蒸気機関に改良が加えられ、高効率な動力源としての普及が始まる。このイギリスに端を発する大量生産の時代を第１次産業革命と呼ぶ。</a:t>
            </a:r>
          </a:p>
          <a:p>
            <a:r>
              <a:rPr kumimoji="1" lang="ja-JP" altLang="ja-JP" sz="1200" kern="1200" dirty="0" smtClean="0">
                <a:solidFill>
                  <a:schemeClr val="tx1"/>
                </a:solidFill>
                <a:effectLst/>
                <a:latin typeface="+mn-lt"/>
                <a:ea typeface="+mn-ea"/>
                <a:cs typeface="+mn-cs"/>
              </a:rPr>
              <a:t>大量生産は、その効率を追求する過程で標準化や規格化を推し進めた。これによって工業化が進み、農業を中心とする社会から工業を中心とする社会へと変貌を遂げてゆく。この需要を満たすために、労働力は田園地帯から都市部へと移動し、企業化による生産資本の集中、資本家と労働者という役割区分の明確化がすすんでゆく。</a:t>
            </a:r>
          </a:p>
          <a:p>
            <a:r>
              <a:rPr kumimoji="1" lang="ja-JP" altLang="ja-JP" sz="1200" kern="1200" dirty="0" smtClean="0">
                <a:solidFill>
                  <a:schemeClr val="tx1"/>
                </a:solidFill>
                <a:effectLst/>
                <a:latin typeface="+mn-lt"/>
                <a:ea typeface="+mn-ea"/>
                <a:cs typeface="+mn-cs"/>
              </a:rPr>
              <a:t>その後、</a:t>
            </a:r>
            <a:r>
              <a:rPr kumimoji="1" lang="en-US" altLang="ja-JP" sz="1200" kern="1200" dirty="0" smtClean="0">
                <a:solidFill>
                  <a:schemeClr val="tx1"/>
                </a:solidFill>
                <a:effectLst/>
                <a:latin typeface="+mn-lt"/>
                <a:ea typeface="+mn-ea"/>
                <a:cs typeface="+mn-cs"/>
              </a:rPr>
              <a:t>19</a:t>
            </a:r>
            <a:r>
              <a:rPr kumimoji="1" lang="ja-JP" altLang="ja-JP" sz="1200" kern="1200" dirty="0" smtClean="0">
                <a:solidFill>
                  <a:schemeClr val="tx1"/>
                </a:solidFill>
                <a:effectLst/>
                <a:latin typeface="+mn-lt"/>
                <a:ea typeface="+mn-ea"/>
                <a:cs typeface="+mn-cs"/>
              </a:rPr>
              <a:t>世紀後半より、石油の普及もあり、内燃機関（エンジン）も動力源として使われるようになった。さらに、電力が普及し大量生産を支える動力源として広く使われるようになってゆく。また、標準化や規格化と共に、統計的手法を用いた科学的な管理手法も定着し、生産性や品質の向上に貢献するようになった。</a:t>
            </a:r>
            <a:r>
              <a:rPr kumimoji="1" lang="en-US" altLang="ja-JP" sz="1200" kern="1200" dirty="0" smtClean="0">
                <a:solidFill>
                  <a:schemeClr val="tx1"/>
                </a:solidFill>
                <a:effectLst/>
                <a:latin typeface="+mn-lt"/>
                <a:ea typeface="+mn-ea"/>
                <a:cs typeface="+mn-cs"/>
              </a:rPr>
              <a:t>T</a:t>
            </a:r>
            <a:r>
              <a:rPr kumimoji="1" lang="ja-JP" altLang="ja-JP" sz="1200" kern="1200" dirty="0" smtClean="0">
                <a:solidFill>
                  <a:schemeClr val="tx1"/>
                </a:solidFill>
                <a:effectLst/>
                <a:latin typeface="+mn-lt"/>
                <a:ea typeface="+mn-ea"/>
                <a:cs typeface="+mn-cs"/>
              </a:rPr>
              <a:t>型フォードに代表される効率化を追求した量産システムの登場や化学産業の台頭など、軽工業から重工業へ大量生産への取り組みが広がりはじめた時代でもある。これを第２次産業革命と呼んでいる。</a:t>
            </a:r>
          </a:p>
          <a:p>
            <a:r>
              <a:rPr kumimoji="1" lang="en-US" altLang="ja-JP" sz="1200" kern="1200" dirty="0" smtClean="0">
                <a:solidFill>
                  <a:schemeClr val="tx1"/>
                </a:solidFill>
                <a:effectLst/>
                <a:latin typeface="+mn-lt"/>
                <a:ea typeface="+mn-ea"/>
                <a:cs typeface="+mn-cs"/>
              </a:rPr>
              <a:t>1950</a:t>
            </a:r>
            <a:r>
              <a:rPr kumimoji="1" lang="ja-JP" altLang="ja-JP" sz="1200" kern="1200" dirty="0" smtClean="0">
                <a:solidFill>
                  <a:schemeClr val="tx1"/>
                </a:solidFill>
                <a:effectLst/>
                <a:latin typeface="+mn-lt"/>
                <a:ea typeface="+mn-ea"/>
                <a:cs typeface="+mn-cs"/>
              </a:rPr>
              <a:t>年代から</a:t>
            </a:r>
            <a:r>
              <a:rPr kumimoji="1" lang="en-US" altLang="ja-JP" sz="1200" kern="1200" dirty="0" smtClean="0">
                <a:solidFill>
                  <a:schemeClr val="tx1"/>
                </a:solidFill>
                <a:effectLst/>
                <a:latin typeface="+mn-lt"/>
                <a:ea typeface="+mn-ea"/>
                <a:cs typeface="+mn-cs"/>
              </a:rPr>
              <a:t>1960</a:t>
            </a:r>
            <a:r>
              <a:rPr kumimoji="1" lang="ja-JP" altLang="ja-JP" sz="1200" kern="1200" dirty="0" smtClean="0">
                <a:solidFill>
                  <a:schemeClr val="tx1"/>
                </a:solidFill>
                <a:effectLst/>
                <a:latin typeface="+mn-lt"/>
                <a:ea typeface="+mn-ea"/>
                <a:cs typeface="+mn-cs"/>
              </a:rPr>
              <a:t>年代にかけて、商用コンピューターの普及が始まる。当初は、事務作業を機械化することが主な用途だったが、</a:t>
            </a:r>
            <a:r>
              <a:rPr kumimoji="1" lang="en-US" altLang="ja-JP" sz="1200" kern="1200" dirty="0" smtClean="0">
                <a:solidFill>
                  <a:schemeClr val="tx1"/>
                </a:solidFill>
                <a:effectLst/>
                <a:latin typeface="+mn-lt"/>
                <a:ea typeface="+mn-ea"/>
                <a:cs typeface="+mn-cs"/>
              </a:rPr>
              <a:t>1970</a:t>
            </a:r>
            <a:r>
              <a:rPr kumimoji="1" lang="ja-JP" altLang="ja-JP" sz="1200" kern="1200" dirty="0" smtClean="0">
                <a:solidFill>
                  <a:schemeClr val="tx1"/>
                </a:solidFill>
                <a:effectLst/>
                <a:latin typeface="+mn-lt"/>
                <a:ea typeface="+mn-ea"/>
                <a:cs typeface="+mn-cs"/>
              </a:rPr>
              <a:t>年代に入り、もの作りの現場にコンピューターが使われるようになった。産業用ロボットの普及と相まって生産の自動化がすすめられてゆく。この時代を第３次産業革命と呼ぶ。その後、コンピューターの利用技術の発展と共に他品種少量生産に対応したフレキシブル・マニファクチャリング・システム（</a:t>
            </a:r>
            <a:r>
              <a:rPr kumimoji="1" lang="en-US" altLang="ja-JP" sz="1200" kern="1200" dirty="0" smtClean="0">
                <a:solidFill>
                  <a:schemeClr val="tx1"/>
                </a:solidFill>
                <a:effectLst/>
                <a:latin typeface="+mn-lt"/>
                <a:ea typeface="+mn-ea"/>
                <a:cs typeface="+mn-cs"/>
              </a:rPr>
              <a:t>FMS</a:t>
            </a:r>
            <a:r>
              <a:rPr kumimoji="1" lang="ja-JP" altLang="ja-JP" sz="1200" kern="1200" dirty="0" smtClean="0">
                <a:solidFill>
                  <a:schemeClr val="tx1"/>
                </a:solidFill>
                <a:effectLst/>
                <a:latin typeface="+mn-lt"/>
                <a:ea typeface="+mn-ea"/>
                <a:cs typeface="+mn-cs"/>
              </a:rPr>
              <a:t>）へと適用が拡がってゆく。</a:t>
            </a:r>
          </a:p>
          <a:p>
            <a:r>
              <a:rPr kumimoji="1" lang="ja-JP" altLang="ja-JP" sz="1200" kern="1200" dirty="0" smtClean="0">
                <a:solidFill>
                  <a:schemeClr val="tx1"/>
                </a:solidFill>
                <a:effectLst/>
                <a:latin typeface="+mn-lt"/>
                <a:ea typeface="+mn-ea"/>
                <a:cs typeface="+mn-cs"/>
              </a:rPr>
              <a:t>さらに、インターネットの普及によりネットワーク接続が、低コストで容易になった。その結果、地域や企業を越える情報の共有と調整と生産に関わるモノの流れの全体最適をめざす、</a:t>
            </a:r>
            <a:r>
              <a:rPr kumimoji="1" lang="en-US" altLang="ja-JP" sz="1200" kern="1200" dirty="0" smtClean="0">
                <a:solidFill>
                  <a:schemeClr val="tx1"/>
                </a:solidFill>
                <a:effectLst/>
                <a:latin typeface="+mn-lt"/>
                <a:ea typeface="+mn-ea"/>
                <a:cs typeface="+mn-cs"/>
              </a:rPr>
              <a:t>SCM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Supply Chain Management</a:t>
            </a:r>
            <a:r>
              <a:rPr kumimoji="1" lang="ja-JP" altLang="ja-JP" sz="1200" kern="1200" dirty="0" smtClean="0">
                <a:solidFill>
                  <a:schemeClr val="tx1"/>
                </a:solidFill>
                <a:effectLst/>
                <a:latin typeface="+mn-lt"/>
                <a:ea typeface="+mn-ea"/>
                <a:cs typeface="+mn-cs"/>
              </a:rPr>
              <a:t>）の適用が拡大する。</a:t>
            </a:r>
          </a:p>
          <a:p>
            <a:r>
              <a:rPr kumimoji="1" lang="ja-JP" altLang="ja-JP" sz="1200" kern="1200" dirty="0" smtClean="0">
                <a:solidFill>
                  <a:schemeClr val="tx1"/>
                </a:solidFill>
                <a:effectLst/>
                <a:latin typeface="+mn-lt"/>
                <a:ea typeface="+mn-ea"/>
                <a:cs typeface="+mn-cs"/>
              </a:rPr>
              <a:t>その後、自動化や自律化技術の進展を背景に、顧客ごとに異なる個別仕様の注文を量産品と同様のコストと短納期で提供できるもの作りを実現し、競争力を高めようという取り組みが始まった。これが、第４次産業革命、すなわちインダリ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だ。</a:t>
            </a:r>
          </a:p>
          <a:p>
            <a:r>
              <a:rPr kumimoji="1" lang="ja-JP" altLang="ja-JP" sz="1200" kern="1200" dirty="0" smtClean="0">
                <a:solidFill>
                  <a:schemeClr val="tx1"/>
                </a:solidFill>
                <a:effectLst/>
                <a:latin typeface="+mn-lt"/>
                <a:ea typeface="+mn-ea"/>
                <a:cs typeface="+mn-cs"/>
              </a:rPr>
              <a:t>これに対し、米国で提唱される第３次産業革命は、上記の第２次と第３次をひとまとめにして、第２次産業革命と区分しているようだ。第３次産業革命は、時間軸で見れば、ドイツの第４次産業革命と重なっている。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と同様に標準化・大量生産から個別仕様・個別生産に対応する取り組みである。これに加えて、消費者自らが、もの作りに関わる「もの作りの民主化」をすすめようという「デジタル・ファブリケーション」を含め第３次産業革命と位置付けているようだ。個人やコミュニティが、消費の現場で設計し、</a:t>
            </a:r>
            <a:r>
              <a:rPr kumimoji="1" lang="en-US" altLang="ja-JP" sz="1200" kern="1200" dirty="0" smtClean="0">
                <a:solidFill>
                  <a:schemeClr val="tx1"/>
                </a:solidFill>
                <a:effectLst/>
                <a:latin typeface="+mn-lt"/>
                <a:ea typeface="+mn-ea"/>
                <a:cs typeface="+mn-cs"/>
              </a:rPr>
              <a:t>3D</a:t>
            </a:r>
            <a:r>
              <a:rPr kumimoji="1" lang="ja-JP" altLang="ja-JP" sz="1200" kern="1200" dirty="0" smtClean="0">
                <a:solidFill>
                  <a:schemeClr val="tx1"/>
                </a:solidFill>
                <a:effectLst/>
                <a:latin typeface="+mn-lt"/>
                <a:ea typeface="+mn-ea"/>
                <a:cs typeface="+mn-cs"/>
              </a:rPr>
              <a:t>プリンターを使って「もの作りの個人化・個別化」を実現する。</a:t>
            </a:r>
          </a:p>
          <a:p>
            <a:r>
              <a:rPr kumimoji="1" lang="ja-JP" altLang="ja-JP" sz="1200" kern="1200" dirty="0" smtClean="0">
                <a:solidFill>
                  <a:schemeClr val="tx1"/>
                </a:solidFill>
                <a:effectLst/>
                <a:latin typeface="+mn-lt"/>
                <a:ea typeface="+mn-ea"/>
                <a:cs typeface="+mn-cs"/>
              </a:rPr>
              <a:t>区分の仕方や定義の違いはあるが、デジタル技術を活かし、低コスト、短納期で、もの作りの個人化や個別化に対応し、もの作りの変革を進めようという取り組みであることに変わりはない。これは、第１次産業革命以前の個別仕様・個別生産という個人に最適化されたもの作りへの回帰とも言えるだろ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42</a:t>
            </a:fld>
            <a:endParaRPr kumimoji="1" lang="ja-JP" altLang="en-US"/>
          </a:p>
        </p:txBody>
      </p:sp>
    </p:spTree>
    <p:extLst>
      <p:ext uri="{BB962C8B-B14F-4D97-AF65-F5344CB8AC3E}">
        <p14:creationId xmlns:p14="http://schemas.microsoft.com/office/powerpoint/2010/main" val="1014520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865946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枚でわかる</a:t>
            </a:r>
            <a:r>
              <a:rPr kumimoji="1" lang="en-US" altLang="ja-JP" sz="1200" kern="1200" dirty="0" err="1" smtClean="0">
                <a:solidFill>
                  <a:schemeClr val="tx1"/>
                </a:solidFill>
                <a:effectLst/>
                <a:latin typeface="+mn-lt"/>
                <a:ea typeface="+mn-ea"/>
                <a:cs typeface="+mn-cs"/>
              </a:rPr>
              <a:t>IoT</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モノが直接インターネットにつながり、モノ同士が、あるいはモノとクラウドが、さらにはモノとヒトとがデータをやり取りする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：モノのインターネット）が急速な広がりを見せ始めています。</a:t>
            </a:r>
          </a:p>
          <a:p>
            <a:r>
              <a:rPr kumimoji="1" lang="en-US" altLang="ja-JP" sz="1200" kern="1200" dirty="0" smtClean="0">
                <a:solidFill>
                  <a:schemeClr val="tx1"/>
                </a:solidFill>
                <a:effectLst/>
                <a:latin typeface="+mn-lt"/>
                <a:ea typeface="+mn-ea"/>
                <a:cs typeface="+mn-cs"/>
              </a:rPr>
              <a:t>2009</a:t>
            </a:r>
            <a:r>
              <a:rPr kumimoji="1" lang="ja-JP" altLang="ja-JP" sz="1200" kern="1200" dirty="0" smtClean="0">
                <a:solidFill>
                  <a:schemeClr val="tx1"/>
                </a:solidFill>
                <a:effectLst/>
                <a:latin typeface="+mn-lt"/>
                <a:ea typeface="+mn-ea"/>
                <a:cs typeface="+mn-cs"/>
              </a:rPr>
              <a:t>年、インターネットにつながっていたモノは</a:t>
            </a:r>
            <a:r>
              <a:rPr kumimoji="1" lang="en-US" altLang="ja-JP" sz="1200" kern="1200" dirty="0" smtClean="0">
                <a:solidFill>
                  <a:schemeClr val="tx1"/>
                </a:solidFill>
                <a:effectLst/>
                <a:latin typeface="+mn-lt"/>
                <a:ea typeface="+mn-ea"/>
                <a:cs typeface="+mn-cs"/>
              </a:rPr>
              <a:t>25</a:t>
            </a:r>
            <a:r>
              <a:rPr kumimoji="1" lang="ja-JP" altLang="ja-JP" sz="1200" kern="1200" dirty="0" smtClean="0">
                <a:solidFill>
                  <a:schemeClr val="tx1"/>
                </a:solidFill>
                <a:effectLst/>
                <a:latin typeface="+mn-lt"/>
                <a:ea typeface="+mn-ea"/>
                <a:cs typeface="+mn-cs"/>
              </a:rPr>
              <a:t>億個あったとされていますが、</a:t>
            </a:r>
            <a:r>
              <a:rPr kumimoji="1" lang="en-US" altLang="ja-JP" sz="1200" kern="1200" dirty="0" smtClean="0">
                <a:solidFill>
                  <a:schemeClr val="tx1"/>
                </a:solidFill>
                <a:effectLst/>
                <a:latin typeface="+mn-lt"/>
                <a:ea typeface="+mn-ea"/>
                <a:cs typeface="+mn-cs"/>
              </a:rPr>
              <a:t>2015</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180</a:t>
            </a:r>
            <a:r>
              <a:rPr kumimoji="1" lang="ja-JP" altLang="ja-JP" sz="1200" kern="1200" dirty="0" smtClean="0">
                <a:solidFill>
                  <a:schemeClr val="tx1"/>
                </a:solidFill>
                <a:effectLst/>
                <a:latin typeface="+mn-lt"/>
                <a:ea typeface="+mn-ea"/>
                <a:cs typeface="+mn-cs"/>
              </a:rPr>
              <a:t>億個に、そして</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億個に達するであろうという予測もなされており、私たちの住む現実世界は、インターネットとのつながりをますます深めようとしているのです。</a:t>
            </a:r>
          </a:p>
          <a:p>
            <a:r>
              <a:rPr kumimoji="1" lang="en-US" altLang="ja-JP" sz="1200" kern="1200" dirty="0" smtClean="0">
                <a:solidFill>
                  <a:schemeClr val="tx1"/>
                </a:solidFill>
                <a:effectLst/>
                <a:latin typeface="+mn-lt"/>
                <a:ea typeface="+mn-ea"/>
                <a:cs typeface="+mn-cs"/>
              </a:rPr>
              <a:t>http://</a:t>
            </a:r>
            <a:r>
              <a:rPr kumimoji="1" lang="en-US" altLang="ja-JP" sz="1200" kern="1200" dirty="0" err="1" smtClean="0">
                <a:solidFill>
                  <a:schemeClr val="tx1"/>
                </a:solidFill>
                <a:effectLst/>
                <a:latin typeface="+mn-lt"/>
                <a:ea typeface="+mn-ea"/>
                <a:cs typeface="+mn-cs"/>
              </a:rPr>
              <a:t>www.t-ink.com</a:t>
            </a:r>
            <a:r>
              <a:rPr kumimoji="1" lang="en-US" altLang="ja-JP" sz="1200" kern="1200" dirty="0" smtClean="0">
                <a:solidFill>
                  <a:schemeClr val="tx1"/>
                </a:solidFill>
                <a:effectLst/>
                <a:latin typeface="+mn-lt"/>
                <a:ea typeface="+mn-ea"/>
                <a:cs typeface="+mn-cs"/>
              </a:rPr>
              <a:t>/is-it-time-to-stop-overthinking-the-internet-of-things/</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モノは私たちの日常生活や社会活動の様々なアクティビティを、あるいはモノの周囲の環境や変化をセンサーで捉え、それをデジタルデータとしてインターネットを介して送り出してゆきます。つまり、私たちの現実世界のデジタル・コピーがサイバー世界、すなわちクラウドの中に築かれつつあるのです。インターネットにつながるモノの数が増えてゆくということは、ますます精緻な現実世界のデジタル・コピーが、出来あがることを意味しているのです。</a:t>
            </a:r>
          </a:p>
          <a:p>
            <a:r>
              <a:rPr kumimoji="1" lang="ja-JP" altLang="ja-JP" sz="1200" kern="1200" dirty="0" smtClean="0">
                <a:solidFill>
                  <a:schemeClr val="tx1"/>
                </a:solidFill>
                <a:effectLst/>
                <a:latin typeface="+mn-lt"/>
                <a:ea typeface="+mn-ea"/>
                <a:cs typeface="+mn-cs"/>
              </a:rPr>
              <a:t>膨大な数のモノから送り出されるデータもまた膨大な量となります。まさに、ビッグデータが構築されつつあるわけですが、データをただ溜め込んでいてもそこから価値を生みだすことはありません。そこで、この膨大なデータを使って、現実社会の出来事を分析し、その因果関係を明らかにしたり、様々なデータ上での実験（シミュレーション）を行ったりして、私たちの社会活動や生活を快適で安心なものにするための情報を生みだす必要があります。この情報を使って、自動車や航空機を動かし、交通システムを管制したり、健康のためのアドバイスを提供してくれたりといった価値が生みだされるのです。</a:t>
            </a:r>
          </a:p>
          <a:p>
            <a:r>
              <a:rPr kumimoji="1" lang="ja-JP" altLang="ja-JP" sz="1200" b="1" kern="1200" dirty="0" smtClean="0">
                <a:solidFill>
                  <a:schemeClr val="tx1"/>
                </a:solidFill>
                <a:effectLst/>
                <a:latin typeface="+mn-lt"/>
                <a:ea typeface="+mn-ea"/>
                <a:cs typeface="+mn-cs"/>
              </a:rPr>
              <a:t>「デジタルで現実世界を捉え、アナログな現実世界を動かす仕組み」</a:t>
            </a:r>
            <a:endParaRPr kumimoji="1" lang="ja-JP" altLang="ja-JP" sz="1200" kern="1200" dirty="0" smtClean="0">
              <a:solidFill>
                <a:schemeClr val="tx1"/>
              </a:solidFill>
              <a:effectLst/>
              <a:latin typeface="+mn-lt"/>
              <a:ea typeface="+mn-ea"/>
              <a:cs typeface="+mn-cs"/>
            </a:endParaRP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をあえて短い言葉にまとめるとすれば、このような表現になるかも知れません。では</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の普及によって、どのような価値が生まれるのでしょうか。</a:t>
            </a:r>
          </a:p>
          <a:p>
            <a:r>
              <a:rPr kumimoji="1" lang="ja-JP" altLang="ja-JP" sz="1200" kern="1200" dirty="0" smtClean="0">
                <a:solidFill>
                  <a:schemeClr val="tx1"/>
                </a:solidFill>
                <a:effectLst/>
                <a:latin typeface="+mn-lt"/>
                <a:ea typeface="+mn-ea"/>
                <a:cs typeface="+mn-cs"/>
              </a:rPr>
              <a:t>モノ同士がつながり全体で協調・連携する</a:t>
            </a:r>
          </a:p>
          <a:p>
            <a:r>
              <a:rPr kumimoji="1" lang="ja-JP" altLang="ja-JP" sz="1200" kern="1200" dirty="0" smtClean="0">
                <a:solidFill>
                  <a:schemeClr val="tx1"/>
                </a:solidFill>
                <a:effectLst/>
                <a:latin typeface="+mn-lt"/>
                <a:ea typeface="+mn-ea"/>
                <a:cs typeface="+mn-cs"/>
              </a:rPr>
              <a:t>少し前を走っている自動車がスピードを落とせば、後方の自動車もそれにあわせてスピードを落とします。自動車と信号機がつながり、自動車の通行量にあわせて信号機の点灯を制御します。その結果、渋滞は解消され、円滑でエネルギー消費も少ないモノやヒトの輸送が実現します。</a:t>
            </a:r>
          </a:p>
          <a:p>
            <a:r>
              <a:rPr kumimoji="1" lang="ja-JP" altLang="ja-JP" sz="1200" kern="1200" dirty="0" smtClean="0">
                <a:solidFill>
                  <a:schemeClr val="tx1"/>
                </a:solidFill>
                <a:effectLst/>
                <a:latin typeface="+mn-lt"/>
                <a:ea typeface="+mn-ea"/>
                <a:cs typeface="+mn-cs"/>
              </a:rPr>
              <a:t>このように、モノ同士がつながることでモノがお互いに協調・連携しながら、全体最適を実現してくれるのです。</a:t>
            </a:r>
          </a:p>
          <a:p>
            <a:r>
              <a:rPr kumimoji="1" lang="ja-JP" altLang="ja-JP" sz="1200" kern="1200" dirty="0" smtClean="0">
                <a:solidFill>
                  <a:schemeClr val="tx1"/>
                </a:solidFill>
                <a:effectLst/>
                <a:latin typeface="+mn-lt"/>
                <a:ea typeface="+mn-ea"/>
                <a:cs typeface="+mn-cs"/>
              </a:rPr>
              <a:t>クラウドにつながりモノ自身が賢くなる</a:t>
            </a:r>
          </a:p>
          <a:p>
            <a:r>
              <a:rPr kumimoji="1" lang="ja-JP" altLang="ja-JP" sz="1200" kern="1200" dirty="0" smtClean="0">
                <a:solidFill>
                  <a:schemeClr val="tx1"/>
                </a:solidFill>
                <a:effectLst/>
                <a:latin typeface="+mn-lt"/>
                <a:ea typeface="+mn-ea"/>
                <a:cs typeface="+mn-cs"/>
              </a:rPr>
              <a:t>電子レンジはいま話題の料理のレシピを手に入れ最適な時間や調理法を設定してくれます。冷蔵庫は少なくなった常備食材を検知して自動で発注してくれます。自動車に今日食べたい料理を話しかけるとおすすめのレストランを紹介し予約までしくれます。そして、渋滞のない快適なルートに沿って自動車を走らせてくれるでしょう。</a:t>
            </a:r>
          </a:p>
          <a:p>
            <a:r>
              <a:rPr kumimoji="1" lang="ja-JP" altLang="ja-JP" sz="1200" kern="1200" dirty="0" smtClean="0">
                <a:solidFill>
                  <a:schemeClr val="tx1"/>
                </a:solidFill>
                <a:effectLst/>
                <a:latin typeface="+mn-lt"/>
                <a:ea typeface="+mn-ea"/>
                <a:cs typeface="+mn-cs"/>
              </a:rPr>
              <a:t>ひとつひとつのモノに大きなデータや頭脳を持たせることには限界がありますが、モノにつながったインターネットの先には、ほぼ無尽蔵のデータ格納場所であり膨大な処理能力を持った頭脳であるクラウドがあります。モノは、このクラウドにデータを送り様々なデータ処理を行うことで、モノ単体ではなしえない強力な頭脳を持つことができるのです。</a:t>
            </a:r>
          </a:p>
          <a:p>
            <a:r>
              <a:rPr kumimoji="1" lang="ja-JP" altLang="ja-JP" sz="1200" kern="1200" dirty="0" smtClean="0">
                <a:solidFill>
                  <a:schemeClr val="tx1"/>
                </a:solidFill>
                <a:effectLst/>
                <a:latin typeface="+mn-lt"/>
                <a:ea typeface="+mn-ea"/>
                <a:cs typeface="+mn-cs"/>
              </a:rPr>
              <a:t>モノがリアルタイムでつながり</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いま</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の事実を伝えてくれる</a:t>
            </a:r>
          </a:p>
          <a:p>
            <a:r>
              <a:rPr kumimoji="1" lang="ja-JP" altLang="ja-JP" sz="1200" kern="1200" dirty="0" smtClean="0">
                <a:solidFill>
                  <a:schemeClr val="tx1"/>
                </a:solidFill>
                <a:effectLst/>
                <a:latin typeface="+mn-lt"/>
                <a:ea typeface="+mn-ea"/>
                <a:cs typeface="+mn-cs"/>
              </a:rPr>
              <a:t>航空機のジェットエンジンの稼働状況がリアルタイムに分かることで、故障や不具合を即座に把握できパイロットに適切な指示を与えることや、着陸先の空港で交換部品やエンジニアを事前に待機させておき、着陸後すぐに点検修理し次のフライトを欠航させないといった対応が可能になります。また、ジェットエンジンを製品の販売から、使用状況に応じた従量課金サービスにすることもできるでしょう。</a:t>
            </a:r>
          </a:p>
          <a:p>
            <a:r>
              <a:rPr kumimoji="1" lang="ja-JP" altLang="ja-JP" sz="1200" kern="1200" dirty="0" smtClean="0">
                <a:solidFill>
                  <a:schemeClr val="tx1"/>
                </a:solidFill>
                <a:effectLst/>
                <a:latin typeface="+mn-lt"/>
                <a:ea typeface="+mn-ea"/>
                <a:cs typeface="+mn-cs"/>
              </a:rPr>
              <a:t>さらに災害が起きたとき、いま自分が乗っている自動車を安全に避難させるために、その位置や動きにあわせて最適なルートに誘導してくれます。また、スマートフォンやウェアラブルを持っている人の動きをリアルタイムで捉えながら、安全な避難経路へと誘導してくれるでしょう。</a:t>
            </a:r>
          </a:p>
          <a:p>
            <a:r>
              <a:rPr kumimoji="1" lang="ja-JP" altLang="ja-JP" sz="1200" kern="1200" dirty="0" smtClean="0">
                <a:solidFill>
                  <a:schemeClr val="tx1"/>
                </a:solidFill>
                <a:effectLst/>
                <a:latin typeface="+mn-lt"/>
                <a:ea typeface="+mn-ea"/>
                <a:cs typeface="+mn-cs"/>
              </a:rPr>
              <a:t>このようにモノがリアルタイムにつながることで、その時々の最適なモノやヒトの動きを実現したり、モノを販売からサービスへ転換したりといったビジネス・モデルの変革が可能になるのです。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の広がりは、これまでにない新たな価値を私たちにもたらしてくれるのです。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1852976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1545555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a:t>
            </a:fld>
            <a:endParaRPr kumimoji="1" lang="ja-JP" altLang="en-US"/>
          </a:p>
        </p:txBody>
      </p:sp>
    </p:spTree>
    <p:extLst>
      <p:ext uri="{BB962C8B-B14F-4D97-AF65-F5344CB8AC3E}">
        <p14:creationId xmlns:p14="http://schemas.microsoft.com/office/powerpoint/2010/main" val="280332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がもたらす２つのパラダイムシフト</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）は、既存の常識をどのように変えようとしているのでしょうか。</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社会基盤のシフト</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がもたらす常識の転換（パラダイムシフト）のひとつは、現実世界（</a:t>
            </a:r>
            <a:r>
              <a:rPr kumimoji="1" lang="en-US" altLang="ja-JP" sz="1200" kern="1200" dirty="0" smtClean="0">
                <a:solidFill>
                  <a:schemeClr val="tx1"/>
                </a:solidFill>
                <a:effectLst/>
                <a:latin typeface="+mn-lt"/>
                <a:ea typeface="+mn-ea"/>
                <a:cs typeface="+mn-cs"/>
              </a:rPr>
              <a:t>Physical World</a:t>
            </a:r>
            <a:r>
              <a:rPr kumimoji="1" lang="ja-JP" altLang="ja-JP" sz="1200" kern="1200" dirty="0" smtClean="0">
                <a:solidFill>
                  <a:schemeClr val="tx1"/>
                </a:solidFill>
                <a:effectLst/>
                <a:latin typeface="+mn-lt"/>
                <a:ea typeface="+mn-ea"/>
                <a:cs typeface="+mn-cs"/>
              </a:rPr>
              <a:t>）と電脳世界（</a:t>
            </a:r>
            <a:r>
              <a:rPr kumimoji="1" lang="en-US" altLang="ja-JP" sz="1200" kern="1200" dirty="0" smtClean="0">
                <a:solidFill>
                  <a:schemeClr val="tx1"/>
                </a:solidFill>
                <a:effectLst/>
                <a:latin typeface="+mn-lt"/>
                <a:ea typeface="+mn-ea"/>
                <a:cs typeface="+mn-cs"/>
              </a:rPr>
              <a:t>Cyber World</a:t>
            </a:r>
            <a:r>
              <a:rPr kumimoji="1" lang="ja-JP" altLang="ja-JP" sz="1200" kern="1200" dirty="0" smtClean="0">
                <a:solidFill>
                  <a:schemeClr val="tx1"/>
                </a:solidFill>
                <a:effectLst/>
                <a:latin typeface="+mn-lt"/>
                <a:ea typeface="+mn-ea"/>
                <a:cs typeface="+mn-cs"/>
              </a:rPr>
              <a:t>）を一体化させた新たな社会基盤の実現です。</a:t>
            </a:r>
          </a:p>
          <a:p>
            <a:r>
              <a:rPr kumimoji="1" lang="ja-JP" altLang="ja-JP" sz="1200" kern="1200" dirty="0" smtClean="0">
                <a:solidFill>
                  <a:schemeClr val="tx1"/>
                </a:solidFill>
                <a:effectLst/>
                <a:latin typeface="+mn-lt"/>
                <a:ea typeface="+mn-ea"/>
                <a:cs typeface="+mn-cs"/>
              </a:rPr>
              <a:t>スマートフォンやウェアラブル端末、車や建物、公共交通機関や道路・公共施設などに組み込まれたセンサーによって、私たちの生活や社会の出来事は、デジタルデータとして収集され、インターネットに送り出されます。</a:t>
            </a:r>
          </a:p>
          <a:p>
            <a:r>
              <a:rPr kumimoji="1" lang="ja-JP" altLang="ja-JP" sz="1200" kern="1200" dirty="0" smtClean="0">
                <a:solidFill>
                  <a:schemeClr val="tx1"/>
                </a:solidFill>
                <a:effectLst/>
                <a:latin typeface="+mn-lt"/>
                <a:ea typeface="+mn-ea"/>
                <a:cs typeface="+mn-cs"/>
              </a:rPr>
              <a:t>このようなネットワークにつながるデバイスの数は、</a:t>
            </a:r>
            <a:r>
              <a:rPr kumimoji="1" lang="en-US" altLang="ja-JP" sz="1200" kern="1200" dirty="0" smtClean="0">
                <a:solidFill>
                  <a:schemeClr val="tx1"/>
                </a:solidFill>
                <a:effectLst/>
                <a:latin typeface="+mn-lt"/>
                <a:ea typeface="+mn-ea"/>
                <a:cs typeface="+mn-cs"/>
              </a:rPr>
              <a:t>2015</a:t>
            </a:r>
            <a:r>
              <a:rPr kumimoji="1" lang="ja-JP" altLang="ja-JP" sz="1200" kern="1200" dirty="0" smtClean="0">
                <a:solidFill>
                  <a:schemeClr val="tx1"/>
                </a:solidFill>
                <a:effectLst/>
                <a:latin typeface="+mn-lt"/>
                <a:ea typeface="+mn-ea"/>
                <a:cs typeface="+mn-cs"/>
              </a:rPr>
              <a:t>年の</a:t>
            </a:r>
            <a:r>
              <a:rPr kumimoji="1" lang="en-US" altLang="ja-JP" sz="1200" kern="1200" dirty="0" smtClean="0">
                <a:solidFill>
                  <a:schemeClr val="tx1"/>
                </a:solidFill>
                <a:effectLst/>
                <a:latin typeface="+mn-lt"/>
                <a:ea typeface="+mn-ea"/>
                <a:cs typeface="+mn-cs"/>
              </a:rPr>
              <a:t>180</a:t>
            </a:r>
            <a:r>
              <a:rPr kumimoji="1" lang="ja-JP" altLang="ja-JP" sz="1200" kern="1200" dirty="0" smtClean="0">
                <a:solidFill>
                  <a:schemeClr val="tx1"/>
                </a:solidFill>
                <a:effectLst/>
                <a:latin typeface="+mn-lt"/>
                <a:ea typeface="+mn-ea"/>
                <a:cs typeface="+mn-cs"/>
              </a:rPr>
              <a:t>億個から</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億個に達すると言われており、これによって現実社会が、より緻密に、そしてリアルタイムにデータ化され、電脳世界に、そのデジタルコピーを作り上げる仕組みが構築されようとしています。</a:t>
            </a:r>
          </a:p>
          <a:p>
            <a:r>
              <a:rPr kumimoji="1" lang="ja-JP" altLang="ja-JP" sz="1200" kern="1200" dirty="0" smtClean="0">
                <a:solidFill>
                  <a:schemeClr val="tx1"/>
                </a:solidFill>
                <a:effectLst/>
                <a:latin typeface="+mn-lt"/>
                <a:ea typeface="+mn-ea"/>
                <a:cs typeface="+mn-cs"/>
              </a:rPr>
              <a:t>このデジタルコピーを使って、様々なシミュレーションや人工知能を使った解析を行い、現実社会の出来事を深く理解し、様々な洞察や最適解を導き出すことができるようになります。この結果は、様々な業務サービスや情報提供サービスを介して、現実世界に再びフィードバックされ、新たな活動や変化をもたらします。そして、その動きは、センサーに収集され、また電脳世界に送られます。</a:t>
            </a:r>
          </a:p>
          <a:p>
            <a:r>
              <a:rPr kumimoji="1" lang="ja-JP" altLang="ja-JP" sz="1200" kern="1200" dirty="0" smtClean="0">
                <a:solidFill>
                  <a:schemeClr val="tx1"/>
                </a:solidFill>
                <a:effectLst/>
                <a:latin typeface="+mn-lt"/>
                <a:ea typeface="+mn-ea"/>
                <a:cs typeface="+mn-cs"/>
              </a:rPr>
              <a:t>このような一連の仕組みを</a:t>
            </a:r>
            <a:r>
              <a:rPr kumimoji="1" lang="en-US" altLang="ja-JP" sz="1200" kern="1200" dirty="0" smtClean="0">
                <a:solidFill>
                  <a:schemeClr val="tx1"/>
                </a:solidFill>
                <a:effectLst/>
                <a:latin typeface="+mn-lt"/>
                <a:ea typeface="+mn-ea"/>
                <a:cs typeface="+mn-cs"/>
              </a:rPr>
              <a:t>Cyber-Physical System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）と言います。</a:t>
            </a:r>
          </a:p>
          <a:p>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は、日常生活や社会活動の様々な領域に組み込まれ、これまでにできなかったような新たな価値を生みだしてゆくことになるでしょう。</a:t>
            </a:r>
          </a:p>
          <a:p>
            <a:r>
              <a:rPr kumimoji="1" lang="ja-JP" altLang="ja-JP" sz="1200" kern="1200" dirty="0" smtClean="0">
                <a:solidFill>
                  <a:schemeClr val="tx1"/>
                </a:solidFill>
                <a:effectLst/>
                <a:latin typeface="+mn-lt"/>
                <a:ea typeface="+mn-ea"/>
                <a:cs typeface="+mn-cs"/>
              </a:rPr>
              <a:t>「モノ」の価値のシフト</a:t>
            </a:r>
          </a:p>
          <a:p>
            <a:r>
              <a:rPr kumimoji="1" lang="ja-JP" altLang="ja-JP" sz="1200" kern="1200" dirty="0" smtClean="0">
                <a:solidFill>
                  <a:schemeClr val="tx1"/>
                </a:solidFill>
                <a:effectLst/>
                <a:latin typeface="+mn-lt"/>
                <a:ea typeface="+mn-ea"/>
                <a:cs typeface="+mn-cs"/>
              </a:rPr>
              <a:t>もうひとつのパラダイムシフトは、「モノ」の価値の本質をハードウェアからサービスへとシフトさせることです。</a:t>
            </a:r>
          </a:p>
          <a:p>
            <a:r>
              <a:rPr kumimoji="1" lang="ja-JP" altLang="ja-JP" sz="1200" kern="1200" dirty="0" smtClean="0">
                <a:solidFill>
                  <a:schemeClr val="tx1"/>
                </a:solidFill>
                <a:effectLst/>
                <a:latin typeface="+mn-lt"/>
                <a:ea typeface="+mn-ea"/>
                <a:cs typeface="+mn-cs"/>
              </a:rPr>
              <a:t>かつて、モノの性能や機能、品質や操作性は、ハードウェアの「メカニズム」や「作り込み」といった物理的実態によって実現されました。しかし、いま多くのモノには、コンピューターが組み込まれ、ソフトウェアによって、これらが実現されています。もちろん、ハードウェアの価値が失われることはありませんが、もはやハードウェアだけでは、モノ全体の価値を実現できない時代を迎えてい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の登場は、この「ハードウェア＋ソフトウェア」としてのモノをインターネットにつなぎ、クラウドと一体化することで、これまでにはできなかったサービスを実現しようとしています。</a:t>
            </a:r>
          </a:p>
          <a:p>
            <a:r>
              <a:rPr kumimoji="1" lang="ja-JP" altLang="ja-JP" sz="1200" kern="1200" dirty="0" smtClean="0">
                <a:solidFill>
                  <a:schemeClr val="tx1"/>
                </a:solidFill>
                <a:effectLst/>
                <a:latin typeface="+mn-lt"/>
                <a:ea typeface="+mn-ea"/>
                <a:cs typeface="+mn-cs"/>
              </a:rPr>
              <a:t>例えば、自動車や設備機器に組み込まれたセンサーが、クラウドサービスに送られ解析され、予防保守の必要性やタイミングを個別に判断し、故障で動かなくなる前に点検や修理を行うことを可能にします。これにより、ユーザーの満足度は高まり、さらに保守・点検のタイミングや、そこに関わる機材や部品、エンジニアの稼働が個別最適化され、サービス・コストの削減が可能になるでしょう。</a:t>
            </a:r>
          </a:p>
          <a:p>
            <a:r>
              <a:rPr kumimoji="1" lang="ja-JP" altLang="ja-JP" sz="1200" kern="1200" dirty="0" smtClean="0">
                <a:solidFill>
                  <a:schemeClr val="tx1"/>
                </a:solidFill>
                <a:effectLst/>
                <a:latin typeface="+mn-lt"/>
                <a:ea typeface="+mn-ea"/>
                <a:cs typeface="+mn-cs"/>
              </a:rPr>
              <a:t>また、稼働状況がリアルタイムで確実に計測できることから、「モノ」を売らずに、タクシー料金のように使用量に応じて課金するといった「サービスとしてモノ」を提供するビジネスも可能になります。</a:t>
            </a:r>
          </a:p>
          <a:p>
            <a:r>
              <a:rPr kumimoji="1" lang="ja-JP" altLang="ja-JP" sz="1200" kern="1200" dirty="0" smtClean="0">
                <a:solidFill>
                  <a:schemeClr val="tx1"/>
                </a:solidFill>
                <a:effectLst/>
                <a:latin typeface="+mn-lt"/>
                <a:ea typeface="+mn-ea"/>
                <a:cs typeface="+mn-cs"/>
              </a:rPr>
              <a:t>自動車の場合、運転者が安全な運転をしているのか、乱暴な運転をしているのかを把握し、保険料率を変動させるといったサービスも考えられます。さらに、ネットワークを介して、モノに組み込まれたソフトウェアを更新し、機能や性能、操作性を向上させることも可能になります。</a:t>
            </a:r>
          </a:p>
          <a:p>
            <a:r>
              <a:rPr kumimoji="1" lang="ja-JP" altLang="ja-JP" sz="1200" kern="1200" dirty="0" smtClean="0">
                <a:solidFill>
                  <a:schemeClr val="tx1"/>
                </a:solidFill>
                <a:effectLst/>
                <a:latin typeface="+mn-lt"/>
                <a:ea typeface="+mn-ea"/>
                <a:cs typeface="+mn-cs"/>
              </a:rPr>
              <a:t>このように、モノそのものではなく、モノを含むサービス全体が新たな価値を生みだすことになろうとしているのです。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この２つのパラダイムシフトが、私たちの生活や社会活動、そしてビジネスを大きく変えてゆくことになるでしょう。</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254154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smtClean="0">
                <a:solidFill>
                  <a:schemeClr val="tx1"/>
                </a:solidFill>
                <a:effectLst/>
                <a:latin typeface="+mn-lt"/>
                <a:ea typeface="+mn-ea"/>
                <a:cs typeface="+mn-cs"/>
              </a:rPr>
              <a:t>CPS</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私たちの日常は様々な「モノ」に囲まれています。</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やスマートフォン、ウェアラブル・デバイス、家電製品や住宅、自動車や鉄道などの生活に欠かせない設備、道路に設置された機器や気象・環境観測機器、工場で働く産業用ロボットや工作機械などが、私たちの日常を支えています。これらが、いまインターネットにつながろうとしています。</a:t>
            </a:r>
          </a:p>
          <a:p>
            <a:r>
              <a:rPr kumimoji="1" lang="ja-JP" altLang="ja-JP" sz="1200" kern="1200" dirty="0" smtClean="0">
                <a:solidFill>
                  <a:schemeClr val="tx1"/>
                </a:solidFill>
                <a:effectLst/>
                <a:latin typeface="+mn-lt"/>
                <a:ea typeface="+mn-ea"/>
                <a:cs typeface="+mn-cs"/>
              </a:rPr>
              <a:t>インターネットにつながるモノの数は、</a:t>
            </a:r>
            <a:r>
              <a:rPr kumimoji="1" lang="en-US" altLang="ja-JP" sz="1200" kern="1200" dirty="0" smtClean="0">
                <a:solidFill>
                  <a:schemeClr val="tx1"/>
                </a:solidFill>
                <a:effectLst/>
                <a:latin typeface="+mn-lt"/>
                <a:ea typeface="+mn-ea"/>
                <a:cs typeface="+mn-cs"/>
              </a:rPr>
              <a:t>2009</a:t>
            </a:r>
            <a:r>
              <a:rPr kumimoji="1" lang="ja-JP" altLang="ja-JP" sz="1200" kern="1200" dirty="0" smtClean="0">
                <a:solidFill>
                  <a:schemeClr val="tx1"/>
                </a:solidFill>
                <a:effectLst/>
                <a:latin typeface="+mn-lt"/>
                <a:ea typeface="+mn-ea"/>
                <a:cs typeface="+mn-cs"/>
              </a:rPr>
              <a:t>年時点で</a:t>
            </a:r>
            <a:r>
              <a:rPr kumimoji="1" lang="en-US" altLang="ja-JP" sz="1200" kern="1200" dirty="0" smtClean="0">
                <a:solidFill>
                  <a:schemeClr val="tx1"/>
                </a:solidFill>
                <a:effectLst/>
                <a:latin typeface="+mn-lt"/>
                <a:ea typeface="+mn-ea"/>
                <a:cs typeface="+mn-cs"/>
              </a:rPr>
              <a:t>25</a:t>
            </a:r>
            <a:r>
              <a:rPr kumimoji="1" lang="ja-JP" altLang="ja-JP" sz="1200" kern="1200" dirty="0" smtClean="0">
                <a:solidFill>
                  <a:schemeClr val="tx1"/>
                </a:solidFill>
                <a:effectLst/>
                <a:latin typeface="+mn-lt"/>
                <a:ea typeface="+mn-ea"/>
                <a:cs typeface="+mn-cs"/>
              </a:rPr>
              <a:t>億個あったそうですが、</a:t>
            </a:r>
            <a:r>
              <a:rPr kumimoji="1" lang="en-US" altLang="ja-JP" sz="1200" kern="1200" dirty="0" smtClean="0">
                <a:solidFill>
                  <a:schemeClr val="tx1"/>
                </a:solidFill>
                <a:effectLst/>
                <a:latin typeface="+mn-lt"/>
                <a:ea typeface="+mn-ea"/>
                <a:cs typeface="+mn-cs"/>
              </a:rPr>
              <a:t>2015</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180</a:t>
            </a:r>
            <a:r>
              <a:rPr kumimoji="1" lang="ja-JP" altLang="ja-JP" sz="1200" kern="1200" dirty="0" smtClean="0">
                <a:solidFill>
                  <a:schemeClr val="tx1"/>
                </a:solidFill>
                <a:effectLst/>
                <a:latin typeface="+mn-lt"/>
                <a:ea typeface="+mn-ea"/>
                <a:cs typeface="+mn-cs"/>
              </a:rPr>
              <a:t>億個、</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億個になるといわれています。いずれにしても膨大な数のデバイスやモノが、インターネットにつながろうとしているのです。</a:t>
            </a:r>
          </a:p>
          <a:p>
            <a:r>
              <a:rPr kumimoji="1" lang="ja-JP" altLang="ja-JP" sz="1200" kern="1200" dirty="0" smtClean="0">
                <a:solidFill>
                  <a:schemeClr val="tx1"/>
                </a:solidFill>
                <a:effectLst/>
                <a:latin typeface="+mn-lt"/>
                <a:ea typeface="+mn-ea"/>
                <a:cs typeface="+mn-cs"/>
              </a:rPr>
              <a:t>既に私たちは、</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やスマートフォンで文字や写真、音声といったデータを生みだし、そこに組み込まれた</a:t>
            </a:r>
            <a:r>
              <a:rPr kumimoji="1" lang="en-US" altLang="ja-JP" sz="1200" kern="1200" dirty="0" smtClean="0">
                <a:solidFill>
                  <a:schemeClr val="tx1"/>
                </a:solidFill>
                <a:effectLst/>
                <a:latin typeface="+mn-lt"/>
                <a:ea typeface="+mn-ea"/>
                <a:cs typeface="+mn-cs"/>
              </a:rPr>
              <a:t>GPS</a:t>
            </a:r>
            <a:r>
              <a:rPr kumimoji="1" lang="ja-JP" altLang="ja-JP" sz="1200" kern="1200" dirty="0" smtClean="0">
                <a:solidFill>
                  <a:schemeClr val="tx1"/>
                </a:solidFill>
                <a:effectLst/>
                <a:latin typeface="+mn-lt"/>
                <a:ea typeface="+mn-ea"/>
                <a:cs typeface="+mn-cs"/>
              </a:rPr>
              <a:t>やセンサーが、私たちの動作や行動をデータ化しています。また、モノに組み込まれたセンサーが、その動きや周辺の状況をデータ化しています。私たちの日常生活や社会活動が広範にデータ化され、インターネットを介して、集められる時代を迎えようとしているのです。このよう現実世界（</a:t>
            </a:r>
            <a:r>
              <a:rPr kumimoji="1" lang="en-US" altLang="ja-JP" sz="1200" kern="1200" dirty="0" smtClean="0">
                <a:solidFill>
                  <a:schemeClr val="tx1"/>
                </a:solidFill>
                <a:effectLst/>
                <a:latin typeface="+mn-lt"/>
                <a:ea typeface="+mn-ea"/>
                <a:cs typeface="+mn-cs"/>
              </a:rPr>
              <a:t>Physical World</a:t>
            </a:r>
            <a:r>
              <a:rPr kumimoji="1" lang="ja-JP" altLang="ja-JP" sz="1200" kern="1200" dirty="0" smtClean="0">
                <a:solidFill>
                  <a:schemeClr val="tx1"/>
                </a:solidFill>
                <a:effectLst/>
                <a:latin typeface="+mn-lt"/>
                <a:ea typeface="+mn-ea"/>
                <a:cs typeface="+mn-cs"/>
              </a:rPr>
              <a:t>）をデータ化するプラットフォームを「</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）」と呼んでいます。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から生みだされ急速な勢いで増え続けるデータが、「ビッグデータ」です。いわば、現実世界のデジタルコピーがそこに生みだされているのです。しかし、ただ集めただけでは何の役にも立ちません。そこで、統計手法や人工知能を駆使し、モデリングやシミュレーション、最適化を行い、現実社会を分析し、未来を予測し、知識や洞察を得る必要があります。</a:t>
            </a:r>
          </a:p>
          <a:p>
            <a:r>
              <a:rPr kumimoji="1" lang="ja-JP" altLang="ja-JP" sz="1200" kern="1200" dirty="0" smtClean="0">
                <a:solidFill>
                  <a:schemeClr val="tx1"/>
                </a:solidFill>
                <a:effectLst/>
                <a:latin typeface="+mn-lt"/>
                <a:ea typeface="+mn-ea"/>
                <a:cs typeface="+mn-cs"/>
              </a:rPr>
              <a:t>そこから得られた結果を使い、現実世界にある「モノ」を制御したり、人々に役立つ情報を提供したりすることで、快適な生活や健康、安心・安全やエコ・省エネに役立ててゆこうとしているのです。また、得られた知見を使って「モノ」を動かしているソフトウェアを更新し、機能や性能の改善にも役立てられます。また、ロボット家電や自動運転自動車など自律的に動作する「モノ」の能力を高めるためにも使われます。「モノ」の動作やヒトの行動は、再び</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の仕組みを通じて、データ化されて電脳世界（</a:t>
            </a:r>
            <a:r>
              <a:rPr kumimoji="1" lang="en-US" altLang="ja-JP" sz="1200" kern="1200" dirty="0" smtClean="0">
                <a:solidFill>
                  <a:schemeClr val="tx1"/>
                </a:solidFill>
                <a:effectLst/>
                <a:latin typeface="+mn-lt"/>
                <a:ea typeface="+mn-ea"/>
                <a:cs typeface="+mn-cs"/>
              </a:rPr>
              <a:t>Cyber World</a:t>
            </a:r>
            <a:r>
              <a:rPr kumimoji="1" lang="ja-JP" altLang="ja-JP" sz="1200" kern="1200" dirty="0" smtClean="0">
                <a:solidFill>
                  <a:schemeClr val="tx1"/>
                </a:solidFill>
                <a:effectLst/>
                <a:latin typeface="+mn-lt"/>
                <a:ea typeface="+mn-ea"/>
                <a:cs typeface="+mn-cs"/>
              </a:rPr>
              <a:t>）へと送られてゆきます。</a:t>
            </a:r>
          </a:p>
          <a:p>
            <a:r>
              <a:rPr kumimoji="1" lang="ja-JP" altLang="ja-JP" sz="1200" kern="1200" dirty="0" smtClean="0">
                <a:solidFill>
                  <a:schemeClr val="tx1"/>
                </a:solidFill>
                <a:effectLst/>
                <a:latin typeface="+mn-lt"/>
                <a:ea typeface="+mn-ea"/>
                <a:cs typeface="+mn-cs"/>
              </a:rPr>
              <a:t>このように現実世界の出来事が、電脳世界にデータとして集められれば、そこに現実世界の出来事を再現することができます。例えば、もの作りや機器の操作をシミュレーションし検証が行われ、そこで得られた最適解やモデルを使って、現実世界に適用すれば、業務の効率や品質は高まり、コストの削減や納期の短縮に役立ちます。あるいは、安全で効率の良い機器の制御や交通管制も実現するでしょう。このような現実世界とサイバー世界が密接に連携する仕組みを</a:t>
            </a:r>
            <a:r>
              <a:rPr kumimoji="1" lang="en-US" altLang="ja-JP" sz="1200" kern="1200" dirty="0" smtClean="0">
                <a:solidFill>
                  <a:schemeClr val="tx1"/>
                </a:solidFill>
                <a:effectLst/>
                <a:latin typeface="+mn-lt"/>
                <a:ea typeface="+mn-ea"/>
                <a:cs typeface="+mn-cs"/>
              </a:rPr>
              <a:t>Cyber-Physical System</a:t>
            </a:r>
            <a:r>
              <a:rPr kumimoji="1" lang="ja-JP" altLang="ja-JP" sz="1200" kern="1200" dirty="0" smtClean="0">
                <a:solidFill>
                  <a:schemeClr val="tx1"/>
                </a:solidFill>
                <a:effectLst/>
                <a:latin typeface="+mn-lt"/>
                <a:ea typeface="+mn-ea"/>
                <a:cs typeface="+mn-cs"/>
              </a:rPr>
              <a:t>といいます。</a:t>
            </a:r>
          </a:p>
          <a:p>
            <a:r>
              <a:rPr kumimoji="1" lang="ja-JP" altLang="ja-JP" sz="1200" kern="1200" dirty="0" smtClean="0">
                <a:solidFill>
                  <a:schemeClr val="tx1"/>
                </a:solidFill>
                <a:effectLst/>
                <a:latin typeface="+mn-lt"/>
                <a:ea typeface="+mn-ea"/>
                <a:cs typeface="+mn-cs"/>
              </a:rPr>
              <a:t>今後、インターネットにつながるセンサーやデバイスの数が増えれば、現実世界はますますきめ細かく、そしてリアルタイムにデータ化されてゆきます。サイバー世界では、そのデータを駆使してよりきめ細かくアナリティクスを行い、高い精度で現実世界をシミュレーションしてゆくことになるでしょう。その結果は、私たちの現実世界にフィードバックされ、快適な生活や効率の良い社会を実現することに役立てられ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558926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a:t>
            </a:r>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の仕組み</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：モノのインターネット）は、私たちの住む現実世界の出来事をデジタル・データに変換し、ネットの世界（</a:t>
            </a:r>
            <a:r>
              <a:rPr kumimoji="1" lang="en-US" altLang="ja-JP" sz="1200" kern="1200" dirty="0" smtClean="0">
                <a:solidFill>
                  <a:schemeClr val="tx1"/>
                </a:solidFill>
                <a:effectLst/>
                <a:latin typeface="+mn-lt"/>
                <a:ea typeface="+mn-ea"/>
                <a:cs typeface="+mn-cs"/>
              </a:rPr>
              <a:t>Cyber World</a:t>
            </a:r>
            <a:r>
              <a:rPr kumimoji="1" lang="ja-JP" altLang="ja-JP" sz="1200" kern="1200" dirty="0" smtClean="0">
                <a:solidFill>
                  <a:schemeClr val="tx1"/>
                </a:solidFill>
                <a:effectLst/>
                <a:latin typeface="+mn-lt"/>
                <a:ea typeface="+mn-ea"/>
                <a:cs typeface="+mn-cs"/>
              </a:rPr>
              <a:t>：電脳世界）に送り出す仕掛けです。そんな</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が普及すれば、私たちの日常生活や社会活動は、きめ細かくリアルタイムにデジタル・データ化されることになります。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を支えるインターネットにつながるモノの数は、</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億個、そのわずか</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年後の</a:t>
            </a:r>
            <a:r>
              <a:rPr kumimoji="1" lang="en-US" altLang="ja-JP" sz="1200" kern="1200" dirty="0" smtClean="0">
                <a:solidFill>
                  <a:schemeClr val="tx1"/>
                </a:solidFill>
                <a:effectLst/>
                <a:latin typeface="+mn-lt"/>
                <a:ea typeface="+mn-ea"/>
                <a:cs typeface="+mn-cs"/>
              </a:rPr>
              <a:t>2025</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兆個にもなると言われ、そのときには一人当たり</a:t>
            </a:r>
            <a:r>
              <a:rPr kumimoji="1" lang="en-US" altLang="ja-JP" sz="1200" kern="1200" dirty="0" smtClean="0">
                <a:solidFill>
                  <a:schemeClr val="tx1"/>
                </a:solidFill>
                <a:effectLst/>
                <a:latin typeface="+mn-lt"/>
                <a:ea typeface="+mn-ea"/>
                <a:cs typeface="+mn-cs"/>
              </a:rPr>
              <a:t>250</a:t>
            </a:r>
            <a:r>
              <a:rPr kumimoji="1" lang="ja-JP" altLang="ja-JP" sz="1200" kern="1200" dirty="0" smtClean="0">
                <a:solidFill>
                  <a:schemeClr val="tx1"/>
                </a:solidFill>
                <a:effectLst/>
                <a:latin typeface="+mn-lt"/>
                <a:ea typeface="+mn-ea"/>
                <a:cs typeface="+mn-cs"/>
              </a:rPr>
              <a:t>個ものインターネットにつながるモノに私たちは取り囲まれる計算になるのです。つまり、私たちの住む現実世界（</a:t>
            </a:r>
            <a:r>
              <a:rPr kumimoji="1" lang="en-US" altLang="ja-JP" sz="1200" kern="1200" dirty="0" smtClean="0">
                <a:solidFill>
                  <a:schemeClr val="tx1"/>
                </a:solidFill>
                <a:effectLst/>
                <a:latin typeface="+mn-lt"/>
                <a:ea typeface="+mn-ea"/>
                <a:cs typeface="+mn-cs"/>
              </a:rPr>
              <a:t>Physical World</a:t>
            </a:r>
            <a:r>
              <a:rPr kumimoji="1" lang="ja-JP" altLang="ja-JP" sz="1200" kern="1200" dirty="0" smtClean="0">
                <a:solidFill>
                  <a:schemeClr val="tx1"/>
                </a:solidFill>
                <a:effectLst/>
                <a:latin typeface="+mn-lt"/>
                <a:ea typeface="+mn-ea"/>
                <a:cs typeface="+mn-cs"/>
              </a:rPr>
              <a:t>）の緻密でリアルタイムなデジタル・コピーが電脳世界に出来上がる、そんな時代を迎えようとしているのです。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ような現実世界のデジタル・コピーを持つことの価値は、それを使った様々な実験（シミュレーション）を電脳世界で行えることにあります。例えば、自動車や鉄道の交通網やそれを利用する人々の動きのデジタル・コピーを使い、そこに大地震や大津波が襲ってきたことを想定して、様々な実験を行うことができます。例えば、大津波で沿岸部の道路が寸断され、都心部ではビル火災が起きて道路が通行できなくなります。また、鉄道は停まりターミナル駅に人があふれてしまいます。そんな世界をいろいろと条件を変えて再現し、そのときにどのように対処すれば一番被害を減らすことができるのかをいろいろな確度から検証することが可能になり、防災・減災に役立てることができるのです。このような実験を現実社会で行うことは決してできません。</a:t>
            </a:r>
          </a:p>
          <a:p>
            <a:r>
              <a:rPr kumimoji="1" lang="ja-JP" altLang="ja-JP" sz="1200" kern="1200" dirty="0" smtClean="0">
                <a:solidFill>
                  <a:schemeClr val="tx1"/>
                </a:solidFill>
                <a:effectLst/>
                <a:latin typeface="+mn-lt"/>
                <a:ea typeface="+mn-ea"/>
                <a:cs typeface="+mn-cs"/>
              </a:rPr>
              <a:t>また、ウェアラブル・デバイスを持つ数千万人あるいは数億人の身体状況や行動のデータを様々な角度から分析し、病気を起こす可能性の高い生活習慣を見つけ出し、生活習慣の改善や予防措置を促すことができれば、大きな国家財政負担になっている医療費を削減することにつながります。</a:t>
            </a:r>
          </a:p>
          <a:p>
            <a:r>
              <a:rPr kumimoji="1" lang="ja-JP" altLang="ja-JP" sz="1200" kern="1200" dirty="0" smtClean="0">
                <a:solidFill>
                  <a:schemeClr val="tx1"/>
                </a:solidFill>
                <a:effectLst/>
                <a:latin typeface="+mn-lt"/>
                <a:ea typeface="+mn-ea"/>
                <a:cs typeface="+mn-cs"/>
              </a:rPr>
              <a:t>このような現実世界と電脳世界が、デジタル・データでつながり、一体となって機能する仕組みがサイバーフィジカル・システム（</a:t>
            </a:r>
            <a:r>
              <a:rPr kumimoji="1" lang="en-US" altLang="ja-JP" sz="1200" kern="1200" dirty="0" smtClean="0">
                <a:solidFill>
                  <a:schemeClr val="tx1"/>
                </a:solidFill>
                <a:effectLst/>
                <a:latin typeface="+mn-lt"/>
                <a:ea typeface="+mn-ea"/>
                <a:cs typeface="+mn-cs"/>
              </a:rPr>
              <a:t>Cyber Physical System/CPS</a:t>
            </a:r>
            <a:r>
              <a:rPr kumimoji="1" lang="ja-JP" altLang="ja-JP" sz="1200" kern="1200" dirty="0" smtClean="0">
                <a:solidFill>
                  <a:schemeClr val="tx1"/>
                </a:solidFill>
                <a:effectLst/>
                <a:latin typeface="+mn-lt"/>
                <a:ea typeface="+mn-ea"/>
                <a:cs typeface="+mn-cs"/>
              </a:rPr>
              <a:t>）です。</a:t>
            </a:r>
          </a:p>
          <a:p>
            <a:r>
              <a:rPr kumimoji="1" lang="ja-JP" altLang="ja-JP" sz="1200" kern="1200" dirty="0" smtClean="0">
                <a:solidFill>
                  <a:schemeClr val="tx1"/>
                </a:solidFill>
                <a:effectLst/>
                <a:latin typeface="+mn-lt"/>
                <a:ea typeface="+mn-ea"/>
                <a:cs typeface="+mn-cs"/>
              </a:rPr>
              <a:t>ところで、電脳世界に構築されるこのデジタル・コピーですが、現実世界に存在するモノやヒトと根本的に異なる特徴があります。それは、物理的・地理的な障壁が存在しないことです。</a:t>
            </a:r>
          </a:p>
          <a:p>
            <a:r>
              <a:rPr kumimoji="1" lang="ja-JP" altLang="ja-JP" sz="1200" kern="1200" dirty="0" smtClean="0">
                <a:solidFill>
                  <a:schemeClr val="tx1"/>
                </a:solidFill>
                <a:effectLst/>
                <a:latin typeface="+mn-lt"/>
                <a:ea typeface="+mn-ea"/>
                <a:cs typeface="+mn-cs"/>
              </a:rPr>
              <a:t>例えば、私たちの住む現実世界では、自分の肉体を瞬時に数千キロ離れた別の場所に移動させることはできません。また、モノに直接触れなければ、それを使うことはできません。また、時間を巻き戻してやり直すことも未来の世界でいろいろと試してみることもできないのです。しかし、物理的実態のない電脳世界ではその制約はありません。物理的、時間的、地理的な制約故に実現できない仕事の流れも電脳世界では実現できるのです。</a:t>
            </a:r>
          </a:p>
          <a:p>
            <a:r>
              <a:rPr kumimoji="1" lang="ja-JP" altLang="ja-JP" sz="1200" kern="1200" dirty="0" smtClean="0">
                <a:solidFill>
                  <a:schemeClr val="tx1"/>
                </a:solidFill>
                <a:effectLst/>
                <a:latin typeface="+mn-lt"/>
                <a:ea typeface="+mn-ea"/>
                <a:cs typeface="+mn-cs"/>
              </a:rPr>
              <a:t>このようにデジタル・データによって構築される電脳世界においては、現実世界では実現できなかった仕事の流れを作り出すことができます。例えば、多くの自動車の利用状況がリアルタイムに電脳世界に開示されていれば、必要な時に誰もが自動車の空き時間を把握でき自動車を協同で利用することも可能になるでしょう。また、仲介者を介することなく世界中と様々な取引をすることもできます。このような仕組みは、ヒトやモノが物理的、地理的に固定されている現実世界だけではなしえないことなのです。</a:t>
            </a:r>
          </a:p>
          <a:p>
            <a:r>
              <a:rPr kumimoji="1" lang="ja-JP" altLang="ja-JP" sz="1200" kern="1200" dirty="0" smtClean="0">
                <a:solidFill>
                  <a:schemeClr val="tx1"/>
                </a:solidFill>
                <a:effectLst/>
                <a:latin typeface="+mn-lt"/>
                <a:ea typeface="+mn-ea"/>
                <a:cs typeface="+mn-cs"/>
              </a:rPr>
              <a:t>「既存の仕事の仕組みをデジタルで組み替え、新たな価値を生みだす」</a:t>
            </a:r>
          </a:p>
          <a:p>
            <a:r>
              <a:rPr kumimoji="1" lang="ja-JP" altLang="ja-JP" sz="1200" kern="1200" dirty="0" smtClean="0">
                <a:solidFill>
                  <a:schemeClr val="tx1"/>
                </a:solidFill>
                <a:effectLst/>
                <a:latin typeface="+mn-lt"/>
                <a:ea typeface="+mn-ea"/>
                <a:cs typeface="+mn-cs"/>
              </a:rPr>
              <a:t>効率化だけではない新たな価値を生みだすこのような取り組みは、「デジタル・トランスフォーメーション」と呼ばれています。</a:t>
            </a:r>
            <a:r>
              <a:rPr kumimoji="1" lang="en-US" altLang="ja-JP" sz="1200" kern="1200" dirty="0" smtClean="0">
                <a:solidFill>
                  <a:schemeClr val="tx1"/>
                </a:solidFill>
                <a:effectLst/>
                <a:latin typeface="+mn-lt"/>
                <a:ea typeface="+mn-ea"/>
                <a:cs typeface="+mn-cs"/>
              </a:rPr>
              <a:t>CPS</a:t>
            </a:r>
            <a:r>
              <a:rPr kumimoji="1" lang="ja-JP" altLang="ja-JP" sz="1200" kern="1200" smtClean="0">
                <a:solidFill>
                  <a:schemeClr val="tx1"/>
                </a:solidFill>
                <a:effectLst/>
                <a:latin typeface="+mn-lt"/>
                <a:ea typeface="+mn-ea"/>
                <a:cs typeface="+mn-cs"/>
              </a:rPr>
              <a:t>によってますますこのデジタル・トランスフォーメーションが拡がってゆくことになるのです。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1509915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16553829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smtClean="0"/>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8" name="図 7" descr="単独LOGO0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70204" y="5560175"/>
            <a:ext cx="987996" cy="1082996"/>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プレースホルダーまでドラッグするかアイコンをクリックして図を追加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jpg"/><Relationship Id="rId7"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jp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2.jpg"/><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tiff"/><Relationship Id="rId6" Type="http://schemas.openxmlformats.org/officeDocument/2006/relationships/image" Target="../media/image21.png"/><Relationship Id="rId7" Type="http://schemas.openxmlformats.org/officeDocument/2006/relationships/image" Target="../media/image9.png"/><Relationship Id="rId8" Type="http://schemas.openxmlformats.org/officeDocument/2006/relationships/image" Target="../media/image22.tiff"/><Relationship Id="rId1" Type="http://schemas.openxmlformats.org/officeDocument/2006/relationships/slideLayout" Target="../slideLayouts/slideLayout6.xml"/><Relationship Id="rId2"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g"/><Relationship Id="rId5" Type="http://schemas.openxmlformats.org/officeDocument/2006/relationships/image" Target="../media/image26.jp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jp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5"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5" Type="http://schemas.openxmlformats.org/officeDocument/2006/relationships/image" Target="../media/image35.jp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jp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jpg"/><Relationship Id="rId3" Type="http://schemas.openxmlformats.org/officeDocument/2006/relationships/image" Target="../media/image37.jp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jp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youtu.be/kFuyzLF5Vew" TargetMode="Externa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1.tiff"/><Relationship Id="rId4" Type="http://schemas.openxmlformats.org/officeDocument/2006/relationships/hyperlink" Target="https://youtu.be/QJXeerRmkFU" TargetMode="External"/><Relationship Id="rId5" Type="http://schemas.openxmlformats.org/officeDocument/2006/relationships/image" Target="../media/image42.png"/><Relationship Id="rId6" Type="http://schemas.openxmlformats.org/officeDocument/2006/relationships/image" Target="../media/image43.tiff"/><Relationship Id="rId7"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L1unGW2Ae1M" TargetMode="External"/><Relationship Id="rId3"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Q3ur8wzzhBU" TargetMode="External"/><Relationship Id="rId3"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Sg3WhdY0Jb0" TargetMode="External"/><Relationship Id="rId3"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jpg"/><Relationship Id="rId3" Type="http://schemas.openxmlformats.org/officeDocument/2006/relationships/image" Target="../media/image5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jpg"/><Relationship Id="rId3" Type="http://schemas.openxmlformats.org/officeDocument/2006/relationships/image" Target="../media/image5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jpg"/><Relationship Id="rId1" Type="http://schemas.openxmlformats.org/officeDocument/2006/relationships/slideLayout" Target="../slideLayouts/slideLayout6.xml"/><Relationship Id="rId2" Type="http://schemas.openxmlformats.org/officeDocument/2006/relationships/image" Target="../media/image54.jp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jpg"/><Relationship Id="rId6" Type="http://schemas.openxmlformats.org/officeDocument/2006/relationships/image" Target="../media/image61.jpg"/><Relationship Id="rId7" Type="http://schemas.openxmlformats.org/officeDocument/2006/relationships/image" Target="../media/image62.jpg"/><Relationship Id="rId8" Type="http://schemas.openxmlformats.org/officeDocument/2006/relationships/image" Target="../media/image63.jpg"/><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jpg"/><Relationship Id="rId6" Type="http://schemas.openxmlformats.org/officeDocument/2006/relationships/image" Target="../media/image64.gif"/><Relationship Id="rId7" Type="http://schemas.openxmlformats.org/officeDocument/2006/relationships/image" Target="../media/image65.jpg"/><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hyperlink" Target="http://www.netcommerce.co.j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jpg"/><Relationship Id="rId7"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sz="2800" dirty="0" err="1" smtClean="0"/>
              <a:t>IoT</a:t>
            </a:r>
            <a:r>
              <a:rPr kumimoji="1" lang="ja-JP" altLang="en-US" sz="2800" dirty="0" smtClean="0"/>
              <a:t>とビッグデータ</a:t>
            </a:r>
            <a:endParaRPr kumimoji="1" lang="ja-JP" altLang="en-US" sz="2800" dirty="0"/>
          </a:p>
        </p:txBody>
      </p:sp>
      <p:sp>
        <p:nvSpPr>
          <p:cNvPr id="4" name="サブタイトル 3"/>
          <p:cNvSpPr>
            <a:spLocks noGrp="1"/>
          </p:cNvSpPr>
          <p:nvPr>
            <p:ph type="subTitle" idx="1"/>
          </p:nvPr>
        </p:nvSpPr>
        <p:spPr>
          <a:xfrm>
            <a:off x="685800" y="3391244"/>
            <a:ext cx="7772400" cy="1264162"/>
          </a:xfrm>
        </p:spPr>
        <p:txBody>
          <a:bodyPr>
            <a:normAutofit/>
          </a:bodyPr>
          <a:lstStyle/>
          <a:p>
            <a:endParaRPr kumimoji="1" lang="en-US" altLang="ja-JP" dirty="0" smtClean="0"/>
          </a:p>
          <a:p>
            <a:r>
              <a:rPr kumimoji="1" lang="en-US" altLang="ja-JP" dirty="0" smtClean="0"/>
              <a:t>2016</a:t>
            </a:r>
            <a:r>
              <a:rPr kumimoji="1" lang="ja-JP" altLang="en-US" dirty="0" smtClean="0"/>
              <a:t>年</a:t>
            </a:r>
            <a:r>
              <a:rPr lang="en-US" altLang="ja-JP" dirty="0"/>
              <a:t>3</a:t>
            </a:r>
            <a:r>
              <a:rPr kumimoji="1" lang="ja-JP" altLang="en-US" dirty="0" smtClean="0"/>
              <a:t>月</a:t>
            </a:r>
            <a:r>
              <a:rPr kumimoji="1" lang="en-US" altLang="ja-JP" dirty="0" smtClean="0"/>
              <a:t>3</a:t>
            </a:r>
            <a:r>
              <a:rPr kumimoji="1" lang="ja-JP" altLang="en-US" dirty="0" smtClean="0"/>
              <a:t>日</a:t>
            </a:r>
            <a:endParaRPr kumimoji="1" lang="ja-JP" altLang="en-US" dirty="0"/>
          </a:p>
        </p:txBody>
      </p:sp>
    </p:spTree>
    <p:extLst>
      <p:ext uri="{BB962C8B-B14F-4D97-AF65-F5344CB8AC3E}">
        <p14:creationId xmlns:p14="http://schemas.microsoft.com/office/powerpoint/2010/main" val="22417953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en-US" altLang="ja-JP" dirty="0" err="1">
                <a:solidFill>
                  <a:schemeClr val="tx1">
                    <a:lumMod val="50000"/>
                    <a:lumOff val="50000"/>
                  </a:schemeClr>
                </a:solidFill>
              </a:rPr>
              <a:t>IoT</a:t>
            </a:r>
            <a:r>
              <a:rPr lang="ja-JP" altLang="en-US" dirty="0">
                <a:solidFill>
                  <a:schemeClr val="tx1">
                    <a:lumMod val="50000"/>
                    <a:lumOff val="50000"/>
                  </a:schemeClr>
                </a:solidFill>
              </a:rPr>
              <a:t>と</a:t>
            </a:r>
            <a:r>
              <a:rPr lang="en-US" altLang="ja-JP" dirty="0" smtClean="0">
                <a:solidFill>
                  <a:schemeClr val="tx1">
                    <a:lumMod val="50000"/>
                    <a:lumOff val="50000"/>
                  </a:schemeClr>
                </a:solidFill>
              </a:rPr>
              <a:t>CPS</a:t>
            </a:r>
            <a:r>
              <a:rPr lang="ja-JP" altLang="en-US" dirty="0" smtClean="0">
                <a:solidFill>
                  <a:schemeClr val="tx1">
                    <a:lumMod val="50000"/>
                    <a:lumOff val="50000"/>
                  </a:schemeClr>
                </a:solidFill>
              </a:rPr>
              <a:t>の関係</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sp>
        <p:nvSpPr>
          <p:cNvPr id="4" name="正方形/長方形 3"/>
          <p:cNvSpPr/>
          <p:nvPr/>
        </p:nvSpPr>
        <p:spPr>
          <a:xfrm>
            <a:off x="755650" y="1110348"/>
            <a:ext cx="7632774"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74385" y="3820152"/>
            <a:ext cx="7614037"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smtClean="0">
                <a:solidFill>
                  <a:schemeClr val="bg1"/>
                </a:solidFill>
                <a:latin typeface="メイリオ"/>
                <a:ea typeface="メイリオ"/>
                <a:cs typeface="メイリオ"/>
              </a:rPr>
              <a:t>現実世界／</a:t>
            </a:r>
            <a:r>
              <a:rPr kumimoji="1" lang="en-US" altLang="ja-JP" sz="1400" b="1" dirty="0" smtClean="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smtClean="0">
                <a:solidFill>
                  <a:srgbClr val="FFFFFF"/>
                </a:solidFill>
                <a:latin typeface="メイリオ"/>
                <a:ea typeface="メイリオ"/>
                <a:cs typeface="メイリオ"/>
              </a:rPr>
              <a:t>サイバー世界／</a:t>
            </a:r>
            <a:r>
              <a:rPr kumimoji="1" lang="en-US" altLang="ja-JP" sz="1400" b="1" dirty="0" smtClean="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48" name="テキスト ボックス 47"/>
          <p:cNvSpPr txBox="1"/>
          <p:nvPr/>
        </p:nvSpPr>
        <p:spPr>
          <a:xfrm>
            <a:off x="868097" y="4010100"/>
            <a:ext cx="104368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dirty="0" smtClean="0">
                <a:solidFill>
                  <a:schemeClr val="bg1"/>
                </a:solidFill>
                <a:latin typeface="メイリオ"/>
                <a:ea typeface="メイリオ"/>
                <a:cs typeface="メイリオ"/>
              </a:rPr>
              <a:t>狭義の</a:t>
            </a:r>
            <a:r>
              <a:rPr kumimoji="1" lang="en-US" altLang="ja-JP" sz="1400" dirty="0" err="1" smtClean="0">
                <a:solidFill>
                  <a:schemeClr val="bg1"/>
                </a:solidFill>
                <a:latin typeface="メイリオ"/>
                <a:ea typeface="メイリオ"/>
                <a:cs typeface="メイリオ"/>
              </a:rPr>
              <a:t>IoT</a:t>
            </a:r>
            <a:endParaRPr kumimoji="1" lang="ja-JP" altLang="en-US" sz="1400" dirty="0">
              <a:solidFill>
                <a:schemeClr val="bg1"/>
              </a:solidFill>
              <a:latin typeface="メイリオ"/>
              <a:ea typeface="メイリオ"/>
              <a:cs typeface="メイリオ"/>
            </a:endParaRPr>
          </a:p>
        </p:txBody>
      </p:sp>
      <p:sp>
        <p:nvSpPr>
          <p:cNvPr id="49" name="テキスト ボックス 48"/>
          <p:cNvSpPr txBox="1"/>
          <p:nvPr/>
        </p:nvSpPr>
        <p:spPr>
          <a:xfrm>
            <a:off x="868097" y="4408643"/>
            <a:ext cx="2206353" cy="1077218"/>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ja-JP" altLang="en-US" sz="1600" dirty="0" smtClean="0">
                <a:solidFill>
                  <a:schemeClr val="bg1"/>
                </a:solidFill>
                <a:latin typeface="メイリオ"/>
                <a:ea typeface="メイリオ"/>
                <a:cs typeface="メイリオ"/>
              </a:rPr>
              <a:t>現実世界の</a:t>
            </a:r>
            <a:r>
              <a:rPr kumimoji="1" lang="ja-JP" altLang="en-US" sz="1600" smtClean="0">
                <a:solidFill>
                  <a:schemeClr val="bg1"/>
                </a:solidFill>
                <a:latin typeface="メイリオ"/>
                <a:ea typeface="メイリオ"/>
                <a:cs typeface="メイリオ"/>
              </a:rPr>
              <a:t>出来事をデジタル</a:t>
            </a:r>
            <a:r>
              <a:rPr kumimoji="1" lang="ja-JP" altLang="en-US" sz="1600" dirty="0" smtClean="0">
                <a:solidFill>
                  <a:schemeClr val="bg1"/>
                </a:solidFill>
                <a:latin typeface="メイリオ"/>
                <a:ea typeface="メイリオ"/>
                <a:cs typeface="メイリオ"/>
              </a:rPr>
              <a:t>・データに</a:t>
            </a:r>
            <a:r>
              <a:rPr kumimoji="1" lang="ja-JP" altLang="en-US" sz="1600" smtClean="0">
                <a:solidFill>
                  <a:schemeClr val="bg1"/>
                </a:solidFill>
                <a:latin typeface="メイリオ"/>
                <a:ea typeface="メイリオ"/>
                <a:cs typeface="メイリオ"/>
              </a:rPr>
              <a:t>変換しネットに送り出す</a:t>
            </a:r>
            <a:r>
              <a:rPr kumimoji="1" lang="ja-JP" altLang="en-US" sz="1600" dirty="0" smtClean="0">
                <a:solidFill>
                  <a:schemeClr val="bg1"/>
                </a:solidFill>
                <a:latin typeface="メイリオ"/>
                <a:ea typeface="メイリオ"/>
                <a:cs typeface="メイリオ"/>
              </a:rPr>
              <a:t>仕組み</a:t>
            </a:r>
            <a:endParaRPr kumimoji="1" lang="ja-JP" altLang="en-US" sz="1600" dirty="0">
              <a:solidFill>
                <a:schemeClr val="bg1"/>
              </a:solidFill>
              <a:latin typeface="メイリオ"/>
              <a:ea typeface="メイリオ"/>
              <a:cs typeface="メイリオ"/>
            </a:endParaRPr>
          </a:p>
        </p:txBody>
      </p:sp>
      <p:sp>
        <p:nvSpPr>
          <p:cNvPr id="11" name="左右矢印 10"/>
          <p:cNvSpPr/>
          <p:nvPr/>
        </p:nvSpPr>
        <p:spPr>
          <a:xfrm>
            <a:off x="3131840" y="3944250"/>
            <a:ext cx="3245972" cy="391647"/>
          </a:xfrm>
          <a:prstGeom prst="leftRight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Meiryo" charset="-128"/>
                <a:ea typeface="Meiryo" charset="-128"/>
                <a:cs typeface="Meiryo" charset="-128"/>
              </a:rPr>
              <a:t>現実世界をデジタル・</a:t>
            </a:r>
            <a:r>
              <a:rPr kumimoji="1" lang="ja-JP" altLang="en-US" sz="1100" smtClean="0">
                <a:solidFill>
                  <a:srgbClr val="FFFFFF"/>
                </a:solidFill>
                <a:latin typeface="Meiryo" charset="-128"/>
                <a:ea typeface="Meiryo" charset="-128"/>
                <a:cs typeface="Meiryo" charset="-128"/>
              </a:rPr>
              <a:t>データに変換</a:t>
            </a:r>
            <a:endParaRPr kumimoji="1" lang="ja-JP" altLang="en-US" sz="1100" dirty="0">
              <a:solidFill>
                <a:srgbClr val="FFFFFF"/>
              </a:solidFill>
              <a:latin typeface="Meiryo" charset="-128"/>
              <a:ea typeface="Meiryo" charset="-128"/>
              <a:cs typeface="Meiryo" charset="-128"/>
            </a:endParaRPr>
          </a:p>
        </p:txBody>
      </p:sp>
      <p:sp>
        <p:nvSpPr>
          <p:cNvPr id="179" name="円/楕円 178"/>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円/楕円 179"/>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1" name="上矢印 180"/>
          <p:cNvSpPr/>
          <p:nvPr/>
        </p:nvSpPr>
        <p:spPr>
          <a:xfrm rot="12915436">
            <a:off x="4962182" y="3192514"/>
            <a:ext cx="1013855" cy="83827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上矢印 182"/>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テキスト ボックス 183"/>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データ解析</a:t>
            </a:r>
            <a:endParaRPr kumimoji="1" lang="en-US" altLang="ja-JP" sz="2000" b="1" dirty="0" smtClean="0">
              <a:solidFill>
                <a:schemeClr val="bg1"/>
              </a:solidFill>
              <a:latin typeface="Meiryo" charset="-128"/>
              <a:ea typeface="Meiryo" charset="-128"/>
              <a:cs typeface="Meiryo" charset="-128"/>
            </a:endParaRPr>
          </a:p>
          <a:p>
            <a:pPr algn="ctr"/>
            <a:r>
              <a:rPr kumimoji="1" lang="ja-JP" altLang="en-US" sz="1200" b="1" dirty="0" smtClean="0">
                <a:solidFill>
                  <a:schemeClr val="bg1"/>
                </a:solidFill>
                <a:latin typeface="Meiryo" charset="-128"/>
                <a:ea typeface="Meiryo" charset="-128"/>
                <a:cs typeface="Meiryo" charset="-128"/>
              </a:rPr>
              <a:t>原因解明・発見</a:t>
            </a:r>
            <a:r>
              <a:rPr kumimoji="1" lang="en-US" altLang="ja-JP" sz="1200" b="1" dirty="0" smtClean="0">
                <a:solidFill>
                  <a:schemeClr val="bg1"/>
                </a:solidFill>
                <a:latin typeface="Meiryo" charset="-128"/>
                <a:ea typeface="Meiryo" charset="-128"/>
                <a:cs typeface="Meiryo" charset="-128"/>
              </a:rPr>
              <a:t>/</a:t>
            </a:r>
            <a:r>
              <a:rPr kumimoji="1" lang="ja-JP" altLang="en-US" sz="1200" b="1" dirty="0" smtClean="0">
                <a:solidFill>
                  <a:schemeClr val="bg1"/>
                </a:solidFill>
                <a:latin typeface="Meiryo" charset="-128"/>
                <a:ea typeface="Meiryo" charset="-128"/>
                <a:cs typeface="Meiryo" charset="-128"/>
              </a:rPr>
              <a:t>洞察</a:t>
            </a:r>
          </a:p>
          <a:p>
            <a:pPr algn="ctr"/>
            <a:r>
              <a:rPr kumimoji="1" lang="ja-JP" altLang="en-US" sz="1200" b="1" dirty="0" smtClean="0">
                <a:solidFill>
                  <a:schemeClr val="bg1"/>
                </a:solidFill>
                <a:latin typeface="Meiryo" charset="-128"/>
                <a:ea typeface="Meiryo" charset="-128"/>
                <a:cs typeface="Meiryo" charset="-128"/>
              </a:rPr>
              <a:t>計画の最適化</a:t>
            </a:r>
            <a:endParaRPr kumimoji="1" lang="ja-JP" altLang="en-US" sz="1200" b="1" dirty="0">
              <a:solidFill>
                <a:schemeClr val="bg1"/>
              </a:solidFill>
              <a:latin typeface="Meiryo" charset="-128"/>
              <a:ea typeface="Meiryo" charset="-128"/>
              <a:cs typeface="Meiryo" charset="-128"/>
            </a:endParaRPr>
          </a:p>
        </p:txBody>
      </p:sp>
      <p:sp>
        <p:nvSpPr>
          <p:cNvPr id="185" name="テキスト ボックス 184"/>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データ活用</a:t>
            </a:r>
          </a:p>
          <a:p>
            <a:pPr algn="ctr"/>
            <a:r>
              <a:rPr kumimoji="1" lang="ja-JP" altLang="en-US" sz="1200" b="1" dirty="0" smtClean="0">
                <a:solidFill>
                  <a:schemeClr val="bg1"/>
                </a:solidFill>
                <a:latin typeface="Meiryo" charset="-128"/>
                <a:ea typeface="Meiryo" charset="-128"/>
                <a:cs typeface="Meiryo" charset="-128"/>
              </a:rPr>
              <a:t>業務処理・情報提供</a:t>
            </a:r>
          </a:p>
          <a:p>
            <a:pPr algn="ctr"/>
            <a:r>
              <a:rPr kumimoji="1" lang="ja-JP" altLang="en-US" sz="1200" b="1" dirty="0" smtClean="0">
                <a:solidFill>
                  <a:schemeClr val="bg1"/>
                </a:solidFill>
                <a:latin typeface="Meiryo" charset="-128"/>
                <a:ea typeface="Meiryo" charset="-128"/>
                <a:cs typeface="Meiryo" charset="-128"/>
              </a:rPr>
              <a:t>機器制御</a:t>
            </a:r>
            <a:endParaRPr kumimoji="1" lang="ja-JP" altLang="en-US" sz="1200" b="1" dirty="0">
              <a:solidFill>
                <a:schemeClr val="bg1"/>
              </a:solidFill>
              <a:latin typeface="Meiryo" charset="-128"/>
              <a:ea typeface="Meiryo" charset="-128"/>
              <a:cs typeface="Meiryo" charset="-128"/>
            </a:endParaRPr>
          </a:p>
        </p:txBody>
      </p:sp>
      <p:sp>
        <p:nvSpPr>
          <p:cNvPr id="186" name="上矢印 185"/>
          <p:cNvSpPr/>
          <p:nvPr/>
        </p:nvSpPr>
        <p:spPr>
          <a:xfrm rot="18963333">
            <a:off x="3297640" y="3087904"/>
            <a:ext cx="1013855" cy="83827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四角形吹き出し 11"/>
          <p:cNvSpPr/>
          <p:nvPr/>
        </p:nvSpPr>
        <p:spPr>
          <a:xfrm>
            <a:off x="4916223" y="904280"/>
            <a:ext cx="3570391" cy="1010636"/>
          </a:xfrm>
          <a:prstGeom prst="wedgeRectCallout">
            <a:avLst>
              <a:gd name="adj1" fmla="val -85083"/>
              <a:gd name="adj2" fmla="val -46836"/>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テキスト ボックス 77"/>
          <p:cNvSpPr txBox="1"/>
          <p:nvPr/>
        </p:nvSpPr>
        <p:spPr>
          <a:xfrm>
            <a:off x="4932069" y="939723"/>
            <a:ext cx="104368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ja-JP" altLang="en-US" sz="1400" dirty="0" smtClean="0">
                <a:solidFill>
                  <a:srgbClr val="0000FF"/>
                </a:solidFill>
                <a:latin typeface="メイリオ"/>
                <a:ea typeface="メイリオ"/>
                <a:cs typeface="メイリオ"/>
              </a:rPr>
              <a:t>広義の</a:t>
            </a:r>
            <a:r>
              <a:rPr lang="en-US" altLang="ja-JP" sz="1400" dirty="0" err="1" smtClean="0">
                <a:solidFill>
                  <a:srgbClr val="0000FF"/>
                </a:solidFill>
                <a:latin typeface="メイリオ"/>
                <a:ea typeface="メイリオ"/>
                <a:cs typeface="メイリオ"/>
              </a:rPr>
              <a:t>IoT</a:t>
            </a:r>
            <a:endParaRPr kumimoji="1" lang="ja-JP" altLang="en-US" sz="1400" dirty="0">
              <a:solidFill>
                <a:srgbClr val="0000FF"/>
              </a:solidFill>
              <a:latin typeface="メイリオ"/>
              <a:ea typeface="メイリオ"/>
              <a:cs typeface="メイリオ"/>
            </a:endParaRPr>
          </a:p>
        </p:txBody>
      </p:sp>
      <p:sp>
        <p:nvSpPr>
          <p:cNvPr id="188" name="テキスト ボックス 187"/>
          <p:cNvSpPr txBox="1"/>
          <p:nvPr/>
        </p:nvSpPr>
        <p:spPr>
          <a:xfrm>
            <a:off x="4916223" y="1251794"/>
            <a:ext cx="3584649" cy="584775"/>
          </a:xfrm>
          <a:prstGeom prst="rect">
            <a:avLst/>
          </a:prstGeom>
          <a:noFill/>
        </p:spPr>
        <p:txBody>
          <a:bodyPr wrap="square" rtlCol="0">
            <a:spAutoFit/>
          </a:bodyPr>
          <a:lstStyle/>
          <a:p>
            <a:r>
              <a:rPr kumimoji="1" lang="ja-JP" altLang="en-US" sz="1600" dirty="0" smtClean="0">
                <a:solidFill>
                  <a:srgbClr val="0432FF"/>
                </a:solidFill>
                <a:latin typeface="Meiryo" charset="-128"/>
                <a:ea typeface="Meiryo" charset="-128"/>
                <a:cs typeface="Meiryo" charset="-128"/>
              </a:rPr>
              <a:t>デジタル・データで現実世界を捉え</a:t>
            </a:r>
            <a:endParaRPr kumimoji="1" lang="en-US" altLang="ja-JP" sz="1600" dirty="0" smtClean="0">
              <a:solidFill>
                <a:srgbClr val="0432FF"/>
              </a:solidFill>
              <a:latin typeface="Meiryo" charset="-128"/>
              <a:ea typeface="Meiryo" charset="-128"/>
              <a:cs typeface="Meiryo" charset="-128"/>
            </a:endParaRPr>
          </a:p>
          <a:p>
            <a:r>
              <a:rPr lang="ja-JP" altLang="en-US" sz="1600" dirty="0" smtClean="0">
                <a:solidFill>
                  <a:srgbClr val="0432FF"/>
                </a:solidFill>
                <a:latin typeface="Meiryo" charset="-128"/>
                <a:ea typeface="Meiryo" charset="-128"/>
                <a:cs typeface="Meiryo" charset="-128"/>
              </a:rPr>
              <a:t>アナログな現実世界を動かす仕組み</a:t>
            </a:r>
            <a:endParaRPr kumimoji="1" lang="ja-JP" altLang="en-US" sz="1600" dirty="0">
              <a:solidFill>
                <a:srgbClr val="0432FF"/>
              </a:solidFill>
              <a:latin typeface="Meiryo" charset="-128"/>
              <a:ea typeface="Meiryo" charset="-128"/>
              <a:cs typeface="Meiryo" charset="-128"/>
            </a:endParaRPr>
          </a:p>
        </p:txBody>
      </p:sp>
      <p:sp>
        <p:nvSpPr>
          <p:cNvPr id="189" name="テキスト ボックス 188"/>
          <p:cNvSpPr txBox="1"/>
          <p:nvPr/>
        </p:nvSpPr>
        <p:spPr>
          <a:xfrm>
            <a:off x="774386" y="802571"/>
            <a:ext cx="2312749"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smtClean="0">
                <a:solidFill>
                  <a:srgbClr val="0000FF"/>
                </a:solidFill>
                <a:latin typeface="メイリオ"/>
                <a:ea typeface="メイリオ"/>
                <a:cs typeface="メイリオ"/>
              </a:rPr>
              <a:t>Cyber Physical System</a:t>
            </a:r>
            <a:endParaRPr kumimoji="1" lang="ja-JP" altLang="en-US" sz="1400" dirty="0">
              <a:solidFill>
                <a:srgbClr val="0000FF"/>
              </a:solidFill>
              <a:latin typeface="メイリオ"/>
              <a:ea typeface="メイリオ"/>
              <a:cs typeface="メイリオ"/>
            </a:endParaRPr>
          </a:p>
        </p:txBody>
      </p:sp>
      <p:grpSp>
        <p:nvGrpSpPr>
          <p:cNvPr id="9" name="図形グループ 8"/>
          <p:cNvGrpSpPr/>
          <p:nvPr/>
        </p:nvGrpSpPr>
        <p:grpSpPr>
          <a:xfrm>
            <a:off x="5212712" y="4351920"/>
            <a:ext cx="517928" cy="486290"/>
            <a:chOff x="6286320" y="4518782"/>
            <a:chExt cx="1773027" cy="1741174"/>
          </a:xfrm>
        </p:grpSpPr>
        <p:sp>
          <p:nvSpPr>
            <p:cNvPr id="122" name="円/楕円 121"/>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正方形/長方形 122"/>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正方形/長方形 123"/>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41" name="図形グループ 140"/>
          <p:cNvGrpSpPr/>
          <p:nvPr/>
        </p:nvGrpSpPr>
        <p:grpSpPr>
          <a:xfrm>
            <a:off x="5859884" y="5392740"/>
            <a:ext cx="517928" cy="486290"/>
            <a:chOff x="6286320" y="4518782"/>
            <a:chExt cx="1773027" cy="1741174"/>
          </a:xfrm>
        </p:grpSpPr>
        <p:sp>
          <p:nvSpPr>
            <p:cNvPr id="142" name="円/楕円 141"/>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正方形/長方形 142"/>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正方形/長方形 143"/>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45" name="図形グループ 144"/>
          <p:cNvGrpSpPr/>
          <p:nvPr/>
        </p:nvGrpSpPr>
        <p:grpSpPr>
          <a:xfrm>
            <a:off x="3526470" y="5046575"/>
            <a:ext cx="517928" cy="486290"/>
            <a:chOff x="6286320" y="4518782"/>
            <a:chExt cx="1773027" cy="1741174"/>
          </a:xfrm>
        </p:grpSpPr>
        <p:sp>
          <p:nvSpPr>
            <p:cNvPr id="146" name="円/楕円 145"/>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正方形/長方形 146"/>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正方形/長方形 147"/>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65" name="図形グループ 164"/>
          <p:cNvGrpSpPr/>
          <p:nvPr/>
        </p:nvGrpSpPr>
        <p:grpSpPr>
          <a:xfrm>
            <a:off x="3135414" y="4817671"/>
            <a:ext cx="517928" cy="486290"/>
            <a:chOff x="6286320" y="4518782"/>
            <a:chExt cx="1773027" cy="1741174"/>
          </a:xfrm>
        </p:grpSpPr>
        <p:sp>
          <p:nvSpPr>
            <p:cNvPr id="166" name="円/楕円 165"/>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正方形/長方形 166"/>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正方形/長方形 167"/>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69" name="図形グループ 168"/>
          <p:cNvGrpSpPr/>
          <p:nvPr/>
        </p:nvGrpSpPr>
        <p:grpSpPr>
          <a:xfrm>
            <a:off x="5624289" y="4485410"/>
            <a:ext cx="517928" cy="486290"/>
            <a:chOff x="6286320" y="4518782"/>
            <a:chExt cx="1773027" cy="1741174"/>
          </a:xfrm>
        </p:grpSpPr>
        <p:sp>
          <p:nvSpPr>
            <p:cNvPr id="170" name="円/楕円 169"/>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正方形/長方形 170"/>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正方形/長方形 171"/>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73" name="図形グループ 172"/>
          <p:cNvGrpSpPr/>
          <p:nvPr/>
        </p:nvGrpSpPr>
        <p:grpSpPr>
          <a:xfrm>
            <a:off x="3635424" y="4482749"/>
            <a:ext cx="517928" cy="486290"/>
            <a:chOff x="6286320" y="4518782"/>
            <a:chExt cx="1773027" cy="1741174"/>
          </a:xfrm>
        </p:grpSpPr>
        <p:sp>
          <p:nvSpPr>
            <p:cNvPr id="174" name="円/楕円 173"/>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正方形/長方形 174"/>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正方形/長方形 175"/>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77" name="図形グループ 176"/>
          <p:cNvGrpSpPr/>
          <p:nvPr/>
        </p:nvGrpSpPr>
        <p:grpSpPr>
          <a:xfrm>
            <a:off x="4063049" y="4298106"/>
            <a:ext cx="517928" cy="486290"/>
            <a:chOff x="6286320" y="4518782"/>
            <a:chExt cx="1773027" cy="1741174"/>
          </a:xfrm>
        </p:grpSpPr>
        <p:sp>
          <p:nvSpPr>
            <p:cNvPr id="178" name="円/楕円 177"/>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正方形/長方形 181"/>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7" name="正方形/長方形 186"/>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90" name="図形グループ 189"/>
          <p:cNvGrpSpPr/>
          <p:nvPr/>
        </p:nvGrpSpPr>
        <p:grpSpPr>
          <a:xfrm>
            <a:off x="5770621" y="5036399"/>
            <a:ext cx="517928" cy="486290"/>
            <a:chOff x="6286320" y="4518782"/>
            <a:chExt cx="1773027" cy="1741174"/>
          </a:xfrm>
        </p:grpSpPr>
        <p:sp>
          <p:nvSpPr>
            <p:cNvPr id="191" name="円/楕円 190"/>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正方形/長方形 191"/>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3" name="正方形/長方形 192"/>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94" name="図形グループ 193"/>
          <p:cNvGrpSpPr/>
          <p:nvPr/>
        </p:nvGrpSpPr>
        <p:grpSpPr>
          <a:xfrm>
            <a:off x="3246021" y="5329175"/>
            <a:ext cx="517928" cy="486290"/>
            <a:chOff x="6286320" y="4518782"/>
            <a:chExt cx="1773027" cy="1741174"/>
          </a:xfrm>
        </p:grpSpPr>
        <p:sp>
          <p:nvSpPr>
            <p:cNvPr id="195" name="円/楕円 194"/>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正方形/長方形 195"/>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正方形/長方形 196"/>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98" name="図形グループ 197"/>
          <p:cNvGrpSpPr/>
          <p:nvPr/>
        </p:nvGrpSpPr>
        <p:grpSpPr>
          <a:xfrm>
            <a:off x="3734335" y="5701999"/>
            <a:ext cx="517928" cy="486290"/>
            <a:chOff x="6286320" y="4518782"/>
            <a:chExt cx="1773027" cy="1741174"/>
          </a:xfrm>
        </p:grpSpPr>
        <p:sp>
          <p:nvSpPr>
            <p:cNvPr id="199" name="円/楕円 198"/>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正方形/長方形 199"/>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正方形/長方形 200"/>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02" name="図形グループ 201"/>
          <p:cNvGrpSpPr/>
          <p:nvPr/>
        </p:nvGrpSpPr>
        <p:grpSpPr>
          <a:xfrm>
            <a:off x="4659466" y="4293096"/>
            <a:ext cx="517928" cy="486290"/>
            <a:chOff x="6286320" y="4518782"/>
            <a:chExt cx="1773027" cy="1741174"/>
          </a:xfrm>
        </p:grpSpPr>
        <p:sp>
          <p:nvSpPr>
            <p:cNvPr id="203" name="円/楕円 202"/>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正方形/長方形 203"/>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06" name="図形グループ 205"/>
          <p:cNvGrpSpPr/>
          <p:nvPr/>
        </p:nvGrpSpPr>
        <p:grpSpPr>
          <a:xfrm>
            <a:off x="5484605" y="4824554"/>
            <a:ext cx="517928" cy="486290"/>
            <a:chOff x="6286320" y="4518782"/>
            <a:chExt cx="1773027" cy="1741174"/>
          </a:xfrm>
        </p:grpSpPr>
        <p:sp>
          <p:nvSpPr>
            <p:cNvPr id="207" name="円/楕円 206"/>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正方形/長方形 207"/>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正方形/長方形 208"/>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10" name="図形グループ 209"/>
          <p:cNvGrpSpPr/>
          <p:nvPr/>
        </p:nvGrpSpPr>
        <p:grpSpPr>
          <a:xfrm>
            <a:off x="5507609" y="5493234"/>
            <a:ext cx="517928" cy="486290"/>
            <a:chOff x="6286320" y="4518782"/>
            <a:chExt cx="1773027" cy="1741174"/>
          </a:xfrm>
        </p:grpSpPr>
        <p:sp>
          <p:nvSpPr>
            <p:cNvPr id="211" name="円/楕円 210"/>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正方形/長方形 211"/>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正方形/長方形 212"/>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14" name="図形グループ 213"/>
          <p:cNvGrpSpPr/>
          <p:nvPr/>
        </p:nvGrpSpPr>
        <p:grpSpPr>
          <a:xfrm>
            <a:off x="4637885" y="5930708"/>
            <a:ext cx="517928" cy="486290"/>
            <a:chOff x="6286320" y="4518782"/>
            <a:chExt cx="1773027" cy="1741174"/>
          </a:xfrm>
        </p:grpSpPr>
        <p:sp>
          <p:nvSpPr>
            <p:cNvPr id="215" name="円/楕円 214"/>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正方形/長方形 215"/>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18" name="図形グループ 217"/>
          <p:cNvGrpSpPr/>
          <p:nvPr/>
        </p:nvGrpSpPr>
        <p:grpSpPr>
          <a:xfrm>
            <a:off x="4126347" y="5902696"/>
            <a:ext cx="517928" cy="486290"/>
            <a:chOff x="6286320" y="4518782"/>
            <a:chExt cx="1773027" cy="1741174"/>
          </a:xfrm>
        </p:grpSpPr>
        <p:sp>
          <p:nvSpPr>
            <p:cNvPr id="219" name="円/楕円 218"/>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正方形/長方形 219"/>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1" name="正方形/長方形 220"/>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22" name="図形グループ 221"/>
          <p:cNvGrpSpPr/>
          <p:nvPr/>
        </p:nvGrpSpPr>
        <p:grpSpPr>
          <a:xfrm>
            <a:off x="5160725" y="5858015"/>
            <a:ext cx="517928" cy="486290"/>
            <a:chOff x="6286320" y="4518782"/>
            <a:chExt cx="1773027" cy="1741174"/>
          </a:xfrm>
        </p:grpSpPr>
        <p:sp>
          <p:nvSpPr>
            <p:cNvPr id="223" name="円/楕円 222"/>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正方形/長方形 223"/>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正方形/長方形 224"/>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3" name="図形グループ 12"/>
          <p:cNvGrpSpPr/>
          <p:nvPr/>
        </p:nvGrpSpPr>
        <p:grpSpPr>
          <a:xfrm>
            <a:off x="3876225" y="4468558"/>
            <a:ext cx="1773027" cy="1741174"/>
            <a:chOff x="4211959" y="4455738"/>
            <a:chExt cx="1773027" cy="1741174"/>
          </a:xfrm>
        </p:grpSpPr>
        <p:sp>
          <p:nvSpPr>
            <p:cNvPr id="7" name="円/楕円 6"/>
            <p:cNvSpPr/>
            <p:nvPr/>
          </p:nvSpPr>
          <p:spPr>
            <a:xfrm>
              <a:off x="4211959" y="4455738"/>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4572000" y="5005072"/>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正方形/長方形 118"/>
            <p:cNvSpPr/>
            <p:nvPr/>
          </p:nvSpPr>
          <p:spPr>
            <a:xfrm>
              <a:off x="4697756" y="5056819"/>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smtClean="0">
                  <a:solidFill>
                    <a:srgbClr val="FFFFFF"/>
                  </a:solidFill>
                  <a:latin typeface="Meiryo" charset="-128"/>
                  <a:ea typeface="Meiryo" charset="-128"/>
                  <a:cs typeface="Meiryo" charset="-128"/>
                </a:rPr>
                <a:t>センサー</a:t>
              </a:r>
              <a:endParaRPr kumimoji="1" lang="ja-JP" altLang="en-US" sz="1000" dirty="0">
                <a:solidFill>
                  <a:srgbClr val="FFFFFF"/>
                </a:solidFill>
                <a:latin typeface="Meiryo" charset="-128"/>
                <a:ea typeface="Meiryo" charset="-128"/>
                <a:cs typeface="Meiryo" charset="-128"/>
              </a:endParaRPr>
            </a:p>
          </p:txBody>
        </p:sp>
        <p:sp>
          <p:nvSpPr>
            <p:cNvPr id="120" name="テキスト ボックス 119"/>
            <p:cNvSpPr txBox="1"/>
            <p:nvPr/>
          </p:nvSpPr>
          <p:spPr>
            <a:xfrm>
              <a:off x="4572000" y="5378139"/>
              <a:ext cx="1005403" cy="215444"/>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800" dirty="0" smtClean="0">
                  <a:solidFill>
                    <a:schemeClr val="bg1"/>
                  </a:solidFill>
                  <a:latin typeface="メイリオ"/>
                  <a:ea typeface="メイリオ"/>
                  <a:cs typeface="メイリオ"/>
                </a:rPr>
                <a:t>モノの状態や変化</a:t>
              </a:r>
              <a:endParaRPr kumimoji="1" lang="ja-JP" altLang="en-US" sz="800" dirty="0">
                <a:solidFill>
                  <a:schemeClr val="bg1"/>
                </a:solidFill>
                <a:latin typeface="メイリオ"/>
                <a:ea typeface="メイリオ"/>
                <a:cs typeface="メイリオ"/>
              </a:endParaRPr>
            </a:p>
          </p:txBody>
        </p:sp>
        <p:sp>
          <p:nvSpPr>
            <p:cNvPr id="121" name="テキスト ボックス 120"/>
            <p:cNvSpPr txBox="1"/>
            <p:nvPr/>
          </p:nvSpPr>
          <p:spPr>
            <a:xfrm>
              <a:off x="4418111" y="5711705"/>
              <a:ext cx="1313180" cy="215444"/>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800" smtClean="0">
                  <a:solidFill>
                    <a:srgbClr val="0432FF"/>
                  </a:solidFill>
                  <a:latin typeface="メイリオ"/>
                  <a:ea typeface="メイリオ"/>
                  <a:cs typeface="メイリオ"/>
                </a:rPr>
                <a:t>モノの周辺の状態や変化</a:t>
              </a:r>
              <a:endParaRPr kumimoji="1" lang="ja-JP" altLang="en-US" sz="800" dirty="0">
                <a:solidFill>
                  <a:srgbClr val="0432FF"/>
                </a:solidFill>
                <a:latin typeface="メイリオ"/>
                <a:ea typeface="メイリオ"/>
                <a:cs typeface="メイリオ"/>
              </a:endParaRPr>
            </a:p>
          </p:txBody>
        </p:sp>
      </p:grpSp>
      <p:grpSp>
        <p:nvGrpSpPr>
          <p:cNvPr id="226" name="図形グループ 225"/>
          <p:cNvGrpSpPr/>
          <p:nvPr/>
        </p:nvGrpSpPr>
        <p:grpSpPr>
          <a:xfrm>
            <a:off x="5737020" y="5768784"/>
            <a:ext cx="517928" cy="486290"/>
            <a:chOff x="6286320" y="4518782"/>
            <a:chExt cx="1773027" cy="1741174"/>
          </a:xfrm>
        </p:grpSpPr>
        <p:sp>
          <p:nvSpPr>
            <p:cNvPr id="227" name="円/楕円 226"/>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正方形/長方形 227"/>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9" name="正方形/長方形 228"/>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30" name="図形グループ 229"/>
          <p:cNvGrpSpPr/>
          <p:nvPr/>
        </p:nvGrpSpPr>
        <p:grpSpPr>
          <a:xfrm>
            <a:off x="3182181" y="4349839"/>
            <a:ext cx="517928" cy="486290"/>
            <a:chOff x="6286320" y="4518782"/>
            <a:chExt cx="1773027" cy="1741174"/>
          </a:xfrm>
        </p:grpSpPr>
        <p:sp>
          <p:nvSpPr>
            <p:cNvPr id="231" name="円/楕円 230"/>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正方形/長方形 231"/>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正方形/長方形 232"/>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34" name="図形グループ 233"/>
          <p:cNvGrpSpPr/>
          <p:nvPr/>
        </p:nvGrpSpPr>
        <p:grpSpPr>
          <a:xfrm>
            <a:off x="3325257" y="5624519"/>
            <a:ext cx="517928" cy="486290"/>
            <a:chOff x="6286320" y="4518782"/>
            <a:chExt cx="1773027" cy="1741174"/>
          </a:xfrm>
        </p:grpSpPr>
        <p:sp>
          <p:nvSpPr>
            <p:cNvPr id="235" name="円/楕円 234"/>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正方形/長方形 235"/>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7" name="正方形/長方形 236"/>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18487666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27584" y="1196752"/>
            <a:ext cx="3744416" cy="496855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0" y="1196752"/>
            <a:ext cx="3744416" cy="49685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49" name="正方形/長方形 48"/>
          <p:cNvSpPr/>
          <p:nvPr/>
        </p:nvSpPr>
        <p:spPr>
          <a:xfrm>
            <a:off x="971600" y="1383159"/>
            <a:ext cx="3456384" cy="46166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chemeClr val="bg1"/>
                </a:solidFill>
                <a:latin typeface="メイリオ"/>
                <a:ea typeface="メイリオ"/>
                <a:cs typeface="メイリオ"/>
              </a:rPr>
              <a:t>社会基盤</a:t>
            </a:r>
            <a:r>
              <a:rPr lang="ja-JP" altLang="en-US" sz="2000" dirty="0">
                <a:solidFill>
                  <a:schemeClr val="bg1"/>
                </a:solidFill>
                <a:latin typeface="メイリオ"/>
                <a:ea typeface="メイリオ"/>
                <a:cs typeface="メイリオ"/>
              </a:rPr>
              <a:t>のシフト</a:t>
            </a:r>
          </a:p>
        </p:txBody>
      </p:sp>
      <p:sp>
        <p:nvSpPr>
          <p:cNvPr id="50" name="正方形/長方形 49"/>
          <p:cNvSpPr/>
          <p:nvPr/>
        </p:nvSpPr>
        <p:spPr>
          <a:xfrm>
            <a:off x="4716016" y="1383159"/>
            <a:ext cx="3456384" cy="4616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rgbClr val="FFFFFF"/>
                </a:solidFill>
                <a:latin typeface="メイリオ"/>
                <a:ea typeface="メイリオ"/>
                <a:cs typeface="メイリオ"/>
              </a:rPr>
              <a:t>「モノ」の価値</a:t>
            </a:r>
            <a:r>
              <a:rPr lang="ja-JP" altLang="en-US" sz="2000" dirty="0">
                <a:solidFill>
                  <a:srgbClr val="FFFFFF"/>
                </a:solidFill>
                <a:latin typeface="メイリオ"/>
                <a:ea typeface="メイリオ"/>
                <a:cs typeface="メイリオ"/>
              </a:rPr>
              <a:t>のシフト</a:t>
            </a:r>
          </a:p>
        </p:txBody>
      </p:sp>
      <p:sp>
        <p:nvSpPr>
          <p:cNvPr id="2" name="タイトル 1"/>
          <p:cNvSpPr>
            <a:spLocks noGrp="1"/>
          </p:cNvSpPr>
          <p:nvPr>
            <p:ph type="title"/>
          </p:nvPr>
        </p:nvSpPr>
        <p:spPr/>
        <p:txBody>
          <a:bodyPr/>
          <a:lstStyle/>
          <a:p>
            <a:r>
              <a:rPr kumimoji="1" lang="en-US" altLang="ja-JP" dirty="0" err="1" smtClean="0"/>
              <a:t>IoT</a:t>
            </a:r>
            <a:r>
              <a:rPr lang="ja-JP" altLang="en-US" dirty="0" smtClean="0"/>
              <a:t>がもたらす２つのパラダイムシフト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sp>
        <p:nvSpPr>
          <p:cNvPr id="8" name="テキスト ボックス 7"/>
          <p:cNvSpPr txBox="1"/>
          <p:nvPr/>
        </p:nvSpPr>
        <p:spPr>
          <a:xfrm>
            <a:off x="823301" y="5131401"/>
            <a:ext cx="3744416" cy="738664"/>
          </a:xfrm>
          <a:prstGeom prst="rect">
            <a:avLst/>
          </a:prstGeom>
          <a:noFill/>
        </p:spPr>
        <p:txBody>
          <a:bodyPr wrap="square" rtlCol="0">
            <a:spAutoFit/>
          </a:bodyPr>
          <a:lstStyle/>
          <a:p>
            <a:pPr marL="271463" indent="-271463">
              <a:buFont typeface="+mj-lt"/>
              <a:buAutoNum type="arabicPeriod"/>
            </a:pPr>
            <a:r>
              <a:rPr kumimoji="1" lang="ja-JP" altLang="en-US" sz="1400" dirty="0" smtClean="0">
                <a:solidFill>
                  <a:srgbClr val="800000"/>
                </a:solidFill>
                <a:latin typeface="メイリオ"/>
                <a:ea typeface="メイリオ"/>
                <a:cs typeface="メイリオ"/>
              </a:rPr>
              <a:t>現実世界のデジタル・データ化</a:t>
            </a:r>
            <a:endParaRPr kumimoji="1" lang="en-US" altLang="ja-JP" sz="1400" dirty="0" smtClean="0">
              <a:solidFill>
                <a:srgbClr val="800000"/>
              </a:solidFill>
              <a:latin typeface="メイリオ"/>
              <a:ea typeface="メイリオ"/>
              <a:cs typeface="メイリオ"/>
            </a:endParaRPr>
          </a:p>
          <a:p>
            <a:pPr marL="271463" indent="-271463">
              <a:buFont typeface="+mj-lt"/>
              <a:buAutoNum type="arabicPeriod"/>
            </a:pPr>
            <a:r>
              <a:rPr lang="ja-JP" altLang="en-US" sz="1400" dirty="0" smtClean="0">
                <a:solidFill>
                  <a:srgbClr val="800000"/>
                </a:solidFill>
                <a:latin typeface="メイリオ"/>
                <a:ea typeface="メイリオ"/>
                <a:cs typeface="メイリオ"/>
              </a:rPr>
              <a:t>ビッグデータを使ったシミュレーション</a:t>
            </a:r>
            <a:endParaRPr lang="en-US" altLang="ja-JP" sz="1400" dirty="0" smtClean="0">
              <a:solidFill>
                <a:srgbClr val="800000"/>
              </a:solidFill>
              <a:latin typeface="メイリオ"/>
              <a:ea typeface="メイリオ"/>
              <a:cs typeface="メイリオ"/>
            </a:endParaRPr>
          </a:p>
          <a:p>
            <a:pPr marL="271463" indent="-271463">
              <a:buFont typeface="+mj-lt"/>
              <a:buAutoNum type="arabicPeriod"/>
            </a:pPr>
            <a:r>
              <a:rPr kumimoji="1" lang="ja-JP" altLang="en-US" sz="1400" dirty="0" smtClean="0">
                <a:solidFill>
                  <a:srgbClr val="800000"/>
                </a:solidFill>
                <a:latin typeface="メイリオ"/>
                <a:ea typeface="メイリオ"/>
                <a:cs typeface="メイリオ"/>
              </a:rPr>
              <a:t>現実世界へのフィードバック</a:t>
            </a:r>
            <a:endParaRPr kumimoji="1" lang="ja-JP" altLang="en-US" sz="1400" dirty="0">
              <a:solidFill>
                <a:srgbClr val="800000"/>
              </a:solidFill>
              <a:latin typeface="メイリオ"/>
              <a:ea typeface="メイリオ"/>
              <a:cs typeface="メイリオ"/>
            </a:endParaRPr>
          </a:p>
        </p:txBody>
      </p:sp>
      <p:sp>
        <p:nvSpPr>
          <p:cNvPr id="9" name="テキスト ボックス 8"/>
          <p:cNvSpPr txBox="1"/>
          <p:nvPr/>
        </p:nvSpPr>
        <p:spPr>
          <a:xfrm>
            <a:off x="4572000" y="5138608"/>
            <a:ext cx="3744416" cy="738664"/>
          </a:xfrm>
          <a:prstGeom prst="rect">
            <a:avLst/>
          </a:prstGeom>
          <a:noFill/>
        </p:spPr>
        <p:txBody>
          <a:bodyPr wrap="square" rtlCol="0">
            <a:spAutoFit/>
          </a:bodyPr>
          <a:lstStyle/>
          <a:p>
            <a:pPr marL="271463" indent="-271463">
              <a:buFont typeface="+mj-lt"/>
              <a:buAutoNum type="arabicPeriod"/>
            </a:pPr>
            <a:r>
              <a:rPr lang="ja-JP" altLang="en-US" sz="1400" dirty="0" smtClean="0">
                <a:solidFill>
                  <a:srgbClr val="0000FF"/>
                </a:solidFill>
                <a:latin typeface="メイリオ"/>
                <a:ea typeface="メイリオ"/>
                <a:cs typeface="メイリオ"/>
              </a:rPr>
              <a:t>「ハード＋ソフト」がネットワーク接続</a:t>
            </a:r>
            <a:endParaRPr lang="en-US" altLang="ja-JP" sz="1400" dirty="0" smtClean="0">
              <a:solidFill>
                <a:srgbClr val="0000FF"/>
              </a:solidFill>
              <a:latin typeface="メイリオ"/>
              <a:ea typeface="メイリオ"/>
              <a:cs typeface="メイリオ"/>
            </a:endParaRPr>
          </a:p>
          <a:p>
            <a:pPr marL="271463" indent="-271463">
              <a:buFont typeface="+mj-lt"/>
              <a:buAutoNum type="arabicPeriod"/>
            </a:pPr>
            <a:r>
              <a:rPr lang="ja-JP" altLang="en-US" sz="1400" dirty="0" smtClean="0">
                <a:solidFill>
                  <a:srgbClr val="0000FF"/>
                </a:solidFill>
                <a:latin typeface="メイリオ"/>
                <a:ea typeface="メイリオ"/>
                <a:cs typeface="メイリオ"/>
              </a:rPr>
              <a:t>モノとクラウド・サービスが一体化</a:t>
            </a:r>
            <a:endParaRPr lang="en-US" altLang="ja-JP" sz="1400" dirty="0" smtClean="0">
              <a:solidFill>
                <a:srgbClr val="0000FF"/>
              </a:solidFill>
              <a:latin typeface="メイリオ"/>
              <a:ea typeface="メイリオ"/>
              <a:cs typeface="メイリオ"/>
            </a:endParaRPr>
          </a:p>
          <a:p>
            <a:pPr marL="271463" indent="-271463">
              <a:buFont typeface="+mj-lt"/>
              <a:buAutoNum type="arabicPeriod"/>
            </a:pPr>
            <a:r>
              <a:rPr kumimoji="1" lang="ja-JP" altLang="en-US" sz="1400" dirty="0" smtClean="0">
                <a:solidFill>
                  <a:srgbClr val="0000FF"/>
                </a:solidFill>
                <a:latin typeface="メイリオ"/>
                <a:ea typeface="メイリオ"/>
                <a:cs typeface="メイリオ"/>
              </a:rPr>
              <a:t>システム全体で価値を生成</a:t>
            </a:r>
            <a:endParaRPr kumimoji="1" lang="en-US" altLang="ja-JP" sz="1400" dirty="0" smtClean="0">
              <a:solidFill>
                <a:srgbClr val="0000FF"/>
              </a:solidFill>
              <a:latin typeface="メイリオ"/>
              <a:ea typeface="メイリオ"/>
              <a:cs typeface="メイリオ"/>
            </a:endParaRPr>
          </a:p>
        </p:txBody>
      </p:sp>
      <p:sp>
        <p:nvSpPr>
          <p:cNvPr id="11" name="正方形/長方形 10"/>
          <p:cNvSpPr/>
          <p:nvPr/>
        </p:nvSpPr>
        <p:spPr>
          <a:xfrm>
            <a:off x="1043608" y="2564904"/>
            <a:ext cx="1584176" cy="10801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2771800" y="2564904"/>
            <a:ext cx="1584176" cy="108012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1043608" y="3789040"/>
            <a:ext cx="3312368" cy="10801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柱 12"/>
          <p:cNvSpPr/>
          <p:nvPr/>
        </p:nvSpPr>
        <p:spPr>
          <a:xfrm>
            <a:off x="1979712" y="3284984"/>
            <a:ext cx="1440160" cy="864096"/>
          </a:xfrm>
          <a:prstGeom prst="ca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660026" y="4580533"/>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smtClean="0">
                <a:solidFill>
                  <a:srgbClr val="FFFFFF"/>
                </a:solidFill>
                <a:latin typeface="メイリオ"/>
                <a:ea typeface="メイリオ"/>
                <a:cs typeface="メイリオ"/>
              </a:rPr>
              <a:t>ハードウェア</a:t>
            </a:r>
            <a:endParaRPr kumimoji="1" lang="ja-JP" altLang="en-US" sz="600" dirty="0">
              <a:solidFill>
                <a:srgbClr val="FFFFFF"/>
              </a:solidFill>
              <a:latin typeface="メイリオ"/>
              <a:ea typeface="メイリオ"/>
              <a:cs typeface="メイリオ"/>
            </a:endParaRPr>
          </a:p>
        </p:txBody>
      </p:sp>
      <p:sp>
        <p:nvSpPr>
          <p:cNvPr id="16" name="正方形/長方形 15"/>
          <p:cNvSpPr/>
          <p:nvPr/>
        </p:nvSpPr>
        <p:spPr>
          <a:xfrm>
            <a:off x="5596129" y="4293096"/>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ソフトウェア</a:t>
            </a: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7" name="正方形/長方形 16"/>
          <p:cNvSpPr/>
          <p:nvPr/>
        </p:nvSpPr>
        <p:spPr>
          <a:xfrm>
            <a:off x="5740146" y="4509120"/>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smtClean="0">
                <a:solidFill>
                  <a:srgbClr val="FFFFFF"/>
                </a:solidFill>
                <a:latin typeface="メイリオ"/>
                <a:ea typeface="メイリオ"/>
                <a:cs typeface="メイリオ"/>
              </a:rPr>
              <a:t>ハードウェア</a:t>
            </a:r>
            <a:endParaRPr kumimoji="1" lang="ja-JP" altLang="en-US" sz="600" dirty="0">
              <a:solidFill>
                <a:srgbClr val="FFFFFF"/>
              </a:solidFill>
              <a:latin typeface="メイリオ"/>
              <a:ea typeface="メイリオ"/>
              <a:cs typeface="メイリオ"/>
            </a:endParaRPr>
          </a:p>
        </p:txBody>
      </p:sp>
      <p:pic>
        <p:nvPicPr>
          <p:cNvPr id="35" name="図 34" descr="design_img_f_1133791_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248" y="3429000"/>
            <a:ext cx="1329716" cy="1080120"/>
          </a:xfrm>
          <a:prstGeom prst="rect">
            <a:avLst/>
          </a:prstGeom>
          <a:ln>
            <a:noFill/>
          </a:ln>
          <a:effectLst>
            <a:outerShdw blurRad="292100" dist="139700" dir="2700000" algn="tl" rotWithShape="0">
              <a:srgbClr val="333333">
                <a:alpha val="65000"/>
              </a:srgbClr>
            </a:outerShdw>
          </a:effectLst>
        </p:spPr>
      </p:pic>
      <p:sp>
        <p:nvSpPr>
          <p:cNvPr id="37" name="右矢印 36"/>
          <p:cNvSpPr/>
          <p:nvPr/>
        </p:nvSpPr>
        <p:spPr>
          <a:xfrm rot="19919827">
            <a:off x="4617769" y="3384635"/>
            <a:ext cx="3434786" cy="643863"/>
          </a:xfrm>
          <a:custGeom>
            <a:avLst/>
            <a:gdLst>
              <a:gd name="connsiteX0" fmla="*/ 0 w 3417948"/>
              <a:gd name="connsiteY0" fmla="*/ 160966 h 643863"/>
              <a:gd name="connsiteX1" fmla="*/ 3096017 w 3417948"/>
              <a:gd name="connsiteY1" fmla="*/ 160966 h 643863"/>
              <a:gd name="connsiteX2" fmla="*/ 3096017 w 3417948"/>
              <a:gd name="connsiteY2" fmla="*/ 0 h 643863"/>
              <a:gd name="connsiteX3" fmla="*/ 3417948 w 3417948"/>
              <a:gd name="connsiteY3" fmla="*/ 321932 h 643863"/>
              <a:gd name="connsiteX4" fmla="*/ 3096017 w 3417948"/>
              <a:gd name="connsiteY4" fmla="*/ 643863 h 643863"/>
              <a:gd name="connsiteX5" fmla="*/ 3096017 w 3417948"/>
              <a:gd name="connsiteY5" fmla="*/ 482897 h 643863"/>
              <a:gd name="connsiteX6" fmla="*/ 0 w 3417948"/>
              <a:gd name="connsiteY6" fmla="*/ 482897 h 643863"/>
              <a:gd name="connsiteX7" fmla="*/ 0 w 3417948"/>
              <a:gd name="connsiteY7" fmla="*/ 160966 h 643863"/>
              <a:gd name="connsiteX0" fmla="*/ 16838 w 3434786"/>
              <a:gd name="connsiteY0" fmla="*/ 160966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16838 w 3434786"/>
              <a:gd name="connsiteY7" fmla="*/ 160966 h 643863"/>
              <a:gd name="connsiteX0" fmla="*/ 5127 w 3434786"/>
              <a:gd name="connsiteY0" fmla="*/ 332169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5127 w 3434786"/>
              <a:gd name="connsiteY7" fmla="*/ 332169 h 64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4786" h="643863">
                <a:moveTo>
                  <a:pt x="5127" y="332169"/>
                </a:moveTo>
                <a:lnTo>
                  <a:pt x="3112855" y="160966"/>
                </a:lnTo>
                <a:lnTo>
                  <a:pt x="3112855" y="0"/>
                </a:lnTo>
                <a:lnTo>
                  <a:pt x="3434786" y="321932"/>
                </a:lnTo>
                <a:lnTo>
                  <a:pt x="3112855" y="643863"/>
                </a:lnTo>
                <a:lnTo>
                  <a:pt x="3112855" y="482897"/>
                </a:lnTo>
                <a:lnTo>
                  <a:pt x="0" y="332999"/>
                </a:lnTo>
                <a:lnTo>
                  <a:pt x="5127" y="332169"/>
                </a:lnTo>
                <a:close/>
              </a:path>
            </a:pathLst>
          </a:cu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4661358" y="2599926"/>
            <a:ext cx="2522970" cy="646331"/>
          </a:xfrm>
          <a:prstGeom prst="rect">
            <a:avLst/>
          </a:prstGeom>
        </p:spPr>
        <p:txBody>
          <a:bodyPr wrap="square">
            <a:spAutoFit/>
          </a:bodyPr>
          <a:lstStyle/>
          <a:p>
            <a:r>
              <a:rPr lang="ja-JP" altLang="en-US" sz="1200" dirty="0" smtClean="0">
                <a:solidFill>
                  <a:srgbClr val="0000FF"/>
                </a:solidFill>
                <a:latin typeface="メイリオ"/>
                <a:ea typeface="メイリオ"/>
                <a:cs typeface="メイリオ"/>
              </a:rPr>
              <a:t>モノの価値は、</a:t>
            </a:r>
            <a:endParaRPr lang="en-US" altLang="ja-JP" sz="1200" dirty="0" smtClean="0">
              <a:solidFill>
                <a:srgbClr val="0000FF"/>
              </a:solidFill>
              <a:latin typeface="メイリオ"/>
              <a:ea typeface="メイリオ"/>
              <a:cs typeface="メイリオ"/>
            </a:endParaRPr>
          </a:p>
          <a:p>
            <a:r>
              <a:rPr lang="ja-JP" altLang="ja-JP" sz="1200" b="1" dirty="0" smtClean="0">
                <a:solidFill>
                  <a:srgbClr val="0000FF"/>
                </a:solidFill>
                <a:latin typeface="メイリオ"/>
                <a:ea typeface="メイリオ"/>
                <a:cs typeface="メイリオ"/>
              </a:rPr>
              <a:t>ハードウェア</a:t>
            </a:r>
            <a:r>
              <a:rPr lang="ja-JP" altLang="ja-JP" sz="1200" dirty="0">
                <a:solidFill>
                  <a:srgbClr val="0000FF"/>
                </a:solidFill>
                <a:latin typeface="メイリオ"/>
                <a:ea typeface="メイリオ"/>
                <a:cs typeface="メイリオ"/>
              </a:rPr>
              <a:t>から</a:t>
            </a:r>
            <a:r>
              <a:rPr lang="ja-JP" altLang="ja-JP" sz="1200" b="1" dirty="0">
                <a:solidFill>
                  <a:srgbClr val="0000FF"/>
                </a:solidFill>
                <a:latin typeface="メイリオ"/>
                <a:ea typeface="メイリオ"/>
                <a:cs typeface="メイリオ"/>
              </a:rPr>
              <a:t>ソフトウェア</a:t>
            </a:r>
            <a:r>
              <a:rPr lang="ja-JP" altLang="ja-JP" sz="1200" dirty="0" smtClean="0">
                <a:solidFill>
                  <a:srgbClr val="0000FF"/>
                </a:solidFill>
                <a:latin typeface="メイリオ"/>
                <a:ea typeface="メイリオ"/>
                <a:cs typeface="メイリオ"/>
              </a:rPr>
              <a:t>へ</a:t>
            </a:r>
            <a:endParaRPr lang="en-US" altLang="ja-JP" sz="1200" dirty="0" smtClean="0">
              <a:solidFill>
                <a:srgbClr val="0000FF"/>
              </a:solidFill>
              <a:latin typeface="メイリオ"/>
              <a:ea typeface="メイリオ"/>
              <a:cs typeface="メイリオ"/>
            </a:endParaRPr>
          </a:p>
          <a:p>
            <a:r>
              <a:rPr lang="ja-JP" altLang="ja-JP" sz="1200" dirty="0" smtClean="0">
                <a:solidFill>
                  <a:srgbClr val="0000FF"/>
                </a:solidFill>
                <a:latin typeface="メイリオ"/>
                <a:ea typeface="メイリオ"/>
                <a:cs typeface="メイリオ"/>
              </a:rPr>
              <a:t>そして</a:t>
            </a:r>
            <a:r>
              <a:rPr lang="ja-JP" altLang="ja-JP" sz="1200" b="1" dirty="0" smtClean="0">
                <a:solidFill>
                  <a:srgbClr val="0000FF"/>
                </a:solidFill>
                <a:latin typeface="メイリオ"/>
                <a:ea typeface="メイリオ"/>
                <a:cs typeface="メイリオ"/>
              </a:rPr>
              <a:t>サービス</a:t>
            </a:r>
            <a:r>
              <a:rPr lang="ja-JP" altLang="ja-JP" sz="1200" dirty="0">
                <a:solidFill>
                  <a:srgbClr val="0000FF"/>
                </a:solidFill>
                <a:latin typeface="メイリオ"/>
                <a:ea typeface="メイリオ"/>
                <a:cs typeface="メイリオ"/>
              </a:rPr>
              <a:t>へと</a:t>
            </a:r>
            <a:r>
              <a:rPr lang="ja-JP" altLang="ja-JP" sz="1200" dirty="0" smtClean="0">
                <a:solidFill>
                  <a:srgbClr val="0000FF"/>
                </a:solidFill>
                <a:latin typeface="メイリオ"/>
                <a:ea typeface="メイリオ"/>
                <a:cs typeface="メイリオ"/>
              </a:rPr>
              <a:t>シフト</a:t>
            </a:r>
            <a:endParaRPr lang="ja-JP" altLang="en-US" sz="1200" dirty="0">
              <a:solidFill>
                <a:srgbClr val="0000FF"/>
              </a:solidFill>
              <a:latin typeface="メイリオ"/>
              <a:ea typeface="メイリオ"/>
              <a:cs typeface="メイリオ"/>
            </a:endParaRPr>
          </a:p>
        </p:txBody>
      </p:sp>
      <p:sp>
        <p:nvSpPr>
          <p:cNvPr id="40" name="テキスト ボックス 39"/>
          <p:cNvSpPr txBox="1"/>
          <p:nvPr/>
        </p:nvSpPr>
        <p:spPr>
          <a:xfrm>
            <a:off x="1043608" y="2637078"/>
            <a:ext cx="1584176" cy="430887"/>
          </a:xfrm>
          <a:prstGeom prst="rect">
            <a:avLst/>
          </a:prstGeom>
          <a:noFill/>
        </p:spPr>
        <p:txBody>
          <a:bodyPr wrap="square" rtlCol="0">
            <a:spAutoFit/>
          </a:bodyPr>
          <a:lstStyle/>
          <a:p>
            <a:pPr algn="ctr"/>
            <a:r>
              <a:rPr lang="ja-JP" altLang="en-US" sz="1400" dirty="0" smtClean="0">
                <a:solidFill>
                  <a:srgbClr val="FFFFFF"/>
                </a:solidFill>
                <a:latin typeface="メイリオ"/>
                <a:ea typeface="メイリオ"/>
                <a:cs typeface="メイリオ"/>
              </a:rPr>
              <a:t>アナリティクス</a:t>
            </a:r>
            <a:endParaRPr lang="en-US" altLang="ja-JP" sz="14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人工知能＋シミュレーション</a:t>
            </a:r>
            <a:endParaRPr kumimoji="1" lang="ja-JP" altLang="en-US" sz="800" dirty="0">
              <a:solidFill>
                <a:srgbClr val="FFFFFF"/>
              </a:solidFill>
              <a:latin typeface="メイリオ"/>
              <a:ea typeface="メイリオ"/>
              <a:cs typeface="メイリオ"/>
            </a:endParaRPr>
          </a:p>
        </p:txBody>
      </p:sp>
      <p:sp>
        <p:nvSpPr>
          <p:cNvPr id="41" name="テキスト ボックス 40"/>
          <p:cNvSpPr txBox="1"/>
          <p:nvPr/>
        </p:nvSpPr>
        <p:spPr>
          <a:xfrm>
            <a:off x="2699792" y="2636912"/>
            <a:ext cx="1728192" cy="430887"/>
          </a:xfrm>
          <a:prstGeom prst="rect">
            <a:avLst/>
          </a:prstGeom>
          <a:noFill/>
        </p:spPr>
        <p:txBody>
          <a:bodyPr wrap="square" rtlCol="0">
            <a:spAutoFit/>
          </a:bodyPr>
          <a:lstStyle/>
          <a:p>
            <a:pPr algn="ctr"/>
            <a:r>
              <a:rPr kumimoji="1" lang="ja-JP" altLang="en-US" sz="1400" dirty="0" smtClean="0">
                <a:solidFill>
                  <a:srgbClr val="FFFFFF"/>
                </a:solidFill>
                <a:latin typeface="メイリオ"/>
                <a:ea typeface="メイリオ"/>
                <a:cs typeface="メイリオ"/>
              </a:rPr>
              <a:t>アプリケーション</a:t>
            </a:r>
          </a:p>
          <a:p>
            <a:pPr algn="ctr"/>
            <a:r>
              <a:rPr kumimoji="1" lang="ja-JP" altLang="en-US" sz="800" dirty="0" smtClean="0">
                <a:solidFill>
                  <a:srgbClr val="FFFFFF"/>
                </a:solidFill>
                <a:latin typeface="メイリオ"/>
                <a:ea typeface="メイリオ"/>
                <a:cs typeface="メイリオ"/>
              </a:rPr>
              <a:t>クラウド・サービス</a:t>
            </a:r>
            <a:endParaRPr kumimoji="1" lang="en-US" altLang="ja-JP" sz="800" dirty="0" smtClean="0">
              <a:solidFill>
                <a:srgbClr val="FFFFFF"/>
              </a:solidFill>
              <a:latin typeface="メイリオ"/>
              <a:ea typeface="メイリオ"/>
              <a:cs typeface="メイリオ"/>
            </a:endParaRPr>
          </a:p>
        </p:txBody>
      </p:sp>
      <p:sp>
        <p:nvSpPr>
          <p:cNvPr id="42" name="テキスト ボックス 41"/>
          <p:cNvSpPr txBox="1"/>
          <p:nvPr/>
        </p:nvSpPr>
        <p:spPr>
          <a:xfrm>
            <a:off x="1907704" y="3573596"/>
            <a:ext cx="1584176" cy="430887"/>
          </a:xfrm>
          <a:prstGeom prst="rect">
            <a:avLst/>
          </a:prstGeom>
          <a:noFill/>
        </p:spPr>
        <p:txBody>
          <a:bodyPr wrap="square" rtlCol="0">
            <a:spAutoFit/>
          </a:bodyPr>
          <a:lstStyle/>
          <a:p>
            <a:pPr algn="ctr"/>
            <a:r>
              <a:rPr kumimoji="1" lang="ja-JP" altLang="en-US" sz="1400" dirty="0" smtClean="0">
                <a:solidFill>
                  <a:srgbClr val="FFFFFF"/>
                </a:solidFill>
                <a:latin typeface="メイリオ"/>
                <a:ea typeface="メイリオ"/>
                <a:cs typeface="メイリオ"/>
              </a:rPr>
              <a:t>ビッグデータ</a:t>
            </a:r>
            <a:endParaRPr kumimoji="1" lang="en-US" altLang="ja-JP" sz="1400" dirty="0" smtClean="0">
              <a:solidFill>
                <a:srgbClr val="FFFFFF"/>
              </a:solidFill>
              <a:latin typeface="メイリオ"/>
              <a:ea typeface="メイリオ"/>
              <a:cs typeface="メイリオ"/>
            </a:endParaRPr>
          </a:p>
          <a:p>
            <a:pPr algn="ctr"/>
            <a:r>
              <a:rPr lang="ja-JP" altLang="en-US" sz="800" dirty="0" smtClean="0">
                <a:solidFill>
                  <a:srgbClr val="FFFFFF"/>
                </a:solidFill>
                <a:latin typeface="メイリオ"/>
                <a:ea typeface="メイリオ"/>
                <a:cs typeface="メイリオ"/>
              </a:rPr>
              <a:t>現実世界のデジタルコピー</a:t>
            </a:r>
            <a:endParaRPr kumimoji="1" lang="ja-JP" altLang="en-US" sz="800" dirty="0">
              <a:solidFill>
                <a:srgbClr val="FFFFFF"/>
              </a:solidFill>
              <a:latin typeface="メイリオ"/>
              <a:ea typeface="メイリオ"/>
              <a:cs typeface="メイリオ"/>
            </a:endParaRPr>
          </a:p>
        </p:txBody>
      </p:sp>
      <p:sp>
        <p:nvSpPr>
          <p:cNvPr id="43" name="テキスト ボックス 42"/>
          <p:cNvSpPr txBox="1"/>
          <p:nvPr/>
        </p:nvSpPr>
        <p:spPr>
          <a:xfrm>
            <a:off x="1043608" y="4321607"/>
            <a:ext cx="3312368" cy="430887"/>
          </a:xfrm>
          <a:prstGeom prst="rect">
            <a:avLst/>
          </a:prstGeom>
          <a:noFill/>
        </p:spPr>
        <p:txBody>
          <a:bodyPr wrap="square" rtlCol="0">
            <a:spAutoFit/>
          </a:bodyPr>
          <a:lstStyle/>
          <a:p>
            <a:pPr algn="ctr"/>
            <a:r>
              <a:rPr lang="ja-JP" altLang="en-US" sz="800" dirty="0" smtClean="0">
                <a:solidFill>
                  <a:srgbClr val="FFFFFF"/>
                </a:solidFill>
                <a:latin typeface="メイリオ"/>
                <a:ea typeface="メイリオ"/>
                <a:cs typeface="メイリオ"/>
              </a:rPr>
              <a:t>現実世界のデジタルデータ化</a:t>
            </a:r>
            <a:endParaRPr lang="en-US" altLang="ja-JP" sz="800" dirty="0" smtClean="0">
              <a:solidFill>
                <a:srgbClr val="FFFFFF"/>
              </a:solidFill>
              <a:latin typeface="メイリオ"/>
              <a:ea typeface="メイリオ"/>
              <a:cs typeface="メイリオ"/>
            </a:endParaRPr>
          </a:p>
          <a:p>
            <a:pPr algn="ctr"/>
            <a:r>
              <a:rPr lang="en-US" altLang="ja-JP" sz="1400" dirty="0" err="1" smtClean="0">
                <a:solidFill>
                  <a:srgbClr val="FFFFFF"/>
                </a:solidFill>
                <a:latin typeface="メイリオ"/>
                <a:ea typeface="メイリオ"/>
                <a:cs typeface="メイリオ"/>
              </a:rPr>
              <a:t>IoT</a:t>
            </a:r>
            <a:endParaRPr kumimoji="1" lang="ja-JP" altLang="en-US" sz="800" dirty="0">
              <a:solidFill>
                <a:srgbClr val="FFFFFF"/>
              </a:solidFill>
              <a:latin typeface="メイリオ"/>
              <a:ea typeface="メイリオ"/>
              <a:cs typeface="メイリオ"/>
            </a:endParaRPr>
          </a:p>
        </p:txBody>
      </p:sp>
      <p:sp>
        <p:nvSpPr>
          <p:cNvPr id="44" name="右カーブ矢印 43"/>
          <p:cNvSpPr/>
          <p:nvPr/>
        </p:nvSpPr>
        <p:spPr>
          <a:xfrm rot="10800000">
            <a:off x="1475656" y="3159287"/>
            <a:ext cx="576064" cy="1090610"/>
          </a:xfrm>
          <a:prstGeom prst="curved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右矢印 45"/>
          <p:cNvSpPr/>
          <p:nvPr/>
        </p:nvSpPr>
        <p:spPr>
          <a:xfrm>
            <a:off x="2411760" y="3006646"/>
            <a:ext cx="568935"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p:cNvSpPr txBox="1"/>
          <p:nvPr/>
        </p:nvSpPr>
        <p:spPr>
          <a:xfrm>
            <a:off x="812403" y="1959223"/>
            <a:ext cx="3744416" cy="461665"/>
          </a:xfrm>
          <a:prstGeom prst="rect">
            <a:avLst/>
          </a:prstGeom>
          <a:noFill/>
        </p:spPr>
        <p:txBody>
          <a:bodyPr wrap="square" rtlCol="0">
            <a:spAutoFit/>
          </a:bodyPr>
          <a:lstStyle/>
          <a:p>
            <a:pPr algn="ctr"/>
            <a:r>
              <a:rPr kumimoji="1" lang="en-US" altLang="ja-JP" sz="2400" dirty="0" smtClean="0">
                <a:solidFill>
                  <a:srgbClr val="800000"/>
                </a:solidFill>
                <a:latin typeface="メイリオ"/>
                <a:ea typeface="メイリオ"/>
                <a:cs typeface="メイリオ"/>
              </a:rPr>
              <a:t>CPS</a:t>
            </a:r>
            <a:r>
              <a:rPr lang="ja-JP" altLang="en-US" sz="2400" dirty="0" smtClean="0">
                <a:solidFill>
                  <a:srgbClr val="800000"/>
                </a:solidFill>
                <a:latin typeface="メイリオ"/>
                <a:ea typeface="メイリオ"/>
                <a:cs typeface="メイリオ"/>
              </a:rPr>
              <a:t>社会の実現</a:t>
            </a:r>
            <a:endParaRPr kumimoji="1" lang="ja-JP" altLang="en-US" sz="2400" dirty="0">
              <a:solidFill>
                <a:srgbClr val="800000"/>
              </a:solidFill>
              <a:latin typeface="メイリオ"/>
              <a:ea typeface="メイリオ"/>
              <a:cs typeface="メイリオ"/>
            </a:endParaRPr>
          </a:p>
        </p:txBody>
      </p:sp>
      <p:sp>
        <p:nvSpPr>
          <p:cNvPr id="48" name="テキスト ボックス 47"/>
          <p:cNvSpPr txBox="1"/>
          <p:nvPr/>
        </p:nvSpPr>
        <p:spPr>
          <a:xfrm>
            <a:off x="4567717" y="1959223"/>
            <a:ext cx="3744416" cy="461665"/>
          </a:xfrm>
          <a:prstGeom prst="rect">
            <a:avLst/>
          </a:prstGeom>
          <a:noFill/>
        </p:spPr>
        <p:txBody>
          <a:bodyPr wrap="square" rtlCol="0">
            <a:spAutoFit/>
          </a:bodyPr>
          <a:lstStyle/>
          <a:p>
            <a:pPr algn="ctr"/>
            <a:r>
              <a:rPr kumimoji="1" lang="ja-JP" altLang="en-US" sz="2400" dirty="0" smtClean="0">
                <a:solidFill>
                  <a:srgbClr val="0000FF"/>
                </a:solidFill>
                <a:latin typeface="メイリオ"/>
                <a:ea typeface="メイリオ"/>
                <a:cs typeface="メイリオ"/>
              </a:rPr>
              <a:t>「モノ」のサービス化</a:t>
            </a:r>
            <a:endParaRPr kumimoji="1" lang="ja-JP" altLang="en-US" sz="2400" dirty="0">
              <a:solidFill>
                <a:srgbClr val="0000FF"/>
              </a:solidFill>
              <a:latin typeface="メイリオ"/>
              <a:ea typeface="メイリオ"/>
              <a:cs typeface="メイリオ"/>
            </a:endParaRPr>
          </a:p>
        </p:txBody>
      </p:sp>
      <p:grpSp>
        <p:nvGrpSpPr>
          <p:cNvPr id="20" name="図形グループ 19"/>
          <p:cNvGrpSpPr/>
          <p:nvPr/>
        </p:nvGrpSpPr>
        <p:grpSpPr>
          <a:xfrm>
            <a:off x="6804248" y="4580534"/>
            <a:ext cx="432049" cy="288626"/>
            <a:chOff x="7452319" y="3789040"/>
            <a:chExt cx="1064103" cy="576064"/>
          </a:xfrm>
        </p:grpSpPr>
        <p:sp>
          <p:nvSpPr>
            <p:cNvPr id="18" name="正方形/長方形 17"/>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9" name="正方形/長方形 18"/>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1" name="図形グループ 20"/>
          <p:cNvGrpSpPr/>
          <p:nvPr/>
        </p:nvGrpSpPr>
        <p:grpSpPr>
          <a:xfrm>
            <a:off x="7249830" y="4580534"/>
            <a:ext cx="432049" cy="288626"/>
            <a:chOff x="7452319" y="3789040"/>
            <a:chExt cx="1064103" cy="576064"/>
          </a:xfrm>
        </p:grpSpPr>
        <p:sp>
          <p:nvSpPr>
            <p:cNvPr id="22" name="正方形/長方形 21"/>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3" name="正方形/長方形 22"/>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4" name="図形グループ 23"/>
          <p:cNvGrpSpPr/>
          <p:nvPr/>
        </p:nvGrpSpPr>
        <p:grpSpPr>
          <a:xfrm>
            <a:off x="7701915" y="4580533"/>
            <a:ext cx="432049" cy="288626"/>
            <a:chOff x="7452319" y="3789040"/>
            <a:chExt cx="1064103" cy="576064"/>
          </a:xfrm>
        </p:grpSpPr>
        <p:sp>
          <p:nvSpPr>
            <p:cNvPr id="25" name="正方形/長方形 24"/>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6" name="正方形/長方形 25"/>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sp>
        <p:nvSpPr>
          <p:cNvPr id="34" name="角丸四角形 33"/>
          <p:cNvSpPr/>
          <p:nvPr/>
        </p:nvSpPr>
        <p:spPr>
          <a:xfrm>
            <a:off x="6804248" y="4314256"/>
            <a:ext cx="1329716" cy="186336"/>
          </a:xfrm>
          <a:prstGeom prst="roundRect">
            <a:avLst>
              <a:gd name="adj" fmla="val 50000"/>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chemeClr val="bg1"/>
                </a:solidFill>
                <a:latin typeface="メイリオ"/>
                <a:ea typeface="メイリオ"/>
                <a:cs typeface="メイリオ"/>
              </a:rPr>
              <a:t>インターネット</a:t>
            </a:r>
          </a:p>
        </p:txBody>
      </p:sp>
      <p:sp>
        <p:nvSpPr>
          <p:cNvPr id="36" name="テキスト ボックス 35"/>
          <p:cNvSpPr txBox="1"/>
          <p:nvPr/>
        </p:nvSpPr>
        <p:spPr>
          <a:xfrm>
            <a:off x="6920388" y="3861048"/>
            <a:ext cx="1107996" cy="215444"/>
          </a:xfrm>
          <a:prstGeom prst="rect">
            <a:avLst/>
          </a:prstGeom>
          <a:noFill/>
        </p:spPr>
        <p:txBody>
          <a:bodyPr wrap="none" rtlCol="0">
            <a:spAutoFit/>
          </a:bodyPr>
          <a:lstStyle/>
          <a:p>
            <a:r>
              <a:rPr kumimoji="1" lang="ja-JP" altLang="en-US" sz="800" dirty="0" smtClean="0">
                <a:solidFill>
                  <a:schemeClr val="bg1"/>
                </a:solidFill>
                <a:latin typeface="メイリオ"/>
                <a:ea typeface="メイリオ"/>
                <a:cs typeface="メイリオ"/>
              </a:rPr>
              <a:t>クラウド・サービス</a:t>
            </a:r>
            <a:endParaRPr kumimoji="1" lang="ja-JP" altLang="en-US" sz="800" dirty="0">
              <a:solidFill>
                <a:schemeClr val="bg1"/>
              </a:solidFill>
              <a:latin typeface="メイリオ"/>
              <a:ea typeface="メイリオ"/>
              <a:cs typeface="メイリオ"/>
            </a:endParaRPr>
          </a:p>
        </p:txBody>
      </p:sp>
      <p:sp>
        <p:nvSpPr>
          <p:cNvPr id="6" name="正方形/長方形 5"/>
          <p:cNvSpPr/>
          <p:nvPr/>
        </p:nvSpPr>
        <p:spPr>
          <a:xfrm>
            <a:off x="840461" y="6165304"/>
            <a:ext cx="1618302" cy="215444"/>
          </a:xfrm>
          <a:prstGeom prst="rect">
            <a:avLst/>
          </a:prstGeom>
        </p:spPr>
        <p:txBody>
          <a:bodyPr wrap="none">
            <a:spAutoFit/>
          </a:bodyPr>
          <a:lstStyle/>
          <a:p>
            <a:r>
              <a:rPr lang="en-US" altLang="ja-JP" sz="800" dirty="0" smtClean="0">
                <a:solidFill>
                  <a:srgbClr val="800000"/>
                </a:solidFill>
                <a:latin typeface="メイリオ"/>
                <a:ea typeface="メイリオ"/>
                <a:cs typeface="メイリオ"/>
              </a:rPr>
              <a:t>CPS</a:t>
            </a:r>
            <a:r>
              <a:rPr lang="ja-JP" altLang="en-US" sz="800" dirty="0" smtClean="0">
                <a:solidFill>
                  <a:srgbClr val="800000"/>
                </a:solidFill>
                <a:latin typeface="メイリオ"/>
                <a:ea typeface="メイリオ"/>
                <a:cs typeface="メイリオ"/>
              </a:rPr>
              <a:t>：</a:t>
            </a:r>
            <a:r>
              <a:rPr lang="en-US" altLang="ja-JP" sz="800" dirty="0" smtClean="0">
                <a:solidFill>
                  <a:srgbClr val="800000"/>
                </a:solidFill>
                <a:latin typeface="メイリオ"/>
                <a:ea typeface="メイリオ"/>
                <a:cs typeface="メイリオ"/>
              </a:rPr>
              <a:t>Cyber</a:t>
            </a:r>
            <a:r>
              <a:rPr lang="en-US" altLang="ja-JP" sz="800" dirty="0">
                <a:solidFill>
                  <a:srgbClr val="800000"/>
                </a:solidFill>
                <a:latin typeface="メイリオ"/>
                <a:ea typeface="メイリオ"/>
                <a:cs typeface="メイリオ"/>
              </a:rPr>
              <a:t>-Physical System</a:t>
            </a:r>
            <a:endParaRPr lang="ja-JP" altLang="en-US" sz="800" dirty="0">
              <a:solidFill>
                <a:srgbClr val="800000"/>
              </a:solidFill>
              <a:latin typeface="メイリオ"/>
              <a:ea typeface="メイリオ"/>
              <a:cs typeface="メイリオ"/>
            </a:endParaRPr>
          </a:p>
        </p:txBody>
      </p:sp>
      <p:sp>
        <p:nvSpPr>
          <p:cNvPr id="51" name="右矢印 50"/>
          <p:cNvSpPr/>
          <p:nvPr/>
        </p:nvSpPr>
        <p:spPr>
          <a:xfrm rot="5400000">
            <a:off x="3140714" y="3590939"/>
            <a:ext cx="1090610"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6980853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312615" y="827128"/>
            <a:ext cx="8525282" cy="573779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smtClean="0"/>
              <a:t>CPS</a:t>
            </a:r>
            <a:r>
              <a:rPr kumimoji="1" lang="ja-JP" altLang="en-US" dirty="0" smtClean="0"/>
              <a:t>（</a:t>
            </a:r>
            <a:r>
              <a:rPr kumimoji="1" lang="en-US" altLang="ja-JP" dirty="0" smtClean="0"/>
              <a:t>Cyber-Physical System</a:t>
            </a:r>
            <a:r>
              <a:rPr kumimoji="1" lang="ja-JP" altLang="en-US" dirty="0" smtClean="0"/>
              <a:t>）の仕組み</a:t>
            </a:r>
            <a:endParaRPr kumimoji="1" lang="ja-JP" altLang="en-US" dirty="0"/>
          </a:p>
        </p:txBody>
      </p:sp>
      <p:sp>
        <p:nvSpPr>
          <p:cNvPr id="3" name="スライド番号プレースホルダー 2"/>
          <p:cNvSpPr>
            <a:spLocks noGrp="1"/>
          </p:cNvSpPr>
          <p:nvPr>
            <p:ph type="sldNum" sz="quarter" idx="12"/>
          </p:nvPr>
        </p:nvSpPr>
        <p:spPr>
          <a:xfrm>
            <a:off x="6844206" y="6660754"/>
            <a:ext cx="2133600" cy="217800"/>
          </a:xfrm>
        </p:spPr>
        <p:txBody>
          <a:bodyPr/>
          <a:lstStyle/>
          <a:p>
            <a:fld id="{8FF8CC5D-A65D-5946-99B5-645367A967AD}" type="slidenum">
              <a:rPr kumimoji="1" lang="ja-JP" altLang="en-US" smtClean="0"/>
              <a:t>12</a:t>
            </a:fld>
            <a:endParaRPr kumimoji="1" lang="ja-JP" altLang="en-US"/>
          </a:p>
        </p:txBody>
      </p:sp>
      <p:sp>
        <p:nvSpPr>
          <p:cNvPr id="4" name="正方形/長方形 3"/>
          <p:cNvSpPr/>
          <p:nvPr/>
        </p:nvSpPr>
        <p:spPr>
          <a:xfrm>
            <a:off x="434049" y="918773"/>
            <a:ext cx="8272728" cy="23888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434049" y="4094339"/>
            <a:ext cx="8272728" cy="23888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4419490" y="1123690"/>
            <a:ext cx="1909702" cy="2084103"/>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アナリティクス</a:t>
            </a:r>
          </a:p>
          <a:p>
            <a:pPr algn="ctr"/>
            <a:endParaRPr lang="ja-JP" altLang="en-US" sz="1600" dirty="0">
              <a:solidFill>
                <a:srgbClr val="FFFFFF"/>
              </a:solidFill>
              <a:latin typeface="メイリオ"/>
              <a:ea typeface="メイリオ"/>
              <a:cs typeface="メイリオ"/>
            </a:endParaRPr>
          </a:p>
          <a:p>
            <a:pPr algn="ctr"/>
            <a:endParaRPr kumimoji="1" lang="ja-JP" altLang="en-US" sz="1600" dirty="0" smtClean="0">
              <a:solidFill>
                <a:srgbClr val="FFFFFF"/>
              </a:solidFill>
              <a:latin typeface="メイリオ"/>
              <a:ea typeface="メイリオ"/>
              <a:cs typeface="メイリオ"/>
            </a:endParaRPr>
          </a:p>
          <a:p>
            <a:pPr algn="ctr"/>
            <a:endParaRPr lang="ja-JP" altLang="en-US" sz="1200" dirty="0">
              <a:solidFill>
                <a:srgbClr val="FFFFFF"/>
              </a:solidFill>
              <a:latin typeface="メイリオ"/>
              <a:ea typeface="メイリオ"/>
              <a:cs typeface="メイリオ"/>
            </a:endParaRPr>
          </a:p>
          <a:p>
            <a:pPr algn="ctr"/>
            <a:endParaRPr kumimoji="1" lang="ja-JP" altLang="en-US" sz="1200" dirty="0" smtClean="0">
              <a:solidFill>
                <a:srgbClr val="FFFFFF"/>
              </a:solidFill>
              <a:latin typeface="メイリオ"/>
              <a:ea typeface="メイリオ"/>
              <a:cs typeface="メイリオ"/>
            </a:endParaRPr>
          </a:p>
          <a:p>
            <a:pPr algn="ctr"/>
            <a:endParaRPr lang="ja-JP" altLang="en-US" sz="1200" dirty="0">
              <a:solidFill>
                <a:srgbClr val="FFFFFF"/>
              </a:solidFill>
              <a:latin typeface="メイリオ"/>
              <a:ea typeface="メイリオ"/>
              <a:cs typeface="メイリオ"/>
            </a:endParaRPr>
          </a:p>
          <a:p>
            <a:pPr algn="ctr"/>
            <a:endParaRPr kumimoji="1" lang="ja-JP" altLang="en-US" sz="1200" dirty="0" smtClean="0">
              <a:solidFill>
                <a:srgbClr val="FFFFFF"/>
              </a:solidFill>
              <a:latin typeface="メイリオ"/>
              <a:ea typeface="メイリオ"/>
              <a:cs typeface="メイリオ"/>
            </a:endParaRPr>
          </a:p>
          <a:p>
            <a:pPr algn="ctr"/>
            <a:endParaRPr kumimoji="1" lang="ja-JP" altLang="en-US" sz="1200" dirty="0">
              <a:solidFill>
                <a:srgbClr val="FFFFFF"/>
              </a:solidFill>
              <a:latin typeface="メイリオ"/>
              <a:ea typeface="メイリオ"/>
              <a:cs typeface="メイリオ"/>
            </a:endParaRPr>
          </a:p>
        </p:txBody>
      </p:sp>
      <p:sp>
        <p:nvSpPr>
          <p:cNvPr id="6" name="円柱 5"/>
          <p:cNvSpPr/>
          <p:nvPr/>
        </p:nvSpPr>
        <p:spPr>
          <a:xfrm>
            <a:off x="2279487" y="1223018"/>
            <a:ext cx="1908357" cy="1771487"/>
          </a:xfrm>
          <a:prstGeom prst="can">
            <a:avLst/>
          </a:prstGeom>
          <a:solidFill>
            <a:srgbClr val="8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ビッグデータ</a:t>
            </a:r>
            <a:endParaRPr lang="en-US" altLang="ja-JP" sz="2000" dirty="0" smtClean="0">
              <a:solidFill>
                <a:srgbClr val="FFFFFF"/>
              </a:solidFill>
              <a:latin typeface="メイリオ"/>
              <a:ea typeface="メイリオ"/>
              <a:cs typeface="メイリオ"/>
            </a:endParaRPr>
          </a:p>
          <a:p>
            <a:pPr algn="ctr"/>
            <a:r>
              <a:rPr lang="ja-JP" altLang="en-US" sz="1000" dirty="0" smtClean="0">
                <a:solidFill>
                  <a:srgbClr val="FFFFFF"/>
                </a:solidFill>
                <a:latin typeface="メイリオ"/>
                <a:ea typeface="メイリオ"/>
                <a:cs typeface="メイリオ"/>
              </a:rPr>
              <a:t>現実世界のデジタル・コピー</a:t>
            </a:r>
            <a:endParaRPr kumimoji="1" lang="ja-JP" altLang="en-US" sz="1000" dirty="0">
              <a:solidFill>
                <a:srgbClr val="FFFFFF"/>
              </a:solidFill>
              <a:latin typeface="メイリオ"/>
              <a:ea typeface="メイリオ"/>
              <a:cs typeface="メイリオ"/>
            </a:endParaRPr>
          </a:p>
        </p:txBody>
      </p:sp>
      <p:sp>
        <p:nvSpPr>
          <p:cNvPr id="50" name="テキスト ボックス 49"/>
          <p:cNvSpPr txBox="1"/>
          <p:nvPr/>
        </p:nvSpPr>
        <p:spPr>
          <a:xfrm>
            <a:off x="670792" y="1864328"/>
            <a:ext cx="1210588" cy="584776"/>
          </a:xfrm>
          <a:prstGeom prst="rect">
            <a:avLst/>
          </a:prstGeom>
          <a:noFill/>
        </p:spPr>
        <p:txBody>
          <a:bodyPr wrap="none" rtlCol="0">
            <a:spAutoFit/>
          </a:bodyPr>
          <a:lstStyle/>
          <a:p>
            <a:pPr algn="ctr"/>
            <a:r>
              <a:rPr lang="ja-JP" altLang="en-US" sz="2000" dirty="0" smtClean="0">
                <a:solidFill>
                  <a:srgbClr val="0000FF"/>
                </a:solidFill>
              </a:rPr>
              <a:t>電脳世界</a:t>
            </a:r>
            <a:endParaRPr lang="en-US" altLang="ja-JP" sz="2000" dirty="0" smtClean="0">
              <a:solidFill>
                <a:srgbClr val="0000FF"/>
              </a:solidFill>
            </a:endParaRPr>
          </a:p>
          <a:p>
            <a:pPr algn="ctr"/>
            <a:r>
              <a:rPr lang="ja-JP" altLang="en-US" sz="1200" dirty="0" smtClean="0">
                <a:solidFill>
                  <a:srgbClr val="0000FF"/>
                </a:solidFill>
              </a:rPr>
              <a:t>（</a:t>
            </a:r>
            <a:r>
              <a:rPr lang="en-US" altLang="ja-JP" sz="1200" dirty="0" smtClean="0">
                <a:solidFill>
                  <a:srgbClr val="0000FF"/>
                </a:solidFill>
              </a:rPr>
              <a:t>Cyber World</a:t>
            </a:r>
            <a:r>
              <a:rPr lang="ja-JP" altLang="en-US" sz="1200" dirty="0" smtClean="0">
                <a:solidFill>
                  <a:srgbClr val="0000FF"/>
                </a:solidFill>
              </a:rPr>
              <a:t>）</a:t>
            </a:r>
            <a:endParaRPr kumimoji="1" lang="ja-JP" altLang="en-US" sz="1200" dirty="0">
              <a:solidFill>
                <a:srgbClr val="0000FF"/>
              </a:solidFill>
            </a:endParaRPr>
          </a:p>
        </p:txBody>
      </p:sp>
      <p:sp>
        <p:nvSpPr>
          <p:cNvPr id="52" name="テキスト ボックス 51"/>
          <p:cNvSpPr txBox="1"/>
          <p:nvPr/>
        </p:nvSpPr>
        <p:spPr>
          <a:xfrm>
            <a:off x="649001" y="5023769"/>
            <a:ext cx="1260832" cy="584776"/>
          </a:xfrm>
          <a:prstGeom prst="rect">
            <a:avLst/>
          </a:prstGeom>
          <a:noFill/>
        </p:spPr>
        <p:txBody>
          <a:bodyPr wrap="none" rtlCol="0">
            <a:spAutoFit/>
          </a:bodyPr>
          <a:lstStyle/>
          <a:p>
            <a:pPr algn="ctr"/>
            <a:r>
              <a:rPr kumimoji="1" lang="ja-JP" altLang="en-US" sz="2000" dirty="0" smtClean="0">
                <a:solidFill>
                  <a:srgbClr val="008000"/>
                </a:solidFill>
              </a:rPr>
              <a:t>現実世界</a:t>
            </a:r>
            <a:endParaRPr kumimoji="1" lang="en-US" altLang="ja-JP" sz="2000" dirty="0" smtClean="0">
              <a:solidFill>
                <a:srgbClr val="008000"/>
              </a:solidFill>
            </a:endParaRPr>
          </a:p>
          <a:p>
            <a:pPr algn="ctr"/>
            <a:r>
              <a:rPr kumimoji="1" lang="ja-JP" altLang="en-US" sz="1200" dirty="0" smtClean="0">
                <a:solidFill>
                  <a:srgbClr val="008000"/>
                </a:solidFill>
              </a:rPr>
              <a:t>（</a:t>
            </a:r>
            <a:r>
              <a:rPr kumimoji="1" lang="en-US" altLang="ja-JP" sz="1200" dirty="0" smtClean="0">
                <a:solidFill>
                  <a:srgbClr val="008000"/>
                </a:solidFill>
              </a:rPr>
              <a:t>Physical World</a:t>
            </a:r>
            <a:r>
              <a:rPr kumimoji="1" lang="ja-JP" altLang="en-US" sz="1200" dirty="0" smtClean="0">
                <a:solidFill>
                  <a:srgbClr val="008000"/>
                </a:solidFill>
              </a:rPr>
              <a:t>）</a:t>
            </a:r>
            <a:endParaRPr kumimoji="1" lang="ja-JP" altLang="en-US" sz="1200" dirty="0">
              <a:solidFill>
                <a:srgbClr val="008000"/>
              </a:solidFill>
            </a:endParaRPr>
          </a:p>
        </p:txBody>
      </p:sp>
      <p:sp>
        <p:nvSpPr>
          <p:cNvPr id="54" name="テキスト ボックス 53"/>
          <p:cNvSpPr txBox="1"/>
          <p:nvPr/>
        </p:nvSpPr>
        <p:spPr>
          <a:xfrm>
            <a:off x="411504" y="3497707"/>
            <a:ext cx="2488245" cy="400110"/>
          </a:xfrm>
          <a:prstGeom prst="rect">
            <a:avLst/>
          </a:prstGeom>
          <a:noFill/>
        </p:spPr>
        <p:txBody>
          <a:bodyPr wrap="none" rtlCol="0">
            <a:spAutoFit/>
          </a:bodyPr>
          <a:lstStyle/>
          <a:p>
            <a:pPr algn="r"/>
            <a:r>
              <a:rPr kumimoji="1" lang="en-US" altLang="ja-JP" sz="2000" dirty="0" smtClean="0">
                <a:solidFill>
                  <a:schemeClr val="bg1"/>
                </a:solidFill>
              </a:rPr>
              <a:t>Cyber-Physical System</a:t>
            </a:r>
            <a:endParaRPr kumimoji="1" lang="ja-JP" altLang="en-US" sz="2000" dirty="0">
              <a:solidFill>
                <a:schemeClr val="bg1"/>
              </a:solidFill>
            </a:endParaRPr>
          </a:p>
        </p:txBody>
      </p:sp>
      <p:sp>
        <p:nvSpPr>
          <p:cNvPr id="40" name="右矢印 39"/>
          <p:cNvSpPr/>
          <p:nvPr/>
        </p:nvSpPr>
        <p:spPr>
          <a:xfrm>
            <a:off x="4057399" y="1928323"/>
            <a:ext cx="493272" cy="520781"/>
          </a:xfrm>
          <a:prstGeom prst="rightArrow">
            <a:avLst>
              <a:gd name="adj1" fmla="val 77944"/>
              <a:gd name="adj2" fmla="val 5749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800" dirty="0" smtClean="0">
              <a:solidFill>
                <a:srgbClr val="FFFFFF"/>
              </a:solidFill>
              <a:latin typeface="ＭＳ Ｐゴシック"/>
              <a:ea typeface="ＭＳ Ｐゴシック"/>
              <a:cs typeface="ＭＳ Ｐゴシック"/>
            </a:endParaRPr>
          </a:p>
        </p:txBody>
      </p:sp>
      <p:sp>
        <p:nvSpPr>
          <p:cNvPr id="74" name="正方形/長方形 73"/>
          <p:cNvSpPr/>
          <p:nvPr/>
        </p:nvSpPr>
        <p:spPr>
          <a:xfrm>
            <a:off x="6591265" y="1095674"/>
            <a:ext cx="1911290" cy="2084103"/>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chemeClr val="bg1"/>
                </a:solidFill>
                <a:latin typeface="メイリオ"/>
                <a:ea typeface="メイリオ"/>
                <a:cs typeface="メイリオ"/>
              </a:rPr>
              <a:t>アプリケーション</a:t>
            </a:r>
          </a:p>
          <a:p>
            <a:pPr algn="ctr"/>
            <a:endParaRPr lang="ja-JP" altLang="en-US" sz="1600" dirty="0">
              <a:solidFill>
                <a:srgbClr val="C00000"/>
              </a:solidFill>
              <a:latin typeface="メイリオ"/>
              <a:ea typeface="メイリオ"/>
              <a:cs typeface="メイリオ"/>
            </a:endParaRPr>
          </a:p>
          <a:p>
            <a:pPr algn="ctr"/>
            <a:endParaRPr kumimoji="1" lang="ja-JP" altLang="en-US" sz="1600" dirty="0" smtClean="0">
              <a:solidFill>
                <a:srgbClr val="C00000"/>
              </a:solidFill>
              <a:latin typeface="メイリオ"/>
              <a:ea typeface="メイリオ"/>
              <a:cs typeface="メイリオ"/>
            </a:endParaRPr>
          </a:p>
          <a:p>
            <a:pPr algn="ctr"/>
            <a:endParaRPr lang="ja-JP" altLang="en-US" sz="1200" dirty="0">
              <a:solidFill>
                <a:srgbClr val="C00000"/>
              </a:solidFill>
              <a:latin typeface="メイリオ"/>
              <a:ea typeface="メイリオ"/>
              <a:cs typeface="メイリオ"/>
            </a:endParaRPr>
          </a:p>
          <a:p>
            <a:pPr algn="ctr"/>
            <a:endParaRPr kumimoji="1" lang="ja-JP" altLang="en-US" sz="1200" dirty="0" smtClean="0">
              <a:solidFill>
                <a:srgbClr val="C00000"/>
              </a:solidFill>
              <a:latin typeface="メイリオ"/>
              <a:ea typeface="メイリオ"/>
              <a:cs typeface="メイリオ"/>
            </a:endParaRPr>
          </a:p>
          <a:p>
            <a:pPr algn="ctr"/>
            <a:endParaRPr lang="ja-JP" altLang="en-US" sz="1200" dirty="0">
              <a:solidFill>
                <a:srgbClr val="C00000"/>
              </a:solidFill>
              <a:latin typeface="メイリオ"/>
              <a:ea typeface="メイリオ"/>
              <a:cs typeface="メイリオ"/>
            </a:endParaRPr>
          </a:p>
          <a:p>
            <a:pPr algn="ctr"/>
            <a:endParaRPr kumimoji="1" lang="ja-JP" altLang="en-US" sz="1200" dirty="0" smtClean="0">
              <a:solidFill>
                <a:srgbClr val="C00000"/>
              </a:solidFill>
              <a:latin typeface="メイリオ"/>
              <a:ea typeface="メイリオ"/>
              <a:cs typeface="メイリオ"/>
            </a:endParaRPr>
          </a:p>
          <a:p>
            <a:pPr algn="ctr"/>
            <a:endParaRPr kumimoji="1" lang="ja-JP" altLang="en-US" sz="1200" dirty="0">
              <a:solidFill>
                <a:srgbClr val="C00000"/>
              </a:solidFill>
              <a:latin typeface="メイリオ"/>
              <a:ea typeface="メイリオ"/>
              <a:cs typeface="メイリオ"/>
            </a:endParaRPr>
          </a:p>
        </p:txBody>
      </p:sp>
      <p:sp>
        <p:nvSpPr>
          <p:cNvPr id="75" name="右矢印 74"/>
          <p:cNvSpPr/>
          <p:nvPr/>
        </p:nvSpPr>
        <p:spPr>
          <a:xfrm>
            <a:off x="6213593" y="1928323"/>
            <a:ext cx="493272" cy="520781"/>
          </a:xfrm>
          <a:prstGeom prst="rightArrow">
            <a:avLst>
              <a:gd name="adj1" fmla="val 77944"/>
              <a:gd name="adj2" fmla="val 5749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800" dirty="0" smtClean="0">
              <a:solidFill>
                <a:srgbClr val="FFFFFF"/>
              </a:solidFill>
              <a:latin typeface="ＭＳ Ｐゴシック"/>
              <a:ea typeface="ＭＳ Ｐゴシック"/>
              <a:cs typeface="ＭＳ Ｐゴシック"/>
            </a:endParaRPr>
          </a:p>
        </p:txBody>
      </p:sp>
      <p:sp>
        <p:nvSpPr>
          <p:cNvPr id="76" name="正方形/長方形 75"/>
          <p:cNvSpPr/>
          <p:nvPr/>
        </p:nvSpPr>
        <p:spPr>
          <a:xfrm>
            <a:off x="4668746" y="1828886"/>
            <a:ext cx="1430460" cy="44321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0432FF"/>
                </a:solidFill>
                <a:latin typeface="メイリオ"/>
                <a:ea typeface="メイリオ"/>
                <a:cs typeface="メイリオ"/>
              </a:rPr>
              <a:t>統計解析</a:t>
            </a:r>
            <a:endParaRPr kumimoji="1" lang="ja-JP" altLang="en-US" sz="1600" dirty="0">
              <a:solidFill>
                <a:srgbClr val="0432FF"/>
              </a:solidFill>
              <a:latin typeface="メイリオ"/>
              <a:ea typeface="メイリオ"/>
              <a:cs typeface="メイリオ"/>
            </a:endParaRPr>
          </a:p>
        </p:txBody>
      </p:sp>
      <p:sp>
        <p:nvSpPr>
          <p:cNvPr id="78" name="正方形/長方形 77"/>
          <p:cNvSpPr/>
          <p:nvPr/>
        </p:nvSpPr>
        <p:spPr>
          <a:xfrm>
            <a:off x="4668746" y="2464057"/>
            <a:ext cx="1430460" cy="44321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0432FF"/>
                </a:solidFill>
                <a:latin typeface="メイリオ"/>
                <a:ea typeface="メイリオ"/>
                <a:cs typeface="メイリオ"/>
              </a:rPr>
              <a:t>人工知能</a:t>
            </a:r>
            <a:endParaRPr kumimoji="1" lang="ja-JP" altLang="en-US" sz="1600" dirty="0">
              <a:solidFill>
                <a:srgbClr val="0432FF"/>
              </a:solidFill>
              <a:latin typeface="メイリオ"/>
              <a:ea typeface="メイリオ"/>
              <a:cs typeface="メイリオ"/>
            </a:endParaRPr>
          </a:p>
        </p:txBody>
      </p:sp>
      <p:sp>
        <p:nvSpPr>
          <p:cNvPr id="79" name="正方形/長方形 78"/>
          <p:cNvSpPr/>
          <p:nvPr/>
        </p:nvSpPr>
        <p:spPr>
          <a:xfrm>
            <a:off x="6883864" y="1828886"/>
            <a:ext cx="1430460" cy="27063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C00000"/>
                </a:solidFill>
                <a:latin typeface="メイリオ"/>
                <a:ea typeface="メイリオ"/>
                <a:cs typeface="メイリオ"/>
              </a:rPr>
              <a:t>販売システム</a:t>
            </a:r>
            <a:endParaRPr kumimoji="1" lang="ja-JP" altLang="en-US" sz="1200" dirty="0">
              <a:solidFill>
                <a:srgbClr val="C00000"/>
              </a:solidFill>
              <a:latin typeface="メイリオ"/>
              <a:ea typeface="メイリオ"/>
              <a:cs typeface="メイリオ"/>
            </a:endParaRPr>
          </a:p>
        </p:txBody>
      </p:sp>
      <p:sp>
        <p:nvSpPr>
          <p:cNvPr id="80" name="正方形/長方形 79"/>
          <p:cNvSpPr/>
          <p:nvPr/>
        </p:nvSpPr>
        <p:spPr>
          <a:xfrm>
            <a:off x="6891261" y="2156542"/>
            <a:ext cx="1430460" cy="27063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C00000"/>
                </a:solidFill>
                <a:latin typeface="メイリオ"/>
                <a:ea typeface="メイリオ"/>
                <a:cs typeface="メイリオ"/>
              </a:rPr>
              <a:t>生産システム</a:t>
            </a:r>
            <a:endParaRPr kumimoji="1" lang="ja-JP" altLang="en-US" sz="1200" dirty="0">
              <a:solidFill>
                <a:srgbClr val="C00000"/>
              </a:solidFill>
              <a:latin typeface="メイリオ"/>
              <a:ea typeface="メイリオ"/>
              <a:cs typeface="メイリオ"/>
            </a:endParaRPr>
          </a:p>
        </p:txBody>
      </p:sp>
      <p:sp>
        <p:nvSpPr>
          <p:cNvPr id="81" name="正方形/長方形 80"/>
          <p:cNvSpPr/>
          <p:nvPr/>
        </p:nvSpPr>
        <p:spPr>
          <a:xfrm>
            <a:off x="6883864" y="2484198"/>
            <a:ext cx="1430460" cy="27063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C00000"/>
                </a:solidFill>
                <a:latin typeface="メイリオ"/>
                <a:ea typeface="メイリオ"/>
                <a:cs typeface="メイリオ"/>
              </a:rPr>
              <a:t>交通管制</a:t>
            </a:r>
            <a:endParaRPr kumimoji="1" lang="ja-JP" altLang="en-US" sz="1200" dirty="0">
              <a:solidFill>
                <a:srgbClr val="C00000"/>
              </a:solidFill>
              <a:latin typeface="メイリオ"/>
              <a:ea typeface="メイリオ"/>
              <a:cs typeface="メイリオ"/>
            </a:endParaRPr>
          </a:p>
        </p:txBody>
      </p:sp>
      <p:sp>
        <p:nvSpPr>
          <p:cNvPr id="9" name="テキスト ボックス 8"/>
          <p:cNvSpPr txBox="1"/>
          <p:nvPr/>
        </p:nvSpPr>
        <p:spPr>
          <a:xfrm>
            <a:off x="7341033" y="2721995"/>
            <a:ext cx="530915" cy="369332"/>
          </a:xfrm>
          <a:prstGeom prst="rect">
            <a:avLst/>
          </a:prstGeom>
          <a:noFill/>
        </p:spPr>
        <p:txBody>
          <a:bodyPr wrap="none" rtlCol="0">
            <a:spAutoFit/>
          </a:bodyPr>
          <a:lstStyle/>
          <a:p>
            <a:pPr algn="ctr"/>
            <a:r>
              <a:rPr kumimoji="1" lang="ja-JP" altLang="en-US" smtClean="0">
                <a:solidFill>
                  <a:schemeClr val="bg1"/>
                </a:solidFill>
              </a:rPr>
              <a:t>・・・</a:t>
            </a:r>
            <a:endParaRPr kumimoji="1" lang="ja-JP" altLang="en-US">
              <a:solidFill>
                <a:schemeClr val="bg1"/>
              </a:solidFill>
            </a:endParaRPr>
          </a:p>
        </p:txBody>
      </p:sp>
      <p:sp>
        <p:nvSpPr>
          <p:cNvPr id="94" name="正方形/長方形 93"/>
          <p:cNvSpPr/>
          <p:nvPr/>
        </p:nvSpPr>
        <p:spPr>
          <a:xfrm>
            <a:off x="2281263" y="4276246"/>
            <a:ext cx="1911571" cy="2084103"/>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メイリオ"/>
                <a:ea typeface="メイリオ"/>
                <a:cs typeface="メイリオ"/>
              </a:rPr>
              <a:t>センサーによる感知</a:t>
            </a:r>
          </a:p>
          <a:p>
            <a:pPr algn="ctr"/>
            <a:endParaRPr lang="ja-JP" altLang="en-US" sz="1400" dirty="0">
              <a:solidFill>
                <a:srgbClr val="FFFFFF"/>
              </a:solidFill>
              <a:latin typeface="メイリオ"/>
              <a:ea typeface="メイリオ"/>
              <a:cs typeface="メイリオ"/>
            </a:endParaRPr>
          </a:p>
          <a:p>
            <a:pPr algn="ctr"/>
            <a:endParaRPr kumimoji="1" lang="ja-JP" altLang="en-US" sz="1400" dirty="0" smtClean="0">
              <a:solidFill>
                <a:srgbClr val="FFFFFF"/>
              </a:solidFill>
              <a:latin typeface="メイリオ"/>
              <a:ea typeface="メイリオ"/>
              <a:cs typeface="メイリオ"/>
            </a:endParaRPr>
          </a:p>
          <a:p>
            <a:pPr algn="ctr"/>
            <a:endParaRPr lang="ja-JP" altLang="en-US" sz="1400" dirty="0">
              <a:solidFill>
                <a:srgbClr val="FFFFFF"/>
              </a:solidFill>
              <a:latin typeface="メイリオ"/>
              <a:ea typeface="メイリオ"/>
              <a:cs typeface="メイリオ"/>
            </a:endParaRPr>
          </a:p>
          <a:p>
            <a:pPr algn="ctr"/>
            <a:endParaRPr kumimoji="1" lang="ja-JP" altLang="en-US" sz="1400" dirty="0" smtClean="0">
              <a:solidFill>
                <a:srgbClr val="FFFFFF"/>
              </a:solidFill>
              <a:latin typeface="メイリオ"/>
              <a:ea typeface="メイリオ"/>
              <a:cs typeface="メイリオ"/>
            </a:endParaRPr>
          </a:p>
          <a:p>
            <a:pPr algn="ctr"/>
            <a:endParaRPr lang="ja-JP" altLang="en-US" sz="1400" dirty="0">
              <a:solidFill>
                <a:srgbClr val="FFFFFF"/>
              </a:solidFill>
              <a:latin typeface="メイリオ"/>
              <a:ea typeface="メイリオ"/>
              <a:cs typeface="メイリオ"/>
            </a:endParaRPr>
          </a:p>
          <a:p>
            <a:pPr algn="ctr"/>
            <a:endParaRPr kumimoji="1" lang="ja-JP" altLang="en-US" sz="1400" dirty="0" smtClean="0">
              <a:solidFill>
                <a:srgbClr val="FFFFFF"/>
              </a:solidFill>
              <a:latin typeface="メイリオ"/>
              <a:ea typeface="メイリオ"/>
              <a:cs typeface="メイリオ"/>
            </a:endParaRPr>
          </a:p>
          <a:p>
            <a:pPr algn="ctr"/>
            <a:endParaRPr kumimoji="1" lang="ja-JP" altLang="en-US" sz="1400" dirty="0">
              <a:solidFill>
                <a:srgbClr val="FFFFFF"/>
              </a:solidFill>
              <a:latin typeface="メイリオ"/>
              <a:ea typeface="メイリオ"/>
              <a:cs typeface="メイリオ"/>
            </a:endParaRPr>
          </a:p>
        </p:txBody>
      </p:sp>
      <p:sp>
        <p:nvSpPr>
          <p:cNvPr id="95" name="正方形/長方形 94"/>
          <p:cNvSpPr/>
          <p:nvPr/>
        </p:nvSpPr>
        <p:spPr>
          <a:xfrm>
            <a:off x="4424188" y="4276246"/>
            <a:ext cx="1911571" cy="208410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chemeClr val="accent3">
                    <a:lumMod val="50000"/>
                  </a:schemeClr>
                </a:solidFill>
                <a:latin typeface="メイリオ"/>
                <a:ea typeface="メイリオ"/>
                <a:cs typeface="メイリオ"/>
              </a:rPr>
              <a:t>人による操作</a:t>
            </a:r>
          </a:p>
          <a:p>
            <a:pPr algn="ctr"/>
            <a:endParaRPr kumimoji="1" lang="ja-JP" altLang="en-US" sz="1400" dirty="0">
              <a:solidFill>
                <a:schemeClr val="accent3">
                  <a:lumMod val="50000"/>
                </a:schemeClr>
              </a:solidFill>
              <a:latin typeface="メイリオ"/>
              <a:ea typeface="メイリオ"/>
              <a:cs typeface="メイリオ"/>
            </a:endParaRPr>
          </a:p>
          <a:p>
            <a:pPr algn="ctr"/>
            <a:endParaRPr kumimoji="1" lang="ja-JP" altLang="en-US" sz="1400" dirty="0" smtClean="0">
              <a:solidFill>
                <a:schemeClr val="accent3">
                  <a:lumMod val="50000"/>
                </a:schemeClr>
              </a:solidFill>
              <a:latin typeface="メイリオ"/>
              <a:ea typeface="メイリオ"/>
              <a:cs typeface="メイリオ"/>
            </a:endParaRPr>
          </a:p>
          <a:p>
            <a:pPr algn="ctr"/>
            <a:endParaRPr lang="ja-JP" altLang="en-US" sz="1400" dirty="0">
              <a:solidFill>
                <a:schemeClr val="accent3">
                  <a:lumMod val="50000"/>
                </a:schemeClr>
              </a:solidFill>
              <a:latin typeface="メイリオ"/>
              <a:ea typeface="メイリオ"/>
              <a:cs typeface="メイリオ"/>
            </a:endParaRPr>
          </a:p>
          <a:p>
            <a:pPr algn="ctr"/>
            <a:endParaRPr kumimoji="1" lang="ja-JP" altLang="en-US" sz="1400" dirty="0" smtClean="0">
              <a:solidFill>
                <a:schemeClr val="accent3">
                  <a:lumMod val="50000"/>
                </a:schemeClr>
              </a:solidFill>
              <a:latin typeface="メイリオ"/>
              <a:ea typeface="メイリオ"/>
              <a:cs typeface="メイリオ"/>
            </a:endParaRPr>
          </a:p>
          <a:p>
            <a:pPr algn="ctr"/>
            <a:endParaRPr lang="ja-JP" altLang="en-US" sz="1400" dirty="0">
              <a:solidFill>
                <a:schemeClr val="accent3">
                  <a:lumMod val="50000"/>
                </a:schemeClr>
              </a:solidFill>
              <a:latin typeface="メイリオ"/>
              <a:ea typeface="メイリオ"/>
              <a:cs typeface="メイリオ"/>
            </a:endParaRPr>
          </a:p>
          <a:p>
            <a:pPr algn="ctr"/>
            <a:endParaRPr kumimoji="1" lang="ja-JP" altLang="en-US" sz="1400" dirty="0" smtClean="0">
              <a:solidFill>
                <a:schemeClr val="accent3">
                  <a:lumMod val="50000"/>
                </a:schemeClr>
              </a:solidFill>
              <a:latin typeface="メイリオ"/>
              <a:ea typeface="メイリオ"/>
              <a:cs typeface="メイリオ"/>
            </a:endParaRPr>
          </a:p>
          <a:p>
            <a:pPr algn="ctr"/>
            <a:endParaRPr kumimoji="1" lang="ja-JP" altLang="en-US" sz="1400" dirty="0">
              <a:solidFill>
                <a:schemeClr val="accent3">
                  <a:lumMod val="50000"/>
                </a:schemeClr>
              </a:solidFill>
              <a:latin typeface="メイリオ"/>
              <a:ea typeface="メイリオ"/>
              <a:cs typeface="メイリオ"/>
            </a:endParaRPr>
          </a:p>
        </p:txBody>
      </p:sp>
      <p:sp>
        <p:nvSpPr>
          <p:cNvPr id="96" name="正方形/長方形 95"/>
          <p:cNvSpPr/>
          <p:nvPr/>
        </p:nvSpPr>
        <p:spPr>
          <a:xfrm>
            <a:off x="6590984" y="4276246"/>
            <a:ext cx="1911571" cy="208410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chemeClr val="accent3">
                    <a:lumMod val="50000"/>
                  </a:schemeClr>
                </a:solidFill>
                <a:latin typeface="メイリオ"/>
                <a:ea typeface="メイリオ"/>
                <a:cs typeface="メイリオ"/>
              </a:rPr>
              <a:t>人による記録</a:t>
            </a:r>
          </a:p>
          <a:p>
            <a:pPr algn="ctr"/>
            <a:endParaRPr kumimoji="1" lang="ja-JP" altLang="en-US" sz="1400" dirty="0">
              <a:solidFill>
                <a:schemeClr val="accent3">
                  <a:lumMod val="50000"/>
                </a:schemeClr>
              </a:solidFill>
              <a:latin typeface="メイリオ"/>
              <a:ea typeface="メイリオ"/>
              <a:cs typeface="メイリオ"/>
            </a:endParaRPr>
          </a:p>
          <a:p>
            <a:pPr algn="ctr"/>
            <a:endParaRPr kumimoji="1" lang="ja-JP" altLang="en-US" sz="1400" dirty="0" smtClean="0">
              <a:solidFill>
                <a:schemeClr val="accent3">
                  <a:lumMod val="50000"/>
                </a:schemeClr>
              </a:solidFill>
              <a:latin typeface="メイリオ"/>
              <a:ea typeface="メイリオ"/>
              <a:cs typeface="メイリオ"/>
            </a:endParaRPr>
          </a:p>
          <a:p>
            <a:pPr algn="ctr"/>
            <a:endParaRPr lang="ja-JP" altLang="en-US" sz="1400" dirty="0">
              <a:solidFill>
                <a:schemeClr val="accent3">
                  <a:lumMod val="50000"/>
                </a:schemeClr>
              </a:solidFill>
              <a:latin typeface="メイリオ"/>
              <a:ea typeface="メイリオ"/>
              <a:cs typeface="メイリオ"/>
            </a:endParaRPr>
          </a:p>
          <a:p>
            <a:pPr algn="ctr"/>
            <a:endParaRPr kumimoji="1" lang="ja-JP" altLang="en-US" sz="1400" dirty="0" smtClean="0">
              <a:solidFill>
                <a:schemeClr val="accent3">
                  <a:lumMod val="50000"/>
                </a:schemeClr>
              </a:solidFill>
              <a:latin typeface="メイリオ"/>
              <a:ea typeface="メイリオ"/>
              <a:cs typeface="メイリオ"/>
            </a:endParaRPr>
          </a:p>
          <a:p>
            <a:pPr algn="ctr"/>
            <a:endParaRPr lang="ja-JP" altLang="en-US" sz="1400" dirty="0">
              <a:solidFill>
                <a:schemeClr val="accent3">
                  <a:lumMod val="50000"/>
                </a:schemeClr>
              </a:solidFill>
              <a:latin typeface="メイリオ"/>
              <a:ea typeface="メイリオ"/>
              <a:cs typeface="メイリオ"/>
            </a:endParaRPr>
          </a:p>
          <a:p>
            <a:pPr algn="ctr"/>
            <a:endParaRPr kumimoji="1" lang="ja-JP" altLang="en-US" sz="1400" dirty="0" smtClean="0">
              <a:solidFill>
                <a:schemeClr val="accent3">
                  <a:lumMod val="50000"/>
                </a:schemeClr>
              </a:solidFill>
              <a:latin typeface="メイリオ"/>
              <a:ea typeface="メイリオ"/>
              <a:cs typeface="メイリオ"/>
            </a:endParaRPr>
          </a:p>
          <a:p>
            <a:pPr algn="ctr"/>
            <a:endParaRPr kumimoji="1" lang="ja-JP" altLang="en-US" sz="1400" dirty="0">
              <a:solidFill>
                <a:schemeClr val="accent3">
                  <a:lumMod val="50000"/>
                </a:schemeClr>
              </a:solidFill>
              <a:latin typeface="メイリオ"/>
              <a:ea typeface="メイリオ"/>
              <a:cs typeface="メイリオ"/>
            </a:endParaRPr>
          </a:p>
        </p:txBody>
      </p:sp>
      <p:pic>
        <p:nvPicPr>
          <p:cNvPr id="27" name="図 26" descr="imgres.jpg"/>
          <p:cNvPicPr>
            <a:picLocks noChangeAspect="1"/>
          </p:cNvPicPr>
          <p:nvPr/>
        </p:nvPicPr>
        <p:blipFill>
          <a:blip r:embed="rId3">
            <a:clrChange>
              <a:clrFrom>
                <a:srgbClr val="FFFFFF"/>
              </a:clrFrom>
              <a:clrTo>
                <a:srgbClr val="FFFFFF">
                  <a:alpha val="0"/>
                </a:srgbClr>
              </a:clrTo>
            </a:clrChange>
            <a:duotone>
              <a:prstClr val="black"/>
              <a:schemeClr val="tx1">
                <a:lumMod val="50000"/>
                <a:lumOff val="50000"/>
                <a:tint val="45000"/>
                <a:satMod val="400000"/>
              </a:schemeClr>
            </a:duotone>
            <a:extLst>
              <a:ext uri="{28A0092B-C50C-407E-A947-70E740481C1C}">
                <a14:useLocalDpi xmlns:a14="http://schemas.microsoft.com/office/drawing/2010/main" val="0"/>
              </a:ext>
            </a:extLst>
          </a:blip>
          <a:stretch>
            <a:fillRect/>
          </a:stretch>
        </p:blipFill>
        <p:spPr>
          <a:xfrm>
            <a:off x="2811259" y="5712630"/>
            <a:ext cx="661047" cy="453708"/>
          </a:xfrm>
          <a:prstGeom prst="rect">
            <a:avLst/>
          </a:prstGeom>
        </p:spPr>
      </p:pic>
      <p:grpSp>
        <p:nvGrpSpPr>
          <p:cNvPr id="37" name="図形グループ 36"/>
          <p:cNvGrpSpPr/>
          <p:nvPr/>
        </p:nvGrpSpPr>
        <p:grpSpPr>
          <a:xfrm>
            <a:off x="5063481" y="5862321"/>
            <a:ext cx="228599" cy="443927"/>
            <a:chOff x="1946324" y="4125162"/>
            <a:chExt cx="969964" cy="2007872"/>
          </a:xfrm>
        </p:grpSpPr>
        <p:sp>
          <p:nvSpPr>
            <p:cNvPr id="38" name="円/楕円 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論理積ゲート 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7" name="図形グループ 46"/>
          <p:cNvGrpSpPr/>
          <p:nvPr/>
        </p:nvGrpSpPr>
        <p:grpSpPr>
          <a:xfrm>
            <a:off x="4507389" y="5851667"/>
            <a:ext cx="228599" cy="443927"/>
            <a:chOff x="1946324" y="4125162"/>
            <a:chExt cx="969964" cy="2007872"/>
          </a:xfrm>
        </p:grpSpPr>
        <p:sp>
          <p:nvSpPr>
            <p:cNvPr id="48" name="円/楕円 4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フローチャート: 論理積ゲート 4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8" name="角丸四角形 27"/>
          <p:cNvSpPr/>
          <p:nvPr/>
        </p:nvSpPr>
        <p:spPr>
          <a:xfrm>
            <a:off x="2339752" y="5763659"/>
            <a:ext cx="499492" cy="545661"/>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2427288" y="5824291"/>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角丸四角形 29"/>
          <p:cNvSpPr/>
          <p:nvPr/>
        </p:nvSpPr>
        <p:spPr>
          <a:xfrm>
            <a:off x="2483768" y="5891974"/>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4" name="図形グループ 33"/>
          <p:cNvGrpSpPr/>
          <p:nvPr/>
        </p:nvGrpSpPr>
        <p:grpSpPr>
          <a:xfrm>
            <a:off x="4776293" y="5714904"/>
            <a:ext cx="228599" cy="443927"/>
            <a:chOff x="1946324" y="4125162"/>
            <a:chExt cx="969964" cy="2007872"/>
          </a:xfrm>
        </p:grpSpPr>
        <p:sp>
          <p:nvSpPr>
            <p:cNvPr id="35" name="円/楕円 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1887746" y="5104492"/>
              <a:ext cx="1087120"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2" name="図形グループ 81"/>
          <p:cNvGrpSpPr/>
          <p:nvPr/>
        </p:nvGrpSpPr>
        <p:grpSpPr>
          <a:xfrm>
            <a:off x="6660232" y="5445224"/>
            <a:ext cx="517785" cy="587435"/>
            <a:chOff x="2667295" y="1059799"/>
            <a:chExt cx="681672" cy="722281"/>
          </a:xfrm>
        </p:grpSpPr>
        <p:sp>
          <p:nvSpPr>
            <p:cNvPr id="83" name="角丸四角形 8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84" name="図 83"/>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85" name="図形グループ 84"/>
          <p:cNvGrpSpPr/>
          <p:nvPr/>
        </p:nvGrpSpPr>
        <p:grpSpPr>
          <a:xfrm>
            <a:off x="6841663" y="5675153"/>
            <a:ext cx="265954" cy="577851"/>
            <a:chOff x="1946324" y="4125162"/>
            <a:chExt cx="969964" cy="2007872"/>
          </a:xfrm>
        </p:grpSpPr>
        <p:sp>
          <p:nvSpPr>
            <p:cNvPr id="86" name="円/楕円 8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7" name="フローチャート: 論理積ゲート 8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88" name="図形グループ 87"/>
          <p:cNvGrpSpPr/>
          <p:nvPr/>
        </p:nvGrpSpPr>
        <p:grpSpPr>
          <a:xfrm>
            <a:off x="7201146" y="5453151"/>
            <a:ext cx="517785" cy="587435"/>
            <a:chOff x="2667295" y="1059799"/>
            <a:chExt cx="681672" cy="722281"/>
          </a:xfrm>
        </p:grpSpPr>
        <p:sp>
          <p:nvSpPr>
            <p:cNvPr id="89" name="角丸四角形 88"/>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90" name="図 89"/>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91" name="図形グループ 90"/>
          <p:cNvGrpSpPr/>
          <p:nvPr/>
        </p:nvGrpSpPr>
        <p:grpSpPr>
          <a:xfrm>
            <a:off x="7290182" y="5670997"/>
            <a:ext cx="265954" cy="577851"/>
            <a:chOff x="1946324" y="4125162"/>
            <a:chExt cx="969964" cy="2007872"/>
          </a:xfrm>
        </p:grpSpPr>
        <p:sp>
          <p:nvSpPr>
            <p:cNvPr id="92" name="円/楕円 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93" name="フローチャート: 論理積ゲート 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cxnSp>
        <p:nvCxnSpPr>
          <p:cNvPr id="11" name="直線矢印コネクタ 10"/>
          <p:cNvCxnSpPr>
            <a:stCxn id="94" idx="0"/>
            <a:endCxn id="6" idx="3"/>
          </p:cNvCxnSpPr>
          <p:nvPr/>
        </p:nvCxnSpPr>
        <p:spPr>
          <a:xfrm flipH="1" flipV="1">
            <a:off x="3233666" y="2994505"/>
            <a:ext cx="3383" cy="1281741"/>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7" name="直線矢印コネクタ 96"/>
          <p:cNvCxnSpPr>
            <a:stCxn id="95" idx="0"/>
          </p:cNvCxnSpPr>
          <p:nvPr/>
        </p:nvCxnSpPr>
        <p:spPr>
          <a:xfrm flipH="1" flipV="1">
            <a:off x="3233319" y="2994505"/>
            <a:ext cx="2146655" cy="1281741"/>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8" name="直線矢印コネクタ 97"/>
          <p:cNvCxnSpPr>
            <a:stCxn id="96" idx="0"/>
            <a:endCxn id="6" idx="3"/>
          </p:cNvCxnSpPr>
          <p:nvPr/>
        </p:nvCxnSpPr>
        <p:spPr>
          <a:xfrm flipH="1" flipV="1">
            <a:off x="3233666" y="2994505"/>
            <a:ext cx="4313104" cy="1281741"/>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9" name="正方形/長方形 98"/>
          <p:cNvSpPr/>
          <p:nvPr/>
        </p:nvSpPr>
        <p:spPr>
          <a:xfrm>
            <a:off x="3302556" y="4890132"/>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00B050"/>
                </a:solidFill>
                <a:latin typeface="メイリオ"/>
                <a:ea typeface="メイリオ"/>
                <a:cs typeface="メイリオ"/>
              </a:rPr>
              <a:t>交通機関</a:t>
            </a:r>
            <a:endParaRPr kumimoji="1" lang="ja-JP" altLang="en-US" sz="1000" dirty="0">
              <a:solidFill>
                <a:srgbClr val="00B050"/>
              </a:solidFill>
              <a:latin typeface="メイリオ"/>
              <a:ea typeface="メイリオ"/>
              <a:cs typeface="メイリオ"/>
            </a:endParaRPr>
          </a:p>
        </p:txBody>
      </p:sp>
      <p:sp>
        <p:nvSpPr>
          <p:cNvPr id="100" name="正方形/長方形 99"/>
          <p:cNvSpPr/>
          <p:nvPr/>
        </p:nvSpPr>
        <p:spPr>
          <a:xfrm>
            <a:off x="2414488" y="4890132"/>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smtClean="0">
                <a:solidFill>
                  <a:srgbClr val="00B050"/>
                </a:solidFill>
                <a:latin typeface="メイリオ"/>
                <a:ea typeface="メイリオ"/>
                <a:cs typeface="メイリオ"/>
              </a:rPr>
              <a:t>家電製品</a:t>
            </a:r>
            <a:endParaRPr kumimoji="1" lang="ja-JP" altLang="en-US" sz="1000" dirty="0">
              <a:solidFill>
                <a:srgbClr val="00B050"/>
              </a:solidFill>
              <a:latin typeface="メイリオ"/>
              <a:ea typeface="メイリオ"/>
              <a:cs typeface="メイリオ"/>
            </a:endParaRPr>
          </a:p>
        </p:txBody>
      </p:sp>
      <p:sp>
        <p:nvSpPr>
          <p:cNvPr id="102" name="正方形/長方形 101"/>
          <p:cNvSpPr/>
          <p:nvPr/>
        </p:nvSpPr>
        <p:spPr>
          <a:xfrm>
            <a:off x="3304579" y="580526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00B050"/>
                </a:solidFill>
                <a:latin typeface="メイリオ"/>
                <a:ea typeface="メイリオ"/>
                <a:cs typeface="メイリオ"/>
              </a:rPr>
              <a:t>自動車</a:t>
            </a:r>
            <a:endParaRPr kumimoji="1" lang="ja-JP" altLang="en-US" sz="1000" dirty="0">
              <a:solidFill>
                <a:srgbClr val="00B050"/>
              </a:solidFill>
              <a:latin typeface="メイリオ"/>
              <a:ea typeface="メイリオ"/>
              <a:cs typeface="メイリオ"/>
            </a:endParaRPr>
          </a:p>
        </p:txBody>
      </p:sp>
      <p:sp>
        <p:nvSpPr>
          <p:cNvPr id="103" name="正方形/長方形 102"/>
          <p:cNvSpPr/>
          <p:nvPr/>
        </p:nvSpPr>
        <p:spPr>
          <a:xfrm>
            <a:off x="3302556" y="537018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00B050"/>
                </a:solidFill>
                <a:latin typeface="メイリオ"/>
                <a:ea typeface="メイリオ"/>
                <a:cs typeface="メイリオ"/>
              </a:rPr>
              <a:t>スマホ</a:t>
            </a:r>
          </a:p>
          <a:p>
            <a:pPr algn="ctr"/>
            <a:r>
              <a:rPr kumimoji="1" lang="ja-JP" altLang="en-US" sz="600" dirty="0" smtClean="0">
                <a:solidFill>
                  <a:srgbClr val="00B050"/>
                </a:solidFill>
                <a:latin typeface="メイリオ"/>
                <a:ea typeface="メイリオ"/>
                <a:cs typeface="メイリオ"/>
              </a:rPr>
              <a:t>ウェアラブル</a:t>
            </a:r>
            <a:endParaRPr kumimoji="1" lang="ja-JP" altLang="en-US" sz="600" dirty="0">
              <a:solidFill>
                <a:srgbClr val="00B050"/>
              </a:solidFill>
              <a:latin typeface="メイリオ"/>
              <a:ea typeface="メイリオ"/>
              <a:cs typeface="メイリオ"/>
            </a:endParaRPr>
          </a:p>
        </p:txBody>
      </p:sp>
      <p:sp>
        <p:nvSpPr>
          <p:cNvPr id="104" name="正方形/長方形 103"/>
          <p:cNvSpPr/>
          <p:nvPr/>
        </p:nvSpPr>
        <p:spPr>
          <a:xfrm>
            <a:off x="2414488" y="537018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00B050"/>
                </a:solidFill>
                <a:latin typeface="メイリオ"/>
                <a:ea typeface="メイリオ"/>
                <a:cs typeface="メイリオ"/>
              </a:rPr>
              <a:t>住宅</a:t>
            </a:r>
            <a:endParaRPr kumimoji="1" lang="ja-JP" altLang="en-US" sz="1000" dirty="0">
              <a:solidFill>
                <a:srgbClr val="00B050"/>
              </a:solidFill>
              <a:latin typeface="メイリオ"/>
              <a:ea typeface="メイリオ"/>
              <a:cs typeface="メイリオ"/>
            </a:endParaRPr>
          </a:p>
        </p:txBody>
      </p:sp>
      <p:sp>
        <p:nvSpPr>
          <p:cNvPr id="105" name="正方形/長方形 104"/>
          <p:cNvSpPr/>
          <p:nvPr/>
        </p:nvSpPr>
        <p:spPr>
          <a:xfrm>
            <a:off x="5445208" y="4890132"/>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chemeClr val="accent3">
                    <a:lumMod val="50000"/>
                  </a:schemeClr>
                </a:solidFill>
                <a:latin typeface="メイリオ"/>
                <a:ea typeface="メイリオ"/>
                <a:cs typeface="メイリオ"/>
              </a:rPr>
              <a:t>申し込み</a:t>
            </a:r>
            <a:endParaRPr kumimoji="1" lang="ja-JP" altLang="en-US" sz="1000" dirty="0">
              <a:solidFill>
                <a:schemeClr val="accent3">
                  <a:lumMod val="50000"/>
                </a:schemeClr>
              </a:solidFill>
              <a:latin typeface="メイリオ"/>
              <a:ea typeface="メイリオ"/>
              <a:cs typeface="メイリオ"/>
            </a:endParaRPr>
          </a:p>
        </p:txBody>
      </p:sp>
      <p:sp>
        <p:nvSpPr>
          <p:cNvPr id="106" name="正方形/長方形 105"/>
          <p:cNvSpPr/>
          <p:nvPr/>
        </p:nvSpPr>
        <p:spPr>
          <a:xfrm>
            <a:off x="4557140" y="4890132"/>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smtClean="0">
                <a:solidFill>
                  <a:schemeClr val="accent3">
                    <a:lumMod val="50000"/>
                  </a:schemeClr>
                </a:solidFill>
                <a:latin typeface="メイリオ"/>
                <a:ea typeface="メイリオ"/>
                <a:cs typeface="メイリオ"/>
              </a:rPr>
              <a:t>SNS</a:t>
            </a:r>
            <a:r>
              <a:rPr kumimoji="1" lang="ja-JP" altLang="en-US" sz="1000" dirty="0" smtClean="0">
                <a:solidFill>
                  <a:schemeClr val="accent3">
                    <a:lumMod val="50000"/>
                  </a:schemeClr>
                </a:solidFill>
                <a:latin typeface="メイリオ"/>
                <a:ea typeface="メイリオ"/>
                <a:cs typeface="メイリオ"/>
              </a:rPr>
              <a:t>投稿</a:t>
            </a:r>
            <a:endParaRPr kumimoji="1" lang="ja-JP" altLang="en-US" sz="1000" dirty="0">
              <a:solidFill>
                <a:schemeClr val="accent3">
                  <a:lumMod val="50000"/>
                </a:schemeClr>
              </a:solidFill>
              <a:latin typeface="メイリオ"/>
              <a:ea typeface="メイリオ"/>
              <a:cs typeface="メイリオ"/>
            </a:endParaRPr>
          </a:p>
        </p:txBody>
      </p:sp>
      <p:sp>
        <p:nvSpPr>
          <p:cNvPr id="107" name="正方形/長方形 106"/>
          <p:cNvSpPr/>
          <p:nvPr/>
        </p:nvSpPr>
        <p:spPr>
          <a:xfrm>
            <a:off x="5447231" y="580526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smtClean="0">
                <a:solidFill>
                  <a:schemeClr val="accent3">
                    <a:lumMod val="50000"/>
                  </a:schemeClr>
                </a:solidFill>
                <a:latin typeface="メイリオ"/>
                <a:ea typeface="メイリオ"/>
                <a:cs typeface="メイリオ"/>
              </a:rPr>
              <a:t>ブログ投稿</a:t>
            </a:r>
            <a:endParaRPr kumimoji="1" lang="ja-JP" altLang="en-US" sz="900" dirty="0">
              <a:solidFill>
                <a:schemeClr val="accent3">
                  <a:lumMod val="50000"/>
                </a:schemeClr>
              </a:solidFill>
              <a:latin typeface="メイリオ"/>
              <a:ea typeface="メイリオ"/>
              <a:cs typeface="メイリオ"/>
            </a:endParaRPr>
          </a:p>
        </p:txBody>
      </p:sp>
      <p:sp>
        <p:nvSpPr>
          <p:cNvPr id="108" name="正方形/長方形 107"/>
          <p:cNvSpPr/>
          <p:nvPr/>
        </p:nvSpPr>
        <p:spPr>
          <a:xfrm>
            <a:off x="5445208" y="537018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smtClean="0">
                <a:solidFill>
                  <a:schemeClr val="accent3">
                    <a:lumMod val="50000"/>
                  </a:schemeClr>
                </a:solidFill>
                <a:latin typeface="メイリオ"/>
                <a:ea typeface="メイリオ"/>
                <a:cs typeface="メイリオ"/>
              </a:rPr>
              <a:t>Web</a:t>
            </a:r>
            <a:r>
              <a:rPr lang="ja-JP" altLang="en-US" sz="1000" dirty="0" smtClean="0">
                <a:solidFill>
                  <a:schemeClr val="accent3">
                    <a:lumMod val="50000"/>
                  </a:schemeClr>
                </a:solidFill>
                <a:latin typeface="メイリオ"/>
                <a:ea typeface="メイリオ"/>
                <a:cs typeface="メイリオ"/>
              </a:rPr>
              <a:t>閲覧</a:t>
            </a:r>
            <a:endParaRPr kumimoji="1" lang="ja-JP" altLang="en-US" sz="1000" dirty="0">
              <a:solidFill>
                <a:schemeClr val="accent3">
                  <a:lumMod val="50000"/>
                </a:schemeClr>
              </a:solidFill>
              <a:latin typeface="メイリオ"/>
              <a:ea typeface="メイリオ"/>
              <a:cs typeface="メイリオ"/>
            </a:endParaRPr>
          </a:p>
        </p:txBody>
      </p:sp>
      <p:sp>
        <p:nvSpPr>
          <p:cNvPr id="109" name="正方形/長方形 108"/>
          <p:cNvSpPr/>
          <p:nvPr/>
        </p:nvSpPr>
        <p:spPr>
          <a:xfrm>
            <a:off x="4557140" y="537018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chemeClr val="accent3">
                    <a:lumMod val="50000"/>
                  </a:schemeClr>
                </a:solidFill>
                <a:latin typeface="メイリオ"/>
                <a:ea typeface="メイリオ"/>
                <a:cs typeface="メイリオ"/>
              </a:rPr>
              <a:t>購入</a:t>
            </a:r>
            <a:endParaRPr kumimoji="1" lang="ja-JP" altLang="en-US" sz="1000" dirty="0">
              <a:solidFill>
                <a:schemeClr val="accent3">
                  <a:lumMod val="50000"/>
                </a:schemeClr>
              </a:solidFill>
              <a:latin typeface="メイリオ"/>
              <a:ea typeface="メイリオ"/>
              <a:cs typeface="メイリオ"/>
            </a:endParaRPr>
          </a:p>
        </p:txBody>
      </p:sp>
      <p:sp>
        <p:nvSpPr>
          <p:cNvPr id="110" name="正方形/長方形 109"/>
          <p:cNvSpPr/>
          <p:nvPr/>
        </p:nvSpPr>
        <p:spPr>
          <a:xfrm>
            <a:off x="7603346" y="4890132"/>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chemeClr val="accent3">
                    <a:lumMod val="50000"/>
                  </a:schemeClr>
                </a:solidFill>
                <a:latin typeface="メイリオ"/>
                <a:ea typeface="メイリオ"/>
                <a:cs typeface="メイリオ"/>
              </a:rPr>
              <a:t>経理処理</a:t>
            </a:r>
          </a:p>
        </p:txBody>
      </p:sp>
      <p:sp>
        <p:nvSpPr>
          <p:cNvPr id="111" name="正方形/長方形 110"/>
          <p:cNvSpPr/>
          <p:nvPr/>
        </p:nvSpPr>
        <p:spPr>
          <a:xfrm>
            <a:off x="6715278" y="4890132"/>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chemeClr val="accent3">
                    <a:lumMod val="50000"/>
                  </a:schemeClr>
                </a:solidFill>
                <a:latin typeface="メイリオ"/>
                <a:ea typeface="メイリオ"/>
                <a:cs typeface="メイリオ"/>
              </a:rPr>
              <a:t>財務管理</a:t>
            </a:r>
            <a:endParaRPr kumimoji="1" lang="ja-JP" altLang="en-US" sz="1000" dirty="0">
              <a:solidFill>
                <a:schemeClr val="accent3">
                  <a:lumMod val="50000"/>
                </a:schemeClr>
              </a:solidFill>
              <a:latin typeface="メイリオ"/>
              <a:ea typeface="メイリオ"/>
              <a:cs typeface="メイリオ"/>
            </a:endParaRPr>
          </a:p>
        </p:txBody>
      </p:sp>
      <p:sp>
        <p:nvSpPr>
          <p:cNvPr id="112" name="正方形/長方形 111"/>
          <p:cNvSpPr/>
          <p:nvPr/>
        </p:nvSpPr>
        <p:spPr>
          <a:xfrm>
            <a:off x="7605369" y="580526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chemeClr val="accent3">
                    <a:lumMod val="50000"/>
                  </a:schemeClr>
                </a:solidFill>
                <a:latin typeface="メイリオ"/>
                <a:ea typeface="メイリオ"/>
                <a:cs typeface="メイリオ"/>
              </a:rPr>
              <a:t>アンケート</a:t>
            </a:r>
            <a:endParaRPr kumimoji="1" lang="ja-JP" altLang="en-US" sz="900" dirty="0">
              <a:solidFill>
                <a:schemeClr val="accent3">
                  <a:lumMod val="50000"/>
                </a:schemeClr>
              </a:solidFill>
              <a:latin typeface="メイリオ"/>
              <a:ea typeface="メイリオ"/>
              <a:cs typeface="メイリオ"/>
            </a:endParaRPr>
          </a:p>
        </p:txBody>
      </p:sp>
      <p:sp>
        <p:nvSpPr>
          <p:cNvPr id="113" name="正方形/長方形 112"/>
          <p:cNvSpPr/>
          <p:nvPr/>
        </p:nvSpPr>
        <p:spPr>
          <a:xfrm>
            <a:off x="7603346" y="537018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chemeClr val="accent3">
                    <a:lumMod val="50000"/>
                  </a:schemeClr>
                </a:solidFill>
                <a:latin typeface="メイリオ"/>
                <a:ea typeface="メイリオ"/>
                <a:cs typeface="メイリオ"/>
              </a:rPr>
              <a:t>物流管理</a:t>
            </a:r>
            <a:endParaRPr kumimoji="1" lang="ja-JP" altLang="en-US" sz="1000" dirty="0">
              <a:solidFill>
                <a:schemeClr val="accent3">
                  <a:lumMod val="50000"/>
                </a:schemeClr>
              </a:solidFill>
              <a:latin typeface="メイリオ"/>
              <a:ea typeface="メイリオ"/>
              <a:cs typeface="メイリオ"/>
            </a:endParaRPr>
          </a:p>
        </p:txBody>
      </p:sp>
      <p:sp>
        <p:nvSpPr>
          <p:cNvPr id="114" name="正方形/長方形 113"/>
          <p:cNvSpPr/>
          <p:nvPr/>
        </p:nvSpPr>
        <p:spPr>
          <a:xfrm>
            <a:off x="6715278" y="537018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chemeClr val="accent3">
                    <a:lumMod val="50000"/>
                  </a:schemeClr>
                </a:solidFill>
                <a:latin typeface="メイリオ"/>
                <a:ea typeface="メイリオ"/>
                <a:cs typeface="メイリオ"/>
              </a:rPr>
              <a:t>国勢調査</a:t>
            </a:r>
            <a:endParaRPr kumimoji="1" lang="ja-JP" altLang="en-US" sz="1000" dirty="0">
              <a:solidFill>
                <a:schemeClr val="accent3">
                  <a:lumMod val="50000"/>
                </a:schemeClr>
              </a:solidFill>
              <a:latin typeface="メイリオ"/>
              <a:ea typeface="メイリオ"/>
              <a:cs typeface="メイリオ"/>
            </a:endParaRPr>
          </a:p>
        </p:txBody>
      </p:sp>
      <p:sp>
        <p:nvSpPr>
          <p:cNvPr id="44" name="四角形吹き出し 43"/>
          <p:cNvSpPr/>
          <p:nvPr/>
        </p:nvSpPr>
        <p:spPr>
          <a:xfrm>
            <a:off x="1331640" y="3921526"/>
            <a:ext cx="1082848" cy="443578"/>
          </a:xfrm>
          <a:prstGeom prst="wedgeRectCallout">
            <a:avLst>
              <a:gd name="adj1" fmla="val 70992"/>
              <a:gd name="adj2" fmla="val 71881"/>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smtClean="0">
                <a:solidFill>
                  <a:srgbClr val="FFFFFF"/>
                </a:solidFill>
                <a:latin typeface="Meiryo" charset="-128"/>
                <a:ea typeface="Meiryo" charset="-128"/>
                <a:cs typeface="Meiryo" charset="-128"/>
              </a:rPr>
              <a:t>IoT</a:t>
            </a:r>
            <a:endParaRPr kumimoji="1" lang="ja-JP" altLang="en-US" sz="2400" dirty="0">
              <a:solidFill>
                <a:srgbClr val="FFFFFF"/>
              </a:solidFill>
              <a:latin typeface="Meiryo" charset="-128"/>
              <a:ea typeface="Meiryo" charset="-128"/>
              <a:cs typeface="Meiryo" charset="-128"/>
            </a:endParaRPr>
          </a:p>
        </p:txBody>
      </p:sp>
      <p:sp>
        <p:nvSpPr>
          <p:cNvPr id="68" name="右矢印 67"/>
          <p:cNvSpPr/>
          <p:nvPr/>
        </p:nvSpPr>
        <p:spPr>
          <a:xfrm rot="5400000">
            <a:off x="7254623" y="3307592"/>
            <a:ext cx="703733" cy="776653"/>
          </a:xfrm>
          <a:prstGeom prst="rightArrow">
            <a:avLst>
              <a:gd name="adj1" fmla="val 57468"/>
              <a:gd name="adj2" fmla="val 5749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800" dirty="0" smtClean="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8484470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312615" y="827128"/>
            <a:ext cx="8525282" cy="573779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434049" y="918773"/>
            <a:ext cx="8272728" cy="23888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pic>
        <p:nvPicPr>
          <p:cNvPr id="8" name="図 7"/>
          <p:cNvPicPr>
            <a:picLocks noChangeAspect="1"/>
          </p:cNvPicPr>
          <p:nvPr/>
        </p:nvPicPr>
        <p:blipFill>
          <a:blip r:embed="rId3">
            <a:biLevel thresh="50000"/>
            <a:alphaModFix amt="15000"/>
          </a:blip>
          <a:stretch>
            <a:fillRect/>
          </a:stretch>
        </p:blipFill>
        <p:spPr>
          <a:xfrm>
            <a:off x="2118123" y="986680"/>
            <a:ext cx="6388642" cy="2225587"/>
          </a:xfrm>
          <a:prstGeom prst="rect">
            <a:avLst/>
          </a:prstGeom>
        </p:spPr>
      </p:pic>
      <p:sp>
        <p:nvSpPr>
          <p:cNvPr id="2" name="タイトル 1"/>
          <p:cNvSpPr>
            <a:spLocks noGrp="1"/>
          </p:cNvSpPr>
          <p:nvPr>
            <p:ph type="title"/>
          </p:nvPr>
        </p:nvSpPr>
        <p:spPr/>
        <p:txBody>
          <a:bodyPr/>
          <a:lstStyle/>
          <a:p>
            <a:r>
              <a:rPr kumimoji="1" lang="en-US" altLang="ja-JP" dirty="0" smtClean="0"/>
              <a:t>CPS</a:t>
            </a:r>
            <a:r>
              <a:rPr kumimoji="1" lang="ja-JP" altLang="en-US" dirty="0" smtClean="0"/>
              <a:t>（</a:t>
            </a:r>
            <a:r>
              <a:rPr kumimoji="1" lang="en-US" altLang="ja-JP" dirty="0" smtClean="0"/>
              <a:t>Cyber-Physical System</a:t>
            </a:r>
            <a:r>
              <a:rPr kumimoji="1" lang="ja-JP" altLang="en-US" dirty="0" smtClean="0"/>
              <a:t>）の仕組み</a:t>
            </a:r>
            <a:endParaRPr kumimoji="1" lang="ja-JP" altLang="en-US" dirty="0"/>
          </a:p>
        </p:txBody>
      </p:sp>
      <p:sp>
        <p:nvSpPr>
          <p:cNvPr id="3" name="スライド番号プレースホルダー 2"/>
          <p:cNvSpPr>
            <a:spLocks noGrp="1"/>
          </p:cNvSpPr>
          <p:nvPr>
            <p:ph type="sldNum" sz="quarter" idx="12"/>
          </p:nvPr>
        </p:nvSpPr>
        <p:spPr>
          <a:xfrm>
            <a:off x="6844206" y="6660754"/>
            <a:ext cx="2133600" cy="217800"/>
          </a:xfrm>
        </p:spPr>
        <p:txBody>
          <a:bodyPr/>
          <a:lstStyle/>
          <a:p>
            <a:fld id="{8FF8CC5D-A65D-5946-99B5-645367A967AD}" type="slidenum">
              <a:rPr kumimoji="1" lang="ja-JP" altLang="en-US" smtClean="0"/>
              <a:t>13</a:t>
            </a:fld>
            <a:endParaRPr kumimoji="1" lang="ja-JP" altLang="en-US"/>
          </a:p>
        </p:txBody>
      </p:sp>
      <p:sp>
        <p:nvSpPr>
          <p:cNvPr id="5" name="正方形/長方形 4"/>
          <p:cNvSpPr/>
          <p:nvPr/>
        </p:nvSpPr>
        <p:spPr>
          <a:xfrm>
            <a:off x="434049" y="4094339"/>
            <a:ext cx="8272728" cy="23888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670792" y="1864328"/>
            <a:ext cx="1210588" cy="584776"/>
          </a:xfrm>
          <a:prstGeom prst="rect">
            <a:avLst/>
          </a:prstGeom>
          <a:noFill/>
        </p:spPr>
        <p:txBody>
          <a:bodyPr wrap="none" rtlCol="0">
            <a:spAutoFit/>
          </a:bodyPr>
          <a:lstStyle/>
          <a:p>
            <a:pPr algn="ctr"/>
            <a:r>
              <a:rPr lang="ja-JP" altLang="en-US" sz="2000" dirty="0" smtClean="0">
                <a:solidFill>
                  <a:srgbClr val="0000FF"/>
                </a:solidFill>
              </a:rPr>
              <a:t>電脳世界</a:t>
            </a:r>
            <a:endParaRPr lang="en-US" altLang="ja-JP" sz="2000" dirty="0" smtClean="0">
              <a:solidFill>
                <a:srgbClr val="0000FF"/>
              </a:solidFill>
            </a:endParaRPr>
          </a:p>
          <a:p>
            <a:pPr algn="ctr"/>
            <a:r>
              <a:rPr lang="ja-JP" altLang="en-US" sz="1200" dirty="0" smtClean="0">
                <a:solidFill>
                  <a:srgbClr val="0000FF"/>
                </a:solidFill>
              </a:rPr>
              <a:t>（</a:t>
            </a:r>
            <a:r>
              <a:rPr lang="en-US" altLang="ja-JP" sz="1200" dirty="0" smtClean="0">
                <a:solidFill>
                  <a:srgbClr val="0000FF"/>
                </a:solidFill>
              </a:rPr>
              <a:t>Cyber World</a:t>
            </a:r>
            <a:r>
              <a:rPr lang="ja-JP" altLang="en-US" sz="1200" dirty="0" smtClean="0">
                <a:solidFill>
                  <a:srgbClr val="0000FF"/>
                </a:solidFill>
              </a:rPr>
              <a:t>）</a:t>
            </a:r>
            <a:endParaRPr kumimoji="1" lang="ja-JP" altLang="en-US" sz="1200" dirty="0">
              <a:solidFill>
                <a:srgbClr val="0000FF"/>
              </a:solidFill>
            </a:endParaRPr>
          </a:p>
        </p:txBody>
      </p:sp>
      <p:sp>
        <p:nvSpPr>
          <p:cNvPr id="52" name="テキスト ボックス 51"/>
          <p:cNvSpPr txBox="1"/>
          <p:nvPr/>
        </p:nvSpPr>
        <p:spPr>
          <a:xfrm>
            <a:off x="649001" y="5023769"/>
            <a:ext cx="1260832" cy="584776"/>
          </a:xfrm>
          <a:prstGeom prst="rect">
            <a:avLst/>
          </a:prstGeom>
          <a:noFill/>
        </p:spPr>
        <p:txBody>
          <a:bodyPr wrap="none" rtlCol="0">
            <a:spAutoFit/>
          </a:bodyPr>
          <a:lstStyle/>
          <a:p>
            <a:pPr algn="ctr"/>
            <a:r>
              <a:rPr kumimoji="1" lang="ja-JP" altLang="en-US" sz="2000" dirty="0" smtClean="0">
                <a:solidFill>
                  <a:srgbClr val="008000"/>
                </a:solidFill>
              </a:rPr>
              <a:t>現実世界</a:t>
            </a:r>
            <a:endParaRPr kumimoji="1" lang="en-US" altLang="ja-JP" sz="2000" dirty="0" smtClean="0">
              <a:solidFill>
                <a:srgbClr val="008000"/>
              </a:solidFill>
            </a:endParaRPr>
          </a:p>
          <a:p>
            <a:pPr algn="ctr"/>
            <a:r>
              <a:rPr kumimoji="1" lang="ja-JP" altLang="en-US" sz="1200" dirty="0" smtClean="0">
                <a:solidFill>
                  <a:srgbClr val="008000"/>
                </a:solidFill>
              </a:rPr>
              <a:t>（</a:t>
            </a:r>
            <a:r>
              <a:rPr kumimoji="1" lang="en-US" altLang="ja-JP" sz="1200" dirty="0" smtClean="0">
                <a:solidFill>
                  <a:srgbClr val="008000"/>
                </a:solidFill>
              </a:rPr>
              <a:t>Physical World</a:t>
            </a:r>
            <a:r>
              <a:rPr kumimoji="1" lang="ja-JP" altLang="en-US" sz="1200" dirty="0" smtClean="0">
                <a:solidFill>
                  <a:srgbClr val="008000"/>
                </a:solidFill>
              </a:rPr>
              <a:t>）</a:t>
            </a:r>
            <a:endParaRPr kumimoji="1" lang="ja-JP" altLang="en-US" sz="1200" dirty="0">
              <a:solidFill>
                <a:srgbClr val="008000"/>
              </a:solidFill>
            </a:endParaRPr>
          </a:p>
        </p:txBody>
      </p:sp>
      <p:sp>
        <p:nvSpPr>
          <p:cNvPr id="54" name="テキスト ボックス 53"/>
          <p:cNvSpPr txBox="1"/>
          <p:nvPr/>
        </p:nvSpPr>
        <p:spPr>
          <a:xfrm>
            <a:off x="411504" y="3497707"/>
            <a:ext cx="2488245" cy="400110"/>
          </a:xfrm>
          <a:prstGeom prst="rect">
            <a:avLst/>
          </a:prstGeom>
          <a:noFill/>
        </p:spPr>
        <p:txBody>
          <a:bodyPr wrap="none" rtlCol="0">
            <a:spAutoFit/>
          </a:bodyPr>
          <a:lstStyle/>
          <a:p>
            <a:pPr algn="r"/>
            <a:r>
              <a:rPr kumimoji="1" lang="en-US" altLang="ja-JP" sz="2000" dirty="0" smtClean="0">
                <a:solidFill>
                  <a:schemeClr val="bg1"/>
                </a:solidFill>
              </a:rPr>
              <a:t>Cyber-Physical System</a:t>
            </a:r>
            <a:endParaRPr kumimoji="1" lang="ja-JP" altLang="en-US" sz="2000" dirty="0">
              <a:solidFill>
                <a:schemeClr val="bg1"/>
              </a:solidFill>
            </a:endParaRPr>
          </a:p>
        </p:txBody>
      </p:sp>
      <p:sp>
        <p:nvSpPr>
          <p:cNvPr id="69" name="角丸四角形 68"/>
          <p:cNvSpPr/>
          <p:nvPr/>
        </p:nvSpPr>
        <p:spPr bwMode="auto">
          <a:xfrm>
            <a:off x="4935789"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70" name="角丸四角形 69"/>
          <p:cNvSpPr/>
          <p:nvPr/>
        </p:nvSpPr>
        <p:spPr bwMode="auto">
          <a:xfrm>
            <a:off x="2699792"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71" name="角丸四角形 70"/>
          <p:cNvSpPr/>
          <p:nvPr/>
        </p:nvSpPr>
        <p:spPr bwMode="auto">
          <a:xfrm>
            <a:off x="6051913"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72" name="角丸四角形 71"/>
          <p:cNvSpPr/>
          <p:nvPr/>
        </p:nvSpPr>
        <p:spPr bwMode="auto">
          <a:xfrm>
            <a:off x="7204041"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73" name="角丸四角形 72"/>
          <p:cNvSpPr/>
          <p:nvPr/>
        </p:nvSpPr>
        <p:spPr bwMode="auto">
          <a:xfrm>
            <a:off x="3851920"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77" name="図形グループ 76"/>
          <p:cNvGrpSpPr/>
          <p:nvPr/>
        </p:nvGrpSpPr>
        <p:grpSpPr>
          <a:xfrm>
            <a:off x="6166430" y="4554217"/>
            <a:ext cx="161020" cy="300733"/>
            <a:chOff x="5118100" y="4941610"/>
            <a:chExt cx="190500" cy="405090"/>
          </a:xfrm>
        </p:grpSpPr>
        <p:sp>
          <p:nvSpPr>
            <p:cNvPr id="101" name="正方形/長方形 10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角丸四角形 115"/>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7" name="図形グループ 116"/>
          <p:cNvGrpSpPr/>
          <p:nvPr/>
        </p:nvGrpSpPr>
        <p:grpSpPr>
          <a:xfrm>
            <a:off x="6432141" y="4635606"/>
            <a:ext cx="441102" cy="177800"/>
            <a:chOff x="4715098" y="3962400"/>
            <a:chExt cx="441102" cy="177800"/>
          </a:xfrm>
        </p:grpSpPr>
        <p:sp>
          <p:nvSpPr>
            <p:cNvPr id="118" name="角丸四角形 117"/>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角丸四角形 118"/>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角丸四角形 119"/>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1" name="図形グループ 120"/>
          <p:cNvGrpSpPr/>
          <p:nvPr/>
        </p:nvGrpSpPr>
        <p:grpSpPr>
          <a:xfrm>
            <a:off x="5022469" y="4340993"/>
            <a:ext cx="679541" cy="593816"/>
            <a:chOff x="-62676" y="3965594"/>
            <a:chExt cx="679541" cy="593816"/>
          </a:xfrm>
        </p:grpSpPr>
        <p:sp>
          <p:nvSpPr>
            <p:cNvPr id="122" name="角丸四角形 12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3" name="図 122"/>
            <p:cNvPicPr>
              <a:picLocks noChangeAspect="1"/>
            </p:cNvPicPr>
            <p:nvPr/>
          </p:nvPicPr>
          <p:blipFill>
            <a:blip r:embed="rId4">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124" name="図形グループ 123"/>
          <p:cNvGrpSpPr/>
          <p:nvPr/>
        </p:nvGrpSpPr>
        <p:grpSpPr>
          <a:xfrm>
            <a:off x="5509487" y="4460010"/>
            <a:ext cx="341289" cy="550466"/>
            <a:chOff x="1140657" y="4229811"/>
            <a:chExt cx="341289" cy="550466"/>
          </a:xfrm>
        </p:grpSpPr>
        <p:sp>
          <p:nvSpPr>
            <p:cNvPr id="125" name="角丸四角形 12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6" name="図 125"/>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127" name="図 126"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9642" y="4406852"/>
            <a:ext cx="792088" cy="543647"/>
          </a:xfrm>
          <a:prstGeom prst="rect">
            <a:avLst/>
          </a:prstGeom>
        </p:spPr>
      </p:pic>
      <p:grpSp>
        <p:nvGrpSpPr>
          <p:cNvPr id="128" name="図形グループ 127"/>
          <p:cNvGrpSpPr/>
          <p:nvPr/>
        </p:nvGrpSpPr>
        <p:grpSpPr>
          <a:xfrm>
            <a:off x="4108636" y="4406852"/>
            <a:ext cx="499492" cy="545661"/>
            <a:chOff x="4000500" y="1182650"/>
            <a:chExt cx="499492" cy="545661"/>
          </a:xfrm>
        </p:grpSpPr>
        <p:sp>
          <p:nvSpPr>
            <p:cNvPr id="129" name="角丸四角形 12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131" name="テキスト ボックス 130"/>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132" name="図形グループ 131"/>
          <p:cNvGrpSpPr/>
          <p:nvPr/>
        </p:nvGrpSpPr>
        <p:grpSpPr>
          <a:xfrm>
            <a:off x="7204041" y="4406852"/>
            <a:ext cx="499492" cy="545661"/>
            <a:chOff x="6373788" y="4940591"/>
            <a:chExt cx="499492" cy="545661"/>
          </a:xfrm>
        </p:grpSpPr>
        <p:sp>
          <p:nvSpPr>
            <p:cNvPr id="133" name="角丸四角形 132"/>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7635841" y="4470352"/>
            <a:ext cx="499492" cy="445407"/>
            <a:chOff x="6805588" y="5004091"/>
            <a:chExt cx="499492" cy="445407"/>
          </a:xfrm>
        </p:grpSpPr>
        <p:sp>
          <p:nvSpPr>
            <p:cNvPr id="137" name="台形 136"/>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角丸四角形 138"/>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0" name="角丸四角形 139"/>
          <p:cNvSpPr/>
          <p:nvPr/>
        </p:nvSpPr>
        <p:spPr bwMode="auto">
          <a:xfrm>
            <a:off x="2699792" y="5355545"/>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様々なアクティビティ</a:t>
            </a:r>
          </a:p>
        </p:txBody>
      </p:sp>
      <p:grpSp>
        <p:nvGrpSpPr>
          <p:cNvPr id="141" name="図形グループ 140"/>
          <p:cNvGrpSpPr/>
          <p:nvPr/>
        </p:nvGrpSpPr>
        <p:grpSpPr>
          <a:xfrm>
            <a:off x="3878604" y="5692641"/>
            <a:ext cx="228599" cy="443927"/>
            <a:chOff x="1946324" y="4125162"/>
            <a:chExt cx="969964" cy="2007872"/>
          </a:xfrm>
        </p:grpSpPr>
        <p:sp>
          <p:nvSpPr>
            <p:cNvPr id="142" name="円/楕円 14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143"/>
          <p:cNvGrpSpPr/>
          <p:nvPr/>
        </p:nvGrpSpPr>
        <p:grpSpPr>
          <a:xfrm>
            <a:off x="4389262" y="5692641"/>
            <a:ext cx="228599" cy="443927"/>
            <a:chOff x="1946324" y="4125162"/>
            <a:chExt cx="969964" cy="2007872"/>
          </a:xfrm>
        </p:grpSpPr>
        <p:sp>
          <p:nvSpPr>
            <p:cNvPr id="145" name="円/楕円 1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フローチャート: 論理積ゲート 1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7" name="図形グループ 146"/>
          <p:cNvGrpSpPr/>
          <p:nvPr/>
        </p:nvGrpSpPr>
        <p:grpSpPr>
          <a:xfrm>
            <a:off x="4160663" y="5622791"/>
            <a:ext cx="228599" cy="443927"/>
            <a:chOff x="1946324" y="4125162"/>
            <a:chExt cx="969964" cy="2007872"/>
          </a:xfrm>
        </p:grpSpPr>
        <p:sp>
          <p:nvSpPr>
            <p:cNvPr id="148" name="円/楕円 14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フローチャート: 論理積ゲート 14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図形グループ 149"/>
          <p:cNvGrpSpPr/>
          <p:nvPr/>
        </p:nvGrpSpPr>
        <p:grpSpPr>
          <a:xfrm>
            <a:off x="4634288" y="5622791"/>
            <a:ext cx="228599" cy="443927"/>
            <a:chOff x="1946324" y="4125162"/>
            <a:chExt cx="969964" cy="2007872"/>
          </a:xfrm>
        </p:grpSpPr>
        <p:sp>
          <p:nvSpPr>
            <p:cNvPr id="151" name="円/楕円 15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フローチャート: 論理積ゲート 15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3" name="図形グループ 152"/>
          <p:cNvGrpSpPr/>
          <p:nvPr/>
        </p:nvGrpSpPr>
        <p:grpSpPr>
          <a:xfrm>
            <a:off x="2834578" y="5692641"/>
            <a:ext cx="228599" cy="443927"/>
            <a:chOff x="1946324" y="4125162"/>
            <a:chExt cx="969964" cy="2007872"/>
          </a:xfrm>
        </p:grpSpPr>
        <p:sp>
          <p:nvSpPr>
            <p:cNvPr id="154" name="円/楕円 15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フローチャート: 論理積ゲート 15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6" name="図形グループ 155"/>
          <p:cNvGrpSpPr/>
          <p:nvPr/>
        </p:nvGrpSpPr>
        <p:grpSpPr>
          <a:xfrm>
            <a:off x="3345236" y="5692641"/>
            <a:ext cx="228599" cy="443927"/>
            <a:chOff x="1946324" y="4125162"/>
            <a:chExt cx="969964" cy="2007872"/>
          </a:xfrm>
        </p:grpSpPr>
        <p:sp>
          <p:nvSpPr>
            <p:cNvPr id="157" name="円/楕円 15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フローチャート: 論理積ゲート 15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9" name="図形グループ 158"/>
          <p:cNvGrpSpPr/>
          <p:nvPr/>
        </p:nvGrpSpPr>
        <p:grpSpPr>
          <a:xfrm>
            <a:off x="3116637" y="5622791"/>
            <a:ext cx="228599" cy="443927"/>
            <a:chOff x="1946324" y="4125162"/>
            <a:chExt cx="969964" cy="2007872"/>
          </a:xfrm>
        </p:grpSpPr>
        <p:sp>
          <p:nvSpPr>
            <p:cNvPr id="160" name="円/楕円 15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フローチャート: 論理積ゲート 16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2" name="図形グループ 161"/>
          <p:cNvGrpSpPr/>
          <p:nvPr/>
        </p:nvGrpSpPr>
        <p:grpSpPr>
          <a:xfrm>
            <a:off x="3590262" y="5622791"/>
            <a:ext cx="228599" cy="443927"/>
            <a:chOff x="1946324" y="4125162"/>
            <a:chExt cx="969964" cy="2007872"/>
          </a:xfrm>
        </p:grpSpPr>
        <p:sp>
          <p:nvSpPr>
            <p:cNvPr id="163" name="円/楕円 1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フローチャート: 論理積ゲート 1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5" name="図形グループ 164"/>
          <p:cNvGrpSpPr/>
          <p:nvPr/>
        </p:nvGrpSpPr>
        <p:grpSpPr>
          <a:xfrm>
            <a:off x="5950465" y="5697994"/>
            <a:ext cx="228599" cy="443927"/>
            <a:chOff x="1946324" y="4125162"/>
            <a:chExt cx="969964" cy="2007872"/>
          </a:xfrm>
        </p:grpSpPr>
        <p:sp>
          <p:nvSpPr>
            <p:cNvPr id="166" name="円/楕円 1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フローチャート: 論理積ゲート 1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図形グループ 167"/>
          <p:cNvGrpSpPr/>
          <p:nvPr/>
        </p:nvGrpSpPr>
        <p:grpSpPr>
          <a:xfrm>
            <a:off x="6461123" y="5697994"/>
            <a:ext cx="228599" cy="443927"/>
            <a:chOff x="1946324" y="4125162"/>
            <a:chExt cx="969964" cy="2007872"/>
          </a:xfrm>
        </p:grpSpPr>
        <p:sp>
          <p:nvSpPr>
            <p:cNvPr id="169" name="円/楕円 1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1" name="図形グループ 170"/>
          <p:cNvGrpSpPr/>
          <p:nvPr/>
        </p:nvGrpSpPr>
        <p:grpSpPr>
          <a:xfrm>
            <a:off x="6232524" y="5628144"/>
            <a:ext cx="228599" cy="443927"/>
            <a:chOff x="1946324" y="4125162"/>
            <a:chExt cx="969964" cy="2007872"/>
          </a:xfrm>
        </p:grpSpPr>
        <p:sp>
          <p:nvSpPr>
            <p:cNvPr id="172" name="円/楕円 1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4" name="図形グループ 173"/>
          <p:cNvGrpSpPr/>
          <p:nvPr/>
        </p:nvGrpSpPr>
        <p:grpSpPr>
          <a:xfrm>
            <a:off x="6706149" y="5628144"/>
            <a:ext cx="228599" cy="443927"/>
            <a:chOff x="1946324" y="4125162"/>
            <a:chExt cx="969964" cy="2007872"/>
          </a:xfrm>
        </p:grpSpPr>
        <p:sp>
          <p:nvSpPr>
            <p:cNvPr id="175" name="円/楕円 1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フローチャート: 論理積ゲート 1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7" name="図形グループ 176"/>
          <p:cNvGrpSpPr/>
          <p:nvPr/>
        </p:nvGrpSpPr>
        <p:grpSpPr>
          <a:xfrm>
            <a:off x="4918483" y="5691773"/>
            <a:ext cx="228599" cy="443927"/>
            <a:chOff x="1946324" y="4125162"/>
            <a:chExt cx="969964" cy="2007872"/>
          </a:xfrm>
        </p:grpSpPr>
        <p:sp>
          <p:nvSpPr>
            <p:cNvPr id="178" name="円/楕円 17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0" name="図形グループ 179"/>
          <p:cNvGrpSpPr/>
          <p:nvPr/>
        </p:nvGrpSpPr>
        <p:grpSpPr>
          <a:xfrm>
            <a:off x="5429141" y="5691773"/>
            <a:ext cx="228599" cy="443927"/>
            <a:chOff x="1946324" y="4125162"/>
            <a:chExt cx="969964" cy="2007872"/>
          </a:xfrm>
        </p:grpSpPr>
        <p:sp>
          <p:nvSpPr>
            <p:cNvPr id="181" name="円/楕円 1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フローチャート: 論理積ゲート 1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3" name="図形グループ 182"/>
          <p:cNvGrpSpPr/>
          <p:nvPr/>
        </p:nvGrpSpPr>
        <p:grpSpPr>
          <a:xfrm>
            <a:off x="5200542" y="5621923"/>
            <a:ext cx="228599" cy="443927"/>
            <a:chOff x="1946324" y="4125162"/>
            <a:chExt cx="969964" cy="2007872"/>
          </a:xfrm>
        </p:grpSpPr>
        <p:sp>
          <p:nvSpPr>
            <p:cNvPr id="184" name="円/楕円 1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図形グループ 185"/>
          <p:cNvGrpSpPr/>
          <p:nvPr/>
        </p:nvGrpSpPr>
        <p:grpSpPr>
          <a:xfrm>
            <a:off x="5674167" y="5621923"/>
            <a:ext cx="228599" cy="443927"/>
            <a:chOff x="1946324" y="4125162"/>
            <a:chExt cx="969964" cy="2007872"/>
          </a:xfrm>
        </p:grpSpPr>
        <p:sp>
          <p:nvSpPr>
            <p:cNvPr id="187" name="円/楕円 1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フローチャート: 論理積ゲート 1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9" name="図形グループ 188"/>
          <p:cNvGrpSpPr/>
          <p:nvPr/>
        </p:nvGrpSpPr>
        <p:grpSpPr>
          <a:xfrm>
            <a:off x="6971072" y="5705868"/>
            <a:ext cx="228599" cy="443927"/>
            <a:chOff x="1946324" y="4125162"/>
            <a:chExt cx="969964" cy="2007872"/>
          </a:xfrm>
        </p:grpSpPr>
        <p:sp>
          <p:nvSpPr>
            <p:cNvPr id="190" name="円/楕円 1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フローチャート: 論理積ゲート 1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2" name="図形グループ 191"/>
          <p:cNvGrpSpPr/>
          <p:nvPr/>
        </p:nvGrpSpPr>
        <p:grpSpPr>
          <a:xfrm>
            <a:off x="7481730" y="5705868"/>
            <a:ext cx="228599" cy="443927"/>
            <a:chOff x="1946324" y="4125162"/>
            <a:chExt cx="969964" cy="2007872"/>
          </a:xfrm>
        </p:grpSpPr>
        <p:sp>
          <p:nvSpPr>
            <p:cNvPr id="193" name="円/楕円 19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フローチャート: 論理積ゲート 19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5" name="図形グループ 194"/>
          <p:cNvGrpSpPr/>
          <p:nvPr/>
        </p:nvGrpSpPr>
        <p:grpSpPr>
          <a:xfrm>
            <a:off x="7253131" y="5636018"/>
            <a:ext cx="228599" cy="443927"/>
            <a:chOff x="1946324" y="4125162"/>
            <a:chExt cx="969964" cy="2007872"/>
          </a:xfrm>
        </p:grpSpPr>
        <p:sp>
          <p:nvSpPr>
            <p:cNvPr id="196" name="円/楕円 19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フローチャート: 論理積ゲート 19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8" name="図形グループ 197"/>
          <p:cNvGrpSpPr/>
          <p:nvPr/>
        </p:nvGrpSpPr>
        <p:grpSpPr>
          <a:xfrm>
            <a:off x="7726756" y="5636018"/>
            <a:ext cx="228599" cy="443927"/>
            <a:chOff x="1946324" y="4125162"/>
            <a:chExt cx="969964" cy="2007872"/>
          </a:xfrm>
        </p:grpSpPr>
        <p:sp>
          <p:nvSpPr>
            <p:cNvPr id="199" name="円/楕円 19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フローチャート: 論理積ゲート 19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1" name="角丸四角形 200"/>
          <p:cNvSpPr/>
          <p:nvPr/>
        </p:nvSpPr>
        <p:spPr bwMode="auto">
          <a:xfrm>
            <a:off x="4935789"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202" name="角丸四角形 201"/>
          <p:cNvSpPr/>
          <p:nvPr/>
        </p:nvSpPr>
        <p:spPr bwMode="auto">
          <a:xfrm>
            <a:off x="2699792"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203" name="角丸四角形 202"/>
          <p:cNvSpPr/>
          <p:nvPr/>
        </p:nvSpPr>
        <p:spPr bwMode="auto">
          <a:xfrm>
            <a:off x="6051913"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204" name="角丸四角形 203"/>
          <p:cNvSpPr/>
          <p:nvPr/>
        </p:nvSpPr>
        <p:spPr bwMode="auto">
          <a:xfrm>
            <a:off x="7204041"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205" name="角丸四角形 204"/>
          <p:cNvSpPr/>
          <p:nvPr/>
        </p:nvSpPr>
        <p:spPr bwMode="auto">
          <a:xfrm>
            <a:off x="3851920"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206" name="図形グループ 205"/>
          <p:cNvGrpSpPr/>
          <p:nvPr/>
        </p:nvGrpSpPr>
        <p:grpSpPr>
          <a:xfrm>
            <a:off x="6166430" y="1519284"/>
            <a:ext cx="161020" cy="300733"/>
            <a:chOff x="5118100" y="4941610"/>
            <a:chExt cx="190500" cy="405090"/>
          </a:xfrm>
        </p:grpSpPr>
        <p:sp>
          <p:nvSpPr>
            <p:cNvPr id="207" name="正方形/長方形 206"/>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正方形/長方形 207"/>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角丸四角形 208"/>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0" name="図形グループ 209"/>
          <p:cNvGrpSpPr/>
          <p:nvPr/>
        </p:nvGrpSpPr>
        <p:grpSpPr>
          <a:xfrm>
            <a:off x="6432141" y="1600673"/>
            <a:ext cx="441102" cy="177800"/>
            <a:chOff x="4715098" y="3962400"/>
            <a:chExt cx="441102" cy="177800"/>
          </a:xfrm>
        </p:grpSpPr>
        <p:sp>
          <p:nvSpPr>
            <p:cNvPr id="211" name="角丸四角形 210"/>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角丸四角形 211"/>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角丸四角形 212"/>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4" name="図形グループ 213"/>
          <p:cNvGrpSpPr/>
          <p:nvPr/>
        </p:nvGrpSpPr>
        <p:grpSpPr>
          <a:xfrm>
            <a:off x="5022469" y="1306060"/>
            <a:ext cx="679541" cy="593816"/>
            <a:chOff x="-62676" y="3965594"/>
            <a:chExt cx="679541" cy="593816"/>
          </a:xfrm>
        </p:grpSpPr>
        <p:sp>
          <p:nvSpPr>
            <p:cNvPr id="215" name="角丸四角形 214"/>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6" name="図 215"/>
            <p:cNvPicPr>
              <a:picLocks noChangeAspect="1"/>
            </p:cNvPicPr>
            <p:nvPr/>
          </p:nvPicPr>
          <p:blipFill>
            <a:blip r:embed="rId4">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217" name="図形グループ 216"/>
          <p:cNvGrpSpPr/>
          <p:nvPr/>
        </p:nvGrpSpPr>
        <p:grpSpPr>
          <a:xfrm>
            <a:off x="5509487" y="1425077"/>
            <a:ext cx="341289" cy="550466"/>
            <a:chOff x="1140657" y="4229811"/>
            <a:chExt cx="341289" cy="550466"/>
          </a:xfrm>
        </p:grpSpPr>
        <p:sp>
          <p:nvSpPr>
            <p:cNvPr id="218" name="角丸四角形 217"/>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9" name="図 218"/>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220" name="図 219"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9642" y="1371919"/>
            <a:ext cx="792088" cy="543647"/>
          </a:xfrm>
          <a:prstGeom prst="rect">
            <a:avLst/>
          </a:prstGeom>
        </p:spPr>
      </p:pic>
      <p:grpSp>
        <p:nvGrpSpPr>
          <p:cNvPr id="221" name="図形グループ 220"/>
          <p:cNvGrpSpPr/>
          <p:nvPr/>
        </p:nvGrpSpPr>
        <p:grpSpPr>
          <a:xfrm>
            <a:off x="4108636" y="1371919"/>
            <a:ext cx="499492" cy="545661"/>
            <a:chOff x="4000500" y="1182650"/>
            <a:chExt cx="499492" cy="545661"/>
          </a:xfrm>
        </p:grpSpPr>
        <p:sp>
          <p:nvSpPr>
            <p:cNvPr id="222" name="角丸四角形 221"/>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正方形/長方形 222"/>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224" name="テキスト ボックス 223"/>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225" name="図形グループ 224"/>
          <p:cNvGrpSpPr/>
          <p:nvPr/>
        </p:nvGrpSpPr>
        <p:grpSpPr>
          <a:xfrm>
            <a:off x="7204041" y="1371919"/>
            <a:ext cx="499492" cy="545661"/>
            <a:chOff x="6373788" y="4940591"/>
            <a:chExt cx="499492" cy="545661"/>
          </a:xfrm>
        </p:grpSpPr>
        <p:sp>
          <p:nvSpPr>
            <p:cNvPr id="226" name="角丸四角形 225"/>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円/楕円 226"/>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角丸四角形 227"/>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9" name="図形グループ 228"/>
          <p:cNvGrpSpPr/>
          <p:nvPr/>
        </p:nvGrpSpPr>
        <p:grpSpPr>
          <a:xfrm>
            <a:off x="7635841" y="1435419"/>
            <a:ext cx="499492" cy="445407"/>
            <a:chOff x="6805588" y="5004091"/>
            <a:chExt cx="499492" cy="445407"/>
          </a:xfrm>
        </p:grpSpPr>
        <p:sp>
          <p:nvSpPr>
            <p:cNvPr id="230" name="台形 229"/>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角丸四角形 230"/>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角丸四角形 231"/>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3" name="角丸四角形 232"/>
          <p:cNvSpPr/>
          <p:nvPr/>
        </p:nvSpPr>
        <p:spPr bwMode="auto">
          <a:xfrm>
            <a:off x="2699792" y="2320612"/>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様々なアクティビティ</a:t>
            </a:r>
          </a:p>
        </p:txBody>
      </p:sp>
      <p:grpSp>
        <p:nvGrpSpPr>
          <p:cNvPr id="234" name="図形グループ 233"/>
          <p:cNvGrpSpPr/>
          <p:nvPr/>
        </p:nvGrpSpPr>
        <p:grpSpPr>
          <a:xfrm>
            <a:off x="3878604" y="2657708"/>
            <a:ext cx="228599" cy="443927"/>
            <a:chOff x="1946324" y="4125162"/>
            <a:chExt cx="969964" cy="2007872"/>
          </a:xfrm>
        </p:grpSpPr>
        <p:sp>
          <p:nvSpPr>
            <p:cNvPr id="235" name="円/楕円 2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フローチャート: 論理積ゲート 2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7" name="図形グループ 236"/>
          <p:cNvGrpSpPr/>
          <p:nvPr/>
        </p:nvGrpSpPr>
        <p:grpSpPr>
          <a:xfrm>
            <a:off x="4389262" y="2657708"/>
            <a:ext cx="228599" cy="443927"/>
            <a:chOff x="1946324" y="4125162"/>
            <a:chExt cx="969964" cy="2007872"/>
          </a:xfrm>
        </p:grpSpPr>
        <p:sp>
          <p:nvSpPr>
            <p:cNvPr id="238" name="円/楕円 2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9" name="フローチャート: 論理積ゲート 2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0" name="図形グループ 239"/>
          <p:cNvGrpSpPr/>
          <p:nvPr/>
        </p:nvGrpSpPr>
        <p:grpSpPr>
          <a:xfrm>
            <a:off x="4160663" y="2587858"/>
            <a:ext cx="228599" cy="443927"/>
            <a:chOff x="1946324" y="4125162"/>
            <a:chExt cx="969964" cy="2007872"/>
          </a:xfrm>
        </p:grpSpPr>
        <p:sp>
          <p:nvSpPr>
            <p:cNvPr id="241" name="円/楕円 2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フローチャート: 論理積ゲート 2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3" name="図形グループ 242"/>
          <p:cNvGrpSpPr/>
          <p:nvPr/>
        </p:nvGrpSpPr>
        <p:grpSpPr>
          <a:xfrm>
            <a:off x="4634288" y="2587858"/>
            <a:ext cx="228599" cy="443927"/>
            <a:chOff x="1946324" y="4125162"/>
            <a:chExt cx="969964" cy="2007872"/>
          </a:xfrm>
        </p:grpSpPr>
        <p:sp>
          <p:nvSpPr>
            <p:cNvPr id="244" name="円/楕円 2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フローチャート: 論理積ゲート 2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6" name="図形グループ 245"/>
          <p:cNvGrpSpPr/>
          <p:nvPr/>
        </p:nvGrpSpPr>
        <p:grpSpPr>
          <a:xfrm>
            <a:off x="2834578" y="2657708"/>
            <a:ext cx="228599" cy="443927"/>
            <a:chOff x="1946324" y="4125162"/>
            <a:chExt cx="969964" cy="2007872"/>
          </a:xfrm>
        </p:grpSpPr>
        <p:sp>
          <p:nvSpPr>
            <p:cNvPr id="247" name="円/楕円 24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フローチャート: 論理積ゲート 24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9" name="図形グループ 248"/>
          <p:cNvGrpSpPr/>
          <p:nvPr/>
        </p:nvGrpSpPr>
        <p:grpSpPr>
          <a:xfrm>
            <a:off x="3345236" y="2657708"/>
            <a:ext cx="228599" cy="443927"/>
            <a:chOff x="1946324" y="4125162"/>
            <a:chExt cx="969964" cy="2007872"/>
          </a:xfrm>
        </p:grpSpPr>
        <p:sp>
          <p:nvSpPr>
            <p:cNvPr id="250" name="円/楕円 24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1" name="フローチャート: 論理積ゲート 2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2" name="図形グループ 251"/>
          <p:cNvGrpSpPr/>
          <p:nvPr/>
        </p:nvGrpSpPr>
        <p:grpSpPr>
          <a:xfrm>
            <a:off x="3116637" y="2587858"/>
            <a:ext cx="228599" cy="443927"/>
            <a:chOff x="1946324" y="4125162"/>
            <a:chExt cx="969964" cy="2007872"/>
          </a:xfrm>
        </p:grpSpPr>
        <p:sp>
          <p:nvSpPr>
            <p:cNvPr id="253" name="円/楕円 2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4" name="フローチャート: 論理積ゲート 2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5" name="図形グループ 254"/>
          <p:cNvGrpSpPr/>
          <p:nvPr/>
        </p:nvGrpSpPr>
        <p:grpSpPr>
          <a:xfrm>
            <a:off x="3590262" y="2587858"/>
            <a:ext cx="228599" cy="443927"/>
            <a:chOff x="1946324" y="4125162"/>
            <a:chExt cx="969964" cy="2007872"/>
          </a:xfrm>
        </p:grpSpPr>
        <p:sp>
          <p:nvSpPr>
            <p:cNvPr id="256" name="円/楕円 25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フローチャート: 論理積ゲート 25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8" name="図形グループ 257"/>
          <p:cNvGrpSpPr/>
          <p:nvPr/>
        </p:nvGrpSpPr>
        <p:grpSpPr>
          <a:xfrm>
            <a:off x="5950465" y="2663061"/>
            <a:ext cx="228599" cy="443927"/>
            <a:chOff x="1946324" y="4125162"/>
            <a:chExt cx="969964" cy="2007872"/>
          </a:xfrm>
        </p:grpSpPr>
        <p:sp>
          <p:nvSpPr>
            <p:cNvPr id="259" name="円/楕円 2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フローチャート: 論理積ゲート 2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1" name="図形グループ 260"/>
          <p:cNvGrpSpPr/>
          <p:nvPr/>
        </p:nvGrpSpPr>
        <p:grpSpPr>
          <a:xfrm>
            <a:off x="6461123" y="2663061"/>
            <a:ext cx="228599" cy="443927"/>
            <a:chOff x="1946324" y="4125162"/>
            <a:chExt cx="969964" cy="2007872"/>
          </a:xfrm>
        </p:grpSpPr>
        <p:sp>
          <p:nvSpPr>
            <p:cNvPr id="262" name="円/楕円 26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フローチャート: 論理積ゲート 26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4" name="図形グループ 263"/>
          <p:cNvGrpSpPr/>
          <p:nvPr/>
        </p:nvGrpSpPr>
        <p:grpSpPr>
          <a:xfrm>
            <a:off x="6232524" y="2593211"/>
            <a:ext cx="228599" cy="443927"/>
            <a:chOff x="1946324" y="4125162"/>
            <a:chExt cx="969964" cy="2007872"/>
          </a:xfrm>
        </p:grpSpPr>
        <p:sp>
          <p:nvSpPr>
            <p:cNvPr id="265" name="円/楕円 2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フローチャート: 論理積ゲート 2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7" name="図形グループ 266"/>
          <p:cNvGrpSpPr/>
          <p:nvPr/>
        </p:nvGrpSpPr>
        <p:grpSpPr>
          <a:xfrm>
            <a:off x="6706149" y="2593211"/>
            <a:ext cx="228599" cy="443927"/>
            <a:chOff x="1946324" y="4125162"/>
            <a:chExt cx="969964" cy="2007872"/>
          </a:xfrm>
        </p:grpSpPr>
        <p:sp>
          <p:nvSpPr>
            <p:cNvPr id="268" name="円/楕円 26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フローチャート: 論理積ゲート 2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0" name="図形グループ 269"/>
          <p:cNvGrpSpPr/>
          <p:nvPr/>
        </p:nvGrpSpPr>
        <p:grpSpPr>
          <a:xfrm>
            <a:off x="4918483" y="2656840"/>
            <a:ext cx="228599" cy="443927"/>
            <a:chOff x="1946324" y="4125162"/>
            <a:chExt cx="969964" cy="2007872"/>
          </a:xfrm>
        </p:grpSpPr>
        <p:sp>
          <p:nvSpPr>
            <p:cNvPr id="271" name="円/楕円 2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フローチャート: 論理積ゲート 2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3" name="図形グループ 272"/>
          <p:cNvGrpSpPr/>
          <p:nvPr/>
        </p:nvGrpSpPr>
        <p:grpSpPr>
          <a:xfrm>
            <a:off x="5429141" y="2656840"/>
            <a:ext cx="228599" cy="443927"/>
            <a:chOff x="1946324" y="4125162"/>
            <a:chExt cx="969964" cy="2007872"/>
          </a:xfrm>
        </p:grpSpPr>
        <p:sp>
          <p:nvSpPr>
            <p:cNvPr id="274" name="円/楕円 27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フローチャート: 論理積ゲート 27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6" name="図形グループ 275"/>
          <p:cNvGrpSpPr/>
          <p:nvPr/>
        </p:nvGrpSpPr>
        <p:grpSpPr>
          <a:xfrm>
            <a:off x="5200542" y="2586990"/>
            <a:ext cx="228599" cy="443927"/>
            <a:chOff x="1946324" y="4125162"/>
            <a:chExt cx="969964" cy="2007872"/>
          </a:xfrm>
        </p:grpSpPr>
        <p:sp>
          <p:nvSpPr>
            <p:cNvPr id="277" name="円/楕円 2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8" name="フローチャート: 論理積ゲート 2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9" name="図形グループ 278"/>
          <p:cNvGrpSpPr/>
          <p:nvPr/>
        </p:nvGrpSpPr>
        <p:grpSpPr>
          <a:xfrm>
            <a:off x="5674167" y="2586990"/>
            <a:ext cx="228599" cy="443927"/>
            <a:chOff x="1946324" y="4125162"/>
            <a:chExt cx="969964" cy="2007872"/>
          </a:xfrm>
        </p:grpSpPr>
        <p:sp>
          <p:nvSpPr>
            <p:cNvPr id="280" name="円/楕円 27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フローチャート: 論理積ゲート 28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2" name="図形グループ 281"/>
          <p:cNvGrpSpPr/>
          <p:nvPr/>
        </p:nvGrpSpPr>
        <p:grpSpPr>
          <a:xfrm>
            <a:off x="6971072" y="2670935"/>
            <a:ext cx="228599" cy="443927"/>
            <a:chOff x="1946324" y="4125162"/>
            <a:chExt cx="969964" cy="2007872"/>
          </a:xfrm>
        </p:grpSpPr>
        <p:sp>
          <p:nvSpPr>
            <p:cNvPr id="283" name="円/楕円 28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フローチャート: 論理積ゲート 28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5" name="図形グループ 284"/>
          <p:cNvGrpSpPr/>
          <p:nvPr/>
        </p:nvGrpSpPr>
        <p:grpSpPr>
          <a:xfrm>
            <a:off x="7481730" y="2670935"/>
            <a:ext cx="228599" cy="443927"/>
            <a:chOff x="1946324" y="4125162"/>
            <a:chExt cx="969964" cy="2007872"/>
          </a:xfrm>
        </p:grpSpPr>
        <p:sp>
          <p:nvSpPr>
            <p:cNvPr id="286" name="円/楕円 28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フローチャート: 論理積ゲート 28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8" name="図形グループ 287"/>
          <p:cNvGrpSpPr/>
          <p:nvPr/>
        </p:nvGrpSpPr>
        <p:grpSpPr>
          <a:xfrm>
            <a:off x="7253131" y="2601085"/>
            <a:ext cx="228599" cy="443927"/>
            <a:chOff x="1946324" y="4125162"/>
            <a:chExt cx="969964" cy="2007872"/>
          </a:xfrm>
        </p:grpSpPr>
        <p:sp>
          <p:nvSpPr>
            <p:cNvPr id="289" name="円/楕円 2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フローチャート: 論理積ゲート 2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1" name="図形グループ 290"/>
          <p:cNvGrpSpPr/>
          <p:nvPr/>
        </p:nvGrpSpPr>
        <p:grpSpPr>
          <a:xfrm>
            <a:off x="7726756" y="2601085"/>
            <a:ext cx="228599" cy="443927"/>
            <a:chOff x="1946324" y="4125162"/>
            <a:chExt cx="969964" cy="2007872"/>
          </a:xfrm>
        </p:grpSpPr>
        <p:sp>
          <p:nvSpPr>
            <p:cNvPr id="292" name="円/楕円 2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3" name="フローチャート: 論理積ゲート 2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0" name="上矢印 9"/>
          <p:cNvSpPr/>
          <p:nvPr/>
        </p:nvSpPr>
        <p:spPr>
          <a:xfrm>
            <a:off x="3052566" y="3193831"/>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4" name="上矢印 293"/>
          <p:cNvSpPr/>
          <p:nvPr/>
        </p:nvSpPr>
        <p:spPr>
          <a:xfrm rot="10800000">
            <a:off x="6432141" y="3204726"/>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5" name="テキスト ボックス 294"/>
          <p:cNvSpPr txBox="1"/>
          <p:nvPr/>
        </p:nvSpPr>
        <p:spPr>
          <a:xfrm>
            <a:off x="4293459" y="1005777"/>
            <a:ext cx="2236510" cy="400110"/>
          </a:xfrm>
          <a:prstGeom prst="rect">
            <a:avLst/>
          </a:prstGeom>
          <a:noFill/>
        </p:spPr>
        <p:txBody>
          <a:bodyPr wrap="none" rtlCol="0">
            <a:spAutoFit/>
          </a:bodyPr>
          <a:lstStyle/>
          <a:p>
            <a:pPr algn="ctr"/>
            <a:r>
              <a:rPr lang="ja-JP" altLang="en-US" sz="2000" b="1" dirty="0" smtClean="0">
                <a:ln>
                  <a:solidFill>
                    <a:srgbClr val="C00000"/>
                  </a:solidFill>
                </a:ln>
                <a:solidFill>
                  <a:schemeClr val="accent2"/>
                </a:solidFill>
                <a:effectLst>
                  <a:glow rad="127000">
                    <a:schemeClr val="bg1"/>
                  </a:glow>
                </a:effectLst>
                <a:latin typeface="Meiryo" charset="-128"/>
                <a:ea typeface="Meiryo" charset="-128"/>
                <a:cs typeface="Meiryo" charset="-128"/>
              </a:rPr>
              <a:t>デジタル・コピー</a:t>
            </a:r>
            <a:endParaRPr kumimoji="1" lang="ja-JP" altLang="en-US" sz="2000" b="1" dirty="0">
              <a:ln>
                <a:solidFill>
                  <a:srgbClr val="C00000"/>
                </a:solidFill>
              </a:ln>
              <a:solidFill>
                <a:schemeClr val="accent2"/>
              </a:solidFill>
              <a:effectLst>
                <a:glow rad="127000">
                  <a:schemeClr val="bg1"/>
                </a:glow>
              </a:effectLst>
              <a:latin typeface="Meiryo" charset="-128"/>
              <a:ea typeface="Meiryo" charset="-128"/>
              <a:cs typeface="Meiryo" charset="-128"/>
            </a:endParaRPr>
          </a:p>
        </p:txBody>
      </p:sp>
      <p:pic>
        <p:nvPicPr>
          <p:cNvPr id="13" name="図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4044" y="1240140"/>
            <a:ext cx="1932582" cy="1938481"/>
          </a:xfrm>
          <a:prstGeom prst="rect">
            <a:avLst/>
          </a:prstGeom>
        </p:spPr>
      </p:pic>
      <p:sp>
        <p:nvSpPr>
          <p:cNvPr id="14" name="テキスト ボックス 13"/>
          <p:cNvSpPr txBox="1"/>
          <p:nvPr/>
        </p:nvSpPr>
        <p:spPr>
          <a:xfrm>
            <a:off x="4247023" y="2092461"/>
            <a:ext cx="2236510" cy="400110"/>
          </a:xfrm>
          <a:prstGeom prst="rect">
            <a:avLst/>
          </a:prstGeom>
          <a:noFill/>
          <a:effectLst>
            <a:glow rad="228600">
              <a:schemeClr val="accent2">
                <a:satMod val="175000"/>
                <a:alpha val="40000"/>
              </a:schemeClr>
            </a:glow>
          </a:effectLst>
        </p:spPr>
        <p:txBody>
          <a:bodyPr wrap="none" rtlCol="0">
            <a:spAutoFit/>
          </a:bodyPr>
          <a:lstStyle/>
          <a:p>
            <a:pPr algn="ctr"/>
            <a:r>
              <a:rPr lang="ja-JP" altLang="en-US" sz="2000" b="1" smtClean="0">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rPr>
              <a:t>シミュレーション</a:t>
            </a:r>
            <a:endParaRPr kumimoji="1" lang="ja-JP" altLang="en-US" sz="2000" b="1">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endParaRPr>
          </a:p>
        </p:txBody>
      </p:sp>
      <p:sp>
        <p:nvSpPr>
          <p:cNvPr id="15" name="テキスト ボックス 14"/>
          <p:cNvSpPr txBox="1"/>
          <p:nvPr/>
        </p:nvSpPr>
        <p:spPr>
          <a:xfrm>
            <a:off x="3344669" y="3647069"/>
            <a:ext cx="723275" cy="307777"/>
          </a:xfrm>
          <a:prstGeom prst="rect">
            <a:avLst/>
          </a:prstGeom>
          <a:noFill/>
        </p:spPr>
        <p:txBody>
          <a:bodyPr wrap="none" rtlCol="0">
            <a:spAutoFit/>
          </a:bodyPr>
          <a:lstStyle/>
          <a:p>
            <a:r>
              <a:rPr kumimoji="1" lang="ja-JP" altLang="en-US" sz="1400" b="1" dirty="0" smtClean="0">
                <a:solidFill>
                  <a:schemeClr val="bg1"/>
                </a:solidFill>
                <a:latin typeface="Meiryo" charset="-128"/>
                <a:ea typeface="Meiryo" charset="-128"/>
                <a:cs typeface="Meiryo" charset="-128"/>
              </a:rPr>
              <a:t>データ</a:t>
            </a:r>
            <a:endParaRPr kumimoji="1" lang="ja-JP" altLang="en-US" sz="1400" b="1" dirty="0">
              <a:solidFill>
                <a:schemeClr val="bg1"/>
              </a:solidFill>
              <a:latin typeface="Meiryo" charset="-128"/>
              <a:ea typeface="Meiryo" charset="-128"/>
              <a:cs typeface="Meiryo" charset="-128"/>
            </a:endParaRPr>
          </a:p>
        </p:txBody>
      </p:sp>
      <p:sp>
        <p:nvSpPr>
          <p:cNvPr id="296" name="テキスト ボックス 295"/>
          <p:cNvSpPr txBox="1"/>
          <p:nvPr/>
        </p:nvSpPr>
        <p:spPr>
          <a:xfrm>
            <a:off x="6718147" y="3542486"/>
            <a:ext cx="723275" cy="307777"/>
          </a:xfrm>
          <a:prstGeom prst="rect">
            <a:avLst/>
          </a:prstGeom>
          <a:noFill/>
        </p:spPr>
        <p:txBody>
          <a:bodyPr wrap="none" rtlCol="0">
            <a:spAutoFit/>
          </a:bodyPr>
          <a:lstStyle/>
          <a:p>
            <a:r>
              <a:rPr kumimoji="1" lang="ja-JP" altLang="en-US" sz="1400" b="1" dirty="0" smtClean="0">
                <a:solidFill>
                  <a:schemeClr val="bg1"/>
                </a:solidFill>
                <a:latin typeface="Meiryo" charset="-128"/>
                <a:ea typeface="Meiryo" charset="-128"/>
                <a:cs typeface="Meiryo" charset="-128"/>
              </a:rPr>
              <a:t>最適解</a:t>
            </a:r>
            <a:endParaRPr kumimoji="1" lang="ja-JP" altLang="en-US" sz="14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7178723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312615" y="827128"/>
            <a:ext cx="8525282" cy="573779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434049" y="918773"/>
            <a:ext cx="8272728" cy="23888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en-US" altLang="ja-JP" dirty="0" smtClean="0"/>
              <a:t>CPS</a:t>
            </a:r>
            <a:r>
              <a:rPr kumimoji="1" lang="ja-JP" altLang="en-US" dirty="0" smtClean="0"/>
              <a:t>（</a:t>
            </a:r>
            <a:r>
              <a:rPr kumimoji="1" lang="en-US" altLang="ja-JP" dirty="0" smtClean="0"/>
              <a:t>Cyber-Physical System</a:t>
            </a:r>
            <a:r>
              <a:rPr kumimoji="1" lang="ja-JP" altLang="en-US" dirty="0" smtClean="0"/>
              <a:t>）の仕組み</a:t>
            </a:r>
            <a:endParaRPr kumimoji="1" lang="ja-JP" altLang="en-US" dirty="0"/>
          </a:p>
        </p:txBody>
      </p:sp>
      <p:sp>
        <p:nvSpPr>
          <p:cNvPr id="3" name="スライド番号プレースホルダー 2"/>
          <p:cNvSpPr>
            <a:spLocks noGrp="1"/>
          </p:cNvSpPr>
          <p:nvPr>
            <p:ph type="sldNum" sz="quarter" idx="12"/>
          </p:nvPr>
        </p:nvSpPr>
        <p:spPr>
          <a:xfrm>
            <a:off x="6844206" y="6660754"/>
            <a:ext cx="2133600" cy="217800"/>
          </a:xfrm>
        </p:spPr>
        <p:txBody>
          <a:bodyPr/>
          <a:lstStyle/>
          <a:p>
            <a:fld id="{8FF8CC5D-A65D-5946-99B5-645367A967AD}" type="slidenum">
              <a:rPr kumimoji="1" lang="ja-JP" altLang="en-US" smtClean="0"/>
              <a:t>14</a:t>
            </a:fld>
            <a:endParaRPr kumimoji="1" lang="ja-JP" altLang="en-US"/>
          </a:p>
        </p:txBody>
      </p:sp>
      <p:sp>
        <p:nvSpPr>
          <p:cNvPr id="5" name="正方形/長方形 4"/>
          <p:cNvSpPr/>
          <p:nvPr/>
        </p:nvSpPr>
        <p:spPr>
          <a:xfrm>
            <a:off x="434049" y="4094339"/>
            <a:ext cx="8272728" cy="23888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670792" y="1864328"/>
            <a:ext cx="1210588" cy="584776"/>
          </a:xfrm>
          <a:prstGeom prst="rect">
            <a:avLst/>
          </a:prstGeom>
          <a:noFill/>
        </p:spPr>
        <p:txBody>
          <a:bodyPr wrap="none" rtlCol="0">
            <a:spAutoFit/>
          </a:bodyPr>
          <a:lstStyle/>
          <a:p>
            <a:pPr algn="ctr"/>
            <a:r>
              <a:rPr lang="ja-JP" altLang="en-US" sz="2000" dirty="0" smtClean="0">
                <a:solidFill>
                  <a:srgbClr val="0000FF"/>
                </a:solidFill>
              </a:rPr>
              <a:t>電脳世界</a:t>
            </a:r>
            <a:endParaRPr lang="en-US" altLang="ja-JP" sz="2000" dirty="0" smtClean="0">
              <a:solidFill>
                <a:srgbClr val="0000FF"/>
              </a:solidFill>
            </a:endParaRPr>
          </a:p>
          <a:p>
            <a:pPr algn="ctr"/>
            <a:r>
              <a:rPr lang="ja-JP" altLang="en-US" sz="1200" dirty="0" smtClean="0">
                <a:solidFill>
                  <a:srgbClr val="0000FF"/>
                </a:solidFill>
              </a:rPr>
              <a:t>（</a:t>
            </a:r>
            <a:r>
              <a:rPr lang="en-US" altLang="ja-JP" sz="1200" dirty="0" smtClean="0">
                <a:solidFill>
                  <a:srgbClr val="0000FF"/>
                </a:solidFill>
              </a:rPr>
              <a:t>Cyber World</a:t>
            </a:r>
            <a:r>
              <a:rPr lang="ja-JP" altLang="en-US" sz="1200" dirty="0" smtClean="0">
                <a:solidFill>
                  <a:srgbClr val="0000FF"/>
                </a:solidFill>
              </a:rPr>
              <a:t>）</a:t>
            </a:r>
            <a:endParaRPr kumimoji="1" lang="ja-JP" altLang="en-US" sz="1200" dirty="0">
              <a:solidFill>
                <a:srgbClr val="0000FF"/>
              </a:solidFill>
            </a:endParaRPr>
          </a:p>
        </p:txBody>
      </p:sp>
      <p:sp>
        <p:nvSpPr>
          <p:cNvPr id="52" name="テキスト ボックス 51"/>
          <p:cNvSpPr txBox="1"/>
          <p:nvPr/>
        </p:nvSpPr>
        <p:spPr>
          <a:xfrm>
            <a:off x="649001" y="5023769"/>
            <a:ext cx="1260832" cy="584776"/>
          </a:xfrm>
          <a:prstGeom prst="rect">
            <a:avLst/>
          </a:prstGeom>
          <a:noFill/>
        </p:spPr>
        <p:txBody>
          <a:bodyPr wrap="none" rtlCol="0">
            <a:spAutoFit/>
          </a:bodyPr>
          <a:lstStyle/>
          <a:p>
            <a:pPr algn="ctr"/>
            <a:r>
              <a:rPr kumimoji="1" lang="ja-JP" altLang="en-US" sz="2000" dirty="0" smtClean="0">
                <a:solidFill>
                  <a:srgbClr val="008000"/>
                </a:solidFill>
              </a:rPr>
              <a:t>現実世界</a:t>
            </a:r>
            <a:endParaRPr kumimoji="1" lang="en-US" altLang="ja-JP" sz="2000" dirty="0" smtClean="0">
              <a:solidFill>
                <a:srgbClr val="008000"/>
              </a:solidFill>
            </a:endParaRPr>
          </a:p>
          <a:p>
            <a:pPr algn="ctr"/>
            <a:r>
              <a:rPr kumimoji="1" lang="ja-JP" altLang="en-US" sz="1200" dirty="0" smtClean="0">
                <a:solidFill>
                  <a:srgbClr val="008000"/>
                </a:solidFill>
              </a:rPr>
              <a:t>（</a:t>
            </a:r>
            <a:r>
              <a:rPr kumimoji="1" lang="en-US" altLang="ja-JP" sz="1200" dirty="0" smtClean="0">
                <a:solidFill>
                  <a:srgbClr val="008000"/>
                </a:solidFill>
              </a:rPr>
              <a:t>Physical World</a:t>
            </a:r>
            <a:r>
              <a:rPr kumimoji="1" lang="ja-JP" altLang="en-US" sz="1200" dirty="0" smtClean="0">
                <a:solidFill>
                  <a:srgbClr val="008000"/>
                </a:solidFill>
              </a:rPr>
              <a:t>）</a:t>
            </a:r>
            <a:endParaRPr kumimoji="1" lang="ja-JP" altLang="en-US" sz="1200" dirty="0">
              <a:solidFill>
                <a:srgbClr val="008000"/>
              </a:solidFill>
            </a:endParaRPr>
          </a:p>
        </p:txBody>
      </p:sp>
      <p:sp>
        <p:nvSpPr>
          <p:cNvPr id="54" name="テキスト ボックス 53"/>
          <p:cNvSpPr txBox="1"/>
          <p:nvPr/>
        </p:nvSpPr>
        <p:spPr>
          <a:xfrm>
            <a:off x="411504" y="3497707"/>
            <a:ext cx="2488245" cy="400110"/>
          </a:xfrm>
          <a:prstGeom prst="rect">
            <a:avLst/>
          </a:prstGeom>
          <a:noFill/>
        </p:spPr>
        <p:txBody>
          <a:bodyPr wrap="none" rtlCol="0">
            <a:spAutoFit/>
          </a:bodyPr>
          <a:lstStyle/>
          <a:p>
            <a:pPr algn="r"/>
            <a:r>
              <a:rPr kumimoji="1" lang="en-US" altLang="ja-JP" sz="2000" dirty="0" smtClean="0">
                <a:solidFill>
                  <a:schemeClr val="bg1"/>
                </a:solidFill>
              </a:rPr>
              <a:t>Cyber-Physical System</a:t>
            </a:r>
            <a:endParaRPr kumimoji="1" lang="ja-JP" altLang="en-US" sz="2000" dirty="0">
              <a:solidFill>
                <a:schemeClr val="bg1"/>
              </a:solidFill>
            </a:endParaRPr>
          </a:p>
        </p:txBody>
      </p:sp>
      <p:sp>
        <p:nvSpPr>
          <p:cNvPr id="69" name="角丸四角形 68"/>
          <p:cNvSpPr/>
          <p:nvPr/>
        </p:nvSpPr>
        <p:spPr bwMode="auto">
          <a:xfrm>
            <a:off x="4935789" y="509098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人間</a:t>
            </a:r>
          </a:p>
        </p:txBody>
      </p:sp>
      <p:sp>
        <p:nvSpPr>
          <p:cNvPr id="70" name="角丸四角形 69"/>
          <p:cNvSpPr/>
          <p:nvPr/>
        </p:nvSpPr>
        <p:spPr bwMode="auto">
          <a:xfrm>
            <a:off x="2627784" y="509098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71" name="角丸四角形 70"/>
          <p:cNvSpPr/>
          <p:nvPr/>
        </p:nvSpPr>
        <p:spPr bwMode="auto">
          <a:xfrm>
            <a:off x="6084168" y="509098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72" name="角丸四角形 71"/>
          <p:cNvSpPr/>
          <p:nvPr/>
        </p:nvSpPr>
        <p:spPr bwMode="auto">
          <a:xfrm>
            <a:off x="7236296" y="509098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73" name="角丸四角形 72"/>
          <p:cNvSpPr/>
          <p:nvPr/>
        </p:nvSpPr>
        <p:spPr bwMode="auto">
          <a:xfrm>
            <a:off x="3779912" y="509098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121" name="図形グループ 120"/>
          <p:cNvGrpSpPr/>
          <p:nvPr/>
        </p:nvGrpSpPr>
        <p:grpSpPr>
          <a:xfrm>
            <a:off x="6169421" y="4430511"/>
            <a:ext cx="679541" cy="593816"/>
            <a:chOff x="-62676" y="3965594"/>
            <a:chExt cx="679541" cy="593816"/>
          </a:xfrm>
        </p:grpSpPr>
        <p:sp>
          <p:nvSpPr>
            <p:cNvPr id="122" name="角丸四角形 12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3" name="図 122"/>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124" name="図形グループ 123"/>
          <p:cNvGrpSpPr/>
          <p:nvPr/>
        </p:nvGrpSpPr>
        <p:grpSpPr>
          <a:xfrm>
            <a:off x="6656439" y="4549528"/>
            <a:ext cx="341289" cy="550466"/>
            <a:chOff x="1140657" y="4229811"/>
            <a:chExt cx="341289" cy="550466"/>
          </a:xfrm>
        </p:grpSpPr>
        <p:sp>
          <p:nvSpPr>
            <p:cNvPr id="125" name="角丸四角形 12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6" name="図 125"/>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127" name="図 126" descr="imgres.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97634" y="4487362"/>
            <a:ext cx="792088" cy="543647"/>
          </a:xfrm>
          <a:prstGeom prst="rect">
            <a:avLst/>
          </a:prstGeom>
        </p:spPr>
      </p:pic>
      <p:grpSp>
        <p:nvGrpSpPr>
          <p:cNvPr id="128" name="図形グループ 127"/>
          <p:cNvGrpSpPr/>
          <p:nvPr/>
        </p:nvGrpSpPr>
        <p:grpSpPr>
          <a:xfrm>
            <a:off x="4036628" y="4487362"/>
            <a:ext cx="499492" cy="545661"/>
            <a:chOff x="4000500" y="1182650"/>
            <a:chExt cx="499492" cy="545661"/>
          </a:xfrm>
        </p:grpSpPr>
        <p:sp>
          <p:nvSpPr>
            <p:cNvPr id="129" name="角丸四角形 12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131" name="テキスト ボックス 130"/>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132" name="図形グループ 131"/>
          <p:cNvGrpSpPr/>
          <p:nvPr/>
        </p:nvGrpSpPr>
        <p:grpSpPr>
          <a:xfrm>
            <a:off x="7236296" y="4487362"/>
            <a:ext cx="499492" cy="545661"/>
            <a:chOff x="6373788" y="4940591"/>
            <a:chExt cx="499492" cy="545661"/>
          </a:xfrm>
        </p:grpSpPr>
        <p:sp>
          <p:nvSpPr>
            <p:cNvPr id="133" name="角丸四角形 132"/>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7668096" y="4550862"/>
            <a:ext cx="499492" cy="445407"/>
            <a:chOff x="6805588" y="5004091"/>
            <a:chExt cx="499492" cy="445407"/>
          </a:xfrm>
        </p:grpSpPr>
        <p:sp>
          <p:nvSpPr>
            <p:cNvPr id="137" name="台形 136"/>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角丸四角形 138"/>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3" name="図形グループ 182"/>
          <p:cNvGrpSpPr/>
          <p:nvPr/>
        </p:nvGrpSpPr>
        <p:grpSpPr>
          <a:xfrm>
            <a:off x="5237605" y="4450604"/>
            <a:ext cx="328117" cy="587163"/>
            <a:chOff x="1946324" y="4125162"/>
            <a:chExt cx="969964" cy="2007872"/>
          </a:xfrm>
        </p:grpSpPr>
        <p:sp>
          <p:nvSpPr>
            <p:cNvPr id="184" name="円/楕円 1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0" name="上矢印 9"/>
          <p:cNvSpPr/>
          <p:nvPr/>
        </p:nvSpPr>
        <p:spPr>
          <a:xfrm>
            <a:off x="3052566" y="3193831"/>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4" name="上矢印 293"/>
          <p:cNvSpPr/>
          <p:nvPr/>
        </p:nvSpPr>
        <p:spPr>
          <a:xfrm rot="10800000">
            <a:off x="6432141" y="3204726"/>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2555776" y="4298898"/>
            <a:ext cx="1080120" cy="1171433"/>
          </a:xfrm>
          <a:prstGeom prst="rect">
            <a:avLst/>
          </a:prstGeom>
          <a:noFill/>
          <a:ln>
            <a:solidFill>
              <a:srgbClr val="0070C0"/>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正方形/長方形 295"/>
          <p:cNvSpPr/>
          <p:nvPr/>
        </p:nvSpPr>
        <p:spPr>
          <a:xfrm>
            <a:off x="3701997" y="4298898"/>
            <a:ext cx="1080120" cy="1171433"/>
          </a:xfrm>
          <a:prstGeom prst="rect">
            <a:avLst/>
          </a:prstGeom>
          <a:noFill/>
          <a:ln>
            <a:solidFill>
              <a:srgbClr val="0070C0"/>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7" name="正方形/長方形 296"/>
          <p:cNvSpPr/>
          <p:nvPr/>
        </p:nvSpPr>
        <p:spPr>
          <a:xfrm>
            <a:off x="4849339" y="4304491"/>
            <a:ext cx="1080120" cy="1171433"/>
          </a:xfrm>
          <a:prstGeom prst="rect">
            <a:avLst/>
          </a:prstGeom>
          <a:noFill/>
          <a:ln>
            <a:solidFill>
              <a:srgbClr val="0070C0"/>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9" name="正方形/長方形 298"/>
          <p:cNvSpPr/>
          <p:nvPr/>
        </p:nvSpPr>
        <p:spPr>
          <a:xfrm>
            <a:off x="5995560" y="4304491"/>
            <a:ext cx="1080120" cy="1171433"/>
          </a:xfrm>
          <a:prstGeom prst="rect">
            <a:avLst/>
          </a:prstGeom>
          <a:noFill/>
          <a:ln>
            <a:solidFill>
              <a:srgbClr val="0070C0"/>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正方形/長方形 299"/>
          <p:cNvSpPr/>
          <p:nvPr/>
        </p:nvSpPr>
        <p:spPr>
          <a:xfrm>
            <a:off x="7152157" y="4293096"/>
            <a:ext cx="1080120" cy="1171433"/>
          </a:xfrm>
          <a:prstGeom prst="rect">
            <a:avLst/>
          </a:prstGeom>
          <a:noFill/>
          <a:ln>
            <a:solidFill>
              <a:srgbClr val="0070C0"/>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1" name="角丸四角形 300"/>
          <p:cNvSpPr/>
          <p:nvPr/>
        </p:nvSpPr>
        <p:spPr bwMode="auto">
          <a:xfrm>
            <a:off x="4935789" y="2756030"/>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人間</a:t>
            </a:r>
          </a:p>
        </p:txBody>
      </p:sp>
      <p:sp>
        <p:nvSpPr>
          <p:cNvPr id="302" name="角丸四角形 301"/>
          <p:cNvSpPr/>
          <p:nvPr/>
        </p:nvSpPr>
        <p:spPr bwMode="auto">
          <a:xfrm>
            <a:off x="2627784" y="2756030"/>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303" name="角丸四角形 302"/>
          <p:cNvSpPr/>
          <p:nvPr/>
        </p:nvSpPr>
        <p:spPr bwMode="auto">
          <a:xfrm>
            <a:off x="6084168" y="2756030"/>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304" name="角丸四角形 303"/>
          <p:cNvSpPr/>
          <p:nvPr/>
        </p:nvSpPr>
        <p:spPr bwMode="auto">
          <a:xfrm>
            <a:off x="7236296" y="2756030"/>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305" name="角丸四角形 304"/>
          <p:cNvSpPr/>
          <p:nvPr/>
        </p:nvSpPr>
        <p:spPr bwMode="auto">
          <a:xfrm>
            <a:off x="3779912" y="2756030"/>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306" name="図形グループ 305"/>
          <p:cNvGrpSpPr/>
          <p:nvPr/>
        </p:nvGrpSpPr>
        <p:grpSpPr>
          <a:xfrm>
            <a:off x="6169421" y="2095555"/>
            <a:ext cx="679541" cy="593816"/>
            <a:chOff x="-62676" y="3965594"/>
            <a:chExt cx="679541" cy="593816"/>
          </a:xfrm>
        </p:grpSpPr>
        <p:sp>
          <p:nvSpPr>
            <p:cNvPr id="307" name="角丸四角形 306"/>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08" name="図 307"/>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309" name="図形グループ 308"/>
          <p:cNvGrpSpPr/>
          <p:nvPr/>
        </p:nvGrpSpPr>
        <p:grpSpPr>
          <a:xfrm>
            <a:off x="6656439" y="2214572"/>
            <a:ext cx="341289" cy="550466"/>
            <a:chOff x="1140657" y="4229811"/>
            <a:chExt cx="341289" cy="550466"/>
          </a:xfrm>
        </p:grpSpPr>
        <p:sp>
          <p:nvSpPr>
            <p:cNvPr id="310" name="角丸四角形 309"/>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11" name="図 310"/>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312" name="図 311" descr="imgres.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97634" y="2152406"/>
            <a:ext cx="792088" cy="543647"/>
          </a:xfrm>
          <a:prstGeom prst="rect">
            <a:avLst/>
          </a:prstGeom>
        </p:spPr>
      </p:pic>
      <p:grpSp>
        <p:nvGrpSpPr>
          <p:cNvPr id="313" name="図形グループ 312"/>
          <p:cNvGrpSpPr/>
          <p:nvPr/>
        </p:nvGrpSpPr>
        <p:grpSpPr>
          <a:xfrm>
            <a:off x="4036628" y="2152406"/>
            <a:ext cx="499492" cy="545661"/>
            <a:chOff x="4000500" y="1182650"/>
            <a:chExt cx="499492" cy="545661"/>
          </a:xfrm>
        </p:grpSpPr>
        <p:sp>
          <p:nvSpPr>
            <p:cNvPr id="314" name="角丸四角形 313"/>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5" name="正方形/長方形 314"/>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316" name="テキスト ボックス 315"/>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317" name="図形グループ 316"/>
          <p:cNvGrpSpPr/>
          <p:nvPr/>
        </p:nvGrpSpPr>
        <p:grpSpPr>
          <a:xfrm>
            <a:off x="7236296" y="2152406"/>
            <a:ext cx="499492" cy="545661"/>
            <a:chOff x="6373788" y="4940591"/>
            <a:chExt cx="499492" cy="545661"/>
          </a:xfrm>
        </p:grpSpPr>
        <p:sp>
          <p:nvSpPr>
            <p:cNvPr id="318" name="角丸四角形 317"/>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9" name="円/楕円 318"/>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0" name="角丸四角形 319"/>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21" name="図形グループ 320"/>
          <p:cNvGrpSpPr/>
          <p:nvPr/>
        </p:nvGrpSpPr>
        <p:grpSpPr>
          <a:xfrm>
            <a:off x="7668096" y="2215906"/>
            <a:ext cx="499492" cy="445407"/>
            <a:chOff x="6805588" y="5004091"/>
            <a:chExt cx="499492" cy="445407"/>
          </a:xfrm>
        </p:grpSpPr>
        <p:sp>
          <p:nvSpPr>
            <p:cNvPr id="322" name="台形 321"/>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3" name="角丸四角形 322"/>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4" name="角丸四角形 323"/>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25" name="図形グループ 324"/>
          <p:cNvGrpSpPr/>
          <p:nvPr/>
        </p:nvGrpSpPr>
        <p:grpSpPr>
          <a:xfrm>
            <a:off x="5237605" y="2115648"/>
            <a:ext cx="328117" cy="587163"/>
            <a:chOff x="1946324" y="4125162"/>
            <a:chExt cx="969964" cy="2007872"/>
          </a:xfrm>
        </p:grpSpPr>
        <p:sp>
          <p:nvSpPr>
            <p:cNvPr id="326" name="円/楕円 32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7" name="フローチャート: 論理積ゲート 32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28" name="正方形/長方形 327"/>
          <p:cNvSpPr/>
          <p:nvPr/>
        </p:nvSpPr>
        <p:spPr>
          <a:xfrm>
            <a:off x="2555776" y="1963942"/>
            <a:ext cx="1080120" cy="1171433"/>
          </a:xfrm>
          <a:prstGeom prst="rect">
            <a:avLst/>
          </a:prstGeom>
          <a:noFill/>
          <a:ln>
            <a:solidFill>
              <a:schemeClr val="tx2">
                <a:lumMod val="40000"/>
                <a:lumOff val="60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9" name="正方形/長方形 328"/>
          <p:cNvSpPr/>
          <p:nvPr/>
        </p:nvSpPr>
        <p:spPr>
          <a:xfrm>
            <a:off x="3701997" y="1963942"/>
            <a:ext cx="1080120" cy="1171433"/>
          </a:xfrm>
          <a:prstGeom prst="rect">
            <a:avLst/>
          </a:prstGeom>
          <a:noFill/>
          <a:ln>
            <a:solidFill>
              <a:schemeClr val="tx2">
                <a:lumMod val="40000"/>
                <a:lumOff val="60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0" name="正方形/長方形 329"/>
          <p:cNvSpPr/>
          <p:nvPr/>
        </p:nvSpPr>
        <p:spPr>
          <a:xfrm>
            <a:off x="4849339" y="1969535"/>
            <a:ext cx="1080120" cy="1171433"/>
          </a:xfrm>
          <a:prstGeom prst="rect">
            <a:avLst/>
          </a:prstGeom>
          <a:noFill/>
          <a:ln>
            <a:solidFill>
              <a:schemeClr val="tx2">
                <a:lumMod val="40000"/>
                <a:lumOff val="60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1" name="正方形/長方形 330"/>
          <p:cNvSpPr/>
          <p:nvPr/>
        </p:nvSpPr>
        <p:spPr>
          <a:xfrm>
            <a:off x="5995560" y="1969535"/>
            <a:ext cx="1080120" cy="1171433"/>
          </a:xfrm>
          <a:prstGeom prst="rect">
            <a:avLst/>
          </a:prstGeom>
          <a:noFill/>
          <a:ln>
            <a:solidFill>
              <a:schemeClr val="tx2">
                <a:lumMod val="40000"/>
                <a:lumOff val="60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2" name="正方形/長方形 331"/>
          <p:cNvSpPr/>
          <p:nvPr/>
        </p:nvSpPr>
        <p:spPr>
          <a:xfrm>
            <a:off x="7152157" y="1958140"/>
            <a:ext cx="1080120" cy="1171433"/>
          </a:xfrm>
          <a:prstGeom prst="rect">
            <a:avLst/>
          </a:prstGeom>
          <a:noFill/>
          <a:ln>
            <a:solidFill>
              <a:schemeClr val="tx2">
                <a:lumMod val="40000"/>
                <a:lumOff val="60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6" name="テキスト ボックス 335"/>
          <p:cNvSpPr txBox="1"/>
          <p:nvPr/>
        </p:nvSpPr>
        <p:spPr>
          <a:xfrm>
            <a:off x="3164945" y="5720961"/>
            <a:ext cx="4493538" cy="677108"/>
          </a:xfrm>
          <a:prstGeom prst="rect">
            <a:avLst/>
          </a:prstGeom>
          <a:noFill/>
          <a:effectLst/>
        </p:spPr>
        <p:txBody>
          <a:bodyPr wrap="none" rtlCol="0">
            <a:spAutoFit/>
          </a:bodyPr>
          <a:lstStyle/>
          <a:p>
            <a:pPr algn="ctr"/>
            <a:r>
              <a:rPr lang="ja-JP" altLang="en-US" sz="2400" b="1" dirty="0" smtClean="0">
                <a:solidFill>
                  <a:srgbClr val="00B050"/>
                </a:solidFill>
                <a:effectLst/>
                <a:latin typeface="Hiragino Kaku Gothic Pro W6" charset="-128"/>
                <a:ea typeface="Hiragino Kaku Gothic Pro W6" charset="-128"/>
                <a:cs typeface="Hiragino Kaku Gothic Pro W6" charset="-128"/>
              </a:rPr>
              <a:t>物理的・地理的障壁が存在する</a:t>
            </a:r>
            <a:endParaRPr lang="en-US" altLang="ja-JP" sz="2400" b="1" dirty="0" smtClean="0">
              <a:solidFill>
                <a:srgbClr val="00B050"/>
              </a:solidFill>
              <a:effectLst/>
              <a:latin typeface="Hiragino Kaku Gothic Pro W6" charset="-128"/>
              <a:ea typeface="Hiragino Kaku Gothic Pro W6" charset="-128"/>
              <a:cs typeface="Hiragino Kaku Gothic Pro W6" charset="-128"/>
            </a:endParaRPr>
          </a:p>
          <a:p>
            <a:pPr algn="ctr"/>
            <a:r>
              <a:rPr lang="ja-JP" altLang="en-US" sz="1400" b="1" dirty="0" smtClean="0">
                <a:solidFill>
                  <a:srgbClr val="00B050"/>
                </a:solidFill>
                <a:effectLst/>
                <a:latin typeface="Hiragino Kaku Gothic Pro W6" charset="-128"/>
                <a:ea typeface="Hiragino Kaku Gothic Pro W6" charset="-128"/>
                <a:cs typeface="Hiragino Kaku Gothic Pro W6" charset="-128"/>
              </a:rPr>
              <a:t>その連携や組み合わせは、様々な制約を受ける</a:t>
            </a:r>
            <a:endParaRPr kumimoji="1" lang="ja-JP" altLang="en-US" sz="1400" b="1" dirty="0">
              <a:solidFill>
                <a:srgbClr val="00B050"/>
              </a:solidFill>
              <a:effectLst/>
              <a:latin typeface="Hiragino Kaku Gothic Pro W6" charset="-128"/>
              <a:ea typeface="Hiragino Kaku Gothic Pro W6" charset="-128"/>
              <a:cs typeface="Hiragino Kaku Gothic Pro W6" charset="-128"/>
            </a:endParaRPr>
          </a:p>
        </p:txBody>
      </p:sp>
      <p:sp>
        <p:nvSpPr>
          <p:cNvPr id="337" name="テキスト ボックス 336"/>
          <p:cNvSpPr txBox="1"/>
          <p:nvPr/>
        </p:nvSpPr>
        <p:spPr>
          <a:xfrm>
            <a:off x="2988180" y="1014226"/>
            <a:ext cx="4801314" cy="677108"/>
          </a:xfrm>
          <a:prstGeom prst="rect">
            <a:avLst/>
          </a:prstGeom>
          <a:noFill/>
          <a:effectLst>
            <a:glow rad="228600">
              <a:schemeClr val="accent2">
                <a:satMod val="175000"/>
                <a:alpha val="40000"/>
              </a:schemeClr>
            </a:glow>
          </a:effectLst>
        </p:spPr>
        <p:txBody>
          <a:bodyPr wrap="none" rtlCol="0">
            <a:spAutoFit/>
          </a:bodyPr>
          <a:lstStyle/>
          <a:p>
            <a:pPr algn="ctr"/>
            <a:r>
              <a:rPr lang="ja-JP" altLang="en-US" sz="2400" b="1" dirty="0" smtClean="0">
                <a:solidFill>
                  <a:srgbClr val="0432FF"/>
                </a:solidFill>
                <a:effectLst/>
                <a:latin typeface="Hiragino Kaku Gothic Pro W6" charset="-128"/>
                <a:ea typeface="Hiragino Kaku Gothic Pro W6" charset="-128"/>
                <a:cs typeface="Hiragino Kaku Gothic Pro W6" charset="-128"/>
              </a:rPr>
              <a:t>物理的・地理的障壁は存在しない</a:t>
            </a:r>
            <a:endParaRPr lang="en-US" altLang="ja-JP" sz="2400" b="1" dirty="0" smtClean="0">
              <a:solidFill>
                <a:srgbClr val="0432FF"/>
              </a:solidFill>
              <a:effectLst/>
              <a:latin typeface="Hiragino Kaku Gothic Pro W6" charset="-128"/>
              <a:ea typeface="Hiragino Kaku Gothic Pro W6" charset="-128"/>
              <a:cs typeface="Hiragino Kaku Gothic Pro W6" charset="-128"/>
            </a:endParaRPr>
          </a:p>
          <a:p>
            <a:pPr algn="ctr"/>
            <a:r>
              <a:rPr lang="ja-JP" altLang="en-US" sz="1400" b="1" dirty="0" smtClean="0">
                <a:solidFill>
                  <a:srgbClr val="0432FF"/>
                </a:solidFill>
                <a:effectLst/>
                <a:latin typeface="Hiragino Kaku Gothic Pro W6" charset="-128"/>
                <a:ea typeface="Hiragino Kaku Gothic Pro W6" charset="-128"/>
                <a:cs typeface="Hiragino Kaku Gothic Pro W6" charset="-128"/>
              </a:rPr>
              <a:t>あらゆるモノをつなげ、組み合わせることができる</a:t>
            </a:r>
            <a:endParaRPr kumimoji="1" lang="ja-JP" altLang="en-US" sz="1400" b="1" dirty="0">
              <a:solidFill>
                <a:srgbClr val="0432FF"/>
              </a:solidFill>
              <a:effectLst/>
              <a:latin typeface="Hiragino Kaku Gothic Pro W6" charset="-128"/>
              <a:ea typeface="Hiragino Kaku Gothic Pro W6" charset="-128"/>
              <a:cs typeface="Hiragino Kaku Gothic Pro W6" charset="-128"/>
            </a:endParaRPr>
          </a:p>
        </p:txBody>
      </p:sp>
      <p:cxnSp>
        <p:nvCxnSpPr>
          <p:cNvPr id="9" name="曲線コネクタ 8"/>
          <p:cNvCxnSpPr>
            <a:stCxn id="328" idx="0"/>
            <a:endCxn id="331" idx="0"/>
          </p:cNvCxnSpPr>
          <p:nvPr/>
        </p:nvCxnSpPr>
        <p:spPr>
          <a:xfrm rot="16200000" flipH="1">
            <a:off x="4812931" y="246846"/>
            <a:ext cx="5593" cy="3439784"/>
          </a:xfrm>
          <a:prstGeom prst="curvedConnector3">
            <a:avLst>
              <a:gd name="adj1" fmla="val -4844180"/>
            </a:avLst>
          </a:prstGeom>
          <a:ln>
            <a:solidFill>
              <a:srgbClr val="FF6666"/>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8" name="曲線コネクタ 337"/>
          <p:cNvCxnSpPr>
            <a:stCxn id="330" idx="0"/>
            <a:endCxn id="332" idx="0"/>
          </p:cNvCxnSpPr>
          <p:nvPr/>
        </p:nvCxnSpPr>
        <p:spPr>
          <a:xfrm rot="5400000" flipH="1" flipV="1">
            <a:off x="6535111" y="812429"/>
            <a:ext cx="11395" cy="2302818"/>
          </a:xfrm>
          <a:prstGeom prst="curvedConnector3">
            <a:avLst>
              <a:gd name="adj1" fmla="val 2329048"/>
            </a:avLst>
          </a:prstGeom>
          <a:ln>
            <a:solidFill>
              <a:srgbClr val="FF6666"/>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9" name="曲線コネクタ 338"/>
          <p:cNvCxnSpPr>
            <a:stCxn id="329" idx="0"/>
            <a:endCxn id="331" idx="0"/>
          </p:cNvCxnSpPr>
          <p:nvPr/>
        </p:nvCxnSpPr>
        <p:spPr>
          <a:xfrm rot="16200000" flipH="1">
            <a:off x="5386041" y="819957"/>
            <a:ext cx="5593" cy="2293563"/>
          </a:xfrm>
          <a:prstGeom prst="curvedConnector3">
            <a:avLst>
              <a:gd name="adj1" fmla="val -2876220"/>
            </a:avLst>
          </a:prstGeom>
          <a:ln>
            <a:solidFill>
              <a:srgbClr val="FF6666"/>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43518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312615" y="827128"/>
            <a:ext cx="8525282" cy="573779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smtClean="0"/>
              <a:t>CPS</a:t>
            </a:r>
            <a:r>
              <a:rPr kumimoji="1" lang="ja-JP" altLang="en-US" dirty="0" smtClean="0"/>
              <a:t>（</a:t>
            </a:r>
            <a:r>
              <a:rPr kumimoji="1" lang="en-US" altLang="ja-JP" dirty="0" smtClean="0"/>
              <a:t>Cyber-Physical System</a:t>
            </a:r>
            <a:r>
              <a:rPr kumimoji="1" lang="ja-JP" altLang="en-US" dirty="0" smtClean="0"/>
              <a:t>）の仕組み</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sp>
        <p:nvSpPr>
          <p:cNvPr id="4" name="正方形/長方形 3"/>
          <p:cNvSpPr/>
          <p:nvPr/>
        </p:nvSpPr>
        <p:spPr>
          <a:xfrm>
            <a:off x="434049" y="918773"/>
            <a:ext cx="8272728" cy="23888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434049" y="4094339"/>
            <a:ext cx="8272728" cy="23888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3306202" y="1086249"/>
            <a:ext cx="3547859" cy="2084103"/>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円柱 5"/>
          <p:cNvSpPr/>
          <p:nvPr/>
        </p:nvSpPr>
        <p:spPr>
          <a:xfrm>
            <a:off x="2279487" y="1223018"/>
            <a:ext cx="2058052" cy="1771487"/>
          </a:xfrm>
          <a:prstGeom prst="can">
            <a:avLst/>
          </a:prstGeom>
          <a:solidFill>
            <a:srgbClr val="8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ビッグデータ</a:t>
            </a:r>
            <a:endParaRPr lang="en-US" altLang="ja-JP" sz="2000" dirty="0" smtClean="0">
              <a:solidFill>
                <a:srgbClr val="FFFFFF"/>
              </a:solidFill>
              <a:latin typeface="メイリオ"/>
              <a:ea typeface="メイリオ"/>
              <a:cs typeface="メイリオ"/>
            </a:endParaRPr>
          </a:p>
          <a:p>
            <a:pPr algn="ctr"/>
            <a:r>
              <a:rPr lang="ja-JP" altLang="en-US" sz="1000" dirty="0" smtClean="0">
                <a:solidFill>
                  <a:srgbClr val="FFFFFF"/>
                </a:solidFill>
                <a:latin typeface="メイリオ"/>
                <a:ea typeface="メイリオ"/>
                <a:cs typeface="メイリオ"/>
              </a:rPr>
              <a:t>現実世界のデジタル・コピー</a:t>
            </a:r>
            <a:endParaRPr kumimoji="1" lang="ja-JP" altLang="en-US" sz="1000" dirty="0">
              <a:solidFill>
                <a:srgbClr val="FFFFFF"/>
              </a:solidFill>
              <a:latin typeface="メイリオ"/>
              <a:ea typeface="メイリオ"/>
              <a:cs typeface="メイリオ"/>
            </a:endParaRPr>
          </a:p>
        </p:txBody>
      </p:sp>
      <p:sp>
        <p:nvSpPr>
          <p:cNvPr id="8" name="正方形/長方形 7"/>
          <p:cNvSpPr/>
          <p:nvPr/>
        </p:nvSpPr>
        <p:spPr>
          <a:xfrm>
            <a:off x="6932246" y="1086249"/>
            <a:ext cx="1449753" cy="2084103"/>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テキスト ボックス 11"/>
          <p:cNvSpPr txBox="1"/>
          <p:nvPr/>
        </p:nvSpPr>
        <p:spPr>
          <a:xfrm>
            <a:off x="4421463" y="1254479"/>
            <a:ext cx="461665" cy="1708160"/>
          </a:xfrm>
          <a:prstGeom prst="rect">
            <a:avLst/>
          </a:prstGeom>
          <a:noFill/>
        </p:spPr>
        <p:txBody>
          <a:bodyPr vert="eaVert" wrap="none" rtlCol="0">
            <a:spAutoFit/>
          </a:bodyPr>
          <a:lstStyle/>
          <a:p>
            <a:pPr algn="ctr"/>
            <a:r>
              <a:rPr kumimoji="1" lang="ja-JP" altLang="en-US" smtClean="0">
                <a:solidFill>
                  <a:schemeClr val="bg1"/>
                </a:solidFill>
                <a:latin typeface="メイリオ"/>
                <a:ea typeface="メイリオ"/>
                <a:cs typeface="メイリオ"/>
              </a:rPr>
              <a:t>アナリティクス</a:t>
            </a:r>
            <a:endParaRPr kumimoji="1" lang="ja-JP" altLang="en-US" dirty="0">
              <a:solidFill>
                <a:schemeClr val="bg1"/>
              </a:solidFill>
              <a:latin typeface="メイリオ"/>
              <a:ea typeface="メイリオ"/>
              <a:cs typeface="メイリオ"/>
            </a:endParaRPr>
          </a:p>
        </p:txBody>
      </p:sp>
      <p:sp>
        <p:nvSpPr>
          <p:cNvPr id="14" name="正方形/長方形 13"/>
          <p:cNvSpPr/>
          <p:nvPr/>
        </p:nvSpPr>
        <p:spPr>
          <a:xfrm>
            <a:off x="6271846" y="4242276"/>
            <a:ext cx="2110154" cy="2084103"/>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2000" dirty="0">
              <a:solidFill>
                <a:srgbClr val="FFFFFF"/>
              </a:solidFill>
              <a:latin typeface="メイリオ"/>
              <a:ea typeface="メイリオ"/>
              <a:cs typeface="メイリオ"/>
            </a:endParaRPr>
          </a:p>
        </p:txBody>
      </p:sp>
      <p:sp>
        <p:nvSpPr>
          <p:cNvPr id="15" name="正方形/長方形 14"/>
          <p:cNvSpPr/>
          <p:nvPr/>
        </p:nvSpPr>
        <p:spPr>
          <a:xfrm>
            <a:off x="3306203" y="4242276"/>
            <a:ext cx="2210156" cy="2084103"/>
          </a:xfrm>
          <a:prstGeom prst="rect">
            <a:avLst/>
          </a:prstGeom>
          <a:solidFill>
            <a:srgbClr val="D7E4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v"/>
            </a:pPr>
            <a:endParaRPr kumimoji="1" lang="ja-JP" altLang="en-US" sz="2000" dirty="0">
              <a:solidFill>
                <a:srgbClr val="FFFFFF"/>
              </a:solidFill>
              <a:latin typeface="メイリオ"/>
              <a:ea typeface="メイリオ"/>
              <a:cs typeface="メイリオ"/>
            </a:endParaRPr>
          </a:p>
        </p:txBody>
      </p:sp>
      <p:sp>
        <p:nvSpPr>
          <p:cNvPr id="16" name="正方形/長方形 15"/>
          <p:cNvSpPr/>
          <p:nvPr/>
        </p:nvSpPr>
        <p:spPr>
          <a:xfrm>
            <a:off x="3511769" y="4820733"/>
            <a:ext cx="1819387" cy="4232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dirty="0" smtClean="0">
                <a:solidFill>
                  <a:srgbClr val="FFFFFF"/>
                </a:solidFill>
                <a:latin typeface="メイリオ"/>
                <a:ea typeface="メイリオ"/>
                <a:cs typeface="メイリオ"/>
              </a:rPr>
              <a:t>建物・設備</a:t>
            </a:r>
            <a:endParaRPr kumimoji="1" lang="ja-JP" altLang="en-US" sz="1400" dirty="0">
              <a:solidFill>
                <a:srgbClr val="FFFFFF"/>
              </a:solidFill>
              <a:latin typeface="メイリオ"/>
              <a:ea typeface="メイリオ"/>
              <a:cs typeface="メイリオ"/>
            </a:endParaRPr>
          </a:p>
        </p:txBody>
      </p:sp>
      <p:sp>
        <p:nvSpPr>
          <p:cNvPr id="17" name="正方形/長方形 16"/>
          <p:cNvSpPr/>
          <p:nvPr/>
        </p:nvSpPr>
        <p:spPr>
          <a:xfrm>
            <a:off x="3511769" y="4355136"/>
            <a:ext cx="1819387" cy="4232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rgbClr val="FFFFFF"/>
                </a:solidFill>
                <a:latin typeface="メイリオ"/>
                <a:ea typeface="メイリオ"/>
                <a:cs typeface="メイリオ"/>
              </a:rPr>
              <a:t>自動車</a:t>
            </a:r>
            <a:endParaRPr kumimoji="1" lang="ja-JP" altLang="en-US" sz="1400" dirty="0">
              <a:solidFill>
                <a:srgbClr val="FFFFFF"/>
              </a:solidFill>
              <a:latin typeface="メイリオ"/>
              <a:ea typeface="メイリオ"/>
              <a:cs typeface="メイリオ"/>
            </a:endParaRPr>
          </a:p>
        </p:txBody>
      </p:sp>
      <p:sp>
        <p:nvSpPr>
          <p:cNvPr id="18" name="正方形/長方形 17"/>
          <p:cNvSpPr/>
          <p:nvPr/>
        </p:nvSpPr>
        <p:spPr>
          <a:xfrm>
            <a:off x="3511769" y="5287069"/>
            <a:ext cx="1819387" cy="4232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rgbClr val="FFFFFF"/>
                </a:solidFill>
                <a:latin typeface="メイリオ"/>
                <a:ea typeface="メイリオ"/>
                <a:cs typeface="メイリオ"/>
              </a:rPr>
              <a:t>電化製品</a:t>
            </a:r>
            <a:endParaRPr kumimoji="1" lang="ja-JP" altLang="en-US" sz="1400" dirty="0">
              <a:solidFill>
                <a:srgbClr val="FFFFFF"/>
              </a:solidFill>
              <a:latin typeface="メイリオ"/>
              <a:ea typeface="メイリオ"/>
              <a:cs typeface="メイリオ"/>
            </a:endParaRPr>
          </a:p>
        </p:txBody>
      </p:sp>
      <p:sp>
        <p:nvSpPr>
          <p:cNvPr id="19" name="正方形/長方形 18"/>
          <p:cNvSpPr/>
          <p:nvPr/>
        </p:nvSpPr>
        <p:spPr>
          <a:xfrm>
            <a:off x="3511769" y="5743349"/>
            <a:ext cx="1819387" cy="4232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メイリオ"/>
                <a:ea typeface="メイリオ"/>
                <a:cs typeface="メイリオ"/>
              </a:rPr>
              <a:t>着衣</a:t>
            </a:r>
            <a:endParaRPr kumimoji="1" lang="en-US" altLang="ja-JP" sz="1000" dirty="0" smtClean="0">
              <a:solidFill>
                <a:srgbClr val="FFFFFF"/>
              </a:solidFill>
              <a:latin typeface="メイリオ"/>
              <a:ea typeface="メイリオ"/>
              <a:cs typeface="メイリオ"/>
            </a:endParaRPr>
          </a:p>
          <a:p>
            <a:r>
              <a:rPr kumimoji="1" lang="ja-JP" altLang="en-US" sz="1000" dirty="0" smtClean="0">
                <a:solidFill>
                  <a:srgbClr val="FFFFFF"/>
                </a:solidFill>
                <a:latin typeface="メイリオ"/>
                <a:ea typeface="メイリオ"/>
                <a:cs typeface="メイリオ"/>
              </a:rPr>
              <a:t>アクセサリー</a:t>
            </a:r>
            <a:endParaRPr kumimoji="1" lang="ja-JP" altLang="en-US" sz="1000" dirty="0">
              <a:solidFill>
                <a:srgbClr val="FFFFFF"/>
              </a:solidFill>
              <a:latin typeface="メイリオ"/>
              <a:ea typeface="メイリオ"/>
              <a:cs typeface="メイリオ"/>
            </a:endParaRPr>
          </a:p>
        </p:txBody>
      </p:sp>
      <p:sp>
        <p:nvSpPr>
          <p:cNvPr id="24" name="左矢印 23"/>
          <p:cNvSpPr/>
          <p:nvPr/>
        </p:nvSpPr>
        <p:spPr>
          <a:xfrm>
            <a:off x="5414448" y="4840859"/>
            <a:ext cx="885744" cy="923310"/>
          </a:xfrm>
          <a:prstGeom prst="lef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左矢印 24"/>
          <p:cNvSpPr/>
          <p:nvPr/>
        </p:nvSpPr>
        <p:spPr>
          <a:xfrm rot="16200000">
            <a:off x="7156247" y="3291569"/>
            <a:ext cx="1173578" cy="869462"/>
          </a:xfrm>
          <a:prstGeom prst="lef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左矢印 25"/>
          <p:cNvSpPr/>
          <p:nvPr/>
        </p:nvSpPr>
        <p:spPr>
          <a:xfrm rot="5400000">
            <a:off x="2983391" y="3200765"/>
            <a:ext cx="1277085" cy="869460"/>
          </a:xfrm>
          <a:prstGeom prst="lef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7" name="図 26"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79487" y="4355136"/>
            <a:ext cx="792088" cy="543647"/>
          </a:xfrm>
          <a:prstGeom prst="rect">
            <a:avLst/>
          </a:prstGeom>
        </p:spPr>
      </p:pic>
      <p:grpSp>
        <p:nvGrpSpPr>
          <p:cNvPr id="37" name="図形グループ 36"/>
          <p:cNvGrpSpPr/>
          <p:nvPr/>
        </p:nvGrpSpPr>
        <p:grpSpPr>
          <a:xfrm>
            <a:off x="2835579" y="5882452"/>
            <a:ext cx="228599" cy="443927"/>
            <a:chOff x="1946324" y="4125162"/>
            <a:chExt cx="969964" cy="2007872"/>
          </a:xfrm>
        </p:grpSpPr>
        <p:sp>
          <p:nvSpPr>
            <p:cNvPr id="38" name="円/楕円 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論理積ゲート 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7" name="図形グループ 46"/>
          <p:cNvGrpSpPr/>
          <p:nvPr/>
        </p:nvGrpSpPr>
        <p:grpSpPr>
          <a:xfrm>
            <a:off x="2279487" y="5871798"/>
            <a:ext cx="228599" cy="443927"/>
            <a:chOff x="1946324" y="4125162"/>
            <a:chExt cx="969964" cy="2007872"/>
          </a:xfrm>
        </p:grpSpPr>
        <p:sp>
          <p:nvSpPr>
            <p:cNvPr id="48" name="円/楕円 4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フローチャート: 論理積ゲート 4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3" name="図形グループ 42"/>
          <p:cNvGrpSpPr/>
          <p:nvPr/>
        </p:nvGrpSpPr>
        <p:grpSpPr>
          <a:xfrm>
            <a:off x="2278142" y="4969947"/>
            <a:ext cx="931292" cy="545661"/>
            <a:chOff x="5580572" y="3368983"/>
            <a:chExt cx="931292" cy="545661"/>
          </a:xfrm>
        </p:grpSpPr>
        <p:sp>
          <p:nvSpPr>
            <p:cNvPr id="28" name="角丸四角形 27"/>
            <p:cNvSpPr/>
            <p:nvPr/>
          </p:nvSpPr>
          <p:spPr>
            <a:xfrm>
              <a:off x="5580572" y="3368983"/>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5668108" y="3429615"/>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角丸四角形 29"/>
            <p:cNvSpPr/>
            <p:nvPr/>
          </p:nvSpPr>
          <p:spPr>
            <a:xfrm>
              <a:off x="5724588" y="3497298"/>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台形 30"/>
            <p:cNvSpPr/>
            <p:nvPr/>
          </p:nvSpPr>
          <p:spPr>
            <a:xfrm>
              <a:off x="6152072" y="3779018"/>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角丸四角形 31"/>
            <p:cNvSpPr/>
            <p:nvPr/>
          </p:nvSpPr>
          <p:spPr>
            <a:xfrm>
              <a:off x="6012372" y="3432483"/>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角丸四角形 32"/>
            <p:cNvSpPr/>
            <p:nvPr/>
          </p:nvSpPr>
          <p:spPr>
            <a:xfrm>
              <a:off x="6063172" y="3478032"/>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33"/>
          <p:cNvGrpSpPr/>
          <p:nvPr/>
        </p:nvGrpSpPr>
        <p:grpSpPr>
          <a:xfrm>
            <a:off x="2549035" y="5560596"/>
            <a:ext cx="228599" cy="443927"/>
            <a:chOff x="1946324" y="4125162"/>
            <a:chExt cx="969964" cy="2007872"/>
          </a:xfrm>
        </p:grpSpPr>
        <p:sp>
          <p:nvSpPr>
            <p:cNvPr id="35" name="円/楕円 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1887746" y="5104492"/>
              <a:ext cx="1087120"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0" name="テキスト ボックス 49"/>
          <p:cNvSpPr txBox="1"/>
          <p:nvPr/>
        </p:nvSpPr>
        <p:spPr>
          <a:xfrm>
            <a:off x="670792" y="1864328"/>
            <a:ext cx="1210588" cy="584776"/>
          </a:xfrm>
          <a:prstGeom prst="rect">
            <a:avLst/>
          </a:prstGeom>
          <a:noFill/>
        </p:spPr>
        <p:txBody>
          <a:bodyPr wrap="none" rtlCol="0">
            <a:spAutoFit/>
          </a:bodyPr>
          <a:lstStyle/>
          <a:p>
            <a:pPr algn="ctr"/>
            <a:r>
              <a:rPr lang="ja-JP" altLang="en-US" sz="2000" dirty="0" smtClean="0">
                <a:solidFill>
                  <a:srgbClr val="0000FF"/>
                </a:solidFill>
              </a:rPr>
              <a:t>電脳世界</a:t>
            </a:r>
            <a:endParaRPr lang="en-US" altLang="ja-JP" sz="2000" dirty="0" smtClean="0">
              <a:solidFill>
                <a:srgbClr val="0000FF"/>
              </a:solidFill>
            </a:endParaRPr>
          </a:p>
          <a:p>
            <a:pPr algn="ctr"/>
            <a:r>
              <a:rPr lang="ja-JP" altLang="en-US" sz="1200" dirty="0" smtClean="0">
                <a:solidFill>
                  <a:srgbClr val="0000FF"/>
                </a:solidFill>
              </a:rPr>
              <a:t>（</a:t>
            </a:r>
            <a:r>
              <a:rPr lang="en-US" altLang="ja-JP" sz="1200" dirty="0" smtClean="0">
                <a:solidFill>
                  <a:srgbClr val="0000FF"/>
                </a:solidFill>
              </a:rPr>
              <a:t>Cyber World</a:t>
            </a:r>
            <a:r>
              <a:rPr lang="ja-JP" altLang="en-US" sz="1200" dirty="0" smtClean="0">
                <a:solidFill>
                  <a:srgbClr val="0000FF"/>
                </a:solidFill>
              </a:rPr>
              <a:t>）</a:t>
            </a:r>
            <a:endParaRPr kumimoji="1" lang="ja-JP" altLang="en-US" sz="1200" dirty="0">
              <a:solidFill>
                <a:srgbClr val="0000FF"/>
              </a:solidFill>
            </a:endParaRPr>
          </a:p>
        </p:txBody>
      </p:sp>
      <p:sp>
        <p:nvSpPr>
          <p:cNvPr id="52" name="テキスト ボックス 51"/>
          <p:cNvSpPr txBox="1"/>
          <p:nvPr/>
        </p:nvSpPr>
        <p:spPr>
          <a:xfrm>
            <a:off x="649001" y="5023769"/>
            <a:ext cx="1260832" cy="584776"/>
          </a:xfrm>
          <a:prstGeom prst="rect">
            <a:avLst/>
          </a:prstGeom>
          <a:noFill/>
        </p:spPr>
        <p:txBody>
          <a:bodyPr wrap="none" rtlCol="0">
            <a:spAutoFit/>
          </a:bodyPr>
          <a:lstStyle/>
          <a:p>
            <a:pPr algn="ctr"/>
            <a:r>
              <a:rPr kumimoji="1" lang="ja-JP" altLang="en-US" sz="2000" dirty="0" smtClean="0">
                <a:solidFill>
                  <a:srgbClr val="008000"/>
                </a:solidFill>
              </a:rPr>
              <a:t>現実世界</a:t>
            </a:r>
            <a:endParaRPr kumimoji="1" lang="en-US" altLang="ja-JP" sz="2000" dirty="0" smtClean="0">
              <a:solidFill>
                <a:srgbClr val="008000"/>
              </a:solidFill>
            </a:endParaRPr>
          </a:p>
          <a:p>
            <a:pPr algn="ctr"/>
            <a:r>
              <a:rPr kumimoji="1" lang="ja-JP" altLang="en-US" sz="1200" dirty="0" smtClean="0">
                <a:solidFill>
                  <a:srgbClr val="008000"/>
                </a:solidFill>
              </a:rPr>
              <a:t>（</a:t>
            </a:r>
            <a:r>
              <a:rPr kumimoji="1" lang="en-US" altLang="ja-JP" sz="1200" dirty="0" smtClean="0">
                <a:solidFill>
                  <a:srgbClr val="008000"/>
                </a:solidFill>
              </a:rPr>
              <a:t>Physical World</a:t>
            </a:r>
            <a:r>
              <a:rPr kumimoji="1" lang="ja-JP" altLang="en-US" sz="1200" dirty="0" smtClean="0">
                <a:solidFill>
                  <a:srgbClr val="008000"/>
                </a:solidFill>
              </a:rPr>
              <a:t>）</a:t>
            </a:r>
            <a:endParaRPr kumimoji="1" lang="ja-JP" altLang="en-US" sz="1200" dirty="0">
              <a:solidFill>
                <a:srgbClr val="008000"/>
              </a:solidFill>
            </a:endParaRPr>
          </a:p>
        </p:txBody>
      </p:sp>
      <p:sp>
        <p:nvSpPr>
          <p:cNvPr id="54" name="テキスト ボックス 53"/>
          <p:cNvSpPr txBox="1"/>
          <p:nvPr/>
        </p:nvSpPr>
        <p:spPr>
          <a:xfrm>
            <a:off x="4139952" y="3458306"/>
            <a:ext cx="2942922" cy="461665"/>
          </a:xfrm>
          <a:prstGeom prst="rect">
            <a:avLst/>
          </a:prstGeom>
          <a:noFill/>
        </p:spPr>
        <p:txBody>
          <a:bodyPr wrap="none" rtlCol="0">
            <a:spAutoFit/>
          </a:bodyPr>
          <a:lstStyle/>
          <a:p>
            <a:r>
              <a:rPr kumimoji="1" lang="en-US" altLang="ja-JP" sz="2400" dirty="0" smtClean="0">
                <a:solidFill>
                  <a:schemeClr val="bg1"/>
                </a:solidFill>
              </a:rPr>
              <a:t>Cyber-Physical System</a:t>
            </a:r>
            <a:endParaRPr kumimoji="1" lang="ja-JP" altLang="en-US" sz="2400" dirty="0">
              <a:solidFill>
                <a:schemeClr val="bg1"/>
              </a:solidFill>
            </a:endParaRPr>
          </a:p>
        </p:txBody>
      </p:sp>
      <p:sp>
        <p:nvSpPr>
          <p:cNvPr id="51" name="正方形/長方形 50"/>
          <p:cNvSpPr/>
          <p:nvPr/>
        </p:nvSpPr>
        <p:spPr>
          <a:xfrm>
            <a:off x="4974447" y="1139063"/>
            <a:ext cx="356709" cy="1938992"/>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dirty="0" smtClean="0">
                <a:solidFill>
                  <a:srgbClr val="FFFFFF"/>
                </a:solidFill>
                <a:latin typeface="メイリオ"/>
                <a:ea typeface="メイリオ"/>
                <a:cs typeface="メイリオ"/>
              </a:rPr>
              <a:t>人工知能</a:t>
            </a:r>
            <a:endParaRPr kumimoji="1" lang="ja-JP" altLang="en-US" dirty="0">
              <a:solidFill>
                <a:srgbClr val="FFFFFF"/>
              </a:solidFill>
              <a:latin typeface="メイリオ"/>
              <a:ea typeface="メイリオ"/>
              <a:cs typeface="メイリオ"/>
            </a:endParaRPr>
          </a:p>
        </p:txBody>
      </p:sp>
      <p:sp>
        <p:nvSpPr>
          <p:cNvPr id="41" name="正方形/長方形 40"/>
          <p:cNvSpPr/>
          <p:nvPr/>
        </p:nvSpPr>
        <p:spPr>
          <a:xfrm>
            <a:off x="4691278" y="4860166"/>
            <a:ext cx="582940" cy="32720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ソフトウェア</a:t>
            </a:r>
            <a:endParaRPr kumimoji="1" lang="ja-JP" altLang="en-US" sz="800" dirty="0">
              <a:solidFill>
                <a:srgbClr val="FFFFFF"/>
              </a:solidFill>
              <a:latin typeface="メイリオ"/>
              <a:ea typeface="メイリオ"/>
              <a:cs typeface="メイリオ"/>
            </a:endParaRPr>
          </a:p>
        </p:txBody>
      </p:sp>
      <p:sp>
        <p:nvSpPr>
          <p:cNvPr id="59" name="正方形/長方形 58"/>
          <p:cNvSpPr/>
          <p:nvPr/>
        </p:nvSpPr>
        <p:spPr>
          <a:xfrm>
            <a:off x="4691278" y="4421123"/>
            <a:ext cx="582940" cy="32720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ソフトウェア</a:t>
            </a:r>
            <a:endParaRPr kumimoji="1" lang="ja-JP" altLang="en-US" sz="800" dirty="0">
              <a:solidFill>
                <a:srgbClr val="FFFFFF"/>
              </a:solidFill>
              <a:latin typeface="メイリオ"/>
              <a:ea typeface="メイリオ"/>
              <a:cs typeface="メイリオ"/>
            </a:endParaRPr>
          </a:p>
        </p:txBody>
      </p:sp>
      <p:sp>
        <p:nvSpPr>
          <p:cNvPr id="60" name="正方形/長方形 59"/>
          <p:cNvSpPr/>
          <p:nvPr/>
        </p:nvSpPr>
        <p:spPr>
          <a:xfrm>
            <a:off x="4682977" y="5783172"/>
            <a:ext cx="582940" cy="32720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ソフトウェア</a:t>
            </a:r>
            <a:endParaRPr kumimoji="1" lang="ja-JP" altLang="en-US" sz="800" dirty="0">
              <a:solidFill>
                <a:srgbClr val="FFFFFF"/>
              </a:solidFill>
              <a:latin typeface="メイリオ"/>
              <a:ea typeface="メイリオ"/>
              <a:cs typeface="メイリオ"/>
            </a:endParaRPr>
          </a:p>
        </p:txBody>
      </p:sp>
      <p:sp>
        <p:nvSpPr>
          <p:cNvPr id="61" name="正方形/長方形 60"/>
          <p:cNvSpPr/>
          <p:nvPr/>
        </p:nvSpPr>
        <p:spPr>
          <a:xfrm>
            <a:off x="4682977" y="5344129"/>
            <a:ext cx="582940" cy="32720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ソフトウェア</a:t>
            </a:r>
            <a:endParaRPr kumimoji="1" lang="ja-JP" altLang="en-US" sz="800" dirty="0">
              <a:solidFill>
                <a:srgbClr val="FFFFFF"/>
              </a:solidFill>
              <a:latin typeface="メイリオ"/>
              <a:ea typeface="メイリオ"/>
              <a:cs typeface="メイリオ"/>
            </a:endParaRPr>
          </a:p>
        </p:txBody>
      </p:sp>
      <p:sp>
        <p:nvSpPr>
          <p:cNvPr id="42" name="テキスト ボックス 41"/>
          <p:cNvSpPr txBox="1"/>
          <p:nvPr/>
        </p:nvSpPr>
        <p:spPr>
          <a:xfrm>
            <a:off x="3406490" y="3270748"/>
            <a:ext cx="430887" cy="913070"/>
          </a:xfrm>
          <a:prstGeom prst="rect">
            <a:avLst/>
          </a:prstGeom>
          <a:noFill/>
        </p:spPr>
        <p:txBody>
          <a:bodyPr vert="eaVert" wrap="none" rtlCol="0">
            <a:spAutoFit/>
          </a:bodyPr>
          <a:lstStyle/>
          <a:p>
            <a:r>
              <a:rPr kumimoji="1" lang="ja-JP" altLang="en-US" sz="800" dirty="0" smtClean="0">
                <a:solidFill>
                  <a:schemeClr val="bg1"/>
                </a:solidFill>
                <a:latin typeface="メイリオ"/>
                <a:ea typeface="メイリオ"/>
                <a:cs typeface="メイリオ"/>
              </a:rPr>
              <a:t>デジタル化された</a:t>
            </a:r>
            <a:endParaRPr kumimoji="1" lang="en-US" altLang="ja-JP" sz="800" dirty="0" smtClean="0">
              <a:solidFill>
                <a:schemeClr val="bg1"/>
              </a:solidFill>
              <a:latin typeface="メイリオ"/>
              <a:ea typeface="メイリオ"/>
              <a:cs typeface="メイリオ"/>
            </a:endParaRPr>
          </a:p>
          <a:p>
            <a:r>
              <a:rPr lang="ja-JP" altLang="en-US" sz="800" dirty="0" smtClean="0">
                <a:solidFill>
                  <a:schemeClr val="bg1"/>
                </a:solidFill>
                <a:latin typeface="メイリオ"/>
                <a:ea typeface="メイリオ"/>
                <a:cs typeface="メイリオ"/>
              </a:rPr>
              <a:t>現実世界のデータ</a:t>
            </a:r>
            <a:endParaRPr kumimoji="1" lang="ja-JP" altLang="en-US" sz="800" dirty="0">
              <a:solidFill>
                <a:schemeClr val="bg1"/>
              </a:solidFill>
              <a:latin typeface="メイリオ"/>
              <a:ea typeface="メイリオ"/>
              <a:cs typeface="メイリオ"/>
            </a:endParaRPr>
          </a:p>
        </p:txBody>
      </p:sp>
      <p:sp>
        <p:nvSpPr>
          <p:cNvPr id="62" name="テキスト ボックス 61"/>
          <p:cNvSpPr txBox="1"/>
          <p:nvPr/>
        </p:nvSpPr>
        <p:spPr>
          <a:xfrm>
            <a:off x="7569382" y="3179777"/>
            <a:ext cx="346249" cy="1041311"/>
          </a:xfrm>
          <a:prstGeom prst="rect">
            <a:avLst/>
          </a:prstGeom>
          <a:noFill/>
        </p:spPr>
        <p:txBody>
          <a:bodyPr vert="eaVert" wrap="none" rtlCol="0">
            <a:spAutoFit/>
          </a:bodyPr>
          <a:lstStyle/>
          <a:p>
            <a:r>
              <a:rPr kumimoji="1" lang="ja-JP" altLang="en-US" sz="1050" dirty="0" smtClean="0">
                <a:solidFill>
                  <a:schemeClr val="bg1"/>
                </a:solidFill>
                <a:latin typeface="メイリオ"/>
                <a:ea typeface="メイリオ"/>
                <a:cs typeface="メイリオ"/>
              </a:rPr>
              <a:t>フィードバック</a:t>
            </a:r>
            <a:endParaRPr kumimoji="1" lang="en-US" altLang="ja-JP" sz="1050" dirty="0" smtClean="0">
              <a:solidFill>
                <a:schemeClr val="bg1"/>
              </a:solidFill>
              <a:latin typeface="メイリオ"/>
              <a:ea typeface="メイリオ"/>
              <a:cs typeface="メイリオ"/>
            </a:endParaRPr>
          </a:p>
        </p:txBody>
      </p:sp>
      <p:sp>
        <p:nvSpPr>
          <p:cNvPr id="63" name="テキスト ボックス 62"/>
          <p:cNvSpPr txBox="1"/>
          <p:nvPr/>
        </p:nvSpPr>
        <p:spPr>
          <a:xfrm>
            <a:off x="6932246" y="1086249"/>
            <a:ext cx="1449753" cy="276999"/>
          </a:xfrm>
          <a:prstGeom prst="rect">
            <a:avLst/>
          </a:prstGeom>
          <a:noFill/>
        </p:spPr>
        <p:txBody>
          <a:bodyPr vert="horz" wrap="square" rtlCol="0">
            <a:spAutoFit/>
          </a:bodyPr>
          <a:lstStyle/>
          <a:p>
            <a:pPr algn="ctr"/>
            <a:r>
              <a:rPr kumimoji="1" lang="ja-JP" altLang="en-US" sz="1200" dirty="0" smtClean="0">
                <a:solidFill>
                  <a:schemeClr val="bg1"/>
                </a:solidFill>
                <a:latin typeface="メイリオ"/>
                <a:ea typeface="メイリオ"/>
                <a:cs typeface="メイリオ"/>
              </a:rPr>
              <a:t>アプリケーション</a:t>
            </a:r>
            <a:endParaRPr kumimoji="1" lang="ja-JP" altLang="en-US" sz="1200" dirty="0">
              <a:solidFill>
                <a:schemeClr val="bg1"/>
              </a:solidFill>
              <a:latin typeface="メイリオ"/>
              <a:ea typeface="メイリオ"/>
              <a:cs typeface="メイリオ"/>
            </a:endParaRPr>
          </a:p>
        </p:txBody>
      </p:sp>
      <p:sp>
        <p:nvSpPr>
          <p:cNvPr id="64" name="正方形/長方形 63"/>
          <p:cNvSpPr/>
          <p:nvPr/>
        </p:nvSpPr>
        <p:spPr bwMode="auto">
          <a:xfrm>
            <a:off x="7020273" y="1884029"/>
            <a:ext cx="1270480" cy="346865"/>
          </a:xfrm>
          <a:prstGeom prst="rect">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000" b="0" i="0" u="none" strike="noStrike" cap="none" normalizeH="0" dirty="0" smtClean="0">
                <a:ln>
                  <a:noFill/>
                </a:ln>
                <a:solidFill>
                  <a:srgbClr val="FFFFFF"/>
                </a:solidFill>
                <a:effectLst/>
                <a:latin typeface="メイリオ"/>
                <a:ea typeface="メイリオ"/>
                <a:cs typeface="メイリオ"/>
              </a:rPr>
              <a:t>制御</a:t>
            </a:r>
            <a:endParaRPr kumimoji="0" lang="en-US" altLang="ja-JP" sz="1000" b="0" i="0" u="none" strike="noStrike" cap="none" normalizeH="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en-US" altLang="ja-JP" sz="800" b="0" i="0" u="none" strike="noStrike" cap="none" normalizeH="0" dirty="0" smtClean="0">
                <a:ln>
                  <a:noFill/>
                </a:ln>
                <a:solidFill>
                  <a:srgbClr val="FFFFFF"/>
                </a:solidFill>
                <a:effectLst/>
                <a:latin typeface="メイリオ"/>
                <a:ea typeface="メイリオ"/>
                <a:cs typeface="メイリオ"/>
              </a:rPr>
              <a:t>Actuation</a:t>
            </a:r>
          </a:p>
        </p:txBody>
      </p:sp>
      <p:sp>
        <p:nvSpPr>
          <p:cNvPr id="65" name="正方形/長方形 64"/>
          <p:cNvSpPr/>
          <p:nvPr/>
        </p:nvSpPr>
        <p:spPr bwMode="auto">
          <a:xfrm>
            <a:off x="7020273" y="2296268"/>
            <a:ext cx="1270480" cy="348456"/>
          </a:xfrm>
          <a:prstGeom prst="rect">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000" b="0" i="0" u="none" strike="noStrike" cap="none" normalizeH="0" dirty="0" smtClean="0">
                <a:ln>
                  <a:noFill/>
                </a:ln>
                <a:solidFill>
                  <a:srgbClr val="FFFFFF"/>
                </a:solidFill>
                <a:effectLst/>
                <a:latin typeface="メイリオ"/>
                <a:ea typeface="メイリオ"/>
                <a:cs typeface="メイリオ"/>
              </a:rPr>
              <a:t>情報</a:t>
            </a:r>
            <a:endParaRPr kumimoji="0" lang="en-US" altLang="ja-JP" sz="1000" dirty="0">
              <a:solidFill>
                <a:srgbClr val="FFFFFF"/>
              </a:solidFill>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en-US" altLang="ja-JP" sz="800" b="0" i="0" u="none" strike="noStrike" cap="none" normalizeH="0" dirty="0" smtClean="0">
                <a:ln>
                  <a:noFill/>
                </a:ln>
                <a:solidFill>
                  <a:srgbClr val="FFFFFF"/>
                </a:solidFill>
                <a:effectLst/>
                <a:latin typeface="メイリオ"/>
                <a:ea typeface="メイリオ"/>
                <a:cs typeface="メイリオ"/>
              </a:rPr>
              <a:t>Information</a:t>
            </a:r>
          </a:p>
        </p:txBody>
      </p:sp>
      <p:sp>
        <p:nvSpPr>
          <p:cNvPr id="66" name="正方形/長方形 65"/>
          <p:cNvSpPr/>
          <p:nvPr/>
        </p:nvSpPr>
        <p:spPr bwMode="auto">
          <a:xfrm>
            <a:off x="7026012" y="2709083"/>
            <a:ext cx="1264741" cy="346865"/>
          </a:xfrm>
          <a:prstGeom prst="rect">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000" b="0" i="0" u="none" strike="noStrike" cap="none" normalizeH="0" dirty="0" smtClean="0">
                <a:ln>
                  <a:noFill/>
                </a:ln>
                <a:solidFill>
                  <a:srgbClr val="FFFFFF"/>
                </a:solidFill>
                <a:effectLst/>
                <a:latin typeface="メイリオ"/>
                <a:ea typeface="メイリオ"/>
                <a:cs typeface="メイリオ"/>
              </a:rPr>
              <a:t>更新</a:t>
            </a:r>
            <a:endParaRPr kumimoji="0" lang="en-US" altLang="ja-JP" sz="1000" dirty="0">
              <a:solidFill>
                <a:srgbClr val="FFFFFF"/>
              </a:solidFill>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en-US" altLang="ja-JP" sz="800" b="0" i="0" u="none" strike="noStrike" cap="none" normalizeH="0" dirty="0" smtClean="0">
                <a:ln>
                  <a:noFill/>
                </a:ln>
                <a:solidFill>
                  <a:srgbClr val="FFFFFF"/>
                </a:solidFill>
                <a:effectLst/>
                <a:latin typeface="メイリオ"/>
                <a:ea typeface="メイリオ"/>
                <a:cs typeface="メイリオ"/>
              </a:rPr>
              <a:t>Update</a:t>
            </a:r>
          </a:p>
        </p:txBody>
      </p:sp>
      <p:sp>
        <p:nvSpPr>
          <p:cNvPr id="67" name="正方形/長方形 66"/>
          <p:cNvSpPr/>
          <p:nvPr/>
        </p:nvSpPr>
        <p:spPr bwMode="auto">
          <a:xfrm>
            <a:off x="7015650" y="1412775"/>
            <a:ext cx="1270480" cy="360041"/>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000" dirty="0" smtClean="0">
                <a:solidFill>
                  <a:srgbClr val="FFFFFF"/>
                </a:solidFill>
                <a:latin typeface="メイリオ"/>
                <a:ea typeface="メイリオ"/>
                <a:cs typeface="メイリオ"/>
              </a:rPr>
              <a:t>ソリューション</a:t>
            </a:r>
            <a:endParaRPr kumimoji="0" lang="en-US" altLang="ja-JP" sz="1000" dirty="0" smtClean="0">
              <a:solidFill>
                <a:srgbClr val="FFFFFF"/>
              </a:solidFill>
              <a:latin typeface="メイリオ"/>
              <a:ea typeface="メイリオ"/>
              <a:cs typeface="メイリオ"/>
            </a:endParaRPr>
          </a:p>
        </p:txBody>
      </p:sp>
      <p:sp>
        <p:nvSpPr>
          <p:cNvPr id="68" name="正方形/長方形 67"/>
          <p:cNvSpPr/>
          <p:nvPr/>
        </p:nvSpPr>
        <p:spPr bwMode="auto">
          <a:xfrm>
            <a:off x="6374883" y="5577338"/>
            <a:ext cx="1911245" cy="589261"/>
          </a:xfrm>
          <a:prstGeom prst="rect">
            <a:avLst/>
          </a:prstGeom>
          <a:solidFill>
            <a:srgbClr val="6600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400" dirty="0" smtClean="0">
                <a:solidFill>
                  <a:srgbClr val="FFFFFF"/>
                </a:solidFill>
                <a:latin typeface="メイリオ"/>
                <a:ea typeface="メイリオ"/>
                <a:cs typeface="メイリオ"/>
              </a:rPr>
              <a:t>自律制御</a:t>
            </a:r>
            <a:endParaRPr kumimoji="0" lang="en-US" altLang="ja-JP" sz="1400" dirty="0" smtClean="0">
              <a:solidFill>
                <a:srgbClr val="FFFFFF"/>
              </a:solidFill>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ja-JP" altLang="en-US" sz="800" dirty="0" smtClean="0">
                <a:solidFill>
                  <a:srgbClr val="FFFFFF"/>
                </a:solidFill>
                <a:latin typeface="メイリオ"/>
                <a:ea typeface="メイリオ"/>
                <a:cs typeface="メイリオ"/>
              </a:rPr>
              <a:t>自己</a:t>
            </a:r>
            <a:r>
              <a:rPr kumimoji="0" lang="ja-JP" altLang="en-US" sz="800" b="0" i="0" u="none" strike="noStrike" cap="none" normalizeH="0" dirty="0" smtClean="0">
                <a:ln>
                  <a:noFill/>
                </a:ln>
                <a:solidFill>
                  <a:srgbClr val="FFFFFF"/>
                </a:solidFill>
                <a:effectLst/>
                <a:latin typeface="メイリオ"/>
                <a:ea typeface="メイリオ"/>
                <a:cs typeface="メイリオ"/>
              </a:rPr>
              <a:t>診断</a:t>
            </a:r>
            <a:r>
              <a:rPr kumimoji="0" lang="en-US" altLang="ja-JP" sz="800" b="0" i="0" u="none" strike="noStrike" cap="none" normalizeH="0" dirty="0" smtClean="0">
                <a:ln>
                  <a:noFill/>
                </a:ln>
                <a:solidFill>
                  <a:srgbClr val="FFFFFF"/>
                </a:solidFill>
                <a:effectLst/>
                <a:latin typeface="メイリオ"/>
                <a:ea typeface="メイリオ"/>
                <a:cs typeface="メイリオ"/>
              </a:rPr>
              <a:t>/</a:t>
            </a:r>
            <a:r>
              <a:rPr kumimoji="0" lang="ja-JP" altLang="en-US" sz="800" b="0" i="0" u="none" strike="noStrike" cap="none" normalizeH="0" dirty="0" smtClean="0">
                <a:ln>
                  <a:noFill/>
                </a:ln>
                <a:solidFill>
                  <a:srgbClr val="FFFFFF"/>
                </a:solidFill>
                <a:effectLst/>
                <a:latin typeface="メイリオ"/>
                <a:ea typeface="メイリオ"/>
                <a:cs typeface="メイリオ"/>
              </a:rPr>
              <a:t>修復・自律運転など</a:t>
            </a:r>
            <a:endParaRPr kumimoji="0" lang="en-US" altLang="ja-JP" sz="800" b="0" i="0" u="none" strike="noStrike" cap="none" normalizeH="0" dirty="0" smtClean="0">
              <a:ln>
                <a:noFill/>
              </a:ln>
              <a:solidFill>
                <a:srgbClr val="FFFFFF"/>
              </a:solidFill>
              <a:effectLst/>
              <a:latin typeface="メイリオ"/>
              <a:ea typeface="メイリオ"/>
              <a:cs typeface="メイリオ"/>
            </a:endParaRPr>
          </a:p>
        </p:txBody>
      </p:sp>
      <p:sp>
        <p:nvSpPr>
          <p:cNvPr id="69" name="正方形/長方形 68"/>
          <p:cNvSpPr/>
          <p:nvPr/>
        </p:nvSpPr>
        <p:spPr bwMode="auto">
          <a:xfrm>
            <a:off x="6374990" y="4969946"/>
            <a:ext cx="1911139" cy="541129"/>
          </a:xfrm>
          <a:prstGeom prst="rect">
            <a:avLst/>
          </a:prstGeom>
          <a:solidFill>
            <a:srgbClr val="6600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400" dirty="0" smtClean="0">
                <a:solidFill>
                  <a:srgbClr val="FFFFFF"/>
                </a:solidFill>
                <a:latin typeface="メイリオ"/>
                <a:ea typeface="メイリオ"/>
                <a:cs typeface="メイリオ"/>
              </a:rPr>
              <a:t>情報アシスタンス</a:t>
            </a:r>
            <a:endParaRPr kumimoji="0" lang="en-US" altLang="ja-JP" sz="1400" dirty="0" smtClean="0">
              <a:solidFill>
                <a:srgbClr val="FFFFFF"/>
              </a:solidFill>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ja-JP" altLang="en-US" sz="800" b="0" i="0" u="none" strike="noStrike" cap="none" normalizeH="0" dirty="0" smtClean="0">
                <a:ln>
                  <a:noFill/>
                </a:ln>
                <a:solidFill>
                  <a:srgbClr val="FFFFFF"/>
                </a:solidFill>
                <a:effectLst/>
                <a:latin typeface="メイリオ"/>
                <a:ea typeface="メイリオ"/>
                <a:cs typeface="メイリオ"/>
              </a:rPr>
              <a:t>情報提供・アドバイスなど</a:t>
            </a:r>
            <a:endParaRPr kumimoji="0" lang="en-US" altLang="ja-JP" sz="800" b="0" i="0" u="none" strike="noStrike" cap="none" normalizeH="0" dirty="0" smtClean="0">
              <a:ln>
                <a:noFill/>
              </a:ln>
              <a:solidFill>
                <a:srgbClr val="FFFFFF"/>
              </a:solidFill>
              <a:effectLst/>
              <a:latin typeface="メイリオ"/>
              <a:ea typeface="メイリオ"/>
              <a:cs typeface="メイリオ"/>
            </a:endParaRPr>
          </a:p>
        </p:txBody>
      </p:sp>
      <p:sp>
        <p:nvSpPr>
          <p:cNvPr id="70" name="正方形/長方形 69"/>
          <p:cNvSpPr/>
          <p:nvPr/>
        </p:nvSpPr>
        <p:spPr bwMode="auto">
          <a:xfrm>
            <a:off x="6372201" y="4355136"/>
            <a:ext cx="1918552" cy="564977"/>
          </a:xfrm>
          <a:prstGeom prst="rect">
            <a:avLst/>
          </a:prstGeom>
          <a:solidFill>
            <a:srgbClr val="6600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400" b="0" i="0" u="none" strike="noStrike" cap="none" normalizeH="0" dirty="0" smtClean="0">
                <a:ln>
                  <a:noFill/>
                </a:ln>
                <a:solidFill>
                  <a:srgbClr val="FFFFFF"/>
                </a:solidFill>
                <a:effectLst/>
                <a:latin typeface="メイリオ"/>
                <a:ea typeface="メイリオ"/>
                <a:cs typeface="メイリオ"/>
              </a:rPr>
              <a:t>ソフトウェア制御</a:t>
            </a:r>
            <a:endParaRPr kumimoji="0" lang="en-US" altLang="ja-JP" sz="1400" b="0" i="0" u="none" strike="noStrike" cap="none" normalizeH="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ja-JP" altLang="en-US" sz="800" dirty="0" smtClean="0">
                <a:solidFill>
                  <a:srgbClr val="FFFFFF"/>
                </a:solidFill>
                <a:latin typeface="メイリオ"/>
                <a:ea typeface="メイリオ"/>
                <a:cs typeface="メイリオ"/>
              </a:rPr>
              <a:t>機能変更・性能改善など</a:t>
            </a:r>
            <a:endParaRPr kumimoji="0" lang="en-US" altLang="ja-JP" sz="800" b="0" i="0" u="none" strike="noStrike" cap="none" normalizeH="0" dirty="0" smtClean="0">
              <a:ln>
                <a:noFill/>
              </a:ln>
              <a:solidFill>
                <a:srgbClr val="FFFFFF"/>
              </a:solidFill>
              <a:effectLst/>
              <a:latin typeface="メイリオ"/>
              <a:ea typeface="メイリオ"/>
              <a:cs typeface="メイリオ"/>
            </a:endParaRPr>
          </a:p>
        </p:txBody>
      </p:sp>
      <p:sp>
        <p:nvSpPr>
          <p:cNvPr id="71" name="正方形/長方形 70"/>
          <p:cNvSpPr/>
          <p:nvPr/>
        </p:nvSpPr>
        <p:spPr bwMode="auto">
          <a:xfrm>
            <a:off x="5439077" y="1864328"/>
            <a:ext cx="1275103" cy="345561"/>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000" b="0" i="0" u="none" strike="noStrike" cap="none" normalizeH="0" dirty="0" smtClean="0">
                <a:ln>
                  <a:noFill/>
                </a:ln>
                <a:solidFill>
                  <a:srgbClr val="FFFFFF"/>
                </a:solidFill>
                <a:effectLst/>
                <a:latin typeface="メイリオ"/>
                <a:ea typeface="メイリオ"/>
                <a:cs typeface="メイリオ"/>
              </a:rPr>
              <a:t>モデリング</a:t>
            </a:r>
            <a:endParaRPr kumimoji="0" lang="en-US" altLang="ja-JP" sz="1000" b="0" i="0" u="none" strike="noStrike" cap="none" normalizeH="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en-US" altLang="ja-JP" sz="800" dirty="0" smtClean="0">
                <a:solidFill>
                  <a:srgbClr val="FFFFFF"/>
                </a:solidFill>
                <a:latin typeface="メイリオ"/>
                <a:ea typeface="メイリオ"/>
                <a:cs typeface="メイリオ"/>
              </a:rPr>
              <a:t>Modeling</a:t>
            </a:r>
            <a:endParaRPr kumimoji="0" lang="en-US" altLang="ja-JP" sz="800" b="0" i="0" u="none" strike="noStrike" cap="none" normalizeH="0" dirty="0" smtClean="0">
              <a:ln>
                <a:noFill/>
              </a:ln>
              <a:solidFill>
                <a:srgbClr val="FFFFFF"/>
              </a:solidFill>
              <a:effectLst/>
              <a:latin typeface="メイリオ"/>
              <a:ea typeface="メイリオ"/>
              <a:cs typeface="メイリオ"/>
            </a:endParaRPr>
          </a:p>
        </p:txBody>
      </p:sp>
      <p:sp>
        <p:nvSpPr>
          <p:cNvPr id="72" name="正方形/長方形 71"/>
          <p:cNvSpPr/>
          <p:nvPr/>
        </p:nvSpPr>
        <p:spPr bwMode="auto">
          <a:xfrm>
            <a:off x="5439077" y="2310512"/>
            <a:ext cx="1275103" cy="334212"/>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000" dirty="0" smtClean="0">
                <a:solidFill>
                  <a:srgbClr val="FFFFFF"/>
                </a:solidFill>
                <a:latin typeface="メイリオ"/>
                <a:ea typeface="メイリオ"/>
                <a:cs typeface="メイリオ"/>
              </a:rPr>
              <a:t>シミュレーション</a:t>
            </a:r>
            <a:endParaRPr kumimoji="0" lang="en-US" altLang="ja-JP" sz="1000" dirty="0" smtClean="0">
              <a:solidFill>
                <a:srgbClr val="FFFFFF"/>
              </a:solidFill>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en-US" altLang="ja-JP" sz="800" b="0" i="0" u="none" strike="noStrike" cap="none" normalizeH="0" dirty="0" smtClean="0">
                <a:ln>
                  <a:noFill/>
                </a:ln>
                <a:solidFill>
                  <a:srgbClr val="FFFFFF"/>
                </a:solidFill>
                <a:effectLst/>
                <a:latin typeface="メイリオ"/>
                <a:ea typeface="メイリオ"/>
                <a:cs typeface="メイリオ"/>
              </a:rPr>
              <a:t>Simulation</a:t>
            </a:r>
          </a:p>
        </p:txBody>
      </p:sp>
      <p:sp>
        <p:nvSpPr>
          <p:cNvPr id="73" name="正方形/長方形 72"/>
          <p:cNvSpPr/>
          <p:nvPr/>
        </p:nvSpPr>
        <p:spPr bwMode="auto">
          <a:xfrm>
            <a:off x="5439077" y="2746735"/>
            <a:ext cx="1275103" cy="331320"/>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000" b="0" i="0" u="none" strike="noStrike" cap="none" normalizeH="0" dirty="0" smtClean="0">
                <a:ln>
                  <a:noFill/>
                </a:ln>
                <a:solidFill>
                  <a:srgbClr val="FFFFFF"/>
                </a:solidFill>
                <a:effectLst/>
                <a:latin typeface="メイリオ"/>
                <a:ea typeface="メイリオ"/>
                <a:cs typeface="メイリオ"/>
              </a:rPr>
              <a:t>最適化</a:t>
            </a:r>
            <a:endParaRPr kumimoji="0" lang="en-US" altLang="ja-JP" sz="1000" b="0" i="0" u="none" strike="noStrike" cap="none" normalizeH="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en-US" altLang="ja-JP" sz="800" dirty="0" smtClean="0">
                <a:solidFill>
                  <a:srgbClr val="FFFFFF"/>
                </a:solidFill>
                <a:latin typeface="メイリオ"/>
                <a:ea typeface="メイリオ"/>
                <a:cs typeface="メイリオ"/>
              </a:rPr>
              <a:t>Optimization</a:t>
            </a:r>
            <a:endParaRPr kumimoji="0" lang="en-US" altLang="ja-JP" sz="800" b="0" i="0" u="none" strike="noStrike" cap="none" normalizeH="0" dirty="0" smtClean="0">
              <a:ln>
                <a:noFill/>
              </a:ln>
              <a:solidFill>
                <a:srgbClr val="FFFFFF"/>
              </a:solidFill>
              <a:effectLst/>
              <a:latin typeface="メイリオ"/>
              <a:ea typeface="メイリオ"/>
              <a:cs typeface="メイリオ"/>
            </a:endParaRPr>
          </a:p>
        </p:txBody>
      </p:sp>
      <p:sp>
        <p:nvSpPr>
          <p:cNvPr id="40" name="右矢印 39"/>
          <p:cNvSpPr/>
          <p:nvPr/>
        </p:nvSpPr>
        <p:spPr>
          <a:xfrm>
            <a:off x="5439077" y="1324043"/>
            <a:ext cx="1653203" cy="520781"/>
          </a:xfrm>
          <a:prstGeom prst="rightArrow">
            <a:avLst>
              <a:gd name="adj1" fmla="val 77944"/>
              <a:gd name="adj2" fmla="val 5749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ＭＳ Ｐゴシック"/>
                <a:ea typeface="ＭＳ Ｐゴシック"/>
                <a:cs typeface="ＭＳ Ｐゴシック"/>
              </a:rPr>
              <a:t>意味・解釈</a:t>
            </a:r>
            <a:endParaRPr lang="en-US" altLang="ja-JP" sz="800" dirty="0" smtClean="0">
              <a:solidFill>
                <a:srgbClr val="FFFFFF"/>
              </a:solidFill>
              <a:latin typeface="ＭＳ Ｐゴシック"/>
              <a:ea typeface="ＭＳ Ｐゴシック"/>
              <a:cs typeface="ＭＳ Ｐゴシック"/>
            </a:endParaRPr>
          </a:p>
          <a:p>
            <a:pPr algn="ctr"/>
            <a:r>
              <a:rPr lang="ja-JP" altLang="en-US" sz="800" dirty="0" smtClean="0">
                <a:solidFill>
                  <a:srgbClr val="FFFFFF"/>
                </a:solidFill>
                <a:latin typeface="ＭＳ Ｐゴシック"/>
                <a:ea typeface="ＭＳ Ｐゴシック"/>
                <a:cs typeface="ＭＳ Ｐゴシック"/>
              </a:rPr>
              <a:t>関係・構造</a:t>
            </a:r>
          </a:p>
          <a:p>
            <a:pPr algn="ctr"/>
            <a:r>
              <a:rPr lang="ja-JP" altLang="en-US" sz="800" dirty="0" smtClean="0">
                <a:solidFill>
                  <a:srgbClr val="FFFFFF"/>
                </a:solidFill>
                <a:latin typeface="ＭＳ Ｐゴシック"/>
                <a:ea typeface="ＭＳ Ｐゴシック"/>
                <a:cs typeface="ＭＳ Ｐゴシック"/>
              </a:rPr>
              <a:t>原因・理由</a:t>
            </a:r>
            <a:endParaRPr lang="en-US" altLang="ja-JP" sz="800" dirty="0" smtClean="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6190564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design_img_f_1133791_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152" y="1124744"/>
            <a:ext cx="2304256" cy="2000442"/>
          </a:xfrm>
          <a:prstGeom prst="rect">
            <a:avLst/>
          </a:prstGeom>
          <a:ln>
            <a:noFill/>
          </a:ln>
          <a:effectLst>
            <a:outerShdw blurRad="292100" dist="139700" dir="2700000" algn="tl" rotWithShape="0">
              <a:srgbClr val="333333">
                <a:alpha val="65000"/>
              </a:srgbClr>
            </a:outerShdw>
          </a:effectLst>
        </p:spPr>
      </p:pic>
      <p:sp>
        <p:nvSpPr>
          <p:cNvPr id="10" name="フリーフォーム 9"/>
          <p:cNvSpPr/>
          <p:nvPr/>
        </p:nvSpPr>
        <p:spPr>
          <a:xfrm>
            <a:off x="894496" y="1268759"/>
            <a:ext cx="7356570" cy="4824537"/>
          </a:xfrm>
          <a:custGeom>
            <a:avLst/>
            <a:gdLst>
              <a:gd name="connsiteX0" fmla="*/ 0 w 7230421"/>
              <a:gd name="connsiteY0" fmla="*/ 5280509 h 5280509"/>
              <a:gd name="connsiteX1" fmla="*/ 3536487 w 7230421"/>
              <a:gd name="connsiteY1" fmla="*/ 3730268 h 5280509"/>
              <a:gd name="connsiteX2" fmla="*/ 7230421 w 7230421"/>
              <a:gd name="connsiteY2" fmla="*/ 0 h 5280509"/>
              <a:gd name="connsiteX3" fmla="*/ 7230421 w 7230421"/>
              <a:gd name="connsiteY3" fmla="*/ 0 h 5280509"/>
            </a:gdLst>
            <a:ahLst/>
            <a:cxnLst>
              <a:cxn ang="0">
                <a:pos x="connsiteX0" y="connsiteY0"/>
              </a:cxn>
              <a:cxn ang="0">
                <a:pos x="connsiteX1" y="connsiteY1"/>
              </a:cxn>
              <a:cxn ang="0">
                <a:pos x="connsiteX2" y="connsiteY2"/>
              </a:cxn>
              <a:cxn ang="0">
                <a:pos x="connsiteX3" y="connsiteY3"/>
              </a:cxn>
            </a:cxnLst>
            <a:rect l="l" t="t" r="r" b="b"/>
            <a:pathLst>
              <a:path w="7230421" h="5280509">
                <a:moveTo>
                  <a:pt x="0" y="5280509"/>
                </a:moveTo>
                <a:cubicBezTo>
                  <a:pt x="1165708" y="4945431"/>
                  <a:pt x="2331417" y="4610353"/>
                  <a:pt x="3536487" y="3730268"/>
                </a:cubicBezTo>
                <a:cubicBezTo>
                  <a:pt x="4741557" y="2850183"/>
                  <a:pt x="7230421" y="0"/>
                  <a:pt x="7230421" y="0"/>
                </a:cubicBezTo>
                <a:lnTo>
                  <a:pt x="7230421" y="0"/>
                </a:lnTo>
              </a:path>
            </a:pathLst>
          </a:custGeom>
          <a:noFill/>
          <a:ln w="76200">
            <a:solidFill>
              <a:schemeClr val="accent6">
                <a:lumMod val="75000"/>
              </a:schemeClr>
            </a:solidFill>
            <a:headEnd type="none" w="med" len="med"/>
            <a:tailEnd type="triangle"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en-US" altLang="ja-JP" dirty="0" smtClean="0"/>
              <a:t>CPS: </a:t>
            </a:r>
            <a:r>
              <a:rPr lang="en-US" altLang="ja-JP" dirty="0" err="1"/>
              <a:t>IoT</a:t>
            </a:r>
            <a:r>
              <a:rPr kumimoji="1" lang="ja-JP" altLang="en-US" dirty="0" smtClean="0"/>
              <a:t>によって変わる現実社会のとらえ方</a:t>
            </a:r>
            <a:endParaRPr kumimoji="1" lang="ja-JP" altLang="en-US" dirty="0"/>
          </a:p>
        </p:txBody>
      </p:sp>
      <p:sp>
        <p:nvSpPr>
          <p:cNvPr id="3" name="スライド番号プレースホルダー 2"/>
          <p:cNvSpPr>
            <a:spLocks noGrp="1"/>
          </p:cNvSpPr>
          <p:nvPr>
            <p:ph type="sldNum" sz="quarter" idx="12"/>
          </p:nvPr>
        </p:nvSpPr>
        <p:spPr>
          <a:xfrm>
            <a:off x="6983421" y="6659160"/>
            <a:ext cx="2133600" cy="217800"/>
          </a:xfrm>
        </p:spPr>
        <p:txBody>
          <a:bodyPr/>
          <a:lstStyle/>
          <a:p>
            <a:fld id="{8FF8CC5D-A65D-5946-99B5-645367A967AD}" type="slidenum">
              <a:rPr kumimoji="1" lang="ja-JP" altLang="en-US" smtClean="0"/>
              <a:t>16</a:t>
            </a:fld>
            <a:endParaRPr kumimoji="1" lang="ja-JP" altLang="en-US" dirty="0"/>
          </a:p>
        </p:txBody>
      </p:sp>
      <p:sp>
        <p:nvSpPr>
          <p:cNvPr id="4" name="ホームベース 3"/>
          <p:cNvSpPr/>
          <p:nvPr/>
        </p:nvSpPr>
        <p:spPr>
          <a:xfrm>
            <a:off x="5364088" y="3212976"/>
            <a:ext cx="2880320" cy="1080120"/>
          </a:xfrm>
          <a:prstGeom prst="homePlate">
            <a:avLst/>
          </a:prstGeom>
          <a:solidFill>
            <a:srgbClr val="0432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4000" dirty="0" smtClean="0">
                <a:solidFill>
                  <a:srgbClr val="FFFFFF"/>
                </a:solidFill>
                <a:latin typeface="MS PGothic" charset="-128"/>
                <a:ea typeface="MS PGothic" charset="-128"/>
                <a:cs typeface="MS PGothic" charset="-128"/>
              </a:rPr>
              <a:t>　　</a:t>
            </a:r>
            <a:r>
              <a:rPr kumimoji="1" lang="en-US" altLang="ja-JP" sz="4000" dirty="0" smtClean="0">
                <a:solidFill>
                  <a:srgbClr val="FFFFFF"/>
                </a:solidFill>
                <a:latin typeface="MS PGothic" charset="-128"/>
                <a:ea typeface="MS PGothic" charset="-128"/>
                <a:cs typeface="MS PGothic" charset="-128"/>
              </a:rPr>
              <a:t> </a:t>
            </a:r>
            <a:r>
              <a:rPr kumimoji="1" lang="ja-JP" altLang="en-US" sz="4000" dirty="0" smtClean="0">
                <a:solidFill>
                  <a:srgbClr val="FFFFFF"/>
                </a:solidFill>
                <a:latin typeface="MS PGothic" charset="-128"/>
                <a:ea typeface="MS PGothic" charset="-128"/>
                <a:cs typeface="MS PGothic" charset="-128"/>
              </a:rPr>
              <a:t>事実</a:t>
            </a:r>
            <a:endParaRPr kumimoji="1" lang="ja-JP" altLang="en-US" sz="4000" dirty="0">
              <a:solidFill>
                <a:srgbClr val="FFFFFF"/>
              </a:solidFill>
              <a:latin typeface="MS PGothic" charset="-128"/>
              <a:ea typeface="MS PGothic" charset="-128"/>
              <a:cs typeface="MS PGothic" charset="-128"/>
            </a:endParaRPr>
          </a:p>
        </p:txBody>
      </p:sp>
      <p:sp>
        <p:nvSpPr>
          <p:cNvPr id="5" name="ホームベース 4"/>
          <p:cNvSpPr/>
          <p:nvPr/>
        </p:nvSpPr>
        <p:spPr>
          <a:xfrm>
            <a:off x="3131840" y="3212976"/>
            <a:ext cx="2880320" cy="108012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4000" dirty="0" smtClean="0">
                <a:solidFill>
                  <a:srgbClr val="FFFFFF"/>
                </a:solidFill>
                <a:latin typeface="MS PGothic" charset="-128"/>
                <a:ea typeface="MS PGothic" charset="-128"/>
                <a:cs typeface="MS PGothic" charset="-128"/>
              </a:rPr>
              <a:t>　　</a:t>
            </a:r>
            <a:r>
              <a:rPr kumimoji="1" lang="en-US" altLang="ja-JP" sz="4000" dirty="0" smtClean="0">
                <a:solidFill>
                  <a:srgbClr val="FFFFFF"/>
                </a:solidFill>
                <a:latin typeface="MS PGothic" charset="-128"/>
                <a:ea typeface="MS PGothic" charset="-128"/>
                <a:cs typeface="MS PGothic" charset="-128"/>
              </a:rPr>
              <a:t> </a:t>
            </a:r>
            <a:r>
              <a:rPr kumimoji="1" lang="ja-JP" altLang="en-US" sz="4000" dirty="0" smtClean="0">
                <a:solidFill>
                  <a:srgbClr val="FFFFFF"/>
                </a:solidFill>
                <a:latin typeface="MS PGothic" charset="-128"/>
                <a:ea typeface="MS PGothic" charset="-128"/>
                <a:cs typeface="MS PGothic" charset="-128"/>
              </a:rPr>
              <a:t>実験</a:t>
            </a:r>
            <a:endParaRPr kumimoji="1" lang="ja-JP" altLang="en-US" sz="4000" dirty="0">
              <a:solidFill>
                <a:srgbClr val="FFFFFF"/>
              </a:solidFill>
              <a:latin typeface="MS PGothic" charset="-128"/>
              <a:ea typeface="MS PGothic" charset="-128"/>
              <a:cs typeface="MS PGothic" charset="-128"/>
            </a:endParaRPr>
          </a:p>
        </p:txBody>
      </p:sp>
      <p:sp>
        <p:nvSpPr>
          <p:cNvPr id="6" name="ホームベース 5"/>
          <p:cNvSpPr/>
          <p:nvPr/>
        </p:nvSpPr>
        <p:spPr>
          <a:xfrm>
            <a:off x="899592" y="3212976"/>
            <a:ext cx="2880320" cy="1080120"/>
          </a:xfrm>
          <a:prstGeom prst="homePlat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smtClean="0">
                <a:solidFill>
                  <a:srgbClr val="FFFFFF"/>
                </a:solidFill>
                <a:latin typeface="MS PGothic" charset="-128"/>
                <a:ea typeface="MS PGothic" charset="-128"/>
                <a:cs typeface="MS PGothic" charset="-128"/>
              </a:rPr>
              <a:t>経験</a:t>
            </a:r>
            <a:endParaRPr kumimoji="1" lang="ja-JP" altLang="en-US" sz="4000" dirty="0">
              <a:solidFill>
                <a:srgbClr val="FFFFFF"/>
              </a:solidFill>
              <a:latin typeface="MS PGothic" charset="-128"/>
              <a:ea typeface="MS PGothic" charset="-128"/>
              <a:cs typeface="MS PGothic" charset="-128"/>
            </a:endParaRPr>
          </a:p>
        </p:txBody>
      </p:sp>
      <p:sp>
        <p:nvSpPr>
          <p:cNvPr id="7" name="下矢印吹き出し 6"/>
          <p:cNvSpPr/>
          <p:nvPr/>
        </p:nvSpPr>
        <p:spPr>
          <a:xfrm>
            <a:off x="899592" y="2636912"/>
            <a:ext cx="2304256" cy="648072"/>
          </a:xfrm>
          <a:prstGeom prst="downArrowCallou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S PGothic" charset="-128"/>
                <a:ea typeface="MS PGothic" charset="-128"/>
                <a:cs typeface="MS PGothic" charset="-128"/>
              </a:rPr>
              <a:t>体験・主観</a:t>
            </a:r>
            <a:endParaRPr kumimoji="1" lang="ja-JP" altLang="en-US" sz="1600" dirty="0">
              <a:solidFill>
                <a:srgbClr val="FFFFFF"/>
              </a:solidFill>
              <a:latin typeface="MS PGothic" charset="-128"/>
              <a:ea typeface="MS PGothic" charset="-128"/>
              <a:cs typeface="MS PGothic" charset="-128"/>
            </a:endParaRPr>
          </a:p>
        </p:txBody>
      </p:sp>
      <p:sp>
        <p:nvSpPr>
          <p:cNvPr id="8" name="下矢印吹き出し 7"/>
          <p:cNvSpPr/>
          <p:nvPr/>
        </p:nvSpPr>
        <p:spPr>
          <a:xfrm>
            <a:off x="3419872" y="2632132"/>
            <a:ext cx="2304256" cy="648072"/>
          </a:xfrm>
          <a:prstGeom prst="downArrowCallou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S PGothic" charset="-128"/>
                <a:ea typeface="MS PGothic" charset="-128"/>
                <a:cs typeface="MS PGothic" charset="-128"/>
              </a:rPr>
              <a:t>サンプル</a:t>
            </a:r>
            <a:endParaRPr kumimoji="1" lang="ja-JP" altLang="en-US" sz="1600" dirty="0">
              <a:solidFill>
                <a:srgbClr val="FFFFFF"/>
              </a:solidFill>
              <a:latin typeface="MS PGothic" charset="-128"/>
              <a:ea typeface="MS PGothic" charset="-128"/>
              <a:cs typeface="MS PGothic" charset="-128"/>
            </a:endParaRPr>
          </a:p>
        </p:txBody>
      </p:sp>
      <p:sp>
        <p:nvSpPr>
          <p:cNvPr id="9" name="下矢印吹き出し 8"/>
          <p:cNvSpPr/>
          <p:nvPr/>
        </p:nvSpPr>
        <p:spPr>
          <a:xfrm>
            <a:off x="5940152" y="2647540"/>
            <a:ext cx="2304256" cy="648072"/>
          </a:xfrm>
          <a:prstGeom prst="downArrowCallout">
            <a:avLst/>
          </a:prstGeom>
          <a:solidFill>
            <a:srgbClr val="0432FF">
              <a:alpha val="72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S PGothic" charset="-128"/>
                <a:ea typeface="MS PGothic" charset="-128"/>
                <a:cs typeface="MS PGothic" charset="-128"/>
              </a:rPr>
              <a:t>リアルタイム・データ</a:t>
            </a:r>
            <a:endParaRPr kumimoji="1" lang="ja-JP" altLang="en-US" sz="1600" dirty="0">
              <a:solidFill>
                <a:srgbClr val="FFFFFF"/>
              </a:solidFill>
              <a:latin typeface="MS PGothic" charset="-128"/>
              <a:ea typeface="MS PGothic" charset="-128"/>
              <a:cs typeface="MS PGothic" charset="-128"/>
            </a:endParaRPr>
          </a:p>
        </p:txBody>
      </p:sp>
      <p:sp>
        <p:nvSpPr>
          <p:cNvPr id="11" name="直角三角形 10"/>
          <p:cNvSpPr/>
          <p:nvPr/>
        </p:nvSpPr>
        <p:spPr>
          <a:xfrm>
            <a:off x="894496" y="4581128"/>
            <a:ext cx="7349912" cy="1130387"/>
          </a:xfrm>
          <a:prstGeom prst="rtTriangle">
            <a:avLst/>
          </a:prstGeom>
          <a:solidFill>
            <a:srgbClr val="7030A0">
              <a:alpha val="6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直角三角形 11"/>
          <p:cNvSpPr/>
          <p:nvPr/>
        </p:nvSpPr>
        <p:spPr>
          <a:xfrm rot="10800000">
            <a:off x="887839" y="4574236"/>
            <a:ext cx="7349912" cy="1130387"/>
          </a:xfrm>
          <a:prstGeom prst="rtTriangle">
            <a:avLst/>
          </a:prstGeom>
          <a:solidFill>
            <a:srgbClr val="FF6666">
              <a:alpha val="76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899592" y="5019390"/>
            <a:ext cx="2304256" cy="646331"/>
          </a:xfrm>
          <a:prstGeom prst="rect">
            <a:avLst/>
          </a:prstGeom>
          <a:noFill/>
        </p:spPr>
        <p:txBody>
          <a:bodyPr wrap="square" rtlCol="0">
            <a:spAutoFit/>
          </a:bodyPr>
          <a:lstStyle/>
          <a:p>
            <a:r>
              <a:rPr kumimoji="1" lang="ja-JP" altLang="en-US" sz="3600" dirty="0" smtClean="0">
                <a:solidFill>
                  <a:schemeClr val="bg1"/>
                </a:solidFill>
              </a:rPr>
              <a:t>人の直感</a:t>
            </a:r>
            <a:endParaRPr kumimoji="1" lang="ja-JP" altLang="en-US" sz="3600" dirty="0">
              <a:solidFill>
                <a:schemeClr val="bg1"/>
              </a:solidFill>
            </a:endParaRPr>
          </a:p>
        </p:txBody>
      </p:sp>
      <p:sp>
        <p:nvSpPr>
          <p:cNvPr id="14" name="テキスト ボックス 13"/>
          <p:cNvSpPr txBox="1"/>
          <p:nvPr/>
        </p:nvSpPr>
        <p:spPr>
          <a:xfrm>
            <a:off x="5292080" y="4574236"/>
            <a:ext cx="2945671" cy="646331"/>
          </a:xfrm>
          <a:prstGeom prst="rect">
            <a:avLst/>
          </a:prstGeom>
          <a:noFill/>
        </p:spPr>
        <p:txBody>
          <a:bodyPr wrap="square" rtlCol="0">
            <a:spAutoFit/>
          </a:bodyPr>
          <a:lstStyle/>
          <a:p>
            <a:pPr algn="r"/>
            <a:r>
              <a:rPr kumimoji="1" lang="ja-JP" altLang="en-US" sz="3600" smtClean="0">
                <a:solidFill>
                  <a:schemeClr val="bg1"/>
                </a:solidFill>
              </a:rPr>
              <a:t>データの分析</a:t>
            </a:r>
            <a:endParaRPr kumimoji="1" lang="ja-JP" altLang="en-US" sz="3600" dirty="0">
              <a:solidFill>
                <a:schemeClr val="bg1"/>
              </a:solidFill>
            </a:endParaRPr>
          </a:p>
        </p:txBody>
      </p:sp>
      <p:sp>
        <p:nvSpPr>
          <p:cNvPr id="15" name="テキスト ボックス 14"/>
          <p:cNvSpPr txBox="1"/>
          <p:nvPr/>
        </p:nvSpPr>
        <p:spPr>
          <a:xfrm rot="18958335">
            <a:off x="7320092" y="1967095"/>
            <a:ext cx="848309" cy="307777"/>
          </a:xfrm>
          <a:prstGeom prst="rect">
            <a:avLst/>
          </a:prstGeom>
          <a:noFill/>
        </p:spPr>
        <p:txBody>
          <a:bodyPr wrap="none" rtlCol="0">
            <a:spAutoFit/>
          </a:bodyPr>
          <a:lstStyle/>
          <a:p>
            <a:r>
              <a:rPr kumimoji="1" lang="ja-JP" altLang="en-US" sz="1400" dirty="0" smtClean="0">
                <a:solidFill>
                  <a:schemeClr val="bg1"/>
                </a:solidFill>
              </a:rPr>
              <a:t>データ量</a:t>
            </a:r>
            <a:endParaRPr kumimoji="1" lang="ja-JP" altLang="en-US" sz="1400" dirty="0">
              <a:solidFill>
                <a:schemeClr val="bg1"/>
              </a:solidFill>
            </a:endParaRPr>
          </a:p>
        </p:txBody>
      </p:sp>
      <p:pic>
        <p:nvPicPr>
          <p:cNvPr id="16" name="図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5148" y="1271964"/>
            <a:ext cx="322464" cy="322464"/>
          </a:xfrm>
          <a:prstGeom prst="rect">
            <a:avLst/>
          </a:prstGeom>
        </p:spPr>
      </p:pic>
      <p:sp>
        <p:nvSpPr>
          <p:cNvPr id="17" name="テキスト ボックス 16"/>
          <p:cNvSpPr txBox="1"/>
          <p:nvPr/>
        </p:nvSpPr>
        <p:spPr>
          <a:xfrm>
            <a:off x="6516216" y="2147557"/>
            <a:ext cx="684286" cy="307777"/>
          </a:xfrm>
          <a:prstGeom prst="rect">
            <a:avLst/>
          </a:prstGeom>
          <a:noFill/>
        </p:spPr>
        <p:txBody>
          <a:bodyPr wrap="square" rtlCol="0">
            <a:spAutoFit/>
          </a:bodyPr>
          <a:lstStyle/>
          <a:p>
            <a:pPr algn="ctr"/>
            <a:r>
              <a:rPr kumimoji="1" lang="en-US" altLang="ja-JP" sz="1400" smtClean="0">
                <a:solidFill>
                  <a:schemeClr val="bg1"/>
                </a:solidFill>
              </a:rPr>
              <a:t>IoT</a:t>
            </a:r>
            <a:endParaRPr kumimoji="1" lang="ja-JP" altLang="en-US" sz="1400" dirty="0">
              <a:solidFill>
                <a:schemeClr val="bg1"/>
              </a:solidFill>
            </a:endParaRPr>
          </a:p>
        </p:txBody>
      </p:sp>
      <p:pic>
        <p:nvPicPr>
          <p:cNvPr id="19" name="図 18"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82088" y="1846231"/>
            <a:ext cx="535335" cy="367425"/>
          </a:xfrm>
          <a:prstGeom prst="rect">
            <a:avLst/>
          </a:prstGeom>
        </p:spPr>
      </p:pic>
      <p:sp>
        <p:nvSpPr>
          <p:cNvPr id="20" name="テキスト ボックス 19"/>
          <p:cNvSpPr txBox="1"/>
          <p:nvPr/>
        </p:nvSpPr>
        <p:spPr>
          <a:xfrm>
            <a:off x="978170" y="1490362"/>
            <a:ext cx="4172937" cy="707886"/>
          </a:xfrm>
          <a:prstGeom prst="rect">
            <a:avLst/>
          </a:prstGeom>
          <a:noFill/>
        </p:spPr>
        <p:txBody>
          <a:bodyPr wrap="none" rtlCol="0">
            <a:spAutoFit/>
          </a:bodyPr>
          <a:lstStyle/>
          <a:p>
            <a:r>
              <a:rPr kumimoji="1" lang="ja-JP" altLang="en-US" sz="2000" dirty="0" smtClean="0">
                <a:solidFill>
                  <a:srgbClr val="0432FF"/>
                </a:solidFill>
              </a:rPr>
              <a:t>膨大なデータをリアルタイムに収集し</a:t>
            </a:r>
          </a:p>
          <a:p>
            <a:r>
              <a:rPr kumimoji="1" lang="ja-JP" altLang="en-US" sz="2000" dirty="0" smtClean="0">
                <a:solidFill>
                  <a:srgbClr val="0432FF"/>
                </a:solidFill>
              </a:rPr>
              <a:t>データ分析によって事実を把握する。</a:t>
            </a:r>
          </a:p>
        </p:txBody>
      </p:sp>
    </p:spTree>
    <p:extLst>
      <p:ext uri="{BB962C8B-B14F-4D97-AF65-F5344CB8AC3E}">
        <p14:creationId xmlns:p14="http://schemas.microsoft.com/office/powerpoint/2010/main" val="471601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942250" y="2683193"/>
            <a:ext cx="7272808" cy="314914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en-US" altLang="ja-JP" dirty="0"/>
              <a:t>CPS: </a:t>
            </a:r>
            <a:r>
              <a:rPr kumimoji="1" lang="en-US" altLang="ja-JP" dirty="0" err="1" smtClean="0"/>
              <a:t>IoT</a:t>
            </a:r>
            <a:r>
              <a:rPr kumimoji="1" lang="ja-JP" altLang="en-US" dirty="0" smtClean="0"/>
              <a:t>で変わる道路交通の常識</a:t>
            </a:r>
            <a:endParaRPr kumimoji="1" lang="ja-JP" altLang="en-US" dirty="0"/>
          </a:p>
        </p:txBody>
      </p:sp>
      <p:sp>
        <p:nvSpPr>
          <p:cNvPr id="3" name="スライド番号プレースホルダー 2"/>
          <p:cNvSpPr>
            <a:spLocks noGrp="1"/>
          </p:cNvSpPr>
          <p:nvPr>
            <p:ph type="sldNum" sz="quarter" idx="12"/>
          </p:nvPr>
        </p:nvSpPr>
        <p:spPr>
          <a:xfrm>
            <a:off x="6974904" y="6451560"/>
            <a:ext cx="2133600" cy="217800"/>
          </a:xfrm>
        </p:spPr>
        <p:txBody>
          <a:bodyPr/>
          <a:lstStyle/>
          <a:p>
            <a:fld id="{8FF8CC5D-A65D-5946-99B5-645367A967AD}" type="slidenum">
              <a:rPr kumimoji="1" lang="ja-JP" altLang="en-US" smtClean="0"/>
              <a:t>17</a:t>
            </a:fld>
            <a:endParaRPr kumimoji="1" lang="ja-JP" altLang="en-US"/>
          </a:p>
        </p:txBody>
      </p:sp>
      <p:pic>
        <p:nvPicPr>
          <p:cNvPr id="4" name="図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66234" y="2690179"/>
            <a:ext cx="1159235" cy="1159235"/>
          </a:xfrm>
          <a:prstGeom prst="rect">
            <a:avLst/>
          </a:prstGeom>
        </p:spPr>
      </p:pic>
      <p:pic>
        <p:nvPicPr>
          <p:cNvPr id="5" name="図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38318" y="2849719"/>
            <a:ext cx="952679" cy="952679"/>
          </a:xfrm>
          <a:prstGeom prst="rect">
            <a:avLst/>
          </a:prstGeom>
        </p:spPr>
      </p:pic>
      <p:pic>
        <p:nvPicPr>
          <p:cNvPr id="8" name="図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32429" y="2962558"/>
            <a:ext cx="792373" cy="792373"/>
          </a:xfrm>
          <a:prstGeom prst="rect">
            <a:avLst/>
          </a:prstGeom>
        </p:spPr>
      </p:pic>
      <p:pic>
        <p:nvPicPr>
          <p:cNvPr id="9" name="図 8"/>
          <p:cNvPicPr>
            <a:picLocks noChangeAspect="1"/>
          </p:cNvPicPr>
          <p:nvPr/>
        </p:nvPicPr>
        <p:blipFill>
          <a:blip r:embed="rId5">
            <a:clrChange>
              <a:clrFrom>
                <a:srgbClr val="FFFFFF"/>
              </a:clrFrom>
              <a:clrTo>
                <a:srgbClr val="FFFFFF">
                  <a:alpha val="0"/>
                </a:srgbClr>
              </a:clrTo>
            </a:clrChange>
          </a:blip>
          <a:stretch>
            <a:fillRect/>
          </a:stretch>
        </p:blipFill>
        <p:spPr>
          <a:xfrm>
            <a:off x="1335032" y="2730648"/>
            <a:ext cx="1019743" cy="1019743"/>
          </a:xfrm>
          <a:prstGeom prst="rect">
            <a:avLst/>
          </a:prstGeom>
        </p:spPr>
      </p:pic>
      <p:pic>
        <p:nvPicPr>
          <p:cNvPr id="11" name="図 10"/>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96207" y="2690179"/>
            <a:ext cx="1100679" cy="1100679"/>
          </a:xfrm>
          <a:prstGeom prst="rect">
            <a:avLst/>
          </a:prstGeom>
        </p:spPr>
      </p:pic>
      <p:pic>
        <p:nvPicPr>
          <p:cNvPr id="12" name="図 11" descr="design_img_f_1133791_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0780" y="362564"/>
            <a:ext cx="2304256" cy="2000442"/>
          </a:xfrm>
          <a:prstGeom prst="rect">
            <a:avLst/>
          </a:prstGeom>
          <a:ln>
            <a:noFill/>
          </a:ln>
          <a:effectLst>
            <a:outerShdw blurRad="292100" dist="139700" dir="2700000" algn="tl" rotWithShape="0">
              <a:srgbClr val="333333">
                <a:alpha val="65000"/>
              </a:srgbClr>
            </a:outerShdw>
          </a:effectLst>
        </p:spPr>
      </p:pic>
      <p:pic>
        <p:nvPicPr>
          <p:cNvPr id="13" name="図 12"/>
          <p:cNvPicPr>
            <a:picLocks noChangeAspect="1"/>
          </p:cNvPicPr>
          <p:nvPr/>
        </p:nvPicPr>
        <p:blipFill>
          <a:blip r:embed="rId8">
            <a:clrChange>
              <a:clrFrom>
                <a:srgbClr val="FEFEFE"/>
              </a:clrFrom>
              <a:clrTo>
                <a:srgbClr val="FEFEFE">
                  <a:alpha val="0"/>
                </a:srgbClr>
              </a:clrTo>
            </a:clrChange>
          </a:blip>
          <a:stretch>
            <a:fillRect/>
          </a:stretch>
        </p:blipFill>
        <p:spPr>
          <a:xfrm flipH="1">
            <a:off x="1328735" y="2079180"/>
            <a:ext cx="861605" cy="861605"/>
          </a:xfrm>
          <a:prstGeom prst="rect">
            <a:avLst/>
          </a:prstGeom>
        </p:spPr>
      </p:pic>
      <p:pic>
        <p:nvPicPr>
          <p:cNvPr id="14" name="図 13"/>
          <p:cNvPicPr>
            <a:picLocks noChangeAspect="1"/>
          </p:cNvPicPr>
          <p:nvPr/>
        </p:nvPicPr>
        <p:blipFill>
          <a:blip r:embed="rId8">
            <a:clrChange>
              <a:clrFrom>
                <a:srgbClr val="FEFEFE"/>
              </a:clrFrom>
              <a:clrTo>
                <a:srgbClr val="FEFEFE">
                  <a:alpha val="0"/>
                </a:srgbClr>
              </a:clrTo>
            </a:clrChange>
          </a:blip>
          <a:stretch>
            <a:fillRect/>
          </a:stretch>
        </p:blipFill>
        <p:spPr>
          <a:xfrm flipH="1">
            <a:off x="5355978" y="2079181"/>
            <a:ext cx="861605" cy="861605"/>
          </a:xfrm>
          <a:prstGeom prst="rect">
            <a:avLst/>
          </a:prstGeom>
        </p:spPr>
      </p:pic>
      <p:cxnSp>
        <p:nvCxnSpPr>
          <p:cNvPr id="16" name="直線矢印コネクタ 15"/>
          <p:cNvCxnSpPr/>
          <p:nvPr/>
        </p:nvCxnSpPr>
        <p:spPr>
          <a:xfrm flipV="1">
            <a:off x="1844903" y="1863931"/>
            <a:ext cx="2037563" cy="1232100"/>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p:nvPr/>
        </p:nvCxnSpPr>
        <p:spPr>
          <a:xfrm flipV="1">
            <a:off x="3342123" y="1823462"/>
            <a:ext cx="1056511" cy="1079089"/>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p:nvPr/>
        </p:nvCxnSpPr>
        <p:spPr>
          <a:xfrm flipV="1">
            <a:off x="4575607" y="1842393"/>
            <a:ext cx="0" cy="1253638"/>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5" name="直線矢印コネクタ 24"/>
          <p:cNvCxnSpPr/>
          <p:nvPr/>
        </p:nvCxnSpPr>
        <p:spPr>
          <a:xfrm flipH="1" flipV="1">
            <a:off x="4860743" y="1858779"/>
            <a:ext cx="1054358" cy="1297260"/>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4" name="直線矢印コネクタ 33"/>
          <p:cNvCxnSpPr/>
          <p:nvPr/>
        </p:nvCxnSpPr>
        <p:spPr>
          <a:xfrm flipH="1" flipV="1">
            <a:off x="5245614" y="1842393"/>
            <a:ext cx="521171" cy="520614"/>
          </a:xfrm>
          <a:prstGeom prst="straightConnector1">
            <a:avLst/>
          </a:prstGeom>
          <a:ln>
            <a:solidFill>
              <a:srgbClr val="0432F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5" name="直線矢印コネクタ 34"/>
          <p:cNvCxnSpPr/>
          <p:nvPr/>
        </p:nvCxnSpPr>
        <p:spPr>
          <a:xfrm flipH="1" flipV="1">
            <a:off x="5501466" y="1823462"/>
            <a:ext cx="1644386" cy="1200561"/>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p:nvPr/>
        </p:nvCxnSpPr>
        <p:spPr>
          <a:xfrm flipV="1">
            <a:off x="1963056" y="1681318"/>
            <a:ext cx="1681168" cy="645154"/>
          </a:xfrm>
          <a:prstGeom prst="straightConnector1">
            <a:avLst/>
          </a:prstGeom>
          <a:ln>
            <a:solidFill>
              <a:srgbClr val="0432F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pic>
        <p:nvPicPr>
          <p:cNvPr id="50" name="図 4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45614" y="3601083"/>
            <a:ext cx="1159235" cy="1159235"/>
          </a:xfrm>
          <a:prstGeom prst="rect">
            <a:avLst/>
          </a:prstGeom>
        </p:spPr>
      </p:pic>
      <p:pic>
        <p:nvPicPr>
          <p:cNvPr id="51" name="図 5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17698" y="3760623"/>
            <a:ext cx="952679" cy="952679"/>
          </a:xfrm>
          <a:prstGeom prst="rect">
            <a:avLst/>
          </a:prstGeom>
        </p:spPr>
      </p:pic>
      <p:pic>
        <p:nvPicPr>
          <p:cNvPr id="52" name="図 5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1809" y="3873462"/>
            <a:ext cx="792373" cy="792373"/>
          </a:xfrm>
          <a:prstGeom prst="rect">
            <a:avLst/>
          </a:prstGeom>
        </p:spPr>
      </p:pic>
      <p:pic>
        <p:nvPicPr>
          <p:cNvPr id="53" name="図 52"/>
          <p:cNvPicPr>
            <a:picLocks noChangeAspect="1"/>
          </p:cNvPicPr>
          <p:nvPr/>
        </p:nvPicPr>
        <p:blipFill>
          <a:blip r:embed="rId5">
            <a:clrChange>
              <a:clrFrom>
                <a:srgbClr val="FFFFFF"/>
              </a:clrFrom>
              <a:clrTo>
                <a:srgbClr val="FFFFFF">
                  <a:alpha val="0"/>
                </a:srgbClr>
              </a:clrTo>
            </a:clrChange>
          </a:blip>
          <a:stretch>
            <a:fillRect/>
          </a:stretch>
        </p:blipFill>
        <p:spPr>
          <a:xfrm>
            <a:off x="6635979" y="3678376"/>
            <a:ext cx="1019743" cy="1019743"/>
          </a:xfrm>
          <a:prstGeom prst="rect">
            <a:avLst/>
          </a:prstGeom>
        </p:spPr>
      </p:pic>
      <p:pic>
        <p:nvPicPr>
          <p:cNvPr id="54" name="図 5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5587" y="3601083"/>
            <a:ext cx="1100679" cy="1100679"/>
          </a:xfrm>
          <a:prstGeom prst="rect">
            <a:avLst/>
          </a:prstGeom>
        </p:spPr>
      </p:pic>
      <p:pic>
        <p:nvPicPr>
          <p:cNvPr id="61" name="図 6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379800" y="4630262"/>
            <a:ext cx="1159235" cy="1159235"/>
          </a:xfrm>
          <a:prstGeom prst="rect">
            <a:avLst/>
          </a:prstGeom>
        </p:spPr>
      </p:pic>
      <p:pic>
        <p:nvPicPr>
          <p:cNvPr id="62" name="図 6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533876" y="4801881"/>
            <a:ext cx="952679" cy="952679"/>
          </a:xfrm>
          <a:prstGeom prst="rect">
            <a:avLst/>
          </a:prstGeom>
        </p:spPr>
      </p:pic>
      <p:pic>
        <p:nvPicPr>
          <p:cNvPr id="63" name="図 6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827987" y="4914720"/>
            <a:ext cx="792373" cy="792373"/>
          </a:xfrm>
          <a:prstGeom prst="rect">
            <a:avLst/>
          </a:prstGeom>
        </p:spPr>
      </p:pic>
      <p:pic>
        <p:nvPicPr>
          <p:cNvPr id="64" name="図 63"/>
          <p:cNvPicPr>
            <a:picLocks noChangeAspect="1"/>
          </p:cNvPicPr>
          <p:nvPr/>
        </p:nvPicPr>
        <p:blipFill>
          <a:blip r:embed="rId5">
            <a:clrChange>
              <a:clrFrom>
                <a:srgbClr val="FFFFFF"/>
              </a:clrFrom>
              <a:clrTo>
                <a:srgbClr val="FFFFFF">
                  <a:alpha val="0"/>
                </a:srgbClr>
              </a:clrTo>
            </a:clrChange>
          </a:blip>
          <a:stretch>
            <a:fillRect/>
          </a:stretch>
        </p:blipFill>
        <p:spPr>
          <a:xfrm flipH="1">
            <a:off x="2730590" y="4682810"/>
            <a:ext cx="1019743" cy="1019743"/>
          </a:xfrm>
          <a:prstGeom prst="rect">
            <a:avLst/>
          </a:prstGeom>
        </p:spPr>
      </p:pic>
      <p:pic>
        <p:nvPicPr>
          <p:cNvPr id="65" name="図 64"/>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4091765" y="4642341"/>
            <a:ext cx="1100679" cy="1100679"/>
          </a:xfrm>
          <a:prstGeom prst="rect">
            <a:avLst/>
          </a:prstGeom>
        </p:spPr>
      </p:pic>
      <p:grpSp>
        <p:nvGrpSpPr>
          <p:cNvPr id="72" name="図形グループ 71"/>
          <p:cNvGrpSpPr/>
          <p:nvPr/>
        </p:nvGrpSpPr>
        <p:grpSpPr>
          <a:xfrm>
            <a:off x="1174616" y="3620219"/>
            <a:ext cx="6870957" cy="100430"/>
            <a:chOff x="1131958" y="4025196"/>
            <a:chExt cx="6870957" cy="100430"/>
          </a:xfrm>
        </p:grpSpPr>
        <p:sp>
          <p:nvSpPr>
            <p:cNvPr id="66" name="正方形/長方形 65"/>
            <p:cNvSpPr/>
            <p:nvPr/>
          </p:nvSpPr>
          <p:spPr>
            <a:xfrm>
              <a:off x="1131958" y="4027632"/>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p:cNvSpPr/>
            <p:nvPr/>
          </p:nvSpPr>
          <p:spPr>
            <a:xfrm>
              <a:off x="2293252" y="4025833"/>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p:cNvSpPr/>
            <p:nvPr/>
          </p:nvSpPr>
          <p:spPr>
            <a:xfrm>
              <a:off x="3454546" y="4026995"/>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p:cNvSpPr/>
            <p:nvPr/>
          </p:nvSpPr>
          <p:spPr>
            <a:xfrm>
              <a:off x="4615840" y="4025196"/>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p:cNvSpPr/>
            <p:nvPr/>
          </p:nvSpPr>
          <p:spPr>
            <a:xfrm>
              <a:off x="5786970" y="4033787"/>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p:cNvSpPr/>
            <p:nvPr/>
          </p:nvSpPr>
          <p:spPr>
            <a:xfrm>
              <a:off x="6948264" y="4031988"/>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3" name="爆発 1 72"/>
          <p:cNvSpPr/>
          <p:nvPr/>
        </p:nvSpPr>
        <p:spPr>
          <a:xfrm>
            <a:off x="2758976" y="3782228"/>
            <a:ext cx="1073525" cy="972383"/>
          </a:xfrm>
          <a:prstGeom prst="irregularSeal1">
            <a:avLst/>
          </a:prstGeom>
          <a:solidFill>
            <a:srgbClr val="FF0000">
              <a:alpha val="41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4" name="図 73"/>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570324" y="2697165"/>
            <a:ext cx="1159235" cy="1159235"/>
          </a:xfrm>
          <a:prstGeom prst="rect">
            <a:avLst/>
          </a:prstGeom>
        </p:spPr>
      </p:pic>
      <p:pic>
        <p:nvPicPr>
          <p:cNvPr id="75" name="図 74"/>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48997" y="3608629"/>
            <a:ext cx="1159235" cy="1159235"/>
          </a:xfrm>
          <a:prstGeom prst="rect">
            <a:avLst/>
          </a:prstGeom>
        </p:spPr>
      </p:pic>
      <p:sp>
        <p:nvSpPr>
          <p:cNvPr id="76" name="四角形吹き出し 75"/>
          <p:cNvSpPr/>
          <p:nvPr/>
        </p:nvSpPr>
        <p:spPr>
          <a:xfrm>
            <a:off x="7082398" y="1250830"/>
            <a:ext cx="1628469" cy="572632"/>
          </a:xfrm>
          <a:prstGeom prst="wedgeRectCallout">
            <a:avLst>
              <a:gd name="adj1" fmla="val -89999"/>
              <a:gd name="adj2" fmla="val 16084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ＭＳ Ｐゴシック"/>
                <a:ea typeface="ＭＳ Ｐゴシック"/>
                <a:cs typeface="ＭＳ Ｐゴシック"/>
              </a:rPr>
              <a:t>他の自動車と協調し、速度を</a:t>
            </a:r>
            <a:r>
              <a:rPr kumimoji="1" lang="ja-JP" altLang="en-US" sz="1000" smtClean="0">
                <a:solidFill>
                  <a:srgbClr val="FFFFFF"/>
                </a:solidFill>
                <a:latin typeface="ＭＳ Ｐゴシック"/>
                <a:ea typeface="ＭＳ Ｐゴシック"/>
                <a:cs typeface="ＭＳ Ｐゴシック"/>
              </a:rPr>
              <a:t>調整して渋滞を回避</a:t>
            </a:r>
            <a:endParaRPr kumimoji="1" lang="ja-JP" altLang="en-US" sz="1000" dirty="0">
              <a:solidFill>
                <a:srgbClr val="FFFFFF"/>
              </a:solidFill>
              <a:latin typeface="ＭＳ Ｐゴシック"/>
              <a:ea typeface="ＭＳ Ｐゴシック"/>
              <a:cs typeface="ＭＳ Ｐゴシック"/>
            </a:endParaRPr>
          </a:p>
        </p:txBody>
      </p:sp>
      <p:sp>
        <p:nvSpPr>
          <p:cNvPr id="77" name="四角形吹き出し 76"/>
          <p:cNvSpPr/>
          <p:nvPr/>
        </p:nvSpPr>
        <p:spPr>
          <a:xfrm>
            <a:off x="417509" y="1253675"/>
            <a:ext cx="1745242" cy="572632"/>
          </a:xfrm>
          <a:prstGeom prst="wedgeRectCallout">
            <a:avLst>
              <a:gd name="adj1" fmla="val 57493"/>
              <a:gd name="adj2" fmla="val 10903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ＭＳ Ｐゴシック"/>
                <a:ea typeface="ＭＳ Ｐゴシック"/>
                <a:cs typeface="ＭＳ Ｐゴシック"/>
              </a:rPr>
              <a:t>通行量に合わせて信号機の</a:t>
            </a:r>
            <a:r>
              <a:rPr kumimoji="1" lang="ja-JP" altLang="en-US" sz="1000" smtClean="0">
                <a:solidFill>
                  <a:srgbClr val="FFFFFF"/>
                </a:solidFill>
                <a:latin typeface="ＭＳ Ｐゴシック"/>
                <a:ea typeface="ＭＳ Ｐゴシック"/>
                <a:cs typeface="ＭＳ Ｐゴシック"/>
              </a:rPr>
              <a:t>点灯を調整し渋滞を回避</a:t>
            </a:r>
            <a:endParaRPr kumimoji="1" lang="ja-JP" altLang="en-US" sz="1000" dirty="0">
              <a:solidFill>
                <a:srgbClr val="FFFFFF"/>
              </a:solidFill>
              <a:latin typeface="ＭＳ Ｐゴシック"/>
              <a:ea typeface="ＭＳ Ｐゴシック"/>
              <a:cs typeface="ＭＳ Ｐゴシック"/>
            </a:endParaRPr>
          </a:p>
        </p:txBody>
      </p:sp>
      <p:sp>
        <p:nvSpPr>
          <p:cNvPr id="78" name="四角形吹き出し 77"/>
          <p:cNvSpPr/>
          <p:nvPr/>
        </p:nvSpPr>
        <p:spPr>
          <a:xfrm>
            <a:off x="7062930" y="5687346"/>
            <a:ext cx="1681205" cy="572632"/>
          </a:xfrm>
          <a:prstGeom prst="wedgeRectCallout">
            <a:avLst>
              <a:gd name="adj1" fmla="val 3710"/>
              <a:gd name="adj2" fmla="val -141598"/>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ＭＳ Ｐゴシック"/>
                <a:ea typeface="ＭＳ Ｐゴシック"/>
                <a:cs typeface="ＭＳ Ｐゴシック"/>
              </a:rPr>
              <a:t>事故に対応してバスの運行を</a:t>
            </a:r>
            <a:r>
              <a:rPr kumimoji="1" lang="ja-JP" altLang="en-US" sz="1000" smtClean="0">
                <a:solidFill>
                  <a:srgbClr val="FFFFFF"/>
                </a:solidFill>
                <a:latin typeface="ＭＳ Ｐゴシック"/>
                <a:ea typeface="ＭＳ Ｐゴシック"/>
                <a:cs typeface="ＭＳ Ｐゴシック"/>
              </a:rPr>
              <a:t>優先し移動手段を確保</a:t>
            </a:r>
            <a:endParaRPr kumimoji="1" lang="ja-JP" altLang="en-US" sz="1000" dirty="0">
              <a:solidFill>
                <a:srgbClr val="FFFFFF"/>
              </a:solidFill>
              <a:latin typeface="ＭＳ Ｐゴシック"/>
              <a:ea typeface="ＭＳ Ｐゴシック"/>
              <a:cs typeface="ＭＳ Ｐゴシック"/>
            </a:endParaRPr>
          </a:p>
        </p:txBody>
      </p:sp>
      <p:sp>
        <p:nvSpPr>
          <p:cNvPr id="79" name="四角形吹き出し 78"/>
          <p:cNvSpPr/>
          <p:nvPr/>
        </p:nvSpPr>
        <p:spPr>
          <a:xfrm>
            <a:off x="417509" y="5685327"/>
            <a:ext cx="1628469" cy="572632"/>
          </a:xfrm>
          <a:prstGeom prst="wedgeRectCallout">
            <a:avLst>
              <a:gd name="adj1" fmla="val -3728"/>
              <a:gd name="adj2" fmla="val -197646"/>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ＭＳ Ｐゴシック"/>
                <a:ea typeface="ＭＳ Ｐゴシック"/>
                <a:cs typeface="ＭＳ Ｐゴシック"/>
              </a:rPr>
              <a:t>交通量に合わせて中央線を移動し渋滞を回避</a:t>
            </a:r>
            <a:endParaRPr kumimoji="1" lang="ja-JP" altLang="en-US" sz="10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0033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dissolve">
                                      <p:cBhvr>
                                        <p:cTn id="7" dur="500"/>
                                        <p:tgtEl>
                                          <p:spTgt spid="76"/>
                                        </p:tgtEl>
                                      </p:cBhvr>
                                    </p:animEffect>
                                  </p:childTnLst>
                                </p:cTn>
                              </p:par>
                              <p:par>
                                <p:cTn id="8" presetID="9"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dissolve">
                                      <p:cBhvr>
                                        <p:cTn id="10" dur="500"/>
                                        <p:tgtEl>
                                          <p:spTgt spid="35"/>
                                        </p:tgtEl>
                                      </p:cBhvr>
                                    </p:animEffect>
                                  </p:childTnLst>
                                </p:cTn>
                              </p:par>
                              <p:par>
                                <p:cTn id="11" presetID="9"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dissolve">
                                      <p:cBhvr>
                                        <p:cTn id="13" dur="500"/>
                                        <p:tgtEl>
                                          <p:spTgt spid="25"/>
                                        </p:tgtEl>
                                      </p:cBhvr>
                                    </p:animEffect>
                                  </p:childTnLst>
                                </p:cTn>
                              </p:par>
                              <p:par>
                                <p:cTn id="14" presetID="9"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ssolve">
                                      <p:cBhvr>
                                        <p:cTn id="16" dur="500"/>
                                        <p:tgtEl>
                                          <p:spTgt spid="24"/>
                                        </p:tgtEl>
                                      </p:cBhvr>
                                    </p:animEffect>
                                  </p:childTnLst>
                                </p:cTn>
                              </p:par>
                              <p:par>
                                <p:cTn id="17" presetID="9"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par>
                                <p:cTn id="20" presetID="9"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checkerboard(across)">
                                      <p:cBhvr>
                                        <p:cTn id="27" dur="500"/>
                                        <p:tgtEl>
                                          <p:spTgt spid="77"/>
                                        </p:tgtEl>
                                      </p:cBhvr>
                                    </p:animEffect>
                                  </p:childTnLst>
                                </p:cTn>
                              </p:par>
                              <p:par>
                                <p:cTn id="28" presetID="5" presetClass="entr" presetSubtype="1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checkerboard(across)">
                                      <p:cBhvr>
                                        <p:cTn id="30" dur="500"/>
                                        <p:tgtEl>
                                          <p:spTgt spid="45"/>
                                        </p:tgtEl>
                                      </p:cBhvr>
                                    </p:animEffect>
                                  </p:childTnLst>
                                </p:cTn>
                              </p:par>
                              <p:par>
                                <p:cTn id="31" presetID="5" presetClass="entr" presetSubtype="1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checkerboard(across)">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3.33333E-6 4.81481E-6 L -0.00052 0.14768 " pathEditMode="relative" rAng="0" ptsTypes="AA">
                                      <p:cBhvr>
                                        <p:cTn id="37" dur="2000" fill="hold"/>
                                        <p:tgtEl>
                                          <p:spTgt spid="72"/>
                                        </p:tgtEl>
                                        <p:attrNameLst>
                                          <p:attrName>ppt_x</p:attrName>
                                          <p:attrName>ppt_y</p:attrName>
                                        </p:attrNameLst>
                                      </p:cBhvr>
                                      <p:rCtr x="-35" y="7384"/>
                                    </p:animMotion>
                                  </p:childTnLst>
                                </p:cTn>
                              </p:par>
                            </p:childTnLst>
                          </p:cTn>
                        </p:par>
                        <p:par>
                          <p:cTn id="38" fill="hold">
                            <p:stCondLst>
                              <p:cond delay="2000"/>
                            </p:stCondLst>
                            <p:childTnLst>
                              <p:par>
                                <p:cTn id="39" presetID="2" presetClass="entr" presetSubtype="2" fill="hold" nodeType="afterEffect">
                                  <p:stCondLst>
                                    <p:cond delay="0"/>
                                  </p:stCondLst>
                                  <p:childTnLst>
                                    <p:set>
                                      <p:cBhvr>
                                        <p:cTn id="40" dur="1" fill="hold">
                                          <p:stCondLst>
                                            <p:cond delay="0"/>
                                          </p:stCondLst>
                                        </p:cTn>
                                        <p:tgtEl>
                                          <p:spTgt spid="54"/>
                                        </p:tgtEl>
                                        <p:attrNameLst>
                                          <p:attrName>style.visibility</p:attrName>
                                        </p:attrNameLst>
                                      </p:cBhvr>
                                      <p:to>
                                        <p:strVal val="visible"/>
                                      </p:to>
                                    </p:set>
                                    <p:anim calcmode="lin" valueType="num">
                                      <p:cBhvr additive="base">
                                        <p:cTn id="41" dur="500" fill="hold"/>
                                        <p:tgtEl>
                                          <p:spTgt spid="54"/>
                                        </p:tgtEl>
                                        <p:attrNameLst>
                                          <p:attrName>ppt_x</p:attrName>
                                        </p:attrNameLst>
                                      </p:cBhvr>
                                      <p:tavLst>
                                        <p:tav tm="0">
                                          <p:val>
                                            <p:strVal val="1+#ppt_w/2"/>
                                          </p:val>
                                        </p:tav>
                                        <p:tav tm="100000">
                                          <p:val>
                                            <p:strVal val="#ppt_x"/>
                                          </p:val>
                                        </p:tav>
                                      </p:tavLst>
                                    </p:anim>
                                    <p:anim calcmode="lin" valueType="num">
                                      <p:cBhvr additive="base">
                                        <p:cTn id="42" dur="500" fill="hold"/>
                                        <p:tgtEl>
                                          <p:spTgt spid="54"/>
                                        </p:tgtEl>
                                        <p:attrNameLst>
                                          <p:attrName>ppt_y</p:attrName>
                                        </p:attrNameLst>
                                      </p:cBhvr>
                                      <p:tavLst>
                                        <p:tav tm="0">
                                          <p:val>
                                            <p:strVal val="#ppt_y"/>
                                          </p:val>
                                        </p:tav>
                                        <p:tav tm="100000">
                                          <p:val>
                                            <p:strVal val="#ppt_y"/>
                                          </p:val>
                                        </p:tav>
                                      </p:tavLst>
                                    </p:anim>
                                  </p:childTnLst>
                                </p:cTn>
                              </p:par>
                            </p:childTnLst>
                          </p:cTn>
                        </p:par>
                        <p:par>
                          <p:cTn id="43" fill="hold">
                            <p:stCondLst>
                              <p:cond delay="2500"/>
                            </p:stCondLst>
                            <p:childTnLst>
                              <p:par>
                                <p:cTn id="44" presetID="2" presetClass="entr" presetSubtype="2" fill="hold" nodeType="after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additive="base">
                                        <p:cTn id="46" dur="500" fill="hold"/>
                                        <p:tgtEl>
                                          <p:spTgt spid="51"/>
                                        </p:tgtEl>
                                        <p:attrNameLst>
                                          <p:attrName>ppt_x</p:attrName>
                                        </p:attrNameLst>
                                      </p:cBhvr>
                                      <p:tavLst>
                                        <p:tav tm="0">
                                          <p:val>
                                            <p:strVal val="1+#ppt_w/2"/>
                                          </p:val>
                                        </p:tav>
                                        <p:tav tm="100000">
                                          <p:val>
                                            <p:strVal val="#ppt_x"/>
                                          </p:val>
                                        </p:tav>
                                      </p:tavLst>
                                    </p:anim>
                                    <p:anim calcmode="lin" valueType="num">
                                      <p:cBhvr additive="base">
                                        <p:cTn id="47" dur="500" fill="hold"/>
                                        <p:tgtEl>
                                          <p:spTgt spid="51"/>
                                        </p:tgtEl>
                                        <p:attrNameLst>
                                          <p:attrName>ppt_y</p:attrName>
                                        </p:attrNameLst>
                                      </p:cBhvr>
                                      <p:tavLst>
                                        <p:tav tm="0">
                                          <p:val>
                                            <p:strVal val="#ppt_y"/>
                                          </p:val>
                                        </p:tav>
                                        <p:tav tm="100000">
                                          <p:val>
                                            <p:strVal val="#ppt_y"/>
                                          </p:val>
                                        </p:tav>
                                      </p:tavLst>
                                    </p:anim>
                                  </p:childTnLst>
                                </p:cTn>
                              </p:par>
                            </p:childTnLst>
                          </p:cTn>
                        </p:par>
                        <p:par>
                          <p:cTn id="48" fill="hold">
                            <p:stCondLst>
                              <p:cond delay="3000"/>
                            </p:stCondLst>
                            <p:childTnLst>
                              <p:par>
                                <p:cTn id="49" presetID="2" presetClass="entr" presetSubtype="2" fill="hold" nodeType="afterEffect">
                                  <p:stCondLst>
                                    <p:cond delay="0"/>
                                  </p:stCondLst>
                                  <p:childTnLst>
                                    <p:set>
                                      <p:cBhvr>
                                        <p:cTn id="50" dur="1" fill="hold">
                                          <p:stCondLst>
                                            <p:cond delay="0"/>
                                          </p:stCondLst>
                                        </p:cTn>
                                        <p:tgtEl>
                                          <p:spTgt spid="52"/>
                                        </p:tgtEl>
                                        <p:attrNameLst>
                                          <p:attrName>style.visibility</p:attrName>
                                        </p:attrNameLst>
                                      </p:cBhvr>
                                      <p:to>
                                        <p:strVal val="visible"/>
                                      </p:to>
                                    </p:set>
                                    <p:anim calcmode="lin" valueType="num">
                                      <p:cBhvr additive="base">
                                        <p:cTn id="51" dur="500" fill="hold"/>
                                        <p:tgtEl>
                                          <p:spTgt spid="52"/>
                                        </p:tgtEl>
                                        <p:attrNameLst>
                                          <p:attrName>ppt_x</p:attrName>
                                        </p:attrNameLst>
                                      </p:cBhvr>
                                      <p:tavLst>
                                        <p:tav tm="0">
                                          <p:val>
                                            <p:strVal val="1+#ppt_w/2"/>
                                          </p:val>
                                        </p:tav>
                                        <p:tav tm="100000">
                                          <p:val>
                                            <p:strVal val="#ppt_x"/>
                                          </p:val>
                                        </p:tav>
                                      </p:tavLst>
                                    </p:anim>
                                    <p:anim calcmode="lin" valueType="num">
                                      <p:cBhvr additive="base">
                                        <p:cTn id="52" dur="500" fill="hold"/>
                                        <p:tgtEl>
                                          <p:spTgt spid="52"/>
                                        </p:tgtEl>
                                        <p:attrNameLst>
                                          <p:attrName>ppt_y</p:attrName>
                                        </p:attrNameLst>
                                      </p:cBhvr>
                                      <p:tavLst>
                                        <p:tav tm="0">
                                          <p:val>
                                            <p:strVal val="#ppt_y"/>
                                          </p:val>
                                        </p:tav>
                                        <p:tav tm="100000">
                                          <p:val>
                                            <p:strVal val="#ppt_y"/>
                                          </p:val>
                                        </p:tav>
                                      </p:tavLst>
                                    </p:anim>
                                  </p:childTnLst>
                                </p:cTn>
                              </p:par>
                            </p:childTnLst>
                          </p:cTn>
                        </p:par>
                        <p:par>
                          <p:cTn id="53" fill="hold">
                            <p:stCondLst>
                              <p:cond delay="3500"/>
                            </p:stCondLst>
                            <p:childTnLst>
                              <p:par>
                                <p:cTn id="54" presetID="2" presetClass="entr" presetSubtype="2" fill="hold" nodeType="afterEffect">
                                  <p:stCondLst>
                                    <p:cond delay="0"/>
                                  </p:stCondLst>
                                  <p:childTnLst>
                                    <p:set>
                                      <p:cBhvr>
                                        <p:cTn id="55" dur="1" fill="hold">
                                          <p:stCondLst>
                                            <p:cond delay="0"/>
                                          </p:stCondLst>
                                        </p:cTn>
                                        <p:tgtEl>
                                          <p:spTgt spid="50"/>
                                        </p:tgtEl>
                                        <p:attrNameLst>
                                          <p:attrName>style.visibility</p:attrName>
                                        </p:attrNameLst>
                                      </p:cBhvr>
                                      <p:to>
                                        <p:strVal val="visible"/>
                                      </p:to>
                                    </p:set>
                                    <p:anim calcmode="lin" valueType="num">
                                      <p:cBhvr additive="base">
                                        <p:cTn id="56" dur="500" fill="hold"/>
                                        <p:tgtEl>
                                          <p:spTgt spid="50"/>
                                        </p:tgtEl>
                                        <p:attrNameLst>
                                          <p:attrName>ppt_x</p:attrName>
                                        </p:attrNameLst>
                                      </p:cBhvr>
                                      <p:tavLst>
                                        <p:tav tm="0">
                                          <p:val>
                                            <p:strVal val="1+#ppt_w/2"/>
                                          </p:val>
                                        </p:tav>
                                        <p:tav tm="100000">
                                          <p:val>
                                            <p:strVal val="#ppt_x"/>
                                          </p:val>
                                        </p:tav>
                                      </p:tavLst>
                                    </p:anim>
                                    <p:anim calcmode="lin" valueType="num">
                                      <p:cBhvr additive="base">
                                        <p:cTn id="57" dur="500" fill="hold"/>
                                        <p:tgtEl>
                                          <p:spTgt spid="50"/>
                                        </p:tgtEl>
                                        <p:attrNameLst>
                                          <p:attrName>ppt_y</p:attrName>
                                        </p:attrNameLst>
                                      </p:cBhvr>
                                      <p:tavLst>
                                        <p:tav tm="0">
                                          <p:val>
                                            <p:strVal val="#ppt_y"/>
                                          </p:val>
                                        </p:tav>
                                        <p:tav tm="100000">
                                          <p:val>
                                            <p:strVal val="#ppt_y"/>
                                          </p:val>
                                        </p:tav>
                                      </p:tavLst>
                                    </p:anim>
                                  </p:childTnLst>
                                </p:cTn>
                              </p:par>
                            </p:childTnLst>
                          </p:cTn>
                        </p:par>
                        <p:par>
                          <p:cTn id="58" fill="hold">
                            <p:stCondLst>
                              <p:cond delay="4000"/>
                            </p:stCondLst>
                            <p:childTnLst>
                              <p:par>
                                <p:cTn id="59" presetID="2" presetClass="entr" presetSubtype="2" fill="hold" nodeType="after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additive="base">
                                        <p:cTn id="61" dur="500" fill="hold"/>
                                        <p:tgtEl>
                                          <p:spTgt spid="53"/>
                                        </p:tgtEl>
                                        <p:attrNameLst>
                                          <p:attrName>ppt_x</p:attrName>
                                        </p:attrNameLst>
                                      </p:cBhvr>
                                      <p:tavLst>
                                        <p:tav tm="0">
                                          <p:val>
                                            <p:strVal val="1+#ppt_w/2"/>
                                          </p:val>
                                        </p:tav>
                                        <p:tav tm="100000">
                                          <p:val>
                                            <p:strVal val="#ppt_x"/>
                                          </p:val>
                                        </p:tav>
                                      </p:tavLst>
                                    </p:anim>
                                    <p:anim calcmode="lin" valueType="num">
                                      <p:cBhvr additive="base">
                                        <p:cTn id="62" dur="500" fill="hold"/>
                                        <p:tgtEl>
                                          <p:spTgt spid="53"/>
                                        </p:tgtEl>
                                        <p:attrNameLst>
                                          <p:attrName>ppt_y</p:attrName>
                                        </p:attrNameLst>
                                      </p:cBhvr>
                                      <p:tavLst>
                                        <p:tav tm="0">
                                          <p:val>
                                            <p:strVal val="#ppt_y"/>
                                          </p:val>
                                        </p:tav>
                                        <p:tav tm="100000">
                                          <p:val>
                                            <p:strVal val="#ppt_y"/>
                                          </p:val>
                                        </p:tav>
                                      </p:tavLst>
                                    </p:anim>
                                  </p:childTnLst>
                                </p:cTn>
                              </p:par>
                              <p:par>
                                <p:cTn id="63" presetID="9" presetClass="entr" presetSubtype="0" fill="hold" grpId="0" nodeType="withEffect">
                                  <p:stCondLst>
                                    <p:cond delay="0"/>
                                  </p:stCondLst>
                                  <p:childTnLst>
                                    <p:set>
                                      <p:cBhvr>
                                        <p:cTn id="64" dur="1" fill="hold">
                                          <p:stCondLst>
                                            <p:cond delay="0"/>
                                          </p:stCondLst>
                                        </p:cTn>
                                        <p:tgtEl>
                                          <p:spTgt spid="79"/>
                                        </p:tgtEl>
                                        <p:attrNameLst>
                                          <p:attrName>style.visibility</p:attrName>
                                        </p:attrNameLst>
                                      </p:cBhvr>
                                      <p:to>
                                        <p:strVal val="visible"/>
                                      </p:to>
                                    </p:set>
                                    <p:animEffect transition="in" filter="dissolve">
                                      <p:cBhvr>
                                        <p:cTn id="65" dur="500"/>
                                        <p:tgtEl>
                                          <p:spTgt spid="79"/>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73"/>
                                        </p:tgtEl>
                                        <p:attrNameLst>
                                          <p:attrName>style.visibility</p:attrName>
                                        </p:attrNameLst>
                                      </p:cBhvr>
                                      <p:to>
                                        <p:strVal val="visible"/>
                                      </p:to>
                                    </p:set>
                                    <p:anim calcmode="lin" valueType="num">
                                      <p:cBhvr>
                                        <p:cTn id="70" dur="500" fill="hold"/>
                                        <p:tgtEl>
                                          <p:spTgt spid="73"/>
                                        </p:tgtEl>
                                        <p:attrNameLst>
                                          <p:attrName>ppt_w</p:attrName>
                                        </p:attrNameLst>
                                      </p:cBhvr>
                                      <p:tavLst>
                                        <p:tav tm="0">
                                          <p:val>
                                            <p:fltVal val="0"/>
                                          </p:val>
                                        </p:tav>
                                        <p:tav tm="100000">
                                          <p:val>
                                            <p:strVal val="#ppt_w"/>
                                          </p:val>
                                        </p:tav>
                                      </p:tavLst>
                                    </p:anim>
                                    <p:anim calcmode="lin" valueType="num">
                                      <p:cBhvr>
                                        <p:cTn id="71" dur="500" fill="hold"/>
                                        <p:tgtEl>
                                          <p:spTgt spid="73"/>
                                        </p:tgtEl>
                                        <p:attrNameLst>
                                          <p:attrName>ppt_h</p:attrName>
                                        </p:attrNameLst>
                                      </p:cBhvr>
                                      <p:tavLst>
                                        <p:tav tm="0">
                                          <p:val>
                                            <p:fltVal val="0"/>
                                          </p:val>
                                        </p:tav>
                                        <p:tav tm="100000">
                                          <p:val>
                                            <p:strVal val="#ppt_h"/>
                                          </p:val>
                                        </p:tav>
                                      </p:tavLst>
                                    </p:anim>
                                    <p:animEffect transition="in" filter="fade">
                                      <p:cBhvr>
                                        <p:cTn id="72" dur="500"/>
                                        <p:tgtEl>
                                          <p:spTgt spid="73"/>
                                        </p:tgtEl>
                                      </p:cBhvr>
                                    </p:animEffect>
                                  </p:childTnLst>
                                </p:cTn>
                              </p:par>
                              <p:par>
                                <p:cTn id="73" presetID="9" presetClass="entr" presetSubtype="0" fill="hold" nodeType="withEffect">
                                  <p:stCondLst>
                                    <p:cond delay="0"/>
                                  </p:stCondLst>
                                  <p:childTnLst>
                                    <p:set>
                                      <p:cBhvr>
                                        <p:cTn id="74" dur="1" fill="hold">
                                          <p:stCondLst>
                                            <p:cond delay="0"/>
                                          </p:stCondLst>
                                        </p:cTn>
                                        <p:tgtEl>
                                          <p:spTgt spid="74"/>
                                        </p:tgtEl>
                                        <p:attrNameLst>
                                          <p:attrName>style.visibility</p:attrName>
                                        </p:attrNameLst>
                                      </p:cBhvr>
                                      <p:to>
                                        <p:strVal val="visible"/>
                                      </p:to>
                                    </p:set>
                                    <p:animEffect transition="in" filter="dissolve">
                                      <p:cBhvr>
                                        <p:cTn id="75" dur="500"/>
                                        <p:tgtEl>
                                          <p:spTgt spid="74"/>
                                        </p:tgtEl>
                                      </p:cBhvr>
                                    </p:animEffect>
                                  </p:childTnLst>
                                </p:cTn>
                              </p:par>
                              <p:par>
                                <p:cTn id="76" presetID="9" presetClass="entr" presetSubtype="0" fill="hold" nodeType="withEffect">
                                  <p:stCondLst>
                                    <p:cond delay="0"/>
                                  </p:stCondLst>
                                  <p:childTnLst>
                                    <p:set>
                                      <p:cBhvr>
                                        <p:cTn id="77" dur="1" fill="hold">
                                          <p:stCondLst>
                                            <p:cond delay="0"/>
                                          </p:stCondLst>
                                        </p:cTn>
                                        <p:tgtEl>
                                          <p:spTgt spid="75"/>
                                        </p:tgtEl>
                                        <p:attrNameLst>
                                          <p:attrName>style.visibility</p:attrName>
                                        </p:attrNameLst>
                                      </p:cBhvr>
                                      <p:to>
                                        <p:strVal val="visible"/>
                                      </p:to>
                                    </p:set>
                                    <p:animEffect transition="in" filter="dissolve">
                                      <p:cBhvr>
                                        <p:cTn id="78" dur="500"/>
                                        <p:tgtEl>
                                          <p:spTgt spid="75"/>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xit" presetSubtype="8" fill="hold" nodeType="clickEffect">
                                  <p:stCondLst>
                                    <p:cond delay="0"/>
                                  </p:stCondLst>
                                  <p:childTnLst>
                                    <p:anim calcmode="lin" valueType="num">
                                      <p:cBhvr additive="base">
                                        <p:cTn id="82" dur="2000"/>
                                        <p:tgtEl>
                                          <p:spTgt spid="74"/>
                                        </p:tgtEl>
                                        <p:attrNameLst>
                                          <p:attrName>ppt_x</p:attrName>
                                        </p:attrNameLst>
                                      </p:cBhvr>
                                      <p:tavLst>
                                        <p:tav tm="0">
                                          <p:val>
                                            <p:strVal val="ppt_x"/>
                                          </p:val>
                                        </p:tav>
                                        <p:tav tm="100000">
                                          <p:val>
                                            <p:strVal val="0-ppt_w/2"/>
                                          </p:val>
                                        </p:tav>
                                      </p:tavLst>
                                    </p:anim>
                                    <p:anim calcmode="lin" valueType="num">
                                      <p:cBhvr additive="base">
                                        <p:cTn id="83" dur="2000"/>
                                        <p:tgtEl>
                                          <p:spTgt spid="74"/>
                                        </p:tgtEl>
                                        <p:attrNameLst>
                                          <p:attrName>ppt_y</p:attrName>
                                        </p:attrNameLst>
                                      </p:cBhvr>
                                      <p:tavLst>
                                        <p:tav tm="0">
                                          <p:val>
                                            <p:strVal val="ppt_y"/>
                                          </p:val>
                                        </p:tav>
                                        <p:tav tm="100000">
                                          <p:val>
                                            <p:strVal val="ppt_y"/>
                                          </p:val>
                                        </p:tav>
                                      </p:tavLst>
                                    </p:anim>
                                    <p:set>
                                      <p:cBhvr>
                                        <p:cTn id="84" dur="1" fill="hold">
                                          <p:stCondLst>
                                            <p:cond delay="1999"/>
                                          </p:stCondLst>
                                        </p:cTn>
                                        <p:tgtEl>
                                          <p:spTgt spid="74"/>
                                        </p:tgtEl>
                                        <p:attrNameLst>
                                          <p:attrName>style.visibility</p:attrName>
                                        </p:attrNameLst>
                                      </p:cBhvr>
                                      <p:to>
                                        <p:strVal val="hidden"/>
                                      </p:to>
                                    </p:set>
                                  </p:childTnLst>
                                </p:cTn>
                              </p:par>
                              <p:par>
                                <p:cTn id="85" presetID="2" presetClass="exit" presetSubtype="8" fill="hold" nodeType="withEffect">
                                  <p:stCondLst>
                                    <p:cond delay="0"/>
                                  </p:stCondLst>
                                  <p:childTnLst>
                                    <p:anim calcmode="lin" valueType="num">
                                      <p:cBhvr additive="base">
                                        <p:cTn id="86" dur="2000"/>
                                        <p:tgtEl>
                                          <p:spTgt spid="75"/>
                                        </p:tgtEl>
                                        <p:attrNameLst>
                                          <p:attrName>ppt_x</p:attrName>
                                        </p:attrNameLst>
                                      </p:cBhvr>
                                      <p:tavLst>
                                        <p:tav tm="0">
                                          <p:val>
                                            <p:strVal val="ppt_x"/>
                                          </p:val>
                                        </p:tav>
                                        <p:tav tm="100000">
                                          <p:val>
                                            <p:strVal val="0-ppt_w/2"/>
                                          </p:val>
                                        </p:tav>
                                      </p:tavLst>
                                    </p:anim>
                                    <p:anim calcmode="lin" valueType="num">
                                      <p:cBhvr additive="base">
                                        <p:cTn id="87" dur="2000"/>
                                        <p:tgtEl>
                                          <p:spTgt spid="75"/>
                                        </p:tgtEl>
                                        <p:attrNameLst>
                                          <p:attrName>ppt_y</p:attrName>
                                        </p:attrNameLst>
                                      </p:cBhvr>
                                      <p:tavLst>
                                        <p:tav tm="0">
                                          <p:val>
                                            <p:strVal val="ppt_y"/>
                                          </p:val>
                                        </p:tav>
                                        <p:tav tm="100000">
                                          <p:val>
                                            <p:strVal val="ppt_y"/>
                                          </p:val>
                                        </p:tav>
                                      </p:tavLst>
                                    </p:anim>
                                    <p:set>
                                      <p:cBhvr>
                                        <p:cTn id="88" dur="1" fill="hold">
                                          <p:stCondLst>
                                            <p:cond delay="1999"/>
                                          </p:stCondLst>
                                        </p:cTn>
                                        <p:tgtEl>
                                          <p:spTgt spid="75"/>
                                        </p:tgtEl>
                                        <p:attrNameLst>
                                          <p:attrName>style.visibility</p:attrName>
                                        </p:attrNameLst>
                                      </p:cBhvr>
                                      <p:to>
                                        <p:strVal val="hidden"/>
                                      </p:to>
                                    </p:set>
                                  </p:childTnLst>
                                </p:cTn>
                              </p:par>
                              <p:par>
                                <p:cTn id="89" presetID="9" presetClass="entr" presetSubtype="0" fill="hold" grpId="0" nodeType="withEffect">
                                  <p:stCondLst>
                                    <p:cond delay="0"/>
                                  </p:stCondLst>
                                  <p:childTnLst>
                                    <p:set>
                                      <p:cBhvr>
                                        <p:cTn id="90" dur="1" fill="hold">
                                          <p:stCondLst>
                                            <p:cond delay="0"/>
                                          </p:stCondLst>
                                        </p:cTn>
                                        <p:tgtEl>
                                          <p:spTgt spid="78"/>
                                        </p:tgtEl>
                                        <p:attrNameLst>
                                          <p:attrName>style.visibility</p:attrName>
                                        </p:attrNameLst>
                                      </p:cBhvr>
                                      <p:to>
                                        <p:strVal val="visible"/>
                                      </p:to>
                                    </p:set>
                                    <p:animEffect transition="in" filter="dissolve">
                                      <p:cBhvr>
                                        <p:cTn id="91"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6" grpId="0" animBg="1"/>
      <p:bldP spid="77" grpId="0" animBg="1"/>
      <p:bldP spid="78" grpId="0" animBg="1"/>
      <p:bldP spid="7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CPS</a:t>
            </a:r>
            <a:r>
              <a:rPr kumimoji="1" lang="ja-JP" altLang="en-US" dirty="0" smtClean="0"/>
              <a:t>：自動運転車と交通システム／歩行者との連携</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pic>
        <p:nvPicPr>
          <p:cNvPr id="4" name="図 3"/>
          <p:cNvPicPr>
            <a:picLocks noChangeAspect="1"/>
          </p:cNvPicPr>
          <p:nvPr/>
        </p:nvPicPr>
        <p:blipFill>
          <a:blip r:embed="rId2"/>
          <a:stretch>
            <a:fillRect/>
          </a:stretch>
        </p:blipFill>
        <p:spPr>
          <a:xfrm>
            <a:off x="0" y="1131280"/>
            <a:ext cx="9144000" cy="5080000"/>
          </a:xfrm>
          <a:prstGeom prst="rect">
            <a:avLst/>
          </a:prstGeom>
        </p:spPr>
      </p:pic>
      <p:sp>
        <p:nvSpPr>
          <p:cNvPr id="5" name="正方形/長方形 4"/>
          <p:cNvSpPr/>
          <p:nvPr/>
        </p:nvSpPr>
        <p:spPr>
          <a:xfrm>
            <a:off x="4427984" y="6160375"/>
            <a:ext cx="4572000" cy="215444"/>
          </a:xfrm>
          <a:prstGeom prst="rect">
            <a:avLst/>
          </a:prstGeom>
        </p:spPr>
        <p:txBody>
          <a:bodyPr>
            <a:spAutoFit/>
          </a:bodyPr>
          <a:lstStyle/>
          <a:p>
            <a:pPr algn="r"/>
            <a:r>
              <a:rPr lang="ja-JP" altLang="en-US" sz="800" dirty="0"/>
              <a:t>http://techon.nikkeibp.co.jp/article/COLUMN/20150408/413201/?SS=imgview&amp;FD=-1972773010</a:t>
            </a:r>
          </a:p>
        </p:txBody>
      </p:sp>
      <p:sp>
        <p:nvSpPr>
          <p:cNvPr id="6" name="テキスト ボックス 5"/>
          <p:cNvSpPr txBox="1"/>
          <p:nvPr/>
        </p:nvSpPr>
        <p:spPr>
          <a:xfrm>
            <a:off x="7789396" y="6364052"/>
            <a:ext cx="1210588" cy="246221"/>
          </a:xfrm>
          <a:prstGeom prst="rect">
            <a:avLst/>
          </a:prstGeom>
          <a:noFill/>
        </p:spPr>
        <p:txBody>
          <a:bodyPr wrap="none" rtlCol="0">
            <a:spAutoFit/>
          </a:bodyPr>
          <a:lstStyle/>
          <a:p>
            <a:pPr algn="r"/>
            <a:r>
              <a:rPr kumimoji="1" lang="ja-JP" altLang="en-US" sz="1000" smtClean="0">
                <a:latin typeface="Meiryo" charset="-128"/>
                <a:ea typeface="Meiryo" charset="-128"/>
                <a:cs typeface="Meiryo" charset="-128"/>
              </a:rPr>
              <a:t>日経テクノロジー</a:t>
            </a:r>
            <a:endParaRPr kumimoji="1" lang="ja-JP" altLang="en-US" sz="1000" dirty="0">
              <a:latin typeface="Meiryo" charset="-128"/>
              <a:ea typeface="Meiryo" charset="-128"/>
              <a:cs typeface="Meiryo" charset="-128"/>
            </a:endParaRPr>
          </a:p>
        </p:txBody>
      </p:sp>
    </p:spTree>
    <p:extLst>
      <p:ext uri="{BB962C8B-B14F-4D97-AF65-F5344CB8AC3E}">
        <p14:creationId xmlns:p14="http://schemas.microsoft.com/office/powerpoint/2010/main" val="10414265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CPS:</a:t>
            </a:r>
            <a:r>
              <a:rPr kumimoji="1" lang="ja-JP" altLang="en-US" dirty="0" smtClean="0"/>
              <a:t>つながることの価値</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p:spPr>
        <p:txBody>
          <a:bodyPr/>
          <a:lstStyle/>
          <a:p>
            <a:fld id="{8FF8CC5D-A65D-5946-99B5-645367A967AD}" type="slidenum">
              <a:rPr kumimoji="1" lang="ja-JP" altLang="en-US" smtClean="0"/>
              <a:t>19</a:t>
            </a:fld>
            <a:endParaRPr kumimoji="1" lang="ja-JP" altLang="en-US"/>
          </a:p>
        </p:txBody>
      </p:sp>
      <p:sp>
        <p:nvSpPr>
          <p:cNvPr id="4" name="正方形/長方形 3"/>
          <p:cNvSpPr/>
          <p:nvPr/>
        </p:nvSpPr>
        <p:spPr>
          <a:xfrm>
            <a:off x="539552" y="1196752"/>
            <a:ext cx="8064896" cy="453650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1439652" y="2636912"/>
            <a:ext cx="6264696" cy="3096344"/>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2627784" y="3933056"/>
            <a:ext cx="3888432" cy="180020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99882" y="4653136"/>
            <a:ext cx="944235" cy="648072"/>
          </a:xfrm>
          <a:prstGeom prst="rect">
            <a:avLst/>
          </a:prstGeom>
        </p:spPr>
      </p:pic>
      <p:sp>
        <p:nvSpPr>
          <p:cNvPr id="8" name="テキスト ボックス 7"/>
          <p:cNvSpPr txBox="1"/>
          <p:nvPr/>
        </p:nvSpPr>
        <p:spPr>
          <a:xfrm>
            <a:off x="3498628" y="5395282"/>
            <a:ext cx="2146742" cy="369332"/>
          </a:xfrm>
          <a:prstGeom prst="rect">
            <a:avLst/>
          </a:prstGeom>
          <a:noFill/>
        </p:spPr>
        <p:txBody>
          <a:bodyPr wrap="none" rtlCol="0">
            <a:spAutoFit/>
          </a:bodyPr>
          <a:lstStyle/>
          <a:p>
            <a:pPr algn="ctr"/>
            <a:r>
              <a:rPr kumimoji="1" lang="ja-JP" altLang="en-US" smtClean="0">
                <a:solidFill>
                  <a:schemeClr val="bg1"/>
                </a:solidFill>
              </a:rPr>
              <a:t>個別最適・個別快適</a:t>
            </a:r>
            <a:endParaRPr kumimoji="1" lang="ja-JP" altLang="en-US" dirty="0">
              <a:solidFill>
                <a:schemeClr val="bg1"/>
              </a:solidFill>
            </a:endParaRPr>
          </a:p>
        </p:txBody>
      </p:sp>
      <p:sp>
        <p:nvSpPr>
          <p:cNvPr id="9" name="正方形/長方形 8"/>
          <p:cNvSpPr/>
          <p:nvPr/>
        </p:nvSpPr>
        <p:spPr>
          <a:xfrm>
            <a:off x="2922564" y="4217654"/>
            <a:ext cx="1361404" cy="34140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00B0F0"/>
                </a:solidFill>
                <a:latin typeface="ＭＳ Ｐゴシック"/>
                <a:ea typeface="ＭＳ Ｐゴシック"/>
                <a:cs typeface="ＭＳ Ｐゴシック"/>
              </a:rPr>
              <a:t>情報収集</a:t>
            </a:r>
            <a:endParaRPr kumimoji="1" lang="ja-JP" altLang="en-US" sz="1200" dirty="0">
              <a:solidFill>
                <a:srgbClr val="00B0F0"/>
              </a:solidFill>
              <a:latin typeface="ＭＳ Ｐゴシック"/>
              <a:ea typeface="ＭＳ Ｐゴシック"/>
              <a:cs typeface="ＭＳ Ｐゴシック"/>
            </a:endParaRPr>
          </a:p>
        </p:txBody>
      </p:sp>
      <p:sp>
        <p:nvSpPr>
          <p:cNvPr id="10" name="正方形/長方形 9"/>
          <p:cNvSpPr/>
          <p:nvPr/>
        </p:nvSpPr>
        <p:spPr>
          <a:xfrm>
            <a:off x="4860032" y="4217653"/>
            <a:ext cx="1361404" cy="34140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B0F0"/>
                </a:solidFill>
                <a:latin typeface="ＭＳ Ｐゴシック"/>
                <a:ea typeface="ＭＳ Ｐゴシック"/>
                <a:cs typeface="ＭＳ Ｐゴシック"/>
              </a:rPr>
              <a:t>車両ソフトの更新</a:t>
            </a:r>
            <a:endParaRPr kumimoji="1" lang="ja-JP" altLang="en-US" sz="1200" dirty="0">
              <a:solidFill>
                <a:srgbClr val="00B0F0"/>
              </a:solidFill>
              <a:latin typeface="ＭＳ Ｐゴシック"/>
              <a:ea typeface="ＭＳ Ｐゴシック"/>
              <a:cs typeface="ＭＳ Ｐゴシック"/>
            </a:endParaRPr>
          </a:p>
        </p:txBody>
      </p:sp>
      <p:pic>
        <p:nvPicPr>
          <p:cNvPr id="11" name="図 10"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87805" y="3285743"/>
            <a:ext cx="745418" cy="511615"/>
          </a:xfrm>
          <a:prstGeom prst="rect">
            <a:avLst/>
          </a:prstGeom>
        </p:spPr>
      </p:pic>
      <p:pic>
        <p:nvPicPr>
          <p:cNvPr id="12" name="図 11"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9291" y="3303681"/>
            <a:ext cx="745418" cy="511615"/>
          </a:xfrm>
          <a:prstGeom prst="rect">
            <a:avLst/>
          </a:prstGeom>
        </p:spPr>
      </p:pic>
      <p:pic>
        <p:nvPicPr>
          <p:cNvPr id="13" name="図 12"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06401" y="3279142"/>
            <a:ext cx="745418" cy="511615"/>
          </a:xfrm>
          <a:prstGeom prst="rect">
            <a:avLst/>
          </a:prstGeom>
        </p:spPr>
      </p:pic>
      <p:pic>
        <p:nvPicPr>
          <p:cNvPr id="14" name="図 13"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15015" y="3961845"/>
            <a:ext cx="745418" cy="511615"/>
          </a:xfrm>
          <a:prstGeom prst="rect">
            <a:avLst/>
          </a:prstGeom>
        </p:spPr>
      </p:pic>
      <p:pic>
        <p:nvPicPr>
          <p:cNvPr id="15" name="図 14"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15015" y="5045400"/>
            <a:ext cx="745418" cy="511615"/>
          </a:xfrm>
          <a:prstGeom prst="rect">
            <a:avLst/>
          </a:prstGeom>
        </p:spPr>
      </p:pic>
      <p:pic>
        <p:nvPicPr>
          <p:cNvPr id="16" name="図 15"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9571" y="3961845"/>
            <a:ext cx="745418" cy="511615"/>
          </a:xfrm>
          <a:prstGeom prst="rect">
            <a:avLst/>
          </a:prstGeom>
        </p:spPr>
      </p:pic>
      <p:pic>
        <p:nvPicPr>
          <p:cNvPr id="17" name="図 16"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9571" y="5045400"/>
            <a:ext cx="745418" cy="511615"/>
          </a:xfrm>
          <a:prstGeom prst="rect">
            <a:avLst/>
          </a:prstGeom>
        </p:spPr>
      </p:pic>
      <p:sp>
        <p:nvSpPr>
          <p:cNvPr id="18" name="正方形/長方形 17"/>
          <p:cNvSpPr/>
          <p:nvPr/>
        </p:nvSpPr>
        <p:spPr>
          <a:xfrm>
            <a:off x="1633027" y="3285743"/>
            <a:ext cx="1361404" cy="34140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B050"/>
                </a:solidFill>
                <a:latin typeface="ＭＳ Ｐゴシック"/>
                <a:ea typeface="ＭＳ Ｐゴシック"/>
                <a:cs typeface="ＭＳ Ｐゴシック"/>
              </a:rPr>
              <a:t>協調・連携</a:t>
            </a:r>
            <a:endParaRPr kumimoji="1" lang="ja-JP" altLang="en-US" sz="1200" dirty="0">
              <a:solidFill>
                <a:srgbClr val="00B050"/>
              </a:solidFill>
              <a:latin typeface="ＭＳ Ｐゴシック"/>
              <a:ea typeface="ＭＳ Ｐゴシック"/>
              <a:cs typeface="ＭＳ Ｐゴシック"/>
            </a:endParaRPr>
          </a:p>
        </p:txBody>
      </p:sp>
      <p:sp>
        <p:nvSpPr>
          <p:cNvPr id="19" name="正方形/長方形 18"/>
          <p:cNvSpPr/>
          <p:nvPr/>
        </p:nvSpPr>
        <p:spPr>
          <a:xfrm>
            <a:off x="6145193" y="3294300"/>
            <a:ext cx="1361404" cy="34140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B050"/>
                </a:solidFill>
                <a:latin typeface="ＭＳ Ｐゴシック"/>
                <a:ea typeface="ＭＳ Ｐゴシック"/>
                <a:cs typeface="ＭＳ Ｐゴシック"/>
              </a:rPr>
              <a:t>情報共有</a:t>
            </a:r>
            <a:endParaRPr kumimoji="1" lang="ja-JP" altLang="en-US" sz="1200" dirty="0">
              <a:solidFill>
                <a:srgbClr val="00B050"/>
              </a:solidFill>
              <a:latin typeface="ＭＳ Ｐゴシック"/>
              <a:ea typeface="ＭＳ Ｐゴシック"/>
              <a:cs typeface="ＭＳ Ｐゴシック"/>
            </a:endParaRPr>
          </a:p>
        </p:txBody>
      </p:sp>
      <p:sp>
        <p:nvSpPr>
          <p:cNvPr id="20" name="テキスト ボックス 19"/>
          <p:cNvSpPr txBox="1"/>
          <p:nvPr/>
        </p:nvSpPr>
        <p:spPr>
          <a:xfrm>
            <a:off x="3017730" y="2805514"/>
            <a:ext cx="3108543" cy="369332"/>
          </a:xfrm>
          <a:prstGeom prst="rect">
            <a:avLst/>
          </a:prstGeom>
          <a:noFill/>
        </p:spPr>
        <p:txBody>
          <a:bodyPr wrap="none" rtlCol="0">
            <a:spAutoFit/>
          </a:bodyPr>
          <a:lstStyle/>
          <a:p>
            <a:pPr algn="ctr"/>
            <a:r>
              <a:rPr kumimoji="1" lang="ja-JP" altLang="en-US" dirty="0" smtClean="0">
                <a:solidFill>
                  <a:schemeClr val="bg1"/>
                </a:solidFill>
              </a:rPr>
              <a:t>道路交通システムの全体最適</a:t>
            </a:r>
            <a:endParaRPr kumimoji="1" lang="ja-JP" altLang="en-US" dirty="0">
              <a:solidFill>
                <a:schemeClr val="bg1"/>
              </a:solidFill>
            </a:endParaRPr>
          </a:p>
        </p:txBody>
      </p:sp>
      <p:sp>
        <p:nvSpPr>
          <p:cNvPr id="21" name="正方形/長方形 20"/>
          <p:cNvSpPr/>
          <p:nvPr/>
        </p:nvSpPr>
        <p:spPr>
          <a:xfrm>
            <a:off x="6221436" y="1791553"/>
            <a:ext cx="2022972" cy="63233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chemeClr val="bg1"/>
                </a:solidFill>
                <a:latin typeface="ＭＳ Ｐゴシック"/>
                <a:ea typeface="ＭＳ Ｐゴシック"/>
                <a:cs typeface="ＭＳ Ｐゴシック"/>
              </a:rPr>
              <a:t>環境負荷の低減</a:t>
            </a:r>
          </a:p>
          <a:p>
            <a:pPr algn="ctr"/>
            <a:r>
              <a:rPr kumimoji="1" lang="ja-JP" altLang="en-US" sz="1200" dirty="0" smtClean="0">
                <a:solidFill>
                  <a:schemeClr val="bg1"/>
                </a:solidFill>
                <a:latin typeface="ＭＳ Ｐゴシック"/>
                <a:ea typeface="ＭＳ Ｐゴシック"/>
                <a:cs typeface="ＭＳ Ｐゴシック"/>
              </a:rPr>
              <a:t>渋滞回避や最適ルート指示</a:t>
            </a:r>
            <a:endParaRPr kumimoji="1" lang="ja-JP" altLang="en-US" sz="1200" dirty="0">
              <a:solidFill>
                <a:schemeClr val="bg1"/>
              </a:solidFill>
              <a:latin typeface="ＭＳ Ｐゴシック"/>
              <a:ea typeface="ＭＳ Ｐゴシック"/>
              <a:cs typeface="ＭＳ Ｐゴシック"/>
            </a:endParaRPr>
          </a:p>
        </p:txBody>
      </p:sp>
      <p:sp>
        <p:nvSpPr>
          <p:cNvPr id="22" name="正方形/長方形 21"/>
          <p:cNvSpPr/>
          <p:nvPr/>
        </p:nvSpPr>
        <p:spPr>
          <a:xfrm>
            <a:off x="3560514" y="1773656"/>
            <a:ext cx="2022972" cy="63233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chemeClr val="bg1"/>
                </a:solidFill>
                <a:latin typeface="ＭＳ Ｐゴシック"/>
                <a:ea typeface="ＭＳ Ｐゴシック"/>
                <a:cs typeface="ＭＳ Ｐゴシック"/>
              </a:rPr>
              <a:t>交通事故の低減</a:t>
            </a:r>
          </a:p>
          <a:p>
            <a:pPr algn="ctr"/>
            <a:r>
              <a:rPr kumimoji="1" lang="ja-JP" altLang="en-US" sz="1200" dirty="0" smtClean="0">
                <a:solidFill>
                  <a:schemeClr val="bg1"/>
                </a:solidFill>
                <a:latin typeface="ＭＳ Ｐゴシック"/>
                <a:ea typeface="ＭＳ Ｐゴシック"/>
                <a:cs typeface="ＭＳ Ｐゴシック"/>
              </a:rPr>
              <a:t>自律運転による事故の回避</a:t>
            </a:r>
            <a:endParaRPr kumimoji="1" lang="ja-JP" altLang="en-US" sz="1200" dirty="0">
              <a:solidFill>
                <a:schemeClr val="bg1"/>
              </a:solidFill>
              <a:latin typeface="ＭＳ Ｐゴシック"/>
              <a:ea typeface="ＭＳ Ｐゴシック"/>
              <a:cs typeface="ＭＳ Ｐゴシック"/>
            </a:endParaRPr>
          </a:p>
        </p:txBody>
      </p:sp>
      <p:sp>
        <p:nvSpPr>
          <p:cNvPr id="23" name="正方形/長方形 22"/>
          <p:cNvSpPr/>
          <p:nvPr/>
        </p:nvSpPr>
        <p:spPr>
          <a:xfrm>
            <a:off x="899592" y="1785867"/>
            <a:ext cx="2022972" cy="63233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chemeClr val="bg1"/>
                </a:solidFill>
                <a:latin typeface="ＭＳ Ｐゴシック"/>
                <a:ea typeface="ＭＳ Ｐゴシック"/>
                <a:cs typeface="ＭＳ Ｐゴシック"/>
              </a:rPr>
              <a:t>災害時の減災</a:t>
            </a:r>
          </a:p>
          <a:p>
            <a:pPr algn="ctr"/>
            <a:r>
              <a:rPr kumimoji="1" lang="ja-JP" altLang="en-US" sz="1200" dirty="0" smtClean="0">
                <a:solidFill>
                  <a:schemeClr val="bg1"/>
                </a:solidFill>
                <a:latin typeface="ＭＳ Ｐゴシック"/>
                <a:ea typeface="ＭＳ Ｐゴシック"/>
                <a:cs typeface="ＭＳ Ｐゴシック"/>
              </a:rPr>
              <a:t>道路管制システムの制御</a:t>
            </a:r>
          </a:p>
        </p:txBody>
      </p:sp>
      <p:sp>
        <p:nvSpPr>
          <p:cNvPr id="24" name="テキスト ボックス 23"/>
          <p:cNvSpPr txBox="1"/>
          <p:nvPr/>
        </p:nvSpPr>
        <p:spPr>
          <a:xfrm>
            <a:off x="2838191" y="1268753"/>
            <a:ext cx="3467616" cy="461665"/>
          </a:xfrm>
          <a:prstGeom prst="rect">
            <a:avLst/>
          </a:prstGeom>
          <a:noFill/>
        </p:spPr>
        <p:txBody>
          <a:bodyPr wrap="none" rtlCol="0">
            <a:spAutoFit/>
          </a:bodyPr>
          <a:lstStyle/>
          <a:p>
            <a:pPr algn="ctr"/>
            <a:r>
              <a:rPr kumimoji="1" lang="ja-JP" altLang="en-US" sz="2400" smtClean="0">
                <a:solidFill>
                  <a:srgbClr val="0432FF"/>
                </a:solidFill>
              </a:rPr>
              <a:t>社会システム</a:t>
            </a:r>
            <a:r>
              <a:rPr kumimoji="1" lang="ja-JP" altLang="en-US" sz="2400" dirty="0" smtClean="0">
                <a:solidFill>
                  <a:srgbClr val="0432FF"/>
                </a:solidFill>
              </a:rPr>
              <a:t>の全体最適</a:t>
            </a:r>
            <a:endParaRPr kumimoji="1" lang="ja-JP" altLang="en-US" sz="2400" dirty="0">
              <a:solidFill>
                <a:srgbClr val="0432FF"/>
              </a:solidFill>
            </a:endParaRPr>
          </a:p>
        </p:txBody>
      </p:sp>
      <p:sp>
        <p:nvSpPr>
          <p:cNvPr id="25" name="テキスト ボックス 24"/>
          <p:cNvSpPr txBox="1"/>
          <p:nvPr/>
        </p:nvSpPr>
        <p:spPr>
          <a:xfrm>
            <a:off x="1139809" y="5951515"/>
            <a:ext cx="6864379" cy="461665"/>
          </a:xfrm>
          <a:prstGeom prst="rect">
            <a:avLst/>
          </a:prstGeom>
          <a:noFill/>
        </p:spPr>
        <p:txBody>
          <a:bodyPr wrap="none" rtlCol="0">
            <a:spAutoFit/>
          </a:bodyPr>
          <a:lstStyle/>
          <a:p>
            <a:pPr algn="ctr"/>
            <a:r>
              <a:rPr kumimoji="1" lang="ja-JP" altLang="en-US" sz="2400" smtClean="0">
                <a:solidFill>
                  <a:srgbClr val="0432FF"/>
                </a:solidFill>
              </a:rPr>
              <a:t>つながることで社会システムの全体の最適化を実現</a:t>
            </a:r>
            <a:endParaRPr kumimoji="1" lang="ja-JP" altLang="en-US" sz="2400" dirty="0">
              <a:solidFill>
                <a:srgbClr val="0432FF"/>
              </a:solidFill>
            </a:endParaRPr>
          </a:p>
        </p:txBody>
      </p:sp>
    </p:spTree>
    <p:extLst>
      <p:ext uri="{BB962C8B-B14F-4D97-AF65-F5344CB8AC3E}">
        <p14:creationId xmlns:p14="http://schemas.microsoft.com/office/powerpoint/2010/main" val="9005106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Arial"/>
                <a:ea typeface="HGP創英角ｺﾞｼｯｸUB" pitchFamily="50" charset="-128"/>
                <a:cs typeface="Arial"/>
              </a:rPr>
              <a:t>モノがネットにつながる時代</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1089798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f81e352207a711e2afd6a4fa2962487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534" y="901099"/>
            <a:ext cx="2768996" cy="764423"/>
          </a:xfrm>
          <a:prstGeom prst="rect">
            <a:avLst/>
          </a:prstGeom>
        </p:spPr>
      </p:pic>
      <p:sp>
        <p:nvSpPr>
          <p:cNvPr id="25" name="角丸四角形 24"/>
          <p:cNvSpPr/>
          <p:nvPr/>
        </p:nvSpPr>
        <p:spPr>
          <a:xfrm>
            <a:off x="5706928" y="1680872"/>
            <a:ext cx="2768601" cy="357981"/>
          </a:xfrm>
          <a:prstGeom prst="roundRect">
            <a:avLst>
              <a:gd name="adj" fmla="val 50000"/>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bg1"/>
                </a:solidFill>
                <a:latin typeface="メイリオ"/>
                <a:ea typeface="メイリオ"/>
                <a:cs typeface="メイリオ"/>
              </a:rPr>
              <a:t>インターネット</a:t>
            </a:r>
          </a:p>
        </p:txBody>
      </p:sp>
      <p:sp>
        <p:nvSpPr>
          <p:cNvPr id="2" name="タイトル 1"/>
          <p:cNvSpPr>
            <a:spLocks noGrp="1"/>
          </p:cNvSpPr>
          <p:nvPr>
            <p:ph type="title"/>
          </p:nvPr>
        </p:nvSpPr>
        <p:spPr/>
        <p:txBody>
          <a:bodyPr/>
          <a:lstStyle/>
          <a:p>
            <a:r>
              <a:rPr kumimoji="1" lang="ja-JP" altLang="en-US" dirty="0" smtClean="0"/>
              <a:t>「モノ」のサービス化</a:t>
            </a:r>
            <a:endParaRPr kumimoji="1" lang="ja-JP" altLang="en-US" dirty="0"/>
          </a:p>
        </p:txBody>
      </p:sp>
      <p:sp>
        <p:nvSpPr>
          <p:cNvPr id="3" name="スライド番号プレースホルダー 2"/>
          <p:cNvSpPr>
            <a:spLocks noGrp="1"/>
          </p:cNvSpPr>
          <p:nvPr>
            <p:ph type="sldNum" sz="quarter" idx="12"/>
          </p:nvPr>
        </p:nvSpPr>
        <p:spPr>
          <a:xfrm>
            <a:off x="6932246" y="6662500"/>
            <a:ext cx="2133600" cy="217800"/>
          </a:xfrm>
        </p:spPr>
        <p:txBody>
          <a:bodyPr/>
          <a:lstStyle/>
          <a:p>
            <a:fld id="{8FF8CC5D-A65D-5946-99B5-645367A967AD}" type="slidenum">
              <a:rPr kumimoji="1" lang="ja-JP" altLang="en-US" smtClean="0"/>
              <a:t>20</a:t>
            </a:fld>
            <a:endParaRPr kumimoji="1" lang="ja-JP" altLang="en-US" dirty="0"/>
          </a:p>
        </p:txBody>
      </p:sp>
      <p:sp>
        <p:nvSpPr>
          <p:cNvPr id="4" name="正方形/長方形 3"/>
          <p:cNvSpPr/>
          <p:nvPr/>
        </p:nvSpPr>
        <p:spPr>
          <a:xfrm>
            <a:off x="5706533" y="2620773"/>
            <a:ext cx="2768600" cy="389295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183467" y="4018494"/>
            <a:ext cx="5190066" cy="241056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26534" y="5094147"/>
            <a:ext cx="7653866" cy="1233314"/>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3107267" y="5384917"/>
            <a:ext cx="2954655" cy="646331"/>
          </a:xfrm>
          <a:prstGeom prst="rect">
            <a:avLst/>
          </a:prstGeom>
          <a:noFill/>
        </p:spPr>
        <p:txBody>
          <a:bodyPr wrap="none" rtlCol="0">
            <a:spAutoFit/>
          </a:bodyPr>
          <a:lstStyle/>
          <a:p>
            <a:pPr algn="ctr"/>
            <a:r>
              <a:rPr kumimoji="1" lang="ja-JP" altLang="en-US" sz="3600" dirty="0" smtClean="0">
                <a:solidFill>
                  <a:schemeClr val="bg1"/>
                </a:solidFill>
                <a:latin typeface="メイリオ"/>
                <a:ea typeface="メイリオ"/>
                <a:cs typeface="メイリオ"/>
              </a:rPr>
              <a:t>ハードウェア</a:t>
            </a:r>
            <a:endParaRPr kumimoji="1" lang="ja-JP" altLang="en-US" sz="3600" dirty="0">
              <a:solidFill>
                <a:schemeClr val="bg1"/>
              </a:solidFill>
              <a:latin typeface="メイリオ"/>
              <a:ea typeface="メイリオ"/>
              <a:cs typeface="メイリオ"/>
            </a:endParaRPr>
          </a:p>
        </p:txBody>
      </p:sp>
      <p:sp>
        <p:nvSpPr>
          <p:cNvPr id="8" name="テキスト ボックス 7"/>
          <p:cNvSpPr txBox="1"/>
          <p:nvPr/>
        </p:nvSpPr>
        <p:spPr>
          <a:xfrm>
            <a:off x="4301068" y="4274349"/>
            <a:ext cx="2954655" cy="646331"/>
          </a:xfrm>
          <a:prstGeom prst="rect">
            <a:avLst/>
          </a:prstGeom>
          <a:noFill/>
        </p:spPr>
        <p:txBody>
          <a:bodyPr wrap="none" rtlCol="0">
            <a:spAutoFit/>
          </a:bodyPr>
          <a:lstStyle/>
          <a:p>
            <a:pPr algn="ctr"/>
            <a:r>
              <a:rPr kumimoji="1" lang="ja-JP" altLang="en-US" sz="3600" dirty="0" smtClean="0">
                <a:solidFill>
                  <a:schemeClr val="bg1"/>
                </a:solidFill>
                <a:latin typeface="メイリオ"/>
                <a:ea typeface="メイリオ"/>
                <a:cs typeface="メイリオ"/>
              </a:rPr>
              <a:t>ソフトウェア</a:t>
            </a:r>
            <a:endParaRPr kumimoji="1" lang="ja-JP" altLang="en-US" sz="3600" dirty="0">
              <a:solidFill>
                <a:schemeClr val="bg1"/>
              </a:solidFill>
              <a:latin typeface="メイリオ"/>
              <a:ea typeface="メイリオ"/>
              <a:cs typeface="メイリオ"/>
            </a:endParaRPr>
          </a:p>
        </p:txBody>
      </p:sp>
      <p:sp>
        <p:nvSpPr>
          <p:cNvPr id="9" name="テキスト ボックス 8"/>
          <p:cNvSpPr txBox="1"/>
          <p:nvPr/>
        </p:nvSpPr>
        <p:spPr>
          <a:xfrm>
            <a:off x="6075068" y="3051345"/>
            <a:ext cx="2031325" cy="646331"/>
          </a:xfrm>
          <a:prstGeom prst="rect">
            <a:avLst/>
          </a:prstGeom>
          <a:noFill/>
        </p:spPr>
        <p:txBody>
          <a:bodyPr wrap="none" rtlCol="0">
            <a:spAutoFit/>
          </a:bodyPr>
          <a:lstStyle/>
          <a:p>
            <a:pPr algn="ctr"/>
            <a:r>
              <a:rPr kumimoji="1" lang="ja-JP" altLang="en-US" sz="3600" dirty="0" smtClean="0">
                <a:solidFill>
                  <a:schemeClr val="bg1"/>
                </a:solidFill>
                <a:latin typeface="メイリオ"/>
                <a:ea typeface="メイリオ"/>
                <a:cs typeface="メイリオ"/>
              </a:rPr>
              <a:t>サービス</a:t>
            </a:r>
            <a:endParaRPr kumimoji="1" lang="ja-JP" altLang="en-US" sz="3600" dirty="0">
              <a:solidFill>
                <a:schemeClr val="bg1"/>
              </a:solidFill>
              <a:latin typeface="メイリオ"/>
              <a:ea typeface="メイリオ"/>
              <a:cs typeface="メイリオ"/>
            </a:endParaRPr>
          </a:p>
        </p:txBody>
      </p:sp>
      <p:pic>
        <p:nvPicPr>
          <p:cNvPr id="13" name="図 12" descr="ipod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7399" y="2868770"/>
            <a:ext cx="1078711" cy="1078711"/>
          </a:xfrm>
          <a:prstGeom prst="rect">
            <a:avLst/>
          </a:prstGeom>
        </p:spPr>
      </p:pic>
      <p:pic>
        <p:nvPicPr>
          <p:cNvPr id="14" name="図 13" descr="ipod_shuffle_lineup.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95257" y="2052672"/>
            <a:ext cx="1847483" cy="568101"/>
          </a:xfrm>
          <a:prstGeom prst="rect">
            <a:avLst/>
          </a:prstGeom>
        </p:spPr>
      </p:pic>
      <p:pic>
        <p:nvPicPr>
          <p:cNvPr id="15" name="図 14" descr="itunes-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1068" y="2914448"/>
            <a:ext cx="901700" cy="901700"/>
          </a:xfrm>
          <a:prstGeom prst="rect">
            <a:avLst/>
          </a:prstGeom>
        </p:spPr>
      </p:pic>
      <p:pic>
        <p:nvPicPr>
          <p:cNvPr id="20" name="図 19" descr="image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7591" y="1101872"/>
            <a:ext cx="1316458" cy="382912"/>
          </a:xfrm>
          <a:prstGeom prst="rect">
            <a:avLst/>
          </a:prstGeom>
        </p:spPr>
      </p:pic>
      <p:sp>
        <p:nvSpPr>
          <p:cNvPr id="27" name="正方形/長方形 26"/>
          <p:cNvSpPr/>
          <p:nvPr/>
        </p:nvSpPr>
        <p:spPr>
          <a:xfrm>
            <a:off x="457200" y="1023190"/>
            <a:ext cx="5122333" cy="1015663"/>
          </a:xfrm>
          <a:prstGeom prst="rect">
            <a:avLst/>
          </a:prstGeom>
        </p:spPr>
        <p:txBody>
          <a:bodyPr wrap="square">
            <a:spAutoFit/>
          </a:bodyPr>
          <a:lstStyle/>
          <a:p>
            <a:r>
              <a:rPr lang="ja-JP" altLang="en-US" sz="2000" dirty="0" smtClean="0">
                <a:solidFill>
                  <a:srgbClr val="3366FF"/>
                </a:solidFill>
                <a:latin typeface="メイリオ"/>
                <a:ea typeface="メイリオ"/>
                <a:cs typeface="メイリオ"/>
              </a:rPr>
              <a:t>モノの価値は、</a:t>
            </a:r>
            <a:endParaRPr lang="en-US" altLang="ja-JP" sz="2000" dirty="0" smtClean="0">
              <a:solidFill>
                <a:srgbClr val="3366FF"/>
              </a:solidFill>
              <a:latin typeface="メイリオ"/>
              <a:ea typeface="メイリオ"/>
              <a:cs typeface="メイリオ"/>
            </a:endParaRPr>
          </a:p>
          <a:p>
            <a:r>
              <a:rPr lang="ja-JP" altLang="ja-JP" sz="2000" b="1" dirty="0" smtClean="0">
                <a:solidFill>
                  <a:srgbClr val="3366FF"/>
                </a:solidFill>
                <a:latin typeface="メイリオ"/>
                <a:ea typeface="メイリオ"/>
                <a:cs typeface="メイリオ"/>
              </a:rPr>
              <a:t>ハードウェア</a:t>
            </a:r>
            <a:r>
              <a:rPr lang="ja-JP" altLang="ja-JP" sz="2000" dirty="0">
                <a:solidFill>
                  <a:srgbClr val="3366FF"/>
                </a:solidFill>
                <a:latin typeface="メイリオ"/>
                <a:ea typeface="メイリオ"/>
                <a:cs typeface="メイリオ"/>
              </a:rPr>
              <a:t>から</a:t>
            </a:r>
            <a:r>
              <a:rPr lang="ja-JP" altLang="ja-JP" sz="2000" b="1" dirty="0">
                <a:solidFill>
                  <a:srgbClr val="3366FF"/>
                </a:solidFill>
                <a:latin typeface="メイリオ"/>
                <a:ea typeface="メイリオ"/>
                <a:cs typeface="メイリオ"/>
              </a:rPr>
              <a:t>ソフトウェア</a:t>
            </a:r>
            <a:r>
              <a:rPr lang="ja-JP" altLang="ja-JP" sz="2000" dirty="0" smtClean="0">
                <a:solidFill>
                  <a:srgbClr val="3366FF"/>
                </a:solidFill>
                <a:latin typeface="メイリオ"/>
                <a:ea typeface="メイリオ"/>
                <a:cs typeface="メイリオ"/>
              </a:rPr>
              <a:t>へ</a:t>
            </a:r>
            <a:r>
              <a:rPr lang="ja-JP" altLang="en-US" sz="2000" dirty="0" smtClean="0">
                <a:solidFill>
                  <a:srgbClr val="3366FF"/>
                </a:solidFill>
                <a:latin typeface="メイリオ"/>
                <a:ea typeface="メイリオ"/>
                <a:cs typeface="メイリオ"/>
              </a:rPr>
              <a:t>、</a:t>
            </a:r>
            <a:endParaRPr lang="en-US" altLang="ja-JP" sz="2000" dirty="0" smtClean="0">
              <a:solidFill>
                <a:srgbClr val="3366FF"/>
              </a:solidFill>
              <a:latin typeface="メイリオ"/>
              <a:ea typeface="メイリオ"/>
              <a:cs typeface="メイリオ"/>
            </a:endParaRPr>
          </a:p>
          <a:p>
            <a:r>
              <a:rPr lang="ja-JP" altLang="ja-JP" sz="2000" dirty="0" smtClean="0">
                <a:solidFill>
                  <a:srgbClr val="3366FF"/>
                </a:solidFill>
                <a:latin typeface="メイリオ"/>
                <a:ea typeface="メイリオ"/>
                <a:cs typeface="メイリオ"/>
              </a:rPr>
              <a:t>そして</a:t>
            </a:r>
            <a:r>
              <a:rPr lang="ja-JP" altLang="ja-JP" sz="2000" b="1" dirty="0" smtClean="0">
                <a:solidFill>
                  <a:srgbClr val="3366FF"/>
                </a:solidFill>
                <a:latin typeface="メイリオ"/>
                <a:ea typeface="メイリオ"/>
                <a:cs typeface="メイリオ"/>
              </a:rPr>
              <a:t>サービス</a:t>
            </a:r>
            <a:r>
              <a:rPr lang="ja-JP" altLang="ja-JP" sz="2000" dirty="0">
                <a:solidFill>
                  <a:srgbClr val="3366FF"/>
                </a:solidFill>
                <a:latin typeface="メイリオ"/>
                <a:ea typeface="メイリオ"/>
                <a:cs typeface="メイリオ"/>
              </a:rPr>
              <a:t>へと</a:t>
            </a:r>
            <a:r>
              <a:rPr lang="ja-JP" altLang="ja-JP" sz="2000" dirty="0" smtClean="0">
                <a:solidFill>
                  <a:srgbClr val="3366FF"/>
                </a:solidFill>
                <a:latin typeface="メイリオ"/>
                <a:ea typeface="メイリオ"/>
                <a:cs typeface="メイリオ"/>
              </a:rPr>
              <a:t>シフト</a:t>
            </a:r>
            <a:endParaRPr lang="ja-JP" altLang="en-US" sz="2000" dirty="0">
              <a:solidFill>
                <a:srgbClr val="3366FF"/>
              </a:solidFill>
              <a:latin typeface="メイリオ"/>
              <a:ea typeface="メイリオ"/>
              <a:cs typeface="メイリオ"/>
            </a:endParaRPr>
          </a:p>
        </p:txBody>
      </p:sp>
      <p:pic>
        <p:nvPicPr>
          <p:cNvPr id="11" name="図 10" descr="taperec.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3608" y="3342182"/>
            <a:ext cx="1744440" cy="1709551"/>
          </a:xfrm>
          <a:prstGeom prst="rect">
            <a:avLst/>
          </a:prstGeom>
        </p:spPr>
      </p:pic>
    </p:spTree>
    <p:extLst>
      <p:ext uri="{BB962C8B-B14F-4D97-AF65-F5344CB8AC3E}">
        <p14:creationId xmlns:p14="http://schemas.microsoft.com/office/powerpoint/2010/main" val="2960107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「モノ」のサービス化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pic>
        <p:nvPicPr>
          <p:cNvPr id="8" name="図 7" descr="P1040446-500x37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31" y="919126"/>
            <a:ext cx="3802726" cy="2852045"/>
          </a:xfrm>
          <a:prstGeom prst="rect">
            <a:avLst/>
          </a:prstGeom>
          <a:ln>
            <a:noFill/>
          </a:ln>
          <a:effectLst>
            <a:outerShdw blurRad="292100" dist="139700" dir="2700000" algn="tl" rotWithShape="0">
              <a:srgbClr val="333333">
                <a:alpha val="65000"/>
              </a:srgbClr>
            </a:outerShdw>
          </a:effectLst>
        </p:spPr>
      </p:pic>
      <p:sp>
        <p:nvSpPr>
          <p:cNvPr id="11" name="右矢印 10"/>
          <p:cNvSpPr/>
          <p:nvPr/>
        </p:nvSpPr>
        <p:spPr>
          <a:xfrm>
            <a:off x="4214278" y="2092026"/>
            <a:ext cx="322505" cy="548223"/>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p:cNvSpPr txBox="1"/>
          <p:nvPr/>
        </p:nvSpPr>
        <p:spPr>
          <a:xfrm>
            <a:off x="684509" y="3853637"/>
            <a:ext cx="2884474" cy="400110"/>
          </a:xfrm>
          <a:prstGeom prst="rect">
            <a:avLst/>
          </a:prstGeom>
          <a:noFill/>
        </p:spPr>
        <p:txBody>
          <a:bodyPr wrap="none" rtlCol="0">
            <a:spAutoFit/>
          </a:bodyPr>
          <a:lstStyle/>
          <a:p>
            <a:pPr algn="ctr"/>
            <a:r>
              <a:rPr lang="ja-JP" altLang="en-US" sz="2000" dirty="0" smtClean="0">
                <a:solidFill>
                  <a:schemeClr val="tx1">
                    <a:lumMod val="50000"/>
                    <a:lumOff val="50000"/>
                  </a:schemeClr>
                </a:solidFill>
                <a:latin typeface="メイリオ"/>
                <a:ea typeface="メイリオ"/>
                <a:cs typeface="メイリオ"/>
              </a:rPr>
              <a:t>ダグラス</a:t>
            </a:r>
            <a:r>
              <a:rPr lang="en-US" altLang="ja-JP" sz="2000" dirty="0" smtClean="0">
                <a:solidFill>
                  <a:schemeClr val="tx1">
                    <a:lumMod val="50000"/>
                    <a:lumOff val="50000"/>
                  </a:schemeClr>
                </a:solidFill>
                <a:latin typeface="メイリオ"/>
                <a:ea typeface="メイリオ"/>
                <a:cs typeface="メイリオ"/>
              </a:rPr>
              <a:t>DC7</a:t>
            </a:r>
            <a:r>
              <a:rPr lang="ja-JP" altLang="en-US" sz="2000" dirty="0" smtClean="0">
                <a:solidFill>
                  <a:schemeClr val="tx1">
                    <a:lumMod val="50000"/>
                    <a:lumOff val="50000"/>
                  </a:schemeClr>
                </a:solidFill>
                <a:latin typeface="メイリオ"/>
                <a:ea typeface="メイリオ"/>
                <a:cs typeface="メイリオ"/>
              </a:rPr>
              <a:t>（</a:t>
            </a:r>
            <a:r>
              <a:rPr lang="en-US" altLang="ja-JP" sz="2000" dirty="0" smtClean="0">
                <a:solidFill>
                  <a:schemeClr val="tx1">
                    <a:lumMod val="50000"/>
                    <a:lumOff val="50000"/>
                  </a:schemeClr>
                </a:solidFill>
                <a:latin typeface="メイリオ"/>
                <a:ea typeface="メイリオ"/>
                <a:cs typeface="メイリオ"/>
              </a:rPr>
              <a:t>1953</a:t>
            </a:r>
            <a:r>
              <a:rPr lang="ja-JP" altLang="en-US" sz="2000" dirty="0" smtClean="0">
                <a:solidFill>
                  <a:schemeClr val="tx1">
                    <a:lumMod val="50000"/>
                    <a:lumOff val="50000"/>
                  </a:schemeClr>
                </a:solidFill>
                <a:latin typeface="メイリオ"/>
                <a:ea typeface="メイリオ"/>
                <a:cs typeface="メイリオ"/>
              </a:rPr>
              <a:t>）</a:t>
            </a:r>
            <a:endParaRPr kumimoji="1" lang="ja-JP" altLang="en-US" sz="2000" dirty="0">
              <a:solidFill>
                <a:schemeClr val="tx1">
                  <a:lumMod val="50000"/>
                  <a:lumOff val="50000"/>
                </a:schemeClr>
              </a:solidFill>
              <a:latin typeface="メイリオ"/>
              <a:ea typeface="メイリオ"/>
              <a:cs typeface="メイリオ"/>
            </a:endParaRPr>
          </a:p>
        </p:txBody>
      </p:sp>
      <p:sp>
        <p:nvSpPr>
          <p:cNvPr id="13" name="テキスト ボックス 12"/>
          <p:cNvSpPr txBox="1"/>
          <p:nvPr/>
        </p:nvSpPr>
        <p:spPr>
          <a:xfrm>
            <a:off x="5282464" y="3845389"/>
            <a:ext cx="3095118" cy="615553"/>
          </a:xfrm>
          <a:prstGeom prst="rect">
            <a:avLst/>
          </a:prstGeom>
          <a:noFill/>
        </p:spPr>
        <p:txBody>
          <a:bodyPr wrap="none" rtlCol="0">
            <a:spAutoFit/>
          </a:bodyPr>
          <a:lstStyle/>
          <a:p>
            <a:pPr algn="ctr"/>
            <a:r>
              <a:rPr lang="ja-JP" altLang="en-US" sz="2000" dirty="0" smtClean="0">
                <a:solidFill>
                  <a:schemeClr val="tx1">
                    <a:lumMod val="50000"/>
                    <a:lumOff val="50000"/>
                  </a:schemeClr>
                </a:solidFill>
                <a:latin typeface="メイリオ"/>
                <a:ea typeface="メイリオ"/>
                <a:cs typeface="メイリオ"/>
              </a:rPr>
              <a:t>ボーイング</a:t>
            </a:r>
            <a:r>
              <a:rPr lang="en-US" altLang="ja-JP" sz="2000" dirty="0" smtClean="0">
                <a:solidFill>
                  <a:schemeClr val="tx1">
                    <a:lumMod val="50000"/>
                    <a:lumOff val="50000"/>
                  </a:schemeClr>
                </a:solidFill>
                <a:latin typeface="メイリオ"/>
                <a:ea typeface="メイリオ"/>
                <a:cs typeface="メイリオ"/>
              </a:rPr>
              <a:t>787</a:t>
            </a:r>
            <a:r>
              <a:rPr lang="ja-JP" altLang="en-US" sz="2000" dirty="0" smtClean="0">
                <a:solidFill>
                  <a:schemeClr val="tx1">
                    <a:lumMod val="50000"/>
                    <a:lumOff val="50000"/>
                  </a:schemeClr>
                </a:solidFill>
                <a:latin typeface="メイリオ"/>
                <a:ea typeface="メイリオ"/>
                <a:cs typeface="メイリオ"/>
              </a:rPr>
              <a:t>（</a:t>
            </a:r>
            <a:r>
              <a:rPr lang="en-US" altLang="ja-JP" sz="2000" dirty="0" smtClean="0">
                <a:solidFill>
                  <a:schemeClr val="tx1">
                    <a:lumMod val="50000"/>
                    <a:lumOff val="50000"/>
                  </a:schemeClr>
                </a:solidFill>
                <a:latin typeface="メイリオ"/>
                <a:ea typeface="メイリオ"/>
                <a:cs typeface="メイリオ"/>
              </a:rPr>
              <a:t>2011</a:t>
            </a:r>
            <a:r>
              <a:rPr lang="ja-JP" altLang="en-US" sz="2000" dirty="0" smtClean="0">
                <a:solidFill>
                  <a:schemeClr val="tx1">
                    <a:lumMod val="50000"/>
                    <a:lumOff val="50000"/>
                  </a:schemeClr>
                </a:solidFill>
                <a:latin typeface="メイリオ"/>
                <a:ea typeface="メイリオ"/>
                <a:cs typeface="メイリオ"/>
              </a:rPr>
              <a:t>）</a:t>
            </a:r>
            <a:endParaRPr lang="en-US" altLang="ja-JP" sz="2000" dirty="0" smtClean="0">
              <a:solidFill>
                <a:schemeClr val="tx1">
                  <a:lumMod val="50000"/>
                  <a:lumOff val="50000"/>
                </a:schemeClr>
              </a:solidFill>
              <a:latin typeface="メイリオ"/>
              <a:ea typeface="メイリオ"/>
              <a:cs typeface="メイリオ"/>
            </a:endParaRPr>
          </a:p>
          <a:p>
            <a:pPr algn="ctr"/>
            <a:r>
              <a:rPr lang="ja-JP" altLang="en-US" sz="1400" dirty="0" smtClean="0">
                <a:solidFill>
                  <a:schemeClr val="tx1">
                    <a:lumMod val="50000"/>
                    <a:lumOff val="50000"/>
                  </a:schemeClr>
                </a:solidFill>
                <a:latin typeface="メイリオ"/>
                <a:ea typeface="メイリオ"/>
                <a:cs typeface="メイリオ"/>
              </a:rPr>
              <a:t>（グラス・コックピット）</a:t>
            </a:r>
            <a:endParaRPr kumimoji="1" lang="ja-JP" altLang="en-US" sz="1400" dirty="0">
              <a:solidFill>
                <a:schemeClr val="tx1">
                  <a:lumMod val="50000"/>
                  <a:lumOff val="50000"/>
                </a:schemeClr>
              </a:solidFill>
              <a:latin typeface="メイリオ"/>
              <a:ea typeface="メイリオ"/>
              <a:cs typeface="メイリオ"/>
            </a:endParaRPr>
          </a:p>
        </p:txBody>
      </p:sp>
      <p:sp>
        <p:nvSpPr>
          <p:cNvPr id="14" name="正方形/長方形 13"/>
          <p:cNvSpPr/>
          <p:nvPr/>
        </p:nvSpPr>
        <p:spPr>
          <a:xfrm>
            <a:off x="338130" y="5548842"/>
            <a:ext cx="2546204" cy="54427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ハードウェア</a:t>
            </a:r>
            <a:endParaRPr kumimoji="1" lang="ja-JP" altLang="en-US" dirty="0">
              <a:solidFill>
                <a:srgbClr val="FFFFFF"/>
              </a:solidFill>
              <a:latin typeface="メイリオ"/>
              <a:ea typeface="メイリオ"/>
              <a:cs typeface="メイリオ"/>
            </a:endParaRPr>
          </a:p>
        </p:txBody>
      </p:sp>
      <p:grpSp>
        <p:nvGrpSpPr>
          <p:cNvPr id="20" name="図形グループ 19"/>
          <p:cNvGrpSpPr/>
          <p:nvPr/>
        </p:nvGrpSpPr>
        <p:grpSpPr>
          <a:xfrm>
            <a:off x="8467750" y="5548842"/>
            <a:ext cx="299879" cy="544270"/>
            <a:chOff x="1946324" y="4125162"/>
            <a:chExt cx="969964" cy="2007872"/>
          </a:xfrm>
        </p:grpSpPr>
        <p:sp>
          <p:nvSpPr>
            <p:cNvPr id="21" name="円/楕円 2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2" name="フローチャート: 論理積ゲート 2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3" name="図形グループ 22"/>
          <p:cNvGrpSpPr/>
          <p:nvPr/>
        </p:nvGrpSpPr>
        <p:grpSpPr>
          <a:xfrm>
            <a:off x="3840977" y="5548842"/>
            <a:ext cx="299879" cy="544270"/>
            <a:chOff x="1946324" y="4125162"/>
            <a:chExt cx="969964" cy="2007872"/>
          </a:xfrm>
        </p:grpSpPr>
        <p:sp>
          <p:nvSpPr>
            <p:cNvPr id="24" name="円/楕円 2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5" name="フローチャート: 論理積ゲート 2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6" name="正方形/長方形 25"/>
          <p:cNvSpPr/>
          <p:nvPr/>
        </p:nvSpPr>
        <p:spPr>
          <a:xfrm>
            <a:off x="4964903" y="5526293"/>
            <a:ext cx="2546204" cy="54427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dirty="0" smtClean="0">
                <a:solidFill>
                  <a:srgbClr val="FFFFFF"/>
                </a:solidFill>
                <a:latin typeface="メイリオ"/>
                <a:ea typeface="メイリオ"/>
                <a:cs typeface="メイリオ"/>
              </a:rPr>
              <a:t>ソフトウェア　</a:t>
            </a:r>
            <a:endParaRPr kumimoji="1" lang="ja-JP" altLang="en-US" dirty="0">
              <a:solidFill>
                <a:srgbClr val="FFFFFF"/>
              </a:solidFill>
              <a:latin typeface="メイリオ"/>
              <a:ea typeface="メイリオ"/>
              <a:cs typeface="メイリオ"/>
            </a:endParaRPr>
          </a:p>
        </p:txBody>
      </p:sp>
      <p:sp>
        <p:nvSpPr>
          <p:cNvPr id="27" name="正方形/長方形 26"/>
          <p:cNvSpPr/>
          <p:nvPr/>
        </p:nvSpPr>
        <p:spPr>
          <a:xfrm>
            <a:off x="5071979" y="5694250"/>
            <a:ext cx="841342" cy="20835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ハードウェア</a:t>
            </a:r>
            <a:endParaRPr kumimoji="1" lang="ja-JP" altLang="en-US" sz="800" dirty="0">
              <a:solidFill>
                <a:srgbClr val="FFFFFF"/>
              </a:solidFill>
              <a:latin typeface="メイリオ"/>
              <a:ea typeface="メイリオ"/>
              <a:cs typeface="メイリオ"/>
            </a:endParaRPr>
          </a:p>
        </p:txBody>
      </p:sp>
      <p:sp>
        <p:nvSpPr>
          <p:cNvPr id="28" name="左右矢印 27"/>
          <p:cNvSpPr/>
          <p:nvPr/>
        </p:nvSpPr>
        <p:spPr>
          <a:xfrm>
            <a:off x="2926357" y="5660425"/>
            <a:ext cx="884463" cy="376313"/>
          </a:xfrm>
          <a:prstGeom prst="leftRight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9" name="左右矢印 28"/>
          <p:cNvSpPr/>
          <p:nvPr/>
        </p:nvSpPr>
        <p:spPr>
          <a:xfrm>
            <a:off x="7544747" y="5660425"/>
            <a:ext cx="884463" cy="376313"/>
          </a:xfrm>
          <a:prstGeom prst="leftRight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0" name="テキスト ボックス 29"/>
          <p:cNvSpPr txBox="1"/>
          <p:nvPr/>
        </p:nvSpPr>
        <p:spPr>
          <a:xfrm>
            <a:off x="4958133" y="6114313"/>
            <a:ext cx="3775393" cy="400110"/>
          </a:xfrm>
          <a:prstGeom prst="rect">
            <a:avLst/>
          </a:prstGeom>
          <a:noFill/>
        </p:spPr>
        <p:txBody>
          <a:bodyPr wrap="none" rtlCol="0">
            <a:spAutoFit/>
          </a:bodyPr>
          <a:lstStyle/>
          <a:p>
            <a:r>
              <a:rPr kumimoji="1" lang="ja-JP" altLang="en-US" sz="1000" dirty="0" smtClean="0">
                <a:solidFill>
                  <a:srgbClr val="0000FF"/>
                </a:solidFill>
                <a:latin typeface="メイリオ"/>
                <a:ea typeface="メイリオ"/>
                <a:cs typeface="メイリオ"/>
              </a:rPr>
              <a:t>遠隔からの保守点検、修理、自律化機能による自己点検や修復</a:t>
            </a:r>
            <a:endParaRPr kumimoji="1" lang="en-US" altLang="ja-JP" sz="1000" dirty="0" smtClean="0">
              <a:solidFill>
                <a:srgbClr val="0000FF"/>
              </a:solidFill>
              <a:latin typeface="メイリオ"/>
              <a:ea typeface="メイリオ"/>
              <a:cs typeface="メイリオ"/>
            </a:endParaRPr>
          </a:p>
          <a:p>
            <a:r>
              <a:rPr kumimoji="1" lang="ja-JP" altLang="en-US" sz="1000" dirty="0" smtClean="0">
                <a:solidFill>
                  <a:srgbClr val="0000FF"/>
                </a:solidFill>
                <a:latin typeface="メイリオ"/>
                <a:ea typeface="メイリオ"/>
                <a:cs typeface="メイリオ"/>
              </a:rPr>
              <a:t>ソフトウェア更新による機能・性能・操作性の改善が可能。</a:t>
            </a:r>
            <a:endParaRPr kumimoji="1" lang="ja-JP" altLang="en-US" sz="1000" dirty="0">
              <a:solidFill>
                <a:srgbClr val="0000FF"/>
              </a:solidFill>
              <a:latin typeface="メイリオ"/>
              <a:ea typeface="メイリオ"/>
              <a:cs typeface="メイリオ"/>
            </a:endParaRPr>
          </a:p>
        </p:txBody>
      </p:sp>
      <p:pic>
        <p:nvPicPr>
          <p:cNvPr id="31" name="図 30" descr="do_akim110209_0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6784" y="919125"/>
            <a:ext cx="4281696" cy="2852045"/>
          </a:xfrm>
          <a:prstGeom prst="rect">
            <a:avLst/>
          </a:prstGeom>
          <a:ln>
            <a:noFill/>
          </a:ln>
          <a:effectLst>
            <a:outerShdw blurRad="292100" dist="139700" dir="2700000" algn="tl" rotWithShape="0">
              <a:srgbClr val="333333">
                <a:alpha val="65000"/>
              </a:srgbClr>
            </a:outerShdw>
          </a:effectLst>
        </p:spPr>
      </p:pic>
      <p:pic>
        <p:nvPicPr>
          <p:cNvPr id="32" name="図 31" descr="radio-45967_64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4850" y="4982023"/>
            <a:ext cx="482661" cy="540040"/>
          </a:xfrm>
          <a:prstGeom prst="rect">
            <a:avLst/>
          </a:prstGeom>
        </p:spPr>
      </p:pic>
      <p:sp>
        <p:nvSpPr>
          <p:cNvPr id="33" name="正方形/長方形 32"/>
          <p:cNvSpPr/>
          <p:nvPr/>
        </p:nvSpPr>
        <p:spPr>
          <a:xfrm>
            <a:off x="5861387" y="4575176"/>
            <a:ext cx="1649720" cy="398601"/>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監視・分析・最適化</a:t>
            </a:r>
            <a:endParaRPr kumimoji="1" lang="ja-JP" altLang="en-US" sz="1200" dirty="0">
              <a:solidFill>
                <a:srgbClr val="FFFFFF"/>
              </a:solidFill>
              <a:latin typeface="メイリオ"/>
              <a:ea typeface="メイリオ"/>
              <a:cs typeface="メイリオ"/>
            </a:endParaRPr>
          </a:p>
        </p:txBody>
      </p:sp>
      <p:sp>
        <p:nvSpPr>
          <p:cNvPr id="36" name="右矢印 35"/>
          <p:cNvSpPr/>
          <p:nvPr/>
        </p:nvSpPr>
        <p:spPr>
          <a:xfrm rot="5400000">
            <a:off x="6449961" y="4982058"/>
            <a:ext cx="416341" cy="548223"/>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曲折矢印 36"/>
          <p:cNvSpPr/>
          <p:nvPr/>
        </p:nvSpPr>
        <p:spPr bwMode="auto">
          <a:xfrm>
            <a:off x="5208862" y="4631578"/>
            <a:ext cx="588866" cy="383433"/>
          </a:xfrm>
          <a:prstGeom prst="bentArrow">
            <a:avLst>
              <a:gd name="adj1" fmla="val 27369"/>
              <a:gd name="adj2" fmla="val 33070"/>
              <a:gd name="adj3" fmla="val 22011"/>
              <a:gd name="adj4" fmla="val 41359"/>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n-lt"/>
              <a:ea typeface="+mn-ea"/>
            </a:endParaRPr>
          </a:p>
        </p:txBody>
      </p:sp>
      <p:sp>
        <p:nvSpPr>
          <p:cNvPr id="38" name="正方形/長方形 37"/>
          <p:cNvSpPr/>
          <p:nvPr/>
        </p:nvSpPr>
        <p:spPr>
          <a:xfrm>
            <a:off x="1234614" y="4575176"/>
            <a:ext cx="1649720" cy="398601"/>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監視・分析・最適化</a:t>
            </a:r>
            <a:endParaRPr kumimoji="1" lang="ja-JP" altLang="en-US" sz="1200" dirty="0">
              <a:solidFill>
                <a:srgbClr val="FFFFFF"/>
              </a:solidFill>
              <a:latin typeface="メイリオ"/>
              <a:ea typeface="メイリオ"/>
              <a:cs typeface="メイリオ"/>
            </a:endParaRPr>
          </a:p>
        </p:txBody>
      </p:sp>
      <p:grpSp>
        <p:nvGrpSpPr>
          <p:cNvPr id="39" name="図形グループ 38"/>
          <p:cNvGrpSpPr/>
          <p:nvPr/>
        </p:nvGrpSpPr>
        <p:grpSpPr>
          <a:xfrm>
            <a:off x="540487" y="5081642"/>
            <a:ext cx="194636" cy="416341"/>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42" name="右矢印 41"/>
          <p:cNvSpPr/>
          <p:nvPr/>
        </p:nvSpPr>
        <p:spPr>
          <a:xfrm rot="5400000">
            <a:off x="1839817" y="4982058"/>
            <a:ext cx="416341" cy="548223"/>
          </a:xfrm>
          <a:prstGeom prst="rightArrow">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曲折矢印 42"/>
          <p:cNvSpPr/>
          <p:nvPr/>
        </p:nvSpPr>
        <p:spPr bwMode="auto">
          <a:xfrm>
            <a:off x="586363" y="4631578"/>
            <a:ext cx="588866" cy="383433"/>
          </a:xfrm>
          <a:prstGeom prst="bentArrow">
            <a:avLst>
              <a:gd name="adj1" fmla="val 27369"/>
              <a:gd name="adj2" fmla="val 33070"/>
              <a:gd name="adj3" fmla="val 22011"/>
              <a:gd name="adj4" fmla="val 41359"/>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n-lt"/>
              <a:ea typeface="+mn-ea"/>
            </a:endParaRPr>
          </a:p>
        </p:txBody>
      </p:sp>
      <p:grpSp>
        <p:nvGrpSpPr>
          <p:cNvPr id="44" name="図形グループ 43"/>
          <p:cNvGrpSpPr/>
          <p:nvPr/>
        </p:nvGrpSpPr>
        <p:grpSpPr>
          <a:xfrm>
            <a:off x="2395029" y="5081643"/>
            <a:ext cx="194636" cy="416341"/>
            <a:chOff x="1946324" y="4125162"/>
            <a:chExt cx="969964" cy="2007872"/>
          </a:xfrm>
        </p:grpSpPr>
        <p:sp>
          <p:nvSpPr>
            <p:cNvPr id="45" name="円/楕円 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6" name="フローチャート: 論理積ゲート 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47" name="テキスト ボックス 46"/>
          <p:cNvSpPr txBox="1"/>
          <p:nvPr/>
        </p:nvSpPr>
        <p:spPr>
          <a:xfrm>
            <a:off x="338131" y="6114313"/>
            <a:ext cx="3903633" cy="400110"/>
          </a:xfrm>
          <a:prstGeom prst="rect">
            <a:avLst/>
          </a:prstGeom>
          <a:noFill/>
        </p:spPr>
        <p:txBody>
          <a:bodyPr wrap="none" rtlCol="0">
            <a:spAutoFit/>
          </a:bodyPr>
          <a:lstStyle/>
          <a:p>
            <a:r>
              <a:rPr kumimoji="1" lang="ja-JP" altLang="en-US" sz="1000" dirty="0" smtClean="0">
                <a:solidFill>
                  <a:schemeClr val="tx1">
                    <a:lumMod val="50000"/>
                    <a:lumOff val="50000"/>
                  </a:schemeClr>
                </a:solidFill>
                <a:latin typeface="メイリオ"/>
                <a:ea typeface="メイリオ"/>
                <a:cs typeface="メイリオ"/>
              </a:rPr>
              <a:t>全ての作業や操作は人間を介在し、機械の交換や修理などの、</a:t>
            </a:r>
            <a:endParaRPr kumimoji="1" lang="en-US" altLang="ja-JP" sz="1000" dirty="0" smtClean="0">
              <a:solidFill>
                <a:schemeClr val="tx1">
                  <a:lumMod val="50000"/>
                  <a:lumOff val="50000"/>
                </a:schemeClr>
              </a:solidFill>
              <a:latin typeface="メイリオ"/>
              <a:ea typeface="メイリオ"/>
              <a:cs typeface="メイリオ"/>
            </a:endParaRPr>
          </a:p>
          <a:p>
            <a:r>
              <a:rPr kumimoji="1" lang="ja-JP" altLang="en-US" sz="1000" dirty="0" smtClean="0">
                <a:solidFill>
                  <a:schemeClr val="tx1">
                    <a:lumMod val="50000"/>
                    <a:lumOff val="50000"/>
                  </a:schemeClr>
                </a:solidFill>
                <a:latin typeface="メイリオ"/>
                <a:ea typeface="メイリオ"/>
                <a:cs typeface="メイリオ"/>
              </a:rPr>
              <a:t>物理的作業を必要とする。</a:t>
            </a:r>
            <a:endParaRPr kumimoji="1" lang="ja-JP" altLang="en-US" sz="1000" dirty="0">
              <a:solidFill>
                <a:schemeClr val="tx1">
                  <a:lumMod val="50000"/>
                  <a:lumOff val="50000"/>
                </a:schemeClr>
              </a:solidFill>
              <a:latin typeface="メイリオ"/>
              <a:ea typeface="メイリオ"/>
              <a:cs typeface="メイリオ"/>
            </a:endParaRPr>
          </a:p>
        </p:txBody>
      </p:sp>
    </p:spTree>
    <p:extLst>
      <p:ext uri="{BB962C8B-B14F-4D97-AF65-F5344CB8AC3E}">
        <p14:creationId xmlns:p14="http://schemas.microsoft.com/office/powerpoint/2010/main" val="16575502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正方形/長方形 91"/>
          <p:cNvSpPr/>
          <p:nvPr/>
        </p:nvSpPr>
        <p:spPr>
          <a:xfrm>
            <a:off x="990601" y="3794606"/>
            <a:ext cx="7123099" cy="252817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smtClean="0"/>
              <a:t>「モノ」のサービス化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sp>
        <p:nvSpPr>
          <p:cNvPr id="4" name="正方形/長方形 3"/>
          <p:cNvSpPr/>
          <p:nvPr/>
        </p:nvSpPr>
        <p:spPr>
          <a:xfrm>
            <a:off x="990601"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3400762"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5807748"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990601" y="1216121"/>
            <a:ext cx="2339302" cy="369332"/>
          </a:xfrm>
          <a:prstGeom prst="rect">
            <a:avLst/>
          </a:prstGeom>
          <a:noFill/>
        </p:spPr>
        <p:txBody>
          <a:bodyPr wrap="square" rtlCol="0">
            <a:spAutoFit/>
          </a:bodyPr>
          <a:lstStyle/>
          <a:p>
            <a:pPr algn="ctr"/>
            <a:r>
              <a:rPr kumimoji="1" lang="ja-JP" altLang="en-US" dirty="0" smtClean="0">
                <a:solidFill>
                  <a:srgbClr val="0000FF"/>
                </a:solidFill>
                <a:latin typeface="メイリオ"/>
                <a:ea typeface="メイリオ"/>
                <a:cs typeface="メイリオ"/>
              </a:rPr>
              <a:t>自動車メーカー</a:t>
            </a:r>
            <a:endParaRPr kumimoji="1" lang="ja-JP" altLang="en-US" dirty="0">
              <a:solidFill>
                <a:srgbClr val="0000FF"/>
              </a:solidFill>
              <a:latin typeface="メイリオ"/>
              <a:ea typeface="メイリオ"/>
              <a:cs typeface="メイリオ"/>
            </a:endParaRPr>
          </a:p>
        </p:txBody>
      </p:sp>
      <p:sp>
        <p:nvSpPr>
          <p:cNvPr id="53" name="テキスト ボックス 52"/>
          <p:cNvSpPr txBox="1"/>
          <p:nvPr/>
        </p:nvSpPr>
        <p:spPr>
          <a:xfrm>
            <a:off x="3400762" y="1216121"/>
            <a:ext cx="2339302" cy="369332"/>
          </a:xfrm>
          <a:prstGeom prst="rect">
            <a:avLst/>
          </a:prstGeom>
          <a:noFill/>
        </p:spPr>
        <p:txBody>
          <a:bodyPr wrap="square" rtlCol="0">
            <a:spAutoFit/>
          </a:bodyPr>
          <a:lstStyle/>
          <a:p>
            <a:pPr algn="ctr"/>
            <a:r>
              <a:rPr kumimoji="1" lang="ja-JP" altLang="en-US" dirty="0" smtClean="0">
                <a:solidFill>
                  <a:srgbClr val="0000FF"/>
                </a:solidFill>
                <a:latin typeface="メイリオ"/>
                <a:ea typeface="メイリオ"/>
                <a:cs typeface="メイリオ"/>
              </a:rPr>
              <a:t>航空機メーカー</a:t>
            </a:r>
            <a:endParaRPr kumimoji="1" lang="ja-JP" altLang="en-US" dirty="0">
              <a:solidFill>
                <a:srgbClr val="0000FF"/>
              </a:solidFill>
              <a:latin typeface="メイリオ"/>
              <a:ea typeface="メイリオ"/>
              <a:cs typeface="メイリオ"/>
            </a:endParaRPr>
          </a:p>
        </p:txBody>
      </p:sp>
      <p:sp>
        <p:nvSpPr>
          <p:cNvPr id="54" name="テキスト ボックス 53"/>
          <p:cNvSpPr txBox="1"/>
          <p:nvPr/>
        </p:nvSpPr>
        <p:spPr>
          <a:xfrm>
            <a:off x="5807748" y="1216121"/>
            <a:ext cx="2339302" cy="369332"/>
          </a:xfrm>
          <a:prstGeom prst="rect">
            <a:avLst/>
          </a:prstGeom>
          <a:noFill/>
        </p:spPr>
        <p:txBody>
          <a:bodyPr wrap="square" rtlCol="0">
            <a:spAutoFit/>
          </a:bodyPr>
          <a:lstStyle/>
          <a:p>
            <a:pPr algn="ctr"/>
            <a:r>
              <a:rPr kumimoji="1" lang="ja-JP" altLang="en-US" dirty="0" smtClean="0">
                <a:solidFill>
                  <a:srgbClr val="0000FF"/>
                </a:solidFill>
                <a:latin typeface="メイリオ"/>
                <a:ea typeface="メイリオ"/>
                <a:cs typeface="メイリオ"/>
              </a:rPr>
              <a:t>工作機械メーカー</a:t>
            </a:r>
            <a:endParaRPr kumimoji="1" lang="ja-JP" altLang="en-US" dirty="0">
              <a:solidFill>
                <a:srgbClr val="0000FF"/>
              </a:solidFill>
              <a:latin typeface="メイリオ"/>
              <a:ea typeface="メイリオ"/>
              <a:cs typeface="メイリオ"/>
            </a:endParaRPr>
          </a:p>
        </p:txBody>
      </p:sp>
      <p:sp>
        <p:nvSpPr>
          <p:cNvPr id="6" name="正方形/長方形 5"/>
          <p:cNvSpPr/>
          <p:nvPr/>
        </p:nvSpPr>
        <p:spPr>
          <a:xfrm>
            <a:off x="1111442"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アナリティクス</a:t>
            </a: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1111442"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ソフトウェア改修</a:t>
            </a: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1111443"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データ</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収集</a:t>
            </a:r>
            <a:endParaRPr kumimoji="1" lang="ja-JP" altLang="en-US" sz="800" dirty="0">
              <a:solidFill>
                <a:srgbClr val="FFFFFF"/>
              </a:solidFill>
              <a:latin typeface="ＭＳ Ｐゴシック"/>
              <a:ea typeface="ＭＳ Ｐゴシック"/>
              <a:cs typeface="ＭＳ Ｐゴシック"/>
            </a:endParaRPr>
          </a:p>
        </p:txBody>
      </p:sp>
      <p:sp>
        <p:nvSpPr>
          <p:cNvPr id="57" name="正方形/長方形 56"/>
          <p:cNvSpPr/>
          <p:nvPr/>
        </p:nvSpPr>
        <p:spPr>
          <a:xfrm>
            <a:off x="1787642"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ソフトウェア</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配信</a:t>
            </a:r>
            <a:endParaRPr kumimoji="1" lang="ja-JP" altLang="en-US" sz="800" dirty="0">
              <a:solidFill>
                <a:srgbClr val="FFFFFF"/>
              </a:solidFill>
              <a:latin typeface="ＭＳ Ｐゴシック"/>
              <a:ea typeface="ＭＳ Ｐゴシック"/>
              <a:cs typeface="ＭＳ Ｐゴシック"/>
            </a:endParaRPr>
          </a:p>
        </p:txBody>
      </p:sp>
      <p:sp>
        <p:nvSpPr>
          <p:cNvPr id="7" name="正方形/長方形 6"/>
          <p:cNvSpPr/>
          <p:nvPr/>
        </p:nvSpPr>
        <p:spPr>
          <a:xfrm>
            <a:off x="2896541"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ＭＳ Ｐゴシック"/>
                <a:ea typeface="ＭＳ Ｐゴシック"/>
                <a:cs typeface="ＭＳ Ｐゴシック"/>
              </a:rPr>
              <a:t>新規開発</a:t>
            </a:r>
            <a:endParaRPr kumimoji="1" lang="ja-JP" altLang="en-US" sz="1200" dirty="0">
              <a:solidFill>
                <a:srgbClr val="FFFFFF"/>
              </a:solidFill>
              <a:latin typeface="ＭＳ Ｐゴシック"/>
              <a:ea typeface="ＭＳ Ｐゴシック"/>
              <a:cs typeface="ＭＳ Ｐゴシック"/>
            </a:endParaRPr>
          </a:p>
        </p:txBody>
      </p:sp>
      <p:grpSp>
        <p:nvGrpSpPr>
          <p:cNvPr id="48" name="図形グループ 47"/>
          <p:cNvGrpSpPr/>
          <p:nvPr/>
        </p:nvGrpSpPr>
        <p:grpSpPr>
          <a:xfrm>
            <a:off x="2586182" y="1772098"/>
            <a:ext cx="230909" cy="419498"/>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9" name="図 8" descr="8121ee8a3e374cd4b15a85f2557c08c3f107562064d1deeab1ed0bc778bffa15_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474" y="4489619"/>
            <a:ext cx="2019111" cy="1347126"/>
          </a:xfrm>
          <a:prstGeom prst="rect">
            <a:avLst/>
          </a:prstGeom>
          <a:ln>
            <a:noFill/>
          </a:ln>
          <a:effectLst>
            <a:outerShdw blurRad="292100" dist="139700" dir="2700000" algn="tl" rotWithShape="0">
              <a:srgbClr val="333333">
                <a:alpha val="65000"/>
              </a:srgbClr>
            </a:outerShdw>
          </a:effectLst>
        </p:spPr>
      </p:pic>
      <p:pic>
        <p:nvPicPr>
          <p:cNvPr id="10" name="図 9" descr="13204630662661321299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8261" y="4489619"/>
            <a:ext cx="2024303" cy="1347126"/>
          </a:xfrm>
          <a:prstGeom prst="rect">
            <a:avLst/>
          </a:prstGeom>
          <a:ln>
            <a:noFill/>
          </a:ln>
          <a:effectLst>
            <a:outerShdw blurRad="292100" dist="139700" dir="2700000" algn="tl" rotWithShape="0">
              <a:srgbClr val="333333">
                <a:alpha val="65000"/>
              </a:srgbClr>
            </a:outerShdw>
          </a:effectLst>
        </p:spPr>
      </p:pic>
      <p:pic>
        <p:nvPicPr>
          <p:cNvPr id="16" name="図 15" descr="muon8800.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04304" y="4348787"/>
            <a:ext cx="2855884" cy="1665933"/>
          </a:xfrm>
          <a:prstGeom prst="rect">
            <a:avLst/>
          </a:prstGeom>
          <a:ln>
            <a:noFill/>
          </a:ln>
          <a:effectLst>
            <a:outerShdw blurRad="292100" dist="139700" dir="2700000" algn="tl" rotWithShape="0">
              <a:srgbClr val="333333">
                <a:alpha val="65000"/>
              </a:srgbClr>
            </a:outerShdw>
          </a:effectLst>
        </p:spPr>
      </p:pic>
      <p:sp>
        <p:nvSpPr>
          <p:cNvPr id="58" name="正方形/長方形 57"/>
          <p:cNvSpPr/>
          <p:nvPr/>
        </p:nvSpPr>
        <p:spPr>
          <a:xfrm>
            <a:off x="1924243"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ＭＳ Ｐゴシック"/>
                <a:ea typeface="ＭＳ Ｐゴシック"/>
                <a:cs typeface="ＭＳ Ｐゴシック"/>
              </a:rPr>
              <a:t>制御</a:t>
            </a:r>
            <a:r>
              <a:rPr kumimoji="1" lang="ja-JP" altLang="en-US" sz="1200" dirty="0" smtClean="0">
                <a:solidFill>
                  <a:srgbClr val="FFFFFF"/>
                </a:solidFill>
                <a:latin typeface="ＭＳ Ｐゴシック"/>
                <a:ea typeface="ＭＳ Ｐゴシック"/>
                <a:cs typeface="ＭＳ Ｐゴシック"/>
              </a:rPr>
              <a:t>ソフトウェア</a:t>
            </a: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a:off x="1231516"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上矢印 60"/>
          <p:cNvSpPr/>
          <p:nvPr/>
        </p:nvSpPr>
        <p:spPr>
          <a:xfrm flipV="1">
            <a:off x="1924242"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上矢印 61"/>
          <p:cNvSpPr/>
          <p:nvPr/>
        </p:nvSpPr>
        <p:spPr>
          <a:xfrm flipV="1">
            <a:off x="2683335"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63" name="正方形/長方形 62"/>
          <p:cNvSpPr/>
          <p:nvPr/>
        </p:nvSpPr>
        <p:spPr>
          <a:xfrm>
            <a:off x="3512086"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アナリティクス</a:t>
            </a: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3512086"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ソフトウェア改修</a:t>
            </a: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3512087"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データ</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収集</a:t>
            </a:r>
            <a:endParaRPr kumimoji="1" lang="ja-JP" altLang="en-US" sz="800" dirty="0">
              <a:solidFill>
                <a:srgbClr val="FFFFFF"/>
              </a:solidFill>
              <a:latin typeface="ＭＳ Ｐゴシック"/>
              <a:ea typeface="ＭＳ Ｐゴシック"/>
              <a:cs typeface="ＭＳ Ｐゴシック"/>
            </a:endParaRPr>
          </a:p>
        </p:txBody>
      </p:sp>
      <p:sp>
        <p:nvSpPr>
          <p:cNvPr id="66" name="正方形/長方形 65"/>
          <p:cNvSpPr/>
          <p:nvPr/>
        </p:nvSpPr>
        <p:spPr>
          <a:xfrm>
            <a:off x="4188286"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ソフトウェア</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配信</a:t>
            </a:r>
            <a:endParaRPr kumimoji="1" lang="ja-JP" altLang="en-US" sz="800" dirty="0">
              <a:solidFill>
                <a:srgbClr val="FFFFFF"/>
              </a:solidFill>
              <a:latin typeface="ＭＳ Ｐゴシック"/>
              <a:ea typeface="ＭＳ Ｐゴシック"/>
              <a:cs typeface="ＭＳ Ｐゴシック"/>
            </a:endParaRPr>
          </a:p>
        </p:txBody>
      </p:sp>
      <p:sp>
        <p:nvSpPr>
          <p:cNvPr id="67" name="正方形/長方形 66"/>
          <p:cNvSpPr/>
          <p:nvPr/>
        </p:nvSpPr>
        <p:spPr>
          <a:xfrm>
            <a:off x="5297185"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ＭＳ Ｐゴシック"/>
                <a:ea typeface="ＭＳ Ｐゴシック"/>
                <a:cs typeface="ＭＳ Ｐゴシック"/>
              </a:rPr>
              <a:t>新規開発</a:t>
            </a:r>
            <a:endParaRPr kumimoji="1" lang="ja-JP" altLang="en-US" sz="1200" dirty="0">
              <a:solidFill>
                <a:srgbClr val="FFFFFF"/>
              </a:solidFill>
              <a:latin typeface="ＭＳ Ｐゴシック"/>
              <a:ea typeface="ＭＳ Ｐゴシック"/>
              <a:cs typeface="ＭＳ Ｐゴシック"/>
            </a:endParaRPr>
          </a:p>
        </p:txBody>
      </p:sp>
      <p:grpSp>
        <p:nvGrpSpPr>
          <p:cNvPr id="68" name="図形グループ 67"/>
          <p:cNvGrpSpPr/>
          <p:nvPr/>
        </p:nvGrpSpPr>
        <p:grpSpPr>
          <a:xfrm>
            <a:off x="4986826" y="1772098"/>
            <a:ext cx="230909" cy="419498"/>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71" name="正方形/長方形 70"/>
          <p:cNvSpPr/>
          <p:nvPr/>
        </p:nvSpPr>
        <p:spPr>
          <a:xfrm>
            <a:off x="4324887"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制御ソフトウェア</a:t>
            </a:r>
            <a:endParaRPr kumimoji="1" lang="ja-JP" altLang="en-US" sz="1200" dirty="0">
              <a:solidFill>
                <a:srgbClr val="FFFFFF"/>
              </a:solidFill>
              <a:latin typeface="ＭＳ Ｐゴシック"/>
              <a:ea typeface="ＭＳ Ｐゴシック"/>
              <a:cs typeface="ＭＳ Ｐゴシック"/>
            </a:endParaRPr>
          </a:p>
        </p:txBody>
      </p:sp>
      <p:sp>
        <p:nvSpPr>
          <p:cNvPr id="72" name="上矢印 71"/>
          <p:cNvSpPr/>
          <p:nvPr/>
        </p:nvSpPr>
        <p:spPr>
          <a:xfrm>
            <a:off x="3632160"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上矢印 72"/>
          <p:cNvSpPr/>
          <p:nvPr/>
        </p:nvSpPr>
        <p:spPr>
          <a:xfrm flipV="1">
            <a:off x="4324886"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上矢印 73"/>
          <p:cNvSpPr/>
          <p:nvPr/>
        </p:nvSpPr>
        <p:spPr>
          <a:xfrm flipV="1">
            <a:off x="5083979"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75" name="正方形/長方形 74"/>
          <p:cNvSpPr/>
          <p:nvPr/>
        </p:nvSpPr>
        <p:spPr>
          <a:xfrm>
            <a:off x="5890450" y="1714182"/>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アナリティクス</a:t>
            </a: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890450" y="2045152"/>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ソフトウェア改修</a:t>
            </a: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p:cNvSpPr/>
          <p:nvPr/>
        </p:nvSpPr>
        <p:spPr>
          <a:xfrm>
            <a:off x="5890451" y="2376122"/>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データ</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収集</a:t>
            </a:r>
            <a:endParaRPr kumimoji="1" lang="ja-JP" altLang="en-US" sz="800" dirty="0">
              <a:solidFill>
                <a:srgbClr val="FFFFFF"/>
              </a:solidFill>
              <a:latin typeface="ＭＳ Ｐゴシック"/>
              <a:ea typeface="ＭＳ Ｐゴシック"/>
              <a:cs typeface="ＭＳ Ｐゴシック"/>
            </a:endParaRPr>
          </a:p>
        </p:txBody>
      </p:sp>
      <p:sp>
        <p:nvSpPr>
          <p:cNvPr id="78" name="正方形/長方形 77"/>
          <p:cNvSpPr/>
          <p:nvPr/>
        </p:nvSpPr>
        <p:spPr>
          <a:xfrm>
            <a:off x="6566650" y="2376122"/>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ソフトウェア</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配信</a:t>
            </a:r>
            <a:endParaRPr kumimoji="1" lang="ja-JP" altLang="en-US" sz="800" dirty="0">
              <a:solidFill>
                <a:srgbClr val="FFFFFF"/>
              </a:solidFill>
              <a:latin typeface="ＭＳ Ｐゴシック"/>
              <a:ea typeface="ＭＳ Ｐゴシック"/>
              <a:cs typeface="ＭＳ Ｐゴシック"/>
            </a:endParaRPr>
          </a:p>
        </p:txBody>
      </p:sp>
      <p:sp>
        <p:nvSpPr>
          <p:cNvPr id="79" name="正方形/長方形 78"/>
          <p:cNvSpPr/>
          <p:nvPr/>
        </p:nvSpPr>
        <p:spPr>
          <a:xfrm>
            <a:off x="7675549" y="1715911"/>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ＭＳ Ｐゴシック"/>
                <a:ea typeface="ＭＳ Ｐゴシック"/>
                <a:cs typeface="ＭＳ Ｐゴシック"/>
              </a:rPr>
              <a:t>新規開発</a:t>
            </a:r>
            <a:endParaRPr kumimoji="1" lang="ja-JP" altLang="en-US" sz="1200" dirty="0">
              <a:solidFill>
                <a:srgbClr val="FFFFFF"/>
              </a:solidFill>
              <a:latin typeface="ＭＳ Ｐゴシック"/>
              <a:ea typeface="ＭＳ Ｐゴシック"/>
              <a:cs typeface="ＭＳ Ｐゴシック"/>
            </a:endParaRPr>
          </a:p>
        </p:txBody>
      </p:sp>
      <p:grpSp>
        <p:nvGrpSpPr>
          <p:cNvPr id="80" name="図形グループ 79"/>
          <p:cNvGrpSpPr/>
          <p:nvPr/>
        </p:nvGrpSpPr>
        <p:grpSpPr>
          <a:xfrm>
            <a:off x="7365190" y="1773827"/>
            <a:ext cx="230909" cy="419498"/>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3" name="正方形/長方形 82"/>
          <p:cNvSpPr/>
          <p:nvPr/>
        </p:nvSpPr>
        <p:spPr>
          <a:xfrm>
            <a:off x="6703251" y="4088819"/>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制御ソフトウェア</a:t>
            </a:r>
            <a:endParaRPr kumimoji="1" lang="ja-JP" altLang="en-US" sz="1200" dirty="0">
              <a:solidFill>
                <a:srgbClr val="FFFFFF"/>
              </a:solidFill>
              <a:latin typeface="ＭＳ Ｐゴシック"/>
              <a:ea typeface="ＭＳ Ｐゴシック"/>
              <a:cs typeface="ＭＳ Ｐゴシック"/>
            </a:endParaRPr>
          </a:p>
        </p:txBody>
      </p:sp>
      <p:sp>
        <p:nvSpPr>
          <p:cNvPr id="84" name="上矢印 83"/>
          <p:cNvSpPr/>
          <p:nvPr/>
        </p:nvSpPr>
        <p:spPr>
          <a:xfrm>
            <a:off x="6010524" y="2647245"/>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上矢印 84"/>
          <p:cNvSpPr/>
          <p:nvPr/>
        </p:nvSpPr>
        <p:spPr>
          <a:xfrm flipV="1">
            <a:off x="6703250" y="2645513"/>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矢印 85"/>
          <p:cNvSpPr/>
          <p:nvPr/>
        </p:nvSpPr>
        <p:spPr>
          <a:xfrm flipV="1">
            <a:off x="7462343"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19" name="テキスト ボックス 18"/>
          <p:cNvSpPr txBox="1"/>
          <p:nvPr/>
        </p:nvSpPr>
        <p:spPr>
          <a:xfrm>
            <a:off x="3502120" y="3871646"/>
            <a:ext cx="697627" cy="215444"/>
          </a:xfrm>
          <a:prstGeom prst="rect">
            <a:avLst/>
          </a:prstGeom>
          <a:noFill/>
        </p:spPr>
        <p:txBody>
          <a:bodyPr wrap="none" rtlCol="0">
            <a:spAutoFit/>
          </a:bodyPr>
          <a:lstStyle/>
          <a:p>
            <a:r>
              <a:rPr lang="ja-JP" altLang="en-US" sz="800" b="1" dirty="0" smtClean="0">
                <a:solidFill>
                  <a:srgbClr val="0000FF"/>
                </a:solidFill>
                <a:latin typeface="メイリオ"/>
                <a:ea typeface="メイリオ"/>
                <a:cs typeface="メイリオ"/>
              </a:rPr>
              <a:t>運行データ</a:t>
            </a:r>
            <a:endParaRPr kumimoji="1" lang="ja-JP" altLang="en-US" sz="800" b="1" dirty="0">
              <a:solidFill>
                <a:srgbClr val="0000FF"/>
              </a:solidFill>
              <a:latin typeface="メイリオ"/>
              <a:ea typeface="メイリオ"/>
              <a:cs typeface="メイリオ"/>
            </a:endParaRPr>
          </a:p>
        </p:txBody>
      </p:sp>
      <p:sp>
        <p:nvSpPr>
          <p:cNvPr id="87" name="テキスト ボックス 86"/>
          <p:cNvSpPr txBox="1"/>
          <p:nvPr/>
        </p:nvSpPr>
        <p:spPr>
          <a:xfrm>
            <a:off x="1080048" y="3871646"/>
            <a:ext cx="697627" cy="215444"/>
          </a:xfrm>
          <a:prstGeom prst="rect">
            <a:avLst/>
          </a:prstGeom>
          <a:noFill/>
        </p:spPr>
        <p:txBody>
          <a:bodyPr wrap="none" rtlCol="0">
            <a:spAutoFit/>
          </a:bodyPr>
          <a:lstStyle/>
          <a:p>
            <a:r>
              <a:rPr kumimoji="1" lang="ja-JP" altLang="en-US" sz="800" b="1" dirty="0" smtClean="0">
                <a:solidFill>
                  <a:srgbClr val="0000FF"/>
                </a:solidFill>
                <a:latin typeface="メイリオ"/>
                <a:ea typeface="メイリオ"/>
                <a:cs typeface="メイリオ"/>
              </a:rPr>
              <a:t>走行</a:t>
            </a:r>
            <a:r>
              <a:rPr lang="ja-JP" altLang="en-US" sz="800" b="1" dirty="0" smtClean="0">
                <a:solidFill>
                  <a:srgbClr val="0000FF"/>
                </a:solidFill>
                <a:latin typeface="メイリオ"/>
                <a:ea typeface="メイリオ"/>
                <a:cs typeface="メイリオ"/>
              </a:rPr>
              <a:t>データ</a:t>
            </a:r>
            <a:endParaRPr kumimoji="1" lang="ja-JP" altLang="en-US" sz="800" b="1" dirty="0">
              <a:solidFill>
                <a:srgbClr val="0000FF"/>
              </a:solidFill>
              <a:latin typeface="メイリオ"/>
              <a:ea typeface="メイリオ"/>
              <a:cs typeface="メイリオ"/>
            </a:endParaRPr>
          </a:p>
        </p:txBody>
      </p:sp>
      <p:sp>
        <p:nvSpPr>
          <p:cNvPr id="88" name="テキスト ボックス 87"/>
          <p:cNvSpPr txBox="1"/>
          <p:nvPr/>
        </p:nvSpPr>
        <p:spPr>
          <a:xfrm>
            <a:off x="5890450" y="3871646"/>
            <a:ext cx="697627" cy="215444"/>
          </a:xfrm>
          <a:prstGeom prst="rect">
            <a:avLst/>
          </a:prstGeom>
          <a:noFill/>
        </p:spPr>
        <p:txBody>
          <a:bodyPr wrap="none" rtlCol="0">
            <a:spAutoFit/>
          </a:bodyPr>
          <a:lstStyle/>
          <a:p>
            <a:r>
              <a:rPr lang="ja-JP" altLang="en-US" sz="800" b="1" dirty="0" smtClean="0">
                <a:solidFill>
                  <a:srgbClr val="0000FF"/>
                </a:solidFill>
                <a:latin typeface="メイリオ"/>
                <a:ea typeface="メイリオ"/>
                <a:cs typeface="メイリオ"/>
              </a:rPr>
              <a:t>作業データ</a:t>
            </a:r>
            <a:endParaRPr kumimoji="1" lang="ja-JP" altLang="en-US" sz="800" b="1" dirty="0">
              <a:solidFill>
                <a:srgbClr val="0000FF"/>
              </a:solidFill>
              <a:latin typeface="メイリオ"/>
              <a:ea typeface="メイリオ"/>
              <a:cs typeface="メイリオ"/>
            </a:endParaRPr>
          </a:p>
        </p:txBody>
      </p:sp>
      <p:sp>
        <p:nvSpPr>
          <p:cNvPr id="89" name="テキスト ボックス 88"/>
          <p:cNvSpPr txBox="1"/>
          <p:nvPr/>
        </p:nvSpPr>
        <p:spPr>
          <a:xfrm>
            <a:off x="2704503" y="4487405"/>
            <a:ext cx="389850" cy="215444"/>
          </a:xfrm>
          <a:prstGeom prst="rect">
            <a:avLst/>
          </a:prstGeom>
          <a:noFill/>
        </p:spPr>
        <p:txBody>
          <a:bodyPr wrap="none" rtlCol="0">
            <a:spAutoFit/>
          </a:bodyPr>
          <a:lstStyle/>
          <a:p>
            <a:r>
              <a:rPr lang="ja-JP" altLang="en-US" sz="800" b="1" dirty="0" smtClean="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0" name="テキスト ボックス 89"/>
          <p:cNvSpPr txBox="1"/>
          <p:nvPr/>
        </p:nvSpPr>
        <p:spPr>
          <a:xfrm>
            <a:off x="5106757" y="4487405"/>
            <a:ext cx="389850" cy="215444"/>
          </a:xfrm>
          <a:prstGeom prst="rect">
            <a:avLst/>
          </a:prstGeom>
          <a:noFill/>
        </p:spPr>
        <p:txBody>
          <a:bodyPr wrap="none" rtlCol="0">
            <a:spAutoFit/>
          </a:bodyPr>
          <a:lstStyle/>
          <a:p>
            <a:r>
              <a:rPr lang="ja-JP" altLang="en-US" sz="800" b="1" dirty="0" smtClean="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1" name="テキスト ボックス 90"/>
          <p:cNvSpPr txBox="1"/>
          <p:nvPr/>
        </p:nvSpPr>
        <p:spPr>
          <a:xfrm>
            <a:off x="7483511" y="4487405"/>
            <a:ext cx="389850" cy="215444"/>
          </a:xfrm>
          <a:prstGeom prst="rect">
            <a:avLst/>
          </a:prstGeom>
          <a:noFill/>
        </p:spPr>
        <p:txBody>
          <a:bodyPr wrap="none" rtlCol="0">
            <a:spAutoFit/>
          </a:bodyPr>
          <a:lstStyle/>
          <a:p>
            <a:r>
              <a:rPr lang="ja-JP" altLang="en-US" sz="800" b="1" dirty="0" smtClean="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34" name="正方形/長方形 33"/>
          <p:cNvSpPr/>
          <p:nvPr/>
        </p:nvSpPr>
        <p:spPr>
          <a:xfrm>
            <a:off x="1008863" y="6014720"/>
            <a:ext cx="7123099" cy="246221"/>
          </a:xfrm>
          <a:prstGeom prst="rect">
            <a:avLst/>
          </a:prstGeom>
        </p:spPr>
        <p:txBody>
          <a:bodyPr wrap="square">
            <a:spAutoFit/>
          </a:bodyPr>
          <a:lstStyle/>
          <a:p>
            <a:pPr algn="ctr"/>
            <a:r>
              <a:rPr lang="ja-JP" altLang="en-US" sz="1000" dirty="0">
                <a:solidFill>
                  <a:srgbClr val="800000"/>
                </a:solidFill>
                <a:latin typeface="メイリオ"/>
                <a:ea typeface="メイリオ"/>
                <a:cs typeface="メイリオ"/>
              </a:rPr>
              <a:t>遠隔からの保守</a:t>
            </a:r>
            <a:r>
              <a:rPr lang="ja-JP" altLang="en-US" sz="1000" dirty="0" smtClean="0">
                <a:solidFill>
                  <a:srgbClr val="800000"/>
                </a:solidFill>
                <a:latin typeface="メイリオ"/>
                <a:ea typeface="メイリオ"/>
                <a:cs typeface="メイリオ"/>
              </a:rPr>
              <a:t>点検・修理</a:t>
            </a:r>
            <a:r>
              <a:rPr lang="ja-JP" altLang="en-US" sz="1000" dirty="0">
                <a:solidFill>
                  <a:srgbClr val="800000"/>
                </a:solidFill>
                <a:latin typeface="メイリオ"/>
                <a:ea typeface="メイリオ"/>
                <a:cs typeface="メイリオ"/>
              </a:rPr>
              <a:t>、自律化機能による自己点検や</a:t>
            </a:r>
            <a:r>
              <a:rPr lang="ja-JP" altLang="en-US" sz="1000" dirty="0" smtClean="0">
                <a:solidFill>
                  <a:srgbClr val="800000"/>
                </a:solidFill>
                <a:latin typeface="メイリオ"/>
                <a:ea typeface="メイリオ"/>
                <a:cs typeface="メイリオ"/>
              </a:rPr>
              <a:t>修復、ソフトウェア</a:t>
            </a:r>
            <a:r>
              <a:rPr lang="ja-JP" altLang="en-US" sz="1000" dirty="0">
                <a:solidFill>
                  <a:srgbClr val="800000"/>
                </a:solidFill>
                <a:latin typeface="メイリオ"/>
                <a:ea typeface="メイリオ"/>
                <a:cs typeface="メイリオ"/>
              </a:rPr>
              <a:t>更新による機能・性能・操作性の</a:t>
            </a:r>
            <a:r>
              <a:rPr lang="ja-JP" altLang="en-US" sz="1000" dirty="0" smtClean="0">
                <a:solidFill>
                  <a:srgbClr val="800000"/>
                </a:solidFill>
                <a:latin typeface="メイリオ"/>
                <a:ea typeface="メイリオ"/>
                <a:cs typeface="メイリオ"/>
              </a:rPr>
              <a:t>改善</a:t>
            </a:r>
            <a:endParaRPr lang="ja-JP" altLang="en-US" sz="1000" dirty="0">
              <a:solidFill>
                <a:srgbClr val="800000"/>
              </a:solidFill>
              <a:latin typeface="メイリオ"/>
              <a:ea typeface="メイリオ"/>
              <a:cs typeface="メイリオ"/>
            </a:endParaRPr>
          </a:p>
        </p:txBody>
      </p:sp>
      <p:sp>
        <p:nvSpPr>
          <p:cNvPr id="35" name="角丸四角形 34"/>
          <p:cNvSpPr/>
          <p:nvPr/>
        </p:nvSpPr>
        <p:spPr>
          <a:xfrm>
            <a:off x="990600" y="3024908"/>
            <a:ext cx="7141362" cy="584971"/>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ＭＳ Ｐゴシック"/>
                <a:ea typeface="ＭＳ Ｐゴシック"/>
                <a:cs typeface="ＭＳ Ｐゴシック"/>
              </a:rPr>
              <a:t>インターネット</a:t>
            </a:r>
            <a:endParaRPr kumimoji="1" lang="ja-JP" altLang="en-US"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6290160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三角形 87"/>
          <p:cNvSpPr/>
          <p:nvPr/>
        </p:nvSpPr>
        <p:spPr>
          <a:xfrm rot="10800000">
            <a:off x="4854724" y="1206044"/>
            <a:ext cx="253305" cy="206392"/>
          </a:xfrm>
          <a:prstGeom prst="triangl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0" name="直線コネクタ 89"/>
          <p:cNvCxnSpPr/>
          <p:nvPr/>
        </p:nvCxnSpPr>
        <p:spPr>
          <a:xfrm>
            <a:off x="4980601" y="1412436"/>
            <a:ext cx="2267" cy="4104796"/>
          </a:xfrm>
          <a:prstGeom prst="line">
            <a:avLst/>
          </a:prstGeom>
          <a:ln>
            <a:solidFill>
              <a:schemeClr val="bg1">
                <a:lumMod val="50000"/>
              </a:schemeClr>
            </a:solidFill>
            <a:prstDash val="sysDash"/>
          </a:ln>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lang="ja-JP" altLang="en-US" dirty="0"/>
              <a:t>「モノ」の</a:t>
            </a:r>
            <a:r>
              <a:rPr lang="ja-JP" altLang="en-US" dirty="0" smtClean="0"/>
              <a:t>サービス化／</a:t>
            </a:r>
            <a:r>
              <a:rPr kumimoji="1" lang="ja-JP" altLang="en-US" dirty="0" smtClean="0"/>
              <a:t>新たな価値関係の登場</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sp>
        <p:nvSpPr>
          <p:cNvPr id="4" name="ホームベース 3"/>
          <p:cNvSpPr/>
          <p:nvPr/>
        </p:nvSpPr>
        <p:spPr>
          <a:xfrm>
            <a:off x="1615463" y="1755986"/>
            <a:ext cx="3456384" cy="648072"/>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smtClean="0">
                <a:solidFill>
                  <a:srgbClr val="FFFFFF"/>
                </a:solidFill>
                <a:latin typeface="Hiragino Kaku Gothic Pro W6" charset="-128"/>
                <a:ea typeface="Hiragino Kaku Gothic Pro W6" charset="-128"/>
                <a:cs typeface="Hiragino Kaku Gothic Pro W6" charset="-128"/>
              </a:rPr>
              <a:t>　　　価値を生産</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sp>
        <p:nvSpPr>
          <p:cNvPr id="5" name="ホームベース 4"/>
          <p:cNvSpPr/>
          <p:nvPr/>
        </p:nvSpPr>
        <p:spPr>
          <a:xfrm>
            <a:off x="5076056" y="1728767"/>
            <a:ext cx="3456384" cy="648072"/>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smtClean="0">
                <a:solidFill>
                  <a:srgbClr val="FFFFFF"/>
                </a:solidFill>
                <a:latin typeface="Hiragino Kaku Gothic Pro W6" charset="-128"/>
                <a:ea typeface="Hiragino Kaku Gothic Pro W6" charset="-128"/>
                <a:cs typeface="Hiragino Kaku Gothic Pro W6" charset="-128"/>
              </a:rPr>
              <a:t>　　　　価値を消費</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sp>
        <p:nvSpPr>
          <p:cNvPr id="6" name="左カーブ矢印 5"/>
          <p:cNvSpPr/>
          <p:nvPr/>
        </p:nvSpPr>
        <p:spPr>
          <a:xfrm rot="16200000">
            <a:off x="4795700" y="1254706"/>
            <a:ext cx="449475" cy="1090301"/>
          </a:xfrm>
          <a:prstGeom prst="curvedLef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左カーブ矢印 6"/>
          <p:cNvSpPr/>
          <p:nvPr/>
        </p:nvSpPr>
        <p:spPr>
          <a:xfrm rot="5400000">
            <a:off x="4748397" y="1822975"/>
            <a:ext cx="449475" cy="1090301"/>
          </a:xfrm>
          <a:prstGeom prst="curvedLef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図形グループ 7"/>
          <p:cNvGrpSpPr/>
          <p:nvPr/>
        </p:nvGrpSpPr>
        <p:grpSpPr>
          <a:xfrm>
            <a:off x="5888145" y="1824391"/>
            <a:ext cx="230909" cy="419498"/>
            <a:chOff x="1946324" y="4125162"/>
            <a:chExt cx="969964" cy="2007872"/>
          </a:xfrm>
        </p:grpSpPr>
        <p:sp>
          <p:nvSpPr>
            <p:cNvPr id="9" name="円/楕円 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0" name="フローチャート: 論理積ゲート 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1" name="図形グループ 10"/>
          <p:cNvGrpSpPr/>
          <p:nvPr/>
        </p:nvGrpSpPr>
        <p:grpSpPr>
          <a:xfrm>
            <a:off x="2064616" y="1824391"/>
            <a:ext cx="419151" cy="480440"/>
            <a:chOff x="4732300" y="5435324"/>
            <a:chExt cx="669536" cy="1021093"/>
          </a:xfrm>
        </p:grpSpPr>
        <p:sp>
          <p:nvSpPr>
            <p:cNvPr id="12" name="正方形/長方形 11"/>
            <p:cNvSpPr/>
            <p:nvPr/>
          </p:nvSpPr>
          <p:spPr>
            <a:xfrm>
              <a:off x="4732300" y="5435324"/>
              <a:ext cx="669536" cy="102109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518218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97053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4761453"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 name="直線コネクタ 15"/>
            <p:cNvCxnSpPr/>
            <p:nvPr/>
          </p:nvCxnSpPr>
          <p:spPr>
            <a:xfrm>
              <a:off x="4761453" y="6192188"/>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518218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497053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4761453"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 name="直線コネクタ 19"/>
            <p:cNvCxnSpPr/>
            <p:nvPr/>
          </p:nvCxnSpPr>
          <p:spPr>
            <a:xfrm>
              <a:off x="4761453" y="5490662"/>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1" name="正方形/長方形 20"/>
            <p:cNvSpPr/>
            <p:nvPr/>
          </p:nvSpPr>
          <p:spPr>
            <a:xfrm>
              <a:off x="518218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497053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4761453"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 name="直線コネクタ 23"/>
            <p:cNvCxnSpPr/>
            <p:nvPr/>
          </p:nvCxnSpPr>
          <p:spPr>
            <a:xfrm>
              <a:off x="4761453" y="5719444"/>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5" name="正方形/長方形 24"/>
            <p:cNvSpPr/>
            <p:nvPr/>
          </p:nvSpPr>
          <p:spPr>
            <a:xfrm>
              <a:off x="518218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497053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4761453"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 name="直線コネクタ 27"/>
            <p:cNvCxnSpPr/>
            <p:nvPr/>
          </p:nvCxnSpPr>
          <p:spPr>
            <a:xfrm>
              <a:off x="4761453" y="5951835"/>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29" name="ホームベース 28"/>
          <p:cNvSpPr/>
          <p:nvPr/>
        </p:nvSpPr>
        <p:spPr>
          <a:xfrm>
            <a:off x="1619672" y="3096918"/>
            <a:ext cx="6907962" cy="865933"/>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smtClean="0">
                <a:solidFill>
                  <a:srgbClr val="FFFFFF"/>
                </a:solidFill>
                <a:latin typeface="Hiragino Kaku Gothic Pro W6" charset="-128"/>
                <a:ea typeface="Hiragino Kaku Gothic Pro W6" charset="-128"/>
                <a:cs typeface="Hiragino Kaku Gothic Pro W6" charset="-128"/>
              </a:rPr>
              <a:t>　　　　価値を共創</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sp>
        <p:nvSpPr>
          <p:cNvPr id="30" name="ホームベース 29"/>
          <p:cNvSpPr/>
          <p:nvPr/>
        </p:nvSpPr>
        <p:spPr>
          <a:xfrm>
            <a:off x="1614866" y="4393063"/>
            <a:ext cx="6907962" cy="865933"/>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dirty="0" smtClean="0">
                <a:solidFill>
                  <a:srgbClr val="FFFFFF"/>
                </a:solidFill>
                <a:latin typeface="Hiragino Kaku Gothic Pro W6" charset="-128"/>
                <a:ea typeface="Hiragino Kaku Gothic Pro W6" charset="-128"/>
                <a:cs typeface="Hiragino Kaku Gothic Pro W6" charset="-128"/>
              </a:rPr>
              <a:t>　　　　価値を共創</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grpSp>
        <p:nvGrpSpPr>
          <p:cNvPr id="33" name="図形グループ 32"/>
          <p:cNvGrpSpPr/>
          <p:nvPr/>
        </p:nvGrpSpPr>
        <p:grpSpPr>
          <a:xfrm>
            <a:off x="2120223" y="4710923"/>
            <a:ext cx="230909" cy="419498"/>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35"/>
          <p:cNvGrpSpPr/>
          <p:nvPr/>
        </p:nvGrpSpPr>
        <p:grpSpPr>
          <a:xfrm>
            <a:off x="2070345" y="3297541"/>
            <a:ext cx="418860" cy="465432"/>
            <a:chOff x="4732300" y="5435324"/>
            <a:chExt cx="669536" cy="1021093"/>
          </a:xfrm>
        </p:grpSpPr>
        <p:sp>
          <p:nvSpPr>
            <p:cNvPr id="37" name="正方形/長方形 36"/>
            <p:cNvSpPr/>
            <p:nvPr/>
          </p:nvSpPr>
          <p:spPr>
            <a:xfrm>
              <a:off x="4732300" y="5435324"/>
              <a:ext cx="669536" cy="102109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p:cNvSpPr/>
            <p:nvPr/>
          </p:nvSpPr>
          <p:spPr>
            <a:xfrm>
              <a:off x="518218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497053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p:cNvSpPr/>
            <p:nvPr/>
          </p:nvSpPr>
          <p:spPr>
            <a:xfrm>
              <a:off x="4761453"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 name="直線コネクタ 40"/>
            <p:cNvCxnSpPr/>
            <p:nvPr/>
          </p:nvCxnSpPr>
          <p:spPr>
            <a:xfrm>
              <a:off x="4761453" y="6192188"/>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42" name="正方形/長方形 41"/>
            <p:cNvSpPr/>
            <p:nvPr/>
          </p:nvSpPr>
          <p:spPr>
            <a:xfrm>
              <a:off x="518218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497053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p:cNvSpPr/>
            <p:nvPr/>
          </p:nvSpPr>
          <p:spPr>
            <a:xfrm>
              <a:off x="4761453"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 name="直線コネクタ 44"/>
            <p:cNvCxnSpPr/>
            <p:nvPr/>
          </p:nvCxnSpPr>
          <p:spPr>
            <a:xfrm>
              <a:off x="4761453" y="5490662"/>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46" name="正方形/長方形 45"/>
            <p:cNvSpPr/>
            <p:nvPr/>
          </p:nvSpPr>
          <p:spPr>
            <a:xfrm>
              <a:off x="518218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497053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p:cNvSpPr/>
            <p:nvPr/>
          </p:nvSpPr>
          <p:spPr>
            <a:xfrm>
              <a:off x="4761453"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9" name="直線コネクタ 48"/>
            <p:cNvCxnSpPr/>
            <p:nvPr/>
          </p:nvCxnSpPr>
          <p:spPr>
            <a:xfrm>
              <a:off x="4761453" y="5719444"/>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50" name="正方形/長方形 49"/>
            <p:cNvSpPr/>
            <p:nvPr/>
          </p:nvSpPr>
          <p:spPr>
            <a:xfrm>
              <a:off x="518218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497053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4761453"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コネクタ 52"/>
            <p:cNvCxnSpPr/>
            <p:nvPr/>
          </p:nvCxnSpPr>
          <p:spPr>
            <a:xfrm>
              <a:off x="4761453" y="5951835"/>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67" name="テキスト ボックス 66"/>
          <p:cNvSpPr txBox="1"/>
          <p:nvPr/>
        </p:nvSpPr>
        <p:spPr>
          <a:xfrm>
            <a:off x="4504055" y="1932642"/>
            <a:ext cx="1005404" cy="338554"/>
          </a:xfrm>
          <a:prstGeom prst="rect">
            <a:avLst/>
          </a:prstGeom>
          <a:noFill/>
        </p:spPr>
        <p:txBody>
          <a:bodyPr wrap="none" rtlCol="0">
            <a:spAutoFit/>
          </a:bodyPr>
          <a:lstStyle/>
          <a:p>
            <a:pPr algn="ctr"/>
            <a:r>
              <a:rPr kumimoji="1" lang="ja-JP" altLang="en-US" sz="1600" b="1" smtClean="0">
                <a:solidFill>
                  <a:srgbClr val="002060"/>
                </a:solidFill>
                <a:latin typeface="Hiragino Kaku Gothic Pro W6" charset="-128"/>
                <a:ea typeface="Hiragino Kaku Gothic Pro W6" charset="-128"/>
                <a:cs typeface="Hiragino Kaku Gothic Pro W6" charset="-128"/>
              </a:rPr>
              <a:t>交換価値</a:t>
            </a:r>
            <a:endParaRPr kumimoji="1" lang="ja-JP" altLang="en-US" sz="1600" b="1">
              <a:solidFill>
                <a:srgbClr val="002060"/>
              </a:solidFill>
              <a:latin typeface="Hiragino Kaku Gothic Pro W6" charset="-128"/>
              <a:ea typeface="Hiragino Kaku Gothic Pro W6" charset="-128"/>
              <a:cs typeface="Hiragino Kaku Gothic Pro W6" charset="-128"/>
            </a:endParaRPr>
          </a:p>
        </p:txBody>
      </p:sp>
      <p:sp>
        <p:nvSpPr>
          <p:cNvPr id="70" name="左カーブ矢印 69"/>
          <p:cNvSpPr/>
          <p:nvPr/>
        </p:nvSpPr>
        <p:spPr>
          <a:xfrm rot="16200000">
            <a:off x="2580341" y="3704505"/>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左カーブ矢印 70"/>
          <p:cNvSpPr/>
          <p:nvPr/>
        </p:nvSpPr>
        <p:spPr>
          <a:xfrm rot="5400000">
            <a:off x="2540546" y="4039475"/>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左カーブ矢印 71"/>
          <p:cNvSpPr/>
          <p:nvPr/>
        </p:nvSpPr>
        <p:spPr>
          <a:xfrm rot="16200000">
            <a:off x="3228346" y="3706489"/>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左カーブ矢印 72"/>
          <p:cNvSpPr/>
          <p:nvPr/>
        </p:nvSpPr>
        <p:spPr>
          <a:xfrm rot="5400000">
            <a:off x="3188551" y="4041459"/>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左カーブ矢印 73"/>
          <p:cNvSpPr/>
          <p:nvPr/>
        </p:nvSpPr>
        <p:spPr>
          <a:xfrm rot="16200000">
            <a:off x="3886539" y="3707681"/>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左カーブ矢印 74"/>
          <p:cNvSpPr/>
          <p:nvPr/>
        </p:nvSpPr>
        <p:spPr>
          <a:xfrm rot="5400000">
            <a:off x="3846744" y="4042651"/>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左カーブ矢印 75"/>
          <p:cNvSpPr/>
          <p:nvPr/>
        </p:nvSpPr>
        <p:spPr>
          <a:xfrm rot="16200000">
            <a:off x="4534544" y="3709665"/>
            <a:ext cx="269615" cy="658192"/>
          </a:xfrm>
          <a:prstGeom prst="curvedLeftArrow">
            <a:avLst/>
          </a:prstGeom>
          <a:solidFill>
            <a:srgbClr val="FF6666">
              <a:alpha val="7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左カーブ矢印 76"/>
          <p:cNvSpPr/>
          <p:nvPr/>
        </p:nvSpPr>
        <p:spPr>
          <a:xfrm rot="5400000">
            <a:off x="4494749" y="4044635"/>
            <a:ext cx="269615" cy="658192"/>
          </a:xfrm>
          <a:prstGeom prst="curvedLeftArrow">
            <a:avLst/>
          </a:prstGeom>
          <a:solidFill>
            <a:srgbClr val="FF6666">
              <a:alpha val="7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左カーブ矢印 77"/>
          <p:cNvSpPr/>
          <p:nvPr/>
        </p:nvSpPr>
        <p:spPr>
          <a:xfrm rot="16200000">
            <a:off x="5190797" y="3707010"/>
            <a:ext cx="269615" cy="658192"/>
          </a:xfrm>
          <a:prstGeom prst="curvedLeftArrow">
            <a:avLst/>
          </a:prstGeom>
          <a:solidFill>
            <a:srgbClr val="FF6666">
              <a:alpha val="7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左カーブ矢印 78"/>
          <p:cNvSpPr/>
          <p:nvPr/>
        </p:nvSpPr>
        <p:spPr>
          <a:xfrm rot="5400000">
            <a:off x="5151002" y="4041980"/>
            <a:ext cx="269615" cy="658192"/>
          </a:xfrm>
          <a:prstGeom prst="curvedLeftArrow">
            <a:avLst/>
          </a:prstGeom>
          <a:solidFill>
            <a:srgbClr val="FF6666">
              <a:alpha val="7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左カーブ矢印 79"/>
          <p:cNvSpPr/>
          <p:nvPr/>
        </p:nvSpPr>
        <p:spPr>
          <a:xfrm rot="16200000">
            <a:off x="5838802" y="3708994"/>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左カーブ矢印 80"/>
          <p:cNvSpPr/>
          <p:nvPr/>
        </p:nvSpPr>
        <p:spPr>
          <a:xfrm rot="5400000">
            <a:off x="5799007" y="4043964"/>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左カーブ矢印 81"/>
          <p:cNvSpPr/>
          <p:nvPr/>
        </p:nvSpPr>
        <p:spPr>
          <a:xfrm rot="16200000">
            <a:off x="6496995" y="3710186"/>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左カーブ矢印 82"/>
          <p:cNvSpPr/>
          <p:nvPr/>
        </p:nvSpPr>
        <p:spPr>
          <a:xfrm rot="5400000">
            <a:off x="6457200" y="4045156"/>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左カーブ矢印 83"/>
          <p:cNvSpPr/>
          <p:nvPr/>
        </p:nvSpPr>
        <p:spPr>
          <a:xfrm rot="16200000">
            <a:off x="7145000" y="3712170"/>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左カーブ矢印 84"/>
          <p:cNvSpPr/>
          <p:nvPr/>
        </p:nvSpPr>
        <p:spPr>
          <a:xfrm rot="5400000">
            <a:off x="7105205" y="4047140"/>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左カーブ矢印 60"/>
          <p:cNvSpPr/>
          <p:nvPr/>
        </p:nvSpPr>
        <p:spPr>
          <a:xfrm rot="16200000">
            <a:off x="4782686" y="3352746"/>
            <a:ext cx="449475" cy="1090301"/>
          </a:xfrm>
          <a:prstGeom prst="curvedLef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左カーブ矢印 61"/>
          <p:cNvSpPr/>
          <p:nvPr/>
        </p:nvSpPr>
        <p:spPr>
          <a:xfrm rot="5400000">
            <a:off x="4735383" y="3921015"/>
            <a:ext cx="449475" cy="1090301"/>
          </a:xfrm>
          <a:prstGeom prst="curvedLef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p:cNvSpPr txBox="1"/>
          <p:nvPr/>
        </p:nvSpPr>
        <p:spPr>
          <a:xfrm>
            <a:off x="4504721" y="4054509"/>
            <a:ext cx="1005404" cy="338554"/>
          </a:xfrm>
          <a:prstGeom prst="rect">
            <a:avLst/>
          </a:prstGeom>
          <a:noFill/>
        </p:spPr>
        <p:txBody>
          <a:bodyPr wrap="none" rtlCol="0">
            <a:spAutoFit/>
          </a:bodyPr>
          <a:lstStyle/>
          <a:p>
            <a:pPr algn="ctr"/>
            <a:r>
              <a:rPr kumimoji="1" lang="ja-JP" altLang="en-US" sz="1600" b="1" dirty="0" smtClean="0">
                <a:solidFill>
                  <a:srgbClr val="002060"/>
                </a:solidFill>
                <a:latin typeface="Hiragino Kaku Gothic Pro W6" charset="-128"/>
                <a:ea typeface="Hiragino Kaku Gothic Pro W6" charset="-128"/>
                <a:cs typeface="Hiragino Kaku Gothic Pro W6" charset="-128"/>
              </a:rPr>
              <a:t>交換価値</a:t>
            </a:r>
            <a:endParaRPr kumimoji="1" lang="ja-JP" altLang="en-US" sz="1600" b="1" dirty="0">
              <a:solidFill>
                <a:srgbClr val="002060"/>
              </a:solidFill>
              <a:latin typeface="Hiragino Kaku Gothic Pro W6" charset="-128"/>
              <a:ea typeface="Hiragino Kaku Gothic Pro W6" charset="-128"/>
              <a:cs typeface="Hiragino Kaku Gothic Pro W6" charset="-128"/>
            </a:endParaRPr>
          </a:p>
        </p:txBody>
      </p:sp>
      <p:sp>
        <p:nvSpPr>
          <p:cNvPr id="86" name="左カーブ矢印 85"/>
          <p:cNvSpPr/>
          <p:nvPr/>
        </p:nvSpPr>
        <p:spPr>
          <a:xfrm rot="16200000">
            <a:off x="7803193" y="3716321"/>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左カーブ矢印 86"/>
          <p:cNvSpPr/>
          <p:nvPr/>
        </p:nvSpPr>
        <p:spPr>
          <a:xfrm rot="5400000">
            <a:off x="7763398" y="4051291"/>
            <a:ext cx="269615" cy="658192"/>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テキスト ボックス 91"/>
          <p:cNvSpPr txBox="1"/>
          <p:nvPr/>
        </p:nvSpPr>
        <p:spPr>
          <a:xfrm>
            <a:off x="4683590" y="836712"/>
            <a:ext cx="646331" cy="369332"/>
          </a:xfrm>
          <a:prstGeom prst="rect">
            <a:avLst/>
          </a:prstGeom>
          <a:noFill/>
        </p:spPr>
        <p:txBody>
          <a:bodyPr wrap="none" rtlCol="0">
            <a:spAutoFit/>
          </a:bodyPr>
          <a:lstStyle/>
          <a:p>
            <a:pPr algn="ctr"/>
            <a:r>
              <a:rPr kumimoji="1" lang="ja-JP" altLang="en-US" smtClean="0">
                <a:latin typeface="Meiryo" charset="-128"/>
                <a:ea typeface="Meiryo" charset="-128"/>
                <a:cs typeface="Meiryo" charset="-128"/>
              </a:rPr>
              <a:t>購買</a:t>
            </a:r>
            <a:endParaRPr kumimoji="1" lang="ja-JP" altLang="en-US" dirty="0">
              <a:latin typeface="Meiryo" charset="-128"/>
              <a:ea typeface="Meiryo" charset="-128"/>
              <a:cs typeface="Meiryo" charset="-128"/>
            </a:endParaRPr>
          </a:p>
        </p:txBody>
      </p:sp>
      <p:sp>
        <p:nvSpPr>
          <p:cNvPr id="93" name="左右矢印 92"/>
          <p:cNvSpPr/>
          <p:nvPr/>
        </p:nvSpPr>
        <p:spPr>
          <a:xfrm>
            <a:off x="1623174" y="3720851"/>
            <a:ext cx="6994388" cy="508648"/>
          </a:xfrm>
          <a:prstGeom prst="leftRightArrow">
            <a:avLst/>
          </a:prstGeom>
          <a:solidFill>
            <a:srgbClr val="7030A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smtClean="0">
                <a:solidFill>
                  <a:srgbClr val="FFFFFF"/>
                </a:solidFill>
                <a:latin typeface="ＭＳ Ｐゴシック"/>
                <a:ea typeface="ＭＳ Ｐゴシック"/>
                <a:cs typeface="ＭＳ Ｐゴシック"/>
              </a:rPr>
              <a:t>　　　　　　　　　　　　　　文脈価値</a:t>
            </a:r>
            <a:endParaRPr kumimoji="1" lang="ja-JP" altLang="en-US" sz="1200" dirty="0">
              <a:solidFill>
                <a:srgbClr val="FFFFFF"/>
              </a:solidFill>
              <a:latin typeface="ＭＳ Ｐゴシック"/>
              <a:ea typeface="ＭＳ Ｐゴシック"/>
              <a:cs typeface="ＭＳ Ｐゴシック"/>
            </a:endParaRPr>
          </a:p>
        </p:txBody>
      </p:sp>
      <p:sp>
        <p:nvSpPr>
          <p:cNvPr id="94" name="左右矢印 93"/>
          <p:cNvSpPr/>
          <p:nvPr/>
        </p:nvSpPr>
        <p:spPr>
          <a:xfrm>
            <a:off x="5004816" y="4172037"/>
            <a:ext cx="3612746" cy="508648"/>
          </a:xfrm>
          <a:prstGeom prst="leftRightArrow">
            <a:avLst/>
          </a:prstGeom>
          <a:solidFill>
            <a:srgbClr val="0070C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ＭＳ Ｐゴシック"/>
                <a:ea typeface="ＭＳ Ｐゴシック"/>
                <a:cs typeface="ＭＳ Ｐゴシック"/>
              </a:rPr>
              <a:t>　　　　　　　　　　　　</a:t>
            </a:r>
            <a:r>
              <a:rPr kumimoji="1" lang="ja-JP" altLang="en-US" sz="1200" smtClean="0">
                <a:solidFill>
                  <a:srgbClr val="FFFFFF"/>
                </a:solidFill>
                <a:latin typeface="ＭＳ Ｐゴシック"/>
                <a:ea typeface="ＭＳ Ｐゴシック"/>
                <a:cs typeface="ＭＳ Ｐゴシック"/>
              </a:rPr>
              <a:t>　使用価値</a:t>
            </a:r>
            <a:endParaRPr kumimoji="1" lang="ja-JP" altLang="en-US" sz="1200" dirty="0">
              <a:solidFill>
                <a:srgbClr val="FFFFFF"/>
              </a:solidFill>
              <a:latin typeface="ＭＳ Ｐゴシック"/>
              <a:ea typeface="ＭＳ Ｐゴシック"/>
              <a:cs typeface="ＭＳ Ｐゴシック"/>
            </a:endParaRPr>
          </a:p>
        </p:txBody>
      </p:sp>
      <p:sp>
        <p:nvSpPr>
          <p:cNvPr id="95" name="テキスト ボックス 94"/>
          <p:cNvSpPr txBox="1"/>
          <p:nvPr/>
        </p:nvSpPr>
        <p:spPr>
          <a:xfrm>
            <a:off x="463816" y="1661443"/>
            <a:ext cx="1082348" cy="769441"/>
          </a:xfrm>
          <a:prstGeom prst="rect">
            <a:avLst/>
          </a:prstGeom>
          <a:noFill/>
        </p:spPr>
        <p:txBody>
          <a:bodyPr wrap="none" rtlCol="0">
            <a:spAutoFit/>
          </a:bodyPr>
          <a:lstStyle/>
          <a:p>
            <a:r>
              <a:rPr lang="ja-JP" altLang="en-US" sz="1600" b="1" dirty="0" smtClean="0">
                <a:solidFill>
                  <a:schemeClr val="tx1">
                    <a:lumMod val="50000"/>
                    <a:lumOff val="50000"/>
                  </a:schemeClr>
                </a:solidFill>
                <a:latin typeface="Meiryo" charset="-128"/>
                <a:ea typeface="Meiryo" charset="-128"/>
                <a:cs typeface="Meiryo" charset="-128"/>
              </a:rPr>
              <a:t>グッズ</a:t>
            </a:r>
            <a:endParaRPr lang="en-US" altLang="ja-JP" sz="1600" b="1" dirty="0">
              <a:solidFill>
                <a:schemeClr val="tx1">
                  <a:lumMod val="50000"/>
                  <a:lumOff val="50000"/>
                </a:schemeClr>
              </a:solidFill>
              <a:latin typeface="Meiryo" charset="-128"/>
              <a:ea typeface="Meiryo" charset="-128"/>
              <a:cs typeface="Meiryo" charset="-128"/>
            </a:endParaRPr>
          </a:p>
          <a:p>
            <a:r>
              <a:rPr kumimoji="1" lang="ja-JP" altLang="en-US" sz="1400" dirty="0" smtClean="0">
                <a:solidFill>
                  <a:schemeClr val="tx1">
                    <a:lumMod val="50000"/>
                    <a:lumOff val="50000"/>
                  </a:schemeClr>
                </a:solidFill>
                <a:latin typeface="Meiryo" charset="-128"/>
                <a:ea typeface="Meiryo" charset="-128"/>
                <a:cs typeface="Meiryo" charset="-128"/>
              </a:rPr>
              <a:t>ドミナント</a:t>
            </a:r>
            <a:endParaRPr kumimoji="1" lang="en-US" altLang="ja-JP" sz="1400" dirty="0" smtClean="0">
              <a:solidFill>
                <a:schemeClr val="tx1">
                  <a:lumMod val="50000"/>
                  <a:lumOff val="50000"/>
                </a:schemeClr>
              </a:solidFill>
              <a:latin typeface="Meiryo" charset="-128"/>
              <a:ea typeface="Meiryo" charset="-128"/>
              <a:cs typeface="Meiryo" charset="-128"/>
            </a:endParaRPr>
          </a:p>
          <a:p>
            <a:r>
              <a:rPr lang="ja-JP" altLang="en-US" sz="1400" dirty="0" smtClean="0">
                <a:solidFill>
                  <a:schemeClr val="tx1">
                    <a:lumMod val="50000"/>
                    <a:lumOff val="50000"/>
                  </a:schemeClr>
                </a:solidFill>
                <a:latin typeface="Meiryo" charset="-128"/>
                <a:ea typeface="Meiryo" charset="-128"/>
                <a:cs typeface="Meiryo" charset="-128"/>
              </a:rPr>
              <a:t>ロジック</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96" name="テキスト ボックス 95"/>
          <p:cNvSpPr txBox="1"/>
          <p:nvPr/>
        </p:nvSpPr>
        <p:spPr>
          <a:xfrm>
            <a:off x="457742" y="3782985"/>
            <a:ext cx="1082348" cy="769441"/>
          </a:xfrm>
          <a:prstGeom prst="rect">
            <a:avLst/>
          </a:prstGeom>
          <a:noFill/>
        </p:spPr>
        <p:txBody>
          <a:bodyPr wrap="none" rtlCol="0">
            <a:spAutoFit/>
          </a:bodyPr>
          <a:lstStyle/>
          <a:p>
            <a:r>
              <a:rPr lang="ja-JP" altLang="en-US" sz="1600" b="1" dirty="0" smtClean="0">
                <a:solidFill>
                  <a:schemeClr val="tx1">
                    <a:lumMod val="50000"/>
                    <a:lumOff val="50000"/>
                  </a:schemeClr>
                </a:solidFill>
                <a:latin typeface="Meiryo" charset="-128"/>
                <a:ea typeface="Meiryo" charset="-128"/>
                <a:cs typeface="Meiryo" charset="-128"/>
              </a:rPr>
              <a:t>サービス</a:t>
            </a:r>
            <a:endParaRPr lang="en-US" altLang="ja-JP" sz="1600" b="1" dirty="0">
              <a:solidFill>
                <a:schemeClr val="tx1">
                  <a:lumMod val="50000"/>
                  <a:lumOff val="50000"/>
                </a:schemeClr>
              </a:solidFill>
              <a:latin typeface="Meiryo" charset="-128"/>
              <a:ea typeface="Meiryo" charset="-128"/>
              <a:cs typeface="Meiryo" charset="-128"/>
            </a:endParaRPr>
          </a:p>
          <a:p>
            <a:r>
              <a:rPr kumimoji="1" lang="ja-JP" altLang="en-US" sz="1400" dirty="0" smtClean="0">
                <a:solidFill>
                  <a:schemeClr val="tx1">
                    <a:lumMod val="50000"/>
                    <a:lumOff val="50000"/>
                  </a:schemeClr>
                </a:solidFill>
                <a:latin typeface="Meiryo" charset="-128"/>
                <a:ea typeface="Meiryo" charset="-128"/>
                <a:cs typeface="Meiryo" charset="-128"/>
              </a:rPr>
              <a:t>ドミナント</a:t>
            </a:r>
            <a:endParaRPr kumimoji="1" lang="en-US" altLang="ja-JP" sz="1400" dirty="0" smtClean="0">
              <a:solidFill>
                <a:schemeClr val="tx1">
                  <a:lumMod val="50000"/>
                  <a:lumOff val="50000"/>
                </a:schemeClr>
              </a:solidFill>
              <a:latin typeface="Meiryo" charset="-128"/>
              <a:ea typeface="Meiryo" charset="-128"/>
              <a:cs typeface="Meiryo" charset="-128"/>
            </a:endParaRPr>
          </a:p>
          <a:p>
            <a:r>
              <a:rPr lang="ja-JP" altLang="en-US" sz="1400" dirty="0" smtClean="0">
                <a:solidFill>
                  <a:schemeClr val="tx1">
                    <a:lumMod val="50000"/>
                    <a:lumOff val="50000"/>
                  </a:schemeClr>
                </a:solidFill>
                <a:latin typeface="Meiryo" charset="-128"/>
                <a:ea typeface="Meiryo" charset="-128"/>
                <a:cs typeface="Meiryo" charset="-128"/>
              </a:rPr>
              <a:t>ロジック</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97" name="テキスト ボックス 96"/>
          <p:cNvSpPr txBox="1"/>
          <p:nvPr/>
        </p:nvSpPr>
        <p:spPr>
          <a:xfrm>
            <a:off x="1614866" y="5385605"/>
            <a:ext cx="2957134" cy="954107"/>
          </a:xfrm>
          <a:prstGeom prst="rect">
            <a:avLst/>
          </a:prstGeom>
          <a:noFill/>
        </p:spPr>
        <p:txBody>
          <a:bodyPr wrap="square" rtlCol="0">
            <a:spAutoFit/>
          </a:bodyPr>
          <a:lstStyle/>
          <a:p>
            <a:r>
              <a:rPr kumimoji="1" lang="en-US" altLang="ja-JP" sz="1400" dirty="0" err="1" smtClean="0">
                <a:solidFill>
                  <a:schemeClr val="tx1">
                    <a:lumMod val="50000"/>
                    <a:lumOff val="50000"/>
                  </a:schemeClr>
                </a:solidFill>
                <a:latin typeface="Meiryo" charset="-128"/>
                <a:ea typeface="Meiryo" charset="-128"/>
                <a:cs typeface="Meiryo" charset="-128"/>
              </a:rPr>
              <a:t>IoT</a:t>
            </a:r>
            <a:r>
              <a:rPr kumimoji="1" lang="ja-JP" altLang="en-US" sz="1400" dirty="0" smtClean="0">
                <a:solidFill>
                  <a:schemeClr val="tx1">
                    <a:lumMod val="50000"/>
                    <a:lumOff val="50000"/>
                  </a:schemeClr>
                </a:solidFill>
                <a:latin typeface="Meiryo" charset="-128"/>
                <a:ea typeface="Meiryo" charset="-128"/>
                <a:cs typeface="Meiryo" charset="-128"/>
              </a:rPr>
              <a:t>やデジタルマーケティング</a:t>
            </a:r>
            <a:r>
              <a:rPr lang="ja-JP" altLang="en-US" sz="1400" dirty="0" smtClean="0">
                <a:solidFill>
                  <a:schemeClr val="tx1">
                    <a:lumMod val="50000"/>
                    <a:lumOff val="50000"/>
                  </a:schemeClr>
                </a:solidFill>
                <a:latin typeface="Meiryo" charset="-128"/>
                <a:ea typeface="Meiryo" charset="-128"/>
                <a:cs typeface="Meiryo" charset="-128"/>
              </a:rPr>
              <a:t>、ソーシャルメディアの活用により、購買以前から企業と顧客が価値を創り出す関係が築かれる。</a:t>
            </a:r>
            <a:endParaRPr kumimoji="1" lang="en-US" altLang="ja-JP" sz="1400" dirty="0" smtClean="0">
              <a:solidFill>
                <a:schemeClr val="tx1">
                  <a:lumMod val="50000"/>
                  <a:lumOff val="50000"/>
                </a:schemeClr>
              </a:solidFill>
              <a:latin typeface="Meiryo" charset="-128"/>
              <a:ea typeface="Meiryo" charset="-128"/>
              <a:cs typeface="Meiryo" charset="-128"/>
            </a:endParaRPr>
          </a:p>
        </p:txBody>
      </p:sp>
      <p:sp>
        <p:nvSpPr>
          <p:cNvPr id="98" name="テキスト ボックス 97"/>
          <p:cNvSpPr txBox="1"/>
          <p:nvPr/>
        </p:nvSpPr>
        <p:spPr>
          <a:xfrm>
            <a:off x="5325681" y="5385605"/>
            <a:ext cx="2957134" cy="954107"/>
          </a:xfrm>
          <a:prstGeom prst="rect">
            <a:avLst/>
          </a:prstGeom>
          <a:noFill/>
        </p:spPr>
        <p:txBody>
          <a:bodyPr wrap="square" rtlCol="0">
            <a:spAutoFit/>
          </a:bodyPr>
          <a:lstStyle/>
          <a:p>
            <a:r>
              <a:rPr kumimoji="1" lang="en-US" altLang="ja-JP" sz="1400" dirty="0" err="1" smtClean="0">
                <a:solidFill>
                  <a:srgbClr val="FF8000"/>
                </a:solidFill>
                <a:latin typeface="Meiryo" charset="-128"/>
                <a:ea typeface="Meiryo" charset="-128"/>
                <a:cs typeface="Meiryo" charset="-128"/>
              </a:rPr>
              <a:t>IoT</a:t>
            </a:r>
            <a:r>
              <a:rPr kumimoji="1" lang="ja-JP" altLang="en-US" sz="1400" dirty="0" smtClean="0">
                <a:solidFill>
                  <a:srgbClr val="FF8000"/>
                </a:solidFill>
                <a:latin typeface="Meiryo" charset="-128"/>
                <a:ea typeface="Meiryo" charset="-128"/>
                <a:cs typeface="Meiryo" charset="-128"/>
              </a:rPr>
              <a:t>や</a:t>
            </a:r>
            <a:r>
              <a:rPr lang="ja-JP" altLang="en-US" sz="1400" dirty="0" smtClean="0">
                <a:solidFill>
                  <a:srgbClr val="FF8000"/>
                </a:solidFill>
                <a:latin typeface="Meiryo" charset="-128"/>
                <a:ea typeface="Meiryo" charset="-128"/>
                <a:cs typeface="Meiryo" charset="-128"/>
              </a:rPr>
              <a:t>ソーシャルメディアの活用により、購買後も顧客との関係は継続され、企業からは新たな価値が提供され続ける。</a:t>
            </a:r>
            <a:endParaRPr kumimoji="1" lang="en-US" altLang="ja-JP" sz="1400" dirty="0" smtClean="0">
              <a:solidFill>
                <a:srgbClr val="FF8000"/>
              </a:solidFill>
              <a:latin typeface="Meiryo" charset="-128"/>
              <a:ea typeface="Meiryo" charset="-128"/>
              <a:cs typeface="Meiryo" charset="-128"/>
            </a:endParaRPr>
          </a:p>
        </p:txBody>
      </p:sp>
      <p:sp>
        <p:nvSpPr>
          <p:cNvPr id="102" name="テキスト ボックス 101"/>
          <p:cNvSpPr txBox="1"/>
          <p:nvPr/>
        </p:nvSpPr>
        <p:spPr>
          <a:xfrm>
            <a:off x="5632156" y="3557004"/>
            <a:ext cx="2492990" cy="276999"/>
          </a:xfrm>
          <a:prstGeom prst="rect">
            <a:avLst/>
          </a:prstGeom>
          <a:noFill/>
        </p:spPr>
        <p:txBody>
          <a:bodyPr wrap="none" rtlCol="0">
            <a:spAutoFit/>
          </a:bodyPr>
          <a:lstStyle/>
          <a:p>
            <a:r>
              <a:rPr kumimoji="1" lang="ja-JP" altLang="en-US" sz="1200" dirty="0" smtClean="0">
                <a:solidFill>
                  <a:srgbClr val="C00000"/>
                </a:solidFill>
                <a:latin typeface="Meiryo" charset="-128"/>
                <a:ea typeface="Meiryo" charset="-128"/>
                <a:cs typeface="Meiryo" charset="-128"/>
              </a:rPr>
              <a:t>顧客による使用情報の</a:t>
            </a:r>
            <a:r>
              <a:rPr kumimoji="1" lang="ja-JP" altLang="en-US" sz="1200" smtClean="0">
                <a:solidFill>
                  <a:srgbClr val="C00000"/>
                </a:solidFill>
                <a:latin typeface="Meiryo" charset="-128"/>
                <a:ea typeface="Meiryo" charset="-128"/>
                <a:cs typeface="Meiryo" charset="-128"/>
              </a:rPr>
              <a:t>継続的入手</a:t>
            </a:r>
            <a:endParaRPr kumimoji="1" lang="ja-JP" altLang="en-US" sz="1200" dirty="0">
              <a:solidFill>
                <a:srgbClr val="C00000"/>
              </a:solidFill>
              <a:latin typeface="Meiryo" charset="-128"/>
              <a:ea typeface="Meiryo" charset="-128"/>
              <a:cs typeface="Meiryo" charset="-128"/>
            </a:endParaRPr>
          </a:p>
        </p:txBody>
      </p:sp>
      <p:sp>
        <p:nvSpPr>
          <p:cNvPr id="103" name="テキスト ボックス 102"/>
          <p:cNvSpPr txBox="1"/>
          <p:nvPr/>
        </p:nvSpPr>
        <p:spPr>
          <a:xfrm>
            <a:off x="5631148" y="4659503"/>
            <a:ext cx="2757276" cy="461665"/>
          </a:xfrm>
          <a:prstGeom prst="rect">
            <a:avLst/>
          </a:prstGeom>
          <a:noFill/>
        </p:spPr>
        <p:txBody>
          <a:bodyPr wrap="square" rtlCol="0">
            <a:spAutoFit/>
          </a:bodyPr>
          <a:lstStyle/>
          <a:p>
            <a:r>
              <a:rPr kumimoji="1" lang="ja-JP" altLang="en-US" sz="1200" smtClean="0">
                <a:solidFill>
                  <a:schemeClr val="bg1"/>
                </a:solidFill>
                <a:latin typeface="Meiryo" charset="-128"/>
                <a:ea typeface="Meiryo" charset="-128"/>
                <a:cs typeface="Meiryo" charset="-128"/>
              </a:rPr>
              <a:t>ソフトウェア更新</a:t>
            </a:r>
            <a:r>
              <a:rPr kumimoji="1" lang="ja-JP" altLang="en-US" sz="1200" dirty="0" smtClean="0">
                <a:solidFill>
                  <a:schemeClr val="bg1"/>
                </a:solidFill>
                <a:latin typeface="Meiryo" charset="-128"/>
                <a:ea typeface="Meiryo" charset="-128"/>
                <a:cs typeface="Meiryo" charset="-128"/>
              </a:rPr>
              <a:t>、</a:t>
            </a:r>
            <a:r>
              <a:rPr lang="ja-JP" altLang="en-US" sz="1200" dirty="0" smtClean="0">
                <a:solidFill>
                  <a:schemeClr val="bg1"/>
                </a:solidFill>
                <a:latin typeface="Meiryo" charset="-128"/>
                <a:ea typeface="Meiryo" charset="-128"/>
                <a:cs typeface="Meiryo" charset="-128"/>
              </a:rPr>
              <a:t>新た</a:t>
            </a:r>
            <a:r>
              <a:rPr lang="ja-JP" altLang="en-US" sz="1200" smtClean="0">
                <a:solidFill>
                  <a:schemeClr val="bg1"/>
                </a:solidFill>
                <a:latin typeface="Meiryo" charset="-128"/>
                <a:ea typeface="Meiryo" charset="-128"/>
                <a:cs typeface="Meiryo" charset="-128"/>
              </a:rPr>
              <a:t>なサービス提供</a:t>
            </a:r>
            <a:r>
              <a:rPr lang="ja-JP" altLang="en-US" sz="1200" dirty="0" smtClean="0">
                <a:solidFill>
                  <a:schemeClr val="bg1"/>
                </a:solidFill>
                <a:latin typeface="Meiryo" charset="-128"/>
                <a:ea typeface="Meiryo" charset="-128"/>
                <a:cs typeface="Meiryo" charset="-128"/>
              </a:rPr>
              <a:t>による価値</a:t>
            </a:r>
            <a:r>
              <a:rPr lang="ja-JP" altLang="en-US" sz="1200" smtClean="0">
                <a:solidFill>
                  <a:schemeClr val="bg1"/>
                </a:solidFill>
                <a:latin typeface="Meiryo" charset="-128"/>
                <a:ea typeface="Meiryo" charset="-128"/>
                <a:cs typeface="Meiryo" charset="-128"/>
              </a:rPr>
              <a:t>の継続的拡大</a:t>
            </a:r>
            <a:endParaRPr kumimoji="1" lang="ja-JP" altLang="en-US" sz="1200" dirty="0">
              <a:solidFill>
                <a:schemeClr val="bg1"/>
              </a:solidFill>
              <a:latin typeface="Meiryo" charset="-128"/>
              <a:ea typeface="Meiryo" charset="-128"/>
              <a:cs typeface="Meiryo" charset="-128"/>
            </a:endParaRPr>
          </a:p>
        </p:txBody>
      </p:sp>
      <p:sp>
        <p:nvSpPr>
          <p:cNvPr id="104" name="テキスト ボックス 103"/>
          <p:cNvSpPr txBox="1"/>
          <p:nvPr/>
        </p:nvSpPr>
        <p:spPr>
          <a:xfrm>
            <a:off x="5231142" y="6396478"/>
            <a:ext cx="3834704" cy="215444"/>
          </a:xfrm>
          <a:prstGeom prst="rect">
            <a:avLst/>
          </a:prstGeom>
          <a:noFill/>
        </p:spPr>
        <p:txBody>
          <a:bodyPr wrap="none" rtlCol="0">
            <a:spAutoFit/>
          </a:bodyPr>
          <a:lstStyle/>
          <a:p>
            <a:pPr algn="r"/>
            <a:r>
              <a:rPr kumimoji="1" lang="en-US" altLang="ja-JP" sz="800" dirty="0" smtClean="0">
                <a:solidFill>
                  <a:schemeClr val="tx1">
                    <a:lumMod val="50000"/>
                    <a:lumOff val="50000"/>
                  </a:schemeClr>
                </a:solidFill>
                <a:latin typeface="Meiryo" charset="-128"/>
                <a:ea typeface="Meiryo" charset="-128"/>
                <a:cs typeface="Meiryo" charset="-128"/>
              </a:rPr>
              <a:t>January 2016 DAIAMOND</a:t>
            </a:r>
            <a:r>
              <a:rPr kumimoji="1" lang="ja-JP" altLang="en-US" sz="800" dirty="0" smtClean="0">
                <a:solidFill>
                  <a:schemeClr val="tx1">
                    <a:lumMod val="50000"/>
                    <a:lumOff val="50000"/>
                  </a:schemeClr>
                </a:solidFill>
                <a:latin typeface="Meiryo" charset="-128"/>
                <a:ea typeface="Meiryo" charset="-128"/>
                <a:cs typeface="Meiryo" charset="-128"/>
              </a:rPr>
              <a:t>ハーバード・ビジネス・レビュー別冊を参考に作成</a:t>
            </a:r>
            <a:endParaRPr kumimoji="1" lang="ja-JP" altLang="en-US" sz="8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6722967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smtClean="0">
                <a:solidFill>
                  <a:srgbClr val="FFFFFF"/>
                </a:solidFill>
                <a:effectLst/>
                <a:latin typeface="Arial"/>
                <a:ea typeface="HGP創英角ｺﾞｼｯｸUB" pitchFamily="50" charset="-128"/>
                <a:cs typeface="Arial"/>
              </a:rPr>
              <a:t>IoT</a:t>
            </a:r>
            <a:r>
              <a:rPr lang="ja-JP" altLang="en-US" sz="2400" dirty="0" smtClean="0">
                <a:solidFill>
                  <a:srgbClr val="FFFFFF"/>
                </a:solidFill>
                <a:effectLst/>
                <a:latin typeface="Arial"/>
                <a:ea typeface="HGP創英角ｺﾞｼｯｸUB" pitchFamily="50" charset="-128"/>
                <a:cs typeface="Arial"/>
              </a:rPr>
              <a:t>の仕組みと使われ方</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7097678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正方形/長方形 63"/>
          <p:cNvSpPr/>
          <p:nvPr/>
        </p:nvSpPr>
        <p:spPr>
          <a:xfrm>
            <a:off x="566990" y="3429210"/>
            <a:ext cx="7977452" cy="270897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sp>
        <p:nvSpPr>
          <p:cNvPr id="36" name="正方形/長方形 35"/>
          <p:cNvSpPr/>
          <p:nvPr/>
        </p:nvSpPr>
        <p:spPr>
          <a:xfrm>
            <a:off x="583274" y="1157291"/>
            <a:ext cx="7977452" cy="218532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ja-JP" altLang="en-US" dirty="0" smtClean="0"/>
              <a:t>接続機能を持つ製品の機能と役割</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sp>
        <p:nvSpPr>
          <p:cNvPr id="4" name="正方形/長方形 3"/>
          <p:cNvSpPr/>
          <p:nvPr/>
        </p:nvSpPr>
        <p:spPr>
          <a:xfrm>
            <a:off x="698734"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FFFFFF"/>
                </a:solidFill>
                <a:latin typeface="メイリオ"/>
                <a:ea typeface="メイリオ"/>
                <a:cs typeface="メイリオ"/>
              </a:rPr>
              <a:t>モニタリング</a:t>
            </a:r>
            <a:endParaRPr kumimoji="1" lang="en-US" altLang="ja-JP" sz="1200" dirty="0" smtClean="0">
              <a:solidFill>
                <a:srgbClr val="FFFFFF"/>
              </a:solidFill>
              <a:latin typeface="メイリオ"/>
              <a:ea typeface="メイリオ"/>
              <a:cs typeface="メイリオ"/>
            </a:endParaRPr>
          </a:p>
          <a:p>
            <a:pPr algn="ctr"/>
            <a:r>
              <a:rPr lang="en-US" altLang="ja-JP" sz="1200" dirty="0" smtClean="0">
                <a:solidFill>
                  <a:srgbClr val="FFFFFF"/>
                </a:solidFill>
                <a:latin typeface="メイリオ"/>
                <a:ea typeface="メイリオ"/>
                <a:cs typeface="メイリオ"/>
              </a:rPr>
              <a:t>Monitoring</a:t>
            </a:r>
            <a:endParaRPr kumimoji="1" lang="ja-JP" altLang="en-US" sz="1200" dirty="0">
              <a:solidFill>
                <a:srgbClr val="FFFFFF"/>
              </a:solidFill>
              <a:latin typeface="メイリオ"/>
              <a:ea typeface="メイリオ"/>
              <a:cs typeface="メイリオ"/>
            </a:endParaRPr>
          </a:p>
        </p:txBody>
      </p:sp>
      <p:sp>
        <p:nvSpPr>
          <p:cNvPr id="6" name="正方形/長方形 5"/>
          <p:cNvSpPr/>
          <p:nvPr/>
        </p:nvSpPr>
        <p:spPr>
          <a:xfrm>
            <a:off x="2646169"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FFFFFF"/>
                </a:solidFill>
                <a:latin typeface="メイリオ"/>
                <a:ea typeface="メイリオ"/>
                <a:cs typeface="メイリオ"/>
              </a:rPr>
              <a:t>制御</a:t>
            </a:r>
            <a:endParaRPr kumimoji="1" lang="en-US" altLang="ja-JP" sz="1200" dirty="0" smtClean="0">
              <a:solidFill>
                <a:srgbClr val="FFFFFF"/>
              </a:solidFill>
              <a:latin typeface="メイリオ"/>
              <a:ea typeface="メイリオ"/>
              <a:cs typeface="メイリオ"/>
            </a:endParaRPr>
          </a:p>
          <a:p>
            <a:pPr algn="ctr"/>
            <a:r>
              <a:rPr lang="en-US" altLang="ja-JP" sz="1200" dirty="0" smtClean="0">
                <a:solidFill>
                  <a:srgbClr val="FFFFFF"/>
                </a:solidFill>
                <a:latin typeface="メイリオ"/>
                <a:ea typeface="メイリオ"/>
                <a:cs typeface="メイリオ"/>
              </a:rPr>
              <a:t>Control</a:t>
            </a:r>
            <a:endParaRPr kumimoji="1" lang="ja-JP" altLang="en-US" sz="1200" dirty="0">
              <a:solidFill>
                <a:srgbClr val="FFFFFF"/>
              </a:solidFill>
              <a:latin typeface="メイリオ"/>
              <a:ea typeface="メイリオ"/>
              <a:cs typeface="メイリオ"/>
            </a:endParaRPr>
          </a:p>
        </p:txBody>
      </p:sp>
      <p:sp>
        <p:nvSpPr>
          <p:cNvPr id="9" name="正方形/長方形 8"/>
          <p:cNvSpPr/>
          <p:nvPr/>
        </p:nvSpPr>
        <p:spPr>
          <a:xfrm>
            <a:off x="4600180" y="1786806"/>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FFFFFF"/>
                </a:solidFill>
                <a:latin typeface="メイリオ"/>
                <a:ea typeface="メイリオ"/>
                <a:cs typeface="メイリオ"/>
              </a:rPr>
              <a:t>最適化</a:t>
            </a:r>
            <a:endParaRPr kumimoji="1" lang="en-US" altLang="ja-JP" sz="1200" dirty="0" smtClean="0">
              <a:solidFill>
                <a:srgbClr val="FFFFFF"/>
              </a:solidFill>
              <a:latin typeface="メイリオ"/>
              <a:ea typeface="メイリオ"/>
              <a:cs typeface="メイリオ"/>
            </a:endParaRPr>
          </a:p>
          <a:p>
            <a:pPr algn="ctr"/>
            <a:r>
              <a:rPr lang="en-US" altLang="ja-JP" sz="1200" dirty="0" smtClean="0">
                <a:solidFill>
                  <a:srgbClr val="FFFFFF"/>
                </a:solidFill>
                <a:latin typeface="メイリオ"/>
                <a:ea typeface="メイリオ"/>
                <a:cs typeface="メイリオ"/>
              </a:rPr>
              <a:t>Optimization</a:t>
            </a:r>
            <a:endParaRPr kumimoji="1" lang="ja-JP" altLang="en-US" sz="1200" dirty="0">
              <a:solidFill>
                <a:srgbClr val="FFFFFF"/>
              </a:solidFill>
              <a:latin typeface="メイリオ"/>
              <a:ea typeface="メイリオ"/>
              <a:cs typeface="メイリオ"/>
            </a:endParaRPr>
          </a:p>
        </p:txBody>
      </p:sp>
      <p:sp>
        <p:nvSpPr>
          <p:cNvPr id="13" name="正方形/長方形 12"/>
          <p:cNvSpPr/>
          <p:nvPr/>
        </p:nvSpPr>
        <p:spPr>
          <a:xfrm>
            <a:off x="2646169"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4" name="正方形/長方形 13"/>
          <p:cNvSpPr/>
          <p:nvPr/>
        </p:nvSpPr>
        <p:spPr>
          <a:xfrm>
            <a:off x="4600180"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5" name="正方形/長方形 14"/>
          <p:cNvSpPr/>
          <p:nvPr/>
        </p:nvSpPr>
        <p:spPr>
          <a:xfrm>
            <a:off x="4600180"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6" name="正方形/長方形 15"/>
          <p:cNvSpPr/>
          <p:nvPr/>
        </p:nvSpPr>
        <p:spPr>
          <a:xfrm>
            <a:off x="6554749" y="1786806"/>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7" name="正方形/長方形 16"/>
          <p:cNvSpPr/>
          <p:nvPr/>
        </p:nvSpPr>
        <p:spPr>
          <a:xfrm>
            <a:off x="6554749"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8" name="正方形/長方形 17"/>
          <p:cNvSpPr/>
          <p:nvPr/>
        </p:nvSpPr>
        <p:spPr>
          <a:xfrm>
            <a:off x="6554749"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9" name="正方形/長方形 18"/>
          <p:cNvSpPr/>
          <p:nvPr/>
        </p:nvSpPr>
        <p:spPr>
          <a:xfrm>
            <a:off x="6554749" y="1283768"/>
            <a:ext cx="1871541" cy="4370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smtClean="0">
                <a:solidFill>
                  <a:srgbClr val="FFFFFF"/>
                </a:solidFill>
                <a:latin typeface="メイリオ"/>
                <a:ea typeface="メイリオ"/>
                <a:cs typeface="メイリオ"/>
              </a:rPr>
              <a:t>自律化</a:t>
            </a:r>
            <a:endParaRPr lang="en-US" altLang="ja-JP" sz="1200" dirty="0">
              <a:solidFill>
                <a:srgbClr val="FFFFFF"/>
              </a:solidFill>
              <a:latin typeface="メイリオ"/>
              <a:ea typeface="メイリオ"/>
              <a:cs typeface="メイリオ"/>
            </a:endParaRPr>
          </a:p>
          <a:p>
            <a:pPr algn="ctr"/>
            <a:r>
              <a:rPr kumimoji="1" lang="en-US" altLang="ja-JP" sz="1200" dirty="0" smtClean="0">
                <a:solidFill>
                  <a:srgbClr val="FFFFFF"/>
                </a:solidFill>
                <a:latin typeface="メイリオ"/>
                <a:ea typeface="メイリオ"/>
                <a:cs typeface="メイリオ"/>
              </a:rPr>
              <a:t>Autonomy</a:t>
            </a:r>
            <a:endParaRPr kumimoji="1" lang="ja-JP" altLang="en-US" sz="1200" dirty="0">
              <a:solidFill>
                <a:srgbClr val="FFFFFF"/>
              </a:solidFill>
              <a:latin typeface="メイリオ"/>
              <a:ea typeface="メイリオ"/>
              <a:cs typeface="メイリオ"/>
            </a:endParaRPr>
          </a:p>
        </p:txBody>
      </p:sp>
      <p:sp>
        <p:nvSpPr>
          <p:cNvPr id="24" name="正方形/長方形 23"/>
          <p:cNvSpPr/>
          <p:nvPr/>
        </p:nvSpPr>
        <p:spPr>
          <a:xfrm>
            <a:off x="698734" y="4604337"/>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FFFFFF"/>
                </a:solidFill>
                <a:latin typeface="メイリオ"/>
                <a:ea typeface="メイリオ"/>
                <a:cs typeface="メイリオ"/>
              </a:rPr>
              <a:t>センサーと外部データ</a:t>
            </a:r>
            <a:endParaRPr kumimoji="1" lang="ja-JP" altLang="en-US" sz="1200" dirty="0">
              <a:solidFill>
                <a:srgbClr val="FFFFFF"/>
              </a:solidFill>
              <a:latin typeface="メイリオ"/>
              <a:ea typeface="メイリオ"/>
              <a:cs typeface="メイリオ"/>
            </a:endParaRPr>
          </a:p>
        </p:txBody>
      </p:sp>
      <p:sp>
        <p:nvSpPr>
          <p:cNvPr id="25" name="正方形/長方形 24"/>
          <p:cNvSpPr/>
          <p:nvPr/>
        </p:nvSpPr>
        <p:spPr>
          <a:xfrm>
            <a:off x="2646169" y="4604337"/>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ソフトウェア</a:t>
            </a:r>
          </a:p>
        </p:txBody>
      </p:sp>
      <p:sp>
        <p:nvSpPr>
          <p:cNvPr id="26" name="正方形/長方形 25"/>
          <p:cNvSpPr/>
          <p:nvPr/>
        </p:nvSpPr>
        <p:spPr>
          <a:xfrm>
            <a:off x="4615339" y="4604337"/>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アナルティクス</a:t>
            </a:r>
          </a:p>
        </p:txBody>
      </p:sp>
      <p:sp>
        <p:nvSpPr>
          <p:cNvPr id="27" name="正方形/長方形 26"/>
          <p:cNvSpPr/>
          <p:nvPr/>
        </p:nvSpPr>
        <p:spPr>
          <a:xfrm>
            <a:off x="6555832" y="4604337"/>
            <a:ext cx="1871541" cy="4370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人工知能</a:t>
            </a:r>
          </a:p>
        </p:txBody>
      </p:sp>
      <p:sp>
        <p:nvSpPr>
          <p:cNvPr id="28" name="正方形/長方形 27"/>
          <p:cNvSpPr/>
          <p:nvPr/>
        </p:nvSpPr>
        <p:spPr>
          <a:xfrm>
            <a:off x="698734" y="3551719"/>
            <a:ext cx="1871541" cy="9701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chemeClr val="bg1"/>
                </a:solidFill>
                <a:latin typeface="メイリオ"/>
                <a:ea typeface="メイリオ"/>
                <a:cs typeface="メイリオ"/>
              </a:rPr>
              <a:t>製品の状態</a:t>
            </a:r>
            <a:endParaRPr lang="en-US" altLang="ja-JP" sz="1000" dirty="0">
              <a:solidFill>
                <a:schemeClr val="bg1"/>
              </a:solidFill>
              <a:latin typeface="メイリオ"/>
              <a:ea typeface="メイリオ"/>
              <a:cs typeface="メイリオ"/>
            </a:endParaRPr>
          </a:p>
          <a:p>
            <a:pPr marL="171450" indent="-171450">
              <a:buFont typeface="Wingdings" charset="2"/>
              <a:buChar char="v"/>
            </a:pPr>
            <a:r>
              <a:rPr lang="ja-JP" altLang="en-US" sz="1000" dirty="0">
                <a:solidFill>
                  <a:schemeClr val="bg1"/>
                </a:solidFill>
                <a:latin typeface="メイリオ"/>
                <a:ea typeface="メイリオ"/>
                <a:cs typeface="メイリオ"/>
              </a:rPr>
              <a:t>外部環境</a:t>
            </a:r>
            <a:endParaRPr lang="en-US" altLang="ja-JP" sz="1000" dirty="0">
              <a:solidFill>
                <a:schemeClr val="bg1"/>
              </a:solidFill>
              <a:latin typeface="メイリオ"/>
              <a:ea typeface="メイリオ"/>
              <a:cs typeface="メイリオ"/>
            </a:endParaRPr>
          </a:p>
          <a:p>
            <a:pPr marL="171450" indent="-171450">
              <a:buFont typeface="Wingdings" charset="2"/>
              <a:buChar char="v"/>
            </a:pPr>
            <a:r>
              <a:rPr lang="ja-JP" altLang="en-US" sz="1000" dirty="0">
                <a:solidFill>
                  <a:schemeClr val="bg1"/>
                </a:solidFill>
                <a:latin typeface="メイリオ"/>
                <a:ea typeface="メイリオ"/>
                <a:cs typeface="メイリオ"/>
              </a:rPr>
              <a:t>製品の稼働、利用状況</a:t>
            </a:r>
          </a:p>
        </p:txBody>
      </p:sp>
      <p:sp>
        <p:nvSpPr>
          <p:cNvPr id="29" name="正方形/長方形 28"/>
          <p:cNvSpPr/>
          <p:nvPr/>
        </p:nvSpPr>
        <p:spPr>
          <a:xfrm>
            <a:off x="2646169" y="3551719"/>
            <a:ext cx="1871541" cy="97015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製品機能の制御</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パーソナライズ</a:t>
            </a:r>
          </a:p>
        </p:txBody>
      </p:sp>
      <p:sp>
        <p:nvSpPr>
          <p:cNvPr id="30" name="正方形/長方形 29"/>
          <p:cNvSpPr/>
          <p:nvPr/>
        </p:nvSpPr>
        <p:spPr>
          <a:xfrm>
            <a:off x="4600180" y="3551719"/>
            <a:ext cx="1871541" cy="97015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製品機能・性能の向上</a:t>
            </a:r>
          </a:p>
          <a:p>
            <a:pPr marL="171450" indent="-171450">
              <a:buFont typeface="Wingdings" charset="2"/>
              <a:buChar char="v"/>
            </a:pPr>
            <a:r>
              <a:rPr lang="ja-JP" altLang="en-US" sz="1000" dirty="0">
                <a:solidFill>
                  <a:srgbClr val="FFFFFF"/>
                </a:solidFill>
                <a:latin typeface="メイリオ"/>
                <a:ea typeface="メイリオ"/>
                <a:cs typeface="メイリオ"/>
              </a:rPr>
              <a:t>予防診断</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サービス、修理</a:t>
            </a:r>
            <a:endParaRPr lang="en-US" altLang="ja-JP" sz="1000" dirty="0">
              <a:solidFill>
                <a:srgbClr val="FFFFFF"/>
              </a:solidFill>
              <a:latin typeface="メイリオ"/>
              <a:ea typeface="メイリオ"/>
              <a:cs typeface="メイリオ"/>
            </a:endParaRPr>
          </a:p>
        </p:txBody>
      </p:sp>
      <p:sp>
        <p:nvSpPr>
          <p:cNvPr id="31" name="正方形/長方形 30"/>
          <p:cNvSpPr/>
          <p:nvPr/>
        </p:nvSpPr>
        <p:spPr>
          <a:xfrm>
            <a:off x="6555832" y="3551719"/>
            <a:ext cx="1871541" cy="970153"/>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製品の自動運転</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他製品やシステムとの自動的連携</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自己診断と修理・修復</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製品の自動改良とパーソナライズ</a:t>
            </a:r>
            <a:endParaRPr lang="en-US" altLang="ja-JP" sz="1000" dirty="0">
              <a:solidFill>
                <a:srgbClr val="FFFFFF"/>
              </a:solidFill>
              <a:latin typeface="メイリオ"/>
              <a:ea typeface="メイリオ"/>
              <a:cs typeface="メイリオ"/>
            </a:endParaRPr>
          </a:p>
        </p:txBody>
      </p:sp>
      <p:sp>
        <p:nvSpPr>
          <p:cNvPr id="32" name="正方形/長方形 31"/>
          <p:cNvSpPr/>
          <p:nvPr/>
        </p:nvSpPr>
        <p:spPr>
          <a:xfrm>
            <a:off x="698734" y="5140360"/>
            <a:ext cx="1871541" cy="824651"/>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000" dirty="0" smtClean="0">
                <a:solidFill>
                  <a:srgbClr val="FFFFFF"/>
                </a:solidFill>
                <a:latin typeface="メイリオ"/>
                <a:ea typeface="メイリオ"/>
                <a:cs typeface="メイリオ"/>
              </a:rPr>
              <a:t>センサー、</a:t>
            </a:r>
            <a:r>
              <a:rPr kumimoji="1" lang="en-US" altLang="ja-JP" sz="1000" dirty="0" smtClean="0">
                <a:solidFill>
                  <a:srgbClr val="FFFFFF"/>
                </a:solidFill>
                <a:latin typeface="メイリオ"/>
                <a:ea typeface="メイリオ"/>
                <a:cs typeface="メイリオ"/>
              </a:rPr>
              <a:t>CPU</a:t>
            </a:r>
            <a:r>
              <a:rPr kumimoji="1" lang="ja-JP" altLang="en-US" sz="1000" dirty="0" smtClean="0">
                <a:solidFill>
                  <a:srgbClr val="FFFFFF"/>
                </a:solidFill>
                <a:latin typeface="メイリオ"/>
                <a:ea typeface="メイリオ"/>
                <a:cs typeface="メイリオ"/>
              </a:rPr>
              <a:t>、メモリーなどの小型化・低コスト化</a:t>
            </a:r>
            <a:endParaRPr kumimoji="1" lang="ja-JP" altLang="en-US" sz="1000" dirty="0">
              <a:solidFill>
                <a:srgbClr val="FFFFFF"/>
              </a:solidFill>
              <a:latin typeface="メイリオ"/>
              <a:ea typeface="メイリオ"/>
              <a:cs typeface="メイリオ"/>
            </a:endParaRPr>
          </a:p>
        </p:txBody>
      </p:sp>
      <p:sp>
        <p:nvSpPr>
          <p:cNvPr id="33" name="正方形/長方形 32"/>
          <p:cNvSpPr/>
          <p:nvPr/>
        </p:nvSpPr>
        <p:spPr>
          <a:xfrm>
            <a:off x="2646169" y="5140360"/>
            <a:ext cx="1871541" cy="82465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smtClean="0">
                <a:solidFill>
                  <a:srgbClr val="FFFFFF"/>
                </a:solidFill>
                <a:latin typeface="メイリオ"/>
                <a:ea typeface="メイリオ"/>
                <a:cs typeface="メイリオ"/>
              </a:rPr>
              <a:t>ソフトウェアやクラウドの進化とネットワークの低コスト化</a:t>
            </a:r>
            <a:endParaRPr lang="ja-JP" altLang="en-US" sz="1000" dirty="0">
              <a:solidFill>
                <a:srgbClr val="FFFFFF"/>
              </a:solidFill>
              <a:latin typeface="メイリオ"/>
              <a:ea typeface="メイリオ"/>
              <a:cs typeface="メイリオ"/>
            </a:endParaRPr>
          </a:p>
        </p:txBody>
      </p:sp>
      <p:sp>
        <p:nvSpPr>
          <p:cNvPr id="34" name="正方形/長方形 33"/>
          <p:cNvSpPr/>
          <p:nvPr/>
        </p:nvSpPr>
        <p:spPr>
          <a:xfrm>
            <a:off x="4615339" y="5140360"/>
            <a:ext cx="1871541" cy="82465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smtClean="0">
                <a:solidFill>
                  <a:srgbClr val="FFFFFF"/>
                </a:solidFill>
                <a:latin typeface="メイリオ"/>
                <a:ea typeface="メイリオ"/>
                <a:cs typeface="メイリオ"/>
              </a:rPr>
              <a:t>モデリングやシミュレーションのアルゴリズムの進化とビッグデータ</a:t>
            </a:r>
            <a:endParaRPr lang="ja-JP" altLang="en-US" sz="1000" dirty="0">
              <a:solidFill>
                <a:srgbClr val="FFFFFF"/>
              </a:solidFill>
              <a:latin typeface="メイリオ"/>
              <a:ea typeface="メイリオ"/>
              <a:cs typeface="メイリオ"/>
            </a:endParaRPr>
          </a:p>
        </p:txBody>
      </p:sp>
      <p:sp>
        <p:nvSpPr>
          <p:cNvPr id="35" name="正方形/長方形 34"/>
          <p:cNvSpPr/>
          <p:nvPr/>
        </p:nvSpPr>
        <p:spPr>
          <a:xfrm>
            <a:off x="6555832" y="5140360"/>
            <a:ext cx="1871541" cy="824651"/>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a:solidFill>
                  <a:srgbClr val="FFFFFF"/>
                </a:solidFill>
                <a:latin typeface="メイリオ"/>
                <a:ea typeface="メイリオ"/>
                <a:cs typeface="メイリオ"/>
              </a:rPr>
              <a:t>人工</a:t>
            </a:r>
            <a:r>
              <a:rPr lang="ja-JP" altLang="en-US" sz="1000" dirty="0" smtClean="0">
                <a:solidFill>
                  <a:srgbClr val="FFFFFF"/>
                </a:solidFill>
                <a:latin typeface="メイリオ"/>
                <a:ea typeface="メイリオ"/>
                <a:cs typeface="メイリオ"/>
              </a:rPr>
              <a:t>知能アルゴリズムの進化</a:t>
            </a:r>
            <a:endParaRPr lang="ja-JP" altLang="en-US" sz="1000" dirty="0">
              <a:solidFill>
                <a:srgbClr val="FFFFFF"/>
              </a:solidFill>
              <a:latin typeface="メイリオ"/>
              <a:ea typeface="メイリオ"/>
              <a:cs typeface="メイリオ"/>
            </a:endParaRPr>
          </a:p>
        </p:txBody>
      </p:sp>
      <p:cxnSp>
        <p:nvCxnSpPr>
          <p:cNvPr id="53" name="直線矢印コネクタ 52"/>
          <p:cNvCxnSpPr>
            <a:stCxn id="28" idx="0"/>
            <a:endCxn id="4" idx="2"/>
          </p:cNvCxnSpPr>
          <p:nvPr/>
        </p:nvCxnSpPr>
        <p:spPr>
          <a:xfrm flipV="1">
            <a:off x="1634505" y="3155725"/>
            <a:ext cx="0" cy="395994"/>
          </a:xfrm>
          <a:prstGeom prst="straightConnector1">
            <a:avLst/>
          </a:prstGeom>
          <a:ln>
            <a:solidFill>
              <a:schemeClr val="accent1">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29" idx="0"/>
            <a:endCxn id="6" idx="2"/>
          </p:cNvCxnSpPr>
          <p:nvPr/>
        </p:nvCxnSpPr>
        <p:spPr>
          <a:xfrm flipV="1">
            <a:off x="3581940" y="2685674"/>
            <a:ext cx="0" cy="8660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直線矢印コネクタ 56"/>
          <p:cNvCxnSpPr>
            <a:stCxn id="30" idx="0"/>
            <a:endCxn id="9" idx="2"/>
          </p:cNvCxnSpPr>
          <p:nvPr/>
        </p:nvCxnSpPr>
        <p:spPr>
          <a:xfrm flipV="1">
            <a:off x="5535951" y="2223871"/>
            <a:ext cx="0" cy="1327848"/>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a:stCxn id="31" idx="0"/>
            <a:endCxn id="19" idx="2"/>
          </p:cNvCxnSpPr>
          <p:nvPr/>
        </p:nvCxnSpPr>
        <p:spPr>
          <a:xfrm flipH="1" flipV="1">
            <a:off x="7490520" y="1720833"/>
            <a:ext cx="1083" cy="183088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63" name="テキスト ボックス 62"/>
          <p:cNvSpPr txBox="1"/>
          <p:nvPr/>
        </p:nvSpPr>
        <p:spPr>
          <a:xfrm>
            <a:off x="698734" y="1308508"/>
            <a:ext cx="2646878" cy="461665"/>
          </a:xfrm>
          <a:prstGeom prst="rect">
            <a:avLst/>
          </a:prstGeom>
          <a:noFill/>
        </p:spPr>
        <p:txBody>
          <a:bodyPr wrap="none" rtlCol="0">
            <a:spAutoFit/>
          </a:bodyPr>
          <a:lstStyle/>
          <a:p>
            <a:r>
              <a:rPr kumimoji="1" lang="ja-JP" altLang="en-US" sz="2400" dirty="0" smtClean="0">
                <a:solidFill>
                  <a:srgbClr val="0000FF"/>
                </a:solidFill>
                <a:latin typeface="メイリオ"/>
                <a:ea typeface="メイリオ"/>
                <a:cs typeface="メイリオ"/>
              </a:rPr>
              <a:t>製品への組み込み</a:t>
            </a:r>
            <a:endParaRPr kumimoji="1" lang="ja-JP" altLang="en-US" sz="2400" dirty="0">
              <a:solidFill>
                <a:srgbClr val="0000FF"/>
              </a:solidFill>
              <a:latin typeface="メイリオ"/>
              <a:ea typeface="メイリオ"/>
              <a:cs typeface="メイリオ"/>
            </a:endParaRPr>
          </a:p>
        </p:txBody>
      </p:sp>
      <p:pic>
        <p:nvPicPr>
          <p:cNvPr id="65" name="図 64" descr="radio-45967_640.png"/>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7630" y="1786806"/>
            <a:ext cx="673749" cy="7538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92647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bwMode="auto">
          <a:xfrm>
            <a:off x="323528" y="1124744"/>
            <a:ext cx="8496944" cy="1584176"/>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2" name="タイトル 1"/>
          <p:cNvSpPr>
            <a:spLocks noGrp="1"/>
          </p:cNvSpPr>
          <p:nvPr>
            <p:ph type="title"/>
          </p:nvPr>
        </p:nvSpPr>
        <p:spPr/>
        <p:txBody>
          <a:bodyPr/>
          <a:lstStyle/>
          <a:p>
            <a:r>
              <a:rPr kumimoji="1" lang="en-US" altLang="ja-JP" dirty="0" smtClean="0"/>
              <a:t>IoT</a:t>
            </a:r>
            <a:r>
              <a:rPr kumimoji="1" lang="ja-JP" altLang="en-US" dirty="0" smtClean="0"/>
              <a:t>プラットフォーム</a:t>
            </a:r>
            <a:endParaRPr kumimoji="1" lang="ja-JP" altLang="en-US" dirty="0"/>
          </a:p>
        </p:txBody>
      </p:sp>
      <p:sp>
        <p:nvSpPr>
          <p:cNvPr id="4" name="正方形/長方形 3"/>
          <p:cNvSpPr/>
          <p:nvPr/>
        </p:nvSpPr>
        <p:spPr bwMode="auto">
          <a:xfrm>
            <a:off x="323528" y="2996952"/>
            <a:ext cx="8496944" cy="1584176"/>
          </a:xfrm>
          <a:prstGeom prst="rect">
            <a:avLst/>
          </a:prstGeom>
          <a:solidFill>
            <a:srgbClr val="95B3D7"/>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 name="正方形/長方形 4"/>
          <p:cNvSpPr/>
          <p:nvPr/>
        </p:nvSpPr>
        <p:spPr bwMode="auto">
          <a:xfrm>
            <a:off x="323528" y="4869160"/>
            <a:ext cx="8496944" cy="1584176"/>
          </a:xfrm>
          <a:prstGeom prst="rect">
            <a:avLst/>
          </a:prstGeom>
          <a:solidFill>
            <a:schemeClr val="accent6">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7" name="正方形/長方形 6"/>
          <p:cNvSpPr/>
          <p:nvPr/>
        </p:nvSpPr>
        <p:spPr bwMode="auto">
          <a:xfrm>
            <a:off x="2267744" y="1556792"/>
            <a:ext cx="1440160" cy="360039"/>
          </a:xfrm>
          <a:prstGeom prst="rect">
            <a:avLst/>
          </a:prstGeom>
          <a:solidFill>
            <a:srgbClr val="66CC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メイリオ"/>
                <a:ea typeface="メイリオ"/>
                <a:cs typeface="メイリオ"/>
              </a:rPr>
              <a:t>アナリティクス</a:t>
            </a:r>
          </a:p>
        </p:txBody>
      </p:sp>
      <p:sp>
        <p:nvSpPr>
          <p:cNvPr id="8" name="正方形/長方形 7"/>
          <p:cNvSpPr/>
          <p:nvPr/>
        </p:nvSpPr>
        <p:spPr bwMode="auto">
          <a:xfrm>
            <a:off x="3851920" y="1556792"/>
            <a:ext cx="1440160" cy="360039"/>
          </a:xfrm>
          <a:prstGeom prst="rect">
            <a:avLst/>
          </a:prstGeom>
          <a:solidFill>
            <a:srgbClr val="66CC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メイリオ"/>
                <a:ea typeface="メイリオ"/>
                <a:cs typeface="メイリオ"/>
              </a:rPr>
              <a:t>ソーシャル</a:t>
            </a:r>
          </a:p>
        </p:txBody>
      </p:sp>
      <p:sp>
        <p:nvSpPr>
          <p:cNvPr id="9" name="正方形/長方形 8"/>
          <p:cNvSpPr/>
          <p:nvPr/>
        </p:nvSpPr>
        <p:spPr bwMode="auto">
          <a:xfrm>
            <a:off x="2267744" y="1988840"/>
            <a:ext cx="4608512" cy="360039"/>
          </a:xfrm>
          <a:prstGeom prst="rect">
            <a:avLst/>
          </a:prstGeom>
          <a:solidFill>
            <a:schemeClr val="accent6">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smtClean="0">
                <a:solidFill>
                  <a:schemeClr val="bg1"/>
                </a:solidFill>
                <a:latin typeface="メイリオ"/>
                <a:ea typeface="メイリオ"/>
                <a:cs typeface="メイリオ"/>
              </a:rPr>
              <a:t>ビック</a:t>
            </a:r>
            <a:r>
              <a:rPr kumimoji="0" lang="ja-JP" altLang="en-US" sz="1400" b="0" i="0" u="none" strike="noStrike" cap="none" normalizeH="0" dirty="0" smtClean="0">
                <a:ln>
                  <a:noFill/>
                </a:ln>
                <a:solidFill>
                  <a:schemeClr val="bg1"/>
                </a:solidFill>
                <a:effectLst/>
                <a:latin typeface="メイリオ"/>
                <a:ea typeface="メイリオ"/>
                <a:cs typeface="メイリオ"/>
              </a:rPr>
              <a:t>データ</a:t>
            </a:r>
          </a:p>
        </p:txBody>
      </p:sp>
      <p:sp>
        <p:nvSpPr>
          <p:cNvPr id="10" name="正方形/長方形 9"/>
          <p:cNvSpPr/>
          <p:nvPr/>
        </p:nvSpPr>
        <p:spPr bwMode="auto">
          <a:xfrm>
            <a:off x="2267744" y="3140968"/>
            <a:ext cx="1440160" cy="1296144"/>
          </a:xfrm>
          <a:prstGeom prst="rect">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1" name="正方形/長方形 10"/>
          <p:cNvSpPr/>
          <p:nvPr/>
        </p:nvSpPr>
        <p:spPr bwMode="auto">
          <a:xfrm>
            <a:off x="3851920" y="3140968"/>
            <a:ext cx="1440160" cy="1296144"/>
          </a:xfrm>
          <a:prstGeom prst="rect">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2" name="正方形/長方形 11"/>
          <p:cNvSpPr/>
          <p:nvPr/>
        </p:nvSpPr>
        <p:spPr bwMode="auto">
          <a:xfrm>
            <a:off x="5436096" y="3140968"/>
            <a:ext cx="1440160" cy="1296144"/>
          </a:xfrm>
          <a:prstGeom prst="rect">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3" name="正方形/長方形 12"/>
          <p:cNvSpPr/>
          <p:nvPr/>
        </p:nvSpPr>
        <p:spPr bwMode="auto">
          <a:xfrm>
            <a:off x="2339752" y="328498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アプリケーション</a:t>
            </a:r>
          </a:p>
        </p:txBody>
      </p:sp>
      <p:sp>
        <p:nvSpPr>
          <p:cNvPr id="14" name="正方形/長方形 13"/>
          <p:cNvSpPr/>
          <p:nvPr/>
        </p:nvSpPr>
        <p:spPr bwMode="auto">
          <a:xfrm>
            <a:off x="2339752" y="364502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smtClean="0">
                <a:ln>
                  <a:noFill/>
                </a:ln>
                <a:solidFill>
                  <a:srgbClr val="0000FF"/>
                </a:solidFill>
                <a:effectLst/>
                <a:latin typeface="メイリオ"/>
                <a:ea typeface="メイリオ"/>
                <a:cs typeface="メイリオ"/>
              </a:rPr>
              <a:t>OS</a:t>
            </a:r>
            <a:endParaRPr kumimoji="0" lang="ja-JP" altLang="en-US" sz="1400" b="0" i="0" u="none" strike="noStrike" cap="none" normalizeH="0" dirty="0" smtClean="0">
              <a:ln>
                <a:noFill/>
              </a:ln>
              <a:solidFill>
                <a:srgbClr val="0000FF"/>
              </a:solidFill>
              <a:effectLst/>
              <a:latin typeface="メイリオ"/>
              <a:ea typeface="メイリオ"/>
              <a:cs typeface="メイリオ"/>
            </a:endParaRPr>
          </a:p>
        </p:txBody>
      </p:sp>
      <p:sp>
        <p:nvSpPr>
          <p:cNvPr id="15" name="正方形/長方形 14"/>
          <p:cNvSpPr/>
          <p:nvPr/>
        </p:nvSpPr>
        <p:spPr bwMode="auto">
          <a:xfrm>
            <a:off x="2339752" y="400506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スイッチ</a:t>
            </a:r>
          </a:p>
        </p:txBody>
      </p:sp>
      <p:sp>
        <p:nvSpPr>
          <p:cNvPr id="16" name="正方形/長方形 15"/>
          <p:cNvSpPr/>
          <p:nvPr/>
        </p:nvSpPr>
        <p:spPr bwMode="auto">
          <a:xfrm>
            <a:off x="3923928" y="328498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アプリケーション</a:t>
            </a:r>
          </a:p>
        </p:txBody>
      </p:sp>
      <p:sp>
        <p:nvSpPr>
          <p:cNvPr id="17" name="正方形/長方形 16"/>
          <p:cNvSpPr/>
          <p:nvPr/>
        </p:nvSpPr>
        <p:spPr bwMode="auto">
          <a:xfrm>
            <a:off x="3923928" y="364502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smtClean="0">
                <a:ln>
                  <a:noFill/>
                </a:ln>
                <a:solidFill>
                  <a:srgbClr val="0000FF"/>
                </a:solidFill>
                <a:effectLst/>
                <a:latin typeface="メイリオ"/>
                <a:ea typeface="メイリオ"/>
                <a:cs typeface="メイリオ"/>
              </a:rPr>
              <a:t>OS</a:t>
            </a:r>
            <a:endParaRPr kumimoji="0" lang="ja-JP" altLang="en-US" sz="1400" b="0" i="0" u="none" strike="noStrike" cap="none" normalizeH="0" dirty="0" smtClean="0">
              <a:ln>
                <a:noFill/>
              </a:ln>
              <a:solidFill>
                <a:srgbClr val="0000FF"/>
              </a:solidFill>
              <a:effectLst/>
              <a:latin typeface="メイリオ"/>
              <a:ea typeface="メイリオ"/>
              <a:cs typeface="メイリオ"/>
            </a:endParaRPr>
          </a:p>
        </p:txBody>
      </p:sp>
      <p:sp>
        <p:nvSpPr>
          <p:cNvPr id="18" name="正方形/長方形 17"/>
          <p:cNvSpPr/>
          <p:nvPr/>
        </p:nvSpPr>
        <p:spPr bwMode="auto">
          <a:xfrm>
            <a:off x="3923928" y="400506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スイッチ</a:t>
            </a:r>
          </a:p>
        </p:txBody>
      </p:sp>
      <p:sp>
        <p:nvSpPr>
          <p:cNvPr id="19" name="正方形/長方形 18"/>
          <p:cNvSpPr/>
          <p:nvPr/>
        </p:nvSpPr>
        <p:spPr bwMode="auto">
          <a:xfrm>
            <a:off x="5508104" y="328498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アプリケーション</a:t>
            </a:r>
          </a:p>
        </p:txBody>
      </p:sp>
      <p:sp>
        <p:nvSpPr>
          <p:cNvPr id="20" name="正方形/長方形 19"/>
          <p:cNvSpPr/>
          <p:nvPr/>
        </p:nvSpPr>
        <p:spPr bwMode="auto">
          <a:xfrm>
            <a:off x="5508104" y="364502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smtClean="0">
                <a:ln>
                  <a:noFill/>
                </a:ln>
                <a:solidFill>
                  <a:srgbClr val="0000FF"/>
                </a:solidFill>
                <a:effectLst/>
                <a:latin typeface="メイリオ"/>
                <a:ea typeface="メイリオ"/>
                <a:cs typeface="メイリオ"/>
              </a:rPr>
              <a:t>OS</a:t>
            </a:r>
            <a:endParaRPr kumimoji="0" lang="ja-JP" altLang="en-US" sz="1400" b="0" i="0" u="none" strike="noStrike" cap="none" normalizeH="0" dirty="0" smtClean="0">
              <a:ln>
                <a:noFill/>
              </a:ln>
              <a:solidFill>
                <a:srgbClr val="0000FF"/>
              </a:solidFill>
              <a:effectLst/>
              <a:latin typeface="メイリオ"/>
              <a:ea typeface="メイリオ"/>
              <a:cs typeface="メイリオ"/>
            </a:endParaRPr>
          </a:p>
        </p:txBody>
      </p:sp>
      <p:sp>
        <p:nvSpPr>
          <p:cNvPr id="21" name="正方形/長方形 20"/>
          <p:cNvSpPr/>
          <p:nvPr/>
        </p:nvSpPr>
        <p:spPr bwMode="auto">
          <a:xfrm>
            <a:off x="5508104" y="400506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スイッチ</a:t>
            </a:r>
          </a:p>
        </p:txBody>
      </p:sp>
      <p:sp>
        <p:nvSpPr>
          <p:cNvPr id="22" name="正方形/長方形 21"/>
          <p:cNvSpPr/>
          <p:nvPr/>
        </p:nvSpPr>
        <p:spPr bwMode="auto">
          <a:xfrm>
            <a:off x="2267744"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24" name="正方形/長方形 23"/>
          <p:cNvSpPr/>
          <p:nvPr/>
        </p:nvSpPr>
        <p:spPr bwMode="auto">
          <a:xfrm>
            <a:off x="2339752"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25" name="正方形/長方形 24"/>
          <p:cNvSpPr/>
          <p:nvPr/>
        </p:nvSpPr>
        <p:spPr bwMode="auto">
          <a:xfrm>
            <a:off x="2339752"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26" name="正方形/長方形 25"/>
          <p:cNvSpPr/>
          <p:nvPr/>
        </p:nvSpPr>
        <p:spPr bwMode="auto">
          <a:xfrm>
            <a:off x="2339752"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46" name="上矢印 45"/>
          <p:cNvSpPr/>
          <p:nvPr/>
        </p:nvSpPr>
        <p:spPr bwMode="auto">
          <a:xfrm>
            <a:off x="2987824"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47" name="上矢印 46"/>
          <p:cNvSpPr/>
          <p:nvPr/>
        </p:nvSpPr>
        <p:spPr bwMode="auto">
          <a:xfrm>
            <a:off x="4211960" y="2564904"/>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48" name="上矢印 47"/>
          <p:cNvSpPr/>
          <p:nvPr/>
        </p:nvSpPr>
        <p:spPr bwMode="auto">
          <a:xfrm>
            <a:off x="2195736"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49" name="上矢印 48"/>
          <p:cNvSpPr/>
          <p:nvPr/>
        </p:nvSpPr>
        <p:spPr bwMode="auto">
          <a:xfrm>
            <a:off x="4644008"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0" name="上矢印 49"/>
          <p:cNvSpPr/>
          <p:nvPr/>
        </p:nvSpPr>
        <p:spPr bwMode="auto">
          <a:xfrm>
            <a:off x="3851920"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1" name="上矢印 50"/>
          <p:cNvSpPr/>
          <p:nvPr/>
        </p:nvSpPr>
        <p:spPr bwMode="auto">
          <a:xfrm>
            <a:off x="6156176"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2" name="上矢印 51"/>
          <p:cNvSpPr/>
          <p:nvPr/>
        </p:nvSpPr>
        <p:spPr bwMode="auto">
          <a:xfrm>
            <a:off x="5364088"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3" name="上矢印 52"/>
          <p:cNvSpPr/>
          <p:nvPr/>
        </p:nvSpPr>
        <p:spPr bwMode="auto">
          <a:xfrm>
            <a:off x="2627784" y="2564904"/>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4" name="上矢印 53"/>
          <p:cNvSpPr/>
          <p:nvPr/>
        </p:nvSpPr>
        <p:spPr bwMode="auto">
          <a:xfrm>
            <a:off x="5796136" y="2564904"/>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5" name="テキスト ボックス 54"/>
          <p:cNvSpPr txBox="1"/>
          <p:nvPr/>
        </p:nvSpPr>
        <p:spPr>
          <a:xfrm>
            <a:off x="323528" y="1124744"/>
            <a:ext cx="1980029" cy="246221"/>
          </a:xfrm>
          <a:prstGeom prst="rect">
            <a:avLst/>
          </a:prstGeom>
          <a:noFill/>
        </p:spPr>
        <p:txBody>
          <a:bodyPr wrap="none" rtlCol="0">
            <a:spAutoFit/>
          </a:bodyPr>
          <a:lstStyle/>
          <a:p>
            <a:r>
              <a:rPr kumimoji="1" lang="ja-JP" altLang="en-US" sz="1000" dirty="0" smtClean="0">
                <a:solidFill>
                  <a:schemeClr val="bg1"/>
                </a:solidFill>
                <a:latin typeface="メイリオ"/>
                <a:ea typeface="メイリオ"/>
                <a:cs typeface="メイリオ"/>
              </a:rPr>
              <a:t>クラウド</a:t>
            </a:r>
            <a:r>
              <a:rPr lang="ja-JP" altLang="en-US" sz="1000" dirty="0" smtClean="0">
                <a:solidFill>
                  <a:schemeClr val="bg1"/>
                </a:solidFill>
                <a:latin typeface="メイリオ"/>
                <a:ea typeface="メイリオ"/>
                <a:cs typeface="メイリオ"/>
              </a:rPr>
              <a:t>・コンピューティング</a:t>
            </a:r>
            <a:endParaRPr kumimoji="1" lang="ja-JP" altLang="en-US" sz="1000" dirty="0" smtClean="0">
              <a:solidFill>
                <a:schemeClr val="bg1"/>
              </a:solidFill>
              <a:latin typeface="メイリオ"/>
              <a:ea typeface="メイリオ"/>
              <a:cs typeface="メイリオ"/>
            </a:endParaRPr>
          </a:p>
        </p:txBody>
      </p:sp>
      <p:sp>
        <p:nvSpPr>
          <p:cNvPr id="56" name="テキスト ボックス 55"/>
          <p:cNvSpPr txBox="1"/>
          <p:nvPr/>
        </p:nvSpPr>
        <p:spPr>
          <a:xfrm>
            <a:off x="323528" y="2996952"/>
            <a:ext cx="1851789" cy="400110"/>
          </a:xfrm>
          <a:prstGeom prst="rect">
            <a:avLst/>
          </a:prstGeom>
          <a:noFill/>
        </p:spPr>
        <p:txBody>
          <a:bodyPr wrap="none" rtlCol="0">
            <a:spAutoFit/>
          </a:bodyPr>
          <a:lstStyle/>
          <a:p>
            <a:r>
              <a:rPr lang="ja-JP" altLang="en-US" sz="1000" dirty="0" smtClean="0">
                <a:solidFill>
                  <a:schemeClr val="bg1"/>
                </a:solidFill>
                <a:latin typeface="メイリオ"/>
                <a:ea typeface="メイリオ"/>
                <a:cs typeface="メイリオ"/>
              </a:rPr>
              <a:t>エッジ・コンピューティング</a:t>
            </a:r>
            <a:endParaRPr lang="en-US" altLang="ja-JP" sz="1000" dirty="0" smtClean="0">
              <a:solidFill>
                <a:schemeClr val="bg1"/>
              </a:solidFill>
              <a:latin typeface="メイリオ"/>
              <a:ea typeface="メイリオ"/>
              <a:cs typeface="メイリオ"/>
            </a:endParaRPr>
          </a:p>
          <a:p>
            <a:r>
              <a:rPr lang="ja-JP" altLang="en-US" sz="1000" dirty="0" smtClean="0">
                <a:solidFill>
                  <a:schemeClr val="bg1"/>
                </a:solidFill>
                <a:latin typeface="メイリオ"/>
                <a:ea typeface="メイリオ"/>
                <a:cs typeface="メイリオ"/>
              </a:rPr>
              <a:t>フォグ・コンピューティング</a:t>
            </a:r>
            <a:endParaRPr lang="en-US" altLang="ja-JP" sz="1000" dirty="0" smtClean="0">
              <a:solidFill>
                <a:schemeClr val="bg1"/>
              </a:solidFill>
              <a:latin typeface="メイリオ"/>
              <a:ea typeface="メイリオ"/>
              <a:cs typeface="メイリオ"/>
            </a:endParaRPr>
          </a:p>
        </p:txBody>
      </p:sp>
      <p:sp>
        <p:nvSpPr>
          <p:cNvPr id="57" name="テキスト ボックス 56"/>
          <p:cNvSpPr txBox="1"/>
          <p:nvPr/>
        </p:nvSpPr>
        <p:spPr>
          <a:xfrm>
            <a:off x="323528" y="4869160"/>
            <a:ext cx="1338828" cy="246221"/>
          </a:xfrm>
          <a:prstGeom prst="rect">
            <a:avLst/>
          </a:prstGeom>
          <a:noFill/>
        </p:spPr>
        <p:txBody>
          <a:bodyPr wrap="none" rtlCol="0">
            <a:spAutoFit/>
          </a:bodyPr>
          <a:lstStyle/>
          <a:p>
            <a:r>
              <a:rPr lang="ja-JP" altLang="en-US" sz="1000" dirty="0" smtClean="0">
                <a:solidFill>
                  <a:srgbClr val="0000FF"/>
                </a:solidFill>
                <a:latin typeface="メイリオ"/>
                <a:ea typeface="メイリオ"/>
                <a:cs typeface="メイリオ"/>
              </a:rPr>
              <a:t>スマート・デバイス</a:t>
            </a:r>
            <a:endParaRPr lang="en-US" altLang="ja-JP" sz="1000" dirty="0" smtClean="0">
              <a:solidFill>
                <a:srgbClr val="0000FF"/>
              </a:solidFill>
              <a:latin typeface="メイリオ"/>
              <a:ea typeface="メイリオ"/>
              <a:cs typeface="メイリオ"/>
            </a:endParaRPr>
          </a:p>
        </p:txBody>
      </p:sp>
      <p:sp>
        <p:nvSpPr>
          <p:cNvPr id="58" name="テキスト ボックス 57"/>
          <p:cNvSpPr txBox="1"/>
          <p:nvPr/>
        </p:nvSpPr>
        <p:spPr>
          <a:xfrm>
            <a:off x="467544" y="1556792"/>
            <a:ext cx="1467068" cy="707886"/>
          </a:xfrm>
          <a:prstGeom prst="rect">
            <a:avLst/>
          </a:prstGeom>
          <a:noFill/>
        </p:spPr>
        <p:txBody>
          <a:bodyPr wrap="none" rtlCol="0">
            <a:spAutoFit/>
          </a:bodyPr>
          <a:lstStyle/>
          <a:p>
            <a:r>
              <a:rPr kumimoji="1" lang="ja-JP" altLang="en-US" sz="2000" dirty="0" smtClean="0">
                <a:solidFill>
                  <a:schemeClr val="bg1"/>
                </a:solidFill>
                <a:latin typeface="メイリオ"/>
                <a:ea typeface="メイリオ"/>
                <a:cs typeface="メイリオ"/>
              </a:rPr>
              <a:t>データ活用</a:t>
            </a:r>
            <a:endParaRPr kumimoji="1" lang="en-US" altLang="ja-JP" sz="2000" dirty="0" smtClean="0">
              <a:solidFill>
                <a:schemeClr val="bg1"/>
              </a:solidFill>
              <a:latin typeface="メイリオ"/>
              <a:ea typeface="メイリオ"/>
              <a:cs typeface="メイリオ"/>
            </a:endParaRPr>
          </a:p>
          <a:p>
            <a:r>
              <a:rPr kumimoji="1" lang="ja-JP" altLang="en-US" sz="2000" dirty="0" smtClean="0">
                <a:solidFill>
                  <a:schemeClr val="bg1"/>
                </a:solidFill>
                <a:latin typeface="メイリオ"/>
                <a:ea typeface="メイリオ"/>
                <a:cs typeface="メイリオ"/>
              </a:rPr>
              <a:t>と</a:t>
            </a:r>
            <a:r>
              <a:rPr lang="ja-JP" altLang="en-US" sz="2000" dirty="0" smtClean="0">
                <a:solidFill>
                  <a:schemeClr val="bg1"/>
                </a:solidFill>
                <a:latin typeface="メイリオ"/>
                <a:ea typeface="メイリオ"/>
                <a:cs typeface="メイリオ"/>
              </a:rPr>
              <a:t>機能</a:t>
            </a:r>
            <a:r>
              <a:rPr kumimoji="1" lang="ja-JP" altLang="en-US" sz="2000" dirty="0" smtClean="0">
                <a:solidFill>
                  <a:schemeClr val="bg1"/>
                </a:solidFill>
                <a:latin typeface="メイリオ"/>
                <a:ea typeface="メイリオ"/>
                <a:cs typeface="メイリオ"/>
              </a:rPr>
              <a:t>連携</a:t>
            </a:r>
          </a:p>
        </p:txBody>
      </p:sp>
      <p:sp>
        <p:nvSpPr>
          <p:cNvPr id="59" name="テキスト ボックス 58"/>
          <p:cNvSpPr txBox="1"/>
          <p:nvPr/>
        </p:nvSpPr>
        <p:spPr>
          <a:xfrm>
            <a:off x="467544" y="3501008"/>
            <a:ext cx="1467068" cy="707886"/>
          </a:xfrm>
          <a:prstGeom prst="rect">
            <a:avLst/>
          </a:prstGeom>
          <a:noFill/>
        </p:spPr>
        <p:txBody>
          <a:bodyPr wrap="none" rtlCol="0">
            <a:spAutoFit/>
          </a:bodyPr>
          <a:lstStyle/>
          <a:p>
            <a:r>
              <a:rPr lang="ja-JP" altLang="en-US" sz="2000" dirty="0" smtClean="0">
                <a:solidFill>
                  <a:schemeClr val="bg1"/>
                </a:solidFill>
                <a:latin typeface="メイリオ"/>
                <a:ea typeface="メイリオ"/>
                <a:cs typeface="メイリオ"/>
              </a:rPr>
              <a:t>データ集約</a:t>
            </a:r>
            <a:endParaRPr lang="en-US" altLang="ja-JP" sz="2000" dirty="0" smtClean="0">
              <a:solidFill>
                <a:schemeClr val="bg1"/>
              </a:solidFill>
              <a:latin typeface="メイリオ"/>
              <a:ea typeface="メイリオ"/>
              <a:cs typeface="メイリオ"/>
            </a:endParaRPr>
          </a:p>
          <a:p>
            <a:r>
              <a:rPr lang="ja-JP" altLang="en-US" sz="2000" dirty="0" smtClean="0">
                <a:solidFill>
                  <a:schemeClr val="bg1"/>
                </a:solidFill>
                <a:latin typeface="メイリオ"/>
                <a:ea typeface="メイリオ"/>
                <a:cs typeface="メイリオ"/>
              </a:rPr>
              <a:t>と高速応答</a:t>
            </a:r>
            <a:endParaRPr kumimoji="1" lang="ja-JP" altLang="en-US" sz="2000" dirty="0" smtClean="0">
              <a:solidFill>
                <a:schemeClr val="bg1"/>
              </a:solidFill>
              <a:latin typeface="メイリオ"/>
              <a:ea typeface="メイリオ"/>
              <a:cs typeface="メイリオ"/>
            </a:endParaRPr>
          </a:p>
        </p:txBody>
      </p:sp>
      <p:sp>
        <p:nvSpPr>
          <p:cNvPr id="60" name="テキスト ボックス 59"/>
          <p:cNvSpPr txBox="1"/>
          <p:nvPr/>
        </p:nvSpPr>
        <p:spPr>
          <a:xfrm>
            <a:off x="467544" y="5301208"/>
            <a:ext cx="1467068" cy="707886"/>
          </a:xfrm>
          <a:prstGeom prst="rect">
            <a:avLst/>
          </a:prstGeom>
          <a:noFill/>
        </p:spPr>
        <p:txBody>
          <a:bodyPr wrap="none" rtlCol="0">
            <a:spAutoFit/>
          </a:bodyPr>
          <a:lstStyle/>
          <a:p>
            <a:r>
              <a:rPr lang="ja-JP" altLang="en-US" sz="2000" dirty="0" smtClean="0">
                <a:solidFill>
                  <a:srgbClr val="0000FF"/>
                </a:solidFill>
                <a:latin typeface="メイリオ"/>
                <a:ea typeface="メイリオ"/>
                <a:cs typeface="メイリオ"/>
              </a:rPr>
              <a:t>データ収集</a:t>
            </a:r>
            <a:endParaRPr lang="en-US" altLang="ja-JP" sz="2000" dirty="0" smtClean="0">
              <a:solidFill>
                <a:srgbClr val="0000FF"/>
              </a:solidFill>
              <a:latin typeface="メイリオ"/>
              <a:ea typeface="メイリオ"/>
              <a:cs typeface="メイリオ"/>
            </a:endParaRPr>
          </a:p>
          <a:p>
            <a:r>
              <a:rPr lang="ja-JP" altLang="en-US" sz="2000" dirty="0" smtClean="0">
                <a:solidFill>
                  <a:srgbClr val="0000FF"/>
                </a:solidFill>
                <a:latin typeface="メイリオ"/>
                <a:ea typeface="メイリオ"/>
                <a:cs typeface="メイリオ"/>
              </a:rPr>
              <a:t>と遠隔送信</a:t>
            </a:r>
            <a:endParaRPr kumimoji="1" lang="ja-JP" altLang="en-US" sz="2000" dirty="0" smtClean="0">
              <a:solidFill>
                <a:srgbClr val="0000FF"/>
              </a:solidFill>
              <a:latin typeface="メイリオ"/>
              <a:ea typeface="メイリオ"/>
              <a:cs typeface="メイリオ"/>
            </a:endParaRPr>
          </a:p>
        </p:txBody>
      </p:sp>
      <p:sp>
        <p:nvSpPr>
          <p:cNvPr id="64" name="正方形/長方形 63"/>
          <p:cNvSpPr/>
          <p:nvPr/>
        </p:nvSpPr>
        <p:spPr bwMode="auto">
          <a:xfrm>
            <a:off x="5436096" y="1556792"/>
            <a:ext cx="1440160" cy="360039"/>
          </a:xfrm>
          <a:prstGeom prst="rect">
            <a:avLst/>
          </a:prstGeom>
          <a:solidFill>
            <a:srgbClr val="66CC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メイリオ"/>
                <a:ea typeface="メイリオ"/>
                <a:cs typeface="メイリオ"/>
              </a:rPr>
              <a:t>・・・</a:t>
            </a:r>
          </a:p>
        </p:txBody>
      </p:sp>
      <p:sp>
        <p:nvSpPr>
          <p:cNvPr id="66" name="正方形/長方形 65"/>
          <p:cNvSpPr/>
          <p:nvPr/>
        </p:nvSpPr>
        <p:spPr bwMode="auto">
          <a:xfrm>
            <a:off x="2627784"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92" name="テキスト ボックス 91"/>
          <p:cNvSpPr txBox="1"/>
          <p:nvPr/>
        </p:nvSpPr>
        <p:spPr>
          <a:xfrm>
            <a:off x="7164288" y="5301208"/>
            <a:ext cx="1467068" cy="707886"/>
          </a:xfrm>
          <a:prstGeom prst="rect">
            <a:avLst/>
          </a:prstGeom>
          <a:noFill/>
        </p:spPr>
        <p:txBody>
          <a:bodyPr wrap="none" rtlCol="0">
            <a:spAutoFit/>
          </a:bodyPr>
          <a:lstStyle/>
          <a:p>
            <a:r>
              <a:rPr lang="ja-JP" altLang="en-US" sz="2000" dirty="0" smtClean="0">
                <a:solidFill>
                  <a:srgbClr val="0000FF"/>
                </a:solidFill>
                <a:latin typeface="メイリオ"/>
                <a:ea typeface="メイリオ"/>
                <a:cs typeface="メイリオ"/>
              </a:rPr>
              <a:t>データ受信</a:t>
            </a:r>
            <a:endParaRPr lang="en-US" altLang="ja-JP" sz="2000" dirty="0" smtClean="0">
              <a:solidFill>
                <a:srgbClr val="0000FF"/>
              </a:solidFill>
              <a:latin typeface="メイリオ"/>
              <a:ea typeface="メイリオ"/>
              <a:cs typeface="メイリオ"/>
            </a:endParaRPr>
          </a:p>
          <a:p>
            <a:r>
              <a:rPr lang="ja-JP" altLang="en-US" sz="2000" dirty="0" smtClean="0">
                <a:solidFill>
                  <a:srgbClr val="0000FF"/>
                </a:solidFill>
                <a:latin typeface="メイリオ"/>
                <a:ea typeface="メイリオ"/>
                <a:cs typeface="メイリオ"/>
              </a:rPr>
              <a:t>と遠隔制御</a:t>
            </a:r>
            <a:endParaRPr kumimoji="1" lang="ja-JP" altLang="en-US" sz="2000" dirty="0" smtClean="0">
              <a:solidFill>
                <a:srgbClr val="0000FF"/>
              </a:solidFill>
              <a:latin typeface="メイリオ"/>
              <a:ea typeface="メイリオ"/>
              <a:cs typeface="メイリオ"/>
            </a:endParaRPr>
          </a:p>
        </p:txBody>
      </p:sp>
      <p:sp>
        <p:nvSpPr>
          <p:cNvPr id="93" name="屈折矢印 92"/>
          <p:cNvSpPr/>
          <p:nvPr/>
        </p:nvSpPr>
        <p:spPr bwMode="auto">
          <a:xfrm flipV="1">
            <a:off x="7164288" y="1772816"/>
            <a:ext cx="1008112" cy="3528392"/>
          </a:xfrm>
          <a:prstGeom prst="bentUpArrow">
            <a:avLst>
              <a:gd name="adj1" fmla="val 33399"/>
              <a:gd name="adj2" fmla="val 25000"/>
              <a:gd name="adj3" fmla="val 25000"/>
            </a:avLst>
          </a:prstGeom>
          <a:solidFill>
            <a:schemeClr val="accent6">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94" name="正方形/長方形 93"/>
          <p:cNvSpPr/>
          <p:nvPr/>
        </p:nvSpPr>
        <p:spPr bwMode="auto">
          <a:xfrm>
            <a:off x="7092280" y="2204864"/>
            <a:ext cx="1584176" cy="2232248"/>
          </a:xfrm>
          <a:prstGeom prst="rect">
            <a:avLst/>
          </a:prstGeom>
          <a:solidFill>
            <a:srgbClr val="FF9933">
              <a:alpha val="67000"/>
            </a:srgb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R="0" defTabSz="914400" rtl="0" eaLnBrk="1" fontAlgn="base" latinLnBrk="0" hangingPunct="1">
              <a:lnSpc>
                <a:spcPct val="100000"/>
              </a:lnSpc>
              <a:spcBef>
                <a:spcPct val="20000"/>
              </a:spcBef>
              <a:spcAft>
                <a:spcPct val="0"/>
              </a:spcAft>
              <a:buClrTx/>
              <a:buSzTx/>
              <a:tabLst/>
            </a:pPr>
            <a:r>
              <a:rPr kumimoji="0" lang="ja-JP" altLang="en-US" sz="1200" b="1" i="0" u="none" strike="noStrike" cap="none" normalizeH="0" dirty="0" smtClean="0">
                <a:ln>
                  <a:noFill/>
                </a:ln>
                <a:solidFill>
                  <a:srgbClr val="800000"/>
                </a:solidFill>
                <a:effectLst/>
                <a:latin typeface="メイリオ"/>
                <a:ea typeface="メイリオ"/>
                <a:cs typeface="メイリオ"/>
              </a:rPr>
              <a:t>ハードウェア</a:t>
            </a:r>
            <a:r>
              <a:rPr kumimoji="0" lang="ja-JP" altLang="en-US" sz="1200" b="1" dirty="0" smtClean="0">
                <a:solidFill>
                  <a:srgbClr val="800000"/>
                </a:solidFill>
                <a:latin typeface="メイリオ"/>
                <a:ea typeface="メイリオ"/>
                <a:cs typeface="メイリオ"/>
              </a:rPr>
              <a:t>の</a:t>
            </a:r>
            <a:r>
              <a:rPr kumimoji="0" lang="ja-JP" altLang="en-US" sz="1200" b="1" i="0" u="none" strike="noStrike" cap="none" normalizeH="0" dirty="0" smtClean="0">
                <a:ln>
                  <a:noFill/>
                </a:ln>
                <a:solidFill>
                  <a:srgbClr val="800000"/>
                </a:solidFill>
                <a:effectLst/>
                <a:latin typeface="メイリオ"/>
                <a:ea typeface="メイリオ"/>
                <a:cs typeface="メイリオ"/>
              </a:rPr>
              <a:t>統合</a:t>
            </a:r>
            <a:endParaRPr kumimoji="0" lang="en-US" altLang="ja-JP" sz="1200" b="1" i="0" u="none" strike="noStrike" cap="none" normalizeH="0" dirty="0" smtClean="0">
              <a:ln>
                <a:noFill/>
              </a:ln>
              <a:solidFill>
                <a:srgbClr val="800000"/>
              </a:solidFill>
              <a:effectLst/>
              <a:latin typeface="メイリオ"/>
              <a:ea typeface="メイリオ"/>
              <a:cs typeface="メイリオ"/>
            </a:endParaRPr>
          </a:p>
          <a:p>
            <a:pPr marR="0" defTabSz="914400" rtl="0" eaLnBrk="1" fontAlgn="base" latinLnBrk="0" hangingPunct="1">
              <a:lnSpc>
                <a:spcPct val="100000"/>
              </a:lnSpc>
              <a:spcBef>
                <a:spcPct val="20000"/>
              </a:spcBef>
              <a:spcAft>
                <a:spcPct val="0"/>
              </a:spcAft>
              <a:buClrTx/>
              <a:buSzTx/>
              <a:tabLst/>
            </a:pPr>
            <a:r>
              <a:rPr kumimoji="0" lang="ja-JP" altLang="en-US" sz="800" dirty="0" smtClean="0">
                <a:solidFill>
                  <a:schemeClr val="bg1"/>
                </a:solidFill>
                <a:latin typeface="メイリオ"/>
                <a:ea typeface="メイリオ"/>
                <a:cs typeface="メイリオ"/>
              </a:rPr>
              <a:t>スイッチ、サーバー、ストレージの一体化と機能連携</a:t>
            </a:r>
            <a:endParaRPr kumimoji="0" lang="en-US" altLang="ja-JP" sz="800" b="0" i="0" u="none" strike="noStrike" cap="none" normalizeH="0" dirty="0" smtClean="0">
              <a:ln>
                <a:noFill/>
              </a:ln>
              <a:solidFill>
                <a:schemeClr val="bg1"/>
              </a:solidFill>
              <a:effectLst/>
              <a:latin typeface="メイリオ"/>
              <a:ea typeface="メイリオ"/>
              <a:cs typeface="メイリオ"/>
            </a:endParaRPr>
          </a:p>
          <a:p>
            <a:pPr marR="0" defTabSz="914400" rtl="0" eaLnBrk="1" fontAlgn="base" latinLnBrk="0" hangingPunct="1">
              <a:lnSpc>
                <a:spcPct val="100000"/>
              </a:lnSpc>
              <a:spcBef>
                <a:spcPct val="20000"/>
              </a:spcBef>
              <a:spcAft>
                <a:spcPct val="0"/>
              </a:spcAft>
              <a:buClrTx/>
              <a:buSzTx/>
              <a:tabLst/>
            </a:pPr>
            <a:r>
              <a:rPr kumimoji="0" lang="ja-JP" altLang="en-US" sz="1200" b="1" dirty="0" smtClean="0">
                <a:solidFill>
                  <a:srgbClr val="800000"/>
                </a:solidFill>
                <a:latin typeface="メイリオ"/>
                <a:ea typeface="メイリオ"/>
                <a:cs typeface="メイリオ"/>
              </a:rPr>
              <a:t>ハード・ソフトのオープン化</a:t>
            </a:r>
            <a:endParaRPr kumimoji="0" lang="en-US" altLang="ja-JP" sz="1200" b="1" dirty="0" smtClean="0">
              <a:solidFill>
                <a:srgbClr val="800000"/>
              </a:solidFill>
              <a:latin typeface="メイリオ"/>
              <a:ea typeface="メイリオ"/>
              <a:cs typeface="メイリオ"/>
            </a:endParaRPr>
          </a:p>
          <a:p>
            <a:pPr marR="0" defTabSz="914400" rtl="0" eaLnBrk="1" fontAlgn="base" latinLnBrk="0" hangingPunct="1">
              <a:lnSpc>
                <a:spcPct val="100000"/>
              </a:lnSpc>
              <a:spcBef>
                <a:spcPct val="20000"/>
              </a:spcBef>
              <a:spcAft>
                <a:spcPct val="0"/>
              </a:spcAft>
              <a:buClrTx/>
              <a:buSzTx/>
              <a:tabLst/>
            </a:pPr>
            <a:r>
              <a:rPr kumimoji="0" lang="ja-JP" altLang="en-US" sz="800" dirty="0" smtClean="0">
                <a:solidFill>
                  <a:schemeClr val="bg1"/>
                </a:solidFill>
                <a:latin typeface="メイリオ"/>
                <a:ea typeface="メイリオ"/>
                <a:cs typeface="メイリオ"/>
              </a:rPr>
              <a:t>ホワイト・ボックス、</a:t>
            </a:r>
            <a:r>
              <a:rPr kumimoji="0" lang="en-US" altLang="ja-JP" sz="800" dirty="0" smtClean="0">
                <a:solidFill>
                  <a:schemeClr val="bg1"/>
                </a:solidFill>
                <a:latin typeface="メイリオ"/>
                <a:ea typeface="メイリオ"/>
                <a:cs typeface="メイリオ"/>
              </a:rPr>
              <a:t>OSS</a:t>
            </a:r>
            <a:r>
              <a:rPr kumimoji="0" lang="ja-JP" altLang="en-US" sz="800" dirty="0" smtClean="0">
                <a:solidFill>
                  <a:schemeClr val="bg1"/>
                </a:solidFill>
                <a:latin typeface="メイリオ"/>
                <a:ea typeface="メイリオ"/>
                <a:cs typeface="メイリオ"/>
              </a:rPr>
              <a:t>版ネットワーク</a:t>
            </a:r>
            <a:r>
              <a:rPr kumimoji="0" lang="en-US" altLang="ja-JP" sz="800" dirty="0" smtClean="0">
                <a:solidFill>
                  <a:schemeClr val="bg1"/>
                </a:solidFill>
                <a:latin typeface="メイリオ"/>
                <a:ea typeface="メイリオ"/>
                <a:cs typeface="メイリオ"/>
              </a:rPr>
              <a:t>OS</a:t>
            </a:r>
            <a:r>
              <a:rPr kumimoji="0" lang="ja-JP" altLang="en-US" sz="800" dirty="0" smtClean="0">
                <a:solidFill>
                  <a:schemeClr val="bg1"/>
                </a:solidFill>
                <a:latin typeface="メイリオ"/>
                <a:ea typeface="メイリオ"/>
                <a:cs typeface="メイリオ"/>
              </a:rPr>
              <a:t>の普及</a:t>
            </a:r>
            <a:endParaRPr kumimoji="0" lang="en-US" altLang="ja-JP" sz="800" dirty="0" smtClean="0">
              <a:solidFill>
                <a:schemeClr val="bg1"/>
              </a:solidFill>
              <a:latin typeface="メイリオ"/>
              <a:ea typeface="メイリオ"/>
              <a:cs typeface="メイリオ"/>
            </a:endParaRPr>
          </a:p>
          <a:p>
            <a:pPr marR="0" defTabSz="914400" rtl="0" eaLnBrk="1" fontAlgn="base" latinLnBrk="0" hangingPunct="1">
              <a:lnSpc>
                <a:spcPct val="100000"/>
              </a:lnSpc>
              <a:spcBef>
                <a:spcPct val="20000"/>
              </a:spcBef>
              <a:spcAft>
                <a:spcPct val="0"/>
              </a:spcAft>
              <a:buClrTx/>
              <a:buSzTx/>
              <a:tabLst/>
            </a:pPr>
            <a:r>
              <a:rPr kumimoji="0" lang="ja-JP" altLang="en-US" sz="1200" i="0" u="none" strike="noStrike" cap="none" normalizeH="0" dirty="0" smtClean="0">
                <a:ln>
                  <a:noFill/>
                </a:ln>
                <a:solidFill>
                  <a:srgbClr val="800000"/>
                </a:solidFill>
                <a:effectLst/>
                <a:latin typeface="メイリオ"/>
                <a:ea typeface="メイリオ"/>
                <a:cs typeface="メイリオ"/>
              </a:rPr>
              <a:t>アプリケーションの実行</a:t>
            </a:r>
            <a:endParaRPr kumimoji="0" lang="en-US" altLang="ja-JP" sz="1200" i="0" u="none" strike="noStrike" cap="none" normalizeH="0" dirty="0" smtClean="0">
              <a:ln>
                <a:noFill/>
              </a:ln>
              <a:solidFill>
                <a:srgbClr val="800000"/>
              </a:solidFill>
              <a:effectLst/>
              <a:latin typeface="メイリオ"/>
              <a:ea typeface="メイリオ"/>
              <a:cs typeface="メイリオ"/>
            </a:endParaRPr>
          </a:p>
          <a:p>
            <a:pPr marR="0" defTabSz="914400" rtl="0" eaLnBrk="1" fontAlgn="base" latinLnBrk="0" hangingPunct="1">
              <a:lnSpc>
                <a:spcPct val="100000"/>
              </a:lnSpc>
              <a:spcBef>
                <a:spcPct val="20000"/>
              </a:spcBef>
              <a:spcAft>
                <a:spcPct val="0"/>
              </a:spcAft>
              <a:buClrTx/>
              <a:buSzTx/>
              <a:tabLst/>
            </a:pPr>
            <a:r>
              <a:rPr kumimoji="0" lang="ja-JP" altLang="en-US" sz="800" dirty="0" smtClean="0">
                <a:solidFill>
                  <a:schemeClr val="bg1"/>
                </a:solidFill>
                <a:latin typeface="メイリオ"/>
                <a:ea typeface="メイリオ"/>
                <a:cs typeface="メイリオ"/>
              </a:rPr>
              <a:t>サーバー用</a:t>
            </a:r>
            <a:r>
              <a:rPr kumimoji="0" lang="en-US" altLang="ja-JP" sz="800" dirty="0" smtClean="0">
                <a:solidFill>
                  <a:schemeClr val="bg1"/>
                </a:solidFill>
                <a:latin typeface="メイリオ"/>
                <a:ea typeface="メイリオ"/>
                <a:cs typeface="メイリオ"/>
              </a:rPr>
              <a:t>CPU</a:t>
            </a:r>
            <a:r>
              <a:rPr kumimoji="0" lang="ja-JP" altLang="en-US" sz="800" dirty="0" smtClean="0">
                <a:solidFill>
                  <a:schemeClr val="bg1"/>
                </a:solidFill>
                <a:latin typeface="メイリオ"/>
                <a:ea typeface="メイリオ"/>
                <a:cs typeface="メイリオ"/>
              </a:rPr>
              <a:t>、</a:t>
            </a:r>
            <a:r>
              <a:rPr kumimoji="0" lang="en-US" altLang="ja-JP" sz="800" dirty="0" smtClean="0">
                <a:solidFill>
                  <a:schemeClr val="bg1"/>
                </a:solidFill>
                <a:latin typeface="メイリオ"/>
                <a:ea typeface="メイリオ"/>
                <a:cs typeface="メイリオ"/>
              </a:rPr>
              <a:t>OS</a:t>
            </a:r>
            <a:r>
              <a:rPr kumimoji="0" lang="ja-JP" altLang="en-US" sz="800" dirty="0" smtClean="0">
                <a:solidFill>
                  <a:schemeClr val="bg1"/>
                </a:solidFill>
                <a:latin typeface="メイリオ"/>
                <a:ea typeface="メイリオ"/>
                <a:cs typeface="メイリオ"/>
              </a:rPr>
              <a:t>とストレージの実装</a:t>
            </a:r>
            <a:endParaRPr kumimoji="0" lang="ja-JP" altLang="en-US" sz="800" b="0" i="0" u="none" strike="noStrike" cap="none" normalizeH="0" dirty="0" smtClean="0">
              <a:ln>
                <a:noFill/>
              </a:ln>
              <a:solidFill>
                <a:schemeClr val="bg1"/>
              </a:solidFill>
              <a:effectLst/>
              <a:latin typeface="メイリオ"/>
              <a:ea typeface="メイリオ"/>
              <a:cs typeface="メイリオ"/>
            </a:endParaRPr>
          </a:p>
        </p:txBody>
      </p:sp>
      <p:sp>
        <p:nvSpPr>
          <p:cNvPr id="95" name="二等辺三角形 94"/>
          <p:cNvSpPr/>
          <p:nvPr/>
        </p:nvSpPr>
        <p:spPr bwMode="auto">
          <a:xfrm rot="16200000">
            <a:off x="6516216" y="3789040"/>
            <a:ext cx="1008112" cy="144016"/>
          </a:xfrm>
          <a:prstGeom prst="triangle">
            <a:avLst/>
          </a:prstGeom>
          <a:solidFill>
            <a:srgbClr val="FF9933">
              <a:alpha val="67000"/>
            </a:srgb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b="1">
              <a:solidFill>
                <a:schemeClr val="bg1"/>
              </a:solidFill>
              <a:latin typeface="メイリオ"/>
              <a:ea typeface="メイリオ"/>
              <a:cs typeface="メイリオ"/>
            </a:endParaRPr>
          </a:p>
        </p:txBody>
      </p:sp>
      <p:sp>
        <p:nvSpPr>
          <p:cNvPr id="96" name="正方形/長方形 95"/>
          <p:cNvSpPr/>
          <p:nvPr/>
        </p:nvSpPr>
        <p:spPr bwMode="auto">
          <a:xfrm>
            <a:off x="3059832"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97" name="正方形/長方形 96"/>
          <p:cNvSpPr/>
          <p:nvPr/>
        </p:nvSpPr>
        <p:spPr bwMode="auto">
          <a:xfrm>
            <a:off x="3131840"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98" name="正方形/長方形 97"/>
          <p:cNvSpPr/>
          <p:nvPr/>
        </p:nvSpPr>
        <p:spPr bwMode="auto">
          <a:xfrm>
            <a:off x="3131840"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99" name="正方形/長方形 98"/>
          <p:cNvSpPr/>
          <p:nvPr/>
        </p:nvSpPr>
        <p:spPr bwMode="auto">
          <a:xfrm>
            <a:off x="3131840"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00" name="正方形/長方形 99"/>
          <p:cNvSpPr/>
          <p:nvPr/>
        </p:nvSpPr>
        <p:spPr bwMode="auto">
          <a:xfrm>
            <a:off x="3419872"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01" name="正方形/長方形 100"/>
          <p:cNvSpPr/>
          <p:nvPr/>
        </p:nvSpPr>
        <p:spPr bwMode="auto">
          <a:xfrm>
            <a:off x="3851920"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02" name="正方形/長方形 101"/>
          <p:cNvSpPr/>
          <p:nvPr/>
        </p:nvSpPr>
        <p:spPr bwMode="auto">
          <a:xfrm>
            <a:off x="3923928"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103" name="正方形/長方形 102"/>
          <p:cNvSpPr/>
          <p:nvPr/>
        </p:nvSpPr>
        <p:spPr bwMode="auto">
          <a:xfrm>
            <a:off x="3923928"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104" name="正方形/長方形 103"/>
          <p:cNvSpPr/>
          <p:nvPr/>
        </p:nvSpPr>
        <p:spPr bwMode="auto">
          <a:xfrm>
            <a:off x="3923928"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05" name="正方形/長方形 104"/>
          <p:cNvSpPr/>
          <p:nvPr/>
        </p:nvSpPr>
        <p:spPr bwMode="auto">
          <a:xfrm>
            <a:off x="4211960"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06" name="正方形/長方形 105"/>
          <p:cNvSpPr/>
          <p:nvPr/>
        </p:nvSpPr>
        <p:spPr bwMode="auto">
          <a:xfrm>
            <a:off x="4644008"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07" name="正方形/長方形 106"/>
          <p:cNvSpPr/>
          <p:nvPr/>
        </p:nvSpPr>
        <p:spPr bwMode="auto">
          <a:xfrm>
            <a:off x="4716016"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108" name="正方形/長方形 107"/>
          <p:cNvSpPr/>
          <p:nvPr/>
        </p:nvSpPr>
        <p:spPr bwMode="auto">
          <a:xfrm>
            <a:off x="4716016"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109" name="正方形/長方形 108"/>
          <p:cNvSpPr/>
          <p:nvPr/>
        </p:nvSpPr>
        <p:spPr bwMode="auto">
          <a:xfrm>
            <a:off x="4716016"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10" name="正方形/長方形 109"/>
          <p:cNvSpPr/>
          <p:nvPr/>
        </p:nvSpPr>
        <p:spPr bwMode="auto">
          <a:xfrm>
            <a:off x="5004048"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11" name="正方形/長方形 110"/>
          <p:cNvSpPr/>
          <p:nvPr/>
        </p:nvSpPr>
        <p:spPr bwMode="auto">
          <a:xfrm>
            <a:off x="5436096"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12" name="正方形/長方形 111"/>
          <p:cNvSpPr/>
          <p:nvPr/>
        </p:nvSpPr>
        <p:spPr bwMode="auto">
          <a:xfrm>
            <a:off x="5508104"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113" name="正方形/長方形 112"/>
          <p:cNvSpPr/>
          <p:nvPr/>
        </p:nvSpPr>
        <p:spPr bwMode="auto">
          <a:xfrm>
            <a:off x="5508104"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114" name="正方形/長方形 113"/>
          <p:cNvSpPr/>
          <p:nvPr/>
        </p:nvSpPr>
        <p:spPr bwMode="auto">
          <a:xfrm>
            <a:off x="5508104"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15" name="正方形/長方形 114"/>
          <p:cNvSpPr/>
          <p:nvPr/>
        </p:nvSpPr>
        <p:spPr bwMode="auto">
          <a:xfrm>
            <a:off x="5796136"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16" name="正方形/長方形 115"/>
          <p:cNvSpPr/>
          <p:nvPr/>
        </p:nvSpPr>
        <p:spPr bwMode="auto">
          <a:xfrm>
            <a:off x="6228184"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17" name="正方形/長方形 116"/>
          <p:cNvSpPr/>
          <p:nvPr/>
        </p:nvSpPr>
        <p:spPr bwMode="auto">
          <a:xfrm>
            <a:off x="6300192"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118" name="正方形/長方形 117"/>
          <p:cNvSpPr/>
          <p:nvPr/>
        </p:nvSpPr>
        <p:spPr bwMode="auto">
          <a:xfrm>
            <a:off x="6300192"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119" name="正方形/長方形 118"/>
          <p:cNvSpPr/>
          <p:nvPr/>
        </p:nvSpPr>
        <p:spPr bwMode="auto">
          <a:xfrm>
            <a:off x="6300192"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20" name="正方形/長方形 119"/>
          <p:cNvSpPr/>
          <p:nvPr/>
        </p:nvSpPr>
        <p:spPr bwMode="auto">
          <a:xfrm>
            <a:off x="6588224"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Tree>
    <p:extLst>
      <p:ext uri="{BB962C8B-B14F-4D97-AF65-F5344CB8AC3E}">
        <p14:creationId xmlns:p14="http://schemas.microsoft.com/office/powerpoint/2010/main" val="41377344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bwMode="auto">
          <a:xfrm>
            <a:off x="323528" y="1124744"/>
            <a:ext cx="8496944" cy="1584176"/>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2" name="タイトル 1"/>
          <p:cNvSpPr>
            <a:spLocks noGrp="1"/>
          </p:cNvSpPr>
          <p:nvPr>
            <p:ph type="title"/>
          </p:nvPr>
        </p:nvSpPr>
        <p:spPr/>
        <p:txBody>
          <a:bodyPr/>
          <a:lstStyle/>
          <a:p>
            <a:r>
              <a:rPr kumimoji="1" lang="en-US" altLang="ja-JP" dirty="0" smtClean="0"/>
              <a:t>IoT</a:t>
            </a:r>
            <a:r>
              <a:rPr kumimoji="1" lang="ja-JP" altLang="en-US" dirty="0" smtClean="0"/>
              <a:t>プラットフォーム</a:t>
            </a:r>
            <a:endParaRPr kumimoji="1" lang="ja-JP" altLang="en-US" dirty="0"/>
          </a:p>
        </p:txBody>
      </p:sp>
      <p:sp>
        <p:nvSpPr>
          <p:cNvPr id="4" name="正方形/長方形 3"/>
          <p:cNvSpPr/>
          <p:nvPr/>
        </p:nvSpPr>
        <p:spPr bwMode="auto">
          <a:xfrm>
            <a:off x="323528" y="2996952"/>
            <a:ext cx="4248472" cy="1584176"/>
          </a:xfrm>
          <a:prstGeom prst="rect">
            <a:avLst/>
          </a:prstGeom>
          <a:solidFill>
            <a:srgbClr val="95B3D7"/>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 name="正方形/長方形 4"/>
          <p:cNvSpPr/>
          <p:nvPr/>
        </p:nvSpPr>
        <p:spPr bwMode="auto">
          <a:xfrm>
            <a:off x="323528" y="4869160"/>
            <a:ext cx="8496944" cy="1584176"/>
          </a:xfrm>
          <a:prstGeom prst="rect">
            <a:avLst/>
          </a:prstGeom>
          <a:solidFill>
            <a:schemeClr val="accent6">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5" name="テキスト ボックス 54"/>
          <p:cNvSpPr txBox="1"/>
          <p:nvPr/>
        </p:nvSpPr>
        <p:spPr>
          <a:xfrm>
            <a:off x="323528" y="1124744"/>
            <a:ext cx="1980029" cy="246221"/>
          </a:xfrm>
          <a:prstGeom prst="rect">
            <a:avLst/>
          </a:prstGeom>
          <a:noFill/>
        </p:spPr>
        <p:txBody>
          <a:bodyPr wrap="none" rtlCol="0">
            <a:spAutoFit/>
          </a:bodyPr>
          <a:lstStyle/>
          <a:p>
            <a:r>
              <a:rPr kumimoji="1" lang="ja-JP" altLang="en-US" sz="1000" dirty="0" smtClean="0">
                <a:solidFill>
                  <a:schemeClr val="bg1"/>
                </a:solidFill>
                <a:latin typeface="メイリオ"/>
                <a:ea typeface="メイリオ"/>
                <a:cs typeface="メイリオ"/>
              </a:rPr>
              <a:t>クラウド</a:t>
            </a:r>
            <a:r>
              <a:rPr lang="ja-JP" altLang="en-US" sz="1000" dirty="0" smtClean="0">
                <a:solidFill>
                  <a:schemeClr val="bg1"/>
                </a:solidFill>
                <a:latin typeface="メイリオ"/>
                <a:ea typeface="メイリオ"/>
                <a:cs typeface="メイリオ"/>
              </a:rPr>
              <a:t>・コンピューティング</a:t>
            </a:r>
            <a:endParaRPr kumimoji="1" lang="ja-JP" altLang="en-US" sz="1000" dirty="0" smtClean="0">
              <a:solidFill>
                <a:schemeClr val="bg1"/>
              </a:solidFill>
              <a:latin typeface="メイリオ"/>
              <a:ea typeface="メイリオ"/>
              <a:cs typeface="メイリオ"/>
            </a:endParaRPr>
          </a:p>
        </p:txBody>
      </p:sp>
      <p:sp>
        <p:nvSpPr>
          <p:cNvPr id="56" name="テキスト ボックス 55"/>
          <p:cNvSpPr txBox="1"/>
          <p:nvPr/>
        </p:nvSpPr>
        <p:spPr>
          <a:xfrm>
            <a:off x="323528" y="2996952"/>
            <a:ext cx="1851789" cy="400110"/>
          </a:xfrm>
          <a:prstGeom prst="rect">
            <a:avLst/>
          </a:prstGeom>
          <a:noFill/>
        </p:spPr>
        <p:txBody>
          <a:bodyPr wrap="none" rtlCol="0">
            <a:spAutoFit/>
          </a:bodyPr>
          <a:lstStyle/>
          <a:p>
            <a:r>
              <a:rPr lang="ja-JP" altLang="en-US" sz="1000" dirty="0" smtClean="0">
                <a:solidFill>
                  <a:schemeClr val="bg1"/>
                </a:solidFill>
                <a:latin typeface="メイリオ"/>
                <a:ea typeface="メイリオ"/>
                <a:cs typeface="メイリオ"/>
              </a:rPr>
              <a:t>エッジ・コンピューティング</a:t>
            </a:r>
            <a:endParaRPr lang="en-US" altLang="ja-JP" sz="1000" dirty="0" smtClean="0">
              <a:solidFill>
                <a:schemeClr val="bg1"/>
              </a:solidFill>
              <a:latin typeface="メイリオ"/>
              <a:ea typeface="メイリオ"/>
              <a:cs typeface="メイリオ"/>
            </a:endParaRPr>
          </a:p>
          <a:p>
            <a:r>
              <a:rPr lang="ja-JP" altLang="en-US" sz="1000" dirty="0" smtClean="0">
                <a:solidFill>
                  <a:schemeClr val="bg1"/>
                </a:solidFill>
                <a:latin typeface="メイリオ"/>
                <a:ea typeface="メイリオ"/>
                <a:cs typeface="メイリオ"/>
              </a:rPr>
              <a:t>フォグ・コンピューティング</a:t>
            </a:r>
            <a:endParaRPr lang="en-US" altLang="ja-JP" sz="1000" dirty="0" smtClean="0">
              <a:solidFill>
                <a:schemeClr val="bg1"/>
              </a:solidFill>
              <a:latin typeface="メイリオ"/>
              <a:ea typeface="メイリオ"/>
              <a:cs typeface="メイリオ"/>
            </a:endParaRPr>
          </a:p>
        </p:txBody>
      </p:sp>
      <p:sp>
        <p:nvSpPr>
          <p:cNvPr id="57" name="テキスト ボックス 56"/>
          <p:cNvSpPr txBox="1"/>
          <p:nvPr/>
        </p:nvSpPr>
        <p:spPr>
          <a:xfrm>
            <a:off x="323528" y="4869160"/>
            <a:ext cx="1338828" cy="246221"/>
          </a:xfrm>
          <a:prstGeom prst="rect">
            <a:avLst/>
          </a:prstGeom>
          <a:noFill/>
        </p:spPr>
        <p:txBody>
          <a:bodyPr wrap="none" rtlCol="0">
            <a:spAutoFit/>
          </a:bodyPr>
          <a:lstStyle/>
          <a:p>
            <a:r>
              <a:rPr lang="ja-JP" altLang="en-US" sz="1000" dirty="0" smtClean="0">
                <a:solidFill>
                  <a:srgbClr val="0000FF"/>
                </a:solidFill>
                <a:latin typeface="メイリオ"/>
                <a:ea typeface="メイリオ"/>
                <a:cs typeface="メイリオ"/>
              </a:rPr>
              <a:t>スマート・デバイス</a:t>
            </a:r>
            <a:endParaRPr lang="en-US" altLang="ja-JP" sz="1000" dirty="0" smtClean="0">
              <a:solidFill>
                <a:srgbClr val="0000FF"/>
              </a:solidFill>
              <a:latin typeface="メイリオ"/>
              <a:ea typeface="メイリオ"/>
              <a:cs typeface="メイリオ"/>
            </a:endParaRPr>
          </a:p>
        </p:txBody>
      </p:sp>
      <p:sp>
        <p:nvSpPr>
          <p:cNvPr id="58" name="テキスト ボックス 57"/>
          <p:cNvSpPr txBox="1"/>
          <p:nvPr/>
        </p:nvSpPr>
        <p:spPr>
          <a:xfrm>
            <a:off x="467544" y="1556792"/>
            <a:ext cx="1467068" cy="707886"/>
          </a:xfrm>
          <a:prstGeom prst="rect">
            <a:avLst/>
          </a:prstGeom>
          <a:noFill/>
        </p:spPr>
        <p:txBody>
          <a:bodyPr wrap="none" rtlCol="0">
            <a:spAutoFit/>
          </a:bodyPr>
          <a:lstStyle/>
          <a:p>
            <a:r>
              <a:rPr kumimoji="1" lang="ja-JP" altLang="en-US" sz="2000" dirty="0" smtClean="0">
                <a:solidFill>
                  <a:schemeClr val="bg1"/>
                </a:solidFill>
                <a:latin typeface="メイリオ"/>
                <a:ea typeface="メイリオ"/>
                <a:cs typeface="メイリオ"/>
              </a:rPr>
              <a:t>データ活用</a:t>
            </a:r>
            <a:endParaRPr kumimoji="1" lang="en-US" altLang="ja-JP" sz="2000" dirty="0" smtClean="0">
              <a:solidFill>
                <a:schemeClr val="bg1"/>
              </a:solidFill>
              <a:latin typeface="メイリオ"/>
              <a:ea typeface="メイリオ"/>
              <a:cs typeface="メイリオ"/>
            </a:endParaRPr>
          </a:p>
          <a:p>
            <a:r>
              <a:rPr kumimoji="1" lang="ja-JP" altLang="en-US" sz="2000" dirty="0" smtClean="0">
                <a:solidFill>
                  <a:schemeClr val="bg1"/>
                </a:solidFill>
                <a:latin typeface="メイリオ"/>
                <a:ea typeface="メイリオ"/>
                <a:cs typeface="メイリオ"/>
              </a:rPr>
              <a:t>と</a:t>
            </a:r>
            <a:r>
              <a:rPr lang="ja-JP" altLang="en-US" sz="2000" dirty="0" smtClean="0">
                <a:solidFill>
                  <a:schemeClr val="bg1"/>
                </a:solidFill>
                <a:latin typeface="メイリオ"/>
                <a:ea typeface="メイリオ"/>
                <a:cs typeface="メイリオ"/>
              </a:rPr>
              <a:t>機能</a:t>
            </a:r>
            <a:r>
              <a:rPr kumimoji="1" lang="ja-JP" altLang="en-US" sz="2000" dirty="0" smtClean="0">
                <a:solidFill>
                  <a:schemeClr val="bg1"/>
                </a:solidFill>
                <a:latin typeface="メイリオ"/>
                <a:ea typeface="メイリオ"/>
                <a:cs typeface="メイリオ"/>
              </a:rPr>
              <a:t>連携</a:t>
            </a:r>
          </a:p>
        </p:txBody>
      </p:sp>
      <p:sp>
        <p:nvSpPr>
          <p:cNvPr id="59" name="テキスト ボックス 58"/>
          <p:cNvSpPr txBox="1"/>
          <p:nvPr/>
        </p:nvSpPr>
        <p:spPr>
          <a:xfrm>
            <a:off x="467544" y="3501008"/>
            <a:ext cx="1467068" cy="707886"/>
          </a:xfrm>
          <a:prstGeom prst="rect">
            <a:avLst/>
          </a:prstGeom>
          <a:noFill/>
        </p:spPr>
        <p:txBody>
          <a:bodyPr wrap="none" rtlCol="0">
            <a:spAutoFit/>
          </a:bodyPr>
          <a:lstStyle/>
          <a:p>
            <a:r>
              <a:rPr lang="ja-JP" altLang="en-US" sz="2000" dirty="0" smtClean="0">
                <a:solidFill>
                  <a:schemeClr val="bg1"/>
                </a:solidFill>
                <a:latin typeface="メイリオ"/>
                <a:ea typeface="メイリオ"/>
                <a:cs typeface="メイリオ"/>
              </a:rPr>
              <a:t>データ集約</a:t>
            </a:r>
            <a:endParaRPr lang="en-US" altLang="ja-JP" sz="2000" dirty="0" smtClean="0">
              <a:solidFill>
                <a:schemeClr val="bg1"/>
              </a:solidFill>
              <a:latin typeface="メイリオ"/>
              <a:ea typeface="メイリオ"/>
              <a:cs typeface="メイリオ"/>
            </a:endParaRPr>
          </a:p>
          <a:p>
            <a:r>
              <a:rPr lang="ja-JP" altLang="en-US" sz="2000" dirty="0" smtClean="0">
                <a:solidFill>
                  <a:schemeClr val="bg1"/>
                </a:solidFill>
                <a:latin typeface="メイリオ"/>
                <a:ea typeface="メイリオ"/>
                <a:cs typeface="メイリオ"/>
              </a:rPr>
              <a:t>と高速応答</a:t>
            </a:r>
            <a:endParaRPr kumimoji="1" lang="ja-JP" altLang="en-US" sz="2000" dirty="0" smtClean="0">
              <a:solidFill>
                <a:schemeClr val="bg1"/>
              </a:solidFill>
              <a:latin typeface="メイリオ"/>
              <a:ea typeface="メイリオ"/>
              <a:cs typeface="メイリオ"/>
            </a:endParaRPr>
          </a:p>
        </p:txBody>
      </p:sp>
      <p:sp>
        <p:nvSpPr>
          <p:cNvPr id="60" name="テキスト ボックス 59"/>
          <p:cNvSpPr txBox="1"/>
          <p:nvPr/>
        </p:nvSpPr>
        <p:spPr>
          <a:xfrm>
            <a:off x="467544" y="5301208"/>
            <a:ext cx="1467068" cy="707886"/>
          </a:xfrm>
          <a:prstGeom prst="rect">
            <a:avLst/>
          </a:prstGeom>
          <a:noFill/>
        </p:spPr>
        <p:txBody>
          <a:bodyPr wrap="none" rtlCol="0">
            <a:spAutoFit/>
          </a:bodyPr>
          <a:lstStyle/>
          <a:p>
            <a:r>
              <a:rPr lang="ja-JP" altLang="en-US" sz="2000" dirty="0" smtClean="0">
                <a:solidFill>
                  <a:srgbClr val="0000FF"/>
                </a:solidFill>
                <a:latin typeface="メイリオ"/>
                <a:ea typeface="メイリオ"/>
                <a:cs typeface="メイリオ"/>
              </a:rPr>
              <a:t>データ収集</a:t>
            </a:r>
            <a:endParaRPr lang="en-US" altLang="ja-JP" sz="2000" dirty="0" smtClean="0">
              <a:solidFill>
                <a:srgbClr val="0000FF"/>
              </a:solidFill>
              <a:latin typeface="メイリオ"/>
              <a:ea typeface="メイリオ"/>
              <a:cs typeface="メイリオ"/>
            </a:endParaRPr>
          </a:p>
          <a:p>
            <a:r>
              <a:rPr lang="ja-JP" altLang="en-US" sz="2000" dirty="0" smtClean="0">
                <a:solidFill>
                  <a:srgbClr val="0000FF"/>
                </a:solidFill>
                <a:latin typeface="メイリオ"/>
                <a:ea typeface="メイリオ"/>
                <a:cs typeface="メイリオ"/>
              </a:rPr>
              <a:t>と遠隔送信</a:t>
            </a:r>
            <a:endParaRPr kumimoji="1" lang="ja-JP" altLang="en-US" sz="2000" dirty="0" smtClean="0">
              <a:solidFill>
                <a:srgbClr val="0000FF"/>
              </a:solidFill>
              <a:latin typeface="メイリオ"/>
              <a:ea typeface="メイリオ"/>
              <a:cs typeface="メイリオ"/>
            </a:endParaRPr>
          </a:p>
        </p:txBody>
      </p:sp>
      <p:sp>
        <p:nvSpPr>
          <p:cNvPr id="23" name="上下矢印 22"/>
          <p:cNvSpPr/>
          <p:nvPr/>
        </p:nvSpPr>
        <p:spPr>
          <a:xfrm>
            <a:off x="7415857" y="2533010"/>
            <a:ext cx="500162" cy="2459260"/>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フローチャート: 磁気ディスク 87"/>
          <p:cNvSpPr/>
          <p:nvPr/>
        </p:nvSpPr>
        <p:spPr>
          <a:xfrm>
            <a:off x="6423870"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78" name="図形グループ 177"/>
          <p:cNvGrpSpPr/>
          <p:nvPr/>
        </p:nvGrpSpPr>
        <p:grpSpPr>
          <a:xfrm>
            <a:off x="3779912" y="1491754"/>
            <a:ext cx="317500" cy="157483"/>
            <a:chOff x="6769100" y="1390650"/>
            <a:chExt cx="317500" cy="157483"/>
          </a:xfrm>
        </p:grpSpPr>
        <p:sp>
          <p:nvSpPr>
            <p:cNvPr id="179" name="正方形/長方形 1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円/楕円 1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1" name="直線コネクタ 180"/>
            <p:cNvCxnSpPr>
              <a:stCxn id="256" idx="6"/>
              <a:endCxn id="25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2" name="図形グループ 181"/>
          <p:cNvGrpSpPr/>
          <p:nvPr/>
        </p:nvGrpSpPr>
        <p:grpSpPr>
          <a:xfrm>
            <a:off x="3779912" y="1685216"/>
            <a:ext cx="317500" cy="157483"/>
            <a:chOff x="6769100" y="1390650"/>
            <a:chExt cx="317500" cy="157483"/>
          </a:xfrm>
        </p:grpSpPr>
        <p:sp>
          <p:nvSpPr>
            <p:cNvPr id="183" name="正方形/長方形 1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円/楕円 1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5" name="直線コネクタ 184"/>
            <p:cNvCxnSpPr>
              <a:stCxn id="260" idx="6"/>
              <a:endCxn id="25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6" name="図形グループ 185"/>
          <p:cNvGrpSpPr/>
          <p:nvPr/>
        </p:nvGrpSpPr>
        <p:grpSpPr>
          <a:xfrm>
            <a:off x="3779912" y="1866809"/>
            <a:ext cx="317500" cy="157483"/>
            <a:chOff x="6769100" y="1390650"/>
            <a:chExt cx="317500" cy="157483"/>
          </a:xfrm>
        </p:grpSpPr>
        <p:sp>
          <p:nvSpPr>
            <p:cNvPr id="187" name="正方形/長方形 1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円/楕円 1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9" name="直線コネクタ 188"/>
            <p:cNvCxnSpPr>
              <a:stCxn id="264" idx="6"/>
              <a:endCxn id="2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0" name="図形グループ 189"/>
          <p:cNvGrpSpPr/>
          <p:nvPr/>
        </p:nvGrpSpPr>
        <p:grpSpPr>
          <a:xfrm>
            <a:off x="3779912" y="2225812"/>
            <a:ext cx="317500" cy="157483"/>
            <a:chOff x="6769100" y="1390650"/>
            <a:chExt cx="317500" cy="157483"/>
          </a:xfrm>
        </p:grpSpPr>
        <p:sp>
          <p:nvSpPr>
            <p:cNvPr id="191" name="正方形/長方形 1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円/楕円 1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3" name="直線コネクタ 192"/>
            <p:cNvCxnSpPr>
              <a:stCxn id="268" idx="6"/>
              <a:endCxn id="26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4" name="図形グループ 193"/>
          <p:cNvGrpSpPr/>
          <p:nvPr/>
        </p:nvGrpSpPr>
        <p:grpSpPr>
          <a:xfrm>
            <a:off x="3779912" y="2042497"/>
            <a:ext cx="317500" cy="157483"/>
            <a:chOff x="6769100" y="1390650"/>
            <a:chExt cx="317500" cy="157483"/>
          </a:xfrm>
        </p:grpSpPr>
        <p:sp>
          <p:nvSpPr>
            <p:cNvPr id="195" name="正方形/長方形 1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7" name="直線コネクタ 196"/>
            <p:cNvCxnSpPr>
              <a:stCxn id="272" idx="6"/>
              <a:endCxn id="2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8" name="図形グループ 197"/>
          <p:cNvGrpSpPr/>
          <p:nvPr/>
        </p:nvGrpSpPr>
        <p:grpSpPr>
          <a:xfrm>
            <a:off x="4154562" y="1494295"/>
            <a:ext cx="317500" cy="157483"/>
            <a:chOff x="6769100" y="1390650"/>
            <a:chExt cx="317500" cy="157483"/>
          </a:xfrm>
        </p:grpSpPr>
        <p:sp>
          <p:nvSpPr>
            <p:cNvPr id="199" name="正方形/長方形 1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1" name="直線コネクタ 200"/>
            <p:cNvCxnSpPr>
              <a:stCxn id="276" idx="6"/>
              <a:endCxn id="27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2" name="図形グループ 201"/>
          <p:cNvGrpSpPr/>
          <p:nvPr/>
        </p:nvGrpSpPr>
        <p:grpSpPr>
          <a:xfrm>
            <a:off x="4154562" y="1687757"/>
            <a:ext cx="317500" cy="157483"/>
            <a:chOff x="6769100" y="1390650"/>
            <a:chExt cx="317500" cy="157483"/>
          </a:xfrm>
        </p:grpSpPr>
        <p:sp>
          <p:nvSpPr>
            <p:cNvPr id="203" name="正方形/長方形 2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円/楕円 2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5" name="直線コネクタ 204"/>
            <p:cNvCxnSpPr>
              <a:stCxn id="280" idx="6"/>
              <a:endCxn id="2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6" name="図形グループ 205"/>
          <p:cNvGrpSpPr/>
          <p:nvPr/>
        </p:nvGrpSpPr>
        <p:grpSpPr>
          <a:xfrm>
            <a:off x="4154562" y="1869350"/>
            <a:ext cx="317500" cy="157483"/>
            <a:chOff x="6769100" y="1390650"/>
            <a:chExt cx="317500" cy="157483"/>
          </a:xfrm>
        </p:grpSpPr>
        <p:sp>
          <p:nvSpPr>
            <p:cNvPr id="207" name="正方形/長方形 2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円/楕円 2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9" name="直線コネクタ 208"/>
            <p:cNvCxnSpPr>
              <a:stCxn id="284" idx="6"/>
              <a:endCxn id="2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0" name="図形グループ 209"/>
          <p:cNvGrpSpPr/>
          <p:nvPr/>
        </p:nvGrpSpPr>
        <p:grpSpPr>
          <a:xfrm>
            <a:off x="4154562" y="2228353"/>
            <a:ext cx="317500" cy="157483"/>
            <a:chOff x="6769100" y="1390650"/>
            <a:chExt cx="317500" cy="157483"/>
          </a:xfrm>
        </p:grpSpPr>
        <p:sp>
          <p:nvSpPr>
            <p:cNvPr id="211" name="正方形/長方形 2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円/楕円 2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3" name="直線コネクタ 212"/>
            <p:cNvCxnSpPr>
              <a:stCxn id="288" idx="6"/>
              <a:endCxn id="2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4" name="図形グループ 213"/>
          <p:cNvGrpSpPr/>
          <p:nvPr/>
        </p:nvGrpSpPr>
        <p:grpSpPr>
          <a:xfrm>
            <a:off x="4154562" y="2045038"/>
            <a:ext cx="317500" cy="157483"/>
            <a:chOff x="6769100" y="1390650"/>
            <a:chExt cx="317500" cy="157483"/>
          </a:xfrm>
        </p:grpSpPr>
        <p:sp>
          <p:nvSpPr>
            <p:cNvPr id="215" name="正方形/長方形 2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円/楕円 2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7" name="直線コネクタ 216"/>
            <p:cNvCxnSpPr>
              <a:stCxn id="292" idx="6"/>
              <a:endCxn id="2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8" name="図形グループ 217"/>
          <p:cNvGrpSpPr/>
          <p:nvPr/>
        </p:nvGrpSpPr>
        <p:grpSpPr>
          <a:xfrm>
            <a:off x="4519968" y="1494295"/>
            <a:ext cx="317500" cy="157483"/>
            <a:chOff x="6769100" y="1390650"/>
            <a:chExt cx="317500" cy="157483"/>
          </a:xfrm>
        </p:grpSpPr>
        <p:sp>
          <p:nvSpPr>
            <p:cNvPr id="219" name="正方形/長方形 2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円/楕円 2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1" name="直線コネクタ 220"/>
            <p:cNvCxnSpPr>
              <a:stCxn id="296" idx="6"/>
              <a:endCxn id="2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2" name="図形グループ 221"/>
          <p:cNvGrpSpPr/>
          <p:nvPr/>
        </p:nvGrpSpPr>
        <p:grpSpPr>
          <a:xfrm>
            <a:off x="4519968" y="1687757"/>
            <a:ext cx="317500" cy="157483"/>
            <a:chOff x="6769100" y="1390650"/>
            <a:chExt cx="317500" cy="157483"/>
          </a:xfrm>
        </p:grpSpPr>
        <p:sp>
          <p:nvSpPr>
            <p:cNvPr id="223" name="正方形/長方形 2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円/楕円 2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5" name="直線コネクタ 224"/>
            <p:cNvCxnSpPr>
              <a:stCxn id="300" idx="6"/>
              <a:endCxn id="2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6" name="図形グループ 225"/>
          <p:cNvGrpSpPr/>
          <p:nvPr/>
        </p:nvGrpSpPr>
        <p:grpSpPr>
          <a:xfrm>
            <a:off x="4519968" y="1869350"/>
            <a:ext cx="317500" cy="157483"/>
            <a:chOff x="6769100" y="1390650"/>
            <a:chExt cx="317500" cy="157483"/>
          </a:xfrm>
        </p:grpSpPr>
        <p:sp>
          <p:nvSpPr>
            <p:cNvPr id="227" name="正方形/長方形 2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円/楕円 2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9" name="直線コネクタ 228"/>
            <p:cNvCxnSpPr>
              <a:stCxn id="304" idx="6"/>
              <a:endCxn id="3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0" name="図形グループ 229"/>
          <p:cNvGrpSpPr/>
          <p:nvPr/>
        </p:nvGrpSpPr>
        <p:grpSpPr>
          <a:xfrm>
            <a:off x="4519968" y="2228353"/>
            <a:ext cx="317500" cy="157483"/>
            <a:chOff x="6769100" y="1390650"/>
            <a:chExt cx="317500" cy="157483"/>
          </a:xfrm>
        </p:grpSpPr>
        <p:sp>
          <p:nvSpPr>
            <p:cNvPr id="231" name="正方形/長方形 2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円/楕円 2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3" name="直線コネクタ 232"/>
            <p:cNvCxnSpPr>
              <a:stCxn id="308" idx="6"/>
              <a:endCxn id="3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4" name="図形グループ 233"/>
          <p:cNvGrpSpPr/>
          <p:nvPr/>
        </p:nvGrpSpPr>
        <p:grpSpPr>
          <a:xfrm>
            <a:off x="4519968" y="2045038"/>
            <a:ext cx="317500" cy="157483"/>
            <a:chOff x="6769100" y="1390650"/>
            <a:chExt cx="317500" cy="157483"/>
          </a:xfrm>
        </p:grpSpPr>
        <p:sp>
          <p:nvSpPr>
            <p:cNvPr id="235" name="正方形/長方形 2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円/楕円 2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7" name="直線コネクタ 236"/>
            <p:cNvCxnSpPr>
              <a:stCxn id="312" idx="6"/>
              <a:endCxn id="3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8" name="図形グループ 237"/>
          <p:cNvGrpSpPr/>
          <p:nvPr/>
        </p:nvGrpSpPr>
        <p:grpSpPr>
          <a:xfrm>
            <a:off x="4890222" y="1496836"/>
            <a:ext cx="317500" cy="157483"/>
            <a:chOff x="6769100" y="1390650"/>
            <a:chExt cx="317500" cy="157483"/>
          </a:xfrm>
        </p:grpSpPr>
        <p:sp>
          <p:nvSpPr>
            <p:cNvPr id="239" name="正方形/長方形 2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0" name="円/楕円 2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1" name="直線コネクタ 240"/>
            <p:cNvCxnSpPr>
              <a:stCxn id="316" idx="6"/>
              <a:endCxn id="3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2" name="図形グループ 241"/>
          <p:cNvGrpSpPr/>
          <p:nvPr/>
        </p:nvGrpSpPr>
        <p:grpSpPr>
          <a:xfrm>
            <a:off x="4890222" y="1690298"/>
            <a:ext cx="317500" cy="157483"/>
            <a:chOff x="6769100" y="1390650"/>
            <a:chExt cx="317500" cy="157483"/>
          </a:xfrm>
        </p:grpSpPr>
        <p:sp>
          <p:nvSpPr>
            <p:cNvPr id="243" name="正方形/長方形 2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5" name="直線コネクタ 244"/>
            <p:cNvCxnSpPr>
              <a:stCxn id="320" idx="6"/>
              <a:endCxn id="3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6" name="図形グループ 245"/>
          <p:cNvGrpSpPr/>
          <p:nvPr/>
        </p:nvGrpSpPr>
        <p:grpSpPr>
          <a:xfrm>
            <a:off x="4890222" y="1871891"/>
            <a:ext cx="317500" cy="157483"/>
            <a:chOff x="6769100" y="1390650"/>
            <a:chExt cx="317500" cy="157483"/>
          </a:xfrm>
        </p:grpSpPr>
        <p:sp>
          <p:nvSpPr>
            <p:cNvPr id="247" name="正方形/長方形 2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円/楕円 2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9" name="直線コネクタ 248"/>
            <p:cNvCxnSpPr>
              <a:stCxn id="324" idx="6"/>
              <a:endCxn id="3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0" name="図形グループ 249"/>
          <p:cNvGrpSpPr/>
          <p:nvPr/>
        </p:nvGrpSpPr>
        <p:grpSpPr>
          <a:xfrm>
            <a:off x="4890222" y="2230894"/>
            <a:ext cx="317500" cy="157483"/>
            <a:chOff x="6769100" y="1390650"/>
            <a:chExt cx="317500" cy="157483"/>
          </a:xfrm>
        </p:grpSpPr>
        <p:sp>
          <p:nvSpPr>
            <p:cNvPr id="251" name="正方形/長方形 2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円/楕円 2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3" name="直線コネクタ 252"/>
            <p:cNvCxnSpPr>
              <a:stCxn id="328" idx="6"/>
              <a:endCxn id="3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4" name="図形グループ 253"/>
          <p:cNvGrpSpPr/>
          <p:nvPr/>
        </p:nvGrpSpPr>
        <p:grpSpPr>
          <a:xfrm>
            <a:off x="4890222" y="2047579"/>
            <a:ext cx="317500" cy="157483"/>
            <a:chOff x="6769100" y="1390650"/>
            <a:chExt cx="317500" cy="157483"/>
          </a:xfrm>
        </p:grpSpPr>
        <p:sp>
          <p:nvSpPr>
            <p:cNvPr id="255" name="正方形/長方形 25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円/楕円 25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7" name="直線コネクタ 256"/>
            <p:cNvCxnSpPr>
              <a:endCxn id="3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8" name="図形グループ 257"/>
          <p:cNvGrpSpPr/>
          <p:nvPr/>
        </p:nvGrpSpPr>
        <p:grpSpPr>
          <a:xfrm>
            <a:off x="5264872" y="1499377"/>
            <a:ext cx="317500" cy="157483"/>
            <a:chOff x="6769100" y="1390650"/>
            <a:chExt cx="317500" cy="157483"/>
          </a:xfrm>
        </p:grpSpPr>
        <p:sp>
          <p:nvSpPr>
            <p:cNvPr id="259" name="正方形/長方形 2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円/楕円 2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1" name="直線コネクタ 26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2" name="図形グループ 261"/>
          <p:cNvGrpSpPr/>
          <p:nvPr/>
        </p:nvGrpSpPr>
        <p:grpSpPr>
          <a:xfrm>
            <a:off x="5264872" y="1692839"/>
            <a:ext cx="317500" cy="157483"/>
            <a:chOff x="6769100" y="1390650"/>
            <a:chExt cx="317500" cy="157483"/>
          </a:xfrm>
        </p:grpSpPr>
        <p:sp>
          <p:nvSpPr>
            <p:cNvPr id="263" name="正方形/長方形 2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円/楕円 2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5" name="直線コネクタ 26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6" name="図形グループ 265"/>
          <p:cNvGrpSpPr/>
          <p:nvPr/>
        </p:nvGrpSpPr>
        <p:grpSpPr>
          <a:xfrm>
            <a:off x="5264872" y="1874432"/>
            <a:ext cx="317500" cy="157483"/>
            <a:chOff x="6769100" y="1390650"/>
            <a:chExt cx="317500" cy="157483"/>
          </a:xfrm>
        </p:grpSpPr>
        <p:sp>
          <p:nvSpPr>
            <p:cNvPr id="267" name="正方形/長方形 2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円/楕円 2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9" name="直線コネクタ 26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0" name="図形グループ 269"/>
          <p:cNvGrpSpPr/>
          <p:nvPr/>
        </p:nvGrpSpPr>
        <p:grpSpPr>
          <a:xfrm>
            <a:off x="5264872" y="2233435"/>
            <a:ext cx="317500" cy="157483"/>
            <a:chOff x="6769100" y="1390650"/>
            <a:chExt cx="317500" cy="157483"/>
          </a:xfrm>
        </p:grpSpPr>
        <p:sp>
          <p:nvSpPr>
            <p:cNvPr id="271" name="正方形/長方形 2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円/楕円 2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3" name="直線コネクタ 27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4" name="図形グループ 273"/>
          <p:cNvGrpSpPr/>
          <p:nvPr/>
        </p:nvGrpSpPr>
        <p:grpSpPr>
          <a:xfrm>
            <a:off x="5264872" y="2050120"/>
            <a:ext cx="317500" cy="157483"/>
            <a:chOff x="6769100" y="1390650"/>
            <a:chExt cx="317500" cy="157483"/>
          </a:xfrm>
        </p:grpSpPr>
        <p:sp>
          <p:nvSpPr>
            <p:cNvPr id="275" name="正方形/長方形 27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円/楕円 27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7" name="直線コネクタ 27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8" name="図形グループ 277"/>
          <p:cNvGrpSpPr/>
          <p:nvPr/>
        </p:nvGrpSpPr>
        <p:grpSpPr>
          <a:xfrm>
            <a:off x="5618518" y="1496836"/>
            <a:ext cx="317500" cy="157483"/>
            <a:chOff x="6769100" y="1390650"/>
            <a:chExt cx="317500" cy="157483"/>
          </a:xfrm>
        </p:grpSpPr>
        <p:sp>
          <p:nvSpPr>
            <p:cNvPr id="279" name="正方形/長方形 2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円/楕円 2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1" name="直線コネクタ 28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2" name="図形グループ 281"/>
          <p:cNvGrpSpPr/>
          <p:nvPr/>
        </p:nvGrpSpPr>
        <p:grpSpPr>
          <a:xfrm>
            <a:off x="5618518" y="1690298"/>
            <a:ext cx="317500" cy="157483"/>
            <a:chOff x="6769100" y="1390650"/>
            <a:chExt cx="317500" cy="157483"/>
          </a:xfrm>
        </p:grpSpPr>
        <p:sp>
          <p:nvSpPr>
            <p:cNvPr id="283" name="正方形/長方形 2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円/楕円 2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5" name="直線コネクタ 28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6" name="図形グループ 285"/>
          <p:cNvGrpSpPr/>
          <p:nvPr/>
        </p:nvGrpSpPr>
        <p:grpSpPr>
          <a:xfrm>
            <a:off x="5618518" y="1871891"/>
            <a:ext cx="317500" cy="157483"/>
            <a:chOff x="6769100" y="1390650"/>
            <a:chExt cx="317500" cy="157483"/>
          </a:xfrm>
        </p:grpSpPr>
        <p:sp>
          <p:nvSpPr>
            <p:cNvPr id="287" name="正方形/長方形 2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8" name="円/楕円 2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9" name="直線コネクタ 28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0" name="図形グループ 289"/>
          <p:cNvGrpSpPr/>
          <p:nvPr/>
        </p:nvGrpSpPr>
        <p:grpSpPr>
          <a:xfrm>
            <a:off x="5618518" y="2230894"/>
            <a:ext cx="317500" cy="157483"/>
            <a:chOff x="6769100" y="1390650"/>
            <a:chExt cx="317500" cy="157483"/>
          </a:xfrm>
        </p:grpSpPr>
        <p:sp>
          <p:nvSpPr>
            <p:cNvPr id="291" name="正方形/長方形 2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2" name="円/楕円 2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3" name="直線コネクタ 29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4" name="図形グループ 293"/>
          <p:cNvGrpSpPr/>
          <p:nvPr/>
        </p:nvGrpSpPr>
        <p:grpSpPr>
          <a:xfrm>
            <a:off x="5618518" y="2047579"/>
            <a:ext cx="317500" cy="157483"/>
            <a:chOff x="6769100" y="1390650"/>
            <a:chExt cx="317500" cy="157483"/>
          </a:xfrm>
        </p:grpSpPr>
        <p:sp>
          <p:nvSpPr>
            <p:cNvPr id="295" name="正方形/長方形 2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円/楕円 2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7" name="直線コネクタ 29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8" name="図形グループ 297"/>
          <p:cNvGrpSpPr/>
          <p:nvPr/>
        </p:nvGrpSpPr>
        <p:grpSpPr>
          <a:xfrm>
            <a:off x="5993168" y="1499377"/>
            <a:ext cx="317500" cy="157483"/>
            <a:chOff x="6769100" y="1390650"/>
            <a:chExt cx="317500" cy="157483"/>
          </a:xfrm>
        </p:grpSpPr>
        <p:sp>
          <p:nvSpPr>
            <p:cNvPr id="299" name="正方形/長方形 2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円/楕円 2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1" name="直線コネクタ 30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2" name="図形グループ 301"/>
          <p:cNvGrpSpPr/>
          <p:nvPr/>
        </p:nvGrpSpPr>
        <p:grpSpPr>
          <a:xfrm>
            <a:off x="5993168" y="1692839"/>
            <a:ext cx="317500" cy="157483"/>
            <a:chOff x="6769100" y="1390650"/>
            <a:chExt cx="317500" cy="157483"/>
          </a:xfrm>
        </p:grpSpPr>
        <p:sp>
          <p:nvSpPr>
            <p:cNvPr id="303" name="正方形/長方形 3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5" name="直線コネクタ 30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6" name="図形グループ 305"/>
          <p:cNvGrpSpPr/>
          <p:nvPr/>
        </p:nvGrpSpPr>
        <p:grpSpPr>
          <a:xfrm>
            <a:off x="5993168" y="1874432"/>
            <a:ext cx="317500" cy="157483"/>
            <a:chOff x="6769100" y="1390650"/>
            <a:chExt cx="317500" cy="157483"/>
          </a:xfrm>
        </p:grpSpPr>
        <p:sp>
          <p:nvSpPr>
            <p:cNvPr id="307" name="正方形/長方形 3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8" name="円/楕円 3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9" name="直線コネクタ 30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0" name="図形グループ 309"/>
          <p:cNvGrpSpPr/>
          <p:nvPr/>
        </p:nvGrpSpPr>
        <p:grpSpPr>
          <a:xfrm>
            <a:off x="5993168" y="2233435"/>
            <a:ext cx="317500" cy="157483"/>
            <a:chOff x="6769100" y="1390650"/>
            <a:chExt cx="317500" cy="157483"/>
          </a:xfrm>
        </p:grpSpPr>
        <p:sp>
          <p:nvSpPr>
            <p:cNvPr id="311" name="正方形/長方形 3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2" name="円/楕円 3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3" name="直線コネクタ 31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4" name="図形グループ 313"/>
          <p:cNvGrpSpPr/>
          <p:nvPr/>
        </p:nvGrpSpPr>
        <p:grpSpPr>
          <a:xfrm>
            <a:off x="5993168" y="2050120"/>
            <a:ext cx="317500" cy="157483"/>
            <a:chOff x="6769100" y="1390650"/>
            <a:chExt cx="317500" cy="157483"/>
          </a:xfrm>
        </p:grpSpPr>
        <p:sp>
          <p:nvSpPr>
            <p:cNvPr id="315" name="正方形/長方形 3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円/楕円 3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7" name="直線コネクタ 31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18" name="フローチャート: 磁気ディスク 317"/>
          <p:cNvSpPr/>
          <p:nvPr/>
        </p:nvSpPr>
        <p:spPr>
          <a:xfrm>
            <a:off x="6423870"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19" name="フローチャート: 磁気ディスク 318"/>
          <p:cNvSpPr/>
          <p:nvPr/>
        </p:nvSpPr>
        <p:spPr>
          <a:xfrm>
            <a:off x="6423870"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0" name="フローチャート: 磁気ディスク 319"/>
          <p:cNvSpPr/>
          <p:nvPr/>
        </p:nvSpPr>
        <p:spPr>
          <a:xfrm>
            <a:off x="6844729"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1" name="フローチャート: 磁気ディスク 320"/>
          <p:cNvSpPr/>
          <p:nvPr/>
        </p:nvSpPr>
        <p:spPr>
          <a:xfrm>
            <a:off x="6844729"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2" name="フローチャート: 磁気ディスク 321"/>
          <p:cNvSpPr/>
          <p:nvPr/>
        </p:nvSpPr>
        <p:spPr>
          <a:xfrm>
            <a:off x="6844729"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3" name="フローチャート: 磁気ディスク 322"/>
          <p:cNvSpPr/>
          <p:nvPr/>
        </p:nvSpPr>
        <p:spPr>
          <a:xfrm>
            <a:off x="7278542"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4" name="フローチャート: 磁気ディスク 323"/>
          <p:cNvSpPr/>
          <p:nvPr/>
        </p:nvSpPr>
        <p:spPr>
          <a:xfrm>
            <a:off x="7278542"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5" name="フローチャート: 磁気ディスク 324"/>
          <p:cNvSpPr/>
          <p:nvPr/>
        </p:nvSpPr>
        <p:spPr>
          <a:xfrm>
            <a:off x="7278542"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6" name="フローチャート: 磁気ディスク 325"/>
          <p:cNvSpPr/>
          <p:nvPr/>
        </p:nvSpPr>
        <p:spPr>
          <a:xfrm>
            <a:off x="7699401"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7" name="フローチャート: 磁気ディスク 326"/>
          <p:cNvSpPr/>
          <p:nvPr/>
        </p:nvSpPr>
        <p:spPr>
          <a:xfrm>
            <a:off x="7699401"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8" name="フローチャート: 磁気ディスク 327"/>
          <p:cNvSpPr/>
          <p:nvPr/>
        </p:nvSpPr>
        <p:spPr>
          <a:xfrm>
            <a:off x="7699401"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9" name="フローチャート: 磁気ディスク 328"/>
          <p:cNvSpPr/>
          <p:nvPr/>
        </p:nvSpPr>
        <p:spPr>
          <a:xfrm>
            <a:off x="8125670" y="20475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0" name="フローチャート: 磁気ディスク 329"/>
          <p:cNvSpPr/>
          <p:nvPr/>
        </p:nvSpPr>
        <p:spPr>
          <a:xfrm>
            <a:off x="8125670" y="1771153"/>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1" name="フローチャート: 磁気ディスク 330"/>
          <p:cNvSpPr/>
          <p:nvPr/>
        </p:nvSpPr>
        <p:spPr>
          <a:xfrm>
            <a:off x="8125670" y="150445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41" name="上下矢印 340"/>
          <p:cNvSpPr/>
          <p:nvPr/>
        </p:nvSpPr>
        <p:spPr>
          <a:xfrm>
            <a:off x="3271972" y="2533010"/>
            <a:ext cx="500162" cy="601749"/>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2" name="上下矢印 341"/>
          <p:cNvSpPr/>
          <p:nvPr/>
        </p:nvSpPr>
        <p:spPr>
          <a:xfrm>
            <a:off x="3279750" y="4390521"/>
            <a:ext cx="500162" cy="601749"/>
          </a:xfrm>
          <a:prstGeom prst="upDown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p:cNvSpPr txBox="1"/>
          <p:nvPr/>
        </p:nvSpPr>
        <p:spPr>
          <a:xfrm>
            <a:off x="7773206" y="3663711"/>
            <a:ext cx="805029" cy="307777"/>
          </a:xfrm>
          <a:prstGeom prst="rect">
            <a:avLst/>
          </a:prstGeom>
          <a:noFill/>
        </p:spPr>
        <p:txBody>
          <a:bodyPr wrap="none" rtlCol="0">
            <a:spAutoFit/>
          </a:bodyPr>
          <a:lstStyle/>
          <a:p>
            <a:r>
              <a:rPr kumimoji="1" lang="ja-JP" altLang="en-US" sz="1400" dirty="0" smtClean="0">
                <a:solidFill>
                  <a:srgbClr val="7030A0"/>
                </a:solidFill>
                <a:latin typeface="Meiryo" charset="-128"/>
                <a:ea typeface="Meiryo" charset="-128"/>
                <a:cs typeface="Meiryo" charset="-128"/>
              </a:rPr>
              <a:t>数百</a:t>
            </a:r>
            <a:r>
              <a:rPr kumimoji="1" lang="en-US" altLang="ja-JP" sz="1400" dirty="0" err="1" smtClean="0">
                <a:solidFill>
                  <a:srgbClr val="7030A0"/>
                </a:solidFill>
                <a:latin typeface="Meiryo" charset="-128"/>
                <a:ea typeface="Meiryo" charset="-128"/>
                <a:cs typeface="Meiryo" charset="-128"/>
              </a:rPr>
              <a:t>ms</a:t>
            </a:r>
            <a:endParaRPr kumimoji="1" lang="ja-JP" altLang="en-US" sz="1400" dirty="0">
              <a:solidFill>
                <a:srgbClr val="7030A0"/>
              </a:solidFill>
              <a:latin typeface="Meiryo" charset="-128"/>
              <a:ea typeface="Meiryo" charset="-128"/>
              <a:cs typeface="Meiryo" charset="-128"/>
            </a:endParaRPr>
          </a:p>
        </p:txBody>
      </p:sp>
      <p:sp>
        <p:nvSpPr>
          <p:cNvPr id="343" name="テキスト ボックス 342"/>
          <p:cNvSpPr txBox="1"/>
          <p:nvPr/>
        </p:nvSpPr>
        <p:spPr>
          <a:xfrm>
            <a:off x="3752047" y="2716573"/>
            <a:ext cx="805029" cy="307777"/>
          </a:xfrm>
          <a:prstGeom prst="rect">
            <a:avLst/>
          </a:prstGeom>
          <a:noFill/>
        </p:spPr>
        <p:txBody>
          <a:bodyPr wrap="none" rtlCol="0">
            <a:spAutoFit/>
          </a:bodyPr>
          <a:lstStyle/>
          <a:p>
            <a:r>
              <a:rPr kumimoji="1" lang="ja-JP" altLang="en-US" sz="1400" dirty="0" smtClean="0">
                <a:solidFill>
                  <a:srgbClr val="7030A0"/>
                </a:solidFill>
                <a:latin typeface="Meiryo" charset="-128"/>
                <a:ea typeface="Meiryo" charset="-128"/>
                <a:cs typeface="Meiryo" charset="-128"/>
              </a:rPr>
              <a:t>数百</a:t>
            </a:r>
            <a:r>
              <a:rPr kumimoji="1" lang="en-US" altLang="ja-JP" sz="1400" dirty="0" err="1" smtClean="0">
                <a:solidFill>
                  <a:srgbClr val="7030A0"/>
                </a:solidFill>
                <a:latin typeface="Meiryo" charset="-128"/>
                <a:ea typeface="Meiryo" charset="-128"/>
                <a:cs typeface="Meiryo" charset="-128"/>
              </a:rPr>
              <a:t>ms</a:t>
            </a:r>
            <a:endParaRPr kumimoji="1" lang="ja-JP" altLang="en-US" sz="1400" dirty="0">
              <a:solidFill>
                <a:srgbClr val="7030A0"/>
              </a:solidFill>
              <a:latin typeface="Meiryo" charset="-128"/>
              <a:ea typeface="Meiryo" charset="-128"/>
              <a:cs typeface="Meiryo" charset="-128"/>
            </a:endParaRPr>
          </a:p>
        </p:txBody>
      </p:sp>
      <p:sp>
        <p:nvSpPr>
          <p:cNvPr id="344" name="テキスト ボックス 343"/>
          <p:cNvSpPr txBox="1"/>
          <p:nvPr/>
        </p:nvSpPr>
        <p:spPr>
          <a:xfrm>
            <a:off x="3752047" y="4581128"/>
            <a:ext cx="625492" cy="307777"/>
          </a:xfrm>
          <a:prstGeom prst="rect">
            <a:avLst/>
          </a:prstGeom>
          <a:noFill/>
        </p:spPr>
        <p:txBody>
          <a:bodyPr wrap="none" rtlCol="0">
            <a:spAutoFit/>
          </a:bodyPr>
          <a:lstStyle/>
          <a:p>
            <a:r>
              <a:rPr kumimoji="1" lang="ja-JP" altLang="en-US" sz="1400" smtClean="0">
                <a:solidFill>
                  <a:schemeClr val="accent6">
                    <a:lumMod val="75000"/>
                  </a:schemeClr>
                </a:solidFill>
                <a:latin typeface="Meiryo" charset="-128"/>
                <a:ea typeface="Meiryo" charset="-128"/>
                <a:cs typeface="Meiryo" charset="-128"/>
              </a:rPr>
              <a:t>数</a:t>
            </a:r>
            <a:r>
              <a:rPr kumimoji="1" lang="en-US" altLang="ja-JP" sz="1400" dirty="0" err="1" smtClean="0">
                <a:solidFill>
                  <a:schemeClr val="accent6">
                    <a:lumMod val="75000"/>
                  </a:schemeClr>
                </a:solidFill>
                <a:latin typeface="Meiryo" charset="-128"/>
                <a:ea typeface="Meiryo" charset="-128"/>
                <a:cs typeface="Meiryo" charset="-128"/>
              </a:rPr>
              <a:t>ms</a:t>
            </a:r>
            <a:endParaRPr kumimoji="1" lang="ja-JP" altLang="en-US" sz="1400" dirty="0">
              <a:solidFill>
                <a:schemeClr val="accent6">
                  <a:lumMod val="75000"/>
                </a:schemeClr>
              </a:solidFill>
              <a:latin typeface="Meiryo" charset="-128"/>
              <a:ea typeface="Meiryo" charset="-128"/>
              <a:cs typeface="Meiryo" charset="-128"/>
            </a:endParaRPr>
          </a:p>
        </p:txBody>
      </p:sp>
      <p:sp>
        <p:nvSpPr>
          <p:cNvPr id="345" name="角丸四角形 344"/>
          <p:cNvSpPr/>
          <p:nvPr/>
        </p:nvSpPr>
        <p:spPr bwMode="auto">
          <a:xfrm>
            <a:off x="5311272"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346" name="角丸四角形 345"/>
          <p:cNvSpPr/>
          <p:nvPr/>
        </p:nvSpPr>
        <p:spPr bwMode="auto">
          <a:xfrm>
            <a:off x="3043020"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347" name="角丸四角形 346"/>
          <p:cNvSpPr/>
          <p:nvPr/>
        </p:nvSpPr>
        <p:spPr bwMode="auto">
          <a:xfrm>
            <a:off x="6427396"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348" name="角丸四角形 347"/>
          <p:cNvSpPr/>
          <p:nvPr/>
        </p:nvSpPr>
        <p:spPr bwMode="auto">
          <a:xfrm>
            <a:off x="7579524"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349" name="角丸四角形 348"/>
          <p:cNvSpPr/>
          <p:nvPr/>
        </p:nvSpPr>
        <p:spPr bwMode="auto">
          <a:xfrm>
            <a:off x="4195148"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350" name="図形グループ 349"/>
          <p:cNvGrpSpPr/>
          <p:nvPr/>
        </p:nvGrpSpPr>
        <p:grpSpPr>
          <a:xfrm>
            <a:off x="6541913" y="5544156"/>
            <a:ext cx="161020" cy="300733"/>
            <a:chOff x="5118100" y="4941610"/>
            <a:chExt cx="190500" cy="405090"/>
          </a:xfrm>
        </p:grpSpPr>
        <p:sp>
          <p:nvSpPr>
            <p:cNvPr id="351" name="正方形/長方形 35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2" name="正方形/長方形 35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角丸四角形 35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4" name="図形グループ 353"/>
          <p:cNvGrpSpPr/>
          <p:nvPr/>
        </p:nvGrpSpPr>
        <p:grpSpPr>
          <a:xfrm>
            <a:off x="6807624" y="5625545"/>
            <a:ext cx="441102" cy="177800"/>
            <a:chOff x="4715098" y="3962400"/>
            <a:chExt cx="441102" cy="177800"/>
          </a:xfrm>
        </p:grpSpPr>
        <p:sp>
          <p:nvSpPr>
            <p:cNvPr id="355" name="角丸四角形 354"/>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6" name="角丸四角形 355"/>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7" name="角丸四角形 356"/>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8" name="図形グループ 357"/>
          <p:cNvGrpSpPr/>
          <p:nvPr/>
        </p:nvGrpSpPr>
        <p:grpSpPr>
          <a:xfrm>
            <a:off x="5397952" y="5330932"/>
            <a:ext cx="679541" cy="593816"/>
            <a:chOff x="-62676" y="3965594"/>
            <a:chExt cx="679541" cy="593816"/>
          </a:xfrm>
        </p:grpSpPr>
        <p:sp>
          <p:nvSpPr>
            <p:cNvPr id="359" name="角丸四角形 358"/>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60" name="図 359"/>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361" name="図形グループ 360"/>
          <p:cNvGrpSpPr/>
          <p:nvPr/>
        </p:nvGrpSpPr>
        <p:grpSpPr>
          <a:xfrm>
            <a:off x="5884970" y="5449949"/>
            <a:ext cx="341289" cy="550466"/>
            <a:chOff x="1140657" y="4229811"/>
            <a:chExt cx="341289" cy="550466"/>
          </a:xfrm>
        </p:grpSpPr>
        <p:sp>
          <p:nvSpPr>
            <p:cNvPr id="362" name="角丸四角形 361"/>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63" name="図 362"/>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364" name="図 363" descr="imgres.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12870" y="5396791"/>
            <a:ext cx="792088" cy="543647"/>
          </a:xfrm>
          <a:prstGeom prst="rect">
            <a:avLst/>
          </a:prstGeom>
        </p:spPr>
      </p:pic>
      <p:grpSp>
        <p:nvGrpSpPr>
          <p:cNvPr id="365" name="図形グループ 364"/>
          <p:cNvGrpSpPr/>
          <p:nvPr/>
        </p:nvGrpSpPr>
        <p:grpSpPr>
          <a:xfrm>
            <a:off x="4451864" y="5396791"/>
            <a:ext cx="499492" cy="545661"/>
            <a:chOff x="4000500" y="1182650"/>
            <a:chExt cx="499492" cy="545661"/>
          </a:xfrm>
        </p:grpSpPr>
        <p:sp>
          <p:nvSpPr>
            <p:cNvPr id="366" name="角丸四角形 36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7" name="正方形/長方形 36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368" name="テキスト ボックス 367"/>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sp>
        <p:nvSpPr>
          <p:cNvPr id="369" name="角丸四角形 368"/>
          <p:cNvSpPr/>
          <p:nvPr/>
        </p:nvSpPr>
        <p:spPr>
          <a:xfrm>
            <a:off x="7579524" y="53967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0" name="円/楕円 369"/>
          <p:cNvSpPr/>
          <p:nvPr/>
        </p:nvSpPr>
        <p:spPr>
          <a:xfrm>
            <a:off x="7667060" y="54574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1" name="角丸四角形 370"/>
          <p:cNvSpPr/>
          <p:nvPr/>
        </p:nvSpPr>
        <p:spPr>
          <a:xfrm>
            <a:off x="7723540" y="55251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2" name="台形 371"/>
          <p:cNvSpPr/>
          <p:nvPr/>
        </p:nvSpPr>
        <p:spPr>
          <a:xfrm>
            <a:off x="8151024" y="58068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3" name="角丸四角形 372"/>
          <p:cNvSpPr/>
          <p:nvPr/>
        </p:nvSpPr>
        <p:spPr>
          <a:xfrm>
            <a:off x="8011324" y="54602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4" name="角丸四角形 373"/>
          <p:cNvSpPr/>
          <p:nvPr/>
        </p:nvSpPr>
        <p:spPr>
          <a:xfrm>
            <a:off x="8062124" y="55058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75" name="図形グループ 374"/>
          <p:cNvGrpSpPr/>
          <p:nvPr/>
        </p:nvGrpSpPr>
        <p:grpSpPr>
          <a:xfrm>
            <a:off x="3042487" y="1478050"/>
            <a:ext cx="317500" cy="157483"/>
            <a:chOff x="6769100" y="1390650"/>
            <a:chExt cx="317500" cy="157483"/>
          </a:xfrm>
        </p:grpSpPr>
        <p:sp>
          <p:nvSpPr>
            <p:cNvPr id="376" name="正方形/長方形 37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7" name="円/楕円 37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8" name="直線コネクタ 37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79" name="図形グループ 378"/>
          <p:cNvGrpSpPr/>
          <p:nvPr/>
        </p:nvGrpSpPr>
        <p:grpSpPr>
          <a:xfrm>
            <a:off x="3042487" y="1671512"/>
            <a:ext cx="317500" cy="157483"/>
            <a:chOff x="6769100" y="1390650"/>
            <a:chExt cx="317500" cy="157483"/>
          </a:xfrm>
        </p:grpSpPr>
        <p:sp>
          <p:nvSpPr>
            <p:cNvPr id="380" name="正方形/長方形 37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1" name="円/楕円 38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2" name="直線コネクタ 38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3" name="図形グループ 382"/>
          <p:cNvGrpSpPr/>
          <p:nvPr/>
        </p:nvGrpSpPr>
        <p:grpSpPr>
          <a:xfrm>
            <a:off x="3042487" y="1853105"/>
            <a:ext cx="317500" cy="157483"/>
            <a:chOff x="6769100" y="1390650"/>
            <a:chExt cx="317500" cy="157483"/>
          </a:xfrm>
        </p:grpSpPr>
        <p:sp>
          <p:nvSpPr>
            <p:cNvPr id="384" name="正方形/長方形 38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5" name="円/楕円 38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6" name="直線コネクタ 38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7" name="図形グループ 386"/>
          <p:cNvGrpSpPr/>
          <p:nvPr/>
        </p:nvGrpSpPr>
        <p:grpSpPr>
          <a:xfrm>
            <a:off x="3042487" y="2212108"/>
            <a:ext cx="317500" cy="157483"/>
            <a:chOff x="6769100" y="1390650"/>
            <a:chExt cx="317500" cy="157483"/>
          </a:xfrm>
        </p:grpSpPr>
        <p:sp>
          <p:nvSpPr>
            <p:cNvPr id="388" name="正方形/長方形 38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9" name="円/楕円 38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0" name="直線コネクタ 38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1" name="図形グループ 390"/>
          <p:cNvGrpSpPr/>
          <p:nvPr/>
        </p:nvGrpSpPr>
        <p:grpSpPr>
          <a:xfrm>
            <a:off x="3042487" y="2028793"/>
            <a:ext cx="317500" cy="157483"/>
            <a:chOff x="6769100" y="1390650"/>
            <a:chExt cx="317500" cy="157483"/>
          </a:xfrm>
        </p:grpSpPr>
        <p:sp>
          <p:nvSpPr>
            <p:cNvPr id="392" name="正方形/長方形 39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3" name="円/楕円 39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4" name="直線コネクタ 39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5" name="図形グループ 394"/>
          <p:cNvGrpSpPr/>
          <p:nvPr/>
        </p:nvGrpSpPr>
        <p:grpSpPr>
          <a:xfrm>
            <a:off x="3417137" y="1480591"/>
            <a:ext cx="317500" cy="157483"/>
            <a:chOff x="6769100" y="1390650"/>
            <a:chExt cx="317500" cy="157483"/>
          </a:xfrm>
        </p:grpSpPr>
        <p:sp>
          <p:nvSpPr>
            <p:cNvPr id="396" name="正方形/長方形 39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7" name="円/楕円 39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8" name="直線コネクタ 39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9" name="図形グループ 398"/>
          <p:cNvGrpSpPr/>
          <p:nvPr/>
        </p:nvGrpSpPr>
        <p:grpSpPr>
          <a:xfrm>
            <a:off x="3417137" y="1674053"/>
            <a:ext cx="317500" cy="157483"/>
            <a:chOff x="6769100" y="1390650"/>
            <a:chExt cx="317500" cy="157483"/>
          </a:xfrm>
        </p:grpSpPr>
        <p:sp>
          <p:nvSpPr>
            <p:cNvPr id="400" name="正方形/長方形 39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1" name="円/楕円 40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2" name="直線コネクタ 40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3" name="図形グループ 402"/>
          <p:cNvGrpSpPr/>
          <p:nvPr/>
        </p:nvGrpSpPr>
        <p:grpSpPr>
          <a:xfrm>
            <a:off x="3417137" y="1855646"/>
            <a:ext cx="317500" cy="157483"/>
            <a:chOff x="6769100" y="1390650"/>
            <a:chExt cx="317500" cy="157483"/>
          </a:xfrm>
        </p:grpSpPr>
        <p:sp>
          <p:nvSpPr>
            <p:cNvPr id="404" name="正方形/長方形 40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5" name="円/楕円 40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6" name="直線コネクタ 40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7" name="図形グループ 406"/>
          <p:cNvGrpSpPr/>
          <p:nvPr/>
        </p:nvGrpSpPr>
        <p:grpSpPr>
          <a:xfrm>
            <a:off x="3417137" y="2214649"/>
            <a:ext cx="317500" cy="157483"/>
            <a:chOff x="6769100" y="1390650"/>
            <a:chExt cx="317500" cy="157483"/>
          </a:xfrm>
        </p:grpSpPr>
        <p:sp>
          <p:nvSpPr>
            <p:cNvPr id="408" name="正方形/長方形 40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9" name="円/楕円 40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0" name="直線コネクタ 40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1" name="図形グループ 410"/>
          <p:cNvGrpSpPr/>
          <p:nvPr/>
        </p:nvGrpSpPr>
        <p:grpSpPr>
          <a:xfrm>
            <a:off x="3417137" y="2031334"/>
            <a:ext cx="317500" cy="157483"/>
            <a:chOff x="6769100" y="1390650"/>
            <a:chExt cx="317500" cy="157483"/>
          </a:xfrm>
        </p:grpSpPr>
        <p:sp>
          <p:nvSpPr>
            <p:cNvPr id="412" name="正方形/長方形 41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3" name="円/楕円 41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4" name="直線コネクタ 41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5" name="図形グループ 414"/>
          <p:cNvGrpSpPr/>
          <p:nvPr/>
        </p:nvGrpSpPr>
        <p:grpSpPr>
          <a:xfrm>
            <a:off x="3137971" y="3560769"/>
            <a:ext cx="317500" cy="157483"/>
            <a:chOff x="6769100" y="1390650"/>
            <a:chExt cx="317500" cy="157483"/>
          </a:xfrm>
        </p:grpSpPr>
        <p:sp>
          <p:nvSpPr>
            <p:cNvPr id="416" name="正方形/長方形 41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7" name="円/楕円 41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8" name="直線コネクタ 41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19" name="フローチャート: 磁気ディスク 418"/>
          <p:cNvSpPr/>
          <p:nvPr/>
        </p:nvSpPr>
        <p:spPr>
          <a:xfrm>
            <a:off x="3549276" y="357918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420" name="図形グループ 419"/>
          <p:cNvGrpSpPr/>
          <p:nvPr/>
        </p:nvGrpSpPr>
        <p:grpSpPr>
          <a:xfrm>
            <a:off x="3137971" y="3769790"/>
            <a:ext cx="317500" cy="157483"/>
            <a:chOff x="6769100" y="1390650"/>
            <a:chExt cx="317500" cy="157483"/>
          </a:xfrm>
        </p:grpSpPr>
        <p:sp>
          <p:nvSpPr>
            <p:cNvPr id="421" name="正方形/長方形 42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2" name="円/楕円 42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3" name="直線コネクタ 42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5" name="左矢印 44"/>
          <p:cNvSpPr/>
          <p:nvPr/>
        </p:nvSpPr>
        <p:spPr>
          <a:xfrm>
            <a:off x="4778470" y="3134759"/>
            <a:ext cx="2217732" cy="1446369"/>
          </a:xfrm>
          <a:prstGeom prst="lef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400" dirty="0" smtClean="0">
                <a:solidFill>
                  <a:srgbClr val="C00000"/>
                </a:solidFill>
                <a:latin typeface="Meiryo" charset="-128"/>
                <a:ea typeface="Meiryo" charset="-128"/>
                <a:cs typeface="Meiryo" charset="-128"/>
              </a:rPr>
              <a:t>デバイス数の増大</a:t>
            </a:r>
          </a:p>
          <a:p>
            <a:pPr algn="r"/>
            <a:r>
              <a:rPr kumimoji="1" lang="ja-JP" altLang="en-US" sz="1400" dirty="0" smtClean="0">
                <a:solidFill>
                  <a:srgbClr val="C00000"/>
                </a:solidFill>
                <a:latin typeface="Meiryo" charset="-128"/>
                <a:ea typeface="Meiryo" charset="-128"/>
                <a:cs typeface="Meiryo" charset="-128"/>
              </a:rPr>
              <a:t>トラフィックの増大</a:t>
            </a:r>
            <a:endParaRPr kumimoji="1" lang="ja-JP" altLang="en-US" sz="1400" dirty="0">
              <a:solidFill>
                <a:srgbClr val="C00000"/>
              </a:solidFill>
              <a:latin typeface="Meiryo" charset="-128"/>
              <a:ea typeface="Meiryo" charset="-128"/>
              <a:cs typeface="Meiryo" charset="-128"/>
            </a:endParaRPr>
          </a:p>
        </p:txBody>
      </p:sp>
      <p:sp>
        <p:nvSpPr>
          <p:cNvPr id="424" name="テキスト ボックス 423"/>
          <p:cNvSpPr txBox="1"/>
          <p:nvPr/>
        </p:nvSpPr>
        <p:spPr>
          <a:xfrm>
            <a:off x="2975833" y="4008582"/>
            <a:ext cx="1107996" cy="338554"/>
          </a:xfrm>
          <a:prstGeom prst="rect">
            <a:avLst/>
          </a:prstGeom>
          <a:noFill/>
        </p:spPr>
        <p:txBody>
          <a:bodyPr wrap="none" rtlCol="0">
            <a:spAutoFit/>
          </a:bodyPr>
          <a:lstStyle/>
          <a:p>
            <a:r>
              <a:rPr kumimoji="1" lang="ja-JP" altLang="en-US" sz="800" dirty="0" smtClean="0">
                <a:solidFill>
                  <a:schemeClr val="bg1"/>
                </a:solidFill>
                <a:latin typeface="メイリオ"/>
                <a:ea typeface="メイリオ"/>
                <a:cs typeface="メイリオ"/>
              </a:rPr>
              <a:t>エッジサーバー</a:t>
            </a:r>
          </a:p>
          <a:p>
            <a:r>
              <a:rPr kumimoji="1" lang="ja-JP" altLang="en-US" sz="800" dirty="0" smtClean="0">
                <a:solidFill>
                  <a:schemeClr val="bg1"/>
                </a:solidFill>
                <a:latin typeface="メイリオ"/>
                <a:ea typeface="メイリオ"/>
                <a:cs typeface="メイリオ"/>
              </a:rPr>
              <a:t>エッジゲートウェイ</a:t>
            </a:r>
          </a:p>
        </p:txBody>
      </p:sp>
    </p:spTree>
    <p:extLst>
      <p:ext uri="{BB962C8B-B14F-4D97-AF65-F5344CB8AC3E}">
        <p14:creationId xmlns:p14="http://schemas.microsoft.com/office/powerpoint/2010/main" val="15935992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13235" y="977215"/>
            <a:ext cx="8268258" cy="197916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13231" y="3894686"/>
            <a:ext cx="8268264" cy="1979161"/>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クラウド・コンピューティングとフォグ・コンピューティング</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sp>
        <p:nvSpPr>
          <p:cNvPr id="6" name="角丸四角形 5"/>
          <p:cNvSpPr/>
          <p:nvPr/>
        </p:nvSpPr>
        <p:spPr>
          <a:xfrm>
            <a:off x="413234" y="3133875"/>
            <a:ext cx="8282455" cy="566654"/>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7" name="図 16" descr="20080321_cimg1341_w16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341" y="1333606"/>
            <a:ext cx="2135632" cy="1522973"/>
          </a:xfrm>
          <a:prstGeom prst="rect">
            <a:avLst/>
          </a:prstGeom>
          <a:ln>
            <a:noFill/>
          </a:ln>
          <a:effectLst>
            <a:softEdge rad="112500"/>
          </a:effectLst>
        </p:spPr>
      </p:pic>
      <p:pic>
        <p:nvPicPr>
          <p:cNvPr id="18" name="図 17" descr="d1db36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888" y="4264037"/>
            <a:ext cx="2030631" cy="1522974"/>
          </a:xfrm>
          <a:prstGeom prst="rect">
            <a:avLst/>
          </a:prstGeom>
          <a:ln>
            <a:noFill/>
          </a:ln>
          <a:effectLst>
            <a:softEdge rad="112500"/>
          </a:effectLst>
        </p:spPr>
      </p:pic>
      <p:sp>
        <p:nvSpPr>
          <p:cNvPr id="21" name="テキスト ボックス 20"/>
          <p:cNvSpPr txBox="1"/>
          <p:nvPr/>
        </p:nvSpPr>
        <p:spPr>
          <a:xfrm>
            <a:off x="4112384" y="1056819"/>
            <a:ext cx="4249881" cy="1815882"/>
          </a:xfrm>
          <a:prstGeom prst="rect">
            <a:avLst/>
          </a:prstGeom>
          <a:noFill/>
        </p:spPr>
        <p:txBody>
          <a:bodyPr wrap="none" rtlCol="0">
            <a:spAutoFit/>
          </a:bodyPr>
          <a:lstStyle/>
          <a:p>
            <a:pPr marL="285750" indent="-285750">
              <a:buFont typeface="Wingdings" charset="2"/>
              <a:buChar char="v"/>
            </a:pPr>
            <a:r>
              <a:rPr lang="ja-JP" altLang="en-US" sz="1400" dirty="0" smtClean="0">
                <a:solidFill>
                  <a:schemeClr val="bg1"/>
                </a:solidFill>
                <a:latin typeface="メイリオ"/>
                <a:ea typeface="メイリオ"/>
                <a:cs typeface="メイリオ"/>
              </a:rPr>
              <a:t>設置場所は問わない</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距離は離れていてもいい</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ネットワーク</a:t>
            </a:r>
            <a:r>
              <a:rPr kumimoji="1" lang="ja-JP" altLang="en-US" sz="1400" dirty="0" smtClean="0">
                <a:solidFill>
                  <a:schemeClr val="bg1"/>
                </a:solidFill>
                <a:latin typeface="メイリオ"/>
                <a:ea typeface="メイリオ"/>
                <a:cs typeface="メイリオ"/>
              </a:rPr>
              <a:t>遅延時間を許容</a:t>
            </a:r>
            <a:endParaRPr kumimoji="1" lang="en-US" altLang="ja-JP" sz="1400" dirty="0" smtClean="0">
              <a:solidFill>
                <a:schemeClr val="bg1"/>
              </a:solidFill>
              <a:latin typeface="メイリオ"/>
              <a:ea typeface="メイリオ"/>
              <a:cs typeface="メイリオ"/>
            </a:endParaRPr>
          </a:p>
          <a:p>
            <a:pPr marL="285750" indent="-285750">
              <a:buFont typeface="Wingdings" charset="2"/>
              <a:buChar char="v"/>
            </a:pPr>
            <a:r>
              <a:rPr kumimoji="1" lang="ja-JP" altLang="en-US" sz="1400" dirty="0" smtClean="0">
                <a:solidFill>
                  <a:schemeClr val="bg1"/>
                </a:solidFill>
                <a:latin typeface="メイリオ"/>
                <a:ea typeface="メイリオ"/>
                <a:cs typeface="メイリオ"/>
              </a:rPr>
              <a:t>消費電力は問題にならない</a:t>
            </a:r>
          </a:p>
          <a:p>
            <a:pPr marL="285750" indent="-285750">
              <a:buFont typeface="Wingdings" charset="2"/>
              <a:buChar char="v"/>
            </a:pPr>
            <a:r>
              <a:rPr lang="ja-JP" altLang="en-US" sz="1400" dirty="0" smtClean="0">
                <a:solidFill>
                  <a:schemeClr val="bg1"/>
                </a:solidFill>
                <a:latin typeface="メイリオ"/>
                <a:ea typeface="メイリオ"/>
                <a:cs typeface="メイリオ"/>
              </a:rPr>
              <a:t>多様なサービスを組み合わせて使用</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リアルタイム処理性能は求められない</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kumimoji="1" lang="ja-JP" altLang="en-US" sz="1400" dirty="0" smtClean="0">
                <a:solidFill>
                  <a:schemeClr val="bg1"/>
                </a:solidFill>
                <a:latin typeface="メイリオ"/>
                <a:ea typeface="メイリオ"/>
                <a:cs typeface="メイリオ"/>
              </a:rPr>
              <a:t>大量データを使った解析やシステム全体の制御</a:t>
            </a:r>
            <a:endParaRPr kumimoji="1"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様々なサービスの組合せや</a:t>
            </a:r>
            <a:r>
              <a:rPr lang="en-US" altLang="ja-JP" sz="1400" dirty="0" smtClean="0">
                <a:solidFill>
                  <a:schemeClr val="bg1"/>
                </a:solidFill>
                <a:latin typeface="メイリオ"/>
                <a:ea typeface="メイリオ"/>
                <a:cs typeface="メイリオ"/>
              </a:rPr>
              <a:t>SNS</a:t>
            </a:r>
            <a:r>
              <a:rPr lang="ja-JP" altLang="en-US" sz="1400" dirty="0" smtClean="0">
                <a:solidFill>
                  <a:schemeClr val="bg1"/>
                </a:solidFill>
                <a:latin typeface="メイリオ"/>
                <a:ea typeface="メイリオ"/>
                <a:cs typeface="メイリオ"/>
              </a:rPr>
              <a:t>による連携させ</a:t>
            </a:r>
            <a:endParaRPr lang="en-US" altLang="ja-JP" sz="1400" dirty="0" smtClean="0">
              <a:solidFill>
                <a:schemeClr val="bg1"/>
              </a:solidFill>
              <a:latin typeface="メイリオ"/>
              <a:ea typeface="メイリオ"/>
              <a:cs typeface="メイリオ"/>
            </a:endParaRPr>
          </a:p>
        </p:txBody>
      </p:sp>
      <p:sp>
        <p:nvSpPr>
          <p:cNvPr id="22" name="テキスト ボックス 21"/>
          <p:cNvSpPr txBox="1"/>
          <p:nvPr/>
        </p:nvSpPr>
        <p:spPr>
          <a:xfrm>
            <a:off x="4112384" y="3981884"/>
            <a:ext cx="4583306" cy="1815882"/>
          </a:xfrm>
          <a:prstGeom prst="rect">
            <a:avLst/>
          </a:prstGeom>
          <a:noFill/>
        </p:spPr>
        <p:txBody>
          <a:bodyPr wrap="none" rtlCol="0">
            <a:spAutoFit/>
          </a:bodyPr>
          <a:lstStyle/>
          <a:p>
            <a:pPr marL="285750" indent="-285750">
              <a:buFont typeface="Wingdings" charset="2"/>
              <a:buChar char="v"/>
            </a:pPr>
            <a:r>
              <a:rPr lang="ja-JP" altLang="en-US" sz="1400" dirty="0" smtClean="0">
                <a:solidFill>
                  <a:schemeClr val="bg1"/>
                </a:solidFill>
                <a:latin typeface="メイリオ"/>
                <a:ea typeface="メイリオ"/>
                <a:cs typeface="メイリオ"/>
              </a:rPr>
              <a:t>設置場所は制約される</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距離は近くなければならない</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ネットワーク</a:t>
            </a:r>
            <a:r>
              <a:rPr kumimoji="1" lang="ja-JP" altLang="en-US" sz="1400" dirty="0" smtClean="0">
                <a:solidFill>
                  <a:schemeClr val="bg1"/>
                </a:solidFill>
                <a:latin typeface="メイリオ"/>
                <a:ea typeface="メイリオ"/>
                <a:cs typeface="メイリオ"/>
              </a:rPr>
              <a:t>遅延時間は短い</a:t>
            </a:r>
            <a:endParaRPr kumimoji="1" lang="en-US" altLang="ja-JP" sz="1400" dirty="0" smtClean="0">
              <a:solidFill>
                <a:schemeClr val="bg1"/>
              </a:solidFill>
              <a:latin typeface="メイリオ"/>
              <a:ea typeface="メイリオ"/>
              <a:cs typeface="メイリオ"/>
            </a:endParaRPr>
          </a:p>
          <a:p>
            <a:pPr marL="285750" indent="-285750">
              <a:buFont typeface="Wingdings" charset="2"/>
              <a:buChar char="v"/>
            </a:pPr>
            <a:r>
              <a:rPr kumimoji="1" lang="ja-JP" altLang="en-US" sz="1400" dirty="0" smtClean="0">
                <a:solidFill>
                  <a:schemeClr val="bg1"/>
                </a:solidFill>
                <a:latin typeface="メイリオ"/>
                <a:ea typeface="メイリオ"/>
                <a:cs typeface="メイリオ"/>
              </a:rPr>
              <a:t>僅かな消費</a:t>
            </a:r>
            <a:r>
              <a:rPr lang="ja-JP" altLang="en-US" sz="1400" dirty="0" smtClean="0">
                <a:solidFill>
                  <a:schemeClr val="bg1"/>
                </a:solidFill>
                <a:latin typeface="メイリオ"/>
                <a:ea typeface="メイリオ"/>
                <a:cs typeface="メイリオ"/>
              </a:rPr>
              <a:t>電力</a:t>
            </a:r>
            <a:endParaRPr kumimoji="1" lang="en-US" altLang="ja-JP" sz="1400" dirty="0" smtClean="0">
              <a:solidFill>
                <a:schemeClr val="bg1"/>
              </a:solidFill>
              <a:latin typeface="メイリオ"/>
              <a:ea typeface="メイリオ"/>
              <a:cs typeface="メイリオ"/>
            </a:endParaRPr>
          </a:p>
          <a:p>
            <a:pPr marL="285750" indent="-285750">
              <a:buFont typeface="Wingdings" charset="2"/>
              <a:buChar char="v"/>
            </a:pPr>
            <a:r>
              <a:rPr kumimoji="1" lang="ja-JP" altLang="en-US" sz="1400" dirty="0" smtClean="0">
                <a:solidFill>
                  <a:schemeClr val="bg1"/>
                </a:solidFill>
                <a:latin typeface="メイリオ"/>
                <a:ea typeface="メイリオ"/>
                <a:cs typeface="メイリオ"/>
              </a:rPr>
              <a:t>特定の機器に特化し数も多い</a:t>
            </a:r>
            <a:endParaRPr kumimoji="1"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リアルタイム処理性能が求められる</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ネットワーク</a:t>
            </a:r>
            <a:r>
              <a:rPr lang="ja-JP" altLang="en-US" sz="1400" dirty="0">
                <a:solidFill>
                  <a:schemeClr val="bg1"/>
                </a:solidFill>
                <a:latin typeface="メイリオ"/>
                <a:ea typeface="メイリオ"/>
                <a:cs typeface="メイリオ"/>
              </a:rPr>
              <a:t>環境が悪いことを想定する</a:t>
            </a:r>
            <a:endParaRPr lang="en-US" altLang="ja-JP" sz="1400" dirty="0">
              <a:solidFill>
                <a:schemeClr val="bg1"/>
              </a:solidFill>
              <a:latin typeface="メイリオ"/>
              <a:ea typeface="メイリオ"/>
              <a:cs typeface="メイリオ"/>
            </a:endParaRPr>
          </a:p>
          <a:p>
            <a:pPr marL="285750" indent="-285750">
              <a:buFont typeface="Wingdings" charset="2"/>
              <a:buChar char="v"/>
            </a:pPr>
            <a:r>
              <a:rPr lang="ja-JP" altLang="en-US" sz="1400" dirty="0">
                <a:solidFill>
                  <a:schemeClr val="bg1"/>
                </a:solidFill>
                <a:latin typeface="メイリオ"/>
                <a:ea typeface="メイリオ"/>
                <a:cs typeface="メイリオ"/>
              </a:rPr>
              <a:t>一部の機器の故障や盗難しても全体として機能</a:t>
            </a:r>
            <a:r>
              <a:rPr lang="ja-JP" altLang="en-US" sz="1400" dirty="0" smtClean="0">
                <a:solidFill>
                  <a:schemeClr val="bg1"/>
                </a:solidFill>
                <a:latin typeface="メイリオ"/>
                <a:ea typeface="メイリオ"/>
                <a:cs typeface="メイリオ"/>
              </a:rPr>
              <a:t>する</a:t>
            </a:r>
            <a:endParaRPr lang="en-US" altLang="ja-JP" sz="1400" dirty="0">
              <a:solidFill>
                <a:schemeClr val="bg1"/>
              </a:solidFill>
              <a:latin typeface="メイリオ"/>
              <a:ea typeface="メイリオ"/>
              <a:cs typeface="メイリオ"/>
            </a:endParaRPr>
          </a:p>
        </p:txBody>
      </p:sp>
      <p:sp>
        <p:nvSpPr>
          <p:cNvPr id="27" name="テキスト ボックス 26"/>
          <p:cNvSpPr txBox="1"/>
          <p:nvPr/>
        </p:nvSpPr>
        <p:spPr>
          <a:xfrm>
            <a:off x="2700901" y="1643275"/>
            <a:ext cx="1467068" cy="707886"/>
          </a:xfrm>
          <a:prstGeom prst="rect">
            <a:avLst/>
          </a:prstGeom>
          <a:noFill/>
        </p:spPr>
        <p:txBody>
          <a:bodyPr wrap="none" rtlCol="0">
            <a:spAutoFit/>
          </a:bodyPr>
          <a:lstStyle/>
          <a:p>
            <a:r>
              <a:rPr kumimoji="1" lang="ja-JP" altLang="en-US" sz="2000" dirty="0" smtClean="0">
                <a:solidFill>
                  <a:srgbClr val="FFFFFF"/>
                </a:solidFill>
                <a:latin typeface="メイリオ"/>
                <a:ea typeface="メイリオ"/>
                <a:cs typeface="メイリオ"/>
              </a:rPr>
              <a:t>データ活用</a:t>
            </a:r>
            <a:endParaRPr kumimoji="1" lang="en-US" altLang="ja-JP" sz="2000" dirty="0" smtClean="0">
              <a:solidFill>
                <a:srgbClr val="FFFFFF"/>
              </a:solidFill>
              <a:latin typeface="メイリオ"/>
              <a:ea typeface="メイリオ"/>
              <a:cs typeface="メイリオ"/>
            </a:endParaRPr>
          </a:p>
          <a:p>
            <a:r>
              <a:rPr kumimoji="1" lang="ja-JP" altLang="en-US" sz="2000" dirty="0" smtClean="0">
                <a:solidFill>
                  <a:srgbClr val="FFFFFF"/>
                </a:solidFill>
                <a:latin typeface="メイリオ"/>
                <a:ea typeface="メイリオ"/>
                <a:cs typeface="メイリオ"/>
              </a:rPr>
              <a:t>と</a:t>
            </a:r>
            <a:r>
              <a:rPr lang="ja-JP" altLang="en-US" sz="2000" dirty="0" smtClean="0">
                <a:solidFill>
                  <a:srgbClr val="FFFFFF"/>
                </a:solidFill>
                <a:latin typeface="メイリオ"/>
                <a:ea typeface="メイリオ"/>
                <a:cs typeface="メイリオ"/>
              </a:rPr>
              <a:t>機能</a:t>
            </a:r>
            <a:r>
              <a:rPr kumimoji="1" lang="ja-JP" altLang="en-US" sz="2000" dirty="0" smtClean="0">
                <a:solidFill>
                  <a:srgbClr val="FFFFFF"/>
                </a:solidFill>
                <a:latin typeface="メイリオ"/>
                <a:ea typeface="メイリオ"/>
                <a:cs typeface="メイリオ"/>
              </a:rPr>
              <a:t>連携</a:t>
            </a:r>
          </a:p>
        </p:txBody>
      </p:sp>
      <p:sp>
        <p:nvSpPr>
          <p:cNvPr id="28" name="テキスト ボックス 27"/>
          <p:cNvSpPr txBox="1"/>
          <p:nvPr/>
        </p:nvSpPr>
        <p:spPr>
          <a:xfrm>
            <a:off x="2700901" y="4527055"/>
            <a:ext cx="1467068" cy="707886"/>
          </a:xfrm>
          <a:prstGeom prst="rect">
            <a:avLst/>
          </a:prstGeom>
          <a:noFill/>
        </p:spPr>
        <p:txBody>
          <a:bodyPr wrap="none" rtlCol="0">
            <a:spAutoFit/>
          </a:bodyPr>
          <a:lstStyle/>
          <a:p>
            <a:r>
              <a:rPr lang="ja-JP" altLang="en-US" sz="2000" dirty="0" smtClean="0">
                <a:solidFill>
                  <a:srgbClr val="FFFFFF"/>
                </a:solidFill>
                <a:latin typeface="メイリオ"/>
                <a:ea typeface="メイリオ"/>
                <a:cs typeface="メイリオ"/>
              </a:rPr>
              <a:t>データ集約</a:t>
            </a:r>
            <a:endParaRPr lang="en-US" altLang="ja-JP" sz="2000" dirty="0" smtClean="0">
              <a:solidFill>
                <a:srgbClr val="FFFFFF"/>
              </a:solidFill>
              <a:latin typeface="メイリオ"/>
              <a:ea typeface="メイリオ"/>
              <a:cs typeface="メイリオ"/>
            </a:endParaRPr>
          </a:p>
          <a:p>
            <a:r>
              <a:rPr lang="ja-JP" altLang="en-US" sz="2000" dirty="0" smtClean="0">
                <a:solidFill>
                  <a:srgbClr val="FFFFFF"/>
                </a:solidFill>
                <a:latin typeface="メイリオ"/>
                <a:ea typeface="メイリオ"/>
                <a:cs typeface="メイリオ"/>
              </a:rPr>
              <a:t>と高速応答</a:t>
            </a:r>
            <a:endParaRPr kumimoji="1" lang="ja-JP" altLang="en-US" sz="2000" dirty="0" smtClean="0">
              <a:solidFill>
                <a:srgbClr val="FFFFFF"/>
              </a:solidFill>
              <a:latin typeface="メイリオ"/>
              <a:ea typeface="メイリオ"/>
              <a:cs typeface="メイリオ"/>
            </a:endParaRPr>
          </a:p>
        </p:txBody>
      </p:sp>
      <p:sp>
        <p:nvSpPr>
          <p:cNvPr id="29" name="テキスト ボックス 28"/>
          <p:cNvSpPr txBox="1"/>
          <p:nvPr/>
        </p:nvSpPr>
        <p:spPr>
          <a:xfrm>
            <a:off x="413231" y="1048524"/>
            <a:ext cx="3416320" cy="369332"/>
          </a:xfrm>
          <a:prstGeom prst="rect">
            <a:avLst/>
          </a:prstGeom>
          <a:noFill/>
        </p:spPr>
        <p:txBody>
          <a:bodyPr wrap="none" rtlCol="0">
            <a:spAutoFit/>
          </a:bodyPr>
          <a:lstStyle/>
          <a:p>
            <a:r>
              <a:rPr kumimoji="1" lang="ja-JP" altLang="en-US" dirty="0" smtClean="0">
                <a:solidFill>
                  <a:srgbClr val="FFFFFF"/>
                </a:solidFill>
                <a:latin typeface="メイリオ"/>
                <a:ea typeface="メイリオ"/>
                <a:cs typeface="メイリオ"/>
              </a:rPr>
              <a:t>クラウド・コンピューティング</a:t>
            </a:r>
            <a:endParaRPr kumimoji="1" lang="ja-JP" altLang="en-US" dirty="0">
              <a:solidFill>
                <a:srgbClr val="FFFFFF"/>
              </a:solidFill>
              <a:latin typeface="メイリオ"/>
              <a:ea typeface="メイリオ"/>
              <a:cs typeface="メイリオ"/>
            </a:endParaRPr>
          </a:p>
        </p:txBody>
      </p:sp>
      <p:sp>
        <p:nvSpPr>
          <p:cNvPr id="30" name="テキスト ボックス 29"/>
          <p:cNvSpPr txBox="1"/>
          <p:nvPr/>
        </p:nvSpPr>
        <p:spPr>
          <a:xfrm>
            <a:off x="435739" y="3975157"/>
            <a:ext cx="3185487" cy="369332"/>
          </a:xfrm>
          <a:prstGeom prst="rect">
            <a:avLst/>
          </a:prstGeom>
          <a:noFill/>
        </p:spPr>
        <p:txBody>
          <a:bodyPr wrap="none" rtlCol="0">
            <a:spAutoFit/>
          </a:bodyPr>
          <a:lstStyle/>
          <a:p>
            <a:r>
              <a:rPr kumimoji="1" lang="ja-JP" altLang="en-US" dirty="0" smtClean="0">
                <a:solidFill>
                  <a:srgbClr val="FFFFFF"/>
                </a:solidFill>
                <a:latin typeface="メイリオ"/>
                <a:ea typeface="メイリオ"/>
                <a:cs typeface="メイリオ"/>
              </a:rPr>
              <a:t>フォグ・コンピューティング</a:t>
            </a:r>
            <a:endParaRPr kumimoji="1" lang="ja-JP" altLang="en-US" dirty="0">
              <a:solidFill>
                <a:srgbClr val="FFFFFF"/>
              </a:solidFill>
              <a:latin typeface="メイリオ"/>
              <a:ea typeface="メイリオ"/>
              <a:cs typeface="メイリオ"/>
            </a:endParaRPr>
          </a:p>
        </p:txBody>
      </p:sp>
      <p:sp>
        <p:nvSpPr>
          <p:cNvPr id="31" name="上矢印 30"/>
          <p:cNvSpPr/>
          <p:nvPr/>
        </p:nvSpPr>
        <p:spPr>
          <a:xfrm flipV="1">
            <a:off x="1375129"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上矢印 31"/>
          <p:cNvSpPr/>
          <p:nvPr/>
        </p:nvSpPr>
        <p:spPr>
          <a:xfrm>
            <a:off x="1070599"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矢印 32"/>
          <p:cNvSpPr/>
          <p:nvPr/>
        </p:nvSpPr>
        <p:spPr>
          <a:xfrm flipV="1">
            <a:off x="765167"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上矢印 33"/>
          <p:cNvSpPr/>
          <p:nvPr/>
        </p:nvSpPr>
        <p:spPr>
          <a:xfrm>
            <a:off x="460637"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上矢印 34"/>
          <p:cNvSpPr/>
          <p:nvPr/>
        </p:nvSpPr>
        <p:spPr>
          <a:xfrm flipV="1">
            <a:off x="2594282"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上矢印 35"/>
          <p:cNvSpPr/>
          <p:nvPr/>
        </p:nvSpPr>
        <p:spPr>
          <a:xfrm>
            <a:off x="2289752"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上矢印 36"/>
          <p:cNvSpPr/>
          <p:nvPr/>
        </p:nvSpPr>
        <p:spPr>
          <a:xfrm flipV="1">
            <a:off x="1984320"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上矢印 37"/>
          <p:cNvSpPr/>
          <p:nvPr/>
        </p:nvSpPr>
        <p:spPr>
          <a:xfrm>
            <a:off x="1679790"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上矢印 38"/>
          <p:cNvSpPr/>
          <p:nvPr/>
        </p:nvSpPr>
        <p:spPr>
          <a:xfrm flipV="1">
            <a:off x="3813558"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上矢印 39"/>
          <p:cNvSpPr/>
          <p:nvPr/>
        </p:nvSpPr>
        <p:spPr>
          <a:xfrm>
            <a:off x="3509028"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上矢印 40"/>
          <p:cNvSpPr/>
          <p:nvPr/>
        </p:nvSpPr>
        <p:spPr>
          <a:xfrm flipV="1">
            <a:off x="3203596"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上矢印 41"/>
          <p:cNvSpPr/>
          <p:nvPr/>
        </p:nvSpPr>
        <p:spPr>
          <a:xfrm>
            <a:off x="2899066"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flipV="1">
            <a:off x="5032711"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上矢印 43"/>
          <p:cNvSpPr/>
          <p:nvPr/>
        </p:nvSpPr>
        <p:spPr>
          <a:xfrm>
            <a:off x="4728181"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上矢印 44"/>
          <p:cNvSpPr/>
          <p:nvPr/>
        </p:nvSpPr>
        <p:spPr>
          <a:xfrm flipV="1">
            <a:off x="4422749"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上矢印 45"/>
          <p:cNvSpPr/>
          <p:nvPr/>
        </p:nvSpPr>
        <p:spPr>
          <a:xfrm>
            <a:off x="4118219"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上矢印 46"/>
          <p:cNvSpPr/>
          <p:nvPr/>
        </p:nvSpPr>
        <p:spPr>
          <a:xfrm flipV="1">
            <a:off x="6255122"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上矢印 47"/>
          <p:cNvSpPr/>
          <p:nvPr/>
        </p:nvSpPr>
        <p:spPr>
          <a:xfrm>
            <a:off x="5950592"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上矢印 48"/>
          <p:cNvSpPr/>
          <p:nvPr/>
        </p:nvSpPr>
        <p:spPr>
          <a:xfrm flipV="1">
            <a:off x="5645160"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上矢印 49"/>
          <p:cNvSpPr/>
          <p:nvPr/>
        </p:nvSpPr>
        <p:spPr>
          <a:xfrm>
            <a:off x="5340630"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上矢印 50"/>
          <p:cNvSpPr/>
          <p:nvPr/>
        </p:nvSpPr>
        <p:spPr>
          <a:xfrm flipV="1">
            <a:off x="7474398"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上矢印 51"/>
          <p:cNvSpPr/>
          <p:nvPr/>
        </p:nvSpPr>
        <p:spPr>
          <a:xfrm>
            <a:off x="7169868"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上矢印 52"/>
          <p:cNvSpPr/>
          <p:nvPr/>
        </p:nvSpPr>
        <p:spPr>
          <a:xfrm flipV="1">
            <a:off x="6864436"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上矢印 53"/>
          <p:cNvSpPr/>
          <p:nvPr/>
        </p:nvSpPr>
        <p:spPr>
          <a:xfrm>
            <a:off x="6559906"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上矢印 55"/>
          <p:cNvSpPr/>
          <p:nvPr/>
        </p:nvSpPr>
        <p:spPr>
          <a:xfrm>
            <a:off x="8389021"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上矢印 56"/>
          <p:cNvSpPr/>
          <p:nvPr/>
        </p:nvSpPr>
        <p:spPr>
          <a:xfrm flipV="1">
            <a:off x="8083589"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上矢印 57"/>
          <p:cNvSpPr/>
          <p:nvPr/>
        </p:nvSpPr>
        <p:spPr>
          <a:xfrm>
            <a:off x="7779059"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上矢印 58"/>
          <p:cNvSpPr/>
          <p:nvPr/>
        </p:nvSpPr>
        <p:spPr>
          <a:xfrm>
            <a:off x="3666108" y="2856579"/>
            <a:ext cx="725418" cy="1102456"/>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上矢印 59"/>
          <p:cNvSpPr/>
          <p:nvPr/>
        </p:nvSpPr>
        <p:spPr>
          <a:xfrm flipV="1">
            <a:off x="4554412" y="2872701"/>
            <a:ext cx="725418" cy="1102456"/>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271741" y="3232198"/>
            <a:ext cx="1569660" cy="369332"/>
          </a:xfrm>
          <a:prstGeom prst="rect">
            <a:avLst/>
          </a:prstGeom>
          <a:noFill/>
        </p:spPr>
        <p:txBody>
          <a:bodyPr wrap="none" rtlCol="0">
            <a:spAutoFit/>
          </a:bodyPr>
          <a:lstStyle/>
          <a:p>
            <a:r>
              <a:rPr kumimoji="1" lang="ja-JP" altLang="en-US" dirty="0" smtClean="0">
                <a:solidFill>
                  <a:srgbClr val="FFFFFF"/>
                </a:solidFill>
                <a:latin typeface="メイリオ"/>
                <a:ea typeface="メイリオ"/>
                <a:cs typeface="メイリオ"/>
              </a:rPr>
              <a:t>ネットワーク</a:t>
            </a:r>
            <a:endParaRPr kumimoji="1" lang="ja-JP" altLang="en-US"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37656475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角丸四角形 210"/>
          <p:cNvSpPr/>
          <p:nvPr/>
        </p:nvSpPr>
        <p:spPr bwMode="auto">
          <a:xfrm>
            <a:off x="2045419" y="4005560"/>
            <a:ext cx="6192688" cy="687090"/>
          </a:xfrm>
          <a:prstGeom prst="roundRect">
            <a:avLst>
              <a:gd name="adj" fmla="val 0"/>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n-lt"/>
              <a:ea typeface="+mn-ea"/>
            </a:endParaRPr>
          </a:p>
        </p:txBody>
      </p:sp>
      <p:sp>
        <p:nvSpPr>
          <p:cNvPr id="2" name="タイトル 1"/>
          <p:cNvSpPr>
            <a:spLocks noGrp="1"/>
          </p:cNvSpPr>
          <p:nvPr>
            <p:ph type="title"/>
          </p:nvPr>
        </p:nvSpPr>
        <p:spPr/>
        <p:txBody>
          <a:bodyPr/>
          <a:lstStyle/>
          <a:p>
            <a:r>
              <a:rPr kumimoji="1" lang="en-US" altLang="ja-JP" dirty="0" err="1" smtClean="0"/>
              <a:t>IoT</a:t>
            </a:r>
            <a:r>
              <a:rPr kumimoji="1" lang="ja-JP" altLang="en-US" dirty="0" smtClean="0"/>
              <a:t>のレイヤ</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sp>
        <p:nvSpPr>
          <p:cNvPr id="4" name="角丸四角形 3"/>
          <p:cNvSpPr/>
          <p:nvPr/>
        </p:nvSpPr>
        <p:spPr bwMode="auto">
          <a:xfrm>
            <a:off x="2060228" y="4841602"/>
            <a:ext cx="6192688" cy="720080"/>
          </a:xfrm>
          <a:prstGeom prst="roundRect">
            <a:avLst>
              <a:gd name="adj" fmla="val 0"/>
            </a:avLst>
          </a:prstGeom>
          <a:solidFill>
            <a:schemeClr val="bg1">
              <a:lumMod val="8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n-lt"/>
              <a:ea typeface="+mn-ea"/>
            </a:endParaRPr>
          </a:p>
        </p:txBody>
      </p:sp>
      <p:sp>
        <p:nvSpPr>
          <p:cNvPr id="5" name="フローチャート: 磁気ディスク 4"/>
          <p:cNvSpPr/>
          <p:nvPr/>
        </p:nvSpPr>
        <p:spPr bwMode="auto">
          <a:xfrm>
            <a:off x="2051720" y="5733256"/>
            <a:ext cx="6192688" cy="720080"/>
          </a:xfrm>
          <a:prstGeom prst="flowChartMagneticDisk">
            <a:avLst/>
          </a:prstGeom>
          <a:solidFill>
            <a:srgbClr val="1FAECD"/>
          </a:solidFill>
          <a:ln w="19050" cmpd="sng">
            <a:solidFill>
              <a:schemeClr val="bg1">
                <a:lumMod val="85000"/>
              </a:schemeClr>
            </a:solidFill>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dirty="0" smtClean="0">
              <a:ln>
                <a:noFill/>
              </a:ln>
              <a:effectLst/>
              <a:latin typeface="+mn-lt"/>
              <a:ea typeface="+mn-ea"/>
            </a:endParaRPr>
          </a:p>
        </p:txBody>
      </p:sp>
      <p:sp>
        <p:nvSpPr>
          <p:cNvPr id="6" name="テキスト ボックス 5"/>
          <p:cNvSpPr txBox="1"/>
          <p:nvPr/>
        </p:nvSpPr>
        <p:spPr>
          <a:xfrm>
            <a:off x="4385476" y="6017021"/>
            <a:ext cx="1525177" cy="400110"/>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2000" dirty="0" smtClean="0">
                <a:solidFill>
                  <a:schemeClr val="bg1"/>
                </a:solidFill>
                <a:latin typeface="+mn-lt"/>
                <a:ea typeface="+mn-ea"/>
              </a:rPr>
              <a:t>ビッグデータ</a:t>
            </a:r>
          </a:p>
        </p:txBody>
      </p:sp>
      <p:sp>
        <p:nvSpPr>
          <p:cNvPr id="9" name="フローチャート: 磁気ディスク 8"/>
          <p:cNvSpPr/>
          <p:nvPr/>
        </p:nvSpPr>
        <p:spPr bwMode="auto">
          <a:xfrm>
            <a:off x="2455653" y="4108450"/>
            <a:ext cx="792088" cy="473174"/>
          </a:xfrm>
          <a:prstGeom prst="flowChartMagneticDisk">
            <a:avLst/>
          </a:prstGeom>
          <a:solidFill>
            <a:srgbClr val="FF6666"/>
          </a:solidFill>
          <a:ln w="19050" cmpd="sng">
            <a:solidFill>
              <a:schemeClr val="bg1"/>
            </a:solidFill>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effectLst/>
                <a:latin typeface="+mn-lt"/>
                <a:ea typeface="+mn-ea"/>
              </a:rPr>
              <a:t>Log</a:t>
            </a:r>
            <a:endParaRPr kumimoji="0" lang="ja-JP" altLang="en-US" sz="800" b="0" i="0" u="none" strike="noStrike" cap="none" normalizeH="0" dirty="0" smtClean="0">
              <a:ln>
                <a:noFill/>
              </a:ln>
              <a:effectLst/>
              <a:latin typeface="+mn-lt"/>
              <a:ea typeface="+mn-ea"/>
            </a:endParaRPr>
          </a:p>
        </p:txBody>
      </p:sp>
      <p:sp>
        <p:nvSpPr>
          <p:cNvPr id="10" name="フローチャート: 磁気ディスク 9"/>
          <p:cNvSpPr/>
          <p:nvPr/>
        </p:nvSpPr>
        <p:spPr bwMode="auto">
          <a:xfrm>
            <a:off x="7092280" y="4108450"/>
            <a:ext cx="792088" cy="473174"/>
          </a:xfrm>
          <a:prstGeom prst="flowChartMagneticDisk">
            <a:avLst/>
          </a:prstGeom>
          <a:solidFill>
            <a:srgbClr val="FF6666"/>
          </a:solidFill>
          <a:ln w="19050" cmpd="sng">
            <a:solidFill>
              <a:schemeClr val="bg1"/>
            </a:solidFill>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effectLst/>
                <a:latin typeface="+mn-lt"/>
                <a:ea typeface="+mn-ea"/>
              </a:rPr>
              <a:t>機器データ</a:t>
            </a:r>
          </a:p>
        </p:txBody>
      </p:sp>
      <p:sp>
        <p:nvSpPr>
          <p:cNvPr id="15" name="角丸四角形 14"/>
          <p:cNvSpPr/>
          <p:nvPr/>
        </p:nvSpPr>
        <p:spPr bwMode="auto">
          <a:xfrm>
            <a:off x="3572396" y="4913610"/>
            <a:ext cx="1008112" cy="57606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FFFFFF"/>
                </a:solidFill>
                <a:effectLst/>
                <a:latin typeface="+mn-lt"/>
                <a:ea typeface="+mn-ea"/>
              </a:rPr>
              <a:t>ワークフロー</a:t>
            </a:r>
          </a:p>
        </p:txBody>
      </p:sp>
      <p:sp>
        <p:nvSpPr>
          <p:cNvPr id="16" name="角丸四角形 15"/>
          <p:cNvSpPr/>
          <p:nvPr/>
        </p:nvSpPr>
        <p:spPr bwMode="auto">
          <a:xfrm>
            <a:off x="4652516" y="4913610"/>
            <a:ext cx="1008112" cy="57606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b="0" i="0" u="none" strike="noStrike" cap="none" normalizeH="0" dirty="0" smtClean="0">
                <a:ln>
                  <a:noFill/>
                </a:ln>
                <a:solidFill>
                  <a:srgbClr val="FFFFFF"/>
                </a:solidFill>
                <a:effectLst/>
                <a:latin typeface="+mn-lt"/>
                <a:ea typeface="+mn-ea"/>
              </a:rPr>
              <a:t>自動化</a:t>
            </a:r>
            <a:r>
              <a:rPr kumimoji="0" lang="ja-JP" altLang="en-US" sz="1000" dirty="0" smtClean="0">
                <a:solidFill>
                  <a:srgbClr val="FFFFFF"/>
                </a:solidFill>
                <a:latin typeface="+mn-lt"/>
                <a:ea typeface="+mn-ea"/>
              </a:rPr>
              <a:t>・</a:t>
            </a:r>
            <a:r>
              <a:rPr kumimoji="0" lang="ja-JP" altLang="en-US" sz="1000" b="0" i="0" u="none" strike="noStrike" cap="none" normalizeH="0" dirty="0" smtClean="0">
                <a:ln>
                  <a:noFill/>
                </a:ln>
                <a:solidFill>
                  <a:srgbClr val="FFFFFF"/>
                </a:solidFill>
                <a:effectLst/>
                <a:latin typeface="+mn-lt"/>
                <a:ea typeface="+mn-ea"/>
              </a:rPr>
              <a:t>制御</a:t>
            </a:r>
          </a:p>
        </p:txBody>
      </p:sp>
      <p:sp>
        <p:nvSpPr>
          <p:cNvPr id="18" name="角丸四角形 17"/>
          <p:cNvSpPr/>
          <p:nvPr/>
        </p:nvSpPr>
        <p:spPr bwMode="auto">
          <a:xfrm>
            <a:off x="2051720" y="2159325"/>
            <a:ext cx="6192688" cy="1028328"/>
          </a:xfrm>
          <a:prstGeom prst="roundRect">
            <a:avLst>
              <a:gd name="adj" fmla="val 0"/>
            </a:avLst>
          </a:prstGeom>
          <a:solidFill>
            <a:schemeClr val="accent6">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n-lt"/>
              <a:ea typeface="+mn-ea"/>
            </a:endParaRPr>
          </a:p>
        </p:txBody>
      </p:sp>
      <p:sp>
        <p:nvSpPr>
          <p:cNvPr id="19" name="角丸四角形 18"/>
          <p:cNvSpPr/>
          <p:nvPr/>
        </p:nvSpPr>
        <p:spPr bwMode="auto">
          <a:xfrm>
            <a:off x="4680012" y="282761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20" name="角丸四角形 19"/>
          <p:cNvSpPr/>
          <p:nvPr/>
        </p:nvSpPr>
        <p:spPr bwMode="auto">
          <a:xfrm>
            <a:off x="2411760" y="282761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21" name="角丸四角形 20"/>
          <p:cNvSpPr/>
          <p:nvPr/>
        </p:nvSpPr>
        <p:spPr bwMode="auto">
          <a:xfrm>
            <a:off x="5796136" y="282761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22" name="角丸四角形 21"/>
          <p:cNvSpPr/>
          <p:nvPr/>
        </p:nvSpPr>
        <p:spPr bwMode="auto">
          <a:xfrm>
            <a:off x="6948264" y="282761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23" name="角丸四角形 22"/>
          <p:cNvSpPr/>
          <p:nvPr/>
        </p:nvSpPr>
        <p:spPr bwMode="auto">
          <a:xfrm>
            <a:off x="3563888" y="282761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sp>
        <p:nvSpPr>
          <p:cNvPr id="24" name="角丸四角形 23"/>
          <p:cNvSpPr/>
          <p:nvPr/>
        </p:nvSpPr>
        <p:spPr bwMode="auto">
          <a:xfrm>
            <a:off x="2051720" y="1154521"/>
            <a:ext cx="6192688" cy="851942"/>
          </a:xfrm>
          <a:prstGeom prst="roundRect">
            <a:avLst>
              <a:gd name="adj" fmla="val 0"/>
            </a:avLst>
          </a:prstGeom>
          <a:solidFill>
            <a:srgbClr val="BED3FE"/>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n-lt"/>
              <a:ea typeface="+mn-ea"/>
            </a:endParaRPr>
          </a:p>
        </p:txBody>
      </p:sp>
      <p:sp>
        <p:nvSpPr>
          <p:cNvPr id="25" name="角丸四角形 24"/>
          <p:cNvSpPr/>
          <p:nvPr/>
        </p:nvSpPr>
        <p:spPr bwMode="auto">
          <a:xfrm>
            <a:off x="4680012" y="1430399"/>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物流</a:t>
            </a:r>
          </a:p>
        </p:txBody>
      </p:sp>
      <p:sp>
        <p:nvSpPr>
          <p:cNvPr id="26" name="角丸四角形 25"/>
          <p:cNvSpPr/>
          <p:nvPr/>
        </p:nvSpPr>
        <p:spPr bwMode="auto">
          <a:xfrm>
            <a:off x="2411760" y="1430399"/>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農業</a:t>
            </a:r>
          </a:p>
        </p:txBody>
      </p:sp>
      <p:sp>
        <p:nvSpPr>
          <p:cNvPr id="27" name="角丸四角形 26"/>
          <p:cNvSpPr/>
          <p:nvPr/>
        </p:nvSpPr>
        <p:spPr bwMode="auto">
          <a:xfrm>
            <a:off x="5796136" y="1430399"/>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rgbClr val="FFFFFF"/>
                </a:solidFill>
                <a:latin typeface="+mn-lt"/>
                <a:ea typeface="+mn-ea"/>
              </a:rPr>
              <a:t>交通</a:t>
            </a:r>
            <a:endParaRPr kumimoji="0" lang="ja-JP" altLang="en-US" sz="800" b="0" i="0" u="none" strike="noStrike" cap="none" normalizeH="0" dirty="0" smtClean="0">
              <a:ln>
                <a:noFill/>
              </a:ln>
              <a:solidFill>
                <a:srgbClr val="FFFFFF"/>
              </a:solidFill>
              <a:effectLst/>
              <a:latin typeface="+mn-lt"/>
              <a:ea typeface="+mn-ea"/>
            </a:endParaRPr>
          </a:p>
        </p:txBody>
      </p:sp>
      <p:sp>
        <p:nvSpPr>
          <p:cNvPr id="28" name="角丸四角形 27"/>
          <p:cNvSpPr/>
          <p:nvPr/>
        </p:nvSpPr>
        <p:spPr bwMode="auto">
          <a:xfrm>
            <a:off x="6948264" y="1430399"/>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エネルギー</a:t>
            </a:r>
          </a:p>
        </p:txBody>
      </p:sp>
      <p:sp>
        <p:nvSpPr>
          <p:cNvPr id="29" name="角丸四角形 28"/>
          <p:cNvSpPr/>
          <p:nvPr/>
        </p:nvSpPr>
        <p:spPr bwMode="auto">
          <a:xfrm>
            <a:off x="3563888" y="1430399"/>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製造</a:t>
            </a:r>
          </a:p>
        </p:txBody>
      </p:sp>
      <p:sp>
        <p:nvSpPr>
          <p:cNvPr id="30" name="角丸四角形 29"/>
          <p:cNvSpPr/>
          <p:nvPr/>
        </p:nvSpPr>
        <p:spPr bwMode="auto">
          <a:xfrm>
            <a:off x="4680012" y="1718431"/>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教育</a:t>
            </a:r>
          </a:p>
        </p:txBody>
      </p:sp>
      <p:sp>
        <p:nvSpPr>
          <p:cNvPr id="31" name="角丸四角形 30"/>
          <p:cNvSpPr/>
          <p:nvPr/>
        </p:nvSpPr>
        <p:spPr bwMode="auto">
          <a:xfrm>
            <a:off x="2411760" y="1718431"/>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医療</a:t>
            </a:r>
          </a:p>
        </p:txBody>
      </p:sp>
      <p:sp>
        <p:nvSpPr>
          <p:cNvPr id="32" name="角丸四角形 31"/>
          <p:cNvSpPr/>
          <p:nvPr/>
        </p:nvSpPr>
        <p:spPr bwMode="auto">
          <a:xfrm>
            <a:off x="5796136" y="1718431"/>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rgbClr val="FFFFFF"/>
                </a:solidFill>
                <a:latin typeface="+mn-lt"/>
                <a:ea typeface="+mn-ea"/>
              </a:rPr>
              <a:t>住宅</a:t>
            </a:r>
            <a:endParaRPr kumimoji="0" lang="ja-JP" altLang="en-US" sz="800" b="0" i="0" u="none" strike="noStrike" cap="none" normalizeH="0" dirty="0" smtClean="0">
              <a:ln>
                <a:noFill/>
              </a:ln>
              <a:solidFill>
                <a:srgbClr val="FFFFFF"/>
              </a:solidFill>
              <a:effectLst/>
              <a:latin typeface="+mn-lt"/>
              <a:ea typeface="+mn-ea"/>
            </a:endParaRPr>
          </a:p>
        </p:txBody>
      </p:sp>
      <p:sp>
        <p:nvSpPr>
          <p:cNvPr id="33" name="角丸四角形 32"/>
          <p:cNvSpPr/>
          <p:nvPr/>
        </p:nvSpPr>
        <p:spPr bwMode="auto">
          <a:xfrm>
            <a:off x="6948264" y="1718431"/>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a:t>
            </a:r>
          </a:p>
        </p:txBody>
      </p:sp>
      <p:sp>
        <p:nvSpPr>
          <p:cNvPr id="34" name="角丸四角形 33"/>
          <p:cNvSpPr/>
          <p:nvPr/>
        </p:nvSpPr>
        <p:spPr bwMode="auto">
          <a:xfrm>
            <a:off x="3563888" y="1718431"/>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行政</a:t>
            </a:r>
          </a:p>
        </p:txBody>
      </p:sp>
      <p:sp>
        <p:nvSpPr>
          <p:cNvPr id="35" name="ホームベース 34"/>
          <p:cNvSpPr/>
          <p:nvPr/>
        </p:nvSpPr>
        <p:spPr bwMode="auto">
          <a:xfrm>
            <a:off x="827584" y="1154521"/>
            <a:ext cx="1152128" cy="851942"/>
          </a:xfrm>
          <a:prstGeom prst="homePlate">
            <a:avLst>
              <a:gd name="adj" fmla="val 22565"/>
            </a:avLst>
          </a:prstGeom>
          <a:solidFill>
            <a:srgbClr val="BED3FE"/>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mn-lt"/>
                <a:ea typeface="+mn-ea"/>
              </a:rPr>
              <a:t>エンドユーザー</a:t>
            </a:r>
          </a:p>
        </p:txBody>
      </p:sp>
      <p:sp>
        <p:nvSpPr>
          <p:cNvPr id="36" name="ホームベース 35"/>
          <p:cNvSpPr/>
          <p:nvPr/>
        </p:nvSpPr>
        <p:spPr bwMode="auto">
          <a:xfrm>
            <a:off x="827584" y="2159325"/>
            <a:ext cx="1152128" cy="1028328"/>
          </a:xfrm>
          <a:prstGeom prst="homePlate">
            <a:avLst>
              <a:gd name="adj" fmla="val 22565"/>
            </a:avLst>
          </a:prstGeom>
          <a:solidFill>
            <a:srgbClr val="FDEADA"/>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800000"/>
                </a:solidFill>
                <a:effectLst/>
                <a:latin typeface="+mn-lt"/>
                <a:ea typeface="+mn-ea"/>
              </a:rPr>
              <a:t>デバイス</a:t>
            </a:r>
          </a:p>
        </p:txBody>
      </p:sp>
      <p:sp>
        <p:nvSpPr>
          <p:cNvPr id="37" name="ホームベース 36"/>
          <p:cNvSpPr/>
          <p:nvPr/>
        </p:nvSpPr>
        <p:spPr bwMode="auto">
          <a:xfrm>
            <a:off x="836092" y="4841602"/>
            <a:ext cx="1152128" cy="720080"/>
          </a:xfrm>
          <a:prstGeom prst="homePlate">
            <a:avLst>
              <a:gd name="adj" fmla="val 22565"/>
            </a:avLst>
          </a:prstGeom>
          <a:solidFill>
            <a:schemeClr val="bg1">
              <a:lumMod val="8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800000"/>
                </a:solidFill>
                <a:effectLst/>
                <a:latin typeface="+mn-lt"/>
                <a:ea typeface="+mn-ea"/>
              </a:rPr>
              <a:t>アプリケーション</a:t>
            </a:r>
          </a:p>
        </p:txBody>
      </p:sp>
      <p:sp>
        <p:nvSpPr>
          <p:cNvPr id="40" name="角丸四角形 39"/>
          <p:cNvSpPr/>
          <p:nvPr/>
        </p:nvSpPr>
        <p:spPr bwMode="auto">
          <a:xfrm>
            <a:off x="2051720" y="3347057"/>
            <a:ext cx="6192688" cy="504056"/>
          </a:xfrm>
          <a:prstGeom prst="roundRect">
            <a:avLst>
              <a:gd name="adj" fmla="val 0"/>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n-lt"/>
              <a:ea typeface="+mn-ea"/>
            </a:endParaRPr>
          </a:p>
        </p:txBody>
      </p:sp>
      <p:sp>
        <p:nvSpPr>
          <p:cNvPr id="41" name="角丸四角形 40"/>
          <p:cNvSpPr/>
          <p:nvPr/>
        </p:nvSpPr>
        <p:spPr bwMode="auto">
          <a:xfrm>
            <a:off x="4680012" y="3491073"/>
            <a:ext cx="936104" cy="216024"/>
          </a:xfrm>
          <a:prstGeom prst="roundRect">
            <a:avLst>
              <a:gd name="adj" fmla="val 50000"/>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dirty="0" smtClean="0">
                <a:solidFill>
                  <a:srgbClr val="FFFFFF"/>
                </a:solidFill>
                <a:latin typeface="+mn-lt"/>
                <a:ea typeface="+mn-ea"/>
              </a:rPr>
              <a:t>3G</a:t>
            </a:r>
            <a:endParaRPr kumimoji="0" lang="ja-JP" altLang="en-US" sz="1200" b="0" i="0" u="none" strike="noStrike" cap="none" normalizeH="0" dirty="0" smtClean="0">
              <a:ln>
                <a:noFill/>
              </a:ln>
              <a:solidFill>
                <a:srgbClr val="FFFFFF"/>
              </a:solidFill>
              <a:effectLst/>
              <a:latin typeface="+mn-lt"/>
              <a:ea typeface="+mn-ea"/>
            </a:endParaRPr>
          </a:p>
        </p:txBody>
      </p:sp>
      <p:sp>
        <p:nvSpPr>
          <p:cNvPr id="42" name="角丸四角形 41"/>
          <p:cNvSpPr/>
          <p:nvPr/>
        </p:nvSpPr>
        <p:spPr bwMode="auto">
          <a:xfrm>
            <a:off x="2411760" y="3491073"/>
            <a:ext cx="936104" cy="216024"/>
          </a:xfrm>
          <a:prstGeom prst="roundRect">
            <a:avLst>
              <a:gd name="adj" fmla="val 50000"/>
            </a:avLst>
          </a:prstGeom>
          <a:solidFill>
            <a:schemeClr val="accent4">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dirty="0" smtClean="0">
                <a:solidFill>
                  <a:srgbClr val="FFFFFF"/>
                </a:solidFill>
                <a:latin typeface="+mn-lt"/>
                <a:ea typeface="+mn-ea"/>
              </a:rPr>
              <a:t>Wired</a:t>
            </a:r>
            <a:endParaRPr kumimoji="0" lang="ja-JP" altLang="en-US" sz="1200" b="0" i="0" u="none" strike="noStrike" cap="none" normalizeH="0" dirty="0" smtClean="0">
              <a:ln>
                <a:noFill/>
              </a:ln>
              <a:solidFill>
                <a:srgbClr val="FFFFFF"/>
              </a:solidFill>
              <a:effectLst/>
              <a:latin typeface="+mn-lt"/>
              <a:ea typeface="+mn-ea"/>
            </a:endParaRPr>
          </a:p>
        </p:txBody>
      </p:sp>
      <p:sp>
        <p:nvSpPr>
          <p:cNvPr id="43" name="角丸四角形 42"/>
          <p:cNvSpPr/>
          <p:nvPr/>
        </p:nvSpPr>
        <p:spPr bwMode="auto">
          <a:xfrm>
            <a:off x="5796136" y="3491073"/>
            <a:ext cx="936104" cy="216024"/>
          </a:xfrm>
          <a:prstGeom prst="roundRect">
            <a:avLst>
              <a:gd name="adj" fmla="val 50000"/>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dirty="0" smtClean="0">
                <a:ln>
                  <a:noFill/>
                </a:ln>
                <a:solidFill>
                  <a:srgbClr val="FFFFFF"/>
                </a:solidFill>
                <a:effectLst/>
                <a:latin typeface="+mn-lt"/>
                <a:ea typeface="+mn-ea"/>
              </a:rPr>
              <a:t>LTE</a:t>
            </a:r>
            <a:endParaRPr kumimoji="0" lang="ja-JP" altLang="en-US" sz="1200" b="0" i="0" u="none" strike="noStrike" cap="none" normalizeH="0" dirty="0" smtClean="0">
              <a:ln>
                <a:noFill/>
              </a:ln>
              <a:solidFill>
                <a:srgbClr val="FFFFFF"/>
              </a:solidFill>
              <a:effectLst/>
              <a:latin typeface="+mn-lt"/>
              <a:ea typeface="+mn-ea"/>
            </a:endParaRPr>
          </a:p>
        </p:txBody>
      </p:sp>
      <p:sp>
        <p:nvSpPr>
          <p:cNvPr id="44" name="角丸四角形 43"/>
          <p:cNvSpPr/>
          <p:nvPr/>
        </p:nvSpPr>
        <p:spPr bwMode="auto">
          <a:xfrm>
            <a:off x="6948264" y="3491073"/>
            <a:ext cx="936104" cy="216024"/>
          </a:xfrm>
          <a:prstGeom prst="roundRect">
            <a:avLst>
              <a:gd name="adj" fmla="val 50000"/>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dirty="0" err="1" smtClean="0">
                <a:ln>
                  <a:noFill/>
                </a:ln>
                <a:solidFill>
                  <a:srgbClr val="FFFFFF"/>
                </a:solidFill>
                <a:effectLst/>
                <a:latin typeface="+mn-lt"/>
                <a:ea typeface="+mn-ea"/>
              </a:rPr>
              <a:t>WiFi</a:t>
            </a:r>
            <a:endParaRPr kumimoji="0" lang="ja-JP" altLang="en-US" sz="1200" b="0" i="0" u="none" strike="noStrike" cap="none" normalizeH="0" dirty="0" smtClean="0">
              <a:ln>
                <a:noFill/>
              </a:ln>
              <a:solidFill>
                <a:srgbClr val="FFFFFF"/>
              </a:solidFill>
              <a:effectLst/>
              <a:latin typeface="+mn-lt"/>
              <a:ea typeface="+mn-ea"/>
            </a:endParaRPr>
          </a:p>
        </p:txBody>
      </p:sp>
      <p:sp>
        <p:nvSpPr>
          <p:cNvPr id="45" name="角丸四角形 44"/>
          <p:cNvSpPr/>
          <p:nvPr/>
        </p:nvSpPr>
        <p:spPr bwMode="auto">
          <a:xfrm>
            <a:off x="3563888" y="3491073"/>
            <a:ext cx="936104" cy="216024"/>
          </a:xfrm>
          <a:prstGeom prst="roundRect">
            <a:avLst>
              <a:gd name="adj" fmla="val 50000"/>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000" dirty="0" smtClean="0">
                <a:solidFill>
                  <a:srgbClr val="FFFFFF"/>
                </a:solidFill>
                <a:latin typeface="+mn-lt"/>
                <a:ea typeface="+mn-ea"/>
              </a:rPr>
              <a:t>Bluetooth</a:t>
            </a:r>
            <a:endParaRPr kumimoji="0" lang="ja-JP" altLang="en-US" sz="1000" b="0" i="0" u="none" strike="noStrike" cap="none" normalizeH="0" dirty="0" smtClean="0">
              <a:ln>
                <a:noFill/>
              </a:ln>
              <a:solidFill>
                <a:srgbClr val="FFFFFF"/>
              </a:solidFill>
              <a:effectLst/>
              <a:latin typeface="+mn-lt"/>
              <a:ea typeface="+mn-ea"/>
            </a:endParaRPr>
          </a:p>
        </p:txBody>
      </p:sp>
      <p:sp>
        <p:nvSpPr>
          <p:cNvPr id="46" name="ホームベース 45"/>
          <p:cNvSpPr/>
          <p:nvPr/>
        </p:nvSpPr>
        <p:spPr bwMode="auto">
          <a:xfrm>
            <a:off x="827584" y="3347057"/>
            <a:ext cx="1152128" cy="504056"/>
          </a:xfrm>
          <a:prstGeom prst="homePlate">
            <a:avLst>
              <a:gd name="adj" fmla="val 22565"/>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8000"/>
                </a:solidFill>
                <a:effectLst/>
                <a:latin typeface="+mn-lt"/>
                <a:ea typeface="+mn-ea"/>
              </a:rPr>
              <a:t>ネットワーク</a:t>
            </a:r>
          </a:p>
        </p:txBody>
      </p:sp>
      <p:sp>
        <p:nvSpPr>
          <p:cNvPr id="47" name="ホームベース 46"/>
          <p:cNvSpPr/>
          <p:nvPr/>
        </p:nvSpPr>
        <p:spPr bwMode="auto">
          <a:xfrm>
            <a:off x="827584" y="5733256"/>
            <a:ext cx="1152128" cy="720080"/>
          </a:xfrm>
          <a:prstGeom prst="homePlate">
            <a:avLst>
              <a:gd name="adj" fmla="val 22565"/>
            </a:avLst>
          </a:prstGeom>
          <a:solidFill>
            <a:srgbClr val="33ACBD"/>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chemeClr val="bg1"/>
                </a:solidFill>
                <a:effectLst/>
                <a:latin typeface="+mn-lt"/>
                <a:ea typeface="+mn-ea"/>
              </a:rPr>
              <a:t>データ</a:t>
            </a:r>
          </a:p>
        </p:txBody>
      </p:sp>
      <p:sp>
        <p:nvSpPr>
          <p:cNvPr id="48" name="角丸四角形 47"/>
          <p:cNvSpPr/>
          <p:nvPr/>
        </p:nvSpPr>
        <p:spPr bwMode="auto">
          <a:xfrm>
            <a:off x="5732636" y="4913610"/>
            <a:ext cx="1008112" cy="57606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FFFFFF"/>
                </a:solidFill>
                <a:effectLst/>
                <a:latin typeface="+mn-lt"/>
                <a:ea typeface="+mn-ea"/>
              </a:rPr>
              <a:t>アナリティクス</a:t>
            </a:r>
          </a:p>
        </p:txBody>
      </p:sp>
      <p:grpSp>
        <p:nvGrpSpPr>
          <p:cNvPr id="93" name="図形グループ 92"/>
          <p:cNvGrpSpPr/>
          <p:nvPr/>
        </p:nvGrpSpPr>
        <p:grpSpPr>
          <a:xfrm>
            <a:off x="5910653" y="2371354"/>
            <a:ext cx="161020" cy="300733"/>
            <a:chOff x="5118100" y="4941610"/>
            <a:chExt cx="190500" cy="405090"/>
          </a:xfrm>
        </p:grpSpPr>
        <p:sp>
          <p:nvSpPr>
            <p:cNvPr id="94" name="正方形/長方形 93"/>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角丸四角形 95"/>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7" name="図形グループ 96"/>
          <p:cNvGrpSpPr/>
          <p:nvPr/>
        </p:nvGrpSpPr>
        <p:grpSpPr>
          <a:xfrm>
            <a:off x="6176364" y="2452743"/>
            <a:ext cx="441102" cy="177800"/>
            <a:chOff x="4715098" y="3962400"/>
            <a:chExt cx="441102" cy="177800"/>
          </a:xfrm>
        </p:grpSpPr>
        <p:sp>
          <p:nvSpPr>
            <p:cNvPr id="98" name="角丸四角形 97"/>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角丸四角形 98"/>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角丸四角形 99"/>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1" name="図形グループ 100"/>
          <p:cNvGrpSpPr/>
          <p:nvPr/>
        </p:nvGrpSpPr>
        <p:grpSpPr>
          <a:xfrm>
            <a:off x="4766692" y="2158130"/>
            <a:ext cx="679541" cy="593816"/>
            <a:chOff x="-62676" y="3965594"/>
            <a:chExt cx="679541" cy="593816"/>
          </a:xfrm>
        </p:grpSpPr>
        <p:sp>
          <p:nvSpPr>
            <p:cNvPr id="102" name="角丸四角形 10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 name="図 102"/>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104" name="図形グループ 103"/>
          <p:cNvGrpSpPr/>
          <p:nvPr/>
        </p:nvGrpSpPr>
        <p:grpSpPr>
          <a:xfrm>
            <a:off x="5253710" y="2277147"/>
            <a:ext cx="341289" cy="550466"/>
            <a:chOff x="1140657" y="4229811"/>
            <a:chExt cx="341289" cy="550466"/>
          </a:xfrm>
        </p:grpSpPr>
        <p:sp>
          <p:nvSpPr>
            <p:cNvPr id="105" name="角丸四角形 10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6" name="図 105"/>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107" name="図 106" descr="imgres.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1610" y="2223989"/>
            <a:ext cx="792088" cy="543647"/>
          </a:xfrm>
          <a:prstGeom prst="rect">
            <a:avLst/>
          </a:prstGeom>
        </p:spPr>
      </p:pic>
      <p:grpSp>
        <p:nvGrpSpPr>
          <p:cNvPr id="111" name="図形グループ 110"/>
          <p:cNvGrpSpPr/>
          <p:nvPr/>
        </p:nvGrpSpPr>
        <p:grpSpPr>
          <a:xfrm>
            <a:off x="3820604" y="2223989"/>
            <a:ext cx="499492" cy="545661"/>
            <a:chOff x="4000500" y="1182650"/>
            <a:chExt cx="499492" cy="545661"/>
          </a:xfrm>
        </p:grpSpPr>
        <p:sp>
          <p:nvSpPr>
            <p:cNvPr id="108" name="角丸四角形 107"/>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正方形/長方形 108"/>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110" name="テキスト ボックス 109"/>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sp>
        <p:nvSpPr>
          <p:cNvPr id="113" name="角丸四角形 112"/>
          <p:cNvSpPr/>
          <p:nvPr/>
        </p:nvSpPr>
        <p:spPr>
          <a:xfrm>
            <a:off x="6948264" y="2223989"/>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円/楕円 115"/>
          <p:cNvSpPr/>
          <p:nvPr/>
        </p:nvSpPr>
        <p:spPr>
          <a:xfrm>
            <a:off x="7035800" y="2284621"/>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角丸四角形 116"/>
          <p:cNvSpPr/>
          <p:nvPr/>
        </p:nvSpPr>
        <p:spPr>
          <a:xfrm>
            <a:off x="7092280" y="2352304"/>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台形 119"/>
          <p:cNvSpPr/>
          <p:nvPr/>
        </p:nvSpPr>
        <p:spPr>
          <a:xfrm>
            <a:off x="7519764" y="2634024"/>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角丸四角形 117"/>
          <p:cNvSpPr/>
          <p:nvPr/>
        </p:nvSpPr>
        <p:spPr>
          <a:xfrm>
            <a:off x="7380064" y="2287489"/>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角丸四角形 118"/>
          <p:cNvSpPr/>
          <p:nvPr/>
        </p:nvSpPr>
        <p:spPr>
          <a:xfrm>
            <a:off x="7430864" y="2333038"/>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1" name="図形グループ 120"/>
          <p:cNvGrpSpPr/>
          <p:nvPr/>
        </p:nvGrpSpPr>
        <p:grpSpPr>
          <a:xfrm>
            <a:off x="3206800" y="904914"/>
            <a:ext cx="228599" cy="443927"/>
            <a:chOff x="1946324" y="4125162"/>
            <a:chExt cx="969964" cy="2007872"/>
          </a:xfrm>
        </p:grpSpPr>
        <p:sp>
          <p:nvSpPr>
            <p:cNvPr id="122" name="円/楕円 12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フローチャート: 論理積ゲート 12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4" name="図形グループ 123"/>
          <p:cNvGrpSpPr/>
          <p:nvPr/>
        </p:nvGrpSpPr>
        <p:grpSpPr>
          <a:xfrm>
            <a:off x="2753807" y="904914"/>
            <a:ext cx="228599" cy="443927"/>
            <a:chOff x="1946324" y="4125162"/>
            <a:chExt cx="969964" cy="2007872"/>
          </a:xfrm>
        </p:grpSpPr>
        <p:sp>
          <p:nvSpPr>
            <p:cNvPr id="125" name="円/楕円 12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フローチャート: 論理積ゲート 12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7" name="図形グループ 126"/>
          <p:cNvGrpSpPr/>
          <p:nvPr/>
        </p:nvGrpSpPr>
        <p:grpSpPr>
          <a:xfrm>
            <a:off x="3776154" y="904914"/>
            <a:ext cx="228599" cy="443927"/>
            <a:chOff x="1946324" y="4125162"/>
            <a:chExt cx="969964" cy="2007872"/>
          </a:xfrm>
        </p:grpSpPr>
        <p:sp>
          <p:nvSpPr>
            <p:cNvPr id="128" name="円/楕円 1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フローチャート: 論理積ゲート 1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0" name="図形グループ 129"/>
          <p:cNvGrpSpPr/>
          <p:nvPr/>
        </p:nvGrpSpPr>
        <p:grpSpPr>
          <a:xfrm>
            <a:off x="4792092" y="904914"/>
            <a:ext cx="228599" cy="443927"/>
            <a:chOff x="1946324" y="4125162"/>
            <a:chExt cx="969964" cy="2007872"/>
          </a:xfrm>
        </p:grpSpPr>
        <p:sp>
          <p:nvSpPr>
            <p:cNvPr id="131" name="円/楕円 13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フローチャート: 論理積ゲート 13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3" name="図形グループ 132"/>
          <p:cNvGrpSpPr/>
          <p:nvPr/>
        </p:nvGrpSpPr>
        <p:grpSpPr>
          <a:xfrm>
            <a:off x="4271454" y="904914"/>
            <a:ext cx="228599" cy="443927"/>
            <a:chOff x="1946324" y="4125162"/>
            <a:chExt cx="969964" cy="2007872"/>
          </a:xfrm>
        </p:grpSpPr>
        <p:sp>
          <p:nvSpPr>
            <p:cNvPr id="134" name="円/楕円 1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フローチャート: 論理積ゲート 1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5757210" y="904914"/>
            <a:ext cx="228599" cy="443927"/>
            <a:chOff x="1946324" y="4125162"/>
            <a:chExt cx="969964" cy="2007872"/>
          </a:xfrm>
        </p:grpSpPr>
        <p:sp>
          <p:nvSpPr>
            <p:cNvPr id="137" name="円/楕円 1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フローチャート: 論理積ゲート 1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9" name="図形グループ 138"/>
          <p:cNvGrpSpPr/>
          <p:nvPr/>
        </p:nvGrpSpPr>
        <p:grpSpPr>
          <a:xfrm>
            <a:off x="6858711" y="904914"/>
            <a:ext cx="228599" cy="443927"/>
            <a:chOff x="1946324" y="4125162"/>
            <a:chExt cx="969964" cy="2007872"/>
          </a:xfrm>
        </p:grpSpPr>
        <p:sp>
          <p:nvSpPr>
            <p:cNvPr id="140" name="円/楕円 1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フローチャート: 論理積ゲート 1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2" name="図形グループ 141"/>
          <p:cNvGrpSpPr/>
          <p:nvPr/>
        </p:nvGrpSpPr>
        <p:grpSpPr>
          <a:xfrm>
            <a:off x="6278786" y="904914"/>
            <a:ext cx="228599" cy="443927"/>
            <a:chOff x="1946324" y="4125162"/>
            <a:chExt cx="969964" cy="2007872"/>
          </a:xfrm>
        </p:grpSpPr>
        <p:sp>
          <p:nvSpPr>
            <p:cNvPr id="143" name="円/楕円 1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フローチャート: 論理積ゲート 1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5" name="図形グループ 144"/>
          <p:cNvGrpSpPr/>
          <p:nvPr/>
        </p:nvGrpSpPr>
        <p:grpSpPr>
          <a:xfrm>
            <a:off x="7369369" y="904914"/>
            <a:ext cx="228599" cy="443927"/>
            <a:chOff x="1946324" y="4125162"/>
            <a:chExt cx="969964" cy="2007872"/>
          </a:xfrm>
        </p:grpSpPr>
        <p:sp>
          <p:nvSpPr>
            <p:cNvPr id="146" name="円/楕円 1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フローチャート: 論理積ゲート 1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8" name="図形グループ 147"/>
          <p:cNvGrpSpPr/>
          <p:nvPr/>
        </p:nvGrpSpPr>
        <p:grpSpPr>
          <a:xfrm>
            <a:off x="6039269" y="835064"/>
            <a:ext cx="228599" cy="443927"/>
            <a:chOff x="1946324" y="4125162"/>
            <a:chExt cx="969964" cy="2007872"/>
          </a:xfrm>
        </p:grpSpPr>
        <p:sp>
          <p:nvSpPr>
            <p:cNvPr id="149" name="円/楕円 1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フローチャート: 論理積ゲート 1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1" name="図形グループ 150"/>
          <p:cNvGrpSpPr/>
          <p:nvPr/>
        </p:nvGrpSpPr>
        <p:grpSpPr>
          <a:xfrm>
            <a:off x="7140770" y="835064"/>
            <a:ext cx="228599" cy="443927"/>
            <a:chOff x="1946324" y="4125162"/>
            <a:chExt cx="969964" cy="2007872"/>
          </a:xfrm>
        </p:grpSpPr>
        <p:sp>
          <p:nvSpPr>
            <p:cNvPr id="152" name="円/楕円 1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フローチャート: 論理積ゲート 1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4" name="図形グループ 153"/>
          <p:cNvGrpSpPr/>
          <p:nvPr/>
        </p:nvGrpSpPr>
        <p:grpSpPr>
          <a:xfrm>
            <a:off x="6560845" y="835064"/>
            <a:ext cx="228599" cy="443927"/>
            <a:chOff x="1946324" y="4125162"/>
            <a:chExt cx="969964" cy="2007872"/>
          </a:xfrm>
        </p:grpSpPr>
        <p:sp>
          <p:nvSpPr>
            <p:cNvPr id="155" name="円/楕円 15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フローチャート: 論理積ゲート 15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7" name="図形グループ 156"/>
          <p:cNvGrpSpPr/>
          <p:nvPr/>
        </p:nvGrpSpPr>
        <p:grpSpPr>
          <a:xfrm>
            <a:off x="7614395" y="835064"/>
            <a:ext cx="228599" cy="443927"/>
            <a:chOff x="1946324" y="4125162"/>
            <a:chExt cx="969964" cy="2007872"/>
          </a:xfrm>
        </p:grpSpPr>
        <p:sp>
          <p:nvSpPr>
            <p:cNvPr id="158" name="円/楕円 15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フローチャート: 論理積ゲート 15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0" name="図形グループ 159"/>
          <p:cNvGrpSpPr/>
          <p:nvPr/>
        </p:nvGrpSpPr>
        <p:grpSpPr>
          <a:xfrm>
            <a:off x="3479534" y="835064"/>
            <a:ext cx="228599" cy="443927"/>
            <a:chOff x="1946324" y="4125162"/>
            <a:chExt cx="969964" cy="2007872"/>
          </a:xfrm>
        </p:grpSpPr>
        <p:sp>
          <p:nvSpPr>
            <p:cNvPr id="161" name="円/楕円 1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フローチャート: 論理積ゲート 1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3" name="図形グループ 162"/>
          <p:cNvGrpSpPr/>
          <p:nvPr/>
        </p:nvGrpSpPr>
        <p:grpSpPr>
          <a:xfrm>
            <a:off x="4581035" y="835064"/>
            <a:ext cx="228599" cy="443927"/>
            <a:chOff x="1946324" y="4125162"/>
            <a:chExt cx="969964" cy="2007872"/>
          </a:xfrm>
        </p:grpSpPr>
        <p:sp>
          <p:nvSpPr>
            <p:cNvPr id="164" name="円/楕円 16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フローチャート: 論理積ゲート 16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6" name="図形グループ 165"/>
          <p:cNvGrpSpPr/>
          <p:nvPr/>
        </p:nvGrpSpPr>
        <p:grpSpPr>
          <a:xfrm>
            <a:off x="4001110" y="835064"/>
            <a:ext cx="228599" cy="443927"/>
            <a:chOff x="1946324" y="4125162"/>
            <a:chExt cx="969964" cy="2007872"/>
          </a:xfrm>
        </p:grpSpPr>
        <p:sp>
          <p:nvSpPr>
            <p:cNvPr id="167" name="円/楕円 16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フローチャート: 論理積ゲート 16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9" name="図形グループ 168"/>
          <p:cNvGrpSpPr/>
          <p:nvPr/>
        </p:nvGrpSpPr>
        <p:grpSpPr>
          <a:xfrm>
            <a:off x="5054660" y="835064"/>
            <a:ext cx="228599" cy="443927"/>
            <a:chOff x="1946324" y="4125162"/>
            <a:chExt cx="969964" cy="2007872"/>
          </a:xfrm>
        </p:grpSpPr>
        <p:sp>
          <p:nvSpPr>
            <p:cNvPr id="170" name="円/楕円 16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フローチャート: 論理積ゲート 17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2" name="図形グループ 171"/>
          <p:cNvGrpSpPr/>
          <p:nvPr/>
        </p:nvGrpSpPr>
        <p:grpSpPr>
          <a:xfrm>
            <a:off x="2982406" y="835064"/>
            <a:ext cx="228599" cy="443927"/>
            <a:chOff x="1946324" y="4125162"/>
            <a:chExt cx="969964" cy="2007872"/>
          </a:xfrm>
        </p:grpSpPr>
        <p:sp>
          <p:nvSpPr>
            <p:cNvPr id="173" name="円/楕円 17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フローチャート: 論理積ゲート 17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5" name="図形グループ 174"/>
          <p:cNvGrpSpPr/>
          <p:nvPr/>
        </p:nvGrpSpPr>
        <p:grpSpPr>
          <a:xfrm>
            <a:off x="5294153" y="904914"/>
            <a:ext cx="228599" cy="443927"/>
            <a:chOff x="1946324" y="4125162"/>
            <a:chExt cx="969964" cy="2007872"/>
          </a:xfrm>
        </p:grpSpPr>
        <p:sp>
          <p:nvSpPr>
            <p:cNvPr id="176" name="円/楕円 1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フローチャート: 論理積ゲート 1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2" name="図形グループ 201"/>
          <p:cNvGrpSpPr/>
          <p:nvPr/>
        </p:nvGrpSpPr>
        <p:grpSpPr>
          <a:xfrm>
            <a:off x="5537820" y="835065"/>
            <a:ext cx="228599" cy="443927"/>
            <a:chOff x="1946324" y="4125162"/>
            <a:chExt cx="969964" cy="2007872"/>
          </a:xfrm>
        </p:grpSpPr>
        <p:sp>
          <p:nvSpPr>
            <p:cNvPr id="203" name="円/楕円 20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フローチャート: 論理積ゲート 20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8" name="図形グループ 207"/>
          <p:cNvGrpSpPr/>
          <p:nvPr/>
        </p:nvGrpSpPr>
        <p:grpSpPr>
          <a:xfrm>
            <a:off x="2455653" y="904914"/>
            <a:ext cx="228599" cy="443927"/>
            <a:chOff x="1946324" y="4125162"/>
            <a:chExt cx="969964" cy="2007872"/>
          </a:xfrm>
        </p:grpSpPr>
        <p:sp>
          <p:nvSpPr>
            <p:cNvPr id="209" name="円/楕円 20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フローチャート: 論理積ゲート 20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6" name="角丸四角形 215"/>
          <p:cNvSpPr/>
          <p:nvPr/>
        </p:nvSpPr>
        <p:spPr bwMode="auto">
          <a:xfrm>
            <a:off x="3557587" y="4108450"/>
            <a:ext cx="1023448" cy="47317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FFFFFF"/>
                </a:solidFill>
                <a:effectLst/>
                <a:latin typeface="+mn-lt"/>
                <a:ea typeface="+mn-ea"/>
              </a:rPr>
              <a:t>データ蓄積</a:t>
            </a:r>
          </a:p>
        </p:txBody>
      </p:sp>
      <p:sp>
        <p:nvSpPr>
          <p:cNvPr id="217" name="角丸四角形 216"/>
          <p:cNvSpPr/>
          <p:nvPr/>
        </p:nvSpPr>
        <p:spPr bwMode="auto">
          <a:xfrm>
            <a:off x="4637706" y="4108450"/>
            <a:ext cx="1086421" cy="47317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FFFFFF"/>
                </a:solidFill>
                <a:effectLst/>
                <a:latin typeface="+mn-lt"/>
                <a:ea typeface="+mn-ea"/>
              </a:rPr>
              <a:t>データ検索</a:t>
            </a:r>
          </a:p>
        </p:txBody>
      </p:sp>
      <p:sp>
        <p:nvSpPr>
          <p:cNvPr id="218" name="角丸四角形 217"/>
          <p:cNvSpPr/>
          <p:nvPr/>
        </p:nvSpPr>
        <p:spPr bwMode="auto">
          <a:xfrm>
            <a:off x="5789835" y="4108450"/>
            <a:ext cx="936104" cy="47317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dirty="0" smtClean="0">
                <a:solidFill>
                  <a:srgbClr val="FFFFFF"/>
                </a:solidFill>
                <a:latin typeface="+mn-lt"/>
                <a:ea typeface="+mn-ea"/>
              </a:rPr>
              <a:t>認証</a:t>
            </a:r>
            <a:endParaRPr kumimoji="0" lang="en-US" altLang="ja-JP" sz="1000" dirty="0" smtClean="0">
              <a:solidFill>
                <a:srgbClr val="FFFFFF"/>
              </a:solidFill>
              <a:latin typeface="+mn-lt"/>
              <a:ea typeface="+mn-ea"/>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dirty="0" smtClean="0">
                <a:solidFill>
                  <a:srgbClr val="FFFFFF"/>
                </a:solidFill>
                <a:latin typeface="+mn-lt"/>
                <a:ea typeface="+mn-ea"/>
              </a:rPr>
              <a:t>セキュリティ</a:t>
            </a:r>
            <a:endParaRPr kumimoji="0" lang="ja-JP" altLang="en-US" sz="1000" b="0" i="0" u="none" strike="noStrike" cap="none" normalizeH="0" dirty="0" smtClean="0">
              <a:ln>
                <a:noFill/>
              </a:ln>
              <a:solidFill>
                <a:srgbClr val="FFFFFF"/>
              </a:solidFill>
              <a:effectLst/>
              <a:latin typeface="+mn-lt"/>
              <a:ea typeface="+mn-ea"/>
            </a:endParaRPr>
          </a:p>
        </p:txBody>
      </p:sp>
      <p:sp>
        <p:nvSpPr>
          <p:cNvPr id="219" name="ホームベース 218"/>
          <p:cNvSpPr/>
          <p:nvPr/>
        </p:nvSpPr>
        <p:spPr bwMode="auto">
          <a:xfrm>
            <a:off x="821283" y="4005560"/>
            <a:ext cx="1152128" cy="687090"/>
          </a:xfrm>
          <a:prstGeom prst="homePlate">
            <a:avLst>
              <a:gd name="adj" fmla="val 22565"/>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800000"/>
                </a:solidFill>
                <a:effectLst/>
                <a:latin typeface="+mn-lt"/>
                <a:ea typeface="+mn-ea"/>
              </a:rPr>
              <a:t>プラットフォーム</a:t>
            </a:r>
          </a:p>
        </p:txBody>
      </p:sp>
    </p:spTree>
    <p:extLst>
      <p:ext uri="{BB962C8B-B14F-4D97-AF65-F5344CB8AC3E}">
        <p14:creationId xmlns:p14="http://schemas.microsoft.com/office/powerpoint/2010/main" val="18901893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インターネットに接されるデバイス数の推移</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pic>
        <p:nvPicPr>
          <p:cNvPr id="4" name="図 3" descr="IoT-qty-of-devices-in-the-internet-of-things-600x4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899644"/>
            <a:ext cx="7620000" cy="558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44084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セキュリティの特徴</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883916"/>
            <a:ext cx="8486129" cy="3129260"/>
          </a:xfrm>
          <a:prstGeom prst="rect">
            <a:avLst/>
          </a:prstGeom>
        </p:spPr>
      </p:pic>
      <p:sp>
        <p:nvSpPr>
          <p:cNvPr id="5" name="正方形/長方形 4"/>
          <p:cNvSpPr/>
          <p:nvPr/>
        </p:nvSpPr>
        <p:spPr>
          <a:xfrm>
            <a:off x="1722784" y="5013176"/>
            <a:ext cx="7092280" cy="246221"/>
          </a:xfrm>
          <a:prstGeom prst="rect">
            <a:avLst/>
          </a:prstGeom>
        </p:spPr>
        <p:txBody>
          <a:bodyPr wrap="square">
            <a:spAutoFit/>
          </a:bodyPr>
          <a:lstStyle/>
          <a:p>
            <a:pPr algn="r"/>
            <a:r>
              <a:rPr lang="ja-JP" altLang="en-US" sz="1000"/>
              <a:t>http://itpro.nikkeibp.co.jp/atcl/column/15/112700271/112700001/?ST=iot&amp;P=3</a:t>
            </a:r>
          </a:p>
        </p:txBody>
      </p:sp>
    </p:spTree>
    <p:extLst>
      <p:ext uri="{BB962C8B-B14F-4D97-AF65-F5344CB8AC3E}">
        <p14:creationId xmlns:p14="http://schemas.microsoft.com/office/powerpoint/2010/main" val="2934370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におけるセキュリティの留意点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sp>
        <p:nvSpPr>
          <p:cNvPr id="4" name="正方形/長方形 3"/>
          <p:cNvSpPr/>
          <p:nvPr/>
        </p:nvSpPr>
        <p:spPr>
          <a:xfrm>
            <a:off x="395536" y="1268760"/>
            <a:ext cx="8352928" cy="4647426"/>
          </a:xfrm>
          <a:prstGeom prst="rect">
            <a:avLst/>
          </a:prstGeom>
        </p:spPr>
        <p:txBody>
          <a:bodyPr wrap="square">
            <a:spAutoFit/>
          </a:bodyPr>
          <a:lstStyle/>
          <a:p>
            <a:pPr marL="285750" indent="-285750">
              <a:buFont typeface="ZapfDingbatsITC" charset="0"/>
              <a:buChar char="❖"/>
            </a:pPr>
            <a:r>
              <a:rPr lang="ja-JP" altLang="en-US" sz="2000" dirty="0" smtClean="0">
                <a:latin typeface="Meiryo" charset="-128"/>
                <a:ea typeface="Meiryo" charset="-128"/>
                <a:cs typeface="Meiryo" charset="-128"/>
              </a:rPr>
              <a:t>デバイス層</a:t>
            </a:r>
          </a:p>
          <a:p>
            <a:pPr marL="742950" lvl="1" indent="-285750">
              <a:buFont typeface="Wingdings" charset="2"/>
              <a:buChar char="Ø"/>
            </a:pPr>
            <a:r>
              <a:rPr lang="ja-JP" altLang="en-US" sz="1600" dirty="0" smtClean="0">
                <a:latin typeface="Meiryo" charset="-128"/>
                <a:ea typeface="Meiryo" charset="-128"/>
                <a:cs typeface="Meiryo" charset="-128"/>
              </a:rPr>
              <a:t>デバイス</a:t>
            </a:r>
            <a:r>
              <a:rPr lang="ja-JP" altLang="en-US" sz="1600" dirty="0">
                <a:latin typeface="Meiryo" charset="-128"/>
                <a:ea typeface="Meiryo" charset="-128"/>
                <a:cs typeface="Meiryo" charset="-128"/>
              </a:rPr>
              <a:t>自体が侵害されるケースをどう防ぐ</a:t>
            </a:r>
            <a:r>
              <a:rPr lang="ja-JP" altLang="en-US" sz="1600" dirty="0" smtClean="0">
                <a:latin typeface="Meiryo" charset="-128"/>
                <a:ea typeface="Meiryo" charset="-128"/>
                <a:cs typeface="Meiryo" charset="-128"/>
              </a:rPr>
              <a:t>か</a:t>
            </a:r>
          </a:p>
          <a:p>
            <a:pPr marL="742950" lvl="1" indent="-285750">
              <a:buFont typeface="Wingdings" charset="2"/>
              <a:buChar char="Ø"/>
            </a:pPr>
            <a:r>
              <a:rPr lang="ja-JP" altLang="en-US" sz="1600" dirty="0" smtClean="0">
                <a:latin typeface="Meiryo" charset="-128"/>
                <a:ea typeface="Meiryo" charset="-128"/>
                <a:cs typeface="Meiryo" charset="-128"/>
              </a:rPr>
              <a:t>「</a:t>
            </a:r>
            <a:r>
              <a:rPr lang="ja-JP" altLang="en-US" sz="1600" dirty="0">
                <a:latin typeface="Meiryo" charset="-128"/>
                <a:ea typeface="Meiryo" charset="-128"/>
                <a:cs typeface="Meiryo" charset="-128"/>
              </a:rPr>
              <a:t>閉じた世界」という誤解は排除しなくてはいけない（現代において閉じたＩＴはありえない</a:t>
            </a:r>
            <a:r>
              <a:rPr lang="ja-JP" altLang="en-US" sz="1600" dirty="0" smtClean="0">
                <a:latin typeface="Meiryo" charset="-128"/>
                <a:ea typeface="Meiryo" charset="-128"/>
                <a:cs typeface="Meiryo" charset="-128"/>
              </a:rPr>
              <a:t>）</a:t>
            </a:r>
          </a:p>
          <a:p>
            <a:pPr marL="742950" lvl="1" indent="-285750">
              <a:buFont typeface="Wingdings" charset="2"/>
              <a:buChar char="Ø"/>
            </a:pPr>
            <a:r>
              <a:rPr lang="ja-JP" altLang="en-US" sz="1600" dirty="0" smtClean="0">
                <a:latin typeface="Meiryo" charset="-128"/>
                <a:ea typeface="Meiryo" charset="-128"/>
                <a:cs typeface="Meiryo" charset="-128"/>
              </a:rPr>
              <a:t>デバイス</a:t>
            </a:r>
            <a:r>
              <a:rPr lang="ja-JP" altLang="en-US" sz="1600" dirty="0">
                <a:latin typeface="Meiryo" charset="-128"/>
                <a:ea typeface="Meiryo" charset="-128"/>
                <a:cs typeface="Meiryo" charset="-128"/>
              </a:rPr>
              <a:t>は利用者にとっては、たんなる「モノ」であることを意識する必要がある（利用者に要求できることはほとんどない</a:t>
            </a:r>
            <a:r>
              <a:rPr lang="ja-JP" altLang="en-US" sz="1600" dirty="0" smtClean="0">
                <a:latin typeface="Meiryo" charset="-128"/>
                <a:ea typeface="Meiryo" charset="-128"/>
                <a:cs typeface="Meiryo" charset="-128"/>
              </a:rPr>
              <a:t>）</a:t>
            </a:r>
          </a:p>
          <a:p>
            <a:pPr marL="742950" lvl="1" indent="-285750">
              <a:buFont typeface="Wingdings" charset="2"/>
              <a:buChar char="Ø"/>
            </a:pPr>
            <a:endParaRPr lang="ja-JP" altLang="en-US" sz="1600" dirty="0" smtClean="0">
              <a:latin typeface="Meiryo" charset="-128"/>
              <a:ea typeface="Meiryo" charset="-128"/>
              <a:cs typeface="Meiryo" charset="-128"/>
            </a:endParaRPr>
          </a:p>
          <a:p>
            <a:pPr marL="285750" indent="-285750">
              <a:buFont typeface="ZapfDingbatsITC" charset="0"/>
              <a:buChar char="❖"/>
            </a:pPr>
            <a:r>
              <a:rPr lang="ja-JP" altLang="en-US" sz="2000" dirty="0" smtClean="0">
                <a:latin typeface="Meiryo" charset="-128"/>
                <a:ea typeface="Meiryo" charset="-128"/>
                <a:cs typeface="Meiryo" charset="-128"/>
              </a:rPr>
              <a:t>サービス層</a:t>
            </a:r>
          </a:p>
          <a:p>
            <a:pPr marL="742950" lvl="1" indent="-285750">
              <a:buFont typeface="Wingdings" charset="2"/>
              <a:buChar char="Ø"/>
            </a:pPr>
            <a:r>
              <a:rPr lang="ja-JP" altLang="en-US" sz="1600" dirty="0" smtClean="0">
                <a:latin typeface="Meiryo" charset="-128"/>
                <a:ea typeface="Meiryo" charset="-128"/>
                <a:cs typeface="Meiryo" charset="-128"/>
              </a:rPr>
              <a:t>攻撃者</a:t>
            </a:r>
            <a:r>
              <a:rPr lang="ja-JP" altLang="en-US" sz="1600" dirty="0">
                <a:latin typeface="Meiryo" charset="-128"/>
                <a:ea typeface="Meiryo" charset="-128"/>
                <a:cs typeface="Meiryo" charset="-128"/>
              </a:rPr>
              <a:t>にとっては、個々のデバイスを狙うより、サービスを狙う方が遙かに効率が</a:t>
            </a:r>
            <a:r>
              <a:rPr lang="ja-JP" altLang="en-US" sz="1600" dirty="0" smtClean="0">
                <a:latin typeface="Meiryo" charset="-128"/>
                <a:ea typeface="Meiryo" charset="-128"/>
                <a:cs typeface="Meiryo" charset="-128"/>
              </a:rPr>
              <a:t>いい（</a:t>
            </a:r>
            <a:r>
              <a:rPr lang="ja-JP" altLang="en-US" sz="1600" dirty="0">
                <a:latin typeface="Meiryo" charset="-128"/>
                <a:ea typeface="Meiryo" charset="-128"/>
                <a:cs typeface="Meiryo" charset="-128"/>
              </a:rPr>
              <a:t>攻撃が成功すれば多数のデバイスの制御やその情報を手中に収められる</a:t>
            </a:r>
            <a:r>
              <a:rPr lang="ja-JP" altLang="en-US" sz="1600" dirty="0" smtClean="0">
                <a:latin typeface="Meiryo" charset="-128"/>
                <a:ea typeface="Meiryo" charset="-128"/>
                <a:cs typeface="Meiryo" charset="-128"/>
              </a:rPr>
              <a:t>）</a:t>
            </a:r>
          </a:p>
          <a:p>
            <a:pPr marL="742950" lvl="1" indent="-285750">
              <a:buFont typeface="Wingdings" charset="2"/>
              <a:buChar char="Ø"/>
            </a:pPr>
            <a:r>
              <a:rPr lang="ja-JP" altLang="en-US" sz="1600" dirty="0" smtClean="0">
                <a:latin typeface="Meiryo" charset="-128"/>
                <a:ea typeface="Meiryo" charset="-128"/>
                <a:cs typeface="Meiryo" charset="-128"/>
              </a:rPr>
              <a:t>サービス</a:t>
            </a:r>
            <a:r>
              <a:rPr lang="ja-JP" altLang="en-US" sz="1600" dirty="0">
                <a:latin typeface="Meiryo" charset="-128"/>
                <a:ea typeface="Meiryo" charset="-128"/>
                <a:cs typeface="Meiryo" charset="-128"/>
              </a:rPr>
              <a:t>が止まると、モノは単にモノでしかなくなる（モノですらなくなるかもしれない</a:t>
            </a:r>
            <a:r>
              <a:rPr lang="ja-JP" altLang="en-US" sz="1600" dirty="0" smtClean="0">
                <a:latin typeface="Meiryo" charset="-128"/>
                <a:ea typeface="Meiryo" charset="-128"/>
                <a:cs typeface="Meiryo" charset="-128"/>
              </a:rPr>
              <a:t>）</a:t>
            </a:r>
          </a:p>
          <a:p>
            <a:pPr marL="742950" lvl="1" indent="-285750">
              <a:buFont typeface="Wingdings" charset="2"/>
              <a:buChar char="Ø"/>
            </a:pPr>
            <a:r>
              <a:rPr lang="ja-JP" altLang="en-US" sz="1600" dirty="0" smtClean="0">
                <a:latin typeface="Meiryo" charset="-128"/>
                <a:ea typeface="Meiryo" charset="-128"/>
                <a:cs typeface="Meiryo" charset="-128"/>
              </a:rPr>
              <a:t>標的</a:t>
            </a:r>
            <a:r>
              <a:rPr lang="ja-JP" altLang="en-US" sz="1600" dirty="0">
                <a:latin typeface="Meiryo" charset="-128"/>
                <a:ea typeface="Meiryo" charset="-128"/>
                <a:cs typeface="Meiryo" charset="-128"/>
              </a:rPr>
              <a:t>となりうる可能性を真剣に検討する必要がある（長期間にわたり、高度かつ執拗な攻撃を受ける可能性が高い</a:t>
            </a:r>
            <a:r>
              <a:rPr lang="ja-JP" altLang="en-US" sz="1600" dirty="0" smtClean="0">
                <a:latin typeface="Meiryo" charset="-128"/>
                <a:ea typeface="Meiryo" charset="-128"/>
                <a:cs typeface="Meiryo" charset="-128"/>
              </a:rPr>
              <a:t>）</a:t>
            </a:r>
          </a:p>
          <a:p>
            <a:pPr marL="742950" lvl="1" indent="-285750">
              <a:buFont typeface="Wingdings" charset="2"/>
              <a:buChar char="Ø"/>
            </a:pPr>
            <a:r>
              <a:rPr lang="ja-JP" altLang="en-US" sz="1600" dirty="0" smtClean="0">
                <a:latin typeface="Meiryo" charset="-128"/>
                <a:ea typeface="Meiryo" charset="-128"/>
                <a:cs typeface="Meiryo" charset="-128"/>
              </a:rPr>
              <a:t>データ</a:t>
            </a:r>
            <a:r>
              <a:rPr lang="ja-JP" altLang="en-US" sz="1600" dirty="0">
                <a:latin typeface="Meiryo" charset="-128"/>
                <a:ea typeface="Meiryo" charset="-128"/>
                <a:cs typeface="Meiryo" charset="-128"/>
              </a:rPr>
              <a:t>の利活用を考えれば、様々な他のサービスとの連携や相互接続が必要になり、セキュリティ上でもサプライチェインの複雑化が懸念される（ここでも「閉じた世界」はありえない）</a:t>
            </a:r>
          </a:p>
        </p:txBody>
      </p:sp>
      <p:sp>
        <p:nvSpPr>
          <p:cNvPr id="5" name="正方形/長方形 4"/>
          <p:cNvSpPr/>
          <p:nvPr/>
        </p:nvSpPr>
        <p:spPr>
          <a:xfrm>
            <a:off x="4067944" y="6068500"/>
            <a:ext cx="4572000" cy="215444"/>
          </a:xfrm>
          <a:prstGeom prst="rect">
            <a:avLst/>
          </a:prstGeom>
        </p:spPr>
        <p:txBody>
          <a:bodyPr>
            <a:spAutoFit/>
          </a:bodyPr>
          <a:lstStyle/>
          <a:p>
            <a:pPr algn="r"/>
            <a:r>
              <a:rPr lang="ja-JP" altLang="en-US" sz="800" dirty="0" smtClean="0"/>
              <a:t>出典　https</a:t>
            </a:r>
            <a:r>
              <a:rPr lang="ja-JP" altLang="en-US" sz="800" dirty="0"/>
              <a:t>://www.altairsecurity.com/documents/Internet-of-Things.pdf</a:t>
            </a:r>
          </a:p>
        </p:txBody>
      </p:sp>
    </p:spTree>
    <p:extLst>
      <p:ext uri="{BB962C8B-B14F-4D97-AF65-F5344CB8AC3E}">
        <p14:creationId xmlns:p14="http://schemas.microsoft.com/office/powerpoint/2010/main" val="3769555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The OWASP Internet of Things Top 10</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sp>
        <p:nvSpPr>
          <p:cNvPr id="5" name="正方形/長方形 4"/>
          <p:cNvSpPr/>
          <p:nvPr/>
        </p:nvSpPr>
        <p:spPr>
          <a:xfrm>
            <a:off x="179512" y="769808"/>
            <a:ext cx="4238384" cy="5740031"/>
          </a:xfrm>
          <a:prstGeom prst="rect">
            <a:avLst/>
          </a:prstGeom>
        </p:spPr>
        <p:txBody>
          <a:bodyPr wrap="square">
            <a:spAutoFit/>
          </a:bodyPr>
          <a:lstStyle/>
          <a:p>
            <a:r>
              <a:rPr lang="en-US" altLang="ja-JP" sz="1400" dirty="0" smtClean="0">
                <a:latin typeface="メイリオ"/>
                <a:ea typeface="メイリオ"/>
                <a:cs typeface="メイリオ"/>
              </a:rPr>
              <a:t>1.</a:t>
            </a:r>
            <a:r>
              <a:rPr lang="ja-JP" altLang="en-US" sz="1400" dirty="0" smtClean="0">
                <a:latin typeface="メイリオ"/>
                <a:ea typeface="メイリオ"/>
                <a:cs typeface="メイリオ"/>
              </a:rPr>
              <a:t>安全</a:t>
            </a:r>
            <a:r>
              <a:rPr lang="ja-JP" altLang="en-US" sz="1400" dirty="0">
                <a:latin typeface="メイリオ"/>
                <a:ea typeface="メイリオ"/>
                <a:cs typeface="メイリオ"/>
              </a:rPr>
              <a:t>でないウェブインターフェース</a:t>
            </a:r>
          </a:p>
          <a:p>
            <a:r>
              <a:rPr lang="ja-JP" altLang="en-US" sz="900" dirty="0">
                <a:latin typeface="メイリオ"/>
                <a:ea typeface="メイリオ"/>
                <a:cs typeface="メイリオ"/>
              </a:rPr>
              <a:t>アカウントリストの漏洩、ロックアウト機構の欠如、ユーザの</a:t>
            </a:r>
            <a:r>
              <a:rPr lang="ja-JP" altLang="en-US" sz="900" dirty="0" smtClean="0">
                <a:latin typeface="メイリオ"/>
                <a:ea typeface="メイリオ"/>
                <a:cs typeface="メイリオ"/>
              </a:rPr>
              <a:t>クレデンシャル情報</a:t>
            </a:r>
            <a:r>
              <a:rPr lang="ja-JP" altLang="en-US" sz="900" dirty="0">
                <a:latin typeface="メイリオ"/>
                <a:ea typeface="メイリオ"/>
                <a:cs typeface="メイリオ"/>
              </a:rPr>
              <a:t>が弱い場合、ウェブインターフェースは安全とは言えません</a:t>
            </a:r>
            <a:r>
              <a:rPr lang="ja-JP" altLang="en-US" sz="900" dirty="0" smtClean="0">
                <a:latin typeface="メイリオ"/>
                <a:ea typeface="メイリオ"/>
                <a:cs typeface="メイリオ"/>
              </a:rPr>
              <a:t>。特</a:t>
            </a:r>
            <a:r>
              <a:rPr lang="ja-JP" altLang="en-US" sz="900" dirty="0">
                <a:latin typeface="メイリオ"/>
                <a:ea typeface="メイリオ"/>
                <a:cs typeface="メイリオ"/>
              </a:rPr>
              <a:t>に、内部ネットワークのユーザのみが使用すると考えられて</a:t>
            </a:r>
            <a:r>
              <a:rPr lang="ja-JP" altLang="en-US" sz="900" dirty="0" smtClean="0">
                <a:latin typeface="メイリオ"/>
                <a:ea typeface="メイリオ"/>
                <a:cs typeface="メイリオ"/>
              </a:rPr>
              <a:t>いるウェブインターフェース</a:t>
            </a:r>
            <a:r>
              <a:rPr lang="ja-JP" altLang="en-US" sz="900" dirty="0">
                <a:latin typeface="メイリオ"/>
                <a:ea typeface="メイリオ"/>
                <a:cs typeface="メイリオ"/>
              </a:rPr>
              <a:t>の多くは安全性が低くなっています。 しかし</a:t>
            </a:r>
            <a:r>
              <a:rPr lang="ja-JP" altLang="en-US" sz="900" dirty="0" smtClean="0">
                <a:latin typeface="メイリオ"/>
                <a:ea typeface="メイリオ"/>
                <a:cs typeface="メイリオ"/>
              </a:rPr>
              <a:t>、内部</a:t>
            </a:r>
            <a:r>
              <a:rPr lang="ja-JP" altLang="en-US" sz="900" dirty="0">
                <a:latin typeface="メイリオ"/>
                <a:ea typeface="メイリオ"/>
                <a:cs typeface="メイリオ"/>
              </a:rPr>
              <a:t>ユーザからの脅威は外部ユーザからの脅威に相当する危険性</a:t>
            </a:r>
            <a:r>
              <a:rPr lang="ja-JP" altLang="en-US" sz="900" dirty="0" smtClean="0">
                <a:latin typeface="メイリオ"/>
                <a:ea typeface="メイリオ"/>
                <a:cs typeface="メイリオ"/>
              </a:rPr>
              <a:t>があります</a:t>
            </a:r>
            <a:r>
              <a:rPr lang="ja-JP" altLang="en-US" sz="900" dirty="0">
                <a:latin typeface="メイリオ"/>
                <a:ea typeface="メイリオ"/>
                <a:cs typeface="メイリオ"/>
              </a:rPr>
              <a:t>。ウェブインターフェースの問題は、</a:t>
            </a:r>
            <a:r>
              <a:rPr lang="en-US" altLang="ja-JP" sz="900" dirty="0">
                <a:latin typeface="メイリオ"/>
                <a:ea typeface="メイリオ"/>
                <a:cs typeface="メイリオ"/>
              </a:rPr>
              <a:t>XSS</a:t>
            </a:r>
            <a:r>
              <a:rPr lang="ja-JP" altLang="en-US" sz="900" dirty="0">
                <a:latin typeface="メイリオ"/>
                <a:ea typeface="メイリオ"/>
                <a:cs typeface="メイリオ"/>
              </a:rPr>
              <a:t>などの脆弱性</a:t>
            </a:r>
            <a:r>
              <a:rPr lang="ja-JP" altLang="en-US" sz="900" dirty="0" smtClean="0">
                <a:latin typeface="メイリオ"/>
                <a:ea typeface="メイリオ"/>
                <a:cs typeface="メイリオ"/>
              </a:rPr>
              <a:t>を特定</a:t>
            </a:r>
            <a:r>
              <a:rPr lang="ja-JP" altLang="en-US" sz="900" dirty="0">
                <a:latin typeface="メイリオ"/>
                <a:ea typeface="メイリオ"/>
                <a:cs typeface="メイリオ"/>
              </a:rPr>
              <a:t>できる自動テストツールを活用しながら手作業で確かめていくこと</a:t>
            </a:r>
            <a:r>
              <a:rPr lang="ja-JP" altLang="en-US" sz="900" dirty="0" smtClean="0">
                <a:latin typeface="メイリオ"/>
                <a:ea typeface="メイリオ"/>
                <a:cs typeface="メイリオ"/>
              </a:rPr>
              <a:t>で容易</a:t>
            </a:r>
            <a:r>
              <a:rPr lang="ja-JP" altLang="en-US" sz="900" dirty="0">
                <a:latin typeface="メイリオ"/>
                <a:ea typeface="メイリオ"/>
                <a:cs typeface="メイリオ"/>
              </a:rPr>
              <a:t>に見つけることができます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2.</a:t>
            </a:r>
            <a:r>
              <a:rPr lang="ja-JP" altLang="en-US" sz="1400" dirty="0" smtClean="0">
                <a:latin typeface="メイリオ"/>
                <a:ea typeface="メイリオ"/>
                <a:cs typeface="メイリオ"/>
              </a:rPr>
              <a:t>欠陥</a:t>
            </a:r>
            <a:r>
              <a:rPr lang="ja-JP" altLang="en-US" sz="1400" dirty="0">
                <a:latin typeface="メイリオ"/>
                <a:ea typeface="メイリオ"/>
                <a:cs typeface="メイリオ"/>
              </a:rPr>
              <a:t>のある認証・認可機構 </a:t>
            </a:r>
            <a:endParaRPr lang="en-US" altLang="ja-JP" sz="1400" dirty="0" smtClean="0">
              <a:latin typeface="メイリオ"/>
              <a:ea typeface="メイリオ"/>
              <a:cs typeface="メイリオ"/>
            </a:endParaRPr>
          </a:p>
          <a:p>
            <a:r>
              <a:rPr lang="ja-JP" altLang="en-US" sz="900" dirty="0" smtClean="0">
                <a:latin typeface="メイリオ"/>
                <a:ea typeface="メイリオ"/>
                <a:cs typeface="メイリオ"/>
              </a:rPr>
              <a:t>パスワード</a:t>
            </a:r>
            <a:r>
              <a:rPr lang="ja-JP" altLang="en-US" sz="900" dirty="0">
                <a:latin typeface="メイリオ"/>
                <a:ea typeface="メイリオ"/>
                <a:cs typeface="メイリオ"/>
              </a:rPr>
              <a:t>が脆弱で、しかもその保護が不十分である場合、認証・</a:t>
            </a:r>
            <a:r>
              <a:rPr lang="ja-JP" altLang="en-US" sz="900" dirty="0" smtClean="0">
                <a:latin typeface="メイリオ"/>
                <a:ea typeface="メイリオ"/>
                <a:cs typeface="メイリオ"/>
              </a:rPr>
              <a:t>認可機構</a:t>
            </a:r>
            <a:r>
              <a:rPr lang="ja-JP" altLang="en-US" sz="900" dirty="0">
                <a:latin typeface="メイリオ"/>
                <a:ea typeface="メイリオ"/>
                <a:cs typeface="メイリオ"/>
              </a:rPr>
              <a:t>に欠陥が生じます。内部ネットワークのユーザのみが使用し</a:t>
            </a:r>
            <a:r>
              <a:rPr lang="ja-JP" altLang="en-US" sz="900" dirty="0" smtClean="0">
                <a:latin typeface="メイリオ"/>
                <a:ea typeface="メイリオ"/>
                <a:cs typeface="メイリオ"/>
              </a:rPr>
              <a:t>、外部</a:t>
            </a:r>
            <a:r>
              <a:rPr lang="ja-JP" altLang="en-US" sz="900" dirty="0">
                <a:latin typeface="メイリオ"/>
                <a:ea typeface="メイリオ"/>
                <a:cs typeface="メイリオ"/>
              </a:rPr>
              <a:t>ネットワークのユーザからはアクセスされないことを前提と</a:t>
            </a:r>
            <a:r>
              <a:rPr lang="ja-JP" altLang="en-US" sz="900" dirty="0" smtClean="0">
                <a:latin typeface="メイリオ"/>
                <a:ea typeface="メイリオ"/>
                <a:cs typeface="メイリオ"/>
              </a:rPr>
              <a:t>している</a:t>
            </a:r>
            <a:r>
              <a:rPr lang="ja-JP" altLang="en-US" sz="900" dirty="0">
                <a:latin typeface="メイリオ"/>
                <a:ea typeface="メイリオ"/>
                <a:cs typeface="メイリオ"/>
              </a:rPr>
              <a:t>場合、ほとんどのインターフェースにこのような欠陥が見られます</a:t>
            </a:r>
            <a:r>
              <a:rPr lang="ja-JP" altLang="en-US" sz="900" dirty="0" smtClean="0">
                <a:latin typeface="メイリオ"/>
                <a:ea typeface="メイリオ"/>
                <a:cs typeface="メイリオ"/>
              </a:rPr>
              <a:t>。認証</a:t>
            </a:r>
            <a:r>
              <a:rPr lang="ja-JP" altLang="en-US" sz="900" dirty="0">
                <a:latin typeface="メイリオ"/>
                <a:ea typeface="メイリオ"/>
                <a:cs typeface="メイリオ"/>
              </a:rPr>
              <a:t>・認可機構の問題の多くは、自動テストツールでも、手作業</a:t>
            </a:r>
            <a:r>
              <a:rPr lang="ja-JP" altLang="en-US" sz="900" dirty="0" smtClean="0">
                <a:latin typeface="メイリオ"/>
                <a:ea typeface="メイリオ"/>
                <a:cs typeface="メイリオ"/>
              </a:rPr>
              <a:t>でも容易</a:t>
            </a:r>
            <a:r>
              <a:rPr lang="ja-JP" altLang="en-US" sz="900" dirty="0">
                <a:latin typeface="メイリオ"/>
                <a:ea typeface="メイリオ"/>
                <a:cs typeface="メイリオ"/>
              </a:rPr>
              <a:t>に見つけることができます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3.</a:t>
            </a:r>
            <a:r>
              <a:rPr lang="ja-JP" altLang="en-US" sz="1400" dirty="0" smtClean="0">
                <a:latin typeface="メイリオ"/>
                <a:ea typeface="メイリオ"/>
                <a:cs typeface="メイリオ"/>
              </a:rPr>
              <a:t>安全</a:t>
            </a:r>
            <a:r>
              <a:rPr lang="ja-JP" altLang="en-US" sz="1400" dirty="0">
                <a:latin typeface="メイリオ"/>
                <a:ea typeface="メイリオ"/>
                <a:cs typeface="メイリオ"/>
              </a:rPr>
              <a:t>でないネットワークサービス</a:t>
            </a:r>
          </a:p>
          <a:p>
            <a:r>
              <a:rPr lang="ja-JP" altLang="en-US" sz="900" dirty="0">
                <a:latin typeface="メイリオ"/>
                <a:ea typeface="メイリオ"/>
                <a:cs typeface="メイリオ"/>
              </a:rPr>
              <a:t>安全でないネットワークサービスは、バッファオーバーフロー攻撃や</a:t>
            </a:r>
            <a:r>
              <a:rPr lang="ja-JP" altLang="en-US" sz="900" dirty="0" smtClean="0">
                <a:latin typeface="メイリオ"/>
                <a:ea typeface="メイリオ"/>
                <a:cs typeface="メイリオ"/>
              </a:rPr>
              <a:t>、ユーザ</a:t>
            </a:r>
            <a:r>
              <a:rPr lang="ja-JP" altLang="en-US" sz="900" dirty="0">
                <a:latin typeface="メイリオ"/>
                <a:ea typeface="メイリオ"/>
                <a:cs typeface="メイリオ"/>
              </a:rPr>
              <a:t>がデバイスを使えなくするサービス妨害</a:t>
            </a:r>
            <a:r>
              <a:rPr lang="en-US" altLang="ja-JP" sz="900" dirty="0">
                <a:latin typeface="メイリオ"/>
                <a:ea typeface="メイリオ"/>
                <a:cs typeface="メイリオ"/>
              </a:rPr>
              <a:t>(</a:t>
            </a:r>
            <a:r>
              <a:rPr lang="en-US" altLang="ja-JP" sz="900" dirty="0" err="1">
                <a:latin typeface="メイリオ"/>
                <a:ea typeface="メイリオ"/>
                <a:cs typeface="メイリオ"/>
              </a:rPr>
              <a:t>DoS</a:t>
            </a:r>
            <a:r>
              <a:rPr lang="en-US" altLang="ja-JP" sz="900" dirty="0">
                <a:latin typeface="メイリオ"/>
                <a:ea typeface="メイリオ"/>
                <a:cs typeface="メイリオ"/>
              </a:rPr>
              <a:t>)</a:t>
            </a:r>
            <a:r>
              <a:rPr lang="ja-JP" altLang="en-US" sz="900" dirty="0">
                <a:latin typeface="メイリオ"/>
                <a:ea typeface="メイリオ"/>
                <a:cs typeface="メイリオ"/>
              </a:rPr>
              <a:t>攻撃の影響</a:t>
            </a:r>
            <a:r>
              <a:rPr lang="ja-JP" altLang="en-US" sz="900" dirty="0" smtClean="0">
                <a:latin typeface="メイリオ"/>
                <a:ea typeface="メイリオ"/>
                <a:cs typeface="メイリオ"/>
              </a:rPr>
              <a:t>を受けやすく</a:t>
            </a:r>
            <a:r>
              <a:rPr lang="ja-JP" altLang="en-US" sz="900" dirty="0">
                <a:latin typeface="メイリオ"/>
                <a:ea typeface="メイリオ"/>
                <a:cs typeface="メイリオ"/>
              </a:rPr>
              <a:t>なります。また、他ユーザに対する</a:t>
            </a:r>
            <a:r>
              <a:rPr lang="en-US" altLang="ja-JP" sz="900" dirty="0" err="1">
                <a:latin typeface="メイリオ"/>
                <a:ea typeface="メイリオ"/>
                <a:cs typeface="メイリオ"/>
              </a:rPr>
              <a:t>DoS</a:t>
            </a:r>
            <a:r>
              <a:rPr lang="ja-JP" altLang="en-US" sz="900" dirty="0">
                <a:latin typeface="メイリオ"/>
                <a:ea typeface="メイリオ"/>
                <a:cs typeface="メイリオ"/>
              </a:rPr>
              <a:t>攻撃では、安全で</a:t>
            </a:r>
            <a:r>
              <a:rPr lang="ja-JP" altLang="en-US" sz="900" dirty="0" smtClean="0">
                <a:latin typeface="メイリオ"/>
                <a:ea typeface="メイリオ"/>
                <a:cs typeface="メイリオ"/>
              </a:rPr>
              <a:t>ないネットワークサービス</a:t>
            </a:r>
            <a:r>
              <a:rPr lang="ja-JP" altLang="en-US" sz="900" dirty="0">
                <a:latin typeface="メイリオ"/>
                <a:ea typeface="メイリオ"/>
                <a:cs typeface="メイリオ"/>
              </a:rPr>
              <a:t>を悪用されることがあります。ポートスキャン</a:t>
            </a:r>
            <a:r>
              <a:rPr lang="ja-JP" altLang="en-US" sz="900" dirty="0" smtClean="0">
                <a:latin typeface="メイリオ"/>
                <a:ea typeface="メイリオ"/>
                <a:cs typeface="メイリオ"/>
              </a:rPr>
              <a:t>やファジングツール</a:t>
            </a:r>
            <a:r>
              <a:rPr lang="ja-JP" altLang="en-US" sz="900" dirty="0">
                <a:latin typeface="メイリオ"/>
                <a:ea typeface="メイリオ"/>
                <a:cs typeface="メイリオ"/>
              </a:rPr>
              <a:t>で検知することで、安全性を確認できます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4.</a:t>
            </a:r>
            <a:r>
              <a:rPr lang="ja-JP" altLang="en-US" sz="1400" dirty="0" smtClean="0">
                <a:latin typeface="メイリオ"/>
                <a:ea typeface="メイリオ"/>
                <a:cs typeface="メイリオ"/>
              </a:rPr>
              <a:t>通信</a:t>
            </a:r>
            <a:r>
              <a:rPr lang="ja-JP" altLang="en-US" sz="1400" dirty="0">
                <a:latin typeface="メイリオ"/>
                <a:ea typeface="メイリオ"/>
                <a:cs typeface="メイリオ"/>
              </a:rPr>
              <a:t>路の暗号化の欠如</a:t>
            </a:r>
          </a:p>
          <a:p>
            <a:r>
              <a:rPr lang="ja-JP" altLang="en-US" sz="900" dirty="0">
                <a:latin typeface="メイリオ"/>
                <a:ea typeface="メイリオ"/>
                <a:cs typeface="メイリオ"/>
              </a:rPr>
              <a:t>通信の暗号化を行わないと、</a:t>
            </a:r>
            <a:r>
              <a:rPr lang="en-US" altLang="ja-JP" sz="900" dirty="0">
                <a:latin typeface="メイリオ"/>
                <a:ea typeface="メイリオ"/>
                <a:cs typeface="メイリオ"/>
              </a:rPr>
              <a:t>LAN</a:t>
            </a:r>
            <a:r>
              <a:rPr lang="ja-JP" altLang="en-US" sz="900" dirty="0">
                <a:latin typeface="メイリオ"/>
                <a:ea typeface="メイリオ"/>
                <a:cs typeface="メイリオ"/>
              </a:rPr>
              <a:t>やインターネットで通信されるデータ</a:t>
            </a:r>
            <a:r>
              <a:rPr lang="ja-JP" altLang="en-US" sz="900" dirty="0" smtClean="0">
                <a:latin typeface="メイリオ"/>
                <a:ea typeface="メイリオ"/>
                <a:cs typeface="メイリオ"/>
              </a:rPr>
              <a:t>を誰</a:t>
            </a:r>
            <a:r>
              <a:rPr lang="ja-JP" altLang="en-US" sz="900" dirty="0">
                <a:latin typeface="メイリオ"/>
                <a:ea typeface="メイリオ"/>
                <a:cs typeface="メイリオ"/>
              </a:rPr>
              <a:t>からでも見られるようになります。</a:t>
            </a:r>
            <a:r>
              <a:rPr lang="en-US" altLang="ja-JP" sz="900" dirty="0">
                <a:latin typeface="メイリオ"/>
                <a:ea typeface="メイリオ"/>
                <a:cs typeface="メイリオ"/>
              </a:rPr>
              <a:t>LAN</a:t>
            </a:r>
            <a:r>
              <a:rPr lang="ja-JP" altLang="en-US" sz="900" dirty="0">
                <a:latin typeface="メイリオ"/>
                <a:ea typeface="メイリオ"/>
                <a:cs typeface="メイリオ"/>
              </a:rPr>
              <a:t>のトラフィックは内部の</a:t>
            </a:r>
            <a:r>
              <a:rPr lang="ja-JP" altLang="en-US" sz="900" dirty="0" smtClean="0">
                <a:latin typeface="メイリオ"/>
                <a:ea typeface="メイリオ"/>
                <a:cs typeface="メイリオ"/>
              </a:rPr>
              <a:t>限られた人</a:t>
            </a:r>
            <a:r>
              <a:rPr lang="ja-JP" altLang="en-US" sz="900" dirty="0">
                <a:latin typeface="メイリオ"/>
                <a:ea typeface="メイリオ"/>
                <a:cs typeface="メイリオ"/>
              </a:rPr>
              <a:t>にしか見られないため通信路の暗号化が不要だと考える人</a:t>
            </a:r>
            <a:r>
              <a:rPr lang="ja-JP" altLang="en-US" sz="900" dirty="0" smtClean="0">
                <a:latin typeface="メイリオ"/>
                <a:ea typeface="メイリオ"/>
                <a:cs typeface="メイリオ"/>
              </a:rPr>
              <a:t>もいる</a:t>
            </a:r>
            <a:r>
              <a:rPr lang="ja-JP" altLang="en-US" sz="900" dirty="0">
                <a:latin typeface="メイリオ"/>
                <a:ea typeface="メイリオ"/>
                <a:cs typeface="メイリオ"/>
              </a:rPr>
              <a:t>でしょうが、ワイヤレスネットワークでは、設定の不備が</a:t>
            </a:r>
            <a:r>
              <a:rPr lang="ja-JP" altLang="en-US" sz="900" dirty="0" smtClean="0">
                <a:latin typeface="メイリオ"/>
                <a:ea typeface="メイリオ"/>
                <a:cs typeface="メイリオ"/>
              </a:rPr>
              <a:t>あれば誰</a:t>
            </a:r>
            <a:r>
              <a:rPr lang="ja-JP" altLang="en-US" sz="900" dirty="0">
                <a:latin typeface="メイリオ"/>
                <a:ea typeface="メイリオ"/>
                <a:cs typeface="メイリオ"/>
              </a:rPr>
              <a:t>にでもトラフィックを見られるようになります。この問題の多くは</a:t>
            </a:r>
            <a:r>
              <a:rPr lang="ja-JP" altLang="en-US" sz="900" dirty="0" smtClean="0">
                <a:latin typeface="メイリオ"/>
                <a:ea typeface="メイリオ"/>
                <a:cs typeface="メイリオ"/>
              </a:rPr>
              <a:t>、ネットワークトラフィック上</a:t>
            </a:r>
            <a:r>
              <a:rPr lang="ja-JP" altLang="en-US" sz="900" dirty="0">
                <a:latin typeface="メイリオ"/>
                <a:ea typeface="メイリオ"/>
                <a:cs typeface="メイリオ"/>
              </a:rPr>
              <a:t>で、実際に読めるデータを調べることで容易</a:t>
            </a:r>
            <a:r>
              <a:rPr lang="ja-JP" altLang="en-US" sz="900" dirty="0" smtClean="0">
                <a:latin typeface="メイリオ"/>
                <a:ea typeface="メイリオ"/>
                <a:cs typeface="メイリオ"/>
              </a:rPr>
              <a:t>に見つける</a:t>
            </a:r>
            <a:r>
              <a:rPr lang="ja-JP" altLang="en-US" sz="900" dirty="0">
                <a:latin typeface="メイリオ"/>
                <a:ea typeface="メイリオ"/>
                <a:cs typeface="メイリオ"/>
              </a:rPr>
              <a:t>ことができます。また自動化ツールで</a:t>
            </a:r>
            <a:r>
              <a:rPr lang="en-US" altLang="ja-JP" sz="900" dirty="0">
                <a:latin typeface="メイリオ"/>
                <a:ea typeface="メイリオ"/>
                <a:cs typeface="メイリオ"/>
              </a:rPr>
              <a:t>SSL</a:t>
            </a:r>
            <a:r>
              <a:rPr lang="ja-JP" altLang="en-US" sz="900" dirty="0">
                <a:latin typeface="メイリオ"/>
                <a:ea typeface="メイリオ"/>
                <a:cs typeface="メイリオ"/>
              </a:rPr>
              <a:t>や</a:t>
            </a:r>
            <a:r>
              <a:rPr lang="en-US" altLang="ja-JP" sz="900" dirty="0">
                <a:latin typeface="メイリオ"/>
                <a:ea typeface="メイリオ"/>
                <a:cs typeface="メイリオ"/>
              </a:rPr>
              <a:t>TLS</a:t>
            </a:r>
            <a:r>
              <a:rPr lang="ja-JP" altLang="en-US" sz="900" dirty="0" smtClean="0">
                <a:latin typeface="メイリオ"/>
                <a:ea typeface="メイリオ"/>
                <a:cs typeface="メイリオ"/>
              </a:rPr>
              <a:t>のような常識的</a:t>
            </a:r>
            <a:r>
              <a:rPr lang="ja-JP" altLang="en-US" sz="900" dirty="0">
                <a:latin typeface="メイリオ"/>
                <a:ea typeface="メイリオ"/>
                <a:cs typeface="メイリオ"/>
              </a:rPr>
              <a:t>な暗号化通信が適切に実装されているかを調べることができます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5.</a:t>
            </a:r>
            <a:r>
              <a:rPr lang="ja-JP" altLang="en-US" sz="1400" dirty="0" smtClean="0">
                <a:latin typeface="メイリオ"/>
                <a:ea typeface="メイリオ"/>
                <a:cs typeface="メイリオ"/>
              </a:rPr>
              <a:t>プライバシー</a:t>
            </a:r>
            <a:endParaRPr lang="ja-JP" altLang="en-US" sz="1400" dirty="0">
              <a:latin typeface="メイリオ"/>
              <a:ea typeface="メイリオ"/>
              <a:cs typeface="メイリオ"/>
            </a:endParaRPr>
          </a:p>
          <a:p>
            <a:r>
              <a:rPr lang="ja-JP" altLang="en-US" sz="900" dirty="0">
                <a:latin typeface="メイリオ"/>
                <a:ea typeface="メイリオ"/>
                <a:cs typeface="メイリオ"/>
              </a:rPr>
              <a:t>プライバシーの問題は、収集した個人情報の保護が適切でない場合</a:t>
            </a:r>
            <a:r>
              <a:rPr lang="ja-JP" altLang="en-US" sz="900" dirty="0" smtClean="0">
                <a:latin typeface="メイリオ"/>
                <a:ea typeface="メイリオ"/>
                <a:cs typeface="メイリオ"/>
              </a:rPr>
              <a:t>に発生</a:t>
            </a:r>
            <a:r>
              <a:rPr lang="ja-JP" altLang="en-US" sz="900" dirty="0">
                <a:latin typeface="メイリオ"/>
                <a:ea typeface="メイリオ"/>
                <a:cs typeface="メイリオ"/>
              </a:rPr>
              <a:t>します。デバイスのセットアップ時にユーザから収集するデータ</a:t>
            </a:r>
            <a:r>
              <a:rPr lang="ja-JP" altLang="en-US" sz="900" dirty="0" smtClean="0">
                <a:latin typeface="メイリオ"/>
                <a:ea typeface="メイリオ"/>
                <a:cs typeface="メイリオ"/>
              </a:rPr>
              <a:t>を分析</a:t>
            </a:r>
            <a:r>
              <a:rPr lang="ja-JP" altLang="en-US" sz="900" dirty="0">
                <a:latin typeface="メイリオ"/>
                <a:ea typeface="メイリオ"/>
                <a:cs typeface="メイリオ"/>
              </a:rPr>
              <a:t>することで、プライバシーの問題を検知できます。また、</a:t>
            </a:r>
            <a:r>
              <a:rPr lang="ja-JP" altLang="en-US" sz="900" dirty="0" smtClean="0">
                <a:latin typeface="メイリオ"/>
                <a:ea typeface="メイリオ"/>
                <a:cs typeface="メイリオ"/>
              </a:rPr>
              <a:t>自動化ツール</a:t>
            </a:r>
            <a:r>
              <a:rPr lang="ja-JP" altLang="en-US" sz="900" dirty="0">
                <a:latin typeface="メイリオ"/>
                <a:ea typeface="メイリオ"/>
                <a:cs typeface="メイリオ"/>
              </a:rPr>
              <a:t>でパターンを特定して検索することで、個人情報や機微情報</a:t>
            </a:r>
            <a:r>
              <a:rPr lang="ja-JP" altLang="en-US" sz="900" dirty="0" smtClean="0">
                <a:latin typeface="メイリオ"/>
                <a:ea typeface="メイリオ"/>
                <a:cs typeface="メイリオ"/>
              </a:rPr>
              <a:t>の収集</a:t>
            </a:r>
            <a:r>
              <a:rPr lang="ja-JP" altLang="en-US" sz="900" dirty="0">
                <a:latin typeface="メイリオ"/>
                <a:ea typeface="メイリオ"/>
                <a:cs typeface="メイリオ"/>
              </a:rPr>
              <a:t>状況を確認できます</a:t>
            </a:r>
            <a:r>
              <a:rPr lang="ja-JP" altLang="en-US" sz="900" dirty="0" smtClean="0">
                <a:latin typeface="メイリオ"/>
                <a:ea typeface="メイリオ"/>
                <a:cs typeface="メイリオ"/>
              </a:rPr>
              <a:t>。</a:t>
            </a:r>
            <a:endParaRPr lang="ja-JP" altLang="en-US" sz="900" dirty="0">
              <a:latin typeface="メイリオ"/>
              <a:ea typeface="メイリオ"/>
              <a:cs typeface="メイリオ"/>
            </a:endParaRPr>
          </a:p>
        </p:txBody>
      </p:sp>
      <p:sp>
        <p:nvSpPr>
          <p:cNvPr id="6" name="正方形/長方形 5"/>
          <p:cNvSpPr/>
          <p:nvPr/>
        </p:nvSpPr>
        <p:spPr>
          <a:xfrm>
            <a:off x="4738425" y="785313"/>
            <a:ext cx="4226063" cy="5740031"/>
          </a:xfrm>
          <a:prstGeom prst="rect">
            <a:avLst/>
          </a:prstGeom>
        </p:spPr>
        <p:txBody>
          <a:bodyPr wrap="square">
            <a:spAutoFit/>
          </a:bodyPr>
          <a:lstStyle/>
          <a:p>
            <a:r>
              <a:rPr lang="en-US" altLang="ja-JP" sz="1400" dirty="0" smtClean="0">
                <a:latin typeface="メイリオ"/>
                <a:ea typeface="メイリオ"/>
                <a:cs typeface="メイリオ"/>
              </a:rPr>
              <a:t>6.</a:t>
            </a:r>
            <a:r>
              <a:rPr lang="ja-JP" altLang="en-US" sz="1400" dirty="0" smtClean="0">
                <a:latin typeface="メイリオ"/>
                <a:ea typeface="メイリオ"/>
                <a:cs typeface="メイリオ"/>
              </a:rPr>
              <a:t>安全</a:t>
            </a:r>
            <a:r>
              <a:rPr lang="ja-JP" altLang="en-US" sz="1400" dirty="0">
                <a:latin typeface="メイリオ"/>
                <a:ea typeface="メイリオ"/>
                <a:cs typeface="メイリオ"/>
              </a:rPr>
              <a:t>でないクラウドインターフェース</a:t>
            </a:r>
          </a:p>
          <a:p>
            <a:r>
              <a:rPr lang="ja-JP" altLang="en-US" sz="900" dirty="0">
                <a:latin typeface="メイリオ"/>
                <a:ea typeface="メイリオ"/>
                <a:cs typeface="メイリオ"/>
              </a:rPr>
              <a:t>ユーザの認証情報やアカウントリストを推測しやすい場合、</a:t>
            </a:r>
            <a:r>
              <a:rPr lang="ja-JP" altLang="en-US" sz="900" dirty="0" smtClean="0">
                <a:latin typeface="メイリオ"/>
                <a:ea typeface="メイリオ"/>
                <a:cs typeface="メイリオ"/>
              </a:rPr>
              <a:t>クラウドインターフェース</a:t>
            </a:r>
            <a:r>
              <a:rPr lang="ja-JP" altLang="en-US" sz="900" dirty="0">
                <a:latin typeface="メイリオ"/>
                <a:ea typeface="メイリオ"/>
                <a:cs typeface="メイリオ"/>
              </a:rPr>
              <a:t>は安全とはいえません。クラウドインターフェースへ</a:t>
            </a:r>
            <a:r>
              <a:rPr lang="ja-JP" altLang="en-US" sz="900" dirty="0" smtClean="0">
                <a:latin typeface="メイリオ"/>
                <a:ea typeface="メイリオ"/>
                <a:cs typeface="メイリオ"/>
              </a:rPr>
              <a:t>の接続</a:t>
            </a:r>
            <a:r>
              <a:rPr lang="ja-JP" altLang="en-US" sz="900" dirty="0">
                <a:latin typeface="メイリオ"/>
                <a:ea typeface="メイリオ"/>
                <a:cs typeface="メイリオ"/>
              </a:rPr>
              <a:t>内容をレビューし、その通信が</a:t>
            </a:r>
            <a:r>
              <a:rPr lang="en-US" altLang="ja-JP" sz="900" dirty="0">
                <a:latin typeface="メイリオ"/>
                <a:ea typeface="メイリオ"/>
                <a:cs typeface="メイリオ"/>
              </a:rPr>
              <a:t>SSL</a:t>
            </a:r>
            <a:r>
              <a:rPr lang="ja-JP" altLang="en-US" sz="900" dirty="0">
                <a:latin typeface="メイリオ"/>
                <a:ea typeface="メイリオ"/>
                <a:cs typeface="メイリオ"/>
              </a:rPr>
              <a:t>接続を用いているかどうか</a:t>
            </a:r>
            <a:r>
              <a:rPr lang="ja-JP" altLang="en-US" sz="900" dirty="0" smtClean="0">
                <a:latin typeface="メイリオ"/>
                <a:ea typeface="メイリオ"/>
                <a:cs typeface="メイリオ"/>
              </a:rPr>
              <a:t>、さらに</a:t>
            </a:r>
            <a:r>
              <a:rPr lang="ja-JP" altLang="en-US" sz="900" dirty="0">
                <a:latin typeface="メイリオ"/>
                <a:ea typeface="メイリオ"/>
                <a:cs typeface="メイリオ"/>
              </a:rPr>
              <a:t>パスワードリセット機構がアカウントの有効性を</a:t>
            </a:r>
            <a:r>
              <a:rPr lang="ja-JP" altLang="en-US" sz="900" dirty="0" smtClean="0">
                <a:latin typeface="メイリオ"/>
                <a:ea typeface="メイリオ"/>
                <a:cs typeface="メイリオ"/>
              </a:rPr>
              <a:t>見せて結果的</a:t>
            </a:r>
            <a:r>
              <a:rPr lang="ja-JP" altLang="en-US" sz="900" dirty="0">
                <a:latin typeface="メイリオ"/>
                <a:ea typeface="メイリオ"/>
                <a:cs typeface="メイリオ"/>
              </a:rPr>
              <a:t>にアカウントのリスト化につながってしまうものと</a:t>
            </a:r>
            <a:r>
              <a:rPr lang="ja-JP" altLang="en-US" sz="900" dirty="0" smtClean="0">
                <a:latin typeface="メイリオ"/>
                <a:ea typeface="メイリオ"/>
                <a:cs typeface="メイリオ"/>
              </a:rPr>
              <a:t>なっていない</a:t>
            </a:r>
            <a:r>
              <a:rPr lang="ja-JP" altLang="en-US" sz="900" dirty="0">
                <a:latin typeface="メイリオ"/>
                <a:ea typeface="メイリオ"/>
                <a:cs typeface="メイリオ"/>
              </a:rPr>
              <a:t>かなどを確認することにより、安全性を確認することができます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7.</a:t>
            </a:r>
            <a:r>
              <a:rPr lang="ja-JP" altLang="en-US" sz="1400" dirty="0" smtClean="0">
                <a:latin typeface="メイリオ"/>
                <a:ea typeface="メイリオ"/>
                <a:cs typeface="メイリオ"/>
              </a:rPr>
              <a:t>弱い</a:t>
            </a:r>
            <a:r>
              <a:rPr lang="ja-JP" altLang="en-US" sz="1400" dirty="0">
                <a:latin typeface="メイリオ"/>
                <a:ea typeface="メイリオ"/>
                <a:cs typeface="メイリオ"/>
              </a:rPr>
              <a:t>モバイルインターフェース</a:t>
            </a:r>
          </a:p>
          <a:p>
            <a:r>
              <a:rPr lang="ja-JP" altLang="en-US" sz="900" dirty="0">
                <a:latin typeface="メイリオ"/>
                <a:ea typeface="メイリオ"/>
                <a:cs typeface="メイリオ"/>
              </a:rPr>
              <a:t>推測しやすいユーザ認証情報やアカウントリストを取得可能で</a:t>
            </a:r>
            <a:r>
              <a:rPr lang="ja-JP" altLang="en-US" sz="900" dirty="0" smtClean="0">
                <a:latin typeface="メイリオ"/>
                <a:ea typeface="メイリオ"/>
                <a:cs typeface="メイリオ"/>
              </a:rPr>
              <a:t>ある場合</a:t>
            </a:r>
            <a:r>
              <a:rPr lang="ja-JP" altLang="en-US" sz="900" dirty="0">
                <a:latin typeface="メイリオ"/>
                <a:ea typeface="メイリオ"/>
                <a:cs typeface="メイリオ"/>
              </a:rPr>
              <a:t>、モバイルインターフェースは安全とはいえません。</a:t>
            </a:r>
            <a:r>
              <a:rPr lang="ja-JP" altLang="en-US" sz="900" dirty="0" smtClean="0">
                <a:latin typeface="メイリオ"/>
                <a:ea typeface="メイリオ"/>
                <a:cs typeface="メイリオ"/>
              </a:rPr>
              <a:t>ワイヤレスネットワーク</a:t>
            </a:r>
            <a:r>
              <a:rPr lang="ja-JP" altLang="en-US" sz="900" dirty="0">
                <a:latin typeface="メイリオ"/>
                <a:ea typeface="メイリオ"/>
                <a:cs typeface="メイリオ"/>
              </a:rPr>
              <a:t>への接続や</a:t>
            </a:r>
            <a:r>
              <a:rPr lang="en-US" altLang="ja-JP" sz="900" dirty="0">
                <a:latin typeface="メイリオ"/>
                <a:ea typeface="メイリオ"/>
                <a:cs typeface="メイリオ"/>
              </a:rPr>
              <a:t>SSL</a:t>
            </a:r>
            <a:r>
              <a:rPr lang="ja-JP" altLang="en-US" sz="900" dirty="0">
                <a:latin typeface="メイリオ"/>
                <a:ea typeface="メイリオ"/>
                <a:cs typeface="メイリオ"/>
              </a:rPr>
              <a:t>接続の有無、パスワードリセット機構</a:t>
            </a:r>
            <a:r>
              <a:rPr lang="ja-JP" altLang="en-US" sz="900" dirty="0" smtClean="0">
                <a:latin typeface="メイリオ"/>
                <a:ea typeface="メイリオ"/>
                <a:cs typeface="メイリオ"/>
              </a:rPr>
              <a:t>がアカウントリスト</a:t>
            </a:r>
            <a:r>
              <a:rPr lang="ja-JP" altLang="en-US" sz="900" dirty="0">
                <a:latin typeface="メイリオ"/>
                <a:ea typeface="メイリオ"/>
                <a:cs typeface="メイリオ"/>
              </a:rPr>
              <a:t>作成につながるかどうかなどを確認すること</a:t>
            </a:r>
            <a:r>
              <a:rPr lang="ja-JP" altLang="en-US" sz="900" dirty="0" smtClean="0">
                <a:latin typeface="メイリオ"/>
                <a:ea typeface="メイリオ"/>
                <a:cs typeface="メイリオ"/>
              </a:rPr>
              <a:t>でモバイルインターフェース</a:t>
            </a:r>
            <a:r>
              <a:rPr lang="ja-JP" altLang="en-US" sz="900" dirty="0">
                <a:latin typeface="メイリオ"/>
                <a:ea typeface="メイリオ"/>
                <a:cs typeface="メイリオ"/>
              </a:rPr>
              <a:t>の安全性を確認できます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smtClean="0">
              <a:latin typeface="メイリオ"/>
              <a:ea typeface="メイリオ"/>
              <a:cs typeface="メイリオ"/>
            </a:endParaRPr>
          </a:p>
          <a:p>
            <a:r>
              <a:rPr lang="en-US" altLang="ja-JP" sz="1400" dirty="0" smtClean="0">
                <a:latin typeface="メイリオ"/>
                <a:ea typeface="メイリオ"/>
                <a:cs typeface="メイリオ"/>
              </a:rPr>
              <a:t>8.</a:t>
            </a:r>
            <a:r>
              <a:rPr lang="ja-JP" altLang="en-US" sz="1400" dirty="0" smtClean="0">
                <a:latin typeface="メイリオ"/>
                <a:ea typeface="メイリオ"/>
                <a:cs typeface="メイリオ"/>
              </a:rPr>
              <a:t>セキュリティ設定の不備</a:t>
            </a:r>
            <a:endParaRPr lang="en-US" altLang="ja-JP" sz="1400" dirty="0">
              <a:latin typeface="メイリオ"/>
              <a:ea typeface="メイリオ"/>
              <a:cs typeface="メイリオ"/>
            </a:endParaRPr>
          </a:p>
          <a:p>
            <a:r>
              <a:rPr lang="ja-JP" altLang="en-US" sz="900" dirty="0">
                <a:latin typeface="メイリオ"/>
                <a:ea typeface="メイリオ"/>
                <a:cs typeface="メイリオ"/>
              </a:rPr>
              <a:t>セキュリティ設定の不備は、ユーザにデバイスのセキュリティ設定に</a:t>
            </a:r>
          </a:p>
          <a:p>
            <a:r>
              <a:rPr lang="ja-JP" altLang="en-US" sz="900" dirty="0">
                <a:latin typeface="メイリオ"/>
                <a:ea typeface="メイリオ"/>
                <a:cs typeface="メイリオ"/>
              </a:rPr>
              <a:t>ついてのスキルがないか、不足している場合に生じます。</a:t>
            </a:r>
          </a:p>
          <a:p>
            <a:r>
              <a:rPr lang="ja-JP" altLang="en-US" sz="900" dirty="0">
                <a:latin typeface="メイリオ"/>
                <a:ea typeface="メイリオ"/>
                <a:cs typeface="メイリオ"/>
              </a:rPr>
              <a:t>また、ウェブインターフェースの設定画面で、緻密なアクセス権限の</a:t>
            </a:r>
          </a:p>
          <a:p>
            <a:r>
              <a:rPr lang="ja-JP" altLang="en-US" sz="900" dirty="0">
                <a:latin typeface="メイリオ"/>
                <a:ea typeface="メイリオ"/>
                <a:cs typeface="メイリオ"/>
              </a:rPr>
              <a:t>設定ができない場合、たとえば強力なパスワードの使用を必須に</a:t>
            </a:r>
          </a:p>
          <a:p>
            <a:r>
              <a:rPr lang="ja-JP" altLang="en-US" sz="900" dirty="0">
                <a:latin typeface="メイリオ"/>
                <a:ea typeface="メイリオ"/>
                <a:cs typeface="メイリオ"/>
              </a:rPr>
              <a:t>することができない場合などにも生じます。手動で設定画面を</a:t>
            </a:r>
          </a:p>
          <a:p>
            <a:r>
              <a:rPr lang="ja-JP" altLang="en-US" sz="900" dirty="0">
                <a:latin typeface="メイリオ"/>
                <a:ea typeface="メイリオ"/>
                <a:cs typeface="メイリオ"/>
              </a:rPr>
              <a:t>レビューし、これらのオプションの存在を調べることで確認できます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9.</a:t>
            </a:r>
            <a:r>
              <a:rPr lang="ja-JP" altLang="en-US" sz="1400" dirty="0" smtClean="0">
                <a:latin typeface="メイリオ"/>
                <a:ea typeface="メイリオ"/>
                <a:cs typeface="メイリオ"/>
              </a:rPr>
              <a:t>ソフトウェア</a:t>
            </a:r>
            <a:r>
              <a:rPr lang="ja-JP" altLang="en-US" sz="1400" dirty="0">
                <a:latin typeface="メイリオ"/>
                <a:ea typeface="メイリオ"/>
                <a:cs typeface="メイリオ"/>
              </a:rPr>
              <a:t>・ファームウェアの問題</a:t>
            </a:r>
          </a:p>
          <a:p>
            <a:r>
              <a:rPr lang="ja-JP" altLang="en-US" sz="900" dirty="0">
                <a:latin typeface="メイリオ"/>
                <a:ea typeface="メイリオ"/>
                <a:cs typeface="メイリオ"/>
              </a:rPr>
              <a:t>更新できないデバイスは、それ自体がセキュリティ欠陥です。</a:t>
            </a:r>
            <a:r>
              <a:rPr lang="ja-JP" altLang="en-US" sz="900" dirty="0" smtClean="0">
                <a:latin typeface="メイリオ"/>
                <a:ea typeface="メイリオ"/>
                <a:cs typeface="メイリオ"/>
              </a:rPr>
              <a:t>デバイスに</a:t>
            </a:r>
            <a:r>
              <a:rPr lang="ja-JP" altLang="en-US" sz="900" dirty="0">
                <a:latin typeface="メイリオ"/>
                <a:ea typeface="メイリオ"/>
                <a:cs typeface="メイリオ"/>
              </a:rPr>
              <a:t>脆弱性が発見されたら、そのデバイスは更新できなければなりません</a:t>
            </a:r>
            <a:r>
              <a:rPr lang="ja-JP" altLang="en-US" sz="900" dirty="0" smtClean="0">
                <a:latin typeface="メイリオ"/>
                <a:ea typeface="メイリオ"/>
                <a:cs typeface="メイリオ"/>
              </a:rPr>
              <a:t>。また</a:t>
            </a:r>
            <a:r>
              <a:rPr lang="ja-JP" altLang="en-US" sz="900" dirty="0">
                <a:latin typeface="メイリオ"/>
                <a:ea typeface="メイリオ"/>
                <a:cs typeface="メイリオ"/>
              </a:rPr>
              <a:t>、肝心のソフトウェアやファームウェアのアップデートの配信</a:t>
            </a:r>
            <a:r>
              <a:rPr lang="ja-JP" altLang="en-US" sz="900" dirty="0" smtClean="0">
                <a:latin typeface="メイリオ"/>
                <a:ea typeface="メイリオ"/>
                <a:cs typeface="メイリオ"/>
              </a:rPr>
              <a:t>において</a:t>
            </a:r>
            <a:r>
              <a:rPr lang="ja-JP" altLang="en-US" sz="900" dirty="0">
                <a:latin typeface="メイリオ"/>
                <a:ea typeface="メイリオ"/>
                <a:cs typeface="メイリオ"/>
              </a:rPr>
              <a:t>、ネットワーク接続が保護されていない場合も安全とは</a:t>
            </a:r>
            <a:r>
              <a:rPr lang="ja-JP" altLang="en-US" sz="900" dirty="0" smtClean="0">
                <a:latin typeface="メイリオ"/>
                <a:ea typeface="メイリオ"/>
                <a:cs typeface="メイリオ"/>
              </a:rPr>
              <a:t>言えません</a:t>
            </a:r>
            <a:r>
              <a:rPr lang="ja-JP" altLang="en-US" sz="900" dirty="0">
                <a:latin typeface="メイリオ"/>
                <a:ea typeface="メイリオ"/>
                <a:cs typeface="メイリオ"/>
              </a:rPr>
              <a:t>。また、ソフトウェアやファームウェアに認証情報など機微</a:t>
            </a:r>
            <a:r>
              <a:rPr lang="ja-JP" altLang="en-US" sz="900" dirty="0" smtClean="0">
                <a:latin typeface="メイリオ"/>
                <a:ea typeface="メイリオ"/>
                <a:cs typeface="メイリオ"/>
              </a:rPr>
              <a:t>情報が</a:t>
            </a:r>
            <a:r>
              <a:rPr lang="ja-JP" altLang="en-US" sz="900" dirty="0">
                <a:latin typeface="メイリオ"/>
                <a:ea typeface="メイリオ"/>
                <a:cs typeface="メイリオ"/>
              </a:rPr>
              <a:t>ハードコーディングされている場合も安全ではありません。</a:t>
            </a:r>
            <a:r>
              <a:rPr lang="ja-JP" altLang="en-US" sz="900" dirty="0" smtClean="0">
                <a:latin typeface="メイリオ"/>
                <a:ea typeface="メイリオ"/>
                <a:cs typeface="メイリオ"/>
              </a:rPr>
              <a:t>この問題</a:t>
            </a:r>
            <a:r>
              <a:rPr lang="ja-JP" altLang="en-US" sz="900" dirty="0">
                <a:latin typeface="メイリオ"/>
                <a:ea typeface="メイリオ"/>
                <a:cs typeface="メイリオ"/>
              </a:rPr>
              <a:t>を発見するには、アップデート時のトラッフィックを</a:t>
            </a:r>
            <a:r>
              <a:rPr lang="ja-JP" altLang="en-US" sz="900" dirty="0" smtClean="0">
                <a:latin typeface="メイリオ"/>
                <a:ea typeface="メイリオ"/>
                <a:cs typeface="メイリオ"/>
              </a:rPr>
              <a:t>チェックしたり</a:t>
            </a:r>
            <a:r>
              <a:rPr lang="ja-JP" altLang="en-US" sz="900" dirty="0">
                <a:latin typeface="メイリオ"/>
                <a:ea typeface="メイリオ"/>
                <a:cs typeface="メイリオ"/>
              </a:rPr>
              <a:t>、バイナリエディタなどを使いアップデートファイルそのもの</a:t>
            </a:r>
            <a:r>
              <a:rPr lang="ja-JP" altLang="en-US" sz="900" dirty="0" smtClean="0">
                <a:latin typeface="メイリオ"/>
                <a:ea typeface="メイリオ"/>
                <a:cs typeface="メイリオ"/>
              </a:rPr>
              <a:t>に関心</a:t>
            </a:r>
            <a:r>
              <a:rPr lang="ja-JP" altLang="en-US" sz="900" dirty="0">
                <a:latin typeface="メイリオ"/>
                <a:ea typeface="メイリオ"/>
                <a:cs typeface="メイリオ"/>
              </a:rPr>
              <a:t>を誘う情報が含まれていないかを分析します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10.</a:t>
            </a:r>
            <a:r>
              <a:rPr lang="ja-JP" altLang="en-US" sz="1400" dirty="0" smtClean="0">
                <a:latin typeface="メイリオ"/>
                <a:ea typeface="メイリオ"/>
                <a:cs typeface="メイリオ"/>
              </a:rPr>
              <a:t>物理的</a:t>
            </a:r>
            <a:r>
              <a:rPr lang="ja-JP" altLang="en-US" sz="1400" dirty="0">
                <a:latin typeface="メイリオ"/>
                <a:ea typeface="メイリオ"/>
                <a:cs typeface="メイリオ"/>
              </a:rPr>
              <a:t>な問題</a:t>
            </a:r>
          </a:p>
          <a:p>
            <a:r>
              <a:rPr lang="ja-JP" altLang="en-US" sz="900" dirty="0">
                <a:latin typeface="メイリオ"/>
                <a:ea typeface="メイリオ"/>
                <a:cs typeface="メイリオ"/>
              </a:rPr>
              <a:t>攻撃者がデバイスを取り外すことで、記録媒体や、そこに保存</a:t>
            </a:r>
            <a:r>
              <a:rPr lang="ja-JP" altLang="en-US" sz="900" dirty="0" smtClean="0">
                <a:latin typeface="メイリオ"/>
                <a:ea typeface="メイリオ"/>
                <a:cs typeface="メイリオ"/>
              </a:rPr>
              <a:t>されている</a:t>
            </a:r>
            <a:r>
              <a:rPr lang="ja-JP" altLang="en-US" sz="900" dirty="0">
                <a:latin typeface="メイリオ"/>
                <a:ea typeface="メイリオ"/>
                <a:cs typeface="メイリオ"/>
              </a:rPr>
              <a:t>データにアクセスできる場合、物理的な脆弱性が存在する</a:t>
            </a:r>
            <a:r>
              <a:rPr lang="ja-JP" altLang="en-US" sz="900" dirty="0" smtClean="0">
                <a:latin typeface="メイリオ"/>
                <a:ea typeface="メイリオ"/>
                <a:cs typeface="メイリオ"/>
              </a:rPr>
              <a:t>と言えます</a:t>
            </a:r>
            <a:r>
              <a:rPr lang="ja-JP" altLang="en-US" sz="900" dirty="0">
                <a:latin typeface="メイリオ"/>
                <a:ea typeface="メイリオ"/>
                <a:cs typeface="メイリオ"/>
              </a:rPr>
              <a:t>。また、</a:t>
            </a:r>
            <a:r>
              <a:rPr lang="en-US" altLang="ja-JP" sz="900" dirty="0">
                <a:latin typeface="メイリオ"/>
                <a:ea typeface="メイリオ"/>
                <a:cs typeface="メイリオ"/>
              </a:rPr>
              <a:t>USB</a:t>
            </a:r>
            <a:r>
              <a:rPr lang="ja-JP" altLang="en-US" sz="900" dirty="0">
                <a:latin typeface="メイリオ"/>
                <a:ea typeface="メイリオ"/>
                <a:cs typeface="メイリオ"/>
              </a:rPr>
              <a:t>など外部ポートが設定やメンテナンス用</a:t>
            </a:r>
            <a:r>
              <a:rPr lang="ja-JP" altLang="en-US" sz="900" dirty="0" smtClean="0">
                <a:latin typeface="メイリオ"/>
                <a:ea typeface="メイリオ"/>
                <a:cs typeface="メイリオ"/>
              </a:rPr>
              <a:t>の機能</a:t>
            </a:r>
            <a:r>
              <a:rPr lang="ja-JP" altLang="en-US" sz="900" dirty="0">
                <a:latin typeface="メイリオ"/>
                <a:ea typeface="メイリオ"/>
                <a:cs typeface="メイリオ"/>
              </a:rPr>
              <a:t>としてアクセスできる場合にも、物理的なセキュリティの問題</a:t>
            </a:r>
            <a:r>
              <a:rPr lang="ja-JP" altLang="en-US" sz="900" dirty="0" smtClean="0">
                <a:latin typeface="メイリオ"/>
                <a:ea typeface="メイリオ"/>
                <a:cs typeface="メイリオ"/>
              </a:rPr>
              <a:t>になります</a:t>
            </a:r>
            <a:r>
              <a:rPr lang="ja-JP" altLang="en-US" sz="900" dirty="0">
                <a:latin typeface="メイリオ"/>
                <a:ea typeface="メイリオ"/>
                <a:cs typeface="メイリオ"/>
              </a:rPr>
              <a:t>。</a:t>
            </a:r>
          </a:p>
        </p:txBody>
      </p:sp>
      <p:sp>
        <p:nvSpPr>
          <p:cNvPr id="7" name="正方形/長方形 6"/>
          <p:cNvSpPr/>
          <p:nvPr/>
        </p:nvSpPr>
        <p:spPr>
          <a:xfrm>
            <a:off x="4464496" y="6453336"/>
            <a:ext cx="4572000" cy="215444"/>
          </a:xfrm>
          <a:prstGeom prst="rect">
            <a:avLst/>
          </a:prstGeom>
        </p:spPr>
        <p:txBody>
          <a:bodyPr>
            <a:spAutoFit/>
          </a:bodyPr>
          <a:lstStyle/>
          <a:p>
            <a:pPr algn="r"/>
            <a:r>
              <a:rPr lang="en-US" altLang="ja-JP" sz="800" dirty="0"/>
              <a:t>https://</a:t>
            </a:r>
            <a:r>
              <a:rPr lang="en-US" altLang="ja-JP" sz="800" dirty="0" err="1"/>
              <a:t>www.owasp.org</a:t>
            </a:r>
            <a:r>
              <a:rPr lang="en-US" altLang="ja-JP" sz="800" dirty="0"/>
              <a:t>/</a:t>
            </a:r>
            <a:r>
              <a:rPr lang="en-US" altLang="ja-JP" sz="800" dirty="0" err="1"/>
              <a:t>index.php</a:t>
            </a:r>
            <a:r>
              <a:rPr lang="en-US" altLang="ja-JP" sz="800" dirty="0"/>
              <a:t>/</a:t>
            </a:r>
            <a:r>
              <a:rPr lang="en-US" altLang="ja-JP" sz="800" dirty="0" err="1"/>
              <a:t>OWASP_Internet_of_Things_Top_Ten_Project</a:t>
            </a:r>
            <a:endParaRPr lang="ja-JP" altLang="en-US" sz="800" dirty="0"/>
          </a:p>
        </p:txBody>
      </p:sp>
    </p:spTree>
    <p:extLst>
      <p:ext uri="{BB962C8B-B14F-4D97-AF65-F5344CB8AC3E}">
        <p14:creationId xmlns:p14="http://schemas.microsoft.com/office/powerpoint/2010/main" val="1425285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smtClean="0">
                <a:solidFill>
                  <a:srgbClr val="FFFFFF"/>
                </a:solidFill>
                <a:effectLst/>
                <a:latin typeface="Arial"/>
                <a:ea typeface="HGP創英角ｺﾞｼｯｸUB" pitchFamily="50" charset="-128"/>
                <a:cs typeface="Arial"/>
              </a:rPr>
              <a:t>IoT</a:t>
            </a:r>
            <a:r>
              <a:rPr lang="ja-JP" altLang="en-US" sz="2400" dirty="0" smtClean="0">
                <a:solidFill>
                  <a:srgbClr val="FFFFFF"/>
                </a:solidFill>
                <a:effectLst/>
                <a:latin typeface="Arial"/>
                <a:ea typeface="HGP創英角ｺﾞｼｯｸUB" pitchFamily="50" charset="-128"/>
                <a:cs typeface="Arial"/>
              </a:rPr>
              <a:t>の実際</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84558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のビジネス事例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pic>
        <p:nvPicPr>
          <p:cNvPr id="4" name="図 3" descr="スクリーンショット 2015-04-06 16.27.03.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138" y="1343142"/>
            <a:ext cx="6732900" cy="3787256"/>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1207138" y="5417780"/>
            <a:ext cx="6732900" cy="646331"/>
          </a:xfrm>
          <a:prstGeom prst="rect">
            <a:avLst/>
          </a:prstGeom>
        </p:spPr>
        <p:txBody>
          <a:bodyPr wrap="square">
            <a:spAutoFit/>
          </a:bodyPr>
          <a:lstStyle/>
          <a:p>
            <a:pPr algn="ctr"/>
            <a:r>
              <a:rPr lang="ja-JP" altLang="en-US" dirty="0">
                <a:latin typeface="メイリオ"/>
                <a:ea typeface="メイリオ"/>
                <a:cs typeface="メイリオ"/>
              </a:rPr>
              <a:t>オーストリアの衛生用品メーカー「</a:t>
            </a:r>
            <a:r>
              <a:rPr lang="en-US" altLang="ja-JP" dirty="0" err="1">
                <a:latin typeface="メイリオ"/>
                <a:ea typeface="メイリオ"/>
                <a:cs typeface="メイリオ"/>
              </a:rPr>
              <a:t>Hagleitner</a:t>
            </a:r>
            <a:r>
              <a:rPr lang="ja-JP" altLang="en-US" dirty="0">
                <a:latin typeface="メイリオ"/>
                <a:ea typeface="メイリオ"/>
                <a:cs typeface="メイリオ"/>
              </a:rPr>
              <a:t>」</a:t>
            </a:r>
            <a:r>
              <a:rPr lang="ja-JP" altLang="en-US" dirty="0" smtClean="0">
                <a:latin typeface="メイリオ"/>
                <a:ea typeface="メイリオ"/>
                <a:cs typeface="メイリオ"/>
              </a:rPr>
              <a:t>社の事例</a:t>
            </a:r>
            <a:endParaRPr lang="en-US" altLang="ja-JP" dirty="0" smtClean="0">
              <a:latin typeface="メイリオ"/>
              <a:ea typeface="メイリオ"/>
              <a:cs typeface="メイリオ"/>
            </a:endParaRPr>
          </a:p>
          <a:p>
            <a:pPr algn="ctr"/>
            <a:r>
              <a:rPr lang="ja-JP" altLang="en-US" sz="1200" dirty="0" smtClean="0">
                <a:latin typeface="メイリオ"/>
                <a:ea typeface="メイリオ"/>
                <a:cs typeface="メイリオ"/>
              </a:rPr>
              <a:t>（プレゼンテーション・モードで画像をクリックすると動画が再生されます）</a:t>
            </a:r>
            <a:r>
              <a:rPr lang="ja-JP" altLang="en-US" dirty="0" smtClean="0">
                <a:latin typeface="メイリオ"/>
                <a:ea typeface="メイリオ"/>
                <a:cs typeface="メイリオ"/>
              </a:rPr>
              <a:t>　</a:t>
            </a:r>
            <a:endParaRPr lang="ja-JP" altLang="en-US" dirty="0">
              <a:latin typeface="メイリオ"/>
              <a:ea typeface="メイリオ"/>
              <a:cs typeface="メイリオ"/>
            </a:endParaRPr>
          </a:p>
        </p:txBody>
      </p:sp>
    </p:spTree>
    <p:extLst>
      <p:ext uri="{BB962C8B-B14F-4D97-AF65-F5344CB8AC3E}">
        <p14:creationId xmlns:p14="http://schemas.microsoft.com/office/powerpoint/2010/main" val="36819299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Google Maps</a:t>
            </a:r>
            <a:r>
              <a:rPr kumimoji="1" lang="ja-JP" altLang="en-US" dirty="0" smtClean="0"/>
              <a:t>の渋滞表示</a:t>
            </a:r>
            <a:endParaRPr kumimoji="1" lang="ja-JP" altLang="en-US" dirty="0"/>
          </a:p>
        </p:txBody>
      </p:sp>
      <p:pic>
        <p:nvPicPr>
          <p:cNvPr id="2050" name="Picture 2" descr="http://k-tai.impress.co.jp/img/ktw/docs/497/120/gm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84784"/>
            <a:ext cx="2381250" cy="422910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角丸四角形 2"/>
          <p:cNvSpPr/>
          <p:nvPr/>
        </p:nvSpPr>
        <p:spPr bwMode="auto">
          <a:xfrm>
            <a:off x="3923928" y="1484784"/>
            <a:ext cx="4392488" cy="1224136"/>
          </a:xfrm>
          <a:prstGeom prst="roundRect">
            <a:avLst>
              <a:gd name="adj" fmla="val 0"/>
            </a:avLst>
          </a:prstGeom>
          <a:solidFill>
            <a:srgbClr val="4269A8"/>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smtClean="0">
                <a:ln>
                  <a:noFill/>
                </a:ln>
                <a:solidFill>
                  <a:schemeClr val="bg1"/>
                </a:solidFill>
                <a:effectLst/>
                <a:latin typeface="+mn-lt"/>
                <a:ea typeface="+mn-ea"/>
              </a:rPr>
              <a:t>スマホの</a:t>
            </a:r>
            <a:r>
              <a:rPr kumimoji="0" lang="en-US" altLang="ja-JP" sz="2000" b="0" i="0" u="none" strike="noStrike" cap="none" normalizeH="0" smtClean="0">
                <a:ln>
                  <a:noFill/>
                </a:ln>
                <a:solidFill>
                  <a:schemeClr val="bg1"/>
                </a:solidFill>
                <a:effectLst/>
                <a:latin typeface="+mn-lt"/>
                <a:ea typeface="+mn-ea"/>
              </a:rPr>
              <a:t>Google Map</a:t>
            </a:r>
            <a:r>
              <a:rPr kumimoji="0" lang="ja-JP" altLang="en-US" sz="2000" b="0" i="0" u="none" strike="noStrike" cap="none" normalizeH="0" smtClean="0">
                <a:ln>
                  <a:noFill/>
                </a:ln>
                <a:solidFill>
                  <a:schemeClr val="bg1"/>
                </a:solidFill>
                <a:effectLst/>
                <a:latin typeface="+mn-lt"/>
                <a:ea typeface="+mn-ea"/>
              </a:rPr>
              <a:t>アプリから匿名で送信される位置情報・速度データを基に渋滞状況を計算し、表示</a:t>
            </a:r>
          </a:p>
        </p:txBody>
      </p:sp>
      <p:sp>
        <p:nvSpPr>
          <p:cNvPr id="5" name="角丸四角形 4"/>
          <p:cNvSpPr/>
          <p:nvPr/>
        </p:nvSpPr>
        <p:spPr bwMode="auto">
          <a:xfrm>
            <a:off x="3923928" y="2780928"/>
            <a:ext cx="4392488" cy="936104"/>
          </a:xfrm>
          <a:prstGeom prst="roundRect">
            <a:avLst>
              <a:gd name="adj" fmla="val 0"/>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dirty="0" smtClean="0">
                <a:ln>
                  <a:noFill/>
                </a:ln>
                <a:solidFill>
                  <a:schemeClr val="bg1"/>
                </a:solidFill>
                <a:effectLst/>
                <a:latin typeface="+mn-lt"/>
                <a:ea typeface="+mn-ea"/>
              </a:rPr>
              <a:t>車センサーやカメラなどの設備投資が不要</a:t>
            </a:r>
          </a:p>
        </p:txBody>
      </p:sp>
      <p:sp>
        <p:nvSpPr>
          <p:cNvPr id="6" name="角丸四角形 5"/>
          <p:cNvSpPr/>
          <p:nvPr/>
        </p:nvSpPr>
        <p:spPr bwMode="auto">
          <a:xfrm>
            <a:off x="3923928" y="3789040"/>
            <a:ext cx="4392488" cy="936104"/>
          </a:xfrm>
          <a:prstGeom prst="roundRect">
            <a:avLst>
              <a:gd name="adj" fmla="val 0"/>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smtClean="0">
                <a:ln>
                  <a:noFill/>
                </a:ln>
                <a:solidFill>
                  <a:schemeClr val="bg1"/>
                </a:solidFill>
                <a:effectLst/>
                <a:latin typeface="+mn-lt"/>
                <a:ea typeface="+mn-ea"/>
              </a:rPr>
              <a:t>ネットワーク接続が前提で台数の多いスマホをセンサーとして利用</a:t>
            </a:r>
          </a:p>
        </p:txBody>
      </p:sp>
      <p:sp>
        <p:nvSpPr>
          <p:cNvPr id="7" name="角丸四角形 6"/>
          <p:cNvSpPr/>
          <p:nvPr/>
        </p:nvSpPr>
        <p:spPr bwMode="auto">
          <a:xfrm>
            <a:off x="3923928" y="4797152"/>
            <a:ext cx="4392488" cy="936104"/>
          </a:xfrm>
          <a:prstGeom prst="roundRect">
            <a:avLst>
              <a:gd name="adj" fmla="val 0"/>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smtClean="0">
                <a:ln>
                  <a:noFill/>
                </a:ln>
                <a:solidFill>
                  <a:schemeClr val="bg1"/>
                </a:solidFill>
                <a:effectLst/>
                <a:latin typeface="+mn-lt"/>
                <a:ea typeface="+mn-ea"/>
              </a:rPr>
              <a:t>都市部では精度が上がるが、車が少ない地方部では精度が落ちる</a:t>
            </a:r>
          </a:p>
        </p:txBody>
      </p:sp>
    </p:spTree>
    <p:extLst>
      <p:ext uri="{BB962C8B-B14F-4D97-AF65-F5344CB8AC3E}">
        <p14:creationId xmlns:p14="http://schemas.microsoft.com/office/powerpoint/2010/main" val="415881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bwMode="auto">
          <a:xfrm>
            <a:off x="3167844" y="5517232"/>
            <a:ext cx="2808312" cy="432048"/>
          </a:xfrm>
          <a:prstGeom prst="rect">
            <a:avLst/>
          </a:prstGeom>
          <a:solidFill>
            <a:srgbClr val="00B05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稼働状況のモニタリング</a:t>
            </a:r>
          </a:p>
        </p:txBody>
      </p:sp>
      <p:sp>
        <p:nvSpPr>
          <p:cNvPr id="7" name="正方形/長方形 6"/>
          <p:cNvSpPr/>
          <p:nvPr/>
        </p:nvSpPr>
        <p:spPr bwMode="auto">
          <a:xfrm>
            <a:off x="3167844" y="6055899"/>
            <a:ext cx="2808312" cy="432048"/>
          </a:xfrm>
          <a:prstGeom prst="rect">
            <a:avLst/>
          </a:prstGeom>
          <a:solidFill>
            <a:srgbClr val="00B05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メンテナンス時期の通知</a:t>
            </a:r>
          </a:p>
        </p:txBody>
      </p:sp>
      <p:sp>
        <p:nvSpPr>
          <p:cNvPr id="8" name="正方形/長方形 7"/>
          <p:cNvSpPr/>
          <p:nvPr/>
        </p:nvSpPr>
        <p:spPr bwMode="auto">
          <a:xfrm>
            <a:off x="258179" y="6055899"/>
            <a:ext cx="2808312" cy="432048"/>
          </a:xfrm>
          <a:prstGeom prst="rect">
            <a:avLst/>
          </a:prstGeom>
          <a:solidFill>
            <a:srgbClr val="C0000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盗難防止</a:t>
            </a:r>
          </a:p>
        </p:txBody>
      </p:sp>
      <p:sp>
        <p:nvSpPr>
          <p:cNvPr id="9" name="正方形/長方形 8"/>
          <p:cNvSpPr/>
          <p:nvPr/>
        </p:nvSpPr>
        <p:spPr bwMode="auto">
          <a:xfrm>
            <a:off x="258179" y="5517232"/>
            <a:ext cx="2808312" cy="432048"/>
          </a:xfrm>
          <a:prstGeom prst="rect">
            <a:avLst/>
          </a:prstGeom>
          <a:solidFill>
            <a:srgbClr val="C0000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車両位置の特定</a:t>
            </a:r>
          </a:p>
        </p:txBody>
      </p:sp>
      <p:sp>
        <p:nvSpPr>
          <p:cNvPr id="10" name="正方形/長方形 9"/>
          <p:cNvSpPr/>
          <p:nvPr/>
        </p:nvSpPr>
        <p:spPr bwMode="auto">
          <a:xfrm>
            <a:off x="6084168" y="5517232"/>
            <a:ext cx="2808312" cy="432048"/>
          </a:xfrm>
          <a:prstGeom prst="rect">
            <a:avLst/>
          </a:prstGeom>
          <a:solidFill>
            <a:srgbClr val="0070C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dirty="0" smtClean="0">
                <a:solidFill>
                  <a:schemeClr val="bg1"/>
                </a:solidFill>
                <a:latin typeface="Meiryo" charset="-128"/>
                <a:ea typeface="Meiryo" charset="-128"/>
                <a:cs typeface="Meiryo" charset="-128"/>
              </a:rPr>
              <a:t>ドローンによる測量</a:t>
            </a:r>
            <a:endParaRPr kumimoji="0" lang="ja-JP" altLang="en-US" b="0" i="0" u="none" strike="noStrike" cap="none" normalizeH="0" dirty="0" smtClean="0">
              <a:ln>
                <a:noFill/>
              </a:ln>
              <a:solidFill>
                <a:schemeClr val="bg1"/>
              </a:solidFill>
              <a:effectLst/>
              <a:latin typeface="Meiryo" charset="-128"/>
              <a:ea typeface="Meiryo" charset="-128"/>
              <a:cs typeface="Meiryo" charset="-128"/>
            </a:endParaRPr>
          </a:p>
        </p:txBody>
      </p:sp>
      <p:sp>
        <p:nvSpPr>
          <p:cNvPr id="11" name="正方形/長方形 10"/>
          <p:cNvSpPr/>
          <p:nvPr/>
        </p:nvSpPr>
        <p:spPr bwMode="auto">
          <a:xfrm>
            <a:off x="6084168" y="6055899"/>
            <a:ext cx="2808312" cy="432048"/>
          </a:xfrm>
          <a:prstGeom prst="rect">
            <a:avLst/>
          </a:prstGeom>
          <a:solidFill>
            <a:srgbClr val="0070C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dirty="0" smtClean="0">
                <a:solidFill>
                  <a:schemeClr val="bg1"/>
                </a:solidFill>
                <a:latin typeface="Meiryo" charset="-128"/>
                <a:ea typeface="Meiryo" charset="-128"/>
                <a:cs typeface="Meiryo" charset="-128"/>
              </a:rPr>
              <a:t>自動運転・自動工事</a:t>
            </a:r>
            <a:endParaRPr kumimoji="0" lang="ja-JP" altLang="en-US" b="0" i="0" u="none" strike="noStrike" cap="none" normalizeH="0" dirty="0" smtClean="0">
              <a:ln>
                <a:noFill/>
              </a:ln>
              <a:solidFill>
                <a:schemeClr val="bg1"/>
              </a:solidFill>
              <a:effectLst/>
              <a:latin typeface="Meiryo" charset="-128"/>
              <a:ea typeface="Meiryo" charset="-128"/>
              <a:cs typeface="Meiryo" charset="-128"/>
            </a:endParaRPr>
          </a:p>
        </p:txBody>
      </p:sp>
      <p:pic>
        <p:nvPicPr>
          <p:cNvPr id="4" name="図 3"/>
          <p:cNvPicPr>
            <a:picLocks noChangeAspect="1"/>
          </p:cNvPicPr>
          <p:nvPr/>
        </p:nvPicPr>
        <p:blipFill>
          <a:blip r:embed="rId3"/>
          <a:stretch>
            <a:fillRect/>
          </a:stretch>
        </p:blipFill>
        <p:spPr>
          <a:xfrm>
            <a:off x="261379" y="1624691"/>
            <a:ext cx="4112453" cy="3172462"/>
          </a:xfrm>
          <a:prstGeom prst="rect">
            <a:avLst/>
          </a:prstGeom>
          <a:ln>
            <a:noFill/>
          </a:ln>
          <a:effectLst>
            <a:outerShdw blurRad="292100" dist="139700" dir="2700000" algn="tl" rotWithShape="0">
              <a:srgbClr val="333333">
                <a:alpha val="65000"/>
              </a:srgbClr>
            </a:outerShdw>
          </a:effectLst>
        </p:spPr>
      </p:pic>
      <p:pic>
        <p:nvPicPr>
          <p:cNvPr id="5" name="図 4">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5446" y="1641211"/>
            <a:ext cx="3645723" cy="3196084"/>
          </a:xfrm>
          <a:prstGeom prst="rect">
            <a:avLst/>
          </a:prstGeom>
          <a:ln>
            <a:noFill/>
          </a:ln>
          <a:effectLst>
            <a:outerShdw blurRad="292100" dist="139700" dir="2700000" algn="tl" rotWithShape="0">
              <a:srgbClr val="333333">
                <a:alpha val="65000"/>
              </a:srgbClr>
            </a:outerShdw>
          </a:effectLst>
        </p:spPr>
      </p:pic>
      <p:sp>
        <p:nvSpPr>
          <p:cNvPr id="13" name="右矢印 12"/>
          <p:cNvSpPr/>
          <p:nvPr/>
        </p:nvSpPr>
        <p:spPr>
          <a:xfrm>
            <a:off x="4499992" y="2852936"/>
            <a:ext cx="648072" cy="64807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 name="図 13"/>
          <p:cNvPicPr>
            <a:picLocks noChangeAspect="1"/>
          </p:cNvPicPr>
          <p:nvPr/>
        </p:nvPicPr>
        <p:blipFill>
          <a:blip r:embed="rId6"/>
          <a:stretch>
            <a:fillRect/>
          </a:stretch>
        </p:blipFill>
        <p:spPr>
          <a:xfrm>
            <a:off x="258179" y="1080023"/>
            <a:ext cx="2169204" cy="470676"/>
          </a:xfrm>
          <a:prstGeom prst="rect">
            <a:avLst/>
          </a:prstGeom>
        </p:spPr>
      </p:pic>
      <p:pic>
        <p:nvPicPr>
          <p:cNvPr id="15" name="図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5445" y="1080023"/>
            <a:ext cx="2647007" cy="404761"/>
          </a:xfrm>
          <a:prstGeom prst="rect">
            <a:avLst/>
          </a:prstGeom>
        </p:spPr>
      </p:pic>
      <p:sp>
        <p:nvSpPr>
          <p:cNvPr id="16" name="タイトル 15"/>
          <p:cNvSpPr>
            <a:spLocks noGrp="1"/>
          </p:cNvSpPr>
          <p:nvPr>
            <p:ph type="title"/>
          </p:nvPr>
        </p:nvSpPr>
        <p:spPr/>
        <p:txBody>
          <a:bodyPr/>
          <a:lstStyle/>
          <a:p>
            <a:r>
              <a:rPr lang="ja-JP" altLang="en-US" dirty="0" smtClean="0"/>
              <a:t>コマツの取り組み事例</a:t>
            </a:r>
            <a:endParaRPr kumimoji="1" lang="ja-JP" altLang="en-US" dirty="0"/>
          </a:p>
        </p:txBody>
      </p:sp>
      <p:sp>
        <p:nvSpPr>
          <p:cNvPr id="18" name="テキスト ボックス 17"/>
          <p:cNvSpPr txBox="1"/>
          <p:nvPr/>
        </p:nvSpPr>
        <p:spPr>
          <a:xfrm>
            <a:off x="5238289" y="4982882"/>
            <a:ext cx="2629246" cy="276999"/>
          </a:xfrm>
          <a:prstGeom prst="rect">
            <a:avLst/>
          </a:prstGeom>
          <a:noFill/>
        </p:spPr>
        <p:txBody>
          <a:bodyPr wrap="none" rtlCol="0">
            <a:spAutoFit/>
          </a:bodyPr>
          <a:lstStyle/>
          <a:p>
            <a:r>
              <a:rPr kumimoji="1" lang="en-US" altLang="ja-JP" sz="1200" dirty="0" smtClean="0">
                <a:solidFill>
                  <a:schemeClr val="tx1">
                    <a:lumMod val="50000"/>
                    <a:lumOff val="50000"/>
                  </a:schemeClr>
                </a:solidFill>
              </a:rPr>
              <a:t>↑</a:t>
            </a:r>
            <a:r>
              <a:rPr kumimoji="1" lang="ja-JP" altLang="en-US" sz="1200" dirty="0" smtClean="0">
                <a:solidFill>
                  <a:schemeClr val="tx1">
                    <a:lumMod val="50000"/>
                    <a:lumOff val="50000"/>
                  </a:schemeClr>
                </a:solidFill>
              </a:rPr>
              <a:t>クリックすると動画が再生されます。</a:t>
            </a:r>
            <a:endParaRPr kumimoji="1" lang="ja-JP" altLang="en-US" sz="1200" dirty="0">
              <a:solidFill>
                <a:schemeClr val="tx1">
                  <a:lumMod val="50000"/>
                  <a:lumOff val="50000"/>
                </a:schemeClr>
              </a:solidFill>
            </a:endParaRPr>
          </a:p>
        </p:txBody>
      </p:sp>
    </p:spTree>
    <p:extLst>
      <p:ext uri="{BB962C8B-B14F-4D97-AF65-F5344CB8AC3E}">
        <p14:creationId xmlns:p14="http://schemas.microsoft.com/office/powerpoint/2010/main" val="230874353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The Internet of Thongs by IBM</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sp>
        <p:nvSpPr>
          <p:cNvPr id="4" name="正方形/長方形 3"/>
          <p:cNvSpPr/>
          <p:nvPr/>
        </p:nvSpPr>
        <p:spPr>
          <a:xfrm>
            <a:off x="4234160" y="5937456"/>
            <a:ext cx="4572000" cy="276999"/>
          </a:xfrm>
          <a:prstGeom prst="rect">
            <a:avLst/>
          </a:prstGeom>
        </p:spPr>
        <p:txBody>
          <a:bodyPr>
            <a:spAutoFit/>
          </a:bodyPr>
          <a:lstStyle/>
          <a:p>
            <a:pPr algn="r"/>
            <a:r>
              <a:rPr lang="ja-JP" altLang="en-US" sz="1200" dirty="0"/>
              <a:t>https://www.youtube.com/watch?v=L1unGW2Ae1M</a:t>
            </a:r>
          </a:p>
        </p:txBody>
      </p:sp>
      <p:pic>
        <p:nvPicPr>
          <p:cNvPr id="5" name="図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28" y="1215783"/>
            <a:ext cx="8460432" cy="4196749"/>
          </a:xfrm>
          <a:prstGeom prst="rect">
            <a:avLst/>
          </a:prstGeom>
          <a:ln>
            <a:noFill/>
          </a:ln>
          <a:effectLst>
            <a:outerShdw blurRad="292100" dist="139700" dir="2700000" algn="tl" rotWithShape="0">
              <a:srgbClr val="333333">
                <a:alpha val="65000"/>
              </a:srgbClr>
            </a:outerShdw>
          </a:effectLst>
        </p:spPr>
      </p:pic>
      <p:sp>
        <p:nvSpPr>
          <p:cNvPr id="6" name="テキスト ボックス 5"/>
          <p:cNvSpPr txBox="1"/>
          <p:nvPr/>
        </p:nvSpPr>
        <p:spPr>
          <a:xfrm>
            <a:off x="1061194" y="5845304"/>
            <a:ext cx="3847102" cy="369332"/>
          </a:xfrm>
          <a:prstGeom prst="rect">
            <a:avLst/>
          </a:prstGeom>
          <a:noFill/>
        </p:spPr>
        <p:txBody>
          <a:bodyPr wrap="none" rtlCol="0">
            <a:spAutoFit/>
          </a:bodyPr>
          <a:lstStyle/>
          <a:p>
            <a:r>
              <a:rPr kumimoji="1" lang="en-US" altLang="ja-JP" dirty="0" smtClean="0">
                <a:solidFill>
                  <a:schemeClr val="tx1">
                    <a:lumMod val="50000"/>
                    <a:lumOff val="50000"/>
                  </a:schemeClr>
                </a:solidFill>
              </a:rPr>
              <a:t>↑</a:t>
            </a:r>
            <a:r>
              <a:rPr kumimoji="1" lang="ja-JP" altLang="en-US" dirty="0" smtClean="0">
                <a:solidFill>
                  <a:schemeClr val="tx1">
                    <a:lumMod val="50000"/>
                    <a:lumOff val="50000"/>
                  </a:schemeClr>
                </a:solidFill>
              </a:rPr>
              <a:t>クリックすると動画が再生されます。</a:t>
            </a:r>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637258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What is </a:t>
            </a:r>
            <a:r>
              <a:rPr lang="en-US" altLang="ja-JP" dirty="0" err="1" smtClean="0"/>
              <a:t>IoT</a:t>
            </a:r>
            <a:r>
              <a:rPr lang="en-US" altLang="ja-JP" dirty="0" smtClean="0"/>
              <a:t> ? by Intel</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pic>
        <p:nvPicPr>
          <p:cNvPr id="5" name="図 4">
            <a:hlinkClick r:id="rId2"/>
          </p:cNvPr>
          <p:cNvPicPr>
            <a:picLocks noChangeAspect="1"/>
          </p:cNvPicPr>
          <p:nvPr/>
        </p:nvPicPr>
        <p:blipFill>
          <a:blip r:embed="rId3"/>
          <a:stretch>
            <a:fillRect/>
          </a:stretch>
        </p:blipFill>
        <p:spPr>
          <a:xfrm>
            <a:off x="1041359" y="1399378"/>
            <a:ext cx="7061281" cy="3989732"/>
          </a:xfrm>
          <a:prstGeom prst="rect">
            <a:avLst/>
          </a:prstGeom>
          <a:ln>
            <a:noFill/>
          </a:ln>
          <a:effectLst>
            <a:outerShdw blurRad="292100" dist="139700" dir="2700000" algn="tl" rotWithShape="0">
              <a:srgbClr val="333333">
                <a:alpha val="65000"/>
              </a:srgbClr>
            </a:outerShdw>
          </a:effectLst>
        </p:spPr>
      </p:pic>
      <p:sp>
        <p:nvSpPr>
          <p:cNvPr id="4" name="正方形/長方形 3"/>
          <p:cNvSpPr/>
          <p:nvPr/>
        </p:nvSpPr>
        <p:spPr>
          <a:xfrm>
            <a:off x="3851920" y="5891470"/>
            <a:ext cx="4572000" cy="276999"/>
          </a:xfrm>
          <a:prstGeom prst="rect">
            <a:avLst/>
          </a:prstGeom>
        </p:spPr>
        <p:txBody>
          <a:bodyPr>
            <a:spAutoFit/>
          </a:bodyPr>
          <a:lstStyle/>
          <a:p>
            <a:pPr algn="r"/>
            <a:r>
              <a:rPr lang="ja-JP" altLang="en-US" sz="1200"/>
              <a:t>https://www.youtube.com/watch?v=Q3ur8wzzhBU</a:t>
            </a:r>
          </a:p>
        </p:txBody>
      </p:sp>
      <p:sp>
        <p:nvSpPr>
          <p:cNvPr id="6" name="テキスト ボックス 5"/>
          <p:cNvSpPr txBox="1"/>
          <p:nvPr/>
        </p:nvSpPr>
        <p:spPr>
          <a:xfrm>
            <a:off x="1061194" y="5845304"/>
            <a:ext cx="3847102" cy="369332"/>
          </a:xfrm>
          <a:prstGeom prst="rect">
            <a:avLst/>
          </a:prstGeom>
          <a:noFill/>
        </p:spPr>
        <p:txBody>
          <a:bodyPr wrap="none" rtlCol="0">
            <a:spAutoFit/>
          </a:bodyPr>
          <a:lstStyle/>
          <a:p>
            <a:r>
              <a:rPr kumimoji="1" lang="en-US" altLang="ja-JP" dirty="0" smtClean="0">
                <a:solidFill>
                  <a:schemeClr val="tx1">
                    <a:lumMod val="50000"/>
                    <a:lumOff val="50000"/>
                  </a:schemeClr>
                </a:solidFill>
              </a:rPr>
              <a:t>↑</a:t>
            </a:r>
            <a:r>
              <a:rPr kumimoji="1" lang="ja-JP" altLang="en-US" dirty="0" smtClean="0">
                <a:solidFill>
                  <a:schemeClr val="tx1">
                    <a:lumMod val="50000"/>
                    <a:lumOff val="50000"/>
                  </a:schemeClr>
                </a:solidFill>
              </a:rPr>
              <a:t>クリックすると動画が再生されます。</a:t>
            </a:r>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6222411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Predix</a:t>
            </a:r>
            <a:r>
              <a:rPr kumimoji="1" lang="en-US" altLang="ja-JP" dirty="0" smtClean="0"/>
              <a:t> </a:t>
            </a:r>
            <a:r>
              <a:rPr kumimoji="1" lang="en-US" altLang="ja-JP" dirty="0" err="1" smtClean="0"/>
              <a:t>IoT</a:t>
            </a:r>
            <a:r>
              <a:rPr kumimoji="1" lang="en-US" altLang="ja-JP" dirty="0" smtClean="0"/>
              <a:t> </a:t>
            </a:r>
            <a:r>
              <a:rPr kumimoji="1" lang="en-US" altLang="ja-JP" dirty="0" err="1" smtClean="0"/>
              <a:t>pratform</a:t>
            </a:r>
            <a:r>
              <a:rPr kumimoji="1" lang="en-US" altLang="ja-JP" dirty="0" smtClean="0"/>
              <a:t> by GE</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pic>
        <p:nvPicPr>
          <p:cNvPr id="4" name="図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34" y="1196752"/>
            <a:ext cx="8003931" cy="4388120"/>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4283968" y="5915469"/>
            <a:ext cx="4572000" cy="276999"/>
          </a:xfrm>
          <a:prstGeom prst="rect">
            <a:avLst/>
          </a:prstGeom>
        </p:spPr>
        <p:txBody>
          <a:bodyPr>
            <a:spAutoFit/>
          </a:bodyPr>
          <a:lstStyle/>
          <a:p>
            <a:pPr algn="r"/>
            <a:r>
              <a:rPr lang="ja-JP" altLang="en-US" sz="1200"/>
              <a:t>https://www.youtube.com/watch?v=Sg3WhdY0Jb0</a:t>
            </a:r>
          </a:p>
        </p:txBody>
      </p:sp>
      <p:sp>
        <p:nvSpPr>
          <p:cNvPr id="6" name="テキスト ボックス 5"/>
          <p:cNvSpPr txBox="1"/>
          <p:nvPr/>
        </p:nvSpPr>
        <p:spPr>
          <a:xfrm>
            <a:off x="1061194" y="5845304"/>
            <a:ext cx="3847102" cy="369332"/>
          </a:xfrm>
          <a:prstGeom prst="rect">
            <a:avLst/>
          </a:prstGeom>
          <a:noFill/>
        </p:spPr>
        <p:txBody>
          <a:bodyPr wrap="none" rtlCol="0">
            <a:spAutoFit/>
          </a:bodyPr>
          <a:lstStyle/>
          <a:p>
            <a:r>
              <a:rPr kumimoji="1" lang="en-US" altLang="ja-JP" dirty="0" smtClean="0">
                <a:solidFill>
                  <a:schemeClr val="tx1">
                    <a:lumMod val="50000"/>
                    <a:lumOff val="50000"/>
                  </a:schemeClr>
                </a:solidFill>
              </a:rPr>
              <a:t>↑</a:t>
            </a:r>
            <a:r>
              <a:rPr kumimoji="1" lang="ja-JP" altLang="en-US" dirty="0" smtClean="0">
                <a:solidFill>
                  <a:schemeClr val="tx1">
                    <a:lumMod val="50000"/>
                    <a:lumOff val="50000"/>
                  </a:schemeClr>
                </a:solidFill>
              </a:rPr>
              <a:t>クリックすると動画が再生されます。</a:t>
            </a:r>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10692737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インターネットに接されるデバイス数の推移</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pic>
        <p:nvPicPr>
          <p:cNvPr id="4" name="図 3" descr="WTR316-20150928-onodera1-580x36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529" y="1014134"/>
            <a:ext cx="7366000" cy="4635500"/>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1008529" y="5873749"/>
            <a:ext cx="7366000" cy="461665"/>
          </a:xfrm>
          <a:prstGeom prst="rect">
            <a:avLst/>
          </a:prstGeom>
        </p:spPr>
        <p:txBody>
          <a:bodyPr wrap="square">
            <a:spAutoFit/>
          </a:bodyPr>
          <a:lstStyle/>
          <a:p>
            <a:pPr algn="ctr"/>
            <a:r>
              <a:rPr lang="ja-JP" altLang="en-US" sz="1200" dirty="0"/>
              <a:t>爆発的な伸びを見せると推測される</a:t>
            </a:r>
            <a:r>
              <a:rPr lang="en-US" altLang="ja-JP" sz="1200" dirty="0" err="1"/>
              <a:t>IoT</a:t>
            </a:r>
            <a:r>
              <a:rPr lang="ja-JP" altLang="en-US" sz="1200" dirty="0"/>
              <a:t>（世界規模） （出典：</a:t>
            </a:r>
            <a:r>
              <a:rPr lang="en-US" altLang="ja-JP" sz="1200" dirty="0"/>
              <a:t>National Cable &amp; Telecommunications Association</a:t>
            </a:r>
            <a:r>
              <a:rPr lang="ja-JP" altLang="en-US" sz="1200" dirty="0"/>
              <a:t>）	</a:t>
            </a:r>
          </a:p>
        </p:txBody>
      </p:sp>
    </p:spTree>
    <p:extLst>
      <p:ext uri="{BB962C8B-B14F-4D97-AF65-F5344CB8AC3E}">
        <p14:creationId xmlns:p14="http://schemas.microsoft.com/office/powerpoint/2010/main" val="3583031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Arial"/>
                <a:ea typeface="HGP創英角ｺﾞｼｯｸUB" pitchFamily="50" charset="-128"/>
                <a:cs typeface="Arial"/>
              </a:rPr>
              <a:t>インダストリー</a:t>
            </a:r>
            <a:r>
              <a:rPr lang="en-US" altLang="ja-JP" sz="2400" dirty="0" smtClean="0">
                <a:solidFill>
                  <a:srgbClr val="FFFFFF"/>
                </a:solidFill>
                <a:effectLst/>
                <a:latin typeface="Arial"/>
                <a:ea typeface="HGP創英角ｺﾞｼｯｸUB" pitchFamily="50" charset="-128"/>
                <a:cs typeface="Arial"/>
              </a:rPr>
              <a:t>4.0</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5887177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4570413" y="892020"/>
            <a:ext cx="3835150" cy="5623259"/>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735263" y="892020"/>
            <a:ext cx="3835150" cy="562325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コレ１枚で分かるインダストリー</a:t>
            </a:r>
            <a:r>
              <a:rPr kumimoji="1" lang="en-US" altLang="ja-JP" dirty="0" smtClean="0"/>
              <a:t>4.0</a:t>
            </a:r>
            <a:endParaRPr kumimoji="1" lang="ja-JP" altLang="en-US" dirty="0"/>
          </a:p>
        </p:txBody>
      </p:sp>
      <p:sp>
        <p:nvSpPr>
          <p:cNvPr id="3" name="スライド番号プレースホルダー 2"/>
          <p:cNvSpPr>
            <a:spLocks noGrp="1"/>
          </p:cNvSpPr>
          <p:nvPr>
            <p:ph type="sldNum" sz="quarter" idx="12"/>
          </p:nvPr>
        </p:nvSpPr>
        <p:spPr>
          <a:xfrm>
            <a:off x="6932246" y="6640200"/>
            <a:ext cx="2133600" cy="217800"/>
          </a:xfrm>
        </p:spPr>
        <p:txBody>
          <a:bodyPr/>
          <a:lstStyle/>
          <a:p>
            <a:fld id="{8FF8CC5D-A65D-5946-99B5-645367A967AD}" type="slidenum">
              <a:rPr kumimoji="1" lang="ja-JP" altLang="en-US" smtClean="0"/>
              <a:t>41</a:t>
            </a:fld>
            <a:endParaRPr kumimoji="1" lang="ja-JP" altLang="en-US"/>
          </a:p>
        </p:txBody>
      </p:sp>
      <p:sp>
        <p:nvSpPr>
          <p:cNvPr id="4" name="円/楕円 3"/>
          <p:cNvSpPr/>
          <p:nvPr/>
        </p:nvSpPr>
        <p:spPr>
          <a:xfrm>
            <a:off x="1879225" y="1007034"/>
            <a:ext cx="5382376" cy="5368333"/>
          </a:xfrm>
          <a:prstGeom prst="ellipse">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円/楕円 4"/>
          <p:cNvSpPr/>
          <p:nvPr/>
        </p:nvSpPr>
        <p:spPr>
          <a:xfrm>
            <a:off x="2575970" y="1709333"/>
            <a:ext cx="3988886" cy="3963736"/>
          </a:xfrm>
          <a:prstGeom prst="ellipse">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円/楕円 5"/>
          <p:cNvSpPr/>
          <p:nvPr/>
        </p:nvSpPr>
        <p:spPr>
          <a:xfrm>
            <a:off x="3313300" y="2449441"/>
            <a:ext cx="2514225" cy="2499895"/>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 name="テキスト ボックス 6"/>
          <p:cNvSpPr txBox="1"/>
          <p:nvPr/>
        </p:nvSpPr>
        <p:spPr>
          <a:xfrm>
            <a:off x="3362303" y="3164652"/>
            <a:ext cx="2416221" cy="1077218"/>
          </a:xfrm>
          <a:prstGeom prst="rect">
            <a:avLst/>
          </a:prstGeom>
          <a:noFill/>
        </p:spPr>
        <p:txBody>
          <a:bodyPr wrap="none" rtlCol="0">
            <a:spAutoFit/>
          </a:bodyPr>
          <a:lstStyle/>
          <a:p>
            <a:pPr algn="ctr"/>
            <a:r>
              <a:rPr lang="ja-JP" altLang="en-US" sz="2000" b="1" dirty="0" smtClean="0">
                <a:solidFill>
                  <a:srgbClr val="FFFFFF"/>
                </a:solidFill>
                <a:latin typeface="メイリオ"/>
                <a:ea typeface="メイリオ"/>
                <a:cs typeface="メイリオ"/>
              </a:rPr>
              <a:t>インダストリー</a:t>
            </a:r>
            <a:r>
              <a:rPr lang="en-US" altLang="ja-JP" sz="2000" b="1" dirty="0" smtClean="0">
                <a:solidFill>
                  <a:srgbClr val="FFFFFF"/>
                </a:solidFill>
                <a:latin typeface="メイリオ"/>
                <a:ea typeface="メイリオ"/>
                <a:cs typeface="メイリオ"/>
              </a:rPr>
              <a:t>4.0</a:t>
            </a:r>
          </a:p>
          <a:p>
            <a:pPr algn="ctr"/>
            <a:r>
              <a:rPr lang="en-US" altLang="ja-JP" sz="2000" dirty="0" smtClean="0">
                <a:solidFill>
                  <a:srgbClr val="FFFFFF"/>
                </a:solidFill>
                <a:latin typeface="メイリオ"/>
                <a:ea typeface="メイリオ"/>
                <a:cs typeface="メイリオ"/>
              </a:rPr>
              <a:t>Industry 4.0</a:t>
            </a:r>
          </a:p>
          <a:p>
            <a:pPr algn="ctr"/>
            <a:r>
              <a:rPr kumimoji="1" lang="ja-JP" altLang="en-US" sz="2400" b="1" dirty="0" smtClean="0">
                <a:solidFill>
                  <a:srgbClr val="FFFFFF"/>
                </a:solidFill>
                <a:latin typeface="メイリオ"/>
                <a:ea typeface="メイリオ"/>
                <a:cs typeface="メイリオ"/>
              </a:rPr>
              <a:t>自ら考える工場</a:t>
            </a:r>
            <a:endParaRPr kumimoji="1" lang="ja-JP" altLang="en-US" sz="2400" b="1" dirty="0">
              <a:solidFill>
                <a:srgbClr val="FFFFFF"/>
              </a:solidFill>
              <a:latin typeface="メイリオ"/>
              <a:ea typeface="メイリオ"/>
              <a:cs typeface="メイリオ"/>
            </a:endParaRPr>
          </a:p>
        </p:txBody>
      </p:sp>
      <p:sp>
        <p:nvSpPr>
          <p:cNvPr id="8" name="正方形/長方形 7"/>
          <p:cNvSpPr/>
          <p:nvPr/>
        </p:nvSpPr>
        <p:spPr>
          <a:xfrm>
            <a:off x="5376653" y="2048982"/>
            <a:ext cx="2065421" cy="889000"/>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メイリオ"/>
                <a:ea typeface="メイリオ"/>
                <a:cs typeface="メイリオ"/>
              </a:rPr>
              <a:t>製造コストの極小化</a:t>
            </a:r>
            <a:endParaRPr kumimoji="1" lang="en-US" altLang="ja-JP" sz="1600" b="1"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個別仕様オーダーでも</a:t>
            </a:r>
            <a:endParaRPr lang="en-US" altLang="ja-JP" sz="1200"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量産品と同じコストで対応</a:t>
            </a:r>
            <a:endParaRPr kumimoji="1" lang="ja-JP" altLang="en-US" sz="1200" dirty="0">
              <a:solidFill>
                <a:srgbClr val="FFFFFF"/>
              </a:solidFill>
              <a:latin typeface="メイリオ"/>
              <a:ea typeface="メイリオ"/>
              <a:cs typeface="メイリオ"/>
            </a:endParaRPr>
          </a:p>
        </p:txBody>
      </p:sp>
      <p:sp>
        <p:nvSpPr>
          <p:cNvPr id="9" name="正方形/長方形 8"/>
          <p:cNvSpPr/>
          <p:nvPr/>
        </p:nvSpPr>
        <p:spPr>
          <a:xfrm>
            <a:off x="1685383" y="2048982"/>
            <a:ext cx="2065421" cy="889000"/>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メイリオ"/>
                <a:ea typeface="メイリオ"/>
                <a:cs typeface="メイリオ"/>
              </a:rPr>
              <a:t>カスタマイズ対応</a:t>
            </a:r>
            <a:endParaRPr kumimoji="1" lang="en-US" altLang="ja-JP" sz="1600" b="1"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お客様毎に異なる</a:t>
            </a:r>
            <a:endParaRPr lang="en-US" altLang="ja-JP" sz="1200"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個別仕様のオーダーに対応</a:t>
            </a:r>
            <a:endParaRPr kumimoji="1" lang="ja-JP" altLang="en-US" sz="1200" dirty="0">
              <a:solidFill>
                <a:srgbClr val="FFFFFF"/>
              </a:solidFill>
              <a:latin typeface="メイリオ"/>
              <a:ea typeface="メイリオ"/>
              <a:cs typeface="メイリオ"/>
            </a:endParaRPr>
          </a:p>
        </p:txBody>
      </p:sp>
      <p:sp>
        <p:nvSpPr>
          <p:cNvPr id="10" name="正方形/長方形 9"/>
          <p:cNvSpPr/>
          <p:nvPr/>
        </p:nvSpPr>
        <p:spPr>
          <a:xfrm>
            <a:off x="3537702" y="4949336"/>
            <a:ext cx="2065421" cy="889000"/>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メイリオ"/>
                <a:ea typeface="メイリオ"/>
                <a:cs typeface="メイリオ"/>
              </a:rPr>
              <a:t>短納期対応</a:t>
            </a:r>
            <a:endParaRPr kumimoji="1" lang="en-US" altLang="ja-JP" sz="1600" b="1"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個別仕様オーダーでも</a:t>
            </a:r>
            <a:endParaRPr lang="en-US" altLang="ja-JP" sz="1200"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短納期で対応</a:t>
            </a:r>
            <a:endParaRPr kumimoji="1" lang="ja-JP" altLang="en-US" sz="1200" dirty="0">
              <a:solidFill>
                <a:srgbClr val="FFFFFF"/>
              </a:solidFill>
              <a:latin typeface="メイリオ"/>
              <a:ea typeface="メイリオ"/>
              <a:cs typeface="メイリオ"/>
            </a:endParaRPr>
          </a:p>
        </p:txBody>
      </p:sp>
      <p:sp>
        <p:nvSpPr>
          <p:cNvPr id="11" name="ホームベース 10"/>
          <p:cNvSpPr/>
          <p:nvPr/>
        </p:nvSpPr>
        <p:spPr>
          <a:xfrm>
            <a:off x="1685383" y="3387350"/>
            <a:ext cx="1732003" cy="961467"/>
          </a:xfrm>
          <a:prstGeom prst="homePlate">
            <a:avLst>
              <a:gd name="adj" fmla="val 34971"/>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err="1" smtClean="0">
                <a:solidFill>
                  <a:srgbClr val="FFFFFF"/>
                </a:solidFill>
                <a:latin typeface="メイリオ"/>
                <a:ea typeface="メイリオ"/>
                <a:cs typeface="メイリオ"/>
              </a:rPr>
              <a:t>IoT</a:t>
            </a:r>
            <a:endParaRPr kumimoji="1" lang="en-US" altLang="ja-JP" sz="2000" dirty="0" smtClean="0">
              <a:solidFill>
                <a:srgbClr val="FFFFFF"/>
              </a:solidFill>
              <a:latin typeface="メイリオ"/>
              <a:ea typeface="メイリオ"/>
              <a:cs typeface="メイリオ"/>
            </a:endParaRPr>
          </a:p>
          <a:p>
            <a:pPr algn="ctr"/>
            <a:r>
              <a:rPr lang="en-US" altLang="ja-JP" sz="800" dirty="0" smtClean="0">
                <a:solidFill>
                  <a:srgbClr val="FFFFFF"/>
                </a:solidFill>
                <a:latin typeface="メイリオ"/>
                <a:ea typeface="メイリオ"/>
                <a:cs typeface="メイリオ"/>
              </a:rPr>
              <a:t>Internet of Things</a:t>
            </a:r>
            <a:endParaRPr kumimoji="1" lang="en-US" altLang="ja-JP" sz="800" dirty="0" smtClean="0">
              <a:solidFill>
                <a:srgbClr val="FFFFFF"/>
              </a:solidFill>
              <a:latin typeface="メイリオ"/>
              <a:ea typeface="メイリオ"/>
              <a:cs typeface="メイリオ"/>
            </a:endParaRPr>
          </a:p>
          <a:p>
            <a:endParaRPr lang="en-US" altLang="ja-JP" sz="10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工場内外の設備、機器、部材からの情報を収集</a:t>
            </a:r>
            <a:endParaRPr kumimoji="1" lang="ja-JP" altLang="en-US" sz="1000" dirty="0">
              <a:solidFill>
                <a:srgbClr val="FFFFFF"/>
              </a:solidFill>
              <a:latin typeface="メイリオ"/>
              <a:ea typeface="メイリオ"/>
              <a:cs typeface="メイリオ"/>
            </a:endParaRPr>
          </a:p>
        </p:txBody>
      </p:sp>
      <p:sp>
        <p:nvSpPr>
          <p:cNvPr id="12" name="ホームベース 11"/>
          <p:cNvSpPr/>
          <p:nvPr/>
        </p:nvSpPr>
        <p:spPr>
          <a:xfrm flipH="1">
            <a:off x="5710070" y="3466501"/>
            <a:ext cx="1732003" cy="961467"/>
          </a:xfrm>
          <a:prstGeom prst="homePlate">
            <a:avLst>
              <a:gd name="adj" fmla="val 34971"/>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err="1" smtClean="0">
                <a:solidFill>
                  <a:srgbClr val="FFFFFF"/>
                </a:solidFill>
                <a:latin typeface="メイリオ"/>
                <a:ea typeface="メイリオ"/>
                <a:cs typeface="メイリオ"/>
              </a:rPr>
              <a:t>IoP</a:t>
            </a:r>
            <a:endParaRPr kumimoji="1" lang="en-US" altLang="ja-JP" sz="2000" dirty="0" smtClean="0">
              <a:solidFill>
                <a:srgbClr val="FFFFFF"/>
              </a:solidFill>
              <a:latin typeface="メイリオ"/>
              <a:ea typeface="メイリオ"/>
              <a:cs typeface="メイリオ"/>
            </a:endParaRPr>
          </a:p>
          <a:p>
            <a:pPr algn="ctr"/>
            <a:r>
              <a:rPr lang="en-US" altLang="ja-JP" sz="800" dirty="0" smtClean="0">
                <a:solidFill>
                  <a:srgbClr val="FFFFFF"/>
                </a:solidFill>
                <a:latin typeface="メイリオ"/>
                <a:ea typeface="メイリオ"/>
                <a:cs typeface="メイリオ"/>
              </a:rPr>
              <a:t>Internet of People</a:t>
            </a:r>
          </a:p>
          <a:p>
            <a:pPr algn="ctr"/>
            <a:endParaRPr kumimoji="1" lang="en-US" altLang="ja-JP" sz="800" dirty="0" smtClean="0">
              <a:solidFill>
                <a:srgbClr val="FFFFFF"/>
              </a:solidFill>
              <a:latin typeface="メイリオ"/>
              <a:ea typeface="メイリオ"/>
              <a:cs typeface="メイリオ"/>
            </a:endParaRPr>
          </a:p>
          <a:p>
            <a:pPr algn="r"/>
            <a:r>
              <a:rPr lang="ja-JP" altLang="en-US" sz="1000" dirty="0" smtClean="0">
                <a:solidFill>
                  <a:srgbClr val="FFFFFF"/>
                </a:solidFill>
                <a:latin typeface="メイリオ"/>
                <a:ea typeface="メイリオ"/>
                <a:cs typeface="メイリオ"/>
              </a:rPr>
              <a:t>工場や関係事業所で働く人々の情報を収集</a:t>
            </a:r>
            <a:endParaRPr lang="en-US" altLang="ja-JP" sz="1000" dirty="0" smtClean="0">
              <a:solidFill>
                <a:srgbClr val="FFFFFF"/>
              </a:solidFill>
              <a:latin typeface="メイリオ"/>
              <a:ea typeface="メイリオ"/>
              <a:cs typeface="メイリオ"/>
            </a:endParaRPr>
          </a:p>
        </p:txBody>
      </p:sp>
      <p:sp>
        <p:nvSpPr>
          <p:cNvPr id="13" name="ホームベース 12"/>
          <p:cNvSpPr/>
          <p:nvPr/>
        </p:nvSpPr>
        <p:spPr>
          <a:xfrm rot="16200000" flipH="1">
            <a:off x="3704411" y="1263463"/>
            <a:ext cx="1732003" cy="1156369"/>
          </a:xfrm>
          <a:prstGeom prst="homePlate">
            <a:avLst>
              <a:gd name="adj" fmla="val 34971"/>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200" dirty="0" smtClean="0">
              <a:solidFill>
                <a:srgbClr val="FFFFFF"/>
              </a:solidFill>
              <a:latin typeface="メイリオ"/>
              <a:ea typeface="メイリオ"/>
              <a:cs typeface="メイリオ"/>
            </a:endParaRPr>
          </a:p>
        </p:txBody>
      </p:sp>
      <p:sp>
        <p:nvSpPr>
          <p:cNvPr id="14" name="テキスト ボックス 13"/>
          <p:cNvSpPr txBox="1"/>
          <p:nvPr/>
        </p:nvSpPr>
        <p:spPr>
          <a:xfrm>
            <a:off x="3992228" y="1089277"/>
            <a:ext cx="1156369" cy="1261884"/>
          </a:xfrm>
          <a:prstGeom prst="rect">
            <a:avLst/>
          </a:prstGeom>
          <a:noFill/>
        </p:spPr>
        <p:txBody>
          <a:bodyPr wrap="square" rtlCol="0">
            <a:spAutoFit/>
          </a:bodyPr>
          <a:lstStyle/>
          <a:p>
            <a:pPr algn="ctr"/>
            <a:r>
              <a:rPr kumimoji="1" lang="en-US" altLang="ja-JP" sz="2000" dirty="0" err="1" smtClean="0">
                <a:solidFill>
                  <a:srgbClr val="FFFFFF"/>
                </a:solidFill>
                <a:latin typeface="メイリオ"/>
                <a:ea typeface="メイリオ"/>
                <a:cs typeface="メイリオ"/>
              </a:rPr>
              <a:t>IoS</a:t>
            </a:r>
            <a:endParaRPr kumimoji="1" lang="en-US" altLang="ja-JP" sz="2000" dirty="0" smtClean="0">
              <a:solidFill>
                <a:srgbClr val="FFFFFF"/>
              </a:solidFill>
              <a:latin typeface="メイリオ"/>
              <a:ea typeface="メイリオ"/>
              <a:cs typeface="メイリオ"/>
            </a:endParaRPr>
          </a:p>
          <a:p>
            <a:pPr algn="ctr"/>
            <a:r>
              <a:rPr lang="en-US" altLang="ja-JP" sz="800" dirty="0" smtClean="0">
                <a:solidFill>
                  <a:srgbClr val="FFFFFF"/>
                </a:solidFill>
                <a:latin typeface="メイリオ"/>
                <a:ea typeface="メイリオ"/>
                <a:cs typeface="メイリオ"/>
              </a:rPr>
              <a:t>Internet of Service</a:t>
            </a:r>
          </a:p>
          <a:p>
            <a:pPr algn="ctr"/>
            <a:endParaRPr kumimoji="1" lang="en-US" altLang="ja-JP" sz="800" dirty="0" smtClean="0">
              <a:solidFill>
                <a:srgbClr val="FFFFFF"/>
              </a:solidFill>
              <a:latin typeface="メイリオ"/>
              <a:ea typeface="メイリオ"/>
              <a:cs typeface="メイリオ"/>
            </a:endParaRPr>
          </a:p>
          <a:p>
            <a:r>
              <a:rPr lang="en-US" altLang="ja-JP" sz="1000" dirty="0" smtClean="0">
                <a:solidFill>
                  <a:srgbClr val="FFFFFF"/>
                </a:solidFill>
                <a:latin typeface="メイリオ"/>
                <a:ea typeface="メイリオ"/>
                <a:cs typeface="メイリオ"/>
              </a:rPr>
              <a:t>EC</a:t>
            </a:r>
            <a:r>
              <a:rPr lang="ja-JP" altLang="en-US" sz="1000" dirty="0" smtClean="0">
                <a:solidFill>
                  <a:srgbClr val="FFFFFF"/>
                </a:solidFill>
                <a:latin typeface="メイリオ"/>
                <a:ea typeface="メイリオ"/>
                <a:cs typeface="メイリオ"/>
              </a:rPr>
              <a:t>サイト、店舗、サポート拠点などからのサービス情報を収集</a:t>
            </a:r>
            <a:endParaRPr lang="en-US" altLang="ja-JP" sz="1000" dirty="0" smtClean="0">
              <a:solidFill>
                <a:srgbClr val="FFFFFF"/>
              </a:solidFill>
              <a:latin typeface="メイリオ"/>
              <a:ea typeface="メイリオ"/>
              <a:cs typeface="メイリオ"/>
            </a:endParaRPr>
          </a:p>
        </p:txBody>
      </p:sp>
      <p:sp>
        <p:nvSpPr>
          <p:cNvPr id="15" name="テキスト ボックス 14"/>
          <p:cNvSpPr txBox="1"/>
          <p:nvPr/>
        </p:nvSpPr>
        <p:spPr>
          <a:xfrm>
            <a:off x="2994425" y="4501494"/>
            <a:ext cx="3151975" cy="400110"/>
          </a:xfrm>
          <a:prstGeom prst="rect">
            <a:avLst/>
          </a:prstGeom>
          <a:noFill/>
        </p:spPr>
        <p:txBody>
          <a:bodyPr wrap="none" rtlCol="0">
            <a:spAutoFit/>
          </a:bodyPr>
          <a:lstStyle/>
          <a:p>
            <a:pPr algn="ctr"/>
            <a:r>
              <a:rPr kumimoji="1" lang="en-US" altLang="ja-JP" sz="2000" dirty="0" smtClean="0">
                <a:solidFill>
                  <a:srgbClr val="FFFFFF"/>
                </a:solidFill>
                <a:latin typeface="メイリオ"/>
                <a:ea typeface="メイリオ"/>
                <a:cs typeface="メイリオ"/>
              </a:rPr>
              <a:t>Cyber-Physical Systems</a:t>
            </a:r>
            <a:endParaRPr kumimoji="1" lang="ja-JP" altLang="en-US" sz="2000" dirty="0">
              <a:solidFill>
                <a:srgbClr val="FFFFFF"/>
              </a:solidFill>
              <a:latin typeface="メイリオ"/>
              <a:ea typeface="メイリオ"/>
              <a:cs typeface="メイリオ"/>
            </a:endParaRPr>
          </a:p>
        </p:txBody>
      </p:sp>
      <p:sp>
        <p:nvSpPr>
          <p:cNvPr id="16" name="円/楕円 15"/>
          <p:cNvSpPr/>
          <p:nvPr/>
        </p:nvSpPr>
        <p:spPr>
          <a:xfrm>
            <a:off x="2418407" y="1079179"/>
            <a:ext cx="894893" cy="857417"/>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他工場</a:t>
            </a:r>
            <a:endParaRPr kumimoji="1" lang="ja-JP" altLang="en-US" sz="1000" dirty="0">
              <a:solidFill>
                <a:srgbClr val="FFFFFF"/>
              </a:solidFill>
              <a:latin typeface="メイリオ"/>
              <a:ea typeface="メイリオ"/>
              <a:cs typeface="メイリオ"/>
            </a:endParaRPr>
          </a:p>
        </p:txBody>
      </p:sp>
      <p:sp>
        <p:nvSpPr>
          <p:cNvPr id="17" name="円/楕円 16"/>
          <p:cNvSpPr/>
          <p:nvPr/>
        </p:nvSpPr>
        <p:spPr>
          <a:xfrm>
            <a:off x="5827525" y="1079179"/>
            <a:ext cx="894893" cy="857417"/>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他工場</a:t>
            </a:r>
            <a:endParaRPr kumimoji="1" lang="ja-JP" altLang="en-US" sz="1000" dirty="0">
              <a:solidFill>
                <a:srgbClr val="FFFFFF"/>
              </a:solidFill>
              <a:latin typeface="メイリオ"/>
              <a:ea typeface="メイリオ"/>
              <a:cs typeface="メイリオ"/>
            </a:endParaRPr>
          </a:p>
        </p:txBody>
      </p:sp>
      <p:sp>
        <p:nvSpPr>
          <p:cNvPr id="18" name="円/楕円 17"/>
          <p:cNvSpPr/>
          <p:nvPr/>
        </p:nvSpPr>
        <p:spPr>
          <a:xfrm>
            <a:off x="2418407" y="5433712"/>
            <a:ext cx="894893" cy="857417"/>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他工場</a:t>
            </a:r>
            <a:endParaRPr kumimoji="1" lang="ja-JP" altLang="en-US" sz="1000" dirty="0">
              <a:solidFill>
                <a:srgbClr val="FFFFFF"/>
              </a:solidFill>
              <a:latin typeface="メイリオ"/>
              <a:ea typeface="メイリオ"/>
              <a:cs typeface="メイリオ"/>
            </a:endParaRPr>
          </a:p>
        </p:txBody>
      </p:sp>
      <p:sp>
        <p:nvSpPr>
          <p:cNvPr id="19" name="円/楕円 18"/>
          <p:cNvSpPr/>
          <p:nvPr/>
        </p:nvSpPr>
        <p:spPr>
          <a:xfrm>
            <a:off x="5827525" y="5441522"/>
            <a:ext cx="894893" cy="857417"/>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他工場</a:t>
            </a:r>
            <a:endParaRPr kumimoji="1" lang="ja-JP" altLang="en-US" sz="1000" dirty="0">
              <a:solidFill>
                <a:srgbClr val="FFFFFF"/>
              </a:solidFill>
              <a:latin typeface="メイリオ"/>
              <a:ea typeface="メイリオ"/>
              <a:cs typeface="メイリオ"/>
            </a:endParaRPr>
          </a:p>
        </p:txBody>
      </p:sp>
      <p:sp>
        <p:nvSpPr>
          <p:cNvPr id="23" name="テキスト ボックス 22"/>
          <p:cNvSpPr txBox="1"/>
          <p:nvPr/>
        </p:nvSpPr>
        <p:spPr>
          <a:xfrm>
            <a:off x="3965119" y="5891019"/>
            <a:ext cx="1210588" cy="400110"/>
          </a:xfrm>
          <a:prstGeom prst="rect">
            <a:avLst/>
          </a:prstGeom>
          <a:noFill/>
        </p:spPr>
        <p:txBody>
          <a:bodyPr wrap="none" rtlCol="0">
            <a:spAutoFit/>
          </a:bodyPr>
          <a:lstStyle/>
          <a:p>
            <a:r>
              <a:rPr lang="en-US" altLang="ja-JP" sz="2000" dirty="0" smtClean="0">
                <a:solidFill>
                  <a:schemeClr val="bg1"/>
                </a:solidFill>
                <a:latin typeface="メイリオ"/>
                <a:ea typeface="メイリオ"/>
                <a:cs typeface="メイリオ"/>
              </a:rPr>
              <a:t>Internet</a:t>
            </a:r>
            <a:endParaRPr kumimoji="1" lang="ja-JP" altLang="en-US" sz="2000" dirty="0">
              <a:solidFill>
                <a:schemeClr val="bg1"/>
              </a:solidFill>
              <a:latin typeface="メイリオ"/>
              <a:ea typeface="メイリオ"/>
              <a:cs typeface="メイリオ"/>
            </a:endParaRPr>
          </a:p>
        </p:txBody>
      </p:sp>
      <p:sp>
        <p:nvSpPr>
          <p:cNvPr id="24" name="テキスト ボックス 23"/>
          <p:cNvSpPr txBox="1"/>
          <p:nvPr/>
        </p:nvSpPr>
        <p:spPr>
          <a:xfrm>
            <a:off x="773776" y="945493"/>
            <a:ext cx="1415772" cy="461665"/>
          </a:xfrm>
          <a:prstGeom prst="rect">
            <a:avLst/>
          </a:prstGeom>
          <a:noFill/>
        </p:spPr>
        <p:txBody>
          <a:bodyPr wrap="none" rtlCol="0">
            <a:spAutoFit/>
          </a:bodyPr>
          <a:lstStyle/>
          <a:p>
            <a:r>
              <a:rPr kumimoji="1" lang="ja-JP" altLang="en-US" sz="2400" b="1" dirty="0" smtClean="0">
                <a:solidFill>
                  <a:srgbClr val="000090"/>
                </a:solidFill>
                <a:latin typeface="メイリオ"/>
                <a:ea typeface="メイリオ"/>
                <a:cs typeface="メイリオ"/>
              </a:rPr>
              <a:t>人工知能</a:t>
            </a:r>
            <a:endParaRPr kumimoji="1" lang="ja-JP" altLang="en-US" sz="2400" b="1" dirty="0">
              <a:solidFill>
                <a:srgbClr val="000090"/>
              </a:solidFill>
              <a:latin typeface="メイリオ"/>
              <a:ea typeface="メイリオ"/>
              <a:cs typeface="メイリオ"/>
            </a:endParaRPr>
          </a:p>
        </p:txBody>
      </p:sp>
      <p:sp>
        <p:nvSpPr>
          <p:cNvPr id="25" name="テキスト ボックス 24"/>
          <p:cNvSpPr txBox="1"/>
          <p:nvPr/>
        </p:nvSpPr>
        <p:spPr>
          <a:xfrm>
            <a:off x="6989791" y="6037095"/>
            <a:ext cx="1415772" cy="461665"/>
          </a:xfrm>
          <a:prstGeom prst="rect">
            <a:avLst/>
          </a:prstGeom>
          <a:noFill/>
        </p:spPr>
        <p:txBody>
          <a:bodyPr wrap="none" rtlCol="0">
            <a:spAutoFit/>
          </a:bodyPr>
          <a:lstStyle/>
          <a:p>
            <a:r>
              <a:rPr lang="ja-JP" altLang="en-US" sz="2400" b="1" dirty="0" smtClean="0">
                <a:solidFill>
                  <a:srgbClr val="000090"/>
                </a:solidFill>
                <a:latin typeface="メイリオ"/>
                <a:ea typeface="メイリオ"/>
                <a:cs typeface="メイリオ"/>
              </a:rPr>
              <a:t>ロボット</a:t>
            </a:r>
            <a:endParaRPr kumimoji="1" lang="ja-JP" altLang="en-US" sz="2400" b="1" dirty="0">
              <a:solidFill>
                <a:srgbClr val="000090"/>
              </a:solidFill>
              <a:latin typeface="メイリオ"/>
              <a:ea typeface="メイリオ"/>
              <a:cs typeface="メイリオ"/>
            </a:endParaRPr>
          </a:p>
        </p:txBody>
      </p:sp>
    </p:spTree>
    <p:extLst>
      <p:ext uri="{BB962C8B-B14F-4D97-AF65-F5344CB8AC3E}">
        <p14:creationId xmlns:p14="http://schemas.microsoft.com/office/powerpoint/2010/main" val="33395971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4960021" y="798618"/>
            <a:ext cx="1713250" cy="5790830"/>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産業革命の区分</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42</a:t>
            </a:fld>
            <a:endParaRPr kumimoji="1" lang="ja-JP" altLang="en-US"/>
          </a:p>
        </p:txBody>
      </p:sp>
      <p:sp>
        <p:nvSpPr>
          <p:cNvPr id="4" name="正方形/長方形 3"/>
          <p:cNvSpPr/>
          <p:nvPr/>
        </p:nvSpPr>
        <p:spPr>
          <a:xfrm>
            <a:off x="421745" y="798618"/>
            <a:ext cx="1497059" cy="5790830"/>
          </a:xfrm>
          <a:prstGeom prst="rect">
            <a:avLst/>
          </a:prstGeom>
          <a:solidFill>
            <a:schemeClr val="bg1">
              <a:lumMod val="9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1918804" y="798618"/>
            <a:ext cx="1525588" cy="5790830"/>
          </a:xfrm>
          <a:prstGeom prst="rect">
            <a:avLst/>
          </a:prstGeom>
          <a:solidFill>
            <a:schemeClr val="accent1">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6" name="正方形/長方形 5"/>
          <p:cNvSpPr/>
          <p:nvPr/>
        </p:nvSpPr>
        <p:spPr>
          <a:xfrm>
            <a:off x="3444393" y="798618"/>
            <a:ext cx="1525589" cy="5790830"/>
          </a:xfrm>
          <a:prstGeom prst="rect">
            <a:avLst/>
          </a:prstGeom>
          <a:solidFill>
            <a:schemeClr val="accent5">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673272" y="798618"/>
            <a:ext cx="2074334" cy="5790830"/>
          </a:xfrm>
          <a:prstGeom prst="rect">
            <a:avLst/>
          </a:prstGeom>
          <a:solidFill>
            <a:schemeClr val="accent4">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a:off x="3444391" y="1585455"/>
            <a:ext cx="5303213" cy="423334"/>
          </a:xfrm>
          <a:prstGeom prst="homePlat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電力</a:t>
            </a:r>
            <a:endParaRPr kumimoji="1" lang="ja-JP" altLang="en-US" sz="1200" dirty="0">
              <a:solidFill>
                <a:srgbClr val="FFFFFF"/>
              </a:solidFill>
              <a:latin typeface="メイリオ"/>
              <a:ea typeface="メイリオ"/>
              <a:cs typeface="メイリオ"/>
            </a:endParaRPr>
          </a:p>
        </p:txBody>
      </p:sp>
      <p:sp>
        <p:nvSpPr>
          <p:cNvPr id="9" name="ホームベース 8"/>
          <p:cNvSpPr/>
          <p:nvPr/>
        </p:nvSpPr>
        <p:spPr>
          <a:xfrm>
            <a:off x="2001212" y="1585455"/>
            <a:ext cx="1624061" cy="423334"/>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　　蒸気</a:t>
            </a:r>
            <a:r>
              <a:rPr lang="ja-JP" altLang="en-US" sz="1200" dirty="0" smtClean="0">
                <a:solidFill>
                  <a:srgbClr val="FFFFFF"/>
                </a:solidFill>
                <a:latin typeface="メイリオ"/>
                <a:ea typeface="メイリオ"/>
                <a:cs typeface="メイリオ"/>
              </a:rPr>
              <a:t>機関</a:t>
            </a:r>
            <a:endParaRPr kumimoji="1" lang="ja-JP" altLang="en-US" sz="1200" dirty="0">
              <a:solidFill>
                <a:srgbClr val="FFFFFF"/>
              </a:solidFill>
              <a:latin typeface="メイリオ"/>
              <a:ea typeface="メイリオ"/>
              <a:cs typeface="メイリオ"/>
            </a:endParaRPr>
          </a:p>
        </p:txBody>
      </p:sp>
      <p:sp>
        <p:nvSpPr>
          <p:cNvPr id="10" name="ホームベース 9"/>
          <p:cNvSpPr/>
          <p:nvPr/>
        </p:nvSpPr>
        <p:spPr>
          <a:xfrm>
            <a:off x="421745" y="1585455"/>
            <a:ext cx="1779587" cy="423334"/>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人力・自然力</a:t>
            </a:r>
            <a:endParaRPr kumimoji="1" lang="ja-JP" altLang="en-US" sz="1200" dirty="0">
              <a:solidFill>
                <a:srgbClr val="FFFFFF"/>
              </a:solidFill>
              <a:latin typeface="メイリオ"/>
              <a:ea typeface="メイリオ"/>
              <a:cs typeface="メイリオ"/>
            </a:endParaRPr>
          </a:p>
        </p:txBody>
      </p:sp>
      <p:sp>
        <p:nvSpPr>
          <p:cNvPr id="12" name="ホームベース 11"/>
          <p:cNvSpPr/>
          <p:nvPr/>
        </p:nvSpPr>
        <p:spPr>
          <a:xfrm>
            <a:off x="1947336" y="4095910"/>
            <a:ext cx="6800270" cy="423334"/>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　　　　　　　大量生産</a:t>
            </a:r>
            <a:endParaRPr kumimoji="1" lang="ja-JP" altLang="en-US" sz="1200" dirty="0">
              <a:solidFill>
                <a:srgbClr val="FFFFFF"/>
              </a:solidFill>
              <a:latin typeface="メイリオ"/>
              <a:ea typeface="メイリオ"/>
              <a:cs typeface="メイリオ"/>
            </a:endParaRPr>
          </a:p>
        </p:txBody>
      </p:sp>
      <p:sp>
        <p:nvSpPr>
          <p:cNvPr id="13" name="ホームベース 12"/>
          <p:cNvSpPr/>
          <p:nvPr/>
        </p:nvSpPr>
        <p:spPr>
          <a:xfrm>
            <a:off x="421748" y="4095910"/>
            <a:ext cx="1779587" cy="423334"/>
          </a:xfrm>
          <a:prstGeom prst="homePlat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注文生産</a:t>
            </a:r>
            <a:endParaRPr kumimoji="1" lang="ja-JP" altLang="en-US" sz="1200" dirty="0">
              <a:solidFill>
                <a:srgbClr val="FFFFFF"/>
              </a:solidFill>
              <a:latin typeface="メイリオ"/>
              <a:ea typeface="メイリオ"/>
              <a:cs typeface="メイリオ"/>
            </a:endParaRPr>
          </a:p>
        </p:txBody>
      </p:sp>
      <p:sp>
        <p:nvSpPr>
          <p:cNvPr id="11" name="ホームベース 10"/>
          <p:cNvSpPr/>
          <p:nvPr/>
        </p:nvSpPr>
        <p:spPr>
          <a:xfrm>
            <a:off x="5842002" y="4388395"/>
            <a:ext cx="2905604" cy="261697"/>
          </a:xfrm>
          <a:prstGeom prst="homePlate">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多品種化</a:t>
            </a:r>
            <a:endParaRPr kumimoji="1" lang="ja-JP" altLang="en-US" sz="1200" dirty="0">
              <a:solidFill>
                <a:srgbClr val="FFFFFF"/>
              </a:solidFill>
              <a:latin typeface="メイリオ"/>
              <a:ea typeface="メイリオ"/>
              <a:cs typeface="メイリオ"/>
            </a:endParaRPr>
          </a:p>
        </p:txBody>
      </p:sp>
      <p:sp>
        <p:nvSpPr>
          <p:cNvPr id="17" name="ホームベース 16"/>
          <p:cNvSpPr/>
          <p:nvPr/>
        </p:nvSpPr>
        <p:spPr>
          <a:xfrm>
            <a:off x="6673274" y="4742171"/>
            <a:ext cx="2074334" cy="261697"/>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カスタマイズ生産</a:t>
            </a:r>
            <a:endParaRPr kumimoji="1" lang="ja-JP" altLang="en-US" sz="1200" dirty="0">
              <a:solidFill>
                <a:srgbClr val="FFFFFF"/>
              </a:solidFill>
              <a:latin typeface="メイリオ"/>
              <a:ea typeface="メイリオ"/>
              <a:cs typeface="メイリオ"/>
            </a:endParaRPr>
          </a:p>
        </p:txBody>
      </p:sp>
      <p:sp>
        <p:nvSpPr>
          <p:cNvPr id="18" name="ホームベース 17"/>
          <p:cNvSpPr/>
          <p:nvPr/>
        </p:nvSpPr>
        <p:spPr>
          <a:xfrm>
            <a:off x="6673274" y="5073140"/>
            <a:ext cx="2074334" cy="261697"/>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個人生産</a:t>
            </a:r>
            <a:endParaRPr kumimoji="1" lang="ja-JP" altLang="en-US" sz="1200" dirty="0">
              <a:solidFill>
                <a:srgbClr val="FFFFFF"/>
              </a:solidFill>
              <a:latin typeface="メイリオ"/>
              <a:ea typeface="メイリオ"/>
              <a:cs typeface="メイリオ"/>
            </a:endParaRPr>
          </a:p>
        </p:txBody>
      </p:sp>
      <p:sp>
        <p:nvSpPr>
          <p:cNvPr id="20" name="ホームベース 19"/>
          <p:cNvSpPr/>
          <p:nvPr/>
        </p:nvSpPr>
        <p:spPr>
          <a:xfrm>
            <a:off x="1982787" y="2089462"/>
            <a:ext cx="6800271" cy="423334"/>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　　　　　　　機械生産</a:t>
            </a:r>
            <a:endParaRPr kumimoji="1" lang="ja-JP" altLang="en-US" sz="1200" dirty="0">
              <a:solidFill>
                <a:srgbClr val="FFFFFF"/>
              </a:solidFill>
              <a:latin typeface="メイリオ"/>
              <a:ea typeface="メイリオ"/>
              <a:cs typeface="メイリオ"/>
            </a:endParaRPr>
          </a:p>
        </p:txBody>
      </p:sp>
      <p:sp>
        <p:nvSpPr>
          <p:cNvPr id="21" name="ホームベース 20"/>
          <p:cNvSpPr/>
          <p:nvPr/>
        </p:nvSpPr>
        <p:spPr>
          <a:xfrm>
            <a:off x="421745" y="2089462"/>
            <a:ext cx="1779587" cy="423334"/>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手作り</a:t>
            </a:r>
            <a:endParaRPr kumimoji="1" lang="ja-JP" altLang="en-US" sz="1200" dirty="0">
              <a:solidFill>
                <a:srgbClr val="FFFFFF"/>
              </a:solidFill>
              <a:latin typeface="メイリオ"/>
              <a:ea typeface="メイリオ"/>
              <a:cs typeface="メイリオ"/>
            </a:endParaRPr>
          </a:p>
        </p:txBody>
      </p:sp>
      <p:sp>
        <p:nvSpPr>
          <p:cNvPr id="24" name="ホームベース 23"/>
          <p:cNvSpPr/>
          <p:nvPr/>
        </p:nvSpPr>
        <p:spPr>
          <a:xfrm>
            <a:off x="5005437" y="2381947"/>
            <a:ext cx="3777621" cy="261697"/>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コンピューターによる自動化</a:t>
            </a:r>
            <a:endParaRPr kumimoji="1" lang="ja-JP" altLang="en-US" sz="1200" dirty="0">
              <a:solidFill>
                <a:srgbClr val="FFFFFF"/>
              </a:solidFill>
              <a:latin typeface="メイリオ"/>
              <a:ea typeface="メイリオ"/>
              <a:cs typeface="メイリオ"/>
            </a:endParaRPr>
          </a:p>
        </p:txBody>
      </p:sp>
      <p:sp>
        <p:nvSpPr>
          <p:cNvPr id="25" name="ホームベース 24"/>
          <p:cNvSpPr/>
          <p:nvPr/>
        </p:nvSpPr>
        <p:spPr>
          <a:xfrm>
            <a:off x="1947336" y="3453213"/>
            <a:ext cx="6800270" cy="423334"/>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　　　　　　　標準化・規格化</a:t>
            </a:r>
            <a:endParaRPr kumimoji="1" lang="ja-JP" altLang="en-US" sz="1200" dirty="0">
              <a:solidFill>
                <a:srgbClr val="FFFFFF"/>
              </a:solidFill>
              <a:latin typeface="メイリオ"/>
              <a:ea typeface="メイリオ"/>
              <a:cs typeface="メイリオ"/>
            </a:endParaRPr>
          </a:p>
        </p:txBody>
      </p:sp>
      <p:sp>
        <p:nvSpPr>
          <p:cNvPr id="26" name="ホームベース 25"/>
          <p:cNvSpPr/>
          <p:nvPr/>
        </p:nvSpPr>
        <p:spPr>
          <a:xfrm>
            <a:off x="421748" y="3453213"/>
            <a:ext cx="1779587" cy="423334"/>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個別仕様</a:t>
            </a:r>
            <a:endParaRPr kumimoji="1" lang="ja-JP" altLang="en-US" sz="1200" dirty="0">
              <a:solidFill>
                <a:srgbClr val="FFFFFF"/>
              </a:solidFill>
              <a:latin typeface="メイリオ"/>
              <a:ea typeface="メイリオ"/>
              <a:cs typeface="メイリオ"/>
            </a:endParaRPr>
          </a:p>
        </p:txBody>
      </p:sp>
      <p:sp>
        <p:nvSpPr>
          <p:cNvPr id="27" name="ホームベース 26"/>
          <p:cNvSpPr/>
          <p:nvPr/>
        </p:nvSpPr>
        <p:spPr>
          <a:xfrm>
            <a:off x="6673274" y="3745698"/>
            <a:ext cx="2074334" cy="261697"/>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個別仕様</a:t>
            </a:r>
            <a:endParaRPr kumimoji="1" lang="ja-JP" altLang="en-US" sz="1200" dirty="0">
              <a:solidFill>
                <a:srgbClr val="FFFFFF"/>
              </a:solidFill>
              <a:latin typeface="メイリオ"/>
              <a:ea typeface="メイリオ"/>
              <a:cs typeface="メイリオ"/>
            </a:endParaRPr>
          </a:p>
        </p:txBody>
      </p:sp>
      <p:sp>
        <p:nvSpPr>
          <p:cNvPr id="28" name="ホームベース 27"/>
          <p:cNvSpPr/>
          <p:nvPr/>
        </p:nvSpPr>
        <p:spPr>
          <a:xfrm>
            <a:off x="6673270" y="2718797"/>
            <a:ext cx="2074334" cy="273458"/>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コンピューターによる自律制御</a:t>
            </a:r>
            <a:endParaRPr kumimoji="1" lang="ja-JP" altLang="en-US" sz="1000" dirty="0">
              <a:solidFill>
                <a:srgbClr val="FFFFFF"/>
              </a:solidFill>
              <a:latin typeface="メイリオ"/>
              <a:ea typeface="メイリオ"/>
              <a:cs typeface="メイリオ"/>
            </a:endParaRPr>
          </a:p>
        </p:txBody>
      </p:sp>
      <p:sp>
        <p:nvSpPr>
          <p:cNvPr id="30" name="ホームベース 29"/>
          <p:cNvSpPr/>
          <p:nvPr/>
        </p:nvSpPr>
        <p:spPr>
          <a:xfrm>
            <a:off x="6673270" y="3086005"/>
            <a:ext cx="2074334" cy="273458"/>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メイリオ"/>
                <a:ea typeface="メイリオ"/>
                <a:cs typeface="メイリオ"/>
              </a:rPr>
              <a:t>工場・機器</a:t>
            </a:r>
            <a:r>
              <a:rPr kumimoji="1" lang="ja-JP" altLang="en-US" sz="1000" dirty="0" smtClean="0">
                <a:solidFill>
                  <a:srgbClr val="FFFFFF"/>
                </a:solidFill>
                <a:latin typeface="メイリオ"/>
                <a:ea typeface="メイリオ"/>
                <a:cs typeface="メイリオ"/>
              </a:rPr>
              <a:t>・人間の自律連携</a:t>
            </a:r>
            <a:endParaRPr kumimoji="1" lang="ja-JP" altLang="en-US" sz="1000" dirty="0">
              <a:solidFill>
                <a:srgbClr val="FFFFFF"/>
              </a:solidFill>
              <a:latin typeface="メイリオ"/>
              <a:ea typeface="メイリオ"/>
              <a:cs typeface="メイリオ"/>
            </a:endParaRPr>
          </a:p>
        </p:txBody>
      </p:sp>
      <p:sp>
        <p:nvSpPr>
          <p:cNvPr id="31" name="テキスト ボックス 30"/>
          <p:cNvSpPr txBox="1"/>
          <p:nvPr/>
        </p:nvSpPr>
        <p:spPr>
          <a:xfrm>
            <a:off x="393216" y="6124431"/>
            <a:ext cx="1525588" cy="307777"/>
          </a:xfrm>
          <a:prstGeom prst="rect">
            <a:avLst/>
          </a:prstGeom>
          <a:noFill/>
        </p:spPr>
        <p:txBody>
          <a:bodyPr wrap="square" rtlCol="0">
            <a:spAutoFit/>
          </a:bodyPr>
          <a:lstStyle/>
          <a:p>
            <a:pPr algn="ctr"/>
            <a:r>
              <a:rPr kumimoji="1" lang="ja-JP" altLang="en-US" sz="1400" dirty="0" smtClean="0">
                <a:solidFill>
                  <a:schemeClr val="tx1">
                    <a:lumMod val="50000"/>
                    <a:lumOff val="50000"/>
                  </a:schemeClr>
                </a:solidFill>
                <a:latin typeface="メイリオ"/>
                <a:ea typeface="メイリオ"/>
                <a:cs typeface="メイリオ"/>
              </a:rPr>
              <a:t>産業革命以前</a:t>
            </a:r>
            <a:endParaRPr kumimoji="1" lang="ja-JP" altLang="en-US" sz="1400" dirty="0">
              <a:solidFill>
                <a:schemeClr val="tx1">
                  <a:lumMod val="50000"/>
                  <a:lumOff val="50000"/>
                </a:schemeClr>
              </a:solidFill>
              <a:latin typeface="メイリオ"/>
              <a:ea typeface="メイリオ"/>
              <a:cs typeface="メイリオ"/>
            </a:endParaRPr>
          </a:p>
        </p:txBody>
      </p:sp>
      <p:sp>
        <p:nvSpPr>
          <p:cNvPr id="32" name="テキスト ボックス 31"/>
          <p:cNvSpPr txBox="1"/>
          <p:nvPr/>
        </p:nvSpPr>
        <p:spPr>
          <a:xfrm>
            <a:off x="1918804" y="1048484"/>
            <a:ext cx="1500909" cy="307777"/>
          </a:xfrm>
          <a:prstGeom prst="rect">
            <a:avLst/>
          </a:prstGeom>
          <a:noFill/>
        </p:spPr>
        <p:txBody>
          <a:bodyPr wrap="square" rtlCol="0">
            <a:spAutoFit/>
          </a:bodyPr>
          <a:lstStyle/>
          <a:p>
            <a:pPr algn="ctr"/>
            <a:r>
              <a:rPr kumimoji="1" lang="ja-JP" altLang="en-US" sz="1400" b="1" dirty="0" smtClean="0">
                <a:solidFill>
                  <a:schemeClr val="accent5">
                    <a:lumMod val="75000"/>
                  </a:schemeClr>
                </a:solidFill>
                <a:latin typeface="メイリオ"/>
                <a:ea typeface="メイリオ"/>
                <a:cs typeface="メイリオ"/>
              </a:rPr>
              <a:t>第１次産業革命</a:t>
            </a:r>
            <a:endParaRPr kumimoji="1" lang="ja-JP" altLang="en-US" sz="1400" b="1" dirty="0">
              <a:solidFill>
                <a:schemeClr val="accent5">
                  <a:lumMod val="75000"/>
                </a:schemeClr>
              </a:solidFill>
              <a:latin typeface="メイリオ"/>
              <a:ea typeface="メイリオ"/>
              <a:cs typeface="メイリオ"/>
            </a:endParaRPr>
          </a:p>
        </p:txBody>
      </p:sp>
      <p:sp>
        <p:nvSpPr>
          <p:cNvPr id="33" name="テキスト ボックス 32"/>
          <p:cNvSpPr txBox="1"/>
          <p:nvPr/>
        </p:nvSpPr>
        <p:spPr>
          <a:xfrm>
            <a:off x="3444393" y="1050174"/>
            <a:ext cx="1525589" cy="307777"/>
          </a:xfrm>
          <a:prstGeom prst="rect">
            <a:avLst/>
          </a:prstGeom>
          <a:noFill/>
        </p:spPr>
        <p:txBody>
          <a:bodyPr wrap="square" rtlCol="0">
            <a:spAutoFit/>
          </a:bodyPr>
          <a:lstStyle/>
          <a:p>
            <a:pPr algn="ctr"/>
            <a:r>
              <a:rPr kumimoji="1" lang="ja-JP" altLang="en-US" sz="1400" b="1" dirty="0" smtClean="0">
                <a:solidFill>
                  <a:schemeClr val="tx2">
                    <a:lumMod val="75000"/>
                  </a:schemeClr>
                </a:solidFill>
                <a:latin typeface="メイリオ"/>
                <a:ea typeface="メイリオ"/>
                <a:cs typeface="メイリオ"/>
              </a:rPr>
              <a:t>第２次産業革命</a:t>
            </a:r>
            <a:endParaRPr kumimoji="1" lang="ja-JP" altLang="en-US" sz="1400" b="1" dirty="0">
              <a:solidFill>
                <a:schemeClr val="tx2">
                  <a:lumMod val="75000"/>
                </a:schemeClr>
              </a:solidFill>
              <a:latin typeface="メイリオ"/>
              <a:ea typeface="メイリオ"/>
              <a:cs typeface="メイリオ"/>
            </a:endParaRPr>
          </a:p>
        </p:txBody>
      </p:sp>
      <p:sp>
        <p:nvSpPr>
          <p:cNvPr id="34" name="テキスト ボックス 33"/>
          <p:cNvSpPr txBox="1"/>
          <p:nvPr/>
        </p:nvSpPr>
        <p:spPr>
          <a:xfrm>
            <a:off x="6673272" y="1048484"/>
            <a:ext cx="2074334" cy="307777"/>
          </a:xfrm>
          <a:prstGeom prst="rect">
            <a:avLst/>
          </a:prstGeom>
          <a:noFill/>
        </p:spPr>
        <p:txBody>
          <a:bodyPr wrap="square" rtlCol="0">
            <a:spAutoFit/>
          </a:bodyPr>
          <a:lstStyle/>
          <a:p>
            <a:pPr algn="ctr"/>
            <a:r>
              <a:rPr kumimoji="1" lang="ja-JP" altLang="en-US" sz="1400" b="1" dirty="0" smtClean="0">
                <a:solidFill>
                  <a:srgbClr val="FF6600"/>
                </a:solidFill>
                <a:latin typeface="メイリオ"/>
                <a:ea typeface="メイリオ"/>
                <a:cs typeface="メイリオ"/>
              </a:rPr>
              <a:t>第４次産業革命</a:t>
            </a:r>
            <a:endParaRPr kumimoji="1" lang="ja-JP" altLang="en-US" sz="1400" b="1" dirty="0">
              <a:solidFill>
                <a:srgbClr val="FF6600"/>
              </a:solidFill>
              <a:latin typeface="メイリオ"/>
              <a:ea typeface="メイリオ"/>
              <a:cs typeface="メイリオ"/>
            </a:endParaRPr>
          </a:p>
        </p:txBody>
      </p:sp>
      <p:sp>
        <p:nvSpPr>
          <p:cNvPr id="36" name="テキスト ボックス 35"/>
          <p:cNvSpPr txBox="1"/>
          <p:nvPr/>
        </p:nvSpPr>
        <p:spPr>
          <a:xfrm>
            <a:off x="4969982" y="1050174"/>
            <a:ext cx="1703289" cy="307777"/>
          </a:xfrm>
          <a:prstGeom prst="rect">
            <a:avLst/>
          </a:prstGeom>
          <a:noFill/>
        </p:spPr>
        <p:txBody>
          <a:bodyPr wrap="square" rtlCol="0">
            <a:spAutoFit/>
          </a:bodyPr>
          <a:lstStyle/>
          <a:p>
            <a:pPr algn="ctr"/>
            <a:r>
              <a:rPr kumimoji="1" lang="ja-JP" altLang="en-US" sz="1400" b="1" dirty="0" smtClean="0">
                <a:solidFill>
                  <a:schemeClr val="tx2">
                    <a:lumMod val="50000"/>
                  </a:schemeClr>
                </a:solidFill>
                <a:latin typeface="メイリオ"/>
                <a:ea typeface="メイリオ"/>
                <a:cs typeface="メイリオ"/>
              </a:rPr>
              <a:t>第３次産業革命</a:t>
            </a:r>
            <a:endParaRPr kumimoji="1" lang="ja-JP" altLang="en-US" sz="1400" b="1" dirty="0">
              <a:solidFill>
                <a:schemeClr val="tx2">
                  <a:lumMod val="50000"/>
                </a:schemeClr>
              </a:solidFill>
              <a:latin typeface="メイリオ"/>
              <a:ea typeface="メイリオ"/>
              <a:cs typeface="メイリオ"/>
            </a:endParaRPr>
          </a:p>
        </p:txBody>
      </p:sp>
      <p:sp>
        <p:nvSpPr>
          <p:cNvPr id="37" name="テキスト ボックス 36"/>
          <p:cNvSpPr txBox="1"/>
          <p:nvPr/>
        </p:nvSpPr>
        <p:spPr>
          <a:xfrm>
            <a:off x="577272" y="5410940"/>
            <a:ext cx="774571" cy="461665"/>
          </a:xfrm>
          <a:prstGeom prst="rect">
            <a:avLst/>
          </a:prstGeom>
          <a:noFill/>
        </p:spPr>
        <p:txBody>
          <a:bodyPr wrap="none" rtlCol="0">
            <a:spAutoFit/>
          </a:bodyPr>
          <a:lstStyle/>
          <a:p>
            <a:pPr marL="285750" indent="-285750">
              <a:buFont typeface="Wingdings" charset="2"/>
              <a:buChar char="Ø"/>
            </a:pPr>
            <a:r>
              <a:rPr kumimoji="1" lang="ja-JP" altLang="en-US" sz="1200" dirty="0" smtClean="0">
                <a:solidFill>
                  <a:schemeClr val="tx1">
                    <a:lumMod val="50000"/>
                    <a:lumOff val="50000"/>
                  </a:schemeClr>
                </a:solidFill>
                <a:latin typeface="メイリオ"/>
                <a:ea typeface="メイリオ"/>
                <a:cs typeface="メイリオ"/>
              </a:rPr>
              <a:t>水力</a:t>
            </a:r>
            <a:endParaRPr kumimoji="1" lang="en-US" altLang="ja-JP" sz="1200" dirty="0" smtClean="0">
              <a:solidFill>
                <a:schemeClr val="tx1">
                  <a:lumMod val="50000"/>
                  <a:lumOff val="50000"/>
                </a:schemeClr>
              </a:solidFill>
              <a:latin typeface="メイリオ"/>
              <a:ea typeface="メイリオ"/>
              <a:cs typeface="メイリオ"/>
            </a:endParaRPr>
          </a:p>
          <a:p>
            <a:pPr marL="285750" indent="-285750">
              <a:buFont typeface="Wingdings" charset="2"/>
              <a:buChar char="Ø"/>
            </a:pPr>
            <a:r>
              <a:rPr lang="ja-JP" altLang="en-US" sz="1200" dirty="0" smtClean="0">
                <a:solidFill>
                  <a:schemeClr val="tx1">
                    <a:lumMod val="50000"/>
                    <a:lumOff val="50000"/>
                  </a:schemeClr>
                </a:solidFill>
                <a:latin typeface="メイリオ"/>
                <a:ea typeface="メイリオ"/>
                <a:cs typeface="メイリオ"/>
              </a:rPr>
              <a:t>馬力</a:t>
            </a:r>
            <a:endParaRPr kumimoji="1" lang="ja-JP" altLang="en-US" sz="1200" dirty="0">
              <a:solidFill>
                <a:schemeClr val="tx1">
                  <a:lumMod val="50000"/>
                  <a:lumOff val="50000"/>
                </a:schemeClr>
              </a:solidFill>
              <a:latin typeface="メイリオ"/>
              <a:ea typeface="メイリオ"/>
              <a:cs typeface="メイリオ"/>
            </a:endParaRPr>
          </a:p>
        </p:txBody>
      </p:sp>
      <p:sp>
        <p:nvSpPr>
          <p:cNvPr id="38" name="テキスト ボックス 37"/>
          <p:cNvSpPr txBox="1"/>
          <p:nvPr/>
        </p:nvSpPr>
        <p:spPr>
          <a:xfrm>
            <a:off x="2001212" y="5410940"/>
            <a:ext cx="1082348" cy="461665"/>
          </a:xfrm>
          <a:prstGeom prst="rect">
            <a:avLst/>
          </a:prstGeom>
          <a:noFill/>
        </p:spPr>
        <p:txBody>
          <a:bodyPr wrap="none" rtlCol="0">
            <a:spAutoFit/>
          </a:bodyPr>
          <a:lstStyle/>
          <a:p>
            <a:pPr marL="285750" indent="-285750">
              <a:buFont typeface="Wingdings" charset="2"/>
              <a:buChar char="Ø"/>
            </a:pPr>
            <a:r>
              <a:rPr lang="ja-JP" altLang="en-US" sz="1200" dirty="0" smtClean="0">
                <a:solidFill>
                  <a:schemeClr val="accent5">
                    <a:lumMod val="75000"/>
                  </a:schemeClr>
                </a:solidFill>
                <a:latin typeface="メイリオ"/>
                <a:ea typeface="メイリオ"/>
                <a:cs typeface="メイリオ"/>
              </a:rPr>
              <a:t>蒸気機関</a:t>
            </a:r>
          </a:p>
          <a:p>
            <a:pPr marL="285750" indent="-285750">
              <a:buFont typeface="Wingdings" charset="2"/>
              <a:buChar char="Ø"/>
            </a:pPr>
            <a:r>
              <a:rPr lang="ja-JP" altLang="en-US" sz="1200" dirty="0" smtClean="0">
                <a:solidFill>
                  <a:schemeClr val="accent5">
                    <a:lumMod val="75000"/>
                  </a:schemeClr>
                </a:solidFill>
                <a:latin typeface="メイリオ"/>
                <a:ea typeface="メイリオ"/>
                <a:cs typeface="メイリオ"/>
              </a:rPr>
              <a:t>鉄道</a:t>
            </a:r>
            <a:endParaRPr lang="en-US" altLang="ja-JP" sz="1200" dirty="0" smtClean="0">
              <a:solidFill>
                <a:schemeClr val="accent5">
                  <a:lumMod val="75000"/>
                </a:schemeClr>
              </a:solidFill>
              <a:latin typeface="メイリオ"/>
              <a:ea typeface="メイリオ"/>
              <a:cs typeface="メイリオ"/>
            </a:endParaRPr>
          </a:p>
        </p:txBody>
      </p:sp>
      <p:sp>
        <p:nvSpPr>
          <p:cNvPr id="39" name="テキスト ボックス 38"/>
          <p:cNvSpPr txBox="1"/>
          <p:nvPr/>
        </p:nvSpPr>
        <p:spPr>
          <a:xfrm>
            <a:off x="3540606" y="5410940"/>
            <a:ext cx="1249060" cy="461665"/>
          </a:xfrm>
          <a:prstGeom prst="rect">
            <a:avLst/>
          </a:prstGeom>
          <a:noFill/>
        </p:spPr>
        <p:txBody>
          <a:bodyPr wrap="none" rtlCol="0">
            <a:spAutoFit/>
          </a:bodyPr>
          <a:lstStyle/>
          <a:p>
            <a:pPr marL="285750" indent="-285750">
              <a:buFont typeface="Wingdings" charset="2"/>
              <a:buChar char="Ø"/>
            </a:pPr>
            <a:r>
              <a:rPr lang="ja-JP" altLang="en-US" sz="1200" dirty="0" smtClean="0">
                <a:solidFill>
                  <a:schemeClr val="tx2">
                    <a:lumMod val="75000"/>
                  </a:schemeClr>
                </a:solidFill>
                <a:latin typeface="メイリオ"/>
                <a:ea typeface="メイリオ"/>
                <a:cs typeface="メイリオ"/>
              </a:rPr>
              <a:t>化学産業</a:t>
            </a:r>
            <a:endParaRPr lang="en-US" altLang="ja-JP" sz="1200" dirty="0" smtClean="0">
              <a:solidFill>
                <a:schemeClr val="tx2">
                  <a:lumMod val="75000"/>
                </a:schemeClr>
              </a:solidFill>
              <a:latin typeface="メイリオ"/>
              <a:ea typeface="メイリオ"/>
              <a:cs typeface="メイリオ"/>
            </a:endParaRPr>
          </a:p>
          <a:p>
            <a:pPr marL="285750" indent="-285750">
              <a:buFont typeface="Wingdings" charset="2"/>
              <a:buChar char="Ø"/>
            </a:pPr>
            <a:r>
              <a:rPr lang="ja-JP" altLang="en-US" sz="1200" dirty="0" smtClean="0">
                <a:solidFill>
                  <a:schemeClr val="tx2">
                    <a:lumMod val="75000"/>
                  </a:schemeClr>
                </a:solidFill>
                <a:latin typeface="メイリオ"/>
                <a:ea typeface="メイリオ"/>
                <a:cs typeface="メイリオ"/>
              </a:rPr>
              <a:t>科学的管理</a:t>
            </a:r>
            <a:endParaRPr lang="en-US" altLang="ja-JP" sz="1200" dirty="0" smtClean="0">
              <a:solidFill>
                <a:schemeClr val="tx2">
                  <a:lumMod val="75000"/>
                </a:schemeClr>
              </a:solidFill>
              <a:latin typeface="メイリオ"/>
              <a:ea typeface="メイリオ"/>
              <a:cs typeface="メイリオ"/>
            </a:endParaRPr>
          </a:p>
        </p:txBody>
      </p:sp>
      <p:sp>
        <p:nvSpPr>
          <p:cNvPr id="40" name="テキスト ボックス 39"/>
          <p:cNvSpPr txBox="1"/>
          <p:nvPr/>
        </p:nvSpPr>
        <p:spPr>
          <a:xfrm>
            <a:off x="4960021" y="5418744"/>
            <a:ext cx="1713251" cy="461665"/>
          </a:xfrm>
          <a:prstGeom prst="rect">
            <a:avLst/>
          </a:prstGeom>
          <a:noFill/>
        </p:spPr>
        <p:txBody>
          <a:bodyPr wrap="square" rtlCol="0">
            <a:spAutoFit/>
          </a:bodyPr>
          <a:lstStyle>
            <a:defPPr>
              <a:defRPr lang="ja-JP"/>
            </a:defPPr>
            <a:lvl1pPr algn="ctr">
              <a:defRPr sz="1400">
                <a:solidFill>
                  <a:schemeClr val="tx2">
                    <a:lumMod val="50000"/>
                  </a:schemeClr>
                </a:solidFill>
                <a:latin typeface="メイリオ"/>
                <a:ea typeface="メイリオ"/>
                <a:cs typeface="メイリオ"/>
              </a:defRPr>
            </a:lvl1pPr>
          </a:lstStyle>
          <a:p>
            <a:pPr marL="285750" indent="-285750" algn="l">
              <a:buFont typeface="Wingdings" charset="2"/>
              <a:buChar char="Ø"/>
            </a:pPr>
            <a:r>
              <a:rPr lang="ja-JP" altLang="en-US" sz="1200" dirty="0"/>
              <a:t>コンピューター</a:t>
            </a:r>
          </a:p>
          <a:p>
            <a:pPr marL="285750" indent="-285750" algn="l">
              <a:buFont typeface="Wingdings" charset="2"/>
              <a:buChar char="Ø"/>
            </a:pPr>
            <a:r>
              <a:rPr lang="ja-JP" altLang="en-US" sz="1200" dirty="0"/>
              <a:t>インターネット</a:t>
            </a:r>
            <a:endParaRPr lang="en-US" altLang="ja-JP" sz="1200" dirty="0"/>
          </a:p>
        </p:txBody>
      </p:sp>
      <p:sp>
        <p:nvSpPr>
          <p:cNvPr id="41" name="テキスト ボックス 40"/>
          <p:cNvSpPr txBox="1"/>
          <p:nvPr/>
        </p:nvSpPr>
        <p:spPr>
          <a:xfrm>
            <a:off x="6740285" y="5418744"/>
            <a:ext cx="1849533" cy="461665"/>
          </a:xfrm>
          <a:prstGeom prst="rect">
            <a:avLst/>
          </a:prstGeom>
          <a:noFill/>
        </p:spPr>
        <p:txBody>
          <a:bodyPr wrap="square" rtlCol="0">
            <a:spAutoFit/>
          </a:bodyPr>
          <a:lstStyle/>
          <a:p>
            <a:pPr marL="285750" indent="-285750">
              <a:buFont typeface="Wingdings" charset="2"/>
              <a:buChar char="Ø"/>
            </a:pPr>
            <a:r>
              <a:rPr lang="en-US" altLang="ja-JP" sz="1200" dirty="0" err="1" smtClean="0">
                <a:solidFill>
                  <a:srgbClr val="FF6600"/>
                </a:solidFill>
                <a:latin typeface="メイリオ"/>
                <a:ea typeface="メイリオ"/>
                <a:cs typeface="メイリオ"/>
              </a:rPr>
              <a:t>IoT</a:t>
            </a:r>
            <a:r>
              <a:rPr lang="en-US" altLang="ja-JP" sz="1200" dirty="0">
                <a:solidFill>
                  <a:srgbClr val="FF6600"/>
                </a:solidFill>
                <a:latin typeface="メイリオ"/>
                <a:ea typeface="メイリオ"/>
                <a:cs typeface="メイリオ"/>
              </a:rPr>
              <a:t>/</a:t>
            </a:r>
            <a:r>
              <a:rPr lang="ja-JP" altLang="en-US" sz="1200" dirty="0" smtClean="0">
                <a:solidFill>
                  <a:srgbClr val="FF6600"/>
                </a:solidFill>
                <a:latin typeface="メイリオ"/>
                <a:ea typeface="メイリオ"/>
                <a:cs typeface="メイリオ"/>
              </a:rPr>
              <a:t>ビッグデータ</a:t>
            </a:r>
          </a:p>
          <a:p>
            <a:pPr marL="285750" indent="-285750">
              <a:buFont typeface="Wingdings" charset="2"/>
              <a:buChar char="Ø"/>
            </a:pPr>
            <a:r>
              <a:rPr lang="ja-JP" altLang="en-US" sz="1200" dirty="0" smtClean="0">
                <a:solidFill>
                  <a:srgbClr val="FF6600"/>
                </a:solidFill>
                <a:latin typeface="メイリオ"/>
                <a:ea typeface="メイリオ"/>
                <a:cs typeface="メイリオ"/>
              </a:rPr>
              <a:t>人工知能</a:t>
            </a:r>
            <a:r>
              <a:rPr lang="en-US" altLang="ja-JP" sz="1200" dirty="0" smtClean="0">
                <a:solidFill>
                  <a:srgbClr val="FF6600"/>
                </a:solidFill>
                <a:latin typeface="メイリオ"/>
                <a:ea typeface="メイリオ"/>
                <a:cs typeface="メイリオ"/>
              </a:rPr>
              <a:t>/</a:t>
            </a:r>
            <a:r>
              <a:rPr lang="ja-JP" altLang="en-US" sz="1200" dirty="0" smtClean="0">
                <a:solidFill>
                  <a:srgbClr val="FF6600"/>
                </a:solidFill>
                <a:latin typeface="メイリオ"/>
                <a:ea typeface="メイリオ"/>
                <a:cs typeface="メイリオ"/>
              </a:rPr>
              <a:t>クラウド</a:t>
            </a:r>
          </a:p>
        </p:txBody>
      </p:sp>
      <p:sp>
        <p:nvSpPr>
          <p:cNvPr id="45" name="テキスト ボックス 44"/>
          <p:cNvSpPr txBox="1"/>
          <p:nvPr/>
        </p:nvSpPr>
        <p:spPr>
          <a:xfrm>
            <a:off x="1908845" y="6124431"/>
            <a:ext cx="3051176" cy="307777"/>
          </a:xfrm>
          <a:prstGeom prst="rect">
            <a:avLst/>
          </a:prstGeom>
          <a:noFill/>
        </p:spPr>
        <p:txBody>
          <a:bodyPr wrap="square" rtlCol="0">
            <a:spAutoFit/>
          </a:bodyPr>
          <a:lstStyle/>
          <a:p>
            <a:pPr algn="ctr"/>
            <a:r>
              <a:rPr kumimoji="1" lang="ja-JP" altLang="en-US" sz="1400" b="1" dirty="0" smtClean="0">
                <a:solidFill>
                  <a:schemeClr val="accent5">
                    <a:lumMod val="75000"/>
                  </a:schemeClr>
                </a:solidFill>
                <a:latin typeface="メイリオ"/>
                <a:ea typeface="メイリオ"/>
                <a:cs typeface="メイリオ"/>
              </a:rPr>
              <a:t>第１次産業革命</a:t>
            </a:r>
            <a:endParaRPr kumimoji="1" lang="ja-JP" altLang="en-US" sz="1400" b="1" dirty="0">
              <a:solidFill>
                <a:schemeClr val="accent5">
                  <a:lumMod val="75000"/>
                </a:schemeClr>
              </a:solidFill>
              <a:latin typeface="メイリオ"/>
              <a:ea typeface="メイリオ"/>
              <a:cs typeface="メイリオ"/>
            </a:endParaRPr>
          </a:p>
        </p:txBody>
      </p:sp>
      <p:sp>
        <p:nvSpPr>
          <p:cNvPr id="46" name="テキスト ボックス 45"/>
          <p:cNvSpPr txBox="1"/>
          <p:nvPr/>
        </p:nvSpPr>
        <p:spPr>
          <a:xfrm>
            <a:off x="4969982" y="6126121"/>
            <a:ext cx="1703292" cy="307777"/>
          </a:xfrm>
          <a:prstGeom prst="rect">
            <a:avLst/>
          </a:prstGeom>
          <a:noFill/>
        </p:spPr>
        <p:txBody>
          <a:bodyPr wrap="square" rtlCol="0">
            <a:spAutoFit/>
          </a:bodyPr>
          <a:lstStyle/>
          <a:p>
            <a:pPr algn="ctr"/>
            <a:r>
              <a:rPr kumimoji="1" lang="ja-JP" altLang="en-US" sz="1400" b="1" dirty="0" smtClean="0">
                <a:solidFill>
                  <a:schemeClr val="tx2">
                    <a:lumMod val="75000"/>
                  </a:schemeClr>
                </a:solidFill>
                <a:latin typeface="メイリオ"/>
                <a:ea typeface="メイリオ"/>
                <a:cs typeface="メイリオ"/>
              </a:rPr>
              <a:t>第２次産業革命</a:t>
            </a:r>
            <a:endParaRPr kumimoji="1" lang="ja-JP" altLang="en-US" sz="1400" b="1" dirty="0">
              <a:solidFill>
                <a:schemeClr val="tx2">
                  <a:lumMod val="75000"/>
                </a:schemeClr>
              </a:solidFill>
              <a:latin typeface="メイリオ"/>
              <a:ea typeface="メイリオ"/>
              <a:cs typeface="メイリオ"/>
            </a:endParaRPr>
          </a:p>
        </p:txBody>
      </p:sp>
      <p:sp>
        <p:nvSpPr>
          <p:cNvPr id="47" name="テキスト ボックス 46"/>
          <p:cNvSpPr txBox="1"/>
          <p:nvPr/>
        </p:nvSpPr>
        <p:spPr>
          <a:xfrm>
            <a:off x="6673274" y="6127802"/>
            <a:ext cx="2074334" cy="307777"/>
          </a:xfrm>
          <a:prstGeom prst="rect">
            <a:avLst/>
          </a:prstGeom>
          <a:noFill/>
        </p:spPr>
        <p:txBody>
          <a:bodyPr wrap="square" rtlCol="0">
            <a:spAutoFit/>
          </a:bodyPr>
          <a:lstStyle/>
          <a:p>
            <a:pPr algn="ctr"/>
            <a:r>
              <a:rPr kumimoji="1" lang="ja-JP" altLang="en-US" sz="1400" b="1" dirty="0" smtClean="0">
                <a:solidFill>
                  <a:srgbClr val="FF6600"/>
                </a:solidFill>
                <a:latin typeface="メイリオ"/>
                <a:ea typeface="メイリオ"/>
                <a:cs typeface="メイリオ"/>
              </a:rPr>
              <a:t>第３次産業革命</a:t>
            </a:r>
            <a:endParaRPr kumimoji="1" lang="ja-JP" altLang="en-US" sz="1400" b="1" dirty="0">
              <a:solidFill>
                <a:srgbClr val="FF6600"/>
              </a:solidFill>
              <a:latin typeface="メイリオ"/>
              <a:ea typeface="メイリオ"/>
              <a:cs typeface="メイリオ"/>
            </a:endParaRPr>
          </a:p>
        </p:txBody>
      </p:sp>
      <p:sp>
        <p:nvSpPr>
          <p:cNvPr id="48" name="テキスト ボックス 47"/>
          <p:cNvSpPr txBox="1"/>
          <p:nvPr/>
        </p:nvSpPr>
        <p:spPr>
          <a:xfrm>
            <a:off x="7212054" y="6374003"/>
            <a:ext cx="1535550" cy="215444"/>
          </a:xfrm>
          <a:prstGeom prst="rect">
            <a:avLst/>
          </a:prstGeom>
          <a:noFill/>
        </p:spPr>
        <p:txBody>
          <a:bodyPr wrap="square" rtlCol="0">
            <a:spAutoFit/>
          </a:bodyPr>
          <a:lstStyle/>
          <a:p>
            <a:pPr algn="r"/>
            <a:r>
              <a:rPr kumimoji="1" lang="ja-JP" altLang="en-US" sz="800" dirty="0" smtClean="0">
                <a:solidFill>
                  <a:srgbClr val="C0504D"/>
                </a:solidFill>
                <a:latin typeface="メイリオ"/>
                <a:ea typeface="メイリオ"/>
                <a:cs typeface="メイリオ"/>
              </a:rPr>
              <a:t>米国での一般的理解</a:t>
            </a:r>
            <a:endParaRPr kumimoji="1" lang="ja-JP" altLang="en-US" sz="800" dirty="0">
              <a:solidFill>
                <a:srgbClr val="C0504D"/>
              </a:solidFill>
              <a:latin typeface="メイリオ"/>
              <a:ea typeface="メイリオ"/>
              <a:cs typeface="メイリオ"/>
            </a:endParaRPr>
          </a:p>
        </p:txBody>
      </p:sp>
      <p:sp>
        <p:nvSpPr>
          <p:cNvPr id="49" name="テキスト ボックス 48"/>
          <p:cNvSpPr txBox="1"/>
          <p:nvPr/>
        </p:nvSpPr>
        <p:spPr>
          <a:xfrm>
            <a:off x="7212054" y="1311821"/>
            <a:ext cx="1535550" cy="215444"/>
          </a:xfrm>
          <a:prstGeom prst="rect">
            <a:avLst/>
          </a:prstGeom>
          <a:noFill/>
        </p:spPr>
        <p:txBody>
          <a:bodyPr wrap="square" rtlCol="0">
            <a:spAutoFit/>
          </a:bodyPr>
          <a:lstStyle/>
          <a:p>
            <a:pPr algn="r"/>
            <a:r>
              <a:rPr kumimoji="1" lang="ja-JP" altLang="en-US" sz="800" dirty="0" smtClean="0">
                <a:solidFill>
                  <a:schemeClr val="accent2"/>
                </a:solidFill>
                <a:latin typeface="メイリオ"/>
                <a:ea typeface="メイリオ"/>
                <a:cs typeface="メイリオ"/>
              </a:rPr>
              <a:t>ドイツでの一般的理解</a:t>
            </a:r>
            <a:endParaRPr kumimoji="1" lang="ja-JP" altLang="en-US" sz="800" dirty="0">
              <a:solidFill>
                <a:schemeClr val="accent2"/>
              </a:solidFill>
              <a:latin typeface="メイリオ"/>
              <a:ea typeface="メイリオ"/>
              <a:cs typeface="メイリオ"/>
            </a:endParaRPr>
          </a:p>
        </p:txBody>
      </p:sp>
      <p:cxnSp>
        <p:nvCxnSpPr>
          <p:cNvPr id="51" name="直線コネクタ 50"/>
          <p:cNvCxnSpPr/>
          <p:nvPr/>
        </p:nvCxnSpPr>
        <p:spPr>
          <a:xfrm>
            <a:off x="421752" y="5893446"/>
            <a:ext cx="8325856" cy="0"/>
          </a:xfrm>
          <a:prstGeom prst="line">
            <a:avLst/>
          </a:prstGeom>
          <a:ln>
            <a:solidFill>
              <a:schemeClr val="accent6">
                <a:lumMod val="60000"/>
                <a:lumOff val="4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52" name="テキスト ボックス 51"/>
          <p:cNvSpPr txBox="1"/>
          <p:nvPr/>
        </p:nvSpPr>
        <p:spPr>
          <a:xfrm>
            <a:off x="421745" y="1048484"/>
            <a:ext cx="1525588" cy="307777"/>
          </a:xfrm>
          <a:prstGeom prst="rect">
            <a:avLst/>
          </a:prstGeom>
          <a:noFill/>
        </p:spPr>
        <p:txBody>
          <a:bodyPr wrap="square" rtlCol="0">
            <a:spAutoFit/>
          </a:bodyPr>
          <a:lstStyle/>
          <a:p>
            <a:pPr algn="ctr"/>
            <a:r>
              <a:rPr kumimoji="1" lang="ja-JP" altLang="en-US" sz="1400" dirty="0" smtClean="0">
                <a:solidFill>
                  <a:schemeClr val="tx1">
                    <a:lumMod val="50000"/>
                    <a:lumOff val="50000"/>
                  </a:schemeClr>
                </a:solidFill>
                <a:latin typeface="メイリオ"/>
                <a:ea typeface="メイリオ"/>
                <a:cs typeface="メイリオ"/>
              </a:rPr>
              <a:t>産業革命以前</a:t>
            </a:r>
            <a:endParaRPr kumimoji="1" lang="ja-JP" altLang="en-US" sz="1400" dirty="0">
              <a:solidFill>
                <a:schemeClr val="tx1">
                  <a:lumMod val="50000"/>
                  <a:lumOff val="50000"/>
                </a:schemeClr>
              </a:solidFill>
              <a:latin typeface="メイリオ"/>
              <a:ea typeface="メイリオ"/>
              <a:cs typeface="メイリオ"/>
            </a:endParaRPr>
          </a:p>
        </p:txBody>
      </p:sp>
      <p:sp>
        <p:nvSpPr>
          <p:cNvPr id="55" name="テキスト ボックス 54"/>
          <p:cNvSpPr txBox="1"/>
          <p:nvPr/>
        </p:nvSpPr>
        <p:spPr>
          <a:xfrm>
            <a:off x="1918804" y="800178"/>
            <a:ext cx="1500909" cy="246221"/>
          </a:xfrm>
          <a:prstGeom prst="rect">
            <a:avLst/>
          </a:prstGeom>
          <a:noFill/>
        </p:spPr>
        <p:txBody>
          <a:bodyPr wrap="square" rtlCol="0">
            <a:spAutoFit/>
          </a:bodyPr>
          <a:lstStyle/>
          <a:p>
            <a:r>
              <a:rPr kumimoji="1" lang="en-US" altLang="ja-JP" sz="1000" dirty="0" smtClean="0">
                <a:solidFill>
                  <a:schemeClr val="accent5">
                    <a:lumMod val="75000"/>
                  </a:schemeClr>
                </a:solidFill>
                <a:latin typeface="メイリオ"/>
                <a:ea typeface="メイリオ"/>
                <a:cs typeface="メイリオ"/>
              </a:rPr>
              <a:t>18</a:t>
            </a:r>
            <a:r>
              <a:rPr kumimoji="1" lang="ja-JP" altLang="en-US" sz="1000" dirty="0" smtClean="0">
                <a:solidFill>
                  <a:schemeClr val="accent5">
                    <a:lumMod val="75000"/>
                  </a:schemeClr>
                </a:solidFill>
                <a:latin typeface="メイリオ"/>
                <a:ea typeface="メイリオ"/>
                <a:cs typeface="メイリオ"/>
              </a:rPr>
              <a:t>世紀中</a:t>
            </a:r>
            <a:r>
              <a:rPr kumimoji="1" lang="en-US" altLang="ja-JP" sz="1000" dirty="0" smtClean="0">
                <a:solidFill>
                  <a:schemeClr val="accent5">
                    <a:lumMod val="75000"/>
                  </a:schemeClr>
                </a:solidFill>
                <a:latin typeface="メイリオ"/>
                <a:ea typeface="メイリオ"/>
                <a:cs typeface="メイリオ"/>
              </a:rPr>
              <a:t>〜</a:t>
            </a:r>
            <a:endParaRPr kumimoji="1" lang="ja-JP" altLang="en-US" sz="1000" dirty="0">
              <a:solidFill>
                <a:schemeClr val="accent5">
                  <a:lumMod val="75000"/>
                </a:schemeClr>
              </a:solidFill>
              <a:latin typeface="メイリオ"/>
              <a:ea typeface="メイリオ"/>
              <a:cs typeface="メイリオ"/>
            </a:endParaRPr>
          </a:p>
        </p:txBody>
      </p:sp>
      <p:sp>
        <p:nvSpPr>
          <p:cNvPr id="56" name="テキスト ボックス 55"/>
          <p:cNvSpPr txBox="1"/>
          <p:nvPr/>
        </p:nvSpPr>
        <p:spPr>
          <a:xfrm>
            <a:off x="3444393" y="801868"/>
            <a:ext cx="1525589" cy="246221"/>
          </a:xfrm>
          <a:prstGeom prst="rect">
            <a:avLst/>
          </a:prstGeom>
          <a:noFill/>
        </p:spPr>
        <p:txBody>
          <a:bodyPr wrap="square" rtlCol="0">
            <a:spAutoFit/>
          </a:bodyPr>
          <a:lstStyle/>
          <a:p>
            <a:r>
              <a:rPr kumimoji="1" lang="en-US" altLang="ja-JP" sz="1000" dirty="0" smtClean="0">
                <a:solidFill>
                  <a:schemeClr val="tx2">
                    <a:lumMod val="75000"/>
                  </a:schemeClr>
                </a:solidFill>
                <a:latin typeface="メイリオ"/>
                <a:ea typeface="メイリオ"/>
                <a:cs typeface="メイリオ"/>
              </a:rPr>
              <a:t>20</a:t>
            </a:r>
            <a:r>
              <a:rPr kumimoji="1" lang="ja-JP" altLang="en-US" sz="1000" dirty="0" smtClean="0">
                <a:solidFill>
                  <a:schemeClr val="tx2">
                    <a:lumMod val="75000"/>
                  </a:schemeClr>
                </a:solidFill>
                <a:latin typeface="メイリオ"/>
                <a:ea typeface="メイリオ"/>
                <a:cs typeface="メイリオ"/>
              </a:rPr>
              <a:t>世紀初</a:t>
            </a:r>
            <a:r>
              <a:rPr kumimoji="1" lang="en-US" altLang="ja-JP" sz="1000" dirty="0" smtClean="0">
                <a:solidFill>
                  <a:schemeClr val="tx2">
                    <a:lumMod val="75000"/>
                  </a:schemeClr>
                </a:solidFill>
                <a:latin typeface="メイリオ"/>
                <a:ea typeface="メイリオ"/>
                <a:cs typeface="メイリオ"/>
              </a:rPr>
              <a:t>〜</a:t>
            </a:r>
            <a:endParaRPr kumimoji="1" lang="ja-JP" altLang="en-US" sz="1000" dirty="0">
              <a:solidFill>
                <a:schemeClr val="tx2">
                  <a:lumMod val="75000"/>
                </a:schemeClr>
              </a:solidFill>
              <a:latin typeface="メイリオ"/>
              <a:ea typeface="メイリオ"/>
              <a:cs typeface="メイリオ"/>
            </a:endParaRPr>
          </a:p>
        </p:txBody>
      </p:sp>
      <p:sp>
        <p:nvSpPr>
          <p:cNvPr id="57" name="テキスト ボックス 56"/>
          <p:cNvSpPr txBox="1"/>
          <p:nvPr/>
        </p:nvSpPr>
        <p:spPr>
          <a:xfrm>
            <a:off x="6673272" y="800178"/>
            <a:ext cx="2074334" cy="246221"/>
          </a:xfrm>
          <a:prstGeom prst="rect">
            <a:avLst/>
          </a:prstGeom>
          <a:noFill/>
        </p:spPr>
        <p:txBody>
          <a:bodyPr wrap="square" rtlCol="0">
            <a:spAutoFit/>
          </a:bodyPr>
          <a:lstStyle/>
          <a:p>
            <a:r>
              <a:rPr kumimoji="1" lang="en-US" altLang="ja-JP" sz="1000" dirty="0" smtClean="0">
                <a:solidFill>
                  <a:srgbClr val="FF6600"/>
                </a:solidFill>
                <a:latin typeface="メイリオ"/>
                <a:ea typeface="メイリオ"/>
                <a:cs typeface="メイリオ"/>
              </a:rPr>
              <a:t>2010</a:t>
            </a:r>
            <a:r>
              <a:rPr kumimoji="1" lang="ja-JP" altLang="en-US" sz="1000" dirty="0" smtClean="0">
                <a:solidFill>
                  <a:srgbClr val="FF6600"/>
                </a:solidFill>
                <a:latin typeface="メイリオ"/>
                <a:ea typeface="メイリオ"/>
                <a:cs typeface="メイリオ"/>
              </a:rPr>
              <a:t>年代</a:t>
            </a:r>
            <a:r>
              <a:rPr kumimoji="1" lang="en-US" altLang="ja-JP" sz="1000" dirty="0" smtClean="0">
                <a:solidFill>
                  <a:srgbClr val="FF6600"/>
                </a:solidFill>
                <a:latin typeface="メイリオ"/>
                <a:ea typeface="メイリオ"/>
                <a:cs typeface="メイリオ"/>
              </a:rPr>
              <a:t>〜</a:t>
            </a:r>
            <a:endParaRPr kumimoji="1" lang="ja-JP" altLang="en-US" sz="1000" dirty="0">
              <a:solidFill>
                <a:srgbClr val="FF6600"/>
              </a:solidFill>
              <a:latin typeface="メイリオ"/>
              <a:ea typeface="メイリオ"/>
              <a:cs typeface="メイリオ"/>
            </a:endParaRPr>
          </a:p>
        </p:txBody>
      </p:sp>
      <p:sp>
        <p:nvSpPr>
          <p:cNvPr id="58" name="テキスト ボックス 57"/>
          <p:cNvSpPr txBox="1"/>
          <p:nvPr/>
        </p:nvSpPr>
        <p:spPr>
          <a:xfrm>
            <a:off x="4969982" y="801868"/>
            <a:ext cx="1703289" cy="246221"/>
          </a:xfrm>
          <a:prstGeom prst="rect">
            <a:avLst/>
          </a:prstGeom>
          <a:noFill/>
        </p:spPr>
        <p:txBody>
          <a:bodyPr wrap="square" rtlCol="0">
            <a:spAutoFit/>
          </a:bodyPr>
          <a:lstStyle/>
          <a:p>
            <a:r>
              <a:rPr kumimoji="1" lang="en-US" altLang="ja-JP" sz="1000" dirty="0" smtClean="0">
                <a:solidFill>
                  <a:schemeClr val="tx2">
                    <a:lumMod val="50000"/>
                  </a:schemeClr>
                </a:solidFill>
                <a:latin typeface="メイリオ"/>
                <a:ea typeface="メイリオ"/>
                <a:cs typeface="メイリオ"/>
              </a:rPr>
              <a:t>1970</a:t>
            </a:r>
            <a:r>
              <a:rPr kumimoji="1" lang="ja-JP" altLang="en-US" sz="1000" dirty="0" smtClean="0">
                <a:solidFill>
                  <a:schemeClr val="tx2">
                    <a:lumMod val="50000"/>
                  </a:schemeClr>
                </a:solidFill>
                <a:latin typeface="メイリオ"/>
                <a:ea typeface="メイリオ"/>
                <a:cs typeface="メイリオ"/>
              </a:rPr>
              <a:t>年代</a:t>
            </a:r>
            <a:r>
              <a:rPr kumimoji="1" lang="en-US" altLang="ja-JP" sz="1000" dirty="0" smtClean="0">
                <a:solidFill>
                  <a:schemeClr val="tx2">
                    <a:lumMod val="50000"/>
                  </a:schemeClr>
                </a:solidFill>
                <a:latin typeface="メイリオ"/>
                <a:ea typeface="メイリオ"/>
                <a:cs typeface="メイリオ"/>
              </a:rPr>
              <a:t>〜</a:t>
            </a:r>
            <a:endParaRPr kumimoji="1" lang="ja-JP" altLang="en-US" sz="1000" dirty="0">
              <a:solidFill>
                <a:schemeClr val="tx2">
                  <a:lumMod val="50000"/>
                </a:schemeClr>
              </a:solidFill>
              <a:latin typeface="メイリオ"/>
              <a:ea typeface="メイリオ"/>
              <a:cs typeface="メイリオ"/>
            </a:endParaRPr>
          </a:p>
        </p:txBody>
      </p:sp>
      <p:sp>
        <p:nvSpPr>
          <p:cNvPr id="60" name="テキスト ボックス 59"/>
          <p:cNvSpPr txBox="1"/>
          <p:nvPr/>
        </p:nvSpPr>
        <p:spPr>
          <a:xfrm>
            <a:off x="6673274" y="5937124"/>
            <a:ext cx="2074334" cy="215444"/>
          </a:xfrm>
          <a:prstGeom prst="rect">
            <a:avLst/>
          </a:prstGeom>
          <a:noFill/>
        </p:spPr>
        <p:txBody>
          <a:bodyPr wrap="square" rtlCol="0">
            <a:spAutoFit/>
          </a:bodyPr>
          <a:lstStyle/>
          <a:p>
            <a:pPr algn="ctr"/>
            <a:r>
              <a:rPr kumimoji="1" lang="ja-JP" altLang="en-US" sz="800" b="1" dirty="0" smtClean="0">
                <a:solidFill>
                  <a:srgbClr val="C0504D"/>
                </a:solidFill>
                <a:latin typeface="メイリオ"/>
                <a:ea typeface="メイリオ"/>
                <a:cs typeface="メイリオ"/>
              </a:rPr>
              <a:t>デジタル・ファブリケーション時代</a:t>
            </a:r>
            <a:endParaRPr kumimoji="1" lang="ja-JP" altLang="en-US" sz="800" b="1" dirty="0">
              <a:solidFill>
                <a:srgbClr val="C0504D"/>
              </a:solidFill>
              <a:latin typeface="メイリオ"/>
              <a:ea typeface="メイリオ"/>
              <a:cs typeface="メイリオ"/>
            </a:endParaRPr>
          </a:p>
        </p:txBody>
      </p:sp>
      <p:sp>
        <p:nvSpPr>
          <p:cNvPr id="14" name="正方形/長方形 13"/>
          <p:cNvSpPr/>
          <p:nvPr/>
        </p:nvSpPr>
        <p:spPr>
          <a:xfrm>
            <a:off x="1351843" y="4735311"/>
            <a:ext cx="2781430" cy="58384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v"/>
            </a:pPr>
            <a:r>
              <a:rPr kumimoji="1" lang="ja-JP" altLang="en-US" sz="1000" dirty="0" smtClean="0">
                <a:solidFill>
                  <a:srgbClr val="FFFFFF"/>
                </a:solidFill>
                <a:latin typeface="メイリオ"/>
                <a:ea typeface="メイリオ"/>
                <a:cs typeface="メイリオ"/>
              </a:rPr>
              <a:t>農業社会から工業社会への</a:t>
            </a:r>
            <a:r>
              <a:rPr lang="ja-JP" altLang="en-US" sz="1000" dirty="0" smtClean="0">
                <a:solidFill>
                  <a:srgbClr val="FFFFFF"/>
                </a:solidFill>
                <a:latin typeface="メイリオ"/>
                <a:ea typeface="メイリオ"/>
                <a:cs typeface="メイリオ"/>
              </a:rPr>
              <a:t>転換</a:t>
            </a:r>
            <a:endParaRPr lang="en-US" altLang="ja-JP" sz="1000" dirty="0" smtClean="0">
              <a:solidFill>
                <a:srgbClr val="FFFFFF"/>
              </a:solidFill>
              <a:latin typeface="メイリオ"/>
              <a:ea typeface="メイリオ"/>
              <a:cs typeface="メイリオ"/>
            </a:endParaRPr>
          </a:p>
          <a:p>
            <a:pPr marL="171450" indent="-171450">
              <a:buFont typeface="Wingdings" charset="2"/>
              <a:buChar char="v"/>
            </a:pPr>
            <a:r>
              <a:rPr lang="ja-JP" altLang="en-US" sz="1000" smtClean="0">
                <a:solidFill>
                  <a:srgbClr val="FFFFFF"/>
                </a:solidFill>
                <a:latin typeface="メイリオ"/>
                <a:ea typeface="メイリオ"/>
                <a:cs typeface="メイリオ"/>
              </a:rPr>
              <a:t>労働力</a:t>
            </a:r>
            <a:r>
              <a:rPr lang="ja-JP" altLang="en-US" sz="1000">
                <a:solidFill>
                  <a:srgbClr val="FFFFFF"/>
                </a:solidFill>
                <a:latin typeface="メイリオ"/>
                <a:ea typeface="メイリオ"/>
                <a:cs typeface="メイリオ"/>
              </a:rPr>
              <a:t>の田園地帯から都市部への</a:t>
            </a:r>
            <a:r>
              <a:rPr lang="ja-JP" altLang="en-US" sz="1000" smtClean="0">
                <a:solidFill>
                  <a:srgbClr val="FFFFFF"/>
                </a:solidFill>
                <a:latin typeface="メイリオ"/>
                <a:ea typeface="メイリオ"/>
                <a:cs typeface="メイリオ"/>
              </a:rPr>
              <a:t>移動</a:t>
            </a:r>
            <a:endParaRPr kumimoji="1" lang="en-US" altLang="ja-JP" sz="1000" dirty="0" smtClean="0">
              <a:solidFill>
                <a:srgbClr val="FFFFFF"/>
              </a:solidFill>
              <a:latin typeface="メイリオ"/>
              <a:ea typeface="メイリオ"/>
              <a:cs typeface="メイリオ"/>
            </a:endParaRPr>
          </a:p>
          <a:p>
            <a:pPr marL="171450" indent="-171450">
              <a:buFont typeface="Wingdings" charset="2"/>
              <a:buChar char="v"/>
            </a:pPr>
            <a:r>
              <a:rPr lang="ja-JP" altLang="en-US" sz="1000" dirty="0" smtClean="0">
                <a:solidFill>
                  <a:srgbClr val="FFFFFF"/>
                </a:solidFill>
                <a:latin typeface="メイリオ"/>
                <a:ea typeface="メイリオ"/>
                <a:cs typeface="メイリオ"/>
              </a:rPr>
              <a:t>資本家や企業の台頭と労働者との役割分離</a:t>
            </a:r>
            <a:endParaRPr lang="en-US" altLang="ja-JP" sz="1000" dirty="0" smtClean="0">
              <a:solidFill>
                <a:srgbClr val="FFFFFF"/>
              </a:solidFill>
              <a:latin typeface="メイリオ"/>
              <a:ea typeface="メイリオ"/>
              <a:cs typeface="メイリオ"/>
            </a:endParaRPr>
          </a:p>
        </p:txBody>
      </p:sp>
      <p:sp>
        <p:nvSpPr>
          <p:cNvPr id="50" name="ホームベース 49"/>
          <p:cNvSpPr/>
          <p:nvPr/>
        </p:nvSpPr>
        <p:spPr>
          <a:xfrm>
            <a:off x="3083560" y="1826865"/>
            <a:ext cx="1049713" cy="211667"/>
          </a:xfrm>
          <a:prstGeom prst="homePlate">
            <a:avLst/>
          </a:prstGeom>
          <a:solidFill>
            <a:srgbClr val="66FFCC">
              <a:alpha val="65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内燃機関</a:t>
            </a:r>
            <a:endParaRPr kumimoji="1" lang="ja-JP" altLang="en-US" sz="8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9863700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第</a:t>
            </a:r>
            <a:r>
              <a:rPr kumimoji="1" lang="en-US" altLang="ja-JP" dirty="0" smtClean="0"/>
              <a:t>4</a:t>
            </a:r>
            <a:r>
              <a:rPr kumimoji="1" lang="ja-JP" altLang="en-US" dirty="0" smtClean="0"/>
              <a:t>次産業革命（インダストリー</a:t>
            </a:r>
            <a:r>
              <a:rPr kumimoji="1" lang="en-US" altLang="ja-JP" dirty="0" smtClean="0"/>
              <a:t>4.0</a:t>
            </a:r>
            <a:r>
              <a:rPr kumimoji="1" lang="ja-JP" altLang="en-US" dirty="0" smtClean="0"/>
              <a:t>）と</a:t>
            </a:r>
            <a:r>
              <a:rPr kumimoji="1" lang="en-US" altLang="ja-JP" dirty="0" err="1" smtClean="0"/>
              <a:t>IoT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43</a:t>
            </a:fld>
            <a:endParaRPr kumimoji="1" lang="ja-JP" altLang="en-US"/>
          </a:p>
        </p:txBody>
      </p:sp>
      <p:pic>
        <p:nvPicPr>
          <p:cNvPr id="4" name="図 3" descr="96958A9C93819499E0E1E2E0958DE0E1E2E3E0E2E3E6E2E2E2E2E2E2-DSXZZO6575000023012014000000-PB1-11.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1250" y="1222039"/>
            <a:ext cx="7340888" cy="5478138"/>
          </a:xfrm>
          <a:prstGeom prst="rect">
            <a:avLst/>
          </a:prstGeom>
        </p:spPr>
      </p:pic>
      <p:sp>
        <p:nvSpPr>
          <p:cNvPr id="5" name="正方形/長方形 4"/>
          <p:cNvSpPr/>
          <p:nvPr/>
        </p:nvSpPr>
        <p:spPr>
          <a:xfrm>
            <a:off x="3323273" y="6405481"/>
            <a:ext cx="4572000" cy="246221"/>
          </a:xfrm>
          <a:prstGeom prst="rect">
            <a:avLst/>
          </a:prstGeom>
        </p:spPr>
        <p:txBody>
          <a:bodyPr>
            <a:spAutoFit/>
          </a:bodyPr>
          <a:lstStyle/>
          <a:p>
            <a:pPr algn="r"/>
            <a:r>
              <a:rPr lang="en-US" altLang="ja-JP" sz="1000" dirty="0"/>
              <a:t>Recommendations for implementing the strategic initiative INDUSTRIE 4.0</a:t>
            </a:r>
            <a:endParaRPr lang="ja-JP" altLang="en-US" sz="1000" dirty="0"/>
          </a:p>
        </p:txBody>
      </p:sp>
      <p:sp>
        <p:nvSpPr>
          <p:cNvPr id="6" name="テキスト ボックス 5"/>
          <p:cNvSpPr txBox="1"/>
          <p:nvPr/>
        </p:nvSpPr>
        <p:spPr>
          <a:xfrm>
            <a:off x="1142855" y="777880"/>
            <a:ext cx="1658627" cy="338554"/>
          </a:xfrm>
          <a:prstGeom prst="rect">
            <a:avLst/>
          </a:prstGeom>
          <a:noFill/>
        </p:spPr>
        <p:txBody>
          <a:bodyPr wrap="none" rtlCol="0">
            <a:spAutoFit/>
          </a:bodyPr>
          <a:lstStyle/>
          <a:p>
            <a:pPr algn="ctr"/>
            <a:r>
              <a:rPr lang="en-US" altLang="ja-JP" sz="1600" dirty="0" smtClean="0">
                <a:solidFill>
                  <a:srgbClr val="008000"/>
                </a:solidFill>
              </a:rPr>
              <a:t>【</a:t>
            </a:r>
            <a:r>
              <a:rPr lang="ja-JP" altLang="en-US" sz="1600" dirty="0" smtClean="0">
                <a:solidFill>
                  <a:srgbClr val="008000"/>
                </a:solidFill>
              </a:rPr>
              <a:t>第１次：機械化</a:t>
            </a:r>
            <a:r>
              <a:rPr lang="en-US" altLang="ja-JP" sz="1600" dirty="0" smtClean="0">
                <a:solidFill>
                  <a:srgbClr val="008000"/>
                </a:solidFill>
              </a:rPr>
              <a:t>】</a:t>
            </a:r>
            <a:endParaRPr lang="ja-JP" altLang="en-US" sz="1600" dirty="0">
              <a:solidFill>
                <a:srgbClr val="008000"/>
              </a:solidFill>
            </a:endParaRPr>
          </a:p>
        </p:txBody>
      </p:sp>
      <p:sp>
        <p:nvSpPr>
          <p:cNvPr id="7" name="テキスト ボックス 6"/>
          <p:cNvSpPr txBox="1"/>
          <p:nvPr/>
        </p:nvSpPr>
        <p:spPr>
          <a:xfrm>
            <a:off x="2738953" y="777880"/>
            <a:ext cx="1863812" cy="338554"/>
          </a:xfrm>
          <a:prstGeom prst="rect">
            <a:avLst/>
          </a:prstGeom>
          <a:noFill/>
        </p:spPr>
        <p:txBody>
          <a:bodyPr wrap="none" rtlCol="0">
            <a:spAutoFit/>
          </a:bodyPr>
          <a:lstStyle/>
          <a:p>
            <a:pPr algn="ctr"/>
            <a:r>
              <a:rPr lang="en-US" altLang="ja-JP" sz="1600" dirty="0" smtClean="0">
                <a:solidFill>
                  <a:srgbClr val="008000"/>
                </a:solidFill>
              </a:rPr>
              <a:t>【</a:t>
            </a:r>
            <a:r>
              <a:rPr lang="ja-JP" altLang="en-US" sz="1600" dirty="0" smtClean="0">
                <a:solidFill>
                  <a:srgbClr val="008000"/>
                </a:solidFill>
              </a:rPr>
              <a:t>第２次：電力活用</a:t>
            </a:r>
            <a:r>
              <a:rPr lang="en-US" altLang="ja-JP" sz="1600" dirty="0" smtClean="0">
                <a:solidFill>
                  <a:srgbClr val="008000"/>
                </a:solidFill>
              </a:rPr>
              <a:t>】</a:t>
            </a:r>
            <a:endParaRPr lang="ja-JP" altLang="en-US" sz="1600" dirty="0">
              <a:solidFill>
                <a:srgbClr val="008000"/>
              </a:solidFill>
            </a:endParaRPr>
          </a:p>
        </p:txBody>
      </p:sp>
      <p:sp>
        <p:nvSpPr>
          <p:cNvPr id="8" name="テキスト ボックス 7"/>
          <p:cNvSpPr txBox="1"/>
          <p:nvPr/>
        </p:nvSpPr>
        <p:spPr>
          <a:xfrm>
            <a:off x="4534907" y="777880"/>
            <a:ext cx="1658627" cy="338554"/>
          </a:xfrm>
          <a:prstGeom prst="rect">
            <a:avLst/>
          </a:prstGeom>
          <a:noFill/>
        </p:spPr>
        <p:txBody>
          <a:bodyPr wrap="none" rtlCol="0">
            <a:spAutoFit/>
          </a:bodyPr>
          <a:lstStyle/>
          <a:p>
            <a:pPr algn="ctr"/>
            <a:r>
              <a:rPr lang="en-US" altLang="ja-JP" sz="1600" dirty="0" smtClean="0">
                <a:solidFill>
                  <a:srgbClr val="008000"/>
                </a:solidFill>
              </a:rPr>
              <a:t>【</a:t>
            </a:r>
            <a:r>
              <a:rPr lang="ja-JP" altLang="en-US" sz="1600" dirty="0" smtClean="0">
                <a:solidFill>
                  <a:srgbClr val="008000"/>
                </a:solidFill>
              </a:rPr>
              <a:t>第３次：自動化</a:t>
            </a:r>
            <a:r>
              <a:rPr lang="en-US" altLang="ja-JP" sz="1600" dirty="0" smtClean="0">
                <a:solidFill>
                  <a:srgbClr val="008000"/>
                </a:solidFill>
              </a:rPr>
              <a:t>】</a:t>
            </a:r>
            <a:endParaRPr lang="ja-JP" altLang="en-US" sz="1600" dirty="0">
              <a:solidFill>
                <a:srgbClr val="008000"/>
              </a:solidFill>
            </a:endParaRPr>
          </a:p>
        </p:txBody>
      </p:sp>
      <p:sp>
        <p:nvSpPr>
          <p:cNvPr id="9" name="テキスト ボックス 8"/>
          <p:cNvSpPr txBox="1"/>
          <p:nvPr/>
        </p:nvSpPr>
        <p:spPr>
          <a:xfrm>
            <a:off x="6141599" y="775265"/>
            <a:ext cx="1863812" cy="338554"/>
          </a:xfrm>
          <a:prstGeom prst="rect">
            <a:avLst/>
          </a:prstGeom>
          <a:noFill/>
        </p:spPr>
        <p:txBody>
          <a:bodyPr wrap="none" rtlCol="0">
            <a:spAutoFit/>
          </a:bodyPr>
          <a:lstStyle/>
          <a:p>
            <a:pPr algn="ctr"/>
            <a:r>
              <a:rPr lang="en-US" altLang="ja-JP" sz="1600" dirty="0" smtClean="0">
                <a:solidFill>
                  <a:srgbClr val="008000"/>
                </a:solidFill>
              </a:rPr>
              <a:t>【</a:t>
            </a:r>
            <a:r>
              <a:rPr lang="ja-JP" altLang="en-US" sz="1600" dirty="0" smtClean="0">
                <a:solidFill>
                  <a:srgbClr val="008000"/>
                </a:solidFill>
              </a:rPr>
              <a:t>第４次：自律連携</a:t>
            </a:r>
            <a:r>
              <a:rPr lang="en-US" altLang="ja-JP" sz="1600" dirty="0" smtClean="0">
                <a:solidFill>
                  <a:srgbClr val="008000"/>
                </a:solidFill>
              </a:rPr>
              <a:t>】</a:t>
            </a:r>
            <a:endParaRPr lang="ja-JP" altLang="en-US" sz="1600" dirty="0">
              <a:solidFill>
                <a:srgbClr val="008000"/>
              </a:solidFill>
            </a:endParaRPr>
          </a:p>
        </p:txBody>
      </p:sp>
      <p:sp>
        <p:nvSpPr>
          <p:cNvPr id="10" name="テキスト ボックス 9"/>
          <p:cNvSpPr txBox="1"/>
          <p:nvPr/>
        </p:nvSpPr>
        <p:spPr>
          <a:xfrm>
            <a:off x="6141599" y="1010597"/>
            <a:ext cx="1818458" cy="276999"/>
          </a:xfrm>
          <a:prstGeom prst="rect">
            <a:avLst/>
          </a:prstGeom>
          <a:noFill/>
        </p:spPr>
        <p:txBody>
          <a:bodyPr wrap="square" rtlCol="0">
            <a:spAutoFit/>
          </a:bodyPr>
          <a:lstStyle/>
          <a:p>
            <a:pPr algn="ctr"/>
            <a:r>
              <a:rPr lang="en-US" altLang="ja-JP" sz="1200" dirty="0" smtClean="0">
                <a:solidFill>
                  <a:srgbClr val="008000"/>
                </a:solidFill>
              </a:rPr>
              <a:t>Cyber-Physical System </a:t>
            </a:r>
            <a:endParaRPr kumimoji="1" lang="ja-JP" altLang="en-US" sz="1200" dirty="0">
              <a:solidFill>
                <a:srgbClr val="008000"/>
              </a:solidFill>
            </a:endParaRPr>
          </a:p>
        </p:txBody>
      </p:sp>
      <p:sp>
        <p:nvSpPr>
          <p:cNvPr id="11" name="正方形/長方形 10"/>
          <p:cNvSpPr/>
          <p:nvPr/>
        </p:nvSpPr>
        <p:spPr>
          <a:xfrm>
            <a:off x="1201949" y="1222039"/>
            <a:ext cx="1566086" cy="8143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kumimoji="1" lang="ja-JP" altLang="en-US" sz="1050" dirty="0" smtClean="0">
                <a:solidFill>
                  <a:srgbClr val="FFFFFF"/>
                </a:solidFill>
                <a:latin typeface="ＭＳ Ｐゴシック"/>
                <a:ea typeface="ＭＳ Ｐゴシック"/>
                <a:cs typeface="ＭＳ Ｐゴシック"/>
              </a:rPr>
              <a:t>蒸気機関</a:t>
            </a:r>
            <a:endParaRPr kumimoji="1"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大量生産</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kumimoji="1" lang="ja-JP" altLang="en-US" sz="1050" dirty="0" smtClean="0">
                <a:solidFill>
                  <a:srgbClr val="FFFFFF"/>
                </a:solidFill>
                <a:latin typeface="ＭＳ Ｐゴシック"/>
                <a:ea typeface="ＭＳ Ｐゴシック"/>
                <a:cs typeface="ＭＳ Ｐゴシック"/>
              </a:rPr>
              <a:t>移動手段の革新</a:t>
            </a:r>
            <a:endParaRPr kumimoji="1" lang="ja-JP" altLang="en-US" sz="1050" dirty="0">
              <a:solidFill>
                <a:srgbClr val="FFFFFF"/>
              </a:solidFill>
              <a:latin typeface="ＭＳ Ｐゴシック"/>
              <a:ea typeface="ＭＳ Ｐゴシック"/>
              <a:cs typeface="ＭＳ Ｐゴシック"/>
            </a:endParaRPr>
          </a:p>
        </p:txBody>
      </p:sp>
      <p:sp>
        <p:nvSpPr>
          <p:cNvPr id="12" name="正方形/長方形 11"/>
          <p:cNvSpPr/>
          <p:nvPr/>
        </p:nvSpPr>
        <p:spPr>
          <a:xfrm>
            <a:off x="2888730" y="1222039"/>
            <a:ext cx="1566086" cy="8143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電力</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科学的管理</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化学産業の発展</a:t>
            </a:r>
            <a:endParaRPr kumimoji="1" lang="ja-JP" altLang="en-US" sz="1050" dirty="0">
              <a:solidFill>
                <a:srgbClr val="FFFFFF"/>
              </a:solidFill>
              <a:latin typeface="ＭＳ Ｐゴシック"/>
              <a:ea typeface="ＭＳ Ｐゴシック"/>
              <a:cs typeface="ＭＳ Ｐゴシック"/>
            </a:endParaRPr>
          </a:p>
        </p:txBody>
      </p:sp>
      <p:sp>
        <p:nvSpPr>
          <p:cNvPr id="13" name="正方形/長方形 12"/>
          <p:cNvSpPr/>
          <p:nvPr/>
        </p:nvSpPr>
        <p:spPr>
          <a:xfrm>
            <a:off x="4608060" y="4217794"/>
            <a:ext cx="1566086" cy="8143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コンピュータ</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自動制御</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kumimoji="1" lang="ja-JP" altLang="en-US" sz="1050" dirty="0" smtClean="0">
                <a:solidFill>
                  <a:srgbClr val="FFFFFF"/>
                </a:solidFill>
                <a:latin typeface="ＭＳ Ｐゴシック"/>
                <a:ea typeface="ＭＳ Ｐゴシック"/>
                <a:cs typeface="ＭＳ Ｐゴシック"/>
              </a:rPr>
              <a:t>大量生産と品質安定</a:t>
            </a:r>
            <a:endParaRPr kumimoji="1" lang="ja-JP" altLang="en-US" sz="1050" dirty="0">
              <a:solidFill>
                <a:srgbClr val="FFFFFF"/>
              </a:solidFill>
              <a:latin typeface="ＭＳ Ｐゴシック"/>
              <a:ea typeface="ＭＳ Ｐゴシック"/>
              <a:cs typeface="ＭＳ Ｐゴシック"/>
            </a:endParaRPr>
          </a:p>
        </p:txBody>
      </p:sp>
      <p:sp>
        <p:nvSpPr>
          <p:cNvPr id="14" name="正方形/長方形 13"/>
          <p:cNvSpPr/>
          <p:nvPr/>
        </p:nvSpPr>
        <p:spPr>
          <a:xfrm>
            <a:off x="6232247" y="3141649"/>
            <a:ext cx="1566086" cy="8143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lang="en-US" altLang="ja-JP" sz="1050" dirty="0" err="1" smtClean="0">
                <a:solidFill>
                  <a:srgbClr val="FFFFFF"/>
                </a:solidFill>
                <a:latin typeface="ＭＳ Ｐゴシック"/>
                <a:ea typeface="ＭＳ Ｐゴシック"/>
                <a:cs typeface="ＭＳ Ｐゴシック"/>
              </a:rPr>
              <a:t>IoT</a:t>
            </a:r>
            <a:r>
              <a:rPr lang="en-US" altLang="ja-JP" sz="1050" dirty="0" smtClean="0">
                <a:solidFill>
                  <a:srgbClr val="FFFFFF"/>
                </a:solidFill>
                <a:latin typeface="ＭＳ Ｐゴシック"/>
                <a:ea typeface="ＭＳ Ｐゴシック"/>
                <a:cs typeface="ＭＳ Ｐゴシック"/>
              </a:rPr>
              <a:t>/M2M</a:t>
            </a: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自律制御</a:t>
            </a: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つながる工場</a:t>
            </a:r>
            <a:endParaRPr lang="en-US" altLang="ja-JP" sz="1050" dirty="0" smtClean="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0947515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インダストリー</a:t>
            </a:r>
            <a:r>
              <a:rPr kumimoji="1" lang="en-US" altLang="ja-JP" dirty="0" smtClean="0"/>
              <a:t>4.0</a:t>
            </a:r>
            <a:r>
              <a:rPr kumimoji="1" lang="ja-JP" altLang="en-US" dirty="0" smtClean="0"/>
              <a:t>を支える繋がり</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sp>
        <p:nvSpPr>
          <p:cNvPr id="5" name="正方形/長方形 4"/>
          <p:cNvSpPr/>
          <p:nvPr/>
        </p:nvSpPr>
        <p:spPr>
          <a:xfrm>
            <a:off x="3323273" y="6405481"/>
            <a:ext cx="4572000" cy="246221"/>
          </a:xfrm>
          <a:prstGeom prst="rect">
            <a:avLst/>
          </a:prstGeom>
        </p:spPr>
        <p:txBody>
          <a:bodyPr>
            <a:spAutoFit/>
          </a:bodyPr>
          <a:lstStyle/>
          <a:p>
            <a:pPr algn="r"/>
            <a:r>
              <a:rPr lang="en-US" altLang="ja-JP" sz="1000" dirty="0"/>
              <a:t>Recommendations for implementing the strategic initiative INDUSTRIE 4.0</a:t>
            </a:r>
            <a:endParaRPr lang="ja-JP" altLang="en-US" sz="1000" dirty="0"/>
          </a:p>
        </p:txBody>
      </p:sp>
      <p:pic>
        <p:nvPicPr>
          <p:cNvPr id="12" name="図 11" descr="スクリーンショット 2015-01-11 16.58.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685" y="957851"/>
            <a:ext cx="6712588" cy="5370070"/>
          </a:xfrm>
          <a:prstGeom prst="rect">
            <a:avLst/>
          </a:prstGeom>
        </p:spPr>
      </p:pic>
    </p:spTree>
    <p:extLst>
      <p:ext uri="{BB962C8B-B14F-4D97-AF65-F5344CB8AC3E}">
        <p14:creationId xmlns:p14="http://schemas.microsoft.com/office/powerpoint/2010/main" val="20664505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従来の工場とインダストリー</a:t>
            </a:r>
            <a:r>
              <a:rPr kumimoji="1" lang="en-US" altLang="ja-JP" dirty="0" smtClean="0"/>
              <a:t>4.0</a:t>
            </a:r>
            <a:r>
              <a:rPr kumimoji="1" lang="ja-JP" altLang="en-US" dirty="0" smtClean="0"/>
              <a:t>がめざす工場の違い</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45</a:t>
            </a:fld>
            <a:endParaRPr kumimoji="1" lang="ja-JP" altLang="en-US"/>
          </a:p>
        </p:txBody>
      </p:sp>
      <p:pic>
        <p:nvPicPr>
          <p:cNvPr id="12" name="図 11" descr="8fa39d9f-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8493" y="642384"/>
            <a:ext cx="3979071" cy="3572874"/>
          </a:xfrm>
          <a:prstGeom prst="rect">
            <a:avLst/>
          </a:prstGeom>
        </p:spPr>
      </p:pic>
      <p:pic>
        <p:nvPicPr>
          <p:cNvPr id="13" name="図 12" descr="5a7dae1d-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75427" y="642384"/>
            <a:ext cx="3809798" cy="3968540"/>
          </a:xfrm>
          <a:prstGeom prst="rect">
            <a:avLst/>
          </a:prstGeom>
        </p:spPr>
      </p:pic>
      <p:sp>
        <p:nvSpPr>
          <p:cNvPr id="14" name="二等辺三角形 13"/>
          <p:cNvSpPr/>
          <p:nvPr/>
        </p:nvSpPr>
        <p:spPr>
          <a:xfrm rot="5400000">
            <a:off x="4061846" y="2543403"/>
            <a:ext cx="1163297" cy="339325"/>
          </a:xfrm>
          <a:prstGeom prst="triangle">
            <a:avLst/>
          </a:prstGeom>
          <a:solidFill>
            <a:schemeClr val="accent3">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218494" y="4396442"/>
            <a:ext cx="4337754" cy="2123658"/>
          </a:xfrm>
          <a:prstGeom prst="rect">
            <a:avLst/>
          </a:prstGeom>
        </p:spPr>
        <p:txBody>
          <a:bodyPr wrap="square">
            <a:spAutoFit/>
          </a:bodyPr>
          <a:lstStyle/>
          <a:p>
            <a:pPr marL="171450" indent="-171450">
              <a:buFont typeface="Wingdings" charset="2"/>
              <a:buChar char="l"/>
            </a:pPr>
            <a:r>
              <a:rPr lang="ja-JP" altLang="en-US" sz="1200" dirty="0" smtClean="0"/>
              <a:t>決められた</a:t>
            </a:r>
            <a:r>
              <a:rPr lang="ja-JP" altLang="en-US" sz="1200" dirty="0"/>
              <a:t>工程に従って進められるライン生産方式</a:t>
            </a:r>
            <a:r>
              <a:rPr lang="ja-JP" altLang="en-US" sz="1200" dirty="0" smtClean="0"/>
              <a:t>が主流。</a:t>
            </a:r>
            <a:endParaRPr lang="en-US" altLang="ja-JP" sz="1200" dirty="0" smtClean="0"/>
          </a:p>
          <a:p>
            <a:pPr marL="171450" indent="-171450">
              <a:buFont typeface="Wingdings" charset="2"/>
              <a:buChar char="l"/>
            </a:pPr>
            <a:r>
              <a:rPr lang="ja-JP" altLang="en-US" sz="1200" dirty="0" smtClean="0"/>
              <a:t>混流生産もあるが、多くの製造</a:t>
            </a:r>
            <a:r>
              <a:rPr lang="ja-JP" altLang="en-US" sz="1200" dirty="0"/>
              <a:t>機械によるラインを組まないといけないので</a:t>
            </a:r>
            <a:r>
              <a:rPr lang="ja-JP" altLang="en-US" sz="1200" dirty="0" smtClean="0"/>
              <a:t>、製品</a:t>
            </a:r>
            <a:r>
              <a:rPr lang="ja-JP" altLang="en-US" sz="1200" dirty="0"/>
              <a:t>の仕様を多様化すること</a:t>
            </a:r>
            <a:r>
              <a:rPr lang="ja-JP" altLang="en-US" sz="1200" dirty="0" smtClean="0"/>
              <a:t>は簡単で</a:t>
            </a:r>
            <a:r>
              <a:rPr lang="ja-JP" altLang="en-US" sz="1200" dirty="0"/>
              <a:t>はない。</a:t>
            </a:r>
          </a:p>
          <a:p>
            <a:pPr marL="171450" indent="-171450">
              <a:buFont typeface="Wingdings" charset="2"/>
              <a:buChar char="l"/>
            </a:pPr>
            <a:r>
              <a:rPr lang="ja-JP" altLang="en-US" sz="1200" dirty="0" smtClean="0"/>
              <a:t>製造</a:t>
            </a:r>
            <a:r>
              <a:rPr lang="ja-JP" altLang="en-US" sz="1200" dirty="0"/>
              <a:t>実行</a:t>
            </a:r>
            <a:r>
              <a:rPr lang="ja-JP" altLang="en-US" sz="1200" dirty="0" smtClean="0"/>
              <a:t>システムは、本来</a:t>
            </a:r>
            <a:r>
              <a:rPr lang="ja-JP" altLang="en-US" sz="1200" dirty="0"/>
              <a:t>は生産ラインに柔軟性をもたらすはずだが</a:t>
            </a:r>
            <a:r>
              <a:rPr lang="ja-JP" altLang="en-US" sz="1200" dirty="0" smtClean="0"/>
              <a:t>、生産</a:t>
            </a:r>
            <a:r>
              <a:rPr lang="ja-JP" altLang="en-US" sz="1200" dirty="0"/>
              <a:t>ラインを構成するハードウェアの制約によって活用できる機能が</a:t>
            </a:r>
            <a:r>
              <a:rPr lang="ja-JP" altLang="en-US" sz="1200" dirty="0" smtClean="0"/>
              <a:t>限定的。</a:t>
            </a:r>
            <a:endParaRPr lang="ja-JP" altLang="en-US" sz="1200" dirty="0"/>
          </a:p>
          <a:p>
            <a:pPr marL="171450" indent="-171450">
              <a:buFont typeface="Wingdings" charset="2"/>
              <a:buChar char="l"/>
            </a:pPr>
            <a:r>
              <a:rPr lang="ja-JP" altLang="en-US" sz="1200" dirty="0" smtClean="0"/>
              <a:t>生産</a:t>
            </a:r>
            <a:r>
              <a:rPr lang="ja-JP" altLang="en-US" sz="1200" dirty="0"/>
              <a:t>ラインで働く人々も個々の現場で全体像が</a:t>
            </a:r>
            <a:r>
              <a:rPr lang="ja-JP" altLang="en-US" sz="1200" dirty="0" smtClean="0"/>
              <a:t>把握できず、定められた</a:t>
            </a:r>
            <a:r>
              <a:rPr lang="ja-JP" altLang="en-US" sz="1200" dirty="0"/>
              <a:t>役割を果たすための作業を</a:t>
            </a:r>
            <a:r>
              <a:rPr lang="ja-JP" altLang="en-US" sz="1200" dirty="0" smtClean="0"/>
              <a:t>行う。</a:t>
            </a:r>
            <a:endParaRPr lang="ja-JP" altLang="en-US" sz="1200" dirty="0"/>
          </a:p>
          <a:p>
            <a:pPr marL="171450" indent="-171450">
              <a:buFont typeface="Wingdings" charset="2"/>
              <a:buChar char="l"/>
            </a:pPr>
            <a:r>
              <a:rPr lang="ja-JP" altLang="en-US" sz="1200" dirty="0" smtClean="0"/>
              <a:t>結果</a:t>
            </a:r>
            <a:r>
              <a:rPr lang="ja-JP" altLang="en-US" sz="1200" dirty="0"/>
              <a:t>としてリアルタイムで顧客ごとの個別の要望に応えること</a:t>
            </a:r>
            <a:r>
              <a:rPr lang="ja-JP" altLang="en-US" sz="1200" dirty="0" smtClean="0"/>
              <a:t>は難しく、要望が</a:t>
            </a:r>
            <a:r>
              <a:rPr lang="ja-JP" altLang="en-US" sz="1200" dirty="0"/>
              <a:t>あったとしても</a:t>
            </a:r>
            <a:r>
              <a:rPr lang="ja-JP" altLang="en-US" sz="1200" dirty="0" smtClean="0"/>
              <a:t>、生産</a:t>
            </a:r>
            <a:r>
              <a:rPr lang="ja-JP" altLang="en-US" sz="1200" dirty="0"/>
              <a:t>現場で動的に実現すること</a:t>
            </a:r>
            <a:r>
              <a:rPr lang="ja-JP" altLang="en-US" sz="1200" dirty="0" smtClean="0"/>
              <a:t>は困難。</a:t>
            </a:r>
            <a:endParaRPr lang="ja-JP" altLang="en-US" sz="1200" dirty="0"/>
          </a:p>
        </p:txBody>
      </p:sp>
      <p:sp>
        <p:nvSpPr>
          <p:cNvPr id="16" name="正方形/長方形 15"/>
          <p:cNvSpPr/>
          <p:nvPr/>
        </p:nvSpPr>
        <p:spPr>
          <a:xfrm>
            <a:off x="4763369" y="4729254"/>
            <a:ext cx="4337754" cy="1569660"/>
          </a:xfrm>
          <a:prstGeom prst="rect">
            <a:avLst/>
          </a:prstGeom>
        </p:spPr>
        <p:txBody>
          <a:bodyPr wrap="square">
            <a:spAutoFit/>
          </a:bodyPr>
          <a:lstStyle/>
          <a:p>
            <a:pPr marL="171450" indent="-171450">
              <a:buFont typeface="Wingdings" charset="2"/>
              <a:buChar char="l"/>
            </a:pPr>
            <a:r>
              <a:rPr lang="ja-JP" altLang="en-US" sz="1200" dirty="0" smtClean="0"/>
              <a:t>製品個々の仕様ごとに工程の組み替えがダイナミックに行われる（ダイナミックセル・システム）。</a:t>
            </a:r>
            <a:endParaRPr lang="en-US" altLang="ja-JP" sz="1200" dirty="0" smtClean="0"/>
          </a:p>
          <a:p>
            <a:pPr marL="171450" indent="-171450">
              <a:buFont typeface="Wingdings" charset="2"/>
              <a:buChar char="l"/>
            </a:pPr>
            <a:r>
              <a:rPr lang="ja-JP" altLang="en-US" sz="1200" dirty="0" smtClean="0"/>
              <a:t>顧客、機械、設備、部材、製品、作業者の情報が全て収集連携され、製品毎に個別最適化された工程を自動的に作る。</a:t>
            </a:r>
            <a:endParaRPr lang="en-US" altLang="ja-JP" sz="1200" dirty="0" smtClean="0"/>
          </a:p>
          <a:p>
            <a:pPr marL="171450" indent="-171450">
              <a:buFont typeface="Wingdings" charset="2"/>
              <a:buChar char="l"/>
            </a:pPr>
            <a:r>
              <a:rPr lang="ja-JP" altLang="en-US" sz="1200" dirty="0" smtClean="0"/>
              <a:t>生産工程は、コンピューター上で構築・検証され、それに合わせた実際の工程が実行される（</a:t>
            </a:r>
            <a:r>
              <a:rPr lang="en-US" altLang="ja-JP" sz="1200" dirty="0" smtClean="0"/>
              <a:t>Cyber-Physical System</a:t>
            </a:r>
            <a:r>
              <a:rPr lang="ja-JP" altLang="en-US" sz="1200" dirty="0" smtClean="0"/>
              <a:t>）。</a:t>
            </a:r>
            <a:endParaRPr lang="ja-JP" altLang="en-US" sz="1200" dirty="0"/>
          </a:p>
          <a:p>
            <a:pPr marL="171450" indent="-171450">
              <a:buFont typeface="Wingdings" charset="2"/>
              <a:buChar char="l"/>
            </a:pPr>
            <a:r>
              <a:rPr lang="ja-JP" altLang="en-US" sz="1200" dirty="0" smtClean="0"/>
              <a:t>結果</a:t>
            </a:r>
            <a:r>
              <a:rPr lang="ja-JP" altLang="en-US" sz="1200" dirty="0"/>
              <a:t>としてリアルタイムで顧客ごとの個別の要望に応える</a:t>
            </a:r>
            <a:r>
              <a:rPr lang="ja-JP" altLang="en-US" sz="1200" dirty="0" smtClean="0"/>
              <a:t>ことができ、要望があれば、生産</a:t>
            </a:r>
            <a:r>
              <a:rPr lang="ja-JP" altLang="en-US" sz="1200" dirty="0"/>
              <a:t>現場で動的に実現</a:t>
            </a:r>
            <a:r>
              <a:rPr lang="ja-JP" altLang="en-US" sz="1200" dirty="0" smtClean="0"/>
              <a:t>する。</a:t>
            </a:r>
            <a:endParaRPr lang="ja-JP" altLang="en-US" sz="1200" dirty="0"/>
          </a:p>
        </p:txBody>
      </p:sp>
      <p:sp>
        <p:nvSpPr>
          <p:cNvPr id="17" name="正方形/長方形 16"/>
          <p:cNvSpPr/>
          <p:nvPr/>
        </p:nvSpPr>
        <p:spPr>
          <a:xfrm>
            <a:off x="4493846" y="6366701"/>
            <a:ext cx="4572000" cy="246221"/>
          </a:xfrm>
          <a:prstGeom prst="rect">
            <a:avLst/>
          </a:prstGeom>
        </p:spPr>
        <p:txBody>
          <a:bodyPr>
            <a:spAutoFit/>
          </a:bodyPr>
          <a:lstStyle/>
          <a:p>
            <a:pPr algn="r"/>
            <a:r>
              <a:rPr lang="en-US" altLang="ja-JP" sz="1000" dirty="0"/>
              <a:t>http://</a:t>
            </a:r>
            <a:r>
              <a:rPr lang="en-US" altLang="ja-JP" sz="1000" dirty="0" err="1"/>
              <a:t>blog.livedoor.jp</a:t>
            </a:r>
            <a:r>
              <a:rPr lang="en-US" altLang="ja-JP" sz="1000" dirty="0"/>
              <a:t>/ail01u9j10taw/archives/4075532.html</a:t>
            </a:r>
            <a:endParaRPr lang="ja-JP" altLang="en-US" sz="1000" dirty="0"/>
          </a:p>
        </p:txBody>
      </p:sp>
    </p:spTree>
    <p:extLst>
      <p:ext uri="{BB962C8B-B14F-4D97-AF65-F5344CB8AC3E}">
        <p14:creationId xmlns:p14="http://schemas.microsoft.com/office/powerpoint/2010/main" val="11947720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インターストリー</a:t>
            </a:r>
            <a:r>
              <a:rPr kumimoji="1" lang="en-US" altLang="ja-JP" dirty="0" smtClean="0"/>
              <a:t>4.0</a:t>
            </a:r>
            <a:r>
              <a:rPr kumimoji="1" lang="ja-JP" altLang="en-US" dirty="0" smtClean="0"/>
              <a:t>を支える</a:t>
            </a:r>
            <a:r>
              <a:rPr lang="en-US" altLang="ja-JP" dirty="0" smtClean="0"/>
              <a:t>CPS</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46</a:t>
            </a:fld>
            <a:endParaRPr kumimoji="1" lang="ja-JP" altLang="en-US"/>
          </a:p>
        </p:txBody>
      </p:sp>
      <p:pic>
        <p:nvPicPr>
          <p:cNvPr id="14" name="図 13" descr="acatech-Smart-Facto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567" y="996478"/>
            <a:ext cx="5994403" cy="4616926"/>
          </a:xfrm>
          <a:prstGeom prst="rect">
            <a:avLst/>
          </a:prstGeom>
        </p:spPr>
      </p:pic>
      <p:pic>
        <p:nvPicPr>
          <p:cNvPr id="17" name="図 16" descr="T3-Industry-4.0-03-BB-1405-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530" y="787038"/>
            <a:ext cx="7580611" cy="5378982"/>
          </a:xfrm>
          <a:prstGeom prst="rect">
            <a:avLst/>
          </a:prstGeom>
        </p:spPr>
      </p:pic>
      <p:sp>
        <p:nvSpPr>
          <p:cNvPr id="16" name="テキスト ボックス 15"/>
          <p:cNvSpPr txBox="1"/>
          <p:nvPr/>
        </p:nvSpPr>
        <p:spPr>
          <a:xfrm>
            <a:off x="2409790" y="5920101"/>
            <a:ext cx="4067540" cy="584776"/>
          </a:xfrm>
          <a:prstGeom prst="rect">
            <a:avLst/>
          </a:prstGeom>
          <a:noFill/>
        </p:spPr>
        <p:txBody>
          <a:bodyPr wrap="none" rtlCol="0">
            <a:spAutoFit/>
          </a:bodyPr>
          <a:lstStyle/>
          <a:p>
            <a:pPr algn="ctr"/>
            <a:r>
              <a:rPr lang="en-US" altLang="ja-JP" sz="3200" dirty="0" smtClean="0">
                <a:solidFill>
                  <a:schemeClr val="tx1">
                    <a:lumMod val="50000"/>
                    <a:lumOff val="50000"/>
                  </a:schemeClr>
                </a:solidFill>
              </a:rPr>
              <a:t>Cyber-Physical Systems </a:t>
            </a:r>
            <a:endParaRPr kumimoji="1" lang="ja-JP" altLang="en-US" sz="3200" dirty="0">
              <a:solidFill>
                <a:schemeClr val="tx1">
                  <a:lumMod val="50000"/>
                  <a:lumOff val="50000"/>
                </a:schemeClr>
              </a:solidFill>
            </a:endParaRPr>
          </a:p>
        </p:txBody>
      </p:sp>
    </p:spTree>
    <p:extLst>
      <p:ext uri="{BB962C8B-B14F-4D97-AF65-F5344CB8AC3E}">
        <p14:creationId xmlns:p14="http://schemas.microsoft.com/office/powerpoint/2010/main" val="23966356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smtClean="0">
                <a:solidFill>
                  <a:srgbClr val="FFFFFF"/>
                </a:solidFill>
                <a:effectLst/>
                <a:latin typeface="Arial"/>
                <a:ea typeface="HGP創英角ｺﾞｼｯｸUB" pitchFamily="50" charset="-128"/>
                <a:cs typeface="Arial"/>
              </a:rPr>
              <a:t>IoT</a:t>
            </a:r>
            <a:r>
              <a:rPr lang="ja-JP" altLang="en-US" sz="2400" dirty="0" smtClean="0">
                <a:solidFill>
                  <a:srgbClr val="FFFFFF"/>
                </a:solidFill>
                <a:effectLst/>
                <a:latin typeface="Arial"/>
                <a:ea typeface="HGP創英角ｺﾞｼｯｸUB" pitchFamily="50" charset="-128"/>
                <a:cs typeface="Arial"/>
              </a:rPr>
              <a:t>を支えるテクノロジー</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7875181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Intel Curie </a:t>
            </a:r>
            <a:r>
              <a:rPr kumimoji="1" lang="ja-JP" altLang="en-US" dirty="0" smtClean="0"/>
              <a:t>ボタンサイズ</a:t>
            </a:r>
            <a:r>
              <a:rPr kumimoji="1" lang="en-US" altLang="ja-JP" dirty="0" smtClean="0"/>
              <a:t> PC</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48</a:t>
            </a:fld>
            <a:endParaRPr kumimoji="1" lang="ja-JP" altLang="en-US"/>
          </a:p>
        </p:txBody>
      </p:sp>
      <p:pic>
        <p:nvPicPr>
          <p:cNvPr id="4" name="図 3" descr="tm_1501_intel_ces_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84265"/>
            <a:ext cx="4774778" cy="3180487"/>
          </a:xfrm>
          <a:prstGeom prst="rect">
            <a:avLst/>
          </a:prstGeom>
          <a:ln>
            <a:noFill/>
          </a:ln>
          <a:effectLst>
            <a:outerShdw blurRad="292100" dist="139700" dir="2700000" algn="tl" rotWithShape="0">
              <a:srgbClr val="333333">
                <a:alpha val="65000"/>
              </a:srgbClr>
            </a:outerShdw>
          </a:effectLst>
        </p:spPr>
      </p:pic>
      <p:pic>
        <p:nvPicPr>
          <p:cNvPr id="5" name="図 4" descr="tm_1501_intel_ces_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492" y="984264"/>
            <a:ext cx="6360974" cy="3180487"/>
          </a:xfrm>
          <a:prstGeom prst="rect">
            <a:avLst/>
          </a:prstGeom>
          <a:ln>
            <a:noFill/>
          </a:ln>
          <a:effectLst>
            <a:outerShdw blurRad="292100" dist="139700" dir="2700000" algn="tl" rotWithShape="0">
              <a:srgbClr val="333333">
                <a:alpha val="65000"/>
              </a:srgbClr>
            </a:outerShdw>
          </a:effectLst>
        </p:spPr>
      </p:pic>
      <p:sp>
        <p:nvSpPr>
          <p:cNvPr id="6" name="正方形/長方形 5"/>
          <p:cNvSpPr/>
          <p:nvPr/>
        </p:nvSpPr>
        <p:spPr>
          <a:xfrm>
            <a:off x="457200" y="4386262"/>
            <a:ext cx="4572000" cy="2031325"/>
          </a:xfrm>
          <a:prstGeom prst="rect">
            <a:avLst/>
          </a:prstGeom>
        </p:spPr>
        <p:txBody>
          <a:bodyPr>
            <a:spAutoFit/>
          </a:bodyPr>
          <a:lstStyle/>
          <a:p>
            <a:pPr marL="285750" indent="-285750">
              <a:buFont typeface="Wingdings" charset="2"/>
              <a:buChar char="l"/>
            </a:pPr>
            <a:r>
              <a:rPr lang="ja-JP" altLang="en-US" dirty="0"/>
              <a:t>コートのボタンほどの</a:t>
            </a:r>
            <a:r>
              <a:rPr lang="ja-JP" altLang="en-US" dirty="0" smtClean="0"/>
              <a:t>サイズ</a:t>
            </a:r>
            <a:endParaRPr lang="en-US" altLang="ja-JP" dirty="0" smtClean="0"/>
          </a:p>
          <a:p>
            <a:pPr marL="285750" indent="-285750">
              <a:buFont typeface="Wingdings" charset="2"/>
              <a:buChar char="l"/>
            </a:pPr>
            <a:r>
              <a:rPr lang="en-US" altLang="ja-JP" dirty="0" smtClean="0"/>
              <a:t>32</a:t>
            </a:r>
            <a:r>
              <a:rPr lang="ja-JP" altLang="en-US" dirty="0"/>
              <a:t>ビットプロセッサの</a:t>
            </a:r>
            <a:r>
              <a:rPr lang="en-US" altLang="ja-JP" dirty="0"/>
              <a:t>Quark SE </a:t>
            </a:r>
            <a:r>
              <a:rPr lang="en-US" altLang="ja-JP" dirty="0" err="1" smtClean="0"/>
              <a:t>SoC</a:t>
            </a:r>
            <a:endParaRPr lang="en-US" altLang="ja-JP" dirty="0" smtClean="0"/>
          </a:p>
          <a:p>
            <a:pPr marL="285750" indent="-285750">
              <a:buFont typeface="Wingdings" charset="2"/>
              <a:buChar char="l"/>
            </a:pPr>
            <a:r>
              <a:rPr lang="en-US" altLang="ja-JP" dirty="0" smtClean="0"/>
              <a:t>384K</a:t>
            </a:r>
            <a:r>
              <a:rPr lang="ja-JP" altLang="en-US" dirty="0"/>
              <a:t>バイトの</a:t>
            </a:r>
            <a:r>
              <a:rPr lang="ja-JP" altLang="en-US" dirty="0" smtClean="0"/>
              <a:t>フラッシュメモリ</a:t>
            </a:r>
            <a:endParaRPr lang="en-US" altLang="ja-JP" dirty="0" smtClean="0"/>
          </a:p>
          <a:p>
            <a:pPr marL="285750" indent="-285750">
              <a:buFont typeface="Wingdings" charset="2"/>
              <a:buChar char="l"/>
            </a:pPr>
            <a:r>
              <a:rPr lang="en-US" altLang="ja-JP" dirty="0" smtClean="0"/>
              <a:t>80K</a:t>
            </a:r>
            <a:r>
              <a:rPr lang="ja-JP" altLang="en-US" dirty="0"/>
              <a:t>バイトの</a:t>
            </a:r>
            <a:r>
              <a:rPr lang="en-US" altLang="ja-JP" dirty="0" smtClean="0"/>
              <a:t>SRAM</a:t>
            </a:r>
          </a:p>
          <a:p>
            <a:pPr marL="285750" indent="-285750">
              <a:buFont typeface="Wingdings" charset="2"/>
              <a:buChar char="l"/>
            </a:pPr>
            <a:r>
              <a:rPr lang="en-US" altLang="ja-JP" dirty="0" smtClean="0"/>
              <a:t>Bluetooth </a:t>
            </a:r>
            <a:r>
              <a:rPr lang="en-US" altLang="ja-JP" dirty="0"/>
              <a:t>LE</a:t>
            </a:r>
            <a:r>
              <a:rPr lang="ja-JP" altLang="en-US" dirty="0"/>
              <a:t>の通信</a:t>
            </a:r>
            <a:r>
              <a:rPr lang="ja-JP" altLang="en-US" dirty="0" smtClean="0"/>
              <a:t>機能</a:t>
            </a:r>
            <a:endParaRPr lang="en-US" altLang="ja-JP" dirty="0" smtClean="0"/>
          </a:p>
          <a:p>
            <a:pPr marL="285750" indent="-285750">
              <a:buFont typeface="Wingdings" charset="2"/>
              <a:buChar char="l"/>
            </a:pPr>
            <a:r>
              <a:rPr lang="en-US" altLang="ja-JP" dirty="0" smtClean="0"/>
              <a:t>6</a:t>
            </a:r>
            <a:r>
              <a:rPr lang="ja-JP" altLang="en-US" dirty="0"/>
              <a:t>軸</a:t>
            </a:r>
            <a:r>
              <a:rPr lang="ja-JP" altLang="en-US" dirty="0" smtClean="0"/>
              <a:t>センサー</a:t>
            </a:r>
            <a:endParaRPr lang="en-US" altLang="ja-JP" dirty="0" smtClean="0"/>
          </a:p>
          <a:p>
            <a:pPr marL="285750" indent="-285750">
              <a:buFont typeface="Wingdings" charset="2"/>
              <a:buChar char="l"/>
            </a:pPr>
            <a:r>
              <a:rPr lang="ja-JP" altLang="en-US" dirty="0" smtClean="0"/>
              <a:t>バッテリー</a:t>
            </a:r>
            <a:r>
              <a:rPr lang="ja-JP" altLang="en-US" dirty="0"/>
              <a:t>充電回路</a:t>
            </a:r>
            <a:r>
              <a:rPr lang="ja-JP" altLang="en-US" dirty="0" smtClean="0"/>
              <a:t>など</a:t>
            </a:r>
            <a:endParaRPr lang="ja-JP" altLang="en-US" dirty="0"/>
          </a:p>
        </p:txBody>
      </p:sp>
      <p:pic>
        <p:nvPicPr>
          <p:cNvPr id="8" name="図 7" descr="tm_1501_intel_ces_0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2807" y="4286833"/>
            <a:ext cx="3248659" cy="21639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18248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ARM </a:t>
            </a:r>
            <a:r>
              <a:rPr lang="en-US" altLang="ja-JP" dirty="0" err="1" smtClean="0"/>
              <a:t>mbed</a:t>
            </a:r>
            <a:r>
              <a:rPr lang="en-US" altLang="ja-JP" dirty="0" smtClean="0"/>
              <a:t> OS</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49</a:t>
            </a:fld>
            <a:endParaRPr kumimoji="1" lang="ja-JP" altLang="en-US"/>
          </a:p>
        </p:txBody>
      </p:sp>
      <p:sp>
        <p:nvSpPr>
          <p:cNvPr id="4" name="正方形/長方形 3"/>
          <p:cNvSpPr/>
          <p:nvPr/>
        </p:nvSpPr>
        <p:spPr>
          <a:xfrm>
            <a:off x="625954" y="5112656"/>
            <a:ext cx="8187846" cy="1384995"/>
          </a:xfrm>
          <a:prstGeom prst="rect">
            <a:avLst/>
          </a:prstGeom>
        </p:spPr>
        <p:txBody>
          <a:bodyPr wrap="square">
            <a:spAutoFit/>
          </a:bodyPr>
          <a:lstStyle/>
          <a:p>
            <a:pPr marL="171450" indent="-171450">
              <a:buFont typeface="Wingdings" charset="2"/>
              <a:buChar char="l"/>
            </a:pPr>
            <a:r>
              <a:rPr lang="ja-JP" altLang="en-US" sz="1400" dirty="0" smtClean="0"/>
              <a:t>イベントドリブン型</a:t>
            </a:r>
            <a:r>
              <a:rPr lang="ja-JP" altLang="en-US" sz="1400" dirty="0"/>
              <a:t>の</a:t>
            </a:r>
            <a:r>
              <a:rPr lang="en-US" altLang="ja-JP" sz="1400" dirty="0"/>
              <a:t>OS</a:t>
            </a:r>
            <a:r>
              <a:rPr lang="ja-JP" altLang="en-US" sz="1400" dirty="0"/>
              <a:t>で、クラウドにデータを送り出すための複数のネットワーク技術をサポートしている。例えば、</a:t>
            </a:r>
            <a:r>
              <a:rPr lang="en-US" altLang="ja-JP" sz="1400" dirty="0"/>
              <a:t>Wi-Fi</a:t>
            </a:r>
            <a:r>
              <a:rPr lang="ja-JP" altLang="en-US" sz="1400" dirty="0"/>
              <a:t>、</a:t>
            </a:r>
            <a:r>
              <a:rPr lang="en-US" altLang="ja-JP" sz="1400" dirty="0"/>
              <a:t>Bluetooth Smart</a:t>
            </a:r>
            <a:r>
              <a:rPr lang="ja-JP" altLang="en-US" sz="1400" dirty="0"/>
              <a:t>、</a:t>
            </a:r>
            <a:r>
              <a:rPr lang="en-US" altLang="ja-JP" sz="1400" dirty="0"/>
              <a:t>Thread</a:t>
            </a:r>
            <a:r>
              <a:rPr lang="ja-JP" altLang="en-US" sz="1400" dirty="0"/>
              <a:t>、</a:t>
            </a:r>
            <a:r>
              <a:rPr lang="en-US" altLang="ja-JP" sz="1400" dirty="0"/>
              <a:t>6GHz</a:t>
            </a:r>
            <a:r>
              <a:rPr lang="ja-JP" altLang="en-US" sz="1400" dirty="0"/>
              <a:t>以下のバージョンで伝送距離が長い</a:t>
            </a:r>
            <a:r>
              <a:rPr lang="en-US" altLang="ja-JP" sz="1400" dirty="0"/>
              <a:t>6LoWPAN</a:t>
            </a:r>
            <a:r>
              <a:rPr lang="ja-JP" altLang="en-US" sz="1400" dirty="0" smtClean="0"/>
              <a:t>など。</a:t>
            </a:r>
            <a:endParaRPr lang="en-US" altLang="ja-JP" sz="1400" dirty="0" smtClean="0"/>
          </a:p>
          <a:p>
            <a:pPr marL="171450" indent="-171450">
              <a:buFont typeface="Wingdings" charset="2"/>
              <a:buChar char="l"/>
            </a:pPr>
            <a:r>
              <a:rPr lang="en-US" altLang="ja-JP" sz="1400" dirty="0" smtClean="0"/>
              <a:t>LTE</a:t>
            </a:r>
            <a:r>
              <a:rPr lang="ja-JP" altLang="en-US" sz="1400" dirty="0"/>
              <a:t>をはじめとする複数の携帯通信技術にも</a:t>
            </a:r>
            <a:r>
              <a:rPr lang="ja-JP" altLang="en-US" sz="1400" dirty="0" smtClean="0"/>
              <a:t>対応。</a:t>
            </a:r>
            <a:endParaRPr lang="ja-JP" altLang="en-US" sz="1400" dirty="0"/>
          </a:p>
          <a:p>
            <a:pPr marL="171450" indent="-171450">
              <a:buFont typeface="Wingdings" charset="2"/>
              <a:buChar char="l"/>
            </a:pPr>
            <a:r>
              <a:rPr lang="ja-JP" altLang="en-US" sz="1400" dirty="0" smtClean="0"/>
              <a:t>使用</a:t>
            </a:r>
            <a:r>
              <a:rPr lang="ja-JP" altLang="en-US" sz="1400" dirty="0"/>
              <a:t>するメモリー</a:t>
            </a:r>
            <a:r>
              <a:rPr lang="ja-JP" altLang="en-US" sz="1400" dirty="0" smtClean="0"/>
              <a:t>は</a:t>
            </a:r>
            <a:r>
              <a:rPr lang="en-US" altLang="ja-JP" sz="1400" dirty="0" smtClean="0"/>
              <a:t>256K</a:t>
            </a:r>
            <a:r>
              <a:rPr lang="ja-JP" altLang="en-US" sz="1400" dirty="0"/>
              <a:t>バイト</a:t>
            </a:r>
            <a:r>
              <a:rPr lang="ja-JP" altLang="en-US" sz="1400" dirty="0" smtClean="0"/>
              <a:t>以下、</a:t>
            </a:r>
            <a:r>
              <a:rPr lang="ja-JP" altLang="en-US" sz="1400" dirty="0"/>
              <a:t>センサーなどの小型機器にもインストールできる</a:t>
            </a:r>
            <a:r>
              <a:rPr lang="ja-JP" altLang="en-US" sz="1400" dirty="0" smtClean="0"/>
              <a:t>。</a:t>
            </a:r>
            <a:endParaRPr lang="en-US" altLang="ja-JP" sz="1400" dirty="0" smtClean="0"/>
          </a:p>
          <a:p>
            <a:pPr marL="171450" indent="-171450">
              <a:buFont typeface="Wingdings" charset="2"/>
              <a:buChar char="l"/>
            </a:pPr>
            <a:r>
              <a:rPr lang="ja-JP" altLang="en-US" sz="1400" dirty="0" smtClean="0"/>
              <a:t>同</a:t>
            </a:r>
            <a:r>
              <a:rPr lang="en-US" altLang="ja-JP" sz="1400" dirty="0" smtClean="0"/>
              <a:t>OS</a:t>
            </a:r>
            <a:r>
              <a:rPr lang="ja-JP" altLang="en-US" sz="1400" dirty="0"/>
              <a:t>は、</a:t>
            </a:r>
            <a:r>
              <a:rPr lang="en-US" altLang="ja-JP" sz="1400" dirty="0"/>
              <a:t>C++</a:t>
            </a:r>
            <a:r>
              <a:rPr lang="ja-JP" altLang="en-US" sz="1400" dirty="0"/>
              <a:t>のプログラミングインタフェース、イベントのフレームワーク、通信マネージャーを備え、暗号化などの処理をサポートしている。</a:t>
            </a:r>
          </a:p>
        </p:txBody>
      </p:sp>
      <p:pic>
        <p:nvPicPr>
          <p:cNvPr id="5" name="図 4" descr="mbed-os-v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2700" y="690858"/>
            <a:ext cx="6367387" cy="4247957"/>
          </a:xfrm>
          <a:prstGeom prst="rect">
            <a:avLst/>
          </a:prstGeom>
        </p:spPr>
      </p:pic>
      <p:pic>
        <p:nvPicPr>
          <p:cNvPr id="6" name="図 5" descr="fit-b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175" y="2272859"/>
            <a:ext cx="1841500" cy="1171864"/>
          </a:xfrm>
          <a:prstGeom prst="rect">
            <a:avLst/>
          </a:prstGeom>
        </p:spPr>
      </p:pic>
      <p:pic>
        <p:nvPicPr>
          <p:cNvPr id="7" name="図 6" descr="nest-thermostat-cyc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481" y="933450"/>
            <a:ext cx="1980054" cy="1260034"/>
          </a:xfrm>
          <a:prstGeom prst="rect">
            <a:avLst/>
          </a:prstGeom>
        </p:spPr>
      </p:pic>
      <p:pic>
        <p:nvPicPr>
          <p:cNvPr id="10" name="図 9" descr="imgres.jpg"/>
          <p:cNvPicPr>
            <a:picLocks noChangeAspect="1"/>
          </p:cNvPicPr>
          <p:nvPr/>
        </p:nvPicPr>
        <p:blipFill>
          <a:blip r:embed="rId5">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1462803" y="4305300"/>
            <a:ext cx="582834" cy="633515"/>
          </a:xfrm>
          <a:prstGeom prst="rect">
            <a:avLst/>
          </a:prstGeom>
        </p:spPr>
      </p:pic>
      <p:pic>
        <p:nvPicPr>
          <p:cNvPr id="11" name="図 10"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4087" y="4305300"/>
            <a:ext cx="779710" cy="633515"/>
          </a:xfrm>
          <a:prstGeom prst="rect">
            <a:avLst/>
          </a:prstGeom>
        </p:spPr>
      </p:pic>
      <p:pic>
        <p:nvPicPr>
          <p:cNvPr id="12" name="図 11" descr="imgres.jp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2092" y="3581755"/>
            <a:ext cx="723545" cy="723545"/>
          </a:xfrm>
          <a:prstGeom prst="rect">
            <a:avLst/>
          </a:prstGeom>
        </p:spPr>
      </p:pic>
      <p:pic>
        <p:nvPicPr>
          <p:cNvPr id="13" name="図 12" descr="imgres.jpg"/>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5954" y="3733342"/>
            <a:ext cx="847843" cy="571958"/>
          </a:xfrm>
          <a:prstGeom prst="rect">
            <a:avLst/>
          </a:prstGeom>
        </p:spPr>
      </p:pic>
    </p:spTree>
    <p:extLst>
      <p:ext uri="{BB962C8B-B14F-4D97-AF65-F5344CB8AC3E}">
        <p14:creationId xmlns:p14="http://schemas.microsoft.com/office/powerpoint/2010/main" val="29901019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の適用分野</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pic>
        <p:nvPicPr>
          <p:cNvPr id="4" name="図 3" descr="screen23(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346" y="1220437"/>
            <a:ext cx="8710133" cy="4754439"/>
          </a:xfrm>
          <a:prstGeom prst="rect">
            <a:avLst/>
          </a:prstGeom>
        </p:spPr>
      </p:pic>
      <p:sp>
        <p:nvSpPr>
          <p:cNvPr id="5" name="正方形/長方形 4"/>
          <p:cNvSpPr/>
          <p:nvPr/>
        </p:nvSpPr>
        <p:spPr>
          <a:xfrm>
            <a:off x="7521834" y="6380748"/>
            <a:ext cx="1544012" cy="215444"/>
          </a:xfrm>
          <a:prstGeom prst="rect">
            <a:avLst/>
          </a:prstGeom>
        </p:spPr>
        <p:txBody>
          <a:bodyPr wrap="none">
            <a:spAutoFit/>
          </a:bodyPr>
          <a:lstStyle/>
          <a:p>
            <a:r>
              <a:rPr lang="en-US" altLang="ja-JP" sz="800" dirty="0">
                <a:solidFill>
                  <a:schemeClr val="tx1">
                    <a:lumMod val="50000"/>
                    <a:lumOff val="50000"/>
                  </a:schemeClr>
                </a:solidFill>
              </a:rPr>
              <a:t>http://</a:t>
            </a:r>
            <a:r>
              <a:rPr lang="en-US" altLang="ja-JP" sz="800" dirty="0" err="1">
                <a:solidFill>
                  <a:schemeClr val="tx1">
                    <a:lumMod val="50000"/>
                    <a:lumOff val="50000"/>
                  </a:schemeClr>
                </a:solidFill>
              </a:rPr>
              <a:t>www.iotonlinestore.com</a:t>
            </a:r>
            <a:r>
              <a:rPr lang="en-US" altLang="ja-JP" sz="800" dirty="0">
                <a:solidFill>
                  <a:schemeClr val="tx1">
                    <a:lumMod val="50000"/>
                    <a:lumOff val="50000"/>
                  </a:schemeClr>
                </a:solidFill>
              </a:rPr>
              <a:t>/</a:t>
            </a:r>
            <a:endParaRPr lang="ja-JP" altLang="en-US" sz="800" dirty="0">
              <a:solidFill>
                <a:schemeClr val="tx1">
                  <a:lumMod val="50000"/>
                  <a:lumOff val="50000"/>
                </a:schemeClr>
              </a:solidFill>
            </a:endParaRPr>
          </a:p>
        </p:txBody>
      </p:sp>
    </p:spTree>
    <p:extLst>
      <p:ext uri="{BB962C8B-B14F-4D97-AF65-F5344CB8AC3E}">
        <p14:creationId xmlns:p14="http://schemas.microsoft.com/office/powerpoint/2010/main" val="29214389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正方形/長方形 153"/>
          <p:cNvSpPr/>
          <p:nvPr/>
        </p:nvSpPr>
        <p:spPr>
          <a:xfrm>
            <a:off x="905040" y="1894719"/>
            <a:ext cx="7213600" cy="860659"/>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正方形/長方形 154"/>
          <p:cNvSpPr/>
          <p:nvPr/>
        </p:nvSpPr>
        <p:spPr>
          <a:xfrm>
            <a:off x="905040" y="2827063"/>
            <a:ext cx="7213600" cy="860659"/>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正方形/長方形 155"/>
          <p:cNvSpPr/>
          <p:nvPr/>
        </p:nvSpPr>
        <p:spPr>
          <a:xfrm>
            <a:off x="905040" y="3751133"/>
            <a:ext cx="7213600" cy="860659"/>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正方形/長方形 156"/>
          <p:cNvSpPr/>
          <p:nvPr/>
        </p:nvSpPr>
        <p:spPr>
          <a:xfrm>
            <a:off x="905040" y="4670523"/>
            <a:ext cx="7213600" cy="860659"/>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正方形/長方形 152"/>
          <p:cNvSpPr/>
          <p:nvPr/>
        </p:nvSpPr>
        <p:spPr>
          <a:xfrm>
            <a:off x="905040" y="977790"/>
            <a:ext cx="7213600" cy="86065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smtClean="0"/>
              <a:t>ARM</a:t>
            </a:r>
            <a:r>
              <a:rPr kumimoji="1" lang="ja-JP" altLang="en-US" dirty="0" smtClean="0"/>
              <a:t>（アーム）プロセッサ</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50</a:t>
            </a:fld>
            <a:endParaRPr kumimoji="1" lang="ja-JP" altLang="en-US"/>
          </a:p>
        </p:txBody>
      </p:sp>
      <p:grpSp>
        <p:nvGrpSpPr>
          <p:cNvPr id="34" name="図形グループ 33"/>
          <p:cNvGrpSpPr/>
          <p:nvPr/>
        </p:nvGrpSpPr>
        <p:grpSpPr>
          <a:xfrm>
            <a:off x="1069706" y="1052694"/>
            <a:ext cx="317500" cy="157483"/>
            <a:chOff x="6769100" y="1390650"/>
            <a:chExt cx="317500" cy="157483"/>
          </a:xfrm>
        </p:grpSpPr>
        <p:sp>
          <p:nvSpPr>
            <p:cNvPr id="35" name="正方形/長方形 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 name="直線コネクタ 36"/>
            <p:cNvCxnSpPr>
              <a:stCxn id="36" idx="6"/>
              <a:endCxn id="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 name="図形グループ 37"/>
          <p:cNvGrpSpPr/>
          <p:nvPr/>
        </p:nvGrpSpPr>
        <p:grpSpPr>
          <a:xfrm>
            <a:off x="1069706" y="1246156"/>
            <a:ext cx="317500" cy="157483"/>
            <a:chOff x="6769100" y="1390650"/>
            <a:chExt cx="317500" cy="157483"/>
          </a:xfrm>
        </p:grpSpPr>
        <p:sp>
          <p:nvSpPr>
            <p:cNvPr id="39" name="正方形/長方形 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円/楕円 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 name="直線コネクタ 40"/>
            <p:cNvCxnSpPr>
              <a:stCxn id="40" idx="6"/>
              <a:endCxn id="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2" name="図形グループ 41"/>
          <p:cNvGrpSpPr/>
          <p:nvPr/>
        </p:nvGrpSpPr>
        <p:grpSpPr>
          <a:xfrm>
            <a:off x="1069706" y="1427749"/>
            <a:ext cx="317500" cy="157483"/>
            <a:chOff x="6769100" y="1390650"/>
            <a:chExt cx="317500" cy="157483"/>
          </a:xfrm>
        </p:grpSpPr>
        <p:sp>
          <p:nvSpPr>
            <p:cNvPr id="43" name="正方形/長方形 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 name="直線コネクタ 44"/>
            <p:cNvCxnSpPr>
              <a:stCxn id="44" idx="6"/>
              <a:endCxn id="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0" name="図形グループ 49"/>
          <p:cNvGrpSpPr/>
          <p:nvPr/>
        </p:nvGrpSpPr>
        <p:grpSpPr>
          <a:xfrm>
            <a:off x="1069706" y="1603437"/>
            <a:ext cx="317500" cy="157483"/>
            <a:chOff x="6769100" y="1390650"/>
            <a:chExt cx="317500" cy="157483"/>
          </a:xfrm>
        </p:grpSpPr>
        <p:sp>
          <p:nvSpPr>
            <p:cNvPr id="51" name="正方形/長方形 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コネクタ 52"/>
            <p:cNvCxnSpPr>
              <a:stCxn id="52" idx="6"/>
              <a:endCxn id="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4" name="図形グループ 53"/>
          <p:cNvGrpSpPr/>
          <p:nvPr/>
        </p:nvGrpSpPr>
        <p:grpSpPr>
          <a:xfrm>
            <a:off x="1439960" y="1055235"/>
            <a:ext cx="317500" cy="157483"/>
            <a:chOff x="6769100" y="1390650"/>
            <a:chExt cx="317500" cy="157483"/>
          </a:xfrm>
        </p:grpSpPr>
        <p:sp>
          <p:nvSpPr>
            <p:cNvPr id="55" name="正方形/長方形 5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円/楕円 5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7" name="直線コネクタ 56"/>
            <p:cNvCxnSpPr>
              <a:stCxn id="56" idx="6"/>
              <a:endCxn id="5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8" name="図形グループ 57"/>
          <p:cNvGrpSpPr/>
          <p:nvPr/>
        </p:nvGrpSpPr>
        <p:grpSpPr>
          <a:xfrm>
            <a:off x="1439960" y="1248697"/>
            <a:ext cx="317500" cy="157483"/>
            <a:chOff x="6769100" y="1390650"/>
            <a:chExt cx="317500" cy="157483"/>
          </a:xfrm>
        </p:grpSpPr>
        <p:sp>
          <p:nvSpPr>
            <p:cNvPr id="59" name="正方形/長方形 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円/楕円 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1" name="直線コネクタ 60"/>
            <p:cNvCxnSpPr>
              <a:stCxn id="60" idx="6"/>
              <a:endCxn id="5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2" name="図形グループ 61"/>
          <p:cNvGrpSpPr/>
          <p:nvPr/>
        </p:nvGrpSpPr>
        <p:grpSpPr>
          <a:xfrm>
            <a:off x="1439960" y="1430290"/>
            <a:ext cx="317500" cy="157483"/>
            <a:chOff x="6769100" y="1390650"/>
            <a:chExt cx="317500" cy="157483"/>
          </a:xfrm>
        </p:grpSpPr>
        <p:sp>
          <p:nvSpPr>
            <p:cNvPr id="63" name="正方形/長方形 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5" name="直線コネクタ 64"/>
            <p:cNvCxnSpPr>
              <a:stCxn id="64" idx="6"/>
              <a:endCxn id="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0" name="図形グループ 69"/>
          <p:cNvGrpSpPr/>
          <p:nvPr/>
        </p:nvGrpSpPr>
        <p:grpSpPr>
          <a:xfrm>
            <a:off x="1439960" y="1605978"/>
            <a:ext cx="317500" cy="157483"/>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4" name="図形グループ 73"/>
          <p:cNvGrpSpPr/>
          <p:nvPr/>
        </p:nvGrpSpPr>
        <p:grpSpPr>
          <a:xfrm>
            <a:off x="1814610" y="1057776"/>
            <a:ext cx="317500" cy="157483"/>
            <a:chOff x="6769100" y="1390650"/>
            <a:chExt cx="317500" cy="157483"/>
          </a:xfrm>
        </p:grpSpPr>
        <p:sp>
          <p:nvSpPr>
            <p:cNvPr id="75" name="正方形/長方形 7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円/楕円 7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7" name="直線コネクタ 76"/>
            <p:cNvCxnSpPr>
              <a:stCxn id="76" idx="6"/>
              <a:endCxn id="7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8" name="図形グループ 77"/>
          <p:cNvGrpSpPr/>
          <p:nvPr/>
        </p:nvGrpSpPr>
        <p:grpSpPr>
          <a:xfrm>
            <a:off x="1814610" y="1251238"/>
            <a:ext cx="317500" cy="157483"/>
            <a:chOff x="6769100" y="1390650"/>
            <a:chExt cx="317500" cy="157483"/>
          </a:xfrm>
        </p:grpSpPr>
        <p:sp>
          <p:nvSpPr>
            <p:cNvPr id="79" name="正方形/長方形 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円/楕円 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1" name="直線コネクタ 80"/>
            <p:cNvCxnSpPr>
              <a:stCxn id="80" idx="6"/>
              <a:endCxn id="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2" name="図形グループ 81"/>
          <p:cNvGrpSpPr/>
          <p:nvPr/>
        </p:nvGrpSpPr>
        <p:grpSpPr>
          <a:xfrm>
            <a:off x="1814610" y="1432831"/>
            <a:ext cx="317500" cy="157483"/>
            <a:chOff x="6769100" y="1390650"/>
            <a:chExt cx="317500" cy="157483"/>
          </a:xfrm>
        </p:grpSpPr>
        <p:sp>
          <p:nvSpPr>
            <p:cNvPr id="83" name="正方形/長方形 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円/楕円 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5" name="直線コネクタ 84"/>
            <p:cNvCxnSpPr>
              <a:stCxn id="84" idx="6"/>
              <a:endCxn id="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0" name="図形グループ 89"/>
          <p:cNvGrpSpPr/>
          <p:nvPr/>
        </p:nvGrpSpPr>
        <p:grpSpPr>
          <a:xfrm>
            <a:off x="1814610" y="1608519"/>
            <a:ext cx="317500" cy="157483"/>
            <a:chOff x="6769100" y="1390650"/>
            <a:chExt cx="317500" cy="157483"/>
          </a:xfrm>
        </p:grpSpPr>
        <p:sp>
          <p:nvSpPr>
            <p:cNvPr id="91" name="正方形/長方形 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円/楕円 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3" name="直線コネクタ 92"/>
            <p:cNvCxnSpPr>
              <a:stCxn id="92" idx="6"/>
              <a:endCxn id="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7" name="図形グループ 136"/>
          <p:cNvGrpSpPr/>
          <p:nvPr/>
        </p:nvGrpSpPr>
        <p:grpSpPr>
          <a:xfrm>
            <a:off x="1271198" y="4931948"/>
            <a:ext cx="161020" cy="300733"/>
            <a:chOff x="5118100" y="4941610"/>
            <a:chExt cx="190500" cy="405090"/>
          </a:xfrm>
        </p:grpSpPr>
        <p:sp>
          <p:nvSpPr>
            <p:cNvPr id="138" name="正方形/長方形 137"/>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正方形/長方形 138"/>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角丸四角形 139"/>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1" name="図形グループ 140"/>
          <p:cNvGrpSpPr/>
          <p:nvPr/>
        </p:nvGrpSpPr>
        <p:grpSpPr>
          <a:xfrm>
            <a:off x="1536909" y="5013337"/>
            <a:ext cx="441102" cy="177800"/>
            <a:chOff x="4715098" y="3962400"/>
            <a:chExt cx="441102" cy="177800"/>
          </a:xfrm>
        </p:grpSpPr>
        <p:sp>
          <p:nvSpPr>
            <p:cNvPr id="142" name="角丸四角形 141"/>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角丸四角形 142"/>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角丸四角形 143"/>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5" name="図形グループ 144"/>
          <p:cNvGrpSpPr/>
          <p:nvPr/>
        </p:nvGrpSpPr>
        <p:grpSpPr>
          <a:xfrm>
            <a:off x="1245364" y="1973658"/>
            <a:ext cx="806939" cy="688305"/>
            <a:chOff x="758730" y="3198675"/>
            <a:chExt cx="806939" cy="688305"/>
          </a:xfrm>
        </p:grpSpPr>
        <p:sp>
          <p:nvSpPr>
            <p:cNvPr id="146" name="正方形/長方形 145"/>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角丸四角形 146"/>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角丸四角形 147"/>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台形 148"/>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8" name="図形グループ 157"/>
          <p:cNvGrpSpPr/>
          <p:nvPr/>
        </p:nvGrpSpPr>
        <p:grpSpPr>
          <a:xfrm>
            <a:off x="1257984" y="2898223"/>
            <a:ext cx="681672" cy="722281"/>
            <a:chOff x="2667295" y="1059799"/>
            <a:chExt cx="681672" cy="722281"/>
          </a:xfrm>
        </p:grpSpPr>
        <p:sp>
          <p:nvSpPr>
            <p:cNvPr id="159" name="角丸四角形 158"/>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60" name="図 159"/>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162" name="図形グループ 161"/>
          <p:cNvGrpSpPr/>
          <p:nvPr/>
        </p:nvGrpSpPr>
        <p:grpSpPr>
          <a:xfrm>
            <a:off x="1209236" y="3798849"/>
            <a:ext cx="679541" cy="593816"/>
            <a:chOff x="-62676" y="3965594"/>
            <a:chExt cx="679541" cy="593816"/>
          </a:xfrm>
        </p:grpSpPr>
        <p:sp>
          <p:nvSpPr>
            <p:cNvPr id="161" name="角丸四角形 160"/>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6" name="図 135"/>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152" name="図形グループ 151"/>
          <p:cNvGrpSpPr/>
          <p:nvPr/>
        </p:nvGrpSpPr>
        <p:grpSpPr>
          <a:xfrm>
            <a:off x="1696831" y="4013048"/>
            <a:ext cx="341289" cy="550466"/>
            <a:chOff x="1140657" y="4229811"/>
            <a:chExt cx="341289" cy="550466"/>
          </a:xfrm>
        </p:grpSpPr>
        <p:sp>
          <p:nvSpPr>
            <p:cNvPr id="151" name="角丸四角形 150"/>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4" name="図 133"/>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sp>
        <p:nvSpPr>
          <p:cNvPr id="163" name="正方形/長方形 162"/>
          <p:cNvSpPr/>
          <p:nvPr/>
        </p:nvSpPr>
        <p:spPr>
          <a:xfrm>
            <a:off x="905040" y="5576629"/>
            <a:ext cx="7213600" cy="860659"/>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0" name="図 149" descr="imgres.jpg"/>
          <p:cNvPicPr>
            <a:picLocks noChangeAspect="1"/>
          </p:cNvPicPr>
          <p:nvPr/>
        </p:nvPicPr>
        <p:blipFill>
          <a:blip r:embed="rId5">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6775" y="5756911"/>
            <a:ext cx="886302" cy="608311"/>
          </a:xfrm>
          <a:prstGeom prst="rect">
            <a:avLst/>
          </a:prstGeom>
        </p:spPr>
      </p:pic>
      <p:sp>
        <p:nvSpPr>
          <p:cNvPr id="167" name="下矢印 166"/>
          <p:cNvSpPr/>
          <p:nvPr/>
        </p:nvSpPr>
        <p:spPr>
          <a:xfrm>
            <a:off x="4064000" y="1105943"/>
            <a:ext cx="1841500" cy="5169015"/>
          </a:xfrm>
          <a:prstGeom prst="downArrow">
            <a:avLst>
              <a:gd name="adj1" fmla="val 71379"/>
              <a:gd name="adj2" fmla="val 50000"/>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上下矢印 167"/>
          <p:cNvSpPr/>
          <p:nvPr/>
        </p:nvSpPr>
        <p:spPr>
          <a:xfrm>
            <a:off x="6156324" y="1105943"/>
            <a:ext cx="1851025" cy="5152523"/>
          </a:xfrm>
          <a:prstGeom prst="upDownArrow">
            <a:avLst>
              <a:gd name="adj1" fmla="val 71955"/>
              <a:gd name="adj2" fmla="val 50000"/>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5" name="図 164" descr="arm-logo-limited-use.gif"/>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74838" y="3941705"/>
            <a:ext cx="1229298" cy="508110"/>
          </a:xfrm>
          <a:prstGeom prst="rect">
            <a:avLst/>
          </a:prstGeom>
        </p:spPr>
      </p:pic>
      <p:pic>
        <p:nvPicPr>
          <p:cNvPr id="166" name="図 165" descr="imgres.jp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06899" y="1371031"/>
            <a:ext cx="1165981" cy="1165981"/>
          </a:xfrm>
          <a:prstGeom prst="rect">
            <a:avLst/>
          </a:prstGeom>
        </p:spPr>
      </p:pic>
      <p:sp>
        <p:nvSpPr>
          <p:cNvPr id="169" name="テキスト ボックス 168"/>
          <p:cNvSpPr txBox="1"/>
          <p:nvPr/>
        </p:nvSpPr>
        <p:spPr>
          <a:xfrm>
            <a:off x="2432050" y="1194724"/>
            <a:ext cx="1089962" cy="369332"/>
          </a:xfrm>
          <a:prstGeom prst="rect">
            <a:avLst/>
          </a:prstGeom>
          <a:noFill/>
        </p:spPr>
        <p:txBody>
          <a:bodyPr wrap="none" rtlCol="0">
            <a:spAutoFit/>
          </a:bodyPr>
          <a:lstStyle/>
          <a:p>
            <a:r>
              <a:rPr kumimoji="1" lang="ja-JP" altLang="en-US" dirty="0" smtClean="0">
                <a:solidFill>
                  <a:srgbClr val="0000FF"/>
                </a:solidFill>
              </a:rPr>
              <a:t>サーバー</a:t>
            </a:r>
            <a:endParaRPr kumimoji="1" lang="ja-JP" altLang="en-US" dirty="0">
              <a:solidFill>
                <a:srgbClr val="0000FF"/>
              </a:solidFill>
            </a:endParaRPr>
          </a:p>
        </p:txBody>
      </p:sp>
      <p:sp>
        <p:nvSpPr>
          <p:cNvPr id="170" name="テキスト ボックス 169"/>
          <p:cNvSpPr txBox="1"/>
          <p:nvPr/>
        </p:nvSpPr>
        <p:spPr>
          <a:xfrm>
            <a:off x="2432050" y="2112580"/>
            <a:ext cx="1569660" cy="369332"/>
          </a:xfrm>
          <a:prstGeom prst="rect">
            <a:avLst/>
          </a:prstGeom>
          <a:noFill/>
        </p:spPr>
        <p:txBody>
          <a:bodyPr wrap="none" rtlCol="0">
            <a:spAutoFit/>
          </a:bodyPr>
          <a:lstStyle/>
          <a:p>
            <a:r>
              <a:rPr kumimoji="1" lang="ja-JP" altLang="en-US" dirty="0" smtClean="0">
                <a:solidFill>
                  <a:srgbClr val="0000FF"/>
                </a:solidFill>
              </a:rPr>
              <a:t>デスクトップ</a:t>
            </a:r>
            <a:r>
              <a:rPr lang="en-US" altLang="ja-JP" dirty="0" smtClean="0">
                <a:solidFill>
                  <a:srgbClr val="0000FF"/>
                </a:solidFill>
              </a:rPr>
              <a:t>PC</a:t>
            </a:r>
            <a:endParaRPr kumimoji="1" lang="en-US" altLang="ja-JP" dirty="0" smtClean="0">
              <a:solidFill>
                <a:srgbClr val="0000FF"/>
              </a:solidFill>
            </a:endParaRPr>
          </a:p>
        </p:txBody>
      </p:sp>
      <p:sp>
        <p:nvSpPr>
          <p:cNvPr id="171" name="テキスト ボックス 170"/>
          <p:cNvSpPr txBox="1"/>
          <p:nvPr/>
        </p:nvSpPr>
        <p:spPr>
          <a:xfrm>
            <a:off x="2432050" y="3058730"/>
            <a:ext cx="966931" cy="369332"/>
          </a:xfrm>
          <a:prstGeom prst="rect">
            <a:avLst/>
          </a:prstGeom>
          <a:noFill/>
        </p:spPr>
        <p:txBody>
          <a:bodyPr wrap="none" rtlCol="0">
            <a:spAutoFit/>
          </a:bodyPr>
          <a:lstStyle/>
          <a:p>
            <a:r>
              <a:rPr lang="ja-JP" altLang="en-US" dirty="0" smtClean="0">
                <a:solidFill>
                  <a:srgbClr val="0000FF"/>
                </a:solidFill>
              </a:rPr>
              <a:t>ノート</a:t>
            </a:r>
            <a:r>
              <a:rPr lang="en-US" altLang="ja-JP" dirty="0" smtClean="0">
                <a:solidFill>
                  <a:srgbClr val="0000FF"/>
                </a:solidFill>
              </a:rPr>
              <a:t>PC</a:t>
            </a:r>
            <a:endParaRPr kumimoji="1" lang="en-US" altLang="ja-JP" dirty="0" smtClean="0">
              <a:solidFill>
                <a:srgbClr val="0000FF"/>
              </a:solidFill>
            </a:endParaRPr>
          </a:p>
        </p:txBody>
      </p:sp>
      <p:sp>
        <p:nvSpPr>
          <p:cNvPr id="172" name="テキスト ボックス 171"/>
          <p:cNvSpPr txBox="1"/>
          <p:nvPr/>
        </p:nvSpPr>
        <p:spPr>
          <a:xfrm>
            <a:off x="2411760" y="4885821"/>
            <a:ext cx="1402948" cy="369332"/>
          </a:xfrm>
          <a:prstGeom prst="rect">
            <a:avLst/>
          </a:prstGeom>
          <a:noFill/>
        </p:spPr>
        <p:txBody>
          <a:bodyPr wrap="none" rtlCol="0">
            <a:spAutoFit/>
          </a:bodyPr>
          <a:lstStyle/>
          <a:p>
            <a:r>
              <a:rPr kumimoji="1" lang="ja-JP" altLang="en-US" dirty="0" smtClean="0">
                <a:solidFill>
                  <a:srgbClr val="FFFFFF"/>
                </a:solidFill>
              </a:rPr>
              <a:t>ウェアラブル</a:t>
            </a:r>
            <a:endParaRPr kumimoji="1" lang="en-US" altLang="ja-JP" dirty="0" smtClean="0">
              <a:solidFill>
                <a:srgbClr val="FFFFFF"/>
              </a:solidFill>
            </a:endParaRPr>
          </a:p>
        </p:txBody>
      </p:sp>
      <p:sp>
        <p:nvSpPr>
          <p:cNvPr id="173" name="テキスト ボックス 172"/>
          <p:cNvSpPr txBox="1"/>
          <p:nvPr/>
        </p:nvSpPr>
        <p:spPr>
          <a:xfrm>
            <a:off x="2411760" y="3885299"/>
            <a:ext cx="1544413" cy="646331"/>
          </a:xfrm>
          <a:prstGeom prst="rect">
            <a:avLst/>
          </a:prstGeom>
          <a:noFill/>
        </p:spPr>
        <p:txBody>
          <a:bodyPr wrap="none" rtlCol="0">
            <a:spAutoFit/>
          </a:bodyPr>
          <a:lstStyle/>
          <a:p>
            <a:r>
              <a:rPr kumimoji="1" lang="ja-JP" altLang="en-US" dirty="0" smtClean="0">
                <a:solidFill>
                  <a:srgbClr val="FFFFFF"/>
                </a:solidFill>
              </a:rPr>
              <a:t>タブレット</a:t>
            </a:r>
            <a:endParaRPr kumimoji="1" lang="en-US" altLang="ja-JP" dirty="0" smtClean="0">
              <a:solidFill>
                <a:srgbClr val="FFFFFF"/>
              </a:solidFill>
            </a:endParaRPr>
          </a:p>
          <a:p>
            <a:r>
              <a:rPr kumimoji="1" lang="ja-JP" altLang="en-US" dirty="0" smtClean="0">
                <a:solidFill>
                  <a:srgbClr val="FFFFFF"/>
                </a:solidFill>
              </a:rPr>
              <a:t>スマートフォン</a:t>
            </a:r>
            <a:endParaRPr kumimoji="1" lang="en-US" altLang="ja-JP" dirty="0" smtClean="0">
              <a:solidFill>
                <a:srgbClr val="FFFFFF"/>
              </a:solidFill>
            </a:endParaRPr>
          </a:p>
        </p:txBody>
      </p:sp>
      <p:sp>
        <p:nvSpPr>
          <p:cNvPr id="174" name="テキスト ボックス 173"/>
          <p:cNvSpPr txBox="1"/>
          <p:nvPr/>
        </p:nvSpPr>
        <p:spPr>
          <a:xfrm>
            <a:off x="2411760" y="5825621"/>
            <a:ext cx="479618" cy="369332"/>
          </a:xfrm>
          <a:prstGeom prst="rect">
            <a:avLst/>
          </a:prstGeom>
          <a:noFill/>
        </p:spPr>
        <p:txBody>
          <a:bodyPr wrap="none" rtlCol="0">
            <a:spAutoFit/>
          </a:bodyPr>
          <a:lstStyle/>
          <a:p>
            <a:r>
              <a:rPr kumimoji="1" lang="en-US" altLang="ja-JP" dirty="0" err="1" smtClean="0">
                <a:solidFill>
                  <a:srgbClr val="FFFFFF"/>
                </a:solidFill>
              </a:rPr>
              <a:t>IoT</a:t>
            </a:r>
            <a:endParaRPr kumimoji="1" lang="en-US" altLang="ja-JP" dirty="0" smtClean="0">
              <a:solidFill>
                <a:srgbClr val="FFFFFF"/>
              </a:solidFill>
            </a:endParaRPr>
          </a:p>
        </p:txBody>
      </p:sp>
      <p:sp>
        <p:nvSpPr>
          <p:cNvPr id="175" name="テキスト ボックス 174"/>
          <p:cNvSpPr txBox="1"/>
          <p:nvPr/>
        </p:nvSpPr>
        <p:spPr>
          <a:xfrm>
            <a:off x="4406899" y="3907200"/>
            <a:ext cx="1159292" cy="400110"/>
          </a:xfrm>
          <a:prstGeom prst="rect">
            <a:avLst/>
          </a:prstGeom>
          <a:noFill/>
        </p:spPr>
        <p:txBody>
          <a:bodyPr wrap="none" rtlCol="0">
            <a:spAutoFit/>
          </a:bodyPr>
          <a:lstStyle/>
          <a:p>
            <a:pPr algn="ctr"/>
            <a:r>
              <a:rPr kumimoji="1" lang="en-US" altLang="ja-JP" sz="1000" dirty="0" smtClean="0">
                <a:solidFill>
                  <a:srgbClr val="0000FF"/>
                </a:solidFill>
              </a:rPr>
              <a:t>Atom</a:t>
            </a:r>
            <a:r>
              <a:rPr kumimoji="1" lang="ja-JP" altLang="en-US" sz="1000" dirty="0" smtClean="0">
                <a:solidFill>
                  <a:srgbClr val="0000FF"/>
                </a:solidFill>
              </a:rPr>
              <a:t>プロセッサー</a:t>
            </a:r>
            <a:endParaRPr kumimoji="1" lang="en-US" altLang="ja-JP" sz="1000" dirty="0" smtClean="0">
              <a:solidFill>
                <a:srgbClr val="0000FF"/>
              </a:solidFill>
            </a:endParaRPr>
          </a:p>
          <a:p>
            <a:pPr algn="ctr"/>
            <a:r>
              <a:rPr lang="ja-JP" altLang="en-US" sz="1000" dirty="0" smtClean="0">
                <a:solidFill>
                  <a:srgbClr val="0000FF"/>
                </a:solidFill>
              </a:rPr>
              <a:t>省電力・高性能化</a:t>
            </a:r>
            <a:endParaRPr kumimoji="1" lang="ja-JP" altLang="en-US" sz="1000" dirty="0">
              <a:solidFill>
                <a:srgbClr val="0000FF"/>
              </a:solidFill>
            </a:endParaRPr>
          </a:p>
        </p:txBody>
      </p:sp>
      <p:sp>
        <p:nvSpPr>
          <p:cNvPr id="176" name="テキスト ボックス 175"/>
          <p:cNvSpPr txBox="1"/>
          <p:nvPr/>
        </p:nvSpPr>
        <p:spPr>
          <a:xfrm>
            <a:off x="6506372" y="1694664"/>
            <a:ext cx="1197764" cy="400110"/>
          </a:xfrm>
          <a:prstGeom prst="rect">
            <a:avLst/>
          </a:prstGeom>
          <a:noFill/>
        </p:spPr>
        <p:txBody>
          <a:bodyPr wrap="none" rtlCol="0">
            <a:spAutoFit/>
          </a:bodyPr>
          <a:lstStyle/>
          <a:p>
            <a:pPr algn="ctr"/>
            <a:r>
              <a:rPr kumimoji="1" lang="en-US" altLang="ja-JP" sz="1000" dirty="0" smtClean="0">
                <a:solidFill>
                  <a:schemeClr val="accent5">
                    <a:lumMod val="50000"/>
                  </a:schemeClr>
                </a:solidFill>
              </a:rPr>
              <a:t>64bits</a:t>
            </a:r>
            <a:r>
              <a:rPr kumimoji="1" lang="ja-JP" altLang="en-US" sz="1000" dirty="0" smtClean="0">
                <a:solidFill>
                  <a:schemeClr val="accent5">
                    <a:lumMod val="50000"/>
                  </a:schemeClr>
                </a:solidFill>
              </a:rPr>
              <a:t>プロセッサー</a:t>
            </a:r>
            <a:endParaRPr kumimoji="1" lang="en-US" altLang="ja-JP" sz="1000" dirty="0" smtClean="0">
              <a:solidFill>
                <a:schemeClr val="accent5">
                  <a:lumMod val="50000"/>
                </a:schemeClr>
              </a:solidFill>
            </a:endParaRPr>
          </a:p>
          <a:p>
            <a:pPr algn="ctr"/>
            <a:r>
              <a:rPr lang="ja-JP" altLang="en-US" sz="1000" dirty="0" smtClean="0">
                <a:solidFill>
                  <a:schemeClr val="accent5">
                    <a:lumMod val="50000"/>
                  </a:schemeClr>
                </a:solidFill>
              </a:rPr>
              <a:t>省電力・高性能化</a:t>
            </a:r>
            <a:endParaRPr kumimoji="1" lang="ja-JP" altLang="en-US" sz="1000" dirty="0">
              <a:solidFill>
                <a:schemeClr val="accent5">
                  <a:lumMod val="50000"/>
                </a:schemeClr>
              </a:solidFill>
            </a:endParaRPr>
          </a:p>
        </p:txBody>
      </p:sp>
      <p:sp>
        <p:nvSpPr>
          <p:cNvPr id="177" name="テキスト ボックス 176"/>
          <p:cNvSpPr txBox="1"/>
          <p:nvPr/>
        </p:nvSpPr>
        <p:spPr>
          <a:xfrm>
            <a:off x="4375116" y="5412811"/>
            <a:ext cx="1197764" cy="400110"/>
          </a:xfrm>
          <a:prstGeom prst="rect">
            <a:avLst/>
          </a:prstGeom>
          <a:noFill/>
        </p:spPr>
        <p:txBody>
          <a:bodyPr wrap="none" rtlCol="0">
            <a:spAutoFit/>
          </a:bodyPr>
          <a:lstStyle/>
          <a:p>
            <a:pPr algn="ctr"/>
            <a:r>
              <a:rPr kumimoji="1" lang="en-US" altLang="ja-JP" sz="1000" dirty="0" smtClean="0">
                <a:solidFill>
                  <a:srgbClr val="0000FF"/>
                </a:solidFill>
              </a:rPr>
              <a:t>Quark</a:t>
            </a:r>
            <a:r>
              <a:rPr kumimoji="1" lang="ja-JP" altLang="en-US" sz="1000" dirty="0" smtClean="0">
                <a:solidFill>
                  <a:srgbClr val="0000FF"/>
                </a:solidFill>
              </a:rPr>
              <a:t>プロセッサー</a:t>
            </a:r>
            <a:endParaRPr kumimoji="1" lang="en-US" altLang="ja-JP" sz="1000" dirty="0" smtClean="0">
              <a:solidFill>
                <a:srgbClr val="0000FF"/>
              </a:solidFill>
            </a:endParaRPr>
          </a:p>
          <a:p>
            <a:pPr algn="ctr"/>
            <a:r>
              <a:rPr lang="ja-JP" altLang="en-US" sz="1000" dirty="0" smtClean="0">
                <a:solidFill>
                  <a:srgbClr val="0000FF"/>
                </a:solidFill>
              </a:rPr>
              <a:t>省電力・超小型化</a:t>
            </a:r>
            <a:endParaRPr kumimoji="1" lang="ja-JP" altLang="en-US" sz="1000" dirty="0">
              <a:solidFill>
                <a:srgbClr val="0000FF"/>
              </a:solidFill>
            </a:endParaRPr>
          </a:p>
        </p:txBody>
      </p:sp>
    </p:spTree>
    <p:extLst>
      <p:ext uri="{BB962C8B-B14F-4D97-AF65-F5344CB8AC3E}">
        <p14:creationId xmlns:p14="http://schemas.microsoft.com/office/powerpoint/2010/main" val="23947189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参考</a:t>
            </a:r>
            <a:r>
              <a:rPr lang="ja-JP" altLang="en-US" dirty="0" smtClean="0"/>
              <a:t>：</a:t>
            </a:r>
            <a:r>
              <a:rPr lang="en-US" altLang="ja-JP" dirty="0" smtClean="0"/>
              <a:t>SORACOM</a:t>
            </a:r>
            <a:r>
              <a:rPr lang="ja-JP" altLang="en-US" dirty="0" smtClean="0"/>
              <a:t>の</a:t>
            </a:r>
            <a:r>
              <a:rPr lang="en-US" altLang="ja-JP" dirty="0" err="1"/>
              <a:t>IoT</a:t>
            </a:r>
            <a:r>
              <a:rPr lang="ja-JP" altLang="en-US" dirty="0"/>
              <a:t>ソリューション</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51</a:t>
            </a:fld>
            <a:endParaRPr kumimoji="1" lang="ja-JP" altLang="en-US"/>
          </a:p>
        </p:txBody>
      </p:sp>
      <p:pic>
        <p:nvPicPr>
          <p:cNvPr id="6" name="図 5" descr="soracom-fi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495" y="1268760"/>
            <a:ext cx="8177009" cy="46085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28857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参考：</a:t>
            </a:r>
            <a:r>
              <a:rPr lang="en-US" altLang="ja-JP" dirty="0"/>
              <a:t>SORACOM</a:t>
            </a:r>
            <a:r>
              <a:rPr lang="ja-JP" altLang="en-US" dirty="0"/>
              <a:t>の</a:t>
            </a:r>
            <a:r>
              <a:rPr lang="en-US" altLang="ja-JP" dirty="0" err="1" smtClean="0"/>
              <a:t>IoT</a:t>
            </a:r>
            <a:r>
              <a:rPr lang="ja-JP" altLang="en-US" dirty="0" smtClean="0"/>
              <a:t>プラットフォーム</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52</a:t>
            </a:fld>
            <a:endParaRPr kumimoji="1" lang="ja-JP" altLang="en-US"/>
          </a:p>
        </p:txBody>
      </p:sp>
      <p:pic>
        <p:nvPicPr>
          <p:cNvPr id="4" name="図 3" descr="20150930itpro-expo-29-6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722" y="1340768"/>
            <a:ext cx="8318555" cy="46808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71795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53</a:t>
            </a:fld>
            <a:endParaRPr kumimoji="1" lang="ja-JP" altLang="en-US"/>
          </a:p>
        </p:txBody>
      </p:sp>
      <p:pic>
        <p:nvPicPr>
          <p:cNvPr id="4" name="図 3"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a:t>
            </a:r>
            <a:r>
              <a:rPr lang="ja-JP" altLang="en-US" sz="1400" dirty="0" smtClean="0">
                <a:solidFill>
                  <a:srgbClr val="595959"/>
                </a:solidFill>
                <a:latin typeface="メイリオ"/>
                <a:ea typeface="メイリオ"/>
                <a:cs typeface="メイリオ"/>
              </a:rPr>
              <a:t>会社</a:t>
            </a:r>
            <a:endParaRPr lang="ja-JP" altLang="en-US" sz="1400" dirty="0">
              <a:solidFill>
                <a:srgbClr val="595959"/>
              </a:solidFill>
              <a:latin typeface="メイリオ"/>
              <a:ea typeface="メイリオ"/>
              <a:cs typeface="メイリオ"/>
            </a:endParaRPr>
          </a:p>
          <a:p>
            <a:pPr algn="r"/>
            <a:r>
              <a:rPr lang="en-US" altLang="ja-JP" sz="800" dirty="0" smtClean="0">
                <a:solidFill>
                  <a:srgbClr val="595959"/>
                </a:solidFill>
                <a:latin typeface="メイリオ"/>
                <a:ea typeface="メイリオ"/>
                <a:cs typeface="メイリオ"/>
              </a:rPr>
              <a:t>180</a:t>
            </a:r>
            <a:r>
              <a:rPr lang="en-US" altLang="ja-JP" sz="800" dirty="0">
                <a:solidFill>
                  <a:srgbClr val="595959"/>
                </a:solidFill>
                <a:latin typeface="メイリオ"/>
                <a:ea typeface="メイリオ"/>
                <a:cs typeface="メイリオ"/>
              </a:rPr>
              <a:t>-</a:t>
            </a:r>
            <a:r>
              <a:rPr lang="en-US" altLang="ja-JP" sz="800" dirty="0" smtClean="0">
                <a:solidFill>
                  <a:srgbClr val="595959"/>
                </a:solidFill>
                <a:latin typeface="メイリオ"/>
                <a:ea typeface="メイリオ"/>
                <a:cs typeface="メイリオ"/>
              </a:rPr>
              <a:t>0004</a:t>
            </a:r>
            <a:r>
              <a:rPr lang="ja-JP" altLang="en-US" sz="800" dirty="0" smtClean="0">
                <a:solidFill>
                  <a:srgbClr val="595959"/>
                </a:solidFill>
                <a:latin typeface="メイリオ"/>
                <a:ea typeface="メイリオ"/>
                <a:cs typeface="メイリオ"/>
              </a:rPr>
              <a:t>　東京都</a:t>
            </a:r>
            <a:r>
              <a:rPr lang="ja-JP" altLang="en-US" sz="800" dirty="0">
                <a:solidFill>
                  <a:srgbClr val="595959"/>
                </a:solidFill>
                <a:latin typeface="メイリオ"/>
                <a:ea typeface="メイリオ"/>
                <a:cs typeface="メイリオ"/>
              </a:rPr>
              <a:t>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smtClean="0">
                <a:solidFill>
                  <a:srgbClr val="595959"/>
                </a:solidFill>
                <a:latin typeface="メイリオ"/>
                <a:ea typeface="メイリオ"/>
                <a:cs typeface="メイリオ"/>
              </a:rPr>
              <a:t>1201</a:t>
            </a:r>
          </a:p>
          <a:p>
            <a:pPr algn="r"/>
            <a:r>
              <a:rPr lang="en-US" altLang="ja-JP" sz="800" dirty="0" smtClean="0">
                <a:solidFill>
                  <a:srgbClr val="595959"/>
                </a:solidFill>
                <a:latin typeface="メイリオ"/>
                <a:ea typeface="メイリオ"/>
                <a:cs typeface="メイリオ"/>
                <a:hlinkClick r:id="rId3"/>
              </a:rPr>
              <a:t>http://</a:t>
            </a:r>
            <a:r>
              <a:rPr lang="en-US" altLang="ja-JP" sz="800" dirty="0" err="1" smtClean="0">
                <a:solidFill>
                  <a:srgbClr val="595959"/>
                </a:solidFill>
                <a:latin typeface="メイリオ"/>
                <a:ea typeface="メイリオ"/>
                <a:cs typeface="メイリオ"/>
                <a:hlinkClick r:id="rId3"/>
              </a:rPr>
              <a:t>www.netcommerce.co.jp</a:t>
            </a:r>
            <a:r>
              <a:rPr lang="en-US" altLang="ja-JP" sz="800" dirty="0" smtClean="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の適用分野</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pic>
        <p:nvPicPr>
          <p:cNvPr id="5" name="図 4" descr="mostpopular10-Io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052736"/>
            <a:ext cx="8742318" cy="5360082"/>
          </a:xfrm>
          <a:prstGeom prst="rect">
            <a:avLst/>
          </a:prstGeom>
        </p:spPr>
      </p:pic>
      <p:sp>
        <p:nvSpPr>
          <p:cNvPr id="6" name="正方形/長方形 5"/>
          <p:cNvSpPr/>
          <p:nvPr/>
        </p:nvSpPr>
        <p:spPr>
          <a:xfrm>
            <a:off x="7521834" y="6380748"/>
            <a:ext cx="1544012" cy="215444"/>
          </a:xfrm>
          <a:prstGeom prst="rect">
            <a:avLst/>
          </a:prstGeom>
        </p:spPr>
        <p:txBody>
          <a:bodyPr wrap="none">
            <a:spAutoFit/>
          </a:bodyPr>
          <a:lstStyle/>
          <a:p>
            <a:r>
              <a:rPr lang="en-US" altLang="ja-JP" sz="800" dirty="0">
                <a:solidFill>
                  <a:schemeClr val="tx1">
                    <a:lumMod val="50000"/>
                    <a:lumOff val="50000"/>
                  </a:schemeClr>
                </a:solidFill>
              </a:rPr>
              <a:t>http://</a:t>
            </a:r>
            <a:r>
              <a:rPr lang="en-US" altLang="ja-JP" sz="800" dirty="0" err="1">
                <a:solidFill>
                  <a:schemeClr val="tx1">
                    <a:lumMod val="50000"/>
                    <a:lumOff val="50000"/>
                  </a:schemeClr>
                </a:solidFill>
              </a:rPr>
              <a:t>www.iotonlinestore.com</a:t>
            </a:r>
            <a:r>
              <a:rPr lang="en-US" altLang="ja-JP" sz="800" dirty="0">
                <a:solidFill>
                  <a:schemeClr val="tx1">
                    <a:lumMod val="50000"/>
                    <a:lumOff val="50000"/>
                  </a:schemeClr>
                </a:solidFill>
              </a:rPr>
              <a:t>/</a:t>
            </a:r>
            <a:endParaRPr lang="ja-JP" altLang="en-US" sz="800" dirty="0">
              <a:solidFill>
                <a:schemeClr val="tx1">
                  <a:lumMod val="50000"/>
                  <a:lumOff val="50000"/>
                </a:schemeClr>
              </a:solidFill>
            </a:endParaRPr>
          </a:p>
        </p:txBody>
      </p:sp>
    </p:spTree>
    <p:extLst>
      <p:ext uri="{BB962C8B-B14F-4D97-AF65-F5344CB8AC3E}">
        <p14:creationId xmlns:p14="http://schemas.microsoft.com/office/powerpoint/2010/main" val="1536955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smtClean="0">
                <a:solidFill>
                  <a:srgbClr val="FFFFFF"/>
                </a:solidFill>
                <a:effectLst/>
                <a:latin typeface="Arial"/>
                <a:ea typeface="HGP創英角ｺﾞｼｯｸUB" pitchFamily="50" charset="-128"/>
                <a:cs typeface="Arial"/>
              </a:rPr>
              <a:t>IoT</a:t>
            </a:r>
            <a:r>
              <a:rPr lang="ja-JP" altLang="en-US" sz="2400" dirty="0" smtClean="0">
                <a:solidFill>
                  <a:srgbClr val="FFFFFF"/>
                </a:solidFill>
                <a:effectLst/>
                <a:latin typeface="Arial"/>
                <a:ea typeface="HGP創英角ｺﾞｼｯｸUB" pitchFamily="50" charset="-128"/>
                <a:cs typeface="Arial"/>
              </a:rPr>
              <a:t>とは何か</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5970148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 name="図形グループ 152"/>
          <p:cNvGrpSpPr/>
          <p:nvPr/>
        </p:nvGrpSpPr>
        <p:grpSpPr>
          <a:xfrm>
            <a:off x="6159015" y="2902550"/>
            <a:ext cx="499492" cy="445407"/>
            <a:chOff x="6805588" y="5004091"/>
            <a:chExt cx="499492" cy="445407"/>
          </a:xfrm>
        </p:grpSpPr>
        <p:sp>
          <p:nvSpPr>
            <p:cNvPr id="154" name="台形 153"/>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角丸四角形 154"/>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角丸四角形 155"/>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p:cNvSpPr>
            <a:spLocks noGrp="1"/>
          </p:cNvSpPr>
          <p:nvPr>
            <p:ph type="title"/>
          </p:nvPr>
        </p:nvSpPr>
        <p:spPr/>
        <p:txBody>
          <a:bodyPr/>
          <a:lstStyle/>
          <a:p>
            <a:r>
              <a:rPr kumimoji="1" lang="en-US" altLang="ja-JP" dirty="0" err="1" smtClean="0"/>
              <a:t>IoT</a:t>
            </a:r>
            <a:r>
              <a:rPr kumimoji="1" lang="ja-JP" altLang="en-US" dirty="0" smtClean="0"/>
              <a:t>とは何か</a:t>
            </a:r>
            <a:endParaRPr kumimoji="1" lang="ja-JP" altLang="en-US" dirty="0"/>
          </a:p>
        </p:txBody>
      </p:sp>
      <p:pic>
        <p:nvPicPr>
          <p:cNvPr id="32" name="図 31" descr="design_img_f_1133791_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544760"/>
            <a:ext cx="3024336" cy="2625580"/>
          </a:xfrm>
          <a:prstGeom prst="rect">
            <a:avLst/>
          </a:prstGeom>
          <a:ln>
            <a:noFill/>
          </a:ln>
          <a:effectLst>
            <a:outerShdw blurRad="292100" dist="139700" dir="2700000" algn="tl" rotWithShape="0">
              <a:srgbClr val="333333">
                <a:alpha val="65000"/>
              </a:srgbClr>
            </a:outerShdw>
          </a:effectLst>
        </p:spPr>
      </p:pic>
      <p:sp>
        <p:nvSpPr>
          <p:cNvPr id="33" name="角丸四角形 32"/>
          <p:cNvSpPr/>
          <p:nvPr/>
        </p:nvSpPr>
        <p:spPr bwMode="auto">
          <a:xfrm>
            <a:off x="4139952"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34" name="角丸四角形 33"/>
          <p:cNvSpPr/>
          <p:nvPr/>
        </p:nvSpPr>
        <p:spPr bwMode="auto">
          <a:xfrm>
            <a:off x="1903955"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37" name="角丸四角形 36"/>
          <p:cNvSpPr/>
          <p:nvPr/>
        </p:nvSpPr>
        <p:spPr bwMode="auto">
          <a:xfrm>
            <a:off x="5256076"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38" name="角丸四角形 37"/>
          <p:cNvSpPr/>
          <p:nvPr/>
        </p:nvSpPr>
        <p:spPr bwMode="auto">
          <a:xfrm>
            <a:off x="6408204"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39" name="角丸四角形 38"/>
          <p:cNvSpPr/>
          <p:nvPr/>
        </p:nvSpPr>
        <p:spPr bwMode="auto">
          <a:xfrm>
            <a:off x="3056083"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40" name="図形グループ 39"/>
          <p:cNvGrpSpPr/>
          <p:nvPr/>
        </p:nvGrpSpPr>
        <p:grpSpPr>
          <a:xfrm>
            <a:off x="5370593" y="3654430"/>
            <a:ext cx="161020" cy="300733"/>
            <a:chOff x="5118100" y="4941610"/>
            <a:chExt cx="190500" cy="405090"/>
          </a:xfrm>
        </p:grpSpPr>
        <p:sp>
          <p:nvSpPr>
            <p:cNvPr id="41" name="正方形/長方形 4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角丸四角形 4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5636304" y="3735819"/>
            <a:ext cx="441102" cy="177800"/>
            <a:chOff x="4715098" y="3962400"/>
            <a:chExt cx="441102" cy="177800"/>
          </a:xfrm>
        </p:grpSpPr>
        <p:sp>
          <p:nvSpPr>
            <p:cNvPr id="45" name="角丸四角形 44"/>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角丸四角形 45"/>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角丸四角形 46"/>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4226632" y="3441206"/>
            <a:ext cx="679541" cy="593816"/>
            <a:chOff x="-62676" y="3965594"/>
            <a:chExt cx="679541" cy="593816"/>
          </a:xfrm>
        </p:grpSpPr>
        <p:sp>
          <p:nvSpPr>
            <p:cNvPr id="49" name="角丸四角形 48"/>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0" name="図 49"/>
            <p:cNvPicPr>
              <a:picLocks noChangeAspect="1"/>
            </p:cNvPicPr>
            <p:nvPr/>
          </p:nvPicPr>
          <p:blipFill>
            <a:blip r:embed="rId4">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51" name="図形グループ 50"/>
          <p:cNvGrpSpPr/>
          <p:nvPr/>
        </p:nvGrpSpPr>
        <p:grpSpPr>
          <a:xfrm>
            <a:off x="4713650" y="3560223"/>
            <a:ext cx="341289" cy="550466"/>
            <a:chOff x="1140657" y="4229811"/>
            <a:chExt cx="341289" cy="550466"/>
          </a:xfrm>
        </p:grpSpPr>
        <p:sp>
          <p:nvSpPr>
            <p:cNvPr id="52" name="角丸四角形 51"/>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3" name="図 52"/>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54" name="図 53"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3805" y="3507065"/>
            <a:ext cx="792088" cy="543647"/>
          </a:xfrm>
          <a:prstGeom prst="rect">
            <a:avLst/>
          </a:prstGeom>
          <a:effectLst>
            <a:outerShdw blurRad="50800" dist="38100" dir="2700000" algn="tl" rotWithShape="0">
              <a:prstClr val="black">
                <a:alpha val="40000"/>
              </a:prstClr>
            </a:outerShdw>
          </a:effectLst>
        </p:spPr>
      </p:pic>
      <p:grpSp>
        <p:nvGrpSpPr>
          <p:cNvPr id="56" name="図形グループ 55"/>
          <p:cNvGrpSpPr/>
          <p:nvPr/>
        </p:nvGrpSpPr>
        <p:grpSpPr>
          <a:xfrm>
            <a:off x="3312799" y="3507065"/>
            <a:ext cx="499492" cy="545661"/>
            <a:chOff x="4000500" y="1182650"/>
            <a:chExt cx="499492" cy="545661"/>
          </a:xfrm>
        </p:grpSpPr>
        <p:sp>
          <p:nvSpPr>
            <p:cNvPr id="59" name="角丸四角形 5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62" name="テキスト ボックス 61"/>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63" name="図形グループ 62"/>
          <p:cNvGrpSpPr/>
          <p:nvPr/>
        </p:nvGrpSpPr>
        <p:grpSpPr>
          <a:xfrm>
            <a:off x="6408204" y="3507065"/>
            <a:ext cx="499492" cy="545661"/>
            <a:chOff x="6373788" y="4940591"/>
            <a:chExt cx="499492" cy="545661"/>
          </a:xfrm>
        </p:grpSpPr>
        <p:sp>
          <p:nvSpPr>
            <p:cNvPr id="64" name="角丸四角形 63"/>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角丸四角形 65"/>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6840004" y="3570565"/>
            <a:ext cx="499492" cy="445407"/>
            <a:chOff x="6805588" y="5004091"/>
            <a:chExt cx="499492" cy="445407"/>
          </a:xfrm>
        </p:grpSpPr>
        <p:sp>
          <p:nvSpPr>
            <p:cNvPr id="68" name="台形 67"/>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角丸四角形 68"/>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角丸四角形 69"/>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1" name="角丸四角形 70"/>
          <p:cNvSpPr/>
          <p:nvPr/>
        </p:nvSpPr>
        <p:spPr bwMode="auto">
          <a:xfrm>
            <a:off x="1903955" y="4455758"/>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様々なアクティビティ</a:t>
            </a:r>
          </a:p>
        </p:txBody>
      </p:sp>
      <p:grpSp>
        <p:nvGrpSpPr>
          <p:cNvPr id="72" name="図形グループ 71"/>
          <p:cNvGrpSpPr/>
          <p:nvPr/>
        </p:nvGrpSpPr>
        <p:grpSpPr>
          <a:xfrm>
            <a:off x="3082767" y="4792854"/>
            <a:ext cx="228599" cy="443927"/>
            <a:chOff x="1946324" y="4125162"/>
            <a:chExt cx="969964" cy="2007872"/>
          </a:xfrm>
        </p:grpSpPr>
        <p:sp>
          <p:nvSpPr>
            <p:cNvPr id="73" name="円/楕円 7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フローチャート: 論理積ゲート 7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5" name="図形グループ 74"/>
          <p:cNvGrpSpPr/>
          <p:nvPr/>
        </p:nvGrpSpPr>
        <p:grpSpPr>
          <a:xfrm>
            <a:off x="3593425" y="4792854"/>
            <a:ext cx="228599" cy="443927"/>
            <a:chOff x="1946324" y="4125162"/>
            <a:chExt cx="969964" cy="2007872"/>
          </a:xfrm>
        </p:grpSpPr>
        <p:sp>
          <p:nvSpPr>
            <p:cNvPr id="76" name="円/楕円 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フローチャート: 論理積ゲート 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8" name="図形グループ 77"/>
          <p:cNvGrpSpPr/>
          <p:nvPr/>
        </p:nvGrpSpPr>
        <p:grpSpPr>
          <a:xfrm>
            <a:off x="3364826" y="4723004"/>
            <a:ext cx="228599" cy="443927"/>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1" name="図形グループ 80"/>
          <p:cNvGrpSpPr/>
          <p:nvPr/>
        </p:nvGrpSpPr>
        <p:grpSpPr>
          <a:xfrm>
            <a:off x="3838451" y="4723004"/>
            <a:ext cx="228599" cy="443927"/>
            <a:chOff x="1946324" y="4125162"/>
            <a:chExt cx="969964" cy="2007872"/>
          </a:xfrm>
        </p:grpSpPr>
        <p:sp>
          <p:nvSpPr>
            <p:cNvPr id="82" name="円/楕円 8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フローチャート: 論理積ゲート 8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4" name="図形グループ 83"/>
          <p:cNvGrpSpPr/>
          <p:nvPr/>
        </p:nvGrpSpPr>
        <p:grpSpPr>
          <a:xfrm>
            <a:off x="2038741" y="4792854"/>
            <a:ext cx="228599" cy="443927"/>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7" name="図形グループ 86"/>
          <p:cNvGrpSpPr/>
          <p:nvPr/>
        </p:nvGrpSpPr>
        <p:grpSpPr>
          <a:xfrm>
            <a:off x="2549399" y="4792854"/>
            <a:ext cx="228599" cy="443927"/>
            <a:chOff x="1946324" y="4125162"/>
            <a:chExt cx="969964" cy="2007872"/>
          </a:xfrm>
        </p:grpSpPr>
        <p:sp>
          <p:nvSpPr>
            <p:cNvPr id="88" name="円/楕円 8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フローチャート: 論理積ゲート 8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0" name="図形グループ 89"/>
          <p:cNvGrpSpPr/>
          <p:nvPr/>
        </p:nvGrpSpPr>
        <p:grpSpPr>
          <a:xfrm>
            <a:off x="2320800" y="4723004"/>
            <a:ext cx="228599" cy="443927"/>
            <a:chOff x="1946324" y="4125162"/>
            <a:chExt cx="969964" cy="2007872"/>
          </a:xfrm>
        </p:grpSpPr>
        <p:sp>
          <p:nvSpPr>
            <p:cNvPr id="92" name="円/楕円 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フローチャート: 論理積ゲート 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4" name="図形グループ 93"/>
          <p:cNvGrpSpPr/>
          <p:nvPr/>
        </p:nvGrpSpPr>
        <p:grpSpPr>
          <a:xfrm>
            <a:off x="2794425" y="4723004"/>
            <a:ext cx="228599" cy="443927"/>
            <a:chOff x="1946324" y="4125162"/>
            <a:chExt cx="969964" cy="2007872"/>
          </a:xfrm>
        </p:grpSpPr>
        <p:sp>
          <p:nvSpPr>
            <p:cNvPr id="95" name="円/楕円 9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フローチャート: 論理積ゲート 9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7" name="図形グループ 96"/>
          <p:cNvGrpSpPr/>
          <p:nvPr/>
        </p:nvGrpSpPr>
        <p:grpSpPr>
          <a:xfrm>
            <a:off x="5154628" y="4798207"/>
            <a:ext cx="228599" cy="443927"/>
            <a:chOff x="1946324" y="4125162"/>
            <a:chExt cx="969964" cy="2007872"/>
          </a:xfrm>
        </p:grpSpPr>
        <p:sp>
          <p:nvSpPr>
            <p:cNvPr id="98" name="円/楕円 9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フローチャート: 論理積ゲート 9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0" name="図形グループ 99"/>
          <p:cNvGrpSpPr/>
          <p:nvPr/>
        </p:nvGrpSpPr>
        <p:grpSpPr>
          <a:xfrm>
            <a:off x="5665286" y="4798207"/>
            <a:ext cx="228599" cy="443927"/>
            <a:chOff x="1946324" y="4125162"/>
            <a:chExt cx="969964" cy="2007872"/>
          </a:xfrm>
        </p:grpSpPr>
        <p:sp>
          <p:nvSpPr>
            <p:cNvPr id="101" name="円/楕円 10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フローチャート: 論理積ゲート 10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3" name="図形グループ 102"/>
          <p:cNvGrpSpPr/>
          <p:nvPr/>
        </p:nvGrpSpPr>
        <p:grpSpPr>
          <a:xfrm>
            <a:off x="5436687" y="4728357"/>
            <a:ext cx="228599" cy="443927"/>
            <a:chOff x="1946324" y="4125162"/>
            <a:chExt cx="969964" cy="2007872"/>
          </a:xfrm>
        </p:grpSpPr>
        <p:sp>
          <p:nvSpPr>
            <p:cNvPr id="104" name="円/楕円 10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フローチャート: 論理積ゲート 10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6" name="図形グループ 105"/>
          <p:cNvGrpSpPr/>
          <p:nvPr/>
        </p:nvGrpSpPr>
        <p:grpSpPr>
          <a:xfrm>
            <a:off x="5910312" y="4728357"/>
            <a:ext cx="228599" cy="443927"/>
            <a:chOff x="1946324" y="4125162"/>
            <a:chExt cx="969964" cy="2007872"/>
          </a:xfrm>
        </p:grpSpPr>
        <p:sp>
          <p:nvSpPr>
            <p:cNvPr id="107" name="円/楕円 10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フローチャート: 論理積ゲート 10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9" name="図形グループ 108"/>
          <p:cNvGrpSpPr/>
          <p:nvPr/>
        </p:nvGrpSpPr>
        <p:grpSpPr>
          <a:xfrm>
            <a:off x="4122646" y="4791986"/>
            <a:ext cx="228599" cy="443927"/>
            <a:chOff x="1946324" y="4125162"/>
            <a:chExt cx="969964" cy="2007872"/>
          </a:xfrm>
        </p:grpSpPr>
        <p:sp>
          <p:nvSpPr>
            <p:cNvPr id="110" name="円/楕円 10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フローチャート: 論理積ゲート 1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2" name="図形グループ 111"/>
          <p:cNvGrpSpPr/>
          <p:nvPr/>
        </p:nvGrpSpPr>
        <p:grpSpPr>
          <a:xfrm>
            <a:off x="4633304" y="4791986"/>
            <a:ext cx="228599" cy="443927"/>
            <a:chOff x="1946324" y="4125162"/>
            <a:chExt cx="969964" cy="2007872"/>
          </a:xfrm>
        </p:grpSpPr>
        <p:sp>
          <p:nvSpPr>
            <p:cNvPr id="113" name="円/楕円 1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フローチャート: 論理積ゲート 1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5" name="図形グループ 114"/>
          <p:cNvGrpSpPr/>
          <p:nvPr/>
        </p:nvGrpSpPr>
        <p:grpSpPr>
          <a:xfrm>
            <a:off x="4404705" y="4722136"/>
            <a:ext cx="228599" cy="443927"/>
            <a:chOff x="1946324" y="4125162"/>
            <a:chExt cx="969964" cy="2007872"/>
          </a:xfrm>
        </p:grpSpPr>
        <p:sp>
          <p:nvSpPr>
            <p:cNvPr id="116" name="円/楕円 11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フローチャート: 論理積ゲート 11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8" name="図形グループ 117"/>
          <p:cNvGrpSpPr/>
          <p:nvPr/>
        </p:nvGrpSpPr>
        <p:grpSpPr>
          <a:xfrm>
            <a:off x="4878330" y="4722136"/>
            <a:ext cx="228599" cy="443927"/>
            <a:chOff x="1946324" y="4125162"/>
            <a:chExt cx="969964" cy="2007872"/>
          </a:xfrm>
        </p:grpSpPr>
        <p:sp>
          <p:nvSpPr>
            <p:cNvPr id="119" name="円/楕円 1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フローチャート: 論理積ゲート 1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3" name="図形グループ 132"/>
          <p:cNvGrpSpPr/>
          <p:nvPr/>
        </p:nvGrpSpPr>
        <p:grpSpPr>
          <a:xfrm>
            <a:off x="6175235" y="4806081"/>
            <a:ext cx="228599" cy="443927"/>
            <a:chOff x="1946324" y="4125162"/>
            <a:chExt cx="969964" cy="2007872"/>
          </a:xfrm>
        </p:grpSpPr>
        <p:sp>
          <p:nvSpPr>
            <p:cNvPr id="134" name="円/楕円 1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フローチャート: 論理積ゲート 1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6685893" y="4806081"/>
            <a:ext cx="228599" cy="443927"/>
            <a:chOff x="1946324" y="4125162"/>
            <a:chExt cx="969964" cy="2007872"/>
          </a:xfrm>
        </p:grpSpPr>
        <p:sp>
          <p:nvSpPr>
            <p:cNvPr id="137" name="円/楕円 1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フローチャート: 論理積ゲート 1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9" name="図形グループ 138"/>
          <p:cNvGrpSpPr/>
          <p:nvPr/>
        </p:nvGrpSpPr>
        <p:grpSpPr>
          <a:xfrm>
            <a:off x="6457294" y="4736231"/>
            <a:ext cx="228599" cy="443927"/>
            <a:chOff x="1946324" y="4125162"/>
            <a:chExt cx="969964" cy="2007872"/>
          </a:xfrm>
        </p:grpSpPr>
        <p:sp>
          <p:nvSpPr>
            <p:cNvPr id="140" name="円/楕円 1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フローチャート: 論理積ゲート 1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2" name="図形グループ 141"/>
          <p:cNvGrpSpPr/>
          <p:nvPr/>
        </p:nvGrpSpPr>
        <p:grpSpPr>
          <a:xfrm>
            <a:off x="6930919" y="4736231"/>
            <a:ext cx="228599" cy="443927"/>
            <a:chOff x="1946324" y="4125162"/>
            <a:chExt cx="969964" cy="2007872"/>
          </a:xfrm>
        </p:grpSpPr>
        <p:sp>
          <p:nvSpPr>
            <p:cNvPr id="143" name="円/楕円 1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フローチャート: 論理積ゲート 1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45" name="直線矢印コネクタ 144"/>
          <p:cNvCxnSpPr>
            <a:stCxn id="59" idx="0"/>
          </p:cNvCxnSpPr>
          <p:nvPr/>
        </p:nvCxnSpPr>
        <p:spPr>
          <a:xfrm flipV="1">
            <a:off x="3562545" y="2341115"/>
            <a:ext cx="592079" cy="1165950"/>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6" name="直線矢印コネクタ 145"/>
          <p:cNvCxnSpPr>
            <a:stCxn id="50" idx="0"/>
          </p:cNvCxnSpPr>
          <p:nvPr/>
        </p:nvCxnSpPr>
        <p:spPr>
          <a:xfrm flipV="1">
            <a:off x="4566403" y="2510377"/>
            <a:ext cx="5597" cy="930829"/>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7" name="直線矢印コネクタ 146"/>
          <p:cNvCxnSpPr/>
          <p:nvPr/>
        </p:nvCxnSpPr>
        <p:spPr>
          <a:xfrm flipH="1" flipV="1">
            <a:off x="5106929" y="2341115"/>
            <a:ext cx="529375" cy="1145954"/>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8" name="直線矢印コネクタ 147"/>
          <p:cNvCxnSpPr/>
          <p:nvPr/>
        </p:nvCxnSpPr>
        <p:spPr>
          <a:xfrm flipH="1" flipV="1">
            <a:off x="5740855" y="2341116"/>
            <a:ext cx="1135401" cy="1113983"/>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149" name="図 148"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5758" y="2861632"/>
            <a:ext cx="792088" cy="543647"/>
          </a:xfrm>
          <a:prstGeom prst="rect">
            <a:avLst/>
          </a:prstGeom>
          <a:effectLst>
            <a:outerShdw blurRad="50800" dist="38100" dir="2700000" algn="tl" rotWithShape="0">
              <a:prstClr val="black">
                <a:alpha val="40000"/>
              </a:prstClr>
            </a:outerShdw>
          </a:effectLst>
        </p:spPr>
      </p:pic>
      <p:cxnSp>
        <p:nvCxnSpPr>
          <p:cNvPr id="6" name="直線矢印コネクタ 5"/>
          <p:cNvCxnSpPr>
            <a:stCxn id="54" idx="0"/>
          </p:cNvCxnSpPr>
          <p:nvPr/>
        </p:nvCxnSpPr>
        <p:spPr>
          <a:xfrm flipV="1">
            <a:off x="2369849" y="2420888"/>
            <a:ext cx="1122031" cy="1086177"/>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150" name="図形グループ 149"/>
          <p:cNvGrpSpPr/>
          <p:nvPr/>
        </p:nvGrpSpPr>
        <p:grpSpPr>
          <a:xfrm>
            <a:off x="4668820" y="2850021"/>
            <a:ext cx="341289" cy="550466"/>
            <a:chOff x="1140657" y="4229811"/>
            <a:chExt cx="341289" cy="550466"/>
          </a:xfrm>
        </p:grpSpPr>
        <p:sp>
          <p:nvSpPr>
            <p:cNvPr id="151" name="角丸四角形 150"/>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2" name="図 151"/>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cxnSp>
        <p:nvCxnSpPr>
          <p:cNvPr id="18" name="曲線コネクタ 17"/>
          <p:cNvCxnSpPr>
            <a:stCxn id="149" idx="1"/>
            <a:endCxn id="54" idx="1"/>
          </p:cNvCxnSpPr>
          <p:nvPr/>
        </p:nvCxnSpPr>
        <p:spPr>
          <a:xfrm rot="10800000" flipV="1">
            <a:off x="1973806" y="3133455"/>
            <a:ext cx="501953" cy="645433"/>
          </a:xfrm>
          <a:prstGeom prst="curvedConnector3">
            <a:avLst>
              <a:gd name="adj1" fmla="val 145542"/>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7" name="曲線コネクタ 156"/>
          <p:cNvCxnSpPr>
            <a:stCxn id="152" idx="1"/>
            <a:endCxn id="54" idx="3"/>
          </p:cNvCxnSpPr>
          <p:nvPr/>
        </p:nvCxnSpPr>
        <p:spPr>
          <a:xfrm rot="10800000" flipV="1">
            <a:off x="2765894" y="3125253"/>
            <a:ext cx="1902927" cy="653635"/>
          </a:xfrm>
          <a:prstGeom prst="curvedConnector3">
            <a:avLst>
              <a:gd name="adj1" fmla="val 72246"/>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8" name="曲線コネクタ 157"/>
          <p:cNvCxnSpPr>
            <a:stCxn id="50" idx="1"/>
            <a:endCxn id="59" idx="3"/>
          </p:cNvCxnSpPr>
          <p:nvPr/>
        </p:nvCxnSpPr>
        <p:spPr>
          <a:xfrm rot="10800000" flipV="1">
            <a:off x="3812292" y="3738114"/>
            <a:ext cx="414341" cy="41782"/>
          </a:xfrm>
          <a:prstGeom prst="curvedConnector3">
            <a:avLst>
              <a:gd name="adj1" fmla="val 50000"/>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63" name="曲線コネクタ 162"/>
          <p:cNvCxnSpPr>
            <a:stCxn id="156" idx="3"/>
            <a:endCxn id="69" idx="0"/>
          </p:cNvCxnSpPr>
          <p:nvPr/>
        </p:nvCxnSpPr>
        <p:spPr>
          <a:xfrm>
            <a:off x="6610659" y="3086094"/>
            <a:ext cx="479091" cy="484471"/>
          </a:xfrm>
          <a:prstGeom prst="curvedConnector2">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1" name="曲線コネクタ 170"/>
          <p:cNvCxnSpPr>
            <a:stCxn id="43" idx="1"/>
            <a:endCxn id="53" idx="3"/>
          </p:cNvCxnSpPr>
          <p:nvPr/>
        </p:nvCxnSpPr>
        <p:spPr>
          <a:xfrm rot="10800000" flipV="1">
            <a:off x="5054939" y="3776028"/>
            <a:ext cx="315654" cy="59428"/>
          </a:xfrm>
          <a:prstGeom prst="curvedConnector3">
            <a:avLst>
              <a:gd name="adj1" fmla="val 50000"/>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5" name="曲線コネクタ 174"/>
          <p:cNvCxnSpPr>
            <a:stCxn id="156" idx="1"/>
            <a:endCxn id="45" idx="0"/>
          </p:cNvCxnSpPr>
          <p:nvPr/>
        </p:nvCxnSpPr>
        <p:spPr>
          <a:xfrm rot="10800000" flipV="1">
            <a:off x="5856855" y="3086093"/>
            <a:ext cx="352960" cy="649725"/>
          </a:xfrm>
          <a:prstGeom prst="curvedConnector2">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3" name="四角形吹き出し 232"/>
          <p:cNvSpPr/>
          <p:nvPr/>
        </p:nvSpPr>
        <p:spPr>
          <a:xfrm>
            <a:off x="6192180" y="1252293"/>
            <a:ext cx="2027970" cy="620194"/>
          </a:xfrm>
          <a:prstGeom prst="wedgeRectCallout">
            <a:avLst>
              <a:gd name="adj1" fmla="val -62285"/>
              <a:gd name="adj2" fmla="val 30341"/>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クラウドにつながり</a:t>
            </a:r>
            <a:endParaRPr kumimoji="1" lang="en-US" altLang="ja-JP" sz="1400" dirty="0" smtClean="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モノ自身が賢くなる</a:t>
            </a:r>
            <a:endParaRPr kumimoji="1" lang="ja-JP" altLang="en-US" sz="1400" b="1" dirty="0">
              <a:solidFill>
                <a:srgbClr val="FFFFFF"/>
              </a:solidFill>
              <a:latin typeface="Meiryo" charset="-128"/>
              <a:ea typeface="Meiryo" charset="-128"/>
              <a:cs typeface="Meiryo" charset="-128"/>
            </a:endParaRPr>
          </a:p>
        </p:txBody>
      </p:sp>
      <p:sp>
        <p:nvSpPr>
          <p:cNvPr id="179" name="四角形吹き出し 178"/>
          <p:cNvSpPr/>
          <p:nvPr/>
        </p:nvSpPr>
        <p:spPr>
          <a:xfrm>
            <a:off x="928313" y="1252735"/>
            <a:ext cx="2027970" cy="620194"/>
          </a:xfrm>
          <a:prstGeom prst="wedgeRectCallout">
            <a:avLst>
              <a:gd name="adj1" fmla="val 34574"/>
              <a:gd name="adj2" fmla="val 165492"/>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Meiryo" charset="-128"/>
                <a:ea typeface="Meiryo" charset="-128"/>
                <a:cs typeface="Meiryo" charset="-128"/>
              </a:rPr>
              <a:t>モノ</a:t>
            </a:r>
            <a:r>
              <a:rPr kumimoji="1" lang="ja-JP" altLang="en-US" sz="1400" dirty="0" smtClean="0">
                <a:solidFill>
                  <a:srgbClr val="FFFFFF"/>
                </a:solidFill>
                <a:latin typeface="Meiryo" charset="-128"/>
                <a:ea typeface="Meiryo" charset="-128"/>
                <a:cs typeface="Meiryo" charset="-128"/>
              </a:rPr>
              <a:t>同士がにつながり</a:t>
            </a:r>
            <a:endParaRPr kumimoji="1" lang="en-US" altLang="ja-JP" sz="1400" dirty="0" smtClean="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全体で協調・連携する</a:t>
            </a:r>
            <a:endParaRPr kumimoji="1" lang="ja-JP" altLang="en-US" sz="1400" b="1" dirty="0">
              <a:solidFill>
                <a:srgbClr val="FFFFFF"/>
              </a:solidFill>
              <a:latin typeface="Meiryo" charset="-128"/>
              <a:ea typeface="Meiryo" charset="-128"/>
              <a:cs typeface="Meiryo" charset="-128"/>
            </a:endParaRPr>
          </a:p>
        </p:txBody>
      </p:sp>
      <p:sp>
        <p:nvSpPr>
          <p:cNvPr id="180" name="四角形吹き出し 179"/>
          <p:cNvSpPr/>
          <p:nvPr/>
        </p:nvSpPr>
        <p:spPr>
          <a:xfrm>
            <a:off x="5368703" y="5408542"/>
            <a:ext cx="2851447" cy="620194"/>
          </a:xfrm>
          <a:prstGeom prst="wedgeRectCallout">
            <a:avLst>
              <a:gd name="adj1" fmla="val 2427"/>
              <a:gd name="adj2" fmla="val -8296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モノがリアルタイムでつながり</a:t>
            </a:r>
            <a:endParaRPr kumimoji="1" lang="en-US" altLang="ja-JP" sz="1400" dirty="0" smtClean="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いまの事実を教えてくれる</a:t>
            </a:r>
            <a:endParaRPr kumimoji="1" lang="ja-JP" altLang="en-US" sz="1400" b="1" dirty="0">
              <a:solidFill>
                <a:srgbClr val="FFFFFF"/>
              </a:solidFill>
              <a:latin typeface="Meiryo" charset="-128"/>
              <a:ea typeface="Meiryo" charset="-128"/>
              <a:cs typeface="Meiryo" charset="-128"/>
            </a:endParaRPr>
          </a:p>
        </p:txBody>
      </p:sp>
      <p:sp>
        <p:nvSpPr>
          <p:cNvPr id="234" name="テキスト ボックス 233"/>
          <p:cNvSpPr txBox="1"/>
          <p:nvPr/>
        </p:nvSpPr>
        <p:spPr>
          <a:xfrm>
            <a:off x="811311" y="5347643"/>
            <a:ext cx="4288353" cy="707886"/>
          </a:xfrm>
          <a:prstGeom prst="rect">
            <a:avLst/>
          </a:prstGeom>
          <a:noFill/>
        </p:spPr>
        <p:txBody>
          <a:bodyPr wrap="none" rtlCol="0">
            <a:spAutoFit/>
          </a:bodyPr>
          <a:lstStyle/>
          <a:p>
            <a:r>
              <a:rPr kumimoji="1" lang="ja-JP" altLang="en-US" sz="2000" dirty="0" smtClean="0">
                <a:solidFill>
                  <a:srgbClr val="0070C0"/>
                </a:solidFill>
                <a:latin typeface="Meiryo" charset="-128"/>
                <a:ea typeface="Meiryo" charset="-128"/>
                <a:cs typeface="Meiryo" charset="-128"/>
              </a:rPr>
              <a:t>デジタル・データで現実世界を捉え</a:t>
            </a:r>
            <a:endParaRPr kumimoji="1" lang="en-US" altLang="ja-JP" sz="2000" dirty="0" smtClean="0">
              <a:solidFill>
                <a:srgbClr val="0070C0"/>
              </a:solidFill>
              <a:latin typeface="Meiryo" charset="-128"/>
              <a:ea typeface="Meiryo" charset="-128"/>
              <a:cs typeface="Meiryo" charset="-128"/>
            </a:endParaRPr>
          </a:p>
          <a:p>
            <a:r>
              <a:rPr lang="ja-JP" altLang="en-US" sz="2000" dirty="0" smtClean="0">
                <a:solidFill>
                  <a:srgbClr val="0070C0"/>
                </a:solidFill>
                <a:latin typeface="Meiryo" charset="-128"/>
                <a:ea typeface="Meiryo" charset="-128"/>
                <a:cs typeface="Meiryo" charset="-128"/>
              </a:rPr>
              <a:t>アナログな現実世界を動かす仕組み</a:t>
            </a:r>
            <a:endParaRPr kumimoji="1" lang="ja-JP" altLang="en-US" sz="2000" dirty="0">
              <a:solidFill>
                <a:srgbClr val="0070C0"/>
              </a:solidFill>
              <a:latin typeface="Meiryo" charset="-128"/>
              <a:ea typeface="Meiryo" charset="-128"/>
              <a:cs typeface="Meiryo" charset="-128"/>
            </a:endParaRPr>
          </a:p>
        </p:txBody>
      </p:sp>
      <p:pic>
        <p:nvPicPr>
          <p:cNvPr id="183" name="図 18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7022" y="1424685"/>
            <a:ext cx="857946" cy="860565"/>
          </a:xfrm>
          <a:prstGeom prst="rect">
            <a:avLst/>
          </a:prstGeom>
        </p:spPr>
      </p:pic>
      <p:sp>
        <p:nvSpPr>
          <p:cNvPr id="235" name="円柱 234"/>
          <p:cNvSpPr/>
          <p:nvPr/>
        </p:nvSpPr>
        <p:spPr>
          <a:xfrm>
            <a:off x="3364827" y="1474997"/>
            <a:ext cx="1039878" cy="746745"/>
          </a:xfrm>
          <a:prstGeom prst="can">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テキスト ボックス 235"/>
          <p:cNvSpPr txBox="1"/>
          <p:nvPr/>
        </p:nvSpPr>
        <p:spPr>
          <a:xfrm>
            <a:off x="3322360" y="1681644"/>
            <a:ext cx="1107996" cy="553998"/>
          </a:xfrm>
          <a:prstGeom prst="rect">
            <a:avLst/>
          </a:prstGeom>
          <a:noFill/>
        </p:spPr>
        <p:txBody>
          <a:bodyPr wrap="none" rtlCol="0">
            <a:spAutoFit/>
          </a:bodyPr>
          <a:lstStyle/>
          <a:p>
            <a:pPr algn="ctr"/>
            <a:r>
              <a:rPr kumimoji="1" lang="ja-JP" altLang="en-US" sz="1200" b="1" dirty="0" smtClean="0">
                <a:solidFill>
                  <a:schemeClr val="bg1"/>
                </a:solidFill>
                <a:latin typeface="Meiryo" charset="-128"/>
                <a:ea typeface="Meiryo" charset="-128"/>
                <a:cs typeface="Meiryo" charset="-128"/>
              </a:rPr>
              <a:t>ビッグデータ</a:t>
            </a:r>
            <a:endParaRPr kumimoji="1" lang="en-US" altLang="ja-JP" sz="1200" b="1" dirty="0" smtClean="0">
              <a:solidFill>
                <a:schemeClr val="bg1"/>
              </a:solidFill>
              <a:latin typeface="Meiryo" charset="-128"/>
              <a:ea typeface="Meiryo" charset="-128"/>
              <a:cs typeface="Meiryo" charset="-128"/>
            </a:endParaRPr>
          </a:p>
          <a:p>
            <a:pPr algn="ctr"/>
            <a:r>
              <a:rPr lang="ja-JP" altLang="en-US" sz="900" dirty="0" smtClean="0">
                <a:solidFill>
                  <a:schemeClr val="bg1"/>
                </a:solidFill>
                <a:latin typeface="Meiryo" charset="-128"/>
                <a:ea typeface="Meiryo" charset="-128"/>
                <a:cs typeface="Meiryo" charset="-128"/>
              </a:rPr>
              <a:t>現実世界の</a:t>
            </a:r>
            <a:endParaRPr lang="en-US" altLang="ja-JP" sz="900" dirty="0" smtClean="0">
              <a:solidFill>
                <a:schemeClr val="bg1"/>
              </a:solidFill>
              <a:latin typeface="Meiryo" charset="-128"/>
              <a:ea typeface="Meiryo" charset="-128"/>
              <a:cs typeface="Meiryo" charset="-128"/>
            </a:endParaRPr>
          </a:p>
          <a:p>
            <a:pPr algn="ctr"/>
            <a:r>
              <a:rPr lang="ja-JP" altLang="en-US" sz="900" dirty="0" smtClean="0">
                <a:solidFill>
                  <a:schemeClr val="bg1"/>
                </a:solidFill>
                <a:latin typeface="Meiryo" charset="-128"/>
                <a:ea typeface="Meiryo" charset="-128"/>
                <a:cs typeface="Meiryo" charset="-128"/>
              </a:rPr>
              <a:t>デジタルコピー</a:t>
            </a:r>
            <a:endParaRPr kumimoji="1" lang="ja-JP" altLang="en-US" sz="900" dirty="0">
              <a:solidFill>
                <a:schemeClr val="bg1"/>
              </a:solidFill>
              <a:latin typeface="Meiryo" charset="-128"/>
              <a:ea typeface="Meiryo" charset="-128"/>
              <a:cs typeface="Meiryo" charset="-128"/>
            </a:endParaRPr>
          </a:p>
        </p:txBody>
      </p:sp>
      <p:sp>
        <p:nvSpPr>
          <p:cNvPr id="187" name="テキスト ボックス 186"/>
          <p:cNvSpPr txBox="1"/>
          <p:nvPr/>
        </p:nvSpPr>
        <p:spPr>
          <a:xfrm>
            <a:off x="4561041" y="1746510"/>
            <a:ext cx="1415772" cy="276999"/>
          </a:xfrm>
          <a:prstGeom prst="rect">
            <a:avLst/>
          </a:prstGeom>
          <a:noFill/>
        </p:spPr>
        <p:txBody>
          <a:bodyPr wrap="none" rtlCol="0">
            <a:spAutoFit/>
          </a:bodyPr>
          <a:lstStyle/>
          <a:p>
            <a:pPr algn="ctr"/>
            <a:r>
              <a:rPr lang="ja-JP" altLang="en-US" sz="1200" b="1" smtClean="0">
                <a:solidFill>
                  <a:schemeClr val="bg1"/>
                </a:solidFill>
                <a:latin typeface="Meiryo" charset="-128"/>
                <a:ea typeface="Meiryo" charset="-128"/>
                <a:cs typeface="Meiryo" charset="-128"/>
              </a:rPr>
              <a:t>シミュレーション</a:t>
            </a:r>
            <a:endParaRPr kumimoji="1" lang="ja-JP" altLang="en-US" sz="12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2273715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en-US" altLang="ja-JP" dirty="0" err="1" smtClean="0">
                <a:solidFill>
                  <a:schemeClr val="tx1">
                    <a:lumMod val="50000"/>
                    <a:lumOff val="50000"/>
                  </a:schemeClr>
                </a:solidFill>
              </a:rPr>
              <a:t>IoT</a:t>
            </a:r>
            <a:r>
              <a:rPr lang="ja-JP" altLang="en-US" dirty="0" smtClean="0">
                <a:solidFill>
                  <a:schemeClr val="tx1">
                    <a:lumMod val="50000"/>
                    <a:lumOff val="50000"/>
                  </a:schemeClr>
                </a:solidFill>
              </a:rPr>
              <a:t>と</a:t>
            </a:r>
            <a:r>
              <a:rPr lang="en-US" altLang="ja-JP" dirty="0" smtClean="0">
                <a:solidFill>
                  <a:schemeClr val="tx1">
                    <a:lumMod val="50000"/>
                    <a:lumOff val="50000"/>
                  </a:schemeClr>
                </a:solidFill>
              </a:rPr>
              <a:t>CPS</a:t>
            </a:r>
            <a:r>
              <a:rPr lang="ja-JP" altLang="en-US" dirty="0" smtClean="0">
                <a:solidFill>
                  <a:schemeClr val="tx1">
                    <a:lumMod val="50000"/>
                    <a:lumOff val="50000"/>
                  </a:schemeClr>
                </a:solidFill>
              </a:rPr>
              <a:t>（１）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74386" y="3820152"/>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データ収集</a:t>
            </a:r>
          </a:p>
          <a:p>
            <a:pPr algn="ctr"/>
            <a:r>
              <a:rPr lang="ja-JP" altLang="en-US" sz="1200" b="1" dirty="0" smtClean="0">
                <a:solidFill>
                  <a:schemeClr val="bg1"/>
                </a:solidFill>
                <a:latin typeface="Meiryo" charset="-128"/>
                <a:ea typeface="Meiryo" charset="-128"/>
                <a:cs typeface="Meiryo" charset="-128"/>
              </a:rPr>
              <a:t>モニタリング</a:t>
            </a:r>
            <a:endParaRPr kumimoji="1" lang="ja-JP" altLang="en-US" sz="1200" b="1" dirty="0" smtClean="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データ解析</a:t>
            </a:r>
            <a:endParaRPr kumimoji="1" lang="en-US" altLang="ja-JP" sz="2000" b="1" dirty="0" smtClean="0">
              <a:solidFill>
                <a:schemeClr val="bg1"/>
              </a:solidFill>
              <a:latin typeface="Meiryo" charset="-128"/>
              <a:ea typeface="Meiryo" charset="-128"/>
              <a:cs typeface="Meiryo" charset="-128"/>
            </a:endParaRPr>
          </a:p>
          <a:p>
            <a:pPr algn="ctr"/>
            <a:r>
              <a:rPr kumimoji="1" lang="ja-JP" altLang="en-US" sz="1200" b="1" dirty="0" smtClean="0">
                <a:solidFill>
                  <a:schemeClr val="bg1"/>
                </a:solidFill>
                <a:latin typeface="Meiryo" charset="-128"/>
                <a:ea typeface="Meiryo" charset="-128"/>
                <a:cs typeface="Meiryo" charset="-128"/>
              </a:rPr>
              <a:t>原因解明・発見</a:t>
            </a:r>
            <a:r>
              <a:rPr kumimoji="1" lang="en-US" altLang="ja-JP" sz="1200" b="1" dirty="0" smtClean="0">
                <a:solidFill>
                  <a:schemeClr val="bg1"/>
                </a:solidFill>
                <a:latin typeface="Meiryo" charset="-128"/>
                <a:ea typeface="Meiryo" charset="-128"/>
                <a:cs typeface="Meiryo" charset="-128"/>
              </a:rPr>
              <a:t>/</a:t>
            </a:r>
            <a:r>
              <a:rPr kumimoji="1" lang="ja-JP" altLang="en-US" sz="1200" b="1" dirty="0" smtClean="0">
                <a:solidFill>
                  <a:schemeClr val="bg1"/>
                </a:solidFill>
                <a:latin typeface="Meiryo" charset="-128"/>
                <a:ea typeface="Meiryo" charset="-128"/>
                <a:cs typeface="Meiryo" charset="-128"/>
              </a:rPr>
              <a:t>洞察</a:t>
            </a:r>
          </a:p>
          <a:p>
            <a:pPr algn="ctr"/>
            <a:r>
              <a:rPr kumimoji="1" lang="ja-JP" altLang="en-US" sz="1200" b="1" dirty="0" smtClean="0">
                <a:solidFill>
                  <a:schemeClr val="bg1"/>
                </a:solidFill>
                <a:latin typeface="Meiryo" charset="-128"/>
                <a:ea typeface="Meiryo" charset="-128"/>
                <a:cs typeface="Meiryo" charset="-128"/>
              </a:rPr>
              <a:t>計画の最適化</a:t>
            </a:r>
            <a:endParaRPr kumimoji="1" lang="ja-JP" altLang="en-US" sz="12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データ活用</a:t>
            </a:r>
          </a:p>
          <a:p>
            <a:pPr algn="ctr"/>
            <a:r>
              <a:rPr kumimoji="1" lang="ja-JP" altLang="en-US" sz="1200" b="1" dirty="0" smtClean="0">
                <a:solidFill>
                  <a:schemeClr val="bg1"/>
                </a:solidFill>
                <a:latin typeface="Meiryo" charset="-128"/>
                <a:ea typeface="Meiryo" charset="-128"/>
                <a:cs typeface="Meiryo" charset="-128"/>
              </a:rPr>
              <a:t>業務処理・情報提供</a:t>
            </a:r>
          </a:p>
          <a:p>
            <a:pPr algn="ctr"/>
            <a:r>
              <a:rPr kumimoji="1" lang="ja-JP" altLang="en-US" sz="1200" b="1" dirty="0" smtClean="0">
                <a:solidFill>
                  <a:schemeClr val="bg1"/>
                </a:solidFill>
                <a:latin typeface="Meiryo" charset="-128"/>
                <a:ea typeface="Meiryo" charset="-128"/>
                <a:cs typeface="Meiryo" charset="-128"/>
              </a:rPr>
              <a:t>機器制御</a:t>
            </a:r>
            <a:endParaRPr kumimoji="1" lang="ja-JP" altLang="en-US" sz="1200" b="1"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chemeClr val="bg1"/>
                </a:solidFill>
                <a:latin typeface="メイリオ"/>
                <a:ea typeface="メイリオ"/>
                <a:cs typeface="メイリオ"/>
              </a:rPr>
              <a:t>ヒト・モノ</a:t>
            </a:r>
            <a:endParaRPr kumimoji="1" lang="ja-JP" altLang="en-US" sz="1400" b="1" dirty="0">
              <a:solidFill>
                <a:schemeClr val="bg1"/>
              </a:solidFill>
              <a:latin typeface="メイリオ"/>
              <a:ea typeface="メイリオ"/>
              <a:cs typeface="メイリオ"/>
            </a:endParaRP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rgbClr val="FFFFFF"/>
                </a:solidFill>
                <a:latin typeface="メイリオ"/>
                <a:ea typeface="メイリオ"/>
                <a:cs typeface="メイリオ"/>
              </a:rPr>
              <a:t>クラウド・コンピューティング</a:t>
            </a:r>
            <a:endParaRPr kumimoji="1" lang="ja-JP" altLang="en-US" sz="1400" b="1" dirty="0">
              <a:solidFill>
                <a:srgbClr val="FFFFFF"/>
              </a:solidFill>
              <a:latin typeface="メイリオ"/>
              <a:ea typeface="メイリオ"/>
              <a:cs typeface="メイリオ"/>
            </a:endParaRP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smtClean="0">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smtClean="0">
                <a:solidFill>
                  <a:srgbClr val="FFFFFF"/>
                </a:solidFill>
                <a:latin typeface="メイリオ"/>
                <a:ea typeface="メイリオ"/>
                <a:cs typeface="メイリオ"/>
              </a:rPr>
              <a:t>環境変化・産業活動</a:t>
            </a:r>
            <a:endParaRPr kumimoji="1" lang="ja-JP" altLang="en-US" b="1" dirty="0">
              <a:solidFill>
                <a:srgbClr val="FFFFFF"/>
              </a:solidFill>
              <a:latin typeface="メイリオ"/>
              <a:ea typeface="メイリオ"/>
              <a:cs typeface="メイリオ"/>
            </a:endParaRP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smtClean="0">
                <a:solidFill>
                  <a:schemeClr val="bg1"/>
                </a:solidFill>
                <a:latin typeface="メイリオ"/>
                <a:ea typeface="メイリオ"/>
                <a:cs typeface="メイリオ"/>
              </a:rPr>
              <a:t>現実世界／</a:t>
            </a:r>
            <a:r>
              <a:rPr kumimoji="1" lang="en-US" altLang="ja-JP" sz="1400" b="1" dirty="0" smtClean="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smtClean="0">
                <a:solidFill>
                  <a:srgbClr val="FFFFFF"/>
                </a:solidFill>
                <a:latin typeface="メイリオ"/>
                <a:ea typeface="メイリオ"/>
                <a:cs typeface="メイリオ"/>
              </a:rPr>
              <a:t>サイバー世界／</a:t>
            </a:r>
            <a:r>
              <a:rPr kumimoji="1" lang="en-US" altLang="ja-JP" sz="1400" b="1" dirty="0" smtClean="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smtClean="0">
                <a:solidFill>
                  <a:srgbClr val="0000FF"/>
                </a:solidFill>
                <a:latin typeface="メイリオ"/>
                <a:ea typeface="メイリオ"/>
                <a:cs typeface="メイリオ"/>
              </a:rPr>
              <a:t>Cyber Physical System</a:t>
            </a:r>
            <a:r>
              <a:rPr lang="ja-JP" altLang="en-US" sz="1400" dirty="0" smtClean="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Tree>
    <p:extLst>
      <p:ext uri="{BB962C8B-B14F-4D97-AF65-F5344CB8AC3E}">
        <p14:creationId xmlns:p14="http://schemas.microsoft.com/office/powerpoint/2010/main" val="2125598621"/>
      </p:ext>
    </p:extLst>
  </p:cSld>
  <p:clrMapOvr>
    <a:masterClrMapping/>
  </p:clrMapOvr>
  <p:timing>
    <p:tnLst>
      <p:par>
        <p:cTn id="1" dur="indefinite" restart="never" nodeType="tmRoot"/>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36135</TotalTime>
  <Words>7023</Words>
  <Application>Microsoft Macintosh PowerPoint</Application>
  <PresentationFormat>画面に合わせる (4:3)</PresentationFormat>
  <Paragraphs>1040</Paragraphs>
  <Slides>53</Slides>
  <Notes>24</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53</vt:i4>
      </vt:variant>
    </vt:vector>
  </HeadingPairs>
  <TitlesOfParts>
    <vt:vector size="65" baseType="lpstr">
      <vt:lpstr>American Typewriter</vt:lpstr>
      <vt:lpstr>Calibri</vt:lpstr>
      <vt:lpstr>HGP創英角ｺﾞｼｯｸUB</vt:lpstr>
      <vt:lpstr>Hiragino Kaku Gothic Pro W6</vt:lpstr>
      <vt:lpstr>Meiryo</vt:lpstr>
      <vt:lpstr>MS PGothic</vt:lpstr>
      <vt:lpstr>ＭＳ Ｐゴシック</vt:lpstr>
      <vt:lpstr>Wingdings</vt:lpstr>
      <vt:lpstr>ZapfDingbatsITC</vt:lpstr>
      <vt:lpstr>メイリオ</vt:lpstr>
      <vt:lpstr>Arial</vt:lpstr>
      <vt:lpstr>NC標準テンプレート</vt:lpstr>
      <vt:lpstr>IoTとビッグデータ</vt:lpstr>
      <vt:lpstr>PowerPoint プレゼンテーション</vt:lpstr>
      <vt:lpstr>インターネットに接されるデバイス数の推移</vt:lpstr>
      <vt:lpstr>インターネットに接されるデバイス数の推移</vt:lpstr>
      <vt:lpstr>IoTの適用分野</vt:lpstr>
      <vt:lpstr>IoTの適用分野</vt:lpstr>
      <vt:lpstr>PowerPoint プレゼンテーション</vt:lpstr>
      <vt:lpstr>IoTとは何か</vt:lpstr>
      <vt:lpstr>IoTとCPS（１）</vt:lpstr>
      <vt:lpstr>IoTとCPSの関係</vt:lpstr>
      <vt:lpstr>IoTがもたらす２つのパラダイムシフト</vt:lpstr>
      <vt:lpstr>CPS（Cyber-Physical System）の仕組み</vt:lpstr>
      <vt:lpstr>CPS（Cyber-Physical System）の仕組み</vt:lpstr>
      <vt:lpstr>CPS（Cyber-Physical System）の仕組み</vt:lpstr>
      <vt:lpstr>CPS（Cyber-Physical System）の仕組み</vt:lpstr>
      <vt:lpstr>CPS: IoTによって変わる現実社会のとらえ方</vt:lpstr>
      <vt:lpstr>CPS: IoTで変わる道路交通の常識</vt:lpstr>
      <vt:lpstr>CPS：自動運転車と交通システム／歩行者との連携</vt:lpstr>
      <vt:lpstr>CPS:つながることの価値</vt:lpstr>
      <vt:lpstr>「モノ」のサービス化</vt:lpstr>
      <vt:lpstr>「モノ」のサービス化</vt:lpstr>
      <vt:lpstr>「モノ」のサービス化</vt:lpstr>
      <vt:lpstr>「モノ」のサービス化／新たな価値関係の登場</vt:lpstr>
      <vt:lpstr>PowerPoint プレゼンテーション</vt:lpstr>
      <vt:lpstr>接続機能を持つ製品の機能と役割</vt:lpstr>
      <vt:lpstr>IoTプラットフォーム</vt:lpstr>
      <vt:lpstr>IoTプラットフォーム</vt:lpstr>
      <vt:lpstr>クラウド・コンピューティングとフォグ・コンピューティング</vt:lpstr>
      <vt:lpstr>IoTのレイヤ</vt:lpstr>
      <vt:lpstr>IoTセキュリティの特徴</vt:lpstr>
      <vt:lpstr>IoTにおけるセキュリティの留意点</vt:lpstr>
      <vt:lpstr>The OWASP Internet of Things Top 10</vt:lpstr>
      <vt:lpstr>PowerPoint プレゼンテーション</vt:lpstr>
      <vt:lpstr>IoTのビジネス事例</vt:lpstr>
      <vt:lpstr>Google Mapsの渋滞表示</vt:lpstr>
      <vt:lpstr>コマツの取り組み事例</vt:lpstr>
      <vt:lpstr>The Internet of Thongs by IBM</vt:lpstr>
      <vt:lpstr>What is IoT ? by Intel</vt:lpstr>
      <vt:lpstr>Predix IoT pratform by GE</vt:lpstr>
      <vt:lpstr>PowerPoint プレゼンテーション</vt:lpstr>
      <vt:lpstr>コレ１枚で分かるインダストリー4.0</vt:lpstr>
      <vt:lpstr>産業革命の区分</vt:lpstr>
      <vt:lpstr>第4次産業革命（インダストリー4.0）とIoT</vt:lpstr>
      <vt:lpstr>インダストリー4.0を支える繋がり</vt:lpstr>
      <vt:lpstr>従来の工場とインダストリー4.0がめざす工場の違い</vt:lpstr>
      <vt:lpstr>インターストリー4.0を支えるCPS</vt:lpstr>
      <vt:lpstr>PowerPoint プレゼンテーション</vt:lpstr>
      <vt:lpstr>Intel Curie ボタンサイズ PC</vt:lpstr>
      <vt:lpstr>ARM mbed OS</vt:lpstr>
      <vt:lpstr>ARM（アーム）プロセッサ</vt:lpstr>
      <vt:lpstr>参考：SORACOMのIoTソリューション</vt:lpstr>
      <vt:lpstr>参考：SORACOMのIoTプラットフォーム</vt:lpstr>
      <vt:lpstr>PowerPoint プレゼンテーション</vt:lpstr>
    </vt:vector>
  </TitlesOfParts>
  <Company>NetCommerce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970</cp:revision>
  <cp:lastPrinted>2015-11-03T02:44:50Z</cp:lastPrinted>
  <dcterms:created xsi:type="dcterms:W3CDTF">2014-04-30T01:58:06Z</dcterms:created>
  <dcterms:modified xsi:type="dcterms:W3CDTF">2016-03-02T07:17:01Z</dcterms:modified>
</cp:coreProperties>
</file>