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719" r:id="rId2"/>
    <p:sldId id="851" r:id="rId3"/>
    <p:sldId id="852" r:id="rId4"/>
    <p:sldId id="854" r:id="rId5"/>
    <p:sldId id="832" r:id="rId6"/>
    <p:sldId id="755" r:id="rId7"/>
    <p:sldId id="833" r:id="rId8"/>
    <p:sldId id="849" r:id="rId9"/>
    <p:sldId id="850" r:id="rId10"/>
    <p:sldId id="846" r:id="rId11"/>
    <p:sldId id="807" r:id="rId12"/>
    <p:sldId id="819" r:id="rId13"/>
    <p:sldId id="820" r:id="rId14"/>
    <p:sldId id="811" r:id="rId15"/>
    <p:sldId id="853" r:id="rId16"/>
    <p:sldId id="756" r:id="rId17"/>
    <p:sldId id="759" r:id="rId18"/>
    <p:sldId id="761" r:id="rId19"/>
    <p:sldId id="764" r:id="rId20"/>
    <p:sldId id="844" r:id="rId21"/>
    <p:sldId id="721" r:id="rId22"/>
    <p:sldId id="579" r:id="rId23"/>
    <p:sldId id="845" r:id="rId24"/>
    <p:sldId id="781" r:id="rId25"/>
    <p:sldId id="782" r:id="rId26"/>
    <p:sldId id="597" r:id="rId27"/>
    <p:sldId id="427" r:id="rId28"/>
    <p:sldId id="662" r:id="rId29"/>
    <p:sldId id="789" r:id="rId30"/>
    <p:sldId id="790" r:id="rId31"/>
    <p:sldId id="791" r:id="rId32"/>
    <p:sldId id="666" r:id="rId33"/>
    <p:sldId id="731" r:id="rId34"/>
    <p:sldId id="835" r:id="rId35"/>
    <p:sldId id="836" r:id="rId36"/>
    <p:sldId id="837" r:id="rId37"/>
    <p:sldId id="838" r:id="rId38"/>
    <p:sldId id="839" r:id="rId39"/>
    <p:sldId id="840" r:id="rId40"/>
    <p:sldId id="841" r:id="rId41"/>
    <p:sldId id="842" r:id="rId42"/>
    <p:sldId id="843" r:id="rId43"/>
    <p:sldId id="722" r:id="rId44"/>
    <p:sldId id="825" r:id="rId45"/>
    <p:sldId id="741" r:id="rId46"/>
    <p:sldId id="742" r:id="rId47"/>
    <p:sldId id="718" r:id="rId48"/>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6666"/>
    <a:srgbClr val="92D050"/>
    <a:srgbClr val="0070C0"/>
    <a:srgbClr val="558ED5"/>
    <a:srgbClr val="00B0F0"/>
    <a:srgbClr val="00B050"/>
    <a:srgbClr val="FF8000"/>
    <a:srgbClr val="FFFBD2"/>
    <a:srgbClr val="E46C0A"/>
    <a:srgbClr val="33AC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6"/>
    <p:restoredTop sz="92698" autoAdjust="0"/>
  </p:normalViewPr>
  <p:slideViewPr>
    <p:cSldViewPr snapToGrid="0" snapToObjects="1" showGuides="1">
      <p:cViewPr varScale="1">
        <p:scale>
          <a:sx n="204" d="100"/>
          <a:sy n="204" d="100"/>
        </p:scale>
        <p:origin x="440" y="200"/>
      </p:cViewPr>
      <p:guideLst>
        <p:guide orient="horz"/>
        <p:guide pos="2881"/>
      </p:guideLst>
    </p:cSldViewPr>
  </p:slideViewPr>
  <p:notesTextViewPr>
    <p:cViewPr>
      <p:scale>
        <a:sx n="100" d="100"/>
        <a:sy n="100" d="100"/>
      </p:scale>
      <p:origin x="0" y="0"/>
    </p:cViewPr>
  </p:notesTextViewPr>
  <p:sorterViewPr>
    <p:cViewPr>
      <p:scale>
        <a:sx n="200" d="100"/>
        <a:sy n="200" d="100"/>
      </p:scale>
      <p:origin x="0" y="167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kou:Dropbox:&#12509;&#12473;&#12488;SI&#12499;&#12472;&#12493;&#12473;_&#26360;&#31821;&#38306;&#36899;:&#20316;&#26989;_&#24460;&#34276;:&#20803;&#12486;&#12441;&#12540;&#12479;&#65288;&#24066;&#22580;&#35215;&#27169;&#12289;&#19990;&#30028;&#12398;IT&#20154;&#26448;&#6528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kou:Dropbox:&#12509;&#12473;&#12488;SI&#12499;&#12472;&#12493;&#12473;_&#26360;&#31821;&#38306;&#36899;:&#20316;&#26989;_&#24460;&#34276;:&#20803;&#12486;&#12441;&#12540;&#12479;&#65288;&#24066;&#22580;&#35215;&#27169;&#12289;&#19990;&#30028;&#12398;IT&#20154;&#26448;&#65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4"/>
    </mc:Choice>
    <mc:Fallback>
      <c:style val="24"/>
    </mc:Fallback>
  </mc:AlternateContent>
  <c:chart>
    <c:title>
      <c:layout/>
      <c:overlay val="0"/>
    </c:title>
    <c:autoTitleDeleted val="0"/>
    <c:plotArea>
      <c:layout/>
      <c:barChart>
        <c:barDir val="col"/>
        <c:grouping val="clustered"/>
        <c:varyColors val="0"/>
        <c:ser>
          <c:idx val="0"/>
          <c:order val="0"/>
          <c:tx>
            <c:strRef>
              <c:f>世界のIT人材!$C$2</c:f>
              <c:strCache>
                <c:ptCount val="1"/>
                <c:pt idx="0">
                  <c:v>ITサービス企業技術者数</c:v>
                </c:pt>
              </c:strCache>
            </c:strRef>
          </c:tx>
          <c:invertIfNegative val="0"/>
          <c:dLbls>
            <c:dLbl>
              <c:idx val="1"/>
              <c:layout>
                <c:manualLayout>
                  <c:x val="-0.0383910365417094"/>
                  <c:y val="0.0"/>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324847232276002"/>
                  <c:y val="-6.38020827361029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
                  <c:y val="-0.0278412304508525"/>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_);[Red]\(#,##0\)" sourceLinked="0"/>
            <c:spPr>
              <a:noFill/>
              <a:ln>
                <a:noFill/>
              </a:ln>
              <a:effectLst/>
            </c:spPr>
            <c:txPr>
              <a:bodyPr/>
              <a:lstStyle/>
              <a:p>
                <a:pPr>
                  <a:defRPr sz="8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世界のIT人材!$B$3:$B$11</c:f>
              <c:strCache>
                <c:ptCount val="9"/>
                <c:pt idx="0">
                  <c:v>米国</c:v>
                </c:pt>
                <c:pt idx="1">
                  <c:v>中国</c:v>
                </c:pt>
                <c:pt idx="2">
                  <c:v>インド</c:v>
                </c:pt>
                <c:pt idx="3">
                  <c:v>ベトナム</c:v>
                </c:pt>
                <c:pt idx="4">
                  <c:v>韓国</c:v>
                </c:pt>
                <c:pt idx="5">
                  <c:v>ロシア</c:v>
                </c:pt>
                <c:pt idx="6">
                  <c:v>デンマーク</c:v>
                </c:pt>
                <c:pt idx="7">
                  <c:v>フィンランド</c:v>
                </c:pt>
                <c:pt idx="8">
                  <c:v>日本</c:v>
                </c:pt>
              </c:strCache>
            </c:strRef>
          </c:cat>
          <c:val>
            <c:numRef>
              <c:f>世界のIT人材!$C$3:$C$11</c:f>
              <c:numCache>
                <c:formatCode>General</c:formatCode>
                <c:ptCount val="9"/>
                <c:pt idx="0">
                  <c:v>941419.0</c:v>
                </c:pt>
                <c:pt idx="1">
                  <c:v>1.452E6</c:v>
                </c:pt>
                <c:pt idx="2">
                  <c:v>1.445809E6</c:v>
                </c:pt>
                <c:pt idx="3">
                  <c:v>49024.0</c:v>
                </c:pt>
                <c:pt idx="4">
                  <c:v>128000.0</c:v>
                </c:pt>
                <c:pt idx="5">
                  <c:v>100000.0</c:v>
                </c:pt>
                <c:pt idx="6">
                  <c:v>0.0</c:v>
                </c:pt>
                <c:pt idx="7">
                  <c:v>0.0</c:v>
                </c:pt>
                <c:pt idx="8">
                  <c:v>771426.0</c:v>
                </c:pt>
              </c:numCache>
            </c:numRef>
          </c:val>
        </c:ser>
        <c:dLbls>
          <c:showLegendKey val="0"/>
          <c:showVal val="1"/>
          <c:showCatName val="0"/>
          <c:showSerName val="0"/>
          <c:showPercent val="0"/>
          <c:showBubbleSize val="0"/>
        </c:dLbls>
        <c:gapWidth val="150"/>
        <c:axId val="1855186336"/>
        <c:axId val="1772592672"/>
      </c:barChart>
      <c:catAx>
        <c:axId val="1855186336"/>
        <c:scaling>
          <c:orientation val="minMax"/>
        </c:scaling>
        <c:delete val="0"/>
        <c:axPos val="b"/>
        <c:numFmt formatCode="General" sourceLinked="0"/>
        <c:majorTickMark val="out"/>
        <c:minorTickMark val="none"/>
        <c:tickLblPos val="nextTo"/>
        <c:crossAx val="1772592672"/>
        <c:crosses val="autoZero"/>
        <c:auto val="1"/>
        <c:lblAlgn val="ctr"/>
        <c:lblOffset val="100"/>
        <c:noMultiLvlLbl val="0"/>
      </c:catAx>
      <c:valAx>
        <c:axId val="1772592672"/>
        <c:scaling>
          <c:orientation val="minMax"/>
          <c:max val="2.5E6"/>
          <c:min val="0.0"/>
        </c:scaling>
        <c:delete val="0"/>
        <c:axPos val="l"/>
        <c:majorGridlines/>
        <c:numFmt formatCode="General" sourceLinked="1"/>
        <c:majorTickMark val="out"/>
        <c:minorTickMark val="none"/>
        <c:tickLblPos val="nextTo"/>
        <c:spPr>
          <a:ln>
            <a:solidFill>
              <a:srgbClr val="FFFFFF"/>
            </a:solidFill>
          </a:ln>
        </c:spPr>
        <c:crossAx val="1855186336"/>
        <c:crosses val="autoZero"/>
        <c:crossBetween val="between"/>
        <c:majorUnit val="500000.0"/>
      </c:valAx>
      <c:spPr>
        <a:ln>
          <a:solidFill>
            <a:srgbClr val="FFFFFF"/>
          </a:solidFill>
        </a:ln>
      </c:spPr>
    </c:plotArea>
    <c:plotVisOnly val="1"/>
    <c:dispBlanksAs val="gap"/>
    <c:showDLblsOverMax val="0"/>
  </c:chart>
  <c:txPr>
    <a:bodyPr/>
    <a:lstStyle/>
    <a:p>
      <a:pPr>
        <a:defRPr>
          <a:latin typeface="メイリオ"/>
          <a:ea typeface="メイリオ"/>
          <a:cs typeface="メイリオ"/>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世界のIT人材!$G$2</c:f>
              <c:strCache>
                <c:ptCount val="1"/>
                <c:pt idx="0">
                  <c:v>ユーザー企業技術者</c:v>
                </c:pt>
              </c:strCache>
            </c:strRef>
          </c:tx>
          <c:spPr>
            <a:ln>
              <a:noFill/>
            </a:ln>
          </c:spPr>
          <c:invertIfNegative val="0"/>
          <c:dLbls>
            <c:dLbl>
              <c:idx val="2"/>
              <c:layout>
                <c:manualLayout>
                  <c:x val="0.0"/>
                  <c:y val="0.01392061522542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
                  <c:y val="-0.0348015380635658"/>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236642508634192"/>
                  <c:y val="0.0"/>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177481881475643"/>
                  <c:y val="-1.27604165472199E-16"/>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_);[Red]\(#,##0\)" sourceLinked="0"/>
            <c:spPr>
              <a:noFill/>
              <a:ln>
                <a:noFill/>
              </a:ln>
              <a:effectLst/>
            </c:spPr>
            <c:txPr>
              <a:bodyPr/>
              <a:lstStyle/>
              <a:p>
                <a:pPr>
                  <a:defRPr sz="8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世界のIT人材!$F$3:$F$11</c:f>
              <c:strCache>
                <c:ptCount val="9"/>
                <c:pt idx="0">
                  <c:v>米国</c:v>
                </c:pt>
                <c:pt idx="1">
                  <c:v>中国</c:v>
                </c:pt>
                <c:pt idx="2">
                  <c:v>インド</c:v>
                </c:pt>
                <c:pt idx="3">
                  <c:v>ベトナム</c:v>
                </c:pt>
                <c:pt idx="4">
                  <c:v>韓国</c:v>
                </c:pt>
                <c:pt idx="5">
                  <c:v>ロシア</c:v>
                </c:pt>
                <c:pt idx="6">
                  <c:v>デンマーク</c:v>
                </c:pt>
                <c:pt idx="7">
                  <c:v>フィンランド</c:v>
                </c:pt>
                <c:pt idx="8">
                  <c:v>日本</c:v>
                </c:pt>
              </c:strCache>
            </c:strRef>
          </c:cat>
          <c:val>
            <c:numRef>
              <c:f>世界のIT人材!$G$3:$G$11</c:f>
              <c:numCache>
                <c:formatCode>General</c:formatCode>
                <c:ptCount val="9"/>
                <c:pt idx="0">
                  <c:v>2.3623E6</c:v>
                </c:pt>
                <c:pt idx="1">
                  <c:v>554069.0</c:v>
                </c:pt>
                <c:pt idx="2">
                  <c:v>365416.0</c:v>
                </c:pt>
                <c:pt idx="3">
                  <c:v>49569.0</c:v>
                </c:pt>
                <c:pt idx="4">
                  <c:v>104732.0</c:v>
                </c:pt>
                <c:pt idx="5">
                  <c:v>24170.0</c:v>
                </c:pt>
                <c:pt idx="6">
                  <c:v>19961.0</c:v>
                </c:pt>
                <c:pt idx="7">
                  <c:v>28885.0</c:v>
                </c:pt>
                <c:pt idx="8">
                  <c:v>254721.0</c:v>
                </c:pt>
              </c:numCache>
            </c:numRef>
          </c:val>
        </c:ser>
        <c:dLbls>
          <c:showLegendKey val="0"/>
          <c:showVal val="0"/>
          <c:showCatName val="0"/>
          <c:showSerName val="0"/>
          <c:showPercent val="0"/>
          <c:showBubbleSize val="0"/>
        </c:dLbls>
        <c:gapWidth val="150"/>
        <c:axId val="-2115169584"/>
        <c:axId val="-2115171360"/>
      </c:barChart>
      <c:catAx>
        <c:axId val="-2115169584"/>
        <c:scaling>
          <c:orientation val="minMax"/>
        </c:scaling>
        <c:delete val="0"/>
        <c:axPos val="b"/>
        <c:numFmt formatCode="General" sourceLinked="0"/>
        <c:majorTickMark val="out"/>
        <c:minorTickMark val="none"/>
        <c:tickLblPos val="nextTo"/>
        <c:crossAx val="-2115171360"/>
        <c:crosses val="autoZero"/>
        <c:auto val="1"/>
        <c:lblAlgn val="ctr"/>
        <c:lblOffset val="100"/>
        <c:noMultiLvlLbl val="0"/>
      </c:catAx>
      <c:valAx>
        <c:axId val="-2115171360"/>
        <c:scaling>
          <c:orientation val="minMax"/>
        </c:scaling>
        <c:delete val="0"/>
        <c:axPos val="l"/>
        <c:majorGridlines/>
        <c:numFmt formatCode="General" sourceLinked="1"/>
        <c:majorTickMark val="out"/>
        <c:minorTickMark val="none"/>
        <c:tickLblPos val="nextTo"/>
        <c:crossAx val="-2115169584"/>
        <c:crosses val="autoZero"/>
        <c:crossBetween val="between"/>
      </c:valAx>
      <c:spPr>
        <a:ln>
          <a:solidFill>
            <a:srgbClr val="FFFFFF"/>
          </a:solidFill>
        </a:ln>
      </c:spPr>
    </c:plotArea>
    <c:plotVisOnly val="1"/>
    <c:dispBlanksAs val="gap"/>
    <c:showDLblsOverMax val="0"/>
  </c:chart>
  <c:txPr>
    <a:bodyPr/>
    <a:lstStyle/>
    <a:p>
      <a:pPr>
        <a:defRPr>
          <a:latin typeface="メイリオ"/>
          <a:ea typeface="メイリオ"/>
          <a:cs typeface="メイリオ"/>
        </a:defRPr>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2016/4/20</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2016/4/20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【図解】コレ１枚でわかる最新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a:t>
            </a:r>
          </a:p>
          <a:p>
            <a:r>
              <a:rPr kumimoji="1" lang="ja-JP" altLang="ja-JP" sz="1200" kern="1200" dirty="0" smtClean="0">
                <a:solidFill>
                  <a:schemeClr val="tx1"/>
                </a:solidFill>
                <a:effectLst/>
                <a:latin typeface="+mn-lt"/>
                <a:ea typeface="+mn-ea"/>
                <a:cs typeface="+mn-cs"/>
              </a:rPr>
              <a:t>「トレンド（</a:t>
            </a:r>
            <a:r>
              <a:rPr kumimoji="1" lang="en-US" altLang="ja-JP" sz="1200" kern="1200" dirty="0" smtClean="0">
                <a:solidFill>
                  <a:schemeClr val="tx1"/>
                </a:solidFill>
                <a:effectLst/>
                <a:latin typeface="+mn-lt"/>
                <a:ea typeface="+mn-ea"/>
                <a:cs typeface="+mn-cs"/>
              </a:rPr>
              <a:t>Trend</a:t>
            </a:r>
            <a:r>
              <a:rPr kumimoji="1" lang="ja-JP" altLang="ja-JP" sz="1200" kern="1200" dirty="0" smtClean="0">
                <a:solidFill>
                  <a:schemeClr val="tx1"/>
                </a:solidFill>
                <a:effectLst/>
                <a:latin typeface="+mn-lt"/>
                <a:ea typeface="+mn-ea"/>
                <a:cs typeface="+mn-cs"/>
              </a:rPr>
              <a:t>）」という言葉を辞書で調べると「流行」、「傾向」、「動向」と説明されています。古典英語では、「回転する」、あるいは「向く」といった説明もありました。こんな説明を頼りに考えてみると、「過去から現在を通り越して未来に向かう流れ」すなわち「時流」という解釈もできそうです。</a:t>
            </a:r>
          </a:p>
          <a:p>
            <a:r>
              <a:rPr kumimoji="1" lang="ja-JP" altLang="ja-JP" sz="1200" kern="1200" dirty="0" smtClean="0">
                <a:solidFill>
                  <a:schemeClr val="tx1"/>
                </a:solidFill>
                <a:effectLst/>
                <a:latin typeface="+mn-lt"/>
                <a:ea typeface="+mn-ea"/>
                <a:cs typeface="+mn-cs"/>
              </a:rPr>
              <a:t>そう考えれば、「トレンドを知る」とは、ネットや雑誌、書籍に散在する最新のキーワードを脳みそにコピペして並べることではなさそうです。それらのキーワードの意味を理解し、お互いの関係や、それらが未来にどのようにつながってゆくのかを知ることと理解した方がいいかもしれません。</a:t>
            </a:r>
          </a:p>
          <a:p>
            <a:r>
              <a:rPr kumimoji="1" lang="ja-JP" altLang="ja-JP" sz="1200" kern="1200" dirty="0" smtClean="0">
                <a:solidFill>
                  <a:schemeClr val="tx1"/>
                </a:solidFill>
                <a:effectLst/>
                <a:latin typeface="+mn-lt"/>
                <a:ea typeface="+mn-ea"/>
                <a:cs typeface="+mn-cs"/>
              </a:rPr>
              <a:t>改めて整理してみると、トレンドを知るとは、つぎの言葉に置き換えることができます。</a:t>
            </a:r>
          </a:p>
          <a:p>
            <a:pPr lvl="0"/>
            <a:r>
              <a:rPr kumimoji="1" lang="ja-JP" altLang="ja-JP" sz="1200" kern="1200" dirty="0" smtClean="0">
                <a:solidFill>
                  <a:schemeClr val="tx1"/>
                </a:solidFill>
                <a:effectLst/>
                <a:latin typeface="+mn-lt"/>
                <a:ea typeface="+mn-ea"/>
                <a:cs typeface="+mn-cs"/>
              </a:rPr>
              <a:t>お互いの関係や構造を知ること</a:t>
            </a:r>
          </a:p>
          <a:p>
            <a:pPr lvl="0"/>
            <a:r>
              <a:rPr kumimoji="1" lang="ja-JP" altLang="ja-JP" sz="1200" kern="1200" dirty="0" smtClean="0">
                <a:solidFill>
                  <a:schemeClr val="tx1"/>
                </a:solidFill>
                <a:effectLst/>
                <a:latin typeface="+mn-lt"/>
                <a:ea typeface="+mn-ea"/>
                <a:cs typeface="+mn-cs"/>
              </a:rPr>
              <a:t>注目されるようになった理由を知ること</a:t>
            </a:r>
          </a:p>
          <a:p>
            <a:pPr lvl="0"/>
            <a:r>
              <a:rPr kumimoji="1" lang="ja-JP" altLang="ja-JP" sz="1200" kern="1200" dirty="0" smtClean="0">
                <a:solidFill>
                  <a:schemeClr val="tx1"/>
                </a:solidFill>
                <a:effectLst/>
                <a:latin typeface="+mn-lt"/>
                <a:ea typeface="+mn-ea"/>
                <a:cs typeface="+mn-cs"/>
              </a:rPr>
              <a:t>そのキーワードが生みだされたメカニズムや法則を知ること</a:t>
            </a:r>
          </a:p>
          <a:p>
            <a:r>
              <a:rPr kumimoji="1" lang="ja-JP" altLang="ja-JP" sz="1200" kern="1200" dirty="0" smtClean="0">
                <a:solidFill>
                  <a:schemeClr val="tx1"/>
                </a:solidFill>
                <a:effectLst/>
                <a:latin typeface="+mn-lt"/>
                <a:ea typeface="+mn-ea"/>
                <a:cs typeface="+mn-cs"/>
              </a:rPr>
              <a:t>これが理解できれば、テクノロジーの価値が理解できるばかりでなく、将来どのようなキーワードが注目され、定着してゆくかを読み取ることができます。</a:t>
            </a:r>
          </a:p>
          <a:p>
            <a:r>
              <a:rPr kumimoji="1" lang="ja-JP" altLang="ja-JP" sz="1200" kern="1200" dirty="0" smtClean="0">
                <a:solidFill>
                  <a:schemeClr val="tx1"/>
                </a:solidFill>
                <a:effectLst/>
                <a:latin typeface="+mn-lt"/>
                <a:ea typeface="+mn-ea"/>
                <a:cs typeface="+mn-cs"/>
              </a:rPr>
              <a:t>「トレンドを知る」ために、もうひとつ押さえておきたいことがあります。それは、あるテクノロジーがトレンドの中に浮かび上がってくるようになるには、そこに需要や要求、あるいは社会的要請があることです。</a:t>
            </a:r>
          </a:p>
          <a:p>
            <a:r>
              <a:rPr kumimoji="1" lang="ja-JP" altLang="ja-JP" sz="1200" kern="1200" dirty="0" smtClean="0">
                <a:solidFill>
                  <a:schemeClr val="tx1"/>
                </a:solidFill>
                <a:effectLst/>
                <a:latin typeface="+mn-lt"/>
                <a:ea typeface="+mn-ea"/>
                <a:cs typeface="+mn-cs"/>
              </a:rPr>
              <a:t>例えば「クラウド」も、始めに「クラウド」というテクノロジーがあったから、世の中が注目したのではありません。まずは、クラウドを求める理由が世の中にあったのです。</a:t>
            </a:r>
          </a:p>
          <a:p>
            <a:r>
              <a:rPr kumimoji="1" lang="ja-JP" altLang="ja-JP" sz="1200" kern="1200" dirty="0" smtClean="0">
                <a:solidFill>
                  <a:schemeClr val="tx1"/>
                </a:solidFill>
                <a:effectLst/>
                <a:latin typeface="+mn-lt"/>
                <a:ea typeface="+mn-ea"/>
                <a:cs typeface="+mn-cs"/>
              </a:rPr>
              <a:t>社会的な要請に応えようと様々なテクノロジーが生みだされ、その要請にかなうものが、生き残ってゆきます。生き残ったテクノロジーは、世の中の要請にさらに応えようとして、その完成度を高めてゆきます。そして、やがては新しいテクノロジーと融合することや、置き換えられることで、その役目を終えてゆくのです。</a:t>
            </a:r>
          </a:p>
          <a:p>
            <a:r>
              <a:rPr kumimoji="1" lang="ja-JP" altLang="ja-JP" sz="1200" kern="1200" dirty="0" smtClean="0">
                <a:solidFill>
                  <a:schemeClr val="tx1"/>
                </a:solidFill>
                <a:effectLst/>
                <a:latin typeface="+mn-lt"/>
                <a:ea typeface="+mn-ea"/>
                <a:cs typeface="+mn-cs"/>
              </a:rPr>
              <a:t>ですから、「トレンドを知る」とは、そのテクノロジーの背後にある社会的な要請もあわせて理解しなければなりません。単なる言葉の解釈だけでは、本当の意味も価値も理解することはできません。では、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はどのようなトレンドはどこに向かっているのでしょうか。</a:t>
            </a:r>
          </a:p>
          <a:p>
            <a:r>
              <a:rPr kumimoji="1" lang="ja-JP" altLang="ja-JP" sz="1200" kern="1200" dirty="0" smtClean="0">
                <a:solidFill>
                  <a:schemeClr val="tx1"/>
                </a:solidFill>
                <a:effectLst/>
                <a:latin typeface="+mn-lt"/>
                <a:ea typeface="+mn-ea"/>
                <a:cs typeface="+mn-cs"/>
              </a:rPr>
              <a:t>いま私たちはこれまでにないパラダイムの転換に直面しています。クラウド、人工知能、モバイル、ソーシャルといった、これまでの常識を上書きするような大きな変化が折り重なり、お互いに影響を及ぼし合っています。かつて、メインフレームがオフコンやミニコン、</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にダウンサイジングしたような、あるいは、集中処理から分散処理やクライアントサーバーに移行してきたような、インフラやプラットフォームの構成やトポロジーが変わるといった、分かりやすいものではありません。そのこと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トレンドの先読みを難しくしているのです。ただ、それは無秩序なものではありません。キーとなるテクノロジーは、お互いに役割を分かちながら連鎖しています。</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トレンド」を１枚のチャートにまとめてみました。解説と共にご覧頂ければ、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トレンドの全体像を俯瞰していだくことができるはずです。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感覚器としての</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とソーシャル・メディア</a:t>
            </a:r>
          </a:p>
          <a:p>
            <a:r>
              <a:rPr kumimoji="1" lang="ja-JP" altLang="ja-JP" sz="1200" kern="1200" dirty="0" smtClean="0">
                <a:solidFill>
                  <a:schemeClr val="tx1"/>
                </a:solidFill>
                <a:effectLst/>
                <a:latin typeface="+mn-lt"/>
                <a:ea typeface="+mn-ea"/>
                <a:cs typeface="+mn-cs"/>
              </a:rPr>
              <a:t>私たちの日常は、様々なモノに囲まれ、それらモノとの係わりを通して、活動しています。それらのモノにセンサーと通信機能を組み込みデータとして捉える仕組みが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スマートフォンには、位置情報を取得する</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身体の動きや動作を取得する様々なセンサーが組み込まれています。私たちが、それを持ち歩き、使用することで、日常の生活や活動がデータ化されます。ウェアラブルは身体に密着し、脈拍や発汗、体温などの身体状態がデータ化されます。</a:t>
            </a:r>
          </a:p>
          <a:p>
            <a:r>
              <a:rPr kumimoji="1" lang="ja-JP" altLang="ja-JP" sz="1200" kern="1200" dirty="0" smtClean="0">
                <a:solidFill>
                  <a:schemeClr val="tx1"/>
                </a:solidFill>
                <a:effectLst/>
                <a:latin typeface="+mn-lt"/>
                <a:ea typeface="+mn-ea"/>
                <a:cs typeface="+mn-cs"/>
              </a:rPr>
              <a:t>自動車には既に</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を越えるセンサーが組み込まれています。住宅や家電製品、空調設備や照明器具などの「モノ」にもセンサーが組み込まれ、様々な行動がデータ化される時代を迎えようとしています。</a:t>
            </a:r>
          </a:p>
          <a:p>
            <a:r>
              <a:rPr kumimoji="1" lang="ja-JP" altLang="ja-JP" sz="1200" kern="1200" dirty="0" smtClean="0">
                <a:solidFill>
                  <a:schemeClr val="tx1"/>
                </a:solidFill>
                <a:effectLst/>
                <a:latin typeface="+mn-lt"/>
                <a:ea typeface="+mn-ea"/>
                <a:cs typeface="+mn-cs"/>
              </a:rPr>
              <a:t>それらがインターネットにつながり、取得した様々なデータを送り出す仕組みが作られつつあります。このような仕組みが、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機能を持ったデバイスであるスマートフォンやタブレットで、私たちは</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ソーシャル・メディアを使い、写真や動画、自分の居場所の情報と共に、流行や話題、製品やサービスの評判について会話を交わしています。また「友達になる」や「フォローする」ことで、人と人とのつながり（ソーシャル・グラフ）についての情報をつくり、インターネットに送り出しています。</a:t>
            </a:r>
          </a:p>
          <a:p>
            <a:r>
              <a:rPr kumimoji="1" lang="ja-JP" altLang="ja-JP" sz="1200" kern="1200" dirty="0" smtClean="0">
                <a:solidFill>
                  <a:schemeClr val="tx1"/>
                </a:solidFill>
                <a:effectLst/>
                <a:latin typeface="+mn-lt"/>
                <a:ea typeface="+mn-ea"/>
                <a:cs typeface="+mn-cs"/>
              </a:rPr>
              <a:t>これらソーシャル・メディアは、スマートフォンやタブレットだけではなく、自動車や住宅、家電製品とも繋がり、持ち主に必要な情報を送り出し、また、それらを遠隔から操作できるようにもなりました。また、自動車会社や様々なサービス提供会社とも繋がり、自動車の点検や整備に関するお知らせを受け取ったり、お勧めのレストランに案内したりするなどの便宜をもたらしてくれます。</a:t>
            </a:r>
          </a:p>
          <a:p>
            <a:r>
              <a:rPr kumimoji="1" lang="ja-JP" altLang="ja-JP" sz="1200" kern="1200" dirty="0" smtClean="0">
                <a:solidFill>
                  <a:schemeClr val="tx1"/>
                </a:solidFill>
                <a:effectLst/>
                <a:latin typeface="+mn-lt"/>
                <a:ea typeface="+mn-ea"/>
                <a:cs typeface="+mn-cs"/>
              </a:rPr>
              <a:t>また、自動車や家電製品、工場の設備などの動作や使用状況は、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データとしてメーカーに送られると、それらを分析して、保守点検のタイミングを知らせ、製品開発にも活かされます。また、機器類の多くはそこに組み込まれたソフトウエアによって制御されています。そのソフトウエアを遠隔から入れ替えることで、性能を向上させたり、機能を追加したりすることができるようになります。その一方で、そこでやり取りされるデータは、マーケティングのためにも利用されることになります。</a:t>
            </a:r>
          </a:p>
          <a:p>
            <a:r>
              <a:rPr kumimoji="1" lang="ja-JP" altLang="ja-JP" sz="1200" kern="1200" dirty="0" smtClean="0">
                <a:solidFill>
                  <a:schemeClr val="tx1"/>
                </a:solidFill>
                <a:effectLst/>
                <a:latin typeface="+mn-lt"/>
                <a:ea typeface="+mn-ea"/>
                <a:cs typeface="+mn-cs"/>
              </a:rPr>
              <a:t>インターネットにつながっているデバイスは、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年に</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億個だったものが</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300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億個へと急増するとされています。このように見てゆくと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とスマート・メディアは、「現実世界をデータ化」する巨大なプラットフォームになろうとしているのです。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神経としての「インターネット」</a:t>
            </a:r>
          </a:p>
          <a:p>
            <a:r>
              <a:rPr kumimoji="1" lang="ja-JP" altLang="ja-JP" sz="1200" kern="1200" dirty="0" smtClean="0">
                <a:solidFill>
                  <a:schemeClr val="tx1"/>
                </a:solidFill>
                <a:effectLst/>
                <a:latin typeface="+mn-lt"/>
                <a:ea typeface="+mn-ea"/>
                <a:cs typeface="+mn-cs"/>
              </a:rPr>
              <a:t>モノに組み込まれたセンサーは、位置や方角、気圧の変化や活動量などの物理的なデータを計測します（</a:t>
            </a:r>
            <a:r>
              <a:rPr kumimoji="1" lang="en-US" altLang="ja-JP" sz="1200" kern="1200" dirty="0" smtClean="0">
                <a:solidFill>
                  <a:schemeClr val="tx1"/>
                </a:solidFill>
                <a:effectLst/>
                <a:latin typeface="+mn-lt"/>
                <a:ea typeface="+mn-ea"/>
                <a:cs typeface="+mn-cs"/>
              </a:rPr>
              <a:t>Physical Sensing</a:t>
            </a:r>
            <a:r>
              <a:rPr kumimoji="1" lang="ja-JP" altLang="ja-JP" sz="1200" kern="1200" dirty="0" smtClean="0">
                <a:solidFill>
                  <a:schemeClr val="tx1"/>
                </a:solidFill>
                <a:effectLst/>
                <a:latin typeface="+mn-lt"/>
                <a:ea typeface="+mn-ea"/>
                <a:cs typeface="+mn-cs"/>
              </a:rPr>
              <a:t>）。また、ソーシャル・メディアでのやり取りや何処へ行ったかなどの社会的行動もデータとして取得されます（</a:t>
            </a:r>
            <a:r>
              <a:rPr kumimoji="1" lang="en-US" altLang="ja-JP" sz="1200" kern="1200" dirty="0" smtClean="0">
                <a:solidFill>
                  <a:schemeClr val="tx1"/>
                </a:solidFill>
                <a:effectLst/>
                <a:latin typeface="+mn-lt"/>
                <a:ea typeface="+mn-ea"/>
                <a:cs typeface="+mn-cs"/>
              </a:rPr>
              <a:t>Social Sensing</a:t>
            </a:r>
            <a:r>
              <a:rPr kumimoji="1" lang="ja-JP" altLang="ja-JP" sz="1200" kern="1200" dirty="0" smtClean="0">
                <a:solidFill>
                  <a:schemeClr val="tx1"/>
                </a:solidFill>
                <a:effectLst/>
                <a:latin typeface="+mn-lt"/>
                <a:ea typeface="+mn-ea"/>
                <a:cs typeface="+mn-cs"/>
              </a:rPr>
              <a:t>）。これらデータは、インターネットを介して、クラウドに送られます。クラウドには、送られてきたデータを蓄積・分析・活用するためのサービスが備わっています。そのサービスで処理された結果は、インターネットを介して、再び現実世界にフィードバックされます。</a:t>
            </a:r>
          </a:p>
          <a:p>
            <a:r>
              <a:rPr kumimoji="1" lang="ja-JP" altLang="ja-JP" sz="1200" kern="1200" dirty="0" smtClean="0">
                <a:solidFill>
                  <a:schemeClr val="tx1"/>
                </a:solidFill>
                <a:effectLst/>
                <a:latin typeface="+mn-lt"/>
                <a:ea typeface="+mn-ea"/>
                <a:cs typeface="+mn-cs"/>
              </a:rPr>
              <a:t>インターネットは、身近なモノ同士やモノとスマートフォンをつなぐ</a:t>
            </a:r>
            <a:r>
              <a:rPr kumimoji="1" lang="en-US" altLang="ja-JP" sz="1200" kern="1200" dirty="0" smtClean="0">
                <a:solidFill>
                  <a:schemeClr val="tx1"/>
                </a:solidFill>
                <a:effectLst/>
                <a:latin typeface="+mn-lt"/>
                <a:ea typeface="+mn-ea"/>
                <a:cs typeface="+mn-cs"/>
              </a:rPr>
              <a:t>Bluetooth</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NFC</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Near Field Communication</a:t>
            </a:r>
            <a:r>
              <a:rPr kumimoji="1" lang="ja-JP" altLang="ja-JP" sz="1200" kern="1200" dirty="0" smtClean="0">
                <a:solidFill>
                  <a:schemeClr val="tx1"/>
                </a:solidFill>
                <a:effectLst/>
                <a:latin typeface="+mn-lt"/>
                <a:ea typeface="+mn-ea"/>
                <a:cs typeface="+mn-cs"/>
              </a:rPr>
              <a:t>）などの近接通信技術、携帯電話に使われる</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Long Term Evolution</a:t>
            </a:r>
            <a:r>
              <a:rPr kumimoji="1" lang="ja-JP" altLang="ja-JP" sz="1200" kern="1200" dirty="0" smtClean="0">
                <a:solidFill>
                  <a:schemeClr val="tx1"/>
                </a:solidFill>
                <a:effectLst/>
                <a:latin typeface="+mn-lt"/>
                <a:ea typeface="+mn-ea"/>
                <a:cs typeface="+mn-cs"/>
              </a:rPr>
              <a:t>）などのモバイル通信技術に支えられ、常時どこからでも通信できる環境が整いつつあります。そうなるとインターネットは意識されることはなく、空気のような存在となり、同時に不可欠な要素として日常の中に定着してゆきます。</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年頃には、</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（第５世代）モバイル通信が、普及していることでしょう。その通信速度は、</a:t>
            </a:r>
            <a:r>
              <a:rPr kumimoji="1" lang="en-US" altLang="ja-JP" sz="1200" kern="1200" dirty="0" smtClean="0">
                <a:solidFill>
                  <a:schemeClr val="tx1"/>
                </a:solidFill>
                <a:effectLst/>
                <a:latin typeface="+mn-lt"/>
                <a:ea typeface="+mn-ea"/>
                <a:cs typeface="+mn-cs"/>
              </a:rPr>
              <a:t>10GB</a:t>
            </a:r>
            <a:r>
              <a:rPr kumimoji="1" lang="ja-JP" altLang="ja-JP" sz="1200" kern="1200" dirty="0" smtClean="0">
                <a:solidFill>
                  <a:schemeClr val="tx1"/>
                </a:solidFill>
                <a:effectLst/>
                <a:latin typeface="+mn-lt"/>
                <a:ea typeface="+mn-ea"/>
                <a:cs typeface="+mn-cs"/>
              </a:rPr>
              <a:t>ですから、現行</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の最高速度</a:t>
            </a:r>
            <a:r>
              <a:rPr kumimoji="1" lang="en-US" altLang="ja-JP" sz="1200" kern="1200" dirty="0" smtClean="0">
                <a:solidFill>
                  <a:schemeClr val="tx1"/>
                </a:solidFill>
                <a:effectLst/>
                <a:latin typeface="+mn-lt"/>
                <a:ea typeface="+mn-ea"/>
                <a:cs typeface="+mn-cs"/>
              </a:rPr>
              <a:t>15oMB</a:t>
            </a:r>
            <a:r>
              <a:rPr kumimoji="1" lang="ja-JP" altLang="ja-JP" sz="1200" kern="1200" dirty="0" smtClean="0">
                <a:solidFill>
                  <a:schemeClr val="tx1"/>
                </a:solidFill>
                <a:effectLst/>
                <a:latin typeface="+mn-lt"/>
                <a:ea typeface="+mn-ea"/>
                <a:cs typeface="+mn-cs"/>
              </a:rPr>
              <a:t>の約</a:t>
            </a:r>
            <a:r>
              <a:rPr kumimoji="1" lang="en-US" altLang="ja-JP" sz="1200" kern="1200" dirty="0" smtClean="0">
                <a:solidFill>
                  <a:schemeClr val="tx1"/>
                </a:solidFill>
                <a:effectLst/>
                <a:latin typeface="+mn-lt"/>
                <a:ea typeface="+mn-ea"/>
                <a:cs typeface="+mn-cs"/>
              </a:rPr>
              <a:t>70</a:t>
            </a:r>
            <a:r>
              <a:rPr kumimoji="1" lang="ja-JP" altLang="ja-JP" sz="1200" kern="1200" dirty="0" smtClean="0">
                <a:solidFill>
                  <a:schemeClr val="tx1"/>
                </a:solidFill>
                <a:effectLst/>
                <a:latin typeface="+mn-lt"/>
                <a:ea typeface="+mn-ea"/>
                <a:cs typeface="+mn-cs"/>
              </a:rPr>
              <a:t>倍になります。</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機能によって通信できる様々なモノが、お互いに大量にデータをやり取りできるコネクテッド（つながっている）社会が実現することになるでしょう。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大脳としての「クラウド」</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るデータは、インターネットを介して、クラウドに送られます。インターネットにつながるデバイスの数が劇的な拡大を続ける中、そのデータ量は、急速な勢いで増え続けています。このようなデータを「ビック・データ」と呼びます。</a:t>
            </a:r>
          </a:p>
          <a:p>
            <a:r>
              <a:rPr kumimoji="1" lang="ja-JP" altLang="ja-JP" sz="1200" kern="1200" dirty="0" smtClean="0">
                <a:solidFill>
                  <a:schemeClr val="tx1"/>
                </a:solidFill>
                <a:effectLst/>
                <a:latin typeface="+mn-lt"/>
                <a:ea typeface="+mn-ea"/>
                <a:cs typeface="+mn-cs"/>
              </a:rPr>
              <a:t>ビッグ・データは、日常のオフィス業務で使う表形式で整理できるようなデータは少なく、その大半は、センサー、会話の音声、文書、画像や動画などです。前者は、データをある決まり事に従って整理できるデータという意味で「構造化データ」と呼ばれています。後者は、そういう整理が難しい様々な形式を持つデータで、「非構造化データ」と呼ばれています。</a:t>
            </a:r>
          </a:p>
          <a:p>
            <a:r>
              <a:rPr kumimoji="1" lang="ja-JP" altLang="ja-JP" sz="1200" kern="1200" dirty="0" smtClean="0">
                <a:solidFill>
                  <a:schemeClr val="tx1"/>
                </a:solidFill>
                <a:effectLst/>
                <a:latin typeface="+mn-lt"/>
                <a:ea typeface="+mn-ea"/>
                <a:cs typeface="+mn-cs"/>
              </a:rPr>
              <a:t>ビッグ・データとして集まった現実世界のデータは、分析（アナリティクス）されなければ、活かされることはありません。しかし、そのデータの内容や形式は多種多様であり、しかも膨大です。そのため、単純な統計解析だけでは、その価値を引き出すことはできません。そこで、「人工知能（</a:t>
            </a:r>
            <a:r>
              <a:rPr kumimoji="1" lang="en-US" altLang="ja-JP" sz="1200" kern="1200" dirty="0" smtClean="0">
                <a:solidFill>
                  <a:schemeClr val="tx1"/>
                </a:solidFill>
                <a:effectLst/>
                <a:latin typeface="+mn-lt"/>
                <a:ea typeface="+mn-ea"/>
                <a:cs typeface="+mn-cs"/>
              </a:rPr>
              <a:t>AI : Artificial Intelligence</a:t>
            </a:r>
            <a:r>
              <a:rPr kumimoji="1" lang="ja-JP" altLang="ja-JP" sz="1200" kern="1200" dirty="0" smtClean="0">
                <a:solidFill>
                  <a:schemeClr val="tx1"/>
                </a:solidFill>
                <a:effectLst/>
                <a:latin typeface="+mn-lt"/>
                <a:ea typeface="+mn-ea"/>
                <a:cs typeface="+mn-cs"/>
              </a:rPr>
              <a:t>）」に注目が集まっています。</a:t>
            </a:r>
          </a:p>
          <a:p>
            <a:r>
              <a:rPr kumimoji="1" lang="ja-JP" altLang="ja-JP" sz="1200" kern="1200" dirty="0" smtClean="0">
                <a:solidFill>
                  <a:schemeClr val="tx1"/>
                </a:solidFill>
                <a:effectLst/>
                <a:latin typeface="+mn-lt"/>
                <a:ea typeface="+mn-ea"/>
                <a:cs typeface="+mn-cs"/>
              </a:rPr>
              <a:t>例えば、日本語の文書や音声でのやり取りなら、言葉の意味や文脈を理解しなければなりません。また、写真や動画であれば、そこにどのような情景が写っているか、誰が写っているかを取り出さなければ役に立ちません。さらには、誰と誰がどの程度親しいのか、商品やサービスについて、どのような話題が交わされ、それは何らかの対処が必要なのかというような意味を読み取らなければなりません。このようなことに「人工知能」が活躍するのです。</a:t>
            </a:r>
          </a:p>
          <a:p>
            <a:r>
              <a:rPr kumimoji="1" lang="ja-JP" altLang="ja-JP" sz="1200" kern="1200" dirty="0" smtClean="0">
                <a:solidFill>
                  <a:schemeClr val="tx1"/>
                </a:solidFill>
                <a:effectLst/>
                <a:latin typeface="+mn-lt"/>
                <a:ea typeface="+mn-ea"/>
                <a:cs typeface="+mn-cs"/>
              </a:rPr>
              <a:t>「人工知能」は、かつては、人間の作った規則に基づいて処理されるものが主流でした。しかし、昨今は、ビッグ・データを解析することでコンピューターが自らルールや判断基準を作り出す機械学習方式が主流になりつつあります。その背景には、コンピューターやストレージなどのハードウェアの劇的なコスト低下と高性能化があります。加えて、大規模なデータを効率よく処理するためのソフトウエア技術も開発されたことがあります。これにより、コンピューターが自身でビッグ・データを学習し、そこに内在するノウハウ、知見を見つけ出し、整理すると共に、推論や判断のルールを自分で作り出し最適化してゆき、自律的に性能を高めてゆくことが可能になりました。</a:t>
            </a:r>
          </a:p>
          <a:p>
            <a:r>
              <a:rPr kumimoji="1" lang="ja-JP" altLang="ja-JP" sz="1200" kern="1200" dirty="0" smtClean="0">
                <a:solidFill>
                  <a:schemeClr val="tx1"/>
                </a:solidFill>
                <a:effectLst/>
                <a:latin typeface="+mn-lt"/>
                <a:ea typeface="+mn-ea"/>
                <a:cs typeface="+mn-cs"/>
              </a:rPr>
              <a:t>例えば、チェスや将棋のチャンピオンと勝負して彼らを破ったり、米国の人気クイズ番組でチャンピオンになったりと、コンピューターが、高度な人間の知的な活動や判断に近づきつつあるのも、この機械学習の成果です。</a:t>
            </a:r>
          </a:p>
          <a:p>
            <a:r>
              <a:rPr kumimoji="1" lang="ja-JP" altLang="ja-JP" sz="1200" kern="1200" dirty="0" smtClean="0">
                <a:solidFill>
                  <a:schemeClr val="tx1"/>
                </a:solidFill>
                <a:effectLst/>
                <a:latin typeface="+mn-lt"/>
                <a:ea typeface="+mn-ea"/>
                <a:cs typeface="+mn-cs"/>
              </a:rPr>
              <a:t>このような人間の左脳の働きにあたる思考や論理だけではなく、右脳の働きに当たる人間の知覚や感性をコンピューターで再現できるようにもなりつつあります。このような働きを実現するために人間の脳の神経活動を模倣したアルゴリズム「ニューラル・ネット」が使われています。この技術が、ここ数年急速な進歩を遂げ、人間の能力に近づきつつある分野も生まれつつあります。</a:t>
            </a:r>
          </a:p>
          <a:p>
            <a:r>
              <a:rPr kumimoji="1" lang="ja-JP" altLang="ja-JP" sz="1200" kern="1200" dirty="0" smtClean="0">
                <a:solidFill>
                  <a:schemeClr val="tx1"/>
                </a:solidFill>
                <a:effectLst/>
                <a:latin typeface="+mn-lt"/>
                <a:ea typeface="+mn-ea"/>
                <a:cs typeface="+mn-cs"/>
              </a:rPr>
              <a:t>人工知能で処理された結果は、機器の制御や運転、交通管制やエネルギー需給の調整などの産業活動の制御や、ユーザーへの健康アドバイス、商品やサービスの推奨として、スマートフォンやウェアラブルを使用する一般利用者にもフィードバックされるようになるでしょう。またその人の趣味嗜好に合わせた最適な広告・宣伝にも使われるでしょう。また、手足となる「ロボット」の知識や能力の向上にも使われるようになります。</a:t>
            </a:r>
          </a:p>
          <a:p>
            <a:r>
              <a:rPr kumimoji="1" lang="ja-JP" altLang="ja-JP" sz="1200" kern="1200" dirty="0" smtClean="0">
                <a:solidFill>
                  <a:schemeClr val="tx1"/>
                </a:solidFill>
                <a:effectLst/>
                <a:latin typeface="+mn-lt"/>
                <a:ea typeface="+mn-ea"/>
                <a:cs typeface="+mn-cs"/>
              </a:rPr>
              <a:t>ビッグ・データや人工知能、その他の様々なサービスを提供するアプリケーションはクラウド上で動かされ、お互いに連携し、多様な組合せを生みだします。そこに新たな価値やサービスが生みだされてゆ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手足としての「ロボット」</a:t>
            </a:r>
          </a:p>
          <a:p>
            <a:r>
              <a:rPr kumimoji="1" lang="ja-JP" altLang="ja-JP" sz="1200" kern="1200" dirty="0" smtClean="0">
                <a:solidFill>
                  <a:schemeClr val="tx1"/>
                </a:solidFill>
                <a:effectLst/>
                <a:latin typeface="+mn-lt"/>
                <a:ea typeface="+mn-ea"/>
                <a:cs typeface="+mn-cs"/>
              </a:rPr>
              <a:t>自動走行車、産業用ロボット、建設ロボット、介護ロボット、生活支援ロボット、輸送ロボットなど、様々なロボットが私たちの日常で使われるようになるでしょう。また、インターネットを介して様々な知識や制御をうけ、自らの行動を状況に応じて最適化してゆきます。また、ロボットに組み込まれたセンサーによって、自分自身で情報を収集し、インターネットに送り出しています。その意味では、ロボットも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デバイス」といえるでしょう。</a:t>
            </a:r>
          </a:p>
          <a:p>
            <a:r>
              <a:rPr kumimoji="1" lang="ja-JP" altLang="ja-JP" sz="1200" kern="1200" dirty="0" smtClean="0">
                <a:solidFill>
                  <a:schemeClr val="tx1"/>
                </a:solidFill>
                <a:effectLst/>
                <a:latin typeface="+mn-lt"/>
                <a:ea typeface="+mn-ea"/>
                <a:cs typeface="+mn-cs"/>
              </a:rPr>
              <a:t>ロボットは、周囲の人の動きや周辺環境をデータとして取得し、自身に組み込まれた人工知能によって、人間の操作を受けることなく自律的に制御する仕組みも備えています。</a:t>
            </a:r>
          </a:p>
          <a:p>
            <a:r>
              <a:rPr kumimoji="1" lang="ja-JP" altLang="ja-JP" sz="1200" kern="1200" dirty="0" smtClean="0">
                <a:solidFill>
                  <a:schemeClr val="tx1"/>
                </a:solidFill>
                <a:effectLst/>
                <a:latin typeface="+mn-lt"/>
                <a:ea typeface="+mn-ea"/>
                <a:cs typeface="+mn-cs"/>
              </a:rPr>
              <a:t>これまでの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情報を処理し、その結果を人や機械に伝えるしくみでした。しかし、ロボットは自らが、情報収集、処理、判断して行動します。さらに、インターネットを介してクラウドとつながり、一体となって強力な情報処理あるいは知的能力を持つことになります。</a:t>
            </a:r>
          </a:p>
          <a:p>
            <a:r>
              <a:rPr kumimoji="1" lang="ja-JP" altLang="ja-JP" sz="1200" kern="1200" dirty="0" smtClean="0">
                <a:solidFill>
                  <a:schemeClr val="tx1"/>
                </a:solidFill>
                <a:effectLst/>
                <a:latin typeface="+mn-lt"/>
                <a:ea typeface="+mn-ea"/>
                <a:cs typeface="+mn-cs"/>
              </a:rPr>
              <a:t>人工知能が人間の知的活動を補い、拡張してくれるように、ロボットが、人間の身体能力を補い、拡張しようとしています。一方で、これまで人間にしかできなかった労働を奪うのではないかと懸念する声も出始めています。</a:t>
            </a:r>
          </a:p>
          <a:p>
            <a:r>
              <a:rPr kumimoji="1" lang="ja-JP" altLang="ja-JP" sz="1200" kern="1200" dirty="0" smtClean="0">
                <a:solidFill>
                  <a:schemeClr val="tx1"/>
                </a:solidFill>
                <a:effectLst/>
                <a:latin typeface="+mn-lt"/>
                <a:ea typeface="+mn-ea"/>
                <a:cs typeface="+mn-cs"/>
              </a:rPr>
              <a:t>現実世界とサイバー世界が緊密に結合された「</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ソーシャル・メディアによって、現実世界はデジタル・データ化され、インターネットによって、クラウドすなわちサイバー（電脳）世界に送りだされています。つまり、サイバー世界には、現実世界のデジタル・コピーが作られてゆくのです。このような現実世界とサイバー世界が緊密に結合され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このデジタル・コピーされたデータを分析し、様々な予測やシミュレーションを行えば、そのデータをもたらした個人の趣味嗜好、行動特性、あるいは行動を予測することができます。さらに、膨大な人数の人間行動や社会での出来事を調べ上げ、未来を予測することもできるようになるかもしれません。また、運送業務であれば、無駄のない最適な流通経路や配車計画を策定することができます。工場であれば、もの作りの手順や使う設備の最適な組合せをつくることができるでしょう。</a:t>
            </a:r>
          </a:p>
          <a:p>
            <a:r>
              <a:rPr kumimoji="1" lang="ja-JP" altLang="ja-JP" sz="1200" kern="1200" dirty="0" smtClean="0">
                <a:solidFill>
                  <a:schemeClr val="tx1"/>
                </a:solidFill>
                <a:effectLst/>
                <a:latin typeface="+mn-lt"/>
                <a:ea typeface="+mn-ea"/>
                <a:cs typeface="+mn-cs"/>
              </a:rPr>
              <a:t>つまり、現実世界では決してできない様々な実験を、「現実世界のデジタル・コピー」を使って、何度も繰り返しシミュレーションし、最適解を見つけ出そうということが可能になるのです。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の台数は今後さらに増加し、ソーシャル・メディアでのやり取りも盛んになるでしょう。そうなれば、現実世界のデータは益々増大し、その粒度もきめ細かくなってゆきます。これによって、より精緻な現実世界のデジタル・コピーがサイバー世界に構築され、より緻密な予測や最適化、アドバイスができるようになります。そして、その結果の行動を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によって取得し、サイバー世界にフィードバックされることで、さらに予測や最適化の精度は高まります。</a:t>
            </a:r>
          </a:p>
          <a:p>
            <a:r>
              <a:rPr kumimoji="1" lang="ja-JP" altLang="ja-JP" sz="1200" kern="1200" dirty="0" smtClean="0">
                <a:solidFill>
                  <a:schemeClr val="tx1"/>
                </a:solidFill>
                <a:effectLst/>
                <a:latin typeface="+mn-lt"/>
                <a:ea typeface="+mn-ea"/>
                <a:cs typeface="+mn-cs"/>
              </a:rPr>
              <a:t>このような現実世界とサイバー世界が一体となった仕組みが、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なのです。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a:t>
            </a:r>
          </a:p>
          <a:p>
            <a:r>
              <a:rPr kumimoji="1" lang="ja-JP" altLang="ja-JP" sz="1200" kern="1200" dirty="0" smtClean="0">
                <a:solidFill>
                  <a:schemeClr val="tx1"/>
                </a:solidFill>
                <a:effectLst/>
                <a:latin typeface="+mn-lt"/>
                <a:ea typeface="+mn-ea"/>
                <a:cs typeface="+mn-cs"/>
              </a:rPr>
              <a:t>このチャートでもおわかりの通り、様々なテクノロジーは、それ自身が独立して存在しているわけではありません。それぞれに連携しながら役割を果たしています。私たちは、この一連のつながりを理解して、始めてテクノロジーの価値を理解することができます。</a:t>
            </a:r>
          </a:p>
          <a:p>
            <a:r>
              <a:rPr kumimoji="1" lang="ja-JP" altLang="ja-JP" sz="1200" kern="1200" dirty="0" smtClean="0">
                <a:solidFill>
                  <a:schemeClr val="tx1"/>
                </a:solidFill>
                <a:effectLst/>
                <a:latin typeface="+mn-lt"/>
                <a:ea typeface="+mn-ea"/>
                <a:cs typeface="+mn-cs"/>
              </a:rPr>
              <a:t>ここに紹介したことは、必ずしも全てが現時点で実現しているわけではありません。しかし、「トレンド＝過去から現在を通り越して未来に向かう流れ」からみれば、近い将来必ず実現するものです。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このようなトレンドの中にあります。冒頭でも説明したように、これまでの常識を大きく塗り替えるテクノロジーが重なり合い、影響を及ぼしあっています。この様相は、かつてとは明らかに異質な状況なのです。</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とビジネスが、これまでに無く深く結びついていることもかつてとは大きく異なることです。</a:t>
            </a:r>
          </a:p>
          <a:p>
            <a:r>
              <a:rPr kumimoji="1" lang="ja-JP" altLang="ja-JP" sz="1200" kern="1200" dirty="0" smtClean="0">
                <a:solidFill>
                  <a:schemeClr val="tx1"/>
                </a:solidFill>
                <a:effectLst/>
                <a:latin typeface="+mn-lt"/>
                <a:ea typeface="+mn-ea"/>
                <a:cs typeface="+mn-cs"/>
              </a:rPr>
              <a:t>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は、既存業務の生産性や効率を高める手段として、主に使われてきました。しかし、いま、「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を前提に新たなビジネスを創る」時代へと、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の役割は拡がりつつあります。これまでも銀行システムや航空券発券予約システムなど、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を前提としたビジネスはありましたが、その多くが既存業務の効率化や機能の拡張でした。そうではない、まったく新しいビジネスや生活のあり方が、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によって生みだされつつあるのです。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の適用範囲が、いま大きく拡がりつつあます。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と日常はこれまでに無く密接に関わり、活用の選択肢を拡げつつあります。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の民主化といっても良いのかもしれません。ここにも、これまでとはことなる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ビジネスとしての可能性が広がっています。</a:t>
            </a:r>
          </a:p>
          <a:p>
            <a:r>
              <a:rPr kumimoji="1" lang="ja-JP" altLang="ja-JP" sz="1200" kern="1200" dirty="0" smtClean="0">
                <a:solidFill>
                  <a:schemeClr val="tx1"/>
                </a:solidFill>
                <a:effectLst/>
                <a:latin typeface="+mn-lt"/>
                <a:ea typeface="+mn-ea"/>
                <a:cs typeface="+mn-cs"/>
              </a:rPr>
              <a:t>「トレンドは時流である」</a:t>
            </a:r>
          </a:p>
          <a:p>
            <a:r>
              <a:rPr kumimoji="1" lang="ja-JP" altLang="ja-JP" sz="1200" kern="1200" dirty="0" smtClean="0">
                <a:solidFill>
                  <a:schemeClr val="tx1"/>
                </a:solidFill>
                <a:effectLst/>
                <a:latin typeface="+mn-lt"/>
                <a:ea typeface="+mn-ea"/>
                <a:cs typeface="+mn-cs"/>
              </a:rPr>
              <a:t>この流れに乗るか、押し流されるか、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ビジネスは、いま、そんな選択を迫られているのかもしれません。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177917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先週は、ポスト</a:t>
            </a:r>
            <a:r>
              <a:rPr kumimoji="1" lang="en-US" altLang="ja-JP" dirty="0" smtClean="0"/>
              <a:t>SI</a:t>
            </a:r>
            <a:r>
              <a:rPr kumimoji="1" lang="ja-JP" altLang="en-US" dirty="0" smtClean="0"/>
              <a:t>ビジネスが、直面している厳しい現実について考えてみましたが、受託開発・保守、運用に関わる請負や準委任、派遣といった人月積算を前提とした従来型</a:t>
            </a:r>
            <a:r>
              <a:rPr kumimoji="1" lang="en-US" altLang="ja-JP" dirty="0" smtClean="0"/>
              <a:t>SI</a:t>
            </a:r>
            <a:r>
              <a:rPr kumimoji="1" lang="ja-JP" altLang="en-US" dirty="0" smtClean="0"/>
              <a:t>ビジネスは、なくなることはないでしょう。</a:t>
            </a:r>
          </a:p>
          <a:p>
            <a:endParaRPr kumimoji="1" lang="ja-JP" altLang="en-US" dirty="0" smtClean="0"/>
          </a:p>
          <a:p>
            <a:r>
              <a:rPr kumimoji="1" lang="ja-JP" altLang="en-US" dirty="0" smtClean="0"/>
              <a:t>スクリーンショット </a:t>
            </a:r>
            <a:r>
              <a:rPr kumimoji="1" lang="en-US" altLang="ja-JP" dirty="0" smtClean="0"/>
              <a:t>2015-08-01 14.09.40</a:t>
            </a:r>
          </a:p>
          <a:p>
            <a:endParaRPr kumimoji="1" lang="en-US" altLang="ja-JP" dirty="0" smtClean="0"/>
          </a:p>
          <a:p>
            <a:r>
              <a:rPr kumimoji="1" lang="ja-JP" altLang="en-US" dirty="0" smtClean="0"/>
              <a:t>例えば、次のような業務は、今後とも継続すると考えています。</a:t>
            </a:r>
          </a:p>
          <a:p>
            <a:endParaRPr kumimoji="1" lang="ja-JP" altLang="en-US" dirty="0" smtClean="0"/>
          </a:p>
          <a:p>
            <a:r>
              <a:rPr kumimoji="1" lang="ja-JP" altLang="en-US" dirty="0" smtClean="0"/>
              <a:t>既存システムの保守や周辺機能の追加開発</a:t>
            </a:r>
          </a:p>
          <a:p>
            <a:r>
              <a:rPr kumimoji="1" lang="ja-JP" altLang="en-US" dirty="0" smtClean="0"/>
              <a:t>ユーザー企業の独自システムに関する運用管理</a:t>
            </a:r>
          </a:p>
          <a:p>
            <a:r>
              <a:rPr kumimoji="1" lang="ja-JP" altLang="en-US" dirty="0" smtClean="0"/>
              <a:t>特定業務・技術スキルを持つ個人に依存した業務</a:t>
            </a:r>
          </a:p>
          <a:p>
            <a:r>
              <a:rPr kumimoji="1" lang="ja-JP" altLang="en-US" dirty="0" smtClean="0"/>
              <a:t>しかし、「既存システム」は、いずれは、新しいテクノロジーや開発・運用の考え方を採用したシステムへと置き換わってゆくことは避けられません。また、「独自システム」の運用は、オンプレミスからパブリック・クラウドへ、そして、人工知能を使った自律的な運用管理システムに徐々に移行してゆきます。さらに、「個人に依存した業務」も需要が保証されるものではなく、なによりもビジネスの規模を確保することができません。</a:t>
            </a:r>
          </a:p>
          <a:p>
            <a:endParaRPr kumimoji="1" lang="ja-JP" altLang="en-US" dirty="0" smtClean="0"/>
          </a:p>
          <a:p>
            <a:r>
              <a:rPr kumimoji="1" lang="ja-JP" altLang="en-US" dirty="0" smtClean="0"/>
              <a:t>直ちになくなることはないにしても、需要の減少に加え、先週も述べたように生産年齢人口の減少やエンジニアの高齢化により利益確保は、ますます難しくなります。</a:t>
            </a:r>
          </a:p>
          <a:p>
            <a:endParaRPr kumimoji="1" lang="ja-JP" altLang="en-US" dirty="0" smtClean="0"/>
          </a:p>
          <a:p>
            <a:r>
              <a:rPr kumimoji="1" lang="ja-JP" altLang="en-US" dirty="0" smtClean="0"/>
              <a:t>それでもビジネスとして大きな割合を占める受託開発で延命を図ろうとすれば、「常駐型」を減らし「持ち帰り型」を増やしてゆくことが、有効かもしれません。持ち帰り型受託開発にすれば、ニアショアやオフショアなどの遠隔地の人材を活用でき、自社要員を増やすことなく、需要に対応することが容易になります。また、まだ今後の拡大が期待できる新興国などの海外市場進出のためにも役立ちます。</a:t>
            </a:r>
          </a:p>
          <a:p>
            <a:endParaRPr kumimoji="1" lang="ja-JP" altLang="en-US" dirty="0" smtClean="0"/>
          </a:p>
          <a:p>
            <a:r>
              <a:rPr kumimoji="1" lang="ja-JP" altLang="en-US" dirty="0" smtClean="0"/>
              <a:t>ただ、「持ち帰り型」への転換は、お客様との仕様確定のやり方や進捗状況の共有の仕方を見直さなければなりません。さらに、自社内に開発環境を整えることも必要になります。しかし、他のプロジェクトに従事している社員の支援を得たり、複数プロジェクトを兼務したりさせることもでき、エンジニア一人当り生産性を向上させることができます。さらに、開発したプログラムを他プロジェクトで再利用することや、独自の開発手法やツールを工夫し開発生産性を高めることで利益率を高める余地を残します。</a:t>
            </a:r>
          </a:p>
          <a:p>
            <a:endParaRPr kumimoji="1" lang="ja-JP" altLang="en-US" dirty="0" smtClean="0"/>
          </a:p>
          <a:p>
            <a:r>
              <a:rPr kumimoji="1" lang="ja-JP" altLang="en-US" dirty="0" smtClean="0"/>
              <a:t>クラウドや</a:t>
            </a:r>
            <a:r>
              <a:rPr kumimoji="1" lang="en-US" altLang="ja-JP" dirty="0" smtClean="0"/>
              <a:t>OSS</a:t>
            </a:r>
            <a:r>
              <a:rPr kumimoji="1" lang="ja-JP" altLang="en-US" dirty="0" smtClean="0"/>
              <a:t>の普及により、開発環境の整備には、従来ほどコストは掛からなくなりました。これらをうまく生かすことで、むしろ積極的に持ち帰り型への転換をすすめコスト競争力を高めることができるでしょう。</a:t>
            </a:r>
          </a:p>
          <a:p>
            <a:endParaRPr kumimoji="1" lang="ja-JP" altLang="en-US" dirty="0" smtClean="0"/>
          </a:p>
          <a:p>
            <a:r>
              <a:rPr kumimoji="1" lang="ja-JP" altLang="en-US" dirty="0" smtClean="0"/>
              <a:t>しかし、従来型の受託開発需要そのものが、今後減ってゆくことは覚悟しなければなりません。従って、従来型での需要が確保できるうちに、ポスト</a:t>
            </a:r>
            <a:r>
              <a:rPr kumimoji="1" lang="en-US" altLang="ja-JP" dirty="0" smtClean="0"/>
              <a:t>SI</a:t>
            </a:r>
            <a:r>
              <a:rPr kumimoji="1" lang="ja-JP" altLang="en-US" dirty="0" smtClean="0"/>
              <a:t>ビジネスへの筋道を作らなければならないことに変わりはありません。</a:t>
            </a:r>
          </a:p>
          <a:p>
            <a:endParaRPr kumimoji="1" lang="ja-JP" altLang="en-US" dirty="0" smtClean="0"/>
          </a:p>
          <a:p>
            <a:r>
              <a:rPr kumimoji="1" lang="ja-JP" altLang="en-US" dirty="0" smtClean="0"/>
              <a:t>また、企業個別のインフラおよびプラットフォームの構築や運用管理については、相当厳しいものになることを覚悟しておく必要があるでしょう。</a:t>
            </a:r>
          </a:p>
          <a:p>
            <a:endParaRPr kumimoji="1" lang="ja-JP" altLang="en-US" dirty="0" smtClean="0"/>
          </a:p>
          <a:p>
            <a:r>
              <a:rPr kumimoji="1" lang="ja-JP" altLang="en-US" dirty="0" smtClean="0"/>
              <a:t>当面は、これまで企業は、独自にシステム環境を築き上げてきました。これらを維持するための運用やサポートの需要は当面継続するでしょう。また、独自システムへのこだわりから、独自のプライベート・クラウドを構築し、パブリック・クラウドとの連携環境である「ハイブリッド・クラウド」の需要も生まれてくると考えています。しかし、これは、パブリック・クラウドへの全面的なシフトの過渡期的な需要であり、中長期的には、パブリック・クラウドへのシフトが進んでゆくものと思われます。</a:t>
            </a:r>
          </a:p>
          <a:p>
            <a:endParaRPr kumimoji="1" lang="ja-JP" altLang="en-US" dirty="0" smtClean="0"/>
          </a:p>
          <a:p>
            <a:r>
              <a:rPr kumimoji="1" lang="ja-JP" altLang="en-US" dirty="0" smtClean="0"/>
              <a:t>スクリーンショット </a:t>
            </a:r>
            <a:r>
              <a:rPr kumimoji="1" lang="en-US" altLang="ja-JP" dirty="0" smtClean="0"/>
              <a:t>2015-08-01 14.10.17</a:t>
            </a:r>
          </a:p>
          <a:p>
            <a:endParaRPr kumimoji="1" lang="en-US" altLang="ja-JP" dirty="0" smtClean="0"/>
          </a:p>
          <a:p>
            <a:r>
              <a:rPr kumimoji="1" lang="ja-JP" altLang="en-US" dirty="0" smtClean="0"/>
              <a:t>例えば、</a:t>
            </a:r>
            <a:r>
              <a:rPr kumimoji="1" lang="en-US" altLang="ja-JP" dirty="0" smtClean="0"/>
              <a:t>2020</a:t>
            </a:r>
            <a:r>
              <a:rPr kumimoji="1" lang="ja-JP" altLang="en-US" dirty="0" smtClean="0"/>
              <a:t>年、モバイル・ネットワークの通信速度は、最大で</a:t>
            </a:r>
            <a:r>
              <a:rPr kumimoji="1" lang="en-US" altLang="ja-JP" dirty="0" smtClean="0"/>
              <a:t>10Gb</a:t>
            </a:r>
            <a:r>
              <a:rPr kumimoji="1" lang="ja-JP" altLang="en-US" dirty="0" smtClean="0"/>
              <a:t>、通信環境が悪い場合でも</a:t>
            </a:r>
            <a:r>
              <a:rPr kumimoji="1" lang="en-US" altLang="ja-JP" dirty="0" smtClean="0"/>
              <a:t>100Mb</a:t>
            </a:r>
            <a:r>
              <a:rPr kumimoji="1" lang="ja-JP" altLang="en-US" dirty="0" smtClean="0"/>
              <a:t>を確保できる</a:t>
            </a:r>
            <a:r>
              <a:rPr kumimoji="1" lang="en-US" altLang="ja-JP" dirty="0" smtClean="0"/>
              <a:t>5G</a:t>
            </a:r>
            <a:r>
              <a:rPr kumimoji="1" lang="ja-JP" altLang="en-US" dirty="0" smtClean="0"/>
              <a:t>（第５世代）通信が実用化しているでしょう。セキュリティも強化され、応答時間に影響する遅延時間も大幅に短縮されます。現在の通信規格である</a:t>
            </a:r>
            <a:r>
              <a:rPr kumimoji="1" lang="en-US" altLang="ja-JP" dirty="0" smtClean="0"/>
              <a:t>4G</a:t>
            </a:r>
            <a:r>
              <a:rPr kumimoji="1" lang="ja-JP" altLang="en-US" dirty="0" smtClean="0"/>
              <a:t>（第４世代）の通信速度は、最大で</a:t>
            </a:r>
            <a:r>
              <a:rPr kumimoji="1" lang="en-US" altLang="ja-JP" dirty="0" smtClean="0"/>
              <a:t>100Mb</a:t>
            </a:r>
            <a:r>
              <a:rPr kumimoji="1" lang="ja-JP" altLang="en-US" dirty="0" smtClean="0"/>
              <a:t>、その</a:t>
            </a:r>
            <a:r>
              <a:rPr kumimoji="1" lang="en-US" altLang="ja-JP" dirty="0" smtClean="0"/>
              <a:t>100</a:t>
            </a:r>
            <a:r>
              <a:rPr kumimoji="1" lang="ja-JP" altLang="en-US" dirty="0" smtClean="0"/>
              <a:t>倍の通信速度が実現しています。企業内のネットワークと遜色のない使い勝手を手に入れることができます。</a:t>
            </a:r>
          </a:p>
          <a:p>
            <a:endParaRPr kumimoji="1" lang="ja-JP" altLang="en-US" dirty="0" smtClean="0"/>
          </a:p>
          <a:p>
            <a:r>
              <a:rPr kumimoji="1" lang="ja-JP" altLang="en-US" dirty="0" smtClean="0"/>
              <a:t>企業は、クラウド上に自社専用のサーバーや仮想データセンターを持ち、業務で使うアプリーションは、そこで稼働します。ユーザーは、クライアント・デバイスから、</a:t>
            </a:r>
            <a:r>
              <a:rPr kumimoji="1" lang="en-US" altLang="ja-JP" dirty="0" smtClean="0"/>
              <a:t>5G</a:t>
            </a:r>
            <a:r>
              <a:rPr kumimoji="1" lang="ja-JP" altLang="en-US" dirty="0" smtClean="0"/>
              <a:t>ネットワークを介して、クラウドにアクセスします。クラウドには、自分のパーソナル・デスクトップやデータ・スペースが置かれ、クライアント・デバイスは、それにアクセスするための通信機能と表示や入出力装置としての役割を果たします。</a:t>
            </a:r>
          </a:p>
          <a:p>
            <a:endParaRPr kumimoji="1" lang="ja-JP" altLang="en-US" dirty="0" smtClean="0"/>
          </a:p>
          <a:p>
            <a:r>
              <a:rPr kumimoji="1" lang="ja-JP" altLang="en-US" dirty="0" smtClean="0"/>
              <a:t>ノート</a:t>
            </a:r>
            <a:r>
              <a:rPr kumimoji="1" lang="en-US" altLang="ja-JP" dirty="0" smtClean="0"/>
              <a:t>PC</a:t>
            </a:r>
            <a:r>
              <a:rPr kumimoji="1" lang="ja-JP" altLang="en-US" dirty="0" smtClean="0"/>
              <a:t>型やタブレット型、スマートフォン型など、使う場所や目的に応じて、使い分けることになるでしょう。そこにプログラムやデータを保管することはありません。</a:t>
            </a:r>
          </a:p>
          <a:p>
            <a:endParaRPr kumimoji="1" lang="ja-JP" altLang="en-US" dirty="0" smtClean="0"/>
          </a:p>
          <a:p>
            <a:r>
              <a:rPr kumimoji="1" lang="ja-JP" altLang="en-US" dirty="0" smtClean="0"/>
              <a:t>こうなると、企業内のインフラは、必要ありません。逆に、社内の自社ネットワーク、自社所有のサーバーやストレージは、資産を増やし運用管理負担をもたらすやっかいな存在となっているかもしれません。</a:t>
            </a:r>
          </a:p>
          <a:p>
            <a:endParaRPr kumimoji="1" lang="ja-JP" altLang="en-US" dirty="0" smtClean="0"/>
          </a:p>
          <a:p>
            <a:r>
              <a:rPr kumimoji="1" lang="ja-JP" altLang="en-US" dirty="0" smtClean="0"/>
              <a:t>ユーザー企業のインフラ構築の需要は、なくならないまでも相当厳しくなることを覚悟しておく必要があります。しかし、自らがクラウド事業者になろうとしても、圧倒的な資金力と技術力を持つ大手クラウド事業者と真っ向勝負することは、現実的ではありません。</a:t>
            </a:r>
          </a:p>
          <a:p>
            <a:endParaRPr kumimoji="1" lang="ja-JP" altLang="en-US" dirty="0" smtClean="0"/>
          </a:p>
          <a:p>
            <a:r>
              <a:rPr kumimoji="1" lang="ja-JP" altLang="en-US" dirty="0" smtClean="0"/>
              <a:t>一方で、このような新しい時代のインフラをどのように使いこなすか、そのためのビジネス・プロセスやワークスタイル、そして、システム環境の整備や設定といった上流のニーズは、ますます重要となります。インフラ・ビジネスは、そんな大きな転換を求められることになります。</a:t>
            </a:r>
          </a:p>
          <a:p>
            <a:endParaRPr kumimoji="1" lang="ja-JP" altLang="en-US" dirty="0" smtClean="0"/>
          </a:p>
          <a:p>
            <a:r>
              <a:rPr kumimoji="1" lang="ja-JP" altLang="en-US" dirty="0" smtClean="0"/>
              <a:t>それでは、ポスト</a:t>
            </a:r>
            <a:r>
              <a:rPr kumimoji="1" lang="en-US" altLang="ja-JP" dirty="0" smtClean="0"/>
              <a:t>SI</a:t>
            </a:r>
            <a:r>
              <a:rPr kumimoji="1" lang="ja-JP" altLang="en-US" smtClean="0"/>
              <a:t>に向けて、どのようなシナリオを描けば良いのでしょうか。次週は、この点について、具体的に考えてゆこうと思います。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319792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096702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63345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 1"/>
          <p:cNvSpPr>
            <a:spLocks noGrp="1" noRot="1" noChangeAspect="1" noTextEdit="1"/>
          </p:cNvSpPr>
          <p:nvPr>
            <p:ph type="sldImg"/>
          </p:nvPr>
        </p:nvSpPr>
        <p:spPr>
          <a:ln/>
        </p:spPr>
      </p:sp>
      <p:sp>
        <p:nvSpPr>
          <p:cNvPr id="44034" name="ノート プレースホルダ 2"/>
          <p:cNvSpPr>
            <a:spLocks noGrp="1"/>
          </p:cNvSpPr>
          <p:nvPr>
            <p:ph type="body" idx="1"/>
          </p:nvPr>
        </p:nvSpPr>
        <p:spPr/>
        <p:txBody>
          <a:bodyPr/>
          <a:lstStyle/>
          <a:p>
            <a:endParaRPr lang="ja-JP" altLang="en-US" dirty="0" smtClean="0"/>
          </a:p>
        </p:txBody>
      </p:sp>
      <p:sp>
        <p:nvSpPr>
          <p:cNvPr id="44035" name="スライド番号プレースホルダ 3"/>
          <p:cNvSpPr>
            <a:spLocks noGrp="1"/>
          </p:cNvSpPr>
          <p:nvPr>
            <p:ph type="sldNum" sz="quarter" idx="5"/>
          </p:nvPr>
        </p:nvSpPr>
        <p:spPr>
          <a:noFill/>
        </p:spPr>
        <p:txBody>
          <a:bodyPr/>
          <a:lstStyle>
            <a:lvl1pPr defTabSz="879757">
              <a:defRPr kumimoji="1" sz="1100">
                <a:solidFill>
                  <a:srgbClr val="484848"/>
                </a:solidFill>
                <a:latin typeface="Arial" charset="0"/>
                <a:ea typeface="HG丸ｺﾞｼｯｸM-PRO" pitchFamily="50" charset="-128"/>
              </a:defRPr>
            </a:lvl1pPr>
            <a:lvl2pPr marL="715940" indent="-276062" defTabSz="879757">
              <a:defRPr kumimoji="1" sz="1100">
                <a:solidFill>
                  <a:srgbClr val="484848"/>
                </a:solidFill>
                <a:latin typeface="Arial" charset="0"/>
                <a:ea typeface="HG丸ｺﾞｼｯｸM-PRO" pitchFamily="50" charset="-128"/>
              </a:defRPr>
            </a:lvl2pPr>
            <a:lvl3pPr marL="1101213" indent="-219940" defTabSz="879757">
              <a:defRPr kumimoji="1" sz="1100">
                <a:solidFill>
                  <a:srgbClr val="484848"/>
                </a:solidFill>
                <a:latin typeface="Arial" charset="0"/>
                <a:ea typeface="HG丸ｺﾞｼｯｸM-PRO" pitchFamily="50" charset="-128"/>
              </a:defRPr>
            </a:lvl3pPr>
            <a:lvl4pPr marL="1542610" indent="-221456" defTabSz="879757">
              <a:defRPr kumimoji="1" sz="1100">
                <a:solidFill>
                  <a:srgbClr val="484848"/>
                </a:solidFill>
                <a:latin typeface="Arial" charset="0"/>
                <a:ea typeface="HG丸ｺﾞｼｯｸM-PRO" pitchFamily="50" charset="-128"/>
              </a:defRPr>
            </a:lvl4pPr>
            <a:lvl5pPr marL="1982488" indent="-219940" defTabSz="879757">
              <a:defRPr kumimoji="1" sz="1100">
                <a:solidFill>
                  <a:srgbClr val="484848"/>
                </a:solidFill>
                <a:latin typeface="Arial" charset="0"/>
                <a:ea typeface="HG丸ｺﾞｼｯｸM-PRO" pitchFamily="50" charset="-128"/>
              </a:defRPr>
            </a:lvl5pPr>
            <a:lvl6pPr marL="2419333" indent="-219940" defTabSz="879757" fontAlgn="base">
              <a:spcBef>
                <a:spcPct val="0"/>
              </a:spcBef>
              <a:spcAft>
                <a:spcPct val="0"/>
              </a:spcAft>
              <a:defRPr kumimoji="1" sz="1100">
                <a:solidFill>
                  <a:srgbClr val="484848"/>
                </a:solidFill>
                <a:latin typeface="Arial" charset="0"/>
                <a:ea typeface="HG丸ｺﾞｼｯｸM-PRO" pitchFamily="50" charset="-128"/>
              </a:defRPr>
            </a:lvl6pPr>
            <a:lvl7pPr marL="2856178" indent="-219940" defTabSz="879757" fontAlgn="base">
              <a:spcBef>
                <a:spcPct val="0"/>
              </a:spcBef>
              <a:spcAft>
                <a:spcPct val="0"/>
              </a:spcAft>
              <a:defRPr kumimoji="1" sz="1100">
                <a:solidFill>
                  <a:srgbClr val="484848"/>
                </a:solidFill>
                <a:latin typeface="Arial" charset="0"/>
                <a:ea typeface="HG丸ｺﾞｼｯｸM-PRO" pitchFamily="50" charset="-128"/>
              </a:defRPr>
            </a:lvl7pPr>
            <a:lvl8pPr marL="3293024" indent="-219940" defTabSz="879757" fontAlgn="base">
              <a:spcBef>
                <a:spcPct val="0"/>
              </a:spcBef>
              <a:spcAft>
                <a:spcPct val="0"/>
              </a:spcAft>
              <a:defRPr kumimoji="1" sz="1100">
                <a:solidFill>
                  <a:srgbClr val="484848"/>
                </a:solidFill>
                <a:latin typeface="Arial" charset="0"/>
                <a:ea typeface="HG丸ｺﾞｼｯｸM-PRO" pitchFamily="50" charset="-128"/>
              </a:defRPr>
            </a:lvl8pPr>
            <a:lvl9pPr marL="3729869" indent="-219940" defTabSz="879757" fontAlgn="base">
              <a:spcBef>
                <a:spcPct val="0"/>
              </a:spcBef>
              <a:spcAft>
                <a:spcPct val="0"/>
              </a:spcAft>
              <a:defRPr kumimoji="1" sz="1100">
                <a:solidFill>
                  <a:srgbClr val="484848"/>
                </a:solidFill>
                <a:latin typeface="Arial" charset="0"/>
                <a:ea typeface="HG丸ｺﾞｼｯｸM-PRO" pitchFamily="50" charset="-128"/>
              </a:defRPr>
            </a:lvl9pPr>
          </a:lstStyle>
          <a:p>
            <a:fld id="{BF8B0680-B77C-4BE4-9F14-53710E33E192}" type="slidenum">
              <a:rPr lang="ja-JP" altLang="en-US">
                <a:solidFill>
                  <a:schemeClr val="tx1"/>
                </a:solidFill>
                <a:ea typeface="ＭＳ Ｐゴシック" charset="-128"/>
              </a:rPr>
              <a:pPr/>
              <a:t>38</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275440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96FD6-7E1E-43BE-9A7A-76F21CDCA2DA}" type="slidenum">
              <a:rPr lang="ja-JP" altLang="en-US"/>
              <a:pPr/>
              <a:t>39</a:t>
            </a:fld>
            <a:endParaRPr lang="en-US" altLang="ja-JP" dirty="0"/>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ja-JP" altLang="en-US" dirty="0"/>
          </a:p>
        </p:txBody>
      </p:sp>
    </p:spTree>
    <p:extLst>
      <p:ext uri="{BB962C8B-B14F-4D97-AF65-F5344CB8AC3E}">
        <p14:creationId xmlns:p14="http://schemas.microsoft.com/office/powerpoint/2010/main" val="1274728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 1"/>
          <p:cNvSpPr>
            <a:spLocks noGrp="1" noRot="1" noChangeAspect="1" noTextEdit="1"/>
          </p:cNvSpPr>
          <p:nvPr>
            <p:ph type="sldImg"/>
          </p:nvPr>
        </p:nvSpPr>
        <p:spPr>
          <a:ln/>
        </p:spPr>
      </p:sp>
      <p:sp>
        <p:nvSpPr>
          <p:cNvPr id="44034" name="ノート プレースホルダ 2"/>
          <p:cNvSpPr>
            <a:spLocks noGrp="1"/>
          </p:cNvSpPr>
          <p:nvPr>
            <p:ph type="body" idx="1"/>
          </p:nvPr>
        </p:nvSpPr>
        <p:spPr/>
        <p:txBody>
          <a:bodyPr/>
          <a:lstStyle/>
          <a:p>
            <a:endParaRPr lang="ja-JP" altLang="en-US" dirty="0" smtClean="0"/>
          </a:p>
        </p:txBody>
      </p:sp>
      <p:sp>
        <p:nvSpPr>
          <p:cNvPr id="44035" name="スライド番号プレースホルダ 3"/>
          <p:cNvSpPr>
            <a:spLocks noGrp="1"/>
          </p:cNvSpPr>
          <p:nvPr>
            <p:ph type="sldNum" sz="quarter" idx="5"/>
          </p:nvPr>
        </p:nvSpPr>
        <p:spPr>
          <a:noFill/>
        </p:spPr>
        <p:txBody>
          <a:bodyPr/>
          <a:lstStyle>
            <a:lvl1pPr defTabSz="879757">
              <a:defRPr kumimoji="1" sz="1100">
                <a:solidFill>
                  <a:srgbClr val="484848"/>
                </a:solidFill>
                <a:latin typeface="Arial" charset="0"/>
                <a:ea typeface="HG丸ｺﾞｼｯｸM-PRO" pitchFamily="50" charset="-128"/>
              </a:defRPr>
            </a:lvl1pPr>
            <a:lvl2pPr marL="715940" indent="-276062" defTabSz="879757">
              <a:defRPr kumimoji="1" sz="1100">
                <a:solidFill>
                  <a:srgbClr val="484848"/>
                </a:solidFill>
                <a:latin typeface="Arial" charset="0"/>
                <a:ea typeface="HG丸ｺﾞｼｯｸM-PRO" pitchFamily="50" charset="-128"/>
              </a:defRPr>
            </a:lvl2pPr>
            <a:lvl3pPr marL="1101213" indent="-219940" defTabSz="879757">
              <a:defRPr kumimoji="1" sz="1100">
                <a:solidFill>
                  <a:srgbClr val="484848"/>
                </a:solidFill>
                <a:latin typeface="Arial" charset="0"/>
                <a:ea typeface="HG丸ｺﾞｼｯｸM-PRO" pitchFamily="50" charset="-128"/>
              </a:defRPr>
            </a:lvl3pPr>
            <a:lvl4pPr marL="1542610" indent="-221456" defTabSz="879757">
              <a:defRPr kumimoji="1" sz="1100">
                <a:solidFill>
                  <a:srgbClr val="484848"/>
                </a:solidFill>
                <a:latin typeface="Arial" charset="0"/>
                <a:ea typeface="HG丸ｺﾞｼｯｸM-PRO" pitchFamily="50" charset="-128"/>
              </a:defRPr>
            </a:lvl4pPr>
            <a:lvl5pPr marL="1982488" indent="-219940" defTabSz="879757">
              <a:defRPr kumimoji="1" sz="1100">
                <a:solidFill>
                  <a:srgbClr val="484848"/>
                </a:solidFill>
                <a:latin typeface="Arial" charset="0"/>
                <a:ea typeface="HG丸ｺﾞｼｯｸM-PRO" pitchFamily="50" charset="-128"/>
              </a:defRPr>
            </a:lvl5pPr>
            <a:lvl6pPr marL="2419333" indent="-219940" defTabSz="879757" fontAlgn="base">
              <a:spcBef>
                <a:spcPct val="0"/>
              </a:spcBef>
              <a:spcAft>
                <a:spcPct val="0"/>
              </a:spcAft>
              <a:defRPr kumimoji="1" sz="1100">
                <a:solidFill>
                  <a:srgbClr val="484848"/>
                </a:solidFill>
                <a:latin typeface="Arial" charset="0"/>
                <a:ea typeface="HG丸ｺﾞｼｯｸM-PRO" pitchFamily="50" charset="-128"/>
              </a:defRPr>
            </a:lvl6pPr>
            <a:lvl7pPr marL="2856178" indent="-219940" defTabSz="879757" fontAlgn="base">
              <a:spcBef>
                <a:spcPct val="0"/>
              </a:spcBef>
              <a:spcAft>
                <a:spcPct val="0"/>
              </a:spcAft>
              <a:defRPr kumimoji="1" sz="1100">
                <a:solidFill>
                  <a:srgbClr val="484848"/>
                </a:solidFill>
                <a:latin typeface="Arial" charset="0"/>
                <a:ea typeface="HG丸ｺﾞｼｯｸM-PRO" pitchFamily="50" charset="-128"/>
              </a:defRPr>
            </a:lvl7pPr>
            <a:lvl8pPr marL="3293024" indent="-219940" defTabSz="879757" fontAlgn="base">
              <a:spcBef>
                <a:spcPct val="0"/>
              </a:spcBef>
              <a:spcAft>
                <a:spcPct val="0"/>
              </a:spcAft>
              <a:defRPr kumimoji="1" sz="1100">
                <a:solidFill>
                  <a:srgbClr val="484848"/>
                </a:solidFill>
                <a:latin typeface="Arial" charset="0"/>
                <a:ea typeface="HG丸ｺﾞｼｯｸM-PRO" pitchFamily="50" charset="-128"/>
              </a:defRPr>
            </a:lvl8pPr>
            <a:lvl9pPr marL="3729869" indent="-219940" defTabSz="879757" fontAlgn="base">
              <a:spcBef>
                <a:spcPct val="0"/>
              </a:spcBef>
              <a:spcAft>
                <a:spcPct val="0"/>
              </a:spcAft>
              <a:defRPr kumimoji="1" sz="1100">
                <a:solidFill>
                  <a:srgbClr val="484848"/>
                </a:solidFill>
                <a:latin typeface="Arial" charset="0"/>
                <a:ea typeface="HG丸ｺﾞｼｯｸM-PRO" pitchFamily="50" charset="-128"/>
              </a:defRPr>
            </a:lvl9pPr>
          </a:lstStyle>
          <a:p>
            <a:fld id="{BF8B0680-B77C-4BE4-9F14-53710E33E192}" type="slidenum">
              <a:rPr lang="ja-JP" altLang="en-US">
                <a:solidFill>
                  <a:schemeClr val="tx1"/>
                </a:solidFill>
                <a:ea typeface="ＭＳ Ｐゴシック" charset="-128"/>
              </a:rPr>
              <a:pPr/>
              <a:t>40</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369391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 1"/>
          <p:cNvSpPr>
            <a:spLocks noGrp="1" noRot="1" noChangeAspect="1" noTextEdit="1"/>
          </p:cNvSpPr>
          <p:nvPr>
            <p:ph type="sldImg"/>
          </p:nvPr>
        </p:nvSpPr>
        <p:spPr>
          <a:ln/>
        </p:spPr>
      </p:sp>
      <p:sp>
        <p:nvSpPr>
          <p:cNvPr id="44034" name="ノート プレースホルダ 2"/>
          <p:cNvSpPr>
            <a:spLocks noGrp="1"/>
          </p:cNvSpPr>
          <p:nvPr>
            <p:ph type="body" idx="1"/>
          </p:nvPr>
        </p:nvSpPr>
        <p:spPr/>
        <p:txBody>
          <a:bodyPr/>
          <a:lstStyle/>
          <a:p>
            <a:endParaRPr lang="ja-JP" altLang="en-US" dirty="0" smtClean="0"/>
          </a:p>
        </p:txBody>
      </p:sp>
      <p:sp>
        <p:nvSpPr>
          <p:cNvPr id="44035" name="スライド番号プレースホルダ 3"/>
          <p:cNvSpPr>
            <a:spLocks noGrp="1"/>
          </p:cNvSpPr>
          <p:nvPr>
            <p:ph type="sldNum" sz="quarter" idx="5"/>
          </p:nvPr>
        </p:nvSpPr>
        <p:spPr>
          <a:noFill/>
        </p:spPr>
        <p:txBody>
          <a:bodyPr/>
          <a:lstStyle>
            <a:lvl1pPr defTabSz="879757">
              <a:defRPr kumimoji="1" sz="1100">
                <a:solidFill>
                  <a:srgbClr val="484848"/>
                </a:solidFill>
                <a:latin typeface="Arial" charset="0"/>
                <a:ea typeface="HG丸ｺﾞｼｯｸM-PRO" pitchFamily="50" charset="-128"/>
              </a:defRPr>
            </a:lvl1pPr>
            <a:lvl2pPr marL="715940" indent="-276062" defTabSz="879757">
              <a:defRPr kumimoji="1" sz="1100">
                <a:solidFill>
                  <a:srgbClr val="484848"/>
                </a:solidFill>
                <a:latin typeface="Arial" charset="0"/>
                <a:ea typeface="HG丸ｺﾞｼｯｸM-PRO" pitchFamily="50" charset="-128"/>
              </a:defRPr>
            </a:lvl2pPr>
            <a:lvl3pPr marL="1101213" indent="-219940" defTabSz="879757">
              <a:defRPr kumimoji="1" sz="1100">
                <a:solidFill>
                  <a:srgbClr val="484848"/>
                </a:solidFill>
                <a:latin typeface="Arial" charset="0"/>
                <a:ea typeface="HG丸ｺﾞｼｯｸM-PRO" pitchFamily="50" charset="-128"/>
              </a:defRPr>
            </a:lvl3pPr>
            <a:lvl4pPr marL="1542610" indent="-221456" defTabSz="879757">
              <a:defRPr kumimoji="1" sz="1100">
                <a:solidFill>
                  <a:srgbClr val="484848"/>
                </a:solidFill>
                <a:latin typeface="Arial" charset="0"/>
                <a:ea typeface="HG丸ｺﾞｼｯｸM-PRO" pitchFamily="50" charset="-128"/>
              </a:defRPr>
            </a:lvl4pPr>
            <a:lvl5pPr marL="1982488" indent="-219940" defTabSz="879757">
              <a:defRPr kumimoji="1" sz="1100">
                <a:solidFill>
                  <a:srgbClr val="484848"/>
                </a:solidFill>
                <a:latin typeface="Arial" charset="0"/>
                <a:ea typeface="HG丸ｺﾞｼｯｸM-PRO" pitchFamily="50" charset="-128"/>
              </a:defRPr>
            </a:lvl5pPr>
            <a:lvl6pPr marL="2419333" indent="-219940" defTabSz="879757" fontAlgn="base">
              <a:spcBef>
                <a:spcPct val="0"/>
              </a:spcBef>
              <a:spcAft>
                <a:spcPct val="0"/>
              </a:spcAft>
              <a:defRPr kumimoji="1" sz="1100">
                <a:solidFill>
                  <a:srgbClr val="484848"/>
                </a:solidFill>
                <a:latin typeface="Arial" charset="0"/>
                <a:ea typeface="HG丸ｺﾞｼｯｸM-PRO" pitchFamily="50" charset="-128"/>
              </a:defRPr>
            </a:lvl6pPr>
            <a:lvl7pPr marL="2856178" indent="-219940" defTabSz="879757" fontAlgn="base">
              <a:spcBef>
                <a:spcPct val="0"/>
              </a:spcBef>
              <a:spcAft>
                <a:spcPct val="0"/>
              </a:spcAft>
              <a:defRPr kumimoji="1" sz="1100">
                <a:solidFill>
                  <a:srgbClr val="484848"/>
                </a:solidFill>
                <a:latin typeface="Arial" charset="0"/>
                <a:ea typeface="HG丸ｺﾞｼｯｸM-PRO" pitchFamily="50" charset="-128"/>
              </a:defRPr>
            </a:lvl7pPr>
            <a:lvl8pPr marL="3293024" indent="-219940" defTabSz="879757" fontAlgn="base">
              <a:spcBef>
                <a:spcPct val="0"/>
              </a:spcBef>
              <a:spcAft>
                <a:spcPct val="0"/>
              </a:spcAft>
              <a:defRPr kumimoji="1" sz="1100">
                <a:solidFill>
                  <a:srgbClr val="484848"/>
                </a:solidFill>
                <a:latin typeface="Arial" charset="0"/>
                <a:ea typeface="HG丸ｺﾞｼｯｸM-PRO" pitchFamily="50" charset="-128"/>
              </a:defRPr>
            </a:lvl8pPr>
            <a:lvl9pPr marL="3729869" indent="-219940" defTabSz="879757" fontAlgn="base">
              <a:spcBef>
                <a:spcPct val="0"/>
              </a:spcBef>
              <a:spcAft>
                <a:spcPct val="0"/>
              </a:spcAft>
              <a:defRPr kumimoji="1" sz="1100">
                <a:solidFill>
                  <a:srgbClr val="484848"/>
                </a:solidFill>
                <a:latin typeface="Arial" charset="0"/>
                <a:ea typeface="HG丸ｺﾞｼｯｸM-PRO" pitchFamily="50" charset="-128"/>
              </a:defRPr>
            </a:lvl9pPr>
          </a:lstStyle>
          <a:p>
            <a:fld id="{BF8B0680-B77C-4BE4-9F14-53710E33E192}" type="slidenum">
              <a:rPr lang="ja-JP" altLang="en-US">
                <a:solidFill>
                  <a:schemeClr val="tx1"/>
                </a:solidFill>
                <a:ea typeface="ＭＳ Ｐゴシック" charset="-128"/>
              </a:rPr>
              <a:pPr/>
              <a:t>41</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600188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494365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54495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b="1" dirty="0" smtClean="0">
                <a:effectLst/>
              </a:rPr>
              <a:t>「テクノロジー・ドリブン」</a:t>
            </a:r>
            <a:endParaRPr lang="ja-JP" altLang="en-US" dirty="0" smtClean="0">
              <a:effectLst/>
            </a:endParaRPr>
          </a:p>
          <a:p>
            <a:pPr fontAlgn="base"/>
            <a:r>
              <a:rPr kumimoji="1" lang="ja-JP" altLang="en-US" sz="1200" b="0" i="0" kern="1200" dirty="0" smtClean="0">
                <a:solidFill>
                  <a:schemeClr val="tx1"/>
                </a:solidFill>
                <a:effectLst/>
                <a:latin typeface="+mn-lt"/>
                <a:ea typeface="+mn-ea"/>
                <a:cs typeface="+mn-cs"/>
              </a:rPr>
              <a:t>ここ数年の動きを見ていると、こんな言葉がふさわしいかもしれません。例えば、</a:t>
            </a:r>
            <a:r>
              <a:rPr kumimoji="1" lang="en-US" altLang="ja-JP" sz="1200" b="0" i="0" kern="1200" dirty="0" err="1" smtClean="0">
                <a:solidFill>
                  <a:schemeClr val="tx1"/>
                </a:solidFill>
                <a:effectLst/>
                <a:latin typeface="+mn-lt"/>
                <a:ea typeface="+mn-ea"/>
                <a:cs typeface="+mn-cs"/>
              </a:rPr>
              <a:t>Uber</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Airbnb</a:t>
            </a:r>
            <a:r>
              <a:rPr kumimoji="1" lang="ja-JP" altLang="en-US" sz="1200" b="0" i="0" kern="1200" dirty="0" smtClean="0">
                <a:solidFill>
                  <a:schemeClr val="tx1"/>
                </a:solidFill>
                <a:effectLst/>
                <a:latin typeface="+mn-lt"/>
                <a:ea typeface="+mn-ea"/>
                <a:cs typeface="+mn-cs"/>
              </a:rPr>
              <a:t>といったテクノロジー・ドリブンなビジネスが既存のビジネスを破壊しようとしています。</a:t>
            </a:r>
          </a:p>
          <a:p>
            <a:pPr fontAlgn="base"/>
            <a:r>
              <a:rPr kumimoji="1" lang="ja-JP" altLang="en-US" sz="1200" b="0" i="0" kern="1200" dirty="0" smtClean="0">
                <a:solidFill>
                  <a:schemeClr val="tx1"/>
                </a:solidFill>
                <a:effectLst/>
                <a:latin typeface="+mn-lt"/>
                <a:ea typeface="+mn-ea"/>
                <a:cs typeface="+mn-cs"/>
              </a:rPr>
              <a:t>「テクノロジー・ドリブン」とは、テクノロジーの進化がこれまでの常識を大きく変えてしまうことであり、それを前提に新たな常識が築かれることを表す言葉です。</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や人工知能の普及もまた、そんなテクノロジー・ドリブンを支えるキーワードと言えるでしょう。</a:t>
            </a:r>
          </a:p>
          <a:p>
            <a:pPr fontAlgn="base"/>
            <a:r>
              <a:rPr kumimoji="1" lang="ja-JP" altLang="en-US" sz="1200" b="0" i="0" kern="1200" dirty="0" smtClean="0">
                <a:solidFill>
                  <a:schemeClr val="tx1"/>
                </a:solidFill>
                <a:effectLst/>
                <a:latin typeface="+mn-lt"/>
                <a:ea typeface="+mn-ea"/>
                <a:cs typeface="+mn-cs"/>
              </a:rPr>
              <a:t>テクノロジーは、これまでの常識の延長線ではなしえない劇的な生産性やコスト削減を実現し、これまでの常識を破壊する新しいビジネスを創出する手段として、その存在感を増しつつあるといえるでしょう。</a:t>
            </a:r>
          </a:p>
          <a:p>
            <a:pPr fontAlgn="base"/>
            <a:r>
              <a:rPr kumimoji="1" lang="ja-JP" altLang="en-US" sz="1200" b="0" i="0" kern="1200" dirty="0" smtClean="0">
                <a:solidFill>
                  <a:schemeClr val="tx1"/>
                </a:solidFill>
                <a:effectLst/>
                <a:latin typeface="+mn-lt"/>
                <a:ea typeface="+mn-ea"/>
                <a:cs typeface="+mn-cs"/>
              </a:rPr>
              <a:t>またクラウドは企業の基幹業務を支えるシステム基盤として広く世の中に受け入れられつつあります。モバイルやウエアラブルは「前提」であり、ソーシャル・メディアは人のつながりのあり方を大きく変えてしまいました。さらに、「オープン」は、人々の価値観や企業戦略の前提を変えつつあります。オープンソース・ソフトウェア、オープンデータ、オープン・コミュニティへのコミットメントなくとして、これからの時代を生き抜くことはできません。</a:t>
            </a:r>
          </a:p>
          <a:p>
            <a:pPr fontAlgn="base"/>
            <a:r>
              <a:rPr kumimoji="1" lang="ja-JP" altLang="en-US" sz="1200" b="0" i="0" kern="1200" dirty="0" smtClean="0">
                <a:solidFill>
                  <a:schemeClr val="tx1"/>
                </a:solidFill>
                <a:effectLst/>
                <a:latin typeface="+mn-lt"/>
                <a:ea typeface="+mn-ea"/>
                <a:cs typeface="+mn-cs"/>
              </a:rPr>
              <a:t>これはテクノロジーによる時代の再定義であり、既存のビジネスや社会基盤を「デジタルで組み替える」動きといえます。</a:t>
            </a:r>
          </a:p>
          <a:p>
            <a:pPr fontAlgn="base"/>
            <a:r>
              <a:rPr lang="ja-JP" altLang="en-US" b="1" dirty="0" smtClean="0">
                <a:effectLst/>
              </a:rPr>
              <a:t>「デジタル・トランスフォーメーション」</a:t>
            </a:r>
            <a:endParaRPr lang="ja-JP" altLang="en-US" dirty="0" smtClean="0">
              <a:effectLst/>
            </a:endParaRPr>
          </a:p>
          <a:p>
            <a:pPr fontAlgn="base"/>
            <a:r>
              <a:rPr kumimoji="1" lang="ja-JP" altLang="en-US" sz="1200" b="0" i="0" kern="1200" dirty="0" smtClean="0">
                <a:solidFill>
                  <a:schemeClr val="tx1"/>
                </a:solidFill>
                <a:effectLst/>
                <a:latin typeface="+mn-lt"/>
                <a:ea typeface="+mn-ea"/>
                <a:cs typeface="+mn-cs"/>
              </a:rPr>
              <a:t>この変化を言葉にすれば、こういう表現になるかもしれません。これはこれからのビジネスの方向を指し示していることばです。この「デジタル・トランスフォーメーション」は、サービス化、オープン化、ソーシャル化、スマート化の</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つの大きな力に牽引されます。</a:t>
            </a:r>
          </a:p>
          <a:p>
            <a:pPr fontAlgn="base"/>
            <a:r>
              <a:rPr kumimoji="1" lang="ja-JP" altLang="en-US" sz="1200" b="1" i="0" kern="1200" dirty="0" smtClean="0">
                <a:solidFill>
                  <a:schemeClr val="tx1"/>
                </a:solidFill>
                <a:effectLst/>
                <a:latin typeface="+mn-lt"/>
                <a:ea typeface="+mn-ea"/>
                <a:cs typeface="+mn-cs"/>
              </a:rPr>
              <a:t>サービス化</a:t>
            </a:r>
          </a:p>
          <a:p>
            <a:pPr fontAlgn="base"/>
            <a:r>
              <a:rPr kumimoji="1" lang="ja-JP" altLang="en-US" sz="1200" b="0" i="0" kern="1200" dirty="0" smtClean="0">
                <a:solidFill>
                  <a:schemeClr val="tx1"/>
                </a:solidFill>
                <a:effectLst/>
                <a:latin typeface="+mn-lt"/>
                <a:ea typeface="+mn-ea"/>
                <a:cs typeface="+mn-cs"/>
              </a:rPr>
              <a:t>ジェットエンジンを「出力</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稼働時間」で従量課金する、あるいは建築機械を測量、設計、自動運転とともにサービスとして提供するといった、これまでは販売が常識だったビジネスにもサービス化の流れが生まれています。また、サーバーやストレージ、ネットワーク設備や</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などのコンピューター資源は、もはやクラウド・サービスとして使用することは必然の流れになろうとしています。また、システムを開発し実行する環境さえもクラウドに頼ることで、開発の生産性を劇的に高め、運用管理を不要とします。</a:t>
            </a:r>
          </a:p>
          <a:p>
            <a:pPr fontAlgn="base"/>
            <a:r>
              <a:rPr kumimoji="1" lang="ja-JP" altLang="en-US" sz="1200" b="0" i="0" kern="1200" dirty="0" smtClean="0">
                <a:solidFill>
                  <a:schemeClr val="tx1"/>
                </a:solidFill>
                <a:effectLst/>
                <a:latin typeface="+mn-lt"/>
                <a:ea typeface="+mn-ea"/>
                <a:cs typeface="+mn-cs"/>
              </a:rPr>
              <a:t>人々は、これまで価値を手に入れるためにその手段を所有しなければなりませんでした。しかし、様々な価値がサービスとして手に入れられる時代へと変わろうとしています。</a:t>
            </a:r>
          </a:p>
          <a:p>
            <a:pPr fontAlgn="base"/>
            <a:r>
              <a:rPr kumimoji="1" lang="ja-JP" altLang="en-US" sz="1200" b="0" i="0" kern="1200" dirty="0" smtClean="0">
                <a:solidFill>
                  <a:schemeClr val="tx1"/>
                </a:solidFill>
                <a:effectLst/>
                <a:latin typeface="+mn-lt"/>
                <a:ea typeface="+mn-ea"/>
                <a:cs typeface="+mn-cs"/>
              </a:rPr>
              <a:t>ユーザーが求めているのは、結果としての価値であり、その手段ではありません。手段を所有しなくても価値が手に入るのであれば、そちらに人々の需要がシフトするのは必然なのです。</a:t>
            </a:r>
          </a:p>
          <a:p>
            <a:pPr fontAlgn="base"/>
            <a:r>
              <a:rPr kumimoji="1" lang="ja-JP" altLang="en-US" sz="1200" b="1" i="0" kern="1200" dirty="0" smtClean="0">
                <a:solidFill>
                  <a:schemeClr val="tx1"/>
                </a:solidFill>
                <a:effectLst/>
                <a:latin typeface="+mn-lt"/>
                <a:ea typeface="+mn-ea"/>
                <a:cs typeface="+mn-cs"/>
              </a:rPr>
              <a:t>オープン化</a:t>
            </a:r>
          </a:p>
          <a:p>
            <a:pPr fontAlgn="base"/>
            <a:r>
              <a:rPr kumimoji="1" lang="ja-JP" altLang="en-US" sz="1200" b="0" i="0" kern="1200" dirty="0" smtClean="0">
                <a:solidFill>
                  <a:schemeClr val="tx1"/>
                </a:solidFill>
                <a:effectLst/>
                <a:latin typeface="+mn-lt"/>
                <a:ea typeface="+mn-ea"/>
                <a:cs typeface="+mn-cs"/>
              </a:rPr>
              <a:t>「特定の企業の所有する技術や製品ではなく、ひろく多くの人が関与する技術や製品の方が進化のスピードは早く、安心・安全も担保される」</a:t>
            </a:r>
          </a:p>
          <a:p>
            <a:pPr fontAlgn="base"/>
            <a:r>
              <a:rPr kumimoji="1" lang="ja-JP" altLang="en-US" sz="1200" b="0" i="0" kern="1200" dirty="0" smtClean="0">
                <a:solidFill>
                  <a:schemeClr val="tx1"/>
                </a:solidFill>
                <a:effectLst/>
                <a:latin typeface="+mn-lt"/>
                <a:ea typeface="+mn-ea"/>
                <a:cs typeface="+mn-cs"/>
              </a:rPr>
              <a:t>そんな常識が広く受け入れつつあります。</a:t>
            </a:r>
          </a:p>
          <a:p>
            <a:pPr fontAlgn="base"/>
            <a:r>
              <a:rPr kumimoji="1" lang="ja-JP" altLang="en-US" sz="1200" b="0" i="0" kern="1200" dirty="0" smtClean="0">
                <a:solidFill>
                  <a:schemeClr val="tx1"/>
                </a:solidFill>
                <a:effectLst/>
                <a:latin typeface="+mn-lt"/>
                <a:ea typeface="+mn-ea"/>
                <a:cs typeface="+mn-cs"/>
              </a:rPr>
              <a:t>オープン化の動きは、これまでも世の中の常識が変わる節目に度々登場しています。例えば、</a:t>
            </a:r>
            <a:r>
              <a:rPr kumimoji="1" lang="en-US" altLang="ja-JP" sz="1200" b="0" i="0" kern="1200" dirty="0" smtClean="0">
                <a:solidFill>
                  <a:schemeClr val="tx1"/>
                </a:solidFill>
                <a:effectLst/>
                <a:latin typeface="+mn-lt"/>
                <a:ea typeface="+mn-ea"/>
                <a:cs typeface="+mn-cs"/>
              </a:rPr>
              <a:t>1964</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は自社の虎の子の技術であるコンピューターの技術仕様を「システム</a:t>
            </a:r>
            <a:r>
              <a:rPr kumimoji="1" lang="en-US" altLang="ja-JP" sz="1200" b="0" i="0" kern="1200" dirty="0" smtClean="0">
                <a:solidFill>
                  <a:schemeClr val="tx1"/>
                </a:solidFill>
                <a:effectLst/>
                <a:latin typeface="+mn-lt"/>
                <a:ea typeface="+mn-ea"/>
                <a:cs typeface="+mn-cs"/>
              </a:rPr>
              <a:t>/360</a:t>
            </a:r>
            <a:r>
              <a:rPr kumimoji="1" lang="ja-JP" altLang="en-US" sz="1200" b="0" i="0" kern="1200" dirty="0" smtClean="0">
                <a:solidFill>
                  <a:schemeClr val="tx1"/>
                </a:solidFill>
                <a:effectLst/>
                <a:latin typeface="+mn-lt"/>
                <a:ea typeface="+mn-ea"/>
                <a:cs typeface="+mn-cs"/>
              </a:rPr>
              <a:t>アーキテクチャー」としてオープン化しました。これにより、</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のコンピューターの周辺に様々なビジネスが生まれ、今のビジネス・コンピューター市場を生みだす切っ掛けとなりました。また、</a:t>
            </a:r>
            <a:r>
              <a:rPr kumimoji="1" lang="en-US" altLang="ja-JP" sz="1200" b="0" i="0" kern="1200" dirty="0" smtClean="0">
                <a:solidFill>
                  <a:schemeClr val="tx1"/>
                </a:solidFill>
                <a:effectLst/>
                <a:latin typeface="+mn-lt"/>
                <a:ea typeface="+mn-ea"/>
                <a:cs typeface="+mn-cs"/>
              </a:rPr>
              <a:t>1981</a:t>
            </a:r>
            <a:r>
              <a:rPr kumimoji="1" lang="ja-JP" altLang="en-US" sz="1200" b="0" i="0" kern="1200" dirty="0" smtClean="0">
                <a:solidFill>
                  <a:schemeClr val="tx1"/>
                </a:solidFill>
                <a:effectLst/>
                <a:latin typeface="+mn-lt"/>
                <a:ea typeface="+mn-ea"/>
                <a:cs typeface="+mn-cs"/>
              </a:rPr>
              <a:t>年、やはり</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は自社の</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を開発、販売するに当たり主要な技術を囲い込むことをせずインテルやマイクロソフトから調達し、</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市場拡大のきっかけを作りました。インターネットや</a:t>
            </a:r>
            <a:r>
              <a:rPr kumimoji="1" lang="en-US" altLang="ja-JP" sz="1200" b="0" i="0" kern="1200" dirty="0" smtClean="0">
                <a:solidFill>
                  <a:schemeClr val="tx1"/>
                </a:solidFill>
                <a:effectLst/>
                <a:latin typeface="+mn-lt"/>
                <a:ea typeface="+mn-ea"/>
                <a:cs typeface="+mn-cs"/>
              </a:rPr>
              <a:t>Linux</a:t>
            </a:r>
            <a:r>
              <a:rPr kumimoji="1" lang="ja-JP" altLang="en-US" sz="1200" b="0" i="0" kern="1200" dirty="0" smtClean="0">
                <a:solidFill>
                  <a:schemeClr val="tx1"/>
                </a:solidFill>
                <a:effectLst/>
                <a:latin typeface="+mn-lt"/>
                <a:ea typeface="+mn-ea"/>
                <a:cs typeface="+mn-cs"/>
              </a:rPr>
              <a:t>といった技術もオープンであったことが、その後の発展と進化を支えてきたのです。</a:t>
            </a:r>
          </a:p>
          <a:p>
            <a:pPr fontAlgn="base"/>
            <a:r>
              <a:rPr kumimoji="1" lang="ja-JP" altLang="en-US" sz="1200" b="0" i="0" kern="1200" dirty="0" smtClean="0">
                <a:solidFill>
                  <a:schemeClr val="tx1"/>
                </a:solidFill>
                <a:effectLst/>
                <a:latin typeface="+mn-lt"/>
                <a:ea typeface="+mn-ea"/>
                <a:cs typeface="+mn-cs"/>
              </a:rPr>
              <a:t>オープンはこれまでも時代を動かす切っ掛けを生みだしてきました。そして、いま多くの企業が再び、オープンに積極的に関わろうとしています。</a:t>
            </a:r>
          </a:p>
          <a:p>
            <a:pPr fontAlgn="base"/>
            <a:r>
              <a:rPr kumimoji="1" lang="ja-JP" altLang="en-US" sz="1200" b="0" i="0" kern="1200" dirty="0" smtClean="0">
                <a:solidFill>
                  <a:schemeClr val="tx1"/>
                </a:solidFill>
                <a:effectLst/>
                <a:latin typeface="+mn-lt"/>
                <a:ea typeface="+mn-ea"/>
                <a:cs typeface="+mn-cs"/>
              </a:rPr>
              <a:t>例えば、自らが開発したテクノロジーをオープンにすることは、もはや社会正義にも近い感覚となりつつあります。そして、自らがオープン・コミュニティのなかで存在感を高め、その中でリーダーシップを示すことが、自らのビジネスを成長させる原動力になることを受け入れはじめています。もはや、ビジネスはオープンに支えられ、オープンへのコミットメントなくして生き抜くことができなくなったとも言えるでしょう。</a:t>
            </a:r>
          </a:p>
          <a:p>
            <a:pPr fontAlgn="base"/>
            <a:r>
              <a:rPr kumimoji="1" lang="ja-JP" altLang="en-US" sz="1200" b="0" i="0" kern="1200" dirty="0" smtClean="0">
                <a:solidFill>
                  <a:schemeClr val="tx1"/>
                </a:solidFill>
                <a:effectLst/>
                <a:latin typeface="+mn-lt"/>
                <a:ea typeface="+mn-ea"/>
                <a:cs typeface="+mn-cs"/>
              </a:rPr>
              <a:t>インターネットの普及やソーシャルメディアなどはこのオープン化を加速させる推進力として、その役割をますます強めています。</a:t>
            </a:r>
          </a:p>
          <a:p>
            <a:pPr fontAlgn="base"/>
            <a:r>
              <a:rPr kumimoji="1" lang="ja-JP" altLang="en-US" sz="1200" b="1" i="0" kern="1200" dirty="0" smtClean="0">
                <a:solidFill>
                  <a:schemeClr val="tx1"/>
                </a:solidFill>
                <a:effectLst/>
                <a:latin typeface="+mn-lt"/>
                <a:ea typeface="+mn-ea"/>
                <a:cs typeface="+mn-cs"/>
              </a:rPr>
              <a:t>ソーシャル化</a:t>
            </a:r>
          </a:p>
          <a:p>
            <a:pPr fontAlgn="base"/>
            <a:r>
              <a:rPr kumimoji="1" lang="ja-JP" altLang="en-US" sz="1200" b="0" i="0" kern="1200" dirty="0" smtClean="0">
                <a:solidFill>
                  <a:schemeClr val="tx1"/>
                </a:solidFill>
                <a:effectLst/>
                <a:latin typeface="+mn-lt"/>
                <a:ea typeface="+mn-ea"/>
                <a:cs typeface="+mn-cs"/>
              </a:rPr>
              <a:t>インターネットの普及と共にコミュニケーション・コストが劇的に下がりました。その結果、誰もがフラットにつながることができるようになりました。また、コミュニケーションにハブや管理者は不要となり、そこに権力や富が集中することはできなくなろうとしています。ソーシャル・メディアやピア・ツー・ピア通信のテクノロジーは、この流れをさらに加速しています。</a:t>
            </a:r>
            <a:r>
              <a:rPr kumimoji="1" lang="en-US" altLang="ja-JP" sz="1200" b="0" i="0" kern="1200" dirty="0" err="1" smtClean="0">
                <a:solidFill>
                  <a:schemeClr val="tx1"/>
                </a:solidFill>
                <a:effectLst/>
                <a:latin typeface="+mn-lt"/>
                <a:ea typeface="+mn-ea"/>
                <a:cs typeface="+mn-cs"/>
              </a:rPr>
              <a:t>Uber</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Airbnb</a:t>
            </a:r>
            <a:r>
              <a:rPr kumimoji="1" lang="ja-JP" altLang="en-US" sz="1200" b="0" i="0" kern="1200" dirty="0" smtClean="0">
                <a:solidFill>
                  <a:schemeClr val="tx1"/>
                </a:solidFill>
                <a:effectLst/>
                <a:latin typeface="+mn-lt"/>
                <a:ea typeface="+mn-ea"/>
                <a:cs typeface="+mn-cs"/>
              </a:rPr>
              <a:t>など、これまでの常識を破壊しようとするビジネスはこんなコミュニケーション基盤に支えられています。このコミュニケーション基盤は「シェアリング・エコノミー」を生みだし、こりまでの常識を破壊する新たなビジネスを登場させる基盤としても大きな役割を果たすことになります。</a:t>
            </a:r>
          </a:p>
          <a:p>
            <a:pPr fontAlgn="base"/>
            <a:r>
              <a:rPr kumimoji="1" lang="ja-JP" altLang="en-US" sz="1200" b="1" i="0" kern="1200" dirty="0" smtClean="0">
                <a:solidFill>
                  <a:schemeClr val="tx1"/>
                </a:solidFill>
                <a:effectLst/>
                <a:latin typeface="+mn-lt"/>
                <a:ea typeface="+mn-ea"/>
                <a:cs typeface="+mn-cs"/>
              </a:rPr>
              <a:t>スマート化</a:t>
            </a:r>
          </a:p>
          <a:p>
            <a:pPr fontAlgn="base"/>
            <a:r>
              <a:rPr kumimoji="1" lang="ja-JP" altLang="en-US" sz="1200" b="0" i="0" kern="1200" dirty="0" smtClean="0">
                <a:solidFill>
                  <a:schemeClr val="tx1"/>
                </a:solidFill>
                <a:effectLst/>
                <a:latin typeface="+mn-lt"/>
                <a:ea typeface="+mn-ea"/>
                <a:cs typeface="+mn-cs"/>
              </a:rPr>
              <a:t>個別最適化は無駄を随所に生みだしてしまうので、全体最適化こそがあるべき姿だと言われ続けてきました。しかし、</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の普及により、個別の現実をきめ細かくリアルタイムに捉えることができるようになり、この常識も変わろうとしています。</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によって収集された「個別の事実」は、人工知能によって解析されます。そして、他の「個別の事実」との関係を考慮しつつも可能な限り個別最適化を実現しようとするでしょう。サンプルデータによる平均的・一般的解釈や人間の判断が介在すれば、とてもできることではありません。</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はじめとして、ビジネスがデジタルに構築されるようになれば、現実世界とデジタル世界は表裏一体の関係として存在することになります。現実世界は、簡単にそれを変えることも破壊することもできませんが、デジタル世界は、シミュレーションというカタチで、どのようにでも変えることができるし破壊することもできます。人工知能はそのための手段として大きな役割を果たすことになります。そこで得られた新たな知見、未来予測、最適解は、私たちの住む現実社会をより快適にしてくれます。スマート化とは、このような現実世界とデジタル世界を一体の仕組みとして捉え、新たな社会システムを構築しようという変化なのです。</a:t>
            </a:r>
          </a:p>
          <a:p>
            <a:pPr fontAlgn="base"/>
            <a:r>
              <a:rPr kumimoji="1" lang="ja-JP" altLang="en-US" sz="1200" b="0" i="0" kern="1200" dirty="0" smtClean="0">
                <a:solidFill>
                  <a:schemeClr val="tx1"/>
                </a:solidFill>
                <a:effectLst/>
                <a:latin typeface="+mn-lt"/>
                <a:ea typeface="+mn-ea"/>
                <a:cs typeface="+mn-cs"/>
              </a:rPr>
              <a:t>また、機械が人間の代わりを果たしてくれる範疇はますます拡がってゆくでしょう。肉体的にも知的にも、時間と労力をかけることで生みだしてきた価値は機械に置き換えられてゆきます。その方が、遥かに効率的で正確だからです。時間もコストも大幅に削減され、生産性は飛躍的に高まります。</a:t>
            </a:r>
          </a:p>
          <a:p>
            <a:pPr fontAlgn="base"/>
            <a:r>
              <a:rPr kumimoji="1" lang="ja-JP" altLang="en-US" sz="1200" b="0" i="0" kern="1200" dirty="0" smtClean="0">
                <a:solidFill>
                  <a:schemeClr val="tx1"/>
                </a:solidFill>
                <a:effectLst/>
                <a:latin typeface="+mn-lt"/>
                <a:ea typeface="+mn-ea"/>
                <a:cs typeface="+mn-cs"/>
              </a:rPr>
              <a:t>一方で、人間の役割は大きく変わってくるでしょう。感性、協調性、創造性がこれまでにも増して重視されるようになり、人間は新たな進化のステージに立たされることになるのです。</a:t>
            </a:r>
          </a:p>
          <a:p>
            <a:pPr fontAlgn="base"/>
            <a:r>
              <a:rPr kumimoji="1" lang="ja-JP" altLang="en-US" sz="1200" b="0" i="0" kern="1200" dirty="0" smtClean="0">
                <a:solidFill>
                  <a:schemeClr val="tx1"/>
                </a:solidFill>
                <a:effectLst/>
                <a:latin typeface="+mn-lt"/>
                <a:ea typeface="+mn-ea"/>
                <a:cs typeface="+mn-cs"/>
              </a:rPr>
              <a:t>このような時代の変化の中で、</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ビジネスはとのような方向に向かうのでしょうか。それを著したのが以下のチャートです。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234672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「デジタル・トランスフォーメーション」に向かう流れは、「</a:t>
            </a:r>
            <a:r>
              <a:rPr kumimoji="1" lang="ja-JP" altLang="en-US" sz="1200" b="1" i="0" kern="1200" dirty="0" smtClean="0">
                <a:solidFill>
                  <a:schemeClr val="tx1"/>
                </a:solidFill>
                <a:effectLst/>
                <a:latin typeface="+mn-lt"/>
                <a:ea typeface="+mn-ea"/>
                <a:cs typeface="+mn-cs"/>
              </a:rPr>
              <a:t>クラウド・ネイティブ</a:t>
            </a:r>
            <a:r>
              <a:rPr kumimoji="1" lang="ja-JP" altLang="en-US" sz="1200" b="0" i="0" kern="1200" dirty="0" smtClean="0">
                <a:solidFill>
                  <a:schemeClr val="tx1"/>
                </a:solidFill>
                <a:effectLst/>
                <a:latin typeface="+mn-lt"/>
                <a:ea typeface="+mn-ea"/>
                <a:cs typeface="+mn-cs"/>
              </a:rPr>
              <a:t>」と「</a:t>
            </a:r>
            <a:r>
              <a:rPr kumimoji="1" lang="ja-JP" altLang="en-US" sz="1200" b="1" i="0" kern="1200" dirty="0" smtClean="0">
                <a:solidFill>
                  <a:schemeClr val="tx1"/>
                </a:solidFill>
                <a:effectLst/>
                <a:latin typeface="+mn-lt"/>
                <a:ea typeface="+mn-ea"/>
                <a:cs typeface="+mn-cs"/>
              </a:rPr>
              <a:t>アンビエント</a:t>
            </a:r>
            <a:r>
              <a:rPr kumimoji="1" lang="en-US" altLang="ja-JP" sz="1200" b="1"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」によって牽引されます。</a:t>
            </a:r>
          </a:p>
          <a:p>
            <a:pPr fontAlgn="base"/>
            <a:r>
              <a:rPr kumimoji="1" lang="ja-JP" altLang="en-US" sz="1200" b="0" i="0" kern="1200" dirty="0" smtClean="0">
                <a:solidFill>
                  <a:schemeClr val="tx1"/>
                </a:solidFill>
                <a:effectLst/>
                <a:latin typeface="+mn-lt"/>
                <a:ea typeface="+mn-ea"/>
                <a:cs typeface="+mn-cs"/>
              </a:rPr>
              <a:t>「クラウド・ネイティブ」とは、</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関わる多くの資源がクラウド・サービスとして提供されることです。また、所有することを前提としたこれまでの使い方とは大きく異なる新たなシステムとの付き合い方が求められることでもあります。つまり、これまでの所有す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の延長線上で考えることではなく、クラウドならではの思想やテクノロジーを前提にシステムとの係わりからを新たに見い出してゆかなければならいのです。</a:t>
            </a:r>
          </a:p>
          <a:p>
            <a:pPr fontAlgn="base"/>
            <a:r>
              <a:rPr kumimoji="1" lang="ja-JP" altLang="en-US" sz="1200" b="0" i="0" kern="1200" dirty="0" smtClean="0">
                <a:solidFill>
                  <a:schemeClr val="tx1"/>
                </a:solidFill>
                <a:effectLst/>
                <a:latin typeface="+mn-lt"/>
                <a:ea typeface="+mn-ea"/>
                <a:cs typeface="+mn-cs"/>
              </a:rPr>
              <a:t>一方の「アンビエント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」とは、「環境や周辺に溶け込む</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」の意味です。例えば、</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2020</a:t>
            </a:r>
            <a:r>
              <a:rPr kumimoji="1" lang="ja-JP" altLang="en-US" sz="1200" b="0" i="0" kern="1200" dirty="0" smtClean="0">
                <a:solidFill>
                  <a:schemeClr val="tx1"/>
                </a:solidFill>
                <a:effectLst/>
                <a:latin typeface="+mn-lt"/>
                <a:ea typeface="+mn-ea"/>
                <a:cs typeface="+mn-cs"/>
              </a:rPr>
              <a:t>年にインターネットにつながるデバイスの数は、</a:t>
            </a:r>
            <a:r>
              <a:rPr kumimoji="1" lang="en-US" altLang="ja-JP" sz="1200" b="0" i="0" kern="1200" dirty="0" smtClean="0">
                <a:solidFill>
                  <a:schemeClr val="tx1"/>
                </a:solidFill>
                <a:effectLst/>
                <a:latin typeface="+mn-lt"/>
                <a:ea typeface="+mn-ea"/>
                <a:cs typeface="+mn-cs"/>
              </a:rPr>
              <a:t>500</a:t>
            </a:r>
            <a:r>
              <a:rPr kumimoji="1" lang="ja-JP" altLang="en-US" sz="1200" b="0" i="0" kern="1200" dirty="0" smtClean="0">
                <a:solidFill>
                  <a:schemeClr val="tx1"/>
                </a:solidFill>
                <a:effectLst/>
                <a:latin typeface="+mn-lt"/>
                <a:ea typeface="+mn-ea"/>
                <a:cs typeface="+mn-cs"/>
              </a:rPr>
              <a:t>億個になるといわれており、そのときの世界人口を</a:t>
            </a:r>
            <a:r>
              <a:rPr kumimoji="1" lang="en-US" altLang="ja-JP" sz="1200" b="0" i="0" kern="1200" dirty="0" smtClean="0">
                <a:solidFill>
                  <a:schemeClr val="tx1"/>
                </a:solidFill>
                <a:effectLst/>
                <a:latin typeface="+mn-lt"/>
                <a:ea typeface="+mn-ea"/>
                <a:cs typeface="+mn-cs"/>
              </a:rPr>
              <a:t>75</a:t>
            </a:r>
            <a:r>
              <a:rPr kumimoji="1" lang="ja-JP" altLang="en-US" sz="1200" b="0" i="0" kern="1200" dirty="0" smtClean="0">
                <a:solidFill>
                  <a:schemeClr val="tx1"/>
                </a:solidFill>
                <a:effectLst/>
                <a:latin typeface="+mn-lt"/>
                <a:ea typeface="+mn-ea"/>
                <a:cs typeface="+mn-cs"/>
              </a:rPr>
              <a:t>億人とすると一人平均</a:t>
            </a:r>
            <a:r>
              <a:rPr kumimoji="1" lang="en-US" altLang="ja-JP" sz="1200" b="0" i="0" kern="1200" dirty="0" smtClean="0">
                <a:solidFill>
                  <a:schemeClr val="tx1"/>
                </a:solidFill>
                <a:effectLst/>
                <a:latin typeface="+mn-lt"/>
                <a:ea typeface="+mn-ea"/>
                <a:cs typeface="+mn-cs"/>
              </a:rPr>
              <a:t>7</a:t>
            </a:r>
            <a:r>
              <a:rPr kumimoji="1" lang="ja-JP" altLang="en-US" sz="1200" b="0" i="0" kern="1200" dirty="0" smtClean="0">
                <a:solidFill>
                  <a:schemeClr val="tx1"/>
                </a:solidFill>
                <a:effectLst/>
                <a:latin typeface="+mn-lt"/>
                <a:ea typeface="+mn-ea"/>
                <a:cs typeface="+mn-cs"/>
              </a:rPr>
              <a:t>個のデバイスがインターネットにつながっていることになります。これが</a:t>
            </a:r>
            <a:r>
              <a:rPr kumimoji="1" lang="en-US" altLang="ja-JP" sz="1200" b="0" i="0" kern="1200" dirty="0" smtClean="0">
                <a:solidFill>
                  <a:schemeClr val="tx1"/>
                </a:solidFill>
                <a:effectLst/>
                <a:latin typeface="+mn-lt"/>
                <a:ea typeface="+mn-ea"/>
                <a:cs typeface="+mn-cs"/>
              </a:rPr>
              <a:t>10</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2025</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80</a:t>
            </a:r>
            <a:r>
              <a:rPr kumimoji="1" lang="ja-JP" altLang="en-US" sz="1200" b="0" i="0" kern="1200" dirty="0" smtClean="0">
                <a:solidFill>
                  <a:schemeClr val="tx1"/>
                </a:solidFill>
                <a:effectLst/>
                <a:latin typeface="+mn-lt"/>
                <a:ea typeface="+mn-ea"/>
                <a:cs typeface="+mn-cs"/>
              </a:rPr>
              <a:t>億人の時代には２兆個になるといわれ、一人平均</a:t>
            </a:r>
            <a:r>
              <a:rPr kumimoji="1" lang="en-US" altLang="ja-JP" sz="1200" b="0" i="0" kern="1200" dirty="0" smtClean="0">
                <a:solidFill>
                  <a:schemeClr val="tx1"/>
                </a:solidFill>
                <a:effectLst/>
                <a:latin typeface="+mn-lt"/>
                <a:ea typeface="+mn-ea"/>
                <a:cs typeface="+mn-cs"/>
              </a:rPr>
              <a:t>250</a:t>
            </a:r>
            <a:r>
              <a:rPr kumimoji="1" lang="ja-JP" altLang="en-US" sz="1200" b="0" i="0" kern="1200" dirty="0" smtClean="0">
                <a:solidFill>
                  <a:schemeClr val="tx1"/>
                </a:solidFill>
                <a:effectLst/>
                <a:latin typeface="+mn-lt"/>
                <a:ea typeface="+mn-ea"/>
                <a:cs typeface="+mn-cs"/>
              </a:rPr>
              <a:t>個のデバイスを持つ計算になります。これは必ずしも突拍子もない数とは言えません。たとえば、靴や鞄、鍵やメガネ、家具や建物など、自宅や職場を併せて考えれば、その程度のモノに私たちは既に関わっています。それらの多くが全てインターネットにつながれば、現実世界のデジタルコピーが、緻密かつリアルタイムにデジタル世界に写し取られることになるのです。こういう現実世界とデジタル世界の一体化を前提とする社会や生活の基盤が実現しようとしているのです。</a:t>
            </a:r>
          </a:p>
          <a:p>
            <a:pPr fontAlgn="base"/>
            <a:r>
              <a:rPr kumimoji="1" lang="ja-JP" altLang="en-US" sz="1200" b="0" i="0" kern="1200" dirty="0" smtClean="0">
                <a:solidFill>
                  <a:schemeClr val="tx1"/>
                </a:solidFill>
                <a:effectLst/>
                <a:latin typeface="+mn-lt"/>
                <a:ea typeface="+mn-ea"/>
                <a:cs typeface="+mn-cs"/>
              </a:rPr>
              <a:t>この２つの牽引力は、５つのテクノロジー・トレンドによって支えられます。</a:t>
            </a:r>
          </a:p>
          <a:p>
            <a:pPr fontAlgn="base"/>
            <a:r>
              <a:rPr kumimoji="1" lang="ja-JP" altLang="en-US" sz="1200" b="1" i="0" kern="1200" dirty="0" smtClean="0">
                <a:solidFill>
                  <a:schemeClr val="tx1"/>
                </a:solidFill>
                <a:effectLst/>
                <a:latin typeface="+mn-lt"/>
                <a:ea typeface="+mn-ea"/>
                <a:cs typeface="+mn-cs"/>
              </a:rPr>
              <a:t>サーバーレス</a:t>
            </a:r>
          </a:p>
          <a:p>
            <a:pPr fontAlgn="base"/>
            <a:r>
              <a:rPr kumimoji="1" lang="ja-JP" altLang="en-US" sz="1200" b="0" i="0" kern="1200" dirty="0" smtClean="0">
                <a:solidFill>
                  <a:schemeClr val="tx1"/>
                </a:solidFill>
                <a:effectLst/>
                <a:latin typeface="+mn-lt"/>
                <a:ea typeface="+mn-ea"/>
                <a:cs typeface="+mn-cs"/>
              </a:rPr>
              <a:t>クラウド・ネイティブの真価は、物理的な実態を、そのアナロジーとしてサービスにおきかえるものではありません。クラウドにしかできないコトを最大限活かすことで、はじめてその真価が発揮されます。例えば、コンテナや</a:t>
            </a:r>
            <a:r>
              <a:rPr kumimoji="1" lang="en-US" altLang="ja-JP" sz="1200" b="0" i="0" kern="1200" dirty="0" err="1"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API</a:t>
            </a:r>
            <a:r>
              <a:rPr kumimoji="1" lang="ja-JP" altLang="en-US" sz="1200" b="0" i="0" kern="1200" dirty="0" smtClean="0">
                <a:solidFill>
                  <a:schemeClr val="tx1"/>
                </a:solidFill>
                <a:effectLst/>
                <a:latin typeface="+mn-lt"/>
                <a:ea typeface="+mn-ea"/>
                <a:cs typeface="+mn-cs"/>
              </a:rPr>
              <a:t>を活用すれば、開発や運用管理の生産性を劇的に変え、最新のテクノロジーをいち早くビジネスに取り込むことができます。</a:t>
            </a:r>
          </a:p>
          <a:p>
            <a:pPr fontAlgn="base"/>
            <a:r>
              <a:rPr kumimoji="1" lang="ja-JP" altLang="en-US" sz="1200" b="0" i="0" kern="1200" dirty="0" smtClean="0">
                <a:solidFill>
                  <a:schemeClr val="tx1"/>
                </a:solidFill>
                <a:effectLst/>
                <a:latin typeface="+mn-lt"/>
                <a:ea typeface="+mn-ea"/>
                <a:cs typeface="+mn-cs"/>
              </a:rPr>
              <a:t>このような使い方では物理的なサーバーやネットワーク機器を意識する必要はなくなり、その機能や性能をサービスとして直接使うことができるようになります。仮想化は物理的な実態のアナロジーに過ぎませんが、そんなことを考える必要がなくなるのです。</a:t>
            </a:r>
          </a:p>
          <a:p>
            <a:pPr fontAlgn="base"/>
            <a:r>
              <a:rPr kumimoji="1" lang="en-US" altLang="ja-JP" sz="1200" b="1" i="0" kern="1200" dirty="0" smtClean="0">
                <a:solidFill>
                  <a:schemeClr val="tx1"/>
                </a:solidFill>
                <a:effectLst/>
                <a:latin typeface="+mn-lt"/>
                <a:ea typeface="+mn-ea"/>
                <a:cs typeface="+mn-cs"/>
              </a:rPr>
              <a:t>Internet of Things</a:t>
            </a:r>
            <a:r>
              <a:rPr kumimoji="1" lang="ja-JP" altLang="en-US" sz="1200" b="1" i="0" kern="1200" dirty="0" smtClean="0">
                <a:solidFill>
                  <a:schemeClr val="tx1"/>
                </a:solidFill>
                <a:effectLst/>
                <a:latin typeface="+mn-lt"/>
                <a:ea typeface="+mn-ea"/>
                <a:cs typeface="+mn-cs"/>
              </a:rPr>
              <a:t>（</a:t>
            </a:r>
            <a:r>
              <a:rPr kumimoji="1" lang="en-US" altLang="ja-JP" sz="1200" b="1" i="0" kern="1200" dirty="0" err="1" smtClean="0">
                <a:solidFill>
                  <a:schemeClr val="tx1"/>
                </a:solidFill>
                <a:effectLst/>
                <a:latin typeface="+mn-lt"/>
                <a:ea typeface="+mn-ea"/>
                <a:cs typeface="+mn-cs"/>
              </a:rPr>
              <a:t>IoT</a:t>
            </a:r>
            <a:r>
              <a:rPr kumimoji="1" lang="ja-JP" altLang="en-US" sz="1200" b="1" i="0" kern="1200" dirty="0" smtClean="0">
                <a:solidFill>
                  <a:schemeClr val="tx1"/>
                </a:solidFill>
                <a:effectLst/>
                <a:latin typeface="+mn-lt"/>
                <a:ea typeface="+mn-ea"/>
                <a:cs typeface="+mn-cs"/>
              </a:rPr>
              <a:t>）</a:t>
            </a:r>
          </a:p>
          <a:p>
            <a:pPr fontAlgn="base"/>
            <a:r>
              <a:rPr kumimoji="1" lang="ja-JP" altLang="en-US" sz="1200" b="0" i="0" kern="1200" dirty="0" smtClean="0">
                <a:solidFill>
                  <a:schemeClr val="tx1"/>
                </a:solidFill>
                <a:effectLst/>
                <a:latin typeface="+mn-lt"/>
                <a:ea typeface="+mn-ea"/>
                <a:cs typeface="+mn-cs"/>
              </a:rPr>
              <a:t>モノが直接インターネットにつながることで、現実世界はこれまでに無く緻密に、そしてリアルタイムにデジタルで捉えられるようになることは既に述べたとおりです。この仕組みが、ビジネス・モデルやビジネス・プロセスをくみ上げてきた既存の常識を大きく変えることになります。</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をビジネスとして考えようとするとき、このビジネス・モデルやビジネス・プロセスの変革にどのように貢献するかという視点が大切です。</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テクノロジーとしてのみ捉えてしまえば、他のテクノロジーがそうであったようにコモディ化の波にいずれは呑み込まれてしまいます。一時的に利益を得ることができても、進化の時計がますます加速する今の時代にあっては、コモディティ化もまた急速な勢いで迫ってくるでしょう。むしろ、コモディティを武器にして低コストとスピードでビジネス・プロセスを変革することにビジネス価値を見出すことが大切になります。</a:t>
            </a:r>
          </a:p>
          <a:p>
            <a:pPr fontAlgn="base"/>
            <a:r>
              <a:rPr kumimoji="1" lang="ja-JP" altLang="en-US" sz="1200" b="0" i="0" kern="1200" dirty="0" smtClean="0">
                <a:solidFill>
                  <a:schemeClr val="tx1"/>
                </a:solidFill>
                <a:effectLst/>
                <a:latin typeface="+mn-lt"/>
                <a:ea typeface="+mn-ea"/>
                <a:cs typeface="+mn-cs"/>
              </a:rPr>
              <a:t>また、物理的、地理的な障壁のないデジタル世界は、自由につながり、融合することができます。かつてシュンペーターが、「イノベーションとは新しい組合せである」と言いましたが、その新しい組合せを簡単に試してみることができるようになります。まさにイノベーションの孵卵器であり加速器が、</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の生みだすデジタル世界と言えるでしょう。</a:t>
            </a:r>
          </a:p>
          <a:p>
            <a:pPr fontAlgn="base"/>
            <a:r>
              <a:rPr kumimoji="1" lang="ja-JP" altLang="en-US" sz="1200" b="1" i="0" kern="1200" dirty="0" smtClean="0">
                <a:solidFill>
                  <a:schemeClr val="tx1"/>
                </a:solidFill>
                <a:effectLst/>
                <a:latin typeface="+mn-lt"/>
                <a:ea typeface="+mn-ea"/>
                <a:cs typeface="+mn-cs"/>
              </a:rPr>
              <a:t>サイバー・セキュリティ</a:t>
            </a:r>
            <a:r>
              <a:rPr kumimoji="1" lang="en-US" altLang="ja-JP" sz="1200" b="1" i="0" kern="1200" dirty="0" smtClean="0">
                <a:solidFill>
                  <a:schemeClr val="tx1"/>
                </a:solidFill>
                <a:effectLst/>
                <a:latin typeface="+mn-lt"/>
                <a:ea typeface="+mn-ea"/>
                <a:cs typeface="+mn-cs"/>
              </a:rPr>
              <a:t>&amp;</a:t>
            </a:r>
            <a:r>
              <a:rPr kumimoji="1" lang="ja-JP" altLang="en-US" sz="1200" b="1" i="0" kern="1200" dirty="0" smtClean="0">
                <a:solidFill>
                  <a:schemeClr val="tx1"/>
                </a:solidFill>
                <a:effectLst/>
                <a:latin typeface="+mn-lt"/>
                <a:ea typeface="+mn-ea"/>
                <a:cs typeface="+mn-cs"/>
              </a:rPr>
              <a:t>ガバナンス</a:t>
            </a:r>
          </a:p>
          <a:p>
            <a:pPr fontAlgn="base"/>
            <a:r>
              <a:rPr kumimoji="1" lang="ja-JP" altLang="en-US" sz="1200" b="0" i="0" kern="1200" dirty="0" smtClean="0">
                <a:solidFill>
                  <a:schemeClr val="tx1"/>
                </a:solidFill>
                <a:effectLst/>
                <a:latin typeface="+mn-lt"/>
                <a:ea typeface="+mn-ea"/>
                <a:cs typeface="+mn-cs"/>
              </a:rPr>
              <a:t>クラウド・ネイティブもアンビエント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も、ともにセキュリティやガバナンスの常識を大きく変えなくてはなりません。これまでのように自社システムを自社の管理の行き届く場所に物理的に設置し、それを取り囲むように壁を張り巡らせ、自社と外部の境界を守るセキュリティは成り立ちません。</a:t>
            </a:r>
          </a:p>
          <a:p>
            <a:pPr fontAlgn="base"/>
            <a:r>
              <a:rPr kumimoji="1" lang="ja-JP" altLang="en-US" sz="1200" b="0" i="0" kern="1200" dirty="0" smtClean="0">
                <a:solidFill>
                  <a:schemeClr val="tx1"/>
                </a:solidFill>
                <a:effectLst/>
                <a:latin typeface="+mn-lt"/>
                <a:ea typeface="+mn-ea"/>
                <a:cs typeface="+mn-cs"/>
              </a:rPr>
              <a:t>クラウドも</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も自社の直接的な支配下にはなく、内と外との目に見える境界は喪失します。そうなると大切になってくるのは、デバイスやシステムと利用者とのお互いの信頼を確立することです。そのためには「誰が使っているのか」のアイデンティティと、「いつ、どのように使ったか」のログを管理できる基盤が鍵を握ることになるでしょう。</a:t>
            </a:r>
          </a:p>
          <a:p>
            <a:pPr fontAlgn="base"/>
            <a:r>
              <a:rPr kumimoji="1" lang="ja-JP" altLang="en-US" sz="1200" b="0" i="0" kern="1200" dirty="0" smtClean="0">
                <a:solidFill>
                  <a:schemeClr val="tx1"/>
                </a:solidFill>
                <a:effectLst/>
                <a:latin typeface="+mn-lt"/>
                <a:ea typeface="+mn-ea"/>
                <a:cs typeface="+mn-cs"/>
              </a:rPr>
              <a:t>守るのは物理的なシステムそのものではなく、データやプロセスを守るという発想への転換が大切になります。また、管理する対象が膨大な数となり、ログの中から攻撃、痕跡、リスクを見つけ出すための作業は膨大なものとなります。もはや人手に頼ることを不可能であり、自動化や自律化、エージェント化といった新たな仕組みが必要になるでしょう。また、セキュリティを技術問題としてではなく、ビジネス・プロセスやアプリケーションをセキュアに作ることまで含め、アーキテクチャー全体を考えたセキュリティが重要になります。</a:t>
            </a:r>
          </a:p>
          <a:p>
            <a:pPr fontAlgn="base"/>
            <a:r>
              <a:rPr kumimoji="1" lang="en-US" altLang="ja-JP" sz="1200" b="1" i="0" kern="1200" dirty="0" err="1" smtClean="0">
                <a:solidFill>
                  <a:schemeClr val="tx1"/>
                </a:solidFill>
                <a:effectLst/>
                <a:latin typeface="+mn-lt"/>
                <a:ea typeface="+mn-ea"/>
                <a:cs typeface="+mn-cs"/>
              </a:rPr>
              <a:t>DevOps</a:t>
            </a:r>
            <a:endParaRPr kumimoji="1" lang="en-US" altLang="ja-JP" sz="1200" b="1" i="0" kern="1200" dirty="0" smtClean="0">
              <a:solidFill>
                <a:schemeClr val="tx1"/>
              </a:solidFill>
              <a:effectLst/>
              <a:latin typeface="+mn-lt"/>
              <a:ea typeface="+mn-ea"/>
              <a:cs typeface="+mn-cs"/>
            </a:endParaRPr>
          </a:p>
          <a:p>
            <a:pPr fontAlgn="base"/>
            <a:r>
              <a:rPr kumimoji="1" lang="ja-JP" altLang="en-US" sz="1200" b="0" i="0" kern="1200" dirty="0" smtClean="0">
                <a:solidFill>
                  <a:schemeClr val="tx1"/>
                </a:solidFill>
                <a:effectLst/>
                <a:latin typeface="+mn-lt"/>
                <a:ea typeface="+mn-ea"/>
                <a:cs typeface="+mn-cs"/>
              </a:rPr>
              <a:t>ビジネスは、常に市場の変化に敏感に反応し、そのプロセスや機能を変えてゆくことで生き延び、成長します。そのスピードと柔軟性が大きな価値を生みだすのです。</a:t>
            </a:r>
          </a:p>
          <a:p>
            <a:pPr fontAlgn="base"/>
            <a:r>
              <a:rPr kumimoji="1" lang="ja-JP" altLang="en-US" sz="1200" b="0" i="0" kern="1200" dirty="0" smtClean="0">
                <a:solidFill>
                  <a:schemeClr val="tx1"/>
                </a:solidFill>
                <a:effectLst/>
                <a:latin typeface="+mn-lt"/>
                <a:ea typeface="+mn-ea"/>
                <a:cs typeface="+mn-cs"/>
              </a:rPr>
              <a:t>「アンビエント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」の拡大は、ビジネスと</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を不可分なものにします。つまり、ビジネス・スピードに同期化し、柔軟に機能や性能を変えることができる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でなければなりません。</a:t>
            </a:r>
          </a:p>
          <a:p>
            <a:pPr fontAlgn="base"/>
            <a:r>
              <a:rPr kumimoji="1" lang="ja-JP" altLang="en-US" sz="1200" b="0" i="0" kern="1200" dirty="0" smtClean="0">
                <a:solidFill>
                  <a:schemeClr val="tx1"/>
                </a:solidFill>
                <a:effectLst/>
                <a:latin typeface="+mn-lt"/>
                <a:ea typeface="+mn-ea"/>
                <a:cs typeface="+mn-cs"/>
              </a:rPr>
              <a:t>システムを新たに作る、あるいは仕様を変えることは、ビジネスを成功させるために必要なことです。そこに求められるスピードが加速しつつあるなかで、従来同様に仕様を固め、工数を手配し、見積もりをとって対応しているようでは使いものになりません。要求に即応し、システムを開発し直ちに本番に供すること。それを頻繁に繰り返しながらビジネスの現場のスピードに同期化できなくてはならないのです。</a:t>
            </a:r>
          </a:p>
          <a:p>
            <a:pPr fontAlgn="base"/>
            <a:r>
              <a:rPr kumimoji="1" lang="ja-JP" altLang="en-US" sz="1200" b="0" i="0" kern="1200" dirty="0" smtClean="0">
                <a:solidFill>
                  <a:schemeClr val="tx1"/>
                </a:solidFill>
                <a:effectLst/>
                <a:latin typeface="+mn-lt"/>
                <a:ea typeface="+mn-ea"/>
                <a:cs typeface="+mn-cs"/>
              </a:rPr>
              <a:t>そのためには、先に説明した「サーバーレス」な環境を活かすことを前提に、開発と運用管理の関係を抜本的に変えなくてはなりません。</a:t>
            </a:r>
          </a:p>
          <a:p>
            <a:pPr fontAlgn="base"/>
            <a:r>
              <a:rPr kumimoji="1" lang="ja-JP" altLang="en-US" sz="1200" b="1" i="0" kern="1200" dirty="0" smtClean="0">
                <a:solidFill>
                  <a:schemeClr val="tx1"/>
                </a:solidFill>
                <a:effectLst/>
                <a:latin typeface="+mn-lt"/>
                <a:ea typeface="+mn-ea"/>
                <a:cs typeface="+mn-cs"/>
              </a:rPr>
              <a:t>自動化・自律化</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と人工知能の普及は、人手の負担を劇的に減らしてしまうだけではありません。人間が介在するが故にできない膨大なデータのリアルタイム処理、意志決定に伴う時間的遅延の解消、人的エラーの排除が実現されます。</a:t>
            </a:r>
          </a:p>
          <a:p>
            <a:pPr fontAlgn="base"/>
            <a:r>
              <a:rPr kumimoji="1" lang="ja-JP" altLang="en-US" sz="1200" b="0" i="0" kern="1200" dirty="0" smtClean="0">
                <a:solidFill>
                  <a:schemeClr val="tx1"/>
                </a:solidFill>
                <a:effectLst/>
                <a:latin typeface="+mn-lt"/>
                <a:ea typeface="+mn-ea"/>
                <a:cs typeface="+mn-cs"/>
              </a:rPr>
              <a:t>そのためには標準化されたルールを確実にこなす自動化、状況を適宜把握し、時々の最適解を見つけ、人手に頼らず実行する自律化が必要となります。これにより、人間の介在を前提としないビジネス・モデルやビジネス・プロセスを考えることが可能になるのです。</a:t>
            </a:r>
          </a:p>
          <a:p>
            <a:pPr fontAlgn="base"/>
            <a:r>
              <a:rPr kumimoji="1" lang="ja-JP" altLang="en-US" sz="1200" b="0" i="0" kern="1200" dirty="0" smtClean="0">
                <a:solidFill>
                  <a:schemeClr val="tx1"/>
                </a:solidFill>
                <a:effectLst/>
                <a:latin typeface="+mn-lt"/>
                <a:ea typeface="+mn-ea"/>
                <a:cs typeface="+mn-cs"/>
              </a:rPr>
              <a:t>つまり、自動化や自律化は、単なる省力化の問題としてではなく、ビジネスのあり方の変革として捉えるべきなのです。そういう視点を持つことができたときに、自動化や自律化は、「デジタル・トランスフォーメーション」を実現する重要な要件となるのです。</a:t>
            </a:r>
          </a:p>
          <a:p>
            <a:pPr fontAlgn="base"/>
            <a:r>
              <a:rPr kumimoji="1" lang="ja-JP" altLang="en-US" sz="1200" b="0" i="0" kern="1200" dirty="0" smtClean="0">
                <a:solidFill>
                  <a:schemeClr val="tx1"/>
                </a:solidFill>
                <a:effectLst/>
                <a:latin typeface="+mn-lt"/>
                <a:ea typeface="+mn-ea"/>
                <a:cs typeface="+mn-cs"/>
              </a:rPr>
              <a:t> </a:t>
            </a:r>
          </a:p>
          <a:p>
            <a:pPr fontAlgn="base"/>
            <a:r>
              <a:rPr kumimoji="1" lang="ja-JP" altLang="en-US" sz="1200" b="0" i="0" kern="1200" dirty="0" smtClean="0">
                <a:solidFill>
                  <a:schemeClr val="tx1"/>
                </a:solidFill>
                <a:effectLst/>
                <a:latin typeface="+mn-lt"/>
                <a:ea typeface="+mn-ea"/>
                <a:cs typeface="+mn-cs"/>
              </a:rPr>
              <a:t>この「デジタル・トランスフォーメーション」を支える</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つのテクノロジー・トレンドに向き合うことが、ビジネスの創出と発展につながります。しかし、そのことは同時に「</a:t>
            </a:r>
            <a:r>
              <a:rPr kumimoji="1" lang="ja-JP" altLang="en-US" sz="1200" b="1" i="0" kern="1200" dirty="0" smtClean="0">
                <a:solidFill>
                  <a:schemeClr val="tx1"/>
                </a:solidFill>
                <a:effectLst/>
                <a:latin typeface="+mn-lt"/>
                <a:ea typeface="+mn-ea"/>
                <a:cs typeface="+mn-cs"/>
              </a:rPr>
              <a:t>デジタル・ディスラプション（デジタルによる破壊）</a:t>
            </a:r>
            <a:r>
              <a:rPr kumimoji="1" lang="ja-JP" altLang="en-US" sz="1200" b="0" i="0" kern="1200" dirty="0" smtClean="0">
                <a:solidFill>
                  <a:schemeClr val="tx1"/>
                </a:solidFill>
                <a:effectLst/>
                <a:latin typeface="+mn-lt"/>
                <a:ea typeface="+mn-ea"/>
                <a:cs typeface="+mn-cs"/>
              </a:rPr>
              <a:t>」を伴うことも覚悟しなくてはなりません。</a:t>
            </a:r>
          </a:p>
          <a:p>
            <a:pPr fontAlgn="base"/>
            <a:r>
              <a:rPr kumimoji="1" lang="ja-JP" altLang="en-US" sz="1200" b="0" i="0" kern="1200" dirty="0" smtClean="0">
                <a:solidFill>
                  <a:schemeClr val="tx1"/>
                </a:solidFill>
                <a:effectLst/>
                <a:latin typeface="+mn-lt"/>
                <a:ea typeface="+mn-ea"/>
                <a:cs typeface="+mn-cs"/>
              </a:rPr>
              <a:t>これまで自分たちのビジネスを支えてきた経営基盤は破壊されるかもしれません。そのことを覚悟しなければならないのです。ただ、いずれ破壊されるのであれば、そこに関わらないことの方がむしろリスクです。それを自ら破壊することでイニシアティブを確保するという攻めの姿勢こそが、生き残りを支えてゆくことになるのです。</a:t>
            </a:r>
          </a:p>
          <a:p>
            <a:pPr fontAlgn="base"/>
            <a:r>
              <a:rPr kumimoji="1" lang="ja-JP" altLang="en-US" sz="1200" b="0" i="0" kern="1200" smtClean="0">
                <a:solidFill>
                  <a:schemeClr val="tx1"/>
                </a:solidFill>
                <a:effectLst/>
                <a:latin typeface="+mn-lt"/>
                <a:ea typeface="+mn-ea"/>
                <a:cs typeface="+mn-cs"/>
              </a:rPr>
              <a:t>今年は、いくつかのビッグ・プロジェクトが終了し、工数需要が大幅に減ってしまいます。それを単なる需要の変動としてしか捉えられないとすれば、生き残ることはできません。「ビジネス・トランスフォーメーション」と「デジタル・ディスラプション」へと向かう潮目の変化なのだと受けとめ、自らの役割の再定義や経営資源を再配分する切っ掛けとすることです。その道は、平坦ではありませんが、もはや選択の余地はないのです。</a:t>
            </a:r>
          </a:p>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2728026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01770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334"/>
            <a:fld id="{891BF3F3-59E7-4536-AAC4-888C84177443}" type="slidenum">
              <a:rPr lang="ja-JP" altLang="en-US" smtClean="0"/>
              <a:pPr defTabSz="913334"/>
              <a:t>15</a:t>
            </a:fld>
            <a:endParaRPr lang="en-US" altLang="ja-JP" smtClean="0"/>
          </a:p>
        </p:txBody>
      </p:sp>
      <p:sp>
        <p:nvSpPr>
          <p:cNvPr id="30722" name="Rectangle 2"/>
          <p:cNvSpPr>
            <a:spLocks noGrp="1" noRot="1" noChangeAspect="1" noChangeArrowheads="1" noTextEdit="1"/>
          </p:cNvSpPr>
          <p:nvPr>
            <p:ph type="sldImg"/>
          </p:nvPr>
        </p:nvSpPr>
        <p:spPr>
          <a:xfrm>
            <a:off x="1144588" y="687388"/>
            <a:ext cx="4568825" cy="3427412"/>
          </a:xfrm>
          <a:ln/>
        </p:spPr>
      </p:sp>
      <p:sp>
        <p:nvSpPr>
          <p:cNvPr id="30723" name="Rectangle 3"/>
          <p:cNvSpPr>
            <a:spLocks noGrp="1" noChangeArrowheads="1"/>
          </p:cNvSpPr>
          <p:nvPr>
            <p:ph type="body" idx="1"/>
          </p:nvPr>
        </p:nvSpPr>
        <p:spPr>
          <a:xfrm>
            <a:off x="685958" y="4343111"/>
            <a:ext cx="5486084" cy="4114221"/>
          </a:xfrm>
          <a:noFill/>
          <a:ln/>
        </p:spPr>
        <p:txBody>
          <a:bodyPr/>
          <a:lstStyle/>
          <a:p>
            <a:r>
              <a:rPr kumimoji="1" lang="ja-JP" altLang="ja-JP" sz="1200" kern="1200" dirty="0" smtClean="0">
                <a:solidFill>
                  <a:schemeClr val="tx1"/>
                </a:solidFill>
                <a:effectLst/>
                <a:latin typeface="+mn-lt"/>
                <a:ea typeface="+mn-ea"/>
                <a:cs typeface="+mn-cs"/>
              </a:rPr>
              <a:t>【図解】コレ１枚でわかる日米のビジネス文化の違いとクラウドコンピューティング</a:t>
            </a:r>
          </a:p>
          <a:p>
            <a:r>
              <a:rPr kumimoji="1" lang="ja-JP" altLang="ja-JP" sz="1200" kern="1200" dirty="0" smtClean="0">
                <a:solidFill>
                  <a:schemeClr val="tx1"/>
                </a:solidFill>
                <a:effectLst/>
                <a:latin typeface="+mn-lt"/>
                <a:ea typeface="+mn-ea"/>
                <a:cs typeface="+mn-cs"/>
              </a:rPr>
              <a:t>クラウド（ここでは、</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について話をします）は、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エンジニアの</a:t>
            </a:r>
            <a:r>
              <a:rPr kumimoji="1" lang="en-US" altLang="ja-JP" sz="1200" kern="1200" dirty="0" smtClean="0">
                <a:solidFill>
                  <a:schemeClr val="tx1"/>
                </a:solidFill>
                <a:effectLst/>
                <a:latin typeface="+mn-lt"/>
                <a:ea typeface="+mn-ea"/>
                <a:cs typeface="+mn-cs"/>
              </a:rPr>
              <a:t>7</a:t>
            </a:r>
            <a:r>
              <a:rPr kumimoji="1" lang="ja-JP" altLang="ja-JP" sz="1200" kern="1200" dirty="0" smtClean="0">
                <a:solidFill>
                  <a:schemeClr val="tx1"/>
                </a:solidFill>
                <a:effectLst/>
                <a:latin typeface="+mn-lt"/>
                <a:ea typeface="+mn-ea"/>
                <a:cs typeface="+mn-cs"/>
              </a:rPr>
              <a:t>割がユーザー企業に所属する米国で生まれた情報システム資産を調達する仕組みです。</a:t>
            </a:r>
          </a:p>
          <a:p>
            <a:r>
              <a:rPr kumimoji="1" lang="ja-JP" altLang="ja-JP" sz="1200" kern="1200" dirty="0" smtClean="0">
                <a:solidFill>
                  <a:schemeClr val="tx1"/>
                </a:solidFill>
                <a:effectLst/>
                <a:latin typeface="+mn-lt"/>
                <a:ea typeface="+mn-ea"/>
                <a:cs typeface="+mn-cs"/>
              </a:rPr>
              <a:t>クラウドは、リソースの調達や構成の変更など、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エンジニアの生産性を高め、コスト削減に寄与するものです。とすると、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エンジニアを社内に多く抱える米国では、クラウドはユーザー企業の生産性を高めることに直結しています。</a:t>
            </a:r>
          </a:p>
          <a:p>
            <a:r>
              <a:rPr kumimoji="1" lang="ja-JP" altLang="ja-JP" sz="1200" kern="1200" dirty="0" smtClean="0">
                <a:solidFill>
                  <a:schemeClr val="tx1"/>
                </a:solidFill>
                <a:effectLst/>
                <a:latin typeface="+mn-lt"/>
                <a:ea typeface="+mn-ea"/>
                <a:cs typeface="+mn-cs"/>
              </a:rPr>
              <a:t>一方、我が国の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エンジニアは、</a:t>
            </a:r>
            <a:r>
              <a:rPr kumimoji="1" lang="en-US" altLang="ja-JP" sz="1200" kern="1200" dirty="0" smtClean="0">
                <a:solidFill>
                  <a:schemeClr val="tx1"/>
                </a:solidFill>
                <a:effectLst/>
                <a:latin typeface="+mn-lt"/>
                <a:ea typeface="+mn-ea"/>
                <a:cs typeface="+mn-cs"/>
              </a:rPr>
              <a:t>7</a:t>
            </a:r>
            <a:r>
              <a:rPr kumimoji="1" lang="ja-JP" altLang="ja-JP" sz="1200" kern="1200" dirty="0" smtClean="0">
                <a:solidFill>
                  <a:schemeClr val="tx1"/>
                </a:solidFill>
                <a:effectLst/>
                <a:latin typeface="+mn-lt"/>
                <a:ea typeface="+mn-ea"/>
                <a:cs typeface="+mn-cs"/>
              </a:rPr>
              <a:t>割が</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ベンダー側に所属しています。従って、このような仕事は、システムの構築や運用を受託している</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事業者側に任されています。ですから、クラウドは、</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事業者の生産性を向上させます。しかし、これは</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事業者にとっては、案件単価の減少を意味し、メリットはありません。また、調達や構成の変更はリスクを伴う仕事です。米国では、そのリスクをユーザーが引き受けていますが、我が国では</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事業者が背負わされています。</a:t>
            </a:r>
          </a:p>
          <a:p>
            <a:r>
              <a:rPr kumimoji="1" lang="ja-JP" altLang="ja-JP" sz="1200" kern="1200" dirty="0" smtClean="0">
                <a:solidFill>
                  <a:schemeClr val="tx1"/>
                </a:solidFill>
                <a:effectLst/>
                <a:latin typeface="+mn-lt"/>
                <a:ea typeface="+mn-ea"/>
                <a:cs typeface="+mn-cs"/>
              </a:rPr>
              <a:t>このことから見えてくることは、</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にとってクラウドは、案件単価が下がりリスクも大きくなることを意味し、利益相反の関係にあるという事実です。我が国のクラウド・サービスの普及が、米国ほどではないと言われていますが、その背景には、このような事情があるのかもしれません。</a:t>
            </a:r>
          </a:p>
          <a:p>
            <a:r>
              <a:rPr kumimoji="1" lang="ja-JP" altLang="ja-JP" sz="1200" kern="1200" dirty="0" smtClean="0">
                <a:solidFill>
                  <a:schemeClr val="tx1"/>
                </a:solidFill>
                <a:effectLst/>
                <a:latin typeface="+mn-lt"/>
                <a:ea typeface="+mn-ea"/>
                <a:cs typeface="+mn-cs"/>
              </a:rPr>
              <a:t>エンジニア構成の配分が、このように日米で逆転してしまっているのは、人材の流動性に違いがあるからです。米国では、大きなプロジェクトがあるときには人を雇い、終了すれば解雇することもさほど難しくありません。必要とあれば、また雇い入れればいいわけです。一方、我が国は、このような流動性はありません。そこで、この人材需要の変動を担保するために</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事業者へのアウトソーシングを行い、需要変動の振れを担保しているのです。</a:t>
            </a:r>
          </a:p>
          <a:p>
            <a:r>
              <a:rPr kumimoji="1" lang="ja-JP" altLang="ja-JP" sz="1200" kern="1200" dirty="0" smtClean="0">
                <a:solidFill>
                  <a:schemeClr val="tx1"/>
                </a:solidFill>
                <a:effectLst/>
                <a:latin typeface="+mn-lt"/>
                <a:ea typeface="+mn-ea"/>
                <a:cs typeface="+mn-cs"/>
              </a:rPr>
              <a:t>ところで、クラウドを使う場合、リソースの調達や構成の変更は、「セルフ・サービス・ポータル」と言われるウエブ画面を使って行われます。必要なシステムの構成や条件を画面から入力することで、直ちに必要なシステム資源を手に入れることができます。</a:t>
            </a:r>
          </a:p>
          <a:p>
            <a:r>
              <a:rPr kumimoji="1" lang="ja-JP" altLang="ja-JP" sz="1200" kern="1200" dirty="0" smtClean="0">
                <a:solidFill>
                  <a:schemeClr val="tx1"/>
                </a:solidFill>
                <a:effectLst/>
                <a:latin typeface="+mn-lt"/>
                <a:ea typeface="+mn-ea"/>
                <a:cs typeface="+mn-cs"/>
              </a:rPr>
              <a:t>従来、このような作業は、業務要件を洗い出し、サイジングを行い、システム要件を決め、それにあわせたシステム構成と選定を行うことが必要でした。そして、価格交渉と見積作業を経て、発注に至ります。その上で、購買手配が行われ、物理マシンの調達、キッティング、据え付け、導入作業、テストを行っていました。この間、数ヶ月かかることも珍しくはありません。このような作業を必要とせずウエブ画面から簡単に行うことができるわけですから、生産性は大いに向上します。</a:t>
            </a:r>
          </a:p>
          <a:p>
            <a:r>
              <a:rPr kumimoji="1" lang="ja-JP" altLang="ja-JP" sz="1200" kern="1200" dirty="0" smtClean="0">
                <a:solidFill>
                  <a:schemeClr val="tx1"/>
                </a:solidFill>
                <a:effectLst/>
                <a:latin typeface="+mn-lt"/>
                <a:ea typeface="+mn-ea"/>
                <a:cs typeface="+mn-cs"/>
              </a:rPr>
              <a:t>しかし、我が国のユーザー企業は、先ほどの理由から、このような作業の多くを</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事業者に依存してきました。従って、いまさら自分でやれと言われても、簡単に対処できることではありません。</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事業者も受注単価が下がり、人もいらなくなるわけですから積極的にはなれません。ここに、暗黙の利害の一致が生まれており、これもまたクラウド利用を促進させる足かせとなっていると考えられます。</a:t>
            </a:r>
          </a:p>
          <a:p>
            <a:r>
              <a:rPr kumimoji="1" lang="ja-JP" altLang="ja-JP" sz="1200" kern="1200" dirty="0" smtClean="0">
                <a:solidFill>
                  <a:schemeClr val="tx1"/>
                </a:solidFill>
                <a:effectLst/>
                <a:latin typeface="+mn-lt"/>
                <a:ea typeface="+mn-ea"/>
                <a:cs typeface="+mn-cs"/>
              </a:rPr>
              <a:t>このような現実があるわけですから、我が国においては、米国と同じシナリオでクラウドの価値を訴求することは困難といえるでしょう。</a:t>
            </a:r>
          </a:p>
          <a:p>
            <a:pPr eaLnBrk="1" hangingPunct="1"/>
            <a:endParaRPr lang="ja-JP" altLang="en-US" dirty="0" smtClean="0"/>
          </a:p>
        </p:txBody>
      </p:sp>
    </p:spTree>
    <p:extLst>
      <p:ext uri="{BB962C8B-B14F-4D97-AF65-F5344CB8AC3E}">
        <p14:creationId xmlns:p14="http://schemas.microsoft.com/office/powerpoint/2010/main" val="1162313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45785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98416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smtClean="0">
                <a:solidFill>
                  <a:schemeClr val="tx1"/>
                </a:solidFill>
                <a:effectLst/>
                <a:latin typeface="+mn-lt"/>
                <a:ea typeface="+mn-ea"/>
                <a:cs typeface="+mn-cs"/>
              </a:rPr>
              <a:t>1970</a:t>
            </a:r>
            <a:r>
              <a:rPr kumimoji="1" lang="ja-JP" altLang="en-US" sz="1200" b="0" i="0" kern="1200" dirty="0" smtClean="0">
                <a:solidFill>
                  <a:schemeClr val="tx1"/>
                </a:solidFill>
                <a:effectLst/>
                <a:latin typeface="+mn-lt"/>
                <a:ea typeface="+mn-ea"/>
                <a:cs typeface="+mn-cs"/>
              </a:rPr>
              <a:t>年から</a:t>
            </a:r>
            <a:r>
              <a:rPr kumimoji="1" lang="en-US" altLang="ja-JP" sz="1200" b="0" i="0" kern="1200" dirty="0" smtClean="0">
                <a:solidFill>
                  <a:schemeClr val="tx1"/>
                </a:solidFill>
                <a:effectLst/>
                <a:latin typeface="+mn-lt"/>
                <a:ea typeface="+mn-ea"/>
                <a:cs typeface="+mn-cs"/>
              </a:rPr>
              <a:t>1980</a:t>
            </a:r>
            <a:r>
              <a:rPr kumimoji="1" lang="ja-JP" altLang="en-US" sz="1200" b="0" i="0" kern="1200" dirty="0" smtClean="0">
                <a:solidFill>
                  <a:schemeClr val="tx1"/>
                </a:solidFill>
                <a:effectLst/>
                <a:latin typeface="+mn-lt"/>
                <a:ea typeface="+mn-ea"/>
                <a:cs typeface="+mn-cs"/>
              </a:rPr>
              <a:t>年代の日本の労働生産性は世界一位でした。この頃は、「いいモノを作って売る」ことがビジネスを成長させる原動力でもあったのです。そのために、腕に磨きをかけた職人や優れた技術を持つ企業との分業など、人間力による機能や品質の作り込みによって商品力を高めてきたのです。日本はこの点において、世界で抜きん出た存在だったのです。</a:t>
            </a:r>
          </a:p>
          <a:p>
            <a:pPr fontAlgn="base"/>
            <a:r>
              <a:rPr kumimoji="1" lang="en-US" altLang="ja-JP" sz="1200" b="0" i="0" kern="1200" dirty="0" smtClean="0">
                <a:solidFill>
                  <a:schemeClr val="tx1"/>
                </a:solidFill>
                <a:effectLst/>
                <a:latin typeface="+mn-lt"/>
                <a:ea typeface="+mn-ea"/>
                <a:cs typeface="+mn-cs"/>
              </a:rPr>
              <a:t>1979</a:t>
            </a:r>
            <a:r>
              <a:rPr kumimoji="1" lang="ja-JP" altLang="en-US" sz="1200" b="0" i="0" kern="1200" dirty="0" smtClean="0">
                <a:solidFill>
                  <a:schemeClr val="tx1"/>
                </a:solidFill>
                <a:effectLst/>
                <a:latin typeface="+mn-lt"/>
                <a:ea typeface="+mn-ea"/>
                <a:cs typeface="+mn-cs"/>
              </a:rPr>
              <a:t>年、社会学者エズラ・ヴォーゲルの著書</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ジャパン・アズ・ナンバーワン</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（原題：</a:t>
            </a:r>
            <a:r>
              <a:rPr kumimoji="1" lang="en-US" altLang="ja-JP" sz="1200" b="0" i="0" kern="1200" dirty="0" smtClean="0">
                <a:solidFill>
                  <a:schemeClr val="tx1"/>
                </a:solidFill>
                <a:effectLst/>
                <a:latin typeface="+mn-lt"/>
                <a:ea typeface="+mn-ea"/>
                <a:cs typeface="+mn-cs"/>
              </a:rPr>
              <a:t>Japan as Number One: Lessons for America</a:t>
            </a:r>
            <a:r>
              <a:rPr kumimoji="1" lang="ja-JP" altLang="en-US" sz="1200" b="0" i="0" kern="1200" dirty="0" smtClean="0">
                <a:solidFill>
                  <a:schemeClr val="tx1"/>
                </a:solidFill>
                <a:effectLst/>
                <a:latin typeface="+mn-lt"/>
                <a:ea typeface="+mn-ea"/>
                <a:cs typeface="+mn-cs"/>
              </a:rPr>
              <a:t>）が出たころの日本経済は、まさにそんな黄金期を向かえていたのです。</a:t>
            </a:r>
          </a:p>
          <a:p>
            <a:pPr fontAlgn="base"/>
            <a:r>
              <a:rPr kumimoji="1" lang="ja-JP" altLang="en-US" sz="1200" b="0" i="0" kern="1200" dirty="0" smtClean="0">
                <a:solidFill>
                  <a:schemeClr val="tx1"/>
                </a:solidFill>
                <a:effectLst/>
                <a:latin typeface="+mn-lt"/>
                <a:ea typeface="+mn-ea"/>
                <a:cs typeface="+mn-cs"/>
              </a:rPr>
              <a:t>しかし、いいモノが作れるようになれば、それを安く作り市場を拡げようとのモチベーションが働きます。それが差別化と成長力の原動力になりました。その結果、安い労働力を求めて中国やタイなどの新興国に生産拠点を移す動きが加速します。同時に自動化も推進し、生産性の向上に加え、品質や機能を機械によって底上げし、安定化させる取り組みが行われました。その結果、生産、投資、雇用の減少に伴う産業の空洞化が懸念されるようになるとともに、モノのコモディティ化も早まり、安さだけでは差別化や成長を促すことができなくなってきたのです。</a:t>
            </a:r>
          </a:p>
          <a:p>
            <a:pPr fontAlgn="base"/>
            <a:r>
              <a:rPr kumimoji="1" lang="ja-JP" altLang="en-US" sz="1200" b="0" i="0" kern="1200" dirty="0" smtClean="0">
                <a:solidFill>
                  <a:schemeClr val="tx1"/>
                </a:solidFill>
                <a:effectLst/>
                <a:latin typeface="+mn-lt"/>
                <a:ea typeface="+mn-ea"/>
                <a:cs typeface="+mn-cs"/>
              </a:rPr>
              <a:t>そこで、顧客課題を起点とし、顧客毎に個別最適な組合せを提供するという「インテグレーション」の視点が注目されるようになったのです。コモディティ化が進む商品単体のアドバンテージではなく、顧客個別の課題に向き合い、商品や付随するサービスを組み合わせることで、顧客個別に最適化された商品（やサービスの組合せ）を提供することで差別化を図り、成長に結びつけようという動きです。しかし、ここに来てこの「インテグレーションして売る」というビジネスのあり方が揺らぎはじめているのです。</a:t>
            </a:r>
          </a:p>
          <a:p>
            <a:pPr fontAlgn="base"/>
            <a:r>
              <a:rPr kumimoji="1" lang="ja-JP" altLang="en-US" sz="1200" b="0" i="0" kern="1200" dirty="0" smtClean="0">
                <a:solidFill>
                  <a:schemeClr val="tx1"/>
                </a:solidFill>
                <a:effectLst/>
                <a:latin typeface="+mn-lt"/>
                <a:ea typeface="+mn-ea"/>
                <a:cs typeface="+mn-cs"/>
              </a:rPr>
              <a:t>「いいモノを売る」、「安く作って売る」、「インテグレーションして売る」という取り組みは、いずれも「顧客価値を実現する手段」を提供するものです。顧客はその手段によって実現する価値を手に入れたいわけですが、そのためには手段を手に入れなくてはなりませんでした。しかし、この常識が変わろうとしているのです。</a:t>
            </a:r>
          </a:p>
          <a:p>
            <a:pPr fontAlgn="base"/>
            <a:r>
              <a:rPr kumimoji="1" lang="ja-JP" altLang="en-US" sz="1200" b="0" i="0" kern="1200" dirty="0" smtClean="0">
                <a:solidFill>
                  <a:schemeClr val="tx1"/>
                </a:solidFill>
                <a:effectLst/>
                <a:latin typeface="+mn-lt"/>
                <a:ea typeface="+mn-ea"/>
                <a:cs typeface="+mn-cs"/>
              </a:rPr>
              <a:t>例えば、クラウドを使えば、コンピューター・システムという手段を手に入れなくてもアプリケーションをサービスとして手に入れることができます。また、センサーが組み込まれたジェット・エンジンはオンライン・リアルタイムで飛行中のデータをエンジンメーカーに提供できます。その稼働状況を確実に把握できることからエンジンの稼働時間に応じて課金するというビジネスが可能になりました。航空会社はジェット・エンジンという手段を買うことなくサービスとして利用できるようになったのです。また、</a:t>
            </a:r>
            <a:r>
              <a:rPr kumimoji="1" lang="en-US" altLang="ja-JP" sz="1200" b="0" i="0" kern="1200" dirty="0" err="1" smtClean="0">
                <a:solidFill>
                  <a:schemeClr val="tx1"/>
                </a:solidFill>
                <a:effectLst/>
                <a:latin typeface="+mn-lt"/>
                <a:ea typeface="+mn-ea"/>
                <a:cs typeface="+mn-cs"/>
              </a:rPr>
              <a:t>Uber</a:t>
            </a:r>
            <a:r>
              <a:rPr kumimoji="1" lang="ja-JP" altLang="en-US" sz="1200" b="0" i="0" kern="1200" dirty="0" smtClean="0">
                <a:solidFill>
                  <a:schemeClr val="tx1"/>
                </a:solidFill>
                <a:effectLst/>
                <a:latin typeface="+mn-lt"/>
                <a:ea typeface="+mn-ea"/>
                <a:cs typeface="+mn-cs"/>
              </a:rPr>
              <a:t>という個人所有の自動車による配車サービスはタクシーという手段を所有することなく「自動車で人を目的地に移送する」というサービスを提供しています。</a:t>
            </a:r>
          </a:p>
          <a:p>
            <a:pPr fontAlgn="base"/>
            <a:r>
              <a:rPr kumimoji="1" lang="ja-JP" altLang="en-US" sz="1200" b="0" i="0" kern="1200" dirty="0" smtClean="0">
                <a:solidFill>
                  <a:schemeClr val="tx1"/>
                </a:solidFill>
                <a:effectLst/>
                <a:latin typeface="+mn-lt"/>
                <a:ea typeface="+mn-ea"/>
                <a:cs typeface="+mn-cs"/>
              </a:rPr>
              <a:t>つまり、</a:t>
            </a:r>
            <a:r>
              <a:rPr kumimoji="1" lang="ja-JP" altLang="en-US" sz="1200" b="1" i="0" kern="1200" dirty="0" smtClean="0">
                <a:solidFill>
                  <a:schemeClr val="tx1"/>
                </a:solidFill>
                <a:effectLst/>
                <a:latin typeface="+mn-lt"/>
                <a:ea typeface="+mn-ea"/>
                <a:cs typeface="+mn-cs"/>
              </a:rPr>
              <a:t>「顧客価値」を実現する手段を提供しなくても、「顧客価値」そのものを提供できるようになった</a:t>
            </a:r>
            <a:r>
              <a:rPr kumimoji="1" lang="ja-JP" altLang="en-US" sz="1200" b="0" i="0" kern="1200" dirty="0" smtClean="0">
                <a:solidFill>
                  <a:schemeClr val="tx1"/>
                </a:solidFill>
                <a:effectLst/>
                <a:latin typeface="+mn-lt"/>
                <a:ea typeface="+mn-ea"/>
                <a:cs typeface="+mn-cs"/>
              </a:rPr>
              <a:t>のです。これを支えているのが「モノのソフトウエア化」と「モノのサービス化」です。</a:t>
            </a:r>
          </a:p>
          <a:p>
            <a:pPr fontAlgn="base"/>
            <a:r>
              <a:rPr kumimoji="1" lang="ja-JP" altLang="en-US" sz="1200" b="0" i="0" kern="1200" dirty="0" smtClean="0">
                <a:solidFill>
                  <a:schemeClr val="tx1"/>
                </a:solidFill>
                <a:effectLst/>
                <a:latin typeface="+mn-lt"/>
                <a:ea typeface="+mn-ea"/>
                <a:cs typeface="+mn-cs"/>
              </a:rPr>
              <a:t>「モノのソフトウエア化」とは、モノそのものの機能や品質が、ハードウェアだけではなく、そこに組み込まれているソフトウエアに依存しているということです。例えば、テレビやオーディオ、冷蔵庫や電子レンジ、自動車や航空機は、もはやそこに組み込まれたソフトウエアなしには機能しません。そして、そのソフトウエアによってモノの価値が規定されるようになったのです。その結果、モノは作って売れば終わりではなく、作った後もインターネットを介してそのソフトウエアをアップデートすることで機能や性能を高めることができ、価値を変え続けることができるようになったのです。つまり、モノの価値は製品そのものの価値から、その製品を使用することの価値へと変わり始めたと言えるでしょう。</a:t>
            </a:r>
          </a:p>
          <a:p>
            <a:pPr fontAlgn="base"/>
            <a:r>
              <a:rPr kumimoji="1" lang="ja-JP" altLang="en-US" sz="1200" b="0" i="0" kern="1200" dirty="0" smtClean="0">
                <a:solidFill>
                  <a:schemeClr val="tx1"/>
                </a:solidFill>
                <a:effectLst/>
                <a:latin typeface="+mn-lt"/>
                <a:ea typeface="+mn-ea"/>
                <a:cs typeface="+mn-cs"/>
              </a:rPr>
              <a:t>「モノのサービス化」はクラウドや従量課金制のジェット・エンジンのように、モノそのものを所有しなくても顧客価値を受け取ることができるようになることを意味しています。</a:t>
            </a:r>
          </a:p>
          <a:p>
            <a:pPr fontAlgn="base"/>
            <a:r>
              <a:rPr kumimoji="1" lang="ja-JP" altLang="en-US" sz="1200" b="0" i="0" kern="1200" dirty="0" smtClean="0">
                <a:solidFill>
                  <a:schemeClr val="tx1"/>
                </a:solidFill>
                <a:effectLst/>
                <a:latin typeface="+mn-lt"/>
                <a:ea typeface="+mn-ea"/>
                <a:cs typeface="+mn-cs"/>
              </a:rPr>
              <a:t>ここに紹介した歴史的変遷は、モノとビジネスの関係を表したものですが、これは</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ビジネスにとっても大きな変化をもたらすことを意味します。つまり、「モノのソフトウエア化」と「モノのサービス化」は、共にクラウドやインターネット、</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やビッグデータ</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アナリティクスなどのテクノロジーに支えられているからです。</a:t>
            </a:r>
          </a:p>
          <a:p>
            <a:pPr fontAlgn="base"/>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はこれまでにも増して私たちの日常や社会活動に深く関わろうとしています。つまり、世の中の動きが、「顧客価値」を実現する手段を提供することから、「顧客価値」そのものを提供することへと変わりつつある中、</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ビジネスも同様のことが求められようとしているのです。この現実に</a:t>
            </a:r>
            <a:r>
              <a:rPr kumimoji="1" lang="en-US" altLang="ja-JP" sz="1200" b="0" i="0" kern="1200" dirty="0" smtClean="0">
                <a:solidFill>
                  <a:schemeClr val="tx1"/>
                </a:solidFill>
                <a:effectLst/>
                <a:latin typeface="+mn-lt"/>
                <a:ea typeface="+mn-ea"/>
                <a:cs typeface="+mn-cs"/>
              </a:rPr>
              <a:t>SI</a:t>
            </a:r>
            <a:r>
              <a:rPr kumimoji="1" lang="ja-JP" altLang="en-US" sz="1200" b="0" i="0" kern="1200" dirty="0" smtClean="0">
                <a:solidFill>
                  <a:schemeClr val="tx1"/>
                </a:solidFill>
                <a:effectLst/>
                <a:latin typeface="+mn-lt"/>
                <a:ea typeface="+mn-ea"/>
                <a:cs typeface="+mn-cs"/>
              </a:rPr>
              <a:t>ビジネスも向き合わなければならなりません。</a:t>
            </a:r>
          </a:p>
          <a:p>
            <a:pPr fontAlgn="base"/>
            <a:r>
              <a:rPr kumimoji="1" lang="ja-JP" altLang="en-US" sz="1200" b="0" i="0" kern="1200" dirty="0" smtClean="0">
                <a:solidFill>
                  <a:schemeClr val="tx1"/>
                </a:solidFill>
                <a:effectLst/>
                <a:latin typeface="+mn-lt"/>
                <a:ea typeface="+mn-ea"/>
                <a:cs typeface="+mn-cs"/>
              </a:rPr>
              <a:t>モノの販売や工数のビジネスがなくなることはありません。しかし、モノや工数を手に入れなくても顧客価値を直接手に入れられるようになれば、そちらに需要がシフトすることは当然のことです。</a:t>
            </a:r>
          </a:p>
          <a:p>
            <a:pPr fontAlgn="base"/>
            <a:r>
              <a:rPr lang="ja-JP" altLang="en-US" dirty="0" smtClean="0">
                <a:effectLst/>
              </a:rPr>
              <a:t>「売るモノが変わる」</a:t>
            </a:r>
          </a:p>
          <a:p>
            <a:pPr fontAlgn="base"/>
            <a:r>
              <a:rPr kumimoji="1" lang="ja-JP" altLang="en-US" sz="1200" b="0" i="0" kern="1200" smtClean="0">
                <a:solidFill>
                  <a:schemeClr val="tx1"/>
                </a:solidFill>
                <a:effectLst/>
                <a:latin typeface="+mn-lt"/>
                <a:ea typeface="+mn-ea"/>
                <a:cs typeface="+mn-cs"/>
              </a:rPr>
              <a:t>まさにそんな時代が押し寄せつつあるのです。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982552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 Id="rId3"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wmf"/><Relationship Id="rId6"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image" Target="../media/image9.tiff"/><Relationship Id="rId7" Type="http://schemas.openxmlformats.org/officeDocument/2006/relationships/image" Target="../media/image10.jpg"/><Relationship Id="rId1" Type="http://schemas.openxmlformats.org/officeDocument/2006/relationships/slideLayout" Target="../slideLayouts/slideLayout6.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jp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netcommerce.co.jp/blog" TargetMode="External"/><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hyperlink" Target="http://amzn.to/1vkHc18" TargetMode="External"/><Relationship Id="rId9"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hyperlink" Target="http://amzn.to/1AQtPXz"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hyperlink" Target="http://www.netcommerce.co.j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これからのビジネス戦略</a:t>
            </a:r>
            <a:endParaRPr kumimoji="1" lang="ja-JP" altLang="en-US" dirty="0"/>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lang="en-US" altLang="ja-JP" dirty="0" smtClean="0"/>
              <a:t>IT</a:t>
            </a:r>
            <a:r>
              <a:rPr lang="ja-JP" altLang="en-US" dirty="0" smtClean="0"/>
              <a:t>ソリューション塾・第</a:t>
            </a:r>
            <a:r>
              <a:rPr lang="en-US" altLang="ja-JP" dirty="0" smtClean="0"/>
              <a:t>21</a:t>
            </a:r>
            <a:r>
              <a:rPr lang="ja-JP" altLang="en-US" dirty="0" smtClean="0"/>
              <a:t>期　最終講義</a:t>
            </a:r>
            <a:endParaRPr kumimoji="1" lang="en-US" altLang="ja-JP" dirty="0" smtClean="0"/>
          </a:p>
          <a:p>
            <a:endParaRPr kumimoji="1" lang="en-US" altLang="ja-JP" dirty="0" smtClean="0"/>
          </a:p>
          <a:p>
            <a:r>
              <a:rPr kumimoji="1" lang="en-US" altLang="ja-JP" dirty="0" smtClean="0"/>
              <a:t>2016</a:t>
            </a:r>
            <a:r>
              <a:rPr kumimoji="1" lang="ja-JP" altLang="en-US" dirty="0" smtClean="0"/>
              <a:t>年</a:t>
            </a:r>
            <a:r>
              <a:rPr lang="en-US" altLang="ja-JP" dirty="0" smtClean="0"/>
              <a:t>4</a:t>
            </a:r>
            <a:r>
              <a:rPr kumimoji="1" lang="ja-JP" altLang="en-US" dirty="0" smtClean="0"/>
              <a:t>月</a:t>
            </a:r>
            <a:r>
              <a:rPr lang="en-US" altLang="ja-JP" dirty="0" smtClean="0"/>
              <a:t>20</a:t>
            </a:r>
            <a:r>
              <a:rPr lang="ja-JP" altLang="en-US" dirty="0" smtClean="0"/>
              <a:t>日</a:t>
            </a:r>
            <a:endParaRPr kumimoji="1" lang="ja-JP" altLang="en-US" dirty="0"/>
          </a:p>
        </p:txBody>
      </p:sp>
    </p:spTree>
    <p:extLst>
      <p:ext uri="{BB962C8B-B14F-4D97-AF65-F5344CB8AC3E}">
        <p14:creationId xmlns:p14="http://schemas.microsoft.com/office/powerpoint/2010/main" val="341419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「道具としての</a:t>
            </a:r>
            <a:r>
              <a:rPr lang="en-US" altLang="ja-JP" dirty="0" smtClean="0"/>
              <a:t>IT</a:t>
            </a:r>
            <a:r>
              <a:rPr lang="ja-JP" altLang="en-US" dirty="0" smtClean="0"/>
              <a:t>」から「思想としての</a:t>
            </a:r>
            <a:r>
              <a:rPr lang="en-US" altLang="ja-JP" dirty="0" smtClean="0"/>
              <a:t>IT</a:t>
            </a:r>
            <a:r>
              <a:rPr lang="ja-JP" altLang="en-US" dirty="0" smtClean="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5" name="正方形/長方形 4"/>
          <p:cNvSpPr/>
          <p:nvPr/>
        </p:nvSpPr>
        <p:spPr>
          <a:xfrm>
            <a:off x="309281" y="1108471"/>
            <a:ext cx="2751735"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1960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〜1980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1990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〜2000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2010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bg1"/>
                </a:solidFill>
                <a:latin typeface="Meiryo" charset="-128"/>
                <a:ea typeface="Meiryo" charset="-128"/>
                <a:cs typeface="Meiryo" charset="-128"/>
              </a:rPr>
              <a:t>道具としての</a:t>
            </a:r>
            <a:r>
              <a:rPr kumimoji="1" lang="en-US" altLang="ja-JP" sz="1400" dirty="0" smtClean="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bg1"/>
                </a:solidFill>
                <a:latin typeface="Meiryo" charset="-128"/>
                <a:ea typeface="Meiryo" charset="-128"/>
                <a:cs typeface="Meiryo" charset="-128"/>
              </a:rPr>
              <a:t>仕組みとしての</a:t>
            </a:r>
            <a:r>
              <a:rPr kumimoji="1" lang="en-US" altLang="ja-JP" sz="1400" dirty="0" smtClean="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bg1"/>
                </a:solidFill>
                <a:latin typeface="Meiryo" charset="-128"/>
                <a:ea typeface="Meiryo" charset="-128"/>
                <a:cs typeface="Meiryo" charset="-128"/>
              </a:rPr>
              <a:t>思想としての</a:t>
            </a:r>
            <a:r>
              <a:rPr kumimoji="1" lang="en-US" altLang="ja-JP" sz="1400" dirty="0" smtClean="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smtClean="0">
                <a:solidFill>
                  <a:schemeClr val="bg1"/>
                </a:solidFill>
                <a:latin typeface="Meiryo" charset="-128"/>
                <a:ea typeface="Meiryo" charset="-128"/>
                <a:cs typeface="Meiryo" charset="-128"/>
              </a:rPr>
              <a:t>ビジネス＋</a:t>
            </a:r>
            <a:r>
              <a:rPr kumimoji="1" lang="en-US" altLang="ja-JP" sz="2400" dirty="0" smtClean="0">
                <a:solidFill>
                  <a:schemeClr val="bg1"/>
                </a:solidFill>
                <a:latin typeface="Meiryo" charset="-128"/>
                <a:ea typeface="Meiryo" charset="-128"/>
                <a:cs typeface="Meiryo" charset="-128"/>
              </a:rPr>
              <a:t>IT</a:t>
            </a:r>
          </a:p>
          <a:p>
            <a:pPr algn="ctr"/>
            <a:r>
              <a:rPr lang="ja-JP" altLang="en-US" sz="1200" dirty="0" smtClean="0">
                <a:solidFill>
                  <a:schemeClr val="bg1"/>
                </a:solidFill>
                <a:latin typeface="Meiryo" charset="-128"/>
                <a:ea typeface="Meiryo" charset="-128"/>
                <a:cs typeface="Meiryo" charset="-128"/>
              </a:rPr>
              <a:t>（</a:t>
            </a:r>
            <a:r>
              <a:rPr lang="en-US" altLang="ja-JP" sz="1200" dirty="0" smtClean="0">
                <a:solidFill>
                  <a:schemeClr val="bg1"/>
                </a:solidFill>
                <a:latin typeface="Meiryo" charset="-128"/>
                <a:ea typeface="Meiryo" charset="-128"/>
                <a:cs typeface="Meiryo" charset="-128"/>
              </a:rPr>
              <a:t>IT</a:t>
            </a:r>
            <a:r>
              <a:rPr lang="ja-JP" altLang="en-US" sz="1200" dirty="0" smtClean="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9324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chemeClr val="bg1"/>
                </a:solidFill>
                <a:latin typeface="Arial" pitchFamily="34" charset="0"/>
                <a:ea typeface="HGP創英角ｺﾞｼｯｸUB" pitchFamily="50" charset="-128"/>
                <a:cs typeface="Arial" pitchFamily="34" charset="0"/>
              </a:rPr>
              <a:t>SI</a:t>
            </a:r>
            <a:r>
              <a:rPr lang="ja-JP" altLang="en-US" sz="2400" dirty="0" smtClean="0">
                <a:solidFill>
                  <a:schemeClr val="bg1"/>
                </a:solidFill>
                <a:latin typeface="Arial" pitchFamily="34" charset="0"/>
                <a:ea typeface="HGP創英角ｺﾞｼｯｸUB" pitchFamily="50" charset="-128"/>
                <a:cs typeface="Arial" pitchFamily="34" charset="0"/>
              </a:rPr>
              <a:t>ビジネスの現実と課題</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538076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013923" y="856476"/>
            <a:ext cx="1871025" cy="461665"/>
          </a:xfrm>
          <a:prstGeom prst="rect">
            <a:avLst/>
          </a:prstGeom>
          <a:noFill/>
        </p:spPr>
        <p:txBody>
          <a:bodyPr wrap="none" rtlCol="0">
            <a:spAutoFit/>
          </a:bodyPr>
          <a:lstStyle/>
          <a:p>
            <a:r>
              <a:rPr kumimoji="1" lang="en-US" altLang="ja-JP" sz="2400" dirty="0" smtClean="0">
                <a:solidFill>
                  <a:srgbClr val="0070C0"/>
                </a:solidFill>
                <a:latin typeface="Meiryo" charset="-128"/>
                <a:ea typeface="Meiryo" charset="-128"/>
                <a:cs typeface="Meiryo" charset="-128"/>
              </a:rPr>
              <a:t>2010</a:t>
            </a:r>
            <a:r>
              <a:rPr kumimoji="1" lang="ja-JP" altLang="en-US" sz="2400" dirty="0" smtClean="0">
                <a:solidFill>
                  <a:srgbClr val="0070C0"/>
                </a:solidFill>
                <a:latin typeface="Meiryo" charset="-128"/>
                <a:ea typeface="Meiryo" charset="-128"/>
                <a:cs typeface="Meiryo" charset="-128"/>
              </a:rPr>
              <a:t>年</a:t>
            </a:r>
            <a:r>
              <a:rPr lang="ja-JP" altLang="en-US" sz="2400" dirty="0" smtClean="0">
                <a:solidFill>
                  <a:srgbClr val="0070C0"/>
                </a:solidFill>
                <a:latin typeface="Meiryo" charset="-128"/>
                <a:ea typeface="Meiryo" charset="-128"/>
                <a:cs typeface="Meiryo" charset="-128"/>
              </a:rPr>
              <a:t>以降</a:t>
            </a:r>
            <a:endParaRPr kumimoji="1" lang="ja-JP" altLang="en-US" sz="2400" dirty="0">
              <a:solidFill>
                <a:srgbClr val="0070C0"/>
              </a:solidFill>
              <a:latin typeface="Meiryo" charset="-128"/>
              <a:ea typeface="Meiryo" charset="-128"/>
              <a:cs typeface="Meiryo" charset="-128"/>
            </a:endParaRPr>
          </a:p>
        </p:txBody>
      </p:sp>
      <p:sp>
        <p:nvSpPr>
          <p:cNvPr id="37" name="テキスト ボックス 36"/>
          <p:cNvSpPr txBox="1"/>
          <p:nvPr/>
        </p:nvSpPr>
        <p:spPr>
          <a:xfrm>
            <a:off x="1047302" y="856476"/>
            <a:ext cx="2326278" cy="461665"/>
          </a:xfrm>
          <a:prstGeom prst="rect">
            <a:avLst/>
          </a:prstGeom>
          <a:noFill/>
        </p:spPr>
        <p:txBody>
          <a:bodyPr wrap="none" rtlCol="0">
            <a:spAutoFit/>
          </a:bodyPr>
          <a:lstStyle/>
          <a:p>
            <a:r>
              <a:rPr kumimoji="1" lang="en-US" altLang="ja-JP" sz="2400" dirty="0" smtClean="0">
                <a:solidFill>
                  <a:schemeClr val="tx1">
                    <a:lumMod val="50000"/>
                    <a:lumOff val="50000"/>
                  </a:schemeClr>
                </a:solidFill>
                <a:latin typeface="Meiryo" charset="-128"/>
                <a:ea typeface="Meiryo" charset="-128"/>
                <a:cs typeface="Meiryo" charset="-128"/>
              </a:rPr>
              <a:t>2005〜2009</a:t>
            </a:r>
            <a:r>
              <a:rPr kumimoji="1" lang="ja-JP" altLang="en-US" sz="2400" dirty="0" smtClean="0">
                <a:solidFill>
                  <a:schemeClr val="tx1">
                    <a:lumMod val="50000"/>
                    <a:lumOff val="50000"/>
                  </a:schemeClr>
                </a:solidFill>
                <a:latin typeface="Meiryo" charset="-128"/>
                <a:ea typeface="Meiryo" charset="-128"/>
                <a:cs typeface="Meiryo" charset="-128"/>
              </a:rPr>
              <a:t>年</a:t>
            </a:r>
            <a:endParaRPr kumimoji="1" lang="ja-JP" altLang="en-US" sz="2400" dirty="0">
              <a:solidFill>
                <a:schemeClr val="tx1">
                  <a:lumMod val="50000"/>
                  <a:lumOff val="50000"/>
                </a:schemeClr>
              </a:solidFill>
              <a:latin typeface="Meiryo" charset="-128"/>
              <a:ea typeface="Meiryo" charset="-128"/>
              <a:cs typeface="Meiryo" charset="-128"/>
            </a:endParaRPr>
          </a:p>
        </p:txBody>
      </p:sp>
      <p:sp>
        <p:nvSpPr>
          <p:cNvPr id="38" name="円/楕円 10"/>
          <p:cNvSpPr>
            <a:spLocks noChangeArrowheads="1"/>
          </p:cNvSpPr>
          <p:nvPr/>
        </p:nvSpPr>
        <p:spPr bwMode="auto">
          <a:xfrm>
            <a:off x="152402" y="1275355"/>
            <a:ext cx="2049815" cy="877739"/>
          </a:xfrm>
          <a:prstGeom prst="rect">
            <a:avLst/>
          </a:prstGeom>
          <a:solidFill>
            <a:schemeClr val="accent5">
              <a:lumMod val="75000"/>
            </a:schemeClr>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lstStyle/>
          <a:p>
            <a:pPr algn="ctr">
              <a:defRPr/>
            </a:pPr>
            <a:r>
              <a:rPr lang="en-US" altLang="ja-JP" sz="2000" dirty="0" smtClean="0">
                <a:solidFill>
                  <a:schemeClr val="bg1"/>
                </a:solidFill>
                <a:latin typeface="Meiryo" charset="-128"/>
                <a:ea typeface="Meiryo" charset="-128"/>
                <a:cs typeface="Meiryo" charset="-128"/>
              </a:rPr>
              <a:t>Politics</a:t>
            </a:r>
          </a:p>
          <a:p>
            <a:pPr algn="ctr">
              <a:defRPr/>
            </a:pPr>
            <a:endParaRPr lang="en-US" altLang="ja-JP" sz="1000" dirty="0" smtClean="0">
              <a:solidFill>
                <a:schemeClr val="bg1"/>
              </a:solidFill>
              <a:latin typeface="Meiryo" charset="-128"/>
              <a:ea typeface="Meiryo" charset="-128"/>
              <a:cs typeface="Meiryo" charset="-128"/>
            </a:endParaRPr>
          </a:p>
          <a:p>
            <a:pPr algn="ctr">
              <a:defRPr/>
            </a:pPr>
            <a:r>
              <a:rPr lang="ja-JP" altLang="en-US" sz="1000" dirty="0" smtClean="0">
                <a:solidFill>
                  <a:schemeClr val="bg1"/>
                </a:solidFill>
                <a:latin typeface="Meiryo" charset="-128"/>
                <a:ea typeface="Meiryo" charset="-128"/>
                <a:cs typeface="Meiryo" charset="-128"/>
              </a:rPr>
              <a:t>好景気に支えられ</a:t>
            </a:r>
            <a:endParaRPr lang="en-US" altLang="ja-JP" sz="1000" dirty="0" smtClean="0">
              <a:solidFill>
                <a:schemeClr val="bg1"/>
              </a:solidFill>
              <a:latin typeface="Meiryo" charset="-128"/>
              <a:ea typeface="Meiryo" charset="-128"/>
              <a:cs typeface="Meiryo" charset="-128"/>
            </a:endParaRPr>
          </a:p>
          <a:p>
            <a:pPr algn="ctr">
              <a:defRPr/>
            </a:pPr>
            <a:r>
              <a:rPr lang="ja-JP" altLang="en-US" sz="1000" dirty="0" smtClean="0">
                <a:solidFill>
                  <a:schemeClr val="bg1"/>
                </a:solidFill>
                <a:latin typeface="Meiryo" charset="-128"/>
                <a:ea typeface="Meiryo" charset="-128"/>
                <a:cs typeface="Meiryo" charset="-128"/>
              </a:rPr>
              <a:t>国の</a:t>
            </a:r>
            <a:r>
              <a:rPr lang="en-US" altLang="ja-JP" sz="1000" dirty="0" smtClean="0">
                <a:solidFill>
                  <a:schemeClr val="bg1"/>
                </a:solidFill>
                <a:latin typeface="Meiryo" charset="-128"/>
                <a:ea typeface="Meiryo" charset="-128"/>
                <a:cs typeface="Meiryo" charset="-128"/>
              </a:rPr>
              <a:t>IT</a:t>
            </a:r>
            <a:r>
              <a:rPr lang="ja-JP" altLang="en-US" sz="1000" dirty="0" smtClean="0">
                <a:solidFill>
                  <a:schemeClr val="bg1"/>
                </a:solidFill>
                <a:latin typeface="Meiryo" charset="-128"/>
                <a:ea typeface="Meiryo" charset="-128"/>
                <a:cs typeface="Meiryo" charset="-128"/>
              </a:rPr>
              <a:t>投資増加</a:t>
            </a:r>
            <a:endParaRPr lang="en-US" altLang="ja-JP" sz="1000" dirty="0" smtClean="0">
              <a:solidFill>
                <a:schemeClr val="bg1"/>
              </a:solidFill>
              <a:latin typeface="Meiryo" charset="-128"/>
              <a:ea typeface="Meiryo" charset="-128"/>
              <a:cs typeface="Meiryo" charset="-128"/>
            </a:endParaRPr>
          </a:p>
        </p:txBody>
      </p:sp>
      <p:sp>
        <p:nvSpPr>
          <p:cNvPr id="39" name="円/楕円 11"/>
          <p:cNvSpPr>
            <a:spLocks noChangeArrowheads="1"/>
          </p:cNvSpPr>
          <p:nvPr/>
        </p:nvSpPr>
        <p:spPr bwMode="auto">
          <a:xfrm>
            <a:off x="148776" y="2225519"/>
            <a:ext cx="2049816" cy="877739"/>
          </a:xfrm>
          <a:prstGeom prst="rect">
            <a:avLst/>
          </a:prstGeom>
          <a:solidFill>
            <a:schemeClr val="accent6">
              <a:lumMod val="75000"/>
            </a:schemeClr>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lstStyle/>
          <a:p>
            <a:pPr algn="ctr">
              <a:defRPr/>
            </a:pPr>
            <a:r>
              <a:rPr lang="en-US" altLang="ja-JP" sz="2000" dirty="0" smtClean="0">
                <a:solidFill>
                  <a:schemeClr val="bg1"/>
                </a:solidFill>
                <a:latin typeface="Meiryo" charset="-128"/>
                <a:ea typeface="Meiryo" charset="-128"/>
                <a:cs typeface="Meiryo" charset="-128"/>
              </a:rPr>
              <a:t>Technology</a:t>
            </a:r>
          </a:p>
          <a:p>
            <a:pPr algn="ctr">
              <a:defRPr/>
            </a:pPr>
            <a:endParaRPr lang="en-US" altLang="ja-JP" sz="1000" dirty="0" smtClean="0">
              <a:solidFill>
                <a:schemeClr val="bg1"/>
              </a:solidFill>
              <a:latin typeface="Meiryo" charset="-128"/>
              <a:ea typeface="Meiryo" charset="-128"/>
              <a:cs typeface="Meiryo" charset="-128"/>
            </a:endParaRPr>
          </a:p>
          <a:p>
            <a:pPr algn="ctr">
              <a:defRPr/>
            </a:pPr>
            <a:r>
              <a:rPr lang="ja-JP" altLang="en-US" sz="1000" dirty="0" smtClean="0">
                <a:solidFill>
                  <a:schemeClr val="bg1"/>
                </a:solidFill>
                <a:latin typeface="Meiryo" charset="-128"/>
                <a:ea typeface="Meiryo" charset="-128"/>
                <a:cs typeface="Meiryo" charset="-128"/>
              </a:rPr>
              <a:t>仮想化技術の安定</a:t>
            </a:r>
            <a:endParaRPr lang="en-US" altLang="ja-JP" sz="1000" dirty="0" smtClean="0">
              <a:solidFill>
                <a:schemeClr val="bg1"/>
              </a:solidFill>
              <a:latin typeface="Meiryo" charset="-128"/>
              <a:ea typeface="Meiryo" charset="-128"/>
              <a:cs typeface="Meiryo" charset="-128"/>
            </a:endParaRPr>
          </a:p>
          <a:p>
            <a:pPr algn="ctr">
              <a:defRPr/>
            </a:pPr>
            <a:r>
              <a:rPr lang="ja-JP" altLang="en-US" sz="1000" dirty="0" smtClean="0">
                <a:solidFill>
                  <a:schemeClr val="bg1"/>
                </a:solidFill>
                <a:latin typeface="Meiryo" charset="-128"/>
                <a:ea typeface="Meiryo" charset="-128"/>
                <a:cs typeface="Meiryo" charset="-128"/>
              </a:rPr>
              <a:t>日本クラウドの導入初期</a:t>
            </a:r>
            <a:endParaRPr lang="ja-JP" altLang="en-US" sz="1000" dirty="0">
              <a:solidFill>
                <a:schemeClr val="bg1"/>
              </a:solidFill>
              <a:latin typeface="Meiryo" charset="-128"/>
              <a:ea typeface="Meiryo" charset="-128"/>
              <a:cs typeface="Meiryo" charset="-128"/>
            </a:endParaRPr>
          </a:p>
        </p:txBody>
      </p:sp>
      <p:sp>
        <p:nvSpPr>
          <p:cNvPr id="40" name="円/楕円 12"/>
          <p:cNvSpPr>
            <a:spLocks noChangeArrowheads="1"/>
          </p:cNvSpPr>
          <p:nvPr/>
        </p:nvSpPr>
        <p:spPr bwMode="auto">
          <a:xfrm>
            <a:off x="2243694" y="1268001"/>
            <a:ext cx="2049815" cy="877739"/>
          </a:xfrm>
          <a:prstGeom prst="rect">
            <a:avLst/>
          </a:prstGeom>
          <a:solidFill>
            <a:srgbClr val="00B05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lstStyle/>
          <a:p>
            <a:pPr algn="ctr"/>
            <a:r>
              <a:rPr lang="en-US" altLang="ja-JP" sz="2000" dirty="0" smtClean="0">
                <a:solidFill>
                  <a:schemeClr val="bg1"/>
                </a:solidFill>
                <a:latin typeface="Meiryo" charset="-128"/>
                <a:ea typeface="Meiryo" charset="-128"/>
                <a:cs typeface="Meiryo" charset="-128"/>
              </a:rPr>
              <a:t>Economy</a:t>
            </a:r>
          </a:p>
          <a:p>
            <a:pPr algn="ctr"/>
            <a:endParaRPr lang="en-US" altLang="ja-JP" sz="1000" dirty="0" smtClean="0">
              <a:solidFill>
                <a:schemeClr val="bg1"/>
              </a:solidFill>
              <a:latin typeface="Meiryo" charset="-128"/>
              <a:ea typeface="Meiryo" charset="-128"/>
              <a:cs typeface="Meiryo" charset="-128"/>
            </a:endParaRPr>
          </a:p>
          <a:p>
            <a:pPr algn="ctr"/>
            <a:r>
              <a:rPr lang="ja-JP" altLang="en-US" sz="1000" dirty="0" smtClean="0">
                <a:solidFill>
                  <a:schemeClr val="bg1"/>
                </a:solidFill>
                <a:latin typeface="Meiryo" charset="-128"/>
                <a:ea typeface="Meiryo" charset="-128"/>
                <a:cs typeface="Meiryo" charset="-128"/>
              </a:rPr>
              <a:t>いざなぎ景気で</a:t>
            </a:r>
            <a:endParaRPr lang="en-US" altLang="ja-JP" sz="1000" dirty="0" smtClean="0">
              <a:solidFill>
                <a:schemeClr val="bg1"/>
              </a:solidFill>
              <a:latin typeface="Meiryo" charset="-128"/>
              <a:ea typeface="Meiryo" charset="-128"/>
              <a:cs typeface="Meiryo" charset="-128"/>
            </a:endParaRPr>
          </a:p>
          <a:p>
            <a:pPr algn="ctr"/>
            <a:r>
              <a:rPr lang="ja-JP" altLang="en-US" sz="1000" dirty="0" smtClean="0">
                <a:solidFill>
                  <a:schemeClr val="bg1"/>
                </a:solidFill>
                <a:latin typeface="Meiryo" charset="-128"/>
                <a:ea typeface="Meiryo" charset="-128"/>
                <a:cs typeface="Meiryo" charset="-128"/>
              </a:rPr>
              <a:t>緩やかな景気拡大</a:t>
            </a:r>
            <a:endParaRPr lang="en-US" altLang="ja-JP" sz="1000" dirty="0" smtClean="0">
              <a:solidFill>
                <a:schemeClr val="bg1"/>
              </a:solidFill>
              <a:latin typeface="Meiryo" charset="-128"/>
              <a:ea typeface="Meiryo" charset="-128"/>
              <a:cs typeface="Meiryo" charset="-128"/>
            </a:endParaRPr>
          </a:p>
        </p:txBody>
      </p:sp>
      <p:sp>
        <p:nvSpPr>
          <p:cNvPr id="41" name="円/楕円 14"/>
          <p:cNvSpPr>
            <a:spLocks noChangeArrowheads="1"/>
          </p:cNvSpPr>
          <p:nvPr/>
        </p:nvSpPr>
        <p:spPr bwMode="auto">
          <a:xfrm>
            <a:off x="2240067" y="2218165"/>
            <a:ext cx="2049815" cy="877739"/>
          </a:xfrm>
          <a:prstGeom prst="rect">
            <a:avLst/>
          </a:prstGeom>
          <a:solidFill>
            <a:srgbClr val="CC99FF"/>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lstStyle/>
          <a:p>
            <a:pPr algn="ctr"/>
            <a:r>
              <a:rPr lang="en-US" altLang="ja-JP" sz="2000" dirty="0" smtClean="0">
                <a:solidFill>
                  <a:schemeClr val="bg1"/>
                </a:solidFill>
                <a:latin typeface="Meiryo" charset="-128"/>
                <a:ea typeface="Meiryo" charset="-128"/>
                <a:cs typeface="Meiryo" charset="-128"/>
              </a:rPr>
              <a:t>Society</a:t>
            </a:r>
          </a:p>
          <a:p>
            <a:pPr algn="ctr"/>
            <a:endParaRPr lang="en-US" altLang="ja-JP" sz="1000" dirty="0" smtClean="0">
              <a:solidFill>
                <a:schemeClr val="bg1"/>
              </a:solidFill>
              <a:latin typeface="Meiryo" charset="-128"/>
              <a:ea typeface="Meiryo" charset="-128"/>
              <a:cs typeface="Meiryo" charset="-128"/>
            </a:endParaRPr>
          </a:p>
          <a:p>
            <a:pPr algn="ctr"/>
            <a:r>
              <a:rPr lang="ja-JP" altLang="en-US" sz="1000" dirty="0" smtClean="0">
                <a:solidFill>
                  <a:schemeClr val="bg1"/>
                </a:solidFill>
                <a:latin typeface="Meiryo" charset="-128"/>
                <a:ea typeface="Meiryo" charset="-128"/>
                <a:cs typeface="Meiryo" charset="-128"/>
              </a:rPr>
              <a:t>安全安心なシステム</a:t>
            </a:r>
            <a:endParaRPr lang="en-US" altLang="ja-JP" sz="1000" dirty="0" smtClean="0">
              <a:solidFill>
                <a:schemeClr val="bg1"/>
              </a:solidFill>
              <a:latin typeface="Meiryo" charset="-128"/>
              <a:ea typeface="Meiryo" charset="-128"/>
              <a:cs typeface="Meiryo" charset="-128"/>
            </a:endParaRPr>
          </a:p>
          <a:p>
            <a:pPr algn="ctr"/>
            <a:endParaRPr lang="en-US" altLang="ja-JP" sz="1000" dirty="0" smtClean="0">
              <a:solidFill>
                <a:schemeClr val="bg1"/>
              </a:solidFill>
              <a:latin typeface="Meiryo" charset="-128"/>
              <a:ea typeface="Meiryo" charset="-128"/>
              <a:cs typeface="Meiryo" charset="-128"/>
            </a:endParaRPr>
          </a:p>
        </p:txBody>
      </p:sp>
      <p:sp>
        <p:nvSpPr>
          <p:cNvPr id="42" name="円/楕円 10"/>
          <p:cNvSpPr>
            <a:spLocks noChangeArrowheads="1"/>
          </p:cNvSpPr>
          <p:nvPr/>
        </p:nvSpPr>
        <p:spPr bwMode="auto">
          <a:xfrm>
            <a:off x="4875047" y="1275355"/>
            <a:ext cx="2049815" cy="877739"/>
          </a:xfrm>
          <a:prstGeom prst="rect">
            <a:avLst/>
          </a:prstGeom>
          <a:solidFill>
            <a:schemeClr val="accent5">
              <a:lumMod val="75000"/>
            </a:schemeClr>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lstStyle/>
          <a:p>
            <a:pPr algn="ctr">
              <a:defRPr/>
            </a:pPr>
            <a:r>
              <a:rPr lang="en-US" altLang="ja-JP" sz="2000" dirty="0" smtClean="0">
                <a:solidFill>
                  <a:schemeClr val="bg1"/>
                </a:solidFill>
                <a:latin typeface="Meiryo" charset="-128"/>
                <a:ea typeface="Meiryo" charset="-128"/>
                <a:cs typeface="Meiryo" charset="-128"/>
              </a:rPr>
              <a:t>Politics</a:t>
            </a:r>
          </a:p>
          <a:p>
            <a:pPr algn="ctr">
              <a:defRPr/>
            </a:pPr>
            <a:endParaRPr lang="en-US" altLang="ja-JP" sz="1000" dirty="0" smtClean="0">
              <a:solidFill>
                <a:schemeClr val="bg1"/>
              </a:solidFill>
              <a:latin typeface="Meiryo" charset="-128"/>
              <a:ea typeface="Meiryo" charset="-128"/>
              <a:cs typeface="Meiryo" charset="-128"/>
            </a:endParaRPr>
          </a:p>
          <a:p>
            <a:pPr algn="ctr">
              <a:defRPr/>
            </a:pPr>
            <a:r>
              <a:rPr lang="ja-JP" altLang="en-US" sz="1000" dirty="0" smtClean="0">
                <a:solidFill>
                  <a:schemeClr val="bg1"/>
                </a:solidFill>
                <a:latin typeface="Meiryo" charset="-128"/>
                <a:ea typeface="Meiryo" charset="-128"/>
                <a:cs typeface="Meiryo" charset="-128"/>
              </a:rPr>
              <a:t>不景気で</a:t>
            </a:r>
            <a:r>
              <a:rPr lang="en-US" altLang="ja-JP" sz="1000" dirty="0" smtClean="0">
                <a:solidFill>
                  <a:schemeClr val="bg1"/>
                </a:solidFill>
                <a:latin typeface="Meiryo" charset="-128"/>
                <a:ea typeface="Meiryo" charset="-128"/>
                <a:cs typeface="Meiryo" charset="-128"/>
              </a:rPr>
              <a:t>IT</a:t>
            </a:r>
            <a:r>
              <a:rPr lang="ja-JP" altLang="en-US" sz="1000" dirty="0" smtClean="0">
                <a:solidFill>
                  <a:schemeClr val="bg1"/>
                </a:solidFill>
                <a:latin typeface="Meiryo" charset="-128"/>
                <a:ea typeface="Meiryo" charset="-128"/>
                <a:cs typeface="Meiryo" charset="-128"/>
              </a:rPr>
              <a:t>予算も</a:t>
            </a:r>
            <a:endParaRPr lang="en-US" altLang="ja-JP" sz="1000" dirty="0" smtClean="0">
              <a:solidFill>
                <a:schemeClr val="bg1"/>
              </a:solidFill>
              <a:latin typeface="Meiryo" charset="-128"/>
              <a:ea typeface="Meiryo" charset="-128"/>
              <a:cs typeface="Meiryo" charset="-128"/>
            </a:endParaRPr>
          </a:p>
          <a:p>
            <a:pPr algn="ctr">
              <a:defRPr/>
            </a:pPr>
            <a:r>
              <a:rPr lang="ja-JP" altLang="en-US" sz="1000" dirty="0" smtClean="0">
                <a:solidFill>
                  <a:schemeClr val="bg1"/>
                </a:solidFill>
                <a:latin typeface="Meiryo" charset="-128"/>
                <a:ea typeface="Meiryo" charset="-128"/>
                <a:cs typeface="Meiryo" charset="-128"/>
              </a:rPr>
              <a:t>メリハリをつけ投資</a:t>
            </a:r>
            <a:endParaRPr lang="ja-JP" altLang="en-US" sz="1000" dirty="0">
              <a:solidFill>
                <a:schemeClr val="bg1"/>
              </a:solidFill>
              <a:latin typeface="Meiryo" charset="-128"/>
              <a:ea typeface="Meiryo" charset="-128"/>
              <a:cs typeface="Meiryo" charset="-128"/>
            </a:endParaRPr>
          </a:p>
        </p:txBody>
      </p:sp>
      <p:sp>
        <p:nvSpPr>
          <p:cNvPr id="54" name="円/楕円 11"/>
          <p:cNvSpPr>
            <a:spLocks noChangeArrowheads="1"/>
          </p:cNvSpPr>
          <p:nvPr/>
        </p:nvSpPr>
        <p:spPr bwMode="auto">
          <a:xfrm>
            <a:off x="4875047" y="2225519"/>
            <a:ext cx="2049816" cy="877739"/>
          </a:xfrm>
          <a:prstGeom prst="rect">
            <a:avLst/>
          </a:prstGeom>
          <a:solidFill>
            <a:schemeClr val="accent6">
              <a:lumMod val="75000"/>
            </a:schemeClr>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lstStyle/>
          <a:p>
            <a:pPr algn="ctr">
              <a:defRPr/>
            </a:pPr>
            <a:r>
              <a:rPr lang="en-US" altLang="ja-JP" sz="2000" dirty="0" smtClean="0">
                <a:solidFill>
                  <a:schemeClr val="bg1"/>
                </a:solidFill>
                <a:latin typeface="Meiryo" charset="-128"/>
                <a:ea typeface="Meiryo" charset="-128"/>
                <a:cs typeface="Meiryo" charset="-128"/>
              </a:rPr>
              <a:t>Technology</a:t>
            </a:r>
          </a:p>
          <a:p>
            <a:pPr algn="ctr">
              <a:defRPr/>
            </a:pPr>
            <a:r>
              <a:rPr lang="ja-JP" altLang="en-US" sz="1000" dirty="0" smtClean="0">
                <a:solidFill>
                  <a:schemeClr val="bg1"/>
                </a:solidFill>
                <a:latin typeface="Meiryo" charset="-128"/>
                <a:ea typeface="Meiryo" charset="-128"/>
                <a:cs typeface="Meiryo" charset="-128"/>
              </a:rPr>
              <a:t>セキュリティーレベルも向上し</a:t>
            </a:r>
            <a:endParaRPr lang="en-US" altLang="ja-JP" sz="1000" dirty="0" smtClean="0">
              <a:solidFill>
                <a:schemeClr val="bg1"/>
              </a:solidFill>
              <a:latin typeface="Meiryo" charset="-128"/>
              <a:ea typeface="Meiryo" charset="-128"/>
              <a:cs typeface="Meiryo" charset="-128"/>
            </a:endParaRPr>
          </a:p>
          <a:p>
            <a:pPr algn="ctr">
              <a:defRPr/>
            </a:pPr>
            <a:r>
              <a:rPr lang="ja-JP" altLang="en-US" sz="1000" dirty="0" smtClean="0">
                <a:solidFill>
                  <a:schemeClr val="bg1"/>
                </a:solidFill>
                <a:latin typeface="Meiryo" charset="-128"/>
                <a:ea typeface="Meiryo" charset="-128"/>
                <a:cs typeface="Meiryo" charset="-128"/>
              </a:rPr>
              <a:t>パブリククラウド</a:t>
            </a:r>
            <a:r>
              <a:rPr lang="ja-JP" altLang="en-US" sz="1000" dirty="0" smtClean="0">
                <a:solidFill>
                  <a:schemeClr val="bg1"/>
                </a:solidFill>
                <a:latin typeface="Meiryo" charset="-128"/>
                <a:ea typeface="Meiryo" charset="-128"/>
                <a:cs typeface="Meiryo" charset="-128"/>
              </a:rPr>
              <a:t>がメジャー</a:t>
            </a:r>
            <a:endParaRPr lang="en-US" altLang="ja-JP" sz="1000" dirty="0" smtClean="0">
              <a:solidFill>
                <a:schemeClr val="bg1"/>
              </a:solidFill>
              <a:latin typeface="Meiryo" charset="-128"/>
              <a:ea typeface="Meiryo" charset="-128"/>
              <a:cs typeface="Meiryo" charset="-128"/>
            </a:endParaRPr>
          </a:p>
          <a:p>
            <a:pPr algn="ctr">
              <a:defRPr/>
            </a:pPr>
            <a:r>
              <a:rPr lang="ja-JP" altLang="en-US" sz="1000" dirty="0" smtClean="0">
                <a:solidFill>
                  <a:schemeClr val="bg1"/>
                </a:solidFill>
                <a:latin typeface="Meiryo" charset="-128"/>
                <a:ea typeface="Meiryo" charset="-128"/>
                <a:cs typeface="Meiryo" charset="-128"/>
              </a:rPr>
              <a:t>テクノロジーへ</a:t>
            </a:r>
            <a:endParaRPr lang="en-US" altLang="ja-JP" sz="1000" dirty="0" smtClean="0">
              <a:solidFill>
                <a:schemeClr val="bg1"/>
              </a:solidFill>
              <a:latin typeface="Meiryo" charset="-128"/>
              <a:ea typeface="Meiryo" charset="-128"/>
              <a:cs typeface="Meiryo" charset="-128"/>
            </a:endParaRPr>
          </a:p>
        </p:txBody>
      </p:sp>
      <p:sp>
        <p:nvSpPr>
          <p:cNvPr id="55" name="円/楕円 12"/>
          <p:cNvSpPr>
            <a:spLocks noChangeArrowheads="1"/>
          </p:cNvSpPr>
          <p:nvPr/>
        </p:nvSpPr>
        <p:spPr bwMode="auto">
          <a:xfrm>
            <a:off x="6974008" y="1275355"/>
            <a:ext cx="2049815" cy="877739"/>
          </a:xfrm>
          <a:prstGeom prst="rect">
            <a:avLst/>
          </a:prstGeom>
          <a:solidFill>
            <a:srgbClr val="00B05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lstStyle/>
          <a:p>
            <a:pPr algn="ctr"/>
            <a:r>
              <a:rPr lang="en-US" altLang="ja-JP" sz="2000" dirty="0" smtClean="0">
                <a:solidFill>
                  <a:schemeClr val="bg1"/>
                </a:solidFill>
                <a:latin typeface="Meiryo" charset="-128"/>
                <a:ea typeface="Meiryo" charset="-128"/>
                <a:cs typeface="Meiryo" charset="-128"/>
              </a:rPr>
              <a:t>Economy</a:t>
            </a:r>
          </a:p>
          <a:p>
            <a:pPr algn="ctr"/>
            <a:r>
              <a:rPr lang="ja-JP" altLang="en-US" sz="1000" dirty="0" smtClean="0">
                <a:solidFill>
                  <a:schemeClr val="bg1"/>
                </a:solidFill>
                <a:latin typeface="Meiryo" charset="-128"/>
                <a:ea typeface="Meiryo" charset="-128"/>
                <a:cs typeface="Meiryo" charset="-128"/>
              </a:rPr>
              <a:t>リーマンショックから不景気へ</a:t>
            </a:r>
            <a:endParaRPr lang="en-US" altLang="ja-JP" sz="1000" dirty="0" smtClean="0">
              <a:solidFill>
                <a:schemeClr val="bg1"/>
              </a:solidFill>
              <a:latin typeface="Meiryo" charset="-128"/>
              <a:ea typeface="Meiryo" charset="-128"/>
              <a:cs typeface="Meiryo" charset="-128"/>
            </a:endParaRPr>
          </a:p>
          <a:p>
            <a:pPr algn="ctr"/>
            <a:r>
              <a:rPr lang="ja-JP" altLang="en-US" sz="1000" dirty="0" smtClean="0">
                <a:solidFill>
                  <a:schemeClr val="bg1"/>
                </a:solidFill>
                <a:latin typeface="Meiryo" charset="-128"/>
                <a:ea typeface="Meiryo" charset="-128"/>
                <a:cs typeface="Meiryo" charset="-128"/>
              </a:rPr>
              <a:t>コスト抑制やビジネス</a:t>
            </a:r>
            <a:endParaRPr lang="en-US" altLang="ja-JP" sz="1000" dirty="0">
              <a:solidFill>
                <a:schemeClr val="bg1"/>
              </a:solidFill>
              <a:latin typeface="Meiryo" charset="-128"/>
              <a:ea typeface="Meiryo" charset="-128"/>
              <a:cs typeface="Meiryo" charset="-128"/>
            </a:endParaRPr>
          </a:p>
          <a:p>
            <a:pPr algn="ctr"/>
            <a:r>
              <a:rPr lang="ja-JP" altLang="en-US" sz="1000" dirty="0" smtClean="0">
                <a:solidFill>
                  <a:schemeClr val="bg1"/>
                </a:solidFill>
                <a:latin typeface="Meiryo" charset="-128"/>
                <a:ea typeface="Meiryo" charset="-128"/>
                <a:cs typeface="Meiryo" charset="-128"/>
              </a:rPr>
              <a:t>スピードアップ</a:t>
            </a:r>
            <a:endParaRPr lang="en-US" altLang="ja-JP" sz="1000" dirty="0" smtClean="0">
              <a:solidFill>
                <a:schemeClr val="bg1"/>
              </a:solidFill>
              <a:latin typeface="Meiryo" charset="-128"/>
              <a:ea typeface="Meiryo" charset="-128"/>
              <a:cs typeface="Meiryo" charset="-128"/>
            </a:endParaRPr>
          </a:p>
        </p:txBody>
      </p:sp>
      <p:sp>
        <p:nvSpPr>
          <p:cNvPr id="56" name="円/楕円 14"/>
          <p:cNvSpPr>
            <a:spLocks noChangeArrowheads="1"/>
          </p:cNvSpPr>
          <p:nvPr/>
        </p:nvSpPr>
        <p:spPr bwMode="auto">
          <a:xfrm>
            <a:off x="6974008" y="2213491"/>
            <a:ext cx="2049815" cy="877739"/>
          </a:xfrm>
          <a:prstGeom prst="rect">
            <a:avLst/>
          </a:prstGeom>
          <a:solidFill>
            <a:srgbClr val="CC99FF"/>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lstStyle/>
          <a:p>
            <a:pPr algn="ctr"/>
            <a:r>
              <a:rPr lang="en-US" altLang="ja-JP" sz="2000" dirty="0" smtClean="0">
                <a:solidFill>
                  <a:schemeClr val="bg1"/>
                </a:solidFill>
                <a:latin typeface="Meiryo" charset="-128"/>
                <a:ea typeface="Meiryo" charset="-128"/>
                <a:cs typeface="Meiryo" charset="-128"/>
              </a:rPr>
              <a:t>Society</a:t>
            </a:r>
          </a:p>
          <a:p>
            <a:pPr algn="ctr"/>
            <a:endParaRPr lang="en-US" altLang="ja-JP" sz="1000" dirty="0" smtClean="0">
              <a:solidFill>
                <a:schemeClr val="bg1"/>
              </a:solidFill>
              <a:latin typeface="Meiryo" charset="-128"/>
              <a:ea typeface="Meiryo" charset="-128"/>
              <a:cs typeface="Meiryo" charset="-128"/>
            </a:endParaRPr>
          </a:p>
          <a:p>
            <a:pPr algn="ctr"/>
            <a:r>
              <a:rPr lang="ja-JP" altLang="en-US" sz="1000" dirty="0" smtClean="0">
                <a:solidFill>
                  <a:schemeClr val="bg1"/>
                </a:solidFill>
                <a:latin typeface="Meiryo" charset="-128"/>
                <a:ea typeface="Meiryo" charset="-128"/>
                <a:cs typeface="Meiryo" charset="-128"/>
              </a:rPr>
              <a:t>適正コストを模索</a:t>
            </a:r>
            <a:endParaRPr lang="en-US" altLang="ja-JP" sz="1000" dirty="0" smtClean="0">
              <a:solidFill>
                <a:schemeClr val="bg1"/>
              </a:solidFill>
              <a:latin typeface="Meiryo" charset="-128"/>
              <a:ea typeface="Meiryo" charset="-128"/>
              <a:cs typeface="Meiryo" charset="-128"/>
            </a:endParaRPr>
          </a:p>
          <a:p>
            <a:pPr algn="ctr"/>
            <a:r>
              <a:rPr lang="ja-JP" altLang="en-US" sz="1000" dirty="0" smtClean="0">
                <a:solidFill>
                  <a:schemeClr val="bg1"/>
                </a:solidFill>
                <a:latin typeface="Meiryo" charset="-128"/>
                <a:ea typeface="Meiryo" charset="-128"/>
                <a:cs typeface="Meiryo" charset="-128"/>
              </a:rPr>
              <a:t>安全安心のメリハリ</a:t>
            </a:r>
            <a:endParaRPr lang="ja-JP" altLang="en-US" sz="1000" dirty="0">
              <a:solidFill>
                <a:schemeClr val="bg1"/>
              </a:solidFill>
              <a:latin typeface="Meiryo" charset="-128"/>
              <a:ea typeface="Meiryo" charset="-128"/>
              <a:cs typeface="Meiryo" charset="-128"/>
            </a:endParaRPr>
          </a:p>
        </p:txBody>
      </p:sp>
      <p:sp>
        <p:nvSpPr>
          <p:cNvPr id="9" name="二等辺三角形 8"/>
          <p:cNvSpPr/>
          <p:nvPr/>
        </p:nvSpPr>
        <p:spPr>
          <a:xfrm rot="5400000">
            <a:off x="4310910" y="2045210"/>
            <a:ext cx="618760" cy="360619"/>
          </a:xfrm>
          <a:prstGeom prst="triangle">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a:solidFill>
                <a:schemeClr val="bg1"/>
              </a:solidFill>
              <a:latin typeface="Meiryo" charset="-128"/>
              <a:ea typeface="Meiryo" charset="-128"/>
              <a:cs typeface="Meiryo" charset="-128"/>
            </a:endParaRPr>
          </a:p>
        </p:txBody>
      </p:sp>
      <p:sp>
        <p:nvSpPr>
          <p:cNvPr id="6" name="タイトル 5"/>
          <p:cNvSpPr>
            <a:spLocks noGrp="1"/>
          </p:cNvSpPr>
          <p:nvPr>
            <p:ph type="title"/>
          </p:nvPr>
        </p:nvSpPr>
        <p:spPr/>
        <p:txBody>
          <a:bodyPr/>
          <a:lstStyle/>
          <a:p>
            <a:r>
              <a:rPr kumimoji="1" lang="en-US" altLang="ja-JP" dirty="0" smtClean="0"/>
              <a:t>PEST</a:t>
            </a:r>
            <a:r>
              <a:rPr kumimoji="1" lang="ja-JP" altLang="en-US" dirty="0" smtClean="0"/>
              <a:t>分析と</a:t>
            </a:r>
            <a:r>
              <a:rPr kumimoji="1" lang="en-US" altLang="ja-JP" dirty="0" smtClean="0"/>
              <a:t>5</a:t>
            </a:r>
            <a:r>
              <a:rPr kumimoji="1" lang="ja-JP" altLang="en-US" smtClean="0"/>
              <a:t>フォース分析</a:t>
            </a:r>
            <a:r>
              <a:rPr kumimoji="1" lang="ja-JP" altLang="en-US" dirty="0" smtClean="0"/>
              <a:t>で見るクラウド化</a:t>
            </a:r>
            <a:endParaRPr kumimoji="1" lang="ja-JP" altLang="en-US" dirty="0"/>
          </a:p>
        </p:txBody>
      </p:sp>
      <p:sp>
        <p:nvSpPr>
          <p:cNvPr id="70" name="円/楕円 11"/>
          <p:cNvSpPr>
            <a:spLocks noChangeArrowheads="1"/>
          </p:cNvSpPr>
          <p:nvPr/>
        </p:nvSpPr>
        <p:spPr bwMode="auto">
          <a:xfrm>
            <a:off x="1642850" y="3454401"/>
            <a:ext cx="1151150" cy="783384"/>
          </a:xfrm>
          <a:prstGeom prst="rect">
            <a:avLst/>
          </a:prstGeom>
          <a:solidFill>
            <a:srgbClr val="92D05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ja-JP" altLang="en-US" dirty="0" smtClean="0">
                <a:solidFill>
                  <a:schemeClr val="bg1"/>
                </a:solidFill>
                <a:latin typeface="Meiryo" charset="-128"/>
                <a:ea typeface="Meiryo" charset="-128"/>
                <a:cs typeface="Meiryo" charset="-128"/>
              </a:rPr>
              <a:t>新規参入</a:t>
            </a:r>
            <a:endParaRPr lang="ja-JP" altLang="en-US" dirty="0">
              <a:solidFill>
                <a:schemeClr val="bg1"/>
              </a:solidFill>
              <a:latin typeface="Meiryo" charset="-128"/>
              <a:ea typeface="Meiryo" charset="-128"/>
              <a:cs typeface="Meiryo" charset="-128"/>
            </a:endParaRPr>
          </a:p>
        </p:txBody>
      </p:sp>
      <p:sp>
        <p:nvSpPr>
          <p:cNvPr id="71" name="円/楕円 11"/>
          <p:cNvSpPr>
            <a:spLocks noChangeArrowheads="1"/>
          </p:cNvSpPr>
          <p:nvPr/>
        </p:nvSpPr>
        <p:spPr bwMode="auto">
          <a:xfrm>
            <a:off x="1642850" y="5693617"/>
            <a:ext cx="1151150" cy="783384"/>
          </a:xfrm>
          <a:prstGeom prst="rect">
            <a:avLst/>
          </a:prstGeom>
          <a:solidFill>
            <a:schemeClr val="accent3">
              <a:lumMod val="75000"/>
            </a:schemeClr>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ja-JP" altLang="en-US" dirty="0" smtClean="0">
                <a:solidFill>
                  <a:schemeClr val="bg1"/>
                </a:solidFill>
                <a:latin typeface="Meiryo" charset="-128"/>
                <a:ea typeface="Meiryo" charset="-128"/>
                <a:cs typeface="Meiryo" charset="-128"/>
              </a:rPr>
              <a:t>代替品</a:t>
            </a:r>
            <a:endParaRPr lang="ja-JP" altLang="en-US" dirty="0">
              <a:solidFill>
                <a:schemeClr val="bg1"/>
              </a:solidFill>
              <a:latin typeface="Meiryo" charset="-128"/>
              <a:ea typeface="Meiryo" charset="-128"/>
              <a:cs typeface="Meiryo" charset="-128"/>
            </a:endParaRPr>
          </a:p>
        </p:txBody>
      </p:sp>
      <p:sp>
        <p:nvSpPr>
          <p:cNvPr id="72" name="円/楕円 11"/>
          <p:cNvSpPr>
            <a:spLocks noChangeArrowheads="1"/>
          </p:cNvSpPr>
          <p:nvPr/>
        </p:nvSpPr>
        <p:spPr bwMode="auto">
          <a:xfrm>
            <a:off x="148776" y="4579017"/>
            <a:ext cx="1151150" cy="783384"/>
          </a:xfrm>
          <a:prstGeom prst="rect">
            <a:avLst/>
          </a:prstGeom>
          <a:solidFill>
            <a:srgbClr val="00B0F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ja-JP" altLang="en-US" dirty="0" smtClean="0">
                <a:solidFill>
                  <a:schemeClr val="bg1"/>
                </a:solidFill>
                <a:latin typeface="Meiryo" charset="-128"/>
                <a:ea typeface="Meiryo" charset="-128"/>
                <a:cs typeface="Meiryo" charset="-128"/>
              </a:rPr>
              <a:t>売り手</a:t>
            </a:r>
            <a:endParaRPr lang="ja-JP" altLang="en-US" dirty="0">
              <a:solidFill>
                <a:schemeClr val="bg1"/>
              </a:solidFill>
              <a:latin typeface="Meiryo" charset="-128"/>
              <a:ea typeface="Meiryo" charset="-128"/>
              <a:cs typeface="Meiryo" charset="-128"/>
            </a:endParaRPr>
          </a:p>
        </p:txBody>
      </p:sp>
      <p:sp>
        <p:nvSpPr>
          <p:cNvPr id="73" name="円/楕円 11"/>
          <p:cNvSpPr>
            <a:spLocks noChangeArrowheads="1"/>
          </p:cNvSpPr>
          <p:nvPr/>
        </p:nvSpPr>
        <p:spPr bwMode="auto">
          <a:xfrm>
            <a:off x="3134182" y="4574009"/>
            <a:ext cx="1151150" cy="783384"/>
          </a:xfrm>
          <a:prstGeom prst="rect">
            <a:avLst/>
          </a:prstGeom>
          <a:solidFill>
            <a:srgbClr val="33ACBD"/>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ja-JP" altLang="en-US" dirty="0" smtClean="0">
                <a:solidFill>
                  <a:schemeClr val="bg1"/>
                </a:solidFill>
                <a:latin typeface="Meiryo" charset="-128"/>
                <a:ea typeface="Meiryo" charset="-128"/>
                <a:cs typeface="Meiryo" charset="-128"/>
              </a:rPr>
              <a:t>買い手</a:t>
            </a:r>
            <a:endParaRPr lang="ja-JP" altLang="en-US" dirty="0">
              <a:solidFill>
                <a:schemeClr val="bg1"/>
              </a:solidFill>
              <a:latin typeface="Meiryo" charset="-128"/>
              <a:ea typeface="Meiryo" charset="-128"/>
              <a:cs typeface="Meiryo" charset="-128"/>
            </a:endParaRPr>
          </a:p>
        </p:txBody>
      </p:sp>
      <p:sp>
        <p:nvSpPr>
          <p:cNvPr id="74" name="円/楕円 11"/>
          <p:cNvSpPr>
            <a:spLocks noChangeArrowheads="1"/>
          </p:cNvSpPr>
          <p:nvPr/>
        </p:nvSpPr>
        <p:spPr bwMode="auto">
          <a:xfrm>
            <a:off x="1642850" y="4574009"/>
            <a:ext cx="1151150" cy="783384"/>
          </a:xfrm>
          <a:prstGeom prst="rect">
            <a:avLst/>
          </a:prstGeom>
          <a:solidFill>
            <a:srgbClr val="CC000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ja-JP" altLang="en-US" dirty="0" smtClean="0">
                <a:solidFill>
                  <a:schemeClr val="bg1"/>
                </a:solidFill>
                <a:latin typeface="Meiryo" charset="-128"/>
                <a:ea typeface="Meiryo" charset="-128"/>
                <a:cs typeface="Meiryo" charset="-128"/>
              </a:rPr>
              <a:t>競合</a:t>
            </a:r>
            <a:endParaRPr lang="ja-JP" altLang="en-US" dirty="0">
              <a:solidFill>
                <a:schemeClr val="bg1"/>
              </a:solidFill>
              <a:latin typeface="Meiryo" charset="-128"/>
              <a:ea typeface="Meiryo" charset="-128"/>
              <a:cs typeface="Meiryo" charset="-128"/>
            </a:endParaRPr>
          </a:p>
        </p:txBody>
      </p:sp>
      <p:sp>
        <p:nvSpPr>
          <p:cNvPr id="75" name="二等辺三角形 8"/>
          <p:cNvSpPr/>
          <p:nvPr/>
        </p:nvSpPr>
        <p:spPr>
          <a:xfrm rot="5400000">
            <a:off x="1334546" y="4835197"/>
            <a:ext cx="353061" cy="263545"/>
          </a:xfrm>
          <a:prstGeom prst="triangle">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a:solidFill>
                <a:schemeClr val="bg1"/>
              </a:solidFill>
              <a:latin typeface="Meiryo" charset="-128"/>
              <a:ea typeface="Meiryo" charset="-128"/>
              <a:cs typeface="Meiryo" charset="-128"/>
            </a:endParaRPr>
          </a:p>
        </p:txBody>
      </p:sp>
      <p:sp>
        <p:nvSpPr>
          <p:cNvPr id="76" name="二等辺三角形 8"/>
          <p:cNvSpPr/>
          <p:nvPr/>
        </p:nvSpPr>
        <p:spPr>
          <a:xfrm rot="10800000">
            <a:off x="2041894" y="4325383"/>
            <a:ext cx="353061" cy="263545"/>
          </a:xfrm>
          <a:prstGeom prst="triangle">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a:solidFill>
                <a:schemeClr val="bg1"/>
              </a:solidFill>
              <a:latin typeface="Meiryo" charset="-128"/>
              <a:ea typeface="Meiryo" charset="-128"/>
              <a:cs typeface="Meiryo" charset="-128"/>
            </a:endParaRPr>
          </a:p>
        </p:txBody>
      </p:sp>
      <p:sp>
        <p:nvSpPr>
          <p:cNvPr id="77" name="二等辺三角形 8"/>
          <p:cNvSpPr/>
          <p:nvPr/>
        </p:nvSpPr>
        <p:spPr>
          <a:xfrm rot="16200000">
            <a:off x="2749242" y="4835197"/>
            <a:ext cx="353061" cy="263545"/>
          </a:xfrm>
          <a:prstGeom prst="triangle">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a:solidFill>
                <a:schemeClr val="bg1"/>
              </a:solidFill>
              <a:latin typeface="Meiryo" charset="-128"/>
              <a:ea typeface="Meiryo" charset="-128"/>
              <a:cs typeface="Meiryo" charset="-128"/>
            </a:endParaRPr>
          </a:p>
        </p:txBody>
      </p:sp>
      <p:sp>
        <p:nvSpPr>
          <p:cNvPr id="78" name="二等辺三角形 8"/>
          <p:cNvSpPr/>
          <p:nvPr/>
        </p:nvSpPr>
        <p:spPr>
          <a:xfrm rot="10800000" flipV="1">
            <a:off x="2041894" y="5373992"/>
            <a:ext cx="353061" cy="263545"/>
          </a:xfrm>
          <a:prstGeom prst="triangle">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a:solidFill>
                <a:schemeClr val="bg1"/>
              </a:solidFill>
              <a:latin typeface="Meiryo" charset="-128"/>
              <a:ea typeface="Meiryo" charset="-128"/>
              <a:cs typeface="Meiryo" charset="-128"/>
            </a:endParaRPr>
          </a:p>
        </p:txBody>
      </p:sp>
      <p:sp>
        <p:nvSpPr>
          <p:cNvPr id="79" name="円/楕円 11"/>
          <p:cNvSpPr>
            <a:spLocks noChangeArrowheads="1"/>
          </p:cNvSpPr>
          <p:nvPr/>
        </p:nvSpPr>
        <p:spPr bwMode="auto">
          <a:xfrm>
            <a:off x="6294674" y="3449393"/>
            <a:ext cx="1151150" cy="783384"/>
          </a:xfrm>
          <a:prstGeom prst="rect">
            <a:avLst/>
          </a:prstGeom>
          <a:solidFill>
            <a:srgbClr val="92D05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ja-JP" altLang="en-US" dirty="0" smtClean="0">
                <a:solidFill>
                  <a:schemeClr val="bg1"/>
                </a:solidFill>
                <a:latin typeface="Meiryo" charset="-128"/>
                <a:ea typeface="Meiryo" charset="-128"/>
                <a:cs typeface="Meiryo" charset="-128"/>
              </a:rPr>
              <a:t>新規参入</a:t>
            </a:r>
            <a:endParaRPr lang="ja-JP" altLang="en-US" dirty="0">
              <a:solidFill>
                <a:schemeClr val="bg1"/>
              </a:solidFill>
              <a:latin typeface="Meiryo" charset="-128"/>
              <a:ea typeface="Meiryo" charset="-128"/>
              <a:cs typeface="Meiryo" charset="-128"/>
            </a:endParaRPr>
          </a:p>
        </p:txBody>
      </p:sp>
      <p:sp>
        <p:nvSpPr>
          <p:cNvPr id="80" name="円/楕円 11"/>
          <p:cNvSpPr>
            <a:spLocks noChangeArrowheads="1"/>
          </p:cNvSpPr>
          <p:nvPr/>
        </p:nvSpPr>
        <p:spPr bwMode="auto">
          <a:xfrm>
            <a:off x="6294674" y="5688609"/>
            <a:ext cx="1151150" cy="783384"/>
          </a:xfrm>
          <a:prstGeom prst="rect">
            <a:avLst/>
          </a:prstGeom>
          <a:solidFill>
            <a:schemeClr val="accent3">
              <a:lumMod val="75000"/>
            </a:schemeClr>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ja-JP" altLang="en-US" dirty="0" smtClean="0">
                <a:solidFill>
                  <a:schemeClr val="bg1"/>
                </a:solidFill>
                <a:latin typeface="Meiryo" charset="-128"/>
                <a:ea typeface="Meiryo" charset="-128"/>
                <a:cs typeface="Meiryo" charset="-128"/>
              </a:rPr>
              <a:t>代替品</a:t>
            </a:r>
            <a:endParaRPr lang="ja-JP" altLang="en-US" dirty="0">
              <a:solidFill>
                <a:schemeClr val="bg1"/>
              </a:solidFill>
              <a:latin typeface="Meiryo" charset="-128"/>
              <a:ea typeface="Meiryo" charset="-128"/>
              <a:cs typeface="Meiryo" charset="-128"/>
            </a:endParaRPr>
          </a:p>
        </p:txBody>
      </p:sp>
      <p:sp>
        <p:nvSpPr>
          <p:cNvPr id="81" name="円/楕円 11"/>
          <p:cNvSpPr>
            <a:spLocks noChangeArrowheads="1"/>
          </p:cNvSpPr>
          <p:nvPr/>
        </p:nvSpPr>
        <p:spPr bwMode="auto">
          <a:xfrm>
            <a:off x="4800600" y="4574009"/>
            <a:ext cx="1151150" cy="783384"/>
          </a:xfrm>
          <a:prstGeom prst="rect">
            <a:avLst/>
          </a:prstGeom>
          <a:solidFill>
            <a:srgbClr val="00B0F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ja-JP" altLang="en-US" dirty="0" smtClean="0">
                <a:solidFill>
                  <a:schemeClr val="bg1"/>
                </a:solidFill>
                <a:latin typeface="Meiryo" charset="-128"/>
                <a:ea typeface="Meiryo" charset="-128"/>
                <a:cs typeface="Meiryo" charset="-128"/>
              </a:rPr>
              <a:t>売り手</a:t>
            </a:r>
            <a:endParaRPr lang="ja-JP" altLang="en-US" dirty="0">
              <a:solidFill>
                <a:schemeClr val="bg1"/>
              </a:solidFill>
              <a:latin typeface="Meiryo" charset="-128"/>
              <a:ea typeface="Meiryo" charset="-128"/>
              <a:cs typeface="Meiryo" charset="-128"/>
            </a:endParaRPr>
          </a:p>
        </p:txBody>
      </p:sp>
      <p:sp>
        <p:nvSpPr>
          <p:cNvPr id="82" name="円/楕円 11"/>
          <p:cNvSpPr>
            <a:spLocks noChangeArrowheads="1"/>
          </p:cNvSpPr>
          <p:nvPr/>
        </p:nvSpPr>
        <p:spPr bwMode="auto">
          <a:xfrm>
            <a:off x="7786006" y="4569001"/>
            <a:ext cx="1151150" cy="783384"/>
          </a:xfrm>
          <a:prstGeom prst="rect">
            <a:avLst/>
          </a:prstGeom>
          <a:solidFill>
            <a:srgbClr val="33ACBD"/>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ja-JP" altLang="en-US" dirty="0" smtClean="0">
                <a:solidFill>
                  <a:schemeClr val="bg1"/>
                </a:solidFill>
                <a:latin typeface="Meiryo" charset="-128"/>
                <a:ea typeface="Meiryo" charset="-128"/>
                <a:cs typeface="Meiryo" charset="-128"/>
              </a:rPr>
              <a:t>買い手</a:t>
            </a:r>
            <a:endParaRPr lang="ja-JP" altLang="en-US" dirty="0">
              <a:solidFill>
                <a:schemeClr val="bg1"/>
              </a:solidFill>
              <a:latin typeface="Meiryo" charset="-128"/>
              <a:ea typeface="Meiryo" charset="-128"/>
              <a:cs typeface="Meiryo" charset="-128"/>
            </a:endParaRPr>
          </a:p>
        </p:txBody>
      </p:sp>
      <p:sp>
        <p:nvSpPr>
          <p:cNvPr id="83" name="円/楕円 11"/>
          <p:cNvSpPr>
            <a:spLocks noChangeArrowheads="1"/>
          </p:cNvSpPr>
          <p:nvPr/>
        </p:nvSpPr>
        <p:spPr bwMode="auto">
          <a:xfrm>
            <a:off x="6294674" y="4569001"/>
            <a:ext cx="1151150" cy="783384"/>
          </a:xfrm>
          <a:prstGeom prst="rect">
            <a:avLst/>
          </a:prstGeom>
          <a:solidFill>
            <a:srgbClr val="CC000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lstStyle/>
          <a:p>
            <a:pPr algn="ctr">
              <a:defRPr/>
            </a:pPr>
            <a:r>
              <a:rPr lang="ja-JP" altLang="en-US" dirty="0" smtClean="0">
                <a:solidFill>
                  <a:schemeClr val="bg1"/>
                </a:solidFill>
                <a:latin typeface="Meiryo" charset="-128"/>
                <a:ea typeface="Meiryo" charset="-128"/>
                <a:cs typeface="Meiryo" charset="-128"/>
              </a:rPr>
              <a:t>競合</a:t>
            </a:r>
            <a:endParaRPr lang="ja-JP" altLang="en-US" dirty="0">
              <a:solidFill>
                <a:schemeClr val="bg1"/>
              </a:solidFill>
              <a:latin typeface="Meiryo" charset="-128"/>
              <a:ea typeface="Meiryo" charset="-128"/>
              <a:cs typeface="Meiryo" charset="-128"/>
            </a:endParaRPr>
          </a:p>
        </p:txBody>
      </p:sp>
      <p:sp>
        <p:nvSpPr>
          <p:cNvPr id="84" name="二等辺三角形 8"/>
          <p:cNvSpPr/>
          <p:nvPr/>
        </p:nvSpPr>
        <p:spPr>
          <a:xfrm rot="5400000">
            <a:off x="5986370" y="4830189"/>
            <a:ext cx="353061" cy="263545"/>
          </a:xfrm>
          <a:prstGeom prst="triangle">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a:solidFill>
                <a:schemeClr val="bg1"/>
              </a:solidFill>
              <a:latin typeface="Meiryo" charset="-128"/>
              <a:ea typeface="Meiryo" charset="-128"/>
              <a:cs typeface="Meiryo" charset="-128"/>
            </a:endParaRPr>
          </a:p>
        </p:txBody>
      </p:sp>
      <p:sp>
        <p:nvSpPr>
          <p:cNvPr id="85" name="二等辺三角形 8"/>
          <p:cNvSpPr/>
          <p:nvPr/>
        </p:nvSpPr>
        <p:spPr>
          <a:xfrm rot="10800000">
            <a:off x="6693718" y="4320375"/>
            <a:ext cx="353061" cy="263545"/>
          </a:xfrm>
          <a:prstGeom prst="triangle">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a:solidFill>
                <a:schemeClr val="bg1"/>
              </a:solidFill>
              <a:latin typeface="Meiryo" charset="-128"/>
              <a:ea typeface="Meiryo" charset="-128"/>
              <a:cs typeface="Meiryo" charset="-128"/>
            </a:endParaRPr>
          </a:p>
        </p:txBody>
      </p:sp>
      <p:sp>
        <p:nvSpPr>
          <p:cNvPr id="86" name="二等辺三角形 8"/>
          <p:cNvSpPr/>
          <p:nvPr/>
        </p:nvSpPr>
        <p:spPr>
          <a:xfrm rot="16200000">
            <a:off x="7401066" y="4830189"/>
            <a:ext cx="353061" cy="263545"/>
          </a:xfrm>
          <a:prstGeom prst="triangle">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a:solidFill>
                <a:schemeClr val="bg1"/>
              </a:solidFill>
              <a:latin typeface="Meiryo" charset="-128"/>
              <a:ea typeface="Meiryo" charset="-128"/>
              <a:cs typeface="Meiryo" charset="-128"/>
            </a:endParaRPr>
          </a:p>
        </p:txBody>
      </p:sp>
      <p:sp>
        <p:nvSpPr>
          <p:cNvPr id="87" name="二等辺三角形 8"/>
          <p:cNvSpPr/>
          <p:nvPr/>
        </p:nvSpPr>
        <p:spPr>
          <a:xfrm rot="10800000" flipV="1">
            <a:off x="6693718" y="5368984"/>
            <a:ext cx="353061" cy="263545"/>
          </a:xfrm>
          <a:prstGeom prst="triangle">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a:solidFill>
                <a:schemeClr val="bg1"/>
              </a:solidFill>
              <a:latin typeface="Meiryo" charset="-128"/>
              <a:ea typeface="Meiryo" charset="-128"/>
              <a:cs typeface="Meiryo" charset="-128"/>
            </a:endParaRPr>
          </a:p>
        </p:txBody>
      </p:sp>
      <p:sp>
        <p:nvSpPr>
          <p:cNvPr id="88" name="円/楕円 87"/>
          <p:cNvSpPr/>
          <p:nvPr/>
        </p:nvSpPr>
        <p:spPr>
          <a:xfrm>
            <a:off x="415626" y="4053215"/>
            <a:ext cx="727877" cy="650837"/>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中</a:t>
            </a:r>
            <a:endParaRPr kumimoji="1" lang="ja-JP" altLang="en-US" dirty="0"/>
          </a:p>
        </p:txBody>
      </p:sp>
      <p:sp>
        <p:nvSpPr>
          <p:cNvPr id="89" name="円/楕円 88"/>
          <p:cNvSpPr/>
          <p:nvPr/>
        </p:nvSpPr>
        <p:spPr>
          <a:xfrm>
            <a:off x="2711753" y="3532293"/>
            <a:ext cx="727877" cy="650837"/>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bg1"/>
                </a:solidFill>
              </a:rPr>
              <a:t>中</a:t>
            </a:r>
            <a:endParaRPr kumimoji="1" lang="ja-JP" altLang="en-US" dirty="0">
              <a:solidFill>
                <a:schemeClr val="bg1"/>
              </a:solidFill>
            </a:endParaRPr>
          </a:p>
        </p:txBody>
      </p:sp>
      <p:sp>
        <p:nvSpPr>
          <p:cNvPr id="90" name="円/楕円 89"/>
          <p:cNvSpPr/>
          <p:nvPr/>
        </p:nvSpPr>
        <p:spPr>
          <a:xfrm>
            <a:off x="3363608" y="5175338"/>
            <a:ext cx="727877" cy="650837"/>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大</a:t>
            </a:r>
            <a:endParaRPr kumimoji="1" lang="ja-JP" altLang="en-US" dirty="0">
              <a:solidFill>
                <a:schemeClr val="bg1"/>
              </a:solidFill>
            </a:endParaRPr>
          </a:p>
        </p:txBody>
      </p:sp>
      <p:sp>
        <p:nvSpPr>
          <p:cNvPr id="91" name="円/楕円 90"/>
          <p:cNvSpPr/>
          <p:nvPr/>
        </p:nvSpPr>
        <p:spPr>
          <a:xfrm>
            <a:off x="1026704" y="5821156"/>
            <a:ext cx="727877" cy="650837"/>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bg1"/>
                </a:solidFill>
              </a:rPr>
              <a:t>中</a:t>
            </a:r>
            <a:endParaRPr kumimoji="1" lang="ja-JP" altLang="en-US" dirty="0">
              <a:solidFill>
                <a:schemeClr val="bg1"/>
              </a:solidFill>
            </a:endParaRPr>
          </a:p>
        </p:txBody>
      </p:sp>
      <p:sp>
        <p:nvSpPr>
          <p:cNvPr id="92" name="円/楕円 91"/>
          <p:cNvSpPr/>
          <p:nvPr/>
        </p:nvSpPr>
        <p:spPr>
          <a:xfrm>
            <a:off x="2315349" y="5014740"/>
            <a:ext cx="727877" cy="650837"/>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大</a:t>
            </a:r>
            <a:endParaRPr kumimoji="1" lang="ja-JP" altLang="en-US" dirty="0">
              <a:solidFill>
                <a:schemeClr val="bg1"/>
              </a:solidFill>
            </a:endParaRPr>
          </a:p>
        </p:txBody>
      </p:sp>
      <p:sp>
        <p:nvSpPr>
          <p:cNvPr id="93" name="星 32 92"/>
          <p:cNvSpPr/>
          <p:nvPr/>
        </p:nvSpPr>
        <p:spPr>
          <a:xfrm>
            <a:off x="4958175" y="3919804"/>
            <a:ext cx="883779" cy="786578"/>
          </a:xfrm>
          <a:prstGeom prst="star3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大</a:t>
            </a:r>
            <a:endParaRPr kumimoji="1" lang="ja-JP" altLang="en-US" dirty="0"/>
          </a:p>
        </p:txBody>
      </p:sp>
      <p:sp>
        <p:nvSpPr>
          <p:cNvPr id="94" name="星 32 93"/>
          <p:cNvSpPr/>
          <p:nvPr/>
        </p:nvSpPr>
        <p:spPr>
          <a:xfrm>
            <a:off x="7254302" y="3398882"/>
            <a:ext cx="883779" cy="786578"/>
          </a:xfrm>
          <a:prstGeom prst="star3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t>大</a:t>
            </a:r>
          </a:p>
        </p:txBody>
      </p:sp>
      <p:sp>
        <p:nvSpPr>
          <p:cNvPr id="95" name="円/楕円 94"/>
          <p:cNvSpPr/>
          <p:nvPr/>
        </p:nvSpPr>
        <p:spPr>
          <a:xfrm>
            <a:off x="7978931" y="5177667"/>
            <a:ext cx="727877" cy="650837"/>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solidFill>
                  <a:schemeClr val="bg1"/>
                </a:solidFill>
              </a:rPr>
              <a:t>大</a:t>
            </a:r>
          </a:p>
        </p:txBody>
      </p:sp>
      <p:sp>
        <p:nvSpPr>
          <p:cNvPr id="96" name="円/楕円 95"/>
          <p:cNvSpPr/>
          <p:nvPr/>
        </p:nvSpPr>
        <p:spPr>
          <a:xfrm>
            <a:off x="5642027" y="5823485"/>
            <a:ext cx="727877" cy="650837"/>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bg1"/>
                </a:solidFill>
              </a:rPr>
              <a:t>中</a:t>
            </a:r>
            <a:endParaRPr kumimoji="1" lang="ja-JP" altLang="en-US" dirty="0">
              <a:solidFill>
                <a:schemeClr val="bg1"/>
              </a:solidFill>
            </a:endParaRPr>
          </a:p>
        </p:txBody>
      </p:sp>
      <p:sp>
        <p:nvSpPr>
          <p:cNvPr id="97" name="円/楕円 96"/>
          <p:cNvSpPr/>
          <p:nvPr/>
        </p:nvSpPr>
        <p:spPr>
          <a:xfrm>
            <a:off x="6930672" y="5017069"/>
            <a:ext cx="727877" cy="650837"/>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solidFill>
                  <a:schemeClr val="bg1"/>
                </a:solidFill>
              </a:rPr>
              <a:t>大</a:t>
            </a:r>
          </a:p>
        </p:txBody>
      </p:sp>
      <p:sp>
        <p:nvSpPr>
          <p:cNvPr id="98" name="左右矢印 97"/>
          <p:cNvSpPr/>
          <p:nvPr/>
        </p:nvSpPr>
        <p:spPr>
          <a:xfrm>
            <a:off x="5758825" y="4385895"/>
            <a:ext cx="2126123" cy="657572"/>
          </a:xfrm>
          <a:prstGeom prst="leftRightArrow">
            <a:avLst>
              <a:gd name="adj1" fmla="val 65451"/>
              <a:gd name="adj2" fmla="val 50000"/>
            </a:avLst>
          </a:prstGeom>
          <a:solidFill>
            <a:srgbClr val="FF66FF">
              <a:alpha val="64000"/>
            </a:srgb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050" dirty="0" smtClean="0">
                <a:solidFill>
                  <a:schemeClr val="bg1"/>
                </a:solidFill>
                <a:latin typeface="Meiryo" charset="-128"/>
                <a:ea typeface="Meiryo" charset="-128"/>
                <a:cs typeface="Meiryo" charset="-128"/>
              </a:rPr>
              <a:t>交渉力の強い</a:t>
            </a:r>
            <a:endParaRPr lang="en-US" altLang="ja-JP" sz="1050" dirty="0" smtClean="0">
              <a:solidFill>
                <a:schemeClr val="bg1"/>
              </a:solidFill>
              <a:latin typeface="Meiryo" charset="-128"/>
              <a:ea typeface="Meiryo" charset="-128"/>
              <a:cs typeface="Meiryo" charset="-128"/>
            </a:endParaRPr>
          </a:p>
          <a:p>
            <a:pPr algn="ctr"/>
            <a:r>
              <a:rPr kumimoji="1" lang="ja-JP" altLang="en-US" sz="1050" dirty="0" smtClean="0">
                <a:solidFill>
                  <a:schemeClr val="bg1"/>
                </a:solidFill>
                <a:latin typeface="Meiryo" charset="-128"/>
                <a:ea typeface="Meiryo" charset="-128"/>
                <a:cs typeface="Meiryo" charset="-128"/>
              </a:rPr>
              <a:t>川上</a:t>
            </a:r>
            <a:r>
              <a:rPr kumimoji="1" lang="en-US" altLang="ja-JP" sz="1050" dirty="0" smtClean="0">
                <a:solidFill>
                  <a:schemeClr val="bg1"/>
                </a:solidFill>
                <a:latin typeface="Meiryo" charset="-128"/>
                <a:ea typeface="Meiryo" charset="-128"/>
                <a:cs typeface="Meiryo" charset="-128"/>
              </a:rPr>
              <a:t>〜</a:t>
            </a:r>
            <a:r>
              <a:rPr kumimoji="1" lang="ja-JP" altLang="en-US" sz="1050" dirty="0" smtClean="0">
                <a:solidFill>
                  <a:schemeClr val="bg1"/>
                </a:solidFill>
                <a:latin typeface="Meiryo" charset="-128"/>
                <a:ea typeface="Meiryo" charset="-128"/>
                <a:cs typeface="Meiryo" charset="-128"/>
              </a:rPr>
              <a:t>川下に挟まれる</a:t>
            </a:r>
            <a:endParaRPr kumimoji="1" lang="ja-JP" altLang="en-US" sz="1050" dirty="0">
              <a:solidFill>
                <a:schemeClr val="bg1"/>
              </a:solidFill>
              <a:latin typeface="Meiryo" charset="-128"/>
              <a:ea typeface="Meiryo" charset="-128"/>
              <a:cs typeface="Meiryo" charset="-128"/>
            </a:endParaRPr>
          </a:p>
        </p:txBody>
      </p:sp>
      <p:sp>
        <p:nvSpPr>
          <p:cNvPr id="99" name="下矢印 98"/>
          <p:cNvSpPr/>
          <p:nvPr/>
        </p:nvSpPr>
        <p:spPr>
          <a:xfrm>
            <a:off x="6924862" y="3984630"/>
            <a:ext cx="727877" cy="529491"/>
          </a:xfrm>
          <a:prstGeom prst="downArrow">
            <a:avLst/>
          </a:prstGeom>
          <a:solidFill>
            <a:srgbClr val="FF66FF">
              <a:alpha val="64000"/>
            </a:srgb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050" dirty="0">
                <a:solidFill>
                  <a:schemeClr val="bg1"/>
                </a:solidFill>
                <a:latin typeface="Meiryo" charset="-128"/>
                <a:ea typeface="Meiryo" charset="-128"/>
                <a:cs typeface="Meiryo" charset="-128"/>
              </a:rPr>
              <a:t>圧迫</a:t>
            </a:r>
          </a:p>
        </p:txBody>
      </p:sp>
    </p:spTree>
    <p:extLst>
      <p:ext uri="{BB962C8B-B14F-4D97-AF65-F5344CB8AC3E}">
        <p14:creationId xmlns:p14="http://schemas.microsoft.com/office/powerpoint/2010/main" val="2138147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013923" y="856476"/>
            <a:ext cx="1871025" cy="461665"/>
          </a:xfrm>
          <a:prstGeom prst="rect">
            <a:avLst/>
          </a:prstGeom>
          <a:noFill/>
        </p:spPr>
        <p:txBody>
          <a:bodyPr wrap="none" rtlCol="0">
            <a:spAutoFit/>
          </a:bodyPr>
          <a:lstStyle/>
          <a:p>
            <a:r>
              <a:rPr kumimoji="1" lang="en-US" altLang="ja-JP" sz="2400" dirty="0" smtClean="0">
                <a:solidFill>
                  <a:srgbClr val="0070C0"/>
                </a:solidFill>
                <a:latin typeface="Meiryo" charset="-128"/>
                <a:ea typeface="Meiryo" charset="-128"/>
                <a:cs typeface="Meiryo" charset="-128"/>
              </a:rPr>
              <a:t>2010</a:t>
            </a:r>
            <a:r>
              <a:rPr kumimoji="1" lang="ja-JP" altLang="en-US" sz="2400" dirty="0" smtClean="0">
                <a:solidFill>
                  <a:srgbClr val="0070C0"/>
                </a:solidFill>
                <a:latin typeface="Meiryo" charset="-128"/>
                <a:ea typeface="Meiryo" charset="-128"/>
                <a:cs typeface="Meiryo" charset="-128"/>
              </a:rPr>
              <a:t>年</a:t>
            </a:r>
            <a:r>
              <a:rPr lang="ja-JP" altLang="en-US" sz="2400" dirty="0" smtClean="0">
                <a:solidFill>
                  <a:srgbClr val="0070C0"/>
                </a:solidFill>
                <a:latin typeface="Meiryo" charset="-128"/>
                <a:ea typeface="Meiryo" charset="-128"/>
                <a:cs typeface="Meiryo" charset="-128"/>
              </a:rPr>
              <a:t>以降</a:t>
            </a:r>
            <a:endParaRPr kumimoji="1" lang="ja-JP" altLang="en-US" sz="2400" dirty="0">
              <a:solidFill>
                <a:srgbClr val="0070C0"/>
              </a:solidFill>
              <a:latin typeface="Meiryo" charset="-128"/>
              <a:ea typeface="Meiryo" charset="-128"/>
              <a:cs typeface="Meiryo" charset="-128"/>
            </a:endParaRPr>
          </a:p>
        </p:txBody>
      </p:sp>
      <p:sp>
        <p:nvSpPr>
          <p:cNvPr id="37" name="テキスト ボックス 36"/>
          <p:cNvSpPr txBox="1"/>
          <p:nvPr/>
        </p:nvSpPr>
        <p:spPr>
          <a:xfrm>
            <a:off x="1047302" y="856476"/>
            <a:ext cx="2326278" cy="461665"/>
          </a:xfrm>
          <a:prstGeom prst="rect">
            <a:avLst/>
          </a:prstGeom>
          <a:noFill/>
        </p:spPr>
        <p:txBody>
          <a:bodyPr wrap="none" rtlCol="0">
            <a:spAutoFit/>
          </a:bodyPr>
          <a:lstStyle/>
          <a:p>
            <a:r>
              <a:rPr kumimoji="1" lang="en-US" altLang="ja-JP" sz="2400" dirty="0" smtClean="0">
                <a:solidFill>
                  <a:schemeClr val="tx1">
                    <a:lumMod val="50000"/>
                    <a:lumOff val="50000"/>
                  </a:schemeClr>
                </a:solidFill>
                <a:latin typeface="Meiryo" charset="-128"/>
                <a:ea typeface="Meiryo" charset="-128"/>
                <a:cs typeface="Meiryo" charset="-128"/>
              </a:rPr>
              <a:t>2005〜2009</a:t>
            </a:r>
            <a:r>
              <a:rPr kumimoji="1" lang="ja-JP" altLang="en-US" sz="2400" dirty="0" smtClean="0">
                <a:solidFill>
                  <a:schemeClr val="tx1">
                    <a:lumMod val="50000"/>
                    <a:lumOff val="50000"/>
                  </a:schemeClr>
                </a:solidFill>
                <a:latin typeface="Meiryo" charset="-128"/>
                <a:ea typeface="Meiryo" charset="-128"/>
                <a:cs typeface="Meiryo" charset="-128"/>
              </a:rPr>
              <a:t>年</a:t>
            </a:r>
            <a:endParaRPr kumimoji="1" lang="ja-JP" altLang="en-US" sz="2400" dirty="0">
              <a:solidFill>
                <a:schemeClr val="tx1">
                  <a:lumMod val="50000"/>
                  <a:lumOff val="50000"/>
                </a:schemeClr>
              </a:solidFill>
              <a:latin typeface="Meiryo" charset="-128"/>
              <a:ea typeface="Meiryo" charset="-128"/>
              <a:cs typeface="Meiryo" charset="-128"/>
            </a:endParaRPr>
          </a:p>
        </p:txBody>
      </p:sp>
      <p:sp>
        <p:nvSpPr>
          <p:cNvPr id="6" name="タイトル 5"/>
          <p:cNvSpPr>
            <a:spLocks noGrp="1"/>
          </p:cNvSpPr>
          <p:nvPr>
            <p:ph type="title"/>
          </p:nvPr>
        </p:nvSpPr>
        <p:spPr/>
        <p:txBody>
          <a:bodyPr/>
          <a:lstStyle/>
          <a:p>
            <a:r>
              <a:rPr kumimoji="1" lang="en-US" altLang="ja-JP" dirty="0" smtClean="0"/>
              <a:t>SI</a:t>
            </a:r>
            <a:r>
              <a:rPr kumimoji="1" lang="ja-JP" altLang="en-US" dirty="0" smtClean="0"/>
              <a:t>事業者の成功要因の変化</a:t>
            </a:r>
            <a:endParaRPr kumimoji="1" lang="ja-JP" altLang="en-US" dirty="0"/>
          </a:p>
        </p:txBody>
      </p:sp>
      <p:sp>
        <p:nvSpPr>
          <p:cNvPr id="58" name="角丸四角形 57"/>
          <p:cNvSpPr/>
          <p:nvPr/>
        </p:nvSpPr>
        <p:spPr>
          <a:xfrm>
            <a:off x="457200" y="1483758"/>
            <a:ext cx="1707725" cy="519318"/>
          </a:xfrm>
          <a:prstGeom prst="roundRect">
            <a:avLst>
              <a:gd name="adj" fmla="val 0"/>
            </a:avLst>
          </a:prstGeom>
          <a:solidFill>
            <a:srgbClr val="00B0F0"/>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dirty="0" smtClean="0">
                <a:solidFill>
                  <a:schemeClr val="bg1"/>
                </a:solidFill>
                <a:latin typeface="Meiryo" charset="-128"/>
                <a:ea typeface="Meiryo" charset="-128"/>
                <a:cs typeface="Meiryo" charset="-128"/>
              </a:rPr>
              <a:t>安定的受注</a:t>
            </a:r>
            <a:endParaRPr kumimoji="1" lang="ja-JP" altLang="en-US" dirty="0">
              <a:solidFill>
                <a:schemeClr val="bg1"/>
              </a:solidFill>
              <a:latin typeface="Meiryo" charset="-128"/>
              <a:ea typeface="Meiryo" charset="-128"/>
              <a:cs typeface="Meiryo" charset="-128"/>
            </a:endParaRPr>
          </a:p>
        </p:txBody>
      </p:sp>
      <p:sp>
        <p:nvSpPr>
          <p:cNvPr id="59" name="角丸四角形 58"/>
          <p:cNvSpPr/>
          <p:nvPr/>
        </p:nvSpPr>
        <p:spPr>
          <a:xfrm>
            <a:off x="2409824" y="1481489"/>
            <a:ext cx="1707725" cy="51931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smtClean="0">
                <a:solidFill>
                  <a:schemeClr val="bg1"/>
                </a:solidFill>
                <a:latin typeface="Meiryo" charset="-128"/>
                <a:ea typeface="Meiryo" charset="-128"/>
                <a:cs typeface="Meiryo" charset="-128"/>
              </a:rPr>
              <a:t>稼働率</a:t>
            </a:r>
            <a:endParaRPr kumimoji="1" lang="ja-JP" altLang="en-US" dirty="0">
              <a:solidFill>
                <a:schemeClr val="bg1"/>
              </a:solidFill>
              <a:latin typeface="Meiryo" charset="-128"/>
              <a:ea typeface="Meiryo" charset="-128"/>
              <a:cs typeface="Meiryo" charset="-128"/>
            </a:endParaRPr>
          </a:p>
        </p:txBody>
      </p:sp>
      <p:sp>
        <p:nvSpPr>
          <p:cNvPr id="60" name="角丸四角形 59"/>
          <p:cNvSpPr/>
          <p:nvPr/>
        </p:nvSpPr>
        <p:spPr>
          <a:xfrm>
            <a:off x="5003799" y="1483758"/>
            <a:ext cx="1707725" cy="519318"/>
          </a:xfrm>
          <a:prstGeom prst="roundRect">
            <a:avLst>
              <a:gd name="adj" fmla="val 0"/>
            </a:avLst>
          </a:prstGeom>
          <a:solidFill>
            <a:srgbClr val="00B0F0"/>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400" dirty="0" smtClean="0">
                <a:solidFill>
                  <a:schemeClr val="bg1"/>
                </a:solidFill>
                <a:latin typeface="Meiryo" charset="-128"/>
                <a:ea typeface="Meiryo" charset="-128"/>
                <a:cs typeface="Meiryo" charset="-128"/>
              </a:rPr>
              <a:t>？</a:t>
            </a:r>
            <a:endParaRPr kumimoji="1" lang="ja-JP" altLang="en-US" sz="2400" dirty="0">
              <a:solidFill>
                <a:schemeClr val="bg1"/>
              </a:solidFill>
              <a:latin typeface="Meiryo" charset="-128"/>
              <a:ea typeface="Meiryo" charset="-128"/>
              <a:cs typeface="Meiryo" charset="-128"/>
            </a:endParaRPr>
          </a:p>
        </p:txBody>
      </p:sp>
      <p:sp>
        <p:nvSpPr>
          <p:cNvPr id="61" name="角丸四角形 60"/>
          <p:cNvSpPr/>
          <p:nvPr/>
        </p:nvSpPr>
        <p:spPr>
          <a:xfrm>
            <a:off x="7004474" y="1483758"/>
            <a:ext cx="1707725" cy="51931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smtClean="0">
                <a:solidFill>
                  <a:schemeClr val="bg1"/>
                </a:solidFill>
                <a:latin typeface="Meiryo" charset="-128"/>
                <a:ea typeface="Meiryo" charset="-128"/>
                <a:cs typeface="Meiryo" charset="-128"/>
              </a:rPr>
              <a:t>？</a:t>
            </a:r>
            <a:endParaRPr kumimoji="1" lang="ja-JP" altLang="en-US" sz="2400" dirty="0">
              <a:solidFill>
                <a:schemeClr val="bg1"/>
              </a:solidFill>
              <a:latin typeface="Meiryo" charset="-128"/>
              <a:ea typeface="Meiryo" charset="-128"/>
              <a:cs typeface="Meiryo" charset="-128"/>
            </a:endParaRPr>
          </a:p>
        </p:txBody>
      </p:sp>
      <p:sp>
        <p:nvSpPr>
          <p:cNvPr id="62" name="正方形/長方形 61"/>
          <p:cNvSpPr/>
          <p:nvPr/>
        </p:nvSpPr>
        <p:spPr>
          <a:xfrm>
            <a:off x="457201" y="2574576"/>
            <a:ext cx="1707724" cy="4742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bg1"/>
                </a:solidFill>
                <a:latin typeface="Meiryo" charset="-128"/>
                <a:ea typeface="Meiryo" charset="-128"/>
                <a:cs typeface="Meiryo" charset="-128"/>
              </a:rPr>
              <a:t>営業力</a:t>
            </a:r>
            <a:endParaRPr kumimoji="1" lang="ja-JP" altLang="en-US" dirty="0">
              <a:solidFill>
                <a:schemeClr val="bg1"/>
              </a:solidFill>
              <a:latin typeface="Meiryo" charset="-128"/>
              <a:ea typeface="Meiryo" charset="-128"/>
              <a:cs typeface="Meiryo" charset="-128"/>
            </a:endParaRPr>
          </a:p>
        </p:txBody>
      </p:sp>
      <p:sp>
        <p:nvSpPr>
          <p:cNvPr id="64" name="正方形/長方形 63"/>
          <p:cNvSpPr/>
          <p:nvPr/>
        </p:nvSpPr>
        <p:spPr>
          <a:xfrm>
            <a:off x="2432476" y="2574576"/>
            <a:ext cx="1707724" cy="474289"/>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bg1"/>
                </a:solidFill>
                <a:latin typeface="Meiryo" charset="-128"/>
                <a:ea typeface="Meiryo" charset="-128"/>
                <a:cs typeface="Meiryo" charset="-128"/>
              </a:rPr>
              <a:t>標準化</a:t>
            </a:r>
            <a:r>
              <a:rPr lang="ja-JP" altLang="en-US" dirty="0" smtClean="0">
                <a:solidFill>
                  <a:schemeClr val="bg1"/>
                </a:solidFill>
                <a:latin typeface="Meiryo" charset="-128"/>
                <a:ea typeface="Meiryo" charset="-128"/>
                <a:cs typeface="Meiryo" charset="-128"/>
              </a:rPr>
              <a:t>力</a:t>
            </a:r>
            <a:endParaRPr kumimoji="1" lang="en-US" altLang="ja-JP" dirty="0" smtClean="0">
              <a:solidFill>
                <a:schemeClr val="bg1"/>
              </a:solidFill>
              <a:latin typeface="Meiryo" charset="-128"/>
              <a:ea typeface="Meiryo" charset="-128"/>
              <a:cs typeface="Meiryo" charset="-128"/>
            </a:endParaRPr>
          </a:p>
        </p:txBody>
      </p:sp>
      <p:sp>
        <p:nvSpPr>
          <p:cNvPr id="65" name="上矢印 64"/>
          <p:cNvSpPr/>
          <p:nvPr/>
        </p:nvSpPr>
        <p:spPr>
          <a:xfrm>
            <a:off x="3026739" y="2091977"/>
            <a:ext cx="527499" cy="368300"/>
          </a:xfrm>
          <a:prstGeom prst="upArrow">
            <a:avLst/>
          </a:prstGeom>
          <a:solidFill>
            <a:srgbClr val="FF666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latin typeface="Meiryo" charset="-128"/>
              <a:ea typeface="Meiryo" charset="-128"/>
              <a:cs typeface="Meiryo" charset="-128"/>
            </a:endParaRPr>
          </a:p>
        </p:txBody>
      </p:sp>
      <p:sp>
        <p:nvSpPr>
          <p:cNvPr id="66" name="正方形/長方形 65"/>
          <p:cNvSpPr/>
          <p:nvPr/>
        </p:nvSpPr>
        <p:spPr>
          <a:xfrm>
            <a:off x="5003799" y="2574576"/>
            <a:ext cx="1707725" cy="4742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bg1"/>
                </a:solidFill>
                <a:latin typeface="Meiryo" charset="-128"/>
                <a:ea typeface="Meiryo" charset="-128"/>
                <a:cs typeface="Meiryo" charset="-128"/>
              </a:rPr>
              <a:t>マーケティング力</a:t>
            </a:r>
            <a:endParaRPr kumimoji="1" lang="ja-JP" altLang="en-US" sz="1400" dirty="0">
              <a:solidFill>
                <a:schemeClr val="bg1"/>
              </a:solidFill>
              <a:latin typeface="Meiryo" charset="-128"/>
              <a:ea typeface="Meiryo" charset="-128"/>
              <a:cs typeface="Meiryo" charset="-128"/>
            </a:endParaRPr>
          </a:p>
        </p:txBody>
      </p:sp>
      <p:sp>
        <p:nvSpPr>
          <p:cNvPr id="67" name="上矢印 66"/>
          <p:cNvSpPr/>
          <p:nvPr/>
        </p:nvSpPr>
        <p:spPr>
          <a:xfrm>
            <a:off x="5616562" y="2104677"/>
            <a:ext cx="527499" cy="368300"/>
          </a:xfrm>
          <a:prstGeom prst="upArrow">
            <a:avLst/>
          </a:prstGeom>
          <a:solidFill>
            <a:srgbClr val="FF666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latin typeface="Meiryo" charset="-128"/>
              <a:ea typeface="Meiryo" charset="-128"/>
              <a:cs typeface="Meiryo" charset="-128"/>
            </a:endParaRPr>
          </a:p>
        </p:txBody>
      </p:sp>
      <p:sp>
        <p:nvSpPr>
          <p:cNvPr id="68" name="正方形/長方形 67"/>
          <p:cNvSpPr/>
          <p:nvPr/>
        </p:nvSpPr>
        <p:spPr>
          <a:xfrm>
            <a:off x="7004475" y="2574576"/>
            <a:ext cx="1707724" cy="474289"/>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bg1"/>
                </a:solidFill>
                <a:latin typeface="Meiryo" charset="-128"/>
                <a:ea typeface="Meiryo" charset="-128"/>
                <a:cs typeface="Meiryo" charset="-128"/>
              </a:rPr>
              <a:t>イノベーション</a:t>
            </a:r>
          </a:p>
          <a:p>
            <a:pPr algn="ctr"/>
            <a:r>
              <a:rPr lang="ja-JP" altLang="en-US" sz="1400" dirty="0" smtClean="0">
                <a:solidFill>
                  <a:schemeClr val="bg1"/>
                </a:solidFill>
                <a:latin typeface="Meiryo" charset="-128"/>
                <a:ea typeface="Meiryo" charset="-128"/>
                <a:cs typeface="Meiryo" charset="-128"/>
              </a:rPr>
              <a:t>事業開発力</a:t>
            </a:r>
            <a:endParaRPr kumimoji="1" lang="en-US" altLang="ja-JP" sz="1400" dirty="0" smtClean="0">
              <a:solidFill>
                <a:schemeClr val="bg1"/>
              </a:solidFill>
              <a:latin typeface="Meiryo" charset="-128"/>
              <a:ea typeface="Meiryo" charset="-128"/>
              <a:cs typeface="Meiryo" charset="-128"/>
            </a:endParaRPr>
          </a:p>
        </p:txBody>
      </p:sp>
      <p:sp>
        <p:nvSpPr>
          <p:cNvPr id="69" name="上矢印 68"/>
          <p:cNvSpPr/>
          <p:nvPr/>
        </p:nvSpPr>
        <p:spPr>
          <a:xfrm>
            <a:off x="7598738" y="2104677"/>
            <a:ext cx="527499" cy="368300"/>
          </a:xfrm>
          <a:prstGeom prst="upArrow">
            <a:avLst/>
          </a:prstGeom>
          <a:solidFill>
            <a:srgbClr val="FF666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latin typeface="Meiryo" charset="-128"/>
              <a:ea typeface="Meiryo" charset="-128"/>
              <a:cs typeface="Meiryo" charset="-128"/>
            </a:endParaRPr>
          </a:p>
        </p:txBody>
      </p:sp>
      <p:sp>
        <p:nvSpPr>
          <p:cNvPr id="100" name="二等辺三角形 48"/>
          <p:cNvSpPr/>
          <p:nvPr/>
        </p:nvSpPr>
        <p:spPr>
          <a:xfrm rot="5400000">
            <a:off x="4286251" y="2079277"/>
            <a:ext cx="571497" cy="419101"/>
          </a:xfrm>
          <a:prstGeom prst="triangle">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latin typeface="Meiryo" charset="-128"/>
              <a:ea typeface="Meiryo" charset="-128"/>
              <a:cs typeface="Meiryo" charset="-128"/>
            </a:endParaRPr>
          </a:p>
        </p:txBody>
      </p:sp>
      <p:sp>
        <p:nvSpPr>
          <p:cNvPr id="101" name="上矢印 100"/>
          <p:cNvSpPr/>
          <p:nvPr/>
        </p:nvSpPr>
        <p:spPr>
          <a:xfrm>
            <a:off x="1020150" y="2104677"/>
            <a:ext cx="527499" cy="368300"/>
          </a:xfrm>
          <a:prstGeom prst="upArrow">
            <a:avLst/>
          </a:prstGeom>
          <a:solidFill>
            <a:srgbClr val="FF666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latin typeface="Meiryo" charset="-128"/>
              <a:ea typeface="Meiryo" charset="-128"/>
              <a:cs typeface="Meiryo" charset="-128"/>
            </a:endParaRPr>
          </a:p>
        </p:txBody>
      </p:sp>
      <p:sp>
        <p:nvSpPr>
          <p:cNvPr id="102" name="円/楕円 11"/>
          <p:cNvSpPr>
            <a:spLocks noChangeArrowheads="1"/>
          </p:cNvSpPr>
          <p:nvPr/>
        </p:nvSpPr>
        <p:spPr bwMode="auto">
          <a:xfrm>
            <a:off x="1754668" y="5460039"/>
            <a:ext cx="1148880" cy="998612"/>
          </a:xfrm>
          <a:prstGeom prst="rect">
            <a:avLst/>
          </a:prstGeom>
          <a:solidFill>
            <a:srgbClr val="7030A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nchorCtr="1"/>
          <a:lstStyle/>
          <a:p>
            <a:pPr algn="ctr">
              <a:defRPr/>
            </a:pPr>
            <a:r>
              <a:rPr lang="ja-JP" altLang="en-US" sz="1050" dirty="0" smtClean="0">
                <a:solidFill>
                  <a:schemeClr val="bg1"/>
                </a:solidFill>
                <a:latin typeface="Meiryo" charset="-128"/>
                <a:ea typeface="Meiryo" charset="-128"/>
                <a:cs typeface="Meiryo" charset="-128"/>
              </a:rPr>
              <a:t>ビジネス</a:t>
            </a:r>
          </a:p>
          <a:p>
            <a:pPr algn="ctr">
              <a:defRPr/>
            </a:pPr>
            <a:r>
              <a:rPr lang="ja-JP" altLang="en-US" sz="1050" dirty="0" smtClean="0">
                <a:solidFill>
                  <a:schemeClr val="bg1"/>
                </a:solidFill>
                <a:latin typeface="Meiryo" charset="-128"/>
                <a:ea typeface="Meiryo" charset="-128"/>
                <a:cs typeface="Meiryo" charset="-128"/>
              </a:rPr>
              <a:t>テクノロジー</a:t>
            </a:r>
            <a:endParaRPr lang="en-US" altLang="ja-JP" sz="1050" dirty="0" smtClean="0">
              <a:solidFill>
                <a:schemeClr val="bg1"/>
              </a:solidFill>
              <a:latin typeface="Meiryo" charset="-128"/>
              <a:ea typeface="Meiryo" charset="-128"/>
              <a:cs typeface="Meiryo" charset="-128"/>
            </a:endParaRPr>
          </a:p>
          <a:p>
            <a:pPr algn="ctr">
              <a:defRPr/>
            </a:pPr>
            <a:r>
              <a:rPr lang="ja-JP" altLang="en-US" sz="1050" dirty="0" smtClean="0">
                <a:solidFill>
                  <a:schemeClr val="bg1"/>
                </a:solidFill>
                <a:latin typeface="Meiryo" charset="-128"/>
                <a:ea typeface="Meiryo" charset="-128"/>
                <a:cs typeface="Meiryo" charset="-128"/>
              </a:rPr>
              <a:t>ノウハウ</a:t>
            </a:r>
            <a:endParaRPr lang="ja-JP" altLang="en-US" sz="1050" dirty="0">
              <a:solidFill>
                <a:schemeClr val="bg1"/>
              </a:solidFill>
              <a:latin typeface="Meiryo" charset="-128"/>
              <a:ea typeface="Meiryo" charset="-128"/>
              <a:cs typeface="Meiryo" charset="-128"/>
            </a:endParaRPr>
          </a:p>
        </p:txBody>
      </p:sp>
      <p:sp>
        <p:nvSpPr>
          <p:cNvPr id="103" name="円/楕円 12"/>
          <p:cNvSpPr>
            <a:spLocks noChangeArrowheads="1"/>
          </p:cNvSpPr>
          <p:nvPr/>
        </p:nvSpPr>
        <p:spPr bwMode="auto">
          <a:xfrm>
            <a:off x="3026739" y="5460039"/>
            <a:ext cx="1148879" cy="998612"/>
          </a:xfrm>
          <a:prstGeom prst="rect">
            <a:avLst/>
          </a:prstGeom>
          <a:solidFill>
            <a:srgbClr val="7030A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nchorCtr="1"/>
          <a:lstStyle/>
          <a:p>
            <a:pPr algn="ctr"/>
            <a:r>
              <a:rPr lang="ja-JP" altLang="en-US" sz="1050" dirty="0" smtClean="0">
                <a:solidFill>
                  <a:schemeClr val="bg1"/>
                </a:solidFill>
                <a:latin typeface="Meiryo" charset="-128"/>
                <a:ea typeface="Meiryo" charset="-128"/>
                <a:cs typeface="Meiryo" charset="-128"/>
              </a:rPr>
              <a:t>長期的サポート</a:t>
            </a:r>
          </a:p>
          <a:p>
            <a:pPr algn="ctr"/>
            <a:r>
              <a:rPr lang="ja-JP" altLang="en-US" sz="1050" dirty="0" smtClean="0">
                <a:solidFill>
                  <a:schemeClr val="bg1"/>
                </a:solidFill>
                <a:latin typeface="Meiryo" charset="-128"/>
                <a:ea typeface="Meiryo" charset="-128"/>
                <a:cs typeface="Meiryo" charset="-128"/>
              </a:rPr>
              <a:t>体制構築能力</a:t>
            </a:r>
            <a:endParaRPr lang="en-US" altLang="ja-JP" sz="1050" dirty="0" smtClean="0">
              <a:solidFill>
                <a:schemeClr val="bg1"/>
              </a:solidFill>
              <a:latin typeface="Meiryo" charset="-128"/>
              <a:ea typeface="Meiryo" charset="-128"/>
              <a:cs typeface="Meiryo" charset="-128"/>
            </a:endParaRPr>
          </a:p>
        </p:txBody>
      </p:sp>
      <p:sp>
        <p:nvSpPr>
          <p:cNvPr id="104" name="円/楕円 14"/>
          <p:cNvSpPr>
            <a:spLocks noChangeArrowheads="1"/>
          </p:cNvSpPr>
          <p:nvPr/>
        </p:nvSpPr>
        <p:spPr bwMode="auto">
          <a:xfrm>
            <a:off x="457199" y="5460040"/>
            <a:ext cx="1148879" cy="998612"/>
          </a:xfrm>
          <a:prstGeom prst="rect">
            <a:avLst/>
          </a:prstGeom>
          <a:solidFill>
            <a:srgbClr val="7030A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nchorCtr="1"/>
          <a:lstStyle/>
          <a:p>
            <a:pPr algn="ctr"/>
            <a:r>
              <a:rPr lang="ja-JP" altLang="en-US" sz="1050" dirty="0" smtClean="0">
                <a:solidFill>
                  <a:schemeClr val="bg1"/>
                </a:solidFill>
                <a:latin typeface="Meiryo" charset="-128"/>
                <a:ea typeface="Meiryo" charset="-128"/>
                <a:cs typeface="Meiryo" charset="-128"/>
              </a:rPr>
              <a:t>最新テクノロジー</a:t>
            </a:r>
            <a:endParaRPr lang="en-US" altLang="ja-JP" sz="1050" dirty="0" smtClean="0">
              <a:solidFill>
                <a:schemeClr val="bg1"/>
              </a:solidFill>
              <a:latin typeface="Meiryo" charset="-128"/>
              <a:ea typeface="Meiryo" charset="-128"/>
              <a:cs typeface="Meiryo" charset="-128"/>
            </a:endParaRPr>
          </a:p>
          <a:p>
            <a:pPr algn="ctr"/>
            <a:r>
              <a:rPr lang="ja-JP" altLang="en-US" sz="1050" dirty="0" smtClean="0">
                <a:solidFill>
                  <a:schemeClr val="bg1"/>
                </a:solidFill>
                <a:latin typeface="Meiryo" charset="-128"/>
                <a:ea typeface="Meiryo" charset="-128"/>
                <a:cs typeface="Meiryo" charset="-128"/>
              </a:rPr>
              <a:t>のキャッチアップ</a:t>
            </a:r>
          </a:p>
          <a:p>
            <a:pPr algn="ctr"/>
            <a:r>
              <a:rPr lang="ja-JP" altLang="en-US" sz="1050" dirty="0" smtClean="0">
                <a:solidFill>
                  <a:schemeClr val="bg1"/>
                </a:solidFill>
                <a:latin typeface="Meiryo" charset="-128"/>
                <a:ea typeface="Meiryo" charset="-128"/>
                <a:cs typeface="Meiryo" charset="-128"/>
              </a:rPr>
              <a:t>能力</a:t>
            </a:r>
            <a:endParaRPr lang="en-US" altLang="ja-JP" sz="1050" dirty="0" smtClean="0">
              <a:solidFill>
                <a:schemeClr val="bg1"/>
              </a:solidFill>
              <a:latin typeface="Meiryo" charset="-128"/>
              <a:ea typeface="Meiryo" charset="-128"/>
              <a:cs typeface="Meiryo" charset="-128"/>
            </a:endParaRPr>
          </a:p>
        </p:txBody>
      </p:sp>
      <p:sp>
        <p:nvSpPr>
          <p:cNvPr id="105" name="二等辺三角形 8"/>
          <p:cNvSpPr/>
          <p:nvPr/>
        </p:nvSpPr>
        <p:spPr>
          <a:xfrm rot="5400000">
            <a:off x="4141645" y="4229734"/>
            <a:ext cx="857921" cy="233634"/>
          </a:xfrm>
          <a:prstGeom prst="triangle">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sp>
        <p:nvSpPr>
          <p:cNvPr id="106" name="正方形/長方形 105"/>
          <p:cNvSpPr/>
          <p:nvPr/>
        </p:nvSpPr>
        <p:spPr>
          <a:xfrm>
            <a:off x="457199" y="3261566"/>
            <a:ext cx="1148879" cy="1812076"/>
          </a:xfrm>
          <a:prstGeom prst="rect">
            <a:avLst/>
          </a:prstGeom>
          <a:solidFill>
            <a:srgbClr val="92D050"/>
          </a:soli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vert="horz" rtlCol="0" anchor="ctr"/>
          <a:lstStyle/>
          <a:p>
            <a:pPr algn="ctr"/>
            <a:endParaRPr kumimoji="1" lang="ja-JP" altLang="en-US" sz="2000" dirty="0" smtClean="0">
              <a:latin typeface="Meiryo" charset="-128"/>
              <a:ea typeface="Meiryo" charset="-128"/>
              <a:cs typeface="Meiryo" charset="-128"/>
            </a:endParaRPr>
          </a:p>
          <a:p>
            <a:pPr algn="ctr"/>
            <a:endParaRPr lang="ja-JP" altLang="en-US" sz="2000" dirty="0">
              <a:latin typeface="Meiryo" charset="-128"/>
              <a:ea typeface="Meiryo" charset="-128"/>
              <a:cs typeface="Meiryo" charset="-128"/>
            </a:endParaRPr>
          </a:p>
          <a:p>
            <a:pPr algn="ctr"/>
            <a:endParaRPr kumimoji="1" lang="ja-JP" altLang="en-US" sz="2000" dirty="0" smtClean="0">
              <a:latin typeface="Meiryo" charset="-128"/>
              <a:ea typeface="Meiryo" charset="-128"/>
              <a:cs typeface="Meiryo" charset="-128"/>
            </a:endParaRPr>
          </a:p>
          <a:p>
            <a:pPr algn="ctr"/>
            <a:endParaRPr lang="ja-JP" altLang="en-US" sz="2000" dirty="0">
              <a:latin typeface="Meiryo" charset="-128"/>
              <a:ea typeface="Meiryo" charset="-128"/>
              <a:cs typeface="Meiryo" charset="-128"/>
            </a:endParaRPr>
          </a:p>
        </p:txBody>
      </p:sp>
      <p:sp>
        <p:nvSpPr>
          <p:cNvPr id="107" name="正方形/長方形 106"/>
          <p:cNvSpPr/>
          <p:nvPr/>
        </p:nvSpPr>
        <p:spPr>
          <a:xfrm>
            <a:off x="1745558" y="3498308"/>
            <a:ext cx="1148879" cy="158512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vert="horz" rtlCol="0" anchor="ctr"/>
          <a:lstStyle/>
          <a:p>
            <a:pPr algn="ctr"/>
            <a:endParaRPr kumimoji="1" lang="ja-JP" altLang="en-US" sz="2000" dirty="0" smtClean="0">
              <a:latin typeface="Meiryo" charset="-128"/>
              <a:ea typeface="Meiryo" charset="-128"/>
              <a:cs typeface="Meiryo" charset="-128"/>
            </a:endParaRPr>
          </a:p>
          <a:p>
            <a:pPr algn="ctr"/>
            <a:endParaRPr lang="ja-JP" altLang="en-US" sz="2000" dirty="0">
              <a:latin typeface="Meiryo" charset="-128"/>
              <a:ea typeface="Meiryo" charset="-128"/>
              <a:cs typeface="Meiryo" charset="-128"/>
            </a:endParaRPr>
          </a:p>
          <a:p>
            <a:pPr algn="ctr"/>
            <a:endParaRPr kumimoji="1" lang="ja-JP" altLang="en-US" sz="2000" dirty="0" smtClean="0">
              <a:latin typeface="Meiryo" charset="-128"/>
              <a:ea typeface="Meiryo" charset="-128"/>
              <a:cs typeface="Meiryo" charset="-128"/>
            </a:endParaRPr>
          </a:p>
        </p:txBody>
      </p:sp>
      <p:sp>
        <p:nvSpPr>
          <p:cNvPr id="108" name="正方形/長方形 107"/>
          <p:cNvSpPr/>
          <p:nvPr/>
        </p:nvSpPr>
        <p:spPr>
          <a:xfrm>
            <a:off x="3026739" y="3826040"/>
            <a:ext cx="1148879" cy="1247601"/>
          </a:xfrm>
          <a:prstGeom prst="rect">
            <a:avLst/>
          </a:prstGeom>
          <a:solidFill>
            <a:srgbClr val="0070C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vert="horz" rtlCol="0" anchor="ctr"/>
          <a:lstStyle/>
          <a:p>
            <a:pPr algn="ctr"/>
            <a:endParaRPr kumimoji="1" lang="ja-JP" altLang="en-US" sz="2000" dirty="0" smtClean="0">
              <a:latin typeface="Meiryo" charset="-128"/>
              <a:ea typeface="Meiryo" charset="-128"/>
              <a:cs typeface="Meiryo" charset="-128"/>
            </a:endParaRPr>
          </a:p>
          <a:p>
            <a:pPr algn="ctr"/>
            <a:endParaRPr lang="ja-JP" altLang="en-US" sz="2000" dirty="0">
              <a:latin typeface="Meiryo" charset="-128"/>
              <a:ea typeface="Meiryo" charset="-128"/>
              <a:cs typeface="Meiryo" charset="-128"/>
            </a:endParaRPr>
          </a:p>
        </p:txBody>
      </p:sp>
      <p:cxnSp>
        <p:nvCxnSpPr>
          <p:cNvPr id="109" name="直線コネクタ 108"/>
          <p:cNvCxnSpPr/>
          <p:nvPr/>
        </p:nvCxnSpPr>
        <p:spPr>
          <a:xfrm>
            <a:off x="457199" y="5175670"/>
            <a:ext cx="3717356" cy="0"/>
          </a:xfrm>
          <a:prstGeom prst="line">
            <a:avLst/>
          </a:prstGeom>
          <a:ln>
            <a:solidFill>
              <a:schemeClr val="bg1">
                <a:lumMod val="5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10" name="円/楕円 11"/>
          <p:cNvSpPr>
            <a:spLocks noChangeArrowheads="1"/>
          </p:cNvSpPr>
          <p:nvPr/>
        </p:nvSpPr>
        <p:spPr bwMode="auto">
          <a:xfrm>
            <a:off x="6305079" y="5460039"/>
            <a:ext cx="1148880" cy="998612"/>
          </a:xfrm>
          <a:prstGeom prst="rect">
            <a:avLst/>
          </a:prstGeom>
          <a:solidFill>
            <a:srgbClr val="7030A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nchorCtr="1"/>
          <a:lstStyle/>
          <a:p>
            <a:pPr algn="ctr">
              <a:defRPr/>
            </a:pPr>
            <a:r>
              <a:rPr lang="ja-JP" altLang="en-US" sz="1050" dirty="0" smtClean="0">
                <a:solidFill>
                  <a:schemeClr val="bg1"/>
                </a:solidFill>
                <a:latin typeface="Meiryo" charset="-128"/>
                <a:ea typeface="Meiryo" charset="-128"/>
                <a:cs typeface="Meiryo" charset="-128"/>
              </a:rPr>
              <a:t>先行投資能力</a:t>
            </a:r>
            <a:endParaRPr lang="ja-JP" altLang="en-US" sz="1050" dirty="0">
              <a:solidFill>
                <a:schemeClr val="bg1"/>
              </a:solidFill>
              <a:latin typeface="Meiryo" charset="-128"/>
              <a:ea typeface="Meiryo" charset="-128"/>
              <a:cs typeface="Meiryo" charset="-128"/>
            </a:endParaRPr>
          </a:p>
        </p:txBody>
      </p:sp>
      <p:sp>
        <p:nvSpPr>
          <p:cNvPr id="111" name="円/楕円 12"/>
          <p:cNvSpPr>
            <a:spLocks noChangeArrowheads="1"/>
          </p:cNvSpPr>
          <p:nvPr/>
        </p:nvSpPr>
        <p:spPr bwMode="auto">
          <a:xfrm>
            <a:off x="7563320" y="5460039"/>
            <a:ext cx="1148879" cy="998612"/>
          </a:xfrm>
          <a:prstGeom prst="rect">
            <a:avLst/>
          </a:prstGeom>
          <a:solidFill>
            <a:srgbClr val="7030A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nchorCtr="1"/>
          <a:lstStyle/>
          <a:p>
            <a:pPr algn="ctr"/>
            <a:r>
              <a:rPr lang="ja-JP" altLang="en-US" sz="1050" dirty="0" smtClean="0">
                <a:solidFill>
                  <a:schemeClr val="bg1"/>
                </a:solidFill>
                <a:latin typeface="Meiryo" charset="-128"/>
                <a:ea typeface="Meiryo" charset="-128"/>
                <a:cs typeface="Meiryo" charset="-128"/>
              </a:rPr>
              <a:t>変化に柔軟な対応</a:t>
            </a:r>
            <a:endParaRPr lang="en-US" altLang="ja-JP" sz="1050" dirty="0" smtClean="0">
              <a:solidFill>
                <a:schemeClr val="bg1"/>
              </a:solidFill>
              <a:latin typeface="Meiryo" charset="-128"/>
              <a:ea typeface="Meiryo" charset="-128"/>
              <a:cs typeface="Meiryo" charset="-128"/>
            </a:endParaRPr>
          </a:p>
          <a:p>
            <a:pPr algn="ctr"/>
            <a:r>
              <a:rPr lang="ja-JP" altLang="en-US" sz="1050" dirty="0" smtClean="0">
                <a:solidFill>
                  <a:schemeClr val="bg1"/>
                </a:solidFill>
                <a:latin typeface="Meiryo" charset="-128"/>
                <a:ea typeface="Meiryo" charset="-128"/>
                <a:cs typeface="Meiryo" charset="-128"/>
              </a:rPr>
              <a:t>可能な組織能力</a:t>
            </a:r>
            <a:endParaRPr lang="en-US" altLang="ja-JP" sz="1050" dirty="0" smtClean="0">
              <a:solidFill>
                <a:schemeClr val="bg1"/>
              </a:solidFill>
              <a:latin typeface="Meiryo" charset="-128"/>
              <a:ea typeface="Meiryo" charset="-128"/>
              <a:cs typeface="Meiryo" charset="-128"/>
            </a:endParaRPr>
          </a:p>
        </p:txBody>
      </p:sp>
      <p:sp>
        <p:nvSpPr>
          <p:cNvPr id="112" name="円/楕円 14"/>
          <p:cNvSpPr>
            <a:spLocks noChangeArrowheads="1"/>
          </p:cNvSpPr>
          <p:nvPr/>
        </p:nvSpPr>
        <p:spPr bwMode="auto">
          <a:xfrm>
            <a:off x="5003798" y="5460039"/>
            <a:ext cx="1148879" cy="998612"/>
          </a:xfrm>
          <a:prstGeom prst="rect">
            <a:avLst/>
          </a:prstGeom>
          <a:solidFill>
            <a:srgbClr val="7030A0"/>
          </a:solidFill>
          <a:ln w="6350" algn="ctr">
            <a:noFill/>
            <a:round/>
            <a:headEnd/>
            <a:tailEnd/>
          </a:ln>
          <a:effectLst>
            <a:outerShdw blurRad="50800" dist="38100" dir="2700000" algn="tl" rotWithShape="0">
              <a:prstClr val="black">
                <a:alpha val="40000"/>
              </a:prstClr>
            </a:outerShdw>
          </a:effectLst>
        </p:spPr>
        <p:txBody>
          <a:bodyPr wrap="none" lIns="90000" tIns="46800" rIns="90000" bIns="46800" anchor="ctr" anchorCtr="1"/>
          <a:lstStyle/>
          <a:p>
            <a:pPr algn="ctr"/>
            <a:r>
              <a:rPr lang="ja-JP" altLang="en-US" sz="1050" dirty="0" smtClean="0">
                <a:solidFill>
                  <a:schemeClr val="bg1"/>
                </a:solidFill>
                <a:latin typeface="Meiryo" charset="-128"/>
                <a:ea typeface="Meiryo" charset="-128"/>
                <a:cs typeface="Meiryo" charset="-128"/>
              </a:rPr>
              <a:t>最新テクノロジー</a:t>
            </a:r>
            <a:endParaRPr lang="en-US" altLang="ja-JP" sz="1050" dirty="0" smtClean="0">
              <a:solidFill>
                <a:schemeClr val="bg1"/>
              </a:solidFill>
              <a:latin typeface="Meiryo" charset="-128"/>
              <a:ea typeface="Meiryo" charset="-128"/>
              <a:cs typeface="Meiryo" charset="-128"/>
            </a:endParaRPr>
          </a:p>
          <a:p>
            <a:pPr algn="ctr"/>
            <a:r>
              <a:rPr lang="ja-JP" altLang="en-US" sz="1050" dirty="0" smtClean="0">
                <a:solidFill>
                  <a:schemeClr val="bg1"/>
                </a:solidFill>
                <a:latin typeface="Meiryo" charset="-128"/>
                <a:ea typeface="Meiryo" charset="-128"/>
                <a:cs typeface="Meiryo" charset="-128"/>
              </a:rPr>
              <a:t>目利き</a:t>
            </a:r>
            <a:endParaRPr lang="en-US" altLang="ja-JP" sz="1050" dirty="0" smtClean="0">
              <a:solidFill>
                <a:schemeClr val="bg1"/>
              </a:solidFill>
              <a:latin typeface="Meiryo" charset="-128"/>
              <a:ea typeface="Meiryo" charset="-128"/>
              <a:cs typeface="Meiryo" charset="-128"/>
            </a:endParaRPr>
          </a:p>
        </p:txBody>
      </p:sp>
      <p:sp>
        <p:nvSpPr>
          <p:cNvPr id="113" name="正方形/長方形 112"/>
          <p:cNvSpPr/>
          <p:nvPr/>
        </p:nvSpPr>
        <p:spPr>
          <a:xfrm>
            <a:off x="5018312" y="3933630"/>
            <a:ext cx="1148879" cy="1140011"/>
          </a:xfrm>
          <a:prstGeom prst="rect">
            <a:avLst/>
          </a:prstGeom>
          <a:solidFill>
            <a:srgbClr val="92D050"/>
          </a:soli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vert="horz" rtlCol="0" anchor="ctr"/>
          <a:lstStyle/>
          <a:p>
            <a:pPr algn="ctr"/>
            <a:endParaRPr kumimoji="1" lang="ja-JP" altLang="en-US" sz="2000" dirty="0" smtClean="0">
              <a:latin typeface="Meiryo" charset="-128"/>
              <a:ea typeface="Meiryo" charset="-128"/>
              <a:cs typeface="Meiryo" charset="-128"/>
            </a:endParaRPr>
          </a:p>
          <a:p>
            <a:pPr algn="ctr"/>
            <a:endParaRPr lang="ja-JP" altLang="en-US" sz="2000" dirty="0">
              <a:latin typeface="Meiryo" charset="-128"/>
              <a:ea typeface="Meiryo" charset="-128"/>
              <a:cs typeface="Meiryo" charset="-128"/>
            </a:endParaRPr>
          </a:p>
        </p:txBody>
      </p:sp>
      <p:sp>
        <p:nvSpPr>
          <p:cNvPr id="114" name="正方形/長方形 113"/>
          <p:cNvSpPr/>
          <p:nvPr/>
        </p:nvSpPr>
        <p:spPr>
          <a:xfrm>
            <a:off x="6283558" y="3768299"/>
            <a:ext cx="1148879" cy="130534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vert="horz" rtlCol="0" anchor="ctr"/>
          <a:lstStyle/>
          <a:p>
            <a:pPr algn="ctr"/>
            <a:endParaRPr kumimoji="1" lang="ja-JP" altLang="en-US" sz="2000" dirty="0" smtClean="0">
              <a:latin typeface="Meiryo" charset="-128"/>
              <a:ea typeface="Meiryo" charset="-128"/>
              <a:cs typeface="Meiryo" charset="-128"/>
            </a:endParaRPr>
          </a:p>
          <a:p>
            <a:pPr algn="ctr"/>
            <a:endParaRPr lang="ja-JP" altLang="en-US" sz="2000" dirty="0">
              <a:latin typeface="Meiryo" charset="-128"/>
              <a:ea typeface="Meiryo" charset="-128"/>
              <a:cs typeface="Meiryo" charset="-128"/>
            </a:endParaRPr>
          </a:p>
          <a:p>
            <a:pPr algn="ctr"/>
            <a:endParaRPr kumimoji="1" lang="ja-JP" altLang="en-US" sz="2000" dirty="0" smtClean="0">
              <a:latin typeface="Meiryo" charset="-128"/>
              <a:ea typeface="Meiryo" charset="-128"/>
              <a:cs typeface="Meiryo" charset="-128"/>
            </a:endParaRPr>
          </a:p>
        </p:txBody>
      </p:sp>
      <p:sp>
        <p:nvSpPr>
          <p:cNvPr id="115" name="正方形/長方形 114"/>
          <p:cNvSpPr/>
          <p:nvPr/>
        </p:nvSpPr>
        <p:spPr>
          <a:xfrm>
            <a:off x="7548804" y="3271355"/>
            <a:ext cx="1148879" cy="1812075"/>
          </a:xfrm>
          <a:prstGeom prst="rect">
            <a:avLst/>
          </a:prstGeom>
          <a:solidFill>
            <a:srgbClr val="0070C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vert="horz" rtlCol="0" anchor="ctr"/>
          <a:lstStyle/>
          <a:p>
            <a:pPr algn="ctr"/>
            <a:endParaRPr kumimoji="1" lang="ja-JP" altLang="en-US" sz="2000" dirty="0" smtClean="0">
              <a:latin typeface="Meiryo" charset="-128"/>
              <a:ea typeface="Meiryo" charset="-128"/>
              <a:cs typeface="Meiryo" charset="-128"/>
            </a:endParaRPr>
          </a:p>
          <a:p>
            <a:pPr algn="ctr"/>
            <a:endParaRPr lang="ja-JP" altLang="en-US" sz="2000" dirty="0">
              <a:latin typeface="Meiryo" charset="-128"/>
              <a:ea typeface="Meiryo" charset="-128"/>
              <a:cs typeface="Meiryo" charset="-128"/>
            </a:endParaRPr>
          </a:p>
          <a:p>
            <a:pPr algn="ctr"/>
            <a:endParaRPr kumimoji="1" lang="ja-JP" altLang="en-US" sz="2000" dirty="0" smtClean="0">
              <a:latin typeface="Meiryo" charset="-128"/>
              <a:ea typeface="Meiryo" charset="-128"/>
              <a:cs typeface="Meiryo" charset="-128"/>
            </a:endParaRPr>
          </a:p>
          <a:p>
            <a:pPr algn="ctr"/>
            <a:endParaRPr lang="ja-JP" altLang="en-US" sz="2000" dirty="0">
              <a:latin typeface="Meiryo" charset="-128"/>
              <a:ea typeface="Meiryo" charset="-128"/>
              <a:cs typeface="Meiryo" charset="-128"/>
            </a:endParaRPr>
          </a:p>
        </p:txBody>
      </p:sp>
      <p:cxnSp>
        <p:nvCxnSpPr>
          <p:cNvPr id="116" name="直線コネクタ 115"/>
          <p:cNvCxnSpPr/>
          <p:nvPr/>
        </p:nvCxnSpPr>
        <p:spPr>
          <a:xfrm>
            <a:off x="5003798" y="5175670"/>
            <a:ext cx="3683001" cy="0"/>
          </a:xfrm>
          <a:prstGeom prst="line">
            <a:avLst/>
          </a:prstGeom>
          <a:ln>
            <a:solidFill>
              <a:schemeClr val="bg1">
                <a:lumMod val="5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18" name="直線コネクタ 117"/>
          <p:cNvCxnSpPr/>
          <p:nvPr/>
        </p:nvCxnSpPr>
        <p:spPr>
          <a:xfrm>
            <a:off x="4968755" y="4052196"/>
            <a:ext cx="3718044" cy="1183"/>
          </a:xfrm>
          <a:prstGeom prst="line">
            <a:avLst/>
          </a:prstGeom>
          <a:ln>
            <a:solidFill>
              <a:srgbClr val="FFFF00"/>
            </a:solidFill>
            <a:prstDash val="dash"/>
          </a:ln>
          <a:effectLst/>
        </p:spPr>
        <p:style>
          <a:lnRef idx="2">
            <a:schemeClr val="accent1"/>
          </a:lnRef>
          <a:fillRef idx="0">
            <a:schemeClr val="accent1"/>
          </a:fillRef>
          <a:effectRef idx="1">
            <a:schemeClr val="accent1"/>
          </a:effectRef>
          <a:fontRef idx="minor">
            <a:schemeClr val="tx1"/>
          </a:fontRef>
        </p:style>
      </p:cxnSp>
      <p:sp>
        <p:nvSpPr>
          <p:cNvPr id="119" name="テキスト ボックス 118"/>
          <p:cNvSpPr txBox="1"/>
          <p:nvPr/>
        </p:nvSpPr>
        <p:spPr>
          <a:xfrm>
            <a:off x="151368" y="3474464"/>
            <a:ext cx="369332" cy="1169551"/>
          </a:xfrm>
          <a:prstGeom prst="rect">
            <a:avLst/>
          </a:prstGeom>
          <a:noFill/>
        </p:spPr>
        <p:txBody>
          <a:bodyPr vert="eaVert" wrap="none" rtlCol="0">
            <a:spAutoFit/>
          </a:bodyPr>
          <a:lstStyle/>
          <a:p>
            <a:pPr algn="ctr"/>
            <a:r>
              <a:rPr kumimoji="1" lang="ja-JP" altLang="en-US" sz="1200" dirty="0" smtClean="0">
                <a:solidFill>
                  <a:srgbClr val="FF0000"/>
                </a:solidFill>
                <a:latin typeface="Meiryo" charset="-128"/>
                <a:ea typeface="Meiryo" charset="-128"/>
                <a:cs typeface="Meiryo" charset="-128"/>
              </a:rPr>
              <a:t>最低限のライン</a:t>
            </a:r>
            <a:endParaRPr kumimoji="1" lang="ja-JP" altLang="en-US" sz="1200" dirty="0">
              <a:solidFill>
                <a:srgbClr val="FF0000"/>
              </a:solidFill>
              <a:latin typeface="Meiryo" charset="-128"/>
              <a:ea typeface="Meiryo" charset="-128"/>
              <a:cs typeface="Meiryo" charset="-128"/>
            </a:endParaRPr>
          </a:p>
        </p:txBody>
      </p:sp>
      <p:sp>
        <p:nvSpPr>
          <p:cNvPr id="120" name="テキスト ボックス 119"/>
          <p:cNvSpPr txBox="1"/>
          <p:nvPr/>
        </p:nvSpPr>
        <p:spPr>
          <a:xfrm>
            <a:off x="4710668" y="3461764"/>
            <a:ext cx="369332" cy="1169551"/>
          </a:xfrm>
          <a:prstGeom prst="rect">
            <a:avLst/>
          </a:prstGeom>
          <a:noFill/>
          <a:ln>
            <a:noFill/>
          </a:ln>
        </p:spPr>
        <p:txBody>
          <a:bodyPr vert="eaVert" wrap="none" rtlCol="0">
            <a:spAutoFit/>
          </a:bodyPr>
          <a:lstStyle/>
          <a:p>
            <a:pPr algn="ctr"/>
            <a:r>
              <a:rPr kumimoji="1" lang="ja-JP" altLang="en-US" sz="1200" dirty="0" smtClean="0">
                <a:solidFill>
                  <a:srgbClr val="FF0000"/>
                </a:solidFill>
                <a:latin typeface="Meiryo" charset="-128"/>
                <a:ea typeface="Meiryo" charset="-128"/>
                <a:cs typeface="Meiryo" charset="-128"/>
              </a:rPr>
              <a:t>最低限のライン</a:t>
            </a:r>
            <a:endParaRPr kumimoji="1" lang="ja-JP" altLang="en-US" sz="1200" dirty="0">
              <a:solidFill>
                <a:srgbClr val="FF0000"/>
              </a:solidFill>
              <a:latin typeface="Meiryo" charset="-128"/>
              <a:ea typeface="Meiryo" charset="-128"/>
              <a:cs typeface="Meiryo" charset="-128"/>
            </a:endParaRPr>
          </a:p>
        </p:txBody>
      </p:sp>
      <p:cxnSp>
        <p:nvCxnSpPr>
          <p:cNvPr id="121" name="直線コネクタ 120"/>
          <p:cNvCxnSpPr/>
          <p:nvPr/>
        </p:nvCxnSpPr>
        <p:spPr>
          <a:xfrm>
            <a:off x="520700" y="4052196"/>
            <a:ext cx="3654918" cy="2367"/>
          </a:xfrm>
          <a:prstGeom prst="line">
            <a:avLst/>
          </a:prstGeom>
          <a:ln>
            <a:solidFill>
              <a:srgbClr val="FFFF00"/>
            </a:solidFill>
            <a:prstDash val="dash"/>
          </a:ln>
          <a:effectLst/>
        </p:spPr>
        <p:style>
          <a:lnRef idx="2">
            <a:schemeClr val="accent1"/>
          </a:lnRef>
          <a:fillRef idx="0">
            <a:schemeClr val="accent1"/>
          </a:fillRef>
          <a:effectRef idx="1">
            <a:schemeClr val="accent1"/>
          </a:effectRef>
          <a:fontRef idx="minor">
            <a:schemeClr val="tx1"/>
          </a:fontRef>
        </p:style>
      </p:cxnSp>
      <p:sp>
        <p:nvSpPr>
          <p:cNvPr id="25" name="テキスト ボックス 24"/>
          <p:cNvSpPr txBox="1"/>
          <p:nvPr/>
        </p:nvSpPr>
        <p:spPr>
          <a:xfrm>
            <a:off x="457200" y="4310974"/>
            <a:ext cx="1148878" cy="677108"/>
          </a:xfrm>
          <a:prstGeom prst="rect">
            <a:avLst/>
          </a:prstGeom>
          <a:noFill/>
        </p:spPr>
        <p:txBody>
          <a:bodyPr wrap="square" rtlCol="0">
            <a:spAutoFit/>
          </a:bodyPr>
          <a:lstStyle/>
          <a:p>
            <a:pPr algn="ctr"/>
            <a:r>
              <a:rPr kumimoji="1" lang="ja-JP" altLang="en-US" sz="2400" dirty="0" smtClean="0">
                <a:solidFill>
                  <a:schemeClr val="bg1"/>
                </a:solidFill>
                <a:latin typeface="Meiryo" charset="-128"/>
                <a:ea typeface="Meiryo" charset="-128"/>
                <a:cs typeface="Meiryo" charset="-128"/>
              </a:rPr>
              <a:t>品質</a:t>
            </a:r>
          </a:p>
          <a:p>
            <a:pPr algn="ctr"/>
            <a:r>
              <a:rPr lang="en-US" altLang="ja-JP" sz="1400" dirty="0" smtClean="0">
                <a:solidFill>
                  <a:schemeClr val="bg1"/>
                </a:solidFill>
                <a:latin typeface="Meiryo" charset="-128"/>
                <a:ea typeface="Meiryo" charset="-128"/>
                <a:cs typeface="Meiryo" charset="-128"/>
              </a:rPr>
              <a:t>Quality</a:t>
            </a:r>
            <a:endParaRPr kumimoji="1" lang="ja-JP" altLang="en-US" sz="1400" dirty="0">
              <a:solidFill>
                <a:schemeClr val="bg1"/>
              </a:solidFill>
              <a:latin typeface="Meiryo" charset="-128"/>
              <a:ea typeface="Meiryo" charset="-128"/>
              <a:cs typeface="Meiryo" charset="-128"/>
            </a:endParaRPr>
          </a:p>
        </p:txBody>
      </p:sp>
      <p:sp>
        <p:nvSpPr>
          <p:cNvPr id="122" name="テキスト ボックス 121"/>
          <p:cNvSpPr txBox="1"/>
          <p:nvPr/>
        </p:nvSpPr>
        <p:spPr>
          <a:xfrm>
            <a:off x="1751393" y="4317170"/>
            <a:ext cx="1148878" cy="677108"/>
          </a:xfrm>
          <a:prstGeom prst="rect">
            <a:avLst/>
          </a:prstGeom>
          <a:noFill/>
        </p:spPr>
        <p:txBody>
          <a:bodyPr wrap="square" rtlCol="0">
            <a:spAutoFit/>
          </a:bodyPr>
          <a:lstStyle/>
          <a:p>
            <a:pPr algn="ctr"/>
            <a:r>
              <a:rPr kumimoji="1" lang="ja-JP" altLang="en-US" sz="2400" dirty="0" smtClean="0">
                <a:solidFill>
                  <a:schemeClr val="bg1"/>
                </a:solidFill>
                <a:latin typeface="Meiryo" charset="-128"/>
                <a:ea typeface="Meiryo" charset="-128"/>
                <a:cs typeface="Meiryo" charset="-128"/>
              </a:rPr>
              <a:t>コスト</a:t>
            </a:r>
            <a:endParaRPr lang="en-US" altLang="ja-JP" sz="1400" dirty="0">
              <a:solidFill>
                <a:schemeClr val="bg1"/>
              </a:solidFill>
              <a:latin typeface="Meiryo" charset="-128"/>
              <a:ea typeface="Meiryo" charset="-128"/>
              <a:cs typeface="Meiryo" charset="-128"/>
            </a:endParaRPr>
          </a:p>
          <a:p>
            <a:pPr algn="ctr"/>
            <a:r>
              <a:rPr kumimoji="1" lang="en-US" altLang="ja-JP" sz="1400" dirty="0" smtClean="0">
                <a:solidFill>
                  <a:schemeClr val="bg1"/>
                </a:solidFill>
                <a:latin typeface="Meiryo" charset="-128"/>
                <a:ea typeface="Meiryo" charset="-128"/>
                <a:cs typeface="Meiryo" charset="-128"/>
              </a:rPr>
              <a:t>Cost</a:t>
            </a:r>
            <a:endParaRPr kumimoji="1" lang="ja-JP" altLang="en-US" sz="1400" dirty="0">
              <a:solidFill>
                <a:schemeClr val="bg1"/>
              </a:solidFill>
              <a:latin typeface="Meiryo" charset="-128"/>
              <a:ea typeface="Meiryo" charset="-128"/>
              <a:cs typeface="Meiryo" charset="-128"/>
            </a:endParaRPr>
          </a:p>
        </p:txBody>
      </p:sp>
      <p:sp>
        <p:nvSpPr>
          <p:cNvPr id="123" name="テキスト ボックス 122"/>
          <p:cNvSpPr txBox="1"/>
          <p:nvPr/>
        </p:nvSpPr>
        <p:spPr>
          <a:xfrm>
            <a:off x="3025677" y="4315794"/>
            <a:ext cx="1148878" cy="677108"/>
          </a:xfrm>
          <a:prstGeom prst="rect">
            <a:avLst/>
          </a:prstGeom>
          <a:noFill/>
        </p:spPr>
        <p:txBody>
          <a:bodyPr wrap="square" rtlCol="0">
            <a:spAutoFit/>
          </a:bodyPr>
          <a:lstStyle/>
          <a:p>
            <a:pPr algn="ctr"/>
            <a:r>
              <a:rPr kumimoji="1" lang="ja-JP" altLang="en-US" sz="2400" dirty="0" smtClean="0">
                <a:solidFill>
                  <a:schemeClr val="bg1"/>
                </a:solidFill>
                <a:latin typeface="Meiryo" charset="-128"/>
                <a:ea typeface="Meiryo" charset="-128"/>
                <a:cs typeface="Meiryo" charset="-128"/>
              </a:rPr>
              <a:t>納期</a:t>
            </a:r>
            <a:endParaRPr lang="ja-JP" altLang="en-US" sz="1400" dirty="0">
              <a:solidFill>
                <a:schemeClr val="bg1"/>
              </a:solidFill>
              <a:latin typeface="Meiryo" charset="-128"/>
              <a:ea typeface="Meiryo" charset="-128"/>
              <a:cs typeface="Meiryo" charset="-128"/>
            </a:endParaRPr>
          </a:p>
          <a:p>
            <a:pPr algn="ctr"/>
            <a:r>
              <a:rPr kumimoji="1" lang="en-US" altLang="ja-JP" sz="1400" dirty="0" smtClean="0">
                <a:solidFill>
                  <a:schemeClr val="bg1"/>
                </a:solidFill>
                <a:latin typeface="Meiryo" charset="-128"/>
                <a:ea typeface="Meiryo" charset="-128"/>
                <a:cs typeface="Meiryo" charset="-128"/>
              </a:rPr>
              <a:t>Delivery</a:t>
            </a:r>
            <a:endParaRPr kumimoji="1" lang="ja-JP" altLang="en-US" sz="1400" dirty="0">
              <a:solidFill>
                <a:schemeClr val="bg1"/>
              </a:solidFill>
              <a:latin typeface="Meiryo" charset="-128"/>
              <a:ea typeface="Meiryo" charset="-128"/>
              <a:cs typeface="Meiryo" charset="-128"/>
            </a:endParaRPr>
          </a:p>
        </p:txBody>
      </p:sp>
      <p:sp>
        <p:nvSpPr>
          <p:cNvPr id="124" name="テキスト ボックス 123"/>
          <p:cNvSpPr txBox="1"/>
          <p:nvPr/>
        </p:nvSpPr>
        <p:spPr>
          <a:xfrm>
            <a:off x="5016393" y="4305257"/>
            <a:ext cx="1148878" cy="677108"/>
          </a:xfrm>
          <a:prstGeom prst="rect">
            <a:avLst/>
          </a:prstGeom>
          <a:noFill/>
        </p:spPr>
        <p:txBody>
          <a:bodyPr wrap="square" rtlCol="0">
            <a:spAutoFit/>
          </a:bodyPr>
          <a:lstStyle/>
          <a:p>
            <a:pPr algn="ctr"/>
            <a:r>
              <a:rPr kumimoji="1" lang="ja-JP" altLang="en-US" sz="2400" dirty="0" smtClean="0">
                <a:solidFill>
                  <a:schemeClr val="bg1"/>
                </a:solidFill>
                <a:latin typeface="Meiryo" charset="-128"/>
                <a:ea typeface="Meiryo" charset="-128"/>
                <a:cs typeface="Meiryo" charset="-128"/>
              </a:rPr>
              <a:t>品質</a:t>
            </a:r>
          </a:p>
          <a:p>
            <a:pPr algn="ctr"/>
            <a:r>
              <a:rPr lang="en-US" altLang="ja-JP" sz="1400" dirty="0" smtClean="0">
                <a:solidFill>
                  <a:schemeClr val="bg1"/>
                </a:solidFill>
                <a:latin typeface="Meiryo" charset="-128"/>
                <a:ea typeface="Meiryo" charset="-128"/>
                <a:cs typeface="Meiryo" charset="-128"/>
              </a:rPr>
              <a:t>Quality</a:t>
            </a:r>
            <a:endParaRPr kumimoji="1" lang="ja-JP" altLang="en-US" sz="1400" dirty="0">
              <a:solidFill>
                <a:schemeClr val="bg1"/>
              </a:solidFill>
              <a:latin typeface="Meiryo" charset="-128"/>
              <a:ea typeface="Meiryo" charset="-128"/>
              <a:cs typeface="Meiryo" charset="-128"/>
            </a:endParaRPr>
          </a:p>
        </p:txBody>
      </p:sp>
      <p:sp>
        <p:nvSpPr>
          <p:cNvPr id="125" name="テキスト ボックス 124"/>
          <p:cNvSpPr txBox="1"/>
          <p:nvPr/>
        </p:nvSpPr>
        <p:spPr>
          <a:xfrm>
            <a:off x="6310586" y="4311453"/>
            <a:ext cx="1148878" cy="677108"/>
          </a:xfrm>
          <a:prstGeom prst="rect">
            <a:avLst/>
          </a:prstGeom>
          <a:noFill/>
        </p:spPr>
        <p:txBody>
          <a:bodyPr wrap="square" rtlCol="0">
            <a:spAutoFit/>
          </a:bodyPr>
          <a:lstStyle/>
          <a:p>
            <a:pPr algn="ctr"/>
            <a:r>
              <a:rPr kumimoji="1" lang="ja-JP" altLang="en-US" sz="2400" dirty="0" smtClean="0">
                <a:solidFill>
                  <a:schemeClr val="bg1"/>
                </a:solidFill>
                <a:latin typeface="Meiryo" charset="-128"/>
                <a:ea typeface="Meiryo" charset="-128"/>
                <a:cs typeface="Meiryo" charset="-128"/>
              </a:rPr>
              <a:t>コスト</a:t>
            </a:r>
            <a:endParaRPr lang="en-US" altLang="ja-JP" sz="1400" dirty="0">
              <a:solidFill>
                <a:schemeClr val="bg1"/>
              </a:solidFill>
              <a:latin typeface="Meiryo" charset="-128"/>
              <a:ea typeface="Meiryo" charset="-128"/>
              <a:cs typeface="Meiryo" charset="-128"/>
            </a:endParaRPr>
          </a:p>
          <a:p>
            <a:pPr algn="ctr"/>
            <a:r>
              <a:rPr kumimoji="1" lang="en-US" altLang="ja-JP" sz="1400" dirty="0" smtClean="0">
                <a:solidFill>
                  <a:schemeClr val="bg1"/>
                </a:solidFill>
                <a:latin typeface="Meiryo" charset="-128"/>
                <a:ea typeface="Meiryo" charset="-128"/>
                <a:cs typeface="Meiryo" charset="-128"/>
              </a:rPr>
              <a:t>Cost</a:t>
            </a:r>
            <a:endParaRPr kumimoji="1" lang="ja-JP" altLang="en-US" sz="1400" dirty="0">
              <a:solidFill>
                <a:schemeClr val="bg1"/>
              </a:solidFill>
              <a:latin typeface="Meiryo" charset="-128"/>
              <a:ea typeface="Meiryo" charset="-128"/>
              <a:cs typeface="Meiryo" charset="-128"/>
            </a:endParaRPr>
          </a:p>
        </p:txBody>
      </p:sp>
      <p:sp>
        <p:nvSpPr>
          <p:cNvPr id="126" name="テキスト ボックス 125"/>
          <p:cNvSpPr txBox="1"/>
          <p:nvPr/>
        </p:nvSpPr>
        <p:spPr>
          <a:xfrm>
            <a:off x="7550431" y="4310974"/>
            <a:ext cx="1148878" cy="677108"/>
          </a:xfrm>
          <a:prstGeom prst="rect">
            <a:avLst/>
          </a:prstGeom>
          <a:noFill/>
        </p:spPr>
        <p:txBody>
          <a:bodyPr wrap="square" rtlCol="0">
            <a:spAutoFit/>
          </a:bodyPr>
          <a:lstStyle/>
          <a:p>
            <a:pPr algn="ctr"/>
            <a:r>
              <a:rPr kumimoji="1" lang="ja-JP" altLang="en-US" sz="2400" dirty="0" smtClean="0">
                <a:solidFill>
                  <a:schemeClr val="bg1"/>
                </a:solidFill>
                <a:latin typeface="Meiryo" charset="-128"/>
                <a:ea typeface="Meiryo" charset="-128"/>
                <a:cs typeface="Meiryo" charset="-128"/>
              </a:rPr>
              <a:t>納期</a:t>
            </a:r>
            <a:endParaRPr lang="ja-JP" altLang="en-US" sz="1400" dirty="0">
              <a:solidFill>
                <a:schemeClr val="bg1"/>
              </a:solidFill>
              <a:latin typeface="Meiryo" charset="-128"/>
              <a:ea typeface="Meiryo" charset="-128"/>
              <a:cs typeface="Meiryo" charset="-128"/>
            </a:endParaRPr>
          </a:p>
          <a:p>
            <a:pPr algn="ctr"/>
            <a:r>
              <a:rPr kumimoji="1" lang="en-US" altLang="ja-JP" sz="1400" dirty="0" smtClean="0">
                <a:solidFill>
                  <a:schemeClr val="bg1"/>
                </a:solidFill>
                <a:latin typeface="Meiryo" charset="-128"/>
                <a:ea typeface="Meiryo" charset="-128"/>
                <a:cs typeface="Meiryo" charset="-128"/>
              </a:rPr>
              <a:t>Delivery</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993318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3" name="タイトル 1"/>
          <p:cNvSpPr txBox="1">
            <a:spLocks/>
          </p:cNvSpPr>
          <p:nvPr/>
        </p:nvSpPr>
        <p:spPr>
          <a:xfrm>
            <a:off x="457200" y="237828"/>
            <a:ext cx="8686800" cy="416221"/>
          </a:xfrm>
          <a:prstGeom prst="rect">
            <a:avLst/>
          </a:prstGeom>
        </p:spPr>
        <p:txBody>
          <a:bodyPr/>
          <a:lstStyle>
            <a:lvl1pPr algn="l" defTabSz="457200" rtl="0" eaLnBrk="1" latinLnBrk="0" hangingPunct="1">
              <a:spcBef>
                <a:spcPct val="0"/>
              </a:spcBef>
              <a:buNone/>
              <a:defRPr kumimoji="1" sz="2800" kern="1200">
                <a:solidFill>
                  <a:srgbClr val="7F7F7F"/>
                </a:solidFill>
                <a:latin typeface="+mj-lt"/>
                <a:ea typeface="+mj-ea"/>
                <a:cs typeface="+mj-cs"/>
              </a:defRPr>
            </a:lvl1pPr>
          </a:lstStyle>
          <a:p>
            <a:r>
              <a:rPr lang="ja-JP" altLang="en-US" dirty="0" smtClean="0"/>
              <a:t>世界の</a:t>
            </a:r>
            <a:r>
              <a:rPr lang="en-US" altLang="ja-JP" dirty="0" smtClean="0"/>
              <a:t>IT</a:t>
            </a:r>
            <a:r>
              <a:rPr lang="ja-JP" altLang="en-US" dirty="0" smtClean="0"/>
              <a:t>人材</a:t>
            </a:r>
            <a:endParaRPr lang="en-US" altLang="ja-JP" dirty="0" smtClean="0"/>
          </a:p>
        </p:txBody>
      </p:sp>
      <p:graphicFrame>
        <p:nvGraphicFramePr>
          <p:cNvPr id="6" name="グラフ 5"/>
          <p:cNvGraphicFramePr>
            <a:graphicFrameLocks/>
          </p:cNvGraphicFramePr>
          <p:nvPr>
            <p:extLst/>
          </p:nvPr>
        </p:nvGraphicFramePr>
        <p:xfrm>
          <a:off x="290034" y="1322571"/>
          <a:ext cx="4300483" cy="36492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p:cNvGraphicFramePr>
            <a:graphicFrameLocks/>
          </p:cNvGraphicFramePr>
          <p:nvPr>
            <p:extLst/>
          </p:nvPr>
        </p:nvGraphicFramePr>
        <p:xfrm>
          <a:off x="4624192" y="1322572"/>
          <a:ext cx="4293396" cy="3649264"/>
        </p:xfrm>
        <a:graphic>
          <a:graphicData uri="http://schemas.openxmlformats.org/drawingml/2006/chart">
            <c:chart xmlns:c="http://schemas.openxmlformats.org/drawingml/2006/chart" xmlns:r="http://schemas.openxmlformats.org/officeDocument/2006/relationships" r:id="rId3"/>
          </a:graphicData>
        </a:graphic>
      </p:graphicFrame>
      <p:sp>
        <p:nvSpPr>
          <p:cNvPr id="8" name="正方形/長方形 7"/>
          <p:cNvSpPr/>
          <p:nvPr/>
        </p:nvSpPr>
        <p:spPr>
          <a:xfrm>
            <a:off x="290034" y="5031475"/>
            <a:ext cx="8627554" cy="817383"/>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0" lang="ja-JP" altLang="en-US" sz="1600" dirty="0" smtClean="0">
                <a:solidFill>
                  <a:schemeClr val="bg1"/>
                </a:solidFill>
                <a:latin typeface="メイリオ"/>
                <a:ea typeface="メイリオ"/>
                <a:cs typeface="メイリオ"/>
              </a:rPr>
              <a:t>中国</a:t>
            </a:r>
            <a:r>
              <a:rPr kumimoji="0" lang="ja-JP" altLang="en-US" sz="1600" dirty="0">
                <a:solidFill>
                  <a:schemeClr val="bg1"/>
                </a:solidFill>
                <a:latin typeface="メイリオ"/>
                <a:ea typeface="メイリオ"/>
                <a:cs typeface="メイリオ"/>
              </a:rPr>
              <a:t>、インド、日本のみが、</a:t>
            </a:r>
            <a:r>
              <a:rPr kumimoji="0" lang="en-US" altLang="ja-JP" sz="1600" dirty="0">
                <a:solidFill>
                  <a:schemeClr val="bg1"/>
                </a:solidFill>
                <a:latin typeface="メイリオ"/>
                <a:ea typeface="メイリオ"/>
                <a:cs typeface="メイリオ"/>
              </a:rPr>
              <a:t>IT</a:t>
            </a:r>
            <a:r>
              <a:rPr kumimoji="0" lang="ja-JP" altLang="en-US" sz="1600" dirty="0">
                <a:solidFill>
                  <a:schemeClr val="bg1"/>
                </a:solidFill>
                <a:latin typeface="メイリオ"/>
                <a:ea typeface="メイリオ"/>
                <a:cs typeface="メイリオ"/>
              </a:rPr>
              <a:t>サービズ企業技術者数がユーザー企業技術者数に比べ多くなっており、中国、インドはオフショア先としての需要が強い。日本は</a:t>
            </a:r>
            <a:r>
              <a:rPr kumimoji="0" lang="en-US" altLang="ja-JP" sz="1600" dirty="0">
                <a:solidFill>
                  <a:schemeClr val="bg1"/>
                </a:solidFill>
                <a:latin typeface="メイリオ"/>
                <a:ea typeface="メイリオ"/>
                <a:cs typeface="メイリオ"/>
              </a:rPr>
              <a:t>SI</a:t>
            </a:r>
            <a:r>
              <a:rPr kumimoji="0" lang="ja-JP" altLang="en-US" sz="1600" dirty="0">
                <a:solidFill>
                  <a:schemeClr val="bg1"/>
                </a:solidFill>
                <a:latin typeface="メイリオ"/>
                <a:ea typeface="メイリオ"/>
                <a:cs typeface="メイリオ"/>
              </a:rPr>
              <a:t>産業の需要で技術者が</a:t>
            </a:r>
            <a:r>
              <a:rPr kumimoji="0" lang="en-US" altLang="ja-JP" sz="1600" dirty="0">
                <a:solidFill>
                  <a:schemeClr val="bg1"/>
                </a:solidFill>
                <a:latin typeface="メイリオ"/>
                <a:ea typeface="メイリオ"/>
                <a:cs typeface="メイリオ"/>
              </a:rPr>
              <a:t>IT</a:t>
            </a:r>
            <a:r>
              <a:rPr kumimoji="0" lang="ja-JP" altLang="en-US" sz="1600" dirty="0">
                <a:solidFill>
                  <a:schemeClr val="bg1"/>
                </a:solidFill>
                <a:latin typeface="メイリオ"/>
                <a:ea typeface="メイリオ"/>
                <a:cs typeface="メイリオ"/>
              </a:rPr>
              <a:t>サービス会社に集中して</a:t>
            </a:r>
            <a:endParaRPr kumimoji="1" lang="en-US" altLang="ja-JP" sz="1600" dirty="0" smtClean="0">
              <a:solidFill>
                <a:schemeClr val="bg1"/>
              </a:solidFill>
              <a:latin typeface="メイリオ"/>
              <a:ea typeface="メイリオ"/>
              <a:cs typeface="メイリオ"/>
            </a:endParaRPr>
          </a:p>
        </p:txBody>
      </p:sp>
      <p:sp>
        <p:nvSpPr>
          <p:cNvPr id="9" name="テキスト ボックス 8"/>
          <p:cNvSpPr txBox="1"/>
          <p:nvPr/>
        </p:nvSpPr>
        <p:spPr>
          <a:xfrm>
            <a:off x="5595730" y="6257550"/>
            <a:ext cx="3339376" cy="338554"/>
          </a:xfrm>
          <a:prstGeom prst="rect">
            <a:avLst/>
          </a:prstGeom>
          <a:noFill/>
        </p:spPr>
        <p:txBody>
          <a:bodyPr wrap="none" rtlCol="0">
            <a:spAutoFit/>
          </a:bodyPr>
          <a:lstStyle/>
          <a:p>
            <a:pPr algn="r"/>
            <a:r>
              <a:rPr lang="ja-JP" altLang="ja-JP" sz="800" dirty="0">
                <a:latin typeface="メイリオ"/>
                <a:ea typeface="メイリオ"/>
                <a:cs typeface="メイリオ"/>
              </a:rPr>
              <a:t>出典：</a:t>
            </a:r>
            <a:r>
              <a:rPr lang="en-US" altLang="ja-JP" sz="800" dirty="0">
                <a:latin typeface="メイリオ"/>
                <a:ea typeface="メイリオ"/>
                <a:cs typeface="メイリオ"/>
              </a:rPr>
              <a:t>IT JOBGATE(http://</a:t>
            </a:r>
            <a:r>
              <a:rPr lang="en-US" altLang="ja-JP" sz="800" dirty="0" err="1">
                <a:latin typeface="メイリオ"/>
                <a:ea typeface="メイリオ"/>
                <a:cs typeface="メイリオ"/>
              </a:rPr>
              <a:t>itjobgate.jisa.or.jp</a:t>
            </a:r>
            <a:r>
              <a:rPr lang="en-US" altLang="ja-JP" sz="800" dirty="0">
                <a:latin typeface="メイリオ"/>
                <a:ea typeface="メイリオ"/>
                <a:cs typeface="メイリオ"/>
              </a:rPr>
              <a:t>/trend/</a:t>
            </a:r>
            <a:r>
              <a:rPr lang="en-US" altLang="ja-JP" sz="800" dirty="0" err="1">
                <a:latin typeface="メイリオ"/>
                <a:ea typeface="メイリオ"/>
                <a:cs typeface="メイリオ"/>
              </a:rPr>
              <a:t>index.html</a:t>
            </a:r>
            <a:r>
              <a:rPr lang="en-US" altLang="ja-JP" sz="800" dirty="0">
                <a:latin typeface="メイリオ"/>
                <a:ea typeface="メイリオ"/>
                <a:cs typeface="メイリオ"/>
              </a:rPr>
              <a:t>)</a:t>
            </a:r>
            <a:endParaRPr lang="ja-JP" altLang="ja-JP" sz="800" dirty="0">
              <a:latin typeface="メイリオ"/>
              <a:ea typeface="メイリオ"/>
              <a:cs typeface="メイリオ"/>
            </a:endParaRPr>
          </a:p>
          <a:p>
            <a:endParaRPr kumimoji="1" lang="ja-JP" altLang="en-US" sz="800" dirty="0">
              <a:latin typeface="メイリオ"/>
              <a:ea typeface="メイリオ"/>
              <a:cs typeface="メイリオ"/>
            </a:endParaRPr>
          </a:p>
        </p:txBody>
      </p:sp>
    </p:spTree>
    <p:extLst>
      <p:ext uri="{BB962C8B-B14F-4D97-AF65-F5344CB8AC3E}">
        <p14:creationId xmlns:p14="http://schemas.microsoft.com/office/powerpoint/2010/main" val="1323177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6"/>
          <p:cNvSpPr>
            <a:spLocks noGrp="1" noChangeArrowheads="1"/>
          </p:cNvSpPr>
          <p:nvPr>
            <p:ph type="title"/>
          </p:nvPr>
        </p:nvSpPr>
        <p:spPr>
          <a:xfrm>
            <a:off x="152400" y="152400"/>
            <a:ext cx="8991600" cy="533400"/>
          </a:xfrm>
        </p:spPr>
        <p:txBody>
          <a:bodyPr/>
          <a:lstStyle/>
          <a:p>
            <a:pPr eaLnBrk="1" hangingPunct="1"/>
            <a:r>
              <a:rPr lang="ja-JP" altLang="en-US" sz="2800" dirty="0" smtClean="0">
                <a:ea typeface="ＭＳ Ｐゴシック" charset="-128"/>
              </a:rPr>
              <a:t>日米の企業文化の違いとクラウド</a:t>
            </a:r>
            <a:r>
              <a:rPr lang="ja-JP" altLang="en-US" dirty="0" smtClean="0">
                <a:ea typeface="ＭＳ Ｐゴシック" charset="-128"/>
              </a:rPr>
              <a:t>への</a:t>
            </a:r>
            <a:r>
              <a:rPr lang="ja-JP" altLang="en-US" sz="2800" dirty="0" smtClean="0">
                <a:ea typeface="ＭＳ Ｐゴシック" charset="-128"/>
              </a:rPr>
              <a:t>期待</a:t>
            </a:r>
            <a:endParaRPr lang="ja-JP" altLang="en-US" sz="1800" dirty="0" smtClean="0">
              <a:ea typeface="ＭＳ Ｐゴシック" charset="-128"/>
            </a:endParaRPr>
          </a:p>
        </p:txBody>
      </p:sp>
      <p:sp>
        <p:nvSpPr>
          <p:cNvPr id="21" name="テキスト ボックス 20"/>
          <p:cNvSpPr txBox="1"/>
          <p:nvPr/>
        </p:nvSpPr>
        <p:spPr>
          <a:xfrm>
            <a:off x="4724400" y="515779"/>
            <a:ext cx="4419600" cy="246221"/>
          </a:xfrm>
          <a:prstGeom prst="rect">
            <a:avLst/>
          </a:prstGeom>
          <a:noFill/>
        </p:spPr>
        <p:txBody>
          <a:bodyPr wrap="square" rtlCol="0">
            <a:spAutoFit/>
          </a:bodyPr>
          <a:lstStyle/>
          <a:p>
            <a:pPr algn="r"/>
            <a:r>
              <a:rPr kumimoji="1" lang="en-US" altLang="ja-JP" sz="1000" dirty="0" smtClean="0">
                <a:solidFill>
                  <a:schemeClr val="bg1"/>
                </a:solidFill>
              </a:rPr>
              <a:t>IPA</a:t>
            </a:r>
            <a:r>
              <a:rPr kumimoji="1" lang="ja-JP" altLang="en-US" sz="1000" dirty="0" smtClean="0">
                <a:solidFill>
                  <a:schemeClr val="bg1"/>
                </a:solidFill>
              </a:rPr>
              <a:t>人材白書・</a:t>
            </a:r>
            <a:r>
              <a:rPr kumimoji="1" lang="en-US" altLang="ja-JP" sz="1000" dirty="0" smtClean="0">
                <a:solidFill>
                  <a:schemeClr val="bg1"/>
                </a:solidFill>
              </a:rPr>
              <a:t>2012</a:t>
            </a:r>
            <a:r>
              <a:rPr kumimoji="1" lang="ja-JP" altLang="en-US" sz="1000" dirty="0" smtClean="0">
                <a:solidFill>
                  <a:schemeClr val="bg1"/>
                </a:solidFill>
              </a:rPr>
              <a:t>／</a:t>
            </a:r>
            <a:r>
              <a:rPr lang="ja-JP" altLang="en-US" sz="1000" dirty="0" smtClean="0">
                <a:solidFill>
                  <a:schemeClr val="bg1"/>
                </a:solidFill>
              </a:rPr>
              <a:t>日経</a:t>
            </a:r>
            <a:r>
              <a:rPr lang="en-US" altLang="ja-JP" sz="1000" dirty="0" smtClean="0">
                <a:solidFill>
                  <a:schemeClr val="bg1"/>
                </a:solidFill>
              </a:rPr>
              <a:t>SYSTEMS 2012/8</a:t>
            </a:r>
            <a:r>
              <a:rPr lang="ja-JP" altLang="en-US" sz="1000" dirty="0" smtClean="0">
                <a:solidFill>
                  <a:schemeClr val="bg1"/>
                </a:solidFill>
              </a:rPr>
              <a:t>を参考に作成</a:t>
            </a:r>
            <a:endParaRPr kumimoji="1" lang="ja-JP" altLang="en-US" sz="1000" dirty="0">
              <a:solidFill>
                <a:schemeClr val="bg1"/>
              </a:solidFill>
            </a:endParaRPr>
          </a:p>
        </p:txBody>
      </p:sp>
      <p:sp>
        <p:nvSpPr>
          <p:cNvPr id="20" name="角丸四角形 19"/>
          <p:cNvSpPr/>
          <p:nvPr/>
        </p:nvSpPr>
        <p:spPr bwMode="auto">
          <a:xfrm>
            <a:off x="990600" y="1995150"/>
            <a:ext cx="7162800" cy="914400"/>
          </a:xfrm>
          <a:prstGeom prst="roundRect">
            <a:avLst>
              <a:gd name="adj" fmla="val 0"/>
            </a:avLst>
          </a:prstGeom>
          <a:solidFill>
            <a:srgbClr val="CCFFCC"/>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baseline="0" dirty="0" smtClean="0">
                <a:ln>
                  <a:noFill/>
                </a:ln>
                <a:solidFill>
                  <a:srgbClr val="3366FF"/>
                </a:solidFill>
                <a:effectLst/>
                <a:latin typeface="Arial"/>
                <a:ea typeface="HGP創英角ｺﾞｼｯｸUB"/>
                <a:cs typeface="Arial"/>
              </a:rPr>
              <a:t>IT</a:t>
            </a:r>
            <a:r>
              <a:rPr kumimoji="0" lang="ja-JP" altLang="en-US" sz="2000" b="0" i="0" u="none" strike="noStrike" cap="none" normalizeH="0" baseline="0" dirty="0" smtClean="0">
                <a:ln>
                  <a:noFill/>
                </a:ln>
                <a:solidFill>
                  <a:srgbClr val="3366FF"/>
                </a:solidFill>
                <a:effectLst/>
                <a:latin typeface="Arial"/>
                <a:ea typeface="HGP創英角ｺﾞｼｯｸUB"/>
                <a:cs typeface="Arial"/>
              </a:rPr>
              <a:t>エンジニア</a:t>
            </a:r>
            <a:endParaRPr kumimoji="0" lang="en-US" altLang="ja-JP" sz="2000" b="0" i="0" u="none" strike="noStrike" cap="none" normalizeH="0" baseline="0" dirty="0" smtClean="0">
              <a:ln>
                <a:noFill/>
              </a:ln>
              <a:solidFill>
                <a:srgbClr val="3366FF"/>
              </a:solidFill>
              <a:effectLst/>
              <a:latin typeface="Arial"/>
              <a:ea typeface="HGP創英角ｺﾞｼｯｸUB"/>
              <a:cs typeface="Aria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dirty="0" smtClean="0">
                <a:solidFill>
                  <a:srgbClr val="3366FF"/>
                </a:solidFill>
                <a:latin typeface="Arial"/>
                <a:ea typeface="HGP創英角ｺﾞｼｯｸUB"/>
                <a:cs typeface="Arial"/>
              </a:rPr>
              <a:t>の人数</a:t>
            </a:r>
            <a:endParaRPr kumimoji="0" lang="ja-JP" altLang="en-US" sz="2000" b="0" i="0" u="none" strike="noStrike" cap="none" normalizeH="0" baseline="0" dirty="0" smtClean="0">
              <a:ln>
                <a:noFill/>
              </a:ln>
              <a:solidFill>
                <a:srgbClr val="3366FF"/>
              </a:solidFill>
              <a:effectLst/>
              <a:latin typeface="Arial"/>
              <a:ea typeface="HGP創英角ｺﾞｼｯｸUB"/>
              <a:cs typeface="Arial"/>
            </a:endParaRPr>
          </a:p>
        </p:txBody>
      </p:sp>
      <p:pic>
        <p:nvPicPr>
          <p:cNvPr id="22" name="図 21"/>
          <p:cNvPicPr>
            <a:picLocks noChangeAspect="1"/>
          </p:cNvPicPr>
          <p:nvPr/>
        </p:nvPicPr>
        <p:blipFill>
          <a:blip r:embed="rId3">
            <a:clrChange>
              <a:clrFrom>
                <a:srgbClr val="FFFFFF"/>
              </a:clrFrom>
              <a:clrTo>
                <a:srgbClr val="FFFFFF">
                  <a:alpha val="0"/>
                </a:srgbClr>
              </a:clrTo>
            </a:clrChange>
          </a:blip>
          <a:stretch>
            <a:fillRect/>
          </a:stretch>
        </p:blipFill>
        <p:spPr>
          <a:xfrm>
            <a:off x="381000" y="1004550"/>
            <a:ext cx="4572000" cy="2743200"/>
          </a:xfrm>
          <a:prstGeom prst="rect">
            <a:avLst/>
          </a:prstGeom>
        </p:spPr>
      </p:pic>
      <p:pic>
        <p:nvPicPr>
          <p:cNvPr id="23" name="図 22"/>
          <p:cNvPicPr>
            <a:picLocks noChangeAspect="1"/>
          </p:cNvPicPr>
          <p:nvPr/>
        </p:nvPicPr>
        <p:blipFill>
          <a:blip r:embed="rId4">
            <a:clrChange>
              <a:clrFrom>
                <a:srgbClr val="FFFFFF"/>
              </a:clrFrom>
              <a:clrTo>
                <a:srgbClr val="FFFFFF">
                  <a:alpha val="0"/>
                </a:srgbClr>
              </a:clrTo>
            </a:clrChange>
          </a:blip>
          <a:stretch>
            <a:fillRect/>
          </a:stretch>
        </p:blipFill>
        <p:spPr>
          <a:xfrm>
            <a:off x="4191000" y="1004550"/>
            <a:ext cx="4572000" cy="2743200"/>
          </a:xfrm>
          <a:prstGeom prst="rect">
            <a:avLst/>
          </a:prstGeom>
        </p:spPr>
      </p:pic>
      <p:pic>
        <p:nvPicPr>
          <p:cNvPr id="24" name="Picture 8" descr="C:\Users\Masanori\AppData\Local\Microsoft\Windows\Temporary Internet Files\Content.IE5\R1YKRXA0\MC90030984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1309350"/>
            <a:ext cx="910155" cy="62649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25" name="Picture 10" descr="C:\Users\Masanori\AppData\Local\Microsoft\Windows\Temporary Internet Files\Content.IE5\R1YKRXA0\MP90036271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309350"/>
            <a:ext cx="897134" cy="62649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26" name="テキスト ボックス 25"/>
          <p:cNvSpPr txBox="1"/>
          <p:nvPr/>
        </p:nvSpPr>
        <p:spPr>
          <a:xfrm>
            <a:off x="2895853" y="1533485"/>
            <a:ext cx="723275" cy="461665"/>
          </a:xfrm>
          <a:prstGeom prst="rect">
            <a:avLst/>
          </a:prstGeom>
          <a:noFill/>
        </p:spPr>
        <p:txBody>
          <a:bodyPr wrap="none" rtlCol="0">
            <a:spAutoFit/>
          </a:bodyPr>
          <a:lstStyle/>
          <a:p>
            <a:pPr algn="ctr"/>
            <a:r>
              <a:rPr lang="ja-JP" altLang="en-US" sz="1200" dirty="0" smtClean="0">
                <a:solidFill>
                  <a:schemeClr val="bg1"/>
                </a:solidFill>
                <a:latin typeface="Arial"/>
                <a:ea typeface="HGP創英角ｺﾞｼｯｸUB"/>
                <a:cs typeface="Arial"/>
              </a:rPr>
              <a:t>ユーザー</a:t>
            </a:r>
            <a:endParaRPr lang="en-US" altLang="ja-JP" sz="1200" dirty="0" smtClean="0">
              <a:solidFill>
                <a:schemeClr val="bg1"/>
              </a:solidFill>
              <a:latin typeface="Arial"/>
              <a:ea typeface="HGP創英角ｺﾞｼｯｸUB"/>
              <a:cs typeface="Arial"/>
            </a:endParaRPr>
          </a:p>
          <a:p>
            <a:pPr algn="ctr"/>
            <a:r>
              <a:rPr lang="ja-JP" altLang="en-US" sz="1200" dirty="0" smtClean="0">
                <a:solidFill>
                  <a:schemeClr val="bg1"/>
                </a:solidFill>
                <a:latin typeface="Arial"/>
                <a:ea typeface="HGP創英角ｺﾞｼｯｸUB"/>
                <a:cs typeface="Arial"/>
              </a:rPr>
              <a:t>企業</a:t>
            </a:r>
            <a:endParaRPr kumimoji="1" lang="ja-JP" altLang="en-US" sz="1200" dirty="0">
              <a:solidFill>
                <a:schemeClr val="bg1"/>
              </a:solidFill>
              <a:latin typeface="Arial"/>
              <a:ea typeface="HGP創英角ｺﾞｼｯｸUB"/>
              <a:cs typeface="Arial"/>
            </a:endParaRPr>
          </a:p>
        </p:txBody>
      </p:sp>
      <p:sp>
        <p:nvSpPr>
          <p:cNvPr id="27" name="テキスト ボックス 26"/>
          <p:cNvSpPr txBox="1"/>
          <p:nvPr/>
        </p:nvSpPr>
        <p:spPr>
          <a:xfrm>
            <a:off x="1920611" y="2604750"/>
            <a:ext cx="1165403" cy="584776"/>
          </a:xfrm>
          <a:prstGeom prst="rect">
            <a:avLst/>
          </a:prstGeom>
          <a:noFill/>
        </p:spPr>
        <p:txBody>
          <a:bodyPr wrap="none" rtlCol="0">
            <a:spAutoFit/>
          </a:bodyPr>
          <a:lstStyle/>
          <a:p>
            <a:pPr algn="ctr"/>
            <a:r>
              <a:rPr lang="en-US" altLang="ja-JP" dirty="0" smtClean="0">
                <a:solidFill>
                  <a:schemeClr val="bg1"/>
                </a:solidFill>
                <a:latin typeface="Arial"/>
                <a:ea typeface="HGP創英角ｺﾞｼｯｸUB"/>
                <a:cs typeface="Arial"/>
              </a:rPr>
              <a:t>IT</a:t>
            </a:r>
            <a:r>
              <a:rPr lang="ja-JP" altLang="en-US" dirty="0" smtClean="0">
                <a:solidFill>
                  <a:schemeClr val="bg1"/>
                </a:solidFill>
                <a:latin typeface="Arial"/>
                <a:ea typeface="HGP創英角ｺﾞｼｯｸUB"/>
                <a:cs typeface="Arial"/>
              </a:rPr>
              <a:t>ベンダー企業</a:t>
            </a:r>
            <a:endParaRPr lang="en-US" altLang="ja-JP" dirty="0" smtClean="0">
              <a:solidFill>
                <a:schemeClr val="bg1"/>
              </a:solidFill>
              <a:latin typeface="Arial"/>
              <a:ea typeface="HGP創英角ｺﾞｼｯｸUB"/>
              <a:cs typeface="Arial"/>
            </a:endParaRPr>
          </a:p>
          <a:p>
            <a:pPr algn="ctr"/>
            <a:r>
              <a:rPr lang="en-US" altLang="ja-JP" sz="2000" dirty="0" smtClean="0">
                <a:solidFill>
                  <a:schemeClr val="bg1"/>
                </a:solidFill>
                <a:latin typeface="Arial"/>
                <a:ea typeface="HGP創英角ｺﾞｼｯｸUB"/>
                <a:cs typeface="Arial"/>
              </a:rPr>
              <a:t>75%</a:t>
            </a:r>
            <a:endParaRPr kumimoji="1" lang="ja-JP" altLang="en-US" sz="2000" dirty="0">
              <a:solidFill>
                <a:schemeClr val="bg1"/>
              </a:solidFill>
              <a:latin typeface="Arial"/>
              <a:ea typeface="HGP創英角ｺﾞｼｯｸUB"/>
              <a:cs typeface="Arial"/>
            </a:endParaRPr>
          </a:p>
        </p:txBody>
      </p:sp>
      <p:sp>
        <p:nvSpPr>
          <p:cNvPr id="28" name="テキスト ボックス 27"/>
          <p:cNvSpPr txBox="1"/>
          <p:nvPr/>
        </p:nvSpPr>
        <p:spPr>
          <a:xfrm>
            <a:off x="6172200" y="2609215"/>
            <a:ext cx="1031051" cy="584776"/>
          </a:xfrm>
          <a:prstGeom prst="rect">
            <a:avLst/>
          </a:prstGeom>
          <a:noFill/>
        </p:spPr>
        <p:txBody>
          <a:bodyPr wrap="none" rtlCol="0">
            <a:spAutoFit/>
          </a:bodyPr>
          <a:lstStyle/>
          <a:p>
            <a:pPr algn="ctr"/>
            <a:r>
              <a:rPr lang="ja-JP" altLang="en-US" dirty="0" smtClean="0">
                <a:solidFill>
                  <a:schemeClr val="bg1"/>
                </a:solidFill>
                <a:latin typeface="Arial"/>
                <a:ea typeface="HGP創英角ｺﾞｼｯｸUB"/>
                <a:cs typeface="Arial"/>
              </a:rPr>
              <a:t>ユーザー企業</a:t>
            </a:r>
            <a:endParaRPr lang="en-US" altLang="ja-JP" dirty="0" smtClean="0">
              <a:solidFill>
                <a:schemeClr val="bg1"/>
              </a:solidFill>
              <a:latin typeface="Arial"/>
              <a:ea typeface="HGP創英角ｺﾞｼｯｸUB"/>
              <a:cs typeface="Arial"/>
            </a:endParaRPr>
          </a:p>
          <a:p>
            <a:pPr algn="ctr"/>
            <a:r>
              <a:rPr lang="en-US" altLang="ja-JP" sz="2000" dirty="0" smtClean="0">
                <a:solidFill>
                  <a:schemeClr val="bg1"/>
                </a:solidFill>
                <a:latin typeface="Arial"/>
                <a:ea typeface="HGP創英角ｺﾞｼｯｸUB"/>
                <a:cs typeface="Arial"/>
              </a:rPr>
              <a:t>72%</a:t>
            </a:r>
            <a:endParaRPr kumimoji="1" lang="ja-JP" altLang="en-US" sz="2000" dirty="0">
              <a:solidFill>
                <a:schemeClr val="bg1"/>
              </a:solidFill>
              <a:latin typeface="Arial"/>
              <a:ea typeface="HGP創英角ｺﾞｼｯｸUB"/>
              <a:cs typeface="Arial"/>
            </a:endParaRPr>
          </a:p>
        </p:txBody>
      </p:sp>
      <p:sp>
        <p:nvSpPr>
          <p:cNvPr id="29" name="テキスト ボックス 28"/>
          <p:cNvSpPr txBox="1"/>
          <p:nvPr/>
        </p:nvSpPr>
        <p:spPr>
          <a:xfrm>
            <a:off x="5466973" y="1614150"/>
            <a:ext cx="857627" cy="461665"/>
          </a:xfrm>
          <a:prstGeom prst="rect">
            <a:avLst/>
          </a:prstGeom>
          <a:noFill/>
        </p:spPr>
        <p:txBody>
          <a:bodyPr wrap="none" rtlCol="0">
            <a:spAutoFit/>
          </a:bodyPr>
          <a:lstStyle/>
          <a:p>
            <a:pPr algn="ctr"/>
            <a:r>
              <a:rPr lang="en-US" altLang="ja-JP" sz="1200" dirty="0" smtClean="0">
                <a:solidFill>
                  <a:schemeClr val="bg1"/>
                </a:solidFill>
                <a:latin typeface="Arial"/>
                <a:ea typeface="HGP創英角ｺﾞｼｯｸUB"/>
                <a:cs typeface="Arial"/>
              </a:rPr>
              <a:t>IT</a:t>
            </a:r>
            <a:r>
              <a:rPr lang="ja-JP" altLang="en-US" sz="1200" dirty="0" smtClean="0">
                <a:solidFill>
                  <a:schemeClr val="bg1"/>
                </a:solidFill>
                <a:latin typeface="Arial"/>
                <a:ea typeface="HGP創英角ｺﾞｼｯｸUB"/>
                <a:cs typeface="Arial"/>
              </a:rPr>
              <a:t>ベンダー</a:t>
            </a:r>
            <a:endParaRPr lang="en-US" altLang="ja-JP" sz="1200" dirty="0" smtClean="0">
              <a:solidFill>
                <a:schemeClr val="bg1"/>
              </a:solidFill>
              <a:latin typeface="Arial"/>
              <a:ea typeface="HGP創英角ｺﾞｼｯｸUB"/>
              <a:cs typeface="Arial"/>
            </a:endParaRPr>
          </a:p>
          <a:p>
            <a:pPr algn="ctr"/>
            <a:r>
              <a:rPr lang="ja-JP" altLang="en-US" sz="1200" dirty="0" smtClean="0">
                <a:solidFill>
                  <a:schemeClr val="bg1"/>
                </a:solidFill>
                <a:latin typeface="Arial"/>
                <a:ea typeface="HGP創英角ｺﾞｼｯｸUB"/>
                <a:cs typeface="Arial"/>
              </a:rPr>
              <a:t>企業</a:t>
            </a:r>
            <a:endParaRPr kumimoji="1" lang="ja-JP" altLang="en-US" sz="1200" dirty="0">
              <a:solidFill>
                <a:schemeClr val="bg1"/>
              </a:solidFill>
              <a:latin typeface="Arial"/>
              <a:ea typeface="HGP創英角ｺﾞｼｯｸUB"/>
              <a:cs typeface="Arial"/>
            </a:endParaRPr>
          </a:p>
        </p:txBody>
      </p:sp>
      <p:sp>
        <p:nvSpPr>
          <p:cNvPr id="31" name="角丸四角形 30"/>
          <p:cNvSpPr/>
          <p:nvPr/>
        </p:nvSpPr>
        <p:spPr bwMode="auto">
          <a:xfrm>
            <a:off x="990600" y="5500350"/>
            <a:ext cx="3048000" cy="9144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600" b="0" i="0" u="none" strike="noStrike" cap="none" normalizeH="0" baseline="0" dirty="0" smtClean="0">
                <a:ln>
                  <a:noFill/>
                </a:ln>
                <a:solidFill>
                  <a:srgbClr val="FFFFFF"/>
                </a:solidFill>
                <a:effectLst/>
                <a:latin typeface="HGP創英角ｺﾞｼｯｸUB"/>
                <a:ea typeface="HGP創英角ｺﾞｼｯｸUB"/>
                <a:cs typeface="HGP創英角ｺﾞｼｯｸUB"/>
              </a:rPr>
              <a:t>IT</a:t>
            </a:r>
            <a:r>
              <a:rPr kumimoji="0" lang="ja-JP" altLang="en-US" sz="1600" b="0" i="0" u="none" strike="noStrike" cap="none" normalizeH="0" baseline="0" dirty="0" smtClean="0">
                <a:ln>
                  <a:noFill/>
                </a:ln>
                <a:solidFill>
                  <a:srgbClr val="FFFFFF"/>
                </a:solidFill>
                <a:effectLst/>
                <a:latin typeface="HGP創英角ｺﾞｼｯｸUB"/>
                <a:ea typeface="HGP創英角ｺﾞｼｯｸUB"/>
                <a:cs typeface="HGP創英角ｺﾞｼｯｸUB"/>
              </a:rPr>
              <a:t>ベンダー企業の生産性向上</a:t>
            </a:r>
            <a:endParaRPr kumimoji="0" lang="en-US" altLang="ja-JP" sz="1600" b="0" i="0" u="none" strike="noStrike" cap="none" normalizeH="0" baseline="0" dirty="0" smtClean="0">
              <a:ln>
                <a:noFill/>
              </a:ln>
              <a:solidFill>
                <a:srgbClr val="FFFFFF"/>
              </a:solidFill>
              <a:effectLst/>
              <a:latin typeface="HGP創英角ｺﾞｼｯｸUB"/>
              <a:ea typeface="HGP創英角ｺﾞｼｯｸUB"/>
              <a:cs typeface="HGP創英角ｺﾞｼｯｸUB"/>
            </a:endParaRPr>
          </a:p>
          <a:p>
            <a:pPr algn="ctr">
              <a:spcBef>
                <a:spcPts val="0"/>
              </a:spcBef>
            </a:pPr>
            <a:r>
              <a:rPr kumimoji="0" lang="en-US" altLang="ja-JP" sz="1400" dirty="0" smtClean="0">
                <a:solidFill>
                  <a:srgbClr val="FFFFFF"/>
                </a:solidFill>
                <a:latin typeface="HGP創英角ｺﾞｼｯｸUB"/>
                <a:ea typeface="HGP創英角ｺﾞｼｯｸUB"/>
                <a:cs typeface="HGP創英角ｺﾞｼｯｸUB"/>
              </a:rPr>
              <a:t>+ </a:t>
            </a:r>
            <a:r>
              <a:rPr kumimoji="0" lang="ja-JP" altLang="en-US" sz="1400" dirty="0" smtClean="0">
                <a:solidFill>
                  <a:srgbClr val="FFFFFF"/>
                </a:solidFill>
                <a:latin typeface="HGP創英角ｺﾞｼｯｸUB"/>
                <a:ea typeface="HGP創英角ｺﾞｼｯｸUB"/>
                <a:cs typeface="HGP創英角ｺﾞｼｯｸUB"/>
              </a:rPr>
              <a:t>ベンダー</a:t>
            </a:r>
            <a:r>
              <a:rPr kumimoji="0" lang="ja-JP" altLang="en-US" sz="1400" dirty="0">
                <a:solidFill>
                  <a:srgbClr val="FFFFFF"/>
                </a:solidFill>
                <a:latin typeface="HGP創英角ｺﾞｼｯｸUB"/>
                <a:ea typeface="HGP創英角ｺﾞｼｯｸUB"/>
                <a:cs typeface="HGP創英角ｺﾞｼｯｸUB"/>
              </a:rPr>
              <a:t>がリスクを</a:t>
            </a:r>
            <a:r>
              <a:rPr kumimoji="0" lang="ja-JP" altLang="en-US" sz="1400" dirty="0" smtClean="0">
                <a:solidFill>
                  <a:srgbClr val="FFFFFF"/>
                </a:solidFill>
                <a:latin typeface="HGP創英角ｺﾞｼｯｸUB"/>
                <a:ea typeface="HGP創英角ｺﾞｼｯｸUB"/>
                <a:cs typeface="HGP創英角ｺﾞｼｯｸUB"/>
              </a:rPr>
              <a:t>背負わされる</a:t>
            </a:r>
            <a:endParaRPr kumimoji="0" lang="ja-JP" altLang="en-US" sz="1400" dirty="0">
              <a:solidFill>
                <a:srgbClr val="FFFFFF"/>
              </a:solidFill>
              <a:latin typeface="HGP創英角ｺﾞｼｯｸUB"/>
              <a:ea typeface="HGP創英角ｺﾞｼｯｸUB"/>
              <a:cs typeface="HGP創英角ｺﾞｼｯｸUB"/>
            </a:endParaRPr>
          </a:p>
        </p:txBody>
      </p:sp>
      <p:sp>
        <p:nvSpPr>
          <p:cNvPr id="32" name="下矢印 31"/>
          <p:cNvSpPr/>
          <p:nvPr/>
        </p:nvSpPr>
        <p:spPr bwMode="auto">
          <a:xfrm>
            <a:off x="1752600" y="3519150"/>
            <a:ext cx="1524000" cy="2057400"/>
          </a:xfrm>
          <a:prstGeom prst="downArrow">
            <a:avLst>
              <a:gd name="adj1" fmla="val 50000"/>
              <a:gd name="adj2" fmla="val 45139"/>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34" name="角丸四角形 33"/>
          <p:cNvSpPr/>
          <p:nvPr/>
        </p:nvSpPr>
        <p:spPr bwMode="auto">
          <a:xfrm>
            <a:off x="5181600" y="5500350"/>
            <a:ext cx="30480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smtClean="0">
                <a:ln>
                  <a:noFill/>
                </a:ln>
                <a:solidFill>
                  <a:srgbClr val="FFFFFF"/>
                </a:solidFill>
                <a:effectLst/>
                <a:latin typeface="HGP創英角ｺﾞｼｯｸUB"/>
                <a:ea typeface="HGP創英角ｺﾞｼｯｸUB"/>
                <a:cs typeface="HGP創英角ｺﾞｼｯｸUB"/>
              </a:rPr>
              <a:t>ユーザー企業の生産性向上</a:t>
            </a:r>
            <a:endParaRPr kumimoji="0" lang="en-US" altLang="ja-JP" sz="1600" b="0" i="0" u="none" strike="noStrike" cap="none" normalizeH="0" baseline="0" dirty="0" smtClean="0">
              <a:ln>
                <a:noFill/>
              </a:ln>
              <a:solidFill>
                <a:srgbClr val="FFFFFF"/>
              </a:solidFill>
              <a:effectLst/>
              <a:latin typeface="HGP創英角ｺﾞｼｯｸUB"/>
              <a:ea typeface="HGP創英角ｺﾞｼｯｸUB"/>
              <a:cs typeface="HGP創英角ｺﾞｼｯｸUB"/>
            </a:endParaRPr>
          </a:p>
          <a:p>
            <a:pPr algn="ctr">
              <a:spcBef>
                <a:spcPts val="0"/>
              </a:spcBef>
            </a:pPr>
            <a:r>
              <a:rPr kumimoji="0" lang="en-US" altLang="ja-JP" sz="1400" dirty="0" smtClean="0">
                <a:solidFill>
                  <a:srgbClr val="FFFFFF"/>
                </a:solidFill>
                <a:latin typeface="HGP創英角ｺﾞｼｯｸUB"/>
                <a:ea typeface="HGP創英角ｺﾞｼｯｸUB"/>
                <a:cs typeface="HGP創英角ｺﾞｼｯｸUB"/>
              </a:rPr>
              <a:t>+ </a:t>
            </a:r>
            <a:r>
              <a:rPr kumimoji="0" lang="ja-JP" altLang="en-US" sz="1400" dirty="0" smtClean="0">
                <a:solidFill>
                  <a:srgbClr val="FFFFFF"/>
                </a:solidFill>
                <a:latin typeface="HGP創英角ｺﾞｼｯｸUB"/>
                <a:ea typeface="HGP創英角ｺﾞｼｯｸUB"/>
                <a:cs typeface="HGP創英角ｺﾞｼｯｸUB"/>
              </a:rPr>
              <a:t>ユーザー</a:t>
            </a:r>
            <a:r>
              <a:rPr kumimoji="0" lang="ja-JP" altLang="en-US" sz="1400" dirty="0">
                <a:solidFill>
                  <a:srgbClr val="FFFFFF"/>
                </a:solidFill>
                <a:latin typeface="HGP創英角ｺﾞｼｯｸUB"/>
                <a:ea typeface="HGP創英角ｺﾞｼｯｸUB"/>
                <a:cs typeface="HGP創英角ｺﾞｼｯｸUB"/>
              </a:rPr>
              <a:t>が自らリスクを</a:t>
            </a:r>
            <a:r>
              <a:rPr kumimoji="0" lang="ja-JP" altLang="en-US" sz="1400" dirty="0" smtClean="0">
                <a:solidFill>
                  <a:srgbClr val="FFFFFF"/>
                </a:solidFill>
                <a:latin typeface="HGP創英角ｺﾞｼｯｸUB"/>
                <a:ea typeface="HGP創英角ｺﾞｼｯｸUB"/>
                <a:cs typeface="HGP創英角ｺﾞｼｯｸUB"/>
              </a:rPr>
              <a:t>担保</a:t>
            </a:r>
            <a:endParaRPr kumimoji="0" lang="ja-JP" altLang="en-US" sz="1400" dirty="0">
              <a:solidFill>
                <a:srgbClr val="FFFFFF"/>
              </a:solidFill>
              <a:latin typeface="HGP創英角ｺﾞｼｯｸUB"/>
              <a:ea typeface="HGP創英角ｺﾞｼｯｸUB"/>
              <a:cs typeface="HGP創英角ｺﾞｼｯｸUB"/>
            </a:endParaRPr>
          </a:p>
        </p:txBody>
      </p:sp>
      <p:sp>
        <p:nvSpPr>
          <p:cNvPr id="35" name="下矢印 34"/>
          <p:cNvSpPr/>
          <p:nvPr/>
        </p:nvSpPr>
        <p:spPr bwMode="auto">
          <a:xfrm>
            <a:off x="5943600" y="3519150"/>
            <a:ext cx="1524000" cy="2057400"/>
          </a:xfrm>
          <a:prstGeom prst="downArrow">
            <a:avLst>
              <a:gd name="adj1" fmla="val 50000"/>
              <a:gd name="adj2" fmla="val 45139"/>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FFFFFF"/>
              </a:solidFill>
              <a:effectLst/>
              <a:latin typeface="Arial" charset="0"/>
              <a:ea typeface="HG丸ｺﾞｼｯｸM-PRO" pitchFamily="50" charset="-128"/>
            </a:endParaRPr>
          </a:p>
        </p:txBody>
      </p:sp>
      <p:sp>
        <p:nvSpPr>
          <p:cNvPr id="36" name="角丸四角形 35"/>
          <p:cNvSpPr/>
          <p:nvPr/>
        </p:nvSpPr>
        <p:spPr bwMode="auto">
          <a:xfrm>
            <a:off x="990600" y="3823950"/>
            <a:ext cx="7162800" cy="914400"/>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fontAlgn="base">
              <a:spcAft>
                <a:spcPct val="0"/>
              </a:spcAft>
            </a:pPr>
            <a:r>
              <a:rPr kumimoji="0" lang="ja-JP" altLang="en-US" sz="2400" dirty="0" smtClean="0">
                <a:solidFill>
                  <a:schemeClr val="bg1"/>
                </a:solidFill>
                <a:latin typeface="Arial"/>
                <a:ea typeface="HGP創英角ｺﾞｼｯｸUB"/>
                <a:cs typeface="Arial"/>
              </a:rPr>
              <a:t>エンジニアリング・ワークの</a:t>
            </a:r>
            <a:r>
              <a:rPr kumimoji="0" lang="ja-JP" altLang="en-US" sz="2400" dirty="0">
                <a:solidFill>
                  <a:schemeClr val="bg1"/>
                </a:solidFill>
                <a:latin typeface="Arial"/>
                <a:ea typeface="HGP創英角ｺﾞｼｯｸUB"/>
                <a:cs typeface="Arial"/>
              </a:rPr>
              <a:t>生産性が劇的に向上</a:t>
            </a:r>
            <a:endParaRPr kumimoji="0" lang="en-US" altLang="ja-JP" sz="2400" dirty="0">
              <a:solidFill>
                <a:schemeClr val="bg1"/>
              </a:solidFill>
              <a:latin typeface="Arial"/>
              <a:ea typeface="HGP創英角ｺﾞｼｯｸUB"/>
              <a:cs typeface="Arial"/>
            </a:endParaRPr>
          </a:p>
          <a:p>
            <a:pPr marL="0" marR="0" indent="0" algn="ctr" defTabSz="914400" rtl="0" eaLnBrk="1" fontAlgn="base" latinLnBrk="0" hangingPunct="1">
              <a:lnSpc>
                <a:spcPct val="100000"/>
              </a:lnSpc>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a:ea typeface="HGP創英角ｺﾞｼｯｸUB"/>
                <a:cs typeface="Arial"/>
              </a:rPr>
              <a:t>運用の自動化</a:t>
            </a:r>
            <a:r>
              <a:rPr kumimoji="0" lang="en-US" altLang="ja-JP" sz="1400" b="0" i="0" u="none" strike="noStrike" cap="none" normalizeH="0" baseline="0" dirty="0" smtClean="0">
                <a:ln>
                  <a:noFill/>
                </a:ln>
                <a:solidFill>
                  <a:schemeClr val="bg1"/>
                </a:solidFill>
                <a:effectLst/>
                <a:latin typeface="Arial"/>
                <a:ea typeface="HGP創英角ｺﾞｼｯｸUB"/>
                <a:cs typeface="Arial"/>
              </a:rPr>
              <a:t> </a:t>
            </a:r>
            <a:r>
              <a:rPr kumimoji="0" lang="ja-JP" altLang="en-US" sz="1400" dirty="0" smtClean="0">
                <a:solidFill>
                  <a:schemeClr val="bg1"/>
                </a:solidFill>
                <a:latin typeface="Arial"/>
                <a:ea typeface="HGP創英角ｺﾞｼｯｸUB"/>
                <a:cs typeface="Arial"/>
              </a:rPr>
              <a:t>＋</a:t>
            </a:r>
            <a:r>
              <a:rPr kumimoji="0" lang="en-US" altLang="ja-JP" sz="1400" dirty="0" smtClean="0">
                <a:solidFill>
                  <a:schemeClr val="bg1"/>
                </a:solidFill>
                <a:latin typeface="Arial"/>
                <a:ea typeface="HGP創英角ｺﾞｼｯｸUB"/>
                <a:cs typeface="Arial"/>
              </a:rPr>
              <a:t> </a:t>
            </a:r>
            <a:r>
              <a:rPr kumimoji="0" lang="ja-JP" altLang="en-US" sz="1400" b="0" i="0" u="none" strike="noStrike" cap="none" normalizeH="0" baseline="0" dirty="0" smtClean="0">
                <a:ln>
                  <a:noFill/>
                </a:ln>
                <a:solidFill>
                  <a:schemeClr val="bg1"/>
                </a:solidFill>
                <a:effectLst/>
                <a:latin typeface="Arial"/>
                <a:ea typeface="HGP創英角ｺﾞｼｯｸUB"/>
                <a:cs typeface="Arial"/>
              </a:rPr>
              <a:t>調達の自動化</a:t>
            </a:r>
            <a:r>
              <a:rPr kumimoji="0" lang="ja-JP" altLang="en-US" sz="1400" dirty="0" smtClean="0">
                <a:solidFill>
                  <a:schemeClr val="bg1"/>
                </a:solidFill>
                <a:latin typeface="Arial"/>
                <a:ea typeface="HGP創英角ｺﾞｼｯｸUB"/>
                <a:cs typeface="Arial"/>
              </a:rPr>
              <a:t>　＝</a:t>
            </a:r>
            <a:r>
              <a:rPr kumimoji="0" lang="en-US" altLang="ja-JP" sz="1400" dirty="0" smtClean="0">
                <a:solidFill>
                  <a:schemeClr val="bg1"/>
                </a:solidFill>
                <a:latin typeface="Arial"/>
                <a:ea typeface="HGP創英角ｺﾞｼｯｸUB"/>
                <a:cs typeface="Arial"/>
              </a:rPr>
              <a:t> </a:t>
            </a:r>
            <a:r>
              <a:rPr kumimoji="0" lang="ja-JP" altLang="en-US" sz="1400" dirty="0" smtClean="0">
                <a:solidFill>
                  <a:schemeClr val="bg1"/>
                </a:solidFill>
                <a:latin typeface="Arial"/>
                <a:ea typeface="HGP創英角ｺﾞｼｯｸUB"/>
                <a:cs typeface="Arial"/>
              </a:rPr>
              <a:t>エンジニアの調達・運用管理負担の軽減</a:t>
            </a:r>
            <a:endParaRPr kumimoji="0" lang="ja-JP" altLang="en-US" sz="1400" b="0" i="0" u="none" strike="noStrike" cap="none" normalizeH="0" baseline="0" dirty="0" smtClean="0">
              <a:ln>
                <a:noFill/>
              </a:ln>
              <a:solidFill>
                <a:schemeClr val="bg1"/>
              </a:solidFill>
              <a:effectLst/>
              <a:latin typeface="Arial"/>
              <a:ea typeface="HGP創英角ｺﾞｼｯｸUB"/>
              <a:cs typeface="Arial"/>
            </a:endParaRPr>
          </a:p>
        </p:txBody>
      </p:sp>
      <p:sp>
        <p:nvSpPr>
          <p:cNvPr id="37" name="正方形/長方形 36"/>
          <p:cNvSpPr/>
          <p:nvPr/>
        </p:nvSpPr>
        <p:spPr>
          <a:xfrm>
            <a:off x="811808" y="3290550"/>
            <a:ext cx="1082523" cy="307777"/>
          </a:xfrm>
          <a:prstGeom prst="rect">
            <a:avLst/>
          </a:prstGeom>
        </p:spPr>
        <p:txBody>
          <a:bodyPr wrap="none">
            <a:spAutoFit/>
          </a:bodyPr>
          <a:lstStyle/>
          <a:p>
            <a:r>
              <a:rPr lang="ja-JP" altLang="en-US" sz="1400" dirty="0" smtClean="0">
                <a:solidFill>
                  <a:srgbClr val="0000FF"/>
                </a:solidFill>
                <a:latin typeface="Arial Black"/>
                <a:ea typeface="ＭＳ Ｐゴシック"/>
                <a:cs typeface="Arial Black"/>
              </a:rPr>
              <a:t>約</a:t>
            </a:r>
            <a:r>
              <a:rPr lang="en-US" altLang="zh-TW" sz="1400" dirty="0" smtClean="0">
                <a:solidFill>
                  <a:srgbClr val="0000FF"/>
                </a:solidFill>
                <a:latin typeface="Arial Black"/>
                <a:ea typeface="ＭＳ Ｐゴシック"/>
                <a:cs typeface="Arial Black"/>
              </a:rPr>
              <a:t>100</a:t>
            </a:r>
            <a:r>
              <a:rPr lang="zh-TW" altLang="en-US" sz="1400" dirty="0" smtClean="0">
                <a:solidFill>
                  <a:srgbClr val="0000FF"/>
                </a:solidFill>
                <a:latin typeface="Arial Black"/>
                <a:ea typeface="ＭＳ Ｐゴシック"/>
                <a:cs typeface="Arial Black"/>
              </a:rPr>
              <a:t>万人</a:t>
            </a:r>
            <a:endParaRPr lang="ja-JP" altLang="en-US" sz="1400" dirty="0">
              <a:solidFill>
                <a:srgbClr val="0000FF"/>
              </a:solidFill>
              <a:latin typeface="Arial Black"/>
              <a:ea typeface="ＭＳ Ｐゴシック"/>
              <a:cs typeface="Arial Black"/>
            </a:endParaRPr>
          </a:p>
        </p:txBody>
      </p:sp>
      <p:sp>
        <p:nvSpPr>
          <p:cNvPr id="38" name="正方形/長方形 37"/>
          <p:cNvSpPr/>
          <p:nvPr/>
        </p:nvSpPr>
        <p:spPr>
          <a:xfrm>
            <a:off x="7086602" y="3290550"/>
            <a:ext cx="1082523" cy="307777"/>
          </a:xfrm>
          <a:prstGeom prst="rect">
            <a:avLst/>
          </a:prstGeom>
        </p:spPr>
        <p:txBody>
          <a:bodyPr wrap="none">
            <a:spAutoFit/>
          </a:bodyPr>
          <a:lstStyle/>
          <a:p>
            <a:r>
              <a:rPr lang="ja-JP" altLang="en-US" sz="1400" dirty="0" smtClean="0">
                <a:solidFill>
                  <a:srgbClr val="0000FF"/>
                </a:solidFill>
                <a:latin typeface="Arial Black"/>
                <a:ea typeface="ＭＳ Ｐゴシック"/>
                <a:cs typeface="Arial Black"/>
              </a:rPr>
              <a:t>約</a:t>
            </a:r>
            <a:r>
              <a:rPr lang="en-US" altLang="zh-TW" sz="1400" dirty="0" smtClean="0">
                <a:solidFill>
                  <a:srgbClr val="0000FF"/>
                </a:solidFill>
                <a:latin typeface="Arial Black"/>
                <a:ea typeface="ＭＳ Ｐゴシック"/>
                <a:cs typeface="Arial Black"/>
              </a:rPr>
              <a:t>300</a:t>
            </a:r>
            <a:r>
              <a:rPr lang="zh-TW" altLang="en-US" sz="1400" dirty="0" smtClean="0">
                <a:solidFill>
                  <a:srgbClr val="0000FF"/>
                </a:solidFill>
                <a:latin typeface="Arial Black"/>
                <a:ea typeface="ＭＳ Ｐゴシック"/>
                <a:cs typeface="Arial Black"/>
              </a:rPr>
              <a:t>万人</a:t>
            </a:r>
            <a:endParaRPr lang="ja-JP" altLang="en-US" sz="1400" dirty="0">
              <a:solidFill>
                <a:srgbClr val="0000FF"/>
              </a:solidFill>
              <a:latin typeface="Arial Black"/>
              <a:ea typeface="ＭＳ Ｐゴシック"/>
              <a:cs typeface="Arial Black"/>
            </a:endParaRPr>
          </a:p>
        </p:txBody>
      </p:sp>
    </p:spTree>
    <p:extLst>
      <p:ext uri="{BB962C8B-B14F-4D97-AF65-F5344CB8AC3E}">
        <p14:creationId xmlns:p14="http://schemas.microsoft.com/office/powerpoint/2010/main" val="44037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chemeClr val="bg1"/>
                </a:solidFill>
                <a:latin typeface="Arial" pitchFamily="34" charset="0"/>
                <a:ea typeface="HGP創英角ｺﾞｼｯｸUB" pitchFamily="50" charset="-128"/>
                <a:cs typeface="Arial" pitchFamily="34" charset="0"/>
              </a:rPr>
              <a:t>SI</a:t>
            </a:r>
            <a:r>
              <a:rPr lang="ja-JP" altLang="en-US" sz="2400" dirty="0" smtClean="0">
                <a:solidFill>
                  <a:schemeClr val="bg1"/>
                </a:solidFill>
                <a:latin typeface="Arial" pitchFamily="34" charset="0"/>
                <a:ea typeface="HGP創英角ｺﾞｼｯｸUB" pitchFamily="50" charset="-128"/>
                <a:cs typeface="Arial" pitchFamily="34" charset="0"/>
              </a:rPr>
              <a:t>ビジネスのが直面する現実</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8984015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573588" y="1427815"/>
            <a:ext cx="3893391" cy="4616236"/>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692145" y="1427815"/>
            <a:ext cx="3877336" cy="46162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リーフォーム 24"/>
          <p:cNvSpPr/>
          <p:nvPr/>
        </p:nvSpPr>
        <p:spPr>
          <a:xfrm>
            <a:off x="682062" y="1425039"/>
            <a:ext cx="7747525" cy="4595222"/>
          </a:xfrm>
          <a:custGeom>
            <a:avLst/>
            <a:gdLst>
              <a:gd name="connsiteX0" fmla="*/ 0 w 7774836"/>
              <a:gd name="connsiteY0" fmla="*/ 2902786 h 2902786"/>
              <a:gd name="connsiteX1" fmla="*/ 3897498 w 7774836"/>
              <a:gd name="connsiteY1" fmla="*/ 0 h 2902786"/>
              <a:gd name="connsiteX2" fmla="*/ 7774836 w 7774836"/>
              <a:gd name="connsiteY2" fmla="*/ 2896066 h 2902786"/>
              <a:gd name="connsiteX0" fmla="*/ 0 w 7747525"/>
              <a:gd name="connsiteY0" fmla="*/ 4595222 h 4595222"/>
              <a:gd name="connsiteX1" fmla="*/ 3897498 w 7747525"/>
              <a:gd name="connsiteY1" fmla="*/ 1692436 h 4595222"/>
              <a:gd name="connsiteX2" fmla="*/ 7747525 w 7747525"/>
              <a:gd name="connsiteY2" fmla="*/ 0 h 4595222"/>
              <a:gd name="connsiteX0" fmla="*/ 0 w 7747525"/>
              <a:gd name="connsiteY0" fmla="*/ 4595222 h 4595222"/>
              <a:gd name="connsiteX1" fmla="*/ 2968931 w 7747525"/>
              <a:gd name="connsiteY1" fmla="*/ 1883624 h 4595222"/>
              <a:gd name="connsiteX2" fmla="*/ 7747525 w 7747525"/>
              <a:gd name="connsiteY2" fmla="*/ 0 h 4595222"/>
            </a:gdLst>
            <a:ahLst/>
            <a:cxnLst>
              <a:cxn ang="0">
                <a:pos x="connsiteX0" y="connsiteY0"/>
              </a:cxn>
              <a:cxn ang="0">
                <a:pos x="connsiteX1" y="connsiteY1"/>
              </a:cxn>
              <a:cxn ang="0">
                <a:pos x="connsiteX2" y="connsiteY2"/>
              </a:cxn>
            </a:cxnLst>
            <a:rect l="l" t="t" r="r" b="b"/>
            <a:pathLst>
              <a:path w="7747525" h="4595222">
                <a:moveTo>
                  <a:pt x="0" y="4595222"/>
                </a:moveTo>
                <a:cubicBezTo>
                  <a:pt x="1300846" y="3144389"/>
                  <a:pt x="1677677" y="2649494"/>
                  <a:pt x="2968931" y="1883624"/>
                </a:cubicBezTo>
                <a:cubicBezTo>
                  <a:pt x="4260185" y="1117754"/>
                  <a:pt x="7747525" y="0"/>
                  <a:pt x="7747525" y="0"/>
                </a:cubicBezTo>
              </a:path>
            </a:pathLst>
          </a:custGeom>
          <a:noFill/>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3" name="タイトル 2"/>
          <p:cNvSpPr>
            <a:spLocks noGrp="1"/>
          </p:cNvSpPr>
          <p:nvPr>
            <p:ph type="title"/>
          </p:nvPr>
        </p:nvSpPr>
        <p:spPr/>
        <p:txBody>
          <a:bodyPr/>
          <a:lstStyle/>
          <a:p>
            <a:r>
              <a:rPr kumimoji="1" lang="ja-JP" altLang="en-US" dirty="0" smtClean="0"/>
              <a:t>工数の喪失：</a:t>
            </a:r>
            <a:r>
              <a:rPr kumimoji="1" lang="en-US" altLang="ja-JP" dirty="0" smtClean="0"/>
              <a:t>IT</a:t>
            </a:r>
            <a:r>
              <a:rPr kumimoji="1" lang="ja-JP" altLang="en-US" dirty="0" smtClean="0"/>
              <a:t>に求められる価値のパラダイムシフト</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10" name="フリーフォーム 9"/>
          <p:cNvSpPr/>
          <p:nvPr/>
        </p:nvSpPr>
        <p:spPr>
          <a:xfrm>
            <a:off x="682062" y="3057606"/>
            <a:ext cx="7774836" cy="2962655"/>
          </a:xfrm>
          <a:custGeom>
            <a:avLst/>
            <a:gdLst>
              <a:gd name="connsiteX0" fmla="*/ 0 w 7774836"/>
              <a:gd name="connsiteY0" fmla="*/ 2902786 h 2902786"/>
              <a:gd name="connsiteX1" fmla="*/ 3897498 w 7774836"/>
              <a:gd name="connsiteY1" fmla="*/ 0 h 2902786"/>
              <a:gd name="connsiteX2" fmla="*/ 7774836 w 7774836"/>
              <a:gd name="connsiteY2" fmla="*/ 2896066 h 2902786"/>
            </a:gdLst>
            <a:ahLst/>
            <a:cxnLst>
              <a:cxn ang="0">
                <a:pos x="connsiteX0" y="connsiteY0"/>
              </a:cxn>
              <a:cxn ang="0">
                <a:pos x="connsiteX1" y="connsiteY1"/>
              </a:cxn>
              <a:cxn ang="0">
                <a:pos x="connsiteX2" y="connsiteY2"/>
              </a:cxn>
            </a:cxnLst>
            <a:rect l="l" t="t" r="r" b="b"/>
            <a:pathLst>
              <a:path w="7774836" h="2902786">
                <a:moveTo>
                  <a:pt x="0" y="2902786"/>
                </a:moveTo>
                <a:cubicBezTo>
                  <a:pt x="1300846" y="1451953"/>
                  <a:pt x="2601692" y="1120"/>
                  <a:pt x="3897498" y="0"/>
                </a:cubicBezTo>
                <a:cubicBezTo>
                  <a:pt x="5193304" y="-1120"/>
                  <a:pt x="7774836" y="2896066"/>
                  <a:pt x="7774836" y="2896066"/>
                </a:cubicBezTo>
              </a:path>
            </a:pathLst>
          </a:custGeom>
          <a:solidFill>
            <a:schemeClr val="accent3">
              <a:lumMod val="40000"/>
              <a:lumOff val="60000"/>
            </a:schemeClr>
          </a:solid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16" name="上矢印 15"/>
          <p:cNvSpPr/>
          <p:nvPr/>
        </p:nvSpPr>
        <p:spPr>
          <a:xfrm>
            <a:off x="6557173" y="4525859"/>
            <a:ext cx="1334173" cy="104489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p:cNvSpPr/>
          <p:nvPr/>
        </p:nvSpPr>
        <p:spPr>
          <a:xfrm flipV="1">
            <a:off x="6350233" y="3234324"/>
            <a:ext cx="1750925" cy="1291535"/>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3968295" y="3133533"/>
            <a:ext cx="1210588" cy="523220"/>
          </a:xfrm>
          <a:prstGeom prst="rect">
            <a:avLst/>
          </a:prstGeom>
          <a:noFill/>
        </p:spPr>
        <p:txBody>
          <a:bodyPr wrap="none" rtlCol="0">
            <a:spAutoFit/>
          </a:bodyPr>
          <a:lstStyle/>
          <a:p>
            <a:pPr algn="ctr"/>
            <a:r>
              <a:rPr lang="ja-JP" altLang="en-US" sz="2000" dirty="0" smtClean="0">
                <a:solidFill>
                  <a:srgbClr val="008000"/>
                </a:solidFill>
                <a:latin typeface="メイリオ"/>
                <a:ea typeface="メイリオ"/>
                <a:cs typeface="メイリオ"/>
              </a:rPr>
              <a:t>工数需要</a:t>
            </a:r>
            <a:endParaRPr lang="en-US" altLang="ja-JP" sz="2000" dirty="0" smtClean="0">
              <a:solidFill>
                <a:srgbClr val="008000"/>
              </a:solidFill>
              <a:latin typeface="メイリオ"/>
              <a:ea typeface="メイリオ"/>
              <a:cs typeface="メイリオ"/>
            </a:endParaRPr>
          </a:p>
          <a:p>
            <a:pPr algn="ctr"/>
            <a:r>
              <a:rPr kumimoji="1" lang="en-US" altLang="ja-JP" sz="800" dirty="0" smtClean="0">
                <a:solidFill>
                  <a:srgbClr val="008000"/>
                </a:solidFill>
                <a:latin typeface="メイリオ"/>
                <a:ea typeface="メイリオ"/>
                <a:cs typeface="メイリオ"/>
              </a:rPr>
              <a:t>&lt;</a:t>
            </a:r>
            <a:r>
              <a:rPr kumimoji="1" lang="ja-JP" altLang="en-US" sz="800" dirty="0" smtClean="0">
                <a:solidFill>
                  <a:srgbClr val="008000"/>
                </a:solidFill>
                <a:latin typeface="メイリオ"/>
                <a:ea typeface="メイリオ"/>
                <a:cs typeface="メイリオ"/>
              </a:rPr>
              <a:t>人月積算</a:t>
            </a:r>
            <a:r>
              <a:rPr kumimoji="1" lang="en-US" altLang="ja-JP" sz="800" dirty="0" smtClean="0">
                <a:solidFill>
                  <a:srgbClr val="008000"/>
                </a:solidFill>
                <a:latin typeface="メイリオ"/>
                <a:ea typeface="メイリオ"/>
                <a:cs typeface="メイリオ"/>
              </a:rPr>
              <a:t>&gt;</a:t>
            </a:r>
            <a:endParaRPr kumimoji="1" lang="ja-JP" altLang="en-US" sz="800" dirty="0">
              <a:solidFill>
                <a:srgbClr val="008000"/>
              </a:solidFill>
              <a:latin typeface="メイリオ"/>
              <a:ea typeface="メイリオ"/>
              <a:cs typeface="メイリオ"/>
            </a:endParaRPr>
          </a:p>
        </p:txBody>
      </p:sp>
      <p:sp>
        <p:nvSpPr>
          <p:cNvPr id="19" name="テキスト ボックス 18"/>
          <p:cNvSpPr txBox="1"/>
          <p:nvPr/>
        </p:nvSpPr>
        <p:spPr>
          <a:xfrm>
            <a:off x="746724" y="4512855"/>
            <a:ext cx="1826141" cy="584776"/>
          </a:xfrm>
          <a:prstGeom prst="rect">
            <a:avLst/>
          </a:prstGeom>
          <a:noFill/>
        </p:spPr>
        <p:txBody>
          <a:bodyPr wrap="none" rtlCol="0">
            <a:spAutoFit/>
          </a:bodyPr>
          <a:lstStyle/>
          <a:p>
            <a:pPr algn="ctr"/>
            <a:r>
              <a:rPr kumimoji="1" lang="ja-JP" altLang="en-US" sz="1400" u="sng" dirty="0" smtClean="0">
                <a:solidFill>
                  <a:srgbClr val="CC0000"/>
                </a:solidFill>
                <a:latin typeface="メイリオ"/>
                <a:ea typeface="メイリオ"/>
                <a:cs typeface="メイリオ"/>
              </a:rPr>
              <a:t>工数削減の取り組み</a:t>
            </a:r>
          </a:p>
          <a:p>
            <a:pPr algn="ctr"/>
            <a:r>
              <a:rPr kumimoji="1" lang="ja-JP" altLang="en-US" sz="1000" dirty="0" smtClean="0">
                <a:solidFill>
                  <a:srgbClr val="CC0000"/>
                </a:solidFill>
                <a:latin typeface="メイリオ"/>
                <a:ea typeface="メイリオ"/>
                <a:cs typeface="メイリオ"/>
              </a:rPr>
              <a:t>作る工数の削減</a:t>
            </a:r>
            <a:endParaRPr kumimoji="1" lang="en-US" altLang="ja-JP" sz="1000" dirty="0" smtClean="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ミドルウェア、パッケージ、ツール</a:t>
            </a:r>
            <a:endParaRPr kumimoji="1" lang="en-US" altLang="ja-JP" sz="800" dirty="0" smtClean="0">
              <a:solidFill>
                <a:srgbClr val="CC0000"/>
              </a:solidFill>
              <a:latin typeface="メイリオ"/>
              <a:ea typeface="メイリオ"/>
              <a:cs typeface="メイリオ"/>
            </a:endParaRPr>
          </a:p>
        </p:txBody>
      </p:sp>
      <p:sp>
        <p:nvSpPr>
          <p:cNvPr id="20" name="テキスト ボックス 19"/>
          <p:cNvSpPr txBox="1"/>
          <p:nvPr/>
        </p:nvSpPr>
        <p:spPr>
          <a:xfrm>
            <a:off x="851781" y="5570755"/>
            <a:ext cx="1620957" cy="430887"/>
          </a:xfrm>
          <a:prstGeom prst="rect">
            <a:avLst/>
          </a:prstGeom>
          <a:noFill/>
        </p:spPr>
        <p:txBody>
          <a:bodyPr wrap="none" rtlCol="0">
            <a:spAutoFit/>
          </a:bodyPr>
          <a:lstStyle/>
          <a:p>
            <a:pPr algn="ctr"/>
            <a:r>
              <a:rPr lang="en-US" altLang="ja-JP" sz="1400" u="sng" dirty="0" smtClean="0">
                <a:solidFill>
                  <a:srgbClr val="0000FF"/>
                </a:solidFill>
                <a:latin typeface="メイリオ"/>
                <a:ea typeface="メイリオ"/>
                <a:cs typeface="メイリオ"/>
              </a:rPr>
              <a:t>IT</a:t>
            </a:r>
            <a:r>
              <a:rPr lang="ja-JP" altLang="en-US" sz="1400" u="sng" dirty="0" smtClean="0">
                <a:solidFill>
                  <a:srgbClr val="0000FF"/>
                </a:solidFill>
                <a:latin typeface="メイリオ"/>
                <a:ea typeface="メイリオ"/>
                <a:cs typeface="メイリオ"/>
              </a:rPr>
              <a:t>需要の拡大</a:t>
            </a:r>
            <a:endParaRPr lang="en-US" altLang="ja-JP" sz="1400" u="sng" dirty="0" smtClean="0">
              <a:solidFill>
                <a:srgbClr val="0000FF"/>
              </a:solidFill>
              <a:latin typeface="メイリオ"/>
              <a:ea typeface="メイリオ"/>
              <a:cs typeface="メイリオ"/>
            </a:endParaRPr>
          </a:p>
          <a:p>
            <a:pPr algn="ctr"/>
            <a:r>
              <a:rPr lang="ja-JP" altLang="en-US" sz="800" dirty="0" smtClean="0">
                <a:solidFill>
                  <a:srgbClr val="0000FF"/>
                </a:solidFill>
                <a:latin typeface="メイリオ"/>
                <a:ea typeface="メイリオ"/>
                <a:cs typeface="メイリオ"/>
              </a:rPr>
              <a:t>コスト：生産性・期間・利便性</a:t>
            </a:r>
            <a:endParaRPr lang="en-US" altLang="ja-JP" sz="800" dirty="0" smtClean="0">
              <a:solidFill>
                <a:srgbClr val="0000FF"/>
              </a:solidFill>
              <a:latin typeface="メイリオ"/>
              <a:ea typeface="メイリオ"/>
              <a:cs typeface="メイリオ"/>
            </a:endParaRPr>
          </a:p>
        </p:txBody>
      </p:sp>
      <p:sp>
        <p:nvSpPr>
          <p:cNvPr id="23" name="テキスト ボックス 22"/>
          <p:cNvSpPr txBox="1"/>
          <p:nvPr/>
        </p:nvSpPr>
        <p:spPr>
          <a:xfrm>
            <a:off x="6444927" y="5573730"/>
            <a:ext cx="1620957" cy="430887"/>
          </a:xfrm>
          <a:prstGeom prst="rect">
            <a:avLst/>
          </a:prstGeom>
          <a:noFill/>
        </p:spPr>
        <p:txBody>
          <a:bodyPr wrap="none" rtlCol="0">
            <a:spAutoFit/>
          </a:bodyPr>
          <a:lstStyle/>
          <a:p>
            <a:pPr algn="ctr"/>
            <a:r>
              <a:rPr lang="en-US" altLang="ja-JP" sz="1400" u="sng" dirty="0" smtClean="0">
                <a:solidFill>
                  <a:srgbClr val="0000FF"/>
                </a:solidFill>
                <a:latin typeface="メイリオ"/>
                <a:ea typeface="メイリオ"/>
                <a:cs typeface="メイリオ"/>
              </a:rPr>
              <a:t>IT</a:t>
            </a:r>
            <a:r>
              <a:rPr lang="ja-JP" altLang="en-US" sz="1400" u="sng" dirty="0" smtClean="0">
                <a:solidFill>
                  <a:srgbClr val="0000FF"/>
                </a:solidFill>
                <a:latin typeface="メイリオ"/>
                <a:ea typeface="メイリオ"/>
                <a:cs typeface="メイリオ"/>
              </a:rPr>
              <a:t>需要の拡大</a:t>
            </a:r>
          </a:p>
          <a:p>
            <a:pPr algn="ctr"/>
            <a:r>
              <a:rPr lang="ja-JP" altLang="en-US" sz="800" dirty="0" smtClean="0">
                <a:solidFill>
                  <a:srgbClr val="0000FF"/>
                </a:solidFill>
                <a:latin typeface="メイリオ"/>
                <a:ea typeface="メイリオ"/>
                <a:cs typeface="メイリオ"/>
              </a:rPr>
              <a:t>投資：スピード・変革・差別化</a:t>
            </a:r>
            <a:endParaRPr lang="en-US" altLang="ja-JP" sz="800" dirty="0" smtClean="0">
              <a:solidFill>
                <a:srgbClr val="0000FF"/>
              </a:solidFill>
              <a:latin typeface="メイリオ"/>
              <a:ea typeface="メイリオ"/>
              <a:cs typeface="メイリオ"/>
            </a:endParaRPr>
          </a:p>
        </p:txBody>
      </p:sp>
      <p:sp>
        <p:nvSpPr>
          <p:cNvPr id="24" name="テキスト ボックス 23"/>
          <p:cNvSpPr txBox="1"/>
          <p:nvPr/>
        </p:nvSpPr>
        <p:spPr>
          <a:xfrm>
            <a:off x="6322175" y="2662051"/>
            <a:ext cx="1800493" cy="584776"/>
          </a:xfrm>
          <a:prstGeom prst="rect">
            <a:avLst/>
          </a:prstGeom>
          <a:noFill/>
        </p:spPr>
        <p:txBody>
          <a:bodyPr wrap="none" rtlCol="0">
            <a:spAutoFit/>
          </a:bodyPr>
          <a:lstStyle/>
          <a:p>
            <a:pPr algn="ctr"/>
            <a:r>
              <a:rPr kumimoji="1" lang="ja-JP" altLang="en-US" sz="1400" u="sng" dirty="0" smtClean="0">
                <a:solidFill>
                  <a:srgbClr val="CC0000"/>
                </a:solidFill>
                <a:latin typeface="メイリオ"/>
                <a:ea typeface="メイリオ"/>
                <a:cs typeface="メイリオ"/>
              </a:rPr>
              <a:t>工数削減の取り組み</a:t>
            </a:r>
          </a:p>
          <a:p>
            <a:pPr algn="ctr"/>
            <a:r>
              <a:rPr kumimoji="1" lang="ja-JP" altLang="en-US" sz="1000" dirty="0" smtClean="0">
                <a:solidFill>
                  <a:srgbClr val="CC0000"/>
                </a:solidFill>
                <a:latin typeface="メイリオ"/>
                <a:ea typeface="メイリオ"/>
                <a:cs typeface="メイリオ"/>
              </a:rPr>
              <a:t>作らない手段の充実</a:t>
            </a:r>
            <a:endParaRPr kumimoji="1" lang="en-US" altLang="ja-JP" sz="1000" dirty="0" smtClean="0">
              <a:solidFill>
                <a:srgbClr val="CC0000"/>
              </a:solidFill>
              <a:latin typeface="メイリオ"/>
              <a:ea typeface="メイリオ"/>
              <a:cs typeface="メイリオ"/>
            </a:endParaRPr>
          </a:p>
          <a:p>
            <a:pPr algn="ctr"/>
            <a:r>
              <a:rPr lang="ja-JP" altLang="en-US" sz="800" dirty="0" smtClean="0">
                <a:solidFill>
                  <a:srgbClr val="CC0000"/>
                </a:solidFill>
                <a:latin typeface="メイリオ"/>
                <a:ea typeface="メイリオ"/>
                <a:cs typeface="メイリオ"/>
              </a:rPr>
              <a:t>自動化・自律化・サービス化</a:t>
            </a:r>
            <a:endParaRPr kumimoji="1" lang="ja-JP" altLang="en-US" sz="800" dirty="0" smtClean="0">
              <a:solidFill>
                <a:srgbClr val="CC0000"/>
              </a:solidFill>
              <a:latin typeface="メイリオ"/>
              <a:ea typeface="メイリオ"/>
              <a:cs typeface="メイリオ"/>
            </a:endParaRPr>
          </a:p>
        </p:txBody>
      </p:sp>
      <p:sp>
        <p:nvSpPr>
          <p:cNvPr id="26" name="テキスト ボックス 25"/>
          <p:cNvSpPr txBox="1"/>
          <p:nvPr/>
        </p:nvSpPr>
        <p:spPr>
          <a:xfrm>
            <a:off x="4899568" y="1476387"/>
            <a:ext cx="1785865" cy="523220"/>
          </a:xfrm>
          <a:prstGeom prst="rect">
            <a:avLst/>
          </a:prstGeom>
          <a:noFill/>
        </p:spPr>
        <p:txBody>
          <a:bodyPr wrap="none" rtlCol="0">
            <a:spAutoFit/>
          </a:bodyPr>
          <a:lstStyle/>
          <a:p>
            <a:pPr algn="ctr"/>
            <a:r>
              <a:rPr kumimoji="1" lang="ja-JP" altLang="en-US" sz="2000" dirty="0" smtClean="0">
                <a:solidFill>
                  <a:srgbClr val="0000FF"/>
                </a:solidFill>
                <a:latin typeface="メイリオ"/>
                <a:ea typeface="メイリオ"/>
                <a:cs typeface="メイリオ"/>
              </a:rPr>
              <a:t>価値実現需要</a:t>
            </a:r>
            <a:endParaRPr kumimoji="1" lang="en-US" altLang="ja-JP" sz="2000" dirty="0" smtClean="0">
              <a:solidFill>
                <a:srgbClr val="0000FF"/>
              </a:solidFill>
              <a:latin typeface="メイリオ"/>
              <a:ea typeface="メイリオ"/>
              <a:cs typeface="メイリオ"/>
            </a:endParaRPr>
          </a:p>
          <a:p>
            <a:pPr algn="ctr"/>
            <a:r>
              <a:rPr lang="en-US" altLang="ja-JP" sz="800" dirty="0" smtClean="0">
                <a:solidFill>
                  <a:srgbClr val="0000FF"/>
                </a:solidFill>
                <a:latin typeface="メイリオ"/>
                <a:ea typeface="メイリオ"/>
                <a:cs typeface="メイリオ"/>
              </a:rPr>
              <a:t>&lt;</a:t>
            </a:r>
            <a:r>
              <a:rPr lang="ja-JP" altLang="en-US" sz="800" dirty="0" smtClean="0">
                <a:solidFill>
                  <a:srgbClr val="0000FF"/>
                </a:solidFill>
                <a:latin typeface="メイリオ"/>
                <a:ea typeface="メイリオ"/>
                <a:cs typeface="メイリオ"/>
              </a:rPr>
              <a:t>成果報酬やサブスクリプション</a:t>
            </a:r>
            <a:r>
              <a:rPr lang="en-US" altLang="ja-JP" sz="800" dirty="0" smtClean="0">
                <a:solidFill>
                  <a:srgbClr val="0000FF"/>
                </a:solidFill>
                <a:latin typeface="メイリオ"/>
                <a:ea typeface="メイリオ"/>
                <a:cs typeface="メイリオ"/>
              </a:rPr>
              <a:t>&gt;</a:t>
            </a:r>
            <a:endParaRPr kumimoji="1" lang="ja-JP" altLang="en-US" sz="800" dirty="0">
              <a:solidFill>
                <a:srgbClr val="0000FF"/>
              </a:solidFill>
              <a:latin typeface="メイリオ"/>
              <a:ea typeface="メイリオ"/>
              <a:cs typeface="メイリオ"/>
            </a:endParaRPr>
          </a:p>
        </p:txBody>
      </p:sp>
      <p:sp>
        <p:nvSpPr>
          <p:cNvPr id="28" name="テキスト ボックス 27"/>
          <p:cNvSpPr txBox="1"/>
          <p:nvPr/>
        </p:nvSpPr>
        <p:spPr>
          <a:xfrm>
            <a:off x="1389184" y="1982422"/>
            <a:ext cx="2502007" cy="677108"/>
          </a:xfrm>
          <a:prstGeom prst="rect">
            <a:avLst/>
          </a:prstGeom>
          <a:noFill/>
        </p:spPr>
        <p:txBody>
          <a:bodyPr wrap="none" rtlCol="0">
            <a:spAutoFit/>
          </a:bodyPr>
          <a:lstStyle/>
          <a:p>
            <a:pPr algn="r"/>
            <a:r>
              <a:rPr kumimoji="1" lang="en-US" altLang="ja-JP" dirty="0" smtClean="0">
                <a:solidFill>
                  <a:srgbClr val="FF6666"/>
                </a:solidFill>
                <a:latin typeface="メイリオ"/>
                <a:ea typeface="メイリオ"/>
                <a:cs typeface="メイリオ"/>
              </a:rPr>
              <a:t>IT</a:t>
            </a:r>
            <a:r>
              <a:rPr kumimoji="1" lang="ja-JP" altLang="en-US" dirty="0" smtClean="0">
                <a:solidFill>
                  <a:srgbClr val="FF6666"/>
                </a:solidFill>
                <a:latin typeface="メイリオ"/>
                <a:ea typeface="メイリオ"/>
                <a:cs typeface="メイリオ"/>
              </a:rPr>
              <a:t>に求められる価値の</a:t>
            </a:r>
            <a:endParaRPr kumimoji="1" lang="en-US" altLang="ja-JP" dirty="0" smtClean="0">
              <a:solidFill>
                <a:srgbClr val="FF6666"/>
              </a:solidFill>
              <a:latin typeface="メイリオ"/>
              <a:ea typeface="メイリオ"/>
              <a:cs typeface="メイリオ"/>
            </a:endParaRPr>
          </a:p>
          <a:p>
            <a:pPr algn="r"/>
            <a:r>
              <a:rPr lang="ja-JP" altLang="en-US" sz="2000" b="1" dirty="0" smtClean="0">
                <a:solidFill>
                  <a:srgbClr val="FF6666"/>
                </a:solidFill>
                <a:latin typeface="メイリオ"/>
                <a:ea typeface="メイリオ"/>
                <a:cs typeface="メイリオ"/>
              </a:rPr>
              <a:t>パラダイム・シフト</a:t>
            </a:r>
            <a:endParaRPr kumimoji="1" lang="ja-JP" altLang="en-US" sz="2000" b="1" dirty="0">
              <a:solidFill>
                <a:srgbClr val="FF6666"/>
              </a:solidFill>
              <a:latin typeface="メイリオ"/>
              <a:ea typeface="メイリオ"/>
              <a:cs typeface="メイリオ"/>
            </a:endParaRPr>
          </a:p>
        </p:txBody>
      </p:sp>
      <p:sp>
        <p:nvSpPr>
          <p:cNvPr id="32" name="環状矢印 31"/>
          <p:cNvSpPr/>
          <p:nvPr/>
        </p:nvSpPr>
        <p:spPr>
          <a:xfrm rot="16005517">
            <a:off x="3651817" y="1970829"/>
            <a:ext cx="1578193" cy="823374"/>
          </a:xfrm>
          <a:custGeom>
            <a:avLst/>
            <a:gdLst>
              <a:gd name="connsiteX0" fmla="*/ 297623 w 1363603"/>
              <a:gd name="connsiteY0" fmla="*/ 232877 h 1427330"/>
              <a:gd name="connsiteX1" fmla="*/ 870360 w 1363603"/>
              <a:gd name="connsiteY1" fmla="*/ 117441 h 1427330"/>
              <a:gd name="connsiteX2" fmla="*/ 1256711 w 1363603"/>
              <a:gd name="connsiteY2" fmla="*/ 545839 h 1427330"/>
              <a:gd name="connsiteX3" fmla="*/ 1338587 w 1363603"/>
              <a:gd name="connsiteY3" fmla="*/ 545839 h 1427330"/>
              <a:gd name="connsiteX4" fmla="*/ 1193153 w 1363603"/>
              <a:gd name="connsiteY4" fmla="*/ 713665 h 1427330"/>
              <a:gd name="connsiteX5" fmla="*/ 997686 w 1363603"/>
              <a:gd name="connsiteY5" fmla="*/ 545839 h 1427330"/>
              <a:gd name="connsiteX6" fmla="*/ 1078287 w 1363603"/>
              <a:gd name="connsiteY6" fmla="*/ 545839 h 1427330"/>
              <a:gd name="connsiteX7" fmla="*/ 793747 w 1363603"/>
              <a:gd name="connsiteY7" fmla="*/ 271762 h 1427330"/>
              <a:gd name="connsiteX8" fmla="*/ 404172 w 1363603"/>
              <a:gd name="connsiteY8" fmla="*/ 366220 h 1427330"/>
              <a:gd name="connsiteX9" fmla="*/ 297623 w 1363603"/>
              <a:gd name="connsiteY9" fmla="*/ 232877 h 1427330"/>
              <a:gd name="connsiteX0" fmla="*/ 0 w 946887"/>
              <a:gd name="connsiteY0" fmla="*/ 253890 h 600290"/>
              <a:gd name="connsiteX1" fmla="*/ 478660 w 946887"/>
              <a:gd name="connsiteY1" fmla="*/ 4066 h 600290"/>
              <a:gd name="connsiteX2" fmla="*/ 865011 w 946887"/>
              <a:gd name="connsiteY2" fmla="*/ 432464 h 600290"/>
              <a:gd name="connsiteX3" fmla="*/ 946887 w 946887"/>
              <a:gd name="connsiteY3" fmla="*/ 432464 h 600290"/>
              <a:gd name="connsiteX4" fmla="*/ 801453 w 946887"/>
              <a:gd name="connsiteY4" fmla="*/ 600290 h 600290"/>
              <a:gd name="connsiteX5" fmla="*/ 605986 w 946887"/>
              <a:gd name="connsiteY5" fmla="*/ 432464 h 600290"/>
              <a:gd name="connsiteX6" fmla="*/ 686587 w 946887"/>
              <a:gd name="connsiteY6" fmla="*/ 432464 h 600290"/>
              <a:gd name="connsiteX7" fmla="*/ 402047 w 946887"/>
              <a:gd name="connsiteY7" fmla="*/ 158387 h 600290"/>
              <a:gd name="connsiteX8" fmla="*/ 12472 w 946887"/>
              <a:gd name="connsiteY8" fmla="*/ 252845 h 600290"/>
              <a:gd name="connsiteX9" fmla="*/ 0 w 946887"/>
              <a:gd name="connsiteY9" fmla="*/ 253890 h 600290"/>
              <a:gd name="connsiteX0" fmla="*/ 0 w 946887"/>
              <a:gd name="connsiteY0" fmla="*/ 236375 h 582775"/>
              <a:gd name="connsiteX1" fmla="*/ 477748 w 946887"/>
              <a:gd name="connsiteY1" fmla="*/ 4549 h 582775"/>
              <a:gd name="connsiteX2" fmla="*/ 865011 w 946887"/>
              <a:gd name="connsiteY2" fmla="*/ 414949 h 582775"/>
              <a:gd name="connsiteX3" fmla="*/ 946887 w 946887"/>
              <a:gd name="connsiteY3" fmla="*/ 414949 h 582775"/>
              <a:gd name="connsiteX4" fmla="*/ 801453 w 946887"/>
              <a:gd name="connsiteY4" fmla="*/ 582775 h 582775"/>
              <a:gd name="connsiteX5" fmla="*/ 605986 w 946887"/>
              <a:gd name="connsiteY5" fmla="*/ 414949 h 582775"/>
              <a:gd name="connsiteX6" fmla="*/ 686587 w 946887"/>
              <a:gd name="connsiteY6" fmla="*/ 414949 h 582775"/>
              <a:gd name="connsiteX7" fmla="*/ 402047 w 946887"/>
              <a:gd name="connsiteY7" fmla="*/ 140872 h 582775"/>
              <a:gd name="connsiteX8" fmla="*/ 12472 w 946887"/>
              <a:gd name="connsiteY8" fmla="*/ 235330 h 582775"/>
              <a:gd name="connsiteX9" fmla="*/ 0 w 946887"/>
              <a:gd name="connsiteY9" fmla="*/ 236375 h 582775"/>
              <a:gd name="connsiteX0" fmla="*/ 0 w 946887"/>
              <a:gd name="connsiteY0" fmla="*/ 205808 h 552208"/>
              <a:gd name="connsiteX1" fmla="*/ 480178 w 946887"/>
              <a:gd name="connsiteY1" fmla="*/ 5734 h 552208"/>
              <a:gd name="connsiteX2" fmla="*/ 865011 w 946887"/>
              <a:gd name="connsiteY2" fmla="*/ 384382 h 552208"/>
              <a:gd name="connsiteX3" fmla="*/ 946887 w 946887"/>
              <a:gd name="connsiteY3" fmla="*/ 384382 h 552208"/>
              <a:gd name="connsiteX4" fmla="*/ 801453 w 946887"/>
              <a:gd name="connsiteY4" fmla="*/ 552208 h 552208"/>
              <a:gd name="connsiteX5" fmla="*/ 605986 w 946887"/>
              <a:gd name="connsiteY5" fmla="*/ 384382 h 552208"/>
              <a:gd name="connsiteX6" fmla="*/ 686587 w 946887"/>
              <a:gd name="connsiteY6" fmla="*/ 384382 h 552208"/>
              <a:gd name="connsiteX7" fmla="*/ 402047 w 946887"/>
              <a:gd name="connsiteY7" fmla="*/ 110305 h 552208"/>
              <a:gd name="connsiteX8" fmla="*/ 12472 w 946887"/>
              <a:gd name="connsiteY8" fmla="*/ 204763 h 552208"/>
              <a:gd name="connsiteX9" fmla="*/ 0 w 946887"/>
              <a:gd name="connsiteY9" fmla="*/ 205808 h 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6887" h="552208">
                <a:moveTo>
                  <a:pt x="0" y="205808"/>
                </a:moveTo>
                <a:cubicBezTo>
                  <a:pt x="158838" y="64967"/>
                  <a:pt x="336010" y="-24028"/>
                  <a:pt x="480178" y="5734"/>
                </a:cubicBezTo>
                <a:cubicBezTo>
                  <a:pt x="624347" y="35496"/>
                  <a:pt x="811964" y="182732"/>
                  <a:pt x="865011" y="384382"/>
                </a:cubicBezTo>
                <a:lnTo>
                  <a:pt x="946887" y="384382"/>
                </a:lnTo>
                <a:lnTo>
                  <a:pt x="801453" y="552208"/>
                </a:lnTo>
                <a:lnTo>
                  <a:pt x="605986" y="384382"/>
                </a:lnTo>
                <a:lnTo>
                  <a:pt x="686587" y="384382"/>
                </a:lnTo>
                <a:cubicBezTo>
                  <a:pt x="637301" y="249879"/>
                  <a:pt x="531824" y="148281"/>
                  <a:pt x="402047" y="110305"/>
                </a:cubicBezTo>
                <a:cubicBezTo>
                  <a:pt x="265650" y="70392"/>
                  <a:pt x="119714" y="105776"/>
                  <a:pt x="12472" y="204763"/>
                </a:cubicBezTo>
                <a:cubicBezTo>
                  <a:pt x="-23044" y="160315"/>
                  <a:pt x="35516" y="250256"/>
                  <a:pt x="0" y="205808"/>
                </a:cubicBez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3608338" y="4840383"/>
            <a:ext cx="2237512" cy="276999"/>
          </a:xfrm>
          <a:prstGeom prst="rect">
            <a:avLst/>
          </a:prstGeom>
          <a:noFill/>
        </p:spPr>
        <p:txBody>
          <a:bodyPr wrap="none" rtlCol="0">
            <a:spAutoFit/>
          </a:bodyPr>
          <a:lstStyle/>
          <a:p>
            <a:pPr algn="ctr"/>
            <a:r>
              <a:rPr kumimoji="1" lang="ja-JP" altLang="en-US" sz="1200" dirty="0" smtClean="0">
                <a:solidFill>
                  <a:srgbClr val="FF0000"/>
                </a:solidFill>
                <a:latin typeface="メイリオ"/>
                <a:ea typeface="メイリオ"/>
                <a:cs typeface="メイリオ"/>
              </a:rPr>
              <a:t>工数削減</a:t>
            </a:r>
            <a:r>
              <a:rPr kumimoji="1" lang="ja-JP" altLang="en-US" sz="1200" dirty="0" smtClean="0">
                <a:solidFill>
                  <a:srgbClr val="800000"/>
                </a:solidFill>
                <a:latin typeface="メイリオ"/>
                <a:ea typeface="メイリオ"/>
                <a:cs typeface="メイリオ"/>
              </a:rPr>
              <a:t>と</a:t>
            </a:r>
            <a:r>
              <a:rPr lang="ja-JP" altLang="ja-JP" sz="1200" dirty="0">
                <a:solidFill>
                  <a:srgbClr val="800000"/>
                </a:solidFill>
                <a:latin typeface="メイリオ"/>
                <a:ea typeface="メイリオ"/>
                <a:cs typeface="メイリオ"/>
              </a:rPr>
              <a:t>　</a:t>
            </a:r>
            <a:r>
              <a:rPr lang="en-US" altLang="ja-JP" sz="1200" dirty="0">
                <a:solidFill>
                  <a:srgbClr val="800000"/>
                </a:solidFill>
                <a:latin typeface="メイリオ"/>
                <a:ea typeface="メイリオ"/>
                <a:cs typeface="メイリオ"/>
              </a:rPr>
              <a:t> </a:t>
            </a:r>
            <a:r>
              <a:rPr kumimoji="1" lang="ja-JP" altLang="en-US" sz="1200" dirty="0" smtClean="0">
                <a:solidFill>
                  <a:srgbClr val="0000FF"/>
                </a:solidFill>
                <a:latin typeface="メイリオ"/>
                <a:ea typeface="メイリオ"/>
                <a:cs typeface="メイリオ"/>
              </a:rPr>
              <a:t>需要拡大</a:t>
            </a:r>
            <a:r>
              <a:rPr kumimoji="1" lang="ja-JP" altLang="en-US" sz="1200" dirty="0" smtClean="0">
                <a:solidFill>
                  <a:srgbClr val="800000"/>
                </a:solidFill>
                <a:latin typeface="メイリオ"/>
                <a:ea typeface="メイリオ"/>
                <a:cs typeface="メイリオ"/>
              </a:rPr>
              <a:t>の均衡</a:t>
            </a:r>
            <a:endParaRPr lang="en-US" altLang="ja-JP" sz="1200" dirty="0">
              <a:solidFill>
                <a:srgbClr val="800000"/>
              </a:solidFill>
              <a:latin typeface="メイリオ"/>
              <a:ea typeface="メイリオ"/>
              <a:cs typeface="メイリオ"/>
            </a:endParaRPr>
          </a:p>
        </p:txBody>
      </p:sp>
      <p:sp>
        <p:nvSpPr>
          <p:cNvPr id="27" name="上矢印 26"/>
          <p:cNvSpPr/>
          <p:nvPr/>
        </p:nvSpPr>
        <p:spPr>
          <a:xfrm>
            <a:off x="1299201" y="5274741"/>
            <a:ext cx="716746" cy="296013"/>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矢印 28"/>
          <p:cNvSpPr/>
          <p:nvPr/>
        </p:nvSpPr>
        <p:spPr>
          <a:xfrm flipV="1">
            <a:off x="1489903" y="5106757"/>
            <a:ext cx="337889" cy="167984"/>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上矢印 29"/>
          <p:cNvSpPr/>
          <p:nvPr/>
        </p:nvSpPr>
        <p:spPr>
          <a:xfrm>
            <a:off x="4098537" y="4978883"/>
            <a:ext cx="941887" cy="59171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p:cNvSpPr/>
          <p:nvPr/>
        </p:nvSpPr>
        <p:spPr>
          <a:xfrm flipV="1">
            <a:off x="4098537" y="4348724"/>
            <a:ext cx="941887" cy="630159"/>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7020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685800" y="990600"/>
            <a:ext cx="7772400" cy="4572000"/>
          </a:xfrm>
          <a:prstGeom prst="rect">
            <a:avLst/>
          </a:prstGeom>
          <a:solidFill>
            <a:srgbClr val="FFFBD2">
              <a:alpha val="46000"/>
            </a:srgbClr>
          </a:solidFill>
          <a:ln>
            <a:solidFill>
              <a:srgbClr val="E6D6AF"/>
            </a:solidFill>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FFFBD2"/>
              </a:solidFill>
              <a:effectLst/>
              <a:latin typeface="Arial" charset="0"/>
              <a:ea typeface="HG丸ｺﾞｼｯｸM-PRO" pitchFamily="50" charset="-128"/>
            </a:endParaRPr>
          </a:p>
        </p:txBody>
      </p:sp>
      <p:sp>
        <p:nvSpPr>
          <p:cNvPr id="4" name="タイトル 21"/>
          <p:cNvSpPr txBox="1">
            <a:spLocks/>
          </p:cNvSpPr>
          <p:nvPr/>
        </p:nvSpPr>
        <p:spPr>
          <a:xfrm>
            <a:off x="419100" y="152400"/>
            <a:ext cx="8915400" cy="533400"/>
          </a:xfrm>
          <a:prstGeom prst="rect">
            <a:avLst/>
          </a:prstGeom>
        </p:spPr>
        <p:txBody>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Arial" charset="0"/>
              </a:defRPr>
            </a:lvl2pPr>
            <a:lvl3pPr algn="l" rtl="0" eaLnBrk="0" fontAlgn="base" hangingPunct="0">
              <a:spcBef>
                <a:spcPct val="0"/>
              </a:spcBef>
              <a:spcAft>
                <a:spcPct val="0"/>
              </a:spcAft>
              <a:defRPr sz="3200">
                <a:solidFill>
                  <a:schemeClr val="bg1"/>
                </a:solidFill>
                <a:latin typeface="Arial" charset="0"/>
              </a:defRPr>
            </a:lvl3pPr>
            <a:lvl4pPr algn="l" rtl="0" eaLnBrk="0" fontAlgn="base" hangingPunct="0">
              <a:spcBef>
                <a:spcPct val="0"/>
              </a:spcBef>
              <a:spcAft>
                <a:spcPct val="0"/>
              </a:spcAft>
              <a:defRPr sz="3200">
                <a:solidFill>
                  <a:schemeClr val="bg1"/>
                </a:solidFill>
                <a:latin typeface="Arial" charset="0"/>
              </a:defRPr>
            </a:lvl4pPr>
            <a:lvl5pPr algn="l" rtl="0" eaLnBrk="0" fontAlgn="base" hangingPunct="0">
              <a:spcBef>
                <a:spcPct val="0"/>
              </a:spcBef>
              <a:spcAft>
                <a:spcPct val="0"/>
              </a:spcAft>
              <a:defRPr sz="3200">
                <a:solidFill>
                  <a:schemeClr val="bg1"/>
                </a:solidFill>
                <a:latin typeface="Arial" charset="0"/>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kumimoji="1" lang="ja-JP" altLang="en-US" sz="2800" dirty="0" smtClean="0">
                <a:solidFill>
                  <a:schemeClr val="bg1">
                    <a:lumMod val="50000"/>
                  </a:schemeClr>
                </a:solidFill>
              </a:rPr>
              <a:t>労働力の喪失：生産年齢人口の減少</a:t>
            </a:r>
            <a:endParaRPr kumimoji="1" lang="ja-JP" altLang="en-US" sz="2800" dirty="0">
              <a:solidFill>
                <a:schemeClr val="bg1">
                  <a:lumMod val="50000"/>
                </a:schemeClr>
              </a:solidFill>
            </a:endParaRPr>
          </a:p>
        </p:txBody>
      </p:sp>
      <p:sp>
        <p:nvSpPr>
          <p:cNvPr id="10" name="フリーフォーム 9"/>
          <p:cNvSpPr/>
          <p:nvPr/>
        </p:nvSpPr>
        <p:spPr>
          <a:xfrm>
            <a:off x="990600" y="2209800"/>
            <a:ext cx="4495800" cy="2590800"/>
          </a:xfrm>
          <a:custGeom>
            <a:avLst/>
            <a:gdLst>
              <a:gd name="connsiteX0" fmla="*/ 0 w 3594100"/>
              <a:gd name="connsiteY0" fmla="*/ 1177950 h 1718124"/>
              <a:gd name="connsiteX1" fmla="*/ 495300 w 3594100"/>
              <a:gd name="connsiteY1" fmla="*/ 1660550 h 1718124"/>
              <a:gd name="connsiteX2" fmla="*/ 2381250 w 3594100"/>
              <a:gd name="connsiteY2" fmla="*/ 3200 h 1718124"/>
              <a:gd name="connsiteX3" fmla="*/ 3162300 w 3594100"/>
              <a:gd name="connsiteY3" fmla="*/ 1241450 h 1718124"/>
              <a:gd name="connsiteX4" fmla="*/ 3594100 w 3594100"/>
              <a:gd name="connsiteY4" fmla="*/ 1285900 h 1718124"/>
              <a:gd name="connsiteX0" fmla="*/ 0 w 3594100"/>
              <a:gd name="connsiteY0" fmla="*/ 1176493 h 1617591"/>
              <a:gd name="connsiteX1" fmla="*/ 774700 w 3594100"/>
              <a:gd name="connsiteY1" fmla="*/ 1544793 h 1617591"/>
              <a:gd name="connsiteX2" fmla="*/ 2381250 w 3594100"/>
              <a:gd name="connsiteY2" fmla="*/ 1743 h 1617591"/>
              <a:gd name="connsiteX3" fmla="*/ 3162300 w 3594100"/>
              <a:gd name="connsiteY3" fmla="*/ 1239993 h 1617591"/>
              <a:gd name="connsiteX4" fmla="*/ 3594100 w 3594100"/>
              <a:gd name="connsiteY4" fmla="*/ 1284443 h 1617591"/>
              <a:gd name="connsiteX0" fmla="*/ 0 w 3911600"/>
              <a:gd name="connsiteY0" fmla="*/ 1125693 h 1606569"/>
              <a:gd name="connsiteX1" fmla="*/ 1092200 w 3911600"/>
              <a:gd name="connsiteY1" fmla="*/ 1544793 h 1606569"/>
              <a:gd name="connsiteX2" fmla="*/ 2698750 w 3911600"/>
              <a:gd name="connsiteY2" fmla="*/ 1743 h 1606569"/>
              <a:gd name="connsiteX3" fmla="*/ 3479800 w 3911600"/>
              <a:gd name="connsiteY3" fmla="*/ 1239993 h 1606569"/>
              <a:gd name="connsiteX4" fmla="*/ 3911600 w 3911600"/>
              <a:gd name="connsiteY4" fmla="*/ 1284443 h 1606569"/>
              <a:gd name="connsiteX0" fmla="*/ 0 w 3911600"/>
              <a:gd name="connsiteY0" fmla="*/ 1124941 h 1605817"/>
              <a:gd name="connsiteX1" fmla="*/ 1092200 w 3911600"/>
              <a:gd name="connsiteY1" fmla="*/ 1544041 h 1605817"/>
              <a:gd name="connsiteX2" fmla="*/ 2698750 w 3911600"/>
              <a:gd name="connsiteY2" fmla="*/ 991 h 1605817"/>
              <a:gd name="connsiteX3" fmla="*/ 3479800 w 3911600"/>
              <a:gd name="connsiteY3" fmla="*/ 1309091 h 1605817"/>
              <a:gd name="connsiteX4" fmla="*/ 3911600 w 3911600"/>
              <a:gd name="connsiteY4" fmla="*/ 1283691 h 1605817"/>
              <a:gd name="connsiteX0" fmla="*/ 0 w 3911600"/>
              <a:gd name="connsiteY0" fmla="*/ 1004385 h 1477118"/>
              <a:gd name="connsiteX1" fmla="*/ 1092200 w 3911600"/>
              <a:gd name="connsiteY1" fmla="*/ 1423485 h 1477118"/>
              <a:gd name="connsiteX2" fmla="*/ 2698750 w 3911600"/>
              <a:gd name="connsiteY2" fmla="*/ 1085 h 1477118"/>
              <a:gd name="connsiteX3" fmla="*/ 3479800 w 3911600"/>
              <a:gd name="connsiteY3" fmla="*/ 1188535 h 1477118"/>
              <a:gd name="connsiteX4" fmla="*/ 3911600 w 3911600"/>
              <a:gd name="connsiteY4" fmla="*/ 1163135 h 1477118"/>
              <a:gd name="connsiteX0" fmla="*/ 0 w 3911600"/>
              <a:gd name="connsiteY0" fmla="*/ 1003301 h 1476034"/>
              <a:gd name="connsiteX1" fmla="*/ 1092200 w 3911600"/>
              <a:gd name="connsiteY1" fmla="*/ 1422401 h 1476034"/>
              <a:gd name="connsiteX2" fmla="*/ 2698750 w 3911600"/>
              <a:gd name="connsiteY2" fmla="*/ 1 h 1476034"/>
              <a:gd name="connsiteX3" fmla="*/ 3479800 w 3911600"/>
              <a:gd name="connsiteY3" fmla="*/ 1187451 h 1476034"/>
              <a:gd name="connsiteX4" fmla="*/ 3911600 w 3911600"/>
              <a:gd name="connsiteY4" fmla="*/ 1162051 h 1476034"/>
              <a:gd name="connsiteX0" fmla="*/ 0 w 3911600"/>
              <a:gd name="connsiteY0" fmla="*/ 1003770 h 1476503"/>
              <a:gd name="connsiteX1" fmla="*/ 1092200 w 3911600"/>
              <a:gd name="connsiteY1" fmla="*/ 1422870 h 1476503"/>
              <a:gd name="connsiteX2" fmla="*/ 2698750 w 3911600"/>
              <a:gd name="connsiteY2" fmla="*/ 470 h 1476503"/>
              <a:gd name="connsiteX3" fmla="*/ 3670300 w 3911600"/>
              <a:gd name="connsiteY3" fmla="*/ 1264120 h 1476503"/>
              <a:gd name="connsiteX4" fmla="*/ 3911600 w 3911600"/>
              <a:gd name="connsiteY4" fmla="*/ 1162520 h 1476503"/>
              <a:gd name="connsiteX0" fmla="*/ 0 w 3800908"/>
              <a:gd name="connsiteY0" fmla="*/ 1003783 h 1476516"/>
              <a:gd name="connsiteX1" fmla="*/ 1092200 w 3800908"/>
              <a:gd name="connsiteY1" fmla="*/ 1422883 h 1476516"/>
              <a:gd name="connsiteX2" fmla="*/ 2698750 w 3800908"/>
              <a:gd name="connsiteY2" fmla="*/ 483 h 1476516"/>
              <a:gd name="connsiteX3" fmla="*/ 3670300 w 3800908"/>
              <a:gd name="connsiteY3" fmla="*/ 1264133 h 1476516"/>
              <a:gd name="connsiteX4" fmla="*/ 3790950 w 3800908"/>
              <a:gd name="connsiteY4" fmla="*/ 1340333 h 1476516"/>
              <a:gd name="connsiteX0" fmla="*/ 0 w 3805396"/>
              <a:gd name="connsiteY0" fmla="*/ 1003795 h 1493134"/>
              <a:gd name="connsiteX1" fmla="*/ 1092200 w 3805396"/>
              <a:gd name="connsiteY1" fmla="*/ 1422895 h 1493134"/>
              <a:gd name="connsiteX2" fmla="*/ 2698750 w 3805396"/>
              <a:gd name="connsiteY2" fmla="*/ 495 h 1493134"/>
              <a:gd name="connsiteX3" fmla="*/ 3670300 w 3805396"/>
              <a:gd name="connsiteY3" fmla="*/ 1264145 h 1493134"/>
              <a:gd name="connsiteX4" fmla="*/ 3797300 w 3805396"/>
              <a:gd name="connsiteY4" fmla="*/ 1492745 h 1493134"/>
              <a:gd name="connsiteX0" fmla="*/ 0 w 3751361"/>
              <a:gd name="connsiteY0" fmla="*/ 1003800 h 1562600"/>
              <a:gd name="connsiteX1" fmla="*/ 1092200 w 3751361"/>
              <a:gd name="connsiteY1" fmla="*/ 1422900 h 1562600"/>
              <a:gd name="connsiteX2" fmla="*/ 2698750 w 3751361"/>
              <a:gd name="connsiteY2" fmla="*/ 500 h 1562600"/>
              <a:gd name="connsiteX3" fmla="*/ 3670300 w 3751361"/>
              <a:gd name="connsiteY3" fmla="*/ 1264150 h 1562600"/>
              <a:gd name="connsiteX4" fmla="*/ 3695700 w 3751361"/>
              <a:gd name="connsiteY4" fmla="*/ 1562600 h 1562600"/>
              <a:gd name="connsiteX0" fmla="*/ 0 w 3720013"/>
              <a:gd name="connsiteY0" fmla="*/ 1003721 h 1562521"/>
              <a:gd name="connsiteX1" fmla="*/ 1092200 w 3720013"/>
              <a:gd name="connsiteY1" fmla="*/ 1422821 h 1562521"/>
              <a:gd name="connsiteX2" fmla="*/ 2698750 w 3720013"/>
              <a:gd name="connsiteY2" fmla="*/ 421 h 1562521"/>
              <a:gd name="connsiteX3" fmla="*/ 3619500 w 3720013"/>
              <a:gd name="connsiteY3" fmla="*/ 1276771 h 1562521"/>
              <a:gd name="connsiteX4" fmla="*/ 3695700 w 3720013"/>
              <a:gd name="connsiteY4" fmla="*/ 1562521 h 1562521"/>
              <a:gd name="connsiteX0" fmla="*/ 0 w 3767748"/>
              <a:gd name="connsiteY0" fmla="*/ 1003717 h 1511954"/>
              <a:gd name="connsiteX1" fmla="*/ 1092200 w 3767748"/>
              <a:gd name="connsiteY1" fmla="*/ 1422817 h 1511954"/>
              <a:gd name="connsiteX2" fmla="*/ 2698750 w 3767748"/>
              <a:gd name="connsiteY2" fmla="*/ 417 h 1511954"/>
              <a:gd name="connsiteX3" fmla="*/ 3619500 w 3767748"/>
              <a:gd name="connsiteY3" fmla="*/ 1276767 h 1511954"/>
              <a:gd name="connsiteX4" fmla="*/ 3765550 w 3767748"/>
              <a:gd name="connsiteY4" fmla="*/ 1511717 h 1511954"/>
              <a:gd name="connsiteX0" fmla="*/ 0 w 3892550"/>
              <a:gd name="connsiteY0" fmla="*/ 1003715 h 1476448"/>
              <a:gd name="connsiteX1" fmla="*/ 1092200 w 3892550"/>
              <a:gd name="connsiteY1" fmla="*/ 1422815 h 1476448"/>
              <a:gd name="connsiteX2" fmla="*/ 2698750 w 3892550"/>
              <a:gd name="connsiteY2" fmla="*/ 415 h 1476448"/>
              <a:gd name="connsiteX3" fmla="*/ 3619500 w 3892550"/>
              <a:gd name="connsiteY3" fmla="*/ 1276765 h 1476448"/>
              <a:gd name="connsiteX4" fmla="*/ 3892550 w 3892550"/>
              <a:gd name="connsiteY4" fmla="*/ 1467265 h 1476448"/>
              <a:gd name="connsiteX0" fmla="*/ 0 w 3892550"/>
              <a:gd name="connsiteY0" fmla="*/ 1006512 h 1479245"/>
              <a:gd name="connsiteX1" fmla="*/ 1092200 w 3892550"/>
              <a:gd name="connsiteY1" fmla="*/ 1425612 h 1479245"/>
              <a:gd name="connsiteX2" fmla="*/ 2698750 w 3892550"/>
              <a:gd name="connsiteY2" fmla="*/ 3212 h 1479245"/>
              <a:gd name="connsiteX3" fmla="*/ 3556000 w 3892550"/>
              <a:gd name="connsiteY3" fmla="*/ 1050962 h 1479245"/>
              <a:gd name="connsiteX4" fmla="*/ 3892550 w 3892550"/>
              <a:gd name="connsiteY4" fmla="*/ 1470062 h 1479245"/>
              <a:gd name="connsiteX0" fmla="*/ 0 w 3892550"/>
              <a:gd name="connsiteY0" fmla="*/ 1006409 h 1479142"/>
              <a:gd name="connsiteX1" fmla="*/ 1092200 w 3892550"/>
              <a:gd name="connsiteY1" fmla="*/ 1425509 h 1479142"/>
              <a:gd name="connsiteX2" fmla="*/ 2698750 w 3892550"/>
              <a:gd name="connsiteY2" fmla="*/ 3109 h 1479142"/>
              <a:gd name="connsiteX3" fmla="*/ 3556000 w 3892550"/>
              <a:gd name="connsiteY3" fmla="*/ 1050859 h 1479142"/>
              <a:gd name="connsiteX4" fmla="*/ 3892550 w 3892550"/>
              <a:gd name="connsiteY4" fmla="*/ 1285809 h 1479142"/>
              <a:gd name="connsiteX0" fmla="*/ 0 w 3943350"/>
              <a:gd name="connsiteY0" fmla="*/ 1139759 h 1511508"/>
              <a:gd name="connsiteX1" fmla="*/ 1143000 w 3943350"/>
              <a:gd name="connsiteY1" fmla="*/ 1425509 h 1511508"/>
              <a:gd name="connsiteX2" fmla="*/ 2749550 w 3943350"/>
              <a:gd name="connsiteY2" fmla="*/ 3109 h 1511508"/>
              <a:gd name="connsiteX3" fmla="*/ 3606800 w 3943350"/>
              <a:gd name="connsiteY3" fmla="*/ 1050859 h 1511508"/>
              <a:gd name="connsiteX4" fmla="*/ 3943350 w 3943350"/>
              <a:gd name="connsiteY4" fmla="*/ 1285809 h 1511508"/>
              <a:gd name="connsiteX0" fmla="*/ 0 w 3943350"/>
              <a:gd name="connsiteY0" fmla="*/ 1139759 h 1489030"/>
              <a:gd name="connsiteX1" fmla="*/ 1143000 w 3943350"/>
              <a:gd name="connsiteY1" fmla="*/ 1425509 h 1489030"/>
              <a:gd name="connsiteX2" fmla="*/ 2749550 w 3943350"/>
              <a:gd name="connsiteY2" fmla="*/ 3109 h 1489030"/>
              <a:gd name="connsiteX3" fmla="*/ 3606800 w 3943350"/>
              <a:gd name="connsiteY3" fmla="*/ 1050859 h 1489030"/>
              <a:gd name="connsiteX4" fmla="*/ 3943350 w 3943350"/>
              <a:gd name="connsiteY4" fmla="*/ 1285809 h 148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350" h="1489030">
                <a:moveTo>
                  <a:pt x="0" y="1139759"/>
                </a:moveTo>
                <a:cubicBezTo>
                  <a:pt x="227012" y="1339255"/>
                  <a:pt x="684742" y="1614951"/>
                  <a:pt x="1143000" y="1425509"/>
                </a:cubicBezTo>
                <a:cubicBezTo>
                  <a:pt x="1601258" y="1236067"/>
                  <a:pt x="2338917" y="65551"/>
                  <a:pt x="2749550" y="3109"/>
                </a:cubicBezTo>
                <a:cubicBezTo>
                  <a:pt x="3160183" y="-59333"/>
                  <a:pt x="3407833" y="837076"/>
                  <a:pt x="3606800" y="1050859"/>
                </a:cubicBezTo>
                <a:cubicBezTo>
                  <a:pt x="3805767" y="1264642"/>
                  <a:pt x="3943350" y="1285809"/>
                  <a:pt x="3943350" y="1285809"/>
                </a:cubicBezTo>
              </a:path>
            </a:pathLst>
          </a:custGeom>
          <a:ln w="76200" cmpd="sng">
            <a:solidFill>
              <a:srgbClr val="008040"/>
            </a:solidFill>
          </a:ln>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3" name="フリーフォーム 12"/>
          <p:cNvSpPr/>
          <p:nvPr/>
        </p:nvSpPr>
        <p:spPr>
          <a:xfrm>
            <a:off x="4419600" y="2209800"/>
            <a:ext cx="3404552" cy="2160963"/>
          </a:xfrm>
          <a:custGeom>
            <a:avLst/>
            <a:gdLst>
              <a:gd name="connsiteX0" fmla="*/ 0 w 3099035"/>
              <a:gd name="connsiteY0" fmla="*/ 1568492 h 1684117"/>
              <a:gd name="connsiteX1" fmla="*/ 1670050 w 3099035"/>
              <a:gd name="connsiteY1" fmla="*/ 42 h 1684117"/>
              <a:gd name="connsiteX2" fmla="*/ 2914650 w 3099035"/>
              <a:gd name="connsiteY2" fmla="*/ 1517692 h 1684117"/>
              <a:gd name="connsiteX3" fmla="*/ 3092450 w 3099035"/>
              <a:gd name="connsiteY3" fmla="*/ 1644692 h 1684117"/>
              <a:gd name="connsiteX4" fmla="*/ 3092450 w 3099035"/>
              <a:gd name="connsiteY4" fmla="*/ 1644692 h 1684117"/>
              <a:gd name="connsiteX0" fmla="*/ 0 w 3094801"/>
              <a:gd name="connsiteY0" fmla="*/ 1568492 h 1677371"/>
              <a:gd name="connsiteX1" fmla="*/ 1670050 w 3094801"/>
              <a:gd name="connsiteY1" fmla="*/ 42 h 1677371"/>
              <a:gd name="connsiteX2" fmla="*/ 2914650 w 3094801"/>
              <a:gd name="connsiteY2" fmla="*/ 1517692 h 1677371"/>
              <a:gd name="connsiteX3" fmla="*/ 3092450 w 3094801"/>
              <a:gd name="connsiteY3" fmla="*/ 1644692 h 1677371"/>
              <a:gd name="connsiteX4" fmla="*/ 2971800 w 3094801"/>
              <a:gd name="connsiteY4" fmla="*/ 1631992 h 1677371"/>
              <a:gd name="connsiteX0" fmla="*/ 0 w 3094801"/>
              <a:gd name="connsiteY0" fmla="*/ 1568492 h 1694832"/>
              <a:gd name="connsiteX1" fmla="*/ 1670050 w 3094801"/>
              <a:gd name="connsiteY1" fmla="*/ 42 h 1694832"/>
              <a:gd name="connsiteX2" fmla="*/ 2914650 w 3094801"/>
              <a:gd name="connsiteY2" fmla="*/ 1517692 h 1694832"/>
              <a:gd name="connsiteX3" fmla="*/ 3092450 w 3094801"/>
              <a:gd name="connsiteY3" fmla="*/ 1676442 h 1694832"/>
              <a:gd name="connsiteX4" fmla="*/ 2971800 w 3094801"/>
              <a:gd name="connsiteY4" fmla="*/ 1631992 h 1694832"/>
              <a:gd name="connsiteX0" fmla="*/ 0 w 3332550"/>
              <a:gd name="connsiteY0" fmla="*/ 1568492 h 1709563"/>
              <a:gd name="connsiteX1" fmla="*/ 1670050 w 3332550"/>
              <a:gd name="connsiteY1" fmla="*/ 42 h 1709563"/>
              <a:gd name="connsiteX2" fmla="*/ 2914650 w 3332550"/>
              <a:gd name="connsiteY2" fmla="*/ 1517692 h 1709563"/>
              <a:gd name="connsiteX3" fmla="*/ 3092450 w 3332550"/>
              <a:gd name="connsiteY3" fmla="*/ 1676442 h 1709563"/>
              <a:gd name="connsiteX4" fmla="*/ 3327400 w 3332550"/>
              <a:gd name="connsiteY4" fmla="*/ 1708192 h 1709563"/>
              <a:gd name="connsiteX0" fmla="*/ 0 w 3332691"/>
              <a:gd name="connsiteY0" fmla="*/ 1568492 h 1708341"/>
              <a:gd name="connsiteX1" fmla="*/ 1670050 w 3332691"/>
              <a:gd name="connsiteY1" fmla="*/ 42 h 1708341"/>
              <a:gd name="connsiteX2" fmla="*/ 2914650 w 3332691"/>
              <a:gd name="connsiteY2" fmla="*/ 1517692 h 1708341"/>
              <a:gd name="connsiteX3" fmla="*/ 3098800 w 3332691"/>
              <a:gd name="connsiteY3" fmla="*/ 1593892 h 1708341"/>
              <a:gd name="connsiteX4" fmla="*/ 3327400 w 3332691"/>
              <a:gd name="connsiteY4" fmla="*/ 1708192 h 1708341"/>
              <a:gd name="connsiteX0" fmla="*/ 0 w 3332691"/>
              <a:gd name="connsiteY0" fmla="*/ 1568788 h 1708666"/>
              <a:gd name="connsiteX1" fmla="*/ 1670050 w 3332691"/>
              <a:gd name="connsiteY1" fmla="*/ 338 h 1708666"/>
              <a:gd name="connsiteX2" fmla="*/ 2914650 w 3332691"/>
              <a:gd name="connsiteY2" fmla="*/ 1429088 h 1708666"/>
              <a:gd name="connsiteX3" fmla="*/ 3098800 w 3332691"/>
              <a:gd name="connsiteY3" fmla="*/ 1594188 h 1708666"/>
              <a:gd name="connsiteX4" fmla="*/ 3327400 w 3332691"/>
              <a:gd name="connsiteY4" fmla="*/ 1708488 h 1708666"/>
              <a:gd name="connsiteX0" fmla="*/ 0 w 3333315"/>
              <a:gd name="connsiteY0" fmla="*/ 1571063 h 1711104"/>
              <a:gd name="connsiteX1" fmla="*/ 1670050 w 3333315"/>
              <a:gd name="connsiteY1" fmla="*/ 2613 h 1711104"/>
              <a:gd name="connsiteX2" fmla="*/ 2762250 w 3333315"/>
              <a:gd name="connsiteY2" fmla="*/ 1209113 h 1711104"/>
              <a:gd name="connsiteX3" fmla="*/ 3098800 w 3333315"/>
              <a:gd name="connsiteY3" fmla="*/ 1596463 h 1711104"/>
              <a:gd name="connsiteX4" fmla="*/ 3327400 w 3333315"/>
              <a:gd name="connsiteY4" fmla="*/ 1710763 h 1711104"/>
              <a:gd name="connsiteX0" fmla="*/ 0 w 3333697"/>
              <a:gd name="connsiteY0" fmla="*/ 1571051 h 1710941"/>
              <a:gd name="connsiteX1" fmla="*/ 1670050 w 3333697"/>
              <a:gd name="connsiteY1" fmla="*/ 2601 h 1710941"/>
              <a:gd name="connsiteX2" fmla="*/ 2762250 w 3333697"/>
              <a:gd name="connsiteY2" fmla="*/ 1209101 h 1710941"/>
              <a:gd name="connsiteX3" fmla="*/ 3111500 w 3333697"/>
              <a:gd name="connsiteY3" fmla="*/ 1564701 h 1710941"/>
              <a:gd name="connsiteX4" fmla="*/ 3327400 w 3333697"/>
              <a:gd name="connsiteY4" fmla="*/ 1710751 h 1710941"/>
              <a:gd name="connsiteX0" fmla="*/ 0 w 3333697"/>
              <a:gd name="connsiteY0" fmla="*/ 1571114 h 1711004"/>
              <a:gd name="connsiteX1" fmla="*/ 1670050 w 3333697"/>
              <a:gd name="connsiteY1" fmla="*/ 2664 h 1711004"/>
              <a:gd name="connsiteX2" fmla="*/ 2762250 w 3333697"/>
              <a:gd name="connsiteY2" fmla="*/ 1209164 h 1711004"/>
              <a:gd name="connsiteX3" fmla="*/ 3111500 w 3333697"/>
              <a:gd name="connsiteY3" fmla="*/ 1564764 h 1711004"/>
              <a:gd name="connsiteX4" fmla="*/ 3327400 w 3333697"/>
              <a:gd name="connsiteY4" fmla="*/ 1710814 h 1711004"/>
              <a:gd name="connsiteX0" fmla="*/ 0 w 3352273"/>
              <a:gd name="connsiteY0" fmla="*/ 1571114 h 1692009"/>
              <a:gd name="connsiteX1" fmla="*/ 1670050 w 3352273"/>
              <a:gd name="connsiteY1" fmla="*/ 2664 h 1692009"/>
              <a:gd name="connsiteX2" fmla="*/ 2762250 w 3352273"/>
              <a:gd name="connsiteY2" fmla="*/ 1209164 h 1692009"/>
              <a:gd name="connsiteX3" fmla="*/ 3111500 w 3352273"/>
              <a:gd name="connsiteY3" fmla="*/ 1564764 h 1692009"/>
              <a:gd name="connsiteX4" fmla="*/ 3346450 w 3352273"/>
              <a:gd name="connsiteY4" fmla="*/ 1691764 h 1692009"/>
              <a:gd name="connsiteX0" fmla="*/ 0 w 3398139"/>
              <a:gd name="connsiteY0" fmla="*/ 1571114 h 1702683"/>
              <a:gd name="connsiteX1" fmla="*/ 1670050 w 3398139"/>
              <a:gd name="connsiteY1" fmla="*/ 2664 h 1702683"/>
              <a:gd name="connsiteX2" fmla="*/ 2762250 w 3398139"/>
              <a:gd name="connsiteY2" fmla="*/ 1209164 h 1702683"/>
              <a:gd name="connsiteX3" fmla="*/ 3111500 w 3398139"/>
              <a:gd name="connsiteY3" fmla="*/ 1564764 h 1702683"/>
              <a:gd name="connsiteX4" fmla="*/ 3346450 w 3398139"/>
              <a:gd name="connsiteY4" fmla="*/ 1691764 h 1702683"/>
              <a:gd name="connsiteX0" fmla="*/ 0 w 3401435"/>
              <a:gd name="connsiteY0" fmla="*/ 1579624 h 1716604"/>
              <a:gd name="connsiteX1" fmla="*/ 1670050 w 3401435"/>
              <a:gd name="connsiteY1" fmla="*/ 11174 h 1716604"/>
              <a:gd name="connsiteX2" fmla="*/ 2584450 w 3401435"/>
              <a:gd name="connsiteY2" fmla="*/ 919224 h 1716604"/>
              <a:gd name="connsiteX3" fmla="*/ 3111500 w 3401435"/>
              <a:gd name="connsiteY3" fmla="*/ 1573274 h 1716604"/>
              <a:gd name="connsiteX4" fmla="*/ 3346450 w 3401435"/>
              <a:gd name="connsiteY4" fmla="*/ 1700274 h 1716604"/>
              <a:gd name="connsiteX0" fmla="*/ 0 w 3401435"/>
              <a:gd name="connsiteY0" fmla="*/ 1579972 h 1716952"/>
              <a:gd name="connsiteX1" fmla="*/ 1670050 w 3401435"/>
              <a:gd name="connsiteY1" fmla="*/ 11522 h 1716952"/>
              <a:gd name="connsiteX2" fmla="*/ 2584450 w 3401435"/>
              <a:gd name="connsiteY2" fmla="*/ 919572 h 1716952"/>
              <a:gd name="connsiteX3" fmla="*/ 3111500 w 3401435"/>
              <a:gd name="connsiteY3" fmla="*/ 1573622 h 1716952"/>
              <a:gd name="connsiteX4" fmla="*/ 3346450 w 3401435"/>
              <a:gd name="connsiteY4" fmla="*/ 1700622 h 1716952"/>
              <a:gd name="connsiteX0" fmla="*/ 0 w 3404552"/>
              <a:gd name="connsiteY0" fmla="*/ 1579972 h 1716059"/>
              <a:gd name="connsiteX1" fmla="*/ 1670050 w 3404552"/>
              <a:gd name="connsiteY1" fmla="*/ 11522 h 1716059"/>
              <a:gd name="connsiteX2" fmla="*/ 2584450 w 3404552"/>
              <a:gd name="connsiteY2" fmla="*/ 919572 h 1716059"/>
              <a:gd name="connsiteX3" fmla="*/ 3111500 w 3404552"/>
              <a:gd name="connsiteY3" fmla="*/ 1573622 h 1716059"/>
              <a:gd name="connsiteX4" fmla="*/ 3346450 w 3404552"/>
              <a:gd name="connsiteY4" fmla="*/ 1700622 h 171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552" h="1716059">
                <a:moveTo>
                  <a:pt x="0" y="1579972"/>
                </a:moveTo>
                <a:cubicBezTo>
                  <a:pt x="592137" y="799980"/>
                  <a:pt x="1239308" y="121589"/>
                  <a:pt x="1670050" y="11522"/>
                </a:cubicBezTo>
                <a:cubicBezTo>
                  <a:pt x="2100792" y="-98545"/>
                  <a:pt x="2395008" y="608422"/>
                  <a:pt x="2584450" y="919572"/>
                </a:cubicBezTo>
                <a:cubicBezTo>
                  <a:pt x="2773892" y="1230722"/>
                  <a:pt x="2970353" y="1458940"/>
                  <a:pt x="3111500" y="1573622"/>
                </a:cubicBezTo>
                <a:cubicBezTo>
                  <a:pt x="3263900" y="1697447"/>
                  <a:pt x="3520017" y="1742955"/>
                  <a:pt x="3346450" y="1700622"/>
                </a:cubicBezTo>
              </a:path>
            </a:pathLst>
          </a:custGeom>
          <a:ln w="76200" cmpd="sng">
            <a:solidFill>
              <a:srgbClr val="008040"/>
            </a:solidFill>
            <a:prstDash val="sysDash"/>
          </a:ln>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cxnSp>
        <p:nvCxnSpPr>
          <p:cNvPr id="15" name="直線矢印コネクタ 14"/>
          <p:cNvCxnSpPr/>
          <p:nvPr/>
        </p:nvCxnSpPr>
        <p:spPr bwMode="auto">
          <a:xfrm>
            <a:off x="990600" y="2514600"/>
            <a:ext cx="6858000" cy="990600"/>
          </a:xfrm>
          <a:prstGeom prst="straightConnector1">
            <a:avLst/>
          </a:prstGeom>
          <a:solidFill>
            <a:schemeClr val="bg1"/>
          </a:solidFill>
          <a:ln w="76200" cap="flat" cmpd="sng" algn="ctr">
            <a:solidFill>
              <a:srgbClr val="0000FF">
                <a:alpha val="65000"/>
              </a:srgbClr>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直線矢印コネクタ 18"/>
          <p:cNvCxnSpPr/>
          <p:nvPr/>
        </p:nvCxnSpPr>
        <p:spPr bwMode="auto">
          <a:xfrm>
            <a:off x="990600" y="2514600"/>
            <a:ext cx="6858000" cy="1752600"/>
          </a:xfrm>
          <a:prstGeom prst="straightConnector1">
            <a:avLst/>
          </a:prstGeom>
          <a:solidFill>
            <a:schemeClr val="bg1"/>
          </a:solidFill>
          <a:ln w="76200" cap="flat" cmpd="sng" algn="ctr">
            <a:solidFill>
              <a:srgbClr val="FF6600">
                <a:alpha val="65000"/>
              </a:srgbClr>
            </a:solidFill>
            <a:prstDash val="sysDash"/>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3" name="星 16 22"/>
          <p:cNvSpPr/>
          <p:nvPr/>
        </p:nvSpPr>
        <p:spPr>
          <a:xfrm>
            <a:off x="1219200" y="3810000"/>
            <a:ext cx="1371600" cy="762000"/>
          </a:xfrm>
          <a:prstGeom prst="star16">
            <a:avLst/>
          </a:prstGeom>
          <a:solidFill>
            <a:srgbClr val="FFFF00"/>
          </a:solidFill>
          <a:ln w="28575" cmpd="sng">
            <a:solidFill>
              <a:srgbClr val="FF66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24" name="テキスト ボックス 23"/>
          <p:cNvSpPr txBox="1"/>
          <p:nvPr/>
        </p:nvSpPr>
        <p:spPr>
          <a:xfrm>
            <a:off x="1447800" y="3962400"/>
            <a:ext cx="914400" cy="461665"/>
          </a:xfrm>
          <a:prstGeom prst="rect">
            <a:avLst/>
          </a:prstGeom>
          <a:noFill/>
        </p:spPr>
        <p:txBody>
          <a:bodyPr wrap="square" rtlCol="0">
            <a:spAutoFit/>
          </a:bodyPr>
          <a:lstStyle/>
          <a:p>
            <a:pPr algn="ctr"/>
            <a:r>
              <a:rPr kumimoji="1" lang="ja-JP" altLang="en-US" sz="1200" dirty="0" smtClean="0">
                <a:solidFill>
                  <a:srgbClr val="FF0000"/>
                </a:solidFill>
                <a:latin typeface="Arial Black"/>
                <a:ea typeface="HGP創英角ｺﾞｼｯｸUB"/>
                <a:cs typeface="Arial Black"/>
              </a:rPr>
              <a:t>リーマン</a:t>
            </a:r>
            <a:endParaRPr kumimoji="1" lang="en-US" altLang="ja-JP" sz="1200" dirty="0" smtClean="0">
              <a:solidFill>
                <a:srgbClr val="FF0000"/>
              </a:solidFill>
              <a:latin typeface="Arial Black"/>
              <a:ea typeface="HGP創英角ｺﾞｼｯｸUB"/>
              <a:cs typeface="Arial Black"/>
            </a:endParaRPr>
          </a:p>
          <a:p>
            <a:pPr algn="ctr"/>
            <a:r>
              <a:rPr kumimoji="1" lang="ja-JP" altLang="en-US" sz="1200" dirty="0" smtClean="0">
                <a:solidFill>
                  <a:srgbClr val="FF0000"/>
                </a:solidFill>
                <a:latin typeface="Arial Black"/>
                <a:ea typeface="HGP創英角ｺﾞｼｯｸUB"/>
                <a:cs typeface="Arial Black"/>
              </a:rPr>
              <a:t>ショック</a:t>
            </a:r>
            <a:endParaRPr kumimoji="1" lang="ja-JP" altLang="en-US" sz="1200" dirty="0">
              <a:solidFill>
                <a:srgbClr val="FF0000"/>
              </a:solidFill>
              <a:latin typeface="Arial Black"/>
              <a:ea typeface="HGP創英角ｺﾞｼｯｸUB"/>
              <a:cs typeface="Arial Black"/>
            </a:endParaRPr>
          </a:p>
        </p:txBody>
      </p:sp>
      <p:sp>
        <p:nvSpPr>
          <p:cNvPr id="25" name="星 16 24"/>
          <p:cNvSpPr/>
          <p:nvPr/>
        </p:nvSpPr>
        <p:spPr>
          <a:xfrm>
            <a:off x="3505200" y="1371600"/>
            <a:ext cx="1371600" cy="762000"/>
          </a:xfrm>
          <a:prstGeom prst="star16">
            <a:avLst/>
          </a:prstGeom>
          <a:solidFill>
            <a:srgbClr val="FFFF00"/>
          </a:solidFill>
          <a:ln w="28575" cmpd="sng">
            <a:solidFill>
              <a:srgbClr val="FF66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26" name="テキスト ボックス 25"/>
          <p:cNvSpPr txBox="1"/>
          <p:nvPr/>
        </p:nvSpPr>
        <p:spPr>
          <a:xfrm>
            <a:off x="3733800" y="1524000"/>
            <a:ext cx="914400" cy="523220"/>
          </a:xfrm>
          <a:prstGeom prst="rect">
            <a:avLst/>
          </a:prstGeom>
          <a:noFill/>
        </p:spPr>
        <p:txBody>
          <a:bodyPr wrap="square" rtlCol="0">
            <a:spAutoFit/>
          </a:bodyPr>
          <a:lstStyle/>
          <a:p>
            <a:pPr algn="ctr"/>
            <a:r>
              <a:rPr kumimoji="1" lang="en-US" altLang="ja-JP" sz="1400" dirty="0" smtClean="0">
                <a:solidFill>
                  <a:srgbClr val="FF0000"/>
                </a:solidFill>
                <a:latin typeface="Arial Black"/>
                <a:ea typeface="HGP創英角ｺﾞｼｯｸUB"/>
                <a:cs typeface="Arial Black"/>
              </a:rPr>
              <a:t>2015</a:t>
            </a:r>
            <a:r>
              <a:rPr kumimoji="1" lang="ja-JP" altLang="en-US" sz="1400" dirty="0" smtClean="0">
                <a:solidFill>
                  <a:srgbClr val="FF0000"/>
                </a:solidFill>
                <a:latin typeface="Arial Black"/>
                <a:ea typeface="HGP創英角ｺﾞｼｯｸUB"/>
                <a:cs typeface="Arial Black"/>
              </a:rPr>
              <a:t>年</a:t>
            </a:r>
            <a:endParaRPr kumimoji="1" lang="en-US" altLang="ja-JP" sz="1400" dirty="0" smtClean="0">
              <a:solidFill>
                <a:srgbClr val="FF0000"/>
              </a:solidFill>
              <a:latin typeface="Arial Black"/>
              <a:ea typeface="HGP創英角ｺﾞｼｯｸUB"/>
              <a:cs typeface="Arial Black"/>
            </a:endParaRPr>
          </a:p>
          <a:p>
            <a:pPr algn="ctr"/>
            <a:r>
              <a:rPr lang="ja-JP" altLang="en-US" sz="1400" dirty="0" smtClean="0">
                <a:solidFill>
                  <a:srgbClr val="FF0000"/>
                </a:solidFill>
                <a:latin typeface="Arial Black"/>
                <a:ea typeface="HGP創英角ｺﾞｼｯｸUB"/>
                <a:cs typeface="Arial Black"/>
              </a:rPr>
              <a:t>問題</a:t>
            </a:r>
            <a:endParaRPr kumimoji="1" lang="ja-JP" altLang="en-US" sz="1400" dirty="0">
              <a:solidFill>
                <a:srgbClr val="FF0000"/>
              </a:solidFill>
              <a:latin typeface="Arial Black"/>
              <a:ea typeface="HGP創英角ｺﾞｼｯｸUB"/>
              <a:cs typeface="Arial Black"/>
            </a:endParaRPr>
          </a:p>
        </p:txBody>
      </p:sp>
      <p:sp>
        <p:nvSpPr>
          <p:cNvPr id="28" name="上矢印 27"/>
          <p:cNvSpPr/>
          <p:nvPr/>
        </p:nvSpPr>
        <p:spPr>
          <a:xfrm>
            <a:off x="5562600" y="1371600"/>
            <a:ext cx="1219200" cy="762000"/>
          </a:xfrm>
          <a:prstGeom prst="upArrow">
            <a:avLst>
              <a:gd name="adj1" fmla="val 67708"/>
              <a:gd name="adj2" fmla="val 50000"/>
            </a:avLst>
          </a:prstGeom>
          <a:solidFill>
            <a:srgbClr val="3366FF"/>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9" name="テキスト ボックス 28"/>
          <p:cNvSpPr txBox="1"/>
          <p:nvPr/>
        </p:nvSpPr>
        <p:spPr>
          <a:xfrm>
            <a:off x="5715000" y="1524000"/>
            <a:ext cx="914400" cy="646331"/>
          </a:xfrm>
          <a:prstGeom prst="rect">
            <a:avLst/>
          </a:prstGeom>
          <a:noFill/>
        </p:spPr>
        <p:txBody>
          <a:bodyPr wrap="square" rtlCol="0">
            <a:spAutoFit/>
          </a:bodyPr>
          <a:lstStyle/>
          <a:p>
            <a:pPr algn="ctr"/>
            <a:r>
              <a:rPr kumimoji="1" lang="en-US" altLang="ja-JP" sz="1400" dirty="0" smtClean="0">
                <a:solidFill>
                  <a:schemeClr val="bg1"/>
                </a:solidFill>
                <a:latin typeface="Arial Black"/>
                <a:ea typeface="HGP創英角ｺﾞｼｯｸUB"/>
                <a:cs typeface="Arial Black"/>
              </a:rPr>
              <a:t>2020</a:t>
            </a:r>
            <a:r>
              <a:rPr kumimoji="1" lang="ja-JP" altLang="en-US" sz="1400" dirty="0" smtClean="0">
                <a:solidFill>
                  <a:schemeClr val="bg1"/>
                </a:solidFill>
                <a:latin typeface="Arial Black"/>
                <a:ea typeface="HGP創英角ｺﾞｼｯｸUB"/>
                <a:cs typeface="Arial Black"/>
              </a:rPr>
              <a:t>年</a:t>
            </a:r>
            <a:endParaRPr kumimoji="1" lang="en-US" altLang="ja-JP" sz="1400" dirty="0" smtClean="0">
              <a:solidFill>
                <a:schemeClr val="bg1"/>
              </a:solidFill>
              <a:latin typeface="Arial Black"/>
              <a:ea typeface="HGP創英角ｺﾞｼｯｸUB"/>
              <a:cs typeface="Arial Black"/>
            </a:endParaRPr>
          </a:p>
          <a:p>
            <a:pPr algn="ctr"/>
            <a:r>
              <a:rPr lang="ja-JP" altLang="en-US" sz="800" dirty="0" smtClean="0">
                <a:solidFill>
                  <a:schemeClr val="bg1"/>
                </a:solidFill>
                <a:latin typeface="Arial Black"/>
                <a:ea typeface="HGP創英角ｺﾞｼｯｸUB"/>
                <a:cs typeface="Arial Black"/>
              </a:rPr>
              <a:t>オリンピック</a:t>
            </a:r>
            <a:endParaRPr lang="en-US" altLang="ja-JP" sz="800" dirty="0" smtClean="0">
              <a:solidFill>
                <a:schemeClr val="bg1"/>
              </a:solidFill>
              <a:latin typeface="Arial Black"/>
              <a:ea typeface="HGP創英角ｺﾞｼｯｸUB"/>
              <a:cs typeface="Arial Black"/>
            </a:endParaRPr>
          </a:p>
          <a:p>
            <a:pPr algn="ctr"/>
            <a:r>
              <a:rPr lang="ja-JP" altLang="en-US" sz="1400" dirty="0" smtClean="0">
                <a:solidFill>
                  <a:schemeClr val="bg1"/>
                </a:solidFill>
                <a:latin typeface="Arial Black"/>
                <a:ea typeface="HGP創英角ｺﾞｼｯｸUB"/>
                <a:cs typeface="Arial Black"/>
              </a:rPr>
              <a:t>特需</a:t>
            </a:r>
            <a:endParaRPr lang="en-US" altLang="ja-JP" sz="1400" dirty="0" smtClean="0">
              <a:solidFill>
                <a:schemeClr val="bg1"/>
              </a:solidFill>
              <a:latin typeface="Arial Black"/>
              <a:ea typeface="HGP創英角ｺﾞｼｯｸUB"/>
              <a:cs typeface="Arial Black"/>
            </a:endParaRPr>
          </a:p>
        </p:txBody>
      </p:sp>
      <p:sp>
        <p:nvSpPr>
          <p:cNvPr id="34" name="角丸四角形 33"/>
          <p:cNvSpPr/>
          <p:nvPr/>
        </p:nvSpPr>
        <p:spPr>
          <a:xfrm>
            <a:off x="3505200" y="2362200"/>
            <a:ext cx="1371600" cy="457200"/>
          </a:xfrm>
          <a:prstGeom prst="roundRect">
            <a:avLst>
              <a:gd name="adj" fmla="val 0"/>
            </a:avLst>
          </a:prstGeom>
          <a:solidFill>
            <a:srgbClr val="FF0000">
              <a:alpha val="45000"/>
            </a:srgb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baseline="0" dirty="0" smtClean="0">
                <a:ln>
                  <a:noFill/>
                </a:ln>
                <a:solidFill>
                  <a:srgbClr val="FFFFFF"/>
                </a:solidFill>
                <a:effectLst/>
                <a:latin typeface="Arial" charset="0"/>
                <a:ea typeface="HG丸ｺﾞｼｯｸM-PRO" pitchFamily="50" charset="-128"/>
              </a:rPr>
              <a:t>7682</a:t>
            </a:r>
            <a:r>
              <a:rPr kumimoji="0" lang="ja-JP" altLang="en-US" b="0" i="0" u="none" strike="noStrike" cap="none" normalizeH="0" baseline="0" dirty="0" smtClean="0">
                <a:ln>
                  <a:noFill/>
                </a:ln>
                <a:solidFill>
                  <a:srgbClr val="FFFFFF"/>
                </a:solidFill>
                <a:effectLst/>
                <a:latin typeface="Arial" charset="0"/>
                <a:ea typeface="HG丸ｺﾞｼｯｸM-PRO" pitchFamily="50" charset="-128"/>
              </a:rPr>
              <a:t>万人</a:t>
            </a:r>
          </a:p>
        </p:txBody>
      </p:sp>
      <p:sp>
        <p:nvSpPr>
          <p:cNvPr id="35" name="角丸四角形 34"/>
          <p:cNvSpPr/>
          <p:nvPr/>
        </p:nvSpPr>
        <p:spPr>
          <a:xfrm>
            <a:off x="5486400" y="2514600"/>
            <a:ext cx="1371600" cy="609600"/>
          </a:xfrm>
          <a:prstGeom prst="roundRect">
            <a:avLst>
              <a:gd name="adj" fmla="val 0"/>
            </a:avLst>
          </a:prstGeom>
          <a:solidFill>
            <a:srgbClr val="FF0000">
              <a:alpha val="45000"/>
            </a:srgb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b="0" i="0" u="none" strike="noStrike" cap="none" normalizeH="0" baseline="0" dirty="0" smtClean="0">
                <a:ln>
                  <a:noFill/>
                </a:ln>
                <a:solidFill>
                  <a:srgbClr val="FFFFFF"/>
                </a:solidFill>
                <a:effectLst/>
                <a:latin typeface="Arial" charset="0"/>
                <a:ea typeface="HG丸ｺﾞｼｯｸM-PRO" pitchFamily="50" charset="-128"/>
              </a:rPr>
              <a:t>7341</a:t>
            </a:r>
            <a:r>
              <a:rPr kumimoji="0" lang="ja-JP" altLang="en-US" b="0" i="0" u="none" strike="noStrike" cap="none" normalizeH="0" baseline="0" dirty="0" smtClean="0">
                <a:ln>
                  <a:noFill/>
                </a:ln>
                <a:solidFill>
                  <a:srgbClr val="FFFFFF"/>
                </a:solidFill>
                <a:effectLst/>
                <a:latin typeface="Arial" charset="0"/>
                <a:ea typeface="HG丸ｺﾞｼｯｸM-PRO" pitchFamily="50" charset="-128"/>
              </a:rPr>
              <a:t>万人　</a:t>
            </a:r>
            <a:endParaRPr kumimoji="0" lang="en-US" altLang="ja-JP" b="0" i="0" u="none" strike="noStrike" cap="none" normalizeH="0" baseline="0" dirty="0" smtClean="0">
              <a:ln>
                <a:noFill/>
              </a:ln>
              <a:solidFill>
                <a:srgbClr val="FFFFFF"/>
              </a:solidFill>
              <a:effectLst/>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dirty="0" smtClean="0">
                <a:solidFill>
                  <a:srgbClr val="FFFFFF"/>
                </a:solidFill>
                <a:latin typeface="Arial" charset="0"/>
                <a:ea typeface="HG丸ｺﾞｼｯｸM-PRO" pitchFamily="50" charset="-128"/>
              </a:rPr>
              <a:t>▲341</a:t>
            </a:r>
            <a:r>
              <a:rPr kumimoji="0" lang="ja-JP" altLang="en-US" dirty="0" smtClean="0">
                <a:solidFill>
                  <a:srgbClr val="FFFFFF"/>
                </a:solidFill>
                <a:latin typeface="Arial" charset="0"/>
                <a:ea typeface="HG丸ｺﾞｼｯｸM-PRO" pitchFamily="50" charset="-128"/>
              </a:rPr>
              <a:t>万人</a:t>
            </a:r>
            <a:endParaRPr kumimoji="0" lang="ja-JP" altLang="en-US"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36" name="テキスト ボックス 35"/>
          <p:cNvSpPr txBox="1"/>
          <p:nvPr/>
        </p:nvSpPr>
        <p:spPr>
          <a:xfrm rot="459898">
            <a:off x="1465419" y="2312832"/>
            <a:ext cx="1569660" cy="369332"/>
          </a:xfrm>
          <a:prstGeom prst="rect">
            <a:avLst/>
          </a:prstGeom>
          <a:noFill/>
        </p:spPr>
        <p:txBody>
          <a:bodyPr wrap="none" rtlCol="0">
            <a:spAutoFit/>
          </a:bodyPr>
          <a:lstStyle/>
          <a:p>
            <a:r>
              <a:rPr kumimoji="1" lang="ja-JP" altLang="en-US" sz="1800" dirty="0" smtClean="0">
                <a:solidFill>
                  <a:srgbClr val="0000FF"/>
                </a:solidFill>
                <a:latin typeface="+mn-ea"/>
                <a:cs typeface="ＤＦＰ太丸ゴシック体"/>
              </a:rPr>
              <a:t>生産年齢人口</a:t>
            </a:r>
            <a:endParaRPr kumimoji="1" lang="ja-JP" altLang="en-US" sz="1800" dirty="0">
              <a:solidFill>
                <a:srgbClr val="0000FF"/>
              </a:solidFill>
              <a:latin typeface="+mn-ea"/>
              <a:cs typeface="ＤＦＰ太丸ゴシック体"/>
            </a:endParaRPr>
          </a:p>
        </p:txBody>
      </p:sp>
      <p:sp>
        <p:nvSpPr>
          <p:cNvPr id="37" name="角丸四角形吹き出し 36"/>
          <p:cNvSpPr/>
          <p:nvPr/>
        </p:nvSpPr>
        <p:spPr>
          <a:xfrm>
            <a:off x="4724400" y="4572000"/>
            <a:ext cx="3278187" cy="838200"/>
          </a:xfrm>
          <a:prstGeom prst="wedgeRoundRectCallout">
            <a:avLst>
              <a:gd name="adj1" fmla="val 19126"/>
              <a:gd name="adj2" fmla="val -106942"/>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Aft>
                <a:spcPct val="0"/>
              </a:spcAft>
            </a:pPr>
            <a:r>
              <a:rPr kumimoji="0" lang="en-US" altLang="ja-JP" sz="2000" b="0" i="0" u="none" strike="noStrike" cap="none" normalizeH="0" baseline="0" dirty="0" smtClean="0">
                <a:ln>
                  <a:noFill/>
                </a:ln>
                <a:solidFill>
                  <a:schemeClr val="bg1"/>
                </a:solidFill>
                <a:effectLst/>
                <a:latin typeface="Arial Black"/>
                <a:ea typeface="HGP創英角ｺﾞｼｯｸUB"/>
                <a:cs typeface="Arial Black"/>
              </a:rPr>
              <a:t>IT</a:t>
            </a:r>
            <a:r>
              <a:rPr kumimoji="0" lang="ja-JP" altLang="en-US" sz="2000" b="0" i="0" u="none" strike="noStrike" cap="none" normalizeH="0" baseline="0" dirty="0" smtClean="0">
                <a:ln>
                  <a:noFill/>
                </a:ln>
                <a:solidFill>
                  <a:schemeClr val="bg1"/>
                </a:solidFill>
                <a:effectLst/>
                <a:latin typeface="Arial Black"/>
                <a:ea typeface="HGP創英角ｺﾞｼｯｸUB"/>
                <a:cs typeface="Arial Black"/>
              </a:rPr>
              <a:t>業界の“</a:t>
            </a:r>
            <a:r>
              <a:rPr kumimoji="0" lang="en-US" altLang="ja-JP" sz="2000" dirty="0" smtClean="0">
                <a:solidFill>
                  <a:schemeClr val="bg1"/>
                </a:solidFill>
                <a:latin typeface="Arial Black"/>
                <a:ea typeface="HGP創英角ｺﾞｼｯｸUB"/>
                <a:cs typeface="Arial Black"/>
              </a:rPr>
              <a:t>7K</a:t>
            </a:r>
            <a:r>
              <a:rPr kumimoji="0" lang="ja-JP" altLang="en-US" sz="2000" dirty="0" smtClean="0">
                <a:solidFill>
                  <a:schemeClr val="bg1"/>
                </a:solidFill>
                <a:latin typeface="Arial Black"/>
                <a:ea typeface="HGP創英角ｺﾞｼｯｸUB"/>
                <a:cs typeface="Arial Black"/>
              </a:rPr>
              <a:t>”</a:t>
            </a:r>
            <a:endParaRPr kumimoji="0" lang="en-US" altLang="ja-JP" sz="2000" b="0" i="0" u="none" strike="noStrike" cap="none" normalizeH="0" baseline="0" dirty="0" smtClean="0">
              <a:ln>
                <a:noFill/>
              </a:ln>
              <a:solidFill>
                <a:schemeClr val="bg1"/>
              </a:solidFill>
              <a:effectLst/>
              <a:latin typeface="Arial Black"/>
              <a:ea typeface="HGP創英角ｺﾞｼｯｸUB"/>
              <a:cs typeface="Arial Black"/>
            </a:endParaRPr>
          </a:p>
          <a:p>
            <a:pPr>
              <a:spcBef>
                <a:spcPts val="0"/>
              </a:spcBef>
            </a:pPr>
            <a:r>
              <a:rPr lang="ja-JP" altLang="en-US" sz="1200" dirty="0" smtClean="0">
                <a:solidFill>
                  <a:srgbClr val="FFFFFF"/>
                </a:solidFill>
                <a:latin typeface="ＭＳ Ｐゴシック"/>
                <a:ea typeface="ＭＳ Ｐゴシック"/>
                <a:cs typeface="ＭＳ Ｐゴシック"/>
              </a:rPr>
              <a:t>きつい</a:t>
            </a:r>
            <a:r>
              <a:rPr lang="ja-JP" altLang="en-US" sz="1200" dirty="0">
                <a:solidFill>
                  <a:srgbClr val="FFFFFF"/>
                </a:solidFill>
                <a:latin typeface="ＭＳ Ｐゴシック"/>
                <a:ea typeface="ＭＳ Ｐゴシック"/>
                <a:cs typeface="ＭＳ Ｐゴシック"/>
              </a:rPr>
              <a:t>、厳しい、</a:t>
            </a:r>
            <a:r>
              <a:rPr lang="ja-JP" altLang="en-US" sz="1200" dirty="0" smtClean="0">
                <a:solidFill>
                  <a:srgbClr val="FFFFFF"/>
                </a:solidFill>
                <a:latin typeface="ＭＳ Ｐゴシック"/>
                <a:ea typeface="ＭＳ Ｐゴシック"/>
                <a:cs typeface="ＭＳ Ｐゴシック"/>
              </a:rPr>
              <a:t>帰れない、規則</a:t>
            </a:r>
            <a:r>
              <a:rPr lang="ja-JP" altLang="en-US" sz="1200" dirty="0">
                <a:solidFill>
                  <a:srgbClr val="FFFFFF"/>
                </a:solidFill>
                <a:latin typeface="ＭＳ Ｐゴシック"/>
                <a:ea typeface="ＭＳ Ｐゴシック"/>
                <a:cs typeface="ＭＳ Ｐゴシック"/>
              </a:rPr>
              <a:t>が</a:t>
            </a:r>
            <a:r>
              <a:rPr lang="ja-JP" altLang="en-US" sz="1200" dirty="0" smtClean="0">
                <a:solidFill>
                  <a:srgbClr val="FFFFFF"/>
                </a:solidFill>
                <a:latin typeface="ＭＳ Ｐゴシック"/>
                <a:ea typeface="ＭＳ Ｐゴシック"/>
                <a:cs typeface="ＭＳ Ｐゴシック"/>
              </a:rPr>
              <a:t>厳しい、休暇</a:t>
            </a:r>
            <a:r>
              <a:rPr lang="ja-JP" altLang="en-US" sz="1200" dirty="0">
                <a:solidFill>
                  <a:srgbClr val="FFFFFF"/>
                </a:solidFill>
                <a:latin typeface="ＭＳ Ｐゴシック"/>
                <a:ea typeface="ＭＳ Ｐゴシック"/>
                <a:cs typeface="ＭＳ Ｐゴシック"/>
              </a:rPr>
              <a:t>が</a:t>
            </a:r>
            <a:r>
              <a:rPr lang="ja-JP" altLang="en-US" sz="1200" dirty="0" smtClean="0">
                <a:solidFill>
                  <a:srgbClr val="FFFFFF"/>
                </a:solidFill>
                <a:latin typeface="ＭＳ Ｐゴシック"/>
                <a:ea typeface="ＭＳ Ｐゴシック"/>
                <a:cs typeface="ＭＳ Ｐゴシック"/>
              </a:rPr>
              <a:t>とれない、化粧</a:t>
            </a:r>
            <a:r>
              <a:rPr lang="ja-JP" altLang="en-US" sz="1200" dirty="0">
                <a:solidFill>
                  <a:srgbClr val="FFFFFF"/>
                </a:solidFill>
                <a:latin typeface="ＭＳ Ｐゴシック"/>
                <a:ea typeface="ＭＳ Ｐゴシック"/>
                <a:cs typeface="ＭＳ Ｐゴシック"/>
              </a:rPr>
              <a:t>が</a:t>
            </a:r>
            <a:r>
              <a:rPr lang="ja-JP" altLang="en-US" sz="1200" dirty="0" smtClean="0">
                <a:solidFill>
                  <a:srgbClr val="FFFFFF"/>
                </a:solidFill>
                <a:latin typeface="ＭＳ Ｐゴシック"/>
                <a:ea typeface="ＭＳ Ｐゴシック"/>
                <a:cs typeface="ＭＳ Ｐゴシック"/>
              </a:rPr>
              <a:t>のらない、結婚できない</a:t>
            </a:r>
            <a:endParaRPr kumimoji="0" lang="ja-JP" altLang="en-US" sz="1200" b="0" i="0" u="none" strike="noStrike" cap="none" normalizeH="0" baseline="0" dirty="0" smtClean="0">
              <a:ln>
                <a:noFill/>
              </a:ln>
              <a:solidFill>
                <a:srgbClr val="484848"/>
              </a:solidFill>
              <a:effectLst/>
              <a:latin typeface="ＭＳ Ｐゴシック"/>
              <a:ea typeface="ＭＳ Ｐゴシック"/>
              <a:cs typeface="ＭＳ Ｐゴシック"/>
            </a:endParaRPr>
          </a:p>
        </p:txBody>
      </p:sp>
      <p:sp>
        <p:nvSpPr>
          <p:cNvPr id="39" name="テキスト ボックス 38"/>
          <p:cNvSpPr txBox="1"/>
          <p:nvPr/>
        </p:nvSpPr>
        <p:spPr>
          <a:xfrm>
            <a:off x="793777" y="5734050"/>
            <a:ext cx="7553270" cy="646331"/>
          </a:xfrm>
          <a:prstGeom prst="rect">
            <a:avLst/>
          </a:prstGeom>
          <a:noFill/>
        </p:spPr>
        <p:txBody>
          <a:bodyPr wrap="none" rtlCol="0">
            <a:spAutoFit/>
          </a:bodyPr>
          <a:lstStyle/>
          <a:p>
            <a:pPr algn="ctr"/>
            <a:r>
              <a:rPr kumimoji="1" lang="ja-JP" altLang="en-US" sz="3600" dirty="0" smtClean="0">
                <a:solidFill>
                  <a:srgbClr val="FF6600"/>
                </a:solidFill>
                <a:latin typeface="HGP創英角ｺﾞｼｯｸUB"/>
                <a:ea typeface="HGP創英角ｺﾞｼｯｸUB"/>
                <a:cs typeface="HGP創英角ｺﾞｼｯｸUB"/>
              </a:rPr>
              <a:t>需要があっても人手不足は深刻化する</a:t>
            </a:r>
            <a:endParaRPr kumimoji="1" lang="en-US" altLang="ja-JP" sz="3600" dirty="0" smtClean="0">
              <a:solidFill>
                <a:srgbClr val="FF6600"/>
              </a:solidFill>
              <a:latin typeface="HGP創英角ｺﾞｼｯｸUB"/>
              <a:ea typeface="HGP創英角ｺﾞｼｯｸUB"/>
              <a:cs typeface="HGP創英角ｺﾞｼｯｸUB"/>
            </a:endParaRPr>
          </a:p>
        </p:txBody>
      </p:sp>
      <p:sp>
        <p:nvSpPr>
          <p:cNvPr id="2" name="テキスト ボックス 1"/>
          <p:cNvSpPr txBox="1"/>
          <p:nvPr/>
        </p:nvSpPr>
        <p:spPr>
          <a:xfrm rot="18093434">
            <a:off x="2343820" y="3384034"/>
            <a:ext cx="1107996" cy="369332"/>
          </a:xfrm>
          <a:prstGeom prst="rect">
            <a:avLst/>
          </a:prstGeom>
          <a:noFill/>
        </p:spPr>
        <p:txBody>
          <a:bodyPr wrap="none" rtlCol="0">
            <a:spAutoFit/>
          </a:bodyPr>
          <a:lstStyle/>
          <a:p>
            <a:r>
              <a:rPr kumimoji="1" lang="ja-JP" altLang="en-US" dirty="0" smtClean="0">
                <a:solidFill>
                  <a:srgbClr val="008000"/>
                </a:solidFill>
              </a:rPr>
              <a:t>開発需要</a:t>
            </a:r>
            <a:endParaRPr kumimoji="1" lang="ja-JP" altLang="en-US" dirty="0">
              <a:solidFill>
                <a:srgbClr val="008000"/>
              </a:solidFill>
            </a:endParaRPr>
          </a:p>
        </p:txBody>
      </p:sp>
    </p:spTree>
    <p:extLst>
      <p:ext uri="{BB962C8B-B14F-4D97-AF65-F5344CB8AC3E}">
        <p14:creationId xmlns:p14="http://schemas.microsoft.com/office/powerpoint/2010/main" val="19721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p:tgtEl>
                                          <p:spTgt spid="39"/>
                                        </p:tgtEl>
                                        <p:attrNameLst>
                                          <p:attrName>ppt_y</p:attrName>
                                        </p:attrNameLst>
                                      </p:cBhvr>
                                      <p:tavLst>
                                        <p:tav tm="0">
                                          <p:val>
                                            <p:strVal val="#ppt_y-#ppt_h*1.125000"/>
                                          </p:val>
                                        </p:tav>
                                        <p:tav tm="100000">
                                          <p:val>
                                            <p:strVal val="#ppt_y"/>
                                          </p:val>
                                        </p:tav>
                                      </p:tavLst>
                                    </p:anim>
                                    <p:animEffect transition="in" filter="wipe(down)">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457200" y="3614616"/>
            <a:ext cx="8071635" cy="28931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ＭＳ Ｐゴシック"/>
              <a:ea typeface="ＭＳ Ｐゴシック"/>
              <a:cs typeface="ＭＳ Ｐゴシック"/>
            </a:endParaRPr>
          </a:p>
        </p:txBody>
      </p:sp>
      <p:sp>
        <p:nvSpPr>
          <p:cNvPr id="50" name="正方形/長方形 49"/>
          <p:cNvSpPr/>
          <p:nvPr/>
        </p:nvSpPr>
        <p:spPr>
          <a:xfrm>
            <a:off x="6524295" y="3619145"/>
            <a:ext cx="2004923" cy="289310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既存テクノロジーや</a:t>
            </a:r>
            <a:endParaRPr kumimoji="1" lang="en-US" altLang="ja-JP" sz="1600" dirty="0" smtClean="0">
              <a:solidFill>
                <a:srgbClr val="FFFFFF"/>
              </a:solidFill>
              <a:latin typeface="ＭＳ Ｐゴシック"/>
              <a:ea typeface="ＭＳ Ｐゴシック"/>
              <a:cs typeface="ＭＳ Ｐゴシック"/>
            </a:endParaRPr>
          </a:p>
          <a:p>
            <a:pPr algn="ctr"/>
            <a:r>
              <a:rPr lang="ja-JP" altLang="en-US" sz="1600" dirty="0" smtClean="0">
                <a:solidFill>
                  <a:srgbClr val="FFFFFF"/>
                </a:solidFill>
                <a:latin typeface="ＭＳ Ｐゴシック"/>
                <a:ea typeface="ＭＳ Ｐゴシック"/>
                <a:cs typeface="ＭＳ Ｐゴシック"/>
              </a:rPr>
              <a:t>開発手法</a:t>
            </a:r>
            <a:r>
              <a:rPr kumimoji="1" lang="ja-JP" altLang="en-US" sz="1600" dirty="0" smtClean="0">
                <a:solidFill>
                  <a:srgbClr val="FFFFFF"/>
                </a:solidFill>
                <a:latin typeface="ＭＳ Ｐゴシック"/>
                <a:ea typeface="ＭＳ Ｐゴシック"/>
                <a:cs typeface="ＭＳ Ｐゴシック"/>
              </a:rPr>
              <a:t>を前提</a:t>
            </a:r>
            <a:endParaRPr kumimoji="1" lang="en-US" altLang="ja-JP" sz="1600" dirty="0" smtClean="0">
              <a:solidFill>
                <a:srgbClr val="FFFFFF"/>
              </a:solidFill>
              <a:latin typeface="ＭＳ Ｐゴシック"/>
              <a:ea typeface="ＭＳ Ｐゴシック"/>
              <a:cs typeface="ＭＳ Ｐゴシック"/>
            </a:endParaRPr>
          </a:p>
          <a:p>
            <a:pPr algn="ctr"/>
            <a:r>
              <a:rPr kumimoji="1" lang="ja-JP" altLang="en-US" sz="1600" dirty="0" smtClean="0">
                <a:solidFill>
                  <a:srgbClr val="FFFFFF"/>
                </a:solidFill>
                <a:latin typeface="ＭＳ Ｐゴシック"/>
                <a:ea typeface="ＭＳ Ｐゴシック"/>
                <a:cs typeface="ＭＳ Ｐゴシック"/>
              </a:rPr>
              <a:t>とした</a:t>
            </a:r>
            <a:r>
              <a:rPr lang="ja-JP" altLang="en-US" sz="1600" dirty="0" smtClean="0">
                <a:solidFill>
                  <a:srgbClr val="FFFFFF"/>
                </a:solidFill>
                <a:latin typeface="ＭＳ Ｐゴシック"/>
                <a:ea typeface="ＭＳ Ｐゴシック"/>
                <a:cs typeface="ＭＳ Ｐゴシック"/>
              </a:rPr>
              <a:t>プロジェクト</a:t>
            </a:r>
            <a:endParaRPr lang="en-US" altLang="ja-JP" sz="1600" dirty="0" smtClean="0">
              <a:solidFill>
                <a:srgbClr val="FFFFFF"/>
              </a:solidFill>
              <a:latin typeface="ＭＳ Ｐゴシック"/>
              <a:ea typeface="ＭＳ Ｐゴシック"/>
              <a:cs typeface="ＭＳ Ｐゴシック"/>
            </a:endParaRPr>
          </a:p>
          <a:p>
            <a:pPr algn="ctr"/>
            <a:endParaRPr lang="en-US" altLang="ja-JP" sz="1600" dirty="0" smtClean="0">
              <a:solidFill>
                <a:srgbClr val="FFFFFF"/>
              </a:solidFill>
              <a:latin typeface="ＭＳ Ｐゴシック"/>
              <a:ea typeface="ＭＳ Ｐゴシック"/>
              <a:cs typeface="ＭＳ Ｐゴシック"/>
            </a:endParaRPr>
          </a:p>
          <a:p>
            <a:pPr algn="ctr"/>
            <a:endParaRPr kumimoji="1" lang="en-US" altLang="ja-JP" sz="1600" dirty="0">
              <a:solidFill>
                <a:srgbClr val="FFFFFF"/>
              </a:solidFill>
              <a:latin typeface="ＭＳ Ｐゴシック"/>
              <a:ea typeface="ＭＳ Ｐゴシック"/>
              <a:cs typeface="ＭＳ Ｐゴシック"/>
            </a:endParaRPr>
          </a:p>
          <a:p>
            <a:pPr algn="ctr"/>
            <a:endParaRPr lang="en-US" altLang="ja-JP" sz="1600" dirty="0" smtClean="0">
              <a:solidFill>
                <a:srgbClr val="FFFFFF"/>
              </a:solidFill>
              <a:latin typeface="ＭＳ Ｐゴシック"/>
              <a:ea typeface="ＭＳ Ｐゴシック"/>
              <a:cs typeface="ＭＳ Ｐゴシック"/>
            </a:endParaRPr>
          </a:p>
          <a:p>
            <a:pPr algn="ctr"/>
            <a:r>
              <a:rPr lang="ja-JP" altLang="en-US" sz="2000" dirty="0" smtClean="0">
                <a:solidFill>
                  <a:srgbClr val="FFFFFF"/>
                </a:solidFill>
                <a:latin typeface="ＭＳ Ｐゴシック"/>
                <a:ea typeface="ＭＳ Ｐゴシック"/>
                <a:cs typeface="ＭＳ Ｐゴシック"/>
              </a:rPr>
              <a:t>スキルの停滞</a:t>
            </a:r>
            <a:endParaRPr kumimoji="1" lang="en-US" altLang="ja-JP" sz="2000" dirty="0">
              <a:solidFill>
                <a:srgbClr val="FFFFFF"/>
              </a:solidFill>
              <a:latin typeface="ＭＳ Ｐゴシック"/>
              <a:ea typeface="ＭＳ Ｐゴシック"/>
              <a:cs typeface="ＭＳ Ｐゴシック"/>
            </a:endParaRPr>
          </a:p>
        </p:txBody>
      </p:sp>
      <p:cxnSp>
        <p:nvCxnSpPr>
          <p:cNvPr id="32" name="直線コネクタ 31"/>
          <p:cNvCxnSpPr>
            <a:endCxn id="9" idx="1"/>
          </p:cNvCxnSpPr>
          <p:nvPr/>
        </p:nvCxnSpPr>
        <p:spPr>
          <a:xfrm flipV="1">
            <a:off x="2343592" y="1565188"/>
            <a:ext cx="2018271" cy="16070"/>
          </a:xfrm>
          <a:prstGeom prst="line">
            <a:avLst/>
          </a:prstGeom>
          <a:ln>
            <a:solidFill>
              <a:srgbClr val="FAC090"/>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26" name="タイトル 25"/>
          <p:cNvSpPr>
            <a:spLocks noGrp="1"/>
          </p:cNvSpPr>
          <p:nvPr>
            <p:ph type="title"/>
          </p:nvPr>
        </p:nvSpPr>
        <p:spPr/>
        <p:txBody>
          <a:bodyPr/>
          <a:lstStyle/>
          <a:p>
            <a:r>
              <a:rPr kumimoji="1" lang="ja-JP" altLang="en-US" dirty="0" smtClean="0"/>
              <a:t>求められるスキルと現実との不整合：</a:t>
            </a:r>
            <a:r>
              <a:rPr kumimoji="1" lang="en-US" altLang="ja-JP" dirty="0" smtClean="0"/>
              <a:t>2015</a:t>
            </a:r>
            <a:r>
              <a:rPr kumimoji="1" lang="ja-JP" altLang="en-US" dirty="0" smtClean="0"/>
              <a:t>年問題の本質</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3" name="正方形/長方形 2"/>
          <p:cNvSpPr/>
          <p:nvPr/>
        </p:nvSpPr>
        <p:spPr>
          <a:xfrm>
            <a:off x="565212" y="3619145"/>
            <a:ext cx="7964006" cy="2893100"/>
          </a:xfrm>
          <a:prstGeom prst="rect">
            <a:avLst/>
          </a:prstGeom>
        </p:spPr>
        <p:txBody>
          <a:bodyPr wrap="square">
            <a:spAutoFit/>
          </a:bodyPr>
          <a:lstStyle/>
          <a:p>
            <a:r>
              <a:rPr lang="ja-JP" altLang="en-US" sz="1400" dirty="0" smtClean="0">
                <a:solidFill>
                  <a:srgbClr val="800000"/>
                </a:solidFill>
              </a:rPr>
              <a:t>マイナンバー</a:t>
            </a:r>
            <a:r>
              <a:rPr lang="ja-JP" altLang="en-US" sz="1400" dirty="0">
                <a:solidFill>
                  <a:srgbClr val="800000"/>
                </a:solidFill>
              </a:rPr>
              <a:t>制度（社会保障と税の共通番号制度）</a:t>
            </a:r>
          </a:p>
          <a:p>
            <a:pPr marL="360363" lvl="1" indent="-171450">
              <a:buFont typeface="Wingdings" charset="2"/>
              <a:buChar char="l"/>
            </a:pPr>
            <a:r>
              <a:rPr lang="en-US" altLang="ja-JP" sz="1050" dirty="0" smtClean="0"/>
              <a:t>2015</a:t>
            </a:r>
            <a:r>
              <a:rPr lang="ja-JP" altLang="en-US" sz="1050" dirty="0" smtClean="0"/>
              <a:t>年</a:t>
            </a:r>
            <a:r>
              <a:rPr lang="en-US" altLang="ja-JP" sz="1050" dirty="0" smtClean="0"/>
              <a:t>10</a:t>
            </a:r>
            <a:r>
              <a:rPr lang="ja-JP" altLang="en-US" sz="1050" dirty="0" smtClean="0"/>
              <a:t>月番号配布。</a:t>
            </a:r>
            <a:r>
              <a:rPr lang="en-US" altLang="ja-JP" sz="1050" dirty="0" smtClean="0"/>
              <a:t>2016</a:t>
            </a:r>
            <a:r>
              <a:rPr lang="ja-JP" altLang="en-US" sz="1050" dirty="0"/>
              <a:t>年</a:t>
            </a:r>
            <a:r>
              <a:rPr lang="en-US" altLang="ja-JP" sz="1050" dirty="0"/>
              <a:t>1</a:t>
            </a:r>
            <a:r>
              <a:rPr lang="ja-JP" altLang="en-US" sz="1050" dirty="0"/>
              <a:t>月に運用開始</a:t>
            </a:r>
            <a:r>
              <a:rPr lang="ja-JP" altLang="en-US" sz="1050" dirty="0" smtClean="0"/>
              <a:t>。</a:t>
            </a:r>
            <a:endParaRPr lang="en-US" altLang="ja-JP" sz="1050" dirty="0" smtClean="0"/>
          </a:p>
          <a:p>
            <a:pPr marL="360363" lvl="1" indent="-171450">
              <a:buFont typeface="Wingdings" charset="2"/>
              <a:buChar char="l"/>
            </a:pPr>
            <a:r>
              <a:rPr lang="en-US" altLang="ja-JP" sz="1050" dirty="0" smtClean="0"/>
              <a:t>2015</a:t>
            </a:r>
            <a:r>
              <a:rPr lang="ja-JP" altLang="en-US" sz="1050" dirty="0" smtClean="0"/>
              <a:t>年、</a:t>
            </a:r>
            <a:r>
              <a:rPr lang="ja-JP" altLang="en-US" sz="1050" dirty="0"/>
              <a:t>全国の地方自治体や政府機関のシステム改修が集中</a:t>
            </a:r>
            <a:r>
              <a:rPr lang="ja-JP" altLang="en-US" sz="1050" dirty="0" smtClean="0"/>
              <a:t>。</a:t>
            </a:r>
            <a:endParaRPr lang="en-US" altLang="ja-JP" sz="1050" dirty="0" smtClean="0"/>
          </a:p>
          <a:p>
            <a:pPr marL="360363" lvl="1" indent="-171450">
              <a:buFont typeface="Wingdings" charset="2"/>
              <a:buChar char="l"/>
            </a:pPr>
            <a:r>
              <a:rPr lang="ja-JP" altLang="en-US" sz="1050" dirty="0" smtClean="0"/>
              <a:t>銀行</a:t>
            </a:r>
            <a:r>
              <a:rPr lang="ja-JP" altLang="en-US" sz="1050" dirty="0"/>
              <a:t>預金や医療に関する情報もマイナンバーに紐付けされ、企業も従業員の給与支払い</a:t>
            </a:r>
            <a:r>
              <a:rPr lang="ja-JP" altLang="en-US" sz="1050" dirty="0" smtClean="0"/>
              <a:t>など</a:t>
            </a:r>
            <a:endParaRPr lang="en-US" altLang="ja-JP" sz="1050" dirty="0" smtClean="0"/>
          </a:p>
          <a:p>
            <a:pPr marL="188913" lvl="1"/>
            <a:r>
              <a:rPr lang="ja-JP" altLang="ja-JP" sz="1050" dirty="0" smtClean="0"/>
              <a:t>　</a:t>
            </a:r>
            <a:r>
              <a:rPr lang="ja-JP" altLang="en-US" sz="1050" dirty="0" smtClean="0"/>
              <a:t>　の</a:t>
            </a:r>
            <a:r>
              <a:rPr lang="ja-JP" altLang="en-US" sz="1050" dirty="0"/>
              <a:t>システムを改修が必要。</a:t>
            </a:r>
          </a:p>
          <a:p>
            <a:r>
              <a:rPr lang="ja-JP" altLang="en-US" sz="1400" dirty="0" smtClean="0">
                <a:solidFill>
                  <a:srgbClr val="800000"/>
                </a:solidFill>
              </a:rPr>
              <a:t>電力</a:t>
            </a:r>
            <a:r>
              <a:rPr lang="ja-JP" altLang="en-US" sz="1400" dirty="0">
                <a:solidFill>
                  <a:srgbClr val="800000"/>
                </a:solidFill>
              </a:rPr>
              <a:t>小売り自由化</a:t>
            </a:r>
          </a:p>
          <a:p>
            <a:pPr marL="360363" lvl="1" indent="-171450">
              <a:buFont typeface="Wingdings" charset="2"/>
              <a:buChar char="l"/>
            </a:pPr>
            <a:r>
              <a:rPr lang="en-US" altLang="ja-JP" sz="1050" dirty="0"/>
              <a:t>2016</a:t>
            </a:r>
            <a:r>
              <a:rPr lang="ja-JP" altLang="en-US" sz="1050" dirty="0"/>
              <a:t>年</a:t>
            </a:r>
            <a:r>
              <a:rPr lang="en-US" altLang="ja-JP" sz="1050" dirty="0"/>
              <a:t>4</a:t>
            </a:r>
            <a:r>
              <a:rPr lang="ja-JP" altLang="en-US" sz="1050" dirty="0"/>
              <a:t>月から施行。</a:t>
            </a:r>
            <a:endParaRPr lang="en-US" altLang="ja-JP" sz="1050" dirty="0"/>
          </a:p>
          <a:p>
            <a:pPr marL="360363" lvl="1" indent="-171450">
              <a:buFont typeface="Wingdings" charset="2"/>
              <a:buChar char="l"/>
            </a:pPr>
            <a:r>
              <a:rPr lang="ja-JP" altLang="en-US" sz="1050" dirty="0"/>
              <a:t>新電力会社は、料金計算や顧客管理などのシステムを新規開発。</a:t>
            </a:r>
            <a:endParaRPr lang="en-US" altLang="ja-JP" sz="1050" dirty="0"/>
          </a:p>
          <a:p>
            <a:pPr marL="360363" lvl="1" indent="-171450">
              <a:buFont typeface="Wingdings" charset="2"/>
              <a:buChar char="l"/>
            </a:pPr>
            <a:r>
              <a:rPr lang="ja-JP" altLang="en-US" sz="1050" dirty="0"/>
              <a:t>電力会社から送配電部門を切り離す「発送電分離」など電力改革に伴う</a:t>
            </a:r>
            <a:r>
              <a:rPr lang="en-US" altLang="ja-JP" sz="1050" dirty="0"/>
              <a:t>IT</a:t>
            </a:r>
            <a:r>
              <a:rPr lang="ja-JP" altLang="en-US" sz="1050" dirty="0"/>
              <a:t>需要は</a:t>
            </a:r>
            <a:r>
              <a:rPr lang="en-US" altLang="ja-JP" sz="1050" dirty="0"/>
              <a:t>1</a:t>
            </a:r>
            <a:r>
              <a:rPr lang="ja-JP" altLang="en-US" sz="1050" dirty="0"/>
              <a:t>兆円規模。</a:t>
            </a:r>
          </a:p>
          <a:p>
            <a:r>
              <a:rPr lang="ja-JP" altLang="en-US" sz="1400" dirty="0" smtClean="0">
                <a:solidFill>
                  <a:srgbClr val="800000"/>
                </a:solidFill>
              </a:rPr>
              <a:t>日本</a:t>
            </a:r>
            <a:r>
              <a:rPr lang="ja-JP" altLang="en-US" sz="1400" dirty="0">
                <a:solidFill>
                  <a:srgbClr val="800000"/>
                </a:solidFill>
              </a:rPr>
              <a:t>郵政グループシステム刷新</a:t>
            </a:r>
          </a:p>
          <a:p>
            <a:pPr marL="360363" lvl="1" indent="-171450">
              <a:buFont typeface="Wingdings" charset="2"/>
              <a:buChar char="l"/>
            </a:pPr>
            <a:r>
              <a:rPr lang="en-US" altLang="ja-JP" sz="1050" dirty="0"/>
              <a:t>2014</a:t>
            </a:r>
            <a:r>
              <a:rPr lang="ja-JP" altLang="en-US" sz="1050" dirty="0"/>
              <a:t>年度から</a:t>
            </a:r>
            <a:r>
              <a:rPr lang="en-US" altLang="ja-JP" sz="1050" dirty="0"/>
              <a:t>2016</a:t>
            </a:r>
            <a:r>
              <a:rPr lang="ja-JP" altLang="en-US" sz="1050" dirty="0"/>
              <a:t>年度までに</a:t>
            </a:r>
            <a:r>
              <a:rPr lang="en-US" altLang="ja-JP" sz="1050" dirty="0"/>
              <a:t>4900</a:t>
            </a:r>
            <a:r>
              <a:rPr lang="ja-JP" altLang="en-US" sz="1050" dirty="0"/>
              <a:t>億円を投じてシステムを刷新。</a:t>
            </a:r>
            <a:endParaRPr lang="en-US" altLang="ja-JP" sz="1050" dirty="0"/>
          </a:p>
          <a:p>
            <a:pPr marL="360363" lvl="1" indent="-171450">
              <a:buFont typeface="Wingdings" charset="2"/>
              <a:buChar char="l"/>
            </a:pPr>
            <a:r>
              <a:rPr lang="ja-JP" altLang="en-US" sz="1050" dirty="0"/>
              <a:t>ピーク時には</a:t>
            </a:r>
            <a:r>
              <a:rPr lang="en-US" altLang="ja-JP" sz="1050" dirty="0"/>
              <a:t>1</a:t>
            </a:r>
            <a:r>
              <a:rPr lang="ja-JP" altLang="en-US" sz="1050" dirty="0"/>
              <a:t>万人の開発要員が必要。</a:t>
            </a:r>
          </a:p>
          <a:p>
            <a:r>
              <a:rPr lang="ja-JP" altLang="en-US" sz="1400" dirty="0" smtClean="0">
                <a:solidFill>
                  <a:srgbClr val="800000"/>
                </a:solidFill>
              </a:rPr>
              <a:t>みずほ</a:t>
            </a:r>
            <a:r>
              <a:rPr lang="ja-JP" altLang="en-US" sz="1400" dirty="0">
                <a:solidFill>
                  <a:srgbClr val="800000"/>
                </a:solidFill>
              </a:rPr>
              <a:t>銀行勘定系システム刷新</a:t>
            </a:r>
          </a:p>
          <a:p>
            <a:pPr marL="360363" lvl="1" indent="-171450">
              <a:buFont typeface="Wingdings" charset="2"/>
              <a:buChar char="l"/>
            </a:pPr>
            <a:r>
              <a:rPr lang="en-US" altLang="ja-JP" sz="1050" dirty="0"/>
              <a:t>2017</a:t>
            </a:r>
            <a:r>
              <a:rPr lang="ja-JP" altLang="en-US" sz="1050" dirty="0"/>
              <a:t>年</a:t>
            </a:r>
            <a:r>
              <a:rPr lang="en-US" altLang="ja-JP" sz="1050" dirty="0"/>
              <a:t>1</a:t>
            </a:r>
            <a:r>
              <a:rPr lang="ja-JP" altLang="en-US" sz="1050" dirty="0"/>
              <a:t>月に運用開始。</a:t>
            </a:r>
            <a:endParaRPr lang="en-US" altLang="ja-JP" sz="1050" dirty="0"/>
          </a:p>
          <a:p>
            <a:pPr marL="360363" lvl="1" indent="-171450">
              <a:buFont typeface="Wingdings" charset="2"/>
              <a:buChar char="l"/>
            </a:pPr>
            <a:r>
              <a:rPr lang="ja-JP" altLang="en-US" sz="1050" dirty="0"/>
              <a:t>投資規模</a:t>
            </a:r>
            <a:r>
              <a:rPr lang="en-US" altLang="ja-JP" sz="1050" dirty="0"/>
              <a:t>3000</a:t>
            </a:r>
            <a:r>
              <a:rPr lang="ja-JP" altLang="en-US" sz="1050" dirty="0"/>
              <a:t>億円以上、ピーク時</a:t>
            </a:r>
            <a:r>
              <a:rPr lang="en-US" altLang="ja-JP" sz="1050" dirty="0"/>
              <a:t>8000</a:t>
            </a:r>
            <a:r>
              <a:rPr lang="ja-JP" altLang="en-US" sz="1050" dirty="0"/>
              <a:t>人規模の開発体制。</a:t>
            </a:r>
            <a:endParaRPr lang="en-US" altLang="ja-JP" sz="1050" dirty="0"/>
          </a:p>
          <a:p>
            <a:pPr marL="360363" lvl="1" indent="-171450">
              <a:buFont typeface="Wingdings" charset="2"/>
              <a:buChar char="l"/>
            </a:pPr>
            <a:r>
              <a:rPr lang="en-US" altLang="ja-JP" sz="1050" dirty="0"/>
              <a:t>2015</a:t>
            </a:r>
            <a:r>
              <a:rPr lang="ja-JP" altLang="en-US" sz="1050" dirty="0"/>
              <a:t>年は開発とテストの作業が集中</a:t>
            </a:r>
            <a:r>
              <a:rPr lang="ja-JP" altLang="en-US" sz="1050" dirty="0" smtClean="0"/>
              <a:t>。</a:t>
            </a:r>
            <a:endParaRPr lang="ja-JP" altLang="en-US" sz="1050" dirty="0"/>
          </a:p>
        </p:txBody>
      </p:sp>
      <p:sp>
        <p:nvSpPr>
          <p:cNvPr id="5" name="ホームベース 4"/>
          <p:cNvSpPr/>
          <p:nvPr/>
        </p:nvSpPr>
        <p:spPr>
          <a:xfrm>
            <a:off x="6349240" y="892431"/>
            <a:ext cx="2179595" cy="37070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ＭＳ Ｐゴシック"/>
                <a:ea typeface="ＭＳ Ｐゴシック"/>
                <a:cs typeface="ＭＳ Ｐゴシック"/>
              </a:rPr>
              <a:t>2017</a:t>
            </a:r>
            <a:endParaRPr kumimoji="1" lang="ja-JP" altLang="en-US" sz="2000" dirty="0">
              <a:solidFill>
                <a:srgbClr val="FFFFFF"/>
              </a:solidFill>
              <a:latin typeface="ＭＳ Ｐゴシック"/>
              <a:ea typeface="ＭＳ Ｐゴシック"/>
              <a:cs typeface="ＭＳ Ｐゴシック"/>
            </a:endParaRPr>
          </a:p>
        </p:txBody>
      </p:sp>
      <p:sp>
        <p:nvSpPr>
          <p:cNvPr id="6" name="ホームベース 5"/>
          <p:cNvSpPr/>
          <p:nvPr/>
        </p:nvSpPr>
        <p:spPr>
          <a:xfrm>
            <a:off x="4344700" y="892431"/>
            <a:ext cx="2179595" cy="370703"/>
          </a:xfrm>
          <a:prstGeom prst="homePlat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ＭＳ Ｐゴシック"/>
                <a:ea typeface="ＭＳ Ｐゴシック"/>
                <a:cs typeface="ＭＳ Ｐゴシック"/>
              </a:rPr>
              <a:t>2016</a:t>
            </a:r>
            <a:endParaRPr kumimoji="1" lang="ja-JP" altLang="en-US" sz="2000" dirty="0">
              <a:solidFill>
                <a:srgbClr val="FFFFFF"/>
              </a:solidFill>
              <a:latin typeface="ＭＳ Ｐゴシック"/>
              <a:ea typeface="ＭＳ Ｐゴシック"/>
              <a:cs typeface="ＭＳ Ｐゴシック"/>
            </a:endParaRPr>
          </a:p>
        </p:txBody>
      </p:sp>
      <p:sp>
        <p:nvSpPr>
          <p:cNvPr id="7" name="ホームベース 6"/>
          <p:cNvSpPr/>
          <p:nvPr/>
        </p:nvSpPr>
        <p:spPr>
          <a:xfrm>
            <a:off x="2343592" y="892431"/>
            <a:ext cx="2179595" cy="370703"/>
          </a:xfrm>
          <a:prstGeom prst="homePlate">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ＭＳ Ｐゴシック"/>
                <a:ea typeface="ＭＳ Ｐゴシック"/>
                <a:cs typeface="ＭＳ Ｐゴシック"/>
              </a:rPr>
              <a:t>2015</a:t>
            </a:r>
            <a:endParaRPr kumimoji="1" lang="ja-JP" altLang="en-US" sz="2000" dirty="0">
              <a:solidFill>
                <a:srgbClr val="FFFFFF"/>
              </a:solidFill>
              <a:latin typeface="ＭＳ Ｐゴシック"/>
              <a:ea typeface="ＭＳ Ｐゴシック"/>
              <a:cs typeface="ＭＳ Ｐゴシック"/>
            </a:endParaRPr>
          </a:p>
        </p:txBody>
      </p:sp>
      <p:sp>
        <p:nvSpPr>
          <p:cNvPr id="8" name="正方形/長方形 7"/>
          <p:cNvSpPr/>
          <p:nvPr/>
        </p:nvSpPr>
        <p:spPr>
          <a:xfrm>
            <a:off x="564830" y="1365814"/>
            <a:ext cx="1582351" cy="430887"/>
          </a:xfrm>
          <a:prstGeom prst="rect">
            <a:avLst/>
          </a:prstGeom>
        </p:spPr>
        <p:txBody>
          <a:bodyPr wrap="square">
            <a:spAutoFit/>
          </a:bodyPr>
          <a:lstStyle/>
          <a:p>
            <a:pPr lvl="0"/>
            <a:r>
              <a:rPr lang="ja-JP" altLang="en-US" sz="1400" dirty="0" smtClean="0">
                <a:solidFill>
                  <a:srgbClr val="800000"/>
                </a:solidFill>
              </a:rPr>
              <a:t>マイナンバー制度</a:t>
            </a:r>
            <a:endParaRPr lang="en-US" altLang="ja-JP" sz="1400" dirty="0" smtClean="0">
              <a:solidFill>
                <a:srgbClr val="800000"/>
              </a:solidFill>
            </a:endParaRPr>
          </a:p>
          <a:p>
            <a:pPr lvl="0"/>
            <a:r>
              <a:rPr lang="ja-JP" altLang="en-US" sz="800" dirty="0" smtClean="0">
                <a:solidFill>
                  <a:srgbClr val="800000"/>
                </a:solidFill>
              </a:rPr>
              <a:t>社会</a:t>
            </a:r>
            <a:r>
              <a:rPr lang="ja-JP" altLang="en-US" sz="800" dirty="0">
                <a:solidFill>
                  <a:srgbClr val="800000"/>
                </a:solidFill>
              </a:rPr>
              <a:t>保障と税の共通番号</a:t>
            </a:r>
            <a:r>
              <a:rPr lang="ja-JP" altLang="en-US" sz="800" dirty="0" smtClean="0">
                <a:solidFill>
                  <a:srgbClr val="800000"/>
                </a:solidFill>
              </a:rPr>
              <a:t>制度</a:t>
            </a:r>
            <a:endParaRPr lang="ja-JP" altLang="en-US" sz="800" dirty="0">
              <a:solidFill>
                <a:srgbClr val="800000"/>
              </a:solidFill>
            </a:endParaRPr>
          </a:p>
        </p:txBody>
      </p:sp>
      <p:sp>
        <p:nvSpPr>
          <p:cNvPr id="9" name="二等辺三角形 8"/>
          <p:cNvSpPr/>
          <p:nvPr/>
        </p:nvSpPr>
        <p:spPr>
          <a:xfrm>
            <a:off x="4300079" y="1455350"/>
            <a:ext cx="247136" cy="219676"/>
          </a:xfrm>
          <a:prstGeom prst="triangl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二等辺三角形 9"/>
          <p:cNvSpPr/>
          <p:nvPr/>
        </p:nvSpPr>
        <p:spPr>
          <a:xfrm>
            <a:off x="3832507" y="1455350"/>
            <a:ext cx="247136" cy="219676"/>
          </a:xfrm>
          <a:prstGeom prs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3665424" y="1688755"/>
            <a:ext cx="595035" cy="215444"/>
          </a:xfrm>
          <a:prstGeom prst="rect">
            <a:avLst/>
          </a:prstGeom>
          <a:noFill/>
        </p:spPr>
        <p:txBody>
          <a:bodyPr wrap="none" rtlCol="0">
            <a:spAutoFit/>
          </a:bodyPr>
          <a:lstStyle/>
          <a:p>
            <a:r>
              <a:rPr lang="ja-JP" altLang="en-US" sz="800" dirty="0" smtClean="0"/>
              <a:t>番号配布</a:t>
            </a:r>
            <a:endParaRPr kumimoji="1" lang="ja-JP" altLang="en-US" sz="800" dirty="0"/>
          </a:p>
        </p:txBody>
      </p:sp>
      <p:sp>
        <p:nvSpPr>
          <p:cNvPr id="12" name="テキスト ボックス 11"/>
          <p:cNvSpPr txBox="1"/>
          <p:nvPr/>
        </p:nvSpPr>
        <p:spPr>
          <a:xfrm>
            <a:off x="4129559" y="1688755"/>
            <a:ext cx="595035" cy="215444"/>
          </a:xfrm>
          <a:prstGeom prst="rect">
            <a:avLst/>
          </a:prstGeom>
          <a:noFill/>
        </p:spPr>
        <p:txBody>
          <a:bodyPr wrap="none" rtlCol="0">
            <a:spAutoFit/>
          </a:bodyPr>
          <a:lstStyle/>
          <a:p>
            <a:r>
              <a:rPr kumimoji="1" lang="ja-JP" altLang="en-US" sz="800" dirty="0" smtClean="0"/>
              <a:t>運用</a:t>
            </a:r>
            <a:r>
              <a:rPr lang="ja-JP" altLang="en-US" sz="800" dirty="0" smtClean="0"/>
              <a:t>開始</a:t>
            </a:r>
            <a:endParaRPr kumimoji="1" lang="ja-JP" altLang="en-US" sz="800" dirty="0"/>
          </a:p>
        </p:txBody>
      </p:sp>
      <p:sp>
        <p:nvSpPr>
          <p:cNvPr id="14" name="二等辺三角形 13"/>
          <p:cNvSpPr/>
          <p:nvPr/>
        </p:nvSpPr>
        <p:spPr>
          <a:xfrm>
            <a:off x="4828674" y="2013580"/>
            <a:ext cx="247136" cy="219676"/>
          </a:xfrm>
          <a:prstGeom prst="triangl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4775964" y="2212661"/>
            <a:ext cx="389850" cy="215444"/>
          </a:xfrm>
          <a:prstGeom prst="rect">
            <a:avLst/>
          </a:prstGeom>
          <a:noFill/>
        </p:spPr>
        <p:txBody>
          <a:bodyPr wrap="none" rtlCol="0">
            <a:spAutoFit/>
          </a:bodyPr>
          <a:lstStyle/>
          <a:p>
            <a:r>
              <a:rPr kumimoji="1" lang="ja-JP" altLang="en-US" sz="800" dirty="0" smtClean="0"/>
              <a:t>施行</a:t>
            </a:r>
            <a:endParaRPr kumimoji="1" lang="ja-JP" altLang="en-US" sz="800" dirty="0"/>
          </a:p>
        </p:txBody>
      </p:sp>
      <p:cxnSp>
        <p:nvCxnSpPr>
          <p:cNvPr id="18" name="直線矢印コネクタ 17"/>
          <p:cNvCxnSpPr/>
          <p:nvPr/>
        </p:nvCxnSpPr>
        <p:spPr>
          <a:xfrm>
            <a:off x="2343592" y="2663095"/>
            <a:ext cx="4129976" cy="0"/>
          </a:xfrm>
          <a:prstGeom prst="straightConnector1">
            <a:avLst/>
          </a:prstGeom>
          <a:ln w="76200" cmpd="sng">
            <a:solidFill>
              <a:schemeClr val="accent6">
                <a:lumMod val="60000"/>
                <a:lumOff val="40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564830" y="2391041"/>
            <a:ext cx="1582484" cy="523220"/>
          </a:xfrm>
          <a:prstGeom prst="rect">
            <a:avLst/>
          </a:prstGeom>
          <a:solidFill>
            <a:schemeClr val="bg1">
              <a:alpha val="59000"/>
            </a:schemeClr>
          </a:solidFill>
        </p:spPr>
        <p:txBody>
          <a:bodyPr wrap="none">
            <a:spAutoFit/>
          </a:bodyPr>
          <a:lstStyle/>
          <a:p>
            <a:pPr lvl="0"/>
            <a:r>
              <a:rPr lang="ja-JP" altLang="en-US" sz="1400" dirty="0">
                <a:solidFill>
                  <a:srgbClr val="800000"/>
                </a:solidFill>
              </a:rPr>
              <a:t>日本郵政</a:t>
            </a:r>
            <a:r>
              <a:rPr lang="ja-JP" altLang="en-US" sz="1400" dirty="0" smtClean="0">
                <a:solidFill>
                  <a:srgbClr val="800000"/>
                </a:solidFill>
              </a:rPr>
              <a:t>グループ</a:t>
            </a:r>
            <a:endParaRPr lang="en-US" altLang="ja-JP" sz="1400" dirty="0" smtClean="0">
              <a:solidFill>
                <a:srgbClr val="800000"/>
              </a:solidFill>
            </a:endParaRPr>
          </a:p>
          <a:p>
            <a:pPr lvl="0"/>
            <a:r>
              <a:rPr lang="ja-JP" altLang="en-US" sz="1400" dirty="0" smtClean="0">
                <a:solidFill>
                  <a:srgbClr val="800000"/>
                </a:solidFill>
              </a:rPr>
              <a:t>システム</a:t>
            </a:r>
            <a:r>
              <a:rPr lang="ja-JP" altLang="en-US" sz="1400" dirty="0">
                <a:solidFill>
                  <a:srgbClr val="800000"/>
                </a:solidFill>
              </a:rPr>
              <a:t>刷新</a:t>
            </a:r>
          </a:p>
        </p:txBody>
      </p:sp>
      <p:sp>
        <p:nvSpPr>
          <p:cNvPr id="22" name="二等辺三角形 21"/>
          <p:cNvSpPr/>
          <p:nvPr/>
        </p:nvSpPr>
        <p:spPr>
          <a:xfrm>
            <a:off x="6277159" y="3056386"/>
            <a:ext cx="247136" cy="219676"/>
          </a:xfrm>
          <a:prstGeom prst="triangl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6224449" y="3276062"/>
            <a:ext cx="389850" cy="338554"/>
          </a:xfrm>
          <a:prstGeom prst="rect">
            <a:avLst/>
          </a:prstGeom>
          <a:noFill/>
        </p:spPr>
        <p:txBody>
          <a:bodyPr wrap="none" rtlCol="0">
            <a:spAutoFit/>
          </a:bodyPr>
          <a:lstStyle/>
          <a:p>
            <a:r>
              <a:rPr kumimoji="1" lang="ja-JP" altLang="en-US" sz="800" dirty="0" smtClean="0"/>
              <a:t>運用</a:t>
            </a:r>
            <a:endParaRPr kumimoji="1" lang="en-US" altLang="ja-JP" sz="800" dirty="0" smtClean="0"/>
          </a:p>
          <a:p>
            <a:r>
              <a:rPr lang="ja-JP" altLang="en-US" sz="800" dirty="0" smtClean="0"/>
              <a:t>開始</a:t>
            </a:r>
            <a:endParaRPr kumimoji="1" lang="ja-JP" altLang="en-US" sz="800" dirty="0"/>
          </a:p>
        </p:txBody>
      </p:sp>
      <p:sp>
        <p:nvSpPr>
          <p:cNvPr id="25" name="テキスト ボックス 24"/>
          <p:cNvSpPr txBox="1"/>
          <p:nvPr/>
        </p:nvSpPr>
        <p:spPr>
          <a:xfrm>
            <a:off x="3713758" y="2515643"/>
            <a:ext cx="1261884" cy="307777"/>
          </a:xfrm>
          <a:prstGeom prst="rect">
            <a:avLst/>
          </a:prstGeom>
          <a:noFill/>
        </p:spPr>
        <p:txBody>
          <a:bodyPr wrap="none" rtlCol="0">
            <a:spAutoFit/>
          </a:bodyPr>
          <a:lstStyle/>
          <a:p>
            <a:r>
              <a:rPr kumimoji="1" lang="ja-JP" altLang="en-US" sz="1400" dirty="0" smtClean="0">
                <a:solidFill>
                  <a:srgbClr val="800000"/>
                </a:solidFill>
              </a:rPr>
              <a:t>順次運用開始</a:t>
            </a:r>
            <a:endParaRPr kumimoji="1" lang="ja-JP" altLang="en-US" sz="1400" dirty="0">
              <a:solidFill>
                <a:srgbClr val="800000"/>
              </a:solidFill>
            </a:endParaRPr>
          </a:p>
        </p:txBody>
      </p:sp>
      <p:pic>
        <p:nvPicPr>
          <p:cNvPr id="28" name="図 27" descr="788px-Question_mark_alternate.svg.png"/>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932246" y="1649090"/>
            <a:ext cx="1167482" cy="1517134"/>
          </a:xfrm>
          <a:prstGeom prst="rect">
            <a:avLst/>
          </a:prstGeom>
          <a:ln>
            <a:noFill/>
          </a:ln>
          <a:effectLst>
            <a:outerShdw blurRad="292100" dist="139700" dir="2700000" algn="tl" rotWithShape="0">
              <a:srgbClr val="333333">
                <a:alpha val="65000"/>
              </a:srgbClr>
            </a:outerShdw>
          </a:effectLst>
        </p:spPr>
      </p:pic>
      <p:cxnSp>
        <p:nvCxnSpPr>
          <p:cNvPr id="30" name="直線コネクタ 29"/>
          <p:cNvCxnSpPr>
            <a:endCxn id="14" idx="1"/>
          </p:cNvCxnSpPr>
          <p:nvPr/>
        </p:nvCxnSpPr>
        <p:spPr>
          <a:xfrm>
            <a:off x="2343592" y="2123418"/>
            <a:ext cx="2546866" cy="0"/>
          </a:xfrm>
          <a:prstGeom prst="line">
            <a:avLst/>
          </a:prstGeom>
          <a:ln>
            <a:solidFill>
              <a:srgbClr val="FAC090"/>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13" name="正方形/長方形 12"/>
          <p:cNvSpPr/>
          <p:nvPr/>
        </p:nvSpPr>
        <p:spPr>
          <a:xfrm>
            <a:off x="564830" y="1985190"/>
            <a:ext cx="1582351" cy="307777"/>
          </a:xfrm>
          <a:prstGeom prst="rect">
            <a:avLst/>
          </a:prstGeom>
        </p:spPr>
        <p:txBody>
          <a:bodyPr wrap="square">
            <a:spAutoFit/>
          </a:bodyPr>
          <a:lstStyle/>
          <a:p>
            <a:pPr lvl="0"/>
            <a:r>
              <a:rPr lang="ja-JP" altLang="en-US" sz="1400" dirty="0" smtClean="0">
                <a:solidFill>
                  <a:srgbClr val="800000"/>
                </a:solidFill>
              </a:rPr>
              <a:t>電力</a:t>
            </a:r>
            <a:r>
              <a:rPr lang="ja-JP" altLang="en-US" sz="1400" dirty="0">
                <a:solidFill>
                  <a:srgbClr val="800000"/>
                </a:solidFill>
              </a:rPr>
              <a:t>小売り自由化</a:t>
            </a:r>
          </a:p>
        </p:txBody>
      </p:sp>
      <p:cxnSp>
        <p:nvCxnSpPr>
          <p:cNvPr id="41" name="直線コネクタ 40"/>
          <p:cNvCxnSpPr>
            <a:endCxn id="22" idx="1"/>
          </p:cNvCxnSpPr>
          <p:nvPr/>
        </p:nvCxnSpPr>
        <p:spPr>
          <a:xfrm>
            <a:off x="2343592" y="3166224"/>
            <a:ext cx="3995351" cy="0"/>
          </a:xfrm>
          <a:prstGeom prst="line">
            <a:avLst/>
          </a:prstGeom>
          <a:ln>
            <a:solidFill>
              <a:srgbClr val="FAC090"/>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64830" y="2943652"/>
            <a:ext cx="1740180" cy="523220"/>
          </a:xfrm>
          <a:prstGeom prst="rect">
            <a:avLst/>
          </a:prstGeom>
        </p:spPr>
        <p:txBody>
          <a:bodyPr wrap="none">
            <a:spAutoFit/>
          </a:bodyPr>
          <a:lstStyle/>
          <a:p>
            <a:pPr lvl="0"/>
            <a:r>
              <a:rPr lang="ja-JP" altLang="en-US" sz="1400" dirty="0">
                <a:solidFill>
                  <a:srgbClr val="800000"/>
                </a:solidFill>
              </a:rPr>
              <a:t>みずほ</a:t>
            </a:r>
            <a:r>
              <a:rPr lang="ja-JP" altLang="en-US" sz="1400" dirty="0" smtClean="0">
                <a:solidFill>
                  <a:srgbClr val="800000"/>
                </a:solidFill>
              </a:rPr>
              <a:t>銀行</a:t>
            </a:r>
            <a:endParaRPr lang="en-US" altLang="ja-JP" sz="1400" dirty="0" smtClean="0">
              <a:solidFill>
                <a:srgbClr val="800000"/>
              </a:solidFill>
            </a:endParaRPr>
          </a:p>
          <a:p>
            <a:pPr lvl="0"/>
            <a:r>
              <a:rPr lang="ja-JP" altLang="en-US" sz="1400" dirty="0" smtClean="0">
                <a:solidFill>
                  <a:srgbClr val="800000"/>
                </a:solidFill>
              </a:rPr>
              <a:t>勘定</a:t>
            </a:r>
            <a:r>
              <a:rPr lang="ja-JP" altLang="en-US" sz="1400" dirty="0">
                <a:solidFill>
                  <a:srgbClr val="800000"/>
                </a:solidFill>
              </a:rPr>
              <a:t>系システム刷新</a:t>
            </a:r>
          </a:p>
        </p:txBody>
      </p:sp>
      <p:sp>
        <p:nvSpPr>
          <p:cNvPr id="49" name="正方形/長方形 48"/>
          <p:cNvSpPr/>
          <p:nvPr/>
        </p:nvSpPr>
        <p:spPr>
          <a:xfrm>
            <a:off x="457200" y="892431"/>
            <a:ext cx="1753286" cy="37070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大規模プロジェクト</a:t>
            </a:r>
            <a:endParaRPr kumimoji="1" lang="ja-JP" altLang="en-US" sz="1200" dirty="0">
              <a:solidFill>
                <a:srgbClr val="FFFFFF"/>
              </a:solidFill>
              <a:latin typeface="ＭＳ Ｐゴシック"/>
              <a:ea typeface="ＭＳ Ｐゴシック"/>
              <a:cs typeface="ＭＳ Ｐゴシック"/>
            </a:endParaRPr>
          </a:p>
        </p:txBody>
      </p:sp>
      <p:sp>
        <p:nvSpPr>
          <p:cNvPr id="51" name="二等辺三角形 50"/>
          <p:cNvSpPr/>
          <p:nvPr/>
        </p:nvSpPr>
        <p:spPr>
          <a:xfrm rot="10800000">
            <a:off x="7063946" y="5128053"/>
            <a:ext cx="919892" cy="384434"/>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059885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正方形/長方形 119"/>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9" name="角丸四角形 48"/>
          <p:cNvSpPr/>
          <p:nvPr/>
        </p:nvSpPr>
        <p:spPr>
          <a:xfrm>
            <a:off x="470624" y="4096454"/>
            <a:ext cx="8159603" cy="686871"/>
          </a:xfrm>
          <a:prstGeom prst="roundRect">
            <a:avLst>
              <a:gd name="adj" fmla="val 50000"/>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a:ea typeface="メイリオ"/>
              <a:cs typeface="メイリオ"/>
            </a:endParaRPr>
          </a:p>
        </p:txBody>
      </p:sp>
      <p:sp>
        <p:nvSpPr>
          <p:cNvPr id="72" name="正方形/長方形 71"/>
          <p:cNvSpPr/>
          <p:nvPr/>
        </p:nvSpPr>
        <p:spPr>
          <a:xfrm>
            <a:off x="774386" y="1142481"/>
            <a:ext cx="7613964" cy="300811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17" name="正方形/長方形 116"/>
          <p:cNvSpPr/>
          <p:nvPr/>
        </p:nvSpPr>
        <p:spPr>
          <a:xfrm flipH="1">
            <a:off x="946119" y="2148586"/>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118" name="正方形/長方形 117"/>
          <p:cNvSpPr/>
          <p:nvPr/>
        </p:nvSpPr>
        <p:spPr>
          <a:xfrm flipH="1">
            <a:off x="5884665" y="2123194"/>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コレ一枚でわかる最新の</a:t>
            </a:r>
            <a:r>
              <a:rPr kumimoji="1" lang="en-US" altLang="ja-JP" dirty="0" smtClean="0">
                <a:solidFill>
                  <a:schemeClr val="tx1">
                    <a:lumMod val="50000"/>
                    <a:lumOff val="50000"/>
                  </a:schemeClr>
                </a:solidFill>
              </a:rPr>
              <a:t>IT</a:t>
            </a:r>
            <a:r>
              <a:rPr kumimoji="1" lang="ja-JP" altLang="en-US" dirty="0" smtClean="0">
                <a:solidFill>
                  <a:schemeClr val="tx1">
                    <a:lumMod val="50000"/>
                    <a:lumOff val="50000"/>
                  </a:schemeClr>
                </a:solidFill>
              </a:rPr>
              <a:t>トレンド（１）</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a:xfrm>
            <a:off x="6932246" y="6639889"/>
            <a:ext cx="2133600" cy="217800"/>
          </a:xfrm>
        </p:spPr>
        <p:txBody>
          <a:bodyPr/>
          <a:lstStyle/>
          <a:p>
            <a:fld id="{8FF8CC5D-A65D-5946-99B5-645367A967AD}" type="slidenum">
              <a:rPr kumimoji="1" lang="ja-JP" altLang="en-US" smtClean="0">
                <a:latin typeface="メイリオ"/>
                <a:ea typeface="メイリオ"/>
                <a:cs typeface="メイリオ"/>
              </a:rPr>
              <a:t>2</a:t>
            </a:fld>
            <a:endParaRPr kumimoji="1" lang="ja-JP" altLang="en-US" dirty="0">
              <a:latin typeface="メイリオ"/>
              <a:ea typeface="メイリオ"/>
              <a:cs typeface="メイリオ"/>
            </a:endParaRPr>
          </a:p>
        </p:txBody>
      </p:sp>
      <p:sp>
        <p:nvSpPr>
          <p:cNvPr id="45" name="正方形/長方形 44"/>
          <p:cNvSpPr/>
          <p:nvPr/>
        </p:nvSpPr>
        <p:spPr>
          <a:xfrm>
            <a:off x="946119" y="1556792"/>
            <a:ext cx="2287255"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6" name="正方形/長方形 45"/>
          <p:cNvSpPr/>
          <p:nvPr/>
        </p:nvSpPr>
        <p:spPr>
          <a:xfrm>
            <a:off x="3413041" y="1556792"/>
            <a:ext cx="22872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8" name="正方形/長方形 47"/>
          <p:cNvSpPr/>
          <p:nvPr/>
        </p:nvSpPr>
        <p:spPr>
          <a:xfrm>
            <a:off x="5884666" y="1556792"/>
            <a:ext cx="22776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50" name="正方形/長方形 49"/>
          <p:cNvSpPr/>
          <p:nvPr/>
        </p:nvSpPr>
        <p:spPr>
          <a:xfrm>
            <a:off x="792307" y="4681685"/>
            <a:ext cx="7595956" cy="17509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正方形/長方形 50"/>
          <p:cNvSpPr/>
          <p:nvPr/>
        </p:nvSpPr>
        <p:spPr>
          <a:xfrm>
            <a:off x="4572000" y="4833277"/>
            <a:ext cx="3584864" cy="153415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1137258"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住宅</a:t>
            </a:r>
            <a:r>
              <a:rPr lang="ja-JP" altLang="en-US" sz="1000" dirty="0" smtClean="0">
                <a:solidFill>
                  <a:srgbClr val="FFFFFF"/>
                </a:solidFill>
                <a:latin typeface="メイリオ"/>
                <a:ea typeface="メイリオ"/>
                <a:cs typeface="メイリオ"/>
              </a:rPr>
              <a:t>・建物</a:t>
            </a:r>
            <a:endParaRPr kumimoji="1" lang="en-US" altLang="ja-JP" sz="1000" dirty="0" smtClean="0">
              <a:solidFill>
                <a:srgbClr val="FFFFFF"/>
              </a:solidFill>
              <a:latin typeface="メイリオ"/>
              <a:ea typeface="メイリオ"/>
              <a:cs typeface="メイリオ"/>
            </a:endParaRPr>
          </a:p>
        </p:txBody>
      </p:sp>
      <p:sp>
        <p:nvSpPr>
          <p:cNvPr id="61" name="正方形/長方形 60"/>
          <p:cNvSpPr/>
          <p:nvPr/>
        </p:nvSpPr>
        <p:spPr>
          <a:xfrm>
            <a:off x="1137258"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家電・設備</a:t>
            </a:r>
            <a:endParaRPr kumimoji="1" lang="ja-JP" altLang="en-US" sz="1000" dirty="0">
              <a:solidFill>
                <a:srgbClr val="FFFFFF"/>
              </a:solidFill>
              <a:latin typeface="メイリオ"/>
              <a:ea typeface="メイリオ"/>
              <a:cs typeface="メイリオ"/>
            </a:endParaRPr>
          </a:p>
        </p:txBody>
      </p:sp>
      <p:sp>
        <p:nvSpPr>
          <p:cNvPr id="62" name="正方形/長方形 61"/>
          <p:cNvSpPr/>
          <p:nvPr/>
        </p:nvSpPr>
        <p:spPr>
          <a:xfrm>
            <a:off x="2205229"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スマートフォン</a:t>
            </a:r>
            <a:endParaRPr kumimoji="1" lang="en-US" altLang="ja-JP" sz="9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ウェアラブル</a:t>
            </a:r>
            <a:endParaRPr kumimoji="1" lang="ja-JP" altLang="en-US" sz="900" dirty="0">
              <a:solidFill>
                <a:srgbClr val="FFFFFF"/>
              </a:solidFill>
              <a:latin typeface="メイリオ"/>
              <a:ea typeface="メイリオ"/>
              <a:cs typeface="メイリオ"/>
            </a:endParaRPr>
          </a:p>
        </p:txBody>
      </p:sp>
      <p:sp>
        <p:nvSpPr>
          <p:cNvPr id="63" name="正方形/長方形 62"/>
          <p:cNvSpPr/>
          <p:nvPr/>
        </p:nvSpPr>
        <p:spPr>
          <a:xfrm>
            <a:off x="2205229"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タブレット・</a:t>
            </a:r>
            <a:r>
              <a:rPr kumimoji="1" lang="en-US" altLang="ja-JP" sz="900" dirty="0" smtClean="0">
                <a:solidFill>
                  <a:srgbClr val="FFFFFF"/>
                </a:solidFill>
                <a:latin typeface="メイリオ"/>
                <a:ea typeface="メイリオ"/>
                <a:cs typeface="メイリオ"/>
              </a:rPr>
              <a:t>PC</a:t>
            </a:r>
            <a:endParaRPr kumimoji="1" lang="ja-JP" altLang="en-US" sz="900" dirty="0">
              <a:solidFill>
                <a:srgbClr val="FFFFFF"/>
              </a:solidFill>
              <a:latin typeface="メイリオ"/>
              <a:ea typeface="メイリオ"/>
              <a:cs typeface="メイリオ"/>
            </a:endParaRPr>
          </a:p>
        </p:txBody>
      </p:sp>
      <p:sp>
        <p:nvSpPr>
          <p:cNvPr id="64" name="正方形/長方形 63"/>
          <p:cNvSpPr/>
          <p:nvPr/>
        </p:nvSpPr>
        <p:spPr>
          <a:xfrm>
            <a:off x="327025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気象・環境</a:t>
            </a:r>
            <a:endParaRPr kumimoji="1" lang="en-US" altLang="ja-JP" sz="1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観測機器</a:t>
            </a:r>
            <a:endParaRPr kumimoji="1" lang="ja-JP" altLang="en-US" sz="1000" dirty="0">
              <a:solidFill>
                <a:srgbClr val="FFFFFF"/>
              </a:solidFill>
              <a:latin typeface="メイリオ"/>
              <a:ea typeface="メイリオ"/>
              <a:cs typeface="メイリオ"/>
            </a:endParaRPr>
          </a:p>
        </p:txBody>
      </p:sp>
      <p:sp>
        <p:nvSpPr>
          <p:cNvPr id="65" name="正方形/長方形 64"/>
          <p:cNvSpPr/>
          <p:nvPr/>
        </p:nvSpPr>
        <p:spPr>
          <a:xfrm>
            <a:off x="327025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交通設備</a:t>
            </a:r>
            <a:endParaRPr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公共設備</a:t>
            </a:r>
            <a:endParaRPr kumimoji="1" lang="ja-JP" altLang="en-US" sz="1000" dirty="0">
              <a:solidFill>
                <a:srgbClr val="FFFFFF"/>
              </a:solidFill>
              <a:latin typeface="メイリオ"/>
              <a:ea typeface="メイリオ"/>
              <a:cs typeface="メイリオ"/>
            </a:endParaRPr>
          </a:p>
        </p:txBody>
      </p:sp>
      <p:sp>
        <p:nvSpPr>
          <p:cNvPr id="66" name="正方形/長方形 65"/>
          <p:cNvSpPr/>
          <p:nvPr/>
        </p:nvSpPr>
        <p:spPr>
          <a:xfrm>
            <a:off x="477407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自動走行車</a:t>
            </a:r>
            <a:endParaRPr kumimoji="1" lang="en-US" altLang="ja-JP" sz="1000" dirty="0" smtClean="0">
              <a:solidFill>
                <a:srgbClr val="FFFFFF"/>
              </a:solidFill>
              <a:latin typeface="メイリオ"/>
              <a:ea typeface="メイリオ"/>
              <a:cs typeface="メイリオ"/>
            </a:endParaRPr>
          </a:p>
        </p:txBody>
      </p:sp>
      <p:sp>
        <p:nvSpPr>
          <p:cNvPr id="67" name="正方形/長方形 66"/>
          <p:cNvSpPr/>
          <p:nvPr/>
        </p:nvSpPr>
        <p:spPr>
          <a:xfrm>
            <a:off x="477407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ドローン</a:t>
            </a:r>
            <a:endParaRPr kumimoji="1" lang="ja-JP" altLang="en-US" sz="1000" dirty="0">
              <a:solidFill>
                <a:srgbClr val="FFFFFF"/>
              </a:solidFill>
              <a:latin typeface="メイリオ"/>
              <a:ea typeface="メイリオ"/>
              <a:cs typeface="メイリオ"/>
            </a:endParaRPr>
          </a:p>
        </p:txBody>
      </p:sp>
      <p:sp>
        <p:nvSpPr>
          <p:cNvPr id="68" name="正方形/長方形 67"/>
          <p:cNvSpPr/>
          <p:nvPr/>
        </p:nvSpPr>
        <p:spPr>
          <a:xfrm>
            <a:off x="5842043"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介護用ロボット</a:t>
            </a:r>
            <a:endParaRPr kumimoji="1" lang="ja-JP" altLang="en-US" sz="900" dirty="0">
              <a:solidFill>
                <a:srgbClr val="FFFFFF"/>
              </a:solidFill>
              <a:latin typeface="メイリオ"/>
              <a:ea typeface="メイリオ"/>
              <a:cs typeface="メイリオ"/>
            </a:endParaRPr>
          </a:p>
        </p:txBody>
      </p:sp>
      <p:sp>
        <p:nvSpPr>
          <p:cNvPr id="69" name="正方形/長方形 68"/>
          <p:cNvSpPr/>
          <p:nvPr/>
        </p:nvSpPr>
        <p:spPr>
          <a:xfrm>
            <a:off x="5842043"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dirty="0">
                <a:solidFill>
                  <a:srgbClr val="FFFFFF"/>
                </a:solidFill>
                <a:latin typeface="メイリオ"/>
                <a:ea typeface="メイリオ"/>
                <a:cs typeface="メイリオ"/>
              </a:rPr>
              <a:t>産業用ロボット</a:t>
            </a:r>
          </a:p>
        </p:txBody>
      </p:sp>
      <p:sp>
        <p:nvSpPr>
          <p:cNvPr id="70" name="正方形/長方形 69"/>
          <p:cNvSpPr/>
          <p:nvPr/>
        </p:nvSpPr>
        <p:spPr>
          <a:xfrm>
            <a:off x="6907066"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生活支援</a:t>
            </a:r>
            <a:endParaRPr kumimoji="1"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ロボット</a:t>
            </a:r>
            <a:endParaRPr kumimoji="1" lang="ja-JP" altLang="en-US" sz="1000" dirty="0">
              <a:solidFill>
                <a:srgbClr val="FFFFFF"/>
              </a:solidFill>
              <a:latin typeface="メイリオ"/>
              <a:ea typeface="メイリオ"/>
              <a:cs typeface="メイリオ"/>
            </a:endParaRPr>
          </a:p>
        </p:txBody>
      </p:sp>
      <p:sp>
        <p:nvSpPr>
          <p:cNvPr id="71" name="正方形/長方形 70"/>
          <p:cNvSpPr/>
          <p:nvPr/>
        </p:nvSpPr>
        <p:spPr>
          <a:xfrm>
            <a:off x="6907066"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建設ロボット</a:t>
            </a:r>
            <a:endParaRPr kumimoji="1" lang="ja-JP" altLang="en-US" sz="1000" dirty="0">
              <a:solidFill>
                <a:srgbClr val="FFFFFF"/>
              </a:solidFill>
              <a:latin typeface="メイリオ"/>
              <a:ea typeface="メイリオ"/>
              <a:cs typeface="メイリオ"/>
            </a:endParaRPr>
          </a:p>
        </p:txBody>
      </p:sp>
      <p:sp>
        <p:nvSpPr>
          <p:cNvPr id="75" name="上矢印 74"/>
          <p:cNvSpPr/>
          <p:nvPr/>
        </p:nvSpPr>
        <p:spPr>
          <a:xfrm>
            <a:off x="1402801"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テキスト ボックス 80"/>
          <p:cNvSpPr txBox="1"/>
          <p:nvPr/>
        </p:nvSpPr>
        <p:spPr>
          <a:xfrm>
            <a:off x="1402802" y="4287014"/>
            <a:ext cx="1437408"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社会行動データ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Social Sensing</a:t>
            </a:r>
            <a:endParaRPr kumimoji="1" lang="ja-JP" altLang="en-US" sz="800" dirty="0">
              <a:solidFill>
                <a:schemeClr val="bg1"/>
              </a:solidFill>
              <a:latin typeface="メイリオ"/>
              <a:ea typeface="メイリオ"/>
              <a:cs typeface="メイリオ"/>
            </a:endParaRPr>
          </a:p>
        </p:txBody>
      </p:sp>
      <p:sp>
        <p:nvSpPr>
          <p:cNvPr id="84" name="テキスト ボックス 83"/>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sp>
        <p:nvSpPr>
          <p:cNvPr id="88" name="テキスト ボックス 87"/>
          <p:cNvSpPr txBox="1"/>
          <p:nvPr/>
        </p:nvSpPr>
        <p:spPr>
          <a:xfrm>
            <a:off x="1523391" y="4789820"/>
            <a:ext cx="2414230" cy="307777"/>
          </a:xfrm>
          <a:prstGeom prst="rect">
            <a:avLst/>
          </a:prstGeom>
          <a:noFill/>
        </p:spPr>
        <p:txBody>
          <a:bodyPr wrap="none" rtlCol="0">
            <a:spAutoFit/>
          </a:bodyPr>
          <a:lstStyle/>
          <a:p>
            <a:pPr algn="ctr"/>
            <a:r>
              <a:rPr kumimoji="1" lang="en-US" altLang="ja-JP" sz="1400" dirty="0" err="1" smtClean="0">
                <a:solidFill>
                  <a:srgbClr val="FFFFFF"/>
                </a:solidFill>
                <a:latin typeface="メイリオ"/>
                <a:ea typeface="メイリオ"/>
                <a:cs typeface="メイリオ"/>
              </a:rPr>
              <a:t>IoT</a:t>
            </a:r>
            <a:r>
              <a:rPr kumimoji="1" lang="ja-JP" altLang="en-US" sz="1400" dirty="0" smtClean="0">
                <a:solidFill>
                  <a:srgbClr val="FFFFFF"/>
                </a:solidFill>
                <a:latin typeface="メイリオ"/>
                <a:ea typeface="メイリオ"/>
                <a:cs typeface="メイリオ"/>
              </a:rPr>
              <a:t>（</a:t>
            </a:r>
            <a:r>
              <a:rPr kumimoji="1" lang="en-US" altLang="ja-JP" sz="1400" dirty="0" smtClean="0">
                <a:solidFill>
                  <a:srgbClr val="FFFFFF"/>
                </a:solidFill>
                <a:latin typeface="メイリオ"/>
                <a:ea typeface="メイリオ"/>
                <a:cs typeface="メイリオ"/>
              </a:rPr>
              <a:t>Internet of Things</a:t>
            </a:r>
            <a:r>
              <a:rPr kumimoji="1" lang="ja-JP" altLang="en-US" sz="1400" dirty="0" smtClean="0">
                <a:solidFill>
                  <a:srgbClr val="FFFFFF"/>
                </a:solidFill>
                <a:latin typeface="メイリオ"/>
                <a:ea typeface="メイリオ"/>
                <a:cs typeface="メイリオ"/>
              </a:rPr>
              <a:t>）</a:t>
            </a:r>
            <a:endParaRPr kumimoji="1" lang="ja-JP" altLang="en-US" sz="1400" dirty="0">
              <a:solidFill>
                <a:srgbClr val="FFFFFF"/>
              </a:solidFill>
              <a:latin typeface="メイリオ"/>
              <a:ea typeface="メイリオ"/>
              <a:cs typeface="メイリオ"/>
            </a:endParaRPr>
          </a:p>
        </p:txBody>
      </p:sp>
      <p:sp>
        <p:nvSpPr>
          <p:cNvPr id="89" name="テキスト ボックス 88"/>
          <p:cNvSpPr txBox="1"/>
          <p:nvPr/>
        </p:nvSpPr>
        <p:spPr>
          <a:xfrm>
            <a:off x="5937006" y="4833277"/>
            <a:ext cx="902811"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ロボット</a:t>
            </a:r>
            <a:endParaRPr kumimoji="1" lang="ja-JP" altLang="en-US" sz="1400" dirty="0">
              <a:solidFill>
                <a:srgbClr val="FFFFFF"/>
              </a:solidFill>
              <a:latin typeface="メイリオ"/>
              <a:ea typeface="メイリオ"/>
              <a:cs typeface="メイリオ"/>
            </a:endParaRPr>
          </a:p>
        </p:txBody>
      </p:sp>
      <p:sp>
        <p:nvSpPr>
          <p:cNvPr id="96" name="上矢印 95"/>
          <p:cNvSpPr/>
          <p:nvPr/>
        </p:nvSpPr>
        <p:spPr>
          <a:xfrm>
            <a:off x="3854883"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p:cNvSpPr txBox="1"/>
          <p:nvPr/>
        </p:nvSpPr>
        <p:spPr>
          <a:xfrm>
            <a:off x="4006273" y="4287014"/>
            <a:ext cx="1125682"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物理計測データ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Physical Sensing</a:t>
            </a:r>
            <a:endParaRPr kumimoji="1" lang="ja-JP" altLang="en-US" sz="800" dirty="0">
              <a:solidFill>
                <a:schemeClr val="bg1"/>
              </a:solidFill>
              <a:latin typeface="メイリオ"/>
              <a:ea typeface="メイリオ"/>
              <a:cs typeface="メイリオ"/>
            </a:endParaRPr>
          </a:p>
        </p:txBody>
      </p:sp>
      <p:sp>
        <p:nvSpPr>
          <p:cNvPr id="97" name="上矢印 96"/>
          <p:cNvSpPr/>
          <p:nvPr/>
        </p:nvSpPr>
        <p:spPr>
          <a:xfrm flipV="1">
            <a:off x="6168106"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6156176" y="4087093"/>
            <a:ext cx="883664" cy="415498"/>
          </a:xfrm>
          <a:prstGeom prst="rect">
            <a:avLst/>
          </a:prstGeom>
          <a:noFill/>
        </p:spPr>
        <p:txBody>
          <a:bodyPr wrap="square" rtlCol="0">
            <a:spAutoFit/>
          </a:bodyPr>
          <a:lstStyle/>
          <a:p>
            <a:pPr algn="ctr"/>
            <a:endParaRPr kumimoji="1" lang="en-US" altLang="ja-JP" sz="300" dirty="0" smtClean="0">
              <a:solidFill>
                <a:schemeClr val="bg1"/>
              </a:solidFill>
              <a:latin typeface="メイリオ"/>
              <a:ea typeface="メイリオ"/>
              <a:cs typeface="メイリオ"/>
            </a:endParaRPr>
          </a:p>
          <a:p>
            <a:pPr algn="ctr"/>
            <a:r>
              <a:rPr lang="ja-JP" altLang="en-US" sz="1000" dirty="0" smtClean="0">
                <a:solidFill>
                  <a:schemeClr val="bg1"/>
                </a:solidFill>
                <a:latin typeface="メイリオ"/>
                <a:ea typeface="メイリオ"/>
                <a:cs typeface="メイリオ"/>
              </a:rPr>
              <a:t>情報</a:t>
            </a:r>
            <a:endParaRPr lang="en-US" altLang="ja-JP" sz="1000" dirty="0">
              <a:solidFill>
                <a:schemeClr val="bg1"/>
              </a:solidFill>
              <a:latin typeface="メイリオ"/>
              <a:ea typeface="メイリオ"/>
              <a:cs typeface="メイリオ"/>
            </a:endParaRPr>
          </a:p>
          <a:p>
            <a:pPr algn="ctr"/>
            <a:r>
              <a:rPr lang="en-US" altLang="ja-JP" sz="800" dirty="0" smtClean="0">
                <a:solidFill>
                  <a:schemeClr val="bg1"/>
                </a:solidFill>
                <a:latin typeface="メイリオ"/>
                <a:ea typeface="メイリオ"/>
                <a:cs typeface="メイリオ"/>
              </a:rPr>
              <a:t>Information</a:t>
            </a:r>
            <a:endParaRPr kumimoji="1" lang="ja-JP" altLang="en-US" sz="800" dirty="0">
              <a:solidFill>
                <a:schemeClr val="bg1"/>
              </a:solidFill>
              <a:latin typeface="メイリオ"/>
              <a:ea typeface="メイリオ"/>
              <a:cs typeface="メイリオ"/>
            </a:endParaRPr>
          </a:p>
        </p:txBody>
      </p:sp>
      <p:sp>
        <p:nvSpPr>
          <p:cNvPr id="98" name="テキスト ボックス 97"/>
          <p:cNvSpPr txBox="1"/>
          <p:nvPr/>
        </p:nvSpPr>
        <p:spPr>
          <a:xfrm>
            <a:off x="2718890" y="4293096"/>
            <a:ext cx="1261884"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インターネット</a:t>
            </a:r>
            <a:endParaRPr kumimoji="1" lang="ja-JP" altLang="en-US" sz="1200" dirty="0">
              <a:solidFill>
                <a:srgbClr val="FFFFFF"/>
              </a:solidFill>
              <a:latin typeface="メイリオ"/>
              <a:ea typeface="メイリオ"/>
              <a:cs typeface="メイリオ"/>
            </a:endParaRPr>
          </a:p>
        </p:txBody>
      </p:sp>
      <p:grpSp>
        <p:nvGrpSpPr>
          <p:cNvPr id="99" name="図形グループ 98"/>
          <p:cNvGrpSpPr/>
          <p:nvPr/>
        </p:nvGrpSpPr>
        <p:grpSpPr>
          <a:xfrm>
            <a:off x="928414" y="6065849"/>
            <a:ext cx="140847" cy="285806"/>
            <a:chOff x="1305189" y="2570455"/>
            <a:chExt cx="969964" cy="2007872"/>
          </a:xfrm>
          <a:solidFill>
            <a:schemeClr val="bg1">
              <a:lumMod val="85000"/>
            </a:schemeClr>
          </a:solidFill>
        </p:grpSpPr>
        <p:sp>
          <p:nvSpPr>
            <p:cNvPr id="100" name="円/楕円 99"/>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フローチャート: 論理積ゲート 100"/>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868098" y="1226153"/>
            <a:ext cx="435120" cy="221430"/>
            <a:chOff x="896286" y="1234200"/>
            <a:chExt cx="462010" cy="243850"/>
          </a:xfrm>
        </p:grpSpPr>
        <p:grpSp>
          <p:nvGrpSpPr>
            <p:cNvPr id="103" name="図形グループ 102"/>
            <p:cNvGrpSpPr/>
            <p:nvPr/>
          </p:nvGrpSpPr>
          <p:grpSpPr>
            <a:xfrm>
              <a:off x="896286" y="1234200"/>
              <a:ext cx="195054" cy="110026"/>
              <a:chOff x="6769100" y="1390650"/>
              <a:chExt cx="317500" cy="157483"/>
            </a:xfrm>
          </p:grpSpPr>
          <p:sp>
            <p:nvSpPr>
              <p:cNvPr id="104" name="正方形/長方形 1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106"/>
            <p:cNvGrpSpPr/>
            <p:nvPr/>
          </p:nvGrpSpPr>
          <p:grpSpPr>
            <a:xfrm>
              <a:off x="902307" y="1368024"/>
              <a:ext cx="195054" cy="110026"/>
              <a:chOff x="6769100" y="1390650"/>
              <a:chExt cx="317500" cy="157483"/>
            </a:xfrm>
          </p:grpSpPr>
          <p:sp>
            <p:nvSpPr>
              <p:cNvPr id="108" name="正方形/長方形 1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112" name="テキスト ボックス 111"/>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121" name="テキスト ボックス 120"/>
          <p:cNvSpPr txBox="1"/>
          <p:nvPr/>
        </p:nvSpPr>
        <p:spPr>
          <a:xfrm>
            <a:off x="774386" y="802571"/>
            <a:ext cx="6909827" cy="307777"/>
          </a:xfrm>
          <a:prstGeom prst="rect">
            <a:avLst/>
          </a:prstGeom>
          <a:noFill/>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a:t>
            </a:r>
            <a:r>
              <a:rPr lang="ja-JP" altLang="en-US" sz="1400" dirty="0">
                <a:solidFill>
                  <a:srgbClr val="0000FF"/>
                </a:solidFill>
                <a:latin typeface="メイリオ"/>
                <a:ea typeface="メイリオ"/>
                <a:cs typeface="メイリオ"/>
              </a:rPr>
              <a:t>に結合されたシステム</a:t>
            </a:r>
            <a:endParaRPr kumimoji="1" lang="ja-JP" altLang="en-US" sz="1400" dirty="0">
              <a:solidFill>
                <a:srgbClr val="0000FF"/>
              </a:solidFill>
              <a:latin typeface="メイリオ"/>
              <a:ea typeface="メイリオ"/>
              <a:cs typeface="メイリオ"/>
            </a:endParaRPr>
          </a:p>
        </p:txBody>
      </p:sp>
      <p:sp>
        <p:nvSpPr>
          <p:cNvPr id="123" name="正方形/長方形 122"/>
          <p:cNvSpPr/>
          <p:nvPr/>
        </p:nvSpPr>
        <p:spPr>
          <a:xfrm>
            <a:off x="4774072" y="5960337"/>
            <a:ext cx="3157651" cy="329046"/>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人工知能</a:t>
            </a:r>
            <a:endParaRPr kumimoji="1" lang="ja-JP" altLang="en-US" sz="1000" dirty="0">
              <a:solidFill>
                <a:srgbClr val="FFFFFF"/>
              </a:solidFill>
              <a:latin typeface="メイリオ"/>
              <a:ea typeface="メイリオ"/>
              <a:cs typeface="メイリオ"/>
            </a:endParaRPr>
          </a:p>
        </p:txBody>
      </p:sp>
      <p:sp>
        <p:nvSpPr>
          <p:cNvPr id="124" name="テキスト ボックス 123"/>
          <p:cNvSpPr txBox="1"/>
          <p:nvPr/>
        </p:nvSpPr>
        <p:spPr>
          <a:xfrm>
            <a:off x="5328052" y="4287014"/>
            <a:ext cx="800219" cy="338554"/>
          </a:xfrm>
          <a:prstGeom prst="rect">
            <a:avLst/>
          </a:prstGeom>
          <a:noFill/>
        </p:spPr>
        <p:txBody>
          <a:bodyPr wrap="none" rtlCol="0">
            <a:spAutoFit/>
          </a:bodyPr>
          <a:lstStyle/>
          <a:p>
            <a:pPr algn="ctr"/>
            <a:r>
              <a:rPr kumimoji="1" lang="ja-JP" altLang="en-US" sz="800" dirty="0" smtClean="0">
                <a:solidFill>
                  <a:srgbClr val="FFFFFF"/>
                </a:solidFill>
                <a:latin typeface="メイリオ"/>
                <a:ea typeface="メイリオ"/>
                <a:cs typeface="メイリオ"/>
              </a:rPr>
              <a:t>近接通信</a:t>
            </a: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モバイル通信</a:t>
            </a:r>
            <a:endParaRPr kumimoji="1" lang="ja-JP" altLang="en-US" sz="800" dirty="0">
              <a:solidFill>
                <a:srgbClr val="FFFFFF"/>
              </a:solidFill>
              <a:latin typeface="メイリオ"/>
              <a:ea typeface="メイリオ"/>
              <a:cs typeface="メイリオ"/>
            </a:endParaRPr>
          </a:p>
        </p:txBody>
      </p:sp>
      <p:sp>
        <p:nvSpPr>
          <p:cNvPr id="113" name="上矢印 112"/>
          <p:cNvSpPr/>
          <p:nvPr/>
        </p:nvSpPr>
        <p:spPr>
          <a:xfrm flipV="1">
            <a:off x="7016748"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テキスト ボックス 101"/>
          <p:cNvSpPr txBox="1"/>
          <p:nvPr/>
        </p:nvSpPr>
        <p:spPr>
          <a:xfrm>
            <a:off x="6948263" y="4096454"/>
            <a:ext cx="983459" cy="415498"/>
          </a:xfrm>
          <a:prstGeom prst="rect">
            <a:avLst/>
          </a:prstGeom>
          <a:noFill/>
        </p:spPr>
        <p:txBody>
          <a:bodyPr wrap="square" rtlCol="0">
            <a:spAutoFit/>
          </a:bodyPr>
          <a:lstStyle/>
          <a:p>
            <a:pPr algn="ctr"/>
            <a:r>
              <a:rPr kumimoji="1" lang="ja-JP" altLang="en-US" sz="1000" dirty="0" smtClean="0">
                <a:solidFill>
                  <a:schemeClr val="bg1"/>
                </a:solidFill>
                <a:latin typeface="メイリオ"/>
                <a:ea typeface="メイリオ"/>
                <a:cs typeface="メイリオ"/>
              </a:rPr>
              <a:t>制御</a:t>
            </a:r>
            <a:endParaRPr lang="en-US" altLang="ja-JP" sz="1000" dirty="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Actuation</a:t>
            </a:r>
          </a:p>
          <a:p>
            <a:pPr algn="ctr"/>
            <a:endParaRPr kumimoji="1" lang="en-US" altLang="ja-JP" sz="300" dirty="0" smtClean="0">
              <a:solidFill>
                <a:schemeClr val="bg1"/>
              </a:solidFill>
              <a:latin typeface="メイリオ"/>
              <a:ea typeface="メイリオ"/>
              <a:cs typeface="メイリオ"/>
            </a:endParaRPr>
          </a:p>
        </p:txBody>
      </p:sp>
      <p:sp>
        <p:nvSpPr>
          <p:cNvPr id="115" name="正方形/長方形 114"/>
          <p:cNvSpPr/>
          <p:nvPr/>
        </p:nvSpPr>
        <p:spPr>
          <a:xfrm flipH="1">
            <a:off x="3413040" y="2153305"/>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7" name="正方形/長方形 46"/>
          <p:cNvSpPr/>
          <p:nvPr/>
        </p:nvSpPr>
        <p:spPr>
          <a:xfrm>
            <a:off x="5977659"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9" name="正方形/長方形 58"/>
          <p:cNvSpPr/>
          <p:nvPr/>
        </p:nvSpPr>
        <p:spPr>
          <a:xfrm>
            <a:off x="6032500" y="2973350"/>
            <a:ext cx="2014680" cy="71708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dirty="0">
              <a:solidFill>
                <a:schemeClr val="bg1"/>
              </a:solidFill>
              <a:latin typeface="メイリオ"/>
              <a:ea typeface="メイリオ"/>
              <a:cs typeface="メイリオ"/>
            </a:endParaRPr>
          </a:p>
        </p:txBody>
      </p:sp>
      <p:sp>
        <p:nvSpPr>
          <p:cNvPr id="39" name="円柱 38"/>
          <p:cNvSpPr/>
          <p:nvPr/>
        </p:nvSpPr>
        <p:spPr>
          <a:xfrm>
            <a:off x="3518478" y="2444255"/>
            <a:ext cx="2089726" cy="1448045"/>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正方形/長方形 42"/>
          <p:cNvSpPr/>
          <p:nvPr/>
        </p:nvSpPr>
        <p:spPr>
          <a:xfrm>
            <a:off x="1082386"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4006273" y="2967506"/>
            <a:ext cx="1570182" cy="722928"/>
          </a:xfrm>
          <a:prstGeom prst="rect">
            <a:avLst/>
          </a:prstGeom>
          <a:solidFill>
            <a:srgbClr val="FF6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chemeClr val="bg1"/>
                </a:solidFill>
                <a:latin typeface="メイリオ"/>
                <a:ea typeface="メイリオ"/>
                <a:cs typeface="メイリオ"/>
              </a:rPr>
              <a:t>非構造化データ</a:t>
            </a:r>
            <a:endParaRPr kumimoji="1" lang="en-US" altLang="ja-JP" sz="1200" dirty="0" smtClean="0">
              <a:solidFill>
                <a:schemeClr val="bg1"/>
              </a:solidFill>
              <a:latin typeface="メイリオ"/>
              <a:ea typeface="メイリオ"/>
              <a:cs typeface="メイリオ"/>
            </a:endParaRPr>
          </a:p>
          <a:p>
            <a:pPr algn="ctr"/>
            <a:r>
              <a:rPr lang="en-US" altLang="ja-JP" sz="1200" dirty="0" err="1" smtClean="0">
                <a:solidFill>
                  <a:schemeClr val="bg1"/>
                </a:solidFill>
                <a:latin typeface="メイリオ"/>
                <a:ea typeface="メイリオ"/>
                <a:cs typeface="メイリオ"/>
              </a:rPr>
              <a:t>NoSQL</a:t>
            </a:r>
            <a:endParaRPr kumimoji="1" lang="ja-JP" altLang="en-US" sz="1200" dirty="0">
              <a:solidFill>
                <a:schemeClr val="bg1"/>
              </a:solidFill>
              <a:latin typeface="メイリオ"/>
              <a:ea typeface="メイリオ"/>
              <a:cs typeface="メイリオ"/>
            </a:endParaRPr>
          </a:p>
        </p:txBody>
      </p:sp>
      <p:sp>
        <p:nvSpPr>
          <p:cNvPr id="53" name="正方形/長方形 52"/>
          <p:cNvSpPr/>
          <p:nvPr/>
        </p:nvSpPr>
        <p:spPr>
          <a:xfrm>
            <a:off x="3573362" y="2967505"/>
            <a:ext cx="432911" cy="72292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 dirty="0" smtClean="0">
                <a:solidFill>
                  <a:srgbClr val="FFFFFF"/>
                </a:solidFill>
                <a:latin typeface="メイリオ"/>
                <a:ea typeface="メイリオ"/>
                <a:cs typeface="メイリオ"/>
              </a:rPr>
              <a:t>構造化</a:t>
            </a:r>
            <a:endParaRPr kumimoji="1" lang="en-US" altLang="ja-JP" sz="600" dirty="0" smtClean="0">
              <a:solidFill>
                <a:srgbClr val="FFFFFF"/>
              </a:solidFill>
              <a:latin typeface="メイリオ"/>
              <a:ea typeface="メイリオ"/>
              <a:cs typeface="メイリオ"/>
            </a:endParaRPr>
          </a:p>
          <a:p>
            <a:pPr algn="ctr"/>
            <a:r>
              <a:rPr lang="ja-JP" altLang="en-US" sz="600" dirty="0" smtClean="0">
                <a:solidFill>
                  <a:srgbClr val="FFFFFF"/>
                </a:solidFill>
                <a:latin typeface="メイリオ"/>
                <a:ea typeface="メイリオ"/>
                <a:cs typeface="メイリオ"/>
              </a:rPr>
              <a:t>データ</a:t>
            </a:r>
            <a:endParaRPr lang="en-US" altLang="ja-JP" sz="600" dirty="0" smtClean="0">
              <a:solidFill>
                <a:srgbClr val="FFFFFF"/>
              </a:solidFill>
              <a:latin typeface="メイリオ"/>
              <a:ea typeface="メイリオ"/>
              <a:cs typeface="メイリオ"/>
            </a:endParaRPr>
          </a:p>
          <a:p>
            <a:pPr algn="ctr"/>
            <a:r>
              <a:rPr kumimoji="1" lang="en-US" altLang="ja-JP" sz="1000" dirty="0" smtClean="0">
                <a:solidFill>
                  <a:srgbClr val="FFFFFF"/>
                </a:solidFill>
                <a:latin typeface="メイリオ"/>
                <a:ea typeface="メイリオ"/>
                <a:cs typeface="メイリオ"/>
              </a:rPr>
              <a:t>SQL</a:t>
            </a:r>
            <a:endParaRPr kumimoji="1" lang="ja-JP" altLang="en-US" sz="1000" dirty="0">
              <a:solidFill>
                <a:srgbClr val="FFFFFF"/>
              </a:solidFill>
              <a:latin typeface="メイリオ"/>
              <a:ea typeface="メイリオ"/>
              <a:cs typeface="メイリオ"/>
            </a:endParaRPr>
          </a:p>
        </p:txBody>
      </p:sp>
      <p:sp>
        <p:nvSpPr>
          <p:cNvPr id="54" name="正方形/長方形 53"/>
          <p:cNvSpPr/>
          <p:nvPr/>
        </p:nvSpPr>
        <p:spPr>
          <a:xfrm>
            <a:off x="114055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800" dirty="0" smtClean="0">
                <a:solidFill>
                  <a:srgbClr val="FFFFFF"/>
                </a:solidFill>
                <a:latin typeface="メイリオ"/>
                <a:ea typeface="メイリオ"/>
                <a:cs typeface="メイリオ"/>
              </a:rPr>
              <a:t>人と人の繋がり</a:t>
            </a:r>
            <a:endParaRPr kumimoji="1" lang="ja-JP" altLang="en-US" sz="800" dirty="0">
              <a:solidFill>
                <a:srgbClr val="FFFFFF"/>
              </a:solidFill>
              <a:latin typeface="メイリオ"/>
              <a:ea typeface="メイリオ"/>
              <a:cs typeface="メイリオ"/>
            </a:endParaRPr>
          </a:p>
        </p:txBody>
      </p:sp>
      <p:sp>
        <p:nvSpPr>
          <p:cNvPr id="55" name="正方形/長方形 54"/>
          <p:cNvSpPr/>
          <p:nvPr/>
        </p:nvSpPr>
        <p:spPr>
          <a:xfrm>
            <a:off x="1831207" y="2967504"/>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行動</a:t>
            </a:r>
            <a:endParaRPr kumimoji="1" lang="ja-JP" altLang="en-US" sz="1200" dirty="0">
              <a:solidFill>
                <a:srgbClr val="FFFFFF"/>
              </a:solidFill>
              <a:latin typeface="メイリオ"/>
              <a:ea typeface="メイリオ"/>
              <a:cs typeface="メイリオ"/>
            </a:endParaRPr>
          </a:p>
        </p:txBody>
      </p:sp>
      <p:sp>
        <p:nvSpPr>
          <p:cNvPr id="56" name="正方形/長方形 55"/>
          <p:cNvSpPr/>
          <p:nvPr/>
        </p:nvSpPr>
        <p:spPr>
          <a:xfrm>
            <a:off x="252020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文章</a:t>
            </a:r>
            <a:endParaRPr kumimoji="1" lang="ja-JP" altLang="en-US" sz="1200" dirty="0">
              <a:solidFill>
                <a:srgbClr val="FFFFFF"/>
              </a:solidFill>
              <a:latin typeface="メイリオ"/>
              <a:ea typeface="メイリオ"/>
              <a:cs typeface="メイリオ"/>
            </a:endParaRPr>
          </a:p>
        </p:txBody>
      </p:sp>
      <p:sp>
        <p:nvSpPr>
          <p:cNvPr id="57" name="正方形/長方形 56"/>
          <p:cNvSpPr/>
          <p:nvPr/>
        </p:nvSpPr>
        <p:spPr>
          <a:xfrm>
            <a:off x="6078680" y="3185770"/>
            <a:ext cx="949613" cy="432046"/>
          </a:xfrm>
          <a:prstGeom prst="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左脳型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思考・論理</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統計的アプローチ</a:t>
            </a:r>
            <a:endParaRPr kumimoji="1" lang="ja-JP" altLang="en-US" sz="600" dirty="0">
              <a:solidFill>
                <a:srgbClr val="FFFFFF"/>
              </a:solidFill>
              <a:latin typeface="メイリオ"/>
              <a:ea typeface="メイリオ"/>
              <a:cs typeface="メイリオ"/>
            </a:endParaRPr>
          </a:p>
        </p:txBody>
      </p:sp>
      <p:sp>
        <p:nvSpPr>
          <p:cNvPr id="58" name="正方形/長方形 57"/>
          <p:cNvSpPr/>
          <p:nvPr/>
        </p:nvSpPr>
        <p:spPr>
          <a:xfrm>
            <a:off x="7051385" y="3185772"/>
            <a:ext cx="949613" cy="432046"/>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右脳型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知覚・感性</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ニューラル・ネット</a:t>
            </a:r>
            <a:endParaRPr kumimoji="1" lang="ja-JP" altLang="en-US" sz="600" dirty="0">
              <a:solidFill>
                <a:srgbClr val="FFFFFF"/>
              </a:solidFill>
              <a:latin typeface="メイリオ"/>
              <a:ea typeface="メイリオ"/>
              <a:cs typeface="メイリオ"/>
            </a:endParaRPr>
          </a:p>
        </p:txBody>
      </p:sp>
      <p:sp>
        <p:nvSpPr>
          <p:cNvPr id="82" name="上矢印 81"/>
          <p:cNvSpPr/>
          <p:nvPr/>
        </p:nvSpPr>
        <p:spPr>
          <a:xfrm rot="5400000">
            <a:off x="3125988" y="3195002"/>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矢印 82"/>
          <p:cNvSpPr/>
          <p:nvPr/>
        </p:nvSpPr>
        <p:spPr>
          <a:xfrm rot="5400000">
            <a:off x="5569274" y="3195003"/>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p:cNvSpPr txBox="1"/>
          <p:nvPr/>
        </p:nvSpPr>
        <p:spPr>
          <a:xfrm>
            <a:off x="6313394" y="2576411"/>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アナリティクス</a:t>
            </a:r>
            <a:endParaRPr kumimoji="1" lang="ja-JP" altLang="en-US" sz="1400" dirty="0">
              <a:solidFill>
                <a:srgbClr val="FFFFFF"/>
              </a:solidFill>
              <a:latin typeface="メイリオ"/>
              <a:ea typeface="メイリオ"/>
              <a:cs typeface="メイリオ"/>
            </a:endParaRPr>
          </a:p>
        </p:txBody>
      </p:sp>
      <p:sp>
        <p:nvSpPr>
          <p:cNvPr id="86" name="テキスト ボックス 85"/>
          <p:cNvSpPr txBox="1"/>
          <p:nvPr/>
        </p:nvSpPr>
        <p:spPr>
          <a:xfrm>
            <a:off x="6671825" y="2956196"/>
            <a:ext cx="736099" cy="253916"/>
          </a:xfrm>
          <a:prstGeom prst="rect">
            <a:avLst/>
          </a:prstGeom>
          <a:noFill/>
        </p:spPr>
        <p:txBody>
          <a:bodyPr wrap="none" rtlCol="0">
            <a:spAutoFit/>
          </a:bodyPr>
          <a:lstStyle/>
          <a:p>
            <a:pPr algn="ctr"/>
            <a:r>
              <a:rPr kumimoji="1" lang="ja-JP" altLang="en-US" sz="1050" dirty="0" smtClean="0">
                <a:solidFill>
                  <a:srgbClr val="FFFFFF"/>
                </a:solidFill>
                <a:latin typeface="メイリオ"/>
                <a:ea typeface="メイリオ"/>
                <a:cs typeface="メイリオ"/>
              </a:rPr>
              <a:t>人工知能</a:t>
            </a:r>
            <a:endParaRPr kumimoji="1" lang="ja-JP" altLang="en-US" sz="1050" dirty="0">
              <a:solidFill>
                <a:srgbClr val="FFFFFF"/>
              </a:solidFill>
              <a:latin typeface="メイリオ"/>
              <a:ea typeface="メイリオ"/>
              <a:cs typeface="メイリオ"/>
            </a:endParaRPr>
          </a:p>
        </p:txBody>
      </p:sp>
      <p:sp>
        <p:nvSpPr>
          <p:cNvPr id="87" name="テキスト ボックス 86"/>
          <p:cNvSpPr txBox="1"/>
          <p:nvPr/>
        </p:nvSpPr>
        <p:spPr>
          <a:xfrm>
            <a:off x="3865731" y="2494713"/>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ja-JP" altLang="en-US" sz="1400" dirty="0">
              <a:solidFill>
                <a:srgbClr val="FFFFFF"/>
              </a:solidFill>
              <a:latin typeface="メイリオ"/>
              <a:ea typeface="メイリオ"/>
              <a:cs typeface="メイリオ"/>
            </a:endParaRPr>
          </a:p>
        </p:txBody>
      </p:sp>
      <p:sp>
        <p:nvSpPr>
          <p:cNvPr id="122" name="テキスト ボックス 121"/>
          <p:cNvSpPr txBox="1"/>
          <p:nvPr/>
        </p:nvSpPr>
        <p:spPr>
          <a:xfrm>
            <a:off x="1114156" y="2494716"/>
            <a:ext cx="1980029"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ソーシャル・メディア</a:t>
            </a:r>
            <a:endParaRPr kumimoji="1" lang="ja-JP" altLang="en-US" sz="1400" dirty="0">
              <a:solidFill>
                <a:srgbClr val="FFFFFF"/>
              </a:solidFill>
              <a:latin typeface="メイリオ"/>
              <a:ea typeface="メイリオ"/>
              <a:cs typeface="メイリオ"/>
            </a:endParaRPr>
          </a:p>
        </p:txBody>
      </p:sp>
      <p:sp>
        <p:nvSpPr>
          <p:cNvPr id="125" name="正方形/長方形 124"/>
          <p:cNvSpPr/>
          <p:nvPr/>
        </p:nvSpPr>
        <p:spPr>
          <a:xfrm>
            <a:off x="114055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音声</a:t>
            </a:r>
            <a:endParaRPr kumimoji="1" lang="ja-JP" altLang="en-US" sz="1200" dirty="0">
              <a:solidFill>
                <a:srgbClr val="FFFFFF"/>
              </a:solidFill>
              <a:latin typeface="メイリオ"/>
              <a:ea typeface="メイリオ"/>
              <a:cs typeface="メイリオ"/>
            </a:endParaRPr>
          </a:p>
        </p:txBody>
      </p:sp>
      <p:sp>
        <p:nvSpPr>
          <p:cNvPr id="126" name="正方形/長方形 125"/>
          <p:cNvSpPr/>
          <p:nvPr/>
        </p:nvSpPr>
        <p:spPr>
          <a:xfrm>
            <a:off x="1831207" y="3361113"/>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動画</a:t>
            </a:r>
            <a:endParaRPr kumimoji="1" lang="ja-JP" altLang="en-US" sz="1200" dirty="0">
              <a:solidFill>
                <a:srgbClr val="FFFFFF"/>
              </a:solidFill>
              <a:latin typeface="メイリオ"/>
              <a:ea typeface="メイリオ"/>
              <a:cs typeface="メイリオ"/>
            </a:endParaRPr>
          </a:p>
        </p:txBody>
      </p:sp>
      <p:sp>
        <p:nvSpPr>
          <p:cNvPr id="127" name="正方形/長方形 126"/>
          <p:cNvSpPr/>
          <p:nvPr/>
        </p:nvSpPr>
        <p:spPr>
          <a:xfrm>
            <a:off x="252020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写真</a:t>
            </a:r>
            <a:endParaRPr kumimoji="1" lang="ja-JP" altLang="en-US" sz="1200" dirty="0">
              <a:solidFill>
                <a:srgbClr val="FFFFFF"/>
              </a:solidFill>
              <a:latin typeface="メイリオ"/>
              <a:ea typeface="メイリオ"/>
              <a:cs typeface="メイリオ"/>
            </a:endParaRPr>
          </a:p>
        </p:txBody>
      </p:sp>
      <p:sp>
        <p:nvSpPr>
          <p:cNvPr id="116" name="テキスト ボックス 115"/>
          <p:cNvSpPr txBox="1"/>
          <p:nvPr/>
        </p:nvSpPr>
        <p:spPr>
          <a:xfrm>
            <a:off x="4171457"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8" name="テキスト ボックス 127"/>
          <p:cNvSpPr txBox="1"/>
          <p:nvPr/>
        </p:nvSpPr>
        <p:spPr>
          <a:xfrm>
            <a:off x="1766429"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9" name="テキスト ボックス 128"/>
          <p:cNvSpPr txBox="1"/>
          <p:nvPr/>
        </p:nvSpPr>
        <p:spPr>
          <a:xfrm>
            <a:off x="6628183"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2" name="右カーブ矢印 1"/>
          <p:cNvSpPr/>
          <p:nvPr/>
        </p:nvSpPr>
        <p:spPr>
          <a:xfrm>
            <a:off x="5581408"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右カーブ矢印 129"/>
          <p:cNvSpPr/>
          <p:nvPr/>
        </p:nvSpPr>
        <p:spPr>
          <a:xfrm rot="10800000">
            <a:off x="5794568"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右カーブ矢印 130"/>
          <p:cNvSpPr/>
          <p:nvPr/>
        </p:nvSpPr>
        <p:spPr>
          <a:xfrm>
            <a:off x="3094185"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右カーブ矢印 131"/>
          <p:cNvSpPr/>
          <p:nvPr/>
        </p:nvSpPr>
        <p:spPr>
          <a:xfrm rot="10800000">
            <a:off x="3307345"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テキスト ボックス 90"/>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143788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「いつ</a:t>
            </a:r>
            <a:r>
              <a:rPr kumimoji="1" lang="ja-JP" altLang="en-US" dirty="0" smtClean="0"/>
              <a:t>まで大丈夫</a:t>
            </a:r>
            <a:r>
              <a:rPr kumimoji="1" lang="ja-JP" altLang="en-US" smtClean="0"/>
              <a:t>ですか</a:t>
            </a:r>
            <a:r>
              <a:rPr lang="ja-JP" altLang="en-US" smtClean="0"/>
              <a:t>？」への回答</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4" name="フローチャート: 手操作入力 3"/>
          <p:cNvSpPr/>
          <p:nvPr/>
        </p:nvSpPr>
        <p:spPr>
          <a:xfrm flipH="1">
            <a:off x="457200" y="1816274"/>
            <a:ext cx="8361122" cy="4597051"/>
          </a:xfrm>
          <a:prstGeom prst="flowChartManualInput">
            <a:avLst/>
          </a:prstGeom>
          <a:solidFill>
            <a:srgbClr val="00B0F0"/>
          </a:solidFill>
          <a:ln>
            <a:noFill/>
          </a:ln>
          <a:effectLst>
            <a:outerShdw blurRad="50800" dist="38100" dir="2700000" algn="tl" rotWithShape="0">
              <a:schemeClr val="tx2">
                <a:lumMod val="60000"/>
                <a:lumOff val="4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3229497" y="2278450"/>
            <a:ext cx="1005403" cy="584775"/>
          </a:xfrm>
          <a:prstGeom prst="rect">
            <a:avLst/>
          </a:prstGeom>
          <a:noFill/>
        </p:spPr>
        <p:txBody>
          <a:bodyPr wrap="none" rtlCol="0">
            <a:spAutoFit/>
          </a:bodyPr>
          <a:lstStyle/>
          <a:p>
            <a:r>
              <a:rPr kumimoji="1" lang="ja-JP" altLang="en-US" sz="3200" dirty="0" smtClean="0">
                <a:solidFill>
                  <a:schemeClr val="bg1">
                    <a:lumMod val="95000"/>
                  </a:schemeClr>
                </a:solidFill>
                <a:latin typeface="Meiryo" charset="-128"/>
                <a:ea typeface="Meiryo" charset="-128"/>
                <a:cs typeface="Meiryo" charset="-128"/>
              </a:rPr>
              <a:t>売上</a:t>
            </a:r>
            <a:endParaRPr kumimoji="1" lang="ja-JP" altLang="en-US" sz="3200" dirty="0">
              <a:solidFill>
                <a:schemeClr val="bg1">
                  <a:lumMod val="95000"/>
                </a:schemeClr>
              </a:solidFill>
              <a:latin typeface="Meiryo" charset="-128"/>
              <a:ea typeface="Meiryo" charset="-128"/>
              <a:cs typeface="Meiryo" charset="-128"/>
            </a:endParaRPr>
          </a:p>
        </p:txBody>
      </p:sp>
      <p:grpSp>
        <p:nvGrpSpPr>
          <p:cNvPr id="21" name="図形グループ 20"/>
          <p:cNvGrpSpPr/>
          <p:nvPr/>
        </p:nvGrpSpPr>
        <p:grpSpPr>
          <a:xfrm>
            <a:off x="457200" y="1816274"/>
            <a:ext cx="8361122" cy="4597051"/>
            <a:chOff x="457200" y="1816274"/>
            <a:chExt cx="8361122" cy="4597051"/>
          </a:xfrm>
        </p:grpSpPr>
        <p:sp>
          <p:nvSpPr>
            <p:cNvPr id="6" name="直角三角形 5"/>
            <p:cNvSpPr/>
            <p:nvPr/>
          </p:nvSpPr>
          <p:spPr>
            <a:xfrm>
              <a:off x="457200" y="1816274"/>
              <a:ext cx="8361122" cy="4597051"/>
            </a:xfrm>
            <a:prstGeom prst="rtTriangle">
              <a:avLst/>
            </a:prstGeom>
            <a:gradFill>
              <a:gsLst>
                <a:gs pos="33000">
                  <a:srgbClr val="0070C0">
                    <a:alpha val="49000"/>
                  </a:srgbClr>
                </a:gs>
                <a:gs pos="100000">
                  <a:srgbClr val="FF0000">
                    <a:lumMod val="49000"/>
                    <a:lumOff val="51000"/>
                  </a:srgb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64585" y="2382947"/>
              <a:ext cx="1005403" cy="584775"/>
            </a:xfrm>
            <a:prstGeom prst="rect">
              <a:avLst/>
            </a:prstGeom>
            <a:noFill/>
          </p:spPr>
          <p:txBody>
            <a:bodyPr wrap="none" rtlCol="0">
              <a:spAutoFit/>
            </a:bodyPr>
            <a:lstStyle/>
            <a:p>
              <a:r>
                <a:rPr kumimoji="1" lang="ja-JP" altLang="en-US" sz="3200" dirty="0" smtClean="0">
                  <a:solidFill>
                    <a:schemeClr val="bg1">
                      <a:lumMod val="95000"/>
                    </a:schemeClr>
                  </a:solidFill>
                  <a:latin typeface="Meiryo" charset="-128"/>
                  <a:ea typeface="Meiryo" charset="-128"/>
                  <a:cs typeface="Meiryo" charset="-128"/>
                </a:rPr>
                <a:t>利益</a:t>
              </a:r>
              <a:endParaRPr kumimoji="1" lang="ja-JP" altLang="en-US" sz="3200" dirty="0">
                <a:solidFill>
                  <a:schemeClr val="bg1">
                    <a:lumMod val="95000"/>
                  </a:schemeClr>
                </a:solidFill>
                <a:latin typeface="Meiryo" charset="-128"/>
                <a:ea typeface="Meiryo" charset="-128"/>
                <a:cs typeface="Meiryo" charset="-128"/>
              </a:endParaRPr>
            </a:p>
          </p:txBody>
        </p:sp>
      </p:grpSp>
      <p:sp>
        <p:nvSpPr>
          <p:cNvPr id="10" name="テキスト ボックス 9"/>
          <p:cNvSpPr txBox="1"/>
          <p:nvPr/>
        </p:nvSpPr>
        <p:spPr>
          <a:xfrm>
            <a:off x="325674" y="1112353"/>
            <a:ext cx="697627" cy="400110"/>
          </a:xfrm>
          <a:prstGeom prst="rect">
            <a:avLst/>
          </a:prstGeom>
          <a:noFill/>
        </p:spPr>
        <p:txBody>
          <a:bodyPr wrap="none" rtlCol="0">
            <a:spAutoFit/>
          </a:bodyPr>
          <a:lstStyle/>
          <a:p>
            <a:r>
              <a:rPr kumimoji="1" lang="ja-JP" altLang="en-US" sz="2000" dirty="0" smtClean="0">
                <a:solidFill>
                  <a:srgbClr val="0070C0"/>
                </a:solidFill>
                <a:latin typeface="Meiryo" charset="-128"/>
                <a:ea typeface="Meiryo" charset="-128"/>
                <a:cs typeface="Meiryo" charset="-128"/>
              </a:rPr>
              <a:t>現状</a:t>
            </a:r>
            <a:endParaRPr kumimoji="1" lang="ja-JP" altLang="en-US" sz="2000" dirty="0">
              <a:solidFill>
                <a:srgbClr val="0070C0"/>
              </a:solidFill>
              <a:latin typeface="Meiryo" charset="-128"/>
              <a:ea typeface="Meiryo" charset="-128"/>
              <a:cs typeface="Meiryo" charset="-128"/>
            </a:endParaRPr>
          </a:p>
        </p:txBody>
      </p:sp>
      <p:sp>
        <p:nvSpPr>
          <p:cNvPr id="11" name="下矢印 10"/>
          <p:cNvSpPr/>
          <p:nvPr/>
        </p:nvSpPr>
        <p:spPr>
          <a:xfrm>
            <a:off x="328806" y="1512939"/>
            <a:ext cx="256785" cy="257145"/>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rot="410845">
            <a:off x="594955" y="1701950"/>
            <a:ext cx="2518638" cy="307777"/>
          </a:xfrm>
          <a:prstGeom prst="rect">
            <a:avLst/>
          </a:prstGeom>
          <a:noFill/>
        </p:spPr>
        <p:txBody>
          <a:bodyPr wrap="none" rtlCol="0">
            <a:spAutoFit/>
          </a:bodyPr>
          <a:lstStyle/>
          <a:p>
            <a:r>
              <a:rPr lang="ja-JP" altLang="en-US" sz="1400" smtClean="0">
                <a:solidFill>
                  <a:srgbClr val="0070C0"/>
                </a:solidFill>
                <a:latin typeface="Meiryo" charset="-128"/>
                <a:ea typeface="Meiryo" charset="-128"/>
                <a:cs typeface="Meiryo" charset="-128"/>
              </a:rPr>
              <a:t>工数ベースの従来型ビジネス</a:t>
            </a:r>
            <a:endParaRPr kumimoji="1" lang="ja-JP" altLang="en-US" sz="1400" dirty="0">
              <a:solidFill>
                <a:srgbClr val="0070C0"/>
              </a:solidFill>
              <a:latin typeface="Meiryo" charset="-128"/>
              <a:ea typeface="Meiryo" charset="-128"/>
              <a:cs typeface="Meiryo" charset="-128"/>
            </a:endParaRPr>
          </a:p>
        </p:txBody>
      </p:sp>
      <p:grpSp>
        <p:nvGrpSpPr>
          <p:cNvPr id="23" name="図形グループ 22"/>
          <p:cNvGrpSpPr/>
          <p:nvPr/>
        </p:nvGrpSpPr>
        <p:grpSpPr>
          <a:xfrm>
            <a:off x="457200" y="776614"/>
            <a:ext cx="8361122" cy="5636711"/>
            <a:chOff x="457200" y="776614"/>
            <a:chExt cx="8361122" cy="5636711"/>
          </a:xfrm>
        </p:grpSpPr>
        <p:sp>
          <p:nvSpPr>
            <p:cNvPr id="7" name="直角三角形 6"/>
            <p:cNvSpPr/>
            <p:nvPr/>
          </p:nvSpPr>
          <p:spPr>
            <a:xfrm flipH="1">
              <a:off x="457200" y="776614"/>
              <a:ext cx="8361122" cy="5636711"/>
            </a:xfrm>
            <a:prstGeom prst="rtTriangle">
              <a:avLst/>
            </a:prstGeom>
            <a:solidFill>
              <a:srgbClr val="008000">
                <a:alpha val="4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rot="19555763">
              <a:off x="6462554" y="1327797"/>
              <a:ext cx="2039341" cy="369332"/>
            </a:xfrm>
            <a:prstGeom prst="rect">
              <a:avLst/>
            </a:prstGeom>
            <a:noFill/>
          </p:spPr>
          <p:txBody>
            <a:bodyPr wrap="none" rtlCol="0">
              <a:spAutoFit/>
            </a:bodyPr>
            <a:lstStyle/>
            <a:p>
              <a:r>
                <a:rPr lang="ja-JP" altLang="en-US" dirty="0" smtClean="0">
                  <a:solidFill>
                    <a:srgbClr val="00B050"/>
                  </a:solidFill>
                  <a:latin typeface="Meiryo" charset="-128"/>
                  <a:ea typeface="Meiryo" charset="-128"/>
                  <a:cs typeface="Meiryo" charset="-128"/>
                </a:rPr>
                <a:t>ポスト</a:t>
              </a:r>
              <a:r>
                <a:rPr lang="en-US" altLang="ja-JP" dirty="0" smtClean="0">
                  <a:solidFill>
                    <a:srgbClr val="00B050"/>
                  </a:solidFill>
                  <a:latin typeface="Meiryo" charset="-128"/>
                  <a:ea typeface="Meiryo" charset="-128"/>
                  <a:cs typeface="Meiryo" charset="-128"/>
                </a:rPr>
                <a:t>SI</a:t>
              </a:r>
              <a:r>
                <a:rPr lang="ja-JP" altLang="en-US" dirty="0" smtClean="0">
                  <a:solidFill>
                    <a:srgbClr val="00B050"/>
                  </a:solidFill>
                  <a:latin typeface="Meiryo" charset="-128"/>
                  <a:ea typeface="Meiryo" charset="-128"/>
                  <a:cs typeface="Meiryo" charset="-128"/>
                </a:rPr>
                <a:t>ビジネス</a:t>
              </a:r>
              <a:endParaRPr kumimoji="1" lang="ja-JP" altLang="en-US" dirty="0">
                <a:solidFill>
                  <a:srgbClr val="00B050"/>
                </a:solidFill>
                <a:latin typeface="Meiryo" charset="-128"/>
                <a:ea typeface="Meiryo" charset="-128"/>
                <a:cs typeface="Meiryo" charset="-128"/>
              </a:endParaRPr>
            </a:p>
          </p:txBody>
        </p:sp>
      </p:grpSp>
      <p:grpSp>
        <p:nvGrpSpPr>
          <p:cNvPr id="24" name="図形グループ 23"/>
          <p:cNvGrpSpPr/>
          <p:nvPr/>
        </p:nvGrpSpPr>
        <p:grpSpPr>
          <a:xfrm>
            <a:off x="7602080" y="5488357"/>
            <a:ext cx="1210588" cy="614437"/>
            <a:chOff x="7602080" y="5488357"/>
            <a:chExt cx="1210588" cy="614437"/>
          </a:xfrm>
        </p:grpSpPr>
        <p:sp>
          <p:nvSpPr>
            <p:cNvPr id="12" name="テキスト ボックス 11"/>
            <p:cNvSpPr txBox="1"/>
            <p:nvPr/>
          </p:nvSpPr>
          <p:spPr>
            <a:xfrm>
              <a:off x="7602080" y="5488357"/>
              <a:ext cx="1210588"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限界ゼロ</a:t>
              </a:r>
              <a:endParaRPr kumimoji="1" lang="ja-JP" altLang="en-US" sz="2000" dirty="0">
                <a:solidFill>
                  <a:schemeClr val="bg1"/>
                </a:solidFill>
                <a:latin typeface="Meiryo" charset="-128"/>
                <a:ea typeface="Meiryo" charset="-128"/>
                <a:cs typeface="Meiryo" charset="-128"/>
              </a:endParaRPr>
            </a:p>
          </p:txBody>
        </p:sp>
        <p:sp>
          <p:nvSpPr>
            <p:cNvPr id="13" name="下矢印 12"/>
            <p:cNvSpPr/>
            <p:nvPr/>
          </p:nvSpPr>
          <p:spPr>
            <a:xfrm>
              <a:off x="8430318" y="5845649"/>
              <a:ext cx="256785" cy="25714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図形グループ 25"/>
          <p:cNvGrpSpPr/>
          <p:nvPr/>
        </p:nvGrpSpPr>
        <p:grpSpPr>
          <a:xfrm>
            <a:off x="674487" y="2881296"/>
            <a:ext cx="4651024" cy="3461912"/>
            <a:chOff x="674487" y="2881296"/>
            <a:chExt cx="4651024" cy="3461912"/>
          </a:xfrm>
        </p:grpSpPr>
        <p:grpSp>
          <p:nvGrpSpPr>
            <p:cNvPr id="22" name="図形グループ 21"/>
            <p:cNvGrpSpPr/>
            <p:nvPr/>
          </p:nvGrpSpPr>
          <p:grpSpPr>
            <a:xfrm>
              <a:off x="674487" y="2881296"/>
              <a:ext cx="2457578" cy="2469885"/>
              <a:chOff x="754135" y="2879856"/>
              <a:chExt cx="2457578" cy="2469885"/>
            </a:xfrm>
          </p:grpSpPr>
          <p:sp>
            <p:nvSpPr>
              <p:cNvPr id="16" name="上下矢印 15"/>
              <p:cNvSpPr/>
              <p:nvPr/>
            </p:nvSpPr>
            <p:spPr>
              <a:xfrm>
                <a:off x="754135" y="2879856"/>
                <a:ext cx="626302" cy="2469885"/>
              </a:xfrm>
              <a:prstGeom prst="up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rot="2292441">
                <a:off x="904299" y="4496173"/>
                <a:ext cx="2307414" cy="809839"/>
              </a:xfrm>
              <a:custGeom>
                <a:avLst/>
                <a:gdLst>
                  <a:gd name="connsiteX0" fmla="*/ 0 w 4108537"/>
                  <a:gd name="connsiteY0" fmla="*/ 380191 h 1520763"/>
                  <a:gd name="connsiteX1" fmla="*/ 3348156 w 4108537"/>
                  <a:gd name="connsiteY1" fmla="*/ 380191 h 1520763"/>
                  <a:gd name="connsiteX2" fmla="*/ 3348156 w 4108537"/>
                  <a:gd name="connsiteY2" fmla="*/ 0 h 1520763"/>
                  <a:gd name="connsiteX3" fmla="*/ 4108537 w 4108537"/>
                  <a:gd name="connsiteY3" fmla="*/ 760382 h 1520763"/>
                  <a:gd name="connsiteX4" fmla="*/ 3348156 w 4108537"/>
                  <a:gd name="connsiteY4" fmla="*/ 1520763 h 1520763"/>
                  <a:gd name="connsiteX5" fmla="*/ 3348156 w 4108537"/>
                  <a:gd name="connsiteY5" fmla="*/ 1140572 h 1520763"/>
                  <a:gd name="connsiteX6" fmla="*/ 0 w 4108537"/>
                  <a:gd name="connsiteY6" fmla="*/ 1140572 h 1520763"/>
                  <a:gd name="connsiteX7" fmla="*/ 0 w 4108537"/>
                  <a:gd name="connsiteY7" fmla="*/ 380191 h 1520763"/>
                  <a:gd name="connsiteX0" fmla="*/ 0 w 4108537"/>
                  <a:gd name="connsiteY0" fmla="*/ 380191 h 1520763"/>
                  <a:gd name="connsiteX1" fmla="*/ 3348156 w 4108537"/>
                  <a:gd name="connsiteY1" fmla="*/ 380191 h 1520763"/>
                  <a:gd name="connsiteX2" fmla="*/ 3348156 w 4108537"/>
                  <a:gd name="connsiteY2" fmla="*/ 0 h 1520763"/>
                  <a:gd name="connsiteX3" fmla="*/ 4108537 w 4108537"/>
                  <a:gd name="connsiteY3" fmla="*/ 760382 h 1520763"/>
                  <a:gd name="connsiteX4" fmla="*/ 3348156 w 4108537"/>
                  <a:gd name="connsiteY4" fmla="*/ 1520763 h 1520763"/>
                  <a:gd name="connsiteX5" fmla="*/ 3348156 w 4108537"/>
                  <a:gd name="connsiteY5" fmla="*/ 1140572 h 1520763"/>
                  <a:gd name="connsiteX6" fmla="*/ 6263 w 4108537"/>
                  <a:gd name="connsiteY6" fmla="*/ 382747 h 1520763"/>
                  <a:gd name="connsiteX7" fmla="*/ 0 w 4108537"/>
                  <a:gd name="connsiteY7" fmla="*/ 380191 h 152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8537" h="1520763">
                    <a:moveTo>
                      <a:pt x="0" y="380191"/>
                    </a:moveTo>
                    <a:lnTo>
                      <a:pt x="3348156" y="380191"/>
                    </a:lnTo>
                    <a:lnTo>
                      <a:pt x="3348156" y="0"/>
                    </a:lnTo>
                    <a:lnTo>
                      <a:pt x="4108537" y="760382"/>
                    </a:lnTo>
                    <a:lnTo>
                      <a:pt x="3348156" y="1520763"/>
                    </a:lnTo>
                    <a:lnTo>
                      <a:pt x="3348156" y="1140572"/>
                    </a:lnTo>
                    <a:lnTo>
                      <a:pt x="6263" y="382747"/>
                    </a:lnTo>
                    <a:lnTo>
                      <a:pt x="0" y="380191"/>
                    </a:lnTo>
                    <a:close/>
                  </a:path>
                </a:pathLst>
              </a:cu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テキスト ボックス 24"/>
            <p:cNvSpPr txBox="1"/>
            <p:nvPr/>
          </p:nvSpPr>
          <p:spPr>
            <a:xfrm>
              <a:off x="2601688" y="5696877"/>
              <a:ext cx="2723823" cy="646331"/>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資金余力があるうちに</a:t>
              </a:r>
              <a:endParaRPr kumimoji="1" lang="en-US" altLang="ja-JP" dirty="0" smtClean="0">
                <a:solidFill>
                  <a:schemeClr val="bg1"/>
                </a:solidFill>
                <a:latin typeface="Meiryo" charset="-128"/>
                <a:ea typeface="Meiryo" charset="-128"/>
                <a:cs typeface="Meiryo" charset="-128"/>
              </a:endParaRPr>
            </a:p>
            <a:p>
              <a:r>
                <a:rPr kumimoji="1" lang="ja-JP" altLang="en-US" dirty="0" smtClean="0">
                  <a:solidFill>
                    <a:schemeClr val="bg1"/>
                  </a:solidFill>
                  <a:latin typeface="Meiryo" charset="-128"/>
                  <a:ea typeface="Meiryo" charset="-128"/>
                  <a:cs typeface="Meiryo" charset="-128"/>
                </a:rPr>
                <a:t>新規事業のための</a:t>
              </a:r>
              <a:r>
                <a:rPr lang="ja-JP" altLang="en-US" dirty="0" smtClean="0">
                  <a:solidFill>
                    <a:schemeClr val="bg1"/>
                  </a:solidFill>
                  <a:latin typeface="Meiryo" charset="-128"/>
                  <a:ea typeface="Meiryo" charset="-128"/>
                  <a:cs typeface="Meiryo" charset="-128"/>
                </a:rPr>
                <a:t>再投資</a:t>
              </a:r>
              <a:endParaRPr kumimoji="1" lang="ja-JP" altLang="en-US"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80951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ポスト</a:t>
            </a:r>
            <a:r>
              <a:rPr lang="en-US" altLang="ja-JP" sz="2400" dirty="0" smtClean="0">
                <a:solidFill>
                  <a:schemeClr val="bg1"/>
                </a:solidFill>
                <a:latin typeface="Arial" pitchFamily="34" charset="0"/>
                <a:ea typeface="HGP創英角ｺﾞｼｯｸUB" pitchFamily="50" charset="-128"/>
                <a:cs typeface="Arial" pitchFamily="34" charset="0"/>
              </a:rPr>
              <a:t>SI</a:t>
            </a:r>
            <a:r>
              <a:rPr lang="ja-JP" altLang="en-US" sz="2400" dirty="0" smtClean="0">
                <a:solidFill>
                  <a:schemeClr val="bg1"/>
                </a:solidFill>
                <a:latin typeface="Arial" pitchFamily="34" charset="0"/>
                <a:ea typeface="HGP創英角ｺﾞｼｯｸUB" pitchFamily="50" charset="-128"/>
                <a:cs typeface="Arial" pitchFamily="34" charset="0"/>
              </a:rPr>
              <a:t>ビジネスの可能性</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357821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bwMode="auto">
          <a:xfrm>
            <a:off x="2540000" y="5169713"/>
            <a:ext cx="1828800" cy="1066800"/>
          </a:xfrm>
          <a:prstGeom prst="roundRect">
            <a:avLst>
              <a:gd name="adj" fmla="val 0"/>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最適化された</a:t>
            </a: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smtClean="0">
                <a:solidFill>
                  <a:schemeClr val="bg1"/>
                </a:solidFill>
                <a:latin typeface="Arial Black"/>
                <a:ea typeface="HGP創英角ｺﾞｼｯｸUB"/>
                <a:cs typeface="Arial Black"/>
              </a:rPr>
              <a:t>組合せの実現</a:t>
            </a:r>
            <a:endParaRPr kumimoji="0" lang="ja-JP" altLang="en-US" sz="14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11" name="角丸四角形 10"/>
          <p:cNvSpPr/>
          <p:nvPr/>
        </p:nvSpPr>
        <p:spPr bwMode="auto">
          <a:xfrm>
            <a:off x="2540000" y="1766114"/>
            <a:ext cx="1828800" cy="1066800"/>
          </a:xfrm>
          <a:prstGeom prst="roundRect">
            <a:avLst>
              <a:gd name="adj" fmla="val 0"/>
            </a:avLst>
          </a:prstGeom>
          <a:ln>
            <a:no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人月単価の積算</a:t>
            </a: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Black"/>
                <a:ea typeface="HGP創英角ｺﾞｼｯｸUB"/>
                <a:cs typeface="Arial Black"/>
              </a:rPr>
              <a:t>+</a:t>
            </a: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　完成責任</a:t>
            </a:r>
          </a:p>
        </p:txBody>
      </p:sp>
      <p:sp>
        <p:nvSpPr>
          <p:cNvPr id="2" name="タイトル 1"/>
          <p:cNvSpPr>
            <a:spLocks noGrp="1"/>
          </p:cNvSpPr>
          <p:nvPr>
            <p:ph type="title"/>
          </p:nvPr>
        </p:nvSpPr>
        <p:spPr/>
        <p:txBody>
          <a:bodyPr/>
          <a:lstStyle/>
          <a:p>
            <a:r>
              <a:rPr lang="ja-JP" altLang="en-US" dirty="0" smtClean="0">
                <a:latin typeface="Arial Black"/>
                <a:ea typeface="HGP創英角ｺﾞｼｯｸUB"/>
                <a:cs typeface="Arial Black"/>
              </a:rPr>
              <a:t>従来型</a:t>
            </a:r>
            <a:r>
              <a:rPr lang="en-US" altLang="ja-JP" dirty="0" smtClean="0">
                <a:solidFill>
                  <a:srgbClr val="000000"/>
                </a:solidFill>
                <a:latin typeface="Arial Black"/>
                <a:ea typeface="HGP創英角ｺﾞｼｯｸUB"/>
                <a:cs typeface="Arial Black"/>
              </a:rPr>
              <a:t>SI</a:t>
            </a:r>
            <a:r>
              <a:rPr lang="ja-JP" altLang="en-US" dirty="0" smtClean="0">
                <a:solidFill>
                  <a:srgbClr val="000000"/>
                </a:solidFill>
                <a:latin typeface="HGP創英角ｺﾞｼｯｸUB"/>
                <a:ea typeface="HGP創英角ｺﾞｼｯｸUB"/>
                <a:cs typeface="HGP創英角ｺﾞｼｯｸUB"/>
              </a:rPr>
              <a:t>ビジネス</a:t>
            </a:r>
            <a:r>
              <a:rPr lang="ja-JP" altLang="en-US" dirty="0" smtClean="0"/>
              <a:t>の因数分解</a:t>
            </a:r>
            <a:endParaRPr kumimoji="1" lang="ja-JP" altLang="en-US" dirty="0"/>
          </a:p>
        </p:txBody>
      </p:sp>
      <p:sp>
        <p:nvSpPr>
          <p:cNvPr id="5" name="角丸四角形 4"/>
          <p:cNvSpPr/>
          <p:nvPr/>
        </p:nvSpPr>
        <p:spPr bwMode="auto">
          <a:xfrm>
            <a:off x="463550" y="3061514"/>
            <a:ext cx="2660650" cy="10668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smtClean="0">
                <a:ln>
                  <a:noFill/>
                </a:ln>
                <a:solidFill>
                  <a:schemeClr val="bg1"/>
                </a:solidFill>
                <a:effectLst/>
                <a:latin typeface="Arial Black"/>
                <a:ea typeface="HGP創英角ｺﾞｼｯｸUB"/>
                <a:cs typeface="Arial Black"/>
              </a:rPr>
              <a:t>SI</a:t>
            </a: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ビジネス</a:t>
            </a:r>
          </a:p>
        </p:txBody>
      </p:sp>
      <p:sp>
        <p:nvSpPr>
          <p:cNvPr id="8" name="角丸四角形 7"/>
          <p:cNvSpPr/>
          <p:nvPr/>
        </p:nvSpPr>
        <p:spPr bwMode="auto">
          <a:xfrm>
            <a:off x="2387600" y="987832"/>
            <a:ext cx="1828800" cy="1066800"/>
          </a:xfrm>
          <a:prstGeom prst="roundRect">
            <a:avLst>
              <a:gd name="adj" fmla="val 0"/>
            </a:avLst>
          </a:prstGeom>
          <a:solidFill>
            <a:srgbClr val="FF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baseline="0" dirty="0" smtClean="0">
                <a:ln>
                  <a:noFill/>
                </a:ln>
                <a:solidFill>
                  <a:schemeClr val="bg1"/>
                </a:solidFill>
                <a:effectLst/>
                <a:latin typeface="Arial Black"/>
                <a:ea typeface="HGP創英角ｺﾞｼｯｸUB"/>
                <a:cs typeface="Arial Black"/>
              </a:rPr>
              <a:t>収益モデルとしての</a:t>
            </a:r>
            <a:endParaRPr kumimoji="0" lang="en-US" altLang="ja-JP" sz="12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2000" b="0" i="0" u="none" strike="noStrike" cap="none" normalizeH="0" baseline="0" dirty="0" smtClean="0">
                <a:ln>
                  <a:noFill/>
                </a:ln>
                <a:solidFill>
                  <a:schemeClr val="bg1"/>
                </a:solidFill>
                <a:effectLst/>
                <a:latin typeface="Arial Black"/>
                <a:ea typeface="HGP創英角ｺﾞｼｯｸUB"/>
                <a:cs typeface="Arial Black"/>
              </a:rPr>
              <a:t>SI</a:t>
            </a:r>
            <a:r>
              <a:rPr kumimoji="0" lang="ja-JP" altLang="en-US" sz="2000" b="0" i="0" u="none" strike="noStrike" cap="none" normalizeH="0" baseline="0" dirty="0" smtClean="0">
                <a:ln>
                  <a:noFill/>
                </a:ln>
                <a:solidFill>
                  <a:schemeClr val="bg1"/>
                </a:solidFill>
                <a:effectLst/>
                <a:latin typeface="Arial Black"/>
                <a:ea typeface="HGP創英角ｺﾞｼｯｸUB"/>
                <a:cs typeface="Arial Black"/>
              </a:rPr>
              <a:t>ビジネス</a:t>
            </a:r>
          </a:p>
        </p:txBody>
      </p:sp>
      <p:sp>
        <p:nvSpPr>
          <p:cNvPr id="9" name="角丸四角形 8"/>
          <p:cNvSpPr/>
          <p:nvPr/>
        </p:nvSpPr>
        <p:spPr bwMode="auto">
          <a:xfrm>
            <a:off x="2387600" y="4407713"/>
            <a:ext cx="1828800" cy="1066800"/>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dirty="0" smtClean="0">
                <a:solidFill>
                  <a:schemeClr val="bg1"/>
                </a:solidFill>
                <a:latin typeface="Arial Black"/>
                <a:ea typeface="HGP創英角ｺﾞｼｯｸUB"/>
                <a:cs typeface="Arial Black"/>
              </a:rPr>
              <a:t>顧客価値としての</a:t>
            </a:r>
            <a:endParaRPr kumimoji="0" lang="en-US" altLang="ja-JP" sz="12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2000" b="0" i="0" u="none" strike="noStrike" cap="none" normalizeH="0" baseline="0" dirty="0" smtClean="0">
                <a:ln>
                  <a:noFill/>
                </a:ln>
                <a:solidFill>
                  <a:schemeClr val="bg1"/>
                </a:solidFill>
                <a:effectLst/>
                <a:latin typeface="Arial Black"/>
                <a:ea typeface="HGP創英角ｺﾞｼｯｸUB"/>
                <a:cs typeface="Arial Black"/>
              </a:rPr>
              <a:t>SI</a:t>
            </a:r>
            <a:r>
              <a:rPr kumimoji="0" lang="ja-JP" altLang="en-US" sz="2000" b="0" i="0" u="none" strike="noStrike" cap="none" normalizeH="0" baseline="0" dirty="0" smtClean="0">
                <a:ln>
                  <a:noFill/>
                </a:ln>
                <a:solidFill>
                  <a:schemeClr val="bg1"/>
                </a:solidFill>
                <a:effectLst/>
                <a:latin typeface="Arial Black"/>
                <a:ea typeface="HGP創英角ｺﾞｼｯｸUB"/>
                <a:cs typeface="Arial Black"/>
              </a:rPr>
              <a:t>ビジネス</a:t>
            </a:r>
          </a:p>
        </p:txBody>
      </p:sp>
      <p:sp>
        <p:nvSpPr>
          <p:cNvPr id="21" name="右矢印 20"/>
          <p:cNvSpPr/>
          <p:nvPr/>
        </p:nvSpPr>
        <p:spPr bwMode="auto">
          <a:xfrm rot="19031430">
            <a:off x="1442256" y="2252175"/>
            <a:ext cx="973277" cy="533400"/>
          </a:xfrm>
          <a:prstGeom prst="rightArrow">
            <a:avLst/>
          </a:prstGeom>
          <a:solidFill>
            <a:srgbClr val="FF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sp>
        <p:nvSpPr>
          <p:cNvPr id="23" name="右矢印 22"/>
          <p:cNvSpPr/>
          <p:nvPr/>
        </p:nvSpPr>
        <p:spPr bwMode="auto">
          <a:xfrm rot="2568570" flipV="1">
            <a:off x="1442254" y="4360373"/>
            <a:ext cx="973277" cy="533400"/>
          </a:xfrm>
          <a:prstGeom prst="rightArrow">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grpSp>
        <p:nvGrpSpPr>
          <p:cNvPr id="7" name="図形グループ 6"/>
          <p:cNvGrpSpPr/>
          <p:nvPr/>
        </p:nvGrpSpPr>
        <p:grpSpPr>
          <a:xfrm>
            <a:off x="6000750" y="976515"/>
            <a:ext cx="2660650" cy="1941716"/>
            <a:chOff x="6000750" y="976515"/>
            <a:chExt cx="2660650" cy="1941716"/>
          </a:xfrm>
        </p:grpSpPr>
        <p:sp>
          <p:nvSpPr>
            <p:cNvPr id="15" name="角丸四角形 14"/>
            <p:cNvSpPr/>
            <p:nvPr/>
          </p:nvSpPr>
          <p:spPr bwMode="auto">
            <a:xfrm>
              <a:off x="6000750" y="976515"/>
              <a:ext cx="2660650" cy="10668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dirty="0" smtClean="0">
                  <a:solidFill>
                    <a:schemeClr val="bg1"/>
                  </a:solidFill>
                  <a:effectLst/>
                  <a:latin typeface="Arial Black"/>
                  <a:ea typeface="HGP創英角ｺﾞｼｯｸUB"/>
                  <a:cs typeface="Arial Black"/>
                </a:rPr>
                <a:t>イノベーション</a:t>
              </a:r>
              <a:endParaRPr kumimoji="0" lang="en-US" altLang="ja-JP" sz="2400" dirty="0" smtClean="0">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smtClean="0">
                  <a:ln>
                    <a:noFill/>
                  </a:ln>
                  <a:solidFill>
                    <a:schemeClr val="bg1"/>
                  </a:solidFill>
                  <a:latin typeface="Arial Black"/>
                  <a:ea typeface="HGP創英角ｺﾞｼｯｸUB"/>
                  <a:cs typeface="Arial Black"/>
                </a:rPr>
                <a:t>ビジネス</a:t>
              </a:r>
              <a:r>
                <a:rPr kumimoji="0" lang="en-US" altLang="ja-JP" sz="1600" b="0" i="0" u="none" strike="noStrike" cap="none" normalizeH="0" baseline="0" dirty="0" smtClean="0">
                  <a:ln>
                    <a:noFill/>
                  </a:ln>
                  <a:solidFill>
                    <a:schemeClr val="bg1"/>
                  </a:solidFill>
                  <a:latin typeface="Arial Black"/>
                  <a:ea typeface="HGP創英角ｺﾞｼｯｸUB"/>
                  <a:cs typeface="Arial Black"/>
                </a:rPr>
                <a:t>  </a:t>
              </a:r>
              <a:r>
                <a:rPr kumimoji="0" lang="ja-JP" altLang="en-US" sz="1600" b="0" i="0" u="none" strike="noStrike" cap="none" normalizeH="0" baseline="0" dirty="0" smtClean="0">
                  <a:ln>
                    <a:noFill/>
                  </a:ln>
                  <a:solidFill>
                    <a:schemeClr val="bg1"/>
                  </a:solidFill>
                  <a:latin typeface="Arial Black"/>
                  <a:ea typeface="HGP創英角ｺﾞｼｯｸUB"/>
                  <a:cs typeface="Arial Black"/>
                </a:rPr>
                <a:t>＞</a:t>
              </a:r>
              <a:r>
                <a:rPr kumimoji="0" lang="en-US" altLang="ja-JP" sz="1600" b="0" i="0" u="none" strike="noStrike" cap="none" normalizeH="0" baseline="0" dirty="0" smtClean="0">
                  <a:ln>
                    <a:noFill/>
                  </a:ln>
                  <a:solidFill>
                    <a:schemeClr val="bg1"/>
                  </a:solidFill>
                  <a:latin typeface="Arial Black"/>
                  <a:ea typeface="HGP創英角ｺﾞｼｯｸUB"/>
                  <a:cs typeface="Arial Black"/>
                </a:rPr>
                <a:t>  </a:t>
              </a:r>
              <a:r>
                <a:rPr kumimoji="0" lang="ja-JP" altLang="en-US" sz="1600" b="0" i="0" u="none" strike="noStrike" cap="none" normalizeH="0" baseline="0" dirty="0" smtClean="0">
                  <a:ln>
                    <a:noFill/>
                  </a:ln>
                  <a:solidFill>
                    <a:schemeClr val="bg1"/>
                  </a:solidFill>
                  <a:latin typeface="Arial Black"/>
                  <a:ea typeface="HGP創英角ｺﾞｼｯｸUB"/>
                  <a:cs typeface="Arial Black"/>
                </a:rPr>
                <a:t>テクノロジー</a:t>
              </a:r>
              <a:endParaRPr kumimoji="0" lang="ja-JP" altLang="en-US" sz="16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3" name="下矢印 2"/>
            <p:cNvSpPr/>
            <p:nvPr/>
          </p:nvSpPr>
          <p:spPr bwMode="auto">
            <a:xfrm>
              <a:off x="6924674" y="2166043"/>
              <a:ext cx="809625" cy="752188"/>
            </a:xfrm>
            <a:prstGeom prst="downArrow">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grpSp>
      <p:grpSp>
        <p:nvGrpSpPr>
          <p:cNvPr id="4" name="図形グループ 3"/>
          <p:cNvGrpSpPr/>
          <p:nvPr/>
        </p:nvGrpSpPr>
        <p:grpSpPr>
          <a:xfrm>
            <a:off x="4368799" y="987832"/>
            <a:ext cx="1523999" cy="1845082"/>
            <a:chOff x="4486274" y="987832"/>
            <a:chExt cx="1463676" cy="1615668"/>
          </a:xfrm>
        </p:grpSpPr>
        <p:sp>
          <p:nvSpPr>
            <p:cNvPr id="29" name="爆発 2 28"/>
            <p:cNvSpPr/>
            <p:nvPr/>
          </p:nvSpPr>
          <p:spPr bwMode="auto">
            <a:xfrm>
              <a:off x="4486274" y="987832"/>
              <a:ext cx="1463676" cy="1615668"/>
            </a:xfrm>
            <a:prstGeom prst="irregularSeal2">
              <a:avLst/>
            </a:prstGeom>
            <a:solidFill>
              <a:srgbClr val="CC0000">
                <a:alpha val="63000"/>
              </a:srgbClr>
            </a:solidFill>
            <a:ln w="28575" cmpd="sng">
              <a:noFill/>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base">
                <a:spcBef>
                  <a:spcPct val="20000"/>
                </a:spcBef>
                <a:spcAft>
                  <a:spcPct val="0"/>
                </a:spcAft>
              </a:pPr>
              <a:endParaRPr kumimoji="0" lang="ja-JP" altLang="en-US" sz="1600" dirty="0">
                <a:solidFill>
                  <a:srgbClr val="484848"/>
                </a:solidFill>
                <a:latin typeface="Arial" charset="0"/>
                <a:ea typeface="HG丸ｺﾞｼｯｸM-PRO" pitchFamily="50" charset="-128"/>
              </a:endParaRPr>
            </a:p>
          </p:txBody>
        </p:sp>
        <p:sp>
          <p:nvSpPr>
            <p:cNvPr id="35" name="テキスト ボックス 34"/>
            <p:cNvSpPr txBox="1"/>
            <p:nvPr/>
          </p:nvSpPr>
          <p:spPr>
            <a:xfrm>
              <a:off x="4710655" y="1625573"/>
              <a:ext cx="867076" cy="458164"/>
            </a:xfrm>
            <a:prstGeom prst="rect">
              <a:avLst/>
            </a:prstGeom>
            <a:noFill/>
          </p:spPr>
          <p:txBody>
            <a:bodyPr wrap="none" rtlCol="0">
              <a:spAutoFit/>
            </a:bodyPr>
            <a:lstStyle/>
            <a:p>
              <a:pPr algn="ctr"/>
              <a:r>
                <a:rPr kumimoji="1" lang="ja-JP" altLang="en-US" sz="2800" dirty="0" smtClean="0">
                  <a:solidFill>
                    <a:schemeClr val="bg1"/>
                  </a:solidFill>
                </a:rPr>
                <a:t>崩壊</a:t>
              </a:r>
              <a:endParaRPr kumimoji="1" lang="ja-JP" altLang="en-US" sz="2800" dirty="0">
                <a:solidFill>
                  <a:schemeClr val="bg1"/>
                </a:solidFill>
              </a:endParaRPr>
            </a:p>
          </p:txBody>
        </p:sp>
      </p:grpSp>
      <p:grpSp>
        <p:nvGrpSpPr>
          <p:cNvPr id="6" name="図形グループ 5"/>
          <p:cNvGrpSpPr/>
          <p:nvPr/>
        </p:nvGrpSpPr>
        <p:grpSpPr>
          <a:xfrm>
            <a:off x="4486274" y="3033915"/>
            <a:ext cx="4175126" cy="3186316"/>
            <a:chOff x="4486274" y="3033915"/>
            <a:chExt cx="4175126" cy="3186316"/>
          </a:xfrm>
        </p:grpSpPr>
        <p:sp>
          <p:nvSpPr>
            <p:cNvPr id="13" name="角丸四角形 12"/>
            <p:cNvSpPr/>
            <p:nvPr/>
          </p:nvSpPr>
          <p:spPr bwMode="auto">
            <a:xfrm>
              <a:off x="6000750" y="5153430"/>
              <a:ext cx="2660650" cy="1066800"/>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テクノロジー</a:t>
              </a:r>
              <a:endParaRPr kumimoji="0" lang="en-US" altLang="ja-JP" sz="2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dirty="0" smtClean="0">
                  <a:solidFill>
                    <a:schemeClr val="bg1"/>
                  </a:solidFill>
                  <a:latin typeface="Arial Black"/>
                  <a:ea typeface="HGP創英角ｺﾞｼｯｸUB"/>
                  <a:cs typeface="Arial Black"/>
                </a:rPr>
                <a:t>新たな収益モデル</a:t>
              </a:r>
              <a:endParaRPr kumimoji="0" lang="ja-JP" altLang="en-US" sz="24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14" name="角丸四角形 13"/>
            <p:cNvSpPr/>
            <p:nvPr/>
          </p:nvSpPr>
          <p:spPr bwMode="auto">
            <a:xfrm>
              <a:off x="6000750" y="3033915"/>
              <a:ext cx="2660650" cy="10668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ポスト</a:t>
              </a:r>
              <a:r>
                <a:rPr kumimoji="0" lang="en-US" altLang="ja-JP" sz="2400" dirty="0" smtClean="0">
                  <a:solidFill>
                    <a:schemeClr val="bg1"/>
                  </a:solidFill>
                  <a:effectLst/>
                  <a:latin typeface="Arial Black"/>
                  <a:ea typeface="HGP創英角ｺﾞｼｯｸUB"/>
                  <a:cs typeface="Arial Black"/>
                </a:rPr>
                <a:t>SI</a:t>
              </a: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ビジネス</a:t>
              </a:r>
              <a:endParaRPr kumimoji="0" lang="en-US" altLang="ja-JP" sz="24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25" name="右矢印 24"/>
            <p:cNvSpPr/>
            <p:nvPr/>
          </p:nvSpPr>
          <p:spPr bwMode="auto">
            <a:xfrm>
              <a:off x="4486274" y="5153430"/>
              <a:ext cx="1406525" cy="1066801"/>
            </a:xfrm>
            <a:prstGeom prst="rightArrow">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拡大</a:t>
              </a:r>
            </a:p>
          </p:txBody>
        </p:sp>
        <p:sp>
          <p:nvSpPr>
            <p:cNvPr id="36" name="下矢印 35"/>
            <p:cNvSpPr/>
            <p:nvPr/>
          </p:nvSpPr>
          <p:spPr bwMode="auto">
            <a:xfrm flipV="1">
              <a:off x="6924674" y="4274243"/>
              <a:ext cx="809625" cy="752188"/>
            </a:xfrm>
            <a:prstGeom prst="downArrow">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grpSp>
    </p:spTree>
    <p:extLst>
      <p:ext uri="{BB962C8B-B14F-4D97-AF65-F5344CB8AC3E}">
        <p14:creationId xmlns:p14="http://schemas.microsoft.com/office/powerpoint/2010/main" val="286536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p:tgtEl>
                                          <p:spTgt spid="4"/>
                                        </p:tgtEl>
                                        <p:attrNameLst>
                                          <p:attrName>ppt_x</p:attrName>
                                        </p:attrNameLst>
                                      </p:cBhvr>
                                      <p:tavLst>
                                        <p:tav tm="0">
                                          <p:val>
                                            <p:strVal val="#ppt_x-#ppt_w*1.125000"/>
                                          </p:val>
                                        </p:tav>
                                        <p:tav tm="100000">
                                          <p:val>
                                            <p:strVal val="#ppt_x"/>
                                          </p:val>
                                        </p:tav>
                                      </p:tavLst>
                                    </p:anim>
                                    <p:animEffect transition="in" filter="wipe(righ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up)">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animBg="1"/>
      <p:bldP spid="21"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57259" y="4602052"/>
            <a:ext cx="8066027" cy="103531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702022" y="3627639"/>
            <a:ext cx="5845906" cy="2009726"/>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48038" y="2732398"/>
            <a:ext cx="3929551" cy="2904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ビジネス価値のシフト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8" name="テキスト ボックス 7"/>
          <p:cNvSpPr txBox="1"/>
          <p:nvPr/>
        </p:nvSpPr>
        <p:spPr>
          <a:xfrm>
            <a:off x="557260" y="4765765"/>
            <a:ext cx="2144762" cy="707886"/>
          </a:xfrm>
          <a:prstGeom prst="rect">
            <a:avLst/>
          </a:prstGeom>
          <a:noFill/>
        </p:spPr>
        <p:txBody>
          <a:bodyPr wrap="square" rtlCol="0">
            <a:spAutoFit/>
          </a:bodyPr>
          <a:lstStyle/>
          <a:p>
            <a:pPr algn="ctr"/>
            <a:r>
              <a:rPr kumimoji="1" lang="ja-JP" altLang="en-US" sz="2000" dirty="0" smtClean="0">
                <a:solidFill>
                  <a:schemeClr val="bg1"/>
                </a:solidFill>
                <a:latin typeface="Meiryo" charset="-128"/>
                <a:ea typeface="Meiryo" charset="-128"/>
                <a:cs typeface="Meiryo" charset="-128"/>
              </a:rPr>
              <a:t>いいモノを</a:t>
            </a:r>
            <a:endParaRPr kumimoji="1" lang="en-US" altLang="ja-JP" sz="2000" dirty="0" smtClean="0">
              <a:solidFill>
                <a:schemeClr val="bg1"/>
              </a:solidFill>
              <a:latin typeface="Meiryo" charset="-128"/>
              <a:ea typeface="Meiryo" charset="-128"/>
              <a:cs typeface="Meiryo" charset="-128"/>
            </a:endParaRPr>
          </a:p>
          <a:p>
            <a:pPr algn="ctr"/>
            <a:r>
              <a:rPr kumimoji="1" lang="ja-JP" altLang="en-US" sz="2000" dirty="0" smtClean="0">
                <a:solidFill>
                  <a:schemeClr val="bg1"/>
                </a:solidFill>
                <a:latin typeface="Meiryo" charset="-128"/>
                <a:ea typeface="Meiryo" charset="-128"/>
                <a:cs typeface="Meiryo" charset="-128"/>
              </a:rPr>
              <a:t>作って売る</a:t>
            </a:r>
            <a:endParaRPr kumimoji="1" lang="ja-JP" altLang="en-US" sz="2000" dirty="0">
              <a:solidFill>
                <a:schemeClr val="bg1"/>
              </a:solidFill>
              <a:latin typeface="Meiryo" charset="-128"/>
              <a:ea typeface="Meiryo" charset="-128"/>
              <a:cs typeface="Meiryo" charset="-128"/>
            </a:endParaRPr>
          </a:p>
        </p:txBody>
      </p:sp>
      <p:sp>
        <p:nvSpPr>
          <p:cNvPr id="9" name="テキスト ボックス 8"/>
          <p:cNvSpPr txBox="1"/>
          <p:nvPr/>
        </p:nvSpPr>
        <p:spPr>
          <a:xfrm>
            <a:off x="2871352" y="4278559"/>
            <a:ext cx="1467068" cy="707886"/>
          </a:xfrm>
          <a:prstGeom prst="rect">
            <a:avLst/>
          </a:prstGeom>
          <a:noFill/>
        </p:spPr>
        <p:txBody>
          <a:bodyPr wrap="none" rtlCol="0">
            <a:spAutoFit/>
          </a:bodyPr>
          <a:lstStyle/>
          <a:p>
            <a:r>
              <a:rPr kumimoji="1" lang="ja-JP" altLang="en-US" sz="2000" smtClean="0">
                <a:solidFill>
                  <a:schemeClr val="bg1"/>
                </a:solidFill>
                <a:latin typeface="Meiryo" charset="-128"/>
                <a:ea typeface="Meiryo" charset="-128"/>
                <a:cs typeface="Meiryo" charset="-128"/>
              </a:rPr>
              <a:t>安く</a:t>
            </a:r>
            <a:endParaRPr kumimoji="1" lang="en-US" altLang="ja-JP" sz="2000" dirty="0" smtClean="0">
              <a:solidFill>
                <a:schemeClr val="bg1"/>
              </a:solidFill>
              <a:latin typeface="Meiryo" charset="-128"/>
              <a:ea typeface="Meiryo" charset="-128"/>
              <a:cs typeface="Meiryo" charset="-128"/>
            </a:endParaRPr>
          </a:p>
          <a:p>
            <a:r>
              <a:rPr kumimoji="1" lang="ja-JP" altLang="en-US" sz="2000" dirty="0" smtClean="0">
                <a:solidFill>
                  <a:schemeClr val="bg1"/>
                </a:solidFill>
                <a:latin typeface="Meiryo" charset="-128"/>
                <a:ea typeface="Meiryo" charset="-128"/>
                <a:cs typeface="Meiryo" charset="-128"/>
              </a:rPr>
              <a:t>作って売る</a:t>
            </a:r>
            <a:endParaRPr kumimoji="1" lang="ja-JP" altLang="en-US" sz="2000" dirty="0">
              <a:solidFill>
                <a:schemeClr val="bg1"/>
              </a:solidFill>
              <a:latin typeface="Meiryo" charset="-128"/>
              <a:ea typeface="Meiryo" charset="-128"/>
              <a:cs typeface="Meiryo" charset="-128"/>
            </a:endParaRPr>
          </a:p>
        </p:txBody>
      </p:sp>
      <p:sp>
        <p:nvSpPr>
          <p:cNvPr id="10" name="テキスト ボックス 9"/>
          <p:cNvSpPr txBox="1"/>
          <p:nvPr/>
        </p:nvSpPr>
        <p:spPr>
          <a:xfrm>
            <a:off x="4670714" y="3913810"/>
            <a:ext cx="1569660" cy="58477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インテグレーション</a:t>
            </a:r>
            <a:endParaRPr kumimoji="1" lang="en-US" altLang="ja-JP" sz="1200" dirty="0" smtClean="0">
              <a:solidFill>
                <a:schemeClr val="bg1"/>
              </a:solidFill>
              <a:latin typeface="Meiryo" charset="-128"/>
              <a:ea typeface="Meiryo" charset="-128"/>
              <a:cs typeface="Meiryo" charset="-128"/>
            </a:endParaRPr>
          </a:p>
          <a:p>
            <a:pPr algn="r"/>
            <a:r>
              <a:rPr kumimoji="1" lang="ja-JP" altLang="en-US" sz="2000" dirty="0" smtClean="0">
                <a:solidFill>
                  <a:schemeClr val="bg1"/>
                </a:solidFill>
                <a:latin typeface="Meiryo" charset="-128"/>
                <a:ea typeface="Meiryo" charset="-128"/>
                <a:cs typeface="Meiryo" charset="-128"/>
              </a:rPr>
              <a:t>して売る</a:t>
            </a:r>
            <a:endParaRPr kumimoji="1" lang="ja-JP" altLang="en-US" sz="2000" dirty="0">
              <a:solidFill>
                <a:schemeClr val="bg1"/>
              </a:solidFill>
              <a:latin typeface="Meiryo" charset="-128"/>
              <a:ea typeface="Meiryo" charset="-128"/>
              <a:cs typeface="Meiryo" charset="-128"/>
            </a:endParaRPr>
          </a:p>
        </p:txBody>
      </p:sp>
      <p:sp>
        <p:nvSpPr>
          <p:cNvPr id="12" name="テキスト ボックス 11"/>
          <p:cNvSpPr txBox="1"/>
          <p:nvPr/>
        </p:nvSpPr>
        <p:spPr>
          <a:xfrm>
            <a:off x="557259" y="4206197"/>
            <a:ext cx="2108269" cy="415498"/>
          </a:xfrm>
          <a:prstGeom prst="rect">
            <a:avLst/>
          </a:prstGeom>
          <a:noFill/>
        </p:spPr>
        <p:txBody>
          <a:bodyPr wrap="none" rtlCol="0">
            <a:spAutoFit/>
          </a:bodyPr>
          <a:lstStyle/>
          <a:p>
            <a:pPr marL="171450" indent="-171450">
              <a:buFont typeface="Wingdings" charset="2"/>
              <a:buChar char="ü"/>
            </a:pPr>
            <a:r>
              <a:rPr kumimoji="1" lang="ja-JP" altLang="en-US" sz="1050" dirty="0" smtClean="0">
                <a:solidFill>
                  <a:srgbClr val="33ACBD"/>
                </a:solidFill>
                <a:latin typeface="Meiryo" charset="-128"/>
                <a:ea typeface="Meiryo" charset="-128"/>
                <a:cs typeface="Meiryo" charset="-128"/>
              </a:rPr>
              <a:t>分業による効率化</a:t>
            </a:r>
            <a:endParaRPr kumimoji="1" lang="en-US" altLang="ja-JP" sz="1050" dirty="0" smtClean="0">
              <a:solidFill>
                <a:srgbClr val="33ACBD"/>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33ACBD"/>
                </a:solidFill>
                <a:latin typeface="Meiryo" charset="-128"/>
                <a:ea typeface="Meiryo" charset="-128"/>
                <a:cs typeface="Meiryo" charset="-128"/>
              </a:rPr>
              <a:t>人間力による品質の作り込み</a:t>
            </a:r>
            <a:endParaRPr kumimoji="1" lang="ja-JP" altLang="en-US" sz="1050" dirty="0">
              <a:solidFill>
                <a:srgbClr val="33ACBD"/>
              </a:solidFill>
              <a:latin typeface="Meiryo" charset="-128"/>
              <a:ea typeface="Meiryo" charset="-128"/>
              <a:cs typeface="Meiryo" charset="-128"/>
            </a:endParaRPr>
          </a:p>
        </p:txBody>
      </p:sp>
      <p:sp>
        <p:nvSpPr>
          <p:cNvPr id="13" name="テキスト ボックス 12"/>
          <p:cNvSpPr txBox="1"/>
          <p:nvPr/>
        </p:nvSpPr>
        <p:spPr>
          <a:xfrm>
            <a:off x="2871352" y="3212141"/>
            <a:ext cx="1435008" cy="415498"/>
          </a:xfrm>
          <a:prstGeom prst="rect">
            <a:avLst/>
          </a:prstGeom>
          <a:noFill/>
        </p:spPr>
        <p:txBody>
          <a:bodyPr wrap="none" rtlCol="0">
            <a:spAutoFit/>
          </a:bodyPr>
          <a:lstStyle/>
          <a:p>
            <a:pPr marL="171450" indent="-171450">
              <a:buFont typeface="Wingdings" charset="2"/>
              <a:buChar char="ü"/>
            </a:pPr>
            <a:r>
              <a:rPr lang="ja-JP" altLang="en-US" sz="1050" dirty="0" smtClean="0">
                <a:solidFill>
                  <a:schemeClr val="accent5">
                    <a:lumMod val="75000"/>
                  </a:schemeClr>
                </a:solidFill>
                <a:latin typeface="Meiryo" charset="-128"/>
                <a:ea typeface="Meiryo" charset="-128"/>
                <a:cs typeface="Meiryo" charset="-128"/>
              </a:rPr>
              <a:t>安い労働力の確保</a:t>
            </a:r>
            <a:endParaRPr lang="en-US" altLang="ja-JP" sz="1050" dirty="0" smtClean="0">
              <a:solidFill>
                <a:schemeClr val="accent5">
                  <a:lumMod val="75000"/>
                </a:schemeClr>
              </a:solidFill>
              <a:latin typeface="Meiryo" charset="-128"/>
              <a:ea typeface="Meiryo" charset="-128"/>
              <a:cs typeface="Meiryo" charset="-128"/>
            </a:endParaRPr>
          </a:p>
          <a:p>
            <a:pPr marL="171450" indent="-171450">
              <a:buFont typeface="Wingdings" charset="2"/>
              <a:buChar char="ü"/>
            </a:pPr>
            <a:r>
              <a:rPr lang="ja-JP" altLang="en-US" sz="1050" dirty="0" smtClean="0">
                <a:solidFill>
                  <a:schemeClr val="accent5">
                    <a:lumMod val="75000"/>
                  </a:schemeClr>
                </a:solidFill>
                <a:latin typeface="Meiryo" charset="-128"/>
                <a:ea typeface="Meiryo" charset="-128"/>
                <a:cs typeface="Meiryo" charset="-128"/>
              </a:rPr>
              <a:t>自動化の推進</a:t>
            </a:r>
            <a:endParaRPr kumimoji="1" lang="ja-JP" altLang="en-US" sz="1050" dirty="0">
              <a:solidFill>
                <a:schemeClr val="accent5">
                  <a:lumMod val="75000"/>
                </a:schemeClr>
              </a:solidFill>
              <a:latin typeface="Meiryo" charset="-128"/>
              <a:ea typeface="Meiryo" charset="-128"/>
              <a:cs typeface="Meiryo" charset="-128"/>
            </a:endParaRPr>
          </a:p>
        </p:txBody>
      </p:sp>
      <p:sp>
        <p:nvSpPr>
          <p:cNvPr id="14" name="テキスト ボックス 13"/>
          <p:cNvSpPr txBox="1"/>
          <p:nvPr/>
        </p:nvSpPr>
        <p:spPr>
          <a:xfrm>
            <a:off x="4670714" y="2316900"/>
            <a:ext cx="1569660" cy="415498"/>
          </a:xfrm>
          <a:prstGeom prst="rect">
            <a:avLst/>
          </a:prstGeom>
          <a:noFill/>
        </p:spPr>
        <p:txBody>
          <a:bodyPr wrap="none" rtlCol="0">
            <a:spAutoFit/>
          </a:bodyPr>
          <a:lstStyle/>
          <a:p>
            <a:pPr marL="171450" indent="-171450">
              <a:buFont typeface="Wingdings" charset="2"/>
              <a:buChar char="ü"/>
            </a:pPr>
            <a:r>
              <a:rPr lang="ja-JP" altLang="en-US" sz="1050" dirty="0" smtClean="0">
                <a:solidFill>
                  <a:srgbClr val="0070C0"/>
                </a:solidFill>
                <a:latin typeface="Meiryo" charset="-128"/>
                <a:ea typeface="Meiryo" charset="-128"/>
                <a:cs typeface="Meiryo" charset="-128"/>
              </a:rPr>
              <a:t>顧客課題を起点</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0070C0"/>
                </a:solidFill>
                <a:latin typeface="Meiryo" charset="-128"/>
                <a:ea typeface="Meiryo" charset="-128"/>
                <a:cs typeface="Meiryo" charset="-128"/>
              </a:rPr>
              <a:t>最適な</a:t>
            </a:r>
            <a:r>
              <a:rPr kumimoji="1" lang="ja-JP" altLang="en-US" sz="1050" dirty="0" smtClean="0">
                <a:solidFill>
                  <a:srgbClr val="0070C0"/>
                </a:solidFill>
                <a:latin typeface="Meiryo" charset="-128"/>
                <a:ea typeface="Meiryo" charset="-128"/>
                <a:cs typeface="Meiryo" charset="-128"/>
              </a:rPr>
              <a:t>組合せの創出</a:t>
            </a:r>
            <a:endParaRPr kumimoji="1" lang="ja-JP" altLang="en-US" sz="1050" dirty="0">
              <a:solidFill>
                <a:srgbClr val="0070C0"/>
              </a:solidFill>
              <a:latin typeface="Meiryo" charset="-128"/>
              <a:ea typeface="Meiryo" charset="-128"/>
              <a:cs typeface="Meiryo" charset="-128"/>
            </a:endParaRPr>
          </a:p>
        </p:txBody>
      </p:sp>
      <p:sp>
        <p:nvSpPr>
          <p:cNvPr id="16" name="ホームベース 15"/>
          <p:cNvSpPr/>
          <p:nvPr/>
        </p:nvSpPr>
        <p:spPr>
          <a:xfrm>
            <a:off x="457200" y="1379843"/>
            <a:ext cx="5873251" cy="833590"/>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smtClean="0">
                <a:solidFill>
                  <a:srgbClr val="FFFFFF"/>
                </a:solidFill>
                <a:latin typeface="Meiryo" charset="-128"/>
                <a:ea typeface="Meiryo" charset="-128"/>
                <a:cs typeface="Meiryo" charset="-128"/>
              </a:rPr>
              <a:t>　「顧客価値」を実現する手段の提供から</a:t>
            </a:r>
            <a:endParaRPr kumimoji="1" lang="en-US" altLang="ja-JP" sz="2000" dirty="0" smtClean="0">
              <a:solidFill>
                <a:srgbClr val="FFFFFF"/>
              </a:solidFill>
              <a:latin typeface="Meiryo" charset="-128"/>
              <a:ea typeface="Meiryo" charset="-128"/>
              <a:cs typeface="Meiryo" charset="-128"/>
            </a:endParaRPr>
          </a:p>
          <a:p>
            <a:r>
              <a:rPr lang="ja-JP" altLang="en-US" sz="2000" dirty="0" smtClean="0">
                <a:solidFill>
                  <a:srgbClr val="FFFFFF"/>
                </a:solidFill>
                <a:latin typeface="Meiryo" charset="-128"/>
                <a:ea typeface="Meiryo" charset="-128"/>
                <a:cs typeface="Meiryo" charset="-128"/>
              </a:rPr>
              <a:t>　「顧客価値」そのものを提供することへ</a:t>
            </a:r>
            <a:endParaRPr kumimoji="1" lang="ja-JP" altLang="en-US" sz="2000" dirty="0">
              <a:solidFill>
                <a:srgbClr val="FFFFFF"/>
              </a:solidFill>
              <a:latin typeface="Meiryo" charset="-128"/>
              <a:ea typeface="Meiryo" charset="-128"/>
              <a:cs typeface="Meiryo" charset="-128"/>
            </a:endParaRPr>
          </a:p>
        </p:txBody>
      </p:sp>
      <p:sp>
        <p:nvSpPr>
          <p:cNvPr id="17" name="テキスト ボックス 16"/>
          <p:cNvSpPr txBox="1"/>
          <p:nvPr/>
        </p:nvSpPr>
        <p:spPr>
          <a:xfrm>
            <a:off x="1715855" y="5801078"/>
            <a:ext cx="986167" cy="369332"/>
          </a:xfrm>
          <a:prstGeom prst="rect">
            <a:avLst/>
          </a:prstGeom>
          <a:noFill/>
        </p:spPr>
        <p:txBody>
          <a:bodyPr wrap="none" rtlCol="0">
            <a:spAutoFit/>
          </a:bodyPr>
          <a:lstStyle/>
          <a:p>
            <a:r>
              <a:rPr kumimoji="1" lang="en-US" altLang="ja-JP" dirty="0" smtClean="0">
                <a:solidFill>
                  <a:schemeClr val="tx1">
                    <a:lumMod val="50000"/>
                    <a:lumOff val="50000"/>
                  </a:schemeClr>
                </a:solidFill>
                <a:latin typeface="Meiryo" charset="-128"/>
                <a:ea typeface="Meiryo" charset="-128"/>
                <a:cs typeface="Meiryo" charset="-128"/>
              </a:rPr>
              <a:t>〜1990</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8" name="テキスト ボックス 17"/>
          <p:cNvSpPr txBox="1"/>
          <p:nvPr/>
        </p:nvSpPr>
        <p:spPr>
          <a:xfrm>
            <a:off x="3554066" y="5801078"/>
            <a:ext cx="986167" cy="369332"/>
          </a:xfrm>
          <a:prstGeom prst="rect">
            <a:avLst/>
          </a:prstGeom>
          <a:noFill/>
        </p:spPr>
        <p:txBody>
          <a:bodyPr wrap="none" rtlCol="0">
            <a:spAutoFit/>
          </a:bodyPr>
          <a:lstStyle/>
          <a:p>
            <a:r>
              <a:rPr kumimoji="1" lang="en-US" altLang="ja-JP" dirty="0" smtClean="0">
                <a:solidFill>
                  <a:schemeClr val="tx1">
                    <a:lumMod val="50000"/>
                    <a:lumOff val="50000"/>
                  </a:schemeClr>
                </a:solidFill>
                <a:latin typeface="Meiryo" charset="-128"/>
                <a:ea typeface="Meiryo" charset="-128"/>
                <a:cs typeface="Meiryo" charset="-128"/>
              </a:rPr>
              <a:t>〜2000</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9" name="テキスト ボックス 18"/>
          <p:cNvSpPr txBox="1"/>
          <p:nvPr/>
        </p:nvSpPr>
        <p:spPr>
          <a:xfrm>
            <a:off x="5412529" y="5805418"/>
            <a:ext cx="986167" cy="369332"/>
          </a:xfrm>
          <a:prstGeom prst="rect">
            <a:avLst/>
          </a:prstGeom>
          <a:noFill/>
        </p:spPr>
        <p:txBody>
          <a:bodyPr wrap="none" rtlCol="0">
            <a:spAutoFit/>
          </a:bodyPr>
          <a:lstStyle/>
          <a:p>
            <a:r>
              <a:rPr kumimoji="1" lang="en-US" altLang="ja-JP" dirty="0" smtClean="0">
                <a:solidFill>
                  <a:schemeClr val="tx1">
                    <a:lumMod val="50000"/>
                    <a:lumOff val="50000"/>
                  </a:schemeClr>
                </a:solidFill>
                <a:latin typeface="Meiryo" charset="-128"/>
                <a:ea typeface="Meiryo" charset="-128"/>
                <a:cs typeface="Meiryo" charset="-128"/>
              </a:rPr>
              <a:t>〜2010</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20" name="雲 19"/>
          <p:cNvSpPr/>
          <p:nvPr/>
        </p:nvSpPr>
        <p:spPr>
          <a:xfrm>
            <a:off x="6514217" y="3255026"/>
            <a:ext cx="1870919" cy="1444223"/>
          </a:xfrm>
          <a:prstGeom prst="cloud">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0070C0"/>
                </a:solidFill>
                <a:latin typeface="Meiryo" charset="-128"/>
                <a:ea typeface="Meiryo" charset="-128"/>
                <a:cs typeface="Meiryo" charset="-128"/>
              </a:rPr>
              <a:t>クラウド</a:t>
            </a:r>
            <a:endParaRPr kumimoji="1" lang="ja-JP" altLang="en-US" sz="2000" b="1" dirty="0">
              <a:solidFill>
                <a:srgbClr val="0070C0"/>
              </a:solidFill>
              <a:latin typeface="Meiryo" charset="-128"/>
              <a:ea typeface="Meiryo" charset="-128"/>
              <a:cs typeface="Meiryo" charset="-128"/>
            </a:endParaRPr>
          </a:p>
        </p:txBody>
      </p:sp>
      <p:grpSp>
        <p:nvGrpSpPr>
          <p:cNvPr id="21" name="図形グループ 20"/>
          <p:cNvGrpSpPr/>
          <p:nvPr/>
        </p:nvGrpSpPr>
        <p:grpSpPr>
          <a:xfrm>
            <a:off x="6444122" y="1379843"/>
            <a:ext cx="1977293" cy="4257522"/>
            <a:chOff x="6398696" y="1379843"/>
            <a:chExt cx="1977293" cy="4257522"/>
          </a:xfrm>
        </p:grpSpPr>
        <p:sp>
          <p:nvSpPr>
            <p:cNvPr id="4" name="正方形/長方形 3"/>
            <p:cNvSpPr/>
            <p:nvPr/>
          </p:nvSpPr>
          <p:spPr>
            <a:xfrm>
              <a:off x="6398696" y="1940688"/>
              <a:ext cx="1977293" cy="369667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6782846" y="3498614"/>
              <a:ext cx="1210588" cy="707886"/>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成果を</a:t>
              </a:r>
              <a:endParaRPr kumimoji="1" lang="en-US" altLang="ja-JP" sz="2000" dirty="0" smtClean="0">
                <a:solidFill>
                  <a:schemeClr val="bg1"/>
                </a:solidFill>
                <a:latin typeface="Meiryo" charset="-128"/>
                <a:ea typeface="Meiryo" charset="-128"/>
                <a:cs typeface="Meiryo" charset="-128"/>
              </a:endParaRPr>
            </a:p>
            <a:p>
              <a:r>
                <a:rPr lang="ja-JP" altLang="en-US" sz="2000" dirty="0" smtClean="0">
                  <a:solidFill>
                    <a:schemeClr val="bg1"/>
                  </a:solidFill>
                  <a:latin typeface="Meiryo" charset="-128"/>
                  <a:ea typeface="Meiryo" charset="-128"/>
                  <a:cs typeface="Meiryo" charset="-128"/>
                </a:rPr>
                <a:t>直接</a:t>
              </a:r>
              <a:r>
                <a:rPr kumimoji="1" lang="ja-JP" altLang="en-US" sz="2000" dirty="0" smtClean="0">
                  <a:solidFill>
                    <a:schemeClr val="bg1"/>
                  </a:solidFill>
                  <a:latin typeface="Meiryo" charset="-128"/>
                  <a:ea typeface="Meiryo" charset="-128"/>
                  <a:cs typeface="Meiryo" charset="-128"/>
                </a:rPr>
                <a:t>売る</a:t>
              </a:r>
              <a:endParaRPr kumimoji="1" lang="ja-JP" altLang="en-US" sz="2000" dirty="0">
                <a:solidFill>
                  <a:schemeClr val="bg1"/>
                </a:solidFill>
                <a:latin typeface="Meiryo" charset="-128"/>
                <a:ea typeface="Meiryo" charset="-128"/>
                <a:cs typeface="Meiryo" charset="-128"/>
              </a:endParaRPr>
            </a:p>
          </p:txBody>
        </p:sp>
        <p:sp>
          <p:nvSpPr>
            <p:cNvPr id="15" name="テキスト ボックス 14"/>
            <p:cNvSpPr txBox="1"/>
            <p:nvPr/>
          </p:nvSpPr>
          <p:spPr>
            <a:xfrm>
              <a:off x="6535185" y="1379843"/>
              <a:ext cx="1704313" cy="577081"/>
            </a:xfrm>
            <a:prstGeom prst="rect">
              <a:avLst/>
            </a:prstGeom>
            <a:noFill/>
          </p:spPr>
          <p:txBody>
            <a:bodyPr wrap="none" rtlCol="0">
              <a:spAutoFit/>
            </a:bodyPr>
            <a:lstStyle/>
            <a:p>
              <a:pPr marL="171450" indent="-171450">
                <a:buFont typeface="Wingdings" charset="2"/>
                <a:buChar char="ü"/>
              </a:pPr>
              <a:r>
                <a:rPr lang="ja-JP" altLang="en-US" sz="1050" dirty="0" smtClean="0">
                  <a:solidFill>
                    <a:srgbClr val="00B050"/>
                  </a:solidFill>
                  <a:latin typeface="Meiryo" charset="-128"/>
                  <a:ea typeface="Meiryo" charset="-128"/>
                  <a:cs typeface="Meiryo" charset="-128"/>
                </a:rPr>
                <a:t>サービスの重視</a:t>
              </a:r>
              <a:endParaRPr lang="en-US" altLang="ja-JP" sz="1050" dirty="0" smtClean="0">
                <a:solidFill>
                  <a:srgbClr val="00B050"/>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00B050"/>
                  </a:solidFill>
                  <a:latin typeface="Meiryo" charset="-128"/>
                  <a:ea typeface="Meiryo" charset="-128"/>
                  <a:cs typeface="Meiryo" charset="-128"/>
                </a:rPr>
                <a:t>ソフトウエアの重視</a:t>
              </a:r>
              <a:endParaRPr kumimoji="1" lang="en-US" altLang="ja-JP" sz="1050" dirty="0" smtClean="0">
                <a:solidFill>
                  <a:srgbClr val="00B050"/>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00B050"/>
                  </a:solidFill>
                  <a:latin typeface="Meiryo" charset="-128"/>
                  <a:ea typeface="Meiryo" charset="-128"/>
                  <a:cs typeface="Meiryo" charset="-128"/>
                </a:rPr>
                <a:t>ビジネスのデジタル化</a:t>
              </a:r>
              <a:endParaRPr kumimoji="1" lang="ja-JP" altLang="en-US" sz="1050" dirty="0">
                <a:solidFill>
                  <a:srgbClr val="00B050"/>
                </a:solidFill>
                <a:latin typeface="Meiryo" charset="-128"/>
                <a:ea typeface="Meiryo" charset="-128"/>
                <a:cs typeface="Meiryo" charset="-128"/>
              </a:endParaRPr>
            </a:p>
          </p:txBody>
        </p:sp>
      </p:grpSp>
    </p:spTree>
    <p:extLst>
      <p:ext uri="{BB962C8B-B14F-4D97-AF65-F5344CB8AC3E}">
        <p14:creationId xmlns:p14="http://schemas.microsoft.com/office/powerpoint/2010/main" val="4158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ppt_x</p:attrName>
                                        </p:attrNameLst>
                                      </p:cBhvr>
                                      <p:tavLst>
                                        <p:tav tm="0">
                                          <p:val>
                                            <p:strVal val="#ppt_x-#ppt_w*1.125000"/>
                                          </p:val>
                                        </p:tav>
                                        <p:tav tm="100000">
                                          <p:val>
                                            <p:strVal val="#ppt_x"/>
                                          </p:val>
                                        </p:tav>
                                      </p:tavLst>
                                    </p:anim>
                                    <p:animEffect transition="in" filter="wipe(righ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ポスト</a:t>
            </a:r>
            <a:r>
              <a:rPr kumimoji="1" lang="en-US" altLang="ja-JP" dirty="0" smtClean="0"/>
              <a:t>SI</a:t>
            </a:r>
            <a:r>
              <a:rPr kumimoji="1" lang="ja-JP" altLang="en-US" dirty="0" smtClean="0"/>
              <a:t>ビジネスの位置付け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正方形/長方形 3"/>
          <p:cNvSpPr/>
          <p:nvPr/>
        </p:nvSpPr>
        <p:spPr>
          <a:xfrm>
            <a:off x="457200" y="1151922"/>
            <a:ext cx="3943142" cy="385880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754178" y="1151923"/>
            <a:ext cx="3943141" cy="385880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754178" y="5242090"/>
            <a:ext cx="3943141" cy="113715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国内</a:t>
            </a:r>
            <a:r>
              <a:rPr kumimoji="1" lang="en-US" altLang="ja-JP" sz="1600" dirty="0" smtClean="0">
                <a:solidFill>
                  <a:srgbClr val="FFFFFF"/>
                </a:solidFill>
                <a:latin typeface="ＭＳ Ｐゴシック"/>
                <a:ea typeface="ＭＳ Ｐゴシック"/>
                <a:cs typeface="ＭＳ Ｐゴシック"/>
              </a:rPr>
              <a:t>SI</a:t>
            </a:r>
            <a:r>
              <a:rPr kumimoji="1" lang="ja-JP" altLang="en-US" sz="1600" dirty="0" smtClean="0">
                <a:solidFill>
                  <a:srgbClr val="FFFFFF"/>
                </a:solidFill>
                <a:latin typeface="ＭＳ Ｐゴシック"/>
                <a:ea typeface="ＭＳ Ｐゴシック"/>
                <a:cs typeface="ＭＳ Ｐゴシック"/>
              </a:rPr>
              <a:t>事業者が取り組むには難しい領域</a:t>
            </a:r>
            <a:endParaRPr kumimoji="1" lang="en-US" altLang="ja-JP" sz="1600" dirty="0" smtClean="0">
              <a:solidFill>
                <a:srgbClr val="FFFFFF"/>
              </a:solidFill>
              <a:latin typeface="ＭＳ Ｐゴシック"/>
              <a:ea typeface="ＭＳ Ｐゴシック"/>
              <a:cs typeface="ＭＳ Ｐゴシック"/>
            </a:endParaRPr>
          </a:p>
          <a:p>
            <a:pPr algn="ctr"/>
            <a:r>
              <a:rPr kumimoji="1" lang="en-US" altLang="ja-JP" sz="1400" dirty="0" smtClean="0">
                <a:solidFill>
                  <a:srgbClr val="FFFFFF"/>
                </a:solidFill>
                <a:latin typeface="ＭＳ Ｐゴシック"/>
                <a:ea typeface="ＭＳ Ｐゴシック"/>
                <a:cs typeface="ＭＳ Ｐゴシック"/>
              </a:rPr>
              <a:t>AWS</a:t>
            </a:r>
            <a:r>
              <a:rPr kumimoji="1" lang="ja-JP" altLang="en-US" sz="1400" dirty="0" smtClean="0">
                <a:solidFill>
                  <a:srgbClr val="FFFFFF"/>
                </a:solidFill>
                <a:latin typeface="ＭＳ Ｐゴシック"/>
                <a:ea typeface="ＭＳ Ｐゴシック"/>
                <a:cs typeface="ＭＳ Ｐゴシック"/>
              </a:rPr>
              <a:t>や</a:t>
            </a:r>
            <a:r>
              <a:rPr kumimoji="1" lang="en-US" altLang="ja-JP" sz="1400" dirty="0" smtClean="0">
                <a:solidFill>
                  <a:srgbClr val="FFFFFF"/>
                </a:solidFill>
                <a:latin typeface="ＭＳ Ｐゴシック"/>
                <a:ea typeface="ＭＳ Ｐゴシック"/>
                <a:cs typeface="ＭＳ Ｐゴシック"/>
              </a:rPr>
              <a:t>Windows Azure Platform</a:t>
            </a:r>
            <a:r>
              <a:rPr kumimoji="1" lang="ja-JP" altLang="en-US" sz="1400" dirty="0" smtClean="0">
                <a:solidFill>
                  <a:srgbClr val="FFFFFF"/>
                </a:solidFill>
                <a:latin typeface="ＭＳ Ｐゴシック"/>
                <a:ea typeface="ＭＳ Ｐゴシック"/>
                <a:cs typeface="ＭＳ Ｐゴシック"/>
              </a:rPr>
              <a:t>などの</a:t>
            </a:r>
            <a:r>
              <a:rPr kumimoji="1" lang="en-US" altLang="ja-JP" sz="1400" dirty="0" err="1" smtClean="0">
                <a:solidFill>
                  <a:srgbClr val="FFFFFF"/>
                </a:solidFill>
                <a:latin typeface="ＭＳ Ｐゴシック"/>
                <a:ea typeface="ＭＳ Ｐゴシック"/>
                <a:cs typeface="ＭＳ Ｐゴシック"/>
              </a:rPr>
              <a:t>IaaS</a:t>
            </a:r>
            <a:r>
              <a:rPr kumimoji="1" lang="ja-JP" altLang="en-US" sz="1400" dirty="0" smtClean="0">
                <a:solidFill>
                  <a:srgbClr val="FFFFFF"/>
                </a:solidFill>
                <a:latin typeface="ＭＳ Ｐゴシック"/>
                <a:ea typeface="ＭＳ Ｐゴシック"/>
                <a:cs typeface="ＭＳ Ｐゴシック"/>
              </a:rPr>
              <a:t>、</a:t>
            </a:r>
            <a:r>
              <a:rPr kumimoji="1" lang="en-US" altLang="ja-JP" sz="1400" dirty="0" err="1" smtClean="0">
                <a:solidFill>
                  <a:srgbClr val="FFFFFF"/>
                </a:solidFill>
                <a:latin typeface="ＭＳ Ｐゴシック"/>
                <a:ea typeface="ＭＳ Ｐゴシック"/>
                <a:cs typeface="ＭＳ Ｐゴシック"/>
              </a:rPr>
              <a:t>Salesforce.com</a:t>
            </a:r>
            <a:r>
              <a:rPr kumimoji="1" lang="ja-JP" altLang="en-US" sz="1400" dirty="0" smtClean="0">
                <a:solidFill>
                  <a:srgbClr val="FFFFFF"/>
                </a:solidFill>
                <a:latin typeface="ＭＳ Ｐゴシック"/>
                <a:ea typeface="ＭＳ Ｐゴシック"/>
                <a:cs typeface="ＭＳ Ｐゴシック"/>
              </a:rPr>
              <a:t>や</a:t>
            </a:r>
            <a:r>
              <a:rPr lang="en-US" altLang="ja-JP" sz="1400" dirty="0" err="1" smtClean="0">
                <a:solidFill>
                  <a:srgbClr val="FFFFFF"/>
                </a:solidFill>
                <a:latin typeface="ＭＳ Ｐゴシック"/>
                <a:ea typeface="ＭＳ Ｐゴシック"/>
                <a:cs typeface="ＭＳ Ｐゴシック"/>
              </a:rPr>
              <a:t>Bluemix</a:t>
            </a:r>
            <a:r>
              <a:rPr lang="ja-JP" altLang="en-US" sz="1400" dirty="0" smtClean="0">
                <a:solidFill>
                  <a:srgbClr val="FFFFFF"/>
                </a:solidFill>
                <a:latin typeface="ＭＳ Ｐゴシック"/>
                <a:ea typeface="ＭＳ Ｐゴシック"/>
                <a:cs typeface="ＭＳ Ｐゴシック"/>
              </a:rPr>
              <a:t>などの汎用</a:t>
            </a:r>
            <a:r>
              <a:rPr lang="en-US" altLang="ja-JP" sz="1400" dirty="0" err="1" smtClean="0">
                <a:solidFill>
                  <a:srgbClr val="FFFFFF"/>
                </a:solidFill>
                <a:latin typeface="ＭＳ Ｐゴシック"/>
                <a:ea typeface="ＭＳ Ｐゴシック"/>
                <a:cs typeface="ＭＳ Ｐゴシック"/>
              </a:rPr>
              <a:t>PaaS</a:t>
            </a:r>
            <a:endParaRPr lang="en-US" altLang="ja-JP" sz="1400" dirty="0">
              <a:solidFill>
                <a:srgbClr val="FFFFFF"/>
              </a:solidFill>
              <a:latin typeface="ＭＳ Ｐゴシック"/>
              <a:ea typeface="ＭＳ Ｐゴシック"/>
              <a:cs typeface="ＭＳ Ｐゴシック"/>
            </a:endParaRPr>
          </a:p>
        </p:txBody>
      </p:sp>
      <p:sp>
        <p:nvSpPr>
          <p:cNvPr id="7" name="正方形/長方形 6"/>
          <p:cNvSpPr/>
          <p:nvPr/>
        </p:nvSpPr>
        <p:spPr>
          <a:xfrm>
            <a:off x="2424545" y="3464204"/>
            <a:ext cx="6161343" cy="127640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smtClean="0">
                <a:solidFill>
                  <a:srgbClr val="FFFFFF"/>
                </a:solidFill>
                <a:latin typeface="ＭＳ Ｐゴシック"/>
                <a:ea typeface="ＭＳ Ｐゴシック"/>
                <a:cs typeface="ＭＳ Ｐゴシック"/>
              </a:rPr>
              <a:t>　　減少傾向にはあるが、今後とも存続する業務領域</a:t>
            </a:r>
            <a:endParaRPr kumimoji="1" lang="en-US" altLang="ja-JP" sz="2000" dirty="0" smtClean="0">
              <a:solidFill>
                <a:srgbClr val="FFFFFF"/>
              </a:solidFill>
              <a:latin typeface="ＭＳ Ｐゴシック"/>
              <a:ea typeface="ＭＳ Ｐゴシック"/>
              <a:cs typeface="ＭＳ Ｐゴシック"/>
            </a:endParaRPr>
          </a:p>
          <a:p>
            <a:pPr marL="742950" lvl="1" indent="-285750">
              <a:buFont typeface="Wingdings" charset="2"/>
              <a:buChar char="v"/>
            </a:pPr>
            <a:r>
              <a:rPr lang="ja-JP" altLang="en-US" sz="1600" dirty="0" smtClean="0">
                <a:solidFill>
                  <a:srgbClr val="FFFFFF"/>
                </a:solidFill>
                <a:latin typeface="ＭＳ Ｐゴシック"/>
                <a:ea typeface="ＭＳ Ｐゴシック"/>
                <a:cs typeface="ＭＳ Ｐゴシック"/>
              </a:rPr>
              <a:t>既存システムの保守や周辺機能の追加開発</a:t>
            </a:r>
            <a:endParaRPr lang="en-US" altLang="ja-JP" sz="1600" dirty="0" smtClean="0">
              <a:solidFill>
                <a:srgbClr val="FFFFFF"/>
              </a:solidFill>
              <a:latin typeface="ＭＳ Ｐゴシック"/>
              <a:ea typeface="ＭＳ Ｐゴシック"/>
              <a:cs typeface="ＭＳ Ｐゴシック"/>
            </a:endParaRPr>
          </a:p>
          <a:p>
            <a:pPr marL="742950" lvl="1" indent="-285750">
              <a:buFont typeface="Wingdings" charset="2"/>
              <a:buChar char="v"/>
            </a:pPr>
            <a:r>
              <a:rPr kumimoji="1" lang="ja-JP" altLang="en-US" sz="1600" dirty="0" smtClean="0">
                <a:solidFill>
                  <a:srgbClr val="FFFFFF"/>
                </a:solidFill>
                <a:latin typeface="ＭＳ Ｐゴシック"/>
                <a:ea typeface="ＭＳ Ｐゴシック"/>
                <a:cs typeface="ＭＳ Ｐゴシック"/>
              </a:rPr>
              <a:t>ユーザー企業の独自システムに関する運用管理</a:t>
            </a:r>
            <a:endParaRPr kumimoji="1" lang="en-US" altLang="ja-JP" sz="1600" dirty="0" smtClean="0">
              <a:solidFill>
                <a:srgbClr val="FFFFFF"/>
              </a:solidFill>
              <a:latin typeface="ＭＳ Ｐゴシック"/>
              <a:ea typeface="ＭＳ Ｐゴシック"/>
              <a:cs typeface="ＭＳ Ｐゴシック"/>
            </a:endParaRPr>
          </a:p>
          <a:p>
            <a:pPr marL="742950" lvl="1" indent="-285750">
              <a:buFont typeface="Wingdings" charset="2"/>
              <a:buChar char="v"/>
            </a:pPr>
            <a:r>
              <a:rPr lang="ja-JP" altLang="en-US" sz="1600" dirty="0" smtClean="0">
                <a:solidFill>
                  <a:srgbClr val="FFFFFF"/>
                </a:solidFill>
                <a:latin typeface="ＭＳ Ｐゴシック"/>
                <a:ea typeface="ＭＳ Ｐゴシック"/>
                <a:cs typeface="ＭＳ Ｐゴシック"/>
              </a:rPr>
              <a:t>特定業務・技術スキルを持つ個人に依存した業務</a:t>
            </a:r>
            <a:endParaRPr kumimoji="1" lang="ja-JP" altLang="en-US" sz="16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457200" y="1264113"/>
            <a:ext cx="3943142" cy="584776"/>
          </a:xfrm>
          <a:prstGeom prst="rect">
            <a:avLst/>
          </a:prstGeom>
          <a:noFill/>
        </p:spPr>
        <p:txBody>
          <a:bodyPr wrap="square" rtlCol="0">
            <a:spAutoFit/>
          </a:bodyPr>
          <a:lstStyle/>
          <a:p>
            <a:pPr algn="ctr"/>
            <a:r>
              <a:rPr kumimoji="1" lang="ja-JP" altLang="en-US" sz="3200" smtClean="0">
                <a:solidFill>
                  <a:schemeClr val="bg1"/>
                </a:solidFill>
                <a:latin typeface="メイリオ"/>
                <a:ea typeface="メイリオ"/>
                <a:cs typeface="メイリオ"/>
              </a:rPr>
              <a:t>従来型</a:t>
            </a:r>
            <a:r>
              <a:rPr kumimoji="1" lang="en-US" altLang="ja-JP" sz="3200" smtClean="0">
                <a:solidFill>
                  <a:schemeClr val="bg1"/>
                </a:solidFill>
                <a:latin typeface="メイリオ"/>
                <a:ea typeface="メイリオ"/>
                <a:cs typeface="メイリオ"/>
              </a:rPr>
              <a:t>SI</a:t>
            </a:r>
            <a:r>
              <a:rPr kumimoji="1" lang="ja-JP" altLang="en-US" sz="3200" dirty="0" smtClean="0">
                <a:solidFill>
                  <a:schemeClr val="bg1"/>
                </a:solidFill>
                <a:latin typeface="メイリオ"/>
                <a:ea typeface="メイリオ"/>
                <a:cs typeface="メイリオ"/>
              </a:rPr>
              <a:t>ビジネス</a:t>
            </a:r>
            <a:endParaRPr kumimoji="1" lang="ja-JP" altLang="en-US" sz="3200" dirty="0">
              <a:solidFill>
                <a:schemeClr val="bg1"/>
              </a:solidFill>
              <a:latin typeface="メイリオ"/>
              <a:ea typeface="メイリオ"/>
              <a:cs typeface="メイリオ"/>
            </a:endParaRPr>
          </a:p>
        </p:txBody>
      </p:sp>
      <p:sp>
        <p:nvSpPr>
          <p:cNvPr id="9" name="テキスト ボックス 8"/>
          <p:cNvSpPr txBox="1"/>
          <p:nvPr/>
        </p:nvSpPr>
        <p:spPr>
          <a:xfrm>
            <a:off x="4754178" y="1240530"/>
            <a:ext cx="3943141" cy="584776"/>
          </a:xfrm>
          <a:prstGeom prst="rect">
            <a:avLst/>
          </a:prstGeom>
          <a:noFill/>
        </p:spPr>
        <p:txBody>
          <a:bodyPr wrap="square" rtlCol="0">
            <a:spAutoFit/>
          </a:bodyPr>
          <a:lstStyle/>
          <a:p>
            <a:pPr algn="ctr"/>
            <a:r>
              <a:rPr kumimoji="1" lang="ja-JP" altLang="en-US" sz="3200" dirty="0" smtClean="0">
                <a:solidFill>
                  <a:schemeClr val="bg1"/>
                </a:solidFill>
                <a:latin typeface="メイリオ"/>
                <a:ea typeface="メイリオ"/>
                <a:cs typeface="メイリオ"/>
              </a:rPr>
              <a:t>ポスト</a:t>
            </a:r>
            <a:r>
              <a:rPr kumimoji="1" lang="en-US" altLang="ja-JP" sz="3200" dirty="0" smtClean="0">
                <a:solidFill>
                  <a:schemeClr val="bg1"/>
                </a:solidFill>
                <a:latin typeface="メイリオ"/>
                <a:ea typeface="メイリオ"/>
                <a:cs typeface="メイリオ"/>
              </a:rPr>
              <a:t>SI</a:t>
            </a:r>
            <a:r>
              <a:rPr kumimoji="1" lang="ja-JP" altLang="en-US" sz="3200" dirty="0" smtClean="0">
                <a:solidFill>
                  <a:schemeClr val="bg1"/>
                </a:solidFill>
                <a:latin typeface="メイリオ"/>
                <a:ea typeface="メイリオ"/>
                <a:cs typeface="メイリオ"/>
              </a:rPr>
              <a:t>ビジネス</a:t>
            </a:r>
            <a:endParaRPr kumimoji="1" lang="ja-JP" altLang="en-US" sz="3200" dirty="0">
              <a:solidFill>
                <a:schemeClr val="bg1"/>
              </a:solidFill>
              <a:latin typeface="メイリオ"/>
              <a:ea typeface="メイリオ"/>
              <a:cs typeface="メイリオ"/>
            </a:endParaRPr>
          </a:p>
        </p:txBody>
      </p:sp>
      <p:sp>
        <p:nvSpPr>
          <p:cNvPr id="10" name="テキスト ボックス 9"/>
          <p:cNvSpPr txBox="1"/>
          <p:nvPr/>
        </p:nvSpPr>
        <p:spPr>
          <a:xfrm>
            <a:off x="611560" y="1972991"/>
            <a:ext cx="2759713" cy="1323439"/>
          </a:xfrm>
          <a:prstGeom prst="rect">
            <a:avLst/>
          </a:prstGeom>
          <a:noFill/>
        </p:spPr>
        <p:txBody>
          <a:bodyPr wrap="square" rtlCol="0">
            <a:spAutoFit/>
          </a:bodyPr>
          <a:lstStyle/>
          <a:p>
            <a:r>
              <a:rPr kumimoji="1" lang="ja-JP" altLang="en-US" sz="2000" dirty="0" smtClean="0">
                <a:solidFill>
                  <a:schemeClr val="bg1"/>
                </a:solidFill>
                <a:latin typeface="メイリオ"/>
                <a:ea typeface="メイリオ"/>
                <a:cs typeface="メイリオ"/>
              </a:rPr>
              <a:t>受託開発・保守、運用管理業務派遣などの工数積算を前提したビジネス・モデル</a:t>
            </a:r>
            <a:endParaRPr kumimoji="1" lang="ja-JP" altLang="en-US" sz="2000" dirty="0">
              <a:solidFill>
                <a:schemeClr val="bg1"/>
              </a:solidFill>
              <a:latin typeface="メイリオ"/>
              <a:ea typeface="メイリオ"/>
              <a:cs typeface="メイリオ"/>
            </a:endParaRPr>
          </a:p>
        </p:txBody>
      </p:sp>
      <p:sp>
        <p:nvSpPr>
          <p:cNvPr id="11" name="テキスト ボックス 10"/>
          <p:cNvSpPr txBox="1"/>
          <p:nvPr/>
        </p:nvSpPr>
        <p:spPr>
          <a:xfrm>
            <a:off x="4858095" y="1972991"/>
            <a:ext cx="3727793" cy="1323439"/>
          </a:xfrm>
          <a:prstGeom prst="rect">
            <a:avLst/>
          </a:prstGeom>
          <a:noFill/>
        </p:spPr>
        <p:txBody>
          <a:bodyPr wrap="square" rtlCol="0">
            <a:spAutoFit/>
          </a:bodyPr>
          <a:lstStyle/>
          <a:p>
            <a:r>
              <a:rPr kumimoji="1" lang="ja-JP" altLang="en-US" sz="2000" dirty="0" smtClean="0">
                <a:solidFill>
                  <a:schemeClr val="bg1"/>
                </a:solidFill>
                <a:latin typeface="メイリオ"/>
                <a:ea typeface="メイリオ"/>
                <a:cs typeface="メイリオ"/>
              </a:rPr>
              <a:t>新しいテクノロジーや開発手法を駆使し、工数積算にこだわらず、収益構造も工夫したビジネス・モデル</a:t>
            </a:r>
            <a:endParaRPr kumimoji="1" lang="ja-JP" altLang="en-US" sz="2000" dirty="0">
              <a:solidFill>
                <a:schemeClr val="bg1"/>
              </a:solidFill>
              <a:latin typeface="メイリオ"/>
              <a:ea typeface="メイリオ"/>
              <a:cs typeface="メイリオ"/>
            </a:endParaRPr>
          </a:p>
        </p:txBody>
      </p:sp>
      <p:sp>
        <p:nvSpPr>
          <p:cNvPr id="12" name="右矢印 11"/>
          <p:cNvSpPr/>
          <p:nvPr/>
        </p:nvSpPr>
        <p:spPr>
          <a:xfrm>
            <a:off x="3371273" y="1972991"/>
            <a:ext cx="1510783" cy="1276400"/>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シフト</a:t>
            </a:r>
            <a:endParaRPr lang="ja-JP" altLang="en-US" sz="2400" dirty="0">
              <a:solidFill>
                <a:srgbClr val="FFFFFF"/>
              </a:solidFill>
              <a:latin typeface="メイリオ"/>
              <a:ea typeface="メイリオ"/>
              <a:cs typeface="メイリオ"/>
            </a:endParaRPr>
          </a:p>
        </p:txBody>
      </p:sp>
      <p:sp>
        <p:nvSpPr>
          <p:cNvPr id="16" name="屈折矢印 15"/>
          <p:cNvSpPr/>
          <p:nvPr/>
        </p:nvSpPr>
        <p:spPr>
          <a:xfrm rot="5400000">
            <a:off x="1197937" y="3322310"/>
            <a:ext cx="1260178" cy="1346969"/>
          </a:xfrm>
          <a:prstGeom prst="bentUpArrow">
            <a:avLst>
              <a:gd name="adj1" fmla="val 50000"/>
              <a:gd name="adj2" fmla="val 41329"/>
              <a:gd name="adj3" fmla="val 25883"/>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ja-JP" altLang="en-US" sz="2000" dirty="0">
              <a:solidFill>
                <a:srgbClr val="FFFFFF"/>
              </a:solidFill>
              <a:latin typeface="ＭＳ Ｐゴシック"/>
              <a:ea typeface="ＭＳ Ｐゴシック"/>
              <a:cs typeface="ＭＳ Ｐゴシック"/>
            </a:endParaRPr>
          </a:p>
        </p:txBody>
      </p:sp>
      <p:sp>
        <p:nvSpPr>
          <p:cNvPr id="17" name="正方形/長方形 16"/>
          <p:cNvSpPr/>
          <p:nvPr/>
        </p:nvSpPr>
        <p:spPr>
          <a:xfrm>
            <a:off x="1349995" y="3840865"/>
            <a:ext cx="800219" cy="461665"/>
          </a:xfrm>
          <a:prstGeom prst="rect">
            <a:avLst/>
          </a:prstGeom>
        </p:spPr>
        <p:txBody>
          <a:bodyPr wrap="none">
            <a:spAutoFit/>
          </a:bodyPr>
          <a:lstStyle/>
          <a:p>
            <a:pPr lvl="0" algn="ctr"/>
            <a:r>
              <a:rPr lang="ja-JP" altLang="en-US" sz="2400" dirty="0" smtClean="0">
                <a:solidFill>
                  <a:srgbClr val="FFFFFF"/>
                </a:solidFill>
                <a:latin typeface="メイリオ"/>
                <a:ea typeface="メイリオ"/>
                <a:cs typeface="メイリオ"/>
              </a:rPr>
              <a:t>継続</a:t>
            </a:r>
            <a:endParaRPr lang="ja-JP" altLang="en-US" sz="2400" dirty="0">
              <a:solidFill>
                <a:srgbClr val="FFFFFF"/>
              </a:solidFill>
              <a:latin typeface="メイリオ"/>
              <a:ea typeface="メイリオ"/>
              <a:cs typeface="メイリオ"/>
            </a:endParaRPr>
          </a:p>
        </p:txBody>
      </p:sp>
      <p:sp>
        <p:nvSpPr>
          <p:cNvPr id="18" name="正方形/長方形 17"/>
          <p:cNvSpPr/>
          <p:nvPr/>
        </p:nvSpPr>
        <p:spPr>
          <a:xfrm>
            <a:off x="457200" y="5242090"/>
            <a:ext cx="3943142" cy="113715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インフラ・プラットフォーム</a:t>
            </a:r>
            <a:endParaRPr kumimoji="1" lang="en-US" altLang="ja-JP" sz="2000" dirty="0" smtClean="0">
              <a:solidFill>
                <a:srgbClr val="FFFFFF"/>
              </a:solidFill>
              <a:latin typeface="メイリオ"/>
              <a:ea typeface="メイリオ"/>
              <a:cs typeface="メイリオ"/>
            </a:endParaRPr>
          </a:p>
          <a:p>
            <a:pPr algn="ctr"/>
            <a:r>
              <a:rPr kumimoji="1" lang="ja-JP" altLang="en-US" sz="2000" dirty="0" smtClean="0">
                <a:solidFill>
                  <a:srgbClr val="FFFFFF"/>
                </a:solidFill>
                <a:latin typeface="メイリオ"/>
                <a:ea typeface="メイリオ"/>
                <a:cs typeface="メイリオ"/>
              </a:rPr>
              <a:t>の</a:t>
            </a:r>
            <a:r>
              <a:rPr lang="ja-JP" altLang="en-US" sz="2000" dirty="0" smtClean="0">
                <a:solidFill>
                  <a:srgbClr val="FFFFFF"/>
                </a:solidFill>
                <a:latin typeface="メイリオ"/>
                <a:ea typeface="メイリオ"/>
                <a:cs typeface="メイリオ"/>
              </a:rPr>
              <a:t>構築・運用管理</a:t>
            </a:r>
            <a:endParaRPr kumimoji="1" lang="ja-JP" altLang="en-US" sz="2000" dirty="0">
              <a:solidFill>
                <a:srgbClr val="FFFFFF"/>
              </a:solidFill>
              <a:latin typeface="メイリオ"/>
              <a:ea typeface="メイリオ"/>
              <a:cs typeface="メイリオ"/>
            </a:endParaRPr>
          </a:p>
        </p:txBody>
      </p:sp>
      <p:sp>
        <p:nvSpPr>
          <p:cNvPr id="19" name="右矢印 18"/>
          <p:cNvSpPr/>
          <p:nvPr/>
        </p:nvSpPr>
        <p:spPr>
          <a:xfrm>
            <a:off x="4225636" y="5511030"/>
            <a:ext cx="656420" cy="646546"/>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7611977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smtClean="0"/>
              <a:t>SI</a:t>
            </a:r>
            <a:r>
              <a:rPr lang="ja-JP" altLang="en-US" dirty="0" smtClean="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特化型</a:t>
            </a:r>
            <a:endParaRPr kumimoji="1" lang="en-US" altLang="ja-JP" dirty="0" smtClean="0">
              <a:solidFill>
                <a:srgbClr val="FFFFFF"/>
              </a:solidFill>
              <a:latin typeface="メイリオ"/>
              <a:ea typeface="メイリオ"/>
              <a:cs typeface="メイリオ"/>
            </a:endParaRPr>
          </a:p>
          <a:p>
            <a:pPr algn="ctr"/>
            <a:r>
              <a:rPr kumimoji="1" lang="en-US" altLang="ja-JP" dirty="0" err="1" smtClean="0">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smtClean="0">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ビジネス</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サービス</a:t>
            </a:r>
            <a:endParaRPr kumimoji="1" lang="ja-JP" altLang="en-US" dirty="0">
              <a:solidFill>
                <a:srgbClr val="FFFFFF"/>
              </a:solidFill>
              <a:latin typeface="メイリオ"/>
              <a:ea typeface="メイリオ"/>
              <a:cs typeface="メイリオ"/>
            </a:endParaRP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業種・業務特化</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インテグレーション</a:t>
            </a:r>
            <a:endParaRPr kumimoji="1" lang="ja-JP" altLang="en-US" dirty="0">
              <a:solidFill>
                <a:srgbClr val="FFFFFF"/>
              </a:solidFill>
              <a:latin typeface="メイリオ"/>
              <a:ea typeface="メイリオ"/>
              <a:cs typeface="メイリオ"/>
            </a:endParaRP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smtClean="0">
                <a:solidFill>
                  <a:srgbClr val="008000"/>
                </a:solidFill>
              </a:rPr>
              <a:t>アプリケーション</a:t>
            </a:r>
            <a:endParaRPr kumimoji="1" lang="ja-JP" altLang="en-US" sz="1600" dirty="0">
              <a:solidFill>
                <a:srgbClr val="008000"/>
              </a:solidFill>
            </a:endParaRP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コンサルテーション</a:t>
            </a:r>
            <a:endParaRPr kumimoji="1" lang="ja-JP" altLang="en-US" dirty="0">
              <a:solidFill>
                <a:srgbClr val="FFFFFF"/>
              </a:solidFill>
              <a:latin typeface="メイリオ"/>
              <a:ea typeface="メイリオ"/>
              <a:cs typeface="メイリオ"/>
            </a:endParaRP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インフラ構築</a:t>
            </a:r>
            <a:endParaRPr kumimoji="1" lang="ja-JP" altLang="en-US" dirty="0">
              <a:solidFill>
                <a:srgbClr val="FFFFFF"/>
              </a:solidFill>
              <a:latin typeface="メイリオ"/>
              <a:ea typeface="メイリオ"/>
              <a:cs typeface="メイリオ"/>
            </a:endParaRP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クラウド運用管理</a:t>
            </a:r>
            <a:endParaRPr kumimoji="1" lang="ja-JP" altLang="en-US" dirty="0">
              <a:solidFill>
                <a:srgbClr val="FFFFFF"/>
              </a:solidFill>
              <a:latin typeface="メイリオ"/>
              <a:ea typeface="メイリオ"/>
              <a:cs typeface="メイリオ"/>
            </a:endParaRP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内製化支援</a:t>
            </a:r>
            <a:endParaRPr kumimoji="1" lang="ja-JP" altLang="en-US" dirty="0">
              <a:solidFill>
                <a:srgbClr val="FFFFFF"/>
              </a:solidFill>
              <a:latin typeface="メイリオ"/>
              <a:ea typeface="メイリオ"/>
              <a:cs typeface="メイリオ"/>
            </a:endParaRP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シチズン</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デベロッパー支援</a:t>
            </a:r>
            <a:endParaRPr kumimoji="1" lang="ja-JP" altLang="en-US" dirty="0">
              <a:solidFill>
                <a:srgbClr val="FFFFFF"/>
              </a:solidFill>
              <a:latin typeface="メイリオ"/>
              <a:ea typeface="メイリオ"/>
              <a:cs typeface="メイリオ"/>
            </a:endParaRP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アジャイル型</a:t>
            </a:r>
            <a:endParaRPr lang="en-US" altLang="ja-JP"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受託</a:t>
            </a:r>
            <a:r>
              <a:rPr lang="ja-JP" altLang="en-US" dirty="0">
                <a:solidFill>
                  <a:srgbClr val="FFFFFF"/>
                </a:solidFill>
                <a:latin typeface="メイリオ"/>
                <a:ea typeface="メイリオ"/>
                <a:cs typeface="メイリオ"/>
              </a:rPr>
              <a:t>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汎用型</a:t>
            </a:r>
            <a:endParaRPr lang="en-US" altLang="ja-JP" dirty="0" smtClean="0">
              <a:solidFill>
                <a:srgbClr val="FFFFFF"/>
              </a:solidFill>
              <a:latin typeface="メイリオ"/>
              <a:ea typeface="メイリオ"/>
              <a:cs typeface="メイリオ"/>
            </a:endParaRPr>
          </a:p>
          <a:p>
            <a:pPr algn="ctr"/>
            <a:r>
              <a:rPr kumimoji="1" lang="en-US" altLang="ja-JP" dirty="0" err="1" smtClean="0">
                <a:solidFill>
                  <a:srgbClr val="FFFFFF"/>
                </a:solidFill>
                <a:latin typeface="メイリオ"/>
                <a:ea typeface="メイリオ"/>
                <a:cs typeface="メイリオ"/>
              </a:rPr>
              <a:t>SaaS</a:t>
            </a:r>
            <a:r>
              <a:rPr lang="en-US" altLang="ja-JP" dirty="0" smtClean="0">
                <a:solidFill>
                  <a:srgbClr val="FFFFFF"/>
                </a:solidFill>
                <a:latin typeface="メイリオ"/>
                <a:ea typeface="メイリオ"/>
                <a:cs typeface="メイリオ"/>
              </a:rPr>
              <a:t>/</a:t>
            </a:r>
            <a:r>
              <a:rPr kumimoji="1" lang="en-US" altLang="ja-JP" dirty="0" err="1" smtClean="0">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データセンター</a:t>
            </a:r>
            <a:endParaRPr kumimoji="1" lang="ja-JP" altLang="en-US" dirty="0">
              <a:solidFill>
                <a:srgbClr val="FFFFFF"/>
              </a:solidFill>
              <a:latin typeface="メイリオ"/>
              <a:ea typeface="メイリオ"/>
              <a:cs typeface="メイリオ"/>
            </a:endParaRP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smtClean="0">
                <a:solidFill>
                  <a:srgbClr val="008000"/>
                </a:solidFill>
                <a:latin typeface="メイリオ"/>
                <a:ea typeface="メイリオ"/>
                <a:cs typeface="メイリオ"/>
              </a:rPr>
              <a:t>インフラ</a:t>
            </a:r>
            <a:endParaRPr kumimoji="1" lang="en-US" altLang="ja-JP" sz="1600" dirty="0" smtClean="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smtClean="0">
                <a:solidFill>
                  <a:srgbClr val="000090"/>
                </a:solidFill>
                <a:latin typeface="メイリオ"/>
                <a:ea typeface="メイリオ"/>
                <a:cs typeface="メイリオ"/>
              </a:rPr>
              <a:t>専門特化</a:t>
            </a:r>
            <a:endParaRPr kumimoji="1" lang="ja-JP" altLang="en-US" sz="1600" dirty="0">
              <a:solidFill>
                <a:srgbClr val="000090"/>
              </a:solidFill>
              <a:latin typeface="メイリオ"/>
              <a:ea typeface="メイリオ"/>
              <a:cs typeface="メイリオ"/>
            </a:endParaRP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smtClean="0">
                <a:solidFill>
                  <a:srgbClr val="000090"/>
                </a:solidFill>
                <a:latin typeface="メイリオ"/>
                <a:ea typeface="メイリオ"/>
                <a:cs typeface="メイリオ"/>
              </a:rPr>
              <a:t>スピード</a:t>
            </a:r>
            <a:endParaRPr kumimoji="1" lang="ja-JP" altLang="en-US" sz="1600" dirty="0">
              <a:solidFill>
                <a:srgbClr val="000090"/>
              </a:solidFill>
              <a:latin typeface="メイリオ"/>
              <a:ea typeface="メイリオ"/>
              <a:cs typeface="メイリオ"/>
            </a:endParaRP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smtClean="0">
                <a:solidFill>
                  <a:srgbClr val="FF6600"/>
                </a:solidFill>
                <a:latin typeface="メイリオ"/>
                <a:ea typeface="メイリオ"/>
                <a:cs typeface="メイリオ"/>
              </a:rPr>
              <a:t>　　　　　アプリケーション</a:t>
            </a:r>
            <a:endParaRPr kumimoji="1" lang="en-US" altLang="ja-JP" sz="1000" dirty="0" smtClean="0">
              <a:solidFill>
                <a:srgbClr val="FF6600"/>
              </a:solidFill>
              <a:latin typeface="メイリオ"/>
              <a:ea typeface="メイリオ"/>
              <a:cs typeface="メイリオ"/>
            </a:endParaRPr>
          </a:p>
          <a:p>
            <a:r>
              <a:rPr kumimoji="1" lang="ja-JP" altLang="en-US" sz="1000" dirty="0" smtClean="0">
                <a:solidFill>
                  <a:srgbClr val="FF6600"/>
                </a:solidFill>
                <a:latin typeface="メイリオ"/>
                <a:ea typeface="メイリオ"/>
                <a:cs typeface="メイリオ"/>
              </a:rPr>
              <a:t>　　　　　プロフェッショナル</a:t>
            </a:r>
            <a:endParaRPr kumimoji="1" lang="ja-JP" altLang="en-US" sz="1000" dirty="0">
              <a:solidFill>
                <a:srgbClr val="FF6600"/>
              </a:solidFill>
              <a:latin typeface="メイリオ"/>
              <a:ea typeface="メイリオ"/>
              <a:cs typeface="メイリオ"/>
            </a:endParaRP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smtClean="0">
                <a:solidFill>
                  <a:srgbClr val="FF6600"/>
                </a:solidFill>
                <a:latin typeface="メイリオ"/>
                <a:ea typeface="メイリオ"/>
                <a:cs typeface="メイリオ"/>
              </a:rPr>
              <a:t>　　　　　</a:t>
            </a:r>
            <a:endParaRPr kumimoji="1" lang="ja-JP" altLang="en-US" sz="1000" dirty="0">
              <a:solidFill>
                <a:srgbClr val="FF6600"/>
              </a:solidFill>
              <a:latin typeface="メイリオ"/>
              <a:ea typeface="メイリオ"/>
              <a:cs typeface="メイリオ"/>
            </a:endParaRP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smtClean="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smtClean="0">
                <a:solidFill>
                  <a:srgbClr val="FF6600"/>
                </a:solidFill>
                <a:latin typeface="メイリオ"/>
                <a:ea typeface="メイリオ"/>
                <a:cs typeface="メイリオ"/>
              </a:rPr>
              <a:t>プロフェッショナル</a:t>
            </a:r>
            <a:endParaRPr lang="ja-JP" altLang="en-US" sz="1000" dirty="0">
              <a:solidFill>
                <a:srgbClr val="FF6600"/>
              </a:solidFill>
              <a:latin typeface="メイリオ"/>
              <a:ea typeface="メイリオ"/>
              <a:cs typeface="メイリオ"/>
            </a:endParaRP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smtClean="0">
                <a:solidFill>
                  <a:srgbClr val="FF6600"/>
                </a:solidFill>
                <a:latin typeface="メイリオ"/>
                <a:ea typeface="メイリオ"/>
                <a:cs typeface="メイリオ"/>
              </a:rPr>
              <a:t>インフラ提供戦略</a:t>
            </a:r>
            <a:endParaRPr lang="ja-JP" altLang="en-US" sz="1600" dirty="0">
              <a:solidFill>
                <a:srgbClr val="FF6600"/>
              </a:solidFill>
              <a:latin typeface="メイリオ"/>
              <a:ea typeface="メイリオ"/>
              <a:cs typeface="メイリオ"/>
            </a:endParaRP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smtClean="0">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7187502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a:t>
            </a:r>
            <a:r>
              <a:rPr kumimoji="1" lang="ja-JP" altLang="en-US" dirty="0" smtClean="0"/>
              <a:t>からの「</a:t>
            </a:r>
            <a:r>
              <a:rPr kumimoji="1" lang="en-US" altLang="ja-JP" dirty="0" smtClean="0"/>
              <a:t>IT</a:t>
            </a:r>
            <a:r>
              <a:rPr kumimoji="1" lang="ja-JP" altLang="en-US" dirty="0" smtClean="0"/>
              <a:t>ビジネスの方程式」</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テキスト ボックス 3"/>
          <p:cNvSpPr txBox="1"/>
          <p:nvPr/>
        </p:nvSpPr>
        <p:spPr>
          <a:xfrm>
            <a:off x="634502" y="2514136"/>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34502" y="3601583"/>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86355" y="2975802"/>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34502" y="3437467"/>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96660" y="3073568"/>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94676" y="320103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903405" y="2929930"/>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Tree>
    <p:extLst>
      <p:ext uri="{BB962C8B-B14F-4D97-AF65-F5344CB8AC3E}">
        <p14:creationId xmlns:p14="http://schemas.microsoft.com/office/powerpoint/2010/main" val="2703567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新規事業の起ち上げ</a:t>
            </a:r>
            <a:endParaRPr lang="en-US" altLang="ja-JP" sz="2400" dirty="0" smtClean="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2990605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9900" y="2362538"/>
            <a:ext cx="8102600" cy="1815882"/>
          </a:xfrm>
          <a:prstGeom prst="rect">
            <a:avLst/>
          </a:prstGeom>
        </p:spPr>
        <p:txBody>
          <a:bodyPr wrap="square">
            <a:spAutoFit/>
          </a:bodyPr>
          <a:lstStyle/>
          <a:p>
            <a:r>
              <a:rPr lang="ja-JP" altLang="en-US" sz="2800" dirty="0" smtClean="0"/>
              <a:t>「シーズ起点」</a:t>
            </a:r>
            <a:endParaRPr lang="en-US" altLang="ja-JP" sz="2800" dirty="0" smtClean="0"/>
          </a:p>
          <a:p>
            <a:r>
              <a:rPr lang="ja-JP" altLang="en-US" sz="2400" dirty="0" smtClean="0"/>
              <a:t>このような技術があるから、コレを使ってビジネスを創る</a:t>
            </a:r>
            <a:endParaRPr lang="en-US" altLang="ja-JP" sz="2400" dirty="0" smtClean="0"/>
          </a:p>
          <a:p>
            <a:pPr marL="800100" lvl="1" indent="-342900">
              <a:buFont typeface="Wingdings" charset="2"/>
              <a:buChar char="v"/>
            </a:pPr>
            <a:r>
              <a:rPr lang="ja-JP" altLang="en-US" sz="2000" dirty="0" smtClean="0"/>
              <a:t>こちらに都合の良い市場の創造</a:t>
            </a:r>
            <a:endParaRPr lang="en-US" altLang="ja-JP" sz="2000" dirty="0" smtClean="0"/>
          </a:p>
          <a:p>
            <a:pPr marL="800100" lvl="1" indent="-342900">
              <a:buFont typeface="Wingdings" charset="2"/>
              <a:buChar char="v"/>
            </a:pPr>
            <a:r>
              <a:rPr lang="ja-JP" altLang="en-US" sz="2000" dirty="0" smtClean="0"/>
              <a:t>こちらの思惑通りに行動してくれる顧客の創造</a:t>
            </a:r>
            <a:endParaRPr lang="en-US" altLang="ja-JP" sz="2000" dirty="0" smtClean="0"/>
          </a:p>
          <a:p>
            <a:pPr marL="800100" lvl="1" indent="-342900">
              <a:buFont typeface="Wingdings" charset="2"/>
              <a:buChar char="v"/>
            </a:pPr>
            <a:r>
              <a:rPr lang="ja-JP" altLang="en-US" sz="2000" dirty="0" smtClean="0"/>
              <a:t>経営者が納得してくれる事業戦略の創造</a:t>
            </a:r>
            <a:endParaRPr lang="en-US" altLang="ja-JP" sz="2000" dirty="0" smtClean="0"/>
          </a:p>
        </p:txBody>
      </p:sp>
      <p:sp>
        <p:nvSpPr>
          <p:cNvPr id="3" name="テキスト ボックス 2"/>
          <p:cNvSpPr txBox="1"/>
          <p:nvPr/>
        </p:nvSpPr>
        <p:spPr>
          <a:xfrm>
            <a:off x="469900" y="1268968"/>
            <a:ext cx="7797728" cy="769441"/>
          </a:xfrm>
          <a:prstGeom prst="rect">
            <a:avLst/>
          </a:prstGeom>
          <a:noFill/>
        </p:spPr>
        <p:txBody>
          <a:bodyPr wrap="none" rtlCol="0">
            <a:spAutoFit/>
          </a:bodyPr>
          <a:lstStyle/>
          <a:p>
            <a:r>
              <a:rPr kumimoji="1" lang="ja-JP" altLang="en-US" sz="4400" dirty="0" smtClean="0">
                <a:solidFill>
                  <a:srgbClr val="0000FF"/>
                </a:solidFill>
              </a:rPr>
              <a:t>「シーズ起点」から「ニーズ起点」</a:t>
            </a:r>
            <a:endParaRPr kumimoji="1" lang="ja-JP" altLang="en-US" sz="4400" dirty="0">
              <a:solidFill>
                <a:srgbClr val="0000FF"/>
              </a:solidFill>
            </a:endParaRPr>
          </a:p>
        </p:txBody>
      </p:sp>
      <p:sp>
        <p:nvSpPr>
          <p:cNvPr id="4" name="正方形/長方形 3"/>
          <p:cNvSpPr/>
          <p:nvPr/>
        </p:nvSpPr>
        <p:spPr>
          <a:xfrm>
            <a:off x="469900" y="4369138"/>
            <a:ext cx="8102600" cy="1815882"/>
          </a:xfrm>
          <a:prstGeom prst="rect">
            <a:avLst/>
          </a:prstGeom>
        </p:spPr>
        <p:txBody>
          <a:bodyPr wrap="square">
            <a:spAutoFit/>
          </a:bodyPr>
          <a:lstStyle/>
          <a:p>
            <a:r>
              <a:rPr lang="ja-JP" altLang="en-US" sz="2800" dirty="0" smtClean="0"/>
              <a:t>「ニーズ起点」</a:t>
            </a:r>
            <a:endParaRPr lang="en-US" altLang="ja-JP" sz="2800" dirty="0" smtClean="0"/>
          </a:p>
          <a:p>
            <a:r>
              <a:rPr lang="ja-JP" altLang="en-US" sz="2400" dirty="0" smtClean="0"/>
              <a:t>顧客の「こういうのがあったらいいなぁ」からビジネスを創る</a:t>
            </a:r>
            <a:endParaRPr lang="en-US" altLang="ja-JP" sz="2400" dirty="0" smtClean="0"/>
          </a:p>
          <a:p>
            <a:pPr marL="800100" lvl="1" indent="-342900">
              <a:buFont typeface="Wingdings" charset="2"/>
              <a:buChar char="v"/>
            </a:pPr>
            <a:r>
              <a:rPr lang="en-US" altLang="ja-JP" sz="2000" dirty="0" smtClean="0"/>
              <a:t>STP</a:t>
            </a:r>
            <a:r>
              <a:rPr lang="ja-JP" altLang="en-US" sz="2000" dirty="0" smtClean="0"/>
              <a:t>（</a:t>
            </a:r>
            <a:r>
              <a:rPr lang="en-US" altLang="ja-JP" sz="2000" dirty="0" smtClean="0"/>
              <a:t>Segment/Target/Position</a:t>
            </a:r>
            <a:r>
              <a:rPr lang="ja-JP" altLang="en-US" sz="2000" dirty="0" smtClean="0"/>
              <a:t>）を明確にする</a:t>
            </a:r>
            <a:endParaRPr lang="en-US" altLang="ja-JP" sz="2000" dirty="0" smtClean="0"/>
          </a:p>
          <a:p>
            <a:pPr marL="800100" lvl="1" indent="-342900">
              <a:buFont typeface="Wingdings" charset="2"/>
              <a:buChar char="v"/>
            </a:pPr>
            <a:r>
              <a:rPr lang="ja-JP" altLang="en-US" sz="2000" dirty="0" smtClean="0"/>
              <a:t>ペルソナを明確に描く</a:t>
            </a:r>
            <a:endParaRPr lang="en-US" altLang="ja-JP" sz="2000" dirty="0" smtClean="0"/>
          </a:p>
          <a:p>
            <a:pPr marL="800100" lvl="1" indent="-342900">
              <a:buFont typeface="Wingdings" charset="2"/>
              <a:buChar char="v"/>
            </a:pPr>
            <a:r>
              <a:rPr lang="ja-JP" altLang="en-US" sz="2000" dirty="0" smtClean="0"/>
              <a:t>ユーザーへのリーチも考えて描く</a:t>
            </a:r>
            <a:endParaRPr lang="en-US" altLang="ja-JP" sz="2000" dirty="0" smtClean="0"/>
          </a:p>
        </p:txBody>
      </p:sp>
      <p:sp>
        <p:nvSpPr>
          <p:cNvPr id="5" name="タイトル 4"/>
          <p:cNvSpPr>
            <a:spLocks noGrp="1"/>
          </p:cNvSpPr>
          <p:nvPr>
            <p:ph type="title"/>
          </p:nvPr>
        </p:nvSpPr>
        <p:spPr/>
        <p:txBody>
          <a:bodyPr/>
          <a:lstStyle/>
          <a:p>
            <a:r>
              <a:rPr lang="ja-JP" altLang="en-US" dirty="0" smtClean="0"/>
              <a:t>「シーズ起点」と「ニーズ起点」（１）</a:t>
            </a:r>
            <a:endParaRPr kumimoji="1" lang="ja-JP" altLang="en-US" dirty="0"/>
          </a:p>
        </p:txBody>
      </p:sp>
    </p:spTree>
    <p:extLst>
      <p:ext uri="{BB962C8B-B14F-4D97-AF65-F5344CB8AC3E}">
        <p14:creationId xmlns:p14="http://schemas.microsoft.com/office/powerpoint/2010/main" val="35189183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何ができるか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何ができないか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171622" y="157891"/>
            <a:ext cx="3416320" cy="523220"/>
          </a:xfrm>
          <a:prstGeom prst="rect">
            <a:avLst/>
          </a:prstGeom>
          <a:noFill/>
        </p:spPr>
        <p:txBody>
          <a:bodyPr wrap="none" rtlCol="0">
            <a:spAutoFit/>
          </a:bodyPr>
          <a:lstStyle/>
          <a:p>
            <a:r>
              <a:rPr kumimoji="1" lang="ja-JP" altLang="en-US" sz="2800" dirty="0" smtClean="0">
                <a:solidFill>
                  <a:srgbClr val="7F7F7F"/>
                </a:solidFill>
                <a:latin typeface="メイリオ"/>
                <a:ea typeface="メイリオ"/>
                <a:cs typeface="メイリオ"/>
              </a:rPr>
              <a:t>「お客様」は誰か？</a:t>
            </a:r>
            <a:endParaRPr kumimoji="1" lang="ja-JP" altLang="en-US" sz="2800" dirty="0">
              <a:solidFill>
                <a:srgbClr val="7F7F7F"/>
              </a:solidFill>
              <a:latin typeface="メイリオ"/>
              <a:ea typeface="メイリオ"/>
              <a:cs typeface="メイリオ"/>
            </a:endParaRP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自分たちの</a:t>
            </a:r>
            <a:r>
              <a:rPr kumimoji="1" lang="ja-JP" altLang="en-US" sz="2000" b="1" dirty="0" smtClean="0">
                <a:solidFill>
                  <a:srgbClr val="FFFFFF"/>
                </a:solidFill>
                <a:latin typeface="メイリオ"/>
                <a:ea typeface="メイリオ"/>
                <a:cs typeface="メイリオ"/>
              </a:rPr>
              <a:t>できること</a:t>
            </a:r>
            <a:r>
              <a:rPr kumimoji="1" lang="ja-JP" altLang="en-US" sz="1200" dirty="0" smtClean="0">
                <a:solidFill>
                  <a:srgbClr val="FFFFFF"/>
                </a:solidFill>
                <a:latin typeface="メイリオ"/>
                <a:ea typeface="メイリオ"/>
                <a:cs typeface="メイリオ"/>
              </a:rPr>
              <a:t>に都合が良い</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市場</a:t>
            </a:r>
            <a:r>
              <a:rPr lang="ja-JP" altLang="en-US" sz="2000" b="1" dirty="0" smtClean="0">
                <a:solidFill>
                  <a:srgbClr val="FFFFFF"/>
                </a:solidFill>
                <a:latin typeface="メイリオ"/>
                <a:ea typeface="メイリオ"/>
                <a:cs typeface="メイリオ"/>
              </a:rPr>
              <a:t>・顧客・</a:t>
            </a:r>
            <a:r>
              <a:rPr kumimoji="1" lang="ja-JP" altLang="en-US" sz="2000" b="1" dirty="0" smtClean="0">
                <a:solidFill>
                  <a:srgbClr val="FFFFFF"/>
                </a:solidFill>
                <a:latin typeface="メイリオ"/>
                <a:ea typeface="メイリオ"/>
                <a:cs typeface="メイリオ"/>
              </a:rPr>
              <a:t>計画</a:t>
            </a:r>
            <a:endParaRPr kumimoji="1" lang="ja-JP" altLang="en-US" sz="2000" b="1" dirty="0">
              <a:solidFill>
                <a:srgbClr val="FFFFFF"/>
              </a:solidFill>
              <a:latin typeface="メイリオ"/>
              <a:ea typeface="メイリオ"/>
              <a:cs typeface="メイリオ"/>
            </a:endParaRP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rgbClr val="FFFFFF"/>
                </a:solidFill>
                <a:latin typeface="メイリオ"/>
                <a:ea typeface="メイリオ"/>
                <a:cs typeface="メイリオ"/>
              </a:rPr>
              <a:t>お客様の</a:t>
            </a:r>
            <a:endParaRPr lang="en-US" altLang="ja-JP" sz="1600" dirty="0" smtClean="0">
              <a:solidFill>
                <a:srgbClr val="FFFFFF"/>
              </a:solidFill>
              <a:latin typeface="メイリオ"/>
              <a:ea typeface="メイリオ"/>
              <a:cs typeface="メイリオ"/>
            </a:endParaRPr>
          </a:p>
          <a:p>
            <a:pPr algn="ctr"/>
            <a:r>
              <a:rPr lang="ja-JP" altLang="en-US" sz="1600" dirty="0" smtClean="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自分たちのできることに都合が良い</a:t>
            </a:r>
          </a:p>
          <a:p>
            <a:pPr algn="ctr"/>
            <a:r>
              <a:rPr kumimoji="1" lang="ja-JP" altLang="en-US" dirty="0" smtClean="0">
                <a:solidFill>
                  <a:srgbClr val="FFFFFF"/>
                </a:solidFill>
                <a:latin typeface="メイリオ"/>
                <a:ea typeface="メイリオ"/>
                <a:cs typeface="メイリオ"/>
              </a:rPr>
              <a:t>お客様の「あるべき姿」</a:t>
            </a:r>
            <a:endParaRPr kumimoji="1" lang="en-US" altLang="ja-JP" dirty="0" smtClean="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お客様の</a:t>
            </a:r>
            <a:r>
              <a:rPr kumimoji="1" lang="ja-JP" altLang="en-US" sz="2000" b="1" dirty="0" smtClean="0">
                <a:solidFill>
                  <a:srgbClr val="FFFFFF"/>
                </a:solidFill>
                <a:latin typeface="メイリオ"/>
                <a:ea typeface="メイリオ"/>
                <a:cs typeface="メイリオ"/>
              </a:rPr>
              <a:t>あるべき姿</a:t>
            </a:r>
            <a:r>
              <a:rPr kumimoji="1" lang="ja-JP" altLang="en-US" sz="1200" dirty="0" smtClean="0">
                <a:solidFill>
                  <a:srgbClr val="FFFFFF"/>
                </a:solidFill>
                <a:latin typeface="メイリオ"/>
                <a:ea typeface="メイリオ"/>
                <a:cs typeface="メイリオ"/>
              </a:rPr>
              <a:t>を実現するために</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何をすべきか</a:t>
            </a:r>
            <a:r>
              <a:rPr kumimoji="1" lang="ja-JP" altLang="en-US" sz="2000" dirty="0" smtClean="0">
                <a:solidFill>
                  <a:srgbClr val="FFFFFF"/>
                </a:solidFill>
                <a:latin typeface="メイリオ"/>
                <a:ea typeface="メイリオ"/>
                <a:cs typeface="メイリオ"/>
              </a:rPr>
              <a:t>？</a:t>
            </a:r>
            <a:endParaRPr kumimoji="1" lang="ja-JP" altLang="en-US" sz="2000" dirty="0">
              <a:solidFill>
                <a:srgbClr val="FFFFFF"/>
              </a:solidFill>
              <a:latin typeface="メイリオ"/>
              <a:ea typeface="メイリオ"/>
              <a:cs typeface="メイリオ"/>
            </a:endParaRP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お客様の「あるべき姿」</a:t>
            </a:r>
            <a:endParaRPr kumimoji="1" lang="en-US" altLang="ja-JP" dirty="0" smtClean="0">
              <a:solidFill>
                <a:srgbClr val="FFFFFF"/>
              </a:solidFill>
              <a:latin typeface="メイリオ"/>
              <a:ea typeface="メイリオ"/>
              <a:cs typeface="メイリオ"/>
            </a:endParaRPr>
          </a:p>
        </p:txBody>
      </p:sp>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smtClean="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smtClean="0">
                  <a:solidFill>
                    <a:srgbClr val="FFFFFF"/>
                  </a:solidFill>
                  <a:latin typeface="メイリオ"/>
                  <a:ea typeface="メイリオ"/>
                  <a:cs typeface="メイリオ"/>
                </a:rPr>
                <a:t>〇</a:t>
              </a:r>
              <a:r>
                <a:rPr lang="ja-JP" altLang="en-US" sz="1000" dirty="0" smtClean="0">
                  <a:solidFill>
                    <a:srgbClr val="FFFFFF"/>
                  </a:solidFill>
                  <a:latin typeface="メイリオ"/>
                  <a:ea typeface="メイリオ"/>
                  <a:cs typeface="メイリオ"/>
                </a:rPr>
                <a:t>山　</a:t>
              </a:r>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男</a:t>
              </a:r>
              <a:r>
                <a:rPr lang="ja-JP" altLang="en-US" sz="1000" dirty="0">
                  <a:solidFill>
                    <a:srgbClr val="FFFFFF"/>
                  </a:solidFill>
                  <a:latin typeface="メイリオ"/>
                  <a:ea typeface="メイリオ"/>
                  <a:cs typeface="メイリオ"/>
                </a:rPr>
                <a:t>　</a:t>
              </a:r>
              <a:r>
                <a:rPr lang="en-US" altLang="ja-JP" sz="1000" dirty="0" smtClean="0">
                  <a:solidFill>
                    <a:srgbClr val="FFFFFF"/>
                  </a:solidFill>
                  <a:latin typeface="メイリオ"/>
                  <a:ea typeface="メイリオ"/>
                  <a:cs typeface="メイリオ"/>
                </a:rPr>
                <a:t>39</a:t>
              </a:r>
              <a:r>
                <a:rPr lang="ja-JP" altLang="en-US" sz="1000" dirty="0" smtClean="0">
                  <a:solidFill>
                    <a:srgbClr val="FFFFFF"/>
                  </a:solidFill>
                  <a:latin typeface="メイリオ"/>
                  <a:ea typeface="メイリオ"/>
                  <a:cs typeface="メイリオ"/>
                </a:rPr>
                <a:t>歳</a:t>
              </a:r>
              <a:endParaRPr lang="en-US" altLang="ja-JP" sz="10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株式会社　</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西日本営業部</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営業業務課</a:t>
              </a:r>
              <a:endParaRPr lang="ja-JP" altLang="en-US" sz="1000" dirty="0">
                <a:solidFill>
                  <a:srgbClr val="FFFFFF"/>
                </a:solidFill>
                <a:latin typeface="メイリオ"/>
                <a:ea typeface="メイリオ"/>
                <a:cs typeface="メイリオ"/>
              </a:endParaRPr>
            </a:p>
          </p:txBody>
        </p:sp>
      </p:grpSp>
      <p:sp>
        <p:nvSpPr>
          <p:cNvPr id="9" name="円/楕円 8"/>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167712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r>
              <a:rPr lang="ja-JP" altLang="en-US" dirty="0" smtClean="0">
                <a:solidFill>
                  <a:schemeClr val="tx1">
                    <a:lumMod val="50000"/>
                    <a:lumOff val="50000"/>
                  </a:schemeClr>
                </a:solidFill>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6" y="3820152"/>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9556479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上矢印 23"/>
          <p:cNvSpPr/>
          <p:nvPr/>
        </p:nvSpPr>
        <p:spPr>
          <a:xfrm flipV="1">
            <a:off x="6615152" y="2080381"/>
            <a:ext cx="840092" cy="3294802"/>
          </a:xfrm>
          <a:prstGeom prst="upArrow">
            <a:avLst>
              <a:gd name="adj1" fmla="val 50000"/>
              <a:gd name="adj2" fmla="val 33593"/>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25" name="上矢印 24"/>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26" name="正方形/長方形 25"/>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何ができるか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sp>
        <p:nvSpPr>
          <p:cNvPr id="27" name="正方形/長方形 26"/>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何ができないか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sp>
        <p:nvSpPr>
          <p:cNvPr id="4" name="テキスト ボックス 3"/>
          <p:cNvSpPr txBox="1"/>
          <p:nvPr/>
        </p:nvSpPr>
        <p:spPr>
          <a:xfrm>
            <a:off x="171622" y="157891"/>
            <a:ext cx="3416320" cy="523220"/>
          </a:xfrm>
          <a:prstGeom prst="rect">
            <a:avLst/>
          </a:prstGeom>
          <a:noFill/>
        </p:spPr>
        <p:txBody>
          <a:bodyPr wrap="none" rtlCol="0">
            <a:spAutoFit/>
          </a:bodyPr>
          <a:lstStyle/>
          <a:p>
            <a:r>
              <a:rPr kumimoji="1" lang="ja-JP" altLang="en-US" sz="2800" dirty="0" smtClean="0">
                <a:solidFill>
                  <a:srgbClr val="7F7F7F"/>
                </a:solidFill>
                <a:latin typeface="メイリオ"/>
                <a:ea typeface="メイリオ"/>
                <a:cs typeface="メイリオ"/>
              </a:rPr>
              <a:t>「お客様」は誰か？</a:t>
            </a:r>
            <a:endParaRPr kumimoji="1" lang="ja-JP" altLang="en-US" sz="2800" dirty="0">
              <a:solidFill>
                <a:srgbClr val="7F7F7F"/>
              </a:solidFill>
              <a:latin typeface="メイリオ"/>
              <a:ea typeface="メイリオ"/>
              <a:cs typeface="メイリオ"/>
            </a:endParaRPr>
          </a:p>
        </p:txBody>
      </p:sp>
      <p:sp>
        <p:nvSpPr>
          <p:cNvPr id="5" name="正方形/長方形 4"/>
          <p:cNvSpPr/>
          <p:nvPr/>
        </p:nvSpPr>
        <p:spPr>
          <a:xfrm>
            <a:off x="803191" y="2487613"/>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大きな市場（</a:t>
            </a:r>
            <a:r>
              <a:rPr lang="en-US" altLang="ja-JP" sz="1400" dirty="0" smtClean="0">
                <a:solidFill>
                  <a:srgbClr val="FFFFFF"/>
                </a:solidFill>
                <a:latin typeface="メイリオ"/>
                <a:ea typeface="メイリオ"/>
                <a:cs typeface="メイリオ"/>
              </a:rPr>
              <a:t>5000</a:t>
            </a:r>
            <a:r>
              <a:rPr lang="ja-JP" altLang="en-US" sz="1400" dirty="0" smtClean="0">
                <a:solidFill>
                  <a:srgbClr val="FFFFFF"/>
                </a:solidFill>
                <a:latin typeface="メイリオ"/>
                <a:ea typeface="メイリオ"/>
                <a:cs typeface="メイリオ"/>
              </a:rPr>
              <a:t>億円の</a:t>
            </a:r>
            <a:r>
              <a:rPr lang="en-US" altLang="ja-JP" sz="1400" dirty="0" smtClean="0">
                <a:solidFill>
                  <a:srgbClr val="FFFFFF"/>
                </a:solidFill>
                <a:latin typeface="メイリオ"/>
                <a:ea typeface="メイリオ"/>
                <a:cs typeface="メイリオ"/>
              </a:rPr>
              <a:t>5%</a:t>
            </a:r>
            <a:r>
              <a:rPr lang="ja-JP" altLang="en-US" sz="1400" dirty="0" smtClean="0">
                <a:solidFill>
                  <a:srgbClr val="FFFFFF"/>
                </a:solidFill>
                <a:latin typeface="メイリオ"/>
                <a:ea typeface="メイリオ"/>
                <a:cs typeface="メイリオ"/>
              </a:rPr>
              <a:t>）だが・・・</a:t>
            </a:r>
            <a:endParaRPr lang="en-US" altLang="ja-JP" sz="1400"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誰がどのように使ってくれるか</a:t>
            </a:r>
            <a:endParaRPr lang="en-US" altLang="ja-JP"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具体的にイメージできない</a:t>
            </a:r>
            <a:endParaRPr kumimoji="1" lang="en-US" altLang="ja-JP" dirty="0" smtClean="0">
              <a:solidFill>
                <a:srgbClr val="FFFFFF"/>
              </a:solidFill>
              <a:latin typeface="メイリオ"/>
              <a:ea typeface="メイリオ"/>
              <a:cs typeface="メイリオ"/>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sp>
        <p:nvSpPr>
          <p:cNvPr id="14" name="正方形/長方形 13"/>
          <p:cNvSpPr/>
          <p:nvPr/>
        </p:nvSpPr>
        <p:spPr>
          <a:xfrm>
            <a:off x="4649544" y="2487613"/>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市場は小さいが・・・</a:t>
            </a:r>
            <a:endParaRPr kumimoji="1" lang="en-US" altLang="ja-JP" sz="1400"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誰がどのように使ってくれるか</a:t>
            </a:r>
            <a:endParaRPr lang="en-US" altLang="ja-JP"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具体的にイメージできる</a:t>
            </a:r>
            <a:endParaRPr kumimoji="1" lang="ja-JP" altLang="en-US" dirty="0">
              <a:solidFill>
                <a:srgbClr val="FFFFFF"/>
              </a:solidFill>
              <a:latin typeface="メイリオ"/>
              <a:ea typeface="メイリオ"/>
              <a:cs typeface="メイリオ"/>
            </a:endParaRPr>
          </a:p>
        </p:txBody>
      </p:sp>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smtClean="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21" y="878700"/>
            <a:ext cx="1145950" cy="1119300"/>
          </a:xfrm>
          <a:prstGeom prst="rect">
            <a:avLst/>
          </a:prstGeom>
          <a:ln>
            <a:noFill/>
          </a:ln>
        </p:spPr>
      </p:pic>
      <p:sp>
        <p:nvSpPr>
          <p:cNvPr id="2" name="テキスト ボックス 1"/>
          <p:cNvSpPr txBox="1"/>
          <p:nvPr/>
        </p:nvSpPr>
        <p:spPr>
          <a:xfrm>
            <a:off x="5242070" y="1934948"/>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smtClean="0">
                <a:solidFill>
                  <a:srgbClr val="FF8000"/>
                </a:solidFill>
                <a:latin typeface="メイリオ"/>
                <a:ea typeface="メイリオ"/>
                <a:cs typeface="メイリオ"/>
              </a:rPr>
              <a:t>ニーズ起点</a:t>
            </a:r>
            <a:endParaRPr kumimoji="1" lang="ja-JP" altLang="en-US" sz="3200" b="1" dirty="0">
              <a:solidFill>
                <a:srgbClr val="FF8000"/>
              </a:solidFill>
              <a:latin typeface="メイリオ"/>
              <a:ea typeface="メイリオ"/>
              <a:cs typeface="メイリオ"/>
            </a:endParaRPr>
          </a:p>
        </p:txBody>
      </p:sp>
      <p:sp>
        <p:nvSpPr>
          <p:cNvPr id="19" name="テキスト ボックス 18"/>
          <p:cNvSpPr txBox="1"/>
          <p:nvPr/>
        </p:nvSpPr>
        <p:spPr>
          <a:xfrm>
            <a:off x="1541751" y="4916990"/>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smtClean="0">
                <a:solidFill>
                  <a:srgbClr val="FF8000"/>
                </a:solidFill>
                <a:latin typeface="メイリオ"/>
                <a:ea typeface="メイリオ"/>
                <a:cs typeface="メイリオ"/>
              </a:rPr>
              <a:t>シーズ起点</a:t>
            </a:r>
            <a:endParaRPr kumimoji="1" lang="ja-JP" altLang="en-US" sz="3200" b="1" dirty="0">
              <a:solidFill>
                <a:srgbClr val="FF8000"/>
              </a:solidFill>
              <a:latin typeface="メイリオ"/>
              <a:ea typeface="メイリオ"/>
              <a:cs typeface="メイリオ"/>
            </a:endParaRPr>
          </a:p>
        </p:txBody>
      </p:sp>
      <p:sp>
        <p:nvSpPr>
          <p:cNvPr id="16" name="正方形/長方形 15"/>
          <p:cNvSpPr/>
          <p:nvPr/>
        </p:nvSpPr>
        <p:spPr>
          <a:xfrm>
            <a:off x="5900025" y="1157175"/>
            <a:ext cx="1906874" cy="707886"/>
          </a:xfrm>
          <a:prstGeom prst="rect">
            <a:avLst/>
          </a:prstGeom>
          <a:ln>
            <a:noFill/>
          </a:ln>
        </p:spPr>
        <p:txBody>
          <a:bodyPr wrap="square">
            <a:spAutoFit/>
          </a:bodyPr>
          <a:lstStyle/>
          <a:p>
            <a:r>
              <a:rPr lang="en-US" altLang="ja-JP" sz="1000" dirty="0" smtClean="0">
                <a:solidFill>
                  <a:srgbClr val="FFFFFF"/>
                </a:solidFill>
                <a:latin typeface="メイリオ"/>
                <a:ea typeface="メイリオ"/>
                <a:cs typeface="メイリオ"/>
              </a:rPr>
              <a:t>〇</a:t>
            </a:r>
            <a:r>
              <a:rPr lang="ja-JP" altLang="en-US" sz="1000" dirty="0" smtClean="0">
                <a:solidFill>
                  <a:srgbClr val="FFFFFF"/>
                </a:solidFill>
                <a:latin typeface="メイリオ"/>
                <a:ea typeface="メイリオ"/>
                <a:cs typeface="メイリオ"/>
              </a:rPr>
              <a:t>山　</a:t>
            </a:r>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男</a:t>
            </a:r>
            <a:r>
              <a:rPr lang="ja-JP" altLang="en-US" sz="1000" dirty="0">
                <a:solidFill>
                  <a:srgbClr val="FFFFFF"/>
                </a:solidFill>
                <a:latin typeface="メイリオ"/>
                <a:ea typeface="メイリオ"/>
                <a:cs typeface="メイリオ"/>
              </a:rPr>
              <a:t>　</a:t>
            </a:r>
            <a:r>
              <a:rPr lang="en-US" altLang="ja-JP" sz="1000" dirty="0" smtClean="0">
                <a:solidFill>
                  <a:srgbClr val="FFFFFF"/>
                </a:solidFill>
                <a:latin typeface="メイリオ"/>
                <a:ea typeface="メイリオ"/>
                <a:cs typeface="メイリオ"/>
              </a:rPr>
              <a:t>39</a:t>
            </a:r>
            <a:r>
              <a:rPr lang="ja-JP" altLang="en-US" sz="1000" dirty="0" smtClean="0">
                <a:solidFill>
                  <a:srgbClr val="FFFFFF"/>
                </a:solidFill>
                <a:latin typeface="メイリオ"/>
                <a:ea typeface="メイリオ"/>
                <a:cs typeface="メイリオ"/>
              </a:rPr>
              <a:t>歳</a:t>
            </a:r>
            <a:endParaRPr lang="en-US" altLang="ja-JP" sz="10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株式会社　</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西日本営業部</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営業業務課</a:t>
            </a:r>
            <a:endParaRPr lang="ja-JP" altLang="en-US" sz="1000" dirty="0">
              <a:solidFill>
                <a:srgbClr val="FFFFFF"/>
              </a:solidFill>
              <a:latin typeface="メイリオ"/>
              <a:ea typeface="メイリオ"/>
              <a:cs typeface="メイリオ"/>
            </a:endParaRPr>
          </a:p>
        </p:txBody>
      </p:sp>
      <p:sp>
        <p:nvSpPr>
          <p:cNvPr id="22" name="正方形/長方形 21"/>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自分たちの</a:t>
            </a:r>
            <a:r>
              <a:rPr kumimoji="1" lang="ja-JP" altLang="en-US" sz="2000" b="1" dirty="0" smtClean="0">
                <a:solidFill>
                  <a:srgbClr val="FFFFFF"/>
                </a:solidFill>
                <a:latin typeface="メイリオ"/>
                <a:ea typeface="メイリオ"/>
                <a:cs typeface="メイリオ"/>
              </a:rPr>
              <a:t>できること</a:t>
            </a:r>
            <a:r>
              <a:rPr kumimoji="1" lang="ja-JP" altLang="en-US" sz="1200" dirty="0" smtClean="0">
                <a:solidFill>
                  <a:srgbClr val="FFFFFF"/>
                </a:solidFill>
                <a:latin typeface="メイリオ"/>
                <a:ea typeface="メイリオ"/>
                <a:cs typeface="メイリオ"/>
              </a:rPr>
              <a:t>に都合が良い</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市場</a:t>
            </a:r>
            <a:r>
              <a:rPr lang="ja-JP" altLang="en-US" sz="2000" b="1" dirty="0" smtClean="0">
                <a:solidFill>
                  <a:srgbClr val="FFFFFF"/>
                </a:solidFill>
                <a:latin typeface="メイリオ"/>
                <a:ea typeface="メイリオ"/>
                <a:cs typeface="メイリオ"/>
              </a:rPr>
              <a:t>・顧客・</a:t>
            </a:r>
            <a:r>
              <a:rPr kumimoji="1" lang="ja-JP" altLang="en-US" sz="2000" b="1" dirty="0" smtClean="0">
                <a:solidFill>
                  <a:srgbClr val="FFFFFF"/>
                </a:solidFill>
                <a:latin typeface="メイリオ"/>
                <a:ea typeface="メイリオ"/>
                <a:cs typeface="メイリオ"/>
              </a:rPr>
              <a:t>計画</a:t>
            </a:r>
            <a:endParaRPr kumimoji="1" lang="ja-JP" altLang="en-US" sz="2000" b="1" dirty="0">
              <a:solidFill>
                <a:srgbClr val="FFFFFF"/>
              </a:solidFill>
              <a:latin typeface="メイリオ"/>
              <a:ea typeface="メイリオ"/>
              <a:cs typeface="メイリオ"/>
            </a:endParaRPr>
          </a:p>
        </p:txBody>
      </p:sp>
      <p:sp>
        <p:nvSpPr>
          <p:cNvPr id="23" name="正方形/長方形 22"/>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お客様の</a:t>
            </a:r>
            <a:r>
              <a:rPr kumimoji="1" lang="ja-JP" altLang="en-US" sz="2000" b="1" dirty="0" smtClean="0">
                <a:solidFill>
                  <a:srgbClr val="FFFFFF"/>
                </a:solidFill>
                <a:latin typeface="メイリオ"/>
                <a:ea typeface="メイリオ"/>
                <a:cs typeface="メイリオ"/>
              </a:rPr>
              <a:t>あるべき姿</a:t>
            </a:r>
            <a:r>
              <a:rPr kumimoji="1" lang="ja-JP" altLang="en-US" sz="1200" dirty="0" smtClean="0">
                <a:solidFill>
                  <a:srgbClr val="FFFFFF"/>
                </a:solidFill>
                <a:latin typeface="メイリオ"/>
                <a:ea typeface="メイリオ"/>
                <a:cs typeface="メイリオ"/>
              </a:rPr>
              <a:t>を実現するために</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何をすべきか</a:t>
            </a:r>
            <a:r>
              <a:rPr kumimoji="1" lang="ja-JP" altLang="en-US" sz="2000" dirty="0" smtClean="0">
                <a:solidFill>
                  <a:srgbClr val="FFFFFF"/>
                </a:solidFill>
                <a:latin typeface="メイリオ"/>
                <a:ea typeface="メイリオ"/>
                <a:cs typeface="メイリオ"/>
              </a:rPr>
              <a:t>？</a:t>
            </a:r>
            <a:endParaRPr kumimoji="1" lang="ja-JP" altLang="en-US" sz="2000" dirty="0">
              <a:solidFill>
                <a:srgbClr val="FFFFFF"/>
              </a:solidFill>
              <a:latin typeface="メイリオ"/>
              <a:ea typeface="メイリオ"/>
              <a:cs typeface="メイリオ"/>
            </a:endParaRPr>
          </a:p>
        </p:txBody>
      </p:sp>
      <p:sp>
        <p:nvSpPr>
          <p:cNvPr id="21" name="円/楕円 20"/>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論理積ゲート 27"/>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126395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538295_318434858231457_193045375_n-e13478716803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0194" y="3776807"/>
            <a:ext cx="1922640" cy="1320213"/>
          </a:xfrm>
          <a:prstGeom prst="rect">
            <a:avLst/>
          </a:prstGeom>
        </p:spPr>
      </p:pic>
      <p:sp>
        <p:nvSpPr>
          <p:cNvPr id="26" name="正方形/長方形 25"/>
          <p:cNvSpPr/>
          <p:nvPr/>
        </p:nvSpPr>
        <p:spPr>
          <a:xfrm>
            <a:off x="803190" y="5450701"/>
            <a:ext cx="7684981"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2400" dirty="0" smtClean="0">
                <a:solidFill>
                  <a:srgbClr val="FFFFFF"/>
                </a:solidFill>
                <a:latin typeface="メイリオ"/>
                <a:ea typeface="メイリオ"/>
                <a:cs typeface="メイリオ"/>
              </a:rPr>
              <a:t>　</a:t>
            </a:r>
            <a:r>
              <a:rPr lang="ja-JP" altLang="en-US" sz="2000" dirty="0" smtClean="0">
                <a:solidFill>
                  <a:srgbClr val="FFFFFF"/>
                </a:solidFill>
                <a:latin typeface="メイリオ"/>
                <a:ea typeface="メイリオ"/>
                <a:cs typeface="メイリオ"/>
              </a:rPr>
              <a:t>自分たちには、</a:t>
            </a:r>
            <a:r>
              <a:rPr kumimoji="1" lang="ja-JP" altLang="en-US" sz="2000" b="1" dirty="0" smtClean="0">
                <a:solidFill>
                  <a:srgbClr val="FFFFFF"/>
                </a:solidFill>
                <a:latin typeface="メイリオ"/>
                <a:ea typeface="メイリオ"/>
                <a:cs typeface="メイリオ"/>
              </a:rPr>
              <a:t>何ができるか</a:t>
            </a:r>
            <a:r>
              <a:rPr kumimoji="1" lang="ja-JP" altLang="en-US" sz="2000" dirty="0" smtClean="0">
                <a:solidFill>
                  <a:srgbClr val="FFFFFF"/>
                </a:solidFill>
                <a:latin typeface="メイリオ"/>
                <a:ea typeface="メイリオ"/>
                <a:cs typeface="メイリオ"/>
              </a:rPr>
              <a:t>？</a:t>
            </a:r>
            <a:endParaRPr kumimoji="1" lang="en-US" altLang="ja-JP" sz="2000" dirty="0" smtClean="0">
              <a:solidFill>
                <a:srgbClr val="FFFFFF"/>
              </a:solidFill>
              <a:latin typeface="メイリオ"/>
              <a:ea typeface="メイリオ"/>
              <a:cs typeface="メイリオ"/>
            </a:endParaRPr>
          </a:p>
          <a:p>
            <a:r>
              <a:rPr lang="ja-JP" altLang="en-US" sz="2400" b="1" dirty="0" smtClean="0">
                <a:solidFill>
                  <a:srgbClr val="FFFFFF"/>
                </a:solidFill>
                <a:latin typeface="メイリオ"/>
                <a:ea typeface="メイリオ"/>
                <a:cs typeface="メイリオ"/>
              </a:rPr>
              <a:t>　　　＝　既存の事業資産</a:t>
            </a:r>
            <a:r>
              <a:rPr lang="ja-JP" altLang="en-US" sz="2400" dirty="0" smtClean="0">
                <a:solidFill>
                  <a:srgbClr val="FFFFFF"/>
                </a:solidFill>
                <a:latin typeface="メイリオ"/>
                <a:ea typeface="メイリオ"/>
                <a:cs typeface="メイリオ"/>
              </a:rPr>
              <a:t>をどのように</a:t>
            </a:r>
            <a:r>
              <a:rPr lang="ja-JP" altLang="en-US" sz="2400" b="1" dirty="0" smtClean="0">
                <a:solidFill>
                  <a:srgbClr val="FFFFFF"/>
                </a:solidFill>
                <a:latin typeface="メイリオ"/>
                <a:ea typeface="メイリオ"/>
                <a:cs typeface="メイリオ"/>
              </a:rPr>
              <a:t>守る</a:t>
            </a:r>
            <a:r>
              <a:rPr lang="ja-JP" altLang="en-US" sz="2400" dirty="0" smtClean="0">
                <a:solidFill>
                  <a:srgbClr val="FFFFFF"/>
                </a:solidFill>
                <a:latin typeface="メイリオ"/>
                <a:ea typeface="メイリオ"/>
                <a:cs typeface="メイリオ"/>
              </a:rPr>
              <a:t>か？</a:t>
            </a:r>
            <a:endParaRPr kumimoji="1" lang="ja-JP" altLang="en-US" sz="2400" dirty="0">
              <a:solidFill>
                <a:srgbClr val="FFFFFF"/>
              </a:solidFill>
              <a:latin typeface="メイリオ"/>
              <a:ea typeface="メイリオ"/>
              <a:cs typeface="メイリオ"/>
            </a:endParaRPr>
          </a:p>
        </p:txBody>
      </p:sp>
      <p:sp>
        <p:nvSpPr>
          <p:cNvPr id="4" name="テキスト ボックス 3"/>
          <p:cNvSpPr txBox="1"/>
          <p:nvPr/>
        </p:nvSpPr>
        <p:spPr>
          <a:xfrm>
            <a:off x="439123" y="169540"/>
            <a:ext cx="4134465" cy="523220"/>
          </a:xfrm>
          <a:prstGeom prst="rect">
            <a:avLst/>
          </a:prstGeom>
          <a:noFill/>
        </p:spPr>
        <p:txBody>
          <a:bodyPr wrap="none" rtlCol="0">
            <a:spAutoFit/>
          </a:bodyPr>
          <a:lstStyle/>
          <a:p>
            <a:r>
              <a:rPr kumimoji="1" lang="ja-JP" altLang="en-US" sz="2800" dirty="0" smtClean="0">
                <a:solidFill>
                  <a:srgbClr val="7F7F7F"/>
                </a:solidFill>
                <a:latin typeface="メイリオ"/>
                <a:ea typeface="メイリオ"/>
                <a:cs typeface="メイリオ"/>
              </a:rPr>
              <a:t>未来から今を逆引きする</a:t>
            </a:r>
            <a:endParaRPr kumimoji="1" lang="ja-JP" altLang="en-US" sz="2800" dirty="0">
              <a:solidFill>
                <a:srgbClr val="7F7F7F"/>
              </a:solidFill>
              <a:latin typeface="メイリオ"/>
              <a:ea typeface="メイリオ"/>
              <a:cs typeface="メイリオ"/>
            </a:endParaRPr>
          </a:p>
        </p:txBody>
      </p:sp>
      <p:sp>
        <p:nvSpPr>
          <p:cNvPr id="28" name="正方形/長方形 27"/>
          <p:cNvSpPr/>
          <p:nvPr/>
        </p:nvSpPr>
        <p:spPr>
          <a:xfrm>
            <a:off x="1027853" y="1707314"/>
            <a:ext cx="7684981" cy="1022865"/>
          </a:xfrm>
          <a:prstGeom prst="rect">
            <a:avLst/>
          </a:prstGeom>
          <a:solidFill>
            <a:srgbClr val="00009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800" dirty="0" smtClean="0">
                <a:solidFill>
                  <a:srgbClr val="FFFFFF"/>
                </a:solidFill>
                <a:latin typeface="メイリオ"/>
                <a:ea typeface="メイリオ"/>
                <a:cs typeface="メイリオ"/>
              </a:rPr>
              <a:t>　</a:t>
            </a:r>
            <a:endParaRPr lang="en-US" altLang="ja-JP" sz="2800" dirty="0" smtClean="0">
              <a:solidFill>
                <a:srgbClr val="FFFFFF"/>
              </a:solidFill>
              <a:latin typeface="メイリオ"/>
              <a:ea typeface="メイリオ"/>
              <a:cs typeface="メイリオ"/>
            </a:endParaRPr>
          </a:p>
          <a:p>
            <a:pPr algn="ctr"/>
            <a:r>
              <a:rPr lang="ja-JP" altLang="en-US" sz="2800" dirty="0" smtClean="0">
                <a:solidFill>
                  <a:srgbClr val="FFFFFF"/>
                </a:solidFill>
                <a:latin typeface="メイリオ"/>
                <a:ea typeface="メイリオ"/>
                <a:cs typeface="メイリオ"/>
              </a:rPr>
              <a:t>自分たちは未来をどのようにしたいのか？</a:t>
            </a:r>
            <a:endParaRPr kumimoji="1" lang="ja-JP" altLang="en-US" sz="2800" dirty="0">
              <a:solidFill>
                <a:srgbClr val="FFFFFF"/>
              </a:solidFill>
              <a:latin typeface="メイリオ"/>
              <a:ea typeface="メイリオ"/>
              <a:cs typeface="メイリオ"/>
            </a:endParaRPr>
          </a:p>
        </p:txBody>
      </p:sp>
      <p:sp>
        <p:nvSpPr>
          <p:cNvPr id="21" name="正方形/長方形 20"/>
          <p:cNvSpPr/>
          <p:nvPr/>
        </p:nvSpPr>
        <p:spPr>
          <a:xfrm>
            <a:off x="803190" y="988718"/>
            <a:ext cx="7684981"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solidFill>
                  <a:srgbClr val="FFFFFF"/>
                </a:solidFill>
                <a:latin typeface="メイリオ"/>
                <a:ea typeface="メイリオ"/>
                <a:cs typeface="メイリオ"/>
              </a:rPr>
              <a:t>　未来はどうなっているのか？</a:t>
            </a:r>
            <a:endParaRPr kumimoji="1" lang="ja-JP" altLang="en-US" sz="3200" dirty="0">
              <a:solidFill>
                <a:srgbClr val="FFFFFF"/>
              </a:solidFill>
              <a:latin typeface="メイリオ"/>
              <a:ea typeface="メイリオ"/>
              <a:cs typeface="メイリオ"/>
            </a:endParaRPr>
          </a:p>
        </p:txBody>
      </p:sp>
      <p:cxnSp>
        <p:nvCxnSpPr>
          <p:cNvPr id="6" name="直線矢印コネクタ 5"/>
          <p:cNvCxnSpPr>
            <a:stCxn id="21" idx="2"/>
            <a:endCxn id="26" idx="0"/>
          </p:cNvCxnSpPr>
          <p:nvPr/>
        </p:nvCxnSpPr>
        <p:spPr>
          <a:xfrm>
            <a:off x="4645681" y="2011583"/>
            <a:ext cx="0" cy="3439118"/>
          </a:xfrm>
          <a:prstGeom prst="straightConnector1">
            <a:avLst/>
          </a:prstGeom>
          <a:ln w="57150"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7" name="ホームベース 6"/>
          <p:cNvSpPr/>
          <p:nvPr/>
        </p:nvSpPr>
        <p:spPr>
          <a:xfrm>
            <a:off x="803190" y="4528827"/>
            <a:ext cx="3390769" cy="568193"/>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マイルストーン</a:t>
            </a:r>
            <a:endParaRPr kumimoji="1" lang="ja-JP" altLang="en-US" sz="2000" dirty="0">
              <a:solidFill>
                <a:srgbClr val="FFFFFF"/>
              </a:solidFill>
              <a:latin typeface="メイリオ"/>
              <a:ea typeface="メイリオ"/>
              <a:cs typeface="メイリオ"/>
            </a:endParaRPr>
          </a:p>
        </p:txBody>
      </p:sp>
      <p:sp>
        <p:nvSpPr>
          <p:cNvPr id="29" name="ホームベース 28"/>
          <p:cNvSpPr/>
          <p:nvPr/>
        </p:nvSpPr>
        <p:spPr>
          <a:xfrm>
            <a:off x="2950296" y="3793519"/>
            <a:ext cx="3390769" cy="568193"/>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マイルストーン</a:t>
            </a:r>
            <a:endParaRPr kumimoji="1" lang="ja-JP" altLang="en-US" sz="2000" dirty="0">
              <a:solidFill>
                <a:srgbClr val="FFFFFF"/>
              </a:solidFill>
              <a:latin typeface="メイリオ"/>
              <a:ea typeface="メイリオ"/>
              <a:cs typeface="メイリオ"/>
            </a:endParaRPr>
          </a:p>
        </p:txBody>
      </p:sp>
      <p:sp>
        <p:nvSpPr>
          <p:cNvPr id="30" name="ホームベース 29"/>
          <p:cNvSpPr/>
          <p:nvPr/>
        </p:nvSpPr>
        <p:spPr>
          <a:xfrm>
            <a:off x="5322065" y="3074923"/>
            <a:ext cx="3390769" cy="568193"/>
          </a:xfrm>
          <a:prstGeom prst="homePlate">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マイルストーン</a:t>
            </a:r>
            <a:endParaRPr kumimoji="1" lang="ja-JP" altLang="en-US" sz="20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0911951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7" presetClass="exit" presetSubtype="0" fill="hold" grpId="0" nodeType="afterEffect">
                                  <p:stCondLst>
                                    <p:cond delay="0"/>
                                  </p:stCondLst>
                                  <p:childTnLst>
                                    <p:animEffect transition="out" filter="fade">
                                      <p:cBhvr>
                                        <p:cTn id="12" dur="1000"/>
                                        <p:tgtEl>
                                          <p:spTgt spid="26"/>
                                        </p:tgtEl>
                                      </p:cBhvr>
                                    </p:animEffect>
                                    <p:anim calcmode="lin" valueType="num">
                                      <p:cBhvr>
                                        <p:cTn id="13" dur="1000"/>
                                        <p:tgtEl>
                                          <p:spTgt spid="26"/>
                                        </p:tgtEl>
                                        <p:attrNameLst>
                                          <p:attrName>ppt_x</p:attrName>
                                        </p:attrNameLst>
                                      </p:cBhvr>
                                      <p:tavLst>
                                        <p:tav tm="0">
                                          <p:val>
                                            <p:strVal val="ppt_x"/>
                                          </p:val>
                                        </p:tav>
                                        <p:tav tm="100000">
                                          <p:val>
                                            <p:strVal val="ppt_x"/>
                                          </p:val>
                                        </p:tav>
                                      </p:tavLst>
                                    </p:anim>
                                    <p:anim calcmode="lin" valueType="num">
                                      <p:cBhvr>
                                        <p:cTn id="14" dur="1000"/>
                                        <p:tgtEl>
                                          <p:spTgt spid="26"/>
                                        </p:tgtEl>
                                        <p:attrNameLst>
                                          <p:attrName>ppt_y</p:attrName>
                                        </p:attrNameLst>
                                      </p:cBhvr>
                                      <p:tavLst>
                                        <p:tav tm="0">
                                          <p:val>
                                            <p:strVal val="ppt_y"/>
                                          </p:val>
                                        </p:tav>
                                        <p:tav tm="100000">
                                          <p:val>
                                            <p:strVal val="ppt_y-.1"/>
                                          </p:val>
                                        </p:tav>
                                      </p:tavLst>
                                    </p:anim>
                                    <p:set>
                                      <p:cBhvr>
                                        <p:cTn id="15" dur="1" fill="hold">
                                          <p:stCondLst>
                                            <p:cond delay="9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1"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0-#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2" presetClass="entr" presetSubtype="8"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childTnLst>
                          </p:cTn>
                        </p:par>
                        <p:par>
                          <p:cTn id="53" fill="hold">
                            <p:stCondLst>
                              <p:cond delay="1000"/>
                            </p:stCondLst>
                            <p:childTnLst>
                              <p:par>
                                <p:cTn id="54" presetID="2" presetClass="entr" presetSubtype="8"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500" fill="hold"/>
                                        <p:tgtEl>
                                          <p:spTgt spid="30"/>
                                        </p:tgtEl>
                                        <p:attrNameLst>
                                          <p:attrName>ppt_x</p:attrName>
                                        </p:attrNameLst>
                                      </p:cBhvr>
                                      <p:tavLst>
                                        <p:tav tm="0">
                                          <p:val>
                                            <p:strVal val="0-#ppt_w/2"/>
                                          </p:val>
                                        </p:tav>
                                        <p:tav tm="100000">
                                          <p:val>
                                            <p:strVal val="#ppt_x"/>
                                          </p:val>
                                        </p:tav>
                                      </p:tavLst>
                                    </p:anim>
                                    <p:anim calcmode="lin" valueType="num">
                                      <p:cBhvr additive="base">
                                        <p:cTn id="57"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1" grpId="0" animBg="1"/>
      <p:bldP spid="7"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69900" y="1116568"/>
            <a:ext cx="8299450" cy="1077218"/>
          </a:xfrm>
          <a:prstGeom prst="rect">
            <a:avLst/>
          </a:prstGeom>
          <a:noFill/>
        </p:spPr>
        <p:txBody>
          <a:bodyPr wrap="square" rtlCol="0">
            <a:spAutoFit/>
          </a:bodyPr>
          <a:lstStyle/>
          <a:p>
            <a:r>
              <a:rPr kumimoji="1" lang="ja-JP" altLang="en-US" sz="3200" dirty="0" smtClean="0">
                <a:solidFill>
                  <a:srgbClr val="0000FF"/>
                </a:solidFill>
              </a:rPr>
              <a:t>市場に対する既成概念を捨てることで</a:t>
            </a:r>
            <a:endParaRPr kumimoji="1" lang="en-US" altLang="ja-JP" sz="3200" dirty="0" smtClean="0">
              <a:solidFill>
                <a:srgbClr val="0000FF"/>
              </a:solidFill>
            </a:endParaRPr>
          </a:p>
          <a:p>
            <a:pPr algn="r"/>
            <a:r>
              <a:rPr lang="ja-JP" altLang="en-US" sz="3200" dirty="0" smtClean="0">
                <a:solidFill>
                  <a:srgbClr val="0000FF"/>
                </a:solidFill>
              </a:rPr>
              <a:t>新たな市場を創出する</a:t>
            </a:r>
            <a:endParaRPr kumimoji="1" lang="ja-JP" altLang="en-US" sz="3200" dirty="0">
              <a:solidFill>
                <a:srgbClr val="0000FF"/>
              </a:solidFill>
            </a:endParaRPr>
          </a:p>
        </p:txBody>
      </p:sp>
      <p:pic>
        <p:nvPicPr>
          <p:cNvPr id="4" name="図 3" descr="200908112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934" y="3705076"/>
            <a:ext cx="1752477" cy="986367"/>
          </a:xfrm>
          <a:prstGeom prst="rect">
            <a:avLst/>
          </a:prstGeom>
          <a:ln>
            <a:noFill/>
          </a:ln>
          <a:effectLst>
            <a:softEdge rad="112500"/>
          </a:effectLst>
        </p:spPr>
      </p:pic>
      <p:sp>
        <p:nvSpPr>
          <p:cNvPr id="2" name="正方形/長方形 1"/>
          <p:cNvSpPr/>
          <p:nvPr/>
        </p:nvSpPr>
        <p:spPr>
          <a:xfrm>
            <a:off x="2243666" y="2501778"/>
            <a:ext cx="6900334" cy="3293209"/>
          </a:xfrm>
          <a:prstGeom prst="rect">
            <a:avLst/>
          </a:prstGeom>
        </p:spPr>
        <p:txBody>
          <a:bodyPr wrap="square">
            <a:spAutoFit/>
          </a:bodyPr>
          <a:lstStyle/>
          <a:p>
            <a:pPr marL="342900" indent="-342900">
              <a:buFont typeface="Wingdings" charset="2"/>
              <a:buChar char="v"/>
            </a:pPr>
            <a:r>
              <a:rPr lang="en-US" altLang="ja-JP" sz="2400" dirty="0"/>
              <a:t>JINS PC</a:t>
            </a:r>
            <a:r>
              <a:rPr lang="ja-JP" altLang="en-US" sz="2400" dirty="0"/>
              <a:t>メガネ</a:t>
            </a:r>
            <a:endParaRPr lang="en-US" altLang="ja-JP" sz="2400" dirty="0"/>
          </a:p>
          <a:p>
            <a:r>
              <a:rPr lang="en-US" altLang="ja-JP" sz="2400" dirty="0"/>
              <a:t>	</a:t>
            </a:r>
            <a:r>
              <a:rPr lang="ja-JP" altLang="en-US" sz="2400" dirty="0"/>
              <a:t>「目の悪い人のもの」　</a:t>
            </a:r>
            <a:r>
              <a:rPr lang="en-US" altLang="ja-JP" sz="2400" dirty="0"/>
              <a:t>→</a:t>
            </a:r>
            <a:r>
              <a:rPr lang="ja-JP" altLang="en-US" sz="2400" dirty="0"/>
              <a:t>　「目の良い人のもの」</a:t>
            </a:r>
            <a:endParaRPr lang="en-US" altLang="ja-JP" sz="2400" dirty="0"/>
          </a:p>
          <a:p>
            <a:endParaRPr lang="en-US" altLang="ja-JP" sz="2400" dirty="0" smtClean="0"/>
          </a:p>
          <a:p>
            <a:pPr marL="342900" indent="-342900">
              <a:buFont typeface="Wingdings" charset="2"/>
              <a:buChar char="v"/>
            </a:pPr>
            <a:r>
              <a:rPr lang="ja-JP" altLang="en-US" sz="2400" dirty="0" smtClean="0"/>
              <a:t>ソニー　トランジスターラジオ</a:t>
            </a:r>
            <a:endParaRPr lang="en-US" altLang="ja-JP" sz="2400" dirty="0" smtClean="0"/>
          </a:p>
          <a:p>
            <a:r>
              <a:rPr lang="en-US" altLang="ja-JP" sz="2400" dirty="0" smtClean="0"/>
              <a:t>	</a:t>
            </a:r>
            <a:r>
              <a:rPr lang="ja-JP" altLang="en-US" sz="2400" dirty="0" smtClean="0"/>
              <a:t>「家で聞くもの」　</a:t>
            </a:r>
            <a:r>
              <a:rPr lang="en-US" altLang="ja-JP" sz="2400" dirty="0" smtClean="0"/>
              <a:t>→</a:t>
            </a:r>
            <a:r>
              <a:rPr lang="ja-JP" altLang="en-US" sz="2400" dirty="0" smtClean="0"/>
              <a:t>　「屋外で聞くもの」</a:t>
            </a:r>
            <a:endParaRPr lang="en-US" altLang="ja-JP" sz="2400" dirty="0" smtClean="0"/>
          </a:p>
          <a:p>
            <a:endParaRPr lang="en-US" altLang="ja-JP" sz="2000" dirty="0" smtClean="0"/>
          </a:p>
          <a:p>
            <a:endParaRPr lang="en-US" altLang="ja-JP" sz="2000" dirty="0" smtClean="0"/>
          </a:p>
          <a:p>
            <a:pPr marL="342900" indent="-342900">
              <a:buFont typeface="Wingdings" charset="2"/>
              <a:buChar char="v"/>
            </a:pPr>
            <a:r>
              <a:rPr lang="ja-JP" altLang="en-US" sz="2400" dirty="0" smtClean="0"/>
              <a:t>フィリップス　自動製麺機</a:t>
            </a:r>
            <a:endParaRPr lang="en-US" altLang="ja-JP" sz="2400" dirty="0" smtClean="0"/>
          </a:p>
          <a:p>
            <a:r>
              <a:rPr lang="en-US" altLang="ja-JP" sz="2400" dirty="0" smtClean="0"/>
              <a:t>	</a:t>
            </a:r>
            <a:r>
              <a:rPr lang="ja-JP" altLang="en-US" sz="2400" dirty="0" smtClean="0"/>
              <a:t>「麺は買うもの」　</a:t>
            </a:r>
            <a:r>
              <a:rPr lang="en-US" altLang="ja-JP" sz="2400" dirty="0" smtClean="0"/>
              <a:t>→</a:t>
            </a:r>
            <a:r>
              <a:rPr lang="ja-JP" altLang="en-US" sz="2400" dirty="0" smtClean="0"/>
              <a:t>　「麺はつくるもの」</a:t>
            </a:r>
            <a:endParaRPr lang="en-US" altLang="ja-JP" sz="2400" dirty="0"/>
          </a:p>
        </p:txBody>
      </p:sp>
      <p:pic>
        <p:nvPicPr>
          <p:cNvPr id="8" name="図 7" descr="jin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34" y="2468033"/>
            <a:ext cx="1752477" cy="1237043"/>
          </a:xfrm>
          <a:prstGeom prst="rect">
            <a:avLst/>
          </a:prstGeom>
          <a:ln>
            <a:noFill/>
          </a:ln>
          <a:effectLst>
            <a:softEdge rad="112500"/>
          </a:effectLst>
        </p:spPr>
      </p:pic>
      <p:pic>
        <p:nvPicPr>
          <p:cNvPr id="9" name="図 8" descr="h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34" y="4844134"/>
            <a:ext cx="1752477" cy="1167149"/>
          </a:xfrm>
          <a:prstGeom prst="rect">
            <a:avLst/>
          </a:prstGeom>
          <a:ln>
            <a:noFill/>
          </a:ln>
          <a:effectLst>
            <a:softEdge rad="112500"/>
          </a:effectLst>
        </p:spPr>
      </p:pic>
      <p:sp>
        <p:nvSpPr>
          <p:cNvPr id="5" name="タイトル 4"/>
          <p:cNvSpPr>
            <a:spLocks noGrp="1"/>
          </p:cNvSpPr>
          <p:nvPr>
            <p:ph type="title"/>
          </p:nvPr>
        </p:nvSpPr>
        <p:spPr/>
        <p:txBody>
          <a:bodyPr/>
          <a:lstStyle/>
          <a:p>
            <a:r>
              <a:rPr kumimoji="1" lang="ja-JP" altLang="en-US" dirty="0" smtClean="0"/>
              <a:t>ビジネス・イノベーションによる新たな市場の創出</a:t>
            </a:r>
            <a:endParaRPr kumimoji="1" lang="ja-JP" altLang="en-US" dirty="0"/>
          </a:p>
        </p:txBody>
      </p:sp>
    </p:spTree>
    <p:extLst>
      <p:ext uri="{BB962C8B-B14F-4D97-AF65-F5344CB8AC3E}">
        <p14:creationId xmlns:p14="http://schemas.microsoft.com/office/powerpoint/2010/main" val="33743626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人材の育成</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771902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lang="ja-JP" altLang="en-US" dirty="0"/>
              <a:t>人材育成</a:t>
            </a:r>
            <a:r>
              <a:rPr lang="ja-JP" altLang="en-US" dirty="0" smtClean="0"/>
              <a:t>：エンジニア（１）</a:t>
            </a:r>
            <a:endParaRPr kumimoji="1" lang="ja-JP" altLang="en-US" dirty="0"/>
          </a:p>
        </p:txBody>
      </p:sp>
      <p:sp>
        <p:nvSpPr>
          <p:cNvPr id="5" name="正方形/長方形 4"/>
          <p:cNvSpPr/>
          <p:nvPr/>
        </p:nvSpPr>
        <p:spPr>
          <a:xfrm>
            <a:off x="4592934" y="892432"/>
            <a:ext cx="4221893" cy="50113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テクノロジーのコモディティ化</a:t>
            </a:r>
            <a:endParaRPr kumimoji="1" lang="ja-JP" altLang="en-US" sz="2000" dirty="0">
              <a:solidFill>
                <a:srgbClr val="FFFFFF"/>
              </a:solidFill>
              <a:latin typeface="ＭＳ Ｐゴシック"/>
              <a:ea typeface="ＭＳ Ｐゴシック"/>
              <a:cs typeface="ＭＳ Ｐゴシック"/>
            </a:endParaRPr>
          </a:p>
        </p:txBody>
      </p:sp>
      <p:sp>
        <p:nvSpPr>
          <p:cNvPr id="8" name="正方形/長方形 7"/>
          <p:cNvSpPr/>
          <p:nvPr/>
        </p:nvSpPr>
        <p:spPr>
          <a:xfrm>
            <a:off x="336151" y="892432"/>
            <a:ext cx="4221893" cy="50113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ＭＳ Ｐゴシック"/>
                <a:ea typeface="ＭＳ Ｐゴシック"/>
                <a:cs typeface="ＭＳ Ｐゴシック"/>
              </a:rPr>
              <a:t>IT</a:t>
            </a:r>
            <a:r>
              <a:rPr lang="ja-JP" altLang="en-US" sz="2000" dirty="0" smtClean="0">
                <a:solidFill>
                  <a:srgbClr val="FFFFFF"/>
                </a:solidFill>
                <a:latin typeface="ＭＳ Ｐゴシック"/>
                <a:ea typeface="ＭＳ Ｐゴシック"/>
                <a:cs typeface="ＭＳ Ｐゴシック"/>
              </a:rPr>
              <a:t>利用</a:t>
            </a:r>
            <a:r>
              <a:rPr kumimoji="1" lang="ja-JP" altLang="en-US" sz="2000" dirty="0" smtClean="0">
                <a:solidFill>
                  <a:srgbClr val="FFFFFF"/>
                </a:solidFill>
                <a:latin typeface="ＭＳ Ｐゴシック"/>
                <a:ea typeface="ＭＳ Ｐゴシック"/>
                <a:cs typeface="ＭＳ Ｐゴシック"/>
              </a:rPr>
              <a:t>シーンの変化</a:t>
            </a:r>
            <a:endParaRPr kumimoji="1" lang="ja-JP" altLang="en-US" sz="2000" dirty="0">
              <a:solidFill>
                <a:srgbClr val="FFFFFF"/>
              </a:solidFill>
              <a:latin typeface="ＭＳ Ｐゴシック"/>
              <a:ea typeface="ＭＳ Ｐゴシック"/>
              <a:cs typeface="ＭＳ Ｐゴシック"/>
            </a:endParaRPr>
          </a:p>
        </p:txBody>
      </p:sp>
      <p:sp>
        <p:nvSpPr>
          <p:cNvPr id="9" name="正方形/長方形 8"/>
          <p:cNvSpPr/>
          <p:nvPr/>
        </p:nvSpPr>
        <p:spPr>
          <a:xfrm>
            <a:off x="336151" y="1513507"/>
            <a:ext cx="4221893" cy="793087"/>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en-US" altLang="ja-JP" sz="1400" dirty="0" smtClean="0">
                <a:solidFill>
                  <a:srgbClr val="FFFFFF"/>
                </a:solidFill>
                <a:latin typeface="ＭＳ Ｐゴシック"/>
                <a:ea typeface="ＭＳ Ｐゴシック"/>
                <a:cs typeface="ＭＳ Ｐゴシック"/>
              </a:rPr>
              <a:t>IT</a:t>
            </a:r>
            <a:r>
              <a:rPr kumimoji="1" lang="ja-JP" altLang="en-US" sz="1400" dirty="0" smtClean="0">
                <a:solidFill>
                  <a:srgbClr val="FFFFFF"/>
                </a:solidFill>
                <a:latin typeface="ＭＳ Ｐゴシック"/>
                <a:ea typeface="ＭＳ Ｐゴシック"/>
                <a:cs typeface="ＭＳ Ｐゴシック"/>
              </a:rPr>
              <a:t>を前提としたビジネスの拡大</a:t>
            </a:r>
            <a:endParaRPr kumimoji="1" lang="en-US" altLang="ja-JP" sz="1400" dirty="0" smtClean="0">
              <a:solidFill>
                <a:srgbClr val="FFFFFF"/>
              </a:solidFill>
              <a:latin typeface="ＭＳ Ｐゴシック"/>
              <a:ea typeface="ＭＳ Ｐゴシック"/>
              <a:cs typeface="ＭＳ Ｐゴシック"/>
            </a:endParaRPr>
          </a:p>
          <a:p>
            <a:pPr marL="285750" indent="-285750">
              <a:buFont typeface="Wingdings" charset="2"/>
              <a:buChar char="l"/>
            </a:pPr>
            <a:r>
              <a:rPr lang="ja-JP" altLang="en-US" sz="1400" dirty="0" smtClean="0">
                <a:solidFill>
                  <a:srgbClr val="FFFFFF"/>
                </a:solidFill>
                <a:latin typeface="ＭＳ Ｐゴシック"/>
                <a:ea typeface="ＭＳ Ｐゴシック"/>
                <a:cs typeface="ＭＳ Ｐゴシック"/>
              </a:rPr>
              <a:t>ビジネスの加速と不確実性の増大</a:t>
            </a:r>
            <a:endParaRPr lang="en-US" altLang="ja-JP" sz="1400" dirty="0" smtClean="0">
              <a:solidFill>
                <a:srgbClr val="FFFFFF"/>
              </a:solidFill>
              <a:latin typeface="ＭＳ Ｐゴシック"/>
              <a:ea typeface="ＭＳ Ｐゴシック"/>
              <a:cs typeface="ＭＳ Ｐゴシック"/>
            </a:endParaRPr>
          </a:p>
          <a:p>
            <a:pPr marL="285750" indent="-285750">
              <a:buFont typeface="Wingdings" charset="2"/>
              <a:buChar char="l"/>
            </a:pPr>
            <a:r>
              <a:rPr lang="ja-JP" altLang="en-US" sz="1400" dirty="0" smtClean="0">
                <a:solidFill>
                  <a:srgbClr val="FFFFFF"/>
                </a:solidFill>
                <a:latin typeface="ＭＳ Ｐゴシック"/>
                <a:ea typeface="ＭＳ Ｐゴシック"/>
                <a:cs typeface="ＭＳ Ｐゴシック"/>
              </a:rPr>
              <a:t>グローバル化やクラウド化による競争の多様化</a:t>
            </a:r>
            <a:endParaRPr lang="en-US" altLang="ja-JP" sz="1400" dirty="0" smtClean="0">
              <a:solidFill>
                <a:srgbClr val="FFFFFF"/>
              </a:solidFill>
              <a:latin typeface="ＭＳ Ｐゴシック"/>
              <a:ea typeface="ＭＳ Ｐゴシック"/>
              <a:cs typeface="ＭＳ Ｐゴシック"/>
            </a:endParaRPr>
          </a:p>
        </p:txBody>
      </p:sp>
      <p:sp>
        <p:nvSpPr>
          <p:cNvPr id="10" name="正方形/長方形 9"/>
          <p:cNvSpPr/>
          <p:nvPr/>
        </p:nvSpPr>
        <p:spPr>
          <a:xfrm>
            <a:off x="4592934" y="1513507"/>
            <a:ext cx="4221893" cy="793087"/>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lang="ja-JP" altLang="en-US" sz="1400" dirty="0" smtClean="0">
                <a:solidFill>
                  <a:srgbClr val="FFFFFF"/>
                </a:solidFill>
                <a:latin typeface="ＭＳ Ｐゴシック"/>
                <a:ea typeface="ＭＳ Ｐゴシック"/>
                <a:cs typeface="ＭＳ Ｐゴシック"/>
              </a:rPr>
              <a:t>ハードウェア支配からソフトウェア支配への移行</a:t>
            </a:r>
            <a:endParaRPr lang="en-US" altLang="ja-JP" sz="1400" dirty="0" smtClean="0">
              <a:solidFill>
                <a:srgbClr val="FFFFFF"/>
              </a:solidFill>
              <a:latin typeface="ＭＳ Ｐゴシック"/>
              <a:ea typeface="ＭＳ Ｐゴシック"/>
              <a:cs typeface="ＭＳ Ｐゴシック"/>
            </a:endParaRPr>
          </a:p>
          <a:p>
            <a:pPr marL="285750" indent="-285750">
              <a:buFont typeface="Wingdings" charset="2"/>
              <a:buChar char="l"/>
            </a:pPr>
            <a:r>
              <a:rPr lang="en-US" altLang="ja-JP" sz="1400" dirty="0" smtClean="0">
                <a:solidFill>
                  <a:srgbClr val="FFFFFF"/>
                </a:solidFill>
                <a:latin typeface="ＭＳ Ｐゴシック"/>
                <a:ea typeface="ＭＳ Ｐゴシック"/>
                <a:cs typeface="ＭＳ Ｐゴシック"/>
              </a:rPr>
              <a:t>OSS</a:t>
            </a:r>
            <a:r>
              <a:rPr lang="ja-JP" altLang="en-US" sz="1400" dirty="0" smtClean="0">
                <a:solidFill>
                  <a:srgbClr val="FFFFFF"/>
                </a:solidFill>
                <a:latin typeface="ＭＳ Ｐゴシック"/>
                <a:ea typeface="ＭＳ Ｐゴシック"/>
                <a:cs typeface="ＭＳ Ｐゴシック"/>
              </a:rPr>
              <a:t>の普及</a:t>
            </a:r>
            <a:endParaRPr lang="en-US" altLang="ja-JP" sz="1400" dirty="0" smtClean="0">
              <a:solidFill>
                <a:srgbClr val="FFFFFF"/>
              </a:solidFill>
              <a:latin typeface="ＭＳ Ｐゴシック"/>
              <a:ea typeface="ＭＳ Ｐゴシック"/>
              <a:cs typeface="ＭＳ Ｐゴシック"/>
            </a:endParaRPr>
          </a:p>
          <a:p>
            <a:pPr marL="285750" indent="-285750">
              <a:buFont typeface="Wingdings" charset="2"/>
              <a:buChar char="l"/>
            </a:pPr>
            <a:r>
              <a:rPr lang="ja-JP" altLang="en-US" sz="1400" dirty="0" smtClean="0">
                <a:solidFill>
                  <a:srgbClr val="FFFFFF"/>
                </a:solidFill>
                <a:latin typeface="ＭＳ Ｐゴシック"/>
                <a:ea typeface="ＭＳ Ｐゴシック"/>
                <a:cs typeface="ＭＳ Ｐゴシック"/>
              </a:rPr>
              <a:t>学習コストの低下</a:t>
            </a:r>
            <a:endParaRPr lang="en-US" altLang="ja-JP" sz="1400" dirty="0" smtClean="0">
              <a:solidFill>
                <a:srgbClr val="FFFFFF"/>
              </a:solidFill>
              <a:latin typeface="ＭＳ Ｐゴシック"/>
              <a:ea typeface="ＭＳ Ｐゴシック"/>
              <a:cs typeface="ＭＳ Ｐゴシック"/>
            </a:endParaRPr>
          </a:p>
        </p:txBody>
      </p:sp>
      <p:grpSp>
        <p:nvGrpSpPr>
          <p:cNvPr id="17" name="図形グループ 16"/>
          <p:cNvGrpSpPr/>
          <p:nvPr/>
        </p:nvGrpSpPr>
        <p:grpSpPr>
          <a:xfrm>
            <a:off x="336151" y="2453992"/>
            <a:ext cx="4221893" cy="2351413"/>
            <a:chOff x="336151" y="2453992"/>
            <a:chExt cx="4221893" cy="2351413"/>
          </a:xfrm>
        </p:grpSpPr>
        <p:sp>
          <p:nvSpPr>
            <p:cNvPr id="11" name="正方形/長方形 10"/>
            <p:cNvSpPr/>
            <p:nvPr/>
          </p:nvSpPr>
          <p:spPr>
            <a:xfrm>
              <a:off x="2505221" y="2453992"/>
              <a:ext cx="2052823" cy="235141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spcBef>
                  <a:spcPts val="1200"/>
                </a:spcBef>
                <a:buFont typeface="Wingdings" charset="2"/>
                <a:buChar char="ü"/>
              </a:pPr>
              <a:r>
                <a:rPr lang="ja-JP" altLang="en-US" sz="1200" dirty="0" smtClean="0">
                  <a:solidFill>
                    <a:srgbClr val="FFFFFF"/>
                  </a:solidFill>
                  <a:latin typeface="ＭＳ Ｐゴシック"/>
                  <a:ea typeface="ＭＳ Ｐゴシック"/>
                  <a:cs typeface="ＭＳ Ｐゴシック"/>
                </a:rPr>
                <a:t>企画・設計・開発・保守・運用が分離・分業できない。</a:t>
              </a:r>
              <a:endParaRPr lang="en-US" altLang="ja-JP" sz="1200" dirty="0" smtClean="0">
                <a:solidFill>
                  <a:srgbClr val="FFFFFF"/>
                </a:solidFill>
                <a:latin typeface="ＭＳ Ｐゴシック"/>
                <a:ea typeface="ＭＳ Ｐゴシック"/>
                <a:cs typeface="ＭＳ Ｐゴシック"/>
              </a:endParaRPr>
            </a:p>
            <a:p>
              <a:pPr marL="171450" indent="-171450">
                <a:spcBef>
                  <a:spcPts val="1200"/>
                </a:spcBef>
                <a:buFont typeface="Wingdings" charset="2"/>
                <a:buChar char="ü"/>
              </a:pPr>
              <a:r>
                <a:rPr lang="ja-JP" altLang="en-US" sz="1200" dirty="0" smtClean="0">
                  <a:solidFill>
                    <a:srgbClr val="FFFFFF"/>
                  </a:solidFill>
                  <a:latin typeface="ＭＳ Ｐゴシック"/>
                  <a:cs typeface="ＭＳ Ｐゴシック"/>
                </a:rPr>
                <a:t>アーキテクチャ選定、インフラ</a:t>
              </a:r>
              <a:r>
                <a:rPr lang="ja-JP" altLang="en-US" sz="1200" dirty="0">
                  <a:solidFill>
                    <a:srgbClr val="FFFFFF"/>
                  </a:solidFill>
                  <a:latin typeface="ＭＳ Ｐゴシック"/>
                  <a:cs typeface="ＭＳ Ｐゴシック"/>
                </a:rPr>
                <a:t>構築、設計、開発、</a:t>
              </a:r>
              <a:r>
                <a:rPr lang="ja-JP" altLang="en-US" sz="1200" dirty="0" smtClean="0">
                  <a:solidFill>
                    <a:srgbClr val="FFFFFF"/>
                  </a:solidFill>
                  <a:latin typeface="ＭＳ Ｐゴシック"/>
                  <a:cs typeface="ＭＳ Ｐゴシック"/>
                </a:rPr>
                <a:t>運用を短サイクルで回しながら完成度を高め、変化に即応できなくてはならない。</a:t>
              </a:r>
              <a:endParaRPr lang="en-US" altLang="ja-JP" sz="1200" dirty="0" smtClean="0">
                <a:solidFill>
                  <a:srgbClr val="FFFFFF"/>
                </a:solidFill>
                <a:latin typeface="ＭＳ Ｐゴシック"/>
                <a:cs typeface="ＭＳ Ｐゴシック"/>
              </a:endParaRPr>
            </a:p>
            <a:p>
              <a:pPr marL="171450" indent="-171450">
                <a:spcBef>
                  <a:spcPts val="1200"/>
                </a:spcBef>
                <a:buFont typeface="Wingdings" charset="2"/>
                <a:buChar char="ü"/>
              </a:pPr>
              <a:r>
                <a:rPr lang="ja-JP" altLang="en-US" sz="1200" dirty="0" smtClean="0">
                  <a:solidFill>
                    <a:srgbClr val="FFFFFF"/>
                  </a:solidFill>
                  <a:latin typeface="ＭＳ Ｐゴシック"/>
                  <a:ea typeface="ＭＳ Ｐゴシック"/>
                  <a:cs typeface="ＭＳ Ｐゴシック"/>
                </a:rPr>
                <a:t>従来型</a:t>
              </a:r>
              <a:r>
                <a:rPr lang="en-US" altLang="ja-JP" sz="1200" dirty="0" smtClean="0">
                  <a:solidFill>
                    <a:srgbClr val="FFFFFF"/>
                  </a:solidFill>
                  <a:latin typeface="ＭＳ Ｐゴシック"/>
                  <a:ea typeface="ＭＳ Ｐゴシック"/>
                  <a:cs typeface="ＭＳ Ｐゴシック"/>
                </a:rPr>
                <a:t>PM</a:t>
              </a:r>
              <a:r>
                <a:rPr lang="ja-JP" altLang="en-US" sz="1200" dirty="0" smtClean="0">
                  <a:solidFill>
                    <a:srgbClr val="FFFFFF"/>
                  </a:solidFill>
                  <a:latin typeface="ＭＳ Ｐゴシック"/>
                  <a:ea typeface="ＭＳ Ｐゴシック"/>
                  <a:cs typeface="ＭＳ Ｐゴシック"/>
                </a:rPr>
                <a:t>は不要。</a:t>
              </a:r>
              <a:endParaRPr lang="en-US" altLang="ja-JP" sz="1200" dirty="0" smtClean="0">
                <a:solidFill>
                  <a:srgbClr val="FFFFFF"/>
                </a:solidFill>
                <a:latin typeface="ＭＳ Ｐゴシック"/>
                <a:ea typeface="ＭＳ Ｐゴシック"/>
                <a:cs typeface="ＭＳ Ｐゴシック"/>
              </a:endParaRPr>
            </a:p>
          </p:txBody>
        </p:sp>
        <p:sp>
          <p:nvSpPr>
            <p:cNvPr id="12" name="正方形/長方形 11"/>
            <p:cNvSpPr/>
            <p:nvPr/>
          </p:nvSpPr>
          <p:spPr>
            <a:xfrm>
              <a:off x="336151" y="2453992"/>
              <a:ext cx="2052823" cy="2351413"/>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spcBef>
                  <a:spcPts val="1200"/>
                </a:spcBef>
                <a:buFont typeface="Wingdings" charset="2"/>
                <a:buChar char="ü"/>
              </a:pPr>
              <a:r>
                <a:rPr lang="ja-JP" altLang="en-US" sz="1200" dirty="0" smtClean="0">
                  <a:solidFill>
                    <a:srgbClr val="FFFFFF"/>
                  </a:solidFill>
                  <a:latin typeface="ＭＳ Ｐゴシック"/>
                  <a:ea typeface="ＭＳ Ｐゴシック"/>
                  <a:cs typeface="ＭＳ Ｐゴシック"/>
                </a:rPr>
                <a:t>企画・設計・開発・保守・運用が分離・分業できる。</a:t>
              </a:r>
              <a:endParaRPr lang="en-US" altLang="ja-JP" sz="1200" dirty="0" smtClean="0">
                <a:solidFill>
                  <a:srgbClr val="FFFFFF"/>
                </a:solidFill>
                <a:latin typeface="ＭＳ Ｐゴシック"/>
                <a:ea typeface="ＭＳ Ｐゴシック"/>
                <a:cs typeface="ＭＳ Ｐゴシック"/>
              </a:endParaRPr>
            </a:p>
            <a:p>
              <a:pPr marL="171450" indent="-171450">
                <a:spcBef>
                  <a:spcPts val="1200"/>
                </a:spcBef>
                <a:buFont typeface="Wingdings" charset="2"/>
                <a:buChar char="ü"/>
              </a:pPr>
              <a:r>
                <a:rPr lang="ja-JP" altLang="en-US" sz="1200" dirty="0" smtClean="0">
                  <a:solidFill>
                    <a:srgbClr val="FFFFFF"/>
                  </a:solidFill>
                  <a:latin typeface="ＭＳ Ｐゴシック"/>
                  <a:ea typeface="ＭＳ Ｐゴシック"/>
                  <a:cs typeface="ＭＳ Ｐゴシック"/>
                </a:rPr>
                <a:t>生産性向上や効率化のための</a:t>
              </a:r>
              <a:r>
                <a:rPr lang="en-US" altLang="ja-JP" sz="1200" dirty="0" smtClean="0">
                  <a:solidFill>
                    <a:srgbClr val="FFFFFF"/>
                  </a:solidFill>
                  <a:latin typeface="ＭＳ Ｐゴシック"/>
                  <a:ea typeface="ＭＳ Ｐゴシック"/>
                  <a:cs typeface="ＭＳ Ｐゴシック"/>
                </a:rPr>
                <a:t>IT</a:t>
              </a:r>
              <a:r>
                <a:rPr lang="ja-JP" altLang="en-US" sz="1200" dirty="0" smtClean="0">
                  <a:solidFill>
                    <a:srgbClr val="FFFFFF"/>
                  </a:solidFill>
                  <a:latin typeface="ＭＳ Ｐゴシック"/>
                  <a:ea typeface="ＭＳ Ｐゴシック"/>
                  <a:cs typeface="ＭＳ Ｐゴシック"/>
                </a:rPr>
                <a:t>は既存システムが前提。計画が立てやすく投資対効果も計測しやすい。</a:t>
              </a:r>
              <a:endParaRPr lang="en-US" altLang="ja-JP" sz="1200" dirty="0" smtClean="0">
                <a:solidFill>
                  <a:srgbClr val="FFFFFF"/>
                </a:solidFill>
                <a:latin typeface="ＭＳ Ｐゴシック"/>
                <a:ea typeface="ＭＳ Ｐゴシック"/>
                <a:cs typeface="ＭＳ Ｐゴシック"/>
              </a:endParaRPr>
            </a:p>
            <a:p>
              <a:pPr marL="171450" indent="-171450">
                <a:spcBef>
                  <a:spcPts val="1200"/>
                </a:spcBef>
                <a:buFont typeface="Wingdings" charset="2"/>
                <a:buChar char="ü"/>
              </a:pPr>
              <a:r>
                <a:rPr lang="en-US" altLang="ja-JP" sz="1200" dirty="0" smtClean="0">
                  <a:solidFill>
                    <a:srgbClr val="FFFFFF"/>
                  </a:solidFill>
                  <a:latin typeface="ＭＳ Ｐゴシック"/>
                  <a:ea typeface="ＭＳ Ｐゴシック"/>
                  <a:cs typeface="ＭＳ Ｐゴシック"/>
                </a:rPr>
                <a:t>PM</a:t>
              </a:r>
              <a:r>
                <a:rPr lang="ja-JP" altLang="en-US" sz="1200" dirty="0" smtClean="0">
                  <a:solidFill>
                    <a:srgbClr val="FFFFFF"/>
                  </a:solidFill>
                  <a:latin typeface="ＭＳ Ｐゴシック"/>
                  <a:ea typeface="ＭＳ Ｐゴシック"/>
                  <a:cs typeface="ＭＳ Ｐゴシック"/>
                </a:rPr>
                <a:t>の存在が重要。</a:t>
              </a:r>
              <a:endParaRPr lang="en-US" altLang="ja-JP" sz="1200" dirty="0" smtClean="0">
                <a:solidFill>
                  <a:srgbClr val="FFFFFF"/>
                </a:solidFill>
                <a:latin typeface="ＭＳ Ｐゴシック"/>
                <a:ea typeface="ＭＳ Ｐゴシック"/>
                <a:cs typeface="ＭＳ Ｐゴシック"/>
              </a:endParaRPr>
            </a:p>
          </p:txBody>
        </p:sp>
        <p:sp>
          <p:nvSpPr>
            <p:cNvPr id="6" name="二等辺三角形 5"/>
            <p:cNvSpPr/>
            <p:nvPr/>
          </p:nvSpPr>
          <p:spPr>
            <a:xfrm rot="5400000">
              <a:off x="2188518" y="3398111"/>
              <a:ext cx="524476" cy="260864"/>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4"/>
          <p:cNvGrpSpPr/>
          <p:nvPr/>
        </p:nvGrpSpPr>
        <p:grpSpPr>
          <a:xfrm>
            <a:off x="4592934" y="2453992"/>
            <a:ext cx="4221893" cy="2351413"/>
            <a:chOff x="4592934" y="2453992"/>
            <a:chExt cx="4221893" cy="2351413"/>
          </a:xfrm>
        </p:grpSpPr>
        <p:sp>
          <p:nvSpPr>
            <p:cNvPr id="13" name="正方形/長方形 12"/>
            <p:cNvSpPr/>
            <p:nvPr/>
          </p:nvSpPr>
          <p:spPr>
            <a:xfrm>
              <a:off x="6762004" y="2453992"/>
              <a:ext cx="2052823" cy="235141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en-US" sz="1200" dirty="0" smtClean="0">
                  <a:solidFill>
                    <a:srgbClr val="FFFFFF"/>
                  </a:solidFill>
                  <a:latin typeface="ＭＳ Ｐゴシック"/>
                  <a:ea typeface="ＭＳ Ｐゴシック"/>
                  <a:cs typeface="ＭＳ Ｐゴシック"/>
                </a:rPr>
                <a:t>自分で探し、コミュニティに参加・貢献できる知識やスキルが重要。</a:t>
              </a:r>
              <a:endParaRPr lang="en-US" altLang="ja-JP" sz="1200" dirty="0" smtClean="0">
                <a:solidFill>
                  <a:srgbClr val="FFFFFF"/>
                </a:solidFill>
                <a:latin typeface="ＭＳ Ｐゴシック"/>
                <a:ea typeface="ＭＳ Ｐゴシック"/>
                <a:cs typeface="ＭＳ Ｐゴシック"/>
              </a:endParaRPr>
            </a:p>
          </p:txBody>
        </p:sp>
        <p:sp>
          <p:nvSpPr>
            <p:cNvPr id="14" name="正方形/長方形 13"/>
            <p:cNvSpPr/>
            <p:nvPr/>
          </p:nvSpPr>
          <p:spPr>
            <a:xfrm>
              <a:off x="4592934" y="2453992"/>
              <a:ext cx="2052823" cy="235141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en-US" sz="1200" dirty="0" smtClean="0">
                  <a:solidFill>
                    <a:srgbClr val="FFFFFF"/>
                  </a:solidFill>
                  <a:latin typeface="ＭＳ Ｐゴシック"/>
                  <a:ea typeface="ＭＳ Ｐゴシック"/>
                  <a:cs typeface="ＭＳ Ｐゴシック"/>
                </a:rPr>
                <a:t>ベンダーが提供するテクノロジーに対応する知識やスキルが重要。</a:t>
              </a:r>
              <a:endParaRPr lang="en-US" altLang="ja-JP" sz="1200" dirty="0" smtClean="0">
                <a:solidFill>
                  <a:srgbClr val="FFFFFF"/>
                </a:solidFill>
                <a:latin typeface="ＭＳ Ｐゴシック"/>
                <a:ea typeface="ＭＳ Ｐゴシック"/>
                <a:cs typeface="ＭＳ Ｐゴシック"/>
              </a:endParaRPr>
            </a:p>
          </p:txBody>
        </p:sp>
        <p:sp>
          <p:nvSpPr>
            <p:cNvPr id="18" name="二等辺三角形 17"/>
            <p:cNvSpPr/>
            <p:nvPr/>
          </p:nvSpPr>
          <p:spPr>
            <a:xfrm rot="5400000">
              <a:off x="6445303" y="3398111"/>
              <a:ext cx="524476" cy="260864"/>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 name="図形グループ 28"/>
          <p:cNvGrpSpPr/>
          <p:nvPr/>
        </p:nvGrpSpPr>
        <p:grpSpPr>
          <a:xfrm>
            <a:off x="353596" y="5703332"/>
            <a:ext cx="8478676" cy="825160"/>
            <a:chOff x="353596" y="5703332"/>
            <a:chExt cx="8478676" cy="825160"/>
          </a:xfrm>
        </p:grpSpPr>
        <p:grpSp>
          <p:nvGrpSpPr>
            <p:cNvPr id="26" name="図形グループ 25"/>
            <p:cNvGrpSpPr/>
            <p:nvPr/>
          </p:nvGrpSpPr>
          <p:grpSpPr>
            <a:xfrm>
              <a:off x="353596" y="6027356"/>
              <a:ext cx="8478676" cy="501136"/>
              <a:chOff x="336151" y="4928977"/>
              <a:chExt cx="8478676" cy="501136"/>
            </a:xfrm>
          </p:grpSpPr>
          <p:sp>
            <p:nvSpPr>
              <p:cNvPr id="15" name="正方形/長方形 14"/>
              <p:cNvSpPr/>
              <p:nvPr/>
            </p:nvSpPr>
            <p:spPr>
              <a:xfrm>
                <a:off x="336151" y="4928977"/>
                <a:ext cx="8478676" cy="501136"/>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専門エンジニア　　　　　フルスタック・エンジニア</a:t>
                </a:r>
                <a:endParaRPr kumimoji="1" lang="ja-JP" altLang="en-US" sz="2400" dirty="0">
                  <a:solidFill>
                    <a:srgbClr val="FFFFFF"/>
                  </a:solidFill>
                  <a:latin typeface="ＭＳ Ｐゴシック"/>
                  <a:ea typeface="ＭＳ Ｐゴシック"/>
                  <a:cs typeface="ＭＳ Ｐゴシック"/>
                </a:endParaRPr>
              </a:p>
            </p:txBody>
          </p:sp>
          <p:sp>
            <p:nvSpPr>
              <p:cNvPr id="7" name="右矢印 6"/>
              <p:cNvSpPr/>
              <p:nvPr/>
            </p:nvSpPr>
            <p:spPr>
              <a:xfrm>
                <a:off x="3789404" y="5011355"/>
                <a:ext cx="562919" cy="370704"/>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二等辺三角形 20"/>
            <p:cNvSpPr/>
            <p:nvPr/>
          </p:nvSpPr>
          <p:spPr>
            <a:xfrm rot="10800000">
              <a:off x="3991571" y="5703332"/>
              <a:ext cx="1175266" cy="289699"/>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 name="図形グループ 27"/>
          <p:cNvGrpSpPr/>
          <p:nvPr/>
        </p:nvGrpSpPr>
        <p:grpSpPr>
          <a:xfrm>
            <a:off x="353596" y="4935842"/>
            <a:ext cx="8478676" cy="700218"/>
            <a:chOff x="353596" y="5842004"/>
            <a:chExt cx="8478676" cy="700218"/>
          </a:xfrm>
        </p:grpSpPr>
        <p:sp>
          <p:nvSpPr>
            <p:cNvPr id="16" name="正方形/長方形 15"/>
            <p:cNvSpPr/>
            <p:nvPr/>
          </p:nvSpPr>
          <p:spPr>
            <a:xfrm>
              <a:off x="353596" y="5842004"/>
              <a:ext cx="8478676" cy="70021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ＭＳ Ｐゴシック"/>
                <a:ea typeface="ＭＳ Ｐゴシック"/>
                <a:cs typeface="ＭＳ Ｐゴシック"/>
              </a:endParaRPr>
            </a:p>
          </p:txBody>
        </p:sp>
        <p:sp>
          <p:nvSpPr>
            <p:cNvPr id="22" name="正方形/長方形 21"/>
            <p:cNvSpPr/>
            <p:nvPr/>
          </p:nvSpPr>
          <p:spPr>
            <a:xfrm>
              <a:off x="545245"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ビジネスとテクノロジーの</a:t>
              </a:r>
              <a:endParaRPr kumimoji="1" lang="en-US" altLang="ja-JP" sz="1600" dirty="0" smtClean="0">
                <a:solidFill>
                  <a:srgbClr val="FFFFFF"/>
                </a:solidFill>
                <a:latin typeface="ＭＳ Ｐゴシック"/>
                <a:ea typeface="ＭＳ Ｐゴシック"/>
                <a:cs typeface="ＭＳ Ｐゴシック"/>
              </a:endParaRPr>
            </a:p>
            <a:p>
              <a:pPr algn="ctr"/>
              <a:r>
                <a:rPr kumimoji="1" lang="ja-JP" altLang="en-US" sz="1600" dirty="0" smtClean="0">
                  <a:solidFill>
                    <a:srgbClr val="FFFFFF"/>
                  </a:solidFill>
                  <a:latin typeface="ＭＳ Ｐゴシック"/>
                  <a:ea typeface="ＭＳ Ｐゴシック"/>
                  <a:cs typeface="ＭＳ Ｐゴシック"/>
                </a:rPr>
                <a:t>同期化</a:t>
              </a:r>
              <a:endParaRPr kumimoji="1" lang="ja-JP" altLang="en-US" sz="1600" dirty="0">
                <a:solidFill>
                  <a:srgbClr val="FFFFFF"/>
                </a:solidFill>
                <a:latin typeface="ＭＳ Ｐゴシック"/>
                <a:ea typeface="ＭＳ Ｐゴシック"/>
                <a:cs typeface="ＭＳ Ｐゴシック"/>
              </a:endParaRPr>
            </a:p>
          </p:txBody>
        </p:sp>
        <p:sp>
          <p:nvSpPr>
            <p:cNvPr id="23" name="正方形/長方形 22"/>
            <p:cNvSpPr/>
            <p:nvPr/>
          </p:nvSpPr>
          <p:spPr>
            <a:xfrm>
              <a:off x="3324394"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単一システムの</a:t>
              </a:r>
              <a:endParaRPr kumimoji="1" lang="en-US" altLang="ja-JP" sz="1600" dirty="0" smtClean="0">
                <a:solidFill>
                  <a:srgbClr val="FFFFFF"/>
                </a:solidFill>
                <a:latin typeface="ＭＳ Ｐゴシック"/>
                <a:ea typeface="ＭＳ Ｐゴシック"/>
                <a:cs typeface="ＭＳ Ｐゴシック"/>
              </a:endParaRPr>
            </a:p>
            <a:p>
              <a:pPr algn="ctr"/>
              <a:r>
                <a:rPr lang="ja-JP" altLang="en-US" sz="1600" dirty="0" smtClean="0">
                  <a:solidFill>
                    <a:srgbClr val="FFFFFF"/>
                  </a:solidFill>
                  <a:latin typeface="ＭＳ Ｐゴシック"/>
                  <a:ea typeface="ＭＳ Ｐゴシック"/>
                  <a:cs typeface="ＭＳ Ｐゴシック"/>
                </a:rPr>
                <a:t>小規模化</a:t>
              </a:r>
              <a:endParaRPr kumimoji="1" lang="ja-JP" altLang="en-US" sz="1600" dirty="0">
                <a:solidFill>
                  <a:srgbClr val="FFFFFF"/>
                </a:solidFill>
                <a:latin typeface="ＭＳ Ｐゴシック"/>
                <a:ea typeface="ＭＳ Ｐゴシック"/>
                <a:cs typeface="ＭＳ Ｐゴシック"/>
              </a:endParaRPr>
            </a:p>
          </p:txBody>
        </p:sp>
        <p:sp>
          <p:nvSpPr>
            <p:cNvPr id="24" name="正方形/長方形 23"/>
            <p:cNvSpPr/>
            <p:nvPr/>
          </p:nvSpPr>
          <p:spPr>
            <a:xfrm>
              <a:off x="6132124"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短納期・変更は前提</a:t>
              </a:r>
              <a:endParaRPr kumimoji="1" lang="ja-JP" altLang="en-US" sz="16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2450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lang="ja-JP" altLang="en-US" dirty="0"/>
              <a:t>人材育成</a:t>
            </a:r>
            <a:r>
              <a:rPr lang="ja-JP" altLang="en-US" dirty="0" smtClean="0"/>
              <a:t>：エンジニア（２）</a:t>
            </a:r>
            <a:endParaRPr kumimoji="1" lang="ja-JP" altLang="en-US" dirty="0"/>
          </a:p>
        </p:txBody>
      </p:sp>
      <p:sp>
        <p:nvSpPr>
          <p:cNvPr id="16" name="正方形/長方形 15"/>
          <p:cNvSpPr/>
          <p:nvPr/>
        </p:nvSpPr>
        <p:spPr>
          <a:xfrm>
            <a:off x="336151" y="4359189"/>
            <a:ext cx="8478676" cy="504571"/>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日本の高賃金に見合う仕事ができるエンジニア</a:t>
            </a:r>
            <a:endParaRPr kumimoji="1" lang="ja-JP" altLang="en-US" sz="2400" dirty="0">
              <a:solidFill>
                <a:srgbClr val="FFFFFF"/>
              </a:solidFill>
              <a:latin typeface="ＭＳ Ｐゴシック"/>
              <a:ea typeface="ＭＳ Ｐゴシック"/>
              <a:cs typeface="ＭＳ Ｐゴシック"/>
            </a:endParaRPr>
          </a:p>
        </p:txBody>
      </p:sp>
      <p:sp>
        <p:nvSpPr>
          <p:cNvPr id="17" name="正方形/長方形 16"/>
          <p:cNvSpPr/>
          <p:nvPr/>
        </p:nvSpPr>
        <p:spPr>
          <a:xfrm>
            <a:off x="336151" y="892431"/>
            <a:ext cx="4221893" cy="334319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spcBef>
                <a:spcPts val="600"/>
              </a:spcBef>
            </a:pPr>
            <a:r>
              <a:rPr kumimoji="1" lang="ja-JP" altLang="en-US" sz="2000" u="sng" dirty="0" smtClean="0">
                <a:solidFill>
                  <a:srgbClr val="FFFFFF"/>
                </a:solidFill>
                <a:latin typeface="ＭＳ Ｐゴシック"/>
                <a:ea typeface="ＭＳ Ｐゴシック"/>
                <a:cs typeface="ＭＳ Ｐゴシック"/>
              </a:rPr>
              <a:t>オフショアとの差別化</a:t>
            </a:r>
            <a:endParaRPr kumimoji="1"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smtClean="0">
                <a:solidFill>
                  <a:srgbClr val="FFFFFF"/>
                </a:solidFill>
                <a:latin typeface="ＭＳ Ｐゴシック"/>
                <a:ea typeface="ＭＳ Ｐゴシック"/>
                <a:cs typeface="ＭＳ Ｐゴシック"/>
              </a:rPr>
              <a:t>業務の現場に近く、日本語やビジネス文化や常識がわかる。</a:t>
            </a:r>
            <a:endParaRPr kumimoji="1" lang="en-US" altLang="ja-JP" sz="1600" dirty="0" smtClean="0">
              <a:solidFill>
                <a:srgbClr val="FFFFFF"/>
              </a:solidFill>
              <a:latin typeface="ＭＳ Ｐゴシック"/>
              <a:ea typeface="ＭＳ Ｐゴシック"/>
              <a:cs typeface="ＭＳ Ｐゴシック"/>
            </a:endParaRPr>
          </a:p>
          <a:p>
            <a:pPr>
              <a:spcBef>
                <a:spcPts val="600"/>
              </a:spcBef>
            </a:pPr>
            <a:r>
              <a:rPr lang="ja-JP" altLang="en-US" sz="2000" u="sng" dirty="0" smtClean="0">
                <a:solidFill>
                  <a:srgbClr val="FFFFFF"/>
                </a:solidFill>
                <a:latin typeface="ＭＳ Ｐゴシック"/>
                <a:ea typeface="ＭＳ Ｐゴシック"/>
                <a:cs typeface="ＭＳ Ｐゴシック"/>
              </a:rPr>
              <a:t>クラウドとの差別化</a:t>
            </a:r>
            <a:endParaRPr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a:solidFill>
                  <a:srgbClr val="FFFFFF"/>
                </a:solidFill>
                <a:latin typeface="ＭＳ Ｐゴシック"/>
                <a:ea typeface="ＭＳ Ｐゴシック"/>
                <a:cs typeface="ＭＳ Ｐゴシック"/>
              </a:rPr>
              <a:t>クリエイティブ</a:t>
            </a:r>
            <a:r>
              <a:rPr lang="ja-JP" altLang="en-US" sz="1600" dirty="0" smtClean="0">
                <a:solidFill>
                  <a:srgbClr val="FFFFFF"/>
                </a:solidFill>
                <a:latin typeface="ＭＳ Ｐゴシック"/>
                <a:ea typeface="ＭＳ Ｐゴシック"/>
                <a:cs typeface="ＭＳ Ｐゴシック"/>
              </a:rPr>
              <a:t>で、</a:t>
            </a:r>
            <a:r>
              <a:rPr lang="ja-JP" altLang="en-US" sz="1600" dirty="0">
                <a:solidFill>
                  <a:srgbClr val="FFFFFF"/>
                </a:solidFill>
                <a:latin typeface="ＭＳ Ｐゴシック"/>
                <a:ea typeface="ＭＳ Ｐゴシック"/>
                <a:cs typeface="ＭＳ Ｐゴシック"/>
              </a:rPr>
              <a:t>企画やデザインなどのビジネスの最上流に関与できる</a:t>
            </a:r>
            <a:r>
              <a:rPr lang="ja-JP" altLang="en-US" sz="1600" dirty="0" smtClean="0">
                <a:solidFill>
                  <a:srgbClr val="FFFFFF"/>
                </a:solidFill>
                <a:latin typeface="ＭＳ Ｐゴシック"/>
                <a:ea typeface="ＭＳ Ｐゴシック"/>
                <a:cs typeface="ＭＳ Ｐゴシック"/>
              </a:rPr>
              <a:t>。</a:t>
            </a:r>
            <a:endParaRPr lang="en-US" altLang="ja-JP" sz="1600" dirty="0">
              <a:solidFill>
                <a:srgbClr val="FFFFFF"/>
              </a:solidFill>
              <a:latin typeface="ＭＳ Ｐゴシック"/>
              <a:ea typeface="ＭＳ Ｐゴシック"/>
              <a:cs typeface="ＭＳ Ｐゴシック"/>
            </a:endParaRPr>
          </a:p>
          <a:p>
            <a:pPr>
              <a:spcBef>
                <a:spcPts val="600"/>
              </a:spcBef>
            </a:pPr>
            <a:r>
              <a:rPr kumimoji="1" lang="ja-JP" altLang="en-US" sz="2000" u="sng" dirty="0" smtClean="0">
                <a:solidFill>
                  <a:srgbClr val="FFFFFF"/>
                </a:solidFill>
                <a:latin typeface="ＭＳ Ｐゴシック"/>
                <a:ea typeface="ＭＳ Ｐゴシック"/>
                <a:cs typeface="ＭＳ Ｐゴシック"/>
              </a:rPr>
              <a:t>人工知能との差別化</a:t>
            </a:r>
            <a:endParaRPr kumimoji="1"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a:solidFill>
                  <a:srgbClr val="FFFFFF"/>
                </a:solidFill>
                <a:latin typeface="ＭＳ Ｐゴシック"/>
                <a:ea typeface="ＭＳ Ｐゴシック"/>
                <a:cs typeface="ＭＳ Ｐゴシック"/>
              </a:rPr>
              <a:t>相手の事情への洞察、感情や感性への対応ができる。</a:t>
            </a:r>
          </a:p>
        </p:txBody>
      </p:sp>
      <p:grpSp>
        <p:nvGrpSpPr>
          <p:cNvPr id="3" name="図形グループ 2"/>
          <p:cNvGrpSpPr/>
          <p:nvPr/>
        </p:nvGrpSpPr>
        <p:grpSpPr>
          <a:xfrm>
            <a:off x="4482755" y="892431"/>
            <a:ext cx="4332072" cy="3343191"/>
            <a:chOff x="4482755" y="892431"/>
            <a:chExt cx="4332072" cy="3343191"/>
          </a:xfrm>
        </p:grpSpPr>
        <p:sp>
          <p:nvSpPr>
            <p:cNvPr id="24" name="正方形/長方形 23"/>
            <p:cNvSpPr/>
            <p:nvPr/>
          </p:nvSpPr>
          <p:spPr>
            <a:xfrm>
              <a:off x="4592934" y="892431"/>
              <a:ext cx="4221893" cy="334319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indent="-192087">
                <a:spcBef>
                  <a:spcPts val="600"/>
                </a:spcBef>
              </a:pPr>
              <a:r>
                <a:rPr lang="ja-JP" altLang="en-US" sz="2000" u="sng" dirty="0" smtClean="0">
                  <a:solidFill>
                    <a:srgbClr val="FFFFFF"/>
                  </a:solidFill>
                  <a:latin typeface="ＭＳ Ｐゴシック"/>
                  <a:ea typeface="ＭＳ Ｐゴシック"/>
                  <a:cs typeface="ＭＳ Ｐゴシック"/>
                </a:rPr>
                <a:t>原理原則の追求</a:t>
              </a:r>
              <a:endParaRPr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smtClean="0">
                  <a:solidFill>
                    <a:srgbClr val="FFFFFF"/>
                  </a:solidFill>
                  <a:latin typeface="ＭＳ Ｐゴシック"/>
                  <a:ea typeface="ＭＳ Ｐゴシック"/>
                  <a:cs typeface="ＭＳ Ｐゴシック"/>
                </a:rPr>
                <a:t>テクノロジーの原理原則を追求し、手段の変化に対応できる。</a:t>
              </a:r>
              <a:endParaRPr lang="en-US" altLang="ja-JP" sz="1600" dirty="0" smtClean="0">
                <a:solidFill>
                  <a:srgbClr val="FFFFFF"/>
                </a:solidFill>
                <a:latin typeface="ＭＳ Ｐゴシック"/>
                <a:ea typeface="ＭＳ Ｐゴシック"/>
                <a:cs typeface="ＭＳ Ｐゴシック"/>
              </a:endParaRPr>
            </a:p>
            <a:p>
              <a:pPr indent="-192087">
                <a:spcBef>
                  <a:spcPts val="600"/>
                </a:spcBef>
              </a:pPr>
              <a:r>
                <a:rPr lang="ja-JP" altLang="en-US" sz="2000" u="sng" dirty="0" smtClean="0">
                  <a:solidFill>
                    <a:srgbClr val="FFFFFF"/>
                  </a:solidFill>
                  <a:latin typeface="ＭＳ Ｐゴシック"/>
                  <a:ea typeface="ＭＳ Ｐゴシック"/>
                  <a:cs typeface="ＭＳ Ｐゴシック"/>
                </a:rPr>
                <a:t>トレンドの把握</a:t>
              </a:r>
              <a:endParaRPr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smtClean="0">
                  <a:solidFill>
                    <a:srgbClr val="FFFFFF"/>
                  </a:solidFill>
                  <a:latin typeface="ＭＳ Ｐゴシック"/>
                  <a:ea typeface="ＭＳ Ｐゴシック"/>
                  <a:cs typeface="ＭＳ Ｐゴシック"/>
                </a:rPr>
                <a:t>ビジネスやテクノロジーの動向に明るく、お客様をリードし、未来を約束できる。</a:t>
              </a:r>
              <a:endParaRPr lang="en-US" altLang="ja-JP" sz="1600" dirty="0" smtClean="0">
                <a:solidFill>
                  <a:srgbClr val="FFFFFF"/>
                </a:solidFill>
                <a:latin typeface="ＭＳ Ｐゴシック"/>
                <a:ea typeface="ＭＳ Ｐゴシック"/>
                <a:cs typeface="ＭＳ Ｐゴシック"/>
              </a:endParaRPr>
            </a:p>
            <a:p>
              <a:pPr indent="-192087">
                <a:spcBef>
                  <a:spcPts val="600"/>
                </a:spcBef>
              </a:pPr>
              <a:r>
                <a:rPr lang="ja-JP" altLang="en-US" sz="2000" u="sng" dirty="0" smtClean="0">
                  <a:solidFill>
                    <a:srgbClr val="FFFFFF"/>
                  </a:solidFill>
                  <a:latin typeface="ＭＳ Ｐゴシック"/>
                  <a:ea typeface="ＭＳ Ｐゴシック"/>
                  <a:cs typeface="ＭＳ Ｐゴシック"/>
                </a:rPr>
                <a:t>応対力・交渉力の獲得</a:t>
              </a:r>
              <a:endParaRPr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smtClean="0">
                  <a:solidFill>
                    <a:srgbClr val="FFFFFF"/>
                  </a:solidFill>
                  <a:latin typeface="ＭＳ Ｐゴシック"/>
                  <a:ea typeface="ＭＳ Ｐゴシック"/>
                  <a:cs typeface="ＭＳ Ｐゴシック"/>
                </a:rPr>
                <a:t>「テクノロジーの専門家として、お客様のビジネスの相談にのる」ことができる。</a:t>
              </a:r>
              <a:endParaRPr lang="en-US" altLang="ja-JP" sz="1600" dirty="0" smtClean="0">
                <a:solidFill>
                  <a:srgbClr val="FFFFFF"/>
                </a:solidFill>
                <a:latin typeface="ＭＳ Ｐゴシック"/>
                <a:ea typeface="ＭＳ Ｐゴシック"/>
                <a:cs typeface="ＭＳ Ｐゴシック"/>
              </a:endParaRPr>
            </a:p>
          </p:txBody>
        </p:sp>
        <p:sp>
          <p:nvSpPr>
            <p:cNvPr id="25" name="二等辺三角形 24"/>
            <p:cNvSpPr/>
            <p:nvPr/>
          </p:nvSpPr>
          <p:spPr>
            <a:xfrm rot="5400000">
              <a:off x="4114686" y="2275134"/>
              <a:ext cx="941856" cy="205717"/>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353596" y="5703332"/>
            <a:ext cx="8478676" cy="825160"/>
            <a:chOff x="353596" y="5703332"/>
            <a:chExt cx="8478676" cy="825160"/>
          </a:xfrm>
        </p:grpSpPr>
        <p:grpSp>
          <p:nvGrpSpPr>
            <p:cNvPr id="34" name="図形グループ 33"/>
            <p:cNvGrpSpPr/>
            <p:nvPr/>
          </p:nvGrpSpPr>
          <p:grpSpPr>
            <a:xfrm>
              <a:off x="353596" y="6027356"/>
              <a:ext cx="8478676" cy="501136"/>
              <a:chOff x="336151" y="4928977"/>
              <a:chExt cx="8478676" cy="501136"/>
            </a:xfrm>
          </p:grpSpPr>
          <p:sp>
            <p:nvSpPr>
              <p:cNvPr id="36" name="正方形/長方形 35"/>
              <p:cNvSpPr/>
              <p:nvPr/>
            </p:nvSpPr>
            <p:spPr>
              <a:xfrm>
                <a:off x="336151" y="4928977"/>
                <a:ext cx="8478676" cy="501136"/>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専門エンジニア　　　　　フルスタックエンジニア</a:t>
                </a:r>
                <a:endParaRPr kumimoji="1" lang="ja-JP" altLang="en-US" sz="2400" dirty="0">
                  <a:solidFill>
                    <a:srgbClr val="FFFFFF"/>
                  </a:solidFill>
                  <a:latin typeface="ＭＳ Ｐゴシック"/>
                  <a:ea typeface="ＭＳ Ｐゴシック"/>
                  <a:cs typeface="ＭＳ Ｐゴシック"/>
                </a:endParaRPr>
              </a:p>
            </p:txBody>
          </p:sp>
          <p:sp>
            <p:nvSpPr>
              <p:cNvPr id="37" name="右矢印 36"/>
              <p:cNvSpPr/>
              <p:nvPr/>
            </p:nvSpPr>
            <p:spPr>
              <a:xfrm>
                <a:off x="3789404" y="5011355"/>
                <a:ext cx="562919" cy="370704"/>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 name="二等辺三角形 34"/>
            <p:cNvSpPr/>
            <p:nvPr/>
          </p:nvSpPr>
          <p:spPr>
            <a:xfrm rot="10800000">
              <a:off x="3991571" y="5703332"/>
              <a:ext cx="1175266" cy="289699"/>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8" name="図形グループ 37"/>
          <p:cNvGrpSpPr/>
          <p:nvPr/>
        </p:nvGrpSpPr>
        <p:grpSpPr>
          <a:xfrm>
            <a:off x="353596" y="4935842"/>
            <a:ext cx="8478676" cy="700218"/>
            <a:chOff x="353596" y="5842004"/>
            <a:chExt cx="8478676" cy="700218"/>
          </a:xfrm>
        </p:grpSpPr>
        <p:sp>
          <p:nvSpPr>
            <p:cNvPr id="39" name="正方形/長方形 38"/>
            <p:cNvSpPr/>
            <p:nvPr/>
          </p:nvSpPr>
          <p:spPr>
            <a:xfrm>
              <a:off x="353596" y="5842004"/>
              <a:ext cx="8478676" cy="70021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ＭＳ Ｐゴシック"/>
                <a:ea typeface="ＭＳ Ｐゴシック"/>
                <a:cs typeface="ＭＳ Ｐゴシック"/>
              </a:endParaRPr>
            </a:p>
          </p:txBody>
        </p:sp>
        <p:sp>
          <p:nvSpPr>
            <p:cNvPr id="40" name="正方形/長方形 39"/>
            <p:cNvSpPr/>
            <p:nvPr/>
          </p:nvSpPr>
          <p:spPr>
            <a:xfrm>
              <a:off x="545245"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ビジネスとテクノロジーの</a:t>
              </a:r>
              <a:endParaRPr kumimoji="1" lang="en-US" altLang="ja-JP" sz="1600" dirty="0" smtClean="0">
                <a:solidFill>
                  <a:srgbClr val="FFFFFF"/>
                </a:solidFill>
                <a:latin typeface="ＭＳ Ｐゴシック"/>
                <a:ea typeface="ＭＳ Ｐゴシック"/>
                <a:cs typeface="ＭＳ Ｐゴシック"/>
              </a:endParaRPr>
            </a:p>
            <a:p>
              <a:pPr algn="ctr"/>
              <a:r>
                <a:rPr kumimoji="1" lang="ja-JP" altLang="en-US" sz="1600" dirty="0" smtClean="0">
                  <a:solidFill>
                    <a:srgbClr val="FFFFFF"/>
                  </a:solidFill>
                  <a:latin typeface="ＭＳ Ｐゴシック"/>
                  <a:ea typeface="ＭＳ Ｐゴシック"/>
                  <a:cs typeface="ＭＳ Ｐゴシック"/>
                </a:rPr>
                <a:t>同期化</a:t>
              </a:r>
              <a:endParaRPr kumimoji="1" lang="ja-JP" altLang="en-US" sz="1600" dirty="0">
                <a:solidFill>
                  <a:srgbClr val="FFFFFF"/>
                </a:solidFill>
                <a:latin typeface="ＭＳ Ｐゴシック"/>
                <a:ea typeface="ＭＳ Ｐゴシック"/>
                <a:cs typeface="ＭＳ Ｐゴシック"/>
              </a:endParaRPr>
            </a:p>
          </p:txBody>
        </p:sp>
        <p:sp>
          <p:nvSpPr>
            <p:cNvPr id="41" name="正方形/長方形 40"/>
            <p:cNvSpPr/>
            <p:nvPr/>
          </p:nvSpPr>
          <p:spPr>
            <a:xfrm>
              <a:off x="3324394"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単一システムの</a:t>
              </a:r>
              <a:endParaRPr kumimoji="1" lang="en-US" altLang="ja-JP" sz="1600" dirty="0" smtClean="0">
                <a:solidFill>
                  <a:srgbClr val="FFFFFF"/>
                </a:solidFill>
                <a:latin typeface="ＭＳ Ｐゴシック"/>
                <a:ea typeface="ＭＳ Ｐゴシック"/>
                <a:cs typeface="ＭＳ Ｐゴシック"/>
              </a:endParaRPr>
            </a:p>
            <a:p>
              <a:pPr algn="ctr"/>
              <a:r>
                <a:rPr lang="ja-JP" altLang="en-US" sz="1600" dirty="0" smtClean="0">
                  <a:solidFill>
                    <a:srgbClr val="FFFFFF"/>
                  </a:solidFill>
                  <a:latin typeface="ＭＳ Ｐゴシック"/>
                  <a:ea typeface="ＭＳ Ｐゴシック"/>
                  <a:cs typeface="ＭＳ Ｐゴシック"/>
                </a:rPr>
                <a:t>小規模化</a:t>
              </a:r>
              <a:endParaRPr kumimoji="1" lang="ja-JP" altLang="en-US" sz="1600" dirty="0">
                <a:solidFill>
                  <a:srgbClr val="FFFFFF"/>
                </a:solidFill>
                <a:latin typeface="ＭＳ Ｐゴシック"/>
                <a:ea typeface="ＭＳ Ｐゴシック"/>
                <a:cs typeface="ＭＳ Ｐゴシック"/>
              </a:endParaRPr>
            </a:p>
          </p:txBody>
        </p:sp>
        <p:sp>
          <p:nvSpPr>
            <p:cNvPr id="42" name="正方形/長方形 41"/>
            <p:cNvSpPr/>
            <p:nvPr/>
          </p:nvSpPr>
          <p:spPr>
            <a:xfrm>
              <a:off x="6132124"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短納期・変更は前提</a:t>
              </a:r>
              <a:endParaRPr kumimoji="1" lang="ja-JP" altLang="en-US" sz="16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51184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3273160" y="981660"/>
            <a:ext cx="5410200" cy="541913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2587360" y="2285991"/>
            <a:ext cx="4114800" cy="411480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2130160" y="3809991"/>
            <a:ext cx="2590800" cy="25908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smtClean="0"/>
              <a:t>人材育成：営業（１）</a:t>
            </a:r>
            <a:endParaRPr kumimoji="1" lang="ja-JP" altLang="en-US" dirty="0"/>
          </a:p>
        </p:txBody>
      </p:sp>
      <p:sp>
        <p:nvSpPr>
          <p:cNvPr id="3" name="テキスト ボックス 2"/>
          <p:cNvSpPr txBox="1"/>
          <p:nvPr/>
        </p:nvSpPr>
        <p:spPr>
          <a:xfrm>
            <a:off x="4082844" y="2914516"/>
            <a:ext cx="2262158" cy="923330"/>
          </a:xfrm>
          <a:prstGeom prst="rect">
            <a:avLst/>
          </a:prstGeom>
          <a:noFill/>
        </p:spPr>
        <p:txBody>
          <a:bodyPr wrap="none" rtlCol="0">
            <a:spAutoFit/>
          </a:bodyPr>
          <a:lstStyle/>
          <a:p>
            <a:pPr algn="ctr"/>
            <a:r>
              <a:rPr kumimoji="1" lang="ja-JP" altLang="en-US" sz="3600" dirty="0" smtClean="0">
                <a:solidFill>
                  <a:srgbClr val="FFFFFF"/>
                </a:solidFill>
                <a:latin typeface="メイリオ"/>
                <a:ea typeface="メイリオ"/>
                <a:cs typeface="メイリオ"/>
              </a:rPr>
              <a:t>営業</a:t>
            </a:r>
            <a:r>
              <a:rPr kumimoji="1" lang="en-US" altLang="ja-JP" sz="3600" dirty="0" smtClean="0">
                <a:solidFill>
                  <a:srgbClr val="FFFFFF"/>
                </a:solidFill>
                <a:latin typeface="メイリオ"/>
                <a:ea typeface="メイリオ"/>
                <a:cs typeface="メイリオ"/>
              </a:rPr>
              <a:t>2.0</a:t>
            </a:r>
          </a:p>
          <a:p>
            <a:pPr algn="ctr"/>
            <a:r>
              <a:rPr lang="ja-JP" altLang="en-US" sz="1800" dirty="0" smtClean="0">
                <a:solidFill>
                  <a:srgbClr val="FFFFFF"/>
                </a:solidFill>
                <a:latin typeface="メイリオ"/>
                <a:ea typeface="メイリオ"/>
                <a:cs typeface="メイリオ"/>
              </a:rPr>
              <a:t>ソリューション営業</a:t>
            </a:r>
            <a:endParaRPr kumimoji="1" lang="ja-JP" altLang="en-US" sz="1800" dirty="0">
              <a:solidFill>
                <a:srgbClr val="FFFFFF"/>
              </a:solidFill>
              <a:latin typeface="メイリオ"/>
              <a:ea typeface="メイリオ"/>
              <a:cs typeface="メイリオ"/>
            </a:endParaRPr>
          </a:p>
        </p:txBody>
      </p:sp>
      <p:sp>
        <p:nvSpPr>
          <p:cNvPr id="7" name="テキスト ボックス 6"/>
          <p:cNvSpPr txBox="1"/>
          <p:nvPr/>
        </p:nvSpPr>
        <p:spPr>
          <a:xfrm>
            <a:off x="6345002" y="1394981"/>
            <a:ext cx="2262158" cy="923330"/>
          </a:xfrm>
          <a:prstGeom prst="rect">
            <a:avLst/>
          </a:prstGeom>
          <a:noFill/>
        </p:spPr>
        <p:txBody>
          <a:bodyPr wrap="none" rtlCol="0">
            <a:spAutoFit/>
          </a:bodyPr>
          <a:lstStyle/>
          <a:p>
            <a:pPr algn="ctr"/>
            <a:r>
              <a:rPr kumimoji="1" lang="ja-JP" altLang="en-US" sz="3600" dirty="0" smtClean="0">
                <a:solidFill>
                  <a:srgbClr val="FFFFFF"/>
                </a:solidFill>
                <a:latin typeface="メイリオ"/>
                <a:ea typeface="メイリオ"/>
                <a:cs typeface="メイリオ"/>
              </a:rPr>
              <a:t>営業</a:t>
            </a:r>
            <a:r>
              <a:rPr lang="en-US" altLang="ja-JP" sz="3600" dirty="0" smtClean="0">
                <a:solidFill>
                  <a:srgbClr val="FFFFFF"/>
                </a:solidFill>
                <a:latin typeface="メイリオ"/>
                <a:ea typeface="メイリオ"/>
                <a:cs typeface="メイリオ"/>
              </a:rPr>
              <a:t>3</a:t>
            </a:r>
            <a:r>
              <a:rPr kumimoji="1" lang="en-US" altLang="ja-JP" sz="3600" dirty="0" smtClean="0">
                <a:solidFill>
                  <a:srgbClr val="FFFFFF"/>
                </a:solidFill>
                <a:latin typeface="メイリオ"/>
                <a:ea typeface="メイリオ"/>
                <a:cs typeface="メイリオ"/>
              </a:rPr>
              <a:t>.0</a:t>
            </a:r>
          </a:p>
          <a:p>
            <a:pPr algn="ctr"/>
            <a:r>
              <a:rPr lang="ja-JP" altLang="en-US" sz="1800" dirty="0" smtClean="0">
                <a:solidFill>
                  <a:srgbClr val="FFFFFF"/>
                </a:solidFill>
                <a:latin typeface="メイリオ"/>
                <a:ea typeface="メイリオ"/>
                <a:cs typeface="メイリオ"/>
              </a:rPr>
              <a:t>イノベーション営業</a:t>
            </a:r>
            <a:endParaRPr kumimoji="1" lang="ja-JP" altLang="en-US" sz="1800" dirty="0">
              <a:solidFill>
                <a:srgbClr val="FFFFFF"/>
              </a:solidFill>
              <a:latin typeface="メイリオ"/>
              <a:ea typeface="メイリオ"/>
              <a:cs typeface="メイリオ"/>
            </a:endParaRPr>
          </a:p>
        </p:txBody>
      </p:sp>
      <p:sp>
        <p:nvSpPr>
          <p:cNvPr id="8" name="フリーフォーム 7"/>
          <p:cNvSpPr/>
          <p:nvPr/>
        </p:nvSpPr>
        <p:spPr>
          <a:xfrm>
            <a:off x="350897" y="1015991"/>
            <a:ext cx="1329266" cy="5384800"/>
          </a:xfrm>
          <a:custGeom>
            <a:avLst/>
            <a:gdLst>
              <a:gd name="connsiteX0" fmla="*/ 677333 w 1329266"/>
              <a:gd name="connsiteY0" fmla="*/ 0 h 5384800"/>
              <a:gd name="connsiteX1" fmla="*/ 0 w 1329266"/>
              <a:gd name="connsiteY1" fmla="*/ 660400 h 5384800"/>
              <a:gd name="connsiteX2" fmla="*/ 330200 w 1329266"/>
              <a:gd name="connsiteY2" fmla="*/ 660400 h 5384800"/>
              <a:gd name="connsiteX3" fmla="*/ 668866 w 1329266"/>
              <a:gd name="connsiteY3" fmla="*/ 5384800 h 5384800"/>
              <a:gd name="connsiteX4" fmla="*/ 1007533 w 1329266"/>
              <a:gd name="connsiteY4" fmla="*/ 668867 h 5384800"/>
              <a:gd name="connsiteX5" fmla="*/ 1329266 w 1329266"/>
              <a:gd name="connsiteY5" fmla="*/ 660400 h 5384800"/>
              <a:gd name="connsiteX6" fmla="*/ 677333 w 1329266"/>
              <a:gd name="connsiteY6" fmla="*/ 0 h 53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266" h="5384800">
                <a:moveTo>
                  <a:pt x="677333" y="0"/>
                </a:moveTo>
                <a:lnTo>
                  <a:pt x="0" y="660400"/>
                </a:lnTo>
                <a:lnTo>
                  <a:pt x="330200" y="660400"/>
                </a:lnTo>
                <a:lnTo>
                  <a:pt x="668866" y="5384800"/>
                </a:lnTo>
                <a:lnTo>
                  <a:pt x="1007533" y="668867"/>
                </a:lnTo>
                <a:lnTo>
                  <a:pt x="1329266" y="660400"/>
                </a:lnTo>
                <a:lnTo>
                  <a:pt x="677333" y="0"/>
                </a:lnTo>
                <a:close/>
              </a:path>
            </a:pathLst>
          </a:custGeom>
          <a:gradFill>
            <a:gsLst>
              <a:gs pos="0">
                <a:srgbClr val="000090"/>
              </a:gs>
              <a:gs pos="35000">
                <a:srgbClr val="0000FF"/>
              </a:gs>
              <a:gs pos="100000">
                <a:schemeClr val="accent5">
                  <a:lumMod val="60000"/>
                  <a:lumOff val="40000"/>
                </a:schemeClr>
              </a:gs>
            </a:gsLst>
          </a:gradFill>
          <a:ln>
            <a:no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1652203" y="981660"/>
            <a:ext cx="1620957" cy="954107"/>
          </a:xfrm>
          <a:prstGeom prst="rect">
            <a:avLst/>
          </a:prstGeom>
          <a:noFill/>
        </p:spPr>
        <p:txBody>
          <a:bodyPr wrap="none" rtlCol="0">
            <a:spAutoFit/>
          </a:bodyPr>
          <a:lstStyle/>
          <a:p>
            <a:r>
              <a:rPr kumimoji="1" lang="ja-JP" altLang="en-US" sz="2800" dirty="0" smtClean="0">
                <a:solidFill>
                  <a:srgbClr val="0000FF"/>
                </a:solidFill>
                <a:effectLst/>
                <a:latin typeface="メイリオ"/>
                <a:ea typeface="メイリオ"/>
                <a:cs typeface="メイリオ"/>
              </a:rPr>
              <a:t>競争優位</a:t>
            </a:r>
            <a:endParaRPr kumimoji="1" lang="en-US" altLang="ja-JP" sz="2800" dirty="0" smtClean="0">
              <a:solidFill>
                <a:srgbClr val="0000FF"/>
              </a:solidFill>
              <a:effectLst/>
              <a:latin typeface="メイリオ"/>
              <a:ea typeface="メイリオ"/>
              <a:cs typeface="メイリオ"/>
            </a:endParaRPr>
          </a:p>
          <a:p>
            <a:r>
              <a:rPr kumimoji="1" lang="ja-JP" altLang="en-US" sz="2800" dirty="0" smtClean="0">
                <a:solidFill>
                  <a:srgbClr val="0000FF"/>
                </a:solidFill>
                <a:effectLst/>
                <a:latin typeface="メイリオ"/>
                <a:ea typeface="メイリオ"/>
                <a:cs typeface="メイリオ"/>
              </a:rPr>
              <a:t>のシフト</a:t>
            </a:r>
            <a:endParaRPr kumimoji="1" lang="ja-JP" altLang="en-US" sz="2800" dirty="0">
              <a:solidFill>
                <a:srgbClr val="0000FF"/>
              </a:solidFill>
              <a:effectLst/>
              <a:latin typeface="メイリオ"/>
              <a:ea typeface="メイリオ"/>
              <a:cs typeface="メイリオ"/>
            </a:endParaRPr>
          </a:p>
        </p:txBody>
      </p:sp>
      <p:sp>
        <p:nvSpPr>
          <p:cNvPr id="6" name="角丸四角形 5"/>
          <p:cNvSpPr/>
          <p:nvPr/>
        </p:nvSpPr>
        <p:spPr bwMode="auto">
          <a:xfrm>
            <a:off x="2968360" y="579119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rgbClr val="FFFFFF"/>
                </a:solidFill>
                <a:effectLst/>
                <a:latin typeface="メイリオ"/>
                <a:ea typeface="メイリオ"/>
                <a:cs typeface="メイリオ"/>
              </a:rPr>
              <a:t>プロダクト</a:t>
            </a:r>
          </a:p>
        </p:txBody>
      </p:sp>
      <p:sp>
        <p:nvSpPr>
          <p:cNvPr id="11" name="角丸四角形 10"/>
          <p:cNvSpPr/>
          <p:nvPr/>
        </p:nvSpPr>
        <p:spPr bwMode="auto">
          <a:xfrm>
            <a:off x="4191501" y="3847491"/>
            <a:ext cx="2057400" cy="685800"/>
          </a:xfrm>
          <a:prstGeom prst="roundRect">
            <a:avLst>
              <a:gd name="adj" fmla="val 0"/>
            </a:avLst>
          </a:prstGeom>
          <a:solidFill>
            <a:srgbClr val="FF8000"/>
          </a:solidFill>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2" name="テキスト ボックス 11"/>
          <p:cNvSpPr txBox="1"/>
          <p:nvPr/>
        </p:nvSpPr>
        <p:spPr>
          <a:xfrm>
            <a:off x="4191500" y="3892668"/>
            <a:ext cx="2205859" cy="276999"/>
          </a:xfrm>
          <a:prstGeom prst="rect">
            <a:avLst/>
          </a:prstGeom>
          <a:noFill/>
        </p:spPr>
        <p:txBody>
          <a:bodyPr wrap="square" rtlCol="0">
            <a:spAutoFit/>
          </a:bodyPr>
          <a:lstStyle/>
          <a:p>
            <a:pPr algn="ctr"/>
            <a:r>
              <a:rPr kumimoji="1" lang="ja-JP" altLang="en-US" sz="1200" dirty="0" smtClean="0">
                <a:solidFill>
                  <a:srgbClr val="FFFFFF"/>
                </a:solidFill>
                <a:latin typeface="メイリオ"/>
                <a:ea typeface="メイリオ"/>
                <a:cs typeface="メイリオ"/>
              </a:rPr>
              <a:t>組み合わせ</a:t>
            </a:r>
            <a:r>
              <a:rPr kumimoji="1" lang="en-US" altLang="ja-JP" sz="1200" dirty="0" smtClean="0">
                <a:solidFill>
                  <a:srgbClr val="FFFFFF"/>
                </a:solidFill>
                <a:latin typeface="メイリオ"/>
                <a:ea typeface="メイリオ"/>
                <a:cs typeface="メイリオ"/>
              </a:rPr>
              <a:t>=</a:t>
            </a:r>
            <a:r>
              <a:rPr kumimoji="1" lang="ja-JP" altLang="en-US" sz="1200" dirty="0" smtClean="0">
                <a:solidFill>
                  <a:srgbClr val="FFFFFF"/>
                </a:solidFill>
                <a:latin typeface="メイリオ"/>
                <a:ea typeface="メイリオ"/>
                <a:cs typeface="メイリオ"/>
              </a:rPr>
              <a:t>ソリューション</a:t>
            </a:r>
            <a:endParaRPr kumimoji="1" lang="ja-JP" altLang="en-US" sz="1200" dirty="0">
              <a:solidFill>
                <a:srgbClr val="FFFFFF"/>
              </a:solidFill>
              <a:latin typeface="メイリオ"/>
              <a:ea typeface="メイリオ"/>
              <a:cs typeface="メイリオ"/>
            </a:endParaRPr>
          </a:p>
        </p:txBody>
      </p:sp>
      <p:sp>
        <p:nvSpPr>
          <p:cNvPr id="15" name="角丸四角形 14"/>
          <p:cNvSpPr/>
          <p:nvPr/>
        </p:nvSpPr>
        <p:spPr bwMode="auto">
          <a:xfrm>
            <a:off x="4801101" y="420309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rgbClr val="FFFFFF"/>
                </a:solidFill>
                <a:effectLst/>
                <a:latin typeface="メイリオ"/>
                <a:ea typeface="メイリオ"/>
                <a:cs typeface="メイリオ"/>
              </a:rPr>
              <a:t>プロダクト</a:t>
            </a:r>
          </a:p>
        </p:txBody>
      </p:sp>
      <p:sp>
        <p:nvSpPr>
          <p:cNvPr id="13" name="角丸四角形 12"/>
          <p:cNvSpPr/>
          <p:nvPr/>
        </p:nvSpPr>
        <p:spPr bwMode="auto">
          <a:xfrm>
            <a:off x="6397360" y="2318311"/>
            <a:ext cx="2209800" cy="1057870"/>
          </a:xfrm>
          <a:prstGeom prst="roundRect">
            <a:avLst>
              <a:gd name="adj" fmla="val 0"/>
            </a:avLst>
          </a:prstGeom>
          <a:solidFill>
            <a:schemeClr val="accent2">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6" name="角丸四角形 15"/>
          <p:cNvSpPr/>
          <p:nvPr/>
        </p:nvSpPr>
        <p:spPr bwMode="auto">
          <a:xfrm>
            <a:off x="6473560" y="2614181"/>
            <a:ext cx="2057400" cy="685800"/>
          </a:xfrm>
          <a:prstGeom prst="roundRect">
            <a:avLst>
              <a:gd name="adj" fmla="val 0"/>
            </a:avLst>
          </a:prstGeom>
          <a:solidFill>
            <a:srgbClr val="FF8000"/>
          </a:solidFill>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latin typeface="メイリオ"/>
              <a:ea typeface="メイリオ"/>
              <a:cs typeface="メイリオ"/>
            </a:endParaRPr>
          </a:p>
        </p:txBody>
      </p:sp>
      <p:sp>
        <p:nvSpPr>
          <p:cNvPr id="17" name="テキスト ボックス 16"/>
          <p:cNvSpPr txBox="1"/>
          <p:nvPr/>
        </p:nvSpPr>
        <p:spPr>
          <a:xfrm>
            <a:off x="6394098" y="2664981"/>
            <a:ext cx="2262158" cy="276999"/>
          </a:xfrm>
          <a:prstGeom prst="rect">
            <a:avLst/>
          </a:prstGeom>
          <a:noFill/>
        </p:spPr>
        <p:txBody>
          <a:bodyPr wrap="square" rtlCol="0">
            <a:spAutoFit/>
          </a:bodyPr>
          <a:lstStyle/>
          <a:p>
            <a:r>
              <a:rPr kumimoji="1" lang="ja-JP" altLang="en-US" sz="1200" dirty="0" smtClean="0">
                <a:solidFill>
                  <a:srgbClr val="FFFFFF"/>
                </a:solidFill>
                <a:latin typeface="メイリオ"/>
                <a:ea typeface="メイリオ"/>
                <a:cs typeface="メイリオ"/>
              </a:rPr>
              <a:t>組み合わせ</a:t>
            </a:r>
            <a:r>
              <a:rPr kumimoji="1" lang="en-US" altLang="ja-JP" sz="1200" dirty="0" smtClean="0">
                <a:solidFill>
                  <a:srgbClr val="FFFFFF"/>
                </a:solidFill>
                <a:latin typeface="メイリオ"/>
                <a:ea typeface="メイリオ"/>
                <a:cs typeface="メイリオ"/>
              </a:rPr>
              <a:t>=</a:t>
            </a:r>
            <a:r>
              <a:rPr kumimoji="1" lang="ja-JP" altLang="en-US" sz="1200" dirty="0" smtClean="0">
                <a:solidFill>
                  <a:srgbClr val="FFFFFF"/>
                </a:solidFill>
                <a:latin typeface="メイリオ"/>
                <a:ea typeface="メイリオ"/>
                <a:cs typeface="メイリオ"/>
              </a:rPr>
              <a:t>ソリューション</a:t>
            </a:r>
            <a:endParaRPr kumimoji="1" lang="ja-JP" altLang="en-US" sz="1200" dirty="0">
              <a:solidFill>
                <a:srgbClr val="FFFFFF"/>
              </a:solidFill>
              <a:latin typeface="メイリオ"/>
              <a:ea typeface="メイリオ"/>
              <a:cs typeface="メイリオ"/>
            </a:endParaRPr>
          </a:p>
        </p:txBody>
      </p:sp>
      <p:sp>
        <p:nvSpPr>
          <p:cNvPr id="18" name="角丸四角形 17"/>
          <p:cNvSpPr/>
          <p:nvPr/>
        </p:nvSpPr>
        <p:spPr bwMode="auto">
          <a:xfrm>
            <a:off x="7083160" y="296978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000" dirty="0">
                <a:solidFill>
                  <a:srgbClr val="FFFFFF"/>
                </a:solidFill>
                <a:latin typeface="メイリオ"/>
                <a:ea typeface="メイリオ"/>
                <a:cs typeface="メイリオ"/>
              </a:rPr>
              <a:t>プロダクト</a:t>
            </a:r>
          </a:p>
        </p:txBody>
      </p:sp>
      <p:sp>
        <p:nvSpPr>
          <p:cNvPr id="20" name="テキスト ボックス 19"/>
          <p:cNvSpPr txBox="1"/>
          <p:nvPr/>
        </p:nvSpPr>
        <p:spPr>
          <a:xfrm>
            <a:off x="7128329" y="2346112"/>
            <a:ext cx="902811" cy="307777"/>
          </a:xfrm>
          <a:prstGeom prst="rect">
            <a:avLst/>
          </a:prstGeom>
          <a:noFill/>
        </p:spPr>
        <p:txBody>
          <a:bodyPr wrap="none" rtlCol="0">
            <a:spAutoFit/>
          </a:bodyPr>
          <a:lstStyle/>
          <a:p>
            <a:r>
              <a:rPr lang="ja-JP" altLang="en-US" sz="1400" dirty="0" smtClean="0">
                <a:solidFill>
                  <a:schemeClr val="bg1"/>
                </a:solidFill>
                <a:latin typeface="メイリオ"/>
                <a:ea typeface="メイリオ"/>
                <a:cs typeface="メイリオ"/>
              </a:rPr>
              <a:t>デザイン</a:t>
            </a:r>
            <a:endParaRPr kumimoji="1" lang="ja-JP" altLang="en-US" sz="1400" dirty="0">
              <a:solidFill>
                <a:schemeClr val="bg1"/>
              </a:solidFill>
              <a:latin typeface="メイリオ"/>
              <a:ea typeface="メイリオ"/>
              <a:cs typeface="メイリオ"/>
            </a:endParaRPr>
          </a:p>
        </p:txBody>
      </p:sp>
      <p:sp>
        <p:nvSpPr>
          <p:cNvPr id="21" name="正方形/長方形 20"/>
          <p:cNvSpPr/>
          <p:nvPr/>
        </p:nvSpPr>
        <p:spPr>
          <a:xfrm>
            <a:off x="2127026" y="4609545"/>
            <a:ext cx="2592388" cy="978730"/>
          </a:xfrm>
          <a:prstGeom prst="rect">
            <a:avLst/>
          </a:prstGeom>
        </p:spPr>
        <p:txBody>
          <a:bodyPr wrap="square">
            <a:spAutoFit/>
          </a:bodyPr>
          <a:lstStyle/>
          <a:p>
            <a:pPr algn="ctr" defTabSz="914400" fontAlgn="base">
              <a:spcBef>
                <a:spcPct val="20000"/>
              </a:spcBef>
              <a:spcAft>
                <a:spcPct val="0"/>
              </a:spcAft>
            </a:pPr>
            <a:r>
              <a:rPr kumimoji="0" lang="ja-JP" altLang="en-US" sz="3600" dirty="0">
                <a:solidFill>
                  <a:schemeClr val="bg1"/>
                </a:solidFill>
                <a:latin typeface="メイリオ"/>
                <a:ea typeface="メイリオ"/>
                <a:cs typeface="メイリオ"/>
              </a:rPr>
              <a:t>営業</a:t>
            </a:r>
            <a:r>
              <a:rPr kumimoji="0" lang="en-US" altLang="ja-JP" sz="3600" dirty="0">
                <a:solidFill>
                  <a:schemeClr val="bg1"/>
                </a:solidFill>
                <a:latin typeface="メイリオ"/>
                <a:ea typeface="メイリオ"/>
                <a:cs typeface="メイリオ"/>
              </a:rPr>
              <a:t>1.0</a:t>
            </a:r>
          </a:p>
          <a:p>
            <a:pPr algn="ctr" defTabSz="914400" fontAlgn="base">
              <a:spcBef>
                <a:spcPct val="20000"/>
              </a:spcBef>
              <a:spcAft>
                <a:spcPct val="0"/>
              </a:spcAft>
            </a:pPr>
            <a:r>
              <a:rPr kumimoji="0" lang="ja-JP" altLang="en-US" dirty="0">
                <a:solidFill>
                  <a:schemeClr val="bg1"/>
                </a:solidFill>
                <a:latin typeface="メイリオ"/>
                <a:ea typeface="メイリオ"/>
                <a:cs typeface="メイリオ"/>
              </a:rPr>
              <a:t>プロダクト営業</a:t>
            </a:r>
          </a:p>
        </p:txBody>
      </p:sp>
    </p:spTree>
    <p:extLst>
      <p:ext uri="{BB962C8B-B14F-4D97-AF65-F5344CB8AC3E}">
        <p14:creationId xmlns:p14="http://schemas.microsoft.com/office/powerpoint/2010/main" val="6308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人材育成：営業</a:t>
            </a:r>
            <a:r>
              <a:rPr lang="ja-JP" altLang="en-US" dirty="0" smtClean="0"/>
              <a:t>（２）</a:t>
            </a:r>
            <a:endParaRPr kumimoji="1" lang="ja-JP" altLang="en-US" dirty="0"/>
          </a:p>
        </p:txBody>
      </p:sp>
      <p:sp>
        <p:nvSpPr>
          <p:cNvPr id="8" name="角丸四角形 7"/>
          <p:cNvSpPr/>
          <p:nvPr/>
        </p:nvSpPr>
        <p:spPr>
          <a:xfrm>
            <a:off x="1143000" y="1558073"/>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smtClean="0">
                <a:solidFill>
                  <a:srgbClr val="FFFFFF"/>
                </a:solidFill>
              </a:rPr>
              <a:t>プロダクト営業</a:t>
            </a:r>
            <a:endParaRPr kumimoji="1" lang="ja-JP" altLang="en-US" sz="1600" dirty="0">
              <a:solidFill>
                <a:srgbClr val="FFFFFF"/>
              </a:solidFill>
            </a:endParaRPr>
          </a:p>
        </p:txBody>
      </p:sp>
      <p:sp>
        <p:nvSpPr>
          <p:cNvPr id="9" name="角丸四角形 8"/>
          <p:cNvSpPr/>
          <p:nvPr/>
        </p:nvSpPr>
        <p:spPr>
          <a:xfrm>
            <a:off x="6384074" y="1558073"/>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smtClean="0">
                <a:solidFill>
                  <a:srgbClr val="FFFFFF"/>
                </a:solidFill>
              </a:rPr>
              <a:t>イノベーション営業</a:t>
            </a:r>
            <a:endParaRPr kumimoji="1" lang="ja-JP" altLang="en-US" sz="1600" dirty="0">
              <a:solidFill>
                <a:srgbClr val="FFFFFF"/>
              </a:solidFill>
            </a:endParaRPr>
          </a:p>
        </p:txBody>
      </p:sp>
      <p:sp>
        <p:nvSpPr>
          <p:cNvPr id="10" name="角丸四角形 9"/>
          <p:cNvSpPr/>
          <p:nvPr/>
        </p:nvSpPr>
        <p:spPr>
          <a:xfrm>
            <a:off x="3754244" y="1558073"/>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smtClean="0">
                <a:solidFill>
                  <a:srgbClr val="FFFFFF"/>
                </a:solidFill>
              </a:rPr>
              <a:t>ソリューション営業</a:t>
            </a:r>
            <a:endParaRPr kumimoji="1" lang="ja-JP" altLang="en-US" sz="1600" dirty="0">
              <a:solidFill>
                <a:srgbClr val="FFFFFF"/>
              </a:solidFill>
            </a:endParaRPr>
          </a:p>
        </p:txBody>
      </p:sp>
      <p:sp>
        <p:nvSpPr>
          <p:cNvPr id="11" name="角丸四角形 10"/>
          <p:cNvSpPr/>
          <p:nvPr/>
        </p:nvSpPr>
        <p:spPr>
          <a:xfrm>
            <a:off x="1143000" y="1979344"/>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rgbClr val="FFFFFF"/>
                </a:solidFill>
              </a:rPr>
              <a:t>自分たちの</a:t>
            </a:r>
            <a:r>
              <a:rPr kumimoji="1" lang="ja-JP" altLang="en-US" sz="1400" dirty="0" smtClean="0">
                <a:solidFill>
                  <a:srgbClr val="FFFFFF"/>
                </a:solidFill>
              </a:rPr>
              <a:t>製品やサービス</a:t>
            </a:r>
            <a:endParaRPr kumimoji="1" lang="ja-JP" altLang="en-US" sz="1400" dirty="0">
              <a:solidFill>
                <a:srgbClr val="FFFFFF"/>
              </a:solidFill>
            </a:endParaRPr>
          </a:p>
        </p:txBody>
      </p:sp>
      <p:sp>
        <p:nvSpPr>
          <p:cNvPr id="12" name="角丸四角形 11"/>
          <p:cNvSpPr/>
          <p:nvPr/>
        </p:nvSpPr>
        <p:spPr>
          <a:xfrm>
            <a:off x="6384074" y="1979344"/>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お客様の変化</a:t>
            </a:r>
            <a:endParaRPr kumimoji="1" lang="ja-JP" altLang="en-US" sz="1400" dirty="0">
              <a:solidFill>
                <a:srgbClr val="FFFFFF"/>
              </a:solidFill>
            </a:endParaRPr>
          </a:p>
        </p:txBody>
      </p:sp>
      <p:sp>
        <p:nvSpPr>
          <p:cNvPr id="13" name="角丸四角形 12"/>
          <p:cNvSpPr/>
          <p:nvPr/>
        </p:nvSpPr>
        <p:spPr>
          <a:xfrm>
            <a:off x="3754244" y="1979344"/>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顧客の課題やニーズ</a:t>
            </a:r>
            <a:endParaRPr kumimoji="1" lang="ja-JP" altLang="en-US" sz="1400" dirty="0">
              <a:solidFill>
                <a:srgbClr val="FFFFFF"/>
              </a:solidFill>
            </a:endParaRPr>
          </a:p>
        </p:txBody>
      </p:sp>
      <p:sp>
        <p:nvSpPr>
          <p:cNvPr id="14" name="角丸四角形 13"/>
          <p:cNvSpPr/>
          <p:nvPr/>
        </p:nvSpPr>
        <p:spPr>
          <a:xfrm>
            <a:off x="1143000" y="2400612"/>
            <a:ext cx="2533805" cy="685179"/>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200" dirty="0" smtClean="0">
                <a:solidFill>
                  <a:srgbClr val="FFFFFF"/>
                </a:solidFill>
              </a:rPr>
              <a:t>製品やサービスの性能や機能の優位性、あるいはコストパフォーマンスの高さ</a:t>
            </a:r>
            <a:endParaRPr kumimoji="1" lang="ja-JP" altLang="en-US" sz="1200" dirty="0">
              <a:solidFill>
                <a:srgbClr val="FFFFFF"/>
              </a:solidFill>
            </a:endParaRPr>
          </a:p>
        </p:txBody>
      </p:sp>
      <p:sp>
        <p:nvSpPr>
          <p:cNvPr id="15" name="角丸四角形 14"/>
          <p:cNvSpPr/>
          <p:nvPr/>
        </p:nvSpPr>
        <p:spPr>
          <a:xfrm>
            <a:off x="6384074" y="2400612"/>
            <a:ext cx="2533805" cy="685179"/>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00" dirty="0" smtClean="0">
                <a:solidFill>
                  <a:srgbClr val="FFFFFF"/>
                </a:solidFill>
              </a:rPr>
              <a:t>顧客に新しい気づきやビジョンを与えられること</a:t>
            </a:r>
            <a:endParaRPr kumimoji="1" lang="ja-JP" altLang="en-US" sz="1200" dirty="0">
              <a:solidFill>
                <a:srgbClr val="FFFFFF"/>
              </a:solidFill>
            </a:endParaRPr>
          </a:p>
        </p:txBody>
      </p:sp>
      <p:sp>
        <p:nvSpPr>
          <p:cNvPr id="16" name="角丸四角形 15"/>
          <p:cNvSpPr/>
          <p:nvPr/>
        </p:nvSpPr>
        <p:spPr>
          <a:xfrm>
            <a:off x="3754244" y="2400612"/>
            <a:ext cx="2533805" cy="685179"/>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00" dirty="0" smtClean="0">
                <a:solidFill>
                  <a:srgbClr val="FFFFFF"/>
                </a:solidFill>
              </a:rPr>
              <a:t>課題解決やニーズを満たすためのテクノロジーやプロセスの組み合わせの適応性や優位性</a:t>
            </a:r>
            <a:endParaRPr kumimoji="1" lang="ja-JP" altLang="en-US" sz="1200" dirty="0">
              <a:solidFill>
                <a:srgbClr val="FFFFFF"/>
              </a:solidFill>
            </a:endParaRPr>
          </a:p>
        </p:txBody>
      </p:sp>
      <p:sp>
        <p:nvSpPr>
          <p:cNvPr id="17" name="角丸四角形 16"/>
          <p:cNvSpPr/>
          <p:nvPr/>
        </p:nvSpPr>
        <p:spPr>
          <a:xfrm>
            <a:off x="1143000" y="3142788"/>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購買担当や責任者</a:t>
            </a:r>
            <a:endParaRPr kumimoji="1" lang="ja-JP" altLang="en-US" sz="1400" dirty="0">
              <a:solidFill>
                <a:srgbClr val="FFFFFF"/>
              </a:solidFill>
            </a:endParaRPr>
          </a:p>
        </p:txBody>
      </p:sp>
      <p:sp>
        <p:nvSpPr>
          <p:cNvPr id="18" name="角丸四角形 17"/>
          <p:cNvSpPr/>
          <p:nvPr/>
        </p:nvSpPr>
        <p:spPr>
          <a:xfrm>
            <a:off x="6384074" y="3142788"/>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変革推進者</a:t>
            </a:r>
            <a:endParaRPr kumimoji="1" lang="ja-JP" altLang="en-US" sz="1400" dirty="0">
              <a:solidFill>
                <a:srgbClr val="FFFFFF"/>
              </a:solidFill>
            </a:endParaRPr>
          </a:p>
        </p:txBody>
      </p:sp>
      <p:sp>
        <p:nvSpPr>
          <p:cNvPr id="19" name="角丸四角形 18"/>
          <p:cNvSpPr/>
          <p:nvPr/>
        </p:nvSpPr>
        <p:spPr>
          <a:xfrm>
            <a:off x="3754244" y="3142788"/>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プロセス責任者</a:t>
            </a:r>
            <a:endParaRPr kumimoji="1" lang="ja-JP" altLang="en-US" sz="1400" dirty="0">
              <a:solidFill>
                <a:srgbClr val="FFFFFF"/>
              </a:solidFill>
            </a:endParaRPr>
          </a:p>
        </p:txBody>
      </p:sp>
      <p:sp>
        <p:nvSpPr>
          <p:cNvPr id="20" name="角丸四角形 19"/>
          <p:cNvSpPr/>
          <p:nvPr/>
        </p:nvSpPr>
        <p:spPr>
          <a:xfrm>
            <a:off x="1143000" y="3551665"/>
            <a:ext cx="2533805" cy="1439126"/>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rPr>
              <a:t>購買担当者や責任者の発見</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要求仕様の明確化</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競合優位な条件の設定と交渉</a:t>
            </a:r>
            <a:endParaRPr kumimoji="1" lang="en-US" altLang="ja-JP" sz="1200" dirty="0" smtClean="0">
              <a:solidFill>
                <a:srgbClr val="FFFFFF"/>
              </a:solidFill>
            </a:endParaRPr>
          </a:p>
          <a:p>
            <a:pPr algn="ctr"/>
            <a:r>
              <a:rPr lang="en-US" altLang="ja-JP" sz="1200" dirty="0" smtClean="0">
                <a:solidFill>
                  <a:srgbClr val="FFFFFF"/>
                </a:solidFill>
              </a:rPr>
              <a:t>↓</a:t>
            </a:r>
          </a:p>
          <a:p>
            <a:pPr algn="ctr"/>
            <a:r>
              <a:rPr kumimoji="1" lang="ja-JP" altLang="en-US" sz="1200" dirty="0" smtClean="0">
                <a:solidFill>
                  <a:srgbClr val="FFFFFF"/>
                </a:solidFill>
              </a:rPr>
              <a:t>調達とデリバリー</a:t>
            </a:r>
            <a:endParaRPr kumimoji="1" lang="ja-JP" altLang="en-US" sz="1200" dirty="0">
              <a:solidFill>
                <a:srgbClr val="FFFFFF"/>
              </a:solidFill>
            </a:endParaRPr>
          </a:p>
        </p:txBody>
      </p:sp>
      <p:sp>
        <p:nvSpPr>
          <p:cNvPr id="21" name="角丸四角形 20"/>
          <p:cNvSpPr/>
          <p:nvPr/>
        </p:nvSpPr>
        <p:spPr>
          <a:xfrm>
            <a:off x="6384074" y="3551665"/>
            <a:ext cx="2533805" cy="1439126"/>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rPr>
              <a:t>変革推進者の発見</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徹底した顧客理解と深い考察</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ビジョンと変革プロセスの提示</a:t>
            </a:r>
            <a:endParaRPr kumimoji="1" lang="en-US" altLang="ja-JP" sz="1200" dirty="0" smtClean="0">
              <a:solidFill>
                <a:srgbClr val="FFFFFF"/>
              </a:solidFill>
            </a:endParaRPr>
          </a:p>
          <a:p>
            <a:pPr algn="ctr"/>
            <a:r>
              <a:rPr lang="en-US" altLang="ja-JP" sz="1200" dirty="0" smtClean="0">
                <a:solidFill>
                  <a:srgbClr val="FFFFFF"/>
                </a:solidFill>
              </a:rPr>
              <a:t>↓</a:t>
            </a:r>
          </a:p>
          <a:p>
            <a:pPr algn="ctr"/>
            <a:r>
              <a:rPr kumimoji="1" lang="ja-JP" altLang="en-US" sz="1200" dirty="0" smtClean="0">
                <a:solidFill>
                  <a:srgbClr val="FFFFFF"/>
                </a:solidFill>
              </a:rPr>
              <a:t>プロジェクトへの貢献とプロデュース</a:t>
            </a:r>
            <a:endParaRPr kumimoji="1" lang="ja-JP" altLang="en-US" sz="1200" dirty="0">
              <a:solidFill>
                <a:srgbClr val="FFFFFF"/>
              </a:solidFill>
            </a:endParaRPr>
          </a:p>
        </p:txBody>
      </p:sp>
      <p:sp>
        <p:nvSpPr>
          <p:cNvPr id="22" name="角丸四角形 21"/>
          <p:cNvSpPr/>
          <p:nvPr/>
        </p:nvSpPr>
        <p:spPr>
          <a:xfrm>
            <a:off x="3754244" y="3551665"/>
            <a:ext cx="2533805" cy="1439126"/>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rPr>
              <a:t>プロセス責任者の発見</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ニーズや課題の収集と分析</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最適な組み合わせの設計と提案</a:t>
            </a:r>
            <a:endParaRPr kumimoji="1" lang="en-US" altLang="ja-JP" sz="1200" dirty="0" smtClean="0">
              <a:solidFill>
                <a:srgbClr val="FFFFFF"/>
              </a:solidFill>
            </a:endParaRPr>
          </a:p>
          <a:p>
            <a:pPr algn="ctr"/>
            <a:r>
              <a:rPr lang="en-US" altLang="ja-JP" sz="1200" dirty="0" smtClean="0">
                <a:solidFill>
                  <a:srgbClr val="FFFFFF"/>
                </a:solidFill>
              </a:rPr>
              <a:t>↓</a:t>
            </a:r>
          </a:p>
          <a:p>
            <a:pPr algn="ctr"/>
            <a:r>
              <a:rPr kumimoji="1" lang="ja-JP" altLang="en-US" sz="1200" dirty="0" smtClean="0">
                <a:solidFill>
                  <a:srgbClr val="FFFFFF"/>
                </a:solidFill>
              </a:rPr>
              <a:t>プロジェクト管理とプロデュース</a:t>
            </a:r>
            <a:endParaRPr kumimoji="1" lang="en-US" altLang="ja-JP" sz="1200" dirty="0" smtClean="0">
              <a:solidFill>
                <a:srgbClr val="FFFFFF"/>
              </a:solidFill>
            </a:endParaRPr>
          </a:p>
        </p:txBody>
      </p:sp>
      <p:sp>
        <p:nvSpPr>
          <p:cNvPr id="23" name="角丸四角形 22"/>
          <p:cNvSpPr/>
          <p:nvPr/>
        </p:nvSpPr>
        <p:spPr>
          <a:xfrm>
            <a:off x="1143000" y="5075665"/>
            <a:ext cx="2533805" cy="1430454"/>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lang="ja-JP" altLang="en-US" sz="1200" dirty="0" smtClean="0">
                <a:solidFill>
                  <a:srgbClr val="FFFFFF"/>
                </a:solidFill>
              </a:rPr>
              <a:t>自分たちの製品やサービスについての知識</a:t>
            </a:r>
            <a:endParaRPr lang="en-US" altLang="ja-JP" sz="1200" dirty="0" smtClean="0">
              <a:solidFill>
                <a:srgbClr val="FFFFFF"/>
              </a:solidFill>
            </a:endParaRPr>
          </a:p>
          <a:p>
            <a:pPr marL="171450" indent="-171450">
              <a:buFont typeface="Wingdings" charset="2"/>
              <a:buChar char="v"/>
            </a:pPr>
            <a:r>
              <a:rPr kumimoji="1" lang="ja-JP" altLang="en-US" sz="1200" dirty="0" smtClean="0">
                <a:solidFill>
                  <a:srgbClr val="FFFFFF"/>
                </a:solidFill>
              </a:rPr>
              <a:t>競合の製品やサービスについての知識と差別化についての見解</a:t>
            </a:r>
            <a:endParaRPr kumimoji="1" lang="en-US" altLang="ja-JP" sz="1200" dirty="0" smtClean="0">
              <a:solidFill>
                <a:srgbClr val="FFFFFF"/>
              </a:solidFill>
            </a:endParaRPr>
          </a:p>
          <a:p>
            <a:pPr marL="171450" indent="-171450">
              <a:buFont typeface="Wingdings" charset="2"/>
              <a:buChar char="v"/>
            </a:pPr>
            <a:r>
              <a:rPr lang="ja-JP" altLang="en-US" sz="1200" dirty="0" smtClean="0">
                <a:solidFill>
                  <a:srgbClr val="FFFFFF"/>
                </a:solidFill>
              </a:rPr>
              <a:t>調達や購買の知識や有利な条件を引き出すことができる交渉力</a:t>
            </a:r>
            <a:endParaRPr kumimoji="1" lang="en-US" altLang="ja-JP" sz="1200" dirty="0" smtClean="0">
              <a:solidFill>
                <a:srgbClr val="FFFFFF"/>
              </a:solidFill>
            </a:endParaRPr>
          </a:p>
        </p:txBody>
      </p:sp>
      <p:sp>
        <p:nvSpPr>
          <p:cNvPr id="24" name="角丸四角形 23"/>
          <p:cNvSpPr/>
          <p:nvPr/>
        </p:nvSpPr>
        <p:spPr>
          <a:xfrm>
            <a:off x="6384074" y="5075665"/>
            <a:ext cx="2533805" cy="1430454"/>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kumimoji="1" lang="ja-JP" altLang="en-US" sz="1200" dirty="0" smtClean="0">
                <a:solidFill>
                  <a:srgbClr val="FFFFFF"/>
                </a:solidFill>
              </a:rPr>
              <a:t>経営やビジネスについての広範な知識</a:t>
            </a:r>
            <a:endParaRPr kumimoji="1" lang="en-US" altLang="ja-JP" sz="1200" dirty="0" smtClean="0">
              <a:solidFill>
                <a:srgbClr val="FFFFFF"/>
              </a:solidFill>
            </a:endParaRPr>
          </a:p>
          <a:p>
            <a:pPr marL="171450" indent="-171450">
              <a:buFont typeface="Wingdings" charset="2"/>
              <a:buChar char="v"/>
            </a:pPr>
            <a:r>
              <a:rPr lang="ja-JP" altLang="en-US" sz="1200" dirty="0" smtClean="0">
                <a:solidFill>
                  <a:srgbClr val="FFFFFF"/>
                </a:solidFill>
              </a:rPr>
              <a:t>経営の課題やビジョンについての分析力・考察力</a:t>
            </a:r>
            <a:endParaRPr lang="en-US" altLang="ja-JP" sz="1200" dirty="0" smtClean="0">
              <a:solidFill>
                <a:srgbClr val="FFFFFF"/>
              </a:solidFill>
            </a:endParaRPr>
          </a:p>
          <a:p>
            <a:pPr marL="171450" indent="-171450">
              <a:buFont typeface="Wingdings" charset="2"/>
              <a:buChar char="v"/>
            </a:pPr>
            <a:r>
              <a:rPr kumimoji="1" lang="ja-JP" altLang="en-US" sz="1200" dirty="0" smtClean="0">
                <a:solidFill>
                  <a:srgbClr val="FFFFFF"/>
                </a:solidFill>
              </a:rPr>
              <a:t>共感を引き出すコミュニケーション能力</a:t>
            </a:r>
            <a:endParaRPr kumimoji="1" lang="ja-JP" altLang="en-US" sz="1200" dirty="0">
              <a:solidFill>
                <a:srgbClr val="FFFFFF"/>
              </a:solidFill>
            </a:endParaRPr>
          </a:p>
        </p:txBody>
      </p:sp>
      <p:sp>
        <p:nvSpPr>
          <p:cNvPr id="25" name="角丸四角形 24"/>
          <p:cNvSpPr/>
          <p:nvPr/>
        </p:nvSpPr>
        <p:spPr>
          <a:xfrm>
            <a:off x="3754244" y="5075665"/>
            <a:ext cx="2533805" cy="1430454"/>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kumimoji="1" lang="ja-JP" altLang="en-US" sz="1200" dirty="0" smtClean="0">
                <a:solidFill>
                  <a:srgbClr val="FFFFFF"/>
                </a:solidFill>
              </a:rPr>
              <a:t>テクノロジーやビジネスプロセスについての知識</a:t>
            </a:r>
            <a:endParaRPr kumimoji="1" lang="en-US" altLang="ja-JP" sz="1200" dirty="0" smtClean="0">
              <a:solidFill>
                <a:srgbClr val="FFFFFF"/>
              </a:solidFill>
            </a:endParaRPr>
          </a:p>
          <a:p>
            <a:pPr marL="171450" indent="-171450">
              <a:buFont typeface="Wingdings" charset="2"/>
              <a:buChar char="v"/>
            </a:pPr>
            <a:r>
              <a:rPr lang="ja-JP" altLang="en-US" sz="1200" dirty="0" smtClean="0">
                <a:solidFill>
                  <a:srgbClr val="FFFFFF"/>
                </a:solidFill>
              </a:rPr>
              <a:t>意志決定プロセスの理解とプロセスを遂行・管理できる能力</a:t>
            </a:r>
          </a:p>
          <a:p>
            <a:pPr marL="171450" indent="-171450">
              <a:buFont typeface="Wingdings" charset="2"/>
              <a:buChar char="v"/>
            </a:pPr>
            <a:r>
              <a:rPr lang="ja-JP" altLang="en-US" sz="1200" dirty="0" smtClean="0">
                <a:solidFill>
                  <a:srgbClr val="FFFFFF"/>
                </a:solidFill>
              </a:rPr>
              <a:t>納得を引き出すドキュメンテーションやプレゼンのスキル</a:t>
            </a:r>
            <a:endParaRPr lang="en-US" altLang="ja-JP" sz="1200" dirty="0" smtClean="0">
              <a:solidFill>
                <a:srgbClr val="FFFFFF"/>
              </a:solidFill>
            </a:endParaRPr>
          </a:p>
        </p:txBody>
      </p:sp>
      <p:sp>
        <p:nvSpPr>
          <p:cNvPr id="26" name="角丸四角形 25"/>
          <p:cNvSpPr/>
          <p:nvPr/>
        </p:nvSpPr>
        <p:spPr>
          <a:xfrm>
            <a:off x="1143000" y="1143000"/>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smtClean="0">
                <a:solidFill>
                  <a:srgbClr val="FFFFFF"/>
                </a:solidFill>
              </a:rPr>
              <a:t>営業</a:t>
            </a:r>
            <a:r>
              <a:rPr kumimoji="1" lang="en-US" altLang="ja-JP" sz="2000" dirty="0" smtClean="0">
                <a:solidFill>
                  <a:srgbClr val="FFFFFF"/>
                </a:solidFill>
              </a:rPr>
              <a:t> </a:t>
            </a:r>
            <a:r>
              <a:rPr lang="ja-JP" altLang="en-US" sz="2000" dirty="0" smtClean="0">
                <a:solidFill>
                  <a:srgbClr val="FFFFFF"/>
                </a:solidFill>
              </a:rPr>
              <a:t>１</a:t>
            </a:r>
            <a:r>
              <a:rPr lang="en-US" altLang="ja-JP" sz="2000" dirty="0" smtClean="0">
                <a:solidFill>
                  <a:srgbClr val="FFFFFF"/>
                </a:solidFill>
              </a:rPr>
              <a:t>.</a:t>
            </a:r>
            <a:r>
              <a:rPr lang="ja-JP" altLang="en-US" sz="2000" dirty="0" smtClean="0">
                <a:solidFill>
                  <a:srgbClr val="FFFFFF"/>
                </a:solidFill>
              </a:rPr>
              <a:t>０</a:t>
            </a:r>
            <a:endParaRPr kumimoji="1" lang="ja-JP" altLang="en-US" sz="2000" dirty="0">
              <a:solidFill>
                <a:srgbClr val="FFFFFF"/>
              </a:solidFill>
            </a:endParaRPr>
          </a:p>
        </p:txBody>
      </p:sp>
      <p:sp>
        <p:nvSpPr>
          <p:cNvPr id="27" name="角丸四角形 26"/>
          <p:cNvSpPr/>
          <p:nvPr/>
        </p:nvSpPr>
        <p:spPr>
          <a:xfrm>
            <a:off x="6384074" y="1143000"/>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smtClean="0">
                <a:solidFill>
                  <a:srgbClr val="FFFFFF"/>
                </a:solidFill>
              </a:rPr>
              <a:t>営業</a:t>
            </a:r>
            <a:r>
              <a:rPr kumimoji="1" lang="en-US" altLang="ja-JP" sz="2000" dirty="0" smtClean="0">
                <a:solidFill>
                  <a:srgbClr val="FFFFFF"/>
                </a:solidFill>
              </a:rPr>
              <a:t> </a:t>
            </a:r>
            <a:r>
              <a:rPr kumimoji="1" lang="ja-JP" altLang="en-US" sz="2000" dirty="0" smtClean="0">
                <a:solidFill>
                  <a:srgbClr val="FFFFFF"/>
                </a:solidFill>
              </a:rPr>
              <a:t>３</a:t>
            </a:r>
            <a:r>
              <a:rPr kumimoji="1" lang="en-US" altLang="ja-JP" sz="2000" dirty="0" smtClean="0">
                <a:solidFill>
                  <a:srgbClr val="FFFFFF"/>
                </a:solidFill>
              </a:rPr>
              <a:t>.</a:t>
            </a:r>
            <a:r>
              <a:rPr kumimoji="1" lang="ja-JP" altLang="en-US" sz="2000" dirty="0" smtClean="0">
                <a:solidFill>
                  <a:srgbClr val="FFFFFF"/>
                </a:solidFill>
              </a:rPr>
              <a:t>０</a:t>
            </a:r>
            <a:endParaRPr kumimoji="1" lang="ja-JP" altLang="en-US" sz="2000" dirty="0">
              <a:solidFill>
                <a:srgbClr val="FFFFFF"/>
              </a:solidFill>
            </a:endParaRPr>
          </a:p>
        </p:txBody>
      </p:sp>
      <p:sp>
        <p:nvSpPr>
          <p:cNvPr id="28" name="角丸四角形 27"/>
          <p:cNvSpPr/>
          <p:nvPr/>
        </p:nvSpPr>
        <p:spPr>
          <a:xfrm>
            <a:off x="3754244" y="1143000"/>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smtClean="0">
                <a:solidFill>
                  <a:srgbClr val="FFFFFF"/>
                </a:solidFill>
              </a:rPr>
              <a:t>営業</a:t>
            </a:r>
            <a:r>
              <a:rPr kumimoji="1" lang="en-US" altLang="ja-JP" sz="2000" dirty="0" smtClean="0">
                <a:solidFill>
                  <a:srgbClr val="FFFFFF"/>
                </a:solidFill>
              </a:rPr>
              <a:t> </a:t>
            </a:r>
            <a:r>
              <a:rPr kumimoji="1" lang="ja-JP" altLang="en-US" sz="2000" dirty="0" smtClean="0">
                <a:solidFill>
                  <a:srgbClr val="FFFFFF"/>
                </a:solidFill>
              </a:rPr>
              <a:t>２</a:t>
            </a:r>
            <a:r>
              <a:rPr kumimoji="1" lang="en-US" altLang="ja-JP" sz="2000" dirty="0" smtClean="0">
                <a:solidFill>
                  <a:srgbClr val="FFFFFF"/>
                </a:solidFill>
              </a:rPr>
              <a:t>.</a:t>
            </a:r>
            <a:r>
              <a:rPr kumimoji="1" lang="ja-JP" altLang="en-US" sz="2000" dirty="0" smtClean="0">
                <a:solidFill>
                  <a:srgbClr val="FFFFFF"/>
                </a:solidFill>
              </a:rPr>
              <a:t>０</a:t>
            </a:r>
            <a:endParaRPr kumimoji="1" lang="ja-JP" altLang="en-US" sz="2000" dirty="0">
              <a:solidFill>
                <a:srgbClr val="FFFFFF"/>
              </a:solidFill>
            </a:endParaRPr>
          </a:p>
        </p:txBody>
      </p:sp>
      <p:sp>
        <p:nvSpPr>
          <p:cNvPr id="29" name="ホームベース 28"/>
          <p:cNvSpPr/>
          <p:nvPr/>
        </p:nvSpPr>
        <p:spPr>
          <a:xfrm>
            <a:off x="269489" y="11430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900" dirty="0" smtClean="0">
                <a:solidFill>
                  <a:srgbClr val="FFFFFF"/>
                </a:solidFill>
              </a:rPr>
              <a:t>バージョン</a:t>
            </a:r>
            <a:endParaRPr kumimoji="1" lang="ja-JP" altLang="en-US" sz="900" dirty="0">
              <a:solidFill>
                <a:srgbClr val="FFFFFF"/>
              </a:solidFill>
            </a:endParaRPr>
          </a:p>
        </p:txBody>
      </p:sp>
      <p:sp>
        <p:nvSpPr>
          <p:cNvPr id="30" name="ホームベース 29"/>
          <p:cNvSpPr/>
          <p:nvPr/>
        </p:nvSpPr>
        <p:spPr>
          <a:xfrm>
            <a:off x="269489" y="1558073"/>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スタイル</a:t>
            </a:r>
            <a:endParaRPr kumimoji="1" lang="ja-JP" altLang="en-US" sz="1000" dirty="0">
              <a:solidFill>
                <a:srgbClr val="FFFFFF"/>
              </a:solidFill>
            </a:endParaRPr>
          </a:p>
        </p:txBody>
      </p:sp>
      <p:sp>
        <p:nvSpPr>
          <p:cNvPr id="31" name="ホームベース 30"/>
          <p:cNvSpPr/>
          <p:nvPr/>
        </p:nvSpPr>
        <p:spPr>
          <a:xfrm>
            <a:off x="269489" y="1979344"/>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活動起点</a:t>
            </a:r>
            <a:endParaRPr kumimoji="1" lang="ja-JP" altLang="en-US" sz="1000" dirty="0">
              <a:solidFill>
                <a:srgbClr val="FFFFFF"/>
              </a:solidFill>
            </a:endParaRPr>
          </a:p>
        </p:txBody>
      </p:sp>
      <p:sp>
        <p:nvSpPr>
          <p:cNvPr id="32" name="ホームベース 31"/>
          <p:cNvSpPr/>
          <p:nvPr/>
        </p:nvSpPr>
        <p:spPr>
          <a:xfrm>
            <a:off x="269489" y="40386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営業活動</a:t>
            </a:r>
            <a:endParaRPr kumimoji="1" lang="en-US" altLang="ja-JP" sz="1000" dirty="0" smtClean="0">
              <a:solidFill>
                <a:srgbClr val="FFFFFF"/>
              </a:solidFill>
            </a:endParaRPr>
          </a:p>
          <a:p>
            <a:pPr algn="ctr"/>
            <a:r>
              <a:rPr lang="ja-JP" altLang="en-US" sz="1000" dirty="0" smtClean="0">
                <a:solidFill>
                  <a:srgbClr val="FFFFFF"/>
                </a:solidFill>
              </a:rPr>
              <a:t>プロセス</a:t>
            </a:r>
            <a:endParaRPr kumimoji="1" lang="ja-JP" altLang="en-US" sz="1000" dirty="0">
              <a:solidFill>
                <a:srgbClr val="FFFFFF"/>
              </a:solidFill>
            </a:endParaRPr>
          </a:p>
        </p:txBody>
      </p:sp>
      <p:sp>
        <p:nvSpPr>
          <p:cNvPr id="33" name="ホームベース 32"/>
          <p:cNvSpPr/>
          <p:nvPr/>
        </p:nvSpPr>
        <p:spPr>
          <a:xfrm>
            <a:off x="269489" y="3142788"/>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 dirty="0" smtClean="0">
                <a:solidFill>
                  <a:srgbClr val="FFFFFF"/>
                </a:solidFill>
              </a:rPr>
              <a:t>カウンターパート</a:t>
            </a:r>
            <a:endParaRPr kumimoji="1" lang="ja-JP" altLang="en-US" sz="800" dirty="0">
              <a:solidFill>
                <a:srgbClr val="FFFFFF"/>
              </a:solidFill>
            </a:endParaRPr>
          </a:p>
        </p:txBody>
      </p:sp>
      <p:sp>
        <p:nvSpPr>
          <p:cNvPr id="34" name="ホームベース 33"/>
          <p:cNvSpPr/>
          <p:nvPr/>
        </p:nvSpPr>
        <p:spPr>
          <a:xfrm>
            <a:off x="269489" y="5584282"/>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900" dirty="0" smtClean="0">
                <a:solidFill>
                  <a:srgbClr val="FFFFFF"/>
                </a:solidFill>
              </a:rPr>
              <a:t>求められる</a:t>
            </a:r>
            <a:r>
              <a:rPr kumimoji="1" lang="ja-JP" altLang="en-US" sz="1000" dirty="0" smtClean="0">
                <a:solidFill>
                  <a:srgbClr val="FFFFFF"/>
                </a:solidFill>
              </a:rPr>
              <a:t>能力</a:t>
            </a:r>
            <a:endParaRPr kumimoji="1" lang="ja-JP" altLang="en-US" sz="1000" dirty="0">
              <a:solidFill>
                <a:srgbClr val="FFFFFF"/>
              </a:solidFill>
            </a:endParaRPr>
          </a:p>
        </p:txBody>
      </p:sp>
      <p:sp>
        <p:nvSpPr>
          <p:cNvPr id="35" name="ホームベース 34"/>
          <p:cNvSpPr/>
          <p:nvPr/>
        </p:nvSpPr>
        <p:spPr>
          <a:xfrm>
            <a:off x="269489" y="25908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提供価値</a:t>
            </a:r>
            <a:endParaRPr kumimoji="1" lang="ja-JP" altLang="en-US" sz="1000" dirty="0">
              <a:solidFill>
                <a:srgbClr val="FFFFFF"/>
              </a:solidFill>
            </a:endParaRPr>
          </a:p>
        </p:txBody>
      </p:sp>
    </p:spTree>
    <p:extLst>
      <p:ext uri="{BB962C8B-B14F-4D97-AF65-F5344CB8AC3E}">
        <p14:creationId xmlns:p14="http://schemas.microsoft.com/office/powerpoint/2010/main" val="1281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ppt_x</p:attrName>
                                        </p:attrNameLst>
                                      </p:cBhvr>
                                      <p:tavLst>
                                        <p:tav tm="0">
                                          <p:val>
                                            <p:strVal val="#ppt_x-#ppt_w*1.125000"/>
                                          </p:val>
                                        </p:tav>
                                        <p:tav tm="100000">
                                          <p:val>
                                            <p:strVal val="#ppt_x"/>
                                          </p:val>
                                        </p:tav>
                                      </p:tavLst>
                                    </p:anim>
                                    <p:animEffect transition="in" filter="wipe(right)">
                                      <p:cBhvr>
                                        <p:cTn id="12" dur="500"/>
                                        <p:tgtEl>
                                          <p:spTgt spid="1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ppt_x</p:attrName>
                                        </p:attrNameLst>
                                      </p:cBhvr>
                                      <p:tavLst>
                                        <p:tav tm="0">
                                          <p:val>
                                            <p:strVal val="#ppt_x-#ppt_w*1.125000"/>
                                          </p:val>
                                        </p:tav>
                                        <p:tav tm="100000">
                                          <p:val>
                                            <p:strVal val="#ppt_x"/>
                                          </p:val>
                                        </p:tav>
                                      </p:tavLst>
                                    </p:anim>
                                    <p:animEffect transition="in" filter="wipe(right)">
                                      <p:cBhvr>
                                        <p:cTn id="16" dur="500"/>
                                        <p:tgtEl>
                                          <p:spTgt spid="15"/>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ppt_x</p:attrName>
                                        </p:attrNameLst>
                                      </p:cBhvr>
                                      <p:tavLst>
                                        <p:tav tm="0">
                                          <p:val>
                                            <p:strVal val="#ppt_x-#ppt_w*1.125000"/>
                                          </p:val>
                                        </p:tav>
                                        <p:tav tm="100000">
                                          <p:val>
                                            <p:strVal val="#ppt_x"/>
                                          </p:val>
                                        </p:tav>
                                      </p:tavLst>
                                    </p:anim>
                                    <p:animEffect transition="in" filter="wipe(right)">
                                      <p:cBhvr>
                                        <p:cTn id="20" dur="500"/>
                                        <p:tgtEl>
                                          <p:spTgt spid="18"/>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ppt_x</p:attrName>
                                        </p:attrNameLst>
                                      </p:cBhvr>
                                      <p:tavLst>
                                        <p:tav tm="0">
                                          <p:val>
                                            <p:strVal val="#ppt_x-#ppt_w*1.125000"/>
                                          </p:val>
                                        </p:tav>
                                        <p:tav tm="100000">
                                          <p:val>
                                            <p:strVal val="#ppt_x"/>
                                          </p:val>
                                        </p:tav>
                                      </p:tavLst>
                                    </p:anim>
                                    <p:animEffect transition="in" filter="wipe(right)">
                                      <p:cBhvr>
                                        <p:cTn id="24" dur="500"/>
                                        <p:tgtEl>
                                          <p:spTgt spid="21"/>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p:tgtEl>
                                          <p:spTgt spid="24"/>
                                        </p:tgtEl>
                                        <p:attrNameLst>
                                          <p:attrName>ppt_x</p:attrName>
                                        </p:attrNameLst>
                                      </p:cBhvr>
                                      <p:tavLst>
                                        <p:tav tm="0">
                                          <p:val>
                                            <p:strVal val="#ppt_x-#ppt_w*1.125000"/>
                                          </p:val>
                                        </p:tav>
                                        <p:tav tm="100000">
                                          <p:val>
                                            <p:strVal val="#ppt_x"/>
                                          </p:val>
                                        </p:tav>
                                      </p:tavLst>
                                    </p:anim>
                                    <p:animEffect transition="in" filter="wipe(right)">
                                      <p:cBhvr>
                                        <p:cTn id="28" dur="500"/>
                                        <p:tgtEl>
                                          <p:spTgt spid="24"/>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ppt_x</p:attrName>
                                        </p:attrNameLst>
                                      </p:cBhvr>
                                      <p:tavLst>
                                        <p:tav tm="0">
                                          <p:val>
                                            <p:strVal val="#ppt_x-#ppt_w*1.125000"/>
                                          </p:val>
                                        </p:tav>
                                        <p:tav tm="100000">
                                          <p:val>
                                            <p:strVal val="#ppt_x"/>
                                          </p:val>
                                        </p:tav>
                                      </p:tavLst>
                                    </p:anim>
                                    <p:animEffect transition="in" filter="wipe(right)">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a:xfrm>
            <a:off x="250825" y="202881"/>
            <a:ext cx="8131175" cy="468313"/>
          </a:xfrm>
        </p:spPr>
        <p:txBody>
          <a:bodyPr/>
          <a:lstStyle/>
          <a:p>
            <a:r>
              <a:rPr lang="ja-JP" altLang="en-US" dirty="0"/>
              <a:t>人材育成</a:t>
            </a:r>
            <a:r>
              <a:rPr lang="ja-JP" altLang="en-US" dirty="0" smtClean="0"/>
              <a:t>：営業（３）　</a:t>
            </a:r>
            <a:r>
              <a:rPr lang="ja-JP" altLang="en-US" sz="2800" dirty="0" smtClean="0">
                <a:ea typeface="ＭＳ Ｐゴシック" charset="-128"/>
              </a:rPr>
              <a:t>営業力の構成区分構造</a:t>
            </a:r>
          </a:p>
        </p:txBody>
      </p:sp>
      <p:sp>
        <p:nvSpPr>
          <p:cNvPr id="2" name="角丸四角形 1"/>
          <p:cNvSpPr/>
          <p:nvPr/>
        </p:nvSpPr>
        <p:spPr bwMode="auto">
          <a:xfrm>
            <a:off x="1014248" y="4168823"/>
            <a:ext cx="7123385" cy="2350817"/>
          </a:xfrm>
          <a:prstGeom prst="roundRect">
            <a:avLst>
              <a:gd name="adj" fmla="val 0"/>
            </a:avLst>
          </a:prstGeom>
          <a:solidFill>
            <a:schemeClr val="accent3">
              <a:lumMod val="50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1" i="0" u="none" strike="noStrike" cap="none" normalizeH="0" baseline="0" dirty="0" smtClean="0">
                <a:ln>
                  <a:noFill/>
                </a:ln>
                <a:solidFill>
                  <a:schemeClr val="bg1"/>
                </a:solidFill>
                <a:effectLst/>
                <a:latin typeface="メイリオ"/>
                <a:ea typeface="メイリオ"/>
                <a:cs typeface="メイリオ"/>
              </a:rPr>
              <a:t>人間力</a:t>
            </a: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p:txBody>
      </p:sp>
      <p:sp>
        <p:nvSpPr>
          <p:cNvPr id="28" name="正方形/長方形 27"/>
          <p:cNvSpPr/>
          <p:nvPr/>
        </p:nvSpPr>
        <p:spPr>
          <a:xfrm>
            <a:off x="1136753" y="4546281"/>
            <a:ext cx="6883234" cy="1892826"/>
          </a:xfrm>
          <a:prstGeom prst="rect">
            <a:avLst/>
          </a:prstGeom>
        </p:spPr>
        <p:txBody>
          <a:bodyPr wrap="square">
            <a:spAutoFit/>
          </a:bodyPr>
          <a:lstStyle/>
          <a:p>
            <a:pPr marL="285750" indent="-285750">
              <a:buFont typeface="Wingdings" pitchFamily="2" charset="2"/>
              <a:buChar char="l"/>
            </a:pPr>
            <a:r>
              <a:rPr lang="ja-JP" altLang="en-US" sz="1400" dirty="0" smtClean="0">
                <a:solidFill>
                  <a:schemeClr val="bg1"/>
                </a:solidFill>
                <a:latin typeface="メイリオ"/>
                <a:ea typeface="メイリオ"/>
                <a:cs typeface="メイリオ"/>
              </a:rPr>
              <a:t>お客</a:t>
            </a:r>
            <a:r>
              <a:rPr lang="ja-JP" altLang="en-US" sz="1400" dirty="0">
                <a:solidFill>
                  <a:schemeClr val="bg1"/>
                </a:solidFill>
                <a:latin typeface="メイリオ"/>
                <a:ea typeface="メイリオ"/>
                <a:cs typeface="メイリオ"/>
              </a:rPr>
              <a:t>様のあるべき姿の実現と、営業目標</a:t>
            </a:r>
            <a:r>
              <a:rPr lang="ja-JP" altLang="en-US" sz="1400" dirty="0" smtClean="0">
                <a:solidFill>
                  <a:schemeClr val="bg1"/>
                </a:solidFill>
                <a:latin typeface="メイリオ"/>
                <a:ea typeface="メイリオ"/>
                <a:cs typeface="メイリオ"/>
              </a:rPr>
              <a:t>達成の</a:t>
            </a:r>
            <a:r>
              <a:rPr lang="ja-JP" altLang="en-US" sz="1400" dirty="0">
                <a:solidFill>
                  <a:schemeClr val="bg1"/>
                </a:solidFill>
                <a:latin typeface="メイリオ"/>
                <a:ea typeface="メイリオ"/>
                <a:cs typeface="メイリオ"/>
              </a:rPr>
              <a:t>両立を行う自立的行</a:t>
            </a:r>
            <a:r>
              <a:rPr lang="ja-JP" altLang="en-US" sz="1400" dirty="0" smtClean="0">
                <a:solidFill>
                  <a:schemeClr val="bg1"/>
                </a:solidFill>
                <a:latin typeface="メイリオ"/>
                <a:ea typeface="メイリオ"/>
                <a:cs typeface="メイリオ"/>
              </a:rPr>
              <a:t>動力</a:t>
            </a:r>
            <a:endParaRPr lang="ja-JP" altLang="en-US" sz="1400" dirty="0">
              <a:solidFill>
                <a:schemeClr val="bg1"/>
              </a:solidFill>
              <a:latin typeface="メイリオ"/>
              <a:ea typeface="メイリオ"/>
              <a:cs typeface="メイリオ"/>
            </a:endParaRPr>
          </a:p>
          <a:p>
            <a:pPr marL="285750" indent="-285750">
              <a:buFont typeface="Wingdings" pitchFamily="2" charset="2"/>
              <a:buChar char="l"/>
            </a:pPr>
            <a:r>
              <a:rPr lang="ja-JP" altLang="en-US" sz="1400" dirty="0" smtClean="0">
                <a:solidFill>
                  <a:schemeClr val="bg1"/>
                </a:solidFill>
                <a:latin typeface="メイリオ"/>
                <a:ea typeface="メイリオ"/>
                <a:cs typeface="メイリオ"/>
              </a:rPr>
              <a:t>目標</a:t>
            </a:r>
            <a:r>
              <a:rPr lang="ja-JP" altLang="en-US" sz="1400" dirty="0">
                <a:solidFill>
                  <a:schemeClr val="bg1"/>
                </a:solidFill>
                <a:latin typeface="メイリオ"/>
                <a:ea typeface="メイリオ"/>
                <a:cs typeface="メイリオ"/>
              </a:rPr>
              <a:t>達成の</a:t>
            </a:r>
            <a:r>
              <a:rPr lang="ja-JP" altLang="en-US" sz="1400" dirty="0" smtClean="0">
                <a:solidFill>
                  <a:schemeClr val="bg1"/>
                </a:solidFill>
                <a:latin typeface="メイリオ"/>
                <a:ea typeface="メイリオ"/>
                <a:cs typeface="メイリオ"/>
              </a:rPr>
              <a:t>為に自ら</a:t>
            </a:r>
            <a:r>
              <a:rPr lang="ja-JP" altLang="en-US" sz="1400" dirty="0">
                <a:solidFill>
                  <a:schemeClr val="bg1"/>
                </a:solidFill>
                <a:latin typeface="メイリオ"/>
                <a:ea typeface="メイリオ"/>
                <a:cs typeface="メイリオ"/>
              </a:rPr>
              <a:t>立てた活動プロセス</a:t>
            </a:r>
            <a:r>
              <a:rPr lang="ja-JP" altLang="en-US" sz="1400" dirty="0" smtClean="0">
                <a:solidFill>
                  <a:schemeClr val="bg1"/>
                </a:solidFill>
                <a:latin typeface="メイリオ"/>
                <a:ea typeface="メイリオ"/>
                <a:cs typeface="メイリオ"/>
              </a:rPr>
              <a:t>計画に沿って活動</a:t>
            </a:r>
            <a:r>
              <a:rPr lang="ja-JP" altLang="en-US" sz="1400" dirty="0">
                <a:solidFill>
                  <a:schemeClr val="bg1"/>
                </a:solidFill>
                <a:latin typeface="メイリオ"/>
                <a:ea typeface="メイリオ"/>
                <a:cs typeface="メイリオ"/>
              </a:rPr>
              <a:t>を遂行する能力</a:t>
            </a:r>
          </a:p>
          <a:p>
            <a:endParaRPr lang="ja-JP" altLang="en-US" sz="500" dirty="0">
              <a:solidFill>
                <a:schemeClr val="bg1"/>
              </a:solidFill>
              <a:latin typeface="メイリオ"/>
              <a:ea typeface="メイリオ"/>
              <a:cs typeface="メイリオ"/>
            </a:endParaRP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様に好かれる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目標</a:t>
            </a:r>
            <a:r>
              <a:rPr lang="ja-JP" altLang="en-US" sz="1200" dirty="0">
                <a:solidFill>
                  <a:schemeClr val="bg1"/>
                </a:solidFill>
                <a:latin typeface="メイリオ"/>
                <a:ea typeface="メイリオ"/>
                <a:cs typeface="メイリオ"/>
              </a:rPr>
              <a:t>達成に強い意欲を持つ</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目標</a:t>
            </a:r>
            <a:r>
              <a:rPr lang="ja-JP" altLang="en-US" sz="1200" dirty="0">
                <a:solidFill>
                  <a:schemeClr val="bg1"/>
                </a:solidFill>
                <a:latin typeface="メイリオ"/>
                <a:ea typeface="メイリオ"/>
                <a:cs typeface="メイリオ"/>
              </a:rPr>
              <a:t>意識を持って積極的に行動する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自分</a:t>
            </a:r>
            <a:r>
              <a:rPr lang="ja-JP" altLang="en-US" sz="1200" dirty="0">
                <a:solidFill>
                  <a:schemeClr val="bg1"/>
                </a:solidFill>
                <a:latin typeface="メイリオ"/>
                <a:ea typeface="メイリオ"/>
                <a:cs typeface="メイリオ"/>
              </a:rPr>
              <a:t>の役割を認識して責任を持って行動する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案件</a:t>
            </a:r>
            <a:r>
              <a:rPr lang="ja-JP" altLang="en-US" sz="1200" dirty="0">
                <a:solidFill>
                  <a:schemeClr val="bg1"/>
                </a:solidFill>
                <a:latin typeface="メイリオ"/>
                <a:ea typeface="メイリオ"/>
                <a:cs typeface="メイリオ"/>
              </a:rPr>
              <a:t>毎に行動計画を立案し、活動プロセス</a:t>
            </a:r>
            <a:r>
              <a:rPr lang="ja-JP" altLang="en-US" sz="1200" dirty="0" smtClean="0">
                <a:solidFill>
                  <a:schemeClr val="bg1"/>
                </a:solidFill>
                <a:latin typeface="メイリオ"/>
                <a:ea typeface="メイリオ"/>
                <a:cs typeface="メイリオ"/>
              </a:rPr>
              <a:t>に応じた</a:t>
            </a:r>
            <a:r>
              <a:rPr lang="ja-JP" altLang="en-US" sz="1200" dirty="0">
                <a:solidFill>
                  <a:schemeClr val="bg1"/>
                </a:solidFill>
                <a:latin typeface="メイリオ"/>
                <a:ea typeface="メイリオ"/>
                <a:cs typeface="メイリオ"/>
              </a:rPr>
              <a:t>行動ができる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活動</a:t>
            </a:r>
            <a:r>
              <a:rPr lang="ja-JP" altLang="en-US" sz="1200" dirty="0">
                <a:solidFill>
                  <a:schemeClr val="bg1"/>
                </a:solidFill>
                <a:latin typeface="メイリオ"/>
                <a:ea typeface="メイリオ"/>
                <a:cs typeface="メイリオ"/>
              </a:rPr>
              <a:t>プロセスの段階に応じた業務が遂行</a:t>
            </a:r>
            <a:r>
              <a:rPr lang="ja-JP" altLang="en-US" sz="1200" dirty="0" smtClean="0">
                <a:solidFill>
                  <a:schemeClr val="bg1"/>
                </a:solidFill>
                <a:latin typeface="メイリオ"/>
                <a:ea typeface="メイリオ"/>
                <a:cs typeface="メイリオ"/>
              </a:rPr>
              <a:t>出来進捗</a:t>
            </a:r>
            <a:r>
              <a:rPr lang="ja-JP" altLang="en-US" sz="1200" dirty="0">
                <a:solidFill>
                  <a:schemeClr val="bg1"/>
                </a:solidFill>
                <a:latin typeface="メイリオ"/>
                <a:ea typeface="メイリオ"/>
                <a:cs typeface="メイリオ"/>
              </a:rPr>
              <a:t>や結果を把握し、報告が出来る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a:t>
            </a:r>
            <a:r>
              <a:rPr lang="en-US" altLang="ja-JP" sz="1200" dirty="0">
                <a:solidFill>
                  <a:schemeClr val="bg1"/>
                </a:solidFill>
                <a:latin typeface="メイリオ"/>
                <a:ea typeface="メイリオ"/>
                <a:cs typeface="メイリオ"/>
              </a:rPr>
              <a:t>/</a:t>
            </a:r>
            <a:r>
              <a:rPr lang="ja-JP" altLang="en-US" sz="1200" dirty="0">
                <a:solidFill>
                  <a:schemeClr val="bg1"/>
                </a:solidFill>
                <a:latin typeface="メイリオ"/>
                <a:ea typeface="メイリオ"/>
                <a:cs typeface="メイリオ"/>
              </a:rPr>
              <a:t>同僚との信頼関係を構築・維持できる</a:t>
            </a:r>
          </a:p>
        </p:txBody>
      </p:sp>
      <p:sp>
        <p:nvSpPr>
          <p:cNvPr id="23" name="角丸四角形 22"/>
          <p:cNvSpPr/>
          <p:nvPr/>
        </p:nvSpPr>
        <p:spPr bwMode="auto">
          <a:xfrm>
            <a:off x="1006366" y="2241057"/>
            <a:ext cx="3489433" cy="1905000"/>
          </a:xfrm>
          <a:prstGeom prst="roundRect">
            <a:avLst>
              <a:gd name="adj" fmla="val 0"/>
            </a:avLst>
          </a:prstGeom>
          <a:solidFill>
            <a:srgbClr val="0000FF"/>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1" i="0" u="none" strike="noStrike" cap="none" normalizeH="0" baseline="0" dirty="0" smtClean="0">
                <a:ln>
                  <a:noFill/>
                </a:ln>
                <a:solidFill>
                  <a:schemeClr val="bg1"/>
                </a:solidFill>
                <a:effectLst/>
                <a:latin typeface="メイリオ"/>
                <a:ea typeface="メイリオ"/>
                <a:cs typeface="メイリオ"/>
              </a:rPr>
              <a:t>知　識</a:t>
            </a: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p:txBody>
      </p:sp>
      <p:sp>
        <p:nvSpPr>
          <p:cNvPr id="24" name="角丸四角形 23"/>
          <p:cNvSpPr/>
          <p:nvPr/>
        </p:nvSpPr>
        <p:spPr bwMode="auto">
          <a:xfrm>
            <a:off x="4648200" y="2239439"/>
            <a:ext cx="3489433" cy="187584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1" i="0" u="none" strike="noStrike" cap="none" normalizeH="0" baseline="0" dirty="0" smtClean="0">
                <a:ln>
                  <a:noFill/>
                </a:ln>
                <a:solidFill>
                  <a:schemeClr val="bg1"/>
                </a:solidFill>
                <a:effectLst/>
                <a:latin typeface="メイリオ"/>
                <a:ea typeface="メイリオ"/>
                <a:cs typeface="メイリオ"/>
              </a:rPr>
              <a:t>スキル</a:t>
            </a: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p:txBody>
      </p:sp>
      <p:sp>
        <p:nvSpPr>
          <p:cNvPr id="25" name="正方形/長方形 24"/>
          <p:cNvSpPr/>
          <p:nvPr/>
        </p:nvSpPr>
        <p:spPr>
          <a:xfrm>
            <a:off x="1014249" y="2778489"/>
            <a:ext cx="3489432" cy="1292662"/>
          </a:xfrm>
          <a:prstGeom prst="rect">
            <a:avLst/>
          </a:prstGeom>
        </p:spPr>
        <p:txBody>
          <a:bodyPr wrap="square">
            <a:spAutoFit/>
          </a:bodyPr>
          <a:lstStyle/>
          <a:p>
            <a:r>
              <a:rPr lang="ja-JP" altLang="en-US" sz="1400" dirty="0" smtClean="0">
                <a:solidFill>
                  <a:schemeClr val="bg1"/>
                </a:solidFill>
                <a:latin typeface="メイリオ"/>
                <a:ea typeface="メイリオ"/>
                <a:cs typeface="メイリオ"/>
              </a:rPr>
              <a:t>円滑な営業活動のための社会や顧客、自社や他社、</a:t>
            </a:r>
            <a:r>
              <a:rPr lang="en-US" altLang="ja-JP" sz="1400" dirty="0" smtClean="0">
                <a:solidFill>
                  <a:schemeClr val="bg1"/>
                </a:solidFill>
                <a:latin typeface="メイリオ"/>
                <a:ea typeface="メイリオ"/>
                <a:cs typeface="メイリオ"/>
              </a:rPr>
              <a:t>IT</a:t>
            </a:r>
            <a:r>
              <a:rPr lang="ja-JP" altLang="en-US" sz="1400" dirty="0" smtClean="0">
                <a:solidFill>
                  <a:schemeClr val="bg1"/>
                </a:solidFill>
                <a:latin typeface="メイリオ"/>
                <a:ea typeface="メイリオ"/>
                <a:cs typeface="メイリオ"/>
              </a:rPr>
              <a:t>や業務に</a:t>
            </a:r>
            <a:r>
              <a:rPr lang="ja-JP" altLang="en-US" sz="1400" dirty="0">
                <a:solidFill>
                  <a:schemeClr val="bg1"/>
                </a:solidFill>
                <a:latin typeface="メイリオ"/>
                <a:ea typeface="メイリオ"/>
                <a:cs typeface="メイリオ"/>
              </a:rPr>
              <a:t>ついての</a:t>
            </a:r>
            <a:r>
              <a:rPr lang="ja-JP" altLang="en-US" sz="1400" dirty="0" smtClean="0">
                <a:solidFill>
                  <a:schemeClr val="bg1"/>
                </a:solidFill>
                <a:latin typeface="メイリオ"/>
                <a:ea typeface="メイリオ"/>
                <a:cs typeface="メイリオ"/>
              </a:rPr>
              <a:t>知識 </a:t>
            </a:r>
            <a:endParaRPr lang="en-US" altLang="ja-JP" sz="1400" dirty="0" smtClean="0">
              <a:solidFill>
                <a:schemeClr val="bg1"/>
              </a:solidFill>
              <a:latin typeface="メイリオ"/>
              <a:ea typeface="メイリオ"/>
              <a:cs typeface="メイリオ"/>
            </a:endParaRPr>
          </a:p>
          <a:p>
            <a:r>
              <a:rPr lang="ja-JP" altLang="en-US" sz="1400" dirty="0" smtClean="0">
                <a:solidFill>
                  <a:schemeClr val="bg1"/>
                </a:solidFill>
                <a:latin typeface="メイリオ"/>
                <a:ea typeface="メイリオ"/>
                <a:cs typeface="メイリオ"/>
              </a:rPr>
              <a:t>  </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様との会話を深める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戦略</a:t>
            </a:r>
            <a:r>
              <a:rPr lang="ja-JP" altLang="en-US" sz="1200" dirty="0">
                <a:solidFill>
                  <a:schemeClr val="bg1"/>
                </a:solidFill>
                <a:latin typeface="メイリオ"/>
                <a:ea typeface="メイリオ"/>
                <a:cs typeface="メイリオ"/>
              </a:rPr>
              <a:t>立案や提案策定の基盤とする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取引上</a:t>
            </a:r>
            <a:r>
              <a:rPr lang="ja-JP" altLang="en-US" sz="1200" dirty="0">
                <a:solidFill>
                  <a:schemeClr val="bg1"/>
                </a:solidFill>
                <a:latin typeface="メイリオ"/>
                <a:ea typeface="メイリオ"/>
                <a:cs typeface="メイリオ"/>
              </a:rPr>
              <a:t>の契約や手続きを円滑に進める</a:t>
            </a:r>
          </a:p>
        </p:txBody>
      </p:sp>
      <p:sp>
        <p:nvSpPr>
          <p:cNvPr id="26" name="正方形/長方形 25"/>
          <p:cNvSpPr/>
          <p:nvPr/>
        </p:nvSpPr>
        <p:spPr>
          <a:xfrm>
            <a:off x="4663968" y="2778489"/>
            <a:ext cx="3489433" cy="1261884"/>
          </a:xfrm>
          <a:prstGeom prst="rect">
            <a:avLst/>
          </a:prstGeom>
        </p:spPr>
        <p:txBody>
          <a:bodyPr wrap="square">
            <a:spAutoFit/>
          </a:bodyPr>
          <a:lstStyle/>
          <a:p>
            <a:r>
              <a:rPr lang="ja-JP" altLang="en-US" sz="1400" dirty="0">
                <a:solidFill>
                  <a:schemeClr val="bg1"/>
                </a:solidFill>
                <a:latin typeface="メイリオ"/>
                <a:ea typeface="メイリオ"/>
                <a:cs typeface="メイリオ"/>
              </a:rPr>
              <a:t>営業活動の効率向上や顧客満足度</a:t>
            </a:r>
            <a:r>
              <a:rPr lang="ja-JP" altLang="en-US" sz="1400" dirty="0" smtClean="0">
                <a:solidFill>
                  <a:schemeClr val="bg1"/>
                </a:solidFill>
                <a:latin typeface="メイリオ"/>
                <a:ea typeface="メイリオ"/>
                <a:cs typeface="メイリオ"/>
              </a:rPr>
              <a:t>を高めるためるための技能</a:t>
            </a:r>
            <a:endParaRPr lang="ja-JP" altLang="en-US" sz="1200" dirty="0" smtClean="0">
              <a:solidFill>
                <a:schemeClr val="bg1"/>
              </a:solidFill>
              <a:latin typeface="メイリオ"/>
              <a:ea typeface="メイリオ"/>
              <a:cs typeface="メイリオ"/>
            </a:endParaRPr>
          </a:p>
          <a:p>
            <a:endParaRPr lang="ja-JP" altLang="en-US" sz="1200" dirty="0">
              <a:solidFill>
                <a:schemeClr val="bg1"/>
              </a:solidFill>
              <a:latin typeface="メイリオ"/>
              <a:ea typeface="メイリオ"/>
              <a:cs typeface="メイリオ"/>
            </a:endParaRP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様との交渉を効率よく進める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様との良好な関係を構築・維持する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様の課題を発掘し、提案を策定する</a:t>
            </a:r>
          </a:p>
        </p:txBody>
      </p:sp>
      <p:sp>
        <p:nvSpPr>
          <p:cNvPr id="5" name="上矢印 4"/>
          <p:cNvSpPr/>
          <p:nvPr/>
        </p:nvSpPr>
        <p:spPr bwMode="auto">
          <a:xfrm>
            <a:off x="2209800" y="4071151"/>
            <a:ext cx="1295400" cy="444044"/>
          </a:xfrm>
          <a:prstGeom prst="upArrow">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32" name="上矢印 31"/>
          <p:cNvSpPr/>
          <p:nvPr/>
        </p:nvSpPr>
        <p:spPr bwMode="auto">
          <a:xfrm>
            <a:off x="5760984" y="4071151"/>
            <a:ext cx="1295400" cy="444044"/>
          </a:xfrm>
          <a:prstGeom prst="upArrow">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16" name="AutoShape 18"/>
          <p:cNvSpPr>
            <a:spLocks noChangeArrowheads="1"/>
          </p:cNvSpPr>
          <p:nvPr/>
        </p:nvSpPr>
        <p:spPr bwMode="auto">
          <a:xfrm>
            <a:off x="1014249" y="804641"/>
            <a:ext cx="7139152" cy="1371600"/>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marL="269875" indent="-269875" algn="ctr"/>
            <a:r>
              <a:rPr lang="ja-JP" altLang="en-US" sz="2000" b="1" dirty="0">
                <a:solidFill>
                  <a:schemeClr val="bg1"/>
                </a:solidFill>
                <a:latin typeface="メイリオ"/>
                <a:ea typeface="メイリオ"/>
                <a:cs typeface="メイリオ"/>
              </a:rPr>
              <a:t>活動</a:t>
            </a:r>
            <a:r>
              <a:rPr lang="ja-JP" altLang="en-US" sz="2000" b="1" dirty="0" smtClean="0">
                <a:solidFill>
                  <a:schemeClr val="bg1"/>
                </a:solidFill>
                <a:latin typeface="メイリオ"/>
                <a:ea typeface="メイリオ"/>
                <a:cs typeface="メイリオ"/>
              </a:rPr>
              <a:t>プロセス遂行力</a:t>
            </a:r>
          </a:p>
          <a:p>
            <a:pPr marL="269875" indent="-269875"/>
            <a:endParaRPr lang="ja-JP" altLang="en-US" sz="2000" dirty="0" smtClean="0">
              <a:solidFill>
                <a:schemeClr val="bg1"/>
              </a:solidFill>
              <a:latin typeface="メイリオ"/>
              <a:ea typeface="メイリオ"/>
              <a:cs typeface="メイリオ"/>
            </a:endParaRPr>
          </a:p>
          <a:p>
            <a:pPr marL="269875" indent="-269875"/>
            <a:endParaRPr lang="ja-JP" altLang="en-US" sz="2000" dirty="0">
              <a:solidFill>
                <a:schemeClr val="bg1"/>
              </a:solidFill>
              <a:latin typeface="メイリオ"/>
              <a:ea typeface="メイリオ"/>
              <a:cs typeface="メイリオ"/>
            </a:endParaRPr>
          </a:p>
          <a:p>
            <a:pPr marL="269875" indent="-269875"/>
            <a:endParaRPr lang="ja-JP" altLang="en-US" sz="2000" dirty="0">
              <a:solidFill>
                <a:schemeClr val="bg1"/>
              </a:solidFill>
              <a:latin typeface="メイリオ"/>
              <a:ea typeface="メイリオ"/>
              <a:cs typeface="メイリオ"/>
            </a:endParaRPr>
          </a:p>
        </p:txBody>
      </p:sp>
      <p:sp>
        <p:nvSpPr>
          <p:cNvPr id="6" name="正方形/長方形 5"/>
          <p:cNvSpPr/>
          <p:nvPr/>
        </p:nvSpPr>
        <p:spPr>
          <a:xfrm>
            <a:off x="2743200" y="1303377"/>
            <a:ext cx="3954929" cy="307777"/>
          </a:xfrm>
          <a:prstGeom prst="rect">
            <a:avLst/>
          </a:prstGeom>
        </p:spPr>
        <p:txBody>
          <a:bodyPr wrap="none">
            <a:spAutoFit/>
          </a:bodyPr>
          <a:lstStyle/>
          <a:p>
            <a:r>
              <a:rPr lang="ja-JP" altLang="en-US" sz="1400" dirty="0">
                <a:solidFill>
                  <a:schemeClr val="bg1"/>
                </a:solidFill>
                <a:latin typeface="メイリオ"/>
                <a:ea typeface="メイリオ"/>
                <a:cs typeface="メイリオ"/>
              </a:rPr>
              <a:t>活動プロセスに沿って営業活動を遂行する能力</a:t>
            </a:r>
          </a:p>
        </p:txBody>
      </p:sp>
      <p:sp>
        <p:nvSpPr>
          <p:cNvPr id="7" name="正方形/長方形 6"/>
          <p:cNvSpPr/>
          <p:nvPr/>
        </p:nvSpPr>
        <p:spPr>
          <a:xfrm>
            <a:off x="2758878" y="1563469"/>
            <a:ext cx="3982553" cy="646331"/>
          </a:xfrm>
          <a:prstGeom prst="rect">
            <a:avLst/>
          </a:prstGeom>
        </p:spPr>
        <p:txBody>
          <a:bodyPr wrap="square">
            <a:spAutoFit/>
          </a:bodyPr>
          <a:lstStyle/>
          <a:p>
            <a:pPr marL="269875" indent="-269875">
              <a:buFont typeface="Wingdings" pitchFamily="2" charset="2"/>
              <a:buChar char="Ø"/>
            </a:pPr>
            <a:r>
              <a:rPr lang="ja-JP" altLang="en-US" sz="1200" dirty="0">
                <a:solidFill>
                  <a:schemeClr val="bg1"/>
                </a:solidFill>
                <a:latin typeface="メイリオ"/>
                <a:ea typeface="メイリオ"/>
                <a:cs typeface="メイリオ"/>
              </a:rPr>
              <a:t>案件ごとに活動プロセスに応じた行動を計画</a:t>
            </a:r>
          </a:p>
          <a:p>
            <a:pPr marL="269875" indent="-269875">
              <a:buFont typeface="Wingdings" pitchFamily="2" charset="2"/>
              <a:buChar char="Ø"/>
            </a:pPr>
            <a:r>
              <a:rPr lang="ja-JP" altLang="en-US" sz="1200" dirty="0">
                <a:solidFill>
                  <a:schemeClr val="bg1"/>
                </a:solidFill>
                <a:latin typeface="メイリオ"/>
                <a:ea typeface="メイリオ"/>
                <a:cs typeface="メイリオ"/>
              </a:rPr>
              <a:t>活動プロセスの段階に応じた業務を遂行</a:t>
            </a:r>
          </a:p>
          <a:p>
            <a:pPr marL="269875" indent="-269875">
              <a:buFont typeface="Wingdings" pitchFamily="2" charset="2"/>
              <a:buChar char="Ø"/>
            </a:pPr>
            <a:r>
              <a:rPr lang="ja-JP" altLang="en-US" sz="1200" dirty="0">
                <a:solidFill>
                  <a:schemeClr val="bg1"/>
                </a:solidFill>
                <a:latin typeface="メイリオ"/>
                <a:ea typeface="メイリオ"/>
                <a:cs typeface="メイリオ"/>
              </a:rPr>
              <a:t>活動プロセスの段階に応じた進捗や結果を把握</a:t>
            </a:r>
          </a:p>
        </p:txBody>
      </p:sp>
      <p:sp>
        <p:nvSpPr>
          <p:cNvPr id="9" name="四角形吹き出し 8"/>
          <p:cNvSpPr/>
          <p:nvPr/>
        </p:nvSpPr>
        <p:spPr>
          <a:xfrm>
            <a:off x="6083587" y="5158689"/>
            <a:ext cx="2298413" cy="776156"/>
          </a:xfrm>
          <a:prstGeom prst="wedgeRectCallout">
            <a:avLst>
              <a:gd name="adj1" fmla="val 7193"/>
              <a:gd name="adj2" fmla="val -66792"/>
            </a:avLst>
          </a:prstGeom>
          <a:solidFill>
            <a:schemeClr val="accent5">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spcBef>
                <a:spcPts val="0"/>
              </a:spcBef>
            </a:pPr>
            <a:r>
              <a:rPr kumimoji="0" lang="ja-JP" altLang="en-US" sz="1200" dirty="0">
                <a:solidFill>
                  <a:srgbClr val="FFFFFF"/>
                </a:solidFill>
                <a:latin typeface="メイリオ"/>
                <a:ea typeface="メイリオ"/>
                <a:cs typeface="メイリオ"/>
              </a:rPr>
              <a:t>人間力が基盤となり</a:t>
            </a:r>
            <a:r>
              <a:rPr kumimoji="0" lang="ja-JP" altLang="en-US" sz="1200" dirty="0" smtClean="0">
                <a:solidFill>
                  <a:srgbClr val="FFFFFF"/>
                </a:solidFill>
                <a:latin typeface="メイリオ"/>
                <a:ea typeface="メイリオ"/>
                <a:cs typeface="メイリオ"/>
              </a:rPr>
              <a:t>、知識</a:t>
            </a:r>
            <a:r>
              <a:rPr kumimoji="0" lang="ja-JP" altLang="en-US" sz="1200" dirty="0">
                <a:solidFill>
                  <a:srgbClr val="FFFFFF"/>
                </a:solidFill>
                <a:latin typeface="メイリオ"/>
                <a:ea typeface="メイリオ"/>
                <a:cs typeface="メイリオ"/>
              </a:rPr>
              <a:t>とスキル、活動プロセス遂行力を支える</a:t>
            </a:r>
          </a:p>
        </p:txBody>
      </p:sp>
    </p:spTree>
    <p:extLst>
      <p:ext uri="{BB962C8B-B14F-4D97-AF65-F5344CB8AC3E}">
        <p14:creationId xmlns:p14="http://schemas.microsoft.com/office/powerpoint/2010/main" val="23202831"/>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500" name="Rectangle 4"/>
          <p:cNvSpPr>
            <a:spLocks noGrp="1" noChangeArrowheads="1"/>
          </p:cNvSpPr>
          <p:nvPr>
            <p:ph type="title"/>
          </p:nvPr>
        </p:nvSpPr>
        <p:spPr/>
        <p:txBody>
          <a:bodyPr/>
          <a:lstStyle/>
          <a:p>
            <a:r>
              <a:rPr lang="ja-JP" altLang="en-US" dirty="0"/>
              <a:t>人材育成：営業</a:t>
            </a:r>
            <a:r>
              <a:rPr lang="ja-JP" altLang="en-US" dirty="0" smtClean="0"/>
              <a:t>（４）</a:t>
            </a:r>
            <a:r>
              <a:rPr lang="ja-JP" altLang="en-US" dirty="0"/>
              <a:t>　</a:t>
            </a:r>
            <a:r>
              <a:rPr lang="ja-JP" altLang="en-US" sz="2800" dirty="0" smtClean="0"/>
              <a:t>営業活動</a:t>
            </a:r>
            <a:r>
              <a:rPr lang="ja-JP" altLang="en-US" sz="2800" dirty="0"/>
              <a:t>プロセス遂行力</a:t>
            </a:r>
          </a:p>
        </p:txBody>
      </p:sp>
      <p:sp>
        <p:nvSpPr>
          <p:cNvPr id="1002529" name="AutoShape 33"/>
          <p:cNvSpPr>
            <a:spLocks noChangeArrowheads="1"/>
          </p:cNvSpPr>
          <p:nvPr/>
        </p:nvSpPr>
        <p:spPr bwMode="auto">
          <a:xfrm>
            <a:off x="927100" y="1830164"/>
            <a:ext cx="719138" cy="4230688"/>
          </a:xfrm>
          <a:prstGeom prst="roundRect">
            <a:avLst>
              <a:gd name="adj" fmla="val 0"/>
            </a:avLst>
          </a:prstGeom>
          <a:solidFill>
            <a:schemeClr val="accent3">
              <a:lumMod val="50000"/>
            </a:schemeClr>
          </a:solidFill>
          <a:ln>
            <a:noFill/>
            <a:headEnd/>
            <a:tailEnd/>
          </a:ln>
        </p:spPr>
        <p:style>
          <a:lnRef idx="1">
            <a:schemeClr val="accent6"/>
          </a:lnRef>
          <a:fillRef idx="3">
            <a:schemeClr val="accent6"/>
          </a:fillRef>
          <a:effectRef idx="2">
            <a:schemeClr val="accent6"/>
          </a:effectRef>
          <a:fontRef idx="minor">
            <a:schemeClr val="lt1"/>
          </a:fontRef>
        </p:style>
        <p:txBody>
          <a:bodyPr vert="eaVert" wrap="none" anchor="ctr"/>
          <a:lstStyle/>
          <a:p>
            <a:r>
              <a:rPr lang="ja-JP" altLang="en-US" sz="1600" dirty="0" smtClean="0">
                <a:latin typeface="メイリオ"/>
                <a:ea typeface="メイリオ"/>
                <a:cs typeface="メイリオ"/>
              </a:rPr>
              <a:t>　　　　　　　　　　　　　　　　管理者</a:t>
            </a:r>
            <a:r>
              <a:rPr lang="ja-JP" altLang="en-US" sz="1600" dirty="0">
                <a:latin typeface="メイリオ"/>
                <a:ea typeface="メイリオ"/>
                <a:cs typeface="メイリオ"/>
              </a:rPr>
              <a:t>　　</a:t>
            </a:r>
            <a:r>
              <a:rPr lang="ja-JP" altLang="en-US" sz="1600" dirty="0" smtClean="0">
                <a:latin typeface="メイリオ"/>
                <a:ea typeface="メイリオ"/>
                <a:cs typeface="メイリオ"/>
              </a:rPr>
              <a:t>　　</a:t>
            </a:r>
            <a:endParaRPr lang="ja-JP" altLang="en-US" sz="1600" dirty="0">
              <a:latin typeface="メイリオ"/>
              <a:ea typeface="メイリオ"/>
              <a:cs typeface="メイリオ"/>
            </a:endParaRPr>
          </a:p>
        </p:txBody>
      </p:sp>
      <p:sp>
        <p:nvSpPr>
          <p:cNvPr id="1002517" name="AutoShape 21"/>
          <p:cNvSpPr>
            <a:spLocks noChangeArrowheads="1"/>
          </p:cNvSpPr>
          <p:nvPr/>
        </p:nvSpPr>
        <p:spPr bwMode="auto">
          <a:xfrm>
            <a:off x="4030663" y="4721002"/>
            <a:ext cx="4276725" cy="1339850"/>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2" name="Text Box 16"/>
          <p:cNvSpPr txBox="1">
            <a:spLocks noChangeArrowheads="1"/>
          </p:cNvSpPr>
          <p:nvPr/>
        </p:nvSpPr>
        <p:spPr bwMode="auto">
          <a:xfrm>
            <a:off x="4302125" y="4803552"/>
            <a:ext cx="2097048" cy="1200329"/>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88900" indent="-88900" algn="l">
              <a:defRPr kumimoji="1" sz="2400">
                <a:solidFill>
                  <a:schemeClr val="tx1"/>
                </a:solidFill>
                <a:latin typeface="Times New Roman" pitchFamily="18" charset="0"/>
                <a:ea typeface="ＭＳ Ｐゴシック" charset="-128"/>
              </a:defRPr>
            </a:lvl1pPr>
            <a:lvl2pPr marL="365125" indent="-96838"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組織運営</a:t>
            </a:r>
          </a:p>
          <a:p>
            <a:pPr lvl="1">
              <a:buFontTx/>
              <a:buChar char="•"/>
            </a:pPr>
            <a:r>
              <a:rPr lang="ja-JP" altLang="en-US" sz="1200" dirty="0">
                <a:solidFill>
                  <a:schemeClr val="bg1"/>
                </a:solidFill>
                <a:latin typeface="メイリオ"/>
                <a:ea typeface="メイリオ"/>
                <a:cs typeface="メイリオ"/>
              </a:rPr>
              <a:t>組織戦略の策定</a:t>
            </a:r>
          </a:p>
          <a:p>
            <a:pPr lvl="1">
              <a:buFontTx/>
              <a:buChar char="•"/>
            </a:pPr>
            <a:r>
              <a:rPr lang="ja-JP" altLang="en-US" sz="1200" dirty="0">
                <a:solidFill>
                  <a:schemeClr val="bg1"/>
                </a:solidFill>
                <a:latin typeface="メイリオ"/>
                <a:ea typeface="メイリオ"/>
                <a:cs typeface="メイリオ"/>
              </a:rPr>
              <a:t>目標の設定と管理</a:t>
            </a:r>
          </a:p>
          <a:p>
            <a:pPr lvl="1">
              <a:buFontTx/>
              <a:buChar char="•"/>
            </a:pPr>
            <a:r>
              <a:rPr lang="ja-JP" altLang="en-US" sz="1200" dirty="0">
                <a:solidFill>
                  <a:schemeClr val="bg1"/>
                </a:solidFill>
                <a:latin typeface="メイリオ"/>
                <a:ea typeface="メイリオ"/>
                <a:cs typeface="メイリオ"/>
              </a:rPr>
              <a:t>進捗管理</a:t>
            </a:r>
          </a:p>
          <a:p>
            <a:pPr lvl="1">
              <a:buFontTx/>
              <a:buChar char="•"/>
            </a:pPr>
            <a:r>
              <a:rPr lang="ja-JP" altLang="en-US" sz="1200" dirty="0">
                <a:solidFill>
                  <a:schemeClr val="bg1"/>
                </a:solidFill>
                <a:latin typeface="メイリオ"/>
                <a:ea typeface="メイリオ"/>
                <a:cs typeface="メイリオ"/>
              </a:rPr>
              <a:t>パフォーマンス管理</a:t>
            </a:r>
          </a:p>
          <a:p>
            <a:pPr lvl="1">
              <a:buFontTx/>
              <a:buChar char="•"/>
            </a:pPr>
            <a:r>
              <a:rPr lang="ja-JP" altLang="en-US" sz="1200" dirty="0">
                <a:solidFill>
                  <a:schemeClr val="bg1"/>
                </a:solidFill>
                <a:latin typeface="メイリオ"/>
                <a:ea typeface="メイリオ"/>
                <a:cs typeface="メイリオ"/>
              </a:rPr>
              <a:t>リソースの調達と調整</a:t>
            </a:r>
          </a:p>
        </p:txBody>
      </p:sp>
      <p:sp>
        <p:nvSpPr>
          <p:cNvPr id="1002521" name="Text Box 25"/>
          <p:cNvSpPr txBox="1">
            <a:spLocks noChangeArrowheads="1"/>
          </p:cNvSpPr>
          <p:nvPr/>
        </p:nvSpPr>
        <p:spPr bwMode="auto">
          <a:xfrm>
            <a:off x="6281738" y="4800377"/>
            <a:ext cx="1675139" cy="830997"/>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88900" indent="-88900" algn="l">
              <a:defRPr kumimoji="1" sz="2400">
                <a:solidFill>
                  <a:schemeClr val="tx1"/>
                </a:solidFill>
                <a:latin typeface="Times New Roman" pitchFamily="18" charset="0"/>
                <a:ea typeface="ＭＳ Ｐゴシック" charset="-128"/>
              </a:defRPr>
            </a:lvl1pPr>
            <a:lvl2pPr marL="365125" indent="-96838"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個人育成</a:t>
            </a:r>
          </a:p>
          <a:p>
            <a:pPr lvl="1">
              <a:buFontTx/>
              <a:buChar char="•"/>
            </a:pPr>
            <a:r>
              <a:rPr lang="ja-JP" altLang="en-US" sz="1200" dirty="0">
                <a:solidFill>
                  <a:schemeClr val="bg1"/>
                </a:solidFill>
                <a:latin typeface="メイリオ"/>
                <a:ea typeface="メイリオ"/>
                <a:cs typeface="メイリオ"/>
              </a:rPr>
              <a:t>育成目標の設定</a:t>
            </a:r>
          </a:p>
          <a:p>
            <a:pPr lvl="1">
              <a:buFontTx/>
              <a:buChar char="•"/>
            </a:pPr>
            <a:r>
              <a:rPr lang="ja-JP" altLang="en-US" sz="1200" dirty="0">
                <a:solidFill>
                  <a:schemeClr val="bg1"/>
                </a:solidFill>
                <a:latin typeface="メイリオ"/>
                <a:ea typeface="メイリオ"/>
                <a:cs typeface="メイリオ"/>
              </a:rPr>
              <a:t>実行支援</a:t>
            </a:r>
          </a:p>
          <a:p>
            <a:pPr lvl="1">
              <a:buFontTx/>
              <a:buChar char="•"/>
            </a:pPr>
            <a:r>
              <a:rPr lang="ja-JP" altLang="en-US" sz="1200" dirty="0">
                <a:solidFill>
                  <a:schemeClr val="bg1"/>
                </a:solidFill>
                <a:latin typeface="メイリオ"/>
                <a:ea typeface="メイリオ"/>
                <a:cs typeface="メイリオ"/>
              </a:rPr>
              <a:t>実行環境の整備</a:t>
            </a:r>
          </a:p>
        </p:txBody>
      </p:sp>
      <p:sp>
        <p:nvSpPr>
          <p:cNvPr id="1002522" name="AutoShape 26"/>
          <p:cNvSpPr>
            <a:spLocks noChangeArrowheads="1"/>
          </p:cNvSpPr>
          <p:nvPr/>
        </p:nvSpPr>
        <p:spPr bwMode="auto">
          <a:xfrm>
            <a:off x="1781175" y="4721002"/>
            <a:ext cx="2103438" cy="1339850"/>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活動プロセスの管理</a:t>
            </a:r>
          </a:p>
        </p:txBody>
      </p:sp>
      <p:sp>
        <p:nvSpPr>
          <p:cNvPr id="1002513" name="AutoShape 17"/>
          <p:cNvSpPr>
            <a:spLocks noChangeArrowheads="1"/>
          </p:cNvSpPr>
          <p:nvPr/>
        </p:nvSpPr>
        <p:spPr bwMode="auto">
          <a:xfrm>
            <a:off x="4030663" y="1838102"/>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4" name="AutoShape 18"/>
          <p:cNvSpPr>
            <a:spLocks noChangeArrowheads="1"/>
          </p:cNvSpPr>
          <p:nvPr/>
        </p:nvSpPr>
        <p:spPr bwMode="auto">
          <a:xfrm>
            <a:off x="4030663" y="2557239"/>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5" name="AutoShape 19"/>
          <p:cNvSpPr>
            <a:spLocks noChangeArrowheads="1"/>
          </p:cNvSpPr>
          <p:nvPr/>
        </p:nvSpPr>
        <p:spPr bwMode="auto">
          <a:xfrm>
            <a:off x="4030663" y="3277964"/>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6" name="AutoShape 20"/>
          <p:cNvSpPr>
            <a:spLocks noChangeArrowheads="1"/>
          </p:cNvSpPr>
          <p:nvPr/>
        </p:nvSpPr>
        <p:spPr bwMode="auto">
          <a:xfrm>
            <a:off x="4030663" y="3998689"/>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08" name="Text Box 12"/>
          <p:cNvSpPr txBox="1">
            <a:spLocks noChangeArrowheads="1"/>
          </p:cNvSpPr>
          <p:nvPr/>
        </p:nvSpPr>
        <p:spPr bwMode="auto">
          <a:xfrm>
            <a:off x="4302125" y="1830164"/>
            <a:ext cx="2055691"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課題の発掘</a:t>
            </a:r>
          </a:p>
          <a:p>
            <a:pPr>
              <a:buFont typeface="Wingdings" pitchFamily="2" charset="2"/>
              <a:buChar char="Ø"/>
            </a:pPr>
            <a:r>
              <a:rPr lang="ja-JP" altLang="en-US" sz="1200" dirty="0">
                <a:solidFill>
                  <a:schemeClr val="bg1"/>
                </a:solidFill>
                <a:latin typeface="メイリオ"/>
                <a:ea typeface="メイリオ"/>
                <a:cs typeface="メイリオ"/>
              </a:rPr>
              <a:t>ニーズの明確化</a:t>
            </a:r>
          </a:p>
          <a:p>
            <a:pPr>
              <a:buFont typeface="Wingdings" pitchFamily="2" charset="2"/>
              <a:buChar char="Ø"/>
            </a:pPr>
            <a:r>
              <a:rPr lang="ja-JP" altLang="en-US" sz="1200" dirty="0" smtClean="0">
                <a:solidFill>
                  <a:schemeClr val="bg1"/>
                </a:solidFill>
                <a:latin typeface="メイリオ"/>
                <a:ea typeface="メイリオ"/>
                <a:cs typeface="メイリオ"/>
              </a:rPr>
              <a:t>ビジネススコープ</a:t>
            </a:r>
            <a:r>
              <a:rPr lang="ja-JP" altLang="en-US" sz="1200" dirty="0">
                <a:solidFill>
                  <a:schemeClr val="bg1"/>
                </a:solidFill>
                <a:latin typeface="メイリオ"/>
                <a:ea typeface="メイリオ"/>
                <a:cs typeface="メイリオ"/>
              </a:rPr>
              <a:t>の確立</a:t>
            </a:r>
          </a:p>
        </p:txBody>
      </p:sp>
      <p:sp>
        <p:nvSpPr>
          <p:cNvPr id="1002509" name="Text Box 13"/>
          <p:cNvSpPr txBox="1">
            <a:spLocks noChangeArrowheads="1"/>
          </p:cNvSpPr>
          <p:nvPr/>
        </p:nvSpPr>
        <p:spPr bwMode="auto">
          <a:xfrm>
            <a:off x="4302125" y="2547714"/>
            <a:ext cx="2980303"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プロジェクト要件の定義</a:t>
            </a:r>
          </a:p>
          <a:p>
            <a:pPr>
              <a:buFont typeface="Wingdings" pitchFamily="2" charset="2"/>
              <a:buChar char="Ø"/>
            </a:pPr>
            <a:r>
              <a:rPr lang="ja-JP" altLang="en-US" sz="1200" dirty="0">
                <a:solidFill>
                  <a:schemeClr val="bg1"/>
                </a:solidFill>
                <a:latin typeface="メイリオ"/>
                <a:ea typeface="メイリオ"/>
                <a:cs typeface="メイリオ"/>
              </a:rPr>
              <a:t>プロジェクト内容の具体化</a:t>
            </a:r>
          </a:p>
          <a:p>
            <a:pPr>
              <a:buFont typeface="Wingdings" pitchFamily="2" charset="2"/>
              <a:buChar char="Ø"/>
            </a:pPr>
            <a:r>
              <a:rPr lang="ja-JP" altLang="en-US" sz="1200" dirty="0">
                <a:solidFill>
                  <a:schemeClr val="bg1"/>
                </a:solidFill>
                <a:latin typeface="メイリオ"/>
                <a:ea typeface="メイリオ"/>
                <a:cs typeface="メイリオ"/>
              </a:rPr>
              <a:t>プロジェクト実施・採用条件の明確化</a:t>
            </a:r>
          </a:p>
        </p:txBody>
      </p:sp>
      <p:sp>
        <p:nvSpPr>
          <p:cNvPr id="1002510" name="Text Box 14"/>
          <p:cNvSpPr txBox="1">
            <a:spLocks noChangeArrowheads="1"/>
          </p:cNvSpPr>
          <p:nvPr/>
        </p:nvSpPr>
        <p:spPr bwMode="auto">
          <a:xfrm>
            <a:off x="4302125" y="3268439"/>
            <a:ext cx="3440685"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smtClean="0">
                <a:solidFill>
                  <a:schemeClr val="bg1"/>
                </a:solidFill>
                <a:latin typeface="メイリオ"/>
                <a:ea typeface="メイリオ"/>
                <a:cs typeface="メイリオ"/>
              </a:rPr>
              <a:t>ステークホルダー</a:t>
            </a:r>
            <a:r>
              <a:rPr lang="ja-JP" altLang="en-US" sz="1200" dirty="0">
                <a:solidFill>
                  <a:schemeClr val="bg1"/>
                </a:solidFill>
                <a:latin typeface="メイリオ"/>
                <a:ea typeface="メイリオ"/>
                <a:cs typeface="メイリオ"/>
              </a:rPr>
              <a:t>と意思決定プロセスの把握</a:t>
            </a:r>
          </a:p>
          <a:p>
            <a:pPr>
              <a:buFont typeface="Wingdings" pitchFamily="2" charset="2"/>
              <a:buChar char="Ø"/>
            </a:pPr>
            <a:r>
              <a:rPr lang="ja-JP" altLang="en-US" sz="1200" dirty="0" smtClean="0">
                <a:solidFill>
                  <a:schemeClr val="bg1"/>
                </a:solidFill>
                <a:latin typeface="メイリオ"/>
                <a:ea typeface="メイリオ"/>
                <a:cs typeface="メイリオ"/>
              </a:rPr>
              <a:t>ステークホルダー</a:t>
            </a:r>
            <a:r>
              <a:rPr lang="ja-JP" altLang="en-US" sz="1200" dirty="0">
                <a:solidFill>
                  <a:schemeClr val="bg1"/>
                </a:solidFill>
                <a:latin typeface="メイリオ"/>
                <a:ea typeface="メイリオ"/>
                <a:cs typeface="メイリオ"/>
              </a:rPr>
              <a:t>の採用基準の明確化</a:t>
            </a:r>
          </a:p>
          <a:p>
            <a:pPr>
              <a:buFont typeface="Wingdings" pitchFamily="2" charset="2"/>
              <a:buChar char="Ø"/>
            </a:pPr>
            <a:r>
              <a:rPr lang="ja-JP" altLang="en-US" sz="1200" dirty="0">
                <a:solidFill>
                  <a:schemeClr val="bg1"/>
                </a:solidFill>
                <a:latin typeface="メイリオ"/>
                <a:ea typeface="メイリオ"/>
                <a:cs typeface="メイリオ"/>
              </a:rPr>
              <a:t>交渉と合意形成プロセスの実行</a:t>
            </a:r>
          </a:p>
        </p:txBody>
      </p:sp>
      <p:sp>
        <p:nvSpPr>
          <p:cNvPr id="1002511" name="Text Box 15"/>
          <p:cNvSpPr txBox="1">
            <a:spLocks noChangeArrowheads="1"/>
          </p:cNvSpPr>
          <p:nvPr/>
        </p:nvSpPr>
        <p:spPr bwMode="auto">
          <a:xfrm>
            <a:off x="4302125" y="3990752"/>
            <a:ext cx="2056973"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デリバリー管理者の支援</a:t>
            </a:r>
          </a:p>
          <a:p>
            <a:pPr>
              <a:buFont typeface="Wingdings" pitchFamily="2" charset="2"/>
              <a:buChar char="Ø"/>
            </a:pPr>
            <a:r>
              <a:rPr lang="ja-JP" altLang="en-US" sz="1200" dirty="0">
                <a:solidFill>
                  <a:schemeClr val="bg1"/>
                </a:solidFill>
                <a:latin typeface="メイリオ"/>
                <a:ea typeface="メイリオ"/>
                <a:cs typeface="メイリオ"/>
              </a:rPr>
              <a:t>関係者との利害調整</a:t>
            </a:r>
          </a:p>
          <a:p>
            <a:pPr>
              <a:buFont typeface="Wingdings" pitchFamily="2" charset="2"/>
              <a:buChar char="Ø"/>
            </a:pPr>
            <a:r>
              <a:rPr lang="ja-JP" altLang="en-US" sz="1200" dirty="0">
                <a:solidFill>
                  <a:schemeClr val="bg1"/>
                </a:solidFill>
                <a:latin typeface="メイリオ"/>
                <a:ea typeface="メイリオ"/>
                <a:cs typeface="メイリオ"/>
              </a:rPr>
              <a:t>リソースや障害への対応</a:t>
            </a:r>
          </a:p>
        </p:txBody>
      </p:sp>
      <p:sp>
        <p:nvSpPr>
          <p:cNvPr id="1002523" name="AutoShape 27"/>
          <p:cNvSpPr>
            <a:spLocks noChangeArrowheads="1"/>
          </p:cNvSpPr>
          <p:nvPr/>
        </p:nvSpPr>
        <p:spPr bwMode="auto">
          <a:xfrm>
            <a:off x="1781175" y="1838102"/>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解決策の発見</a:t>
            </a:r>
          </a:p>
        </p:txBody>
      </p:sp>
      <p:sp>
        <p:nvSpPr>
          <p:cNvPr id="1002524" name="AutoShape 28"/>
          <p:cNvSpPr>
            <a:spLocks noChangeArrowheads="1"/>
          </p:cNvSpPr>
          <p:nvPr/>
        </p:nvSpPr>
        <p:spPr bwMode="auto">
          <a:xfrm>
            <a:off x="1781175" y="2557239"/>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解決策の具体化</a:t>
            </a:r>
          </a:p>
        </p:txBody>
      </p:sp>
      <p:sp>
        <p:nvSpPr>
          <p:cNvPr id="1002525" name="AutoShape 29"/>
          <p:cNvSpPr>
            <a:spLocks noChangeArrowheads="1"/>
          </p:cNvSpPr>
          <p:nvPr/>
        </p:nvSpPr>
        <p:spPr bwMode="auto">
          <a:xfrm>
            <a:off x="1781175" y="3277964"/>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解決策の採用</a:t>
            </a:r>
          </a:p>
        </p:txBody>
      </p:sp>
      <p:sp>
        <p:nvSpPr>
          <p:cNvPr id="1002526" name="AutoShape 30"/>
          <p:cNvSpPr>
            <a:spLocks noChangeArrowheads="1"/>
          </p:cNvSpPr>
          <p:nvPr/>
        </p:nvSpPr>
        <p:spPr bwMode="auto">
          <a:xfrm>
            <a:off x="1781175" y="3998689"/>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デリバリーの成功</a:t>
            </a:r>
          </a:p>
        </p:txBody>
      </p:sp>
      <p:sp>
        <p:nvSpPr>
          <p:cNvPr id="1002527" name="Text Box 31"/>
          <p:cNvSpPr txBox="1">
            <a:spLocks noChangeArrowheads="1"/>
          </p:cNvSpPr>
          <p:nvPr/>
        </p:nvSpPr>
        <p:spPr bwMode="auto">
          <a:xfrm>
            <a:off x="6278563" y="4000277"/>
            <a:ext cx="1749197"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課題の把握</a:t>
            </a:r>
          </a:p>
          <a:p>
            <a:pPr>
              <a:buFont typeface="Wingdings" pitchFamily="2" charset="2"/>
              <a:buChar char="Ø"/>
            </a:pPr>
            <a:r>
              <a:rPr lang="ja-JP" altLang="en-US" sz="1200" dirty="0">
                <a:solidFill>
                  <a:schemeClr val="bg1"/>
                </a:solidFill>
                <a:latin typeface="メイリオ"/>
                <a:ea typeface="メイリオ"/>
                <a:cs typeface="メイリオ"/>
              </a:rPr>
              <a:t>対策の必要性を合意</a:t>
            </a:r>
          </a:p>
          <a:p>
            <a:pPr>
              <a:buFont typeface="Wingdings" pitchFamily="2" charset="2"/>
              <a:buChar char="Ø"/>
            </a:pPr>
            <a:r>
              <a:rPr lang="ja-JP" altLang="en-US" sz="1200" dirty="0">
                <a:solidFill>
                  <a:schemeClr val="bg1"/>
                </a:solidFill>
                <a:latin typeface="メイリオ"/>
                <a:ea typeface="メイリオ"/>
                <a:cs typeface="メイリオ"/>
              </a:rPr>
              <a:t>対策についての提案</a:t>
            </a:r>
          </a:p>
        </p:txBody>
      </p:sp>
      <p:sp>
        <p:nvSpPr>
          <p:cNvPr id="1002528" name="AutoShape 32"/>
          <p:cNvSpPr>
            <a:spLocks noChangeArrowheads="1"/>
          </p:cNvSpPr>
          <p:nvPr/>
        </p:nvSpPr>
        <p:spPr bwMode="auto">
          <a:xfrm>
            <a:off x="1285875" y="1830164"/>
            <a:ext cx="360363" cy="2881313"/>
          </a:xfrm>
          <a:prstGeom prst="roundRect">
            <a:avLst>
              <a:gd name="adj" fmla="val 0"/>
            </a:avLst>
          </a:prstGeom>
          <a:solidFill>
            <a:schemeClr val="accent3">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vert="eaVert" wrap="none" anchor="ctr"/>
          <a:lstStyle/>
          <a:p>
            <a:pPr algn="ctr"/>
            <a:r>
              <a:rPr lang="ja-JP" altLang="en-US" sz="1600" dirty="0">
                <a:latin typeface="メイリオ"/>
                <a:ea typeface="メイリオ"/>
                <a:cs typeface="メイリオ"/>
              </a:rPr>
              <a:t>担当者</a:t>
            </a:r>
          </a:p>
        </p:txBody>
      </p:sp>
      <p:sp>
        <p:nvSpPr>
          <p:cNvPr id="1002530" name="AutoShape 34"/>
          <p:cNvSpPr>
            <a:spLocks noChangeArrowheads="1"/>
          </p:cNvSpPr>
          <p:nvPr/>
        </p:nvSpPr>
        <p:spPr bwMode="auto">
          <a:xfrm>
            <a:off x="927100" y="1185640"/>
            <a:ext cx="7380288" cy="523684"/>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ja-JP" altLang="en-US" sz="2000" dirty="0">
                <a:latin typeface="メイリオ"/>
                <a:ea typeface="メイリオ"/>
                <a:cs typeface="メイリオ"/>
              </a:rPr>
              <a:t>活動プロセスに沿って営業活動を遂行する能力</a:t>
            </a:r>
          </a:p>
        </p:txBody>
      </p:sp>
    </p:spTree>
    <p:extLst>
      <p:ext uri="{BB962C8B-B14F-4D97-AF65-F5344CB8AC3E}">
        <p14:creationId xmlns:p14="http://schemas.microsoft.com/office/powerpoint/2010/main" val="146887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ビジネス価値の進化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976598" y="2713918"/>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2920814" y="2715150"/>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コア・ビジネス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既存ビジネス</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蓄積されたノウハウ</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確実な顧客ベース</a:t>
            </a:r>
            <a:endParaRPr kumimoji="1" lang="en-US" altLang="ja-JP" sz="1400" dirty="0" smtClean="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付加価値ビジネス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収益構造の多様化</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既存ノウハウの活用</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顧客ベースの囲い込み</a:t>
            </a:r>
            <a:endParaRPr kumimoji="1" lang="en-US" altLang="ja-JP" sz="1400" dirty="0" smtClean="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新規ビジネス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顧客価値の拡大</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ノウハウの創出</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顧客ベースの拡大</a:t>
            </a:r>
            <a:endParaRPr kumimoji="1" lang="en-US" altLang="ja-JP" sz="1400" dirty="0" smtClean="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1676" y="5899441"/>
            <a:ext cx="1616472" cy="430071"/>
          </a:xfrm>
          <a:prstGeom prst="rect">
            <a:avLst/>
          </a:prstGeom>
        </p:spPr>
      </p:pic>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300" y="5861921"/>
            <a:ext cx="1475656" cy="447308"/>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608" y="4990708"/>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6"/>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0074" y="4992622"/>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3182789" y="4650719"/>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5112952" y="4650719"/>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4800600" y="3243453"/>
            <a:ext cx="1826141"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走行距離に応じた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出力</a:t>
            </a:r>
            <a:r>
              <a:rPr lang="en-US" altLang="ja-JP" sz="1600" dirty="0" smtClean="0">
                <a:solidFill>
                  <a:schemeClr val="bg1"/>
                </a:solidFill>
                <a:latin typeface="Meiryo" charset="-128"/>
                <a:ea typeface="Meiryo" charset="-128"/>
                <a:cs typeface="Meiryo" charset="-128"/>
              </a:rPr>
              <a:t>×</a:t>
            </a:r>
            <a:r>
              <a:rPr lang="ja-JP" altLang="en-US" sz="1600" dirty="0" smtClean="0">
                <a:solidFill>
                  <a:schemeClr val="bg1"/>
                </a:solidFill>
                <a:latin typeface="Meiryo" charset="-128"/>
                <a:ea typeface="Meiryo" charset="-128"/>
                <a:cs typeface="Meiryo" charset="-128"/>
              </a:rPr>
              <a:t>時間に応じた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2872730" y="1518688"/>
            <a:ext cx="1814215" cy="800219"/>
          </a:xfrm>
          <a:prstGeom prst="rect">
            <a:avLst/>
          </a:prstGeom>
          <a:noFill/>
        </p:spPr>
        <p:txBody>
          <a:bodyPr wrap="none" rtlCol="0">
            <a:spAutoFit/>
          </a:bodyPr>
          <a:lstStyle/>
          <a:p>
            <a:pPr algn="ctr"/>
            <a:r>
              <a:rPr kumimoji="1" lang="ja-JP" altLang="en-US" sz="1600" dirty="0" smtClean="0">
                <a:solidFill>
                  <a:schemeClr val="bg1"/>
                </a:solidFill>
                <a:latin typeface="Meiryo" charset="-128"/>
                <a:ea typeface="Meiryo" charset="-128"/>
                <a:cs typeface="Meiryo" charset="-128"/>
              </a:rPr>
              <a:t>工事施工</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自動化</a:t>
            </a:r>
            <a:r>
              <a:rPr kumimoji="1" lang="ja-JP" altLang="en-US" sz="1600" dirty="0" smtClean="0">
                <a:solidFill>
                  <a:schemeClr val="bg1"/>
                </a:solidFill>
                <a:latin typeface="Meiryo" charset="-128"/>
                <a:ea typeface="Meiryo" charset="-128"/>
                <a:cs typeface="Meiryo" charset="-128"/>
              </a:rPr>
              <a:t>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2872731" y="3248678"/>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a:t>
            </a:r>
            <a:r>
              <a:rPr lang="ja-JP" altLang="en-US" sz="1600" dirty="0" smtClean="0">
                <a:solidFill>
                  <a:schemeClr val="bg1"/>
                </a:solidFill>
                <a:latin typeface="Meiryo" charset="-128"/>
                <a:ea typeface="Meiryo" charset="-128"/>
                <a:cs typeface="Meiryo" charset="-128"/>
              </a:rPr>
              <a:t>機械</a:t>
            </a:r>
            <a:endParaRPr lang="en-US" altLang="ja-JP" sz="1600" dirty="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遠隔確認サービス</a:t>
            </a:r>
            <a:endParaRPr lang="en-US" altLang="ja-JP" sz="1600" dirty="0" smtClean="0">
              <a:solidFill>
                <a:schemeClr val="bg1"/>
              </a:solidFill>
              <a:latin typeface="Meiryo" charset="-128"/>
              <a:ea typeface="Meiryo" charset="-128"/>
              <a:cs typeface="Meiryo" charset="-128"/>
            </a:endParaRPr>
          </a:p>
          <a:p>
            <a:pPr algn="ctr"/>
            <a:r>
              <a:rPr lang="en-US" altLang="ja-JP" sz="1600" dirty="0" smtClean="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4788023" y="1518688"/>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安全・省エネ</a:t>
            </a:r>
            <a:r>
              <a:rPr kumimoji="1" lang="ja-JP" altLang="en-US" sz="1600" dirty="0" smtClean="0">
                <a:solidFill>
                  <a:schemeClr val="bg1"/>
                </a:solidFill>
                <a:latin typeface="Meiryo" charset="-128"/>
                <a:ea typeface="Meiryo" charset="-128"/>
                <a:cs typeface="Meiryo" charset="-128"/>
              </a:rPr>
              <a:t>運転</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燃料費節約</a:t>
            </a:r>
            <a:endParaRPr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1753860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a:xfrm>
            <a:off x="250825" y="202881"/>
            <a:ext cx="8131175" cy="468313"/>
          </a:xfrm>
        </p:spPr>
        <p:txBody>
          <a:bodyPr/>
          <a:lstStyle/>
          <a:p>
            <a:r>
              <a:rPr lang="ja-JP" altLang="en-US" dirty="0"/>
              <a:t>人材育成：営業</a:t>
            </a:r>
            <a:r>
              <a:rPr lang="ja-JP" altLang="en-US" dirty="0" smtClean="0"/>
              <a:t>（５）</a:t>
            </a:r>
            <a:r>
              <a:rPr lang="ja-JP" altLang="en-US" dirty="0"/>
              <a:t>　</a:t>
            </a:r>
            <a:r>
              <a:rPr lang="ja-JP" altLang="en-US" sz="2800" dirty="0" smtClean="0">
                <a:ea typeface="ＭＳ Ｐゴシック" charset="-128"/>
              </a:rPr>
              <a:t>能力特性の定義</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26240"/>
            <a:ext cx="7997380"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角丸四角形 7"/>
          <p:cNvSpPr/>
          <p:nvPr/>
        </p:nvSpPr>
        <p:spPr bwMode="auto">
          <a:xfrm>
            <a:off x="914400" y="1259640"/>
            <a:ext cx="2133600" cy="5334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dirty="0" smtClean="0">
                <a:ln>
                  <a:noFill/>
                </a:ln>
                <a:solidFill>
                  <a:schemeClr val="bg1"/>
                </a:solidFill>
                <a:effectLst/>
                <a:latin typeface="メイリオ"/>
                <a:ea typeface="メイリオ"/>
                <a:cs typeface="メイリオ"/>
              </a:rPr>
              <a:t>テストやインタビューなど</a:t>
            </a:r>
            <a:endParaRPr kumimoji="0" lang="en-US" altLang="ja-JP" sz="1100" b="0" i="0" u="none" strike="noStrike" cap="none" normalizeH="0" baseline="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dirty="0" smtClean="0">
                <a:ln>
                  <a:noFill/>
                </a:ln>
                <a:solidFill>
                  <a:schemeClr val="bg1"/>
                </a:solidFill>
                <a:effectLst/>
                <a:latin typeface="メイリオ"/>
                <a:ea typeface="メイリオ"/>
                <a:cs typeface="メイリオ"/>
              </a:rPr>
              <a:t>による客観評価</a:t>
            </a:r>
          </a:p>
        </p:txBody>
      </p:sp>
      <p:sp>
        <p:nvSpPr>
          <p:cNvPr id="14" name="角丸四角形 13"/>
          <p:cNvSpPr/>
          <p:nvPr/>
        </p:nvSpPr>
        <p:spPr bwMode="auto">
          <a:xfrm>
            <a:off x="917028" y="2378992"/>
            <a:ext cx="2133600" cy="533400"/>
          </a:xfrm>
          <a:prstGeom prst="roundRect">
            <a:avLst>
              <a:gd name="adj" fmla="val 0"/>
            </a:avLst>
          </a:prstGeom>
          <a:solidFill>
            <a:srgbClr val="008000"/>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100" dirty="0">
                <a:solidFill>
                  <a:schemeClr val="bg1"/>
                </a:solidFill>
                <a:latin typeface="メイリオ"/>
                <a:ea typeface="メイリオ"/>
                <a:cs typeface="メイリオ"/>
              </a:rPr>
              <a:t>上司や同僚の評価＋自己</a:t>
            </a:r>
            <a:r>
              <a:rPr kumimoji="0" lang="ja-JP" altLang="en-US" sz="1100" dirty="0" smtClean="0">
                <a:solidFill>
                  <a:schemeClr val="bg1"/>
                </a:solidFill>
                <a:latin typeface="メイリオ"/>
                <a:ea typeface="メイリオ"/>
                <a:cs typeface="メイリオ"/>
              </a:rPr>
              <a:t>評価</a:t>
            </a:r>
            <a:endParaRPr kumimoji="0" lang="en-US" altLang="ja-JP" sz="1100" dirty="0" smtClean="0">
              <a:solidFill>
                <a:schemeClr val="bg1"/>
              </a:solidFill>
              <a:latin typeface="メイリオ"/>
              <a:ea typeface="メイリオ"/>
              <a:cs typeface="メイリオ"/>
            </a:endParaRPr>
          </a:p>
          <a:p>
            <a:pPr algn="ctr">
              <a:spcBef>
                <a:spcPct val="20000"/>
              </a:spcBef>
            </a:pPr>
            <a:r>
              <a:rPr kumimoji="0" lang="ja-JP" altLang="en-US" sz="1100" dirty="0" smtClean="0">
                <a:solidFill>
                  <a:schemeClr val="bg1"/>
                </a:solidFill>
                <a:latin typeface="メイリオ"/>
                <a:ea typeface="メイリオ"/>
                <a:cs typeface="メイリオ"/>
              </a:rPr>
              <a:t>による客観化</a:t>
            </a:r>
            <a:endParaRPr kumimoji="0" lang="ja-JP" altLang="en-US" sz="1100" b="0" i="0" u="none" strike="noStrike" cap="none" normalizeH="0" baseline="0" dirty="0" smtClean="0">
              <a:ln>
                <a:noFill/>
              </a:ln>
              <a:solidFill>
                <a:schemeClr val="bg1"/>
              </a:solidFill>
              <a:effectLst/>
              <a:latin typeface="メイリオ"/>
              <a:ea typeface="メイリオ"/>
              <a:cs typeface="メイリオ"/>
            </a:endParaRPr>
          </a:p>
        </p:txBody>
      </p:sp>
      <p:sp>
        <p:nvSpPr>
          <p:cNvPr id="15" name="角丸四角形 14"/>
          <p:cNvSpPr/>
          <p:nvPr/>
        </p:nvSpPr>
        <p:spPr bwMode="auto">
          <a:xfrm>
            <a:off x="917028" y="4363480"/>
            <a:ext cx="2133600" cy="533400"/>
          </a:xfrm>
          <a:prstGeom prst="roundRect">
            <a:avLst>
              <a:gd name="adj" fmla="val 0"/>
            </a:avLst>
          </a:prstGeom>
          <a:solidFill>
            <a:srgbClr val="FF8000"/>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100" dirty="0" smtClean="0">
                <a:solidFill>
                  <a:schemeClr val="bg1"/>
                </a:solidFill>
                <a:latin typeface="メイリオ"/>
                <a:ea typeface="メイリオ"/>
                <a:cs typeface="メイリオ"/>
              </a:rPr>
              <a:t>お客様の評価</a:t>
            </a:r>
            <a:r>
              <a:rPr kumimoji="0" lang="ja-JP" altLang="en-US" sz="1100" dirty="0">
                <a:solidFill>
                  <a:schemeClr val="bg1"/>
                </a:solidFill>
                <a:latin typeface="メイリオ"/>
                <a:ea typeface="メイリオ"/>
                <a:cs typeface="メイリオ"/>
              </a:rPr>
              <a:t>＋自己</a:t>
            </a:r>
            <a:r>
              <a:rPr kumimoji="0" lang="ja-JP" altLang="en-US" sz="1100" dirty="0" smtClean="0">
                <a:solidFill>
                  <a:schemeClr val="bg1"/>
                </a:solidFill>
                <a:latin typeface="メイリオ"/>
                <a:ea typeface="メイリオ"/>
                <a:cs typeface="メイリオ"/>
              </a:rPr>
              <a:t>評価</a:t>
            </a:r>
            <a:endParaRPr kumimoji="0" lang="en-US" altLang="ja-JP" sz="1100" dirty="0" smtClean="0">
              <a:solidFill>
                <a:schemeClr val="bg1"/>
              </a:solidFill>
              <a:latin typeface="メイリオ"/>
              <a:ea typeface="メイリオ"/>
              <a:cs typeface="メイリオ"/>
            </a:endParaRPr>
          </a:p>
          <a:p>
            <a:pPr algn="ctr">
              <a:spcBef>
                <a:spcPct val="20000"/>
              </a:spcBef>
            </a:pPr>
            <a:r>
              <a:rPr kumimoji="0" lang="ja-JP" altLang="en-US" sz="1100" dirty="0" smtClean="0">
                <a:solidFill>
                  <a:schemeClr val="bg1"/>
                </a:solidFill>
                <a:latin typeface="メイリオ"/>
                <a:ea typeface="メイリオ"/>
                <a:cs typeface="メイリオ"/>
              </a:rPr>
              <a:t>による客観化</a:t>
            </a:r>
            <a:endParaRPr kumimoji="0" lang="ja-JP" altLang="en-US" sz="1100" b="0" i="0" u="none" strike="noStrike" cap="none" normalizeH="0" baseline="0" dirty="0" smtClean="0">
              <a:ln>
                <a:noFill/>
              </a:ln>
              <a:solidFill>
                <a:schemeClr val="bg1"/>
              </a:solidFill>
              <a:effectLst/>
              <a:latin typeface="メイリオ"/>
              <a:ea typeface="メイリオ"/>
              <a:cs typeface="メイリオ"/>
            </a:endParaRPr>
          </a:p>
        </p:txBody>
      </p:sp>
      <p:sp>
        <p:nvSpPr>
          <p:cNvPr id="16" name="Text Box 22"/>
          <p:cNvSpPr txBox="1">
            <a:spLocks noChangeArrowheads="1"/>
          </p:cNvSpPr>
          <p:nvPr/>
        </p:nvSpPr>
        <p:spPr bwMode="auto">
          <a:xfrm>
            <a:off x="846685" y="4898745"/>
            <a:ext cx="2281345" cy="5078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a:spcBef>
                <a:spcPts val="0"/>
              </a:spcBef>
              <a:buFont typeface="+mj-lt"/>
              <a:buAutoNum type="arabicPeriod"/>
            </a:pPr>
            <a:r>
              <a:rPr lang="ja-JP" altLang="en-US" sz="900" dirty="0" smtClean="0">
                <a:solidFill>
                  <a:srgbClr val="C00000"/>
                </a:solidFill>
                <a:latin typeface="メイリオ"/>
                <a:ea typeface="メイリオ"/>
                <a:cs typeface="メイリオ"/>
              </a:rPr>
              <a:t>お客様に頼られる</a:t>
            </a:r>
            <a:endParaRPr lang="ja-JP" altLang="en-US" sz="900" dirty="0">
              <a:solidFill>
                <a:srgbClr val="C00000"/>
              </a:solidFill>
              <a:latin typeface="メイリオ"/>
              <a:ea typeface="メイリオ"/>
              <a:cs typeface="メイリオ"/>
            </a:endParaRPr>
          </a:p>
          <a:p>
            <a:pPr marL="228600" indent="-228600">
              <a:spcBef>
                <a:spcPts val="0"/>
              </a:spcBef>
              <a:buFont typeface="+mj-lt"/>
              <a:buAutoNum type="arabicPeriod"/>
            </a:pPr>
            <a:r>
              <a:rPr lang="ja-JP" altLang="en-US" sz="900" dirty="0" smtClean="0">
                <a:solidFill>
                  <a:srgbClr val="C00000"/>
                </a:solidFill>
                <a:latin typeface="メイリオ"/>
                <a:ea typeface="メイリオ"/>
                <a:cs typeface="メイリオ"/>
              </a:rPr>
              <a:t>お客様に好かれる</a:t>
            </a:r>
          </a:p>
          <a:p>
            <a:pPr marL="228600" indent="-228600">
              <a:spcBef>
                <a:spcPts val="0"/>
              </a:spcBef>
              <a:buFont typeface="+mj-lt"/>
              <a:buAutoNum type="arabicPeriod"/>
            </a:pPr>
            <a:r>
              <a:rPr lang="ja-JP" altLang="en-US" sz="900" dirty="0" smtClean="0">
                <a:solidFill>
                  <a:srgbClr val="C00000"/>
                </a:solidFill>
                <a:latin typeface="メイリオ"/>
                <a:ea typeface="メイリオ"/>
                <a:cs typeface="メイリオ"/>
              </a:rPr>
              <a:t>お客様に安心感</a:t>
            </a:r>
            <a:r>
              <a:rPr lang="ja-JP" altLang="en-US" sz="900" dirty="0">
                <a:solidFill>
                  <a:srgbClr val="C00000"/>
                </a:solidFill>
                <a:latin typeface="メイリオ"/>
                <a:ea typeface="メイリオ"/>
                <a:cs typeface="メイリオ"/>
              </a:rPr>
              <a:t>を与える</a:t>
            </a:r>
          </a:p>
        </p:txBody>
      </p:sp>
      <p:sp>
        <p:nvSpPr>
          <p:cNvPr id="18" name="Text Box 22"/>
          <p:cNvSpPr txBox="1">
            <a:spLocks noChangeArrowheads="1"/>
          </p:cNvSpPr>
          <p:nvPr/>
        </p:nvSpPr>
        <p:spPr bwMode="auto">
          <a:xfrm>
            <a:off x="846685" y="2936040"/>
            <a:ext cx="2281345" cy="705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a:lnSpc>
                <a:spcPts val="1200"/>
              </a:lnSpc>
              <a:spcBef>
                <a:spcPts val="0"/>
              </a:spcBef>
              <a:buFont typeface="+mj-lt"/>
              <a:buAutoNum type="arabicPeriod"/>
            </a:pPr>
            <a:r>
              <a:rPr lang="ja-JP" altLang="en-US" sz="900" dirty="0" smtClean="0">
                <a:solidFill>
                  <a:srgbClr val="008000"/>
                </a:solidFill>
                <a:latin typeface="メイリオ"/>
                <a:ea typeface="メイリオ"/>
                <a:cs typeface="メイリオ"/>
              </a:rPr>
              <a:t>自分で判断し、結果を報告できる</a:t>
            </a:r>
          </a:p>
          <a:p>
            <a:pPr marL="228600" indent="-228600">
              <a:lnSpc>
                <a:spcPts val="1200"/>
              </a:lnSpc>
              <a:spcBef>
                <a:spcPts val="0"/>
              </a:spcBef>
              <a:buFont typeface="+mj-lt"/>
              <a:buAutoNum type="arabicPeriod"/>
            </a:pPr>
            <a:r>
              <a:rPr lang="ja-JP" altLang="en-US" sz="900" dirty="0" smtClean="0">
                <a:solidFill>
                  <a:srgbClr val="008000"/>
                </a:solidFill>
                <a:latin typeface="メイリオ"/>
                <a:ea typeface="メイリオ"/>
                <a:cs typeface="メイリオ"/>
              </a:rPr>
              <a:t>指示やアドバイスを受けて行動し、結果を報告できる</a:t>
            </a:r>
          </a:p>
          <a:p>
            <a:pPr marL="228600" indent="-228600">
              <a:lnSpc>
                <a:spcPts val="1200"/>
              </a:lnSpc>
              <a:spcBef>
                <a:spcPts val="0"/>
              </a:spcBef>
              <a:buFont typeface="+mj-lt"/>
              <a:buAutoNum type="arabicPeriod"/>
            </a:pPr>
            <a:r>
              <a:rPr lang="ja-JP" altLang="en-US" sz="900" dirty="0" smtClean="0">
                <a:solidFill>
                  <a:srgbClr val="008000"/>
                </a:solidFill>
                <a:latin typeface="メイリオ"/>
                <a:ea typeface="メイリオ"/>
                <a:cs typeface="メイリオ"/>
              </a:rPr>
              <a:t>個々に指示を受けて行動できる</a:t>
            </a:r>
            <a:endParaRPr lang="ja-JP" altLang="en-US" sz="900" dirty="0">
              <a:solidFill>
                <a:srgbClr val="008000"/>
              </a:solidFill>
              <a:latin typeface="メイリオ"/>
              <a:ea typeface="メイリオ"/>
              <a:cs typeface="メイリオ"/>
            </a:endParaRPr>
          </a:p>
        </p:txBody>
      </p:sp>
    </p:spTree>
    <p:extLst>
      <p:ext uri="{BB962C8B-B14F-4D97-AF65-F5344CB8AC3E}">
        <p14:creationId xmlns:p14="http://schemas.microsoft.com/office/powerpoint/2010/main" val="1071911091"/>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a:xfrm>
            <a:off x="250825" y="202881"/>
            <a:ext cx="8131175" cy="468313"/>
          </a:xfrm>
        </p:spPr>
        <p:txBody>
          <a:bodyPr/>
          <a:lstStyle/>
          <a:p>
            <a:r>
              <a:rPr lang="ja-JP" altLang="en-US" dirty="0"/>
              <a:t>人材育成：営業</a:t>
            </a:r>
            <a:r>
              <a:rPr lang="ja-JP" altLang="en-US" dirty="0" smtClean="0"/>
              <a:t>（６）</a:t>
            </a:r>
            <a:r>
              <a:rPr lang="ja-JP" altLang="en-US" dirty="0"/>
              <a:t>　</a:t>
            </a:r>
            <a:r>
              <a:rPr lang="ja-JP" altLang="en-US" sz="2800" dirty="0" smtClean="0">
                <a:ea typeface="ＭＳ Ｐゴシック" charset="-128"/>
              </a:rPr>
              <a:t>能力特性と育成手段</a:t>
            </a:r>
          </a:p>
        </p:txBody>
      </p:sp>
      <p:cxnSp>
        <p:nvCxnSpPr>
          <p:cNvPr id="3" name="直線矢印コネクタ 2"/>
          <p:cNvCxnSpPr/>
          <p:nvPr/>
        </p:nvCxnSpPr>
        <p:spPr bwMode="auto">
          <a:xfrm flipV="1">
            <a:off x="4572000" y="1156480"/>
            <a:ext cx="0" cy="5105400"/>
          </a:xfrm>
          <a:prstGeom prst="straightConnector1">
            <a:avLst/>
          </a:prstGeom>
          <a:solidFill>
            <a:schemeClr val="bg1"/>
          </a:solidFill>
          <a:ln w="19050" cap="flat" cmpd="sng" algn="ctr">
            <a:solidFill>
              <a:srgbClr val="00B0F0"/>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直線矢印コネクタ 10"/>
          <p:cNvCxnSpPr/>
          <p:nvPr/>
        </p:nvCxnSpPr>
        <p:spPr bwMode="auto">
          <a:xfrm>
            <a:off x="952500" y="3709180"/>
            <a:ext cx="7239000" cy="0"/>
          </a:xfrm>
          <a:prstGeom prst="straightConnector1">
            <a:avLst/>
          </a:prstGeom>
          <a:solidFill>
            <a:schemeClr val="bg1"/>
          </a:solidFill>
          <a:ln w="19050" cap="flat" cmpd="sng" algn="ctr">
            <a:solidFill>
              <a:srgbClr val="00B0F0"/>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 name="テキスト ボックス 12"/>
          <p:cNvSpPr txBox="1"/>
          <p:nvPr/>
        </p:nvSpPr>
        <p:spPr>
          <a:xfrm>
            <a:off x="4267200" y="2918809"/>
            <a:ext cx="369332" cy="707886"/>
          </a:xfrm>
          <a:prstGeom prst="rect">
            <a:avLst/>
          </a:prstGeom>
          <a:noFill/>
        </p:spPr>
        <p:txBody>
          <a:bodyPr vert="eaVert" wrap="none" rtlCol="0">
            <a:spAutoFit/>
          </a:bodyPr>
          <a:lstStyle/>
          <a:p>
            <a:r>
              <a:rPr kumimoji="1" lang="ja-JP" altLang="en-US" sz="1200" dirty="0" smtClean="0">
                <a:solidFill>
                  <a:srgbClr val="3333CC"/>
                </a:solidFill>
                <a:latin typeface="メイリオ"/>
                <a:ea typeface="メイリオ"/>
                <a:cs typeface="メイリオ"/>
              </a:rPr>
              <a:t>教育効果</a:t>
            </a:r>
            <a:endParaRPr kumimoji="1" lang="ja-JP" altLang="en-US" sz="1200" dirty="0">
              <a:solidFill>
                <a:srgbClr val="3333CC"/>
              </a:solidFill>
              <a:latin typeface="メイリオ"/>
              <a:ea typeface="メイリオ"/>
              <a:cs typeface="メイリオ"/>
            </a:endParaRPr>
          </a:p>
        </p:txBody>
      </p:sp>
      <p:sp>
        <p:nvSpPr>
          <p:cNvPr id="16" name="テキスト ボックス 15"/>
          <p:cNvSpPr txBox="1"/>
          <p:nvPr/>
        </p:nvSpPr>
        <p:spPr>
          <a:xfrm>
            <a:off x="3594538" y="3709175"/>
            <a:ext cx="914400" cy="276999"/>
          </a:xfrm>
          <a:prstGeom prst="rect">
            <a:avLst/>
          </a:prstGeom>
          <a:noFill/>
        </p:spPr>
        <p:txBody>
          <a:bodyPr wrap="square" rtlCol="0">
            <a:spAutoFit/>
          </a:bodyPr>
          <a:lstStyle/>
          <a:p>
            <a:pPr algn="ctr"/>
            <a:r>
              <a:rPr kumimoji="1" lang="ja-JP" altLang="en-US" sz="1200" dirty="0" smtClean="0">
                <a:solidFill>
                  <a:srgbClr val="3333CC"/>
                </a:solidFill>
                <a:latin typeface="メイリオ"/>
                <a:ea typeface="メイリオ"/>
                <a:cs typeface="メイリオ"/>
              </a:rPr>
              <a:t>環境効果</a:t>
            </a:r>
            <a:endParaRPr kumimoji="1" lang="ja-JP" altLang="en-US" sz="1200" dirty="0">
              <a:solidFill>
                <a:srgbClr val="3333CC"/>
              </a:solidFill>
              <a:latin typeface="メイリオ"/>
              <a:ea typeface="メイリオ"/>
              <a:cs typeface="メイリオ"/>
            </a:endParaRPr>
          </a:p>
        </p:txBody>
      </p:sp>
      <p:sp>
        <p:nvSpPr>
          <p:cNvPr id="17" name="テキスト ボックス 16"/>
          <p:cNvSpPr txBox="1"/>
          <p:nvPr/>
        </p:nvSpPr>
        <p:spPr>
          <a:xfrm>
            <a:off x="3326938" y="879481"/>
            <a:ext cx="2492990" cy="276999"/>
          </a:xfrm>
          <a:prstGeom prst="rect">
            <a:avLst/>
          </a:prstGeom>
          <a:noFill/>
        </p:spPr>
        <p:txBody>
          <a:bodyPr wrap="none" rtlCol="0">
            <a:spAutoFit/>
          </a:bodyPr>
          <a:lstStyle/>
          <a:p>
            <a:pPr algn="ctr"/>
            <a:r>
              <a:rPr kumimoji="1" lang="ja-JP" altLang="en-US" sz="1200" dirty="0" smtClean="0">
                <a:solidFill>
                  <a:srgbClr val="3333CC"/>
                </a:solidFill>
                <a:latin typeface="メイリオ"/>
                <a:ea typeface="メイリオ"/>
                <a:cs typeface="メイリオ"/>
              </a:rPr>
              <a:t>訓練や研修によって変化しやすい</a:t>
            </a:r>
            <a:endParaRPr kumimoji="1" lang="ja-JP" altLang="en-US" sz="1200" dirty="0">
              <a:solidFill>
                <a:srgbClr val="3333CC"/>
              </a:solidFill>
              <a:latin typeface="メイリオ"/>
              <a:ea typeface="メイリオ"/>
              <a:cs typeface="メイリオ"/>
            </a:endParaRPr>
          </a:p>
        </p:txBody>
      </p:sp>
      <p:sp>
        <p:nvSpPr>
          <p:cNvPr id="20" name="テキスト ボックス 19"/>
          <p:cNvSpPr txBox="1"/>
          <p:nvPr/>
        </p:nvSpPr>
        <p:spPr>
          <a:xfrm>
            <a:off x="2865273" y="6256625"/>
            <a:ext cx="3416320" cy="276999"/>
          </a:xfrm>
          <a:prstGeom prst="rect">
            <a:avLst/>
          </a:prstGeom>
          <a:noFill/>
        </p:spPr>
        <p:txBody>
          <a:bodyPr wrap="none" rtlCol="0">
            <a:spAutoFit/>
          </a:bodyPr>
          <a:lstStyle/>
          <a:p>
            <a:pPr algn="ctr"/>
            <a:r>
              <a:rPr kumimoji="1" lang="ja-JP" altLang="en-US" sz="1200" dirty="0" smtClean="0">
                <a:solidFill>
                  <a:srgbClr val="3333CC"/>
                </a:solidFill>
                <a:latin typeface="メイリオ"/>
                <a:ea typeface="メイリオ"/>
                <a:cs typeface="メイリオ"/>
              </a:rPr>
              <a:t>生得的な性格や生活環境に依存し変化しにくい</a:t>
            </a:r>
            <a:endParaRPr kumimoji="1" lang="ja-JP" altLang="en-US" sz="1200" dirty="0">
              <a:solidFill>
                <a:srgbClr val="3333CC"/>
              </a:solidFill>
              <a:latin typeface="メイリオ"/>
              <a:ea typeface="メイリオ"/>
              <a:cs typeface="メイリオ"/>
            </a:endParaRPr>
          </a:p>
        </p:txBody>
      </p:sp>
      <p:sp>
        <p:nvSpPr>
          <p:cNvPr id="21" name="テキスト ボックス 20"/>
          <p:cNvSpPr txBox="1"/>
          <p:nvPr/>
        </p:nvSpPr>
        <p:spPr>
          <a:xfrm>
            <a:off x="605436" y="2508851"/>
            <a:ext cx="369332" cy="2400657"/>
          </a:xfrm>
          <a:prstGeom prst="rect">
            <a:avLst/>
          </a:prstGeom>
          <a:noFill/>
        </p:spPr>
        <p:txBody>
          <a:bodyPr vert="eaVert" wrap="none" rtlCol="0">
            <a:spAutoFit/>
          </a:bodyPr>
          <a:lstStyle/>
          <a:p>
            <a:pPr algn="ctr"/>
            <a:r>
              <a:rPr kumimoji="1" lang="ja-JP" altLang="en-US" sz="1200" dirty="0" smtClean="0">
                <a:solidFill>
                  <a:srgbClr val="3333CC"/>
                </a:solidFill>
                <a:latin typeface="メイリオ"/>
                <a:ea typeface="メイリオ"/>
                <a:cs typeface="メイリオ"/>
              </a:rPr>
              <a:t>指示や命令などの強制力が効果的</a:t>
            </a:r>
            <a:endParaRPr kumimoji="1" lang="ja-JP" altLang="en-US" sz="1200" dirty="0">
              <a:solidFill>
                <a:srgbClr val="3333CC"/>
              </a:solidFill>
              <a:latin typeface="メイリオ"/>
              <a:ea typeface="メイリオ"/>
              <a:cs typeface="メイリオ"/>
            </a:endParaRPr>
          </a:p>
        </p:txBody>
      </p:sp>
      <p:sp>
        <p:nvSpPr>
          <p:cNvPr id="22" name="テキスト ボックス 21"/>
          <p:cNvSpPr txBox="1"/>
          <p:nvPr/>
        </p:nvSpPr>
        <p:spPr>
          <a:xfrm>
            <a:off x="8194061" y="2124126"/>
            <a:ext cx="369332" cy="3170099"/>
          </a:xfrm>
          <a:prstGeom prst="rect">
            <a:avLst/>
          </a:prstGeom>
          <a:noFill/>
        </p:spPr>
        <p:txBody>
          <a:bodyPr vert="eaVert" wrap="none" rtlCol="0">
            <a:spAutoFit/>
          </a:bodyPr>
          <a:lstStyle/>
          <a:p>
            <a:pPr algn="ctr"/>
            <a:r>
              <a:rPr kumimoji="1" lang="ja-JP" altLang="en-US" sz="1200" dirty="0" smtClean="0">
                <a:solidFill>
                  <a:srgbClr val="3333CC"/>
                </a:solidFill>
                <a:latin typeface="メイリオ"/>
                <a:ea typeface="メイリオ"/>
                <a:cs typeface="メイリオ"/>
              </a:rPr>
              <a:t>自主的判断や自発的行動を促すことが効果的</a:t>
            </a:r>
            <a:endParaRPr kumimoji="1" lang="ja-JP" altLang="en-US" sz="1200" dirty="0">
              <a:solidFill>
                <a:srgbClr val="3333CC"/>
              </a:solidFill>
              <a:latin typeface="メイリオ"/>
              <a:ea typeface="メイリオ"/>
              <a:cs typeface="メイリオ"/>
            </a:endParaRPr>
          </a:p>
        </p:txBody>
      </p:sp>
      <p:sp>
        <p:nvSpPr>
          <p:cNvPr id="18" name="角丸四角形 17"/>
          <p:cNvSpPr/>
          <p:nvPr/>
        </p:nvSpPr>
        <p:spPr bwMode="auto">
          <a:xfrm>
            <a:off x="2209800"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製品・商品</a:t>
            </a:r>
          </a:p>
        </p:txBody>
      </p:sp>
      <p:sp>
        <p:nvSpPr>
          <p:cNvPr id="24" name="角丸四角形 23"/>
          <p:cNvSpPr/>
          <p:nvPr/>
        </p:nvSpPr>
        <p:spPr bwMode="auto">
          <a:xfrm>
            <a:off x="1143000"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自社</a:t>
            </a:r>
          </a:p>
        </p:txBody>
      </p:sp>
      <p:sp>
        <p:nvSpPr>
          <p:cNvPr id="25" name="角丸四角形 24"/>
          <p:cNvSpPr/>
          <p:nvPr/>
        </p:nvSpPr>
        <p:spPr bwMode="auto">
          <a:xfrm>
            <a:off x="4689828"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環境・動向</a:t>
            </a:r>
          </a:p>
        </p:txBody>
      </p:sp>
      <p:sp>
        <p:nvSpPr>
          <p:cNvPr id="26" name="角丸四角形 25"/>
          <p:cNvSpPr/>
          <p:nvPr/>
        </p:nvSpPr>
        <p:spPr bwMode="auto">
          <a:xfrm>
            <a:off x="5715000"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顧客</a:t>
            </a:r>
          </a:p>
        </p:txBody>
      </p:sp>
      <p:sp>
        <p:nvSpPr>
          <p:cNvPr id="27" name="角丸四角形 26"/>
          <p:cNvSpPr/>
          <p:nvPr/>
        </p:nvSpPr>
        <p:spPr bwMode="auto">
          <a:xfrm>
            <a:off x="6943792" y="5712715"/>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向上心</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a:solidFill>
                  <a:srgbClr val="FFFFFF"/>
                </a:solidFill>
                <a:latin typeface="メイリオ"/>
                <a:ea typeface="メイリオ"/>
                <a:cs typeface="メイリオ"/>
              </a:rPr>
              <a:t>目的意識</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28" name="角丸四角形 27"/>
          <p:cNvSpPr/>
          <p:nvPr/>
        </p:nvSpPr>
        <p:spPr bwMode="auto">
          <a:xfrm>
            <a:off x="6931113" y="5290508"/>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探求心</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好奇心</a:t>
            </a:r>
          </a:p>
        </p:txBody>
      </p:sp>
      <p:sp>
        <p:nvSpPr>
          <p:cNvPr id="29" name="角丸四角形 28"/>
          <p:cNvSpPr/>
          <p:nvPr/>
        </p:nvSpPr>
        <p:spPr bwMode="auto">
          <a:xfrm>
            <a:off x="5888421" y="3213880"/>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自立</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遂行力</a:t>
            </a:r>
          </a:p>
        </p:txBody>
      </p:sp>
      <p:sp>
        <p:nvSpPr>
          <p:cNvPr id="30" name="角丸四角形 29"/>
          <p:cNvSpPr/>
          <p:nvPr/>
        </p:nvSpPr>
        <p:spPr bwMode="auto">
          <a:xfrm>
            <a:off x="6931113" y="2803922"/>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ストレス</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耐性</a:t>
            </a:r>
          </a:p>
        </p:txBody>
      </p:sp>
      <p:sp>
        <p:nvSpPr>
          <p:cNvPr id="31" name="角丸四角形 30"/>
          <p:cNvSpPr/>
          <p:nvPr/>
        </p:nvSpPr>
        <p:spPr bwMode="auto">
          <a:xfrm>
            <a:off x="6943792" y="3213880"/>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業務</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志向性</a:t>
            </a:r>
          </a:p>
        </p:txBody>
      </p:sp>
      <p:sp>
        <p:nvSpPr>
          <p:cNvPr id="32" name="角丸四角形 31"/>
          <p:cNvSpPr/>
          <p:nvPr/>
        </p:nvSpPr>
        <p:spPr bwMode="auto">
          <a:xfrm>
            <a:off x="4648200" y="3823480"/>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責任感</a:t>
            </a:r>
          </a:p>
        </p:txBody>
      </p:sp>
      <p:sp>
        <p:nvSpPr>
          <p:cNvPr id="33" name="角丸四角形 32"/>
          <p:cNvSpPr/>
          <p:nvPr/>
        </p:nvSpPr>
        <p:spPr bwMode="auto">
          <a:xfrm>
            <a:off x="5888421" y="5712715"/>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信頼性</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a:solidFill>
                  <a:srgbClr val="FFFFFF"/>
                </a:solidFill>
                <a:latin typeface="メイリオ"/>
                <a:ea typeface="メイリオ"/>
                <a:cs typeface="メイリオ"/>
              </a:rPr>
              <a:t>誠実さ</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34" name="角丸四角形 33"/>
          <p:cNvSpPr/>
          <p:nvPr/>
        </p:nvSpPr>
        <p:spPr bwMode="auto">
          <a:xfrm>
            <a:off x="5888421" y="5290508"/>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柔軟性</a:t>
            </a:r>
          </a:p>
        </p:txBody>
      </p:sp>
      <p:sp>
        <p:nvSpPr>
          <p:cNvPr id="35" name="角丸四角形 34"/>
          <p:cNvSpPr/>
          <p:nvPr/>
        </p:nvSpPr>
        <p:spPr bwMode="auto">
          <a:xfrm>
            <a:off x="4648200" y="4252256"/>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smtClean="0">
                <a:solidFill>
                  <a:srgbClr val="FFFFFF"/>
                </a:solidFill>
                <a:latin typeface="メイリオ"/>
                <a:ea typeface="メイリオ"/>
                <a:cs typeface="メイリオ"/>
              </a:rPr>
              <a:t>決断力</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36" name="角丸四角形 35"/>
          <p:cNvSpPr/>
          <p:nvPr/>
        </p:nvSpPr>
        <p:spPr bwMode="auto">
          <a:xfrm>
            <a:off x="2406759" y="2309207"/>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ビジネス</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a:solidFill>
                  <a:srgbClr val="FFFFFF"/>
                </a:solidFill>
                <a:latin typeface="メイリオ"/>
                <a:ea typeface="メイリオ"/>
                <a:cs typeface="メイリオ"/>
              </a:rPr>
              <a:t>マナー</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37" name="角丸四角形 36"/>
          <p:cNvSpPr/>
          <p:nvPr/>
        </p:nvSpPr>
        <p:spPr bwMode="auto">
          <a:xfrm>
            <a:off x="2406759" y="1842280"/>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問題</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解決力</a:t>
            </a:r>
          </a:p>
        </p:txBody>
      </p:sp>
      <p:sp>
        <p:nvSpPr>
          <p:cNvPr id="38" name="角丸四角形 37"/>
          <p:cNvSpPr/>
          <p:nvPr/>
        </p:nvSpPr>
        <p:spPr bwMode="auto">
          <a:xfrm>
            <a:off x="3518338" y="1848014"/>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交渉力</a:t>
            </a:r>
          </a:p>
        </p:txBody>
      </p:sp>
      <p:sp>
        <p:nvSpPr>
          <p:cNvPr id="39" name="角丸四角形 38"/>
          <p:cNvSpPr/>
          <p:nvPr/>
        </p:nvSpPr>
        <p:spPr bwMode="auto">
          <a:xfrm>
            <a:off x="4648200" y="1842280"/>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800" b="0" i="0" u="none" strike="noStrike" cap="none" normalizeH="0" baseline="0" dirty="0" smtClean="0">
                <a:ln>
                  <a:noFill/>
                </a:ln>
                <a:solidFill>
                  <a:srgbClr val="FFFFFF"/>
                </a:solidFill>
                <a:effectLst/>
                <a:latin typeface="メイリオ"/>
                <a:ea typeface="メイリオ"/>
                <a:cs typeface="メイリオ"/>
              </a:rPr>
              <a:t>コミュニ</a:t>
            </a:r>
            <a:endParaRPr kumimoji="0" lang="en-US" altLang="ja-JP" sz="8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800" b="0" i="0" u="none" strike="noStrike" cap="none" normalizeH="0" baseline="0" dirty="0" smtClean="0">
                <a:ln>
                  <a:noFill/>
                </a:ln>
                <a:solidFill>
                  <a:srgbClr val="FFFFFF"/>
                </a:solidFill>
                <a:effectLst/>
                <a:latin typeface="メイリオ"/>
                <a:ea typeface="メイリオ"/>
                <a:cs typeface="メイリオ"/>
              </a:rPr>
              <a:t>ケーション力</a:t>
            </a:r>
          </a:p>
        </p:txBody>
      </p:sp>
      <p:sp>
        <p:nvSpPr>
          <p:cNvPr id="40" name="角丸四角形 39"/>
          <p:cNvSpPr/>
          <p:nvPr/>
        </p:nvSpPr>
        <p:spPr bwMode="auto">
          <a:xfrm>
            <a:off x="5715000" y="1848014"/>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リーダー</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smtClean="0">
                <a:solidFill>
                  <a:srgbClr val="FFFFFF"/>
                </a:solidFill>
                <a:latin typeface="メイリオ"/>
                <a:ea typeface="メイリオ"/>
                <a:cs typeface="メイリオ"/>
              </a:rPr>
              <a:t>シップ力</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41" name="角丸四角形 40"/>
          <p:cNvSpPr/>
          <p:nvPr/>
        </p:nvSpPr>
        <p:spPr bwMode="auto">
          <a:xfrm>
            <a:off x="4078133" y="2371234"/>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企画力</a:t>
            </a:r>
          </a:p>
        </p:txBody>
      </p:sp>
      <p:sp>
        <p:nvSpPr>
          <p:cNvPr id="42" name="角丸四角形 41"/>
          <p:cNvSpPr/>
          <p:nvPr/>
        </p:nvSpPr>
        <p:spPr bwMode="auto">
          <a:xfrm>
            <a:off x="5715000" y="2318351"/>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創造力</a:t>
            </a:r>
          </a:p>
        </p:txBody>
      </p:sp>
      <p:sp>
        <p:nvSpPr>
          <p:cNvPr id="44" name="テキスト ボックス 43"/>
          <p:cNvSpPr txBox="1"/>
          <p:nvPr/>
        </p:nvSpPr>
        <p:spPr>
          <a:xfrm>
            <a:off x="5888421" y="4276941"/>
            <a:ext cx="1807779" cy="276999"/>
          </a:xfrm>
          <a:prstGeom prst="rect">
            <a:avLst/>
          </a:prstGeom>
          <a:noFill/>
        </p:spPr>
        <p:txBody>
          <a:bodyPr wrap="square" rtlCol="0">
            <a:spAutoFit/>
          </a:bodyPr>
          <a:lstStyle/>
          <a:p>
            <a:pPr algn="ctr"/>
            <a:r>
              <a:rPr kumimoji="1" lang="ja-JP" altLang="en-US" sz="1200" dirty="0" smtClean="0">
                <a:solidFill>
                  <a:srgbClr val="0066FF"/>
                </a:solidFill>
                <a:latin typeface="メイリオ"/>
                <a:ea typeface="メイリオ"/>
                <a:cs typeface="メイリオ"/>
              </a:rPr>
              <a:t>コーチング</a:t>
            </a:r>
            <a:endParaRPr kumimoji="1" lang="ja-JP" altLang="en-US" sz="1200" dirty="0">
              <a:solidFill>
                <a:srgbClr val="0066FF"/>
              </a:solidFill>
              <a:latin typeface="メイリオ"/>
              <a:ea typeface="メイリオ"/>
              <a:cs typeface="メイリオ"/>
            </a:endParaRPr>
          </a:p>
        </p:txBody>
      </p:sp>
      <p:sp>
        <p:nvSpPr>
          <p:cNvPr id="45" name="テキスト ボックス 44"/>
          <p:cNvSpPr txBox="1"/>
          <p:nvPr/>
        </p:nvSpPr>
        <p:spPr>
          <a:xfrm>
            <a:off x="1015052" y="1862516"/>
            <a:ext cx="1246495" cy="276999"/>
          </a:xfrm>
          <a:prstGeom prst="rect">
            <a:avLst/>
          </a:prstGeom>
          <a:noFill/>
        </p:spPr>
        <p:txBody>
          <a:bodyPr wrap="square" rtlCol="0">
            <a:spAutoFit/>
          </a:bodyPr>
          <a:lstStyle/>
          <a:p>
            <a:pPr algn="ctr"/>
            <a:r>
              <a:rPr kumimoji="1" lang="ja-JP" altLang="en-US" sz="1200" dirty="0" smtClean="0">
                <a:solidFill>
                  <a:srgbClr val="0066FF"/>
                </a:solidFill>
                <a:latin typeface="メイリオ"/>
                <a:ea typeface="メイリオ"/>
                <a:cs typeface="メイリオ"/>
              </a:rPr>
              <a:t>研修</a:t>
            </a:r>
            <a:endParaRPr kumimoji="1" lang="ja-JP" altLang="en-US" sz="1200" dirty="0">
              <a:solidFill>
                <a:srgbClr val="0066FF"/>
              </a:solidFill>
              <a:latin typeface="メイリオ"/>
              <a:ea typeface="メイリオ"/>
              <a:cs typeface="メイリオ"/>
            </a:endParaRPr>
          </a:p>
        </p:txBody>
      </p:sp>
      <p:sp>
        <p:nvSpPr>
          <p:cNvPr id="46" name="テキスト ボックス 45"/>
          <p:cNvSpPr txBox="1"/>
          <p:nvPr/>
        </p:nvSpPr>
        <p:spPr>
          <a:xfrm>
            <a:off x="6803165" y="1392183"/>
            <a:ext cx="1246495" cy="830997"/>
          </a:xfrm>
          <a:prstGeom prst="rect">
            <a:avLst/>
          </a:prstGeom>
          <a:noFill/>
        </p:spPr>
        <p:txBody>
          <a:bodyPr wrap="square" rtlCol="0">
            <a:spAutoFit/>
          </a:bodyPr>
          <a:lstStyle/>
          <a:p>
            <a:pPr algn="ctr"/>
            <a:r>
              <a:rPr kumimoji="1" lang="ja-JP" altLang="en-US" sz="1200" dirty="0" smtClean="0">
                <a:solidFill>
                  <a:srgbClr val="0066FF"/>
                </a:solidFill>
                <a:latin typeface="メイリオ"/>
                <a:ea typeface="メイリオ"/>
                <a:cs typeface="メイリオ"/>
              </a:rPr>
              <a:t>ＯＪＴ</a:t>
            </a:r>
            <a:endParaRPr kumimoji="1" lang="en-US" altLang="ja-JP" sz="1200" dirty="0" smtClean="0">
              <a:solidFill>
                <a:srgbClr val="0066FF"/>
              </a:solidFill>
              <a:latin typeface="メイリオ"/>
              <a:ea typeface="メイリオ"/>
              <a:cs typeface="メイリオ"/>
            </a:endParaRPr>
          </a:p>
          <a:p>
            <a:pPr algn="ctr"/>
            <a:endParaRPr lang="en-US" altLang="ja-JP" sz="1200" dirty="0" smtClean="0">
              <a:solidFill>
                <a:srgbClr val="0066FF"/>
              </a:solidFill>
              <a:latin typeface="メイリオ"/>
              <a:ea typeface="メイリオ"/>
              <a:cs typeface="メイリオ"/>
            </a:endParaRPr>
          </a:p>
          <a:p>
            <a:pPr algn="ctr"/>
            <a:r>
              <a:rPr lang="ja-JP" altLang="en-US" sz="1200" dirty="0" smtClean="0">
                <a:solidFill>
                  <a:srgbClr val="0066FF"/>
                </a:solidFill>
                <a:latin typeface="メイリオ"/>
                <a:ea typeface="メイリオ"/>
                <a:cs typeface="メイリオ"/>
              </a:rPr>
              <a:t>マネージメント</a:t>
            </a:r>
            <a:endParaRPr lang="en-US" altLang="ja-JP" sz="1200" dirty="0" smtClean="0">
              <a:solidFill>
                <a:srgbClr val="0066FF"/>
              </a:solidFill>
              <a:latin typeface="メイリオ"/>
              <a:ea typeface="メイリオ"/>
              <a:cs typeface="メイリオ"/>
            </a:endParaRPr>
          </a:p>
          <a:p>
            <a:pPr algn="ctr"/>
            <a:r>
              <a:rPr lang="ja-JP" altLang="en-US" sz="1200" dirty="0" smtClean="0">
                <a:solidFill>
                  <a:srgbClr val="0066FF"/>
                </a:solidFill>
                <a:latin typeface="メイリオ"/>
                <a:ea typeface="メイリオ"/>
                <a:cs typeface="メイリオ"/>
              </a:rPr>
              <a:t>スタイル</a:t>
            </a:r>
            <a:endParaRPr kumimoji="1" lang="ja-JP" altLang="en-US" sz="1200" dirty="0">
              <a:solidFill>
                <a:srgbClr val="0066FF"/>
              </a:solidFill>
              <a:latin typeface="メイリオ"/>
              <a:ea typeface="メイリオ"/>
              <a:cs typeface="メイリオ"/>
            </a:endParaRPr>
          </a:p>
        </p:txBody>
      </p:sp>
      <p:sp>
        <p:nvSpPr>
          <p:cNvPr id="23" name="角丸四角形 22"/>
          <p:cNvSpPr/>
          <p:nvPr/>
        </p:nvSpPr>
        <p:spPr bwMode="auto">
          <a:xfrm>
            <a:off x="1229710" y="4412821"/>
            <a:ext cx="2858933" cy="1395260"/>
          </a:xfrm>
          <a:prstGeom prst="roundRect">
            <a:avLst>
              <a:gd name="adj" fmla="val 0"/>
            </a:avLst>
          </a:prstGeom>
          <a:solidFill>
            <a:schemeClr val="bg1"/>
          </a:solidFill>
          <a:ln w="38100" cap="flat" cmpd="sng" algn="ctr">
            <a:solidFill>
              <a:srgbClr val="FF6600"/>
            </a:solidFill>
            <a:prstDash val="sysDot"/>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6600"/>
                </a:solidFill>
                <a:effectLst/>
                <a:latin typeface="メイリオ"/>
                <a:ea typeface="メイリオ"/>
                <a:cs typeface="メイリオ"/>
              </a:rPr>
              <a:t>生得的な性格や生活環境に依存する</a:t>
            </a:r>
            <a:r>
              <a:rPr kumimoji="0" lang="ja-JP" altLang="en-US" sz="1200" dirty="0" smtClean="0">
                <a:solidFill>
                  <a:srgbClr val="FF6600"/>
                </a:solidFill>
                <a:latin typeface="メイリオ"/>
                <a:ea typeface="メイリオ"/>
                <a:cs typeface="メイリオ"/>
              </a:rPr>
              <a:t>ライフスタイルや価値観は、外的な強制力や指示・命令により、変化させることは困難</a:t>
            </a:r>
            <a:endParaRPr kumimoji="0" lang="ja-JP" altLang="en-US" sz="1200" dirty="0">
              <a:solidFill>
                <a:srgbClr val="FF6600"/>
              </a:solidFill>
              <a:latin typeface="メイリオ"/>
              <a:ea typeface="メイリオ"/>
              <a:cs typeface="メイリオ"/>
            </a:endParaRPr>
          </a:p>
        </p:txBody>
      </p:sp>
    </p:spTree>
    <p:extLst>
      <p:ext uri="{BB962C8B-B14F-4D97-AF65-F5344CB8AC3E}">
        <p14:creationId xmlns:p14="http://schemas.microsoft.com/office/powerpoint/2010/main" val="21394696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p:cTn id="44" dur="500" fill="hold"/>
                                        <p:tgtEl>
                                          <p:spTgt spid="41"/>
                                        </p:tgtEl>
                                        <p:attrNameLst>
                                          <p:attrName>ppt_w</p:attrName>
                                        </p:attrNameLst>
                                      </p:cBhvr>
                                      <p:tavLst>
                                        <p:tav tm="0">
                                          <p:val>
                                            <p:fltVal val="0"/>
                                          </p:val>
                                        </p:tav>
                                        <p:tav tm="100000">
                                          <p:val>
                                            <p:strVal val="#ppt_w"/>
                                          </p:val>
                                        </p:tav>
                                      </p:tavLst>
                                    </p:anim>
                                    <p:anim calcmode="lin" valueType="num">
                                      <p:cBhvr>
                                        <p:cTn id="45" dur="500" fill="hold"/>
                                        <p:tgtEl>
                                          <p:spTgt spid="41"/>
                                        </p:tgtEl>
                                        <p:attrNameLst>
                                          <p:attrName>ppt_h</p:attrName>
                                        </p:attrNameLst>
                                      </p:cBhvr>
                                      <p:tavLst>
                                        <p:tav tm="0">
                                          <p:val>
                                            <p:fltVal val="0"/>
                                          </p:val>
                                        </p:tav>
                                        <p:tav tm="100000">
                                          <p:val>
                                            <p:strVal val="#ppt_h"/>
                                          </p:val>
                                        </p:tav>
                                      </p:tavLst>
                                    </p:anim>
                                    <p:animEffect transition="in" filter="fade">
                                      <p:cBhvr>
                                        <p:cTn id="46" dur="500"/>
                                        <p:tgtEl>
                                          <p:spTgt spid="4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500" fill="hold"/>
                                        <p:tgtEl>
                                          <p:spTgt spid="40"/>
                                        </p:tgtEl>
                                        <p:attrNameLst>
                                          <p:attrName>ppt_w</p:attrName>
                                        </p:attrNameLst>
                                      </p:cBhvr>
                                      <p:tavLst>
                                        <p:tav tm="0">
                                          <p:val>
                                            <p:fltVal val="0"/>
                                          </p:val>
                                        </p:tav>
                                        <p:tav tm="100000">
                                          <p:val>
                                            <p:strVal val="#ppt_w"/>
                                          </p:val>
                                        </p:tav>
                                      </p:tavLst>
                                    </p:anim>
                                    <p:anim calcmode="lin" valueType="num">
                                      <p:cBhvr>
                                        <p:cTn id="55" dur="500" fill="hold"/>
                                        <p:tgtEl>
                                          <p:spTgt spid="40"/>
                                        </p:tgtEl>
                                        <p:attrNameLst>
                                          <p:attrName>ppt_h</p:attrName>
                                        </p:attrNameLst>
                                      </p:cBhvr>
                                      <p:tavLst>
                                        <p:tav tm="0">
                                          <p:val>
                                            <p:fltVal val="0"/>
                                          </p:val>
                                        </p:tav>
                                        <p:tav tm="100000">
                                          <p:val>
                                            <p:strVal val="#ppt_h"/>
                                          </p:val>
                                        </p:tav>
                                      </p:tavLst>
                                    </p:anim>
                                    <p:animEffect transition="in" filter="fade">
                                      <p:cBhvr>
                                        <p:cTn id="56" dur="500"/>
                                        <p:tgtEl>
                                          <p:spTgt spid="4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Effect transition="in" filter="fade">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500" fill="hold"/>
                                        <p:tgtEl>
                                          <p:spTgt spid="31"/>
                                        </p:tgtEl>
                                        <p:attrNameLst>
                                          <p:attrName>ppt_w</p:attrName>
                                        </p:attrNameLst>
                                      </p:cBhvr>
                                      <p:tavLst>
                                        <p:tav tm="0">
                                          <p:val>
                                            <p:fltVal val="0"/>
                                          </p:val>
                                        </p:tav>
                                        <p:tav tm="100000">
                                          <p:val>
                                            <p:strVal val="#ppt_w"/>
                                          </p:val>
                                        </p:tav>
                                      </p:tavLst>
                                    </p:anim>
                                    <p:anim calcmode="lin" valueType="num">
                                      <p:cBhvr>
                                        <p:cTn id="72" dur="500" fill="hold"/>
                                        <p:tgtEl>
                                          <p:spTgt spid="31"/>
                                        </p:tgtEl>
                                        <p:attrNameLst>
                                          <p:attrName>ppt_h</p:attrName>
                                        </p:attrNameLst>
                                      </p:cBhvr>
                                      <p:tavLst>
                                        <p:tav tm="0">
                                          <p:val>
                                            <p:fltVal val="0"/>
                                          </p:val>
                                        </p:tav>
                                        <p:tav tm="100000">
                                          <p:val>
                                            <p:strVal val="#ppt_h"/>
                                          </p:val>
                                        </p:tav>
                                      </p:tavLst>
                                    </p:anim>
                                    <p:animEffect transition="in" filter="fade">
                                      <p:cBhvr>
                                        <p:cTn id="73" dur="500"/>
                                        <p:tgtEl>
                                          <p:spTgt spid="31"/>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Effect transition="in" filter="fade">
                                      <p:cBhvr>
                                        <p:cTn id="78" dur="500"/>
                                        <p:tgtEl>
                                          <p:spTgt spid="29"/>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p:cTn id="91" dur="500" fill="hold"/>
                                        <p:tgtEl>
                                          <p:spTgt spid="34"/>
                                        </p:tgtEl>
                                        <p:attrNameLst>
                                          <p:attrName>ppt_w</p:attrName>
                                        </p:attrNameLst>
                                      </p:cBhvr>
                                      <p:tavLst>
                                        <p:tav tm="0">
                                          <p:val>
                                            <p:fltVal val="0"/>
                                          </p:val>
                                        </p:tav>
                                        <p:tav tm="100000">
                                          <p:val>
                                            <p:strVal val="#ppt_w"/>
                                          </p:val>
                                        </p:tav>
                                      </p:tavLst>
                                    </p:anim>
                                    <p:anim calcmode="lin" valueType="num">
                                      <p:cBhvr>
                                        <p:cTn id="92" dur="500" fill="hold"/>
                                        <p:tgtEl>
                                          <p:spTgt spid="34"/>
                                        </p:tgtEl>
                                        <p:attrNameLst>
                                          <p:attrName>ppt_h</p:attrName>
                                        </p:attrNameLst>
                                      </p:cBhvr>
                                      <p:tavLst>
                                        <p:tav tm="0">
                                          <p:val>
                                            <p:fltVal val="0"/>
                                          </p:val>
                                        </p:tav>
                                        <p:tav tm="100000">
                                          <p:val>
                                            <p:strVal val="#ppt_h"/>
                                          </p:val>
                                        </p:tav>
                                      </p:tavLst>
                                    </p:anim>
                                    <p:animEffect transition="in" filter="fade">
                                      <p:cBhvr>
                                        <p:cTn id="93" dur="500"/>
                                        <p:tgtEl>
                                          <p:spTgt spid="34"/>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500" fill="hold"/>
                                        <p:tgtEl>
                                          <p:spTgt spid="33"/>
                                        </p:tgtEl>
                                        <p:attrNameLst>
                                          <p:attrName>ppt_w</p:attrName>
                                        </p:attrNameLst>
                                      </p:cBhvr>
                                      <p:tavLst>
                                        <p:tav tm="0">
                                          <p:val>
                                            <p:fltVal val="0"/>
                                          </p:val>
                                        </p:tav>
                                        <p:tav tm="100000">
                                          <p:val>
                                            <p:strVal val="#ppt_w"/>
                                          </p:val>
                                        </p:tav>
                                      </p:tavLst>
                                    </p:anim>
                                    <p:anim calcmode="lin" valueType="num">
                                      <p:cBhvr>
                                        <p:cTn id="97" dur="500" fill="hold"/>
                                        <p:tgtEl>
                                          <p:spTgt spid="33"/>
                                        </p:tgtEl>
                                        <p:attrNameLst>
                                          <p:attrName>ppt_h</p:attrName>
                                        </p:attrNameLst>
                                      </p:cBhvr>
                                      <p:tavLst>
                                        <p:tav tm="0">
                                          <p:val>
                                            <p:fltVal val="0"/>
                                          </p:val>
                                        </p:tav>
                                        <p:tav tm="100000">
                                          <p:val>
                                            <p:strVal val="#ppt_h"/>
                                          </p:val>
                                        </p:tav>
                                      </p:tavLst>
                                    </p:anim>
                                    <p:animEffect transition="in" filter="fade">
                                      <p:cBhvr>
                                        <p:cTn id="98" dur="5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p:cTn id="101" dur="500" fill="hold"/>
                                        <p:tgtEl>
                                          <p:spTgt spid="28"/>
                                        </p:tgtEl>
                                        <p:attrNameLst>
                                          <p:attrName>ppt_w</p:attrName>
                                        </p:attrNameLst>
                                      </p:cBhvr>
                                      <p:tavLst>
                                        <p:tav tm="0">
                                          <p:val>
                                            <p:fltVal val="0"/>
                                          </p:val>
                                        </p:tav>
                                        <p:tav tm="100000">
                                          <p:val>
                                            <p:strVal val="#ppt_w"/>
                                          </p:val>
                                        </p:tav>
                                      </p:tavLst>
                                    </p:anim>
                                    <p:anim calcmode="lin" valueType="num">
                                      <p:cBhvr>
                                        <p:cTn id="102" dur="500" fill="hold"/>
                                        <p:tgtEl>
                                          <p:spTgt spid="28"/>
                                        </p:tgtEl>
                                        <p:attrNameLst>
                                          <p:attrName>ppt_h</p:attrName>
                                        </p:attrNameLst>
                                      </p:cBhvr>
                                      <p:tavLst>
                                        <p:tav tm="0">
                                          <p:val>
                                            <p:fltVal val="0"/>
                                          </p:val>
                                        </p:tav>
                                        <p:tav tm="100000">
                                          <p:val>
                                            <p:strVal val="#ppt_h"/>
                                          </p:val>
                                        </p:tav>
                                      </p:tavLst>
                                    </p:anim>
                                    <p:animEffect transition="in" filter="fade">
                                      <p:cBhvr>
                                        <p:cTn id="103" dur="500"/>
                                        <p:tgtEl>
                                          <p:spTgt spid="28"/>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fill="hold"/>
                                        <p:tgtEl>
                                          <p:spTgt spid="27"/>
                                        </p:tgtEl>
                                        <p:attrNameLst>
                                          <p:attrName>ppt_w</p:attrName>
                                        </p:attrNameLst>
                                      </p:cBhvr>
                                      <p:tavLst>
                                        <p:tav tm="0">
                                          <p:val>
                                            <p:fltVal val="0"/>
                                          </p:val>
                                        </p:tav>
                                        <p:tav tm="100000">
                                          <p:val>
                                            <p:strVal val="#ppt_w"/>
                                          </p:val>
                                        </p:tav>
                                      </p:tavLst>
                                    </p:anim>
                                    <p:anim calcmode="lin" valueType="num">
                                      <p:cBhvr>
                                        <p:cTn id="107" dur="500" fill="hold"/>
                                        <p:tgtEl>
                                          <p:spTgt spid="27"/>
                                        </p:tgtEl>
                                        <p:attrNameLst>
                                          <p:attrName>ppt_h</p:attrName>
                                        </p:attrNameLst>
                                      </p:cBhvr>
                                      <p:tavLst>
                                        <p:tav tm="0">
                                          <p:val>
                                            <p:fltVal val="0"/>
                                          </p:val>
                                        </p:tav>
                                        <p:tav tm="100000">
                                          <p:val>
                                            <p:strVal val="#ppt_h"/>
                                          </p:val>
                                        </p:tav>
                                      </p:tavLst>
                                    </p:anim>
                                    <p:animEffect transition="in" filter="fade">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anim calcmode="lin" valueType="num">
                                      <p:cBhvr>
                                        <p:cTn id="113" dur="500" fill="hold"/>
                                        <p:tgtEl>
                                          <p:spTgt spid="23"/>
                                        </p:tgtEl>
                                        <p:attrNameLst>
                                          <p:attrName>ppt_w</p:attrName>
                                        </p:attrNameLst>
                                      </p:cBhvr>
                                      <p:tavLst>
                                        <p:tav tm="0">
                                          <p:val>
                                            <p:fltVal val="0"/>
                                          </p:val>
                                        </p:tav>
                                        <p:tav tm="100000">
                                          <p:val>
                                            <p:strVal val="#ppt_w"/>
                                          </p:val>
                                        </p:tav>
                                      </p:tavLst>
                                    </p:anim>
                                    <p:anim calcmode="lin" valueType="num">
                                      <p:cBhvr>
                                        <p:cTn id="114" dur="500" fill="hold"/>
                                        <p:tgtEl>
                                          <p:spTgt spid="23"/>
                                        </p:tgtEl>
                                        <p:attrNameLst>
                                          <p:attrName>ppt_h</p:attrName>
                                        </p:attrNameLst>
                                      </p:cBhvr>
                                      <p:tavLst>
                                        <p:tav tm="0">
                                          <p:val>
                                            <p:fltVal val="0"/>
                                          </p:val>
                                        </p:tav>
                                        <p:tav tm="100000">
                                          <p:val>
                                            <p:strVal val="#ppt_h"/>
                                          </p:val>
                                        </p:tav>
                                      </p:tavLst>
                                    </p:anim>
                                    <p:animEffect transition="in" filter="fade">
                                      <p:cBhvr>
                                        <p:cTn id="1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人材育成：営業</a:t>
            </a:r>
            <a:r>
              <a:rPr lang="ja-JP" altLang="en-US" dirty="0" smtClean="0"/>
              <a:t>（７）</a:t>
            </a:r>
            <a:r>
              <a:rPr lang="ja-JP" altLang="en-US" dirty="0"/>
              <a:t>　生き残れない</a:t>
            </a:r>
            <a:r>
              <a:rPr kumimoji="1" lang="ja-JP" altLang="en-US" dirty="0" smtClean="0"/>
              <a:t>営業</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4" name="正方形/長方形 3"/>
          <p:cNvSpPr/>
          <p:nvPr/>
        </p:nvSpPr>
        <p:spPr>
          <a:xfrm>
            <a:off x="457200" y="803921"/>
            <a:ext cx="8461312" cy="5747728"/>
          </a:xfrm>
          <a:prstGeom prst="rect">
            <a:avLst/>
          </a:prstGeom>
        </p:spPr>
        <p:txBody>
          <a:bodyPr wrap="square">
            <a:spAutoFit/>
          </a:bodyPr>
          <a:lstStyle/>
          <a:p>
            <a:pPr marL="342900" indent="-342900">
              <a:spcBef>
                <a:spcPts val="300"/>
              </a:spcBef>
              <a:buFont typeface="+mj-lt"/>
              <a:buAutoNum type="arabicPeriod"/>
            </a:pPr>
            <a:r>
              <a:rPr lang="ja-JP" altLang="en-US" sz="1600" dirty="0">
                <a:solidFill>
                  <a:schemeClr val="tx1">
                    <a:lumMod val="50000"/>
                    <a:lumOff val="50000"/>
                  </a:schemeClr>
                </a:solidFill>
              </a:rPr>
              <a:t>お客様とお客様の経営や業務について会話できない営業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自分がお客様の社長だったらと想像できない営業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お客様のビジネスに興味がない営業</a:t>
            </a:r>
          </a:p>
          <a:p>
            <a:pPr marL="342900" indent="-342900">
              <a:spcBef>
                <a:spcPts val="300"/>
              </a:spcBef>
              <a:buFont typeface="+mj-lt"/>
              <a:buAutoNum type="arabicPeriod"/>
            </a:pPr>
            <a:r>
              <a:rPr lang="en-US" altLang="ja-JP" sz="1600" dirty="0">
                <a:solidFill>
                  <a:schemeClr val="tx1">
                    <a:lumMod val="50000"/>
                    <a:lumOff val="50000"/>
                  </a:schemeClr>
                </a:solidFill>
              </a:rPr>
              <a:t>1</a:t>
            </a:r>
            <a:r>
              <a:rPr lang="ja-JP" altLang="en-US" sz="1600" dirty="0" err="1" smtClean="0">
                <a:solidFill>
                  <a:schemeClr val="tx1">
                    <a:lumMod val="50000"/>
                    <a:lumOff val="50000"/>
                  </a:schemeClr>
                </a:solidFill>
              </a:rPr>
              <a:t>つの</a:t>
            </a:r>
            <a:r>
              <a:rPr lang="ja-JP" altLang="en-US" sz="1600" dirty="0">
                <a:solidFill>
                  <a:schemeClr val="tx1">
                    <a:lumMod val="50000"/>
                    <a:lumOff val="50000"/>
                  </a:schemeClr>
                </a:solidFill>
              </a:rPr>
              <a:t>商材に固執し</a:t>
            </a:r>
            <a:r>
              <a:rPr lang="ja-JP" altLang="en-US" sz="1600" dirty="0" smtClean="0">
                <a:solidFill>
                  <a:schemeClr val="tx1">
                    <a:lumMod val="50000"/>
                    <a:lumOff val="50000"/>
                  </a:schemeClr>
                </a:solidFill>
              </a:rPr>
              <a:t>、それ以外の選択肢を説明しない営業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カタログ</a:t>
            </a:r>
            <a:r>
              <a:rPr lang="ja-JP" altLang="en-US" sz="1600" dirty="0">
                <a:solidFill>
                  <a:schemeClr val="tx1">
                    <a:lumMod val="50000"/>
                    <a:lumOff val="50000"/>
                  </a:schemeClr>
                </a:solidFill>
              </a:rPr>
              <a:t>通りの</a:t>
            </a:r>
            <a:r>
              <a:rPr lang="ja-JP" altLang="en-US" sz="1600" dirty="0" smtClean="0">
                <a:solidFill>
                  <a:schemeClr val="tx1">
                    <a:lumMod val="50000"/>
                    <a:lumOff val="50000"/>
                  </a:schemeClr>
                </a:solidFill>
              </a:rPr>
              <a:t>説明しか</a:t>
            </a:r>
            <a:r>
              <a:rPr lang="ja-JP" altLang="en-US" sz="1600" dirty="0">
                <a:solidFill>
                  <a:schemeClr val="tx1">
                    <a:lumMod val="50000"/>
                    <a:lumOff val="50000"/>
                  </a:schemeClr>
                </a:solidFill>
              </a:rPr>
              <a:t>できない</a:t>
            </a:r>
            <a:r>
              <a:rPr lang="ja-JP" altLang="en-US" sz="1600" dirty="0" smtClean="0">
                <a:solidFill>
                  <a:schemeClr val="tx1">
                    <a:lumMod val="50000"/>
                    <a:lumOff val="50000"/>
                  </a:schemeClr>
                </a:solidFill>
              </a:rPr>
              <a:t>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お客様の役に立つ話ができない営業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夢を語れない営業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テクノロジーを俯瞰し、自分たちの商材をその中に位置づけて説明できない営業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自分</a:t>
            </a:r>
            <a:r>
              <a:rPr lang="ja-JP" altLang="en-US" sz="1600" dirty="0">
                <a:solidFill>
                  <a:schemeClr val="tx1">
                    <a:lumMod val="50000"/>
                    <a:lumOff val="50000"/>
                  </a:schemeClr>
                </a:solidFill>
              </a:rPr>
              <a:t>の</a:t>
            </a:r>
            <a:r>
              <a:rPr lang="ja-JP" altLang="en-US" sz="1600" dirty="0" smtClean="0">
                <a:solidFill>
                  <a:schemeClr val="tx1">
                    <a:lumMod val="50000"/>
                    <a:lumOff val="50000"/>
                  </a:schemeClr>
                </a:solidFill>
              </a:rPr>
              <a:t>知っていることが正解だと思って、押しつけがましい話をする営業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やたら難しい言葉を駆使し、お客様</a:t>
            </a:r>
            <a:r>
              <a:rPr lang="ja-JP" altLang="en-US" sz="1600" dirty="0" smtClean="0">
                <a:solidFill>
                  <a:schemeClr val="tx1">
                    <a:lumMod val="50000"/>
                    <a:lumOff val="50000"/>
                  </a:schemeClr>
                </a:solidFill>
              </a:rPr>
              <a:t>にわかる</a:t>
            </a:r>
            <a:r>
              <a:rPr lang="ja-JP" altLang="en-US" sz="1600" dirty="0">
                <a:solidFill>
                  <a:schemeClr val="tx1">
                    <a:lumMod val="50000"/>
                    <a:lumOff val="50000"/>
                  </a:schemeClr>
                </a:solidFill>
              </a:rPr>
              <a:t>言葉で説明しない営業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自分</a:t>
            </a:r>
            <a:r>
              <a:rPr lang="ja-JP" altLang="en-US" sz="1600" dirty="0">
                <a:solidFill>
                  <a:schemeClr val="tx1">
                    <a:lumMod val="50000"/>
                    <a:lumOff val="50000"/>
                  </a:schemeClr>
                </a:solidFill>
              </a:rPr>
              <a:t>の話ばかりして、</a:t>
            </a:r>
            <a:r>
              <a:rPr lang="ja-JP" altLang="en-US" sz="1600" dirty="0" smtClean="0">
                <a:solidFill>
                  <a:schemeClr val="tx1">
                    <a:lumMod val="50000"/>
                    <a:lumOff val="50000"/>
                  </a:schemeClr>
                </a:solidFill>
              </a:rPr>
              <a:t>相手に話をさせない営業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相手の話を引き出そうとしない、あるいは引き出せない営業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商品</a:t>
            </a:r>
            <a:r>
              <a:rPr lang="ja-JP" altLang="en-US" sz="1600" dirty="0">
                <a:solidFill>
                  <a:schemeClr val="tx1">
                    <a:lumMod val="50000"/>
                    <a:lumOff val="50000"/>
                  </a:schemeClr>
                </a:solidFill>
              </a:rPr>
              <a:t>を購入させようとするが、お客様の目的を達成する気がない</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お客様のために</a:t>
            </a:r>
            <a:r>
              <a:rPr lang="en-US" altLang="ja-JP" sz="1600" dirty="0" smtClean="0">
                <a:solidFill>
                  <a:schemeClr val="tx1">
                    <a:lumMod val="50000"/>
                    <a:lumOff val="50000"/>
                  </a:schemeClr>
                </a:solidFill>
              </a:rPr>
              <a:t>No</a:t>
            </a:r>
            <a:r>
              <a:rPr lang="ja-JP" altLang="en-US" sz="1600" dirty="0" smtClean="0">
                <a:solidFill>
                  <a:schemeClr val="tx1">
                    <a:lumMod val="50000"/>
                    <a:lumOff val="50000"/>
                  </a:schemeClr>
                </a:solidFill>
              </a:rPr>
              <a:t>を</a:t>
            </a:r>
            <a:r>
              <a:rPr lang="ja-JP" altLang="en-US" sz="1600" dirty="0">
                <a:solidFill>
                  <a:schemeClr val="tx1">
                    <a:lumMod val="50000"/>
                    <a:lumOff val="50000"/>
                  </a:schemeClr>
                </a:solidFill>
              </a:rPr>
              <a:t>言えない営業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社内</a:t>
            </a:r>
            <a:r>
              <a:rPr lang="ja-JP" altLang="en-US" sz="1600" dirty="0">
                <a:solidFill>
                  <a:schemeClr val="tx1">
                    <a:lumMod val="50000"/>
                    <a:lumOff val="50000"/>
                  </a:schemeClr>
                </a:solidFill>
              </a:rPr>
              <a:t>や仕事関係者</a:t>
            </a:r>
            <a:r>
              <a:rPr lang="ja-JP" altLang="en-US" sz="1600" dirty="0" smtClean="0">
                <a:solidFill>
                  <a:schemeClr val="tx1">
                    <a:lumMod val="50000"/>
                    <a:lumOff val="50000"/>
                  </a:schemeClr>
                </a:solidFill>
              </a:rPr>
              <a:t>以外に付き合い</a:t>
            </a:r>
            <a:r>
              <a:rPr lang="ja-JP" altLang="en-US" sz="1600" dirty="0">
                <a:solidFill>
                  <a:schemeClr val="tx1">
                    <a:lumMod val="50000"/>
                    <a:lumOff val="50000"/>
                  </a:schemeClr>
                </a:solidFill>
              </a:rPr>
              <a:t>がない</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相手</a:t>
            </a:r>
            <a:r>
              <a:rPr lang="ja-JP" altLang="en-US" sz="1600" dirty="0">
                <a:solidFill>
                  <a:schemeClr val="tx1">
                    <a:lumMod val="50000"/>
                    <a:lumOff val="50000"/>
                  </a:schemeClr>
                </a:solidFill>
              </a:rPr>
              <a:t>の立場や</a:t>
            </a:r>
            <a:r>
              <a:rPr lang="ja-JP" altLang="en-US" sz="1600" dirty="0" smtClean="0">
                <a:solidFill>
                  <a:schemeClr val="tx1">
                    <a:lumMod val="50000"/>
                    <a:lumOff val="50000"/>
                  </a:schemeClr>
                </a:solidFill>
              </a:rPr>
              <a:t>状況について想像できず気</a:t>
            </a:r>
            <a:r>
              <a:rPr lang="ja-JP" altLang="en-US" sz="1600" dirty="0">
                <a:solidFill>
                  <a:schemeClr val="tx1">
                    <a:lumMod val="50000"/>
                    <a:lumOff val="50000"/>
                  </a:schemeClr>
                </a:solidFill>
              </a:rPr>
              <a:t>が回らない</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新しい技術やツールで自分のワークスタイルを進化させられない営業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スケジュール</a:t>
            </a:r>
            <a:r>
              <a:rPr lang="ja-JP" altLang="en-US" sz="1600" dirty="0">
                <a:solidFill>
                  <a:schemeClr val="tx1">
                    <a:lumMod val="50000"/>
                    <a:lumOff val="50000"/>
                  </a:schemeClr>
                </a:solidFill>
              </a:rPr>
              <a:t>調整や段取りが下手な</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作成</a:t>
            </a:r>
            <a:r>
              <a:rPr lang="ja-JP" altLang="en-US" sz="1600" dirty="0">
                <a:solidFill>
                  <a:schemeClr val="tx1">
                    <a:lumMod val="50000"/>
                    <a:lumOff val="50000"/>
                  </a:schemeClr>
                </a:solidFill>
              </a:rPr>
              <a:t>資料が汚い</a:t>
            </a:r>
            <a:r>
              <a:rPr lang="ja-JP" altLang="en-US" sz="1600" dirty="0" smtClean="0">
                <a:solidFill>
                  <a:schemeClr val="tx1">
                    <a:lumMod val="50000"/>
                    <a:lumOff val="50000"/>
                  </a:schemeClr>
                </a:solidFill>
              </a:rPr>
              <a:t>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電車の中で漫画やゲームに没頭している</a:t>
            </a:r>
            <a:r>
              <a:rPr lang="ja-JP" altLang="en-US" sz="1600" dirty="0" smtClean="0">
                <a:solidFill>
                  <a:schemeClr val="tx1">
                    <a:lumMod val="50000"/>
                    <a:lumOff val="50000"/>
                  </a:schemeClr>
                </a:solidFill>
              </a:rPr>
              <a:t>営業</a:t>
            </a:r>
            <a:endParaRPr lang="en-US" altLang="ja-JP" sz="1600" dirty="0" smtClean="0">
              <a:solidFill>
                <a:schemeClr val="tx1">
                  <a:lumMod val="50000"/>
                  <a:lumOff val="50000"/>
                </a:schemeClr>
              </a:solidFill>
            </a:endParaRPr>
          </a:p>
        </p:txBody>
      </p:sp>
    </p:spTree>
    <p:extLst>
      <p:ext uri="{BB962C8B-B14F-4D97-AF65-F5344CB8AC3E}">
        <p14:creationId xmlns:p14="http://schemas.microsoft.com/office/powerpoint/2010/main" val="6385724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補足資料</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2428559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ご参考まで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293127"/>
            <a:ext cx="3386282" cy="4756304"/>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5563839" y="6165900"/>
            <a:ext cx="1859805" cy="400110"/>
          </a:xfrm>
          <a:prstGeom prst="rect">
            <a:avLst/>
          </a:prstGeom>
          <a:noFill/>
        </p:spPr>
        <p:txBody>
          <a:bodyPr wrap="none" rtlCol="0">
            <a:spAutoFit/>
          </a:bodyPr>
          <a:lstStyle/>
          <a:p>
            <a:pPr algn="ctr"/>
            <a:r>
              <a:rPr kumimoji="1" lang="en-US" altLang="ja-JP" sz="2000" b="1" dirty="0" smtClean="0">
                <a:solidFill>
                  <a:srgbClr val="C00000"/>
                </a:solidFill>
              </a:rPr>
              <a:t>2016</a:t>
            </a:r>
            <a:r>
              <a:rPr kumimoji="1" lang="ja-JP" altLang="en-US" sz="2000" b="1" dirty="0" smtClean="0">
                <a:solidFill>
                  <a:srgbClr val="C00000"/>
                </a:solidFill>
              </a:rPr>
              <a:t>年</a:t>
            </a:r>
            <a:r>
              <a:rPr kumimoji="1" lang="en-US" altLang="ja-JP" sz="2000" b="1" dirty="0" smtClean="0">
                <a:solidFill>
                  <a:srgbClr val="C00000"/>
                </a:solidFill>
              </a:rPr>
              <a:t>1</a:t>
            </a:r>
            <a:r>
              <a:rPr kumimoji="1" lang="ja-JP" altLang="en-US" sz="2000" b="1" dirty="0" smtClean="0">
                <a:solidFill>
                  <a:srgbClr val="C00000"/>
                </a:solidFill>
              </a:rPr>
              <a:t>月発売</a:t>
            </a:r>
            <a:endParaRPr kumimoji="1" lang="ja-JP" altLang="en-US" sz="2000" b="1" dirty="0">
              <a:solidFill>
                <a:srgbClr val="C00000"/>
              </a:solidFill>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93127"/>
            <a:ext cx="3243421" cy="475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334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5239050" y="5359400"/>
            <a:ext cx="3359151" cy="76835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関連情報</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7" name="正方形/長方形 6"/>
          <p:cNvSpPr/>
          <p:nvPr/>
        </p:nvSpPr>
        <p:spPr>
          <a:xfrm>
            <a:off x="1377949" y="4398006"/>
            <a:ext cx="1525327" cy="215444"/>
          </a:xfrm>
          <a:prstGeom prst="rect">
            <a:avLst/>
          </a:prstGeom>
        </p:spPr>
        <p:txBody>
          <a:bodyPr wrap="none">
            <a:spAutoFit/>
          </a:bodyPr>
          <a:lstStyle/>
          <a:p>
            <a:r>
              <a:rPr lang="en-US" altLang="ja-JP" sz="800" dirty="0" smtClean="0">
                <a:solidFill>
                  <a:srgbClr val="595959"/>
                </a:solidFill>
              </a:rPr>
              <a:t>http://libra.netcommerce.co.jp/</a:t>
            </a:r>
            <a:endParaRPr lang="ja-JP" altLang="en-US" sz="800" dirty="0">
              <a:solidFill>
                <a:srgbClr val="595959"/>
              </a:solidFill>
            </a:endParaRPr>
          </a:p>
        </p:txBody>
      </p:sp>
      <p:pic>
        <p:nvPicPr>
          <p:cNvPr id="8" name="図 7" descr="LIBRA_logo-300x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61" y="4453538"/>
            <a:ext cx="762089" cy="134636"/>
          </a:xfrm>
          <a:prstGeom prst="rect">
            <a:avLst/>
          </a:prstGeom>
        </p:spPr>
      </p:pic>
      <p:pic>
        <p:nvPicPr>
          <p:cNvPr id="9" name="図 8" descr="スクリーンショット 2014-11-13 16.16.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61" y="1215434"/>
            <a:ext cx="2279120" cy="3099952"/>
          </a:xfrm>
          <a:prstGeom prst="rect">
            <a:avLst/>
          </a:prstGeom>
          <a:ln>
            <a:noFill/>
          </a:ln>
          <a:effectLst>
            <a:outerShdw blurRad="292100" dist="139700" dir="2700000" algn="tl" rotWithShape="0">
              <a:srgbClr val="333333">
                <a:alpha val="65000"/>
              </a:srgbClr>
            </a:outerShdw>
          </a:effectLst>
        </p:spPr>
      </p:pic>
      <p:sp>
        <p:nvSpPr>
          <p:cNvPr id="10" name="テキスト ボックス 2"/>
          <p:cNvSpPr txBox="1">
            <a:spLocks noChangeArrowheads="1"/>
          </p:cNvSpPr>
          <p:nvPr/>
        </p:nvSpPr>
        <p:spPr bwMode="auto">
          <a:xfrm>
            <a:off x="3248527" y="4407910"/>
            <a:ext cx="2351926" cy="215444"/>
          </a:xfrm>
          <a:prstGeom prst="rect">
            <a:avLst/>
          </a:prstGeom>
          <a:noFill/>
          <a:ln w="9525">
            <a:noFill/>
            <a:miter lim="800000"/>
            <a:headEnd/>
            <a:tailEnd/>
          </a:ln>
        </p:spPr>
        <p:txBody>
          <a:bodyPr wrap="none">
            <a:spAutoFit/>
          </a:bodyPr>
          <a:lstStyle/>
          <a:p>
            <a:pPr algn="l"/>
            <a:r>
              <a:rPr lang="en-US" altLang="ja-JP" sz="800" dirty="0" smtClean="0">
                <a:solidFill>
                  <a:srgbClr val="595959"/>
                </a:solidFill>
                <a:latin typeface="メイリオ"/>
                <a:ea typeface="メイリオ"/>
                <a:cs typeface="メイリオ"/>
              </a:rPr>
              <a:t>【</a:t>
            </a:r>
            <a:r>
              <a:rPr lang="ja-JP" altLang="en-US" sz="800" dirty="0" smtClean="0">
                <a:solidFill>
                  <a:srgbClr val="595959"/>
                </a:solidFill>
                <a:latin typeface="メイリオ"/>
                <a:ea typeface="メイリオ"/>
                <a:cs typeface="メイリオ"/>
              </a:rPr>
              <a:t>毎日更新</a:t>
            </a:r>
            <a:r>
              <a:rPr lang="en-US" altLang="ja-JP" sz="800" dirty="0" smtClean="0">
                <a:solidFill>
                  <a:srgbClr val="595959"/>
                </a:solidFill>
                <a:latin typeface="メイリオ"/>
                <a:ea typeface="メイリオ"/>
                <a:cs typeface="メイリオ"/>
              </a:rPr>
              <a:t>】</a:t>
            </a:r>
            <a:r>
              <a:rPr lang="en-US" altLang="ja-JP" sz="800" dirty="0" err="1" smtClean="0">
                <a:solidFill>
                  <a:srgbClr val="595959"/>
                </a:solidFill>
                <a:latin typeface="メイリオ"/>
                <a:ea typeface="メイリオ"/>
                <a:cs typeface="メイリオ"/>
              </a:rPr>
              <a:t>Itmedia</a:t>
            </a:r>
            <a:r>
              <a:rPr lang="en-US" altLang="ja-JP" sz="800" dirty="0" smtClean="0">
                <a:solidFill>
                  <a:srgbClr val="595959"/>
                </a:solidFill>
                <a:latin typeface="メイリオ"/>
                <a:ea typeface="メイリオ"/>
                <a:cs typeface="メイリオ"/>
              </a:rPr>
              <a:t> </a:t>
            </a:r>
            <a:r>
              <a:rPr lang="ja-JP" altLang="en-US" sz="800" dirty="0" smtClean="0">
                <a:solidFill>
                  <a:srgbClr val="595959"/>
                </a:solidFill>
                <a:latin typeface="メイリオ"/>
                <a:ea typeface="メイリオ"/>
                <a:cs typeface="メイリオ"/>
              </a:rPr>
              <a:t>オルタナティブ・ブログ</a:t>
            </a:r>
            <a:endParaRPr lang="ja-JP" altLang="en-US" sz="800" dirty="0">
              <a:solidFill>
                <a:srgbClr val="595959"/>
              </a:solidFill>
              <a:latin typeface="メイリオ"/>
              <a:ea typeface="メイリオ"/>
              <a:cs typeface="メイリオ"/>
            </a:endParaRPr>
          </a:p>
        </p:txBody>
      </p:sp>
      <p:sp>
        <p:nvSpPr>
          <p:cNvPr id="11" name="正方形/長方形 5">
            <a:hlinkClick r:id="rId4"/>
          </p:cNvPr>
          <p:cNvSpPr>
            <a:spLocks noChangeArrowheads="1"/>
          </p:cNvSpPr>
          <p:nvPr/>
        </p:nvSpPr>
        <p:spPr bwMode="auto">
          <a:xfrm>
            <a:off x="3861175" y="4569044"/>
            <a:ext cx="1908295" cy="215444"/>
          </a:xfrm>
          <a:prstGeom prst="rect">
            <a:avLst/>
          </a:prstGeom>
          <a:noFill/>
          <a:ln w="9525">
            <a:noFill/>
            <a:miter lim="800000"/>
            <a:headEnd/>
            <a:tailEnd/>
          </a:ln>
        </p:spPr>
        <p:txBody>
          <a:bodyPr wrap="none">
            <a:spAutoFit/>
          </a:bodyPr>
          <a:lstStyle/>
          <a:p>
            <a:r>
              <a:rPr lang="en-US" altLang="ja-JP" sz="800" dirty="0">
                <a:solidFill>
                  <a:srgbClr val="595959"/>
                </a:solidFill>
                <a:effectLst/>
              </a:rPr>
              <a:t>http://</a:t>
            </a:r>
            <a:r>
              <a:rPr lang="en-US" altLang="ja-JP" sz="800" dirty="0" err="1">
                <a:solidFill>
                  <a:srgbClr val="595959"/>
                </a:solidFill>
                <a:effectLst/>
              </a:rPr>
              <a:t>blogs.itmedia.co.jp</a:t>
            </a:r>
            <a:r>
              <a:rPr lang="en-US" altLang="ja-JP" sz="800" dirty="0">
                <a:solidFill>
                  <a:srgbClr val="595959"/>
                </a:solidFill>
                <a:effectLst/>
              </a:rPr>
              <a:t>/</a:t>
            </a:r>
            <a:r>
              <a:rPr lang="en-US" altLang="ja-JP" sz="800" dirty="0" err="1">
                <a:solidFill>
                  <a:srgbClr val="595959"/>
                </a:solidFill>
                <a:effectLst/>
              </a:rPr>
              <a:t>itsolutionjuku</a:t>
            </a:r>
            <a:r>
              <a:rPr lang="en-US" altLang="ja-JP" sz="800" dirty="0">
                <a:solidFill>
                  <a:srgbClr val="595959"/>
                </a:solidFill>
                <a:effectLst/>
              </a:rPr>
              <a:t>/</a:t>
            </a:r>
            <a:endParaRPr lang="ja-JP" altLang="en-US" sz="800" dirty="0">
              <a:solidFill>
                <a:srgbClr val="595959"/>
              </a:solidFill>
              <a:effectLst/>
            </a:endParaRPr>
          </a:p>
        </p:txBody>
      </p:sp>
      <p:pic>
        <p:nvPicPr>
          <p:cNvPr id="12" name="図 11" descr="スクリーンショット 2014-06-09 15.36.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181" y="1215434"/>
            <a:ext cx="2684589" cy="2946400"/>
          </a:xfrm>
          <a:prstGeom prst="rect">
            <a:avLst/>
          </a:prstGeom>
          <a:ln>
            <a:noFill/>
          </a:ln>
          <a:effectLst>
            <a:outerShdw blurRad="292100" dist="139700" dir="2700000" algn="tl" rotWithShape="0">
              <a:srgbClr val="333333">
                <a:alpha val="65000"/>
              </a:srgbClr>
            </a:outerShdw>
          </a:effectLst>
        </p:spPr>
      </p:pic>
      <p:sp>
        <p:nvSpPr>
          <p:cNvPr id="13" name="正方形/長方形 5">
            <a:hlinkClick r:id="rId4"/>
          </p:cNvPr>
          <p:cNvSpPr>
            <a:spLocks noChangeArrowheads="1"/>
          </p:cNvSpPr>
          <p:nvPr/>
        </p:nvSpPr>
        <p:spPr bwMode="auto">
          <a:xfrm>
            <a:off x="3861175" y="4922170"/>
            <a:ext cx="1739278" cy="215444"/>
          </a:xfrm>
          <a:prstGeom prst="rect">
            <a:avLst/>
          </a:prstGeom>
          <a:noFill/>
          <a:ln w="9525">
            <a:noFill/>
            <a:miter lim="800000"/>
            <a:headEnd/>
            <a:tailEnd/>
          </a:ln>
        </p:spPr>
        <p:txBody>
          <a:bodyPr wrap="none">
            <a:spAutoFit/>
          </a:bodyPr>
          <a:lstStyle/>
          <a:p>
            <a:r>
              <a:rPr lang="en-US" altLang="ja-JP" sz="800" dirty="0">
                <a:solidFill>
                  <a:srgbClr val="595959"/>
                </a:solidFill>
                <a:effectLst/>
              </a:rPr>
              <a:t>http://</a:t>
            </a:r>
            <a:r>
              <a:rPr lang="en-US" altLang="ja-JP" sz="800" dirty="0" err="1">
                <a:solidFill>
                  <a:srgbClr val="595959"/>
                </a:solidFill>
                <a:effectLst/>
              </a:rPr>
              <a:t>www.netcommerce.co.jp</a:t>
            </a:r>
            <a:r>
              <a:rPr lang="en-US" altLang="ja-JP" sz="800" dirty="0">
                <a:solidFill>
                  <a:srgbClr val="595959"/>
                </a:solidFill>
                <a:effectLst/>
              </a:rPr>
              <a:t>/blog</a:t>
            </a:r>
            <a:endParaRPr lang="ja-JP" altLang="en-US" sz="800" dirty="0">
              <a:solidFill>
                <a:srgbClr val="595959"/>
              </a:solidFill>
              <a:effectLst/>
            </a:endParaRPr>
          </a:p>
        </p:txBody>
      </p:sp>
      <p:pic>
        <p:nvPicPr>
          <p:cNvPr id="14" name="図 13" descr="スクリーンショット 2014-06-09 15.41.2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0031" y="1407967"/>
            <a:ext cx="2170757" cy="2907419"/>
          </a:xfrm>
          <a:prstGeom prst="rect">
            <a:avLst/>
          </a:prstGeom>
          <a:ln>
            <a:noFill/>
          </a:ln>
          <a:effectLst>
            <a:outerShdw blurRad="292100" dist="139700" dir="2700000" algn="tl" rotWithShape="0">
              <a:srgbClr val="333333">
                <a:alpha val="65000"/>
              </a:srgbClr>
            </a:outerShdw>
          </a:effectLst>
        </p:spPr>
      </p:pic>
      <p:sp>
        <p:nvSpPr>
          <p:cNvPr id="15" name="テキスト ボックス 2"/>
          <p:cNvSpPr txBox="1">
            <a:spLocks noChangeArrowheads="1"/>
          </p:cNvSpPr>
          <p:nvPr/>
        </p:nvSpPr>
        <p:spPr bwMode="auto">
          <a:xfrm>
            <a:off x="3248527" y="4814448"/>
            <a:ext cx="1856548" cy="215444"/>
          </a:xfrm>
          <a:prstGeom prst="rect">
            <a:avLst/>
          </a:prstGeom>
          <a:noFill/>
          <a:ln w="9525">
            <a:noFill/>
            <a:miter lim="800000"/>
            <a:headEnd/>
            <a:tailEnd/>
          </a:ln>
        </p:spPr>
        <p:txBody>
          <a:bodyPr wrap="none">
            <a:spAutoFit/>
          </a:bodyPr>
          <a:lstStyle/>
          <a:p>
            <a:pPr algn="l"/>
            <a:r>
              <a:rPr lang="en-US" altLang="ja-JP" sz="800" dirty="0" smtClean="0">
                <a:solidFill>
                  <a:srgbClr val="595959"/>
                </a:solidFill>
                <a:latin typeface="メイリオ"/>
                <a:ea typeface="メイリオ"/>
                <a:cs typeface="メイリオ"/>
              </a:rPr>
              <a:t>【</a:t>
            </a:r>
            <a:r>
              <a:rPr lang="ja-JP" altLang="en-US" sz="800" dirty="0" smtClean="0">
                <a:solidFill>
                  <a:srgbClr val="595959"/>
                </a:solidFill>
                <a:latin typeface="メイリオ"/>
                <a:ea typeface="メイリオ"/>
                <a:cs typeface="メイリオ"/>
              </a:rPr>
              <a:t>毎週更新</a:t>
            </a:r>
            <a:r>
              <a:rPr lang="en-US" altLang="ja-JP" sz="800" dirty="0" smtClean="0">
                <a:solidFill>
                  <a:srgbClr val="595959"/>
                </a:solidFill>
                <a:latin typeface="メイリオ"/>
                <a:ea typeface="メイリオ"/>
                <a:cs typeface="メイリオ"/>
              </a:rPr>
              <a:t>】NetCommerce </a:t>
            </a:r>
            <a:r>
              <a:rPr lang="ja-JP" altLang="en-US" sz="800" dirty="0" smtClean="0">
                <a:solidFill>
                  <a:srgbClr val="595959"/>
                </a:solidFill>
                <a:latin typeface="メイリオ"/>
                <a:ea typeface="メイリオ"/>
                <a:cs typeface="メイリオ"/>
              </a:rPr>
              <a:t>ブログ</a:t>
            </a:r>
            <a:endParaRPr lang="ja-JP" altLang="en-US" sz="800" dirty="0">
              <a:solidFill>
                <a:srgbClr val="595959"/>
              </a:solidFill>
              <a:latin typeface="メイリオ"/>
              <a:ea typeface="メイリオ"/>
              <a:cs typeface="メイリオ"/>
            </a:endParaRPr>
          </a:p>
        </p:txBody>
      </p:sp>
      <p:sp>
        <p:nvSpPr>
          <p:cNvPr id="21" name="正方形/長方形 20"/>
          <p:cNvSpPr/>
          <p:nvPr/>
        </p:nvSpPr>
        <p:spPr>
          <a:xfrm>
            <a:off x="6153150" y="4411317"/>
            <a:ext cx="2552700" cy="430887"/>
          </a:xfrm>
          <a:prstGeom prst="rect">
            <a:avLst/>
          </a:prstGeom>
        </p:spPr>
        <p:txBody>
          <a:bodyPr wrap="square">
            <a:spAutoFit/>
          </a:bodyPr>
          <a:lstStyle/>
          <a:p>
            <a:r>
              <a:rPr lang="ja-JP" altLang="en-US" sz="1200" dirty="0">
                <a:solidFill>
                  <a:srgbClr val="595959"/>
                </a:solidFill>
                <a:latin typeface="メイリオ"/>
                <a:ea typeface="メイリオ"/>
                <a:cs typeface="メイリオ"/>
              </a:rPr>
              <a:t>システムインテグレーション崩壊</a:t>
            </a:r>
          </a:p>
          <a:p>
            <a:r>
              <a:rPr lang="ja-JP" altLang="en-US" sz="1000" dirty="0" smtClean="0">
                <a:solidFill>
                  <a:srgbClr val="595959"/>
                </a:solidFill>
                <a:latin typeface="メイリオ"/>
                <a:ea typeface="メイリオ"/>
                <a:cs typeface="メイリオ"/>
              </a:rPr>
              <a:t>これから</a:t>
            </a:r>
            <a:r>
              <a:rPr lang="en-US" altLang="ja-JP" sz="1000" dirty="0" err="1">
                <a:solidFill>
                  <a:srgbClr val="595959"/>
                </a:solidFill>
                <a:latin typeface="メイリオ"/>
                <a:ea typeface="メイリオ"/>
                <a:cs typeface="メイリオ"/>
              </a:rPr>
              <a:t>SIer</a:t>
            </a:r>
            <a:r>
              <a:rPr lang="ja-JP" altLang="en-US" sz="1000" dirty="0">
                <a:solidFill>
                  <a:srgbClr val="595959"/>
                </a:solidFill>
                <a:latin typeface="メイリオ"/>
                <a:ea typeface="メイリオ"/>
                <a:cs typeface="メイリオ"/>
              </a:rPr>
              <a:t>はどう生き残ればいいか？</a:t>
            </a:r>
          </a:p>
        </p:txBody>
      </p:sp>
      <p:sp>
        <p:nvSpPr>
          <p:cNvPr id="23" name="正方形/長方形 22"/>
          <p:cNvSpPr/>
          <p:nvPr/>
        </p:nvSpPr>
        <p:spPr>
          <a:xfrm>
            <a:off x="7274391" y="4846435"/>
            <a:ext cx="1200018" cy="215444"/>
          </a:xfrm>
          <a:prstGeom prst="rect">
            <a:avLst/>
          </a:prstGeom>
        </p:spPr>
        <p:txBody>
          <a:bodyPr wrap="none">
            <a:spAutoFit/>
          </a:bodyPr>
          <a:lstStyle/>
          <a:p>
            <a:r>
              <a:rPr lang="en-US" altLang="ja-JP" sz="800" dirty="0"/>
              <a:t>http://</a:t>
            </a:r>
            <a:r>
              <a:rPr lang="en-US" altLang="ja-JP" sz="800" dirty="0" err="1"/>
              <a:t>amzn.to</a:t>
            </a:r>
            <a:r>
              <a:rPr lang="en-US" altLang="ja-JP" sz="800" dirty="0"/>
              <a:t>/1vkHc18</a:t>
            </a:r>
            <a:endParaRPr lang="ja-JP" altLang="en-US" sz="800" dirty="0">
              <a:solidFill>
                <a:srgbClr val="595959"/>
              </a:solidFill>
            </a:endParaRPr>
          </a:p>
        </p:txBody>
      </p:sp>
      <p:pic>
        <p:nvPicPr>
          <p:cNvPr id="24" name="図 23" descr="IT_logo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575" y="5538613"/>
            <a:ext cx="2984825" cy="315854"/>
          </a:xfrm>
          <a:prstGeom prst="rect">
            <a:avLst/>
          </a:prstGeom>
        </p:spPr>
      </p:pic>
      <p:sp>
        <p:nvSpPr>
          <p:cNvPr id="26" name="正方形/長方形 25"/>
          <p:cNvSpPr/>
          <p:nvPr/>
        </p:nvSpPr>
        <p:spPr>
          <a:xfrm>
            <a:off x="5239050" y="5854467"/>
            <a:ext cx="3359152" cy="184666"/>
          </a:xfrm>
          <a:prstGeom prst="rect">
            <a:avLst/>
          </a:prstGeom>
        </p:spPr>
        <p:txBody>
          <a:bodyPr wrap="square">
            <a:spAutoFit/>
          </a:bodyPr>
          <a:lstStyle/>
          <a:p>
            <a:pPr algn="ctr"/>
            <a:r>
              <a:rPr lang="ja-JP" altLang="en-US" sz="600" dirty="0">
                <a:solidFill>
                  <a:schemeClr val="bg1"/>
                </a:solidFill>
              </a:rPr>
              <a:t>今さら聞けない最新</a:t>
            </a:r>
            <a:r>
              <a:rPr lang="en-US" altLang="ja-JP" sz="600" dirty="0">
                <a:solidFill>
                  <a:schemeClr val="bg1"/>
                </a:solidFill>
              </a:rPr>
              <a:t>IT</a:t>
            </a:r>
            <a:r>
              <a:rPr lang="ja-JP" altLang="en-US" sz="600" dirty="0">
                <a:solidFill>
                  <a:schemeClr val="bg1"/>
                </a:solidFill>
              </a:rPr>
              <a:t>トレンドをわかりやすく解説。 ビジネスに活かす実践ノウハウを学びます。</a:t>
            </a:r>
          </a:p>
        </p:txBody>
      </p:sp>
      <p:sp>
        <p:nvSpPr>
          <p:cNvPr id="27" name="正方形/長方形 26"/>
          <p:cNvSpPr/>
          <p:nvPr/>
        </p:nvSpPr>
        <p:spPr>
          <a:xfrm>
            <a:off x="4570413" y="6147540"/>
            <a:ext cx="4027789" cy="215444"/>
          </a:xfrm>
          <a:prstGeom prst="rect">
            <a:avLst/>
          </a:prstGeom>
        </p:spPr>
        <p:txBody>
          <a:bodyPr wrap="square">
            <a:spAutoFit/>
          </a:bodyPr>
          <a:lstStyle/>
          <a:p>
            <a:pPr algn="r"/>
            <a:r>
              <a:rPr lang="en-US" altLang="ja-JP" sz="800" dirty="0">
                <a:solidFill>
                  <a:schemeClr val="tx1">
                    <a:lumMod val="50000"/>
                    <a:lumOff val="50000"/>
                  </a:schemeClr>
                </a:solidFill>
                <a:latin typeface="メイリオ"/>
                <a:ea typeface="メイリオ"/>
                <a:cs typeface="メイリオ"/>
              </a:rPr>
              <a:t>http://</a:t>
            </a:r>
            <a:r>
              <a:rPr lang="en-US" altLang="ja-JP" sz="800" dirty="0" err="1">
                <a:solidFill>
                  <a:schemeClr val="tx1">
                    <a:lumMod val="50000"/>
                    <a:lumOff val="50000"/>
                  </a:schemeClr>
                </a:solidFill>
                <a:latin typeface="メイリオ"/>
                <a:ea typeface="メイリオ"/>
                <a:cs typeface="メイリオ"/>
              </a:rPr>
              <a:t>www.netcommerce.co.jp</a:t>
            </a:r>
            <a:r>
              <a:rPr lang="en-US" altLang="ja-JP" sz="800" dirty="0">
                <a:solidFill>
                  <a:schemeClr val="tx1">
                    <a:lumMod val="50000"/>
                    <a:lumOff val="50000"/>
                  </a:schemeClr>
                </a:solidFill>
                <a:latin typeface="メイリオ"/>
                <a:ea typeface="メイリオ"/>
                <a:cs typeface="メイリオ"/>
              </a:rPr>
              <a:t>/</a:t>
            </a:r>
            <a:r>
              <a:rPr lang="en-US" altLang="ja-JP" sz="800" dirty="0" err="1">
                <a:solidFill>
                  <a:schemeClr val="tx1">
                    <a:lumMod val="50000"/>
                    <a:lumOff val="50000"/>
                  </a:schemeClr>
                </a:solidFill>
                <a:latin typeface="メイリオ"/>
                <a:ea typeface="メイリオ"/>
                <a:cs typeface="メイリオ"/>
              </a:rPr>
              <a:t>forit</a:t>
            </a:r>
            <a:r>
              <a:rPr lang="en-US" altLang="ja-JP" sz="800" dirty="0">
                <a:solidFill>
                  <a:schemeClr val="tx1">
                    <a:lumMod val="50000"/>
                    <a:lumOff val="50000"/>
                  </a:schemeClr>
                </a:solidFill>
                <a:latin typeface="メイリオ"/>
                <a:ea typeface="メイリオ"/>
                <a:cs typeface="メイリオ"/>
              </a:rPr>
              <a:t>/it-workshop</a:t>
            </a:r>
            <a:endParaRPr lang="ja-JP" altLang="en-US" sz="800" dirty="0">
              <a:solidFill>
                <a:schemeClr val="tx1">
                  <a:lumMod val="50000"/>
                  <a:lumOff val="50000"/>
                </a:schemeClr>
              </a:solidFill>
              <a:latin typeface="メイリオ"/>
              <a:ea typeface="メイリオ"/>
              <a:cs typeface="メイリオ"/>
            </a:endParaRPr>
          </a:p>
        </p:txBody>
      </p:sp>
      <p:pic>
        <p:nvPicPr>
          <p:cNvPr id="20" name="図 19" descr="TH160_9784774165226.jpg">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9875" y="1136228"/>
            <a:ext cx="2164534" cy="3179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58013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最新の</a:t>
            </a:r>
            <a:r>
              <a:rPr kumimoji="1" lang="en-US" altLang="ja-JP" dirty="0" smtClean="0"/>
              <a:t>IT</a:t>
            </a:r>
            <a:r>
              <a:rPr kumimoji="1" lang="ja-JP" altLang="en-US" dirty="0" smtClean="0"/>
              <a:t>トレンドを図解で俯瞰する</a:t>
            </a:r>
            <a:endParaRPr kumimoji="1" lang="ja-JP" altLang="en-US" dirty="0"/>
          </a:p>
        </p:txBody>
      </p:sp>
      <p:sp>
        <p:nvSpPr>
          <p:cNvPr id="3" name="スライド番号プレースホルダー 2"/>
          <p:cNvSpPr>
            <a:spLocks noGrp="1"/>
          </p:cNvSpPr>
          <p:nvPr>
            <p:ph type="sldNum" sz="quarter" idx="12"/>
          </p:nvPr>
        </p:nvSpPr>
        <p:spPr>
          <a:xfrm>
            <a:off x="6932246" y="6847097"/>
            <a:ext cx="2133600" cy="217800"/>
          </a:xfrm>
        </p:spPr>
        <p:txBody>
          <a:bodyPr/>
          <a:lstStyle/>
          <a:p>
            <a:fld id="{8FF8CC5D-A65D-5946-99B5-645367A967AD}" type="slidenum">
              <a:rPr kumimoji="1" lang="ja-JP" altLang="en-US" smtClean="0"/>
              <a:t>46</a:t>
            </a:fld>
            <a:endParaRPr kumimoji="1" lang="ja-JP" altLang="en-US"/>
          </a:p>
        </p:txBody>
      </p:sp>
      <p:pic>
        <p:nvPicPr>
          <p:cNvPr id="4" name="図 3" descr="Top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12313"/>
            <a:ext cx="2831070" cy="3494389"/>
          </a:xfrm>
          <a:prstGeom prst="rect">
            <a:avLst/>
          </a:prstGeom>
          <a:ln>
            <a:noFill/>
          </a:ln>
          <a:effectLst>
            <a:outerShdw blurRad="292100" dist="139700" dir="2700000" algn="tl" rotWithShape="0">
              <a:srgbClr val="333333">
                <a:alpha val="65000"/>
              </a:srgbClr>
            </a:outerShdw>
          </a:effectLst>
        </p:spPr>
      </p:pic>
      <p:pic>
        <p:nvPicPr>
          <p:cNvPr id="5" name="図 4" descr="Sample1_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158" y="1012313"/>
            <a:ext cx="2250714" cy="1645789"/>
          </a:xfrm>
          <a:prstGeom prst="rect">
            <a:avLst/>
          </a:prstGeom>
          <a:ln>
            <a:noFill/>
          </a:ln>
          <a:effectLst>
            <a:outerShdw blurRad="292100" dist="139700" dir="2700000" algn="tl" rotWithShape="0">
              <a:srgbClr val="333333">
                <a:alpha val="65000"/>
              </a:srgbClr>
            </a:outerShdw>
          </a:effectLst>
        </p:spPr>
      </p:pic>
      <p:pic>
        <p:nvPicPr>
          <p:cNvPr id="6" name="図 5" descr="Sample1_Fi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400" y="1012315"/>
            <a:ext cx="2255907" cy="1645789"/>
          </a:xfrm>
          <a:prstGeom prst="rect">
            <a:avLst/>
          </a:prstGeom>
          <a:ln>
            <a:noFill/>
          </a:ln>
          <a:effectLst>
            <a:outerShdw blurRad="292100" dist="139700" dir="2700000" algn="tl" rotWithShape="0">
              <a:srgbClr val="333333">
                <a:alpha val="65000"/>
              </a:srgbClr>
            </a:outerShdw>
          </a:effectLst>
        </p:spPr>
      </p:pic>
      <p:pic>
        <p:nvPicPr>
          <p:cNvPr id="10" name="図 9" descr="Sample3_SmartMachi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1158" y="2857435"/>
            <a:ext cx="2254381" cy="1650594"/>
          </a:xfrm>
          <a:prstGeom prst="rect">
            <a:avLst/>
          </a:prstGeom>
          <a:ln>
            <a:noFill/>
          </a:ln>
          <a:effectLst>
            <a:outerShdw blurRad="292100" dist="139700" dir="2700000" algn="tl" rotWithShape="0">
              <a:srgbClr val="333333">
                <a:alpha val="65000"/>
              </a:srgbClr>
            </a:outerShdw>
          </a:effectLst>
        </p:spPr>
      </p:pic>
      <p:pic>
        <p:nvPicPr>
          <p:cNvPr id="7" name="図 6" descr="Sample2_Fi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7770" y="2857437"/>
            <a:ext cx="2374538" cy="1645789"/>
          </a:xfrm>
          <a:prstGeom prst="rect">
            <a:avLst/>
          </a:prstGeom>
          <a:ln>
            <a:noFill/>
          </a:ln>
          <a:effectLst>
            <a:outerShdw blurRad="292100" dist="139700" dir="2700000" algn="tl" rotWithShape="0">
              <a:srgbClr val="333333">
                <a:alpha val="65000"/>
              </a:srgbClr>
            </a:outerShdw>
          </a:effectLst>
        </p:spPr>
      </p:pic>
      <p:pic>
        <p:nvPicPr>
          <p:cNvPr id="9" name="図 8" descr="Sample2_ITinfr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1158" y="4696193"/>
            <a:ext cx="2252124" cy="1647149"/>
          </a:xfrm>
          <a:prstGeom prst="rect">
            <a:avLst/>
          </a:prstGeom>
          <a:ln>
            <a:noFill/>
          </a:ln>
          <a:effectLst>
            <a:outerShdw blurRad="292100" dist="139700" dir="2700000" algn="tl" rotWithShape="0">
              <a:srgbClr val="333333">
                <a:alpha val="65000"/>
              </a:srgbClr>
            </a:outerShdw>
          </a:effectLst>
        </p:spPr>
      </p:pic>
      <p:pic>
        <p:nvPicPr>
          <p:cNvPr id="11" name="図 10" descr="Sample3_Fig.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7770" y="4696195"/>
            <a:ext cx="2374538" cy="1647149"/>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4431" y="4696193"/>
            <a:ext cx="3329461" cy="1800493"/>
          </a:xfrm>
          <a:prstGeom prst="rect">
            <a:avLst/>
          </a:prstGeom>
          <a:noFill/>
        </p:spPr>
        <p:txBody>
          <a:bodyPr wrap="square" rtlCol="0">
            <a:spAutoFit/>
          </a:bodyPr>
          <a:lstStyle/>
          <a:p>
            <a:pPr marL="285750" indent="-285750">
              <a:buFont typeface="Wingdings" charset="2"/>
              <a:buChar char="l"/>
            </a:pPr>
            <a:r>
              <a:rPr kumimoji="1" lang="ja-JP" altLang="en-US" sz="1200" dirty="0" smtClean="0">
                <a:solidFill>
                  <a:srgbClr val="3366FF"/>
                </a:solidFill>
              </a:rPr>
              <a:t>ネットをながめても、</a:t>
            </a:r>
            <a:r>
              <a:rPr lang="ja-JP" altLang="en-US" sz="1200" dirty="0" smtClean="0">
                <a:solidFill>
                  <a:srgbClr val="3366FF"/>
                </a:solidFill>
              </a:rPr>
              <a:t>テクノロジーのトレンド、意味や価値は見えてきません。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難しい技術用語を並べられていても、専門知識がなければ理解できません。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製品説明をつなぎ合わせても、テクノロジーの背景や本質は、分かりません。</a:t>
            </a:r>
            <a:endParaRPr lang="en-US" altLang="ja-JP" sz="900" dirty="0" smtClean="0">
              <a:solidFill>
                <a:srgbClr val="3366FF"/>
              </a:solidFill>
            </a:endParaRPr>
          </a:p>
          <a:p>
            <a:endParaRPr lang="en-US" altLang="ja-JP" sz="900" dirty="0">
              <a:solidFill>
                <a:srgbClr val="3366FF"/>
              </a:solidFill>
            </a:endParaRPr>
          </a:p>
          <a:p>
            <a:r>
              <a:rPr lang="ja-JP" altLang="en-US" sz="900" dirty="0" smtClean="0">
                <a:solidFill>
                  <a:schemeClr val="tx1">
                    <a:lumMod val="50000"/>
                    <a:lumOff val="50000"/>
                  </a:schemeClr>
                </a:solidFill>
              </a:rPr>
              <a:t>本書は、約</a:t>
            </a:r>
            <a:r>
              <a:rPr lang="en-US" altLang="ja-JP" sz="900" dirty="0" smtClean="0">
                <a:solidFill>
                  <a:schemeClr val="tx1">
                    <a:lumMod val="50000"/>
                    <a:lumOff val="50000"/>
                  </a:schemeClr>
                </a:solidFill>
              </a:rPr>
              <a:t>100</a:t>
            </a:r>
            <a:r>
              <a:rPr lang="ja-JP" altLang="en-US" sz="900" dirty="0" smtClean="0">
                <a:solidFill>
                  <a:schemeClr val="tx1">
                    <a:lumMod val="50000"/>
                    <a:lumOff val="50000"/>
                  </a:schemeClr>
                </a:solidFill>
              </a:rPr>
              <a:t>枚の</a:t>
            </a:r>
            <a:r>
              <a:rPr lang="ja-JP" altLang="en-US" sz="900" dirty="0">
                <a:solidFill>
                  <a:schemeClr val="tx1">
                    <a:lumMod val="50000"/>
                    <a:lumOff val="50000"/>
                  </a:schemeClr>
                </a:solidFill>
              </a:rPr>
              <a:t>わかりやすい</a:t>
            </a:r>
            <a:r>
              <a:rPr lang="ja-JP" altLang="en-US" sz="900" dirty="0" smtClean="0">
                <a:solidFill>
                  <a:schemeClr val="tx1">
                    <a:lumMod val="50000"/>
                    <a:lumOff val="50000"/>
                  </a:schemeClr>
                </a:solidFill>
              </a:rPr>
              <a:t>図表と平易な解説で、そんなお悩みを解決します。さらに、本書に掲載されている全ての図表は、ロイヤリティ・フリーのパワーポイントでダウンロードできます。</a:t>
            </a:r>
            <a:endParaRPr kumimoji="1" lang="ja-JP" altLang="en-US" sz="900" dirty="0">
              <a:solidFill>
                <a:schemeClr val="tx1">
                  <a:lumMod val="50000"/>
                  <a:lumOff val="50000"/>
                </a:schemeClr>
              </a:solidFill>
            </a:endParaRPr>
          </a:p>
        </p:txBody>
      </p:sp>
      <p:sp>
        <p:nvSpPr>
          <p:cNvPr id="8" name="正方形/長方形 7"/>
          <p:cNvSpPr/>
          <p:nvPr/>
        </p:nvSpPr>
        <p:spPr>
          <a:xfrm>
            <a:off x="2085693" y="4524908"/>
            <a:ext cx="1205278" cy="215444"/>
          </a:xfrm>
          <a:prstGeom prst="rect">
            <a:avLst/>
          </a:prstGeom>
        </p:spPr>
        <p:txBody>
          <a:bodyPr wrap="none">
            <a:spAutoFit/>
          </a:bodyPr>
          <a:lstStyle/>
          <a:p>
            <a:pPr algn="r"/>
            <a:r>
              <a:rPr lang="en-US" altLang="ja-JP" sz="800" dirty="0"/>
              <a:t>http://</a:t>
            </a:r>
            <a:r>
              <a:rPr lang="en-US" altLang="ja-JP" sz="800" dirty="0" err="1"/>
              <a:t>amzn.to</a:t>
            </a:r>
            <a:r>
              <a:rPr lang="en-US" altLang="ja-JP" sz="800" dirty="0"/>
              <a:t>/1AQtPXz</a:t>
            </a:r>
            <a:endParaRPr lang="ja-JP" altLang="en-US" sz="800" dirty="0"/>
          </a:p>
        </p:txBody>
      </p:sp>
    </p:spTree>
    <p:extLst>
      <p:ext uri="{BB962C8B-B14F-4D97-AF65-F5344CB8AC3E}">
        <p14:creationId xmlns:p14="http://schemas.microsoft.com/office/powerpoint/2010/main" val="1214334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3674119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55650" y="1065653"/>
            <a:ext cx="7246449" cy="54696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テクノロジー・ドリブンの時代へシフト</a:t>
            </a:r>
            <a:endParaRPr kumimoji="1" lang="ja-JP" altLang="en-US" dirty="0"/>
          </a:p>
        </p:txBody>
      </p:sp>
      <p:sp>
        <p:nvSpPr>
          <p:cNvPr id="3" name="スライド番号プレースホルダー 2"/>
          <p:cNvSpPr>
            <a:spLocks noGrp="1"/>
          </p:cNvSpPr>
          <p:nvPr>
            <p:ph type="sldNum" sz="quarter" idx="12"/>
          </p:nvPr>
        </p:nvSpPr>
        <p:spPr>
          <a:xfrm>
            <a:off x="6945387" y="6669505"/>
            <a:ext cx="2133600" cy="217800"/>
          </a:xfrm>
        </p:spPr>
        <p:txBody>
          <a:bodyPr/>
          <a:lstStyle/>
          <a:p>
            <a:fld id="{8FF8CC5D-A65D-5946-99B5-645367A967AD}" type="slidenum">
              <a:rPr kumimoji="1" lang="ja-JP" altLang="en-US" smtClean="0"/>
              <a:t>5</a:t>
            </a:fld>
            <a:endParaRPr kumimoji="1" lang="ja-JP" altLang="en-US" dirty="0"/>
          </a:p>
        </p:txBody>
      </p:sp>
      <p:sp>
        <p:nvSpPr>
          <p:cNvPr id="4" name="正方形/長方形 3"/>
          <p:cNvSpPr/>
          <p:nvPr/>
        </p:nvSpPr>
        <p:spPr>
          <a:xfrm>
            <a:off x="1040666" y="1145511"/>
            <a:ext cx="7065844" cy="49845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3186023" y="2237961"/>
            <a:ext cx="2775129" cy="279292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1387205" y="2757743"/>
            <a:ext cx="2304201"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flipH="1">
            <a:off x="5496735" y="2757743"/>
            <a:ext cx="2263233"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5400000" flipH="1">
            <a:off x="3904333" y="4388382"/>
            <a:ext cx="1343119" cy="1738239"/>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flipH="1" flipV="1">
            <a:off x="3869273" y="1178431"/>
            <a:ext cx="1397871" cy="1753607"/>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3404037" y="2735850"/>
            <a:ext cx="2339102" cy="800219"/>
          </a:xfrm>
          <a:prstGeom prst="rect">
            <a:avLst/>
          </a:prstGeom>
          <a:noFill/>
        </p:spPr>
        <p:txBody>
          <a:bodyPr wrap="none" rtlCol="0">
            <a:spAutoFit/>
          </a:bodyPr>
          <a:lstStyle/>
          <a:p>
            <a:pPr algn="ctr"/>
            <a:r>
              <a:rPr kumimoji="1" lang="ja-JP" altLang="en-US" sz="32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3200" dirty="0" smtClean="0">
              <a:solidFill>
                <a:schemeClr val="bg1"/>
              </a:solidFill>
              <a:latin typeface="Hiragino Kaku Gothic Pro W6" charset="-128"/>
              <a:ea typeface="Hiragino Kaku Gothic Pro W6" charset="-128"/>
              <a:cs typeface="Hiragino Kaku Gothic Pro W6" charset="-128"/>
            </a:endParaRPr>
          </a:p>
          <a:p>
            <a:pPr algn="ctr"/>
            <a:r>
              <a:rPr lang="ja-JP" altLang="en-US" sz="1400" dirty="0" smtClean="0">
                <a:solidFill>
                  <a:schemeClr val="bg1"/>
                </a:solidFill>
                <a:latin typeface="Hiragino Kaku Gothic Pro W6" charset="-128"/>
                <a:ea typeface="Hiragino Kaku Gothic Pro W6" charset="-128"/>
                <a:cs typeface="Hiragino Kaku Gothic Pro W6" charset="-128"/>
              </a:rPr>
              <a:t>トランスフォーメイション</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3711813" y="1628065"/>
            <a:ext cx="1723550" cy="461665"/>
          </a:xfrm>
          <a:prstGeom prst="rect">
            <a:avLst/>
          </a:prstGeom>
          <a:noFill/>
        </p:spPr>
        <p:txBody>
          <a:bodyPr wrap="none" rtlCol="0">
            <a:spAutoFit/>
          </a:bodyPr>
          <a:lstStyle/>
          <a:p>
            <a:pPr algn="ctr"/>
            <a:r>
              <a:rPr kumimoji="1" lang="ja-JP" altLang="en-US" sz="2400" dirty="0" smtClean="0">
                <a:solidFill>
                  <a:schemeClr val="bg1"/>
                </a:solidFill>
                <a:latin typeface="Hiragino Kaku Gothic Pro W6" charset="-128"/>
                <a:ea typeface="Hiragino Kaku Gothic Pro W6" charset="-128"/>
                <a:cs typeface="Hiragino Kaku Gothic Pro W6" charset="-128"/>
              </a:rPr>
              <a:t>サービス化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3721800" y="5238902"/>
            <a:ext cx="1723549" cy="461665"/>
          </a:xfrm>
          <a:prstGeom prst="rect">
            <a:avLst/>
          </a:prstGeom>
          <a:noFill/>
        </p:spPr>
        <p:txBody>
          <a:bodyPr wrap="none" rtlCol="0">
            <a:spAutoFit/>
          </a:bodyPr>
          <a:lstStyle/>
          <a:p>
            <a:pPr algn="ctr"/>
            <a:r>
              <a:rPr kumimoji="1" lang="ja-JP" altLang="en-US" sz="2400" smtClean="0">
                <a:solidFill>
                  <a:schemeClr val="bg1"/>
                </a:solidFill>
                <a:latin typeface="Hiragino Kaku Gothic Pro W6" charset="-128"/>
                <a:ea typeface="Hiragino Kaku Gothic Pro W6" charset="-128"/>
                <a:cs typeface="Hiragino Kaku Gothic Pro W6" charset="-128"/>
              </a:rPr>
              <a:t>スマート化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1090349" y="1452006"/>
            <a:ext cx="1800493" cy="954107"/>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所有を前提とした</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経済システムから</a:t>
            </a:r>
            <a:endParaRPr lang="en-US" altLang="ja-JP" sz="1400"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所有を前提としない</a:t>
            </a:r>
            <a:endParaRPr kumimoji="1" lang="en-US" altLang="ja-JP" sz="1400" b="1"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経済システム</a:t>
            </a:r>
            <a:r>
              <a:rPr kumimoji="1"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6" name="テキスト ボックス 15"/>
          <p:cNvSpPr txBox="1"/>
          <p:nvPr/>
        </p:nvSpPr>
        <p:spPr>
          <a:xfrm>
            <a:off x="5701292" y="1456062"/>
            <a:ext cx="2339102" cy="954107"/>
          </a:xfrm>
          <a:prstGeom prst="rect">
            <a:avLst/>
          </a:prstGeom>
          <a:noFill/>
        </p:spPr>
        <p:txBody>
          <a:bodyPr wrap="none" rtlCol="0">
            <a:spAutoFit/>
          </a:bodyPr>
          <a:lstStyle/>
          <a:p>
            <a:pPr algn="r"/>
            <a:r>
              <a:rPr kumimoji="1" lang="ja-JP" altLang="en-US" sz="1400" dirty="0" smtClean="0">
                <a:solidFill>
                  <a:srgbClr val="0070C0"/>
                </a:solidFill>
                <a:latin typeface="Meiryo" charset="-128"/>
                <a:ea typeface="Meiryo" charset="-128"/>
                <a:cs typeface="Meiryo" charset="-128"/>
              </a:rPr>
              <a:t>顧客価値を実現する手段を</a:t>
            </a:r>
            <a:endParaRPr kumimoji="1" lang="en-US" altLang="ja-JP" sz="1400" dirty="0" smtClean="0">
              <a:solidFill>
                <a:srgbClr val="0070C0"/>
              </a:solidFill>
              <a:latin typeface="Meiryo" charset="-128"/>
              <a:ea typeface="Meiryo" charset="-128"/>
              <a:cs typeface="Meiryo" charset="-128"/>
            </a:endParaRPr>
          </a:p>
          <a:p>
            <a:pPr algn="r"/>
            <a:r>
              <a:rPr kumimoji="1" lang="ja-JP" altLang="en-US" sz="1400" dirty="0" smtClean="0">
                <a:solidFill>
                  <a:srgbClr val="0070C0"/>
                </a:solidFill>
                <a:latin typeface="Meiryo" charset="-128"/>
                <a:ea typeface="Meiryo" charset="-128"/>
                <a:cs typeface="Meiryo" charset="-128"/>
              </a:rPr>
              <a:t>提供するビジネスから</a:t>
            </a:r>
            <a:endParaRPr kumimoji="1"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顧客価値を直接提供する</a:t>
            </a:r>
            <a:endParaRPr lang="en-US" altLang="ja-JP" sz="1400" b="1"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ビジネス</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7" name="テキスト ボックス 16"/>
          <p:cNvSpPr txBox="1"/>
          <p:nvPr/>
        </p:nvSpPr>
        <p:spPr>
          <a:xfrm>
            <a:off x="1090349" y="5144757"/>
            <a:ext cx="2518638" cy="738664"/>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機械との共生が進み</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求められる人間の能力が</a:t>
            </a:r>
            <a:endParaRPr lang="en-US" altLang="ja-JP" sz="1400" dirty="0" smtClean="0">
              <a:solidFill>
                <a:srgbClr val="0070C0"/>
              </a:solidFill>
              <a:latin typeface="Meiryo" charset="-128"/>
              <a:ea typeface="Meiryo" charset="-128"/>
              <a:cs typeface="Meiryo" charset="-128"/>
            </a:endParaRPr>
          </a:p>
          <a:p>
            <a:r>
              <a:rPr lang="ja-JP" altLang="en-US" sz="1400" b="1" dirty="0" smtClean="0">
                <a:solidFill>
                  <a:srgbClr val="0070C0"/>
                </a:solidFill>
                <a:latin typeface="Meiryo" charset="-128"/>
                <a:ea typeface="Meiryo" charset="-128"/>
                <a:cs typeface="Meiryo" charset="-128"/>
              </a:rPr>
              <a:t>感性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協調性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創造性の重視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6418730" y="5144757"/>
            <a:ext cx="1620957" cy="738664"/>
          </a:xfrm>
          <a:prstGeom prst="rect">
            <a:avLst/>
          </a:prstGeom>
          <a:noFill/>
        </p:spPr>
        <p:txBody>
          <a:bodyPr wrap="none" rtlCol="0">
            <a:spAutoFit/>
          </a:bodyPr>
          <a:lstStyle/>
          <a:p>
            <a:pPr algn="r"/>
            <a:r>
              <a:rPr lang="ja-JP" altLang="en-US" sz="1400" dirty="0" smtClean="0">
                <a:solidFill>
                  <a:srgbClr val="0070C0"/>
                </a:solidFill>
                <a:latin typeface="Meiryo" charset="-128"/>
                <a:ea typeface="Meiryo" charset="-128"/>
                <a:cs typeface="Meiryo" charset="-128"/>
              </a:rPr>
              <a:t>企業の組織形態や</a:t>
            </a:r>
            <a:endParaRPr lang="en-US" altLang="ja-JP" sz="1400" dirty="0" smtClean="0">
              <a:solidFill>
                <a:srgbClr val="0070C0"/>
              </a:solidFill>
              <a:latin typeface="Meiryo" charset="-128"/>
              <a:ea typeface="Meiryo" charset="-128"/>
              <a:cs typeface="Meiryo" charset="-128"/>
            </a:endParaRPr>
          </a:p>
          <a:p>
            <a:pPr algn="r"/>
            <a:r>
              <a:rPr lang="ja-JP" altLang="en-US" sz="1400" dirty="0" smtClean="0">
                <a:solidFill>
                  <a:srgbClr val="0070C0"/>
                </a:solidFill>
                <a:latin typeface="Meiryo" charset="-128"/>
                <a:ea typeface="Meiryo" charset="-128"/>
                <a:cs typeface="Meiryo" charset="-128"/>
              </a:rPr>
              <a:t>労働のあり方が</a:t>
            </a:r>
            <a:endParaRPr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多様化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9" name="正方形/長方形 18"/>
          <p:cNvSpPr/>
          <p:nvPr/>
        </p:nvSpPr>
        <p:spPr>
          <a:xfrm>
            <a:off x="3691407" y="831899"/>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iragino Kaku Gothic Pro W6" charset="-128"/>
                <a:ea typeface="Hiragino Kaku Gothic Pro W6" charset="-128"/>
                <a:cs typeface="Hiragino Kaku Gothic Pro W6" charset="-128"/>
              </a:rPr>
              <a:t>クラウド</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0" name="正方形/長方形 19"/>
          <p:cNvSpPr/>
          <p:nvPr/>
        </p:nvSpPr>
        <p:spPr>
          <a:xfrm>
            <a:off x="3706773" y="5997762"/>
            <a:ext cx="1753607"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スマートマシン</a:t>
            </a:r>
            <a:endParaRPr kumimoji="1" lang="en-US" altLang="ja-JP" sz="10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000" dirty="0" smtClean="0">
                <a:solidFill>
                  <a:srgbClr val="FFFFFF"/>
                </a:solidFill>
                <a:latin typeface="Hiragino Kaku Gothic Pro W6" charset="-128"/>
                <a:ea typeface="Hiragino Kaku Gothic Pro W6" charset="-128"/>
                <a:cs typeface="Hiragino Kaku Gothic Pro W6" charset="-128"/>
              </a:rPr>
              <a:t>（人工知能とロボット）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1" name="正方形/長方形 20"/>
          <p:cNvSpPr/>
          <p:nvPr/>
        </p:nvSpPr>
        <p:spPr>
          <a:xfrm>
            <a:off x="804043" y="829688"/>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Hiragino Kaku Gothic Pro W6" charset="-128"/>
                <a:ea typeface="Hiragino Kaku Gothic Pro W6" charset="-128"/>
                <a:cs typeface="Hiragino Kaku Gothic Pro W6" charset="-128"/>
              </a:rPr>
              <a:t>IoT</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6578768" y="837314"/>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Hiragino Kaku Gothic Pro W6" charset="-128"/>
                <a:ea typeface="Hiragino Kaku Gothic Pro W6" charset="-128"/>
                <a:cs typeface="Hiragino Kaku Gothic Pro W6" charset="-128"/>
              </a:rPr>
              <a:t>API/</a:t>
            </a:r>
            <a:r>
              <a:rPr kumimoji="1" lang="en-US" altLang="ja-JP" sz="1200" dirty="0" err="1" smtClean="0">
                <a:solidFill>
                  <a:srgbClr val="FFFFFF"/>
                </a:solidFill>
                <a:latin typeface="Hiragino Kaku Gothic Pro W6" charset="-128"/>
                <a:ea typeface="Hiragino Kaku Gothic Pro W6" charset="-128"/>
                <a:cs typeface="Hiragino Kaku Gothic Pro W6" charset="-128"/>
              </a:rPr>
              <a:t>PaaS</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799667" y="275728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ピア・ツー・ピア通信</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ソーシャル・メディア</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4" name="正方形/長方形 23"/>
          <p:cNvSpPr/>
          <p:nvPr/>
        </p:nvSpPr>
        <p:spPr>
          <a:xfrm>
            <a:off x="7816539" y="275417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dirty="0" smtClean="0">
                <a:solidFill>
                  <a:srgbClr val="FFFFFF"/>
                </a:solidFill>
                <a:latin typeface="Hiragino Kaku Gothic Pro W6" charset="-128"/>
                <a:ea typeface="Hiragino Kaku Gothic Pro W6" charset="-128"/>
                <a:cs typeface="Hiragino Kaku Gothic Pro W6" charset="-128"/>
              </a:rPr>
              <a:t>オープン・ソース</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5" name="テキスト ボックス 24"/>
          <p:cNvSpPr txBox="1"/>
          <p:nvPr/>
        </p:nvSpPr>
        <p:spPr>
          <a:xfrm>
            <a:off x="3474412" y="3811860"/>
            <a:ext cx="2187591" cy="646331"/>
          </a:xfrm>
          <a:prstGeom prst="rect">
            <a:avLst/>
          </a:prstGeom>
          <a:noFill/>
        </p:spPr>
        <p:txBody>
          <a:bodyPr wrap="square" rtlCol="0">
            <a:spAutoFit/>
          </a:bodyPr>
          <a:lstStyle/>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ビジネスや社会システムの</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基盤をデジタルを前提とした</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仕組みに作り替える取り組み</a:t>
            </a:r>
            <a:endParaRPr kumimoji="1" lang="ja-JP" altLang="en-US" sz="1200" dirty="0">
              <a:solidFill>
                <a:schemeClr val="bg1"/>
              </a:solidFill>
              <a:latin typeface="Hiragino Kaku Gothic Pro W6" charset="-128"/>
              <a:ea typeface="Hiragino Kaku Gothic Pro W6" charset="-128"/>
              <a:cs typeface="Hiragino Kaku Gothic Pro W6" charset="-128"/>
            </a:endParaRPr>
          </a:p>
        </p:txBody>
      </p:sp>
      <p:sp>
        <p:nvSpPr>
          <p:cNvPr id="27" name="テキスト ボックス 26"/>
          <p:cNvSpPr txBox="1"/>
          <p:nvPr/>
        </p:nvSpPr>
        <p:spPr>
          <a:xfrm>
            <a:off x="6485553" y="6176085"/>
            <a:ext cx="1620957" cy="338554"/>
          </a:xfrm>
          <a:prstGeom prst="rect">
            <a:avLst/>
          </a:prstGeom>
          <a:noFill/>
        </p:spPr>
        <p:txBody>
          <a:bodyPr wrap="none" rtlCol="0">
            <a:spAutoFit/>
          </a:bodyPr>
          <a:lstStyle/>
          <a:p>
            <a:pPr algn="ctr"/>
            <a:r>
              <a:rPr kumimoji="1" lang="ja-JP" altLang="en-US" sz="1600" smtClean="0">
                <a:solidFill>
                  <a:schemeClr val="bg1"/>
                </a:solidFill>
                <a:latin typeface="Hiragino Kaku Gothic Pro W6" charset="-128"/>
                <a:ea typeface="Hiragino Kaku Gothic Pro W6" charset="-128"/>
                <a:cs typeface="Hiragino Kaku Gothic Pro W6" charset="-128"/>
              </a:rPr>
              <a:t>インターネット</a:t>
            </a:r>
            <a:endParaRPr kumimoji="1" lang="ja-JP" altLang="en-US" sz="1600" dirty="0">
              <a:solidFill>
                <a:schemeClr val="bg1"/>
              </a:solidFill>
              <a:latin typeface="Hiragino Kaku Gothic Pro W6" charset="-128"/>
              <a:ea typeface="Hiragino Kaku Gothic Pro W6" charset="-128"/>
              <a:cs typeface="Hiragino Kaku Gothic Pro W6" charset="-128"/>
            </a:endParaRPr>
          </a:p>
        </p:txBody>
      </p:sp>
      <p:sp>
        <p:nvSpPr>
          <p:cNvPr id="28" name="テキスト ボックス 27"/>
          <p:cNvSpPr txBox="1"/>
          <p:nvPr/>
        </p:nvSpPr>
        <p:spPr>
          <a:xfrm rot="5400000">
            <a:off x="1433071" y="3455524"/>
            <a:ext cx="1515158" cy="400110"/>
          </a:xfrm>
          <a:prstGeom prst="rect">
            <a:avLst/>
          </a:prstGeom>
          <a:noFill/>
        </p:spPr>
        <p:txBody>
          <a:bodyPr wrap="none" rtlCol="0">
            <a:spAutoFit/>
          </a:bodyPr>
          <a:lstStyle/>
          <a:p>
            <a:r>
              <a:rPr kumimoji="1" lang="ja-JP" altLang="en-US" sz="2000" smtClean="0">
                <a:solidFill>
                  <a:schemeClr val="bg1"/>
                </a:solidFill>
                <a:latin typeface="HGPSoeiKakugothicUB" charset="-128"/>
                <a:ea typeface="HGPSoeiKakugothicUB" charset="-128"/>
                <a:cs typeface="HGPSoeiKakugothicUB" charset="-128"/>
              </a:rPr>
              <a:t>ソーシャル化</a:t>
            </a:r>
            <a:endParaRPr kumimoji="1" lang="ja-JP" altLang="en-US" sz="2000" dirty="0">
              <a:solidFill>
                <a:schemeClr val="bg1"/>
              </a:solidFill>
              <a:latin typeface="HGPSoeiKakugothicUB" charset="-128"/>
              <a:ea typeface="HGPSoeiKakugothicUB" charset="-128"/>
              <a:cs typeface="HGPSoeiKakugothicUB" charset="-128"/>
            </a:endParaRPr>
          </a:p>
        </p:txBody>
      </p:sp>
      <p:sp>
        <p:nvSpPr>
          <p:cNvPr id="29" name="テキスト ボックス 28"/>
          <p:cNvSpPr txBox="1"/>
          <p:nvPr/>
        </p:nvSpPr>
        <p:spPr>
          <a:xfrm rot="5400000">
            <a:off x="6301951" y="3434369"/>
            <a:ext cx="1340432" cy="400110"/>
          </a:xfrm>
          <a:prstGeom prst="rect">
            <a:avLst/>
          </a:prstGeom>
          <a:noFill/>
        </p:spPr>
        <p:txBody>
          <a:bodyPr wrap="none" rtlCol="0">
            <a:spAutoFit/>
          </a:bodyPr>
          <a:lstStyle/>
          <a:p>
            <a:r>
              <a:rPr kumimoji="1" lang="ja-JP" altLang="en-US" sz="2000" dirty="0" smtClean="0">
                <a:solidFill>
                  <a:schemeClr val="bg1"/>
                </a:solidFill>
                <a:latin typeface="HGPSoeiKakugothicUB" charset="-128"/>
                <a:ea typeface="HGPSoeiKakugothicUB" charset="-128"/>
                <a:cs typeface="HGPSoeiKakugothicUB" charset="-128"/>
              </a:rPr>
              <a:t>オープン化</a:t>
            </a:r>
            <a:endParaRPr kumimoji="1" lang="ja-JP" altLang="en-US" sz="2000" dirty="0">
              <a:solidFill>
                <a:schemeClr val="bg1"/>
              </a:solidFill>
              <a:latin typeface="HGPSoeiKakugothicUB" charset="-128"/>
              <a:ea typeface="HGPSoeiKakugothicUB" charset="-128"/>
              <a:cs typeface="HGPSoeiKakugothicUB" charset="-128"/>
            </a:endParaRPr>
          </a:p>
        </p:txBody>
      </p:sp>
    </p:spTree>
    <p:extLst>
      <p:ext uri="{BB962C8B-B14F-4D97-AF65-F5344CB8AC3E}">
        <p14:creationId xmlns:p14="http://schemas.microsoft.com/office/powerpoint/2010/main" val="1249100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z="2400" dirty="0" smtClean="0">
                <a:solidFill>
                  <a:schemeClr val="tx1">
                    <a:lumMod val="50000"/>
                    <a:lumOff val="50000"/>
                  </a:schemeClr>
                </a:solidFill>
                <a:latin typeface="メイリオ"/>
                <a:ea typeface="メイリオ"/>
                <a:cs typeface="メイリオ"/>
              </a:rPr>
              <a:t>ビジネスの変革を牽引するビジネス・トレンド　</a:t>
            </a:r>
            <a:r>
              <a:rPr kumimoji="1" lang="en-US" altLang="ja-JP" sz="2400" dirty="0" smtClean="0">
                <a:solidFill>
                  <a:schemeClr val="tx1">
                    <a:lumMod val="50000"/>
                    <a:lumOff val="50000"/>
                  </a:schemeClr>
                </a:solidFill>
                <a:latin typeface="メイリオ"/>
                <a:ea typeface="メイリオ"/>
                <a:cs typeface="メイリオ"/>
              </a:rPr>
              <a:t>2016</a:t>
            </a:r>
            <a:endParaRPr kumimoji="1" lang="ja-JP" altLang="en-US" sz="2400" dirty="0">
              <a:solidFill>
                <a:schemeClr val="tx1">
                  <a:lumMod val="50000"/>
                  <a:lumOff val="50000"/>
                </a:schemeClr>
              </a:solidFill>
              <a:latin typeface="メイリオ"/>
              <a:ea typeface="メイリオ"/>
              <a:cs typeface="メイリオ"/>
            </a:endParaRPr>
          </a:p>
        </p:txBody>
      </p:sp>
      <p:sp>
        <p:nvSpPr>
          <p:cNvPr id="2" name="正方形/長方形 1"/>
          <p:cNvSpPr/>
          <p:nvPr/>
        </p:nvSpPr>
        <p:spPr>
          <a:xfrm>
            <a:off x="2217042" y="1478166"/>
            <a:ext cx="4713092" cy="471364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山形 5"/>
          <p:cNvSpPr/>
          <p:nvPr/>
        </p:nvSpPr>
        <p:spPr>
          <a:xfrm rot="16200000">
            <a:off x="1860440" y="1467478"/>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山形 53"/>
          <p:cNvSpPr/>
          <p:nvPr/>
        </p:nvSpPr>
        <p:spPr>
          <a:xfrm>
            <a:off x="6647817" y="6249836"/>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780792" y="1768473"/>
            <a:ext cx="430887" cy="2144177"/>
          </a:xfrm>
          <a:prstGeom prst="rect">
            <a:avLst/>
          </a:prstGeom>
          <a:noFill/>
          <a:effectLst>
            <a:outerShdw blurRad="50800" dist="38100" dir="2700000" algn="tl" rotWithShape="0">
              <a:prstClr val="black">
                <a:alpha val="40000"/>
              </a:prstClr>
            </a:outerShdw>
          </a:effectLst>
        </p:spPr>
        <p:txBody>
          <a:bodyPr vert="eaVert"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クラウド・ネイティブ</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56" name="テキスト ボックス 55"/>
          <p:cNvSpPr txBox="1"/>
          <p:nvPr/>
        </p:nvSpPr>
        <p:spPr>
          <a:xfrm>
            <a:off x="5025257" y="6240395"/>
            <a:ext cx="1622560" cy="338554"/>
          </a:xfrm>
          <a:prstGeom prst="rect">
            <a:avLst/>
          </a:prstGeom>
          <a:noFill/>
          <a:effectLst>
            <a:outerShdw blurRad="50800" dist="38100" dir="2700000" algn="tl" rotWithShape="0">
              <a:prstClr val="black">
                <a:alpha val="40000"/>
              </a:prstClr>
            </a:outerShdw>
          </a:effectLst>
        </p:spPr>
        <p:txBody>
          <a:bodyPr vert="horz"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アンビエント</a:t>
            </a:r>
            <a:r>
              <a:rPr kumimoji="1" lang="en-US" altLang="ja-JP" sz="1600" dirty="0" smtClean="0">
                <a:solidFill>
                  <a:srgbClr val="FF8000"/>
                </a:solidFill>
                <a:latin typeface="Hiragino Kaku Gothic Pro W6" charset="-128"/>
                <a:ea typeface="Hiragino Kaku Gothic Pro W6" charset="-128"/>
                <a:cs typeface="Hiragino Kaku Gothic Pro W6" charset="-128"/>
              </a:rPr>
              <a:t>IT</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9" name="右矢印 8"/>
          <p:cNvSpPr/>
          <p:nvPr/>
        </p:nvSpPr>
        <p:spPr>
          <a:xfrm rot="18907108">
            <a:off x="1344074" y="3676879"/>
            <a:ext cx="5993776" cy="735645"/>
          </a:xfrm>
          <a:custGeom>
            <a:avLst/>
            <a:gdLst>
              <a:gd name="connsiteX0" fmla="*/ 0 w 5797208"/>
              <a:gd name="connsiteY0" fmla="*/ 183911 h 735645"/>
              <a:gd name="connsiteX1" fmla="*/ 5429386 w 5797208"/>
              <a:gd name="connsiteY1" fmla="*/ 183911 h 735645"/>
              <a:gd name="connsiteX2" fmla="*/ 5429386 w 5797208"/>
              <a:gd name="connsiteY2" fmla="*/ 0 h 735645"/>
              <a:gd name="connsiteX3" fmla="*/ 5797208 w 5797208"/>
              <a:gd name="connsiteY3" fmla="*/ 367823 h 735645"/>
              <a:gd name="connsiteX4" fmla="*/ 5429386 w 5797208"/>
              <a:gd name="connsiteY4" fmla="*/ 735645 h 735645"/>
              <a:gd name="connsiteX5" fmla="*/ 5429386 w 5797208"/>
              <a:gd name="connsiteY5" fmla="*/ 551734 h 735645"/>
              <a:gd name="connsiteX6" fmla="*/ 0 w 5797208"/>
              <a:gd name="connsiteY6" fmla="*/ 551734 h 735645"/>
              <a:gd name="connsiteX7" fmla="*/ 0 w 5797208"/>
              <a:gd name="connsiteY7" fmla="*/ 183911 h 735645"/>
              <a:gd name="connsiteX0" fmla="*/ 301 w 5797509"/>
              <a:gd name="connsiteY0" fmla="*/ 18391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301 w 5797509"/>
              <a:gd name="connsiteY7" fmla="*/ 183911 h 735645"/>
              <a:gd name="connsiteX0" fmla="*/ 15358 w 5797509"/>
              <a:gd name="connsiteY0" fmla="*/ 41237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15358 w 5797509"/>
              <a:gd name="connsiteY7" fmla="*/ 412371 h 73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7509" h="735645">
                <a:moveTo>
                  <a:pt x="15358" y="412371"/>
                </a:moveTo>
                <a:lnTo>
                  <a:pt x="5429687" y="183911"/>
                </a:lnTo>
                <a:lnTo>
                  <a:pt x="5429687" y="0"/>
                </a:lnTo>
                <a:lnTo>
                  <a:pt x="5797509" y="367823"/>
                </a:lnTo>
                <a:lnTo>
                  <a:pt x="5429687" y="735645"/>
                </a:lnTo>
                <a:lnTo>
                  <a:pt x="5429687" y="551734"/>
                </a:lnTo>
                <a:lnTo>
                  <a:pt x="0" y="405890"/>
                </a:lnTo>
                <a:cubicBezTo>
                  <a:pt x="100" y="331897"/>
                  <a:pt x="15258" y="486364"/>
                  <a:pt x="15358" y="412371"/>
                </a:cubicBezTo>
                <a:close/>
              </a:path>
            </a:pathLst>
          </a:cu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2217042" y="4390513"/>
            <a:ext cx="1799431" cy="1801299"/>
          </a:xfrm>
          <a:prstGeom prst="rect">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0" name="正方形/長方形 79"/>
          <p:cNvSpPr/>
          <p:nvPr/>
        </p:nvSpPr>
        <p:spPr>
          <a:xfrm>
            <a:off x="2217042" y="1486157"/>
            <a:ext cx="1799431" cy="1801299"/>
          </a:xfrm>
          <a:prstGeom prst="rect">
            <a:avLst/>
          </a:prstGeom>
          <a:solidFill>
            <a:srgbClr val="00B050">
              <a:alpha val="5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1" name="正方形/長方形 80"/>
          <p:cNvSpPr/>
          <p:nvPr/>
        </p:nvSpPr>
        <p:spPr>
          <a:xfrm>
            <a:off x="5130703" y="4390512"/>
            <a:ext cx="1799431" cy="1801299"/>
          </a:xfrm>
          <a:prstGeom prst="rect">
            <a:avLst/>
          </a:prstGeom>
          <a:solidFill>
            <a:srgbClr val="92D05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99" name="正方形/長方形 98"/>
          <p:cNvSpPr/>
          <p:nvPr/>
        </p:nvSpPr>
        <p:spPr>
          <a:xfrm>
            <a:off x="3673872" y="2925975"/>
            <a:ext cx="1799431" cy="1801299"/>
          </a:xfrm>
          <a:prstGeom prst="rect">
            <a:avLst/>
          </a:prstGeom>
          <a:solidFill>
            <a:srgbClr val="558ED5">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100" name="正方形/長方形 99"/>
          <p:cNvSpPr/>
          <p:nvPr/>
        </p:nvSpPr>
        <p:spPr>
          <a:xfrm>
            <a:off x="5141618" y="1457607"/>
            <a:ext cx="1799431" cy="1801299"/>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64" name="正方形/長方形 63"/>
          <p:cNvSpPr/>
          <p:nvPr/>
        </p:nvSpPr>
        <p:spPr>
          <a:xfrm>
            <a:off x="6508324" y="1249916"/>
            <a:ext cx="1085214" cy="10824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6060783" y="783437"/>
            <a:ext cx="1085214" cy="10824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デジタル</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トランス</a:t>
            </a:r>
            <a:endParaRPr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フォーメーション</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 name="テキスト ボックス 7"/>
          <p:cNvSpPr txBox="1"/>
          <p:nvPr/>
        </p:nvSpPr>
        <p:spPr>
          <a:xfrm>
            <a:off x="6530928" y="1938614"/>
            <a:ext cx="1005403" cy="338554"/>
          </a:xfrm>
          <a:prstGeom prst="rect">
            <a:avLst/>
          </a:prstGeom>
          <a:noFill/>
        </p:spPr>
        <p:txBody>
          <a:bodyPr wrap="none" rtlCol="0">
            <a:spAutoFit/>
          </a:bodyPr>
          <a:lstStyle/>
          <a:p>
            <a:r>
              <a:rPr kumimoji="1" lang="ja-JP" altLang="en-US" sz="8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800" dirty="0" smtClean="0">
              <a:solidFill>
                <a:schemeClr val="bg1"/>
              </a:solidFill>
              <a:latin typeface="Hiragino Kaku Gothic Pro W6" charset="-128"/>
              <a:ea typeface="Hiragino Kaku Gothic Pro W6" charset="-128"/>
              <a:cs typeface="Hiragino Kaku Gothic Pro W6" charset="-128"/>
            </a:endParaRPr>
          </a:p>
          <a:p>
            <a:r>
              <a:rPr lang="ja-JP" altLang="en-US" sz="800" dirty="0" smtClean="0">
                <a:solidFill>
                  <a:schemeClr val="bg1"/>
                </a:solidFill>
                <a:latin typeface="Hiragino Kaku Gothic Pro W6" charset="-128"/>
                <a:ea typeface="Hiragino Kaku Gothic Pro W6" charset="-128"/>
                <a:cs typeface="Hiragino Kaku Gothic Pro W6" charset="-128"/>
              </a:rPr>
              <a:t>ディスラプション</a:t>
            </a:r>
            <a:endParaRPr kumimoji="1" lang="ja-JP" altLang="en-US" sz="800" dirty="0">
              <a:solidFill>
                <a:schemeClr val="bg1"/>
              </a:solidFill>
              <a:latin typeface="Hiragino Kaku Gothic Pro W6" charset="-128"/>
              <a:ea typeface="Hiragino Kaku Gothic Pro W6" charset="-128"/>
              <a:cs typeface="Hiragino Kaku Gothic Pro W6" charset="-128"/>
            </a:endParaRPr>
          </a:p>
        </p:txBody>
      </p:sp>
      <p:sp>
        <p:nvSpPr>
          <p:cNvPr id="10" name="テキスト ボックス 9"/>
          <p:cNvSpPr txBox="1"/>
          <p:nvPr/>
        </p:nvSpPr>
        <p:spPr>
          <a:xfrm>
            <a:off x="2223657" y="1606452"/>
            <a:ext cx="1792816" cy="338554"/>
          </a:xfrm>
          <a:prstGeom prst="rect">
            <a:avLst/>
          </a:prstGeom>
          <a:noFill/>
        </p:spPr>
        <p:txBody>
          <a:bodyPr wrap="square" rtlCol="0">
            <a:spAutoFit/>
          </a:bodyPr>
          <a:lstStyle/>
          <a:p>
            <a:pPr algn="ctr"/>
            <a:r>
              <a:rPr lang="ja-JP" altLang="en-US" sz="1600" b="1" dirty="0" smtClean="0">
                <a:solidFill>
                  <a:schemeClr val="bg1"/>
                </a:solidFill>
                <a:latin typeface="Meiryo" charset="-128"/>
                <a:ea typeface="Meiryo" charset="-128"/>
                <a:cs typeface="Meiryo" charset="-128"/>
              </a:rPr>
              <a:t>サーバーレス</a:t>
            </a:r>
            <a:endParaRPr kumimoji="1" lang="ja-JP" altLang="en-US" sz="1600" b="1" dirty="0">
              <a:solidFill>
                <a:schemeClr val="bg1"/>
              </a:solidFill>
              <a:latin typeface="Meiryo" charset="-128"/>
              <a:ea typeface="Meiryo" charset="-128"/>
              <a:cs typeface="Meiryo" charset="-128"/>
            </a:endParaRPr>
          </a:p>
        </p:txBody>
      </p:sp>
      <p:sp>
        <p:nvSpPr>
          <p:cNvPr id="101" name="テキスト ボックス 100"/>
          <p:cNvSpPr txBox="1"/>
          <p:nvPr/>
        </p:nvSpPr>
        <p:spPr>
          <a:xfrm>
            <a:off x="5129640" y="2840561"/>
            <a:ext cx="1800493" cy="338554"/>
          </a:xfrm>
          <a:prstGeom prst="rect">
            <a:avLst/>
          </a:prstGeom>
          <a:noFill/>
        </p:spPr>
        <p:txBody>
          <a:bodyPr wrap="square" rtlCol="0">
            <a:spAutoFit/>
          </a:bodyPr>
          <a:lstStyle/>
          <a:p>
            <a:pPr algn="ctr"/>
            <a:r>
              <a:rPr lang="ja-JP" altLang="en-US" sz="1600" b="1" smtClean="0">
                <a:solidFill>
                  <a:schemeClr val="bg1"/>
                </a:solidFill>
                <a:latin typeface="Meiryo" charset="-128"/>
                <a:ea typeface="Meiryo" charset="-128"/>
                <a:cs typeface="Meiryo" charset="-128"/>
              </a:rPr>
              <a:t>自動化・自律化</a:t>
            </a:r>
            <a:endParaRPr kumimoji="1" lang="ja-JP" altLang="en-US" sz="1600" b="1" dirty="0">
              <a:solidFill>
                <a:schemeClr val="bg1"/>
              </a:solidFill>
              <a:latin typeface="Meiryo" charset="-128"/>
              <a:ea typeface="Meiryo" charset="-128"/>
              <a:cs typeface="Meiryo" charset="-128"/>
            </a:endParaRPr>
          </a:p>
        </p:txBody>
      </p:sp>
      <p:sp>
        <p:nvSpPr>
          <p:cNvPr id="102" name="テキスト ボックス 101"/>
          <p:cNvSpPr txBox="1"/>
          <p:nvPr/>
        </p:nvSpPr>
        <p:spPr>
          <a:xfrm>
            <a:off x="5129640" y="4563167"/>
            <a:ext cx="1792816" cy="276999"/>
          </a:xfrm>
          <a:prstGeom prst="rect">
            <a:avLst/>
          </a:prstGeom>
          <a:noFill/>
        </p:spPr>
        <p:txBody>
          <a:bodyPr wrap="square" rtlCol="0">
            <a:spAutoFit/>
          </a:bodyPr>
          <a:lstStyle/>
          <a:p>
            <a:pPr algn="ctr"/>
            <a:r>
              <a:rPr lang="en-US" altLang="ja-JP" sz="1200" b="1" dirty="0" smtClean="0">
                <a:solidFill>
                  <a:schemeClr val="bg1"/>
                </a:solidFill>
                <a:latin typeface="Meiryo" charset="-128"/>
                <a:ea typeface="Meiryo" charset="-128"/>
                <a:cs typeface="Meiryo" charset="-128"/>
              </a:rPr>
              <a:t>Internet of Things</a:t>
            </a:r>
            <a:endParaRPr kumimoji="1" lang="ja-JP" altLang="en-US" sz="1200" b="1" dirty="0">
              <a:solidFill>
                <a:schemeClr val="bg1"/>
              </a:solidFill>
              <a:latin typeface="Meiryo" charset="-128"/>
              <a:ea typeface="Meiryo" charset="-128"/>
              <a:cs typeface="Meiryo" charset="-128"/>
            </a:endParaRPr>
          </a:p>
        </p:txBody>
      </p:sp>
      <p:sp>
        <p:nvSpPr>
          <p:cNvPr id="103" name="テキスト ボックス 102"/>
          <p:cNvSpPr txBox="1"/>
          <p:nvPr/>
        </p:nvSpPr>
        <p:spPr>
          <a:xfrm>
            <a:off x="3673872" y="3076612"/>
            <a:ext cx="1800493" cy="338554"/>
          </a:xfrm>
          <a:prstGeom prst="rect">
            <a:avLst/>
          </a:prstGeom>
          <a:noFill/>
        </p:spPr>
        <p:txBody>
          <a:bodyPr wrap="square" rtlCol="0">
            <a:spAutoFit/>
          </a:bodyPr>
          <a:lstStyle/>
          <a:p>
            <a:pPr algn="ctr"/>
            <a:r>
              <a:rPr lang="en-US" altLang="ja-JP" sz="1600" b="1" dirty="0" err="1" smtClean="0">
                <a:solidFill>
                  <a:schemeClr val="bg1"/>
                </a:solidFill>
                <a:latin typeface="Meiryo" charset="-128"/>
                <a:ea typeface="Meiryo" charset="-128"/>
                <a:cs typeface="Meiryo" charset="-128"/>
              </a:rPr>
              <a:t>DevOps</a:t>
            </a:r>
            <a:endParaRPr kumimoji="1" lang="ja-JP" altLang="en-US" sz="1600" b="1" dirty="0">
              <a:solidFill>
                <a:schemeClr val="bg1"/>
              </a:solidFill>
              <a:latin typeface="Meiryo" charset="-128"/>
              <a:ea typeface="Meiryo" charset="-128"/>
              <a:cs typeface="Meiryo" charset="-128"/>
            </a:endParaRPr>
          </a:p>
        </p:txBody>
      </p:sp>
      <p:sp>
        <p:nvSpPr>
          <p:cNvPr id="104" name="テキスト ボックス 103"/>
          <p:cNvSpPr txBox="1"/>
          <p:nvPr/>
        </p:nvSpPr>
        <p:spPr>
          <a:xfrm>
            <a:off x="2223657" y="5763424"/>
            <a:ext cx="1782963" cy="430887"/>
          </a:xfrm>
          <a:prstGeom prst="rect">
            <a:avLst/>
          </a:prstGeom>
          <a:noFill/>
        </p:spPr>
        <p:txBody>
          <a:bodyPr wrap="square" rtlCol="0">
            <a:spAutoFit/>
          </a:bodyPr>
          <a:lstStyle/>
          <a:p>
            <a:pPr algn="ctr"/>
            <a:r>
              <a:rPr lang="ja-JP" altLang="en-US" sz="1100" b="1" dirty="0" smtClean="0">
                <a:solidFill>
                  <a:schemeClr val="bg1"/>
                </a:solidFill>
                <a:latin typeface="Meiryo" charset="-128"/>
                <a:ea typeface="Meiryo" charset="-128"/>
                <a:cs typeface="Meiryo" charset="-128"/>
              </a:rPr>
              <a:t>サイバー・セキュリティ</a:t>
            </a:r>
            <a:endParaRPr lang="en-US" altLang="ja-JP" sz="1100" b="1" dirty="0" smtClean="0">
              <a:solidFill>
                <a:schemeClr val="bg1"/>
              </a:solidFill>
              <a:latin typeface="Meiryo" charset="-128"/>
              <a:ea typeface="Meiryo" charset="-128"/>
              <a:cs typeface="Meiryo" charset="-128"/>
            </a:endParaRPr>
          </a:p>
          <a:p>
            <a:pPr algn="ctr"/>
            <a:r>
              <a:rPr lang="en-US" altLang="ja-JP" sz="1100" b="1" dirty="0" smtClean="0">
                <a:solidFill>
                  <a:schemeClr val="bg1"/>
                </a:solidFill>
                <a:latin typeface="Meiryo" charset="-128"/>
                <a:ea typeface="Meiryo" charset="-128"/>
                <a:cs typeface="Meiryo" charset="-128"/>
              </a:rPr>
              <a:t>&amp; </a:t>
            </a:r>
            <a:r>
              <a:rPr lang="ja-JP" altLang="en-US" sz="1100" b="1" dirty="0" smtClean="0">
                <a:solidFill>
                  <a:schemeClr val="bg1"/>
                </a:solidFill>
                <a:latin typeface="Meiryo" charset="-128"/>
                <a:ea typeface="Meiryo" charset="-128"/>
                <a:cs typeface="Meiryo" charset="-128"/>
              </a:rPr>
              <a:t>ガバナンス</a:t>
            </a:r>
            <a:endParaRPr kumimoji="1" lang="ja-JP" altLang="en-US" sz="1100" b="1" dirty="0">
              <a:solidFill>
                <a:schemeClr val="bg1"/>
              </a:solidFill>
              <a:latin typeface="Meiryo" charset="-128"/>
              <a:ea typeface="Meiryo" charset="-128"/>
              <a:cs typeface="Meiryo" charset="-128"/>
            </a:endParaRPr>
          </a:p>
        </p:txBody>
      </p:sp>
      <p:sp>
        <p:nvSpPr>
          <p:cNvPr id="112" name="テキスト ボックス 111"/>
          <p:cNvSpPr txBox="1"/>
          <p:nvPr/>
        </p:nvSpPr>
        <p:spPr>
          <a:xfrm>
            <a:off x="5137317" y="5116021"/>
            <a:ext cx="1792816"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様々なアクティビティをデジタルで捉え、アナログな現実正解を動かす仕組み</a:t>
            </a:r>
            <a:endParaRPr lang="en-US" altLang="ja-JP" sz="1000" dirty="0" smtClean="0">
              <a:solidFill>
                <a:schemeClr val="bg1"/>
              </a:solidFill>
              <a:latin typeface="Meiryo" charset="-128"/>
              <a:ea typeface="Meiryo" charset="-128"/>
              <a:cs typeface="Meiryo" charset="-128"/>
            </a:endParaRPr>
          </a:p>
        </p:txBody>
      </p:sp>
      <p:sp>
        <p:nvSpPr>
          <p:cNvPr id="113" name="テキスト ボックス 112"/>
          <p:cNvSpPr txBox="1"/>
          <p:nvPr/>
        </p:nvSpPr>
        <p:spPr>
          <a:xfrm>
            <a:off x="5136255" y="2046016"/>
            <a:ext cx="1314862"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人工知能やロボットにより、人間の知的</a:t>
            </a:r>
            <a:r>
              <a:rPr lang="ja-JP" altLang="en-US" sz="1000" smtClean="0">
                <a:solidFill>
                  <a:schemeClr val="bg1"/>
                </a:solidFill>
                <a:latin typeface="Meiryo" charset="-128"/>
                <a:ea typeface="Meiryo" charset="-128"/>
                <a:cs typeface="Meiryo" charset="-128"/>
              </a:rPr>
              <a:t>・肉体的労働を代替する仕組み</a:t>
            </a:r>
            <a:endParaRPr lang="en-US" altLang="ja-JP" sz="1000" dirty="0" smtClean="0">
              <a:solidFill>
                <a:schemeClr val="bg1"/>
              </a:solidFill>
              <a:latin typeface="Meiryo" charset="-128"/>
              <a:ea typeface="Meiryo" charset="-128"/>
              <a:cs typeface="Meiryo" charset="-128"/>
            </a:endParaRPr>
          </a:p>
        </p:txBody>
      </p:sp>
      <p:sp>
        <p:nvSpPr>
          <p:cNvPr id="114" name="テキスト ボックス 113"/>
          <p:cNvSpPr txBox="1"/>
          <p:nvPr/>
        </p:nvSpPr>
        <p:spPr>
          <a:xfrm>
            <a:off x="2214365" y="2081909"/>
            <a:ext cx="1789579"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コンテナや</a:t>
            </a:r>
            <a:r>
              <a:rPr lang="en-US" altLang="ja-JP" sz="1000" dirty="0" smtClean="0">
                <a:solidFill>
                  <a:schemeClr val="bg1"/>
                </a:solidFill>
                <a:latin typeface="Meiryo" charset="-128"/>
                <a:ea typeface="Meiryo" charset="-128"/>
                <a:cs typeface="Meiryo" charset="-128"/>
              </a:rPr>
              <a:t>API</a:t>
            </a:r>
            <a:r>
              <a:rPr lang="ja-JP" altLang="en-US" sz="1000" dirty="0" smtClean="0">
                <a:solidFill>
                  <a:schemeClr val="bg1"/>
                </a:solidFill>
                <a:latin typeface="Meiryo" charset="-128"/>
                <a:ea typeface="Meiryo" charset="-128"/>
                <a:cs typeface="Meiryo" charset="-128"/>
              </a:rPr>
              <a:t>エコノミーなど、サーバの存在を意識させない開発・実行環境</a:t>
            </a:r>
            <a:endParaRPr lang="en-US" altLang="ja-JP" sz="1000" dirty="0" smtClean="0">
              <a:solidFill>
                <a:schemeClr val="bg1"/>
              </a:solidFill>
              <a:latin typeface="Meiryo" charset="-128"/>
              <a:ea typeface="Meiryo" charset="-128"/>
              <a:cs typeface="Meiryo" charset="-128"/>
            </a:endParaRPr>
          </a:p>
        </p:txBody>
      </p:sp>
      <p:sp>
        <p:nvSpPr>
          <p:cNvPr id="115" name="テキスト ボックス 114"/>
          <p:cNvSpPr txBox="1"/>
          <p:nvPr/>
        </p:nvSpPr>
        <p:spPr>
          <a:xfrm>
            <a:off x="3673872" y="3572702"/>
            <a:ext cx="1799431"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運用管理の自動化、</a:t>
            </a:r>
            <a:r>
              <a:rPr lang="en-US" altLang="ja-JP" sz="1000" dirty="0" err="1" smtClean="0">
                <a:solidFill>
                  <a:schemeClr val="bg1"/>
                </a:solidFill>
                <a:latin typeface="Meiryo" charset="-128"/>
                <a:ea typeface="Meiryo" charset="-128"/>
                <a:cs typeface="Meiryo" charset="-128"/>
              </a:rPr>
              <a:t>PaaS</a:t>
            </a:r>
            <a:r>
              <a:rPr lang="ja-JP" altLang="en-US" sz="1000" dirty="0" smtClean="0">
                <a:solidFill>
                  <a:schemeClr val="bg1"/>
                </a:solidFill>
                <a:latin typeface="Meiryo" charset="-128"/>
                <a:ea typeface="Meiryo" charset="-128"/>
                <a:cs typeface="Meiryo" charset="-128"/>
              </a:rPr>
              <a:t>や超高速開発ツールを駆使した開発と運用の新たな関係の構築</a:t>
            </a:r>
            <a:endParaRPr lang="en-US" altLang="ja-JP" sz="1000" dirty="0" smtClean="0">
              <a:solidFill>
                <a:schemeClr val="bg1"/>
              </a:solidFill>
              <a:latin typeface="Meiryo" charset="-128"/>
              <a:ea typeface="Meiryo" charset="-128"/>
              <a:cs typeface="Meiryo" charset="-128"/>
            </a:endParaRPr>
          </a:p>
        </p:txBody>
      </p:sp>
      <p:sp>
        <p:nvSpPr>
          <p:cNvPr id="116" name="テキスト ボックス 115"/>
          <p:cNvSpPr txBox="1"/>
          <p:nvPr/>
        </p:nvSpPr>
        <p:spPr>
          <a:xfrm>
            <a:off x="2214365" y="4559759"/>
            <a:ext cx="1789579" cy="1169551"/>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クラウドや</a:t>
            </a:r>
            <a:r>
              <a:rPr lang="en-US" altLang="ja-JP" sz="1000" dirty="0" err="1" smtClean="0">
                <a:solidFill>
                  <a:schemeClr val="bg1"/>
                </a:solidFill>
                <a:latin typeface="Meiryo" charset="-128"/>
                <a:ea typeface="Meiryo" charset="-128"/>
                <a:cs typeface="Meiryo" charset="-128"/>
              </a:rPr>
              <a:t>IoT</a:t>
            </a:r>
            <a:r>
              <a:rPr lang="ja-JP" altLang="en-US" sz="1000" dirty="0" smtClean="0">
                <a:solidFill>
                  <a:schemeClr val="bg1"/>
                </a:solidFill>
                <a:latin typeface="Meiryo" charset="-128"/>
                <a:ea typeface="Meiryo" charset="-128"/>
                <a:cs typeface="Meiryo" charset="-128"/>
              </a:rPr>
              <a:t>、モバイルやウェアラブルなど、社内外の境界を越えた利用環境を前提とした統合認証基盤や上流から考えるアプリケーション</a:t>
            </a:r>
            <a:r>
              <a:rPr lang="ja-JP" altLang="en-US" sz="1000" dirty="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セキュリティなどの視点を重視</a:t>
            </a:r>
            <a:endParaRPr lang="en-US" altLang="ja-JP" sz="1000" dirty="0" smtClean="0">
              <a:solidFill>
                <a:schemeClr val="bg1"/>
              </a:solidFill>
              <a:latin typeface="Meiryo" charset="-128"/>
              <a:ea typeface="Meiryo" charset="-128"/>
              <a:cs typeface="Meiryo" charset="-128"/>
            </a:endParaRPr>
          </a:p>
        </p:txBody>
      </p:sp>
      <p:sp>
        <p:nvSpPr>
          <p:cNvPr id="11" name="テキスト ボックス 10"/>
          <p:cNvSpPr txBox="1"/>
          <p:nvPr/>
        </p:nvSpPr>
        <p:spPr>
          <a:xfrm>
            <a:off x="1780792" y="898550"/>
            <a:ext cx="4158959" cy="477054"/>
          </a:xfrm>
          <a:prstGeom prst="rect">
            <a:avLst/>
          </a:prstGeom>
          <a:noFill/>
        </p:spPr>
        <p:txBody>
          <a:bodyPr wrap="square" rtlCol="0">
            <a:spAutoFit/>
          </a:bodyPr>
          <a:lstStyle/>
          <a:p>
            <a:r>
              <a:rPr kumimoji="1" lang="ja-JP" altLang="en-US" sz="1400" b="1" dirty="0" smtClean="0">
                <a:solidFill>
                  <a:schemeClr val="accent6">
                    <a:lumMod val="75000"/>
                  </a:schemeClr>
                </a:solidFill>
                <a:latin typeface="Meiryo" charset="-128"/>
                <a:ea typeface="Meiryo" charset="-128"/>
                <a:cs typeface="Meiryo" charset="-128"/>
              </a:rPr>
              <a:t>テクノロジーで既存のビジネス・プロセスを変革</a:t>
            </a:r>
            <a:endParaRPr kumimoji="1" lang="en-US" altLang="ja-JP" sz="1400" b="1" dirty="0" smtClean="0">
              <a:solidFill>
                <a:schemeClr val="accent6">
                  <a:lumMod val="75000"/>
                </a:schemeClr>
              </a:solidFill>
              <a:latin typeface="Meiryo" charset="-128"/>
              <a:ea typeface="Meiryo" charset="-128"/>
              <a:cs typeface="Meiryo" charset="-128"/>
            </a:endParaRPr>
          </a:p>
          <a:p>
            <a:r>
              <a:rPr kumimoji="1" lang="ja-JP" altLang="en-US" sz="1100" b="1" dirty="0" smtClean="0">
                <a:solidFill>
                  <a:schemeClr val="accent6">
                    <a:lumMod val="75000"/>
                  </a:schemeClr>
                </a:solidFill>
                <a:latin typeface="Meiryo" charset="-128"/>
                <a:ea typeface="Meiryo" charset="-128"/>
                <a:cs typeface="Meiryo" charset="-128"/>
              </a:rPr>
              <a:t>効率化のための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から</a:t>
            </a:r>
            <a:r>
              <a:rPr lang="ja-JP" altLang="en-US" sz="1100" b="1" dirty="0" smtClean="0">
                <a:solidFill>
                  <a:schemeClr val="accent6">
                    <a:lumMod val="75000"/>
                  </a:schemeClr>
                </a:solidFill>
                <a:latin typeface="Meiryo" charset="-128"/>
                <a:ea typeface="Meiryo" charset="-128"/>
                <a:cs typeface="Meiryo" charset="-128"/>
              </a:rPr>
              <a:t>差別化のための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へのパラダイムシフト</a:t>
            </a:r>
            <a:endParaRPr kumimoji="1" lang="en-US" altLang="ja-JP" sz="1100" dirty="0" smtClean="0">
              <a:solidFill>
                <a:schemeClr val="accent6">
                  <a:lumMod val="75000"/>
                </a:schemeClr>
              </a:solidFill>
              <a:latin typeface="Meiryo" charset="-128"/>
              <a:ea typeface="Meiryo" charset="-128"/>
              <a:cs typeface="Meiryo" charset="-128"/>
            </a:endParaRPr>
          </a:p>
        </p:txBody>
      </p:sp>
      <p:cxnSp>
        <p:nvCxnSpPr>
          <p:cNvPr id="13" name="直線コネクタ 12"/>
          <p:cNvCxnSpPr>
            <a:stCxn id="7" idx="2"/>
          </p:cNvCxnSpPr>
          <p:nvPr/>
        </p:nvCxnSpPr>
        <p:spPr>
          <a:xfrm>
            <a:off x="1996236" y="3912650"/>
            <a:ext cx="11319" cy="2279161"/>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56" idx="1"/>
          </p:cNvCxnSpPr>
          <p:nvPr/>
        </p:nvCxnSpPr>
        <p:spPr>
          <a:xfrm flipH="1">
            <a:off x="2211679" y="6409672"/>
            <a:ext cx="2813578"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5020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39617" y="782877"/>
            <a:ext cx="7072122" cy="57903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179235" y="2389644"/>
            <a:ext cx="6773975" cy="248538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4" name="正方形/長方形 13"/>
          <p:cNvSpPr/>
          <p:nvPr/>
        </p:nvSpPr>
        <p:spPr>
          <a:xfrm>
            <a:off x="1249902" y="2753801"/>
            <a:ext cx="6669825" cy="11733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 name="タイトル 1"/>
          <p:cNvSpPr>
            <a:spLocks noGrp="1"/>
          </p:cNvSpPr>
          <p:nvPr>
            <p:ph type="title"/>
          </p:nvPr>
        </p:nvSpPr>
        <p:spPr/>
        <p:txBody>
          <a:bodyPr/>
          <a:lstStyle/>
          <a:p>
            <a:r>
              <a:rPr kumimoji="1" lang="ja-JP" altLang="en-US" dirty="0" smtClean="0"/>
              <a:t>ポスト</a:t>
            </a:r>
            <a:r>
              <a:rPr kumimoji="1" lang="en-US" altLang="ja-JP" dirty="0" smtClean="0"/>
              <a:t>SI</a:t>
            </a:r>
            <a:r>
              <a:rPr kumimoji="1" lang="ja-JP" altLang="en-US" dirty="0" smtClean="0"/>
              <a:t>時代に求められるスキル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p:cNvSpPr/>
          <p:nvPr/>
        </p:nvSpPr>
        <p:spPr>
          <a:xfrm>
            <a:off x="1184587" y="1494471"/>
            <a:ext cx="6768623" cy="8318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6" name="正方形/長方形 5"/>
          <p:cNvSpPr/>
          <p:nvPr/>
        </p:nvSpPr>
        <p:spPr>
          <a:xfrm>
            <a:off x="1249902" y="1872603"/>
            <a:ext cx="6636144" cy="37469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ビジネス・プロセス</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9" name="正方形/長方形 8"/>
          <p:cNvSpPr/>
          <p:nvPr/>
        </p:nvSpPr>
        <p:spPr>
          <a:xfrm>
            <a:off x="1249904" y="3562070"/>
            <a:ext cx="6636142" cy="36415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0" name="正方形/長方形 9"/>
          <p:cNvSpPr/>
          <p:nvPr/>
        </p:nvSpPr>
        <p:spPr>
          <a:xfrm>
            <a:off x="3375099" y="3141784"/>
            <a:ext cx="4510946" cy="7295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1" name="正方形/長方形 10"/>
          <p:cNvSpPr/>
          <p:nvPr/>
        </p:nvSpPr>
        <p:spPr>
          <a:xfrm>
            <a:off x="5766141" y="2703021"/>
            <a:ext cx="2119906" cy="113482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Hiragino Kaku Gothic Pro W6" charset="-128"/>
                <a:ea typeface="Hiragino Kaku Gothic Pro W6" charset="-128"/>
                <a:cs typeface="Hiragino Kaku Gothic Pro W6" charset="-128"/>
              </a:rPr>
              <a:t>SaaS</a:t>
            </a:r>
            <a:endParaRPr kumimoji="1" lang="ja-JP" altLang="en-US" dirty="0">
              <a:solidFill>
                <a:srgbClr val="FFFFFF"/>
              </a:solidFill>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4162469" y="3317783"/>
            <a:ext cx="805029" cy="369332"/>
          </a:xfrm>
          <a:prstGeom prst="rect">
            <a:avLst/>
          </a:prstGeom>
          <a:noFill/>
        </p:spPr>
        <p:txBody>
          <a:bodyPr wrap="none" rtlCol="0">
            <a:spAutoFit/>
          </a:bodyPr>
          <a:lstStyle/>
          <a:p>
            <a:pPr algn="ctr"/>
            <a:r>
              <a:rPr kumimoji="1" lang="en-US" altLang="ja-JP" dirty="0" err="1" smtClean="0">
                <a:solidFill>
                  <a:schemeClr val="bg1"/>
                </a:solidFill>
                <a:latin typeface="Hiragino Kaku Gothic Pro W6" charset="-128"/>
                <a:ea typeface="Hiragino Kaku Gothic Pro W6" charset="-128"/>
                <a:cs typeface="Hiragino Kaku Gothic Pro W6" charset="-128"/>
              </a:rPr>
              <a:t>PaaS</a:t>
            </a:r>
            <a:endParaRPr kumimoji="1" lang="ja-JP" altLang="en-US" dirty="0">
              <a:solidFill>
                <a:schemeClr val="bg1"/>
              </a:solidFill>
              <a:latin typeface="Hiragino Kaku Gothic Pro W6" charset="-128"/>
              <a:ea typeface="Hiragino Kaku Gothic Pro W6" charset="-128"/>
              <a:cs typeface="Hiragino Kaku Gothic Pro W6" charset="-128"/>
            </a:endParaRPr>
          </a:p>
        </p:txBody>
      </p:sp>
      <p:sp>
        <p:nvSpPr>
          <p:cNvPr id="13" name="テキスト ボックス 12"/>
          <p:cNvSpPr txBox="1"/>
          <p:nvPr/>
        </p:nvSpPr>
        <p:spPr>
          <a:xfrm>
            <a:off x="1958077" y="3561095"/>
            <a:ext cx="708848" cy="369332"/>
          </a:xfrm>
          <a:prstGeom prst="rect">
            <a:avLst/>
          </a:prstGeom>
          <a:noFill/>
        </p:spPr>
        <p:txBody>
          <a:bodyPr wrap="none" rtlCol="0">
            <a:spAutoFit/>
          </a:bodyPr>
          <a:lstStyle/>
          <a:p>
            <a:pPr algn="ctr"/>
            <a:r>
              <a:rPr kumimoji="1" lang="en-US" altLang="ja-JP" dirty="0" err="1" smtClean="0">
                <a:solidFill>
                  <a:schemeClr val="bg1"/>
                </a:solidFill>
                <a:latin typeface="Hiragino Kaku Gothic Pro W6" charset="-128"/>
                <a:ea typeface="Hiragino Kaku Gothic Pro W6" charset="-128"/>
                <a:cs typeface="Hiragino Kaku Gothic Pro W6" charset="-128"/>
              </a:rPr>
              <a:t>IaaS</a:t>
            </a:r>
            <a:endParaRPr kumimoji="1" lang="ja-JP" altLang="en-US" dirty="0">
              <a:solidFill>
                <a:schemeClr val="bg1"/>
              </a:solidFill>
              <a:latin typeface="Hiragino Kaku Gothic Pro W6" charset="-128"/>
              <a:ea typeface="Hiragino Kaku Gothic Pro W6" charset="-128"/>
              <a:cs typeface="Hiragino Kaku Gothic Pro W6" charset="-128"/>
            </a:endParaRPr>
          </a:p>
        </p:txBody>
      </p:sp>
      <p:sp>
        <p:nvSpPr>
          <p:cNvPr id="15" name="正方形/長方形 14"/>
          <p:cNvSpPr/>
          <p:nvPr/>
        </p:nvSpPr>
        <p:spPr>
          <a:xfrm>
            <a:off x="1279984" y="3147637"/>
            <a:ext cx="2060673" cy="369318"/>
          </a:xfrm>
          <a:prstGeom prst="rect">
            <a:avLst/>
          </a:prstGeom>
          <a:noFill/>
          <a:ln>
            <a:solidFill>
              <a:srgbClr val="0070C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70C0"/>
                </a:solidFill>
                <a:latin typeface="Hiragino Kaku Gothic Pro W6" charset="-128"/>
                <a:ea typeface="Hiragino Kaku Gothic Pro W6" charset="-128"/>
                <a:cs typeface="Hiragino Kaku Gothic Pro W6" charset="-128"/>
              </a:rPr>
              <a:t>独自プラットフォーム</a:t>
            </a:r>
            <a:endParaRPr kumimoji="1" lang="ja-JP" altLang="en-US" sz="1000" dirty="0">
              <a:solidFill>
                <a:srgbClr val="0070C0"/>
              </a:solidFill>
              <a:latin typeface="Hiragino Kaku Gothic Pro W6" charset="-128"/>
              <a:ea typeface="Hiragino Kaku Gothic Pro W6" charset="-128"/>
              <a:cs typeface="Hiragino Kaku Gothic Pro W6" charset="-128"/>
            </a:endParaRPr>
          </a:p>
        </p:txBody>
      </p:sp>
      <p:sp>
        <p:nvSpPr>
          <p:cNvPr id="16" name="正方形/長方形 15"/>
          <p:cNvSpPr/>
          <p:nvPr/>
        </p:nvSpPr>
        <p:spPr>
          <a:xfrm>
            <a:off x="1279984" y="2715267"/>
            <a:ext cx="4435354" cy="381401"/>
          </a:xfrm>
          <a:prstGeom prst="rect">
            <a:avLst/>
          </a:prstGeom>
          <a:noFill/>
          <a:ln>
            <a:solidFill>
              <a:srgbClr val="0070C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70C0"/>
                </a:solidFill>
                <a:latin typeface="Hiragino Kaku Gothic Pro W6" charset="-128"/>
                <a:ea typeface="Hiragino Kaku Gothic Pro W6" charset="-128"/>
                <a:cs typeface="Hiragino Kaku Gothic Pro W6" charset="-128"/>
              </a:rPr>
              <a:t>独自アプリケーション</a:t>
            </a:r>
            <a:endParaRPr kumimoji="1" lang="ja-JP" altLang="en-US" sz="1000" dirty="0">
              <a:solidFill>
                <a:srgbClr val="0070C0"/>
              </a:solidFill>
              <a:latin typeface="Hiragino Kaku Gothic Pro W6" charset="-128"/>
              <a:ea typeface="Hiragino Kaku Gothic Pro W6" charset="-128"/>
              <a:cs typeface="Hiragino Kaku Gothic Pro W6" charset="-128"/>
            </a:endParaRPr>
          </a:p>
        </p:txBody>
      </p:sp>
      <p:sp>
        <p:nvSpPr>
          <p:cNvPr id="17" name="正方形/長方形 16"/>
          <p:cNvSpPr/>
          <p:nvPr/>
        </p:nvSpPr>
        <p:spPr>
          <a:xfrm>
            <a:off x="1249902" y="3986577"/>
            <a:ext cx="6636144" cy="374699"/>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iragino Kaku Gothic Pro W6" charset="-128"/>
                <a:ea typeface="Hiragino Kaku Gothic Pro W6" charset="-128"/>
                <a:cs typeface="Hiragino Kaku Gothic Pro W6" charset="-128"/>
              </a:rPr>
              <a:t>統合認証基盤</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8" name="正方形/長方形 17"/>
          <p:cNvSpPr/>
          <p:nvPr/>
        </p:nvSpPr>
        <p:spPr>
          <a:xfrm>
            <a:off x="1249902" y="4410673"/>
            <a:ext cx="6636144" cy="37469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オーバーレイ・ネットワーク</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kumimoji="1" lang="en-US" altLang="ja-JP" sz="800" dirty="0" smtClean="0">
                <a:solidFill>
                  <a:srgbClr val="FFFFFF"/>
                </a:solidFill>
                <a:latin typeface="Hiragino Kaku Gothic Pro W6" charset="-128"/>
                <a:ea typeface="Hiragino Kaku Gothic Pro W6" charset="-128"/>
                <a:cs typeface="Hiragino Kaku Gothic Pro W6" charset="-128"/>
              </a:rPr>
              <a:t>SDN(Software Defined Network) / NFV(Network Function Virtualization)</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19" name="テキスト ボックス 18"/>
          <p:cNvSpPr txBox="1"/>
          <p:nvPr/>
        </p:nvSpPr>
        <p:spPr>
          <a:xfrm>
            <a:off x="2326818" y="2397862"/>
            <a:ext cx="4493539" cy="276999"/>
          </a:xfrm>
          <a:prstGeom prst="rect">
            <a:avLst/>
          </a:prstGeom>
          <a:noFill/>
        </p:spPr>
        <p:txBody>
          <a:bodyPr wrap="none" rtlCol="0">
            <a:spAutoFit/>
          </a:bodyPr>
          <a:lstStyle/>
          <a:p>
            <a:pPr algn="ctr"/>
            <a:r>
              <a:rPr kumimoji="1" lang="ja-JP" altLang="en-US" sz="1200" dirty="0" smtClean="0">
                <a:solidFill>
                  <a:srgbClr val="C00000"/>
                </a:solidFill>
                <a:latin typeface="Hiragino Kaku Gothic Pro W6" charset="-128"/>
                <a:ea typeface="Hiragino Kaku Gothic Pro W6" charset="-128"/>
                <a:cs typeface="Hiragino Kaku Gothic Pro W6" charset="-128"/>
              </a:rPr>
              <a:t>パブリック・クラウド／ホステッド・プライベート・クラウド</a:t>
            </a:r>
            <a:endParaRPr kumimoji="1" lang="ja-JP" altLang="en-US" sz="1200" dirty="0">
              <a:solidFill>
                <a:srgbClr val="C00000"/>
              </a:solidFill>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3754853" y="1545038"/>
            <a:ext cx="1620957" cy="307777"/>
          </a:xfrm>
          <a:prstGeom prst="rect">
            <a:avLst/>
          </a:prstGeom>
          <a:noFill/>
        </p:spPr>
        <p:txBody>
          <a:bodyPr wrap="none" rtlCol="0">
            <a:spAutoFit/>
          </a:bodyPr>
          <a:lstStyle/>
          <a:p>
            <a:pPr algn="ctr"/>
            <a:r>
              <a:rPr kumimoji="1" lang="ja-JP" altLang="en-US" sz="1400" dirty="0" smtClean="0">
                <a:solidFill>
                  <a:schemeClr val="bg1"/>
                </a:solidFill>
                <a:latin typeface="Hiragino Kaku Gothic Pro W6" charset="-128"/>
                <a:ea typeface="Hiragino Kaku Gothic Pro W6" charset="-128"/>
                <a:cs typeface="Hiragino Kaku Gothic Pro W6" charset="-128"/>
              </a:rPr>
              <a:t>ビジネス・モデル</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21" name="角丸四角形 20"/>
          <p:cNvSpPr/>
          <p:nvPr/>
        </p:nvSpPr>
        <p:spPr>
          <a:xfrm>
            <a:off x="1179235" y="4936904"/>
            <a:ext cx="6773975" cy="343759"/>
          </a:xfrm>
          <a:prstGeom prst="roundRect">
            <a:avLst>
              <a:gd name="adj" fmla="val 5000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インターネット</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1179235" y="5351895"/>
            <a:ext cx="6773975" cy="53965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smtClean="0">
                <a:solidFill>
                  <a:srgbClr val="FFFFFF"/>
                </a:solidFill>
                <a:latin typeface="Hiragino Kaku Gothic Pro W6" charset="-128"/>
                <a:ea typeface="Hiragino Kaku Gothic Pro W6" charset="-128"/>
                <a:cs typeface="Hiragino Kaku Gothic Pro W6" charset="-128"/>
              </a:rPr>
              <a:t>IoT</a:t>
            </a:r>
            <a:endParaRPr kumimoji="1" lang="ja-JP" altLang="en-US" sz="16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1458113" y="5473907"/>
            <a:ext cx="1882544" cy="295633"/>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FFFFFF"/>
                </a:solidFill>
                <a:latin typeface="Hiragino Kaku Gothic Pro W6" charset="-128"/>
                <a:ea typeface="Hiragino Kaku Gothic Pro W6" charset="-128"/>
                <a:cs typeface="Hiragino Kaku Gothic Pro W6" charset="-128"/>
              </a:rPr>
              <a:t>モバイル</a:t>
            </a:r>
            <a:r>
              <a:rPr lang="ja-JP" altLang="en-US" sz="1000" smtClean="0">
                <a:solidFill>
                  <a:srgbClr val="FFFFFF"/>
                </a:solidFill>
                <a:latin typeface="Hiragino Kaku Gothic Pro W6" charset="-128"/>
                <a:ea typeface="Hiragino Kaku Gothic Pro W6" charset="-128"/>
                <a:cs typeface="Hiragino Kaku Gothic Pro W6" charset="-128"/>
              </a:rPr>
              <a:t>／</a:t>
            </a:r>
            <a:r>
              <a:rPr kumimoji="1" lang="ja-JP" altLang="en-US" sz="1000" smtClean="0">
                <a:solidFill>
                  <a:srgbClr val="FFFFFF"/>
                </a:solidFill>
                <a:latin typeface="Hiragino Kaku Gothic Pro W6" charset="-128"/>
                <a:ea typeface="Hiragino Kaku Gothic Pro W6" charset="-128"/>
                <a:cs typeface="Hiragino Kaku Gothic Pro W6" charset="-128"/>
              </a:rPr>
              <a:t>ウェアラブル</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4" name="正方形/長方形 23"/>
          <p:cNvSpPr/>
          <p:nvPr/>
        </p:nvSpPr>
        <p:spPr>
          <a:xfrm>
            <a:off x="5766141" y="5473907"/>
            <a:ext cx="1882544" cy="295633"/>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Hiragino Kaku Gothic Pro W6" charset="-128"/>
                <a:ea typeface="Hiragino Kaku Gothic Pro W6" charset="-128"/>
                <a:cs typeface="Hiragino Kaku Gothic Pro W6" charset="-128"/>
              </a:rPr>
              <a:t>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5" name="正方形/長方形 24"/>
          <p:cNvSpPr/>
          <p:nvPr/>
        </p:nvSpPr>
        <p:spPr>
          <a:xfrm>
            <a:off x="5318372" y="2773941"/>
            <a:ext cx="828177"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smtClean="0">
                <a:solidFill>
                  <a:srgbClr val="FFFFFF"/>
                </a:solidFill>
                <a:latin typeface="Hiragino Kaku Gothic Pro W6" charset="-128"/>
                <a:ea typeface="Hiragino Kaku Gothic Pro W6" charset="-128"/>
                <a:cs typeface="Hiragino Kaku Gothic Pro W6" charset="-128"/>
              </a:rPr>
              <a:t>API</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6" name="正方形/長方形 25"/>
          <p:cNvSpPr/>
          <p:nvPr/>
        </p:nvSpPr>
        <p:spPr>
          <a:xfrm>
            <a:off x="2951970" y="3202673"/>
            <a:ext cx="828177"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Hiragino Kaku Gothic Pro W6" charset="-128"/>
                <a:ea typeface="Hiragino Kaku Gothic Pro W6" charset="-128"/>
                <a:cs typeface="Hiragino Kaku Gothic Pro W6" charset="-128"/>
              </a:rPr>
              <a:t>コンテナ</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7" name="左カーブ矢印 26"/>
          <p:cNvSpPr/>
          <p:nvPr/>
        </p:nvSpPr>
        <p:spPr>
          <a:xfrm rot="10800000">
            <a:off x="311960" y="1586247"/>
            <a:ext cx="660489" cy="3577538"/>
          </a:xfrm>
          <a:prstGeom prst="curvedLeftArrow">
            <a:avLst>
              <a:gd name="adj1" fmla="val 70688"/>
              <a:gd name="adj2" fmla="val 124497"/>
              <a:gd name="adj3" fmla="val 40614"/>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左カーブ矢印 27"/>
          <p:cNvSpPr/>
          <p:nvPr/>
        </p:nvSpPr>
        <p:spPr>
          <a:xfrm>
            <a:off x="8162542" y="1792731"/>
            <a:ext cx="660489" cy="3577538"/>
          </a:xfrm>
          <a:prstGeom prst="curvedLeftArrow">
            <a:avLst>
              <a:gd name="adj1" fmla="val 70688"/>
              <a:gd name="adj2" fmla="val 124497"/>
              <a:gd name="adj3" fmla="val 40614"/>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右矢印 28"/>
          <p:cNvSpPr/>
          <p:nvPr/>
        </p:nvSpPr>
        <p:spPr>
          <a:xfrm>
            <a:off x="6355500" y="6013565"/>
            <a:ext cx="1597710" cy="488139"/>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30" name="右矢印 29"/>
          <p:cNvSpPr/>
          <p:nvPr/>
        </p:nvSpPr>
        <p:spPr>
          <a:xfrm rot="10800000">
            <a:off x="1179235" y="6038309"/>
            <a:ext cx="1597710" cy="488139"/>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nvGrpSpPr>
          <p:cNvPr id="31" name="図形グループ 30"/>
          <p:cNvGrpSpPr/>
          <p:nvPr/>
        </p:nvGrpSpPr>
        <p:grpSpPr>
          <a:xfrm>
            <a:off x="215106" y="3209720"/>
            <a:ext cx="198016" cy="394854"/>
            <a:chOff x="626312" y="838875"/>
            <a:chExt cx="603656" cy="1238713"/>
          </a:xfrm>
          <a:solidFill>
            <a:schemeClr val="accent5">
              <a:lumMod val="50000"/>
            </a:schemeClr>
          </a:solidFill>
        </p:grpSpPr>
        <p:sp>
          <p:nvSpPr>
            <p:cNvPr id="32" name="円/楕円 3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33" name="フローチャート: 論理積ゲート 32"/>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4" name="テキスト ボックス 33"/>
          <p:cNvSpPr txBox="1"/>
          <p:nvPr/>
        </p:nvSpPr>
        <p:spPr>
          <a:xfrm>
            <a:off x="85510" y="3654161"/>
            <a:ext cx="954107" cy="400110"/>
          </a:xfrm>
          <a:prstGeom prst="rect">
            <a:avLst/>
          </a:prstGeom>
          <a:noFill/>
        </p:spPr>
        <p:txBody>
          <a:bodyPr wrap="none" rtlCol="0">
            <a:spAutoFit/>
          </a:bodyPr>
          <a:lstStyle/>
          <a:p>
            <a:r>
              <a:rPr kumimoji="1" lang="ja-JP" altLang="en-US" sz="1000" b="1" dirty="0" smtClean="0">
                <a:solidFill>
                  <a:srgbClr val="002060"/>
                </a:solidFill>
                <a:latin typeface="Meiryo" charset="-128"/>
                <a:ea typeface="Meiryo" charset="-128"/>
                <a:cs typeface="Meiryo" charset="-128"/>
              </a:rPr>
              <a:t>テクノロジー</a:t>
            </a:r>
            <a:endParaRPr kumimoji="1" lang="en-US" altLang="ja-JP" sz="1000" b="1" dirty="0" smtClean="0">
              <a:solidFill>
                <a:srgbClr val="002060"/>
              </a:solidFill>
              <a:latin typeface="Meiryo" charset="-128"/>
              <a:ea typeface="Meiryo" charset="-128"/>
              <a:cs typeface="Meiryo" charset="-128"/>
            </a:endParaRPr>
          </a:p>
          <a:p>
            <a:r>
              <a:rPr lang="ja-JP" altLang="en-US" sz="1000" b="1" dirty="0" smtClean="0">
                <a:solidFill>
                  <a:srgbClr val="002060"/>
                </a:solidFill>
                <a:latin typeface="Meiryo" charset="-128"/>
                <a:ea typeface="Meiryo" charset="-128"/>
                <a:cs typeface="Meiryo" charset="-128"/>
              </a:rPr>
              <a:t>アーキテクト</a:t>
            </a:r>
            <a:endParaRPr kumimoji="1" lang="en-US" altLang="ja-JP" sz="1000" b="1" dirty="0" smtClean="0">
              <a:solidFill>
                <a:srgbClr val="002060"/>
              </a:solidFill>
              <a:latin typeface="Meiryo" charset="-128"/>
              <a:ea typeface="Meiryo" charset="-128"/>
              <a:cs typeface="Meiryo" charset="-128"/>
            </a:endParaRPr>
          </a:p>
        </p:txBody>
      </p:sp>
      <p:grpSp>
        <p:nvGrpSpPr>
          <p:cNvPr id="35" name="図形グループ 34"/>
          <p:cNvGrpSpPr/>
          <p:nvPr/>
        </p:nvGrpSpPr>
        <p:grpSpPr>
          <a:xfrm>
            <a:off x="8738331" y="3209720"/>
            <a:ext cx="198016" cy="394854"/>
            <a:chOff x="626312" y="838875"/>
            <a:chExt cx="603656" cy="1238713"/>
          </a:xfrm>
          <a:solidFill>
            <a:schemeClr val="accent5">
              <a:lumMod val="50000"/>
            </a:schemeClr>
          </a:solidFill>
        </p:grpSpPr>
        <p:sp>
          <p:nvSpPr>
            <p:cNvPr id="36" name="円/楕円 3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37" name="フローチャート: 論理積ゲート 36"/>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8" name="テキスト ボックス 37"/>
          <p:cNvSpPr txBox="1"/>
          <p:nvPr/>
        </p:nvSpPr>
        <p:spPr>
          <a:xfrm>
            <a:off x="8111739" y="3646321"/>
            <a:ext cx="954107" cy="400110"/>
          </a:xfrm>
          <a:prstGeom prst="rect">
            <a:avLst/>
          </a:prstGeom>
          <a:noFill/>
        </p:spPr>
        <p:txBody>
          <a:bodyPr wrap="none" rtlCol="0">
            <a:spAutoFit/>
          </a:bodyPr>
          <a:lstStyle/>
          <a:p>
            <a:pPr algn="r"/>
            <a:r>
              <a:rPr kumimoji="1" lang="ja-JP" altLang="en-US" sz="1000" b="1" dirty="0" smtClean="0">
                <a:solidFill>
                  <a:srgbClr val="002060"/>
                </a:solidFill>
                <a:latin typeface="Meiryo" charset="-128"/>
                <a:ea typeface="Meiryo" charset="-128"/>
                <a:cs typeface="Meiryo" charset="-128"/>
              </a:rPr>
              <a:t>ビジネス</a:t>
            </a:r>
            <a:endParaRPr kumimoji="1" lang="en-US" altLang="ja-JP" sz="1000" b="1" dirty="0" smtClean="0">
              <a:solidFill>
                <a:srgbClr val="002060"/>
              </a:solidFill>
              <a:latin typeface="Meiryo" charset="-128"/>
              <a:ea typeface="Meiryo" charset="-128"/>
              <a:cs typeface="Meiryo" charset="-128"/>
            </a:endParaRPr>
          </a:p>
          <a:p>
            <a:pPr algn="r"/>
            <a:r>
              <a:rPr lang="ja-JP" altLang="en-US" sz="1000" b="1" dirty="0" smtClean="0">
                <a:solidFill>
                  <a:srgbClr val="002060"/>
                </a:solidFill>
                <a:latin typeface="Meiryo" charset="-128"/>
                <a:ea typeface="Meiryo" charset="-128"/>
                <a:cs typeface="Meiryo" charset="-128"/>
              </a:rPr>
              <a:t>アーキテクト</a:t>
            </a:r>
            <a:endParaRPr kumimoji="1" lang="en-US" altLang="ja-JP" sz="1000" b="1" dirty="0" smtClean="0">
              <a:solidFill>
                <a:srgbClr val="002060"/>
              </a:solidFill>
              <a:latin typeface="Meiryo" charset="-128"/>
              <a:ea typeface="Meiryo" charset="-128"/>
              <a:cs typeface="Meiryo" charset="-128"/>
            </a:endParaRPr>
          </a:p>
        </p:txBody>
      </p:sp>
      <p:grpSp>
        <p:nvGrpSpPr>
          <p:cNvPr id="39" name="図形グループ 38"/>
          <p:cNvGrpSpPr/>
          <p:nvPr/>
        </p:nvGrpSpPr>
        <p:grpSpPr>
          <a:xfrm>
            <a:off x="3460402" y="6082306"/>
            <a:ext cx="198016" cy="394854"/>
            <a:chOff x="626312" y="838875"/>
            <a:chExt cx="603656" cy="1238713"/>
          </a:xfrm>
          <a:solidFill>
            <a:schemeClr val="accent5">
              <a:lumMod val="50000"/>
            </a:schemeClr>
          </a:solidFill>
        </p:grpSpPr>
        <p:sp>
          <p:nvSpPr>
            <p:cNvPr id="40" name="円/楕円 3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1" name="フローチャート: 論理積ゲート 40"/>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42" name="テキスト ボックス 41"/>
          <p:cNvSpPr txBox="1"/>
          <p:nvPr/>
        </p:nvSpPr>
        <p:spPr>
          <a:xfrm>
            <a:off x="3750612" y="6133222"/>
            <a:ext cx="2185214" cy="276999"/>
          </a:xfrm>
          <a:prstGeom prst="rect">
            <a:avLst/>
          </a:prstGeom>
          <a:noFill/>
        </p:spPr>
        <p:txBody>
          <a:bodyPr wrap="none" rtlCol="0">
            <a:spAutoFit/>
          </a:bodyPr>
          <a:lstStyle/>
          <a:p>
            <a:r>
              <a:rPr kumimoji="1" lang="ja-JP" altLang="en-US" sz="1200" b="1" smtClean="0">
                <a:solidFill>
                  <a:srgbClr val="002060"/>
                </a:solidFill>
                <a:latin typeface="Meiryo" charset="-128"/>
                <a:ea typeface="Meiryo" charset="-128"/>
                <a:cs typeface="Meiryo" charset="-128"/>
              </a:rPr>
              <a:t>セキュリティ・</a:t>
            </a:r>
            <a:r>
              <a:rPr lang="ja-JP" altLang="en-US" sz="1200" b="1" smtClean="0">
                <a:solidFill>
                  <a:srgbClr val="002060"/>
                </a:solidFill>
                <a:latin typeface="Meiryo" charset="-128"/>
                <a:ea typeface="Meiryo" charset="-128"/>
                <a:cs typeface="Meiryo" charset="-128"/>
              </a:rPr>
              <a:t>アーキテクト</a:t>
            </a:r>
            <a:endParaRPr kumimoji="1" lang="en-US" altLang="ja-JP" sz="1200" b="1" dirty="0" smtClean="0">
              <a:solidFill>
                <a:srgbClr val="002060"/>
              </a:solidFill>
              <a:latin typeface="Meiryo" charset="-128"/>
              <a:ea typeface="Meiryo" charset="-128"/>
              <a:cs typeface="Meiryo" charset="-128"/>
            </a:endParaRPr>
          </a:p>
        </p:txBody>
      </p:sp>
      <p:sp>
        <p:nvSpPr>
          <p:cNvPr id="43" name="正方形/長方形 42"/>
          <p:cNvSpPr/>
          <p:nvPr/>
        </p:nvSpPr>
        <p:spPr>
          <a:xfrm>
            <a:off x="5766141" y="4045994"/>
            <a:ext cx="1882544"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Hiragino Kaku Gothic Pro W6" charset="-128"/>
                <a:ea typeface="Hiragino Kaku Gothic Pro W6" charset="-128"/>
                <a:cs typeface="Hiragino Kaku Gothic Pro W6" charset="-128"/>
              </a:rPr>
              <a:t>アクティビティ・ログ</a:t>
            </a:r>
            <a:endParaRPr kumimoji="1"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kumimoji="1" lang="en-US" altLang="ja-JP" sz="800" dirty="0" smtClean="0">
                <a:solidFill>
                  <a:srgbClr val="FFFFFF"/>
                </a:solidFill>
                <a:latin typeface="Hiragino Kaku Gothic Pro W6" charset="-128"/>
                <a:ea typeface="Hiragino Kaku Gothic Pro W6" charset="-128"/>
                <a:cs typeface="Hiragino Kaku Gothic Pro W6" charset="-128"/>
              </a:rPr>
              <a:t>(</a:t>
            </a:r>
            <a:r>
              <a:rPr kumimoji="1" lang="ja-JP" altLang="en-US" sz="800" dirty="0" smtClean="0">
                <a:solidFill>
                  <a:srgbClr val="FFFFFF"/>
                </a:solidFill>
                <a:latin typeface="Hiragino Kaku Gothic Pro W6" charset="-128"/>
                <a:ea typeface="Hiragino Kaku Gothic Pro W6" charset="-128"/>
                <a:cs typeface="Hiragino Kaku Gothic Pro W6" charset="-128"/>
              </a:rPr>
              <a:t>いつ・何をした</a:t>
            </a:r>
            <a:r>
              <a:rPr kumimoji="1" lang="en-US" altLang="ja-JP" sz="800" dirty="0" smtClean="0">
                <a:solidFill>
                  <a:srgbClr val="FFFFFF"/>
                </a:solidFill>
                <a:latin typeface="Hiragino Kaku Gothic Pro W6" charset="-128"/>
                <a:ea typeface="Hiragino Kaku Gothic Pro W6" charset="-128"/>
                <a:cs typeface="Hiragino Kaku Gothic Pro W6" charset="-128"/>
              </a:rPr>
              <a:t>)</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44" name="正方形/長方形 43"/>
          <p:cNvSpPr/>
          <p:nvPr/>
        </p:nvSpPr>
        <p:spPr>
          <a:xfrm>
            <a:off x="1458113" y="4046431"/>
            <a:ext cx="1882544"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Hiragino Kaku Gothic Pro W6" charset="-128"/>
                <a:ea typeface="Hiragino Kaku Gothic Pro W6" charset="-128"/>
                <a:cs typeface="Hiragino Kaku Gothic Pro W6" charset="-128"/>
              </a:rPr>
              <a:t>アイデンティティ・</a:t>
            </a:r>
            <a:r>
              <a:rPr kumimoji="1" lang="ja-JP" altLang="en-US" sz="800" dirty="0" smtClean="0">
                <a:solidFill>
                  <a:srgbClr val="FFFFFF"/>
                </a:solidFill>
                <a:latin typeface="Hiragino Kaku Gothic Pro W6" charset="-128"/>
                <a:ea typeface="Hiragino Kaku Gothic Pro W6" charset="-128"/>
                <a:cs typeface="Hiragino Kaku Gothic Pro W6" charset="-128"/>
              </a:rPr>
              <a:t>マネージメント</a:t>
            </a:r>
            <a:endParaRPr kumimoji="1"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kumimoji="1" lang="en-US" altLang="ja-JP" sz="800" dirty="0" smtClean="0">
                <a:solidFill>
                  <a:srgbClr val="FFFFFF"/>
                </a:solidFill>
                <a:latin typeface="Hiragino Kaku Gothic Pro W6" charset="-128"/>
                <a:ea typeface="Hiragino Kaku Gothic Pro W6" charset="-128"/>
                <a:cs typeface="Hiragino Kaku Gothic Pro W6" charset="-128"/>
              </a:rPr>
              <a:t>(</a:t>
            </a:r>
            <a:r>
              <a:rPr kumimoji="1" lang="ja-JP" altLang="en-US" sz="800" dirty="0" smtClean="0">
                <a:solidFill>
                  <a:srgbClr val="FFFFFF"/>
                </a:solidFill>
                <a:latin typeface="Hiragino Kaku Gothic Pro W6" charset="-128"/>
                <a:ea typeface="Hiragino Kaku Gothic Pro W6" charset="-128"/>
                <a:cs typeface="Hiragino Kaku Gothic Pro W6" charset="-128"/>
              </a:rPr>
              <a:t>誰が</a:t>
            </a:r>
            <a:r>
              <a:rPr kumimoji="1" lang="en-US" altLang="ja-JP" sz="800" dirty="0" smtClean="0">
                <a:solidFill>
                  <a:srgbClr val="FFFFFF"/>
                </a:solidFill>
                <a:latin typeface="Hiragino Kaku Gothic Pro W6" charset="-128"/>
                <a:ea typeface="Hiragino Kaku Gothic Pro W6" charset="-128"/>
                <a:cs typeface="Hiragino Kaku Gothic Pro W6" charset="-128"/>
              </a:rPr>
              <a:t>)</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grpSp>
        <p:nvGrpSpPr>
          <p:cNvPr id="47" name="図形グループ 46"/>
          <p:cNvGrpSpPr/>
          <p:nvPr/>
        </p:nvGrpSpPr>
        <p:grpSpPr>
          <a:xfrm>
            <a:off x="3528610" y="967731"/>
            <a:ext cx="198016" cy="394854"/>
            <a:chOff x="626312" y="838875"/>
            <a:chExt cx="603656" cy="1238713"/>
          </a:xfrm>
          <a:solidFill>
            <a:schemeClr val="accent5">
              <a:lumMod val="50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50" name="テキスト ボックス 49"/>
          <p:cNvSpPr txBox="1"/>
          <p:nvPr/>
        </p:nvSpPr>
        <p:spPr>
          <a:xfrm>
            <a:off x="3818820" y="1018647"/>
            <a:ext cx="1723549" cy="276999"/>
          </a:xfrm>
          <a:prstGeom prst="rect">
            <a:avLst/>
          </a:prstGeom>
          <a:noFill/>
        </p:spPr>
        <p:txBody>
          <a:bodyPr wrap="none" rtlCol="0">
            <a:spAutoFit/>
          </a:bodyPr>
          <a:lstStyle/>
          <a:p>
            <a:r>
              <a:rPr kumimoji="1" lang="ja-JP" altLang="en-US" sz="1200" b="1" dirty="0" smtClean="0">
                <a:solidFill>
                  <a:srgbClr val="002060"/>
                </a:solidFill>
                <a:latin typeface="Meiryo" charset="-128"/>
                <a:ea typeface="Meiryo" charset="-128"/>
                <a:cs typeface="Meiryo" charset="-128"/>
              </a:rPr>
              <a:t>データ・</a:t>
            </a:r>
            <a:r>
              <a:rPr lang="ja-JP" altLang="en-US" sz="1200" b="1" dirty="0" smtClean="0">
                <a:solidFill>
                  <a:srgbClr val="002060"/>
                </a:solidFill>
                <a:latin typeface="Meiryo" charset="-128"/>
                <a:ea typeface="Meiryo" charset="-128"/>
                <a:cs typeface="Meiryo" charset="-128"/>
              </a:rPr>
              <a:t>アーキテクト</a:t>
            </a:r>
            <a:endParaRPr kumimoji="1" lang="en-US" altLang="ja-JP" sz="1200" b="1" dirty="0" smtClean="0">
              <a:solidFill>
                <a:srgbClr val="002060"/>
              </a:solidFill>
              <a:latin typeface="Meiryo" charset="-128"/>
              <a:ea typeface="Meiryo" charset="-128"/>
              <a:cs typeface="Meiryo" charset="-128"/>
            </a:endParaRPr>
          </a:p>
        </p:txBody>
      </p:sp>
      <p:sp>
        <p:nvSpPr>
          <p:cNvPr id="8" name="円柱 7"/>
          <p:cNvSpPr/>
          <p:nvPr/>
        </p:nvSpPr>
        <p:spPr>
          <a:xfrm>
            <a:off x="2160916" y="898567"/>
            <a:ext cx="1180665" cy="1185352"/>
          </a:xfrm>
          <a:prstGeom prst="can">
            <a:avLst>
              <a:gd name="adj" fmla="val 13330"/>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ビッグ</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データ</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841179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563888" y="1519975"/>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インターネット</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563888" y="2011358"/>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クラウド</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563888" y="2502741"/>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人工知能</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3563888" y="4730795"/>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小型・高性能化</a:t>
            </a:r>
            <a:endParaRPr kumimoji="1" lang="en-US" altLang="ja-JP" sz="1200" dirty="0" smtClean="0">
              <a:solidFill>
                <a:srgbClr val="FFFFFF"/>
              </a:solidFill>
              <a:latin typeface="Meiryo" charset="-128"/>
              <a:ea typeface="Meiryo" charset="-128"/>
              <a:cs typeface="Meiryo" charset="-128"/>
            </a:endParaRPr>
          </a:p>
        </p:txBody>
      </p:sp>
      <p:sp>
        <p:nvSpPr>
          <p:cNvPr id="11" name="正方形/長方形 10"/>
          <p:cNvSpPr/>
          <p:nvPr/>
        </p:nvSpPr>
        <p:spPr>
          <a:xfrm>
            <a:off x="3563888" y="5211682"/>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価格破壊</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3563888" y="5692569"/>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IT</a:t>
            </a:r>
            <a:r>
              <a:rPr kumimoji="1" lang="ja-JP" altLang="en-US" sz="1200" dirty="0" smtClean="0">
                <a:solidFill>
                  <a:srgbClr val="FFFFFF"/>
                </a:solidFill>
                <a:latin typeface="Meiryo" charset="-128"/>
                <a:ea typeface="Meiryo" charset="-128"/>
                <a:cs typeface="Meiryo" charset="-128"/>
              </a:rPr>
              <a:t>リテラシーの向上</a:t>
            </a:r>
            <a:endParaRPr kumimoji="1" lang="ja-JP" altLang="en-US" sz="1200" dirty="0">
              <a:solidFill>
                <a:srgbClr val="FFFFFF"/>
              </a:solidFill>
              <a:latin typeface="Meiryo" charset="-128"/>
              <a:ea typeface="Meiryo" charset="-128"/>
              <a:cs typeface="Meiryo" charset="-128"/>
            </a:endParaRPr>
          </a:p>
        </p:txBody>
      </p:sp>
      <p:sp>
        <p:nvSpPr>
          <p:cNvPr id="15" name="正方形/長方形 14"/>
          <p:cNvSpPr/>
          <p:nvPr/>
        </p:nvSpPr>
        <p:spPr>
          <a:xfrm>
            <a:off x="3570709" y="2994124"/>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564572" y="4249908"/>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常識崩壊の時代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正方形/長方形 3"/>
          <p:cNvSpPr/>
          <p:nvPr/>
        </p:nvSpPr>
        <p:spPr>
          <a:xfrm>
            <a:off x="755576" y="1521111"/>
            <a:ext cx="2664296" cy="453650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24128" y="1521111"/>
            <a:ext cx="2664296"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2192564" y="2193880"/>
            <a:ext cx="4772514" cy="3085467"/>
          </a:xfrm>
          <a:custGeom>
            <a:avLst/>
            <a:gdLst>
              <a:gd name="connsiteX0" fmla="*/ 0 w 3672408"/>
              <a:gd name="connsiteY0" fmla="*/ 558062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0 w 3672408"/>
              <a:gd name="connsiteY7" fmla="*/ 558062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6137 w 3672408"/>
              <a:gd name="connsiteY7" fmla="*/ 1122658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134138 h 2232248"/>
              <a:gd name="connsiteX7" fmla="*/ 6137 w 3672408"/>
              <a:gd name="connsiteY7" fmla="*/ 1122658 h 22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408" h="2232248">
                <a:moveTo>
                  <a:pt x="6137" y="1122658"/>
                </a:moveTo>
                <a:lnTo>
                  <a:pt x="2556284" y="558062"/>
                </a:lnTo>
                <a:lnTo>
                  <a:pt x="2556284" y="0"/>
                </a:lnTo>
                <a:lnTo>
                  <a:pt x="3672408" y="1116124"/>
                </a:lnTo>
                <a:lnTo>
                  <a:pt x="2556284" y="2232248"/>
                </a:lnTo>
                <a:lnTo>
                  <a:pt x="2556284" y="1674186"/>
                </a:lnTo>
                <a:lnTo>
                  <a:pt x="0" y="1134138"/>
                </a:lnTo>
                <a:cubicBezTo>
                  <a:pt x="2046" y="950295"/>
                  <a:pt x="4091" y="1306501"/>
                  <a:pt x="6137" y="1122658"/>
                </a:cubicBezTo>
                <a:close/>
              </a:path>
            </a:pathLst>
          </a:custGeom>
          <a:solidFill>
            <a:srgbClr val="FF6666">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918173" y="3219976"/>
            <a:ext cx="2339102" cy="1138773"/>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これまでの常識</a:t>
            </a:r>
            <a:endParaRPr kumimoji="1" lang="en-US" altLang="ja-JP" sz="2400" b="1" dirty="0" smtClean="0">
              <a:solidFill>
                <a:schemeClr val="bg1"/>
              </a:solidFill>
              <a:latin typeface="Meiryo" charset="-128"/>
              <a:ea typeface="Meiryo" charset="-128"/>
              <a:cs typeface="Meiryo" charset="-128"/>
            </a:endParaRPr>
          </a:p>
          <a:p>
            <a:endParaRPr kumimoji="1" lang="en-US" altLang="ja-JP" sz="8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リアルな人と人のつながり</a:t>
            </a:r>
            <a:endParaRPr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smtClean="0">
                <a:solidFill>
                  <a:schemeClr val="bg1"/>
                </a:solidFill>
                <a:latin typeface="Meiryo" charset="-128"/>
                <a:ea typeface="Meiryo" charset="-128"/>
                <a:cs typeface="Meiryo" charset="-128"/>
              </a:rPr>
              <a:t>規模や資産による競争力</a:t>
            </a:r>
            <a:endParaRPr kumimoji="1"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地理的距離や時間の制約</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5819399" y="3224210"/>
            <a:ext cx="2473754" cy="1138773"/>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これからの常識</a:t>
            </a:r>
            <a:endParaRPr kumimoji="1" lang="en-US" altLang="ja-JP" sz="2400" b="1" dirty="0" smtClean="0">
              <a:solidFill>
                <a:schemeClr val="bg1"/>
              </a:solidFill>
              <a:latin typeface="Meiryo" charset="-128"/>
              <a:ea typeface="Meiryo" charset="-128"/>
              <a:cs typeface="Meiryo" charset="-128"/>
            </a:endParaRPr>
          </a:p>
          <a:p>
            <a:endParaRPr kumimoji="1" lang="en-US" altLang="ja-JP" sz="8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デジタルな人と人のつながり</a:t>
            </a:r>
            <a:endParaRPr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smtClean="0">
                <a:solidFill>
                  <a:schemeClr val="bg1"/>
                </a:solidFill>
                <a:latin typeface="Meiryo" charset="-128"/>
                <a:ea typeface="Meiryo" charset="-128"/>
                <a:cs typeface="Meiryo" charset="-128"/>
              </a:rPr>
              <a:t>個人資産のオープンな共有</a:t>
            </a:r>
            <a:endParaRPr kumimoji="1"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地域を越えたリアルタイム性</a:t>
            </a:r>
            <a:endParaRPr kumimoji="1" lang="ja-JP" altLang="en-US"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3649521" y="3478246"/>
            <a:ext cx="2074607" cy="630942"/>
          </a:xfrm>
          <a:prstGeom prst="rect">
            <a:avLst/>
          </a:prstGeom>
          <a:noFill/>
        </p:spPr>
        <p:txBody>
          <a:bodyPr wrap="none" rtlCol="0">
            <a:spAutoFit/>
          </a:bodyPr>
          <a:lstStyle/>
          <a:p>
            <a:r>
              <a:rPr kumimoji="1" lang="en-US" altLang="ja-JP" sz="2000" b="1" dirty="0" smtClean="0">
                <a:solidFill>
                  <a:schemeClr val="bg1"/>
                </a:solidFill>
                <a:latin typeface="Meiryo" charset="-128"/>
                <a:ea typeface="Meiryo" charset="-128"/>
                <a:cs typeface="Meiryo" charset="-128"/>
              </a:rPr>
              <a:t>IT</a:t>
            </a:r>
            <a:r>
              <a:rPr kumimoji="1" lang="ja-JP" altLang="en-US" sz="2000" b="1" dirty="0" smtClean="0">
                <a:solidFill>
                  <a:schemeClr val="bg1"/>
                </a:solidFill>
                <a:latin typeface="Meiryo" charset="-128"/>
                <a:ea typeface="Meiryo" charset="-128"/>
                <a:cs typeface="Meiryo" charset="-128"/>
              </a:rPr>
              <a:t>（情報技術</a:t>
            </a:r>
            <a:r>
              <a:rPr kumimoji="1" lang="ja-JP" altLang="en-US" sz="2400" b="1" dirty="0" smtClean="0">
                <a:solidFill>
                  <a:schemeClr val="bg1"/>
                </a:solidFill>
                <a:latin typeface="Meiryo" charset="-128"/>
                <a:ea typeface="Meiryo" charset="-128"/>
                <a:cs typeface="Meiryo" charset="-128"/>
              </a:rPr>
              <a:t>）</a:t>
            </a:r>
            <a:endParaRPr kumimoji="1" lang="en-US" altLang="ja-JP" sz="2400" b="1" dirty="0" smtClean="0">
              <a:solidFill>
                <a:schemeClr val="bg1"/>
              </a:solidFill>
              <a:latin typeface="Meiryo" charset="-128"/>
              <a:ea typeface="Meiryo" charset="-128"/>
              <a:cs typeface="Meiryo" charset="-128"/>
            </a:endParaRPr>
          </a:p>
          <a:p>
            <a:r>
              <a:rPr lang="en-US" altLang="ja-JP" sz="1100" dirty="0" smtClean="0">
                <a:solidFill>
                  <a:schemeClr val="bg1"/>
                </a:solidFill>
                <a:latin typeface="Meiryo" charset="-128"/>
                <a:ea typeface="Meiryo" charset="-128"/>
                <a:cs typeface="Meiryo" charset="-128"/>
              </a:rPr>
              <a:t>Information Technology</a:t>
            </a:r>
            <a:endParaRPr kumimoji="1" lang="en-US" altLang="ja-JP" sz="1100" dirty="0" smtClean="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683178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smtClean="0"/>
              <a:t>IT</a:t>
            </a:r>
            <a:r>
              <a:rPr kumimoji="1" lang="ja-JP" altLang="en-US" dirty="0" smtClean="0"/>
              <a:t>との正しい付き合い方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思想としての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仕組みとしての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道具としての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smtClean="0">
                <a:solidFill>
                  <a:schemeClr val="bg1"/>
                </a:solidFill>
                <a:latin typeface="Meiryo" charset="-128"/>
                <a:ea typeface="Meiryo" charset="-128"/>
                <a:cs typeface="Meiryo" charset="-128"/>
              </a:rPr>
              <a:t>ビジネス</a:t>
            </a:r>
            <a:endParaRPr kumimoji="1" lang="en-US" altLang="ja-JP" sz="3600" b="1"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grpSp>
        <p:nvGrpSpPr>
          <p:cNvPr id="10" name="図形グループ 9"/>
          <p:cNvGrpSpPr/>
          <p:nvPr/>
        </p:nvGrpSpPr>
        <p:grpSpPr>
          <a:xfrm>
            <a:off x="871206" y="1123606"/>
            <a:ext cx="370648" cy="79050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p:cNvSpPr txBox="1"/>
          <p:nvPr/>
        </p:nvSpPr>
        <p:spPr>
          <a:xfrm>
            <a:off x="791023" y="1914113"/>
            <a:ext cx="1107996" cy="338554"/>
          </a:xfrm>
          <a:prstGeom prst="rect">
            <a:avLst/>
          </a:prstGeom>
          <a:noFill/>
        </p:spPr>
        <p:txBody>
          <a:bodyPr wrap="none" rtlCol="0">
            <a:spAutoFit/>
          </a:bodyPr>
          <a:lstStyle/>
          <a:p>
            <a:r>
              <a:rPr kumimoji="1" lang="ja-JP" altLang="en-US" sz="800" b="1" dirty="0" smtClean="0">
                <a:solidFill>
                  <a:srgbClr val="002060"/>
                </a:solidFill>
                <a:latin typeface="Meiryo" charset="-128"/>
                <a:ea typeface="Meiryo" charset="-128"/>
                <a:cs typeface="Meiryo" charset="-128"/>
              </a:rPr>
              <a:t>ビジネス</a:t>
            </a:r>
            <a:endParaRPr lang="en-US" altLang="ja-JP" sz="800" b="1" dirty="0">
              <a:solidFill>
                <a:srgbClr val="002060"/>
              </a:solidFill>
              <a:latin typeface="Meiryo" charset="-128"/>
              <a:ea typeface="Meiryo" charset="-128"/>
              <a:cs typeface="Meiryo" charset="-128"/>
            </a:endParaRPr>
          </a:p>
          <a:p>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8" name="環状矢印 17"/>
          <p:cNvSpPr/>
          <p:nvPr/>
        </p:nvSpPr>
        <p:spPr>
          <a:xfrm>
            <a:off x="33924" y="1129704"/>
            <a:ext cx="2622194" cy="1978136"/>
          </a:xfrm>
          <a:prstGeom prst="circularArrow">
            <a:avLst>
              <a:gd name="adj1" fmla="val 12500"/>
              <a:gd name="adj2" fmla="val 1142319"/>
              <a:gd name="adj3" fmla="val 20457681"/>
              <a:gd name="adj4" fmla="val 16232524"/>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図形グループ 13"/>
          <p:cNvGrpSpPr/>
          <p:nvPr/>
        </p:nvGrpSpPr>
        <p:grpSpPr>
          <a:xfrm>
            <a:off x="7909207" y="5517232"/>
            <a:ext cx="370648" cy="790507"/>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7160203" y="5264129"/>
            <a:ext cx="1228221" cy="215444"/>
          </a:xfrm>
          <a:prstGeom prst="rect">
            <a:avLst/>
          </a:prstGeom>
          <a:noFill/>
        </p:spPr>
        <p:txBody>
          <a:bodyPr wrap="none" rtlCol="0">
            <a:spAutoFit/>
          </a:bodyPr>
          <a:lstStyle/>
          <a:p>
            <a:pPr algn="r"/>
            <a:r>
              <a:rPr kumimoji="1" lang="en-US" altLang="ja-JP" sz="800" b="1" dirty="0" smtClean="0">
                <a:solidFill>
                  <a:srgbClr val="002060"/>
                </a:solidFill>
                <a:latin typeface="Meiryo" charset="-128"/>
                <a:ea typeface="Meiryo" charset="-128"/>
                <a:cs typeface="Meiryo" charset="-128"/>
              </a:rPr>
              <a:t>IT</a:t>
            </a:r>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9" name="環状矢印 18"/>
          <p:cNvSpPr/>
          <p:nvPr/>
        </p:nvSpPr>
        <p:spPr>
          <a:xfrm rot="10800000">
            <a:off x="6468649" y="4330497"/>
            <a:ext cx="2622194" cy="1978136"/>
          </a:xfrm>
          <a:prstGeom prst="circularArrow">
            <a:avLst>
              <a:gd name="adj1" fmla="val 12500"/>
              <a:gd name="adj2" fmla="val 1142319"/>
              <a:gd name="adj3" fmla="val 20457681"/>
              <a:gd name="adj4" fmla="val 1620785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73538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14667</TotalTime>
  <Words>10266</Words>
  <Application>Microsoft Macintosh PowerPoint</Application>
  <PresentationFormat>画面に合わせる (4:3)</PresentationFormat>
  <Paragraphs>1148</Paragraphs>
  <Slides>47</Slides>
  <Notes>17</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47</vt:i4>
      </vt:variant>
    </vt:vector>
  </HeadingPairs>
  <TitlesOfParts>
    <vt:vector size="61" baseType="lpstr">
      <vt:lpstr>American Typewriter</vt:lpstr>
      <vt:lpstr>Arial Black</vt:lpstr>
      <vt:lpstr>Calibri</vt:lpstr>
      <vt:lpstr>ＤＦＰ太丸ゴシック体</vt:lpstr>
      <vt:lpstr>HGPSoeiKakugothicUB</vt:lpstr>
      <vt:lpstr>HGP創英角ｺﾞｼｯｸUB</vt:lpstr>
      <vt:lpstr>HG丸ｺﾞｼｯｸM-PRO</vt:lpstr>
      <vt:lpstr>Hiragino Kaku Gothic Pro W6</vt:lpstr>
      <vt:lpstr>Meiryo</vt:lpstr>
      <vt:lpstr>ＭＳ Ｐゴシック</vt:lpstr>
      <vt:lpstr>Wingdings</vt:lpstr>
      <vt:lpstr>メイリオ</vt:lpstr>
      <vt:lpstr>Arial</vt:lpstr>
      <vt:lpstr>NC標準テンプレート</vt:lpstr>
      <vt:lpstr>これからのビジネス戦略</vt:lpstr>
      <vt:lpstr>コレ一枚でわかる最新のITトレンド（１）</vt:lpstr>
      <vt:lpstr>コレ一枚でわかる最新のITトレンド（２）</vt:lpstr>
      <vt:lpstr>ビジネス価値の進化</vt:lpstr>
      <vt:lpstr>テクノロジー・ドリブンの時代へシフト</vt:lpstr>
      <vt:lpstr>ビジネスの変革を牽引するビジネス・トレンド　2016</vt:lpstr>
      <vt:lpstr>ポストSI時代に求められるスキル</vt:lpstr>
      <vt:lpstr>常識崩壊の時代</vt:lpstr>
      <vt:lpstr>ITとの正しい付き合い方</vt:lpstr>
      <vt:lpstr>「道具としてのIT」から「思想としてのIT」への進化</vt:lpstr>
      <vt:lpstr>PowerPoint プレゼンテーション</vt:lpstr>
      <vt:lpstr>PEST分析と5フォース分析で見るクラウド化</vt:lpstr>
      <vt:lpstr>SI事業者の成功要因の変化</vt:lpstr>
      <vt:lpstr>PowerPoint プレゼンテーション</vt:lpstr>
      <vt:lpstr>日米の企業文化の違いとクラウドへの期待</vt:lpstr>
      <vt:lpstr>PowerPoint プレゼンテーション</vt:lpstr>
      <vt:lpstr>工数の喪失：ITに求められる価値のパラダイムシフト</vt:lpstr>
      <vt:lpstr>PowerPoint プレゼンテーション</vt:lpstr>
      <vt:lpstr>求められるスキルと現実との不整合：2015年問題の本質</vt:lpstr>
      <vt:lpstr>「いつまで大丈夫ですか？」への回答</vt:lpstr>
      <vt:lpstr>PowerPoint プレゼンテーション</vt:lpstr>
      <vt:lpstr>従来型SIビジネスの因数分解</vt:lpstr>
      <vt:lpstr>ビジネス価値のシフト</vt:lpstr>
      <vt:lpstr>ポストSIビジネスの位置付け</vt:lpstr>
      <vt:lpstr>ポストSIの４つの戦略と９つのシナリオ</vt:lpstr>
      <vt:lpstr>これからの「ITビジネスの方程式」</vt:lpstr>
      <vt:lpstr>PowerPoint プレゼンテーション</vt:lpstr>
      <vt:lpstr>「シーズ起点」と「ニーズ起点」（１）</vt:lpstr>
      <vt:lpstr>PowerPoint プレゼンテーション</vt:lpstr>
      <vt:lpstr>PowerPoint プレゼンテーション</vt:lpstr>
      <vt:lpstr>PowerPoint プレゼンテーション</vt:lpstr>
      <vt:lpstr>ビジネス・イノベーションによる新たな市場の創出</vt:lpstr>
      <vt:lpstr>PowerPoint プレゼンテーション</vt:lpstr>
      <vt:lpstr>人材育成：エンジニア（１）</vt:lpstr>
      <vt:lpstr>人材育成：エンジニア（２）</vt:lpstr>
      <vt:lpstr>人材育成：営業（１）</vt:lpstr>
      <vt:lpstr>人材育成：営業（２）</vt:lpstr>
      <vt:lpstr>人材育成：営業（３）　営業力の構成区分構造</vt:lpstr>
      <vt:lpstr>人材育成：営業（４）　営業活動プロセス遂行力</vt:lpstr>
      <vt:lpstr>人材育成：営業（５）　能力特性の定義</vt:lpstr>
      <vt:lpstr>人材育成：営業（６）　能力特性と育成手段</vt:lpstr>
      <vt:lpstr>人材育成：営業（７）　生き残れない営業</vt:lpstr>
      <vt:lpstr>PowerPoint プレゼンテーション</vt:lpstr>
      <vt:lpstr>ご参考まで</vt:lpstr>
      <vt:lpstr>関連情報</vt:lpstr>
      <vt:lpstr>最新のITトレンドを図解で俯瞰する</vt:lpstr>
      <vt:lpstr>PowerPoint プレゼンテーション</vt:lpstr>
    </vt:vector>
  </TitlesOfParts>
  <Company>NetCommerce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398</cp:revision>
  <cp:lastPrinted>2016-02-01T01:00:14Z</cp:lastPrinted>
  <dcterms:created xsi:type="dcterms:W3CDTF">2014-04-30T01:58:06Z</dcterms:created>
  <dcterms:modified xsi:type="dcterms:W3CDTF">2016-04-20T03:58:48Z</dcterms:modified>
</cp:coreProperties>
</file>