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44" r:id="rId1"/>
    <p:sldMasterId id="2147484413" r:id="rId2"/>
  </p:sldMasterIdLst>
  <p:notesMasterIdLst>
    <p:notesMasterId r:id="rId14"/>
  </p:notesMasterIdLst>
  <p:handoutMasterIdLst>
    <p:handoutMasterId r:id="rId15"/>
  </p:handoutMasterIdLst>
  <p:sldIdLst>
    <p:sldId id="752" r:id="rId3"/>
    <p:sldId id="782" r:id="rId4"/>
    <p:sldId id="755" r:id="rId5"/>
    <p:sldId id="775" r:id="rId6"/>
    <p:sldId id="783" r:id="rId7"/>
    <p:sldId id="784" r:id="rId8"/>
    <p:sldId id="759" r:id="rId9"/>
    <p:sldId id="757" r:id="rId10"/>
    <p:sldId id="780" r:id="rId11"/>
    <p:sldId id="785" r:id="rId12"/>
    <p:sldId id="781" r:id="rId13"/>
  </p:sldIdLst>
  <p:sldSz cx="9144000" cy="6858000" type="screen4x3"/>
  <p:notesSz cx="6735763" cy="9799638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4E59F"/>
    <a:srgbClr val="FFE389"/>
    <a:srgbClr val="4168A7"/>
    <a:srgbClr val="CC3300"/>
    <a:srgbClr val="FF3300"/>
    <a:srgbClr val="83A0CF"/>
    <a:srgbClr val="FFA893"/>
    <a:srgbClr val="BED3FE"/>
    <a:srgbClr val="5F84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間スタイル 2 - アクセント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AF606853-7671-496A-8E4F-DF71F8EC918B}" styleName="濃色スタイル 1 - アクセント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濃色スタイル 1 - アクセント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929F9F4-4A8F-4326-A1B4-22849713DDAB}" styleName="濃色スタイル 1 - アクセント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濃色スタイル 1 - アクセント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8FB837D-C827-4EFA-A057-4D05807E0F7C}" styleName="テーマ スタイル 1 - アクセント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テーマ スタイル 1 - アクセント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テーマ スタイル 2 - アクセント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370" autoAdjust="0"/>
    <p:restoredTop sz="86298" autoAdjust="0"/>
  </p:normalViewPr>
  <p:slideViewPr>
    <p:cSldViewPr>
      <p:cViewPr varScale="1">
        <p:scale>
          <a:sx n="103" d="100"/>
          <a:sy n="103" d="100"/>
        </p:scale>
        <p:origin x="648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348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0AA14E4A-D519-4207-AB9F-25D9B750305D}" type="datetimeFigureOut">
              <a:rPr lang="ja-JP" altLang="en-US"/>
              <a:pPr>
                <a:defRPr/>
              </a:pPr>
              <a:t>2016/5/17</a:t>
            </a:fld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pitchFamily="50" charset="-128"/>
              </a:defRPr>
            </a:lvl1pPr>
          </a:lstStyle>
          <a:p>
            <a:pPr>
              <a:defRPr/>
            </a:pPr>
            <a:fld id="{9E656511-CDE8-4CA9-BEA6-D2871B19B697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84781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14763" y="0"/>
            <a:ext cx="2919412" cy="4905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3B6DFC2A-5616-47D2-9589-8F842B3FCC91}" type="datetimeFigureOut">
              <a:rPr lang="ja-JP" altLang="en-US"/>
              <a:pPr>
                <a:defRPr/>
              </a:pPr>
              <a:t>2016/5/17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73100" y="4654550"/>
            <a:ext cx="5389563" cy="4410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9307513"/>
            <a:ext cx="2919413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14763" y="9307513"/>
            <a:ext cx="2919412" cy="4905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ＭＳ Ｐゴシック" charset="-128"/>
              </a:defRPr>
            </a:lvl1pPr>
          </a:lstStyle>
          <a:p>
            <a:pPr>
              <a:defRPr/>
            </a:pPr>
            <a:fld id="{176AC7E5-8118-4582-812F-16B79581149B}" type="slidenum">
              <a:rPr lang="ja-JP" altLang="en-US"/>
              <a:pPr>
                <a:defRPr/>
              </a:pPr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7253713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スライド イメージ プレースホルダ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60420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eaLnBrk="1" hangingPunct="1"/>
            <a:fld id="{90B18D3F-269F-4971-BC47-6C75E5AA44F3}" type="slidenum">
              <a:rPr lang="ja-JP" altLang="en-US" smtClean="0"/>
              <a:pPr eaLnBrk="1" hangingPunct="1"/>
              <a:t>1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7877440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2014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Annual</a:t>
            </a:r>
            <a:r>
              <a:rPr kumimoji="1" lang="ja-JP" altLang="en-US" dirty="0" smtClean="0"/>
              <a:t> </a:t>
            </a:r>
            <a:r>
              <a:rPr kumimoji="1" lang="en-US" altLang="ja-JP" dirty="0" smtClean="0"/>
              <a:t>Report</a:t>
            </a:r>
          </a:p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ir.arm.com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phoenix.zhtml?c</a:t>
            </a:r>
            <a:r>
              <a:rPr kumimoji="1" lang="en-US" altLang="ja-JP" dirty="0" smtClean="0"/>
              <a:t>=197211&amp;p=</a:t>
            </a:r>
            <a:r>
              <a:rPr kumimoji="1" lang="en-US" altLang="ja-JP" dirty="0" err="1" smtClean="0"/>
              <a:t>irol-irhome</a:t>
            </a:r>
            <a:endParaRPr kumimoji="1" lang="en-US" altLang="ja-JP" dirty="0" smtClean="0"/>
          </a:p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phx.corporate-ir.net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External.File?t</a:t>
            </a:r>
            <a:r>
              <a:rPr kumimoji="1" lang="en-US" altLang="ja-JP" dirty="0" smtClean="0"/>
              <a:t>=1&amp;item=UGFyZW50SUQ9NTY5OTEzfENoaWxkSUQ9MjczMTk2fFR5cGU9MQ==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4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730507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</a:t>
            </a:r>
            <a:r>
              <a:rPr kumimoji="1" lang="en-US" altLang="ja-JP" dirty="0" err="1" smtClean="0"/>
              <a:t>ir.arm.com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phoenix.zhtml?c</a:t>
            </a:r>
            <a:r>
              <a:rPr kumimoji="1" lang="en-US" altLang="ja-JP" dirty="0" smtClean="0"/>
              <a:t>=197211&amp;p=</a:t>
            </a:r>
            <a:r>
              <a:rPr kumimoji="1" lang="en-US" altLang="ja-JP" dirty="0" err="1" smtClean="0"/>
              <a:t>irol-reportsannual</a:t>
            </a:r>
            <a:endParaRPr kumimoji="1" lang="en-US" altLang="ja-JP" dirty="0" smtClean="0"/>
          </a:p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jp.investing.com</a:t>
            </a:r>
            <a:r>
              <a:rPr kumimoji="1" lang="en-US" altLang="ja-JP" dirty="0" smtClean="0"/>
              <a:t>/equities/arm-holdings-financial-summary/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5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11148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/>
              <a:t>http://www.extremetech.com/computing/193868-powervr-series7-gpu-unveiled-bringing-desktop-class-graphics-to-the-mobile-masses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8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380987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9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5894768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ja-JP" dirty="0" smtClean="0"/>
              <a:t>http://</a:t>
            </a:r>
            <a:r>
              <a:rPr kumimoji="1" lang="en-US" altLang="ja-JP" dirty="0" err="1" smtClean="0"/>
              <a:t>pc.watch.impress.co.jp</a:t>
            </a:r>
            <a:r>
              <a:rPr kumimoji="1" lang="en-US" altLang="ja-JP" dirty="0" smtClean="0"/>
              <a:t>/docs/column/</a:t>
            </a:r>
            <a:r>
              <a:rPr kumimoji="1" lang="en-US" altLang="ja-JP" dirty="0" err="1" smtClean="0"/>
              <a:t>kaigai</a:t>
            </a:r>
            <a:r>
              <a:rPr kumimoji="1" lang="en-US" altLang="ja-JP" dirty="0" smtClean="0"/>
              <a:t>/20141003_669663.html</a:t>
            </a:r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76AC7E5-8118-4582-812F-16B79581149B}" type="slidenum">
              <a:rPr lang="ja-JP" altLang="en-US" smtClean="0"/>
              <a:pPr>
                <a:defRPr/>
              </a:pPr>
              <a:t>10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810256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755576" y="717472"/>
            <a:ext cx="7632848" cy="540060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6588224" y="-1"/>
            <a:ext cx="255577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ctr" eaLnBrk="1" hangingPunct="1">
              <a:defRPr/>
            </a:pPr>
            <a:r>
              <a:rPr lang="en-US" altLang="ja-JP" sz="1200" baseline="0" dirty="0">
                <a:latin typeface="+mn-lt"/>
                <a:ea typeface="+mn-ea"/>
              </a:rPr>
              <a:t>IT</a:t>
            </a:r>
            <a:r>
              <a:rPr lang="ja-JP" altLang="en-US" sz="1200" baseline="0" dirty="0">
                <a:latin typeface="+mn-lt"/>
                <a:ea typeface="+mn-ea"/>
              </a:rPr>
              <a:t>ソリューション塾　講義資料</a:t>
            </a:r>
          </a:p>
        </p:txBody>
      </p:sp>
      <p:sp>
        <p:nvSpPr>
          <p:cNvPr id="13" name="Line 17"/>
          <p:cNvSpPr>
            <a:spLocks noChangeShapeType="1"/>
          </p:cNvSpPr>
          <p:nvPr/>
        </p:nvSpPr>
        <p:spPr bwMode="auto">
          <a:xfrm>
            <a:off x="457200" y="3352800"/>
            <a:ext cx="1371600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正方形/長方形 14"/>
          <p:cNvSpPr/>
          <p:nvPr userDrawn="1"/>
        </p:nvSpPr>
        <p:spPr bwMode="auto">
          <a:xfrm>
            <a:off x="755576" y="1916832"/>
            <a:ext cx="7632848" cy="3157300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6899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" y="2960572"/>
            <a:ext cx="9143999" cy="91440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ja-JP" altLang="en-US" dirty="0"/>
              <a:t>マスタ タイトルの書式設定</a:t>
            </a:r>
          </a:p>
        </p:txBody>
      </p:sp>
      <p:sp>
        <p:nvSpPr>
          <p:cNvPr id="14" name="Text Box 24"/>
          <p:cNvSpPr txBox="1">
            <a:spLocks noChangeArrowheads="1"/>
          </p:cNvSpPr>
          <p:nvPr userDrawn="1"/>
        </p:nvSpPr>
        <p:spPr bwMode="auto">
          <a:xfrm>
            <a:off x="5868144" y="6638066"/>
            <a:ext cx="334258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baseline="0" dirty="0">
                <a:latin typeface="+mn-lt"/>
                <a:ea typeface="+mn-ea"/>
              </a:rPr>
              <a:t>© 2009-16,all rights reserved by </a:t>
            </a:r>
            <a:r>
              <a:rPr lang="en-US" altLang="ja-JP" sz="800" baseline="0" dirty="0" err="1">
                <a:latin typeface="+mn-lt"/>
                <a:ea typeface="+mn-ea"/>
              </a:rPr>
              <a:t>NetCommerce</a:t>
            </a:r>
            <a:r>
              <a:rPr lang="en-US" altLang="ja-JP" sz="800" baseline="0" dirty="0">
                <a:latin typeface="+mn-lt"/>
                <a:ea typeface="+mn-ea"/>
              </a:rPr>
              <a:t> &amp; applied marketing</a:t>
            </a: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496752" y="1916832"/>
            <a:ext cx="891671" cy="216024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 userDrawn="1"/>
        </p:nvSpPr>
        <p:spPr bwMode="auto">
          <a:xfrm>
            <a:off x="6605081" y="1916832"/>
            <a:ext cx="891671" cy="216024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809768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4" name="正方形/長方形 3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>
                <a:solidFill>
                  <a:schemeClr val="bg1"/>
                </a:solidFill>
              </a:rPr>
              <a:t>  </a:t>
            </a:r>
            <a:r>
              <a:rPr lang="ja-JP" altLang="en-US" sz="1200" dirty="0">
                <a:solidFill>
                  <a:schemeClr val="bg1"/>
                </a:solidFill>
              </a:rPr>
              <a:t> </a:t>
            </a:r>
            <a:r>
              <a:rPr lang="en-US" altLang="ja-JP" sz="1200" dirty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/>
              <a:t>© 2009-13,all rights reserved by NetCommerce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6709932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正方形/長方形 6"/>
          <p:cNvSpPr/>
          <p:nvPr userDrawn="1"/>
        </p:nvSpPr>
        <p:spPr bwMode="auto">
          <a:xfrm>
            <a:off x="-4744" y="0"/>
            <a:ext cx="9148744" cy="6860362"/>
          </a:xfrm>
          <a:prstGeom prst="rect">
            <a:avLst/>
          </a:prstGeom>
          <a:solidFill>
            <a:schemeClr val="tx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3" name="正方形/長方形 2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5" name="Text Box 22"/>
          <p:cNvSpPr txBox="1">
            <a:spLocks noChangeArrowheads="1"/>
          </p:cNvSpPr>
          <p:nvPr userDrawn="1"/>
        </p:nvSpPr>
        <p:spPr bwMode="auto">
          <a:xfrm>
            <a:off x="6612305" y="6583363"/>
            <a:ext cx="255550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>
                <a:solidFill>
                  <a:schemeClr val="bg1"/>
                </a:solidFill>
              </a:rPr>
              <a:t>NetCommerce</a:t>
            </a:r>
            <a:r>
              <a:rPr lang="ja-JP" altLang="en-US" sz="1200" baseline="0" dirty="0">
                <a:solidFill>
                  <a:schemeClr val="bg1"/>
                </a:solidFill>
              </a:rPr>
              <a:t>  </a:t>
            </a:r>
            <a:r>
              <a:rPr lang="ja-JP" altLang="en-US" sz="1200" dirty="0">
                <a:solidFill>
                  <a:schemeClr val="bg1"/>
                </a:solidFill>
              </a:rPr>
              <a:t> </a:t>
            </a:r>
            <a:r>
              <a:rPr lang="en-US" altLang="ja-JP" sz="1200" dirty="0">
                <a:solidFill>
                  <a:schemeClr val="bg1"/>
                </a:solidFill>
              </a:rPr>
              <a:t> applied marketing</a:t>
            </a:r>
          </a:p>
        </p:txBody>
      </p:sp>
      <p:sp>
        <p:nvSpPr>
          <p:cNvPr id="6" name="Text Box 24"/>
          <p:cNvSpPr txBox="1">
            <a:spLocks noChangeArrowheads="1"/>
          </p:cNvSpPr>
          <p:nvPr userDrawn="1"/>
        </p:nvSpPr>
        <p:spPr bwMode="auto">
          <a:xfrm>
            <a:off x="-4744" y="6644144"/>
            <a:ext cx="3294493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>
                <a:solidFill>
                  <a:schemeClr val="bg1"/>
                </a:solidFill>
              </a:rPr>
              <a:t>© 2009-13,all rights reserved by </a:t>
            </a:r>
            <a:r>
              <a:rPr lang="en-US" altLang="ja-JP" sz="800" dirty="0" err="1">
                <a:solidFill>
                  <a:schemeClr val="bg1"/>
                </a:solidFill>
              </a:rPr>
              <a:t>NetCommerce</a:t>
            </a:r>
            <a:r>
              <a:rPr lang="en-US" altLang="ja-JP" sz="800" dirty="0">
                <a:solidFill>
                  <a:schemeClr val="bg1"/>
                </a:solidFill>
              </a:rPr>
              <a:t> &amp; applied marketing</a:t>
            </a:r>
          </a:p>
        </p:txBody>
      </p:sp>
    </p:spTree>
    <p:extLst>
      <p:ext uri="{BB962C8B-B14F-4D97-AF65-F5344CB8AC3E}">
        <p14:creationId xmlns:p14="http://schemas.microsoft.com/office/powerpoint/2010/main" val="1083124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457200" y="1189053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400" baseline="0">
                <a:solidFill>
                  <a:schemeClr val="accent4"/>
                </a:solidFill>
                <a:ea typeface="+mn-ea"/>
              </a:defRPr>
            </a:lvl1pPr>
            <a:lvl2pPr>
              <a:defRPr sz="2000" baseline="0">
                <a:solidFill>
                  <a:schemeClr val="accent4"/>
                </a:solidFill>
                <a:ea typeface="+mn-ea"/>
              </a:defRPr>
            </a:lvl2pPr>
            <a:lvl3pPr>
              <a:defRPr sz="2000" baseline="0">
                <a:solidFill>
                  <a:schemeClr val="accent4"/>
                </a:solidFill>
                <a:ea typeface="+mn-ea"/>
              </a:defRPr>
            </a:lvl3pPr>
            <a:lvl4pPr>
              <a:defRPr sz="1800" baseline="0">
                <a:solidFill>
                  <a:schemeClr val="accent4"/>
                </a:solidFill>
                <a:ea typeface="+mn-ea"/>
              </a:defRPr>
            </a:lvl4pPr>
            <a:lvl5pPr>
              <a:defRPr sz="1800" baseline="0">
                <a:solidFill>
                  <a:schemeClr val="accent4"/>
                </a:solidFill>
                <a:ea typeface="+mn-ea"/>
              </a:defRPr>
            </a:lvl5pPr>
          </a:lstStyle>
          <a:p>
            <a:pPr lvl="0"/>
            <a:r>
              <a:rPr lang="ja-JP" altLang="en-US" dirty="0"/>
              <a:t>マスタ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440592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4134018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2188906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7824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370638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ja-JP" altLang="en-US" noProof="0"/>
              <a:t>アイコンをクリックして図を追加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8890742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34915896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53200" y="152400"/>
            <a:ext cx="2133600" cy="5973763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248400" cy="59737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17824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slideLayout" Target="../slideLayouts/slideLayout11.xml"/><Relationship Id="rId3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正方形/長方形 8"/>
          <p:cNvSpPr/>
          <p:nvPr userDrawn="1"/>
        </p:nvSpPr>
        <p:spPr bwMode="auto">
          <a:xfrm>
            <a:off x="6612305" y="6584137"/>
            <a:ext cx="1200055" cy="276225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" name="正方形/長方形 7"/>
          <p:cNvSpPr/>
          <p:nvPr userDrawn="1"/>
        </p:nvSpPr>
        <p:spPr bwMode="auto">
          <a:xfrm>
            <a:off x="7812360" y="6583363"/>
            <a:ext cx="1331640" cy="276225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" name="正方形/長方形 1"/>
          <p:cNvSpPr/>
          <p:nvPr userDrawn="1"/>
        </p:nvSpPr>
        <p:spPr bwMode="auto">
          <a:xfrm>
            <a:off x="-4744" y="6583363"/>
            <a:ext cx="6617048" cy="276225"/>
          </a:xfrm>
          <a:prstGeom prst="rect">
            <a:avLst/>
          </a:prstGeom>
          <a:solidFill>
            <a:schemeClr val="bg1">
              <a:lumMod val="9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solidFill>
                <a:srgbClr val="484848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26" name="Rectangle 16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chemeClr val="accent4"/>
          </a:solidFill>
          <a:ln>
            <a:noFill/>
          </a:ln>
          <a:extLst/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2296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  <a:endParaRPr lang="en-US" altLang="ja-JP"/>
          </a:p>
        </p:txBody>
      </p:sp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029" name="Text Box 22"/>
          <p:cNvSpPr txBox="1">
            <a:spLocks noChangeArrowheads="1"/>
          </p:cNvSpPr>
          <p:nvPr/>
        </p:nvSpPr>
        <p:spPr bwMode="auto">
          <a:xfrm>
            <a:off x="6615063" y="6583363"/>
            <a:ext cx="255275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r" eaLnBrk="1" hangingPunct="1">
              <a:defRPr/>
            </a:pPr>
            <a:r>
              <a:rPr lang="en-US" altLang="ja-JP" sz="1200" dirty="0" err="1">
                <a:solidFill>
                  <a:schemeClr val="bg1"/>
                </a:solidFill>
                <a:latin typeface="+mn-lt"/>
                <a:ea typeface="+mn-ea"/>
              </a:rPr>
              <a:t>NetCommerce</a:t>
            </a:r>
            <a:r>
              <a:rPr lang="en-US" altLang="ja-JP" sz="1200" dirty="0">
                <a:solidFill>
                  <a:schemeClr val="bg1"/>
                </a:solidFill>
                <a:latin typeface="+mn-lt"/>
                <a:ea typeface="+mn-ea"/>
              </a:rPr>
              <a:t>   applied marketing</a:t>
            </a:r>
          </a:p>
        </p:txBody>
      </p:sp>
      <p:sp>
        <p:nvSpPr>
          <p:cNvPr id="1030" name="Text Box 24"/>
          <p:cNvSpPr txBox="1">
            <a:spLocks noChangeArrowheads="1"/>
          </p:cNvSpPr>
          <p:nvPr/>
        </p:nvSpPr>
        <p:spPr bwMode="auto">
          <a:xfrm>
            <a:off x="-4744" y="6644144"/>
            <a:ext cx="338746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 eaLnBrk="1" hangingPunct="1">
              <a:defRPr/>
            </a:pPr>
            <a:r>
              <a:rPr lang="en-US" altLang="ja-JP" sz="800" dirty="0">
                <a:latin typeface="+mn-lt"/>
                <a:ea typeface="+mn-ea"/>
              </a:rPr>
              <a:t>© 2009-16,all rights reserved by </a:t>
            </a:r>
            <a:r>
              <a:rPr lang="en-US" altLang="ja-JP" sz="800" dirty="0" err="1">
                <a:latin typeface="+mn-lt"/>
                <a:ea typeface="+mn-ea"/>
              </a:rPr>
              <a:t>NetCommerce</a:t>
            </a:r>
            <a:r>
              <a:rPr lang="en-US" altLang="ja-JP" sz="800" dirty="0">
                <a:latin typeface="+mn-lt"/>
                <a:ea typeface="+mn-ea"/>
              </a:rPr>
              <a:t> &amp; applied marketing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11" r:id="rId1"/>
    <p:sldLayoutId id="2147484401" r:id="rId2"/>
    <p:sldLayoutId id="2147484404" r:id="rId3"/>
    <p:sldLayoutId id="2147484405" r:id="rId4"/>
    <p:sldLayoutId id="2147484406" r:id="rId5"/>
    <p:sldLayoutId id="2147484407" r:id="rId6"/>
    <p:sldLayoutId id="2147484408" r:id="rId7"/>
    <p:sldLayoutId id="2147484409" r:id="rId8"/>
    <p:sldLayoutId id="2147484410" r:id="rId9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AutoShape 20" descr="netcomm_logo.png"/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365978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418" r:id="rId1"/>
    <p:sldLayoutId id="2147484419" r:id="rId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Calibri" pitchFamily="34" charset="0"/>
          <a:ea typeface="ＭＳ Ｐゴシック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kumimoji="1" sz="32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>
          <a:solidFill>
            <a:srgbClr val="0073A3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1600">
          <a:solidFill>
            <a:srgbClr val="484848"/>
          </a:solidFill>
          <a:latin typeface="+mn-lt"/>
          <a:ea typeface="HG丸ｺﾞｼｯｸM-PRO" pitchFamily="50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  <a:ea typeface="HG丸ｺﾞｼｯｸM-PRO" pitchFamily="50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kumimoji="1" sz="1400">
          <a:solidFill>
            <a:srgbClr val="484848"/>
          </a:solidFill>
          <a:latin typeface="+mn-lt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23.png"/><Relationship Id="rId3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6.png"/><Relationship Id="rId6" Type="http://schemas.openxmlformats.org/officeDocument/2006/relationships/image" Target="../media/image11.jpeg"/><Relationship Id="rId7" Type="http://schemas.openxmlformats.org/officeDocument/2006/relationships/image" Target="../media/image12.jpeg"/><Relationship Id="rId8" Type="http://schemas.openxmlformats.org/officeDocument/2006/relationships/image" Target="../media/image13.jpe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5" Type="http://schemas.openxmlformats.org/officeDocument/2006/relationships/image" Target="../media/image18.png"/><Relationship Id="rId6" Type="http://schemas.openxmlformats.org/officeDocument/2006/relationships/image" Target="../media/image19.jpg"/><Relationship Id="rId7" Type="http://schemas.openxmlformats.org/officeDocument/2006/relationships/image" Target="../media/image20.gif"/><Relationship Id="rId8" Type="http://schemas.openxmlformats.org/officeDocument/2006/relationships/image" Target="../media/image21.jp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ja-JP" dirty="0"/>
              <a:t>ARM</a:t>
            </a:r>
            <a:endParaRPr lang="ja-JP" altLang="en-US" dirty="0"/>
          </a:p>
        </p:txBody>
      </p:sp>
      <p:sp>
        <p:nvSpPr>
          <p:cNvPr id="3" name="テキスト ボックス 2"/>
          <p:cNvSpPr txBox="1"/>
          <p:nvPr/>
        </p:nvSpPr>
        <p:spPr>
          <a:xfrm>
            <a:off x="5796136" y="5373215"/>
            <a:ext cx="258275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ja-JP" altLang="en-US" sz="1100" dirty="0">
                <a:latin typeface="+mn-lt"/>
                <a:ea typeface="+mn-ea"/>
              </a:rPr>
              <a:t>株式会社アプライド・マーケティング</a:t>
            </a:r>
            <a:endParaRPr kumimoji="1" lang="en-US" altLang="ja-JP" sz="1100" dirty="0">
              <a:latin typeface="+mn-lt"/>
              <a:ea typeface="+mn-ea"/>
            </a:endParaRPr>
          </a:p>
          <a:p>
            <a:pPr algn="r"/>
            <a:r>
              <a:rPr lang="ja-JP" altLang="en-US" sz="1100" dirty="0">
                <a:latin typeface="+mn-lt"/>
                <a:ea typeface="+mn-ea"/>
              </a:rPr>
              <a:t>大越　章司</a:t>
            </a:r>
            <a:endParaRPr lang="en-US" altLang="ja-JP" sz="1100" dirty="0">
              <a:latin typeface="+mn-lt"/>
              <a:ea typeface="+mn-ea"/>
            </a:endParaRPr>
          </a:p>
          <a:p>
            <a:pPr algn="r"/>
            <a:r>
              <a:rPr lang="en-US" altLang="ja-JP" sz="1100" dirty="0">
                <a:latin typeface="+mn-lt"/>
                <a:ea typeface="+mn-ea"/>
              </a:rPr>
              <a:t>http://www.appliedmarketing.co.jp/</a:t>
            </a:r>
          </a:p>
          <a:p>
            <a:pPr algn="r"/>
            <a:r>
              <a:rPr kumimoji="1" lang="en-US" altLang="ja-JP" sz="1100" dirty="0">
                <a:latin typeface="+mn-lt"/>
                <a:ea typeface="+mn-ea"/>
              </a:rPr>
              <a:t>shoji@appliedmarketing.co.jp</a:t>
            </a:r>
            <a:endParaRPr kumimoji="1" lang="ja-JP" altLang="en-US" sz="1100" dirty="0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4851479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 </a:t>
            </a:r>
            <a:r>
              <a:rPr kumimoji="1" lang="en-US" altLang="ja-JP" dirty="0" err="1" smtClean="0"/>
              <a:t>mbed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1196752"/>
            <a:ext cx="8100392" cy="5057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3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IBM</a:t>
            </a:r>
            <a:r>
              <a:rPr kumimoji="1" lang="ja-JP" altLang="en-US" dirty="0" smtClean="0"/>
              <a:t>と</a:t>
            </a:r>
            <a:r>
              <a:rPr kumimoji="1" lang="en-US" altLang="ja-JP" dirty="0" smtClean="0"/>
              <a:t>ARM</a:t>
            </a:r>
            <a:r>
              <a:rPr kumimoji="1" lang="ja-JP" altLang="en-US" dirty="0" smtClean="0"/>
              <a:t>が連携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87" y="1964391"/>
            <a:ext cx="6489725" cy="4407640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" y="928687"/>
            <a:ext cx="2818476" cy="82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822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ニュースに出てくる</a:t>
            </a:r>
            <a:r>
              <a:rPr kumimoji="1" lang="en-US" altLang="ja-JP" dirty="0"/>
              <a:t>ARM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825" y="1198281"/>
            <a:ext cx="4735583" cy="3972666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3848" y="1292865"/>
            <a:ext cx="5760640" cy="3783499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図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0839" y="2420888"/>
            <a:ext cx="4832722" cy="3872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84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Windows</a:t>
            </a:r>
            <a:r>
              <a:rPr lang="ja-JP" altLang="en-US" dirty="0"/>
              <a:t>がアーム</a:t>
            </a:r>
            <a:r>
              <a:rPr kumimoji="1" lang="ja-JP" altLang="en-US" dirty="0"/>
              <a:t>対応 </a:t>
            </a:r>
            <a:r>
              <a:rPr kumimoji="1" lang="en-US" altLang="ja-JP" dirty="0"/>
              <a:t>(2011.1.7 </a:t>
            </a:r>
            <a:r>
              <a:rPr kumimoji="1" lang="ja-JP" altLang="en-US" dirty="0"/>
              <a:t>日経新聞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11" y="1483245"/>
            <a:ext cx="5579249" cy="48901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0728"/>
            <a:ext cx="3114675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正方形/長方形 2"/>
          <p:cNvSpPr/>
          <p:nvPr/>
        </p:nvSpPr>
        <p:spPr bwMode="auto">
          <a:xfrm>
            <a:off x="3601263" y="5661248"/>
            <a:ext cx="1800200" cy="288032"/>
          </a:xfrm>
          <a:prstGeom prst="rect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 baseline="0">
              <a:ln>
                <a:noFill/>
              </a:ln>
              <a:solidFill>
                <a:srgbClr val="484848"/>
              </a:solidFill>
              <a:effectLst/>
              <a:latin typeface="Arial" charset="0"/>
              <a:ea typeface="HG丸ｺﾞｼｯｸM-PRO" pitchFamily="50" charset="-128"/>
            </a:endParaRPr>
          </a:p>
        </p:txBody>
      </p:sp>
      <p:sp>
        <p:nvSpPr>
          <p:cNvPr id="4" name="角丸四角形 3"/>
          <p:cNvSpPr/>
          <p:nvPr/>
        </p:nvSpPr>
        <p:spPr bwMode="auto">
          <a:xfrm>
            <a:off x="6372200" y="2386364"/>
            <a:ext cx="2448272" cy="648072"/>
          </a:xfrm>
          <a:prstGeom prst="round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に対応</a:t>
            </a:r>
          </a:p>
        </p:txBody>
      </p:sp>
      <p:grpSp>
        <p:nvGrpSpPr>
          <p:cNvPr id="6" name="グループ化 5"/>
          <p:cNvGrpSpPr/>
          <p:nvPr/>
        </p:nvGrpSpPr>
        <p:grpSpPr>
          <a:xfrm>
            <a:off x="6372200" y="3106444"/>
            <a:ext cx="2448272" cy="2584350"/>
            <a:chOff x="6372200" y="3106444"/>
            <a:chExt cx="2448272" cy="2584350"/>
          </a:xfrm>
        </p:grpSpPr>
        <p:sp>
          <p:nvSpPr>
            <p:cNvPr id="7" name="角丸四角形 6"/>
            <p:cNvSpPr/>
            <p:nvPr/>
          </p:nvSpPr>
          <p:spPr bwMode="auto">
            <a:xfrm>
              <a:off x="6372200" y="4114556"/>
              <a:ext cx="2448272" cy="1576238"/>
            </a:xfrm>
            <a:prstGeom prst="roundRect">
              <a:avLst/>
            </a:prstGeom>
            <a:solidFill>
              <a:schemeClr val="accent2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スマホ</a:t>
              </a:r>
              <a:r>
                <a:rPr kumimoji="0" lang="en-US" altLang="ja-JP" sz="28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/</a:t>
              </a: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タブレット</a:t>
              </a:r>
              <a:endParaRPr kumimoji="0" lang="en-US" altLang="ja-JP" sz="28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endParaRPr>
            </a:p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ja-JP" altLang="en-US" sz="2800" b="0" i="0" u="none" strike="noStrike" cap="none" normalizeH="0" dirty="0">
                  <a:ln>
                    <a:noFill/>
                  </a:ln>
                  <a:solidFill>
                    <a:schemeClr val="bg1"/>
                  </a:solidFill>
                  <a:effectLst/>
                  <a:latin typeface="+mn-lt"/>
                  <a:ea typeface="+mn-ea"/>
                </a:rPr>
                <a:t>対応</a:t>
              </a:r>
            </a:p>
          </p:txBody>
        </p:sp>
        <p:sp>
          <p:nvSpPr>
            <p:cNvPr id="5" name="下矢印 4"/>
            <p:cNvSpPr/>
            <p:nvPr/>
          </p:nvSpPr>
          <p:spPr bwMode="auto">
            <a:xfrm>
              <a:off x="6372200" y="3106444"/>
              <a:ext cx="2448272" cy="936104"/>
            </a:xfrm>
            <a:prstGeom prst="downArrow">
              <a:avLst/>
            </a:prstGeom>
            <a:solidFill>
              <a:schemeClr val="accent4"/>
            </a:solidFill>
            <a:ln w="38100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ja-JP" altLang="en-US" sz="1400" b="0" i="0" u="none" strike="noStrike" cap="none" normalizeH="0">
                <a:ln>
                  <a:noFill/>
                </a:ln>
                <a:effectLst/>
                <a:latin typeface="+mn-lt"/>
                <a:ea typeface="+mn-e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03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正方形/長方形 18"/>
          <p:cNvSpPr/>
          <p:nvPr/>
        </p:nvSpPr>
        <p:spPr bwMode="auto">
          <a:xfrm>
            <a:off x="239202" y="2052965"/>
            <a:ext cx="8801363" cy="2096115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アーキテクチャのマイクロプロセッサ</a:t>
            </a:r>
          </a:p>
        </p:txBody>
      </p:sp>
      <p:sp>
        <p:nvSpPr>
          <p:cNvPr id="614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/>
              <a:t>ARM </a:t>
            </a:r>
            <a:r>
              <a:rPr lang="ja-JP" altLang="en-US" dirty="0"/>
              <a:t>とは</a:t>
            </a:r>
          </a:p>
        </p:txBody>
      </p:sp>
      <p:sp>
        <p:nvSpPr>
          <p:cNvPr id="2" name="正方形/長方形 1"/>
          <p:cNvSpPr/>
          <p:nvPr/>
        </p:nvSpPr>
        <p:spPr bwMode="auto">
          <a:xfrm>
            <a:off x="2987824" y="1124744"/>
            <a:ext cx="2952328" cy="7694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英 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Ltd. (ARM Holdings)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= Advanced RISC Machines</a:t>
            </a:r>
            <a:endParaRPr kumimoji="0" lang="ja-JP" altLang="en-US" sz="1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6" name="正方形/長方形 5"/>
          <p:cNvSpPr/>
          <p:nvPr/>
        </p:nvSpPr>
        <p:spPr bwMode="auto">
          <a:xfrm>
            <a:off x="239201" y="5601576"/>
            <a:ext cx="8786045" cy="77975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ja-JP" altLang="en-US" sz="1400" dirty="0">
                <a:solidFill>
                  <a:schemeClr val="bg1"/>
                </a:solidFill>
              </a:rPr>
              <a:t>マーベル、モトローラ、</a:t>
            </a:r>
            <a:r>
              <a:rPr lang="en-US" altLang="ja-JP" sz="1400" dirty="0">
                <a:solidFill>
                  <a:schemeClr val="bg1"/>
                </a:solidFill>
              </a:rPr>
              <a:t>IBM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テキサス・インスツルメンツ、任天堂、フィリップス、</a:t>
            </a:r>
            <a:r>
              <a:rPr lang="en-US" altLang="ja-JP" sz="1400" dirty="0">
                <a:solidFill>
                  <a:schemeClr val="bg1"/>
                </a:solidFill>
              </a:rPr>
              <a:t>Atmel</a:t>
            </a:r>
            <a:r>
              <a:rPr lang="ja-JP" altLang="en-US" sz="1400" dirty="0" err="1">
                <a:solidFill>
                  <a:schemeClr val="bg1"/>
                </a:solidFill>
              </a:rPr>
              <a:t>、</a:t>
            </a:r>
            <a:r>
              <a:rPr lang="ja-JP" altLang="en-US" sz="1400" dirty="0">
                <a:solidFill>
                  <a:schemeClr val="bg1"/>
                </a:solidFill>
              </a:rPr>
              <a:t>シャープ、サムスン電子、</a:t>
            </a:r>
            <a:r>
              <a:rPr lang="en-US" altLang="ja-JP" sz="1400" dirty="0">
                <a:solidFill>
                  <a:schemeClr val="bg1"/>
                </a:solidFill>
              </a:rPr>
              <a:t>ST</a:t>
            </a:r>
            <a:r>
              <a:rPr lang="ja-JP" altLang="en-US" sz="1400" dirty="0">
                <a:solidFill>
                  <a:schemeClr val="bg1"/>
                </a:solidFill>
              </a:rPr>
              <a:t>マイクロエレクトロニクス、アナログ・デバイセズ、パナソニック、クアルコム他、世界中</a:t>
            </a:r>
            <a:r>
              <a:rPr lang="ja-JP" altLang="en-US" sz="1400" dirty="0" smtClean="0">
                <a:solidFill>
                  <a:schemeClr val="bg1"/>
                </a:solidFill>
              </a:rPr>
              <a:t>の</a:t>
            </a:r>
            <a:r>
              <a:rPr lang="en-US" altLang="ja-JP" sz="1400" dirty="0" smtClean="0">
                <a:solidFill>
                  <a:schemeClr val="bg1"/>
                </a:solidFill>
              </a:rPr>
              <a:t>1</a:t>
            </a:r>
            <a:r>
              <a:rPr lang="en-US" altLang="ja-JP" sz="1400" dirty="0" smtClean="0">
                <a:solidFill>
                  <a:schemeClr val="bg1"/>
                </a:solidFill>
              </a:rPr>
              <a:t>,</a:t>
            </a:r>
            <a:r>
              <a:rPr lang="en-US" altLang="ja-JP" sz="1400" dirty="0" smtClean="0">
                <a:solidFill>
                  <a:schemeClr val="bg1"/>
                </a:solidFill>
              </a:rPr>
              <a:t>300</a:t>
            </a:r>
            <a:r>
              <a:rPr lang="ja-JP" altLang="en-US" sz="1400" dirty="0" smtClean="0">
                <a:solidFill>
                  <a:schemeClr val="bg1"/>
                </a:solidFill>
              </a:rPr>
              <a:t>社以上と</a:t>
            </a:r>
            <a:r>
              <a:rPr lang="ja-JP" altLang="en-US" sz="1400" dirty="0" smtClean="0">
                <a:solidFill>
                  <a:schemeClr val="bg1"/>
                </a:solidFill>
              </a:rPr>
              <a:t>ライセンス契約をして</a:t>
            </a:r>
            <a:r>
              <a:rPr lang="ja-JP" altLang="en-US" sz="1400" dirty="0">
                <a:solidFill>
                  <a:schemeClr val="bg1"/>
                </a:solidFill>
              </a:rPr>
              <a:t>いる</a:t>
            </a:r>
            <a:r>
              <a:rPr lang="ja-JP" altLang="en-US" sz="1400" dirty="0" smtClean="0">
                <a:solidFill>
                  <a:schemeClr val="bg1"/>
                </a:solidFill>
              </a:rPr>
              <a:t>（過去にはインテルも契約していた）</a:t>
            </a:r>
            <a:endParaRPr lang="ja-JP" altLang="en-US" sz="1400" dirty="0">
              <a:solidFill>
                <a:schemeClr val="bg1"/>
              </a:solidFill>
            </a:endParaRPr>
          </a:p>
        </p:txBody>
      </p:sp>
      <p:sp>
        <p:nvSpPr>
          <p:cNvPr id="7" name="正方形/長方形 6"/>
          <p:cNvSpPr/>
          <p:nvPr/>
        </p:nvSpPr>
        <p:spPr bwMode="auto">
          <a:xfrm>
            <a:off x="239200" y="4305433"/>
            <a:ext cx="8786045" cy="1152128"/>
          </a:xfrm>
          <a:prstGeom prst="rect">
            <a:avLst/>
          </a:prstGeom>
          <a:solidFill>
            <a:schemeClr val="accent4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20000"/>
              </a:spcBef>
            </a:pPr>
            <a:r>
              <a:rPr lang="en-US" altLang="ja-JP" sz="1400" dirty="0">
                <a:solidFill>
                  <a:schemeClr val="bg1"/>
                </a:solidFill>
              </a:rPr>
              <a:t>ARM</a:t>
            </a:r>
            <a:r>
              <a:rPr lang="ja-JP" altLang="en-US" sz="1400" dirty="0">
                <a:solidFill>
                  <a:schemeClr val="bg1"/>
                </a:solidFill>
              </a:rPr>
              <a:t> </a:t>
            </a:r>
            <a:r>
              <a:rPr lang="en-US" altLang="ja-JP" sz="1400" dirty="0">
                <a:solidFill>
                  <a:schemeClr val="bg1"/>
                </a:solidFill>
              </a:rPr>
              <a:t>Ltd. (ARM Holdings)</a:t>
            </a:r>
            <a:endParaRPr kumimoji="0" lang="ja-JP" altLang="en-US" sz="1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" name="正方形/長方形 8"/>
          <p:cNvSpPr/>
          <p:nvPr/>
        </p:nvSpPr>
        <p:spPr bwMode="auto">
          <a:xfrm>
            <a:off x="4701184" y="4665472"/>
            <a:ext cx="4194578" cy="67553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1990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年に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Acorn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Apple</a:t>
            </a:r>
            <a:r>
              <a:rPr kumimoji="0" lang="ja-JP" altLang="en-US" sz="1400" dirty="0" err="1">
                <a:solidFill>
                  <a:schemeClr val="bg1"/>
                </a:solidFill>
                <a:latin typeface="+mn-lt"/>
                <a:ea typeface="+mn-ea"/>
              </a:rPr>
              <a:t>、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VLSI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テクノロジーのジョイントベンチャーとして設立された</a:t>
            </a:r>
          </a:p>
        </p:txBody>
      </p:sp>
      <p:sp>
        <p:nvSpPr>
          <p:cNvPr id="11" name="正方形/長方形 10"/>
          <p:cNvSpPr/>
          <p:nvPr/>
        </p:nvSpPr>
        <p:spPr bwMode="auto">
          <a:xfrm>
            <a:off x="383155" y="2555811"/>
            <a:ext cx="2691905" cy="864096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ほとんどの携帯電話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スマホ、大多数の組込機器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/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タブレットで採用されている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2" name="正方形/長方形 11"/>
          <p:cNvSpPr/>
          <p:nvPr/>
        </p:nvSpPr>
        <p:spPr bwMode="auto">
          <a:xfrm>
            <a:off x="6189824" y="2557020"/>
            <a:ext cx="2690062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2014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年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時点で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600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億個を出荷</a:t>
            </a:r>
          </a:p>
          <a:p>
            <a:pPr algn="ctr">
              <a:spcBef>
                <a:spcPct val="20000"/>
              </a:spcBef>
            </a:pPr>
            <a:r>
              <a:rPr kumimoji="0" lang="en-US" altLang="ja-JP" sz="1200" dirty="0">
                <a:solidFill>
                  <a:schemeClr val="bg1"/>
                </a:solidFill>
                <a:latin typeface="+mn-lt"/>
                <a:ea typeface="+mn-ea"/>
              </a:rPr>
              <a:t>(ARM Holdings Web</a:t>
            </a:r>
            <a:r>
              <a:rPr kumimoji="0" lang="ja-JP" altLang="en-US" sz="1200" dirty="0">
                <a:solidFill>
                  <a:schemeClr val="bg1"/>
                </a:solidFill>
                <a:latin typeface="+mn-lt"/>
                <a:ea typeface="+mn-ea"/>
              </a:rPr>
              <a:t>サイトより</a:t>
            </a:r>
            <a:r>
              <a:rPr kumimoji="0" lang="en-US" altLang="ja-JP" sz="1200" dirty="0">
                <a:solidFill>
                  <a:schemeClr val="bg1"/>
                </a:solidFill>
                <a:latin typeface="+mn-lt"/>
                <a:ea typeface="+mn-ea"/>
              </a:rPr>
              <a:t>)</a:t>
            </a:r>
            <a:endParaRPr kumimoji="0" lang="ja-JP" altLang="en-US" sz="12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4" name="正方形/長方形 13"/>
          <p:cNvSpPr/>
          <p:nvPr/>
        </p:nvSpPr>
        <p:spPr bwMode="auto">
          <a:xfrm>
            <a:off x="3293930" y="2557021"/>
            <a:ext cx="2691905" cy="861677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組み込み機器の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75%</a:t>
            </a:r>
          </a:p>
          <a:p>
            <a:pPr algn="ctr">
              <a:spcBef>
                <a:spcPct val="20000"/>
              </a:spcBef>
            </a:pP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携帯・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スマホの</a:t>
            </a:r>
            <a:r>
              <a:rPr kumimoji="0"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95%</a:t>
            </a: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で採用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sp>
        <p:nvSpPr>
          <p:cNvPr id="15" name="正方形/長方形 14"/>
          <p:cNvSpPr/>
          <p:nvPr/>
        </p:nvSpPr>
        <p:spPr bwMode="auto">
          <a:xfrm>
            <a:off x="382306" y="3567761"/>
            <a:ext cx="4189693" cy="437303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低消費電力</a:t>
            </a:r>
          </a:p>
        </p:txBody>
      </p:sp>
      <p:sp>
        <p:nvSpPr>
          <p:cNvPr id="16" name="正方形/長方形 15"/>
          <p:cNvSpPr/>
          <p:nvPr/>
        </p:nvSpPr>
        <p:spPr bwMode="auto">
          <a:xfrm>
            <a:off x="4701184" y="3567760"/>
            <a:ext cx="4178702" cy="437303"/>
          </a:xfrm>
          <a:prstGeom prst="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dirty="0">
                <a:solidFill>
                  <a:schemeClr val="bg1"/>
                </a:solidFill>
                <a:latin typeface="+mn-lt"/>
                <a:ea typeface="+mn-ea"/>
              </a:rPr>
              <a:t>高性能</a:t>
            </a:r>
            <a:endParaRPr kumimoji="0" lang="ja-JP" altLang="en-US" sz="2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124744"/>
            <a:ext cx="2592288" cy="769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正方形/長方形 17"/>
          <p:cNvSpPr/>
          <p:nvPr/>
        </p:nvSpPr>
        <p:spPr bwMode="auto">
          <a:xfrm>
            <a:off x="6088237" y="1124744"/>
            <a:ext cx="2952328" cy="769424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ARM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 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Ltd. 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が開発・ライセンスする</a:t>
            </a:r>
            <a:r>
              <a:rPr lang="en-US" altLang="ja-JP" sz="1400" dirty="0">
                <a:solidFill>
                  <a:schemeClr val="bg1"/>
                </a:solidFill>
                <a:latin typeface="+mn-lt"/>
                <a:ea typeface="+mn-ea"/>
              </a:rPr>
              <a:t>CPU</a:t>
            </a:r>
            <a:r>
              <a:rPr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アーキテクチャ</a:t>
            </a:r>
            <a:endParaRPr kumimoji="0" lang="ja-JP" altLang="en-US" sz="14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21" name="正方形/長方形 20"/>
          <p:cNvSpPr/>
          <p:nvPr/>
        </p:nvSpPr>
        <p:spPr bwMode="auto">
          <a:xfrm>
            <a:off x="383155" y="4665472"/>
            <a:ext cx="4194578" cy="675532"/>
          </a:xfrm>
          <a:prstGeom prst="rect">
            <a:avLst/>
          </a:prstGeom>
          <a:solidFill>
            <a:schemeClr val="accent1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ARM</a:t>
            </a:r>
            <a:r>
              <a:rPr kumimoji="0" lang="ja-JP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アーキテクチャの</a:t>
            </a: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CPU</a:t>
            </a:r>
            <a:r>
              <a:rPr kumimoji="0" lang="ja-JP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の設計のみを行い、</a:t>
            </a:r>
            <a:r>
              <a:rPr kumimoji="0" lang="en-US" altLang="ja-JP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IP</a:t>
            </a:r>
            <a:r>
              <a:rPr kumimoji="0" lang="ja-JP" altLang="en-US" sz="14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をライセンスするファブレス企業</a:t>
            </a:r>
          </a:p>
        </p:txBody>
      </p:sp>
    </p:spTree>
    <p:extLst>
      <p:ext uri="{BB962C8B-B14F-4D97-AF65-F5344CB8AC3E}">
        <p14:creationId xmlns:p14="http://schemas.microsoft.com/office/powerpoint/2010/main" val="1923119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" grpId="0" animBg="1"/>
      <p:bldP spid="6" grpId="0" animBg="1"/>
      <p:bldP spid="7" grpId="0" animBg="1"/>
      <p:bldP spid="9" grpId="0" animBg="1"/>
      <p:bldP spid="11" grpId="0" animBg="1"/>
      <p:bldP spid="12" grpId="0" animBg="1"/>
      <p:bldP spid="14" grpId="0" animBg="1"/>
      <p:bldP spid="15" grpId="0" animBg="1"/>
      <p:bldP spid="16" grpId="0" animBg="1"/>
      <p:bldP spid="18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年</a:t>
            </a:r>
            <a:r>
              <a:rPr kumimoji="1" lang="ja-JP" altLang="en-US" dirty="0"/>
              <a:t>の売上高は</a:t>
            </a:r>
            <a:r>
              <a:rPr kumimoji="1" lang="en-US" altLang="ja-JP" dirty="0" smtClean="0"/>
              <a:t>14</a:t>
            </a:r>
            <a:r>
              <a:rPr kumimoji="1" lang="ja-JP" altLang="en-US" dirty="0" smtClean="0"/>
              <a:t>億</a:t>
            </a:r>
            <a:r>
              <a:rPr kumimoji="1" lang="en-US" altLang="ja-JP" dirty="0" smtClean="0"/>
              <a:t>8860</a:t>
            </a:r>
            <a:r>
              <a:rPr kumimoji="1" lang="ja-JP" altLang="en-US" dirty="0"/>
              <a:t>万ドル</a:t>
            </a:r>
          </a:p>
        </p:txBody>
      </p:sp>
      <p:sp>
        <p:nvSpPr>
          <p:cNvPr id="5" name="正方形/長方形 4"/>
          <p:cNvSpPr/>
          <p:nvPr/>
        </p:nvSpPr>
        <p:spPr bwMode="auto">
          <a:xfrm>
            <a:off x="3233676" y="5884168"/>
            <a:ext cx="2691905" cy="282705"/>
          </a:xfrm>
          <a:prstGeom prst="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>
              <a:spcBef>
                <a:spcPct val="20000"/>
              </a:spcBef>
            </a:pPr>
            <a:r>
              <a:rPr kumimoji="0" lang="ja-JP" altLang="en-US" sz="1400" dirty="0">
                <a:solidFill>
                  <a:schemeClr val="bg1"/>
                </a:solidFill>
                <a:latin typeface="+mn-lt"/>
                <a:ea typeface="+mn-ea"/>
              </a:rPr>
              <a:t>営業利益率</a:t>
            </a:r>
            <a:r>
              <a:rPr kumimoji="0" lang="ja-JP" altLang="en-US" sz="1400" dirty="0" smtClean="0">
                <a:solidFill>
                  <a:schemeClr val="bg1"/>
                </a:solidFill>
                <a:latin typeface="+mn-lt"/>
                <a:ea typeface="+mn-ea"/>
              </a:rPr>
              <a:t>は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40.7</a:t>
            </a:r>
            <a:r>
              <a:rPr kumimoji="0" lang="en-US" altLang="ja-JP" sz="1400" dirty="0" smtClean="0">
                <a:solidFill>
                  <a:schemeClr val="bg1"/>
                </a:solidFill>
                <a:latin typeface="+mn-lt"/>
                <a:ea typeface="+mn-ea"/>
              </a:rPr>
              <a:t>%!!!</a:t>
            </a:r>
            <a:endParaRPr kumimoji="0" lang="en-US" altLang="ja-JP" sz="1400" dirty="0">
              <a:solidFill>
                <a:schemeClr val="bg1"/>
              </a:solidFill>
              <a:latin typeface="+mn-lt"/>
              <a:ea typeface="+mn-ea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6" y="1268760"/>
            <a:ext cx="8512203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47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2015</a:t>
            </a:r>
            <a:r>
              <a:rPr kumimoji="1" lang="ja-JP" altLang="en-US" dirty="0" smtClean="0"/>
              <a:t>年だけで</a:t>
            </a:r>
            <a:r>
              <a:rPr kumimoji="1" lang="en-US" altLang="ja-JP" dirty="0" smtClean="0"/>
              <a:t>150</a:t>
            </a:r>
            <a:r>
              <a:rPr kumimoji="1" lang="ja-JP" altLang="en-US" dirty="0" smtClean="0"/>
              <a:t>億個のチップを出荷</a:t>
            </a:r>
            <a:endParaRPr kumimoji="1" lang="ja-JP" altLang="en-US" dirty="0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980728"/>
            <a:ext cx="8162925" cy="53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0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の特徴　～省電力かつ高性能～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457200" y="1189053"/>
            <a:ext cx="8363272" cy="4525963"/>
          </a:xfrm>
        </p:spPr>
        <p:txBody>
          <a:bodyPr/>
          <a:lstStyle/>
          <a:p>
            <a:r>
              <a:rPr kumimoji="1" lang="en-US" altLang="ja-JP" sz="1800" dirty="0"/>
              <a:t>ARM</a:t>
            </a:r>
            <a:r>
              <a:rPr kumimoji="1" lang="ja-JP" altLang="en-US" sz="1800" dirty="0"/>
              <a:t>発足時</a:t>
            </a:r>
            <a:r>
              <a:rPr kumimoji="1" lang="en-US" altLang="ja-JP" sz="1800" dirty="0"/>
              <a:t>(1983</a:t>
            </a:r>
            <a:r>
              <a:rPr kumimoji="1" lang="ja-JP" altLang="en-US" sz="1800" dirty="0"/>
              <a:t>年</a:t>
            </a:r>
            <a:r>
              <a:rPr kumimoji="1" lang="en-US" altLang="ja-JP" sz="1800" dirty="0"/>
              <a:t>)</a:t>
            </a:r>
            <a:r>
              <a:rPr kumimoji="1" lang="ja-JP" altLang="en-US" sz="1800" dirty="0" err="1"/>
              <a:t>には</a:t>
            </a:r>
            <a:r>
              <a:rPr kumimoji="1" lang="ja-JP" altLang="en-US" sz="1800" dirty="0"/>
              <a:t>既に</a:t>
            </a:r>
            <a:r>
              <a:rPr kumimoji="1" lang="en-US" altLang="ja-JP" sz="1800" dirty="0"/>
              <a:t>Intel</a:t>
            </a:r>
            <a:r>
              <a:rPr kumimoji="1" lang="ja-JP" altLang="en-US" sz="1800" dirty="0"/>
              <a:t>が一定の市場を確保していたため、</a:t>
            </a:r>
            <a:r>
              <a:rPr lang="en-US" altLang="ja-JP" sz="1800" dirty="0"/>
              <a:t>ARM</a:t>
            </a:r>
            <a:r>
              <a:rPr lang="ja-JP" altLang="en-US" sz="1800" dirty="0"/>
              <a:t>は組込用途に特化した開発を行った</a:t>
            </a:r>
            <a:endParaRPr lang="en-US" altLang="ja-JP" sz="1800" dirty="0"/>
          </a:p>
          <a:p>
            <a:pPr lvl="1"/>
            <a:r>
              <a:rPr kumimoji="1" lang="ja-JP" altLang="en-US" sz="1600" dirty="0"/>
              <a:t>シンプルなアーキテクチャ</a:t>
            </a:r>
            <a:endParaRPr kumimoji="1" lang="en-US" altLang="ja-JP" sz="1600" dirty="0"/>
          </a:p>
          <a:p>
            <a:pPr lvl="2"/>
            <a:r>
              <a:rPr lang="ja-JP" altLang="en-US" sz="1600" dirty="0"/>
              <a:t>コア部分は最小限の機能を持ち、トランジスタ数も少ないため、消費電力が少ない</a:t>
            </a:r>
            <a:endParaRPr lang="en-US" altLang="ja-JP" sz="1600" dirty="0"/>
          </a:p>
          <a:p>
            <a:pPr lvl="1"/>
            <a:r>
              <a:rPr lang="ja-JP" altLang="en-US" sz="1600" dirty="0"/>
              <a:t>省電力と高性能を両立させる独特な命令セット</a:t>
            </a:r>
            <a:endParaRPr lang="en-US" altLang="ja-JP" sz="1600" dirty="0"/>
          </a:p>
          <a:p>
            <a:pPr lvl="2"/>
            <a:r>
              <a:rPr kumimoji="1" lang="en-US" altLang="ja-JP" sz="1600" dirty="0"/>
              <a:t>RISC</a:t>
            </a:r>
            <a:r>
              <a:rPr kumimoji="1" lang="ja-JP" altLang="en-US" sz="1600" dirty="0"/>
              <a:t>ではあるが、</a:t>
            </a:r>
            <a:r>
              <a:rPr lang="en-US" altLang="ja-JP" sz="1600" dirty="0"/>
              <a:t>CISC</a:t>
            </a:r>
            <a:r>
              <a:rPr lang="ja-JP" altLang="en-US" sz="1600" dirty="0"/>
              <a:t>的な特徴を兼ね備え、コード密度が高くチューニングの効果を上げやすい</a:t>
            </a:r>
            <a:endParaRPr kumimoji="1" lang="en-US" altLang="ja-JP" sz="1600" dirty="0"/>
          </a:p>
          <a:p>
            <a:pPr lvl="2"/>
            <a:r>
              <a:rPr lang="ja-JP" altLang="en-US" sz="1600" dirty="0"/>
              <a:t>条件実行命令や豊富なアドレッシングモードなど、</a:t>
            </a:r>
            <a:r>
              <a:rPr kumimoji="1" lang="ja-JP" altLang="en-US" sz="1600" dirty="0"/>
              <a:t>コード密度を上げる工夫がされている</a:t>
            </a:r>
            <a:endParaRPr kumimoji="1" lang="en-US" altLang="ja-JP" sz="1600" dirty="0"/>
          </a:p>
          <a:p>
            <a:pPr lvl="1"/>
            <a:r>
              <a:rPr lang="ja-JP" altLang="en-US" sz="1600" dirty="0"/>
              <a:t>独自の</a:t>
            </a:r>
            <a:r>
              <a:rPr lang="en-US" altLang="ja-JP" sz="1600" dirty="0" err="1"/>
              <a:t>SoC</a:t>
            </a:r>
            <a:r>
              <a:rPr lang="ja-JP" altLang="en-US" sz="1600" dirty="0"/>
              <a:t>を設計可能</a:t>
            </a:r>
            <a:endParaRPr lang="en-US" altLang="ja-JP" sz="1600" dirty="0"/>
          </a:p>
          <a:p>
            <a:pPr lvl="2"/>
            <a:r>
              <a:rPr kumimoji="1" lang="en-US" altLang="ja-JP" sz="1600" dirty="0"/>
              <a:t>IP</a:t>
            </a:r>
            <a:r>
              <a:rPr kumimoji="1" lang="ja-JP" altLang="en-US" sz="1600" dirty="0"/>
              <a:t>を</a:t>
            </a:r>
            <a:r>
              <a:rPr lang="ja-JP" altLang="en-US" sz="1600" dirty="0"/>
              <a:t>購入し、</a:t>
            </a:r>
            <a:r>
              <a:rPr kumimoji="1" lang="ja-JP" altLang="en-US" sz="1600" dirty="0"/>
              <a:t>必要に応じて様々な機能 </a:t>
            </a:r>
            <a:r>
              <a:rPr kumimoji="1" lang="en-US" altLang="ja-JP" sz="1600" dirty="0"/>
              <a:t>(</a:t>
            </a:r>
            <a:r>
              <a:rPr lang="en-US" altLang="ja-JP" sz="1600" dirty="0"/>
              <a:t>DSP</a:t>
            </a:r>
            <a:r>
              <a:rPr lang="ja-JP" altLang="en-US" sz="1600" dirty="0"/>
              <a:t>や</a:t>
            </a:r>
            <a:r>
              <a:rPr lang="en-US" altLang="ja-JP" sz="1600" dirty="0"/>
              <a:t>GPU</a:t>
            </a:r>
            <a:r>
              <a:rPr lang="ja-JP" altLang="en-US" sz="1600" dirty="0"/>
              <a:t>など</a:t>
            </a:r>
            <a:r>
              <a:rPr kumimoji="1" lang="en-US" altLang="ja-JP" sz="1600" dirty="0"/>
              <a:t>) </a:t>
            </a:r>
            <a:r>
              <a:rPr kumimoji="1" lang="ja-JP" altLang="en-US" sz="1600" dirty="0"/>
              <a:t>を付加することができ、ライセンシーの特長を活かしたプロセッサを独自に開発できる</a:t>
            </a:r>
            <a:endParaRPr kumimoji="1" lang="en-US" altLang="ja-JP" sz="1600" dirty="0"/>
          </a:p>
          <a:p>
            <a:r>
              <a:rPr lang="ja-JP" altLang="en-US" sz="1800" dirty="0"/>
              <a:t>一方でいくつかの限界もある</a:t>
            </a:r>
            <a:endParaRPr lang="en-US" altLang="ja-JP" sz="1800" dirty="0"/>
          </a:p>
          <a:p>
            <a:pPr lvl="1"/>
            <a:r>
              <a:rPr lang="ja-JP" altLang="en-US" sz="1600" dirty="0"/>
              <a:t>製造プロセスの微細化などについては製造メーカーによる</a:t>
            </a:r>
            <a:endParaRPr lang="en-US" altLang="ja-JP" sz="1600" dirty="0"/>
          </a:p>
          <a:p>
            <a:pPr lvl="2"/>
            <a:r>
              <a:rPr kumimoji="1" lang="en-US" altLang="ja-JP" sz="1600" dirty="0"/>
              <a:t>Intel</a:t>
            </a:r>
            <a:r>
              <a:rPr lang="ja-JP" altLang="en-US" sz="1600" dirty="0" err="1"/>
              <a:t>のような</a:t>
            </a:r>
            <a:r>
              <a:rPr lang="ja-JP" altLang="en-US" sz="1600" dirty="0"/>
              <a:t>最先端の半導体技術を持つライセンシーは少数</a:t>
            </a:r>
            <a:endParaRPr lang="en-US" altLang="ja-JP" sz="1600" dirty="0"/>
          </a:p>
          <a:p>
            <a:pPr lvl="1"/>
            <a:r>
              <a:rPr kumimoji="1" lang="ja-JP" altLang="en-US" sz="1600" dirty="0"/>
              <a:t>アーキテクチャや命令セットが独特なため、プログラミングの効率を上げにくい</a:t>
            </a:r>
            <a:endParaRPr kumimoji="1" lang="en-US" altLang="ja-JP" sz="1600" dirty="0"/>
          </a:p>
          <a:p>
            <a:pPr lvl="2"/>
            <a:r>
              <a:rPr lang="ja-JP" altLang="en-US" sz="1600" dirty="0"/>
              <a:t>少ないレジスタ、メモリを節約するための様々な技法</a:t>
            </a:r>
            <a:endParaRPr kumimoji="1" lang="en-US" altLang="ja-JP" sz="1600" dirty="0"/>
          </a:p>
        </p:txBody>
      </p:sp>
    </p:spTree>
    <p:extLst>
      <p:ext uri="{BB962C8B-B14F-4D97-AF65-F5344CB8AC3E}">
        <p14:creationId xmlns:p14="http://schemas.microsoft.com/office/powerpoint/2010/main" val="31756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/>
              <a:t>ARM</a:t>
            </a:r>
            <a:r>
              <a:rPr kumimoji="1" lang="ja-JP" altLang="en-US" dirty="0"/>
              <a:t>ベースの</a:t>
            </a:r>
            <a:r>
              <a:rPr kumimoji="1" lang="en-US" altLang="ja-JP" dirty="0"/>
              <a:t>CPU (</a:t>
            </a:r>
            <a:r>
              <a:rPr kumimoji="1" lang="en-US" altLang="ja-JP" dirty="0" err="1"/>
              <a:t>SoC</a:t>
            </a:r>
            <a:r>
              <a:rPr kumimoji="1" lang="en-US" altLang="ja-JP" dirty="0"/>
              <a:t>)</a:t>
            </a:r>
            <a:endParaRPr kumimoji="1" lang="ja-JP" altLang="en-US" dirty="0"/>
          </a:p>
        </p:txBody>
      </p:sp>
      <p:pic>
        <p:nvPicPr>
          <p:cNvPr id="1026" name="Picture 2" descr="http://www.ktl-corp.co.jp/devbiz/images/t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02" y="1495122"/>
            <a:ext cx="1620180" cy="648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blogcdn.com/www.engadget.com/media/2010/08/10x081090ib23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1248855"/>
            <a:ext cx="1584176" cy="1140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グループ化 17"/>
          <p:cNvGrpSpPr/>
          <p:nvPr/>
        </p:nvGrpSpPr>
        <p:grpSpPr>
          <a:xfrm>
            <a:off x="2555776" y="1357493"/>
            <a:ext cx="4176464" cy="923330"/>
            <a:chOff x="2555776" y="1357493"/>
            <a:chExt cx="4176464" cy="923330"/>
          </a:xfrm>
        </p:grpSpPr>
        <p:pic>
          <p:nvPicPr>
            <p:cNvPr id="3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1626802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" name="テキスト ボックス 3"/>
            <p:cNvSpPr txBox="1"/>
            <p:nvPr/>
          </p:nvSpPr>
          <p:spPr>
            <a:xfrm>
              <a:off x="4762827" y="1357493"/>
              <a:ext cx="1223412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dirty="0"/>
                <a:t>Digital</a:t>
              </a:r>
            </a:p>
            <a:p>
              <a:r>
                <a:rPr kumimoji="1" lang="en-US" altLang="ja-JP" dirty="0"/>
                <a:t>Signal</a:t>
              </a:r>
            </a:p>
            <a:p>
              <a:r>
                <a:rPr lang="en-US" altLang="ja-JP" dirty="0"/>
                <a:t>Processor</a:t>
              </a:r>
              <a:endParaRPr kumimoji="1" lang="ja-JP" altLang="en-US" dirty="0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4114031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＋</a:t>
              </a: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316742" y="1634492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＝</a:t>
              </a:r>
            </a:p>
          </p:txBody>
        </p:sp>
      </p:grpSp>
      <p:sp>
        <p:nvSpPr>
          <p:cNvPr id="6" name="AutoShape 10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7" name="AutoShape 12" descr="data:image/jpeg;base64,/9j/4AAQSkZJRgABAQAAAQABAAD/2wCEAAkGBhQQEBUUEhQVFRQVFBgUGBYXFRYVGBcYFxcVFRQWGBQXHCYeGBkkGRYVIC8gJCcpLSwuFR4xNTAqNSY3LCkBCQoKDgwOGg8PGikkHBwsKSw1LCwpLCkqNSksKSksLCwpLCwsKSwpNS0pKS8vKSwpLSosKSk1LC4pKSwsKSwpLf/AABEIAKgBLAMBIgACEQEDEQH/xAAcAAEAAQUBAQAAAAAAAAAAAAAABgEEBQcIAwL/xABIEAABBAADBAYDDQUIAgMBAAABAAIDEQQSIRMiMUEFIzJRYXEGB4EUFjM1QlJUcpGTobLRCBU0YrEkQ1Njc8HS8JLxgoOiJf/EABsBAQEBAQEBAQEAAAAAAAAAAAABAgMEBQYH/8QALBEBAAECBAUDBAIDAAAAAAAAAAECEQMhMTIEEkFx8AUTUZGxwdFhoSIjgf/aAAwDAQACEQMRAD8A3iiIgIiICIiAiKz6W6VjwsL5pSQxgtxAJPEDgPEoaLxFDWetrAH+8f8AdP8A0V1F6yMG7g9/3blia6Y6ufuUfMMpjfSnCQPMcuJgjeKtr5WNcLFi2k3wXh7+MB9Nw338f6rQPrKxsE/TL5H7QwODLybryREA0AHlmH2KIZIti7V+2D9DmGzEeXgdNX3f9VvJu93VzPTXAk0MZhie4TR/qvX314P6VB96z9Vy1EzCNnBG32WW2tzASF4aDZNUG3/2lnhDCYbEj9tmsusbMMyAgAVq6+fdqiuhvfZg/pUH3rP1T32YP6VB96z9VoJ+Hwm0dRm2WR2zbnGcvptFxrRt5jX+yt5MPCIm779qHO2rr3MoIAaxtaO8f/SFnQvvtwf0rD/es/VU99+C+l4f75n6rQE2Gwu0kozbMsdsWlwDs26AZHEdntGlbPw+Hpm9LYc7busURnAAiFaHLzPeg6H9+OC+l4f75n6qnvzwP0zDffR/qudJMJh80usuoOwbnFtOYAGV1air0/3Xh7lw3VW+Wr69wIF74AEQrd3dL8e9CzpH364H6Zhvvo/1VPfxgPpuG+/j/VczOweHIl1kDiQYBmFNaXGzKa3jVCvZxXkMNhepOaXLYE5sbxzcIhWmmn4IOnffz0f9Nwv38f8AyVPf10f9Nwv38f8AyXLr8JhqlHWZ8zdlvDK1uZ17Q1vHLlGnNU9yYTPCet2eVu11GZ7tc2TTQWg6j9/XR/03C/fx/wDJPf10f9Nwv38f/JcrtweH2cnb2mduTUZWs1JDtN51UNOa9m4TCbVh67Y7MBwsZ3SZCTlNUG5qQdRe/ro/6bhfv4/+Se/vo/6bhfv4/wDkuVWYPD7FwJeZQ8EH5DWZbIIq3Ou+CuDhcHtQamMWz0FjO6TJd3VBub8EHWHRnT+HxRcMPPFMW0XbORr8t3V5TpwP2K/WjP2cmAT40D/Dg+25L9i3mgIiICIiAiIgIiICIiAiIgIiICjHrK+KsT9QfnapOoz6yvirE/UH52rNW2WK9s9mgMKSCygzWQA5nVyOhF8D3/ipD0XmLo7bGf7QWVtazcKYddB/P48VG4owS29metaN80db0OvYPM6V3qQ9FsbmjGXDfxDhReeHzTr8H/N5rjbJ5KI/xjz8MB0hJJ+82GJ7I5Mpp73DI0ZHZt4g2cug8Vjo2yOwrmmSMQmYdXm33vyAiTheWq7lcdMCP3c3aNMkddiI1m3XZcp7ga9itMPs9m7dkdIX9vM7IGZLLKrV16+QteiNIeynR7H0kkMpls53MLC7dsNLQ3KN2gKHcs/0FPJLgQC6MRCV4EZdvlwj1e4VdZed1eqhKy/o/jHBxjzHK4XV6WNf++S1ZYlMIulZpp5HNe1j3wvzySODdwBoLG7tA0BWnirXG9IOEbYuLWOzNbdNBeQcx0vS+fDVW0cpabBIXzZu7143z+1OUuzHSGNmiklL5GukkzRSPjcCCCGEhpLaArKNO496tmYiXZQvLow1hkdFEHW5pZIHOc5uXiTws/1CspJC7tElfD5XZctmu7kpyrdcQY2WV2JIe1odHmlc94DntL+wym8b5Ac/FeD+k5drDG0tzRSZIy4gRsJkzFx0us3M3S8BK5vZJF9ytiSDY0Perypdc43GyRCRjnh+1cS8scN8skf8rL2bJ4Uvj3ZMyLDyufHUbA+JjXW6ICSt5uWg7Med6AhWM7i42SSfFeE0riKJJA4C05S68wmKllZPT2NY58ZkD3b8ri5xbQDdQCTdVpp4rywnS80uJgDHNbJHUbHvcAyMMDgDo3hx43yCx+1c0ENcQDxoq1Di0200RzCcqXZDF9LviY6Kw5shEhynR7mlwBcctnWzpVghXuL6UngMc7pGOeIowMjgSxjmPY1vZoOAu+P4KNTuLiS4kk8zqvmbEOeAHOJA4AlXlTmX49I3CJ0QG4Xh9XxcG5QXGrOncQFnxPifdTevg2hgoyZxkawxEiO8tB2UHkbKhTgpIz3PtWHZT7PZ/B53Z3PyG33XZLqPk0rNUWaiWyv2ex/acb/pYeuJ0361PErdy0l+z7/FY7j8HBd2bO/ZBOtFbtUUREQEREBERAREQEREBERAREQFGfWT8VYn6g/O1SZRn1k/FeJ+oPztWatssV7Z7Of4jRbrH8K3tgk8+fzO9SLoGJgILnQG5y0A3lGt2RV7OtPLko6yTsjO1vWN4szHnvXlO6OY593fIOgnOJbldHkZOXFxiBHGrIqyzgarmuExExF3ii3LF/NUbxkjh0i0slZC7K7rToxoyuscOY0C8o3v2AG2YG7UlsVuzF2zvauFaitL04WV99Lyj3e0uj24r4Noc3OacAQGa0Dr7FaYWRmzd1LnOL96XrKALPghysnWzrzXpe6nRil64WbI9ru43+q80XREyBRWXRU+aJveN0+zh+FK7tFVXy4r5e9fErt0DzvxN/8ApYqriH1eD9KxuKo56combfue0ffJ94LDPxMzIYW5nvNC9AOZJ8ALJPgtl4T1UQCMCV8j383Ahgv+VtHTztYP1NwNdjJnHtNg3fa9ocf6fatwiFZiZnNj1DBowMT2aI069Znz4an6V9UQomCYg/NkFj/ybqPsK17050DNhH5J2FpPA8Wu8WuGhXS74FiemuhI8RG6OVgcx3I8jyIPIjvC3d86zmWRqt3tUm9MPRd+AnLDbmOt0b/nN7j/ADDgfYeajjwtMrV7V4uarpwXi9qqLd4Uzimm90Nd7riLhCAZ7dTG7J3Vg1V1pw4kKHPCkjZYzMy8I+tluwXKS45DcpPGid7TTTVYqapbJ9QA/tWN1B6nD1x0G/QN635rda0n6gHXisbpXVQXxFnft2utHjqt2LLQiIgIiICIiAiIgIiICIiAiIgKM+sn4rxP1B+dqkyjXrI+K8T9Qfnas17ZYxNs9nPrJ6LRnc3rWmgzMNL3r8O7mpD0Tjqczr337pc41Dy036quI7Kj0chGUZpADM000AjS9677Q5DmpL0JM0Oa4umzuxDgX7PUbwdmA5uvXKuUaPJRti3mv8ov0jKf3i0tn2JLT1zgW0MrrGUd40HmrXD59gQZmtG1sQ0+ydmOuN8gK4+1XXSVnpFvVHEGj1bgQX7rt4gcK7XsVtBD1JIw5PW70xa672d7Ftmq+Vr399Lu9lOjDqiIuiMt0DPTnN7xf2cfw/osxajGEmyPa7uP4cCpLaKoV8uX0FQrzVav6d6bXh18Jh+3pERH/ev9rr0Z9IXdH4tk7RmAtr2/OY7tDz4EeIC6F6F6XixkLZoHB7HfaDza4cnDuXNUrLV36PelE/R020gdoe3GbyPHc4d/ceISJs+P6t6b73+yjdH9ul3NVrNGrH0U9K4uksOJYtCN17D2mO+ae8cweYWSmXV+NqpmmbTrCBesnoIYnBSUN+IGVnfbRvD2tsfYtCPXUGPaCCDwOn2rmPEMyucO5xH2EhbhzlauXk4L2cvMhVFvKNCpRHK84hjhjG/A705Dxl6o9UPIaebtVGpRoVJY4SZ2XgtdkMsGV9EbM9a48f5vZrqs1LS2B+z8P7Tjf9KDTUUN+m662PFbtWk/2f21icbpXVYflV9verx4rdiy0IiICIiAiIgIiICIiAiIgIiICjXrI+K8T9QfnapKo16yPivE/UH52rNW2WMTbPZoCG6ZW1+Hb2Ozetf/AD7lIug45HPbbsQGtxBIAJzZr1IBobSqUagaTkOWQ9c0Wx1C9dKrt9xUi6HFyMaGYixiSaEgury1XKS9LXK2UPHTtjPzNGOl2f8A9AB8roBRuUhxc3ddoaINu4e1WsI6qzNRD6bCGOoN2Y60m6BHDWz7VfdIwu/eTQ2ETOo1FJre67Vx4W0a+xWeFhOwdUDS3baylozZtmOqGujeft713e2nRiFRVVF0QUhwM+aNp9h9mijyyXRE3FvtH9D/ALIrK5l9CTvVGaqjo+5cpmJyl+l4bheLwKY4jgquamrp94mOttMs/h9OCtMQxewfWi+JiucxZ+k4fi6eLwOe1pjKY+JZj1Y+kLsH0lEL6udwheOW8aYfMOr7T3roKeRcy+jeFMvSGGa3iZ4z7GuDifsBXROKxa1hvxnqlMRjZLLpfHCNjnngxpcfJoJP9FzZK+ySeJN/bqtr+s/0jDINg078vHwjB1/8iK/8lqZy7Q+TLzcvMr0cvgqo8ZeB56LPsaNq0DFnKY96bI+72Z6oAuuh2dPna6rAS8D5KStwz/dMf9ij2mx0hoZcuzPWO17XyvZ3rNS0tgfs/wD8Tjf9LD6VWXt7tcqW7FpP9n4VicZpXVYfwvt60OFrdiy0IiICIiAiIgIiICIiAiIgIiICjXrI+K8T9QfnapKoz6yPivE/UH52rNW2WMTbPZz7FDeXczda0Xny8b3a7zydyUn6FhILQIXU7ElhG2GvA7O/nfzeKjAjvLuMd1rBbn5Tr8mr4H53LvUh6G6NBe0lkf8AEFgbtBRN3lzXYFGs3DxXLo8lO2MvPojHTELBjgJXPhYGm3M3nN0dlaKPPgSvCER7PekcJA7RgaMrGCPV510cCa7/AGq9x0T/AN5NEcUcj6NRupzOy6yS41ujW75K1wucQOLYWZBNTpCGZnPMdbMa2GUboXxrmu72U6MMqKqouiC9sJLleD4/gV4qqCQB9L2bJasMPLmaD4L7zLFVN31OA9TxeCm1OdM9P18Lmd2gPj/tf/fNWk0vcvQYjvAd53/VpBV/gvSIQG48PCHfOOdxHkS417Fjkl9SfWsKOeqmmb1zfp8RH4Sz1eejRw7jiZxUhaWxsPFoPFx7nEaAdxPest6T+m8eGBFh8vJgPDxefkj8SteY70xxMoraZAeTBl//AF2vxWGixOUk0HXxzC71B5+X4rcU2fnsbGqxq5rq6q9I4988jpJDme42T/QAcgBoArMr0nkzOJoC+Q0A8gvIrTg+SvMr0K+CqPKQaHyWdiEAkHXy7LIMzy0Z3OyHcbreUGm6cnFYOXgfJSZsc3ulg9yxbXYAtjyx7MM2Z33DNRdVnU2CPFZqahPvUAP7Tjf9LD6UBl7dtoaacFutaV9QLrxOM0/ucOOWtZxemmq3UsqIiICIiAiIgIiICIiAiIgIiICjXrI+K8T9QfnapKo16x/ivEfUH52rNe2WMTbPZz5C28tiP4VvaJDtb049g8z/ANEi6HjLntGzgpuIN6uy8ay5r7Hj4qPwEDJZjHWt7bSTz1uux3hSTofEAFlPw4vEnQtNVpxFfBrjN7ZPHTti3mqJ9N7MY8bYlsdamGiRo7KGk8iaFqzg2ezIc5+1z6AZMjY8lXp8u9NPYsnjTJ+8m+59m6TK7LYaI6yuzHeoChdK3wwl9znK1oi2wskx5nybPTxDarQWL0Xoe2nRg1RVVF0RWkpT3pfovDPwjn4KLDSRxsiL37SZmMhJLGyOliccr2lxI0FCwsnjOicCcfjcC3BsYI4JZGTCSQyNkjibJpZy5Nay17Tal1a8wEnEe1XJcpp6J9BwZ8Lh8VDhGvxMYd8LifdREgcY5BlBiYaAIYeQVvJFh8J0fh53YVk8j58RG50jnhlRuAALWkb1DTu3tDyXEQLl9uwb9ltcp2Zfs8/yc4GYtvvrVTzF+jeGhkxGIEJfHHgoMW3Cuc6mvndlLXuG8WMouruIXr0e2HF4PAD3O2KOXpbJJG1zzG7qw1xZZLg0igRZ1BS41qSvNxU59z4d0+IdHhcO3DYUmIvxMk5Bc6UtY5zYtXvOUgNAoDisgfRXCvxEcscTZGu6OfjBhonyGOWWN+TKxzgJMh7WXjolxrMr5K2Bh+hIcbgdocI3CSPx2HwwkbtBHkkJDixkhNEXR1INDhqvqDA4TEYzEdH+42wiNswZOHybZjoGuIkmLjlc12XUUAMwpLjXZXwVsnA4PBxy9Fwvwccnu3DQmV7pJA4Ole9mZgDqDrFk+AApa/6UwwinljGoZK9gvjTXuaL9gQWcnA+Sy7Dh9q07SbY7PU0zaOfsyKH8l03yJWIl7J8ipTD7q90RnLEZjAMtbLIyPZOqxdZst8+PBSpYTr9n7+Jxn+lB3aG5LbppQ4aLdi0t6gQfdOLv/Bw9ag2N+jppa3SsrAiIgIiICIiAiIgIiICIiAiIgKNesf4rxH1B+dqkqjXrG+K8R9Qfmas17ZYxNs9nP2HlADN9retaaLM3fvXXDvbzUj6ElY1zXbRhJnOuyJAANh+WtW+Hgo5h5aawZy3rWmgzNwzb1+HzeaknQcr3PB2zg1uILr2beN0XZeJ01pcJtaLvFFuWL+a/yiXTT4zjgZnPdHWpjAa4nK7LQdw1q/BWuHkhynM55kzaUW5GR5OGg7d93LwtZHFOkHSTNlI1smV1SSkAAZXZibvUjgrXDPk9zEB7BGZ+xnGdz9mKeRlstqu4exel7qdGGQFEC6IzfSHpli5ozHLLYdQednG178ptokka0PeAQDTidQvA+keIM8mI2h20jXNkflbq17cjgRVC20NAFkZ8XhppHl2Utc6STOGCJzW217GUT1jy4FulmpDqeXv6OdPwRiPaSSwhkskkjImZmzB5aWtcLpzWgFhY7TK6wb0MVY4X06xkYiDJqMIDY3bOIyNaODNoWFxZ/KTSymG9O5osHBDDbSx8z3lzWSMkMjmub1b2kW0g68ddFZxYzBANNU6oyW7EOa0shlY8EuzBzXymNx3Sa14hXcvTWDdbY2hgaXmPPAJWND3sc9uyJ5gOo8uGl2Ax0PpXimYh2JbM/bPBDnmnZgaBa5pGUt0G7VaBfc/ppi3mMmY9VKJowGRhrHgUC1gbQFfJqtTpZVyelcI1gqNriGHKDCLY73PIwiR19cDOWPBPAN5cFTEdO4Yh5bBGHgO2fUNy26OHtN4GpBMRd0Hd2gDG9H+ks8DpTG8dd8I1zGSMfqXW5j2lpNkkGuau8N6WvdPFJinTSCJhjjMUgw8kYJJBY9ja0JOhFVpwFK29IOkIJSNhG2MCSWsrAzqy5phBo6uAz6nXhqVh7REp9IvTMTwGGIYg55WyyS4iYSyuLARG0ZQAxjcxOnMqyxvpzjZojFJOS1zQ1xysD3tHBr5WtD3jwJ81glQlFX59IJ9pA/aHPhmsbCabuNjcXMAFUaJPG1ZTzF7nOcbc5xc495cSSftK+CqIij+B8llY34bMzWYRbMZgCzO+TIdQAOxmrjy4c1ipeyfIqSslxHutnXQ7XYDrM7cjGbJ1M7NZst+3wWamoT/1BEHE4wj/AAoL50d+wCNK8tFulaW9QH8Ri/8ARgrW9N+rPMrdKiiIiAiIgIiICIiAiIgIiICIiAo16x/ivE/UH52qSqNesj4rxP1B+dqzVtljE2z2c/YeSgwZpB1zTTRY0ve49ochzUm6KmNs6zEfxRd2Oem/x7fgovHJlLB1lCQOJaaAA5kfO7is90TjKLL90Cpy80RoNKP1/HhoFxicnkoqjljPz6o30+YzjxtxI9lagaSONOy/jVq0h2WQ3ndLm1IccrYyzVlVq4kXY0rwWTx8r/3k10cmxeWmpJT2QWOzZjRskaDzVlHiphhiWyMybYVFZL5HZK2vDVtfbS9EdHsp0YdB5HjV0aurq+F0skegjtHM28G63MZMzsnYz5LrV3Kl6YV0jcK3fbl2rnshzb2fZ2ZS3L2a4a/otXLMUPAEnU0ASaHE0OSoTQv2rM4HBPgnkazERNyxPDpWuIY5pa1xjDi07x8uStcTgHFrJMzAXOytjBOdoja0te7TRtAa/wDpLlliQRoQQRxBBB7+BVWHhoaNi6NGuNHgaWa6Sw8k0s2eeJxZmkfMXEtkc1rQGsIaNaNV5r4ZHJsIWGRv96GRl3wOZ1PfIMugIcTx0S62Ysu46E0LNAmh3muA8VRxr+lVrfdXesphMM+I4lonYGBjmPc1xa2ZrXNOSMlps27+q+Tg5GzRSCSMSPkLgASDCWPDQ6Swco5805izGewjUjUEGxxFFU9ho2QaNEA0aPA6rK4/Cuk2rjLGdmXOzFxJme5+V2z0F8B5acV6nDyuZBCZmG4yxoLzUDDIAdoA3Qk1393ilyzCE8dCaqyASBegsjglG6okk1QBJJ7gBrayvR8L2snbtWiLMwOaHEbcte5rdmMpJA56jivrB4ORmIhe2eJsj+szAmoSS4ESGjR1OlJcsw//AHXThoePileBGliwRYOgIviPFZGfBOkY5+dlNIaAXEvlMj35nM0F62b04hXkuGklMcT54iTDGM7nksiYAXNjdTRTt0fglyzAycD5LLMdh88dxSiLIOqLyHSOyG35q0bmo+ICtI+iy+IvL4xvBgZZzyZgd5g+bpxWZglxAnb/AGqLPsR1xcS2Npid1XZ7WWxw4nwUmSGwPUFXujGV/hQXxOtvuieIW6Fpf1BOJnxZJvqYO/hv1d62t0IoiIoCIiAiIgIiICIiAiIgIiICx3TnRbMRA+OSyxwogOIvUHksivLE9goIMz1cYIcIj94/9VdR+g2GbwY7jXbdx+1Z8M48OSqYvAce9YmimdYhj26PiPo559YUEUHTD2vjzxMay4y8tu4hW94ONqOMmj2RBHWF5Jk2jjTC2tm1vB2vM/7LpHG9DQvkJdDCSebo2HgO8hWw6Aw9XsIONVso7/LwW4tGTVrOf3YzD7QnZdXkpse1fo4trO5/Hta0vB2Ij2OX+8LyXSZ36tygZAzh2rNron3u4e62GH4X8HHR5/NVP3BhqvYQeWyjsc+GVFc/HGYfaucI+ryuDI9s+muIFOL+J3gTXj7F4GeLZhtb+ZxfJndb2msrAzgBet+3iuiT6PYeyNhh9Nfg46Ptyqn7gw1XsIPuo7Hnuq5Dn5+MgMr3ZBkyuETNq+ozu5XF/FxBzGvFeRxEORgymw4mR20dcgzAtaG8GACxfH2roc+j2HsjYQaf5cevkcqp738Np1EGv+VHpy13URz6MZDmlIYBbSIm7V4EVkZXZvlEb2nivhuJhqMZeBJlO0eDLvgtFfIAbYsd66GPo9h9eog0/wAuPXy3VQej+H06iDX/ACo9Na13dFMlc9uxcNykNGZ3wXWvqEZiePyzl0VRioOqGQ5G6yDaPuU5r/8ArGXTTvXQfvew+vUQaf5ceuvLd1Vfe9htOog1/wAqPTlru6K5DnluLiqXQZnUI+sfUQzEn65y0PYvqLFYcGK491oG0G1fcrtbcT8gVWg8uGq6DHo/h9eog05bOPy03dV9D0fw2nUYfXh1UennupkOdmYmLK+xcji3K/aOqNoJzNA+XbaFnu7l6txeHzx3HcbWAOZtX9Y/KQ55d8mzl0Hcug/3DhzZ9zweWyj/AA3dU972HsDYYfUXezjry7KmSOdm4mLZvBHWOcOs2jt1tU5rW/LJ01P9F7sxeG2jSYuraysm1fvPyEF5dxFuo14LoH3v4er2EH3Ud/l1Vfe7h7rYYfhfwcdcL+arkIP+z64GfF0b6qGzZNm5LOuq3WsF6O9GRRl5ZFGyw3ssa3v40NVnAFFVREQEREBERAREQEREBERAREQF5z9koiCya3y4hVI8BxRFRZYhu/qL8B5Lza3w1vj7OCIoKln8undfA+ao1tjx7+R04Iio+jHXLQ3QvUeOnJfJb9vM3oQqooKEDXTTlrqDoleGvPxRFQAGumnLwVcovh5+OulIigbPuHlrw15pQ008/HXiERBRo46eXhrzQDUaeYvifBEQMunDyN/barQ7tK1F/iERB81pqNe+/wACqho+aarhzuuKIgv+iBq7yH+6ySIgIiICIiAiIgIiIP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38" name="Picture 14" descr="https://encrypted-tbn3.gstatic.com/images?q=tbn:ANd9GcTKIWczbiOR10mgefXy9TmvjEWM-eE_RPiRdXHJq3yGEH9hlMrk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491" y="2852936"/>
            <a:ext cx="286702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AutoShape 16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0" name="AutoShape 18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1" name="AutoShape 20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2" name="AutoShape 22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3" name="AutoShape 24" descr="data:image/jpeg;base64,/9j/4AAQSkZJRgABAQAAAQABAAD/2wCEAAkGBxQHBhQUBxQVFRUWFyIXFhcYFxYfHBkaGiMgHRYiIR0aHCkgHiExIRgXJTMhJSksLi8uICMzODMtNygtLisBCgoKDg0OGxAQGy8kICU0NC80Ny8sLCwsNC8sNCwsLCw0LCwsLCwsLCwsLCwsLCwsLCwsLCwsLCwsLCwsLDQsLP/AABEIALgA9gMBEQACEQEDEQH/xAAcAAEAAwADAQEAAAAAAAAAAAAABQYHAwQIAgH/xABCEAACAQIDBAcFBQYEBwEAAAAAAQIDEQQFBgcSITETQVFhcYGRFCIyUqEVI0JysTZigrLB0hdUc6IkJTM3U3SSFv/EABoBAQADAQEBAAAAAAAAAAAAAAADBAUCAQb/xAAwEQEAAgIBAwMCAwcFAAAAAAAAAQIDBBEFEiETMUEiYRQzUSNCUnGBkfAyNFOxwf/aAAwDAQACEQMRAD8A3E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6Ob5tRybBurmU1CC631vsS5t9yO8eO2Se2sOb3iscyzHOdr83UaySjFLqnVu2/4Ytfqa2Lpf/JP9lC+9/DCFp7VcfCd5dA12Om7fSVyeemYfui/G3WzTu1mli6ihnkOhb4b8W3Dz64/Up5+mXr5pPKxi3K28WaRSqKrTUqTTTV007pruZmTHHiV2J5fR49AAAAAAAAAHzKaiveaQ4ecv2MlJe67jg5G7cw9fkZqXwtPzPeJecw+jx6AAAAAAAAAAAABx4itHDUJTru0Ypyk31JcWexEzPEPJniOXnPWGpqmp81dSpdU07UofLHq4fM+v0PptXXrgp9/li5ss5LLnpPZV7Vh1U1FKUN5XVKFlJL958bPuRR2OpcT241rDp8xzdaauy7Lp0rQp1Iv5lVqX/wBza+hUjqGeJ55TzqY2ca40BU01DpcK3Vodcre9Ds3kurvRp6u9XL9NvEqWfVnH5j2SmyXVksHj1hMdK9Oo/ur/AIJ9l+x9nb4kPUdWJj1K/wBUmpnmJ7JTu2nG1MHg8M8HUnC85X3ZNX4LsK/Tcdb2t3Rym3LTWI4XHR1R1tLYaVVuTdKLbbu27dpS2IiMtoj9VnFPNIZrisxrLa+qaq1Oj6eK3N+W7bdXC17GnXFT8H3ceeFKb2/EcctjMZosH2garrY/U9VZbVqRp0vu1uSkk934pcO92v3I+g09WkYo748yydjPab/S1LZ3nv2/pmE6rvUh93U7d6NuPmmmZO5h9LLMfC/r5O+nKL2v4qeE0zGWEnKD6VK8W0+vsJen0rbLxaOXG3aYpzCR2ZV5YnRdCWIlKUnvXcm2370utkW5WK5rRDvXmZxxMvzX+rVpbLF0KUq1S6pxfJW5yfcro91Nac9vtDzYzenH3ZplunMz1sunxVSShLlOpJpS/LCPV32S8TTvn19b6YjypVx5cvmZT2QaexGiMZUxOd137PSpuVoTk1Uk+EY7r67/ANOPMr5s9NmIpSvmU1MdsUza0+EDPMMy2hZjJYFyjTT+GMt2nTXVvNcZP18LFn09fUr9XmUPflzz9Ps5sboLMsjpdNgKjm48WqVSakrdifxeHPuOabmvlnttHD22vlp5iVr2Z66lnU/Zs4a6ZK8J2t0iXNNfMvr5FTd04x/XT2WNbY7/AKbe6w6/z37A0zUqUnapJblL80uF/JXfkVtTD6uWI+E2fJ2UmWWbNtV1cFqaEMwqzlTrPclvybtJ/A+L4ceHma27q1nFzSPMKGtnmL8Wn3bpOShBufBJXZgR5akzw89ai1hXxupp18FWnGMZ/dRUmo7seXBcHfm79p9Hh06Ri7bR5ZGTYtOTmJbvp/NI51k1KvQ5VI38HykvJpowMuOcd5rPw1cd++sSzrbHqWeHrU8LgJyg7dJVcW07P4FdeDfoaXTdaLc3tCnuZpj6YSOx/UUsyy2dDGzc6lJ3i5O7cJcuL52d/oR9RwRjvFqx4l3qZZtXiVm1xnn/AOf01Vqw+O27T/PLgvTn5FXVw+rkiqbPk7KTLItn2q6uA1RD2+tOdOs9ypvybScvhlx5e9bybNjc1KTimax5hn6+e0X8z7tX1FTrzxy9mdTcSVty/O/vcuu1rN2XeY+KaRHloZO7nwnsJvLCx9p+PdW9bt6yC3HPhLHPHlVdq2MeD0XV3Oc3Gn5SfH6XLehTuzR9lfatxjlmOyvKo5nq2HTpONKLqWfarKP1d/I1+oZJpi4j5UNSkWv5b8fONgA4cbhY43CTp4lKUJxcZJ9afM6raazEw5tETHEvMWMoyyjNZxi/eo1Gk++EuD+iZ9VWYyY+f1hhzHZdpm2it7Tk2CmvxNy9YpmV0yOMloXtyeaQvmiv2Swv+jH9DP2fzbfzXMP+iGW4v/vQv/Yj/KjWr/sf6KE/7lpevc8+wdNVakHapJblP80uCflxfkZerh9XLEfC7nydlJlQtlOmaeOybE1cytatF0IXavu/jkvO3H900N/Pat61r8eVPVxxaszb5dPZpj5aa1lUwmOfCpLo32b8fgfmv1R3vUjNhjLHw81renkmkrZtp/ZWP+tH9GVOmfmrG5+WktlX7DUP4v55EO9+fZ3q/lwz7aw/aNfU4Yj4NynH+GUnvfq/Q0un+Ne0x91Ta85YiW1UKUaFFRopKMVZJdSXIw5mZnmWlEcR4Z7turShp+jGHwyre95JtfU0ul1ics/yU92eKJvZhhIYXRdB4e3vpzm+2TfG/hZLyK+9abZp5S61YjHHC1lRYYbnUFlm16P2dw/4im7LtqbvSL/dL1N3HPfpz3Mq/wBOf6XPtZzWWc6nhhcHxVNqFl11Z8/ROK9Tzp+OMeKck/5Drav33ikOLaRpJadw2Fq4HglBU6jX/kjxUvF8fRHWls+tNq2ebGH04i0LBqHW3tOzSE6UrVq66GVuaa4Vfp1/vIrYdTjZ4n2jymyZ/wBjz8oHTOivtPQOIrOP3s/eoeFLnb8z3l6FjPudmxWvxHuhx6/dimflI7H9SRweEr0MbK0YRdeF+pL/AKi/R+bI+o4JtaL1+fDvUy8RNZQmlsI9b6+lVxqvT3nVqJ/KuFOP8q8EyfPb8NrxWvuix19bLzPs+aUnoTaPZ3VNTs++jU5el15xE8bOt9//AEj9jm+yR2u5y81z2nhcC95U7Xt11KnJeSa9SPp2L06Tks728nfaKQ4NoWjlp/J8LVwqtuxVOs18/wASl6uS9Ow609r1b2rb59nmxg7KxaGnaCzv7e0xSqT+OK3Kn5o8G/NWfmZW3h9LLML2C/fSJWIrJlP2r4N4vRdXc5wcZ+UXx+ly5oX7c0fdW2q845ZjsqzSOWatgq7SjVi6d32uzj9VbzNbqOOb4uY+FDUvFb+W/HzrYdHO8yWUZTVr1k5KnFyaVru3id46Te0Vj5c3t21myo6T2hLPsXX9opqjSo0ukcnK759fC3IubGjOKK+eZlWxbPfz9mMYytLN81nKK96tUbS75y91fVI3a1jHj4/SGZM992mbaKHs2TYKC/C3H0il/QyumTzktK9uRxSHHkO1OjleTUaNShUk6cFFtSjZ2PcvTb3vNomPLym5WtYjhXsszRZ1tRpV6UXFVK6ai7XXC3V4FnJinFqTSf0Q0v35+6EntUzKWfarpYPAe8qbUEl11Z8/RW8OJFoUjFinLb/ISbVpveKQk47IZxjwxjXcoP8AuIp6nE/upI05j95WtaaLq6RhSrU6rqJz+K1nCa4w632P0LWtt12OaTHCDNgnFxblZtoGcLPdm9CvT5yqR3l2SV1Jetypp4pxbM1lPsX78MSj9H7SKWn9P06FajUm4XvJONneTfX4kux0++XJN4mPKPDt1pXtmHxqycdfZe8XksJKth/cq0nZydP4oyVudm5cuPPuGvzq29PJ7SZeM0d9PeEhpTarHD4CNPUEZuUFZVIK+8ly3lfg/Aj2OnTNu7H7O8W3ERxd380zvD7RsBWwmW70asYqrRdRJb0o80uLt2Px7iPHiyaloyW9vl3bJXPE1hWNFa1qaOnLC51Tn0ak3u/jpt/FwfNPn+nMt7OpXY/aY58oMOecX02WrNtreGp4R/ZUKk6luG9Hdin38b+hTx9MyTP1+IT33KRHhUNK4apOvWzbOk3CkpVItq3S1nwhZdibXHle3YXNi1eI18fz/wBK+Ks8zls7OyfK5Z1qieKxvvdE3Nt9dWd7enF+h51DJGLFGOvy91aTe/fLVNXZMs+09Woy5yjeD7Jx4wfqvQyNfL6WSLNDNTvpMPO+XYCpmGZ08NC+9Kpubvyt8JvyS4+B9LfJWtJyfZjVpM27HpfLsFHL8BClh1aMIqK8FwPlr3m1ptLbrWIjhgO0LJ3kGqqsaN4wqLpIW+WfxL1urdlj6PSyxlxRz8MjZpNLzw03ZFkn2bpvpaytOu9/wguEP6vzMnqGbvy8R7Qv6mPtpz+qM21ZJ0+X08VSXGm9yo/3JP3fST+pL0zNxb05+Ue7j5r3Qq+yfJnm+p+mxPvQoe+2+ub4Q9OL8kXOo5Yx4uyPlX1Mfdfun4bDqfKI57kVWhV/HH3X2SXGD9UjEwZZx5ItDSy076zDKtkWbSyrUk8Ji7rpbq3ZUp3v6pP0Rr9Rxxkxxlqoal5reaS2kw2m48RQjiaEoV1eMk4yT60+DPYmYnmHkxzHDzlq/TVTS+bOnVu4N3pT+aPVx+ZdfqfTa2xXPT7/ACxc2Kcdl10ptV9mwyp6ijKduCqwSba/ej296KOx02ZnnH/Zaw7njiyU1dtAwOZaZr0sFVlKdSDjGPR1Fxfa5RS+pDr6OauWLTHiEmbZx2pMRLH6OJnRozjSk1GokppfiSd0n5m5NImYmfhmRaYjiGhbJdJyxmPWMx0bU6b+6v8Ajn2+C7e3wMvqO1ER6df6rupgmZ75avnGTUM7w6hmtONSKd0nfg+1NcUY+PLfHPNZ4aNqVt4lD/4f5d/lYes/7ib8Zm/iR/h8f6O1lujsFleMVXAYeEZx+GXvNq/Zds5vs5bxxa3h7XDSs8xDlw2l8Jhsy6ehQgq13Lf43vL4nxfezmc+Sa9kz4e+nXnnjymCJI6mZ5bSzXCOnmMI1IOzcZcuHFHVL2pPNZ4lzasWjiXRhpbCQyuWHjQh0MpbzhxtvcOPPg+C5Hfr5O7v58ufSrxxx4dH/D7Lv8rD1n/cSfjM38Tn8Pj/AEd7KNLYTJcS55XRVOTW62nPivBuxHkz5MkcWnl1XFWvtDq5vobA5vXc8XQW++coOUG/HdaT8WSY9vLjjiJc318dveHJkejsHkVffy6ilP55SlKSvzs5N28jzLs5cscWl7TDSntDsZ5pnC58v+a0Yza5S4qS/ii0/I5xZ8mP/TL2+Kl/eETg9nGX4SupRobzXFKc5yX/AMt2fmiW29mtHHKONXHE88LHjMupY3L5UcTCLpSjuuHJW8uXkVq3tW3dE+U01iY4dfIsjoZBg+jyqG5FvefGTbb625Nt8kdZct8s82l5THWkcQkiN2hcLpXC4TO5YrD0kq0r3leXN/E1FvdTfal+pNOxkmnZM+EUYaxbu48pohSojP8ATWG1Dufa1JT3HeL3pJq/NXi1dcORLiz3x89so74q390pSpqjSUaSSSVkl1JciOZmZ5l3EcOPHYOGPwkqeMipwmt2UXyaZ7W01nmCYiY4l08hyGhp/CunlNPci3vPjJtvvcm2dZct8s82lzTHWkcVSZG7QtHSuFoZ68XSpJV3d715Wu1ZtRvuptdaXb2smnYyTT0+fCOMVYt3ceU0QpADo5xlFHOsE6WZQU4Pt5p9qa4p96JMeS2Oe6suL0i8cSy/OdkNSNRvJK0XH5at01/FFO/oauLqkccXhRvpfwyrmZbO8blmAqVcWqShTi5SaqXdl2Kxbpv4r2isfKC+pescy59lun6Of51NZpFyjTgpqN2k3e3G3Ndxx1DPfFSO35e6mKt7eW8U6apU1GkkklZJKyS8D56Z58y1ojh9B6AAAAAAAAAAAAAAAAAAAAAAAAAAAAAAAETqzAzzPTeIpYRJznTcYpuyu+8lwXimSLT8I8tZtSYhTdl+kcVpzM6081jGMZ01Fbs1Lje/UXt7ax5qxFfhW1cFsczy0gzF0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4" name="AutoShape 26" descr="data:image/jpeg;base64,/9j/4AAQSkZJRgABAQAAAQABAAD/2wCEAAkGBhIQEBISEhQVFRUSFBAUFxUVGBQXGBkSFxcWGBgcFRgXGyYeGBokGRgWIC8gIycpLC4tGB4xNTAqNSYrLSkBCQoKDgwOGg8PGiwiHyQsKiw0LCw0LCksLCwsLSwsLCwsLCwsLCksKS0vLCwsLCopLC4sLCwsLCksLCwsLykpLP/AABEIAIMBgAMBIgACEQEDEQH/xAAcAAEAAgMBAQEAAAAAAAAAAAAABgcEBQgDAQL/xABHEAACAQICBgYECgkDBQEBAAABAgADEQQFBgcSITFBEyJRYXGBFHOCkSMyQlJykqGxsrMXMzQ1U2J0otNUg9IWQ2OjwfAV/8QAGQEBAAMBAQAAAAAAAAAAAAAAAAECAwQF/8QALxEAAgEDAwEFBwUBAAAAAAAAAAECAwQREiExQRNRYYHwFCIyM6Gx0QU0QnGRJP/aAAwDAQACEQMRAD8AvGIiAIiIAiIgCIiAIiIAiIgCIiAIiIAiIgCIiAIiIAiIgCIiAIiIAiIgCIiAIiIAiIgCIiAIiIAiIgCIiAIiIAiIgCIkX0206pZclvj13F0p34D5znkt/M8uZFowc3iJDeCRYrGU6SF6jqijizEKB4k7pEsw1tZfSNlZ6p/8abvrOVB8pTeeaQ4jG1Okr1C55LwVe5F4D7+0ma6epTsI499mbqdxci668JffRrgdtqR+zbm6yrWbl+IIUVujY8qwKf3Hq/bKBiaSsab4yiNbOp1YEXG8Hffun2c86K6dYnL2ARtulfrUWJ2bc9g/IPhu7QZeWj2kVHHURWom44Mp+Mjc1Ycj9h4iedXtpUud13mkZJm0iJo9KNL6GXLTauHIqFgNhQ28AE3uR2zCMXJ4RY3kSNaNafYbMKrUqIqBlQudtQBsgqvJjvuwkliUHB4khnIiRrSXT7DZfVWlWFQsyBxsKCNkll33Yb7qZk6L6X0MxWo1AOBTKhttQu9gSLWJ7Jbs5qOrGxGVwbyInnXrqis7GyqCxJ5KBcn3TMk9IkB/TRgf4eI+pT/ySaZXmSYmjTrUzdKqhhfjY8j2EHce8TSdKcN5LBCaZlRE1WkukdPAUOnqq7LtKtk2Sbtw+MQJRJyeESbWJD8g1n4bG4hMPTp1lZ9qxcIF6qljezk8B2SYS04Sg8SWCE8iIiUJETUZhpbgsOdmriKSsOK7YLDxUXImNR0+y5zYYql7TbP4rS6pyazhkZRIInhhcbTqjapujjtRlYe8GeeZZrRwyGpWqLTUc2Nt/YOZPcN8rh5wSZcSCYvXJgUNkWtU71QKPLbYH7J75bray+sQrM9EnnVXq/WQsB52mvs9XGdLK6kTSJ+KNdXUMjBlYXDKQQR2gjcRP3MSwiJodJdNcLl+yK7NtPvCINptnhc8gL9p7bcJaMXJ4QN9Ewsnzili6K1qLbSNffvBBHEEHeCOyZshpp4YERIxnGsfBYWv0FR22hYOUUsqE/OI525C8mMJSeIrJDeCTxPxRrK6qykMrAMCN4KkXBB7LT9ypIifCZFsJrMwFXEDDrUN2bYVypFNmvYAN3ngSLHtlowlLhEZJVERKkiJj4/H06FJ6tVgiINpmPIeXE8rCaTR3T3CY+o1OizBwCQrrsllHEr2+HHullCTWUtiMkjiY+OxXRU2e1yLALwuxIVRfldiBeR2npNUFRwSrGn05dAE+LRaz7IDl0PNdoENuHVvEYt8DJtNKNIEwOFqV337Isq/OqH4q+/j3AnlOdsyzGpiKr1qrbT1Ddj/APB2ACwA5ACTvXLnZqYmnhgerQUOw/8AI43X8Et9cyAYXDNVdKaDaZ2VFHazGwHvM9izpKENb5f2MpvLwZeR5BXxtUUqCbTcSeCqva55D/8AC8tXJNTWGpgHEu9ZuaqTTQeFusfG48JKdEtGKeX4daSWLGxqPzepzPgOAHIec3U4695KTxB4ReMEuSLPqyy0i3o4HeHqg+/bkV0i1MjZL4Oobjf0VUjf3K9tx+lfxEtOJhC4qReVIlxTOXMVhXpO1OopR0NmVhYg94m40O0pfL8StUXNNrLVT5ydw+cOI93My0NaWh64nDtiaa/DUFJNvl0hvYHtIFyPMc5SU9ilUjcU9/Mxa0s6kw+IWoiuhDK6hlI4FSLgjyla68P1WE9ZV/Csz9TudmthHoMbthmsPVPcr7mDjwtMDXh+qwnrKv4Vnm0YdncKPd+DVvMTTalf26t/Tt+ZTlzymNSv7dW/p2/Mpy55F781+QhwUxrp/bqP9Ov5lSbnUf8AqsX6yj+FpptdP7dR/p1/MqTc6j/1WL9ZR/C06Z/tF5fcqvjLOkH1t570GB6FT18Sdj/bG9z+Ffak4lB6zs99KzCoAbpQ+BXsup65+vceCiclpT11F4bl5vCInLe1MZ7t0auEY76R6RPVuesB4Pv9uQLCaIvUyytjhf4OqoA7aQ3VG8mZfqtPHQ3PPQ8bRrE2Xa2Knqn3N7tzezPUrxVanKK5X3Mo7M6NkI1wfu0+uo/eZNgZCdcH7tPrqP3mePb/ADY/2bS4K51XfvXD+Ff8p5fsoLVd+9cP4V/ynl+zpv8A5i/r8lKfB54iutNGdyFVAWZjuAUC5J7rSkNNNZNbGM1OgzUsOLgAXV6g7XI3gH5vvvymOuXOTSwtOgpscQ52vV07EjzYp7jKy0R0dOPxdOgCQpuzsPk01427zcAd5E0tKUVHtZkTbzhGswmBqVW2aSO7fNRWY+5RMvF6PYqiNqph6yL2tTcDzNrCdF5Vk9HC0xSoIqKOQ5ntY8WPeZmQ/wBQedo7DsyrNCalPKcrfHVRd8SR0a8CwFxTUHsPWcns38pXee5/XxtY1a7bRN7D5KL2IOQ+087yU63c4NXGjDruTDIq2HDpHAZj9XYHkZ+dWGha42q1asL0aJA2Twepxsf5QLEjnccrzenphF158v0kQ93pRF8v0fxWIG1RoVai/OVGK/W4Txx+V1sOwWtSqUyeAdWW/hcb/KdOU6YUBVAAAAAAsAO4cpj5lllLE02pVkDo3FT947D3jeJgv1B53jsT2ZQ2hem1XLqg3l6DHr0vvZOxvv4HtF+4PGJWppUpsGR1DKw5qRcTnnTLRo5fi3o3JQgPTY8TTN7X7wQQfC/OWJqXzovQrYZj+pYOn0Kl7gdwYE+3Ju6cZw7WIg8PBY5M5z00zz0zHVqwN02tin6tNy+/e3tS5NZOe+iZfVsbPW+BTtu4O0R4IGPjaUNhMG9VwlNSzEMQo42VSx+wE+UWNPCdRib6Fial892KtXCMd1QdKn01FnA8VsfYMt6cx5PmbYbEUq6caTq9u0DiPNbjznS2ExS1aaVEN1dVdT2qwuPsMyvqemepdSYPbB4Z1mi4XD1a78KSM3iRwHiTYec5pxWJarUeo5u1Rmdj2sxJP2mWvroz3ZpUsIp31D0r/QU2UHxa59iVTSwjutR1UlaQUuRwUMwUX8WIE6bGnphrfUrN5eC59UOe9PgjQY9fDNs/7TXKe7rL7Ik7lAatc99FzCnc2St8C/Z1iNg+T7PkTL/nFd09FR+O5eDyiKazM99Fy+psmz1vgU7esDtHyQN52lBg24brcLcvCTjW5nvT40UVN0wy7P8AutYv7hsr5GQtsI4prUKnYZnQNyLKFLDyDL756NpT0U1nqZzeWdFaIZ56bg6Nf5TLZ+6ovVf7RfwIm5lR6l892alXCMd1QdKn01sHA8V2T7Jlts1hc8BPKr0+zqOJrF5RWWunPdmnRwine56V/oKbID4tc+wJWmQ5s2ExNGuvGk4YjtXgw81JHnMjS3O/TMZWr/JZrJ6teqnvAv4kzXYnCPT2dtSu2iVFvzRhdSO4z2KFJQpqD6mLeXk6ZdUxFHcbpVUEMOwgFSp5HgQZrTo+zWV3QoDVvsqwZhUN6gJLlQGPGw5m2zy0OqPPenwXQsevhm2P9prlPd1l9mTmeLNOnJxN1uc3aX4s1cfi3POvVA8EYoPsUTfao8tFXMQ54UKb1B9M2QfiJ8pF87QrisQDxFeuP/Y0nGpOoBi8QvM0AR4Bxf8AEJ7Nb3aDx3GK+IuOIieCbiIiAfCLzmnSLLxh8XiKI4U6tRV+he6/2kTpSnWVr7LA7JsbEGx7Dbgd4nPWn9QNmeLI/i281VVP2gz0bBvW14GdTg3mprF7OPdOVSg/vVlI+za9832vD9VhPWVfwrIvqkQnM07qVYnwsB95ElGvD9VhPWVfwrNZr/rj67yF8JptSv7dW/p2/Mpy55S+pX9urf07fmU5dE5b35r8i0OCmNdP7dR/p1/MqTc6j/1WL9ZR/C002un9uo/06/mVJudR/wCqxfrKP4WnTP8AaLy+5VfGTXS7Oxg8HWr/AClWyd9Ruqn2kHwBnOuHoPVqKigs9RlUDmXY2HvJlj66M92qlHCKdyDpX+m1wgPgu0faErrA456FRatNtl0N1aymxta9mBHOa2dNxp6ur9Iibyzo3Lcgp0cEmEtdBS6Nv5riznzJY+c54zrKmwuIq0H40nZb9o+SfNSD5zcfpJzL/VN9Sj/wmlzTNquKqGrXfbcgAtZQSBwvsgCTbUKlKTcmtyJSTLz1a576Vl9O5u9H4F+26gbJ802fO8wtcH7tPrqP3mQjVDnvQY00GPUxK7I9alyvvG0PMSb64P3afXUfvM45U+zuUvHJonmJXOq7964fwr/lPL9lBarv3rh/Cv8AlPL9i/8AmL+vyRT4Ke12ufScMOQouR4l9/3CempCkDWxbcxTogeDM5P4RMrXdgDbC1wNwNWkT3tssv4XkX1ZaRLg8aOkOzTrL0TMeCm4KMe64tfltE8p0RWu1wvW5D2kX3BnwGfZ5Bqc46asTmOMv/HqjyBsPstLc1S01GV0yOLVK5bx2yPuCyudauVGjmVRrdWuqVV8bbLf3Lf2hN9qe0pWmXwVQgbbbdInm5ADJ4mwI9runr11rt04+BlHaRbURPjuACSbAbyT2TyDUqnXhTXawbfKIxAP0QaRH2kzW6lmPp1Ucjh3v5VKVvvM1WsfSdcdjCaZvSor0aH52+7MO4nh3KJvdVoGFw2OzCoOrTQIv8xXrEDxY0x4mew4uFtpfP5ZjzIw9b2e9PjRQU9TDLY+texb3DZHiDNjqXyLaqVsWw3IOip/TaxcjwXZHtGVxiK71ajO12eozMe0uxufeTOi9Eck9DwdGh8pVu/fUbrP9pI8AJW4fY0VTXX0yY7vJRmm+Reh46tSAshPSU/VvvAHgbr7Ms3VDn3S4NqDHrYZrC/8JrlfcdoeAExtc2RdJQp4pRvotsP6tzuJ8Ht9cyrcpzqrhel6M26ajUot9F7bx3i26XS9poJdSPhkZWl+d+m42tWv1S2ynql3L7xv8WMsvV3ogrZVVFUb8crXPMU7FaZ+9x9ISqshylsXiaOHX/uuFJHJeLHyUE+U6Vw9BURUUWVQFA7FAsB7pneT7OMacfWCYLLycw4vCvRqPTfc9NmRu5lNjbzEvjKdMVbKRjXNzTpHbHbWTq29prW+kJX+uHIuhxa4hR1cSu/1qAA+9dk+RkQp51VXCvhQfg6lVKpH8ygi3geqfYE2nBXMIy9eJCelsxa1V6tRma7PUYse0uxufeTLkz3QcLka4dRerh1Fbdzqi7VbdtwXA9mQTVfkXpOPRiLphx0zdm0DamPrb/ZMvkiYXlZxnGMem5MFscy5LmrYXEUq6caTq1u1flDzUkecujWLpMtLLC1NrnFhUpkfMdbs31L+ZEqbTTI/Q8dWogWTa26fq33rbw3r7MwsfnVWtRw9FzdcMrongzbW/wAtlfBROmdJVnCoiqeMo+6P5QcXiqOHX/uOASOSDe58lBMsnXFo4BQoYimthQtRYDlSPxPJW3e3MfUtkVzWxbDh8DT8dzOR/aPNpZWc5YuKw9Wg/wAWqjL4EjcfEGx8py3FxprrHC9MtGPulH6s899FzCmCbJX+BbxY9Q+T2Hgxl+zl3FYZ6NR6b9V6bMp7mU2NvMTojQ/PPTcFRrfKK7L+sXqt9ov4ESL6nuqiJg+hSusXLjQzLEjlUYVV8Kg2j/dtDynnoFngwePo1GNkYmm57Efdc9wbZPlLA1x6OGpRTFoLmh1Klv4THcfZb7HPZKfnZQkq1HD7sFJbM6oBiVnq21ioyJhMU2y62WlUY7nXgFYngw4Anj48bMni1aUqctMjZPJ8M5xzvSjF13cVcRVZdphs7RVbAn5K2H2To4zl3F/rH+m/4jO6wim5N+BSoWzqszFMNlOJrPuWnWque+1OluHeTYDvMqfGYpqtR6j/ABqju7fSYkn7TMr/APuVPRPRAbU+las1uLMVVQD3DZvbtPcJrwJ306WiUpvqzNvKwWTqTy4tXxFfklNaY+k7bR9wQe+bHXh+qwnrKv4Vkr0B0dOBwNOmwtUe9Sp9NrbvZUKvlM3STRihmFIU64NlbaVlNmVrW3HwPAgzy3XXtGvoa6fdwc85XnFfCuXoVGpsV2SVtcrcG28doHumz/6+zH/VVf7P+Msz9DOB+fiPrp/jj9DOB+fiPrp/jnW7qg92voU0yKgzTOK+KcPXqNUYLsgta4W5Ntw7SffLJ1M4haeHxtRzZUamzHsVUYk+6bb9DOB+fiPrp/jm6w2geGpYOpg6fSKlY3qMGG23DixFrWFrAcL9syrXNKcNESYxaeSh87zVsViK1duNV2a3YvyR5KAPKW1opqwwhwdFsVR26rrttd6i22t4WysBuUgeN5kUNT2AVla9Ztkg2Z1sbG9jZOEnMpXuk4qNPK+hMY95Ff0X5Z/p/wD2Vv8AnMTNdVeBahVFGjsVSjbDbdU2e3VuGYi15NYnIq9Rfyf+l9KOXaFZ6NRWW6vTcMO0OpuL+BEt3WLmq4rJKddOFV8O1uw3Nx5G48psM11TYPEVqlYtWVqrFyEZAu0eNgUJFzc8ec2WF0Dw6YJsExqVKLMWG2w2la4PUKgW6wv5ntnbVuac3GXVMootZRQWAzCph6i1aLlHW9mW1xcEHj3Ezb/9fZj/AKqr/Z/xlmfoZwPz8R9dP8cfoZwPz8R9dP8AHN3dUJbtfQrokRbRHPnzPpsvx1Vn9IXaou1rpWTfusBy32/lI5yH59o/WwVY0q62O/ZYfFde1DzH2jnLfweqPB0qiVEqYgPTZXU7abmU3H/bkszLKaOJpmnXprUU8mF9/aOYPeN8w9rhCeYcPp+C2htblCZNp/jsIoSnWug4JUAcAdgvvA7gbTaNrgzA/wAEeFM//WMmWP1MYNyTSqVaX8t1dR4bQ2vtmPQ1JYcHr4isw7AKa/eDNHWtpbtfQjTI2ekmTJneXUq1GwqbPSUieTEWemx8RbuKgykcRh3pOyOpR0Nip3EMO3sM6P0d0epYGj0NEuV2i3XbaNza9uwbuA75iaTaEYXMBeqtqgFhVSwcDsJtZh3EHymFC6VJuP8AEmUclS5XrUzCgoTbSqALDpVLN9ZSCfO8ws/0+xuNUpVqBaZ406Y2FP0t5LDuJtJVi9SNUH4LEoR/OjKf7SQZ75bqR3g4jEbua0lsT7T8Pqzq7W2XvLH+FcS4K9yDIK2NrrRoi5O9mPxUXmznkPv4CTzWY6YHBYXLaPxT8I55sFO4t3tUJb2ZZWSZBQwVPo6FMIOJPFmPazHexmk060CXMhTYP0dWncBiNpSh32YXB47we89s53dRnVTltFFtOEVhqxyL0rMEJF0w/wAM3ZdT1B9ex9ky+5HNCdDEy2kyhukqVCC722b2FgFFzYC558z4SRznuavazyuC0VhGLmmXriKFSi/xaqMh8CLXHeOPlOaMdgmo1alJxZqbsjeKmx8p1DIDpfqrGNxJxFOt0RfZ6QFdoEgAbS2YWNgN3dNbOuqbalwyJxyaTUtkV2rYthuX4Gn4mzOR5bI8zLZmt0eyOngsNTw9O5CA9Y8WYklibdpJmynPXqdpNyLRWERnWJkXpeAqqBd6fwqdu0l7geK7Q8xOfZ1RKzxOpVGxJZa5WgzFjT2euATcqr3tbkCRcd86rS4jTTjMpOOeDbapsi9HwIqsLPiT0h9WN1Me67e3JtPxRohFVVFlUBQByAFgPdP3OKpNzk5PqXSwVtrnyLbo0sUo30T0b+rc9Unwfd7ZlQohYgAXJIAA5k7gB5zpzNcsTE0KlCpfYqqVNuO/mO8Hf5SC6Oaolw2KWvVrdItJg6KE2bsPilztHgbGw5jynfbXUYU3GXTgpKOWTDRfJRg8JRoDiiDaI51Dvc/WJm1iJ5zbbyzQpPW/kXQ4xa6jq4lbn1qWDe9dk++bDUtnZWrWwp4OvTJ3Mtlf3gr9WWFpbovTzHDmi5KkMHRwLlXFxw5ixII75ptB9XK5dUes1TpajKUBC7KqpIJsLkkmw3zv7eEqGiXJnperKJhWoq6sjAFWBUg7wVIsQR2WlCad6EPl9XaUFsO5+Dfjsn5jntHI8x33tf08cZg0rI1OoodHFmVhcEd4nPQrujLPQtKOTl2SLJdYGOwgC06xZBwSqNsAdgJ6wHcDaSzSbU44JfBMGXj0NQ2YdyOdxHc1vEyAZho/icObVqFVO9ka3kw6p8jPYjUpVl0fgzHDiS59c2OIsEw4PbsVPuNS0gjuWJJ4kknxO+fAL7hx7J8mkKcIfCsENt8iWZqu0CLsmNxC2RbNRQ/Kbk5HzR8ntO/gBf8AOqrQvD4mm2KrguadUotM22LqqNtMPlfG4Hdu5y3gJwXd1jNOPmaQj1YiInlGoiIgCIiAIiIAiIgCIiAIiIAiIgCIiAIiIAiIgCIiAIiIAiIgCIiAIiIAiIgCIiAIiIAiIgCIiAIiIB+dgdk5exf6x/pv+IzqIznfFaGY8u5GFr2LOfiHhcz0rCSTll9xnULK1L/sFX+pqfl0pP5CtU+V1sPgqiVqb02Nd2CuLHZKUxfwuD7pNZyXDzVljvLR4EREwLCIiAIiIAiIgCIiAIiIAiIgCIiAIiIAiIgCIiAIiIAiIgCIiAIiIAiIgCIiAIiIAiIgCIiAIiIAiIgCLREAREQBERAEREAREQBERAEREAREQBERAEREAREQBERAEREAREQBERAEREAREQBERAEREAREQBERAEREAREQBERAEREAREQBERAEREAREQBERAEREAREQBERAEREAREQBERAEREAREQBERAEREAREQBERAEREAREQBERAEREA//Z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54" name="Picture 30" descr="QUALCOMM, Inc. (NASDAQ:QCOM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047217"/>
            <a:ext cx="1602815" cy="12021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9" name="グループ化 18"/>
          <p:cNvGrpSpPr/>
          <p:nvPr/>
        </p:nvGrpSpPr>
        <p:grpSpPr>
          <a:xfrm>
            <a:off x="2555776" y="3047217"/>
            <a:ext cx="4176464" cy="1200329"/>
            <a:chOff x="2555776" y="3047217"/>
            <a:chExt cx="4176464" cy="1200329"/>
          </a:xfrm>
        </p:grpSpPr>
        <p:pic>
          <p:nvPicPr>
            <p:cNvPr id="22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3455916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3" name="テキスト ボックス 22"/>
            <p:cNvSpPr txBox="1"/>
            <p:nvPr/>
          </p:nvSpPr>
          <p:spPr>
            <a:xfrm>
              <a:off x="4762827" y="3047217"/>
              <a:ext cx="1629613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/>
                <a:t>SIMD</a:t>
              </a:r>
              <a:r>
                <a:rPr kumimoji="1" lang="ja-JP" altLang="en-US" dirty="0"/>
                <a:t>拡張</a:t>
              </a:r>
              <a:endParaRPr kumimoji="1" lang="en-US" altLang="ja-JP" dirty="0"/>
            </a:p>
            <a:p>
              <a:r>
                <a:rPr lang="en-US" altLang="ja-JP" dirty="0"/>
                <a:t>Video Decode</a:t>
              </a:r>
              <a:endParaRPr kumimoji="1" lang="en-US" altLang="ja-JP" dirty="0"/>
            </a:p>
            <a:p>
              <a:r>
                <a:rPr lang="en-US" altLang="ja-JP" dirty="0"/>
                <a:t>GPU</a:t>
              </a:r>
            </a:p>
            <a:p>
              <a:r>
                <a:rPr kumimoji="1" lang="en-US" altLang="ja-JP" dirty="0"/>
                <a:t>Base Band</a:t>
              </a:r>
              <a:endParaRPr kumimoji="1" lang="ja-JP" altLang="en-US" dirty="0"/>
            </a:p>
          </p:txBody>
        </p:sp>
        <p:sp>
          <p:nvSpPr>
            <p:cNvPr id="24" name="テキスト ボックス 23"/>
            <p:cNvSpPr txBox="1"/>
            <p:nvPr/>
          </p:nvSpPr>
          <p:spPr>
            <a:xfrm>
              <a:off x="4114031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＋</a:t>
              </a:r>
            </a:p>
          </p:txBody>
        </p:sp>
        <p:sp>
          <p:nvSpPr>
            <p:cNvPr id="25" name="テキスト ボックス 24"/>
            <p:cNvSpPr txBox="1"/>
            <p:nvPr/>
          </p:nvSpPr>
          <p:spPr>
            <a:xfrm>
              <a:off x="6316742" y="3463606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＝</a:t>
              </a:r>
            </a:p>
          </p:txBody>
        </p:sp>
      </p:grpSp>
      <p:sp>
        <p:nvSpPr>
          <p:cNvPr id="15" name="AutoShape 32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sp>
        <p:nvSpPr>
          <p:cNvPr id="16" name="AutoShape 34" descr="data:image/jpeg;base64,/9j/4AAQSkZJRgABAQAAAQABAAD/2wCEAAkGBhAPEBAQDxIPEA8NDw8PDQ8NEA4QEA0NFRAVFRUQEhIXGyYeFxkjGRISHy8gJCcrLCwsFR8xNzAqNSYsLCkBCQoKDgwOGA8PFykYHBwsLCopKSwvNSksKSkpKSksKTUpKSkpKSkpKSkpKSkpLCksLCkpKSwpKSkpKSkpKSksLP/AABEIAMIBAwMBIgACEQEDEQH/xAAbAAEAAgMBAQAAAAAAAAAAAAAAAwQCBQYBB//EAD0QAAICAAQDBQQHBgYDAAAAAAABAgMEBRESITFBBhNRYXEHMoGhIkJSkZKxwTNDYmNy8BQWJILS4SOi0f/EABgBAQEBAQEAAAAAAAAAAAAAAAABAgME/8QAIREBAAMAAgIBBQAAAAAAAAAAAAECESExElEyAyJBYXH/2gAMAwEAAhEDEQA/APuIAAAAAAAAAAAAAAAAAAAAAAQYvG10wlZbOFdcFrOdklGMV4tsCcHKWdtZWtrBYedsemIxDdFD846rfNeaWnmZZNm+MlilViJYdwnXOeymE062mtG5SfFcdORfGU11IPEz0igAAAAAAAAAAAAAAAAAAAAAAAAAAAAAAAAAAAHknp/fICjnOc14Sp22avio11wWtl1r92uC6t/LmcNjX3k1icykpSXGjCxblRh+PDbD95ZwWs5fDQyzjOu9vd2m5x3QwcH7tVXKV8v4p6cP4dPFmtWHlOW6bcpPm3+S8jtWuMTKe/Prp8K13ceSfOen5I2HZfWFspybc5xUdZPV6N6/oQYfAKKc58IQWsn+hdyCtzm56aJvgvBdEW3EJDt6JaokI6Y6JEhwdAAAAAAAAAAAAAAAAAAAAAAAAAAAAAAAAAAADSdr8e6sLZs4Tt0qhp0cub+7U3ZzfaeDnKnhCUa5ylOM57Pq6Jp6PzNV7SenK4HLG+jb4cTd05VGuO+1qMea8X6Ir4jtLCpaQUFLwqTsf45JJfczTX4u7FS46qL5rVtv+qXX8vI6zb0xELOOx7xE1CtaVRfBfafj5nV5Bl+yKNbkeR6aNo62ilRWhztLcQkSPQDCgAAAAAAAAAAAAAAAAAAAAAAAAAAHkpJcWYX3xhFyk0lFNtvgkkfJ887Y4rNrpYPLn3eHi2rsTxWseujXJeXU1FZlJnHV9pPadg8G3CMnddy7un6TT8G0ctb22zvFccLhe5g+UreD+Zt+z3YrD4RaqPeXP37rdJTb8vBHRRoN5WP2zsvn+7tI+Pe1Ly1ief5s7Q4PjbRC+C56Jvh6o+hqpB1Icel5cnkntywVklXjYWYKxvTdYt1Ov9a5fE6nG304mG6m2q2Mlwdc4yTNLnvYnB41PvqoqbX7SCUZfHx+Jx0/Y5OuWuGxMoR14LfbXp8I8B4x7NdTdlMINytnXCK4tzlGKX3laXanBUcKt+Jn0VMdY6/1vh92pQwPsx0aeJxE7NOkdZN/7p8jqsFklFC0qhGP8T4yfrLmMj3qa5+7tXm1q0w2FjVHo7Nf10NTin2im9f8RVDyi9Pmd5OBDOKLGejlwdOcdosM9W43xXNKe7X4NG+yb2zJSVeY4ezDvXR2xi3Beb05G3nFGtzHKa701OK16SSW5fHqays/g2X0PA4+u+EbKZxshJaxlBposHyHIMVbldzUWnS2nbXrpCUftJfVkfV8Hi42wjZB6xmk1/8AH5nK1Zq1E6nABhQAAAAAAAAAAAAAAAAAADxs9NR2pzeOFwttsnpti/ybfyTA+f8AtK7S24m+GV4Rvda1/iJRfuw5qP6s6Ds5kNWEpjVUlotN8utk+smcT7OcHK2d2Nt/aXzejfNbuLXwWiPpdPBHeftjGO+U0VoNTBzI5WGFSuR45kDsMHYMFh2GLtK7sMHYXEWXcRTuK7sIpWDBNO0hlYRymRuRcGbkLHtTfBaJtt8oR8WYqenq+RniLFVDfJbtrW2D5W3v3Yv+GPvP4G44jWZaeeXwc4yvTbbU6qH9VdLrvGT5qPTrxO9yOxbEkkkuSRyGVZbOybnNuUpPdKT5tvqdtl+E2JHK1tbrGL4AObQAAAAAAAAAAAAAAAAAAB8x9s+YtU14dfvZJP0cuPyifTZM+M+1a7fja4dIRT+O1/8AI3SNtCT03nY7CqvDVLxi5v4s6ZWGlyhba614QivkbFzN25liEsrDB2ELsI3YTFTuwwdpC7CNzLgndhg7CJyPNwxGbmYOR42RytS/6KM2yKy1L18DCdz6cCCRcFnDz1er/vyJ8XW7boQ6VRX45fSk/wAl8Cjh7PpRXi0joMnw+6ycn1kxeeCsNzleAUYrgbNIxrjojM87oAAAAAAAAAAAAAAAAAAAAAMLeR8W9osdcwb/AJcPmv8Ao+028j5F7RsP/qlP7VUPlJr9UdPpfJm3TeYGz6Ef6Y/kXVYabK7ta4Pxii5LGJcFxfyOkwytOZg5FR3yfXT0POIwWnPzI++REojaDWbvMXaxtG0DBnuhltPdoEbRhNE+0xnAooxs2zrfhOGvpuSO2ySPF/1P8zh8ZVqmdd2bxyno+s4qfxX0Zr4ST+8x9Toq6lHp4j04ugAAAAAAAAAAAAAAAAAAAAAxmuB889oOC3RUtOMU/u11/Q+iM5ntPhd0Gn1NUnJSeYcHl2KaqjFc9Wv9psaUajDVOEnF84vQ3WHPTMOULEYGagZ1wJo1mVQbBsLPdDuwK2wbSx3Z53YVBtPdhN3ZkqgIFA8lWWlUe90Eaq+nUxwGIlTNbeD3bqteXecnW/KaSXqkbGdBVuwikmnxT5iY2B3eXY6N1cZweql0fOMusZLo0y2fNMDn1uBt1mnOE/f/AJiXKXlNePXqd9lecU4mCnVJS8VylF+DRwtWYdInV0AGVAAAAAAAAAAAAAAAAAAANZnFG6LNmQ4mvVAfMMzwu2e7xekvVE+ENnnGE0m0+U+HpLozW4VaPR9OB6qzsOMxktlTEswrI8Oi9XEKhVR66S3Gs97ogouodyXXSed0BTVRkqi13RkqgKiqPe6LarDrKKM6iGVJsJ1kTrA0eb4dOqe7klqvKXTQp+zuP+otteu2K7uK14N9fz+Rc7UW7a1CK1lJrRL60nwjE97M4Tu9tceOzhJr609dZS+9sW4r/Uj5PoUJaoyIsOvoolPK7AAAAAAAAAAAAAAAAAAAHjR6ANBnuA3JnLuOvH60OE/NdJH0HE07k0cbm+Ddc98V5SXjHqjpS2SzaNe4WRs6EaLC3pNcfoy91+HkzeYaZ3cluMCVVntUSwqzMziqzqMXWWpIglJCJVHsGw93HqZTGOwOJKkeuIFWUCKaUU5Pkl/aLc4nPZnj++lKuEttdS3Yi3pVDy8Zvkl8QjU4q5zm7X0k4U/xWcpTXlFcPV+R0XZzA6JM0eBp7+xNR2wilGqH2K1yXr1fmzucuwuyKOV7a3WMXYrRHoBybAAAAAAAAAAAAAAAAAAAAAA1uZ4FTi+BsjGUdQPnOPwsqpPntfPTo/FDD5+6Eu+T7v6tq1cPxdH5S0Z12bZWpp8DkMRgraJN1tx15pcYy9YvgztW+cMTVv8ACdpcPJJq2H4kS2dqsNHh3ik+kYfSb9EuJyP+Oin/AOTCYOx/adKi39xMs9uS0oqow6fWiqKl+JlmyY6a3OLHHd3apg+U8XNVa+kfe+Rq7+0kV+/i/Kmicl+KTWppVl9t0t03Kcnzc25MvU9nJPoZ8lxKu03838dHD/1kXsNnk5e7Gq7ypnpP8E9GUpdmn4FLEZDKPJPhyfgPIxvP834eL22OVUlzjanCX3SMbu3GDj+9i30ScW36JGkjj8RWtsttsV9W+EbEl5N8TOvP7I/s6MLXL7UKY6mvJMXrMwxOLi5JPCYRe9iMQnFyX8ut8ZP1SXqUJTVu2miMo4eEty3cbL7Ottr6t/IwnG/FSUrpSm+ifCMfRLgjpsmyTbo2jM2WIWcjytQS4HQRWhhVUookOTYAAAAAAAAAAAAAAAAAAAAAAAAAAMZR1KWKy2M+hfAHNXdnE+gp7OJPkdJoNC6Y12HymMehchhYroTAgjdC8CG3ARl0LQA0mIyGMuhUXZta8jptDzQupjVYTJox6I2VdSRICKAAAAAAAAAAAAAAAAAAAAAAAAAAAAAAAAAAAAAAAAAAAAAAAAAAAAAAAAAAAAAP/9k=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/>
          </a:p>
        </p:txBody>
      </p:sp>
      <p:pic>
        <p:nvPicPr>
          <p:cNvPr id="1060" name="Picture 36" descr="http://www.romeinformation.it/wp-content/uploads/2013/05/apple-nuovo-iphone-5s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464" y="5013176"/>
            <a:ext cx="1091835" cy="818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0" name="グループ化 19"/>
          <p:cNvGrpSpPr/>
          <p:nvPr/>
        </p:nvGrpSpPr>
        <p:grpSpPr>
          <a:xfrm>
            <a:off x="2555776" y="4756657"/>
            <a:ext cx="4176464" cy="1331913"/>
            <a:chOff x="2555776" y="4756657"/>
            <a:chExt cx="4176464" cy="1331913"/>
          </a:xfrm>
        </p:grpSpPr>
        <p:pic>
          <p:nvPicPr>
            <p:cNvPr id="30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55776" y="5242245"/>
              <a:ext cx="1296144" cy="3847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2" name="テキスト ボックス 31"/>
            <p:cNvSpPr txBox="1"/>
            <p:nvPr/>
          </p:nvSpPr>
          <p:spPr>
            <a:xfrm>
              <a:off x="4114031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＋</a:t>
              </a:r>
            </a:p>
          </p:txBody>
        </p:sp>
        <p:sp>
          <p:nvSpPr>
            <p:cNvPr id="33" name="テキスト ボックス 32"/>
            <p:cNvSpPr txBox="1"/>
            <p:nvPr/>
          </p:nvSpPr>
          <p:spPr>
            <a:xfrm>
              <a:off x="6316742" y="5249935"/>
              <a:ext cx="415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/>
                <a:t>＝</a:t>
              </a:r>
            </a:p>
          </p:txBody>
        </p:sp>
        <p:pic>
          <p:nvPicPr>
            <p:cNvPr id="34" name="Picture 6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9338" y="4756657"/>
              <a:ext cx="1216025" cy="13319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7" name="角丸四角形 16"/>
          <p:cNvSpPr/>
          <p:nvPr/>
        </p:nvSpPr>
        <p:spPr bwMode="auto">
          <a:xfrm>
            <a:off x="917575" y="2805310"/>
            <a:ext cx="7326833" cy="1829115"/>
          </a:xfrm>
          <a:prstGeom prst="roundRect">
            <a:avLst>
              <a:gd name="adj" fmla="val 0"/>
            </a:avLst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プロセッサ専業ベンダーで無くても自社の特長を活かした</a:t>
            </a:r>
            <a:r>
              <a:rPr kumimoji="0" lang="en-US" altLang="ja-JP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/</a:t>
            </a:r>
            <a:r>
              <a:rPr kumimoji="0" lang="ja-JP" altLang="en-US" sz="24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j-ea"/>
                <a:ea typeface="+mj-ea"/>
              </a:rPr>
              <a:t>自社が必要としているマイクロプロセッサを</a:t>
            </a:r>
            <a:r>
              <a:rPr kumimoji="0" lang="ja-JP" altLang="en-US" sz="2400" dirty="0">
                <a:solidFill>
                  <a:schemeClr val="bg1"/>
                </a:solidFill>
                <a:latin typeface="+mj-ea"/>
                <a:ea typeface="+mj-ea"/>
              </a:rPr>
              <a:t>簡単に開発することができる</a:t>
            </a:r>
            <a:endParaRPr kumimoji="0" lang="ja-JP" alt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j-ea"/>
              <a:ea typeface="+mj-ea"/>
            </a:endParaRPr>
          </a:p>
        </p:txBody>
      </p:sp>
      <p:pic>
        <p:nvPicPr>
          <p:cNvPr id="26" name="図 2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876256" y="4860973"/>
            <a:ext cx="2042592" cy="1147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66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グループ化 106"/>
          <p:cNvGrpSpPr/>
          <p:nvPr/>
        </p:nvGrpSpPr>
        <p:grpSpPr>
          <a:xfrm>
            <a:off x="323528" y="977790"/>
            <a:ext cx="7213600" cy="860659"/>
            <a:chOff x="323528" y="977790"/>
            <a:chExt cx="7213600" cy="860659"/>
          </a:xfrm>
        </p:grpSpPr>
        <p:sp>
          <p:nvSpPr>
            <p:cNvPr id="7" name="正方形/長方形 6"/>
            <p:cNvSpPr/>
            <p:nvPr/>
          </p:nvSpPr>
          <p:spPr>
            <a:xfrm>
              <a:off x="323528" y="977790"/>
              <a:ext cx="7213600" cy="860659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8" name="図形グループ 33"/>
            <p:cNvGrpSpPr/>
            <p:nvPr/>
          </p:nvGrpSpPr>
          <p:grpSpPr>
            <a:xfrm>
              <a:off x="488194" y="1052694"/>
              <a:ext cx="317500" cy="157483"/>
              <a:chOff x="6769100" y="1390650"/>
              <a:chExt cx="317500" cy="157483"/>
            </a:xfrm>
          </p:grpSpPr>
          <p:sp>
            <p:nvSpPr>
              <p:cNvPr id="9" name="正方形/長方形 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0" name="円/楕円 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1" name="直線コネクタ 10"/>
              <p:cNvCxnSpPr>
                <a:stCxn id="10" idx="6"/>
                <a:endCxn id="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2" name="図形グループ 37"/>
            <p:cNvGrpSpPr/>
            <p:nvPr/>
          </p:nvGrpSpPr>
          <p:grpSpPr>
            <a:xfrm>
              <a:off x="488194" y="1246156"/>
              <a:ext cx="317500" cy="157483"/>
              <a:chOff x="6769100" y="1390650"/>
              <a:chExt cx="317500" cy="157483"/>
            </a:xfrm>
          </p:grpSpPr>
          <p:sp>
            <p:nvSpPr>
              <p:cNvPr id="13" name="正方形/長方形 1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4" name="円/楕円 1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5" name="直線コネクタ 14"/>
              <p:cNvCxnSpPr>
                <a:stCxn id="14" idx="6"/>
                <a:endCxn id="1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図形グループ 41"/>
            <p:cNvGrpSpPr/>
            <p:nvPr/>
          </p:nvGrpSpPr>
          <p:grpSpPr>
            <a:xfrm>
              <a:off x="488194" y="1427749"/>
              <a:ext cx="317500" cy="157483"/>
              <a:chOff x="6769100" y="1390650"/>
              <a:chExt cx="317500" cy="157483"/>
            </a:xfrm>
          </p:grpSpPr>
          <p:sp>
            <p:nvSpPr>
              <p:cNvPr id="17" name="正方形/長方形 1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18" name="円/楕円 1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19" name="直線コネクタ 18"/>
              <p:cNvCxnSpPr>
                <a:stCxn id="18" idx="6"/>
                <a:endCxn id="1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0" name="図形グループ 49"/>
            <p:cNvGrpSpPr/>
            <p:nvPr/>
          </p:nvGrpSpPr>
          <p:grpSpPr>
            <a:xfrm>
              <a:off x="488194" y="1603437"/>
              <a:ext cx="317500" cy="157483"/>
              <a:chOff x="6769100" y="1390650"/>
              <a:chExt cx="317500" cy="157483"/>
            </a:xfrm>
          </p:grpSpPr>
          <p:sp>
            <p:nvSpPr>
              <p:cNvPr id="21" name="正方形/長方形 2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2" name="円/楕円 2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3" name="直線コネクタ 22"/>
              <p:cNvCxnSpPr>
                <a:stCxn id="22" idx="6"/>
                <a:endCxn id="2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" name="図形グループ 53"/>
            <p:cNvGrpSpPr/>
            <p:nvPr/>
          </p:nvGrpSpPr>
          <p:grpSpPr>
            <a:xfrm>
              <a:off x="858448" y="1055235"/>
              <a:ext cx="317500" cy="157483"/>
              <a:chOff x="6769100" y="1390650"/>
              <a:chExt cx="317500" cy="157483"/>
            </a:xfrm>
          </p:grpSpPr>
          <p:sp>
            <p:nvSpPr>
              <p:cNvPr id="25" name="正方形/長方形 2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26" name="円/楕円 2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27" name="直線コネクタ 26"/>
              <p:cNvCxnSpPr>
                <a:stCxn id="26" idx="6"/>
                <a:endCxn id="2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図形グループ 57"/>
            <p:cNvGrpSpPr/>
            <p:nvPr/>
          </p:nvGrpSpPr>
          <p:grpSpPr>
            <a:xfrm>
              <a:off x="858448" y="1248697"/>
              <a:ext cx="317500" cy="157483"/>
              <a:chOff x="6769100" y="1390650"/>
              <a:chExt cx="317500" cy="157483"/>
            </a:xfrm>
          </p:grpSpPr>
          <p:sp>
            <p:nvSpPr>
              <p:cNvPr id="29" name="正方形/長方形 2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0" name="円/楕円 2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1" name="直線コネクタ 30"/>
              <p:cNvCxnSpPr>
                <a:stCxn id="30" idx="6"/>
                <a:endCxn id="2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2" name="図形グループ 61"/>
            <p:cNvGrpSpPr/>
            <p:nvPr/>
          </p:nvGrpSpPr>
          <p:grpSpPr>
            <a:xfrm>
              <a:off x="858448" y="1430290"/>
              <a:ext cx="317500" cy="157483"/>
              <a:chOff x="6769100" y="1390650"/>
              <a:chExt cx="317500" cy="157483"/>
            </a:xfrm>
          </p:grpSpPr>
          <p:sp>
            <p:nvSpPr>
              <p:cNvPr id="33" name="正方形/長方形 3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4" name="円/楕円 3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5" name="直線コネクタ 34"/>
              <p:cNvCxnSpPr>
                <a:stCxn id="34" idx="6"/>
                <a:endCxn id="3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6" name="図形グループ 69"/>
            <p:cNvGrpSpPr/>
            <p:nvPr/>
          </p:nvGrpSpPr>
          <p:grpSpPr>
            <a:xfrm>
              <a:off x="858448" y="1605978"/>
              <a:ext cx="317500" cy="157483"/>
              <a:chOff x="6769100" y="1390650"/>
              <a:chExt cx="317500" cy="157483"/>
            </a:xfrm>
          </p:grpSpPr>
          <p:sp>
            <p:nvSpPr>
              <p:cNvPr id="37" name="正方形/長方形 36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38" name="円/楕円 37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39" name="直線コネクタ 38"/>
              <p:cNvCxnSpPr>
                <a:stCxn id="38" idx="6"/>
                <a:endCxn id="37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0" name="図形グループ 73"/>
            <p:cNvGrpSpPr/>
            <p:nvPr/>
          </p:nvGrpSpPr>
          <p:grpSpPr>
            <a:xfrm>
              <a:off x="1233098" y="1057776"/>
              <a:ext cx="317500" cy="157483"/>
              <a:chOff x="6769100" y="1390650"/>
              <a:chExt cx="317500" cy="157483"/>
            </a:xfrm>
          </p:grpSpPr>
          <p:sp>
            <p:nvSpPr>
              <p:cNvPr id="41" name="正方形/長方形 40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2" name="円/楕円 41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3" name="直線コネクタ 42"/>
              <p:cNvCxnSpPr>
                <a:stCxn id="42" idx="6"/>
                <a:endCxn id="41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図形グループ 77"/>
            <p:cNvGrpSpPr/>
            <p:nvPr/>
          </p:nvGrpSpPr>
          <p:grpSpPr>
            <a:xfrm>
              <a:off x="1233098" y="1251238"/>
              <a:ext cx="317500" cy="157483"/>
              <a:chOff x="6769100" y="1390650"/>
              <a:chExt cx="317500" cy="157483"/>
            </a:xfrm>
          </p:grpSpPr>
          <p:sp>
            <p:nvSpPr>
              <p:cNvPr id="45" name="正方形/長方形 44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46" name="円/楕円 45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47" name="直線コネクタ 46"/>
              <p:cNvCxnSpPr>
                <a:stCxn id="46" idx="6"/>
                <a:endCxn id="45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8" name="図形グループ 81"/>
            <p:cNvGrpSpPr/>
            <p:nvPr/>
          </p:nvGrpSpPr>
          <p:grpSpPr>
            <a:xfrm>
              <a:off x="1233098" y="1432831"/>
              <a:ext cx="317500" cy="157483"/>
              <a:chOff x="6769100" y="1390650"/>
              <a:chExt cx="317500" cy="157483"/>
            </a:xfrm>
          </p:grpSpPr>
          <p:sp>
            <p:nvSpPr>
              <p:cNvPr id="49" name="正方形/長方形 48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0" name="円/楕円 49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1" name="直線コネクタ 50"/>
              <p:cNvCxnSpPr>
                <a:stCxn id="50" idx="6"/>
                <a:endCxn id="49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2" name="図形グループ 89"/>
            <p:cNvGrpSpPr/>
            <p:nvPr/>
          </p:nvGrpSpPr>
          <p:grpSpPr>
            <a:xfrm>
              <a:off x="1233098" y="1608519"/>
              <a:ext cx="317500" cy="157483"/>
              <a:chOff x="6769100" y="1390650"/>
              <a:chExt cx="317500" cy="157483"/>
            </a:xfrm>
          </p:grpSpPr>
          <p:sp>
            <p:nvSpPr>
              <p:cNvPr id="53" name="正方形/長方形 52"/>
              <p:cNvSpPr/>
              <p:nvPr/>
            </p:nvSpPr>
            <p:spPr>
              <a:xfrm>
                <a:off x="6769100" y="1390650"/>
                <a:ext cx="317500" cy="157483"/>
              </a:xfrm>
              <a:prstGeom prst="rect">
                <a:avLst/>
              </a:prstGeom>
              <a:solidFill>
                <a:srgbClr val="7F7F7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4" name="円/楕円 53"/>
              <p:cNvSpPr/>
              <p:nvPr/>
            </p:nvSpPr>
            <p:spPr>
              <a:xfrm>
                <a:off x="6811596" y="1422400"/>
                <a:ext cx="82550" cy="93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cxnSp>
            <p:nvCxnSpPr>
              <p:cNvPr id="55" name="直線コネクタ 54"/>
              <p:cNvCxnSpPr>
                <a:stCxn id="54" idx="6"/>
                <a:endCxn id="53" idx="3"/>
              </p:cNvCxnSpPr>
              <p:nvPr/>
            </p:nvCxnSpPr>
            <p:spPr>
              <a:xfrm>
                <a:off x="6894146" y="1468963"/>
                <a:ext cx="192454" cy="429"/>
              </a:xfrm>
              <a:prstGeom prst="line">
                <a:avLst/>
              </a:prstGeom>
              <a:ln w="9525" cmpd="sng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84" name="テキスト ボックス 83"/>
            <p:cNvSpPr txBox="1"/>
            <p:nvPr/>
          </p:nvSpPr>
          <p:spPr>
            <a:xfrm>
              <a:off x="1850538" y="1194724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サーバー</a:t>
              </a:r>
            </a:p>
          </p:txBody>
        </p:sp>
      </p:grpSp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dirty="0"/>
              <a:t>広がる適用分野</a:t>
            </a:r>
          </a:p>
        </p:txBody>
      </p:sp>
      <p:grpSp>
        <p:nvGrpSpPr>
          <p:cNvPr id="102" name="グループ化 101"/>
          <p:cNvGrpSpPr/>
          <p:nvPr/>
        </p:nvGrpSpPr>
        <p:grpSpPr>
          <a:xfrm>
            <a:off x="323528" y="1894719"/>
            <a:ext cx="7213600" cy="860659"/>
            <a:chOff x="323528" y="1894719"/>
            <a:chExt cx="7213600" cy="860659"/>
          </a:xfrm>
        </p:grpSpPr>
        <p:sp>
          <p:nvSpPr>
            <p:cNvPr id="3" name="正方形/長方形 2"/>
            <p:cNvSpPr/>
            <p:nvPr/>
          </p:nvSpPr>
          <p:spPr>
            <a:xfrm>
              <a:off x="323528" y="1894719"/>
              <a:ext cx="7213600" cy="860659"/>
            </a:xfrm>
            <a:prstGeom prst="rect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4" name="図形グループ 144"/>
            <p:cNvGrpSpPr/>
            <p:nvPr/>
          </p:nvGrpSpPr>
          <p:grpSpPr>
            <a:xfrm>
              <a:off x="663852" y="1973658"/>
              <a:ext cx="806939" cy="688305"/>
              <a:chOff x="758730" y="3198675"/>
              <a:chExt cx="806939" cy="688305"/>
            </a:xfrm>
          </p:grpSpPr>
          <p:sp>
            <p:nvSpPr>
              <p:cNvPr id="65" name="正方形/長方形 64"/>
              <p:cNvSpPr/>
              <p:nvPr/>
            </p:nvSpPr>
            <p:spPr>
              <a:xfrm>
                <a:off x="1253932" y="3267470"/>
                <a:ext cx="311737" cy="579575"/>
              </a:xfrm>
              <a:prstGeom prst="rect">
                <a:avLst/>
              </a:prstGeom>
              <a:solidFill>
                <a:schemeClr val="tx1">
                  <a:lumMod val="75000"/>
                  <a:lumOff val="2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6" name="角丸四角形 65"/>
              <p:cNvSpPr/>
              <p:nvPr/>
            </p:nvSpPr>
            <p:spPr>
              <a:xfrm>
                <a:off x="812214" y="3198675"/>
                <a:ext cx="566762" cy="469230"/>
              </a:xfrm>
              <a:prstGeom prst="round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7" name="角丸四角形 66"/>
              <p:cNvSpPr/>
              <p:nvPr/>
            </p:nvSpPr>
            <p:spPr>
              <a:xfrm>
                <a:off x="904780" y="3269865"/>
                <a:ext cx="396383" cy="303456"/>
              </a:xfrm>
              <a:prstGeom prst="roundRect">
                <a:avLst/>
              </a:prstGeom>
              <a:ln>
                <a:noFill/>
              </a:ln>
            </p:spPr>
            <p:style>
              <a:lnRef idx="2">
                <a:schemeClr val="accent1"/>
              </a:lnRef>
              <a:fillRef idx="1">
                <a:schemeClr val="lt1"/>
              </a:fillRef>
              <a:effectRef idx="0">
                <a:schemeClr val="accent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8" name="台形 67"/>
              <p:cNvSpPr/>
              <p:nvPr/>
            </p:nvSpPr>
            <p:spPr>
              <a:xfrm>
                <a:off x="758730" y="3706005"/>
                <a:ext cx="702795" cy="180975"/>
              </a:xfrm>
              <a:prstGeom prst="trapezoid">
                <a:avLst/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5" name="テキスト ボックス 84"/>
            <p:cNvSpPr txBox="1"/>
            <p:nvPr/>
          </p:nvSpPr>
          <p:spPr>
            <a:xfrm>
              <a:off x="1850538" y="2112580"/>
              <a:ext cx="18854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デスクトップ</a:t>
              </a:r>
              <a:r>
                <a:rPr lang="en-US" altLang="ja-JP" dirty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3" name="グループ化 102"/>
          <p:cNvGrpSpPr/>
          <p:nvPr/>
        </p:nvGrpSpPr>
        <p:grpSpPr>
          <a:xfrm>
            <a:off x="323528" y="2827063"/>
            <a:ext cx="7213600" cy="860659"/>
            <a:chOff x="323528" y="2827063"/>
            <a:chExt cx="7213600" cy="860659"/>
          </a:xfrm>
        </p:grpSpPr>
        <p:sp>
          <p:nvSpPr>
            <p:cNvPr id="4" name="正方形/長方形 3"/>
            <p:cNvSpPr/>
            <p:nvPr/>
          </p:nvSpPr>
          <p:spPr>
            <a:xfrm>
              <a:off x="323528" y="2827063"/>
              <a:ext cx="7213600" cy="860659"/>
            </a:xfrm>
            <a:prstGeom prst="rect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69" name="図形グループ 157"/>
            <p:cNvGrpSpPr/>
            <p:nvPr/>
          </p:nvGrpSpPr>
          <p:grpSpPr>
            <a:xfrm>
              <a:off x="676472" y="2898223"/>
              <a:ext cx="681672" cy="722281"/>
              <a:chOff x="2667295" y="1059799"/>
              <a:chExt cx="681672" cy="722281"/>
            </a:xfrm>
          </p:grpSpPr>
          <p:sp>
            <p:nvSpPr>
              <p:cNvPr id="70" name="角丸四角形 69"/>
              <p:cNvSpPr/>
              <p:nvPr/>
            </p:nvSpPr>
            <p:spPr>
              <a:xfrm>
                <a:off x="2699145" y="1129234"/>
                <a:ext cx="624522" cy="406400"/>
              </a:xfrm>
              <a:prstGeom prst="roundRect">
                <a:avLst>
                  <a:gd name="adj" fmla="val 6877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chemeClr val="bg1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1" name="図 7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2667295" y="1059799"/>
                <a:ext cx="681672" cy="722281"/>
              </a:xfrm>
              <a:prstGeom prst="rect">
                <a:avLst/>
              </a:prstGeom>
            </p:spPr>
          </p:pic>
        </p:grpSp>
        <p:sp>
          <p:nvSpPr>
            <p:cNvPr id="86" name="テキスト ボックス 85"/>
            <p:cNvSpPr txBox="1"/>
            <p:nvPr/>
          </p:nvSpPr>
          <p:spPr>
            <a:xfrm>
              <a:off x="1850538" y="3058730"/>
              <a:ext cx="119295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ja-JP" altLang="en-US" dirty="0">
                  <a:solidFill>
                    <a:srgbClr val="0000FF"/>
                  </a:solidFill>
                  <a:latin typeface="+mn-lt"/>
                  <a:ea typeface="+mn-ea"/>
                </a:rPr>
                <a:t>ノート</a:t>
              </a:r>
              <a:r>
                <a:rPr lang="en-US" altLang="ja-JP" dirty="0">
                  <a:solidFill>
                    <a:srgbClr val="0000FF"/>
                  </a:solidFill>
                  <a:latin typeface="+mn-lt"/>
                  <a:ea typeface="+mn-ea"/>
                </a:rPr>
                <a:t>PC</a:t>
              </a:r>
              <a:endParaRPr kumimoji="1" lang="en-US" altLang="ja-JP" dirty="0">
                <a:solidFill>
                  <a:srgbClr val="0000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5" name="グループ化 104"/>
          <p:cNvGrpSpPr/>
          <p:nvPr/>
        </p:nvGrpSpPr>
        <p:grpSpPr>
          <a:xfrm>
            <a:off x="323528" y="4670523"/>
            <a:ext cx="7213600" cy="860659"/>
            <a:chOff x="323528" y="4670523"/>
            <a:chExt cx="7213600" cy="860659"/>
          </a:xfrm>
        </p:grpSpPr>
        <p:sp>
          <p:nvSpPr>
            <p:cNvPr id="6" name="正方形/長方形 5"/>
            <p:cNvSpPr/>
            <p:nvPr/>
          </p:nvSpPr>
          <p:spPr>
            <a:xfrm>
              <a:off x="323528" y="4670523"/>
              <a:ext cx="7213600" cy="860659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56" name="図形グループ 136"/>
            <p:cNvGrpSpPr/>
            <p:nvPr/>
          </p:nvGrpSpPr>
          <p:grpSpPr>
            <a:xfrm>
              <a:off x="689686" y="4931948"/>
              <a:ext cx="161020" cy="300733"/>
              <a:chOff x="5118100" y="4941610"/>
              <a:chExt cx="190500" cy="405090"/>
            </a:xfrm>
          </p:grpSpPr>
          <p:sp>
            <p:nvSpPr>
              <p:cNvPr id="57" name="正方形/長方形 56"/>
              <p:cNvSpPr/>
              <p:nvPr/>
            </p:nvSpPr>
            <p:spPr>
              <a:xfrm>
                <a:off x="5156200" y="4941610"/>
                <a:ext cx="107950" cy="84418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8" name="正方形/長方形 57"/>
              <p:cNvSpPr/>
              <p:nvPr/>
            </p:nvSpPr>
            <p:spPr>
              <a:xfrm>
                <a:off x="5156200" y="5184777"/>
                <a:ext cx="107950" cy="161923"/>
              </a:xfrm>
              <a:prstGeom prst="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59" name="角丸四角形 58"/>
              <p:cNvSpPr/>
              <p:nvPr/>
            </p:nvSpPr>
            <p:spPr>
              <a:xfrm>
                <a:off x="5118100" y="5026028"/>
                <a:ext cx="190500" cy="1587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grpSp>
          <p:nvGrpSpPr>
            <p:cNvPr id="60" name="図形グループ 140"/>
            <p:cNvGrpSpPr/>
            <p:nvPr/>
          </p:nvGrpSpPr>
          <p:grpSpPr>
            <a:xfrm>
              <a:off x="955397" y="5013337"/>
              <a:ext cx="441102" cy="177800"/>
              <a:chOff x="4715098" y="3962400"/>
              <a:chExt cx="441102" cy="177800"/>
            </a:xfrm>
          </p:grpSpPr>
          <p:sp>
            <p:nvSpPr>
              <p:cNvPr id="61" name="角丸四角形 60"/>
              <p:cNvSpPr/>
              <p:nvPr/>
            </p:nvSpPr>
            <p:spPr>
              <a:xfrm>
                <a:off x="4715098" y="3962400"/>
                <a:ext cx="441102" cy="58091"/>
              </a:xfrm>
              <a:prstGeom prst="roundRect">
                <a:avLst/>
              </a:prstGeom>
              <a:solidFill>
                <a:schemeClr val="tx1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2" name="角丸四角形 61"/>
              <p:cNvSpPr/>
              <p:nvPr/>
            </p:nvSpPr>
            <p:spPr>
              <a:xfrm>
                <a:off x="4735624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sp>
            <p:nvSpPr>
              <p:cNvPr id="63" name="角丸四角形 62"/>
              <p:cNvSpPr/>
              <p:nvPr/>
            </p:nvSpPr>
            <p:spPr>
              <a:xfrm>
                <a:off x="4950049" y="4019550"/>
                <a:ext cx="168051" cy="120650"/>
              </a:xfrm>
              <a:prstGeom prst="roundRect">
                <a:avLst/>
              </a:prstGeom>
              <a:solidFill>
                <a:schemeClr val="bg1"/>
              </a:solidFill>
              <a:ln>
                <a:solidFill>
                  <a:srgbClr val="000000"/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87" name="テキスト ボックス 86"/>
            <p:cNvSpPr txBox="1"/>
            <p:nvPr/>
          </p:nvSpPr>
          <p:spPr>
            <a:xfrm>
              <a:off x="1830248" y="4885821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ウェアラブル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4" name="グループ化 103"/>
          <p:cNvGrpSpPr/>
          <p:nvPr/>
        </p:nvGrpSpPr>
        <p:grpSpPr>
          <a:xfrm>
            <a:off x="323528" y="3751133"/>
            <a:ext cx="7213600" cy="860659"/>
            <a:chOff x="323528" y="3751133"/>
            <a:chExt cx="7213600" cy="860659"/>
          </a:xfrm>
        </p:grpSpPr>
        <p:sp>
          <p:nvSpPr>
            <p:cNvPr id="5" name="正方形/長方形 4"/>
            <p:cNvSpPr/>
            <p:nvPr/>
          </p:nvSpPr>
          <p:spPr>
            <a:xfrm>
              <a:off x="323528" y="3751133"/>
              <a:ext cx="7213600" cy="860659"/>
            </a:xfrm>
            <a:prstGeom prst="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grpSp>
          <p:nvGrpSpPr>
            <p:cNvPr id="72" name="図形グループ 161"/>
            <p:cNvGrpSpPr/>
            <p:nvPr/>
          </p:nvGrpSpPr>
          <p:grpSpPr>
            <a:xfrm>
              <a:off x="627724" y="3798849"/>
              <a:ext cx="679541" cy="593816"/>
              <a:chOff x="-62676" y="3965594"/>
              <a:chExt cx="679541" cy="593816"/>
            </a:xfrm>
          </p:grpSpPr>
          <p:sp>
            <p:nvSpPr>
              <p:cNvPr id="73" name="角丸四角形 72"/>
              <p:cNvSpPr/>
              <p:nvPr/>
            </p:nvSpPr>
            <p:spPr>
              <a:xfrm>
                <a:off x="-37276" y="4051300"/>
                <a:ext cx="627392" cy="489060"/>
              </a:xfrm>
              <a:prstGeom prst="roundRect">
                <a:avLst/>
              </a:prstGeom>
              <a:solidFill>
                <a:srgbClr val="FFFFFF"/>
              </a:solid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4" name="図 73"/>
              <p:cNvPicPr>
                <a:picLocks noChangeAspect="1"/>
              </p:cNvPicPr>
              <p:nvPr/>
            </p:nvPicPr>
            <p:blipFill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-62676" y="3965594"/>
                <a:ext cx="679541" cy="593816"/>
              </a:xfrm>
              <a:prstGeom prst="rect">
                <a:avLst/>
              </a:prstGeom>
            </p:spPr>
          </p:pic>
        </p:grpSp>
        <p:grpSp>
          <p:nvGrpSpPr>
            <p:cNvPr id="75" name="図形グループ 151"/>
            <p:cNvGrpSpPr/>
            <p:nvPr/>
          </p:nvGrpSpPr>
          <p:grpSpPr>
            <a:xfrm>
              <a:off x="1115319" y="4013048"/>
              <a:ext cx="341289" cy="550466"/>
              <a:chOff x="1140657" y="4229811"/>
              <a:chExt cx="341289" cy="550466"/>
            </a:xfrm>
          </p:grpSpPr>
          <p:sp>
            <p:nvSpPr>
              <p:cNvPr id="76" name="角丸四角形 75"/>
              <p:cNvSpPr/>
              <p:nvPr/>
            </p:nvSpPr>
            <p:spPr>
              <a:xfrm flipH="1">
                <a:off x="1170206" y="4324018"/>
                <a:ext cx="264893" cy="394032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200" dirty="0">
                  <a:solidFill>
                    <a:srgbClr val="FFFFFF"/>
                  </a:solidFill>
                  <a:latin typeface="ＭＳ Ｐゴシック"/>
                  <a:ea typeface="ＭＳ Ｐゴシック"/>
                  <a:cs typeface="ＭＳ Ｐゴシック"/>
                </a:endParaRPr>
              </a:p>
            </p:txBody>
          </p:sp>
          <p:pic>
            <p:nvPicPr>
              <p:cNvPr id="77" name="図 76"/>
              <p:cNvPicPr>
                <a:picLocks noChangeAspect="1"/>
              </p:cNvPicPr>
              <p:nvPr/>
            </p:nvPicPr>
            <p:blipFill>
              <a:blip r:embed="rId5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</a:blip>
              <a:stretch>
                <a:fillRect/>
              </a:stretch>
            </p:blipFill>
            <p:spPr>
              <a:xfrm>
                <a:off x="1140657" y="4229811"/>
                <a:ext cx="341289" cy="550466"/>
              </a:xfrm>
              <a:prstGeom prst="rect">
                <a:avLst/>
              </a:prstGeom>
            </p:spPr>
          </p:pic>
        </p:grpSp>
        <p:sp>
          <p:nvSpPr>
            <p:cNvPr id="88" name="テキスト ボックス 87"/>
            <p:cNvSpPr txBox="1"/>
            <p:nvPr/>
          </p:nvSpPr>
          <p:spPr>
            <a:xfrm>
              <a:off x="1830248" y="3885299"/>
              <a:ext cx="180049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タブレット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  <a:p>
              <a:r>
                <a:rPr kumimoji="1" lang="ja-JP" altLang="en-US" dirty="0">
                  <a:solidFill>
                    <a:srgbClr val="FFFFFF"/>
                  </a:solidFill>
                  <a:latin typeface="+mn-lt"/>
                  <a:ea typeface="+mn-ea"/>
                </a:rPr>
                <a:t>スマートフォン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grpSp>
        <p:nvGrpSpPr>
          <p:cNvPr id="106" name="グループ化 105"/>
          <p:cNvGrpSpPr/>
          <p:nvPr/>
        </p:nvGrpSpPr>
        <p:grpSpPr>
          <a:xfrm>
            <a:off x="323528" y="5576629"/>
            <a:ext cx="7213600" cy="860659"/>
            <a:chOff x="323528" y="5576629"/>
            <a:chExt cx="7213600" cy="860659"/>
          </a:xfrm>
        </p:grpSpPr>
        <p:sp>
          <p:nvSpPr>
            <p:cNvPr id="78" name="正方形/長方形 77"/>
            <p:cNvSpPr/>
            <p:nvPr/>
          </p:nvSpPr>
          <p:spPr>
            <a:xfrm>
              <a:off x="323528" y="5576629"/>
              <a:ext cx="7213600" cy="860659"/>
            </a:xfrm>
            <a:prstGeom prst="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kumimoji="1" lang="ja-JP" altLang="en-US" sz="1200" dirty="0">
                <a:solidFill>
                  <a:srgbClr val="FFFFFF"/>
                </a:solidFill>
                <a:latin typeface="ＭＳ Ｐゴシック"/>
                <a:ea typeface="ＭＳ Ｐゴシック"/>
                <a:cs typeface="ＭＳ Ｐゴシック"/>
              </a:endParaRPr>
            </a:p>
          </p:txBody>
        </p:sp>
        <p:pic>
          <p:nvPicPr>
            <p:cNvPr id="79" name="図 78" descr="imgres.jpg"/>
            <p:cNvPicPr>
              <a:picLocks noChangeAspect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5263" y="5756911"/>
              <a:ext cx="886302" cy="608311"/>
            </a:xfrm>
            <a:prstGeom prst="rect">
              <a:avLst/>
            </a:prstGeom>
          </p:spPr>
        </p:pic>
        <p:sp>
          <p:nvSpPr>
            <p:cNvPr id="89" name="テキスト ボックス 88"/>
            <p:cNvSpPr txBox="1"/>
            <p:nvPr/>
          </p:nvSpPr>
          <p:spPr>
            <a:xfrm>
              <a:off x="1830248" y="5825621"/>
              <a:ext cx="51007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en-US" altLang="ja-JP" dirty="0" err="1">
                  <a:solidFill>
                    <a:srgbClr val="FFFFFF"/>
                  </a:solidFill>
                  <a:latin typeface="+mn-lt"/>
                  <a:ea typeface="+mn-ea"/>
                </a:rPr>
                <a:t>IoT</a:t>
              </a:r>
              <a:endParaRPr kumimoji="1" lang="en-US" altLang="ja-JP" dirty="0">
                <a:solidFill>
                  <a:srgbClr val="FFFFFF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93" name="角丸四角形 92"/>
          <p:cNvSpPr/>
          <p:nvPr/>
        </p:nvSpPr>
        <p:spPr bwMode="auto">
          <a:xfrm>
            <a:off x="7668344" y="977790"/>
            <a:ext cx="1368152" cy="860659"/>
          </a:xfrm>
          <a:prstGeom prst="roundRect">
            <a:avLst/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省電力化</a:t>
            </a:r>
          </a:p>
        </p:txBody>
      </p:sp>
      <p:sp>
        <p:nvSpPr>
          <p:cNvPr id="94" name="角丸四角形 93"/>
          <p:cNvSpPr/>
          <p:nvPr/>
        </p:nvSpPr>
        <p:spPr bwMode="auto">
          <a:xfrm>
            <a:off x="7668344" y="4670522"/>
            <a:ext cx="1368152" cy="1766766"/>
          </a:xfrm>
          <a:prstGeom prst="roundRect">
            <a:avLst>
              <a:gd name="adj" fmla="val 8687"/>
            </a:avLst>
          </a:prstGeom>
          <a:solidFill>
            <a:schemeClr val="accent2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小型化</a:t>
            </a:r>
            <a:endParaRPr kumimoji="0" lang="en-US" altLang="ja-JP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ja-JP" altLang="en-US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省電力化</a:t>
            </a:r>
          </a:p>
        </p:txBody>
      </p:sp>
      <p:sp>
        <p:nvSpPr>
          <p:cNvPr id="98" name="正方形/長方形 97"/>
          <p:cNvSpPr/>
          <p:nvPr/>
        </p:nvSpPr>
        <p:spPr bwMode="auto">
          <a:xfrm>
            <a:off x="3762070" y="1105943"/>
            <a:ext cx="1263355" cy="283576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99" name="正方形/長方形 98"/>
          <p:cNvSpPr/>
          <p:nvPr/>
        </p:nvSpPr>
        <p:spPr bwMode="auto">
          <a:xfrm>
            <a:off x="5876297" y="3798849"/>
            <a:ext cx="1263355" cy="76466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ja-JP" altLang="en-US" sz="1400" b="0" i="0" u="none" strike="noStrike" cap="none" normalizeH="0">
              <a:ln>
                <a:noFill/>
              </a:ln>
              <a:effectLst/>
              <a:latin typeface="+mn-lt"/>
              <a:ea typeface="+mn-ea"/>
            </a:endParaRPr>
          </a:p>
        </p:txBody>
      </p:sp>
      <p:sp>
        <p:nvSpPr>
          <p:cNvPr id="81" name="上下矢印 80"/>
          <p:cNvSpPr/>
          <p:nvPr/>
        </p:nvSpPr>
        <p:spPr>
          <a:xfrm>
            <a:off x="5574812" y="1105943"/>
            <a:ext cx="1851025" cy="5152523"/>
          </a:xfrm>
          <a:prstGeom prst="upDownArrow">
            <a:avLst>
              <a:gd name="adj1" fmla="val 71955"/>
              <a:gd name="adj2" fmla="val 27144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2" name="図 81" descr="arm-logo-limited-use.gif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326" y="3941705"/>
            <a:ext cx="1229298" cy="508110"/>
          </a:xfrm>
          <a:prstGeom prst="rect">
            <a:avLst/>
          </a:prstGeom>
        </p:spPr>
      </p:pic>
      <p:sp>
        <p:nvSpPr>
          <p:cNvPr id="95" name="角丸四角形 94"/>
          <p:cNvSpPr/>
          <p:nvPr/>
        </p:nvSpPr>
        <p:spPr bwMode="auto">
          <a:xfrm>
            <a:off x="5885675" y="1485326"/>
            <a:ext cx="1229298" cy="409394"/>
          </a:xfrm>
          <a:prstGeom prst="roundRect">
            <a:avLst/>
          </a:prstGeom>
          <a:solidFill>
            <a:schemeClr val="accent3"/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64bit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80" name="下矢印 79"/>
          <p:cNvSpPr/>
          <p:nvPr/>
        </p:nvSpPr>
        <p:spPr>
          <a:xfrm>
            <a:off x="3482488" y="1105943"/>
            <a:ext cx="1841500" cy="5169015"/>
          </a:xfrm>
          <a:prstGeom prst="downArrow">
            <a:avLst>
              <a:gd name="adj1" fmla="val 71379"/>
              <a:gd name="adj2" fmla="val 28507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kumimoji="1" lang="ja-JP" altLang="en-US" sz="1200" dirty="0">
              <a:solidFill>
                <a:srgbClr val="FFFFFF"/>
              </a:solidFill>
              <a:latin typeface="ＭＳ Ｐゴシック"/>
              <a:ea typeface="ＭＳ Ｐゴシック"/>
              <a:cs typeface="ＭＳ Ｐゴシック"/>
            </a:endParaRPr>
          </a:p>
        </p:txBody>
      </p:sp>
      <p:pic>
        <p:nvPicPr>
          <p:cNvPr id="83" name="図 82" descr="imgres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5387" y="1772816"/>
            <a:ext cx="1165981" cy="1165981"/>
          </a:xfrm>
          <a:prstGeom prst="rect">
            <a:avLst/>
          </a:prstGeom>
        </p:spPr>
      </p:pic>
      <p:sp>
        <p:nvSpPr>
          <p:cNvPr id="96" name="角丸四角形 95"/>
          <p:cNvSpPr/>
          <p:nvPr/>
        </p:nvSpPr>
        <p:spPr bwMode="auto">
          <a:xfrm>
            <a:off x="3796127" y="3976765"/>
            <a:ext cx="1229298" cy="4093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Atom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97" name="角丸四角形 96"/>
          <p:cNvSpPr/>
          <p:nvPr/>
        </p:nvSpPr>
        <p:spPr bwMode="auto">
          <a:xfrm>
            <a:off x="3779098" y="5081590"/>
            <a:ext cx="1229298" cy="4093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Quark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  <p:sp>
        <p:nvSpPr>
          <p:cNvPr id="108" name="角丸四角形 107"/>
          <p:cNvSpPr/>
          <p:nvPr/>
        </p:nvSpPr>
        <p:spPr bwMode="auto">
          <a:xfrm>
            <a:off x="3796127" y="5553905"/>
            <a:ext cx="1229298" cy="409394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 w="38100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ja-JP" sz="2000" b="0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  <a:ea typeface="+mn-ea"/>
              </a:rPr>
              <a:t>Edison</a:t>
            </a:r>
            <a:endParaRPr kumimoji="0" lang="ja-JP" altLang="en-US" sz="2000" b="0" i="0" u="none" strike="noStrike" cap="none" normalizeH="0" dirty="0">
              <a:ln>
                <a:noFill/>
              </a:ln>
              <a:solidFill>
                <a:schemeClr val="bg1"/>
              </a:solidFill>
              <a:effectLst/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9962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ntr" presetSubtype="4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94" grpId="0" animBg="1"/>
      <p:bldP spid="98" grpId="0" animBg="1"/>
      <p:bldP spid="99" grpId="0" animBg="1"/>
      <p:bldP spid="81" grpId="0" animBg="1"/>
      <p:bldP spid="95" grpId="0" animBg="1"/>
      <p:bldP spid="80" grpId="0" animBg="1"/>
      <p:bldP spid="96" grpId="0" animBg="1"/>
      <p:bldP spid="97" grpId="0" animBg="1"/>
      <p:bldP spid="108" grpId="0" animBg="1"/>
    </p:bldLst>
  </p:timing>
</p:sld>
</file>

<file path=ppt/theme/theme1.xml><?xml version="1.0" encoding="utf-8"?>
<a:theme xmlns:a="http://schemas.openxmlformats.org/drawingml/2006/main" name="0905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906_Juku">
  <a:themeElements>
    <a:clrScheme name="ビジネス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ユーザー定義 2">
      <a:majorFont>
        <a:latin typeface="HelveticaNeueLT Std"/>
        <a:ea typeface="HG丸ｺﾞｼｯｸM-PRO"/>
        <a:cs typeface=""/>
      </a:majorFont>
      <a:minorFont>
        <a:latin typeface="HelveticaNeueLT Std"/>
        <a:ea typeface="HG丸ｺﾞｼｯｸM-PRO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>
            <a:lumMod val="85000"/>
          </a:schemeClr>
        </a:solidFill>
        <a:ln w="38100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sz="1400" b="0" i="0" u="none" strike="noStrike" cap="none" normalizeH="0" smtClean="0">
            <a:ln>
              <a:noFill/>
            </a:ln>
            <a:effectLst/>
            <a:latin typeface="+mn-lt"/>
            <a:ea typeface="+mn-ea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bg1"/>
        </a:solidFill>
        <a:ln w="38100" cap="flat" cmpd="sng" algn="ctr">
          <a:solidFill>
            <a:srgbClr val="4168A7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rgbClr val="484848"/>
            </a:solidFill>
            <a:effectLst/>
            <a:latin typeface="Arial" charset="0"/>
            <a:ea typeface="HG丸ｺﾞｼｯｸM-PRO" pitchFamily="50" charset="-128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kumimoji="1" dirty="0" smtClean="0">
            <a:latin typeface="+mn-lt"/>
            <a:ea typeface="+mn-ea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8464</TotalTime>
  <Words>532</Words>
  <Application>Microsoft Macintosh PowerPoint</Application>
  <PresentationFormat>画面に合わせる (4:3)</PresentationFormat>
  <Paragraphs>89</Paragraphs>
  <Slides>11</Slides>
  <Notes>6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2</vt:i4>
      </vt:variant>
      <vt:variant>
        <vt:lpstr>スライド タイトル</vt:lpstr>
      </vt:variant>
      <vt:variant>
        <vt:i4>11</vt:i4>
      </vt:variant>
    </vt:vector>
  </HeadingPairs>
  <TitlesOfParts>
    <vt:vector size="18" baseType="lpstr">
      <vt:lpstr>Calibri</vt:lpstr>
      <vt:lpstr>HelveticaNeueLT Std</vt:lpstr>
      <vt:lpstr>HG丸ｺﾞｼｯｸM-PRO</vt:lpstr>
      <vt:lpstr>ＭＳ Ｐゴシック</vt:lpstr>
      <vt:lpstr>Arial</vt:lpstr>
      <vt:lpstr>0905_Juku</vt:lpstr>
      <vt:lpstr>906_Juku</vt:lpstr>
      <vt:lpstr>ARM</vt:lpstr>
      <vt:lpstr>ニュースに出てくるARM</vt:lpstr>
      <vt:lpstr>Windowsがアーム対応 (2011.1.7 日経新聞)</vt:lpstr>
      <vt:lpstr>ARM とは</vt:lpstr>
      <vt:lpstr>2015年の売上高は14億8860万ドル</vt:lpstr>
      <vt:lpstr>2015年だけで150億個のチップを出荷</vt:lpstr>
      <vt:lpstr>ARMの特徴　～省電力かつ高性能～</vt:lpstr>
      <vt:lpstr>ARMベースのCPU (SoC)</vt:lpstr>
      <vt:lpstr>広がる適用分野</vt:lpstr>
      <vt:lpstr>ARM mbed</vt:lpstr>
      <vt:lpstr>IBMとARMが連携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Shoji Okoshi</dc:creator>
  <cp:lastModifiedBy>大越章司</cp:lastModifiedBy>
  <cp:revision>1591</cp:revision>
  <dcterms:created xsi:type="dcterms:W3CDTF">2008-07-07T05:29:44Z</dcterms:created>
  <dcterms:modified xsi:type="dcterms:W3CDTF">2016-05-17T00:54:07Z</dcterms:modified>
</cp:coreProperties>
</file>