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503" r:id="rId2"/>
    <p:sldId id="506" r:id="rId3"/>
    <p:sldId id="598" r:id="rId4"/>
    <p:sldId id="585" r:id="rId5"/>
    <p:sldId id="537" r:id="rId6"/>
    <p:sldId id="538" r:id="rId7"/>
    <p:sldId id="540" r:id="rId8"/>
    <p:sldId id="541" r:id="rId9"/>
    <p:sldId id="592" r:id="rId10"/>
    <p:sldId id="600" r:id="rId11"/>
    <p:sldId id="546" r:id="rId12"/>
    <p:sldId id="547" r:id="rId13"/>
    <p:sldId id="551" r:id="rId14"/>
    <p:sldId id="601" r:id="rId15"/>
    <p:sldId id="603" r:id="rId16"/>
    <p:sldId id="597" r:id="rId17"/>
    <p:sldId id="604" r:id="rId18"/>
    <p:sldId id="599" r:id="rId19"/>
    <p:sldId id="509" r:id="rId20"/>
    <p:sldId id="602" r:id="rId2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FFFF"/>
    <a:srgbClr val="FF66FF"/>
    <a:srgbClr val="FFFBD2"/>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87184" autoAdjust="0"/>
  </p:normalViewPr>
  <p:slideViewPr>
    <p:cSldViewPr snapToGrid="0" snapToObjects="1" showGuides="1">
      <p:cViewPr varScale="1">
        <p:scale>
          <a:sx n="88" d="100"/>
          <a:sy n="88" d="100"/>
        </p:scale>
        <p:origin x="576" y="176"/>
      </p:cViewPr>
      <p:guideLst>
        <p:guide orient="horz"/>
        <p:guide pos="5759"/>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2016/6/1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2016/6/1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企業が独自の技術やノウハウを持っている場合、外部に情報を公開せず、競合を排除し利益を独占しようとするのが一般的な戦略です。</a:t>
            </a:r>
            <a:r>
              <a:rPr kumimoji="1" lang="en-US" altLang="ja-JP" sz="1200" kern="1200" dirty="0">
                <a:solidFill>
                  <a:schemeClr val="tx1"/>
                </a:solidFill>
                <a:effectLst/>
                <a:latin typeface="+mn-lt"/>
                <a:ea typeface="+mn-ea"/>
                <a:cs typeface="+mn-cs"/>
              </a:rPr>
              <a:t>IT</a:t>
            </a:r>
            <a:r>
              <a:rPr kumimoji="1" lang="ja-JP" altLang="ja-JP" sz="1200" kern="1200" dirty="0">
                <a:solidFill>
                  <a:schemeClr val="tx1"/>
                </a:solidFill>
                <a:effectLst/>
                <a:latin typeface="+mn-lt"/>
                <a:ea typeface="+mn-ea"/>
                <a:cs typeface="+mn-cs"/>
              </a:rPr>
              <a:t>の世界では、これをプロプライエタリ（非公開の）と呼びます。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しかし、いま、これとは反対の「オープン」が大きなトレンドになっています。「オープン」とは、企業や個人が技術や仕様などを（無償で）公開することです。</a:t>
            </a:r>
          </a:p>
          <a:p>
            <a:r>
              <a:rPr kumimoji="1" lang="ja-JP" altLang="ja-JP" sz="1200" kern="1200" dirty="0">
                <a:solidFill>
                  <a:schemeClr val="tx1"/>
                </a:solidFill>
                <a:effectLst/>
                <a:latin typeface="+mn-lt"/>
                <a:ea typeface="+mn-ea"/>
                <a:cs typeface="+mn-cs"/>
              </a:rPr>
              <a:t>初期のオープンは、</a:t>
            </a:r>
            <a:r>
              <a:rPr kumimoji="1" lang="en-US" altLang="ja-JP" sz="1200" kern="1200" dirty="0">
                <a:solidFill>
                  <a:schemeClr val="tx1"/>
                </a:solidFill>
                <a:effectLst/>
                <a:latin typeface="+mn-lt"/>
                <a:ea typeface="+mn-ea"/>
                <a:cs typeface="+mn-cs"/>
              </a:rPr>
              <a:t>Linux</a:t>
            </a:r>
            <a:r>
              <a:rPr kumimoji="1" lang="ja-JP" altLang="ja-JP" sz="1200" kern="1200" dirty="0">
                <a:solidFill>
                  <a:schemeClr val="tx1"/>
                </a:solidFill>
                <a:effectLst/>
                <a:latin typeface="+mn-lt"/>
                <a:ea typeface="+mn-ea"/>
                <a:cs typeface="+mn-cs"/>
              </a:rPr>
              <a:t>などのオープンソースソフトウェア（</a:t>
            </a:r>
            <a:r>
              <a:rPr kumimoji="1" lang="en-US" altLang="ja-JP" sz="1200" kern="1200" dirty="0">
                <a:solidFill>
                  <a:schemeClr val="tx1"/>
                </a:solidFill>
                <a:effectLst/>
                <a:latin typeface="+mn-lt"/>
                <a:ea typeface="+mn-ea"/>
                <a:cs typeface="+mn-cs"/>
              </a:rPr>
              <a:t>OSS</a:t>
            </a:r>
            <a:r>
              <a:rPr kumimoji="1" lang="ja-JP" altLang="ja-JP" sz="1200" kern="1200" dirty="0">
                <a:solidFill>
                  <a:schemeClr val="tx1"/>
                </a:solidFill>
                <a:effectLst/>
                <a:latin typeface="+mn-lt"/>
                <a:ea typeface="+mn-ea"/>
                <a:cs typeface="+mn-cs"/>
              </a:rPr>
              <a:t>）のように、個人が無償で技術を公開し、それを世界中のボランティアで修正・改良する取り組みでした。その後、ソーシャルメディアや百科事典の</a:t>
            </a:r>
            <a:r>
              <a:rPr kumimoji="1" lang="en-US" altLang="ja-JP" sz="1200" kern="1200" dirty="0">
                <a:solidFill>
                  <a:schemeClr val="tx1"/>
                </a:solidFill>
                <a:effectLst/>
                <a:latin typeface="+mn-lt"/>
                <a:ea typeface="+mn-ea"/>
                <a:cs typeface="+mn-cs"/>
              </a:rPr>
              <a:t>Wikipedia</a:t>
            </a:r>
            <a:r>
              <a:rPr kumimoji="1" lang="ja-JP" altLang="ja-JP" sz="1200" kern="1200" dirty="0">
                <a:solidFill>
                  <a:schemeClr val="tx1"/>
                </a:solidFill>
                <a:effectLst/>
                <a:latin typeface="+mn-lt"/>
                <a:ea typeface="+mn-ea"/>
                <a:cs typeface="+mn-cs"/>
              </a:rPr>
              <a:t>などに広がっていきました。いずれも金銭的な見返りを求めず「人の役にたちたい、人と繋がりたい」という思いを持つ人たちが実現したものです。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最近になって、こういった個人レベルではなく、企業が自社の技術や製品仕様を積極的に公開して、第</a:t>
            </a:r>
            <a:r>
              <a:rPr kumimoji="1" lang="en-US" altLang="ja-JP" sz="1200" kern="1200" dirty="0">
                <a:solidFill>
                  <a:schemeClr val="tx1"/>
                </a:solidFill>
                <a:effectLst/>
                <a:latin typeface="+mn-lt"/>
                <a:ea typeface="+mn-ea"/>
                <a:cs typeface="+mn-cs"/>
              </a:rPr>
              <a:t>3</a:t>
            </a:r>
            <a:r>
              <a:rPr kumimoji="1" lang="ja-JP" altLang="ja-JP" sz="1200" kern="1200" dirty="0">
                <a:solidFill>
                  <a:schemeClr val="tx1"/>
                </a:solidFill>
                <a:effectLst/>
                <a:latin typeface="+mn-lt"/>
                <a:ea typeface="+mn-ea"/>
                <a:cs typeface="+mn-cs"/>
              </a:rPr>
              <a:t>者の協力を得ようとする動きも生まれてきました。</a:t>
            </a:r>
          </a:p>
          <a:p>
            <a:r>
              <a:rPr kumimoji="1" lang="ja-JP" altLang="ja-JP" sz="1200" kern="1200" dirty="0">
                <a:solidFill>
                  <a:schemeClr val="tx1"/>
                </a:solidFill>
                <a:effectLst/>
                <a:latin typeface="+mn-lt"/>
                <a:ea typeface="+mn-ea"/>
                <a:cs typeface="+mn-cs"/>
              </a:rPr>
              <a:t>相互に技術をオープンにし、他社の成果をうまく取り入れながら、それらを組み合わせてより魅力的なものを作り上げて行く「マッシュアップ」という方法です。これにより、迅速にサービスを立ち上げ、自社の存在感を高め、ビジネス・チャンスを切り開こうというもので、損して得を取る戦略とも言えるでしょう。</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「オープン」は、他の分野にも広がっています。例えば、機械の設計図やデザイン、政府や行政のデータなどを「オープン」にしようという取り組みです。</a:t>
            </a:r>
          </a:p>
          <a:p>
            <a:r>
              <a:rPr kumimoji="1" lang="ja-JP" altLang="ja-JP" sz="1200" kern="1200" dirty="0">
                <a:solidFill>
                  <a:schemeClr val="tx1"/>
                </a:solidFill>
                <a:effectLst/>
                <a:latin typeface="+mn-lt"/>
                <a:ea typeface="+mn-ea"/>
                <a:cs typeface="+mn-cs"/>
              </a:rPr>
              <a:t>その一方で、企業が独自の技術を囲い込み独占的な利益を得るといった旧来のやり方は難しくなっており、今後は新しい環境に適応していくことが求められるでしょう。</a:t>
            </a:r>
          </a:p>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2</a:t>
            </a:fld>
            <a:endParaRPr kumimoji="1" lang="ja-JP" altLang="en-US"/>
          </a:p>
        </p:txBody>
      </p:sp>
    </p:spTree>
    <p:extLst>
      <p:ext uri="{BB962C8B-B14F-4D97-AF65-F5344CB8AC3E}">
        <p14:creationId xmlns:p14="http://schemas.microsoft.com/office/powerpoint/2010/main" val="3085305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10000"/>
          </a:bodyPr>
          <a:lstStyle/>
          <a:p>
            <a:r>
              <a:rPr kumimoji="1" lang="ja-JP" altLang="en-US" dirty="0"/>
              <a:t>ファイアウォールやアンチウイルスは、サーバーにインストールして使うのが一般的ですが、それだとインストールやアップデートの手間がかかります。そこで、ソフトウェアをあらかじめハードウェアに実装し、設置すればすぐに使える形式の製品が出てきました。アプライアンスです。</a:t>
            </a:r>
            <a:endParaRPr kumimoji="1" lang="en-US" altLang="ja-JP" dirty="0"/>
          </a:p>
          <a:p>
            <a:r>
              <a:rPr kumimoji="1" lang="ja-JP" altLang="en-US" dirty="0"/>
              <a:t>アプライアンスは、元々「家電」を意味する言葉で、電源入れればすぐに使える、という意味で使われています。</a:t>
            </a:r>
            <a:endParaRPr kumimoji="1" lang="en-US" altLang="ja-JP" dirty="0"/>
          </a:p>
          <a:p>
            <a:endParaRPr kumimoji="1" lang="en-US" altLang="ja-JP" dirty="0"/>
          </a:p>
          <a:p>
            <a:r>
              <a:rPr kumimoji="1" lang="ja-JP" altLang="en-US" dirty="0"/>
              <a:t>アプライアンスで使われているハードウェアは、</a:t>
            </a:r>
            <a:r>
              <a:rPr kumimoji="1" lang="en-US" altLang="ja-JP" dirty="0" err="1"/>
              <a:t>WindowsPC</a:t>
            </a:r>
            <a:r>
              <a:rPr kumimoji="1" lang="ja-JP" altLang="en-US" dirty="0"/>
              <a:t>と同じです。台湾で大量生産されており、これに自社のロゴを貼れば一丁上がりです。それに、</a:t>
            </a:r>
            <a:r>
              <a:rPr kumimoji="1" lang="en-US" altLang="ja-JP" dirty="0"/>
              <a:t>Windows</a:t>
            </a:r>
            <a:r>
              <a:rPr kumimoji="1" lang="ja-JP" altLang="en-US" dirty="0"/>
              <a:t>や</a:t>
            </a:r>
            <a:r>
              <a:rPr kumimoji="1" lang="en-US" altLang="ja-JP" dirty="0"/>
              <a:t>Linux</a:t>
            </a:r>
            <a:r>
              <a:rPr kumimoji="1" lang="ja-JP" altLang="en-US" dirty="0"/>
              <a:t>等の</a:t>
            </a:r>
            <a:r>
              <a:rPr kumimoji="1" lang="en-US" altLang="ja-JP" dirty="0"/>
              <a:t>OS</a:t>
            </a:r>
            <a:r>
              <a:rPr kumimoji="1" lang="ja-JP" altLang="en-US" dirty="0"/>
              <a:t>を載せ、ファイアウォールのソフトをインストールして管理用のソフトを入れればアプライアンスが完成します。</a:t>
            </a:r>
            <a:endParaRPr kumimoji="1" lang="en-US" altLang="ja-JP" dirty="0"/>
          </a:p>
          <a:p>
            <a:endParaRPr kumimoji="1" lang="en-US" altLang="ja-JP" dirty="0"/>
          </a:p>
          <a:p>
            <a:r>
              <a:rPr kumimoji="1" lang="ja-JP" altLang="en-US" dirty="0"/>
              <a:t>この中で、セキュリティベンダーの差別化点はファイアウォールソフトの部分です。ハードウェアは汎用品ですし、</a:t>
            </a:r>
            <a:r>
              <a:rPr kumimoji="1" lang="en-US" altLang="ja-JP" dirty="0"/>
              <a:t>OS</a:t>
            </a:r>
            <a:r>
              <a:rPr kumimoji="1" lang="ja-JP" altLang="en-US" dirty="0"/>
              <a:t>など何でも良いのです。</a:t>
            </a:r>
            <a:endParaRPr kumimoji="1" lang="en-US" altLang="ja-JP" dirty="0"/>
          </a:p>
          <a:p>
            <a:r>
              <a:rPr kumimoji="1" lang="en-US" altLang="ja-JP" dirty="0"/>
              <a:t>Windows</a:t>
            </a:r>
            <a:r>
              <a:rPr kumimoji="1" lang="ja-JP" altLang="en-US" dirty="0"/>
              <a:t>を買っても良いですが、コストがかかります。では、自社で</a:t>
            </a:r>
            <a:r>
              <a:rPr kumimoji="1" lang="en-US" altLang="ja-JP" dirty="0"/>
              <a:t>OS</a:t>
            </a:r>
            <a:r>
              <a:rPr kumimoji="1" lang="ja-JP" altLang="en-US" dirty="0"/>
              <a:t>を作るか？というと、それは大変すぎます。</a:t>
            </a:r>
            <a:endParaRPr kumimoji="1" lang="en-US" altLang="ja-JP" dirty="0"/>
          </a:p>
          <a:p>
            <a:endParaRPr kumimoji="1" lang="en-US" altLang="ja-JP" dirty="0"/>
          </a:p>
          <a:p>
            <a:r>
              <a:rPr kumimoji="1" lang="ja-JP" altLang="en-US" dirty="0"/>
              <a:t>そこに、オープンソースで配布されている</a:t>
            </a:r>
            <a:r>
              <a:rPr kumimoji="1" lang="en-US" altLang="ja-JP" dirty="0"/>
              <a:t>OS</a:t>
            </a:r>
            <a:r>
              <a:rPr kumimoji="1" lang="ja-JP" altLang="en-US" dirty="0"/>
              <a:t>があったらどうでしょう？そのままは使えなくても、ちょっと手を加えてセキュリティを強化すれば問題ありません。そもそも、</a:t>
            </a:r>
            <a:r>
              <a:rPr kumimoji="1" lang="en-US" altLang="ja-JP" dirty="0"/>
              <a:t>OS</a:t>
            </a:r>
            <a:r>
              <a:rPr kumimoji="1" lang="ja-JP" altLang="en-US" dirty="0"/>
              <a:t>を作るのがセキュリティ企業の目標ではありません。うまく使えるものがあればそれを使うのが賢いやり方です。</a:t>
            </a:r>
            <a:endParaRPr kumimoji="1" lang="en-US" altLang="ja-JP" dirty="0"/>
          </a:p>
          <a:p>
            <a:endParaRPr kumimoji="1" lang="en-US" altLang="ja-JP" dirty="0"/>
          </a:p>
          <a:p>
            <a:r>
              <a:rPr kumimoji="1" lang="ja-JP" altLang="en-US" dirty="0"/>
              <a:t>こうして、アプライアンス製品では</a:t>
            </a:r>
            <a:r>
              <a:rPr kumimoji="1" lang="en-US" altLang="ja-JP" dirty="0"/>
              <a:t>Linux</a:t>
            </a:r>
            <a:r>
              <a:rPr kumimoji="1" lang="ja-JP" altLang="en-US" dirty="0"/>
              <a:t>の活用が進んでいます。そうすると、セキュリティベンダーが集まって、セキュリティ強化した</a:t>
            </a:r>
            <a:r>
              <a:rPr kumimoji="1" lang="en-US" altLang="ja-JP" dirty="0"/>
              <a:t>Linux</a:t>
            </a:r>
            <a:r>
              <a:rPr kumimoji="1" lang="ja-JP" altLang="en-US" dirty="0"/>
              <a:t>を一緒に作ろう、という動きにもなります。</a:t>
            </a:r>
            <a:r>
              <a:rPr kumimoji="1" lang="en-US" altLang="ja-JP" dirty="0" err="1"/>
              <a:t>SElinux</a:t>
            </a:r>
            <a:r>
              <a:rPr kumimoji="1" lang="ja-JP" altLang="en-US" dirty="0"/>
              <a:t>です。自分で作るよりも遙かに楽で、良いものができるでしょう。差別化は、ファイアウォールの部分でやれば良いのです。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11</a:t>
            </a:fld>
            <a:endParaRPr lang="ja-JP" altLang="en-US"/>
          </a:p>
        </p:txBody>
      </p:sp>
    </p:spTree>
    <p:extLst>
      <p:ext uri="{BB962C8B-B14F-4D97-AF65-F5344CB8AC3E}">
        <p14:creationId xmlns:p14="http://schemas.microsoft.com/office/powerpoint/2010/main" val="3986970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 name="ノート プレースホルダ 2"/>
          <p:cNvSpPr>
            <a:spLocks noGrp="1"/>
          </p:cNvSpPr>
          <p:nvPr>
            <p:ph type="body" idx="1"/>
          </p:nvPr>
        </p:nvSpPr>
        <p:spPr/>
        <p:txBody>
          <a:bodyPr>
            <a:normAutofit fontScale="92500" lnSpcReduction="10000"/>
          </a:bodyPr>
          <a:lstStyle/>
          <a:p>
            <a:pPr>
              <a:defRPr/>
            </a:pPr>
            <a:r>
              <a:rPr lang="ja-JP" altLang="en-US" dirty="0">
                <a:solidFill>
                  <a:srgbClr val="4168A7"/>
                </a:solidFill>
                <a:latin typeface="Century Gothic" pitchFamily="34" charset="0"/>
                <a:ea typeface="HG丸ｺﾞｼｯｸM-PRO" pitchFamily="50" charset="-128"/>
              </a:rPr>
              <a:t>いかがでしょうか？これまでユーザーにとってのメリットばかりにフォーカスが当たってきたオープンソースですが、ベンダーにもメリットがあることがわかってきたのです。それは、開発コストの削減です。</a:t>
            </a:r>
            <a:endParaRPr lang="en-US" altLang="ja-JP" dirty="0">
              <a:solidFill>
                <a:srgbClr val="4168A7"/>
              </a:solidFill>
              <a:latin typeface="Century Gothic" pitchFamily="34" charset="0"/>
              <a:ea typeface="HG丸ｺﾞｼｯｸM-PRO" pitchFamily="50" charset="-128"/>
            </a:endParaRPr>
          </a:p>
          <a:p>
            <a:pPr>
              <a:defRPr/>
            </a:pPr>
            <a:endParaRPr lang="en-US" altLang="ja-JP" dirty="0">
              <a:solidFill>
                <a:srgbClr val="4168A7"/>
              </a:solidFill>
              <a:latin typeface="Century Gothic" pitchFamily="34" charset="0"/>
              <a:ea typeface="HG丸ｺﾞｼｯｸM-PRO" pitchFamily="50" charset="-128"/>
            </a:endParaRPr>
          </a:p>
          <a:p>
            <a:pPr>
              <a:defRPr/>
            </a:pPr>
            <a:r>
              <a:rPr lang="ja-JP" altLang="en-US" dirty="0">
                <a:solidFill>
                  <a:srgbClr val="4168A7"/>
                </a:solidFill>
                <a:latin typeface="Century Gothic" pitchFamily="34" charset="0"/>
                <a:ea typeface="HG丸ｺﾞｼｯｸM-PRO" pitchFamily="50" charset="-128"/>
              </a:rPr>
              <a:t>本業で無い部分については、なるべく公共のものを使う、その開発には自社のエンジニアを参加させ、ノウハウを蓄積する。製品としての差別化は、自社の得意分野で行ったり、カスタマイズ部分で勝負する、といったことが可能になるのです。様々なベンダーが同じ物をつくるのでは効率が悪いことはすぐにわかるでしょう。オープンソースという仕組みが、ベンダー間の協力関係を生み出したのです。</a:t>
            </a:r>
            <a:endParaRPr lang="en-US" altLang="ja-JP" dirty="0">
              <a:solidFill>
                <a:srgbClr val="4168A7"/>
              </a:solidFill>
              <a:latin typeface="Century Gothic" pitchFamily="34" charset="0"/>
              <a:ea typeface="HG丸ｺﾞｼｯｸM-PRO" pitchFamily="50" charset="-128"/>
            </a:endParaRPr>
          </a:p>
          <a:p>
            <a:pPr>
              <a:defRPr/>
            </a:pPr>
            <a:endParaRPr lang="en-US" altLang="ja-JP" dirty="0">
              <a:solidFill>
                <a:srgbClr val="4168A7"/>
              </a:solidFill>
              <a:latin typeface="Century Gothic" pitchFamily="34" charset="0"/>
              <a:ea typeface="HG丸ｺﾞｼｯｸM-PRO" pitchFamily="50" charset="-128"/>
            </a:endParaRPr>
          </a:p>
          <a:p>
            <a:pPr>
              <a:defRPr/>
            </a:pPr>
            <a:r>
              <a:rPr lang="ja-JP" altLang="en-US" dirty="0">
                <a:solidFill>
                  <a:srgbClr val="4168A7"/>
                </a:solidFill>
                <a:latin typeface="Century Gothic" pitchFamily="34" charset="0"/>
                <a:ea typeface="HG丸ｺﾞｼｯｸM-PRO" pitchFamily="50" charset="-128"/>
              </a:rPr>
              <a:t>オープンソースコミュニティにエンジニアを参加させることで、社外のいろいろな知見に触れ、エンジニア自身の成長にも繋がります。</a:t>
            </a:r>
            <a:endParaRPr lang="en-US" altLang="ja-JP" dirty="0">
              <a:solidFill>
                <a:srgbClr val="4168A7"/>
              </a:solidFill>
              <a:latin typeface="Century Gothic" pitchFamily="34" charset="0"/>
              <a:ea typeface="HG丸ｺﾞｼｯｸM-PRO" pitchFamily="50" charset="-128"/>
            </a:endParaRPr>
          </a:p>
          <a:p>
            <a:pPr>
              <a:defRPr/>
            </a:pPr>
            <a:endParaRPr lang="en-US" altLang="ja-JP" dirty="0">
              <a:solidFill>
                <a:srgbClr val="4168A7"/>
              </a:solidFill>
              <a:latin typeface="Century Gothic" pitchFamily="34" charset="0"/>
              <a:ea typeface="HG丸ｺﾞｼｯｸM-PRO" pitchFamily="50" charset="-128"/>
            </a:endParaRPr>
          </a:p>
          <a:p>
            <a:pPr>
              <a:defRPr/>
            </a:pPr>
            <a:r>
              <a:rPr lang="ja-JP" altLang="en-US" dirty="0">
                <a:solidFill>
                  <a:srgbClr val="4168A7"/>
                </a:solidFill>
                <a:latin typeface="Century Gothic" pitchFamily="34" charset="0"/>
                <a:ea typeface="HG丸ｺﾞｼｯｸM-PRO" pitchFamily="50" charset="-128"/>
              </a:rPr>
              <a:t>自社技術をオープンソース化するという動きも増えています。それまでにかけた開発コストは無駄になるように思えますが、オープン化後は開発負担が減ります。また、その技術については自社が最も精通しているわけで、オープンの結果その技術が広まれば、ビジネスチャンスが広がります。なにより、人から感謝されます。</a:t>
            </a:r>
            <a:endParaRPr lang="en-US" altLang="ja-JP" dirty="0">
              <a:solidFill>
                <a:srgbClr val="4168A7"/>
              </a:solidFill>
              <a:latin typeface="Century Gothic" pitchFamily="34" charset="0"/>
              <a:ea typeface="HG丸ｺﾞｼｯｸM-PRO" pitchFamily="50" charset="-128"/>
            </a:endParaRPr>
          </a:p>
          <a:p>
            <a:pPr>
              <a:defRPr/>
            </a:pPr>
            <a:endParaRPr lang="en-US" altLang="ja-JP" dirty="0">
              <a:solidFill>
                <a:srgbClr val="4168A7"/>
              </a:solidFill>
              <a:latin typeface="Century Gothic" pitchFamily="34" charset="0"/>
              <a:ea typeface="HG丸ｺﾞｼｯｸM-PRO" pitchFamily="50" charset="-128"/>
            </a:endParaRPr>
          </a:p>
          <a:p>
            <a:pPr>
              <a:defRPr/>
            </a:pPr>
            <a:r>
              <a:rPr lang="ja-JP" altLang="en-US" dirty="0">
                <a:solidFill>
                  <a:srgbClr val="4168A7"/>
                </a:solidFill>
                <a:latin typeface="Century Gothic" pitchFamily="34" charset="0"/>
                <a:ea typeface="HG丸ｺﾞｼｯｸM-PRO" pitchFamily="50" charset="-128"/>
              </a:rPr>
              <a:t>オープンソースによる共同開発を最も嫌うのは、その業界の</a:t>
            </a:r>
            <a:r>
              <a:rPr lang="en-US" altLang="ja-JP" dirty="0">
                <a:solidFill>
                  <a:srgbClr val="4168A7"/>
                </a:solidFill>
                <a:latin typeface="Century Gothic" pitchFamily="34" charset="0"/>
                <a:ea typeface="HG丸ｺﾞｼｯｸM-PRO" pitchFamily="50" charset="-128"/>
              </a:rPr>
              <a:t>No.1</a:t>
            </a:r>
            <a:r>
              <a:rPr lang="ja-JP" altLang="en-US" dirty="0">
                <a:solidFill>
                  <a:srgbClr val="4168A7"/>
                </a:solidFill>
                <a:latin typeface="Century Gothic" pitchFamily="34" charset="0"/>
                <a:ea typeface="HG丸ｺﾞｼｯｸM-PRO" pitchFamily="50" charset="-128"/>
              </a:rPr>
              <a:t>企業でしょう。</a:t>
            </a:r>
            <a:r>
              <a:rPr lang="en-US" altLang="ja-JP" dirty="0">
                <a:solidFill>
                  <a:srgbClr val="4168A7"/>
                </a:solidFill>
                <a:latin typeface="Century Gothic" pitchFamily="34" charset="0"/>
                <a:ea typeface="HG丸ｺﾞｼｯｸM-PRO" pitchFamily="50" charset="-128"/>
              </a:rPr>
              <a:t>No.1</a:t>
            </a:r>
            <a:r>
              <a:rPr lang="ja-JP" altLang="en-US" dirty="0">
                <a:solidFill>
                  <a:srgbClr val="4168A7"/>
                </a:solidFill>
                <a:latin typeface="Century Gothic" pitchFamily="34" charset="0"/>
                <a:ea typeface="HG丸ｺﾞｼｯｸM-PRO" pitchFamily="50" charset="-128"/>
              </a:rPr>
              <a:t>企業は、シェアを武器にプロプライエタリ戦略によって顧客の囲い込みをするのが基本戦略ですから、オープン化は好ましくありません。逆に言えば、絶対的</a:t>
            </a:r>
            <a:r>
              <a:rPr lang="en-US" altLang="ja-JP" dirty="0">
                <a:solidFill>
                  <a:srgbClr val="4168A7"/>
                </a:solidFill>
                <a:latin typeface="Century Gothic" pitchFamily="34" charset="0"/>
                <a:ea typeface="HG丸ｺﾞｼｯｸM-PRO" pitchFamily="50" charset="-128"/>
              </a:rPr>
              <a:t>No.1</a:t>
            </a:r>
            <a:r>
              <a:rPr lang="ja-JP" altLang="en-US" dirty="0">
                <a:solidFill>
                  <a:srgbClr val="4168A7"/>
                </a:solidFill>
                <a:latin typeface="Century Gothic" pitchFamily="34" charset="0"/>
                <a:ea typeface="HG丸ｺﾞｼｯｸM-PRO" pitchFamily="50" charset="-128"/>
              </a:rPr>
              <a:t>企業を追い落とすために</a:t>
            </a:r>
            <a:r>
              <a:rPr lang="en-US" altLang="ja-JP" dirty="0">
                <a:solidFill>
                  <a:srgbClr val="4168A7"/>
                </a:solidFill>
                <a:latin typeface="Century Gothic" pitchFamily="34" charset="0"/>
                <a:ea typeface="HG丸ｺﾞｼｯｸM-PRO" pitchFamily="50" charset="-128"/>
              </a:rPr>
              <a:t>2</a:t>
            </a:r>
            <a:r>
              <a:rPr lang="ja-JP" altLang="en-US" dirty="0">
                <a:solidFill>
                  <a:srgbClr val="4168A7"/>
                </a:solidFill>
                <a:latin typeface="Century Gothic" pitchFamily="34" charset="0"/>
                <a:ea typeface="HG丸ｺﾞｼｯｸM-PRO" pitchFamily="50" charset="-128"/>
              </a:rPr>
              <a:t>位以下の企業が協力することができるというのもオープンソースの一面でしょう。</a:t>
            </a:r>
          </a:p>
          <a:p>
            <a:endParaRPr kumimoji="1" lang="en-US" altLang="ja-JP" dirty="0"/>
          </a:p>
          <a:p>
            <a:r>
              <a:rPr kumimoji="1" lang="ja-JP" altLang="en-US" dirty="0"/>
              <a:t>このように、オープンソースはベンダーにも大きなメリットをもたらす可能性が出てきました。</a:t>
            </a:r>
            <a:endParaRPr lang="en-US" altLang="ja-JP" dirty="0">
              <a:solidFill>
                <a:srgbClr val="4168A7"/>
              </a:solidFill>
              <a:latin typeface="Century Gothic" pitchFamily="34" charset="0"/>
              <a:ea typeface="HG丸ｺﾞｼｯｸM-PRO" pitchFamily="50" charset="-128"/>
            </a:endParaRPr>
          </a:p>
        </p:txBody>
      </p:sp>
      <p:sp>
        <p:nvSpPr>
          <p:cNvPr id="52228" name="スライド番号プレースホルダ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pitchFamily="50" charset="-128"/>
              </a:defRPr>
            </a:lvl1pPr>
            <a:lvl2pPr marL="734540" indent="-282515" eaLnBrk="0" hangingPunct="0">
              <a:defRPr kumimoji="1">
                <a:solidFill>
                  <a:schemeClr val="tx1"/>
                </a:solidFill>
                <a:latin typeface="Arial" charset="0"/>
                <a:ea typeface="ＭＳ Ｐゴシック" pitchFamily="50" charset="-128"/>
              </a:defRPr>
            </a:lvl2pPr>
            <a:lvl3pPr marL="1130061" indent="-226013" eaLnBrk="0" hangingPunct="0">
              <a:defRPr kumimoji="1">
                <a:solidFill>
                  <a:schemeClr val="tx1"/>
                </a:solidFill>
                <a:latin typeface="Arial" charset="0"/>
                <a:ea typeface="ＭＳ Ｐゴシック" pitchFamily="50" charset="-128"/>
              </a:defRPr>
            </a:lvl3pPr>
            <a:lvl4pPr marL="1582086" indent="-226013" eaLnBrk="0" hangingPunct="0">
              <a:defRPr kumimoji="1">
                <a:solidFill>
                  <a:schemeClr val="tx1"/>
                </a:solidFill>
                <a:latin typeface="Arial" charset="0"/>
                <a:ea typeface="ＭＳ Ｐゴシック" pitchFamily="50" charset="-128"/>
              </a:defRPr>
            </a:lvl4pPr>
            <a:lvl5pPr marL="2034111" indent="-226013" eaLnBrk="0" hangingPunct="0">
              <a:defRPr kumimoji="1">
                <a:solidFill>
                  <a:schemeClr val="tx1"/>
                </a:solidFill>
                <a:latin typeface="Arial" charset="0"/>
                <a:ea typeface="ＭＳ Ｐゴシック" pitchFamily="50" charset="-128"/>
              </a:defRPr>
            </a:lvl5pPr>
            <a:lvl6pPr marL="2486136" indent="-226013" eaLnBrk="0" fontAlgn="base" hangingPunct="0">
              <a:spcBef>
                <a:spcPct val="0"/>
              </a:spcBef>
              <a:spcAft>
                <a:spcPct val="0"/>
              </a:spcAft>
              <a:defRPr kumimoji="1">
                <a:solidFill>
                  <a:schemeClr val="tx1"/>
                </a:solidFill>
                <a:latin typeface="Arial" charset="0"/>
                <a:ea typeface="ＭＳ Ｐゴシック" pitchFamily="50" charset="-128"/>
              </a:defRPr>
            </a:lvl6pPr>
            <a:lvl7pPr marL="2938160" indent="-226013" eaLnBrk="0" fontAlgn="base" hangingPunct="0">
              <a:spcBef>
                <a:spcPct val="0"/>
              </a:spcBef>
              <a:spcAft>
                <a:spcPct val="0"/>
              </a:spcAft>
              <a:defRPr kumimoji="1">
                <a:solidFill>
                  <a:schemeClr val="tx1"/>
                </a:solidFill>
                <a:latin typeface="Arial" charset="0"/>
                <a:ea typeface="ＭＳ Ｐゴシック" pitchFamily="50" charset="-128"/>
              </a:defRPr>
            </a:lvl7pPr>
            <a:lvl8pPr marL="3390185" indent="-226013" eaLnBrk="0" fontAlgn="base" hangingPunct="0">
              <a:spcBef>
                <a:spcPct val="0"/>
              </a:spcBef>
              <a:spcAft>
                <a:spcPct val="0"/>
              </a:spcAft>
              <a:defRPr kumimoji="1">
                <a:solidFill>
                  <a:schemeClr val="tx1"/>
                </a:solidFill>
                <a:latin typeface="Arial" charset="0"/>
                <a:ea typeface="ＭＳ Ｐゴシック" pitchFamily="50" charset="-128"/>
              </a:defRPr>
            </a:lvl8pPr>
            <a:lvl9pPr marL="3842209" indent="-2260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81382A2A-6005-4AC0-BE62-6F6B75212CA4}" type="slidenum">
              <a:rPr lang="ja-JP" altLang="en-US" smtClean="0"/>
              <a:pPr eaLnBrk="1" hangingPunct="1"/>
              <a:t>12</a:t>
            </a:fld>
            <a:endParaRPr lang="en-US" altLang="ja-JP"/>
          </a:p>
        </p:txBody>
      </p:sp>
    </p:spTree>
    <p:extLst>
      <p:ext uri="{BB962C8B-B14F-4D97-AF65-F5344CB8AC3E}">
        <p14:creationId xmlns:p14="http://schemas.microsoft.com/office/powerpoint/2010/main" val="1865788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オープンソースに企業が参入し、活性化してくると、様々なオープンソースの開発コミュニティが生まれました。</a:t>
            </a:r>
            <a:endParaRPr kumimoji="1" lang="en-US" altLang="ja-JP" dirty="0"/>
          </a:p>
          <a:p>
            <a:r>
              <a:rPr kumimoji="1" lang="ja-JP" altLang="en-US" dirty="0"/>
              <a:t>このコミュニティの中心は、そのソフトのディストリビューションを行うディストリビュータの社員や、そのソフトを活用したい企業のエンジニアです。</a:t>
            </a:r>
            <a:r>
              <a:rPr kumimoji="1" lang="en-US" altLang="ja-JP" dirty="0"/>
              <a:t>Linux</a:t>
            </a:r>
            <a:r>
              <a:rPr kumimoji="1" lang="ja-JP" altLang="en-US" dirty="0"/>
              <a:t>と同じモデルが採用されることが多いです。</a:t>
            </a:r>
            <a:endParaRPr kumimoji="1" lang="en-US" altLang="ja-JP" dirty="0"/>
          </a:p>
          <a:p>
            <a:r>
              <a:rPr kumimoji="1" lang="ja-JP" altLang="en-US" dirty="0"/>
              <a:t>しかし、コミュニティが多くなり、オーバーラップする部分がでてくると、全体の交通整理をする必要が出てきました。そこでできたのが、ファウンデーション（財団）です。ファウンデーションには、</a:t>
            </a:r>
            <a:r>
              <a:rPr kumimoji="1" lang="en-US" altLang="ja-JP" dirty="0"/>
              <a:t>Linux</a:t>
            </a:r>
            <a:r>
              <a:rPr kumimoji="1" lang="ja-JP" altLang="en-US" dirty="0"/>
              <a:t>ファウンデーションや</a:t>
            </a:r>
            <a:r>
              <a:rPr kumimoji="1" lang="en-US" altLang="ja-JP" dirty="0" err="1"/>
              <a:t>OpenStack</a:t>
            </a:r>
            <a:r>
              <a:rPr kumimoji="1" lang="ja-JP" altLang="en-US" dirty="0"/>
              <a:t>ファウンデーションといった、特定のソフトウェア群を扱うものと、</a:t>
            </a:r>
            <a:r>
              <a:rPr kumimoji="1" lang="en-US" altLang="ja-JP" dirty="0"/>
              <a:t>Apache</a:t>
            </a:r>
            <a:r>
              <a:rPr kumimoji="1" lang="ja-JP" altLang="en-US" dirty="0"/>
              <a:t>ファウンデーションのようにいろいろな</a:t>
            </a:r>
            <a:r>
              <a:rPr kumimoji="1" lang="en-US" altLang="ja-JP" dirty="0"/>
              <a:t>OSS</a:t>
            </a:r>
            <a:r>
              <a:rPr kumimoji="1" lang="ja-JP" altLang="en-US" dirty="0"/>
              <a:t>をプロジェクトとして抱えるものがあります。そして、このファウンデーションにもまた、企業から協賛金が支払われ、様々な活動が行われています。</a:t>
            </a:r>
            <a:endParaRPr kumimoji="1" lang="en-US" altLang="ja-JP" dirty="0"/>
          </a:p>
          <a:p>
            <a:endParaRPr kumimoji="1" lang="en-US" altLang="ja-JP" dirty="0"/>
          </a:p>
          <a:p>
            <a:r>
              <a:rPr kumimoji="1" lang="ja-JP" altLang="en-US" dirty="0"/>
              <a:t>非常にしっかりした開発支援と資金のバックアップの仕組みができている、ということになります。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13</a:t>
            </a:fld>
            <a:endParaRPr lang="ja-JP" altLang="en-US"/>
          </a:p>
        </p:txBody>
      </p:sp>
    </p:spTree>
    <p:extLst>
      <p:ext uri="{BB962C8B-B14F-4D97-AF65-F5344CB8AC3E}">
        <p14:creationId xmlns:p14="http://schemas.microsoft.com/office/powerpoint/2010/main" val="4153814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各々のファウンデーションのサイトを見ると、会員企業のリストがあります。これをみていると、面白いです。スポンサーは非常に多いので、ここではプラチナメンバーだけ表示しています。</a:t>
            </a:r>
            <a:endParaRPr kumimoji="1" lang="en-US" altLang="ja-JP" dirty="0"/>
          </a:p>
          <a:p>
            <a:endParaRPr kumimoji="1" lang="en-US" altLang="ja-JP" dirty="0"/>
          </a:p>
          <a:p>
            <a:r>
              <a:rPr kumimoji="1" lang="en-US" altLang="ja-JP" dirty="0"/>
              <a:t>Linux</a:t>
            </a:r>
            <a:r>
              <a:rPr kumimoji="1" lang="ja-JP" altLang="en-US" dirty="0"/>
              <a:t>ファウンデーションのプラチナメンバーには、ハードウェアベンダー、半導体ベンダーが並んでいます。（</a:t>
            </a:r>
            <a:r>
              <a:rPr kumimoji="1" lang="en-US" altLang="ja-JP" dirty="0"/>
              <a:t>Oracle</a:t>
            </a:r>
            <a:r>
              <a:rPr kumimoji="1" lang="ja-JP" altLang="en-US" dirty="0"/>
              <a:t>はちょっと異質ですが、ハードウェアベンダーでもあります）しかし、</a:t>
            </a:r>
            <a:r>
              <a:rPr kumimoji="1" lang="en-US" altLang="ja-JP" dirty="0"/>
              <a:t>Microsoft</a:t>
            </a:r>
            <a:r>
              <a:rPr kumimoji="1" lang="ja-JP" altLang="en-US" dirty="0"/>
              <a:t>は入っていません。あたりまえですね。</a:t>
            </a:r>
            <a:endParaRPr kumimoji="1" lang="en-US" altLang="ja-JP" dirty="0"/>
          </a:p>
          <a:p>
            <a:r>
              <a:rPr kumimoji="1" lang="ja-JP" altLang="en-US" dirty="0"/>
              <a:t>自社のコア事業と競合する</a:t>
            </a:r>
            <a:r>
              <a:rPr kumimoji="1" lang="en-US" altLang="ja-JP" dirty="0"/>
              <a:t>OSS</a:t>
            </a:r>
            <a:r>
              <a:rPr kumimoji="1" lang="ja-JP" altLang="en-US" dirty="0" err="1"/>
              <a:t>には投</a:t>
            </a:r>
            <a:r>
              <a:rPr kumimoji="1" lang="ja-JP" altLang="en-US" dirty="0"/>
              <a:t>資しないというのは、ある意味当然でしょう。しかし、</a:t>
            </a:r>
            <a:r>
              <a:rPr kumimoji="1" lang="en-US" altLang="ja-JP" dirty="0"/>
              <a:t>Apache</a:t>
            </a:r>
            <a:r>
              <a:rPr kumimoji="1" lang="ja-JP" altLang="en-US" dirty="0"/>
              <a:t>のスポンサーにはなっています。</a:t>
            </a:r>
            <a:endParaRPr kumimoji="1" lang="en-US" altLang="ja-JP" dirty="0"/>
          </a:p>
          <a:p>
            <a:r>
              <a:rPr kumimoji="1" lang="en-US" altLang="ja-JP" dirty="0"/>
              <a:t>Apache</a:t>
            </a:r>
            <a:r>
              <a:rPr kumimoji="1" lang="ja-JP" altLang="en-US" dirty="0"/>
              <a:t>のスポンサーは、</a:t>
            </a:r>
            <a:r>
              <a:rPr kumimoji="1" lang="en-US" altLang="ja-JP" dirty="0"/>
              <a:t>Web</a:t>
            </a:r>
            <a:r>
              <a:rPr kumimoji="1" lang="ja-JP" altLang="en-US" dirty="0"/>
              <a:t>サービス事業者が多いです。</a:t>
            </a:r>
            <a:r>
              <a:rPr kumimoji="1" lang="en-US" altLang="ja-JP" dirty="0"/>
              <a:t>Apache</a:t>
            </a:r>
            <a:r>
              <a:rPr kumimoji="1" lang="ja-JP" altLang="en-US" dirty="0"/>
              <a:t>のプラチナスポンサーは年間</a:t>
            </a:r>
            <a:r>
              <a:rPr kumimoji="1" lang="en-US" altLang="ja-JP" dirty="0"/>
              <a:t>10</a:t>
            </a:r>
            <a:r>
              <a:rPr kumimoji="1" lang="ja-JP" altLang="en-US" dirty="0"/>
              <a:t>万ドルです。</a:t>
            </a:r>
            <a:endParaRPr kumimoji="1" lang="en-US" altLang="ja-JP" dirty="0"/>
          </a:p>
          <a:p>
            <a:endParaRPr kumimoji="1" lang="en-US" altLang="ja-JP" dirty="0"/>
          </a:p>
          <a:p>
            <a:r>
              <a:rPr kumimoji="1" lang="ja-JP" altLang="en-US" dirty="0"/>
              <a:t>面白いのは、</a:t>
            </a:r>
            <a:r>
              <a:rPr kumimoji="1" lang="en-US" altLang="ja-JP" dirty="0" err="1"/>
              <a:t>FireFox</a:t>
            </a:r>
            <a:r>
              <a:rPr kumimoji="1" lang="ja-JP" altLang="en-US" dirty="0"/>
              <a:t>を作っている</a:t>
            </a:r>
            <a:r>
              <a:rPr kumimoji="1" lang="en-US" altLang="ja-JP" dirty="0"/>
              <a:t>Mozilla Foundation</a:t>
            </a:r>
            <a:r>
              <a:rPr kumimoji="1" lang="ja-JP" altLang="en-US" dirty="0"/>
              <a:t>です。</a:t>
            </a:r>
            <a:r>
              <a:rPr kumimoji="1" lang="en-US" altLang="ja-JP" dirty="0"/>
              <a:t>Wikipedia</a:t>
            </a:r>
            <a:r>
              <a:rPr kumimoji="1" lang="ja-JP" altLang="en-US" dirty="0"/>
              <a:t>によると、</a:t>
            </a:r>
            <a:r>
              <a:rPr kumimoji="1" lang="en-US" altLang="ja-JP" dirty="0"/>
              <a:t>Mozilla</a:t>
            </a:r>
            <a:r>
              <a:rPr kumimoji="1" lang="ja-JP" altLang="en-US" dirty="0" err="1"/>
              <a:t>の収</a:t>
            </a:r>
            <a:r>
              <a:rPr kumimoji="1" lang="ja-JP" altLang="en-US" dirty="0"/>
              <a:t>益源はほとんどが</a:t>
            </a:r>
            <a:r>
              <a:rPr kumimoji="1" lang="en-US" altLang="ja-JP" dirty="0"/>
              <a:t>Google</a:t>
            </a:r>
            <a:r>
              <a:rPr kumimoji="1" lang="ja-JP" altLang="en-US" dirty="0"/>
              <a:t>からのものである、いうことです。</a:t>
            </a:r>
            <a:endParaRPr kumimoji="1" lang="en-US" altLang="ja-JP" dirty="0"/>
          </a:p>
          <a:p>
            <a:r>
              <a:rPr kumimoji="1" lang="en-US" altLang="ja-JP" dirty="0" err="1"/>
              <a:t>FireFox</a:t>
            </a:r>
            <a:r>
              <a:rPr kumimoji="1" lang="ja-JP" altLang="en-US" dirty="0"/>
              <a:t>のデフォルト検索エンジンを</a:t>
            </a:r>
            <a:r>
              <a:rPr kumimoji="1" lang="en-US" altLang="ja-JP" dirty="0"/>
              <a:t>Google</a:t>
            </a:r>
            <a:r>
              <a:rPr kumimoji="1" lang="ja-JP" altLang="en-US" dirty="0"/>
              <a:t>にしてもらうために支払っているのです。</a:t>
            </a:r>
            <a:endParaRPr kumimoji="1" lang="en-US" altLang="ja-JP" dirty="0"/>
          </a:p>
          <a:p>
            <a:r>
              <a:rPr kumimoji="1" lang="ja-JP" altLang="en-US" dirty="0"/>
              <a:t>（</a:t>
            </a:r>
            <a:r>
              <a:rPr kumimoji="1" lang="en-US" altLang="ja-JP" dirty="0"/>
              <a:t>Google</a:t>
            </a:r>
            <a:r>
              <a:rPr kumimoji="1" lang="ja-JP" altLang="en-US" dirty="0"/>
              <a:t>が</a:t>
            </a:r>
            <a:r>
              <a:rPr kumimoji="1" lang="en-US" altLang="ja-JP" dirty="0"/>
              <a:t>Apple</a:t>
            </a:r>
            <a:r>
              <a:rPr kumimoji="1" lang="ja-JP" altLang="en-US" dirty="0"/>
              <a:t>に同じように支払いを行っているお話しは以前しましたね）</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14</a:t>
            </a:fld>
            <a:endParaRPr lang="ja-JP" altLang="en-US"/>
          </a:p>
        </p:txBody>
      </p:sp>
    </p:spTree>
    <p:extLst>
      <p:ext uri="{BB962C8B-B14F-4D97-AF65-F5344CB8AC3E}">
        <p14:creationId xmlns:p14="http://schemas.microsoft.com/office/powerpoint/2010/main" val="1247748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15</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405973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18</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754444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IT</a:t>
            </a:r>
            <a:r>
              <a:rPr kumimoji="1" lang="ja-JP" altLang="en-US" dirty="0"/>
              <a:t>業界の歴史を見てみると、基本的には技術を公開せずに囲い込みを行う戦略をとる一方、技術を公開して外部のリソースを活用し、自社製品の価値を高めるという戦略が並行してとられています。</a:t>
            </a:r>
            <a:r>
              <a:rPr kumimoji="1" lang="en-US" altLang="ja-JP" dirty="0"/>
              <a:t>IBM</a:t>
            </a:r>
            <a:r>
              <a:rPr kumimoji="1" lang="ja-JP" altLang="en-US" dirty="0"/>
              <a:t>が</a:t>
            </a:r>
            <a:r>
              <a:rPr kumimoji="1" lang="en-US" altLang="ja-JP" dirty="0"/>
              <a:t>System360</a:t>
            </a:r>
            <a:r>
              <a:rPr kumimoji="1" lang="ja-JP" altLang="en-US" dirty="0"/>
              <a:t>でアーキテクチャを公開して成功して以降、オープンは「使いようによってはメリットがある」というものであったと言えるでしょう。しかし、今世紀に入ってからは事態は大きく変わり、「オープンをうまく使わないと成功できない」というフェーズに移行しつつあるように思います。今日のメインテーマはこれです。</a:t>
            </a:r>
            <a:endParaRPr kumimoji="1" lang="en-US" altLang="ja-JP" dirty="0"/>
          </a:p>
          <a:p>
            <a:endParaRPr kumimoji="1" lang="en-US" altLang="ja-JP" dirty="0"/>
          </a:p>
          <a:p>
            <a:r>
              <a:rPr kumimoji="1" lang="ja-JP" altLang="en-US" dirty="0"/>
              <a:t>昔、研究者や学生が開発していたソフトなどは、ほとんど全てがオープンソースです。ソースのまま流通させることによって、有用なアドバイスをもらえたり、誰かがバグを見つけて直してくれたりという実利的な面もあったでしょうが、「人に貢献できる」という喜びも大きかったのでは無いでしょうか。</a:t>
            </a:r>
            <a:endParaRPr kumimoji="1" lang="en-US" altLang="ja-JP" dirty="0"/>
          </a:p>
          <a:p>
            <a:r>
              <a:rPr kumimoji="1" lang="ja-JP" altLang="en-US" dirty="0"/>
              <a:t>アドラー心理学においては、人が幸福を感じる条件のひとつとして「貢献できていること」が挙げられていますし、マズローの「承認欲求」も同じ物と考えられます。</a:t>
            </a:r>
            <a:endParaRPr kumimoji="1" lang="en-US" altLang="ja-JP" dirty="0"/>
          </a:p>
          <a:p>
            <a:endParaRPr kumimoji="1" lang="en-US" altLang="ja-JP" dirty="0"/>
          </a:p>
          <a:p>
            <a:r>
              <a:rPr kumimoji="1" lang="ja-JP" altLang="en-US" dirty="0"/>
              <a:t>組織的に開発された大規模なプログラムが広く公開されたのは、</a:t>
            </a:r>
            <a:r>
              <a:rPr kumimoji="1" lang="en-US" altLang="ja-JP" dirty="0"/>
              <a:t>UNIX</a:t>
            </a:r>
            <a:r>
              <a:rPr kumimoji="1" lang="ja-JP" altLang="en-US" dirty="0"/>
              <a:t>が初めてでしょう。</a:t>
            </a:r>
            <a:r>
              <a:rPr kumimoji="1" lang="en-US" altLang="ja-JP" dirty="0"/>
              <a:t>UNIX</a:t>
            </a:r>
            <a:r>
              <a:rPr kumimoji="1" lang="ja-JP" altLang="en-US" dirty="0"/>
              <a:t>を開発したのは</a:t>
            </a:r>
            <a:r>
              <a:rPr kumimoji="1" lang="en-US" altLang="ja-JP" dirty="0"/>
              <a:t>AT&amp;T</a:t>
            </a:r>
            <a:r>
              <a:rPr kumimoji="1" lang="ja-JP" altLang="en-US" dirty="0"/>
              <a:t>傘下のベル研究所でしたが、当時独占禁止法により、</a:t>
            </a:r>
            <a:r>
              <a:rPr kumimoji="1" lang="en-US" altLang="ja-JP" dirty="0"/>
              <a:t>AT&amp;T</a:t>
            </a:r>
            <a:r>
              <a:rPr kumimoji="1" lang="ja-JP" altLang="en-US" dirty="0"/>
              <a:t>はコンピュータ産業への進出を禁止されており、ベル研は研究成果を広く公開するよう義務づけられていたと言います。（</a:t>
            </a:r>
            <a:r>
              <a:rPr kumimoji="1" lang="en-US" altLang="ja-JP" dirty="0"/>
              <a:t>Wikipedia</a:t>
            </a:r>
            <a:r>
              <a:rPr kumimoji="1" lang="ja-JP" altLang="en-US" dirty="0"/>
              <a:t>）</a:t>
            </a:r>
            <a:endParaRPr kumimoji="1" lang="en-US" altLang="ja-JP" dirty="0"/>
          </a:p>
          <a:p>
            <a:r>
              <a:rPr kumimoji="1" lang="ja-JP" altLang="en-US" dirty="0"/>
              <a:t>そこでベル研では</a:t>
            </a:r>
            <a:r>
              <a:rPr kumimoji="1" lang="en-US" altLang="ja-JP" dirty="0"/>
              <a:t>UNIX</a:t>
            </a:r>
            <a:r>
              <a:rPr kumimoji="1" lang="ja-JP" altLang="en-US" dirty="0"/>
              <a:t>のソースコードを大学や研究機関に配布し、世界中で開発が行われました。</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19</a:t>
            </a:fld>
            <a:endParaRPr lang="ja-JP" altLang="en-US"/>
          </a:p>
        </p:txBody>
      </p:sp>
    </p:spTree>
    <p:extLst>
      <p:ext uri="{BB962C8B-B14F-4D97-AF65-F5344CB8AC3E}">
        <p14:creationId xmlns:p14="http://schemas.microsoft.com/office/powerpoint/2010/main" val="1760201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10000"/>
          </a:bodyPr>
          <a:lstStyle/>
          <a:p>
            <a:r>
              <a:rPr kumimoji="1" lang="ja-JP" altLang="en-US" dirty="0"/>
              <a:t>技術を公開する場合に一番心配なのが、自社がコストをかけて開発した技術を他社に真似されてしまい、価格競争に持ち込まれて利益が出なくなる、といったことでしょう。競合は開発費負担がありませんから、低価格で提供できるわけです。</a:t>
            </a:r>
            <a:endParaRPr kumimoji="1" lang="en-US" altLang="ja-JP" dirty="0"/>
          </a:p>
          <a:p>
            <a:r>
              <a:rPr kumimoji="1" lang="ja-JP" altLang="en-US" dirty="0"/>
              <a:t>逆に、複数の企業で一斉に作った方が、コストが下がったり、バラエティのある製品を短期間に生み出せる、という側面もあります。自社だけでは手が回らないところを他社に任せることができれば、効率は上がります。</a:t>
            </a:r>
            <a:endParaRPr kumimoji="1" lang="en-US" altLang="ja-JP" dirty="0"/>
          </a:p>
          <a:p>
            <a:endParaRPr kumimoji="1" lang="en-US" altLang="ja-JP" dirty="0"/>
          </a:p>
          <a:p>
            <a:r>
              <a:rPr kumimoji="1" lang="en-US" altLang="ja-JP" dirty="0"/>
              <a:t>IBM</a:t>
            </a:r>
            <a:r>
              <a:rPr kumimoji="1" lang="ja-JP" altLang="en-US" dirty="0"/>
              <a:t>が</a:t>
            </a:r>
            <a:r>
              <a:rPr kumimoji="1" lang="en-US" altLang="ja-JP" dirty="0"/>
              <a:t>System360</a:t>
            </a:r>
            <a:r>
              <a:rPr kumimoji="1" lang="ja-JP" altLang="en-US" dirty="0"/>
              <a:t>でアーキテクチャを公開したときのことを考えてみましょう。第</a:t>
            </a:r>
            <a:r>
              <a:rPr kumimoji="1" lang="en-US" altLang="ja-JP" dirty="0"/>
              <a:t>1</a:t>
            </a:r>
            <a:r>
              <a:rPr kumimoji="1" lang="ja-JP" altLang="en-US" dirty="0"/>
              <a:t>回の講義で斎藤さんからお話しがあったように、</a:t>
            </a:r>
            <a:r>
              <a:rPr kumimoji="1" lang="en-US" altLang="ja-JP" dirty="0"/>
              <a:t>Sysmte360</a:t>
            </a:r>
            <a:r>
              <a:rPr kumimoji="1" lang="ja-JP" altLang="en-US" dirty="0"/>
              <a:t>以前は個別業務向けのコンピュータをいちいち開発していました。システムが変われば周辺機器は使えず、プログラムも動かなかったわけです。</a:t>
            </a:r>
            <a:endParaRPr kumimoji="1" lang="en-US" altLang="ja-JP" dirty="0"/>
          </a:p>
          <a:p>
            <a:r>
              <a:rPr kumimoji="1" lang="en-US" altLang="ja-JP" dirty="0"/>
              <a:t>System360</a:t>
            </a:r>
            <a:r>
              <a:rPr kumimoji="1" lang="ja-JP" altLang="en-US" dirty="0"/>
              <a:t>は世界初の「汎用」コンピュータで、様々な業務に対応できる柔軟性を持っていました。プログラムさえ入れ替えれば、どんな業務でもこなせるのです。このとき</a:t>
            </a:r>
            <a:r>
              <a:rPr kumimoji="1" lang="en-US" altLang="ja-JP" dirty="0"/>
              <a:t>IBM</a:t>
            </a:r>
            <a:r>
              <a:rPr kumimoji="1" lang="ja-JP" altLang="en-US" dirty="0"/>
              <a:t>は技術仕様を標準化し、「アーキテクチャ」として公開しました。</a:t>
            </a:r>
            <a:endParaRPr kumimoji="1" lang="en-US" altLang="ja-JP" dirty="0"/>
          </a:p>
          <a:p>
            <a:r>
              <a:rPr kumimoji="1" lang="ja-JP" altLang="en-US" dirty="0"/>
              <a:t>「アーキテクチャ」は、ハードウェアの設計図やソフトウェアのソースコードではなく、プログラミングやハードウェア接続についての標準化された決まり事です。この決まりを守って作られたプログラムや周辺機器は、同じアーキテクチャを持つコンピュータシステムであればどれでも利用することができたのです。</a:t>
            </a:r>
            <a:endParaRPr kumimoji="1" lang="en-US" altLang="ja-JP" dirty="0"/>
          </a:p>
          <a:p>
            <a:r>
              <a:rPr kumimoji="1" lang="ja-JP" altLang="en-US" dirty="0"/>
              <a:t>これを公開する事によって、</a:t>
            </a:r>
            <a:r>
              <a:rPr kumimoji="1" lang="en-US" altLang="ja-JP" dirty="0"/>
              <a:t>IBM</a:t>
            </a:r>
            <a:r>
              <a:rPr kumimoji="1" lang="ja-JP" altLang="en-US" dirty="0"/>
              <a:t>以外のメーカーが</a:t>
            </a:r>
            <a:r>
              <a:rPr kumimoji="1" lang="en-US" altLang="ja-JP" dirty="0"/>
              <a:t>System360</a:t>
            </a:r>
            <a:r>
              <a:rPr kumimoji="1" lang="ja-JP" altLang="en-US" dirty="0"/>
              <a:t>用の周辺機器を開発・供給することができるようになりました。</a:t>
            </a:r>
            <a:r>
              <a:rPr kumimoji="1" lang="en-US" altLang="ja-JP" dirty="0"/>
              <a:t>IBM</a:t>
            </a:r>
            <a:r>
              <a:rPr kumimoji="1" lang="ja-JP" altLang="en-US" dirty="0"/>
              <a:t>は自社で周辺機器を作らなくても、他のメーカーが作ってくれるため、開発リソースを本体に振り向けることができました。</a:t>
            </a:r>
            <a:endParaRPr kumimoji="1" lang="en-US" altLang="ja-JP" dirty="0"/>
          </a:p>
          <a:p>
            <a:r>
              <a:rPr kumimoji="1" lang="ja-JP" altLang="en-US" dirty="0"/>
              <a:t>全てを公開したわけではないので、本体まで真似されることは無く、技術の「一部」のみを公開したことで、</a:t>
            </a:r>
            <a:r>
              <a:rPr kumimoji="1" lang="en-US" altLang="ja-JP" dirty="0"/>
              <a:t>IBM</a:t>
            </a:r>
            <a:r>
              <a:rPr kumimoji="1" lang="ja-JP" altLang="en-US" dirty="0"/>
              <a:t>が「手伝って欲しい」部分のみを手伝ってもらえたわけです。一部というのが、インターフェース仕様であり、</a:t>
            </a:r>
            <a:r>
              <a:rPr kumimoji="1" lang="en-US" altLang="ja-JP" dirty="0"/>
              <a:t>API</a:t>
            </a:r>
            <a:r>
              <a:rPr kumimoji="1" lang="ja-JP" altLang="en-US" dirty="0"/>
              <a:t>であったわけです。このように公開範囲を工夫することにより、リスクを回避しながらメリットのみを享受できることが示されました。</a:t>
            </a:r>
            <a:endParaRPr kumimoji="1" lang="en-US" altLang="ja-JP" dirty="0"/>
          </a:p>
          <a:p>
            <a:r>
              <a:rPr kumimoji="1" lang="ja-JP" altLang="en-US" dirty="0"/>
              <a:t>（</a:t>
            </a:r>
            <a:r>
              <a:rPr kumimoji="1" lang="en-US" altLang="ja-JP" dirty="0"/>
              <a:t>IBM</a:t>
            </a:r>
            <a:r>
              <a:rPr kumimoji="1" lang="ja-JP" altLang="en-US" dirty="0"/>
              <a:t>互換機の問題はこれとはまた別です）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3</a:t>
            </a:fld>
            <a:endParaRPr lang="ja-JP" altLang="en-US"/>
          </a:p>
        </p:txBody>
      </p:sp>
    </p:spTree>
    <p:extLst>
      <p:ext uri="{BB962C8B-B14F-4D97-AF65-F5344CB8AC3E}">
        <p14:creationId xmlns:p14="http://schemas.microsoft.com/office/powerpoint/2010/main" val="2118382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4</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4063099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2467"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報道などで出てくる「</a:t>
            </a:r>
            <a:r>
              <a:rPr lang="en-US" altLang="ja-JP" dirty="0"/>
              <a:t>Linux</a:t>
            </a:r>
            <a:r>
              <a:rPr lang="ja-JP" altLang="en-US" dirty="0"/>
              <a:t>コミュニティ」は、ほとんどの場合、</a:t>
            </a:r>
            <a:r>
              <a:rPr lang="en-US" altLang="ja-JP" dirty="0"/>
              <a:t>Linux</a:t>
            </a:r>
            <a:r>
              <a:rPr lang="ja-JP" altLang="en-US" dirty="0"/>
              <a:t>のカーネルを開発しているコミュニティのことです。</a:t>
            </a:r>
            <a:endParaRPr lang="en-US" altLang="ja-JP" dirty="0"/>
          </a:p>
          <a:p>
            <a:endParaRPr lang="en-US" altLang="ja-JP" dirty="0"/>
          </a:p>
          <a:p>
            <a:r>
              <a:rPr lang="ja-JP" altLang="en-US" dirty="0"/>
              <a:t>しかし、</a:t>
            </a:r>
            <a:r>
              <a:rPr lang="en-US" altLang="ja-JP" dirty="0"/>
              <a:t>Linux</a:t>
            </a:r>
            <a:r>
              <a:rPr lang="ja-JP" altLang="en-US" dirty="0"/>
              <a:t>に限らず、</a:t>
            </a:r>
            <a:r>
              <a:rPr lang="en-US" altLang="ja-JP" dirty="0"/>
              <a:t>OS</a:t>
            </a:r>
            <a:r>
              <a:rPr lang="ja-JP" altLang="en-US" dirty="0"/>
              <a:t>はカーネルだけでは成立しません。ライブラリやインストーラなど、様々な部品が必要です。</a:t>
            </a:r>
            <a:endParaRPr lang="en-US" altLang="ja-JP" dirty="0"/>
          </a:p>
          <a:p>
            <a:r>
              <a:rPr lang="ja-JP" altLang="en-US" dirty="0"/>
              <a:t>これを一般ユーザーがネットから集めてきて、動くシステムを作り上げるのは至難の業です。</a:t>
            </a:r>
            <a:r>
              <a:rPr lang="en-US" altLang="ja-JP" dirty="0"/>
              <a:t>Linux</a:t>
            </a:r>
            <a:r>
              <a:rPr lang="ja-JP" altLang="en-US" dirty="0"/>
              <a:t>のユーザーの裾野が広がるにつれ、「そのまま動くパッケージが欲しい」という要望が多くなってきました。</a:t>
            </a:r>
            <a:endParaRPr lang="en-US" altLang="ja-JP" dirty="0"/>
          </a:p>
          <a:p>
            <a:endParaRPr lang="en-US" altLang="ja-JP" dirty="0"/>
          </a:p>
          <a:p>
            <a:r>
              <a:rPr lang="ja-JP" altLang="en-US" dirty="0"/>
              <a:t>これを受けて、一般ユーザー向けにパッケージを作って配布する業者が出てきました。これをディストリビューションと呼び、業者をディストリビュータと呼びます。</a:t>
            </a:r>
            <a:r>
              <a:rPr lang="en-US" altLang="ja-JP" dirty="0" err="1"/>
              <a:t>RedHat</a:t>
            </a:r>
            <a:r>
              <a:rPr lang="ja-JP" altLang="en-US" dirty="0"/>
              <a:t>や</a:t>
            </a:r>
            <a:r>
              <a:rPr lang="en-US" altLang="ja-JP" dirty="0" err="1"/>
              <a:t>Devian</a:t>
            </a:r>
            <a:r>
              <a:rPr lang="ja-JP" altLang="en-US" dirty="0"/>
              <a:t>などが有名です。しかし、なんといっても商用が禁止されていますから、配布コストは実費程度とされていました。数十ドルから数百ドル程度です。当然、サポートなどはありません。自己責任が基本なのです。</a:t>
            </a:r>
            <a:endParaRPr lang="en-US" altLang="ja-JP" dirty="0"/>
          </a:p>
          <a:p>
            <a:endParaRPr lang="en-US" altLang="ja-JP" dirty="0"/>
          </a:p>
          <a:p>
            <a:r>
              <a:rPr lang="ja-JP" altLang="en-US" dirty="0"/>
              <a:t>金銭的にも、人員的にも非常に不安定で、これではとても安定した開発はできません。企業も、このような状況では採用に二の足を踏むでしょう。</a:t>
            </a:r>
          </a:p>
        </p:txBody>
      </p:sp>
    </p:spTree>
    <p:extLst>
      <p:ext uri="{BB962C8B-B14F-4D97-AF65-F5344CB8AC3E}">
        <p14:creationId xmlns:p14="http://schemas.microsoft.com/office/powerpoint/2010/main" val="3835934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1999</a:t>
            </a:r>
            <a:r>
              <a:rPr kumimoji="1" lang="ja-JP" altLang="en-US" dirty="0"/>
              <a:t>年、</a:t>
            </a:r>
            <a:r>
              <a:rPr kumimoji="1" lang="en-US" altLang="ja-JP" dirty="0"/>
              <a:t>Linux</a:t>
            </a:r>
            <a:r>
              <a:rPr kumimoji="1" lang="ja-JP" altLang="en-US" dirty="0"/>
              <a:t>に大きな転機が訪れます。</a:t>
            </a:r>
            <a:r>
              <a:rPr kumimoji="1" lang="en-US" altLang="ja-JP" dirty="0"/>
              <a:t>IBM</a:t>
            </a:r>
            <a:r>
              <a:rPr kumimoji="1" lang="ja-JP" altLang="en-US" dirty="0"/>
              <a:t>が</a:t>
            </a:r>
            <a:r>
              <a:rPr kumimoji="1" lang="en-US" altLang="ja-JP" dirty="0"/>
              <a:t>Linux</a:t>
            </a:r>
            <a:r>
              <a:rPr kumimoji="1" lang="ja-JP" altLang="en-US" dirty="0"/>
              <a:t>の正式サポートを発表したのです。同社製の全てのハードウェアで、自社製</a:t>
            </a:r>
            <a:r>
              <a:rPr kumimoji="1" lang="en-US" altLang="ja-JP" dirty="0"/>
              <a:t>OS</a:t>
            </a:r>
            <a:r>
              <a:rPr kumimoji="1" lang="ja-JP" altLang="en-US" dirty="0"/>
              <a:t>と同じレベルのサポートを提供するということです。これによって、世の中の</a:t>
            </a:r>
            <a:r>
              <a:rPr kumimoji="1" lang="en-US" altLang="ja-JP" dirty="0"/>
              <a:t>Linux</a:t>
            </a:r>
            <a:r>
              <a:rPr kumimoji="1" lang="ja-JP" altLang="en-US" dirty="0"/>
              <a:t>を見る目が一気に変わり、ビジネス利用への道が開けたのです。</a:t>
            </a:r>
            <a:endParaRPr kumimoji="1" lang="en-US" altLang="ja-JP" dirty="0"/>
          </a:p>
          <a:p>
            <a:endParaRPr kumimoji="1" lang="en-US" altLang="ja-JP" dirty="0"/>
          </a:p>
          <a:p>
            <a:r>
              <a:rPr kumimoji="1" lang="ja-JP" altLang="en-US" dirty="0"/>
              <a:t>それと同時に、</a:t>
            </a:r>
            <a:r>
              <a:rPr kumimoji="1" lang="en-US" altLang="ja-JP" dirty="0"/>
              <a:t>IBM</a:t>
            </a:r>
            <a:r>
              <a:rPr kumimoji="1" lang="ja-JP" altLang="en-US" dirty="0"/>
              <a:t>は自社内に専任のエンジニアリングチームを設置します。これまでボランティアが中心だった開発リソースに、プロのプログラマがフルタイムで参加することになったのです。</a:t>
            </a:r>
            <a:r>
              <a:rPr kumimoji="1" lang="en-US" altLang="ja-JP" dirty="0"/>
              <a:t>IBM</a:t>
            </a:r>
            <a:r>
              <a:rPr kumimoji="1" lang="ja-JP" altLang="en-US" dirty="0"/>
              <a:t>はこの開発からは利益を得ませんが、</a:t>
            </a:r>
            <a:r>
              <a:rPr kumimoji="1" lang="en-US" altLang="ja-JP" dirty="0"/>
              <a:t>Linux</a:t>
            </a:r>
            <a:r>
              <a:rPr kumimoji="1" lang="ja-JP" altLang="en-US" dirty="0"/>
              <a:t>の品質が向上し、</a:t>
            </a:r>
            <a:r>
              <a:rPr kumimoji="1" lang="en-US" altLang="ja-JP" dirty="0"/>
              <a:t>IBM</a:t>
            </a:r>
            <a:r>
              <a:rPr kumimoji="1" lang="ja-JP" altLang="en-US" dirty="0"/>
              <a:t>のサーバーと共に売れれば、それでビジネスになると考えたのです。</a:t>
            </a:r>
            <a:r>
              <a:rPr kumimoji="1" lang="en-US" altLang="ja-JP" dirty="0"/>
              <a:t>OSS</a:t>
            </a:r>
            <a:r>
              <a:rPr kumimoji="1" lang="ja-JP" altLang="en-US" dirty="0"/>
              <a:t>をビジネスに活用できる新しい仕組みの誕生でした。</a:t>
            </a:r>
            <a:endParaRPr kumimoji="1" lang="en-US" altLang="ja-JP" dirty="0"/>
          </a:p>
          <a:p>
            <a:endParaRPr kumimoji="1" lang="en-US" altLang="ja-JP" dirty="0"/>
          </a:p>
          <a:p>
            <a:r>
              <a:rPr kumimoji="1" lang="en-US" altLang="ja-JP" dirty="0"/>
              <a:t>Linux</a:t>
            </a:r>
            <a:r>
              <a:rPr kumimoji="1" lang="ja-JP" altLang="en-US" dirty="0"/>
              <a:t>の採用について、</a:t>
            </a:r>
            <a:r>
              <a:rPr kumimoji="1" lang="en-US" altLang="ja-JP" dirty="0"/>
              <a:t>IBM</a:t>
            </a:r>
            <a:r>
              <a:rPr kumimoji="1" lang="ja-JP" altLang="en-US" dirty="0"/>
              <a:t>は日経</a:t>
            </a:r>
            <a:r>
              <a:rPr kumimoji="1" lang="en-US" altLang="ja-JP" dirty="0"/>
              <a:t>BP</a:t>
            </a:r>
            <a:r>
              <a:rPr kumimoji="1" lang="ja-JP" altLang="en-US" dirty="0"/>
              <a:t>のインタビューの中で、</a:t>
            </a:r>
            <a:endParaRPr kumimoji="1" lang="en-US" altLang="ja-JP" dirty="0"/>
          </a:p>
          <a:p>
            <a:r>
              <a:rPr kumimoji="1" lang="ja-JP" altLang="en-US" dirty="0"/>
              <a:t>・顧客がオープンスタンダードを求めている</a:t>
            </a:r>
            <a:endParaRPr kumimoji="1" lang="en-US" altLang="ja-JP" dirty="0"/>
          </a:p>
          <a:p>
            <a:r>
              <a:rPr kumimoji="1" lang="ja-JP" altLang="en-US" dirty="0"/>
              <a:t>・オープンソースといえども非常に高品質である</a:t>
            </a:r>
            <a:endParaRPr kumimoji="1" lang="en-US" altLang="ja-JP" dirty="0"/>
          </a:p>
          <a:p>
            <a:r>
              <a:rPr kumimoji="1" lang="ja-JP" altLang="en-US" dirty="0"/>
              <a:t>・アプリケーションの移植性が高い</a:t>
            </a:r>
            <a:endParaRPr kumimoji="1" lang="en-US" altLang="ja-JP" dirty="0"/>
          </a:p>
          <a:p>
            <a:r>
              <a:rPr kumimoji="1" lang="ja-JP" altLang="en-US" dirty="0"/>
              <a:t>ということを挙げています。</a:t>
            </a:r>
            <a:endParaRPr kumimoji="1" lang="en-US" altLang="ja-JP" dirty="0"/>
          </a:p>
          <a:p>
            <a:endParaRPr kumimoji="1" lang="en-US" altLang="ja-JP" dirty="0"/>
          </a:p>
          <a:p>
            <a:r>
              <a:rPr kumimoji="1" lang="ja-JP" altLang="en-US" dirty="0"/>
              <a:t>オープンソースについて回っていた「誰が責任を持つのか」という議論へのひとつの答えでもあります。</a:t>
            </a:r>
            <a:endParaRPr kumimoji="1" lang="en-US" altLang="ja-JP" dirty="0"/>
          </a:p>
          <a:p>
            <a:endParaRPr kumimoji="1" lang="en-US" altLang="ja-JP" dirty="0"/>
          </a:p>
          <a:p>
            <a:r>
              <a:rPr kumimoji="1" lang="ja-JP" altLang="en-US" dirty="0"/>
              <a:t>＃富士通も</a:t>
            </a:r>
            <a:r>
              <a:rPr kumimoji="1" lang="en-US" altLang="ja-JP" dirty="0"/>
              <a:t>1999</a:t>
            </a:r>
            <a:r>
              <a:rPr kumimoji="1" lang="ja-JP" altLang="en-US" dirty="0"/>
              <a:t>年、</a:t>
            </a:r>
            <a:r>
              <a:rPr kumimoji="1" lang="en-US" altLang="ja-JP" dirty="0"/>
              <a:t>IA</a:t>
            </a:r>
            <a:r>
              <a:rPr kumimoji="1" lang="ja-JP" altLang="en-US" dirty="0"/>
              <a:t>サーバーで</a:t>
            </a:r>
            <a:r>
              <a:rPr kumimoji="1" lang="en-US" altLang="ja-JP" dirty="0"/>
              <a:t>Linux</a:t>
            </a:r>
            <a:r>
              <a:rPr kumimoji="1" lang="ja-JP" altLang="en-US" dirty="0"/>
              <a:t>をサポートしています</a:t>
            </a:r>
            <a:endParaRPr kumimoji="1" lang="en-US" altLang="ja-JP" dirty="0"/>
          </a:p>
          <a:p>
            <a:r>
              <a:rPr kumimoji="1" lang="ja-JP" altLang="en-US" dirty="0"/>
              <a:t>＃</a:t>
            </a:r>
            <a:r>
              <a:rPr kumimoji="1" lang="en-US" altLang="ja-JP" dirty="0"/>
              <a:t>Oracle</a:t>
            </a:r>
            <a:r>
              <a:rPr kumimoji="1" lang="ja-JP" altLang="en-US" dirty="0"/>
              <a:t>も</a:t>
            </a:r>
            <a:r>
              <a:rPr kumimoji="1" lang="en-US" altLang="ja-JP" dirty="0"/>
              <a:t>1999</a:t>
            </a:r>
            <a:r>
              <a:rPr kumimoji="1" lang="ja-JP" altLang="en-US" dirty="0"/>
              <a:t>年に</a:t>
            </a:r>
            <a:r>
              <a:rPr kumimoji="1" lang="en-US" altLang="ja-JP" dirty="0"/>
              <a:t>Linux</a:t>
            </a:r>
            <a:r>
              <a:rPr kumimoji="1" lang="ja-JP" altLang="en-US" dirty="0"/>
              <a:t>版をリリースしています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6</a:t>
            </a:fld>
            <a:endParaRPr lang="ja-JP" altLang="en-US"/>
          </a:p>
        </p:txBody>
      </p:sp>
    </p:spTree>
    <p:extLst>
      <p:ext uri="{BB962C8B-B14F-4D97-AF65-F5344CB8AC3E}">
        <p14:creationId xmlns:p14="http://schemas.microsoft.com/office/powerpoint/2010/main" val="815230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この後、</a:t>
            </a:r>
            <a:r>
              <a:rPr lang="en-US" altLang="ja-JP" dirty="0"/>
              <a:t>Linux</a:t>
            </a:r>
            <a:r>
              <a:rPr lang="ja-JP" altLang="en-US" dirty="0"/>
              <a:t>関連企業が自社のエンジニアを</a:t>
            </a:r>
            <a:r>
              <a:rPr lang="en-US" altLang="ja-JP" dirty="0"/>
              <a:t>Linux</a:t>
            </a:r>
            <a:r>
              <a:rPr lang="ja-JP" altLang="en-US" dirty="0"/>
              <a:t>のコミュニティに参加させ始めます。</a:t>
            </a:r>
            <a:endParaRPr lang="en-US" altLang="ja-JP" dirty="0"/>
          </a:p>
          <a:p>
            <a:endParaRPr lang="en-US" altLang="ja-JP" dirty="0"/>
          </a:p>
          <a:p>
            <a:r>
              <a:rPr lang="ja-JP" altLang="en-US" dirty="0"/>
              <a:t>少し古い記事ですが、</a:t>
            </a:r>
            <a:r>
              <a:rPr lang="en-US" altLang="ja-JP" dirty="0" err="1"/>
              <a:t>Itpro</a:t>
            </a:r>
            <a:r>
              <a:rPr lang="ja-JP" altLang="en-US" dirty="0"/>
              <a:t>にこんな記事が出ていました。赤い部分にご注目下さい。</a:t>
            </a:r>
            <a:endParaRPr lang="en-US" altLang="ja-JP" dirty="0"/>
          </a:p>
          <a:p>
            <a:endParaRPr lang="en-US" altLang="ja-JP" dirty="0"/>
          </a:p>
          <a:p>
            <a:r>
              <a:rPr lang="ja-JP" altLang="en-US" sz="1200" dirty="0">
                <a:solidFill>
                  <a:srgbClr val="FF3300"/>
                </a:solidFill>
                <a:latin typeface="+mn-lt"/>
                <a:ea typeface="+mn-ea"/>
              </a:rPr>
              <a:t>「カーネルの開発に携わる開発者の</a:t>
            </a:r>
            <a:r>
              <a:rPr lang="en-US" altLang="ja-JP" sz="1200" dirty="0">
                <a:solidFill>
                  <a:srgbClr val="FF3300"/>
                </a:solidFill>
                <a:latin typeface="+mn-lt"/>
                <a:ea typeface="+mn-ea"/>
              </a:rPr>
              <a:t>70</a:t>
            </a:r>
            <a:r>
              <a:rPr lang="ja-JP" altLang="en-US" sz="1200" dirty="0">
                <a:solidFill>
                  <a:srgbClr val="FF3300"/>
                </a:solidFill>
                <a:latin typeface="+mn-lt"/>
                <a:ea typeface="+mn-ea"/>
              </a:rPr>
              <a:t>～</a:t>
            </a:r>
            <a:r>
              <a:rPr lang="en-US" altLang="ja-JP" sz="1200" dirty="0">
                <a:solidFill>
                  <a:srgbClr val="FF3300"/>
                </a:solidFill>
                <a:latin typeface="+mn-lt"/>
                <a:ea typeface="+mn-ea"/>
              </a:rPr>
              <a:t>95</a:t>
            </a:r>
            <a:r>
              <a:rPr lang="ja-JP" altLang="en-US" sz="1200" dirty="0">
                <a:solidFill>
                  <a:srgbClr val="FF3300"/>
                </a:solidFill>
                <a:latin typeface="+mn-lt"/>
                <a:ea typeface="+mn-ea"/>
              </a:rPr>
              <a:t>％は，開発作業に対して支払いを受けている。カーネルへのコントリビューションの</a:t>
            </a:r>
            <a:r>
              <a:rPr lang="en-US" altLang="ja-JP" sz="1200" dirty="0">
                <a:solidFill>
                  <a:srgbClr val="FF3300"/>
                </a:solidFill>
                <a:latin typeface="+mn-lt"/>
                <a:ea typeface="+mn-ea"/>
              </a:rPr>
              <a:t>70</a:t>
            </a:r>
            <a:r>
              <a:rPr lang="ja-JP" altLang="en-US" sz="1200" dirty="0">
                <a:solidFill>
                  <a:srgbClr val="FF3300"/>
                </a:solidFill>
                <a:latin typeface="+mn-lt"/>
                <a:ea typeface="+mn-ea"/>
              </a:rPr>
              <a:t>％以上は，米 </a:t>
            </a:r>
            <a:r>
              <a:rPr lang="en-US" altLang="ja-JP" sz="1200" dirty="0">
                <a:solidFill>
                  <a:srgbClr val="FF3300"/>
                </a:solidFill>
                <a:latin typeface="+mn-lt"/>
                <a:ea typeface="+mn-ea"/>
              </a:rPr>
              <a:t>Red Hat</a:t>
            </a:r>
            <a:r>
              <a:rPr lang="ja-JP" altLang="en-US" sz="1200" dirty="0" err="1">
                <a:solidFill>
                  <a:srgbClr val="FF3300"/>
                </a:solidFill>
                <a:latin typeface="+mn-lt"/>
                <a:ea typeface="+mn-ea"/>
              </a:rPr>
              <a:t>，</a:t>
            </a:r>
            <a:r>
              <a:rPr lang="ja-JP" altLang="en-US" sz="1200" dirty="0">
                <a:solidFill>
                  <a:srgbClr val="FF3300"/>
                </a:solidFill>
                <a:latin typeface="+mn-lt"/>
                <a:ea typeface="+mn-ea"/>
              </a:rPr>
              <a:t>米</a:t>
            </a:r>
            <a:r>
              <a:rPr lang="en-US" altLang="ja-JP" sz="1200" dirty="0">
                <a:solidFill>
                  <a:srgbClr val="FF3300"/>
                </a:solidFill>
                <a:latin typeface="+mn-lt"/>
                <a:ea typeface="+mn-ea"/>
              </a:rPr>
              <a:t>Novell</a:t>
            </a:r>
            <a:r>
              <a:rPr lang="ja-JP" altLang="en-US" sz="1200" dirty="0" err="1">
                <a:solidFill>
                  <a:srgbClr val="FF3300"/>
                </a:solidFill>
                <a:latin typeface="+mn-lt"/>
                <a:ea typeface="+mn-ea"/>
              </a:rPr>
              <a:t>，</a:t>
            </a:r>
            <a:r>
              <a:rPr lang="ja-JP" altLang="en-US" sz="1200" dirty="0">
                <a:solidFill>
                  <a:srgbClr val="FF3300"/>
                </a:solidFill>
                <a:latin typeface="+mn-lt"/>
                <a:ea typeface="+mn-ea"/>
              </a:rPr>
              <a:t>米</a:t>
            </a:r>
            <a:r>
              <a:rPr lang="en-US" altLang="ja-JP" sz="1200" dirty="0">
                <a:solidFill>
                  <a:srgbClr val="FF3300"/>
                </a:solidFill>
                <a:latin typeface="+mn-lt"/>
                <a:ea typeface="+mn-ea"/>
              </a:rPr>
              <a:t>IBM</a:t>
            </a:r>
            <a:r>
              <a:rPr lang="ja-JP" altLang="en-US" sz="1200" dirty="0" err="1">
                <a:solidFill>
                  <a:srgbClr val="FF3300"/>
                </a:solidFill>
                <a:latin typeface="+mn-lt"/>
                <a:ea typeface="+mn-ea"/>
              </a:rPr>
              <a:t>，</a:t>
            </a:r>
            <a:r>
              <a:rPr lang="ja-JP" altLang="en-US" sz="1200" dirty="0">
                <a:solidFill>
                  <a:srgbClr val="FF3300"/>
                </a:solidFill>
                <a:latin typeface="+mn-lt"/>
                <a:ea typeface="+mn-ea"/>
              </a:rPr>
              <a:t>米</a:t>
            </a:r>
            <a:r>
              <a:rPr lang="en-US" altLang="ja-JP" sz="1200" dirty="0">
                <a:solidFill>
                  <a:srgbClr val="FF3300"/>
                </a:solidFill>
                <a:latin typeface="+mn-lt"/>
                <a:ea typeface="+mn-ea"/>
              </a:rPr>
              <a:t>Intel</a:t>
            </a:r>
            <a:r>
              <a:rPr lang="ja-JP" altLang="en-US" sz="1200" dirty="0">
                <a:solidFill>
                  <a:srgbClr val="FF3300"/>
                </a:solidFill>
                <a:latin typeface="+mn-lt"/>
                <a:ea typeface="+mn-ea"/>
              </a:rPr>
              <a:t>などに勤務する開発者によって提供されたものだった。」</a:t>
            </a:r>
            <a:endParaRPr lang="en-US" altLang="ja-JP" sz="1200" dirty="0">
              <a:solidFill>
                <a:srgbClr val="FF3300"/>
              </a:solidFill>
              <a:latin typeface="+mn-lt"/>
              <a:ea typeface="+mn-ea"/>
            </a:endParaRPr>
          </a:p>
          <a:p>
            <a:endParaRPr lang="en-US" altLang="ja-JP" sz="1200" dirty="0">
              <a:solidFill>
                <a:srgbClr val="FF3300"/>
              </a:solidFill>
              <a:latin typeface="+mn-lt"/>
              <a:ea typeface="+mn-ea"/>
            </a:endParaRPr>
          </a:p>
          <a:p>
            <a:r>
              <a:rPr lang="ja-JP" altLang="en-US" sz="1200" dirty="0">
                <a:solidFill>
                  <a:srgbClr val="FF3300"/>
                </a:solidFill>
                <a:latin typeface="+mn-lt"/>
                <a:ea typeface="+mn-ea"/>
              </a:rPr>
              <a:t>これらの開発者は、所属企業から普通に給料を貰いながら、自らの業務として</a:t>
            </a:r>
            <a:r>
              <a:rPr lang="en-US" altLang="ja-JP" sz="1200" dirty="0">
                <a:solidFill>
                  <a:srgbClr val="FF3300"/>
                </a:solidFill>
                <a:latin typeface="+mn-lt"/>
                <a:ea typeface="+mn-ea"/>
              </a:rPr>
              <a:t>Linux</a:t>
            </a:r>
            <a:r>
              <a:rPr lang="ja-JP" altLang="en-US" sz="1200" dirty="0">
                <a:solidFill>
                  <a:srgbClr val="FF3300"/>
                </a:solidFill>
                <a:latin typeface="+mn-lt"/>
                <a:ea typeface="+mn-ea"/>
              </a:rPr>
              <a:t>の開発を行っているのです。カーネルへのコントリビューションのほとんどが、こういった開発者によって支えられているのです。</a:t>
            </a:r>
            <a:endParaRPr lang="en-US" altLang="ja-JP" sz="1200" dirty="0">
              <a:solidFill>
                <a:srgbClr val="FF3300"/>
              </a:solidFill>
              <a:latin typeface="+mn-lt"/>
              <a:ea typeface="+mn-ea"/>
            </a:endParaRPr>
          </a:p>
          <a:p>
            <a:r>
              <a:rPr lang="ja-JP" altLang="en-US" sz="1200" dirty="0">
                <a:solidFill>
                  <a:srgbClr val="FF3300"/>
                </a:solidFill>
                <a:latin typeface="+mn-lt"/>
                <a:ea typeface="+mn-ea"/>
              </a:rPr>
              <a:t>もちろん、ボランティアで参加しているプログラマもいますが、それだけではとうてい回らないほどに</a:t>
            </a:r>
            <a:r>
              <a:rPr lang="en-US" altLang="ja-JP" sz="1200" dirty="0">
                <a:solidFill>
                  <a:srgbClr val="FF3300"/>
                </a:solidFill>
                <a:latin typeface="+mn-lt"/>
                <a:ea typeface="+mn-ea"/>
              </a:rPr>
              <a:t>Linux</a:t>
            </a:r>
            <a:r>
              <a:rPr lang="ja-JP" altLang="en-US" sz="1200" dirty="0">
                <a:solidFill>
                  <a:srgbClr val="FF3300"/>
                </a:solidFill>
                <a:latin typeface="+mn-lt"/>
                <a:ea typeface="+mn-ea"/>
              </a:rPr>
              <a:t>は巨大化してしまっています。こういった企業からの見えないサポートが、</a:t>
            </a:r>
            <a:r>
              <a:rPr lang="en-US" altLang="ja-JP" sz="1200" dirty="0">
                <a:solidFill>
                  <a:srgbClr val="FF3300"/>
                </a:solidFill>
                <a:latin typeface="+mn-lt"/>
                <a:ea typeface="+mn-ea"/>
              </a:rPr>
              <a:t>Linux</a:t>
            </a:r>
            <a:r>
              <a:rPr lang="ja-JP" altLang="en-US" sz="1200" dirty="0">
                <a:solidFill>
                  <a:srgbClr val="FF3300"/>
                </a:solidFill>
                <a:latin typeface="+mn-lt"/>
                <a:ea typeface="+mn-ea"/>
              </a:rPr>
              <a:t>を支えていたのです。</a:t>
            </a:r>
            <a:endParaRPr lang="en-US" altLang="ja-JP" sz="1200" dirty="0">
              <a:solidFill>
                <a:srgbClr val="FF3300"/>
              </a:solidFill>
              <a:latin typeface="+mn-lt"/>
              <a:ea typeface="+mn-ea"/>
            </a:endParaRPr>
          </a:p>
          <a:p>
            <a:endParaRPr lang="en-US" altLang="ja-JP" sz="1200" dirty="0">
              <a:solidFill>
                <a:srgbClr val="FF3300"/>
              </a:solidFill>
              <a:latin typeface="+mn-lt"/>
              <a:ea typeface="+mn-ea"/>
            </a:endParaRPr>
          </a:p>
          <a:p>
            <a:r>
              <a:rPr lang="ja-JP" altLang="en-US" sz="1200" dirty="0">
                <a:solidFill>
                  <a:srgbClr val="FF3300"/>
                </a:solidFill>
                <a:latin typeface="+mn-lt"/>
                <a:ea typeface="+mn-ea"/>
              </a:rPr>
              <a:t>「商用ソフトを作っているのと同じではないか」という見方もできますが、組織を超えた協業ができる分、一社で作るよりも良いこともあるのではないでしょうか？この話は、また後で致します。</a:t>
            </a:r>
            <a:endParaRPr lang="en-US" altLang="ja-JP" sz="1200" dirty="0">
              <a:solidFill>
                <a:srgbClr val="FF3300"/>
              </a:solidFill>
              <a:latin typeface="+mn-lt"/>
              <a:ea typeface="+mn-ea"/>
            </a:endParaRPr>
          </a:p>
          <a:p>
            <a:endParaRPr lang="en-US" altLang="ja-JP" sz="1200" dirty="0">
              <a:solidFill>
                <a:srgbClr val="FF3300"/>
              </a:solidFill>
              <a:latin typeface="+mn-lt"/>
              <a:ea typeface="+mn-ea"/>
            </a:endParaRPr>
          </a:p>
          <a:p>
            <a:r>
              <a:rPr lang="ja-JP" altLang="en-US" sz="1200" dirty="0">
                <a:solidFill>
                  <a:srgbClr val="FF3300"/>
                </a:solidFill>
                <a:latin typeface="+mn-lt"/>
                <a:ea typeface="+mn-ea"/>
              </a:rPr>
              <a:t>「</a:t>
            </a:r>
            <a:r>
              <a:rPr lang="en-US" altLang="ja-JP" sz="1200" dirty="0">
                <a:solidFill>
                  <a:srgbClr val="FF3300"/>
                </a:solidFill>
                <a:latin typeface="+mn-lt"/>
                <a:ea typeface="+mn-ea"/>
              </a:rPr>
              <a:t>Linux</a:t>
            </a:r>
            <a:r>
              <a:rPr lang="ja-JP" altLang="en-US" sz="1200" dirty="0">
                <a:solidFill>
                  <a:srgbClr val="FF3300"/>
                </a:solidFill>
                <a:latin typeface="+mn-lt"/>
                <a:ea typeface="+mn-ea"/>
              </a:rPr>
              <a:t>なんて、どこかの学生が作ってるんだろ？」という問いには、「いいや、</a:t>
            </a:r>
            <a:r>
              <a:rPr lang="en-US" altLang="ja-JP" sz="1200" dirty="0">
                <a:solidFill>
                  <a:srgbClr val="FF3300"/>
                </a:solidFill>
                <a:latin typeface="+mn-lt"/>
                <a:ea typeface="+mn-ea"/>
              </a:rPr>
              <a:t>IBM</a:t>
            </a:r>
            <a:r>
              <a:rPr lang="ja-JP" altLang="en-US" sz="1200" dirty="0">
                <a:solidFill>
                  <a:srgbClr val="FF3300"/>
                </a:solidFill>
                <a:latin typeface="+mn-lt"/>
                <a:ea typeface="+mn-ea"/>
              </a:rPr>
              <a:t>や</a:t>
            </a:r>
            <a:r>
              <a:rPr lang="en-US" altLang="ja-JP" sz="1200" dirty="0">
                <a:solidFill>
                  <a:srgbClr val="FF3300"/>
                </a:solidFill>
                <a:latin typeface="+mn-lt"/>
                <a:ea typeface="+mn-ea"/>
              </a:rPr>
              <a:t>Intel</a:t>
            </a:r>
            <a:r>
              <a:rPr lang="ja-JP" altLang="en-US" sz="1200" dirty="0">
                <a:solidFill>
                  <a:srgbClr val="FF3300"/>
                </a:solidFill>
                <a:latin typeface="+mn-lt"/>
                <a:ea typeface="+mn-ea"/>
              </a:rPr>
              <a:t>のエンジニアが作ってるんだよ」と答えることができるわけです。これは、大きな信頼感に繋がると思いませんか？</a:t>
            </a:r>
            <a:endParaRPr lang="en-US" altLang="ja-JP" sz="1200" dirty="0">
              <a:solidFill>
                <a:srgbClr val="FF3300"/>
              </a:solidFill>
              <a:latin typeface="+mn-lt"/>
              <a:ea typeface="+mn-ea"/>
            </a:endParaRPr>
          </a:p>
          <a:p>
            <a:endParaRPr lang="ja-JP" altLang="en-US" dirty="0"/>
          </a:p>
        </p:txBody>
      </p:sp>
    </p:spTree>
    <p:extLst>
      <p:ext uri="{BB962C8B-B14F-4D97-AF65-F5344CB8AC3E}">
        <p14:creationId xmlns:p14="http://schemas.microsoft.com/office/powerpoint/2010/main" val="4090340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2707"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このように、現在の</a:t>
            </a:r>
            <a:r>
              <a:rPr lang="en-US" altLang="ja-JP" dirty="0"/>
              <a:t>Linux</a:t>
            </a:r>
            <a:r>
              <a:rPr lang="ja-JP" altLang="en-US" dirty="0"/>
              <a:t>のビジネスモデルでは、</a:t>
            </a:r>
            <a:r>
              <a:rPr lang="en-US" altLang="ja-JP" dirty="0"/>
              <a:t>Linux</a:t>
            </a:r>
            <a:r>
              <a:rPr lang="ja-JP" altLang="en-US" dirty="0"/>
              <a:t>関連ベンダの参加が非常に大きな部分を占めています。</a:t>
            </a:r>
            <a:endParaRPr lang="en-US" altLang="ja-JP" dirty="0"/>
          </a:p>
          <a:p>
            <a:endParaRPr lang="en-US" altLang="ja-JP" dirty="0"/>
          </a:p>
          <a:p>
            <a:r>
              <a:rPr lang="en-US" altLang="ja-JP" dirty="0"/>
              <a:t>Linux</a:t>
            </a:r>
            <a:r>
              <a:rPr lang="ja-JP" altLang="en-US" dirty="0"/>
              <a:t>関連ベンダは、</a:t>
            </a:r>
            <a:r>
              <a:rPr lang="en-US" altLang="ja-JP" dirty="0"/>
              <a:t>Linux</a:t>
            </a:r>
            <a:r>
              <a:rPr lang="ja-JP" altLang="en-US" dirty="0"/>
              <a:t>の開発に貢献することによって</a:t>
            </a:r>
            <a:r>
              <a:rPr lang="en-US" altLang="ja-JP" dirty="0"/>
              <a:t>Linux</a:t>
            </a:r>
            <a:r>
              <a:rPr lang="ja-JP" altLang="en-US" dirty="0"/>
              <a:t>の知識も増え、サポートも容易になります。自社製品と</a:t>
            </a:r>
            <a:r>
              <a:rPr lang="en-US" altLang="ja-JP" dirty="0"/>
              <a:t>Linux</a:t>
            </a:r>
            <a:r>
              <a:rPr lang="ja-JP" altLang="en-US" dirty="0"/>
              <a:t>を組み合わせてビジネスを行う事により、利益を確保できます。</a:t>
            </a:r>
            <a:r>
              <a:rPr lang="en-US" altLang="ja-JP" dirty="0"/>
              <a:t>Linux</a:t>
            </a:r>
            <a:r>
              <a:rPr lang="ja-JP" altLang="en-US" dirty="0"/>
              <a:t>の知識が多ければ、他社との差別化もできます。</a:t>
            </a:r>
            <a:r>
              <a:rPr lang="en-US" altLang="ja-JP" dirty="0"/>
              <a:t>Linux</a:t>
            </a:r>
            <a:r>
              <a:rPr lang="ja-JP" altLang="en-US" dirty="0"/>
              <a:t>自身をカスタマイズして自社仕様にすることも簡単でしょう。</a:t>
            </a:r>
            <a:endParaRPr lang="en-US" altLang="ja-JP" dirty="0"/>
          </a:p>
          <a:p>
            <a:endParaRPr lang="en-US" altLang="ja-JP" dirty="0"/>
          </a:p>
          <a:p>
            <a:r>
              <a:rPr lang="en-US" altLang="ja-JP" dirty="0"/>
              <a:t>Linux</a:t>
            </a:r>
            <a:r>
              <a:rPr lang="ja-JP" altLang="en-US" dirty="0"/>
              <a:t>コミュニティは、強力で安定的な開発リソースを確保できます。</a:t>
            </a:r>
            <a:endParaRPr lang="en-US" altLang="ja-JP" dirty="0"/>
          </a:p>
          <a:p>
            <a:endParaRPr lang="en-US" altLang="ja-JP" dirty="0"/>
          </a:p>
          <a:p>
            <a:r>
              <a:rPr lang="ja-JP" altLang="en-US" dirty="0"/>
              <a:t>顧客は、安価に高性能なソリューションを活用できます。皆にメリットがある仕組みなのです。</a:t>
            </a:r>
          </a:p>
        </p:txBody>
      </p:sp>
    </p:spTree>
    <p:extLst>
      <p:ext uri="{BB962C8B-B14F-4D97-AF65-F5344CB8AC3E}">
        <p14:creationId xmlns:p14="http://schemas.microsoft.com/office/powerpoint/2010/main" val="940255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9</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ja-JP" altLang="en-US"/>
          </a:p>
        </p:txBody>
      </p:sp>
    </p:spTree>
    <p:extLst>
      <p:ext uri="{BB962C8B-B14F-4D97-AF65-F5344CB8AC3E}">
        <p14:creationId xmlns:p14="http://schemas.microsoft.com/office/powerpoint/2010/main" val="2820694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さて、オープンソースにも種類があるのをご存じでしょうか？</a:t>
            </a:r>
            <a:endParaRPr kumimoji="1" lang="en-US" altLang="ja-JP" dirty="0"/>
          </a:p>
          <a:p>
            <a:endParaRPr kumimoji="1" lang="en-US" altLang="ja-JP" dirty="0"/>
          </a:p>
          <a:p>
            <a:r>
              <a:rPr kumimoji="1" lang="ja-JP" altLang="en-US" dirty="0"/>
              <a:t>ひとつは、オープンであることが目的のオープンソース。もうひとつはオープンであることがメリットになるオープンソースです。これだけでは何のことかわかりませんね。</a:t>
            </a:r>
            <a:endParaRPr kumimoji="1" lang="en-US" altLang="ja-JP" dirty="0"/>
          </a:p>
          <a:p>
            <a:endParaRPr kumimoji="1" lang="en-US" altLang="ja-JP" dirty="0"/>
          </a:p>
          <a:p>
            <a:r>
              <a:rPr kumimoji="1" lang="ja-JP" altLang="en-US" dirty="0"/>
              <a:t>オープンであることが目的のオープンソースは、１９８０年代に登場したフリーソフトウェアです。フリーは無料という意味ではなく、自由の意味です。</a:t>
            </a:r>
            <a:endParaRPr kumimoji="1" lang="en-US" altLang="ja-JP" dirty="0"/>
          </a:p>
          <a:p>
            <a:r>
              <a:rPr kumimoji="1" lang="ja-JP" altLang="en-US" dirty="0"/>
              <a:t>もう一つのオープンソースソフトウェア（</a:t>
            </a:r>
            <a:r>
              <a:rPr kumimoji="1" lang="en-US" altLang="ja-JP" dirty="0"/>
              <a:t>OSS</a:t>
            </a:r>
            <a:r>
              <a:rPr kumimoji="1" lang="ja-JP" altLang="en-US" dirty="0"/>
              <a:t>）は、１９９０年代末になってからでてきたものです。この二つは、プログラムのソースを公開するという手段は同じですが、目的も成り立ちも全く違うものなのです。</a:t>
            </a:r>
            <a:endParaRPr kumimoji="1" lang="en-US" altLang="ja-JP" dirty="0"/>
          </a:p>
          <a:p>
            <a:endParaRPr kumimoji="1" lang="en-US" altLang="ja-JP" dirty="0"/>
          </a:p>
          <a:p>
            <a:r>
              <a:rPr kumimoji="1" lang="ja-JP" altLang="en-US" dirty="0"/>
              <a:t>しかし、両方ともオープンソースであることに変わりはありません。両方をひっくるめて</a:t>
            </a:r>
            <a:r>
              <a:rPr kumimoji="1" lang="en-US" altLang="ja-JP" dirty="0"/>
              <a:t>OSS</a:t>
            </a:r>
            <a:r>
              <a:rPr kumimoji="1" lang="ja-JP" altLang="en-US" dirty="0"/>
              <a:t>と呼んでしまっている場合も多いのですが、</a:t>
            </a:r>
            <a:r>
              <a:rPr kumimoji="1" lang="en-US" altLang="ja-JP" dirty="0"/>
              <a:t>FLOSS</a:t>
            </a:r>
            <a:r>
              <a:rPr kumimoji="1" lang="ja-JP" altLang="en-US" dirty="0"/>
              <a:t>や</a:t>
            </a:r>
            <a:r>
              <a:rPr kumimoji="1" lang="en-US" altLang="ja-JP" dirty="0"/>
              <a:t>FOSS</a:t>
            </a:r>
            <a:r>
              <a:rPr kumimoji="1" lang="ja-JP" altLang="en-US" dirty="0"/>
              <a:t>と呼ぼうという呼びかけが行われています。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10</a:t>
            </a:fld>
            <a:endParaRPr lang="ja-JP" altLang="en-US"/>
          </a:p>
        </p:txBody>
      </p:sp>
    </p:spTree>
    <p:extLst>
      <p:ext uri="{BB962C8B-B14F-4D97-AF65-F5344CB8AC3E}">
        <p14:creationId xmlns:p14="http://schemas.microsoft.com/office/powerpoint/2010/main" val="622792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a:solidFill>
                  <a:srgbClr val="FFFFFF"/>
                </a:solidFill>
                <a:effectLst/>
                <a:latin typeface="Arial"/>
                <a:ea typeface="HGP創英角ｺﾞｼｯｸUB" pitchFamily="50" charset="-128"/>
                <a:cs typeface="Arial"/>
              </a:rPr>
              <a:t>新しい「オープン」</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pic>
        <p:nvPicPr>
          <p:cNvPr id="8" name="図 7" descr="単独LOGO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1993" y="5556998"/>
            <a:ext cx="987996" cy="1082996"/>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5630" y="5545290"/>
            <a:ext cx="2398587" cy="109470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3877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bwMode="auto">
          <a:xfrm>
            <a:off x="696296" y="1124744"/>
            <a:ext cx="7764136" cy="5256584"/>
          </a:xfrm>
          <a:prstGeom prst="roundRect">
            <a:avLst>
              <a:gd name="adj" fmla="val 0"/>
            </a:avLst>
          </a:prstGeom>
          <a:solidFill>
            <a:schemeClr val="accent6">
              <a:lumMod val="60000"/>
              <a:lumOff val="40000"/>
            </a:schemeClr>
          </a:solidFill>
          <a:ln w="38100" cap="flat" cmpd="sng" algn="ctr">
            <a:noFill/>
            <a:prstDash val="solid"/>
            <a:round/>
            <a:headEnd type="none" w="med" len="med"/>
            <a:tailEnd type="none" w="med" len="med"/>
          </a:ln>
          <a:effectLst/>
          <a:scene3d>
            <a:camera prst="orthographicFront"/>
            <a:lightRig rig="threePt" dir="t"/>
          </a:scene3d>
          <a:sp3d/>
        </p:spPr>
        <p:txBody>
          <a:bodyPr anchor="t" anchorCtr="0"/>
          <a:lstStyle/>
          <a:p>
            <a:pPr algn="ctr">
              <a:spcBef>
                <a:spcPct val="20000"/>
              </a:spcBef>
              <a:defRPr/>
            </a:pPr>
            <a:r>
              <a:rPr kumimoji="0" lang="en-US" altLang="ja-JP" sz="2400" dirty="0">
                <a:solidFill>
                  <a:schemeClr val="tx2"/>
                </a:solidFill>
                <a:latin typeface="+mn-lt"/>
                <a:ea typeface="+mn-ea"/>
                <a:cs typeface="Arial" pitchFamily="34" charset="0"/>
              </a:rPr>
              <a:t>FLOSS (Free/</a:t>
            </a:r>
            <a:r>
              <a:rPr kumimoji="0" lang="en-US" altLang="ja-JP" sz="2400" dirty="0" err="1">
                <a:solidFill>
                  <a:schemeClr val="tx2"/>
                </a:solidFill>
                <a:latin typeface="+mn-lt"/>
                <a:ea typeface="+mn-ea"/>
                <a:cs typeface="Arial" pitchFamily="34" charset="0"/>
              </a:rPr>
              <a:t>Libre</a:t>
            </a:r>
            <a:r>
              <a:rPr kumimoji="0" lang="en-US" altLang="ja-JP" sz="2400" dirty="0">
                <a:solidFill>
                  <a:schemeClr val="tx2"/>
                </a:solidFill>
                <a:latin typeface="+mn-lt"/>
                <a:ea typeface="+mn-ea"/>
                <a:cs typeface="Arial" pitchFamily="34" charset="0"/>
              </a:rPr>
              <a:t> and Open Source Software)</a:t>
            </a:r>
          </a:p>
          <a:p>
            <a:pPr algn="ctr">
              <a:spcBef>
                <a:spcPct val="20000"/>
              </a:spcBef>
              <a:defRPr/>
            </a:pPr>
            <a:r>
              <a:rPr kumimoji="0" lang="en-US" altLang="ja-JP" sz="2400" dirty="0">
                <a:solidFill>
                  <a:schemeClr val="tx2"/>
                </a:solidFill>
                <a:latin typeface="+mn-lt"/>
                <a:ea typeface="+mn-ea"/>
                <a:cs typeface="Arial" pitchFamily="34" charset="0"/>
              </a:rPr>
              <a:t>FOSS (Free/Open Source Software)</a:t>
            </a:r>
            <a:endParaRPr kumimoji="0" lang="ja-JP" altLang="en-US" sz="2400" dirty="0">
              <a:solidFill>
                <a:schemeClr val="tx2"/>
              </a:solidFill>
              <a:latin typeface="+mn-lt"/>
              <a:ea typeface="+mn-ea"/>
              <a:cs typeface="Arial" pitchFamily="34" charset="0"/>
            </a:endParaRPr>
          </a:p>
        </p:txBody>
      </p:sp>
      <p:sp>
        <p:nvSpPr>
          <p:cNvPr id="13314" name="タイトル 1"/>
          <p:cNvSpPr>
            <a:spLocks noGrp="1"/>
          </p:cNvSpPr>
          <p:nvPr>
            <p:ph type="title"/>
          </p:nvPr>
        </p:nvSpPr>
        <p:spPr/>
        <p:txBody>
          <a:bodyPr/>
          <a:lstStyle/>
          <a:p>
            <a:r>
              <a:rPr lang="ja-JP" altLang="en-US">
                <a:latin typeface="Arial" charset="0"/>
              </a:rPr>
              <a:t>２つのオープンソース</a:t>
            </a:r>
          </a:p>
        </p:txBody>
      </p:sp>
      <p:sp>
        <p:nvSpPr>
          <p:cNvPr id="3" name="角丸四角形 2"/>
          <p:cNvSpPr/>
          <p:nvPr/>
        </p:nvSpPr>
        <p:spPr bwMode="auto">
          <a:xfrm>
            <a:off x="822857" y="2204864"/>
            <a:ext cx="3672408" cy="4032448"/>
          </a:xfrm>
          <a:prstGeom prst="roundRect">
            <a:avLst>
              <a:gd name="adj" fmla="val 0"/>
            </a:avLst>
          </a:prstGeom>
          <a:solidFill>
            <a:schemeClr val="accent3"/>
          </a:solidFill>
          <a:ln w="38100" cap="flat" cmpd="sng" algn="ctr">
            <a:noFill/>
            <a:prstDash val="solid"/>
            <a:round/>
            <a:headEnd type="none" w="med" len="med"/>
            <a:tailEnd type="none" w="med" len="med"/>
          </a:ln>
          <a:effectLst/>
          <a:scene3d>
            <a:camera prst="orthographicFront"/>
            <a:lightRig rig="threePt" dir="t"/>
          </a:scene3d>
          <a:sp3d/>
        </p:spPr>
        <p:txBody>
          <a:bodyPr anchorCtr="1"/>
          <a:lstStyle/>
          <a:p>
            <a:pPr algn="ctr">
              <a:spcBef>
                <a:spcPct val="20000"/>
              </a:spcBef>
              <a:defRPr/>
            </a:pPr>
            <a:endParaRPr kumimoji="0" lang="ja-JP" altLang="en-US" dirty="0">
              <a:solidFill>
                <a:schemeClr val="bg1"/>
              </a:solidFill>
              <a:latin typeface="+mn-lt"/>
              <a:ea typeface="+mn-ea"/>
              <a:cs typeface="Arial" pitchFamily="34" charset="0"/>
            </a:endParaRPr>
          </a:p>
          <a:p>
            <a:pPr algn="ctr">
              <a:spcBef>
                <a:spcPct val="20000"/>
              </a:spcBef>
              <a:defRPr/>
            </a:pPr>
            <a:r>
              <a:rPr kumimoji="0" lang="ja-JP" altLang="en-US">
                <a:solidFill>
                  <a:schemeClr val="bg1"/>
                </a:solidFill>
                <a:latin typeface="+mn-lt"/>
                <a:ea typeface="+mn-ea"/>
                <a:cs typeface="Arial" pitchFamily="34" charset="0"/>
              </a:rPr>
              <a:t>「元祖」オープンソース</a:t>
            </a:r>
            <a:endParaRPr kumimoji="0" lang="en-US" altLang="ja-JP">
              <a:solidFill>
                <a:schemeClr val="bg1"/>
              </a:solidFill>
              <a:latin typeface="+mn-lt"/>
              <a:ea typeface="+mn-ea"/>
              <a:cs typeface="Arial" pitchFamily="34" charset="0"/>
            </a:endParaRPr>
          </a:p>
          <a:p>
            <a:pPr algn="ctr">
              <a:spcBef>
                <a:spcPct val="20000"/>
              </a:spcBef>
              <a:defRPr/>
            </a:pPr>
            <a:endParaRPr kumimoji="0" lang="en-US" altLang="ja-JP" sz="1200">
              <a:solidFill>
                <a:schemeClr val="bg1"/>
              </a:solidFill>
              <a:latin typeface="+mn-lt"/>
              <a:ea typeface="+mn-ea"/>
              <a:cs typeface="Arial" pitchFamily="34" charset="0"/>
            </a:endParaRPr>
          </a:p>
          <a:p>
            <a:pPr algn="ctr">
              <a:spcBef>
                <a:spcPct val="20000"/>
              </a:spcBef>
              <a:defRPr/>
            </a:pPr>
            <a:r>
              <a:rPr kumimoji="0" lang="ja-JP" altLang="en-US" sz="1200">
                <a:solidFill>
                  <a:schemeClr val="bg1"/>
                </a:solidFill>
                <a:latin typeface="+mn-lt"/>
                <a:ea typeface="+mn-ea"/>
                <a:cs typeface="Arial" pitchFamily="34" charset="0"/>
              </a:rPr>
              <a:t>オープン</a:t>
            </a:r>
            <a:r>
              <a:rPr kumimoji="0" lang="ja-JP" altLang="en-US" sz="1200" dirty="0">
                <a:solidFill>
                  <a:schemeClr val="bg1"/>
                </a:solidFill>
                <a:latin typeface="+mn-lt"/>
                <a:ea typeface="+mn-ea"/>
                <a:cs typeface="Arial" pitchFamily="34" charset="0"/>
              </a:rPr>
              <a:t>であることが「目的」のオープンソース</a:t>
            </a:r>
          </a:p>
        </p:txBody>
      </p:sp>
      <p:sp>
        <p:nvSpPr>
          <p:cNvPr id="5" name="角丸四角形 4"/>
          <p:cNvSpPr/>
          <p:nvPr/>
        </p:nvSpPr>
        <p:spPr bwMode="auto">
          <a:xfrm>
            <a:off x="4644008" y="2215104"/>
            <a:ext cx="3672408" cy="4032448"/>
          </a:xfrm>
          <a:prstGeom prst="roundRect">
            <a:avLst>
              <a:gd name="adj" fmla="val 0"/>
            </a:avLst>
          </a:prstGeom>
          <a:solidFill>
            <a:schemeClr val="accent1"/>
          </a:solidFill>
          <a:ln w="38100" cap="flat" cmpd="sng" algn="ctr">
            <a:noFill/>
            <a:prstDash val="solid"/>
            <a:round/>
            <a:headEnd type="none" w="med" len="med"/>
            <a:tailEnd type="none" w="med" len="med"/>
          </a:ln>
          <a:effectLst/>
          <a:scene3d>
            <a:camera prst="orthographicFront"/>
            <a:lightRig rig="threePt" dir="t"/>
          </a:scene3d>
          <a:sp3d/>
        </p:spPr>
        <p:txBody>
          <a:bodyPr anchorCtr="1"/>
          <a:lstStyle/>
          <a:p>
            <a:pPr algn="ctr">
              <a:spcBef>
                <a:spcPct val="20000"/>
              </a:spcBef>
              <a:defRPr/>
            </a:pPr>
            <a:endParaRPr kumimoji="0" lang="ja-JP" altLang="en-US" dirty="0">
              <a:solidFill>
                <a:schemeClr val="bg1"/>
              </a:solidFill>
              <a:latin typeface="+mn-lt"/>
              <a:ea typeface="+mn-ea"/>
              <a:cs typeface="Arial" pitchFamily="34" charset="0"/>
            </a:endParaRPr>
          </a:p>
          <a:p>
            <a:pPr algn="ctr">
              <a:spcBef>
                <a:spcPct val="20000"/>
              </a:spcBef>
              <a:defRPr/>
            </a:pPr>
            <a:r>
              <a:rPr kumimoji="0" lang="ja-JP" altLang="en-US">
                <a:solidFill>
                  <a:schemeClr val="bg1"/>
                </a:solidFill>
                <a:cs typeface="Arial" pitchFamily="34" charset="0"/>
              </a:rPr>
              <a:t>ビジネスに使えるオープンソース</a:t>
            </a:r>
            <a:endParaRPr kumimoji="0" lang="en-US" altLang="ja-JP">
              <a:solidFill>
                <a:schemeClr val="bg1"/>
              </a:solidFill>
              <a:cs typeface="Arial" pitchFamily="34" charset="0"/>
            </a:endParaRPr>
          </a:p>
          <a:p>
            <a:pPr algn="ctr">
              <a:spcBef>
                <a:spcPct val="20000"/>
              </a:spcBef>
              <a:defRPr/>
            </a:pPr>
            <a:endParaRPr kumimoji="0" lang="en-US" altLang="ja-JP" sz="1200">
              <a:solidFill>
                <a:schemeClr val="bg1"/>
              </a:solidFill>
              <a:latin typeface="+mn-lt"/>
              <a:ea typeface="+mn-ea"/>
              <a:cs typeface="Arial" pitchFamily="34" charset="0"/>
            </a:endParaRPr>
          </a:p>
          <a:p>
            <a:pPr algn="ctr">
              <a:spcBef>
                <a:spcPct val="20000"/>
              </a:spcBef>
              <a:defRPr/>
            </a:pPr>
            <a:r>
              <a:rPr kumimoji="0" lang="ja-JP" altLang="en-US" sz="1200">
                <a:solidFill>
                  <a:schemeClr val="bg1"/>
                </a:solidFill>
                <a:latin typeface="+mn-lt"/>
                <a:ea typeface="+mn-ea"/>
                <a:cs typeface="Arial" pitchFamily="34" charset="0"/>
              </a:rPr>
              <a:t>オープン</a:t>
            </a:r>
            <a:r>
              <a:rPr kumimoji="0" lang="ja-JP" altLang="en-US" sz="1200" dirty="0">
                <a:solidFill>
                  <a:schemeClr val="bg1"/>
                </a:solidFill>
                <a:latin typeface="+mn-lt"/>
                <a:ea typeface="+mn-ea"/>
                <a:cs typeface="Arial" pitchFamily="34" charset="0"/>
              </a:rPr>
              <a:t>であることが「メリット」になるオープンソース</a:t>
            </a:r>
          </a:p>
        </p:txBody>
      </p:sp>
      <p:sp>
        <p:nvSpPr>
          <p:cNvPr id="6" name="角丸四角形 5"/>
          <p:cNvSpPr/>
          <p:nvPr/>
        </p:nvSpPr>
        <p:spPr bwMode="auto">
          <a:xfrm>
            <a:off x="968701" y="3533562"/>
            <a:ext cx="3380719" cy="1952840"/>
          </a:xfrm>
          <a:prstGeom prst="roundRect">
            <a:avLst>
              <a:gd name="adj" fmla="val 0"/>
            </a:avLst>
          </a:prstGeom>
          <a:solidFill>
            <a:schemeClr val="accent3">
              <a:lumMod val="75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kumimoji="0" lang="ja-JP" altLang="en-US" dirty="0">
                <a:solidFill>
                  <a:schemeClr val="bg1"/>
                </a:solidFill>
                <a:cs typeface="Arial" pitchFamily="34" charset="0"/>
              </a:rPr>
              <a:t>フリーソフトウェア</a:t>
            </a:r>
            <a:endParaRPr kumimoji="0" lang="en-US" altLang="ja-JP" dirty="0">
              <a:solidFill>
                <a:schemeClr val="bg1"/>
              </a:solidFill>
              <a:cs typeface="Arial" pitchFamily="34" charset="0"/>
            </a:endParaRPr>
          </a:p>
          <a:p>
            <a:pPr algn="ctr">
              <a:spcBef>
                <a:spcPct val="20000"/>
              </a:spcBef>
              <a:defRPr/>
            </a:pPr>
            <a:r>
              <a:rPr kumimoji="0" lang="en-US" altLang="ja-JP" dirty="0">
                <a:solidFill>
                  <a:schemeClr val="bg1"/>
                </a:solidFill>
                <a:cs typeface="Arial" pitchFamily="34" charset="0"/>
              </a:rPr>
              <a:t>Free Software</a:t>
            </a:r>
          </a:p>
          <a:p>
            <a:pPr algn="ctr">
              <a:spcBef>
                <a:spcPct val="20000"/>
              </a:spcBef>
              <a:defRPr/>
            </a:pPr>
            <a:endParaRPr kumimoji="0" lang="en-US" altLang="ja-JP" dirty="0">
              <a:solidFill>
                <a:schemeClr val="bg1"/>
              </a:solidFill>
              <a:cs typeface="Arial" pitchFamily="34" charset="0"/>
            </a:endParaRPr>
          </a:p>
          <a:p>
            <a:pPr algn="ctr">
              <a:spcBef>
                <a:spcPct val="20000"/>
              </a:spcBef>
              <a:defRPr/>
            </a:pPr>
            <a:r>
              <a:rPr kumimoji="0" lang="ja-JP" altLang="en-US" dirty="0">
                <a:solidFill>
                  <a:schemeClr val="bg1"/>
                </a:solidFill>
                <a:cs typeface="Arial" pitchFamily="34" charset="0"/>
              </a:rPr>
              <a:t>「自由」なソフトウェア</a:t>
            </a:r>
            <a:endParaRPr kumimoji="0" lang="en-US" altLang="ja-JP" dirty="0">
              <a:solidFill>
                <a:schemeClr val="bg1"/>
              </a:solidFill>
              <a:cs typeface="Arial" pitchFamily="34" charset="0"/>
            </a:endParaRPr>
          </a:p>
          <a:p>
            <a:pPr algn="ctr">
              <a:spcBef>
                <a:spcPct val="20000"/>
              </a:spcBef>
              <a:defRPr/>
            </a:pPr>
            <a:endParaRPr kumimoji="0" lang="ja-JP" altLang="en-US" dirty="0">
              <a:solidFill>
                <a:schemeClr val="bg1"/>
              </a:solidFill>
              <a:cs typeface="Arial" pitchFamily="34" charset="0"/>
            </a:endParaRPr>
          </a:p>
        </p:txBody>
      </p:sp>
      <p:sp>
        <p:nvSpPr>
          <p:cNvPr id="7" name="角丸四角形 6"/>
          <p:cNvSpPr/>
          <p:nvPr/>
        </p:nvSpPr>
        <p:spPr bwMode="auto">
          <a:xfrm>
            <a:off x="4789852" y="3533562"/>
            <a:ext cx="3380719" cy="1952840"/>
          </a:xfrm>
          <a:prstGeom prst="roundRect">
            <a:avLst>
              <a:gd name="adj" fmla="val 0"/>
            </a:avLst>
          </a:prstGeom>
          <a:solidFill>
            <a:schemeClr val="accent1">
              <a:lumMod val="50000"/>
            </a:schemeClr>
          </a:solidFill>
          <a:ln w="38100" cap="flat" cmpd="sng" algn="ctr">
            <a:noFill/>
            <a:prstDash val="solid"/>
            <a:round/>
            <a:headEnd type="none" w="med" len="med"/>
            <a:tailEnd type="none" w="med" len="med"/>
          </a:ln>
          <a:effectLst/>
          <a:scene3d>
            <a:camera prst="orthographicFront"/>
            <a:lightRig rig="threePt" dir="t"/>
          </a:scene3d>
          <a:sp3d/>
        </p:spPr>
        <p:txBody>
          <a:bodyPr anchor="ctr"/>
          <a:lstStyle/>
          <a:p>
            <a:pPr algn="ctr">
              <a:spcBef>
                <a:spcPct val="20000"/>
              </a:spcBef>
              <a:defRPr/>
            </a:pPr>
            <a:r>
              <a:rPr kumimoji="0" lang="ja-JP" altLang="en-US" dirty="0">
                <a:solidFill>
                  <a:schemeClr val="bg1"/>
                </a:solidFill>
                <a:latin typeface="+mn-lt"/>
                <a:ea typeface="+mn-ea"/>
                <a:cs typeface="Arial" pitchFamily="34" charset="0"/>
              </a:rPr>
              <a:t>オープンソースソフトウェア</a:t>
            </a:r>
            <a:endParaRPr kumimoji="0" lang="en-US" altLang="ja-JP" dirty="0">
              <a:solidFill>
                <a:schemeClr val="bg1"/>
              </a:solidFill>
              <a:latin typeface="+mn-lt"/>
              <a:ea typeface="+mn-ea"/>
              <a:cs typeface="Arial" pitchFamily="34" charset="0"/>
            </a:endParaRPr>
          </a:p>
          <a:p>
            <a:pPr algn="ctr">
              <a:spcBef>
                <a:spcPct val="20000"/>
              </a:spcBef>
              <a:defRPr/>
            </a:pPr>
            <a:r>
              <a:rPr kumimoji="0" lang="en-US" altLang="ja-JP" dirty="0">
                <a:solidFill>
                  <a:schemeClr val="bg1"/>
                </a:solidFill>
                <a:latin typeface="+mn-lt"/>
                <a:ea typeface="+mn-ea"/>
                <a:cs typeface="Arial" pitchFamily="34" charset="0"/>
              </a:rPr>
              <a:t>Open Source Software</a:t>
            </a:r>
          </a:p>
          <a:p>
            <a:pPr algn="ctr">
              <a:spcBef>
                <a:spcPct val="20000"/>
              </a:spcBef>
              <a:defRPr/>
            </a:pPr>
            <a:endParaRPr kumimoji="0" lang="en-US" altLang="ja-JP" dirty="0">
              <a:solidFill>
                <a:schemeClr val="bg1"/>
              </a:solidFill>
              <a:latin typeface="+mn-lt"/>
              <a:ea typeface="+mn-ea"/>
              <a:cs typeface="Arial" pitchFamily="34" charset="0"/>
            </a:endParaRPr>
          </a:p>
          <a:p>
            <a:pPr algn="ctr">
              <a:spcBef>
                <a:spcPct val="20000"/>
              </a:spcBef>
              <a:defRPr/>
            </a:pPr>
            <a:r>
              <a:rPr kumimoji="0" lang="ja-JP" altLang="en-US" dirty="0">
                <a:solidFill>
                  <a:schemeClr val="bg1"/>
                </a:solidFill>
                <a:latin typeface="+mn-lt"/>
                <a:ea typeface="+mn-ea"/>
                <a:cs typeface="Arial" pitchFamily="34" charset="0"/>
              </a:rPr>
              <a:t>ソースを公開している</a:t>
            </a:r>
          </a:p>
          <a:p>
            <a:pPr algn="ctr">
              <a:spcBef>
                <a:spcPct val="20000"/>
              </a:spcBef>
              <a:defRPr/>
            </a:pPr>
            <a:r>
              <a:rPr kumimoji="0" lang="ja-JP" altLang="en-US" dirty="0">
                <a:solidFill>
                  <a:schemeClr val="bg1"/>
                </a:solidFill>
                <a:latin typeface="+mn-lt"/>
                <a:ea typeface="+mn-ea"/>
                <a:cs typeface="Arial" pitchFamily="34" charset="0"/>
              </a:rPr>
              <a:t>ソフトウェア</a:t>
            </a:r>
            <a:endParaRPr kumimoji="0" lang="en-US" altLang="ja-JP" dirty="0">
              <a:solidFill>
                <a:schemeClr val="bg1"/>
              </a:solidFill>
              <a:latin typeface="+mn-lt"/>
              <a:ea typeface="+mn-ea"/>
              <a:cs typeface="Arial" pitchFamily="34" charset="0"/>
            </a:endParaRPr>
          </a:p>
        </p:txBody>
      </p:sp>
      <p:sp>
        <p:nvSpPr>
          <p:cNvPr id="9" name="角丸四角形 8"/>
          <p:cNvSpPr/>
          <p:nvPr/>
        </p:nvSpPr>
        <p:spPr bwMode="auto">
          <a:xfrm>
            <a:off x="979793" y="5602712"/>
            <a:ext cx="3380719" cy="518290"/>
          </a:xfrm>
          <a:prstGeom prst="roundRect">
            <a:avLst>
              <a:gd name="adj" fmla="val 0"/>
            </a:avLst>
          </a:prstGeom>
          <a:solidFill>
            <a:srgbClr val="FF0000"/>
          </a:solidFill>
          <a:ln w="38100" cap="flat" cmpd="sng" algn="ctr">
            <a:noFill/>
            <a:prstDash val="solid"/>
            <a:round/>
            <a:headEnd type="none" w="med" len="med"/>
            <a:tailEnd type="none" w="med" len="med"/>
          </a:ln>
          <a:effectLst/>
          <a:scene3d>
            <a:camera prst="orthographicFront"/>
            <a:lightRig rig="threePt" dir="t"/>
          </a:scene3d>
          <a:sp3d/>
        </p:spPr>
        <p:txBody>
          <a:bodyPr anchor="ctr"/>
          <a:lstStyle/>
          <a:p>
            <a:pPr algn="ctr">
              <a:spcBef>
                <a:spcPct val="20000"/>
              </a:spcBef>
              <a:defRPr/>
            </a:pPr>
            <a:r>
              <a:rPr kumimoji="0" lang="ja-JP" altLang="en-US">
                <a:solidFill>
                  <a:schemeClr val="bg1"/>
                </a:solidFill>
                <a:latin typeface="+mn-lt"/>
                <a:ea typeface="+mn-ea"/>
                <a:cs typeface="Arial" pitchFamily="34" charset="0"/>
              </a:rPr>
              <a:t>再配布条件が厳しい</a:t>
            </a:r>
            <a:endParaRPr kumimoji="0" lang="en-US" altLang="ja-JP" dirty="0">
              <a:solidFill>
                <a:schemeClr val="bg1"/>
              </a:solidFill>
              <a:latin typeface="+mn-lt"/>
              <a:ea typeface="+mn-ea"/>
              <a:cs typeface="Arial" pitchFamily="34" charset="0"/>
            </a:endParaRPr>
          </a:p>
        </p:txBody>
      </p:sp>
      <p:sp>
        <p:nvSpPr>
          <p:cNvPr id="10" name="角丸四角形 9"/>
          <p:cNvSpPr/>
          <p:nvPr/>
        </p:nvSpPr>
        <p:spPr bwMode="auto">
          <a:xfrm>
            <a:off x="4787489" y="5608941"/>
            <a:ext cx="3380719" cy="518290"/>
          </a:xfrm>
          <a:prstGeom prst="roundRect">
            <a:avLst>
              <a:gd name="adj" fmla="val 0"/>
            </a:avLst>
          </a:prstGeom>
          <a:solidFill>
            <a:srgbClr val="FF0000"/>
          </a:solidFill>
          <a:ln w="38100" cap="flat" cmpd="sng" algn="ctr">
            <a:noFill/>
            <a:prstDash val="solid"/>
            <a:round/>
            <a:headEnd type="none" w="med" len="med"/>
            <a:tailEnd type="none" w="med" len="med"/>
          </a:ln>
          <a:effectLst/>
          <a:scene3d>
            <a:camera prst="orthographicFront"/>
            <a:lightRig rig="threePt" dir="t"/>
          </a:scene3d>
          <a:sp3d/>
        </p:spPr>
        <p:txBody>
          <a:bodyPr anchor="ctr"/>
          <a:lstStyle/>
          <a:p>
            <a:pPr algn="ctr">
              <a:spcBef>
                <a:spcPct val="20000"/>
              </a:spcBef>
              <a:defRPr/>
            </a:pPr>
            <a:r>
              <a:rPr kumimoji="0" lang="ja-JP" altLang="en-US">
                <a:solidFill>
                  <a:schemeClr val="bg1"/>
                </a:solidFill>
                <a:latin typeface="+mn-lt"/>
                <a:ea typeface="+mn-ea"/>
                <a:cs typeface="Arial" pitchFamily="34" charset="0"/>
              </a:rPr>
              <a:t>再配布条件が緩い</a:t>
            </a:r>
            <a:endParaRPr kumimoji="0" lang="en-US" altLang="ja-JP" dirty="0">
              <a:solidFill>
                <a:schemeClr val="bg1"/>
              </a:solidFill>
              <a:latin typeface="+mn-lt"/>
              <a:ea typeface="+mn-ea"/>
              <a:cs typeface="Arial" pitchFamily="34" charset="0"/>
            </a:endParaRPr>
          </a:p>
        </p:txBody>
      </p:sp>
    </p:spTree>
    <p:extLst>
      <p:ext uri="{BB962C8B-B14F-4D97-AF65-F5344CB8AC3E}">
        <p14:creationId xmlns:p14="http://schemas.microsoft.com/office/powerpoint/2010/main" val="1201360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16"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Effect transition="in" filter="fade">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t>例えばセキュリティ・アプライアンスの場合</a:t>
            </a:r>
          </a:p>
        </p:txBody>
      </p:sp>
      <p:sp>
        <p:nvSpPr>
          <p:cNvPr id="3" name="角丸四角形 2"/>
          <p:cNvSpPr/>
          <p:nvPr/>
        </p:nvSpPr>
        <p:spPr bwMode="auto">
          <a:xfrm>
            <a:off x="755576" y="2564904"/>
            <a:ext cx="2952328" cy="432048"/>
          </a:xfrm>
          <a:prstGeom prst="round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ハードウェア</a:t>
            </a:r>
          </a:p>
        </p:txBody>
      </p:sp>
      <p:sp>
        <p:nvSpPr>
          <p:cNvPr id="4" name="角丸四角形 3"/>
          <p:cNvSpPr/>
          <p:nvPr/>
        </p:nvSpPr>
        <p:spPr bwMode="auto">
          <a:xfrm>
            <a:off x="755576" y="2057947"/>
            <a:ext cx="2952328" cy="432048"/>
          </a:xfrm>
          <a:prstGeom prst="round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オペレーティングシステム</a:t>
            </a:r>
          </a:p>
        </p:txBody>
      </p:sp>
      <p:sp>
        <p:nvSpPr>
          <p:cNvPr id="5" name="角丸四角形 4"/>
          <p:cNvSpPr/>
          <p:nvPr/>
        </p:nvSpPr>
        <p:spPr bwMode="auto">
          <a:xfrm>
            <a:off x="755576" y="1548288"/>
            <a:ext cx="2952328" cy="432048"/>
          </a:xfrm>
          <a:prstGeom prst="round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ファイアウォール</a:t>
            </a:r>
            <a:r>
              <a:rPr kumimoji="0" lang="en-US" altLang="ja-JP" sz="1200" b="0" i="0" u="none" strike="noStrike" cap="none" normalizeH="0" dirty="0">
                <a:ln>
                  <a:noFill/>
                </a:ln>
                <a:solidFill>
                  <a:schemeClr val="bg1"/>
                </a:solidFill>
                <a:effectLst/>
                <a:latin typeface="+mn-lt"/>
                <a:ea typeface="+mn-ea"/>
              </a:rPr>
              <a:t>/</a:t>
            </a:r>
            <a:r>
              <a:rPr kumimoji="0" lang="ja-JP" altLang="en-US" sz="1200" dirty="0">
                <a:solidFill>
                  <a:schemeClr val="bg1"/>
                </a:solidFill>
                <a:latin typeface="+mn-lt"/>
                <a:ea typeface="+mn-ea"/>
              </a:rPr>
              <a:t>アンチウイルス</a:t>
            </a:r>
            <a:endParaRPr kumimoji="0" lang="ja-JP" altLang="en-US" sz="1200" b="0" i="0" u="none" strike="noStrike" cap="none" normalizeH="0" dirty="0">
              <a:ln>
                <a:noFill/>
              </a:ln>
              <a:solidFill>
                <a:schemeClr val="bg1"/>
              </a:solidFill>
              <a:effectLst/>
              <a:latin typeface="+mn-lt"/>
              <a:ea typeface="+mn-ea"/>
            </a:endParaRPr>
          </a:p>
        </p:txBody>
      </p:sp>
      <p:sp>
        <p:nvSpPr>
          <p:cNvPr id="6" name="角丸四角形 5"/>
          <p:cNvSpPr/>
          <p:nvPr/>
        </p:nvSpPr>
        <p:spPr bwMode="auto">
          <a:xfrm>
            <a:off x="755576" y="1548532"/>
            <a:ext cx="2952328" cy="432048"/>
          </a:xfrm>
          <a:prstGeom prst="round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ファイアウォール</a:t>
            </a:r>
            <a:r>
              <a:rPr kumimoji="0" lang="en-US" altLang="ja-JP" sz="1200" b="0" i="0" u="none" strike="noStrike" cap="none" normalizeH="0" dirty="0">
                <a:ln>
                  <a:noFill/>
                </a:ln>
                <a:solidFill>
                  <a:schemeClr val="bg1"/>
                </a:solidFill>
                <a:effectLst/>
                <a:latin typeface="+mn-lt"/>
                <a:ea typeface="+mn-ea"/>
              </a:rPr>
              <a:t>/</a:t>
            </a:r>
            <a:r>
              <a:rPr kumimoji="0" lang="ja-JP" altLang="en-US" sz="1200" dirty="0">
                <a:solidFill>
                  <a:schemeClr val="bg1"/>
                </a:solidFill>
                <a:latin typeface="+mn-lt"/>
                <a:ea typeface="+mn-ea"/>
              </a:rPr>
              <a:t>アンチウイルス</a:t>
            </a:r>
            <a:endParaRPr kumimoji="0" lang="ja-JP" altLang="en-US" sz="1200" b="0" i="0" u="none" strike="noStrike" cap="none" normalizeH="0" dirty="0">
              <a:ln>
                <a:noFill/>
              </a:ln>
              <a:solidFill>
                <a:schemeClr val="bg1"/>
              </a:solidFill>
              <a:effectLst/>
              <a:latin typeface="+mn-lt"/>
              <a:ea typeface="+mn-ea"/>
            </a:endParaRPr>
          </a:p>
        </p:txBody>
      </p:sp>
      <p:grpSp>
        <p:nvGrpSpPr>
          <p:cNvPr id="9" name="グループ化 8"/>
          <p:cNvGrpSpPr/>
          <p:nvPr/>
        </p:nvGrpSpPr>
        <p:grpSpPr>
          <a:xfrm>
            <a:off x="3995936" y="1527175"/>
            <a:ext cx="4198536" cy="461665"/>
            <a:chOff x="3995936" y="1604786"/>
            <a:chExt cx="4198536" cy="461665"/>
          </a:xfrm>
        </p:grpSpPr>
        <p:sp>
          <p:nvSpPr>
            <p:cNvPr id="7" name="右矢印 6"/>
            <p:cNvSpPr/>
            <p:nvPr/>
          </p:nvSpPr>
          <p:spPr bwMode="auto">
            <a:xfrm>
              <a:off x="3995936" y="1625899"/>
              <a:ext cx="504056" cy="419441"/>
            </a:xfrm>
            <a:prstGeom prst="rightArrow">
              <a:avLst/>
            </a:prstGeom>
            <a:solidFill>
              <a:srgbClr val="FFC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8" name="テキスト ボックス 7"/>
            <p:cNvSpPr txBox="1"/>
            <p:nvPr/>
          </p:nvSpPr>
          <p:spPr>
            <a:xfrm>
              <a:off x="4932040" y="1604786"/>
              <a:ext cx="3262432" cy="461665"/>
            </a:xfrm>
            <a:prstGeom prst="rect">
              <a:avLst/>
            </a:prstGeom>
            <a:noFill/>
          </p:spPr>
          <p:txBody>
            <a:bodyPr wrap="none" rtlCol="0">
              <a:spAutoFit/>
            </a:bodyPr>
            <a:lstStyle/>
            <a:p>
              <a:r>
                <a:rPr lang="ja-JP" altLang="en-US" sz="2400" dirty="0">
                  <a:solidFill>
                    <a:srgbClr val="C00000"/>
                  </a:solidFill>
                  <a:latin typeface="+mn-lt"/>
                  <a:ea typeface="+mn-ea"/>
                </a:rPr>
                <a:t>差別化要因＝最も重要</a:t>
              </a:r>
              <a:endParaRPr kumimoji="1" lang="ja-JP" altLang="en-US" sz="2400" dirty="0">
                <a:solidFill>
                  <a:srgbClr val="C00000"/>
                </a:solidFill>
                <a:latin typeface="+mn-lt"/>
                <a:ea typeface="+mn-ea"/>
              </a:endParaRPr>
            </a:p>
          </p:txBody>
        </p:sp>
      </p:grpSp>
      <p:grpSp>
        <p:nvGrpSpPr>
          <p:cNvPr id="10" name="グループ化 9"/>
          <p:cNvGrpSpPr/>
          <p:nvPr/>
        </p:nvGrpSpPr>
        <p:grpSpPr>
          <a:xfrm>
            <a:off x="3995936" y="2571208"/>
            <a:ext cx="3959689" cy="419441"/>
            <a:chOff x="3995936" y="1625899"/>
            <a:chExt cx="3959689" cy="419441"/>
          </a:xfrm>
        </p:grpSpPr>
        <p:sp>
          <p:nvSpPr>
            <p:cNvPr id="11" name="右矢印 10"/>
            <p:cNvSpPr/>
            <p:nvPr/>
          </p:nvSpPr>
          <p:spPr bwMode="auto">
            <a:xfrm>
              <a:off x="3995936" y="1625899"/>
              <a:ext cx="504056" cy="419441"/>
            </a:xfrm>
            <a:prstGeom prst="rightArrow">
              <a:avLst/>
            </a:prstGeom>
            <a:solidFill>
              <a:srgbClr val="FFC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12" name="テキスト ボックス 11"/>
            <p:cNvSpPr txBox="1"/>
            <p:nvPr/>
          </p:nvSpPr>
          <p:spPr>
            <a:xfrm>
              <a:off x="4932040" y="1650953"/>
              <a:ext cx="3023585" cy="369332"/>
            </a:xfrm>
            <a:prstGeom prst="rect">
              <a:avLst/>
            </a:prstGeom>
            <a:noFill/>
          </p:spPr>
          <p:txBody>
            <a:bodyPr wrap="none" rtlCol="0">
              <a:spAutoFit/>
            </a:bodyPr>
            <a:lstStyle/>
            <a:p>
              <a:r>
                <a:rPr kumimoji="1" lang="ja-JP" altLang="en-US" dirty="0">
                  <a:latin typeface="+mn-lt"/>
                  <a:ea typeface="+mn-ea"/>
                </a:rPr>
                <a:t>既製品で充分 </a:t>
              </a:r>
              <a:r>
                <a:rPr kumimoji="1" lang="en-US" altLang="ja-JP" dirty="0">
                  <a:latin typeface="+mn-lt"/>
                  <a:ea typeface="+mn-ea"/>
                </a:rPr>
                <a:t>(OEM/ODM)</a:t>
              </a:r>
              <a:endParaRPr kumimoji="1" lang="ja-JP" altLang="en-US" dirty="0">
                <a:latin typeface="+mn-lt"/>
                <a:ea typeface="+mn-ea"/>
              </a:endParaRPr>
            </a:p>
          </p:txBody>
        </p:sp>
      </p:grpSp>
      <p:grpSp>
        <p:nvGrpSpPr>
          <p:cNvPr id="13" name="グループ化 12"/>
          <p:cNvGrpSpPr/>
          <p:nvPr/>
        </p:nvGrpSpPr>
        <p:grpSpPr>
          <a:xfrm>
            <a:off x="3995936" y="2064251"/>
            <a:ext cx="5000037" cy="419441"/>
            <a:chOff x="3995936" y="1625899"/>
            <a:chExt cx="5000037" cy="419441"/>
          </a:xfrm>
        </p:grpSpPr>
        <p:sp>
          <p:nvSpPr>
            <p:cNvPr id="14" name="右矢印 13"/>
            <p:cNvSpPr/>
            <p:nvPr/>
          </p:nvSpPr>
          <p:spPr bwMode="auto">
            <a:xfrm>
              <a:off x="3995936" y="1625899"/>
              <a:ext cx="504056" cy="419441"/>
            </a:xfrm>
            <a:prstGeom prst="rightArrow">
              <a:avLst/>
            </a:prstGeom>
            <a:solidFill>
              <a:srgbClr val="FFC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15" name="テキスト ボックス 14"/>
            <p:cNvSpPr txBox="1"/>
            <p:nvPr/>
          </p:nvSpPr>
          <p:spPr>
            <a:xfrm>
              <a:off x="4932040" y="1666342"/>
              <a:ext cx="4063933" cy="369332"/>
            </a:xfrm>
            <a:prstGeom prst="rect">
              <a:avLst/>
            </a:prstGeom>
            <a:noFill/>
          </p:spPr>
          <p:txBody>
            <a:bodyPr wrap="none" rtlCol="0">
              <a:spAutoFit/>
            </a:bodyPr>
            <a:lstStyle/>
            <a:p>
              <a:r>
                <a:rPr lang="ja-JP" altLang="en-US" dirty="0">
                  <a:latin typeface="+mn-lt"/>
                  <a:ea typeface="+mn-ea"/>
                </a:rPr>
                <a:t>セキュリティ強化</a:t>
              </a:r>
              <a:r>
                <a:rPr lang="en-US" altLang="ja-JP" dirty="0">
                  <a:latin typeface="+mn-lt"/>
                  <a:ea typeface="+mn-ea"/>
                </a:rPr>
                <a:t>OS</a:t>
              </a:r>
              <a:r>
                <a:rPr lang="ja-JP" altLang="en-US" dirty="0">
                  <a:latin typeface="+mn-lt"/>
                  <a:ea typeface="+mn-ea"/>
                </a:rPr>
                <a:t>を自社開発</a:t>
              </a:r>
              <a:r>
                <a:rPr lang="en-US" altLang="ja-JP" dirty="0">
                  <a:latin typeface="+mn-lt"/>
                  <a:ea typeface="+mn-ea"/>
                </a:rPr>
                <a:t>/</a:t>
              </a:r>
              <a:r>
                <a:rPr lang="ja-JP" altLang="en-US" dirty="0">
                  <a:latin typeface="+mn-lt"/>
                  <a:ea typeface="+mn-ea"/>
                </a:rPr>
                <a:t>購入</a:t>
              </a:r>
              <a:endParaRPr kumimoji="1" lang="ja-JP" altLang="en-US" dirty="0">
                <a:latin typeface="+mn-lt"/>
                <a:ea typeface="+mn-ea"/>
              </a:endParaRPr>
            </a:p>
          </p:txBody>
        </p:sp>
      </p:grpSp>
      <p:sp>
        <p:nvSpPr>
          <p:cNvPr id="16" name="角丸四角形 15"/>
          <p:cNvSpPr/>
          <p:nvPr/>
        </p:nvSpPr>
        <p:spPr bwMode="auto">
          <a:xfrm>
            <a:off x="755576" y="3501008"/>
            <a:ext cx="8136904" cy="864096"/>
          </a:xfrm>
          <a:prstGeom prst="round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手軽に使えて改変可能で安価な</a:t>
            </a:r>
            <a:r>
              <a:rPr kumimoji="0" lang="en-US" altLang="ja-JP" sz="2000" b="0" i="0" u="none" strike="noStrike" cap="none" normalizeH="0" dirty="0">
                <a:ln>
                  <a:noFill/>
                </a:ln>
                <a:solidFill>
                  <a:schemeClr val="bg1"/>
                </a:solidFill>
                <a:effectLst/>
                <a:latin typeface="+mn-lt"/>
                <a:ea typeface="+mn-ea"/>
              </a:rPr>
              <a:t>OS</a:t>
            </a:r>
            <a:r>
              <a:rPr kumimoji="0" lang="ja-JP" altLang="en-US" sz="2000" b="0" i="0" u="none" strike="noStrike" cap="none" normalizeH="0" dirty="0">
                <a:ln>
                  <a:noFill/>
                </a:ln>
                <a:solidFill>
                  <a:schemeClr val="bg1"/>
                </a:solidFill>
                <a:effectLst/>
                <a:latin typeface="+mn-lt"/>
                <a:ea typeface="+mn-ea"/>
              </a:rPr>
              <a:t>があれば、それを強化して使うことにより開発コスト・調達コストを抑えられ、時間も節約できる</a:t>
            </a:r>
          </a:p>
        </p:txBody>
      </p:sp>
      <p:grpSp>
        <p:nvGrpSpPr>
          <p:cNvPr id="19" name="グループ化 18"/>
          <p:cNvGrpSpPr/>
          <p:nvPr/>
        </p:nvGrpSpPr>
        <p:grpSpPr>
          <a:xfrm>
            <a:off x="755575" y="4509120"/>
            <a:ext cx="8136904" cy="1872208"/>
            <a:chOff x="755575" y="4509120"/>
            <a:chExt cx="8136904" cy="1872208"/>
          </a:xfrm>
        </p:grpSpPr>
        <p:sp>
          <p:nvSpPr>
            <p:cNvPr id="17" name="下矢印 16"/>
            <p:cNvSpPr/>
            <p:nvPr/>
          </p:nvSpPr>
          <p:spPr bwMode="auto">
            <a:xfrm>
              <a:off x="3800836" y="4509120"/>
              <a:ext cx="2046383" cy="576064"/>
            </a:xfrm>
            <a:prstGeom prst="downArrow">
              <a:avLst/>
            </a:prstGeom>
            <a:solidFill>
              <a:srgbClr val="FFC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18" name="角丸四角形 17"/>
            <p:cNvSpPr/>
            <p:nvPr/>
          </p:nvSpPr>
          <p:spPr bwMode="auto">
            <a:xfrm>
              <a:off x="755575" y="5229200"/>
              <a:ext cx="8136904" cy="1152128"/>
            </a:xfrm>
            <a:prstGeom prst="round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b="0" i="0" u="none" strike="noStrike" cap="none" normalizeH="0" dirty="0">
                  <a:ln>
                    <a:noFill/>
                  </a:ln>
                  <a:solidFill>
                    <a:schemeClr val="bg1"/>
                  </a:solidFill>
                  <a:effectLst/>
                  <a:latin typeface="+mn-lt"/>
                  <a:ea typeface="+mn-ea"/>
                </a:rPr>
                <a:t>Linux</a:t>
              </a:r>
              <a:r>
                <a:rPr kumimoji="0" lang="ja-JP" altLang="en-US" b="0" i="0" u="none" strike="noStrike" cap="none" normalizeH="0" dirty="0">
                  <a:ln>
                    <a:noFill/>
                  </a:ln>
                  <a:solidFill>
                    <a:schemeClr val="bg1"/>
                  </a:solidFill>
                  <a:effectLst/>
                  <a:latin typeface="+mn-lt"/>
                  <a:ea typeface="+mn-ea"/>
                </a:rPr>
                <a:t>のコミュニティに自社の開発者を参加させ、成果を得る</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dirty="0">
                  <a:solidFill>
                    <a:schemeClr val="bg1"/>
                  </a:solidFill>
                  <a:latin typeface="+mn-lt"/>
                  <a:ea typeface="+mn-ea"/>
                </a:rPr>
                <a:t>カスタマイズが容易になり、自社に有利な仕様も入れることができる</a:t>
              </a:r>
              <a:endParaRPr kumimoji="0" lang="en-US" altLang="ja-JP"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単独で開発するよりも安価に、迅速に高品質の</a:t>
              </a:r>
              <a:r>
                <a:rPr kumimoji="0" lang="en-US" altLang="ja-JP" b="0" i="0" u="none" strike="noStrike" cap="none" normalizeH="0" dirty="0">
                  <a:ln>
                    <a:noFill/>
                  </a:ln>
                  <a:solidFill>
                    <a:schemeClr val="bg1"/>
                  </a:solidFill>
                  <a:effectLst/>
                  <a:latin typeface="+mn-lt"/>
                  <a:ea typeface="+mn-ea"/>
                </a:rPr>
                <a:t>OS</a:t>
              </a:r>
              <a:r>
                <a:rPr kumimoji="0" lang="ja-JP" altLang="en-US" b="0" i="0" u="none" strike="noStrike" cap="none" normalizeH="0" dirty="0">
                  <a:ln>
                    <a:noFill/>
                  </a:ln>
                  <a:solidFill>
                    <a:schemeClr val="bg1"/>
                  </a:solidFill>
                  <a:effectLst/>
                  <a:latin typeface="+mn-lt"/>
                  <a:ea typeface="+mn-ea"/>
                </a:rPr>
                <a:t>を開発できる</a:t>
              </a:r>
            </a:p>
          </p:txBody>
        </p:sp>
      </p:grpSp>
      <p:sp>
        <p:nvSpPr>
          <p:cNvPr id="20" name="四角形吹き出し 19"/>
          <p:cNvSpPr/>
          <p:nvPr/>
        </p:nvSpPr>
        <p:spPr bwMode="auto">
          <a:xfrm>
            <a:off x="7020272" y="980729"/>
            <a:ext cx="1872208" cy="432048"/>
          </a:xfrm>
          <a:prstGeom prst="wedgeRectCallout">
            <a:avLst>
              <a:gd name="adj1" fmla="val -64247"/>
              <a:gd name="adj2" fmla="val 100713"/>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2000" dirty="0">
                <a:solidFill>
                  <a:schemeClr val="bg1"/>
                </a:solidFill>
                <a:latin typeface="+mn-lt"/>
                <a:ea typeface="+mn-ea"/>
              </a:rPr>
              <a:t>ここに注力</a:t>
            </a:r>
          </a:p>
        </p:txBody>
      </p:sp>
    </p:spTree>
    <p:extLst>
      <p:ext uri="{BB962C8B-B14F-4D97-AF65-F5344CB8AC3E}">
        <p14:creationId xmlns:p14="http://schemas.microsoft.com/office/powerpoint/2010/main" val="97726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up)">
                                      <p:cBhvr>
                                        <p:cTn id="6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16"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en-US" altLang="ja-JP">
                <a:latin typeface="Arial" charset="0"/>
              </a:rPr>
              <a:t>OSS</a:t>
            </a:r>
            <a:r>
              <a:rPr lang="ja-JP" altLang="en-US">
                <a:latin typeface="Arial" charset="0"/>
              </a:rPr>
              <a:t>はベンダーにとってもメリットがある</a:t>
            </a:r>
          </a:p>
        </p:txBody>
      </p:sp>
      <p:sp>
        <p:nvSpPr>
          <p:cNvPr id="6160" name="正方形/長方形 3"/>
          <p:cNvSpPr>
            <a:spLocks noChangeArrowheads="1"/>
          </p:cNvSpPr>
          <p:nvPr/>
        </p:nvSpPr>
        <p:spPr bwMode="auto">
          <a:xfrm>
            <a:off x="1515754" y="3820581"/>
            <a:ext cx="1857375" cy="811732"/>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lang="ja-JP" altLang="en-US" sz="1200" dirty="0">
                <a:solidFill>
                  <a:schemeClr val="bg1"/>
                </a:solidFill>
                <a:cs typeface="Arial" pitchFamily="34" charset="0"/>
              </a:rPr>
              <a:t>集合知の活用による</a:t>
            </a:r>
          </a:p>
          <a:p>
            <a:pPr algn="ctr">
              <a:spcBef>
                <a:spcPct val="20000"/>
              </a:spcBef>
              <a:defRPr/>
            </a:pPr>
            <a:r>
              <a:rPr lang="ja-JP" altLang="en-US" sz="1200" dirty="0">
                <a:solidFill>
                  <a:schemeClr val="bg1"/>
                </a:solidFill>
                <a:cs typeface="Arial" pitchFamily="34" charset="0"/>
              </a:rPr>
              <a:t>クオリティの向上</a:t>
            </a:r>
            <a:endParaRPr kumimoji="0" lang="ja-JP" altLang="en-US" sz="1200" dirty="0">
              <a:solidFill>
                <a:schemeClr val="bg1"/>
              </a:solidFill>
              <a:cs typeface="Arial" pitchFamily="34" charset="0"/>
            </a:endParaRPr>
          </a:p>
        </p:txBody>
      </p:sp>
      <p:sp>
        <p:nvSpPr>
          <p:cNvPr id="6161" name="正方形/長方形 7"/>
          <p:cNvSpPr>
            <a:spLocks noChangeArrowheads="1"/>
          </p:cNvSpPr>
          <p:nvPr/>
        </p:nvSpPr>
        <p:spPr bwMode="auto">
          <a:xfrm>
            <a:off x="3454939" y="3820581"/>
            <a:ext cx="5452088" cy="811732"/>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a:solidFill>
                  <a:schemeClr val="bg1"/>
                </a:solidFill>
                <a:cs typeface="Arial" pitchFamily="34" charset="0"/>
              </a:rPr>
              <a:t>様々な立場からの知見、アイデアが寄せられるため、商用ソフトよりも新機能の導入が早い。また、まだ研究段階にある技術などがどんどん盛り込まれるため、最先端の技術に触れられる。</a:t>
            </a:r>
          </a:p>
          <a:p>
            <a:pPr>
              <a:spcBef>
                <a:spcPct val="20000"/>
              </a:spcBef>
              <a:defRPr/>
            </a:pPr>
            <a:r>
              <a:rPr lang="ja-JP" altLang="en-US" sz="1050">
                <a:solidFill>
                  <a:schemeClr val="bg1"/>
                </a:solidFill>
                <a:cs typeface="Arial" pitchFamily="34" charset="0"/>
              </a:rPr>
              <a:t>世界中のプログラマが開発・テストに参加することから、開発速度やバグフィックスの速度が速くなる。</a:t>
            </a:r>
            <a:endParaRPr lang="en-US" altLang="ja-JP" sz="1050">
              <a:solidFill>
                <a:schemeClr val="bg1"/>
              </a:solidFill>
              <a:cs typeface="Arial" pitchFamily="34" charset="0"/>
            </a:endParaRPr>
          </a:p>
        </p:txBody>
      </p:sp>
      <p:sp>
        <p:nvSpPr>
          <p:cNvPr id="6158" name="正方形/長方形 4"/>
          <p:cNvSpPr>
            <a:spLocks noChangeArrowheads="1"/>
          </p:cNvSpPr>
          <p:nvPr/>
        </p:nvSpPr>
        <p:spPr bwMode="auto">
          <a:xfrm>
            <a:off x="1515754" y="5739512"/>
            <a:ext cx="1857375" cy="641815"/>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lang="ja-JP" altLang="en-US" sz="1200" dirty="0">
                <a:solidFill>
                  <a:schemeClr val="bg1"/>
                </a:solidFill>
                <a:cs typeface="Arial" pitchFamily="34" charset="0"/>
              </a:rPr>
              <a:t>自社技術の普及</a:t>
            </a:r>
            <a:endParaRPr lang="en-US" altLang="ja-JP" sz="1200" dirty="0">
              <a:solidFill>
                <a:schemeClr val="bg1"/>
              </a:solidFill>
              <a:cs typeface="Arial" pitchFamily="34" charset="0"/>
            </a:endParaRPr>
          </a:p>
          <a:p>
            <a:pPr algn="ctr">
              <a:spcBef>
                <a:spcPct val="20000"/>
              </a:spcBef>
              <a:defRPr/>
            </a:pPr>
            <a:r>
              <a:rPr lang="ja-JP" altLang="en-US" sz="1200" dirty="0">
                <a:solidFill>
                  <a:schemeClr val="bg1"/>
                </a:solidFill>
                <a:cs typeface="Arial" pitchFamily="34" charset="0"/>
              </a:rPr>
              <a:t>知名度の向上</a:t>
            </a:r>
          </a:p>
        </p:txBody>
      </p:sp>
      <p:sp>
        <p:nvSpPr>
          <p:cNvPr id="6159" name="正方形/長方形 8"/>
          <p:cNvSpPr>
            <a:spLocks noChangeArrowheads="1"/>
          </p:cNvSpPr>
          <p:nvPr/>
        </p:nvSpPr>
        <p:spPr bwMode="auto">
          <a:xfrm>
            <a:off x="3454939" y="5739513"/>
            <a:ext cx="5452088" cy="641815"/>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dirty="0">
                <a:solidFill>
                  <a:schemeClr val="bg1"/>
                </a:solidFill>
                <a:cs typeface="Arial" pitchFamily="34" charset="0"/>
              </a:rPr>
              <a:t>自社技術が普及し、サポートや周辺製品でのビジネスチャンスにつながる</a:t>
            </a:r>
            <a:endParaRPr lang="en-US" altLang="ja-JP" sz="1050" dirty="0">
              <a:solidFill>
                <a:schemeClr val="bg1"/>
              </a:solidFill>
              <a:cs typeface="Arial" pitchFamily="34" charset="0"/>
            </a:endParaRPr>
          </a:p>
          <a:p>
            <a:pPr>
              <a:spcBef>
                <a:spcPct val="20000"/>
              </a:spcBef>
              <a:defRPr/>
            </a:pPr>
            <a:r>
              <a:rPr lang="ja-JP" altLang="en-US" sz="1050" dirty="0">
                <a:solidFill>
                  <a:schemeClr val="bg1"/>
                </a:solidFill>
                <a:cs typeface="Arial" pitchFamily="34" charset="0"/>
              </a:rPr>
              <a:t>自社技術の中立性・オープン性をアピールできる</a:t>
            </a:r>
            <a:endParaRPr lang="en-US" altLang="ja-JP" sz="1050" dirty="0">
              <a:solidFill>
                <a:schemeClr val="bg1"/>
              </a:solidFill>
              <a:cs typeface="Arial" pitchFamily="34" charset="0"/>
            </a:endParaRPr>
          </a:p>
        </p:txBody>
      </p:sp>
      <p:sp>
        <p:nvSpPr>
          <p:cNvPr id="6156" name="正方形/長方形 5"/>
          <p:cNvSpPr>
            <a:spLocks noChangeArrowheads="1"/>
          </p:cNvSpPr>
          <p:nvPr/>
        </p:nvSpPr>
        <p:spPr bwMode="auto">
          <a:xfrm>
            <a:off x="1515754" y="3111042"/>
            <a:ext cx="1857375" cy="641815"/>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lang="ja-JP" altLang="en-US" sz="1200">
                <a:solidFill>
                  <a:schemeClr val="bg1"/>
                </a:solidFill>
                <a:cs typeface="Arial" pitchFamily="34" charset="0"/>
              </a:rPr>
              <a:t>透明性を確保できる</a:t>
            </a:r>
          </a:p>
        </p:txBody>
      </p:sp>
      <p:sp>
        <p:nvSpPr>
          <p:cNvPr id="6157" name="正方形/長方形 9"/>
          <p:cNvSpPr>
            <a:spLocks noChangeArrowheads="1"/>
          </p:cNvSpPr>
          <p:nvPr/>
        </p:nvSpPr>
        <p:spPr bwMode="auto">
          <a:xfrm>
            <a:off x="3454939" y="3111042"/>
            <a:ext cx="5452088" cy="641815"/>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a:solidFill>
                  <a:schemeClr val="bg1"/>
                </a:solidFill>
                <a:cs typeface="Arial" pitchFamily="34" charset="0"/>
              </a:rPr>
              <a:t>「それは仕様です」問題を回避できる。商用ソフトでは、ソースや仕様、決定過程が公開されていないため、「直せない」あるいは「直すのが大変な」バグなのか、本来の仕様なのかが外部からは特定できず、ベンダーの主張に従わざるを得ない。</a:t>
            </a:r>
          </a:p>
        </p:txBody>
      </p:sp>
      <p:sp>
        <p:nvSpPr>
          <p:cNvPr id="6154" name="正方形/長方形 6"/>
          <p:cNvSpPr>
            <a:spLocks noChangeArrowheads="1"/>
          </p:cNvSpPr>
          <p:nvPr/>
        </p:nvSpPr>
        <p:spPr bwMode="auto">
          <a:xfrm>
            <a:off x="1515754" y="1556792"/>
            <a:ext cx="1857375" cy="755845"/>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lang="ja-JP" altLang="en-US" sz="1200" dirty="0">
                <a:solidFill>
                  <a:schemeClr val="bg1"/>
                </a:solidFill>
                <a:cs typeface="Arial" pitchFamily="34" charset="0"/>
              </a:rPr>
              <a:t>ベンダーロックインの排除</a:t>
            </a:r>
          </a:p>
        </p:txBody>
      </p:sp>
      <p:sp>
        <p:nvSpPr>
          <p:cNvPr id="6155" name="正方形/長方形 10"/>
          <p:cNvSpPr>
            <a:spLocks noChangeArrowheads="1"/>
          </p:cNvSpPr>
          <p:nvPr/>
        </p:nvSpPr>
        <p:spPr bwMode="auto">
          <a:xfrm>
            <a:off x="3454939" y="1556792"/>
            <a:ext cx="5452088" cy="755845"/>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dirty="0">
                <a:solidFill>
                  <a:schemeClr val="bg1"/>
                </a:solidFill>
                <a:cs typeface="Arial" pitchFamily="34" charset="0"/>
              </a:rPr>
              <a:t>ハードウェアと</a:t>
            </a:r>
            <a:r>
              <a:rPr lang="en-US" altLang="ja-JP" sz="1050" dirty="0">
                <a:solidFill>
                  <a:schemeClr val="bg1"/>
                </a:solidFill>
                <a:cs typeface="Arial" pitchFamily="34" charset="0"/>
              </a:rPr>
              <a:t>OS</a:t>
            </a:r>
            <a:r>
              <a:rPr lang="ja-JP" altLang="en-US" sz="1050" dirty="0">
                <a:solidFill>
                  <a:schemeClr val="bg1"/>
                </a:solidFill>
                <a:cs typeface="Arial" pitchFamily="34" charset="0"/>
              </a:rPr>
              <a:t>・アプリケーションが密接に連携している場合、いったんソリューションを選ぶと、その後そのベンダーからの乗り換えは非常に難しくなる。この結果、独自ハードウェアおよび独自ソフトの購入を続けなければならない。また、多くの場合、そういったハード・ソフトはコストパフォーマンスが悪く、割高な場合が多い。</a:t>
            </a:r>
          </a:p>
        </p:txBody>
      </p:sp>
      <p:sp>
        <p:nvSpPr>
          <p:cNvPr id="6152" name="正方形/長方形 4"/>
          <p:cNvSpPr>
            <a:spLocks noChangeArrowheads="1"/>
          </p:cNvSpPr>
          <p:nvPr/>
        </p:nvSpPr>
        <p:spPr bwMode="auto">
          <a:xfrm>
            <a:off x="1515754" y="2378806"/>
            <a:ext cx="1857375" cy="690154"/>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lang="ja-JP" altLang="en-US" sz="1200" dirty="0">
                <a:solidFill>
                  <a:schemeClr val="bg1"/>
                </a:solidFill>
                <a:cs typeface="Arial" pitchFamily="34" charset="0"/>
              </a:rPr>
              <a:t>カスタマイズ</a:t>
            </a:r>
          </a:p>
        </p:txBody>
      </p:sp>
      <p:sp>
        <p:nvSpPr>
          <p:cNvPr id="6153" name="正方形/長方形 12"/>
          <p:cNvSpPr>
            <a:spLocks noChangeArrowheads="1"/>
          </p:cNvSpPr>
          <p:nvPr/>
        </p:nvSpPr>
        <p:spPr bwMode="auto">
          <a:xfrm>
            <a:off x="3454939" y="2378806"/>
            <a:ext cx="5452088" cy="690154"/>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dirty="0">
                <a:solidFill>
                  <a:schemeClr val="bg1"/>
                </a:solidFill>
                <a:cs typeface="Arial" pitchFamily="34" charset="0"/>
              </a:rPr>
              <a:t>自社仕様にあわせて自由にカスタマイズできる。</a:t>
            </a:r>
            <a:r>
              <a:rPr lang="en-US" altLang="ja-JP" sz="1050" dirty="0">
                <a:solidFill>
                  <a:schemeClr val="bg1"/>
                </a:solidFill>
                <a:cs typeface="Arial" pitchFamily="34" charset="0"/>
              </a:rPr>
              <a:t>(</a:t>
            </a:r>
            <a:r>
              <a:rPr lang="ja-JP" altLang="en-US" sz="1050" dirty="0">
                <a:solidFill>
                  <a:schemeClr val="bg1"/>
                </a:solidFill>
                <a:cs typeface="Arial" pitchFamily="34" charset="0"/>
              </a:rPr>
              <a:t>特にアプリケーション</a:t>
            </a:r>
            <a:r>
              <a:rPr lang="en-US" altLang="ja-JP" sz="1050" dirty="0">
                <a:solidFill>
                  <a:schemeClr val="bg1"/>
                </a:solidFill>
                <a:cs typeface="Arial" pitchFamily="34" charset="0"/>
              </a:rPr>
              <a:t>)</a:t>
            </a:r>
          </a:p>
          <a:p>
            <a:pPr>
              <a:spcBef>
                <a:spcPct val="20000"/>
              </a:spcBef>
              <a:defRPr/>
            </a:pPr>
            <a:r>
              <a:rPr lang="ja-JP" altLang="en-US" sz="1050" dirty="0">
                <a:solidFill>
                  <a:schemeClr val="bg1"/>
                </a:solidFill>
                <a:cs typeface="Arial" pitchFamily="34" charset="0"/>
              </a:rPr>
              <a:t>コミュニティによる開発が何らかの理由で中止されたとしても、自分でバグフィックスや機能拡張を続けることが可能。</a:t>
            </a:r>
          </a:p>
        </p:txBody>
      </p:sp>
      <p:sp>
        <p:nvSpPr>
          <p:cNvPr id="18" name="正方形/長方形 3"/>
          <p:cNvSpPr>
            <a:spLocks noChangeArrowheads="1"/>
          </p:cNvSpPr>
          <p:nvPr/>
        </p:nvSpPr>
        <p:spPr bwMode="auto">
          <a:xfrm>
            <a:off x="1515754" y="4700037"/>
            <a:ext cx="1857375" cy="511695"/>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kumimoji="0" lang="ja-JP" altLang="en-US" sz="1200">
                <a:solidFill>
                  <a:schemeClr val="bg1"/>
                </a:solidFill>
                <a:cs typeface="Arial" pitchFamily="34" charset="0"/>
              </a:rPr>
              <a:t>開発コストの削減</a:t>
            </a:r>
          </a:p>
        </p:txBody>
      </p:sp>
      <p:sp>
        <p:nvSpPr>
          <p:cNvPr id="19" name="正方形/長方形 7"/>
          <p:cNvSpPr>
            <a:spLocks noChangeArrowheads="1"/>
          </p:cNvSpPr>
          <p:nvPr/>
        </p:nvSpPr>
        <p:spPr bwMode="auto">
          <a:xfrm>
            <a:off x="3454939" y="4700037"/>
            <a:ext cx="5452088" cy="511695"/>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dirty="0">
                <a:solidFill>
                  <a:schemeClr val="bg1"/>
                </a:solidFill>
                <a:cs typeface="Arial" pitchFamily="34" charset="0"/>
              </a:rPr>
              <a:t>ソフトウェアを最初から開発するコストを省ける。</a:t>
            </a:r>
            <a:r>
              <a:rPr lang="en-US" altLang="ja-JP" sz="1050" dirty="0">
                <a:solidFill>
                  <a:schemeClr val="bg1"/>
                </a:solidFill>
                <a:cs typeface="Arial" pitchFamily="34" charset="0"/>
              </a:rPr>
              <a:t>(</a:t>
            </a:r>
            <a:r>
              <a:rPr lang="ja-JP" altLang="en-US" sz="1050" dirty="0">
                <a:solidFill>
                  <a:schemeClr val="bg1"/>
                </a:solidFill>
                <a:cs typeface="Arial" pitchFamily="34" charset="0"/>
              </a:rPr>
              <a:t>ベンダー間での</a:t>
            </a:r>
            <a:r>
              <a:rPr lang="en-US" altLang="ja-JP" sz="1050" dirty="0">
                <a:solidFill>
                  <a:schemeClr val="bg1"/>
                </a:solidFill>
                <a:cs typeface="Arial" pitchFamily="34" charset="0"/>
              </a:rPr>
              <a:t>2</a:t>
            </a:r>
            <a:r>
              <a:rPr lang="ja-JP" altLang="en-US" sz="1050" dirty="0">
                <a:solidFill>
                  <a:schemeClr val="bg1"/>
                </a:solidFill>
                <a:cs typeface="Arial" pitchFamily="34" charset="0"/>
              </a:rPr>
              <a:t>重投資の回避</a:t>
            </a:r>
            <a:r>
              <a:rPr lang="en-US" altLang="ja-JP" sz="1050" dirty="0">
                <a:solidFill>
                  <a:schemeClr val="bg1"/>
                </a:solidFill>
                <a:cs typeface="Arial" pitchFamily="34" charset="0"/>
              </a:rPr>
              <a:t>)</a:t>
            </a:r>
          </a:p>
          <a:p>
            <a:pPr>
              <a:spcBef>
                <a:spcPct val="20000"/>
              </a:spcBef>
              <a:defRPr/>
            </a:pPr>
            <a:r>
              <a:rPr lang="ja-JP" altLang="en-US" sz="1050" dirty="0">
                <a:solidFill>
                  <a:schemeClr val="bg1"/>
                </a:solidFill>
                <a:cs typeface="Arial" pitchFamily="34" charset="0"/>
              </a:rPr>
              <a:t>コミュニティの力を借りて製品の品質を向上させることができる。</a:t>
            </a:r>
          </a:p>
        </p:txBody>
      </p:sp>
      <p:sp>
        <p:nvSpPr>
          <p:cNvPr id="15" name="正方形/長方形 6"/>
          <p:cNvSpPr>
            <a:spLocks noChangeArrowheads="1"/>
          </p:cNvSpPr>
          <p:nvPr/>
        </p:nvSpPr>
        <p:spPr bwMode="auto">
          <a:xfrm>
            <a:off x="179512" y="1001513"/>
            <a:ext cx="1243728" cy="3147568"/>
          </a:xfrm>
          <a:prstGeom prst="rect">
            <a:avLst/>
          </a:prstGeom>
          <a:solidFill>
            <a:srgbClr val="FF6666"/>
          </a:solidFill>
          <a:ln w="19050" algn="ctr">
            <a:noFill/>
            <a:round/>
            <a:headEnd/>
            <a:tailEnd/>
          </a:ln>
          <a:effectLst/>
          <a:scene3d>
            <a:camera prst="orthographicFront"/>
            <a:lightRig rig="threePt" dir="t"/>
          </a:scene3d>
          <a:sp3d/>
        </p:spPr>
        <p:txBody>
          <a:bodyPr anchor="ctr"/>
          <a:lstStyle/>
          <a:p>
            <a:pPr algn="ctr">
              <a:spcBef>
                <a:spcPct val="20000"/>
              </a:spcBef>
              <a:defRPr/>
            </a:pPr>
            <a:r>
              <a:rPr lang="ja-JP" altLang="en-US" sz="1400" dirty="0">
                <a:solidFill>
                  <a:schemeClr val="bg1"/>
                </a:solidFill>
                <a:latin typeface="+mn-lt"/>
                <a:ea typeface="+mn-ea"/>
                <a:cs typeface="Arial" pitchFamily="34" charset="0"/>
              </a:rPr>
              <a:t>利用者</a:t>
            </a:r>
          </a:p>
          <a:p>
            <a:pPr algn="ctr">
              <a:spcBef>
                <a:spcPct val="20000"/>
              </a:spcBef>
              <a:defRPr/>
            </a:pPr>
            <a:r>
              <a:rPr lang="ja-JP" altLang="en-US" sz="1400" dirty="0">
                <a:solidFill>
                  <a:schemeClr val="bg1"/>
                </a:solidFill>
                <a:latin typeface="+mn-lt"/>
                <a:ea typeface="+mn-ea"/>
                <a:cs typeface="Arial" pitchFamily="34" charset="0"/>
              </a:rPr>
              <a:t>にとっての</a:t>
            </a:r>
          </a:p>
          <a:p>
            <a:pPr algn="ctr">
              <a:spcBef>
                <a:spcPct val="20000"/>
              </a:spcBef>
              <a:defRPr/>
            </a:pPr>
            <a:r>
              <a:rPr lang="ja-JP" altLang="en-US" sz="1400" dirty="0">
                <a:solidFill>
                  <a:schemeClr val="bg1"/>
                </a:solidFill>
                <a:latin typeface="+mn-lt"/>
                <a:ea typeface="+mn-ea"/>
                <a:cs typeface="Arial" pitchFamily="34" charset="0"/>
              </a:rPr>
              <a:t>メリット</a:t>
            </a:r>
          </a:p>
        </p:txBody>
      </p:sp>
      <p:sp>
        <p:nvSpPr>
          <p:cNvPr id="16" name="正方形/長方形 6"/>
          <p:cNvSpPr>
            <a:spLocks noChangeArrowheads="1"/>
          </p:cNvSpPr>
          <p:nvPr/>
        </p:nvSpPr>
        <p:spPr bwMode="auto">
          <a:xfrm>
            <a:off x="179512" y="4247271"/>
            <a:ext cx="1243728" cy="2134056"/>
          </a:xfrm>
          <a:prstGeom prst="rect">
            <a:avLst/>
          </a:prstGeom>
          <a:solidFill>
            <a:srgbClr val="FF6666"/>
          </a:solidFill>
          <a:ln w="19050" algn="ctr">
            <a:noFill/>
            <a:round/>
            <a:headEnd/>
            <a:tailEnd/>
          </a:ln>
          <a:effectLst/>
          <a:scene3d>
            <a:camera prst="orthographicFront"/>
            <a:lightRig rig="threePt" dir="t"/>
          </a:scene3d>
          <a:sp3d/>
        </p:spPr>
        <p:txBody>
          <a:bodyPr anchor="ctr"/>
          <a:lstStyle/>
          <a:p>
            <a:pPr algn="ctr">
              <a:spcBef>
                <a:spcPct val="20000"/>
              </a:spcBef>
              <a:defRPr/>
            </a:pPr>
            <a:r>
              <a:rPr lang="ja-JP" altLang="en-US" sz="1400" dirty="0">
                <a:solidFill>
                  <a:schemeClr val="bg1"/>
                </a:solidFill>
                <a:latin typeface="+mn-lt"/>
                <a:ea typeface="+mn-ea"/>
                <a:cs typeface="Arial" pitchFamily="34" charset="0"/>
              </a:rPr>
              <a:t>ベンダー</a:t>
            </a:r>
          </a:p>
          <a:p>
            <a:pPr algn="ctr">
              <a:spcBef>
                <a:spcPct val="20000"/>
              </a:spcBef>
              <a:defRPr/>
            </a:pPr>
            <a:r>
              <a:rPr lang="ja-JP" altLang="en-US" sz="1400" dirty="0">
                <a:solidFill>
                  <a:schemeClr val="bg1"/>
                </a:solidFill>
                <a:latin typeface="+mn-lt"/>
                <a:ea typeface="+mn-ea"/>
                <a:cs typeface="Arial" pitchFamily="34" charset="0"/>
              </a:rPr>
              <a:t>にとっての</a:t>
            </a:r>
          </a:p>
          <a:p>
            <a:pPr algn="ctr">
              <a:spcBef>
                <a:spcPct val="20000"/>
              </a:spcBef>
              <a:defRPr/>
            </a:pPr>
            <a:r>
              <a:rPr lang="ja-JP" altLang="en-US" sz="1400" dirty="0">
                <a:solidFill>
                  <a:schemeClr val="bg1"/>
                </a:solidFill>
                <a:latin typeface="+mn-lt"/>
                <a:ea typeface="+mn-ea"/>
                <a:cs typeface="Arial" pitchFamily="34" charset="0"/>
              </a:rPr>
              <a:t>メリット</a:t>
            </a:r>
          </a:p>
        </p:txBody>
      </p:sp>
      <p:sp>
        <p:nvSpPr>
          <p:cNvPr id="17" name="正方形/長方形 6"/>
          <p:cNvSpPr>
            <a:spLocks noChangeArrowheads="1"/>
          </p:cNvSpPr>
          <p:nvPr/>
        </p:nvSpPr>
        <p:spPr bwMode="auto">
          <a:xfrm>
            <a:off x="1515754" y="1001512"/>
            <a:ext cx="1857375" cy="483272"/>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lang="ja-JP" altLang="en-US" sz="1200">
                <a:solidFill>
                  <a:schemeClr val="bg1"/>
                </a:solidFill>
                <a:cs typeface="Arial" pitchFamily="34" charset="0"/>
              </a:rPr>
              <a:t>導入コストの低減</a:t>
            </a:r>
            <a:endParaRPr lang="ja-JP" altLang="en-US" sz="1200" dirty="0">
              <a:solidFill>
                <a:schemeClr val="bg1"/>
              </a:solidFill>
              <a:cs typeface="Arial" pitchFamily="34" charset="0"/>
            </a:endParaRPr>
          </a:p>
        </p:txBody>
      </p:sp>
      <p:sp>
        <p:nvSpPr>
          <p:cNvPr id="20" name="正方形/長方形 10"/>
          <p:cNvSpPr>
            <a:spLocks noChangeArrowheads="1"/>
          </p:cNvSpPr>
          <p:nvPr/>
        </p:nvSpPr>
        <p:spPr bwMode="auto">
          <a:xfrm>
            <a:off x="3454939" y="1001512"/>
            <a:ext cx="5452088" cy="483272"/>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a:solidFill>
                  <a:schemeClr val="bg1"/>
                </a:solidFill>
                <a:cs typeface="Arial" pitchFamily="34" charset="0"/>
              </a:rPr>
              <a:t>ほとんどの</a:t>
            </a:r>
            <a:r>
              <a:rPr lang="en-US" altLang="ja-JP" sz="1050">
                <a:solidFill>
                  <a:schemeClr val="bg1"/>
                </a:solidFill>
                <a:cs typeface="Arial" pitchFamily="34" charset="0"/>
              </a:rPr>
              <a:t>OSS</a:t>
            </a:r>
            <a:r>
              <a:rPr lang="ja-JP" altLang="en-US" sz="1050">
                <a:solidFill>
                  <a:schemeClr val="bg1"/>
                </a:solidFill>
                <a:cs typeface="Arial" pitchFamily="34" charset="0"/>
              </a:rPr>
              <a:t>はライセンス料が無料で、サポートが必要なければ無償で利用することが可能。必要に応じて有償でサポートを購入。</a:t>
            </a:r>
            <a:endParaRPr lang="ja-JP" altLang="en-US" sz="1050" dirty="0">
              <a:solidFill>
                <a:schemeClr val="bg1"/>
              </a:solidFill>
              <a:cs typeface="Arial" pitchFamily="34" charset="0"/>
            </a:endParaRPr>
          </a:p>
        </p:txBody>
      </p:sp>
      <p:sp>
        <p:nvSpPr>
          <p:cNvPr id="21" name="正方形/長方形 3"/>
          <p:cNvSpPr>
            <a:spLocks noChangeArrowheads="1"/>
          </p:cNvSpPr>
          <p:nvPr/>
        </p:nvSpPr>
        <p:spPr bwMode="auto">
          <a:xfrm>
            <a:off x="1515754" y="5279456"/>
            <a:ext cx="1871835" cy="392332"/>
          </a:xfrm>
          <a:prstGeom prst="rect">
            <a:avLst/>
          </a:prstGeom>
          <a:solidFill>
            <a:schemeClr val="accent5"/>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lgn="ctr">
              <a:spcBef>
                <a:spcPct val="20000"/>
              </a:spcBef>
              <a:defRPr/>
            </a:pPr>
            <a:r>
              <a:rPr kumimoji="0" lang="ja-JP" altLang="en-US" sz="1200" dirty="0">
                <a:solidFill>
                  <a:schemeClr val="bg1"/>
                </a:solidFill>
                <a:cs typeface="Arial" pitchFamily="34" charset="0"/>
              </a:rPr>
              <a:t>エンジニアの育成</a:t>
            </a:r>
          </a:p>
        </p:txBody>
      </p:sp>
      <p:sp>
        <p:nvSpPr>
          <p:cNvPr id="22" name="正方形/長方形 7"/>
          <p:cNvSpPr>
            <a:spLocks noChangeArrowheads="1"/>
          </p:cNvSpPr>
          <p:nvPr/>
        </p:nvSpPr>
        <p:spPr bwMode="auto">
          <a:xfrm>
            <a:off x="3454939" y="5279456"/>
            <a:ext cx="5452088" cy="392332"/>
          </a:xfrm>
          <a:prstGeom prst="rect">
            <a:avLst/>
          </a:prstGeom>
          <a:solidFill>
            <a:schemeClr val="accent1"/>
          </a:solid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anchor="ctr"/>
          <a:lstStyle/>
          <a:p>
            <a:pPr>
              <a:spcBef>
                <a:spcPct val="20000"/>
              </a:spcBef>
              <a:defRPr/>
            </a:pPr>
            <a:r>
              <a:rPr lang="ja-JP" altLang="en-US" sz="1050" dirty="0">
                <a:solidFill>
                  <a:schemeClr val="bg1"/>
                </a:solidFill>
                <a:cs typeface="Arial" pitchFamily="34" charset="0"/>
              </a:rPr>
              <a:t>社外のプログラマと接することによるプログラミングスキルの向上</a:t>
            </a:r>
          </a:p>
        </p:txBody>
      </p:sp>
    </p:spTree>
    <p:extLst>
      <p:ext uri="{BB962C8B-B14F-4D97-AF65-F5344CB8AC3E}">
        <p14:creationId xmlns:p14="http://schemas.microsoft.com/office/powerpoint/2010/main" val="3610665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nodeType="withGroup">
                            <p:stCondLst>
                              <p:cond delay="500"/>
                            </p:stCondLst>
                            <p:childTnLst>
                              <p:par>
                                <p:cTn id="11" presetID="53" presetClass="entr" presetSubtype="16"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500" fill="hold"/>
                                        <p:tgtEl>
                                          <p:spTgt spid="17"/>
                                        </p:tgtEl>
                                        <p:attrNameLst>
                                          <p:attrName>ppt_x</p:attrName>
                                        </p:attrNameLst>
                                      </p:cBhvr>
                                      <p:tavLst>
                                        <p:tav tm="0">
                                          <p:val>
                                            <p:strVal val="1+#ppt_w/2"/>
                                          </p:val>
                                        </p:tav>
                                        <p:tav tm="100000">
                                          <p:val>
                                            <p:strVal val="#ppt_x"/>
                                          </p:val>
                                        </p:tav>
                                      </p:tavLst>
                                    </p:anim>
                                    <p:anim calcmode="lin" valueType="num">
                                      <p:cBhvr additive="base">
                                        <p:cTn id="21" dur="500" fill="hold"/>
                                        <p:tgtEl>
                                          <p:spTgt spid="1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1+#ppt_w/2"/>
                                          </p:val>
                                        </p:tav>
                                        <p:tav tm="100000">
                                          <p:val>
                                            <p:strVal val="#ppt_x"/>
                                          </p:val>
                                        </p:tav>
                                      </p:tavLst>
                                    </p:anim>
                                    <p:anim calcmode="lin" valueType="num">
                                      <p:cBhvr additive="base">
                                        <p:cTn id="25" dur="500" fill="hold"/>
                                        <p:tgtEl>
                                          <p:spTgt spid="20"/>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6154"/>
                                        </p:tgtEl>
                                        <p:attrNameLst>
                                          <p:attrName>style.visibility</p:attrName>
                                        </p:attrNameLst>
                                      </p:cBhvr>
                                      <p:to>
                                        <p:strVal val="visible"/>
                                      </p:to>
                                    </p:set>
                                    <p:anim calcmode="lin" valueType="num">
                                      <p:cBhvr additive="base">
                                        <p:cTn id="28" dur="500" fill="hold"/>
                                        <p:tgtEl>
                                          <p:spTgt spid="6154"/>
                                        </p:tgtEl>
                                        <p:attrNameLst>
                                          <p:attrName>ppt_x</p:attrName>
                                        </p:attrNameLst>
                                      </p:cBhvr>
                                      <p:tavLst>
                                        <p:tav tm="0">
                                          <p:val>
                                            <p:strVal val="1+#ppt_w/2"/>
                                          </p:val>
                                        </p:tav>
                                        <p:tav tm="100000">
                                          <p:val>
                                            <p:strVal val="#ppt_x"/>
                                          </p:val>
                                        </p:tav>
                                      </p:tavLst>
                                    </p:anim>
                                    <p:anim calcmode="lin" valueType="num">
                                      <p:cBhvr additive="base">
                                        <p:cTn id="29" dur="500" fill="hold"/>
                                        <p:tgtEl>
                                          <p:spTgt spid="6154"/>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6155"/>
                                        </p:tgtEl>
                                        <p:attrNameLst>
                                          <p:attrName>style.visibility</p:attrName>
                                        </p:attrNameLst>
                                      </p:cBhvr>
                                      <p:to>
                                        <p:strVal val="visible"/>
                                      </p:to>
                                    </p:set>
                                    <p:anim calcmode="lin" valueType="num">
                                      <p:cBhvr additive="base">
                                        <p:cTn id="32" dur="500" fill="hold"/>
                                        <p:tgtEl>
                                          <p:spTgt spid="6155"/>
                                        </p:tgtEl>
                                        <p:attrNameLst>
                                          <p:attrName>ppt_x</p:attrName>
                                        </p:attrNameLst>
                                      </p:cBhvr>
                                      <p:tavLst>
                                        <p:tav tm="0">
                                          <p:val>
                                            <p:strVal val="1+#ppt_w/2"/>
                                          </p:val>
                                        </p:tav>
                                        <p:tav tm="100000">
                                          <p:val>
                                            <p:strVal val="#ppt_x"/>
                                          </p:val>
                                        </p:tav>
                                      </p:tavLst>
                                    </p:anim>
                                    <p:anim calcmode="lin" valueType="num">
                                      <p:cBhvr additive="base">
                                        <p:cTn id="33" dur="500" fill="hold"/>
                                        <p:tgtEl>
                                          <p:spTgt spid="6155"/>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0"/>
                                  </p:stCondLst>
                                  <p:childTnLst>
                                    <p:set>
                                      <p:cBhvr>
                                        <p:cTn id="35" dur="1" fill="hold">
                                          <p:stCondLst>
                                            <p:cond delay="0"/>
                                          </p:stCondLst>
                                        </p:cTn>
                                        <p:tgtEl>
                                          <p:spTgt spid="6152"/>
                                        </p:tgtEl>
                                        <p:attrNameLst>
                                          <p:attrName>style.visibility</p:attrName>
                                        </p:attrNameLst>
                                      </p:cBhvr>
                                      <p:to>
                                        <p:strVal val="visible"/>
                                      </p:to>
                                    </p:set>
                                    <p:anim calcmode="lin" valueType="num">
                                      <p:cBhvr additive="base">
                                        <p:cTn id="36" dur="500" fill="hold"/>
                                        <p:tgtEl>
                                          <p:spTgt spid="6152"/>
                                        </p:tgtEl>
                                        <p:attrNameLst>
                                          <p:attrName>ppt_x</p:attrName>
                                        </p:attrNameLst>
                                      </p:cBhvr>
                                      <p:tavLst>
                                        <p:tav tm="0">
                                          <p:val>
                                            <p:strVal val="1+#ppt_w/2"/>
                                          </p:val>
                                        </p:tav>
                                        <p:tav tm="100000">
                                          <p:val>
                                            <p:strVal val="#ppt_x"/>
                                          </p:val>
                                        </p:tav>
                                      </p:tavLst>
                                    </p:anim>
                                    <p:anim calcmode="lin" valueType="num">
                                      <p:cBhvr additive="base">
                                        <p:cTn id="37" dur="500" fill="hold"/>
                                        <p:tgtEl>
                                          <p:spTgt spid="6152"/>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0"/>
                                  </p:stCondLst>
                                  <p:childTnLst>
                                    <p:set>
                                      <p:cBhvr>
                                        <p:cTn id="39" dur="1" fill="hold">
                                          <p:stCondLst>
                                            <p:cond delay="0"/>
                                          </p:stCondLst>
                                        </p:cTn>
                                        <p:tgtEl>
                                          <p:spTgt spid="6153"/>
                                        </p:tgtEl>
                                        <p:attrNameLst>
                                          <p:attrName>style.visibility</p:attrName>
                                        </p:attrNameLst>
                                      </p:cBhvr>
                                      <p:to>
                                        <p:strVal val="visible"/>
                                      </p:to>
                                    </p:set>
                                    <p:anim calcmode="lin" valueType="num">
                                      <p:cBhvr additive="base">
                                        <p:cTn id="40" dur="500" fill="hold"/>
                                        <p:tgtEl>
                                          <p:spTgt spid="6153"/>
                                        </p:tgtEl>
                                        <p:attrNameLst>
                                          <p:attrName>ppt_x</p:attrName>
                                        </p:attrNameLst>
                                      </p:cBhvr>
                                      <p:tavLst>
                                        <p:tav tm="0">
                                          <p:val>
                                            <p:strVal val="1+#ppt_w/2"/>
                                          </p:val>
                                        </p:tav>
                                        <p:tav tm="100000">
                                          <p:val>
                                            <p:strVal val="#ppt_x"/>
                                          </p:val>
                                        </p:tav>
                                      </p:tavLst>
                                    </p:anim>
                                    <p:anim calcmode="lin" valueType="num">
                                      <p:cBhvr additive="base">
                                        <p:cTn id="41" dur="500" fill="hold"/>
                                        <p:tgtEl>
                                          <p:spTgt spid="6153"/>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6156"/>
                                        </p:tgtEl>
                                        <p:attrNameLst>
                                          <p:attrName>style.visibility</p:attrName>
                                        </p:attrNameLst>
                                      </p:cBhvr>
                                      <p:to>
                                        <p:strVal val="visible"/>
                                      </p:to>
                                    </p:set>
                                    <p:anim calcmode="lin" valueType="num">
                                      <p:cBhvr additive="base">
                                        <p:cTn id="44" dur="500" fill="hold"/>
                                        <p:tgtEl>
                                          <p:spTgt spid="6156"/>
                                        </p:tgtEl>
                                        <p:attrNameLst>
                                          <p:attrName>ppt_x</p:attrName>
                                        </p:attrNameLst>
                                      </p:cBhvr>
                                      <p:tavLst>
                                        <p:tav tm="0">
                                          <p:val>
                                            <p:strVal val="1+#ppt_w/2"/>
                                          </p:val>
                                        </p:tav>
                                        <p:tav tm="100000">
                                          <p:val>
                                            <p:strVal val="#ppt_x"/>
                                          </p:val>
                                        </p:tav>
                                      </p:tavLst>
                                    </p:anim>
                                    <p:anim calcmode="lin" valueType="num">
                                      <p:cBhvr additive="base">
                                        <p:cTn id="45" dur="500" fill="hold"/>
                                        <p:tgtEl>
                                          <p:spTgt spid="6156"/>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6157"/>
                                        </p:tgtEl>
                                        <p:attrNameLst>
                                          <p:attrName>style.visibility</p:attrName>
                                        </p:attrNameLst>
                                      </p:cBhvr>
                                      <p:to>
                                        <p:strVal val="visible"/>
                                      </p:to>
                                    </p:set>
                                    <p:anim calcmode="lin" valueType="num">
                                      <p:cBhvr additive="base">
                                        <p:cTn id="48" dur="500" fill="hold"/>
                                        <p:tgtEl>
                                          <p:spTgt spid="6157"/>
                                        </p:tgtEl>
                                        <p:attrNameLst>
                                          <p:attrName>ppt_x</p:attrName>
                                        </p:attrNameLst>
                                      </p:cBhvr>
                                      <p:tavLst>
                                        <p:tav tm="0">
                                          <p:val>
                                            <p:strVal val="1+#ppt_w/2"/>
                                          </p:val>
                                        </p:tav>
                                        <p:tav tm="100000">
                                          <p:val>
                                            <p:strVal val="#ppt_x"/>
                                          </p:val>
                                        </p:tav>
                                      </p:tavLst>
                                    </p:anim>
                                    <p:anim calcmode="lin" valueType="num">
                                      <p:cBhvr additive="base">
                                        <p:cTn id="49" dur="500" fill="hold"/>
                                        <p:tgtEl>
                                          <p:spTgt spid="6157"/>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6160"/>
                                        </p:tgtEl>
                                        <p:attrNameLst>
                                          <p:attrName>style.visibility</p:attrName>
                                        </p:attrNameLst>
                                      </p:cBhvr>
                                      <p:to>
                                        <p:strVal val="visible"/>
                                      </p:to>
                                    </p:set>
                                    <p:anim calcmode="lin" valueType="num">
                                      <p:cBhvr additive="base">
                                        <p:cTn id="52" dur="500" fill="hold"/>
                                        <p:tgtEl>
                                          <p:spTgt spid="6160"/>
                                        </p:tgtEl>
                                        <p:attrNameLst>
                                          <p:attrName>ppt_x</p:attrName>
                                        </p:attrNameLst>
                                      </p:cBhvr>
                                      <p:tavLst>
                                        <p:tav tm="0">
                                          <p:val>
                                            <p:strVal val="1+#ppt_w/2"/>
                                          </p:val>
                                        </p:tav>
                                        <p:tav tm="100000">
                                          <p:val>
                                            <p:strVal val="#ppt_x"/>
                                          </p:val>
                                        </p:tav>
                                      </p:tavLst>
                                    </p:anim>
                                    <p:anim calcmode="lin" valueType="num">
                                      <p:cBhvr additive="base">
                                        <p:cTn id="53" dur="500" fill="hold"/>
                                        <p:tgtEl>
                                          <p:spTgt spid="6160"/>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6161"/>
                                        </p:tgtEl>
                                        <p:attrNameLst>
                                          <p:attrName>style.visibility</p:attrName>
                                        </p:attrNameLst>
                                      </p:cBhvr>
                                      <p:to>
                                        <p:strVal val="visible"/>
                                      </p:to>
                                    </p:set>
                                    <p:anim calcmode="lin" valueType="num">
                                      <p:cBhvr additive="base">
                                        <p:cTn id="56" dur="500" fill="hold"/>
                                        <p:tgtEl>
                                          <p:spTgt spid="6161"/>
                                        </p:tgtEl>
                                        <p:attrNameLst>
                                          <p:attrName>ppt_x</p:attrName>
                                        </p:attrNameLst>
                                      </p:cBhvr>
                                      <p:tavLst>
                                        <p:tav tm="0">
                                          <p:val>
                                            <p:strVal val="1+#ppt_w/2"/>
                                          </p:val>
                                        </p:tav>
                                        <p:tav tm="100000">
                                          <p:val>
                                            <p:strVal val="#ppt_x"/>
                                          </p:val>
                                        </p:tav>
                                      </p:tavLst>
                                    </p:anim>
                                    <p:anim calcmode="lin" valueType="num">
                                      <p:cBhvr additive="base">
                                        <p:cTn id="57" dur="500" fill="hold"/>
                                        <p:tgtEl>
                                          <p:spTgt spid="6161"/>
                                        </p:tgtEl>
                                        <p:attrNameLst>
                                          <p:attrName>ppt_y</p:attrName>
                                        </p:attrNameLst>
                                      </p:cBhvr>
                                      <p:tavLst>
                                        <p:tav tm="0">
                                          <p:val>
                                            <p:strVal val="#ppt_y"/>
                                          </p:val>
                                        </p:tav>
                                        <p:tav tm="100000">
                                          <p:val>
                                            <p:strVal val="#ppt_y"/>
                                          </p:val>
                                        </p:tav>
                                      </p:tavLst>
                                    </p:anim>
                                  </p:childTnLst>
                                </p:cTn>
                              </p:par>
                              <p:par>
                                <p:cTn id="58" presetID="2" presetClass="entr" presetSubtype="2"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 calcmode="lin" valueType="num">
                                      <p:cBhvr additive="base">
                                        <p:cTn id="60" dur="500" fill="hold"/>
                                        <p:tgtEl>
                                          <p:spTgt spid="18"/>
                                        </p:tgtEl>
                                        <p:attrNameLst>
                                          <p:attrName>ppt_x</p:attrName>
                                        </p:attrNameLst>
                                      </p:cBhvr>
                                      <p:tavLst>
                                        <p:tav tm="0">
                                          <p:val>
                                            <p:strVal val="1+#ppt_w/2"/>
                                          </p:val>
                                        </p:tav>
                                        <p:tav tm="100000">
                                          <p:val>
                                            <p:strVal val="#ppt_x"/>
                                          </p:val>
                                        </p:tav>
                                      </p:tavLst>
                                    </p:anim>
                                    <p:anim calcmode="lin" valueType="num">
                                      <p:cBhvr additive="base">
                                        <p:cTn id="61" dur="500" fill="hold"/>
                                        <p:tgtEl>
                                          <p:spTgt spid="18"/>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additive="base">
                                        <p:cTn id="64" dur="500" fill="hold"/>
                                        <p:tgtEl>
                                          <p:spTgt spid="19"/>
                                        </p:tgtEl>
                                        <p:attrNameLst>
                                          <p:attrName>ppt_x</p:attrName>
                                        </p:attrNameLst>
                                      </p:cBhvr>
                                      <p:tavLst>
                                        <p:tav tm="0">
                                          <p:val>
                                            <p:strVal val="1+#ppt_w/2"/>
                                          </p:val>
                                        </p:tav>
                                        <p:tav tm="100000">
                                          <p:val>
                                            <p:strVal val="#ppt_x"/>
                                          </p:val>
                                        </p:tav>
                                      </p:tavLst>
                                    </p:anim>
                                    <p:anim calcmode="lin" valueType="num">
                                      <p:cBhvr additive="base">
                                        <p:cTn id="65" dur="500" fill="hold"/>
                                        <p:tgtEl>
                                          <p:spTgt spid="19"/>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additive="base">
                                        <p:cTn id="68" dur="500" fill="hold"/>
                                        <p:tgtEl>
                                          <p:spTgt spid="21"/>
                                        </p:tgtEl>
                                        <p:attrNameLst>
                                          <p:attrName>ppt_x</p:attrName>
                                        </p:attrNameLst>
                                      </p:cBhvr>
                                      <p:tavLst>
                                        <p:tav tm="0">
                                          <p:val>
                                            <p:strVal val="1+#ppt_w/2"/>
                                          </p:val>
                                        </p:tav>
                                        <p:tav tm="100000">
                                          <p:val>
                                            <p:strVal val="#ppt_x"/>
                                          </p:val>
                                        </p:tav>
                                      </p:tavLst>
                                    </p:anim>
                                    <p:anim calcmode="lin" valueType="num">
                                      <p:cBhvr additive="base">
                                        <p:cTn id="69" dur="500" fill="hold"/>
                                        <p:tgtEl>
                                          <p:spTgt spid="21"/>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additive="base">
                                        <p:cTn id="72" dur="500" fill="hold"/>
                                        <p:tgtEl>
                                          <p:spTgt spid="22"/>
                                        </p:tgtEl>
                                        <p:attrNameLst>
                                          <p:attrName>ppt_x</p:attrName>
                                        </p:attrNameLst>
                                      </p:cBhvr>
                                      <p:tavLst>
                                        <p:tav tm="0">
                                          <p:val>
                                            <p:strVal val="1+#ppt_w/2"/>
                                          </p:val>
                                        </p:tav>
                                        <p:tav tm="100000">
                                          <p:val>
                                            <p:strVal val="#ppt_x"/>
                                          </p:val>
                                        </p:tav>
                                      </p:tavLst>
                                    </p:anim>
                                    <p:anim calcmode="lin" valueType="num">
                                      <p:cBhvr additive="base">
                                        <p:cTn id="73" dur="500" fill="hold"/>
                                        <p:tgtEl>
                                          <p:spTgt spid="22"/>
                                        </p:tgtEl>
                                        <p:attrNameLst>
                                          <p:attrName>ppt_y</p:attrName>
                                        </p:attrNameLst>
                                      </p:cBhvr>
                                      <p:tavLst>
                                        <p:tav tm="0">
                                          <p:val>
                                            <p:strVal val="#ppt_y"/>
                                          </p:val>
                                        </p:tav>
                                        <p:tav tm="100000">
                                          <p:val>
                                            <p:strVal val="#ppt_y"/>
                                          </p:val>
                                        </p:tav>
                                      </p:tavLst>
                                    </p:anim>
                                  </p:childTnLst>
                                </p:cTn>
                              </p:par>
                              <p:par>
                                <p:cTn id="74" presetID="2" presetClass="entr" presetSubtype="2" fill="hold" grpId="0" nodeType="withEffect">
                                  <p:stCondLst>
                                    <p:cond delay="0"/>
                                  </p:stCondLst>
                                  <p:childTnLst>
                                    <p:set>
                                      <p:cBhvr>
                                        <p:cTn id="75" dur="1" fill="hold">
                                          <p:stCondLst>
                                            <p:cond delay="0"/>
                                          </p:stCondLst>
                                        </p:cTn>
                                        <p:tgtEl>
                                          <p:spTgt spid="6158"/>
                                        </p:tgtEl>
                                        <p:attrNameLst>
                                          <p:attrName>style.visibility</p:attrName>
                                        </p:attrNameLst>
                                      </p:cBhvr>
                                      <p:to>
                                        <p:strVal val="visible"/>
                                      </p:to>
                                    </p:set>
                                    <p:anim calcmode="lin" valueType="num">
                                      <p:cBhvr additive="base">
                                        <p:cTn id="76" dur="500" fill="hold"/>
                                        <p:tgtEl>
                                          <p:spTgt spid="6158"/>
                                        </p:tgtEl>
                                        <p:attrNameLst>
                                          <p:attrName>ppt_x</p:attrName>
                                        </p:attrNameLst>
                                      </p:cBhvr>
                                      <p:tavLst>
                                        <p:tav tm="0">
                                          <p:val>
                                            <p:strVal val="1+#ppt_w/2"/>
                                          </p:val>
                                        </p:tav>
                                        <p:tav tm="100000">
                                          <p:val>
                                            <p:strVal val="#ppt_x"/>
                                          </p:val>
                                        </p:tav>
                                      </p:tavLst>
                                    </p:anim>
                                    <p:anim calcmode="lin" valueType="num">
                                      <p:cBhvr additive="base">
                                        <p:cTn id="77" dur="500" fill="hold"/>
                                        <p:tgtEl>
                                          <p:spTgt spid="6158"/>
                                        </p:tgtEl>
                                        <p:attrNameLst>
                                          <p:attrName>ppt_y</p:attrName>
                                        </p:attrNameLst>
                                      </p:cBhvr>
                                      <p:tavLst>
                                        <p:tav tm="0">
                                          <p:val>
                                            <p:strVal val="#ppt_y"/>
                                          </p:val>
                                        </p:tav>
                                        <p:tav tm="100000">
                                          <p:val>
                                            <p:strVal val="#ppt_y"/>
                                          </p:val>
                                        </p:tav>
                                      </p:tavLst>
                                    </p:anim>
                                  </p:childTnLst>
                                </p:cTn>
                              </p:par>
                              <p:par>
                                <p:cTn id="78" presetID="2" presetClass="entr" presetSubtype="2" fill="hold" grpId="0" nodeType="withEffect">
                                  <p:stCondLst>
                                    <p:cond delay="0"/>
                                  </p:stCondLst>
                                  <p:childTnLst>
                                    <p:set>
                                      <p:cBhvr>
                                        <p:cTn id="79" dur="1" fill="hold">
                                          <p:stCondLst>
                                            <p:cond delay="0"/>
                                          </p:stCondLst>
                                        </p:cTn>
                                        <p:tgtEl>
                                          <p:spTgt spid="6159"/>
                                        </p:tgtEl>
                                        <p:attrNameLst>
                                          <p:attrName>style.visibility</p:attrName>
                                        </p:attrNameLst>
                                      </p:cBhvr>
                                      <p:to>
                                        <p:strVal val="visible"/>
                                      </p:to>
                                    </p:set>
                                    <p:anim calcmode="lin" valueType="num">
                                      <p:cBhvr additive="base">
                                        <p:cTn id="80" dur="500" fill="hold"/>
                                        <p:tgtEl>
                                          <p:spTgt spid="6159"/>
                                        </p:tgtEl>
                                        <p:attrNameLst>
                                          <p:attrName>ppt_x</p:attrName>
                                        </p:attrNameLst>
                                      </p:cBhvr>
                                      <p:tavLst>
                                        <p:tav tm="0">
                                          <p:val>
                                            <p:strVal val="1+#ppt_w/2"/>
                                          </p:val>
                                        </p:tav>
                                        <p:tav tm="100000">
                                          <p:val>
                                            <p:strVal val="#ppt_x"/>
                                          </p:val>
                                        </p:tav>
                                      </p:tavLst>
                                    </p:anim>
                                    <p:anim calcmode="lin" valueType="num">
                                      <p:cBhvr additive="base">
                                        <p:cTn id="81" dur="500" fill="hold"/>
                                        <p:tgtEl>
                                          <p:spTgt spid="61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0" grpId="0" animBg="1"/>
      <p:bldP spid="6161" grpId="0" animBg="1"/>
      <p:bldP spid="6158" grpId="0" animBg="1"/>
      <p:bldP spid="6159" grpId="0" animBg="1"/>
      <p:bldP spid="6156" grpId="0" animBg="1"/>
      <p:bldP spid="6157" grpId="0" animBg="1"/>
      <p:bldP spid="6154" grpId="0" animBg="1"/>
      <p:bldP spid="6155" grpId="0" animBg="1"/>
      <p:bldP spid="6152" grpId="0" animBg="1"/>
      <p:bldP spid="6153" grpId="0" animBg="1"/>
      <p:bldP spid="18" grpId="0" animBg="1"/>
      <p:bldP spid="19" grpId="0" animBg="1"/>
      <p:bldP spid="17"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3"/>
          <p:cNvSpPr>
            <a:spLocks noGrp="1"/>
          </p:cNvSpPr>
          <p:nvPr>
            <p:ph type="title"/>
          </p:nvPr>
        </p:nvSpPr>
        <p:spPr/>
        <p:txBody>
          <a:bodyPr/>
          <a:lstStyle/>
          <a:p>
            <a:r>
              <a:rPr lang="ja-JP" altLang="en-US" sz="2800" dirty="0">
                <a:latin typeface="Arial" charset="0"/>
              </a:rPr>
              <a:t>ファウンデーションモデル</a:t>
            </a:r>
          </a:p>
        </p:txBody>
      </p:sp>
      <p:sp>
        <p:nvSpPr>
          <p:cNvPr id="5" name="角丸四角形 4"/>
          <p:cNvSpPr/>
          <p:nvPr/>
        </p:nvSpPr>
        <p:spPr bwMode="auto">
          <a:xfrm>
            <a:off x="2747125" y="2335315"/>
            <a:ext cx="1873250" cy="890686"/>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コミュニティ</a:t>
            </a:r>
          </a:p>
        </p:txBody>
      </p:sp>
      <p:sp>
        <p:nvSpPr>
          <p:cNvPr id="6" name="角丸四角形 5"/>
          <p:cNvSpPr/>
          <p:nvPr/>
        </p:nvSpPr>
        <p:spPr bwMode="auto">
          <a:xfrm>
            <a:off x="2747125" y="4357047"/>
            <a:ext cx="1873250" cy="890686"/>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コミュニティ</a:t>
            </a:r>
          </a:p>
        </p:txBody>
      </p:sp>
      <p:sp>
        <p:nvSpPr>
          <p:cNvPr id="7" name="角丸四角形 6"/>
          <p:cNvSpPr/>
          <p:nvPr/>
        </p:nvSpPr>
        <p:spPr bwMode="auto">
          <a:xfrm>
            <a:off x="2747125" y="1338465"/>
            <a:ext cx="1873250" cy="890686"/>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コミュニティ</a:t>
            </a:r>
          </a:p>
        </p:txBody>
      </p:sp>
      <p:sp>
        <p:nvSpPr>
          <p:cNvPr id="8" name="角丸四角形 7"/>
          <p:cNvSpPr/>
          <p:nvPr/>
        </p:nvSpPr>
        <p:spPr bwMode="auto">
          <a:xfrm>
            <a:off x="263877" y="1338464"/>
            <a:ext cx="1835819" cy="3968751"/>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ファウンデーション</a:t>
            </a:r>
          </a:p>
        </p:txBody>
      </p:sp>
      <p:sp>
        <p:nvSpPr>
          <p:cNvPr id="9" name="角丸四角形 8"/>
          <p:cNvSpPr/>
          <p:nvPr/>
        </p:nvSpPr>
        <p:spPr bwMode="auto">
          <a:xfrm>
            <a:off x="5268595" y="1333701"/>
            <a:ext cx="1871662" cy="290998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a:solidFill>
                  <a:schemeClr val="bg1"/>
                </a:solidFill>
                <a:latin typeface="+mn-lt"/>
                <a:ea typeface="+mn-ea"/>
              </a:rPr>
              <a:t>ディストリビュータ</a:t>
            </a:r>
          </a:p>
        </p:txBody>
      </p:sp>
      <p:sp>
        <p:nvSpPr>
          <p:cNvPr id="10" name="角丸四角形 9"/>
          <p:cNvSpPr/>
          <p:nvPr/>
        </p:nvSpPr>
        <p:spPr bwMode="auto">
          <a:xfrm>
            <a:off x="7788329" y="1366244"/>
            <a:ext cx="1044575" cy="3973514"/>
          </a:xfrm>
          <a:prstGeom prst="roundRect">
            <a:avLst>
              <a:gd name="adj" fmla="val 0"/>
            </a:avLst>
          </a:prstGeom>
          <a:solidFill>
            <a:srgbClr val="4168A7"/>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エンドユーザ</a:t>
            </a:r>
          </a:p>
        </p:txBody>
      </p:sp>
      <p:sp>
        <p:nvSpPr>
          <p:cNvPr id="2" name="右矢印 1"/>
          <p:cNvSpPr/>
          <p:nvPr/>
        </p:nvSpPr>
        <p:spPr bwMode="auto">
          <a:xfrm>
            <a:off x="2206977" y="1278983"/>
            <a:ext cx="649288" cy="1009650"/>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1" name="右矢印 10"/>
          <p:cNvSpPr/>
          <p:nvPr/>
        </p:nvSpPr>
        <p:spPr bwMode="auto">
          <a:xfrm>
            <a:off x="2206977" y="2275833"/>
            <a:ext cx="649288" cy="1009650"/>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2" name="右矢印 11"/>
          <p:cNvSpPr/>
          <p:nvPr/>
        </p:nvSpPr>
        <p:spPr bwMode="auto">
          <a:xfrm>
            <a:off x="2206977" y="4297565"/>
            <a:ext cx="649288" cy="1009650"/>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7" name="右矢印 16"/>
          <p:cNvSpPr/>
          <p:nvPr/>
        </p:nvSpPr>
        <p:spPr bwMode="auto">
          <a:xfrm>
            <a:off x="4727927" y="1278983"/>
            <a:ext cx="647700" cy="1009650"/>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8" name="右矢印 17"/>
          <p:cNvSpPr/>
          <p:nvPr/>
        </p:nvSpPr>
        <p:spPr bwMode="auto">
          <a:xfrm>
            <a:off x="4727927" y="2275833"/>
            <a:ext cx="647700" cy="1008062"/>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19" name="右矢印 18"/>
          <p:cNvSpPr/>
          <p:nvPr/>
        </p:nvSpPr>
        <p:spPr bwMode="auto">
          <a:xfrm>
            <a:off x="4727927" y="4297565"/>
            <a:ext cx="3168650" cy="1009650"/>
          </a:xfrm>
          <a:prstGeom prst="rightArrow">
            <a:avLst>
              <a:gd name="adj1" fmla="val 50000"/>
              <a:gd name="adj2" fmla="val 27993"/>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0" name="右矢印 19"/>
          <p:cNvSpPr/>
          <p:nvPr/>
        </p:nvSpPr>
        <p:spPr bwMode="auto">
          <a:xfrm>
            <a:off x="7248877" y="2277421"/>
            <a:ext cx="647700" cy="1008062"/>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35868" name="テキスト ボックス 2"/>
          <p:cNvSpPr txBox="1">
            <a:spLocks noChangeArrowheads="1"/>
          </p:cNvSpPr>
          <p:nvPr/>
        </p:nvSpPr>
        <p:spPr bwMode="auto">
          <a:xfrm>
            <a:off x="306386" y="3987160"/>
            <a:ext cx="1750800"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400">
                <a:solidFill>
                  <a:schemeClr val="bg1"/>
                </a:solidFill>
              </a:rPr>
              <a:t>プロジェクト管理</a:t>
            </a:r>
            <a:endParaRPr lang="en-US" altLang="ja-JP" sz="1400">
              <a:solidFill>
                <a:schemeClr val="bg1"/>
              </a:solidFill>
            </a:endParaRPr>
          </a:p>
          <a:p>
            <a:pPr algn="ctr" eaLnBrk="1" hangingPunct="1"/>
            <a:r>
              <a:rPr lang="ja-JP" altLang="en-US" sz="1400">
                <a:solidFill>
                  <a:schemeClr val="bg1"/>
                </a:solidFill>
              </a:rPr>
              <a:t>開発サポート</a:t>
            </a:r>
            <a:endParaRPr lang="en-US" altLang="ja-JP" sz="1400">
              <a:solidFill>
                <a:schemeClr val="bg1"/>
              </a:solidFill>
            </a:endParaRPr>
          </a:p>
          <a:p>
            <a:pPr algn="ctr" eaLnBrk="1" hangingPunct="1"/>
            <a:r>
              <a:rPr lang="ja-JP" altLang="en-US" sz="1400">
                <a:solidFill>
                  <a:schemeClr val="bg1"/>
                </a:solidFill>
              </a:rPr>
              <a:t>コミュニティ間の調整</a:t>
            </a:r>
          </a:p>
        </p:txBody>
      </p:sp>
      <p:sp>
        <p:nvSpPr>
          <p:cNvPr id="21" name="角丸四角形 20"/>
          <p:cNvSpPr/>
          <p:nvPr/>
        </p:nvSpPr>
        <p:spPr bwMode="auto">
          <a:xfrm>
            <a:off x="2747125" y="3353001"/>
            <a:ext cx="1873250" cy="890686"/>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コミュニティ</a:t>
            </a:r>
          </a:p>
        </p:txBody>
      </p:sp>
      <p:sp>
        <p:nvSpPr>
          <p:cNvPr id="22" name="右矢印 21"/>
          <p:cNvSpPr/>
          <p:nvPr/>
        </p:nvSpPr>
        <p:spPr bwMode="auto">
          <a:xfrm>
            <a:off x="2206977" y="3293519"/>
            <a:ext cx="649288" cy="1009650"/>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3" name="右矢印 22"/>
          <p:cNvSpPr/>
          <p:nvPr/>
        </p:nvSpPr>
        <p:spPr bwMode="auto">
          <a:xfrm>
            <a:off x="4727927" y="3289503"/>
            <a:ext cx="647700" cy="1008062"/>
          </a:xfrm>
          <a:prstGeom prst="rightArrow">
            <a:avLst/>
          </a:prstGeom>
          <a:solidFill>
            <a:schemeClr val="accent1"/>
          </a:solidFill>
          <a:ln w="38100" cap="flat" cmpd="sng" algn="ctr">
            <a:solidFill>
              <a:schemeClr val="bg1"/>
            </a:solid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sp>
        <p:nvSpPr>
          <p:cNvPr id="24" name="角丸四角形 23"/>
          <p:cNvSpPr/>
          <p:nvPr/>
        </p:nvSpPr>
        <p:spPr bwMode="auto">
          <a:xfrm>
            <a:off x="263877" y="5743479"/>
            <a:ext cx="4356498" cy="504056"/>
          </a:xfrm>
          <a:prstGeom prst="roundRect">
            <a:avLst>
              <a:gd name="adj" fmla="val 0"/>
            </a:avLst>
          </a:prstGeom>
          <a:solidFill>
            <a:srgbClr val="FF6600"/>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sz="2000">
                <a:solidFill>
                  <a:schemeClr val="bg1"/>
                </a:solidFill>
                <a:latin typeface="+mn-lt"/>
                <a:ea typeface="+mn-ea"/>
              </a:rPr>
              <a:t>スポンサー企業・寄付</a:t>
            </a:r>
          </a:p>
        </p:txBody>
      </p:sp>
      <p:sp>
        <p:nvSpPr>
          <p:cNvPr id="3" name="上矢印 2"/>
          <p:cNvSpPr/>
          <p:nvPr/>
        </p:nvSpPr>
        <p:spPr bwMode="auto">
          <a:xfrm>
            <a:off x="306387" y="5167415"/>
            <a:ext cx="1750800" cy="504056"/>
          </a:xfrm>
          <a:prstGeom prst="upArrow">
            <a:avLst/>
          </a:prstGeom>
          <a:solidFill>
            <a:srgbClr val="FFC000"/>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25" name="上矢印 24"/>
          <p:cNvSpPr/>
          <p:nvPr/>
        </p:nvSpPr>
        <p:spPr bwMode="auto">
          <a:xfrm>
            <a:off x="2808350" y="5164460"/>
            <a:ext cx="1750800" cy="504056"/>
          </a:xfrm>
          <a:prstGeom prst="upArrow">
            <a:avLst/>
          </a:prstGeom>
          <a:solidFill>
            <a:srgbClr val="FFC000"/>
          </a:solid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Tree>
    <p:extLst>
      <p:ext uri="{BB962C8B-B14F-4D97-AF65-F5344CB8AC3E}">
        <p14:creationId xmlns:p14="http://schemas.microsoft.com/office/powerpoint/2010/main" val="113595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left)">
                                      <p:cBhvr>
                                        <p:cTn id="25" dur="500"/>
                                        <p:tgtEl>
                                          <p:spTgt spid="2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left)">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animEffect transition="in" filter="fade">
                                      <p:cBhvr>
                                        <p:cTn id="38" dur="500"/>
                                        <p:tgtEl>
                                          <p:spTgt spid="7"/>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left)">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p:cTn id="55" dur="500" fill="hold"/>
                                        <p:tgtEl>
                                          <p:spTgt spid="8"/>
                                        </p:tgtEl>
                                        <p:attrNameLst>
                                          <p:attrName>ppt_w</p:attrName>
                                        </p:attrNameLst>
                                      </p:cBhvr>
                                      <p:tavLst>
                                        <p:tav tm="0">
                                          <p:val>
                                            <p:fltVal val="0"/>
                                          </p:val>
                                        </p:tav>
                                        <p:tav tm="100000">
                                          <p:val>
                                            <p:strVal val="#ppt_w"/>
                                          </p:val>
                                        </p:tav>
                                      </p:tavLst>
                                    </p:anim>
                                    <p:anim calcmode="lin" valueType="num">
                                      <p:cBhvr>
                                        <p:cTn id="56" dur="500" fill="hold"/>
                                        <p:tgtEl>
                                          <p:spTgt spid="8"/>
                                        </p:tgtEl>
                                        <p:attrNameLst>
                                          <p:attrName>ppt_h</p:attrName>
                                        </p:attrNameLst>
                                      </p:cBhvr>
                                      <p:tavLst>
                                        <p:tav tm="0">
                                          <p:val>
                                            <p:fltVal val="0"/>
                                          </p:val>
                                        </p:tav>
                                        <p:tav tm="100000">
                                          <p:val>
                                            <p:strVal val="#ppt_h"/>
                                          </p:val>
                                        </p:tav>
                                      </p:tavLst>
                                    </p:anim>
                                    <p:animEffect transition="in" filter="fade">
                                      <p:cBhvr>
                                        <p:cTn id="57" dur="500"/>
                                        <p:tgtEl>
                                          <p:spTgt spid="8"/>
                                        </p:tgtEl>
                                      </p:cBhvr>
                                    </p:animEffect>
                                  </p:childTnLst>
                                </p:cTn>
                              </p:par>
                            </p:childTnLst>
                          </p:cTn>
                        </p:par>
                        <p:par>
                          <p:cTn id="58" fill="hold">
                            <p:stCondLst>
                              <p:cond delay="500"/>
                            </p:stCondLst>
                            <p:childTnLst>
                              <p:par>
                                <p:cTn id="59" presetID="22" presetClass="entr" presetSubtype="8"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wipe(left)">
                                      <p:cBhvr>
                                        <p:cTn id="61" dur="500"/>
                                        <p:tgtEl>
                                          <p:spTgt spid="2"/>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left)">
                                      <p:cBhvr>
                                        <p:cTn id="64" dur="500"/>
                                        <p:tgtEl>
                                          <p:spTgt spid="11"/>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left)">
                                      <p:cBhvr>
                                        <p:cTn id="67" dur="500"/>
                                        <p:tgtEl>
                                          <p:spTgt spid="22"/>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wipe(left)">
                                      <p:cBhvr>
                                        <p:cTn id="70" dur="500"/>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animEffect transition="in" filter="fade">
                                      <p:cBhvr>
                                        <p:cTn id="77" dur="500"/>
                                        <p:tgtEl>
                                          <p:spTgt spid="24"/>
                                        </p:tgtEl>
                                      </p:cBhvr>
                                    </p:animEffect>
                                  </p:childTnLst>
                                </p:cTn>
                              </p:par>
                            </p:childTnLst>
                          </p:cTn>
                        </p:par>
                        <p:par>
                          <p:cTn id="78" fill="hold">
                            <p:stCondLst>
                              <p:cond delay="500"/>
                            </p:stCondLst>
                            <p:childTnLst>
                              <p:par>
                                <p:cTn id="79" presetID="22" presetClass="entr" presetSubtype="4" fill="hold" grpId="0" nodeType="afterEffect">
                                  <p:stCondLst>
                                    <p:cond delay="0"/>
                                  </p:stCondLst>
                                  <p:childTnLst>
                                    <p:set>
                                      <p:cBhvr>
                                        <p:cTn id="80" dur="1" fill="hold">
                                          <p:stCondLst>
                                            <p:cond delay="0"/>
                                          </p:stCondLst>
                                        </p:cTn>
                                        <p:tgtEl>
                                          <p:spTgt spid="3"/>
                                        </p:tgtEl>
                                        <p:attrNameLst>
                                          <p:attrName>style.visibility</p:attrName>
                                        </p:attrNameLst>
                                      </p:cBhvr>
                                      <p:to>
                                        <p:strVal val="visible"/>
                                      </p:to>
                                    </p:set>
                                    <p:animEffect transition="in" filter="wipe(down)">
                                      <p:cBhvr>
                                        <p:cTn id="81" dur="500"/>
                                        <p:tgtEl>
                                          <p:spTgt spid="3"/>
                                        </p:tgtEl>
                                      </p:cBhvr>
                                    </p:animEffect>
                                  </p:childTnLst>
                                </p:cTn>
                              </p:par>
                              <p:par>
                                <p:cTn id="82" presetID="22" presetClass="entr" presetSubtype="4" fill="hold" grpId="0"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wipe(down)">
                                      <p:cBhvr>
                                        <p:cTn id="8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2" grpId="0" animBg="1"/>
      <p:bldP spid="11" grpId="0" animBg="1"/>
      <p:bldP spid="12" grpId="0" animBg="1"/>
      <p:bldP spid="17" grpId="0" animBg="1"/>
      <p:bldP spid="18" grpId="0" animBg="1"/>
      <p:bldP spid="19" grpId="0" animBg="1"/>
      <p:bldP spid="20" grpId="0" animBg="1"/>
      <p:bldP spid="21" grpId="0" animBg="1"/>
      <p:bldP spid="22" grpId="0" animBg="1"/>
      <p:bldP spid="23" grpId="0" animBg="1"/>
      <p:bldP spid="24" grpId="0" animBg="1"/>
      <p:bldP spid="3"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a:t>Foundation</a:t>
            </a:r>
            <a:r>
              <a:rPr kumimoji="1" lang="ja-JP" altLang="en-US"/>
              <a:t>と</a:t>
            </a:r>
            <a:r>
              <a:rPr kumimoji="1" lang="en-US" altLang="ja-JP"/>
              <a:t>Sponsorship</a:t>
            </a:r>
            <a:endParaRPr kumimoji="1" lang="ja-JP" altLang="en-US"/>
          </a:p>
        </p:txBody>
      </p:sp>
      <p:sp>
        <p:nvSpPr>
          <p:cNvPr id="3" name="正方形/長方形 2"/>
          <p:cNvSpPr/>
          <p:nvPr/>
        </p:nvSpPr>
        <p:spPr>
          <a:xfrm>
            <a:off x="6300193" y="2377480"/>
            <a:ext cx="2646040" cy="230832"/>
          </a:xfrm>
          <a:prstGeom prst="rect">
            <a:avLst/>
          </a:prstGeom>
        </p:spPr>
        <p:txBody>
          <a:bodyPr wrap="square">
            <a:spAutoFit/>
          </a:bodyPr>
          <a:lstStyle/>
          <a:p>
            <a:r>
              <a:rPr lang="en-US" altLang="ja-JP" sz="900" dirty="0"/>
              <a:t>http://en.wikipedia.org/wiki/Mozilla_Foundation</a:t>
            </a:r>
            <a:endParaRPr lang="ja-JP" altLang="en-US" sz="900" dirty="0"/>
          </a:p>
        </p:txBody>
      </p:sp>
      <p:sp>
        <p:nvSpPr>
          <p:cNvPr id="4" name="正方形/長方形 3"/>
          <p:cNvSpPr/>
          <p:nvPr/>
        </p:nvSpPr>
        <p:spPr>
          <a:xfrm>
            <a:off x="1078215" y="6059016"/>
            <a:ext cx="2646040" cy="230832"/>
          </a:xfrm>
          <a:prstGeom prst="rect">
            <a:avLst/>
          </a:prstGeom>
        </p:spPr>
        <p:txBody>
          <a:bodyPr wrap="square">
            <a:spAutoFit/>
          </a:bodyPr>
          <a:lstStyle/>
          <a:p>
            <a:r>
              <a:rPr lang="en-US" altLang="ja-JP" sz="900" dirty="0"/>
              <a:t>http://www.linuxfoundation.org/about/members</a:t>
            </a:r>
            <a:endParaRPr lang="ja-JP" altLang="en-US" sz="900" dirty="0"/>
          </a:p>
        </p:txBody>
      </p:sp>
      <p:sp>
        <p:nvSpPr>
          <p:cNvPr id="5" name="正方形/長方形 4"/>
          <p:cNvSpPr/>
          <p:nvPr/>
        </p:nvSpPr>
        <p:spPr>
          <a:xfrm>
            <a:off x="5409173" y="6246440"/>
            <a:ext cx="2574032" cy="230832"/>
          </a:xfrm>
          <a:prstGeom prst="rect">
            <a:avLst/>
          </a:prstGeom>
        </p:spPr>
        <p:txBody>
          <a:bodyPr wrap="square">
            <a:spAutoFit/>
          </a:bodyPr>
          <a:lstStyle/>
          <a:p>
            <a:r>
              <a:rPr lang="en-US" altLang="ja-JP" sz="900"/>
              <a:t>http://www.apache.org/foundation/thanks.html</a:t>
            </a:r>
            <a:endParaRPr lang="ja-JP" altLang="en-US" sz="90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9164" y="2790056"/>
            <a:ext cx="1854049" cy="3384376"/>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052736"/>
            <a:ext cx="4299430" cy="4772960"/>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4873" y="1052737"/>
            <a:ext cx="4231360" cy="1205710"/>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031093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a:solidFill>
                  <a:srgbClr val="FFFFFF"/>
                </a:solidFill>
                <a:effectLst/>
                <a:latin typeface="Arial Black" panose="020B0A04020102020204" pitchFamily="34" charset="0"/>
                <a:ea typeface="HGP創英角ｺﾞｼｯｸUB" pitchFamily="50" charset="-128"/>
                <a:cs typeface="Arial"/>
              </a:rPr>
              <a:t>OSS</a:t>
            </a:r>
            <a:r>
              <a:rPr lang="ja-JP" altLang="en-US" sz="2400">
                <a:solidFill>
                  <a:srgbClr val="FFFFFF"/>
                </a:solidFill>
                <a:effectLst/>
                <a:latin typeface="Arial Black" panose="020B0A04020102020204" pitchFamily="34" charset="0"/>
                <a:ea typeface="HGP創英角ｺﾞｼｯｸUB" pitchFamily="50" charset="-128"/>
                <a:cs typeface="Arial"/>
              </a:rPr>
              <a:t>ビジネス</a:t>
            </a:r>
            <a:endParaRPr lang="ja-JP" altLang="en-US" sz="2400" dirty="0">
              <a:solidFill>
                <a:srgbClr val="FFFFFF"/>
              </a:solidFill>
              <a:effectLst/>
              <a:latin typeface="Arial Black" panose="020B0A04020102020204" pitchFamily="34" charset="0"/>
              <a:ea typeface="HGP創英角ｺﾞｼｯｸUB" pitchFamily="50" charset="-128"/>
              <a:cs typeface="Arial"/>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2882055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568039" y="1095013"/>
            <a:ext cx="8049487" cy="5388917"/>
          </a:xfrm>
          <a:prstGeom prst="rect">
            <a:avLst/>
          </a:prstGeom>
          <a:solidFill>
            <a:schemeClr val="accent6"/>
          </a:solidFill>
          <a:ln>
            <a:noFill/>
          </a:ln>
        </p:spPr>
        <p:style>
          <a:lnRef idx="2">
            <a:schemeClr val="dk1"/>
          </a:lnRef>
          <a:fillRef idx="1">
            <a:schemeClr val="lt1"/>
          </a:fillRef>
          <a:effectRef idx="0">
            <a:schemeClr val="dk1"/>
          </a:effectRef>
          <a:fontRef idx="minor">
            <a:schemeClr val="dk1"/>
          </a:fontRef>
        </p:style>
        <p:txBody>
          <a:bodyPr rtlCol="0" anchor="b" anchorCtr="1"/>
          <a:lstStyle/>
          <a:p>
            <a:pPr algn="ctr"/>
            <a:r>
              <a:rPr kumimoji="1" lang="ja-JP" altLang="en-US" sz="3600">
                <a:solidFill>
                  <a:schemeClr val="bg1"/>
                </a:solidFill>
                <a:latin typeface="ＭＳ Ｐゴシック"/>
                <a:ea typeface="ＭＳ Ｐゴシック"/>
                <a:cs typeface="ＭＳ Ｐゴシック"/>
              </a:rPr>
              <a:t>コミュニティに積極的に参加し、貢献する</a:t>
            </a:r>
            <a:endParaRPr kumimoji="1" lang="en-US" altLang="ja-JP" sz="3600">
              <a:solidFill>
                <a:schemeClr val="bg1"/>
              </a:solidFill>
              <a:latin typeface="ＭＳ Ｐゴシック"/>
              <a:ea typeface="ＭＳ Ｐゴシック"/>
              <a:cs typeface="ＭＳ Ｐゴシック"/>
            </a:endParaRPr>
          </a:p>
          <a:p>
            <a:pPr algn="ctr"/>
            <a:endParaRPr lang="en-US" altLang="ja-JP">
              <a:solidFill>
                <a:schemeClr val="bg1"/>
              </a:solidFill>
              <a:latin typeface="ＭＳ Ｐゴシック"/>
              <a:ea typeface="ＭＳ Ｐゴシック"/>
              <a:cs typeface="ＭＳ Ｐゴシック"/>
            </a:endParaRPr>
          </a:p>
          <a:p>
            <a:pPr algn="ctr"/>
            <a:r>
              <a:rPr kumimoji="1" lang="ja-JP" altLang="en-US">
                <a:solidFill>
                  <a:schemeClr val="bg1"/>
                </a:solidFill>
                <a:latin typeface="ＭＳ Ｐゴシック"/>
                <a:ea typeface="ＭＳ Ｐゴシック"/>
                <a:cs typeface="ＭＳ Ｐゴシック"/>
              </a:rPr>
              <a:t>コミュニティからの信頼を得、自社の技術レベル向上に繋がる</a:t>
            </a:r>
            <a:endParaRPr kumimoji="1" lang="ja-JP" altLang="en-US" dirty="0">
              <a:solidFill>
                <a:schemeClr val="bg1"/>
              </a:solidFill>
              <a:latin typeface="ＭＳ Ｐゴシック"/>
              <a:ea typeface="ＭＳ Ｐゴシック"/>
              <a:cs typeface="ＭＳ Ｐゴシック"/>
            </a:endParaRPr>
          </a:p>
        </p:txBody>
      </p:sp>
      <p:sp>
        <p:nvSpPr>
          <p:cNvPr id="2" name="タイトル 1"/>
          <p:cNvSpPr>
            <a:spLocks noGrp="1"/>
          </p:cNvSpPr>
          <p:nvPr>
            <p:ph type="title"/>
          </p:nvPr>
        </p:nvSpPr>
        <p:spPr/>
        <p:txBody>
          <a:bodyPr/>
          <a:lstStyle/>
          <a:p>
            <a:r>
              <a:rPr kumimoji="1" lang="en-US" altLang="ja-JP"/>
              <a:t>OSS</a:t>
            </a:r>
            <a:r>
              <a:rPr kumimoji="1" lang="ja-JP" altLang="en-US"/>
              <a:t>のビジネスへの利用</a:t>
            </a:r>
            <a:endParaRPr kumimoji="1" lang="ja-JP" altLang="en-US" dirty="0"/>
          </a:p>
        </p:txBody>
      </p:sp>
      <p:sp>
        <p:nvSpPr>
          <p:cNvPr id="5" name="正方形/長方形 4"/>
          <p:cNvSpPr/>
          <p:nvPr/>
        </p:nvSpPr>
        <p:spPr>
          <a:xfrm>
            <a:off x="697347" y="1236269"/>
            <a:ext cx="2212109" cy="1182941"/>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000">
                <a:solidFill>
                  <a:schemeClr val="bg1"/>
                </a:solidFill>
                <a:latin typeface="ＭＳ Ｐゴシック"/>
                <a:ea typeface="ＭＳ Ｐゴシック"/>
                <a:cs typeface="ＭＳ Ｐゴシック"/>
              </a:rPr>
              <a:t>自社技術を公開</a:t>
            </a:r>
            <a:endParaRPr kumimoji="1" lang="ja-JP" altLang="en-US" sz="2000" dirty="0">
              <a:solidFill>
                <a:schemeClr val="bg1"/>
              </a:solidFill>
              <a:latin typeface="ＭＳ Ｐゴシック"/>
              <a:ea typeface="ＭＳ Ｐゴシック"/>
              <a:cs typeface="ＭＳ Ｐゴシック"/>
            </a:endParaRPr>
          </a:p>
        </p:txBody>
      </p:sp>
      <p:sp>
        <p:nvSpPr>
          <p:cNvPr id="7" name="正方形/長方形 6"/>
          <p:cNvSpPr/>
          <p:nvPr/>
        </p:nvSpPr>
        <p:spPr>
          <a:xfrm>
            <a:off x="697347" y="2560465"/>
            <a:ext cx="2212109" cy="1184560"/>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2000">
                <a:solidFill>
                  <a:schemeClr val="bg1"/>
                </a:solidFill>
              </a:rPr>
              <a:t>自社技術・製品と</a:t>
            </a:r>
            <a:r>
              <a:rPr lang="en-US" altLang="ja-JP" sz="2000">
                <a:solidFill>
                  <a:schemeClr val="bg1"/>
                </a:solidFill>
              </a:rPr>
              <a:t>OSS</a:t>
            </a:r>
            <a:r>
              <a:rPr lang="ja-JP" altLang="en-US" sz="2000">
                <a:solidFill>
                  <a:schemeClr val="bg1"/>
                </a:solidFill>
              </a:rPr>
              <a:t>を組み合わせ</a:t>
            </a:r>
            <a:endParaRPr kumimoji="1" lang="ja-JP" altLang="en-US" sz="2000" dirty="0">
              <a:solidFill>
                <a:schemeClr val="bg1"/>
              </a:solidFill>
              <a:latin typeface="ＭＳ Ｐゴシック"/>
              <a:ea typeface="ＭＳ Ｐゴシック"/>
              <a:cs typeface="ＭＳ Ｐゴシック"/>
            </a:endParaRPr>
          </a:p>
        </p:txBody>
      </p:sp>
      <p:sp>
        <p:nvSpPr>
          <p:cNvPr id="8" name="正方形/長方形 7"/>
          <p:cNvSpPr/>
          <p:nvPr/>
        </p:nvSpPr>
        <p:spPr>
          <a:xfrm>
            <a:off x="697347" y="3886280"/>
            <a:ext cx="2212109" cy="1184560"/>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r>
              <a:rPr lang="en-US" altLang="ja-JP" sz="2000">
                <a:solidFill>
                  <a:schemeClr val="bg1"/>
                </a:solidFill>
              </a:rPr>
              <a:t>OSS</a:t>
            </a:r>
            <a:r>
              <a:rPr lang="ja-JP" altLang="en-US" sz="2000">
                <a:solidFill>
                  <a:schemeClr val="bg1"/>
                </a:solidFill>
              </a:rPr>
              <a:t>を使った</a:t>
            </a:r>
            <a:endParaRPr lang="en-US" altLang="ja-JP" sz="2000">
              <a:solidFill>
                <a:schemeClr val="bg1"/>
              </a:solidFill>
            </a:endParaRPr>
          </a:p>
          <a:p>
            <a:r>
              <a:rPr lang="ja-JP" altLang="en-US" sz="2000">
                <a:solidFill>
                  <a:schemeClr val="bg1"/>
                </a:solidFill>
              </a:rPr>
              <a:t>サービスを提供</a:t>
            </a:r>
            <a:endParaRPr lang="ja-JP" altLang="en-US" sz="2000" dirty="0">
              <a:solidFill>
                <a:schemeClr val="bg1"/>
              </a:solidFill>
            </a:endParaRPr>
          </a:p>
        </p:txBody>
      </p:sp>
      <p:sp>
        <p:nvSpPr>
          <p:cNvPr id="17" name="正方形/長方形 16"/>
          <p:cNvSpPr/>
          <p:nvPr/>
        </p:nvSpPr>
        <p:spPr>
          <a:xfrm>
            <a:off x="3048004" y="1236269"/>
            <a:ext cx="5440218" cy="1182941"/>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a:solidFill>
                  <a:schemeClr val="bg1"/>
                </a:solidFill>
                <a:latin typeface="ＭＳ Ｐゴシック"/>
                <a:ea typeface="ＭＳ Ｐゴシック"/>
                <a:cs typeface="ＭＳ Ｐゴシック"/>
              </a:rPr>
              <a:t>自社技術を公開し、プラットフォーム化することでその技術の活用コンサルやサポート、派生ビジネスで収益を得る。</a:t>
            </a:r>
            <a:endParaRPr kumimoji="1" lang="ja-JP" altLang="en-US" dirty="0">
              <a:solidFill>
                <a:schemeClr val="bg1"/>
              </a:solidFill>
              <a:latin typeface="ＭＳ Ｐゴシック"/>
              <a:ea typeface="ＭＳ Ｐゴシック"/>
              <a:cs typeface="ＭＳ Ｐゴシック"/>
            </a:endParaRPr>
          </a:p>
        </p:txBody>
      </p:sp>
      <p:sp>
        <p:nvSpPr>
          <p:cNvPr id="18" name="正方形/長方形 17"/>
          <p:cNvSpPr/>
          <p:nvPr/>
        </p:nvSpPr>
        <p:spPr>
          <a:xfrm>
            <a:off x="3048004" y="2560465"/>
            <a:ext cx="5440218" cy="118456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a:solidFill>
                  <a:schemeClr val="bg1"/>
                </a:solidFill>
              </a:rPr>
              <a:t>自社に欠けている技術を補完する為に積極的に</a:t>
            </a:r>
            <a:r>
              <a:rPr lang="en-US" altLang="ja-JP">
                <a:solidFill>
                  <a:schemeClr val="bg1"/>
                </a:solidFill>
              </a:rPr>
              <a:t>OSS</a:t>
            </a:r>
            <a:r>
              <a:rPr lang="ja-JP" altLang="en-US">
                <a:solidFill>
                  <a:schemeClr val="bg1"/>
                </a:solidFill>
              </a:rPr>
              <a:t>を活用。開発コミュニティへの参加やサポートを行い、シームレスな統合を目指す。</a:t>
            </a:r>
            <a:endParaRPr kumimoji="1" lang="ja-JP" altLang="en-US" dirty="0">
              <a:solidFill>
                <a:schemeClr val="bg1"/>
              </a:solidFill>
              <a:latin typeface="ＭＳ Ｐゴシック"/>
              <a:ea typeface="ＭＳ Ｐゴシック"/>
              <a:cs typeface="ＭＳ Ｐゴシック"/>
            </a:endParaRPr>
          </a:p>
        </p:txBody>
      </p:sp>
      <p:sp>
        <p:nvSpPr>
          <p:cNvPr id="19" name="正方形/長方形 18"/>
          <p:cNvSpPr/>
          <p:nvPr/>
        </p:nvSpPr>
        <p:spPr>
          <a:xfrm>
            <a:off x="3048004" y="3886280"/>
            <a:ext cx="5440218" cy="118456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a:solidFill>
                  <a:schemeClr val="bg1"/>
                </a:solidFill>
              </a:rPr>
              <a:t>パッケージ・ディストリビューション、</a:t>
            </a:r>
            <a:r>
              <a:rPr lang="en-US" altLang="ja-JP">
                <a:solidFill>
                  <a:schemeClr val="bg1"/>
                </a:solidFill>
              </a:rPr>
              <a:t>OSS</a:t>
            </a:r>
            <a:r>
              <a:rPr lang="ja-JP" altLang="en-US">
                <a:solidFill>
                  <a:schemeClr val="bg1"/>
                </a:solidFill>
              </a:rPr>
              <a:t>を使ったクラウドサービスの提供、</a:t>
            </a:r>
            <a:r>
              <a:rPr lang="en-US" altLang="ja-JP">
                <a:solidFill>
                  <a:schemeClr val="bg1"/>
                </a:solidFill>
              </a:rPr>
              <a:t>OSS</a:t>
            </a:r>
            <a:r>
              <a:rPr lang="ja-JP" altLang="en-US">
                <a:solidFill>
                  <a:schemeClr val="bg1"/>
                </a:solidFill>
              </a:rPr>
              <a:t>利用のコンサル・サポート、</a:t>
            </a:r>
            <a:r>
              <a:rPr lang="en-US" altLang="ja-JP">
                <a:solidFill>
                  <a:schemeClr val="bg1"/>
                </a:solidFill>
              </a:rPr>
              <a:t>OSS</a:t>
            </a:r>
            <a:r>
              <a:rPr lang="ja-JP" altLang="en-US">
                <a:solidFill>
                  <a:schemeClr val="bg1"/>
                </a:solidFill>
              </a:rPr>
              <a:t>を使った</a:t>
            </a:r>
            <a:r>
              <a:rPr lang="en-US" altLang="ja-JP">
                <a:solidFill>
                  <a:schemeClr val="bg1"/>
                </a:solidFill>
              </a:rPr>
              <a:t>SI</a:t>
            </a:r>
            <a:r>
              <a:rPr lang="ja-JP" altLang="en-US">
                <a:solidFill>
                  <a:schemeClr val="bg1"/>
                </a:solidFill>
              </a:rPr>
              <a:t>など。</a:t>
            </a:r>
            <a:endParaRPr lang="ja-JP" altLang="en-US" dirty="0">
              <a:solidFill>
                <a:schemeClr val="bg1"/>
              </a:solidFill>
            </a:endParaRPr>
          </a:p>
        </p:txBody>
      </p:sp>
    </p:spTree>
    <p:extLst>
      <p:ext uri="{BB962C8B-B14F-4D97-AF65-F5344CB8AC3E}">
        <p14:creationId xmlns:p14="http://schemas.microsoft.com/office/powerpoint/2010/main" val="310633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fltVal val="0"/>
                                          </p:val>
                                        </p:tav>
                                        <p:tav tm="100000">
                                          <p:val>
                                            <p:strVal val="#ppt_h"/>
                                          </p:val>
                                        </p:tav>
                                      </p:tavLst>
                                    </p:anim>
                                    <p:animEffect transition="in" filter="fade">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5" grpId="0" animBg="1"/>
      <p:bldP spid="7" grpId="0" animBg="1"/>
      <p:bldP spid="8" grpId="0" animBg="1"/>
      <p:bldP spid="17" grpId="0" animBg="1"/>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オープンで</a:t>
            </a:r>
            <a:r>
              <a:rPr kumimoji="1" lang="ja-JP" altLang="en-US"/>
              <a:t>なければ生き残れない</a:t>
            </a:r>
            <a:endParaRPr kumimoji="1" lang="ja-JP" altLang="en-US" dirty="0"/>
          </a:p>
        </p:txBody>
      </p:sp>
      <p:sp>
        <p:nvSpPr>
          <p:cNvPr id="5" name="正方形/長方形 4"/>
          <p:cNvSpPr/>
          <p:nvPr/>
        </p:nvSpPr>
        <p:spPr>
          <a:xfrm>
            <a:off x="457200" y="1178137"/>
            <a:ext cx="2037522" cy="1520721"/>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000">
                <a:solidFill>
                  <a:schemeClr val="bg1"/>
                </a:solidFill>
                <a:latin typeface="ＭＳ Ｐゴシック"/>
                <a:ea typeface="ＭＳ Ｐゴシック"/>
                <a:cs typeface="ＭＳ Ｐゴシック"/>
              </a:rPr>
              <a:t>みんなと仲良く</a:t>
            </a:r>
            <a:endParaRPr kumimoji="1" lang="ja-JP" altLang="en-US" sz="2000" dirty="0">
              <a:solidFill>
                <a:schemeClr val="bg1"/>
              </a:solidFill>
              <a:latin typeface="ＭＳ Ｐゴシック"/>
              <a:ea typeface="ＭＳ Ｐゴシック"/>
              <a:cs typeface="ＭＳ Ｐゴシック"/>
            </a:endParaRPr>
          </a:p>
        </p:txBody>
      </p:sp>
      <p:sp>
        <p:nvSpPr>
          <p:cNvPr id="7" name="正方形/長方形 6"/>
          <p:cNvSpPr/>
          <p:nvPr/>
        </p:nvSpPr>
        <p:spPr>
          <a:xfrm>
            <a:off x="457200" y="2894929"/>
            <a:ext cx="2037522" cy="1520721"/>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2000">
                <a:solidFill>
                  <a:schemeClr val="bg1"/>
                </a:solidFill>
              </a:rPr>
              <a:t>共同開発で開発負担を減らす</a:t>
            </a:r>
            <a:endParaRPr kumimoji="1" lang="ja-JP" altLang="en-US" sz="2000" dirty="0">
              <a:solidFill>
                <a:schemeClr val="bg1"/>
              </a:solidFill>
              <a:latin typeface="ＭＳ Ｐゴシック"/>
              <a:ea typeface="ＭＳ Ｐゴシック"/>
              <a:cs typeface="ＭＳ Ｐゴシック"/>
            </a:endParaRPr>
          </a:p>
        </p:txBody>
      </p:sp>
      <p:sp>
        <p:nvSpPr>
          <p:cNvPr id="8" name="正方形/長方形 7"/>
          <p:cNvSpPr/>
          <p:nvPr/>
        </p:nvSpPr>
        <p:spPr>
          <a:xfrm>
            <a:off x="457200" y="4611721"/>
            <a:ext cx="2037522" cy="1520721"/>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2000">
                <a:solidFill>
                  <a:schemeClr val="bg1"/>
                </a:solidFill>
              </a:rPr>
              <a:t>業界再編・ダイナミズムの新たな仕組み</a:t>
            </a:r>
            <a:endParaRPr lang="ja-JP" altLang="en-US" sz="2000" dirty="0">
              <a:solidFill>
                <a:schemeClr val="bg1"/>
              </a:solidFill>
            </a:endParaRPr>
          </a:p>
        </p:txBody>
      </p:sp>
      <p:sp>
        <p:nvSpPr>
          <p:cNvPr id="9" name="正方形/長方形 8"/>
          <p:cNvSpPr/>
          <p:nvPr/>
        </p:nvSpPr>
        <p:spPr>
          <a:xfrm>
            <a:off x="2676940" y="1176058"/>
            <a:ext cx="5850834" cy="663129"/>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marL="0" lvl="1"/>
            <a:r>
              <a:rPr lang="ja-JP" altLang="en-US" sz="2000">
                <a:solidFill>
                  <a:schemeClr val="bg1"/>
                </a:solidFill>
              </a:rPr>
              <a:t>「自社だけ儲けよう」は、もはや受け入れられない</a:t>
            </a:r>
            <a:endParaRPr lang="en-US" altLang="ja-JP" sz="2000" dirty="0">
              <a:solidFill>
                <a:schemeClr val="bg1"/>
              </a:solidFill>
            </a:endParaRPr>
          </a:p>
        </p:txBody>
      </p:sp>
      <p:sp>
        <p:nvSpPr>
          <p:cNvPr id="10" name="正方形/長方形 9"/>
          <p:cNvSpPr/>
          <p:nvPr/>
        </p:nvSpPr>
        <p:spPr>
          <a:xfrm>
            <a:off x="2676940" y="2033650"/>
            <a:ext cx="5850834" cy="663129"/>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marL="0" lvl="1"/>
            <a:r>
              <a:rPr lang="ja-JP" altLang="en-US" sz="2000">
                <a:solidFill>
                  <a:schemeClr val="bg1"/>
                </a:solidFill>
              </a:rPr>
              <a:t>「仲間」をいかに増やすかが重要</a:t>
            </a:r>
            <a:endParaRPr lang="en-US" altLang="ja-JP" sz="2000">
              <a:solidFill>
                <a:schemeClr val="bg1"/>
              </a:solidFill>
            </a:endParaRPr>
          </a:p>
        </p:txBody>
      </p:sp>
      <p:sp>
        <p:nvSpPr>
          <p:cNvPr id="11" name="正方形/長方形 10"/>
          <p:cNvSpPr/>
          <p:nvPr/>
        </p:nvSpPr>
        <p:spPr>
          <a:xfrm>
            <a:off x="2676940" y="2894929"/>
            <a:ext cx="5850834" cy="663129"/>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marL="0" lvl="1"/>
            <a:r>
              <a:rPr lang="ja-JP" altLang="en-US" sz="2000">
                <a:solidFill>
                  <a:schemeClr val="bg1"/>
                </a:solidFill>
              </a:rPr>
              <a:t>クラウド＋</a:t>
            </a:r>
            <a:r>
              <a:rPr lang="en-US" altLang="ja-JP" sz="2000">
                <a:solidFill>
                  <a:schemeClr val="bg1"/>
                </a:solidFill>
              </a:rPr>
              <a:t>OSS</a:t>
            </a:r>
            <a:r>
              <a:rPr lang="ja-JP" altLang="en-US" sz="2000">
                <a:solidFill>
                  <a:schemeClr val="bg1"/>
                </a:solidFill>
              </a:rPr>
              <a:t>でスモールスタートアップ</a:t>
            </a:r>
          </a:p>
        </p:txBody>
      </p:sp>
      <p:sp>
        <p:nvSpPr>
          <p:cNvPr id="12" name="正方形/長方形 11"/>
          <p:cNvSpPr/>
          <p:nvPr/>
        </p:nvSpPr>
        <p:spPr>
          <a:xfrm>
            <a:off x="2676940" y="3752521"/>
            <a:ext cx="5850834" cy="663129"/>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marL="0" lvl="1"/>
            <a:r>
              <a:rPr lang="ja-JP" altLang="en-US" sz="2000">
                <a:solidFill>
                  <a:schemeClr val="bg1"/>
                </a:solidFill>
              </a:rPr>
              <a:t>開発を効率化して強みに集中</a:t>
            </a:r>
            <a:endParaRPr lang="ja-JP" altLang="en-US" sz="2000" dirty="0">
              <a:solidFill>
                <a:schemeClr val="bg1"/>
              </a:solidFill>
            </a:endParaRPr>
          </a:p>
        </p:txBody>
      </p:sp>
      <p:sp>
        <p:nvSpPr>
          <p:cNvPr id="13" name="正方形/長方形 12"/>
          <p:cNvSpPr/>
          <p:nvPr/>
        </p:nvSpPr>
        <p:spPr>
          <a:xfrm>
            <a:off x="2676940" y="4611721"/>
            <a:ext cx="5850834" cy="663129"/>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marL="0" lvl="1"/>
            <a:r>
              <a:rPr lang="ja-JP" altLang="en-US" sz="2000">
                <a:solidFill>
                  <a:schemeClr val="bg1"/>
                </a:solidFill>
              </a:rPr>
              <a:t>小さい組織でも大企業に対抗できる</a:t>
            </a:r>
            <a:endParaRPr lang="ja-JP" altLang="en-US" sz="2000" dirty="0">
              <a:solidFill>
                <a:schemeClr val="bg1"/>
              </a:solidFill>
            </a:endParaRPr>
          </a:p>
        </p:txBody>
      </p:sp>
      <p:sp>
        <p:nvSpPr>
          <p:cNvPr id="14" name="正方形/長方形 13"/>
          <p:cNvSpPr/>
          <p:nvPr/>
        </p:nvSpPr>
        <p:spPr>
          <a:xfrm>
            <a:off x="2676940" y="5469313"/>
            <a:ext cx="5850834" cy="663129"/>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marL="0" lvl="1"/>
            <a:r>
              <a:rPr lang="ja-JP" altLang="en-US" sz="2000">
                <a:solidFill>
                  <a:schemeClr val="bg1"/>
                </a:solidFill>
              </a:rPr>
              <a:t>オープンの中で差別化を図る</a:t>
            </a:r>
            <a:endParaRPr lang="en-US" altLang="ja-JP" sz="2000" dirty="0">
              <a:solidFill>
                <a:schemeClr val="bg1"/>
              </a:solidFill>
            </a:endParaRPr>
          </a:p>
        </p:txBody>
      </p:sp>
    </p:spTree>
    <p:extLst>
      <p:ext uri="{BB962C8B-B14F-4D97-AF65-F5344CB8AC3E}">
        <p14:creationId xmlns:p14="http://schemas.microsoft.com/office/powerpoint/2010/main" val="358823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a:solidFill>
                  <a:srgbClr val="FFFFFF"/>
                </a:solidFill>
                <a:effectLst/>
                <a:latin typeface="Arial Black" panose="020B0A04020102020204" pitchFamily="34" charset="0"/>
                <a:ea typeface="HGP創英角ｺﾞｼｯｸUB" pitchFamily="50" charset="-128"/>
                <a:cs typeface="Arial"/>
              </a:rPr>
              <a:t>補足資料</a:t>
            </a: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19198367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a:t>IT</a:t>
            </a:r>
            <a:r>
              <a:rPr kumimoji="1" lang="ja-JP" altLang="en-US" dirty="0"/>
              <a:t>における「オープン」の</a:t>
            </a:r>
            <a:r>
              <a:rPr lang="ja-JP" altLang="en-US" dirty="0"/>
              <a:t>変遷</a:t>
            </a:r>
            <a:endParaRPr kumimoji="1" lang="ja-JP" altLang="en-US" dirty="0"/>
          </a:p>
        </p:txBody>
      </p:sp>
      <p:sp>
        <p:nvSpPr>
          <p:cNvPr id="5" name="下矢印 4"/>
          <p:cNvSpPr/>
          <p:nvPr/>
        </p:nvSpPr>
        <p:spPr bwMode="auto">
          <a:xfrm>
            <a:off x="179512" y="1124744"/>
            <a:ext cx="648072" cy="5400600"/>
          </a:xfrm>
          <a:prstGeom prst="downArrow">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6" name="角丸四角形 5"/>
          <p:cNvSpPr/>
          <p:nvPr/>
        </p:nvSpPr>
        <p:spPr bwMode="auto">
          <a:xfrm>
            <a:off x="1043608" y="1340768"/>
            <a:ext cx="2088232" cy="50405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a:ln>
                  <a:noFill/>
                </a:ln>
                <a:solidFill>
                  <a:schemeClr val="bg1"/>
                </a:solidFill>
                <a:effectLst/>
                <a:latin typeface="+mn-lt"/>
                <a:ea typeface="+mn-ea"/>
              </a:rPr>
              <a:t>IBM System/360</a:t>
            </a:r>
            <a:endParaRPr kumimoji="0" lang="ja-JP" altLang="en-US" sz="1400" b="0" i="0" u="none" strike="noStrike" cap="none" normalizeH="0">
              <a:ln>
                <a:noFill/>
              </a:ln>
              <a:solidFill>
                <a:schemeClr val="bg1"/>
              </a:solidFill>
              <a:effectLst/>
              <a:latin typeface="+mn-lt"/>
              <a:ea typeface="+mn-ea"/>
            </a:endParaRPr>
          </a:p>
        </p:txBody>
      </p:sp>
      <p:sp>
        <p:nvSpPr>
          <p:cNvPr id="7" name="角丸四角形 6"/>
          <p:cNvSpPr/>
          <p:nvPr/>
        </p:nvSpPr>
        <p:spPr bwMode="auto">
          <a:xfrm>
            <a:off x="1043608" y="2492896"/>
            <a:ext cx="2088232" cy="50405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a:ln>
                  <a:noFill/>
                </a:ln>
                <a:solidFill>
                  <a:schemeClr val="bg1"/>
                </a:solidFill>
                <a:effectLst/>
                <a:latin typeface="+mn-lt"/>
                <a:ea typeface="+mn-ea"/>
              </a:rPr>
              <a:t>Apple II</a:t>
            </a:r>
            <a:endParaRPr kumimoji="0" lang="ja-JP" altLang="en-US" sz="1400" b="0" i="0" u="none" strike="noStrike" cap="none" normalizeH="0">
              <a:ln>
                <a:noFill/>
              </a:ln>
              <a:solidFill>
                <a:schemeClr val="bg1"/>
              </a:solidFill>
              <a:effectLst/>
              <a:latin typeface="+mn-lt"/>
              <a:ea typeface="+mn-ea"/>
            </a:endParaRPr>
          </a:p>
        </p:txBody>
      </p:sp>
      <p:sp>
        <p:nvSpPr>
          <p:cNvPr id="8" name="角丸四角形 7"/>
          <p:cNvSpPr/>
          <p:nvPr/>
        </p:nvSpPr>
        <p:spPr bwMode="auto">
          <a:xfrm>
            <a:off x="1043608" y="3068960"/>
            <a:ext cx="2088232" cy="50405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a:ln>
                  <a:noFill/>
                </a:ln>
                <a:solidFill>
                  <a:schemeClr val="bg1"/>
                </a:solidFill>
                <a:effectLst/>
                <a:latin typeface="+mn-lt"/>
                <a:ea typeface="+mn-ea"/>
              </a:rPr>
              <a:t>IBM</a:t>
            </a:r>
            <a:r>
              <a:rPr kumimoji="0" lang="ja-JP" altLang="en-US" sz="1400" dirty="0">
                <a:solidFill>
                  <a:schemeClr val="bg1"/>
                </a:solidFill>
                <a:latin typeface="+mn-lt"/>
                <a:ea typeface="+mn-ea"/>
              </a:rPr>
              <a:t> </a:t>
            </a:r>
            <a:r>
              <a:rPr kumimoji="0" lang="en-US" altLang="ja-JP" sz="1400" dirty="0">
                <a:solidFill>
                  <a:schemeClr val="bg1"/>
                </a:solidFill>
                <a:latin typeface="+mn-lt"/>
                <a:ea typeface="+mn-ea"/>
              </a:rPr>
              <a:t>PC</a:t>
            </a:r>
            <a:endParaRPr kumimoji="0" lang="ja-JP" altLang="en-US" sz="1400" b="0" i="0" u="none" strike="noStrike" cap="none" normalizeH="0" dirty="0">
              <a:ln>
                <a:noFill/>
              </a:ln>
              <a:solidFill>
                <a:schemeClr val="bg1"/>
              </a:solidFill>
              <a:effectLst/>
              <a:latin typeface="+mn-lt"/>
              <a:ea typeface="+mn-ea"/>
            </a:endParaRPr>
          </a:p>
        </p:txBody>
      </p:sp>
      <p:sp>
        <p:nvSpPr>
          <p:cNvPr id="9" name="角丸四角形 8"/>
          <p:cNvSpPr/>
          <p:nvPr/>
        </p:nvSpPr>
        <p:spPr bwMode="auto">
          <a:xfrm>
            <a:off x="1043608" y="3645024"/>
            <a:ext cx="2088232" cy="50405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a:ln>
                  <a:noFill/>
                </a:ln>
                <a:solidFill>
                  <a:schemeClr val="bg1"/>
                </a:solidFill>
                <a:effectLst/>
                <a:latin typeface="+mn-lt"/>
                <a:ea typeface="+mn-ea"/>
              </a:rPr>
              <a:t>Free Software</a:t>
            </a:r>
            <a:endParaRPr kumimoji="0" lang="ja-JP" altLang="en-US" sz="1400" b="0" i="0" u="none" strike="noStrike" cap="none" normalizeH="0" dirty="0">
              <a:ln>
                <a:noFill/>
              </a:ln>
              <a:solidFill>
                <a:schemeClr val="bg1"/>
              </a:solidFill>
              <a:effectLst/>
              <a:latin typeface="+mn-lt"/>
              <a:ea typeface="+mn-ea"/>
            </a:endParaRPr>
          </a:p>
        </p:txBody>
      </p:sp>
      <p:sp>
        <p:nvSpPr>
          <p:cNvPr id="10" name="角丸四角形 9"/>
          <p:cNvSpPr/>
          <p:nvPr/>
        </p:nvSpPr>
        <p:spPr bwMode="auto">
          <a:xfrm>
            <a:off x="1043608" y="4221088"/>
            <a:ext cx="2088232" cy="50405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a:ln>
                  <a:noFill/>
                </a:ln>
                <a:solidFill>
                  <a:schemeClr val="bg1"/>
                </a:solidFill>
                <a:effectLst/>
                <a:latin typeface="+mn-lt"/>
                <a:ea typeface="+mn-ea"/>
              </a:rPr>
              <a:t>Open Source Software</a:t>
            </a:r>
            <a:endParaRPr kumimoji="0" lang="ja-JP" altLang="en-US" sz="1400" b="0" i="0" u="none" strike="noStrike" cap="none" normalizeH="0" dirty="0">
              <a:ln>
                <a:noFill/>
              </a:ln>
              <a:solidFill>
                <a:schemeClr val="bg1"/>
              </a:solidFill>
              <a:effectLst/>
              <a:latin typeface="+mn-lt"/>
              <a:ea typeface="+mn-ea"/>
            </a:endParaRPr>
          </a:p>
        </p:txBody>
      </p:sp>
      <p:sp>
        <p:nvSpPr>
          <p:cNvPr id="11" name="角丸四角形 10"/>
          <p:cNvSpPr/>
          <p:nvPr/>
        </p:nvSpPr>
        <p:spPr bwMode="auto">
          <a:xfrm>
            <a:off x="1043608" y="4797152"/>
            <a:ext cx="2088232" cy="432048"/>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a:ln>
                  <a:noFill/>
                </a:ln>
                <a:solidFill>
                  <a:schemeClr val="bg1"/>
                </a:solidFill>
                <a:effectLst/>
                <a:latin typeface="+mn-lt"/>
                <a:ea typeface="+mn-ea"/>
              </a:rPr>
              <a:t>Open Source Hardware</a:t>
            </a:r>
            <a:endParaRPr kumimoji="0" lang="ja-JP" altLang="en-US" sz="1400" b="0" i="0" u="none" strike="noStrike" cap="none" normalizeH="0">
              <a:ln>
                <a:noFill/>
              </a:ln>
              <a:solidFill>
                <a:schemeClr val="bg1"/>
              </a:solidFill>
              <a:effectLst/>
              <a:latin typeface="+mn-lt"/>
              <a:ea typeface="+mn-ea"/>
            </a:endParaRPr>
          </a:p>
        </p:txBody>
      </p:sp>
      <p:sp>
        <p:nvSpPr>
          <p:cNvPr id="12" name="テキスト ボックス 11"/>
          <p:cNvSpPr txBox="1"/>
          <p:nvPr/>
        </p:nvSpPr>
        <p:spPr>
          <a:xfrm>
            <a:off x="251520" y="1079158"/>
            <a:ext cx="498855" cy="5339923"/>
          </a:xfrm>
          <a:prstGeom prst="rect">
            <a:avLst/>
          </a:prstGeom>
          <a:noFill/>
        </p:spPr>
        <p:txBody>
          <a:bodyPr wrap="none" rtlCol="0">
            <a:spAutoFit/>
          </a:bodyPr>
          <a:lstStyle/>
          <a:p>
            <a:pPr algn="ctr"/>
            <a:r>
              <a:rPr kumimoji="1" lang="en-US" altLang="ja-JP" sz="1100" dirty="0">
                <a:solidFill>
                  <a:schemeClr val="bg1"/>
                </a:solidFill>
                <a:latin typeface="+mn-lt"/>
                <a:ea typeface="+mn-ea"/>
              </a:rPr>
              <a:t>1960</a:t>
            </a:r>
          </a:p>
          <a:p>
            <a:pPr algn="ctr"/>
            <a:endParaRPr lang="en-US" altLang="ja-JP" sz="1100" dirty="0">
              <a:solidFill>
                <a:schemeClr val="bg1"/>
              </a:solidFill>
              <a:latin typeface="+mn-lt"/>
              <a:ea typeface="+mn-ea"/>
            </a:endParaRPr>
          </a:p>
          <a:p>
            <a:pPr algn="ctr"/>
            <a:endParaRPr kumimoji="1"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r>
              <a:rPr kumimoji="1" lang="en-US" altLang="ja-JP" sz="1100" dirty="0">
                <a:solidFill>
                  <a:schemeClr val="bg1"/>
                </a:solidFill>
                <a:latin typeface="+mn-lt"/>
                <a:ea typeface="+mn-ea"/>
              </a:rPr>
              <a:t>1970</a:t>
            </a: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kumimoji="1"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r>
              <a:rPr kumimoji="1" lang="en-US" altLang="ja-JP" sz="1100" dirty="0">
                <a:solidFill>
                  <a:schemeClr val="bg1"/>
                </a:solidFill>
                <a:latin typeface="+mn-lt"/>
                <a:ea typeface="+mn-ea"/>
              </a:rPr>
              <a:t>1980</a:t>
            </a: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kumimoji="1"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r>
              <a:rPr kumimoji="1" lang="en-US" altLang="ja-JP" sz="1100" dirty="0">
                <a:solidFill>
                  <a:schemeClr val="bg1"/>
                </a:solidFill>
                <a:latin typeface="+mn-lt"/>
                <a:ea typeface="+mn-ea"/>
              </a:rPr>
              <a:t>1990</a:t>
            </a: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kumimoji="1"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r>
              <a:rPr kumimoji="1" lang="en-US" altLang="ja-JP" sz="1100" dirty="0">
                <a:solidFill>
                  <a:schemeClr val="bg1"/>
                </a:solidFill>
                <a:latin typeface="+mn-lt"/>
                <a:ea typeface="+mn-ea"/>
              </a:rPr>
              <a:t>2000</a:t>
            </a:r>
          </a:p>
          <a:p>
            <a:pPr algn="ctr"/>
            <a:endParaRPr lang="en-US" altLang="ja-JP" sz="1100" dirty="0">
              <a:solidFill>
                <a:schemeClr val="bg1"/>
              </a:solidFill>
              <a:latin typeface="+mn-lt"/>
              <a:ea typeface="+mn-ea"/>
            </a:endParaRPr>
          </a:p>
          <a:p>
            <a:pPr algn="ctr"/>
            <a:endParaRPr kumimoji="1"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endParaRPr kumimoji="1" lang="en-US" altLang="ja-JP" sz="1100" dirty="0">
              <a:solidFill>
                <a:schemeClr val="bg1"/>
              </a:solidFill>
              <a:latin typeface="+mn-lt"/>
              <a:ea typeface="+mn-ea"/>
            </a:endParaRPr>
          </a:p>
          <a:p>
            <a:pPr algn="ctr"/>
            <a:endParaRPr lang="en-US" altLang="ja-JP" sz="1100" dirty="0">
              <a:solidFill>
                <a:schemeClr val="bg1"/>
              </a:solidFill>
              <a:latin typeface="+mn-lt"/>
              <a:ea typeface="+mn-ea"/>
            </a:endParaRPr>
          </a:p>
          <a:p>
            <a:pPr algn="ctr"/>
            <a:r>
              <a:rPr kumimoji="1" lang="en-US" altLang="ja-JP" sz="1100" dirty="0">
                <a:solidFill>
                  <a:schemeClr val="bg1"/>
                </a:solidFill>
                <a:latin typeface="+mn-lt"/>
                <a:ea typeface="+mn-ea"/>
              </a:rPr>
              <a:t>2010</a:t>
            </a:r>
            <a:endParaRPr kumimoji="1" lang="ja-JP" altLang="en-US" sz="1100" dirty="0">
              <a:solidFill>
                <a:schemeClr val="bg1"/>
              </a:solidFill>
              <a:latin typeface="+mn-lt"/>
              <a:ea typeface="+mn-ea"/>
            </a:endParaRPr>
          </a:p>
        </p:txBody>
      </p:sp>
      <p:sp>
        <p:nvSpPr>
          <p:cNvPr id="13" name="角丸四角形 12"/>
          <p:cNvSpPr/>
          <p:nvPr/>
        </p:nvSpPr>
        <p:spPr bwMode="auto">
          <a:xfrm>
            <a:off x="3203848" y="1340768"/>
            <a:ext cx="2088232" cy="504056"/>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アーキテクチャの公開</a:t>
            </a:r>
          </a:p>
        </p:txBody>
      </p:sp>
      <p:sp>
        <p:nvSpPr>
          <p:cNvPr id="14" name="角丸四角形 13"/>
          <p:cNvSpPr/>
          <p:nvPr/>
        </p:nvSpPr>
        <p:spPr bwMode="auto">
          <a:xfrm>
            <a:off x="3203848" y="2492896"/>
            <a:ext cx="2088232" cy="1080120"/>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a:solidFill>
                  <a:schemeClr val="bg1"/>
                </a:solidFill>
                <a:latin typeface="+mn-lt"/>
                <a:ea typeface="+mn-ea"/>
              </a:rPr>
              <a:t>回路図</a:t>
            </a:r>
            <a:r>
              <a:rPr kumimoji="0" lang="en-US" altLang="ja-JP" sz="1200" b="0" i="0" u="none" strike="noStrike" cap="none" normalizeH="0">
                <a:ln>
                  <a:noFill/>
                </a:ln>
                <a:solidFill>
                  <a:schemeClr val="bg1"/>
                </a:solidFill>
                <a:effectLst/>
                <a:latin typeface="+mn-lt"/>
                <a:ea typeface="+mn-ea"/>
              </a:rPr>
              <a:t>/OS API</a:t>
            </a:r>
            <a:r>
              <a:rPr kumimoji="0" lang="ja-JP" altLang="en-US" sz="1200" b="0" i="0" u="none" strike="noStrike" cap="none" normalizeH="0">
                <a:ln>
                  <a:noFill/>
                </a:ln>
                <a:solidFill>
                  <a:schemeClr val="bg1"/>
                </a:solidFill>
                <a:effectLst/>
                <a:latin typeface="+mn-lt"/>
                <a:ea typeface="+mn-ea"/>
              </a:rPr>
              <a:t>の公開</a:t>
            </a:r>
          </a:p>
        </p:txBody>
      </p:sp>
      <p:sp>
        <p:nvSpPr>
          <p:cNvPr id="15" name="角丸四角形 14"/>
          <p:cNvSpPr/>
          <p:nvPr/>
        </p:nvSpPr>
        <p:spPr bwMode="auto">
          <a:xfrm>
            <a:off x="3203848" y="3645024"/>
            <a:ext cx="2088232" cy="1080120"/>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a:ln>
                  <a:noFill/>
                </a:ln>
                <a:solidFill>
                  <a:schemeClr val="bg1"/>
                </a:solidFill>
                <a:effectLst/>
                <a:latin typeface="+mn-lt"/>
                <a:ea typeface="+mn-ea"/>
              </a:rPr>
              <a:t>ソースコードの公開</a:t>
            </a:r>
          </a:p>
        </p:txBody>
      </p:sp>
      <p:sp>
        <p:nvSpPr>
          <p:cNvPr id="17" name="角丸四角形 16"/>
          <p:cNvSpPr/>
          <p:nvPr/>
        </p:nvSpPr>
        <p:spPr bwMode="auto">
          <a:xfrm>
            <a:off x="5364088" y="1340768"/>
            <a:ext cx="2088232" cy="504056"/>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a:ln>
                  <a:noFill/>
                </a:ln>
                <a:solidFill>
                  <a:schemeClr val="bg1"/>
                </a:solidFill>
                <a:effectLst/>
                <a:latin typeface="+mn-lt"/>
                <a:ea typeface="+mn-ea"/>
              </a:rPr>
              <a:t>HW</a:t>
            </a:r>
            <a:r>
              <a:rPr kumimoji="0" lang="ja-JP" altLang="en-US" sz="1200" b="0" i="0" u="none" strike="noStrike" cap="none" normalizeH="0" dirty="0">
                <a:ln>
                  <a:noFill/>
                </a:ln>
                <a:solidFill>
                  <a:schemeClr val="bg1"/>
                </a:solidFill>
                <a:effectLst/>
                <a:latin typeface="+mn-lt"/>
                <a:ea typeface="+mn-ea"/>
              </a:rPr>
              <a:t>のファミリー化</a:t>
            </a:r>
            <a:endParaRPr kumimoji="0" lang="en-US" altLang="ja-JP" sz="1200" b="0" i="0" u="none" strike="noStrike" cap="none" normalizeH="0" dirty="0">
              <a:ln>
                <a:noFill/>
              </a:ln>
              <a:solidFill>
                <a:schemeClr val="bg1"/>
              </a:solidFill>
              <a:effectLst/>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周辺機器</a:t>
            </a:r>
            <a:r>
              <a:rPr kumimoji="0" lang="en-US" altLang="ja-JP" sz="1200" dirty="0">
                <a:solidFill>
                  <a:schemeClr val="bg1"/>
                </a:solidFill>
                <a:latin typeface="+mn-lt"/>
                <a:ea typeface="+mn-ea"/>
              </a:rPr>
              <a:t>/SW</a:t>
            </a:r>
            <a:r>
              <a:rPr kumimoji="0" lang="ja-JP" altLang="en-US" sz="1200" dirty="0">
                <a:solidFill>
                  <a:schemeClr val="bg1"/>
                </a:solidFill>
                <a:latin typeface="+mn-lt"/>
                <a:ea typeface="+mn-ea"/>
              </a:rPr>
              <a:t>の互換性確保</a:t>
            </a:r>
            <a:endParaRPr kumimoji="0" lang="en-US" altLang="ja-JP" sz="1200" dirty="0">
              <a:solidFill>
                <a:schemeClr val="bg1"/>
              </a:solidFill>
              <a:latin typeface="+mn-lt"/>
              <a:ea typeface="+mn-ea"/>
            </a:endParaRPr>
          </a:p>
        </p:txBody>
      </p:sp>
      <p:sp>
        <p:nvSpPr>
          <p:cNvPr id="18" name="角丸四角形 17"/>
          <p:cNvSpPr/>
          <p:nvPr/>
        </p:nvSpPr>
        <p:spPr bwMode="auto">
          <a:xfrm>
            <a:off x="5364088" y="2492896"/>
            <a:ext cx="2088232" cy="1080120"/>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サードパーティの活用</a:t>
            </a:r>
            <a:endParaRPr kumimoji="0" lang="en-US" altLang="ja-JP" sz="1200" dirty="0">
              <a:solidFill>
                <a:schemeClr val="bg1"/>
              </a:solidFill>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・周辺機器</a:t>
            </a:r>
            <a:endParaRPr kumimoji="0" lang="en-US" altLang="ja-JP" sz="1200" dirty="0">
              <a:solidFill>
                <a:schemeClr val="bg1"/>
              </a:solidFill>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・アプリーケーション</a:t>
            </a:r>
          </a:p>
        </p:txBody>
      </p:sp>
      <p:sp>
        <p:nvSpPr>
          <p:cNvPr id="19" name="角丸四角形 18"/>
          <p:cNvSpPr/>
          <p:nvPr/>
        </p:nvSpPr>
        <p:spPr bwMode="auto">
          <a:xfrm>
            <a:off x="5364088" y="3645024"/>
            <a:ext cx="2088232" cy="1080120"/>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ベンダーロックインの回避</a:t>
            </a:r>
            <a:endParaRPr kumimoji="0" lang="en-US" altLang="ja-JP" sz="1200" b="0" i="0" u="none" strike="noStrike" cap="none" normalizeH="0" dirty="0">
              <a:ln>
                <a:noFill/>
              </a:ln>
              <a:solidFill>
                <a:schemeClr val="bg1"/>
              </a:solidFill>
              <a:effectLst/>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開発効率の向上</a:t>
            </a:r>
            <a:endParaRPr kumimoji="0" lang="en-US" altLang="ja-JP" sz="1200" b="0" i="0" u="none" strike="noStrike" cap="none" normalizeH="0" dirty="0">
              <a:ln>
                <a:noFill/>
              </a:ln>
              <a:solidFill>
                <a:schemeClr val="bg1"/>
              </a:solidFill>
              <a:effectLst/>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ソフトウェアの民主化</a:t>
            </a:r>
            <a:endParaRPr kumimoji="0" lang="ja-JP" altLang="en-US" sz="1200" b="0" i="0" u="none" strike="noStrike" cap="none" normalizeH="0" dirty="0">
              <a:ln>
                <a:noFill/>
              </a:ln>
              <a:solidFill>
                <a:schemeClr val="bg1"/>
              </a:solidFill>
              <a:effectLst/>
              <a:latin typeface="+mn-lt"/>
              <a:ea typeface="+mn-ea"/>
            </a:endParaRPr>
          </a:p>
        </p:txBody>
      </p:sp>
      <p:sp>
        <p:nvSpPr>
          <p:cNvPr id="20" name="角丸四角形 19"/>
          <p:cNvSpPr/>
          <p:nvPr/>
        </p:nvSpPr>
        <p:spPr bwMode="auto">
          <a:xfrm>
            <a:off x="3203848" y="4797152"/>
            <a:ext cx="2088232" cy="432048"/>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a:ln>
                  <a:noFill/>
                </a:ln>
                <a:solidFill>
                  <a:schemeClr val="bg1"/>
                </a:solidFill>
                <a:effectLst/>
                <a:latin typeface="+mn-lt"/>
                <a:ea typeface="+mn-ea"/>
              </a:rPr>
              <a:t>設計情報の公開</a:t>
            </a:r>
          </a:p>
        </p:txBody>
      </p:sp>
      <p:sp>
        <p:nvSpPr>
          <p:cNvPr id="21" name="角丸四角形 20"/>
          <p:cNvSpPr/>
          <p:nvPr/>
        </p:nvSpPr>
        <p:spPr bwMode="auto">
          <a:xfrm>
            <a:off x="5364088" y="4797152"/>
            <a:ext cx="2088232" cy="432048"/>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コスト削減</a:t>
            </a:r>
          </a:p>
        </p:txBody>
      </p:sp>
      <p:sp>
        <p:nvSpPr>
          <p:cNvPr id="23" name="角丸四角形 22"/>
          <p:cNvSpPr/>
          <p:nvPr/>
        </p:nvSpPr>
        <p:spPr bwMode="auto">
          <a:xfrm>
            <a:off x="7524328" y="1340768"/>
            <a:ext cx="1440160" cy="504056"/>
          </a:xfrm>
          <a:prstGeom prst="roundRect">
            <a:avLst>
              <a:gd name="adj" fmla="val 0"/>
            </a:avLst>
          </a:prstGeom>
          <a:solidFill>
            <a:srgbClr val="EC8B4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互換機の誕生</a:t>
            </a:r>
          </a:p>
        </p:txBody>
      </p:sp>
      <p:sp>
        <p:nvSpPr>
          <p:cNvPr id="25" name="角丸四角形 24"/>
          <p:cNvSpPr/>
          <p:nvPr/>
        </p:nvSpPr>
        <p:spPr bwMode="auto">
          <a:xfrm>
            <a:off x="7524328" y="4221088"/>
            <a:ext cx="1440160" cy="504056"/>
          </a:xfrm>
          <a:prstGeom prst="roundRect">
            <a:avLst>
              <a:gd name="adj" fmla="val 0"/>
            </a:avLst>
          </a:prstGeom>
          <a:solidFill>
            <a:srgbClr val="C0504D"/>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新しいビジネスモデルの誕生</a:t>
            </a:r>
            <a:endParaRPr kumimoji="0" lang="ja-JP" altLang="en-US" sz="1200" b="0" i="0" u="none" strike="noStrike" cap="none" normalizeH="0" dirty="0">
              <a:ln>
                <a:noFill/>
              </a:ln>
              <a:solidFill>
                <a:schemeClr val="bg1"/>
              </a:solidFill>
              <a:effectLst/>
              <a:latin typeface="+mn-lt"/>
              <a:ea typeface="+mn-ea"/>
            </a:endParaRPr>
          </a:p>
        </p:txBody>
      </p:sp>
      <p:sp>
        <p:nvSpPr>
          <p:cNvPr id="27" name="角丸四角形 26"/>
          <p:cNvSpPr/>
          <p:nvPr/>
        </p:nvSpPr>
        <p:spPr bwMode="auto">
          <a:xfrm>
            <a:off x="1043608" y="5301208"/>
            <a:ext cx="2088232" cy="432048"/>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a:ln>
                  <a:noFill/>
                </a:ln>
                <a:solidFill>
                  <a:schemeClr val="bg1"/>
                </a:solidFill>
                <a:effectLst/>
                <a:latin typeface="+mn-lt"/>
                <a:ea typeface="+mn-ea"/>
              </a:rPr>
              <a:t>Open Cloud</a:t>
            </a:r>
            <a:endParaRPr kumimoji="0" lang="ja-JP" altLang="en-US" sz="1400" b="0" i="0" u="none" strike="noStrike" cap="none" normalizeH="0">
              <a:ln>
                <a:noFill/>
              </a:ln>
              <a:solidFill>
                <a:schemeClr val="bg1"/>
              </a:solidFill>
              <a:effectLst/>
              <a:latin typeface="+mn-lt"/>
              <a:ea typeface="+mn-ea"/>
            </a:endParaRPr>
          </a:p>
        </p:txBody>
      </p:sp>
      <p:sp>
        <p:nvSpPr>
          <p:cNvPr id="28" name="角丸四角形 27"/>
          <p:cNvSpPr/>
          <p:nvPr/>
        </p:nvSpPr>
        <p:spPr bwMode="auto">
          <a:xfrm>
            <a:off x="3203848" y="5301208"/>
            <a:ext cx="2088232" cy="432048"/>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a:ln>
                  <a:noFill/>
                </a:ln>
                <a:solidFill>
                  <a:schemeClr val="bg1"/>
                </a:solidFill>
                <a:effectLst/>
                <a:latin typeface="+mn-lt"/>
                <a:ea typeface="+mn-ea"/>
              </a:rPr>
              <a:t>OSS</a:t>
            </a:r>
            <a:r>
              <a:rPr kumimoji="0" lang="ja-JP" altLang="en-US" sz="1200" b="0" i="0" u="none" strike="noStrike" cap="none" normalizeH="0" dirty="0">
                <a:ln>
                  <a:noFill/>
                </a:ln>
                <a:solidFill>
                  <a:schemeClr val="bg1"/>
                </a:solidFill>
                <a:effectLst/>
                <a:latin typeface="+mn-lt"/>
                <a:ea typeface="+mn-ea"/>
              </a:rPr>
              <a:t>のクラウドインフラ</a:t>
            </a:r>
          </a:p>
        </p:txBody>
      </p:sp>
      <p:sp>
        <p:nvSpPr>
          <p:cNvPr id="29" name="角丸四角形 28"/>
          <p:cNvSpPr/>
          <p:nvPr/>
        </p:nvSpPr>
        <p:spPr bwMode="auto">
          <a:xfrm>
            <a:off x="5364088" y="5301208"/>
            <a:ext cx="2088232" cy="432048"/>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a:ln>
                  <a:noFill/>
                </a:ln>
                <a:solidFill>
                  <a:schemeClr val="bg1"/>
                </a:solidFill>
                <a:effectLst/>
                <a:latin typeface="+mn-lt"/>
                <a:ea typeface="+mn-ea"/>
              </a:rPr>
              <a:t>インフラの標準化</a:t>
            </a:r>
          </a:p>
        </p:txBody>
      </p:sp>
      <p:sp>
        <p:nvSpPr>
          <p:cNvPr id="32" name="角丸四角形 31"/>
          <p:cNvSpPr/>
          <p:nvPr/>
        </p:nvSpPr>
        <p:spPr bwMode="auto">
          <a:xfrm>
            <a:off x="1043608" y="5805264"/>
            <a:ext cx="2088232" cy="432048"/>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a:ln>
                  <a:noFill/>
                </a:ln>
                <a:solidFill>
                  <a:schemeClr val="bg1"/>
                </a:solidFill>
                <a:effectLst/>
                <a:latin typeface="+mn-lt"/>
                <a:ea typeface="+mn-ea"/>
              </a:rPr>
              <a:t>Open </a:t>
            </a:r>
            <a:r>
              <a:rPr kumimoji="0" lang="en-US" altLang="ja-JP" sz="1400" dirty="0">
                <a:solidFill>
                  <a:schemeClr val="bg1"/>
                </a:solidFill>
                <a:latin typeface="+mn-lt"/>
                <a:ea typeface="+mn-ea"/>
              </a:rPr>
              <a:t>Data</a:t>
            </a:r>
            <a:endParaRPr kumimoji="0" lang="ja-JP" altLang="en-US" sz="1400" b="0" i="0" u="none" strike="noStrike" cap="none" normalizeH="0" dirty="0">
              <a:ln>
                <a:noFill/>
              </a:ln>
              <a:solidFill>
                <a:schemeClr val="bg1"/>
              </a:solidFill>
              <a:effectLst/>
              <a:latin typeface="+mn-lt"/>
              <a:ea typeface="+mn-ea"/>
            </a:endParaRPr>
          </a:p>
        </p:txBody>
      </p:sp>
      <p:sp>
        <p:nvSpPr>
          <p:cNvPr id="33" name="角丸四角形 32"/>
          <p:cNvSpPr/>
          <p:nvPr/>
        </p:nvSpPr>
        <p:spPr bwMode="auto">
          <a:xfrm>
            <a:off x="3203848" y="5805264"/>
            <a:ext cx="2088232" cy="432048"/>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官公庁</a:t>
            </a:r>
            <a:r>
              <a:rPr kumimoji="0" lang="ja-JP" altLang="en-US" sz="1200" b="0" i="0" u="none" strike="noStrike" cap="none" normalizeH="0" dirty="0">
                <a:ln>
                  <a:noFill/>
                </a:ln>
                <a:solidFill>
                  <a:schemeClr val="bg1"/>
                </a:solidFill>
                <a:effectLst/>
                <a:latin typeface="+mn-lt"/>
                <a:ea typeface="+mn-ea"/>
              </a:rPr>
              <a:t>データの公開</a:t>
            </a:r>
          </a:p>
        </p:txBody>
      </p:sp>
      <p:sp>
        <p:nvSpPr>
          <p:cNvPr id="34" name="角丸四角形 33"/>
          <p:cNvSpPr/>
          <p:nvPr/>
        </p:nvSpPr>
        <p:spPr bwMode="auto">
          <a:xfrm>
            <a:off x="5364088" y="5805264"/>
            <a:ext cx="2088232" cy="432048"/>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ビッグデータの無償利用</a:t>
            </a:r>
          </a:p>
        </p:txBody>
      </p:sp>
      <p:sp>
        <p:nvSpPr>
          <p:cNvPr id="36" name="角丸四角形 35"/>
          <p:cNvSpPr/>
          <p:nvPr/>
        </p:nvSpPr>
        <p:spPr bwMode="auto">
          <a:xfrm>
            <a:off x="1050726" y="1916832"/>
            <a:ext cx="2088232" cy="504056"/>
          </a:xfrm>
          <a:prstGeom prst="roundRect">
            <a:avLst>
              <a:gd name="adj" fmla="val 0"/>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a:ln>
                  <a:noFill/>
                </a:ln>
                <a:solidFill>
                  <a:schemeClr val="bg1"/>
                </a:solidFill>
                <a:effectLst/>
                <a:latin typeface="+mn-lt"/>
                <a:ea typeface="+mn-ea"/>
              </a:rPr>
              <a:t>UNIX</a:t>
            </a:r>
            <a:endParaRPr kumimoji="0" lang="ja-JP" altLang="en-US" sz="1400" b="0" i="0" u="none" strike="noStrike" cap="none" normalizeH="0" dirty="0">
              <a:ln>
                <a:noFill/>
              </a:ln>
              <a:solidFill>
                <a:schemeClr val="bg1"/>
              </a:solidFill>
              <a:effectLst/>
              <a:latin typeface="+mn-lt"/>
              <a:ea typeface="+mn-ea"/>
            </a:endParaRPr>
          </a:p>
        </p:txBody>
      </p:sp>
      <p:sp>
        <p:nvSpPr>
          <p:cNvPr id="37" name="角丸四角形 36"/>
          <p:cNvSpPr/>
          <p:nvPr/>
        </p:nvSpPr>
        <p:spPr bwMode="auto">
          <a:xfrm>
            <a:off x="3210966" y="1916832"/>
            <a:ext cx="2088232" cy="504056"/>
          </a:xfrm>
          <a:prstGeom prst="roundRect">
            <a:avLst>
              <a:gd name="adj" fmla="val 0"/>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ソース公開</a:t>
            </a:r>
            <a:endParaRPr kumimoji="0" lang="en-US" altLang="ja-JP" sz="1200" b="0" i="0" u="none" strike="noStrike" cap="none" normalizeH="0" dirty="0">
              <a:ln>
                <a:noFill/>
              </a:ln>
              <a:solidFill>
                <a:schemeClr val="bg1"/>
              </a:solidFill>
              <a:effectLst/>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en-US" altLang="ja-JP" sz="1200" dirty="0">
                <a:solidFill>
                  <a:schemeClr val="bg1"/>
                </a:solidFill>
                <a:latin typeface="+mn-lt"/>
                <a:ea typeface="+mn-ea"/>
              </a:rPr>
              <a:t>(</a:t>
            </a:r>
            <a:r>
              <a:rPr kumimoji="0" lang="ja-JP" altLang="en-US" sz="1200" dirty="0">
                <a:solidFill>
                  <a:schemeClr val="bg1"/>
                </a:solidFill>
                <a:latin typeface="+mn-lt"/>
                <a:ea typeface="+mn-ea"/>
              </a:rPr>
              <a:t>独禁法による販売禁止</a:t>
            </a:r>
            <a:r>
              <a:rPr kumimoji="0" lang="en-US" altLang="ja-JP" sz="1200" dirty="0">
                <a:solidFill>
                  <a:schemeClr val="bg1"/>
                </a:solidFill>
                <a:latin typeface="+mn-lt"/>
                <a:ea typeface="+mn-ea"/>
              </a:rPr>
              <a:t>)</a:t>
            </a:r>
            <a:endParaRPr kumimoji="0" lang="ja-JP" altLang="en-US" sz="1200" b="0" i="0" u="none" strike="noStrike" cap="none" normalizeH="0" dirty="0">
              <a:ln>
                <a:noFill/>
              </a:ln>
              <a:solidFill>
                <a:schemeClr val="bg1"/>
              </a:solidFill>
              <a:effectLst/>
              <a:latin typeface="+mn-lt"/>
              <a:ea typeface="+mn-ea"/>
            </a:endParaRPr>
          </a:p>
        </p:txBody>
      </p:sp>
      <p:sp>
        <p:nvSpPr>
          <p:cNvPr id="38" name="角丸四角形 37"/>
          <p:cNvSpPr/>
          <p:nvPr/>
        </p:nvSpPr>
        <p:spPr bwMode="auto">
          <a:xfrm>
            <a:off x="5364088" y="1916832"/>
            <a:ext cx="2088232" cy="504056"/>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研究機関での普及</a:t>
            </a:r>
            <a:endParaRPr kumimoji="0" lang="en-US" altLang="ja-JP" sz="1200" dirty="0">
              <a:solidFill>
                <a:schemeClr val="bg1"/>
              </a:solidFill>
              <a:latin typeface="+mn-lt"/>
              <a:ea typeface="+mn-ea"/>
            </a:endParaRPr>
          </a:p>
          <a:p>
            <a:pPr marL="0" marR="0" indent="0" algn="l" defTabSz="914400" rtl="0" eaLnBrk="1" fontAlgn="base" latinLnBrk="0" hangingPunct="1">
              <a:lnSpc>
                <a:spcPct val="100000"/>
              </a:lnSpc>
              <a:spcBef>
                <a:spcPct val="20000"/>
              </a:spcBef>
              <a:spcAft>
                <a:spcPct val="0"/>
              </a:spcAft>
              <a:buClrTx/>
              <a:buSzTx/>
              <a:buFontTx/>
              <a:buNone/>
              <a:tabLst/>
            </a:pPr>
            <a:r>
              <a:rPr kumimoji="0" lang="ja-JP" altLang="en-US" sz="1200" dirty="0">
                <a:solidFill>
                  <a:schemeClr val="bg1"/>
                </a:solidFill>
                <a:latin typeface="+mn-lt"/>
                <a:ea typeface="+mn-ea"/>
              </a:rPr>
              <a:t>分散した共同開発</a:t>
            </a:r>
            <a:endParaRPr kumimoji="0" lang="en-US" altLang="ja-JP" sz="1200" dirty="0">
              <a:solidFill>
                <a:schemeClr val="bg1"/>
              </a:solidFill>
              <a:latin typeface="+mn-lt"/>
              <a:ea typeface="+mn-ea"/>
            </a:endParaRPr>
          </a:p>
        </p:txBody>
      </p:sp>
      <p:sp>
        <p:nvSpPr>
          <p:cNvPr id="39" name="角丸四角形 38"/>
          <p:cNvSpPr/>
          <p:nvPr/>
        </p:nvSpPr>
        <p:spPr bwMode="auto">
          <a:xfrm>
            <a:off x="7524328" y="3068960"/>
            <a:ext cx="1440160" cy="504056"/>
          </a:xfrm>
          <a:prstGeom prst="roundRect">
            <a:avLst>
              <a:gd name="adj" fmla="val 0"/>
            </a:avLst>
          </a:prstGeom>
          <a:solidFill>
            <a:srgbClr val="EC8B4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互換機の誕生と</a:t>
            </a:r>
            <a:r>
              <a:rPr kumimoji="0" lang="en-US" altLang="ja-JP" sz="1200" b="0" i="0" u="none" strike="noStrike" cap="none" normalizeH="0" dirty="0">
                <a:ln>
                  <a:noFill/>
                </a:ln>
                <a:solidFill>
                  <a:schemeClr val="bg1"/>
                </a:solidFill>
                <a:effectLst/>
                <a:latin typeface="+mn-lt"/>
                <a:ea typeface="+mn-ea"/>
              </a:rPr>
              <a:t>PC</a:t>
            </a:r>
            <a:r>
              <a:rPr kumimoji="0" lang="ja-JP" altLang="en-US" sz="1200" b="0" i="0" u="none" strike="noStrike" cap="none" normalizeH="0" dirty="0">
                <a:ln>
                  <a:noFill/>
                </a:ln>
                <a:solidFill>
                  <a:schemeClr val="bg1"/>
                </a:solidFill>
                <a:effectLst/>
                <a:latin typeface="+mn-lt"/>
                <a:ea typeface="+mn-ea"/>
              </a:rPr>
              <a:t>事業らの撤退</a:t>
            </a:r>
          </a:p>
        </p:txBody>
      </p:sp>
      <p:sp>
        <p:nvSpPr>
          <p:cNvPr id="40" name="角丸四角形 39"/>
          <p:cNvSpPr/>
          <p:nvPr/>
        </p:nvSpPr>
        <p:spPr bwMode="auto">
          <a:xfrm>
            <a:off x="7524328" y="1916832"/>
            <a:ext cx="1440160" cy="504056"/>
          </a:xfrm>
          <a:prstGeom prst="roundRect">
            <a:avLst>
              <a:gd name="adj" fmla="val 0"/>
            </a:avLst>
          </a:prstGeom>
          <a:solidFill>
            <a:srgbClr val="EC8B4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世界中で機能拡張・バグ修正</a:t>
            </a:r>
          </a:p>
        </p:txBody>
      </p:sp>
      <p:sp>
        <p:nvSpPr>
          <p:cNvPr id="41" name="角丸四角形 40"/>
          <p:cNvSpPr/>
          <p:nvPr/>
        </p:nvSpPr>
        <p:spPr bwMode="auto">
          <a:xfrm>
            <a:off x="7524328" y="2492896"/>
            <a:ext cx="1440160" cy="504056"/>
          </a:xfrm>
          <a:prstGeom prst="roundRect">
            <a:avLst>
              <a:gd name="adj" fmla="val 0"/>
            </a:avLst>
          </a:prstGeom>
          <a:solidFill>
            <a:srgbClr val="EC8B4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a:ln>
                  <a:noFill/>
                </a:ln>
                <a:solidFill>
                  <a:schemeClr val="bg1"/>
                </a:solidFill>
                <a:effectLst/>
                <a:latin typeface="+mn-lt"/>
                <a:ea typeface="+mn-ea"/>
              </a:rPr>
              <a:t>豊富な周辺機器・アプリケーション</a:t>
            </a:r>
          </a:p>
        </p:txBody>
      </p:sp>
    </p:spTree>
    <p:extLst>
      <p:ext uri="{BB962C8B-B14F-4D97-AF65-F5344CB8AC3E}">
        <p14:creationId xmlns:p14="http://schemas.microsoft.com/office/powerpoint/2010/main" val="246574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up)">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1000"/>
                                        <p:tgtEl>
                                          <p:spTgt spid="13"/>
                                        </p:tgtEl>
                                      </p:cBhvr>
                                    </p:animEffect>
                                    <p:anim calcmode="lin" valueType="num">
                                      <p:cBhvr>
                                        <p:cTn id="46" dur="1000" fill="hold"/>
                                        <p:tgtEl>
                                          <p:spTgt spid="13"/>
                                        </p:tgtEl>
                                        <p:attrNameLst>
                                          <p:attrName>ppt_x</p:attrName>
                                        </p:attrNameLst>
                                      </p:cBhvr>
                                      <p:tavLst>
                                        <p:tav tm="0">
                                          <p:val>
                                            <p:strVal val="#ppt_x"/>
                                          </p:val>
                                        </p:tav>
                                        <p:tav tm="100000">
                                          <p:val>
                                            <p:strVal val="#ppt_x"/>
                                          </p:val>
                                        </p:tav>
                                      </p:tavLst>
                                    </p:anim>
                                    <p:anim calcmode="lin" valueType="num">
                                      <p:cBhvr>
                                        <p:cTn id="47" dur="1000" fill="hold"/>
                                        <p:tgtEl>
                                          <p:spTgt spid="13"/>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anim calcmode="lin" valueType="num">
                                      <p:cBhvr>
                                        <p:cTn id="51" dur="1000" fill="hold"/>
                                        <p:tgtEl>
                                          <p:spTgt spid="14"/>
                                        </p:tgtEl>
                                        <p:attrNameLst>
                                          <p:attrName>ppt_x</p:attrName>
                                        </p:attrNameLst>
                                      </p:cBhvr>
                                      <p:tavLst>
                                        <p:tav tm="0">
                                          <p:val>
                                            <p:strVal val="#ppt_x"/>
                                          </p:val>
                                        </p:tav>
                                        <p:tav tm="100000">
                                          <p:val>
                                            <p:strVal val="#ppt_x"/>
                                          </p:val>
                                        </p:tav>
                                      </p:tavLst>
                                    </p:anim>
                                    <p:anim calcmode="lin" valueType="num">
                                      <p:cBhvr>
                                        <p:cTn id="52" dur="1000" fill="hold"/>
                                        <p:tgtEl>
                                          <p:spTgt spid="1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1000"/>
                                        <p:tgtEl>
                                          <p:spTgt spid="15"/>
                                        </p:tgtEl>
                                      </p:cBhvr>
                                    </p:animEffect>
                                    <p:anim calcmode="lin" valueType="num">
                                      <p:cBhvr>
                                        <p:cTn id="56" dur="1000" fill="hold"/>
                                        <p:tgtEl>
                                          <p:spTgt spid="15"/>
                                        </p:tgtEl>
                                        <p:attrNameLst>
                                          <p:attrName>ppt_x</p:attrName>
                                        </p:attrNameLst>
                                      </p:cBhvr>
                                      <p:tavLst>
                                        <p:tav tm="0">
                                          <p:val>
                                            <p:strVal val="#ppt_x"/>
                                          </p:val>
                                        </p:tav>
                                        <p:tav tm="100000">
                                          <p:val>
                                            <p:strVal val="#ppt_x"/>
                                          </p:val>
                                        </p:tav>
                                      </p:tavLst>
                                    </p:anim>
                                    <p:anim calcmode="lin" valueType="num">
                                      <p:cBhvr>
                                        <p:cTn id="57" dur="1000" fill="hold"/>
                                        <p:tgtEl>
                                          <p:spTgt spid="15"/>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1000"/>
                                        <p:tgtEl>
                                          <p:spTgt spid="17"/>
                                        </p:tgtEl>
                                      </p:cBhvr>
                                    </p:animEffect>
                                    <p:anim calcmode="lin" valueType="num">
                                      <p:cBhvr>
                                        <p:cTn id="61" dur="1000" fill="hold"/>
                                        <p:tgtEl>
                                          <p:spTgt spid="17"/>
                                        </p:tgtEl>
                                        <p:attrNameLst>
                                          <p:attrName>ppt_x</p:attrName>
                                        </p:attrNameLst>
                                      </p:cBhvr>
                                      <p:tavLst>
                                        <p:tav tm="0">
                                          <p:val>
                                            <p:strVal val="#ppt_x"/>
                                          </p:val>
                                        </p:tav>
                                        <p:tav tm="100000">
                                          <p:val>
                                            <p:strVal val="#ppt_x"/>
                                          </p:val>
                                        </p:tav>
                                      </p:tavLst>
                                    </p:anim>
                                    <p:anim calcmode="lin" valueType="num">
                                      <p:cBhvr>
                                        <p:cTn id="62" dur="1000" fill="hold"/>
                                        <p:tgtEl>
                                          <p:spTgt spid="17"/>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fade">
                                      <p:cBhvr>
                                        <p:cTn id="65" dur="1000"/>
                                        <p:tgtEl>
                                          <p:spTgt spid="18"/>
                                        </p:tgtEl>
                                      </p:cBhvr>
                                    </p:animEffect>
                                    <p:anim calcmode="lin" valueType="num">
                                      <p:cBhvr>
                                        <p:cTn id="66" dur="1000" fill="hold"/>
                                        <p:tgtEl>
                                          <p:spTgt spid="18"/>
                                        </p:tgtEl>
                                        <p:attrNameLst>
                                          <p:attrName>ppt_x</p:attrName>
                                        </p:attrNameLst>
                                      </p:cBhvr>
                                      <p:tavLst>
                                        <p:tav tm="0">
                                          <p:val>
                                            <p:strVal val="#ppt_x"/>
                                          </p:val>
                                        </p:tav>
                                        <p:tav tm="100000">
                                          <p:val>
                                            <p:strVal val="#ppt_x"/>
                                          </p:val>
                                        </p:tav>
                                      </p:tavLst>
                                    </p:anim>
                                    <p:anim calcmode="lin" valueType="num">
                                      <p:cBhvr>
                                        <p:cTn id="67" dur="1000" fill="hold"/>
                                        <p:tgtEl>
                                          <p:spTgt spid="18"/>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fade">
                                      <p:cBhvr>
                                        <p:cTn id="70" dur="1000"/>
                                        <p:tgtEl>
                                          <p:spTgt spid="19"/>
                                        </p:tgtEl>
                                      </p:cBhvr>
                                    </p:animEffect>
                                    <p:anim calcmode="lin" valueType="num">
                                      <p:cBhvr>
                                        <p:cTn id="71" dur="1000" fill="hold"/>
                                        <p:tgtEl>
                                          <p:spTgt spid="19"/>
                                        </p:tgtEl>
                                        <p:attrNameLst>
                                          <p:attrName>ppt_x</p:attrName>
                                        </p:attrNameLst>
                                      </p:cBhvr>
                                      <p:tavLst>
                                        <p:tav tm="0">
                                          <p:val>
                                            <p:strVal val="#ppt_x"/>
                                          </p:val>
                                        </p:tav>
                                        <p:tav tm="100000">
                                          <p:val>
                                            <p:strVal val="#ppt_x"/>
                                          </p:val>
                                        </p:tav>
                                      </p:tavLst>
                                    </p:anim>
                                    <p:anim calcmode="lin" valueType="num">
                                      <p:cBhvr>
                                        <p:cTn id="72" dur="1000" fill="hold"/>
                                        <p:tgtEl>
                                          <p:spTgt spid="19"/>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fade">
                                      <p:cBhvr>
                                        <p:cTn id="75" dur="1000"/>
                                        <p:tgtEl>
                                          <p:spTgt spid="20"/>
                                        </p:tgtEl>
                                      </p:cBhvr>
                                    </p:animEffect>
                                    <p:anim calcmode="lin" valueType="num">
                                      <p:cBhvr>
                                        <p:cTn id="76" dur="1000" fill="hold"/>
                                        <p:tgtEl>
                                          <p:spTgt spid="20"/>
                                        </p:tgtEl>
                                        <p:attrNameLst>
                                          <p:attrName>ppt_x</p:attrName>
                                        </p:attrNameLst>
                                      </p:cBhvr>
                                      <p:tavLst>
                                        <p:tav tm="0">
                                          <p:val>
                                            <p:strVal val="#ppt_x"/>
                                          </p:val>
                                        </p:tav>
                                        <p:tav tm="100000">
                                          <p:val>
                                            <p:strVal val="#ppt_x"/>
                                          </p:val>
                                        </p:tav>
                                      </p:tavLst>
                                    </p:anim>
                                    <p:anim calcmode="lin" valueType="num">
                                      <p:cBhvr>
                                        <p:cTn id="77" dur="1000" fill="hold"/>
                                        <p:tgtEl>
                                          <p:spTgt spid="20"/>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1000"/>
                                        <p:tgtEl>
                                          <p:spTgt spid="21"/>
                                        </p:tgtEl>
                                      </p:cBhvr>
                                    </p:animEffect>
                                    <p:anim calcmode="lin" valueType="num">
                                      <p:cBhvr>
                                        <p:cTn id="81" dur="1000" fill="hold"/>
                                        <p:tgtEl>
                                          <p:spTgt spid="21"/>
                                        </p:tgtEl>
                                        <p:attrNameLst>
                                          <p:attrName>ppt_x</p:attrName>
                                        </p:attrNameLst>
                                      </p:cBhvr>
                                      <p:tavLst>
                                        <p:tav tm="0">
                                          <p:val>
                                            <p:strVal val="#ppt_x"/>
                                          </p:val>
                                        </p:tav>
                                        <p:tav tm="100000">
                                          <p:val>
                                            <p:strVal val="#ppt_x"/>
                                          </p:val>
                                        </p:tav>
                                      </p:tavLst>
                                    </p:anim>
                                    <p:anim calcmode="lin" valueType="num">
                                      <p:cBhvr>
                                        <p:cTn id="82" dur="1000" fill="hold"/>
                                        <p:tgtEl>
                                          <p:spTgt spid="21"/>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28"/>
                                        </p:tgtEl>
                                        <p:attrNameLst>
                                          <p:attrName>style.visibility</p:attrName>
                                        </p:attrNameLst>
                                      </p:cBhvr>
                                      <p:to>
                                        <p:strVal val="visible"/>
                                      </p:to>
                                    </p:set>
                                    <p:animEffect transition="in" filter="fade">
                                      <p:cBhvr>
                                        <p:cTn id="90" dur="1000"/>
                                        <p:tgtEl>
                                          <p:spTgt spid="28"/>
                                        </p:tgtEl>
                                      </p:cBhvr>
                                    </p:animEffect>
                                    <p:anim calcmode="lin" valueType="num">
                                      <p:cBhvr>
                                        <p:cTn id="91" dur="1000" fill="hold"/>
                                        <p:tgtEl>
                                          <p:spTgt spid="28"/>
                                        </p:tgtEl>
                                        <p:attrNameLst>
                                          <p:attrName>ppt_x</p:attrName>
                                        </p:attrNameLst>
                                      </p:cBhvr>
                                      <p:tavLst>
                                        <p:tav tm="0">
                                          <p:val>
                                            <p:strVal val="#ppt_x"/>
                                          </p:val>
                                        </p:tav>
                                        <p:tav tm="100000">
                                          <p:val>
                                            <p:strVal val="#ppt_x"/>
                                          </p:val>
                                        </p:tav>
                                      </p:tavLst>
                                    </p:anim>
                                    <p:anim calcmode="lin" valueType="num">
                                      <p:cBhvr>
                                        <p:cTn id="92" dur="1000" fill="hold"/>
                                        <p:tgtEl>
                                          <p:spTgt spid="28"/>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9"/>
                                        </p:tgtEl>
                                        <p:attrNameLst>
                                          <p:attrName>style.visibility</p:attrName>
                                        </p:attrNameLst>
                                      </p:cBhvr>
                                      <p:to>
                                        <p:strVal val="visible"/>
                                      </p:to>
                                    </p:set>
                                    <p:animEffect transition="in" filter="fade">
                                      <p:cBhvr>
                                        <p:cTn id="95" dur="1000"/>
                                        <p:tgtEl>
                                          <p:spTgt spid="29"/>
                                        </p:tgtEl>
                                      </p:cBhvr>
                                    </p:animEffect>
                                    <p:anim calcmode="lin" valueType="num">
                                      <p:cBhvr>
                                        <p:cTn id="96" dur="1000" fill="hold"/>
                                        <p:tgtEl>
                                          <p:spTgt spid="29"/>
                                        </p:tgtEl>
                                        <p:attrNameLst>
                                          <p:attrName>ppt_x</p:attrName>
                                        </p:attrNameLst>
                                      </p:cBhvr>
                                      <p:tavLst>
                                        <p:tav tm="0">
                                          <p:val>
                                            <p:strVal val="#ppt_x"/>
                                          </p:val>
                                        </p:tav>
                                        <p:tav tm="100000">
                                          <p:val>
                                            <p:strVal val="#ppt_x"/>
                                          </p:val>
                                        </p:tav>
                                      </p:tavLst>
                                    </p:anim>
                                    <p:anim calcmode="lin" valueType="num">
                                      <p:cBhvr>
                                        <p:cTn id="97" dur="1000" fill="hold"/>
                                        <p:tgtEl>
                                          <p:spTgt spid="29"/>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32"/>
                                        </p:tgtEl>
                                        <p:attrNameLst>
                                          <p:attrName>style.visibility</p:attrName>
                                        </p:attrNameLst>
                                      </p:cBhvr>
                                      <p:to>
                                        <p:strVal val="visible"/>
                                      </p:to>
                                    </p:set>
                                    <p:animEffect transition="in" filter="fade">
                                      <p:cBhvr>
                                        <p:cTn id="100" dur="1000"/>
                                        <p:tgtEl>
                                          <p:spTgt spid="32"/>
                                        </p:tgtEl>
                                      </p:cBhvr>
                                    </p:animEffect>
                                    <p:anim calcmode="lin" valueType="num">
                                      <p:cBhvr>
                                        <p:cTn id="101" dur="1000" fill="hold"/>
                                        <p:tgtEl>
                                          <p:spTgt spid="32"/>
                                        </p:tgtEl>
                                        <p:attrNameLst>
                                          <p:attrName>ppt_x</p:attrName>
                                        </p:attrNameLst>
                                      </p:cBhvr>
                                      <p:tavLst>
                                        <p:tav tm="0">
                                          <p:val>
                                            <p:strVal val="#ppt_x"/>
                                          </p:val>
                                        </p:tav>
                                        <p:tav tm="100000">
                                          <p:val>
                                            <p:strVal val="#ppt_x"/>
                                          </p:val>
                                        </p:tav>
                                      </p:tavLst>
                                    </p:anim>
                                    <p:anim calcmode="lin" valueType="num">
                                      <p:cBhvr>
                                        <p:cTn id="102" dur="1000" fill="hold"/>
                                        <p:tgtEl>
                                          <p:spTgt spid="32"/>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33"/>
                                        </p:tgtEl>
                                        <p:attrNameLst>
                                          <p:attrName>style.visibility</p:attrName>
                                        </p:attrNameLst>
                                      </p:cBhvr>
                                      <p:to>
                                        <p:strVal val="visible"/>
                                      </p:to>
                                    </p:set>
                                    <p:animEffect transition="in" filter="fade">
                                      <p:cBhvr>
                                        <p:cTn id="105" dur="1000"/>
                                        <p:tgtEl>
                                          <p:spTgt spid="33"/>
                                        </p:tgtEl>
                                      </p:cBhvr>
                                    </p:animEffect>
                                    <p:anim calcmode="lin" valueType="num">
                                      <p:cBhvr>
                                        <p:cTn id="106" dur="1000" fill="hold"/>
                                        <p:tgtEl>
                                          <p:spTgt spid="33"/>
                                        </p:tgtEl>
                                        <p:attrNameLst>
                                          <p:attrName>ppt_x</p:attrName>
                                        </p:attrNameLst>
                                      </p:cBhvr>
                                      <p:tavLst>
                                        <p:tav tm="0">
                                          <p:val>
                                            <p:strVal val="#ppt_x"/>
                                          </p:val>
                                        </p:tav>
                                        <p:tav tm="100000">
                                          <p:val>
                                            <p:strVal val="#ppt_x"/>
                                          </p:val>
                                        </p:tav>
                                      </p:tavLst>
                                    </p:anim>
                                    <p:anim calcmode="lin" valueType="num">
                                      <p:cBhvr>
                                        <p:cTn id="107" dur="1000" fill="hold"/>
                                        <p:tgtEl>
                                          <p:spTgt spid="33"/>
                                        </p:tgtEl>
                                        <p:attrNameLst>
                                          <p:attrName>ppt_y</p:attrName>
                                        </p:attrNameLst>
                                      </p:cBhvr>
                                      <p:tavLst>
                                        <p:tav tm="0">
                                          <p:val>
                                            <p:strVal val="#ppt_y-.1"/>
                                          </p:val>
                                        </p:tav>
                                        <p:tav tm="100000">
                                          <p:val>
                                            <p:strVal val="#ppt_y"/>
                                          </p:val>
                                        </p:tav>
                                      </p:tavLst>
                                    </p:anim>
                                  </p:childTnLst>
                                </p:cTn>
                              </p:par>
                              <p:par>
                                <p:cTn id="108" presetID="47" presetClass="entr" presetSubtype="0" fill="hold" grpId="0" nodeType="with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fade">
                                      <p:cBhvr>
                                        <p:cTn id="110" dur="1000"/>
                                        <p:tgtEl>
                                          <p:spTgt spid="34"/>
                                        </p:tgtEl>
                                      </p:cBhvr>
                                    </p:animEffect>
                                    <p:anim calcmode="lin" valueType="num">
                                      <p:cBhvr>
                                        <p:cTn id="111" dur="1000" fill="hold"/>
                                        <p:tgtEl>
                                          <p:spTgt spid="34"/>
                                        </p:tgtEl>
                                        <p:attrNameLst>
                                          <p:attrName>ppt_x</p:attrName>
                                        </p:attrNameLst>
                                      </p:cBhvr>
                                      <p:tavLst>
                                        <p:tav tm="0">
                                          <p:val>
                                            <p:strVal val="#ppt_x"/>
                                          </p:val>
                                        </p:tav>
                                        <p:tav tm="100000">
                                          <p:val>
                                            <p:strVal val="#ppt_x"/>
                                          </p:val>
                                        </p:tav>
                                      </p:tavLst>
                                    </p:anim>
                                    <p:anim calcmode="lin" valueType="num">
                                      <p:cBhvr>
                                        <p:cTn id="112" dur="1000" fill="hold"/>
                                        <p:tgtEl>
                                          <p:spTgt spid="34"/>
                                        </p:tgtEl>
                                        <p:attrNameLst>
                                          <p:attrName>ppt_y</p:attrName>
                                        </p:attrNameLst>
                                      </p:cBhvr>
                                      <p:tavLst>
                                        <p:tav tm="0">
                                          <p:val>
                                            <p:strVal val="#ppt_y-.1"/>
                                          </p:val>
                                        </p:tav>
                                        <p:tav tm="100000">
                                          <p:val>
                                            <p:strVal val="#ppt_y"/>
                                          </p:val>
                                        </p:tav>
                                      </p:tavLst>
                                    </p:anim>
                                  </p:childTnLst>
                                </p:cTn>
                              </p:par>
                              <p:par>
                                <p:cTn id="113" presetID="47" presetClass="entr" presetSubtype="0"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fade">
                                      <p:cBhvr>
                                        <p:cTn id="115" dur="1000"/>
                                        <p:tgtEl>
                                          <p:spTgt spid="36"/>
                                        </p:tgtEl>
                                      </p:cBhvr>
                                    </p:animEffect>
                                    <p:anim calcmode="lin" valueType="num">
                                      <p:cBhvr>
                                        <p:cTn id="116" dur="1000" fill="hold"/>
                                        <p:tgtEl>
                                          <p:spTgt spid="36"/>
                                        </p:tgtEl>
                                        <p:attrNameLst>
                                          <p:attrName>ppt_x</p:attrName>
                                        </p:attrNameLst>
                                      </p:cBhvr>
                                      <p:tavLst>
                                        <p:tav tm="0">
                                          <p:val>
                                            <p:strVal val="#ppt_x"/>
                                          </p:val>
                                        </p:tav>
                                        <p:tav tm="100000">
                                          <p:val>
                                            <p:strVal val="#ppt_x"/>
                                          </p:val>
                                        </p:tav>
                                      </p:tavLst>
                                    </p:anim>
                                    <p:anim calcmode="lin" valueType="num">
                                      <p:cBhvr>
                                        <p:cTn id="117" dur="1000" fill="hold"/>
                                        <p:tgtEl>
                                          <p:spTgt spid="36"/>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anim calcmode="lin" valueType="num">
                                      <p:cBhvr>
                                        <p:cTn id="126" dur="1000" fill="hold"/>
                                        <p:tgtEl>
                                          <p:spTgt spid="38"/>
                                        </p:tgtEl>
                                        <p:attrNameLst>
                                          <p:attrName>ppt_x</p:attrName>
                                        </p:attrNameLst>
                                      </p:cBhvr>
                                      <p:tavLst>
                                        <p:tav tm="0">
                                          <p:val>
                                            <p:strVal val="#ppt_x"/>
                                          </p:val>
                                        </p:tav>
                                        <p:tav tm="100000">
                                          <p:val>
                                            <p:strVal val="#ppt_x"/>
                                          </p:val>
                                        </p:tav>
                                      </p:tavLst>
                                    </p:anim>
                                    <p:anim calcmode="lin" valueType="num">
                                      <p:cBhvr>
                                        <p:cTn id="127"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53" presetClass="entr" presetSubtype="16" fill="hold" grpId="0" nodeType="clickEffect">
                                  <p:stCondLst>
                                    <p:cond delay="0"/>
                                  </p:stCondLst>
                                  <p:childTnLst>
                                    <p:set>
                                      <p:cBhvr>
                                        <p:cTn id="131" dur="1" fill="hold">
                                          <p:stCondLst>
                                            <p:cond delay="0"/>
                                          </p:stCondLst>
                                        </p:cTn>
                                        <p:tgtEl>
                                          <p:spTgt spid="23"/>
                                        </p:tgtEl>
                                        <p:attrNameLst>
                                          <p:attrName>style.visibility</p:attrName>
                                        </p:attrNameLst>
                                      </p:cBhvr>
                                      <p:to>
                                        <p:strVal val="visible"/>
                                      </p:to>
                                    </p:set>
                                    <p:anim calcmode="lin" valueType="num">
                                      <p:cBhvr>
                                        <p:cTn id="132" dur="500" fill="hold"/>
                                        <p:tgtEl>
                                          <p:spTgt spid="23"/>
                                        </p:tgtEl>
                                        <p:attrNameLst>
                                          <p:attrName>ppt_w</p:attrName>
                                        </p:attrNameLst>
                                      </p:cBhvr>
                                      <p:tavLst>
                                        <p:tav tm="0">
                                          <p:val>
                                            <p:fltVal val="0"/>
                                          </p:val>
                                        </p:tav>
                                        <p:tav tm="100000">
                                          <p:val>
                                            <p:strVal val="#ppt_w"/>
                                          </p:val>
                                        </p:tav>
                                      </p:tavLst>
                                    </p:anim>
                                    <p:anim calcmode="lin" valueType="num">
                                      <p:cBhvr>
                                        <p:cTn id="133" dur="500" fill="hold"/>
                                        <p:tgtEl>
                                          <p:spTgt spid="23"/>
                                        </p:tgtEl>
                                        <p:attrNameLst>
                                          <p:attrName>ppt_h</p:attrName>
                                        </p:attrNameLst>
                                      </p:cBhvr>
                                      <p:tavLst>
                                        <p:tav tm="0">
                                          <p:val>
                                            <p:fltVal val="0"/>
                                          </p:val>
                                        </p:tav>
                                        <p:tav tm="100000">
                                          <p:val>
                                            <p:strVal val="#ppt_h"/>
                                          </p:val>
                                        </p:tav>
                                      </p:tavLst>
                                    </p:anim>
                                    <p:animEffect transition="in" filter="fade">
                                      <p:cBhvr>
                                        <p:cTn id="134" dur="500"/>
                                        <p:tgtEl>
                                          <p:spTgt spid="23"/>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5"/>
                                        </p:tgtEl>
                                        <p:attrNameLst>
                                          <p:attrName>style.visibility</p:attrName>
                                        </p:attrNameLst>
                                      </p:cBhvr>
                                      <p:to>
                                        <p:strVal val="visible"/>
                                      </p:to>
                                    </p:set>
                                    <p:anim calcmode="lin" valueType="num">
                                      <p:cBhvr>
                                        <p:cTn id="137" dur="500" fill="hold"/>
                                        <p:tgtEl>
                                          <p:spTgt spid="25"/>
                                        </p:tgtEl>
                                        <p:attrNameLst>
                                          <p:attrName>ppt_w</p:attrName>
                                        </p:attrNameLst>
                                      </p:cBhvr>
                                      <p:tavLst>
                                        <p:tav tm="0">
                                          <p:val>
                                            <p:fltVal val="0"/>
                                          </p:val>
                                        </p:tav>
                                        <p:tav tm="100000">
                                          <p:val>
                                            <p:strVal val="#ppt_w"/>
                                          </p:val>
                                        </p:tav>
                                      </p:tavLst>
                                    </p:anim>
                                    <p:anim calcmode="lin" valueType="num">
                                      <p:cBhvr>
                                        <p:cTn id="138" dur="500" fill="hold"/>
                                        <p:tgtEl>
                                          <p:spTgt spid="25"/>
                                        </p:tgtEl>
                                        <p:attrNameLst>
                                          <p:attrName>ppt_h</p:attrName>
                                        </p:attrNameLst>
                                      </p:cBhvr>
                                      <p:tavLst>
                                        <p:tav tm="0">
                                          <p:val>
                                            <p:fltVal val="0"/>
                                          </p:val>
                                        </p:tav>
                                        <p:tav tm="100000">
                                          <p:val>
                                            <p:strVal val="#ppt_h"/>
                                          </p:val>
                                        </p:tav>
                                      </p:tavLst>
                                    </p:anim>
                                    <p:animEffect transition="in" filter="fade">
                                      <p:cBhvr>
                                        <p:cTn id="139" dur="500"/>
                                        <p:tgtEl>
                                          <p:spTgt spid="25"/>
                                        </p:tgtEl>
                                      </p:cBhvr>
                                    </p:animEffect>
                                  </p:childTnLst>
                                </p:cTn>
                              </p:par>
                              <p:par>
                                <p:cTn id="140" presetID="53" presetClass="entr" presetSubtype="16" fill="hold" grpId="0" nodeType="withEffect">
                                  <p:stCondLst>
                                    <p:cond delay="0"/>
                                  </p:stCondLst>
                                  <p:childTnLst>
                                    <p:set>
                                      <p:cBhvr>
                                        <p:cTn id="141" dur="1" fill="hold">
                                          <p:stCondLst>
                                            <p:cond delay="0"/>
                                          </p:stCondLst>
                                        </p:cTn>
                                        <p:tgtEl>
                                          <p:spTgt spid="39"/>
                                        </p:tgtEl>
                                        <p:attrNameLst>
                                          <p:attrName>style.visibility</p:attrName>
                                        </p:attrNameLst>
                                      </p:cBhvr>
                                      <p:to>
                                        <p:strVal val="visible"/>
                                      </p:to>
                                    </p:set>
                                    <p:anim calcmode="lin" valueType="num">
                                      <p:cBhvr>
                                        <p:cTn id="142" dur="500" fill="hold"/>
                                        <p:tgtEl>
                                          <p:spTgt spid="39"/>
                                        </p:tgtEl>
                                        <p:attrNameLst>
                                          <p:attrName>ppt_w</p:attrName>
                                        </p:attrNameLst>
                                      </p:cBhvr>
                                      <p:tavLst>
                                        <p:tav tm="0">
                                          <p:val>
                                            <p:fltVal val="0"/>
                                          </p:val>
                                        </p:tav>
                                        <p:tav tm="100000">
                                          <p:val>
                                            <p:strVal val="#ppt_w"/>
                                          </p:val>
                                        </p:tav>
                                      </p:tavLst>
                                    </p:anim>
                                    <p:anim calcmode="lin" valueType="num">
                                      <p:cBhvr>
                                        <p:cTn id="143" dur="500" fill="hold"/>
                                        <p:tgtEl>
                                          <p:spTgt spid="39"/>
                                        </p:tgtEl>
                                        <p:attrNameLst>
                                          <p:attrName>ppt_h</p:attrName>
                                        </p:attrNameLst>
                                      </p:cBhvr>
                                      <p:tavLst>
                                        <p:tav tm="0">
                                          <p:val>
                                            <p:fltVal val="0"/>
                                          </p:val>
                                        </p:tav>
                                        <p:tav tm="100000">
                                          <p:val>
                                            <p:strVal val="#ppt_h"/>
                                          </p:val>
                                        </p:tav>
                                      </p:tavLst>
                                    </p:anim>
                                    <p:animEffect transition="in" filter="fade">
                                      <p:cBhvr>
                                        <p:cTn id="144" dur="500"/>
                                        <p:tgtEl>
                                          <p:spTgt spid="39"/>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40"/>
                                        </p:tgtEl>
                                        <p:attrNameLst>
                                          <p:attrName>style.visibility</p:attrName>
                                        </p:attrNameLst>
                                      </p:cBhvr>
                                      <p:to>
                                        <p:strVal val="visible"/>
                                      </p:to>
                                    </p:set>
                                    <p:anim calcmode="lin" valueType="num">
                                      <p:cBhvr>
                                        <p:cTn id="147" dur="500" fill="hold"/>
                                        <p:tgtEl>
                                          <p:spTgt spid="40"/>
                                        </p:tgtEl>
                                        <p:attrNameLst>
                                          <p:attrName>ppt_w</p:attrName>
                                        </p:attrNameLst>
                                      </p:cBhvr>
                                      <p:tavLst>
                                        <p:tav tm="0">
                                          <p:val>
                                            <p:fltVal val="0"/>
                                          </p:val>
                                        </p:tav>
                                        <p:tav tm="100000">
                                          <p:val>
                                            <p:strVal val="#ppt_w"/>
                                          </p:val>
                                        </p:tav>
                                      </p:tavLst>
                                    </p:anim>
                                    <p:anim calcmode="lin" valueType="num">
                                      <p:cBhvr>
                                        <p:cTn id="148" dur="500" fill="hold"/>
                                        <p:tgtEl>
                                          <p:spTgt spid="40"/>
                                        </p:tgtEl>
                                        <p:attrNameLst>
                                          <p:attrName>ppt_h</p:attrName>
                                        </p:attrNameLst>
                                      </p:cBhvr>
                                      <p:tavLst>
                                        <p:tav tm="0">
                                          <p:val>
                                            <p:fltVal val="0"/>
                                          </p:val>
                                        </p:tav>
                                        <p:tav tm="100000">
                                          <p:val>
                                            <p:strVal val="#ppt_h"/>
                                          </p:val>
                                        </p:tav>
                                      </p:tavLst>
                                    </p:anim>
                                    <p:animEffect transition="in" filter="fade">
                                      <p:cBhvr>
                                        <p:cTn id="149" dur="500"/>
                                        <p:tgtEl>
                                          <p:spTgt spid="40"/>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41"/>
                                        </p:tgtEl>
                                        <p:attrNameLst>
                                          <p:attrName>style.visibility</p:attrName>
                                        </p:attrNameLst>
                                      </p:cBhvr>
                                      <p:to>
                                        <p:strVal val="visible"/>
                                      </p:to>
                                    </p:set>
                                    <p:anim calcmode="lin" valueType="num">
                                      <p:cBhvr>
                                        <p:cTn id="152" dur="500" fill="hold"/>
                                        <p:tgtEl>
                                          <p:spTgt spid="41"/>
                                        </p:tgtEl>
                                        <p:attrNameLst>
                                          <p:attrName>ppt_w</p:attrName>
                                        </p:attrNameLst>
                                      </p:cBhvr>
                                      <p:tavLst>
                                        <p:tav tm="0">
                                          <p:val>
                                            <p:fltVal val="0"/>
                                          </p:val>
                                        </p:tav>
                                        <p:tav tm="100000">
                                          <p:val>
                                            <p:strVal val="#ppt_w"/>
                                          </p:val>
                                        </p:tav>
                                      </p:tavLst>
                                    </p:anim>
                                    <p:anim calcmode="lin" valueType="num">
                                      <p:cBhvr>
                                        <p:cTn id="153" dur="500" fill="hold"/>
                                        <p:tgtEl>
                                          <p:spTgt spid="41"/>
                                        </p:tgtEl>
                                        <p:attrNameLst>
                                          <p:attrName>ppt_h</p:attrName>
                                        </p:attrNameLst>
                                      </p:cBhvr>
                                      <p:tavLst>
                                        <p:tav tm="0">
                                          <p:val>
                                            <p:fltVal val="0"/>
                                          </p:val>
                                        </p:tav>
                                        <p:tav tm="100000">
                                          <p:val>
                                            <p:strVal val="#ppt_h"/>
                                          </p:val>
                                        </p:tav>
                                      </p:tavLst>
                                    </p:anim>
                                    <p:animEffect transition="in" filter="fade">
                                      <p:cBhvr>
                                        <p:cTn id="15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p:bldP spid="13" grpId="0" animBg="1"/>
      <p:bldP spid="14" grpId="0" animBg="1"/>
      <p:bldP spid="15" grpId="0" animBg="1"/>
      <p:bldP spid="17" grpId="0" animBg="1"/>
      <p:bldP spid="18" grpId="0" animBg="1"/>
      <p:bldP spid="19" grpId="0" animBg="1"/>
      <p:bldP spid="20" grpId="0" animBg="1"/>
      <p:bldP spid="21" grpId="0" animBg="1"/>
      <p:bldP spid="23" grpId="0" animBg="1"/>
      <p:bldP spid="25" grpId="0" animBg="1"/>
      <p:bldP spid="27" grpId="0" animBg="1"/>
      <p:bldP spid="28" grpId="0" animBg="1"/>
      <p:bldP spid="29" grpId="0" animBg="1"/>
      <p:bldP spid="32" grpId="0" animBg="1"/>
      <p:bldP spid="33" grpId="0" animBg="1"/>
      <p:bldP spid="34" grpId="0" animBg="1"/>
      <p:bldP spid="36" grpId="0" animBg="1"/>
      <p:bldP spid="37" grpId="0" animBg="1"/>
      <p:bldP spid="38" grpId="0" animBg="1"/>
      <p:bldP spid="39" grpId="0" animBg="1"/>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オープン戦略</a:t>
            </a:r>
          </a:p>
        </p:txBody>
      </p:sp>
      <p:sp>
        <p:nvSpPr>
          <p:cNvPr id="3" name="下矢印 2"/>
          <p:cNvSpPr/>
          <p:nvPr/>
        </p:nvSpPr>
        <p:spPr>
          <a:xfrm>
            <a:off x="3111690" y="3001180"/>
            <a:ext cx="2893325" cy="1364776"/>
          </a:xfrm>
          <a:prstGeom prst="downArrow">
            <a:avLst>
              <a:gd name="adj1" fmla="val 50000"/>
              <a:gd name="adj2" fmla="val 15606"/>
            </a:avLst>
          </a:prstGeom>
          <a:solidFill>
            <a:srgbClr val="33ACBD"/>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 name="角丸四角形 3"/>
          <p:cNvSpPr/>
          <p:nvPr/>
        </p:nvSpPr>
        <p:spPr bwMode="auto">
          <a:xfrm>
            <a:off x="476250" y="1033727"/>
            <a:ext cx="8134350" cy="1905000"/>
          </a:xfrm>
          <a:prstGeom prst="roundRect">
            <a:avLst>
              <a:gd name="adj" fmla="val 0"/>
            </a:avLst>
          </a:prstGeom>
          <a:solidFill>
            <a:schemeClr val="bg1">
              <a:lumMod val="75000"/>
              <a:alpha val="61000"/>
            </a:schemeClr>
          </a:solidFill>
          <a:ln w="19050" cap="flat" cmpd="sng" algn="ctr">
            <a:noFill/>
            <a:prstDash val="sys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a:ln>
                <a:noFill/>
              </a:ln>
              <a:solidFill>
                <a:srgbClr val="484848"/>
              </a:solidFill>
              <a:effectLst/>
              <a:latin typeface="Arial" charset="0"/>
              <a:ea typeface="HG丸ｺﾞｼｯｸM-PRO" pitchFamily="50" charset="-128"/>
            </a:endParaRPr>
          </a:p>
        </p:txBody>
      </p:sp>
      <p:sp>
        <p:nvSpPr>
          <p:cNvPr id="5" name="角丸四角形 4"/>
          <p:cNvSpPr/>
          <p:nvPr/>
        </p:nvSpPr>
        <p:spPr bwMode="auto">
          <a:xfrm>
            <a:off x="457200" y="4406900"/>
            <a:ext cx="8153400" cy="1905000"/>
          </a:xfrm>
          <a:prstGeom prst="roundRect">
            <a:avLst>
              <a:gd name="adj" fmla="val 0"/>
            </a:avLst>
          </a:prstGeom>
          <a:solidFill>
            <a:srgbClr val="FFFF00">
              <a:alpha val="61000"/>
            </a:srgbClr>
          </a:solidFill>
          <a:ln w="19050" cap="flat" cmpd="sng" algn="ctr">
            <a:noFill/>
            <a:prstDash val="sys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a:ln>
                <a:noFill/>
              </a:ln>
              <a:solidFill>
                <a:srgbClr val="484848"/>
              </a:solidFill>
              <a:effectLst/>
              <a:latin typeface="Arial" charset="0"/>
              <a:ea typeface="HG丸ｺﾞｼｯｸM-PRO" pitchFamily="50" charset="-128"/>
            </a:endParaRPr>
          </a:p>
        </p:txBody>
      </p:sp>
      <p:sp>
        <p:nvSpPr>
          <p:cNvPr id="6" name="角丸四角形 5"/>
          <p:cNvSpPr/>
          <p:nvPr/>
        </p:nvSpPr>
        <p:spPr bwMode="auto">
          <a:xfrm>
            <a:off x="2970213" y="1201310"/>
            <a:ext cx="3200400" cy="475715"/>
          </a:xfrm>
          <a:prstGeom prst="roundRect">
            <a:avLst>
              <a:gd name="adj" fmla="val 5000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solidFill>
                <a:effectLst/>
                <a:latin typeface="Arial" charset="0"/>
                <a:ea typeface="HG丸ｺﾞｼｯｸM-PRO" pitchFamily="50" charset="-128"/>
              </a:rPr>
              <a:t>自社技術による顧客の囲い込み</a:t>
            </a:r>
          </a:p>
        </p:txBody>
      </p:sp>
      <p:sp>
        <p:nvSpPr>
          <p:cNvPr id="7" name="角丸四角形 6"/>
          <p:cNvSpPr/>
          <p:nvPr/>
        </p:nvSpPr>
        <p:spPr bwMode="auto">
          <a:xfrm>
            <a:off x="2970213" y="1734710"/>
            <a:ext cx="3200400" cy="475715"/>
          </a:xfrm>
          <a:prstGeom prst="roundRect">
            <a:avLst>
              <a:gd name="adj" fmla="val 5000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solidFill>
                <a:effectLst/>
                <a:latin typeface="Arial" charset="0"/>
                <a:ea typeface="HG丸ｺﾞｼｯｸM-PRO" pitchFamily="50" charset="-128"/>
              </a:rPr>
              <a:t>特許などによる技術の保護</a:t>
            </a:r>
          </a:p>
        </p:txBody>
      </p:sp>
      <p:sp>
        <p:nvSpPr>
          <p:cNvPr id="8" name="角丸四角形 7"/>
          <p:cNvSpPr/>
          <p:nvPr/>
        </p:nvSpPr>
        <p:spPr bwMode="auto">
          <a:xfrm>
            <a:off x="2970213" y="2268110"/>
            <a:ext cx="3200400" cy="475715"/>
          </a:xfrm>
          <a:prstGeom prst="roundRect">
            <a:avLst>
              <a:gd name="adj" fmla="val 5000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solidFill>
                <a:effectLst/>
                <a:latin typeface="Arial" charset="0"/>
                <a:ea typeface="HG丸ｺﾞｼｯｸM-PRO" pitchFamily="50" charset="-128"/>
              </a:rPr>
              <a:t>自社のみで利益を独占</a:t>
            </a:r>
          </a:p>
        </p:txBody>
      </p:sp>
      <p:sp>
        <p:nvSpPr>
          <p:cNvPr id="9" name="角丸四角形 8"/>
          <p:cNvSpPr/>
          <p:nvPr/>
        </p:nvSpPr>
        <p:spPr bwMode="auto">
          <a:xfrm>
            <a:off x="2970213" y="4616985"/>
            <a:ext cx="3200400" cy="475715"/>
          </a:xfrm>
          <a:prstGeom prst="roundRect">
            <a:avLst>
              <a:gd name="adj" fmla="val 50000"/>
            </a:avLst>
          </a:prstGeom>
          <a:solidFill>
            <a:srgbClr val="33ACBD"/>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solidFill>
                <a:effectLst/>
                <a:latin typeface="Arial" charset="0"/>
                <a:ea typeface="HG丸ｺﾞｼｯｸM-PRO" pitchFamily="50" charset="-128"/>
              </a:rPr>
              <a:t>外部のリソースを積極活用</a:t>
            </a:r>
          </a:p>
        </p:txBody>
      </p:sp>
      <p:sp>
        <p:nvSpPr>
          <p:cNvPr id="10" name="角丸四角形 9"/>
          <p:cNvSpPr/>
          <p:nvPr/>
        </p:nvSpPr>
        <p:spPr bwMode="auto">
          <a:xfrm>
            <a:off x="2970213" y="5150385"/>
            <a:ext cx="3200400" cy="475715"/>
          </a:xfrm>
          <a:prstGeom prst="roundRect">
            <a:avLst>
              <a:gd name="adj" fmla="val 50000"/>
            </a:avLst>
          </a:prstGeom>
          <a:solidFill>
            <a:srgbClr val="33ACBD"/>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solidFill>
                <a:effectLst/>
                <a:latin typeface="Arial" charset="0"/>
                <a:ea typeface="HG丸ｺﾞｼｯｸM-PRO" pitchFamily="50" charset="-128"/>
              </a:rPr>
              <a:t>自社で全てを開発する必要</a:t>
            </a:r>
            <a:r>
              <a:rPr kumimoji="0" lang="ja-JP" altLang="en-US" sz="1400" dirty="0">
                <a:solidFill>
                  <a:schemeClr val="bg1"/>
                </a:solidFill>
                <a:latin typeface="Arial" charset="0"/>
                <a:ea typeface="HG丸ｺﾞｼｯｸM-PRO" pitchFamily="50" charset="-128"/>
              </a:rPr>
              <a:t>は無い</a:t>
            </a:r>
            <a:endParaRPr kumimoji="0" lang="ja-JP" altLang="en-US" sz="1400" b="0" i="0" u="none" strike="noStrike" cap="none" normalizeH="0" baseline="0" dirty="0">
              <a:ln>
                <a:noFill/>
              </a:ln>
              <a:solidFill>
                <a:schemeClr val="bg1"/>
              </a:solidFill>
              <a:effectLst/>
              <a:latin typeface="Arial" charset="0"/>
              <a:ea typeface="HG丸ｺﾞｼｯｸM-PRO" pitchFamily="50" charset="-128"/>
            </a:endParaRPr>
          </a:p>
        </p:txBody>
      </p:sp>
      <p:sp>
        <p:nvSpPr>
          <p:cNvPr id="11" name="角丸四角形 10"/>
          <p:cNvSpPr/>
          <p:nvPr/>
        </p:nvSpPr>
        <p:spPr bwMode="auto">
          <a:xfrm>
            <a:off x="2970213" y="5683785"/>
            <a:ext cx="3200400" cy="475715"/>
          </a:xfrm>
          <a:prstGeom prst="roundRect">
            <a:avLst>
              <a:gd name="adj" fmla="val 50000"/>
            </a:avLst>
          </a:prstGeom>
          <a:solidFill>
            <a:srgbClr val="33ACBD"/>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solidFill>
                <a:effectLst/>
                <a:latin typeface="Arial" charset="0"/>
                <a:ea typeface="HG丸ｺﾞｼｯｸM-PRO" pitchFamily="50" charset="-128"/>
              </a:rPr>
              <a:t>スモールスタート</a:t>
            </a:r>
            <a:r>
              <a:rPr kumimoji="0" lang="ja-JP" altLang="en-US" sz="1400" dirty="0">
                <a:solidFill>
                  <a:schemeClr val="bg1"/>
                </a:solidFill>
                <a:latin typeface="Arial" charset="0"/>
                <a:ea typeface="HG丸ｺﾞｼｯｸM-PRO" pitchFamily="50" charset="-128"/>
              </a:rPr>
              <a:t>が可能</a:t>
            </a:r>
            <a:endParaRPr kumimoji="0" lang="ja-JP" altLang="en-US" sz="1400" b="0" i="0" u="none" strike="noStrike" cap="none" normalizeH="0" baseline="0" dirty="0">
              <a:ln>
                <a:noFill/>
              </a:ln>
              <a:solidFill>
                <a:schemeClr val="bg1"/>
              </a:solidFill>
              <a:effectLst/>
              <a:latin typeface="Arial" charset="0"/>
              <a:ea typeface="HG丸ｺﾞｼｯｸM-PRO" pitchFamily="50" charset="-128"/>
            </a:endParaRPr>
          </a:p>
        </p:txBody>
      </p:sp>
      <p:sp>
        <p:nvSpPr>
          <p:cNvPr id="12" name="角丸四角形 11"/>
          <p:cNvSpPr/>
          <p:nvPr/>
        </p:nvSpPr>
        <p:spPr bwMode="auto">
          <a:xfrm>
            <a:off x="2724150" y="3244564"/>
            <a:ext cx="3740150" cy="685800"/>
          </a:xfrm>
          <a:prstGeom prst="roundRect">
            <a:avLst>
              <a:gd name="adj" fmla="val 50000"/>
            </a:avLst>
          </a:prstGeom>
          <a:solidFill>
            <a:srgbClr val="0000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baseline="0" dirty="0">
                <a:ln>
                  <a:noFill/>
                </a:ln>
                <a:solidFill>
                  <a:schemeClr val="bg1"/>
                </a:solidFill>
                <a:effectLst/>
                <a:latin typeface="Arial" charset="0"/>
                <a:ea typeface="HG丸ｺﾞｼｯｸM-PRO" pitchFamily="50" charset="-128"/>
              </a:rPr>
              <a:t>オープン化</a:t>
            </a:r>
          </a:p>
        </p:txBody>
      </p:sp>
      <p:sp>
        <p:nvSpPr>
          <p:cNvPr id="13" name="テキスト ボックス 12"/>
          <p:cNvSpPr txBox="1"/>
          <p:nvPr/>
        </p:nvSpPr>
        <p:spPr>
          <a:xfrm>
            <a:off x="876300" y="1479550"/>
            <a:ext cx="1600200" cy="1015663"/>
          </a:xfrm>
          <a:prstGeom prst="rect">
            <a:avLst/>
          </a:prstGeom>
          <a:noFill/>
        </p:spPr>
        <p:txBody>
          <a:bodyPr wrap="square" rtlCol="0">
            <a:spAutoFit/>
          </a:bodyPr>
          <a:lstStyle/>
          <a:p>
            <a:pPr algn="ctr"/>
            <a:r>
              <a:rPr kumimoji="1" lang="ja-JP" altLang="en-US" sz="2400" dirty="0">
                <a:solidFill>
                  <a:srgbClr val="800000"/>
                </a:solidFill>
                <a:effectLst/>
                <a:latin typeface="HGP創英角ｺﾞｼｯｸUB"/>
                <a:ea typeface="HGP創英角ｺﾞｼｯｸUB"/>
                <a:cs typeface="HGP創英角ｺﾞｼｯｸUB"/>
              </a:rPr>
              <a:t>かつての</a:t>
            </a:r>
          </a:p>
          <a:p>
            <a:pPr algn="ctr"/>
            <a:r>
              <a:rPr kumimoji="1" lang="ja-JP" altLang="en-US" sz="3600" dirty="0">
                <a:solidFill>
                  <a:srgbClr val="800000"/>
                </a:solidFill>
                <a:effectLst/>
                <a:latin typeface="HGP創英角ｺﾞｼｯｸUB"/>
                <a:ea typeface="HGP創英角ｺﾞｼｯｸUB"/>
                <a:cs typeface="HGP創英角ｺﾞｼｯｸUB"/>
              </a:rPr>
              <a:t>常識</a:t>
            </a:r>
          </a:p>
        </p:txBody>
      </p:sp>
      <p:sp>
        <p:nvSpPr>
          <p:cNvPr id="14" name="テキスト ボックス 13"/>
          <p:cNvSpPr txBox="1"/>
          <p:nvPr/>
        </p:nvSpPr>
        <p:spPr>
          <a:xfrm>
            <a:off x="6247858" y="5060664"/>
            <a:ext cx="2362742" cy="646331"/>
          </a:xfrm>
          <a:prstGeom prst="rect">
            <a:avLst/>
          </a:prstGeom>
          <a:noFill/>
        </p:spPr>
        <p:txBody>
          <a:bodyPr wrap="square" rtlCol="0">
            <a:spAutoFit/>
          </a:bodyPr>
          <a:lstStyle/>
          <a:p>
            <a:pPr marL="342900" indent="-342900">
              <a:buFont typeface="Wingdings" charset="2"/>
              <a:buChar char="v"/>
            </a:pPr>
            <a:r>
              <a:rPr kumimoji="1" lang="ja-JP" altLang="en-US" sz="1200" dirty="0">
                <a:solidFill>
                  <a:srgbClr val="0000FF"/>
                </a:solidFill>
                <a:effectLst/>
              </a:rPr>
              <a:t>オープンソース・ソフトウエア</a:t>
            </a:r>
          </a:p>
          <a:p>
            <a:pPr marL="342900" indent="-342900">
              <a:buFont typeface="Wingdings" charset="2"/>
              <a:buChar char="v"/>
            </a:pPr>
            <a:r>
              <a:rPr kumimoji="1" lang="ja-JP" altLang="en-US" sz="1200" dirty="0">
                <a:solidFill>
                  <a:srgbClr val="0000FF"/>
                </a:solidFill>
                <a:effectLst/>
              </a:rPr>
              <a:t>オープン・データ</a:t>
            </a:r>
          </a:p>
          <a:p>
            <a:pPr marL="342900" indent="-342900">
              <a:buFont typeface="Wingdings" charset="2"/>
              <a:buChar char="v"/>
            </a:pPr>
            <a:r>
              <a:rPr lang="ja-JP" altLang="en-US" sz="1200" dirty="0">
                <a:solidFill>
                  <a:srgbClr val="0000FF"/>
                </a:solidFill>
              </a:rPr>
              <a:t>オープン・ハードウェア</a:t>
            </a:r>
            <a:endParaRPr kumimoji="1" lang="en-US" altLang="ja-JP" sz="1200" dirty="0">
              <a:solidFill>
                <a:srgbClr val="0000FF"/>
              </a:solidFill>
              <a:effectLst/>
            </a:endParaRPr>
          </a:p>
        </p:txBody>
      </p:sp>
      <p:sp>
        <p:nvSpPr>
          <p:cNvPr id="15" name="テキスト ボックス 14"/>
          <p:cNvSpPr txBox="1"/>
          <p:nvPr/>
        </p:nvSpPr>
        <p:spPr>
          <a:xfrm>
            <a:off x="615950" y="4978400"/>
            <a:ext cx="2108200" cy="861774"/>
          </a:xfrm>
          <a:prstGeom prst="rect">
            <a:avLst/>
          </a:prstGeom>
          <a:noFill/>
        </p:spPr>
        <p:txBody>
          <a:bodyPr wrap="square" rtlCol="0">
            <a:spAutoFit/>
          </a:bodyPr>
          <a:lstStyle/>
          <a:p>
            <a:pPr algn="ctr"/>
            <a:r>
              <a:rPr kumimoji="1" lang="ja-JP" altLang="en-US" dirty="0">
                <a:solidFill>
                  <a:srgbClr val="0000FF"/>
                </a:solidFill>
                <a:effectLst/>
                <a:latin typeface="HGP創英角ｺﾞｼｯｸUB"/>
                <a:ea typeface="HGP創英角ｺﾞｼｯｸUB"/>
                <a:cs typeface="HGP創英角ｺﾞｼｯｸUB"/>
              </a:rPr>
              <a:t>クラウド</a:t>
            </a:r>
            <a:r>
              <a:rPr lang="ja-JP" altLang="en-US" dirty="0">
                <a:solidFill>
                  <a:srgbClr val="0000FF"/>
                </a:solidFill>
                <a:latin typeface="HGP創英角ｺﾞｼｯｸUB"/>
                <a:ea typeface="HGP創英角ｺﾞｼｯｸUB"/>
                <a:cs typeface="HGP創英角ｺﾞｼｯｸUB"/>
              </a:rPr>
              <a:t>時代</a:t>
            </a:r>
            <a:r>
              <a:rPr kumimoji="1" lang="ja-JP" altLang="en-US" dirty="0">
                <a:solidFill>
                  <a:srgbClr val="0000FF"/>
                </a:solidFill>
                <a:effectLst/>
                <a:latin typeface="HGP創英角ｺﾞｼｯｸUB"/>
                <a:ea typeface="HGP創英角ｺﾞｼｯｸUB"/>
                <a:cs typeface="HGP創英角ｺﾞｼｯｸUB"/>
              </a:rPr>
              <a:t>の</a:t>
            </a:r>
          </a:p>
          <a:p>
            <a:pPr algn="ctr"/>
            <a:r>
              <a:rPr kumimoji="1" lang="ja-JP" altLang="en-US" sz="3200" dirty="0">
                <a:solidFill>
                  <a:srgbClr val="0000FF"/>
                </a:solidFill>
                <a:effectLst/>
                <a:latin typeface="HGP創英角ｺﾞｼｯｸUB"/>
                <a:ea typeface="HGP創英角ｺﾞｼｯｸUB"/>
                <a:cs typeface="HGP創英角ｺﾞｼｯｸUB"/>
              </a:rPr>
              <a:t>常識</a:t>
            </a:r>
          </a:p>
        </p:txBody>
      </p:sp>
      <p:sp>
        <p:nvSpPr>
          <p:cNvPr id="16" name="テキスト ボックス 15"/>
          <p:cNvSpPr txBox="1"/>
          <p:nvPr/>
        </p:nvSpPr>
        <p:spPr>
          <a:xfrm>
            <a:off x="6247858" y="1621779"/>
            <a:ext cx="2362742" cy="646331"/>
          </a:xfrm>
          <a:prstGeom prst="rect">
            <a:avLst/>
          </a:prstGeom>
          <a:noFill/>
        </p:spPr>
        <p:txBody>
          <a:bodyPr wrap="square" rtlCol="0">
            <a:spAutoFit/>
          </a:bodyPr>
          <a:lstStyle/>
          <a:p>
            <a:pPr marL="342900" indent="-342900">
              <a:buFont typeface="Wingdings" charset="2"/>
              <a:buChar char="v"/>
            </a:pPr>
            <a:r>
              <a:rPr lang="ja-JP" altLang="en-US" sz="1200" dirty="0">
                <a:solidFill>
                  <a:srgbClr val="0000FF"/>
                </a:solidFill>
              </a:rPr>
              <a:t>プロプライエタリ・ソフトウェア</a:t>
            </a:r>
            <a:endParaRPr kumimoji="1" lang="ja-JP" altLang="en-US" sz="1200" dirty="0">
              <a:solidFill>
                <a:srgbClr val="0000FF"/>
              </a:solidFill>
              <a:effectLst/>
            </a:endParaRPr>
          </a:p>
          <a:p>
            <a:pPr marL="342900" indent="-342900">
              <a:buFont typeface="Wingdings" charset="2"/>
              <a:buChar char="v"/>
            </a:pPr>
            <a:r>
              <a:rPr lang="ja-JP" altLang="en-US" sz="1200" dirty="0">
                <a:solidFill>
                  <a:srgbClr val="0000FF"/>
                </a:solidFill>
              </a:rPr>
              <a:t>独自アーキテクチャ</a:t>
            </a:r>
          </a:p>
          <a:p>
            <a:pPr marL="342900" indent="-342900">
              <a:buFont typeface="Wingdings" charset="2"/>
              <a:buChar char="v"/>
            </a:pPr>
            <a:r>
              <a:rPr lang="ja-JP" altLang="en-US" sz="1200" dirty="0">
                <a:solidFill>
                  <a:srgbClr val="0000FF"/>
                </a:solidFill>
              </a:rPr>
              <a:t>ファミリー化戦略</a:t>
            </a:r>
          </a:p>
        </p:txBody>
      </p:sp>
    </p:spTree>
    <p:extLst>
      <p:ext uri="{BB962C8B-B14F-4D97-AF65-F5344CB8AC3E}">
        <p14:creationId xmlns:p14="http://schemas.microsoft.com/office/powerpoint/2010/main" val="1734942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Open Compute Project</a:t>
            </a:r>
            <a:endParaRPr kumimoji="1" lang="ja-JP" altLang="en-US" dirty="0"/>
          </a:p>
        </p:txBody>
      </p:sp>
      <p:pic>
        <p:nvPicPr>
          <p:cNvPr id="2050" name="Picture 2" descr="C:\Users\SHOJIO~1\AppData\Local\Temp\ScreenCli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816" y="1047750"/>
            <a:ext cx="7523849" cy="51600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367680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「オープン」の損得勘定</a:t>
            </a:r>
          </a:p>
        </p:txBody>
      </p:sp>
      <p:sp>
        <p:nvSpPr>
          <p:cNvPr id="5" name="正方形/長方形 4"/>
          <p:cNvSpPr/>
          <p:nvPr/>
        </p:nvSpPr>
        <p:spPr bwMode="auto">
          <a:xfrm>
            <a:off x="4788024" y="3938468"/>
            <a:ext cx="3816424" cy="1631067"/>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kumimoji="0" lang="ja-JP" altLang="en-US" sz="2800" dirty="0">
                <a:solidFill>
                  <a:schemeClr val="bg1"/>
                </a:solidFill>
              </a:rPr>
              <a:t>成功例</a:t>
            </a:r>
            <a:endParaRPr kumimoji="0" lang="en-US" altLang="ja-JP" sz="2800" dirty="0">
              <a:solidFill>
                <a:schemeClr val="bg1"/>
              </a:solidFill>
            </a:endParaRPr>
          </a:p>
          <a:p>
            <a:pPr defTabSz="914400" fontAlgn="base">
              <a:spcBef>
                <a:spcPct val="20000"/>
              </a:spcBef>
              <a:spcAft>
                <a:spcPct val="0"/>
              </a:spcAft>
            </a:pPr>
            <a:r>
              <a:rPr kumimoji="0" lang="ja-JP" altLang="en-US" dirty="0">
                <a:solidFill>
                  <a:schemeClr val="bg1"/>
                </a:solidFill>
              </a:rPr>
              <a:t>・</a:t>
            </a:r>
            <a:r>
              <a:rPr kumimoji="0" lang="en-US" altLang="ja-JP" dirty="0">
                <a:solidFill>
                  <a:schemeClr val="bg1"/>
                </a:solidFill>
              </a:rPr>
              <a:t>Apple</a:t>
            </a:r>
            <a:r>
              <a:rPr kumimoji="0" lang="ja-JP" altLang="en-US" dirty="0">
                <a:solidFill>
                  <a:schemeClr val="bg1"/>
                </a:solidFill>
              </a:rPr>
              <a:t> </a:t>
            </a:r>
            <a:r>
              <a:rPr kumimoji="0" lang="en-US" altLang="ja-JP" dirty="0">
                <a:solidFill>
                  <a:schemeClr val="bg1"/>
                </a:solidFill>
              </a:rPr>
              <a:t>II</a:t>
            </a:r>
            <a:r>
              <a:rPr kumimoji="0" lang="ja-JP" altLang="en-US" dirty="0">
                <a:solidFill>
                  <a:schemeClr val="bg1"/>
                </a:solidFill>
              </a:rPr>
              <a:t>、</a:t>
            </a:r>
            <a:r>
              <a:rPr kumimoji="0" lang="en-US" altLang="ja-JP" dirty="0">
                <a:solidFill>
                  <a:schemeClr val="bg1"/>
                </a:solidFill>
              </a:rPr>
              <a:t>MS-DOS</a:t>
            </a:r>
            <a:r>
              <a:rPr kumimoji="0" lang="ja-JP" altLang="en-US" dirty="0">
                <a:solidFill>
                  <a:schemeClr val="bg1"/>
                </a:solidFill>
              </a:rPr>
              <a:t>、</a:t>
            </a:r>
            <a:r>
              <a:rPr kumimoji="0" lang="en-US" altLang="ja-JP" dirty="0">
                <a:solidFill>
                  <a:schemeClr val="bg1"/>
                </a:solidFill>
              </a:rPr>
              <a:t>Windows</a:t>
            </a:r>
          </a:p>
          <a:p>
            <a:pPr defTabSz="914400" fontAlgn="base">
              <a:spcBef>
                <a:spcPct val="20000"/>
              </a:spcBef>
              <a:spcAft>
                <a:spcPct val="0"/>
              </a:spcAft>
            </a:pPr>
            <a:r>
              <a:rPr kumimoji="0" lang="ja-JP" altLang="en-US" dirty="0">
                <a:solidFill>
                  <a:schemeClr val="bg1"/>
                </a:solidFill>
              </a:rPr>
              <a:t>・</a:t>
            </a:r>
            <a:r>
              <a:rPr kumimoji="0" lang="en-US" altLang="ja-JP" dirty="0">
                <a:solidFill>
                  <a:schemeClr val="bg1"/>
                </a:solidFill>
              </a:rPr>
              <a:t>System360</a:t>
            </a:r>
          </a:p>
          <a:p>
            <a:pPr defTabSz="914400" fontAlgn="base">
              <a:spcBef>
                <a:spcPct val="20000"/>
              </a:spcBef>
              <a:spcAft>
                <a:spcPct val="0"/>
              </a:spcAft>
            </a:pPr>
            <a:r>
              <a:rPr kumimoji="0" lang="ja-JP" altLang="en-US" dirty="0">
                <a:solidFill>
                  <a:schemeClr val="bg1"/>
                </a:solidFill>
              </a:rPr>
              <a:t>・プラットフォームとしての</a:t>
            </a:r>
            <a:r>
              <a:rPr kumimoji="0" lang="en-US" altLang="ja-JP" dirty="0">
                <a:solidFill>
                  <a:schemeClr val="bg1"/>
                </a:solidFill>
              </a:rPr>
              <a:t>IBM PC/AT</a:t>
            </a:r>
          </a:p>
        </p:txBody>
      </p:sp>
      <p:sp>
        <p:nvSpPr>
          <p:cNvPr id="9" name="正方形/長方形 8"/>
          <p:cNvSpPr/>
          <p:nvPr/>
        </p:nvSpPr>
        <p:spPr bwMode="auto">
          <a:xfrm>
            <a:off x="611560" y="1197038"/>
            <a:ext cx="7992888" cy="653198"/>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200">
                <a:solidFill>
                  <a:schemeClr val="bg1"/>
                </a:solidFill>
              </a:rPr>
              <a:t>これまでも「</a:t>
            </a:r>
            <a:r>
              <a:rPr kumimoji="0" lang="ja-JP" altLang="en-US" sz="3200" b="0" i="0" u="none" strike="noStrike" cap="none" normalizeH="0">
                <a:ln>
                  <a:noFill/>
                </a:ln>
                <a:solidFill>
                  <a:schemeClr val="bg1"/>
                </a:solidFill>
                <a:effectLst/>
                <a:latin typeface="+mn-lt"/>
                <a:ea typeface="+mn-ea"/>
              </a:rPr>
              <a:t>オープン」はあった</a:t>
            </a:r>
            <a:endParaRPr kumimoji="0" lang="en-US" altLang="ja-JP" sz="3200" b="0" i="0" u="none" strike="noStrike" cap="none" normalizeH="0" dirty="0">
              <a:ln>
                <a:noFill/>
              </a:ln>
              <a:solidFill>
                <a:schemeClr val="bg1"/>
              </a:solidFill>
              <a:effectLst/>
              <a:latin typeface="+mn-lt"/>
              <a:ea typeface="+mn-ea"/>
            </a:endParaRPr>
          </a:p>
        </p:txBody>
      </p:sp>
      <p:sp>
        <p:nvSpPr>
          <p:cNvPr id="10" name="正方形/長方形 9"/>
          <p:cNvSpPr/>
          <p:nvPr/>
        </p:nvSpPr>
        <p:spPr bwMode="auto">
          <a:xfrm>
            <a:off x="4788024" y="2018077"/>
            <a:ext cx="3816424" cy="583597"/>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a:ln>
                  <a:noFill/>
                </a:ln>
                <a:solidFill>
                  <a:schemeClr val="bg1"/>
                </a:solidFill>
                <a:effectLst/>
                <a:latin typeface="+mn-lt"/>
                <a:ea typeface="+mn-ea"/>
              </a:rPr>
              <a:t>メリット</a:t>
            </a:r>
          </a:p>
        </p:txBody>
      </p:sp>
      <p:sp>
        <p:nvSpPr>
          <p:cNvPr id="13" name="正方形/長方形 12"/>
          <p:cNvSpPr/>
          <p:nvPr/>
        </p:nvSpPr>
        <p:spPr bwMode="auto">
          <a:xfrm>
            <a:off x="611560" y="2014577"/>
            <a:ext cx="3996444" cy="583597"/>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dirty="0">
                <a:solidFill>
                  <a:schemeClr val="bg1"/>
                </a:solidFill>
              </a:rPr>
              <a:t>デメリット</a:t>
            </a:r>
            <a:endParaRPr kumimoji="0" lang="ja-JP" altLang="en-US" sz="2400" b="0" i="0" u="none" strike="noStrike" cap="none" normalizeH="0" dirty="0">
              <a:ln>
                <a:noFill/>
              </a:ln>
              <a:solidFill>
                <a:schemeClr val="bg1"/>
              </a:solidFill>
              <a:effectLst/>
              <a:latin typeface="+mn-lt"/>
              <a:ea typeface="+mn-ea"/>
            </a:endParaRPr>
          </a:p>
        </p:txBody>
      </p:sp>
      <p:sp>
        <p:nvSpPr>
          <p:cNvPr id="11" name="正方形/長方形 10"/>
          <p:cNvSpPr/>
          <p:nvPr/>
        </p:nvSpPr>
        <p:spPr bwMode="auto">
          <a:xfrm>
            <a:off x="4788024" y="2769515"/>
            <a:ext cx="3816424" cy="1008112"/>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a:ln>
                  <a:noFill/>
                </a:ln>
                <a:solidFill>
                  <a:schemeClr val="bg1"/>
                </a:solidFill>
                <a:effectLst/>
                <a:latin typeface="+mn-lt"/>
                <a:ea typeface="+mn-ea"/>
              </a:rPr>
              <a:t>他社が周辺機器、アプリを開発してくれる</a:t>
            </a:r>
          </a:p>
        </p:txBody>
      </p:sp>
      <p:sp>
        <p:nvSpPr>
          <p:cNvPr id="12" name="正方形/長方形 11"/>
          <p:cNvSpPr/>
          <p:nvPr/>
        </p:nvSpPr>
        <p:spPr bwMode="auto">
          <a:xfrm>
            <a:off x="611560" y="2766015"/>
            <a:ext cx="3996444" cy="1008112"/>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a:ln>
                  <a:noFill/>
                </a:ln>
                <a:solidFill>
                  <a:schemeClr val="bg1"/>
                </a:solidFill>
                <a:effectLst/>
                <a:latin typeface="+mn-lt"/>
                <a:ea typeface="+mn-ea"/>
              </a:rPr>
              <a:t>互換製品によってシェアや</a:t>
            </a:r>
            <a:endParaRPr kumimoji="0" lang="en-US" altLang="ja-JP" sz="2400"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a:ln>
                  <a:noFill/>
                </a:ln>
                <a:solidFill>
                  <a:schemeClr val="bg1"/>
                </a:solidFill>
                <a:effectLst/>
                <a:latin typeface="+mn-lt"/>
                <a:ea typeface="+mn-ea"/>
              </a:rPr>
              <a:t>利益を落とすリスクがある</a:t>
            </a:r>
          </a:p>
        </p:txBody>
      </p:sp>
      <p:sp>
        <p:nvSpPr>
          <p:cNvPr id="14" name="正方形/長方形 13"/>
          <p:cNvSpPr/>
          <p:nvPr/>
        </p:nvSpPr>
        <p:spPr bwMode="auto">
          <a:xfrm>
            <a:off x="611560" y="3938468"/>
            <a:ext cx="3996444" cy="1631067"/>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kumimoji="0" lang="ja-JP" altLang="en-US" sz="2800" dirty="0">
                <a:solidFill>
                  <a:schemeClr val="bg1"/>
                </a:solidFill>
              </a:rPr>
              <a:t>失敗例</a:t>
            </a:r>
            <a:endParaRPr kumimoji="0" lang="en-US" altLang="ja-JP" dirty="0">
              <a:solidFill>
                <a:schemeClr val="bg1"/>
              </a:solidFill>
            </a:endParaRPr>
          </a:p>
          <a:p>
            <a:pPr defTabSz="914400" fontAlgn="base">
              <a:spcBef>
                <a:spcPct val="20000"/>
              </a:spcBef>
              <a:spcAft>
                <a:spcPct val="0"/>
              </a:spcAft>
            </a:pPr>
            <a:r>
              <a:rPr kumimoji="0" lang="ja-JP" altLang="en-US" dirty="0">
                <a:solidFill>
                  <a:schemeClr val="bg1"/>
                </a:solidFill>
              </a:rPr>
              <a:t>・</a:t>
            </a:r>
            <a:r>
              <a:rPr kumimoji="0" lang="en-US" altLang="ja-JP" dirty="0">
                <a:solidFill>
                  <a:schemeClr val="bg1"/>
                </a:solidFill>
              </a:rPr>
              <a:t>IBM </a:t>
            </a:r>
            <a:r>
              <a:rPr kumimoji="0" lang="ja-JP" altLang="en-US" dirty="0">
                <a:solidFill>
                  <a:schemeClr val="bg1"/>
                </a:solidFill>
              </a:rPr>
              <a:t>互換機</a:t>
            </a:r>
            <a:endParaRPr kumimoji="0" lang="en-US" altLang="ja-JP" dirty="0">
              <a:solidFill>
                <a:schemeClr val="bg1"/>
              </a:solidFill>
            </a:endParaRPr>
          </a:p>
          <a:p>
            <a:pPr defTabSz="914400" fontAlgn="base">
              <a:spcBef>
                <a:spcPct val="20000"/>
              </a:spcBef>
              <a:spcAft>
                <a:spcPct val="0"/>
              </a:spcAft>
            </a:pPr>
            <a:r>
              <a:rPr kumimoji="0" lang="ja-JP" altLang="en-US" dirty="0">
                <a:solidFill>
                  <a:schemeClr val="bg1"/>
                </a:solidFill>
              </a:rPr>
              <a:t>・</a:t>
            </a:r>
            <a:r>
              <a:rPr kumimoji="0" lang="en-US" altLang="ja-JP" dirty="0">
                <a:solidFill>
                  <a:schemeClr val="bg1"/>
                </a:solidFill>
              </a:rPr>
              <a:t>IBM </a:t>
            </a:r>
            <a:r>
              <a:rPr kumimoji="0" lang="ja-JP" altLang="en-US" dirty="0">
                <a:solidFill>
                  <a:schemeClr val="bg1"/>
                </a:solidFill>
              </a:rPr>
              <a:t>にとっての </a:t>
            </a:r>
            <a:r>
              <a:rPr kumimoji="0" lang="en-US" altLang="ja-JP" dirty="0">
                <a:solidFill>
                  <a:schemeClr val="bg1"/>
                </a:solidFill>
              </a:rPr>
              <a:t>PC/AT</a:t>
            </a:r>
          </a:p>
        </p:txBody>
      </p:sp>
      <p:sp>
        <p:nvSpPr>
          <p:cNvPr id="15" name="正方形/長方形 14"/>
          <p:cNvSpPr/>
          <p:nvPr/>
        </p:nvSpPr>
        <p:spPr bwMode="auto">
          <a:xfrm>
            <a:off x="611560" y="5730381"/>
            <a:ext cx="7992888" cy="537427"/>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200" b="0" i="0" u="none" strike="noStrike" cap="none" normalizeH="0">
                <a:ln>
                  <a:noFill/>
                </a:ln>
                <a:solidFill>
                  <a:schemeClr val="bg1"/>
                </a:solidFill>
                <a:effectLst/>
                <a:latin typeface="+mn-lt"/>
                <a:ea typeface="+mn-ea"/>
              </a:rPr>
              <a:t>「公開しすぎ」は良くない</a:t>
            </a:r>
            <a:endParaRPr kumimoji="0" lang="ja-JP" altLang="en-US"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77877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3" grpId="0" animBg="1"/>
      <p:bldP spid="11" grpId="0" animBg="1"/>
      <p:bldP spid="12"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a:solidFill>
                  <a:srgbClr val="FFFFFF"/>
                </a:solidFill>
                <a:effectLst/>
                <a:latin typeface="Arial Black" panose="020B0A04020102020204" pitchFamily="34" charset="0"/>
                <a:ea typeface="HGP創英角ｺﾞｼｯｸUB" pitchFamily="50" charset="-128"/>
                <a:cs typeface="Arial"/>
              </a:rPr>
              <a:t>オープンソースソフトウェア</a:t>
            </a:r>
            <a:r>
              <a:rPr lang="en-US" altLang="ja-JP" sz="2400" dirty="0">
                <a:solidFill>
                  <a:srgbClr val="FFFFFF"/>
                </a:solidFill>
                <a:effectLst/>
                <a:latin typeface="Arial Black" panose="020B0A04020102020204" pitchFamily="34" charset="0"/>
                <a:ea typeface="HGP創英角ｺﾞｼｯｸUB" pitchFamily="50" charset="-128"/>
                <a:cs typeface="Arial"/>
              </a:rPr>
              <a:t>(OSS)</a:t>
            </a:r>
            <a:endParaRPr lang="ja-JP" altLang="en-US" sz="2400" dirty="0">
              <a:solidFill>
                <a:srgbClr val="FFFFFF"/>
              </a:solidFill>
              <a:effectLst/>
              <a:latin typeface="Arial Black" panose="020B0A04020102020204" pitchFamily="34" charset="0"/>
              <a:ea typeface="HGP創英角ｺﾞｼｯｸUB" pitchFamily="50" charset="-128"/>
              <a:cs typeface="Arial"/>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3869780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idx="4294967295"/>
          </p:nvPr>
        </p:nvSpPr>
        <p:spPr/>
        <p:txBody>
          <a:bodyPr/>
          <a:lstStyle/>
          <a:p>
            <a:pPr eaLnBrk="1" hangingPunct="1"/>
            <a:r>
              <a:rPr lang="en-US" altLang="ja-JP" dirty="0">
                <a:latin typeface="Arial" charset="0"/>
              </a:rPr>
              <a:t>Linux</a:t>
            </a:r>
            <a:r>
              <a:rPr lang="ja-JP" altLang="en-US" dirty="0">
                <a:latin typeface="Arial" charset="0"/>
              </a:rPr>
              <a:t>ディストリビューション</a:t>
            </a:r>
          </a:p>
        </p:txBody>
      </p:sp>
      <p:sp>
        <p:nvSpPr>
          <p:cNvPr id="17461" name="角丸四角形 6"/>
          <p:cNvSpPr>
            <a:spLocks noChangeArrowheads="1"/>
          </p:cNvSpPr>
          <p:nvPr/>
        </p:nvSpPr>
        <p:spPr bwMode="auto">
          <a:xfrm>
            <a:off x="971550" y="2640013"/>
            <a:ext cx="3313113" cy="787400"/>
          </a:xfrm>
          <a:prstGeom prst="roundRect">
            <a:avLst>
              <a:gd name="adj" fmla="val 16667"/>
            </a:avLst>
          </a:prstGeom>
          <a:solidFill>
            <a:schemeClr val="accent1"/>
          </a:solidFill>
          <a:ln w="25400" algn="ctr">
            <a:noFill/>
            <a:round/>
            <a:headEnd/>
            <a:tailEnd/>
          </a:ln>
        </p:spPr>
        <p:txBody>
          <a:bodyPr anchor="ctr"/>
          <a:lstStyle/>
          <a:p>
            <a:pPr algn="ctr">
              <a:defRPr/>
            </a:pPr>
            <a:r>
              <a:rPr lang="ja-JP" altLang="en-US" sz="2000">
                <a:solidFill>
                  <a:schemeClr val="bg1"/>
                </a:solidFill>
                <a:latin typeface="+mn-lt"/>
                <a:ea typeface="+mn-ea"/>
                <a:cs typeface="Arial" pitchFamily="34" charset="0"/>
              </a:rPr>
              <a:t>ディストリビュータ</a:t>
            </a:r>
          </a:p>
        </p:txBody>
      </p:sp>
      <p:grpSp>
        <p:nvGrpSpPr>
          <p:cNvPr id="5" name="グループ化 4"/>
          <p:cNvGrpSpPr/>
          <p:nvPr/>
        </p:nvGrpSpPr>
        <p:grpSpPr>
          <a:xfrm>
            <a:off x="971550" y="3931598"/>
            <a:ext cx="2879725" cy="2448565"/>
            <a:chOff x="971550" y="3931598"/>
            <a:chExt cx="2879725" cy="2448565"/>
          </a:xfrm>
        </p:grpSpPr>
        <p:sp>
          <p:nvSpPr>
            <p:cNvPr id="17457" name="AutoShape 76"/>
            <p:cNvSpPr>
              <a:spLocks noChangeArrowheads="1"/>
            </p:cNvSpPr>
            <p:nvPr/>
          </p:nvSpPr>
          <p:spPr bwMode="auto">
            <a:xfrm>
              <a:off x="971550" y="4364038"/>
              <a:ext cx="2016125" cy="2016125"/>
            </a:xfrm>
            <a:prstGeom prst="roundRect">
              <a:avLst>
                <a:gd name="adj" fmla="val 5356"/>
              </a:avLst>
            </a:prstGeom>
            <a:solidFill>
              <a:schemeClr val="bg1"/>
            </a:solidFill>
            <a:ln w="38100">
              <a:solidFill>
                <a:srgbClr val="FF9933"/>
              </a:solidFill>
              <a:prstDash val="sysDot"/>
              <a:round/>
              <a:headEnd/>
              <a:tailEnd/>
            </a:ln>
          </p:spPr>
          <p:txBody>
            <a:bodyPr wrap="none" anchor="ctr"/>
            <a:lstStyle/>
            <a:p>
              <a:pPr>
                <a:defRPr/>
              </a:pPr>
              <a:endParaRPr lang="ja-JP" altLang="en-US">
                <a:latin typeface="+mn-lt"/>
                <a:ea typeface="+mn-ea"/>
                <a:cs typeface="Arial" pitchFamily="34" charset="0"/>
              </a:endParaRPr>
            </a:p>
          </p:txBody>
        </p:sp>
        <p:pic>
          <p:nvPicPr>
            <p:cNvPr id="24581"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075" y="4364038"/>
              <a:ext cx="728663"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82"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1313" y="4364038"/>
              <a:ext cx="728662"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83"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6138" y="4364038"/>
              <a:ext cx="728662"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62" name="テキスト ボックス 31"/>
            <p:cNvSpPr txBox="1">
              <a:spLocks noChangeArrowheads="1"/>
            </p:cNvSpPr>
            <p:nvPr/>
          </p:nvSpPr>
          <p:spPr bwMode="auto">
            <a:xfrm>
              <a:off x="1116013" y="6092825"/>
              <a:ext cx="1723549" cy="246221"/>
            </a:xfrm>
            <a:prstGeom prst="rect">
              <a:avLst/>
            </a:prstGeom>
            <a:noFill/>
            <a:ln w="9525">
              <a:noFill/>
              <a:miter lim="800000"/>
              <a:headEnd/>
              <a:tailEnd/>
            </a:ln>
          </p:spPr>
          <p:txBody>
            <a:bodyPr wrap="none">
              <a:spAutoFit/>
            </a:bodyPr>
            <a:lstStyle/>
            <a:p>
              <a:pPr>
                <a:defRPr/>
              </a:pPr>
              <a:r>
                <a:rPr lang="ja-JP" altLang="en-US" sz="1000">
                  <a:latin typeface="+mn-lt"/>
                  <a:ea typeface="+mn-ea"/>
                  <a:cs typeface="Arial" pitchFamily="34" charset="0"/>
                </a:rPr>
                <a:t>ボランティア・プログラマ</a:t>
              </a:r>
            </a:p>
          </p:txBody>
        </p:sp>
        <p:pic>
          <p:nvPicPr>
            <p:cNvPr id="24588"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075" y="4868863"/>
              <a:ext cx="728663"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89"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075" y="5372100"/>
              <a:ext cx="728663" cy="728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90"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1313" y="4868863"/>
              <a:ext cx="728662"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91"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1313" y="5372100"/>
              <a:ext cx="728662" cy="728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92"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6138" y="4868863"/>
              <a:ext cx="728662"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593"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5372100"/>
              <a:ext cx="728663" cy="728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73" name="Line 72"/>
            <p:cNvSpPr>
              <a:spLocks noChangeShapeType="1"/>
            </p:cNvSpPr>
            <p:nvPr/>
          </p:nvSpPr>
          <p:spPr bwMode="auto">
            <a:xfrm>
              <a:off x="2987675" y="5300663"/>
              <a:ext cx="863600" cy="0"/>
            </a:xfrm>
            <a:prstGeom prst="line">
              <a:avLst/>
            </a:prstGeom>
            <a:noFill/>
            <a:ln w="76200">
              <a:solidFill>
                <a:srgbClr val="4168A7"/>
              </a:solidFill>
              <a:round/>
              <a:headEnd/>
              <a:tailEnd type="triangle" w="med" len="med"/>
            </a:ln>
          </p:spPr>
          <p:txBody>
            <a:bodyPr/>
            <a:lstStyle/>
            <a:p>
              <a:pPr>
                <a:defRPr/>
              </a:pPr>
              <a:endParaRPr lang="ja-JP" altLang="en-US">
                <a:latin typeface="+mn-lt"/>
                <a:ea typeface="+mn-ea"/>
                <a:cs typeface="Arial" pitchFamily="34" charset="0"/>
              </a:endParaRPr>
            </a:p>
          </p:txBody>
        </p:sp>
        <p:sp>
          <p:nvSpPr>
            <p:cNvPr id="78925" name="AutoShape 77"/>
            <p:cNvSpPr>
              <a:spLocks noChangeArrowheads="1"/>
            </p:cNvSpPr>
            <p:nvPr/>
          </p:nvSpPr>
          <p:spPr bwMode="auto">
            <a:xfrm>
              <a:off x="971550" y="3931598"/>
              <a:ext cx="1528748" cy="288925"/>
            </a:xfrm>
            <a:prstGeom prst="wedgeRoundRectCallout">
              <a:avLst>
                <a:gd name="adj1" fmla="val -10528"/>
                <a:gd name="adj2" fmla="val 112639"/>
                <a:gd name="adj3" fmla="val 16667"/>
              </a:avLst>
            </a:prstGeom>
            <a:solidFill>
              <a:srgbClr val="4168A7"/>
            </a:solidFill>
            <a:ln w="28575">
              <a:noFill/>
              <a:miter lim="800000"/>
              <a:headEnd/>
              <a:tailEnd/>
            </a:ln>
            <a:scene3d>
              <a:camera prst="orthographicFront"/>
              <a:lightRig rig="threePt" dir="t"/>
            </a:scene3d>
            <a:sp3d>
              <a:bevelT/>
            </a:sp3d>
          </p:spPr>
          <p:txBody>
            <a:bodyPr wrap="none" anchor="ctr"/>
            <a:lstStyle/>
            <a:p>
              <a:pPr algn="ctr">
                <a:defRPr/>
              </a:pPr>
              <a:r>
                <a:rPr lang="ja-JP" altLang="en-US" sz="1400">
                  <a:solidFill>
                    <a:schemeClr val="bg1"/>
                  </a:solidFill>
                  <a:latin typeface="+mn-lt"/>
                  <a:ea typeface="+mn-ea"/>
                  <a:cs typeface="Arial" pitchFamily="34" charset="0"/>
                </a:rPr>
                <a:t>無償で貢献</a:t>
              </a:r>
            </a:p>
          </p:txBody>
        </p:sp>
      </p:grpSp>
      <p:sp>
        <p:nvSpPr>
          <p:cNvPr id="17455" name="Line 81"/>
          <p:cNvSpPr>
            <a:spLocks noChangeShapeType="1"/>
          </p:cNvSpPr>
          <p:nvPr/>
        </p:nvSpPr>
        <p:spPr bwMode="auto">
          <a:xfrm>
            <a:off x="3132138" y="1844675"/>
            <a:ext cx="0" cy="792163"/>
          </a:xfrm>
          <a:prstGeom prst="line">
            <a:avLst/>
          </a:prstGeom>
          <a:noFill/>
          <a:ln w="57150">
            <a:solidFill>
              <a:srgbClr val="C00000"/>
            </a:solidFill>
            <a:prstDash val="sysDot"/>
            <a:round/>
            <a:headEnd/>
            <a:tailEnd type="triangle" w="med" len="med"/>
          </a:ln>
        </p:spPr>
        <p:txBody>
          <a:bodyPr/>
          <a:lstStyle/>
          <a:p>
            <a:pPr>
              <a:defRPr/>
            </a:pPr>
            <a:endParaRPr lang="ja-JP" altLang="en-US">
              <a:latin typeface="+mn-lt"/>
              <a:ea typeface="+mn-ea"/>
              <a:cs typeface="Arial" pitchFamily="34" charset="0"/>
            </a:endParaRPr>
          </a:p>
        </p:txBody>
      </p:sp>
      <p:sp>
        <p:nvSpPr>
          <p:cNvPr id="17456" name="Text Box 82"/>
          <p:cNvSpPr txBox="1">
            <a:spLocks noChangeArrowheads="1"/>
          </p:cNvSpPr>
          <p:nvPr/>
        </p:nvSpPr>
        <p:spPr bwMode="auto">
          <a:xfrm>
            <a:off x="826483" y="2019448"/>
            <a:ext cx="1569660" cy="461665"/>
          </a:xfrm>
          <a:prstGeom prst="rect">
            <a:avLst/>
          </a:prstGeom>
          <a:noFill/>
          <a:ln w="9525">
            <a:noFill/>
            <a:miter lim="800000"/>
            <a:headEnd/>
            <a:tailEnd/>
          </a:ln>
        </p:spPr>
        <p:txBody>
          <a:bodyPr wrap="none">
            <a:spAutoFit/>
          </a:bodyPr>
          <a:lstStyle/>
          <a:p>
            <a:pPr>
              <a:defRPr/>
            </a:pPr>
            <a:r>
              <a:rPr lang="en-US" altLang="ja-JP" sz="1200" dirty="0">
                <a:solidFill>
                  <a:srgbClr val="C00000"/>
                </a:solidFill>
                <a:latin typeface="+mn-lt"/>
                <a:ea typeface="+mn-ea"/>
                <a:cs typeface="Arial" pitchFamily="34" charset="0"/>
              </a:rPr>
              <a:t>【</a:t>
            </a:r>
            <a:r>
              <a:rPr lang="ja-JP" altLang="en-US" sz="1200" dirty="0">
                <a:solidFill>
                  <a:srgbClr val="C00000"/>
                </a:solidFill>
                <a:latin typeface="+mn-lt"/>
                <a:ea typeface="+mn-ea"/>
                <a:cs typeface="Arial" pitchFamily="34" charset="0"/>
              </a:rPr>
              <a:t>パッケージ費用</a:t>
            </a:r>
            <a:r>
              <a:rPr lang="en-US" altLang="ja-JP" sz="1200" dirty="0">
                <a:solidFill>
                  <a:srgbClr val="C00000"/>
                </a:solidFill>
                <a:latin typeface="+mn-lt"/>
                <a:ea typeface="+mn-ea"/>
                <a:cs typeface="Arial" pitchFamily="34" charset="0"/>
              </a:rPr>
              <a:t>】</a:t>
            </a:r>
          </a:p>
          <a:p>
            <a:pPr>
              <a:defRPr/>
            </a:pPr>
            <a:r>
              <a:rPr lang="ja-JP" altLang="en-US" sz="1200" dirty="0">
                <a:solidFill>
                  <a:srgbClr val="C00000"/>
                </a:solidFill>
                <a:latin typeface="+mn-lt"/>
                <a:ea typeface="+mn-ea"/>
                <a:cs typeface="Arial" pitchFamily="34" charset="0"/>
              </a:rPr>
              <a:t>＊ただし、実費</a:t>
            </a:r>
            <a:endParaRPr lang="en-US" altLang="ja-JP" sz="1200" dirty="0">
              <a:solidFill>
                <a:srgbClr val="C00000"/>
              </a:solidFill>
              <a:latin typeface="+mn-lt"/>
              <a:ea typeface="+mn-ea"/>
              <a:cs typeface="Arial" pitchFamily="34" charset="0"/>
            </a:endParaRPr>
          </a:p>
        </p:txBody>
      </p:sp>
      <p:pic>
        <p:nvPicPr>
          <p:cNvPr id="24600" name="Picture 8" descr="C:\Users\shoji\AppData\Local\Microsoft\Windows\Temporary Internet Files\Content.IE5\1QVYB00S\MCj043784900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4514850"/>
            <a:ext cx="1519237" cy="15192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38" name="角丸四角形 27"/>
          <p:cNvSpPr>
            <a:spLocks noChangeArrowheads="1"/>
          </p:cNvSpPr>
          <p:nvPr/>
        </p:nvSpPr>
        <p:spPr bwMode="auto">
          <a:xfrm>
            <a:off x="971550" y="1266825"/>
            <a:ext cx="7200874" cy="571500"/>
          </a:xfrm>
          <a:prstGeom prst="roundRect">
            <a:avLst>
              <a:gd name="adj" fmla="val 16667"/>
            </a:avLst>
          </a:prstGeom>
          <a:solidFill>
            <a:srgbClr val="4168A7"/>
          </a:solidFill>
          <a:ln w="25400" algn="ctr">
            <a:solidFill>
              <a:srgbClr val="4168A7"/>
            </a:solidFill>
            <a:round/>
            <a:headEnd/>
            <a:tailEnd/>
          </a:ln>
        </p:spPr>
        <p:txBody>
          <a:bodyPr anchor="ctr"/>
          <a:lstStyle/>
          <a:p>
            <a:pPr algn="ctr">
              <a:defRPr/>
            </a:pPr>
            <a:r>
              <a:rPr lang="en-US" altLang="ja-JP" sz="2400">
                <a:solidFill>
                  <a:schemeClr val="bg1"/>
                </a:solidFill>
                <a:latin typeface="+mn-lt"/>
                <a:ea typeface="+mn-ea"/>
                <a:cs typeface="Arial" pitchFamily="34" charset="0"/>
              </a:rPr>
              <a:t>Linux</a:t>
            </a:r>
            <a:r>
              <a:rPr lang="ja-JP" altLang="en-US" sz="2400">
                <a:solidFill>
                  <a:schemeClr val="bg1"/>
                </a:solidFill>
                <a:latin typeface="+mn-lt"/>
                <a:ea typeface="+mn-ea"/>
                <a:cs typeface="Arial" pitchFamily="34" charset="0"/>
              </a:rPr>
              <a:t>利用者</a:t>
            </a:r>
          </a:p>
        </p:txBody>
      </p:sp>
      <p:pic>
        <p:nvPicPr>
          <p:cNvPr id="24608" name="Picture 8" descr="j04339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750" y="908050"/>
            <a:ext cx="792163"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45" name="Line 83"/>
          <p:cNvSpPr>
            <a:spLocks noChangeShapeType="1"/>
          </p:cNvSpPr>
          <p:nvPr/>
        </p:nvSpPr>
        <p:spPr bwMode="auto">
          <a:xfrm flipV="1">
            <a:off x="6875463" y="1860550"/>
            <a:ext cx="0" cy="2654300"/>
          </a:xfrm>
          <a:prstGeom prst="line">
            <a:avLst/>
          </a:prstGeom>
          <a:noFill/>
          <a:ln w="76200" cap="rnd">
            <a:solidFill>
              <a:schemeClr val="accent4"/>
            </a:solidFill>
            <a:round/>
            <a:headEnd/>
            <a:tailEnd type="triangle" w="med" len="med"/>
          </a:ln>
        </p:spPr>
        <p:txBody>
          <a:bodyPr/>
          <a:lstStyle/>
          <a:p>
            <a:pPr>
              <a:defRPr/>
            </a:pPr>
            <a:endParaRPr lang="ja-JP" altLang="en-US">
              <a:latin typeface="+mn-lt"/>
              <a:ea typeface="+mn-ea"/>
              <a:cs typeface="Arial" pitchFamily="34" charset="0"/>
            </a:endParaRPr>
          </a:p>
        </p:txBody>
      </p:sp>
      <p:pic>
        <p:nvPicPr>
          <p:cNvPr id="24611" name="Picture 54" descr="C:\Users\shoji\AppData\Local\Microsoft\Windows\Temporary Internet Files\Content.IE5\KWF1NIFK\MCj0431516000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4563" y="1857375"/>
            <a:ext cx="785812" cy="785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612" name="Picture 8" descr="j04339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908050"/>
            <a:ext cx="792162"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613" name="Picture 8" descr="j04339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908050"/>
            <a:ext cx="792163"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24" name="AutoShape 78"/>
          <p:cNvSpPr>
            <a:spLocks noChangeArrowheads="1"/>
          </p:cNvSpPr>
          <p:nvPr/>
        </p:nvSpPr>
        <p:spPr bwMode="auto">
          <a:xfrm>
            <a:off x="4028951" y="3644260"/>
            <a:ext cx="1957380" cy="648836"/>
          </a:xfrm>
          <a:prstGeom prst="wedgeRoundRectCallout">
            <a:avLst>
              <a:gd name="adj1" fmla="val -55857"/>
              <a:gd name="adj2" fmla="val -106381"/>
              <a:gd name="adj3" fmla="val 16667"/>
            </a:avLst>
          </a:prstGeom>
          <a:solidFill>
            <a:srgbClr val="FF9900"/>
          </a:solidFill>
          <a:ln w="28575">
            <a:noFill/>
            <a:miter lim="800000"/>
            <a:headEnd/>
            <a:tailEnd/>
          </a:ln>
        </p:spPr>
        <p:txBody>
          <a:bodyPr wrap="none" anchor="ctr"/>
          <a:lstStyle/>
          <a:p>
            <a:pPr algn="ctr">
              <a:lnSpc>
                <a:spcPct val="95000"/>
              </a:lnSpc>
              <a:defRPr/>
            </a:pPr>
            <a:r>
              <a:rPr lang="ja-JP" altLang="en-US" sz="1400" dirty="0">
                <a:solidFill>
                  <a:schemeClr val="bg1"/>
                </a:solidFill>
                <a:latin typeface="+mn-lt"/>
                <a:ea typeface="+mn-ea"/>
                <a:cs typeface="Arial" pitchFamily="34" charset="0"/>
              </a:rPr>
              <a:t>再パッケージ</a:t>
            </a:r>
          </a:p>
          <a:p>
            <a:pPr algn="ctr">
              <a:lnSpc>
                <a:spcPct val="95000"/>
              </a:lnSpc>
              <a:defRPr/>
            </a:pPr>
            <a:r>
              <a:rPr lang="ja-JP" altLang="en-US" sz="1000" dirty="0">
                <a:solidFill>
                  <a:schemeClr val="bg1"/>
                </a:solidFill>
                <a:latin typeface="+mn-lt"/>
                <a:ea typeface="+mn-ea"/>
                <a:cs typeface="Arial" pitchFamily="34" charset="0"/>
              </a:rPr>
              <a:t>インストーラーやマニュアルなど</a:t>
            </a:r>
          </a:p>
        </p:txBody>
      </p:sp>
      <p:sp>
        <p:nvSpPr>
          <p:cNvPr id="17425" name="Line 79"/>
          <p:cNvSpPr>
            <a:spLocks noChangeShapeType="1"/>
          </p:cNvSpPr>
          <p:nvPr/>
        </p:nvSpPr>
        <p:spPr bwMode="auto">
          <a:xfrm flipV="1">
            <a:off x="3419475" y="1843088"/>
            <a:ext cx="0" cy="793750"/>
          </a:xfrm>
          <a:prstGeom prst="line">
            <a:avLst/>
          </a:prstGeom>
          <a:noFill/>
          <a:ln w="76200">
            <a:solidFill>
              <a:schemeClr val="accent1"/>
            </a:solidFill>
            <a:round/>
            <a:headEnd/>
            <a:tailEnd type="triangle" w="med" len="med"/>
          </a:ln>
        </p:spPr>
        <p:txBody>
          <a:bodyPr/>
          <a:lstStyle/>
          <a:p>
            <a:pPr>
              <a:defRPr/>
            </a:pPr>
            <a:endParaRPr lang="ja-JP" altLang="en-US">
              <a:latin typeface="+mn-lt"/>
              <a:ea typeface="+mn-ea"/>
              <a:cs typeface="Arial" pitchFamily="34" charset="0"/>
            </a:endParaRPr>
          </a:p>
        </p:txBody>
      </p:sp>
      <p:sp>
        <p:nvSpPr>
          <p:cNvPr id="17426" name="AutoShape 80"/>
          <p:cNvSpPr>
            <a:spLocks noChangeArrowheads="1"/>
          </p:cNvSpPr>
          <p:nvPr/>
        </p:nvSpPr>
        <p:spPr bwMode="auto">
          <a:xfrm>
            <a:off x="3635380" y="1916113"/>
            <a:ext cx="1692278" cy="431800"/>
          </a:xfrm>
          <a:prstGeom prst="wedgeRoundRectCallout">
            <a:avLst>
              <a:gd name="adj1" fmla="val -58912"/>
              <a:gd name="adj2" fmla="val 50736"/>
              <a:gd name="adj3" fmla="val 16667"/>
            </a:avLst>
          </a:prstGeom>
          <a:solidFill>
            <a:srgbClr val="FF9900"/>
          </a:solidFill>
          <a:ln w="28575">
            <a:noFill/>
            <a:miter lim="800000"/>
            <a:headEnd/>
            <a:tailEnd/>
          </a:ln>
        </p:spPr>
        <p:txBody>
          <a:bodyPr wrap="none" anchor="ctr"/>
          <a:lstStyle/>
          <a:p>
            <a:pPr algn="ctr">
              <a:lnSpc>
                <a:spcPct val="85000"/>
              </a:lnSpc>
              <a:defRPr/>
            </a:pPr>
            <a:r>
              <a:rPr lang="ja-JP" altLang="en-US" sz="1400">
                <a:solidFill>
                  <a:schemeClr val="bg1"/>
                </a:solidFill>
                <a:latin typeface="+mn-lt"/>
                <a:ea typeface="+mn-ea"/>
                <a:cs typeface="Arial" pitchFamily="34" charset="0"/>
              </a:rPr>
              <a:t>パッケージ提供</a:t>
            </a:r>
          </a:p>
        </p:txBody>
      </p:sp>
      <p:grpSp>
        <p:nvGrpSpPr>
          <p:cNvPr id="3" name="グループ化 2"/>
          <p:cNvGrpSpPr/>
          <p:nvPr/>
        </p:nvGrpSpPr>
        <p:grpSpPr>
          <a:xfrm>
            <a:off x="4429125" y="3286125"/>
            <a:ext cx="2108200" cy="1228725"/>
            <a:chOff x="4429125" y="3286125"/>
            <a:chExt cx="2108200" cy="1228725"/>
          </a:xfrm>
        </p:grpSpPr>
        <p:sp>
          <p:nvSpPr>
            <p:cNvPr id="17427" name="Line 75"/>
            <p:cNvSpPr>
              <a:spLocks noChangeShapeType="1"/>
            </p:cNvSpPr>
            <p:nvPr/>
          </p:nvSpPr>
          <p:spPr bwMode="auto">
            <a:xfrm flipH="1" flipV="1">
              <a:off x="4429125" y="3286125"/>
              <a:ext cx="2100263" cy="0"/>
            </a:xfrm>
            <a:prstGeom prst="line">
              <a:avLst/>
            </a:prstGeom>
            <a:noFill/>
            <a:ln w="76200" cap="rnd">
              <a:solidFill>
                <a:schemeClr val="accent1"/>
              </a:solidFill>
              <a:round/>
              <a:headEnd/>
              <a:tailEnd type="triangle" w="med" len="med"/>
            </a:ln>
          </p:spPr>
          <p:txBody>
            <a:bodyPr/>
            <a:lstStyle/>
            <a:p>
              <a:pPr>
                <a:defRPr/>
              </a:pPr>
              <a:endParaRPr lang="ja-JP" altLang="en-US">
                <a:latin typeface="+mn-lt"/>
                <a:ea typeface="+mn-ea"/>
                <a:cs typeface="Arial" pitchFamily="34" charset="0"/>
              </a:endParaRPr>
            </a:p>
          </p:txBody>
        </p:sp>
        <p:sp>
          <p:nvSpPr>
            <p:cNvPr id="17428" name="Line 75"/>
            <p:cNvSpPr>
              <a:spLocks noChangeShapeType="1"/>
            </p:cNvSpPr>
            <p:nvPr/>
          </p:nvSpPr>
          <p:spPr bwMode="auto">
            <a:xfrm>
              <a:off x="6537325" y="3305175"/>
              <a:ext cx="0" cy="1209675"/>
            </a:xfrm>
            <a:prstGeom prst="line">
              <a:avLst/>
            </a:prstGeom>
            <a:noFill/>
            <a:ln w="76200" cap="rnd">
              <a:solidFill>
                <a:schemeClr val="accent1"/>
              </a:solidFill>
              <a:round/>
              <a:headEnd/>
              <a:tailEnd/>
            </a:ln>
          </p:spPr>
          <p:txBody>
            <a:bodyPr/>
            <a:lstStyle/>
            <a:p>
              <a:pPr>
                <a:defRPr/>
              </a:pPr>
              <a:endParaRPr lang="ja-JP" altLang="en-US">
                <a:latin typeface="+mn-lt"/>
                <a:ea typeface="+mn-ea"/>
                <a:cs typeface="Arial" pitchFamily="34" charset="0"/>
              </a:endParaRPr>
            </a:p>
          </p:txBody>
        </p:sp>
      </p:grpSp>
      <p:grpSp>
        <p:nvGrpSpPr>
          <p:cNvPr id="9" name="グループ化 8"/>
          <p:cNvGrpSpPr/>
          <p:nvPr/>
        </p:nvGrpSpPr>
        <p:grpSpPr>
          <a:xfrm>
            <a:off x="3706813" y="2492375"/>
            <a:ext cx="720725" cy="717550"/>
            <a:chOff x="3706813" y="2492375"/>
            <a:chExt cx="720725" cy="717550"/>
          </a:xfrm>
        </p:grpSpPr>
        <p:grpSp>
          <p:nvGrpSpPr>
            <p:cNvPr id="24614" name="Group 63"/>
            <p:cNvGrpSpPr>
              <a:grpSpLocks/>
            </p:cNvGrpSpPr>
            <p:nvPr/>
          </p:nvGrpSpPr>
          <p:grpSpPr bwMode="auto">
            <a:xfrm>
              <a:off x="3706813" y="2635250"/>
              <a:ext cx="576262" cy="574675"/>
              <a:chOff x="3375" y="2835"/>
              <a:chExt cx="495" cy="495"/>
            </a:xfrm>
          </p:grpSpPr>
          <p:sp>
            <p:nvSpPr>
              <p:cNvPr id="4"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chemeClr val="accent2"/>
                </a:solidFill>
                <a:round/>
                <a:headEnd/>
                <a:tailEnd/>
              </a:ln>
            </p:spPr>
            <p:txBody>
              <a:bodyPr anchor="ctr"/>
              <a:lstStyle/>
              <a:p>
                <a:pPr algn="ctr">
                  <a:defRPr/>
                </a:pPr>
                <a:endParaRPr lang="ja-JP" altLang="en-US">
                  <a:latin typeface="+mn-lt"/>
                  <a:ea typeface="+mn-ea"/>
                  <a:cs typeface="Arial" pitchFamily="34" charset="0"/>
                </a:endParaRPr>
              </a:p>
            </p:txBody>
          </p:sp>
          <p:sp>
            <p:nvSpPr>
              <p:cNvPr id="17435" name="円/楕円 24"/>
              <p:cNvSpPr>
                <a:spLocks noChangeArrowheads="1"/>
              </p:cNvSpPr>
              <p:nvPr/>
            </p:nvSpPr>
            <p:spPr bwMode="auto">
              <a:xfrm>
                <a:off x="3555" y="3015"/>
                <a:ext cx="130" cy="129"/>
              </a:xfrm>
              <a:prstGeom prst="ellipse">
                <a:avLst/>
              </a:prstGeom>
              <a:solidFill>
                <a:schemeClr val="bg1"/>
              </a:solidFill>
              <a:ln w="25400" algn="ctr">
                <a:solidFill>
                  <a:schemeClr val="accent2"/>
                </a:solidFill>
                <a:round/>
                <a:headEnd/>
                <a:tailEnd/>
              </a:ln>
            </p:spPr>
            <p:txBody>
              <a:bodyPr anchor="ctr"/>
              <a:lstStyle/>
              <a:p>
                <a:pPr algn="ctr">
                  <a:defRPr/>
                </a:pPr>
                <a:endParaRPr lang="ja-JP" altLang="en-US">
                  <a:latin typeface="+mn-lt"/>
                  <a:ea typeface="+mn-ea"/>
                  <a:cs typeface="Arial" pitchFamily="34" charset="0"/>
                </a:endParaRPr>
              </a:p>
            </p:txBody>
          </p:sp>
        </p:grpSp>
        <p:grpSp>
          <p:nvGrpSpPr>
            <p:cNvPr id="24615" name="Group 66"/>
            <p:cNvGrpSpPr>
              <a:grpSpLocks/>
            </p:cNvGrpSpPr>
            <p:nvPr/>
          </p:nvGrpSpPr>
          <p:grpSpPr bwMode="auto">
            <a:xfrm>
              <a:off x="3778250" y="2563813"/>
              <a:ext cx="576263" cy="574675"/>
              <a:chOff x="3375" y="2835"/>
              <a:chExt cx="495" cy="495"/>
            </a:xfrm>
          </p:grpSpPr>
          <p:sp>
            <p:nvSpPr>
              <p:cNvPr id="8"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chemeClr val="accent2"/>
                </a:solidFill>
                <a:round/>
                <a:headEnd/>
                <a:tailEnd/>
              </a:ln>
            </p:spPr>
            <p:txBody>
              <a:bodyPr anchor="ctr"/>
              <a:lstStyle/>
              <a:p>
                <a:pPr algn="ctr">
                  <a:defRPr/>
                </a:pPr>
                <a:endParaRPr lang="ja-JP" altLang="en-US">
                  <a:latin typeface="+mn-lt"/>
                  <a:ea typeface="+mn-ea"/>
                  <a:cs typeface="Arial" pitchFamily="34" charset="0"/>
                </a:endParaRPr>
              </a:p>
            </p:txBody>
          </p:sp>
          <p:sp>
            <p:nvSpPr>
              <p:cNvPr id="17433" name="円/楕円 24"/>
              <p:cNvSpPr>
                <a:spLocks noChangeArrowheads="1"/>
              </p:cNvSpPr>
              <p:nvPr/>
            </p:nvSpPr>
            <p:spPr bwMode="auto">
              <a:xfrm>
                <a:off x="3555" y="3015"/>
                <a:ext cx="130" cy="129"/>
              </a:xfrm>
              <a:prstGeom prst="ellipse">
                <a:avLst/>
              </a:prstGeom>
              <a:solidFill>
                <a:schemeClr val="bg1"/>
              </a:solidFill>
              <a:ln w="25400" algn="ctr">
                <a:solidFill>
                  <a:schemeClr val="accent2"/>
                </a:solidFill>
                <a:round/>
                <a:headEnd/>
                <a:tailEnd/>
              </a:ln>
            </p:spPr>
            <p:txBody>
              <a:bodyPr anchor="ctr"/>
              <a:lstStyle/>
              <a:p>
                <a:pPr algn="ctr">
                  <a:defRPr/>
                </a:pPr>
                <a:endParaRPr lang="ja-JP" altLang="en-US">
                  <a:latin typeface="+mn-lt"/>
                  <a:ea typeface="+mn-ea"/>
                  <a:cs typeface="Arial" pitchFamily="34" charset="0"/>
                </a:endParaRPr>
              </a:p>
            </p:txBody>
          </p:sp>
        </p:grpSp>
        <p:grpSp>
          <p:nvGrpSpPr>
            <p:cNvPr id="24625" name="Group 69"/>
            <p:cNvGrpSpPr>
              <a:grpSpLocks/>
            </p:cNvGrpSpPr>
            <p:nvPr/>
          </p:nvGrpSpPr>
          <p:grpSpPr bwMode="auto">
            <a:xfrm>
              <a:off x="3851275" y="2492375"/>
              <a:ext cx="576263" cy="574675"/>
              <a:chOff x="3375" y="2835"/>
              <a:chExt cx="495" cy="495"/>
            </a:xfrm>
          </p:grpSpPr>
          <p:sp>
            <p:nvSpPr>
              <p:cNvPr id="24"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chemeClr val="accent2"/>
                </a:solidFill>
                <a:round/>
                <a:headEnd/>
                <a:tailEnd/>
              </a:ln>
            </p:spPr>
            <p:txBody>
              <a:bodyPr anchor="ctr"/>
              <a:lstStyle/>
              <a:p>
                <a:pPr algn="ctr">
                  <a:defRPr/>
                </a:pPr>
                <a:endParaRPr lang="ja-JP" altLang="en-US">
                  <a:latin typeface="+mn-lt"/>
                  <a:ea typeface="+mn-ea"/>
                  <a:cs typeface="Arial" pitchFamily="34" charset="0"/>
                </a:endParaRPr>
              </a:p>
            </p:txBody>
          </p:sp>
          <p:sp>
            <p:nvSpPr>
              <p:cNvPr id="17431" name="円/楕円 24"/>
              <p:cNvSpPr>
                <a:spLocks noChangeArrowheads="1"/>
              </p:cNvSpPr>
              <p:nvPr/>
            </p:nvSpPr>
            <p:spPr bwMode="auto">
              <a:xfrm>
                <a:off x="3555" y="3015"/>
                <a:ext cx="130" cy="129"/>
              </a:xfrm>
              <a:prstGeom prst="ellipse">
                <a:avLst/>
              </a:prstGeom>
              <a:solidFill>
                <a:schemeClr val="bg1"/>
              </a:solidFill>
              <a:ln w="25400" algn="ctr">
                <a:solidFill>
                  <a:schemeClr val="accent2"/>
                </a:solidFill>
                <a:round/>
                <a:headEnd/>
                <a:tailEnd/>
              </a:ln>
            </p:spPr>
            <p:txBody>
              <a:bodyPr anchor="ctr"/>
              <a:lstStyle/>
              <a:p>
                <a:pPr algn="ctr">
                  <a:defRPr/>
                </a:pPr>
                <a:endParaRPr lang="ja-JP" altLang="en-US">
                  <a:latin typeface="+mn-lt"/>
                  <a:ea typeface="+mn-ea"/>
                  <a:cs typeface="Arial" pitchFamily="34" charset="0"/>
                </a:endParaRPr>
              </a:p>
            </p:txBody>
          </p:sp>
        </p:grpSp>
      </p:grpSp>
      <p:grpSp>
        <p:nvGrpSpPr>
          <p:cNvPr id="7" name="グループ化 6"/>
          <p:cNvGrpSpPr/>
          <p:nvPr/>
        </p:nvGrpSpPr>
        <p:grpSpPr>
          <a:xfrm>
            <a:off x="7061200" y="2422488"/>
            <a:ext cx="1928733" cy="1226877"/>
            <a:chOff x="7061200" y="2422488"/>
            <a:chExt cx="1928733" cy="1226877"/>
          </a:xfrm>
        </p:grpSpPr>
        <p:sp>
          <p:nvSpPr>
            <p:cNvPr id="17439" name="テキスト ボックス 33"/>
            <p:cNvSpPr>
              <a:spLocks noChangeArrowheads="1"/>
            </p:cNvSpPr>
            <p:nvPr/>
          </p:nvSpPr>
          <p:spPr bwMode="auto">
            <a:xfrm>
              <a:off x="7239019" y="2422488"/>
              <a:ext cx="1428755" cy="571504"/>
            </a:xfrm>
            <a:prstGeom prst="wedgeRoundRectCallout">
              <a:avLst>
                <a:gd name="adj1" fmla="val -69128"/>
                <a:gd name="adj2" fmla="val -101443"/>
                <a:gd name="adj3" fmla="val 16667"/>
              </a:avLst>
            </a:prstGeom>
            <a:solidFill>
              <a:srgbClr val="C00000"/>
            </a:solidFill>
            <a:ln w="28575" algn="ctr">
              <a:noFill/>
              <a:miter lim="800000"/>
              <a:headEnd/>
              <a:tailEnd/>
            </a:ln>
          </p:spPr>
          <p:txBody>
            <a:bodyPr wrap="none" anchor="ctr"/>
            <a:lstStyle/>
            <a:p>
              <a:pPr algn="ctr">
                <a:lnSpc>
                  <a:spcPct val="95000"/>
                </a:lnSpc>
                <a:defRPr/>
              </a:pPr>
              <a:r>
                <a:rPr lang="ja-JP" altLang="en-US" sz="1400">
                  <a:solidFill>
                    <a:schemeClr val="bg1"/>
                  </a:solidFill>
                  <a:latin typeface="+mn-lt"/>
                  <a:ea typeface="+mn-ea"/>
                  <a:cs typeface="Arial" pitchFamily="34" charset="0"/>
                </a:rPr>
                <a:t>無償で利用</a:t>
              </a:r>
            </a:p>
            <a:p>
              <a:pPr algn="ctr">
                <a:lnSpc>
                  <a:spcPct val="95000"/>
                </a:lnSpc>
                <a:defRPr/>
              </a:pPr>
              <a:r>
                <a:rPr lang="ja-JP" altLang="en-US" sz="1400">
                  <a:solidFill>
                    <a:schemeClr val="bg1"/>
                  </a:solidFill>
                  <a:latin typeface="+mn-lt"/>
                  <a:ea typeface="+mn-ea"/>
                  <a:cs typeface="Arial" pitchFamily="34" charset="0"/>
                </a:rPr>
                <a:t>（自己責任）</a:t>
              </a:r>
            </a:p>
          </p:txBody>
        </p:sp>
        <p:sp>
          <p:nvSpPr>
            <p:cNvPr id="24626" name="テキスト ボックス 6"/>
            <p:cNvSpPr txBox="1">
              <a:spLocks noChangeArrowheads="1"/>
            </p:cNvSpPr>
            <p:nvPr/>
          </p:nvSpPr>
          <p:spPr bwMode="auto">
            <a:xfrm>
              <a:off x="7061200" y="3187700"/>
              <a:ext cx="1928733"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800">
                  <a:solidFill>
                    <a:srgbClr val="C00000"/>
                  </a:solidFill>
                  <a:latin typeface="+mn-lt"/>
                  <a:ea typeface="+mn-ea"/>
                  <a:cs typeface="Arial" pitchFamily="34" charset="0"/>
                </a:rPr>
                <a:t>ソースコードのままでは使いにくい</a:t>
              </a:r>
              <a:endParaRPr lang="en-US" altLang="ja-JP" sz="800">
                <a:solidFill>
                  <a:srgbClr val="C00000"/>
                </a:solidFill>
                <a:latin typeface="+mn-lt"/>
                <a:ea typeface="+mn-ea"/>
                <a:cs typeface="Arial" pitchFamily="34" charset="0"/>
              </a:endParaRPr>
            </a:p>
            <a:p>
              <a:pPr eaLnBrk="1" hangingPunct="1"/>
              <a:r>
                <a:rPr lang="ja-JP" altLang="en-US" sz="800">
                  <a:solidFill>
                    <a:srgbClr val="C00000"/>
                  </a:solidFill>
                  <a:latin typeface="+mn-lt"/>
                  <a:ea typeface="+mn-ea"/>
                  <a:cs typeface="Arial" pitchFamily="34" charset="0"/>
                </a:rPr>
                <a:t>カーネル以外にもライブラリ等が必要</a:t>
              </a:r>
              <a:endParaRPr lang="en-US" altLang="ja-JP" sz="800">
                <a:solidFill>
                  <a:srgbClr val="C00000"/>
                </a:solidFill>
                <a:latin typeface="+mn-lt"/>
                <a:ea typeface="+mn-ea"/>
                <a:cs typeface="Arial" pitchFamily="34" charset="0"/>
              </a:endParaRPr>
            </a:p>
            <a:p>
              <a:pPr eaLnBrk="1" hangingPunct="1"/>
              <a:r>
                <a:rPr lang="ja-JP" altLang="en-US" sz="800">
                  <a:solidFill>
                    <a:srgbClr val="C00000"/>
                  </a:solidFill>
                  <a:latin typeface="+mn-lt"/>
                  <a:ea typeface="+mn-ea"/>
                  <a:cs typeface="Arial" pitchFamily="34" charset="0"/>
                </a:rPr>
                <a:t>動作する</a:t>
              </a:r>
              <a:r>
                <a:rPr lang="en-US" altLang="ja-JP" sz="800">
                  <a:solidFill>
                    <a:srgbClr val="C00000"/>
                  </a:solidFill>
                  <a:latin typeface="+mn-lt"/>
                  <a:ea typeface="+mn-ea"/>
                  <a:cs typeface="Arial" pitchFamily="34" charset="0"/>
                </a:rPr>
                <a:t>HW</a:t>
              </a:r>
              <a:r>
                <a:rPr lang="ja-JP" altLang="en-US" sz="800">
                  <a:solidFill>
                    <a:srgbClr val="C00000"/>
                  </a:solidFill>
                  <a:latin typeface="+mn-lt"/>
                  <a:ea typeface="+mn-ea"/>
                  <a:cs typeface="Arial" pitchFamily="34" charset="0"/>
                </a:rPr>
                <a:t>が不明確</a:t>
              </a:r>
            </a:p>
          </p:txBody>
        </p:sp>
      </p:grpSp>
      <p:sp>
        <p:nvSpPr>
          <p:cNvPr id="10" name="テキスト ボックス 9"/>
          <p:cNvSpPr txBox="1"/>
          <p:nvPr/>
        </p:nvSpPr>
        <p:spPr>
          <a:xfrm>
            <a:off x="3993297" y="5010150"/>
            <a:ext cx="1620957" cy="523220"/>
          </a:xfrm>
          <a:prstGeom prst="rect">
            <a:avLst/>
          </a:prstGeom>
          <a:solidFill>
            <a:schemeClr val="bg1">
              <a:alpha val="70000"/>
            </a:schemeClr>
          </a:solidFill>
        </p:spPr>
        <p:txBody>
          <a:bodyPr wrap="none">
            <a:spAutoFit/>
          </a:bodyPr>
          <a:lstStyle/>
          <a:p>
            <a:pPr algn="ctr">
              <a:defRPr/>
            </a:pPr>
            <a:r>
              <a:rPr lang="en-US" altLang="ja-JP" sz="1400">
                <a:solidFill>
                  <a:srgbClr val="C00000"/>
                </a:solidFill>
                <a:effectLst>
                  <a:outerShdw blurRad="38100" dist="38100" dir="2700000" algn="tl">
                    <a:srgbClr val="000000">
                      <a:alpha val="43137"/>
                    </a:srgbClr>
                  </a:outerShdw>
                </a:effectLst>
                <a:latin typeface="+mn-lt"/>
                <a:ea typeface="+mn-ea"/>
                <a:cs typeface="Arial" pitchFamily="34" charset="0"/>
              </a:rPr>
              <a:t>Linux</a:t>
            </a:r>
            <a:r>
              <a:rPr lang="ja-JP" altLang="en-US" sz="1400">
                <a:solidFill>
                  <a:srgbClr val="C00000"/>
                </a:solidFill>
                <a:effectLst>
                  <a:outerShdw blurRad="38100" dist="38100" dir="2700000" algn="tl">
                    <a:srgbClr val="000000">
                      <a:alpha val="43137"/>
                    </a:srgbClr>
                  </a:outerShdw>
                </a:effectLst>
                <a:latin typeface="+mn-lt"/>
                <a:ea typeface="+mn-ea"/>
                <a:cs typeface="Arial" pitchFamily="34" charset="0"/>
              </a:rPr>
              <a:t>カーネル</a:t>
            </a:r>
            <a:endParaRPr lang="en-US" altLang="ja-JP" sz="1400">
              <a:solidFill>
                <a:srgbClr val="C00000"/>
              </a:solidFill>
              <a:effectLst>
                <a:outerShdw blurRad="38100" dist="38100" dir="2700000" algn="tl">
                  <a:srgbClr val="000000">
                    <a:alpha val="43137"/>
                  </a:srgbClr>
                </a:outerShdw>
              </a:effectLst>
              <a:latin typeface="+mn-lt"/>
              <a:ea typeface="+mn-ea"/>
              <a:cs typeface="Arial" pitchFamily="34" charset="0"/>
            </a:endParaRPr>
          </a:p>
          <a:p>
            <a:pPr algn="ctr">
              <a:defRPr/>
            </a:pPr>
            <a:r>
              <a:rPr lang="ja-JP" altLang="en-US" sz="1400">
                <a:solidFill>
                  <a:srgbClr val="C00000"/>
                </a:solidFill>
                <a:effectLst>
                  <a:outerShdw blurRad="38100" dist="38100" dir="2700000" algn="tl">
                    <a:srgbClr val="000000">
                      <a:alpha val="43137"/>
                    </a:srgbClr>
                  </a:outerShdw>
                </a:effectLst>
                <a:latin typeface="+mn-lt"/>
                <a:ea typeface="+mn-ea"/>
                <a:cs typeface="Arial" pitchFamily="34" charset="0"/>
              </a:rPr>
              <a:t>開発コミュニティ</a:t>
            </a:r>
          </a:p>
        </p:txBody>
      </p:sp>
      <p:grpSp>
        <p:nvGrpSpPr>
          <p:cNvPr id="6" name="グループ化 5"/>
          <p:cNvGrpSpPr/>
          <p:nvPr/>
        </p:nvGrpSpPr>
        <p:grpSpPr>
          <a:xfrm>
            <a:off x="5724525" y="4745038"/>
            <a:ext cx="1826640" cy="1073150"/>
            <a:chOff x="5724525" y="4745038"/>
            <a:chExt cx="1826640" cy="1073150"/>
          </a:xfrm>
        </p:grpSpPr>
        <p:sp>
          <p:nvSpPr>
            <p:cNvPr id="17411" name="テキスト ボックス 28"/>
            <p:cNvSpPr txBox="1">
              <a:spLocks noChangeArrowheads="1"/>
            </p:cNvSpPr>
            <p:nvPr/>
          </p:nvSpPr>
          <p:spPr bwMode="auto">
            <a:xfrm>
              <a:off x="6529388" y="4816475"/>
              <a:ext cx="717550" cy="304800"/>
            </a:xfrm>
            <a:prstGeom prst="rect">
              <a:avLst/>
            </a:prstGeom>
            <a:noFill/>
            <a:ln w="9525">
              <a:noFill/>
              <a:miter lim="800000"/>
              <a:headEnd/>
              <a:tailEnd/>
            </a:ln>
          </p:spPr>
          <p:txBody>
            <a:bodyPr wrap="none">
              <a:spAutoFit/>
            </a:bodyPr>
            <a:lstStyle/>
            <a:p>
              <a:pPr>
                <a:defRPr/>
              </a:pPr>
              <a:r>
                <a:rPr lang="ja-JP" altLang="en-US" sz="1400">
                  <a:solidFill>
                    <a:schemeClr val="bg1"/>
                  </a:solidFill>
                  <a:latin typeface="+mn-lt"/>
                  <a:ea typeface="+mn-ea"/>
                  <a:cs typeface="Arial" pitchFamily="34" charset="0"/>
                </a:rPr>
                <a:t>成果物</a:t>
              </a:r>
            </a:p>
          </p:txBody>
        </p:sp>
        <p:grpSp>
          <p:nvGrpSpPr>
            <p:cNvPr id="24601" name="Group 59"/>
            <p:cNvGrpSpPr>
              <a:grpSpLocks/>
            </p:cNvGrpSpPr>
            <p:nvPr/>
          </p:nvGrpSpPr>
          <p:grpSpPr bwMode="auto">
            <a:xfrm>
              <a:off x="6330950" y="4745038"/>
              <a:ext cx="1114425" cy="1073150"/>
              <a:chOff x="3375" y="2835"/>
              <a:chExt cx="495" cy="495"/>
            </a:xfrm>
          </p:grpSpPr>
          <p:sp>
            <p:nvSpPr>
              <p:cNvPr id="2"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rgbClr val="83A0CF"/>
                </a:solidFill>
                <a:round/>
                <a:headEnd/>
                <a:tailEnd/>
              </a:ln>
            </p:spPr>
            <p:txBody>
              <a:bodyPr anchor="ctr"/>
              <a:lstStyle/>
              <a:p>
                <a:pPr algn="ctr">
                  <a:defRPr/>
                </a:pPr>
                <a:endParaRPr lang="ja-JP" altLang="en-US">
                  <a:latin typeface="+mn-lt"/>
                  <a:ea typeface="+mn-ea"/>
                  <a:cs typeface="Arial" pitchFamily="34" charset="0"/>
                </a:endParaRPr>
              </a:p>
            </p:txBody>
          </p:sp>
          <p:sp>
            <p:nvSpPr>
              <p:cNvPr id="17454" name="円/楕円 24"/>
              <p:cNvSpPr>
                <a:spLocks noChangeArrowheads="1"/>
              </p:cNvSpPr>
              <p:nvPr/>
            </p:nvSpPr>
            <p:spPr bwMode="auto">
              <a:xfrm>
                <a:off x="3555" y="3015"/>
                <a:ext cx="129" cy="129"/>
              </a:xfrm>
              <a:prstGeom prst="ellipse">
                <a:avLst/>
              </a:prstGeom>
              <a:solidFill>
                <a:schemeClr val="bg1"/>
              </a:solidFill>
              <a:ln w="25400" algn="ctr">
                <a:solidFill>
                  <a:srgbClr val="83A0CF"/>
                </a:solidFill>
                <a:round/>
                <a:headEnd/>
                <a:tailEnd/>
              </a:ln>
            </p:spPr>
            <p:txBody>
              <a:bodyPr anchor="ctr"/>
              <a:lstStyle/>
              <a:p>
                <a:pPr algn="ctr">
                  <a:defRPr/>
                </a:pPr>
                <a:endParaRPr lang="ja-JP" altLang="en-US">
                  <a:latin typeface="+mn-lt"/>
                  <a:ea typeface="+mn-ea"/>
                  <a:cs typeface="Arial" pitchFamily="34" charset="0"/>
                </a:endParaRPr>
              </a:p>
            </p:txBody>
          </p:sp>
        </p:grpSp>
        <p:sp>
          <p:nvSpPr>
            <p:cNvPr id="17444" name="Line 75"/>
            <p:cNvSpPr>
              <a:spLocks noChangeShapeType="1"/>
            </p:cNvSpPr>
            <p:nvPr/>
          </p:nvSpPr>
          <p:spPr bwMode="auto">
            <a:xfrm flipV="1">
              <a:off x="5724525" y="5260975"/>
              <a:ext cx="360363" cy="0"/>
            </a:xfrm>
            <a:prstGeom prst="line">
              <a:avLst/>
            </a:prstGeom>
            <a:noFill/>
            <a:ln w="76200">
              <a:solidFill>
                <a:srgbClr val="4168A7"/>
              </a:solidFill>
              <a:round/>
              <a:headEnd/>
              <a:tailEnd type="triangle" w="med" len="med"/>
            </a:ln>
          </p:spPr>
          <p:txBody>
            <a:bodyPr/>
            <a:lstStyle/>
            <a:p>
              <a:pPr>
                <a:defRPr/>
              </a:pPr>
              <a:endParaRPr lang="ja-JP" altLang="en-US">
                <a:latin typeface="+mn-lt"/>
                <a:ea typeface="+mn-ea"/>
                <a:cs typeface="Arial" pitchFamily="34" charset="0"/>
              </a:endParaRPr>
            </a:p>
          </p:txBody>
        </p:sp>
        <p:sp>
          <p:nvSpPr>
            <p:cNvPr id="71" name="テキスト ボックス 70"/>
            <p:cNvSpPr txBox="1"/>
            <p:nvPr/>
          </p:nvSpPr>
          <p:spPr>
            <a:xfrm>
              <a:off x="6225160" y="5013325"/>
              <a:ext cx="1326005" cy="523220"/>
            </a:xfrm>
            <a:prstGeom prst="rect">
              <a:avLst/>
            </a:prstGeom>
            <a:solidFill>
              <a:schemeClr val="bg1">
                <a:alpha val="70000"/>
              </a:schemeClr>
            </a:solidFill>
          </p:spPr>
          <p:txBody>
            <a:bodyPr wrap="none">
              <a:spAutoFit/>
            </a:bodyPr>
            <a:lstStyle/>
            <a:p>
              <a:pPr algn="ctr">
                <a:defRPr/>
              </a:pPr>
              <a:r>
                <a:rPr lang="en-US" altLang="ja-JP" sz="1400">
                  <a:solidFill>
                    <a:srgbClr val="C00000"/>
                  </a:solidFill>
                  <a:effectLst>
                    <a:outerShdw blurRad="38100" dist="38100" dir="2700000" algn="tl">
                      <a:srgbClr val="000000">
                        <a:alpha val="43137"/>
                      </a:srgbClr>
                    </a:outerShdw>
                  </a:effectLst>
                  <a:latin typeface="+mn-lt"/>
                  <a:ea typeface="+mn-ea"/>
                  <a:cs typeface="Arial" pitchFamily="34" charset="0"/>
                </a:rPr>
                <a:t>Linux</a:t>
              </a:r>
              <a:r>
                <a:rPr lang="ja-JP" altLang="en-US" sz="1400">
                  <a:solidFill>
                    <a:srgbClr val="C00000"/>
                  </a:solidFill>
                  <a:effectLst>
                    <a:outerShdw blurRad="38100" dist="38100" dir="2700000" algn="tl">
                      <a:srgbClr val="000000">
                        <a:alpha val="43137"/>
                      </a:srgbClr>
                    </a:outerShdw>
                  </a:effectLst>
                  <a:latin typeface="+mn-lt"/>
                  <a:ea typeface="+mn-ea"/>
                  <a:cs typeface="Arial" pitchFamily="34" charset="0"/>
                </a:rPr>
                <a:t>カーネル</a:t>
              </a:r>
              <a:endParaRPr lang="en-US" altLang="ja-JP" sz="1400">
                <a:solidFill>
                  <a:srgbClr val="C00000"/>
                </a:solidFill>
                <a:effectLst>
                  <a:outerShdw blurRad="38100" dist="38100" dir="2700000" algn="tl">
                    <a:srgbClr val="000000">
                      <a:alpha val="43137"/>
                    </a:srgbClr>
                  </a:outerShdw>
                </a:effectLst>
                <a:latin typeface="+mn-lt"/>
                <a:ea typeface="+mn-ea"/>
                <a:cs typeface="Arial" pitchFamily="34" charset="0"/>
              </a:endParaRPr>
            </a:p>
            <a:p>
              <a:pPr algn="ctr">
                <a:defRPr/>
              </a:pPr>
              <a:r>
                <a:rPr lang="ja-JP" altLang="en-US" sz="1400">
                  <a:solidFill>
                    <a:srgbClr val="C00000"/>
                  </a:solidFill>
                  <a:effectLst>
                    <a:outerShdw blurRad="38100" dist="38100" dir="2700000" algn="tl">
                      <a:srgbClr val="000000">
                        <a:alpha val="43137"/>
                      </a:srgbClr>
                    </a:outerShdw>
                  </a:effectLst>
                  <a:latin typeface="+mn-lt"/>
                  <a:ea typeface="+mn-ea"/>
                  <a:cs typeface="Arial" pitchFamily="34" charset="0"/>
                </a:rPr>
                <a:t>ソースコード</a:t>
              </a:r>
            </a:p>
          </p:txBody>
        </p:sp>
      </p:grpSp>
    </p:spTree>
    <p:extLst>
      <p:ext uri="{BB962C8B-B14F-4D97-AF65-F5344CB8AC3E}">
        <p14:creationId xmlns:p14="http://schemas.microsoft.com/office/powerpoint/2010/main" val="118098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600"/>
                                        </p:tgtEl>
                                        <p:attrNameLst>
                                          <p:attrName>style.visibility</p:attrName>
                                        </p:attrNameLst>
                                      </p:cBhvr>
                                      <p:to>
                                        <p:strVal val="visible"/>
                                      </p:to>
                                    </p:set>
                                    <p:animEffect transition="in" filter="fade">
                                      <p:cBhvr>
                                        <p:cTn id="7" dur="500"/>
                                        <p:tgtEl>
                                          <p:spTgt spid="2460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7438"/>
                                        </p:tgtEl>
                                        <p:attrNameLst>
                                          <p:attrName>style.visibility</p:attrName>
                                        </p:attrNameLst>
                                      </p:cBhvr>
                                      <p:to>
                                        <p:strVal val="visible"/>
                                      </p:to>
                                    </p:set>
                                    <p:animEffect transition="in" filter="fade">
                                      <p:cBhvr>
                                        <p:cTn id="25" dur="500"/>
                                        <p:tgtEl>
                                          <p:spTgt spid="17438"/>
                                        </p:tgtEl>
                                      </p:cBhvr>
                                    </p:animEffect>
                                  </p:childTnLst>
                                </p:cTn>
                              </p:par>
                              <p:par>
                                <p:cTn id="26" presetID="10" presetClass="entr" presetSubtype="0" fill="hold" nodeType="withEffect">
                                  <p:stCondLst>
                                    <p:cond delay="0"/>
                                  </p:stCondLst>
                                  <p:childTnLst>
                                    <p:set>
                                      <p:cBhvr>
                                        <p:cTn id="27" dur="1" fill="hold">
                                          <p:stCondLst>
                                            <p:cond delay="0"/>
                                          </p:stCondLst>
                                        </p:cTn>
                                        <p:tgtEl>
                                          <p:spTgt spid="24608"/>
                                        </p:tgtEl>
                                        <p:attrNameLst>
                                          <p:attrName>style.visibility</p:attrName>
                                        </p:attrNameLst>
                                      </p:cBhvr>
                                      <p:to>
                                        <p:strVal val="visible"/>
                                      </p:to>
                                    </p:set>
                                    <p:animEffect transition="in" filter="fade">
                                      <p:cBhvr>
                                        <p:cTn id="28" dur="500"/>
                                        <p:tgtEl>
                                          <p:spTgt spid="24608"/>
                                        </p:tgtEl>
                                      </p:cBhvr>
                                    </p:animEffect>
                                  </p:childTnLst>
                                </p:cTn>
                              </p:par>
                            </p:childTnLst>
                          </p:cTn>
                        </p:par>
                        <p:par>
                          <p:cTn id="29" fill="hold">
                            <p:stCondLst>
                              <p:cond delay="500"/>
                            </p:stCondLst>
                            <p:childTnLst>
                              <p:par>
                                <p:cTn id="30" presetID="22" presetClass="entr" presetSubtype="4" fill="hold" grpId="0" nodeType="afterEffect">
                                  <p:stCondLst>
                                    <p:cond delay="0"/>
                                  </p:stCondLst>
                                  <p:childTnLst>
                                    <p:set>
                                      <p:cBhvr>
                                        <p:cTn id="31" dur="1" fill="hold">
                                          <p:stCondLst>
                                            <p:cond delay="0"/>
                                          </p:stCondLst>
                                        </p:cTn>
                                        <p:tgtEl>
                                          <p:spTgt spid="17445"/>
                                        </p:tgtEl>
                                        <p:attrNameLst>
                                          <p:attrName>style.visibility</p:attrName>
                                        </p:attrNameLst>
                                      </p:cBhvr>
                                      <p:to>
                                        <p:strVal val="visible"/>
                                      </p:to>
                                    </p:set>
                                    <p:animEffect transition="in" filter="wipe(down)">
                                      <p:cBhvr>
                                        <p:cTn id="32" dur="500"/>
                                        <p:tgtEl>
                                          <p:spTgt spid="17445"/>
                                        </p:tgtEl>
                                      </p:cBhvr>
                                    </p:animEffect>
                                  </p:childTnLst>
                                </p:cTn>
                              </p:par>
                            </p:childTnLst>
                          </p:cTn>
                        </p:par>
                        <p:par>
                          <p:cTn id="33" fill="hold">
                            <p:stCondLst>
                              <p:cond delay="1000"/>
                            </p:stCondLst>
                            <p:childTnLst>
                              <p:par>
                                <p:cTn id="34" presetID="10" presetClass="entr" presetSubtype="0"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461"/>
                                        </p:tgtEl>
                                        <p:attrNameLst>
                                          <p:attrName>style.visibility</p:attrName>
                                        </p:attrNameLst>
                                      </p:cBhvr>
                                      <p:to>
                                        <p:strVal val="visible"/>
                                      </p:to>
                                    </p:set>
                                    <p:animEffect transition="in" filter="fade">
                                      <p:cBhvr>
                                        <p:cTn id="41" dur="500"/>
                                        <p:tgtEl>
                                          <p:spTgt spid="17461"/>
                                        </p:tgtEl>
                                      </p:cBhvr>
                                    </p:animEffect>
                                  </p:childTnLst>
                                </p:cTn>
                              </p:par>
                            </p:childTnLst>
                          </p:cTn>
                        </p:par>
                        <p:par>
                          <p:cTn id="42" fill="hold">
                            <p:stCondLst>
                              <p:cond delay="500"/>
                            </p:stCondLst>
                            <p:childTnLst>
                              <p:par>
                                <p:cTn id="43" presetID="22" presetClass="entr" presetSubtype="2"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right)">
                                      <p:cBhvr>
                                        <p:cTn id="45" dur="500"/>
                                        <p:tgtEl>
                                          <p:spTgt spid="3"/>
                                        </p:tgtEl>
                                      </p:cBhvr>
                                    </p:animEffect>
                                  </p:childTnLst>
                                </p:cTn>
                              </p:par>
                            </p:childTnLst>
                          </p:cTn>
                        </p:par>
                        <p:par>
                          <p:cTn id="46" fill="hold">
                            <p:stCondLst>
                              <p:cond delay="1000"/>
                            </p:stCondLst>
                            <p:childTnLst>
                              <p:par>
                                <p:cTn id="47" presetID="10" presetClass="entr" presetSubtype="0" fill="hold" grpId="0" nodeType="afterEffect">
                                  <p:stCondLst>
                                    <p:cond delay="0"/>
                                  </p:stCondLst>
                                  <p:childTnLst>
                                    <p:set>
                                      <p:cBhvr>
                                        <p:cTn id="48" dur="1" fill="hold">
                                          <p:stCondLst>
                                            <p:cond delay="0"/>
                                          </p:stCondLst>
                                        </p:cTn>
                                        <p:tgtEl>
                                          <p:spTgt spid="17424"/>
                                        </p:tgtEl>
                                        <p:attrNameLst>
                                          <p:attrName>style.visibility</p:attrName>
                                        </p:attrNameLst>
                                      </p:cBhvr>
                                      <p:to>
                                        <p:strVal val="visible"/>
                                      </p:to>
                                    </p:set>
                                    <p:animEffect transition="in" filter="fade">
                                      <p:cBhvr>
                                        <p:cTn id="49" dur="500"/>
                                        <p:tgtEl>
                                          <p:spTgt spid="17424"/>
                                        </p:tgtEl>
                                      </p:cBhvr>
                                    </p:animEffect>
                                  </p:childTnLst>
                                </p:cTn>
                              </p:par>
                            </p:childTnLst>
                          </p:cTn>
                        </p:par>
                        <p:par>
                          <p:cTn id="50" fill="hold">
                            <p:stCondLst>
                              <p:cond delay="1500"/>
                            </p:stCondLst>
                            <p:childTnLst>
                              <p:par>
                                <p:cTn id="51" presetID="10" presetClass="entr" presetSubtype="0" fill="hold" nodeType="after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24612"/>
                                        </p:tgtEl>
                                        <p:attrNameLst>
                                          <p:attrName>style.visibility</p:attrName>
                                        </p:attrNameLst>
                                      </p:cBhvr>
                                      <p:to>
                                        <p:strVal val="visible"/>
                                      </p:to>
                                    </p:set>
                                    <p:animEffect transition="in" filter="fade">
                                      <p:cBhvr>
                                        <p:cTn id="58" dur="500"/>
                                        <p:tgtEl>
                                          <p:spTgt spid="24612"/>
                                        </p:tgtEl>
                                      </p:cBhvr>
                                    </p:animEffect>
                                  </p:childTnLst>
                                </p:cTn>
                              </p:par>
                              <p:par>
                                <p:cTn id="59" presetID="10" presetClass="entr" presetSubtype="0" fill="hold" nodeType="withEffect">
                                  <p:stCondLst>
                                    <p:cond delay="0"/>
                                  </p:stCondLst>
                                  <p:childTnLst>
                                    <p:set>
                                      <p:cBhvr>
                                        <p:cTn id="60" dur="1" fill="hold">
                                          <p:stCondLst>
                                            <p:cond delay="0"/>
                                          </p:stCondLst>
                                        </p:cTn>
                                        <p:tgtEl>
                                          <p:spTgt spid="24613"/>
                                        </p:tgtEl>
                                        <p:attrNameLst>
                                          <p:attrName>style.visibility</p:attrName>
                                        </p:attrNameLst>
                                      </p:cBhvr>
                                      <p:to>
                                        <p:strVal val="visible"/>
                                      </p:to>
                                    </p:set>
                                    <p:animEffect transition="in" filter="fade">
                                      <p:cBhvr>
                                        <p:cTn id="61" dur="500"/>
                                        <p:tgtEl>
                                          <p:spTgt spid="24613"/>
                                        </p:tgtEl>
                                      </p:cBhvr>
                                    </p:animEffect>
                                  </p:childTnLst>
                                </p:cTn>
                              </p:par>
                            </p:childTnLst>
                          </p:cTn>
                        </p:par>
                        <p:par>
                          <p:cTn id="62" fill="hold">
                            <p:stCondLst>
                              <p:cond delay="500"/>
                            </p:stCondLst>
                            <p:childTnLst>
                              <p:par>
                                <p:cTn id="63" presetID="22" presetClass="entr" presetSubtype="4" fill="hold" grpId="0" nodeType="afterEffect">
                                  <p:stCondLst>
                                    <p:cond delay="0"/>
                                  </p:stCondLst>
                                  <p:childTnLst>
                                    <p:set>
                                      <p:cBhvr>
                                        <p:cTn id="64" dur="1" fill="hold">
                                          <p:stCondLst>
                                            <p:cond delay="0"/>
                                          </p:stCondLst>
                                        </p:cTn>
                                        <p:tgtEl>
                                          <p:spTgt spid="17425"/>
                                        </p:tgtEl>
                                        <p:attrNameLst>
                                          <p:attrName>style.visibility</p:attrName>
                                        </p:attrNameLst>
                                      </p:cBhvr>
                                      <p:to>
                                        <p:strVal val="visible"/>
                                      </p:to>
                                    </p:set>
                                    <p:animEffect transition="in" filter="wipe(down)">
                                      <p:cBhvr>
                                        <p:cTn id="65" dur="500"/>
                                        <p:tgtEl>
                                          <p:spTgt spid="17425"/>
                                        </p:tgtEl>
                                      </p:cBhvr>
                                    </p:animEffect>
                                  </p:childTnLst>
                                </p:cTn>
                              </p:par>
                            </p:childTnLst>
                          </p:cTn>
                        </p:par>
                        <p:par>
                          <p:cTn id="66" fill="hold">
                            <p:stCondLst>
                              <p:cond delay="1000"/>
                            </p:stCondLst>
                            <p:childTnLst>
                              <p:par>
                                <p:cTn id="67" presetID="10" presetClass="entr" presetSubtype="0" fill="hold" grpId="0" nodeType="afterEffect">
                                  <p:stCondLst>
                                    <p:cond delay="0"/>
                                  </p:stCondLst>
                                  <p:childTnLst>
                                    <p:set>
                                      <p:cBhvr>
                                        <p:cTn id="68" dur="1" fill="hold">
                                          <p:stCondLst>
                                            <p:cond delay="0"/>
                                          </p:stCondLst>
                                        </p:cTn>
                                        <p:tgtEl>
                                          <p:spTgt spid="17426"/>
                                        </p:tgtEl>
                                        <p:attrNameLst>
                                          <p:attrName>style.visibility</p:attrName>
                                        </p:attrNameLst>
                                      </p:cBhvr>
                                      <p:to>
                                        <p:strVal val="visible"/>
                                      </p:to>
                                    </p:set>
                                    <p:animEffect transition="in" filter="fade">
                                      <p:cBhvr>
                                        <p:cTn id="69" dur="500"/>
                                        <p:tgtEl>
                                          <p:spTgt spid="1742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grpId="0" nodeType="clickEffect">
                                  <p:stCondLst>
                                    <p:cond delay="0"/>
                                  </p:stCondLst>
                                  <p:childTnLst>
                                    <p:set>
                                      <p:cBhvr>
                                        <p:cTn id="73" dur="1" fill="hold">
                                          <p:stCondLst>
                                            <p:cond delay="0"/>
                                          </p:stCondLst>
                                        </p:cTn>
                                        <p:tgtEl>
                                          <p:spTgt spid="17455"/>
                                        </p:tgtEl>
                                        <p:attrNameLst>
                                          <p:attrName>style.visibility</p:attrName>
                                        </p:attrNameLst>
                                      </p:cBhvr>
                                      <p:to>
                                        <p:strVal val="visible"/>
                                      </p:to>
                                    </p:set>
                                    <p:animEffect transition="in" filter="wipe(up)">
                                      <p:cBhvr>
                                        <p:cTn id="74" dur="500"/>
                                        <p:tgtEl>
                                          <p:spTgt spid="17455"/>
                                        </p:tgtEl>
                                      </p:cBhvr>
                                    </p:animEffect>
                                  </p:childTnLst>
                                </p:cTn>
                              </p:par>
                            </p:childTnLst>
                          </p:cTn>
                        </p:par>
                        <p:par>
                          <p:cTn id="75" fill="hold">
                            <p:stCondLst>
                              <p:cond delay="500"/>
                            </p:stCondLst>
                            <p:childTnLst>
                              <p:par>
                                <p:cTn id="76" presetID="10" presetClass="entr" presetSubtype="0" fill="hold" grpId="0" nodeType="afterEffect">
                                  <p:stCondLst>
                                    <p:cond delay="0"/>
                                  </p:stCondLst>
                                  <p:childTnLst>
                                    <p:set>
                                      <p:cBhvr>
                                        <p:cTn id="77" dur="1" fill="hold">
                                          <p:stCondLst>
                                            <p:cond delay="0"/>
                                          </p:stCondLst>
                                        </p:cTn>
                                        <p:tgtEl>
                                          <p:spTgt spid="17456"/>
                                        </p:tgtEl>
                                        <p:attrNameLst>
                                          <p:attrName>style.visibility</p:attrName>
                                        </p:attrNameLst>
                                      </p:cBhvr>
                                      <p:to>
                                        <p:strVal val="visible"/>
                                      </p:to>
                                    </p:set>
                                    <p:animEffect transition="in" filter="fade">
                                      <p:cBhvr>
                                        <p:cTn id="78" dur="500"/>
                                        <p:tgtEl>
                                          <p:spTgt spid="17456"/>
                                        </p:tgtEl>
                                      </p:cBhvr>
                                    </p:animEffect>
                                  </p:childTnLst>
                                </p:cTn>
                              </p:par>
                              <p:par>
                                <p:cTn id="79" presetID="10" presetClass="entr" presetSubtype="0" fill="hold" nodeType="withEffect">
                                  <p:stCondLst>
                                    <p:cond delay="0"/>
                                  </p:stCondLst>
                                  <p:childTnLst>
                                    <p:set>
                                      <p:cBhvr>
                                        <p:cTn id="80" dur="1" fill="hold">
                                          <p:stCondLst>
                                            <p:cond delay="0"/>
                                          </p:stCondLst>
                                        </p:cTn>
                                        <p:tgtEl>
                                          <p:spTgt spid="24611"/>
                                        </p:tgtEl>
                                        <p:attrNameLst>
                                          <p:attrName>style.visibility</p:attrName>
                                        </p:attrNameLst>
                                      </p:cBhvr>
                                      <p:to>
                                        <p:strVal val="visible"/>
                                      </p:to>
                                    </p:set>
                                    <p:animEffect transition="in" filter="fade">
                                      <p:cBhvr>
                                        <p:cTn id="81" dur="500"/>
                                        <p:tgtEl>
                                          <p:spTgt spid="24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61" grpId="0" animBg="1"/>
      <p:bldP spid="17455" grpId="0" animBg="1"/>
      <p:bldP spid="17456" grpId="0"/>
      <p:bldP spid="17438" grpId="0" animBg="1"/>
      <p:bldP spid="17445" grpId="0" animBg="1"/>
      <p:bldP spid="17424" grpId="0" animBg="1"/>
      <p:bldP spid="17425" grpId="0" animBg="1"/>
      <p:bldP spid="17426"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3"/>
          <p:cNvSpPr>
            <a:spLocks noGrp="1"/>
          </p:cNvSpPr>
          <p:nvPr>
            <p:ph type="title"/>
          </p:nvPr>
        </p:nvSpPr>
        <p:spPr/>
        <p:txBody>
          <a:bodyPr/>
          <a:lstStyle/>
          <a:p>
            <a:r>
              <a:rPr lang="en-US" altLang="ja-JP" dirty="0">
                <a:latin typeface="Arial" charset="0"/>
              </a:rPr>
              <a:t>Linux</a:t>
            </a:r>
            <a:r>
              <a:rPr lang="ja-JP" altLang="en-US" dirty="0">
                <a:latin typeface="Arial" charset="0"/>
              </a:rPr>
              <a:t>の転機／</a:t>
            </a:r>
            <a:r>
              <a:rPr lang="en-US" altLang="ja-JP" dirty="0">
                <a:latin typeface="Arial" charset="0"/>
              </a:rPr>
              <a:t>IBM</a:t>
            </a:r>
            <a:r>
              <a:rPr lang="ja-JP" altLang="en-US" dirty="0">
                <a:latin typeface="Arial" charset="0"/>
              </a:rPr>
              <a:t>によるコミットメント</a:t>
            </a:r>
          </a:p>
        </p:txBody>
      </p:sp>
      <p:pic>
        <p:nvPicPr>
          <p:cNvPr id="307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732" y="1308194"/>
            <a:ext cx="5105400" cy="45434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角丸四角形 4"/>
          <p:cNvSpPr/>
          <p:nvPr/>
        </p:nvSpPr>
        <p:spPr bwMode="auto">
          <a:xfrm>
            <a:off x="5428928" y="4968021"/>
            <a:ext cx="3384376" cy="519374"/>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dirty="0">
                <a:solidFill>
                  <a:schemeClr val="bg1"/>
                </a:solidFill>
              </a:rPr>
              <a:t>自社</a:t>
            </a:r>
            <a:r>
              <a:rPr kumimoji="0" lang="en-US" altLang="ja-JP" dirty="0">
                <a:solidFill>
                  <a:schemeClr val="bg1"/>
                </a:solidFill>
              </a:rPr>
              <a:t>OS</a:t>
            </a:r>
            <a:r>
              <a:rPr kumimoji="0" lang="ja-JP" altLang="en-US" dirty="0">
                <a:solidFill>
                  <a:schemeClr val="bg1"/>
                </a:solidFill>
              </a:rPr>
              <a:t>と同等のサポート</a:t>
            </a:r>
          </a:p>
        </p:txBody>
      </p:sp>
      <p:sp>
        <p:nvSpPr>
          <p:cNvPr id="2" name="正方形/長方形 1"/>
          <p:cNvSpPr/>
          <p:nvPr/>
        </p:nvSpPr>
        <p:spPr>
          <a:xfrm>
            <a:off x="467069" y="5949280"/>
            <a:ext cx="4572000" cy="276999"/>
          </a:xfrm>
          <a:prstGeom prst="rect">
            <a:avLst/>
          </a:prstGeom>
        </p:spPr>
        <p:txBody>
          <a:bodyPr>
            <a:spAutoFit/>
          </a:bodyPr>
          <a:lstStyle/>
          <a:p>
            <a:r>
              <a:rPr lang="en-US" altLang="ja-JP" sz="1200" dirty="0"/>
              <a:t>http://www-03.ibm.com/press/us/en/pressrelease/2262.wss</a:t>
            </a:r>
            <a:endParaRPr lang="ja-JP" altLang="en-US" sz="1200" dirty="0"/>
          </a:p>
        </p:txBody>
      </p:sp>
      <p:sp>
        <p:nvSpPr>
          <p:cNvPr id="6" name="正方形/長方形 5"/>
          <p:cNvSpPr/>
          <p:nvPr/>
        </p:nvSpPr>
        <p:spPr>
          <a:xfrm>
            <a:off x="5577683" y="4573322"/>
            <a:ext cx="3456384" cy="261610"/>
          </a:xfrm>
          <a:prstGeom prst="rect">
            <a:avLst/>
          </a:prstGeom>
        </p:spPr>
        <p:txBody>
          <a:bodyPr wrap="square">
            <a:spAutoFit/>
          </a:bodyPr>
          <a:lstStyle/>
          <a:p>
            <a:r>
              <a:rPr lang="en-US" altLang="ja-JP" sz="1100" dirty="0"/>
              <a:t>http://www.nikkeibp.co.jp/archives/189/189148.html</a:t>
            </a:r>
            <a:endParaRPr lang="ja-JP" altLang="en-US" sz="11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908720"/>
            <a:ext cx="4280663" cy="360964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角丸四角形 7"/>
          <p:cNvSpPr/>
          <p:nvPr/>
        </p:nvSpPr>
        <p:spPr bwMode="auto">
          <a:xfrm>
            <a:off x="5428928" y="5521550"/>
            <a:ext cx="3384376" cy="519374"/>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dirty="0">
                <a:solidFill>
                  <a:schemeClr val="bg1"/>
                </a:solidFill>
              </a:rPr>
              <a:t>自社内に専任の開発部隊を設置</a:t>
            </a:r>
          </a:p>
        </p:txBody>
      </p:sp>
      <p:sp>
        <p:nvSpPr>
          <p:cNvPr id="9" name="角丸四角形 8"/>
          <p:cNvSpPr/>
          <p:nvPr/>
        </p:nvSpPr>
        <p:spPr bwMode="auto">
          <a:xfrm>
            <a:off x="5428928" y="6084052"/>
            <a:ext cx="3384376" cy="519374"/>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anchor="ctr"/>
          <a:lstStyle/>
          <a:p>
            <a:pPr algn="ctr">
              <a:spcBef>
                <a:spcPct val="20000"/>
              </a:spcBef>
              <a:defRPr/>
            </a:pPr>
            <a:r>
              <a:rPr kumimoji="0" lang="ja-JP" altLang="en-US" dirty="0">
                <a:solidFill>
                  <a:schemeClr val="bg1"/>
                </a:solidFill>
              </a:rPr>
              <a:t>オープンソースへの投資を約束</a:t>
            </a:r>
          </a:p>
        </p:txBody>
      </p:sp>
    </p:spTree>
    <p:extLst>
      <p:ext uri="{BB962C8B-B14F-4D97-AF65-F5344CB8AC3E}">
        <p14:creationId xmlns:p14="http://schemas.microsoft.com/office/powerpoint/2010/main" val="288894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p:cTn id="7" dur="500" fill="hold"/>
                                        <p:tgtEl>
                                          <p:spTgt spid="30723"/>
                                        </p:tgtEl>
                                        <p:attrNameLst>
                                          <p:attrName>ppt_w</p:attrName>
                                        </p:attrNameLst>
                                      </p:cBhvr>
                                      <p:tavLst>
                                        <p:tav tm="0">
                                          <p:val>
                                            <p:fltVal val="0"/>
                                          </p:val>
                                        </p:tav>
                                        <p:tav tm="100000">
                                          <p:val>
                                            <p:strVal val="#ppt_w"/>
                                          </p:val>
                                        </p:tav>
                                      </p:tavLst>
                                    </p:anim>
                                    <p:anim calcmode="lin" valueType="num">
                                      <p:cBhvr>
                                        <p:cTn id="8" dur="500" fill="hold"/>
                                        <p:tgtEl>
                                          <p:spTgt spid="30723"/>
                                        </p:tgtEl>
                                        <p:attrNameLst>
                                          <p:attrName>ppt_h</p:attrName>
                                        </p:attrNameLst>
                                      </p:cBhvr>
                                      <p:tavLst>
                                        <p:tav tm="0">
                                          <p:val>
                                            <p:fltVal val="0"/>
                                          </p:val>
                                        </p:tav>
                                        <p:tav tm="100000">
                                          <p:val>
                                            <p:strVal val="#ppt_h"/>
                                          </p:val>
                                        </p:tav>
                                      </p:tavLst>
                                    </p:anim>
                                    <p:animEffect transition="in" filter="fade">
                                      <p:cBhvr>
                                        <p:cTn id="9" dur="500"/>
                                        <p:tgtEl>
                                          <p:spTgt spid="3072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par>
                          <p:cTn id="34" fill="hold">
                            <p:stCondLst>
                              <p:cond delay="500"/>
                            </p:stCondLst>
                            <p:childTnLst>
                              <p:par>
                                <p:cTn id="35" presetID="53" presetClass="entr" presetSubtype="16"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childTnLst>
                          </p:cTn>
                        </p:par>
                        <p:par>
                          <p:cTn id="40" fill="hold">
                            <p:stCondLst>
                              <p:cond delay="1000"/>
                            </p:stCondLst>
                            <p:childTnLst>
                              <p:par>
                                <p:cTn id="41" presetID="53" presetClass="entr" presetSubtype="16"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pPr eaLnBrk="1" hangingPunct="1"/>
            <a:r>
              <a:rPr lang="ja-JP" altLang="en-US" dirty="0">
                <a:latin typeface="Arial" charset="0"/>
              </a:rPr>
              <a:t>オープンソース開発の実際</a:t>
            </a:r>
          </a:p>
        </p:txBody>
      </p:sp>
      <p:sp>
        <p:nvSpPr>
          <p:cNvPr id="4" name="角丸四角形 3"/>
          <p:cNvSpPr/>
          <p:nvPr/>
        </p:nvSpPr>
        <p:spPr bwMode="auto">
          <a:xfrm>
            <a:off x="642938" y="3143250"/>
            <a:ext cx="8001000" cy="3143250"/>
          </a:xfrm>
          <a:prstGeom prst="roundRect">
            <a:avLst>
              <a:gd name="adj" fmla="val 6377"/>
            </a:avLst>
          </a:prstGeom>
          <a:solidFill>
            <a:schemeClr val="bg1"/>
          </a:solidFill>
          <a:ln w="38100" cap="flat" cmpd="sng" algn="ctr">
            <a:solidFill>
              <a:schemeClr val="accent5">
                <a:lumMod val="50000"/>
              </a:schemeClr>
            </a:solidFill>
            <a:prstDash val="solid"/>
            <a:round/>
            <a:headEnd type="none" w="med" len="med"/>
            <a:tailEnd type="none" w="med" len="med"/>
          </a:ln>
          <a:effectLst/>
        </p:spPr>
        <p:txBody>
          <a:bodyPr anchor="ctr"/>
          <a:lstStyle/>
          <a:p>
            <a:pPr>
              <a:defRPr/>
            </a:pPr>
            <a:r>
              <a:rPr lang="en-US" altLang="ja-JP" sz="1200" dirty="0">
                <a:solidFill>
                  <a:schemeClr val="accent1">
                    <a:lumMod val="50000"/>
                  </a:schemeClr>
                </a:solidFill>
                <a:latin typeface="+mn-lt"/>
                <a:ea typeface="+mn-ea"/>
              </a:rPr>
              <a:t>2008.4.2</a:t>
            </a:r>
            <a:r>
              <a:rPr lang="ja-JP" altLang="en-US" sz="1200" dirty="0">
                <a:solidFill>
                  <a:schemeClr val="accent1">
                    <a:lumMod val="50000"/>
                  </a:schemeClr>
                </a:solidFill>
                <a:latin typeface="+mn-lt"/>
                <a:ea typeface="+mn-ea"/>
              </a:rPr>
              <a:t> 付け </a:t>
            </a:r>
            <a:r>
              <a:rPr lang="en-US" altLang="ja-JP" sz="1200" dirty="0" err="1">
                <a:solidFill>
                  <a:schemeClr val="accent1">
                    <a:lumMod val="50000"/>
                  </a:schemeClr>
                </a:solidFill>
                <a:latin typeface="+mn-lt"/>
                <a:ea typeface="+mn-ea"/>
              </a:rPr>
              <a:t>ITpro</a:t>
            </a:r>
            <a:endParaRPr lang="en-US" altLang="ja-JP" sz="1200" dirty="0">
              <a:solidFill>
                <a:schemeClr val="accent1">
                  <a:lumMod val="50000"/>
                </a:schemeClr>
              </a:solidFill>
              <a:latin typeface="+mn-lt"/>
              <a:ea typeface="+mn-ea"/>
            </a:endParaRPr>
          </a:p>
          <a:p>
            <a:pPr>
              <a:defRPr/>
            </a:pPr>
            <a:endParaRPr lang="en-US" altLang="ja-JP" sz="1200" dirty="0">
              <a:solidFill>
                <a:schemeClr val="accent1">
                  <a:lumMod val="50000"/>
                </a:schemeClr>
              </a:solidFill>
              <a:latin typeface="+mn-lt"/>
              <a:ea typeface="+mn-ea"/>
            </a:endParaRPr>
          </a:p>
          <a:p>
            <a:pPr>
              <a:defRPr/>
            </a:pPr>
            <a:r>
              <a:rPr lang="ja-JP" altLang="en-US" sz="1200" dirty="0">
                <a:solidFill>
                  <a:schemeClr val="accent1">
                    <a:lumMod val="50000"/>
                  </a:schemeClr>
                </a:solidFill>
                <a:latin typeface="+mn-lt"/>
                <a:ea typeface="+mn-ea"/>
              </a:rPr>
              <a:t>　</a:t>
            </a:r>
            <a:r>
              <a:rPr lang="en-US" altLang="ja-JP" sz="1200" dirty="0">
                <a:solidFill>
                  <a:schemeClr val="accent1">
                    <a:lumMod val="50000"/>
                  </a:schemeClr>
                </a:solidFill>
                <a:latin typeface="+mn-lt"/>
                <a:ea typeface="+mn-ea"/>
              </a:rPr>
              <a:t>Linux</a:t>
            </a:r>
            <a:r>
              <a:rPr lang="ja-JP" altLang="en-US" sz="1200" dirty="0">
                <a:solidFill>
                  <a:schemeClr val="accent1">
                    <a:lumMod val="50000"/>
                  </a:schemeClr>
                </a:solidFill>
                <a:latin typeface="+mn-lt"/>
                <a:ea typeface="+mn-ea"/>
              </a:rPr>
              <a:t>推進団体の</a:t>
            </a:r>
            <a:r>
              <a:rPr lang="en-US" altLang="ja-JP" sz="1200" dirty="0">
                <a:solidFill>
                  <a:schemeClr val="accent1">
                    <a:lumMod val="50000"/>
                  </a:schemeClr>
                </a:solidFill>
                <a:latin typeface="+mn-lt"/>
                <a:ea typeface="+mn-ea"/>
              </a:rPr>
              <a:t>Linux Foundation</a:t>
            </a:r>
            <a:r>
              <a:rPr lang="ja-JP" altLang="en-US" sz="1200" dirty="0">
                <a:solidFill>
                  <a:schemeClr val="accent1">
                    <a:lumMod val="50000"/>
                  </a:schemeClr>
                </a:solidFill>
                <a:latin typeface="+mn-lt"/>
                <a:ea typeface="+mn-ea"/>
              </a:rPr>
              <a:t>は米国時間</a:t>
            </a:r>
            <a:r>
              <a:rPr lang="en-US" altLang="ja-JP" sz="1200" dirty="0">
                <a:solidFill>
                  <a:schemeClr val="accent1">
                    <a:lumMod val="50000"/>
                  </a:schemeClr>
                </a:solidFill>
                <a:latin typeface="+mn-lt"/>
                <a:ea typeface="+mn-ea"/>
              </a:rPr>
              <a:t>2008</a:t>
            </a:r>
            <a:r>
              <a:rPr lang="ja-JP" altLang="en-US" sz="1200" dirty="0">
                <a:solidFill>
                  <a:schemeClr val="accent1">
                    <a:lumMod val="50000"/>
                  </a:schemeClr>
                </a:solidFill>
                <a:latin typeface="+mn-lt"/>
                <a:ea typeface="+mn-ea"/>
              </a:rPr>
              <a:t>年</a:t>
            </a:r>
            <a:r>
              <a:rPr lang="en-US" altLang="ja-JP" sz="1200" dirty="0">
                <a:solidFill>
                  <a:schemeClr val="accent1">
                    <a:lumMod val="50000"/>
                  </a:schemeClr>
                </a:solidFill>
                <a:latin typeface="+mn-lt"/>
                <a:ea typeface="+mn-ea"/>
              </a:rPr>
              <a:t>4</a:t>
            </a:r>
            <a:r>
              <a:rPr lang="ja-JP" altLang="en-US" sz="1200" dirty="0">
                <a:solidFill>
                  <a:schemeClr val="accent1">
                    <a:lumMod val="50000"/>
                  </a:schemeClr>
                </a:solidFill>
                <a:latin typeface="+mn-lt"/>
                <a:ea typeface="+mn-ea"/>
              </a:rPr>
              <a:t>月</a:t>
            </a:r>
            <a:r>
              <a:rPr lang="en-US" altLang="ja-JP" sz="1200" dirty="0">
                <a:solidFill>
                  <a:schemeClr val="accent1">
                    <a:lumMod val="50000"/>
                  </a:schemeClr>
                </a:solidFill>
                <a:latin typeface="+mn-lt"/>
                <a:ea typeface="+mn-ea"/>
              </a:rPr>
              <a:t>1</a:t>
            </a:r>
            <a:r>
              <a:rPr lang="ja-JP" altLang="en-US" sz="1200" dirty="0">
                <a:solidFill>
                  <a:schemeClr val="accent1">
                    <a:lumMod val="50000"/>
                  </a:schemeClr>
                </a:solidFill>
                <a:latin typeface="+mn-lt"/>
                <a:ea typeface="+mn-ea"/>
              </a:rPr>
              <a:t>日，</a:t>
            </a:r>
            <a:r>
              <a:rPr lang="en-US" altLang="ja-JP" sz="1200" dirty="0">
                <a:solidFill>
                  <a:schemeClr val="accent1">
                    <a:lumMod val="50000"/>
                  </a:schemeClr>
                </a:solidFill>
                <a:latin typeface="+mn-lt"/>
                <a:ea typeface="+mn-ea"/>
              </a:rPr>
              <a:t>Linux</a:t>
            </a:r>
            <a:r>
              <a:rPr lang="ja-JP" altLang="en-US" sz="1200" dirty="0">
                <a:solidFill>
                  <a:schemeClr val="accent1">
                    <a:lumMod val="50000"/>
                  </a:schemeClr>
                </a:solidFill>
                <a:latin typeface="+mn-lt"/>
                <a:ea typeface="+mn-ea"/>
              </a:rPr>
              <a:t>カーネルの開発について調査した結果を発表した。それによると，過去</a:t>
            </a:r>
            <a:r>
              <a:rPr lang="en-US" altLang="ja-JP" sz="1200" dirty="0">
                <a:solidFill>
                  <a:schemeClr val="accent1">
                    <a:lumMod val="50000"/>
                  </a:schemeClr>
                </a:solidFill>
                <a:latin typeface="+mn-lt"/>
                <a:ea typeface="+mn-ea"/>
              </a:rPr>
              <a:t>3</a:t>
            </a:r>
            <a:r>
              <a:rPr lang="ja-JP" altLang="en-US" sz="1200" dirty="0">
                <a:solidFill>
                  <a:schemeClr val="accent1">
                    <a:lumMod val="50000"/>
                  </a:schemeClr>
                </a:solidFill>
                <a:latin typeface="+mn-lt"/>
                <a:ea typeface="+mn-ea"/>
              </a:rPr>
              <a:t>年間でカーネルの開発に携わる開発者数は</a:t>
            </a:r>
            <a:r>
              <a:rPr lang="en-US" altLang="ja-JP" sz="1200" dirty="0">
                <a:solidFill>
                  <a:schemeClr val="accent1">
                    <a:lumMod val="50000"/>
                  </a:schemeClr>
                </a:solidFill>
                <a:latin typeface="+mn-lt"/>
                <a:ea typeface="+mn-ea"/>
              </a:rPr>
              <a:t>3</a:t>
            </a:r>
            <a:r>
              <a:rPr lang="ja-JP" altLang="en-US" sz="1200" dirty="0">
                <a:solidFill>
                  <a:schemeClr val="accent1">
                    <a:lumMod val="50000"/>
                  </a:schemeClr>
                </a:solidFill>
                <a:latin typeface="+mn-lt"/>
                <a:ea typeface="+mn-ea"/>
              </a:rPr>
              <a:t>倍に増えており，サポート企業も増加しているという。</a:t>
            </a:r>
          </a:p>
          <a:p>
            <a:pPr>
              <a:defRPr/>
            </a:pPr>
            <a:r>
              <a:rPr lang="ja-JP" altLang="en-US" sz="1200" dirty="0">
                <a:solidFill>
                  <a:schemeClr val="accent1">
                    <a:lumMod val="50000"/>
                  </a:schemeClr>
                </a:solidFill>
                <a:latin typeface="+mn-lt"/>
                <a:ea typeface="+mn-ea"/>
              </a:rPr>
              <a:t>　今回のレポートは，カーネル</a:t>
            </a:r>
            <a:r>
              <a:rPr lang="en-US" altLang="ja-JP" sz="1200" dirty="0">
                <a:solidFill>
                  <a:schemeClr val="accent1">
                    <a:lumMod val="50000"/>
                  </a:schemeClr>
                </a:solidFill>
                <a:latin typeface="+mn-lt"/>
                <a:ea typeface="+mn-ea"/>
              </a:rPr>
              <a:t>2.6.11</a:t>
            </a:r>
            <a:r>
              <a:rPr lang="ja-JP" altLang="en-US" sz="1200" dirty="0">
                <a:solidFill>
                  <a:schemeClr val="accent1">
                    <a:lumMod val="50000"/>
                  </a:schemeClr>
                </a:solidFill>
                <a:latin typeface="+mn-lt"/>
                <a:ea typeface="+mn-ea"/>
              </a:rPr>
              <a:t>～</a:t>
            </a:r>
            <a:r>
              <a:rPr lang="en-US" altLang="ja-JP" sz="1200" dirty="0">
                <a:solidFill>
                  <a:schemeClr val="accent1">
                    <a:lumMod val="50000"/>
                  </a:schemeClr>
                </a:solidFill>
                <a:latin typeface="+mn-lt"/>
                <a:ea typeface="+mn-ea"/>
              </a:rPr>
              <a:t>2.6.24</a:t>
            </a:r>
            <a:r>
              <a:rPr lang="ja-JP" altLang="en-US" sz="1200" dirty="0" err="1">
                <a:solidFill>
                  <a:schemeClr val="accent1">
                    <a:lumMod val="50000"/>
                  </a:schemeClr>
                </a:solidFill>
                <a:latin typeface="+mn-lt"/>
                <a:ea typeface="+mn-ea"/>
              </a:rPr>
              <a:t>までの</a:t>
            </a:r>
            <a:r>
              <a:rPr lang="ja-JP" altLang="en-US" sz="1200" dirty="0">
                <a:solidFill>
                  <a:schemeClr val="accent1">
                    <a:lumMod val="50000"/>
                  </a:schemeClr>
                </a:solidFill>
                <a:latin typeface="+mn-lt"/>
                <a:ea typeface="+mn-ea"/>
              </a:rPr>
              <a:t>約</a:t>
            </a:r>
            <a:r>
              <a:rPr lang="en-US" altLang="ja-JP" sz="1200" dirty="0">
                <a:solidFill>
                  <a:schemeClr val="accent1">
                    <a:lumMod val="50000"/>
                  </a:schemeClr>
                </a:solidFill>
                <a:latin typeface="+mn-lt"/>
                <a:ea typeface="+mn-ea"/>
              </a:rPr>
              <a:t>3</a:t>
            </a:r>
            <a:r>
              <a:rPr lang="ja-JP" altLang="en-US" sz="1200" dirty="0">
                <a:solidFill>
                  <a:schemeClr val="accent1">
                    <a:lumMod val="50000"/>
                  </a:schemeClr>
                </a:solidFill>
                <a:latin typeface="+mn-lt"/>
                <a:ea typeface="+mn-ea"/>
              </a:rPr>
              <a:t>年間の統計をまとめたもの。</a:t>
            </a:r>
            <a:r>
              <a:rPr lang="en-US" altLang="ja-JP" sz="1200" dirty="0">
                <a:solidFill>
                  <a:schemeClr val="accent1">
                    <a:lumMod val="50000"/>
                  </a:schemeClr>
                </a:solidFill>
                <a:latin typeface="+mn-lt"/>
                <a:ea typeface="+mn-ea"/>
              </a:rPr>
              <a:t>Linux</a:t>
            </a:r>
            <a:r>
              <a:rPr lang="ja-JP" altLang="en-US" sz="1200" dirty="0">
                <a:solidFill>
                  <a:schemeClr val="accent1">
                    <a:lumMod val="50000"/>
                  </a:schemeClr>
                </a:solidFill>
                <a:latin typeface="+mn-lt"/>
                <a:ea typeface="+mn-ea"/>
              </a:rPr>
              <a:t>カーネルの開発には，</a:t>
            </a:r>
            <a:r>
              <a:rPr lang="en-US" altLang="ja-JP" sz="1200" dirty="0">
                <a:solidFill>
                  <a:schemeClr val="accent1">
                    <a:lumMod val="50000"/>
                  </a:schemeClr>
                </a:solidFill>
                <a:latin typeface="+mn-lt"/>
                <a:ea typeface="+mn-ea"/>
              </a:rPr>
              <a:t>100</a:t>
            </a:r>
            <a:r>
              <a:rPr lang="ja-JP" altLang="en-US" sz="1200" dirty="0">
                <a:solidFill>
                  <a:schemeClr val="accent1">
                    <a:lumMod val="50000"/>
                  </a:schemeClr>
                </a:solidFill>
                <a:latin typeface="+mn-lt"/>
                <a:ea typeface="+mn-ea"/>
              </a:rPr>
              <a:t>社を超える企業に所属する</a:t>
            </a:r>
            <a:r>
              <a:rPr lang="en-US" altLang="ja-JP" sz="1200" dirty="0">
                <a:solidFill>
                  <a:schemeClr val="accent1">
                    <a:lumMod val="50000"/>
                  </a:schemeClr>
                </a:solidFill>
                <a:latin typeface="+mn-lt"/>
                <a:ea typeface="+mn-ea"/>
              </a:rPr>
              <a:t>1000</a:t>
            </a:r>
            <a:r>
              <a:rPr lang="ja-JP" altLang="en-US" sz="1200" dirty="0">
                <a:solidFill>
                  <a:schemeClr val="accent1">
                    <a:lumMod val="50000"/>
                  </a:schemeClr>
                </a:solidFill>
                <a:latin typeface="+mn-lt"/>
                <a:ea typeface="+mn-ea"/>
              </a:rPr>
              <a:t>人近い開発者が関わっているという。レポートでは，</a:t>
            </a:r>
            <a:r>
              <a:rPr lang="en-US" altLang="ja-JP" sz="1200" dirty="0">
                <a:solidFill>
                  <a:schemeClr val="accent1">
                    <a:lumMod val="50000"/>
                  </a:schemeClr>
                </a:solidFill>
                <a:latin typeface="+mn-lt"/>
                <a:ea typeface="+mn-ea"/>
              </a:rPr>
              <a:t>2005</a:t>
            </a:r>
            <a:r>
              <a:rPr lang="ja-JP" altLang="en-US" sz="1200" dirty="0">
                <a:solidFill>
                  <a:schemeClr val="accent1">
                    <a:lumMod val="50000"/>
                  </a:schemeClr>
                </a:solidFill>
                <a:latin typeface="+mn-lt"/>
                <a:ea typeface="+mn-ea"/>
              </a:rPr>
              <a:t>年以降カーネル開発者数が</a:t>
            </a:r>
            <a:r>
              <a:rPr lang="en-US" altLang="ja-JP" sz="1200" dirty="0">
                <a:solidFill>
                  <a:schemeClr val="accent1">
                    <a:lumMod val="50000"/>
                  </a:schemeClr>
                </a:solidFill>
                <a:latin typeface="+mn-lt"/>
                <a:ea typeface="+mn-ea"/>
              </a:rPr>
              <a:t>3</a:t>
            </a:r>
            <a:r>
              <a:rPr lang="ja-JP" altLang="en-US" sz="1200" dirty="0">
                <a:solidFill>
                  <a:schemeClr val="accent1">
                    <a:lumMod val="50000"/>
                  </a:schemeClr>
                </a:solidFill>
                <a:latin typeface="+mn-lt"/>
                <a:ea typeface="+mn-ea"/>
              </a:rPr>
              <a:t>倍に増えた理由として，組み込みシステム，サーバー，デスクトップ市場における</a:t>
            </a:r>
            <a:r>
              <a:rPr lang="en-US" altLang="ja-JP" sz="1200" dirty="0">
                <a:solidFill>
                  <a:schemeClr val="accent1">
                    <a:lumMod val="50000"/>
                  </a:schemeClr>
                </a:solidFill>
                <a:latin typeface="+mn-lt"/>
                <a:ea typeface="+mn-ea"/>
              </a:rPr>
              <a:t>Linux</a:t>
            </a:r>
            <a:r>
              <a:rPr lang="ja-JP" altLang="en-US" sz="1200" dirty="0">
                <a:solidFill>
                  <a:schemeClr val="accent1">
                    <a:lumMod val="50000"/>
                  </a:schemeClr>
                </a:solidFill>
                <a:latin typeface="+mn-lt"/>
                <a:ea typeface="+mn-ea"/>
              </a:rPr>
              <a:t>の重要性が増したことを受け挙げている。</a:t>
            </a:r>
            <a:r>
              <a:rPr lang="ja-JP" altLang="en-US" sz="1200" dirty="0">
                <a:solidFill>
                  <a:srgbClr val="FF3300"/>
                </a:solidFill>
                <a:latin typeface="+mn-lt"/>
                <a:ea typeface="+mn-ea"/>
              </a:rPr>
              <a:t>カーネルの開発に携わる開発者の</a:t>
            </a:r>
            <a:r>
              <a:rPr lang="en-US" altLang="ja-JP" sz="1200" dirty="0">
                <a:solidFill>
                  <a:srgbClr val="FF3300"/>
                </a:solidFill>
                <a:latin typeface="+mn-lt"/>
                <a:ea typeface="+mn-ea"/>
              </a:rPr>
              <a:t>70</a:t>
            </a:r>
            <a:r>
              <a:rPr lang="ja-JP" altLang="en-US" sz="1200" dirty="0">
                <a:solidFill>
                  <a:srgbClr val="FF3300"/>
                </a:solidFill>
                <a:latin typeface="+mn-lt"/>
                <a:ea typeface="+mn-ea"/>
              </a:rPr>
              <a:t>～</a:t>
            </a:r>
            <a:r>
              <a:rPr lang="en-US" altLang="ja-JP" sz="1200" dirty="0">
                <a:solidFill>
                  <a:srgbClr val="FF3300"/>
                </a:solidFill>
                <a:latin typeface="+mn-lt"/>
                <a:ea typeface="+mn-ea"/>
              </a:rPr>
              <a:t>95</a:t>
            </a:r>
            <a:r>
              <a:rPr lang="ja-JP" altLang="en-US" sz="1200" dirty="0">
                <a:solidFill>
                  <a:srgbClr val="FF3300"/>
                </a:solidFill>
                <a:latin typeface="+mn-lt"/>
                <a:ea typeface="+mn-ea"/>
              </a:rPr>
              <a:t>％は，開発作業に対して支払いを受けている。カーネルへのコントリビューションの</a:t>
            </a:r>
            <a:r>
              <a:rPr lang="en-US" altLang="ja-JP" sz="1200" dirty="0">
                <a:solidFill>
                  <a:srgbClr val="FF3300"/>
                </a:solidFill>
                <a:latin typeface="+mn-lt"/>
                <a:ea typeface="+mn-ea"/>
              </a:rPr>
              <a:t>70</a:t>
            </a:r>
            <a:r>
              <a:rPr lang="ja-JP" altLang="en-US" sz="1200" dirty="0">
                <a:solidFill>
                  <a:srgbClr val="FF3300"/>
                </a:solidFill>
                <a:latin typeface="+mn-lt"/>
                <a:ea typeface="+mn-ea"/>
              </a:rPr>
              <a:t>％以上は，米 </a:t>
            </a:r>
            <a:r>
              <a:rPr lang="en-US" altLang="ja-JP" sz="1200" dirty="0">
                <a:solidFill>
                  <a:srgbClr val="FF3300"/>
                </a:solidFill>
                <a:latin typeface="+mn-lt"/>
                <a:ea typeface="+mn-ea"/>
              </a:rPr>
              <a:t>Red Hat</a:t>
            </a:r>
            <a:r>
              <a:rPr lang="ja-JP" altLang="en-US" sz="1200" dirty="0" err="1">
                <a:solidFill>
                  <a:srgbClr val="FF3300"/>
                </a:solidFill>
                <a:latin typeface="+mn-lt"/>
                <a:ea typeface="+mn-ea"/>
              </a:rPr>
              <a:t>，</a:t>
            </a:r>
            <a:r>
              <a:rPr lang="ja-JP" altLang="en-US" sz="1200" dirty="0">
                <a:solidFill>
                  <a:srgbClr val="FF3300"/>
                </a:solidFill>
                <a:latin typeface="+mn-lt"/>
                <a:ea typeface="+mn-ea"/>
              </a:rPr>
              <a:t>米</a:t>
            </a:r>
            <a:r>
              <a:rPr lang="en-US" altLang="ja-JP" sz="1200" dirty="0">
                <a:solidFill>
                  <a:srgbClr val="FF3300"/>
                </a:solidFill>
                <a:latin typeface="+mn-lt"/>
                <a:ea typeface="+mn-ea"/>
              </a:rPr>
              <a:t>Novell</a:t>
            </a:r>
            <a:r>
              <a:rPr lang="ja-JP" altLang="en-US" sz="1200" dirty="0" err="1">
                <a:solidFill>
                  <a:srgbClr val="FF3300"/>
                </a:solidFill>
                <a:latin typeface="+mn-lt"/>
                <a:ea typeface="+mn-ea"/>
              </a:rPr>
              <a:t>，</a:t>
            </a:r>
            <a:r>
              <a:rPr lang="ja-JP" altLang="en-US" sz="1200" dirty="0">
                <a:solidFill>
                  <a:srgbClr val="FF3300"/>
                </a:solidFill>
                <a:latin typeface="+mn-lt"/>
                <a:ea typeface="+mn-ea"/>
              </a:rPr>
              <a:t>米</a:t>
            </a:r>
            <a:r>
              <a:rPr lang="en-US" altLang="ja-JP" sz="1200" dirty="0">
                <a:solidFill>
                  <a:srgbClr val="FF3300"/>
                </a:solidFill>
                <a:latin typeface="+mn-lt"/>
                <a:ea typeface="+mn-ea"/>
              </a:rPr>
              <a:t>IBM</a:t>
            </a:r>
            <a:r>
              <a:rPr lang="ja-JP" altLang="en-US" sz="1200" dirty="0" err="1">
                <a:solidFill>
                  <a:srgbClr val="FF3300"/>
                </a:solidFill>
                <a:latin typeface="+mn-lt"/>
                <a:ea typeface="+mn-ea"/>
              </a:rPr>
              <a:t>，</a:t>
            </a:r>
            <a:r>
              <a:rPr lang="ja-JP" altLang="en-US" sz="1200" dirty="0">
                <a:solidFill>
                  <a:srgbClr val="FF3300"/>
                </a:solidFill>
                <a:latin typeface="+mn-lt"/>
                <a:ea typeface="+mn-ea"/>
              </a:rPr>
              <a:t>米</a:t>
            </a:r>
            <a:r>
              <a:rPr lang="en-US" altLang="ja-JP" sz="1200" dirty="0">
                <a:solidFill>
                  <a:srgbClr val="FF3300"/>
                </a:solidFill>
                <a:latin typeface="+mn-lt"/>
                <a:ea typeface="+mn-ea"/>
              </a:rPr>
              <a:t>Intel</a:t>
            </a:r>
            <a:r>
              <a:rPr lang="ja-JP" altLang="en-US" sz="1200" dirty="0">
                <a:solidFill>
                  <a:srgbClr val="FF3300"/>
                </a:solidFill>
                <a:latin typeface="+mn-lt"/>
                <a:ea typeface="+mn-ea"/>
              </a:rPr>
              <a:t>などに勤務する開発者によって提供されたものだった。</a:t>
            </a:r>
            <a:r>
              <a:rPr lang="ja-JP" altLang="en-US" sz="1200" dirty="0">
                <a:solidFill>
                  <a:schemeClr val="accent1">
                    <a:lumMod val="50000"/>
                  </a:schemeClr>
                </a:solidFill>
                <a:latin typeface="+mn-lt"/>
                <a:ea typeface="+mn-ea"/>
              </a:rPr>
              <a:t>これらの企業は，カーネルを向上させることで，市場における競争力が得られると考えているという。また，加えられた変更の</a:t>
            </a:r>
            <a:r>
              <a:rPr lang="en-US" altLang="ja-JP" sz="1200" dirty="0">
                <a:solidFill>
                  <a:schemeClr val="accent1">
                    <a:lumMod val="50000"/>
                  </a:schemeClr>
                </a:solidFill>
                <a:latin typeface="+mn-lt"/>
                <a:ea typeface="+mn-ea"/>
              </a:rPr>
              <a:t>13.9</a:t>
            </a:r>
            <a:r>
              <a:rPr lang="ja-JP" altLang="en-US" sz="1200" dirty="0">
                <a:solidFill>
                  <a:schemeClr val="accent1">
                    <a:lumMod val="50000"/>
                  </a:schemeClr>
                </a:solidFill>
                <a:latin typeface="+mn-lt"/>
                <a:ea typeface="+mn-ea"/>
              </a:rPr>
              <a:t>％は企業に属さない個人開発者によるものだった。</a:t>
            </a:r>
          </a:p>
          <a:p>
            <a:pPr>
              <a:defRPr/>
            </a:pPr>
            <a:r>
              <a:rPr lang="ja-JP" altLang="en-US" sz="1200" dirty="0">
                <a:solidFill>
                  <a:schemeClr val="accent1">
                    <a:lumMod val="50000"/>
                  </a:schemeClr>
                </a:solidFill>
                <a:latin typeface="+mn-lt"/>
                <a:ea typeface="+mn-ea"/>
              </a:rPr>
              <a:t>　開発ペースについては，</a:t>
            </a:r>
            <a:r>
              <a:rPr lang="en-US" altLang="ja-JP" sz="1200" dirty="0">
                <a:solidFill>
                  <a:schemeClr val="accent1">
                    <a:lumMod val="50000"/>
                  </a:schemeClr>
                </a:solidFill>
                <a:latin typeface="+mn-lt"/>
                <a:ea typeface="+mn-ea"/>
              </a:rPr>
              <a:t>1</a:t>
            </a:r>
            <a:r>
              <a:rPr lang="ja-JP" altLang="en-US" sz="1200" dirty="0">
                <a:solidFill>
                  <a:schemeClr val="accent1">
                    <a:lumMod val="50000"/>
                  </a:schemeClr>
                </a:solidFill>
                <a:latin typeface="+mn-lt"/>
                <a:ea typeface="+mn-ea"/>
              </a:rPr>
              <a:t>日平均</a:t>
            </a:r>
            <a:r>
              <a:rPr lang="en-US" altLang="ja-JP" sz="1200" dirty="0">
                <a:solidFill>
                  <a:schemeClr val="accent1">
                    <a:lumMod val="50000"/>
                  </a:schemeClr>
                </a:solidFill>
                <a:latin typeface="+mn-lt"/>
                <a:ea typeface="+mn-ea"/>
              </a:rPr>
              <a:t>3621</a:t>
            </a:r>
            <a:r>
              <a:rPr lang="ja-JP" altLang="en-US" sz="1200" dirty="0">
                <a:solidFill>
                  <a:schemeClr val="accent1">
                    <a:lumMod val="50000"/>
                  </a:schemeClr>
                </a:solidFill>
                <a:latin typeface="+mn-lt"/>
                <a:ea typeface="+mn-ea"/>
              </a:rPr>
              <a:t>行のコードがカーネル・ツリーに追加されており，ほぼ</a:t>
            </a:r>
            <a:r>
              <a:rPr lang="en-US" altLang="ja-JP" sz="1200" dirty="0">
                <a:solidFill>
                  <a:schemeClr val="accent1">
                    <a:lumMod val="50000"/>
                  </a:schemeClr>
                </a:solidFill>
                <a:latin typeface="+mn-lt"/>
                <a:ea typeface="+mn-ea"/>
              </a:rPr>
              <a:t>2.7</a:t>
            </a:r>
            <a:r>
              <a:rPr lang="ja-JP" altLang="en-US" sz="1200" dirty="0">
                <a:solidFill>
                  <a:schemeClr val="accent1">
                    <a:lumMod val="50000"/>
                  </a:schemeClr>
                </a:solidFill>
                <a:latin typeface="+mn-lt"/>
                <a:ea typeface="+mn-ea"/>
              </a:rPr>
              <a:t>カ月ごとに新しいカーネルがリリースされているという。 」</a:t>
            </a:r>
            <a:endParaRPr lang="en-US" altLang="ja-JP" sz="1200" dirty="0">
              <a:solidFill>
                <a:schemeClr val="accent1">
                  <a:lumMod val="50000"/>
                </a:schemeClr>
              </a:solidFill>
              <a:latin typeface="+mn-lt"/>
              <a:ea typeface="+mn-ea"/>
            </a:endParaRPr>
          </a:p>
          <a:p>
            <a:pPr>
              <a:defRPr/>
            </a:pPr>
            <a:endParaRPr lang="en-US" altLang="ja-JP" sz="1200" dirty="0">
              <a:solidFill>
                <a:schemeClr val="accent1">
                  <a:lumMod val="50000"/>
                </a:schemeClr>
              </a:solidFill>
              <a:latin typeface="+mn-lt"/>
              <a:ea typeface="+mn-ea"/>
            </a:endParaRPr>
          </a:p>
          <a:p>
            <a:pPr>
              <a:defRPr/>
            </a:pPr>
            <a:r>
              <a:rPr lang="en-US" altLang="ja-JP" sz="1200" dirty="0">
                <a:solidFill>
                  <a:schemeClr val="accent1">
                    <a:lumMod val="50000"/>
                  </a:schemeClr>
                </a:solidFill>
                <a:latin typeface="+mn-lt"/>
                <a:ea typeface="+mn-ea"/>
              </a:rPr>
              <a:t>http://itpro.nikkeibp.co.jp/article/Research/20080402/297751/</a:t>
            </a:r>
            <a:endParaRPr lang="ja-JP" altLang="en-US" sz="1200" dirty="0">
              <a:solidFill>
                <a:schemeClr val="accent1">
                  <a:lumMod val="50000"/>
                </a:schemeClr>
              </a:solidFill>
              <a:latin typeface="+mn-lt"/>
              <a:ea typeface="+mn-ea"/>
            </a:endParaRPr>
          </a:p>
        </p:txBody>
      </p:sp>
      <p:sp>
        <p:nvSpPr>
          <p:cNvPr id="15364" name="角丸四角形 4"/>
          <p:cNvSpPr>
            <a:spLocks noChangeArrowheads="1"/>
          </p:cNvSpPr>
          <p:nvPr/>
        </p:nvSpPr>
        <p:spPr bwMode="auto">
          <a:xfrm>
            <a:off x="642938" y="1214438"/>
            <a:ext cx="4500562" cy="1785937"/>
          </a:xfrm>
          <a:prstGeom prst="roundRect">
            <a:avLst>
              <a:gd name="adj" fmla="val 11282"/>
            </a:avLst>
          </a:prstGeom>
          <a:solidFill>
            <a:schemeClr val="bg1"/>
          </a:solidFill>
          <a:ln w="38100" algn="ctr">
            <a:solidFill>
              <a:srgbClr val="00B050"/>
            </a:solidFill>
            <a:prstDash val="sysDash"/>
            <a:round/>
            <a:headEnd/>
            <a:tailEnd/>
          </a:ln>
        </p:spPr>
        <p:txBody>
          <a:bodyPr anchor="ctr"/>
          <a:lstStyle/>
          <a:p>
            <a:pPr algn="ctr"/>
            <a:r>
              <a:rPr lang="ja-JP" altLang="en-US" sz="2400">
                <a:solidFill>
                  <a:srgbClr val="00B050"/>
                </a:solidFill>
                <a:latin typeface="+mn-lt"/>
                <a:ea typeface="+mn-ea"/>
              </a:rPr>
              <a:t>「</a:t>
            </a:r>
            <a:r>
              <a:rPr lang="en-US" altLang="ja-JP" sz="2400">
                <a:solidFill>
                  <a:srgbClr val="00B050"/>
                </a:solidFill>
                <a:latin typeface="+mn-lt"/>
                <a:ea typeface="+mn-ea"/>
              </a:rPr>
              <a:t>Linux </a:t>
            </a:r>
            <a:r>
              <a:rPr lang="ja-JP" altLang="en-US" sz="2400">
                <a:solidFill>
                  <a:srgbClr val="00B050"/>
                </a:solidFill>
                <a:latin typeface="+mn-lt"/>
                <a:ea typeface="+mn-ea"/>
              </a:rPr>
              <a:t>カーネルの開発に携わる開発者の</a:t>
            </a:r>
            <a:r>
              <a:rPr lang="en-US" altLang="ja-JP" sz="2400">
                <a:solidFill>
                  <a:srgbClr val="00B050"/>
                </a:solidFill>
                <a:latin typeface="+mn-lt"/>
                <a:ea typeface="+mn-ea"/>
              </a:rPr>
              <a:t>70</a:t>
            </a:r>
            <a:r>
              <a:rPr lang="ja-JP" altLang="en-US" sz="2400">
                <a:solidFill>
                  <a:srgbClr val="00B050"/>
                </a:solidFill>
                <a:latin typeface="+mn-lt"/>
                <a:ea typeface="+mn-ea"/>
              </a:rPr>
              <a:t>～</a:t>
            </a:r>
            <a:r>
              <a:rPr lang="en-US" altLang="ja-JP" sz="2400">
                <a:solidFill>
                  <a:srgbClr val="00B050"/>
                </a:solidFill>
                <a:latin typeface="+mn-lt"/>
                <a:ea typeface="+mn-ea"/>
              </a:rPr>
              <a:t>95</a:t>
            </a:r>
            <a:r>
              <a:rPr lang="ja-JP" altLang="en-US" sz="2400">
                <a:solidFill>
                  <a:srgbClr val="00B050"/>
                </a:solidFill>
                <a:latin typeface="+mn-lt"/>
                <a:ea typeface="+mn-ea"/>
              </a:rPr>
              <a:t>％は，開発作業に対して支払いを受けている。」という事実</a:t>
            </a:r>
          </a:p>
        </p:txBody>
      </p:sp>
      <p:grpSp>
        <p:nvGrpSpPr>
          <p:cNvPr id="2" name="グループ化 6"/>
          <p:cNvGrpSpPr>
            <a:grpSpLocks/>
          </p:cNvGrpSpPr>
          <p:nvPr/>
        </p:nvGrpSpPr>
        <p:grpSpPr bwMode="auto">
          <a:xfrm>
            <a:off x="5072063" y="1214438"/>
            <a:ext cx="3571875" cy="1785937"/>
            <a:chOff x="5072063" y="1214438"/>
            <a:chExt cx="3571875" cy="1785937"/>
          </a:xfrm>
        </p:grpSpPr>
        <p:sp>
          <p:nvSpPr>
            <p:cNvPr id="32774" name="角丸四角形 5"/>
            <p:cNvSpPr>
              <a:spLocks noChangeArrowheads="1"/>
            </p:cNvSpPr>
            <p:nvPr/>
          </p:nvSpPr>
          <p:spPr bwMode="auto">
            <a:xfrm>
              <a:off x="6072188" y="1214438"/>
              <a:ext cx="2571750" cy="1785937"/>
            </a:xfrm>
            <a:prstGeom prst="roundRect">
              <a:avLst>
                <a:gd name="adj" fmla="val 10333"/>
              </a:avLst>
            </a:prstGeom>
            <a:solidFill>
              <a:schemeClr val="bg1"/>
            </a:solidFill>
            <a:ln w="38100" algn="ctr">
              <a:solidFill>
                <a:srgbClr val="FF3300"/>
              </a:solidFill>
              <a:prstDash val="sysDash"/>
              <a:round/>
              <a:headEnd/>
              <a:tailEnd/>
            </a:ln>
          </p:spPr>
          <p:txBody>
            <a:bodyPr anchor="ctr"/>
            <a:lstStyle/>
            <a:p>
              <a:pPr algn="ctr"/>
              <a:r>
                <a:rPr lang="en-US" altLang="ja-JP" sz="1400">
                  <a:solidFill>
                    <a:srgbClr val="FF3300"/>
                  </a:solidFill>
                  <a:latin typeface="+mn-lt"/>
                  <a:ea typeface="+mn-ea"/>
                </a:rPr>
                <a:t>Linux </a:t>
              </a:r>
              <a:r>
                <a:rPr lang="ja-JP" altLang="en-US" sz="1400">
                  <a:solidFill>
                    <a:srgbClr val="FF3300"/>
                  </a:solidFill>
                  <a:latin typeface="+mn-lt"/>
                  <a:ea typeface="+mn-ea"/>
                </a:rPr>
                <a:t>ビジネスを手がける企業が資金を提供してコミュニティを維持しているということ</a:t>
              </a:r>
              <a:endParaRPr lang="en-US" altLang="ja-JP" sz="1400">
                <a:solidFill>
                  <a:srgbClr val="FF3300"/>
                </a:solidFill>
                <a:latin typeface="+mn-lt"/>
                <a:ea typeface="+mn-ea"/>
              </a:endParaRPr>
            </a:p>
            <a:p>
              <a:pPr algn="ctr"/>
              <a:r>
                <a:rPr lang="ja-JP" altLang="en-US" sz="1400">
                  <a:solidFill>
                    <a:srgbClr val="FF3300"/>
                  </a:solidFill>
                  <a:latin typeface="+mn-lt"/>
                  <a:ea typeface="+mn-ea"/>
                </a:rPr>
                <a:t>＝</a:t>
              </a:r>
              <a:endParaRPr lang="en-US" altLang="ja-JP" sz="1400">
                <a:solidFill>
                  <a:srgbClr val="FF3300"/>
                </a:solidFill>
                <a:latin typeface="+mn-lt"/>
                <a:ea typeface="+mn-ea"/>
              </a:endParaRPr>
            </a:p>
            <a:p>
              <a:pPr algn="ctr"/>
              <a:r>
                <a:rPr lang="ja-JP" altLang="en-US" sz="1400">
                  <a:solidFill>
                    <a:srgbClr val="FF3300"/>
                  </a:solidFill>
                  <a:latin typeface="+mn-lt"/>
                  <a:ea typeface="+mn-ea"/>
                </a:rPr>
                <a:t>開発の実体は商用ソフトと変わりがないとも言える</a:t>
              </a:r>
            </a:p>
          </p:txBody>
        </p:sp>
        <p:sp>
          <p:nvSpPr>
            <p:cNvPr id="18439" name="右矢印 6"/>
            <p:cNvSpPr>
              <a:spLocks noChangeArrowheads="1"/>
            </p:cNvSpPr>
            <p:nvPr/>
          </p:nvSpPr>
          <p:spPr bwMode="auto">
            <a:xfrm>
              <a:off x="5072063" y="1500188"/>
              <a:ext cx="1143000" cy="1143000"/>
            </a:xfrm>
            <a:prstGeom prst="rightArrow">
              <a:avLst>
                <a:gd name="adj1" fmla="val 50000"/>
                <a:gd name="adj2" fmla="val 50000"/>
              </a:avLst>
            </a:prstGeom>
            <a:solidFill>
              <a:schemeClr val="accent1"/>
            </a:solidFill>
            <a:ln w="38100" algn="ctr">
              <a:noFill/>
              <a:round/>
              <a:headEnd/>
              <a:tailEnd/>
            </a:ln>
          </p:spPr>
          <p:txBody>
            <a:bodyPr anchor="ctr"/>
            <a:lstStyle/>
            <a:p>
              <a:pPr>
                <a:spcBef>
                  <a:spcPct val="20000"/>
                </a:spcBef>
                <a:defRPr/>
              </a:pPr>
              <a:endParaRPr kumimoji="0" lang="ja-JP" altLang="en-US" sz="1400">
                <a:solidFill>
                  <a:srgbClr val="484848"/>
                </a:solidFill>
                <a:latin typeface="+mn-lt"/>
                <a:ea typeface="+mn-ea"/>
              </a:endParaRPr>
            </a:p>
          </p:txBody>
        </p:sp>
      </p:grpSp>
    </p:spTree>
    <p:extLst>
      <p:ext uri="{BB962C8B-B14F-4D97-AF65-F5344CB8AC3E}">
        <p14:creationId xmlns:p14="http://schemas.microsoft.com/office/powerpoint/2010/main" val="2433745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4"/>
                                        </p:tgtEl>
                                        <p:attrNameLst>
                                          <p:attrName>style.visibility</p:attrName>
                                        </p:attrNameLst>
                                      </p:cBhvr>
                                      <p:to>
                                        <p:strVal val="visible"/>
                                      </p:to>
                                    </p:set>
                                    <p:anim calcmode="lin" valueType="num">
                                      <p:cBhvr additive="base">
                                        <p:cTn id="13" dur="500" fill="hold"/>
                                        <p:tgtEl>
                                          <p:spTgt spid="15364"/>
                                        </p:tgtEl>
                                        <p:attrNameLst>
                                          <p:attrName>ppt_x</p:attrName>
                                        </p:attrNameLst>
                                      </p:cBhvr>
                                      <p:tavLst>
                                        <p:tav tm="0">
                                          <p:val>
                                            <p:strVal val="0-#ppt_w/2"/>
                                          </p:val>
                                        </p:tav>
                                        <p:tav tm="100000">
                                          <p:val>
                                            <p:strVal val="#ppt_x"/>
                                          </p:val>
                                        </p:tav>
                                      </p:tavLst>
                                    </p:anim>
                                    <p:anim calcmode="lin" valueType="num">
                                      <p:cBhvr additive="base">
                                        <p:cTn id="14"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36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タイトル 1"/>
          <p:cNvSpPr>
            <a:spLocks noGrp="1"/>
          </p:cNvSpPr>
          <p:nvPr>
            <p:ph type="title" idx="4294967295"/>
          </p:nvPr>
        </p:nvSpPr>
        <p:spPr/>
        <p:txBody>
          <a:bodyPr/>
          <a:lstStyle/>
          <a:p>
            <a:pPr eaLnBrk="1" hangingPunct="1"/>
            <a:r>
              <a:rPr lang="en-US" altLang="ja-JP" dirty="0">
                <a:latin typeface="Arial" charset="0"/>
              </a:rPr>
              <a:t>Linux</a:t>
            </a:r>
            <a:r>
              <a:rPr lang="ja-JP" altLang="en-US" dirty="0">
                <a:latin typeface="Arial" charset="0"/>
              </a:rPr>
              <a:t>の開発・ビジネスモデル</a:t>
            </a:r>
          </a:p>
        </p:txBody>
      </p:sp>
      <p:sp>
        <p:nvSpPr>
          <p:cNvPr id="17411" name="テキスト ボックス 28"/>
          <p:cNvSpPr txBox="1">
            <a:spLocks noChangeArrowheads="1"/>
          </p:cNvSpPr>
          <p:nvPr/>
        </p:nvSpPr>
        <p:spPr bwMode="auto">
          <a:xfrm>
            <a:off x="5919788" y="4981575"/>
            <a:ext cx="717550" cy="304800"/>
          </a:xfrm>
          <a:prstGeom prst="rect">
            <a:avLst/>
          </a:prstGeom>
          <a:noFill/>
          <a:ln w="9525">
            <a:noFill/>
            <a:miter lim="800000"/>
            <a:headEnd/>
            <a:tailEnd/>
          </a:ln>
        </p:spPr>
        <p:txBody>
          <a:bodyPr wrap="none">
            <a:spAutoFit/>
          </a:bodyPr>
          <a:lstStyle/>
          <a:p>
            <a:pPr>
              <a:defRPr/>
            </a:pPr>
            <a:r>
              <a:rPr lang="ja-JP" altLang="en-US" sz="1400">
                <a:solidFill>
                  <a:schemeClr val="bg1"/>
                </a:solidFill>
                <a:latin typeface="+mj-ea"/>
                <a:ea typeface="+mj-ea"/>
              </a:rPr>
              <a:t>成果物</a:t>
            </a:r>
          </a:p>
        </p:txBody>
      </p:sp>
      <p:sp>
        <p:nvSpPr>
          <p:cNvPr id="17457" name="AutoShape 76"/>
          <p:cNvSpPr>
            <a:spLocks noChangeArrowheads="1"/>
          </p:cNvSpPr>
          <p:nvPr/>
        </p:nvSpPr>
        <p:spPr bwMode="auto">
          <a:xfrm>
            <a:off x="554038" y="4921250"/>
            <a:ext cx="2016125" cy="1008063"/>
          </a:xfrm>
          <a:prstGeom prst="roundRect">
            <a:avLst>
              <a:gd name="adj" fmla="val 5356"/>
            </a:avLst>
          </a:prstGeom>
          <a:solidFill>
            <a:schemeClr val="bg1"/>
          </a:solidFill>
          <a:ln w="38100">
            <a:solidFill>
              <a:srgbClr val="FF9933"/>
            </a:solidFill>
            <a:prstDash val="sysDot"/>
            <a:round/>
            <a:headEnd/>
            <a:tailEnd/>
          </a:ln>
        </p:spPr>
        <p:txBody>
          <a:bodyPr wrap="none" anchor="ctr"/>
          <a:lstStyle/>
          <a:p>
            <a:pPr>
              <a:defRPr/>
            </a:pPr>
            <a:endParaRPr lang="ja-JP" altLang="en-US">
              <a:latin typeface="+mj-ea"/>
              <a:ea typeface="+mj-ea"/>
            </a:endParaRPr>
          </a:p>
        </p:txBody>
      </p:sp>
      <p:sp>
        <p:nvSpPr>
          <p:cNvPr id="17462" name="テキスト ボックス 31"/>
          <p:cNvSpPr txBox="1">
            <a:spLocks noChangeArrowheads="1"/>
          </p:cNvSpPr>
          <p:nvPr/>
        </p:nvSpPr>
        <p:spPr bwMode="auto">
          <a:xfrm>
            <a:off x="698500" y="5641975"/>
            <a:ext cx="1462088" cy="246063"/>
          </a:xfrm>
          <a:prstGeom prst="rect">
            <a:avLst/>
          </a:prstGeom>
          <a:noFill/>
          <a:ln w="9525">
            <a:noFill/>
            <a:miter lim="800000"/>
            <a:headEnd/>
            <a:tailEnd/>
          </a:ln>
        </p:spPr>
        <p:txBody>
          <a:bodyPr wrap="none">
            <a:spAutoFit/>
          </a:bodyPr>
          <a:lstStyle/>
          <a:p>
            <a:pPr>
              <a:defRPr/>
            </a:pPr>
            <a:r>
              <a:rPr lang="ja-JP" altLang="en-US" sz="1000">
                <a:latin typeface="+mj-ea"/>
                <a:ea typeface="+mj-ea"/>
              </a:rPr>
              <a:t>ボランティア・プログラマ</a:t>
            </a:r>
          </a:p>
        </p:txBody>
      </p:sp>
      <p:pic>
        <p:nvPicPr>
          <p:cNvPr id="27663"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3" y="4921250"/>
            <a:ext cx="728662" cy="728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64"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3800" y="4921250"/>
            <a:ext cx="728663" cy="728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66"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6563" y="4921250"/>
            <a:ext cx="728662" cy="728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73" name="Line 72"/>
          <p:cNvSpPr>
            <a:spLocks noChangeShapeType="1"/>
          </p:cNvSpPr>
          <p:nvPr/>
        </p:nvSpPr>
        <p:spPr bwMode="auto">
          <a:xfrm>
            <a:off x="2714625" y="5435600"/>
            <a:ext cx="576263" cy="0"/>
          </a:xfrm>
          <a:prstGeom prst="line">
            <a:avLst/>
          </a:prstGeom>
          <a:noFill/>
          <a:ln w="76200">
            <a:solidFill>
              <a:srgbClr val="4168A7"/>
            </a:solidFill>
            <a:round/>
            <a:headEnd/>
            <a:tailEnd type="triangle" w="med" len="med"/>
          </a:ln>
        </p:spPr>
        <p:txBody>
          <a:bodyPr/>
          <a:lstStyle/>
          <a:p>
            <a:pPr>
              <a:defRPr/>
            </a:pPr>
            <a:endParaRPr lang="ja-JP" altLang="en-US">
              <a:latin typeface="+mj-ea"/>
              <a:ea typeface="+mj-ea"/>
            </a:endParaRPr>
          </a:p>
        </p:txBody>
      </p:sp>
      <p:sp>
        <p:nvSpPr>
          <p:cNvPr id="78925" name="AutoShape 77"/>
          <p:cNvSpPr>
            <a:spLocks noChangeArrowheads="1"/>
          </p:cNvSpPr>
          <p:nvPr/>
        </p:nvSpPr>
        <p:spPr bwMode="auto">
          <a:xfrm>
            <a:off x="542340" y="4525462"/>
            <a:ext cx="1528748" cy="288925"/>
          </a:xfrm>
          <a:prstGeom prst="wedgeRoundRectCallout">
            <a:avLst>
              <a:gd name="adj1" fmla="val -10528"/>
              <a:gd name="adj2" fmla="val 112639"/>
              <a:gd name="adj3" fmla="val 16667"/>
            </a:avLst>
          </a:prstGeom>
          <a:solidFill>
            <a:srgbClr val="4168A7"/>
          </a:solidFill>
          <a:ln w="28575">
            <a:noFill/>
            <a:miter lim="800000"/>
            <a:headEnd/>
            <a:tailEnd/>
          </a:ln>
        </p:spPr>
        <p:txBody>
          <a:bodyPr wrap="none" anchor="ctr"/>
          <a:lstStyle/>
          <a:p>
            <a:pPr algn="ctr">
              <a:defRPr/>
            </a:pPr>
            <a:r>
              <a:rPr lang="ja-JP" altLang="en-US" sz="1400" b="1">
                <a:solidFill>
                  <a:schemeClr val="bg1"/>
                </a:solidFill>
                <a:latin typeface="+mj-ea"/>
                <a:ea typeface="+mj-ea"/>
              </a:rPr>
              <a:t>無償で貢献</a:t>
            </a:r>
          </a:p>
        </p:txBody>
      </p:sp>
      <p:sp>
        <p:nvSpPr>
          <p:cNvPr id="17455" name="Line 81"/>
          <p:cNvSpPr>
            <a:spLocks noChangeShapeType="1"/>
          </p:cNvSpPr>
          <p:nvPr/>
        </p:nvSpPr>
        <p:spPr bwMode="auto">
          <a:xfrm>
            <a:off x="4826000" y="1900238"/>
            <a:ext cx="0" cy="792162"/>
          </a:xfrm>
          <a:prstGeom prst="line">
            <a:avLst/>
          </a:prstGeom>
          <a:noFill/>
          <a:ln w="57150">
            <a:solidFill>
              <a:srgbClr val="C00000"/>
            </a:solidFill>
            <a:prstDash val="sysDot"/>
            <a:round/>
            <a:headEnd/>
            <a:tailEnd type="triangle" w="med" len="med"/>
          </a:ln>
        </p:spPr>
        <p:txBody>
          <a:bodyPr/>
          <a:lstStyle/>
          <a:p>
            <a:pPr>
              <a:defRPr/>
            </a:pPr>
            <a:endParaRPr lang="ja-JP" altLang="en-US">
              <a:latin typeface="+mj-ea"/>
              <a:ea typeface="+mj-ea"/>
            </a:endParaRPr>
          </a:p>
        </p:txBody>
      </p:sp>
      <p:sp>
        <p:nvSpPr>
          <p:cNvPr id="17456" name="Text Box 82"/>
          <p:cNvSpPr txBox="1">
            <a:spLocks noChangeArrowheads="1"/>
          </p:cNvSpPr>
          <p:nvPr/>
        </p:nvSpPr>
        <p:spPr bwMode="auto">
          <a:xfrm>
            <a:off x="3508514" y="1924050"/>
            <a:ext cx="1415772" cy="276999"/>
          </a:xfrm>
          <a:prstGeom prst="rect">
            <a:avLst/>
          </a:prstGeom>
          <a:noFill/>
          <a:ln w="9525">
            <a:noFill/>
            <a:miter lim="800000"/>
            <a:headEnd/>
            <a:tailEnd/>
          </a:ln>
        </p:spPr>
        <p:txBody>
          <a:bodyPr wrap="none">
            <a:spAutoFit/>
          </a:bodyPr>
          <a:lstStyle/>
          <a:p>
            <a:pPr algn="ctr">
              <a:defRPr/>
            </a:pPr>
            <a:r>
              <a:rPr lang="en-US" altLang="ja-JP" sz="1200" dirty="0">
                <a:solidFill>
                  <a:srgbClr val="C00000"/>
                </a:solidFill>
                <a:latin typeface="+mj-ea"/>
                <a:ea typeface="+mj-ea"/>
              </a:rPr>
              <a:t>【</a:t>
            </a:r>
            <a:r>
              <a:rPr lang="ja-JP" altLang="en-US" sz="1200" dirty="0">
                <a:solidFill>
                  <a:srgbClr val="C00000"/>
                </a:solidFill>
                <a:latin typeface="+mj-ea"/>
                <a:ea typeface="+mj-ea"/>
              </a:rPr>
              <a:t>サポート費用</a:t>
            </a:r>
            <a:r>
              <a:rPr lang="en-US" altLang="ja-JP" sz="1200" dirty="0">
                <a:solidFill>
                  <a:srgbClr val="C00000"/>
                </a:solidFill>
                <a:latin typeface="+mj-ea"/>
                <a:ea typeface="+mj-ea"/>
              </a:rPr>
              <a:t>】</a:t>
            </a:r>
          </a:p>
        </p:txBody>
      </p:sp>
      <p:pic>
        <p:nvPicPr>
          <p:cNvPr id="27673" name="Picture 8" descr="C:\Users\shoji\AppData\Local\Microsoft\Windows\Temporary Internet Files\Content.IE5\1QVYB00S\MCj0437849000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7738" y="4722813"/>
            <a:ext cx="1519237" cy="151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7675" name="Group 59"/>
          <p:cNvGrpSpPr>
            <a:grpSpLocks/>
          </p:cNvGrpSpPr>
          <p:nvPr/>
        </p:nvGrpSpPr>
        <p:grpSpPr bwMode="auto">
          <a:xfrm>
            <a:off x="5721350" y="4910138"/>
            <a:ext cx="1114425" cy="1073150"/>
            <a:chOff x="3375" y="2835"/>
            <a:chExt cx="495" cy="495"/>
          </a:xfrm>
        </p:grpSpPr>
        <p:sp>
          <p:nvSpPr>
            <p:cNvPr id="2"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rgbClr val="83A0CF"/>
              </a:solidFill>
              <a:round/>
              <a:headEnd/>
              <a:tailEnd/>
            </a:ln>
          </p:spPr>
          <p:txBody>
            <a:bodyPr anchor="ctr"/>
            <a:lstStyle/>
            <a:p>
              <a:pPr algn="ctr">
                <a:defRPr/>
              </a:pPr>
              <a:endParaRPr lang="ja-JP" altLang="en-US">
                <a:latin typeface="+mj-ea"/>
                <a:ea typeface="+mj-ea"/>
              </a:endParaRPr>
            </a:p>
          </p:txBody>
        </p:sp>
        <p:sp>
          <p:nvSpPr>
            <p:cNvPr id="17454" name="円/楕円 24"/>
            <p:cNvSpPr>
              <a:spLocks noChangeArrowheads="1"/>
            </p:cNvSpPr>
            <p:nvPr/>
          </p:nvSpPr>
          <p:spPr bwMode="auto">
            <a:xfrm>
              <a:off x="3555" y="3015"/>
              <a:ext cx="129" cy="129"/>
            </a:xfrm>
            <a:prstGeom prst="ellipse">
              <a:avLst/>
            </a:prstGeom>
            <a:solidFill>
              <a:schemeClr val="bg1"/>
            </a:solidFill>
            <a:ln w="25400" algn="ctr">
              <a:solidFill>
                <a:srgbClr val="83A0CF"/>
              </a:solidFill>
              <a:round/>
              <a:headEnd/>
              <a:tailEnd/>
            </a:ln>
          </p:spPr>
          <p:txBody>
            <a:bodyPr anchor="ctr"/>
            <a:lstStyle/>
            <a:p>
              <a:pPr algn="ctr">
                <a:defRPr/>
              </a:pPr>
              <a:endParaRPr lang="ja-JP" altLang="en-US">
                <a:latin typeface="+mj-ea"/>
                <a:ea typeface="+mj-ea"/>
              </a:endParaRPr>
            </a:p>
          </p:txBody>
        </p:sp>
      </p:grpSp>
      <p:sp>
        <p:nvSpPr>
          <p:cNvPr id="17438" name="角丸四角形 27"/>
          <p:cNvSpPr>
            <a:spLocks noChangeArrowheads="1"/>
          </p:cNvSpPr>
          <p:nvPr/>
        </p:nvSpPr>
        <p:spPr bwMode="auto">
          <a:xfrm>
            <a:off x="971550" y="1266825"/>
            <a:ext cx="7200874" cy="571500"/>
          </a:xfrm>
          <a:prstGeom prst="roundRect">
            <a:avLst>
              <a:gd name="adj" fmla="val 16667"/>
            </a:avLst>
          </a:prstGeom>
          <a:solidFill>
            <a:srgbClr val="4168A7"/>
          </a:solidFill>
          <a:ln w="25400" algn="ctr">
            <a:solidFill>
              <a:srgbClr val="4168A7"/>
            </a:solidFill>
            <a:round/>
            <a:headEnd/>
            <a:tailEnd/>
          </a:ln>
        </p:spPr>
        <p:txBody>
          <a:bodyPr anchor="ctr"/>
          <a:lstStyle/>
          <a:p>
            <a:pPr algn="ctr">
              <a:defRPr/>
            </a:pPr>
            <a:r>
              <a:rPr lang="en-US" altLang="ja-JP" sz="2400">
                <a:solidFill>
                  <a:schemeClr val="bg1"/>
                </a:solidFill>
                <a:latin typeface="+mj-ea"/>
                <a:ea typeface="+mj-ea"/>
              </a:rPr>
              <a:t>Linux</a:t>
            </a:r>
            <a:r>
              <a:rPr lang="ja-JP" altLang="en-US" sz="2400">
                <a:solidFill>
                  <a:schemeClr val="bg1"/>
                </a:solidFill>
                <a:latin typeface="+mj-ea"/>
                <a:ea typeface="+mj-ea"/>
              </a:rPr>
              <a:t>利用企業</a:t>
            </a:r>
          </a:p>
        </p:txBody>
      </p:sp>
      <p:sp>
        <p:nvSpPr>
          <p:cNvPr id="17444" name="Line 75"/>
          <p:cNvSpPr>
            <a:spLocks noChangeShapeType="1"/>
          </p:cNvSpPr>
          <p:nvPr/>
        </p:nvSpPr>
        <p:spPr bwMode="auto">
          <a:xfrm flipV="1">
            <a:off x="5251450" y="5449888"/>
            <a:ext cx="334963" cy="0"/>
          </a:xfrm>
          <a:prstGeom prst="line">
            <a:avLst/>
          </a:prstGeom>
          <a:noFill/>
          <a:ln w="76200">
            <a:solidFill>
              <a:srgbClr val="4168A7"/>
            </a:solidFill>
            <a:round/>
            <a:headEnd/>
            <a:tailEnd type="triangle" w="med" len="med"/>
          </a:ln>
        </p:spPr>
        <p:txBody>
          <a:bodyPr/>
          <a:lstStyle/>
          <a:p>
            <a:pPr>
              <a:defRPr/>
            </a:pPr>
            <a:endParaRPr lang="ja-JP" altLang="en-US">
              <a:latin typeface="+mj-ea"/>
              <a:ea typeface="+mj-ea"/>
            </a:endParaRPr>
          </a:p>
        </p:txBody>
      </p:sp>
      <p:pic>
        <p:nvPicPr>
          <p:cNvPr id="27687" name="Picture 8" descr="j04339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908050"/>
            <a:ext cx="792162"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88" name="Picture 8" descr="j04339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908050"/>
            <a:ext cx="792163"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7689" name="Group 63"/>
          <p:cNvGrpSpPr>
            <a:grpSpLocks/>
          </p:cNvGrpSpPr>
          <p:nvPr/>
        </p:nvGrpSpPr>
        <p:grpSpPr bwMode="auto">
          <a:xfrm>
            <a:off x="5220072" y="2998341"/>
            <a:ext cx="576262" cy="574675"/>
            <a:chOff x="3375" y="2835"/>
            <a:chExt cx="495" cy="495"/>
          </a:xfrm>
        </p:grpSpPr>
        <p:sp>
          <p:nvSpPr>
            <p:cNvPr id="4"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chemeClr val="accent2"/>
              </a:solidFill>
              <a:round/>
              <a:headEnd/>
              <a:tailEnd/>
            </a:ln>
          </p:spPr>
          <p:txBody>
            <a:bodyPr anchor="ctr"/>
            <a:lstStyle/>
            <a:p>
              <a:pPr algn="ctr">
                <a:defRPr/>
              </a:pPr>
              <a:endParaRPr lang="ja-JP" altLang="en-US">
                <a:latin typeface="+mj-ea"/>
                <a:ea typeface="+mj-ea"/>
              </a:endParaRPr>
            </a:p>
          </p:txBody>
        </p:sp>
        <p:sp>
          <p:nvSpPr>
            <p:cNvPr id="17435" name="円/楕円 24"/>
            <p:cNvSpPr>
              <a:spLocks noChangeArrowheads="1"/>
            </p:cNvSpPr>
            <p:nvPr/>
          </p:nvSpPr>
          <p:spPr bwMode="auto">
            <a:xfrm>
              <a:off x="3555" y="3015"/>
              <a:ext cx="130" cy="129"/>
            </a:xfrm>
            <a:prstGeom prst="ellipse">
              <a:avLst/>
            </a:prstGeom>
            <a:solidFill>
              <a:schemeClr val="bg1"/>
            </a:solidFill>
            <a:ln w="25400" algn="ctr">
              <a:solidFill>
                <a:schemeClr val="accent2"/>
              </a:solidFill>
              <a:round/>
              <a:headEnd/>
              <a:tailEnd/>
            </a:ln>
          </p:spPr>
          <p:txBody>
            <a:bodyPr anchor="ctr"/>
            <a:lstStyle/>
            <a:p>
              <a:pPr algn="ctr">
                <a:defRPr/>
              </a:pPr>
              <a:endParaRPr lang="ja-JP" altLang="en-US">
                <a:latin typeface="+mj-ea"/>
                <a:ea typeface="+mj-ea"/>
              </a:endParaRPr>
            </a:p>
          </p:txBody>
        </p:sp>
      </p:grpSp>
      <p:grpSp>
        <p:nvGrpSpPr>
          <p:cNvPr id="27690" name="Group 66"/>
          <p:cNvGrpSpPr>
            <a:grpSpLocks/>
          </p:cNvGrpSpPr>
          <p:nvPr/>
        </p:nvGrpSpPr>
        <p:grpSpPr bwMode="auto">
          <a:xfrm>
            <a:off x="5291509" y="2926903"/>
            <a:ext cx="576263" cy="574675"/>
            <a:chOff x="3375" y="2835"/>
            <a:chExt cx="495" cy="495"/>
          </a:xfrm>
        </p:grpSpPr>
        <p:sp>
          <p:nvSpPr>
            <p:cNvPr id="8"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chemeClr val="accent2"/>
              </a:solidFill>
              <a:round/>
              <a:headEnd/>
              <a:tailEnd/>
            </a:ln>
          </p:spPr>
          <p:txBody>
            <a:bodyPr anchor="ctr"/>
            <a:lstStyle/>
            <a:p>
              <a:pPr algn="ctr">
                <a:defRPr/>
              </a:pPr>
              <a:endParaRPr lang="ja-JP" altLang="en-US">
                <a:latin typeface="+mj-ea"/>
                <a:ea typeface="+mj-ea"/>
              </a:endParaRPr>
            </a:p>
          </p:txBody>
        </p:sp>
        <p:sp>
          <p:nvSpPr>
            <p:cNvPr id="17433" name="円/楕円 24"/>
            <p:cNvSpPr>
              <a:spLocks noChangeArrowheads="1"/>
            </p:cNvSpPr>
            <p:nvPr/>
          </p:nvSpPr>
          <p:spPr bwMode="auto">
            <a:xfrm>
              <a:off x="3555" y="3015"/>
              <a:ext cx="130" cy="129"/>
            </a:xfrm>
            <a:prstGeom prst="ellipse">
              <a:avLst/>
            </a:prstGeom>
            <a:solidFill>
              <a:schemeClr val="bg1"/>
            </a:solidFill>
            <a:ln w="25400" algn="ctr">
              <a:solidFill>
                <a:schemeClr val="accent2"/>
              </a:solidFill>
              <a:round/>
              <a:headEnd/>
              <a:tailEnd/>
            </a:ln>
          </p:spPr>
          <p:txBody>
            <a:bodyPr anchor="ctr"/>
            <a:lstStyle/>
            <a:p>
              <a:pPr algn="ctr">
                <a:defRPr/>
              </a:pPr>
              <a:endParaRPr lang="ja-JP" altLang="en-US">
                <a:latin typeface="+mj-ea"/>
                <a:ea typeface="+mj-ea"/>
              </a:endParaRPr>
            </a:p>
          </p:txBody>
        </p:sp>
      </p:grpSp>
      <p:sp>
        <p:nvSpPr>
          <p:cNvPr id="17425" name="Line 79"/>
          <p:cNvSpPr>
            <a:spLocks noChangeShapeType="1"/>
          </p:cNvSpPr>
          <p:nvPr/>
        </p:nvSpPr>
        <p:spPr bwMode="auto">
          <a:xfrm flipV="1">
            <a:off x="5113338" y="1898650"/>
            <a:ext cx="0" cy="793750"/>
          </a:xfrm>
          <a:prstGeom prst="line">
            <a:avLst/>
          </a:prstGeom>
          <a:noFill/>
          <a:ln w="76200">
            <a:solidFill>
              <a:srgbClr val="4168A7"/>
            </a:solidFill>
            <a:round/>
            <a:headEnd/>
            <a:tailEnd type="triangle" w="med" len="med"/>
          </a:ln>
        </p:spPr>
        <p:txBody>
          <a:bodyPr/>
          <a:lstStyle/>
          <a:p>
            <a:pPr>
              <a:defRPr/>
            </a:pPr>
            <a:endParaRPr lang="ja-JP" altLang="en-US">
              <a:latin typeface="+mj-ea"/>
              <a:ea typeface="+mj-ea"/>
            </a:endParaRPr>
          </a:p>
        </p:txBody>
      </p:sp>
      <p:grpSp>
        <p:nvGrpSpPr>
          <p:cNvPr id="27696" name="Group 69"/>
          <p:cNvGrpSpPr>
            <a:grpSpLocks/>
          </p:cNvGrpSpPr>
          <p:nvPr/>
        </p:nvGrpSpPr>
        <p:grpSpPr bwMode="auto">
          <a:xfrm>
            <a:off x="5364534" y="2855466"/>
            <a:ext cx="576263" cy="574675"/>
            <a:chOff x="3375" y="2835"/>
            <a:chExt cx="495" cy="495"/>
          </a:xfrm>
        </p:grpSpPr>
        <p:sp>
          <p:nvSpPr>
            <p:cNvPr id="24" name="円/楕円 23"/>
            <p:cNvSpPr>
              <a:spLocks noChangeArrowheads="1"/>
            </p:cNvSpPr>
            <p:nvPr/>
          </p:nvSpPr>
          <p:spPr bwMode="auto">
            <a:xfrm>
              <a:off x="3375" y="2835"/>
              <a:ext cx="495" cy="495"/>
            </a:xfrm>
            <a:prstGeom prst="ellipse">
              <a:avLst/>
            </a:prstGeom>
            <a:gradFill rotWithShape="1">
              <a:gsLst>
                <a:gs pos="0">
                  <a:schemeClr val="bg2">
                    <a:gamma/>
                    <a:shade val="46275"/>
                    <a:invGamma/>
                  </a:schemeClr>
                </a:gs>
                <a:gs pos="100000">
                  <a:schemeClr val="bg2"/>
                </a:gs>
              </a:gsLst>
              <a:path path="shape">
                <a:fillToRect l="50000" t="50000" r="50000" b="50000"/>
              </a:path>
            </a:gradFill>
            <a:ln w="25400" algn="ctr">
              <a:solidFill>
                <a:schemeClr val="accent2"/>
              </a:solidFill>
              <a:round/>
              <a:headEnd/>
              <a:tailEnd/>
            </a:ln>
          </p:spPr>
          <p:txBody>
            <a:bodyPr anchor="ctr"/>
            <a:lstStyle/>
            <a:p>
              <a:pPr algn="ctr">
                <a:defRPr/>
              </a:pPr>
              <a:endParaRPr lang="ja-JP" altLang="en-US" b="1">
                <a:latin typeface="+mj-ea"/>
                <a:ea typeface="+mj-ea"/>
              </a:endParaRPr>
            </a:p>
          </p:txBody>
        </p:sp>
        <p:sp>
          <p:nvSpPr>
            <p:cNvPr id="17431" name="円/楕円 24"/>
            <p:cNvSpPr>
              <a:spLocks noChangeArrowheads="1"/>
            </p:cNvSpPr>
            <p:nvPr/>
          </p:nvSpPr>
          <p:spPr bwMode="auto">
            <a:xfrm>
              <a:off x="3555" y="3015"/>
              <a:ext cx="130" cy="129"/>
            </a:xfrm>
            <a:prstGeom prst="ellipse">
              <a:avLst/>
            </a:prstGeom>
            <a:solidFill>
              <a:schemeClr val="bg1"/>
            </a:solidFill>
            <a:ln w="25400" algn="ctr">
              <a:solidFill>
                <a:schemeClr val="accent2"/>
              </a:solidFill>
              <a:round/>
              <a:headEnd/>
              <a:tailEnd/>
            </a:ln>
          </p:spPr>
          <p:txBody>
            <a:bodyPr anchor="ctr"/>
            <a:lstStyle/>
            <a:p>
              <a:pPr algn="ctr">
                <a:defRPr/>
              </a:pPr>
              <a:endParaRPr lang="ja-JP" altLang="en-US" b="1">
                <a:latin typeface="+mj-ea"/>
                <a:ea typeface="+mj-ea"/>
              </a:endParaRPr>
            </a:p>
          </p:txBody>
        </p:sp>
      </p:grpSp>
      <p:sp>
        <p:nvSpPr>
          <p:cNvPr id="68" name="テキスト ボックス 67"/>
          <p:cNvSpPr txBox="1"/>
          <p:nvPr/>
        </p:nvSpPr>
        <p:spPr>
          <a:xfrm>
            <a:off x="3509963" y="5216525"/>
            <a:ext cx="1397000" cy="523875"/>
          </a:xfrm>
          <a:prstGeom prst="rect">
            <a:avLst/>
          </a:prstGeom>
          <a:solidFill>
            <a:schemeClr val="bg1">
              <a:alpha val="70000"/>
            </a:schemeClr>
          </a:solidFill>
        </p:spPr>
        <p:txBody>
          <a:bodyPr wrap="none">
            <a:spAutoFit/>
          </a:bodyPr>
          <a:lstStyle/>
          <a:p>
            <a:pPr algn="ctr">
              <a:defRPr/>
            </a:pPr>
            <a:r>
              <a:rPr lang="en-US" altLang="ja-JP" sz="1400" b="1">
                <a:solidFill>
                  <a:srgbClr val="C00000"/>
                </a:solidFill>
                <a:effectLst>
                  <a:outerShdw blurRad="38100" dist="38100" dir="2700000" algn="tl">
                    <a:srgbClr val="000000">
                      <a:alpha val="43137"/>
                    </a:srgbClr>
                  </a:outerShdw>
                </a:effectLst>
                <a:latin typeface="+mj-ea"/>
                <a:ea typeface="+mj-ea"/>
              </a:rPr>
              <a:t>Linux</a:t>
            </a:r>
            <a:r>
              <a:rPr lang="ja-JP" altLang="en-US" sz="1400" b="1">
                <a:solidFill>
                  <a:srgbClr val="C00000"/>
                </a:solidFill>
                <a:effectLst>
                  <a:outerShdw blurRad="38100" dist="38100" dir="2700000" algn="tl">
                    <a:srgbClr val="000000">
                      <a:alpha val="43137"/>
                    </a:srgbClr>
                  </a:outerShdw>
                </a:effectLst>
                <a:latin typeface="+mj-ea"/>
                <a:ea typeface="+mj-ea"/>
              </a:rPr>
              <a:t>カーネル</a:t>
            </a:r>
            <a:endParaRPr lang="en-US" altLang="ja-JP" sz="1400" b="1">
              <a:solidFill>
                <a:srgbClr val="C00000"/>
              </a:solidFill>
              <a:effectLst>
                <a:outerShdw blurRad="38100" dist="38100" dir="2700000" algn="tl">
                  <a:srgbClr val="000000">
                    <a:alpha val="43137"/>
                  </a:srgbClr>
                </a:outerShdw>
              </a:effectLst>
              <a:latin typeface="+mj-ea"/>
              <a:ea typeface="+mj-ea"/>
            </a:endParaRPr>
          </a:p>
          <a:p>
            <a:pPr algn="ctr">
              <a:defRPr/>
            </a:pPr>
            <a:r>
              <a:rPr lang="ja-JP" altLang="en-US" sz="1400" b="1">
                <a:solidFill>
                  <a:srgbClr val="C00000"/>
                </a:solidFill>
                <a:effectLst>
                  <a:outerShdw blurRad="38100" dist="38100" dir="2700000" algn="tl">
                    <a:srgbClr val="000000">
                      <a:alpha val="43137"/>
                    </a:srgbClr>
                  </a:outerShdw>
                </a:effectLst>
                <a:latin typeface="+mj-ea"/>
                <a:ea typeface="+mj-ea"/>
              </a:rPr>
              <a:t>開発コミュニティ</a:t>
            </a:r>
          </a:p>
        </p:txBody>
      </p:sp>
      <p:sp>
        <p:nvSpPr>
          <p:cNvPr id="69" name="テキスト ボックス 68"/>
          <p:cNvSpPr txBox="1"/>
          <p:nvPr/>
        </p:nvSpPr>
        <p:spPr>
          <a:xfrm>
            <a:off x="5645150" y="5178425"/>
            <a:ext cx="1254125" cy="522288"/>
          </a:xfrm>
          <a:prstGeom prst="rect">
            <a:avLst/>
          </a:prstGeom>
          <a:solidFill>
            <a:schemeClr val="bg1">
              <a:alpha val="70000"/>
            </a:schemeClr>
          </a:solidFill>
        </p:spPr>
        <p:txBody>
          <a:bodyPr wrap="none">
            <a:spAutoFit/>
          </a:bodyPr>
          <a:lstStyle/>
          <a:p>
            <a:pPr algn="ctr">
              <a:defRPr/>
            </a:pPr>
            <a:r>
              <a:rPr lang="en-US" altLang="ja-JP" sz="1400" b="1">
                <a:solidFill>
                  <a:srgbClr val="C00000"/>
                </a:solidFill>
                <a:effectLst>
                  <a:outerShdw blurRad="38100" dist="38100" dir="2700000" algn="tl">
                    <a:srgbClr val="000000">
                      <a:alpha val="43137"/>
                    </a:srgbClr>
                  </a:outerShdw>
                </a:effectLst>
                <a:latin typeface="+mj-ea"/>
                <a:ea typeface="+mj-ea"/>
              </a:rPr>
              <a:t>Linux</a:t>
            </a:r>
            <a:r>
              <a:rPr lang="ja-JP" altLang="en-US" sz="1400" b="1">
                <a:solidFill>
                  <a:srgbClr val="C00000"/>
                </a:solidFill>
                <a:effectLst>
                  <a:outerShdw blurRad="38100" dist="38100" dir="2700000" algn="tl">
                    <a:srgbClr val="000000">
                      <a:alpha val="43137"/>
                    </a:srgbClr>
                  </a:outerShdw>
                </a:effectLst>
                <a:latin typeface="+mj-ea"/>
                <a:ea typeface="+mj-ea"/>
              </a:rPr>
              <a:t>カーネル</a:t>
            </a:r>
            <a:endParaRPr lang="en-US" altLang="ja-JP" sz="1400" b="1">
              <a:solidFill>
                <a:srgbClr val="C00000"/>
              </a:solidFill>
              <a:effectLst>
                <a:outerShdw blurRad="38100" dist="38100" dir="2700000" algn="tl">
                  <a:srgbClr val="000000">
                    <a:alpha val="43137"/>
                  </a:srgbClr>
                </a:outerShdw>
              </a:effectLst>
              <a:latin typeface="+mj-ea"/>
              <a:ea typeface="+mj-ea"/>
            </a:endParaRPr>
          </a:p>
          <a:p>
            <a:pPr algn="ctr">
              <a:defRPr/>
            </a:pPr>
            <a:r>
              <a:rPr lang="ja-JP" altLang="en-US" sz="1400" b="1">
                <a:solidFill>
                  <a:srgbClr val="C00000"/>
                </a:solidFill>
                <a:effectLst>
                  <a:outerShdw blurRad="38100" dist="38100" dir="2700000" algn="tl">
                    <a:srgbClr val="000000">
                      <a:alpha val="43137"/>
                    </a:srgbClr>
                  </a:outerShdw>
                </a:effectLst>
                <a:latin typeface="+mj-ea"/>
                <a:ea typeface="+mj-ea"/>
              </a:rPr>
              <a:t>ソースコード</a:t>
            </a:r>
          </a:p>
        </p:txBody>
      </p:sp>
      <p:sp>
        <p:nvSpPr>
          <p:cNvPr id="71" name="角丸四角形 6"/>
          <p:cNvSpPr>
            <a:spLocks noChangeArrowheads="1"/>
          </p:cNvSpPr>
          <p:nvPr/>
        </p:nvSpPr>
        <p:spPr bwMode="auto">
          <a:xfrm>
            <a:off x="3822311" y="2739988"/>
            <a:ext cx="2189849" cy="977044"/>
          </a:xfrm>
          <a:prstGeom prst="roundRect">
            <a:avLst>
              <a:gd name="adj" fmla="val 16667"/>
            </a:avLst>
          </a:prstGeom>
          <a:noFill/>
          <a:ln w="25400" algn="ctr">
            <a:solidFill>
              <a:srgbClr val="4168A7"/>
            </a:solidFill>
            <a:round/>
            <a:headEnd/>
            <a:tailEnd/>
          </a:ln>
          <a:scene3d>
            <a:camera prst="orthographicFront"/>
            <a:lightRig rig="threePt" dir="t"/>
          </a:scene3d>
          <a:sp3d>
            <a:bevelT/>
          </a:sp3d>
        </p:spPr>
        <p:txBody>
          <a:bodyPr anchor="ctr"/>
          <a:lstStyle/>
          <a:p>
            <a:pPr>
              <a:defRPr/>
            </a:pPr>
            <a:endParaRPr lang="ja-JP" altLang="en-US" sz="1000">
              <a:solidFill>
                <a:srgbClr val="4168A7"/>
              </a:solidFill>
              <a:latin typeface="+mj-ea"/>
              <a:ea typeface="+mj-ea"/>
            </a:endParaRPr>
          </a:p>
        </p:txBody>
      </p:sp>
      <p:sp>
        <p:nvSpPr>
          <p:cNvPr id="72" name="テキスト ボックス 31"/>
          <p:cNvSpPr txBox="1">
            <a:spLocks noChangeArrowheads="1"/>
          </p:cNvSpPr>
          <p:nvPr/>
        </p:nvSpPr>
        <p:spPr bwMode="auto">
          <a:xfrm>
            <a:off x="4035425" y="4157663"/>
            <a:ext cx="777875" cy="254000"/>
          </a:xfrm>
          <a:prstGeom prst="rect">
            <a:avLst/>
          </a:prstGeom>
          <a:noFill/>
          <a:ln w="9525">
            <a:noFill/>
            <a:miter lim="800000"/>
            <a:headEnd/>
            <a:tailEnd/>
          </a:ln>
        </p:spPr>
        <p:txBody>
          <a:bodyPr wrap="none">
            <a:spAutoFit/>
          </a:bodyPr>
          <a:lstStyle/>
          <a:p>
            <a:pPr>
              <a:defRPr/>
            </a:pPr>
            <a:r>
              <a:rPr lang="ja-JP" altLang="en-US" sz="1050" dirty="0">
                <a:latin typeface="+mj-ea"/>
                <a:ea typeface="+mj-ea"/>
              </a:rPr>
              <a:t>プログラマ</a:t>
            </a:r>
          </a:p>
        </p:txBody>
      </p:sp>
      <p:pic>
        <p:nvPicPr>
          <p:cNvPr id="27704"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6050" y="3494088"/>
            <a:ext cx="728663"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05"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9288" y="3494088"/>
            <a:ext cx="728662"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06"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4113" y="3494088"/>
            <a:ext cx="728662"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7" name="Line 79"/>
          <p:cNvSpPr>
            <a:spLocks noChangeShapeType="1"/>
          </p:cNvSpPr>
          <p:nvPr/>
        </p:nvSpPr>
        <p:spPr bwMode="auto">
          <a:xfrm>
            <a:off x="4035425" y="4224338"/>
            <a:ext cx="0" cy="436562"/>
          </a:xfrm>
          <a:prstGeom prst="line">
            <a:avLst/>
          </a:prstGeom>
          <a:noFill/>
          <a:ln w="76200">
            <a:solidFill>
              <a:srgbClr val="FF6666"/>
            </a:solidFill>
            <a:round/>
            <a:headEnd/>
            <a:tailEnd type="triangle" w="med" len="med"/>
          </a:ln>
        </p:spPr>
        <p:txBody>
          <a:bodyPr/>
          <a:lstStyle/>
          <a:p>
            <a:pPr>
              <a:defRPr/>
            </a:pPr>
            <a:endParaRPr lang="ja-JP" altLang="en-US">
              <a:latin typeface="+mj-ea"/>
              <a:ea typeface="+mj-ea"/>
            </a:endParaRPr>
          </a:p>
        </p:txBody>
      </p:sp>
      <p:grpSp>
        <p:nvGrpSpPr>
          <p:cNvPr id="3" name="グループ化 2"/>
          <p:cNvGrpSpPr/>
          <p:nvPr/>
        </p:nvGrpSpPr>
        <p:grpSpPr>
          <a:xfrm>
            <a:off x="266349" y="1897063"/>
            <a:ext cx="3732425" cy="2898775"/>
            <a:chOff x="266349" y="1897063"/>
            <a:chExt cx="3732425" cy="2898775"/>
          </a:xfrm>
        </p:grpSpPr>
        <p:sp>
          <p:nvSpPr>
            <p:cNvPr id="17461" name="角丸四角形 6"/>
            <p:cNvSpPr>
              <a:spLocks noChangeArrowheads="1"/>
            </p:cNvSpPr>
            <p:nvPr/>
          </p:nvSpPr>
          <p:spPr bwMode="auto">
            <a:xfrm>
              <a:off x="266349" y="2761926"/>
              <a:ext cx="2448471" cy="584778"/>
            </a:xfrm>
            <a:prstGeom prst="roundRect">
              <a:avLst>
                <a:gd name="adj" fmla="val 16667"/>
              </a:avLst>
            </a:prstGeom>
            <a:solidFill>
              <a:srgbClr val="FF6666"/>
            </a:solidFill>
            <a:ln w="25400" algn="ctr">
              <a:noFill/>
              <a:round/>
              <a:headEnd/>
              <a:tailEnd/>
            </a:ln>
          </p:spPr>
          <p:txBody>
            <a:bodyPr anchor="ctr"/>
            <a:lstStyle/>
            <a:p>
              <a:pPr algn="ctr">
                <a:defRPr/>
              </a:pPr>
              <a:r>
                <a:rPr lang="en-US" altLang="ja-JP" dirty="0">
                  <a:solidFill>
                    <a:schemeClr val="bg1"/>
                  </a:solidFill>
                  <a:latin typeface="+mj-ea"/>
                  <a:ea typeface="+mj-ea"/>
                </a:rPr>
                <a:t>Linux</a:t>
              </a:r>
              <a:r>
                <a:rPr lang="ja-JP" altLang="en-US" dirty="0">
                  <a:solidFill>
                    <a:schemeClr val="bg1"/>
                  </a:solidFill>
                  <a:latin typeface="+mj-ea"/>
                  <a:ea typeface="+mj-ea"/>
                </a:rPr>
                <a:t>関連ベンダ</a:t>
              </a:r>
              <a:endParaRPr lang="en-US" altLang="ja-JP" dirty="0">
                <a:solidFill>
                  <a:schemeClr val="bg1"/>
                </a:solidFill>
                <a:latin typeface="+mj-ea"/>
                <a:ea typeface="+mj-ea"/>
              </a:endParaRPr>
            </a:p>
          </p:txBody>
        </p:sp>
        <p:sp>
          <p:nvSpPr>
            <p:cNvPr id="55" name="テキスト ボックス 31"/>
            <p:cNvSpPr txBox="1">
              <a:spLocks noChangeArrowheads="1"/>
            </p:cNvSpPr>
            <p:nvPr/>
          </p:nvSpPr>
          <p:spPr bwMode="auto">
            <a:xfrm>
              <a:off x="554038" y="3859213"/>
              <a:ext cx="777875" cy="254000"/>
            </a:xfrm>
            <a:prstGeom prst="rect">
              <a:avLst/>
            </a:prstGeom>
            <a:noFill/>
            <a:ln w="9525">
              <a:noFill/>
              <a:miter lim="800000"/>
              <a:headEnd/>
              <a:tailEnd/>
            </a:ln>
          </p:spPr>
          <p:txBody>
            <a:bodyPr wrap="none">
              <a:spAutoFit/>
            </a:bodyPr>
            <a:lstStyle/>
            <a:p>
              <a:pPr>
                <a:defRPr/>
              </a:pPr>
              <a:r>
                <a:rPr lang="ja-JP" altLang="en-US" sz="1050">
                  <a:latin typeface="+mj-ea"/>
                  <a:ea typeface="+mj-ea"/>
                </a:rPr>
                <a:t>プログラマ</a:t>
              </a:r>
            </a:p>
          </p:txBody>
        </p:sp>
        <p:pic>
          <p:nvPicPr>
            <p:cNvPr id="27661"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663" y="3195638"/>
              <a:ext cx="728662"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62"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900" y="3195638"/>
              <a:ext cx="728663"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65" name="Picture 7" descr="j0433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2725" y="3195638"/>
              <a:ext cx="728663" cy="728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426" name="AutoShape 80"/>
            <p:cNvSpPr>
              <a:spLocks noChangeArrowheads="1"/>
            </p:cNvSpPr>
            <p:nvPr/>
          </p:nvSpPr>
          <p:spPr bwMode="auto">
            <a:xfrm>
              <a:off x="2292671" y="2258972"/>
              <a:ext cx="1692278" cy="431800"/>
            </a:xfrm>
            <a:prstGeom prst="wedgeRoundRectCallout">
              <a:avLst>
                <a:gd name="adj1" fmla="val 5149"/>
                <a:gd name="adj2" fmla="val 85666"/>
                <a:gd name="adj3" fmla="val 16667"/>
              </a:avLst>
            </a:prstGeom>
            <a:solidFill>
              <a:srgbClr val="4168A7"/>
            </a:solidFill>
            <a:ln w="28575">
              <a:noFill/>
              <a:miter lim="800000"/>
              <a:headEnd/>
              <a:tailEnd/>
            </a:ln>
          </p:spPr>
          <p:txBody>
            <a:bodyPr wrap="none" anchor="ctr"/>
            <a:lstStyle/>
            <a:p>
              <a:pPr algn="ctr">
                <a:lnSpc>
                  <a:spcPct val="85000"/>
                </a:lnSpc>
                <a:defRPr/>
              </a:pPr>
              <a:endParaRPr lang="ja-JP" altLang="en-US" sz="1200">
                <a:solidFill>
                  <a:schemeClr val="bg1"/>
                </a:solidFill>
                <a:latin typeface="+mj-ea"/>
                <a:ea typeface="+mj-ea"/>
              </a:endParaRPr>
            </a:p>
          </p:txBody>
        </p:sp>
        <p:sp>
          <p:nvSpPr>
            <p:cNvPr id="17427" name="Line 75"/>
            <p:cNvSpPr>
              <a:spLocks noChangeShapeType="1"/>
            </p:cNvSpPr>
            <p:nvPr/>
          </p:nvSpPr>
          <p:spPr bwMode="auto">
            <a:xfrm flipH="1" flipV="1">
              <a:off x="2847975" y="2954338"/>
              <a:ext cx="785813" cy="0"/>
            </a:xfrm>
            <a:prstGeom prst="line">
              <a:avLst/>
            </a:prstGeom>
            <a:noFill/>
            <a:ln w="76200">
              <a:solidFill>
                <a:srgbClr val="4168A7"/>
              </a:solidFill>
              <a:round/>
              <a:headEnd/>
              <a:tailEnd type="triangle" w="med" len="med"/>
            </a:ln>
          </p:spPr>
          <p:txBody>
            <a:bodyPr/>
            <a:lstStyle/>
            <a:p>
              <a:pPr>
                <a:defRPr/>
              </a:pPr>
              <a:endParaRPr lang="ja-JP" altLang="en-US">
                <a:latin typeface="+mj-ea"/>
                <a:ea typeface="+mj-ea"/>
              </a:endParaRPr>
            </a:p>
          </p:txBody>
        </p:sp>
        <p:sp>
          <p:nvSpPr>
            <p:cNvPr id="76" name="Line 79"/>
            <p:cNvSpPr>
              <a:spLocks noChangeShapeType="1"/>
            </p:cNvSpPr>
            <p:nvPr/>
          </p:nvSpPr>
          <p:spPr bwMode="auto">
            <a:xfrm>
              <a:off x="2214563" y="3986213"/>
              <a:ext cx="1147762" cy="809625"/>
            </a:xfrm>
            <a:prstGeom prst="line">
              <a:avLst/>
            </a:prstGeom>
            <a:noFill/>
            <a:ln w="127000">
              <a:solidFill>
                <a:srgbClr val="FF6666"/>
              </a:solidFill>
              <a:round/>
              <a:headEnd/>
              <a:tailEnd type="triangle" w="med" len="med"/>
            </a:ln>
          </p:spPr>
          <p:txBody>
            <a:bodyPr/>
            <a:lstStyle/>
            <a:p>
              <a:pPr>
                <a:defRPr/>
              </a:pPr>
              <a:endParaRPr lang="ja-JP" altLang="en-US">
                <a:latin typeface="+mj-ea"/>
                <a:ea typeface="+mj-ea"/>
              </a:endParaRPr>
            </a:p>
          </p:txBody>
        </p:sp>
        <p:sp>
          <p:nvSpPr>
            <p:cNvPr id="78" name="Line 79"/>
            <p:cNvSpPr>
              <a:spLocks noChangeShapeType="1"/>
            </p:cNvSpPr>
            <p:nvPr/>
          </p:nvSpPr>
          <p:spPr bwMode="auto">
            <a:xfrm flipV="1">
              <a:off x="1587500" y="1897063"/>
              <a:ext cx="0" cy="793750"/>
            </a:xfrm>
            <a:prstGeom prst="line">
              <a:avLst/>
            </a:prstGeom>
            <a:noFill/>
            <a:ln w="76200">
              <a:solidFill>
                <a:srgbClr val="4168A7"/>
              </a:solidFill>
              <a:round/>
              <a:headEnd/>
              <a:tailEnd type="triangle" w="med" len="med"/>
            </a:ln>
          </p:spPr>
          <p:txBody>
            <a:bodyPr/>
            <a:lstStyle/>
            <a:p>
              <a:pPr>
                <a:defRPr/>
              </a:pPr>
              <a:endParaRPr lang="ja-JP" altLang="en-US">
                <a:latin typeface="+mj-ea"/>
                <a:ea typeface="+mj-ea"/>
              </a:endParaRPr>
            </a:p>
          </p:txBody>
        </p:sp>
        <p:sp>
          <p:nvSpPr>
            <p:cNvPr id="79" name="Text Box 82"/>
            <p:cNvSpPr txBox="1">
              <a:spLocks noChangeArrowheads="1"/>
            </p:cNvSpPr>
            <p:nvPr/>
          </p:nvSpPr>
          <p:spPr bwMode="auto">
            <a:xfrm>
              <a:off x="322649" y="2163763"/>
              <a:ext cx="1225015" cy="461665"/>
            </a:xfrm>
            <a:prstGeom prst="rect">
              <a:avLst/>
            </a:prstGeom>
            <a:noFill/>
            <a:ln w="9525">
              <a:noFill/>
              <a:miter lim="800000"/>
              <a:headEnd/>
              <a:tailEnd/>
            </a:ln>
          </p:spPr>
          <p:txBody>
            <a:bodyPr wrap="none">
              <a:spAutoFit/>
            </a:bodyPr>
            <a:lstStyle/>
            <a:p>
              <a:pPr>
                <a:defRPr/>
              </a:pPr>
              <a:r>
                <a:rPr lang="en-US" altLang="ja-JP" sz="1200" dirty="0">
                  <a:solidFill>
                    <a:srgbClr val="C00000"/>
                  </a:solidFill>
                  <a:latin typeface="+mj-ea"/>
                  <a:ea typeface="+mj-ea"/>
                </a:rPr>
                <a:t>Linux</a:t>
              </a:r>
              <a:r>
                <a:rPr lang="ja-JP" altLang="en-US" sz="1200" dirty="0">
                  <a:solidFill>
                    <a:srgbClr val="C00000"/>
                  </a:solidFill>
                  <a:latin typeface="+mj-ea"/>
                  <a:ea typeface="+mj-ea"/>
                </a:rPr>
                <a:t>を使った</a:t>
              </a:r>
              <a:endParaRPr lang="en-US" altLang="ja-JP" sz="1200" dirty="0">
                <a:solidFill>
                  <a:srgbClr val="C00000"/>
                </a:solidFill>
                <a:latin typeface="+mj-ea"/>
                <a:ea typeface="+mj-ea"/>
              </a:endParaRPr>
            </a:p>
            <a:p>
              <a:pPr>
                <a:defRPr/>
              </a:pPr>
              <a:r>
                <a:rPr lang="ja-JP" altLang="en-US" sz="1200" dirty="0">
                  <a:solidFill>
                    <a:srgbClr val="C00000"/>
                  </a:solidFill>
                  <a:latin typeface="+mj-ea"/>
                  <a:ea typeface="+mj-ea"/>
                </a:rPr>
                <a:t>ビジネス</a:t>
              </a:r>
              <a:endParaRPr lang="en-US" altLang="ja-JP" sz="1200" dirty="0">
                <a:solidFill>
                  <a:srgbClr val="C00000"/>
                </a:solidFill>
                <a:latin typeface="+mj-ea"/>
                <a:ea typeface="+mj-ea"/>
              </a:endParaRPr>
            </a:p>
          </p:txBody>
        </p:sp>
        <p:sp>
          <p:nvSpPr>
            <p:cNvPr id="80" name="Line 81"/>
            <p:cNvSpPr>
              <a:spLocks noChangeShapeType="1"/>
            </p:cNvSpPr>
            <p:nvPr/>
          </p:nvSpPr>
          <p:spPr bwMode="auto">
            <a:xfrm>
              <a:off x="2851150" y="3189288"/>
              <a:ext cx="782638" cy="11112"/>
            </a:xfrm>
            <a:prstGeom prst="line">
              <a:avLst/>
            </a:prstGeom>
            <a:noFill/>
            <a:ln w="57150">
              <a:solidFill>
                <a:srgbClr val="C00000"/>
              </a:solidFill>
              <a:prstDash val="sysDot"/>
              <a:round/>
              <a:headEnd/>
              <a:tailEnd type="triangle" w="med" len="med"/>
            </a:ln>
          </p:spPr>
          <p:txBody>
            <a:bodyPr/>
            <a:lstStyle/>
            <a:p>
              <a:pPr>
                <a:defRPr/>
              </a:pPr>
              <a:endParaRPr lang="ja-JP" altLang="en-US">
                <a:latin typeface="+mj-ea"/>
                <a:ea typeface="+mj-ea"/>
              </a:endParaRPr>
            </a:p>
          </p:txBody>
        </p:sp>
        <p:sp>
          <p:nvSpPr>
            <p:cNvPr id="81" name="Text Box 82"/>
            <p:cNvSpPr txBox="1">
              <a:spLocks noChangeArrowheads="1"/>
            </p:cNvSpPr>
            <p:nvPr/>
          </p:nvSpPr>
          <p:spPr bwMode="auto">
            <a:xfrm>
              <a:off x="2583002" y="3319463"/>
              <a:ext cx="1415772" cy="276999"/>
            </a:xfrm>
            <a:prstGeom prst="rect">
              <a:avLst/>
            </a:prstGeom>
            <a:noFill/>
            <a:ln w="9525">
              <a:noFill/>
              <a:miter lim="800000"/>
              <a:headEnd/>
              <a:tailEnd/>
            </a:ln>
          </p:spPr>
          <p:txBody>
            <a:bodyPr wrap="none">
              <a:spAutoFit/>
            </a:bodyPr>
            <a:lstStyle/>
            <a:p>
              <a:pPr algn="ctr">
                <a:defRPr/>
              </a:pPr>
              <a:r>
                <a:rPr lang="en-US" altLang="ja-JP" sz="1200" dirty="0">
                  <a:solidFill>
                    <a:srgbClr val="C00000"/>
                  </a:solidFill>
                  <a:latin typeface="+mj-ea"/>
                  <a:ea typeface="+mj-ea"/>
                </a:rPr>
                <a:t>【</a:t>
              </a:r>
              <a:r>
                <a:rPr lang="ja-JP" altLang="en-US" sz="1200" dirty="0">
                  <a:solidFill>
                    <a:srgbClr val="C00000"/>
                  </a:solidFill>
                  <a:latin typeface="+mj-ea"/>
                  <a:ea typeface="+mj-ea"/>
                </a:rPr>
                <a:t>サポート費用</a:t>
              </a:r>
              <a:r>
                <a:rPr lang="en-US" altLang="ja-JP" sz="1200" dirty="0">
                  <a:solidFill>
                    <a:srgbClr val="C00000"/>
                  </a:solidFill>
                  <a:latin typeface="+mj-ea"/>
                  <a:ea typeface="+mj-ea"/>
                </a:rPr>
                <a:t>】</a:t>
              </a:r>
            </a:p>
          </p:txBody>
        </p:sp>
      </p:grpSp>
      <p:sp>
        <p:nvSpPr>
          <p:cNvPr id="82" name="Freeform 101"/>
          <p:cNvSpPr>
            <a:spLocks/>
          </p:cNvSpPr>
          <p:nvPr/>
        </p:nvSpPr>
        <p:spPr bwMode="auto">
          <a:xfrm rot="16200000" flipV="1">
            <a:off x="5623719" y="3921919"/>
            <a:ext cx="1182687" cy="314325"/>
          </a:xfrm>
          <a:custGeom>
            <a:avLst/>
            <a:gdLst>
              <a:gd name="T0" fmla="*/ 0 w 635"/>
              <a:gd name="T1" fmla="*/ 0 h 862"/>
              <a:gd name="T2" fmla="*/ 2147483647 w 635"/>
              <a:gd name="T3" fmla="*/ 0 h 862"/>
              <a:gd name="T4" fmla="*/ 2147483647 w 635"/>
              <a:gd name="T5" fmla="*/ 2147483647 h 862"/>
              <a:gd name="T6" fmla="*/ 0 60000 65536"/>
              <a:gd name="T7" fmla="*/ 0 60000 65536"/>
              <a:gd name="T8" fmla="*/ 0 60000 65536"/>
              <a:gd name="T9" fmla="*/ 0 w 635"/>
              <a:gd name="T10" fmla="*/ 0 h 862"/>
              <a:gd name="T11" fmla="*/ 635 w 635"/>
              <a:gd name="T12" fmla="*/ 862 h 862"/>
            </a:gdLst>
            <a:ahLst/>
            <a:cxnLst>
              <a:cxn ang="T6">
                <a:pos x="T0" y="T1"/>
              </a:cxn>
              <a:cxn ang="T7">
                <a:pos x="T2" y="T3"/>
              </a:cxn>
              <a:cxn ang="T8">
                <a:pos x="T4" y="T5"/>
              </a:cxn>
            </a:cxnLst>
            <a:rect l="T9" t="T10" r="T11" b="T12"/>
            <a:pathLst>
              <a:path w="635" h="862">
                <a:moveTo>
                  <a:pt x="0" y="0"/>
                </a:moveTo>
                <a:lnTo>
                  <a:pt x="635" y="0"/>
                </a:lnTo>
                <a:lnTo>
                  <a:pt x="635" y="862"/>
                </a:lnTo>
              </a:path>
            </a:pathLst>
          </a:custGeom>
          <a:noFill/>
          <a:ln w="76200" cap="rnd">
            <a:solidFill>
              <a:srgbClr val="4168A7"/>
            </a:solidFill>
            <a:round/>
            <a:headEnd/>
            <a:tailEnd type="triangle" w="med" len="med"/>
          </a:ln>
        </p:spPr>
        <p:txBody>
          <a:bodyPr/>
          <a:lstStyle/>
          <a:p>
            <a:pPr>
              <a:defRPr/>
            </a:pPr>
            <a:endParaRPr lang="ja-JP" altLang="en-US">
              <a:latin typeface="+mj-ea"/>
              <a:ea typeface="+mj-ea"/>
            </a:endParaRPr>
          </a:p>
        </p:txBody>
      </p:sp>
      <p:sp>
        <p:nvSpPr>
          <p:cNvPr id="17424" name="AutoShape 78"/>
          <p:cNvSpPr>
            <a:spLocks noChangeArrowheads="1"/>
          </p:cNvSpPr>
          <p:nvPr/>
        </p:nvSpPr>
        <p:spPr bwMode="auto">
          <a:xfrm>
            <a:off x="5586258" y="2086727"/>
            <a:ext cx="1957380" cy="431800"/>
          </a:xfrm>
          <a:prstGeom prst="wedgeRoundRectCallout">
            <a:avLst>
              <a:gd name="adj1" fmla="val -39482"/>
              <a:gd name="adj2" fmla="val 122879"/>
              <a:gd name="adj3" fmla="val 16667"/>
            </a:avLst>
          </a:prstGeom>
          <a:solidFill>
            <a:srgbClr val="4168A7"/>
          </a:solidFill>
          <a:ln w="28575">
            <a:noFill/>
            <a:miter lim="800000"/>
            <a:headEnd/>
            <a:tailEnd/>
          </a:ln>
        </p:spPr>
        <p:txBody>
          <a:bodyPr wrap="none" anchor="ctr"/>
          <a:lstStyle/>
          <a:p>
            <a:pPr algn="ctr">
              <a:lnSpc>
                <a:spcPct val="95000"/>
              </a:lnSpc>
              <a:defRPr/>
            </a:pPr>
            <a:r>
              <a:rPr lang="ja-JP" altLang="en-US" sz="1200">
                <a:solidFill>
                  <a:schemeClr val="bg1"/>
                </a:solidFill>
                <a:latin typeface="+mj-ea"/>
                <a:ea typeface="+mj-ea"/>
              </a:rPr>
              <a:t>再パッケージ</a:t>
            </a:r>
          </a:p>
          <a:p>
            <a:pPr algn="ctr">
              <a:lnSpc>
                <a:spcPct val="95000"/>
              </a:lnSpc>
              <a:defRPr/>
            </a:pPr>
            <a:r>
              <a:rPr lang="ja-JP" altLang="en-US" sz="900">
                <a:solidFill>
                  <a:schemeClr val="bg1"/>
                </a:solidFill>
                <a:latin typeface="+mj-ea"/>
                <a:ea typeface="+mj-ea"/>
              </a:rPr>
              <a:t>インストーラーやマニュアルなど</a:t>
            </a:r>
          </a:p>
        </p:txBody>
      </p:sp>
      <p:sp>
        <p:nvSpPr>
          <p:cNvPr id="84" name="AutoShape 80"/>
          <p:cNvSpPr>
            <a:spLocks noChangeArrowheads="1"/>
          </p:cNvSpPr>
          <p:nvPr/>
        </p:nvSpPr>
        <p:spPr bwMode="auto">
          <a:xfrm>
            <a:off x="2292671" y="2262129"/>
            <a:ext cx="1692278" cy="431800"/>
          </a:xfrm>
          <a:prstGeom prst="wedgeRoundRectCallout">
            <a:avLst>
              <a:gd name="adj1" fmla="val 109874"/>
              <a:gd name="adj2" fmla="val -38773"/>
              <a:gd name="adj3" fmla="val 16667"/>
            </a:avLst>
          </a:prstGeom>
          <a:solidFill>
            <a:srgbClr val="4168A7"/>
          </a:solidFill>
          <a:ln w="28575">
            <a:noFill/>
            <a:miter lim="800000"/>
            <a:headEnd/>
            <a:tailEnd/>
          </a:ln>
        </p:spPr>
        <p:txBody>
          <a:bodyPr wrap="none" anchor="ctr"/>
          <a:lstStyle/>
          <a:p>
            <a:pPr algn="ctr">
              <a:lnSpc>
                <a:spcPct val="85000"/>
              </a:lnSpc>
              <a:defRPr/>
            </a:pPr>
            <a:r>
              <a:rPr lang="ja-JP" altLang="en-US" sz="1200">
                <a:solidFill>
                  <a:schemeClr val="bg1"/>
                </a:solidFill>
                <a:latin typeface="+mj-ea"/>
                <a:ea typeface="+mj-ea"/>
              </a:rPr>
              <a:t>パッケージ提供</a:t>
            </a:r>
          </a:p>
          <a:p>
            <a:pPr algn="ctr">
              <a:lnSpc>
                <a:spcPct val="85000"/>
              </a:lnSpc>
              <a:defRPr/>
            </a:pPr>
            <a:r>
              <a:rPr lang="ja-JP" altLang="en-US" sz="1200">
                <a:solidFill>
                  <a:schemeClr val="bg1"/>
                </a:solidFill>
                <a:latin typeface="+mj-ea"/>
                <a:ea typeface="+mj-ea"/>
              </a:rPr>
              <a:t>サポート提供</a:t>
            </a:r>
          </a:p>
        </p:txBody>
      </p:sp>
      <p:sp>
        <p:nvSpPr>
          <p:cNvPr id="70" name="テキスト ボックス 31"/>
          <p:cNvSpPr txBox="1">
            <a:spLocks noChangeArrowheads="1"/>
          </p:cNvSpPr>
          <p:nvPr/>
        </p:nvSpPr>
        <p:spPr bwMode="auto">
          <a:xfrm>
            <a:off x="3899014" y="2795877"/>
            <a:ext cx="1396536" cy="253916"/>
          </a:xfrm>
          <a:prstGeom prst="rect">
            <a:avLst/>
          </a:prstGeom>
          <a:noFill/>
          <a:ln w="9525">
            <a:noFill/>
            <a:miter lim="800000"/>
            <a:headEnd/>
            <a:tailEnd/>
          </a:ln>
        </p:spPr>
        <p:txBody>
          <a:bodyPr wrap="none">
            <a:spAutoFit/>
          </a:bodyPr>
          <a:lstStyle/>
          <a:p>
            <a:pPr>
              <a:defRPr/>
            </a:pPr>
            <a:r>
              <a:rPr lang="ja-JP" altLang="en-US" sz="1050" dirty="0">
                <a:solidFill>
                  <a:schemeClr val="accent4"/>
                </a:solidFill>
                <a:latin typeface="+mj-ea"/>
                <a:ea typeface="+mj-ea"/>
              </a:rPr>
              <a:t>ディストリビュータ</a:t>
            </a:r>
          </a:p>
        </p:txBody>
      </p:sp>
    </p:spTree>
    <p:extLst>
      <p:ext uri="{BB962C8B-B14F-4D97-AF65-F5344CB8AC3E}">
        <p14:creationId xmlns:p14="http://schemas.microsoft.com/office/powerpoint/2010/main" val="326371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fade">
                                      <p:cBhvr>
                                        <p:cTn id="10"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a:solidFill>
                  <a:srgbClr val="FFFFFF"/>
                </a:solidFill>
                <a:latin typeface="Arial Black" panose="020B0A04020102020204" pitchFamily="34" charset="0"/>
                <a:ea typeface="HGP創英角ｺﾞｼｯｸUB" pitchFamily="50" charset="-128"/>
                <a:cs typeface="Arial"/>
              </a:rPr>
              <a:t>変わる</a:t>
            </a:r>
            <a:r>
              <a:rPr lang="ja-JP" altLang="en-US" sz="2400" dirty="0">
                <a:solidFill>
                  <a:srgbClr val="FFFFFF"/>
                </a:solidFill>
                <a:effectLst/>
                <a:latin typeface="Arial Black" panose="020B0A04020102020204" pitchFamily="34" charset="0"/>
                <a:ea typeface="HGP創英角ｺﾞｼｯｸUB" pitchFamily="50" charset="-128"/>
                <a:cs typeface="Arial"/>
              </a:rPr>
              <a:t>オープンソース</a:t>
            </a: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3527464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2885</TotalTime>
  <Words>4222</Words>
  <Application>Microsoft Macintosh PowerPoint</Application>
  <PresentationFormat>画面に合わせる (4:3)</PresentationFormat>
  <Paragraphs>390</Paragraphs>
  <Slides>20</Slides>
  <Notes>16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20</vt:i4>
      </vt:variant>
    </vt:vector>
  </HeadingPairs>
  <TitlesOfParts>
    <vt:vector size="30" baseType="lpstr">
      <vt:lpstr>American Typewriter</vt:lpstr>
      <vt:lpstr>Arial</vt:lpstr>
      <vt:lpstr>Arial Black</vt:lpstr>
      <vt:lpstr>Calibri</vt:lpstr>
      <vt:lpstr>Century Gothic</vt:lpstr>
      <vt:lpstr>HGP創英角ｺﾞｼｯｸUB</vt:lpstr>
      <vt:lpstr>HG丸ｺﾞｼｯｸM-PRO</vt:lpstr>
      <vt:lpstr>ＭＳ Ｐゴシック</vt:lpstr>
      <vt:lpstr>Wingdings</vt:lpstr>
      <vt:lpstr>NC標準テンプレート</vt:lpstr>
      <vt:lpstr>PowerPoint プレゼンテーション</vt:lpstr>
      <vt:lpstr>オープン戦略</vt:lpstr>
      <vt:lpstr>「オープン」の損得勘定</vt:lpstr>
      <vt:lpstr>PowerPoint プレゼンテーション</vt:lpstr>
      <vt:lpstr>Linuxディストリビューション</vt:lpstr>
      <vt:lpstr>Linuxの転機／IBMによるコミットメント</vt:lpstr>
      <vt:lpstr>オープンソース開発の実際</vt:lpstr>
      <vt:lpstr>Linuxの開発・ビジネスモデル</vt:lpstr>
      <vt:lpstr>PowerPoint プレゼンテーション</vt:lpstr>
      <vt:lpstr>２つのオープンソース</vt:lpstr>
      <vt:lpstr>例えばセキュリティ・アプライアンスの場合</vt:lpstr>
      <vt:lpstr>OSSはベンダーにとってもメリットがある</vt:lpstr>
      <vt:lpstr>ファウンデーションモデル</vt:lpstr>
      <vt:lpstr>FoundationとSponsorship</vt:lpstr>
      <vt:lpstr>PowerPoint プレゼンテーション</vt:lpstr>
      <vt:lpstr>OSSのビジネスへの利用</vt:lpstr>
      <vt:lpstr>オープンでなければ生き残れない</vt:lpstr>
      <vt:lpstr>PowerPoint プレゼンテーション</vt:lpstr>
      <vt:lpstr>ITにおける「オープン」の変遷</vt:lpstr>
      <vt:lpstr>Open Compute Project</vt:lpstr>
    </vt:vector>
  </TitlesOfParts>
  <Company>NetCommerce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大越章司</cp:lastModifiedBy>
  <cp:revision>237</cp:revision>
  <dcterms:created xsi:type="dcterms:W3CDTF">2014-04-30T01:58:06Z</dcterms:created>
  <dcterms:modified xsi:type="dcterms:W3CDTF">2016-06-01T08:13:11Z</dcterms:modified>
</cp:coreProperties>
</file>