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717" r:id="rId2"/>
    <p:sldId id="1181" r:id="rId3"/>
    <p:sldId id="1160" r:id="rId4"/>
    <p:sldId id="1161" r:id="rId5"/>
    <p:sldId id="1162" r:id="rId6"/>
    <p:sldId id="1163" r:id="rId7"/>
    <p:sldId id="1164" r:id="rId8"/>
    <p:sldId id="1166" r:id="rId9"/>
    <p:sldId id="1167" r:id="rId10"/>
    <p:sldId id="1168" r:id="rId11"/>
    <p:sldId id="1169" r:id="rId12"/>
    <p:sldId id="1170" r:id="rId13"/>
    <p:sldId id="1172" r:id="rId14"/>
    <p:sldId id="1173" r:id="rId15"/>
    <p:sldId id="1174" r:id="rId16"/>
    <p:sldId id="1175" r:id="rId17"/>
    <p:sldId id="1176" r:id="rId18"/>
    <p:sldId id="1180" r:id="rId19"/>
    <p:sldId id="1081" r:id="rId20"/>
    <p:sldId id="1082" r:id="rId21"/>
    <p:sldId id="586" r:id="rId22"/>
    <p:sldId id="1129" r:id="rId23"/>
    <p:sldId id="1159" r:id="rId24"/>
    <p:sldId id="1126" r:id="rId25"/>
    <p:sldId id="1128" r:id="rId26"/>
    <p:sldId id="890" r:id="rId27"/>
    <p:sldId id="962" r:id="rId28"/>
    <p:sldId id="1106" r:id="rId29"/>
    <p:sldId id="1102" r:id="rId30"/>
    <p:sldId id="1155" r:id="rId31"/>
    <p:sldId id="1151" r:id="rId32"/>
    <p:sldId id="1152" r:id="rId33"/>
    <p:sldId id="1156" r:id="rId34"/>
    <p:sldId id="1158" r:id="rId35"/>
    <p:sldId id="715" r:id="rId3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00B0F0"/>
    <a:srgbClr val="00B050"/>
    <a:srgbClr val="009051"/>
    <a:srgbClr val="0432FF"/>
    <a:srgbClr val="FF6666"/>
    <a:srgbClr val="AB7A79"/>
    <a:srgbClr val="953735"/>
    <a:srgbClr val="FFA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5"/>
    <p:restoredTop sz="94209" autoAdjust="0"/>
  </p:normalViewPr>
  <p:slideViewPr>
    <p:cSldViewPr snapToObjects="1" showGuides="1">
      <p:cViewPr varScale="1">
        <p:scale>
          <a:sx n="95" d="100"/>
          <a:sy n="95" d="100"/>
        </p:scale>
        <p:origin x="1216" y="168"/>
      </p:cViewPr>
      <p:guideLst>
        <p:guide orient="horz" pos="2296"/>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2016/6/15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2016/6/15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）の適用目的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急速に遡及したコンピューターは、企業内の様々な業務をデータとして捉える環境を整えてゆきました。このデータを使って社内業務に関わる分析レポートや管理資料を作成し、経営や業務に関わる意志決定を行う仕組みとして登場したのが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）です。なお、昨今</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ととともによく使われる「アナリティクス」という表現との関係については、下記に説明していますので、よろしければ、合わせてご覧下さい。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【図解】コレ１枚で分かるアナリティクス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/2015/04/30_1.html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かつてコンピューターがバッチ処理主体で使われていた時代、管理レポート１枚を作るにも</a:t>
            </a:r>
            <a:r>
              <a:rPr kumimoji="1" lang="en-US" altLang="ja-JP" sz="1200" kern="1200" dirty="0" smtClean="0">
                <a:solidFill>
                  <a:schemeClr val="tx1"/>
                </a:solidFill>
                <a:effectLst/>
                <a:latin typeface="+mn-lt"/>
                <a:ea typeface="+mn-ea"/>
                <a:cs typeface="+mn-cs"/>
              </a:rPr>
              <a:t>COBOL</a:t>
            </a:r>
            <a:r>
              <a:rPr kumimoji="1" lang="ja-JP" altLang="ja-JP" sz="1200" kern="1200" dirty="0" smtClean="0">
                <a:solidFill>
                  <a:schemeClr val="tx1"/>
                </a:solidFill>
                <a:effectLst/>
                <a:latin typeface="+mn-lt"/>
                <a:ea typeface="+mn-ea"/>
                <a:cs typeface="+mn-cs"/>
              </a:rPr>
              <a:t>などのプログラム言語を駆使して作成しなくてはならなかりませんでした。そのため、プログラミングの専門知識がある情報システムの専門家にそれを依頼しなければならなかったのです。しかし、業務現場の意図を正しく伝えることや試行錯誤して視点を変えて表を作ってみようとなると、その都度彼らに依頼しなければならず、大変手間も時間もかかっていました。</a:t>
            </a:r>
          </a:p>
          <a:p>
            <a:r>
              <a:rPr kumimoji="1" lang="ja-JP" altLang="ja-JP" sz="1200" kern="1200" dirty="0" smtClean="0">
                <a:solidFill>
                  <a:schemeClr val="tx1"/>
                </a:solidFill>
                <a:effectLst/>
                <a:latin typeface="+mn-lt"/>
                <a:ea typeface="+mn-ea"/>
                <a:cs typeface="+mn-cs"/>
              </a:rPr>
              <a:t>この状況を打開するため管理レポート作成や業務分析を情報システムの専門家に頼らなくても業務の現場や経営者ができるようにとの目的で作られた仕組みが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例えば、コンビニの地元地域で、今週末に小学校の運動会があるとしましょう。そのとき、何のおにぎりをいくつ仕入れれば、廃棄損失と機会損失を最も少なくできるかを判断したい場合を考えて見ましょう。過去の販売履歴や他店での同様のケース、天気との関係から、「運動会当日の天気予報が晴の時は、鮭おにぎりが売れる傾向が高い」という結果が、表やグラフで分かり約表示されます。そこで、店長は、「鮭おにぎりの仕入れをいつもより増やす」と判断することができます。</a:t>
            </a:r>
          </a:p>
          <a:p>
            <a:r>
              <a:rPr kumimoji="1" lang="ja-JP" altLang="ja-JP" sz="1200" kern="1200" dirty="0" smtClean="0">
                <a:solidFill>
                  <a:schemeClr val="tx1"/>
                </a:solidFill>
                <a:effectLst/>
                <a:latin typeface="+mn-lt"/>
                <a:ea typeface="+mn-ea"/>
                <a:cs typeface="+mn-cs"/>
              </a:rPr>
              <a:t>スーパーマーケットの</a:t>
            </a:r>
            <a:r>
              <a:rPr kumimoji="1" lang="en-US" altLang="ja-JP" sz="1200" kern="1200" dirty="0" smtClean="0">
                <a:solidFill>
                  <a:schemeClr val="tx1"/>
                </a:solidFill>
                <a:effectLst/>
                <a:latin typeface="+mn-lt"/>
                <a:ea typeface="+mn-ea"/>
                <a:cs typeface="+mn-cs"/>
              </a:rPr>
              <a:t>POS</a:t>
            </a:r>
            <a:r>
              <a:rPr kumimoji="1" lang="ja-JP" altLang="ja-JP" sz="1200" kern="1200" dirty="0" smtClean="0">
                <a:solidFill>
                  <a:schemeClr val="tx1"/>
                </a:solidFill>
                <a:effectLst/>
                <a:latin typeface="+mn-lt"/>
                <a:ea typeface="+mn-ea"/>
                <a:cs typeface="+mn-cs"/>
              </a:rPr>
              <a:t>（レジ端末。商品のバーコードを読み取り、商品名や金額、時間、性別、大まかな年齢などを入力する装置）端末のデータから、「紙おむつを買う男性は、缶ビールを一緒に買うことが多い</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」ということが分かりました。そこで、紙おむつの横にあるビールの割引クーポンを置いておくことで、その商品の販促につなげることができます。</a:t>
            </a:r>
          </a:p>
          <a:p>
            <a:r>
              <a:rPr kumimoji="1" lang="ja-JP" altLang="ja-JP" sz="1200" kern="1200" dirty="0" smtClean="0">
                <a:solidFill>
                  <a:schemeClr val="tx1"/>
                </a:solidFill>
                <a:effectLst/>
                <a:latin typeface="+mn-lt"/>
                <a:ea typeface="+mn-ea"/>
                <a:cs typeface="+mn-cs"/>
              </a:rPr>
              <a:t>また、銀行の場合、これまでの取引データから、「世帯収入が、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万円を超える場合、投資信託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の契約確率が高い」ことが分かったとします。この条件を満たすお客様が、投資信託を検討されている場合は、投資信託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をすすめることで、成約率を高めることができます。さらに、別の手続きのために来店されたお客様が、この条件を満たしていた場合、投資信託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をすすめることで、投資信託の販売を増やすことができます。</a:t>
            </a:r>
          </a:p>
          <a:p>
            <a:r>
              <a:rPr kumimoji="1" lang="ja-JP" altLang="ja-JP" sz="1200" kern="1200" dirty="0" smtClean="0">
                <a:solidFill>
                  <a:schemeClr val="tx1"/>
                </a:solidFill>
                <a:effectLst/>
                <a:latin typeface="+mn-lt"/>
                <a:ea typeface="+mn-ea"/>
                <a:cs typeface="+mn-cs"/>
              </a:rPr>
              <a:t>このように、経験や勘に頼らず、データを分析・整理し、わかりやすく表現し、的確で迅速な意志決定を可能にすることが、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の目的なのです。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70334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2045</a:t>
            </a:r>
            <a:r>
              <a:rPr kumimoji="1" lang="ja-JP" altLang="ja-JP" sz="1200" kern="1200" dirty="0" smtClean="0">
                <a:solidFill>
                  <a:schemeClr val="tx1"/>
                </a:solidFill>
                <a:effectLst/>
                <a:latin typeface="+mn-lt"/>
                <a:ea typeface="+mn-ea"/>
                <a:cs typeface="+mn-cs"/>
              </a:rPr>
              <a:t>年、コンピューターが全人類の知性を超える」</a:t>
            </a:r>
          </a:p>
          <a:p>
            <a:r>
              <a:rPr kumimoji="1" lang="ja-JP" altLang="ja-JP" sz="1200" kern="1200" dirty="0" smtClean="0">
                <a:solidFill>
                  <a:schemeClr val="tx1"/>
                </a:solidFill>
                <a:effectLst/>
                <a:latin typeface="+mn-lt"/>
                <a:ea typeface="+mn-ea"/>
                <a:cs typeface="+mn-cs"/>
              </a:rPr>
              <a:t>米国の未来学者であり、</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の研究者でもあるレイ・カーツワイルは、コンピューターの進化の行き着く先には、このような時点が待ち構えており、これをシンギュラリティ</a:t>
            </a:r>
            <a:r>
              <a:rPr kumimoji="1" lang="en-US" altLang="ja-JP" sz="1200" kern="1200" dirty="0" smtClean="0">
                <a:solidFill>
                  <a:schemeClr val="tx1"/>
                </a:solidFill>
                <a:effectLst/>
                <a:latin typeface="+mn-lt"/>
                <a:ea typeface="+mn-ea"/>
                <a:cs typeface="+mn-cs"/>
              </a:rPr>
              <a:t>(Singularity</a:t>
            </a:r>
            <a:r>
              <a:rPr kumimoji="1" lang="ja-JP" altLang="ja-JP" sz="1200" kern="1200" dirty="0" smtClean="0">
                <a:solidFill>
                  <a:schemeClr val="tx1"/>
                </a:solidFill>
                <a:effectLst/>
                <a:latin typeface="+mn-lt"/>
                <a:ea typeface="+mn-ea"/>
                <a:cs typeface="+mn-cs"/>
              </a:rPr>
              <a:t>：特異点</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と呼んでいます。果たして、本当にこのようなことになるのかどうかは分かりませんが、少なくとも現時点ではまだまだ課題が沢山あります。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確かに人工知能の進化には、ここ数年目を見張るものがあります。ただ、その成果は、画像認識や音声認識、また、対話応答といった特定の知的作業分野を代替したに過ぎず、人間の脳機能の全てを代替するものではありません。そもそも、脳機能やそれを実現している仕組みそのものがまだまだ未解明なわけですから、仕方のないことです。例えば、囲碁の世界チャンピオンに勝った</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Alpha Go</a:t>
            </a:r>
            <a:r>
              <a:rPr kumimoji="1" lang="ja-JP" altLang="ja-JP" sz="1200" kern="1200" dirty="0" smtClean="0">
                <a:solidFill>
                  <a:schemeClr val="tx1"/>
                </a:solidFill>
                <a:effectLst/>
                <a:latin typeface="+mn-lt"/>
                <a:ea typeface="+mn-ea"/>
                <a:cs typeface="+mn-cs"/>
              </a:rPr>
              <a:t>」は、自分のそれまでの努力を振り返り、その意味を自らに問い、囲碁の道をさらに究めようなどとは考えないでしょう。</a:t>
            </a:r>
          </a:p>
          <a:p>
            <a:r>
              <a:rPr kumimoji="1" lang="ja-JP" altLang="ja-JP" sz="1200" kern="1200" dirty="0" smtClean="0">
                <a:solidFill>
                  <a:schemeClr val="tx1"/>
                </a:solidFill>
                <a:effectLst/>
                <a:latin typeface="+mn-lt"/>
                <a:ea typeface="+mn-ea"/>
                <a:cs typeface="+mn-cs"/>
              </a:rPr>
              <a:t>自分が何ものかという自己理解は人工知能にはできません。また、意識や意欲などということになると、それがそもそも何か、どのような仕組みで実現しているのかさえ分からない状況です。このような機能も脳機能の一部であるとすれば、脳の活動を全て機械で実現するというのは容易なことではないことが理解できます。</a:t>
            </a:r>
          </a:p>
          <a:p>
            <a:r>
              <a:rPr kumimoji="1" lang="ja-JP" altLang="ja-JP" sz="1200" kern="1200" dirty="0" smtClean="0">
                <a:solidFill>
                  <a:schemeClr val="tx1"/>
                </a:solidFill>
                <a:effectLst/>
                <a:latin typeface="+mn-lt"/>
                <a:ea typeface="+mn-ea"/>
                <a:cs typeface="+mn-cs"/>
              </a:rPr>
              <a:t>ただ、そのような脳全体の機能や仕組みを解明し、それを人工知能として実現しようという取り組みも行われています。将来的には、意志を持ち自ら課題を発見し、自律的に能力を高めてゆく人工知能が登場するかもしれません。そうなれば、カーツワイルの言うシンギュラリティも現実味を帯びてくる可能性もあります。ただ、いまの段階では、まだまだハードルが高いのも現実と言えるでしょう。</a:t>
            </a:r>
          </a:p>
          <a:p>
            <a:r>
              <a:rPr kumimoji="1" lang="ja-JP" altLang="ja-JP" sz="1200" kern="1200" dirty="0" smtClean="0">
                <a:solidFill>
                  <a:schemeClr val="tx1"/>
                </a:solidFill>
                <a:effectLst/>
                <a:latin typeface="+mn-lt"/>
                <a:ea typeface="+mn-ea"/>
                <a:cs typeface="+mn-cs"/>
              </a:rPr>
              <a:t>人工知能にこのような限界がある一方で、先に説明の通り既に人間の能力を超える知的作業分野もあります。そんな現実に正しく向き合い、その用途をひろげていくことをまずは考えてゆくべきです。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128252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レベル１：単純制御</a:t>
            </a:r>
          </a:p>
          <a:p>
            <a:r>
              <a:rPr kumimoji="1" lang="ja-JP" altLang="ja-JP" sz="1200" kern="1200" dirty="0" smtClean="0">
                <a:solidFill>
                  <a:schemeClr val="tx1"/>
                </a:solidFill>
                <a:effectLst/>
                <a:latin typeface="+mn-lt"/>
                <a:ea typeface="+mn-ea"/>
                <a:cs typeface="+mn-cs"/>
              </a:rPr>
              <a:t>予め定められたルールに従い単純な制御を行うレベルです。</a:t>
            </a:r>
          </a:p>
          <a:p>
            <a:pPr lvl="0"/>
            <a:r>
              <a:rPr kumimoji="1" lang="ja-JP" altLang="ja-JP" sz="1200" kern="1200" dirty="0" smtClean="0">
                <a:solidFill>
                  <a:schemeClr val="tx1"/>
                </a:solidFill>
                <a:effectLst/>
                <a:latin typeface="+mn-lt"/>
                <a:ea typeface="+mn-ea"/>
                <a:cs typeface="+mn-cs"/>
              </a:rPr>
              <a:t>気温が上がるとスイッチを切るエアコン</a:t>
            </a:r>
          </a:p>
          <a:p>
            <a:pPr lvl="0"/>
            <a:r>
              <a:rPr kumimoji="1" lang="ja-JP" altLang="ja-JP" sz="1200" kern="1200" dirty="0" smtClean="0">
                <a:solidFill>
                  <a:schemeClr val="tx1"/>
                </a:solidFill>
                <a:effectLst/>
                <a:latin typeface="+mn-lt"/>
                <a:ea typeface="+mn-ea"/>
                <a:cs typeface="+mn-cs"/>
              </a:rPr>
              <a:t>洗濯物の重さで洗濯時間を自動的に変更する洗濯機</a:t>
            </a:r>
          </a:p>
          <a:p>
            <a:pPr lvl="0"/>
            <a:r>
              <a:rPr kumimoji="1" lang="ja-JP" altLang="ja-JP" sz="1200" kern="1200" dirty="0" smtClean="0">
                <a:solidFill>
                  <a:schemeClr val="tx1"/>
                </a:solidFill>
                <a:effectLst/>
                <a:latin typeface="+mn-lt"/>
                <a:ea typeface="+mn-ea"/>
                <a:cs typeface="+mn-cs"/>
              </a:rPr>
              <a:t>ひげの伸び具合で剃り方を変える電気シェーバー　など</a:t>
            </a:r>
          </a:p>
          <a:p>
            <a:r>
              <a:rPr kumimoji="1" lang="ja-JP" altLang="ja-JP" sz="1200" kern="1200" dirty="0" smtClean="0">
                <a:solidFill>
                  <a:schemeClr val="tx1"/>
                </a:solidFill>
                <a:effectLst/>
                <a:latin typeface="+mn-lt"/>
                <a:ea typeface="+mn-ea"/>
                <a:cs typeface="+mn-cs"/>
              </a:rPr>
              <a:t>「そんなものは人工知能じゃない」と言う考え方もありますが、「人工知能搭載〇〇」と称して、このような製品が売られていることも確かです。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レベル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：学習・推論</a:t>
            </a:r>
          </a:p>
          <a:p>
            <a:r>
              <a:rPr kumimoji="1" lang="ja-JP" altLang="ja-JP" sz="1200" kern="1200" dirty="0" smtClean="0">
                <a:solidFill>
                  <a:schemeClr val="tx1"/>
                </a:solidFill>
                <a:effectLst/>
                <a:latin typeface="+mn-lt"/>
                <a:ea typeface="+mn-ea"/>
                <a:cs typeface="+mn-cs"/>
              </a:rPr>
              <a:t>指示されたことを自ら考えて実行するレベルです。外の世界を観測することによって振る舞いを変えます。振る舞いのパターンを多くするために、予め用意されたルールに従い学習・推論して実行します。　</a:t>
            </a:r>
          </a:p>
          <a:p>
            <a:pPr lvl="0"/>
            <a:r>
              <a:rPr kumimoji="1" lang="ja-JP" altLang="ja-JP" sz="1200" kern="1200" dirty="0" smtClean="0">
                <a:solidFill>
                  <a:schemeClr val="tx1"/>
                </a:solidFill>
                <a:effectLst/>
                <a:latin typeface="+mn-lt"/>
                <a:ea typeface="+mn-ea"/>
                <a:cs typeface="+mn-cs"/>
              </a:rPr>
              <a:t>「駒がこの場所にあるときは、こう動かすのがいい」といった予め決められたルールに従って、これからの打ち手を探索して打つことができる囲碁や将棋のゲーム</a:t>
            </a:r>
          </a:p>
          <a:p>
            <a:pPr lvl="0"/>
            <a:r>
              <a:rPr kumimoji="1" lang="ja-JP" altLang="ja-JP" sz="1200" kern="1200" dirty="0" smtClean="0">
                <a:solidFill>
                  <a:schemeClr val="tx1"/>
                </a:solidFill>
                <a:effectLst/>
                <a:latin typeface="+mn-lt"/>
                <a:ea typeface="+mn-ea"/>
                <a:cs typeface="+mn-cs"/>
              </a:rPr>
              <a:t>与えられた知識ベースに従って、検査の結果から診断内容や処方する薬を決めて出力する医療診断システム</a:t>
            </a:r>
          </a:p>
          <a:p>
            <a:r>
              <a:rPr kumimoji="1" lang="ja-JP" altLang="ja-JP" sz="1200" kern="1200" dirty="0" smtClean="0">
                <a:solidFill>
                  <a:schemeClr val="tx1"/>
                </a:solidFill>
                <a:effectLst/>
                <a:latin typeface="+mn-lt"/>
                <a:ea typeface="+mn-ea"/>
                <a:cs typeface="+mn-cs"/>
              </a:rPr>
              <a:t>「知識を使い判断する」最初の段階と言えるでしょう。ただ、その知識は人間が与えるのが前提になります。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レベル３：機械学習</a:t>
            </a:r>
          </a:p>
          <a:p>
            <a:r>
              <a:rPr kumimoji="1" lang="ja-JP" altLang="ja-JP" sz="1200" kern="1200" dirty="0" smtClean="0">
                <a:solidFill>
                  <a:schemeClr val="tx1"/>
                </a:solidFill>
                <a:effectLst/>
                <a:latin typeface="+mn-lt"/>
                <a:ea typeface="+mn-ea"/>
                <a:cs typeface="+mn-cs"/>
              </a:rPr>
              <a:t>学習の着眼点は人間が教えるが対応パターンを自動的に学習するレベルです。人間があらかじめルールを細かく決めて組み込んでおかなくても、コンピューターが自ら大量のデータを分析し機械学習を活用し対応パターンを自ら見つけ出します。ただし学習のための着眼点（特徴量）は人間が設計しなくてはなりません。</a:t>
            </a:r>
          </a:p>
          <a:p>
            <a:pPr lvl="0"/>
            <a:r>
              <a:rPr kumimoji="1" lang="ja-JP" altLang="ja-JP" sz="1200" kern="1200" dirty="0" smtClean="0">
                <a:solidFill>
                  <a:schemeClr val="tx1"/>
                </a:solidFill>
                <a:effectLst/>
                <a:latin typeface="+mn-lt"/>
                <a:ea typeface="+mn-ea"/>
                <a:cs typeface="+mn-cs"/>
              </a:rPr>
              <a:t>「駒がこの場所にあるときは、こう動かすのがいい」ということを設定しておかなくても、対戦を繰り返すことでコンピューター自身が自分で学習する将棋や囲碁のゲーム</a:t>
            </a:r>
          </a:p>
          <a:p>
            <a:pPr lvl="0"/>
            <a:r>
              <a:rPr kumimoji="1" lang="ja-JP" altLang="ja-JP" sz="1200" kern="1200" dirty="0" smtClean="0">
                <a:solidFill>
                  <a:schemeClr val="tx1"/>
                </a:solidFill>
                <a:effectLst/>
                <a:latin typeface="+mn-lt"/>
                <a:ea typeface="+mn-ea"/>
                <a:cs typeface="+mn-cs"/>
              </a:rPr>
              <a:t>診断データや生体データを多数読み込み、ある病気とある病気に相関があるということを自分で学ぶ医療診断システム</a:t>
            </a:r>
          </a:p>
          <a:p>
            <a:r>
              <a:rPr kumimoji="1" lang="ja-JP" altLang="ja-JP" sz="1200" kern="1200" dirty="0" smtClean="0">
                <a:solidFill>
                  <a:schemeClr val="tx1"/>
                </a:solidFill>
                <a:effectLst/>
                <a:latin typeface="+mn-lt"/>
                <a:ea typeface="+mn-ea"/>
                <a:cs typeface="+mn-cs"/>
              </a:rPr>
              <a:t>この段階になって、やっと「人工知能」らしくなると言えるかもしれません。</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レベル４：深層学習（ディープラーニング）</a:t>
            </a:r>
          </a:p>
          <a:p>
            <a:r>
              <a:rPr kumimoji="1" lang="ja-JP" altLang="ja-JP" sz="1200" kern="1200" dirty="0" smtClean="0">
                <a:solidFill>
                  <a:schemeClr val="tx1"/>
                </a:solidFill>
                <a:effectLst/>
                <a:latin typeface="+mn-lt"/>
                <a:ea typeface="+mn-ea"/>
                <a:cs typeface="+mn-cs"/>
              </a:rPr>
              <a:t>学習の着眼点を人間が教えなくても対応パターンを自動的に学習するレベルです。学習の着眼点（特徴量）を自分で学習して設定し、対応のパターンを自ら見つけ出します。</a:t>
            </a:r>
          </a:p>
          <a:p>
            <a:pPr lvl="0"/>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つの駒の位置だけではなく、複数の駒の関係性を見たほうがいいということを、自分で見つけ出す囲碁や将棋のゲーム</a:t>
            </a:r>
          </a:p>
          <a:p>
            <a:pPr lvl="0"/>
            <a:r>
              <a:rPr kumimoji="1" lang="ja-JP" altLang="ja-JP" sz="1200" kern="1200" dirty="0" smtClean="0">
                <a:solidFill>
                  <a:schemeClr val="tx1"/>
                </a:solidFill>
                <a:effectLst/>
                <a:latin typeface="+mn-lt"/>
                <a:ea typeface="+mn-ea"/>
                <a:cs typeface="+mn-cs"/>
              </a:rPr>
              <a:t>一連の症状が患者の血糖異常を表していて、複数の病気の原因になっているようだ、ということを自分で見つけ出すことができる医療診断システム</a:t>
            </a:r>
          </a:p>
          <a:p>
            <a:r>
              <a:rPr kumimoji="1" lang="ja-JP" altLang="ja-JP" sz="1200" kern="1200" dirty="0" smtClean="0">
                <a:solidFill>
                  <a:schemeClr val="tx1"/>
                </a:solidFill>
                <a:effectLst/>
                <a:latin typeface="+mn-lt"/>
                <a:ea typeface="+mn-ea"/>
                <a:cs typeface="+mn-cs"/>
              </a:rPr>
              <a:t>現在、このレベル</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の技術が急速に進化しつつあります。この技術がさらに進化すれば、人と機械の役割分担が大きく変わってしまう可能性も指摘されています。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148751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【図解】コレ１枚で分かる人工知能を支えると技術と適用領域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人工知能が、いま実用化へ向けて大きく動き出した背景には、４つのテクノロジーの進化に支えられています。</a:t>
            </a:r>
          </a:p>
          <a:p>
            <a:r>
              <a:rPr kumimoji="1" lang="ja-JP" altLang="ja-JP" sz="1200" u="sng" kern="1200" dirty="0" smtClean="0">
                <a:solidFill>
                  <a:schemeClr val="tx1"/>
                </a:solidFill>
                <a:effectLst/>
                <a:latin typeface="+mn-lt"/>
                <a:ea typeface="+mn-ea"/>
                <a:cs typeface="+mn-cs"/>
              </a:rPr>
              <a:t>ビッグデータの蓄積</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インターネットの普及と共に、膨大なデジタル・データが日々生みだされています。スマートフォン、ソーシャルメディア、そして</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は、日常生活や社会活動などの現実世界のデジタル・データ化を加速し、拡大させています。こうして集められたデータは、ビッグデータとも言われ、現実世界の様々な事象がデータとして取り込まれたものです。これが人工知能の知識の源となっています。</a:t>
            </a:r>
          </a:p>
          <a:p>
            <a:r>
              <a:rPr kumimoji="1" lang="ja-JP" altLang="ja-JP" sz="1200" u="sng" kern="1200" dirty="0" smtClean="0">
                <a:solidFill>
                  <a:schemeClr val="tx1"/>
                </a:solidFill>
                <a:effectLst/>
                <a:latin typeface="+mn-lt"/>
                <a:ea typeface="+mn-ea"/>
                <a:cs typeface="+mn-cs"/>
              </a:rPr>
              <a:t>ハードウェアの性能向上</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ハードウェアの高性能化とコスト低下は、膨大かつ急激に増え続けるビッグデータを格納する受け皿として、さらにこれを分析する巨大な計算資源として使われています。また、センサーやコンピュータの小型・高性能・低価格化は、ウェアラブルやロボット、</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を普及させる要件となります。それらが、現実世界のデータを収集する感覚器として、また、作られた情報を利用する手段になります。</a:t>
            </a:r>
          </a:p>
          <a:p>
            <a:r>
              <a:rPr kumimoji="1" lang="ja-JP" altLang="ja-JP" sz="1200" u="sng" kern="1200" dirty="0" smtClean="0">
                <a:solidFill>
                  <a:schemeClr val="tx1"/>
                </a:solidFill>
                <a:effectLst/>
                <a:latin typeface="+mn-lt"/>
                <a:ea typeface="+mn-ea"/>
                <a:cs typeface="+mn-cs"/>
              </a:rPr>
              <a:t>アルゴリズムの進化</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機械学習やディープラーニング、神経言語プログラミングなどのアルゴリズム（計算の手法や手順）が開発され、状況の分析や判断、最適なルールの生成や解釈など、自律的行動に必要な知識を生成します。人工知能の賢さを飛躍的に向上させました。</a:t>
            </a:r>
          </a:p>
          <a:p>
            <a:r>
              <a:rPr kumimoji="1" lang="ja-JP" altLang="ja-JP" sz="1200" u="sng" kern="1200" dirty="0" smtClean="0">
                <a:solidFill>
                  <a:schemeClr val="tx1"/>
                </a:solidFill>
                <a:effectLst/>
                <a:latin typeface="+mn-lt"/>
                <a:ea typeface="+mn-ea"/>
                <a:cs typeface="+mn-cs"/>
              </a:rPr>
              <a:t>ネットワークの低コスト・高速化</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高速・大容量のネットワークは、膨大なデータを収拾し、その結果をフィートバックするために欠かせません。さらに近接通信技術により、ウェアラブルとモバイル、あるいは、センサーが埋め込まれたモノが低消費電力で効率よくつながる仕組みができあがりました。</a:t>
            </a:r>
          </a:p>
          <a:p>
            <a:r>
              <a:rPr kumimoji="1" lang="ja-JP" altLang="ja-JP" sz="1200" kern="1200" dirty="0" smtClean="0">
                <a:solidFill>
                  <a:schemeClr val="tx1"/>
                </a:solidFill>
                <a:effectLst/>
                <a:latin typeface="+mn-lt"/>
                <a:ea typeface="+mn-ea"/>
                <a:cs typeface="+mn-cs"/>
              </a:rPr>
              <a:t>このようなテクノロジーの支えにより様々な用途で人工知能が使われはじめています。</a:t>
            </a:r>
          </a:p>
          <a:p>
            <a:r>
              <a:rPr kumimoji="1" lang="ja-JP" altLang="ja-JP" sz="1200" u="sng" kern="1200" dirty="0" smtClean="0">
                <a:solidFill>
                  <a:schemeClr val="tx1"/>
                </a:solidFill>
                <a:effectLst/>
                <a:latin typeface="+mn-lt"/>
                <a:ea typeface="+mn-ea"/>
                <a:cs typeface="+mn-cs"/>
              </a:rPr>
              <a:t>高度な専門的アドバイス</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膨大な文献や診断記録から病名や治療法を提示</a:t>
            </a:r>
          </a:p>
          <a:p>
            <a:r>
              <a:rPr kumimoji="1" lang="ja-JP" altLang="ja-JP" sz="1200" kern="1200" dirty="0" smtClean="0">
                <a:solidFill>
                  <a:schemeClr val="tx1"/>
                </a:solidFill>
                <a:effectLst/>
                <a:latin typeface="+mn-lt"/>
                <a:ea typeface="+mn-ea"/>
                <a:cs typeface="+mn-cs"/>
              </a:rPr>
              <a:t>株式市場や</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から投資判断</a:t>
            </a:r>
          </a:p>
          <a:p>
            <a:r>
              <a:rPr kumimoji="1" lang="ja-JP" altLang="ja-JP" sz="1200" kern="1200" dirty="0" smtClean="0">
                <a:solidFill>
                  <a:schemeClr val="tx1"/>
                </a:solidFill>
                <a:effectLst/>
                <a:latin typeface="+mn-lt"/>
                <a:ea typeface="+mn-ea"/>
                <a:cs typeface="+mn-cs"/>
              </a:rPr>
              <a:t>規制や産業動向から</a:t>
            </a:r>
            <a:r>
              <a:rPr kumimoji="1" lang="en-US" altLang="ja-JP" sz="1200" kern="1200" dirty="0" smtClean="0">
                <a:solidFill>
                  <a:schemeClr val="tx1"/>
                </a:solidFill>
                <a:effectLst/>
                <a:latin typeface="+mn-lt"/>
                <a:ea typeface="+mn-ea"/>
                <a:cs typeface="+mn-cs"/>
              </a:rPr>
              <a:t>M&amp;A</a:t>
            </a:r>
            <a:r>
              <a:rPr kumimoji="1" lang="ja-JP" altLang="ja-JP" sz="1200" kern="1200" dirty="0" smtClean="0">
                <a:solidFill>
                  <a:schemeClr val="tx1"/>
                </a:solidFill>
                <a:effectLst/>
                <a:latin typeface="+mn-lt"/>
                <a:ea typeface="+mn-ea"/>
                <a:cs typeface="+mn-cs"/>
              </a:rPr>
              <a:t>戦略を提案</a:t>
            </a:r>
          </a:p>
          <a:p>
            <a:r>
              <a:rPr kumimoji="1" lang="ja-JP" altLang="ja-JP" sz="1200" kern="1200" dirty="0" smtClean="0">
                <a:solidFill>
                  <a:schemeClr val="tx1"/>
                </a:solidFill>
                <a:effectLst/>
                <a:latin typeface="+mn-lt"/>
                <a:ea typeface="+mn-ea"/>
                <a:cs typeface="+mn-cs"/>
              </a:rPr>
              <a:t>遺伝子や疾患データから新薬候補物質を探索</a:t>
            </a:r>
          </a:p>
          <a:p>
            <a:r>
              <a:rPr kumimoji="1" lang="ja-JP" altLang="ja-JP" sz="1200" kern="1200" dirty="0" smtClean="0">
                <a:solidFill>
                  <a:schemeClr val="tx1"/>
                </a:solidFill>
                <a:effectLst/>
                <a:latin typeface="+mn-lt"/>
                <a:ea typeface="+mn-ea"/>
                <a:cs typeface="+mn-cs"/>
              </a:rPr>
              <a:t>論文の採点や校正</a:t>
            </a:r>
          </a:p>
          <a:p>
            <a:r>
              <a:rPr kumimoji="1" lang="ja-JP" altLang="ja-JP" sz="1200" u="sng" kern="1200" dirty="0" smtClean="0">
                <a:solidFill>
                  <a:schemeClr val="tx1"/>
                </a:solidFill>
                <a:effectLst/>
                <a:latin typeface="+mn-lt"/>
                <a:ea typeface="+mn-ea"/>
                <a:cs typeface="+mn-cs"/>
              </a:rPr>
              <a:t>利便性と安心安全</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ウイルスと振る舞いからワクチンを自動生成</a:t>
            </a:r>
          </a:p>
          <a:p>
            <a:r>
              <a:rPr kumimoji="1" lang="ja-JP" altLang="ja-JP" sz="1200" kern="1200" dirty="0" smtClean="0">
                <a:solidFill>
                  <a:schemeClr val="tx1"/>
                </a:solidFill>
                <a:effectLst/>
                <a:latin typeface="+mn-lt"/>
                <a:ea typeface="+mn-ea"/>
                <a:cs typeface="+mn-cs"/>
              </a:rPr>
              <a:t>自動翻訳・通訳</a:t>
            </a:r>
          </a:p>
          <a:p>
            <a:r>
              <a:rPr kumimoji="1" lang="ja-JP" altLang="ja-JP" sz="1200" kern="1200" dirty="0" smtClean="0">
                <a:solidFill>
                  <a:schemeClr val="tx1"/>
                </a:solidFill>
                <a:effectLst/>
                <a:latin typeface="+mn-lt"/>
                <a:ea typeface="+mn-ea"/>
                <a:cs typeface="+mn-cs"/>
              </a:rPr>
              <a:t>自然言語での検索や商品紹介・問合わせ対応</a:t>
            </a:r>
          </a:p>
          <a:p>
            <a:r>
              <a:rPr kumimoji="1" lang="ja-JP" altLang="ja-JP" sz="1200" kern="1200" dirty="0" smtClean="0">
                <a:solidFill>
                  <a:schemeClr val="tx1"/>
                </a:solidFill>
                <a:effectLst/>
                <a:latin typeface="+mn-lt"/>
                <a:ea typeface="+mn-ea"/>
                <a:cs typeface="+mn-cs"/>
              </a:rPr>
              <a:t>気象やゲノム、マクロ経済の解析</a:t>
            </a:r>
          </a:p>
          <a:p>
            <a:r>
              <a:rPr kumimoji="1" lang="ja-JP" altLang="ja-JP" sz="1200" kern="1200" dirty="0" smtClean="0">
                <a:solidFill>
                  <a:schemeClr val="tx1"/>
                </a:solidFill>
                <a:effectLst/>
                <a:latin typeface="+mn-lt"/>
                <a:ea typeface="+mn-ea"/>
                <a:cs typeface="+mn-cs"/>
              </a:rPr>
              <a:t>自然言語での対話型のデータ分析</a:t>
            </a:r>
          </a:p>
          <a:p>
            <a:r>
              <a:rPr kumimoji="1" lang="ja-JP" altLang="ja-JP" sz="1200" u="sng" kern="1200" dirty="0" smtClean="0">
                <a:solidFill>
                  <a:schemeClr val="tx1"/>
                </a:solidFill>
                <a:effectLst/>
                <a:latin typeface="+mn-lt"/>
                <a:ea typeface="+mn-ea"/>
                <a:cs typeface="+mn-cs"/>
              </a:rPr>
              <a:t>効率化・省力化</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自動運転自動車やドローン</a:t>
            </a:r>
          </a:p>
          <a:p>
            <a:r>
              <a:rPr kumimoji="1" lang="ja-JP" altLang="ja-JP" sz="1200" kern="1200" dirty="0" smtClean="0">
                <a:solidFill>
                  <a:schemeClr val="tx1"/>
                </a:solidFill>
                <a:effectLst/>
                <a:latin typeface="+mn-lt"/>
                <a:ea typeface="+mn-ea"/>
                <a:cs typeface="+mn-cs"/>
              </a:rPr>
              <a:t>工作機械やロボット、搬送機械などの生産設備</a:t>
            </a:r>
          </a:p>
          <a:p>
            <a:r>
              <a:rPr kumimoji="1" lang="ja-JP" altLang="ja-JP" sz="1200" kern="1200" dirty="0" smtClean="0">
                <a:solidFill>
                  <a:schemeClr val="tx1"/>
                </a:solidFill>
                <a:effectLst/>
                <a:latin typeface="+mn-lt"/>
                <a:ea typeface="+mn-ea"/>
                <a:cs typeface="+mn-cs"/>
              </a:rPr>
              <a:t>コールセンターや受付での接客・応対</a:t>
            </a:r>
          </a:p>
          <a:p>
            <a:r>
              <a:rPr kumimoji="1" lang="ja-JP" altLang="ja-JP" sz="1200" kern="1200" dirty="0" smtClean="0">
                <a:solidFill>
                  <a:schemeClr val="tx1"/>
                </a:solidFill>
                <a:effectLst/>
                <a:latin typeface="+mn-lt"/>
                <a:ea typeface="+mn-ea"/>
                <a:cs typeface="+mn-cs"/>
              </a:rPr>
              <a:t>ニュース記事の執筆やテクニカルライティング</a:t>
            </a:r>
          </a:p>
          <a:p>
            <a:r>
              <a:rPr kumimoji="1" lang="ja-JP" altLang="ja-JP" sz="1200" kern="1200" dirty="0" smtClean="0">
                <a:solidFill>
                  <a:schemeClr val="tx1"/>
                </a:solidFill>
                <a:effectLst/>
                <a:latin typeface="+mn-lt"/>
                <a:ea typeface="+mn-ea"/>
                <a:cs typeface="+mn-cs"/>
              </a:rPr>
              <a:t>プログラミングやシステム運用</a:t>
            </a:r>
          </a:p>
          <a:p>
            <a:r>
              <a:rPr kumimoji="1" lang="ja-JP" altLang="ja-JP" sz="1200" kern="1200" dirty="0" smtClean="0">
                <a:solidFill>
                  <a:schemeClr val="tx1"/>
                </a:solidFill>
                <a:effectLst/>
                <a:latin typeface="+mn-lt"/>
                <a:ea typeface="+mn-ea"/>
                <a:cs typeface="+mn-cs"/>
              </a:rPr>
              <a:t>適用領域の広がりは、ここに挙げた例に留まりません。今後益々私の日常に、深く、そして、静かに浸透してゆくでしょう。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3348392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393347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【図解】コレ１枚でわかる機械学習</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人工知能を支える中核的な技術に「機械学習」があります。機械学習とは、大量の学習データを機械に読み込ませ、分類や判断と言った推論のためのルールを機械に作らせようという仕組みです。そのプロセスは、大きく「学習」と「推論」の２つに分けることができます。</a:t>
            </a:r>
          </a:p>
          <a:p>
            <a:r>
              <a:rPr kumimoji="1" lang="ja-JP" altLang="ja-JP" sz="1200" kern="1200" dirty="0" smtClean="0">
                <a:solidFill>
                  <a:schemeClr val="tx1"/>
                </a:solidFill>
                <a:effectLst/>
                <a:latin typeface="+mn-lt"/>
                <a:ea typeface="+mn-ea"/>
                <a:cs typeface="+mn-cs"/>
              </a:rPr>
              <a:t>学習</a:t>
            </a:r>
          </a:p>
          <a:p>
            <a:r>
              <a:rPr kumimoji="1" lang="ja-JP" altLang="ja-JP" sz="1200" kern="1200" dirty="0" smtClean="0">
                <a:solidFill>
                  <a:schemeClr val="tx1"/>
                </a:solidFill>
                <a:effectLst/>
                <a:latin typeface="+mn-lt"/>
                <a:ea typeface="+mn-ea"/>
                <a:cs typeface="+mn-cs"/>
              </a:rPr>
              <a:t>大量の学習データから特徴を抽出し、推論を行うための「ひな形」となる「推論モデル」を生成するプロセスです。</a:t>
            </a:r>
          </a:p>
          <a:p>
            <a:r>
              <a:rPr kumimoji="1" lang="ja-JP" altLang="ja-JP" sz="1200" kern="1200" dirty="0" smtClean="0">
                <a:solidFill>
                  <a:schemeClr val="tx1"/>
                </a:solidFill>
                <a:effectLst/>
                <a:latin typeface="+mn-lt"/>
                <a:ea typeface="+mn-ea"/>
                <a:cs typeface="+mn-cs"/>
              </a:rPr>
              <a:t>例えば、学習データである写真から「ネコの特徴」、「イヌの特徴」、「トリの特徴」を取り出し、それぞれに典型的な特徴の組合せパターン（＝推論モデル）を作ります。</a:t>
            </a:r>
          </a:p>
          <a:p>
            <a:r>
              <a:rPr kumimoji="1" lang="ja-JP" altLang="ja-JP" sz="1200" kern="1200" dirty="0" smtClean="0">
                <a:solidFill>
                  <a:schemeClr val="tx1"/>
                </a:solidFill>
                <a:effectLst/>
                <a:latin typeface="+mn-lt"/>
                <a:ea typeface="+mn-ea"/>
                <a:cs typeface="+mn-cs"/>
              </a:rPr>
              <a:t>学習には、入力データとそれに対応する答えの組み合わせて与え特徴抽出のパターンを予め方向付ける「教師あり学習」、入力データだけを与えて特徴抽出のパターンを機械自らが創り出す「教師なし学習」があります。例えば、前者であれば、「ネコ」の写真に、これは「ネコ」であるという答え付けてデータを与えるやり方です。後者は、そのような答えを与えず機械自身に特徴の抽出や特徴パターンの生成をやらせるやり方です。</a:t>
            </a:r>
          </a:p>
          <a:p>
            <a:r>
              <a:rPr kumimoji="1" lang="ja-JP" altLang="ja-JP" sz="1200" kern="1200" dirty="0" smtClean="0">
                <a:solidFill>
                  <a:schemeClr val="tx1"/>
                </a:solidFill>
                <a:effectLst/>
                <a:latin typeface="+mn-lt"/>
                <a:ea typeface="+mn-ea"/>
                <a:cs typeface="+mn-cs"/>
              </a:rPr>
              <a:t>推論</a:t>
            </a:r>
          </a:p>
          <a:p>
            <a:r>
              <a:rPr kumimoji="1" lang="ja-JP" altLang="ja-JP" sz="1200" kern="1200" dirty="0" smtClean="0">
                <a:solidFill>
                  <a:schemeClr val="tx1"/>
                </a:solidFill>
                <a:effectLst/>
                <a:latin typeface="+mn-lt"/>
                <a:ea typeface="+mn-ea"/>
                <a:cs typeface="+mn-cs"/>
              </a:rPr>
              <a:t>与えられたデータを推論モデルに当てはめて、推論結果を導き出すプロセスです。</a:t>
            </a:r>
          </a:p>
          <a:p>
            <a:r>
              <a:rPr kumimoji="1" lang="ja-JP" altLang="ja-JP" sz="1200" kern="1200" dirty="0" smtClean="0">
                <a:solidFill>
                  <a:schemeClr val="tx1"/>
                </a:solidFill>
                <a:effectLst/>
                <a:latin typeface="+mn-lt"/>
                <a:ea typeface="+mn-ea"/>
                <a:cs typeface="+mn-cs"/>
              </a:rPr>
              <a:t>例えば、ネコの写真から、その特徴を抽出し、予め用意されている「推論モデル」にその特徴を照合します。そして、ネコの推論モデルが、もっともその特徴パターンに近いと判断すれば、「コレはネコです。」という推論結果を導き出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機械学習が登場する以前は、人間が、このような特徴を抽出し推論モデルを作成し、推論ルールを作成していました。しかし、人手による作業では、特徴の多様性においても、絶対量においても限界がありました。</a:t>
            </a:r>
          </a:p>
          <a:p>
            <a:r>
              <a:rPr kumimoji="1" lang="ja-JP" altLang="ja-JP" sz="1200" kern="1200" dirty="0" smtClean="0">
                <a:solidFill>
                  <a:schemeClr val="tx1"/>
                </a:solidFill>
                <a:effectLst/>
                <a:latin typeface="+mn-lt"/>
                <a:ea typeface="+mn-ea"/>
                <a:cs typeface="+mn-cs"/>
              </a:rPr>
              <a:t>インターネットの普及によって、大量の学習データが簡単に手に入るようになったこと、高性能のコンピューターやストレージを安いコストで利用できるようになったこと、</a:t>
            </a:r>
            <a:r>
              <a:rPr kumimoji="1" lang="en-US" altLang="ja-JP" sz="1200" kern="1200" dirty="0" err="1" smtClean="0">
                <a:solidFill>
                  <a:schemeClr val="tx1"/>
                </a:solidFill>
                <a:effectLst/>
                <a:latin typeface="+mn-lt"/>
                <a:ea typeface="+mn-ea"/>
                <a:cs typeface="+mn-cs"/>
              </a:rPr>
              <a:t>Hadoop</a:t>
            </a:r>
            <a:r>
              <a:rPr kumimoji="1" lang="ja-JP" altLang="ja-JP" sz="1200" kern="1200" dirty="0" smtClean="0">
                <a:solidFill>
                  <a:schemeClr val="tx1"/>
                </a:solidFill>
                <a:effectLst/>
                <a:latin typeface="+mn-lt"/>
                <a:ea typeface="+mn-ea"/>
                <a:cs typeface="+mn-cs"/>
              </a:rPr>
              <a:t>などの大規模なデータを効率よく並列処理でできるソフトウェアが登場したことなどが、機械学習を実用性で使えるものにしたと言えるでしょう。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74057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【図解】コレ１枚でわかる機械学習</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人工知能を支える中核的な技術に「機械学習」があります。機械学習とは、大量の学習データを機械に読み込ませ、分類や判断と言った推論のためのルールを機械に作らせようという仕組みです。そのプロセスは、大きく「学習」と「推論」の２つに分けることができます。</a:t>
            </a:r>
          </a:p>
          <a:p>
            <a:r>
              <a:rPr kumimoji="1" lang="ja-JP" altLang="ja-JP" sz="1200" kern="1200" dirty="0" smtClean="0">
                <a:solidFill>
                  <a:schemeClr val="tx1"/>
                </a:solidFill>
                <a:effectLst/>
                <a:latin typeface="+mn-lt"/>
                <a:ea typeface="+mn-ea"/>
                <a:cs typeface="+mn-cs"/>
              </a:rPr>
              <a:t>学習</a:t>
            </a:r>
          </a:p>
          <a:p>
            <a:r>
              <a:rPr kumimoji="1" lang="ja-JP" altLang="ja-JP" sz="1200" kern="1200" dirty="0" smtClean="0">
                <a:solidFill>
                  <a:schemeClr val="tx1"/>
                </a:solidFill>
                <a:effectLst/>
                <a:latin typeface="+mn-lt"/>
                <a:ea typeface="+mn-ea"/>
                <a:cs typeface="+mn-cs"/>
              </a:rPr>
              <a:t>大量の学習データから特徴を抽出し、推論を行うための「ひな形」となる「推論モデル」を生成するプロセスです。</a:t>
            </a:r>
          </a:p>
          <a:p>
            <a:r>
              <a:rPr kumimoji="1" lang="ja-JP" altLang="ja-JP" sz="1200" kern="1200" dirty="0" smtClean="0">
                <a:solidFill>
                  <a:schemeClr val="tx1"/>
                </a:solidFill>
                <a:effectLst/>
                <a:latin typeface="+mn-lt"/>
                <a:ea typeface="+mn-ea"/>
                <a:cs typeface="+mn-cs"/>
              </a:rPr>
              <a:t>例えば、学習データである写真から「ネコの特徴」、「イヌの特徴」、「トリの特徴」を取り出し、それぞれに典型的な特徴の組合せパターン（＝推論モデル）を作ります。</a:t>
            </a:r>
          </a:p>
          <a:p>
            <a:r>
              <a:rPr kumimoji="1" lang="ja-JP" altLang="ja-JP" sz="1200" kern="1200" dirty="0" smtClean="0">
                <a:solidFill>
                  <a:schemeClr val="tx1"/>
                </a:solidFill>
                <a:effectLst/>
                <a:latin typeface="+mn-lt"/>
                <a:ea typeface="+mn-ea"/>
                <a:cs typeface="+mn-cs"/>
              </a:rPr>
              <a:t>学習には、入力データとそれに対応する答えの組み合わせて与え特徴抽出のパターンを予め方向付ける「教師あり学習」、入力データだけを与えて特徴抽出のパターンを機械自らが創り出す「教師なし学習」があります。例えば、前者であれば、「ネコ」の写真に、これは「ネコ」であるという答え付けてデータを与えるやり方です。後者は、そのような答えを与えず機械自身に特徴の抽出や特徴パターンの生成をやらせるやり方です。</a:t>
            </a:r>
          </a:p>
          <a:p>
            <a:r>
              <a:rPr kumimoji="1" lang="ja-JP" altLang="ja-JP" sz="1200" kern="1200" dirty="0" smtClean="0">
                <a:solidFill>
                  <a:schemeClr val="tx1"/>
                </a:solidFill>
                <a:effectLst/>
                <a:latin typeface="+mn-lt"/>
                <a:ea typeface="+mn-ea"/>
                <a:cs typeface="+mn-cs"/>
              </a:rPr>
              <a:t>推論</a:t>
            </a:r>
          </a:p>
          <a:p>
            <a:r>
              <a:rPr kumimoji="1" lang="ja-JP" altLang="ja-JP" sz="1200" kern="1200" dirty="0" smtClean="0">
                <a:solidFill>
                  <a:schemeClr val="tx1"/>
                </a:solidFill>
                <a:effectLst/>
                <a:latin typeface="+mn-lt"/>
                <a:ea typeface="+mn-ea"/>
                <a:cs typeface="+mn-cs"/>
              </a:rPr>
              <a:t>与えられたデータを推論モデルに当てはめて、推論結果を導き出すプロセスです。</a:t>
            </a:r>
          </a:p>
          <a:p>
            <a:r>
              <a:rPr kumimoji="1" lang="ja-JP" altLang="ja-JP" sz="1200" kern="1200" dirty="0" smtClean="0">
                <a:solidFill>
                  <a:schemeClr val="tx1"/>
                </a:solidFill>
                <a:effectLst/>
                <a:latin typeface="+mn-lt"/>
                <a:ea typeface="+mn-ea"/>
                <a:cs typeface="+mn-cs"/>
              </a:rPr>
              <a:t>例えば、ネコの写真から、その特徴を抽出し、予め用意されている「推論モデル」にその特徴を照合します。そして、ネコの推論モデルが、もっともその特徴パターンに近いと判断すれば、「コレはネコです。」という推論結果を導き出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機械学習が登場する以前は、人間が、このような特徴を抽出し推論モデルを作成し、推論ルールを作成していました。しかし、人手による作業では、特徴の多様性においても、絶対量においても限界がありました。</a:t>
            </a:r>
          </a:p>
          <a:p>
            <a:r>
              <a:rPr kumimoji="1" lang="ja-JP" altLang="ja-JP" sz="1200" kern="1200" dirty="0" smtClean="0">
                <a:solidFill>
                  <a:schemeClr val="tx1"/>
                </a:solidFill>
                <a:effectLst/>
                <a:latin typeface="+mn-lt"/>
                <a:ea typeface="+mn-ea"/>
                <a:cs typeface="+mn-cs"/>
              </a:rPr>
              <a:t>インターネットの普及によって、大量の学習データが簡単に手に入るようになったこと、高性能のコンピューターやストレージを安いコストで利用できるようになったこと、</a:t>
            </a:r>
            <a:r>
              <a:rPr kumimoji="1" lang="en-US" altLang="ja-JP" sz="1200" kern="1200" dirty="0" err="1" smtClean="0">
                <a:solidFill>
                  <a:schemeClr val="tx1"/>
                </a:solidFill>
                <a:effectLst/>
                <a:latin typeface="+mn-lt"/>
                <a:ea typeface="+mn-ea"/>
                <a:cs typeface="+mn-cs"/>
              </a:rPr>
              <a:t>Hadoop</a:t>
            </a:r>
            <a:r>
              <a:rPr kumimoji="1" lang="ja-JP" altLang="ja-JP" sz="1200" kern="1200" dirty="0" smtClean="0">
                <a:solidFill>
                  <a:schemeClr val="tx1"/>
                </a:solidFill>
                <a:effectLst/>
                <a:latin typeface="+mn-lt"/>
                <a:ea typeface="+mn-ea"/>
                <a:cs typeface="+mn-cs"/>
              </a:rPr>
              <a:t>などの大規模なデータを効率よく並列処理でできるソフトウェアが登場したことなどが、機械学習を実用性で使えるものにしたと言えるでしょう。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907034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（ボット）」</a:t>
            </a:r>
          </a:p>
          <a:p>
            <a:r>
              <a:rPr kumimoji="1" lang="ja-JP" altLang="ja-JP" sz="1200" kern="1200" dirty="0" smtClean="0">
                <a:solidFill>
                  <a:schemeClr val="tx1"/>
                </a:solidFill>
                <a:effectLst/>
                <a:latin typeface="+mn-lt"/>
                <a:ea typeface="+mn-ea"/>
                <a:cs typeface="+mn-cs"/>
              </a:rPr>
              <a:t>「来週の金曜日のお昼頃に福岡に到着できる羽田からの航空券を予約して。」</a:t>
            </a:r>
          </a:p>
          <a:p>
            <a:r>
              <a:rPr kumimoji="1" lang="ja-JP" altLang="ja-JP" sz="1200" kern="1200" dirty="0" smtClean="0">
                <a:solidFill>
                  <a:schemeClr val="tx1"/>
                </a:solidFill>
                <a:effectLst/>
                <a:latin typeface="+mn-lt"/>
                <a:ea typeface="+mn-ea"/>
                <a:cs typeface="+mn-cs"/>
              </a:rPr>
              <a:t>「来週の金曜日というと、〇月〇日のことですね。ご希望の航空会社はありますか？」</a:t>
            </a:r>
          </a:p>
          <a:p>
            <a:r>
              <a:rPr kumimoji="1" lang="ja-JP" altLang="ja-JP" sz="1200" kern="1200" dirty="0" smtClean="0">
                <a:solidFill>
                  <a:schemeClr val="tx1"/>
                </a:solidFill>
                <a:effectLst/>
                <a:latin typeface="+mn-lt"/>
                <a:ea typeface="+mn-ea"/>
                <a:cs typeface="+mn-cs"/>
              </a:rPr>
              <a:t>「できればいつも使っているところで予約してみてくれないか。もし空いていなければ、他でも構わないよ。」</a:t>
            </a:r>
          </a:p>
          <a:p>
            <a:r>
              <a:rPr kumimoji="1" lang="ja-JP" altLang="ja-JP" sz="1200" kern="1200" dirty="0" smtClean="0">
                <a:solidFill>
                  <a:schemeClr val="tx1"/>
                </a:solidFill>
                <a:effectLst/>
                <a:latin typeface="+mn-lt"/>
                <a:ea typeface="+mn-ea"/>
                <a:cs typeface="+mn-cs"/>
              </a:rPr>
              <a:t>「以下のフライトでは如何でしょうか？」</a:t>
            </a:r>
          </a:p>
          <a:p>
            <a:r>
              <a:rPr kumimoji="1" lang="ja-JP" altLang="ja-JP" sz="1200" kern="1200" dirty="0" smtClean="0">
                <a:solidFill>
                  <a:schemeClr val="tx1"/>
                </a:solidFill>
                <a:effectLst/>
                <a:latin typeface="+mn-lt"/>
                <a:ea typeface="+mn-ea"/>
                <a:cs typeface="+mn-cs"/>
              </a:rPr>
              <a:t>【予約可能なフライト一覧を示す】</a:t>
            </a:r>
          </a:p>
          <a:p>
            <a:r>
              <a:rPr kumimoji="1" lang="ja-JP" altLang="ja-JP" sz="1200" kern="1200" dirty="0" smtClean="0">
                <a:solidFill>
                  <a:schemeClr val="tx1"/>
                </a:solidFill>
                <a:effectLst/>
                <a:latin typeface="+mn-lt"/>
                <a:ea typeface="+mn-ea"/>
                <a:cs typeface="+mn-cs"/>
              </a:rPr>
              <a:t>「それじゃあ、</a:t>
            </a:r>
            <a:r>
              <a:rPr kumimoji="1" lang="en-US" altLang="ja-JP" sz="1200" kern="1200" dirty="0" smtClean="0">
                <a:solidFill>
                  <a:schemeClr val="tx1"/>
                </a:solidFill>
                <a:effectLst/>
                <a:latin typeface="+mn-lt"/>
                <a:ea typeface="+mn-ea"/>
                <a:cs typeface="+mn-cs"/>
              </a:rPr>
              <a:t>XXX123</a:t>
            </a:r>
            <a:r>
              <a:rPr kumimoji="1" lang="ja-JP" altLang="ja-JP" sz="1200" kern="1200" dirty="0" smtClean="0">
                <a:solidFill>
                  <a:schemeClr val="tx1"/>
                </a:solidFill>
                <a:effectLst/>
                <a:latin typeface="+mn-lt"/>
                <a:ea typeface="+mn-ea"/>
                <a:cs typeface="+mn-cs"/>
              </a:rPr>
              <a:t>便を予約して。」</a:t>
            </a:r>
          </a:p>
          <a:p>
            <a:r>
              <a:rPr kumimoji="1" lang="ja-JP" altLang="ja-JP" sz="1200" kern="1200" dirty="0" smtClean="0">
                <a:solidFill>
                  <a:schemeClr val="tx1"/>
                </a:solidFill>
                <a:effectLst/>
                <a:latin typeface="+mn-lt"/>
                <a:ea typeface="+mn-ea"/>
                <a:cs typeface="+mn-cs"/>
              </a:rPr>
              <a:t>「承知しました。座席はどちらがいいでしょう。いつもご希望される窓側はいっぱいですから、通路側でもいいですか？」</a:t>
            </a:r>
          </a:p>
          <a:p>
            <a:r>
              <a:rPr kumimoji="1" lang="ja-JP" altLang="ja-JP" sz="1200" kern="1200" dirty="0" smtClean="0">
                <a:solidFill>
                  <a:schemeClr val="tx1"/>
                </a:solidFill>
                <a:effectLst/>
                <a:latin typeface="+mn-lt"/>
                <a:ea typeface="+mn-ea"/>
                <a:cs typeface="+mn-cs"/>
              </a:rPr>
              <a:t>「じゃあ、それでお願いします。できれば、前の方でね。」</a:t>
            </a:r>
          </a:p>
          <a:p>
            <a:r>
              <a:rPr kumimoji="1" lang="ja-JP" altLang="ja-JP" sz="1200" kern="1200" dirty="0" smtClean="0">
                <a:solidFill>
                  <a:schemeClr val="tx1"/>
                </a:solidFill>
                <a:effectLst/>
                <a:latin typeface="+mn-lt"/>
                <a:ea typeface="+mn-ea"/>
                <a:cs typeface="+mn-cs"/>
              </a:rPr>
              <a:t>「承知しました。支払いはいつものクレジットカードでいいですね。」</a:t>
            </a:r>
          </a:p>
          <a:p>
            <a:r>
              <a:rPr kumimoji="1" lang="ja-JP" altLang="ja-JP" sz="1200" kern="1200" dirty="0" smtClean="0">
                <a:solidFill>
                  <a:schemeClr val="tx1"/>
                </a:solidFill>
                <a:effectLst/>
                <a:latin typeface="+mn-lt"/>
                <a:ea typeface="+mn-ea"/>
                <a:cs typeface="+mn-cs"/>
              </a:rPr>
              <a:t>「いいよ。」</a:t>
            </a:r>
          </a:p>
          <a:p>
            <a:r>
              <a:rPr kumimoji="1" lang="ja-JP" altLang="ja-JP" sz="1200" kern="1200" dirty="0" smtClean="0">
                <a:solidFill>
                  <a:schemeClr val="tx1"/>
                </a:solidFill>
                <a:effectLst/>
                <a:latin typeface="+mn-lt"/>
                <a:ea typeface="+mn-ea"/>
                <a:cs typeface="+mn-cs"/>
              </a:rPr>
              <a:t>「予約しました。確認メールを送りましたので、ご確認下さい。」</a:t>
            </a:r>
          </a:p>
          <a:p>
            <a:r>
              <a:rPr kumimoji="1" lang="ja-JP" altLang="ja-JP" sz="1200" kern="1200" dirty="0" smtClean="0">
                <a:solidFill>
                  <a:schemeClr val="tx1"/>
                </a:solidFill>
                <a:effectLst/>
                <a:latin typeface="+mn-lt"/>
                <a:ea typeface="+mn-ea"/>
                <a:cs typeface="+mn-cs"/>
              </a:rPr>
              <a:t>あなたの秘書とやり取りをしている訳ではありません。</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といったスマートフォンのメッセージ・アプリでのやり取りです。</a:t>
            </a:r>
          </a:p>
          <a:p>
            <a:r>
              <a:rPr kumimoji="1" lang="ja-JP" altLang="ja-JP" sz="1200" kern="1200" dirty="0" smtClean="0">
                <a:solidFill>
                  <a:schemeClr val="tx1"/>
                </a:solidFill>
                <a:effectLst/>
                <a:latin typeface="+mn-lt"/>
                <a:ea typeface="+mn-ea"/>
                <a:cs typeface="+mn-cs"/>
              </a:rPr>
              <a:t>様々なオンラインサービスを、普段使い馴れている「テキスト（文字）・メッセージ」アプリを使い、日常の対話のように利用できる仕組みが登場しています。「</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（ボット）」と呼ばれるこの仕組みは、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と人との係わり方を大きく変えてしまうかもしれません。</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を使ったオンラインサービスには航空券の予約以外にもいろいろと考えられています。</a:t>
            </a:r>
          </a:p>
          <a:p>
            <a:pPr lvl="0"/>
            <a:r>
              <a:rPr kumimoji="1" lang="ja-JP" altLang="ja-JP" sz="1200" kern="1200" dirty="0" smtClean="0">
                <a:solidFill>
                  <a:schemeClr val="tx1"/>
                </a:solidFill>
                <a:effectLst/>
                <a:latin typeface="+mn-lt"/>
                <a:ea typeface="+mn-ea"/>
                <a:cs typeface="+mn-cs"/>
              </a:rPr>
              <a:t>商品検索とオンライン・ショッピング</a:t>
            </a:r>
          </a:p>
          <a:p>
            <a:pPr lvl="0"/>
            <a:r>
              <a:rPr kumimoji="1" lang="ja-JP" altLang="ja-JP" sz="1200" kern="1200" dirty="0" smtClean="0">
                <a:solidFill>
                  <a:schemeClr val="tx1"/>
                </a:solidFill>
                <a:effectLst/>
                <a:latin typeface="+mn-lt"/>
                <a:ea typeface="+mn-ea"/>
                <a:cs typeface="+mn-cs"/>
              </a:rPr>
              <a:t>銀行の取引残高の確認や振込手続き</a:t>
            </a:r>
          </a:p>
          <a:p>
            <a:pPr lvl="0"/>
            <a:r>
              <a:rPr kumimoji="1" lang="ja-JP" altLang="ja-JP" sz="1200" kern="1200" dirty="0" smtClean="0">
                <a:solidFill>
                  <a:schemeClr val="tx1"/>
                </a:solidFill>
                <a:effectLst/>
                <a:latin typeface="+mn-lt"/>
                <a:ea typeface="+mn-ea"/>
                <a:cs typeface="+mn-cs"/>
              </a:rPr>
              <a:t>ライブ・コンサートの検索とチケットの予約</a:t>
            </a:r>
          </a:p>
          <a:p>
            <a:pPr lvl="0"/>
            <a:r>
              <a:rPr kumimoji="1" lang="ja-JP" altLang="ja-JP" sz="1200" kern="1200" dirty="0" smtClean="0">
                <a:solidFill>
                  <a:schemeClr val="tx1"/>
                </a:solidFill>
                <a:effectLst/>
                <a:latin typeface="+mn-lt"/>
                <a:ea typeface="+mn-ea"/>
                <a:cs typeface="+mn-cs"/>
              </a:rPr>
              <a:t>スケジュールの確認とアポイント・メールの送信</a:t>
            </a:r>
          </a:p>
          <a:p>
            <a:pPr lvl="0"/>
            <a:r>
              <a:rPr kumimoji="1" lang="ja-JP" altLang="ja-JP" sz="1200" kern="1200" dirty="0" smtClean="0">
                <a:solidFill>
                  <a:schemeClr val="tx1"/>
                </a:solidFill>
                <a:effectLst/>
                <a:latin typeface="+mn-lt"/>
                <a:ea typeface="+mn-ea"/>
                <a:cs typeface="+mn-cs"/>
              </a:rPr>
              <a:t>タクシーの呼び出し</a:t>
            </a:r>
          </a:p>
          <a:p>
            <a:pPr lvl="0"/>
            <a:r>
              <a:rPr kumimoji="1" lang="ja-JP" altLang="ja-JP" sz="1200" kern="1200" dirty="0" smtClean="0">
                <a:solidFill>
                  <a:schemeClr val="tx1"/>
                </a:solidFill>
                <a:effectLst/>
                <a:latin typeface="+mn-lt"/>
                <a:ea typeface="+mn-ea"/>
                <a:cs typeface="+mn-cs"/>
              </a:rPr>
              <a:t>天気予報の確認</a:t>
            </a:r>
          </a:p>
          <a:p>
            <a:pPr lvl="0"/>
            <a:r>
              <a:rPr kumimoji="1" lang="ja-JP" altLang="ja-JP" sz="1200" kern="1200" dirty="0" smtClean="0">
                <a:solidFill>
                  <a:schemeClr val="tx1"/>
                </a:solidFill>
                <a:effectLst/>
                <a:latin typeface="+mn-lt"/>
                <a:ea typeface="+mn-ea"/>
                <a:cs typeface="+mn-cs"/>
              </a:rPr>
              <a:t>スポーツの対戦結果の照会　など</a:t>
            </a:r>
          </a:p>
          <a:p>
            <a:r>
              <a:rPr kumimoji="1" lang="ja-JP" altLang="ja-JP" sz="1200" kern="1200" dirty="0" smtClean="0">
                <a:solidFill>
                  <a:schemeClr val="tx1"/>
                </a:solidFill>
                <a:effectLst/>
                <a:latin typeface="+mn-lt"/>
                <a:ea typeface="+mn-ea"/>
                <a:cs typeface="+mn-cs"/>
              </a:rPr>
              <a:t>これまで、秘書や受付担当者といった人間が仲介者となって、対話から相手の意図を確認し、処理していた作業を</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が代わりにやってくれます。</a:t>
            </a:r>
          </a:p>
          <a:p>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とは、「ロボット</a:t>
            </a:r>
            <a:r>
              <a:rPr kumimoji="1" lang="en-US" altLang="ja-JP" sz="1200" kern="1200" dirty="0" smtClean="0">
                <a:solidFill>
                  <a:schemeClr val="tx1"/>
                </a:solidFill>
                <a:effectLst/>
                <a:latin typeface="+mn-lt"/>
                <a:ea typeface="+mn-ea"/>
                <a:cs typeface="+mn-cs"/>
              </a:rPr>
              <a:t>(ROBOT)</a:t>
            </a:r>
            <a:r>
              <a:rPr kumimoji="1" lang="ja-JP" altLang="ja-JP" sz="1200" kern="1200" dirty="0" smtClean="0">
                <a:solidFill>
                  <a:schemeClr val="tx1"/>
                </a:solidFill>
                <a:effectLst/>
                <a:latin typeface="+mn-lt"/>
                <a:ea typeface="+mn-ea"/>
                <a:cs typeface="+mn-cs"/>
              </a:rPr>
              <a:t>」から生まれた言葉で、人に代わって作業を行うコンピューター・プログラムのことです。</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が登場した当初は、次のような単純作業を行うのが一般的でした。</a:t>
            </a:r>
          </a:p>
          <a:p>
            <a:pPr lvl="0"/>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を巡回して情報を収集する</a:t>
            </a:r>
          </a:p>
          <a:p>
            <a:pPr lvl="0"/>
            <a:r>
              <a:rPr kumimoji="1" lang="ja-JP" altLang="ja-JP" sz="1200" kern="1200" dirty="0" smtClean="0">
                <a:solidFill>
                  <a:schemeClr val="tx1"/>
                </a:solidFill>
                <a:effectLst/>
                <a:latin typeface="+mn-lt"/>
                <a:ea typeface="+mn-ea"/>
                <a:cs typeface="+mn-cs"/>
              </a:rPr>
              <a:t>特定のタイトルや発信者のメールを</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などのメッセージ・アプリに転送する</a:t>
            </a:r>
          </a:p>
          <a:p>
            <a:pPr lvl="0"/>
            <a:r>
              <a:rPr kumimoji="1" lang="ja-JP" altLang="ja-JP" sz="1200" kern="1200" dirty="0" smtClean="0">
                <a:solidFill>
                  <a:schemeClr val="tx1"/>
                </a:solidFill>
                <a:effectLst/>
                <a:latin typeface="+mn-lt"/>
                <a:ea typeface="+mn-ea"/>
                <a:cs typeface="+mn-cs"/>
              </a:rPr>
              <a:t>決められた時間にパターン化されたテキスト・メッセージを発信する　など</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をマルウェア（不正なことを行うソフトウェア）として、パソコンに侵入させ機密情報を搾取したり、他人のパソコンを乗っ取って第三者にサイバー攻撃をしかけたりといった用途にも使われています。</a:t>
            </a:r>
          </a:p>
          <a:p>
            <a:r>
              <a:rPr kumimoji="1" lang="ja-JP" altLang="ja-JP" sz="1200" kern="1200" dirty="0" smtClean="0">
                <a:solidFill>
                  <a:schemeClr val="tx1"/>
                </a:solidFill>
                <a:effectLst/>
                <a:latin typeface="+mn-lt"/>
                <a:ea typeface="+mn-ea"/>
                <a:cs typeface="+mn-cs"/>
              </a:rPr>
              <a:t>最近では、冒頭で紹介したように、</a:t>
            </a:r>
          </a:p>
          <a:p>
            <a:pPr lvl="0"/>
            <a:r>
              <a:rPr kumimoji="1" lang="ja-JP" altLang="ja-JP" sz="1200" kern="1200" dirty="0" smtClean="0">
                <a:solidFill>
                  <a:schemeClr val="tx1"/>
                </a:solidFill>
                <a:effectLst/>
                <a:latin typeface="+mn-lt"/>
                <a:ea typeface="+mn-ea"/>
                <a:cs typeface="+mn-cs"/>
              </a:rPr>
              <a:t>人間が日常使っている言葉や表現を理解する</a:t>
            </a:r>
          </a:p>
          <a:p>
            <a:pPr lvl="0"/>
            <a:r>
              <a:rPr kumimoji="1" lang="ja-JP" altLang="ja-JP" sz="1200" kern="1200" dirty="0" smtClean="0">
                <a:solidFill>
                  <a:schemeClr val="tx1"/>
                </a:solidFill>
                <a:effectLst/>
                <a:latin typeface="+mn-lt"/>
                <a:ea typeface="+mn-ea"/>
                <a:cs typeface="+mn-cs"/>
              </a:rPr>
              <a:t>曖昧な表現から意図をくみ取る</a:t>
            </a:r>
          </a:p>
          <a:p>
            <a:pPr lvl="0"/>
            <a:r>
              <a:rPr kumimoji="1" lang="ja-JP" altLang="ja-JP" sz="1200" kern="1200" dirty="0" smtClean="0">
                <a:solidFill>
                  <a:schemeClr val="tx1"/>
                </a:solidFill>
                <a:effectLst/>
                <a:latin typeface="+mn-lt"/>
                <a:ea typeface="+mn-ea"/>
                <a:cs typeface="+mn-cs"/>
              </a:rPr>
              <a:t>日常の会話で使われる自然な表現で応答する</a:t>
            </a:r>
          </a:p>
          <a:p>
            <a:r>
              <a:rPr kumimoji="1" lang="ja-JP" altLang="ja-JP" sz="1200" kern="1200" dirty="0" smtClean="0">
                <a:solidFill>
                  <a:schemeClr val="tx1"/>
                </a:solidFill>
                <a:effectLst/>
                <a:latin typeface="+mn-lt"/>
                <a:ea typeface="+mn-ea"/>
                <a:cs typeface="+mn-cs"/>
              </a:rPr>
              <a:t>といったことを、人工知能の技術を使って実現した</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が登場しています。また、テキストではなく音声を認識させる技術を組合せ、音声による会話で様々な処理をしてくれるものもあります。</a:t>
            </a:r>
          </a:p>
          <a:p>
            <a:r>
              <a:rPr kumimoji="1" lang="ja-JP" altLang="ja-JP" sz="1200" kern="1200" dirty="0" smtClean="0">
                <a:solidFill>
                  <a:schemeClr val="tx1"/>
                </a:solidFill>
                <a:effectLst/>
                <a:latin typeface="+mn-lt"/>
                <a:ea typeface="+mn-ea"/>
                <a:cs typeface="+mn-cs"/>
              </a:rPr>
              <a:t>このような「進化した</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」が使われる以前からグラフィカルな操作画面（</a:t>
            </a:r>
            <a:r>
              <a:rPr kumimoji="1" lang="en-US" altLang="ja-JP" sz="1200" kern="1200" dirty="0" smtClean="0">
                <a:solidFill>
                  <a:schemeClr val="tx1"/>
                </a:solidFill>
                <a:effectLst/>
                <a:latin typeface="+mn-lt"/>
                <a:ea typeface="+mn-ea"/>
                <a:cs typeface="+mn-cs"/>
              </a:rPr>
              <a:t>GUI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Graphical User Interface</a:t>
            </a:r>
            <a:r>
              <a:rPr kumimoji="1" lang="ja-JP" altLang="ja-JP" sz="1200" kern="1200" dirty="0" smtClean="0">
                <a:solidFill>
                  <a:schemeClr val="tx1"/>
                </a:solidFill>
                <a:effectLst/>
                <a:latin typeface="+mn-lt"/>
                <a:ea typeface="+mn-ea"/>
                <a:cs typeface="+mn-cs"/>
              </a:rPr>
              <a:t>）を使って、操作を簡単に、直感的に行えるような取り組みは行われてきました。しかし、操作の</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ひとつにルールが定められているうえに、アプリごとに操作の違いがあって、必ずしもうまくいっているとは言えません。一方、テキストや音声での対話であれば、普通に会話をするように操作や指示ができるようになります。そうな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は「難しいから使えない」や「怖いから使いたくない」と考えている人たちの壁を引き下げ、利用者の裾野は広がり、利用の頻度も高まります。</a:t>
            </a:r>
          </a:p>
          <a:p>
            <a:r>
              <a:rPr kumimoji="1" lang="ja-JP" altLang="ja-JP" sz="1200" kern="1200" dirty="0" smtClean="0">
                <a:solidFill>
                  <a:schemeClr val="tx1"/>
                </a:solidFill>
                <a:effectLst/>
                <a:latin typeface="+mn-lt"/>
                <a:ea typeface="+mn-ea"/>
                <a:cs typeface="+mn-cs"/>
              </a:rPr>
              <a:t>この技術はオンラインサービスばかりではありません。家電製品や自動車などのモノの操作にも使われはじめています。例えば、</a:t>
            </a:r>
          </a:p>
          <a:p>
            <a:pPr lvl="0"/>
            <a:r>
              <a:rPr kumimoji="1" lang="ja-JP" altLang="ja-JP" sz="1200" kern="1200" dirty="0" smtClean="0">
                <a:solidFill>
                  <a:schemeClr val="tx1"/>
                </a:solidFill>
                <a:effectLst/>
                <a:latin typeface="+mn-lt"/>
                <a:ea typeface="+mn-ea"/>
                <a:cs typeface="+mn-cs"/>
              </a:rPr>
              <a:t>カーナビ：目的地の検索や設定</a:t>
            </a:r>
          </a:p>
          <a:p>
            <a:pPr lvl="0"/>
            <a:r>
              <a:rPr kumimoji="1" lang="ja-JP" altLang="ja-JP" sz="1200" kern="1200" dirty="0" smtClean="0">
                <a:solidFill>
                  <a:schemeClr val="tx1"/>
                </a:solidFill>
                <a:effectLst/>
                <a:latin typeface="+mn-lt"/>
                <a:ea typeface="+mn-ea"/>
                <a:cs typeface="+mn-cs"/>
              </a:rPr>
              <a:t>エアコン：温度調整</a:t>
            </a:r>
          </a:p>
          <a:p>
            <a:pPr lvl="0"/>
            <a:r>
              <a:rPr kumimoji="1" lang="ja-JP" altLang="ja-JP" sz="1200" kern="1200" dirty="0" smtClean="0">
                <a:solidFill>
                  <a:schemeClr val="tx1"/>
                </a:solidFill>
                <a:effectLst/>
                <a:latin typeface="+mn-lt"/>
                <a:ea typeface="+mn-ea"/>
                <a:cs typeface="+mn-cs"/>
              </a:rPr>
              <a:t>テレビやビデオ：番組検索や録画予約　など</a:t>
            </a:r>
          </a:p>
          <a:p>
            <a:r>
              <a:rPr kumimoji="1" lang="ja-JP" altLang="ja-JP" sz="1200" kern="1200" dirty="0" smtClean="0">
                <a:solidFill>
                  <a:schemeClr val="tx1"/>
                </a:solidFill>
                <a:effectLst/>
                <a:latin typeface="+mn-lt"/>
                <a:ea typeface="+mn-ea"/>
                <a:cs typeface="+mn-cs"/>
              </a:rPr>
              <a:t>「進化した</a:t>
            </a:r>
            <a:r>
              <a:rPr kumimoji="1" lang="en-US" altLang="ja-JP" sz="1200" kern="1200" dirty="0" smtClean="0">
                <a:solidFill>
                  <a:schemeClr val="tx1"/>
                </a:solidFill>
                <a:effectLst/>
                <a:latin typeface="+mn-lt"/>
                <a:ea typeface="+mn-ea"/>
                <a:cs typeface="+mn-cs"/>
              </a:rPr>
              <a:t>bot</a:t>
            </a:r>
            <a:r>
              <a:rPr kumimoji="1" lang="ja-JP" altLang="ja-JP" sz="1200" kern="1200" dirty="0" smtClean="0">
                <a:solidFill>
                  <a:schemeClr val="tx1"/>
                </a:solidFill>
                <a:effectLst/>
                <a:latin typeface="+mn-lt"/>
                <a:ea typeface="+mn-ea"/>
                <a:cs typeface="+mn-cs"/>
              </a:rPr>
              <a:t>」はそんな「難しい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」と「自然な人間」を仲介してくれる仕組みとして、ますます普及してゆくでしょう。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07812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では、そんな人工知能とどう付き合えばいいのでしょうか。</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人間と機械との「自然な関係」を築く</a:t>
            </a:r>
          </a:p>
          <a:p>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Echo</a:t>
            </a:r>
            <a:r>
              <a:rPr kumimoji="1" lang="ja-JP" altLang="ja-JP" sz="1200" kern="1200" dirty="0" smtClean="0">
                <a:solidFill>
                  <a:schemeClr val="tx1"/>
                </a:solidFill>
                <a:effectLst/>
                <a:latin typeface="+mn-lt"/>
                <a:ea typeface="+mn-ea"/>
                <a:cs typeface="+mn-cs"/>
              </a:rPr>
              <a:t>」というネット接続機能付きスピーカー端末を米国で発売しています。この</a:t>
            </a:r>
            <a:r>
              <a:rPr kumimoji="1" lang="en-US" altLang="ja-JP" sz="1200" kern="1200" dirty="0" smtClean="0">
                <a:solidFill>
                  <a:schemeClr val="tx1"/>
                </a:solidFill>
                <a:effectLst/>
                <a:latin typeface="+mn-lt"/>
                <a:ea typeface="+mn-ea"/>
                <a:cs typeface="+mn-cs"/>
              </a:rPr>
              <a:t>Echo</a:t>
            </a:r>
            <a:r>
              <a:rPr kumimoji="1" lang="ja-JP" altLang="ja-JP" sz="1200" kern="1200" dirty="0" smtClean="0">
                <a:solidFill>
                  <a:schemeClr val="tx1"/>
                </a:solidFill>
                <a:effectLst/>
                <a:latin typeface="+mn-lt"/>
                <a:ea typeface="+mn-ea"/>
                <a:cs typeface="+mn-cs"/>
              </a:rPr>
              <a:t>には、「</a:t>
            </a:r>
            <a:r>
              <a:rPr kumimoji="1" lang="en-US" altLang="ja-JP" sz="1200" kern="1200" dirty="0" smtClean="0">
                <a:solidFill>
                  <a:schemeClr val="tx1"/>
                </a:solidFill>
                <a:effectLst/>
                <a:latin typeface="+mn-lt"/>
                <a:ea typeface="+mn-ea"/>
                <a:cs typeface="+mn-cs"/>
              </a:rPr>
              <a:t>Alexa</a:t>
            </a:r>
            <a:r>
              <a:rPr kumimoji="1" lang="ja-JP" altLang="ja-JP" sz="1200" kern="1200" dirty="0" smtClean="0">
                <a:solidFill>
                  <a:schemeClr val="tx1"/>
                </a:solidFill>
                <a:effectLst/>
                <a:latin typeface="+mn-lt"/>
                <a:ea typeface="+mn-ea"/>
                <a:cs typeface="+mn-cs"/>
              </a:rPr>
              <a:t>」という人工知能が搭載され、話しかけると音声を認識し、指示されたとおり処理してくれます。例えば、</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のショッピング・サイトとつなぎ、「この商品をお気に入りに追加して」、「（商品名）を注文して」、「（作家名）の最新作を</a:t>
            </a:r>
            <a:r>
              <a:rPr kumimoji="1" lang="en-US" altLang="ja-JP" sz="1200" kern="1200" dirty="0" smtClean="0">
                <a:solidFill>
                  <a:schemeClr val="tx1"/>
                </a:solidFill>
                <a:effectLst/>
                <a:latin typeface="+mn-lt"/>
                <a:ea typeface="+mn-ea"/>
                <a:cs typeface="+mn-cs"/>
              </a:rPr>
              <a:t>Kindle</a:t>
            </a:r>
            <a:r>
              <a:rPr kumimoji="1" lang="ja-JP" altLang="ja-JP" sz="1200" kern="1200" dirty="0" smtClean="0">
                <a:solidFill>
                  <a:schemeClr val="tx1"/>
                </a:solidFill>
                <a:effectLst/>
                <a:latin typeface="+mn-lt"/>
                <a:ea typeface="+mn-ea"/>
                <a:cs typeface="+mn-cs"/>
              </a:rPr>
              <a:t>に入れておいて」といえば、それで済んでしまいます。また、</a:t>
            </a:r>
            <a:r>
              <a:rPr kumimoji="1" lang="en-US" altLang="ja-JP" sz="1200" kern="1200" dirty="0" smtClean="0">
                <a:solidFill>
                  <a:schemeClr val="tx1"/>
                </a:solidFill>
                <a:effectLst/>
                <a:latin typeface="+mn-lt"/>
                <a:ea typeface="+mn-ea"/>
                <a:cs typeface="+mn-cs"/>
              </a:rPr>
              <a:t>Alexa</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Fire TV</a:t>
            </a:r>
            <a:r>
              <a:rPr kumimoji="1" lang="ja-JP" altLang="ja-JP" sz="1200" kern="1200" dirty="0" smtClean="0">
                <a:solidFill>
                  <a:schemeClr val="tx1"/>
                </a:solidFill>
                <a:effectLst/>
                <a:latin typeface="+mn-lt"/>
                <a:ea typeface="+mn-ea"/>
                <a:cs typeface="+mn-cs"/>
              </a:rPr>
              <a:t>」にも組み込まれて、「スターウォーズの最新作を見せて」と指示することもできるようになるそうです。さらに照明や空調の制御までできるようになっています。</a:t>
            </a:r>
          </a:p>
          <a:p>
            <a:r>
              <a:rPr kumimoji="1" lang="ja-JP" altLang="ja-JP" sz="1200" kern="1200" dirty="0" smtClean="0">
                <a:solidFill>
                  <a:schemeClr val="tx1"/>
                </a:solidFill>
                <a:effectLst/>
                <a:latin typeface="+mn-lt"/>
                <a:ea typeface="+mn-ea"/>
                <a:cs typeface="+mn-cs"/>
              </a:rPr>
              <a:t>外部サービスとの連携も期待されており、配車サービス「</a:t>
            </a:r>
            <a:r>
              <a:rPr kumimoji="1" lang="en-US" altLang="ja-JP" sz="1200" kern="1200" dirty="0" smtClean="0">
                <a:solidFill>
                  <a:schemeClr val="tx1"/>
                </a:solidFill>
                <a:effectLst/>
                <a:latin typeface="+mn-lt"/>
                <a:ea typeface="+mn-ea"/>
                <a:cs typeface="+mn-cs"/>
              </a:rPr>
              <a:t>Uber</a:t>
            </a:r>
            <a:r>
              <a:rPr kumimoji="1" lang="ja-JP" altLang="ja-JP" sz="1200" kern="1200" dirty="0" smtClean="0">
                <a:solidFill>
                  <a:schemeClr val="tx1"/>
                </a:solidFill>
                <a:effectLst/>
                <a:latin typeface="+mn-lt"/>
                <a:ea typeface="+mn-ea"/>
                <a:cs typeface="+mn-cs"/>
              </a:rPr>
              <a:t>」とつながれば、「車をよこしてくれ」というだけで自動車の手配をしてくれるようになるでしょう。また音楽配信サービス「</a:t>
            </a:r>
            <a:r>
              <a:rPr kumimoji="1" lang="en-US" altLang="ja-JP" sz="1200" kern="1200" dirty="0" smtClean="0">
                <a:solidFill>
                  <a:schemeClr val="tx1"/>
                </a:solidFill>
                <a:effectLst/>
                <a:latin typeface="+mn-lt"/>
                <a:ea typeface="+mn-ea"/>
                <a:cs typeface="+mn-cs"/>
              </a:rPr>
              <a:t>Spotify</a:t>
            </a:r>
            <a:r>
              <a:rPr kumimoji="1" lang="ja-JP" altLang="ja-JP" sz="1200" kern="1200" dirty="0" smtClean="0">
                <a:solidFill>
                  <a:schemeClr val="tx1"/>
                </a:solidFill>
                <a:effectLst/>
                <a:latin typeface="+mn-lt"/>
                <a:ea typeface="+mn-ea"/>
                <a:cs typeface="+mn-cs"/>
              </a:rPr>
              <a:t>」とつながれば、「（アーティスト名）の音楽を流して」などと指示すればその音楽を探して流してくれます。</a:t>
            </a:r>
          </a:p>
          <a:p>
            <a:r>
              <a:rPr kumimoji="1" lang="ja-JP" altLang="ja-JP" sz="1200" kern="1200" dirty="0" smtClean="0">
                <a:solidFill>
                  <a:schemeClr val="tx1"/>
                </a:solidFill>
                <a:effectLst/>
                <a:latin typeface="+mn-lt"/>
                <a:ea typeface="+mn-ea"/>
                <a:cs typeface="+mn-cs"/>
              </a:rPr>
              <a:t>さらに「キット、ガレージから出ておいで」と</a:t>
            </a:r>
            <a:r>
              <a:rPr kumimoji="1" lang="en-US" altLang="ja-JP" sz="1200" kern="1200" dirty="0" smtClean="0">
                <a:solidFill>
                  <a:schemeClr val="tx1"/>
                </a:solidFill>
                <a:effectLst/>
                <a:latin typeface="+mn-lt"/>
                <a:ea typeface="+mn-ea"/>
                <a:cs typeface="+mn-cs"/>
              </a:rPr>
              <a:t>Echo</a:t>
            </a:r>
            <a:r>
              <a:rPr kumimoji="1" lang="ja-JP" altLang="ja-JP" sz="1200" kern="1200" dirty="0" smtClean="0">
                <a:solidFill>
                  <a:schemeClr val="tx1"/>
                </a:solidFill>
                <a:effectLst/>
                <a:latin typeface="+mn-lt"/>
                <a:ea typeface="+mn-ea"/>
                <a:cs typeface="+mn-cs"/>
              </a:rPr>
              <a:t>に話しかけると、ガレージの扉が開いて電気自動車の「</a:t>
            </a:r>
            <a:r>
              <a:rPr kumimoji="1" lang="en-US" altLang="ja-JP" sz="1200" kern="1200" dirty="0" smtClean="0">
                <a:solidFill>
                  <a:schemeClr val="tx1"/>
                </a:solidFill>
                <a:effectLst/>
                <a:latin typeface="+mn-lt"/>
                <a:ea typeface="+mn-ea"/>
                <a:cs typeface="+mn-cs"/>
              </a:rPr>
              <a:t>TESLA</a:t>
            </a:r>
            <a:r>
              <a:rPr kumimoji="1" lang="ja-JP" altLang="ja-JP" sz="1200" kern="1200" dirty="0" smtClean="0">
                <a:solidFill>
                  <a:schemeClr val="tx1"/>
                </a:solidFill>
                <a:effectLst/>
                <a:latin typeface="+mn-lt"/>
                <a:ea typeface="+mn-ea"/>
                <a:cs typeface="+mn-cs"/>
              </a:rPr>
              <a:t>」が出てくるシーンもビデオで紹介されています。ちなみに「キット」とは</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年代に米国で</a:t>
            </a:r>
            <a:r>
              <a:rPr kumimoji="1" lang="en-US" altLang="ja-JP" sz="1200" kern="1200" dirty="0" smtClean="0">
                <a:solidFill>
                  <a:schemeClr val="tx1"/>
                </a:solidFill>
                <a:effectLst/>
                <a:latin typeface="+mn-lt"/>
                <a:ea typeface="+mn-ea"/>
                <a:cs typeface="+mn-cs"/>
              </a:rPr>
              <a:t>TV</a:t>
            </a:r>
            <a:r>
              <a:rPr kumimoji="1" lang="ja-JP" altLang="ja-JP" sz="1200" kern="1200" dirty="0" smtClean="0">
                <a:solidFill>
                  <a:schemeClr val="tx1"/>
                </a:solidFill>
                <a:effectLst/>
                <a:latin typeface="+mn-lt"/>
                <a:ea typeface="+mn-ea"/>
                <a:cs typeface="+mn-cs"/>
              </a:rPr>
              <a:t>放映されたドラマ「ナイトライダー」に登場する人工知能（？）搭載の自動車の名前です。</a:t>
            </a:r>
          </a:p>
          <a:p>
            <a:r>
              <a:rPr kumimoji="1" lang="ja-JP" altLang="ja-JP" sz="1200" kern="1200" dirty="0" smtClean="0">
                <a:solidFill>
                  <a:schemeClr val="tx1"/>
                </a:solidFill>
                <a:effectLst/>
                <a:latin typeface="+mn-lt"/>
                <a:ea typeface="+mn-ea"/>
                <a:cs typeface="+mn-cs"/>
              </a:rPr>
              <a:t>このような自然な対話で指示ができるようになれば、難しい操作や面倒なキーボード入力は不要になり、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利用の裾野は大きく広がるでしょう。そんな楽に使えるならそのサービスを使おう、その製品を買おうと言うことにもなります。</a:t>
            </a:r>
          </a:p>
          <a:p>
            <a:r>
              <a:rPr kumimoji="1" lang="ja-JP" altLang="ja-JP" sz="1200" kern="1200" dirty="0" smtClean="0">
                <a:solidFill>
                  <a:schemeClr val="tx1"/>
                </a:solidFill>
                <a:effectLst/>
                <a:latin typeface="+mn-lt"/>
                <a:ea typeface="+mn-ea"/>
                <a:cs typeface="+mn-cs"/>
              </a:rPr>
              <a:t>このような人間と機械との「自然な関係」を築こうというのが人工知能の役割の１つです。</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膨大なデータから「仮設」を見つけ出す</a:t>
            </a:r>
          </a:p>
          <a:p>
            <a:r>
              <a:rPr kumimoji="1" lang="ja-JP" altLang="ja-JP" sz="1200" kern="1200" dirty="0" smtClean="0">
                <a:solidFill>
                  <a:schemeClr val="tx1"/>
                </a:solidFill>
                <a:effectLst/>
                <a:latin typeface="+mn-lt"/>
                <a:ea typeface="+mn-ea"/>
                <a:cs typeface="+mn-cs"/>
              </a:rPr>
              <a:t>ソーシャル・メディアや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によって集められた膨大なデータから価値ある情報や洞察を見つけようというのも人工知能の得意とするところです。</a:t>
            </a:r>
          </a:p>
          <a:p>
            <a:r>
              <a:rPr kumimoji="1" lang="ja-JP" altLang="ja-JP" sz="1200" kern="1200" dirty="0" smtClean="0">
                <a:solidFill>
                  <a:schemeClr val="tx1"/>
                </a:solidFill>
                <a:effectLst/>
                <a:latin typeface="+mn-lt"/>
                <a:ea typeface="+mn-ea"/>
                <a:cs typeface="+mn-cs"/>
              </a:rPr>
              <a:t>データは膨大であればあるほど、精緻で網羅的に現実を写し取っています。しかし、それは同時にそれを解釈し整理することを難しくします。この矛盾を解決してくれるのが人工知能です。膨大なデータに潜む規則性や構造を見つけ出してくれます。</a:t>
            </a:r>
          </a:p>
          <a:p>
            <a:r>
              <a:rPr kumimoji="1" lang="ja-JP" altLang="ja-JP" sz="1200" kern="1200" dirty="0" smtClean="0">
                <a:solidFill>
                  <a:schemeClr val="tx1"/>
                </a:solidFill>
                <a:effectLst/>
                <a:latin typeface="+mn-lt"/>
                <a:ea typeface="+mn-ea"/>
                <a:cs typeface="+mn-cs"/>
              </a:rPr>
              <a:t>かつてコンピューターは人間が立てた仮説に基づき処理フローを描き、それに従ってプログラムを作っていました。例えば、「こういう手順で仕事を進めれば、仕事の効率は良くなるはず」と経験者の知見や体験を踏まえて仮説を立てて、それを前提にプログラムを書き処理させることで効率を上げてきたのです。しかし、そのやり方が最適なのかどうかは、かならずしもわかりません。</a:t>
            </a:r>
          </a:p>
          <a:p>
            <a:r>
              <a:rPr kumimoji="1" lang="ja-JP" altLang="ja-JP" sz="1200" kern="1200" dirty="0" smtClean="0">
                <a:solidFill>
                  <a:schemeClr val="tx1"/>
                </a:solidFill>
                <a:effectLst/>
                <a:latin typeface="+mn-lt"/>
                <a:ea typeface="+mn-ea"/>
                <a:cs typeface="+mn-cs"/>
              </a:rPr>
              <a:t>一方、人工知能は、その仮説を膨大なデータから見つけ出してくれます。これまでのやり方とは正反対のアプローチです。データに裏付けられた仮説は時にして人間の経験や勘と一致しないこともあります。しかし、思いも寄らなかった「人工知能が膨大なデータを解析して導いた最適解」を実際に試してみたら「人間の経験や勘から導いた最適解」よりも優れていた結果が出てしまったといった事例が数多く報告されています。</a:t>
            </a:r>
          </a:p>
          <a:p>
            <a:r>
              <a:rPr kumimoji="1" lang="en-US" altLang="ja-JP" sz="1200" kern="1200" dirty="0" smtClean="0">
                <a:solidFill>
                  <a:schemeClr val="tx1"/>
                </a:solidFill>
                <a:effectLst/>
                <a:latin typeface="+mn-lt"/>
                <a:ea typeface="+mn-ea"/>
                <a:cs typeface="+mn-cs"/>
              </a:rPr>
              <a:t>Alpha Go</a:t>
            </a:r>
            <a:r>
              <a:rPr kumimoji="1" lang="ja-JP" altLang="ja-JP" sz="1200" kern="1200" dirty="0" smtClean="0">
                <a:solidFill>
                  <a:schemeClr val="tx1"/>
                </a:solidFill>
                <a:effectLst/>
                <a:latin typeface="+mn-lt"/>
                <a:ea typeface="+mn-ea"/>
                <a:cs typeface="+mn-cs"/>
              </a:rPr>
              <a:t>の場合も同様で、人間の最高の英知を打ち負かしたとすれば、それは紛れもなく「最適解」だったのです。しかし、人間の経験や勘がうまく説明できないように、人工知能もなぜそのようになったかを教えてくれません。そこで、プロ棋士たちは、</a:t>
            </a:r>
            <a:r>
              <a:rPr kumimoji="1" lang="en-US" altLang="ja-JP" sz="1200" kern="1200" dirty="0" smtClean="0">
                <a:solidFill>
                  <a:schemeClr val="tx1"/>
                </a:solidFill>
                <a:effectLst/>
                <a:latin typeface="+mn-lt"/>
                <a:ea typeface="+mn-ea"/>
                <a:cs typeface="+mn-cs"/>
              </a:rPr>
              <a:t>Alpha Go</a:t>
            </a:r>
            <a:r>
              <a:rPr kumimoji="1" lang="ja-JP" altLang="ja-JP" sz="1200" kern="1200" dirty="0" smtClean="0">
                <a:solidFill>
                  <a:schemeClr val="tx1"/>
                </a:solidFill>
                <a:effectLst/>
                <a:latin typeface="+mn-lt"/>
                <a:ea typeface="+mn-ea"/>
                <a:cs typeface="+mn-cs"/>
              </a:rPr>
              <a:t>がなぜそんな手を打ったのかを考え、これまでの常識を上書きしようとしているそうです。人工知能の進化が人間の進化を促しているとも言えるでしょう。そんな共進化の役割を人工知能は果たしてくれるのかもしれません。</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状況や変化を読み取り自律的に動作する</a:t>
            </a:r>
          </a:p>
          <a:p>
            <a:r>
              <a:rPr kumimoji="1" lang="ja-JP" altLang="ja-JP" sz="1200" kern="1200" dirty="0" smtClean="0">
                <a:solidFill>
                  <a:schemeClr val="tx1"/>
                </a:solidFill>
                <a:effectLst/>
                <a:latin typeface="+mn-lt"/>
                <a:ea typeface="+mn-ea"/>
                <a:cs typeface="+mn-cs"/>
              </a:rPr>
              <a:t>モノそのものや周囲の状況、あるいはその変化を学習し、最適解を見つけ出し、自身で判断・動作する自律化の能力を実現してくれるのも人工知能です。例えば、自動運転自動者や自ら職人技を身につける産業用ロボット、自動で土木工事をしてくれる建設機械などは、そんな自律化の適用例です。</a:t>
            </a:r>
          </a:p>
          <a:p>
            <a:r>
              <a:rPr kumimoji="1" lang="ja-JP" altLang="ja-JP" sz="1200" kern="1200" dirty="0" smtClean="0">
                <a:solidFill>
                  <a:schemeClr val="tx1"/>
                </a:solidFill>
                <a:effectLst/>
                <a:latin typeface="+mn-lt"/>
                <a:ea typeface="+mn-ea"/>
                <a:cs typeface="+mn-cs"/>
              </a:rPr>
              <a:t>これまでは人間がやらなければならなかった判断を人工知能が行い、その機能が組み込まれたロボットが自律的に行動するといったことが、身近なものになってゆくでしょう。</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限界を理解して、その価値を最大限に利用する</a:t>
            </a:r>
          </a:p>
          <a:p>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Echo</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Alpha Go</a:t>
            </a:r>
            <a:r>
              <a:rPr kumimoji="1" lang="ja-JP" altLang="ja-JP" sz="1200" kern="1200" smtClean="0">
                <a:solidFill>
                  <a:schemeClr val="tx1"/>
                </a:solidFill>
                <a:effectLst/>
                <a:latin typeface="+mn-lt"/>
                <a:ea typeface="+mn-ea"/>
                <a:cs typeface="+mn-cs"/>
              </a:rPr>
              <a:t>など、人間の能力に匹敵するかそれ以上の能力を人工知能は発揮します。しかし、現実を冷静に見れば、音声認識、画像認識、対話応答、自動翻訳などの「特定の知的作業」の中のことであり、それらを組み合わせた「総合的な知的作業」となると、まだまだ課題は残されています。例えば、「こういうことをしたいが、どのような技術を組み合わせれば、実現できるだろうか」を考え、その組合せを実現する能力は人工知能にはありません。将来、そのような人工知能が実現するかどうかは分かりませんが、当面はそのようなことを不安に思うより、既に実現している現実的な能力や役割に注目し、自社のサービスや商品に取り込んでゆくことを考えてゆくべきなの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24188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る商品の在庫状況を知りたければ、在庫管理システムに問い合わせれば、確認することができます。しかし、１ヶ月後の在庫状況を知りたければ、在庫管理システムのデータに加え、受注管理システムにある受注状況のデータや生産管理システムの生産、および、倉庫への出荷予定に関わるデータと付き合わせなくては、分かりません。また、年間の在庫の推移となると、さらに販売計画や生産計画のデータと付き合わせる必要があります。</a:t>
            </a:r>
          </a:p>
          <a:p>
            <a:r>
              <a:rPr kumimoji="1" lang="ja-JP" altLang="ja-JP" sz="1200" kern="1200" dirty="0" smtClean="0">
                <a:solidFill>
                  <a:schemeClr val="tx1"/>
                </a:solidFill>
                <a:effectLst/>
                <a:latin typeface="+mn-lt"/>
                <a:ea typeface="+mn-ea"/>
                <a:cs typeface="+mn-cs"/>
              </a:rPr>
              <a:t>このように、複数の業務システムにまたがるデータを付き合わせなければ分からないような問い合わせや、その結果をレポートにまとめたいというニーズは、少なくありません。</a:t>
            </a:r>
          </a:p>
          <a:p>
            <a:r>
              <a:rPr kumimoji="1" lang="ja-JP" altLang="ja-JP" sz="1200" kern="1200" dirty="0" smtClean="0">
                <a:solidFill>
                  <a:schemeClr val="tx1"/>
                </a:solidFill>
                <a:effectLst/>
                <a:latin typeface="+mn-lt"/>
                <a:ea typeface="+mn-ea"/>
                <a:cs typeface="+mn-cs"/>
              </a:rPr>
              <a:t>そこで、関係する業務システムから必要なデータを抜き出し、データベースを（</a:t>
            </a:r>
            <a:r>
              <a:rPr kumimoji="1" lang="en-US" altLang="ja-JP" sz="1200" kern="1200" dirty="0" smtClean="0">
                <a:solidFill>
                  <a:schemeClr val="tx1"/>
                </a:solidFill>
                <a:effectLst/>
                <a:latin typeface="+mn-lt"/>
                <a:ea typeface="+mn-ea"/>
                <a:cs typeface="+mn-cs"/>
              </a:rPr>
              <a:t>DWH: Data Warehouse</a:t>
            </a:r>
            <a:r>
              <a:rPr kumimoji="1" lang="ja-JP" altLang="ja-JP" sz="1200" kern="1200" dirty="0" smtClean="0">
                <a:solidFill>
                  <a:schemeClr val="tx1"/>
                </a:solidFill>
                <a:effectLst/>
                <a:latin typeface="+mn-lt"/>
                <a:ea typeface="+mn-ea"/>
                <a:cs typeface="+mn-cs"/>
              </a:rPr>
              <a:t>）を作り、これを使って管理レポートを作成（リポーティング）したり、様々な視点からデータの組合せを変えて分析（</a:t>
            </a:r>
            <a:r>
              <a:rPr kumimoji="1" lang="en-US" altLang="ja-JP" sz="1200" kern="1200" dirty="0" smtClean="0">
                <a:solidFill>
                  <a:schemeClr val="tx1"/>
                </a:solidFill>
                <a:effectLst/>
                <a:latin typeface="+mn-lt"/>
                <a:ea typeface="+mn-ea"/>
                <a:cs typeface="+mn-cs"/>
              </a:rPr>
              <a:t>OLAP</a:t>
            </a:r>
            <a:r>
              <a:rPr kumimoji="1" lang="ja-JP" altLang="ja-JP" sz="1200" kern="1200" dirty="0" smtClean="0">
                <a:solidFill>
                  <a:schemeClr val="tx1"/>
                </a:solidFill>
                <a:effectLst/>
                <a:latin typeface="+mn-lt"/>
                <a:ea typeface="+mn-ea"/>
                <a:cs typeface="+mn-cs"/>
              </a:rPr>
              <a:t>分析）したり、統計的な手法でデータに内在する法則や関係を見つけ（データマイニング）たりなどの作業が行われます。</a:t>
            </a:r>
          </a:p>
          <a:p>
            <a:r>
              <a:rPr kumimoji="1" lang="ja-JP" altLang="ja-JP" sz="1200" kern="1200" dirty="0" smtClean="0">
                <a:solidFill>
                  <a:schemeClr val="tx1"/>
                </a:solidFill>
                <a:effectLst/>
                <a:latin typeface="+mn-lt"/>
                <a:ea typeface="+mn-ea"/>
                <a:cs typeface="+mn-cs"/>
              </a:rPr>
              <a:t>さらに、「在庫量を最小化するための製造パターンを知りたい」といった場合には、上記に加え、統計的な予測モデルを使ってシミュレーションを行い、最適解を求めることが必要になります。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71793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これらを行うためのアプリケーション・システムの総称が、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）です。ただし、前者のような過去から現在について分析・整理し、レポートするものを狭義の</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）、未来における最適解を導き出すものを狭義の</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Analytics</a:t>
            </a:r>
            <a:r>
              <a:rPr kumimoji="1" lang="ja-JP" altLang="ja-JP" sz="1200" kern="1200" dirty="0" smtClean="0">
                <a:solidFill>
                  <a:schemeClr val="tx1"/>
                </a:solidFill>
                <a:effectLst/>
                <a:latin typeface="+mn-lt"/>
                <a:ea typeface="+mn-ea"/>
                <a:cs typeface="+mn-cs"/>
              </a:rPr>
              <a:t>）と呼んで区別することもあります。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は、過去や現状を可視化することで、そこに内在する関係や構造から、何らかの結果に至った原因や理由を見つけ出すことが主な目的です。</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製品不良の傾向を明らかにし、その原因を特定。</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業績の推移から、業績を左右する要員とその影響度合いを明確化。</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事業投資と経営指標に及ぼす影響を推測。</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人材とスキルの関係、業績への貢献度合いを明示。</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お客様の購入商品からアップセル可能な商品のレコメンド。</a:t>
            </a:r>
            <a:endParaRPr kumimoji="1" lang="en-US" altLang="ja-JP" sz="1200" kern="1200" dirty="0" smtClean="0">
              <a:solidFill>
                <a:schemeClr val="tx1"/>
              </a:solidFill>
              <a:effectLst/>
              <a:latin typeface="+mn-lt"/>
              <a:ea typeface="+mn-ea"/>
              <a:cs typeface="+mn-cs"/>
            </a:endParaRPr>
          </a:p>
          <a:p>
            <a:pPr marL="171450" lvl="0" indent="-171450">
              <a:buFont typeface="Wingdings" charset="2"/>
              <a:buChar char="l"/>
            </a:pP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一方</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は、将来のある時点における目標を達成するための最適な計画を作ることが目的です。</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事業における最適な予算や人材の配分。</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目的地へ物資を運ぶ上での最適な輸送ルート。</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季節ごとに集客を最大化できるホテルの客室料金設定。</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売上を最大化するための顧客モデルと対象顧客の発見。</a:t>
            </a:r>
          </a:p>
          <a:p>
            <a:pPr marL="171450" lvl="0" indent="-171450">
              <a:buFont typeface="Wingdings" charset="2"/>
              <a:buChar char="l"/>
            </a:pPr>
            <a:r>
              <a:rPr kumimoji="1" lang="ja-JP" altLang="ja-JP" sz="1200" kern="1200" dirty="0" smtClean="0">
                <a:solidFill>
                  <a:schemeClr val="tx1"/>
                </a:solidFill>
                <a:effectLst/>
                <a:latin typeface="+mn-lt"/>
                <a:ea typeface="+mn-ea"/>
                <a:cs typeface="+mn-cs"/>
              </a:rPr>
              <a:t>来店客を増やすための広告宣伝の組合せ。</a:t>
            </a:r>
            <a:endParaRPr kumimoji="1" lang="en-US" altLang="ja-JP" sz="1200" kern="1200" dirty="0" smtClean="0">
              <a:solidFill>
                <a:schemeClr val="tx1"/>
              </a:solidFill>
              <a:effectLst/>
              <a:latin typeface="+mn-lt"/>
              <a:ea typeface="+mn-ea"/>
              <a:cs typeface="+mn-cs"/>
            </a:endParaRPr>
          </a:p>
          <a:p>
            <a:pPr marL="171450" lvl="0" indent="-171450">
              <a:buFont typeface="Wingdings" charset="2"/>
              <a:buChar char="l"/>
            </a:pP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経験や勘だけに頼るのではなく、データに基づく的確で迅速な意志決定を行えるようにすること。それが、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の目的なのです。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9794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の違い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私たちが、普段使っている「情報」という言葉に相当する英語の意味を考えてゆくと、３つの単語に分かれることに気付かされます。この違いを正しく理解できれば、</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アプリケーションとは何かを理解することができます。</a:t>
            </a:r>
          </a:p>
          <a:p>
            <a:r>
              <a:rPr kumimoji="1" lang="en-US" altLang="ja-JP" sz="1200" kern="1200" dirty="0" smtClean="0">
                <a:solidFill>
                  <a:schemeClr val="tx1"/>
                </a:solidFill>
                <a:effectLst/>
                <a:latin typeface="+mn-lt"/>
                <a:ea typeface="+mn-ea"/>
                <a:cs typeface="+mn-cs"/>
              </a:rPr>
              <a:t>Data</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業務システムや</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イト、ソーシャルメディアから日々生成される数字や文字列、特徴や出来事に関わる記述などを収集したものです。それらだけをみても、そこにどのような意味があるのか分からない状態の素材に当たる「情報」です。</a:t>
            </a:r>
          </a:p>
          <a:p>
            <a:r>
              <a:rPr kumimoji="1" lang="en-US" altLang="ja-JP" sz="1200" kern="1200" dirty="0" smtClean="0">
                <a:solidFill>
                  <a:schemeClr val="tx1"/>
                </a:solidFill>
                <a:effectLst/>
                <a:latin typeface="+mn-lt"/>
                <a:ea typeface="+mn-ea"/>
                <a:cs typeface="+mn-cs"/>
              </a:rPr>
              <a:t>Information</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素材である</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を「営業店ごとの商品別売上一覧」とか「製品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についての製造歩留まり率の推移」というように、なんらかの基準に基づき構造や体系を与え整理したものです。表やグラフといった形でわかりやすく整理されている「情報」です。</a:t>
            </a:r>
          </a:p>
          <a:p>
            <a:r>
              <a:rPr kumimoji="1" lang="en-US" altLang="ja-JP" sz="1200" kern="1200" dirty="0" smtClean="0">
                <a:solidFill>
                  <a:schemeClr val="tx1"/>
                </a:solidFill>
                <a:effectLst/>
                <a:latin typeface="+mn-lt"/>
                <a:ea typeface="+mn-ea"/>
                <a:cs typeface="+mn-cs"/>
              </a:rPr>
              <a:t>Intelligence</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次のようなケースを考えてみましょう。</a:t>
            </a:r>
          </a:p>
          <a:p>
            <a:r>
              <a:rPr kumimoji="1" lang="ja-JP" altLang="ja-JP" sz="1200" kern="1200" dirty="0" smtClean="0">
                <a:solidFill>
                  <a:schemeClr val="tx1"/>
                </a:solidFill>
                <a:effectLst/>
                <a:latin typeface="+mn-lt"/>
                <a:ea typeface="+mn-ea"/>
                <a:cs typeface="+mn-cs"/>
              </a:rPr>
              <a:t>「『営業店ごとの商品別売上一覧（</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）』をみると支店</a:t>
            </a:r>
            <a:r>
              <a:rPr kumimoji="1" lang="en-US" altLang="ja-JP" sz="1200" kern="1200" dirty="0" smtClean="0">
                <a:solidFill>
                  <a:schemeClr val="tx1"/>
                </a:solidFill>
                <a:effectLst/>
                <a:latin typeface="+mn-lt"/>
                <a:ea typeface="+mn-ea"/>
                <a:cs typeface="+mn-cs"/>
              </a:rPr>
              <a:t>X</a:t>
            </a:r>
            <a:r>
              <a:rPr kumimoji="1" lang="ja-JP" altLang="ja-JP" sz="1200" kern="1200" dirty="0" smtClean="0">
                <a:solidFill>
                  <a:schemeClr val="tx1"/>
                </a:solidFill>
                <a:effectLst/>
                <a:latin typeface="+mn-lt"/>
                <a:ea typeface="+mn-ea"/>
                <a:cs typeface="+mn-cs"/>
              </a:rPr>
              <a:t>の商品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の売上が、</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月度に大幅に減っている。その原因は、競合他社が、商品</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狙い撃ちして地域限定のキャンペーンを行ったことが原因。競合他社は、この成功を参考にして同様のキャンペーンを全国に展開する可能性がある。従って、先手を打って、こちらが先にキャンペーンを仕掛けることが賢明である。」</a:t>
            </a:r>
          </a:p>
          <a:p>
            <a:r>
              <a:rPr kumimoji="1" lang="ja-JP" altLang="ja-JP" sz="1200" kern="1200" dirty="0" smtClean="0">
                <a:solidFill>
                  <a:schemeClr val="tx1"/>
                </a:solidFill>
                <a:effectLst/>
                <a:latin typeface="+mn-lt"/>
                <a:ea typeface="+mn-ea"/>
                <a:cs typeface="+mn-cs"/>
              </a:rPr>
              <a:t>このように、与えられた</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を必要性に基づき取捨選択し、内容を分析し、価値判断を与えられたものが</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を分析、評価して「洞察（</a:t>
            </a:r>
            <a:r>
              <a:rPr kumimoji="1" lang="en-US" altLang="ja-JP" sz="1200" kern="1200" dirty="0" smtClean="0">
                <a:solidFill>
                  <a:schemeClr val="tx1"/>
                </a:solidFill>
                <a:effectLst/>
                <a:latin typeface="+mn-lt"/>
                <a:ea typeface="+mn-ea"/>
                <a:cs typeface="+mn-cs"/>
              </a:rPr>
              <a:t>insight</a:t>
            </a:r>
            <a:r>
              <a:rPr kumimoji="1" lang="ja-JP" altLang="ja-JP" sz="1200" kern="1200" dirty="0" smtClean="0">
                <a:solidFill>
                  <a:schemeClr val="tx1"/>
                </a:solidFill>
                <a:effectLst/>
                <a:latin typeface="+mn-lt"/>
                <a:ea typeface="+mn-ea"/>
                <a:cs typeface="+mn-cs"/>
              </a:rPr>
              <a:t>）」した結果の「情報」と言えるでしょう。この洞察がないものは、</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であって、</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とは言えません。</a:t>
            </a:r>
          </a:p>
          <a:p>
            <a:r>
              <a:rPr kumimoji="1" lang="ja-JP" altLang="ja-JP" sz="1200" kern="1200" dirty="0" smtClean="0">
                <a:solidFill>
                  <a:schemeClr val="tx1"/>
                </a:solidFill>
                <a:effectLst/>
                <a:latin typeface="+mn-lt"/>
                <a:ea typeface="+mn-ea"/>
                <a:cs typeface="+mn-cs"/>
              </a:rPr>
              <a:t>米国に</a:t>
            </a:r>
            <a:r>
              <a:rPr kumimoji="1" lang="en-US" altLang="ja-JP" sz="1200" kern="1200" dirty="0" smtClean="0">
                <a:solidFill>
                  <a:schemeClr val="tx1"/>
                </a:solidFill>
                <a:effectLst/>
                <a:latin typeface="+mn-lt"/>
                <a:ea typeface="+mn-ea"/>
                <a:cs typeface="+mn-cs"/>
              </a:rPr>
              <a:t>CIA</a:t>
            </a:r>
            <a:r>
              <a:rPr kumimoji="1" lang="ja-JP" altLang="ja-JP" sz="1200" kern="1200" dirty="0" smtClean="0">
                <a:solidFill>
                  <a:schemeClr val="tx1"/>
                </a:solidFill>
                <a:effectLst/>
                <a:latin typeface="+mn-lt"/>
                <a:ea typeface="+mn-ea"/>
                <a:cs typeface="+mn-cs"/>
              </a:rPr>
              <a:t>という組織がありますが、正式な名称は、</a:t>
            </a:r>
            <a:r>
              <a:rPr kumimoji="1" lang="en-US" altLang="ja-JP" sz="1200" kern="1200" dirty="0" smtClean="0">
                <a:solidFill>
                  <a:schemeClr val="tx1"/>
                </a:solidFill>
                <a:effectLst/>
                <a:latin typeface="+mn-lt"/>
                <a:ea typeface="+mn-ea"/>
                <a:cs typeface="+mn-cs"/>
              </a:rPr>
              <a:t>Central Intelligence Agency</a:t>
            </a:r>
            <a:r>
              <a:rPr kumimoji="1" lang="ja-JP" altLang="ja-JP" sz="1200" kern="1200" dirty="0" smtClean="0">
                <a:solidFill>
                  <a:schemeClr val="tx1"/>
                </a:solidFill>
                <a:effectLst/>
                <a:latin typeface="+mn-lt"/>
                <a:ea typeface="+mn-ea"/>
                <a:cs typeface="+mn-cs"/>
              </a:rPr>
              <a:t>です。世界中から政治や経済、軍事などの</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を集め、</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に加工し、国家の政策決定に影響を与えるものはどれかを分析、評価して、専門家の解釈を加えた</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を、大統領や政策決定者に報告する組織です。大統領や政策決定者は、その</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に基づき、意志決定（</a:t>
            </a:r>
            <a:r>
              <a:rPr kumimoji="1" lang="en-US" altLang="ja-JP" sz="1200" kern="1200" dirty="0" smtClean="0">
                <a:solidFill>
                  <a:schemeClr val="tx1"/>
                </a:solidFill>
                <a:effectLst/>
                <a:latin typeface="+mn-lt"/>
                <a:ea typeface="+mn-ea"/>
                <a:cs typeface="+mn-cs"/>
              </a:rPr>
              <a:t>Decision</a:t>
            </a:r>
            <a:r>
              <a:rPr kumimoji="1" lang="ja-JP" altLang="ja-JP" sz="1200" kern="1200" dirty="0" smtClean="0">
                <a:solidFill>
                  <a:schemeClr val="tx1"/>
                </a:solidFill>
                <a:effectLst/>
                <a:latin typeface="+mn-lt"/>
                <a:ea typeface="+mn-ea"/>
                <a:cs typeface="+mn-cs"/>
              </a:rPr>
              <a:t>）を行います。</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アプリケーションは、これまで、</a:t>
            </a:r>
            <a:r>
              <a:rPr kumimoji="1" lang="en-US" altLang="ja-JP" sz="1200" kern="1200" dirty="0" smtClean="0">
                <a:solidFill>
                  <a:schemeClr val="tx1"/>
                </a:solidFill>
                <a:effectLst/>
                <a:latin typeface="+mn-lt"/>
                <a:ea typeface="+mn-ea"/>
                <a:cs typeface="+mn-cs"/>
              </a:rPr>
              <a:t>Data</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を創り出すための手段として使われてきました。そこに、最適化された将来計画を示してくれる</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Analytics</a:t>
            </a:r>
            <a:r>
              <a:rPr kumimoji="1" lang="ja-JP" altLang="ja-JP" sz="1200" kern="1200" dirty="0" smtClean="0">
                <a:solidFill>
                  <a:schemeClr val="tx1"/>
                </a:solidFill>
                <a:effectLst/>
                <a:latin typeface="+mn-lt"/>
                <a:ea typeface="+mn-ea"/>
                <a:cs typeface="+mn-cs"/>
              </a:rPr>
              <a:t>）が加わり、</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をもカバーするようになりました。さらに、人工知能の適用が拡がれば、より高度な</a:t>
            </a:r>
            <a:r>
              <a:rPr kumimoji="1" lang="en-US" altLang="ja-JP" sz="1200" kern="1200" dirty="0" smtClean="0">
                <a:solidFill>
                  <a:schemeClr val="tx1"/>
                </a:solidFill>
                <a:effectLst/>
                <a:latin typeface="+mn-lt"/>
                <a:ea typeface="+mn-ea"/>
                <a:cs typeface="+mn-cs"/>
              </a:rPr>
              <a:t>Intelligence</a:t>
            </a:r>
            <a:r>
              <a:rPr kumimoji="1" lang="ja-JP" altLang="ja-JP" sz="1200" kern="1200" dirty="0" smtClean="0">
                <a:solidFill>
                  <a:schemeClr val="tx1"/>
                </a:solidFill>
                <a:effectLst/>
                <a:latin typeface="+mn-lt"/>
                <a:ea typeface="+mn-ea"/>
                <a:cs typeface="+mn-cs"/>
              </a:rPr>
              <a:t>をシステムが提供してくれることになるでしょう。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95077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「経験や勘ではなく､事実に基づいて、ビジネス上の判断をできるようにすること」</a:t>
            </a:r>
          </a:p>
          <a:p>
            <a:r>
              <a:rPr kumimoji="1" lang="ja-JP" altLang="ja-JP" sz="1200" kern="1200" dirty="0" smtClean="0">
                <a:solidFill>
                  <a:schemeClr val="tx1"/>
                </a:solidFill>
                <a:effectLst/>
                <a:latin typeface="+mn-lt"/>
                <a:ea typeface="+mn-ea"/>
                <a:cs typeface="+mn-cs"/>
              </a:rPr>
              <a:t>その手段として、「ビジネス・インテリジェンス（</a:t>
            </a:r>
            <a:r>
              <a:rPr kumimoji="1" lang="en-US" altLang="ja-JP" sz="1200" kern="1200" dirty="0" smtClean="0">
                <a:solidFill>
                  <a:schemeClr val="tx1"/>
                </a:solidFill>
                <a:effectLst/>
                <a:latin typeface="+mn-lt"/>
                <a:ea typeface="+mn-ea"/>
                <a:cs typeface="+mn-cs"/>
              </a:rPr>
              <a:t>BI: Business Intelligence</a:t>
            </a:r>
            <a:r>
              <a:rPr kumimoji="1" lang="ja-JP" altLang="ja-JP" sz="1200" kern="1200" dirty="0" smtClean="0">
                <a:solidFill>
                  <a:schemeClr val="tx1"/>
                </a:solidFill>
                <a:effectLst/>
                <a:latin typeface="+mn-lt"/>
                <a:ea typeface="+mn-ea"/>
                <a:cs typeface="+mn-cs"/>
              </a:rPr>
              <a:t>）」が、これまでも使われてきた。ここに来て、人工知能が普及し、「アナリティクス（</a:t>
            </a:r>
            <a:r>
              <a:rPr kumimoji="1" lang="en-US" altLang="ja-JP" sz="1200" kern="1200" dirty="0" smtClean="0">
                <a:solidFill>
                  <a:schemeClr val="tx1"/>
                </a:solidFill>
                <a:effectLst/>
                <a:latin typeface="+mn-lt"/>
                <a:ea typeface="+mn-ea"/>
                <a:cs typeface="+mn-cs"/>
              </a:rPr>
              <a:t>Analytics</a:t>
            </a:r>
            <a:r>
              <a:rPr kumimoji="1" lang="ja-JP" altLang="ja-JP" sz="1200" kern="1200" dirty="0" smtClean="0">
                <a:solidFill>
                  <a:schemeClr val="tx1"/>
                </a:solidFill>
                <a:effectLst/>
                <a:latin typeface="+mn-lt"/>
                <a:ea typeface="+mn-ea"/>
                <a:cs typeface="+mn-cs"/>
              </a:rPr>
              <a:t>）」という言葉とともに、その融合がすすみつつある。両者はどう言う関係にあるのか。</a:t>
            </a:r>
            <a:r>
              <a:rPr kumimoji="1" lang="en-US" altLang="ja-JP" sz="1200" kern="1200" dirty="0" smtClean="0">
                <a:solidFill>
                  <a:schemeClr val="tx1"/>
                </a:solidFill>
                <a:effectLst/>
                <a:latin typeface="+mn-lt"/>
                <a:ea typeface="+mn-ea"/>
                <a:cs typeface="+mn-cs"/>
              </a:rPr>
              <a:t>Harvard Business Review 2014.5</a:t>
            </a:r>
            <a:r>
              <a:rPr kumimoji="1" lang="ja-JP" altLang="ja-JP" sz="1200" kern="1200" dirty="0" smtClean="0">
                <a:solidFill>
                  <a:schemeClr val="tx1"/>
                </a:solidFill>
                <a:effectLst/>
                <a:latin typeface="+mn-lt"/>
                <a:ea typeface="+mn-ea"/>
                <a:cs typeface="+mn-cs"/>
              </a:rPr>
              <a:t>月号「アナリティクス</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」を参考に独自の解釈を加えつつ、コレ１枚にまとめてみた。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1.0</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急速に遡及したコンピューターは、企業内の様々な業務をデータとして捉える環境を整えていった。このデータを使って社内業務に関わる分析レポートや管理資料を作成し、経営や業務に関わる意志決定を行う仕組みとして登場したのがビジネス・インテリジェンス（</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かつてコンピューターがバッチ処理主体で使われていた時代、管理レポート１枚を作るにも</a:t>
            </a:r>
            <a:r>
              <a:rPr kumimoji="1" lang="en-US" altLang="ja-JP" sz="1200" kern="1200" dirty="0" smtClean="0">
                <a:solidFill>
                  <a:schemeClr val="tx1"/>
                </a:solidFill>
                <a:effectLst/>
                <a:latin typeface="+mn-lt"/>
                <a:ea typeface="+mn-ea"/>
                <a:cs typeface="+mn-cs"/>
              </a:rPr>
              <a:t>COBOL</a:t>
            </a:r>
            <a:r>
              <a:rPr kumimoji="1" lang="ja-JP" altLang="ja-JP" sz="1200" kern="1200" dirty="0" smtClean="0">
                <a:solidFill>
                  <a:schemeClr val="tx1"/>
                </a:solidFill>
                <a:effectLst/>
                <a:latin typeface="+mn-lt"/>
                <a:ea typeface="+mn-ea"/>
                <a:cs typeface="+mn-cs"/>
              </a:rPr>
              <a:t>などのプログラム言語を駆使して作成しなくてはならなかった。そのため、プログラミングの専門知識がある情報システムの専門家にそれを依頼しなければならなかった。しかし、業務現場の意図を正しく伝えることや試行錯誤して視点を変えることなど行おうとすると、その都度彼らに依頼しなければならず、大変手間がかかっていた。</a:t>
            </a:r>
          </a:p>
          <a:p>
            <a:r>
              <a:rPr kumimoji="1" lang="ja-JP" altLang="ja-JP" sz="1200" kern="1200" dirty="0" smtClean="0">
                <a:solidFill>
                  <a:schemeClr val="tx1"/>
                </a:solidFill>
                <a:effectLst/>
                <a:latin typeface="+mn-lt"/>
                <a:ea typeface="+mn-ea"/>
                <a:cs typeface="+mn-cs"/>
              </a:rPr>
              <a:t>この状況を打開するため管理レポート作成や業務分析を情報システムの専門家に頼らなくても業務の現場や経営者ができるようにとの目的で作られた仕組みが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だ。</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では、業務データから取り出したデータを解析専用のデータベース（</a:t>
            </a:r>
            <a:r>
              <a:rPr kumimoji="1" lang="en-US" altLang="ja-JP" sz="1200" kern="1200" dirty="0" smtClean="0">
                <a:solidFill>
                  <a:schemeClr val="tx1"/>
                </a:solidFill>
                <a:effectLst/>
                <a:latin typeface="+mn-lt"/>
                <a:ea typeface="+mn-ea"/>
                <a:cs typeface="+mn-cs"/>
              </a:rPr>
              <a:t>DWH: Data Warehouse</a:t>
            </a:r>
            <a:r>
              <a:rPr kumimoji="1" lang="ja-JP" altLang="ja-JP" sz="1200" kern="1200" dirty="0" smtClean="0">
                <a:solidFill>
                  <a:schemeClr val="tx1"/>
                </a:solidFill>
                <a:effectLst/>
                <a:latin typeface="+mn-lt"/>
                <a:ea typeface="+mn-ea"/>
                <a:cs typeface="+mn-cs"/>
              </a:rPr>
              <a:t>）に格納し、それを使って管理レポートを作成（リポーティング）したり、様々な視点からデータの組合せを変えて分析（</a:t>
            </a:r>
            <a:r>
              <a:rPr kumimoji="1" lang="en-US" altLang="ja-JP" sz="1200" kern="1200" dirty="0" smtClean="0">
                <a:solidFill>
                  <a:schemeClr val="tx1"/>
                </a:solidFill>
                <a:effectLst/>
                <a:latin typeface="+mn-lt"/>
                <a:ea typeface="+mn-ea"/>
                <a:cs typeface="+mn-cs"/>
              </a:rPr>
              <a:t>OLAP</a:t>
            </a:r>
            <a:r>
              <a:rPr kumimoji="1" lang="ja-JP" altLang="ja-JP" sz="1200" kern="1200" dirty="0" smtClean="0">
                <a:solidFill>
                  <a:schemeClr val="tx1"/>
                </a:solidFill>
                <a:effectLst/>
                <a:latin typeface="+mn-lt"/>
                <a:ea typeface="+mn-ea"/>
                <a:cs typeface="+mn-cs"/>
              </a:rPr>
              <a:t>分析）したり、統計的な手法でデータに内在する法則や関係を見つけ（データマイニング）たりなどの作業を行われるようになった。これを「説明的アナリティクス」と呼んでいる。</a:t>
            </a:r>
          </a:p>
          <a:p>
            <a:r>
              <a:rPr kumimoji="1" lang="ja-JP" altLang="ja-JP" sz="1200" kern="1200" dirty="0" smtClean="0">
                <a:solidFill>
                  <a:schemeClr val="tx1"/>
                </a:solidFill>
                <a:effectLst/>
                <a:latin typeface="+mn-lt"/>
                <a:ea typeface="+mn-ea"/>
                <a:cs typeface="+mn-cs"/>
              </a:rPr>
              <a:t>企業内の業務システムで生成されたデータを使い、企業活動をデータで説明するための分析を行う段階を「アナリティクス</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」という。</a:t>
            </a: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2.0</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情報システムの適用領域が広がり、業務結果やプロセスのデータ化はさらに拡大した。加えて、</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サイトの普及やマーケティングにおける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の利用、</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の活用、さらにインターネットの普及により企業をまたがるデータも扱うようになり、益々扱うデータが増大してゆく。世に言うビッグデータ時代の幕開けだ。これらデータを活かして意志決定のきめ細かさや精度を高めると共に、リアルタイムな変化に即応することで、ビジネス・チャンスを逃さないための取り組みが始まった。</a:t>
            </a:r>
          </a:p>
          <a:p>
            <a:r>
              <a:rPr kumimoji="1" lang="ja-JP" altLang="ja-JP" sz="1200" kern="1200" dirty="0" smtClean="0">
                <a:solidFill>
                  <a:schemeClr val="tx1"/>
                </a:solidFill>
                <a:effectLst/>
                <a:latin typeface="+mn-lt"/>
                <a:ea typeface="+mn-ea"/>
                <a:cs typeface="+mn-cs"/>
              </a:rPr>
              <a:t>しかし、膨大なデータが集まるようになっても、従来のリレーショナル・データベース（</a:t>
            </a:r>
            <a:r>
              <a:rPr kumimoji="1" lang="en-US" altLang="ja-JP" sz="1200" kern="1200" dirty="0" smtClean="0">
                <a:solidFill>
                  <a:schemeClr val="tx1"/>
                </a:solidFill>
                <a:effectLst/>
                <a:latin typeface="+mn-lt"/>
                <a:ea typeface="+mn-ea"/>
                <a:cs typeface="+mn-cs"/>
              </a:rPr>
              <a:t>RDB</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のために使われていた列指向データベースでは、リーズナブルなコストで効率よく扱うことができなかった。そこに登場したのが、</a:t>
            </a:r>
            <a:r>
              <a:rPr kumimoji="1" lang="en-US" altLang="ja-JP" sz="1200" kern="1200" dirty="0" err="1" smtClean="0">
                <a:solidFill>
                  <a:schemeClr val="tx1"/>
                </a:solidFill>
                <a:effectLst/>
                <a:latin typeface="+mn-lt"/>
                <a:ea typeface="+mn-ea"/>
                <a:cs typeface="+mn-cs"/>
              </a:rPr>
              <a:t>NoSQL</a:t>
            </a:r>
            <a:r>
              <a:rPr kumimoji="1" lang="ja-JP" altLang="ja-JP" sz="1200" kern="1200" dirty="0" smtClean="0">
                <a:solidFill>
                  <a:schemeClr val="tx1"/>
                </a:solidFill>
                <a:effectLst/>
                <a:latin typeface="+mn-lt"/>
                <a:ea typeface="+mn-ea"/>
                <a:cs typeface="+mn-cs"/>
              </a:rPr>
              <a:t>データベースや</a:t>
            </a:r>
            <a:r>
              <a:rPr kumimoji="1" lang="en-US" altLang="ja-JP" sz="1200" kern="1200" dirty="0" err="1" smtClean="0">
                <a:solidFill>
                  <a:schemeClr val="tx1"/>
                </a:solidFill>
                <a:effectLst/>
                <a:latin typeface="+mn-lt"/>
                <a:ea typeface="+mn-ea"/>
                <a:cs typeface="+mn-cs"/>
              </a:rPr>
              <a:t>Hadoop</a:t>
            </a:r>
            <a:r>
              <a:rPr kumimoji="1" lang="ja-JP" altLang="ja-JP" sz="1200" kern="1200" dirty="0" smtClean="0">
                <a:solidFill>
                  <a:schemeClr val="tx1"/>
                </a:solidFill>
                <a:effectLst/>
                <a:latin typeface="+mn-lt"/>
                <a:ea typeface="+mn-ea"/>
                <a:cs typeface="+mn-cs"/>
              </a:rPr>
              <a:t>といわれる大規模分散処理システムだ。さらに、ハードウェアの価格性能比が大幅に向上したことと相まって、より高度な分析を行えるようになった。</a:t>
            </a:r>
          </a:p>
          <a:p>
            <a:r>
              <a:rPr kumimoji="1" lang="ja-JP" altLang="ja-JP" sz="1200" kern="1200" dirty="0" smtClean="0">
                <a:solidFill>
                  <a:schemeClr val="tx1"/>
                </a:solidFill>
                <a:effectLst/>
                <a:latin typeface="+mn-lt"/>
                <a:ea typeface="+mn-ea"/>
                <a:cs typeface="+mn-cs"/>
              </a:rPr>
              <a:t>このような仕組みを使い高度な予測モデルを使って将来を予測し、最適なビジネス・プランを策定するなどの領域へと拡がっていった。これを「予測的アナリティクス」という。</a:t>
            </a:r>
          </a:p>
          <a:p>
            <a:r>
              <a:rPr kumimoji="1" lang="ja-JP" altLang="ja-JP" sz="1200" kern="1200" dirty="0" smtClean="0">
                <a:solidFill>
                  <a:schemeClr val="tx1"/>
                </a:solidFill>
                <a:effectLst/>
                <a:latin typeface="+mn-lt"/>
                <a:ea typeface="+mn-ea"/>
                <a:cs typeface="+mn-cs"/>
              </a:rPr>
              <a:t>社内外の大規模データを使い意志決定の改善とリアルタイム化をすすめる共に、最適なプランニングへと適用範囲を拡げた段階を「アナリティクス</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」と呼ぶ。</a:t>
            </a:r>
          </a:p>
          <a:p>
            <a:r>
              <a:rPr kumimoji="1" lang="ja-JP" altLang="ja-JP" sz="1200" kern="1200" dirty="0" smtClean="0">
                <a:solidFill>
                  <a:schemeClr val="tx1"/>
                </a:solidFill>
                <a:effectLst/>
                <a:latin typeface="+mn-lt"/>
                <a:ea typeface="+mn-ea"/>
                <a:cs typeface="+mn-cs"/>
              </a:rPr>
              <a:t>アナリティクス</a:t>
            </a:r>
            <a:r>
              <a:rPr kumimoji="1" lang="en-US" altLang="ja-JP" sz="1200" kern="1200" dirty="0" smtClean="0">
                <a:solidFill>
                  <a:schemeClr val="tx1"/>
                </a:solidFill>
                <a:effectLst/>
                <a:latin typeface="+mn-lt"/>
                <a:ea typeface="+mn-ea"/>
                <a:cs typeface="+mn-cs"/>
              </a:rPr>
              <a:t>3.0</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企業が取り扱うデータは、飛躍的に拡大しようとしている。これらデータを業務や経営の効率化や最適化のためだけに使うのではなく、競争力のある商品やサービスの創出、あるいは、リアルタイムな市場の変化に連動して広告やサービスを自在に変化させることで、競争力の拡大や強化を図ってゆこうという時代に移ろうとしている。</a:t>
            </a:r>
          </a:p>
          <a:p>
            <a:r>
              <a:rPr kumimoji="1" lang="ja-JP" altLang="ja-JP" sz="1200" kern="1200" dirty="0" smtClean="0">
                <a:solidFill>
                  <a:schemeClr val="tx1"/>
                </a:solidFill>
                <a:effectLst/>
                <a:latin typeface="+mn-lt"/>
                <a:ea typeface="+mn-ea"/>
                <a:cs typeface="+mn-cs"/>
              </a:rPr>
              <a:t>そのためにリアルタイムなデータを使って大規模な解析やシミュレーションを行い、最適解を導き出し、再び現場へとフィードバックする</a:t>
            </a:r>
            <a:r>
              <a:rPr kumimoji="1" lang="en-US" altLang="ja-JP" sz="1200" kern="1200" dirty="0" smtClean="0">
                <a:solidFill>
                  <a:schemeClr val="tx1"/>
                </a:solidFill>
                <a:effectLst/>
                <a:latin typeface="+mn-lt"/>
                <a:ea typeface="+mn-ea"/>
                <a:cs typeface="+mn-cs"/>
              </a:rPr>
              <a:t>Cyber-Physical Systems</a:t>
            </a:r>
            <a:r>
              <a:rPr kumimoji="1" lang="ja-JP" altLang="ja-JP" sz="1200" kern="1200" dirty="0" smtClean="0">
                <a:solidFill>
                  <a:schemeClr val="tx1"/>
                </a:solidFill>
                <a:effectLst/>
                <a:latin typeface="+mn-lt"/>
                <a:ea typeface="+mn-ea"/>
                <a:cs typeface="+mn-cs"/>
              </a:rPr>
              <a:t>を基盤とした仕組みが作られようとしている。そのための手段として、これまでの集計や統計的アプローチに加え、人工知能を活用してゆこうという動きが始まっている。</a:t>
            </a:r>
          </a:p>
          <a:p>
            <a:r>
              <a:rPr kumimoji="1" lang="ja-JP" altLang="ja-JP" sz="1200" kern="1200" dirty="0" smtClean="0">
                <a:solidFill>
                  <a:schemeClr val="tx1"/>
                </a:solidFill>
                <a:effectLst/>
                <a:latin typeface="+mn-lt"/>
                <a:ea typeface="+mn-ea"/>
                <a:cs typeface="+mn-cs"/>
              </a:rPr>
              <a:t>これら手段を駆使し、システム自身が判断を下し現場への指示を行う「指示的アナリティクス」の段階を「アナリティクス</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」と呼ぶ。</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アナリティクスの進化は、これからも続くだろう。その牽引役は人工知能になる。人工知能は、アナリティクス</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の時代まで人間が経験と統計学知識で行ってきた最適モデルの設定や結果の解釈、意志決定を自ら行おうとしている。データサイエンティストや現場管理者が行っていた仕事を奪うかもしれない。そんな変化の中で、どう折り合いを付けてゆくかが、今後の課題となってゆくだろ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06233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【図解】コレ１枚で分かるアナリティクス・プロセス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「経験や勘ではなく、事実に基づいてビジネス上の判断をできるようにすること」</a:t>
            </a:r>
          </a:p>
          <a:p>
            <a:r>
              <a:rPr kumimoji="1" lang="ja-JP" altLang="ja-JP" sz="1200" kern="1200" dirty="0" smtClean="0">
                <a:solidFill>
                  <a:schemeClr val="tx1"/>
                </a:solidFill>
                <a:effectLst/>
                <a:latin typeface="+mn-lt"/>
                <a:ea typeface="+mn-ea"/>
                <a:cs typeface="+mn-cs"/>
              </a:rPr>
              <a:t>「アナリティクス」の目的のひとつだ。ではどのような手順でこれをすすめてゆくのか。そのプロセスをコレ１枚にまとめた。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業務システムからの業務データ、インターネットにつながる</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サイトやマーケティングサイトからの取引や顧客に関わるデータ、</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デバイスから送られるセンサー・データなど、膨大なデータが企業活動に伴い日々生みだされている。これらデータを収拾、蓄積する受け皿が、</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Data Warehouse</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これらデータを、意志決定に関わる人が「何を見たいか」に従って集計し、統計的な分析を加えて、表やグラフなどでわかりやすく表現する。意志決定者は、それを見て様々な洞察を得ることができる。これ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）だ。</a:t>
            </a:r>
          </a:p>
          <a:p>
            <a:r>
              <a:rPr kumimoji="1" lang="ja-JP" altLang="ja-JP" sz="1200" kern="1200" dirty="0" smtClean="0">
                <a:solidFill>
                  <a:schemeClr val="tx1"/>
                </a:solidFill>
                <a:effectLst/>
                <a:latin typeface="+mn-lt"/>
                <a:ea typeface="+mn-ea"/>
                <a:cs typeface="+mn-cs"/>
              </a:rPr>
              <a:t>次に、ビジネス上の目標をどのように達成すれば良いかを考える必要がある。そこで、将来を予測するための計算モデルを使い、目標達成のためにどのような施策を打てば、予測値がどのように変化するかをシミュレーションしてみる。既に得ている洞察を手掛かりに、シミュレーションを繰り返し、ビジネス目標達成のための最適な計画を作り上げてゆく。これを</a:t>
            </a:r>
            <a:r>
              <a:rPr kumimoji="1" lang="en-US" altLang="ja-JP" sz="1200" kern="1200" dirty="0" smtClean="0">
                <a:solidFill>
                  <a:schemeClr val="tx1"/>
                </a:solidFill>
                <a:effectLst/>
                <a:latin typeface="+mn-lt"/>
                <a:ea typeface="+mn-ea"/>
                <a:cs typeface="+mn-cs"/>
              </a:rPr>
              <a:t>BA(Business Analytics)</a:t>
            </a:r>
            <a:r>
              <a:rPr kumimoji="1" lang="ja-JP" altLang="ja-JP" sz="1200" kern="1200" dirty="0" smtClean="0">
                <a:solidFill>
                  <a:schemeClr val="tx1"/>
                </a:solidFill>
                <a:effectLst/>
                <a:latin typeface="+mn-lt"/>
                <a:ea typeface="+mn-ea"/>
                <a:cs typeface="+mn-cs"/>
              </a:rPr>
              <a:t>と言う。</a:t>
            </a:r>
          </a:p>
          <a:p>
            <a:r>
              <a:rPr kumimoji="1" lang="ja-JP" altLang="ja-JP" sz="1200" kern="1200" dirty="0" smtClean="0">
                <a:solidFill>
                  <a:schemeClr val="tx1"/>
                </a:solidFill>
                <a:effectLst/>
                <a:latin typeface="+mn-lt"/>
                <a:ea typeface="+mn-ea"/>
                <a:cs typeface="+mn-cs"/>
              </a:rPr>
              <a:t>作られた計画は、行動に移されるわけだが、その結果もまたデータとしてフィードバックされる。これを当初の計画に照らし合わせ、検証・評価して、必要とあれば再び</a:t>
            </a:r>
            <a:r>
              <a:rPr kumimoji="1" lang="en-US" altLang="ja-JP" sz="1200" kern="1200" dirty="0" smtClean="0">
                <a:solidFill>
                  <a:schemeClr val="tx1"/>
                </a:solidFill>
                <a:effectLst/>
                <a:latin typeface="+mn-lt"/>
                <a:ea typeface="+mn-ea"/>
                <a:cs typeface="+mn-cs"/>
              </a:rPr>
              <a:t>BA</a:t>
            </a:r>
            <a:r>
              <a:rPr kumimoji="1" lang="ja-JP" altLang="ja-JP" sz="1200" kern="1200" dirty="0" smtClean="0">
                <a:solidFill>
                  <a:schemeClr val="tx1"/>
                </a:solidFill>
                <a:effectLst/>
                <a:latin typeface="+mn-lt"/>
                <a:ea typeface="+mn-ea"/>
                <a:cs typeface="+mn-cs"/>
              </a:rPr>
              <a:t>による予測・最適化を行い、計画を修正し行動を修正する。検証・評価の結果は、再びデータとして収集・蓄積され再びこのサイクルに還元される。</a:t>
            </a:r>
          </a:p>
          <a:p>
            <a:r>
              <a:rPr kumimoji="1" lang="ja-JP" altLang="ja-JP" sz="1200" kern="1200" dirty="0" smtClean="0">
                <a:solidFill>
                  <a:schemeClr val="tx1"/>
                </a:solidFill>
                <a:effectLst/>
                <a:latin typeface="+mn-lt"/>
                <a:ea typeface="+mn-ea"/>
                <a:cs typeface="+mn-cs"/>
              </a:rPr>
              <a:t>このサイクルは、アナリティクスのためのシステム・ツールを使わなくても、実際のビジネスの現場では行われていることだ。しかし、その多くは、狭い業務範囲に限られ、経験や勘に支配されている。これらを企業全体の視点で、データという事実で捉え、正確で的確な意志決定を行うためにアナリティクスのためのツールが使われる。</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13023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【図解】コレ１枚でわかるアナリティクス・プロセス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CRM</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SCM</a:t>
            </a:r>
            <a:r>
              <a:rPr kumimoji="1" lang="ja-JP" altLang="ja-JP" sz="1200" kern="1200" dirty="0" smtClean="0">
                <a:solidFill>
                  <a:schemeClr val="tx1"/>
                </a:solidFill>
                <a:effectLst/>
                <a:latin typeface="+mn-lt"/>
                <a:ea typeface="+mn-ea"/>
                <a:cs typeface="+mn-cs"/>
              </a:rPr>
              <a:t>、生産管理システムなどの業務アプリケーションからは、日々膨大なデータが生みだされています。それらは、それぞれの業務を効率よく処理するために作られたシステムであり、生みだされるデータも、その目的のためのみに使用されています。これらデータの中から業務の状態を可視化するために、あるいは、業務上の課題や知見を見つけ出すために、データを抽出・収集し、</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アプリケーションのためのデータベース</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Data Warehouse</a:t>
            </a:r>
            <a:r>
              <a:rPr kumimoji="1" lang="ja-JP" altLang="ja-JP" sz="1200" kern="1200" dirty="0" smtClean="0">
                <a:solidFill>
                  <a:schemeClr val="tx1"/>
                </a:solidFill>
                <a:effectLst/>
                <a:latin typeface="+mn-lt"/>
                <a:ea typeface="+mn-ea"/>
                <a:cs typeface="+mn-cs"/>
              </a:rPr>
              <a:t>）に集める必要があります。</a:t>
            </a:r>
          </a:p>
          <a:p>
            <a:r>
              <a:rPr kumimoji="1" lang="ja-JP" altLang="ja-JP" sz="1200" kern="1200" dirty="0" smtClean="0">
                <a:solidFill>
                  <a:schemeClr val="tx1"/>
                </a:solidFill>
                <a:effectLst/>
                <a:latin typeface="+mn-lt"/>
                <a:ea typeface="+mn-ea"/>
                <a:cs typeface="+mn-cs"/>
              </a:rPr>
              <a:t>しかし、業務システムのデータベースは、それぞれの業務処理に最適化されているため、そのままのデータ形式で</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に集約・統合することはできません。そこで、各業務システムのデータを</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のデータ形式に加工・編集する必要があります。そのためのシステムが、</a:t>
            </a:r>
            <a:r>
              <a:rPr kumimoji="1" lang="en-US" altLang="ja-JP" sz="1200" kern="1200" dirty="0" smtClean="0">
                <a:solidFill>
                  <a:schemeClr val="tx1"/>
                </a:solidFill>
                <a:effectLst/>
                <a:latin typeface="+mn-lt"/>
                <a:ea typeface="+mn-ea"/>
                <a:cs typeface="+mn-cs"/>
              </a:rPr>
              <a:t>ETL (</a:t>
            </a:r>
            <a:r>
              <a:rPr kumimoji="1" lang="ja-JP" altLang="ja-JP" sz="1200" kern="1200" dirty="0" smtClean="0">
                <a:solidFill>
                  <a:schemeClr val="tx1"/>
                </a:solidFill>
                <a:effectLst/>
                <a:latin typeface="+mn-lt"/>
                <a:ea typeface="+mn-ea"/>
                <a:cs typeface="+mn-cs"/>
              </a:rPr>
              <a:t>抽出</a:t>
            </a:r>
            <a:r>
              <a:rPr kumimoji="1" lang="en-US" altLang="ja-JP" sz="1200" kern="1200" dirty="0" smtClean="0">
                <a:solidFill>
                  <a:schemeClr val="tx1"/>
                </a:solidFill>
                <a:effectLst/>
                <a:latin typeface="+mn-lt"/>
                <a:ea typeface="+mn-ea"/>
                <a:cs typeface="+mn-cs"/>
              </a:rPr>
              <a:t>:Extract, </a:t>
            </a:r>
            <a:r>
              <a:rPr kumimoji="1" lang="ja-JP" altLang="ja-JP" sz="1200" kern="1200" dirty="0" smtClean="0">
                <a:solidFill>
                  <a:schemeClr val="tx1"/>
                </a:solidFill>
                <a:effectLst/>
                <a:latin typeface="+mn-lt"/>
                <a:ea typeface="+mn-ea"/>
                <a:cs typeface="+mn-cs"/>
              </a:rPr>
              <a:t>変換</a:t>
            </a:r>
            <a:r>
              <a:rPr kumimoji="1" lang="en-US" altLang="ja-JP" sz="1200" kern="1200" dirty="0" smtClean="0">
                <a:solidFill>
                  <a:schemeClr val="tx1"/>
                </a:solidFill>
                <a:effectLst/>
                <a:latin typeface="+mn-lt"/>
                <a:ea typeface="+mn-ea"/>
                <a:cs typeface="+mn-cs"/>
              </a:rPr>
              <a:t>:Transformation,</a:t>
            </a:r>
            <a:r>
              <a:rPr kumimoji="1" lang="ja-JP" altLang="ja-JP" sz="1200" kern="1200" dirty="0" smtClean="0">
                <a:solidFill>
                  <a:schemeClr val="tx1"/>
                </a:solidFill>
                <a:effectLst/>
                <a:latin typeface="+mn-lt"/>
                <a:ea typeface="+mn-ea"/>
                <a:cs typeface="+mn-cs"/>
              </a:rPr>
              <a:t>書き込み</a:t>
            </a:r>
            <a:r>
              <a:rPr kumimoji="1" lang="en-US" altLang="ja-JP" sz="1200" kern="1200" dirty="0" smtClean="0">
                <a:solidFill>
                  <a:schemeClr val="tx1"/>
                </a:solidFill>
                <a:effectLst/>
                <a:latin typeface="+mn-lt"/>
                <a:ea typeface="+mn-ea"/>
                <a:cs typeface="+mn-cs"/>
              </a:rPr>
              <a:t>:Load)</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ETL</a:t>
            </a:r>
            <a:r>
              <a:rPr kumimoji="1" lang="ja-JP" altLang="ja-JP" sz="1200" kern="1200" dirty="0" smtClean="0">
                <a:solidFill>
                  <a:schemeClr val="tx1"/>
                </a:solidFill>
                <a:effectLst/>
                <a:latin typeface="+mn-lt"/>
                <a:ea typeface="+mn-ea"/>
                <a:cs typeface="+mn-cs"/>
              </a:rPr>
              <a:t>システムは、次のような処理を行います。</a:t>
            </a:r>
          </a:p>
          <a:p>
            <a:pPr lvl="0"/>
            <a:r>
              <a:rPr kumimoji="1" lang="ja-JP" altLang="ja-JP" sz="1200" kern="1200" dirty="0" smtClean="0">
                <a:solidFill>
                  <a:schemeClr val="tx1"/>
                </a:solidFill>
                <a:effectLst/>
                <a:latin typeface="+mn-lt"/>
                <a:ea typeface="+mn-ea"/>
                <a:cs typeface="+mn-cs"/>
              </a:rPr>
              <a:t>【不要なデータの削除】分析では不要なデータや異常なデータについて削除する。</a:t>
            </a:r>
          </a:p>
          <a:p>
            <a:pPr lvl="0"/>
            <a:r>
              <a:rPr kumimoji="1" lang="ja-JP" altLang="ja-JP" sz="1200" kern="1200" dirty="0" smtClean="0">
                <a:solidFill>
                  <a:schemeClr val="tx1"/>
                </a:solidFill>
                <a:effectLst/>
                <a:latin typeface="+mn-lt"/>
                <a:ea typeface="+mn-ea"/>
                <a:cs typeface="+mn-cs"/>
              </a:rPr>
              <a:t>【値の変換】</a:t>
            </a:r>
            <a:r>
              <a:rPr kumimoji="1" lang="en-US" altLang="ja-JP" sz="1200" kern="1200" dirty="0" smtClean="0">
                <a:solidFill>
                  <a:schemeClr val="tx1"/>
                </a:solidFill>
                <a:effectLst/>
                <a:latin typeface="+mn-lt"/>
                <a:ea typeface="+mn-ea"/>
                <a:cs typeface="+mn-cs"/>
              </a:rPr>
              <a:t>Null</a:t>
            </a:r>
            <a:r>
              <a:rPr kumimoji="1" lang="ja-JP" altLang="ja-JP" sz="1200" kern="1200" dirty="0" smtClean="0">
                <a:solidFill>
                  <a:schemeClr val="tx1"/>
                </a:solidFill>
                <a:effectLst/>
                <a:latin typeface="+mn-lt"/>
                <a:ea typeface="+mn-ea"/>
                <a:cs typeface="+mn-cs"/>
              </a:rPr>
              <a:t>値の変換や、データ型の変換（日付→文字列など）を行なう。</a:t>
            </a:r>
          </a:p>
          <a:p>
            <a:pPr lvl="0"/>
            <a:r>
              <a:rPr kumimoji="1" lang="ja-JP" altLang="ja-JP" sz="1200" kern="1200" dirty="0" smtClean="0">
                <a:solidFill>
                  <a:schemeClr val="tx1"/>
                </a:solidFill>
                <a:effectLst/>
                <a:latin typeface="+mn-lt"/>
                <a:ea typeface="+mn-ea"/>
                <a:cs typeface="+mn-cs"/>
              </a:rPr>
              <a:t>【クレンジング】システム間でコードの意味が違う場合にそれを統一するなど、データの意味をそろえる。また、データ内に不整合があった場合にそれをエラーとしたり、一定のロジックで変換したりする。</a:t>
            </a:r>
          </a:p>
          <a:p>
            <a:pPr lvl="0"/>
            <a:r>
              <a:rPr kumimoji="1" lang="ja-JP" altLang="ja-JP" sz="1200" kern="1200" dirty="0" smtClean="0">
                <a:solidFill>
                  <a:schemeClr val="tx1"/>
                </a:solidFill>
                <a:effectLst/>
                <a:latin typeface="+mn-lt"/>
                <a:ea typeface="+mn-ea"/>
                <a:cs typeface="+mn-cs"/>
              </a:rPr>
              <a:t>【統合・集計】</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複数のシステムから抽出した別のデータを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つのデータとして統合する。また、たとえば業務システムでは日単位のデータを月単位に集計するなどの集計処理を行なう。</a:t>
            </a:r>
          </a:p>
          <a:p>
            <a:r>
              <a:rPr kumimoji="1" lang="en-US" altLang="ja-JP" sz="1200" kern="1200" dirty="0" smtClean="0">
                <a:solidFill>
                  <a:schemeClr val="tx1"/>
                </a:solidFill>
                <a:effectLst/>
                <a:latin typeface="+mn-lt"/>
                <a:ea typeface="+mn-ea"/>
                <a:cs typeface="+mn-cs"/>
              </a:rPr>
              <a:t>ELT</a:t>
            </a:r>
            <a:r>
              <a:rPr kumimoji="1" lang="ja-JP" altLang="ja-JP" sz="1200" kern="1200" dirty="0" smtClean="0">
                <a:solidFill>
                  <a:schemeClr val="tx1"/>
                </a:solidFill>
                <a:effectLst/>
                <a:latin typeface="+mn-lt"/>
                <a:ea typeface="+mn-ea"/>
                <a:cs typeface="+mn-cs"/>
              </a:rPr>
              <a:t>システムによって加工編集されたデータは、</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に書き込まれます。この</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は、次のような特徴を持っています。</a:t>
            </a:r>
          </a:p>
          <a:p>
            <a:r>
              <a:rPr kumimoji="1" lang="ja-JP" altLang="ja-JP" sz="1200" kern="1200" dirty="0" smtClean="0">
                <a:solidFill>
                  <a:schemeClr val="tx1"/>
                </a:solidFill>
                <a:effectLst/>
                <a:latin typeface="+mn-lt"/>
                <a:ea typeface="+mn-ea"/>
                <a:cs typeface="+mn-cs"/>
              </a:rPr>
              <a:t>【項目別】基幹システムは「機能別」に設計されており、データには「目的」がある。</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では、これを項目（サブジェクト）毎に再構成する。</a:t>
            </a:r>
          </a:p>
          <a:p>
            <a:r>
              <a:rPr kumimoji="1" lang="ja-JP" altLang="ja-JP" sz="1200" kern="1200" dirty="0" smtClean="0">
                <a:solidFill>
                  <a:schemeClr val="tx1"/>
                </a:solidFill>
                <a:effectLst/>
                <a:latin typeface="+mn-lt"/>
                <a:ea typeface="+mn-ea"/>
                <a:cs typeface="+mn-cs"/>
              </a:rPr>
              <a:t>【統合化】様々なシステムからのデータを一つに統合するために、データフォーマットの変換や抽象化などを行う。</a:t>
            </a:r>
          </a:p>
          <a:p>
            <a:r>
              <a:rPr kumimoji="1" lang="ja-JP" altLang="ja-JP" sz="1200" kern="1200" dirty="0" smtClean="0">
                <a:solidFill>
                  <a:schemeClr val="tx1"/>
                </a:solidFill>
                <a:effectLst/>
                <a:latin typeface="+mn-lt"/>
                <a:ea typeface="+mn-ea"/>
                <a:cs typeface="+mn-cs"/>
              </a:rPr>
              <a:t>【非更新】データの修正があった場合でも、古いデータを削除したり、上書きしたりせずに、追記し、履歴を完全に残す。</a:t>
            </a:r>
          </a:p>
          <a:p>
            <a:r>
              <a:rPr kumimoji="1" lang="ja-JP" altLang="ja-JP" sz="1200" kern="1200" dirty="0" smtClean="0">
                <a:solidFill>
                  <a:schemeClr val="tx1"/>
                </a:solidFill>
                <a:effectLst/>
                <a:latin typeface="+mn-lt"/>
                <a:ea typeface="+mn-ea"/>
                <a:cs typeface="+mn-cs"/>
              </a:rPr>
              <a:t>【時系列】データを上書きせずに追記していくことによって、過去のある時点でのデータを参照できるようにする。</a:t>
            </a:r>
          </a:p>
          <a:p>
            <a:r>
              <a:rPr kumimoji="1" lang="ja-JP" altLang="ja-JP" sz="1200" kern="1200" dirty="0" smtClean="0">
                <a:solidFill>
                  <a:schemeClr val="tx1"/>
                </a:solidFill>
                <a:effectLst/>
                <a:latin typeface="+mn-lt"/>
                <a:ea typeface="+mn-ea"/>
                <a:cs typeface="+mn-cs"/>
              </a:rPr>
              <a:t>なお、多くの業務機能を統合した</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パッケージの中には、業務処理と</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アプリケーションでの使用を同一のデータベースで行おうという製品もあり、その場合は、</a:t>
            </a:r>
            <a:r>
              <a:rPr kumimoji="1" lang="en-US" altLang="ja-JP" sz="1200" kern="1200" dirty="0" smtClean="0">
                <a:solidFill>
                  <a:schemeClr val="tx1"/>
                </a:solidFill>
                <a:effectLst/>
                <a:latin typeface="+mn-lt"/>
                <a:ea typeface="+mn-ea"/>
                <a:cs typeface="+mn-cs"/>
              </a:rPr>
              <a:t>ETL</a:t>
            </a:r>
            <a:r>
              <a:rPr kumimoji="1" lang="ja-JP" altLang="ja-JP" sz="1200" kern="1200" dirty="0" smtClean="0">
                <a:solidFill>
                  <a:schemeClr val="tx1"/>
                </a:solidFill>
                <a:effectLst/>
                <a:latin typeface="+mn-lt"/>
                <a:ea typeface="+mn-ea"/>
                <a:cs typeface="+mn-cs"/>
              </a:rPr>
              <a:t>システムは不要となり、</a:t>
            </a:r>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システムのデータベースに統合されています。</a:t>
            </a:r>
          </a:p>
          <a:p>
            <a:r>
              <a:rPr kumimoji="1" lang="en-US" altLang="ja-JP" sz="1200" kern="1200" dirty="0" smtClean="0">
                <a:solidFill>
                  <a:schemeClr val="tx1"/>
                </a:solidFill>
                <a:effectLst/>
                <a:latin typeface="+mn-lt"/>
                <a:ea typeface="+mn-ea"/>
                <a:cs typeface="+mn-cs"/>
              </a:rPr>
              <a:t>DWH</a:t>
            </a:r>
            <a:r>
              <a:rPr kumimoji="1" lang="ja-JP" altLang="ja-JP" sz="1200" kern="1200" dirty="0" smtClean="0">
                <a:solidFill>
                  <a:schemeClr val="tx1"/>
                </a:solidFill>
                <a:effectLst/>
                <a:latin typeface="+mn-lt"/>
                <a:ea typeface="+mn-ea"/>
                <a:cs typeface="+mn-cs"/>
              </a:rPr>
              <a:t>のデータは、</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によって処理されます。その際、解析の目的に適合したデータや最適な解析手法、予測モデルを選択しなければなりません。また、解析の結果を解釈し、指示やアドバイスを導き出すことも必要です。この役割を担うのがデータサイエンティストです。</a:t>
            </a:r>
          </a:p>
          <a:p>
            <a:r>
              <a:rPr kumimoji="1" lang="ja-JP" altLang="ja-JP" sz="1200" kern="1200" dirty="0" smtClean="0">
                <a:solidFill>
                  <a:schemeClr val="tx1"/>
                </a:solidFill>
                <a:effectLst/>
                <a:latin typeface="+mn-lt"/>
                <a:ea typeface="+mn-ea"/>
                <a:cs typeface="+mn-cs"/>
              </a:rPr>
              <a:t>なお、この役割を人工知能に置き換えようという取り組みも行われており、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Watson Analytics</a:t>
            </a:r>
            <a:r>
              <a:rPr kumimoji="1" lang="ja-JP" altLang="ja-JP" sz="1200" kern="1200" dirty="0" smtClean="0">
                <a:solidFill>
                  <a:schemeClr val="tx1"/>
                </a:solidFill>
                <a:effectLst/>
                <a:latin typeface="+mn-lt"/>
                <a:ea typeface="+mn-ea"/>
                <a:cs typeface="+mn-cs"/>
              </a:rPr>
              <a:t>などは、そんな取り組みを行っています。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82514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枚でわかる</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の違い</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Intelligence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Artificial Intelligence</a:t>
            </a:r>
            <a:r>
              <a:rPr kumimoji="1" lang="ja-JP" altLang="ja-JP" sz="1200" kern="1200" dirty="0" smtClean="0">
                <a:solidFill>
                  <a:schemeClr val="tx1"/>
                </a:solidFill>
                <a:effectLst/>
                <a:latin typeface="+mn-lt"/>
                <a:ea typeface="+mn-ea"/>
                <a:cs typeface="+mn-cs"/>
              </a:rPr>
              <a:t>）は共にデータに基づいてビジネスや社会活動の「事実」を人が判断しやすいように見える化する手段です。経験や勘にたよるのではなく、事実から生みだされるデータに基づくことで、的確な意志決定が下せるよう支援してくれる道具であるという点において両者は共通しています。また、統計的手法を駆使し、そのデータに内在するパターンを見つけ出すという機能もあり、この点においても両者は同じ方向を向いています。</a:t>
            </a:r>
          </a:p>
          <a:p>
            <a:r>
              <a:rPr kumimoji="1" lang="ja-JP" altLang="ja-JP" sz="1200" kern="1200" dirty="0" smtClean="0">
                <a:solidFill>
                  <a:schemeClr val="tx1"/>
                </a:solidFill>
                <a:effectLst/>
                <a:latin typeface="+mn-lt"/>
                <a:ea typeface="+mn-ea"/>
                <a:cs typeface="+mn-cs"/>
              </a:rPr>
              <a:t>そもそも、ビジネスに関わるデータに内在するパターンや特徴を見つけ出し意志決定に必要な情報（インテリジェンス）を見つけ出すことが、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の目的であるとすれば、</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はその手段であり、両者を分けずに「アナリティクス」と言えばいいではないかという考え方も広まりつつあります。</a:t>
            </a:r>
          </a:p>
          <a:p>
            <a:r>
              <a:rPr kumimoji="1" lang="ja-JP" altLang="ja-JP" sz="1200" kern="1200" dirty="0" smtClean="0">
                <a:solidFill>
                  <a:schemeClr val="tx1"/>
                </a:solidFill>
                <a:effectLst/>
                <a:latin typeface="+mn-lt"/>
                <a:ea typeface="+mn-ea"/>
                <a:cs typeface="+mn-cs"/>
              </a:rPr>
              <a:t>このように共通するところの多い、両者を強いて区別するとすれば、どうなるのでしょうか。</a:t>
            </a:r>
          </a:p>
          <a:p>
            <a:r>
              <a:rPr kumimoji="1" lang="en-US" altLang="ja-JP" sz="1200" kern="1200" dirty="0" smtClean="0">
                <a:solidFill>
                  <a:schemeClr val="tx1"/>
                </a:solidFill>
                <a:effectLst/>
                <a:latin typeface="+mn-lt"/>
                <a:ea typeface="+mn-ea"/>
                <a:cs typeface="+mn-cs"/>
              </a:rPr>
              <a:t>BI</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この言葉が使われるようになったのは、</a:t>
            </a:r>
            <a:r>
              <a:rPr kumimoji="1" lang="en-US" altLang="ja-JP" sz="1200" kern="1200" dirty="0" smtClean="0">
                <a:solidFill>
                  <a:schemeClr val="tx1"/>
                </a:solidFill>
                <a:effectLst/>
                <a:latin typeface="+mn-lt"/>
                <a:ea typeface="+mn-ea"/>
                <a:cs typeface="+mn-cs"/>
              </a:rPr>
              <a:t>1989</a:t>
            </a:r>
            <a:r>
              <a:rPr kumimoji="1" lang="ja-JP" altLang="ja-JP" sz="1200" kern="1200" dirty="0" smtClean="0">
                <a:solidFill>
                  <a:schemeClr val="tx1"/>
                </a:solidFill>
                <a:effectLst/>
                <a:latin typeface="+mn-lt"/>
                <a:ea typeface="+mn-ea"/>
                <a:cs typeface="+mn-cs"/>
              </a:rPr>
              <a:t>年、後にガートナーグループのアナリストとなる</a:t>
            </a:r>
            <a:r>
              <a:rPr kumimoji="1" lang="en-US" altLang="ja-JP" sz="1200" kern="1200" dirty="0" smtClean="0">
                <a:solidFill>
                  <a:schemeClr val="tx1"/>
                </a:solidFill>
                <a:effectLst/>
                <a:latin typeface="+mn-lt"/>
                <a:ea typeface="+mn-ea"/>
                <a:cs typeface="+mn-cs"/>
              </a:rPr>
              <a:t>Howard </a:t>
            </a:r>
            <a:r>
              <a:rPr kumimoji="1" lang="en-US" altLang="ja-JP" sz="1200" kern="1200" dirty="0" err="1" smtClean="0">
                <a:solidFill>
                  <a:schemeClr val="tx1"/>
                </a:solidFill>
                <a:effectLst/>
                <a:latin typeface="+mn-lt"/>
                <a:ea typeface="+mn-ea"/>
                <a:cs typeface="+mn-cs"/>
              </a:rPr>
              <a:t>Dresner</a:t>
            </a:r>
            <a:r>
              <a:rPr kumimoji="1" lang="ja-JP" altLang="ja-JP" sz="1200" kern="1200" dirty="0" smtClean="0">
                <a:solidFill>
                  <a:schemeClr val="tx1"/>
                </a:solidFill>
                <a:effectLst/>
                <a:latin typeface="+mn-lt"/>
                <a:ea typeface="+mn-ea"/>
                <a:cs typeface="+mn-cs"/>
              </a:rPr>
              <a:t>が、「ビジネスインテリジェンス」とは、「事実をベースとした支援システムを使用した、ビジネス上の意思決定を進化させるための概念と手法」を指す包括的用語であると提唱したことがはじまりで、</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年代後半までには、この意味での使用が普及してゆきました（</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参照）。</a:t>
            </a:r>
          </a:p>
          <a:p>
            <a:r>
              <a:rPr kumimoji="1" lang="ja-JP" altLang="ja-JP" sz="1200" kern="1200" dirty="0" smtClean="0">
                <a:solidFill>
                  <a:schemeClr val="tx1"/>
                </a:solidFill>
                <a:effectLst/>
                <a:latin typeface="+mn-lt"/>
                <a:ea typeface="+mn-ea"/>
                <a:cs typeface="+mn-cs"/>
              </a:rPr>
              <a:t>当時、この「事実」は企業内の情報システムから生成されるデータに限られていました。これをプログラミングなどの専門スキルがなくても、業務や経営の現場にいる人たちが、意志決定に必要な情報を簡単に検索したり、管理帳票を作ったりする手段として使われるようになったのが</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アプリケーションです。</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年代後半以降のインターネットの普及や</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サービスの登場と共に、「事実」となるデータが生成される範囲を広かってゆきますが、一貫していることは、膨大なデータの中から、</a:t>
            </a:r>
            <a:r>
              <a:rPr kumimoji="1" lang="ja-JP" altLang="ja-JP" sz="1200" b="1" u="sng" kern="1200" dirty="0" smtClean="0">
                <a:solidFill>
                  <a:schemeClr val="tx1"/>
                </a:solidFill>
                <a:effectLst/>
                <a:latin typeface="+mn-lt"/>
                <a:ea typeface="+mn-ea"/>
                <a:cs typeface="+mn-cs"/>
              </a:rPr>
              <a:t>人間が意志決定するために役立つパターンや特徴を見つけやすいように表やグラフに「見える化」すること</a:t>
            </a:r>
            <a:r>
              <a:rPr kumimoji="1" lang="ja-JP" altLang="ja-JP" sz="1200" kern="1200" dirty="0" smtClean="0">
                <a:solidFill>
                  <a:schemeClr val="tx1"/>
                </a:solidFill>
                <a:effectLst/>
                <a:latin typeface="+mn-lt"/>
                <a:ea typeface="+mn-ea"/>
                <a:cs typeface="+mn-cs"/>
              </a:rPr>
              <a:t>に主眼が置かれてきました。あくまで、人間が主体です。人間が、特徴を見つけ出し、推論、判断するための作業を行うわけで、その生産性を高めることが狙いとなっていたのです。</a:t>
            </a:r>
          </a:p>
          <a:p>
            <a:r>
              <a:rPr kumimoji="1" lang="en-US" altLang="ja-JP" sz="1200" kern="1200" dirty="0" smtClean="0">
                <a:solidFill>
                  <a:schemeClr val="tx1"/>
                </a:solidFill>
                <a:effectLst/>
                <a:latin typeface="+mn-lt"/>
                <a:ea typeface="+mn-ea"/>
                <a:cs typeface="+mn-cs"/>
              </a:rPr>
              <a:t>AI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という言葉が意味する本来の意味は「機械の脳」、あるいは、「脳で行われる知的な活動を行う機械」ということで、何でもできる高度な知能機械というイメージがつきまといます。しかし、現実には、意志や意識、好奇心や課題の探求・開拓といった人間の脳には本来備わっている機能はありません。ですから、</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などは</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という言葉をあえて使わず、人間が経験や知識などに基づいて考え、判断し、行動する認知の過程を支援する手段であるとして、「コグニティブ（認知）・コンピューティング」と呼んでいます。</a:t>
            </a:r>
          </a:p>
          <a:p>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であれ、コグニティブ（認知）・コンピューティングであれ、その中核となるのが機械学習です。これは、データを分析し、推論や判断を行うためのパターンや特徴を計算で取り出すための仕組みです。</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では、このパターンや特徴を見つけ出す作業を人間に大きく依存していました。</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は、それを支援するためにわかりやすい表やグラフを人間に提示し、人間が行うこれら作業の生産性を高めることに主眼が置かれていたのです。</a:t>
            </a:r>
          </a:p>
          <a:p>
            <a:r>
              <a:rPr kumimoji="1" lang="ja-JP" altLang="ja-JP" sz="1200" kern="1200" dirty="0" smtClean="0">
                <a:solidFill>
                  <a:schemeClr val="tx1"/>
                </a:solidFill>
                <a:effectLst/>
                <a:latin typeface="+mn-lt"/>
                <a:ea typeface="+mn-ea"/>
                <a:cs typeface="+mn-cs"/>
              </a:rPr>
              <a:t>一方</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は、これを機械自身でやらせるところに違いがあります。特に扱えるようになったデータがビッグデータと言われるように量や種類ともに膨大になり、人間の能力だけでは、そのデータに内在するパターンや特徴を見つけ出すことが困難になったことも背景にあります。そこにコンピューター性能の向上やアルゴリズムの進化があり、機械に任せることが可能になったのです。昨今は、脳科学の知見を取り入れた「ティープ・ラーニング（深層学習）」という手法が登場し、この機能や性能がさらに高まっています。</a:t>
            </a:r>
          </a:p>
          <a:p>
            <a:r>
              <a:rPr kumimoji="1" lang="ja-JP" altLang="ja-JP" sz="1200" kern="1200" dirty="0" smtClean="0">
                <a:solidFill>
                  <a:schemeClr val="tx1"/>
                </a:solidFill>
                <a:effectLst/>
                <a:latin typeface="+mn-lt"/>
                <a:ea typeface="+mn-ea"/>
                <a:cs typeface="+mn-cs"/>
              </a:rPr>
              <a:t>このように、機械自身に事実に解釈や推論をさせ、判断さえも委ねようというところに</a:t>
            </a:r>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との大きな違いがあるのです。もちろん、最終的な判断は人間の役割とする場合も多いかもしれませんが、</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を利用した「自動運転車」などは、運転に必要な様々な判断を機械に委ねようとしています。</a:t>
            </a:r>
          </a:p>
          <a:p>
            <a:r>
              <a:rPr kumimoji="1" lang="ja-JP" altLang="ja-JP" sz="1200" kern="1200" dirty="0" smtClean="0">
                <a:solidFill>
                  <a:schemeClr val="tx1"/>
                </a:solidFill>
                <a:effectLst/>
                <a:latin typeface="+mn-lt"/>
                <a:ea typeface="+mn-ea"/>
                <a:cs typeface="+mn-cs"/>
              </a:rPr>
              <a:t>このように見てゆくと次のようにまとめることができるでしょう。</a:t>
            </a:r>
          </a:p>
          <a:p>
            <a:r>
              <a:rPr kumimoji="1" lang="en-US" altLang="ja-JP" sz="1200" kern="1200" dirty="0" smtClean="0">
                <a:solidFill>
                  <a:schemeClr val="tx1"/>
                </a:solidFill>
                <a:effectLst/>
                <a:latin typeface="+mn-lt"/>
                <a:ea typeface="+mn-ea"/>
                <a:cs typeface="+mn-cs"/>
              </a:rPr>
              <a:t>BI</a:t>
            </a:r>
            <a:r>
              <a:rPr kumimoji="1" lang="ja-JP" altLang="ja-JP" sz="1200" kern="1200" dirty="0" smtClean="0">
                <a:solidFill>
                  <a:schemeClr val="tx1"/>
                </a:solidFill>
                <a:effectLst/>
                <a:latin typeface="+mn-lt"/>
                <a:ea typeface="+mn-ea"/>
                <a:cs typeface="+mn-cs"/>
              </a:rPr>
              <a:t>とは、「人間の知的活動の生産性を高めるための手段」</a:t>
            </a:r>
          </a:p>
          <a:p>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とは、「人間の知的活動を拡張しその能力を高める手段」</a:t>
            </a:r>
          </a:p>
          <a:p>
            <a:r>
              <a:rPr kumimoji="1" lang="ja-JP" altLang="ja-JP" sz="1200" kern="1200" dirty="0" smtClean="0">
                <a:solidFill>
                  <a:schemeClr val="tx1"/>
                </a:solidFill>
                <a:effectLst/>
                <a:latin typeface="+mn-lt"/>
                <a:ea typeface="+mn-ea"/>
                <a:cs typeface="+mn-cs"/>
              </a:rPr>
              <a:t>両者を分けて考える必要はないのかもしれませんが、あえて分けるとすれば、このような整理ができるかもしれません。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34144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【図解】コレ１枚でわかるスマートマシン</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米調査会社ガートナーは、</a:t>
            </a:r>
            <a:r>
              <a:rPr kumimoji="1" lang="en-US" altLang="ja-JP" sz="1200" kern="1200" dirty="0" smtClean="0">
                <a:solidFill>
                  <a:schemeClr val="tx1"/>
                </a:solidFill>
                <a:effectLst/>
                <a:latin typeface="+mn-lt"/>
                <a:ea typeface="+mn-ea"/>
                <a:cs typeface="+mn-cs"/>
              </a:rPr>
              <a:t>2013</a:t>
            </a:r>
            <a:r>
              <a:rPr kumimoji="1" lang="ja-JP" altLang="ja-JP" sz="1200" kern="1200" dirty="0" smtClean="0">
                <a:solidFill>
                  <a:schemeClr val="tx1"/>
                </a:solidFill>
                <a:effectLst/>
                <a:latin typeface="+mn-lt"/>
                <a:ea typeface="+mn-ea"/>
                <a:cs typeface="+mn-cs"/>
              </a:rPr>
              <a:t>年に発表したレポートで、「スマートマシンとは、自律的に行動し、知能と自己学習機能を備え、状況に応じて自らが判断して適応し、これまで人間にしかできないと思われていた作業を実行する電子機械」であるとしています。そして、同時に「 スマートマシンは、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の歴史の中で最も破壊的なものとなるだろう。（</a:t>
            </a:r>
            <a:r>
              <a:rPr kumimoji="1" lang="en-US" altLang="ja-JP" sz="1200" kern="1200" dirty="0" smtClean="0">
                <a:solidFill>
                  <a:schemeClr val="tx1"/>
                </a:solidFill>
                <a:effectLst/>
                <a:latin typeface="+mn-lt"/>
                <a:ea typeface="+mn-ea"/>
                <a:cs typeface="+mn-cs"/>
              </a:rPr>
              <a:t>The smart machine era will be the most disruptive in the history of IT.</a:t>
            </a:r>
            <a:r>
              <a:rPr kumimoji="1" lang="ja-JP" altLang="ja-JP" sz="1200" kern="1200" dirty="0" smtClean="0">
                <a:solidFill>
                  <a:schemeClr val="tx1"/>
                </a:solidFill>
                <a:effectLst/>
                <a:latin typeface="+mn-lt"/>
                <a:ea typeface="+mn-ea"/>
                <a:cs typeface="+mn-cs"/>
              </a:rPr>
              <a:t>）」とも述べています。これまでの人間と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との係わり方を大きく変えてしまう可能性を秘めているといってもいいでしょう。</a:t>
            </a:r>
          </a:p>
          <a:p>
            <a:r>
              <a:rPr kumimoji="1" lang="ja-JP" altLang="ja-JP" sz="1200" kern="1200" dirty="0" smtClean="0">
                <a:solidFill>
                  <a:schemeClr val="tx1"/>
                </a:solidFill>
                <a:effectLst/>
                <a:latin typeface="+mn-lt"/>
                <a:ea typeface="+mn-ea"/>
                <a:cs typeface="+mn-cs"/>
              </a:rPr>
              <a:t>例えば、荷物を運ぶ自律走行車や無人ヘリコプター、言葉での質問に答えてくれる音声アシスタント、医療診断や法律解釈を助けてくれるアドバイザー、工場での組み立て作業を人間に代わりこなしてくれるロボットなど、広範な分野で実用化が進んでいます。</a:t>
            </a:r>
          </a:p>
          <a:p>
            <a:r>
              <a:rPr kumimoji="1" lang="ja-JP" altLang="ja-JP" sz="1200" kern="1200" dirty="0" smtClean="0">
                <a:solidFill>
                  <a:schemeClr val="tx1"/>
                </a:solidFill>
                <a:effectLst/>
                <a:latin typeface="+mn-lt"/>
                <a:ea typeface="+mn-ea"/>
                <a:cs typeface="+mn-cs"/>
              </a:rPr>
              <a:t>例えば、オンライン・ショップで商品を購入すると、倉庫内のロボットが商品をピックアップしてトラックに積み込み、人工知能が渋滞状況を調べて最短の配送経路を見つけ、自律走行車が配達する。こんなことが、実現しようとしています。</a:t>
            </a:r>
          </a:p>
          <a:p>
            <a:r>
              <a:rPr kumimoji="1" lang="ja-JP" altLang="ja-JP" sz="1200" kern="1200" dirty="0" smtClean="0">
                <a:solidFill>
                  <a:schemeClr val="tx1"/>
                </a:solidFill>
                <a:effectLst/>
                <a:latin typeface="+mn-lt"/>
                <a:ea typeface="+mn-ea"/>
                <a:cs typeface="+mn-cs"/>
              </a:rPr>
              <a:t>これまでは、決められたやり方をそのとおり確実にこなしてくれる“自動化”への取り組みは進んできました。しかし、自分で学習し、独自にルールを作り仮説検証し、状況を把握して最適な方法を選択・判断して実行する“自律化”は、夢の話でした。それがまさに実現しようとしています。「自動</a:t>
            </a:r>
            <a:r>
              <a:rPr kumimoji="1" lang="en-US" altLang="ja-JP" sz="1200" kern="1200" dirty="0" smtClean="0">
                <a:solidFill>
                  <a:schemeClr val="tx1"/>
                </a:solidFill>
                <a:effectLst/>
                <a:latin typeface="+mn-lt"/>
                <a:ea typeface="+mn-ea"/>
                <a:cs typeface="+mn-cs"/>
              </a:rPr>
              <a:t> = automatic</a:t>
            </a:r>
            <a:r>
              <a:rPr kumimoji="1" lang="ja-JP" altLang="ja-JP" sz="1200" kern="1200" dirty="0" smtClean="0">
                <a:solidFill>
                  <a:schemeClr val="tx1"/>
                </a:solidFill>
                <a:effectLst/>
                <a:latin typeface="+mn-lt"/>
                <a:ea typeface="+mn-ea"/>
                <a:cs typeface="+mn-cs"/>
              </a:rPr>
              <a:t>」から、「自律</a:t>
            </a:r>
            <a:r>
              <a:rPr kumimoji="1" lang="en-US" altLang="ja-JP" sz="1200" kern="1200" dirty="0" smtClean="0">
                <a:solidFill>
                  <a:schemeClr val="tx1"/>
                </a:solidFill>
                <a:effectLst/>
                <a:latin typeface="+mn-lt"/>
                <a:ea typeface="+mn-ea"/>
                <a:cs typeface="+mn-cs"/>
              </a:rPr>
              <a:t> = autonomy</a:t>
            </a:r>
            <a:r>
              <a:rPr kumimoji="1" lang="ja-JP" altLang="ja-JP" sz="1200" kern="1200" dirty="0" smtClean="0">
                <a:solidFill>
                  <a:schemeClr val="tx1"/>
                </a:solidFill>
                <a:effectLst/>
                <a:latin typeface="+mn-lt"/>
                <a:ea typeface="+mn-ea"/>
                <a:cs typeface="+mn-cs"/>
              </a:rPr>
              <a:t>」への進化、つまり「自ら判断し行動する機械</a:t>
            </a:r>
            <a:r>
              <a:rPr kumimoji="1" lang="en-US" altLang="ja-JP" sz="1200" kern="1200" dirty="0" smtClean="0">
                <a:solidFill>
                  <a:schemeClr val="tx1"/>
                </a:solidFill>
                <a:effectLst/>
                <a:latin typeface="+mn-lt"/>
                <a:ea typeface="+mn-ea"/>
                <a:cs typeface="+mn-cs"/>
              </a:rPr>
              <a:t> = Smart Machine</a:t>
            </a:r>
            <a:r>
              <a:rPr kumimoji="1" lang="ja-JP" altLang="ja-JP" sz="1200" kern="1200" dirty="0" smtClean="0">
                <a:solidFill>
                  <a:schemeClr val="tx1"/>
                </a:solidFill>
                <a:effectLst/>
                <a:latin typeface="+mn-lt"/>
                <a:ea typeface="+mn-ea"/>
                <a:cs typeface="+mn-cs"/>
              </a:rPr>
              <a:t>」が、実現しつつあるのです。</a:t>
            </a:r>
          </a:p>
          <a:p>
            <a:r>
              <a:rPr kumimoji="1" lang="ja-JP" altLang="ja-JP" sz="1200" kern="1200" dirty="0" smtClean="0">
                <a:solidFill>
                  <a:schemeClr val="tx1"/>
                </a:solidFill>
                <a:effectLst/>
                <a:latin typeface="+mn-lt"/>
                <a:ea typeface="+mn-ea"/>
                <a:cs typeface="+mn-cs"/>
              </a:rPr>
              <a:t>これを実現させるために自然言語処理や機械学習といった人工知能、知識の源泉となるビッグデータ、その膨大なデータを蓄積・処理するクラウド、状況を把握するセンサーや人間とのやり取りするデバイスなど、広範な技術が使われています。</a:t>
            </a: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一方で、自動化によって単純労働者の雇用が奪われたように、より高度な知的労働者の雇用をも奪うのではないかとの懸念の声も聞かれます。しかし、このような変化の潮流に抗うことはできません。うまく付き合い、使いこなしてゆく術を身につけてゆく必要があ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4246276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eg"/><Relationship Id="rId6" Type="http://schemas.openxmlformats.org/officeDocument/2006/relationships/image" Target="../media/image18.jpg"/><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1" Type="http://schemas.openxmlformats.org/officeDocument/2006/relationships/image" Target="../media/image27.jpg"/><Relationship Id="rId12" Type="http://schemas.openxmlformats.org/officeDocument/2006/relationships/image" Target="../media/image28.jpg"/><Relationship Id="rId13" Type="http://schemas.openxmlformats.org/officeDocument/2006/relationships/image" Target="../media/image29.tiff"/><Relationship Id="rId1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19.png"/><Relationship Id="rId3" Type="http://schemas.microsoft.com/office/2007/relationships/hdphoto" Target="../media/hdphoto1.wdp"/><Relationship Id="rId4" Type="http://schemas.openxmlformats.org/officeDocument/2006/relationships/image" Target="../media/image20.jp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tiff"/></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7.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31.png"/><Relationship Id="rId5" Type="http://schemas.openxmlformats.org/officeDocument/2006/relationships/image" Target="../media/image32.tiff"/><Relationship Id="rId6" Type="http://schemas.openxmlformats.org/officeDocument/2006/relationships/image" Target="../media/image33.jp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31.png"/><Relationship Id="rId5" Type="http://schemas.openxmlformats.org/officeDocument/2006/relationships/image" Target="../media/image32.tiff"/><Relationship Id="rId6" Type="http://schemas.openxmlformats.org/officeDocument/2006/relationships/image" Target="../media/image33.jp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1" Type="http://schemas.openxmlformats.org/officeDocument/2006/relationships/image" Target="../media/image44.jpg"/><Relationship Id="rId12" Type="http://schemas.openxmlformats.org/officeDocument/2006/relationships/image" Target="../media/image45.jpg"/><Relationship Id="rId13" Type="http://schemas.openxmlformats.org/officeDocument/2006/relationships/image" Target="../media/image46.jpg"/><Relationship Id="rId14" Type="http://schemas.openxmlformats.org/officeDocument/2006/relationships/image" Target="../media/image47.jpg"/><Relationship Id="rId15" Type="http://schemas.openxmlformats.org/officeDocument/2006/relationships/image" Target="../media/image48.jpg"/><Relationship Id="rId16" Type="http://schemas.openxmlformats.org/officeDocument/2006/relationships/image" Target="../media/image35.png"/><Relationship Id="rId17" Type="http://schemas.openxmlformats.org/officeDocument/2006/relationships/image" Target="../media/image49.jp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39.jpg"/><Relationship Id="rId7" Type="http://schemas.openxmlformats.org/officeDocument/2006/relationships/image" Target="../media/image40.jpg"/><Relationship Id="rId8" Type="http://schemas.openxmlformats.org/officeDocument/2006/relationships/image" Target="../media/image41.jpg"/><Relationship Id="rId9" Type="http://schemas.openxmlformats.org/officeDocument/2006/relationships/image" Target="../media/image42.jpg"/><Relationship Id="rId10"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tiff"/><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tiff"/><Relationship Id="rId8" Type="http://schemas.openxmlformats.org/officeDocument/2006/relationships/image" Target="../media/image55.tiff"/><Relationship Id="rId9" Type="http://schemas.openxmlformats.org/officeDocument/2006/relationships/image" Target="../media/image35.png"/><Relationship Id="rId10" Type="http://schemas.openxmlformats.org/officeDocument/2006/relationships/image" Target="../media/image49.jp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59.gif"/><Relationship Id="rId4" Type="http://schemas.openxmlformats.org/officeDocument/2006/relationships/image" Target="../media/image20.jp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2800" b="1" dirty="0" smtClean="0"/>
              <a:t>BI</a:t>
            </a:r>
            <a:r>
              <a:rPr kumimoji="1" lang="ja-JP" altLang="en-US" sz="2000" dirty="0" smtClean="0"/>
              <a:t>（</a:t>
            </a:r>
            <a:r>
              <a:rPr kumimoji="1" lang="en-US" altLang="ja-JP" sz="2000" dirty="0" smtClean="0"/>
              <a:t>Business Intelligence</a:t>
            </a:r>
            <a:r>
              <a:rPr kumimoji="1" lang="ja-JP" altLang="en-US" sz="2000" dirty="0" smtClean="0"/>
              <a:t>）</a:t>
            </a:r>
            <a:r>
              <a:rPr kumimoji="1" lang="en-US" altLang="ja-JP" sz="2000" dirty="0" smtClean="0"/>
              <a:t> </a:t>
            </a:r>
            <a:r>
              <a:rPr kumimoji="1" lang="ja-JP" altLang="en-US" sz="1800" dirty="0" smtClean="0"/>
              <a:t>と</a:t>
            </a:r>
            <a:r>
              <a:rPr kumimoji="1" lang="en-US" altLang="ja-JP" sz="2800" dirty="0" smtClean="0"/>
              <a:t> </a:t>
            </a:r>
            <a:r>
              <a:rPr kumimoji="1" lang="en-US" altLang="ja-JP" sz="2800" b="1" dirty="0" smtClean="0"/>
              <a:t>AI</a:t>
            </a:r>
            <a:r>
              <a:rPr kumimoji="1" lang="ja-JP" altLang="en-US" sz="2000" dirty="0" smtClean="0"/>
              <a:t>（</a:t>
            </a:r>
            <a:r>
              <a:rPr kumimoji="1" lang="en-US" altLang="ja-JP" sz="2000" dirty="0" smtClean="0"/>
              <a:t>Artificial Intelligence</a:t>
            </a:r>
            <a:r>
              <a:rPr kumimoji="1" lang="ja-JP" altLang="en-US" sz="2000" dirty="0" smtClean="0"/>
              <a:t>）</a:t>
            </a:r>
            <a:endParaRPr kumimoji="1" lang="ja-JP" altLang="en-US" sz="2000" dirty="0"/>
          </a:p>
        </p:txBody>
      </p:sp>
      <p:sp>
        <p:nvSpPr>
          <p:cNvPr id="4" name="サブタイトル 3"/>
          <p:cNvSpPr>
            <a:spLocks noGrp="1"/>
          </p:cNvSpPr>
          <p:nvPr>
            <p:ph type="subTitle" idx="1"/>
          </p:nvPr>
        </p:nvSpPr>
        <p:spPr>
          <a:xfrm>
            <a:off x="685800" y="3391244"/>
            <a:ext cx="7772400" cy="1264162"/>
          </a:xfrm>
        </p:spPr>
        <p:txBody>
          <a:bodyPr>
            <a:normAutofit/>
          </a:bodyPr>
          <a:lstStyle/>
          <a:p>
            <a:endParaRPr kumimoji="1" lang="en-US" altLang="ja-JP" dirty="0" smtClean="0"/>
          </a:p>
          <a:p>
            <a:r>
              <a:rPr kumimoji="1" lang="en-US" altLang="ja-JP" dirty="0" smtClean="0"/>
              <a:t>2016</a:t>
            </a:r>
            <a:r>
              <a:rPr kumimoji="1" lang="ja-JP" altLang="en-US" dirty="0" smtClean="0"/>
              <a:t>年</a:t>
            </a:r>
            <a:r>
              <a:rPr kumimoji="1" lang="en-US" altLang="ja-JP" dirty="0" smtClean="0"/>
              <a:t>6</a:t>
            </a:r>
            <a:r>
              <a:rPr kumimoji="1" lang="ja-JP" altLang="en-US" dirty="0" smtClean="0"/>
              <a:t>月</a:t>
            </a:r>
            <a:r>
              <a:rPr kumimoji="1" lang="en-US" altLang="ja-JP" dirty="0" smtClean="0"/>
              <a:t>15</a:t>
            </a:r>
            <a:r>
              <a:rPr kumimoji="1"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角丸四角形 82"/>
          <p:cNvSpPr/>
          <p:nvPr/>
        </p:nvSpPr>
        <p:spPr bwMode="auto">
          <a:xfrm>
            <a:off x="295362" y="1109496"/>
            <a:ext cx="1261240" cy="4858529"/>
          </a:xfrm>
          <a:prstGeom prst="roundRect">
            <a:avLst>
              <a:gd name="adj" fmla="val 0"/>
            </a:avLst>
          </a:prstGeom>
          <a:solidFill>
            <a:schemeClr val="accent3">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業務</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メイリオ"/>
                <a:ea typeface="メイリオ"/>
                <a:cs typeface="メイリオ"/>
              </a:rPr>
              <a:t>アプリケーション</a:t>
            </a: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ソーシャル</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メディア</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62" name="角丸四角形 61"/>
          <p:cNvSpPr/>
          <p:nvPr/>
        </p:nvSpPr>
        <p:spPr bwMode="auto">
          <a:xfrm>
            <a:off x="7333213" y="1109496"/>
            <a:ext cx="1521754" cy="48585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メイリオ"/>
                <a:ea typeface="メイリオ"/>
                <a:cs typeface="メイリオ"/>
              </a:rPr>
              <a:t>判断</a:t>
            </a:r>
            <a:endParaRPr kumimoji="0" lang="en-US" altLang="ja-JP" sz="24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メイリオ"/>
                <a:ea typeface="メイリオ"/>
                <a:cs typeface="メイリオ"/>
              </a:rPr>
              <a:t>決定</a:t>
            </a:r>
          </a:p>
        </p:txBody>
      </p:sp>
      <p:sp>
        <p:nvSpPr>
          <p:cNvPr id="32" name="角丸四角形 31"/>
          <p:cNvSpPr/>
          <p:nvPr/>
        </p:nvSpPr>
        <p:spPr bwMode="auto">
          <a:xfrm>
            <a:off x="1461724" y="2137103"/>
            <a:ext cx="6005170" cy="2465667"/>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業務システムやネット</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から生成される素材</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33" name="角丸四角形 32"/>
          <p:cNvSpPr/>
          <p:nvPr/>
        </p:nvSpPr>
        <p:spPr bwMode="auto">
          <a:xfrm>
            <a:off x="3308466" y="2303517"/>
            <a:ext cx="4092568" cy="218297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構造や体系を与え</a:t>
            </a:r>
            <a:r>
              <a:rPr kumimoji="0" lang="ja-JP" altLang="en-US" sz="1200" b="0" i="0" u="none" strike="noStrike" cap="none" normalizeH="0" dirty="0" smtClean="0">
                <a:ln>
                  <a:noFill/>
                </a:ln>
                <a:solidFill>
                  <a:schemeClr val="bg1"/>
                </a:solidFill>
                <a:effectLst/>
                <a:latin typeface="メイリオ"/>
                <a:ea typeface="メイリオ"/>
                <a:cs typeface="メイリオ"/>
              </a:rPr>
              <a:t>整理</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34" name="角丸四角形 33"/>
          <p:cNvSpPr/>
          <p:nvPr/>
        </p:nvSpPr>
        <p:spPr bwMode="auto">
          <a:xfrm>
            <a:off x="5347671" y="2469931"/>
            <a:ext cx="1985542" cy="1918177"/>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必要性や信頼性に</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メイリオ"/>
                <a:ea typeface="メイリオ"/>
                <a:cs typeface="メイリオ"/>
              </a:rPr>
              <a:t>　基づき</a:t>
            </a:r>
            <a:r>
              <a:rPr kumimoji="0" lang="ja-JP" altLang="en-US" sz="1200" dirty="0" smtClean="0">
                <a:solidFill>
                  <a:schemeClr val="bg1"/>
                </a:solidFill>
                <a:latin typeface="メイリオ"/>
                <a:ea typeface="メイリオ"/>
                <a:cs typeface="メイリオ"/>
              </a:rPr>
              <a:t>取捨選択し、</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内容を分析して、</a:t>
            </a:r>
            <a:endParaRPr kumimoji="0" lang="en-US" altLang="ja-JP" sz="1200" dirty="0" smtClean="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メイリオ"/>
                <a:ea typeface="メイリオ"/>
                <a:cs typeface="メイリオ"/>
              </a:rPr>
              <a:t>　解釈や価値判断を追加</a:t>
            </a:r>
            <a:endParaRPr kumimoji="0" lang="en-US" altLang="ja-JP" sz="1200" b="0" i="0" u="none" strike="noStrike" cap="none" normalizeH="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「情報」と「ビジネス・インテリジェンス・プロセス」</a:t>
            </a:r>
          </a:p>
        </p:txBody>
      </p:sp>
      <p:sp>
        <p:nvSpPr>
          <p:cNvPr id="2053" name="ホームベース 2052"/>
          <p:cNvSpPr/>
          <p:nvPr/>
        </p:nvSpPr>
        <p:spPr bwMode="auto">
          <a:xfrm>
            <a:off x="1461724" y="1205693"/>
            <a:ext cx="6005170" cy="513984"/>
          </a:xfrm>
          <a:prstGeom prst="homePlate">
            <a:avLst>
              <a:gd name="adj" fmla="val 35468"/>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メイリオ"/>
                <a:ea typeface="メイリオ"/>
                <a:cs typeface="メイリオ"/>
              </a:rPr>
              <a:t>情　報</a:t>
            </a:r>
          </a:p>
        </p:txBody>
      </p:sp>
      <p:sp>
        <p:nvSpPr>
          <p:cNvPr id="17" name="フローチャート : 磁気ディスク 16"/>
          <p:cNvSpPr/>
          <p:nvPr/>
        </p:nvSpPr>
        <p:spPr bwMode="auto">
          <a:xfrm>
            <a:off x="1750406" y="4780884"/>
            <a:ext cx="706109" cy="1152128"/>
          </a:xfrm>
          <a:prstGeom prst="flowChartMagneticDisk">
            <a:avLst/>
          </a:prstGeom>
          <a:solidFill>
            <a:schemeClr val="accent5">
              <a:lumMod val="75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dirty="0" smtClean="0">
              <a:ln>
                <a:noFill/>
              </a:ln>
              <a:solidFill>
                <a:srgbClr val="484848"/>
              </a:solidFill>
              <a:effectLst/>
              <a:latin typeface="メイリオ"/>
              <a:ea typeface="メイリオ"/>
              <a:cs typeface="メイリオ"/>
            </a:endParaRPr>
          </a:p>
        </p:txBody>
      </p:sp>
      <p:sp>
        <p:nvSpPr>
          <p:cNvPr id="18" name="フローチャート : 磁気ディスク 17"/>
          <p:cNvSpPr/>
          <p:nvPr/>
        </p:nvSpPr>
        <p:spPr bwMode="auto">
          <a:xfrm>
            <a:off x="3589057" y="4780884"/>
            <a:ext cx="706109" cy="1152128"/>
          </a:xfrm>
          <a:prstGeom prst="flowChartMagneticDisk">
            <a:avLst/>
          </a:prstGeom>
          <a:solidFill>
            <a:schemeClr val="accent5">
              <a:lumMod val="75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メイリオ"/>
              <a:ea typeface="メイリオ"/>
              <a:cs typeface="メイリオ"/>
            </a:endParaRPr>
          </a:p>
        </p:txBody>
      </p:sp>
      <p:sp>
        <p:nvSpPr>
          <p:cNvPr id="2" name="角丸四角形 1"/>
          <p:cNvSpPr/>
          <p:nvPr/>
        </p:nvSpPr>
        <p:spPr bwMode="auto">
          <a:xfrm>
            <a:off x="2675410" y="4780884"/>
            <a:ext cx="641516" cy="1152127"/>
          </a:xfrm>
          <a:prstGeom prst="roundRect">
            <a:avLst>
              <a:gd name="adj" fmla="val 0"/>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ETL</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21" name="角丸四角形 20"/>
          <p:cNvSpPr/>
          <p:nvPr/>
        </p:nvSpPr>
        <p:spPr bwMode="auto">
          <a:xfrm>
            <a:off x="4559873" y="4780884"/>
            <a:ext cx="2645961" cy="1152128"/>
          </a:xfrm>
          <a:prstGeom prst="roundRect">
            <a:avLst>
              <a:gd name="adj" fmla="val 0"/>
            </a:avLst>
          </a:prstGeom>
          <a:solidFill>
            <a:schemeClr val="accent6">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smtClean="0">
              <a:solidFill>
                <a:schemeClr val="bg1"/>
              </a:solidFill>
              <a:latin typeface="メイリオ"/>
              <a:ea typeface="メイリオ"/>
              <a:cs typeface="メイリオ"/>
            </a:endParaRPr>
          </a:p>
        </p:txBody>
      </p:sp>
      <p:sp>
        <p:nvSpPr>
          <p:cNvPr id="50204" name="テキスト ボックス 50203"/>
          <p:cNvSpPr txBox="1"/>
          <p:nvPr/>
        </p:nvSpPr>
        <p:spPr>
          <a:xfrm>
            <a:off x="2021365" y="2631797"/>
            <a:ext cx="654045"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Data</a:t>
            </a:r>
            <a:endParaRPr kumimoji="1" lang="ja-JP" altLang="en-US" sz="1600" dirty="0">
              <a:solidFill>
                <a:schemeClr val="bg1"/>
              </a:solidFill>
              <a:latin typeface="メイリオ"/>
              <a:ea typeface="メイリオ"/>
              <a:cs typeface="メイリオ"/>
            </a:endParaRPr>
          </a:p>
        </p:txBody>
      </p:sp>
      <p:sp>
        <p:nvSpPr>
          <p:cNvPr id="69" name="テキスト ボックス 68"/>
          <p:cNvSpPr txBox="1"/>
          <p:nvPr/>
        </p:nvSpPr>
        <p:spPr>
          <a:xfrm>
            <a:off x="3706336" y="2631797"/>
            <a:ext cx="1364075"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Information</a:t>
            </a:r>
            <a:endParaRPr kumimoji="1" lang="ja-JP" altLang="en-US" sz="1600" dirty="0">
              <a:solidFill>
                <a:schemeClr val="bg1"/>
              </a:solidFill>
              <a:latin typeface="メイリオ"/>
              <a:ea typeface="メイリオ"/>
              <a:cs typeface="メイリオ"/>
            </a:endParaRPr>
          </a:p>
        </p:txBody>
      </p:sp>
      <p:sp>
        <p:nvSpPr>
          <p:cNvPr id="70" name="テキスト ボックス 69"/>
          <p:cNvSpPr txBox="1"/>
          <p:nvPr/>
        </p:nvSpPr>
        <p:spPr>
          <a:xfrm>
            <a:off x="5633005" y="2638023"/>
            <a:ext cx="1338928"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chemeClr val="bg1"/>
                </a:solidFill>
                <a:latin typeface="メイリオ"/>
                <a:ea typeface="メイリオ"/>
                <a:cs typeface="メイリオ"/>
              </a:rPr>
              <a:t>Intelligence</a:t>
            </a:r>
            <a:endParaRPr kumimoji="1" lang="ja-JP" altLang="en-US" sz="1600" dirty="0">
              <a:solidFill>
                <a:schemeClr val="bg1"/>
              </a:solidFill>
              <a:latin typeface="メイリオ"/>
              <a:ea typeface="メイリオ"/>
              <a:cs typeface="メイリオ"/>
            </a:endParaRPr>
          </a:p>
        </p:txBody>
      </p:sp>
      <p:sp>
        <p:nvSpPr>
          <p:cNvPr id="71" name="テキスト ボックス 70"/>
          <p:cNvSpPr txBox="1"/>
          <p:nvPr/>
        </p:nvSpPr>
        <p:spPr>
          <a:xfrm>
            <a:off x="7586742" y="2631797"/>
            <a:ext cx="1015723" cy="338554"/>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1600" dirty="0" smtClean="0">
                <a:solidFill>
                  <a:srgbClr val="FFFFFF"/>
                </a:solidFill>
                <a:latin typeface="メイリオ"/>
                <a:ea typeface="メイリオ"/>
                <a:cs typeface="メイリオ"/>
              </a:rPr>
              <a:t>Decision</a:t>
            </a:r>
            <a:endParaRPr kumimoji="1" lang="ja-JP" altLang="en-US" sz="1600" dirty="0">
              <a:solidFill>
                <a:srgbClr val="FFFFFF"/>
              </a:solidFill>
              <a:latin typeface="メイリオ"/>
              <a:ea typeface="メイリオ"/>
              <a:cs typeface="メイリオ"/>
            </a:endParaRPr>
          </a:p>
        </p:txBody>
      </p:sp>
      <p:sp>
        <p:nvSpPr>
          <p:cNvPr id="50205" name="テキスト ボックス 50204"/>
          <p:cNvSpPr txBox="1"/>
          <p:nvPr/>
        </p:nvSpPr>
        <p:spPr>
          <a:xfrm>
            <a:off x="1753012" y="5241949"/>
            <a:ext cx="711177" cy="276999"/>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ja-JP" altLang="en-US" sz="1200" dirty="0" smtClean="0">
                <a:latin typeface="メイリオ"/>
                <a:ea typeface="メイリオ"/>
                <a:cs typeface="メイリオ"/>
              </a:rPr>
              <a:t>業務</a:t>
            </a:r>
            <a:r>
              <a:rPr lang="en-US" altLang="ja-JP" sz="1200" dirty="0" smtClean="0">
                <a:latin typeface="メイリオ"/>
                <a:ea typeface="メイリオ"/>
                <a:cs typeface="メイリオ"/>
              </a:rPr>
              <a:t>DB</a:t>
            </a:r>
          </a:p>
        </p:txBody>
      </p:sp>
      <p:sp>
        <p:nvSpPr>
          <p:cNvPr id="73" name="テキスト ボックス 72"/>
          <p:cNvSpPr txBox="1"/>
          <p:nvPr/>
        </p:nvSpPr>
        <p:spPr>
          <a:xfrm>
            <a:off x="3610905" y="5241949"/>
            <a:ext cx="684261" cy="276999"/>
          </a:xfrm>
          <a:prstGeom prst="rect">
            <a:avLst/>
          </a:prstGeom>
          <a:no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ja-JP" sz="1200" dirty="0" smtClean="0">
                <a:solidFill>
                  <a:schemeClr val="bg1"/>
                </a:solidFill>
                <a:latin typeface="メイリオ"/>
                <a:ea typeface="メイリオ"/>
                <a:cs typeface="メイリオ"/>
              </a:rPr>
              <a:t>DWH</a:t>
            </a:r>
            <a:endParaRPr kumimoji="1" lang="ja-JP" altLang="en-US" sz="1200" dirty="0">
              <a:solidFill>
                <a:schemeClr val="bg1"/>
              </a:solidFill>
              <a:latin typeface="メイリオ"/>
              <a:ea typeface="メイリオ"/>
              <a:cs typeface="メイリオ"/>
            </a:endParaRPr>
          </a:p>
        </p:txBody>
      </p:sp>
      <p:sp>
        <p:nvSpPr>
          <p:cNvPr id="50206" name="右矢印 50205"/>
          <p:cNvSpPr/>
          <p:nvPr/>
        </p:nvSpPr>
        <p:spPr bwMode="auto">
          <a:xfrm>
            <a:off x="2376437" y="5109591"/>
            <a:ext cx="366435"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76" name="右矢印 75"/>
          <p:cNvSpPr/>
          <p:nvPr/>
        </p:nvSpPr>
        <p:spPr bwMode="auto">
          <a:xfrm>
            <a:off x="3308466" y="509625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77" name="右矢印 76"/>
          <p:cNvSpPr/>
          <p:nvPr/>
        </p:nvSpPr>
        <p:spPr bwMode="auto">
          <a:xfrm>
            <a:off x="4278323" y="510969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80" name="右矢印 79"/>
          <p:cNvSpPr/>
          <p:nvPr/>
        </p:nvSpPr>
        <p:spPr bwMode="auto">
          <a:xfrm>
            <a:off x="7120325" y="510969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84" name="右矢印 83"/>
          <p:cNvSpPr/>
          <p:nvPr/>
        </p:nvSpPr>
        <p:spPr bwMode="auto">
          <a:xfrm>
            <a:off x="1446750" y="5096252"/>
            <a:ext cx="346569" cy="492956"/>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7" name="右矢印 36"/>
          <p:cNvSpPr/>
          <p:nvPr/>
        </p:nvSpPr>
        <p:spPr bwMode="auto">
          <a:xfrm rot="5400000">
            <a:off x="1858146" y="4414291"/>
            <a:ext cx="625846" cy="49295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1" name="角丸四角形 30"/>
          <p:cNvSpPr/>
          <p:nvPr/>
        </p:nvSpPr>
        <p:spPr bwMode="auto">
          <a:xfrm>
            <a:off x="4683350" y="4903139"/>
            <a:ext cx="1181863" cy="926325"/>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BI</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35" name="角丸四角形 34"/>
          <p:cNvSpPr/>
          <p:nvPr/>
        </p:nvSpPr>
        <p:spPr bwMode="auto">
          <a:xfrm>
            <a:off x="5895908" y="4903139"/>
            <a:ext cx="1181863" cy="926325"/>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メイリオ"/>
                <a:ea typeface="メイリオ"/>
                <a:cs typeface="メイリオ"/>
              </a:rPr>
              <a:t>BA</a:t>
            </a:r>
            <a:endParaRPr kumimoji="0" lang="ja-JP" altLang="en-US" b="0" i="0" u="none" strike="noStrike" cap="none" normalizeH="0" dirty="0" smtClean="0">
              <a:ln>
                <a:noFill/>
              </a:ln>
              <a:solidFill>
                <a:schemeClr val="bg1"/>
              </a:solidFill>
              <a:effectLst/>
              <a:latin typeface="メイリオ"/>
              <a:ea typeface="メイリオ"/>
              <a:cs typeface="メイリオ"/>
            </a:endParaRPr>
          </a:p>
        </p:txBody>
      </p:sp>
      <p:sp>
        <p:nvSpPr>
          <p:cNvPr id="39" name="右矢印 38"/>
          <p:cNvSpPr/>
          <p:nvPr/>
        </p:nvSpPr>
        <p:spPr bwMode="auto">
          <a:xfrm rot="5400000">
            <a:off x="6200345" y="4390775"/>
            <a:ext cx="661122" cy="49295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0" name="右矢印 29"/>
          <p:cNvSpPr/>
          <p:nvPr/>
        </p:nvSpPr>
        <p:spPr bwMode="auto">
          <a:xfrm rot="5400000">
            <a:off x="4736627" y="4356770"/>
            <a:ext cx="661122" cy="560966"/>
          </a:xfrm>
          <a:prstGeom prst="rightArrow">
            <a:avLst/>
          </a:prstGeom>
          <a:solidFill>
            <a:schemeClr val="tx2">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6" name="右矢印 35"/>
          <p:cNvSpPr/>
          <p:nvPr/>
        </p:nvSpPr>
        <p:spPr bwMode="auto">
          <a:xfrm>
            <a:off x="5722623" y="5109692"/>
            <a:ext cx="346569" cy="492956"/>
          </a:xfrm>
          <a:prstGeom prst="rightArrow">
            <a:avLst/>
          </a:prstGeom>
          <a:solidFill>
            <a:schemeClr val="accent3">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3" name="正方形/長方形 2"/>
          <p:cNvSpPr/>
          <p:nvPr/>
        </p:nvSpPr>
        <p:spPr>
          <a:xfrm>
            <a:off x="6069192" y="5529955"/>
            <a:ext cx="863999" cy="246937"/>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119361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アナリティクスとビジネス・インテリジェンス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 name="正方形/長方形 3"/>
          <p:cNvSpPr/>
          <p:nvPr/>
        </p:nvSpPr>
        <p:spPr>
          <a:xfrm>
            <a:off x="389918" y="1083822"/>
            <a:ext cx="2733254" cy="5080155"/>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3195848" y="1083822"/>
            <a:ext cx="2733254" cy="5080155"/>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5996448" y="1083822"/>
            <a:ext cx="2733254" cy="508015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ローチャート : 磁気ディスク 16"/>
          <p:cNvSpPr/>
          <p:nvPr/>
        </p:nvSpPr>
        <p:spPr bwMode="auto">
          <a:xfrm>
            <a:off x="1328813" y="2276774"/>
            <a:ext cx="832611"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FFFF"/>
                </a:solidFill>
                <a:effectLst/>
                <a:latin typeface="メイリオ"/>
                <a:ea typeface="メイリオ"/>
                <a:cs typeface="メイリオ"/>
              </a:rPr>
              <a:t>DWH</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dirty="0" smtClean="0">
                <a:solidFill>
                  <a:srgbClr val="FFFFFF"/>
                </a:solidFill>
                <a:latin typeface="メイリオ"/>
                <a:ea typeface="メイリオ"/>
                <a:cs typeface="メイリオ"/>
              </a:rPr>
              <a:t>Data Warehouse</a:t>
            </a:r>
            <a:endParaRPr kumimoji="0" lang="ja-JP" altLang="en-US" sz="600" b="0" i="0" u="none" strike="noStrike" cap="none" normalizeH="0" dirty="0" smtClean="0">
              <a:ln>
                <a:noFill/>
              </a:ln>
              <a:solidFill>
                <a:srgbClr val="FFFFFF"/>
              </a:solidFill>
              <a:effectLst/>
              <a:latin typeface="メイリオ"/>
              <a:ea typeface="メイリオ"/>
              <a:cs typeface="メイリオ"/>
            </a:endParaRPr>
          </a:p>
        </p:txBody>
      </p:sp>
      <p:sp>
        <p:nvSpPr>
          <p:cNvPr id="10" name="正方形/長方形 9"/>
          <p:cNvSpPr/>
          <p:nvPr/>
        </p:nvSpPr>
        <p:spPr>
          <a:xfrm>
            <a:off x="1328813" y="1748280"/>
            <a:ext cx="832611"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1" name="正方形/長方形 10"/>
          <p:cNvSpPr/>
          <p:nvPr/>
        </p:nvSpPr>
        <p:spPr>
          <a:xfrm>
            <a:off x="7768983" y="1748280"/>
            <a:ext cx="836737" cy="28492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err="1" smtClean="0">
                <a:solidFill>
                  <a:srgbClr val="FFFFFF"/>
                </a:solidFill>
                <a:latin typeface="メイリオ"/>
                <a:ea typeface="メイリオ"/>
                <a:cs typeface="メイリオ"/>
              </a:rPr>
              <a:t>IoT</a:t>
            </a:r>
            <a:r>
              <a:rPr lang="en-US" altLang="ja-JP" sz="800" dirty="0" smtClean="0">
                <a:solidFill>
                  <a:srgbClr val="FFFFFF"/>
                </a:solidFill>
                <a:latin typeface="メイリオ"/>
                <a:ea typeface="メイリオ"/>
                <a:cs typeface="メイリオ"/>
              </a:rPr>
              <a:t>/</a:t>
            </a:r>
            <a:r>
              <a:rPr lang="ja-JP" altLang="en-US" sz="800" dirty="0" smtClean="0">
                <a:solidFill>
                  <a:srgbClr val="FFFFFF"/>
                </a:solidFill>
                <a:latin typeface="メイリオ"/>
                <a:ea typeface="メイリオ"/>
                <a:cs typeface="メイリオ"/>
              </a:rPr>
              <a:t>センサー</a:t>
            </a:r>
            <a:endParaRPr lang="en-US" altLang="ja-JP" sz="800" dirty="0" smtClean="0">
              <a:solidFill>
                <a:srgbClr val="FFFFFF"/>
              </a:solidFill>
              <a:latin typeface="メイリオ"/>
              <a:ea typeface="メイリオ"/>
              <a:cs typeface="メイリオ"/>
            </a:endParaRPr>
          </a:p>
        </p:txBody>
      </p:sp>
      <p:sp>
        <p:nvSpPr>
          <p:cNvPr id="12" name="フローチャート : 磁気ディスク 16"/>
          <p:cNvSpPr/>
          <p:nvPr/>
        </p:nvSpPr>
        <p:spPr bwMode="auto">
          <a:xfrm>
            <a:off x="3668267" y="2276774"/>
            <a:ext cx="1788415"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rgbClr val="FFFFFF"/>
                </a:solidFill>
                <a:effectLst/>
                <a:latin typeface="メイリオ"/>
                <a:ea typeface="メイリオ"/>
                <a:cs typeface="メイリオ"/>
              </a:rPr>
              <a:t>Big Data</a:t>
            </a:r>
          </a:p>
        </p:txBody>
      </p:sp>
      <p:sp>
        <p:nvSpPr>
          <p:cNvPr id="13" name="正方形/長方形 12"/>
          <p:cNvSpPr/>
          <p:nvPr/>
        </p:nvSpPr>
        <p:spPr>
          <a:xfrm>
            <a:off x="3668267" y="1748280"/>
            <a:ext cx="878790" cy="2849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a:t>
            </a:r>
            <a:endParaRPr lang="en-US" altLang="ja-JP" sz="800" dirty="0">
              <a:solidFill>
                <a:srgbClr val="FFFFFF"/>
              </a:solidFill>
              <a:latin typeface="メイリオ"/>
              <a:ea typeface="メイリオ"/>
              <a:cs typeface="メイリオ"/>
            </a:endParaRPr>
          </a:p>
          <a:p>
            <a:pPr algn="ctr"/>
            <a:r>
              <a:rPr lang="en-US" altLang="ja-JP" sz="800" dirty="0" smtClean="0">
                <a:solidFill>
                  <a:srgbClr val="FFFFFF"/>
                </a:solidFill>
                <a:latin typeface="メイリオ"/>
                <a:ea typeface="メイリオ"/>
                <a:cs typeface="メイリオ"/>
              </a:rPr>
              <a:t>Web</a:t>
            </a:r>
            <a:r>
              <a:rPr lang="ja-JP" altLang="en-US" sz="800" dirty="0" smtClean="0">
                <a:solidFill>
                  <a:srgbClr val="FFFFFF"/>
                </a:solidFill>
                <a:latin typeface="メイリオ"/>
                <a:ea typeface="メイリオ"/>
                <a:cs typeface="メイリオ"/>
              </a:rPr>
              <a:t>サイト</a:t>
            </a:r>
            <a:endParaRPr lang="en-US" altLang="ja-JP" sz="800" dirty="0" smtClean="0">
              <a:solidFill>
                <a:srgbClr val="FFFFFF"/>
              </a:solidFill>
              <a:latin typeface="メイリオ"/>
              <a:ea typeface="メイリオ"/>
              <a:cs typeface="メイリオ"/>
            </a:endParaRPr>
          </a:p>
        </p:txBody>
      </p:sp>
      <p:sp>
        <p:nvSpPr>
          <p:cNvPr id="14" name="正方形/長方形 13"/>
          <p:cNvSpPr/>
          <p:nvPr/>
        </p:nvSpPr>
        <p:spPr>
          <a:xfrm>
            <a:off x="4577893" y="1748280"/>
            <a:ext cx="878790"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5" name="フローチャート : 磁気ディスク 16"/>
          <p:cNvSpPr/>
          <p:nvPr/>
        </p:nvSpPr>
        <p:spPr bwMode="auto">
          <a:xfrm>
            <a:off x="6082723" y="2276774"/>
            <a:ext cx="2522997" cy="845977"/>
          </a:xfrm>
          <a:prstGeom prst="flowChartMagneticDisk">
            <a:avLst/>
          </a:prstGeom>
          <a:solidFill>
            <a:schemeClr val="tx2">
              <a:lumMod val="60000"/>
              <a:lumOff val="40000"/>
            </a:schemeClr>
          </a:solidFill>
          <a:ln w="9525" cmpd="sng">
            <a:solidFill>
              <a:srgbClr val="FFFFFF"/>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rgbClr val="FFFFFF"/>
                </a:solidFill>
                <a:effectLst/>
                <a:latin typeface="メイリオ"/>
                <a:ea typeface="メイリオ"/>
                <a:cs typeface="メイリオ"/>
              </a:rPr>
              <a:t>Big Data</a:t>
            </a:r>
          </a:p>
        </p:txBody>
      </p:sp>
      <p:sp>
        <p:nvSpPr>
          <p:cNvPr id="16" name="正方形/長方形 15"/>
          <p:cNvSpPr/>
          <p:nvPr/>
        </p:nvSpPr>
        <p:spPr>
          <a:xfrm>
            <a:off x="6082723" y="1748280"/>
            <a:ext cx="836737" cy="2849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a:t>
            </a:r>
            <a:endParaRPr lang="en-US" altLang="ja-JP" sz="800" dirty="0">
              <a:solidFill>
                <a:srgbClr val="FFFFFF"/>
              </a:solidFill>
              <a:latin typeface="メイリオ"/>
              <a:ea typeface="メイリオ"/>
              <a:cs typeface="メイリオ"/>
            </a:endParaRPr>
          </a:p>
          <a:p>
            <a:pPr algn="ctr"/>
            <a:r>
              <a:rPr lang="en-US" altLang="ja-JP" sz="800" dirty="0" smtClean="0">
                <a:solidFill>
                  <a:srgbClr val="FFFFFF"/>
                </a:solidFill>
                <a:latin typeface="メイリオ"/>
                <a:ea typeface="メイリオ"/>
                <a:cs typeface="メイリオ"/>
              </a:rPr>
              <a:t>Web</a:t>
            </a:r>
            <a:r>
              <a:rPr lang="ja-JP" altLang="en-US" sz="800" dirty="0" smtClean="0">
                <a:solidFill>
                  <a:srgbClr val="FFFFFF"/>
                </a:solidFill>
                <a:latin typeface="メイリオ"/>
                <a:ea typeface="メイリオ"/>
                <a:cs typeface="メイリオ"/>
              </a:rPr>
              <a:t>サイト</a:t>
            </a:r>
            <a:endParaRPr lang="en-US" altLang="ja-JP" sz="800" dirty="0" smtClean="0">
              <a:solidFill>
                <a:srgbClr val="FFFFFF"/>
              </a:solidFill>
              <a:latin typeface="メイリオ"/>
              <a:ea typeface="メイリオ"/>
              <a:cs typeface="メイリオ"/>
            </a:endParaRPr>
          </a:p>
        </p:txBody>
      </p:sp>
      <p:sp>
        <p:nvSpPr>
          <p:cNvPr id="17" name="正方形/長方形 16"/>
          <p:cNvSpPr/>
          <p:nvPr/>
        </p:nvSpPr>
        <p:spPr>
          <a:xfrm>
            <a:off x="6932246" y="1748280"/>
            <a:ext cx="836737" cy="28492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業務システム</a:t>
            </a:r>
            <a:endParaRPr lang="en-US" altLang="ja-JP" sz="800" dirty="0" smtClean="0">
              <a:solidFill>
                <a:srgbClr val="FFFFFF"/>
              </a:solidFill>
              <a:latin typeface="メイリオ"/>
              <a:ea typeface="メイリオ"/>
              <a:cs typeface="メイリオ"/>
            </a:endParaRPr>
          </a:p>
        </p:txBody>
      </p:sp>
      <p:sp>
        <p:nvSpPr>
          <p:cNvPr id="18" name="正方形/長方形 17"/>
          <p:cNvSpPr/>
          <p:nvPr/>
        </p:nvSpPr>
        <p:spPr>
          <a:xfrm>
            <a:off x="487858" y="3355797"/>
            <a:ext cx="2522997" cy="63818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データに基づく</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社内業務に関連した</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意志決定の支援</a:t>
            </a:r>
            <a:endParaRPr lang="en-US" altLang="ja-JP" sz="1200" dirty="0" smtClean="0">
              <a:solidFill>
                <a:srgbClr val="FFFFFF"/>
              </a:solidFill>
              <a:latin typeface="メイリオ"/>
              <a:ea typeface="メイリオ"/>
              <a:cs typeface="メイリオ"/>
            </a:endParaRPr>
          </a:p>
        </p:txBody>
      </p:sp>
      <p:sp>
        <p:nvSpPr>
          <p:cNvPr id="19" name="正方形/長方形 18"/>
          <p:cNvSpPr/>
          <p:nvPr/>
        </p:nvSpPr>
        <p:spPr>
          <a:xfrm>
            <a:off x="3285712" y="3355797"/>
            <a:ext cx="2522997" cy="63818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意志決定方法の改善と</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リアルタイム化</a:t>
            </a:r>
            <a:endParaRPr lang="en-US" altLang="ja-JP" sz="1200" dirty="0" smtClean="0">
              <a:solidFill>
                <a:srgbClr val="FFFFFF"/>
              </a:solidFill>
              <a:latin typeface="メイリオ"/>
              <a:ea typeface="メイリオ"/>
              <a:cs typeface="メイリオ"/>
            </a:endParaRPr>
          </a:p>
        </p:txBody>
      </p:sp>
      <p:sp>
        <p:nvSpPr>
          <p:cNvPr id="20" name="正方形/長方形 19"/>
          <p:cNvSpPr/>
          <p:nvPr/>
        </p:nvSpPr>
        <p:spPr>
          <a:xfrm>
            <a:off x="6082723" y="3355797"/>
            <a:ext cx="2522997" cy="638181"/>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価値の高い製品やサービス</a:t>
            </a:r>
            <a:endParaRPr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の提供</a:t>
            </a:r>
            <a:endParaRPr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488126" y="4535661"/>
            <a:ext cx="8117862" cy="44818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説明的アナリティクス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リポーティング、</a:t>
            </a:r>
            <a:r>
              <a:rPr lang="en-US" altLang="ja-JP" sz="1000" dirty="0" smtClean="0">
                <a:solidFill>
                  <a:srgbClr val="FFFFFF"/>
                </a:solidFill>
                <a:latin typeface="メイリオ"/>
                <a:ea typeface="メイリオ"/>
                <a:cs typeface="メイリオ"/>
              </a:rPr>
              <a:t>OLAP</a:t>
            </a:r>
            <a:r>
              <a:rPr lang="ja-JP" altLang="en-US" sz="1000" dirty="0" smtClean="0">
                <a:solidFill>
                  <a:srgbClr val="FFFFFF"/>
                </a:solidFill>
                <a:latin typeface="メイリオ"/>
                <a:ea typeface="メイリオ"/>
                <a:cs typeface="メイリオ"/>
              </a:rPr>
              <a:t>分析、データマイニング</a:t>
            </a:r>
            <a:endParaRPr lang="en-US" altLang="ja-JP" sz="1000" dirty="0" smtClean="0">
              <a:solidFill>
                <a:srgbClr val="FFFFFF"/>
              </a:solidFill>
              <a:latin typeface="メイリオ"/>
              <a:ea typeface="メイリオ"/>
              <a:cs typeface="メイリオ"/>
            </a:endParaRPr>
          </a:p>
        </p:txBody>
      </p:sp>
      <p:sp>
        <p:nvSpPr>
          <p:cNvPr id="28" name="正方形/長方形 27"/>
          <p:cNvSpPr/>
          <p:nvPr/>
        </p:nvSpPr>
        <p:spPr>
          <a:xfrm>
            <a:off x="3285980" y="5034170"/>
            <a:ext cx="5320008" cy="44818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予測的アナリティクス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予測モデルとプランニング</a:t>
            </a:r>
            <a:endParaRPr lang="en-US" altLang="ja-JP" sz="1000" dirty="0" smtClean="0">
              <a:solidFill>
                <a:srgbClr val="FFFFFF"/>
              </a:solidFill>
              <a:latin typeface="メイリオ"/>
              <a:ea typeface="メイリオ"/>
              <a:cs typeface="メイリオ"/>
            </a:endParaRPr>
          </a:p>
        </p:txBody>
      </p:sp>
      <p:sp>
        <p:nvSpPr>
          <p:cNvPr id="29" name="正方形/長方形 28"/>
          <p:cNvSpPr/>
          <p:nvPr/>
        </p:nvSpPr>
        <p:spPr>
          <a:xfrm>
            <a:off x="6082723" y="5527711"/>
            <a:ext cx="2522997" cy="44818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指示的アナリティクス</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大規模テストと最適化</a:t>
            </a:r>
            <a:endParaRPr lang="en-US" altLang="ja-JP" sz="1000" dirty="0" smtClean="0">
              <a:solidFill>
                <a:srgbClr val="FFFFFF"/>
              </a:solidFill>
              <a:latin typeface="メイリオ"/>
              <a:ea typeface="メイリオ"/>
              <a:cs typeface="メイリオ"/>
            </a:endParaRPr>
          </a:p>
        </p:txBody>
      </p:sp>
      <p:sp>
        <p:nvSpPr>
          <p:cNvPr id="30" name="テキスト ボックス 29"/>
          <p:cNvSpPr txBox="1"/>
          <p:nvPr/>
        </p:nvSpPr>
        <p:spPr>
          <a:xfrm>
            <a:off x="4263566" y="2308684"/>
            <a:ext cx="566982" cy="276999"/>
          </a:xfrm>
          <a:prstGeom prst="rect">
            <a:avLst/>
          </a:prstGeom>
          <a:noFill/>
        </p:spPr>
        <p:txBody>
          <a:bodyPr wrap="none" rtlCol="0">
            <a:spAutoFit/>
          </a:bodyPr>
          <a:lstStyle/>
          <a:p>
            <a:pPr algn="ctr"/>
            <a:r>
              <a:rPr kumimoji="1" lang="en-US" altLang="ja-JP" sz="1200" dirty="0" smtClean="0">
                <a:solidFill>
                  <a:srgbClr val="FFFFFF"/>
                </a:solidFill>
                <a:latin typeface="メイリオ"/>
                <a:ea typeface="メイリオ"/>
                <a:cs typeface="メイリオ"/>
              </a:rPr>
              <a:t>DWH</a:t>
            </a:r>
            <a:endParaRPr kumimoji="1" lang="ja-JP" altLang="en-US" sz="1200" dirty="0">
              <a:solidFill>
                <a:srgbClr val="FFFFFF"/>
              </a:solidFill>
              <a:latin typeface="メイリオ"/>
              <a:ea typeface="メイリオ"/>
              <a:cs typeface="メイリオ"/>
            </a:endParaRPr>
          </a:p>
        </p:txBody>
      </p:sp>
      <p:sp>
        <p:nvSpPr>
          <p:cNvPr id="31" name="テキスト ボックス 30"/>
          <p:cNvSpPr txBox="1"/>
          <p:nvPr/>
        </p:nvSpPr>
        <p:spPr>
          <a:xfrm>
            <a:off x="7069130" y="2308684"/>
            <a:ext cx="566982" cy="276999"/>
          </a:xfrm>
          <a:prstGeom prst="rect">
            <a:avLst/>
          </a:prstGeom>
          <a:noFill/>
        </p:spPr>
        <p:txBody>
          <a:bodyPr wrap="none" rtlCol="0">
            <a:spAutoFit/>
          </a:bodyPr>
          <a:lstStyle/>
          <a:p>
            <a:pPr algn="ctr"/>
            <a:r>
              <a:rPr kumimoji="1" lang="en-US" altLang="ja-JP" sz="1200" dirty="0" smtClean="0">
                <a:solidFill>
                  <a:srgbClr val="FFFFFF"/>
                </a:solidFill>
                <a:latin typeface="メイリオ"/>
                <a:ea typeface="メイリオ"/>
                <a:cs typeface="メイリオ"/>
              </a:rPr>
              <a:t>DWH</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487858" y="4057888"/>
            <a:ext cx="8118130" cy="415591"/>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a:t>
            </a:r>
            <a:r>
              <a:rPr lang="en-US" altLang="ja-JP" sz="1200" dirty="0" smtClean="0">
                <a:solidFill>
                  <a:srgbClr val="FFFFFF"/>
                </a:solidFill>
                <a:latin typeface="メイリオ"/>
                <a:ea typeface="メイリオ"/>
                <a:cs typeface="メイリオ"/>
              </a:rPr>
              <a:t>RDB+</a:t>
            </a:r>
            <a:r>
              <a:rPr lang="ja-JP" altLang="en-US" sz="1200" dirty="0" smtClean="0">
                <a:solidFill>
                  <a:srgbClr val="FFFFFF"/>
                </a:solidFill>
                <a:latin typeface="メイリオ"/>
                <a:ea typeface="メイリオ"/>
                <a:cs typeface="メイリオ"/>
              </a:rPr>
              <a:t>列指向</a:t>
            </a:r>
            <a:r>
              <a:rPr lang="en-US" altLang="ja-JP" sz="1200" dirty="0" smtClean="0">
                <a:solidFill>
                  <a:srgbClr val="FFFFFF"/>
                </a:solidFill>
                <a:latin typeface="メイリオ"/>
                <a:ea typeface="メイリオ"/>
                <a:cs typeface="メイリオ"/>
              </a:rPr>
              <a:t>DB</a:t>
            </a:r>
          </a:p>
        </p:txBody>
      </p:sp>
      <p:sp>
        <p:nvSpPr>
          <p:cNvPr id="33" name="正方形/長方形 32"/>
          <p:cNvSpPr/>
          <p:nvPr/>
        </p:nvSpPr>
        <p:spPr>
          <a:xfrm>
            <a:off x="3285980" y="4057888"/>
            <a:ext cx="5320008" cy="349907"/>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a:t>
            </a:r>
            <a:r>
              <a:rPr lang="en-US" altLang="ja-JP" sz="1200" dirty="0" err="1" smtClean="0">
                <a:solidFill>
                  <a:srgbClr val="FFFFFF"/>
                </a:solidFill>
                <a:latin typeface="メイリオ"/>
                <a:ea typeface="メイリオ"/>
                <a:cs typeface="メイリオ"/>
              </a:rPr>
              <a:t>NoSQL+Hadoop</a:t>
            </a:r>
            <a:endParaRPr lang="en-US" altLang="ja-JP" sz="1200" dirty="0" smtClean="0">
              <a:solidFill>
                <a:srgbClr val="FFFFFF"/>
              </a:solidFill>
              <a:latin typeface="メイリオ"/>
              <a:ea typeface="メイリオ"/>
              <a:cs typeface="メイリオ"/>
            </a:endParaRPr>
          </a:p>
        </p:txBody>
      </p:sp>
      <p:sp>
        <p:nvSpPr>
          <p:cNvPr id="34" name="正方形/長方形 33"/>
          <p:cNvSpPr/>
          <p:nvPr/>
        </p:nvSpPr>
        <p:spPr>
          <a:xfrm>
            <a:off x="6082723" y="4057889"/>
            <a:ext cx="2522997" cy="27214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メイリオ"/>
                <a:ea typeface="メイリオ"/>
                <a:cs typeface="メイリオ"/>
              </a:rPr>
              <a:t>　　　　　　人工知能</a:t>
            </a:r>
            <a:endParaRPr lang="en-US" altLang="ja-JP" sz="1200" dirty="0" smtClean="0">
              <a:solidFill>
                <a:srgbClr val="FFFFFF"/>
              </a:solidFill>
              <a:latin typeface="メイリオ"/>
              <a:ea typeface="メイリオ"/>
              <a:cs typeface="メイリオ"/>
            </a:endParaRPr>
          </a:p>
        </p:txBody>
      </p:sp>
      <p:sp>
        <p:nvSpPr>
          <p:cNvPr id="35" name="テキスト ボックス 34"/>
          <p:cNvSpPr txBox="1"/>
          <p:nvPr/>
        </p:nvSpPr>
        <p:spPr>
          <a:xfrm>
            <a:off x="670106" y="1167863"/>
            <a:ext cx="2167818" cy="369332"/>
          </a:xfrm>
          <a:prstGeom prst="rect">
            <a:avLst/>
          </a:prstGeom>
          <a:noFill/>
        </p:spPr>
        <p:txBody>
          <a:bodyPr wrap="none" rtlCol="0">
            <a:spAutoFit/>
          </a:bodyPr>
          <a:lstStyle/>
          <a:p>
            <a:pPr algn="ctr"/>
            <a:r>
              <a:rPr kumimoji="1" lang="ja-JP" altLang="en-US" dirty="0" smtClean="0">
                <a:solidFill>
                  <a:schemeClr val="tx2">
                    <a:lumMod val="60000"/>
                    <a:lumOff val="40000"/>
                  </a:schemeClr>
                </a:solidFill>
                <a:latin typeface="メイリオ"/>
                <a:ea typeface="メイリオ"/>
                <a:cs typeface="メイリオ"/>
              </a:rPr>
              <a:t>アナリティクス</a:t>
            </a:r>
            <a:r>
              <a:rPr lang="en-US" altLang="ja-JP" dirty="0" smtClean="0">
                <a:solidFill>
                  <a:schemeClr val="tx2">
                    <a:lumMod val="60000"/>
                    <a:lumOff val="40000"/>
                  </a:schemeClr>
                </a:solidFill>
                <a:latin typeface="メイリオ"/>
                <a:ea typeface="メイリオ"/>
                <a:cs typeface="メイリオ"/>
              </a:rPr>
              <a:t>1.0</a:t>
            </a:r>
            <a:endParaRPr kumimoji="1" lang="ja-JP" altLang="en-US" dirty="0">
              <a:solidFill>
                <a:schemeClr val="tx2">
                  <a:lumMod val="60000"/>
                  <a:lumOff val="40000"/>
                </a:schemeClr>
              </a:solidFill>
              <a:latin typeface="メイリオ"/>
              <a:ea typeface="メイリオ"/>
              <a:cs typeface="メイリオ"/>
            </a:endParaRPr>
          </a:p>
        </p:txBody>
      </p:sp>
      <p:sp>
        <p:nvSpPr>
          <p:cNvPr id="36" name="テキスト ボックス 35"/>
          <p:cNvSpPr txBox="1"/>
          <p:nvPr/>
        </p:nvSpPr>
        <p:spPr>
          <a:xfrm>
            <a:off x="3493984" y="1167863"/>
            <a:ext cx="2167818" cy="369332"/>
          </a:xfrm>
          <a:prstGeom prst="rect">
            <a:avLst/>
          </a:prstGeom>
          <a:noFill/>
        </p:spPr>
        <p:txBody>
          <a:bodyPr wrap="none" rtlCol="0">
            <a:spAutoFit/>
          </a:bodyPr>
          <a:lstStyle/>
          <a:p>
            <a:pPr algn="ctr"/>
            <a:r>
              <a:rPr kumimoji="1" lang="ja-JP" altLang="en-US" dirty="0" smtClean="0">
                <a:solidFill>
                  <a:srgbClr val="0000FF"/>
                </a:solidFill>
                <a:latin typeface="メイリオ"/>
                <a:ea typeface="メイリオ"/>
                <a:cs typeface="メイリオ"/>
              </a:rPr>
              <a:t>アナリティクス</a:t>
            </a:r>
            <a:r>
              <a:rPr lang="en-US" altLang="ja-JP" dirty="0" smtClean="0">
                <a:solidFill>
                  <a:srgbClr val="0000FF"/>
                </a:solidFill>
                <a:latin typeface="メイリオ"/>
                <a:ea typeface="メイリオ"/>
                <a:cs typeface="メイリオ"/>
              </a:rPr>
              <a:t>2.0</a:t>
            </a:r>
            <a:endParaRPr kumimoji="1" lang="ja-JP" altLang="en-US" dirty="0">
              <a:solidFill>
                <a:srgbClr val="0000FF"/>
              </a:solidFill>
              <a:latin typeface="メイリオ"/>
              <a:ea typeface="メイリオ"/>
              <a:cs typeface="メイリオ"/>
            </a:endParaRPr>
          </a:p>
        </p:txBody>
      </p:sp>
      <p:sp>
        <p:nvSpPr>
          <p:cNvPr id="37" name="テキスト ボックス 36"/>
          <p:cNvSpPr txBox="1"/>
          <p:nvPr/>
        </p:nvSpPr>
        <p:spPr>
          <a:xfrm>
            <a:off x="6270212" y="1167863"/>
            <a:ext cx="2167818" cy="369332"/>
          </a:xfrm>
          <a:prstGeom prst="rect">
            <a:avLst/>
          </a:prstGeom>
          <a:noFill/>
        </p:spPr>
        <p:txBody>
          <a:bodyPr wrap="none" rtlCol="0">
            <a:spAutoFit/>
          </a:bodyPr>
          <a:lstStyle/>
          <a:p>
            <a:pPr algn="ctr"/>
            <a:r>
              <a:rPr kumimoji="1" lang="ja-JP" altLang="en-US" dirty="0" smtClean="0">
                <a:solidFill>
                  <a:srgbClr val="660066"/>
                </a:solidFill>
                <a:latin typeface="メイリオ"/>
                <a:ea typeface="メイリオ"/>
                <a:cs typeface="メイリオ"/>
              </a:rPr>
              <a:t>アナリティクス</a:t>
            </a:r>
            <a:r>
              <a:rPr lang="en-US" altLang="ja-JP" dirty="0" smtClean="0">
                <a:solidFill>
                  <a:srgbClr val="660066"/>
                </a:solidFill>
                <a:latin typeface="メイリオ"/>
                <a:ea typeface="メイリオ"/>
                <a:cs typeface="メイリオ"/>
              </a:rPr>
              <a:t>3.0</a:t>
            </a:r>
            <a:endParaRPr kumimoji="1" lang="ja-JP" altLang="en-US" dirty="0">
              <a:solidFill>
                <a:srgbClr val="660066"/>
              </a:solidFill>
              <a:latin typeface="メイリオ"/>
              <a:ea typeface="メイリオ"/>
              <a:cs typeface="メイリオ"/>
            </a:endParaRPr>
          </a:p>
        </p:txBody>
      </p:sp>
      <p:sp>
        <p:nvSpPr>
          <p:cNvPr id="38" name="テキスト ボックス 37"/>
          <p:cNvSpPr txBox="1"/>
          <p:nvPr/>
        </p:nvSpPr>
        <p:spPr>
          <a:xfrm>
            <a:off x="882742" y="1414084"/>
            <a:ext cx="1743398" cy="246221"/>
          </a:xfrm>
          <a:prstGeom prst="rect">
            <a:avLst/>
          </a:prstGeom>
          <a:noFill/>
        </p:spPr>
        <p:txBody>
          <a:bodyPr wrap="none" rtlCol="0">
            <a:spAutoFit/>
          </a:bodyPr>
          <a:lstStyle/>
          <a:p>
            <a:pPr algn="ctr"/>
            <a:r>
              <a:rPr kumimoji="1" lang="en-US" altLang="ja-JP" sz="1000" dirty="0" smtClean="0">
                <a:solidFill>
                  <a:schemeClr val="tx2">
                    <a:lumMod val="60000"/>
                    <a:lumOff val="40000"/>
                  </a:schemeClr>
                </a:solidFill>
                <a:latin typeface="メイリオ"/>
                <a:ea typeface="メイリオ"/>
                <a:cs typeface="メイリオ"/>
              </a:rPr>
              <a:t>BI</a:t>
            </a:r>
            <a:r>
              <a:rPr lang="en-US" altLang="ja-JP" sz="1000" dirty="0" smtClean="0">
                <a:solidFill>
                  <a:schemeClr val="tx2">
                    <a:lumMod val="60000"/>
                    <a:lumOff val="40000"/>
                  </a:schemeClr>
                </a:solidFill>
                <a:latin typeface="メイリオ"/>
                <a:ea typeface="メイリオ"/>
                <a:cs typeface="メイリオ"/>
              </a:rPr>
              <a:t>(Business Intelligence)</a:t>
            </a:r>
          </a:p>
        </p:txBody>
      </p:sp>
      <p:sp>
        <p:nvSpPr>
          <p:cNvPr id="39" name="下矢印 21"/>
          <p:cNvSpPr/>
          <p:nvPr/>
        </p:nvSpPr>
        <p:spPr>
          <a:xfrm>
            <a:off x="1598895" y="1958741"/>
            <a:ext cx="309363" cy="447184"/>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下矢印 21"/>
          <p:cNvSpPr/>
          <p:nvPr/>
        </p:nvSpPr>
        <p:spPr>
          <a:xfrm rot="18906393">
            <a:off x="4147472" y="1937623"/>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下矢印 21"/>
          <p:cNvSpPr/>
          <p:nvPr/>
        </p:nvSpPr>
        <p:spPr>
          <a:xfrm rot="2693607" flipH="1">
            <a:off x="4674194" y="1937622"/>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下矢印 21"/>
          <p:cNvSpPr/>
          <p:nvPr/>
        </p:nvSpPr>
        <p:spPr>
          <a:xfrm>
            <a:off x="7186674" y="1958741"/>
            <a:ext cx="309363" cy="377166"/>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下矢印 21"/>
          <p:cNvSpPr/>
          <p:nvPr/>
        </p:nvSpPr>
        <p:spPr>
          <a:xfrm rot="18906393">
            <a:off x="6544186" y="1937624"/>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下矢印 21"/>
          <p:cNvSpPr/>
          <p:nvPr/>
        </p:nvSpPr>
        <p:spPr>
          <a:xfrm rot="2693607" flipH="1">
            <a:off x="7819535" y="1937625"/>
            <a:ext cx="309363" cy="48807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テキスト ボックス 44"/>
          <p:cNvSpPr txBox="1"/>
          <p:nvPr/>
        </p:nvSpPr>
        <p:spPr>
          <a:xfrm>
            <a:off x="4830548" y="6376147"/>
            <a:ext cx="3946663" cy="215444"/>
          </a:xfrm>
          <a:prstGeom prst="rect">
            <a:avLst/>
          </a:prstGeom>
          <a:noFill/>
        </p:spPr>
        <p:txBody>
          <a:bodyPr wrap="none" rtlCol="0">
            <a:spAutoFit/>
          </a:bodyPr>
          <a:lstStyle/>
          <a:p>
            <a:pPr algn="r"/>
            <a:r>
              <a:rPr kumimoji="1" lang="en-US" altLang="ja-JP" sz="800" dirty="0" smtClean="0">
                <a:solidFill>
                  <a:schemeClr val="tx1">
                    <a:lumMod val="50000"/>
                    <a:lumOff val="50000"/>
                  </a:schemeClr>
                </a:solidFill>
                <a:latin typeface="メイリオ"/>
                <a:ea typeface="メイリオ"/>
                <a:cs typeface="メイリオ"/>
              </a:rPr>
              <a:t>Harvard Business Review 2014.5</a:t>
            </a:r>
            <a:r>
              <a:rPr kumimoji="1" lang="ja-JP" altLang="en-US" sz="800" dirty="0" smtClean="0">
                <a:solidFill>
                  <a:schemeClr val="tx1">
                    <a:lumMod val="50000"/>
                    <a:lumOff val="50000"/>
                  </a:schemeClr>
                </a:solidFill>
                <a:latin typeface="メイリオ"/>
                <a:ea typeface="メイリオ"/>
                <a:cs typeface="メイリオ"/>
              </a:rPr>
              <a:t>月号「アナリティクス</a:t>
            </a:r>
            <a:r>
              <a:rPr kumimoji="1" lang="en-US" altLang="ja-JP" sz="800" dirty="0" smtClean="0">
                <a:solidFill>
                  <a:schemeClr val="tx1">
                    <a:lumMod val="50000"/>
                    <a:lumOff val="50000"/>
                  </a:schemeClr>
                </a:solidFill>
                <a:latin typeface="メイリオ"/>
                <a:ea typeface="メイリオ"/>
                <a:cs typeface="メイリオ"/>
              </a:rPr>
              <a:t>3.0</a:t>
            </a:r>
            <a:r>
              <a:rPr kumimoji="1" lang="ja-JP" altLang="en-US" sz="800" dirty="0" smtClean="0">
                <a:solidFill>
                  <a:schemeClr val="tx1">
                    <a:lumMod val="50000"/>
                    <a:lumOff val="50000"/>
                  </a:schemeClr>
                </a:solidFill>
                <a:latin typeface="メイリオ"/>
                <a:ea typeface="メイリオ"/>
                <a:cs typeface="メイリオ"/>
              </a:rPr>
              <a:t>」を参考に独自作成</a:t>
            </a:r>
            <a:endParaRPr kumimoji="1" lang="ja-JP" altLang="en-US" sz="800" dirty="0">
              <a:solidFill>
                <a:schemeClr val="tx1">
                  <a:lumMod val="50000"/>
                  <a:lumOff val="50000"/>
                </a:schemeClr>
              </a:solidFill>
              <a:latin typeface="メイリオ"/>
              <a:ea typeface="メイリオ"/>
              <a:cs typeface="メイリオ"/>
            </a:endParaRPr>
          </a:p>
        </p:txBody>
      </p:sp>
    </p:spTree>
    <p:extLst>
      <p:ext uri="{BB962C8B-B14F-4D97-AF65-F5344CB8AC3E}">
        <p14:creationId xmlns:p14="http://schemas.microsoft.com/office/powerpoint/2010/main" val="106914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80958" y="3346219"/>
            <a:ext cx="8163034" cy="3213988"/>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下矢印 37"/>
          <p:cNvSpPr/>
          <p:nvPr/>
        </p:nvSpPr>
        <p:spPr>
          <a:xfrm>
            <a:off x="1886716" y="2811940"/>
            <a:ext cx="5351517" cy="1059793"/>
          </a:xfrm>
          <a:prstGeom prst="downArrow">
            <a:avLst>
              <a:gd name="adj1" fmla="val 75990"/>
              <a:gd name="adj2" fmla="val 57438"/>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磁気ディスク 5"/>
          <p:cNvSpPr/>
          <p:nvPr/>
        </p:nvSpPr>
        <p:spPr>
          <a:xfrm>
            <a:off x="2527677" y="1571459"/>
            <a:ext cx="4093774" cy="1547036"/>
          </a:xfrm>
          <a:prstGeom prst="flowChartMagneticDisk">
            <a:avLst/>
          </a:prstGeom>
          <a:solidFill>
            <a:schemeClr val="tx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タイトル 4"/>
          <p:cNvSpPr>
            <a:spLocks noGrp="1"/>
          </p:cNvSpPr>
          <p:nvPr>
            <p:ph type="title"/>
          </p:nvPr>
        </p:nvSpPr>
        <p:spPr/>
        <p:txBody>
          <a:bodyPr/>
          <a:lstStyle/>
          <a:p>
            <a:r>
              <a:rPr lang="ja-JP" altLang="en-US" smtClean="0"/>
              <a:t>ビジネス・インテリジェンスの適用とツール</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8" name="正方形/長方形 7"/>
          <p:cNvSpPr/>
          <p:nvPr/>
        </p:nvSpPr>
        <p:spPr>
          <a:xfrm>
            <a:off x="2536838" y="858952"/>
            <a:ext cx="1329362" cy="45305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ソーシャル・メディア</a:t>
            </a:r>
            <a:endParaRPr lang="en-US" altLang="ja-JP" sz="800" dirty="0" smtClean="0">
              <a:solidFill>
                <a:srgbClr val="FFFFFF"/>
              </a:solidFill>
              <a:latin typeface="メイリオ"/>
              <a:ea typeface="メイリオ"/>
              <a:cs typeface="メイリオ"/>
            </a:endParaRPr>
          </a:p>
          <a:p>
            <a:pPr algn="ctr"/>
            <a:r>
              <a:rPr lang="en-US" altLang="ja-JP" sz="1000" dirty="0" smtClean="0">
                <a:solidFill>
                  <a:srgbClr val="FFFFFF"/>
                </a:solidFill>
                <a:latin typeface="メイリオ"/>
                <a:ea typeface="メイリオ"/>
                <a:cs typeface="メイリオ"/>
              </a:rPr>
              <a:t>Web</a:t>
            </a:r>
            <a:r>
              <a:rPr lang="ja-JP" altLang="en-US" sz="1000" dirty="0" smtClean="0">
                <a:solidFill>
                  <a:srgbClr val="FFFFFF"/>
                </a:solidFill>
                <a:latin typeface="メイリオ"/>
                <a:ea typeface="メイリオ"/>
                <a:cs typeface="メイリオ"/>
              </a:rPr>
              <a:t>サイト</a:t>
            </a:r>
            <a:endParaRPr lang="en-US" altLang="ja-JP" sz="1000" dirty="0" smtClean="0">
              <a:solidFill>
                <a:srgbClr val="FFFFFF"/>
              </a:solidFill>
              <a:latin typeface="メイリオ"/>
              <a:ea typeface="メイリオ"/>
              <a:cs typeface="メイリオ"/>
            </a:endParaRPr>
          </a:p>
        </p:txBody>
      </p:sp>
      <p:sp>
        <p:nvSpPr>
          <p:cNvPr id="9" name="正方形/長方形 8"/>
          <p:cNvSpPr/>
          <p:nvPr/>
        </p:nvSpPr>
        <p:spPr>
          <a:xfrm>
            <a:off x="3913817" y="858952"/>
            <a:ext cx="1329362" cy="453053"/>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メイリオ"/>
                <a:ea typeface="メイリオ"/>
                <a:cs typeface="メイリオ"/>
              </a:rPr>
              <a:t>業務システム</a:t>
            </a:r>
            <a:endParaRPr lang="en-US" altLang="ja-JP" sz="1000" dirty="0" smtClean="0">
              <a:solidFill>
                <a:srgbClr val="FFFFFF"/>
              </a:solidFill>
              <a:latin typeface="メイリオ"/>
              <a:ea typeface="メイリオ"/>
              <a:cs typeface="メイリオ"/>
            </a:endParaRPr>
          </a:p>
        </p:txBody>
      </p:sp>
      <p:sp>
        <p:nvSpPr>
          <p:cNvPr id="10" name="正方形/長方形 9"/>
          <p:cNvSpPr/>
          <p:nvPr/>
        </p:nvSpPr>
        <p:spPr>
          <a:xfrm>
            <a:off x="5292088" y="858952"/>
            <a:ext cx="1329362" cy="45305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IoT</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センサー</a:t>
            </a:r>
            <a:endParaRPr lang="en-US" altLang="ja-JP" sz="1000" dirty="0" smtClean="0">
              <a:solidFill>
                <a:srgbClr val="FFFFFF"/>
              </a:solidFill>
              <a:latin typeface="メイリオ"/>
              <a:ea typeface="メイリオ"/>
              <a:cs typeface="メイリオ"/>
            </a:endParaRPr>
          </a:p>
        </p:txBody>
      </p:sp>
      <p:sp>
        <p:nvSpPr>
          <p:cNvPr id="16" name="テキスト ボックス 15"/>
          <p:cNvSpPr txBox="1"/>
          <p:nvPr/>
        </p:nvSpPr>
        <p:spPr>
          <a:xfrm>
            <a:off x="2814485" y="2596496"/>
            <a:ext cx="902811" cy="215444"/>
          </a:xfrm>
          <a:prstGeom prst="rect">
            <a:avLst/>
          </a:prstGeom>
          <a:noFill/>
        </p:spPr>
        <p:txBody>
          <a:bodyPr wrap="none" rtlCol="0">
            <a:spAutoFit/>
          </a:bodyPr>
          <a:lstStyle/>
          <a:p>
            <a:pPr algn="ctr"/>
            <a:r>
              <a:rPr lang="ja-JP" altLang="en-US" sz="800" dirty="0" smtClean="0">
                <a:solidFill>
                  <a:schemeClr val="bg1"/>
                </a:solidFill>
                <a:latin typeface="メイリオ"/>
                <a:ea typeface="メイリオ"/>
                <a:cs typeface="メイリオ"/>
              </a:rPr>
              <a:t>非構造化データ</a:t>
            </a:r>
            <a:endParaRPr kumimoji="1" lang="ja-JP" altLang="en-US" sz="800" dirty="0">
              <a:solidFill>
                <a:schemeClr val="bg1"/>
              </a:solidFill>
              <a:latin typeface="メイリオ"/>
              <a:ea typeface="メイリオ"/>
              <a:cs typeface="メイリオ"/>
            </a:endParaRPr>
          </a:p>
        </p:txBody>
      </p:sp>
      <p:sp>
        <p:nvSpPr>
          <p:cNvPr id="17" name="テキスト ボックス 16"/>
          <p:cNvSpPr txBox="1"/>
          <p:nvPr/>
        </p:nvSpPr>
        <p:spPr>
          <a:xfrm>
            <a:off x="2676859" y="2331918"/>
            <a:ext cx="1107996"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ビックデータ</a:t>
            </a:r>
            <a:endParaRPr kumimoji="1" lang="ja-JP" altLang="en-US" sz="1200" dirty="0">
              <a:solidFill>
                <a:schemeClr val="bg1"/>
              </a:solidFill>
              <a:latin typeface="メイリオ"/>
              <a:ea typeface="メイリオ"/>
              <a:cs typeface="メイリオ"/>
            </a:endParaRPr>
          </a:p>
        </p:txBody>
      </p:sp>
      <p:sp>
        <p:nvSpPr>
          <p:cNvPr id="19" name="正方形/長方形 18"/>
          <p:cNvSpPr/>
          <p:nvPr/>
        </p:nvSpPr>
        <p:spPr>
          <a:xfrm>
            <a:off x="480957" y="858952"/>
            <a:ext cx="1962697" cy="225954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600"/>
              </a:spcBef>
              <a:buFont typeface="Wingdings" charset="2"/>
              <a:buChar char="v"/>
            </a:pPr>
            <a:endParaRPr lang="en-US" altLang="ja-JP" sz="1000" dirty="0" smtClean="0">
              <a:solidFill>
                <a:srgbClr val="FFFFFF"/>
              </a:solidFill>
              <a:latin typeface="ＭＳ Ｐゴシック"/>
              <a:cs typeface="ＭＳ Ｐゴシック"/>
            </a:endParaRPr>
          </a:p>
          <a:p>
            <a:pPr marL="171450" indent="-171450">
              <a:spcBef>
                <a:spcPts val="600"/>
              </a:spcBef>
              <a:buFont typeface="Wingdings" charset="2"/>
              <a:buChar char="v"/>
            </a:pPr>
            <a:endParaRPr lang="en-US" altLang="ja-JP"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経営</a:t>
            </a:r>
            <a:r>
              <a:rPr lang="ja-JP" altLang="en-US" sz="1000" dirty="0">
                <a:solidFill>
                  <a:srgbClr val="FFFFFF"/>
                </a:solidFill>
                <a:latin typeface="ＭＳ Ｐゴシック"/>
                <a:cs typeface="ＭＳ Ｐゴシック"/>
              </a:rPr>
              <a:t>戦略や経営計画の</a:t>
            </a:r>
            <a:r>
              <a:rPr lang="ja-JP" altLang="en-US" sz="1000" dirty="0" smtClean="0">
                <a:solidFill>
                  <a:srgbClr val="FFFFFF"/>
                </a:solidFill>
                <a:latin typeface="ＭＳ Ｐゴシック"/>
                <a:cs typeface="ＭＳ Ｐゴシック"/>
              </a:rPr>
              <a:t>立案</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事業</a:t>
            </a:r>
            <a:r>
              <a:rPr lang="ja-JP" altLang="en-US" sz="1000" dirty="0">
                <a:solidFill>
                  <a:srgbClr val="FFFFFF"/>
                </a:solidFill>
                <a:latin typeface="ＭＳ Ｐゴシック"/>
                <a:cs typeface="ＭＳ Ｐゴシック"/>
              </a:rPr>
              <a:t>部門への指示と</a:t>
            </a:r>
            <a:r>
              <a:rPr lang="ja-JP" altLang="en-US" sz="1000" dirty="0" smtClean="0">
                <a:solidFill>
                  <a:srgbClr val="FFFFFF"/>
                </a:solidFill>
                <a:latin typeface="ＭＳ Ｐゴシック"/>
                <a:cs typeface="ＭＳ Ｐゴシック"/>
              </a:rPr>
              <a:t>実行</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月次</a:t>
            </a:r>
            <a:r>
              <a:rPr lang="ja-JP" altLang="en-US" sz="1000" dirty="0">
                <a:solidFill>
                  <a:srgbClr val="FFFFFF"/>
                </a:solidFill>
                <a:latin typeface="ＭＳ Ｐゴシック"/>
                <a:cs typeface="ＭＳ Ｐゴシック"/>
              </a:rPr>
              <a:t>などで行う経営会議でのモニタリングと問題点の分析の</a:t>
            </a:r>
            <a:r>
              <a:rPr lang="ja-JP" altLang="en-US" sz="1000" dirty="0" smtClean="0">
                <a:solidFill>
                  <a:srgbClr val="FFFFFF"/>
                </a:solidFill>
                <a:latin typeface="ＭＳ Ｐゴシック"/>
                <a:cs typeface="ＭＳ Ｐゴシック"/>
              </a:rPr>
              <a:t>指示</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問題点</a:t>
            </a:r>
            <a:r>
              <a:rPr lang="ja-JP" altLang="en-US" sz="1000" dirty="0">
                <a:solidFill>
                  <a:srgbClr val="FFFFFF"/>
                </a:solidFill>
                <a:latin typeface="ＭＳ Ｐゴシック"/>
                <a:cs typeface="ＭＳ Ｐゴシック"/>
              </a:rPr>
              <a:t>の分析と問題点を修正するための意思決定と</a:t>
            </a:r>
            <a:r>
              <a:rPr lang="ja-JP" altLang="en-US" sz="1000" dirty="0" smtClean="0">
                <a:solidFill>
                  <a:srgbClr val="FFFFFF"/>
                </a:solidFill>
                <a:latin typeface="ＭＳ Ｐゴシック"/>
                <a:cs typeface="ＭＳ Ｐゴシック"/>
              </a:rPr>
              <a:t>指示</a:t>
            </a:r>
            <a:endParaRPr kumimoji="1" lang="ja-JP" altLang="en-US" sz="1000" dirty="0">
              <a:solidFill>
                <a:srgbClr val="FFFFFF"/>
              </a:solidFill>
              <a:latin typeface="ＭＳ Ｐゴシック"/>
              <a:ea typeface="ＭＳ Ｐゴシック"/>
              <a:cs typeface="ＭＳ Ｐゴシック"/>
            </a:endParaRPr>
          </a:p>
        </p:txBody>
      </p:sp>
      <p:sp>
        <p:nvSpPr>
          <p:cNvPr id="20" name="正方形/長方形 19"/>
          <p:cNvSpPr/>
          <p:nvPr/>
        </p:nvSpPr>
        <p:spPr>
          <a:xfrm>
            <a:off x="6700345" y="858952"/>
            <a:ext cx="1943647" cy="225954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endParaRPr lang="en-US" altLang="ja-JP"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全社</a:t>
            </a:r>
            <a:r>
              <a:rPr lang="ja-JP" altLang="en-US" sz="1000" dirty="0">
                <a:solidFill>
                  <a:srgbClr val="FFFFFF"/>
                </a:solidFill>
                <a:latin typeface="ＭＳ Ｐゴシック"/>
                <a:cs typeface="ＭＳ Ｐゴシック"/>
              </a:rPr>
              <a:t>の戦略に沿った部門別の計画</a:t>
            </a:r>
            <a:r>
              <a:rPr lang="ja-JP" altLang="en-US" sz="1000" dirty="0" smtClean="0">
                <a:solidFill>
                  <a:srgbClr val="FFFFFF"/>
                </a:solidFill>
                <a:latin typeface="ＭＳ Ｐゴシック"/>
                <a:cs typeface="ＭＳ Ｐゴシック"/>
              </a:rPr>
              <a:t>立案</a:t>
            </a:r>
            <a:endParaRPr lang="ja-JP" altLang="en-US" sz="1000" dirty="0">
              <a:solidFill>
                <a:srgbClr val="FFFFFF"/>
              </a:solidFill>
              <a:latin typeface="ＭＳ Ｐゴシック"/>
              <a:cs typeface="ＭＳ Ｐゴシック"/>
            </a:endParaRP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部門</a:t>
            </a:r>
            <a:r>
              <a:rPr lang="ja-JP" altLang="en-US" sz="1000" dirty="0">
                <a:solidFill>
                  <a:srgbClr val="FFFFFF"/>
                </a:solidFill>
                <a:latin typeface="ＭＳ Ｐゴシック"/>
                <a:cs typeface="ＭＳ Ｐゴシック"/>
              </a:rPr>
              <a:t>での業務実行</a:t>
            </a: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日々</a:t>
            </a:r>
            <a:r>
              <a:rPr lang="ja-JP" altLang="en-US" sz="1000" dirty="0">
                <a:solidFill>
                  <a:srgbClr val="FFFFFF"/>
                </a:solidFill>
                <a:latin typeface="ＭＳ Ｐゴシック"/>
                <a:cs typeface="ＭＳ Ｐゴシック"/>
              </a:rPr>
              <a:t>のモニタリング</a:t>
            </a:r>
          </a:p>
          <a:p>
            <a:pPr marL="171450" indent="-171450">
              <a:spcBef>
                <a:spcPts val="600"/>
              </a:spcBef>
              <a:buFont typeface="Wingdings" charset="2"/>
              <a:buChar char="v"/>
            </a:pPr>
            <a:r>
              <a:rPr lang="ja-JP" altLang="en-US" sz="1000" dirty="0" smtClean="0">
                <a:solidFill>
                  <a:srgbClr val="FFFFFF"/>
                </a:solidFill>
                <a:latin typeface="ＭＳ Ｐゴシック"/>
                <a:cs typeface="ＭＳ Ｐゴシック"/>
              </a:rPr>
              <a:t>問題点</a:t>
            </a:r>
            <a:r>
              <a:rPr lang="ja-JP" altLang="en-US" sz="1000" dirty="0">
                <a:solidFill>
                  <a:srgbClr val="FFFFFF"/>
                </a:solidFill>
                <a:latin typeface="ＭＳ Ｐゴシック"/>
                <a:cs typeface="ＭＳ Ｐゴシック"/>
              </a:rPr>
              <a:t>の分析と上位部門への報告や修正</a:t>
            </a:r>
            <a:endParaRPr kumimoji="1" lang="ja-JP" altLang="en-US" sz="1000" dirty="0">
              <a:solidFill>
                <a:srgbClr val="FFFFFF"/>
              </a:solidFill>
              <a:latin typeface="ＭＳ Ｐゴシック"/>
              <a:ea typeface="ＭＳ Ｐゴシック"/>
              <a:cs typeface="ＭＳ Ｐゴシック"/>
            </a:endParaRPr>
          </a:p>
        </p:txBody>
      </p:sp>
      <p:sp>
        <p:nvSpPr>
          <p:cNvPr id="21" name="正方形/長方形 20"/>
          <p:cNvSpPr/>
          <p:nvPr/>
        </p:nvSpPr>
        <p:spPr>
          <a:xfrm>
            <a:off x="602817" y="3871733"/>
            <a:ext cx="1924860" cy="27151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レポーティング</a:t>
            </a:r>
            <a:endParaRPr kumimoji="1" lang="ja-JP" altLang="en-US" sz="1200" dirty="0">
              <a:solidFill>
                <a:srgbClr val="FFFFFF"/>
              </a:solidFill>
              <a:latin typeface="メイリオ"/>
              <a:ea typeface="メイリオ"/>
              <a:cs typeface="メイリオ"/>
            </a:endParaRPr>
          </a:p>
        </p:txBody>
      </p:sp>
      <p:sp>
        <p:nvSpPr>
          <p:cNvPr id="22" name="正方形/長方形 21"/>
          <p:cNvSpPr/>
          <p:nvPr/>
        </p:nvSpPr>
        <p:spPr>
          <a:xfrm>
            <a:off x="2594588" y="3871733"/>
            <a:ext cx="1924860" cy="27151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OLAP</a:t>
            </a:r>
            <a:r>
              <a:rPr kumimoji="1" lang="ja-JP" altLang="en-US" sz="1200" dirty="0" smtClean="0">
                <a:solidFill>
                  <a:srgbClr val="FFFFFF"/>
                </a:solidFill>
                <a:latin typeface="メイリオ"/>
                <a:ea typeface="メイリオ"/>
                <a:cs typeface="メイリオ"/>
              </a:rPr>
              <a:t>分析</a:t>
            </a:r>
            <a:endParaRPr kumimoji="1" lang="ja-JP" altLang="en-US" sz="1200" dirty="0">
              <a:solidFill>
                <a:srgbClr val="FFFFFF"/>
              </a:solidFill>
              <a:latin typeface="メイリオ"/>
              <a:ea typeface="メイリオ"/>
              <a:cs typeface="メイリオ"/>
            </a:endParaRPr>
          </a:p>
        </p:txBody>
      </p:sp>
      <p:sp>
        <p:nvSpPr>
          <p:cNvPr id="23" name="正方形/長方形 22"/>
          <p:cNvSpPr/>
          <p:nvPr/>
        </p:nvSpPr>
        <p:spPr>
          <a:xfrm>
            <a:off x="4597511" y="3871733"/>
            <a:ext cx="1924860" cy="2715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データマイニング</a:t>
            </a:r>
            <a:endParaRPr kumimoji="1" lang="ja-JP" altLang="en-US" sz="1200" dirty="0">
              <a:solidFill>
                <a:srgbClr val="FFFFFF"/>
              </a:solidFill>
              <a:latin typeface="メイリオ"/>
              <a:ea typeface="メイリオ"/>
              <a:cs typeface="メイリオ"/>
            </a:endParaRPr>
          </a:p>
        </p:txBody>
      </p:sp>
      <p:sp>
        <p:nvSpPr>
          <p:cNvPr id="24" name="正方形/長方形 23"/>
          <p:cNvSpPr/>
          <p:nvPr/>
        </p:nvSpPr>
        <p:spPr>
          <a:xfrm>
            <a:off x="6576971" y="3871733"/>
            <a:ext cx="1924860" cy="27151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プランニング</a:t>
            </a:r>
            <a:endParaRPr kumimoji="1" lang="ja-JP" altLang="en-US" sz="1200" dirty="0">
              <a:solidFill>
                <a:srgbClr val="FFFFFF"/>
              </a:solidFill>
              <a:latin typeface="メイリオ"/>
              <a:ea typeface="メイリオ"/>
              <a:cs typeface="メイリオ"/>
            </a:endParaRPr>
          </a:p>
        </p:txBody>
      </p:sp>
      <p:sp>
        <p:nvSpPr>
          <p:cNvPr id="25" name="正方形/長方形 24"/>
          <p:cNvSpPr/>
          <p:nvPr/>
        </p:nvSpPr>
        <p:spPr>
          <a:xfrm>
            <a:off x="602817" y="4222078"/>
            <a:ext cx="1924860" cy="27151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問題の兆候を発見する</a:t>
            </a:r>
            <a:endParaRPr kumimoji="1" lang="ja-JP" altLang="en-US" sz="1200" dirty="0">
              <a:solidFill>
                <a:srgbClr val="FFFFFF"/>
              </a:solidFill>
              <a:latin typeface="メイリオ"/>
              <a:ea typeface="メイリオ"/>
              <a:cs typeface="メイリオ"/>
            </a:endParaRPr>
          </a:p>
        </p:txBody>
      </p:sp>
      <p:sp>
        <p:nvSpPr>
          <p:cNvPr id="26" name="正方形/長方形 25"/>
          <p:cNvSpPr/>
          <p:nvPr/>
        </p:nvSpPr>
        <p:spPr>
          <a:xfrm>
            <a:off x="2594588" y="4222078"/>
            <a:ext cx="1924860" cy="27151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問題の要因を検証する</a:t>
            </a:r>
            <a:endParaRPr kumimoji="1" lang="ja-JP" altLang="en-US" sz="1200" dirty="0">
              <a:solidFill>
                <a:srgbClr val="FFFFFF"/>
              </a:solidFill>
              <a:latin typeface="メイリオ"/>
              <a:ea typeface="メイリオ"/>
              <a:cs typeface="メイリオ"/>
            </a:endParaRPr>
          </a:p>
        </p:txBody>
      </p:sp>
      <p:sp>
        <p:nvSpPr>
          <p:cNvPr id="27" name="正方形/長方形 26"/>
          <p:cNvSpPr/>
          <p:nvPr/>
        </p:nvSpPr>
        <p:spPr>
          <a:xfrm>
            <a:off x="4597511" y="4222078"/>
            <a:ext cx="1924860" cy="2715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対処のヒントを得る</a:t>
            </a:r>
            <a:endParaRPr kumimoji="1" lang="ja-JP" altLang="en-US" sz="1200" dirty="0">
              <a:solidFill>
                <a:srgbClr val="FFFFFF"/>
              </a:solidFill>
              <a:latin typeface="メイリオ"/>
              <a:ea typeface="メイリオ"/>
              <a:cs typeface="メイリオ"/>
            </a:endParaRPr>
          </a:p>
        </p:txBody>
      </p:sp>
      <p:sp>
        <p:nvSpPr>
          <p:cNvPr id="28" name="正方形/長方形 27"/>
          <p:cNvSpPr/>
          <p:nvPr/>
        </p:nvSpPr>
        <p:spPr>
          <a:xfrm>
            <a:off x="6576971" y="4222078"/>
            <a:ext cx="1924860" cy="271519"/>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計画</a:t>
            </a:r>
            <a:r>
              <a:rPr lang="ja-JP" altLang="en-US" sz="1200" dirty="0">
                <a:solidFill>
                  <a:srgbClr val="FFFFFF"/>
                </a:solidFill>
                <a:latin typeface="メイリオ"/>
                <a:ea typeface="メイリオ"/>
                <a:cs typeface="メイリオ"/>
              </a:rPr>
              <a:t>の根拠を得る</a:t>
            </a:r>
            <a:endParaRPr kumimoji="1" lang="ja-JP" altLang="en-US" sz="1200" dirty="0">
              <a:solidFill>
                <a:srgbClr val="FFFFFF"/>
              </a:solidFill>
              <a:latin typeface="メイリオ"/>
              <a:ea typeface="メイリオ"/>
              <a:cs typeface="メイリオ"/>
            </a:endParaRPr>
          </a:p>
        </p:txBody>
      </p:sp>
      <p:sp>
        <p:nvSpPr>
          <p:cNvPr id="29" name="正方形/長方形 28"/>
          <p:cNvSpPr/>
          <p:nvPr/>
        </p:nvSpPr>
        <p:spPr>
          <a:xfrm>
            <a:off x="602817" y="4563665"/>
            <a:ext cx="1924860" cy="683174"/>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メイリオ"/>
                <a:ea typeface="メイリオ"/>
                <a:cs typeface="メイリオ"/>
              </a:rPr>
              <a:t>集計、推移、比較、内訳、順位、関係、シグナル表示</a:t>
            </a:r>
            <a:endParaRPr kumimoji="1" lang="ja-JP" altLang="en-US" sz="1000" dirty="0">
              <a:solidFill>
                <a:srgbClr val="FFFFFF"/>
              </a:solidFill>
              <a:latin typeface="メイリオ"/>
              <a:ea typeface="メイリオ"/>
              <a:cs typeface="メイリオ"/>
            </a:endParaRPr>
          </a:p>
        </p:txBody>
      </p:sp>
      <p:sp>
        <p:nvSpPr>
          <p:cNvPr id="30" name="正方形/長方形 29"/>
          <p:cNvSpPr/>
          <p:nvPr/>
        </p:nvSpPr>
        <p:spPr>
          <a:xfrm>
            <a:off x="2594588" y="4563665"/>
            <a:ext cx="1924860" cy="68317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rgbClr val="FFFFFF"/>
                </a:solidFill>
                <a:latin typeface="メイリオ"/>
                <a:ea typeface="メイリオ"/>
                <a:cs typeface="メイリオ"/>
              </a:rPr>
              <a:t>多次元データベース、スライシング</a:t>
            </a:r>
            <a:r>
              <a:rPr lang="ja-JP" altLang="en-US" sz="1000" dirty="0">
                <a:solidFill>
                  <a:srgbClr val="FFFFFF"/>
                </a:solidFill>
                <a:latin typeface="メイリオ"/>
                <a:ea typeface="メイリオ"/>
                <a:cs typeface="メイリオ"/>
              </a:rPr>
              <a:t>、ドリルダウン＆ドリルアップ、ドリルスルー</a:t>
            </a:r>
            <a:endParaRPr kumimoji="1" lang="ja-JP" altLang="en-US" sz="1000" dirty="0">
              <a:solidFill>
                <a:srgbClr val="FFFFFF"/>
              </a:solidFill>
              <a:latin typeface="メイリオ"/>
              <a:ea typeface="メイリオ"/>
              <a:cs typeface="メイリオ"/>
            </a:endParaRPr>
          </a:p>
        </p:txBody>
      </p:sp>
      <p:sp>
        <p:nvSpPr>
          <p:cNvPr id="31" name="正方形/長方形 30"/>
          <p:cNvSpPr/>
          <p:nvPr/>
        </p:nvSpPr>
        <p:spPr>
          <a:xfrm>
            <a:off x="4597511" y="4563665"/>
            <a:ext cx="1924860" cy="68317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rgbClr val="FFFFFF"/>
                </a:solidFill>
                <a:latin typeface="メイリオ"/>
                <a:ea typeface="メイリオ"/>
                <a:cs typeface="メイリオ"/>
              </a:rPr>
              <a:t>クロス分析、相関分析、回帰分析</a:t>
            </a:r>
            <a:endParaRPr kumimoji="1" lang="ja-JP" altLang="en-US" sz="1000" dirty="0">
              <a:solidFill>
                <a:srgbClr val="FFFFFF"/>
              </a:solidFill>
              <a:latin typeface="メイリオ"/>
              <a:ea typeface="メイリオ"/>
              <a:cs typeface="メイリオ"/>
            </a:endParaRPr>
          </a:p>
        </p:txBody>
      </p:sp>
      <p:sp>
        <p:nvSpPr>
          <p:cNvPr id="32" name="正方形/長方形 31"/>
          <p:cNvSpPr/>
          <p:nvPr/>
        </p:nvSpPr>
        <p:spPr>
          <a:xfrm>
            <a:off x="6576971" y="4563665"/>
            <a:ext cx="1924860" cy="683174"/>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solidFill>
                  <a:srgbClr val="FFFFFF"/>
                </a:solidFill>
                <a:latin typeface="メイリオ"/>
                <a:ea typeface="メイリオ"/>
                <a:cs typeface="メイリオ"/>
              </a:rPr>
              <a:t>モデリング、シミュレーション</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02817" y="5316902"/>
            <a:ext cx="1924860" cy="8320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en-US" altLang="ja-JP" sz="900" dirty="0">
                <a:solidFill>
                  <a:srgbClr val="FFFFFF"/>
                </a:solidFill>
                <a:latin typeface="メイリオ"/>
                <a:ea typeface="メイリオ"/>
                <a:cs typeface="メイリオ"/>
              </a:rPr>
              <a:t>Web</a:t>
            </a:r>
            <a:r>
              <a:rPr lang="ja-JP" altLang="en-US" sz="900" dirty="0">
                <a:solidFill>
                  <a:srgbClr val="FFFFFF"/>
                </a:solidFill>
                <a:latin typeface="メイリオ"/>
                <a:ea typeface="メイリオ"/>
                <a:cs typeface="メイリオ"/>
              </a:rPr>
              <a:t>リポート（リポートを</a:t>
            </a:r>
            <a:r>
              <a:rPr lang="en-US" altLang="ja-JP" sz="900" dirty="0">
                <a:solidFill>
                  <a:srgbClr val="FFFFFF"/>
                </a:solidFill>
                <a:latin typeface="メイリオ"/>
                <a:ea typeface="メイリオ"/>
                <a:cs typeface="メイリオ"/>
              </a:rPr>
              <a:t>Web</a:t>
            </a:r>
            <a:r>
              <a:rPr lang="ja-JP" altLang="en-US" sz="900" dirty="0">
                <a:solidFill>
                  <a:srgbClr val="FFFFFF"/>
                </a:solidFill>
                <a:latin typeface="メイリオ"/>
                <a:ea typeface="メイリオ"/>
                <a:cs typeface="メイリオ"/>
              </a:rPr>
              <a:t>ページなどで多数のユーザーに</a:t>
            </a:r>
            <a:r>
              <a:rPr lang="ja-JP" altLang="en-US" sz="900" dirty="0" smtClean="0">
                <a:solidFill>
                  <a:srgbClr val="FFFFFF"/>
                </a:solidFill>
                <a:latin typeface="メイリオ"/>
                <a:ea typeface="メイリオ"/>
                <a:cs typeface="メイリオ"/>
              </a:rPr>
              <a:t>公開）</a:t>
            </a:r>
            <a:endParaRPr lang="ja-JP" altLang="en-US" sz="900" dirty="0">
              <a:solidFill>
                <a:srgbClr val="FFFFFF"/>
              </a:solidFill>
              <a:latin typeface="メイリオ"/>
              <a:ea typeface="メイリオ"/>
              <a:cs typeface="メイリオ"/>
            </a:endParaRPr>
          </a:p>
          <a:p>
            <a:pPr marL="171450" indent="-171450">
              <a:buFont typeface="Wingdings" charset="2"/>
              <a:buChar char="v"/>
            </a:pPr>
            <a:r>
              <a:rPr lang="ja-JP" altLang="en-US" sz="900" dirty="0">
                <a:solidFill>
                  <a:srgbClr val="FFFFFF"/>
                </a:solidFill>
                <a:latin typeface="メイリオ"/>
                <a:ea typeface="メイリオ"/>
                <a:cs typeface="メイリオ"/>
              </a:rPr>
              <a:t>ダッシュボード（複数のリポートを単一の画面で</a:t>
            </a:r>
            <a:r>
              <a:rPr lang="ja-JP" altLang="en-US" sz="900" dirty="0" smtClean="0">
                <a:solidFill>
                  <a:srgbClr val="FFFFFF"/>
                </a:solidFill>
                <a:latin typeface="メイリオ"/>
                <a:ea typeface="メイリオ"/>
                <a:cs typeface="メイリオ"/>
              </a:rPr>
              <a:t>表示）</a:t>
            </a:r>
            <a:endParaRPr kumimoji="1" lang="ja-JP" altLang="en-US" sz="900" dirty="0">
              <a:solidFill>
                <a:srgbClr val="FFFFFF"/>
              </a:solidFill>
              <a:latin typeface="メイリオ"/>
              <a:ea typeface="メイリオ"/>
              <a:cs typeface="メイリオ"/>
            </a:endParaRPr>
          </a:p>
        </p:txBody>
      </p:sp>
      <p:sp>
        <p:nvSpPr>
          <p:cNvPr id="34" name="正方形/長方形 33"/>
          <p:cNvSpPr/>
          <p:nvPr/>
        </p:nvSpPr>
        <p:spPr>
          <a:xfrm>
            <a:off x="2594588" y="5316902"/>
            <a:ext cx="1924860" cy="83207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大量の分析元データの処理</a:t>
            </a:r>
          </a:p>
          <a:p>
            <a:pPr marL="171450" indent="-171450">
              <a:buFont typeface="Wingdings" charset="2"/>
              <a:buChar char="v"/>
            </a:pPr>
            <a:r>
              <a:rPr lang="ja-JP" altLang="en-US" sz="900" dirty="0">
                <a:solidFill>
                  <a:srgbClr val="FFFFFF"/>
                </a:solidFill>
                <a:latin typeface="メイリオ"/>
                <a:ea typeface="メイリオ"/>
                <a:cs typeface="メイリオ"/>
              </a:rPr>
              <a:t>最新の分析元データの共有</a:t>
            </a:r>
            <a:endParaRPr kumimoji="1" lang="ja-JP" altLang="en-US" sz="900" dirty="0">
              <a:solidFill>
                <a:srgbClr val="FFFFFF"/>
              </a:solidFill>
              <a:latin typeface="メイリオ"/>
              <a:ea typeface="メイリオ"/>
              <a:cs typeface="メイリオ"/>
            </a:endParaRPr>
          </a:p>
        </p:txBody>
      </p:sp>
      <p:sp>
        <p:nvSpPr>
          <p:cNvPr id="35" name="正方形/長方形 34"/>
          <p:cNvSpPr/>
          <p:nvPr/>
        </p:nvSpPr>
        <p:spPr>
          <a:xfrm>
            <a:off x="4597511" y="5316902"/>
            <a:ext cx="1924860" cy="83207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大量の分析元データの処理</a:t>
            </a:r>
          </a:p>
          <a:p>
            <a:pPr marL="171450" indent="-171450">
              <a:buFont typeface="Wingdings" charset="2"/>
              <a:buChar char="v"/>
            </a:pPr>
            <a:r>
              <a:rPr lang="ja-JP" altLang="en-US" sz="900" dirty="0">
                <a:solidFill>
                  <a:srgbClr val="FFFFFF"/>
                </a:solidFill>
                <a:latin typeface="メイリオ"/>
                <a:ea typeface="メイリオ"/>
                <a:cs typeface="メイリオ"/>
              </a:rPr>
              <a:t>より高度なマイニングアルゴリズムの利用</a:t>
            </a:r>
            <a:endParaRPr kumimoji="1" lang="ja-JP" altLang="en-US" sz="900" dirty="0">
              <a:solidFill>
                <a:srgbClr val="FFFFFF"/>
              </a:solidFill>
              <a:latin typeface="メイリオ"/>
              <a:ea typeface="メイリオ"/>
              <a:cs typeface="メイリオ"/>
            </a:endParaRPr>
          </a:p>
        </p:txBody>
      </p:sp>
      <p:sp>
        <p:nvSpPr>
          <p:cNvPr id="36" name="正方形/長方形 35"/>
          <p:cNvSpPr/>
          <p:nvPr/>
        </p:nvSpPr>
        <p:spPr>
          <a:xfrm>
            <a:off x="6576971" y="5316902"/>
            <a:ext cx="1924860" cy="832073"/>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lang="ja-JP" altLang="en-US" sz="900" dirty="0">
                <a:solidFill>
                  <a:srgbClr val="FFFFFF"/>
                </a:solidFill>
                <a:latin typeface="メイリオ"/>
                <a:ea typeface="メイリオ"/>
                <a:cs typeface="メイリオ"/>
              </a:rPr>
              <a:t>多くの部署から収集された計画データの統合</a:t>
            </a:r>
            <a:endParaRPr kumimoji="1" lang="ja-JP" altLang="en-US" sz="900" dirty="0">
              <a:solidFill>
                <a:srgbClr val="FFFFFF"/>
              </a:solidFill>
              <a:latin typeface="メイリオ"/>
              <a:ea typeface="メイリオ"/>
              <a:cs typeface="メイリオ"/>
            </a:endParaRPr>
          </a:p>
        </p:txBody>
      </p:sp>
      <p:sp>
        <p:nvSpPr>
          <p:cNvPr id="37" name="下矢印 36"/>
          <p:cNvSpPr/>
          <p:nvPr/>
        </p:nvSpPr>
        <p:spPr>
          <a:xfrm>
            <a:off x="3423854" y="2680564"/>
            <a:ext cx="2277241" cy="1121103"/>
          </a:xfrm>
          <a:prstGeom prst="downArrow">
            <a:avLst>
              <a:gd name="adj1" fmla="val 55359"/>
              <a:gd name="adj2" fmla="val 49218"/>
            </a:avLst>
          </a:prstGeom>
          <a:solidFill>
            <a:schemeClr val="accent3">
              <a:lumMod val="75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磁気ディスク 13"/>
          <p:cNvSpPr/>
          <p:nvPr/>
        </p:nvSpPr>
        <p:spPr>
          <a:xfrm>
            <a:off x="3906391" y="2178989"/>
            <a:ext cx="1336788" cy="834403"/>
          </a:xfrm>
          <a:prstGeom prst="flowChartMagneticDisk">
            <a:avLst/>
          </a:prstGeom>
          <a:solidFill>
            <a:schemeClr val="accent3">
              <a:lumMod val="75000"/>
            </a:schemeClr>
          </a:solidFill>
          <a:ln>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 name="下矢印 21"/>
          <p:cNvSpPr/>
          <p:nvPr/>
        </p:nvSpPr>
        <p:spPr>
          <a:xfrm>
            <a:off x="4344561" y="1312005"/>
            <a:ext cx="475302" cy="974421"/>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下矢印 21"/>
          <p:cNvSpPr/>
          <p:nvPr/>
        </p:nvSpPr>
        <p:spPr>
          <a:xfrm rot="18244821">
            <a:off x="3246616" y="1186175"/>
            <a:ext cx="475302" cy="776332"/>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下矢印 21"/>
          <p:cNvSpPr/>
          <p:nvPr/>
        </p:nvSpPr>
        <p:spPr>
          <a:xfrm rot="3355179" flipH="1">
            <a:off x="5513288" y="1188435"/>
            <a:ext cx="475302" cy="766048"/>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162365" y="2453589"/>
            <a:ext cx="800219" cy="492443"/>
          </a:xfrm>
          <a:prstGeom prst="rect">
            <a:avLst/>
          </a:prstGeom>
          <a:noFill/>
        </p:spPr>
        <p:txBody>
          <a:bodyPr wrap="none" rtlCol="0">
            <a:spAutoFit/>
          </a:bodyPr>
          <a:lstStyle/>
          <a:p>
            <a:pPr algn="ctr"/>
            <a:r>
              <a:rPr kumimoji="1" lang="en-US" altLang="ja-JP" dirty="0" smtClean="0">
                <a:solidFill>
                  <a:schemeClr val="bg1"/>
                </a:solidFill>
                <a:latin typeface="メイリオ"/>
                <a:ea typeface="メイリオ"/>
                <a:cs typeface="メイリオ"/>
              </a:rPr>
              <a:t>DWH</a:t>
            </a:r>
          </a:p>
          <a:p>
            <a:pPr algn="ctr"/>
            <a:r>
              <a:rPr lang="ja-JP" altLang="en-US" sz="800" dirty="0" smtClean="0">
                <a:solidFill>
                  <a:schemeClr val="bg1"/>
                </a:solidFill>
                <a:latin typeface="メイリオ"/>
                <a:ea typeface="メイリオ"/>
                <a:cs typeface="メイリオ"/>
              </a:rPr>
              <a:t>構造化データ</a:t>
            </a:r>
            <a:endParaRPr kumimoji="1" lang="ja-JP" altLang="en-US" sz="800" dirty="0">
              <a:solidFill>
                <a:schemeClr val="bg1"/>
              </a:solidFill>
              <a:latin typeface="メイリオ"/>
              <a:ea typeface="メイリオ"/>
              <a:cs typeface="メイリオ"/>
            </a:endParaRPr>
          </a:p>
        </p:txBody>
      </p:sp>
      <p:sp>
        <p:nvSpPr>
          <p:cNvPr id="39" name="下矢印 38"/>
          <p:cNvSpPr/>
          <p:nvPr/>
        </p:nvSpPr>
        <p:spPr>
          <a:xfrm>
            <a:off x="1115958" y="3013392"/>
            <a:ext cx="709448" cy="665655"/>
          </a:xfrm>
          <a:prstGeom prst="downArrow">
            <a:avLst>
              <a:gd name="adj1" fmla="val 55359"/>
              <a:gd name="adj2" fmla="val 49218"/>
            </a:avLst>
          </a:prstGeom>
          <a:solidFill>
            <a:srgbClr val="FF660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下矢印 39"/>
          <p:cNvSpPr/>
          <p:nvPr/>
        </p:nvSpPr>
        <p:spPr>
          <a:xfrm>
            <a:off x="7322207" y="3013392"/>
            <a:ext cx="709448" cy="665655"/>
          </a:xfrm>
          <a:prstGeom prst="downArrow">
            <a:avLst>
              <a:gd name="adj1" fmla="val 55359"/>
              <a:gd name="adj2" fmla="val 49218"/>
            </a:avLst>
          </a:prstGeom>
          <a:solidFill>
            <a:srgbClr val="FF660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91931" y="935566"/>
            <a:ext cx="1569660" cy="369332"/>
          </a:xfrm>
          <a:prstGeom prst="rect">
            <a:avLst/>
          </a:prstGeom>
          <a:noFill/>
        </p:spPr>
        <p:txBody>
          <a:bodyPr wrap="none" rtlCol="0">
            <a:spAutoFit/>
          </a:bodyPr>
          <a:lstStyle/>
          <a:p>
            <a:pPr algn="ctr"/>
            <a:r>
              <a:rPr kumimoji="1" lang="ja-JP" altLang="en-US" dirty="0" smtClean="0">
                <a:solidFill>
                  <a:srgbClr val="FFFFFF"/>
                </a:solidFill>
                <a:latin typeface="メイリオ"/>
                <a:ea typeface="メイリオ"/>
                <a:cs typeface="メイリオ"/>
              </a:rPr>
              <a:t>経営層の目的</a:t>
            </a:r>
            <a:endParaRPr kumimoji="1" lang="ja-JP" altLang="en-US" dirty="0">
              <a:solidFill>
                <a:srgbClr val="FFFFFF"/>
              </a:solidFill>
              <a:latin typeface="メイリオ"/>
              <a:ea typeface="メイリオ"/>
              <a:cs typeface="メイリオ"/>
            </a:endParaRPr>
          </a:p>
        </p:txBody>
      </p:sp>
      <p:sp>
        <p:nvSpPr>
          <p:cNvPr id="42" name="テキスト ボックス 41"/>
          <p:cNvSpPr txBox="1"/>
          <p:nvPr/>
        </p:nvSpPr>
        <p:spPr>
          <a:xfrm>
            <a:off x="6790553" y="933352"/>
            <a:ext cx="1800493" cy="369332"/>
          </a:xfrm>
          <a:prstGeom prst="rect">
            <a:avLst/>
          </a:prstGeom>
          <a:noFill/>
        </p:spPr>
        <p:txBody>
          <a:bodyPr wrap="none" rtlCol="0">
            <a:spAutoFit/>
          </a:bodyPr>
          <a:lstStyle/>
          <a:p>
            <a:pPr algn="ctr"/>
            <a:r>
              <a:rPr kumimoji="1" lang="ja-JP" altLang="en-US" dirty="0" smtClean="0">
                <a:solidFill>
                  <a:srgbClr val="FFFFFF"/>
                </a:solidFill>
                <a:latin typeface="メイリオ"/>
                <a:ea typeface="メイリオ"/>
                <a:cs typeface="メイリオ"/>
              </a:rPr>
              <a:t>現場部門の目的</a:t>
            </a:r>
            <a:endParaRPr kumimoji="1" lang="ja-JP" altLang="en-US" dirty="0">
              <a:solidFill>
                <a:srgbClr val="FFFFFF"/>
              </a:solidFill>
              <a:latin typeface="メイリオ"/>
              <a:ea typeface="メイリオ"/>
              <a:cs typeface="メイリオ"/>
            </a:endParaRPr>
          </a:p>
        </p:txBody>
      </p:sp>
      <p:sp>
        <p:nvSpPr>
          <p:cNvPr id="43" name="ホームベース 42"/>
          <p:cNvSpPr/>
          <p:nvPr/>
        </p:nvSpPr>
        <p:spPr>
          <a:xfrm>
            <a:off x="6576971" y="6210287"/>
            <a:ext cx="1924860" cy="275426"/>
          </a:xfrm>
          <a:prstGeom prst="homePlate">
            <a:avLst/>
          </a:prstGeom>
          <a:solidFill>
            <a:srgbClr val="604A7B"/>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メイリオ"/>
                <a:ea typeface="メイリオ"/>
                <a:cs typeface="メイリオ"/>
              </a:rPr>
              <a:t>BA</a:t>
            </a:r>
            <a:r>
              <a:rPr kumimoji="1" lang="ja-JP" altLang="en-US" sz="1000" dirty="0" smtClean="0">
                <a:solidFill>
                  <a:srgbClr val="FFFFFF"/>
                </a:solidFill>
                <a:latin typeface="メイリオ"/>
                <a:ea typeface="メイリオ"/>
                <a:cs typeface="メイリオ"/>
              </a:rPr>
              <a:t>：</a:t>
            </a:r>
            <a:r>
              <a:rPr lang="en-US" altLang="ja-JP" sz="1000" dirty="0" smtClean="0">
                <a:solidFill>
                  <a:srgbClr val="FFFFFF"/>
                </a:solidFill>
                <a:latin typeface="メイリオ"/>
                <a:ea typeface="メイリオ"/>
                <a:cs typeface="メイリオ"/>
              </a:rPr>
              <a:t>Business Analytics</a:t>
            </a:r>
            <a:endParaRPr kumimoji="1" lang="ja-JP" altLang="en-US" sz="1000" dirty="0">
              <a:solidFill>
                <a:srgbClr val="FFFFFF"/>
              </a:solidFill>
              <a:latin typeface="メイリオ"/>
              <a:ea typeface="メイリオ"/>
              <a:cs typeface="メイリオ"/>
            </a:endParaRPr>
          </a:p>
        </p:txBody>
      </p:sp>
      <p:sp>
        <p:nvSpPr>
          <p:cNvPr id="44" name="ホームベース 43"/>
          <p:cNvSpPr/>
          <p:nvPr/>
        </p:nvSpPr>
        <p:spPr>
          <a:xfrm flipH="1">
            <a:off x="602816" y="6210287"/>
            <a:ext cx="5919553" cy="275426"/>
          </a:xfrm>
          <a:prstGeom prst="homePlate">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メイリオ"/>
                <a:ea typeface="メイリオ"/>
                <a:cs typeface="メイリオ"/>
              </a:rPr>
              <a:t>BI</a:t>
            </a:r>
            <a:r>
              <a:rPr kumimoji="1" lang="ja-JP" altLang="en-US" sz="1000" dirty="0" smtClean="0">
                <a:solidFill>
                  <a:srgbClr val="FFFFFF"/>
                </a:solidFill>
                <a:latin typeface="メイリオ"/>
                <a:ea typeface="メイリオ"/>
                <a:cs typeface="メイリオ"/>
              </a:rPr>
              <a:t>：</a:t>
            </a:r>
            <a:r>
              <a:rPr lang="en-US" altLang="ja-JP" sz="1000" dirty="0" smtClean="0">
                <a:solidFill>
                  <a:srgbClr val="FFFFFF"/>
                </a:solidFill>
                <a:latin typeface="メイリオ"/>
                <a:ea typeface="メイリオ"/>
                <a:cs typeface="メイリオ"/>
              </a:rPr>
              <a:t>Business Intelligence</a:t>
            </a:r>
            <a:endParaRPr kumimoji="1" lang="ja-JP" altLang="en-US" sz="1000" dirty="0">
              <a:solidFill>
                <a:srgbClr val="FFFFFF"/>
              </a:solidFill>
              <a:latin typeface="メイリオ"/>
              <a:ea typeface="メイリオ"/>
              <a:cs typeface="メイリオ"/>
            </a:endParaRPr>
          </a:p>
        </p:txBody>
      </p:sp>
      <p:sp>
        <p:nvSpPr>
          <p:cNvPr id="45" name="テキスト ボックス 44"/>
          <p:cNvSpPr txBox="1"/>
          <p:nvPr/>
        </p:nvSpPr>
        <p:spPr>
          <a:xfrm>
            <a:off x="3913817" y="3099997"/>
            <a:ext cx="1236236" cy="492443"/>
          </a:xfrm>
          <a:prstGeom prst="rect">
            <a:avLst/>
          </a:prstGeom>
          <a:noFill/>
        </p:spPr>
        <p:txBody>
          <a:bodyPr wrap="none" rtlCol="0">
            <a:spAutoFit/>
          </a:bodyPr>
          <a:lstStyle/>
          <a:p>
            <a:pPr algn="ctr"/>
            <a:r>
              <a:rPr kumimoji="1" lang="en-US" altLang="ja-JP" dirty="0" smtClean="0">
                <a:solidFill>
                  <a:srgbClr val="FFFFFF"/>
                </a:solidFill>
                <a:latin typeface="メイリオ"/>
                <a:ea typeface="メイリオ"/>
                <a:cs typeface="メイリオ"/>
              </a:rPr>
              <a:t>BI</a:t>
            </a:r>
          </a:p>
          <a:p>
            <a:pPr algn="ctr"/>
            <a:r>
              <a:rPr lang="en-US" altLang="ja-JP" sz="800" dirty="0" smtClean="0">
                <a:solidFill>
                  <a:srgbClr val="FFFFFF"/>
                </a:solidFill>
                <a:latin typeface="メイリオ"/>
                <a:ea typeface="メイリオ"/>
                <a:cs typeface="メイリオ"/>
              </a:rPr>
              <a:t>Business Intelligence</a:t>
            </a:r>
            <a:endParaRPr kumimoji="1" lang="ja-JP" altLang="en-US" sz="800" dirty="0">
              <a:solidFill>
                <a:srgbClr val="FFFFFF"/>
              </a:solidFill>
              <a:latin typeface="メイリオ"/>
              <a:ea typeface="メイリオ"/>
              <a:cs typeface="メイリオ"/>
            </a:endParaRPr>
          </a:p>
        </p:txBody>
      </p:sp>
      <p:sp>
        <p:nvSpPr>
          <p:cNvPr id="46" name="テキスト ボックス 45"/>
          <p:cNvSpPr txBox="1"/>
          <p:nvPr/>
        </p:nvSpPr>
        <p:spPr>
          <a:xfrm>
            <a:off x="2528079" y="3075492"/>
            <a:ext cx="1082348" cy="369332"/>
          </a:xfrm>
          <a:prstGeom prst="rect">
            <a:avLst/>
          </a:prstGeom>
          <a:noFill/>
        </p:spPr>
        <p:txBody>
          <a:bodyPr wrap="none" rtlCol="0">
            <a:spAutoFit/>
          </a:bodyPr>
          <a:lstStyle/>
          <a:p>
            <a:r>
              <a:rPr lang="ja-JP" altLang="en-US" sz="1000" dirty="0" smtClean="0">
                <a:solidFill>
                  <a:srgbClr val="FFFFFF"/>
                </a:solidFill>
                <a:latin typeface="メイリオ"/>
                <a:ea typeface="メイリオ"/>
                <a:cs typeface="メイリオ"/>
              </a:rPr>
              <a:t>アナリティクス</a:t>
            </a:r>
            <a:endParaRPr lang="en-US" altLang="ja-JP" sz="1000" dirty="0" smtClean="0">
              <a:solidFill>
                <a:srgbClr val="FFFFFF"/>
              </a:solidFill>
              <a:latin typeface="メイリオ"/>
              <a:ea typeface="メイリオ"/>
              <a:cs typeface="メイリオ"/>
            </a:endParaRPr>
          </a:p>
          <a:p>
            <a:r>
              <a:rPr lang="en-US" altLang="ja-JP" sz="800" dirty="0" smtClean="0">
                <a:solidFill>
                  <a:srgbClr val="FFFFFF"/>
                </a:solidFill>
                <a:latin typeface="メイリオ"/>
                <a:ea typeface="メイリオ"/>
                <a:cs typeface="メイリオ"/>
              </a:rPr>
              <a:t>Analysis</a:t>
            </a:r>
            <a:endParaRPr kumimoji="1" lang="ja-JP" altLang="en-US" sz="8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561405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864076" y="1834494"/>
            <a:ext cx="5391711" cy="344617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フローチャート: 磁気ディスク 10"/>
          <p:cNvSpPr/>
          <p:nvPr/>
        </p:nvSpPr>
        <p:spPr>
          <a:xfrm>
            <a:off x="4827289" y="2015232"/>
            <a:ext cx="1336788" cy="767043"/>
          </a:xfrm>
          <a:prstGeom prst="flowChartMagneticDisk">
            <a:avLst/>
          </a:prstGeom>
          <a:solidFill>
            <a:schemeClr val="tx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アナリティクス・プロセス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正方形/長方形 3"/>
          <p:cNvSpPr/>
          <p:nvPr/>
        </p:nvSpPr>
        <p:spPr>
          <a:xfrm>
            <a:off x="3800725" y="4292865"/>
            <a:ext cx="1552159" cy="80080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予測・最適化</a:t>
            </a:r>
            <a:endParaRPr kumimoji="1" lang="en-US" altLang="ja-JP" dirty="0" smtClean="0">
              <a:solidFill>
                <a:srgbClr val="FFFFFF"/>
              </a:solidFill>
              <a:latin typeface="メイリオ"/>
              <a:ea typeface="メイリオ"/>
              <a:cs typeface="メイリオ"/>
            </a:endParaRPr>
          </a:p>
          <a:p>
            <a:pPr algn="ctr"/>
            <a:r>
              <a:rPr lang="en-US" altLang="ja-JP" sz="900" dirty="0" smtClean="0">
                <a:solidFill>
                  <a:srgbClr val="FFFFFF"/>
                </a:solidFill>
                <a:latin typeface="メイリオ"/>
                <a:ea typeface="メイリオ"/>
                <a:cs typeface="メイリオ"/>
              </a:rPr>
              <a:t>Business Analysis</a:t>
            </a:r>
            <a:endParaRPr kumimoji="1" lang="ja-JP" altLang="en-US" sz="900" dirty="0">
              <a:solidFill>
                <a:srgbClr val="FFFFFF"/>
              </a:solidFill>
              <a:latin typeface="メイリオ"/>
              <a:ea typeface="メイリオ"/>
              <a:cs typeface="メイリオ"/>
            </a:endParaRPr>
          </a:p>
        </p:txBody>
      </p:sp>
      <p:sp>
        <p:nvSpPr>
          <p:cNvPr id="5" name="正方形/長方形 4"/>
          <p:cNvSpPr/>
          <p:nvPr/>
        </p:nvSpPr>
        <p:spPr>
          <a:xfrm>
            <a:off x="3800725" y="2265266"/>
            <a:ext cx="1552159" cy="8008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データ収集</a:t>
            </a:r>
            <a:endParaRPr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データ蓄積</a:t>
            </a:r>
            <a:endParaRPr kumimoji="1" lang="ja-JP" altLang="en-US" dirty="0">
              <a:solidFill>
                <a:srgbClr val="FFFFFF"/>
              </a:solidFill>
              <a:latin typeface="メイリオ"/>
              <a:ea typeface="メイリオ"/>
              <a:cs typeface="メイリオ"/>
            </a:endParaRPr>
          </a:p>
        </p:txBody>
      </p:sp>
      <p:sp>
        <p:nvSpPr>
          <p:cNvPr id="6" name="正方形/長方形 5"/>
          <p:cNvSpPr/>
          <p:nvPr/>
        </p:nvSpPr>
        <p:spPr>
          <a:xfrm>
            <a:off x="5352884" y="3290206"/>
            <a:ext cx="1552159" cy="80080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集計・分析</a:t>
            </a:r>
            <a:endParaRPr kumimoji="1" lang="en-US" altLang="ja-JP" dirty="0" smtClean="0">
              <a:solidFill>
                <a:srgbClr val="FFFFFF"/>
              </a:solidFill>
              <a:latin typeface="メイリオ"/>
              <a:ea typeface="メイリオ"/>
              <a:cs typeface="メイリオ"/>
            </a:endParaRPr>
          </a:p>
          <a:p>
            <a:pPr algn="ctr"/>
            <a:r>
              <a:rPr lang="en-US" altLang="ja-JP" sz="900" dirty="0" smtClean="0">
                <a:solidFill>
                  <a:srgbClr val="FFFFFF"/>
                </a:solidFill>
                <a:latin typeface="メイリオ"/>
                <a:ea typeface="メイリオ"/>
                <a:cs typeface="メイリオ"/>
              </a:rPr>
              <a:t>Business Intelligence</a:t>
            </a:r>
          </a:p>
        </p:txBody>
      </p:sp>
      <p:sp>
        <p:nvSpPr>
          <p:cNvPr id="7" name="正方形/長方形 6"/>
          <p:cNvSpPr/>
          <p:nvPr/>
        </p:nvSpPr>
        <p:spPr>
          <a:xfrm>
            <a:off x="2248566" y="3290206"/>
            <a:ext cx="1552159" cy="80080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検証・評価</a:t>
            </a:r>
            <a:endParaRPr kumimoji="1" lang="ja-JP" altLang="en-US" dirty="0">
              <a:solidFill>
                <a:srgbClr val="FFFFFF"/>
              </a:solidFill>
              <a:latin typeface="メイリオ"/>
              <a:ea typeface="メイリオ"/>
              <a:cs typeface="メイリオ"/>
            </a:endParaRPr>
          </a:p>
        </p:txBody>
      </p:sp>
      <p:sp>
        <p:nvSpPr>
          <p:cNvPr id="8" name="正方形/長方形 7"/>
          <p:cNvSpPr/>
          <p:nvPr/>
        </p:nvSpPr>
        <p:spPr>
          <a:xfrm>
            <a:off x="221105" y="3290206"/>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行動</a:t>
            </a:r>
            <a:endParaRPr kumimoji="1" lang="ja-JP" altLang="en-US" dirty="0">
              <a:solidFill>
                <a:srgbClr val="FFFFFF"/>
              </a:solidFill>
              <a:latin typeface="メイリオ"/>
              <a:ea typeface="メイリオ"/>
              <a:cs typeface="メイリオ"/>
            </a:endParaRPr>
          </a:p>
        </p:txBody>
      </p:sp>
      <p:sp>
        <p:nvSpPr>
          <p:cNvPr id="9" name="正方形/長方形 8"/>
          <p:cNvSpPr/>
          <p:nvPr/>
        </p:nvSpPr>
        <p:spPr>
          <a:xfrm>
            <a:off x="3800725" y="5577753"/>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計画</a:t>
            </a:r>
            <a:endParaRPr kumimoji="1" lang="ja-JP" altLang="en-US" dirty="0">
              <a:solidFill>
                <a:srgbClr val="FFFFFF"/>
              </a:solidFill>
              <a:latin typeface="メイリオ"/>
              <a:ea typeface="メイリオ"/>
              <a:cs typeface="メイリオ"/>
            </a:endParaRPr>
          </a:p>
        </p:txBody>
      </p:sp>
      <p:sp>
        <p:nvSpPr>
          <p:cNvPr id="10" name="正方形/長方形 9"/>
          <p:cNvSpPr/>
          <p:nvPr/>
        </p:nvSpPr>
        <p:spPr>
          <a:xfrm>
            <a:off x="7372919" y="3290206"/>
            <a:ext cx="1552159" cy="80080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洞察</a:t>
            </a:r>
            <a:endParaRPr kumimoji="1" lang="en-US" altLang="ja-JP" dirty="0" smtClean="0">
              <a:solidFill>
                <a:srgbClr val="FFFFFF"/>
              </a:solidFill>
              <a:latin typeface="メイリオ"/>
              <a:ea typeface="メイリオ"/>
              <a:cs typeface="メイリオ"/>
            </a:endParaRPr>
          </a:p>
        </p:txBody>
      </p:sp>
      <p:sp>
        <p:nvSpPr>
          <p:cNvPr id="12" name="テキスト ボックス 11"/>
          <p:cNvSpPr txBox="1"/>
          <p:nvPr/>
        </p:nvSpPr>
        <p:spPr>
          <a:xfrm>
            <a:off x="5488216" y="2256973"/>
            <a:ext cx="675861" cy="369332"/>
          </a:xfrm>
          <a:prstGeom prst="rect">
            <a:avLst/>
          </a:prstGeom>
          <a:noFill/>
        </p:spPr>
        <p:txBody>
          <a:bodyPr wrap="none" rtlCol="0">
            <a:spAutoFit/>
          </a:bodyPr>
          <a:lstStyle/>
          <a:p>
            <a:pPr algn="r"/>
            <a:r>
              <a:rPr kumimoji="1" lang="en-US" altLang="ja-JP" dirty="0" smtClean="0">
                <a:solidFill>
                  <a:schemeClr val="bg1"/>
                </a:solidFill>
              </a:rPr>
              <a:t>DWH</a:t>
            </a:r>
            <a:endParaRPr kumimoji="1" lang="ja-JP" altLang="en-US" sz="800" dirty="0">
              <a:solidFill>
                <a:schemeClr val="bg1"/>
              </a:solidFill>
            </a:endParaRPr>
          </a:p>
        </p:txBody>
      </p:sp>
      <p:sp>
        <p:nvSpPr>
          <p:cNvPr id="14" name="正方形/長方形 13"/>
          <p:cNvSpPr/>
          <p:nvPr/>
        </p:nvSpPr>
        <p:spPr>
          <a:xfrm>
            <a:off x="2361658" y="1024940"/>
            <a:ext cx="1329362" cy="45305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ソーシャル・メディア</a:t>
            </a:r>
            <a:endParaRPr lang="en-US" altLang="ja-JP" sz="800" dirty="0" smtClean="0">
              <a:solidFill>
                <a:srgbClr val="FFFFFF"/>
              </a:solidFill>
              <a:latin typeface="メイリオ"/>
              <a:ea typeface="メイリオ"/>
              <a:cs typeface="メイリオ"/>
            </a:endParaRPr>
          </a:p>
          <a:p>
            <a:pPr algn="ctr"/>
            <a:r>
              <a:rPr lang="en-US" altLang="ja-JP" sz="1000" dirty="0" smtClean="0">
                <a:solidFill>
                  <a:srgbClr val="FFFFFF"/>
                </a:solidFill>
                <a:latin typeface="メイリオ"/>
                <a:ea typeface="メイリオ"/>
                <a:cs typeface="メイリオ"/>
              </a:rPr>
              <a:t>Web</a:t>
            </a:r>
            <a:r>
              <a:rPr lang="ja-JP" altLang="en-US" sz="1000" dirty="0" smtClean="0">
                <a:solidFill>
                  <a:srgbClr val="FFFFFF"/>
                </a:solidFill>
                <a:latin typeface="メイリオ"/>
                <a:ea typeface="メイリオ"/>
                <a:cs typeface="メイリオ"/>
              </a:rPr>
              <a:t>サイト</a:t>
            </a:r>
            <a:endParaRPr lang="en-US" altLang="ja-JP" sz="1000" dirty="0" smtClean="0">
              <a:solidFill>
                <a:srgbClr val="FFFFFF"/>
              </a:solidFill>
              <a:latin typeface="メイリオ"/>
              <a:ea typeface="メイリオ"/>
              <a:cs typeface="メイリオ"/>
            </a:endParaRPr>
          </a:p>
        </p:txBody>
      </p:sp>
      <p:sp>
        <p:nvSpPr>
          <p:cNvPr id="15" name="正方形/長方形 14"/>
          <p:cNvSpPr/>
          <p:nvPr/>
        </p:nvSpPr>
        <p:spPr>
          <a:xfrm>
            <a:off x="3913817" y="1024940"/>
            <a:ext cx="1329362" cy="453053"/>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メイリオ"/>
                <a:ea typeface="メイリオ"/>
                <a:cs typeface="メイリオ"/>
              </a:rPr>
              <a:t>業務システム</a:t>
            </a:r>
            <a:endParaRPr lang="en-US" altLang="ja-JP" sz="1000" dirty="0" smtClean="0">
              <a:solidFill>
                <a:srgbClr val="FFFFFF"/>
              </a:solidFill>
              <a:latin typeface="メイリオ"/>
              <a:ea typeface="メイリオ"/>
              <a:cs typeface="メイリオ"/>
            </a:endParaRPr>
          </a:p>
        </p:txBody>
      </p:sp>
      <p:sp>
        <p:nvSpPr>
          <p:cNvPr id="16" name="正方形/長方形 15"/>
          <p:cNvSpPr/>
          <p:nvPr/>
        </p:nvSpPr>
        <p:spPr>
          <a:xfrm>
            <a:off x="5458509" y="1024940"/>
            <a:ext cx="1329362" cy="45305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IoT</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センサー</a:t>
            </a:r>
            <a:endParaRPr lang="en-US" altLang="ja-JP" sz="1000" dirty="0" smtClean="0">
              <a:solidFill>
                <a:srgbClr val="FFFFFF"/>
              </a:solidFill>
              <a:latin typeface="メイリオ"/>
              <a:ea typeface="メイリオ"/>
              <a:cs typeface="メイリオ"/>
            </a:endParaRPr>
          </a:p>
        </p:txBody>
      </p:sp>
      <p:sp>
        <p:nvSpPr>
          <p:cNvPr id="17" name="曲折矢印 16"/>
          <p:cNvSpPr/>
          <p:nvPr/>
        </p:nvSpPr>
        <p:spPr>
          <a:xfrm>
            <a:off x="2911226" y="2510161"/>
            <a:ext cx="779793" cy="713201"/>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曲折矢印 17"/>
          <p:cNvSpPr/>
          <p:nvPr/>
        </p:nvSpPr>
        <p:spPr>
          <a:xfrm rot="5400000">
            <a:off x="5559539" y="2492576"/>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曲折矢印 18"/>
          <p:cNvSpPr/>
          <p:nvPr/>
        </p:nvSpPr>
        <p:spPr>
          <a:xfrm rot="10800000">
            <a:off x="5421556" y="4164382"/>
            <a:ext cx="779793" cy="713201"/>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曲折矢印 19"/>
          <p:cNvSpPr/>
          <p:nvPr/>
        </p:nvSpPr>
        <p:spPr>
          <a:xfrm rot="16200000">
            <a:off x="2975208" y="4059694"/>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曲折矢印 20"/>
          <p:cNvSpPr/>
          <p:nvPr/>
        </p:nvSpPr>
        <p:spPr>
          <a:xfrm rot="5400000">
            <a:off x="4001958" y="3502663"/>
            <a:ext cx="626101" cy="835478"/>
          </a:xfrm>
          <a:prstGeom prst="ben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下矢印 21"/>
          <p:cNvSpPr/>
          <p:nvPr/>
        </p:nvSpPr>
        <p:spPr>
          <a:xfrm>
            <a:off x="4344561" y="1552263"/>
            <a:ext cx="475302" cy="675667"/>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1"/>
          <p:cNvSpPr/>
          <p:nvPr/>
        </p:nvSpPr>
        <p:spPr>
          <a:xfrm rot="18244821">
            <a:off x="3377482" y="1352226"/>
            <a:ext cx="475302" cy="1092339"/>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1"/>
          <p:cNvSpPr/>
          <p:nvPr/>
        </p:nvSpPr>
        <p:spPr>
          <a:xfrm rot="3355179" flipH="1">
            <a:off x="5378163" y="1352225"/>
            <a:ext cx="475302" cy="1092339"/>
          </a:xfrm>
          <a:custGeom>
            <a:avLst/>
            <a:gdLst>
              <a:gd name="connsiteX0" fmla="*/ 0 w 475302"/>
              <a:gd name="connsiteY0" fmla="*/ 438016 h 675667"/>
              <a:gd name="connsiteX1" fmla="*/ 118826 w 475302"/>
              <a:gd name="connsiteY1" fmla="*/ 438016 h 675667"/>
              <a:gd name="connsiteX2" fmla="*/ 118826 w 475302"/>
              <a:gd name="connsiteY2" fmla="*/ 0 h 675667"/>
              <a:gd name="connsiteX3" fmla="*/ 356477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118826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 name="connsiteX0" fmla="*/ 0 w 475302"/>
              <a:gd name="connsiteY0" fmla="*/ 438016 h 675667"/>
              <a:gd name="connsiteX1" fmla="*/ 118826 w 475302"/>
              <a:gd name="connsiteY1" fmla="*/ 438016 h 675667"/>
              <a:gd name="connsiteX2" fmla="*/ 230225 w 475302"/>
              <a:gd name="connsiteY2" fmla="*/ 0 h 675667"/>
              <a:gd name="connsiteX3" fmla="*/ 237651 w 475302"/>
              <a:gd name="connsiteY3" fmla="*/ 0 h 675667"/>
              <a:gd name="connsiteX4" fmla="*/ 356477 w 475302"/>
              <a:gd name="connsiteY4" fmla="*/ 438016 h 675667"/>
              <a:gd name="connsiteX5" fmla="*/ 475302 w 475302"/>
              <a:gd name="connsiteY5" fmla="*/ 438016 h 675667"/>
              <a:gd name="connsiteX6" fmla="*/ 237651 w 475302"/>
              <a:gd name="connsiteY6" fmla="*/ 675667 h 675667"/>
              <a:gd name="connsiteX7" fmla="*/ 0 w 475302"/>
              <a:gd name="connsiteY7" fmla="*/ 438016 h 67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302" h="675667">
                <a:moveTo>
                  <a:pt x="0" y="438016"/>
                </a:moveTo>
                <a:lnTo>
                  <a:pt x="118826" y="438016"/>
                </a:lnTo>
                <a:lnTo>
                  <a:pt x="230225" y="0"/>
                </a:lnTo>
                <a:lnTo>
                  <a:pt x="237651" y="0"/>
                </a:lnTo>
                <a:lnTo>
                  <a:pt x="356477" y="438016"/>
                </a:lnTo>
                <a:lnTo>
                  <a:pt x="475302" y="438016"/>
                </a:lnTo>
                <a:lnTo>
                  <a:pt x="237651" y="675667"/>
                </a:lnTo>
                <a:lnTo>
                  <a:pt x="0" y="438016"/>
                </a:lnTo>
                <a:close/>
              </a:path>
            </a:pathLst>
          </a:custGeom>
          <a:solidFill>
            <a:srgbClr val="800000">
              <a:alpha val="4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a:off x="6932246" y="3488517"/>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5400000">
            <a:off x="4350076" y="5152061"/>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右矢印 26"/>
          <p:cNvSpPr/>
          <p:nvPr/>
        </p:nvSpPr>
        <p:spPr>
          <a:xfrm>
            <a:off x="1807893" y="3488517"/>
            <a:ext cx="440673" cy="410711"/>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カギ線コネクタ 28"/>
          <p:cNvCxnSpPr>
            <a:stCxn id="10" idx="2"/>
            <a:endCxn id="9" idx="3"/>
          </p:cNvCxnSpPr>
          <p:nvPr/>
        </p:nvCxnSpPr>
        <p:spPr>
          <a:xfrm rot="5400000">
            <a:off x="5807369" y="3636524"/>
            <a:ext cx="1887146" cy="2796115"/>
          </a:xfrm>
          <a:prstGeom prst="bentConnector2">
            <a:avLst/>
          </a:prstGeom>
          <a:ln w="5715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カギ線コネクタ 29"/>
          <p:cNvCxnSpPr>
            <a:stCxn id="9" idx="1"/>
            <a:endCxn id="8" idx="2"/>
          </p:cNvCxnSpPr>
          <p:nvPr/>
        </p:nvCxnSpPr>
        <p:spPr>
          <a:xfrm rot="10800000">
            <a:off x="997185" y="4091008"/>
            <a:ext cx="2803540" cy="1887146"/>
          </a:xfrm>
          <a:prstGeom prst="bentConnector2">
            <a:avLst/>
          </a:prstGeom>
          <a:ln w="5715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1864076" y="1895934"/>
            <a:ext cx="1620957" cy="584776"/>
          </a:xfrm>
          <a:prstGeom prst="rect">
            <a:avLst/>
          </a:prstGeom>
          <a:noFill/>
        </p:spPr>
        <p:txBody>
          <a:bodyPr wrap="none" rtlCol="0">
            <a:spAutoFit/>
          </a:bodyPr>
          <a:lstStyle/>
          <a:p>
            <a:r>
              <a:rPr kumimoji="1" lang="ja-JP" altLang="en-US" sz="1600" dirty="0" smtClean="0">
                <a:solidFill>
                  <a:srgbClr val="3366FF"/>
                </a:solidFill>
                <a:latin typeface="メイリオ"/>
                <a:ea typeface="メイリオ"/>
                <a:cs typeface="メイリオ"/>
              </a:rPr>
              <a:t>アナリティクス</a:t>
            </a:r>
            <a:endParaRPr kumimoji="1" lang="en-US" altLang="ja-JP" sz="1600" dirty="0" smtClean="0">
              <a:solidFill>
                <a:srgbClr val="3366FF"/>
              </a:solidFill>
              <a:latin typeface="メイリオ"/>
              <a:ea typeface="メイリオ"/>
              <a:cs typeface="メイリオ"/>
            </a:endParaRPr>
          </a:p>
          <a:p>
            <a:r>
              <a:rPr kumimoji="1" lang="ja-JP" altLang="en-US" sz="1600" dirty="0" smtClean="0">
                <a:solidFill>
                  <a:srgbClr val="3366FF"/>
                </a:solidFill>
                <a:latin typeface="メイリオ"/>
                <a:ea typeface="メイリオ"/>
                <a:cs typeface="メイリオ"/>
              </a:rPr>
              <a:t>プロセス</a:t>
            </a:r>
            <a:endParaRPr kumimoji="1" lang="ja-JP" altLang="en-US" sz="1600" dirty="0">
              <a:solidFill>
                <a:srgbClr val="3366FF"/>
              </a:solidFill>
              <a:latin typeface="メイリオ"/>
              <a:ea typeface="メイリオ"/>
              <a:cs typeface="メイリオ"/>
            </a:endParaRPr>
          </a:p>
        </p:txBody>
      </p:sp>
    </p:spTree>
    <p:extLst>
      <p:ext uri="{BB962C8B-B14F-4D97-AF65-F5344CB8AC3E}">
        <p14:creationId xmlns:p14="http://schemas.microsoft.com/office/powerpoint/2010/main" val="1427421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5441860" y="1560791"/>
            <a:ext cx="3360370" cy="4066190"/>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63" name="角丸四角形 62"/>
          <p:cNvSpPr/>
          <p:nvPr/>
        </p:nvSpPr>
        <p:spPr bwMode="auto">
          <a:xfrm>
            <a:off x="5534477" y="2139049"/>
            <a:ext cx="3182615" cy="2585032"/>
          </a:xfrm>
          <a:prstGeom prst="roundRect">
            <a:avLst>
              <a:gd name="adj" fmla="val 0"/>
            </a:avLst>
          </a:prstGeom>
          <a:solidFill>
            <a:schemeClr val="accent3">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42" name="角丸四角形 41"/>
          <p:cNvSpPr/>
          <p:nvPr/>
        </p:nvSpPr>
        <p:spPr bwMode="auto">
          <a:xfrm>
            <a:off x="457200" y="1560791"/>
            <a:ext cx="2494731" cy="4066190"/>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43" name="フローチャート : 磁気ディスク 19"/>
          <p:cNvSpPr/>
          <p:nvPr/>
        </p:nvSpPr>
        <p:spPr bwMode="auto">
          <a:xfrm>
            <a:off x="1536679" y="3066449"/>
            <a:ext cx="3629657" cy="998431"/>
          </a:xfrm>
          <a:prstGeom prst="flowChartMagneticDisk">
            <a:avLst/>
          </a:prstGeom>
          <a:solidFill>
            <a:srgbClr val="3366FF"/>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メイリオ"/>
                <a:ea typeface="メイリオ"/>
                <a:cs typeface="メイリオ"/>
              </a:rPr>
              <a:t>ERP</a:t>
            </a: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アナリティクスのプロセス</a:t>
            </a:r>
          </a:p>
        </p:txBody>
      </p:sp>
      <p:sp>
        <p:nvSpPr>
          <p:cNvPr id="8" name="フローチャート : 磁気ディスク 7"/>
          <p:cNvSpPr/>
          <p:nvPr/>
        </p:nvSpPr>
        <p:spPr bwMode="auto">
          <a:xfrm>
            <a:off x="3686707" y="3162789"/>
            <a:ext cx="1375898" cy="783309"/>
          </a:xfrm>
          <a:prstGeom prst="flowChartMagneticDisk">
            <a:avLst/>
          </a:prstGeom>
          <a:solidFill>
            <a:srgbClr val="33ACBD"/>
          </a:solidFill>
          <a:ln>
            <a:solidFill>
              <a:schemeClr val="bg1"/>
            </a:solid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a:solidFill>
                <a:srgbClr val="FFFFFF"/>
              </a:solidFill>
              <a:latin typeface="メイリオ"/>
              <a:ea typeface="メイリオ"/>
              <a:cs typeface="メイリオ"/>
            </a:endParaRPr>
          </a:p>
        </p:txBody>
      </p:sp>
      <p:sp>
        <p:nvSpPr>
          <p:cNvPr id="12" name="アーチ 11"/>
          <p:cNvSpPr/>
          <p:nvPr/>
        </p:nvSpPr>
        <p:spPr bwMode="auto">
          <a:xfrm rot="16200000">
            <a:off x="1597714" y="2693280"/>
            <a:ext cx="1981200" cy="1752600"/>
          </a:xfrm>
          <a:prstGeom prst="blockArc">
            <a:avLst/>
          </a:prstGeom>
          <a:solidFill>
            <a:schemeClr val="accent5">
              <a:lumMod val="75000"/>
              <a:alpha val="47000"/>
            </a:schemeClr>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5" name="角丸四角形 14"/>
          <p:cNvSpPr/>
          <p:nvPr/>
        </p:nvSpPr>
        <p:spPr bwMode="auto">
          <a:xfrm>
            <a:off x="2752253" y="2987244"/>
            <a:ext cx="618795" cy="1169682"/>
          </a:xfrm>
          <a:prstGeom prst="roundRect">
            <a:avLst>
              <a:gd name="adj" fmla="val 0"/>
            </a:avLst>
          </a:prstGeom>
          <a:solidFill>
            <a:srgbClr val="000090">
              <a:alpha val="52000"/>
            </a:srgb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latin typeface="メイリオ"/>
                <a:ea typeface="メイリオ"/>
                <a:cs typeface="メイリオ"/>
              </a:rPr>
              <a:t>ETL</a:t>
            </a:r>
            <a:endParaRPr kumimoji="0" lang="ja-JP" altLang="en-US" dirty="0">
              <a:latin typeface="メイリオ"/>
              <a:ea typeface="メイリオ"/>
              <a:cs typeface="メイリオ"/>
            </a:endParaRPr>
          </a:p>
        </p:txBody>
      </p:sp>
      <p:sp>
        <p:nvSpPr>
          <p:cNvPr id="16" name="フローチャート : 磁気ディスク 15"/>
          <p:cNvSpPr/>
          <p:nvPr/>
        </p:nvSpPr>
        <p:spPr bwMode="auto">
          <a:xfrm>
            <a:off x="1934238" y="1702213"/>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フローチャート : 磁気ディスク 16"/>
          <p:cNvSpPr/>
          <p:nvPr/>
        </p:nvSpPr>
        <p:spPr bwMode="auto">
          <a:xfrm>
            <a:off x="715038" y="3162790"/>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フローチャート : 磁気ディスク 17"/>
          <p:cNvSpPr/>
          <p:nvPr/>
        </p:nvSpPr>
        <p:spPr bwMode="auto">
          <a:xfrm>
            <a:off x="1934238" y="4750047"/>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フローチャート : 磁気ディスク 18"/>
          <p:cNvSpPr/>
          <p:nvPr/>
        </p:nvSpPr>
        <p:spPr bwMode="auto">
          <a:xfrm>
            <a:off x="985679" y="2139048"/>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0" name="フローチャート : 磁気ディスク 19"/>
          <p:cNvSpPr/>
          <p:nvPr/>
        </p:nvSpPr>
        <p:spPr bwMode="auto">
          <a:xfrm>
            <a:off x="996522" y="4372250"/>
            <a:ext cx="685800" cy="761190"/>
          </a:xfrm>
          <a:prstGeom prst="flowChartMagneticDisk">
            <a:avLst/>
          </a:prstGeom>
          <a:solidFill>
            <a:srgbClr val="77933C"/>
          </a:solidFill>
          <a:ln w="9525" cmpd="sng">
            <a:solidFill>
              <a:srgbClr val="FFFFFF"/>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3" name="テキスト ボックス 22"/>
          <p:cNvSpPr txBox="1"/>
          <p:nvPr/>
        </p:nvSpPr>
        <p:spPr>
          <a:xfrm>
            <a:off x="3962274" y="3444444"/>
            <a:ext cx="756355" cy="369332"/>
          </a:xfrm>
          <a:prstGeom prst="rect">
            <a:avLst/>
          </a:prstGeom>
          <a:noFill/>
        </p:spPr>
        <p:txBody>
          <a:bodyPr wrap="square" rtlCol="0">
            <a:spAutoFit/>
          </a:bodyPr>
          <a:lstStyle/>
          <a:p>
            <a:pPr algn="ctr"/>
            <a:r>
              <a:rPr kumimoji="1" lang="en-US" altLang="ja-JP" dirty="0" smtClean="0">
                <a:solidFill>
                  <a:schemeClr val="bg1"/>
                </a:solidFill>
                <a:latin typeface="メイリオ"/>
                <a:ea typeface="メイリオ"/>
                <a:cs typeface="メイリオ"/>
              </a:rPr>
              <a:t>DWH</a:t>
            </a:r>
            <a:endParaRPr kumimoji="1" lang="ja-JP" altLang="en-US" dirty="0">
              <a:solidFill>
                <a:schemeClr val="bg1"/>
              </a:solidFill>
              <a:latin typeface="メイリオ"/>
              <a:ea typeface="メイリオ"/>
              <a:cs typeface="メイリオ"/>
            </a:endParaRPr>
          </a:p>
        </p:txBody>
      </p:sp>
      <p:sp>
        <p:nvSpPr>
          <p:cNvPr id="28" name="テキスト ボックス 27"/>
          <p:cNvSpPr txBox="1"/>
          <p:nvPr/>
        </p:nvSpPr>
        <p:spPr>
          <a:xfrm>
            <a:off x="1952153" y="2008478"/>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1050" dirty="0" smtClean="0">
                <a:solidFill>
                  <a:schemeClr val="bg1"/>
                </a:solidFill>
                <a:latin typeface="メイリオ"/>
                <a:ea typeface="メイリオ"/>
                <a:cs typeface="メイリオ"/>
              </a:rPr>
              <a:t>SCM</a:t>
            </a:r>
            <a:endParaRPr kumimoji="1" lang="ja-JP" altLang="en-US" sz="1050" dirty="0">
              <a:solidFill>
                <a:schemeClr val="bg1"/>
              </a:solidFill>
              <a:latin typeface="メイリオ"/>
              <a:ea typeface="メイリオ"/>
              <a:cs typeface="メイリオ"/>
            </a:endParaRPr>
          </a:p>
        </p:txBody>
      </p:sp>
      <p:sp>
        <p:nvSpPr>
          <p:cNvPr id="29" name="テキスト ボックス 28"/>
          <p:cNvSpPr txBox="1"/>
          <p:nvPr/>
        </p:nvSpPr>
        <p:spPr>
          <a:xfrm>
            <a:off x="1003594" y="2422065"/>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en-US" altLang="ja-JP" sz="1050" dirty="0" smtClean="0">
                <a:solidFill>
                  <a:schemeClr val="bg1"/>
                </a:solidFill>
                <a:latin typeface="メイリオ"/>
                <a:ea typeface="メイリオ"/>
                <a:cs typeface="メイリオ"/>
              </a:rPr>
              <a:t>CRM</a:t>
            </a:r>
            <a:endParaRPr kumimoji="1" lang="ja-JP" altLang="en-US" sz="1050" dirty="0">
              <a:solidFill>
                <a:schemeClr val="bg1"/>
              </a:solidFill>
              <a:latin typeface="メイリオ"/>
              <a:ea typeface="メイリオ"/>
              <a:cs typeface="メイリオ"/>
            </a:endParaRPr>
          </a:p>
        </p:txBody>
      </p:sp>
      <p:sp>
        <p:nvSpPr>
          <p:cNvPr id="30" name="テキスト ボックス 29"/>
          <p:cNvSpPr txBox="1"/>
          <p:nvPr/>
        </p:nvSpPr>
        <p:spPr>
          <a:xfrm>
            <a:off x="732953" y="3444016"/>
            <a:ext cx="649970" cy="37702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800" dirty="0" smtClean="0">
                <a:solidFill>
                  <a:schemeClr val="bg1"/>
                </a:solidFill>
                <a:latin typeface="メイリオ"/>
                <a:ea typeface="メイリオ"/>
                <a:cs typeface="メイリオ"/>
              </a:rPr>
              <a:t>生産管理</a:t>
            </a:r>
            <a:endParaRPr kumimoji="1" lang="en-US" altLang="ja-JP" sz="800" dirty="0" smtClean="0">
              <a:solidFill>
                <a:schemeClr val="bg1"/>
              </a:solidFill>
              <a:latin typeface="メイリオ"/>
              <a:ea typeface="メイリオ"/>
              <a:cs typeface="メイリオ"/>
            </a:endParaRPr>
          </a:p>
          <a:p>
            <a:pPr algn="ctr"/>
            <a:r>
              <a:rPr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31" name="テキスト ボックス 30"/>
          <p:cNvSpPr txBox="1"/>
          <p:nvPr/>
        </p:nvSpPr>
        <p:spPr>
          <a:xfrm>
            <a:off x="1003594" y="4724080"/>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050" dirty="0" smtClean="0">
                <a:solidFill>
                  <a:schemeClr val="bg1"/>
                </a:solidFill>
                <a:latin typeface="メイリオ"/>
                <a:ea typeface="メイリオ"/>
                <a:cs typeface="メイリオ"/>
              </a:rPr>
              <a:t>業務</a:t>
            </a:r>
            <a:r>
              <a:rPr kumimoji="1"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32" name="テキスト ボックス 31"/>
          <p:cNvSpPr txBox="1"/>
          <p:nvPr/>
        </p:nvSpPr>
        <p:spPr>
          <a:xfrm>
            <a:off x="1952153" y="5128390"/>
            <a:ext cx="649970" cy="253916"/>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kumimoji="1" lang="ja-JP" altLang="en-US" sz="1050" dirty="0" smtClean="0">
                <a:solidFill>
                  <a:schemeClr val="bg1"/>
                </a:solidFill>
                <a:latin typeface="メイリオ"/>
                <a:ea typeface="メイリオ"/>
                <a:cs typeface="メイリオ"/>
              </a:rPr>
              <a:t>業務</a:t>
            </a:r>
            <a:r>
              <a:rPr kumimoji="1" lang="en-US" altLang="ja-JP" sz="1050" dirty="0" smtClean="0">
                <a:solidFill>
                  <a:schemeClr val="bg1"/>
                </a:solidFill>
                <a:latin typeface="メイリオ"/>
                <a:ea typeface="メイリオ"/>
                <a:cs typeface="メイリオ"/>
              </a:rPr>
              <a:t>DB</a:t>
            </a:r>
            <a:endParaRPr kumimoji="1" lang="ja-JP" altLang="en-US" sz="1050" dirty="0">
              <a:solidFill>
                <a:schemeClr val="bg1"/>
              </a:solidFill>
              <a:latin typeface="メイリオ"/>
              <a:ea typeface="メイリオ"/>
              <a:cs typeface="メイリオ"/>
            </a:endParaRPr>
          </a:p>
        </p:txBody>
      </p:sp>
      <p:sp>
        <p:nvSpPr>
          <p:cNvPr id="26" name="テキスト ボックス 25"/>
          <p:cNvSpPr txBox="1"/>
          <p:nvPr/>
        </p:nvSpPr>
        <p:spPr>
          <a:xfrm>
            <a:off x="2055335" y="2648690"/>
            <a:ext cx="492443" cy="338554"/>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none" rtlCol="0">
            <a:spAutoFit/>
          </a:bodyPr>
          <a:lstStyle/>
          <a:p>
            <a:pPr algn="r"/>
            <a:r>
              <a:rPr kumimoji="1" lang="ja-JP" altLang="en-US" sz="800" dirty="0" smtClean="0">
                <a:solidFill>
                  <a:schemeClr val="bg1"/>
                </a:solidFill>
                <a:latin typeface="メイリオ"/>
                <a:ea typeface="メイリオ"/>
                <a:cs typeface="メイリオ"/>
              </a:rPr>
              <a:t>データ</a:t>
            </a:r>
          </a:p>
          <a:p>
            <a:pPr algn="r"/>
            <a:r>
              <a:rPr kumimoji="1" lang="ja-JP" altLang="en-US" sz="800" dirty="0" smtClean="0">
                <a:solidFill>
                  <a:schemeClr val="bg1"/>
                </a:solidFill>
                <a:latin typeface="メイリオ"/>
                <a:ea typeface="メイリオ"/>
                <a:cs typeface="メイリオ"/>
              </a:rPr>
              <a:t>収集</a:t>
            </a:r>
          </a:p>
        </p:txBody>
      </p:sp>
      <p:sp>
        <p:nvSpPr>
          <p:cNvPr id="34" name="テキスト ボックス 33"/>
          <p:cNvSpPr txBox="1"/>
          <p:nvPr/>
        </p:nvSpPr>
        <p:spPr>
          <a:xfrm>
            <a:off x="2055335" y="4156926"/>
            <a:ext cx="492443" cy="338554"/>
          </a:xfrm>
          <a:prstGeom prst="rect">
            <a:avLst/>
          </a:prstGeom>
          <a:noFill/>
        </p:spPr>
        <p:txBody>
          <a:bodyPr wrap="none" rtlCol="0">
            <a:spAutoFit/>
          </a:bodyPr>
          <a:lstStyle/>
          <a:p>
            <a:pPr algn="r"/>
            <a:r>
              <a:rPr lang="ja-JP" altLang="en-US" sz="800" dirty="0" smtClean="0">
                <a:solidFill>
                  <a:schemeClr val="bg1"/>
                </a:solidFill>
                <a:latin typeface="メイリオ"/>
                <a:ea typeface="メイリオ"/>
                <a:cs typeface="メイリオ"/>
              </a:rPr>
              <a:t>データ</a:t>
            </a:r>
          </a:p>
          <a:p>
            <a:pPr algn="r"/>
            <a:r>
              <a:rPr kumimoji="1" lang="ja-JP" altLang="en-US" sz="800" dirty="0" smtClean="0">
                <a:solidFill>
                  <a:schemeClr val="bg1"/>
                </a:solidFill>
                <a:latin typeface="メイリオ"/>
                <a:ea typeface="メイリオ"/>
                <a:cs typeface="メイリオ"/>
              </a:rPr>
              <a:t>抽出</a:t>
            </a:r>
          </a:p>
        </p:txBody>
      </p:sp>
      <p:sp>
        <p:nvSpPr>
          <p:cNvPr id="44" name="下矢印 43"/>
          <p:cNvSpPr/>
          <p:nvPr/>
        </p:nvSpPr>
        <p:spPr bwMode="auto">
          <a:xfrm rot="5400000" flipV="1">
            <a:off x="1280790" y="3513357"/>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5" name="下矢印 44"/>
          <p:cNvSpPr/>
          <p:nvPr/>
        </p:nvSpPr>
        <p:spPr bwMode="auto">
          <a:xfrm rot="10800000" flipV="1">
            <a:off x="2048538" y="2440290"/>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6" name="下矢印 45"/>
          <p:cNvSpPr/>
          <p:nvPr/>
        </p:nvSpPr>
        <p:spPr bwMode="auto">
          <a:xfrm rot="10800000">
            <a:off x="2048538" y="4573400"/>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solidFill>
                <a:srgbClr val="484848"/>
              </a:solidFill>
              <a:latin typeface="メイリオ"/>
              <a:ea typeface="メイリオ"/>
              <a:cs typeface="メイリオ"/>
            </a:endParaRPr>
          </a:p>
        </p:txBody>
      </p:sp>
      <p:sp>
        <p:nvSpPr>
          <p:cNvPr id="47" name="下矢印 46"/>
          <p:cNvSpPr/>
          <p:nvPr/>
        </p:nvSpPr>
        <p:spPr bwMode="auto">
          <a:xfrm rot="8446429" flipV="1">
            <a:off x="1459344" y="2822573"/>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8" name="下矢印 47"/>
          <p:cNvSpPr/>
          <p:nvPr/>
        </p:nvSpPr>
        <p:spPr bwMode="auto">
          <a:xfrm rot="13153571">
            <a:off x="1541021" y="4270373"/>
            <a:ext cx="457200" cy="176647"/>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49" name="下矢印 48"/>
          <p:cNvSpPr/>
          <p:nvPr/>
        </p:nvSpPr>
        <p:spPr bwMode="auto">
          <a:xfrm rot="5400000" flipV="1">
            <a:off x="2274257" y="3349702"/>
            <a:ext cx="457200" cy="498792"/>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0176" name="テキスト ボックス 50175"/>
          <p:cNvSpPr txBox="1"/>
          <p:nvPr/>
        </p:nvSpPr>
        <p:spPr>
          <a:xfrm>
            <a:off x="593759" y="5626981"/>
            <a:ext cx="2236510" cy="400110"/>
          </a:xfrm>
          <a:prstGeom prst="rect">
            <a:avLst/>
          </a:prstGeom>
          <a:noFill/>
        </p:spPr>
        <p:txBody>
          <a:bodyPr wrap="none" rtlCol="0">
            <a:spAutoFit/>
          </a:bodyPr>
          <a:lstStyle/>
          <a:p>
            <a:pPr algn="r"/>
            <a:r>
              <a:rPr kumimoji="1" lang="ja-JP" altLang="en-US" sz="2000" dirty="0" smtClean="0">
                <a:solidFill>
                  <a:srgbClr val="008000"/>
                </a:solidFill>
                <a:latin typeface="メイリオ"/>
                <a:ea typeface="メイリオ"/>
                <a:cs typeface="メイリオ"/>
              </a:rPr>
              <a:t>効率的な業務処理</a:t>
            </a:r>
            <a:endParaRPr kumimoji="1" lang="ja-JP" altLang="en-US" sz="2000" dirty="0">
              <a:solidFill>
                <a:srgbClr val="008000"/>
              </a:solidFill>
              <a:latin typeface="メイリオ"/>
              <a:ea typeface="メイリオ"/>
              <a:cs typeface="メイリオ"/>
            </a:endParaRPr>
          </a:p>
        </p:txBody>
      </p:sp>
      <p:sp>
        <p:nvSpPr>
          <p:cNvPr id="64" name="テキスト ボックス 63"/>
          <p:cNvSpPr txBox="1"/>
          <p:nvPr/>
        </p:nvSpPr>
        <p:spPr>
          <a:xfrm>
            <a:off x="5780175" y="5653845"/>
            <a:ext cx="2749471" cy="400110"/>
          </a:xfrm>
          <a:prstGeom prst="rect">
            <a:avLst/>
          </a:prstGeom>
          <a:noFill/>
        </p:spPr>
        <p:txBody>
          <a:bodyPr wrap="none" rtlCol="0">
            <a:spAutoFit/>
          </a:bodyPr>
          <a:lstStyle/>
          <a:p>
            <a:r>
              <a:rPr kumimoji="1" lang="ja-JP" altLang="en-US" sz="2000" dirty="0" smtClean="0">
                <a:solidFill>
                  <a:srgbClr val="0000FF"/>
                </a:solidFill>
                <a:latin typeface="メイリオ"/>
                <a:ea typeface="メイリオ"/>
                <a:cs typeface="メイリオ"/>
              </a:rPr>
              <a:t>適切・迅速な意志決定</a:t>
            </a:r>
            <a:endParaRPr kumimoji="1" lang="ja-JP" altLang="en-US" sz="2000" dirty="0">
              <a:solidFill>
                <a:srgbClr val="0000FF"/>
              </a:solidFill>
              <a:latin typeface="メイリオ"/>
              <a:ea typeface="メイリオ"/>
              <a:cs typeface="メイリオ"/>
            </a:endParaRPr>
          </a:p>
        </p:txBody>
      </p:sp>
      <p:sp>
        <p:nvSpPr>
          <p:cNvPr id="4" name="テキスト ボックス 3"/>
          <p:cNvSpPr txBox="1"/>
          <p:nvPr/>
        </p:nvSpPr>
        <p:spPr>
          <a:xfrm>
            <a:off x="5441860" y="1589370"/>
            <a:ext cx="3360369" cy="461665"/>
          </a:xfrm>
          <a:prstGeom prst="rect">
            <a:avLst/>
          </a:prstGeom>
          <a:noFill/>
        </p:spPr>
        <p:txBody>
          <a:bodyPr wrap="square" rtlCol="0">
            <a:spAutoFit/>
          </a:bodyPr>
          <a:lstStyle/>
          <a:p>
            <a:pPr algn="ctr"/>
            <a:r>
              <a:rPr lang="en-US" altLang="ja-JP" sz="2400" dirty="0" smtClean="0">
                <a:solidFill>
                  <a:srgbClr val="0000FF"/>
                </a:solidFill>
                <a:latin typeface="メイリオ"/>
                <a:ea typeface="メイリオ"/>
                <a:cs typeface="メイリオ"/>
              </a:rPr>
              <a:t>BI</a:t>
            </a:r>
            <a:r>
              <a:rPr lang="ja-JP" altLang="en-US" sz="2400" dirty="0" smtClean="0">
                <a:solidFill>
                  <a:srgbClr val="0000FF"/>
                </a:solidFill>
                <a:latin typeface="メイリオ"/>
                <a:ea typeface="メイリオ"/>
                <a:cs typeface="メイリオ"/>
              </a:rPr>
              <a:t>アプリケーション</a:t>
            </a:r>
            <a:endParaRPr kumimoji="1" lang="ja-JP" altLang="en-US" sz="2400" dirty="0">
              <a:solidFill>
                <a:srgbClr val="0000FF"/>
              </a:solidFill>
              <a:latin typeface="メイリオ"/>
              <a:ea typeface="メイリオ"/>
              <a:cs typeface="メイリオ"/>
            </a:endParaRPr>
          </a:p>
        </p:txBody>
      </p:sp>
      <p:sp>
        <p:nvSpPr>
          <p:cNvPr id="53" name="下矢印 52"/>
          <p:cNvSpPr/>
          <p:nvPr/>
        </p:nvSpPr>
        <p:spPr bwMode="auto">
          <a:xfrm rot="5400000" flipV="1">
            <a:off x="3320345" y="3430510"/>
            <a:ext cx="457200" cy="275524"/>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7" name="テキスト ボックス 56"/>
          <p:cNvSpPr txBox="1"/>
          <p:nvPr/>
        </p:nvSpPr>
        <p:spPr>
          <a:xfrm>
            <a:off x="457200" y="1589370"/>
            <a:ext cx="1415772" cy="523220"/>
          </a:xfrm>
          <a:prstGeom prst="rect">
            <a:avLst/>
          </a:prstGeom>
          <a:noFill/>
        </p:spPr>
        <p:txBody>
          <a:bodyPr wrap="none" rtlCol="0">
            <a:spAutoFit/>
          </a:bodyPr>
          <a:lstStyle/>
          <a:p>
            <a:r>
              <a:rPr kumimoji="1" lang="ja-JP" altLang="en-US" sz="1600" dirty="0" smtClean="0">
                <a:solidFill>
                  <a:srgbClr val="008000"/>
                </a:solidFill>
                <a:latin typeface="メイリオ"/>
                <a:ea typeface="メイリオ"/>
                <a:cs typeface="メイリオ"/>
              </a:rPr>
              <a:t>業務</a:t>
            </a:r>
            <a:endParaRPr kumimoji="1" lang="en-US" altLang="ja-JP" sz="1600" dirty="0" smtClean="0">
              <a:solidFill>
                <a:srgbClr val="008000"/>
              </a:solidFill>
              <a:latin typeface="メイリオ"/>
              <a:ea typeface="メイリオ"/>
              <a:cs typeface="メイリオ"/>
            </a:endParaRPr>
          </a:p>
          <a:p>
            <a:r>
              <a:rPr kumimoji="1" lang="ja-JP" altLang="en-US" sz="1200" dirty="0" smtClean="0">
                <a:solidFill>
                  <a:srgbClr val="008000"/>
                </a:solidFill>
                <a:latin typeface="メイリオ"/>
                <a:ea typeface="メイリオ"/>
                <a:cs typeface="メイリオ"/>
              </a:rPr>
              <a:t>アプリケーション</a:t>
            </a:r>
            <a:endParaRPr kumimoji="1" lang="ja-JP" altLang="en-US" sz="1200" dirty="0">
              <a:solidFill>
                <a:srgbClr val="008000"/>
              </a:solidFill>
              <a:latin typeface="メイリオ"/>
              <a:ea typeface="メイリオ"/>
              <a:cs typeface="メイリオ"/>
            </a:endParaRPr>
          </a:p>
        </p:txBody>
      </p:sp>
      <p:sp>
        <p:nvSpPr>
          <p:cNvPr id="6" name="四角形吹き出し 5"/>
          <p:cNvSpPr/>
          <p:nvPr/>
        </p:nvSpPr>
        <p:spPr>
          <a:xfrm>
            <a:off x="3025489" y="4495480"/>
            <a:ext cx="2336992" cy="1134338"/>
          </a:xfrm>
          <a:prstGeom prst="wedgeRectCallout">
            <a:avLst>
              <a:gd name="adj1" fmla="val -33287"/>
              <a:gd name="adj2" fmla="val -81450"/>
            </a:avLst>
          </a:prstGeom>
          <a:solidFill>
            <a:srgbClr val="0000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000" dirty="0">
                <a:solidFill>
                  <a:schemeClr val="bg1"/>
                </a:solidFill>
                <a:latin typeface="メイリオ"/>
                <a:ea typeface="メイリオ"/>
                <a:cs typeface="メイリオ"/>
              </a:rPr>
              <a:t>企業の基幹系システムなどに蓄積されたデータを抽出（</a:t>
            </a:r>
            <a:r>
              <a:rPr kumimoji="0" lang="en-US" altLang="ja-JP" sz="1000" dirty="0">
                <a:solidFill>
                  <a:schemeClr val="bg1"/>
                </a:solidFill>
                <a:latin typeface="メイリオ"/>
                <a:ea typeface="メイリオ"/>
                <a:cs typeface="メイリオ"/>
              </a:rPr>
              <a:t>extract</a:t>
            </a:r>
            <a:r>
              <a:rPr kumimoji="0" lang="ja-JP" altLang="en-US" sz="1000" dirty="0">
                <a:solidFill>
                  <a:schemeClr val="bg1"/>
                </a:solidFill>
                <a:latin typeface="メイリオ"/>
                <a:ea typeface="メイリオ"/>
                <a:cs typeface="メイリオ"/>
              </a:rPr>
              <a:t>）</a:t>
            </a:r>
            <a:r>
              <a:rPr kumimoji="0" lang="ja-JP" altLang="en-US" sz="1000" dirty="0" smtClean="0">
                <a:solidFill>
                  <a:schemeClr val="bg1"/>
                </a:solidFill>
                <a:latin typeface="メイリオ"/>
                <a:ea typeface="メイリオ"/>
                <a:cs typeface="メイリオ"/>
              </a:rPr>
              <a:t>し</a:t>
            </a:r>
            <a:r>
              <a:rPr kumimoji="0" lang="en-US" altLang="ja-JP" sz="1000" dirty="0" smtClean="0">
                <a:solidFill>
                  <a:schemeClr val="bg1"/>
                </a:solidFill>
                <a:latin typeface="メイリオ"/>
                <a:ea typeface="メイリオ"/>
                <a:cs typeface="メイリオ"/>
              </a:rPr>
              <a:t>DWH</a:t>
            </a:r>
            <a:r>
              <a:rPr kumimoji="0" lang="ja-JP" altLang="en-US" sz="1000" dirty="0">
                <a:solidFill>
                  <a:schemeClr val="bg1"/>
                </a:solidFill>
                <a:latin typeface="メイリオ"/>
                <a:ea typeface="メイリオ"/>
                <a:cs typeface="メイリオ"/>
              </a:rPr>
              <a:t>で利用しやすい形に</a:t>
            </a:r>
            <a:r>
              <a:rPr kumimoji="0" lang="ja-JP" altLang="en-US" sz="1000" dirty="0" smtClean="0">
                <a:solidFill>
                  <a:schemeClr val="bg1"/>
                </a:solidFill>
                <a:latin typeface="メイリオ"/>
                <a:ea typeface="メイリオ"/>
                <a:cs typeface="メイリオ"/>
              </a:rPr>
              <a:t>加工（</a:t>
            </a:r>
            <a:r>
              <a:rPr kumimoji="0" lang="en-US" altLang="ja-JP" sz="1000" dirty="0">
                <a:solidFill>
                  <a:schemeClr val="bg1"/>
                </a:solidFill>
                <a:latin typeface="メイリオ"/>
                <a:ea typeface="メイリオ"/>
                <a:cs typeface="メイリオ"/>
              </a:rPr>
              <a:t>transform</a:t>
            </a:r>
            <a:r>
              <a:rPr kumimoji="0" lang="ja-JP" altLang="en-US" sz="1000" dirty="0">
                <a:solidFill>
                  <a:schemeClr val="bg1"/>
                </a:solidFill>
                <a:latin typeface="メイリオ"/>
                <a:ea typeface="メイリオ"/>
                <a:cs typeface="メイリオ"/>
              </a:rPr>
              <a:t>）し、対象となるデータベースに書き出す（</a:t>
            </a:r>
            <a:r>
              <a:rPr kumimoji="0" lang="en-US" altLang="ja-JP" sz="1000" dirty="0">
                <a:solidFill>
                  <a:schemeClr val="bg1"/>
                </a:solidFill>
                <a:latin typeface="メイリオ"/>
                <a:ea typeface="メイリオ"/>
                <a:cs typeface="メイリオ"/>
              </a:rPr>
              <a:t>load</a:t>
            </a:r>
            <a:r>
              <a:rPr kumimoji="0" lang="ja-JP" altLang="en-US" sz="1000" dirty="0" smtClean="0">
                <a:solidFill>
                  <a:schemeClr val="bg1"/>
                </a:solidFill>
                <a:latin typeface="メイリオ"/>
                <a:ea typeface="メイリオ"/>
                <a:cs typeface="メイリオ"/>
              </a:rPr>
              <a:t>）。</a:t>
            </a:r>
            <a:endParaRPr kumimoji="0" lang="ja-JP" altLang="en-US" sz="1000" dirty="0">
              <a:solidFill>
                <a:schemeClr val="bg1"/>
              </a:solidFill>
              <a:latin typeface="メイリオ"/>
              <a:ea typeface="メイリオ"/>
              <a:cs typeface="メイリオ"/>
            </a:endParaRPr>
          </a:p>
        </p:txBody>
      </p:sp>
      <p:sp>
        <p:nvSpPr>
          <p:cNvPr id="58" name="四角形吹き出し 57"/>
          <p:cNvSpPr/>
          <p:nvPr/>
        </p:nvSpPr>
        <p:spPr>
          <a:xfrm>
            <a:off x="3025489" y="1563576"/>
            <a:ext cx="2336992" cy="1134338"/>
          </a:xfrm>
          <a:prstGeom prst="wedgeRectCallout">
            <a:avLst>
              <a:gd name="adj1" fmla="val 8227"/>
              <a:gd name="adj2" fmla="val 80539"/>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000" dirty="0">
                <a:solidFill>
                  <a:schemeClr val="bg1"/>
                </a:solidFill>
                <a:latin typeface="メイリオ"/>
                <a:ea typeface="メイリオ"/>
                <a:cs typeface="メイリオ"/>
              </a:rPr>
              <a:t>ETL</a:t>
            </a:r>
            <a:r>
              <a:rPr kumimoji="0" lang="ja-JP" altLang="en-US" sz="1000" dirty="0">
                <a:solidFill>
                  <a:schemeClr val="bg1"/>
                </a:solidFill>
                <a:latin typeface="メイリオ"/>
                <a:ea typeface="メイリオ"/>
                <a:cs typeface="メイリオ"/>
              </a:rPr>
              <a:t>システムから書き出されたデータを保管するデータベース</a:t>
            </a:r>
            <a:r>
              <a:rPr kumimoji="0" lang="ja-JP" altLang="en-US" sz="1000" dirty="0" smtClean="0">
                <a:solidFill>
                  <a:schemeClr val="bg1"/>
                </a:solidFill>
                <a:latin typeface="メイリオ"/>
                <a:ea typeface="メイリオ"/>
                <a:cs typeface="メイリオ"/>
              </a:rPr>
              <a:t>。アナリティクスでの</a:t>
            </a:r>
            <a:r>
              <a:rPr kumimoji="0" lang="ja-JP" altLang="en-US" sz="1000" dirty="0">
                <a:solidFill>
                  <a:schemeClr val="bg1"/>
                </a:solidFill>
                <a:latin typeface="メイリオ"/>
                <a:ea typeface="メイリオ"/>
                <a:cs typeface="メイリオ"/>
              </a:rPr>
              <a:t>利用を前提として、企業内のデータを網羅的に一括して検索・分析できるよう、フォーマットや項目を揃え、</a:t>
            </a:r>
            <a:r>
              <a:rPr kumimoji="0" lang="ja-JP" altLang="en-US" sz="1000" dirty="0" smtClean="0">
                <a:solidFill>
                  <a:schemeClr val="bg1"/>
                </a:solidFill>
                <a:latin typeface="メイリオ"/>
                <a:ea typeface="メイリオ"/>
                <a:cs typeface="メイリオ"/>
              </a:rPr>
              <a:t>蓄積する。</a:t>
            </a:r>
            <a:endParaRPr kumimoji="0" lang="ja-JP" altLang="en-US" sz="1000" dirty="0">
              <a:solidFill>
                <a:schemeClr val="bg1"/>
              </a:solidFill>
              <a:latin typeface="メイリオ"/>
              <a:ea typeface="メイリオ"/>
              <a:cs typeface="メイリオ"/>
            </a:endParaRPr>
          </a:p>
        </p:txBody>
      </p:sp>
      <p:sp>
        <p:nvSpPr>
          <p:cNvPr id="40" name="下矢印 39"/>
          <p:cNvSpPr/>
          <p:nvPr/>
        </p:nvSpPr>
        <p:spPr bwMode="auto">
          <a:xfrm rot="5400000" flipV="1">
            <a:off x="5638032" y="2736225"/>
            <a:ext cx="457200" cy="1730912"/>
          </a:xfrm>
          <a:prstGeom prst="downArrow">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79" name="角丸四角形 78"/>
          <p:cNvSpPr/>
          <p:nvPr/>
        </p:nvSpPr>
        <p:spPr bwMode="auto">
          <a:xfrm>
            <a:off x="6690962" y="2630591"/>
            <a:ext cx="867853" cy="924162"/>
          </a:xfrm>
          <a:prstGeom prst="roundRect">
            <a:avLst>
              <a:gd name="adj" fmla="val 0"/>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latin typeface="メイリオ"/>
                <a:ea typeface="メイリオ"/>
                <a:cs typeface="メイリオ"/>
              </a:rPr>
              <a:t>BI</a:t>
            </a:r>
          </a:p>
          <a:p>
            <a:pPr algn="ctr">
              <a:spcBef>
                <a:spcPct val="20000"/>
              </a:spcBef>
            </a:pPr>
            <a:r>
              <a:rPr kumimoji="0" lang="en-US" altLang="ja-JP" sz="800" dirty="0" smtClean="0">
                <a:latin typeface="メイリオ"/>
                <a:ea typeface="メイリオ"/>
                <a:cs typeface="メイリオ"/>
              </a:rPr>
              <a:t>Business Intelligence</a:t>
            </a:r>
            <a:endParaRPr kumimoji="0" lang="ja-JP" altLang="en-US" sz="800" baseline="30000" dirty="0">
              <a:latin typeface="メイリオ"/>
              <a:ea typeface="メイリオ"/>
              <a:cs typeface="メイリオ"/>
            </a:endParaRPr>
          </a:p>
        </p:txBody>
      </p:sp>
      <p:sp>
        <p:nvSpPr>
          <p:cNvPr id="87" name="角丸四角形 86"/>
          <p:cNvSpPr/>
          <p:nvPr/>
        </p:nvSpPr>
        <p:spPr bwMode="auto">
          <a:xfrm>
            <a:off x="6690962" y="3694845"/>
            <a:ext cx="867853" cy="924162"/>
          </a:xfrm>
          <a:prstGeom prst="roundRect">
            <a:avLst>
              <a:gd name="adj" fmla="val 0"/>
            </a:avLst>
          </a:prstGeom>
          <a:solidFill>
            <a:srgbClr val="0000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latin typeface="メイリオ"/>
                <a:ea typeface="メイリオ"/>
                <a:cs typeface="メイリオ"/>
              </a:rPr>
              <a:t>BA</a:t>
            </a:r>
          </a:p>
          <a:p>
            <a:pPr algn="ctr">
              <a:spcBef>
                <a:spcPct val="20000"/>
              </a:spcBef>
            </a:pPr>
            <a:r>
              <a:rPr kumimoji="0" lang="en-US" altLang="ja-JP" sz="800" dirty="0" smtClean="0">
                <a:latin typeface="メイリオ"/>
                <a:ea typeface="メイリオ"/>
                <a:cs typeface="メイリオ"/>
              </a:rPr>
              <a:t>Business </a:t>
            </a:r>
          </a:p>
          <a:p>
            <a:pPr algn="ctr">
              <a:spcBef>
                <a:spcPct val="20000"/>
              </a:spcBef>
            </a:pPr>
            <a:r>
              <a:rPr kumimoji="0" lang="en-US" altLang="ja-JP" sz="800" dirty="0" smtClean="0">
                <a:latin typeface="メイリオ"/>
                <a:ea typeface="メイリオ"/>
                <a:cs typeface="メイリオ"/>
              </a:rPr>
              <a:t>analysis</a:t>
            </a:r>
            <a:r>
              <a:rPr kumimoji="0" lang="ja-JP" altLang="en-US" sz="800" dirty="0" smtClean="0">
                <a:latin typeface="メイリオ"/>
                <a:ea typeface="メイリオ"/>
                <a:cs typeface="メイリオ"/>
              </a:rPr>
              <a:t> </a:t>
            </a:r>
            <a:endParaRPr kumimoji="0" lang="ja-JP" altLang="en-US" sz="800" dirty="0">
              <a:latin typeface="メイリオ"/>
              <a:ea typeface="メイリオ"/>
              <a:cs typeface="メイリオ"/>
            </a:endParaRPr>
          </a:p>
        </p:txBody>
      </p:sp>
      <p:sp>
        <p:nvSpPr>
          <p:cNvPr id="50" name="正方形/長方形 49"/>
          <p:cNvSpPr/>
          <p:nvPr/>
        </p:nvSpPr>
        <p:spPr>
          <a:xfrm>
            <a:off x="7770490" y="2627841"/>
            <a:ext cx="732879" cy="1993562"/>
          </a:xfrm>
          <a:prstGeom prst="rect">
            <a:avLst/>
          </a:prstGeom>
          <a:solidFill>
            <a:srgbClr val="660066">
              <a:alpha val="4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FFFFFF"/>
                </a:solidFill>
                <a:latin typeface="メイリオ"/>
                <a:ea typeface="メイリオ"/>
                <a:cs typeface="メイリオ"/>
              </a:rPr>
              <a:t>解析結果の解釈や解釈に基づく指示・アドバイス</a:t>
            </a:r>
            <a:endParaRPr kumimoji="1" lang="ja-JP" altLang="en-US" sz="800" dirty="0">
              <a:solidFill>
                <a:srgbClr val="FFFFFF"/>
              </a:solidFill>
              <a:latin typeface="メイリオ"/>
              <a:ea typeface="メイリオ"/>
              <a:cs typeface="メイリオ"/>
            </a:endParaRPr>
          </a:p>
        </p:txBody>
      </p:sp>
      <p:sp>
        <p:nvSpPr>
          <p:cNvPr id="51" name="正方形/長方形 50"/>
          <p:cNvSpPr/>
          <p:nvPr/>
        </p:nvSpPr>
        <p:spPr>
          <a:xfrm>
            <a:off x="5753898" y="2625445"/>
            <a:ext cx="743807" cy="1993562"/>
          </a:xfrm>
          <a:prstGeom prst="rect">
            <a:avLst/>
          </a:prstGeom>
          <a:solidFill>
            <a:srgbClr val="660066">
              <a:alpha val="4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FFFFFF"/>
                </a:solidFill>
                <a:latin typeface="メイリオ"/>
                <a:ea typeface="メイリオ"/>
                <a:cs typeface="メイリオ"/>
              </a:rPr>
              <a:t>解析目的に適合したデータ、手法、モデルの選択</a:t>
            </a:r>
            <a:endParaRPr kumimoji="1" lang="ja-JP" altLang="en-US" sz="800" dirty="0">
              <a:solidFill>
                <a:srgbClr val="FFFFFF"/>
              </a:solidFill>
              <a:latin typeface="メイリオ"/>
              <a:ea typeface="メイリオ"/>
              <a:cs typeface="メイリオ"/>
            </a:endParaRPr>
          </a:p>
        </p:txBody>
      </p:sp>
      <p:sp>
        <p:nvSpPr>
          <p:cNvPr id="52" name="下矢印 51"/>
          <p:cNvSpPr/>
          <p:nvPr/>
        </p:nvSpPr>
        <p:spPr bwMode="auto">
          <a:xfrm rot="5400000" flipV="1">
            <a:off x="7454639" y="2976055"/>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4" name="下矢印 53"/>
          <p:cNvSpPr/>
          <p:nvPr/>
        </p:nvSpPr>
        <p:spPr bwMode="auto">
          <a:xfrm rot="5400000" flipV="1">
            <a:off x="7453695" y="4036937"/>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5" name="下矢印 54"/>
          <p:cNvSpPr/>
          <p:nvPr/>
        </p:nvSpPr>
        <p:spPr bwMode="auto">
          <a:xfrm rot="5400000" flipV="1">
            <a:off x="6340392" y="2976055"/>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6" name="下矢印 55"/>
          <p:cNvSpPr/>
          <p:nvPr/>
        </p:nvSpPr>
        <p:spPr bwMode="auto">
          <a:xfrm rot="5400000" flipV="1">
            <a:off x="6339448" y="4036937"/>
            <a:ext cx="457200" cy="275524"/>
          </a:xfrm>
          <a:prstGeom prst="downArrow">
            <a:avLst/>
          </a:prstGeom>
          <a:solidFill>
            <a:schemeClr val="accent2">
              <a:lumMod val="40000"/>
              <a:lumOff val="6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nvGrpSpPr>
          <p:cNvPr id="59" name="図形グループ 58"/>
          <p:cNvGrpSpPr/>
          <p:nvPr/>
        </p:nvGrpSpPr>
        <p:grpSpPr>
          <a:xfrm>
            <a:off x="6975580" y="4817241"/>
            <a:ext cx="364142" cy="693996"/>
            <a:chOff x="626582" y="4021883"/>
            <a:chExt cx="532886" cy="1221651"/>
          </a:xfrm>
          <a:solidFill>
            <a:srgbClr val="660066"/>
          </a:solidFill>
          <a:effectLst>
            <a:outerShdw blurRad="50800" dist="38100" dir="2700000" algn="tl" rotWithShape="0">
              <a:prstClr val="black">
                <a:alpha val="40000"/>
              </a:prstClr>
            </a:outerShdw>
          </a:effectLst>
        </p:grpSpPr>
        <p:sp>
          <p:nvSpPr>
            <p:cNvPr id="60" name="フローチャート: 論理積ゲート 59"/>
            <p:cNvSpPr/>
            <p:nvPr/>
          </p:nvSpPr>
          <p:spPr>
            <a:xfrm rot="16200000">
              <a:off x="555139" y="4639205"/>
              <a:ext cx="675772" cy="532885"/>
            </a:xfrm>
            <a:prstGeom prst="flowChartDelay">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1" name="円/楕円 60"/>
            <p:cNvSpPr/>
            <p:nvPr/>
          </p:nvSpPr>
          <p:spPr>
            <a:xfrm>
              <a:off x="626582" y="4021883"/>
              <a:ext cx="532886" cy="545878"/>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cxnSp>
        <p:nvCxnSpPr>
          <p:cNvPr id="5" name="直線矢印コネクタ 4"/>
          <p:cNvCxnSpPr>
            <a:stCxn id="61" idx="0"/>
            <a:endCxn id="51" idx="2"/>
          </p:cNvCxnSpPr>
          <p:nvPr/>
        </p:nvCxnSpPr>
        <p:spPr>
          <a:xfrm flipH="1" flipV="1">
            <a:off x="6125802" y="4619007"/>
            <a:ext cx="1031849" cy="198234"/>
          </a:xfrm>
          <a:prstGeom prst="straightConnector1">
            <a:avLst/>
          </a:prstGeom>
          <a:ln>
            <a:solidFill>
              <a:schemeClr val="accent2">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a:endCxn id="50" idx="2"/>
          </p:cNvCxnSpPr>
          <p:nvPr/>
        </p:nvCxnSpPr>
        <p:spPr>
          <a:xfrm flipV="1">
            <a:off x="7157651" y="4621403"/>
            <a:ext cx="979279" cy="195838"/>
          </a:xfrm>
          <a:prstGeom prst="straightConnector1">
            <a:avLst/>
          </a:prstGeom>
          <a:ln>
            <a:solidFill>
              <a:schemeClr val="accent2">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7403913" y="5295793"/>
            <a:ext cx="1313180" cy="215444"/>
          </a:xfrm>
          <a:prstGeom prst="rect">
            <a:avLst/>
          </a:prstGeom>
          <a:noFill/>
        </p:spPr>
        <p:txBody>
          <a:bodyPr wrap="none" rtlCol="0">
            <a:spAutoFit/>
          </a:bodyPr>
          <a:lstStyle/>
          <a:p>
            <a:pPr algn="ctr"/>
            <a:r>
              <a:rPr kumimoji="1" lang="ja-JP" altLang="en-US" sz="800" dirty="0" smtClean="0">
                <a:solidFill>
                  <a:srgbClr val="660066"/>
                </a:solidFill>
                <a:latin typeface="メイリオ"/>
                <a:ea typeface="メイリオ"/>
                <a:cs typeface="メイリオ"/>
              </a:rPr>
              <a:t>データサイエンティスト</a:t>
            </a:r>
            <a:endParaRPr kumimoji="1" lang="ja-JP" altLang="en-US" sz="800" dirty="0">
              <a:solidFill>
                <a:srgbClr val="660066"/>
              </a:solidFill>
              <a:latin typeface="メイリオ"/>
              <a:ea typeface="メイリオ"/>
              <a:cs typeface="メイリオ"/>
            </a:endParaRPr>
          </a:p>
        </p:txBody>
      </p:sp>
      <p:sp>
        <p:nvSpPr>
          <p:cNvPr id="27" name="テキスト ボックス 26"/>
          <p:cNvSpPr txBox="1"/>
          <p:nvPr/>
        </p:nvSpPr>
        <p:spPr>
          <a:xfrm>
            <a:off x="6497705" y="2135131"/>
            <a:ext cx="1210588" cy="400110"/>
          </a:xfrm>
          <a:prstGeom prst="rect">
            <a:avLst/>
          </a:prstGeom>
          <a:noFill/>
        </p:spPr>
        <p:txBody>
          <a:bodyPr wrap="none" rtlCol="0">
            <a:spAutoFit/>
          </a:bodyPr>
          <a:lstStyle/>
          <a:p>
            <a:r>
              <a:rPr kumimoji="1" lang="ja-JP" altLang="en-US" sz="2000" dirty="0" smtClean="0">
                <a:solidFill>
                  <a:srgbClr val="660066"/>
                </a:solidFill>
                <a:latin typeface="メイリオ"/>
                <a:ea typeface="メイリオ"/>
                <a:cs typeface="メイリオ"/>
              </a:rPr>
              <a:t>人工知能</a:t>
            </a:r>
            <a:endParaRPr kumimoji="1" lang="ja-JP" altLang="en-US" sz="2000" dirty="0">
              <a:solidFill>
                <a:srgbClr val="660066"/>
              </a:solidFill>
              <a:latin typeface="メイリオ"/>
              <a:ea typeface="メイリオ"/>
              <a:cs typeface="メイリオ"/>
            </a:endParaRPr>
          </a:p>
        </p:txBody>
      </p:sp>
    </p:spTree>
    <p:extLst>
      <p:ext uri="{BB962C8B-B14F-4D97-AF65-F5344CB8AC3E}">
        <p14:creationId xmlns:p14="http://schemas.microsoft.com/office/powerpoint/2010/main" val="1406703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en-US" altLang="ja-JP" sz="2400" dirty="0" smtClean="0"/>
              <a:t>ETL (Extract, Transformation and Load)</a:t>
            </a:r>
            <a:endParaRPr lang="ja-JP" altLang="en-US" sz="2400" dirty="0" smtClean="0"/>
          </a:p>
        </p:txBody>
      </p:sp>
      <p:sp>
        <p:nvSpPr>
          <p:cNvPr id="3" name="角丸四角形 2"/>
          <p:cNvSpPr/>
          <p:nvPr/>
        </p:nvSpPr>
        <p:spPr bwMode="auto">
          <a:xfrm>
            <a:off x="441883" y="288697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SFA</a:t>
            </a:r>
            <a:endParaRPr kumimoji="0" lang="ja-JP" altLang="en-US" sz="1400">
              <a:solidFill>
                <a:schemeClr val="bg1"/>
              </a:solidFill>
              <a:latin typeface="メイリオ"/>
              <a:ea typeface="メイリオ"/>
              <a:cs typeface="メイリオ"/>
            </a:endParaRPr>
          </a:p>
        </p:txBody>
      </p:sp>
      <p:sp>
        <p:nvSpPr>
          <p:cNvPr id="4" name="角丸四角形 3"/>
          <p:cNvSpPr/>
          <p:nvPr/>
        </p:nvSpPr>
        <p:spPr bwMode="auto">
          <a:xfrm>
            <a:off x="441883" y="3375799"/>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POS</a:t>
            </a:r>
            <a:endParaRPr kumimoji="0" lang="ja-JP" altLang="en-US" sz="1400">
              <a:solidFill>
                <a:schemeClr val="bg1"/>
              </a:solidFill>
              <a:latin typeface="メイリオ"/>
              <a:ea typeface="メイリオ"/>
              <a:cs typeface="メイリオ"/>
            </a:endParaRPr>
          </a:p>
        </p:txBody>
      </p:sp>
      <p:sp>
        <p:nvSpPr>
          <p:cNvPr id="5" name="角丸四角形 4"/>
          <p:cNvSpPr/>
          <p:nvPr/>
        </p:nvSpPr>
        <p:spPr bwMode="auto">
          <a:xfrm>
            <a:off x="441883" y="129955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ERP</a:t>
            </a:r>
            <a:endParaRPr kumimoji="0" lang="ja-JP" altLang="en-US" sz="1400">
              <a:solidFill>
                <a:schemeClr val="bg1"/>
              </a:solidFill>
              <a:latin typeface="メイリオ"/>
              <a:ea typeface="メイリオ"/>
              <a:cs typeface="メイリオ"/>
            </a:endParaRPr>
          </a:p>
        </p:txBody>
      </p:sp>
      <p:sp>
        <p:nvSpPr>
          <p:cNvPr id="6" name="角丸四角形 5"/>
          <p:cNvSpPr/>
          <p:nvPr/>
        </p:nvSpPr>
        <p:spPr bwMode="auto">
          <a:xfrm>
            <a:off x="441883" y="3867811"/>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製造管理システム</a:t>
            </a:r>
          </a:p>
        </p:txBody>
      </p:sp>
      <p:sp>
        <p:nvSpPr>
          <p:cNvPr id="7" name="角丸四角形 6"/>
          <p:cNvSpPr/>
          <p:nvPr/>
        </p:nvSpPr>
        <p:spPr bwMode="auto">
          <a:xfrm>
            <a:off x="441883" y="4360253"/>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販売管理システム</a:t>
            </a:r>
          </a:p>
        </p:txBody>
      </p:sp>
      <p:sp>
        <p:nvSpPr>
          <p:cNvPr id="8" name="角丸四角形 7"/>
          <p:cNvSpPr/>
          <p:nvPr/>
        </p:nvSpPr>
        <p:spPr bwMode="auto">
          <a:xfrm>
            <a:off x="441883" y="4870109"/>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会計システム</a:t>
            </a:r>
          </a:p>
        </p:txBody>
      </p:sp>
      <p:sp>
        <p:nvSpPr>
          <p:cNvPr id="9" name="角丸四角形 8"/>
          <p:cNvSpPr/>
          <p:nvPr/>
        </p:nvSpPr>
        <p:spPr bwMode="auto">
          <a:xfrm>
            <a:off x="441883" y="1837635"/>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CRM</a:t>
            </a:r>
            <a:endParaRPr kumimoji="0" lang="ja-JP" altLang="en-US" sz="1400">
              <a:solidFill>
                <a:schemeClr val="bg1"/>
              </a:solidFill>
              <a:latin typeface="メイリオ"/>
              <a:ea typeface="メイリオ"/>
              <a:cs typeface="メイリオ"/>
            </a:endParaRPr>
          </a:p>
        </p:txBody>
      </p:sp>
      <p:sp>
        <p:nvSpPr>
          <p:cNvPr id="10" name="角丸四角形 9"/>
          <p:cNvSpPr/>
          <p:nvPr/>
        </p:nvSpPr>
        <p:spPr bwMode="auto">
          <a:xfrm>
            <a:off x="441883" y="2351977"/>
            <a:ext cx="1800000" cy="360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SCM</a:t>
            </a:r>
            <a:endParaRPr kumimoji="0" lang="ja-JP" altLang="en-US" sz="1400">
              <a:solidFill>
                <a:schemeClr val="bg1"/>
              </a:solidFill>
              <a:latin typeface="メイリオ"/>
              <a:ea typeface="メイリオ"/>
              <a:cs typeface="メイリオ"/>
            </a:endParaRPr>
          </a:p>
        </p:txBody>
      </p:sp>
      <p:sp>
        <p:nvSpPr>
          <p:cNvPr id="11" name="フローチャート : 抜出し 10"/>
          <p:cNvSpPr/>
          <p:nvPr/>
        </p:nvSpPr>
        <p:spPr bwMode="auto">
          <a:xfrm rot="5400000">
            <a:off x="671375" y="3207810"/>
            <a:ext cx="4627562" cy="898525"/>
          </a:xfrm>
          <a:prstGeom prst="flowChartExtract">
            <a:avLst/>
          </a:prstGeom>
          <a:gradFill>
            <a:gsLst>
              <a:gs pos="0">
                <a:schemeClr val="accent1">
                  <a:shade val="30000"/>
                  <a:satMod val="115000"/>
                </a:schemeClr>
              </a:gs>
              <a:gs pos="50000">
                <a:schemeClr val="accent1">
                  <a:shade val="67500"/>
                  <a:satMod val="115000"/>
                </a:schemeClr>
              </a:gs>
              <a:gs pos="100000">
                <a:schemeClr val="bg1"/>
              </a:gs>
            </a:gsLst>
            <a:lin ang="5400000" scaled="0"/>
          </a:gra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12" name="フローチャート : 磁気ディスク 11"/>
          <p:cNvSpPr/>
          <p:nvPr/>
        </p:nvSpPr>
        <p:spPr bwMode="auto">
          <a:xfrm>
            <a:off x="7101835" y="3190571"/>
            <a:ext cx="1584176" cy="1460898"/>
          </a:xfrm>
          <a:prstGeom prst="flowChartMagneticDisk">
            <a:avLst/>
          </a:prstGeom>
          <a:solidFill>
            <a:srgbClr val="008000"/>
          </a:solidFill>
          <a:ln w="12700" cmpd="sng">
            <a:solidFill>
              <a:srgbClr val="FFFFFF"/>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2800" dirty="0" smtClean="0">
                <a:solidFill>
                  <a:schemeClr val="bg1"/>
                </a:solidFill>
                <a:latin typeface="メイリオ"/>
                <a:ea typeface="メイリオ"/>
                <a:cs typeface="メイリオ"/>
              </a:rPr>
              <a:t>DWH</a:t>
            </a:r>
            <a:endParaRPr kumimoji="0" lang="ja-JP" altLang="en-US" sz="2800" dirty="0">
              <a:solidFill>
                <a:schemeClr val="bg1"/>
              </a:solidFill>
              <a:latin typeface="メイリオ"/>
              <a:ea typeface="メイリオ"/>
              <a:cs typeface="メイリオ"/>
            </a:endParaRPr>
          </a:p>
        </p:txBody>
      </p:sp>
      <p:sp>
        <p:nvSpPr>
          <p:cNvPr id="13" name="右矢印 12"/>
          <p:cNvSpPr/>
          <p:nvPr/>
        </p:nvSpPr>
        <p:spPr bwMode="auto">
          <a:xfrm>
            <a:off x="5680333" y="3406595"/>
            <a:ext cx="1458818" cy="936104"/>
          </a:xfrm>
          <a:prstGeom prst="rightArrow">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sp>
        <p:nvSpPr>
          <p:cNvPr id="16" name="テキスト ボックス 15"/>
          <p:cNvSpPr txBox="1"/>
          <p:nvPr/>
        </p:nvSpPr>
        <p:spPr>
          <a:xfrm>
            <a:off x="5922634" y="3683932"/>
            <a:ext cx="724552" cy="369332"/>
          </a:xfrm>
          <a:prstGeom prst="rect">
            <a:avLst/>
          </a:prstGeom>
          <a:noFill/>
        </p:spPr>
        <p:txBody>
          <a:bodyPr wrap="none">
            <a:spAutoFit/>
          </a:bodyPr>
          <a:lstStyle/>
          <a:p>
            <a:pPr>
              <a:defRPr/>
            </a:pPr>
            <a:r>
              <a:rPr lang="en-US" altLang="ja-JP" dirty="0">
                <a:solidFill>
                  <a:schemeClr val="bg1"/>
                </a:solidFill>
                <a:latin typeface="メイリオ"/>
                <a:ea typeface="メイリオ"/>
                <a:cs typeface="メイリオ"/>
              </a:rPr>
              <a:t>Load</a:t>
            </a:r>
            <a:endParaRPr lang="ja-JP" altLang="en-US" dirty="0">
              <a:solidFill>
                <a:schemeClr val="bg1"/>
              </a:solidFill>
              <a:latin typeface="メイリオ"/>
              <a:ea typeface="メイリオ"/>
              <a:cs typeface="メイリオ"/>
            </a:endParaRPr>
          </a:p>
        </p:txBody>
      </p:sp>
      <p:grpSp>
        <p:nvGrpSpPr>
          <p:cNvPr id="2" name="図形グループ 1"/>
          <p:cNvGrpSpPr/>
          <p:nvPr/>
        </p:nvGrpSpPr>
        <p:grpSpPr>
          <a:xfrm>
            <a:off x="3880133" y="2902539"/>
            <a:ext cx="1872208" cy="1872208"/>
            <a:chOff x="4211960" y="3284984"/>
            <a:chExt cx="1440160" cy="1512168"/>
          </a:xfrm>
        </p:grpSpPr>
        <p:sp>
          <p:nvSpPr>
            <p:cNvPr id="17" name="環状矢印 16"/>
            <p:cNvSpPr/>
            <p:nvPr/>
          </p:nvSpPr>
          <p:spPr bwMode="auto">
            <a:xfrm>
              <a:off x="4211960" y="3284984"/>
              <a:ext cx="1440160" cy="1440160"/>
            </a:xfrm>
            <a:prstGeom prst="circularArrow">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dirty="0">
                <a:solidFill>
                  <a:srgbClr val="484848"/>
                </a:solidFill>
                <a:latin typeface="メイリオ"/>
                <a:ea typeface="メイリオ"/>
                <a:cs typeface="メイリオ"/>
              </a:endParaRPr>
            </a:p>
          </p:txBody>
        </p:sp>
        <p:sp>
          <p:nvSpPr>
            <p:cNvPr id="18" name="環状矢印 17"/>
            <p:cNvSpPr/>
            <p:nvPr/>
          </p:nvSpPr>
          <p:spPr bwMode="auto">
            <a:xfrm rot="10800000">
              <a:off x="4211960" y="3356992"/>
              <a:ext cx="1440160" cy="1440160"/>
            </a:xfrm>
            <a:prstGeom prst="circularArrow">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grpSp>
      <p:sp>
        <p:nvSpPr>
          <p:cNvPr id="15" name="テキスト ボックス 14"/>
          <p:cNvSpPr txBox="1"/>
          <p:nvPr/>
        </p:nvSpPr>
        <p:spPr>
          <a:xfrm>
            <a:off x="4161193" y="3680631"/>
            <a:ext cx="1317338" cy="276999"/>
          </a:xfrm>
          <a:prstGeom prst="rect">
            <a:avLst/>
          </a:prstGeom>
          <a:noFill/>
        </p:spPr>
        <p:txBody>
          <a:bodyPr wrap="none">
            <a:spAutoFit/>
          </a:bodyPr>
          <a:lstStyle/>
          <a:p>
            <a:pPr algn="ctr">
              <a:defRPr/>
            </a:pPr>
            <a:r>
              <a:rPr lang="en-US" altLang="ja-JP" sz="1200" dirty="0">
                <a:solidFill>
                  <a:srgbClr val="FF6600"/>
                </a:solidFill>
                <a:latin typeface="メイリオ"/>
                <a:ea typeface="メイリオ"/>
                <a:cs typeface="メイリオ"/>
              </a:rPr>
              <a:t>Transformation</a:t>
            </a:r>
            <a:endParaRPr lang="ja-JP" altLang="en-US" sz="1200" dirty="0">
              <a:solidFill>
                <a:srgbClr val="FF6600"/>
              </a:solidFill>
              <a:latin typeface="メイリオ"/>
              <a:ea typeface="メイリオ"/>
              <a:cs typeface="メイリオ"/>
            </a:endParaRPr>
          </a:p>
        </p:txBody>
      </p:sp>
      <p:sp>
        <p:nvSpPr>
          <p:cNvPr id="19" name="円/楕円 18"/>
          <p:cNvSpPr/>
          <p:nvPr/>
        </p:nvSpPr>
        <p:spPr bwMode="auto">
          <a:xfrm>
            <a:off x="1269875" y="5422819"/>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0" name="円/楕円 19"/>
          <p:cNvSpPr/>
          <p:nvPr/>
        </p:nvSpPr>
        <p:spPr bwMode="auto">
          <a:xfrm>
            <a:off x="1269875" y="5662465"/>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1" name="円/楕円 20"/>
          <p:cNvSpPr/>
          <p:nvPr/>
        </p:nvSpPr>
        <p:spPr bwMode="auto">
          <a:xfrm>
            <a:off x="1269875" y="5892068"/>
            <a:ext cx="144016" cy="144016"/>
          </a:xfrm>
          <a:prstGeom prst="ellipse">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sp>
        <p:nvSpPr>
          <p:cNvPr id="29" name="角丸四角形 28"/>
          <p:cNvSpPr/>
          <p:nvPr/>
        </p:nvSpPr>
        <p:spPr bwMode="auto">
          <a:xfrm>
            <a:off x="2511981" y="4774747"/>
            <a:ext cx="6192688" cy="648072"/>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ts val="0"/>
              </a:spcBef>
              <a:defRPr/>
            </a:pPr>
            <a:r>
              <a:rPr kumimoji="0" lang="en-US" altLang="ja-JP" sz="1600" dirty="0" smtClean="0">
                <a:solidFill>
                  <a:schemeClr val="bg1"/>
                </a:solidFill>
                <a:latin typeface="メイリオ"/>
                <a:ea typeface="メイリオ"/>
                <a:cs typeface="メイリオ"/>
              </a:rPr>
              <a:t>DB</a:t>
            </a:r>
            <a:r>
              <a:rPr kumimoji="0" lang="ja-JP" altLang="en-US" sz="1600" dirty="0">
                <a:solidFill>
                  <a:schemeClr val="bg1"/>
                </a:solidFill>
                <a:latin typeface="メイリオ"/>
                <a:ea typeface="メイリオ"/>
                <a:cs typeface="メイリオ"/>
              </a:rPr>
              <a:t>のレプリケーションが主</a:t>
            </a:r>
            <a:r>
              <a:rPr kumimoji="0" lang="ja-JP" altLang="en-US" sz="1600" dirty="0" smtClean="0">
                <a:solidFill>
                  <a:schemeClr val="bg1"/>
                </a:solidFill>
                <a:latin typeface="メイリオ"/>
                <a:ea typeface="メイリオ"/>
                <a:cs typeface="メイリオ"/>
              </a:rPr>
              <a:t>目的</a:t>
            </a:r>
          </a:p>
          <a:p>
            <a:pPr algn="ctr">
              <a:spcBef>
                <a:spcPts val="0"/>
              </a:spcBef>
              <a:defRPr/>
            </a:pPr>
            <a:r>
              <a:rPr kumimoji="0" lang="ja-JP" altLang="en-US" sz="1600" dirty="0" smtClean="0">
                <a:solidFill>
                  <a:schemeClr val="bg1"/>
                </a:solidFill>
                <a:latin typeface="メイリオ"/>
                <a:ea typeface="メイリオ"/>
                <a:cs typeface="メイリオ"/>
              </a:rPr>
              <a:t>リアルタイム性</a:t>
            </a:r>
            <a:r>
              <a:rPr kumimoji="0" lang="ja-JP" altLang="en-US" sz="1600" dirty="0">
                <a:solidFill>
                  <a:schemeClr val="bg1"/>
                </a:solidFill>
                <a:latin typeface="メイリオ"/>
                <a:ea typeface="メイリオ"/>
                <a:cs typeface="メイリオ"/>
              </a:rPr>
              <a:t>はあまり考えられていない</a:t>
            </a:r>
            <a:endParaRPr kumimoji="0" lang="en-US" altLang="ja-JP" sz="1600" dirty="0">
              <a:solidFill>
                <a:schemeClr val="bg1"/>
              </a:solidFill>
              <a:latin typeface="メイリオ"/>
              <a:ea typeface="メイリオ"/>
              <a:cs typeface="メイリオ"/>
            </a:endParaRPr>
          </a:p>
        </p:txBody>
      </p:sp>
      <p:sp>
        <p:nvSpPr>
          <p:cNvPr id="30" name="角丸四角形 29"/>
          <p:cNvSpPr/>
          <p:nvPr/>
        </p:nvSpPr>
        <p:spPr bwMode="auto">
          <a:xfrm>
            <a:off x="2511981" y="5494827"/>
            <a:ext cx="6192688" cy="648072"/>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ts val="0"/>
              </a:spcBef>
              <a:defRPr/>
            </a:pPr>
            <a:r>
              <a:rPr kumimoji="0" lang="en-US" altLang="ja-JP" sz="1600" dirty="0">
                <a:solidFill>
                  <a:schemeClr val="bg1"/>
                </a:solidFill>
                <a:latin typeface="メイリオ"/>
                <a:ea typeface="メイリオ"/>
                <a:cs typeface="メイリオ"/>
              </a:rPr>
              <a:t>EAI</a:t>
            </a:r>
            <a:r>
              <a:rPr kumimoji="0" lang="ja-JP" altLang="en-US" sz="1600" dirty="0">
                <a:solidFill>
                  <a:schemeClr val="bg1"/>
                </a:solidFill>
                <a:latin typeface="メイリオ"/>
                <a:ea typeface="メイリオ"/>
                <a:cs typeface="メイリオ"/>
              </a:rPr>
              <a:t>や</a:t>
            </a:r>
            <a:r>
              <a:rPr kumimoji="0" lang="en-US" altLang="ja-JP" sz="1600" dirty="0">
                <a:solidFill>
                  <a:schemeClr val="bg1"/>
                </a:solidFill>
                <a:latin typeface="メイリオ"/>
                <a:ea typeface="メイリオ"/>
                <a:cs typeface="メイリオ"/>
              </a:rPr>
              <a:t>ESB</a:t>
            </a:r>
            <a:r>
              <a:rPr kumimoji="0" lang="ja-JP" altLang="en-US" sz="1600" dirty="0">
                <a:solidFill>
                  <a:schemeClr val="bg1"/>
                </a:solidFill>
                <a:latin typeface="メイリオ"/>
                <a:ea typeface="メイリオ"/>
                <a:cs typeface="メイリオ"/>
              </a:rPr>
              <a:t>を使えばリアルタイムのデータ連係も</a:t>
            </a:r>
            <a:r>
              <a:rPr kumimoji="0" lang="ja-JP" altLang="en-US" sz="1600" dirty="0" smtClean="0">
                <a:solidFill>
                  <a:schemeClr val="bg1"/>
                </a:solidFill>
                <a:latin typeface="メイリオ"/>
                <a:ea typeface="メイリオ"/>
                <a:cs typeface="メイリオ"/>
              </a:rPr>
              <a:t>可能</a:t>
            </a:r>
          </a:p>
          <a:p>
            <a:pPr algn="ctr">
              <a:spcBef>
                <a:spcPts val="0"/>
              </a:spcBef>
              <a:defRPr/>
            </a:pPr>
            <a:r>
              <a:rPr kumimoji="0" lang="ja-JP" altLang="en-US" sz="1600" dirty="0" smtClean="0">
                <a:solidFill>
                  <a:schemeClr val="bg1"/>
                </a:solidFill>
                <a:latin typeface="メイリオ"/>
                <a:ea typeface="メイリオ"/>
                <a:cs typeface="メイリオ"/>
              </a:rPr>
              <a:t>ただし、他</a:t>
            </a:r>
            <a:r>
              <a:rPr kumimoji="0" lang="ja-JP" altLang="en-US" sz="1600" dirty="0">
                <a:solidFill>
                  <a:schemeClr val="bg1"/>
                </a:solidFill>
                <a:latin typeface="メイリオ"/>
                <a:ea typeface="メイリオ"/>
                <a:cs typeface="メイリオ"/>
              </a:rPr>
              <a:t>システムへの負荷を考える必要有り</a:t>
            </a:r>
            <a:endParaRPr kumimoji="0" lang="en-US" altLang="ja-JP" sz="1600" dirty="0">
              <a:solidFill>
                <a:schemeClr val="bg1"/>
              </a:solidFill>
              <a:latin typeface="メイリオ"/>
              <a:ea typeface="メイリオ"/>
              <a:cs typeface="メイリオ"/>
            </a:endParaRPr>
          </a:p>
        </p:txBody>
      </p:sp>
      <p:sp>
        <p:nvSpPr>
          <p:cNvPr id="31" name="右矢印 30"/>
          <p:cNvSpPr/>
          <p:nvPr/>
        </p:nvSpPr>
        <p:spPr bwMode="auto">
          <a:xfrm>
            <a:off x="2511981" y="3406595"/>
            <a:ext cx="1458818" cy="936104"/>
          </a:xfrm>
          <a:prstGeom prst="rightArrow">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endParaRPr kumimoji="0" lang="ja-JP" altLang="en-US" sz="1400">
              <a:solidFill>
                <a:srgbClr val="484848"/>
              </a:solidFill>
              <a:latin typeface="メイリオ"/>
              <a:ea typeface="メイリオ"/>
              <a:cs typeface="メイリオ"/>
            </a:endParaRPr>
          </a:p>
        </p:txBody>
      </p:sp>
      <p:sp>
        <p:nvSpPr>
          <p:cNvPr id="14" name="テキスト ボックス 13"/>
          <p:cNvSpPr txBox="1"/>
          <p:nvPr/>
        </p:nvSpPr>
        <p:spPr>
          <a:xfrm>
            <a:off x="2610266" y="3683486"/>
            <a:ext cx="979755" cy="369332"/>
          </a:xfrm>
          <a:prstGeom prst="rect">
            <a:avLst/>
          </a:prstGeom>
          <a:noFill/>
        </p:spPr>
        <p:txBody>
          <a:bodyPr wrap="none">
            <a:spAutoFit/>
          </a:bodyPr>
          <a:lstStyle/>
          <a:p>
            <a:pPr>
              <a:defRPr/>
            </a:pPr>
            <a:r>
              <a:rPr lang="en-US" altLang="ja-JP" dirty="0">
                <a:solidFill>
                  <a:schemeClr val="bg1"/>
                </a:solidFill>
                <a:latin typeface="メイリオ"/>
                <a:ea typeface="メイリオ"/>
                <a:cs typeface="メイリオ"/>
              </a:rPr>
              <a:t>Extract</a:t>
            </a:r>
            <a:endParaRPr lang="ja-JP" altLang="en-US" dirty="0">
              <a:solidFill>
                <a:schemeClr val="bg1"/>
              </a:solidFill>
              <a:latin typeface="メイリオ"/>
              <a:ea typeface="メイリオ"/>
              <a:cs typeface="メイリオ"/>
            </a:endParaRPr>
          </a:p>
        </p:txBody>
      </p:sp>
      <p:sp>
        <p:nvSpPr>
          <p:cNvPr id="22" name="四角形吹き出し 21"/>
          <p:cNvSpPr/>
          <p:nvPr/>
        </p:nvSpPr>
        <p:spPr>
          <a:xfrm>
            <a:off x="2511980" y="1299557"/>
            <a:ext cx="6174031" cy="1530974"/>
          </a:xfrm>
          <a:prstGeom prst="wedgeRectCallout">
            <a:avLst>
              <a:gd name="adj1" fmla="val -12738"/>
              <a:gd name="adj2" fmla="val 104835"/>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spcBef>
                <a:spcPct val="20000"/>
              </a:spcBef>
              <a:defRPr/>
            </a:pPr>
            <a:r>
              <a:rPr kumimoji="0" lang="ja-JP" altLang="en-US" sz="1600" b="1" dirty="0">
                <a:solidFill>
                  <a:schemeClr val="bg1"/>
                </a:solidFill>
                <a:latin typeface="メイリオ"/>
                <a:ea typeface="メイリオ"/>
                <a:cs typeface="メイリオ"/>
              </a:rPr>
              <a:t>不要なデータの削除</a:t>
            </a:r>
            <a:r>
              <a:rPr kumimoji="0" lang="en-US" altLang="ja-JP" sz="1600" b="1"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分析では不要なデータや異常なデータについて削除する。</a:t>
            </a:r>
          </a:p>
          <a:p>
            <a:pPr>
              <a:spcBef>
                <a:spcPct val="20000"/>
              </a:spcBef>
              <a:defRPr/>
            </a:pPr>
            <a:r>
              <a:rPr kumimoji="0" lang="ja-JP" altLang="en-US" sz="1600" b="1" dirty="0">
                <a:solidFill>
                  <a:schemeClr val="bg1"/>
                </a:solidFill>
                <a:latin typeface="メイリオ"/>
                <a:ea typeface="メイリオ"/>
                <a:cs typeface="メイリオ"/>
              </a:rPr>
              <a:t>値の変換</a:t>
            </a:r>
            <a:r>
              <a:rPr kumimoji="0" lang="en-US" altLang="ja-JP" sz="1600" b="1" dirty="0">
                <a:solidFill>
                  <a:schemeClr val="bg1"/>
                </a:solidFill>
                <a:latin typeface="メイリオ"/>
                <a:ea typeface="メイリオ"/>
                <a:cs typeface="メイリオ"/>
              </a:rPr>
              <a:t> </a:t>
            </a:r>
            <a:r>
              <a:rPr kumimoji="0" lang="en-US" altLang="ja-JP" sz="1000" dirty="0">
                <a:solidFill>
                  <a:schemeClr val="bg1"/>
                </a:solidFill>
                <a:latin typeface="メイリオ"/>
                <a:ea typeface="メイリオ"/>
                <a:cs typeface="メイリオ"/>
              </a:rPr>
              <a:t>Null</a:t>
            </a:r>
            <a:r>
              <a:rPr kumimoji="0" lang="ja-JP" altLang="en-US" sz="1000" dirty="0">
                <a:solidFill>
                  <a:schemeClr val="bg1"/>
                </a:solidFill>
                <a:latin typeface="メイリオ"/>
                <a:ea typeface="メイリオ"/>
                <a:cs typeface="メイリオ"/>
              </a:rPr>
              <a:t>値の変換や、データ型の変換（日付</a:t>
            </a:r>
            <a:r>
              <a:rPr kumimoji="0" lang="en-US" altLang="ja-JP" sz="1000" dirty="0">
                <a:solidFill>
                  <a:schemeClr val="bg1"/>
                </a:solidFill>
                <a:latin typeface="メイリオ"/>
                <a:ea typeface="メイリオ"/>
                <a:cs typeface="メイリオ"/>
              </a:rPr>
              <a:t>→</a:t>
            </a:r>
            <a:r>
              <a:rPr kumimoji="0" lang="ja-JP" altLang="en-US" sz="1000" dirty="0">
                <a:solidFill>
                  <a:schemeClr val="bg1"/>
                </a:solidFill>
                <a:latin typeface="メイリオ"/>
                <a:ea typeface="メイリオ"/>
                <a:cs typeface="メイリオ"/>
              </a:rPr>
              <a:t>文字列など）を行なう。</a:t>
            </a:r>
          </a:p>
          <a:p>
            <a:pPr>
              <a:spcBef>
                <a:spcPct val="20000"/>
              </a:spcBef>
              <a:defRPr/>
            </a:pPr>
            <a:r>
              <a:rPr kumimoji="0" lang="ja-JP" altLang="en-US" sz="1600" b="1" dirty="0">
                <a:solidFill>
                  <a:schemeClr val="bg1"/>
                </a:solidFill>
                <a:latin typeface="メイリオ"/>
                <a:ea typeface="メイリオ"/>
                <a:cs typeface="メイリオ"/>
              </a:rPr>
              <a:t>クレンジング</a:t>
            </a:r>
            <a:r>
              <a:rPr kumimoji="0" lang="en-US" altLang="ja-JP" sz="1000"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システム間でコードの意味が違う場合にそれを統一するなど、データの意味をそろえる。また、データ内に不整合があった場合にそれをエラーとしたり、一定のロジックで変換したりする。</a:t>
            </a:r>
          </a:p>
          <a:p>
            <a:pPr>
              <a:spcBef>
                <a:spcPts val="0"/>
              </a:spcBef>
              <a:defRPr/>
            </a:pPr>
            <a:r>
              <a:rPr kumimoji="0" lang="ja-JP" altLang="en-US" sz="1600" b="1" dirty="0">
                <a:solidFill>
                  <a:schemeClr val="bg1"/>
                </a:solidFill>
                <a:latin typeface="メイリオ"/>
                <a:ea typeface="メイリオ"/>
                <a:cs typeface="メイリオ"/>
              </a:rPr>
              <a:t>統合・集計</a:t>
            </a:r>
            <a:r>
              <a:rPr kumimoji="0" lang="en-US" altLang="ja-JP" sz="1600" b="1" dirty="0">
                <a:solidFill>
                  <a:schemeClr val="bg1"/>
                </a:solidFill>
                <a:latin typeface="メイリオ"/>
                <a:ea typeface="メイリオ"/>
                <a:cs typeface="メイリオ"/>
              </a:rPr>
              <a:t> </a:t>
            </a:r>
            <a:r>
              <a:rPr kumimoji="0" lang="ja-JP" altLang="en-US" sz="1000" dirty="0">
                <a:solidFill>
                  <a:schemeClr val="bg1"/>
                </a:solidFill>
                <a:latin typeface="メイリオ"/>
                <a:ea typeface="メイリオ"/>
                <a:cs typeface="メイリオ"/>
              </a:rPr>
              <a:t>複数のシステムから抽出した別のデータを</a:t>
            </a:r>
            <a:r>
              <a:rPr kumimoji="0" lang="en-US" altLang="ja-JP" sz="1000" dirty="0">
                <a:solidFill>
                  <a:schemeClr val="bg1"/>
                </a:solidFill>
                <a:latin typeface="メイリオ"/>
                <a:ea typeface="メイリオ"/>
                <a:cs typeface="メイリオ"/>
              </a:rPr>
              <a:t>1</a:t>
            </a:r>
            <a:r>
              <a:rPr kumimoji="0" lang="ja-JP" altLang="en-US" sz="1000" dirty="0">
                <a:solidFill>
                  <a:schemeClr val="bg1"/>
                </a:solidFill>
                <a:latin typeface="メイリオ"/>
                <a:ea typeface="メイリオ"/>
                <a:cs typeface="メイリオ"/>
              </a:rPr>
              <a:t>つのデータとして統合する。また、たとえば業務システムでは日単位のデータを月単位に集計するなどの集計処理を行なう。</a:t>
            </a:r>
          </a:p>
        </p:txBody>
      </p:sp>
    </p:spTree>
    <p:extLst>
      <p:ext uri="{BB962C8B-B14F-4D97-AF65-F5344CB8AC3E}">
        <p14:creationId xmlns:p14="http://schemas.microsoft.com/office/powerpoint/2010/main" val="191929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ja-JP" altLang="en-US" sz="2400" dirty="0"/>
              <a:t>データウェアハウス　</a:t>
            </a:r>
            <a:r>
              <a:rPr lang="en-US" altLang="ja-JP" sz="2400" dirty="0"/>
              <a:t>DWH Data Warehouse</a:t>
            </a:r>
            <a:endParaRPr lang="ja-JP" altLang="en-US" sz="2400" dirty="0" smtClean="0"/>
          </a:p>
        </p:txBody>
      </p:sp>
      <p:sp>
        <p:nvSpPr>
          <p:cNvPr id="67" name="角丸四角形 66"/>
          <p:cNvSpPr/>
          <p:nvPr/>
        </p:nvSpPr>
        <p:spPr bwMode="auto">
          <a:xfrm>
            <a:off x="251520" y="3657346"/>
            <a:ext cx="1573984" cy="617113"/>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項目別</a:t>
            </a:r>
          </a:p>
        </p:txBody>
      </p:sp>
      <p:sp>
        <p:nvSpPr>
          <p:cNvPr id="68" name="角丸四角形 67"/>
          <p:cNvSpPr/>
          <p:nvPr/>
        </p:nvSpPr>
        <p:spPr bwMode="auto">
          <a:xfrm>
            <a:off x="251520" y="4356465"/>
            <a:ext cx="1573984" cy="63807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統合化</a:t>
            </a:r>
          </a:p>
        </p:txBody>
      </p:sp>
      <p:sp>
        <p:nvSpPr>
          <p:cNvPr id="69" name="角丸四角形 68"/>
          <p:cNvSpPr/>
          <p:nvPr/>
        </p:nvSpPr>
        <p:spPr bwMode="auto">
          <a:xfrm>
            <a:off x="251520" y="5091551"/>
            <a:ext cx="1573984" cy="623069"/>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非更新</a:t>
            </a:r>
          </a:p>
        </p:txBody>
      </p:sp>
      <p:sp>
        <p:nvSpPr>
          <p:cNvPr id="71" name="角丸四角形 70"/>
          <p:cNvSpPr/>
          <p:nvPr/>
        </p:nvSpPr>
        <p:spPr bwMode="auto">
          <a:xfrm>
            <a:off x="251520" y="5811631"/>
            <a:ext cx="1573984" cy="623069"/>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a:solidFill>
                  <a:schemeClr val="bg1"/>
                </a:solidFill>
                <a:latin typeface="メイリオ"/>
                <a:ea typeface="メイリオ"/>
                <a:cs typeface="メイリオ"/>
              </a:rPr>
              <a:t>時系列</a:t>
            </a:r>
          </a:p>
        </p:txBody>
      </p:sp>
      <p:sp>
        <p:nvSpPr>
          <p:cNvPr id="72" name="角丸四角形 71"/>
          <p:cNvSpPr/>
          <p:nvPr/>
        </p:nvSpPr>
        <p:spPr bwMode="auto">
          <a:xfrm>
            <a:off x="251520" y="980728"/>
            <a:ext cx="8640960" cy="504056"/>
          </a:xfrm>
          <a:prstGeom prst="roundRect">
            <a:avLst>
              <a:gd name="adj" fmla="val 0"/>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dirty="0">
                <a:solidFill>
                  <a:schemeClr val="bg1"/>
                </a:solidFill>
                <a:latin typeface="メイリオ"/>
                <a:ea typeface="メイリオ"/>
                <a:cs typeface="メイリオ"/>
              </a:rPr>
              <a:t>基幹システムと</a:t>
            </a:r>
            <a:r>
              <a:rPr kumimoji="0" lang="ja-JP" altLang="en-US" sz="2000" dirty="0" smtClean="0">
                <a:solidFill>
                  <a:schemeClr val="bg1"/>
                </a:solidFill>
                <a:latin typeface="メイリオ"/>
                <a:ea typeface="メイリオ"/>
                <a:cs typeface="メイリオ"/>
              </a:rPr>
              <a:t>データウェアハウス（</a:t>
            </a:r>
            <a:r>
              <a:rPr kumimoji="0" lang="en-US" altLang="ja-JP" sz="2000" dirty="0" smtClean="0">
                <a:solidFill>
                  <a:schemeClr val="bg1"/>
                </a:solidFill>
                <a:latin typeface="メイリオ"/>
                <a:ea typeface="メイリオ"/>
                <a:cs typeface="メイリオ"/>
              </a:rPr>
              <a:t>DWH</a:t>
            </a:r>
            <a:r>
              <a:rPr kumimoji="0" lang="ja-JP" altLang="en-US" sz="2000" dirty="0" smtClean="0">
                <a:solidFill>
                  <a:schemeClr val="bg1"/>
                </a:solidFill>
                <a:latin typeface="メイリオ"/>
                <a:ea typeface="メイリオ"/>
                <a:cs typeface="メイリオ"/>
              </a:rPr>
              <a:t>）の違い</a:t>
            </a:r>
            <a:endParaRPr kumimoji="0" lang="ja-JP" altLang="en-US" sz="2000" dirty="0">
              <a:solidFill>
                <a:schemeClr val="bg1"/>
              </a:solidFill>
              <a:latin typeface="メイリオ"/>
              <a:ea typeface="メイリオ"/>
              <a:cs typeface="メイリオ"/>
            </a:endParaRPr>
          </a:p>
        </p:txBody>
      </p:sp>
      <p:sp>
        <p:nvSpPr>
          <p:cNvPr id="73" name="角丸四角形 72"/>
          <p:cNvSpPr/>
          <p:nvPr/>
        </p:nvSpPr>
        <p:spPr bwMode="auto">
          <a:xfrm>
            <a:off x="1907704" y="3651391"/>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基幹システムは「機能別」に設計されており、データには「目的」がある。</a:t>
            </a:r>
            <a:r>
              <a:rPr kumimoji="0" lang="en-US" altLang="ja-JP" sz="1400">
                <a:solidFill>
                  <a:schemeClr val="bg1"/>
                </a:solidFill>
                <a:latin typeface="メイリオ"/>
                <a:ea typeface="メイリオ"/>
                <a:cs typeface="メイリオ"/>
              </a:rPr>
              <a:t>DWH</a:t>
            </a:r>
            <a:r>
              <a:rPr kumimoji="0" lang="ja-JP" altLang="en-US" sz="1400">
                <a:solidFill>
                  <a:schemeClr val="bg1"/>
                </a:solidFill>
                <a:latin typeface="メイリオ"/>
                <a:ea typeface="メイリオ"/>
                <a:cs typeface="メイリオ"/>
              </a:rPr>
              <a:t>では、これを項目（サブジェクト）毎に再構成する</a:t>
            </a:r>
          </a:p>
        </p:txBody>
      </p:sp>
      <p:sp>
        <p:nvSpPr>
          <p:cNvPr id="74" name="角丸四角形 73"/>
          <p:cNvSpPr/>
          <p:nvPr/>
        </p:nvSpPr>
        <p:spPr bwMode="auto">
          <a:xfrm>
            <a:off x="1907704" y="436510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様々なシステムからのデータを一つに統合するために、データフォーマットの変換や抽象化などを行う</a:t>
            </a:r>
          </a:p>
        </p:txBody>
      </p:sp>
      <p:sp>
        <p:nvSpPr>
          <p:cNvPr id="75" name="角丸四角形 74"/>
          <p:cNvSpPr/>
          <p:nvPr/>
        </p:nvSpPr>
        <p:spPr bwMode="auto">
          <a:xfrm>
            <a:off x="1907704" y="508518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データの修正があった場合でも、古いデータを削除したり、上書きしたりせずに、追記し、履歴を完全に残す</a:t>
            </a:r>
          </a:p>
        </p:txBody>
      </p:sp>
      <p:sp>
        <p:nvSpPr>
          <p:cNvPr id="76" name="角丸四角形 75"/>
          <p:cNvSpPr/>
          <p:nvPr/>
        </p:nvSpPr>
        <p:spPr bwMode="auto">
          <a:xfrm>
            <a:off x="1907704" y="5805264"/>
            <a:ext cx="6984776" cy="623069"/>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spcBef>
                <a:spcPct val="20000"/>
              </a:spcBef>
              <a:defRPr/>
            </a:pPr>
            <a:r>
              <a:rPr kumimoji="0" lang="ja-JP" altLang="en-US" sz="1400">
                <a:solidFill>
                  <a:schemeClr val="bg1"/>
                </a:solidFill>
                <a:latin typeface="メイリオ"/>
                <a:ea typeface="メイリオ"/>
                <a:cs typeface="メイリオ"/>
              </a:rPr>
              <a:t>データを上書きせずに追記していくことによって、過去のある時点でのデータを参照できるようにする</a:t>
            </a:r>
          </a:p>
        </p:txBody>
      </p:sp>
      <p:sp>
        <p:nvSpPr>
          <p:cNvPr id="77" name="角丸四角形 76"/>
          <p:cNvSpPr/>
          <p:nvPr/>
        </p:nvSpPr>
        <p:spPr bwMode="auto">
          <a:xfrm>
            <a:off x="251520" y="3068960"/>
            <a:ext cx="8640960" cy="504056"/>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sz="2000" dirty="0">
                <a:solidFill>
                  <a:schemeClr val="bg1"/>
                </a:solidFill>
                <a:latin typeface="メイリオ"/>
                <a:ea typeface="メイリオ"/>
                <a:cs typeface="メイリオ"/>
              </a:rPr>
              <a:t>データウェアハウスの</a:t>
            </a:r>
            <a:r>
              <a:rPr kumimoji="0" lang="ja-JP" altLang="en-US" sz="2000" dirty="0" smtClean="0">
                <a:solidFill>
                  <a:schemeClr val="bg1"/>
                </a:solidFill>
                <a:latin typeface="メイリオ"/>
                <a:ea typeface="メイリオ"/>
                <a:cs typeface="メイリオ"/>
              </a:rPr>
              <a:t>要件</a:t>
            </a:r>
            <a:endParaRPr kumimoji="0" lang="ja-JP" altLang="en-US" sz="2000" dirty="0">
              <a:solidFill>
                <a:schemeClr val="bg1"/>
              </a:solidFill>
              <a:latin typeface="メイリオ"/>
              <a:ea typeface="メイリオ"/>
              <a:cs typeface="メイリオ"/>
            </a:endParaRPr>
          </a:p>
        </p:txBody>
      </p:sp>
      <p:sp>
        <p:nvSpPr>
          <p:cNvPr id="80" name="角丸四角形 79"/>
          <p:cNvSpPr/>
          <p:nvPr/>
        </p:nvSpPr>
        <p:spPr bwMode="auto">
          <a:xfrm>
            <a:off x="245435" y="1556792"/>
            <a:ext cx="4248472" cy="432048"/>
          </a:xfrm>
          <a:prstGeom prst="roundRect">
            <a:avLst>
              <a:gd name="adj" fmla="val 0"/>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dirty="0">
                <a:solidFill>
                  <a:schemeClr val="bg1"/>
                </a:solidFill>
                <a:latin typeface="メイリオ"/>
                <a:ea typeface="メイリオ"/>
                <a:cs typeface="メイリオ"/>
              </a:rPr>
              <a:t>基幹システム</a:t>
            </a:r>
            <a:endParaRPr kumimoji="0" lang="en-US" altLang="ja-JP" dirty="0">
              <a:solidFill>
                <a:schemeClr val="bg1"/>
              </a:solidFill>
              <a:latin typeface="メイリオ"/>
              <a:ea typeface="メイリオ"/>
              <a:cs typeface="メイリオ"/>
            </a:endParaRPr>
          </a:p>
        </p:txBody>
      </p:sp>
      <p:sp>
        <p:nvSpPr>
          <p:cNvPr id="81" name="角丸四角形 80"/>
          <p:cNvSpPr/>
          <p:nvPr/>
        </p:nvSpPr>
        <p:spPr bwMode="auto">
          <a:xfrm>
            <a:off x="4610472" y="1556792"/>
            <a:ext cx="4282008" cy="43204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algn="ctr">
              <a:spcBef>
                <a:spcPct val="20000"/>
              </a:spcBef>
              <a:defRPr/>
            </a:pPr>
            <a:r>
              <a:rPr kumimoji="0" lang="ja-JP" altLang="en-US">
                <a:solidFill>
                  <a:schemeClr val="bg1"/>
                </a:solidFill>
                <a:latin typeface="メイリオ"/>
                <a:ea typeface="メイリオ"/>
                <a:cs typeface="メイリオ"/>
              </a:rPr>
              <a:t>データウェアハウス</a:t>
            </a:r>
          </a:p>
        </p:txBody>
      </p:sp>
      <p:sp>
        <p:nvSpPr>
          <p:cNvPr id="82" name="角丸四角形 81"/>
          <p:cNvSpPr/>
          <p:nvPr/>
        </p:nvSpPr>
        <p:spPr bwMode="auto">
          <a:xfrm>
            <a:off x="245435" y="2122581"/>
            <a:ext cx="4248472" cy="808918"/>
          </a:xfrm>
          <a:prstGeom prst="roundRect">
            <a:avLst>
              <a:gd name="adj" fmla="val 0"/>
            </a:avLst>
          </a:prstGeom>
          <a:solidFill>
            <a:srgbClr val="33ACBD"/>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marL="285750" indent="-285750">
              <a:spcBef>
                <a:spcPct val="20000"/>
              </a:spcBef>
              <a:buFont typeface="Wingdings" charset="2"/>
              <a:buChar char="v"/>
              <a:defRPr/>
            </a:pPr>
            <a:r>
              <a:rPr kumimoji="0" lang="ja-JP" altLang="en-US" sz="1400" dirty="0">
                <a:solidFill>
                  <a:schemeClr val="bg1"/>
                </a:solidFill>
                <a:latin typeface="メイリオ"/>
                <a:ea typeface="メイリオ"/>
                <a:cs typeface="メイリオ"/>
              </a:rPr>
              <a:t>トランザクションを</a:t>
            </a:r>
            <a:r>
              <a:rPr kumimoji="0" lang="ja-JP" altLang="en-US" sz="1400" dirty="0" smtClean="0">
                <a:solidFill>
                  <a:schemeClr val="bg1"/>
                </a:solidFill>
                <a:latin typeface="メイリオ"/>
                <a:ea typeface="メイリオ"/>
                <a:cs typeface="メイリオ"/>
              </a:rPr>
              <a:t>高速処理することが目的</a:t>
            </a:r>
          </a:p>
          <a:p>
            <a:pPr marL="285750" indent="-285750">
              <a:spcBef>
                <a:spcPct val="20000"/>
              </a:spcBef>
              <a:buFont typeface="Wingdings" charset="2"/>
              <a:buChar char="v"/>
              <a:defRPr/>
            </a:pPr>
            <a:r>
              <a:rPr kumimoji="0" lang="ja-JP" altLang="en-US" sz="1400" dirty="0" smtClean="0">
                <a:solidFill>
                  <a:schemeClr val="bg1"/>
                </a:solidFill>
                <a:latin typeface="メイリオ"/>
                <a:ea typeface="メイリオ"/>
                <a:cs typeface="メイリオ"/>
              </a:rPr>
              <a:t>頻繁に更新、長期保存は前提にせず</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リレーショナル・データベースが一般的</a:t>
            </a:r>
          </a:p>
        </p:txBody>
      </p:sp>
      <p:sp>
        <p:nvSpPr>
          <p:cNvPr id="83" name="角丸四角形 82"/>
          <p:cNvSpPr/>
          <p:nvPr/>
        </p:nvSpPr>
        <p:spPr bwMode="auto">
          <a:xfrm>
            <a:off x="4610472" y="2106759"/>
            <a:ext cx="4282008" cy="80891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chorCtr="0"/>
          <a:lstStyle/>
          <a:p>
            <a:pPr marL="285750" indent="-285750">
              <a:spcBef>
                <a:spcPct val="20000"/>
              </a:spcBef>
              <a:buFont typeface="Wingdings" charset="2"/>
              <a:buChar char="v"/>
              <a:defRPr/>
            </a:pPr>
            <a:r>
              <a:rPr kumimoji="0" lang="ja-JP" altLang="en-US" sz="1400" dirty="0" smtClean="0">
                <a:solidFill>
                  <a:schemeClr val="bg1"/>
                </a:solidFill>
                <a:latin typeface="メイリオ"/>
                <a:ea typeface="メイリオ"/>
                <a:cs typeface="メイリオ"/>
              </a:rPr>
              <a:t>高速な検索や集計処理することが目的</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追加のみ、更新は行われない</a:t>
            </a:r>
          </a:p>
          <a:p>
            <a:pPr marL="285750" indent="-285750">
              <a:spcBef>
                <a:spcPts val="0"/>
              </a:spcBef>
              <a:buFont typeface="Wingdings" charset="2"/>
              <a:buChar char="v"/>
              <a:defRPr/>
            </a:pPr>
            <a:r>
              <a:rPr kumimoji="0" lang="ja-JP" altLang="en-US" sz="1400" dirty="0" smtClean="0">
                <a:solidFill>
                  <a:schemeClr val="bg1"/>
                </a:solidFill>
                <a:latin typeface="メイリオ"/>
                <a:ea typeface="メイリオ"/>
                <a:cs typeface="メイリオ"/>
              </a:rPr>
              <a:t>列指向型データベースが広く利用</a:t>
            </a:r>
            <a:endParaRPr kumimoji="0" lang="ja-JP" altLang="en-US" sz="14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3190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500" fill="hold"/>
                                        <p:tgtEl>
                                          <p:spTgt spid="80"/>
                                        </p:tgtEl>
                                        <p:attrNameLst>
                                          <p:attrName>ppt_w</p:attrName>
                                        </p:attrNameLst>
                                      </p:cBhvr>
                                      <p:tavLst>
                                        <p:tav tm="0">
                                          <p:val>
                                            <p:fltVal val="0"/>
                                          </p:val>
                                        </p:tav>
                                        <p:tav tm="100000">
                                          <p:val>
                                            <p:strVal val="#ppt_w"/>
                                          </p:val>
                                        </p:tav>
                                      </p:tavLst>
                                    </p:anim>
                                    <p:anim calcmode="lin" valueType="num">
                                      <p:cBhvr>
                                        <p:cTn id="15" dur="500" fill="hold"/>
                                        <p:tgtEl>
                                          <p:spTgt spid="80"/>
                                        </p:tgtEl>
                                        <p:attrNameLst>
                                          <p:attrName>ppt_h</p:attrName>
                                        </p:attrNameLst>
                                      </p:cBhvr>
                                      <p:tavLst>
                                        <p:tav tm="0">
                                          <p:val>
                                            <p:fltVal val="0"/>
                                          </p:val>
                                        </p:tav>
                                        <p:tav tm="100000">
                                          <p:val>
                                            <p:strVal val="#ppt_h"/>
                                          </p:val>
                                        </p:tav>
                                      </p:tavLst>
                                    </p:anim>
                                    <p:animEffect transition="in" filter="fade">
                                      <p:cBhvr>
                                        <p:cTn id="16" dur="500"/>
                                        <p:tgtEl>
                                          <p:spTgt spid="80"/>
                                        </p:tgtEl>
                                      </p:cBhvr>
                                    </p:animEffect>
                                  </p:childTnLst>
                                </p:cTn>
                              </p:par>
                              <p:par>
                                <p:cTn id="17" presetID="53" presetClass="entr" presetSubtype="16"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p:cTn id="19" dur="500" fill="hold"/>
                                        <p:tgtEl>
                                          <p:spTgt spid="82"/>
                                        </p:tgtEl>
                                        <p:attrNameLst>
                                          <p:attrName>ppt_w</p:attrName>
                                        </p:attrNameLst>
                                      </p:cBhvr>
                                      <p:tavLst>
                                        <p:tav tm="0">
                                          <p:val>
                                            <p:fltVal val="0"/>
                                          </p:val>
                                        </p:tav>
                                        <p:tav tm="100000">
                                          <p:val>
                                            <p:strVal val="#ppt_w"/>
                                          </p:val>
                                        </p:tav>
                                      </p:tavLst>
                                    </p:anim>
                                    <p:anim calcmode="lin" valueType="num">
                                      <p:cBhvr>
                                        <p:cTn id="20" dur="500" fill="hold"/>
                                        <p:tgtEl>
                                          <p:spTgt spid="82"/>
                                        </p:tgtEl>
                                        <p:attrNameLst>
                                          <p:attrName>ppt_h</p:attrName>
                                        </p:attrNameLst>
                                      </p:cBhvr>
                                      <p:tavLst>
                                        <p:tav tm="0">
                                          <p:val>
                                            <p:fltVal val="0"/>
                                          </p:val>
                                        </p:tav>
                                        <p:tav tm="100000">
                                          <p:val>
                                            <p:strVal val="#ppt_h"/>
                                          </p:val>
                                        </p:tav>
                                      </p:tavLst>
                                    </p:anim>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par>
                                <p:cTn id="29" presetID="53" presetClass="entr" presetSubtype="16"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fill="hold"/>
                                        <p:tgtEl>
                                          <p:spTgt spid="83"/>
                                        </p:tgtEl>
                                        <p:attrNameLst>
                                          <p:attrName>ppt_w</p:attrName>
                                        </p:attrNameLst>
                                      </p:cBhvr>
                                      <p:tavLst>
                                        <p:tav tm="0">
                                          <p:val>
                                            <p:fltVal val="0"/>
                                          </p:val>
                                        </p:tav>
                                        <p:tav tm="100000">
                                          <p:val>
                                            <p:strVal val="#ppt_w"/>
                                          </p:val>
                                        </p:tav>
                                      </p:tavLst>
                                    </p:anim>
                                    <p:anim calcmode="lin" valueType="num">
                                      <p:cBhvr>
                                        <p:cTn id="32" dur="500" fill="hold"/>
                                        <p:tgtEl>
                                          <p:spTgt spid="83"/>
                                        </p:tgtEl>
                                        <p:attrNameLst>
                                          <p:attrName>ppt_h</p:attrName>
                                        </p:attrNameLst>
                                      </p:cBhvr>
                                      <p:tavLst>
                                        <p:tav tm="0">
                                          <p:val>
                                            <p:fltVal val="0"/>
                                          </p:val>
                                        </p:tav>
                                        <p:tav tm="100000">
                                          <p:val>
                                            <p:strVal val="#ppt_h"/>
                                          </p:val>
                                        </p:tav>
                                      </p:tavLst>
                                    </p:anim>
                                    <p:animEffect transition="in" filter="fade">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par>
                                <p:cTn id="41" presetID="53" presetClass="entr" presetSubtype="16"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par>
                                <p:cTn id="46" presetID="53" presetClass="entr" presetSubtype="16"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p:cTn id="48" dur="500" fill="hold"/>
                                        <p:tgtEl>
                                          <p:spTgt spid="68"/>
                                        </p:tgtEl>
                                        <p:attrNameLst>
                                          <p:attrName>ppt_w</p:attrName>
                                        </p:attrNameLst>
                                      </p:cBhvr>
                                      <p:tavLst>
                                        <p:tav tm="0">
                                          <p:val>
                                            <p:fltVal val="0"/>
                                          </p:val>
                                        </p:tav>
                                        <p:tav tm="100000">
                                          <p:val>
                                            <p:strVal val="#ppt_w"/>
                                          </p:val>
                                        </p:tav>
                                      </p:tavLst>
                                    </p:anim>
                                    <p:anim calcmode="lin" valueType="num">
                                      <p:cBhvr>
                                        <p:cTn id="49" dur="500" fill="hold"/>
                                        <p:tgtEl>
                                          <p:spTgt spid="68"/>
                                        </p:tgtEl>
                                        <p:attrNameLst>
                                          <p:attrName>ppt_h</p:attrName>
                                        </p:attrNameLst>
                                      </p:cBhvr>
                                      <p:tavLst>
                                        <p:tav tm="0">
                                          <p:val>
                                            <p:fltVal val="0"/>
                                          </p:val>
                                        </p:tav>
                                        <p:tav tm="100000">
                                          <p:val>
                                            <p:strVal val="#ppt_h"/>
                                          </p:val>
                                        </p:tav>
                                      </p:tavLst>
                                    </p:anim>
                                    <p:animEffect transition="in" filter="fade">
                                      <p:cBhvr>
                                        <p:cTn id="50" dur="500"/>
                                        <p:tgtEl>
                                          <p:spTgt spid="68"/>
                                        </p:tgtEl>
                                      </p:cBhvr>
                                    </p:animEffect>
                                  </p:childTnLst>
                                </p:cTn>
                              </p:par>
                              <p:par>
                                <p:cTn id="51" presetID="53" presetClass="entr" presetSubtype="16"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500" fill="hold"/>
                                        <p:tgtEl>
                                          <p:spTgt spid="71"/>
                                        </p:tgtEl>
                                        <p:attrNameLst>
                                          <p:attrName>ppt_w</p:attrName>
                                        </p:attrNameLst>
                                      </p:cBhvr>
                                      <p:tavLst>
                                        <p:tav tm="0">
                                          <p:val>
                                            <p:fltVal val="0"/>
                                          </p:val>
                                        </p:tav>
                                        <p:tav tm="100000">
                                          <p:val>
                                            <p:strVal val="#ppt_w"/>
                                          </p:val>
                                        </p:tav>
                                      </p:tavLst>
                                    </p:anim>
                                    <p:anim calcmode="lin" valueType="num">
                                      <p:cBhvr>
                                        <p:cTn id="59" dur="500" fill="hold"/>
                                        <p:tgtEl>
                                          <p:spTgt spid="71"/>
                                        </p:tgtEl>
                                        <p:attrNameLst>
                                          <p:attrName>ppt_h</p:attrName>
                                        </p:attrNameLst>
                                      </p:cBhvr>
                                      <p:tavLst>
                                        <p:tav tm="0">
                                          <p:val>
                                            <p:fltVal val="0"/>
                                          </p:val>
                                        </p:tav>
                                        <p:tav tm="100000">
                                          <p:val>
                                            <p:strVal val="#ppt_h"/>
                                          </p:val>
                                        </p:tav>
                                      </p:tavLst>
                                    </p:anim>
                                    <p:animEffect transition="in" filter="fade">
                                      <p:cBhvr>
                                        <p:cTn id="60" dur="500"/>
                                        <p:tgtEl>
                                          <p:spTgt spid="71"/>
                                        </p:tgtEl>
                                      </p:cBhvr>
                                    </p:animEffect>
                                  </p:childTnLst>
                                </p:cTn>
                              </p:par>
                              <p:par>
                                <p:cTn id="61" presetID="53" presetClass="entr" presetSubtype="16"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fltVal val="0"/>
                                          </p:val>
                                        </p:tav>
                                        <p:tav tm="100000">
                                          <p:val>
                                            <p:strVal val="#ppt_h"/>
                                          </p:val>
                                        </p:tav>
                                      </p:tavLst>
                                    </p:anim>
                                    <p:animEffect transition="in" filter="fade">
                                      <p:cBhvr>
                                        <p:cTn id="65" dur="500"/>
                                        <p:tgtEl>
                                          <p:spTgt spid="73"/>
                                        </p:tgtEl>
                                      </p:cBhvr>
                                    </p:animEffect>
                                  </p:childTnLst>
                                </p:cTn>
                              </p:par>
                              <p:par>
                                <p:cTn id="66" presetID="53" presetClass="entr" presetSubtype="16"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500" fill="hold"/>
                                        <p:tgtEl>
                                          <p:spTgt spid="74"/>
                                        </p:tgtEl>
                                        <p:attrNameLst>
                                          <p:attrName>ppt_w</p:attrName>
                                        </p:attrNameLst>
                                      </p:cBhvr>
                                      <p:tavLst>
                                        <p:tav tm="0">
                                          <p:val>
                                            <p:fltVal val="0"/>
                                          </p:val>
                                        </p:tav>
                                        <p:tav tm="100000">
                                          <p:val>
                                            <p:strVal val="#ppt_w"/>
                                          </p:val>
                                        </p:tav>
                                      </p:tavLst>
                                    </p:anim>
                                    <p:anim calcmode="lin" valueType="num">
                                      <p:cBhvr>
                                        <p:cTn id="69" dur="500" fill="hold"/>
                                        <p:tgtEl>
                                          <p:spTgt spid="74"/>
                                        </p:tgtEl>
                                        <p:attrNameLst>
                                          <p:attrName>ppt_h</p:attrName>
                                        </p:attrNameLst>
                                      </p:cBhvr>
                                      <p:tavLst>
                                        <p:tav tm="0">
                                          <p:val>
                                            <p:fltVal val="0"/>
                                          </p:val>
                                        </p:tav>
                                        <p:tav tm="100000">
                                          <p:val>
                                            <p:strVal val="#ppt_h"/>
                                          </p:val>
                                        </p:tav>
                                      </p:tavLst>
                                    </p:anim>
                                    <p:animEffect transition="in" filter="fade">
                                      <p:cBhvr>
                                        <p:cTn id="70" dur="500"/>
                                        <p:tgtEl>
                                          <p:spTgt spid="74"/>
                                        </p:tgtEl>
                                      </p:cBhvr>
                                    </p:animEffect>
                                  </p:childTnLst>
                                </p:cTn>
                              </p:par>
                              <p:par>
                                <p:cTn id="71" presetID="53" presetClass="entr" presetSubtype="16"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par>
                                <p:cTn id="76" presetID="53" presetClass="entr" presetSubtype="16" fill="hold" nodeType="with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Effect transition="in" filter="fade">
                                      <p:cBhvr>
                                        <p:cTn id="8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ローチャート : 磁気ディスク 23"/>
          <p:cNvSpPr/>
          <p:nvPr/>
        </p:nvSpPr>
        <p:spPr bwMode="auto">
          <a:xfrm>
            <a:off x="971550" y="2335547"/>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61" name="フローチャート : 磁気ディスク 60"/>
          <p:cNvSpPr/>
          <p:nvPr/>
        </p:nvSpPr>
        <p:spPr bwMode="auto">
          <a:xfrm>
            <a:off x="4701615" y="2335547"/>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0178" name="タイトル 2"/>
          <p:cNvSpPr>
            <a:spLocks noGrp="1"/>
          </p:cNvSpPr>
          <p:nvPr>
            <p:ph type="title"/>
          </p:nvPr>
        </p:nvSpPr>
        <p:spPr/>
        <p:txBody>
          <a:bodyPr/>
          <a:lstStyle/>
          <a:p>
            <a:r>
              <a:rPr lang="ja-JP" altLang="en-US" sz="2400" dirty="0" smtClean="0"/>
              <a:t>データウェアハウス（</a:t>
            </a:r>
            <a:r>
              <a:rPr lang="en-US" altLang="ja-JP" sz="2400" dirty="0" smtClean="0"/>
              <a:t>DWH</a:t>
            </a:r>
            <a:r>
              <a:rPr lang="ja-JP" altLang="en-US" sz="2400" dirty="0" smtClean="0"/>
              <a:t>）とデータマート（</a:t>
            </a:r>
            <a:r>
              <a:rPr lang="en-US" altLang="ja-JP" sz="2400" dirty="0" smtClean="0"/>
              <a:t>DM</a:t>
            </a:r>
            <a:r>
              <a:rPr lang="ja-JP" altLang="en-US" sz="2400" dirty="0" smtClean="0"/>
              <a:t>）</a:t>
            </a:r>
          </a:p>
        </p:txBody>
      </p:sp>
      <p:cxnSp>
        <p:nvCxnSpPr>
          <p:cNvPr id="17" name="直線コネクタ 16"/>
          <p:cNvCxnSpPr/>
          <p:nvPr/>
        </p:nvCxnSpPr>
        <p:spPr bwMode="auto">
          <a:xfrm>
            <a:off x="2704047" y="1128936"/>
            <a:ext cx="4597" cy="5334000"/>
          </a:xfrm>
          <a:prstGeom prst="line">
            <a:avLst/>
          </a:prstGeom>
          <a:solidFill>
            <a:schemeClr val="bg1"/>
          </a:solidFill>
          <a:ln w="38100" cap="flat" cmpd="sng" algn="ctr">
            <a:solidFill>
              <a:srgbClr val="F6D92E"/>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フローチャート : 磁気ディスク 17"/>
          <p:cNvSpPr/>
          <p:nvPr/>
        </p:nvSpPr>
        <p:spPr bwMode="auto">
          <a:xfrm>
            <a:off x="3123942" y="3103193"/>
            <a:ext cx="1159637" cy="1372670"/>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000" dirty="0">
                <a:solidFill>
                  <a:schemeClr val="bg1"/>
                </a:solidFill>
                <a:latin typeface="メイリオ"/>
                <a:ea typeface="メイリオ"/>
                <a:cs typeface="メイリオ"/>
              </a:rPr>
              <a:t>DWH</a:t>
            </a:r>
            <a:endParaRPr lang="ja-JP" altLang="en-US" sz="2000" dirty="0">
              <a:solidFill>
                <a:schemeClr val="bg1"/>
              </a:solidFill>
              <a:latin typeface="メイリオ"/>
              <a:ea typeface="メイリオ"/>
              <a:cs typeface="メイリオ"/>
            </a:endParaRPr>
          </a:p>
        </p:txBody>
      </p:sp>
      <p:sp>
        <p:nvSpPr>
          <p:cNvPr id="26" name="フローチャート : 磁気ディスク 25"/>
          <p:cNvSpPr/>
          <p:nvPr/>
        </p:nvSpPr>
        <p:spPr bwMode="auto">
          <a:xfrm>
            <a:off x="971550" y="1798182"/>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45" name="右矢印 44"/>
          <p:cNvSpPr/>
          <p:nvPr/>
        </p:nvSpPr>
        <p:spPr bwMode="auto">
          <a:xfrm>
            <a:off x="2780247" y="1052736"/>
            <a:ext cx="685800" cy="369174"/>
          </a:xfrm>
          <a:prstGeom prst="rightArrow">
            <a:avLst/>
          </a:prstGeom>
          <a:solidFill>
            <a:schemeClr val="tx2">
              <a:lumMod val="60000"/>
              <a:lumOff val="40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メイリオ"/>
                <a:ea typeface="メイリオ"/>
                <a:cs typeface="メイリオ"/>
              </a:rPr>
              <a:t>分析処理</a:t>
            </a:r>
          </a:p>
        </p:txBody>
      </p:sp>
      <p:sp>
        <p:nvSpPr>
          <p:cNvPr id="46" name="左矢印 45"/>
          <p:cNvSpPr/>
          <p:nvPr/>
        </p:nvSpPr>
        <p:spPr bwMode="auto">
          <a:xfrm>
            <a:off x="1951192" y="1061932"/>
            <a:ext cx="685800" cy="350781"/>
          </a:xfrm>
          <a:prstGeom prst="leftArrow">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メイリオ"/>
                <a:ea typeface="メイリオ"/>
                <a:cs typeface="メイリオ"/>
              </a:rPr>
              <a:t>業務処理</a:t>
            </a:r>
            <a:endParaRPr kumimoji="0" lang="ja-JP" altLang="en-US" sz="800" b="0" i="0" u="none" strike="noStrike" cap="none" normalizeH="0" baseline="0" dirty="0" smtClean="0">
              <a:ln>
                <a:noFill/>
              </a:ln>
              <a:solidFill>
                <a:schemeClr val="bg1"/>
              </a:solidFill>
              <a:effectLst/>
              <a:latin typeface="メイリオ"/>
              <a:ea typeface="メイリオ"/>
              <a:cs typeface="メイリオ"/>
            </a:endParaRPr>
          </a:p>
        </p:txBody>
      </p:sp>
      <p:pic>
        <p:nvPicPr>
          <p:cNvPr id="50"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1299328"/>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4" y="2361719"/>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1820758"/>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4782551"/>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5" y="5835776"/>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5303981"/>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フローチャート : 磁気ディスク 59"/>
          <p:cNvSpPr/>
          <p:nvPr/>
        </p:nvSpPr>
        <p:spPr bwMode="auto">
          <a:xfrm>
            <a:off x="4706753" y="1798182"/>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9" name="フローチャート : 磁気ディスク 58"/>
          <p:cNvSpPr/>
          <p:nvPr/>
        </p:nvSpPr>
        <p:spPr bwMode="auto">
          <a:xfrm>
            <a:off x="4701615" y="1274132"/>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8" name="カギ線コネクタ 7"/>
          <p:cNvCxnSpPr>
            <a:stCxn id="59" idx="4"/>
            <a:endCxn id="50" idx="3"/>
          </p:cNvCxnSpPr>
          <p:nvPr/>
        </p:nvCxnSpPr>
        <p:spPr bwMode="auto">
          <a:xfrm>
            <a:off x="5133663" y="1556722"/>
            <a:ext cx="507724" cy="1"/>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84" name="カギ線コネクタ 83"/>
          <p:cNvCxnSpPr>
            <a:stCxn id="60" idx="4"/>
            <a:endCxn id="52" idx="3"/>
          </p:cNvCxnSpPr>
          <p:nvPr/>
        </p:nvCxnSpPr>
        <p:spPr bwMode="auto">
          <a:xfrm flipV="1">
            <a:off x="5138801" y="2078153"/>
            <a:ext cx="502585" cy="2619"/>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85" name="カギ線コネクタ 84"/>
          <p:cNvCxnSpPr>
            <a:stCxn id="61" idx="4"/>
            <a:endCxn id="51" idx="3"/>
          </p:cNvCxnSpPr>
          <p:nvPr/>
        </p:nvCxnSpPr>
        <p:spPr bwMode="auto">
          <a:xfrm>
            <a:off x="5133663" y="2618137"/>
            <a:ext cx="501341" cy="977"/>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sp>
        <p:nvSpPr>
          <p:cNvPr id="86" name="フローチャート : 磁気ディスク 85"/>
          <p:cNvSpPr/>
          <p:nvPr/>
        </p:nvSpPr>
        <p:spPr bwMode="auto">
          <a:xfrm>
            <a:off x="4701615" y="4044303"/>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p>
        </p:txBody>
      </p:sp>
      <p:pic>
        <p:nvPicPr>
          <p:cNvPr id="87"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7" y="3008084"/>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5004" y="4070475"/>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1386" y="3529514"/>
            <a:ext cx="514789" cy="514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 name="フローチャート : 磁気ディスク 89"/>
          <p:cNvSpPr/>
          <p:nvPr/>
        </p:nvSpPr>
        <p:spPr bwMode="auto">
          <a:xfrm>
            <a:off x="4706753" y="3506938"/>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1" name="フローチャート : 磁気ディスク 90"/>
          <p:cNvSpPr/>
          <p:nvPr/>
        </p:nvSpPr>
        <p:spPr bwMode="auto">
          <a:xfrm>
            <a:off x="4701615" y="2982888"/>
            <a:ext cx="432048" cy="565179"/>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DM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92" name="カギ線コネクタ 91"/>
          <p:cNvCxnSpPr>
            <a:stCxn id="91" idx="4"/>
            <a:endCxn id="87" idx="3"/>
          </p:cNvCxnSpPr>
          <p:nvPr/>
        </p:nvCxnSpPr>
        <p:spPr bwMode="auto">
          <a:xfrm>
            <a:off x="5133663" y="3265478"/>
            <a:ext cx="507724" cy="1"/>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93" name="カギ線コネクタ 92"/>
          <p:cNvCxnSpPr>
            <a:stCxn id="90" idx="4"/>
            <a:endCxn id="89" idx="3"/>
          </p:cNvCxnSpPr>
          <p:nvPr/>
        </p:nvCxnSpPr>
        <p:spPr bwMode="auto">
          <a:xfrm flipV="1">
            <a:off x="5138801" y="3786909"/>
            <a:ext cx="502585" cy="2619"/>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94" name="カギ線コネクタ 93"/>
          <p:cNvCxnSpPr>
            <a:stCxn id="86" idx="4"/>
            <a:endCxn id="88" idx="3"/>
          </p:cNvCxnSpPr>
          <p:nvPr/>
        </p:nvCxnSpPr>
        <p:spPr bwMode="auto">
          <a:xfrm>
            <a:off x="5133663" y="4326893"/>
            <a:ext cx="501341" cy="977"/>
          </a:xfrm>
          <a:prstGeom prst="bentConnector3">
            <a:avLst/>
          </a:prstGeom>
          <a:solidFill>
            <a:schemeClr val="bg1"/>
          </a:solidFill>
          <a:ln w="38100" cap="flat" cmpd="sng" algn="ctr">
            <a:solidFill>
              <a:srgbClr val="00B0F0"/>
            </a:solidFill>
            <a:prstDash val="solid"/>
            <a:round/>
            <a:headEnd type="none" w="med" len="med"/>
            <a:tailEnd type="triangle" w="med" len="med"/>
          </a:ln>
          <a:effectLst/>
        </p:spPr>
      </p:cxnSp>
      <p:cxnSp>
        <p:nvCxnSpPr>
          <p:cNvPr id="50181" name="直線矢印コネクタ 50180"/>
          <p:cNvCxnSpPr>
            <a:stCxn id="23" idx="4"/>
            <a:endCxn id="59" idx="2"/>
          </p:cNvCxnSpPr>
          <p:nvPr/>
        </p:nvCxnSpPr>
        <p:spPr bwMode="auto">
          <a:xfrm>
            <a:off x="1657350" y="1547446"/>
            <a:ext cx="3044265" cy="9276"/>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97" name="直線矢印コネクタ 96"/>
          <p:cNvCxnSpPr>
            <a:stCxn id="23" idx="4"/>
            <a:endCxn id="60" idx="2"/>
          </p:cNvCxnSpPr>
          <p:nvPr/>
        </p:nvCxnSpPr>
        <p:spPr bwMode="auto">
          <a:xfrm>
            <a:off x="1657350" y="1547446"/>
            <a:ext cx="3049403" cy="533326"/>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0" name="直線矢印コネクタ 99"/>
          <p:cNvCxnSpPr>
            <a:stCxn id="23" idx="4"/>
            <a:endCxn id="61" idx="2"/>
          </p:cNvCxnSpPr>
          <p:nvPr/>
        </p:nvCxnSpPr>
        <p:spPr bwMode="auto">
          <a:xfrm>
            <a:off x="1657350" y="1547446"/>
            <a:ext cx="3044265" cy="1070691"/>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5" name="直線矢印コネクタ 104"/>
          <p:cNvCxnSpPr>
            <a:stCxn id="26" idx="4"/>
            <a:endCxn id="59" idx="2"/>
          </p:cNvCxnSpPr>
          <p:nvPr/>
        </p:nvCxnSpPr>
        <p:spPr bwMode="auto">
          <a:xfrm flipV="1">
            <a:off x="1657350" y="1556722"/>
            <a:ext cx="3044265" cy="510143"/>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6" name="直線矢印コネクタ 105"/>
          <p:cNvCxnSpPr>
            <a:stCxn id="26" idx="4"/>
            <a:endCxn id="60" idx="2"/>
          </p:cNvCxnSpPr>
          <p:nvPr/>
        </p:nvCxnSpPr>
        <p:spPr bwMode="auto">
          <a:xfrm>
            <a:off x="1657350" y="2066865"/>
            <a:ext cx="3049403" cy="1390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07" name="直線矢印コネクタ 106"/>
          <p:cNvCxnSpPr>
            <a:stCxn id="26" idx="4"/>
            <a:endCxn id="61" idx="2"/>
          </p:cNvCxnSpPr>
          <p:nvPr/>
        </p:nvCxnSpPr>
        <p:spPr bwMode="auto">
          <a:xfrm>
            <a:off x="1657350" y="2066865"/>
            <a:ext cx="3044265" cy="551272"/>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4" name="直線矢印コネクタ 113"/>
          <p:cNvCxnSpPr>
            <a:stCxn id="24" idx="4"/>
            <a:endCxn id="59" idx="2"/>
          </p:cNvCxnSpPr>
          <p:nvPr/>
        </p:nvCxnSpPr>
        <p:spPr bwMode="auto">
          <a:xfrm flipV="1">
            <a:off x="1657350" y="1556722"/>
            <a:ext cx="3044265" cy="1061415"/>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5" name="直線矢印コネクタ 114"/>
          <p:cNvCxnSpPr>
            <a:stCxn id="24" idx="4"/>
            <a:endCxn id="60" idx="2"/>
          </p:cNvCxnSpPr>
          <p:nvPr/>
        </p:nvCxnSpPr>
        <p:spPr bwMode="auto">
          <a:xfrm flipV="1">
            <a:off x="1657350" y="2080772"/>
            <a:ext cx="3049403" cy="537365"/>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16" name="直線矢印コネクタ 115"/>
          <p:cNvCxnSpPr>
            <a:stCxn id="24" idx="4"/>
            <a:endCxn id="61" idx="2"/>
          </p:cNvCxnSpPr>
          <p:nvPr/>
        </p:nvCxnSpPr>
        <p:spPr bwMode="auto">
          <a:xfrm>
            <a:off x="1657350" y="2618137"/>
            <a:ext cx="3044265" cy="0"/>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sp>
        <p:nvSpPr>
          <p:cNvPr id="23" name="フローチャート : 磁気ディスク 22"/>
          <p:cNvSpPr/>
          <p:nvPr/>
        </p:nvSpPr>
        <p:spPr bwMode="auto">
          <a:xfrm>
            <a:off x="971550" y="1274133"/>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58" name="フローチャート : 磁気ディスク 157"/>
          <p:cNvSpPr/>
          <p:nvPr/>
        </p:nvSpPr>
        <p:spPr bwMode="auto">
          <a:xfrm>
            <a:off x="971600" y="4044302"/>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59" name="フローチャート : 磁気ディスク 158"/>
          <p:cNvSpPr/>
          <p:nvPr/>
        </p:nvSpPr>
        <p:spPr bwMode="auto">
          <a:xfrm>
            <a:off x="971600" y="3506937"/>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60" name="フローチャート : 磁気ディスク 159"/>
          <p:cNvSpPr/>
          <p:nvPr/>
        </p:nvSpPr>
        <p:spPr bwMode="auto">
          <a:xfrm>
            <a:off x="971600" y="2982888"/>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cxnSp>
        <p:nvCxnSpPr>
          <p:cNvPr id="161" name="直線矢印コネクタ 160"/>
          <p:cNvCxnSpPr>
            <a:stCxn id="160" idx="4"/>
            <a:endCxn id="18" idx="2"/>
          </p:cNvCxnSpPr>
          <p:nvPr/>
        </p:nvCxnSpPr>
        <p:spPr bwMode="auto">
          <a:xfrm>
            <a:off x="1657400" y="3256201"/>
            <a:ext cx="1466542" cy="53332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64" name="直線矢印コネクタ 163"/>
          <p:cNvCxnSpPr>
            <a:stCxn id="159" idx="4"/>
            <a:endCxn id="18" idx="2"/>
          </p:cNvCxnSpPr>
          <p:nvPr/>
        </p:nvCxnSpPr>
        <p:spPr bwMode="auto">
          <a:xfrm>
            <a:off x="1657400" y="3775620"/>
            <a:ext cx="1466542" cy="13908"/>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67" name="直線矢印コネクタ 166"/>
          <p:cNvCxnSpPr>
            <a:stCxn id="158" idx="4"/>
            <a:endCxn id="18" idx="2"/>
          </p:cNvCxnSpPr>
          <p:nvPr/>
        </p:nvCxnSpPr>
        <p:spPr bwMode="auto">
          <a:xfrm flipV="1">
            <a:off x="1657400" y="3789528"/>
            <a:ext cx="1466542" cy="537364"/>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70" name="直線矢印コネクタ 169"/>
          <p:cNvCxnSpPr>
            <a:stCxn id="18" idx="4"/>
            <a:endCxn id="91" idx="2"/>
          </p:cNvCxnSpPr>
          <p:nvPr/>
        </p:nvCxnSpPr>
        <p:spPr bwMode="auto">
          <a:xfrm flipV="1">
            <a:off x="4283579" y="3265478"/>
            <a:ext cx="418036" cy="524050"/>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cxnSp>
        <p:nvCxnSpPr>
          <p:cNvPr id="173" name="直線矢印コネクタ 172"/>
          <p:cNvCxnSpPr>
            <a:stCxn id="18" idx="4"/>
            <a:endCxn id="90" idx="2"/>
          </p:cNvCxnSpPr>
          <p:nvPr/>
        </p:nvCxnSpPr>
        <p:spPr bwMode="auto">
          <a:xfrm>
            <a:off x="4283579" y="3789528"/>
            <a:ext cx="423174" cy="0"/>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cxnSp>
        <p:nvCxnSpPr>
          <p:cNvPr id="176" name="直線矢印コネクタ 175"/>
          <p:cNvCxnSpPr>
            <a:stCxn id="18" idx="4"/>
            <a:endCxn id="86" idx="2"/>
          </p:cNvCxnSpPr>
          <p:nvPr/>
        </p:nvCxnSpPr>
        <p:spPr bwMode="auto">
          <a:xfrm>
            <a:off x="4283579" y="3789528"/>
            <a:ext cx="418036" cy="537365"/>
          </a:xfrm>
          <a:prstGeom prst="straightConnector1">
            <a:avLst/>
          </a:prstGeom>
          <a:solidFill>
            <a:schemeClr val="bg1"/>
          </a:solidFill>
          <a:ln w="19050" cap="flat" cmpd="sng" algn="ctr">
            <a:solidFill>
              <a:srgbClr val="83A0CF"/>
            </a:solidFill>
            <a:prstDash val="sysDot"/>
            <a:round/>
            <a:headEnd type="none" w="med" len="med"/>
            <a:tailEnd type="triangle" w="med" len="med"/>
          </a:ln>
          <a:effectLst/>
        </p:spPr>
      </p:cxnSp>
      <p:sp>
        <p:nvSpPr>
          <p:cNvPr id="179" name="フローチャート : 磁気ディスク 178"/>
          <p:cNvSpPr/>
          <p:nvPr/>
        </p:nvSpPr>
        <p:spPr bwMode="auto">
          <a:xfrm>
            <a:off x="3124331" y="4875040"/>
            <a:ext cx="1159637" cy="1372670"/>
          </a:xfrm>
          <a:prstGeom prst="flowChartMagneticDisk">
            <a:avLst/>
          </a:prstGeom>
          <a:solidFill>
            <a:srgbClr val="3366FF"/>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000" dirty="0">
                <a:solidFill>
                  <a:schemeClr val="bg1"/>
                </a:solidFill>
                <a:latin typeface="メイリオ"/>
                <a:ea typeface="メイリオ"/>
                <a:cs typeface="メイリオ"/>
              </a:rPr>
              <a:t>DWH</a:t>
            </a:r>
            <a:endParaRPr lang="ja-JP" altLang="en-US" sz="2000" dirty="0">
              <a:solidFill>
                <a:schemeClr val="bg1"/>
              </a:solidFill>
              <a:latin typeface="メイリオ"/>
              <a:ea typeface="メイリオ"/>
              <a:cs typeface="メイリオ"/>
            </a:endParaRPr>
          </a:p>
        </p:txBody>
      </p:sp>
      <p:sp>
        <p:nvSpPr>
          <p:cNvPr id="186" name="フローチャート : 磁気ディスク 185"/>
          <p:cNvSpPr/>
          <p:nvPr/>
        </p:nvSpPr>
        <p:spPr bwMode="auto">
          <a:xfrm>
            <a:off x="971989" y="5816149"/>
            <a:ext cx="685800" cy="565179"/>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87" name="フローチャート : 磁気ディスク 186"/>
          <p:cNvSpPr/>
          <p:nvPr/>
        </p:nvSpPr>
        <p:spPr bwMode="auto">
          <a:xfrm>
            <a:off x="971989" y="5278784"/>
            <a:ext cx="685800" cy="537365"/>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sp>
        <p:nvSpPr>
          <p:cNvPr id="188" name="フローチャート : 磁気ディスク 187"/>
          <p:cNvSpPr/>
          <p:nvPr/>
        </p:nvSpPr>
        <p:spPr bwMode="auto">
          <a:xfrm>
            <a:off x="971989" y="4754735"/>
            <a:ext cx="685800" cy="546626"/>
          </a:xfrm>
          <a:prstGeom prst="flowChartMagneticDisk">
            <a:avLst/>
          </a:prstGeom>
          <a:solidFill>
            <a:srgbClr val="92D050"/>
          </a:solidFill>
          <a:ln>
            <a:solidFill>
              <a:schemeClr val="bg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00" dirty="0">
                <a:solidFill>
                  <a:schemeClr val="bg1"/>
                </a:solidFill>
                <a:latin typeface="メイリオ"/>
                <a:ea typeface="メイリオ"/>
                <a:cs typeface="メイリオ"/>
              </a:rPr>
              <a:t>業務</a:t>
            </a:r>
            <a:r>
              <a:rPr lang="en-US" altLang="ja-JP" sz="1000" dirty="0">
                <a:solidFill>
                  <a:schemeClr val="bg1"/>
                </a:solidFill>
                <a:latin typeface="メイリオ"/>
                <a:ea typeface="メイリオ"/>
                <a:cs typeface="メイリオ"/>
              </a:rPr>
              <a:t>DB</a:t>
            </a:r>
            <a:endParaRPr lang="ja-JP" altLang="en-US" sz="1000" dirty="0">
              <a:solidFill>
                <a:schemeClr val="bg1"/>
              </a:solidFill>
              <a:latin typeface="メイリオ"/>
              <a:ea typeface="メイリオ"/>
              <a:cs typeface="メイリオ"/>
            </a:endParaRPr>
          </a:p>
        </p:txBody>
      </p:sp>
      <p:cxnSp>
        <p:nvCxnSpPr>
          <p:cNvPr id="189" name="直線矢印コネクタ 188"/>
          <p:cNvCxnSpPr>
            <a:stCxn id="188" idx="4"/>
            <a:endCxn id="179" idx="2"/>
          </p:cNvCxnSpPr>
          <p:nvPr/>
        </p:nvCxnSpPr>
        <p:spPr bwMode="auto">
          <a:xfrm>
            <a:off x="1657789" y="5028048"/>
            <a:ext cx="1466542" cy="533327"/>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0" name="直線矢印コネクタ 189"/>
          <p:cNvCxnSpPr>
            <a:stCxn id="187" idx="4"/>
            <a:endCxn id="179" idx="2"/>
          </p:cNvCxnSpPr>
          <p:nvPr/>
        </p:nvCxnSpPr>
        <p:spPr bwMode="auto">
          <a:xfrm>
            <a:off x="1657789" y="5547467"/>
            <a:ext cx="1466542" cy="13908"/>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1" name="直線矢印コネクタ 190"/>
          <p:cNvCxnSpPr>
            <a:stCxn id="186" idx="4"/>
            <a:endCxn id="179" idx="2"/>
          </p:cNvCxnSpPr>
          <p:nvPr/>
        </p:nvCxnSpPr>
        <p:spPr bwMode="auto">
          <a:xfrm flipV="1">
            <a:off x="1657789" y="5561375"/>
            <a:ext cx="1466542" cy="537364"/>
          </a:xfrm>
          <a:prstGeom prst="straightConnector1">
            <a:avLst/>
          </a:prstGeom>
          <a:solidFill>
            <a:schemeClr val="bg1"/>
          </a:solidFill>
          <a:ln w="19050" cap="flat" cmpd="sng" algn="ctr">
            <a:solidFill>
              <a:srgbClr val="92D050"/>
            </a:solidFill>
            <a:prstDash val="sysDot"/>
            <a:round/>
            <a:headEnd type="none" w="med" len="med"/>
            <a:tailEnd type="triangle" w="med" len="med"/>
          </a:ln>
          <a:effectLst/>
        </p:spPr>
      </p:cxnSp>
      <p:cxnSp>
        <p:nvCxnSpPr>
          <p:cNvPr id="199" name="直線矢印コネクタ 198"/>
          <p:cNvCxnSpPr>
            <a:stCxn id="179" idx="4"/>
            <a:endCxn id="53" idx="3"/>
          </p:cNvCxnSpPr>
          <p:nvPr/>
        </p:nvCxnSpPr>
        <p:spPr bwMode="auto">
          <a:xfrm flipV="1">
            <a:off x="4283968" y="5039946"/>
            <a:ext cx="1357419" cy="521429"/>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200" name="直線矢印コネクタ 199"/>
          <p:cNvCxnSpPr>
            <a:stCxn id="179" idx="4"/>
            <a:endCxn id="55" idx="3"/>
          </p:cNvCxnSpPr>
          <p:nvPr/>
        </p:nvCxnSpPr>
        <p:spPr bwMode="auto">
          <a:xfrm>
            <a:off x="4283968" y="5561375"/>
            <a:ext cx="1357418" cy="1"/>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201" name="直線矢印コネクタ 200"/>
          <p:cNvCxnSpPr>
            <a:stCxn id="179" idx="4"/>
            <a:endCxn id="54" idx="3"/>
          </p:cNvCxnSpPr>
          <p:nvPr/>
        </p:nvCxnSpPr>
        <p:spPr bwMode="auto">
          <a:xfrm>
            <a:off x="4283968" y="5561375"/>
            <a:ext cx="1351037" cy="531796"/>
          </a:xfrm>
          <a:prstGeom prst="straightConnector1">
            <a:avLst/>
          </a:prstGeom>
          <a:solidFill>
            <a:schemeClr val="bg1"/>
          </a:solidFill>
          <a:ln w="28575" cap="flat" cmpd="sng" algn="ctr">
            <a:solidFill>
              <a:srgbClr val="83A0CF"/>
            </a:solidFill>
            <a:prstDash val="solid"/>
            <a:round/>
            <a:headEnd type="none" w="med" len="med"/>
            <a:tailEnd type="triangle" w="med" len="med"/>
          </a:ln>
          <a:effectLst/>
        </p:spPr>
      </p:cxnSp>
      <p:cxnSp>
        <p:nvCxnSpPr>
          <p:cNvPr id="149" name="直線コネクタ 148"/>
          <p:cNvCxnSpPr/>
          <p:nvPr/>
        </p:nvCxnSpPr>
        <p:spPr bwMode="auto">
          <a:xfrm>
            <a:off x="251520" y="2924944"/>
            <a:ext cx="8640960" cy="0"/>
          </a:xfrm>
          <a:prstGeom prst="line">
            <a:avLst/>
          </a:prstGeom>
          <a:solidFill>
            <a:schemeClr val="bg1"/>
          </a:solidFill>
          <a:ln w="12700" cap="flat" cmpd="sng" algn="ctr">
            <a:solidFill>
              <a:schemeClr val="bg1">
                <a:lumMod val="75000"/>
              </a:schemeClr>
            </a:solidFill>
            <a:prstDash val="solid"/>
            <a:round/>
            <a:headEnd type="none" w="med" len="med"/>
            <a:tailEnd type="none" w="med" len="med"/>
          </a:ln>
          <a:effectLst/>
        </p:spPr>
      </p:cxnSp>
      <p:cxnSp>
        <p:nvCxnSpPr>
          <p:cNvPr id="212" name="直線コネクタ 211"/>
          <p:cNvCxnSpPr/>
          <p:nvPr/>
        </p:nvCxnSpPr>
        <p:spPr bwMode="auto">
          <a:xfrm>
            <a:off x="251520" y="4685227"/>
            <a:ext cx="8640960" cy="0"/>
          </a:xfrm>
          <a:prstGeom prst="line">
            <a:avLst/>
          </a:prstGeom>
          <a:solidFill>
            <a:schemeClr val="bg1"/>
          </a:solidFill>
          <a:ln w="12700" cap="flat" cmpd="sng" algn="ctr">
            <a:solidFill>
              <a:schemeClr val="bg1">
                <a:lumMod val="75000"/>
              </a:schemeClr>
            </a:solidFill>
            <a:prstDash val="solid"/>
            <a:round/>
            <a:headEnd type="none" w="med" len="med"/>
            <a:tailEnd type="none" w="med" len="med"/>
          </a:ln>
          <a:effectLst/>
        </p:spPr>
      </p:cxnSp>
      <p:sp>
        <p:nvSpPr>
          <p:cNvPr id="166" name="角丸四角形 165"/>
          <p:cNvSpPr/>
          <p:nvPr/>
        </p:nvSpPr>
        <p:spPr bwMode="auto">
          <a:xfrm>
            <a:off x="323528" y="1298351"/>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独立</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データマート型</a:t>
            </a:r>
          </a:p>
        </p:txBody>
      </p:sp>
      <p:sp>
        <p:nvSpPr>
          <p:cNvPr id="223" name="角丸四角形 222"/>
          <p:cNvSpPr/>
          <p:nvPr/>
        </p:nvSpPr>
        <p:spPr bwMode="auto">
          <a:xfrm>
            <a:off x="323528" y="2982889"/>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従属</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dirty="0" smtClean="0">
                <a:ln>
                  <a:noFill/>
                </a:ln>
                <a:solidFill>
                  <a:schemeClr val="bg1"/>
                </a:solidFill>
                <a:effectLst/>
                <a:latin typeface="メイリオ"/>
                <a:ea typeface="メイリオ"/>
                <a:cs typeface="メイリオ"/>
              </a:rPr>
              <a:t>　　データマート型</a:t>
            </a:r>
          </a:p>
        </p:txBody>
      </p:sp>
      <p:sp>
        <p:nvSpPr>
          <p:cNvPr id="224" name="角丸四角形 223"/>
          <p:cNvSpPr/>
          <p:nvPr/>
        </p:nvSpPr>
        <p:spPr bwMode="auto">
          <a:xfrm>
            <a:off x="323528" y="4782551"/>
            <a:ext cx="504056" cy="1602375"/>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dirty="0" smtClean="0">
                <a:solidFill>
                  <a:schemeClr val="bg1"/>
                </a:solidFill>
                <a:latin typeface="メイリオ"/>
                <a:ea typeface="メイリオ"/>
                <a:cs typeface="メイリオ"/>
              </a:rPr>
              <a:t>直接</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dirty="0" smtClean="0">
                <a:solidFill>
                  <a:schemeClr val="bg1"/>
                </a:solidFill>
                <a:latin typeface="メイリオ"/>
                <a:ea typeface="メイリオ"/>
                <a:cs typeface="メイリオ"/>
              </a:rPr>
              <a:t>データウェアハウス型</a:t>
            </a:r>
            <a:endParaRPr kumimoji="0" lang="ja-JP" altLang="en-US" sz="1100" b="0" i="0" u="none" strike="noStrike" cap="none" normalizeH="0" dirty="0" smtClean="0">
              <a:ln>
                <a:noFill/>
              </a:ln>
              <a:solidFill>
                <a:schemeClr val="bg1"/>
              </a:solidFill>
              <a:effectLst/>
              <a:latin typeface="メイリオ"/>
              <a:ea typeface="メイリオ"/>
              <a:cs typeface="メイリオ"/>
            </a:endParaRPr>
          </a:p>
        </p:txBody>
      </p:sp>
      <p:sp>
        <p:nvSpPr>
          <p:cNvPr id="168" name="テキスト ボックス 167"/>
          <p:cNvSpPr txBox="1"/>
          <p:nvPr/>
        </p:nvSpPr>
        <p:spPr>
          <a:xfrm>
            <a:off x="6305061" y="1328636"/>
            <a:ext cx="2592288" cy="1446550"/>
          </a:xfrm>
          <a:prstGeom prst="rect">
            <a:avLst/>
          </a:prstGeom>
          <a:noFill/>
        </p:spPr>
        <p:txBody>
          <a:bodyPr wrap="square" rtlCol="0">
            <a:spAutoFit/>
          </a:bodyPr>
          <a:lstStyle/>
          <a:p>
            <a:pPr marL="171450" indent="-171450">
              <a:buFont typeface="Wingdings" pitchFamily="2" charset="2"/>
              <a:buChar char="l"/>
            </a:pPr>
            <a:r>
              <a:rPr lang="ja-JP" altLang="en-US" sz="1100" dirty="0" smtClean="0">
                <a:solidFill>
                  <a:srgbClr val="00B050"/>
                </a:solidFill>
                <a:latin typeface="メイリオ"/>
                <a:ea typeface="メイリオ"/>
                <a:cs typeface="メイリオ"/>
              </a:rPr>
              <a:t>ユーザーが、目的に応じて個別にデータマートを作成する方式</a:t>
            </a:r>
          </a:p>
          <a:p>
            <a:pPr marL="171450" indent="-171450">
              <a:buFont typeface="Wingdings" pitchFamily="2" charset="2"/>
              <a:buChar char="Ø"/>
            </a:pPr>
            <a:r>
              <a:rPr lang="ja-JP" altLang="en-US" sz="1100" dirty="0" smtClean="0">
                <a:solidFill>
                  <a:srgbClr val="0070C0"/>
                </a:solidFill>
                <a:latin typeface="メイリオ"/>
                <a:ea typeface="メイリオ"/>
                <a:cs typeface="メイリオ"/>
              </a:rPr>
              <a:t>規模が小さい場合や特定目的で簡単に作れる点では便利。</a:t>
            </a:r>
          </a:p>
          <a:p>
            <a:pPr marL="171450" indent="-171450">
              <a:buFont typeface="Wingdings" pitchFamily="2" charset="2"/>
              <a:buChar char="Ø"/>
            </a:pPr>
            <a:r>
              <a:rPr lang="ja-JP" altLang="en-US" sz="1100" dirty="0" smtClean="0">
                <a:solidFill>
                  <a:srgbClr val="FF0000"/>
                </a:solidFill>
                <a:latin typeface="メイリオ"/>
                <a:ea typeface="メイリオ"/>
                <a:cs typeface="メイリオ"/>
              </a:rPr>
              <a:t>システム規模拡大するとＤＭが増殖し、タスキ掛けで相互</a:t>
            </a:r>
            <a:r>
              <a:rPr lang="ja-JP" altLang="en-US" sz="1100" dirty="0">
                <a:solidFill>
                  <a:srgbClr val="FF0000"/>
                </a:solidFill>
                <a:latin typeface="メイリオ"/>
                <a:ea typeface="メイリオ"/>
                <a:cs typeface="メイリオ"/>
              </a:rPr>
              <a:t>にデータのやりとりが</a:t>
            </a:r>
            <a:r>
              <a:rPr lang="ja-JP" altLang="en-US" sz="1100" dirty="0" smtClean="0">
                <a:solidFill>
                  <a:srgbClr val="FF0000"/>
                </a:solidFill>
                <a:latin typeface="メイリオ"/>
                <a:ea typeface="メイリオ"/>
                <a:cs typeface="メイリオ"/>
              </a:rPr>
              <a:t>発生</a:t>
            </a:r>
            <a:r>
              <a:rPr lang="ja-JP" altLang="en-US" sz="1100" dirty="0">
                <a:solidFill>
                  <a:srgbClr val="FF0000"/>
                </a:solidFill>
                <a:latin typeface="メイリオ"/>
                <a:ea typeface="メイリオ"/>
                <a:cs typeface="メイリオ"/>
              </a:rPr>
              <a:t>。</a:t>
            </a:r>
            <a:r>
              <a:rPr lang="ja-JP" altLang="en-US" sz="1100" dirty="0" smtClean="0">
                <a:solidFill>
                  <a:srgbClr val="FF0000"/>
                </a:solidFill>
                <a:latin typeface="メイリオ"/>
                <a:ea typeface="メイリオ"/>
                <a:cs typeface="メイリオ"/>
              </a:rPr>
              <a:t>データの重複保有も増加。</a:t>
            </a:r>
            <a:endParaRPr kumimoji="1" lang="ja-JP" altLang="en-US" sz="1100" dirty="0">
              <a:solidFill>
                <a:srgbClr val="FF0000"/>
              </a:solidFill>
              <a:latin typeface="メイリオ"/>
              <a:ea typeface="メイリオ"/>
              <a:cs typeface="メイリオ"/>
            </a:endParaRPr>
          </a:p>
        </p:txBody>
      </p:sp>
      <p:sp>
        <p:nvSpPr>
          <p:cNvPr id="169" name="テキスト ボックス 168"/>
          <p:cNvSpPr txBox="1"/>
          <p:nvPr/>
        </p:nvSpPr>
        <p:spPr>
          <a:xfrm>
            <a:off x="6296609" y="2967892"/>
            <a:ext cx="2595871" cy="1446550"/>
          </a:xfrm>
          <a:prstGeom prst="rect">
            <a:avLst/>
          </a:prstGeom>
          <a:noFill/>
        </p:spPr>
        <p:txBody>
          <a:bodyPr wrap="square" rtlCol="0">
            <a:spAutoFit/>
          </a:bodyPr>
          <a:lstStyle>
            <a:defPPr>
              <a:defRPr lang="ja-JP"/>
            </a:defPPr>
            <a:lvl1pPr marL="171450" indent="-171450">
              <a:buFont typeface="Wingdings" pitchFamily="2" charset="2"/>
              <a:buChar char="l"/>
              <a:defRPr sz="1200">
                <a:solidFill>
                  <a:srgbClr val="00B050"/>
                </a:solidFill>
                <a:latin typeface="HGP創英角ｺﾞｼｯｸUB" pitchFamily="50" charset="-128"/>
                <a:ea typeface="HGP創英角ｺﾞｼｯｸUB" pitchFamily="50" charset="-128"/>
              </a:defRPr>
            </a:lvl1pPr>
          </a:lstStyle>
          <a:p>
            <a:pPr>
              <a:buFont typeface="Wingdings" pitchFamily="2" charset="2"/>
              <a:buChar char="n"/>
            </a:pPr>
            <a:r>
              <a:rPr lang="ja-JP" altLang="en-US" sz="1100" dirty="0">
                <a:latin typeface="メイリオ"/>
                <a:ea typeface="メイリオ"/>
                <a:cs typeface="メイリオ"/>
              </a:rPr>
              <a:t>データウェアハウスから切り出されたデータを格納した目的別データマートを参照する</a:t>
            </a:r>
            <a:r>
              <a:rPr lang="ja-JP" altLang="en-US" sz="1100" dirty="0" smtClean="0">
                <a:latin typeface="メイリオ"/>
                <a:ea typeface="メイリオ"/>
                <a:cs typeface="メイリオ"/>
              </a:rPr>
              <a:t>方式</a:t>
            </a:r>
          </a:p>
          <a:p>
            <a:r>
              <a:rPr lang="ja-JP" altLang="en-US" sz="1100" dirty="0" smtClean="0">
                <a:solidFill>
                  <a:srgbClr val="0070C0"/>
                </a:solidFill>
                <a:latin typeface="メイリオ"/>
                <a:ea typeface="メイリオ"/>
                <a:cs typeface="メイリオ"/>
              </a:rPr>
              <a:t>データロード</a:t>
            </a:r>
            <a:r>
              <a:rPr lang="ja-JP" altLang="en-US" sz="1100" dirty="0">
                <a:solidFill>
                  <a:srgbClr val="0070C0"/>
                </a:solidFill>
                <a:latin typeface="メイリオ"/>
                <a:ea typeface="メイリオ"/>
                <a:cs typeface="メイリオ"/>
              </a:rPr>
              <a:t>・管理の複雑さやデータ品質、データ同期の問題を解消。</a:t>
            </a:r>
          </a:p>
          <a:p>
            <a:pPr>
              <a:buFont typeface="Wingdings" pitchFamily="2" charset="2"/>
              <a:buChar char="Ø"/>
            </a:pPr>
            <a:r>
              <a:rPr lang="ja-JP" altLang="en-US" sz="1100" dirty="0">
                <a:solidFill>
                  <a:srgbClr val="FF0000"/>
                </a:solidFill>
                <a:latin typeface="メイリオ"/>
                <a:ea typeface="メイリオ"/>
                <a:cs typeface="メイリオ"/>
              </a:rPr>
              <a:t>データベースの</a:t>
            </a:r>
            <a:r>
              <a:rPr lang="ja-JP" altLang="en-US" sz="1100">
                <a:solidFill>
                  <a:srgbClr val="FF0000"/>
                </a:solidFill>
                <a:latin typeface="メイリオ"/>
                <a:ea typeface="メイリオ"/>
                <a:cs typeface="メイリオ"/>
              </a:rPr>
              <a:t>数</a:t>
            </a:r>
            <a:r>
              <a:rPr lang="ja-JP" altLang="en-US" sz="1100" smtClean="0">
                <a:solidFill>
                  <a:srgbClr val="FF0000"/>
                </a:solidFill>
                <a:latin typeface="メイリオ"/>
                <a:ea typeface="メイリオ"/>
                <a:cs typeface="メイリオ"/>
              </a:rPr>
              <a:t>は多く</a:t>
            </a:r>
            <a:r>
              <a:rPr lang="ja-JP" altLang="en-US" sz="1100" dirty="0">
                <a:solidFill>
                  <a:srgbClr val="FF0000"/>
                </a:solidFill>
                <a:latin typeface="メイリオ"/>
                <a:ea typeface="メイリオ"/>
                <a:cs typeface="メイリオ"/>
              </a:rPr>
              <a:t>、データベースソフトウェアのライセンス費用や運用人件費などが高くつく。</a:t>
            </a:r>
          </a:p>
        </p:txBody>
      </p:sp>
      <p:sp>
        <p:nvSpPr>
          <p:cNvPr id="171" name="テキスト ボックス 170"/>
          <p:cNvSpPr txBox="1"/>
          <p:nvPr/>
        </p:nvSpPr>
        <p:spPr>
          <a:xfrm>
            <a:off x="6305062" y="4875040"/>
            <a:ext cx="2592288" cy="1446550"/>
          </a:xfrm>
          <a:prstGeom prst="rect">
            <a:avLst/>
          </a:prstGeom>
          <a:noFill/>
        </p:spPr>
        <p:txBody>
          <a:bodyPr wrap="square" rtlCol="0">
            <a:spAutoFit/>
          </a:bodyPr>
          <a:lstStyle>
            <a:defPPr>
              <a:defRPr lang="ja-JP"/>
            </a:defPPr>
            <a:lvl1pPr marL="171450" indent="-171450">
              <a:buFont typeface="Wingdings" pitchFamily="2" charset="2"/>
              <a:buChar char="n"/>
              <a:defRPr sz="1200">
                <a:solidFill>
                  <a:srgbClr val="00B050"/>
                </a:solidFill>
                <a:latin typeface="HGP創英角ｺﾞｼｯｸUB" pitchFamily="50" charset="-128"/>
                <a:ea typeface="HGP創英角ｺﾞｼｯｸUB" pitchFamily="50" charset="-128"/>
              </a:defRPr>
            </a:lvl1pPr>
          </a:lstStyle>
          <a:p>
            <a:r>
              <a:rPr lang="ja-JP" altLang="en-US" sz="1100" dirty="0">
                <a:latin typeface="メイリオ"/>
                <a:ea typeface="メイリオ"/>
                <a:cs typeface="メイリオ"/>
              </a:rPr>
              <a:t>データマートを廃止</a:t>
            </a:r>
            <a:r>
              <a:rPr lang="ja-JP" altLang="en-US" sz="1100" dirty="0" smtClean="0">
                <a:latin typeface="メイリオ"/>
                <a:ea typeface="メイリオ"/>
                <a:cs typeface="メイリオ"/>
              </a:rPr>
              <a:t>し、ひとつの</a:t>
            </a:r>
            <a:r>
              <a:rPr lang="en-US" altLang="ja-JP" sz="1100" dirty="0" smtClean="0">
                <a:latin typeface="メイリオ"/>
                <a:ea typeface="メイリオ"/>
                <a:cs typeface="メイリオ"/>
              </a:rPr>
              <a:t>DWH</a:t>
            </a:r>
            <a:r>
              <a:rPr lang="ja-JP" altLang="en-US" sz="1100" dirty="0" smtClean="0">
                <a:latin typeface="メイリオ"/>
                <a:ea typeface="メイリオ"/>
                <a:cs typeface="メイリオ"/>
              </a:rPr>
              <a:t>に</a:t>
            </a:r>
            <a:r>
              <a:rPr lang="ja-JP" altLang="en-US" sz="1100" dirty="0">
                <a:latin typeface="メイリオ"/>
                <a:ea typeface="メイリオ"/>
                <a:cs typeface="メイリオ"/>
              </a:rPr>
              <a:t>全データを</a:t>
            </a:r>
            <a:r>
              <a:rPr lang="ja-JP" altLang="en-US" sz="1100" dirty="0" smtClean="0">
                <a:latin typeface="メイリオ"/>
                <a:ea typeface="メイリオ"/>
                <a:cs typeface="メイリオ"/>
              </a:rPr>
              <a:t>統合、</a:t>
            </a:r>
            <a:r>
              <a:rPr lang="ja-JP" altLang="en-US" sz="1100" dirty="0">
                <a:latin typeface="メイリオ"/>
                <a:ea typeface="メイリオ"/>
                <a:cs typeface="メイリオ"/>
              </a:rPr>
              <a:t>多数のユーザーを同時にサポートする</a:t>
            </a:r>
            <a:r>
              <a:rPr lang="ja-JP" altLang="en-US" sz="1100" dirty="0" smtClean="0">
                <a:latin typeface="メイリオ"/>
                <a:ea typeface="メイリオ"/>
                <a:cs typeface="メイリオ"/>
              </a:rPr>
              <a:t>方式</a:t>
            </a:r>
          </a:p>
          <a:p>
            <a:pPr>
              <a:buFont typeface="Wingdings" pitchFamily="2" charset="2"/>
              <a:buChar char="l"/>
            </a:pPr>
            <a:r>
              <a:rPr lang="ja-JP" altLang="en-US" sz="1100" dirty="0" smtClean="0">
                <a:solidFill>
                  <a:srgbClr val="4168A7"/>
                </a:solidFill>
                <a:latin typeface="メイリオ"/>
                <a:ea typeface="メイリオ"/>
                <a:cs typeface="メイリオ"/>
              </a:rPr>
              <a:t>運用</a:t>
            </a:r>
            <a:r>
              <a:rPr lang="ja-JP" altLang="en-US" sz="1100" dirty="0">
                <a:solidFill>
                  <a:srgbClr val="4168A7"/>
                </a:solidFill>
                <a:latin typeface="メイリオ"/>
                <a:ea typeface="メイリオ"/>
                <a:cs typeface="メイリオ"/>
              </a:rPr>
              <a:t>の容易さ、システム変更のしやすさ</a:t>
            </a:r>
            <a:r>
              <a:rPr lang="ja-JP" altLang="en-US" sz="1100" dirty="0" smtClean="0">
                <a:solidFill>
                  <a:srgbClr val="4168A7"/>
                </a:solidFill>
                <a:latin typeface="メイリオ"/>
                <a:ea typeface="メイリオ"/>
                <a:cs typeface="メイリオ"/>
              </a:rPr>
              <a:t>、維持</a:t>
            </a:r>
            <a:r>
              <a:rPr lang="ja-JP" altLang="en-US" sz="1100" dirty="0">
                <a:solidFill>
                  <a:srgbClr val="4168A7"/>
                </a:solidFill>
                <a:latin typeface="メイリオ"/>
                <a:ea typeface="メイリオ"/>
                <a:cs typeface="メイリオ"/>
              </a:rPr>
              <a:t>コストの安さ</a:t>
            </a:r>
            <a:r>
              <a:rPr lang="ja-JP" altLang="en-US" sz="1100" dirty="0" smtClean="0">
                <a:solidFill>
                  <a:srgbClr val="4168A7"/>
                </a:solidFill>
                <a:latin typeface="メイリオ"/>
                <a:ea typeface="メイリオ"/>
                <a:cs typeface="メイリオ"/>
              </a:rPr>
              <a:t>など</a:t>
            </a:r>
            <a:endParaRPr lang="en-US" altLang="ja-JP" sz="1100" dirty="0" smtClean="0">
              <a:solidFill>
                <a:srgbClr val="4168A7"/>
              </a:solidFill>
              <a:latin typeface="メイリオ"/>
              <a:ea typeface="メイリオ"/>
              <a:cs typeface="メイリオ"/>
            </a:endParaRPr>
          </a:p>
          <a:p>
            <a:pPr>
              <a:buFont typeface="Wingdings" pitchFamily="2" charset="2"/>
              <a:buChar char="Ø"/>
            </a:pPr>
            <a:r>
              <a:rPr lang="ja-JP" altLang="en-US" sz="1100" dirty="0" smtClean="0">
                <a:solidFill>
                  <a:srgbClr val="FF0000"/>
                </a:solidFill>
                <a:latin typeface="メイリオ"/>
                <a:ea typeface="メイリオ"/>
                <a:cs typeface="メイリオ"/>
              </a:rPr>
              <a:t>データマート</a:t>
            </a:r>
            <a:r>
              <a:rPr lang="ja-JP" altLang="en-US" sz="1100" dirty="0">
                <a:solidFill>
                  <a:srgbClr val="FF0000"/>
                </a:solidFill>
                <a:latin typeface="メイリオ"/>
                <a:ea typeface="メイリオ"/>
                <a:cs typeface="メイリオ"/>
              </a:rPr>
              <a:t>の全廃が簡単でないことや高い処理能力を持つシステムが必要</a:t>
            </a:r>
          </a:p>
        </p:txBody>
      </p:sp>
      <p:sp>
        <p:nvSpPr>
          <p:cNvPr id="172" name="角丸四角形吹き出し 171"/>
          <p:cNvSpPr/>
          <p:nvPr/>
        </p:nvSpPr>
        <p:spPr bwMode="auto">
          <a:xfrm>
            <a:off x="4572000" y="1052736"/>
            <a:ext cx="2215931" cy="164300"/>
          </a:xfrm>
          <a:prstGeom prst="wedgeRoundRectCallout">
            <a:avLst>
              <a:gd name="adj1" fmla="val -32297"/>
              <a:gd name="adj2" fmla="val 75752"/>
              <a:gd name="adj3" fmla="val 16667"/>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bg1"/>
                </a:solidFill>
                <a:effectLst/>
                <a:latin typeface="メイリオ"/>
                <a:ea typeface="メイリオ"/>
                <a:cs typeface="メイリオ"/>
              </a:rPr>
              <a:t>分析目的別サマリー・データベース</a:t>
            </a:r>
          </a:p>
        </p:txBody>
      </p:sp>
      <p:sp>
        <p:nvSpPr>
          <p:cNvPr id="229" name="角丸四角形吹き出し 228"/>
          <p:cNvSpPr/>
          <p:nvPr/>
        </p:nvSpPr>
        <p:spPr bwMode="auto">
          <a:xfrm>
            <a:off x="1741454" y="4475863"/>
            <a:ext cx="2765753" cy="179631"/>
          </a:xfrm>
          <a:prstGeom prst="wedgeRoundRectCallout">
            <a:avLst>
              <a:gd name="adj1" fmla="val 20552"/>
              <a:gd name="adj2" fmla="val -125579"/>
              <a:gd name="adj3" fmla="val 16667"/>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bg1"/>
                </a:solidFill>
                <a:effectLst/>
                <a:latin typeface="メイリオ"/>
                <a:ea typeface="メイリオ"/>
                <a:cs typeface="メイリオ"/>
              </a:rPr>
              <a:t>分析に必要となるあらゆる情報を集めたデータベース</a:t>
            </a:r>
          </a:p>
        </p:txBody>
      </p:sp>
      <p:sp>
        <p:nvSpPr>
          <p:cNvPr id="174" name="角丸四角形 173"/>
          <p:cNvSpPr/>
          <p:nvPr/>
        </p:nvSpPr>
        <p:spPr bwMode="auto">
          <a:xfrm>
            <a:off x="1765871" y="4782551"/>
            <a:ext cx="1876352" cy="310884"/>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6600"/>
                </a:solidFill>
                <a:effectLst/>
                <a:latin typeface="メイリオ"/>
                <a:ea typeface="メイリオ"/>
                <a:cs typeface="メイリオ"/>
              </a:rPr>
              <a:t>リアルタイム</a:t>
            </a:r>
            <a:r>
              <a:rPr kumimoji="0" lang="en-US" altLang="ja-JP" sz="1200" b="0" i="0" u="none" strike="noStrike" cap="none" normalizeH="0" dirty="0" smtClean="0">
                <a:ln>
                  <a:noFill/>
                </a:ln>
                <a:solidFill>
                  <a:srgbClr val="FF6600"/>
                </a:solidFill>
                <a:effectLst/>
                <a:latin typeface="メイリオ"/>
                <a:ea typeface="メイリオ"/>
                <a:cs typeface="メイリオ"/>
              </a:rPr>
              <a:t>BI</a:t>
            </a:r>
            <a:r>
              <a:rPr kumimoji="0" lang="ja-JP" altLang="en-US" sz="1200" b="0" i="0" u="none" strike="noStrike" cap="none" normalizeH="0" dirty="0" smtClean="0">
                <a:ln>
                  <a:noFill/>
                </a:ln>
                <a:solidFill>
                  <a:srgbClr val="FF6600"/>
                </a:solidFill>
                <a:effectLst/>
                <a:latin typeface="メイリオ"/>
                <a:ea typeface="メイリオ"/>
                <a:cs typeface="メイリオ"/>
              </a:rPr>
              <a:t>の基盤</a:t>
            </a:r>
          </a:p>
        </p:txBody>
      </p:sp>
      <p:sp>
        <p:nvSpPr>
          <p:cNvPr id="231" name="角丸四角形 230"/>
          <p:cNvSpPr/>
          <p:nvPr/>
        </p:nvSpPr>
        <p:spPr bwMode="auto">
          <a:xfrm>
            <a:off x="3738034" y="6190554"/>
            <a:ext cx="1648881" cy="310884"/>
          </a:xfrm>
          <a:prstGeom prst="roundRect">
            <a:avLst>
              <a:gd name="adj" fmla="val 0"/>
            </a:avLst>
          </a:prstGeom>
          <a:solidFill>
            <a:schemeClr val="accent6">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6600"/>
                </a:solidFill>
                <a:effectLst/>
                <a:latin typeface="メイリオ"/>
                <a:ea typeface="メイリオ"/>
                <a:cs typeface="メイリオ"/>
              </a:rPr>
              <a:t>低コスト・新鮮</a:t>
            </a:r>
          </a:p>
        </p:txBody>
      </p:sp>
    </p:spTree>
    <p:extLst>
      <p:ext uri="{BB962C8B-B14F-4D97-AF65-F5344CB8AC3E}">
        <p14:creationId xmlns:p14="http://schemas.microsoft.com/office/powerpoint/2010/main" val="1930012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アナリティクスとビジネス・インテリジェンス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947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4644008" y="836613"/>
            <a:ext cx="3532635" cy="561662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正方形/長方形 88"/>
          <p:cNvSpPr/>
          <p:nvPr/>
        </p:nvSpPr>
        <p:spPr>
          <a:xfrm>
            <a:off x="4903688" y="2237525"/>
            <a:ext cx="2908672" cy="3133269"/>
          </a:xfrm>
          <a:prstGeom prst="rect">
            <a:avLst/>
          </a:prstGeom>
          <a:solidFill>
            <a:schemeClr val="accent6">
              <a:lumMod val="20000"/>
              <a:lumOff val="80000"/>
            </a:schemeClr>
          </a:solidFill>
          <a:ln>
            <a:no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FFFF"/>
              </a:solidFill>
              <a:latin typeface="Meiryo" charset="-128"/>
              <a:ea typeface="Meiryo" charset="-128"/>
              <a:cs typeface="Meiryo" charset="-128"/>
            </a:endParaRPr>
          </a:p>
        </p:txBody>
      </p:sp>
      <p:sp>
        <p:nvSpPr>
          <p:cNvPr id="82" name="正方形/長方形 81"/>
          <p:cNvSpPr/>
          <p:nvPr/>
        </p:nvSpPr>
        <p:spPr>
          <a:xfrm>
            <a:off x="959867" y="836613"/>
            <a:ext cx="3532635" cy="56166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BI</a:t>
            </a:r>
            <a:r>
              <a:rPr kumimoji="1" lang="ja-JP" altLang="en-US" dirty="0" smtClean="0"/>
              <a:t>と</a:t>
            </a:r>
            <a:r>
              <a:rPr kumimoji="1" lang="en-US" altLang="ja-JP" dirty="0" smtClean="0"/>
              <a:t>AI</a:t>
            </a:r>
            <a:r>
              <a:rPr kumimoji="1" lang="ja-JP" altLang="en-US" dirty="0" smtClean="0"/>
              <a:t>（人工知能）の関係</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sp>
        <p:nvSpPr>
          <p:cNvPr id="4" name="正方形/長方形 3"/>
          <p:cNvSpPr/>
          <p:nvPr/>
        </p:nvSpPr>
        <p:spPr>
          <a:xfrm>
            <a:off x="1180134" y="1339337"/>
            <a:ext cx="6768752" cy="8151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smtClean="0">
                <a:solidFill>
                  <a:srgbClr val="FFFFFF"/>
                </a:solidFill>
                <a:latin typeface="Meiryo" charset="-128"/>
                <a:ea typeface="Meiryo" charset="-128"/>
                <a:cs typeface="Meiryo" charset="-128"/>
              </a:rPr>
              <a:t>データ</a:t>
            </a:r>
            <a:endParaRPr kumimoji="1" lang="ja-JP" altLang="en-US" sz="3200" dirty="0">
              <a:solidFill>
                <a:srgbClr val="FFFFFF"/>
              </a:solidFill>
              <a:latin typeface="Meiryo" charset="-128"/>
              <a:ea typeface="Meiryo" charset="-128"/>
              <a:cs typeface="Meiryo" charset="-128"/>
            </a:endParaRPr>
          </a:p>
        </p:txBody>
      </p:sp>
      <p:sp>
        <p:nvSpPr>
          <p:cNvPr id="12" name="正方形/長方形 11"/>
          <p:cNvSpPr/>
          <p:nvPr/>
        </p:nvSpPr>
        <p:spPr>
          <a:xfrm>
            <a:off x="5572622" y="1467925"/>
            <a:ext cx="1656184" cy="545337"/>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mtClean="0">
                <a:solidFill>
                  <a:srgbClr val="FFFFFF"/>
                </a:solidFill>
                <a:latin typeface="Meiryo" charset="-128"/>
                <a:ea typeface="Meiryo" charset="-128"/>
                <a:cs typeface="Meiryo" charset="-128"/>
              </a:rPr>
              <a:t>ビッグデータ</a:t>
            </a:r>
            <a:endParaRPr kumimoji="1" lang="ja-JP" altLang="en-US" dirty="0">
              <a:solidFill>
                <a:srgbClr val="FFFFFF"/>
              </a:solidFill>
              <a:latin typeface="Meiryo" charset="-128"/>
              <a:ea typeface="Meiryo" charset="-128"/>
              <a:cs typeface="Meiryo" charset="-128"/>
            </a:endParaRPr>
          </a:p>
        </p:txBody>
      </p:sp>
      <p:sp>
        <p:nvSpPr>
          <p:cNvPr id="80" name="正方形/長方形 79"/>
          <p:cNvSpPr/>
          <p:nvPr/>
        </p:nvSpPr>
        <p:spPr>
          <a:xfrm>
            <a:off x="1180134" y="5601325"/>
            <a:ext cx="3037682" cy="621381"/>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人間による推論・判断</a:t>
            </a:r>
            <a:endParaRPr kumimoji="1" lang="en-US" altLang="ja-JP" sz="2000" dirty="0" smtClean="0">
              <a:solidFill>
                <a:schemeClr val="bg1"/>
              </a:solidFill>
              <a:latin typeface="Meiryo" charset="-128"/>
              <a:ea typeface="Meiryo" charset="-128"/>
              <a:cs typeface="Meiryo" charset="-128"/>
            </a:endParaRPr>
          </a:p>
          <a:p>
            <a:pPr algn="ctr"/>
            <a:r>
              <a:rPr lang="ja-JP" altLang="ja-JP" sz="1000" dirty="0">
                <a:solidFill>
                  <a:schemeClr val="bg1"/>
                </a:solidFill>
                <a:latin typeface="Meiryo" charset="-128"/>
                <a:ea typeface="Meiryo" charset="-128"/>
                <a:cs typeface="Meiryo" charset="-128"/>
              </a:rPr>
              <a:t>人間の知的活動の生産性を高めるための手段 </a:t>
            </a:r>
            <a:endParaRPr kumimoji="1" lang="ja-JP" altLang="en-US" sz="1000" dirty="0" smtClean="0">
              <a:solidFill>
                <a:schemeClr val="bg1"/>
              </a:solidFill>
              <a:latin typeface="Meiryo" charset="-128"/>
              <a:ea typeface="Meiryo" charset="-128"/>
              <a:cs typeface="Meiryo" charset="-128"/>
            </a:endParaRPr>
          </a:p>
        </p:txBody>
      </p:sp>
      <p:sp>
        <p:nvSpPr>
          <p:cNvPr id="81" name="正方形/長方形 80"/>
          <p:cNvSpPr/>
          <p:nvPr/>
        </p:nvSpPr>
        <p:spPr>
          <a:xfrm>
            <a:off x="4911204" y="5601325"/>
            <a:ext cx="3037682" cy="62138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機械による推論・判断</a:t>
            </a:r>
            <a:endParaRPr kumimoji="1" lang="en-US" altLang="ja-JP" sz="2000" dirty="0" smtClean="0">
              <a:solidFill>
                <a:schemeClr val="bg1"/>
              </a:solidFill>
              <a:latin typeface="Meiryo" charset="-128"/>
              <a:ea typeface="Meiryo" charset="-128"/>
              <a:cs typeface="Meiryo" charset="-128"/>
            </a:endParaRPr>
          </a:p>
          <a:p>
            <a:pPr algn="ctr"/>
            <a:r>
              <a:rPr lang="ja-JP" altLang="ja-JP" sz="1000" dirty="0">
                <a:solidFill>
                  <a:schemeClr val="bg1"/>
                </a:solidFill>
                <a:latin typeface="Meiryo" charset="-128"/>
                <a:ea typeface="Meiryo" charset="-128"/>
                <a:cs typeface="Meiryo" charset="-128"/>
              </a:rPr>
              <a:t>人間の知的活動を拡張しその</a:t>
            </a:r>
            <a:r>
              <a:rPr lang="ja-JP" altLang="ja-JP" sz="1000" dirty="0" smtClean="0">
                <a:solidFill>
                  <a:schemeClr val="bg1"/>
                </a:solidFill>
                <a:latin typeface="Meiryo" charset="-128"/>
                <a:ea typeface="Meiryo" charset="-128"/>
                <a:cs typeface="Meiryo" charset="-128"/>
              </a:rPr>
              <a:t>能力を</a:t>
            </a:r>
            <a:r>
              <a:rPr lang="ja-JP" altLang="ja-JP" sz="1000" dirty="0">
                <a:solidFill>
                  <a:schemeClr val="bg1"/>
                </a:solidFill>
                <a:latin typeface="Meiryo" charset="-128"/>
                <a:ea typeface="Meiryo" charset="-128"/>
                <a:cs typeface="Meiryo" charset="-128"/>
              </a:rPr>
              <a:t>高める手段 </a:t>
            </a:r>
            <a:endParaRPr kumimoji="1" lang="ja-JP" altLang="en-US" sz="1000" dirty="0" smtClean="0">
              <a:solidFill>
                <a:schemeClr val="bg1"/>
              </a:solidFill>
              <a:latin typeface="Meiryo" charset="-128"/>
              <a:ea typeface="Meiryo" charset="-128"/>
              <a:cs typeface="Meiryo" charset="-128"/>
            </a:endParaRPr>
          </a:p>
        </p:txBody>
      </p:sp>
      <p:sp>
        <p:nvSpPr>
          <p:cNvPr id="84" name="下矢印 83"/>
          <p:cNvSpPr/>
          <p:nvPr/>
        </p:nvSpPr>
        <p:spPr>
          <a:xfrm>
            <a:off x="2304511" y="2060749"/>
            <a:ext cx="845469" cy="3600400"/>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下矢印 84"/>
          <p:cNvSpPr/>
          <p:nvPr/>
        </p:nvSpPr>
        <p:spPr>
          <a:xfrm>
            <a:off x="5981573" y="2060749"/>
            <a:ext cx="845469" cy="3600400"/>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972222" y="2741060"/>
            <a:ext cx="1364450" cy="1008112"/>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 name="図 9" descr="stand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48" y="2869936"/>
            <a:ext cx="1205991" cy="447188"/>
          </a:xfrm>
          <a:prstGeom prst="rect">
            <a:avLst/>
          </a:prstGeom>
        </p:spPr>
      </p:pic>
      <p:sp>
        <p:nvSpPr>
          <p:cNvPr id="11" name="テキスト ボックス 10"/>
          <p:cNvSpPr txBox="1"/>
          <p:nvPr/>
        </p:nvSpPr>
        <p:spPr>
          <a:xfrm>
            <a:off x="1972222" y="3400165"/>
            <a:ext cx="1364450" cy="276999"/>
          </a:xfrm>
          <a:prstGeom prst="rect">
            <a:avLst/>
          </a:prstGeom>
          <a:noFill/>
        </p:spPr>
        <p:txBody>
          <a:bodyPr wrap="square" rtlCol="0">
            <a:spAutoFit/>
          </a:bodyPr>
          <a:lstStyle/>
          <a:p>
            <a:pPr algn="ctr"/>
            <a:r>
              <a:rPr kumimoji="1" lang="ja-JP" altLang="en-US" sz="1200" smtClean="0">
                <a:solidFill>
                  <a:schemeClr val="tx1">
                    <a:lumMod val="50000"/>
                    <a:lumOff val="50000"/>
                  </a:schemeClr>
                </a:solidFill>
                <a:latin typeface="Meiryo" charset="-128"/>
                <a:ea typeface="Meiryo" charset="-128"/>
                <a:cs typeface="Meiryo" charset="-128"/>
              </a:rPr>
              <a:t>整理・見える化</a:t>
            </a:r>
            <a:endParaRPr kumimoji="1" lang="ja-JP" altLang="en-US" sz="1200" dirty="0">
              <a:solidFill>
                <a:schemeClr val="tx1">
                  <a:lumMod val="50000"/>
                  <a:lumOff val="50000"/>
                </a:schemeClr>
              </a:solidFill>
              <a:latin typeface="Meiryo" charset="-128"/>
              <a:ea typeface="Meiryo" charset="-128"/>
              <a:cs typeface="Meiryo" charset="-128"/>
            </a:endParaRPr>
          </a:p>
        </p:txBody>
      </p:sp>
      <p:pic>
        <p:nvPicPr>
          <p:cNvPr id="78" name="図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275" y="2771860"/>
            <a:ext cx="1486283" cy="871537"/>
          </a:xfrm>
          <a:prstGeom prst="rect">
            <a:avLst/>
          </a:prstGeom>
          <a:ln>
            <a:noFill/>
          </a:ln>
          <a:effectLst>
            <a:outerShdw blurRad="292100" dist="139700" dir="2700000" algn="tl" rotWithShape="0">
              <a:srgbClr val="333333">
                <a:alpha val="65000"/>
              </a:srgbClr>
            </a:outerShdw>
          </a:effectLst>
        </p:spPr>
      </p:pic>
      <p:pic>
        <p:nvPicPr>
          <p:cNvPr id="79" name="図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453" y="2600801"/>
            <a:ext cx="887953" cy="746605"/>
          </a:xfrm>
          <a:prstGeom prst="rect">
            <a:avLst/>
          </a:prstGeom>
          <a:ln>
            <a:noFill/>
          </a:ln>
          <a:effectLst>
            <a:outerShdw blurRad="292100" dist="139700" dir="2700000" algn="tl" rotWithShape="0">
              <a:srgbClr val="333333">
                <a:alpha val="65000"/>
              </a:srgbClr>
            </a:outerShdw>
          </a:effectLst>
        </p:spPr>
      </p:pic>
      <p:sp>
        <p:nvSpPr>
          <p:cNvPr id="87" name="テキスト ボックス 86"/>
          <p:cNvSpPr txBox="1"/>
          <p:nvPr/>
        </p:nvSpPr>
        <p:spPr>
          <a:xfrm>
            <a:off x="959867" y="946163"/>
            <a:ext cx="3545089" cy="369332"/>
          </a:xfrm>
          <a:prstGeom prst="rect">
            <a:avLst/>
          </a:prstGeom>
          <a:noFill/>
        </p:spPr>
        <p:txBody>
          <a:bodyPr wrap="square" rtlCol="0">
            <a:spAutoFit/>
          </a:bodyPr>
          <a:lstStyle/>
          <a:p>
            <a:pPr algn="ctr"/>
            <a:r>
              <a:rPr kumimoji="1" lang="en-US" altLang="ja-JP" b="1" dirty="0" smtClean="0">
                <a:solidFill>
                  <a:srgbClr val="0070C0"/>
                </a:solidFill>
                <a:latin typeface="Meiryo" charset="-128"/>
                <a:ea typeface="Meiryo" charset="-128"/>
                <a:cs typeface="Meiryo" charset="-128"/>
              </a:rPr>
              <a:t>BI</a:t>
            </a:r>
            <a:r>
              <a:rPr kumimoji="1" lang="ja-JP" altLang="en-US" dirty="0" smtClean="0">
                <a:solidFill>
                  <a:srgbClr val="0070C0"/>
                </a:solidFill>
                <a:latin typeface="Meiryo" charset="-128"/>
                <a:ea typeface="Meiryo" charset="-128"/>
                <a:cs typeface="Meiryo" charset="-128"/>
              </a:rPr>
              <a:t>（</a:t>
            </a:r>
            <a:r>
              <a:rPr kumimoji="1" lang="en-US" altLang="ja-JP" dirty="0" smtClean="0">
                <a:solidFill>
                  <a:srgbClr val="0070C0"/>
                </a:solidFill>
                <a:latin typeface="Meiryo" charset="-128"/>
                <a:ea typeface="Meiryo" charset="-128"/>
                <a:cs typeface="Meiryo" charset="-128"/>
              </a:rPr>
              <a:t>Business Intelligence</a:t>
            </a:r>
            <a:r>
              <a:rPr kumimoji="1" lang="ja-JP" altLang="en-US" dirty="0" smtClean="0">
                <a:solidFill>
                  <a:srgbClr val="0070C0"/>
                </a:solidFill>
                <a:latin typeface="Meiryo" charset="-128"/>
                <a:ea typeface="Meiryo" charset="-128"/>
                <a:cs typeface="Meiryo" charset="-128"/>
              </a:rPr>
              <a:t>）</a:t>
            </a:r>
            <a:endParaRPr kumimoji="1" lang="ja-JP" altLang="en-US" dirty="0">
              <a:solidFill>
                <a:srgbClr val="0070C0"/>
              </a:solidFill>
              <a:latin typeface="Meiryo" charset="-128"/>
              <a:ea typeface="Meiryo" charset="-128"/>
              <a:cs typeface="Meiryo" charset="-128"/>
            </a:endParaRPr>
          </a:p>
        </p:txBody>
      </p:sp>
      <p:sp>
        <p:nvSpPr>
          <p:cNvPr id="88" name="テキスト ボックス 87"/>
          <p:cNvSpPr txBox="1"/>
          <p:nvPr/>
        </p:nvSpPr>
        <p:spPr>
          <a:xfrm>
            <a:off x="4624794" y="944173"/>
            <a:ext cx="3545089" cy="369332"/>
          </a:xfrm>
          <a:prstGeom prst="rect">
            <a:avLst/>
          </a:prstGeom>
          <a:noFill/>
        </p:spPr>
        <p:txBody>
          <a:bodyPr wrap="square" rtlCol="0">
            <a:spAutoFit/>
          </a:bodyPr>
          <a:lstStyle/>
          <a:p>
            <a:pPr algn="ctr"/>
            <a:r>
              <a:rPr kumimoji="1" lang="en-US" altLang="ja-JP" b="1" dirty="0" smtClean="0">
                <a:solidFill>
                  <a:srgbClr val="0070C0"/>
                </a:solidFill>
                <a:latin typeface="Meiryo" charset="-128"/>
                <a:ea typeface="Meiryo" charset="-128"/>
                <a:cs typeface="Meiryo" charset="-128"/>
              </a:rPr>
              <a:t>AI</a:t>
            </a:r>
            <a:r>
              <a:rPr kumimoji="1" lang="ja-JP" altLang="en-US" dirty="0" smtClean="0">
                <a:solidFill>
                  <a:srgbClr val="0070C0"/>
                </a:solidFill>
                <a:latin typeface="Meiryo" charset="-128"/>
                <a:ea typeface="Meiryo" charset="-128"/>
                <a:cs typeface="Meiryo" charset="-128"/>
              </a:rPr>
              <a:t>（</a:t>
            </a:r>
            <a:r>
              <a:rPr kumimoji="1" lang="en-US" altLang="ja-JP" dirty="0" smtClean="0">
                <a:solidFill>
                  <a:srgbClr val="0070C0"/>
                </a:solidFill>
                <a:latin typeface="Meiryo" charset="-128"/>
                <a:ea typeface="Meiryo" charset="-128"/>
                <a:cs typeface="Meiryo" charset="-128"/>
              </a:rPr>
              <a:t>Artificial Intelligence</a:t>
            </a:r>
            <a:r>
              <a:rPr kumimoji="1" lang="ja-JP" altLang="en-US" dirty="0" smtClean="0">
                <a:solidFill>
                  <a:srgbClr val="0070C0"/>
                </a:solidFill>
                <a:latin typeface="Meiryo" charset="-128"/>
                <a:ea typeface="Meiryo" charset="-128"/>
                <a:cs typeface="Meiryo" charset="-128"/>
              </a:rPr>
              <a:t>）</a:t>
            </a:r>
            <a:endParaRPr kumimoji="1" lang="ja-JP" altLang="en-US" dirty="0">
              <a:solidFill>
                <a:srgbClr val="0070C0"/>
              </a:solidFill>
              <a:latin typeface="Meiryo" charset="-128"/>
              <a:ea typeface="Meiryo" charset="-128"/>
              <a:cs typeface="Meiryo" charset="-128"/>
            </a:endParaRPr>
          </a:p>
        </p:txBody>
      </p:sp>
      <p:sp>
        <p:nvSpPr>
          <p:cNvPr id="5" name="正方形/長方形 4"/>
          <p:cNvSpPr/>
          <p:nvPr/>
        </p:nvSpPr>
        <p:spPr>
          <a:xfrm>
            <a:off x="1180134" y="4277705"/>
            <a:ext cx="6768752" cy="840319"/>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solidFill>
                  <a:srgbClr val="FFFFFF"/>
                </a:solidFill>
                <a:latin typeface="Meiryo" charset="-128"/>
                <a:ea typeface="Meiryo" charset="-128"/>
                <a:cs typeface="Meiryo" charset="-128"/>
              </a:rPr>
              <a:t>特徴の抽出</a:t>
            </a:r>
          </a:p>
          <a:p>
            <a:pPr algn="ctr"/>
            <a:r>
              <a:rPr kumimoji="1" lang="ja-JP" altLang="en-US" sz="1200" dirty="0" smtClean="0">
                <a:solidFill>
                  <a:srgbClr val="FFFFFF"/>
                </a:solidFill>
                <a:latin typeface="Meiryo" charset="-128"/>
                <a:ea typeface="Meiryo" charset="-128"/>
                <a:cs typeface="Meiryo" charset="-128"/>
              </a:rPr>
              <a:t>判断するための特徴パターンや推論するためのルールを生成</a:t>
            </a:r>
          </a:p>
        </p:txBody>
      </p:sp>
      <p:sp>
        <p:nvSpPr>
          <p:cNvPr id="90" name="テキスト ボックス 89"/>
          <p:cNvSpPr txBox="1"/>
          <p:nvPr/>
        </p:nvSpPr>
        <p:spPr>
          <a:xfrm>
            <a:off x="1710565" y="3931409"/>
            <a:ext cx="1620957" cy="307777"/>
          </a:xfrm>
          <a:prstGeom prst="rect">
            <a:avLst/>
          </a:prstGeom>
          <a:noFill/>
        </p:spPr>
        <p:txBody>
          <a:bodyPr wrap="none" rtlCol="0">
            <a:spAutoFit/>
          </a:bodyPr>
          <a:lstStyle/>
          <a:p>
            <a:r>
              <a:rPr kumimoji="1" lang="ja-JP" altLang="en-US" sz="1400" smtClean="0">
                <a:solidFill>
                  <a:schemeClr val="bg2">
                    <a:lumMod val="10000"/>
                  </a:schemeClr>
                </a:solidFill>
                <a:latin typeface="Meiryo" charset="-128"/>
                <a:ea typeface="Meiryo" charset="-128"/>
                <a:cs typeface="Meiryo" charset="-128"/>
              </a:rPr>
              <a:t>人間の学習と考察</a:t>
            </a:r>
            <a:endParaRPr kumimoji="1" lang="ja-JP" altLang="en-US" sz="1400" dirty="0">
              <a:solidFill>
                <a:schemeClr val="bg2">
                  <a:lumMod val="10000"/>
                </a:schemeClr>
              </a:solidFill>
              <a:latin typeface="Meiryo" charset="-128"/>
              <a:ea typeface="Meiryo" charset="-128"/>
              <a:cs typeface="Meiryo" charset="-128"/>
            </a:endParaRPr>
          </a:p>
        </p:txBody>
      </p:sp>
      <p:sp>
        <p:nvSpPr>
          <p:cNvPr id="91" name="テキスト ボックス 90"/>
          <p:cNvSpPr txBox="1"/>
          <p:nvPr/>
        </p:nvSpPr>
        <p:spPr>
          <a:xfrm>
            <a:off x="5106689" y="2348007"/>
            <a:ext cx="1082348" cy="400110"/>
          </a:xfrm>
          <a:prstGeom prst="rect">
            <a:avLst/>
          </a:prstGeom>
          <a:noFill/>
        </p:spPr>
        <p:txBody>
          <a:bodyPr wrap="none" rtlCol="0">
            <a:spAutoFit/>
          </a:bodyPr>
          <a:lstStyle/>
          <a:p>
            <a:pPr algn="r"/>
            <a:r>
              <a:rPr kumimoji="1" lang="ja-JP" altLang="en-US" sz="1000" dirty="0" smtClean="0">
                <a:solidFill>
                  <a:srgbClr val="0070C0"/>
                </a:solidFill>
                <a:latin typeface="Meiryo" charset="-128"/>
                <a:ea typeface="Meiryo" charset="-128"/>
                <a:cs typeface="Meiryo" charset="-128"/>
              </a:rPr>
              <a:t>コンピューター</a:t>
            </a:r>
          </a:p>
          <a:p>
            <a:pPr algn="r"/>
            <a:r>
              <a:rPr kumimoji="1" lang="ja-JP" altLang="en-US" sz="1000" dirty="0" smtClean="0">
                <a:solidFill>
                  <a:srgbClr val="0070C0"/>
                </a:solidFill>
                <a:latin typeface="Meiryo" charset="-128"/>
                <a:ea typeface="Meiryo" charset="-128"/>
                <a:cs typeface="Meiryo" charset="-128"/>
              </a:rPr>
              <a:t>アルゴリズム</a:t>
            </a:r>
            <a:endParaRPr kumimoji="1" lang="ja-JP" altLang="en-US" sz="1000" dirty="0">
              <a:solidFill>
                <a:srgbClr val="0070C0"/>
              </a:solidFill>
              <a:latin typeface="Meiryo" charset="-128"/>
              <a:ea typeface="Meiryo" charset="-128"/>
              <a:cs typeface="Meiryo" charset="-128"/>
            </a:endParaRPr>
          </a:p>
        </p:txBody>
      </p:sp>
      <p:grpSp>
        <p:nvGrpSpPr>
          <p:cNvPr id="6" name="図形グループ 5"/>
          <p:cNvGrpSpPr/>
          <p:nvPr/>
        </p:nvGrpSpPr>
        <p:grpSpPr>
          <a:xfrm>
            <a:off x="1235836" y="3462653"/>
            <a:ext cx="530176" cy="1101571"/>
            <a:chOff x="1946324" y="4125162"/>
            <a:chExt cx="969964" cy="2007872"/>
          </a:xfrm>
        </p:grpSpPr>
        <p:sp>
          <p:nvSpPr>
            <p:cNvPr id="7" name="円/楕円 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ローチャート: 論理積ゲート 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3" name="図 12"/>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02279" y="2922665"/>
            <a:ext cx="408581" cy="516044"/>
          </a:xfrm>
          <a:prstGeom prst="rect">
            <a:avLst/>
          </a:prstGeom>
        </p:spPr>
      </p:pic>
      <p:grpSp>
        <p:nvGrpSpPr>
          <p:cNvPr id="76" name="図形グループ 75"/>
          <p:cNvGrpSpPr/>
          <p:nvPr/>
        </p:nvGrpSpPr>
        <p:grpSpPr>
          <a:xfrm>
            <a:off x="6858553" y="3623533"/>
            <a:ext cx="1054925" cy="907242"/>
            <a:chOff x="5583633" y="2788004"/>
            <a:chExt cx="1054925" cy="907242"/>
          </a:xfrm>
        </p:grpSpPr>
        <p:grpSp>
          <p:nvGrpSpPr>
            <p:cNvPr id="14" name="図形グループ 13"/>
            <p:cNvGrpSpPr/>
            <p:nvPr/>
          </p:nvGrpSpPr>
          <p:grpSpPr>
            <a:xfrm>
              <a:off x="6321058" y="2788004"/>
              <a:ext cx="317500" cy="157483"/>
              <a:chOff x="6769100" y="1390650"/>
              <a:chExt cx="317500" cy="157483"/>
            </a:xfrm>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6321058" y="2997167"/>
              <a:ext cx="317500" cy="157483"/>
              <a:chOff x="6769100" y="1390650"/>
              <a:chExt cx="317500" cy="157483"/>
            </a:xfrm>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6321058" y="3178760"/>
              <a:ext cx="317500" cy="157483"/>
              <a:chOff x="6769100" y="1390650"/>
              <a:chExt cx="317500" cy="157483"/>
            </a:xfrm>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6321058" y="3537763"/>
              <a:ext cx="317500" cy="157483"/>
              <a:chOff x="6769100" y="1390650"/>
              <a:chExt cx="317500" cy="157483"/>
            </a:xfrm>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6321058" y="3354448"/>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5583633" y="2790001"/>
              <a:ext cx="317500" cy="157483"/>
              <a:chOff x="6769100" y="1390650"/>
              <a:chExt cx="317500" cy="157483"/>
            </a:xfrm>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5583633" y="2983463"/>
              <a:ext cx="317500" cy="157483"/>
              <a:chOff x="6769100" y="1390650"/>
              <a:chExt cx="317500" cy="157483"/>
            </a:xfrm>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5583633" y="3165056"/>
              <a:ext cx="317500" cy="157483"/>
              <a:chOff x="6769100" y="1390650"/>
              <a:chExt cx="317500" cy="157483"/>
            </a:xfrm>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5583633" y="3524059"/>
              <a:ext cx="317500" cy="157483"/>
              <a:chOff x="6769100" y="1390650"/>
              <a:chExt cx="317500" cy="157483"/>
            </a:xfrm>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5583633" y="3340744"/>
              <a:ext cx="317500" cy="157483"/>
              <a:chOff x="6769100" y="1390650"/>
              <a:chExt cx="317500" cy="157483"/>
            </a:xfrm>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5958283" y="2792542"/>
              <a:ext cx="317500" cy="157483"/>
              <a:chOff x="6769100" y="1390650"/>
              <a:chExt cx="317500" cy="157483"/>
            </a:xfrm>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5958283" y="2986004"/>
              <a:ext cx="317500" cy="157483"/>
              <a:chOff x="6769100" y="1390650"/>
              <a:chExt cx="317500" cy="157483"/>
            </a:xfrm>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5958283" y="3167597"/>
              <a:ext cx="317500" cy="157483"/>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5958283" y="3526600"/>
              <a:ext cx="317500" cy="157483"/>
              <a:chOff x="6769100" y="1390650"/>
              <a:chExt cx="317500" cy="157483"/>
            </a:xfrm>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5958283" y="3343285"/>
              <a:ext cx="317500" cy="157483"/>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86" name="テキスト ボックス 85"/>
          <p:cNvSpPr txBox="1"/>
          <p:nvPr/>
        </p:nvSpPr>
        <p:spPr>
          <a:xfrm>
            <a:off x="5877707" y="3932945"/>
            <a:ext cx="902811" cy="307777"/>
          </a:xfrm>
          <a:prstGeom prst="rect">
            <a:avLst/>
          </a:prstGeom>
          <a:noFill/>
        </p:spPr>
        <p:txBody>
          <a:bodyPr wrap="none" rtlCol="0">
            <a:spAutoFit/>
          </a:bodyPr>
          <a:lstStyle/>
          <a:p>
            <a:r>
              <a:rPr kumimoji="1" lang="ja-JP" altLang="en-US" sz="1400" b="1" smtClean="0">
                <a:solidFill>
                  <a:srgbClr val="0070C0"/>
                </a:solidFill>
                <a:latin typeface="Meiryo" charset="-128"/>
                <a:ea typeface="Meiryo" charset="-128"/>
                <a:cs typeface="Meiryo" charset="-128"/>
              </a:rPr>
              <a:t>機械学習</a:t>
            </a:r>
            <a:endParaRPr kumimoji="1" lang="ja-JP" altLang="en-US" sz="1400" b="1">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1843235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BI</a:t>
            </a:r>
            <a:r>
              <a:rPr kumimoji="1" lang="ja-JP" altLang="en-US" dirty="0" smtClean="0"/>
              <a:t>と</a:t>
            </a:r>
            <a:r>
              <a:rPr kumimoji="1" lang="en-US" altLang="ja-JP" dirty="0" smtClean="0"/>
              <a:t>AI</a:t>
            </a:r>
            <a:r>
              <a:rPr kumimoji="1" lang="ja-JP" altLang="en-US" dirty="0" smtClean="0"/>
              <a:t>の関係</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6" name="正方形/長方形 5"/>
          <p:cNvSpPr/>
          <p:nvPr/>
        </p:nvSpPr>
        <p:spPr>
          <a:xfrm>
            <a:off x="445458" y="1411996"/>
            <a:ext cx="5638710" cy="4033228"/>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57200" y="1503329"/>
            <a:ext cx="5626968" cy="1138773"/>
          </a:xfrm>
          <a:prstGeom prst="rect">
            <a:avLst/>
          </a:prstGeom>
          <a:noFill/>
        </p:spPr>
        <p:txBody>
          <a:bodyPr wrap="square" rtlCol="0">
            <a:spAutoFit/>
          </a:bodyPr>
          <a:lstStyle/>
          <a:p>
            <a:pPr algn="ctr"/>
            <a:r>
              <a:rPr kumimoji="1" lang="ja-JP" altLang="en-US" sz="2800" b="1" dirty="0" smtClean="0">
                <a:solidFill>
                  <a:schemeClr val="bg1"/>
                </a:solidFill>
                <a:latin typeface="Meiryo" charset="-128"/>
                <a:ea typeface="Meiryo" charset="-128"/>
                <a:cs typeface="Meiryo" charset="-128"/>
              </a:rPr>
              <a:t>アナリティクス</a:t>
            </a:r>
            <a:endParaRPr kumimoji="1" lang="en-US" altLang="ja-JP" sz="2800" b="1" dirty="0" smtClean="0">
              <a:solidFill>
                <a:schemeClr val="bg1"/>
              </a:solidFill>
              <a:latin typeface="Meiryo" charset="-128"/>
              <a:ea typeface="Meiryo" charset="-128"/>
              <a:cs typeface="Meiryo" charset="-128"/>
            </a:endParaRPr>
          </a:p>
          <a:p>
            <a:pPr algn="ctr"/>
            <a:r>
              <a:rPr kumimoji="1" lang="en-US" altLang="ja-JP" sz="2800" b="1" dirty="0" smtClean="0">
                <a:solidFill>
                  <a:schemeClr val="bg1"/>
                </a:solidFill>
                <a:latin typeface="Meiryo" charset="-128"/>
                <a:ea typeface="Meiryo" charset="-128"/>
                <a:cs typeface="Meiryo" charset="-128"/>
              </a:rPr>
              <a:t>Analytics</a:t>
            </a:r>
          </a:p>
          <a:p>
            <a:pPr algn="ctr"/>
            <a:r>
              <a:rPr lang="ja-JP" altLang="en-US" sz="1200" dirty="0">
                <a:solidFill>
                  <a:schemeClr val="bg1"/>
                </a:solidFill>
                <a:latin typeface="Meiryo" charset="-128"/>
                <a:ea typeface="Meiryo" charset="-128"/>
                <a:cs typeface="Meiryo" charset="-128"/>
              </a:rPr>
              <a:t>データの中に意味のあるパターンを見出し</a:t>
            </a:r>
            <a:r>
              <a:rPr lang="ja-JP" altLang="en-US" sz="1200" dirty="0" smtClean="0">
                <a:solidFill>
                  <a:schemeClr val="bg1"/>
                </a:solidFill>
                <a:latin typeface="Meiryo" charset="-128"/>
                <a:ea typeface="Meiryo" charset="-128"/>
                <a:cs typeface="Meiryo" charset="-128"/>
              </a:rPr>
              <a:t>、見える化して伝える</a:t>
            </a:r>
            <a:r>
              <a:rPr lang="ja-JP" altLang="en-US" sz="1200" dirty="0">
                <a:solidFill>
                  <a:schemeClr val="bg1"/>
                </a:solidFill>
                <a:latin typeface="Meiryo" charset="-128"/>
                <a:ea typeface="Meiryo" charset="-128"/>
                <a:cs typeface="Meiryo" charset="-128"/>
              </a:rPr>
              <a:t>こと</a:t>
            </a:r>
            <a:endParaRPr kumimoji="1" lang="ja-JP" altLang="en-US" sz="1200" dirty="0">
              <a:solidFill>
                <a:schemeClr val="bg1"/>
              </a:solidFill>
              <a:latin typeface="Meiryo" charset="-128"/>
              <a:ea typeface="Meiryo" charset="-128"/>
              <a:cs typeface="Meiryo" charset="-128"/>
            </a:endParaRPr>
          </a:p>
        </p:txBody>
      </p:sp>
      <p:sp>
        <p:nvSpPr>
          <p:cNvPr id="7" name="正方形/長方形 6"/>
          <p:cNvSpPr/>
          <p:nvPr/>
        </p:nvSpPr>
        <p:spPr>
          <a:xfrm>
            <a:off x="3078838" y="2636912"/>
            <a:ext cx="5669626" cy="388843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5915191" y="2826802"/>
            <a:ext cx="2833273" cy="1754326"/>
          </a:xfrm>
          <a:prstGeom prst="rect">
            <a:avLst/>
          </a:prstGeom>
          <a:noFill/>
        </p:spPr>
        <p:txBody>
          <a:bodyPr wrap="square" rtlCol="0">
            <a:spAutoFit/>
          </a:bodyPr>
          <a:lstStyle/>
          <a:p>
            <a:pPr algn="ctr"/>
            <a:r>
              <a:rPr kumimoji="1" lang="ja-JP" altLang="en-US" sz="2800" b="1" dirty="0" smtClean="0">
                <a:solidFill>
                  <a:schemeClr val="bg1"/>
                </a:solidFill>
                <a:latin typeface="Meiryo" charset="-128"/>
                <a:ea typeface="Meiryo" charset="-128"/>
                <a:cs typeface="Meiryo" charset="-128"/>
              </a:rPr>
              <a:t>人工知能</a:t>
            </a:r>
            <a:endParaRPr kumimoji="1" lang="en-US" altLang="ja-JP" sz="2800" b="1" dirty="0" smtClean="0">
              <a:solidFill>
                <a:schemeClr val="bg1"/>
              </a:solidFill>
              <a:latin typeface="Meiryo" charset="-128"/>
              <a:ea typeface="Meiryo" charset="-128"/>
              <a:cs typeface="Meiryo" charset="-128"/>
            </a:endParaRPr>
          </a:p>
          <a:p>
            <a:pPr algn="ctr"/>
            <a:r>
              <a:rPr kumimoji="1" lang="en-US" altLang="ja-JP" sz="2800" b="1" dirty="0" smtClean="0">
                <a:solidFill>
                  <a:schemeClr val="bg1"/>
                </a:solidFill>
                <a:latin typeface="Meiryo" charset="-128"/>
                <a:ea typeface="Meiryo" charset="-128"/>
                <a:cs typeface="Meiryo" charset="-128"/>
              </a:rPr>
              <a:t>Artificial</a:t>
            </a:r>
          </a:p>
          <a:p>
            <a:pPr algn="ctr"/>
            <a:r>
              <a:rPr kumimoji="1" lang="en-US" altLang="ja-JP" sz="2800" b="1" dirty="0" smtClean="0">
                <a:solidFill>
                  <a:schemeClr val="bg1"/>
                </a:solidFill>
                <a:latin typeface="Meiryo" charset="-128"/>
                <a:ea typeface="Meiryo" charset="-128"/>
                <a:cs typeface="Meiryo" charset="-128"/>
              </a:rPr>
              <a:t>Intelligence</a:t>
            </a:r>
          </a:p>
          <a:p>
            <a:pPr algn="ctr"/>
            <a:r>
              <a:rPr lang="ja-JP" altLang="en-US" sz="1200" dirty="0">
                <a:solidFill>
                  <a:schemeClr val="bg1"/>
                </a:solidFill>
                <a:latin typeface="Meiryo" charset="-128"/>
                <a:ea typeface="Meiryo" charset="-128"/>
                <a:cs typeface="Meiryo" charset="-128"/>
              </a:rPr>
              <a:t>人間の”知能”を機械</a:t>
            </a:r>
            <a:r>
              <a:rPr lang="ja-JP" altLang="en-US" sz="1200" dirty="0" smtClean="0">
                <a:solidFill>
                  <a:schemeClr val="bg1"/>
                </a:solidFill>
                <a:latin typeface="Meiryo" charset="-128"/>
                <a:ea typeface="Meiryo" charset="-128"/>
                <a:cs typeface="Meiryo" charset="-128"/>
              </a:rPr>
              <a:t>で人工的に</a:t>
            </a:r>
            <a:endParaRPr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再現</a:t>
            </a:r>
            <a:r>
              <a:rPr lang="ja-JP" altLang="en-US" sz="1200" dirty="0">
                <a:solidFill>
                  <a:schemeClr val="bg1"/>
                </a:solidFill>
                <a:latin typeface="Meiryo" charset="-128"/>
                <a:ea typeface="Meiryo" charset="-128"/>
                <a:cs typeface="Meiryo" charset="-128"/>
              </a:rPr>
              <a:t>したもの</a:t>
            </a:r>
          </a:p>
        </p:txBody>
      </p:sp>
      <p:sp>
        <p:nvSpPr>
          <p:cNvPr id="9" name="正方形/長方形 8"/>
          <p:cNvSpPr/>
          <p:nvPr/>
        </p:nvSpPr>
        <p:spPr>
          <a:xfrm>
            <a:off x="539552" y="3080944"/>
            <a:ext cx="5375639" cy="222132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539552" y="3329697"/>
            <a:ext cx="5375638" cy="1323439"/>
          </a:xfrm>
          <a:prstGeom prst="rect">
            <a:avLst/>
          </a:prstGeom>
          <a:noFill/>
        </p:spPr>
        <p:txBody>
          <a:bodyPr wrap="square" rtlCol="0">
            <a:spAutoFit/>
          </a:bodyPr>
          <a:lstStyle/>
          <a:p>
            <a:pPr algn="ctr"/>
            <a:r>
              <a:rPr kumimoji="1" lang="ja-JP" altLang="en-US" sz="2800" b="1" dirty="0" smtClean="0">
                <a:solidFill>
                  <a:schemeClr val="bg1"/>
                </a:solidFill>
                <a:latin typeface="Meiryo" charset="-128"/>
                <a:ea typeface="Meiryo" charset="-128"/>
                <a:cs typeface="Meiryo" charset="-128"/>
              </a:rPr>
              <a:t>ビジネスインテリジェンス</a:t>
            </a:r>
            <a:r>
              <a:rPr kumimoji="1" lang="en-US" altLang="ja-JP" sz="2800" b="1" dirty="0" smtClean="0">
                <a:solidFill>
                  <a:schemeClr val="bg1"/>
                </a:solidFill>
                <a:latin typeface="Meiryo" charset="-128"/>
                <a:ea typeface="Meiryo" charset="-128"/>
                <a:cs typeface="Meiryo" charset="-128"/>
              </a:rPr>
              <a:t>Business Intelligence</a:t>
            </a:r>
            <a:endParaRPr lang="en-US" altLang="ja-JP" sz="2800" b="1" dirty="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　ビジネス活動から生じるデータ</a:t>
            </a:r>
            <a:r>
              <a:rPr lang="ja-JP" altLang="en-US" sz="1200" dirty="0">
                <a:solidFill>
                  <a:schemeClr val="bg1"/>
                </a:solidFill>
                <a:latin typeface="Meiryo" charset="-128"/>
                <a:ea typeface="Meiryo" charset="-128"/>
                <a:cs typeface="Meiryo" charset="-128"/>
              </a:rPr>
              <a:t>の中に意味のあるパターンを</a:t>
            </a:r>
            <a:r>
              <a:rPr lang="ja-JP" altLang="en-US" sz="1200" dirty="0" smtClean="0">
                <a:solidFill>
                  <a:schemeClr val="bg1"/>
                </a:solidFill>
                <a:latin typeface="Meiryo" charset="-128"/>
                <a:ea typeface="Meiryo" charset="-128"/>
                <a:cs typeface="Meiryo" charset="-128"/>
              </a:rPr>
              <a:t>見出し</a:t>
            </a:r>
            <a:endParaRPr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　　見える化して伝える</a:t>
            </a:r>
            <a:r>
              <a:rPr lang="ja-JP" altLang="en-US" sz="1200" dirty="0">
                <a:solidFill>
                  <a:schemeClr val="bg1"/>
                </a:solidFill>
                <a:latin typeface="Meiryo" charset="-128"/>
                <a:ea typeface="Meiryo" charset="-128"/>
                <a:cs typeface="Meiryo" charset="-128"/>
              </a:rPr>
              <a:t>こと</a:t>
            </a:r>
            <a:endParaRPr kumimoji="1" lang="ja-JP" altLang="en-US" sz="1200" dirty="0">
              <a:solidFill>
                <a:schemeClr val="bg1"/>
              </a:solidFill>
              <a:latin typeface="Meiryo" charset="-128"/>
              <a:ea typeface="Meiryo" charset="-128"/>
              <a:cs typeface="Meiryo" charset="-128"/>
            </a:endParaRPr>
          </a:p>
        </p:txBody>
      </p:sp>
      <p:sp>
        <p:nvSpPr>
          <p:cNvPr id="12" name="正方形/長方形 11"/>
          <p:cNvSpPr/>
          <p:nvPr/>
        </p:nvSpPr>
        <p:spPr>
          <a:xfrm>
            <a:off x="3339798" y="4724642"/>
            <a:ext cx="3968506" cy="1699078"/>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3353281" y="5015544"/>
            <a:ext cx="3968506" cy="1323439"/>
          </a:xfrm>
          <a:prstGeom prst="rect">
            <a:avLst/>
          </a:prstGeom>
          <a:noFill/>
        </p:spPr>
        <p:txBody>
          <a:bodyPr wrap="square" rtlCol="0">
            <a:spAutoFit/>
          </a:bodyPr>
          <a:lstStyle/>
          <a:p>
            <a:pPr algn="ctr"/>
            <a:r>
              <a:rPr kumimoji="1" lang="ja-JP" altLang="en-US" sz="2800" b="1" dirty="0" smtClean="0">
                <a:solidFill>
                  <a:schemeClr val="bg1"/>
                </a:solidFill>
                <a:latin typeface="Meiryo" charset="-128"/>
                <a:ea typeface="Meiryo" charset="-128"/>
                <a:cs typeface="Meiryo" charset="-128"/>
              </a:rPr>
              <a:t>機械学習</a:t>
            </a:r>
            <a:endParaRPr kumimoji="1" lang="en-US" altLang="ja-JP" sz="2800" b="1" dirty="0" smtClean="0">
              <a:solidFill>
                <a:schemeClr val="bg1"/>
              </a:solidFill>
              <a:latin typeface="Meiryo" charset="-128"/>
              <a:ea typeface="Meiryo" charset="-128"/>
              <a:cs typeface="Meiryo" charset="-128"/>
            </a:endParaRPr>
          </a:p>
          <a:p>
            <a:pPr algn="ctr"/>
            <a:r>
              <a:rPr kumimoji="1" lang="en-US" altLang="ja-JP" sz="2800" b="1" dirty="0" smtClean="0">
                <a:solidFill>
                  <a:schemeClr val="bg1"/>
                </a:solidFill>
                <a:latin typeface="Meiryo" charset="-128"/>
                <a:ea typeface="Meiryo" charset="-128"/>
                <a:cs typeface="Meiryo" charset="-128"/>
              </a:rPr>
              <a:t>Machine </a:t>
            </a:r>
            <a:r>
              <a:rPr kumimoji="1" lang="en-US" altLang="ja-JP" sz="2800" b="1" dirty="0" smtClean="0">
                <a:solidFill>
                  <a:schemeClr val="bg1"/>
                </a:solidFill>
                <a:latin typeface="Meiryo" charset="-128"/>
                <a:ea typeface="Meiryo" charset="-128"/>
                <a:cs typeface="Meiryo" charset="-128"/>
              </a:rPr>
              <a:t>Learning</a:t>
            </a:r>
          </a:p>
          <a:p>
            <a:pPr algn="ctr"/>
            <a:r>
              <a:rPr lang="ja-JP" altLang="en-US" sz="1200" dirty="0">
                <a:solidFill>
                  <a:schemeClr val="bg1"/>
                </a:solidFill>
                <a:latin typeface="Meiryo" charset="-128"/>
                <a:ea typeface="Meiryo" charset="-128"/>
                <a:cs typeface="Meiryo" charset="-128"/>
              </a:rPr>
              <a:t>人間が自然に行っている学習能力と同様の機能</a:t>
            </a:r>
            <a:r>
              <a:rPr lang="ja-JP" altLang="en-US" sz="1200" dirty="0" smtClean="0">
                <a:solidFill>
                  <a:schemeClr val="bg1"/>
                </a:solidFill>
                <a:latin typeface="Meiryo" charset="-128"/>
                <a:ea typeface="Meiryo" charset="-128"/>
                <a:cs typeface="Meiryo" charset="-128"/>
              </a:rPr>
              <a:t>を</a:t>
            </a:r>
            <a:endParaRPr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コンピュータ</a:t>
            </a:r>
            <a:r>
              <a:rPr lang="ja-JP" altLang="en-US" sz="1200" dirty="0">
                <a:solidFill>
                  <a:schemeClr val="bg1"/>
                </a:solidFill>
                <a:latin typeface="Meiryo" charset="-128"/>
                <a:ea typeface="Meiryo" charset="-128"/>
                <a:cs typeface="Meiryo" charset="-128"/>
              </a:rPr>
              <a:t>で実現しようとする技術・手法</a:t>
            </a:r>
            <a:endParaRPr lang="ja-JP" altLang="en-US" sz="1200" dirty="0">
              <a:solidFill>
                <a:schemeClr val="bg1"/>
              </a:solidFill>
              <a:latin typeface="Meiryo" charset="-128"/>
              <a:ea typeface="Meiryo" charset="-128"/>
              <a:cs typeface="Meiryo" charset="-128"/>
            </a:endParaRPr>
          </a:p>
        </p:txBody>
      </p:sp>
      <p:sp>
        <p:nvSpPr>
          <p:cNvPr id="14" name="左矢印 13"/>
          <p:cNvSpPr/>
          <p:nvPr/>
        </p:nvSpPr>
        <p:spPr>
          <a:xfrm>
            <a:off x="445459" y="801191"/>
            <a:ext cx="4126541" cy="539577"/>
          </a:xfrm>
          <a:prstGeom prst="leftArrow">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HGMaruGothicMPRO" charset="-128"/>
                <a:ea typeface="HGMaruGothicMPRO" charset="-128"/>
                <a:cs typeface="HGMaruGothicMPRO" charset="-128"/>
              </a:rPr>
              <a:t>過去と</a:t>
            </a:r>
            <a:r>
              <a:rPr kumimoji="1" lang="ja-JP" altLang="en-US" sz="1400" smtClean="0">
                <a:solidFill>
                  <a:srgbClr val="FFFFFF"/>
                </a:solidFill>
                <a:latin typeface="HGMaruGothicMPRO" charset="-128"/>
                <a:ea typeface="HGMaruGothicMPRO" charset="-128"/>
                <a:cs typeface="HGMaruGothicMPRO" charset="-128"/>
              </a:rPr>
              <a:t>現在</a:t>
            </a:r>
            <a:r>
              <a:rPr kumimoji="1" lang="ja-JP" altLang="en-US" sz="1400" smtClean="0">
                <a:solidFill>
                  <a:srgbClr val="FFFFFF"/>
                </a:solidFill>
                <a:latin typeface="HGMaruGothicMPRO" charset="-128"/>
                <a:ea typeface="HGMaruGothicMPRO" charset="-128"/>
                <a:cs typeface="HGMaruGothicMPRO" charset="-128"/>
              </a:rPr>
              <a:t>を整理</a:t>
            </a:r>
            <a:r>
              <a:rPr kumimoji="1" lang="ja-JP" altLang="en-US" sz="1400" dirty="0" smtClean="0">
                <a:solidFill>
                  <a:srgbClr val="FFFFFF"/>
                </a:solidFill>
                <a:latin typeface="HGMaruGothicMPRO" charset="-128"/>
                <a:ea typeface="HGMaruGothicMPRO" charset="-128"/>
                <a:cs typeface="HGMaruGothicMPRO" charset="-128"/>
              </a:rPr>
              <a:t>・見える化</a:t>
            </a:r>
          </a:p>
        </p:txBody>
      </p:sp>
      <p:sp>
        <p:nvSpPr>
          <p:cNvPr id="15" name="右矢印 14"/>
          <p:cNvSpPr/>
          <p:nvPr/>
        </p:nvSpPr>
        <p:spPr>
          <a:xfrm>
            <a:off x="4572001" y="801191"/>
            <a:ext cx="4176463" cy="539577"/>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HGMaruGothicMPRO" charset="-128"/>
                <a:ea typeface="HGMaruGothicMPRO" charset="-128"/>
                <a:cs typeface="HGMaruGothicMPRO" charset="-128"/>
              </a:rPr>
              <a:t>未来</a:t>
            </a:r>
            <a:r>
              <a:rPr kumimoji="1" lang="ja-JP" altLang="en-US" sz="1400" smtClean="0">
                <a:solidFill>
                  <a:srgbClr val="FFFFFF"/>
                </a:solidFill>
                <a:latin typeface="HGMaruGothicMPRO" charset="-128"/>
                <a:ea typeface="HGMaruGothicMPRO" charset="-128"/>
                <a:cs typeface="HGMaruGothicMPRO" charset="-128"/>
              </a:rPr>
              <a:t>を予測</a:t>
            </a:r>
            <a:r>
              <a:rPr kumimoji="1" lang="ja-JP" altLang="en-US" sz="1400" dirty="0" smtClean="0">
                <a:solidFill>
                  <a:srgbClr val="FFFFFF"/>
                </a:solidFill>
                <a:latin typeface="HGMaruGothicMPRO" charset="-128"/>
                <a:ea typeface="HGMaruGothicMPRO" charset="-128"/>
                <a:cs typeface="HGMaruGothicMPRO" charset="-128"/>
              </a:rPr>
              <a:t>・見える化</a:t>
            </a:r>
          </a:p>
        </p:txBody>
      </p:sp>
      <p:sp>
        <p:nvSpPr>
          <p:cNvPr id="16" name="正方形/長方形 15"/>
          <p:cNvSpPr/>
          <p:nvPr/>
        </p:nvSpPr>
        <p:spPr>
          <a:xfrm>
            <a:off x="445458" y="5883570"/>
            <a:ext cx="2470358" cy="641774"/>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知的活動の支援</a:t>
            </a:r>
          </a:p>
          <a:p>
            <a:pPr algn="ctr"/>
            <a:r>
              <a:rPr kumimoji="1" lang="ja-JP" altLang="en-US" sz="800" dirty="0" smtClean="0">
                <a:solidFill>
                  <a:srgbClr val="FFFFFF"/>
                </a:solidFill>
                <a:latin typeface="Meiryo" charset="-128"/>
                <a:ea typeface="Meiryo" charset="-128"/>
                <a:cs typeface="Meiryo" charset="-128"/>
              </a:rPr>
              <a:t>人間の知的能力は変わらないが生産性を高める</a:t>
            </a:r>
          </a:p>
        </p:txBody>
      </p:sp>
      <p:sp>
        <p:nvSpPr>
          <p:cNvPr id="17" name="正方形/長方形 16"/>
          <p:cNvSpPr/>
          <p:nvPr/>
        </p:nvSpPr>
        <p:spPr>
          <a:xfrm>
            <a:off x="6300192" y="1411996"/>
            <a:ext cx="2448272" cy="64177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知的能力の拡張</a:t>
            </a:r>
          </a:p>
          <a:p>
            <a:pPr algn="ctr"/>
            <a:r>
              <a:rPr kumimoji="1" lang="ja-JP" altLang="en-US" sz="800" dirty="0" smtClean="0">
                <a:solidFill>
                  <a:srgbClr val="FFFFFF"/>
                </a:solidFill>
                <a:latin typeface="Meiryo" charset="-128"/>
                <a:ea typeface="Meiryo" charset="-128"/>
                <a:cs typeface="Meiryo" charset="-128"/>
              </a:rPr>
              <a:t>人間の知的能力を機械によって増強する</a:t>
            </a:r>
          </a:p>
        </p:txBody>
      </p:sp>
    </p:spTree>
    <p:extLst>
      <p:ext uri="{BB962C8B-B14F-4D97-AF65-F5344CB8AC3E}">
        <p14:creationId xmlns:p14="http://schemas.microsoft.com/office/powerpoint/2010/main" val="155233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4644008" y="842664"/>
            <a:ext cx="3532635" cy="561662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正方形/長方形 81"/>
          <p:cNvSpPr/>
          <p:nvPr/>
        </p:nvSpPr>
        <p:spPr>
          <a:xfrm>
            <a:off x="959867" y="842664"/>
            <a:ext cx="3532635" cy="56166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BI</a:t>
            </a:r>
            <a:r>
              <a:rPr kumimoji="1" lang="ja-JP" altLang="en-US" dirty="0" smtClean="0"/>
              <a:t>と</a:t>
            </a:r>
            <a:r>
              <a:rPr kumimoji="1" lang="en-US" altLang="ja-JP" dirty="0" smtClean="0"/>
              <a:t>AI</a:t>
            </a:r>
            <a:r>
              <a:rPr kumimoji="1" lang="ja-JP" altLang="en-US" dirty="0" smtClean="0"/>
              <a:t>（人工知能）の関係</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80" name="正方形/長方形 79"/>
          <p:cNvSpPr/>
          <p:nvPr/>
        </p:nvSpPr>
        <p:spPr>
          <a:xfrm>
            <a:off x="1183143" y="3186288"/>
            <a:ext cx="3034602" cy="562023"/>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人間による推論・判断</a:t>
            </a:r>
          </a:p>
        </p:txBody>
      </p:sp>
      <p:sp>
        <p:nvSpPr>
          <p:cNvPr id="81" name="正方形/長方形 80"/>
          <p:cNvSpPr/>
          <p:nvPr/>
        </p:nvSpPr>
        <p:spPr>
          <a:xfrm>
            <a:off x="4914213" y="3186288"/>
            <a:ext cx="3034602" cy="56202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機械による推論・判断</a:t>
            </a:r>
          </a:p>
        </p:txBody>
      </p:sp>
      <p:sp>
        <p:nvSpPr>
          <p:cNvPr id="87" name="テキスト ボックス 86"/>
          <p:cNvSpPr txBox="1"/>
          <p:nvPr/>
        </p:nvSpPr>
        <p:spPr>
          <a:xfrm>
            <a:off x="959867" y="952214"/>
            <a:ext cx="3545089" cy="369332"/>
          </a:xfrm>
          <a:prstGeom prst="rect">
            <a:avLst/>
          </a:prstGeom>
          <a:noFill/>
        </p:spPr>
        <p:txBody>
          <a:bodyPr wrap="square" rtlCol="0">
            <a:spAutoFit/>
          </a:bodyPr>
          <a:lstStyle/>
          <a:p>
            <a:pPr algn="ctr"/>
            <a:r>
              <a:rPr kumimoji="1" lang="en-US" altLang="ja-JP" b="1" dirty="0" smtClean="0">
                <a:solidFill>
                  <a:srgbClr val="0070C0"/>
                </a:solidFill>
                <a:latin typeface="Meiryo" charset="-128"/>
                <a:ea typeface="Meiryo" charset="-128"/>
                <a:cs typeface="Meiryo" charset="-128"/>
              </a:rPr>
              <a:t>BI</a:t>
            </a:r>
            <a:r>
              <a:rPr kumimoji="1" lang="ja-JP" altLang="en-US" dirty="0" smtClean="0">
                <a:solidFill>
                  <a:srgbClr val="0070C0"/>
                </a:solidFill>
                <a:latin typeface="Meiryo" charset="-128"/>
                <a:ea typeface="Meiryo" charset="-128"/>
                <a:cs typeface="Meiryo" charset="-128"/>
              </a:rPr>
              <a:t>（</a:t>
            </a:r>
            <a:r>
              <a:rPr kumimoji="1" lang="en-US" altLang="ja-JP" dirty="0" smtClean="0">
                <a:solidFill>
                  <a:srgbClr val="0070C0"/>
                </a:solidFill>
                <a:latin typeface="Meiryo" charset="-128"/>
                <a:ea typeface="Meiryo" charset="-128"/>
                <a:cs typeface="Meiryo" charset="-128"/>
              </a:rPr>
              <a:t>Business Intelligence</a:t>
            </a:r>
            <a:r>
              <a:rPr kumimoji="1" lang="ja-JP" altLang="en-US" dirty="0" smtClean="0">
                <a:solidFill>
                  <a:srgbClr val="0070C0"/>
                </a:solidFill>
                <a:latin typeface="Meiryo" charset="-128"/>
                <a:ea typeface="Meiryo" charset="-128"/>
                <a:cs typeface="Meiryo" charset="-128"/>
              </a:rPr>
              <a:t>）</a:t>
            </a:r>
            <a:endParaRPr kumimoji="1" lang="ja-JP" altLang="en-US" dirty="0">
              <a:solidFill>
                <a:srgbClr val="0070C0"/>
              </a:solidFill>
              <a:latin typeface="Meiryo" charset="-128"/>
              <a:ea typeface="Meiryo" charset="-128"/>
              <a:cs typeface="Meiryo" charset="-128"/>
            </a:endParaRPr>
          </a:p>
        </p:txBody>
      </p:sp>
      <p:sp>
        <p:nvSpPr>
          <p:cNvPr id="88" name="テキスト ボックス 87"/>
          <p:cNvSpPr txBox="1"/>
          <p:nvPr/>
        </p:nvSpPr>
        <p:spPr>
          <a:xfrm>
            <a:off x="4624794" y="950224"/>
            <a:ext cx="3545089" cy="369332"/>
          </a:xfrm>
          <a:prstGeom prst="rect">
            <a:avLst/>
          </a:prstGeom>
          <a:noFill/>
        </p:spPr>
        <p:txBody>
          <a:bodyPr wrap="square" rtlCol="0">
            <a:spAutoFit/>
          </a:bodyPr>
          <a:lstStyle/>
          <a:p>
            <a:pPr algn="ctr"/>
            <a:r>
              <a:rPr kumimoji="1" lang="en-US" altLang="ja-JP" b="1" dirty="0" smtClean="0">
                <a:solidFill>
                  <a:srgbClr val="0070C0"/>
                </a:solidFill>
                <a:latin typeface="Meiryo" charset="-128"/>
                <a:ea typeface="Meiryo" charset="-128"/>
                <a:cs typeface="Meiryo" charset="-128"/>
              </a:rPr>
              <a:t>AI</a:t>
            </a:r>
            <a:r>
              <a:rPr kumimoji="1" lang="ja-JP" altLang="en-US" dirty="0" smtClean="0">
                <a:solidFill>
                  <a:srgbClr val="0070C0"/>
                </a:solidFill>
                <a:latin typeface="Meiryo" charset="-128"/>
                <a:ea typeface="Meiryo" charset="-128"/>
                <a:cs typeface="Meiryo" charset="-128"/>
              </a:rPr>
              <a:t>（</a:t>
            </a:r>
            <a:r>
              <a:rPr kumimoji="1" lang="en-US" altLang="ja-JP" dirty="0" smtClean="0">
                <a:solidFill>
                  <a:srgbClr val="0070C0"/>
                </a:solidFill>
                <a:latin typeface="Meiryo" charset="-128"/>
                <a:ea typeface="Meiryo" charset="-128"/>
                <a:cs typeface="Meiryo" charset="-128"/>
              </a:rPr>
              <a:t>Artificial Intelligence</a:t>
            </a:r>
            <a:r>
              <a:rPr kumimoji="1" lang="ja-JP" altLang="en-US" dirty="0" smtClean="0">
                <a:solidFill>
                  <a:srgbClr val="0070C0"/>
                </a:solidFill>
                <a:latin typeface="Meiryo" charset="-128"/>
                <a:ea typeface="Meiryo" charset="-128"/>
                <a:cs typeface="Meiryo" charset="-128"/>
              </a:rPr>
              <a:t>）</a:t>
            </a:r>
            <a:endParaRPr kumimoji="1" lang="ja-JP" altLang="en-US" dirty="0">
              <a:solidFill>
                <a:srgbClr val="0070C0"/>
              </a:solidFill>
              <a:latin typeface="Meiryo" charset="-128"/>
              <a:ea typeface="Meiryo" charset="-128"/>
              <a:cs typeface="Meiryo" charset="-128"/>
            </a:endParaRPr>
          </a:p>
        </p:txBody>
      </p:sp>
      <p:sp>
        <p:nvSpPr>
          <p:cNvPr id="89" name="正方形/長方形 88"/>
          <p:cNvSpPr/>
          <p:nvPr/>
        </p:nvSpPr>
        <p:spPr>
          <a:xfrm>
            <a:off x="1183879" y="1427116"/>
            <a:ext cx="3037682" cy="783700"/>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過去と現在を</a:t>
            </a:r>
          </a:p>
          <a:p>
            <a:pPr algn="ctr"/>
            <a:r>
              <a:rPr kumimoji="1" lang="ja-JP" altLang="en-US" sz="2000" dirty="0" smtClean="0">
                <a:solidFill>
                  <a:srgbClr val="FFFFFF"/>
                </a:solidFill>
                <a:latin typeface="Meiryo" charset="-128"/>
                <a:ea typeface="Meiryo" charset="-128"/>
                <a:cs typeface="Meiryo" charset="-128"/>
              </a:rPr>
              <a:t>整理・見える化</a:t>
            </a:r>
          </a:p>
        </p:txBody>
      </p:sp>
      <p:sp>
        <p:nvSpPr>
          <p:cNvPr id="90" name="正方形/長方形 89"/>
          <p:cNvSpPr/>
          <p:nvPr/>
        </p:nvSpPr>
        <p:spPr>
          <a:xfrm>
            <a:off x="4914949" y="1427116"/>
            <a:ext cx="3037682" cy="7837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未来を</a:t>
            </a:r>
          </a:p>
          <a:p>
            <a:pPr algn="ctr"/>
            <a:r>
              <a:rPr kumimoji="1" lang="ja-JP" altLang="en-US" sz="2000" dirty="0" smtClean="0">
                <a:solidFill>
                  <a:srgbClr val="FFFFFF"/>
                </a:solidFill>
                <a:latin typeface="Meiryo" charset="-128"/>
                <a:ea typeface="Meiryo" charset="-128"/>
                <a:cs typeface="Meiryo" charset="-128"/>
              </a:rPr>
              <a:t>予測・見える化</a:t>
            </a:r>
          </a:p>
        </p:txBody>
      </p:sp>
      <p:sp>
        <p:nvSpPr>
          <p:cNvPr id="91" name="正方形/長方形 90"/>
          <p:cNvSpPr/>
          <p:nvPr/>
        </p:nvSpPr>
        <p:spPr>
          <a:xfrm>
            <a:off x="1183879" y="2300891"/>
            <a:ext cx="3037682" cy="783700"/>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人間による</a:t>
            </a:r>
          </a:p>
          <a:p>
            <a:pPr algn="ctr"/>
            <a:r>
              <a:rPr kumimoji="1" lang="ja-JP" altLang="en-US" dirty="0" smtClean="0">
                <a:solidFill>
                  <a:srgbClr val="FFFFFF"/>
                </a:solidFill>
                <a:latin typeface="Meiryo" charset="-128"/>
                <a:ea typeface="Meiryo" charset="-128"/>
                <a:cs typeface="Meiryo" charset="-128"/>
              </a:rPr>
              <a:t>規則・ルール・傾向の発見</a:t>
            </a:r>
          </a:p>
        </p:txBody>
      </p:sp>
      <p:sp>
        <p:nvSpPr>
          <p:cNvPr id="92" name="正方形/長方形 91"/>
          <p:cNvSpPr/>
          <p:nvPr/>
        </p:nvSpPr>
        <p:spPr>
          <a:xfrm>
            <a:off x="4914949" y="2300891"/>
            <a:ext cx="3037682" cy="7837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機械に</a:t>
            </a:r>
            <a:r>
              <a:rPr lang="ja-JP" altLang="en-US" sz="2000" dirty="0">
                <a:solidFill>
                  <a:srgbClr val="FFFFFF"/>
                </a:solidFill>
                <a:latin typeface="Meiryo" charset="-128"/>
                <a:ea typeface="Meiryo" charset="-128"/>
                <a:cs typeface="Meiryo" charset="-128"/>
              </a:rPr>
              <a:t>よる</a:t>
            </a:r>
          </a:p>
          <a:p>
            <a:pPr algn="ctr"/>
            <a:r>
              <a:rPr lang="ja-JP" altLang="en-US" dirty="0">
                <a:solidFill>
                  <a:srgbClr val="FFFFFF"/>
                </a:solidFill>
                <a:latin typeface="Meiryo" charset="-128"/>
                <a:ea typeface="Meiryo" charset="-128"/>
                <a:cs typeface="Meiryo" charset="-128"/>
              </a:rPr>
              <a:t>規則・ルール・傾向の発見</a:t>
            </a:r>
          </a:p>
        </p:txBody>
      </p:sp>
      <p:sp>
        <p:nvSpPr>
          <p:cNvPr id="93" name="正方形/長方形 92"/>
          <p:cNvSpPr/>
          <p:nvPr/>
        </p:nvSpPr>
        <p:spPr>
          <a:xfrm>
            <a:off x="1183143" y="3858865"/>
            <a:ext cx="6773459" cy="91207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Meiryo" charset="-128"/>
                <a:ea typeface="Meiryo" charset="-128"/>
                <a:cs typeface="Meiryo" charset="-128"/>
              </a:rPr>
              <a:t>　　　　　　　統計分析</a:t>
            </a:r>
          </a:p>
        </p:txBody>
      </p:sp>
      <p:sp>
        <p:nvSpPr>
          <p:cNvPr id="74" name="直角三角形 73"/>
          <p:cNvSpPr/>
          <p:nvPr/>
        </p:nvSpPr>
        <p:spPr>
          <a:xfrm flipH="1">
            <a:off x="4893776" y="3856875"/>
            <a:ext cx="3062826" cy="891261"/>
          </a:xfrm>
          <a:prstGeom prst="r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6795538" y="4173873"/>
            <a:ext cx="1210588" cy="584775"/>
          </a:xfrm>
          <a:prstGeom prst="rect">
            <a:avLst/>
          </a:prstGeom>
          <a:noFill/>
        </p:spPr>
        <p:txBody>
          <a:bodyPr wrap="none" rtlCol="0">
            <a:spAutoFit/>
          </a:bodyPr>
          <a:lstStyle/>
          <a:p>
            <a:pPr algn="r"/>
            <a:r>
              <a:rPr kumimoji="1" lang="ja-JP" altLang="en-US" sz="1600" smtClean="0">
                <a:solidFill>
                  <a:schemeClr val="bg1"/>
                </a:solidFill>
                <a:latin typeface="Meiryo" charset="-128"/>
                <a:ea typeface="Meiryo" charset="-128"/>
                <a:cs typeface="Meiryo" charset="-128"/>
              </a:rPr>
              <a:t>脳神経活動</a:t>
            </a:r>
          </a:p>
          <a:p>
            <a:pPr algn="r"/>
            <a:r>
              <a:rPr kumimoji="1" lang="ja-JP" altLang="en-US" sz="1600" dirty="0" smtClean="0">
                <a:solidFill>
                  <a:schemeClr val="bg1"/>
                </a:solidFill>
                <a:latin typeface="Meiryo" charset="-128"/>
                <a:ea typeface="Meiryo" charset="-128"/>
                <a:cs typeface="Meiryo" charset="-128"/>
              </a:rPr>
              <a:t>の模倣</a:t>
            </a:r>
            <a:endParaRPr kumimoji="1"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1181919" y="4875112"/>
            <a:ext cx="3035826" cy="641774"/>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知的活動の支援</a:t>
            </a:r>
          </a:p>
          <a:p>
            <a:pPr algn="ctr"/>
            <a:r>
              <a:rPr kumimoji="1" lang="ja-JP" altLang="en-US" sz="1000" dirty="0" smtClean="0">
                <a:solidFill>
                  <a:srgbClr val="FFFFFF"/>
                </a:solidFill>
                <a:latin typeface="Meiryo" charset="-128"/>
                <a:ea typeface="Meiryo" charset="-128"/>
                <a:cs typeface="Meiryo" charset="-128"/>
              </a:rPr>
              <a:t>人間の知的能力は変わらないが生産性を高める</a:t>
            </a:r>
          </a:p>
        </p:txBody>
      </p:sp>
      <p:sp>
        <p:nvSpPr>
          <p:cNvPr id="95" name="正方形/長方形 94"/>
          <p:cNvSpPr/>
          <p:nvPr/>
        </p:nvSpPr>
        <p:spPr>
          <a:xfrm>
            <a:off x="4912989" y="4875112"/>
            <a:ext cx="3035826" cy="64177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mtClean="0">
                <a:solidFill>
                  <a:srgbClr val="FFFFFF"/>
                </a:solidFill>
                <a:latin typeface="Meiryo" charset="-128"/>
                <a:ea typeface="Meiryo" charset="-128"/>
                <a:cs typeface="Meiryo" charset="-128"/>
              </a:rPr>
              <a:t>知的能力の</a:t>
            </a:r>
            <a:r>
              <a:rPr kumimoji="1" lang="ja-JP" altLang="en-US" sz="2000" dirty="0" smtClean="0">
                <a:solidFill>
                  <a:srgbClr val="FFFFFF"/>
                </a:solidFill>
                <a:latin typeface="Meiryo" charset="-128"/>
                <a:ea typeface="Meiryo" charset="-128"/>
                <a:cs typeface="Meiryo" charset="-128"/>
              </a:rPr>
              <a:t>拡張</a:t>
            </a:r>
          </a:p>
          <a:p>
            <a:pPr algn="ctr"/>
            <a:r>
              <a:rPr kumimoji="1" lang="ja-JP" altLang="en-US" sz="1000" dirty="0" smtClean="0">
                <a:solidFill>
                  <a:srgbClr val="FFFFFF"/>
                </a:solidFill>
                <a:latin typeface="Meiryo" charset="-128"/>
                <a:ea typeface="Meiryo" charset="-128"/>
                <a:cs typeface="Meiryo" charset="-128"/>
              </a:rPr>
              <a:t>人間の知的能力を機械によって増強する</a:t>
            </a:r>
          </a:p>
        </p:txBody>
      </p:sp>
      <p:sp>
        <p:nvSpPr>
          <p:cNvPr id="77" name="ホームベース 76"/>
          <p:cNvSpPr/>
          <p:nvPr/>
        </p:nvSpPr>
        <p:spPr>
          <a:xfrm>
            <a:off x="1181919" y="5629693"/>
            <a:ext cx="6774683" cy="618430"/>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80975" indent="-169863">
              <a:buFont typeface="Wingdings" charset="2"/>
              <a:buChar char="Ø"/>
            </a:pPr>
            <a:r>
              <a:rPr kumimoji="1" lang="ja-JP" altLang="en-US" sz="1400" dirty="0" smtClean="0">
                <a:solidFill>
                  <a:srgbClr val="FFFFFF"/>
                </a:solidFill>
                <a:latin typeface="Meiryo" charset="-128"/>
                <a:ea typeface="Meiryo" charset="-128"/>
                <a:cs typeface="Meiryo" charset="-128"/>
              </a:rPr>
              <a:t>インターネット・クラウドの普及により、容易になったビッグデータの収集</a:t>
            </a:r>
          </a:p>
          <a:p>
            <a:pPr marL="180975" indent="-169863">
              <a:buFont typeface="Wingdings" charset="2"/>
              <a:buChar char="Ø"/>
            </a:pPr>
            <a:r>
              <a:rPr kumimoji="1" lang="ja-JP" altLang="en-US" sz="1400" dirty="0" smtClean="0">
                <a:solidFill>
                  <a:srgbClr val="FFFFFF"/>
                </a:solidFill>
                <a:latin typeface="Meiryo" charset="-128"/>
                <a:ea typeface="Meiryo" charset="-128"/>
                <a:cs typeface="Meiryo" charset="-128"/>
              </a:rPr>
              <a:t>高性能・低価格した情報テクノロジーにより、強力なデータ処理能力を獲得</a:t>
            </a:r>
            <a:endParaRPr kumimoji="1" lang="ja-JP" altLang="en-US" sz="1400" dirty="0">
              <a:solidFill>
                <a:srgbClr val="FFFFFF"/>
              </a:solidFill>
              <a:latin typeface="Meiryo" charset="-128"/>
              <a:ea typeface="Meiryo" charset="-128"/>
              <a:cs typeface="Meiryo" charset="-128"/>
            </a:endParaRPr>
          </a:p>
        </p:txBody>
      </p:sp>
      <p:sp>
        <p:nvSpPr>
          <p:cNvPr id="96" name="テキスト ボックス 95"/>
          <p:cNvSpPr txBox="1"/>
          <p:nvPr/>
        </p:nvSpPr>
        <p:spPr>
          <a:xfrm>
            <a:off x="5649238" y="3991271"/>
            <a:ext cx="1096775" cy="307777"/>
          </a:xfrm>
          <a:prstGeom prst="rect">
            <a:avLst/>
          </a:prstGeom>
          <a:noFill/>
        </p:spPr>
        <p:txBody>
          <a:bodyPr wrap="none" rtlCol="0">
            <a:spAutoFit/>
          </a:bodyPr>
          <a:lstStyle/>
          <a:p>
            <a:pPr algn="r"/>
            <a:r>
              <a:rPr kumimoji="1" lang="en-US" altLang="ja-JP" sz="1400" dirty="0" smtClean="0">
                <a:solidFill>
                  <a:schemeClr val="bg1"/>
                </a:solidFill>
                <a:latin typeface="Meiryo" charset="-128"/>
                <a:ea typeface="Meiryo" charset="-128"/>
                <a:cs typeface="Meiryo" charset="-128"/>
              </a:rPr>
              <a:t>【</a:t>
            </a:r>
            <a:r>
              <a:rPr lang="ja-JP" altLang="en-US" sz="1400" dirty="0">
                <a:solidFill>
                  <a:schemeClr val="bg1"/>
                </a:solidFill>
                <a:latin typeface="Meiryo" charset="-128"/>
                <a:ea typeface="Meiryo" charset="-128"/>
                <a:cs typeface="Meiryo" charset="-128"/>
              </a:rPr>
              <a:t>弱い</a:t>
            </a:r>
            <a:r>
              <a:rPr lang="en-US" altLang="ja-JP" sz="1400" dirty="0" smtClean="0">
                <a:solidFill>
                  <a:schemeClr val="bg1"/>
                </a:solidFill>
                <a:latin typeface="Meiryo" charset="-128"/>
                <a:ea typeface="Meiryo" charset="-128"/>
                <a:cs typeface="Meiryo" charset="-128"/>
              </a:rPr>
              <a:t>AI</a:t>
            </a:r>
            <a:r>
              <a:rPr kumimoji="1" lang="en-US" altLang="ja-JP" sz="1400" dirty="0" smtClean="0">
                <a:solidFill>
                  <a:schemeClr val="bg1"/>
                </a:solidFill>
                <a:latin typeface="Meiryo" charset="-128"/>
                <a:ea typeface="Meiryo" charset="-128"/>
                <a:cs typeface="Meiryo" charset="-128"/>
              </a:rPr>
              <a:t>】</a:t>
            </a:r>
            <a:endParaRPr kumimoji="1" lang="ja-JP" altLang="en-US" sz="1400" dirty="0">
              <a:solidFill>
                <a:schemeClr val="bg1"/>
              </a:solidFill>
              <a:latin typeface="Meiryo" charset="-128"/>
              <a:ea typeface="Meiryo" charset="-128"/>
              <a:cs typeface="Meiryo" charset="-128"/>
            </a:endParaRPr>
          </a:p>
        </p:txBody>
      </p:sp>
      <p:sp>
        <p:nvSpPr>
          <p:cNvPr id="97" name="テキスト ボックス 96"/>
          <p:cNvSpPr txBox="1"/>
          <p:nvPr/>
        </p:nvSpPr>
        <p:spPr>
          <a:xfrm>
            <a:off x="5649239" y="4470760"/>
            <a:ext cx="1096775" cy="307777"/>
          </a:xfrm>
          <a:prstGeom prst="rect">
            <a:avLst/>
          </a:prstGeom>
          <a:noFill/>
        </p:spPr>
        <p:txBody>
          <a:bodyPr wrap="none" rtlCol="0">
            <a:spAutoFit/>
          </a:bodyPr>
          <a:lstStyle/>
          <a:p>
            <a:pPr algn="r"/>
            <a:r>
              <a:rPr kumimoji="1" lang="en-US" altLang="ja-JP" sz="1400" dirty="0" smtClean="0">
                <a:solidFill>
                  <a:schemeClr val="bg1"/>
                </a:solidFill>
                <a:latin typeface="Meiryo" charset="-128"/>
                <a:ea typeface="Meiryo" charset="-128"/>
                <a:cs typeface="Meiryo" charset="-128"/>
              </a:rPr>
              <a:t>【</a:t>
            </a:r>
            <a:r>
              <a:rPr lang="ja-JP" altLang="en-US" sz="1400" dirty="0">
                <a:solidFill>
                  <a:schemeClr val="bg1"/>
                </a:solidFill>
                <a:latin typeface="Meiryo" charset="-128"/>
                <a:ea typeface="Meiryo" charset="-128"/>
                <a:cs typeface="Meiryo" charset="-128"/>
              </a:rPr>
              <a:t>強い</a:t>
            </a:r>
            <a:r>
              <a:rPr lang="en-US" altLang="ja-JP" sz="1400" dirty="0" smtClean="0">
                <a:solidFill>
                  <a:schemeClr val="bg1"/>
                </a:solidFill>
                <a:latin typeface="Meiryo" charset="-128"/>
                <a:ea typeface="Meiryo" charset="-128"/>
                <a:cs typeface="Meiryo" charset="-128"/>
              </a:rPr>
              <a:t>AI</a:t>
            </a:r>
            <a:r>
              <a:rPr kumimoji="1" lang="en-US" altLang="ja-JP" sz="1400" dirty="0" smtClean="0">
                <a:solidFill>
                  <a:schemeClr val="bg1"/>
                </a:solidFill>
                <a:latin typeface="Meiryo" charset="-128"/>
                <a:ea typeface="Meiryo" charset="-128"/>
                <a:cs typeface="Meiryo" charset="-128"/>
              </a:rPr>
              <a:t>】</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366964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コレ一枚</a:t>
            </a:r>
            <a:r>
              <a:rPr kumimoji="1" lang="ja-JP" altLang="en-US" smtClean="0"/>
              <a:t>でわかるスマートマシン</a:t>
            </a:r>
            <a:endParaRPr kumimoji="1" lang="ja-JP" altLang="en-US" dirty="0"/>
          </a:p>
        </p:txBody>
      </p:sp>
      <p:sp>
        <p:nvSpPr>
          <p:cNvPr id="3" name="正方形/長方形 2"/>
          <p:cNvSpPr/>
          <p:nvPr/>
        </p:nvSpPr>
        <p:spPr>
          <a:xfrm>
            <a:off x="457200" y="857250"/>
            <a:ext cx="8242300" cy="51752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44513" y="1513820"/>
            <a:ext cx="8051800" cy="415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35013" y="3329920"/>
            <a:ext cx="3827463" cy="21018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1776444" y="927100"/>
            <a:ext cx="5587938" cy="523220"/>
          </a:xfrm>
          <a:prstGeom prst="rect">
            <a:avLst/>
          </a:prstGeom>
          <a:noFill/>
        </p:spPr>
        <p:txBody>
          <a:bodyPr wrap="none" rtlCol="0">
            <a:spAutoFit/>
          </a:bodyPr>
          <a:lstStyle/>
          <a:p>
            <a:pPr algn="ctr"/>
            <a:r>
              <a:rPr kumimoji="1" lang="ja-JP" altLang="en-US" sz="2800" dirty="0" smtClean="0">
                <a:solidFill>
                  <a:srgbClr val="3366FF"/>
                </a:solidFill>
                <a:latin typeface="HGP創英角ｺﾞｼｯｸUB"/>
                <a:ea typeface="HGP創英角ｺﾞｼｯｸUB"/>
                <a:cs typeface="HGP創英角ｺﾞｼｯｸUB"/>
              </a:rPr>
              <a:t>スマートマシン</a:t>
            </a:r>
            <a:r>
              <a:rPr kumimoji="1" lang="ja-JP" altLang="en-US" sz="2800" dirty="0" smtClean="0">
                <a:solidFill>
                  <a:srgbClr val="3366FF"/>
                </a:solidFill>
              </a:rPr>
              <a:t>（</a:t>
            </a:r>
            <a:r>
              <a:rPr kumimoji="1" lang="en-US" altLang="ja-JP" sz="2800" dirty="0" smtClean="0">
                <a:solidFill>
                  <a:srgbClr val="3366FF"/>
                </a:solidFill>
                <a:latin typeface="Arial Black"/>
                <a:cs typeface="Arial Black"/>
              </a:rPr>
              <a:t>Smart Machine</a:t>
            </a:r>
            <a:r>
              <a:rPr kumimoji="1" lang="ja-JP" altLang="en-US" sz="2800" dirty="0" smtClean="0">
                <a:solidFill>
                  <a:srgbClr val="3366FF"/>
                </a:solidFill>
              </a:rPr>
              <a:t>）</a:t>
            </a:r>
            <a:endParaRPr kumimoji="1" lang="ja-JP" altLang="en-US" sz="2800" dirty="0">
              <a:solidFill>
                <a:srgbClr val="3366FF"/>
              </a:solidFill>
            </a:endParaRPr>
          </a:p>
        </p:txBody>
      </p:sp>
      <p:sp>
        <p:nvSpPr>
          <p:cNvPr id="7" name="テキスト ボックス 6"/>
          <p:cNvSpPr txBox="1"/>
          <p:nvPr/>
        </p:nvSpPr>
        <p:spPr>
          <a:xfrm>
            <a:off x="836613" y="3472656"/>
            <a:ext cx="1723549" cy="707886"/>
          </a:xfrm>
          <a:prstGeom prst="rect">
            <a:avLst/>
          </a:prstGeom>
          <a:noFill/>
        </p:spPr>
        <p:txBody>
          <a:bodyPr wrap="none" rtlCol="0">
            <a:spAutoFit/>
          </a:bodyPr>
          <a:lstStyle/>
          <a:p>
            <a:r>
              <a:rPr kumimoji="1" lang="ja-JP" altLang="en-US" sz="4000" dirty="0" smtClean="0">
                <a:solidFill>
                  <a:schemeClr val="bg1"/>
                </a:solidFill>
              </a:rPr>
              <a:t>自動化</a:t>
            </a:r>
            <a:endParaRPr kumimoji="1" lang="ja-JP" altLang="en-US" sz="4000" dirty="0">
              <a:solidFill>
                <a:schemeClr val="bg1"/>
              </a:solidFill>
            </a:endParaRPr>
          </a:p>
        </p:txBody>
      </p:sp>
      <p:sp>
        <p:nvSpPr>
          <p:cNvPr id="8" name="テキスト ボックス 7"/>
          <p:cNvSpPr txBox="1"/>
          <p:nvPr/>
        </p:nvSpPr>
        <p:spPr>
          <a:xfrm>
            <a:off x="836613" y="4180542"/>
            <a:ext cx="3513101" cy="954107"/>
          </a:xfrm>
          <a:prstGeom prst="rect">
            <a:avLst/>
          </a:prstGeom>
          <a:noFill/>
        </p:spPr>
        <p:txBody>
          <a:bodyPr wrap="none" rtlCol="0">
            <a:spAutoFit/>
          </a:bodyPr>
          <a:lstStyle/>
          <a:p>
            <a:r>
              <a:rPr kumimoji="1" lang="ja-JP" altLang="en-US" sz="2800" dirty="0" smtClean="0">
                <a:solidFill>
                  <a:schemeClr val="bg1"/>
                </a:solidFill>
              </a:rPr>
              <a:t>決められたやり方を</a:t>
            </a:r>
            <a:endParaRPr kumimoji="1" lang="en-US" altLang="ja-JP" sz="2800" dirty="0" smtClean="0">
              <a:solidFill>
                <a:schemeClr val="bg1"/>
              </a:solidFill>
            </a:endParaRPr>
          </a:p>
          <a:p>
            <a:r>
              <a:rPr kumimoji="1" lang="ja-JP" altLang="en-US" sz="2800" dirty="0" smtClean="0">
                <a:solidFill>
                  <a:schemeClr val="bg1"/>
                </a:solidFill>
              </a:rPr>
              <a:t>その通り確実にこなす</a:t>
            </a:r>
            <a:endParaRPr kumimoji="1" lang="ja-JP" altLang="en-US" sz="2800" dirty="0">
              <a:solidFill>
                <a:schemeClr val="bg1"/>
              </a:solidFill>
            </a:endParaRPr>
          </a:p>
        </p:txBody>
      </p:sp>
      <p:sp>
        <p:nvSpPr>
          <p:cNvPr id="9" name="テキスト ボックス 8"/>
          <p:cNvSpPr txBox="1"/>
          <p:nvPr/>
        </p:nvSpPr>
        <p:spPr>
          <a:xfrm>
            <a:off x="836613" y="1586706"/>
            <a:ext cx="1723549" cy="707886"/>
          </a:xfrm>
          <a:prstGeom prst="rect">
            <a:avLst/>
          </a:prstGeom>
          <a:noFill/>
        </p:spPr>
        <p:txBody>
          <a:bodyPr wrap="none" rtlCol="0">
            <a:spAutoFit/>
          </a:bodyPr>
          <a:lstStyle/>
          <a:p>
            <a:r>
              <a:rPr kumimoji="1" lang="ja-JP" altLang="en-US" sz="4000" dirty="0" smtClean="0">
                <a:solidFill>
                  <a:schemeClr val="bg1"/>
                </a:solidFill>
              </a:rPr>
              <a:t>自律化</a:t>
            </a:r>
            <a:endParaRPr kumimoji="1" lang="ja-JP" altLang="en-US" sz="4000" dirty="0">
              <a:solidFill>
                <a:schemeClr val="bg1"/>
              </a:solidFill>
            </a:endParaRPr>
          </a:p>
        </p:txBody>
      </p:sp>
      <p:sp>
        <p:nvSpPr>
          <p:cNvPr id="10" name="テキスト ボックス 9"/>
          <p:cNvSpPr txBox="1"/>
          <p:nvPr/>
        </p:nvSpPr>
        <p:spPr>
          <a:xfrm>
            <a:off x="836613" y="2294592"/>
            <a:ext cx="7171154" cy="954107"/>
          </a:xfrm>
          <a:prstGeom prst="rect">
            <a:avLst/>
          </a:prstGeom>
          <a:noFill/>
        </p:spPr>
        <p:txBody>
          <a:bodyPr wrap="none" rtlCol="0">
            <a:spAutoFit/>
          </a:bodyPr>
          <a:lstStyle/>
          <a:p>
            <a:r>
              <a:rPr kumimoji="1" lang="ja-JP" altLang="en-US" sz="2800" dirty="0" smtClean="0">
                <a:solidFill>
                  <a:schemeClr val="bg1"/>
                </a:solidFill>
              </a:rPr>
              <a:t>自分で学習し、独自にルールを生成し、</a:t>
            </a:r>
            <a:endParaRPr kumimoji="1" lang="en-US" altLang="ja-JP" sz="2800" dirty="0" smtClean="0">
              <a:solidFill>
                <a:schemeClr val="bg1"/>
              </a:solidFill>
            </a:endParaRPr>
          </a:p>
          <a:p>
            <a:r>
              <a:rPr kumimoji="1" lang="ja-JP" altLang="en-US" sz="2800" dirty="0" smtClean="0">
                <a:solidFill>
                  <a:schemeClr val="bg1"/>
                </a:solidFill>
              </a:rPr>
              <a:t>状況を自ら把握して、最適な選択や判断を行う</a:t>
            </a:r>
            <a:endParaRPr kumimoji="1" lang="ja-JP" altLang="en-US" sz="2800" dirty="0">
              <a:solidFill>
                <a:schemeClr val="bg1"/>
              </a:solidFill>
            </a:endParaRPr>
          </a:p>
        </p:txBody>
      </p:sp>
      <p:sp>
        <p:nvSpPr>
          <p:cNvPr id="11" name="正方形/長方形 10"/>
          <p:cNvSpPr/>
          <p:nvPr/>
        </p:nvSpPr>
        <p:spPr>
          <a:xfrm>
            <a:off x="4768850" y="3344327"/>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自律走行車</a:t>
            </a:r>
            <a:endParaRPr kumimoji="1" lang="ja-JP" altLang="en-US" sz="2000" dirty="0">
              <a:solidFill>
                <a:srgbClr val="FFFFFF"/>
              </a:solidFill>
              <a:latin typeface="ＭＳ Ｐゴシック"/>
              <a:ea typeface="ＭＳ Ｐゴシック"/>
              <a:cs typeface="ＭＳ Ｐゴシック"/>
            </a:endParaRPr>
          </a:p>
        </p:txBody>
      </p:sp>
      <p:sp>
        <p:nvSpPr>
          <p:cNvPr id="12" name="正方形/長方形 11"/>
          <p:cNvSpPr/>
          <p:nvPr/>
        </p:nvSpPr>
        <p:spPr>
          <a:xfrm>
            <a:off x="4768850" y="3770571"/>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無人ヘリコプター</a:t>
            </a:r>
            <a:endParaRPr kumimoji="1" lang="ja-JP" altLang="en-US" sz="2000" dirty="0">
              <a:solidFill>
                <a:srgbClr val="FFFFFF"/>
              </a:solidFill>
              <a:latin typeface="ＭＳ Ｐゴシック"/>
              <a:ea typeface="ＭＳ Ｐゴシック"/>
              <a:cs typeface="ＭＳ Ｐゴシック"/>
            </a:endParaRPr>
          </a:p>
        </p:txBody>
      </p:sp>
      <p:sp>
        <p:nvSpPr>
          <p:cNvPr id="13" name="正方形/長方形 12"/>
          <p:cNvSpPr/>
          <p:nvPr/>
        </p:nvSpPr>
        <p:spPr>
          <a:xfrm>
            <a:off x="4768850" y="4211915"/>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音声アシスタント</a:t>
            </a:r>
            <a:endParaRPr kumimoji="1" lang="ja-JP" altLang="en-US" sz="2000" dirty="0">
              <a:solidFill>
                <a:srgbClr val="FFFFFF"/>
              </a:solidFill>
              <a:latin typeface="ＭＳ Ｐゴシック"/>
              <a:ea typeface="ＭＳ Ｐゴシック"/>
              <a:cs typeface="ＭＳ Ｐゴシック"/>
            </a:endParaRPr>
          </a:p>
        </p:txBody>
      </p:sp>
      <p:sp>
        <p:nvSpPr>
          <p:cNvPr id="14" name="正方形/長方形 13"/>
          <p:cNvSpPr/>
          <p:nvPr/>
        </p:nvSpPr>
        <p:spPr>
          <a:xfrm>
            <a:off x="4768850" y="5070494"/>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ロボット</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4768850" y="4645044"/>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専門家アドバイザー</a:t>
            </a:r>
            <a:endParaRPr kumimoji="1" lang="ja-JP" altLang="en-US" sz="2000" dirty="0">
              <a:solidFill>
                <a:srgbClr val="FFFFFF"/>
              </a:solidFill>
              <a:latin typeface="ＭＳ Ｐゴシック"/>
              <a:ea typeface="ＭＳ Ｐゴシック"/>
              <a:cs typeface="ＭＳ Ｐゴシック"/>
            </a:endParaRPr>
          </a:p>
        </p:txBody>
      </p:sp>
      <p:sp>
        <p:nvSpPr>
          <p:cNvPr id="16" name="ホームベース 15"/>
          <p:cNvSpPr/>
          <p:nvPr/>
        </p:nvSpPr>
        <p:spPr>
          <a:xfrm rot="16200000">
            <a:off x="4103688" y="4771630"/>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ホームベース 16"/>
          <p:cNvSpPr/>
          <p:nvPr/>
        </p:nvSpPr>
        <p:spPr>
          <a:xfrm rot="16200000">
            <a:off x="1373585" y="4771629"/>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ホームベース 17"/>
          <p:cNvSpPr/>
          <p:nvPr/>
        </p:nvSpPr>
        <p:spPr>
          <a:xfrm rot="16200000">
            <a:off x="6833793" y="4771631"/>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テキスト ボックス 18"/>
          <p:cNvSpPr txBox="1"/>
          <p:nvPr/>
        </p:nvSpPr>
        <p:spPr>
          <a:xfrm>
            <a:off x="1069052" y="5886450"/>
            <a:ext cx="1523173" cy="584776"/>
          </a:xfrm>
          <a:prstGeom prst="rect">
            <a:avLst/>
          </a:prstGeom>
          <a:noFill/>
        </p:spPr>
        <p:txBody>
          <a:bodyPr wrap="none" rtlCol="0">
            <a:spAutoFit/>
          </a:bodyPr>
          <a:lstStyle/>
          <a:p>
            <a:pPr algn="ctr"/>
            <a:r>
              <a:rPr kumimoji="1" lang="ja-JP" altLang="en-US" sz="3200" dirty="0" smtClean="0">
                <a:solidFill>
                  <a:srgbClr val="FFFFFF"/>
                </a:solidFill>
              </a:rPr>
              <a:t>クラウド</a:t>
            </a:r>
            <a:endParaRPr kumimoji="1" lang="ja-JP" altLang="en-US" sz="3200" dirty="0">
              <a:solidFill>
                <a:srgbClr val="FFFFFF"/>
              </a:solidFill>
            </a:endParaRPr>
          </a:p>
        </p:txBody>
      </p:sp>
      <p:sp>
        <p:nvSpPr>
          <p:cNvPr id="20" name="テキスト ボックス 19"/>
          <p:cNvSpPr txBox="1"/>
          <p:nvPr/>
        </p:nvSpPr>
        <p:spPr>
          <a:xfrm>
            <a:off x="3368880" y="5886450"/>
            <a:ext cx="2387192" cy="584776"/>
          </a:xfrm>
          <a:prstGeom prst="rect">
            <a:avLst/>
          </a:prstGeom>
          <a:noFill/>
        </p:spPr>
        <p:txBody>
          <a:bodyPr wrap="none" rtlCol="0">
            <a:spAutoFit/>
          </a:bodyPr>
          <a:lstStyle/>
          <a:p>
            <a:pPr algn="ctr"/>
            <a:r>
              <a:rPr kumimoji="1" lang="ja-JP" altLang="en-US" sz="3200" dirty="0" smtClean="0">
                <a:solidFill>
                  <a:srgbClr val="FFFFFF"/>
                </a:solidFill>
              </a:rPr>
              <a:t>ビッグデータ</a:t>
            </a:r>
            <a:endParaRPr kumimoji="1" lang="ja-JP" altLang="en-US" sz="3200" dirty="0">
              <a:solidFill>
                <a:srgbClr val="FFFFFF"/>
              </a:solidFill>
            </a:endParaRPr>
          </a:p>
        </p:txBody>
      </p:sp>
      <p:sp>
        <p:nvSpPr>
          <p:cNvPr id="21" name="テキスト ボックス 20"/>
          <p:cNvSpPr txBox="1"/>
          <p:nvPr/>
        </p:nvSpPr>
        <p:spPr>
          <a:xfrm>
            <a:off x="6405307" y="5886450"/>
            <a:ext cx="1826141" cy="584776"/>
          </a:xfrm>
          <a:prstGeom prst="rect">
            <a:avLst/>
          </a:prstGeom>
          <a:noFill/>
        </p:spPr>
        <p:txBody>
          <a:bodyPr wrap="none" rtlCol="0">
            <a:spAutoFit/>
          </a:bodyPr>
          <a:lstStyle/>
          <a:p>
            <a:pPr algn="ctr"/>
            <a:r>
              <a:rPr kumimoji="1" lang="ja-JP" altLang="en-US" sz="3200" dirty="0" smtClean="0">
                <a:solidFill>
                  <a:srgbClr val="FFFFFF"/>
                </a:solidFill>
              </a:rPr>
              <a:t>人工知能</a:t>
            </a:r>
            <a:endParaRPr kumimoji="1" lang="ja-JP" altLang="en-US" sz="3200" dirty="0">
              <a:solidFill>
                <a:srgbClr val="FFFFFF"/>
              </a:solidFill>
            </a:endParaRPr>
          </a:p>
        </p:txBody>
      </p:sp>
    </p:spTree>
    <p:extLst>
      <p:ext uri="{BB962C8B-B14F-4D97-AF65-F5344CB8AC3E}">
        <p14:creationId xmlns:p14="http://schemas.microsoft.com/office/powerpoint/2010/main" val="4261940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60594" y="3156037"/>
            <a:ext cx="5039598" cy="69233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ja-JP" altLang="en-US" dirty="0" smtClean="0"/>
              <a:t>スマートマシン</a:t>
            </a:r>
            <a:endParaRPr kumimoji="1" lang="ja-JP" altLang="en-US" dirty="0"/>
          </a:p>
        </p:txBody>
      </p:sp>
      <p:sp>
        <p:nvSpPr>
          <p:cNvPr id="2" name="スライド番号プレースホルダー 1"/>
          <p:cNvSpPr>
            <a:spLocks noGrp="1"/>
          </p:cNvSpPr>
          <p:nvPr>
            <p:ph type="sldNum" sz="quarter" idx="12"/>
          </p:nvPr>
        </p:nvSpPr>
        <p:spPr>
          <a:xfrm>
            <a:off x="6932246" y="6763051"/>
            <a:ext cx="2133600" cy="217800"/>
          </a:xfrm>
        </p:spPr>
        <p:txBody>
          <a:bodyPr/>
          <a:lstStyle/>
          <a:p>
            <a:fld id="{8FF8CC5D-A65D-5946-99B5-645367A967AD}" type="slidenum">
              <a:rPr kumimoji="1" lang="ja-JP" altLang="en-US" smtClean="0"/>
              <a:t>22</a:t>
            </a:fld>
            <a:endParaRPr kumimoji="1" lang="ja-JP" altLang="en-US"/>
          </a:p>
        </p:txBody>
      </p:sp>
      <p:sp>
        <p:nvSpPr>
          <p:cNvPr id="7" name="テキスト ボックス 6"/>
          <p:cNvSpPr txBox="1"/>
          <p:nvPr/>
        </p:nvSpPr>
        <p:spPr>
          <a:xfrm>
            <a:off x="1260593" y="3275551"/>
            <a:ext cx="1689223" cy="523220"/>
          </a:xfrm>
          <a:prstGeom prst="rect">
            <a:avLst/>
          </a:prstGeom>
          <a:noFill/>
        </p:spPr>
        <p:txBody>
          <a:bodyPr wrap="square" rtlCol="0">
            <a:spAutoFit/>
          </a:bodyPr>
          <a:lstStyle/>
          <a:p>
            <a:pPr algn="ctr"/>
            <a:r>
              <a:rPr kumimoji="1" lang="ja-JP" altLang="en-US" sz="2000" b="1" dirty="0" smtClean="0">
                <a:solidFill>
                  <a:srgbClr val="0432FF"/>
                </a:solidFill>
                <a:latin typeface="Meiryo" charset="-128"/>
                <a:ea typeface="Meiryo" charset="-128"/>
                <a:cs typeface="Meiryo" charset="-128"/>
              </a:rPr>
              <a:t>人工知能</a:t>
            </a:r>
            <a:endParaRPr lang="en-US" altLang="ja-JP" sz="1200" dirty="0">
              <a:solidFill>
                <a:srgbClr val="0432FF"/>
              </a:solidFill>
              <a:latin typeface="Meiryo" charset="-128"/>
              <a:ea typeface="Meiryo" charset="-128"/>
              <a:cs typeface="Meiryo" charset="-128"/>
            </a:endParaRPr>
          </a:p>
          <a:p>
            <a:pPr algn="ctr"/>
            <a:r>
              <a:rPr kumimoji="1" lang="en-US" altLang="ja-JP" sz="800" dirty="0" smtClean="0">
                <a:solidFill>
                  <a:srgbClr val="0432FF"/>
                </a:solidFill>
                <a:latin typeface="Meiryo" charset="-128"/>
                <a:ea typeface="Meiryo" charset="-128"/>
                <a:cs typeface="Meiryo" charset="-128"/>
              </a:rPr>
              <a:t>Artificial Intelligence</a:t>
            </a:r>
            <a:endParaRPr kumimoji="1" lang="ja-JP" altLang="en-US" sz="800" dirty="0">
              <a:solidFill>
                <a:srgbClr val="0432FF"/>
              </a:solidFill>
              <a:latin typeface="Meiryo" charset="-128"/>
              <a:ea typeface="Meiryo" charset="-128"/>
              <a:cs typeface="Meiryo" charset="-128"/>
            </a:endParaRPr>
          </a:p>
        </p:txBody>
      </p:sp>
      <p:sp>
        <p:nvSpPr>
          <p:cNvPr id="12" name="円柱 11"/>
          <p:cNvSpPr/>
          <p:nvPr/>
        </p:nvSpPr>
        <p:spPr>
          <a:xfrm>
            <a:off x="6660232" y="2929293"/>
            <a:ext cx="1368152" cy="1167062"/>
          </a:xfrm>
          <a:prstGeom prst="can">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ビッグ</a:t>
            </a:r>
            <a:endParaRPr kumimoji="1" lang="en-US" altLang="ja-JP" dirty="0" smtClean="0">
              <a:solidFill>
                <a:srgbClr val="FFFFFF"/>
              </a:solidFill>
              <a:latin typeface="Meiryo" charset="-128"/>
              <a:ea typeface="Meiryo" charset="-128"/>
              <a:cs typeface="Meiryo" charset="-128"/>
            </a:endParaRPr>
          </a:p>
          <a:p>
            <a:pPr algn="ctr"/>
            <a:r>
              <a:rPr kumimoji="1" lang="ja-JP" altLang="en-US" dirty="0" smtClean="0">
                <a:solidFill>
                  <a:srgbClr val="FFFFFF"/>
                </a:solidFill>
                <a:latin typeface="Meiryo" charset="-128"/>
                <a:ea typeface="Meiryo" charset="-128"/>
                <a:cs typeface="Meiryo" charset="-128"/>
              </a:rPr>
              <a:t>データ</a:t>
            </a:r>
            <a:endParaRPr kumimoji="1" lang="ja-JP" altLang="en-US" dirty="0">
              <a:solidFill>
                <a:srgbClr val="FFFFFF"/>
              </a:solidFill>
              <a:latin typeface="Meiryo" charset="-128"/>
              <a:ea typeface="Meiryo" charset="-128"/>
              <a:cs typeface="Meiryo" charset="-128"/>
            </a:endParaRPr>
          </a:p>
        </p:txBody>
      </p:sp>
      <p:sp>
        <p:nvSpPr>
          <p:cNvPr id="28" name="正方形/長方形 27"/>
          <p:cNvSpPr/>
          <p:nvPr/>
        </p:nvSpPr>
        <p:spPr>
          <a:xfrm>
            <a:off x="2929029" y="1020069"/>
            <a:ext cx="3285942" cy="5256237"/>
          </a:xfrm>
          <a:prstGeom prst="rect">
            <a:avLst/>
          </a:prstGeom>
          <a:solidFill>
            <a:srgbClr val="FFC000">
              <a:alpha val="4078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3047793" y="3257173"/>
            <a:ext cx="3024994" cy="528401"/>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機械学習</a:t>
            </a:r>
            <a:endParaRPr kumimoji="1" lang="ja-JP" altLang="en-US" sz="2000" dirty="0">
              <a:solidFill>
                <a:srgbClr val="FFFFFF"/>
              </a:solidFill>
              <a:latin typeface="Meiryo" charset="-128"/>
              <a:ea typeface="Meiryo" charset="-128"/>
              <a:cs typeface="Meiryo" charset="-128"/>
            </a:endParaRPr>
          </a:p>
        </p:txBody>
      </p:sp>
      <p:sp>
        <p:nvSpPr>
          <p:cNvPr id="6" name="正方形/長方形 5"/>
          <p:cNvSpPr/>
          <p:nvPr/>
        </p:nvSpPr>
        <p:spPr>
          <a:xfrm>
            <a:off x="3055661" y="3949512"/>
            <a:ext cx="2576296" cy="1403925"/>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機械的駆動装置</a:t>
            </a:r>
            <a:endParaRPr kumimoji="1" lang="en-US" altLang="ja-JP" sz="2000" dirty="0" smtClean="0">
              <a:solidFill>
                <a:srgbClr val="FFFFFF"/>
              </a:solidFill>
              <a:latin typeface="Meiryo" charset="-128"/>
              <a:ea typeface="Meiryo" charset="-128"/>
              <a:cs typeface="Meiryo" charset="-128"/>
            </a:endParaRPr>
          </a:p>
          <a:p>
            <a:pPr algn="ctr"/>
            <a:endParaRPr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油圧・電磁アクチュエーター</a:t>
            </a:r>
            <a:endParaRPr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モーター／エンジンなど</a:t>
            </a: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929029" y="1124744"/>
            <a:ext cx="3285942" cy="584775"/>
          </a:xfrm>
          <a:prstGeom prst="rect">
            <a:avLst/>
          </a:prstGeom>
          <a:noFill/>
        </p:spPr>
        <p:txBody>
          <a:bodyPr wrap="square" rtlCol="0">
            <a:spAutoFit/>
          </a:bodyPr>
          <a:lstStyle/>
          <a:p>
            <a:pPr algn="ctr"/>
            <a:r>
              <a:rPr kumimoji="1" lang="ja-JP" altLang="en-US" sz="2000" b="1" dirty="0" smtClean="0">
                <a:solidFill>
                  <a:srgbClr val="C00000"/>
                </a:solidFill>
                <a:latin typeface="Meiryo" charset="-128"/>
                <a:ea typeface="Meiryo" charset="-128"/>
                <a:cs typeface="Meiryo" charset="-128"/>
              </a:rPr>
              <a:t>スマートマシーン</a:t>
            </a:r>
            <a:endParaRPr kumimoji="1" lang="en-US" altLang="ja-JP" sz="2000" b="1" dirty="0" smtClean="0">
              <a:solidFill>
                <a:srgbClr val="C00000"/>
              </a:solidFill>
              <a:latin typeface="Meiryo" charset="-128"/>
              <a:ea typeface="Meiryo" charset="-128"/>
              <a:cs typeface="Meiryo" charset="-128"/>
            </a:endParaRPr>
          </a:p>
          <a:p>
            <a:pPr algn="ctr"/>
            <a:r>
              <a:rPr lang="en-US" altLang="ja-JP" sz="1200" dirty="0" smtClean="0">
                <a:solidFill>
                  <a:srgbClr val="C00000"/>
                </a:solidFill>
                <a:latin typeface="Meiryo" charset="-128"/>
                <a:ea typeface="Meiryo" charset="-128"/>
                <a:cs typeface="Meiryo" charset="-128"/>
              </a:rPr>
              <a:t>Smart Machine</a:t>
            </a:r>
            <a:endParaRPr kumimoji="1" lang="ja-JP" altLang="en-US" sz="1200" dirty="0">
              <a:solidFill>
                <a:srgbClr val="C00000"/>
              </a:solidFill>
              <a:latin typeface="Meiryo" charset="-128"/>
              <a:ea typeface="Meiryo" charset="-128"/>
              <a:cs typeface="Meiryo" charset="-128"/>
            </a:endParaRPr>
          </a:p>
        </p:txBody>
      </p:sp>
      <p:sp>
        <p:nvSpPr>
          <p:cNvPr id="9" name="正方形/長方形 8"/>
          <p:cNvSpPr/>
          <p:nvPr/>
        </p:nvSpPr>
        <p:spPr>
          <a:xfrm>
            <a:off x="5717178" y="4657235"/>
            <a:ext cx="360039" cy="696202"/>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Hiragino Kaku Gothic ProN W6" charset="-128"/>
                <a:ea typeface="Hiragino Kaku Gothic ProN W6" charset="-128"/>
                <a:cs typeface="Hiragino Kaku Gothic ProN W6" charset="-128"/>
              </a:rPr>
              <a:t>センサー</a:t>
            </a:r>
            <a:endParaRPr kumimoji="1" lang="ja-JP" altLang="en-US" sz="800" dirty="0">
              <a:solidFill>
                <a:srgbClr val="FFFFFF"/>
              </a:solidFill>
              <a:latin typeface="Hiragino Kaku Gothic ProN W6" charset="-128"/>
              <a:ea typeface="Hiragino Kaku Gothic ProN W6" charset="-128"/>
              <a:cs typeface="Hiragino Kaku Gothic ProN W6" charset="-128"/>
            </a:endParaRPr>
          </a:p>
        </p:txBody>
      </p:sp>
      <p:sp>
        <p:nvSpPr>
          <p:cNvPr id="10" name="正方形/長方形 9"/>
          <p:cNvSpPr/>
          <p:nvPr/>
        </p:nvSpPr>
        <p:spPr>
          <a:xfrm>
            <a:off x="5717178" y="3946871"/>
            <a:ext cx="360039" cy="696202"/>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Hiragino Kaku Gothic ProN W6" charset="-128"/>
                <a:ea typeface="Hiragino Kaku Gothic ProN W6" charset="-128"/>
                <a:cs typeface="Hiragino Kaku Gothic ProN W6" charset="-128"/>
              </a:rPr>
              <a:t>通信機能</a:t>
            </a:r>
            <a:endParaRPr kumimoji="1" lang="ja-JP" altLang="en-US" sz="800" dirty="0">
              <a:solidFill>
                <a:srgbClr val="FFFFFF"/>
              </a:solidFill>
              <a:latin typeface="Hiragino Kaku Gothic ProN W6" charset="-128"/>
              <a:ea typeface="Hiragino Kaku Gothic ProN W6" charset="-128"/>
              <a:cs typeface="Hiragino Kaku Gothic ProN W6" charset="-128"/>
            </a:endParaRP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543" y="5495002"/>
            <a:ext cx="989244" cy="597411"/>
          </a:xfrm>
          <a:prstGeom prst="rect">
            <a:avLst/>
          </a:prstGeom>
          <a:effectLst>
            <a:outerShdw blurRad="50800" dist="38100" dir="2700000" algn="tl" rotWithShape="0">
              <a:prstClr val="black">
                <a:alpha val="40000"/>
              </a:prstClr>
            </a:outerShdw>
          </a:effectLst>
        </p:spPr>
      </p:pic>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935" y="5497332"/>
            <a:ext cx="1015408" cy="601229"/>
          </a:xfrm>
          <a:prstGeom prst="rect">
            <a:avLst/>
          </a:prstGeom>
          <a:effectLst>
            <a:outerShdw blurRad="50800" dist="38100" dir="2700000" algn="tl" rotWithShape="0">
              <a:prstClr val="black">
                <a:alpha val="40000"/>
              </a:prstClr>
            </a:outerShdw>
          </a:effectLst>
        </p:spPr>
      </p:pic>
      <p:pic>
        <p:nvPicPr>
          <p:cNvPr id="25" name="図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229" y="5493409"/>
            <a:ext cx="898506" cy="599004"/>
          </a:xfrm>
          <a:prstGeom prst="rect">
            <a:avLst/>
          </a:prstGeom>
          <a:effectLst>
            <a:outerShdw blurRad="50800" dist="38100" dir="2700000" algn="tl" rotWithShape="0">
              <a:prstClr val="black">
                <a:alpha val="40000"/>
              </a:prstClr>
            </a:outerShdw>
          </a:effectLst>
        </p:spPr>
      </p:pic>
      <p:pic>
        <p:nvPicPr>
          <p:cNvPr id="26" name="Picture 12" descr="http://www.blogcdn.com/www.engadget.com/media/2013/10/ibm-watson-doctors-2013-10-15-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058" y="2308618"/>
            <a:ext cx="1440160" cy="789765"/>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27" name="図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5661" y="2307181"/>
            <a:ext cx="1511513" cy="789765"/>
          </a:xfrm>
          <a:prstGeom prst="rect">
            <a:avLst/>
          </a:prstGeom>
          <a:effectLst>
            <a:outerShdw blurRad="50800" dist="38100" dir="2700000" algn="tl" rotWithShape="0">
              <a:prstClr val="black">
                <a:alpha val="40000"/>
              </a:prstClr>
            </a:outerShdw>
          </a:effectLst>
        </p:spPr>
      </p:pic>
      <p:sp>
        <p:nvSpPr>
          <p:cNvPr id="16" name="屈折矢印 15"/>
          <p:cNvSpPr/>
          <p:nvPr/>
        </p:nvSpPr>
        <p:spPr>
          <a:xfrm>
            <a:off x="6152216" y="4066068"/>
            <a:ext cx="1372112" cy="418836"/>
          </a:xfrm>
          <a:prstGeom prst="bentUpArrow">
            <a:avLst>
              <a:gd name="adj1" fmla="val 42583"/>
              <a:gd name="adj2" fmla="val 44048"/>
              <a:gd name="adj3" fmla="val 35257"/>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屈折矢印 28"/>
          <p:cNvSpPr/>
          <p:nvPr/>
        </p:nvSpPr>
        <p:spPr>
          <a:xfrm flipV="1">
            <a:off x="6152216" y="2512668"/>
            <a:ext cx="1372112" cy="440104"/>
          </a:xfrm>
          <a:prstGeom prst="bentUpArrow">
            <a:avLst>
              <a:gd name="adj1" fmla="val 42583"/>
              <a:gd name="adj2" fmla="val 44048"/>
              <a:gd name="adj3" fmla="val 35257"/>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rot="10800000">
            <a:off x="5955965" y="3344334"/>
            <a:ext cx="738923" cy="378768"/>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3051229" y="1781467"/>
            <a:ext cx="3021558" cy="420099"/>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応対</a:t>
            </a:r>
            <a:r>
              <a:rPr lang="ja-JP" altLang="en-US" sz="2000" smtClean="0">
                <a:solidFill>
                  <a:srgbClr val="FFFFFF"/>
                </a:solidFill>
                <a:latin typeface="Meiryo" charset="-128"/>
                <a:ea typeface="Meiryo" charset="-128"/>
                <a:cs typeface="Meiryo" charset="-128"/>
              </a:rPr>
              <a:t>・応答機能</a:t>
            </a:r>
            <a:endParaRPr kumimoji="1" lang="en-US" altLang="ja-JP" sz="2000" dirty="0" smtClean="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744464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design_img_f_1133791_s.png"/>
          <p:cNvPicPr>
            <a:picLocks noChangeAspect="1"/>
          </p:cNvPicPr>
          <p:nvPr/>
        </p:nvPicPr>
        <p:blipFill>
          <a:blip r:embed="rId2">
            <a:alphaModFix am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187424" y="3879104"/>
            <a:ext cx="2769152" cy="2164044"/>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p:txBody>
          <a:bodyPr/>
          <a:lstStyle/>
          <a:p>
            <a:r>
              <a:rPr kumimoji="1" lang="ja-JP" altLang="en-US" dirty="0" smtClean="0"/>
              <a:t>なぜいま人工知能なのか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pic>
        <p:nvPicPr>
          <p:cNvPr id="10" name="図 9" descr="imgre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91600" y="5952886"/>
            <a:ext cx="473555" cy="325023"/>
          </a:xfrm>
          <a:prstGeom prst="rect">
            <a:avLst/>
          </a:prstGeom>
        </p:spPr>
      </p:pic>
      <p:grpSp>
        <p:nvGrpSpPr>
          <p:cNvPr id="11" name="図形グループ 10"/>
          <p:cNvGrpSpPr/>
          <p:nvPr/>
        </p:nvGrpSpPr>
        <p:grpSpPr>
          <a:xfrm>
            <a:off x="1372428" y="5904177"/>
            <a:ext cx="150831" cy="353086"/>
            <a:chOff x="1946324" y="4125162"/>
            <a:chExt cx="969964" cy="2007872"/>
          </a:xfrm>
        </p:grpSpPr>
        <p:sp>
          <p:nvSpPr>
            <p:cNvPr id="12" name="円/楕円 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977259" y="5877231"/>
            <a:ext cx="332159" cy="403970"/>
            <a:chOff x="921147" y="2673903"/>
            <a:chExt cx="2035043" cy="2195257"/>
          </a:xfrm>
        </p:grpSpPr>
        <p:sp>
          <p:nvSpPr>
            <p:cNvPr id="15" name="台形 14"/>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7" name="図形グループ 16"/>
            <p:cNvGrpSpPr/>
            <p:nvPr/>
          </p:nvGrpSpPr>
          <p:grpSpPr>
            <a:xfrm rot="18523230">
              <a:off x="289583" y="3305467"/>
              <a:ext cx="1602719" cy="339591"/>
              <a:chOff x="1084045" y="2295821"/>
              <a:chExt cx="1399064" cy="288032"/>
            </a:xfrm>
          </p:grpSpPr>
          <p:grpSp>
            <p:nvGrpSpPr>
              <p:cNvPr id="22" name="図形グループ 21"/>
              <p:cNvGrpSpPr/>
              <p:nvPr/>
            </p:nvGrpSpPr>
            <p:grpSpPr>
              <a:xfrm>
                <a:off x="1084045" y="2295821"/>
                <a:ext cx="1399064" cy="288032"/>
                <a:chOff x="531457" y="2456892"/>
                <a:chExt cx="1399064" cy="288032"/>
              </a:xfrm>
            </p:grpSpPr>
            <p:sp>
              <p:nvSpPr>
                <p:cNvPr id="24" name="正方形/長方形 23"/>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3" name="円/楕円 22"/>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 name="円/楕円 17"/>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台形 20"/>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 name="図形グループ 29"/>
          <p:cNvGrpSpPr/>
          <p:nvPr/>
        </p:nvGrpSpPr>
        <p:grpSpPr>
          <a:xfrm>
            <a:off x="2981173" y="5826998"/>
            <a:ext cx="407275" cy="377525"/>
            <a:chOff x="-62676" y="3965594"/>
            <a:chExt cx="679541" cy="593816"/>
          </a:xfrm>
        </p:grpSpPr>
        <p:sp>
          <p:nvSpPr>
            <p:cNvPr id="31" name="角丸四角形 30"/>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2" name="図 31"/>
            <p:cNvPicPr>
              <a:picLocks noChangeAspect="1"/>
            </p:cNvPicPr>
            <p:nvPr/>
          </p:nvPicPr>
          <p:blipFill>
            <a:blip r:embed="rId5">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3" name="図形グループ 32"/>
          <p:cNvGrpSpPr/>
          <p:nvPr/>
        </p:nvGrpSpPr>
        <p:grpSpPr>
          <a:xfrm>
            <a:off x="3309745" y="5927944"/>
            <a:ext cx="204548" cy="349965"/>
            <a:chOff x="1140657" y="4229811"/>
            <a:chExt cx="341289" cy="550466"/>
          </a:xfrm>
        </p:grpSpPr>
        <p:sp>
          <p:nvSpPr>
            <p:cNvPr id="34" name="角丸四角形 3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5" name="図 34"/>
            <p:cNvPicPr>
              <a:picLocks noChangeAspect="1"/>
            </p:cNvPicPr>
            <p:nvPr/>
          </p:nvPicPr>
          <p:blipFill>
            <a:blip r:embed="rId6">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26" name="図形グループ 25"/>
          <p:cNvGrpSpPr/>
          <p:nvPr/>
        </p:nvGrpSpPr>
        <p:grpSpPr>
          <a:xfrm>
            <a:off x="3578382" y="5885881"/>
            <a:ext cx="125894" cy="372746"/>
            <a:chOff x="5118100" y="4941610"/>
            <a:chExt cx="190500" cy="405090"/>
          </a:xfrm>
        </p:grpSpPr>
        <p:sp>
          <p:nvSpPr>
            <p:cNvPr id="27" name="正方形/長方形 26"/>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6" name="図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5778" y="5913324"/>
            <a:ext cx="372541" cy="372541"/>
          </a:xfrm>
          <a:prstGeom prst="rect">
            <a:avLst/>
          </a:prstGeom>
        </p:spPr>
      </p:pic>
      <p:pic>
        <p:nvPicPr>
          <p:cNvPr id="37" name="図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7771" y="5924295"/>
            <a:ext cx="334332" cy="334332"/>
          </a:xfrm>
          <a:prstGeom prst="rect">
            <a:avLst/>
          </a:prstGeom>
        </p:spPr>
      </p:pic>
      <p:pic>
        <p:nvPicPr>
          <p:cNvPr id="38" name="図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4679" y="5925971"/>
            <a:ext cx="443541" cy="332656"/>
          </a:xfrm>
          <a:prstGeom prst="rect">
            <a:avLst/>
          </a:prstGeom>
        </p:spPr>
      </p:pic>
      <p:pic>
        <p:nvPicPr>
          <p:cNvPr id="40" name="図 39"/>
          <p:cNvPicPr>
            <a:picLocks noChangeAspect="1"/>
          </p:cNvPicPr>
          <p:nvPr/>
        </p:nvPicPr>
        <p:blipFill>
          <a:blip r:embed="rId10"/>
          <a:stretch>
            <a:fillRect/>
          </a:stretch>
        </p:blipFill>
        <p:spPr>
          <a:xfrm>
            <a:off x="7251235" y="5777814"/>
            <a:ext cx="739257" cy="591789"/>
          </a:xfrm>
          <a:prstGeom prst="rect">
            <a:avLst/>
          </a:prstGeom>
        </p:spPr>
      </p:pic>
      <p:sp>
        <p:nvSpPr>
          <p:cNvPr id="47" name="テキスト ボックス 46"/>
          <p:cNvSpPr txBox="1"/>
          <p:nvPr/>
        </p:nvSpPr>
        <p:spPr>
          <a:xfrm>
            <a:off x="1237178" y="6344817"/>
            <a:ext cx="433388" cy="276999"/>
          </a:xfrm>
          <a:prstGeom prst="rect">
            <a:avLst/>
          </a:prstGeom>
          <a:noFill/>
        </p:spPr>
        <p:txBody>
          <a:bodyPr wrap="none" rtlCol="0">
            <a:spAutoFit/>
          </a:bodyPr>
          <a:lstStyle/>
          <a:p>
            <a:pPr algn="ctr"/>
            <a:r>
              <a:rPr lang="en-US" altLang="ja-JP" sz="1200" dirty="0" err="1" smtClean="0">
                <a:latin typeface="Meiryo" charset="-128"/>
                <a:ea typeface="Meiryo" charset="-128"/>
                <a:cs typeface="Meiryo" charset="-128"/>
              </a:rPr>
              <a:t>IoT</a:t>
            </a:r>
            <a:endParaRPr kumimoji="1" lang="ja-JP" altLang="en-US" sz="1200" dirty="0">
              <a:latin typeface="Meiryo" charset="-128"/>
              <a:ea typeface="Meiryo" charset="-128"/>
              <a:cs typeface="Meiryo" charset="-128"/>
            </a:endParaRPr>
          </a:p>
        </p:txBody>
      </p:sp>
      <p:sp>
        <p:nvSpPr>
          <p:cNvPr id="48" name="テキスト ボックス 47"/>
          <p:cNvSpPr txBox="1"/>
          <p:nvPr/>
        </p:nvSpPr>
        <p:spPr>
          <a:xfrm>
            <a:off x="2400308" y="6336517"/>
            <a:ext cx="1944216" cy="276999"/>
          </a:xfrm>
          <a:prstGeom prst="rect">
            <a:avLst/>
          </a:prstGeom>
          <a:noFill/>
        </p:spPr>
        <p:txBody>
          <a:bodyPr wrap="square" rtlCol="0">
            <a:spAutoFit/>
          </a:bodyPr>
          <a:lstStyle/>
          <a:p>
            <a:pPr algn="ctr"/>
            <a:r>
              <a:rPr kumimoji="1" lang="ja-JP" altLang="en-US" sz="1200" smtClean="0">
                <a:latin typeface="Meiryo" charset="-128"/>
                <a:ea typeface="Meiryo" charset="-128"/>
                <a:cs typeface="Meiryo" charset="-128"/>
              </a:rPr>
              <a:t>モバイル・ウェアラブル</a:t>
            </a:r>
            <a:endParaRPr kumimoji="1" lang="ja-JP" altLang="en-US" sz="1200" dirty="0">
              <a:latin typeface="Meiryo" charset="-128"/>
              <a:ea typeface="Meiryo" charset="-128"/>
              <a:cs typeface="Meiryo" charset="-128"/>
            </a:endParaRPr>
          </a:p>
        </p:txBody>
      </p:sp>
      <p:sp>
        <p:nvSpPr>
          <p:cNvPr id="49" name="テキスト ボックス 48"/>
          <p:cNvSpPr txBox="1"/>
          <p:nvPr/>
        </p:nvSpPr>
        <p:spPr>
          <a:xfrm>
            <a:off x="4864674" y="6325535"/>
            <a:ext cx="1723550" cy="276999"/>
          </a:xfrm>
          <a:prstGeom prst="rect">
            <a:avLst/>
          </a:prstGeom>
          <a:noFill/>
        </p:spPr>
        <p:txBody>
          <a:bodyPr wrap="none" rtlCol="0">
            <a:spAutoFit/>
          </a:bodyPr>
          <a:lstStyle/>
          <a:p>
            <a:pPr algn="ctr"/>
            <a:r>
              <a:rPr kumimoji="1" lang="ja-JP" altLang="en-US" sz="1200" smtClean="0">
                <a:latin typeface="Meiryo" charset="-128"/>
                <a:ea typeface="Meiryo" charset="-128"/>
                <a:cs typeface="Meiryo" charset="-128"/>
              </a:rPr>
              <a:t>ソーシャル・メディア</a:t>
            </a:r>
            <a:endParaRPr kumimoji="1" lang="ja-JP" altLang="en-US" sz="1200" dirty="0">
              <a:latin typeface="Meiryo" charset="-128"/>
              <a:ea typeface="Meiryo" charset="-128"/>
              <a:cs typeface="Meiryo" charset="-128"/>
            </a:endParaRPr>
          </a:p>
        </p:txBody>
      </p:sp>
      <p:sp>
        <p:nvSpPr>
          <p:cNvPr id="50" name="テキスト ボックス 49"/>
          <p:cNvSpPr txBox="1"/>
          <p:nvPr/>
        </p:nvSpPr>
        <p:spPr>
          <a:xfrm>
            <a:off x="7038348" y="6326015"/>
            <a:ext cx="1107997" cy="276999"/>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ウェブサイト</a:t>
            </a:r>
            <a:endParaRPr kumimoji="1" lang="ja-JP" altLang="en-US" sz="1200" dirty="0">
              <a:latin typeface="Meiryo" charset="-128"/>
              <a:ea typeface="Meiryo" charset="-128"/>
              <a:cs typeface="Meiryo" charset="-128"/>
            </a:endParaRPr>
          </a:p>
        </p:txBody>
      </p:sp>
      <p:cxnSp>
        <p:nvCxnSpPr>
          <p:cNvPr id="56" name="曲線コネクタ 55"/>
          <p:cNvCxnSpPr>
            <a:endCxn id="6" idx="3"/>
          </p:cNvCxnSpPr>
          <p:nvPr/>
        </p:nvCxnSpPr>
        <p:spPr>
          <a:xfrm flipV="1">
            <a:off x="1523259" y="4134855"/>
            <a:ext cx="3050719" cy="1642960"/>
          </a:xfrm>
          <a:prstGeom prst="curvedConnector2">
            <a:avLst/>
          </a:prstGeom>
          <a:ln w="38100">
            <a:solidFill>
              <a:srgbClr val="FF8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曲線コネクタ 59"/>
          <p:cNvCxnSpPr>
            <a:endCxn id="6" idx="3"/>
          </p:cNvCxnSpPr>
          <p:nvPr/>
        </p:nvCxnSpPr>
        <p:spPr>
          <a:xfrm rot="5400000" flipH="1" flipV="1">
            <a:off x="3130086" y="4411605"/>
            <a:ext cx="1720641" cy="1167143"/>
          </a:xfrm>
          <a:prstGeom prst="curvedConnector3">
            <a:avLst>
              <a:gd name="adj1" fmla="val 23607"/>
            </a:avLst>
          </a:prstGeom>
          <a:ln w="38100">
            <a:solidFill>
              <a:srgbClr val="FF8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曲線コネクタ 64"/>
          <p:cNvCxnSpPr>
            <a:endCxn id="6" idx="3"/>
          </p:cNvCxnSpPr>
          <p:nvPr/>
        </p:nvCxnSpPr>
        <p:spPr>
          <a:xfrm rot="16200000" flipV="1">
            <a:off x="4269823" y="4439010"/>
            <a:ext cx="1769322" cy="1161012"/>
          </a:xfrm>
          <a:prstGeom prst="curvedConnector3">
            <a:avLst>
              <a:gd name="adj1" fmla="val 25027"/>
            </a:avLst>
          </a:prstGeom>
          <a:ln w="38100">
            <a:solidFill>
              <a:srgbClr val="FF8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曲線コネクタ 68"/>
          <p:cNvCxnSpPr>
            <a:endCxn id="6" idx="3"/>
          </p:cNvCxnSpPr>
          <p:nvPr/>
        </p:nvCxnSpPr>
        <p:spPr>
          <a:xfrm rot="10800000">
            <a:off x="4573978" y="4134855"/>
            <a:ext cx="2950350" cy="1626476"/>
          </a:xfrm>
          <a:prstGeom prst="curvedConnector2">
            <a:avLst/>
          </a:prstGeom>
          <a:ln w="38100">
            <a:solidFill>
              <a:srgbClr val="FF8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3598958" y="4810313"/>
            <a:ext cx="1980029" cy="400110"/>
          </a:xfrm>
          <a:prstGeom prst="rect">
            <a:avLst/>
          </a:prstGeom>
          <a:noFill/>
        </p:spPr>
        <p:txBody>
          <a:bodyPr wrap="none" rtlCol="0">
            <a:spAutoFit/>
          </a:bodyPr>
          <a:lstStyle/>
          <a:p>
            <a:r>
              <a:rPr lang="ja-JP" altLang="en-US" sz="2000" b="1" smtClean="0">
                <a:solidFill>
                  <a:schemeClr val="bg1"/>
                </a:solidFill>
                <a:latin typeface="Meiryo" charset="-128"/>
                <a:ea typeface="Meiryo" charset="-128"/>
                <a:cs typeface="Meiryo" charset="-128"/>
              </a:rPr>
              <a:t>インターネット</a:t>
            </a:r>
            <a:endParaRPr kumimoji="1" lang="ja-JP" altLang="en-US" sz="2000" b="1" dirty="0">
              <a:solidFill>
                <a:schemeClr val="bg1"/>
              </a:solidFill>
              <a:latin typeface="Meiryo" charset="-128"/>
              <a:ea typeface="Meiryo" charset="-128"/>
              <a:cs typeface="Meiryo" charset="-128"/>
            </a:endParaRPr>
          </a:p>
        </p:txBody>
      </p:sp>
      <p:sp>
        <p:nvSpPr>
          <p:cNvPr id="80" name="三角形 79"/>
          <p:cNvSpPr/>
          <p:nvPr/>
        </p:nvSpPr>
        <p:spPr>
          <a:xfrm flipV="1">
            <a:off x="611558" y="1447650"/>
            <a:ext cx="7920882" cy="1626475"/>
          </a:xfrm>
          <a:prstGeom prst="triangle">
            <a:avLst>
              <a:gd name="adj" fmla="val 49923"/>
            </a:avLst>
          </a:prstGeom>
          <a:gradFill flip="none" rotWithShape="1">
            <a:gsLst>
              <a:gs pos="0">
                <a:srgbClr val="0070C0"/>
              </a:gs>
              <a:gs pos="100000">
                <a:schemeClr val="accent3">
                  <a:lumMod val="20000"/>
                  <a:lumOff val="80000"/>
                </a:schemeClr>
              </a:gs>
            </a:gsLst>
            <a:lin ang="162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5343615" y="1772815"/>
            <a:ext cx="3188825" cy="208823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11560" y="1771484"/>
            <a:ext cx="3188825" cy="208823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descr="11105b75.jp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247" y="2164241"/>
            <a:ext cx="1591052" cy="1376075"/>
          </a:xfrm>
          <a:prstGeom prst="rect">
            <a:avLst/>
          </a:prstGeom>
        </p:spPr>
      </p:pic>
      <p:pic>
        <p:nvPicPr>
          <p:cNvPr id="4" name="図 3" descr="brain-illustration-1940x900_35269.jpg"/>
          <p:cNvPicPr>
            <a:picLocks noChangeAspect="1"/>
          </p:cNvPicPr>
          <p:nvPr/>
        </p:nvPicPr>
        <p:blipFill>
          <a:blip r:embed="rId12">
            <a:clrChange>
              <a:clrFrom>
                <a:srgbClr val="FFEBCF"/>
              </a:clrFrom>
              <a:clrTo>
                <a:srgbClr val="FFEBCF">
                  <a:alpha val="0"/>
                </a:srgbClr>
              </a:clrTo>
            </a:clrChange>
            <a:extLst>
              <a:ext uri="{28A0092B-C50C-407E-A947-70E740481C1C}">
                <a14:useLocalDpi xmlns:a14="http://schemas.microsoft.com/office/drawing/2010/main" val="0"/>
              </a:ext>
            </a:extLst>
          </a:blip>
          <a:stretch>
            <a:fillRect/>
          </a:stretch>
        </p:blipFill>
        <p:spPr>
          <a:xfrm>
            <a:off x="1675332" y="2249359"/>
            <a:ext cx="2258582" cy="1220848"/>
          </a:xfrm>
          <a:prstGeom prst="rect">
            <a:avLst/>
          </a:prstGeom>
        </p:spPr>
      </p:pic>
      <p:pic>
        <p:nvPicPr>
          <p:cNvPr id="7" name="図 6"/>
          <p:cNvPicPr>
            <a:picLocks noChangeAspect="1"/>
          </p:cNvPicPr>
          <p:nvPr/>
        </p:nvPicPr>
        <p:blipFill>
          <a:blip r:embed="rId13"/>
          <a:stretch>
            <a:fillRect/>
          </a:stretch>
        </p:blipFill>
        <p:spPr>
          <a:xfrm>
            <a:off x="5813598" y="2279270"/>
            <a:ext cx="2060214" cy="776802"/>
          </a:xfrm>
          <a:prstGeom prst="rect">
            <a:avLst/>
          </a:prstGeom>
        </p:spPr>
      </p:pic>
      <p:pic>
        <p:nvPicPr>
          <p:cNvPr id="8" name="図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66694" y="2347188"/>
            <a:ext cx="1163756" cy="936824"/>
          </a:xfrm>
          <a:prstGeom prst="rect">
            <a:avLst/>
          </a:prstGeom>
        </p:spPr>
      </p:pic>
      <p:sp>
        <p:nvSpPr>
          <p:cNvPr id="41" name="テキスト ボックス 40"/>
          <p:cNvSpPr txBox="1"/>
          <p:nvPr/>
        </p:nvSpPr>
        <p:spPr>
          <a:xfrm>
            <a:off x="1315192" y="1916798"/>
            <a:ext cx="1723549" cy="400110"/>
          </a:xfrm>
          <a:prstGeom prst="rect">
            <a:avLst/>
          </a:prstGeom>
          <a:noFill/>
        </p:spPr>
        <p:txBody>
          <a:bodyPr wrap="none" rtlCol="0">
            <a:spAutoFit/>
          </a:bodyPr>
          <a:lstStyle/>
          <a:p>
            <a:r>
              <a:rPr lang="ja-JP" altLang="en-US" sz="2000" b="1" smtClean="0">
                <a:solidFill>
                  <a:schemeClr val="bg1"/>
                </a:solidFill>
                <a:latin typeface="Meiryo" charset="-128"/>
                <a:ea typeface="Meiryo" charset="-128"/>
                <a:cs typeface="Meiryo" charset="-128"/>
              </a:rPr>
              <a:t>アルゴリズム</a:t>
            </a:r>
            <a:endParaRPr kumimoji="1" lang="ja-JP" altLang="en-US" sz="2000" b="1" dirty="0">
              <a:solidFill>
                <a:schemeClr val="bg1"/>
              </a:solidFill>
              <a:latin typeface="Meiryo" charset="-128"/>
              <a:ea typeface="Meiryo" charset="-128"/>
              <a:cs typeface="Meiryo" charset="-128"/>
            </a:endParaRPr>
          </a:p>
        </p:txBody>
      </p:sp>
      <p:sp>
        <p:nvSpPr>
          <p:cNvPr id="42" name="テキスト ボックス 41"/>
          <p:cNvSpPr txBox="1"/>
          <p:nvPr/>
        </p:nvSpPr>
        <p:spPr>
          <a:xfrm>
            <a:off x="5813598" y="1863451"/>
            <a:ext cx="2324675" cy="400110"/>
          </a:xfrm>
          <a:prstGeom prst="rect">
            <a:avLst/>
          </a:prstGeom>
          <a:noFill/>
        </p:spPr>
        <p:txBody>
          <a:bodyPr wrap="none" rtlCol="0">
            <a:spAutoFit/>
          </a:bodyPr>
          <a:lstStyle/>
          <a:p>
            <a:r>
              <a:rPr lang="en-US" altLang="ja-JP" sz="2000" b="1" dirty="0" smtClean="0">
                <a:solidFill>
                  <a:schemeClr val="bg1"/>
                </a:solidFill>
                <a:latin typeface="Meiryo" charset="-128"/>
                <a:ea typeface="Meiryo" charset="-128"/>
                <a:cs typeface="Meiryo" charset="-128"/>
              </a:rPr>
              <a:t>GPU</a:t>
            </a:r>
            <a:r>
              <a:rPr lang="ja-JP" altLang="en-US" sz="800" b="1" dirty="0" smtClean="0">
                <a:solidFill>
                  <a:schemeClr val="bg1"/>
                </a:solidFill>
                <a:latin typeface="Meiryo" charset="-128"/>
                <a:ea typeface="Meiryo" charset="-128"/>
                <a:cs typeface="Meiryo" charset="-128"/>
              </a:rPr>
              <a:t>（</a:t>
            </a:r>
            <a:r>
              <a:rPr lang="en-US" altLang="ja-JP" sz="800" b="1" dirty="0">
                <a:solidFill>
                  <a:schemeClr val="bg1"/>
                </a:solidFill>
                <a:latin typeface="Meiryo" charset="-128"/>
                <a:ea typeface="Meiryo" charset="-128"/>
                <a:cs typeface="Meiryo" charset="-128"/>
              </a:rPr>
              <a:t>Graphics Processing Unit</a:t>
            </a:r>
            <a:r>
              <a:rPr lang="ja-JP" altLang="en-US" sz="800" b="1" dirty="0" smtClean="0">
                <a:solidFill>
                  <a:schemeClr val="bg1"/>
                </a:solidFill>
                <a:latin typeface="Meiryo" charset="-128"/>
                <a:ea typeface="Meiryo" charset="-128"/>
                <a:cs typeface="Meiryo" charset="-128"/>
              </a:rPr>
              <a:t>）</a:t>
            </a:r>
            <a:endParaRPr kumimoji="1" lang="ja-JP" altLang="en-US" sz="800" b="1" dirty="0">
              <a:solidFill>
                <a:schemeClr val="bg1"/>
              </a:solidFill>
              <a:latin typeface="Meiryo" charset="-128"/>
              <a:ea typeface="Meiryo" charset="-128"/>
              <a:cs typeface="Meiryo" charset="-128"/>
            </a:endParaRPr>
          </a:p>
        </p:txBody>
      </p:sp>
      <p:sp>
        <p:nvSpPr>
          <p:cNvPr id="43" name="テキスト ボックス 42"/>
          <p:cNvSpPr txBox="1"/>
          <p:nvPr/>
        </p:nvSpPr>
        <p:spPr>
          <a:xfrm>
            <a:off x="1220623" y="3437684"/>
            <a:ext cx="1877437" cy="276999"/>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脳科学の研究成果を反映</a:t>
            </a:r>
            <a:endParaRPr kumimoji="1" lang="ja-JP" altLang="en-US" sz="1200" dirty="0">
              <a:solidFill>
                <a:schemeClr val="bg1"/>
              </a:solidFill>
              <a:latin typeface="Meiryo" charset="-128"/>
              <a:ea typeface="Meiryo" charset="-128"/>
              <a:cs typeface="Meiryo" charset="-128"/>
            </a:endParaRPr>
          </a:p>
        </p:txBody>
      </p:sp>
      <p:sp>
        <p:nvSpPr>
          <p:cNvPr id="44" name="テキスト ボックス 43"/>
          <p:cNvSpPr txBox="1"/>
          <p:nvPr/>
        </p:nvSpPr>
        <p:spPr>
          <a:xfrm>
            <a:off x="6014433" y="3444995"/>
            <a:ext cx="2185214" cy="276999"/>
          </a:xfrm>
          <a:prstGeom prst="rect">
            <a:avLst/>
          </a:prstGeom>
          <a:noFill/>
        </p:spPr>
        <p:txBody>
          <a:bodyPr wrap="none" rtlCol="0">
            <a:spAutoFit/>
          </a:bodyPr>
          <a:lstStyle/>
          <a:p>
            <a:r>
              <a:rPr kumimoji="1" lang="ja-JP" altLang="en-US" sz="1200" dirty="0" smtClean="0">
                <a:solidFill>
                  <a:schemeClr val="bg1"/>
                </a:solidFill>
                <a:latin typeface="Meiryo" charset="-128"/>
                <a:ea typeface="Meiryo" charset="-128"/>
                <a:cs typeface="Meiryo" charset="-128"/>
              </a:rPr>
              <a:t>高速・並列・大規模計算能力</a:t>
            </a:r>
            <a:endParaRPr kumimoji="1" lang="ja-JP" altLang="en-US" sz="1200" dirty="0">
              <a:solidFill>
                <a:schemeClr val="bg1"/>
              </a:solidFill>
              <a:latin typeface="Meiryo" charset="-128"/>
              <a:ea typeface="Meiryo" charset="-128"/>
              <a:cs typeface="Meiryo" charset="-128"/>
            </a:endParaRPr>
          </a:p>
        </p:txBody>
      </p:sp>
      <p:sp>
        <p:nvSpPr>
          <p:cNvPr id="78" name="正方形/長方形 77"/>
          <p:cNvSpPr/>
          <p:nvPr/>
        </p:nvSpPr>
        <p:spPr>
          <a:xfrm>
            <a:off x="611559" y="861914"/>
            <a:ext cx="7920881" cy="5901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dirty="0">
                <a:solidFill>
                  <a:srgbClr val="0432FF"/>
                </a:solidFill>
                <a:latin typeface="Meiryo" charset="-128"/>
                <a:ea typeface="Meiryo" charset="-128"/>
                <a:cs typeface="Meiryo" charset="-128"/>
              </a:rPr>
              <a:t>人工知能</a:t>
            </a:r>
            <a:r>
              <a:rPr lang="ja-JP" altLang="en-US" sz="2400" dirty="0">
                <a:solidFill>
                  <a:srgbClr val="0432FF"/>
                </a:solidFill>
                <a:latin typeface="Meiryo" charset="-128"/>
                <a:ea typeface="Meiryo" charset="-128"/>
                <a:cs typeface="Meiryo" charset="-128"/>
              </a:rPr>
              <a:t>（</a:t>
            </a:r>
            <a:r>
              <a:rPr lang="en-US" altLang="ja-JP" sz="2400" dirty="0">
                <a:solidFill>
                  <a:srgbClr val="0432FF"/>
                </a:solidFill>
                <a:latin typeface="Meiryo" charset="-128"/>
                <a:ea typeface="Meiryo" charset="-128"/>
                <a:cs typeface="Meiryo" charset="-128"/>
              </a:rPr>
              <a:t>Artificial </a:t>
            </a:r>
            <a:r>
              <a:rPr lang="en-US" altLang="ja-JP" sz="2400" dirty="0" smtClean="0">
                <a:solidFill>
                  <a:srgbClr val="0432FF"/>
                </a:solidFill>
                <a:latin typeface="Meiryo" charset="-128"/>
                <a:ea typeface="Meiryo" charset="-128"/>
                <a:cs typeface="Meiryo" charset="-128"/>
              </a:rPr>
              <a:t>Intelligence</a:t>
            </a:r>
            <a:r>
              <a:rPr lang="ja-JP" altLang="en-US" sz="2400" dirty="0" smtClean="0">
                <a:solidFill>
                  <a:srgbClr val="0432FF"/>
                </a:solidFill>
                <a:latin typeface="Meiryo" charset="-128"/>
                <a:ea typeface="Meiryo" charset="-128"/>
                <a:cs typeface="Meiryo" charset="-128"/>
              </a:rPr>
              <a:t>）</a:t>
            </a:r>
            <a:endParaRPr lang="ja-JP" altLang="en-US" sz="2400" dirty="0">
              <a:solidFill>
                <a:srgbClr val="0432FF"/>
              </a:solidFill>
              <a:latin typeface="Meiryo" charset="-128"/>
              <a:ea typeface="Meiryo" charset="-128"/>
              <a:cs typeface="Meiryo" charset="-128"/>
            </a:endParaRPr>
          </a:p>
        </p:txBody>
      </p:sp>
      <p:sp>
        <p:nvSpPr>
          <p:cNvPr id="6" name="円柱 5"/>
          <p:cNvSpPr/>
          <p:nvPr/>
        </p:nvSpPr>
        <p:spPr>
          <a:xfrm>
            <a:off x="3379788" y="3074128"/>
            <a:ext cx="2388379" cy="1060727"/>
          </a:xfrm>
          <a:prstGeom prst="can">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smtClean="0">
                <a:solidFill>
                  <a:srgbClr val="FFFFFF"/>
                </a:solidFill>
                <a:latin typeface="Meiryo" charset="-128"/>
                <a:ea typeface="Meiryo" charset="-128"/>
                <a:cs typeface="Meiryo" charset="-128"/>
              </a:rPr>
              <a:t>ビッグデータ</a:t>
            </a:r>
            <a:endParaRPr kumimoji="1" lang="ja-JP" altLang="en-US" sz="2000" b="1"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237149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11560" y="908720"/>
            <a:ext cx="7794283" cy="561662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827584" y="1774716"/>
            <a:ext cx="7488832" cy="151216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人工知能と機械学習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pic>
        <p:nvPicPr>
          <p:cNvPr id="4" name="図 3" descr="brain-illustration-1940x900_35269.jpg"/>
          <p:cNvPicPr>
            <a:picLocks noChangeAspect="1"/>
          </p:cNvPicPr>
          <p:nvPr/>
        </p:nvPicPr>
        <p:blipFill>
          <a:blip r:embed="rId3">
            <a:clrChange>
              <a:clrFrom>
                <a:srgbClr val="FFEBCF"/>
              </a:clrFrom>
              <a:clrTo>
                <a:srgbClr val="FFEBCF">
                  <a:alpha val="0"/>
                </a:srgbClr>
              </a:clrTo>
            </a:clrChange>
            <a:extLst>
              <a:ext uri="{28A0092B-C50C-407E-A947-70E740481C1C}">
                <a14:useLocalDpi xmlns:a14="http://schemas.microsoft.com/office/drawing/2010/main" val="0"/>
              </a:ext>
            </a:extLst>
          </a:blip>
          <a:stretch>
            <a:fillRect/>
          </a:stretch>
        </p:blipFill>
        <p:spPr>
          <a:xfrm>
            <a:off x="2664746" y="2181000"/>
            <a:ext cx="1774784" cy="959337"/>
          </a:xfrm>
          <a:prstGeom prst="rect">
            <a:avLst/>
          </a:prstGeom>
        </p:spPr>
      </p:pic>
      <p:pic>
        <p:nvPicPr>
          <p:cNvPr id="5" name="図 4" descr="11105b7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5485" y="2120012"/>
            <a:ext cx="1250242" cy="1081314"/>
          </a:xfrm>
          <a:prstGeom prst="rect">
            <a:avLst/>
          </a:prstGeom>
        </p:spPr>
      </p:pic>
      <p:sp>
        <p:nvSpPr>
          <p:cNvPr id="6" name="右矢印 5"/>
          <p:cNvSpPr/>
          <p:nvPr/>
        </p:nvSpPr>
        <p:spPr>
          <a:xfrm>
            <a:off x="2448723" y="2395443"/>
            <a:ext cx="432047" cy="504055"/>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134632" y="1864825"/>
            <a:ext cx="3342775" cy="400110"/>
          </a:xfrm>
          <a:prstGeom prst="rect">
            <a:avLst/>
          </a:prstGeom>
          <a:noFill/>
        </p:spPr>
        <p:txBody>
          <a:bodyPr wrap="none" rtlCol="0">
            <a:spAutoFit/>
          </a:bodyPr>
          <a:lstStyle/>
          <a:p>
            <a:r>
              <a:rPr kumimoji="1" lang="ja-JP" altLang="en-US" sz="2000" b="1" dirty="0" smtClean="0">
                <a:solidFill>
                  <a:srgbClr val="0432FF"/>
                </a:solidFill>
                <a:latin typeface="Meiryo" charset="-128"/>
                <a:ea typeface="Meiryo" charset="-128"/>
                <a:cs typeface="Meiryo" charset="-128"/>
              </a:rPr>
              <a:t>人工知能</a:t>
            </a:r>
            <a:r>
              <a:rPr kumimoji="1" lang="ja-JP" altLang="en-US" sz="1400" dirty="0" smtClean="0">
                <a:solidFill>
                  <a:srgbClr val="0432FF"/>
                </a:solidFill>
                <a:latin typeface="Meiryo" charset="-128"/>
                <a:ea typeface="Meiryo" charset="-128"/>
                <a:cs typeface="Meiryo" charset="-128"/>
              </a:rPr>
              <a:t>（</a:t>
            </a:r>
            <a:r>
              <a:rPr kumimoji="1" lang="en-US" altLang="ja-JP" sz="1400" dirty="0" smtClean="0">
                <a:solidFill>
                  <a:srgbClr val="0432FF"/>
                </a:solidFill>
                <a:latin typeface="Meiryo" charset="-128"/>
                <a:ea typeface="Meiryo" charset="-128"/>
                <a:cs typeface="Meiryo" charset="-128"/>
              </a:rPr>
              <a:t>Artificial Intelligence</a:t>
            </a:r>
            <a:r>
              <a:rPr kumimoji="1" lang="ja-JP" altLang="en-US" sz="1400" dirty="0" smtClean="0">
                <a:solidFill>
                  <a:srgbClr val="0432FF"/>
                </a:solidFill>
                <a:latin typeface="Meiryo" charset="-128"/>
                <a:ea typeface="Meiryo" charset="-128"/>
                <a:cs typeface="Meiryo" charset="-128"/>
              </a:rPr>
              <a:t>）</a:t>
            </a:r>
            <a:endParaRPr kumimoji="1" lang="ja-JP" altLang="en-US" sz="1400" dirty="0">
              <a:solidFill>
                <a:srgbClr val="0432FF"/>
              </a:solidFill>
              <a:latin typeface="Meiryo" charset="-128"/>
              <a:ea typeface="Meiryo" charset="-128"/>
              <a:cs typeface="Meiryo" charset="-128"/>
            </a:endParaRPr>
          </a:p>
        </p:txBody>
      </p:sp>
      <p:sp>
        <p:nvSpPr>
          <p:cNvPr id="8" name="テキスト ボックス 7"/>
          <p:cNvSpPr txBox="1"/>
          <p:nvPr/>
        </p:nvSpPr>
        <p:spPr>
          <a:xfrm>
            <a:off x="4363521" y="2120012"/>
            <a:ext cx="3775393" cy="954107"/>
          </a:xfrm>
          <a:prstGeom prst="rect">
            <a:avLst/>
          </a:prstGeom>
          <a:noFill/>
        </p:spPr>
        <p:txBody>
          <a:bodyPr wrap="none" rtlCol="0">
            <a:spAutoFit/>
          </a:bodyPr>
          <a:lstStyle/>
          <a:p>
            <a:r>
              <a:rPr kumimoji="1" lang="ja-JP" altLang="en-US" sz="2800" dirty="0" smtClean="0">
                <a:solidFill>
                  <a:srgbClr val="0432FF"/>
                </a:solidFill>
                <a:latin typeface="Meiryo" charset="-128"/>
                <a:ea typeface="Meiryo" charset="-128"/>
                <a:cs typeface="Meiryo" charset="-128"/>
              </a:rPr>
              <a:t>人間の”知能”を機械で</a:t>
            </a:r>
            <a:endParaRPr kumimoji="1" lang="en-US" altLang="ja-JP" sz="2800" dirty="0" smtClean="0">
              <a:solidFill>
                <a:srgbClr val="0432FF"/>
              </a:solidFill>
              <a:latin typeface="Meiryo" charset="-128"/>
              <a:ea typeface="Meiryo" charset="-128"/>
              <a:cs typeface="Meiryo" charset="-128"/>
            </a:endParaRPr>
          </a:p>
          <a:p>
            <a:r>
              <a:rPr kumimoji="1" lang="ja-JP" altLang="en-US" sz="2800" dirty="0" smtClean="0">
                <a:solidFill>
                  <a:srgbClr val="0432FF"/>
                </a:solidFill>
                <a:latin typeface="Meiryo" charset="-128"/>
                <a:ea typeface="Meiryo" charset="-128"/>
                <a:cs typeface="Meiryo" charset="-128"/>
              </a:rPr>
              <a:t>人工的に再現したもの</a:t>
            </a:r>
            <a:endParaRPr kumimoji="1" lang="ja-JP" altLang="en-US" sz="2800" dirty="0">
              <a:solidFill>
                <a:srgbClr val="0432FF"/>
              </a:solidFill>
              <a:latin typeface="Meiryo" charset="-128"/>
              <a:ea typeface="Meiryo" charset="-128"/>
              <a:cs typeface="Meiryo" charset="-128"/>
            </a:endParaRPr>
          </a:p>
        </p:txBody>
      </p:sp>
      <p:sp>
        <p:nvSpPr>
          <p:cNvPr id="11" name="正方形/長方形 10"/>
          <p:cNvSpPr/>
          <p:nvPr/>
        </p:nvSpPr>
        <p:spPr>
          <a:xfrm>
            <a:off x="827584" y="3338089"/>
            <a:ext cx="3611946" cy="172377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704470" y="3338089"/>
            <a:ext cx="3611946" cy="172377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1135485" y="3951274"/>
            <a:ext cx="3005951"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情報から知識を獲得する</a:t>
            </a:r>
            <a:endParaRPr kumimoji="1" lang="ja-JP" altLang="en-US" sz="2000" dirty="0">
              <a:solidFill>
                <a:schemeClr val="bg1"/>
              </a:solidFill>
              <a:latin typeface="Meiryo" charset="-128"/>
              <a:ea typeface="Meiryo" charset="-128"/>
              <a:cs typeface="Meiryo" charset="-128"/>
            </a:endParaRPr>
          </a:p>
        </p:txBody>
      </p:sp>
      <p:sp>
        <p:nvSpPr>
          <p:cNvPr id="14" name="テキスト ボックス 13"/>
          <p:cNvSpPr txBox="1"/>
          <p:nvPr/>
        </p:nvSpPr>
        <p:spPr>
          <a:xfrm>
            <a:off x="4883448" y="3951274"/>
            <a:ext cx="3262432"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知識から新たな</a:t>
            </a:r>
            <a:r>
              <a:rPr kumimoji="1" lang="ja-JP" altLang="en-US" sz="2000" smtClean="0">
                <a:solidFill>
                  <a:schemeClr val="bg1"/>
                </a:solidFill>
                <a:latin typeface="Meiryo" charset="-128"/>
                <a:ea typeface="Meiryo" charset="-128"/>
                <a:cs typeface="Meiryo" charset="-128"/>
              </a:rPr>
              <a:t>結果を得る</a:t>
            </a:r>
            <a:endParaRPr kumimoji="1" lang="ja-JP" altLang="en-US" sz="2000" dirty="0">
              <a:solidFill>
                <a:schemeClr val="bg1"/>
              </a:solidFill>
              <a:latin typeface="Meiryo" charset="-128"/>
              <a:ea typeface="Meiryo" charset="-128"/>
              <a:cs typeface="Meiryo" charset="-128"/>
            </a:endParaRPr>
          </a:p>
        </p:txBody>
      </p:sp>
      <p:sp>
        <p:nvSpPr>
          <p:cNvPr id="15" name="テキスト ボックス 14"/>
          <p:cNvSpPr txBox="1"/>
          <p:nvPr/>
        </p:nvSpPr>
        <p:spPr>
          <a:xfrm>
            <a:off x="1011410" y="3415217"/>
            <a:ext cx="3560590" cy="584775"/>
          </a:xfrm>
          <a:prstGeom prst="rect">
            <a:avLst/>
          </a:prstGeom>
          <a:noFill/>
        </p:spPr>
        <p:txBody>
          <a:bodyPr wrap="none" rtlCol="0">
            <a:spAutoFit/>
          </a:bodyPr>
          <a:lstStyle/>
          <a:p>
            <a:r>
              <a:rPr kumimoji="1" lang="ja-JP" altLang="en-US" sz="3200" dirty="0" smtClean="0">
                <a:solidFill>
                  <a:schemeClr val="bg1"/>
                </a:solidFill>
                <a:latin typeface="Meiryo" charset="-128"/>
                <a:ea typeface="Meiryo" charset="-128"/>
                <a:cs typeface="Meiryo" charset="-128"/>
              </a:rPr>
              <a:t>学習（</a:t>
            </a:r>
            <a:r>
              <a:rPr kumimoji="1" lang="en-US" altLang="ja-JP" sz="3200" dirty="0" smtClean="0">
                <a:solidFill>
                  <a:schemeClr val="bg1"/>
                </a:solidFill>
                <a:latin typeface="Meiryo" charset="-128"/>
                <a:ea typeface="Meiryo" charset="-128"/>
                <a:cs typeface="Meiryo" charset="-128"/>
              </a:rPr>
              <a:t>Learning</a:t>
            </a:r>
            <a:r>
              <a:rPr kumimoji="1" lang="ja-JP" altLang="en-US" sz="3200" dirty="0" smtClean="0">
                <a:solidFill>
                  <a:schemeClr val="bg1"/>
                </a:solidFill>
                <a:latin typeface="Meiryo" charset="-128"/>
                <a:ea typeface="Meiryo" charset="-128"/>
                <a:cs typeface="Meiryo" charset="-128"/>
              </a:rPr>
              <a:t>）</a:t>
            </a:r>
            <a:endParaRPr kumimoji="1" lang="ja-JP" altLang="en-US" sz="3200" dirty="0">
              <a:solidFill>
                <a:schemeClr val="bg1"/>
              </a:solidFill>
              <a:latin typeface="Meiryo" charset="-128"/>
              <a:ea typeface="Meiryo" charset="-128"/>
              <a:cs typeface="Meiryo" charset="-128"/>
            </a:endParaRPr>
          </a:p>
        </p:txBody>
      </p:sp>
      <p:sp>
        <p:nvSpPr>
          <p:cNvPr id="16" name="テキスト ボックス 15"/>
          <p:cNvSpPr txBox="1"/>
          <p:nvPr/>
        </p:nvSpPr>
        <p:spPr>
          <a:xfrm>
            <a:off x="4741057" y="3457413"/>
            <a:ext cx="3664786" cy="584775"/>
          </a:xfrm>
          <a:prstGeom prst="rect">
            <a:avLst/>
          </a:prstGeom>
          <a:noFill/>
        </p:spPr>
        <p:txBody>
          <a:bodyPr wrap="none" rtlCol="0">
            <a:spAutoFit/>
          </a:bodyPr>
          <a:lstStyle/>
          <a:p>
            <a:r>
              <a:rPr kumimoji="1" lang="ja-JP" altLang="en-US" sz="3200" dirty="0" smtClean="0">
                <a:solidFill>
                  <a:schemeClr val="bg1"/>
                </a:solidFill>
                <a:latin typeface="Meiryo" charset="-128"/>
                <a:ea typeface="Meiryo" charset="-128"/>
                <a:cs typeface="Meiryo" charset="-128"/>
              </a:rPr>
              <a:t>推論（</a:t>
            </a:r>
            <a:r>
              <a:rPr lang="en-US" altLang="ja-JP" sz="3200" dirty="0">
                <a:solidFill>
                  <a:schemeClr val="bg1"/>
                </a:solidFill>
                <a:latin typeface="Meiryo" charset="-128"/>
                <a:ea typeface="Meiryo" charset="-128"/>
                <a:cs typeface="Meiryo" charset="-128"/>
              </a:rPr>
              <a:t>inference</a:t>
            </a:r>
            <a:r>
              <a:rPr kumimoji="1" lang="ja-JP" altLang="en-US" sz="3200" dirty="0" smtClean="0">
                <a:solidFill>
                  <a:schemeClr val="bg1"/>
                </a:solidFill>
                <a:latin typeface="Meiryo" charset="-128"/>
                <a:ea typeface="Meiryo" charset="-128"/>
                <a:cs typeface="Meiryo" charset="-128"/>
              </a:rPr>
              <a:t>）</a:t>
            </a:r>
            <a:endParaRPr kumimoji="1" lang="ja-JP" altLang="en-US" sz="3200" dirty="0">
              <a:solidFill>
                <a:schemeClr val="bg1"/>
              </a:solidFill>
              <a:latin typeface="Meiryo" charset="-128"/>
              <a:ea typeface="Meiryo" charset="-128"/>
              <a:cs typeface="Meiryo" charset="-128"/>
            </a:endParaRPr>
          </a:p>
        </p:txBody>
      </p:sp>
      <p:sp>
        <p:nvSpPr>
          <p:cNvPr id="18" name="正方形/長方形 17"/>
          <p:cNvSpPr/>
          <p:nvPr/>
        </p:nvSpPr>
        <p:spPr>
          <a:xfrm>
            <a:off x="1011410" y="4312562"/>
            <a:ext cx="7134470" cy="549958"/>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bg1"/>
                </a:solidFill>
                <a:latin typeface="Meiryo" charset="-128"/>
                <a:ea typeface="Meiryo" charset="-128"/>
                <a:cs typeface="Meiryo" charset="-128"/>
              </a:rPr>
              <a:t>　ルールベース</a:t>
            </a:r>
            <a:r>
              <a:rPr lang="en-US" altLang="ja-JP" sz="1400" dirty="0">
                <a:solidFill>
                  <a:schemeClr val="bg1"/>
                </a:solidFill>
                <a:latin typeface="Meiryo" charset="-128"/>
                <a:ea typeface="Meiryo" charset="-128"/>
                <a:cs typeface="Meiryo" charset="-128"/>
              </a:rPr>
              <a:t>	</a:t>
            </a:r>
            <a:r>
              <a:rPr kumimoji="1" lang="ja-JP" altLang="en-US" sz="1400" dirty="0" smtClean="0">
                <a:solidFill>
                  <a:schemeClr val="bg1"/>
                </a:solidFill>
                <a:latin typeface="Meiryo" charset="-128"/>
                <a:ea typeface="Meiryo" charset="-128"/>
                <a:cs typeface="Meiryo" charset="-128"/>
              </a:rPr>
              <a:t>：人間の持っている知識を機械に与える</a:t>
            </a:r>
            <a:endParaRPr kumimoji="1" lang="en-US" altLang="ja-JP" sz="1400" dirty="0" smtClean="0">
              <a:solidFill>
                <a:schemeClr val="bg1"/>
              </a:solidFill>
              <a:latin typeface="Meiryo" charset="-128"/>
              <a:ea typeface="Meiryo" charset="-128"/>
              <a:cs typeface="Meiryo" charset="-128"/>
            </a:endParaRPr>
          </a:p>
          <a:p>
            <a:r>
              <a:rPr lang="ja-JP" altLang="en-US" sz="1400" dirty="0" smtClean="0">
                <a:solidFill>
                  <a:schemeClr val="bg1"/>
                </a:solidFill>
                <a:latin typeface="Meiryo" charset="-128"/>
                <a:ea typeface="Meiryo" charset="-128"/>
                <a:cs typeface="Meiryo" charset="-128"/>
              </a:rPr>
              <a:t>　</a:t>
            </a:r>
            <a:r>
              <a:rPr lang="ja-JP" altLang="en-US" sz="1400" b="1" dirty="0" smtClean="0">
                <a:solidFill>
                  <a:schemeClr val="bg1"/>
                </a:solidFill>
                <a:latin typeface="Meiryo" charset="-128"/>
                <a:ea typeface="Meiryo" charset="-128"/>
                <a:cs typeface="Meiryo" charset="-128"/>
              </a:rPr>
              <a:t>機械学習</a:t>
            </a:r>
            <a:r>
              <a:rPr lang="en-US" altLang="ja-JP" sz="1400" b="1" dirty="0" smtClean="0">
                <a:solidFill>
                  <a:schemeClr val="bg1"/>
                </a:solidFill>
                <a:latin typeface="Meiryo" charset="-128"/>
                <a:ea typeface="Meiryo" charset="-128"/>
                <a:cs typeface="Meiryo" charset="-128"/>
              </a:rPr>
              <a:t>	</a:t>
            </a:r>
            <a:r>
              <a:rPr lang="ja-JP" altLang="en-US" sz="1400" b="1" dirty="0" smtClean="0">
                <a:solidFill>
                  <a:schemeClr val="bg1"/>
                </a:solidFill>
                <a:latin typeface="Meiryo" charset="-128"/>
                <a:ea typeface="Meiryo" charset="-128"/>
                <a:cs typeface="Meiryo" charset="-128"/>
              </a:rPr>
              <a:t>　</a:t>
            </a:r>
            <a:r>
              <a:rPr lang="ja-JP" altLang="en-US" sz="1400" b="1" dirty="0">
                <a:solidFill>
                  <a:schemeClr val="bg1"/>
                </a:solidFill>
                <a:latin typeface="Meiryo" charset="-128"/>
                <a:ea typeface="Meiryo" charset="-128"/>
                <a:cs typeface="Meiryo" charset="-128"/>
              </a:rPr>
              <a:t>　</a:t>
            </a:r>
            <a:r>
              <a:rPr lang="en-US" altLang="ja-JP" sz="1400" b="1" dirty="0" smtClean="0">
                <a:solidFill>
                  <a:schemeClr val="bg1"/>
                </a:solidFill>
                <a:latin typeface="Meiryo" charset="-128"/>
                <a:ea typeface="Meiryo" charset="-128"/>
                <a:cs typeface="Meiryo" charset="-128"/>
              </a:rPr>
              <a:t>	</a:t>
            </a:r>
            <a:r>
              <a:rPr lang="ja-JP" altLang="en-US" sz="1400" b="1" dirty="0" smtClean="0">
                <a:solidFill>
                  <a:schemeClr val="bg1"/>
                </a:solidFill>
                <a:latin typeface="Meiryo" charset="-128"/>
                <a:ea typeface="Meiryo" charset="-128"/>
                <a:cs typeface="Meiryo" charset="-128"/>
              </a:rPr>
              <a:t>：機械自身がデータから知識を獲得する</a:t>
            </a:r>
            <a:endParaRPr kumimoji="1" lang="ja-JP" altLang="en-US" sz="1400" b="1" dirty="0">
              <a:solidFill>
                <a:schemeClr val="bg1"/>
              </a:solidFill>
              <a:latin typeface="Meiryo" charset="-128"/>
              <a:ea typeface="Meiryo" charset="-128"/>
              <a:cs typeface="Meiryo" charset="-128"/>
            </a:endParaRPr>
          </a:p>
        </p:txBody>
      </p:sp>
      <p:sp>
        <p:nvSpPr>
          <p:cNvPr id="19" name="テキスト ボックス 18"/>
          <p:cNvSpPr txBox="1"/>
          <p:nvPr/>
        </p:nvSpPr>
        <p:spPr>
          <a:xfrm>
            <a:off x="6313629" y="4881815"/>
            <a:ext cx="1906291" cy="246221"/>
          </a:xfrm>
          <a:prstGeom prst="rect">
            <a:avLst/>
          </a:prstGeom>
          <a:noFill/>
        </p:spPr>
        <p:txBody>
          <a:bodyPr wrap="none" rtlCol="0">
            <a:spAutoFit/>
          </a:bodyPr>
          <a:lstStyle/>
          <a:p>
            <a:r>
              <a:rPr kumimoji="1" lang="ja-JP" altLang="en-US" sz="1000" dirty="0" smtClean="0">
                <a:solidFill>
                  <a:schemeClr val="bg1"/>
                </a:solidFill>
                <a:latin typeface="Meiryo" charset="-128"/>
                <a:ea typeface="Meiryo" charset="-128"/>
                <a:cs typeface="Meiryo" charset="-128"/>
              </a:rPr>
              <a:t>知識</a:t>
            </a:r>
            <a:r>
              <a:rPr kumimoji="1" lang="en-US" altLang="ja-JP" sz="1000" dirty="0" smtClean="0">
                <a:solidFill>
                  <a:schemeClr val="bg1"/>
                </a:solidFill>
                <a:latin typeface="Meiryo" charset="-128"/>
                <a:ea typeface="Meiryo" charset="-128"/>
                <a:cs typeface="Meiryo" charset="-128"/>
              </a:rPr>
              <a:t>:</a:t>
            </a:r>
            <a:r>
              <a:rPr lang="ja-JP" altLang="en-US" sz="1000" dirty="0" smtClean="0">
                <a:solidFill>
                  <a:schemeClr val="bg1"/>
                </a:solidFill>
                <a:latin typeface="Meiryo" charset="-128"/>
                <a:ea typeface="Meiryo" charset="-128"/>
                <a:cs typeface="Meiryo" charset="-128"/>
              </a:rPr>
              <a:t>ルールや関係、記憶など</a:t>
            </a:r>
            <a:endParaRPr kumimoji="1" lang="en-US" altLang="ja-JP" sz="1000" dirty="0" smtClean="0">
              <a:solidFill>
                <a:schemeClr val="bg1"/>
              </a:solidFill>
              <a:latin typeface="Meiryo" charset="-128"/>
              <a:ea typeface="Meiryo" charset="-128"/>
              <a:cs typeface="Meiryo" charset="-128"/>
            </a:endParaRPr>
          </a:p>
        </p:txBody>
      </p:sp>
      <p:sp>
        <p:nvSpPr>
          <p:cNvPr id="20" name="正方形/長方形 19"/>
          <p:cNvSpPr/>
          <p:nvPr/>
        </p:nvSpPr>
        <p:spPr>
          <a:xfrm>
            <a:off x="827584" y="5114241"/>
            <a:ext cx="2185359" cy="48234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chemeClr val="bg1"/>
                </a:solidFill>
                <a:latin typeface="Meiryo" charset="-128"/>
                <a:ea typeface="Meiryo" charset="-128"/>
                <a:cs typeface="Meiryo" charset="-128"/>
              </a:rPr>
              <a:t>意識</a:t>
            </a:r>
            <a:endParaRPr kumimoji="1" lang="ja-JP" altLang="en-US" sz="2800" dirty="0">
              <a:solidFill>
                <a:schemeClr val="bg1"/>
              </a:solidFill>
              <a:latin typeface="Meiryo" charset="-128"/>
              <a:ea typeface="Meiryo" charset="-128"/>
              <a:cs typeface="Meiryo" charset="-128"/>
            </a:endParaRPr>
          </a:p>
        </p:txBody>
      </p:sp>
      <p:sp>
        <p:nvSpPr>
          <p:cNvPr id="21" name="正方形/長方形 20"/>
          <p:cNvSpPr/>
          <p:nvPr/>
        </p:nvSpPr>
        <p:spPr>
          <a:xfrm>
            <a:off x="3466761" y="5115575"/>
            <a:ext cx="2185359" cy="48234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smtClean="0">
                <a:solidFill>
                  <a:schemeClr val="bg1"/>
                </a:solidFill>
                <a:latin typeface="Meiryo" charset="-128"/>
                <a:ea typeface="Meiryo" charset="-128"/>
                <a:cs typeface="Meiryo" charset="-128"/>
              </a:rPr>
              <a:t>意欲</a:t>
            </a:r>
            <a:endParaRPr kumimoji="1" lang="ja-JP" altLang="en-US" sz="2800" dirty="0">
              <a:solidFill>
                <a:schemeClr val="bg1"/>
              </a:solidFill>
              <a:latin typeface="Meiryo" charset="-128"/>
              <a:ea typeface="Meiryo" charset="-128"/>
              <a:cs typeface="Meiryo" charset="-128"/>
            </a:endParaRPr>
          </a:p>
        </p:txBody>
      </p:sp>
      <p:sp>
        <p:nvSpPr>
          <p:cNvPr id="22" name="正方形/長方形 21"/>
          <p:cNvSpPr/>
          <p:nvPr/>
        </p:nvSpPr>
        <p:spPr>
          <a:xfrm>
            <a:off x="6131057" y="5109005"/>
            <a:ext cx="2185359" cy="48234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chemeClr val="bg1"/>
                </a:solidFill>
                <a:latin typeface="Meiryo" charset="-128"/>
                <a:ea typeface="Meiryo" charset="-128"/>
                <a:cs typeface="Meiryo" charset="-128"/>
              </a:rPr>
              <a:t>感情</a:t>
            </a:r>
            <a:endParaRPr kumimoji="1" lang="ja-JP" altLang="en-US" sz="2800" dirty="0">
              <a:solidFill>
                <a:schemeClr val="bg1"/>
              </a:solidFill>
              <a:latin typeface="Meiryo" charset="-128"/>
              <a:ea typeface="Meiryo" charset="-128"/>
              <a:cs typeface="Meiryo" charset="-128"/>
            </a:endParaRPr>
          </a:p>
        </p:txBody>
      </p:sp>
      <p:sp>
        <p:nvSpPr>
          <p:cNvPr id="24" name="テキスト ボックス 23"/>
          <p:cNvSpPr txBox="1"/>
          <p:nvPr/>
        </p:nvSpPr>
        <p:spPr>
          <a:xfrm>
            <a:off x="5955543" y="5761808"/>
            <a:ext cx="2339102" cy="461665"/>
          </a:xfrm>
          <a:prstGeom prst="rect">
            <a:avLst/>
          </a:prstGeom>
          <a:noFill/>
        </p:spPr>
        <p:txBody>
          <a:bodyPr wrap="none" rtlCol="0">
            <a:spAutoFit/>
          </a:bodyPr>
          <a:lstStyle/>
          <a:p>
            <a:pPr algn="r"/>
            <a:r>
              <a:rPr kumimoji="1" lang="ja-JP" altLang="en-US" sz="2400" b="1" dirty="0" smtClean="0">
                <a:solidFill>
                  <a:srgbClr val="009051"/>
                </a:solidFill>
                <a:latin typeface="Meiryo" charset="-128"/>
                <a:ea typeface="Meiryo" charset="-128"/>
                <a:cs typeface="Meiryo" charset="-128"/>
              </a:rPr>
              <a:t>特化型人工知能</a:t>
            </a:r>
            <a:endParaRPr kumimoji="1" lang="ja-JP" altLang="en-US" sz="2400" b="1" dirty="0">
              <a:solidFill>
                <a:srgbClr val="009051"/>
              </a:solidFill>
              <a:latin typeface="Meiryo" charset="-128"/>
              <a:ea typeface="Meiryo" charset="-128"/>
              <a:cs typeface="Meiryo" charset="-128"/>
            </a:endParaRPr>
          </a:p>
        </p:txBody>
      </p:sp>
      <p:sp>
        <p:nvSpPr>
          <p:cNvPr id="25" name="テキスト ボックス 24"/>
          <p:cNvSpPr txBox="1"/>
          <p:nvPr/>
        </p:nvSpPr>
        <p:spPr>
          <a:xfrm>
            <a:off x="4827029" y="6135254"/>
            <a:ext cx="3467616" cy="338554"/>
          </a:xfrm>
          <a:prstGeom prst="rect">
            <a:avLst/>
          </a:prstGeom>
          <a:noFill/>
        </p:spPr>
        <p:txBody>
          <a:bodyPr wrap="none" rtlCol="0">
            <a:spAutoFit/>
          </a:bodyPr>
          <a:lstStyle/>
          <a:p>
            <a:pPr algn="r"/>
            <a:r>
              <a:rPr kumimoji="1" lang="ja-JP" altLang="en-US" sz="1600" dirty="0" smtClean="0">
                <a:solidFill>
                  <a:schemeClr val="tx1">
                    <a:lumMod val="50000"/>
                    <a:lumOff val="50000"/>
                  </a:schemeClr>
                </a:solidFill>
                <a:latin typeface="Meiryo" charset="-128"/>
                <a:ea typeface="Meiryo" charset="-128"/>
                <a:cs typeface="Meiryo" charset="-128"/>
              </a:rPr>
              <a:t>個別の領域において知的に振る舞う</a:t>
            </a:r>
            <a:endParaRPr kumimoji="1" lang="ja-JP" altLang="en-US" sz="1600" dirty="0">
              <a:solidFill>
                <a:schemeClr val="tx1">
                  <a:lumMod val="50000"/>
                  <a:lumOff val="50000"/>
                </a:schemeClr>
              </a:solidFill>
              <a:latin typeface="Meiryo" charset="-128"/>
              <a:ea typeface="Meiryo" charset="-128"/>
              <a:cs typeface="Meiryo" charset="-128"/>
            </a:endParaRPr>
          </a:p>
        </p:txBody>
      </p:sp>
      <p:sp>
        <p:nvSpPr>
          <p:cNvPr id="28" name="テキスト ボックス 27"/>
          <p:cNvSpPr txBox="1"/>
          <p:nvPr/>
        </p:nvSpPr>
        <p:spPr>
          <a:xfrm>
            <a:off x="808974" y="1050625"/>
            <a:ext cx="2339102" cy="461665"/>
          </a:xfrm>
          <a:prstGeom prst="rect">
            <a:avLst/>
          </a:prstGeom>
          <a:noFill/>
        </p:spPr>
        <p:txBody>
          <a:bodyPr wrap="none" rtlCol="0">
            <a:spAutoFit/>
          </a:bodyPr>
          <a:lstStyle/>
          <a:p>
            <a:r>
              <a:rPr kumimoji="1" lang="ja-JP" altLang="en-US" sz="2400" b="1" dirty="0" smtClean="0">
                <a:solidFill>
                  <a:srgbClr val="0432FF"/>
                </a:solidFill>
                <a:latin typeface="Meiryo" charset="-128"/>
                <a:ea typeface="Meiryo" charset="-128"/>
                <a:cs typeface="Meiryo" charset="-128"/>
              </a:rPr>
              <a:t>汎用型人工知能</a:t>
            </a:r>
            <a:endParaRPr kumimoji="1" lang="ja-JP" altLang="en-US" sz="2400" b="1" dirty="0">
              <a:solidFill>
                <a:srgbClr val="0432FF"/>
              </a:solidFill>
              <a:latin typeface="Meiryo" charset="-128"/>
              <a:ea typeface="Meiryo" charset="-128"/>
              <a:cs typeface="Meiryo" charset="-128"/>
            </a:endParaRPr>
          </a:p>
        </p:txBody>
      </p:sp>
      <p:sp>
        <p:nvSpPr>
          <p:cNvPr id="29" name="テキスト ボックス 28"/>
          <p:cNvSpPr txBox="1"/>
          <p:nvPr/>
        </p:nvSpPr>
        <p:spPr>
          <a:xfrm>
            <a:off x="808974" y="1423905"/>
            <a:ext cx="4083169" cy="338554"/>
          </a:xfrm>
          <a:prstGeom prst="rect">
            <a:avLst/>
          </a:prstGeom>
          <a:noFill/>
        </p:spPr>
        <p:txBody>
          <a:bodyPr wrap="none" rtlCol="0">
            <a:spAutoFit/>
          </a:bodyPr>
          <a:lstStyle/>
          <a:p>
            <a:r>
              <a:rPr kumimoji="1" lang="ja-JP" altLang="en-US" sz="1600" dirty="0" smtClean="0">
                <a:solidFill>
                  <a:schemeClr val="tx1">
                    <a:lumMod val="50000"/>
                    <a:lumOff val="50000"/>
                  </a:schemeClr>
                </a:solidFill>
                <a:latin typeface="Meiryo" charset="-128"/>
                <a:ea typeface="Meiryo" charset="-128"/>
                <a:cs typeface="Meiryo" charset="-128"/>
              </a:rPr>
              <a:t>異なる領域で多様で複雑な問題を解決する</a:t>
            </a:r>
            <a:endParaRPr kumimoji="1" lang="ja-JP" altLang="en-US" sz="1600" dirty="0">
              <a:solidFill>
                <a:schemeClr val="tx1">
                  <a:lumMod val="50000"/>
                  <a:lumOff val="50000"/>
                </a:schemeClr>
              </a:solidFill>
              <a:latin typeface="Meiryo" charset="-128"/>
              <a:ea typeface="Meiryo" charset="-128"/>
              <a:cs typeface="Meiryo" charset="-128"/>
            </a:endParaRPr>
          </a:p>
        </p:txBody>
      </p:sp>
      <p:sp>
        <p:nvSpPr>
          <p:cNvPr id="17" name="四角形吹き出し 16"/>
          <p:cNvSpPr/>
          <p:nvPr/>
        </p:nvSpPr>
        <p:spPr>
          <a:xfrm>
            <a:off x="4590113" y="974311"/>
            <a:ext cx="1994994" cy="449594"/>
          </a:xfrm>
          <a:prstGeom prst="wedgeRectCallout">
            <a:avLst>
              <a:gd name="adj1" fmla="val -66419"/>
              <a:gd name="adj2" fmla="val 5788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bg1"/>
                </a:solidFill>
                <a:latin typeface="Meiryo" charset="-128"/>
                <a:ea typeface="Meiryo" charset="-128"/>
                <a:cs typeface="Meiryo" charset="-128"/>
              </a:rPr>
              <a:t>人工の脳を実現する</a:t>
            </a:r>
            <a:endParaRPr kumimoji="1" lang="ja-JP" altLang="en-US" sz="1200" dirty="0">
              <a:solidFill>
                <a:schemeClr val="bg1"/>
              </a:solidFill>
              <a:latin typeface="Meiryo" charset="-128"/>
              <a:ea typeface="Meiryo" charset="-128"/>
              <a:cs typeface="Meiryo" charset="-128"/>
            </a:endParaRPr>
          </a:p>
        </p:txBody>
      </p:sp>
      <p:sp>
        <p:nvSpPr>
          <p:cNvPr id="30" name="四角形吹き出し 29"/>
          <p:cNvSpPr/>
          <p:nvPr/>
        </p:nvSpPr>
        <p:spPr>
          <a:xfrm>
            <a:off x="2438611" y="6024214"/>
            <a:ext cx="2133389" cy="449594"/>
          </a:xfrm>
          <a:prstGeom prst="wedgeRectCallout">
            <a:avLst>
              <a:gd name="adj1" fmla="val 71658"/>
              <a:gd name="adj2" fmla="val -34516"/>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bg1"/>
                </a:solidFill>
                <a:latin typeface="Meiryo" charset="-128"/>
                <a:ea typeface="Meiryo" charset="-128"/>
                <a:cs typeface="Meiryo" charset="-128"/>
              </a:rPr>
              <a:t>脳の特定の機能を</a:t>
            </a:r>
            <a:endParaRPr kumimoji="1" lang="en-US" altLang="ja-JP" sz="1200" dirty="0" smtClean="0">
              <a:solidFill>
                <a:schemeClr val="bg1"/>
              </a:solidFill>
              <a:latin typeface="Meiryo" charset="-128"/>
              <a:ea typeface="Meiryo" charset="-128"/>
              <a:cs typeface="Meiryo" charset="-128"/>
            </a:endParaRPr>
          </a:p>
          <a:p>
            <a:pPr algn="ctr"/>
            <a:r>
              <a:rPr kumimoji="1" lang="ja-JP" altLang="en-US" sz="1200" dirty="0" smtClean="0">
                <a:solidFill>
                  <a:schemeClr val="bg1"/>
                </a:solidFill>
                <a:latin typeface="Meiryo" charset="-128"/>
                <a:ea typeface="Meiryo" charset="-128"/>
                <a:cs typeface="Meiryo" charset="-128"/>
              </a:rPr>
              <a:t>人工的に実現する</a:t>
            </a:r>
            <a:endParaRPr kumimoji="1" lang="ja-JP" altLang="en-US" sz="1200" dirty="0">
              <a:solidFill>
                <a:schemeClr val="bg1"/>
              </a:solidFill>
              <a:latin typeface="Meiryo" charset="-128"/>
              <a:ea typeface="Meiryo" charset="-128"/>
              <a:cs typeface="Meiryo" charset="-128"/>
            </a:endParaRPr>
          </a:p>
        </p:txBody>
      </p:sp>
      <p:sp>
        <p:nvSpPr>
          <p:cNvPr id="31" name="四角形吹き出し 30"/>
          <p:cNvSpPr/>
          <p:nvPr/>
        </p:nvSpPr>
        <p:spPr>
          <a:xfrm>
            <a:off x="6300193" y="4265424"/>
            <a:ext cx="2195201" cy="398530"/>
          </a:xfrm>
          <a:prstGeom prst="wedgeRectCallout">
            <a:avLst>
              <a:gd name="adj1" fmla="val -73436"/>
              <a:gd name="adj2" fmla="val 3604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ja-JP" sz="1000">
                <a:solidFill>
                  <a:schemeClr val="bg1"/>
                </a:solidFill>
                <a:latin typeface="Meiryo" charset="-128"/>
                <a:ea typeface="Meiryo" charset="-128"/>
                <a:cs typeface="Meiryo" charset="-128"/>
              </a:rPr>
              <a:t>データに潜む関係や構造を機械に自動的に発見してもらう仕組み </a:t>
            </a:r>
            <a:endParaRPr kumimoji="1" lang="ja-JP" altLang="en-US" sz="10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444884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人工知能</a:t>
            </a:r>
            <a:r>
              <a:rPr kumimoji="1" lang="ja-JP" altLang="en-US" dirty="0" smtClean="0"/>
              <a:t>の４レベル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正方形/長方形 3"/>
          <p:cNvSpPr/>
          <p:nvPr/>
        </p:nvSpPr>
        <p:spPr>
          <a:xfrm>
            <a:off x="1043608" y="792675"/>
            <a:ext cx="7732265" cy="1426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600" b="1" dirty="0" smtClean="0">
                <a:solidFill>
                  <a:schemeClr val="bg1"/>
                </a:solidFill>
                <a:latin typeface="Meiryo" charset="-128"/>
                <a:ea typeface="Meiryo" charset="-128"/>
                <a:cs typeface="Meiryo" charset="-128"/>
              </a:rPr>
              <a:t>単純制御：指示されたことをそまま行う</a:t>
            </a:r>
            <a:endParaRPr lang="en-US" altLang="ja-JP" sz="1600" b="1" dirty="0" smtClean="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予め定められたルールに従い制御する（人工知能搭載○○）。</a:t>
            </a:r>
            <a:endParaRPr lang="en-US" altLang="ja-JP" sz="1200" dirty="0" smtClean="0">
              <a:solidFill>
                <a:schemeClr val="bg1"/>
              </a:solidFill>
              <a:latin typeface="Meiryo" charset="-128"/>
              <a:ea typeface="Meiryo" charset="-128"/>
              <a:cs typeface="Meiryo" charset="-128"/>
            </a:endParaRPr>
          </a:p>
          <a:p>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気温</a:t>
            </a:r>
            <a:r>
              <a:rPr lang="ja-JP" altLang="en-US" sz="1000" dirty="0">
                <a:solidFill>
                  <a:schemeClr val="bg1"/>
                </a:solidFill>
                <a:latin typeface="Meiryo" charset="-128"/>
                <a:ea typeface="Meiryo" charset="-128"/>
                <a:cs typeface="Meiryo" charset="-128"/>
              </a:rPr>
              <a:t>が上がるとスイッチを</a:t>
            </a:r>
            <a:r>
              <a:rPr lang="ja-JP" altLang="en-US" sz="1000" dirty="0" smtClean="0">
                <a:solidFill>
                  <a:schemeClr val="bg1"/>
                </a:solidFill>
                <a:latin typeface="Meiryo" charset="-128"/>
                <a:ea typeface="Meiryo" charset="-128"/>
                <a:cs typeface="Meiryo" charset="-128"/>
              </a:rPr>
              <a:t>切るエアコン</a:t>
            </a:r>
            <a:endParaRPr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洗濯物</a:t>
            </a:r>
            <a:r>
              <a:rPr lang="ja-JP" altLang="en-US" sz="1000" dirty="0">
                <a:solidFill>
                  <a:schemeClr val="bg1"/>
                </a:solidFill>
                <a:latin typeface="Meiryo" charset="-128"/>
                <a:ea typeface="Meiryo" charset="-128"/>
                <a:cs typeface="Meiryo" charset="-128"/>
              </a:rPr>
              <a:t>の重さで洗濯時間を自動的に変更する</a:t>
            </a:r>
            <a:r>
              <a:rPr lang="ja-JP" altLang="en-US" sz="1000" dirty="0" smtClean="0">
                <a:solidFill>
                  <a:schemeClr val="bg1"/>
                </a:solidFill>
                <a:latin typeface="Meiryo" charset="-128"/>
                <a:ea typeface="Meiryo" charset="-128"/>
                <a:cs typeface="Meiryo" charset="-128"/>
              </a:rPr>
              <a:t>洗濯機</a:t>
            </a:r>
            <a:endParaRPr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ひげ</a:t>
            </a:r>
            <a:r>
              <a:rPr lang="ja-JP" altLang="en-US" sz="1000" dirty="0">
                <a:solidFill>
                  <a:schemeClr val="bg1"/>
                </a:solidFill>
                <a:latin typeface="Meiryo" charset="-128"/>
                <a:ea typeface="Meiryo" charset="-128"/>
                <a:cs typeface="Meiryo" charset="-128"/>
              </a:rPr>
              <a:t>の伸び具合で剃り方を変える電気シェーバー</a:t>
            </a:r>
            <a:r>
              <a:rPr lang="ja-JP" altLang="en-US" sz="1000" dirty="0" smtClean="0">
                <a:solidFill>
                  <a:schemeClr val="bg1"/>
                </a:solidFill>
                <a:latin typeface="Meiryo" charset="-128"/>
                <a:ea typeface="Meiryo" charset="-128"/>
                <a:cs typeface="Meiryo" charset="-128"/>
              </a:rPr>
              <a:t>など</a:t>
            </a:r>
            <a:endParaRPr lang="ja-JP" altLang="en-US" sz="1000" dirty="0">
              <a:solidFill>
                <a:schemeClr val="bg1"/>
              </a:solidFill>
              <a:latin typeface="Meiryo" charset="-128"/>
              <a:ea typeface="Meiryo" charset="-128"/>
              <a:cs typeface="Meiryo" charset="-128"/>
            </a:endParaRPr>
          </a:p>
        </p:txBody>
      </p:sp>
      <p:sp>
        <p:nvSpPr>
          <p:cNvPr id="5" name="正方形/長方形 4"/>
          <p:cNvSpPr/>
          <p:nvPr/>
        </p:nvSpPr>
        <p:spPr>
          <a:xfrm>
            <a:off x="1047420" y="2255491"/>
            <a:ext cx="7732265" cy="142630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600" b="1" dirty="0" smtClean="0">
                <a:solidFill>
                  <a:schemeClr val="bg1"/>
                </a:solidFill>
                <a:latin typeface="Meiryo" charset="-128"/>
                <a:ea typeface="Meiryo" charset="-128"/>
                <a:cs typeface="Meiryo" charset="-128"/>
              </a:rPr>
              <a:t>学習・推論：指示されたことを自ら考えて実行する</a:t>
            </a:r>
            <a:endParaRPr lang="en-US" altLang="ja-JP" sz="1600" b="1" dirty="0" smtClean="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外</a:t>
            </a:r>
            <a:r>
              <a:rPr lang="ja-JP" altLang="en-US" sz="1200" dirty="0">
                <a:solidFill>
                  <a:schemeClr val="bg1"/>
                </a:solidFill>
                <a:latin typeface="Meiryo" charset="-128"/>
                <a:ea typeface="Meiryo" charset="-128"/>
                <a:cs typeface="Meiryo" charset="-128"/>
              </a:rPr>
              <a:t>の世界を観測することに</a:t>
            </a:r>
            <a:r>
              <a:rPr lang="ja-JP" altLang="en-US" sz="1200" dirty="0" smtClean="0">
                <a:solidFill>
                  <a:schemeClr val="bg1"/>
                </a:solidFill>
                <a:latin typeface="Meiryo" charset="-128"/>
                <a:ea typeface="Meiryo" charset="-128"/>
                <a:cs typeface="Meiryo" charset="-128"/>
              </a:rPr>
              <a:t>よって振る舞い</a:t>
            </a:r>
            <a:r>
              <a:rPr lang="ja-JP" altLang="en-US" sz="1200" dirty="0">
                <a:solidFill>
                  <a:schemeClr val="bg1"/>
                </a:solidFill>
                <a:latin typeface="Meiryo" charset="-128"/>
                <a:ea typeface="Meiryo" charset="-128"/>
                <a:cs typeface="Meiryo" charset="-128"/>
              </a:rPr>
              <a:t>を</a:t>
            </a:r>
            <a:r>
              <a:rPr lang="ja-JP" altLang="en-US" sz="1200" dirty="0" smtClean="0">
                <a:solidFill>
                  <a:schemeClr val="bg1"/>
                </a:solidFill>
                <a:latin typeface="Meiryo" charset="-128"/>
                <a:ea typeface="Meiryo" charset="-128"/>
                <a:cs typeface="Meiryo" charset="-128"/>
              </a:rPr>
              <a:t>変える。振る舞い</a:t>
            </a:r>
            <a:r>
              <a:rPr lang="ja-JP" altLang="en-US" sz="1200" dirty="0">
                <a:solidFill>
                  <a:schemeClr val="bg1"/>
                </a:solidFill>
                <a:latin typeface="Meiryo" charset="-128"/>
                <a:ea typeface="Meiryo" charset="-128"/>
                <a:cs typeface="Meiryo" charset="-128"/>
              </a:rPr>
              <a:t>のパターンを多くするために</a:t>
            </a:r>
            <a:r>
              <a:rPr lang="ja-JP" altLang="en-US" sz="1200" dirty="0" smtClean="0">
                <a:solidFill>
                  <a:schemeClr val="bg1"/>
                </a:solidFill>
                <a:latin typeface="Meiryo" charset="-128"/>
                <a:ea typeface="Meiryo" charset="-128"/>
                <a:cs typeface="Meiryo" charset="-128"/>
              </a:rPr>
              <a:t>、予め用意されたルールに従い学習・推論し実行する。</a:t>
            </a:r>
            <a:r>
              <a:rPr lang="ja-JP" altLang="en-US" sz="1200" dirty="0">
                <a:solidFill>
                  <a:schemeClr val="bg1"/>
                </a:solidFill>
                <a:latin typeface="Meiryo" charset="-128"/>
                <a:ea typeface="Meiryo" charset="-128"/>
                <a:cs typeface="Meiryo" charset="-128"/>
              </a:rPr>
              <a:t>　</a:t>
            </a:r>
            <a:endParaRPr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「駒</a:t>
            </a:r>
            <a:r>
              <a:rPr lang="ja-JP" altLang="en-US" sz="1000" dirty="0">
                <a:solidFill>
                  <a:schemeClr val="bg1"/>
                </a:solidFill>
                <a:latin typeface="Meiryo" charset="-128"/>
                <a:ea typeface="Meiryo" charset="-128"/>
                <a:cs typeface="Meiryo" charset="-128"/>
              </a:rPr>
              <a:t>がこの場所にあるときは、こう動かすのが</a:t>
            </a:r>
            <a:r>
              <a:rPr lang="ja-JP" altLang="en-US" sz="1000" dirty="0" smtClean="0">
                <a:solidFill>
                  <a:schemeClr val="bg1"/>
                </a:solidFill>
                <a:latin typeface="Meiryo" charset="-128"/>
                <a:ea typeface="Meiryo" charset="-128"/>
                <a:cs typeface="Meiryo" charset="-128"/>
              </a:rPr>
              <a:t>いい」といった予め決められた</a:t>
            </a:r>
            <a:r>
              <a:rPr lang="ja-JP" altLang="en-US" sz="1000" dirty="0">
                <a:solidFill>
                  <a:schemeClr val="bg1"/>
                </a:solidFill>
                <a:latin typeface="Meiryo" charset="-128"/>
                <a:ea typeface="Meiryo" charset="-128"/>
                <a:cs typeface="Meiryo" charset="-128"/>
              </a:rPr>
              <a:t>ルールに</a:t>
            </a:r>
            <a:r>
              <a:rPr lang="ja-JP" altLang="en-US" sz="1000" dirty="0" smtClean="0">
                <a:solidFill>
                  <a:schemeClr val="bg1"/>
                </a:solidFill>
                <a:latin typeface="Meiryo" charset="-128"/>
                <a:ea typeface="Meiryo" charset="-128"/>
                <a:cs typeface="Meiryo" charset="-128"/>
              </a:rPr>
              <a:t>従って、これからの打ち手を探索</a:t>
            </a:r>
            <a:r>
              <a:rPr lang="ja-JP" altLang="en-US" sz="1000" dirty="0">
                <a:solidFill>
                  <a:schemeClr val="bg1"/>
                </a:solidFill>
                <a:latin typeface="Meiryo" charset="-128"/>
                <a:ea typeface="Meiryo" charset="-128"/>
                <a:cs typeface="Meiryo" charset="-128"/>
              </a:rPr>
              <a:t>して打つことが</a:t>
            </a:r>
            <a:r>
              <a:rPr lang="ja-JP" altLang="en-US" sz="1000" dirty="0" smtClean="0">
                <a:solidFill>
                  <a:schemeClr val="bg1"/>
                </a:solidFill>
                <a:latin typeface="Meiryo" charset="-128"/>
                <a:ea typeface="Meiryo" charset="-128"/>
                <a:cs typeface="Meiryo" charset="-128"/>
              </a:rPr>
              <a:t>できる囲碁や将棋のシステム</a:t>
            </a:r>
            <a:endParaRPr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与えられた</a:t>
            </a:r>
            <a:r>
              <a:rPr lang="ja-JP" altLang="en-US" sz="1000" dirty="0">
                <a:solidFill>
                  <a:schemeClr val="bg1"/>
                </a:solidFill>
                <a:latin typeface="Meiryo" charset="-128"/>
                <a:ea typeface="Meiryo" charset="-128"/>
                <a:cs typeface="Meiryo" charset="-128"/>
              </a:rPr>
              <a:t>知識ベースに従って、検査の結果から診断内容や処方する薬を決めて出力</a:t>
            </a:r>
            <a:r>
              <a:rPr lang="ja-JP" altLang="en-US" sz="1000" dirty="0" smtClean="0">
                <a:solidFill>
                  <a:schemeClr val="bg1"/>
                </a:solidFill>
                <a:latin typeface="Meiryo" charset="-128"/>
                <a:ea typeface="Meiryo" charset="-128"/>
                <a:cs typeface="Meiryo" charset="-128"/>
              </a:rPr>
              <a:t>する医療診断システム</a:t>
            </a:r>
            <a:endParaRPr lang="en-US" altLang="ja-JP" sz="1000" dirty="0">
              <a:solidFill>
                <a:schemeClr val="bg1"/>
              </a:solidFill>
              <a:latin typeface="Meiryo" charset="-128"/>
              <a:ea typeface="Meiryo" charset="-128"/>
              <a:cs typeface="Meiryo" charset="-128"/>
            </a:endParaRPr>
          </a:p>
        </p:txBody>
      </p:sp>
      <p:sp>
        <p:nvSpPr>
          <p:cNvPr id="6" name="正方形/長方形 5"/>
          <p:cNvSpPr/>
          <p:nvPr/>
        </p:nvSpPr>
        <p:spPr>
          <a:xfrm>
            <a:off x="1043608" y="3714761"/>
            <a:ext cx="7732265" cy="142630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600" b="1" dirty="0" smtClean="0">
                <a:solidFill>
                  <a:schemeClr val="bg1"/>
                </a:solidFill>
                <a:latin typeface="Meiryo" charset="-128"/>
                <a:ea typeface="Meiryo" charset="-128"/>
                <a:cs typeface="Meiryo" charset="-128"/>
              </a:rPr>
              <a:t>機械学習：学習の着眼点は人間が教えるが対応パターン</a:t>
            </a:r>
            <a:r>
              <a:rPr lang="ja-JP" altLang="en-US" sz="1600" b="1" dirty="0">
                <a:solidFill>
                  <a:schemeClr val="bg1"/>
                </a:solidFill>
                <a:latin typeface="Meiryo" charset="-128"/>
                <a:ea typeface="Meiryo" charset="-128"/>
                <a:cs typeface="Meiryo" charset="-128"/>
              </a:rPr>
              <a:t>を自動的に</a:t>
            </a:r>
            <a:r>
              <a:rPr lang="ja-JP" altLang="en-US" sz="1600" b="1" dirty="0" smtClean="0">
                <a:solidFill>
                  <a:schemeClr val="bg1"/>
                </a:solidFill>
                <a:latin typeface="Meiryo" charset="-128"/>
                <a:ea typeface="Meiryo" charset="-128"/>
                <a:cs typeface="Meiryo" charset="-128"/>
              </a:rPr>
              <a:t>学習する</a:t>
            </a:r>
            <a:endParaRPr lang="en-US" altLang="ja-JP" sz="1600" b="1" dirty="0" smtClean="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人間</a:t>
            </a:r>
            <a:r>
              <a:rPr lang="ja-JP" altLang="en-US" sz="1200" dirty="0">
                <a:solidFill>
                  <a:schemeClr val="bg1"/>
                </a:solidFill>
                <a:latin typeface="Meiryo" charset="-128"/>
                <a:ea typeface="Meiryo" charset="-128"/>
                <a:cs typeface="Meiryo" charset="-128"/>
              </a:rPr>
              <a:t>が</a:t>
            </a:r>
            <a:r>
              <a:rPr lang="ja-JP" altLang="en-US" sz="1200" dirty="0" smtClean="0">
                <a:solidFill>
                  <a:schemeClr val="bg1"/>
                </a:solidFill>
                <a:latin typeface="Meiryo" charset="-128"/>
                <a:ea typeface="Meiryo" charset="-128"/>
                <a:cs typeface="Meiryo" charset="-128"/>
              </a:rPr>
              <a:t>あらかじめルール</a:t>
            </a:r>
            <a:r>
              <a:rPr lang="ja-JP" altLang="en-US" sz="1200" dirty="0">
                <a:solidFill>
                  <a:schemeClr val="bg1"/>
                </a:solidFill>
                <a:latin typeface="Meiryo" charset="-128"/>
                <a:ea typeface="Meiryo" charset="-128"/>
                <a:cs typeface="Meiryo" charset="-128"/>
              </a:rPr>
              <a:t>を細かく決めて組み込んでおかなくても、コンピュータが</a:t>
            </a:r>
            <a:r>
              <a:rPr lang="ja-JP" altLang="en-US" sz="1200" dirty="0" smtClean="0">
                <a:solidFill>
                  <a:schemeClr val="bg1"/>
                </a:solidFill>
                <a:latin typeface="Meiryo" charset="-128"/>
                <a:ea typeface="Meiryo" charset="-128"/>
                <a:cs typeface="Meiryo" charset="-128"/>
              </a:rPr>
              <a:t>自ら大量のデータを分析し機械</a:t>
            </a:r>
            <a:r>
              <a:rPr lang="ja-JP" altLang="en-US" sz="1200" dirty="0">
                <a:solidFill>
                  <a:schemeClr val="bg1"/>
                </a:solidFill>
                <a:latin typeface="Meiryo" charset="-128"/>
                <a:ea typeface="Meiryo" charset="-128"/>
                <a:cs typeface="Meiryo" charset="-128"/>
              </a:rPr>
              <a:t>学習</a:t>
            </a:r>
            <a:r>
              <a:rPr lang="ja-JP" altLang="en-US" sz="1200" dirty="0" smtClean="0">
                <a:solidFill>
                  <a:schemeClr val="bg1"/>
                </a:solidFill>
                <a:latin typeface="Meiryo" charset="-128"/>
                <a:ea typeface="Meiryo" charset="-128"/>
                <a:cs typeface="Meiryo" charset="-128"/>
              </a:rPr>
              <a:t>を活用し対応パターンを自ら見つけ出す。ただし学習のための着眼点（特徴量）は</a:t>
            </a:r>
            <a:r>
              <a:rPr lang="ja-JP" altLang="en-US" sz="1200" dirty="0">
                <a:solidFill>
                  <a:schemeClr val="bg1"/>
                </a:solidFill>
                <a:latin typeface="Meiryo" charset="-128"/>
                <a:ea typeface="Meiryo" charset="-128"/>
                <a:cs typeface="Meiryo" charset="-128"/>
              </a:rPr>
              <a:t>人間が</a:t>
            </a:r>
            <a:r>
              <a:rPr lang="ja-JP" altLang="en-US" sz="1200" dirty="0" smtClean="0">
                <a:solidFill>
                  <a:schemeClr val="bg1"/>
                </a:solidFill>
                <a:latin typeface="Meiryo" charset="-128"/>
                <a:ea typeface="Meiryo" charset="-128"/>
                <a:cs typeface="Meiryo" charset="-128"/>
              </a:rPr>
              <a:t>設計。</a:t>
            </a:r>
            <a:endParaRPr lang="en-US" altLang="ja-JP" sz="1200" dirty="0" smtClean="0">
              <a:solidFill>
                <a:schemeClr val="bg1"/>
              </a:solidFill>
              <a:latin typeface="Meiryo" charset="-128"/>
              <a:ea typeface="Meiryo" charset="-128"/>
              <a:cs typeface="Meiryo" charset="-128"/>
            </a:endParaRPr>
          </a:p>
          <a:p>
            <a:endParaRPr lang="en-US" altLang="ja-JP" sz="1200" dirty="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「駒</a:t>
            </a:r>
            <a:r>
              <a:rPr lang="ja-JP" altLang="en-US" sz="1000" dirty="0">
                <a:solidFill>
                  <a:schemeClr val="bg1"/>
                </a:solidFill>
                <a:latin typeface="Meiryo" charset="-128"/>
                <a:ea typeface="Meiryo" charset="-128"/>
                <a:cs typeface="Meiryo" charset="-128"/>
              </a:rPr>
              <a:t>がこの場所にあるときは、こう動かすのが</a:t>
            </a:r>
            <a:r>
              <a:rPr lang="ja-JP" altLang="en-US" sz="1000" dirty="0" smtClean="0">
                <a:solidFill>
                  <a:schemeClr val="bg1"/>
                </a:solidFill>
                <a:latin typeface="Meiryo" charset="-128"/>
                <a:ea typeface="Meiryo" charset="-128"/>
                <a:cs typeface="Meiryo" charset="-128"/>
              </a:rPr>
              <a:t>いい」と</a:t>
            </a:r>
            <a:r>
              <a:rPr lang="ja-JP" altLang="en-US" sz="1000" dirty="0">
                <a:solidFill>
                  <a:schemeClr val="bg1"/>
                </a:solidFill>
                <a:latin typeface="Meiryo" charset="-128"/>
                <a:ea typeface="Meiryo" charset="-128"/>
                <a:cs typeface="Meiryo" charset="-128"/>
              </a:rPr>
              <a:t>いうこと</a:t>
            </a:r>
            <a:r>
              <a:rPr lang="ja-JP" altLang="en-US" sz="1000" dirty="0" smtClean="0">
                <a:solidFill>
                  <a:schemeClr val="bg1"/>
                </a:solidFill>
                <a:latin typeface="Meiryo" charset="-128"/>
                <a:ea typeface="Meiryo" charset="-128"/>
                <a:cs typeface="Meiryo" charset="-128"/>
              </a:rPr>
              <a:t>を設定</a:t>
            </a:r>
            <a:r>
              <a:rPr lang="ja-JP" altLang="en-US" sz="1000" dirty="0">
                <a:solidFill>
                  <a:schemeClr val="bg1"/>
                </a:solidFill>
                <a:latin typeface="Meiryo" charset="-128"/>
                <a:ea typeface="Meiryo" charset="-128"/>
                <a:cs typeface="Meiryo" charset="-128"/>
              </a:rPr>
              <a:t>しておかなくても、対戦を繰り返すことでコンピュータ自身が自分で学習</a:t>
            </a:r>
            <a:r>
              <a:rPr lang="ja-JP" altLang="en-US" sz="1000" dirty="0" smtClean="0">
                <a:solidFill>
                  <a:schemeClr val="bg1"/>
                </a:solidFill>
                <a:latin typeface="Meiryo" charset="-128"/>
                <a:ea typeface="Meiryo" charset="-128"/>
                <a:cs typeface="Meiryo" charset="-128"/>
              </a:rPr>
              <a:t>する将棋や囲碁のシステム</a:t>
            </a:r>
            <a:endParaRPr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a:solidFill>
                  <a:schemeClr val="bg1"/>
                </a:solidFill>
                <a:latin typeface="Meiryo" charset="-128"/>
                <a:ea typeface="Meiryo" charset="-128"/>
                <a:cs typeface="Meiryo" charset="-128"/>
              </a:rPr>
              <a:t>診断データや生体データを多数</a:t>
            </a:r>
            <a:r>
              <a:rPr lang="ja-JP" altLang="en-US" sz="1000" dirty="0" smtClean="0">
                <a:solidFill>
                  <a:schemeClr val="bg1"/>
                </a:solidFill>
                <a:latin typeface="Meiryo" charset="-128"/>
                <a:ea typeface="Meiryo" charset="-128"/>
                <a:cs typeface="Meiryo" charset="-128"/>
              </a:rPr>
              <a:t>読み込み、ある病気とある病気に相関</a:t>
            </a:r>
            <a:r>
              <a:rPr lang="ja-JP" altLang="en-US" sz="1000" dirty="0">
                <a:solidFill>
                  <a:schemeClr val="bg1"/>
                </a:solidFill>
                <a:latin typeface="Meiryo" charset="-128"/>
                <a:ea typeface="Meiryo" charset="-128"/>
                <a:cs typeface="Meiryo" charset="-128"/>
              </a:rPr>
              <a:t>があるということを自分</a:t>
            </a:r>
            <a:r>
              <a:rPr lang="ja-JP" altLang="en-US" sz="1000" dirty="0" smtClean="0">
                <a:solidFill>
                  <a:schemeClr val="bg1"/>
                </a:solidFill>
                <a:latin typeface="Meiryo" charset="-128"/>
                <a:ea typeface="Meiryo" charset="-128"/>
                <a:cs typeface="Meiryo" charset="-128"/>
              </a:rPr>
              <a:t>で学ぶ医療診断システム</a:t>
            </a:r>
            <a:endParaRPr lang="ja-JP" altLang="en-US" sz="1000" dirty="0">
              <a:solidFill>
                <a:schemeClr val="bg1"/>
              </a:solidFill>
              <a:latin typeface="Meiryo" charset="-128"/>
              <a:ea typeface="Meiryo" charset="-128"/>
              <a:cs typeface="Meiryo" charset="-128"/>
            </a:endParaRPr>
          </a:p>
        </p:txBody>
      </p:sp>
      <p:sp>
        <p:nvSpPr>
          <p:cNvPr id="7" name="正方形/長方形 6"/>
          <p:cNvSpPr/>
          <p:nvPr/>
        </p:nvSpPr>
        <p:spPr>
          <a:xfrm>
            <a:off x="1043608" y="5174031"/>
            <a:ext cx="7732265" cy="142630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600" b="1" dirty="0" smtClean="0">
                <a:solidFill>
                  <a:schemeClr val="bg1"/>
                </a:solidFill>
                <a:latin typeface="Meiryo" charset="-128"/>
                <a:ea typeface="Meiryo" charset="-128"/>
                <a:cs typeface="Meiryo" charset="-128"/>
              </a:rPr>
              <a:t>深層学習：学習の着眼点を人間が教えなくても対応パターンを自動的に学習する</a:t>
            </a:r>
            <a:endParaRPr lang="en-US" altLang="ja-JP" sz="1600" b="1" dirty="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学習</a:t>
            </a:r>
            <a:r>
              <a:rPr lang="ja-JP" altLang="en-US" sz="1200" dirty="0">
                <a:solidFill>
                  <a:schemeClr val="bg1"/>
                </a:solidFill>
                <a:latin typeface="Meiryo" charset="-128"/>
                <a:ea typeface="Meiryo" charset="-128"/>
                <a:cs typeface="Meiryo" charset="-128"/>
              </a:rPr>
              <a:t>に使う</a:t>
            </a:r>
            <a:r>
              <a:rPr lang="ja-JP" altLang="en-US" sz="1200" dirty="0" smtClean="0">
                <a:solidFill>
                  <a:schemeClr val="bg1"/>
                </a:solidFill>
                <a:latin typeface="Meiryo" charset="-128"/>
                <a:ea typeface="Meiryo" charset="-128"/>
                <a:cs typeface="Meiryo" charset="-128"/>
              </a:rPr>
              <a:t>変数（着眼点／特徴量）を自分</a:t>
            </a:r>
            <a:r>
              <a:rPr lang="ja-JP" altLang="en-US" sz="1200" dirty="0">
                <a:solidFill>
                  <a:schemeClr val="bg1"/>
                </a:solidFill>
                <a:latin typeface="Meiryo" charset="-128"/>
                <a:ea typeface="Meiryo" charset="-128"/>
                <a:cs typeface="Meiryo" charset="-128"/>
              </a:rPr>
              <a:t>で</a:t>
            </a:r>
            <a:r>
              <a:rPr lang="ja-JP" altLang="en-US" sz="1200" dirty="0" smtClean="0">
                <a:solidFill>
                  <a:schemeClr val="bg1"/>
                </a:solidFill>
                <a:latin typeface="Meiryo" charset="-128"/>
                <a:ea typeface="Meiryo" charset="-128"/>
                <a:cs typeface="Meiryo" charset="-128"/>
              </a:rPr>
              <a:t>学習して見つけ、対応のパターンを見つけ出す。</a:t>
            </a:r>
            <a:endParaRPr lang="en-US" altLang="ja-JP" sz="1200" dirty="0" smtClean="0">
              <a:solidFill>
                <a:schemeClr val="bg1"/>
              </a:solidFill>
              <a:latin typeface="Meiryo" charset="-128"/>
              <a:ea typeface="Meiryo" charset="-128"/>
              <a:cs typeface="Meiryo" charset="-128"/>
            </a:endParaRPr>
          </a:p>
          <a:p>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l"/>
            </a:pPr>
            <a:r>
              <a:rPr lang="en-US" altLang="ja-JP" sz="1000" dirty="0" smtClean="0">
                <a:solidFill>
                  <a:schemeClr val="bg1"/>
                </a:solidFill>
                <a:latin typeface="Meiryo" charset="-128"/>
                <a:ea typeface="Meiryo" charset="-128"/>
                <a:cs typeface="Meiryo" charset="-128"/>
              </a:rPr>
              <a:t>1</a:t>
            </a:r>
            <a:r>
              <a:rPr lang="ja-JP" altLang="en-US" sz="1000" dirty="0">
                <a:solidFill>
                  <a:schemeClr val="bg1"/>
                </a:solidFill>
                <a:latin typeface="Meiryo" charset="-128"/>
                <a:ea typeface="Meiryo" charset="-128"/>
                <a:cs typeface="Meiryo" charset="-128"/>
              </a:rPr>
              <a:t>つの駒の位置だけではなく、複数の駒の関係性を見たほうがいいということを</a:t>
            </a:r>
            <a:r>
              <a:rPr lang="ja-JP" altLang="en-US" sz="1000" dirty="0" smtClean="0">
                <a:solidFill>
                  <a:schemeClr val="bg1"/>
                </a:solidFill>
                <a:latin typeface="Meiryo" charset="-128"/>
                <a:ea typeface="Meiryo" charset="-128"/>
                <a:cs typeface="Meiryo" charset="-128"/>
              </a:rPr>
              <a:t>、自分</a:t>
            </a:r>
            <a:r>
              <a:rPr lang="ja-JP" altLang="en-US" sz="1000" dirty="0">
                <a:solidFill>
                  <a:schemeClr val="bg1"/>
                </a:solidFill>
                <a:latin typeface="Meiryo" charset="-128"/>
                <a:ea typeface="Meiryo" charset="-128"/>
                <a:cs typeface="Meiryo" charset="-128"/>
              </a:rPr>
              <a:t>で</a:t>
            </a:r>
            <a:r>
              <a:rPr lang="ja-JP" altLang="en-US" sz="1000" dirty="0" smtClean="0">
                <a:solidFill>
                  <a:schemeClr val="bg1"/>
                </a:solidFill>
                <a:latin typeface="Meiryo" charset="-128"/>
                <a:ea typeface="Meiryo" charset="-128"/>
                <a:cs typeface="Meiryo" charset="-128"/>
              </a:rPr>
              <a:t>見つけ出す囲碁や将棋のシステム</a:t>
            </a:r>
            <a:endParaRPr lang="en-US" altLang="ja-JP" sz="1000" dirty="0" smtClean="0">
              <a:solidFill>
                <a:schemeClr val="bg1"/>
              </a:solidFill>
              <a:latin typeface="Meiryo" charset="-128"/>
              <a:ea typeface="Meiryo" charset="-128"/>
              <a:cs typeface="Meiryo" charset="-128"/>
            </a:endParaRPr>
          </a:p>
          <a:p>
            <a:pPr marL="171450" indent="-171450">
              <a:buFont typeface="Wingdings" charset="2"/>
              <a:buChar char="l"/>
            </a:pPr>
            <a:r>
              <a:rPr lang="ja-JP" altLang="en-US" sz="1000" dirty="0" smtClean="0">
                <a:solidFill>
                  <a:schemeClr val="bg1"/>
                </a:solidFill>
                <a:latin typeface="Meiryo" charset="-128"/>
                <a:ea typeface="Meiryo" charset="-128"/>
                <a:cs typeface="Meiryo" charset="-128"/>
              </a:rPr>
              <a:t>一連</a:t>
            </a:r>
            <a:r>
              <a:rPr lang="ja-JP" altLang="en-US" sz="1000" dirty="0">
                <a:solidFill>
                  <a:schemeClr val="bg1"/>
                </a:solidFill>
                <a:latin typeface="Meiryo" charset="-128"/>
                <a:ea typeface="Meiryo" charset="-128"/>
                <a:cs typeface="Meiryo" charset="-128"/>
              </a:rPr>
              <a:t>の症状</a:t>
            </a:r>
            <a:r>
              <a:rPr lang="ja-JP" altLang="en-US" sz="1000" dirty="0" smtClean="0">
                <a:solidFill>
                  <a:schemeClr val="bg1"/>
                </a:solidFill>
                <a:latin typeface="Meiryo" charset="-128"/>
                <a:ea typeface="Meiryo" charset="-128"/>
                <a:cs typeface="Meiryo" charset="-128"/>
              </a:rPr>
              <a:t>が患者</a:t>
            </a:r>
            <a:r>
              <a:rPr lang="ja-JP" altLang="en-US" sz="1000" dirty="0">
                <a:solidFill>
                  <a:schemeClr val="bg1"/>
                </a:solidFill>
                <a:latin typeface="Meiryo" charset="-128"/>
                <a:ea typeface="Meiryo" charset="-128"/>
                <a:cs typeface="Meiryo" charset="-128"/>
              </a:rPr>
              <a:t>の血糖異常を表していて、複数の病気の原因になっているようだ、ということを自分で見つけ出すこと</a:t>
            </a:r>
            <a:r>
              <a:rPr lang="ja-JP" altLang="en-US" sz="1000" dirty="0" smtClean="0">
                <a:solidFill>
                  <a:schemeClr val="bg1"/>
                </a:solidFill>
                <a:latin typeface="Meiryo" charset="-128"/>
                <a:ea typeface="Meiryo" charset="-128"/>
                <a:cs typeface="Meiryo" charset="-128"/>
              </a:rPr>
              <a:t>ができる医療診断システム</a:t>
            </a:r>
            <a:endParaRPr kumimoji="1" lang="ja-JP" altLang="en-US" sz="1000" dirty="0">
              <a:solidFill>
                <a:schemeClr val="bg1"/>
              </a:solidFill>
              <a:latin typeface="Meiryo" charset="-128"/>
              <a:ea typeface="Meiryo" charset="-128"/>
              <a:cs typeface="Meiryo" charset="-128"/>
            </a:endParaRPr>
          </a:p>
        </p:txBody>
      </p:sp>
      <p:sp>
        <p:nvSpPr>
          <p:cNvPr id="9" name="ホームベース 8"/>
          <p:cNvSpPr/>
          <p:nvPr/>
        </p:nvSpPr>
        <p:spPr>
          <a:xfrm rot="5400000">
            <a:off x="-71090" y="5581990"/>
            <a:ext cx="1426302" cy="61038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ホームベース 9"/>
          <p:cNvSpPr/>
          <p:nvPr/>
        </p:nvSpPr>
        <p:spPr>
          <a:xfrm rot="5400000">
            <a:off x="-186510" y="4239454"/>
            <a:ext cx="1657138" cy="61038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rot="5400000">
            <a:off x="-211952" y="2773852"/>
            <a:ext cx="1708022" cy="610385"/>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ホームベース 11"/>
          <p:cNvSpPr/>
          <p:nvPr/>
        </p:nvSpPr>
        <p:spPr>
          <a:xfrm rot="5400000">
            <a:off x="-172048" y="1301589"/>
            <a:ext cx="1628213" cy="610385"/>
          </a:xfrm>
          <a:prstGeom prst="homePlate">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395836" y="848478"/>
            <a:ext cx="492443" cy="1118255"/>
          </a:xfrm>
          <a:prstGeom prst="rect">
            <a:avLst/>
          </a:prstGeom>
          <a:noFill/>
        </p:spPr>
        <p:txBody>
          <a:bodyPr vert="eaVert" wrap="none" rtlCol="0">
            <a:spAutoFit/>
          </a:bodyPr>
          <a:lstStyle/>
          <a:p>
            <a:r>
              <a:rPr kumimoji="1" lang="ja-JP" altLang="en-US" sz="2000" dirty="0" smtClean="0">
                <a:solidFill>
                  <a:schemeClr val="bg1"/>
                </a:solidFill>
                <a:latin typeface="Hiragino Kaku Gothic StdN W8" charset="-128"/>
                <a:ea typeface="Hiragino Kaku Gothic StdN W8" charset="-128"/>
                <a:cs typeface="Hiragino Kaku Gothic StdN W8" charset="-128"/>
              </a:rPr>
              <a:t>レベル１</a:t>
            </a:r>
            <a:endParaRPr kumimoji="1" lang="ja-JP" altLang="en-US" sz="2000" dirty="0">
              <a:solidFill>
                <a:schemeClr val="bg1"/>
              </a:solidFill>
              <a:latin typeface="Hiragino Kaku Gothic StdN W8" charset="-128"/>
              <a:ea typeface="Hiragino Kaku Gothic StdN W8" charset="-128"/>
              <a:cs typeface="Hiragino Kaku Gothic StdN W8" charset="-128"/>
            </a:endParaRPr>
          </a:p>
        </p:txBody>
      </p:sp>
      <p:sp>
        <p:nvSpPr>
          <p:cNvPr id="14" name="テキスト ボックス 13"/>
          <p:cNvSpPr txBox="1"/>
          <p:nvPr/>
        </p:nvSpPr>
        <p:spPr>
          <a:xfrm>
            <a:off x="398420" y="2420888"/>
            <a:ext cx="492443" cy="1118255"/>
          </a:xfrm>
          <a:prstGeom prst="rect">
            <a:avLst/>
          </a:prstGeom>
          <a:noFill/>
        </p:spPr>
        <p:txBody>
          <a:bodyPr vert="eaVert" wrap="none" rtlCol="0">
            <a:spAutoFit/>
          </a:bodyPr>
          <a:lstStyle/>
          <a:p>
            <a:r>
              <a:rPr kumimoji="1" lang="ja-JP" altLang="en-US" sz="2000" dirty="0" smtClean="0">
                <a:solidFill>
                  <a:schemeClr val="bg1"/>
                </a:solidFill>
                <a:latin typeface="Hiragino Kaku Gothic StdN W8" charset="-128"/>
                <a:ea typeface="Hiragino Kaku Gothic StdN W8" charset="-128"/>
                <a:cs typeface="Hiragino Kaku Gothic StdN W8" charset="-128"/>
              </a:rPr>
              <a:t>レベル２</a:t>
            </a:r>
            <a:endParaRPr kumimoji="1" lang="ja-JP" altLang="en-US" sz="2000" dirty="0">
              <a:solidFill>
                <a:schemeClr val="bg1"/>
              </a:solidFill>
              <a:latin typeface="Hiragino Kaku Gothic StdN W8" charset="-128"/>
              <a:ea typeface="Hiragino Kaku Gothic StdN W8" charset="-128"/>
              <a:cs typeface="Hiragino Kaku Gothic StdN W8" charset="-128"/>
            </a:endParaRPr>
          </a:p>
        </p:txBody>
      </p:sp>
      <p:sp>
        <p:nvSpPr>
          <p:cNvPr id="15" name="テキスト ボックス 14"/>
          <p:cNvSpPr txBox="1"/>
          <p:nvPr/>
        </p:nvSpPr>
        <p:spPr>
          <a:xfrm>
            <a:off x="391868" y="3955062"/>
            <a:ext cx="492443" cy="1118255"/>
          </a:xfrm>
          <a:prstGeom prst="rect">
            <a:avLst/>
          </a:prstGeom>
          <a:noFill/>
        </p:spPr>
        <p:txBody>
          <a:bodyPr vert="eaVert" wrap="none" rtlCol="0">
            <a:spAutoFit/>
          </a:bodyPr>
          <a:lstStyle/>
          <a:p>
            <a:r>
              <a:rPr kumimoji="1" lang="ja-JP" altLang="en-US" sz="2000" smtClean="0">
                <a:solidFill>
                  <a:schemeClr val="bg1"/>
                </a:solidFill>
                <a:latin typeface="Hiragino Kaku Gothic StdN W8" charset="-128"/>
                <a:ea typeface="Hiragino Kaku Gothic StdN W8" charset="-128"/>
                <a:cs typeface="Hiragino Kaku Gothic StdN W8" charset="-128"/>
              </a:rPr>
              <a:t>レベル３</a:t>
            </a:r>
            <a:endParaRPr kumimoji="1" lang="ja-JP" altLang="en-US" sz="2000" dirty="0">
              <a:solidFill>
                <a:schemeClr val="bg1"/>
              </a:solidFill>
              <a:latin typeface="Hiragino Kaku Gothic StdN W8" charset="-128"/>
              <a:ea typeface="Hiragino Kaku Gothic StdN W8" charset="-128"/>
              <a:cs typeface="Hiragino Kaku Gothic StdN W8" charset="-128"/>
            </a:endParaRPr>
          </a:p>
        </p:txBody>
      </p:sp>
      <p:sp>
        <p:nvSpPr>
          <p:cNvPr id="16" name="テキスト ボックス 15"/>
          <p:cNvSpPr txBox="1"/>
          <p:nvPr/>
        </p:nvSpPr>
        <p:spPr>
          <a:xfrm>
            <a:off x="398420" y="5344027"/>
            <a:ext cx="492443" cy="1118255"/>
          </a:xfrm>
          <a:prstGeom prst="rect">
            <a:avLst/>
          </a:prstGeom>
          <a:noFill/>
        </p:spPr>
        <p:txBody>
          <a:bodyPr vert="eaVert" wrap="none" rtlCol="0">
            <a:spAutoFit/>
          </a:bodyPr>
          <a:lstStyle/>
          <a:p>
            <a:r>
              <a:rPr kumimoji="1" lang="ja-JP" altLang="en-US" sz="2000" dirty="0" smtClean="0">
                <a:solidFill>
                  <a:schemeClr val="bg1"/>
                </a:solidFill>
                <a:latin typeface="Hiragino Kaku Gothic StdN W8" charset="-128"/>
                <a:ea typeface="Hiragino Kaku Gothic StdN W8" charset="-128"/>
                <a:cs typeface="Hiragino Kaku Gothic StdN W8" charset="-128"/>
              </a:rPr>
              <a:t>レベル４</a:t>
            </a:r>
            <a:endParaRPr kumimoji="1" lang="ja-JP" altLang="en-US" sz="2000" dirty="0">
              <a:solidFill>
                <a:schemeClr val="bg1"/>
              </a:solidFill>
              <a:latin typeface="Hiragino Kaku Gothic StdN W8" charset="-128"/>
              <a:ea typeface="Hiragino Kaku Gothic StdN W8" charset="-128"/>
              <a:cs typeface="Hiragino Kaku Gothic StdN W8" charset="-128"/>
            </a:endParaRPr>
          </a:p>
        </p:txBody>
      </p:sp>
    </p:spTree>
    <p:extLst>
      <p:ext uri="{BB962C8B-B14F-4D97-AF65-F5344CB8AC3E}">
        <p14:creationId xmlns:p14="http://schemas.microsoft.com/office/powerpoint/2010/main" val="1543459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人工知能の進化と適用領域の広がり</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7" name="正方形/長方形 6"/>
          <p:cNvSpPr/>
          <p:nvPr/>
        </p:nvSpPr>
        <p:spPr>
          <a:xfrm>
            <a:off x="638644" y="5600894"/>
            <a:ext cx="7880552" cy="854896"/>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b"/>
          <a:lstStyle/>
          <a:p>
            <a:r>
              <a:rPr kumimoji="1" lang="en-US" altLang="ja-JP" sz="2000" dirty="0" smtClean="0">
                <a:solidFill>
                  <a:srgbClr val="FFFFFF"/>
                </a:solidFill>
                <a:latin typeface="メイリオ"/>
                <a:ea typeface="メイリオ"/>
                <a:cs typeface="メイリオ"/>
              </a:rPr>
              <a:t> </a:t>
            </a:r>
            <a:r>
              <a:rPr kumimoji="1" lang="ja-JP" altLang="en-US" sz="2000" dirty="0" smtClean="0">
                <a:solidFill>
                  <a:srgbClr val="FFFFFF"/>
                </a:solidFill>
                <a:latin typeface="メイリオ"/>
                <a:ea typeface="メイリオ"/>
                <a:cs typeface="メイリオ"/>
              </a:rPr>
              <a:t>ハードウェア</a:t>
            </a:r>
            <a:endParaRPr kumimoji="1" lang="en-US" altLang="ja-JP" sz="2000" dirty="0" smtClean="0">
              <a:solidFill>
                <a:srgbClr val="FFFFFF"/>
              </a:solidFill>
              <a:latin typeface="メイリオ"/>
              <a:ea typeface="メイリオ"/>
              <a:cs typeface="メイリオ"/>
            </a:endParaRPr>
          </a:p>
          <a:p>
            <a:r>
              <a:rPr kumimoji="1" lang="en-US" altLang="ja-JP" sz="2000" dirty="0" smtClean="0">
                <a:solidFill>
                  <a:srgbClr val="FFFFFF"/>
                </a:solidFill>
                <a:latin typeface="メイリオ"/>
                <a:ea typeface="メイリオ"/>
                <a:cs typeface="メイリオ"/>
              </a:rPr>
              <a:t> </a:t>
            </a:r>
            <a:r>
              <a:rPr kumimoji="1" lang="ja-JP" altLang="en-US" sz="2000" dirty="0" smtClean="0">
                <a:solidFill>
                  <a:srgbClr val="FFFFFF"/>
                </a:solidFill>
                <a:latin typeface="メイリオ"/>
                <a:ea typeface="メイリオ"/>
                <a:cs typeface="メイリオ"/>
              </a:rPr>
              <a:t>性能向上</a:t>
            </a:r>
            <a:endParaRPr kumimoji="1" lang="ja-JP" altLang="en-US" sz="2000" dirty="0">
              <a:solidFill>
                <a:srgbClr val="FFFFFF"/>
              </a:solidFill>
              <a:latin typeface="メイリオ"/>
              <a:ea typeface="メイリオ"/>
              <a:cs typeface="メイリオ"/>
            </a:endParaRPr>
          </a:p>
        </p:txBody>
      </p:sp>
      <p:sp>
        <p:nvSpPr>
          <p:cNvPr id="11" name="正方形/長方形 10"/>
          <p:cNvSpPr/>
          <p:nvPr/>
        </p:nvSpPr>
        <p:spPr>
          <a:xfrm>
            <a:off x="2645840" y="5229837"/>
            <a:ext cx="5896308" cy="113689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smtClean="0">
                <a:solidFill>
                  <a:srgbClr val="FFFFFF"/>
                </a:solidFill>
                <a:latin typeface="メイリオ"/>
                <a:ea typeface="メイリオ"/>
                <a:cs typeface="メイリオ"/>
              </a:rPr>
              <a:t> </a:t>
            </a:r>
            <a:r>
              <a:rPr kumimoji="1" lang="ja-JP" altLang="en-US" sz="2000" dirty="0" smtClean="0">
                <a:solidFill>
                  <a:srgbClr val="FFFFFF"/>
                </a:solidFill>
                <a:latin typeface="メイリオ"/>
                <a:ea typeface="メイリオ"/>
                <a:cs typeface="メイリオ"/>
              </a:rPr>
              <a:t>ネットワーク</a:t>
            </a:r>
            <a:endParaRPr kumimoji="1" lang="en-US" altLang="ja-JP" sz="2000" dirty="0" smtClean="0">
              <a:solidFill>
                <a:srgbClr val="FFFFFF"/>
              </a:solidFill>
              <a:latin typeface="メイリオ"/>
              <a:ea typeface="メイリオ"/>
              <a:cs typeface="メイリオ"/>
            </a:endParaRPr>
          </a:p>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低コスト・高速化</a:t>
            </a:r>
            <a:endParaRPr kumimoji="1" lang="ja-JP" altLang="en-US" sz="1400" dirty="0">
              <a:solidFill>
                <a:srgbClr val="FFFFFF"/>
              </a:solidFill>
              <a:latin typeface="メイリオ"/>
              <a:ea typeface="メイリオ"/>
              <a:cs typeface="メイリオ"/>
            </a:endParaRPr>
          </a:p>
        </p:txBody>
      </p:sp>
      <p:sp>
        <p:nvSpPr>
          <p:cNvPr id="12" name="上矢印 11"/>
          <p:cNvSpPr/>
          <p:nvPr/>
        </p:nvSpPr>
        <p:spPr>
          <a:xfrm rot="4312876">
            <a:off x="3549241" y="-84910"/>
            <a:ext cx="2082397" cy="8228683"/>
          </a:xfrm>
          <a:custGeom>
            <a:avLst/>
            <a:gdLst>
              <a:gd name="connsiteX0" fmla="*/ 0 w 1930376"/>
              <a:gd name="connsiteY0" fmla="*/ 965188 h 2742311"/>
              <a:gd name="connsiteX1" fmla="*/ 965188 w 1930376"/>
              <a:gd name="connsiteY1" fmla="*/ 0 h 2742311"/>
              <a:gd name="connsiteX2" fmla="*/ 1930376 w 1930376"/>
              <a:gd name="connsiteY2" fmla="*/ 965188 h 2742311"/>
              <a:gd name="connsiteX3" fmla="*/ 1447782 w 1930376"/>
              <a:gd name="connsiteY3" fmla="*/ 965188 h 2742311"/>
              <a:gd name="connsiteX4" fmla="*/ 1447782 w 1930376"/>
              <a:gd name="connsiteY4" fmla="*/ 2742311 h 2742311"/>
              <a:gd name="connsiteX5" fmla="*/ 482594 w 1930376"/>
              <a:gd name="connsiteY5" fmla="*/ 2742311 h 2742311"/>
              <a:gd name="connsiteX6" fmla="*/ 482594 w 1930376"/>
              <a:gd name="connsiteY6" fmla="*/ 965188 h 2742311"/>
              <a:gd name="connsiteX7" fmla="*/ 0 w 1930376"/>
              <a:gd name="connsiteY7" fmla="*/ 965188 h 2742311"/>
              <a:gd name="connsiteX0" fmla="*/ 0 w 1930376"/>
              <a:gd name="connsiteY0" fmla="*/ 965188 h 2752039"/>
              <a:gd name="connsiteX1" fmla="*/ 965188 w 1930376"/>
              <a:gd name="connsiteY1" fmla="*/ 0 h 2752039"/>
              <a:gd name="connsiteX2" fmla="*/ 1930376 w 1930376"/>
              <a:gd name="connsiteY2" fmla="*/ 965188 h 2752039"/>
              <a:gd name="connsiteX3" fmla="*/ 1447782 w 1930376"/>
              <a:gd name="connsiteY3" fmla="*/ 965188 h 2752039"/>
              <a:gd name="connsiteX4" fmla="*/ 1447782 w 1930376"/>
              <a:gd name="connsiteY4" fmla="*/ 2742311 h 2752039"/>
              <a:gd name="connsiteX5" fmla="*/ 949522 w 1930376"/>
              <a:gd name="connsiteY5" fmla="*/ 2752039 h 2752039"/>
              <a:gd name="connsiteX6" fmla="*/ 482594 w 1930376"/>
              <a:gd name="connsiteY6" fmla="*/ 965188 h 2752039"/>
              <a:gd name="connsiteX7" fmla="*/ 0 w 1930376"/>
              <a:gd name="connsiteY7" fmla="*/ 965188 h 2752039"/>
              <a:gd name="connsiteX0" fmla="*/ 0 w 1930376"/>
              <a:gd name="connsiteY0" fmla="*/ 965188 h 2761766"/>
              <a:gd name="connsiteX1" fmla="*/ 965188 w 1930376"/>
              <a:gd name="connsiteY1" fmla="*/ 0 h 2761766"/>
              <a:gd name="connsiteX2" fmla="*/ 1930376 w 1930376"/>
              <a:gd name="connsiteY2" fmla="*/ 965188 h 2761766"/>
              <a:gd name="connsiteX3" fmla="*/ 1447782 w 1930376"/>
              <a:gd name="connsiteY3" fmla="*/ 965188 h 2761766"/>
              <a:gd name="connsiteX4" fmla="*/ 961399 w 1930376"/>
              <a:gd name="connsiteY4" fmla="*/ 2761766 h 2761766"/>
              <a:gd name="connsiteX5" fmla="*/ 949522 w 1930376"/>
              <a:gd name="connsiteY5" fmla="*/ 2752039 h 2761766"/>
              <a:gd name="connsiteX6" fmla="*/ 482594 w 1930376"/>
              <a:gd name="connsiteY6" fmla="*/ 965188 h 2761766"/>
              <a:gd name="connsiteX7" fmla="*/ 0 w 1930376"/>
              <a:gd name="connsiteY7" fmla="*/ 965188 h 2761766"/>
              <a:gd name="connsiteX0" fmla="*/ 0 w 1930376"/>
              <a:gd name="connsiteY0" fmla="*/ 965188 h 2761766"/>
              <a:gd name="connsiteX1" fmla="*/ 965188 w 1930376"/>
              <a:gd name="connsiteY1" fmla="*/ 0 h 2761766"/>
              <a:gd name="connsiteX2" fmla="*/ 1930376 w 1930376"/>
              <a:gd name="connsiteY2" fmla="*/ 965188 h 2761766"/>
              <a:gd name="connsiteX3" fmla="*/ 1447782 w 1930376"/>
              <a:gd name="connsiteY3" fmla="*/ 965188 h 2761766"/>
              <a:gd name="connsiteX4" fmla="*/ 961399 w 1930376"/>
              <a:gd name="connsiteY4" fmla="*/ 2761766 h 2761766"/>
              <a:gd name="connsiteX5" fmla="*/ 949522 w 1930376"/>
              <a:gd name="connsiteY5" fmla="*/ 2752039 h 2761766"/>
              <a:gd name="connsiteX6" fmla="*/ 793924 w 1930376"/>
              <a:gd name="connsiteY6" fmla="*/ 526399 h 2761766"/>
              <a:gd name="connsiteX7" fmla="*/ 0 w 1930376"/>
              <a:gd name="connsiteY7" fmla="*/ 965188 h 2761766"/>
              <a:gd name="connsiteX0" fmla="*/ 0 w 1930376"/>
              <a:gd name="connsiteY0" fmla="*/ 965188 h 2761766"/>
              <a:gd name="connsiteX1" fmla="*/ 965188 w 1930376"/>
              <a:gd name="connsiteY1" fmla="*/ 0 h 2761766"/>
              <a:gd name="connsiteX2" fmla="*/ 1930376 w 1930376"/>
              <a:gd name="connsiteY2" fmla="*/ 965188 h 2761766"/>
              <a:gd name="connsiteX3" fmla="*/ 1204846 w 1930376"/>
              <a:gd name="connsiteY3" fmla="*/ 540232 h 2761766"/>
              <a:gd name="connsiteX4" fmla="*/ 961399 w 1930376"/>
              <a:gd name="connsiteY4" fmla="*/ 2761766 h 2761766"/>
              <a:gd name="connsiteX5" fmla="*/ 949522 w 1930376"/>
              <a:gd name="connsiteY5" fmla="*/ 2752039 h 2761766"/>
              <a:gd name="connsiteX6" fmla="*/ 793924 w 1930376"/>
              <a:gd name="connsiteY6" fmla="*/ 526399 h 2761766"/>
              <a:gd name="connsiteX7" fmla="*/ 0 w 1930376"/>
              <a:gd name="connsiteY7" fmla="*/ 965188 h 2761766"/>
              <a:gd name="connsiteX0" fmla="*/ 0 w 1930376"/>
              <a:gd name="connsiteY0" fmla="*/ 965188 h 2761766"/>
              <a:gd name="connsiteX1" fmla="*/ 965188 w 1930376"/>
              <a:gd name="connsiteY1" fmla="*/ 0 h 2761766"/>
              <a:gd name="connsiteX2" fmla="*/ 1930376 w 1930376"/>
              <a:gd name="connsiteY2" fmla="*/ 965188 h 2761766"/>
              <a:gd name="connsiteX3" fmla="*/ 1119395 w 1930376"/>
              <a:gd name="connsiteY3" fmla="*/ 524846 h 2761766"/>
              <a:gd name="connsiteX4" fmla="*/ 961399 w 1930376"/>
              <a:gd name="connsiteY4" fmla="*/ 2761766 h 2761766"/>
              <a:gd name="connsiteX5" fmla="*/ 949522 w 1930376"/>
              <a:gd name="connsiteY5" fmla="*/ 2752039 h 2761766"/>
              <a:gd name="connsiteX6" fmla="*/ 793924 w 1930376"/>
              <a:gd name="connsiteY6" fmla="*/ 526399 h 2761766"/>
              <a:gd name="connsiteX7" fmla="*/ 0 w 1930376"/>
              <a:gd name="connsiteY7" fmla="*/ 965188 h 2761766"/>
              <a:gd name="connsiteX0" fmla="*/ 0 w 1514280"/>
              <a:gd name="connsiteY0" fmla="*/ 965188 h 2761766"/>
              <a:gd name="connsiteX1" fmla="*/ 965188 w 1514280"/>
              <a:gd name="connsiteY1" fmla="*/ 0 h 2761766"/>
              <a:gd name="connsiteX2" fmla="*/ 1514280 w 1514280"/>
              <a:gd name="connsiteY2" fmla="*/ 531047 h 2761766"/>
              <a:gd name="connsiteX3" fmla="*/ 1119395 w 1514280"/>
              <a:gd name="connsiteY3" fmla="*/ 524846 h 2761766"/>
              <a:gd name="connsiteX4" fmla="*/ 961399 w 1514280"/>
              <a:gd name="connsiteY4" fmla="*/ 2761766 h 2761766"/>
              <a:gd name="connsiteX5" fmla="*/ 949522 w 1514280"/>
              <a:gd name="connsiteY5" fmla="*/ 2752039 h 2761766"/>
              <a:gd name="connsiteX6" fmla="*/ 793924 w 1514280"/>
              <a:gd name="connsiteY6" fmla="*/ 526399 h 2761766"/>
              <a:gd name="connsiteX7" fmla="*/ 0 w 1514280"/>
              <a:gd name="connsiteY7" fmla="*/ 965188 h 2761766"/>
              <a:gd name="connsiteX0" fmla="*/ 0 w 1067118"/>
              <a:gd name="connsiteY0" fmla="*/ 517866 h 2761766"/>
              <a:gd name="connsiteX1" fmla="*/ 518026 w 1067118"/>
              <a:gd name="connsiteY1" fmla="*/ 0 h 2761766"/>
              <a:gd name="connsiteX2" fmla="*/ 1067118 w 1067118"/>
              <a:gd name="connsiteY2" fmla="*/ 531047 h 2761766"/>
              <a:gd name="connsiteX3" fmla="*/ 672233 w 1067118"/>
              <a:gd name="connsiteY3" fmla="*/ 524846 h 2761766"/>
              <a:gd name="connsiteX4" fmla="*/ 514237 w 1067118"/>
              <a:gd name="connsiteY4" fmla="*/ 2761766 h 2761766"/>
              <a:gd name="connsiteX5" fmla="*/ 502360 w 1067118"/>
              <a:gd name="connsiteY5" fmla="*/ 2752039 h 2761766"/>
              <a:gd name="connsiteX6" fmla="*/ 346762 w 1067118"/>
              <a:gd name="connsiteY6" fmla="*/ 526399 h 2761766"/>
              <a:gd name="connsiteX7" fmla="*/ 0 w 1067118"/>
              <a:gd name="connsiteY7" fmla="*/ 517866 h 2761766"/>
              <a:gd name="connsiteX0" fmla="*/ 0 w 1067118"/>
              <a:gd name="connsiteY0" fmla="*/ 517866 h 2761766"/>
              <a:gd name="connsiteX1" fmla="*/ 518026 w 1067118"/>
              <a:gd name="connsiteY1" fmla="*/ 0 h 2761766"/>
              <a:gd name="connsiteX2" fmla="*/ 1067118 w 1067118"/>
              <a:gd name="connsiteY2" fmla="*/ 531047 h 2761766"/>
              <a:gd name="connsiteX3" fmla="*/ 672233 w 1067118"/>
              <a:gd name="connsiteY3" fmla="*/ 524846 h 2761766"/>
              <a:gd name="connsiteX4" fmla="*/ 514237 w 1067118"/>
              <a:gd name="connsiteY4" fmla="*/ 2761766 h 2761766"/>
              <a:gd name="connsiteX5" fmla="*/ 502360 w 1067118"/>
              <a:gd name="connsiteY5" fmla="*/ 2752039 h 2761766"/>
              <a:gd name="connsiteX6" fmla="*/ 397000 w 1067118"/>
              <a:gd name="connsiteY6" fmla="*/ 462134 h 2761766"/>
              <a:gd name="connsiteX7" fmla="*/ 0 w 1067118"/>
              <a:gd name="connsiteY7" fmla="*/ 517866 h 2761766"/>
              <a:gd name="connsiteX0" fmla="*/ 0 w 1067118"/>
              <a:gd name="connsiteY0" fmla="*/ 517866 h 2761766"/>
              <a:gd name="connsiteX1" fmla="*/ 518026 w 1067118"/>
              <a:gd name="connsiteY1" fmla="*/ 0 h 2761766"/>
              <a:gd name="connsiteX2" fmla="*/ 1067118 w 1067118"/>
              <a:gd name="connsiteY2" fmla="*/ 531047 h 2761766"/>
              <a:gd name="connsiteX3" fmla="*/ 648709 w 1067118"/>
              <a:gd name="connsiteY3" fmla="*/ 458297 h 2761766"/>
              <a:gd name="connsiteX4" fmla="*/ 514237 w 1067118"/>
              <a:gd name="connsiteY4" fmla="*/ 2761766 h 2761766"/>
              <a:gd name="connsiteX5" fmla="*/ 502360 w 1067118"/>
              <a:gd name="connsiteY5" fmla="*/ 2752039 h 2761766"/>
              <a:gd name="connsiteX6" fmla="*/ 397000 w 1067118"/>
              <a:gd name="connsiteY6" fmla="*/ 462134 h 2761766"/>
              <a:gd name="connsiteX7" fmla="*/ 0 w 1067118"/>
              <a:gd name="connsiteY7" fmla="*/ 517866 h 2761766"/>
              <a:gd name="connsiteX0" fmla="*/ 0 w 1067118"/>
              <a:gd name="connsiteY0" fmla="*/ 517866 h 2761766"/>
              <a:gd name="connsiteX1" fmla="*/ 518026 w 1067118"/>
              <a:gd name="connsiteY1" fmla="*/ 0 h 2761766"/>
              <a:gd name="connsiteX2" fmla="*/ 1067118 w 1067118"/>
              <a:gd name="connsiteY2" fmla="*/ 531047 h 2761766"/>
              <a:gd name="connsiteX3" fmla="*/ 648709 w 1067118"/>
              <a:gd name="connsiteY3" fmla="*/ 458297 h 2761766"/>
              <a:gd name="connsiteX4" fmla="*/ 514237 w 1067118"/>
              <a:gd name="connsiteY4" fmla="*/ 2761766 h 2761766"/>
              <a:gd name="connsiteX5" fmla="*/ 502360 w 1067118"/>
              <a:gd name="connsiteY5" fmla="*/ 2752039 h 2761766"/>
              <a:gd name="connsiteX6" fmla="*/ 278397 w 1067118"/>
              <a:gd name="connsiteY6" fmla="*/ 481069 h 2761766"/>
              <a:gd name="connsiteX7" fmla="*/ 0 w 1067118"/>
              <a:gd name="connsiteY7" fmla="*/ 517866 h 2761766"/>
              <a:gd name="connsiteX0" fmla="*/ 0 w 1067118"/>
              <a:gd name="connsiteY0" fmla="*/ 517866 h 2761766"/>
              <a:gd name="connsiteX1" fmla="*/ 518026 w 1067118"/>
              <a:gd name="connsiteY1" fmla="*/ 0 h 2761766"/>
              <a:gd name="connsiteX2" fmla="*/ 1067118 w 1067118"/>
              <a:gd name="connsiteY2" fmla="*/ 531047 h 2761766"/>
              <a:gd name="connsiteX3" fmla="*/ 835758 w 1067118"/>
              <a:gd name="connsiteY3" fmla="*/ 488349 h 2761766"/>
              <a:gd name="connsiteX4" fmla="*/ 514237 w 1067118"/>
              <a:gd name="connsiteY4" fmla="*/ 2761766 h 2761766"/>
              <a:gd name="connsiteX5" fmla="*/ 502360 w 1067118"/>
              <a:gd name="connsiteY5" fmla="*/ 2752039 h 2761766"/>
              <a:gd name="connsiteX6" fmla="*/ 278397 w 1067118"/>
              <a:gd name="connsiteY6" fmla="*/ 481069 h 2761766"/>
              <a:gd name="connsiteX7" fmla="*/ 0 w 1067118"/>
              <a:gd name="connsiteY7" fmla="*/ 517866 h 2761766"/>
              <a:gd name="connsiteX0" fmla="*/ 0 w 1067118"/>
              <a:gd name="connsiteY0" fmla="*/ 517866 h 2761766"/>
              <a:gd name="connsiteX1" fmla="*/ 518026 w 1067118"/>
              <a:gd name="connsiteY1" fmla="*/ 0 h 2761766"/>
              <a:gd name="connsiteX2" fmla="*/ 1067118 w 1067118"/>
              <a:gd name="connsiteY2" fmla="*/ 531047 h 2761766"/>
              <a:gd name="connsiteX3" fmla="*/ 758301 w 1067118"/>
              <a:gd name="connsiteY3" fmla="*/ 456762 h 2761766"/>
              <a:gd name="connsiteX4" fmla="*/ 514237 w 1067118"/>
              <a:gd name="connsiteY4" fmla="*/ 2761766 h 2761766"/>
              <a:gd name="connsiteX5" fmla="*/ 502360 w 1067118"/>
              <a:gd name="connsiteY5" fmla="*/ 2752039 h 2761766"/>
              <a:gd name="connsiteX6" fmla="*/ 278397 w 1067118"/>
              <a:gd name="connsiteY6" fmla="*/ 481069 h 2761766"/>
              <a:gd name="connsiteX7" fmla="*/ 0 w 1067118"/>
              <a:gd name="connsiteY7" fmla="*/ 517866 h 2761766"/>
              <a:gd name="connsiteX0" fmla="*/ 0 w 1022209"/>
              <a:gd name="connsiteY0" fmla="*/ 517866 h 2761766"/>
              <a:gd name="connsiteX1" fmla="*/ 518026 w 1022209"/>
              <a:gd name="connsiteY1" fmla="*/ 0 h 2761766"/>
              <a:gd name="connsiteX2" fmla="*/ 1022209 w 1022209"/>
              <a:gd name="connsiteY2" fmla="*/ 497502 h 2761766"/>
              <a:gd name="connsiteX3" fmla="*/ 758301 w 1022209"/>
              <a:gd name="connsiteY3" fmla="*/ 456762 h 2761766"/>
              <a:gd name="connsiteX4" fmla="*/ 514237 w 1022209"/>
              <a:gd name="connsiteY4" fmla="*/ 2761766 h 2761766"/>
              <a:gd name="connsiteX5" fmla="*/ 502360 w 1022209"/>
              <a:gd name="connsiteY5" fmla="*/ 2752039 h 2761766"/>
              <a:gd name="connsiteX6" fmla="*/ 278397 w 1022209"/>
              <a:gd name="connsiteY6" fmla="*/ 481069 h 2761766"/>
              <a:gd name="connsiteX7" fmla="*/ 0 w 1022209"/>
              <a:gd name="connsiteY7" fmla="*/ 517866 h 27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2209" h="2761766">
                <a:moveTo>
                  <a:pt x="0" y="517866"/>
                </a:moveTo>
                <a:lnTo>
                  <a:pt x="518026" y="0"/>
                </a:lnTo>
                <a:lnTo>
                  <a:pt x="1022209" y="497502"/>
                </a:lnTo>
                <a:lnTo>
                  <a:pt x="758301" y="456762"/>
                </a:lnTo>
                <a:lnTo>
                  <a:pt x="514237" y="2761766"/>
                </a:lnTo>
                <a:lnTo>
                  <a:pt x="502360" y="2752039"/>
                </a:lnTo>
                <a:lnTo>
                  <a:pt x="278397" y="481069"/>
                </a:lnTo>
                <a:lnTo>
                  <a:pt x="0" y="517866"/>
                </a:ln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3333724" y="3434203"/>
            <a:ext cx="2513429" cy="1125147"/>
          </a:xfrm>
          <a:prstGeom prst="rect">
            <a:avLst/>
          </a:prstGeom>
          <a:solidFill>
            <a:srgbClr val="77933C">
              <a:alpha val="5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高度な専門的アドバイス</a:t>
            </a:r>
            <a:endParaRPr kumimoji="1" lang="en-US" altLang="ja-JP" sz="16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膨大な文献や診断記録から病名や治療法を提示</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800" dirty="0" smtClean="0">
                <a:solidFill>
                  <a:srgbClr val="FFFFFF"/>
                </a:solidFill>
                <a:latin typeface="メイリオ"/>
                <a:ea typeface="メイリオ"/>
                <a:cs typeface="メイリオ"/>
              </a:rPr>
              <a:t>株式市場や</a:t>
            </a:r>
            <a:r>
              <a:rPr kumimoji="1" lang="en-US" altLang="ja-JP" sz="800" dirty="0" smtClean="0">
                <a:solidFill>
                  <a:srgbClr val="FFFFFF"/>
                </a:solidFill>
                <a:latin typeface="メイリオ"/>
                <a:ea typeface="メイリオ"/>
                <a:cs typeface="メイリオ"/>
              </a:rPr>
              <a:t>SNS</a:t>
            </a:r>
            <a:r>
              <a:rPr kumimoji="1" lang="ja-JP" altLang="en-US" sz="800" dirty="0" smtClean="0">
                <a:solidFill>
                  <a:srgbClr val="FFFFFF"/>
                </a:solidFill>
                <a:latin typeface="メイリオ"/>
                <a:ea typeface="メイリオ"/>
                <a:cs typeface="メイリオ"/>
              </a:rPr>
              <a:t>から投資判断</a:t>
            </a:r>
            <a:endParaRPr kumimoji="1"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規制や産業動向から</a:t>
            </a:r>
            <a:r>
              <a:rPr lang="en-US" altLang="ja-JP" sz="800" dirty="0" smtClean="0">
                <a:solidFill>
                  <a:srgbClr val="FFFFFF"/>
                </a:solidFill>
                <a:latin typeface="メイリオ"/>
                <a:ea typeface="メイリオ"/>
                <a:cs typeface="メイリオ"/>
              </a:rPr>
              <a:t>M&amp;A</a:t>
            </a:r>
            <a:r>
              <a:rPr lang="ja-JP" altLang="en-US" sz="800" dirty="0" smtClean="0">
                <a:solidFill>
                  <a:srgbClr val="FFFFFF"/>
                </a:solidFill>
                <a:latin typeface="メイリオ"/>
                <a:ea typeface="メイリオ"/>
                <a:cs typeface="メイリオ"/>
              </a:rPr>
              <a:t>戦略を提案</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800" dirty="0" smtClean="0">
                <a:solidFill>
                  <a:srgbClr val="FFFFFF"/>
                </a:solidFill>
                <a:latin typeface="メイリオ"/>
                <a:ea typeface="メイリオ"/>
                <a:cs typeface="メイリオ"/>
              </a:rPr>
              <a:t>遺伝子や疾患データから新薬候補物質を探索</a:t>
            </a:r>
            <a:endParaRPr kumimoji="1"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論文の採点や校正</a:t>
            </a:r>
            <a:endParaRPr kumimoji="1" lang="ja-JP" altLang="en-US" sz="800" dirty="0">
              <a:solidFill>
                <a:srgbClr val="FFFFFF"/>
              </a:solidFill>
              <a:latin typeface="メイリオ"/>
              <a:ea typeface="メイリオ"/>
              <a:cs typeface="メイリオ"/>
            </a:endParaRPr>
          </a:p>
        </p:txBody>
      </p:sp>
      <p:sp>
        <p:nvSpPr>
          <p:cNvPr id="15" name="正方形/長方形 14"/>
          <p:cNvSpPr/>
          <p:nvPr/>
        </p:nvSpPr>
        <p:spPr>
          <a:xfrm>
            <a:off x="635836" y="4002831"/>
            <a:ext cx="2513429" cy="1125147"/>
          </a:xfrm>
          <a:prstGeom prst="rect">
            <a:avLst/>
          </a:prstGeom>
          <a:solidFill>
            <a:srgbClr val="77933C">
              <a:alpha val="5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効率化・省力化</a:t>
            </a:r>
            <a:endParaRPr kumimoji="1" lang="en-US" altLang="ja-JP" sz="16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自動運転自動車やドローン</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工作機械やロボット、搬送機械などの生産設備</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ja-JP" sz="800" dirty="0">
                <a:solidFill>
                  <a:schemeClr val="bg1"/>
                </a:solidFill>
              </a:rPr>
              <a:t>コールセンターや受付での</a:t>
            </a:r>
            <a:r>
              <a:rPr lang="ja-JP" altLang="en-US" sz="800" dirty="0" smtClean="0">
                <a:solidFill>
                  <a:schemeClr val="bg1"/>
                </a:solidFill>
                <a:latin typeface="メイリオ"/>
                <a:ea typeface="メイリオ"/>
                <a:cs typeface="メイリオ"/>
              </a:rPr>
              <a:t>接客・応対</a:t>
            </a:r>
            <a:endParaRPr lang="en-US" altLang="ja-JP" sz="800" dirty="0" smtClean="0">
              <a:solidFill>
                <a:schemeClr val="bg1"/>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ニュース記事の執筆やテクニカルライティング</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プログラミングやシステム運用</a:t>
            </a:r>
            <a:endParaRPr lang="en-US" altLang="ja-JP" sz="800" dirty="0" smtClean="0">
              <a:solidFill>
                <a:srgbClr val="FFFFFF"/>
              </a:solidFill>
              <a:latin typeface="メイリオ"/>
              <a:ea typeface="メイリオ"/>
              <a:cs typeface="メイリオ"/>
            </a:endParaRPr>
          </a:p>
        </p:txBody>
      </p:sp>
      <p:sp>
        <p:nvSpPr>
          <p:cNvPr id="16" name="正方形/長方形 15"/>
          <p:cNvSpPr/>
          <p:nvPr/>
        </p:nvSpPr>
        <p:spPr>
          <a:xfrm>
            <a:off x="6021866" y="2811767"/>
            <a:ext cx="2513429" cy="1125147"/>
          </a:xfrm>
          <a:prstGeom prst="rect">
            <a:avLst/>
          </a:prstGeom>
          <a:solidFill>
            <a:srgbClr val="77933C">
              <a:alpha val="5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利便性と安心安全</a:t>
            </a:r>
            <a:endParaRPr kumimoji="1" lang="en-US" altLang="ja-JP" sz="16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ウイルスと振る舞いからワクチンを自動生成</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800" dirty="0" smtClean="0">
                <a:solidFill>
                  <a:srgbClr val="FFFFFF"/>
                </a:solidFill>
                <a:latin typeface="メイリオ"/>
                <a:ea typeface="メイリオ"/>
                <a:cs typeface="メイリオ"/>
              </a:rPr>
              <a:t>自動翻訳・通訳</a:t>
            </a:r>
            <a:endParaRPr lang="en-US" altLang="ja-JP" sz="800" dirty="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自然言語での検索や商品紹介・問合わせ対応</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800" dirty="0" smtClean="0">
                <a:solidFill>
                  <a:srgbClr val="FFFFFF"/>
                </a:solidFill>
                <a:latin typeface="メイリオ"/>
                <a:ea typeface="メイリオ"/>
                <a:cs typeface="メイリオ"/>
              </a:rPr>
              <a:t>気象やゲノム、マクロ経済の解析</a:t>
            </a:r>
            <a:endParaRPr kumimoji="1"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自然言語での対話型のデータ分析</a:t>
            </a:r>
            <a:endParaRPr kumimoji="1" lang="en-US" altLang="ja-JP" sz="800" dirty="0" smtClean="0">
              <a:solidFill>
                <a:srgbClr val="FFFFFF"/>
              </a:solidFill>
              <a:latin typeface="メイリオ"/>
              <a:ea typeface="メイリオ"/>
              <a:cs typeface="メイリオ"/>
            </a:endParaRPr>
          </a:p>
        </p:txBody>
      </p:sp>
      <p:pic>
        <p:nvPicPr>
          <p:cNvPr id="18" name="図 17"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4594" y="1082339"/>
            <a:ext cx="792088" cy="543647"/>
          </a:xfrm>
          <a:prstGeom prst="rect">
            <a:avLst/>
          </a:prstGeom>
        </p:spPr>
      </p:pic>
      <p:grpSp>
        <p:nvGrpSpPr>
          <p:cNvPr id="19" name="図形グループ 18"/>
          <p:cNvGrpSpPr/>
          <p:nvPr/>
        </p:nvGrpSpPr>
        <p:grpSpPr>
          <a:xfrm>
            <a:off x="2255117" y="1095538"/>
            <a:ext cx="300621" cy="590586"/>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2" name="図形グループ 21"/>
          <p:cNvGrpSpPr/>
          <p:nvPr/>
        </p:nvGrpSpPr>
        <p:grpSpPr>
          <a:xfrm>
            <a:off x="2716071" y="1070367"/>
            <a:ext cx="300621" cy="590586"/>
            <a:chOff x="1946324" y="4125162"/>
            <a:chExt cx="969964" cy="2007872"/>
          </a:xfrm>
        </p:grpSpPr>
        <p:sp>
          <p:nvSpPr>
            <p:cNvPr id="23" name="円/楕円 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2487472" y="1017571"/>
            <a:ext cx="300621" cy="590586"/>
            <a:chOff x="1946324" y="4125162"/>
            <a:chExt cx="969964" cy="2007872"/>
          </a:xfrm>
        </p:grpSpPr>
        <p:sp>
          <p:nvSpPr>
            <p:cNvPr id="26" name="円/楕円 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8" name="図 2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4003" y="1338421"/>
            <a:ext cx="499881" cy="499881"/>
          </a:xfrm>
          <a:prstGeom prst="rect">
            <a:avLst/>
          </a:prstGeom>
        </p:spPr>
      </p:pic>
      <p:pic>
        <p:nvPicPr>
          <p:cNvPr id="29" name="図 28"/>
          <p:cNvPicPr>
            <a:picLocks noChangeAspect="1"/>
          </p:cNvPicPr>
          <p:nvPr/>
        </p:nvPicPr>
        <p:blipFill>
          <a:blip r:embed="rId5">
            <a:clrChange>
              <a:clrFrom>
                <a:srgbClr val="FFFFFF"/>
              </a:clrFrom>
              <a:clrTo>
                <a:srgbClr val="FFFFFF">
                  <a:alpha val="0"/>
                </a:srgbClr>
              </a:clrTo>
            </a:clrChange>
          </a:blip>
          <a:stretch>
            <a:fillRect/>
          </a:stretch>
        </p:blipFill>
        <p:spPr>
          <a:xfrm>
            <a:off x="3524310" y="1167982"/>
            <a:ext cx="535070" cy="535070"/>
          </a:xfrm>
          <a:prstGeom prst="rect">
            <a:avLst/>
          </a:prstGeom>
        </p:spPr>
      </p:pic>
      <p:pic>
        <p:nvPicPr>
          <p:cNvPr id="30" name="図 2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7336" y="919642"/>
            <a:ext cx="608263" cy="608263"/>
          </a:xfrm>
          <a:prstGeom prst="rect">
            <a:avLst/>
          </a:prstGeom>
        </p:spPr>
      </p:pic>
      <p:pic>
        <p:nvPicPr>
          <p:cNvPr id="31" name="図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147" y="979650"/>
            <a:ext cx="1023013" cy="766272"/>
          </a:xfrm>
          <a:prstGeom prst="rect">
            <a:avLst/>
          </a:prstGeom>
        </p:spPr>
      </p:pic>
      <p:grpSp>
        <p:nvGrpSpPr>
          <p:cNvPr id="32" name="図形グループ 31"/>
          <p:cNvGrpSpPr/>
          <p:nvPr/>
        </p:nvGrpSpPr>
        <p:grpSpPr>
          <a:xfrm>
            <a:off x="908322" y="993721"/>
            <a:ext cx="662027" cy="675697"/>
            <a:chOff x="921147" y="2673903"/>
            <a:chExt cx="2035043" cy="2195257"/>
          </a:xfrm>
        </p:grpSpPr>
        <p:sp>
          <p:nvSpPr>
            <p:cNvPr id="33" name="台形 32"/>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rot="18523230">
              <a:off x="289583" y="3305467"/>
              <a:ext cx="1602719" cy="339591"/>
              <a:chOff x="1084045" y="2295821"/>
              <a:chExt cx="1399064" cy="288032"/>
            </a:xfrm>
          </p:grpSpPr>
          <p:grpSp>
            <p:nvGrpSpPr>
              <p:cNvPr id="40" name="図形グループ 39"/>
              <p:cNvGrpSpPr/>
              <p:nvPr/>
            </p:nvGrpSpPr>
            <p:grpSpPr>
              <a:xfrm>
                <a:off x="1084045" y="2295821"/>
                <a:ext cx="1399064" cy="288032"/>
                <a:chOff x="531457" y="2456892"/>
                <a:chExt cx="1399064" cy="288032"/>
              </a:xfrm>
            </p:grpSpPr>
            <p:sp>
              <p:nvSpPr>
                <p:cNvPr id="42" name="正方形/長方形 41"/>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円/楕円 42"/>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1" name="円/楕円 40"/>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6" name="円/楕円 35"/>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台形 38"/>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4" name="円柱 43"/>
          <p:cNvSpPr/>
          <p:nvPr/>
        </p:nvSpPr>
        <p:spPr>
          <a:xfrm>
            <a:off x="635836" y="1776129"/>
            <a:ext cx="1203064" cy="328494"/>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Hiragino Kaku Gothic Pro W6" charset="-128"/>
                <a:ea typeface="Hiragino Kaku Gothic Pro W6" charset="-128"/>
                <a:cs typeface="Hiragino Kaku Gothic Pro W6" charset="-128"/>
              </a:rPr>
              <a:t>機械</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45" name="円柱 44"/>
          <p:cNvSpPr/>
          <p:nvPr/>
        </p:nvSpPr>
        <p:spPr>
          <a:xfrm>
            <a:off x="1989447" y="1762920"/>
            <a:ext cx="1198130" cy="344524"/>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Hiragino Kaku Gothic Pro W6" charset="-128"/>
                <a:ea typeface="Hiragino Kaku Gothic Pro W6" charset="-128"/>
                <a:cs typeface="Hiragino Kaku Gothic Pro W6" charset="-128"/>
              </a:rPr>
              <a:t>人間</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46" name="円柱 45"/>
          <p:cNvSpPr/>
          <p:nvPr/>
        </p:nvSpPr>
        <p:spPr>
          <a:xfrm>
            <a:off x="3338124" y="1771837"/>
            <a:ext cx="1131804" cy="332785"/>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Hiragino Kaku Gothic Pro W6" charset="-128"/>
                <a:ea typeface="Hiragino Kaku Gothic Pro W6" charset="-128"/>
                <a:cs typeface="Hiragino Kaku Gothic Pro W6" charset="-128"/>
              </a:rPr>
              <a:t>交通</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47" name="円柱 46"/>
          <p:cNvSpPr/>
          <p:nvPr/>
        </p:nvSpPr>
        <p:spPr>
          <a:xfrm>
            <a:off x="4646662" y="1758178"/>
            <a:ext cx="1219179" cy="335522"/>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Hiragino Kaku Gothic Pro W6" charset="-128"/>
                <a:ea typeface="Hiragino Kaku Gothic Pro W6" charset="-128"/>
                <a:cs typeface="Hiragino Kaku Gothic Pro W6" charset="-128"/>
              </a:rPr>
              <a:t>自動車</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48" name="円柱 47"/>
          <p:cNvSpPr/>
          <p:nvPr/>
        </p:nvSpPr>
        <p:spPr>
          <a:xfrm>
            <a:off x="7344016" y="1751998"/>
            <a:ext cx="1198132" cy="341701"/>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Hiragino Kaku Gothic Pro W6" charset="-128"/>
                <a:ea typeface="Hiragino Kaku Gothic Pro W6" charset="-128"/>
                <a:cs typeface="Hiragino Kaku Gothic Pro W6" charset="-128"/>
              </a:rPr>
              <a:t>情報システム</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49" name="円柱 48"/>
          <p:cNvSpPr/>
          <p:nvPr/>
        </p:nvSpPr>
        <p:spPr>
          <a:xfrm>
            <a:off x="5995623" y="1769102"/>
            <a:ext cx="1197848" cy="335521"/>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Hiragino Kaku Gothic Pro W6" charset="-128"/>
                <a:ea typeface="Hiragino Kaku Gothic Pro W6" charset="-128"/>
                <a:cs typeface="Hiragino Kaku Gothic Pro W6" charset="-128"/>
              </a:rPr>
              <a:t>医療</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grpSp>
        <p:nvGrpSpPr>
          <p:cNvPr id="50" name="図形グループ 49"/>
          <p:cNvGrpSpPr/>
          <p:nvPr/>
        </p:nvGrpSpPr>
        <p:grpSpPr>
          <a:xfrm>
            <a:off x="7704057" y="1009505"/>
            <a:ext cx="517785" cy="587435"/>
            <a:chOff x="2667295" y="1059799"/>
            <a:chExt cx="681672" cy="722281"/>
          </a:xfrm>
        </p:grpSpPr>
        <p:sp>
          <p:nvSpPr>
            <p:cNvPr id="51" name="角丸四角形 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2" name="図 51"/>
            <p:cNvPicPr>
              <a:picLocks noChangeAspect="1"/>
            </p:cNvPicPr>
            <p:nvPr/>
          </p:nvPicPr>
          <p:blipFill>
            <a:blip r:embed="rId8">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 name="図形グループ 52"/>
          <p:cNvGrpSpPr/>
          <p:nvPr/>
        </p:nvGrpSpPr>
        <p:grpSpPr>
          <a:xfrm>
            <a:off x="7782342" y="1106246"/>
            <a:ext cx="265954" cy="57785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 name="正方形/長方形 4"/>
          <p:cNvSpPr/>
          <p:nvPr/>
        </p:nvSpPr>
        <p:spPr>
          <a:xfrm>
            <a:off x="4653036" y="4853382"/>
            <a:ext cx="3866160" cy="142130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smtClean="0">
                <a:solidFill>
                  <a:srgbClr val="FFFFFF"/>
                </a:solidFill>
                <a:latin typeface="メイリオ"/>
                <a:ea typeface="メイリオ"/>
                <a:cs typeface="メイリオ"/>
              </a:rPr>
              <a:t> </a:t>
            </a:r>
            <a:r>
              <a:rPr kumimoji="1" lang="ja-JP" altLang="en-US" sz="2000" dirty="0" smtClean="0">
                <a:solidFill>
                  <a:srgbClr val="FFFFFF"/>
                </a:solidFill>
                <a:latin typeface="メイリオ"/>
                <a:ea typeface="メイリオ"/>
                <a:cs typeface="メイリオ"/>
              </a:rPr>
              <a:t>ビッグデータ</a:t>
            </a:r>
            <a:endParaRPr kumimoji="1" lang="en-US" altLang="ja-JP" sz="2000" dirty="0" smtClean="0">
              <a:solidFill>
                <a:srgbClr val="FFFFFF"/>
              </a:solidFill>
              <a:latin typeface="メイリオ"/>
              <a:ea typeface="メイリオ"/>
              <a:cs typeface="メイリオ"/>
            </a:endParaRPr>
          </a:p>
          <a:p>
            <a:r>
              <a:rPr kumimoji="1" lang="en-US" altLang="ja-JP" sz="2000" dirty="0" smtClean="0">
                <a:solidFill>
                  <a:srgbClr val="FFFFFF"/>
                </a:solidFill>
                <a:latin typeface="メイリオ"/>
                <a:ea typeface="メイリオ"/>
                <a:cs typeface="メイリオ"/>
              </a:rPr>
              <a:t> </a:t>
            </a:r>
            <a:r>
              <a:rPr kumimoji="1" lang="ja-JP" altLang="en-US" sz="2000" dirty="0" smtClean="0">
                <a:solidFill>
                  <a:srgbClr val="FFFFFF"/>
                </a:solidFill>
                <a:latin typeface="メイリオ"/>
                <a:ea typeface="メイリオ"/>
                <a:cs typeface="メイリオ"/>
              </a:rPr>
              <a:t>収集・蓄積</a:t>
            </a:r>
            <a:endParaRPr kumimoji="1" lang="ja-JP" altLang="en-US" sz="2000" dirty="0">
              <a:solidFill>
                <a:srgbClr val="FFFFFF"/>
              </a:solidFill>
              <a:latin typeface="メイリオ"/>
              <a:ea typeface="メイリオ"/>
              <a:cs typeface="メイリオ"/>
            </a:endParaRPr>
          </a:p>
        </p:txBody>
      </p:sp>
      <p:sp>
        <p:nvSpPr>
          <p:cNvPr id="6" name="正方形/長方形 5"/>
          <p:cNvSpPr/>
          <p:nvPr/>
        </p:nvSpPr>
        <p:spPr>
          <a:xfrm>
            <a:off x="6660232" y="4369769"/>
            <a:ext cx="1858964" cy="186754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smtClean="0">
                <a:solidFill>
                  <a:srgbClr val="FFFFFF"/>
                </a:solidFill>
                <a:latin typeface="メイリオ"/>
                <a:ea typeface="メイリオ"/>
                <a:cs typeface="メイリオ"/>
              </a:rPr>
              <a:t> </a:t>
            </a:r>
            <a:r>
              <a:rPr kumimoji="1" lang="ja-JP" altLang="en-US" sz="2000" dirty="0" smtClean="0">
                <a:solidFill>
                  <a:srgbClr val="FFFFFF"/>
                </a:solidFill>
                <a:latin typeface="メイリオ"/>
                <a:ea typeface="メイリオ"/>
                <a:cs typeface="メイリオ"/>
              </a:rPr>
              <a:t>アルゴリズム</a:t>
            </a:r>
            <a:endParaRPr kumimoji="1" lang="en-US" altLang="ja-JP" sz="2000" dirty="0" smtClean="0">
              <a:solidFill>
                <a:srgbClr val="FFFFFF"/>
              </a:solidFill>
              <a:latin typeface="メイリオ"/>
              <a:ea typeface="メイリオ"/>
              <a:cs typeface="メイリオ"/>
            </a:endParaRPr>
          </a:p>
          <a:p>
            <a:r>
              <a:rPr kumimoji="1" lang="en-US" altLang="ja-JP" sz="2000" dirty="0" smtClean="0">
                <a:solidFill>
                  <a:srgbClr val="FFFFFF"/>
                </a:solidFill>
                <a:latin typeface="メイリオ"/>
                <a:ea typeface="メイリオ"/>
                <a:cs typeface="メイリオ"/>
              </a:rPr>
              <a:t> </a:t>
            </a:r>
            <a:r>
              <a:rPr kumimoji="1" lang="ja-JP" altLang="en-US" sz="2000" dirty="0" smtClean="0">
                <a:solidFill>
                  <a:srgbClr val="FFFFFF"/>
                </a:solidFill>
                <a:latin typeface="メイリオ"/>
                <a:ea typeface="メイリオ"/>
                <a:cs typeface="メイリオ"/>
              </a:rPr>
              <a:t>進化</a:t>
            </a:r>
            <a:endParaRPr kumimoji="1" lang="ja-JP" altLang="en-US" sz="2000" dirty="0">
              <a:solidFill>
                <a:srgbClr val="FFFFFF"/>
              </a:solidFill>
              <a:latin typeface="メイリオ"/>
              <a:ea typeface="メイリオ"/>
              <a:cs typeface="メイリオ"/>
            </a:endParaRPr>
          </a:p>
        </p:txBody>
      </p:sp>
      <p:sp>
        <p:nvSpPr>
          <p:cNvPr id="56" name="テキスト ボックス 55"/>
          <p:cNvSpPr txBox="1"/>
          <p:nvPr/>
        </p:nvSpPr>
        <p:spPr>
          <a:xfrm>
            <a:off x="595698" y="2464036"/>
            <a:ext cx="3877985" cy="646331"/>
          </a:xfrm>
          <a:prstGeom prst="rect">
            <a:avLst/>
          </a:prstGeom>
          <a:noFill/>
        </p:spPr>
        <p:txBody>
          <a:bodyPr wrap="none" rtlCol="0">
            <a:spAutoFit/>
          </a:bodyPr>
          <a:lstStyle/>
          <a:p>
            <a:r>
              <a:rPr lang="ja-JP" altLang="en-US" sz="3600" b="1" dirty="0" smtClean="0">
                <a:solidFill>
                  <a:srgbClr val="00B050"/>
                </a:solidFill>
                <a:latin typeface="Meiryo" charset="-128"/>
                <a:ea typeface="Meiryo" charset="-128"/>
                <a:cs typeface="Meiryo" charset="-128"/>
              </a:rPr>
              <a:t>実用</a:t>
            </a:r>
            <a:r>
              <a:rPr lang="ja-JP" altLang="en-US" sz="3600" b="1" smtClean="0">
                <a:solidFill>
                  <a:srgbClr val="00B050"/>
                </a:solidFill>
                <a:latin typeface="Meiryo" charset="-128"/>
                <a:ea typeface="Meiryo" charset="-128"/>
                <a:cs typeface="Meiryo" charset="-128"/>
              </a:rPr>
              <a:t>への適用拡大</a:t>
            </a:r>
            <a:endParaRPr kumimoji="1" lang="ja-JP" altLang="en-US" sz="3600" b="1" dirty="0">
              <a:solidFill>
                <a:srgbClr val="00B050"/>
              </a:solidFill>
              <a:latin typeface="Meiryo" charset="-128"/>
              <a:ea typeface="Meiryo" charset="-128"/>
              <a:cs typeface="Meiryo" charset="-128"/>
            </a:endParaRPr>
          </a:p>
        </p:txBody>
      </p:sp>
    </p:spTree>
    <p:extLst>
      <p:ext uri="{BB962C8B-B14F-4D97-AF65-F5344CB8AC3E}">
        <p14:creationId xmlns:p14="http://schemas.microsoft.com/office/powerpoint/2010/main" val="2562998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正方形/長方形 190"/>
          <p:cNvSpPr/>
          <p:nvPr/>
        </p:nvSpPr>
        <p:spPr>
          <a:xfrm>
            <a:off x="595697" y="2063441"/>
            <a:ext cx="7946451" cy="1786621"/>
          </a:xfrm>
          <a:prstGeom prst="rect">
            <a:avLst/>
          </a:prstGeom>
          <a:solidFill>
            <a:srgbClr val="31859C">
              <a:alpha val="6470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機械学習の仕組み</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pic>
        <p:nvPicPr>
          <p:cNvPr id="72" name="図 7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4594" y="949675"/>
            <a:ext cx="792088" cy="543647"/>
          </a:xfrm>
          <a:prstGeom prst="rect">
            <a:avLst/>
          </a:prstGeom>
        </p:spPr>
      </p:pic>
      <p:grpSp>
        <p:nvGrpSpPr>
          <p:cNvPr id="98" name="図形グループ 97"/>
          <p:cNvGrpSpPr/>
          <p:nvPr/>
        </p:nvGrpSpPr>
        <p:grpSpPr>
          <a:xfrm>
            <a:off x="2214979" y="951952"/>
            <a:ext cx="300621" cy="590586"/>
            <a:chOff x="1946324" y="4125162"/>
            <a:chExt cx="969964" cy="2007872"/>
          </a:xfrm>
        </p:grpSpPr>
        <p:sp>
          <p:nvSpPr>
            <p:cNvPr id="99" name="円/楕円 9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2675933" y="926781"/>
            <a:ext cx="300621" cy="590586"/>
            <a:chOff x="1946324" y="4125162"/>
            <a:chExt cx="969964" cy="2007872"/>
          </a:xfrm>
        </p:grpSpPr>
        <p:sp>
          <p:nvSpPr>
            <p:cNvPr id="102" name="円/楕円 1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4" name="図形グループ 103"/>
          <p:cNvGrpSpPr/>
          <p:nvPr/>
        </p:nvGrpSpPr>
        <p:grpSpPr>
          <a:xfrm>
            <a:off x="2447334" y="873985"/>
            <a:ext cx="300621" cy="590586"/>
            <a:chOff x="1946324" y="4125162"/>
            <a:chExt cx="969964" cy="2007872"/>
          </a:xfrm>
        </p:grpSpPr>
        <p:sp>
          <p:nvSpPr>
            <p:cNvPr id="105" name="円/楕円 10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64" name="図 16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3865" y="1194835"/>
            <a:ext cx="499881" cy="499881"/>
          </a:xfrm>
          <a:prstGeom prst="rect">
            <a:avLst/>
          </a:prstGeom>
        </p:spPr>
      </p:pic>
      <p:pic>
        <p:nvPicPr>
          <p:cNvPr id="165" name="図 164"/>
          <p:cNvPicPr>
            <a:picLocks noChangeAspect="1"/>
          </p:cNvPicPr>
          <p:nvPr/>
        </p:nvPicPr>
        <p:blipFill>
          <a:blip r:embed="rId5">
            <a:clrChange>
              <a:clrFrom>
                <a:srgbClr val="FFFFFF"/>
              </a:clrFrom>
              <a:clrTo>
                <a:srgbClr val="FFFFFF">
                  <a:alpha val="0"/>
                </a:srgbClr>
              </a:clrTo>
            </a:clrChange>
          </a:blip>
          <a:stretch>
            <a:fillRect/>
          </a:stretch>
        </p:blipFill>
        <p:spPr>
          <a:xfrm>
            <a:off x="3484172" y="1024396"/>
            <a:ext cx="535070" cy="535070"/>
          </a:xfrm>
          <a:prstGeom prst="rect">
            <a:avLst/>
          </a:prstGeom>
        </p:spPr>
      </p:pic>
      <p:pic>
        <p:nvPicPr>
          <p:cNvPr id="166" name="図 16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7198" y="776056"/>
            <a:ext cx="608263" cy="608263"/>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147" y="846986"/>
            <a:ext cx="1023013" cy="766272"/>
          </a:xfrm>
          <a:prstGeom prst="rect">
            <a:avLst/>
          </a:prstGeom>
        </p:spPr>
      </p:pic>
      <p:grpSp>
        <p:nvGrpSpPr>
          <p:cNvPr id="34" name="図形グループ 33"/>
          <p:cNvGrpSpPr/>
          <p:nvPr/>
        </p:nvGrpSpPr>
        <p:grpSpPr>
          <a:xfrm>
            <a:off x="868184" y="850135"/>
            <a:ext cx="662027" cy="675697"/>
            <a:chOff x="921147" y="2673903"/>
            <a:chExt cx="2035043" cy="2195257"/>
          </a:xfrm>
        </p:grpSpPr>
        <p:sp>
          <p:nvSpPr>
            <p:cNvPr id="31" name="台形 30"/>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正方形/長方形 166"/>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9" name="図形グループ 28"/>
            <p:cNvGrpSpPr/>
            <p:nvPr/>
          </p:nvGrpSpPr>
          <p:grpSpPr>
            <a:xfrm rot="18523230">
              <a:off x="289583" y="3305467"/>
              <a:ext cx="1602719" cy="339591"/>
              <a:chOff x="1084045" y="2295821"/>
              <a:chExt cx="1399064" cy="288032"/>
            </a:xfrm>
          </p:grpSpPr>
          <p:grpSp>
            <p:nvGrpSpPr>
              <p:cNvPr id="26" name="図形グループ 25"/>
              <p:cNvGrpSpPr/>
              <p:nvPr/>
            </p:nvGrpSpPr>
            <p:grpSpPr>
              <a:xfrm>
                <a:off x="1084045" y="2295821"/>
                <a:ext cx="1399064" cy="288032"/>
                <a:chOff x="531457" y="2456892"/>
                <a:chExt cx="1399064" cy="288032"/>
              </a:xfrm>
            </p:grpSpPr>
            <p:sp>
              <p:nvSpPr>
                <p:cNvPr id="21" name="正方形/長方形 20"/>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8" name="円/楕円 167"/>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9" name="円/楕円 168"/>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正方形/長方形 169"/>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台形 32"/>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1" name="円柱 170"/>
          <p:cNvSpPr/>
          <p:nvPr/>
        </p:nvSpPr>
        <p:spPr>
          <a:xfrm>
            <a:off x="595698" y="1632543"/>
            <a:ext cx="1203064" cy="328494"/>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Hiragino Kaku Gothic Pro W6" charset="-128"/>
                <a:ea typeface="Hiragino Kaku Gothic Pro W6" charset="-128"/>
                <a:cs typeface="Hiragino Kaku Gothic Pro W6" charset="-128"/>
              </a:rPr>
              <a:t>機械</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172" name="円柱 171"/>
          <p:cNvSpPr/>
          <p:nvPr/>
        </p:nvSpPr>
        <p:spPr>
          <a:xfrm>
            <a:off x="1949309" y="1619334"/>
            <a:ext cx="1198130" cy="344524"/>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Hiragino Kaku Gothic Pro W6" charset="-128"/>
                <a:ea typeface="Hiragino Kaku Gothic Pro W6" charset="-128"/>
                <a:cs typeface="Hiragino Kaku Gothic Pro W6" charset="-128"/>
              </a:rPr>
              <a:t>人間</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173" name="円柱 172"/>
          <p:cNvSpPr/>
          <p:nvPr/>
        </p:nvSpPr>
        <p:spPr>
          <a:xfrm>
            <a:off x="3297986" y="1628251"/>
            <a:ext cx="1131804" cy="332785"/>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Hiragino Kaku Gothic Pro W6" charset="-128"/>
                <a:ea typeface="Hiragino Kaku Gothic Pro W6" charset="-128"/>
                <a:cs typeface="Hiragino Kaku Gothic Pro W6" charset="-128"/>
              </a:rPr>
              <a:t>交通</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174" name="円柱 173"/>
          <p:cNvSpPr/>
          <p:nvPr/>
        </p:nvSpPr>
        <p:spPr>
          <a:xfrm>
            <a:off x="4646662" y="1625514"/>
            <a:ext cx="1219179" cy="335522"/>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Hiragino Kaku Gothic Pro W6" charset="-128"/>
                <a:ea typeface="Hiragino Kaku Gothic Pro W6" charset="-128"/>
                <a:cs typeface="Hiragino Kaku Gothic Pro W6" charset="-128"/>
              </a:rPr>
              <a:t>自動車</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175" name="円柱 174"/>
          <p:cNvSpPr/>
          <p:nvPr/>
        </p:nvSpPr>
        <p:spPr>
          <a:xfrm>
            <a:off x="7344016" y="1619334"/>
            <a:ext cx="1198132" cy="341701"/>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Hiragino Kaku Gothic Pro W6" charset="-128"/>
                <a:ea typeface="Hiragino Kaku Gothic Pro W6" charset="-128"/>
                <a:cs typeface="Hiragino Kaku Gothic Pro W6" charset="-128"/>
              </a:rPr>
              <a:t>情報システム</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sp>
        <p:nvSpPr>
          <p:cNvPr id="176" name="円柱 175"/>
          <p:cNvSpPr/>
          <p:nvPr/>
        </p:nvSpPr>
        <p:spPr>
          <a:xfrm>
            <a:off x="5995623" y="1636438"/>
            <a:ext cx="1197848" cy="335521"/>
          </a:xfrm>
          <a:prstGeom prst="can">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Hiragino Kaku Gothic Pro W6" charset="-128"/>
                <a:ea typeface="Hiragino Kaku Gothic Pro W6" charset="-128"/>
                <a:cs typeface="Hiragino Kaku Gothic Pro W6" charset="-128"/>
              </a:rPr>
              <a:t>医療</a:t>
            </a:r>
            <a:endParaRPr kumimoji="1" lang="ja-JP" altLang="en-US" sz="1050" dirty="0">
              <a:solidFill>
                <a:srgbClr val="FFFFFF"/>
              </a:solidFill>
              <a:latin typeface="Hiragino Kaku Gothic Pro W6" charset="-128"/>
              <a:ea typeface="Hiragino Kaku Gothic Pro W6" charset="-128"/>
              <a:cs typeface="Hiragino Kaku Gothic Pro W6" charset="-128"/>
            </a:endParaRPr>
          </a:p>
        </p:txBody>
      </p:sp>
      <p:grpSp>
        <p:nvGrpSpPr>
          <p:cNvPr id="177" name="図形グループ 176"/>
          <p:cNvGrpSpPr/>
          <p:nvPr/>
        </p:nvGrpSpPr>
        <p:grpSpPr>
          <a:xfrm>
            <a:off x="7704057" y="876841"/>
            <a:ext cx="517785" cy="587435"/>
            <a:chOff x="2667295" y="1059799"/>
            <a:chExt cx="681672" cy="722281"/>
          </a:xfrm>
        </p:grpSpPr>
        <p:sp>
          <p:nvSpPr>
            <p:cNvPr id="178" name="角丸四角形 17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9" name="図 178"/>
            <p:cNvPicPr>
              <a:picLocks noChangeAspect="1"/>
            </p:cNvPicPr>
            <p:nvPr/>
          </p:nvPicPr>
          <p:blipFill>
            <a:blip r:embed="rId8">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80" name="図形グループ 179"/>
          <p:cNvGrpSpPr/>
          <p:nvPr/>
        </p:nvGrpSpPr>
        <p:grpSpPr>
          <a:xfrm>
            <a:off x="7782342" y="973582"/>
            <a:ext cx="265954" cy="577851"/>
            <a:chOff x="1946324" y="4125162"/>
            <a:chExt cx="969964" cy="2007872"/>
          </a:xfrm>
        </p:grpSpPr>
        <p:sp>
          <p:nvSpPr>
            <p:cNvPr id="181" name="円/楕円 1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2" name="フローチャート: 論理積ゲート 1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85" name="正方形/長方形 184"/>
          <p:cNvSpPr/>
          <p:nvPr/>
        </p:nvSpPr>
        <p:spPr>
          <a:xfrm>
            <a:off x="600632" y="3975804"/>
            <a:ext cx="1198131" cy="102792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故障や異常の検知</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エネルギー効率を最適化した制御</a:t>
            </a:r>
            <a:endParaRPr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最適計画に基づく生産</a:t>
            </a:r>
            <a:endParaRPr kumimoji="1" lang="ja-JP" altLang="en-US" sz="800" dirty="0">
              <a:solidFill>
                <a:srgbClr val="FFFFFF"/>
              </a:solidFill>
              <a:latin typeface="Meiryo" charset="-128"/>
              <a:ea typeface="Meiryo" charset="-128"/>
              <a:cs typeface="Meiryo" charset="-128"/>
            </a:endParaRPr>
          </a:p>
        </p:txBody>
      </p:sp>
      <p:sp>
        <p:nvSpPr>
          <p:cNvPr id="186" name="正方形/長方形 185"/>
          <p:cNvSpPr/>
          <p:nvPr/>
        </p:nvSpPr>
        <p:spPr>
          <a:xfrm>
            <a:off x="1949309" y="3982173"/>
            <a:ext cx="1198131" cy="102792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健康のためのアドバイス</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予防診断・病気の予測</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趣味嗜好にあわせ情報提供</a:t>
            </a:r>
            <a:endParaRPr kumimoji="1" lang="ja-JP" altLang="en-US" sz="800" dirty="0">
              <a:solidFill>
                <a:srgbClr val="FFFFFF"/>
              </a:solidFill>
              <a:latin typeface="Meiryo" charset="-128"/>
              <a:ea typeface="Meiryo" charset="-128"/>
              <a:cs typeface="Meiryo" charset="-128"/>
            </a:endParaRPr>
          </a:p>
        </p:txBody>
      </p:sp>
      <p:sp>
        <p:nvSpPr>
          <p:cNvPr id="187" name="正方形/長方形 186"/>
          <p:cNvSpPr/>
          <p:nvPr/>
        </p:nvSpPr>
        <p:spPr>
          <a:xfrm>
            <a:off x="3297986" y="3982173"/>
            <a:ext cx="1198131" cy="102792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最適な経路の案内</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渋滞を回避する道路管制</a:t>
            </a:r>
            <a:endParaRPr lang="en-US" altLang="ja-JP" sz="800" dirty="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災害時の誘導・管制</a:t>
            </a:r>
            <a:endParaRPr kumimoji="1" lang="en-US" altLang="ja-JP" sz="800" dirty="0" smtClean="0">
              <a:solidFill>
                <a:srgbClr val="FFFFFF"/>
              </a:solidFill>
              <a:latin typeface="Meiryo" charset="-128"/>
              <a:ea typeface="Meiryo" charset="-128"/>
              <a:cs typeface="Meiryo" charset="-128"/>
            </a:endParaRPr>
          </a:p>
        </p:txBody>
      </p:sp>
      <p:sp>
        <p:nvSpPr>
          <p:cNvPr id="188" name="正方形/長方形 187"/>
          <p:cNvSpPr/>
          <p:nvPr/>
        </p:nvSpPr>
        <p:spPr>
          <a:xfrm>
            <a:off x="4646663" y="3982173"/>
            <a:ext cx="1198131" cy="102792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Ø"/>
            </a:pPr>
            <a:r>
              <a:rPr kumimoji="1" lang="ja-JP" altLang="en-US" sz="800" smtClean="0">
                <a:solidFill>
                  <a:srgbClr val="FFFFFF"/>
                </a:solidFill>
                <a:latin typeface="Meiryo" charset="-128"/>
                <a:ea typeface="Meiryo" charset="-128"/>
                <a:cs typeface="Meiryo" charset="-128"/>
              </a:rPr>
              <a:t>自動運転</a:t>
            </a:r>
            <a:endParaRPr kumimoji="1" lang="en-US" altLang="ja-JP" sz="800" dirty="0" smtClean="0">
              <a:solidFill>
                <a:srgbClr val="FFFFFF"/>
              </a:solidFill>
              <a:latin typeface="Meiryo" charset="-128"/>
              <a:ea typeface="Meiryo" charset="-128"/>
              <a:cs typeface="Meiryo" charset="-128"/>
            </a:endParaRPr>
          </a:p>
        </p:txBody>
      </p:sp>
      <p:sp>
        <p:nvSpPr>
          <p:cNvPr id="189" name="正方形/長方形 188"/>
          <p:cNvSpPr/>
          <p:nvPr/>
        </p:nvSpPr>
        <p:spPr>
          <a:xfrm>
            <a:off x="5995340" y="3982173"/>
            <a:ext cx="1198131" cy="102792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診断支援</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新薬開発支援</a:t>
            </a:r>
            <a:endParaRPr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ゲノム解析</a:t>
            </a:r>
            <a:endParaRPr kumimoji="1" lang="en-US" altLang="ja-JP" sz="800" dirty="0" smtClean="0">
              <a:solidFill>
                <a:srgbClr val="FFFFFF"/>
              </a:solidFill>
              <a:latin typeface="Meiryo" charset="-128"/>
              <a:ea typeface="Meiryo" charset="-128"/>
              <a:cs typeface="Meiryo" charset="-128"/>
            </a:endParaRPr>
          </a:p>
        </p:txBody>
      </p:sp>
      <p:sp>
        <p:nvSpPr>
          <p:cNvPr id="190" name="正方形/長方形 189"/>
          <p:cNvSpPr/>
          <p:nvPr/>
        </p:nvSpPr>
        <p:spPr>
          <a:xfrm>
            <a:off x="7344017" y="3975804"/>
            <a:ext cx="1198131" cy="102792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運用管理</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プログラミング</a:t>
            </a:r>
            <a:endParaRPr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システム設計支援</a:t>
            </a:r>
            <a:endParaRPr kumimoji="1" lang="en-US" altLang="ja-JP" sz="800" dirty="0" smtClean="0">
              <a:solidFill>
                <a:srgbClr val="FFFFFF"/>
              </a:solidFill>
              <a:latin typeface="Meiryo" charset="-128"/>
              <a:ea typeface="Meiryo" charset="-128"/>
              <a:cs typeface="Meiryo" charset="-128"/>
            </a:endParaRPr>
          </a:p>
        </p:txBody>
      </p:sp>
      <p:sp>
        <p:nvSpPr>
          <p:cNvPr id="192" name="下矢印 191"/>
          <p:cNvSpPr/>
          <p:nvPr/>
        </p:nvSpPr>
        <p:spPr>
          <a:xfrm>
            <a:off x="1057206" y="1971319"/>
            <a:ext cx="260610" cy="210267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下矢印 192"/>
          <p:cNvSpPr/>
          <p:nvPr/>
        </p:nvSpPr>
        <p:spPr>
          <a:xfrm>
            <a:off x="2418069" y="1971319"/>
            <a:ext cx="260610" cy="210267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下矢印 193"/>
          <p:cNvSpPr/>
          <p:nvPr/>
        </p:nvSpPr>
        <p:spPr>
          <a:xfrm>
            <a:off x="3755487" y="1965260"/>
            <a:ext cx="260610" cy="210267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下矢印 194"/>
          <p:cNvSpPr/>
          <p:nvPr/>
        </p:nvSpPr>
        <p:spPr>
          <a:xfrm>
            <a:off x="5116350" y="1965260"/>
            <a:ext cx="260610" cy="210267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下矢印 195"/>
          <p:cNvSpPr/>
          <p:nvPr/>
        </p:nvSpPr>
        <p:spPr>
          <a:xfrm>
            <a:off x="6474624" y="1968571"/>
            <a:ext cx="260610" cy="210267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下矢印 196"/>
          <p:cNvSpPr/>
          <p:nvPr/>
        </p:nvSpPr>
        <p:spPr>
          <a:xfrm>
            <a:off x="7835487" y="1968571"/>
            <a:ext cx="260610" cy="210267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726034" y="2140069"/>
            <a:ext cx="7662390" cy="48545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パターン・規則・関係などの特徴を抽出</a:t>
            </a:r>
            <a:endParaRPr kumimoji="1" lang="ja-JP" altLang="en-US" sz="2000" dirty="0">
              <a:solidFill>
                <a:srgbClr val="FFFFFF"/>
              </a:solidFill>
              <a:latin typeface="メイリオ"/>
              <a:ea typeface="メイリオ"/>
              <a:cs typeface="メイリオ"/>
            </a:endParaRPr>
          </a:p>
        </p:txBody>
      </p:sp>
      <p:sp>
        <p:nvSpPr>
          <p:cNvPr id="184" name="正方形/長方形 183"/>
          <p:cNvSpPr/>
          <p:nvPr/>
        </p:nvSpPr>
        <p:spPr>
          <a:xfrm>
            <a:off x="737726" y="3235964"/>
            <a:ext cx="7662390" cy="48545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特徴をモデル化</a:t>
            </a:r>
            <a:r>
              <a:rPr lang="ja-JP" altLang="en-US" sz="2000" dirty="0" smtClean="0">
                <a:solidFill>
                  <a:srgbClr val="FFFFFF"/>
                </a:solidFill>
                <a:latin typeface="メイリオ"/>
                <a:ea typeface="メイリオ"/>
                <a:cs typeface="メイリオ"/>
              </a:rPr>
              <a:t>（多次元ベクトル）</a:t>
            </a:r>
            <a:endParaRPr kumimoji="1" lang="ja-JP" altLang="en-US" sz="2000" dirty="0">
              <a:solidFill>
                <a:srgbClr val="FFFFFF"/>
              </a:solidFill>
              <a:latin typeface="メイリオ"/>
              <a:ea typeface="メイリオ"/>
              <a:cs typeface="メイリオ"/>
            </a:endParaRPr>
          </a:p>
        </p:txBody>
      </p:sp>
      <p:sp>
        <p:nvSpPr>
          <p:cNvPr id="198" name="正方形/長方形 197"/>
          <p:cNvSpPr/>
          <p:nvPr/>
        </p:nvSpPr>
        <p:spPr>
          <a:xfrm>
            <a:off x="3321456" y="5221353"/>
            <a:ext cx="2513429" cy="112514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高度な専門的アドバイス</a:t>
            </a:r>
            <a:endParaRPr kumimoji="1" lang="en-US" altLang="ja-JP" sz="16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膨大な文献や診断記録から病名や治療法を提示</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800" dirty="0" smtClean="0">
                <a:solidFill>
                  <a:srgbClr val="FFFFFF"/>
                </a:solidFill>
                <a:latin typeface="メイリオ"/>
                <a:ea typeface="メイリオ"/>
                <a:cs typeface="メイリオ"/>
              </a:rPr>
              <a:t>株式市場や</a:t>
            </a:r>
            <a:r>
              <a:rPr kumimoji="1" lang="en-US" altLang="ja-JP" sz="800" dirty="0" smtClean="0">
                <a:solidFill>
                  <a:srgbClr val="FFFFFF"/>
                </a:solidFill>
                <a:latin typeface="メイリオ"/>
                <a:ea typeface="メイリオ"/>
                <a:cs typeface="メイリオ"/>
              </a:rPr>
              <a:t>SNS</a:t>
            </a:r>
            <a:r>
              <a:rPr kumimoji="1" lang="ja-JP" altLang="en-US" sz="800" dirty="0" smtClean="0">
                <a:solidFill>
                  <a:srgbClr val="FFFFFF"/>
                </a:solidFill>
                <a:latin typeface="メイリオ"/>
                <a:ea typeface="メイリオ"/>
                <a:cs typeface="メイリオ"/>
              </a:rPr>
              <a:t>から投資判断</a:t>
            </a:r>
            <a:endParaRPr kumimoji="1"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規制や産業動向から</a:t>
            </a:r>
            <a:r>
              <a:rPr lang="en-US" altLang="ja-JP" sz="800" dirty="0" smtClean="0">
                <a:solidFill>
                  <a:srgbClr val="FFFFFF"/>
                </a:solidFill>
                <a:latin typeface="メイリオ"/>
                <a:ea typeface="メイリオ"/>
                <a:cs typeface="メイリオ"/>
              </a:rPr>
              <a:t>M&amp;A</a:t>
            </a:r>
            <a:r>
              <a:rPr lang="ja-JP" altLang="en-US" sz="800" dirty="0" smtClean="0">
                <a:solidFill>
                  <a:srgbClr val="FFFFFF"/>
                </a:solidFill>
                <a:latin typeface="メイリオ"/>
                <a:ea typeface="メイリオ"/>
                <a:cs typeface="メイリオ"/>
              </a:rPr>
              <a:t>戦略を提案</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800" dirty="0" smtClean="0">
                <a:solidFill>
                  <a:srgbClr val="FFFFFF"/>
                </a:solidFill>
                <a:latin typeface="メイリオ"/>
                <a:ea typeface="メイリオ"/>
                <a:cs typeface="メイリオ"/>
              </a:rPr>
              <a:t>遺伝子や疾患データから新薬候補物質を探索</a:t>
            </a:r>
            <a:endParaRPr kumimoji="1"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論文の採点や校正</a:t>
            </a:r>
            <a:endParaRPr kumimoji="1" lang="ja-JP" altLang="en-US" sz="800" dirty="0">
              <a:solidFill>
                <a:srgbClr val="FFFFFF"/>
              </a:solidFill>
              <a:latin typeface="メイリオ"/>
              <a:ea typeface="メイリオ"/>
              <a:cs typeface="メイリオ"/>
            </a:endParaRPr>
          </a:p>
        </p:txBody>
      </p:sp>
      <p:sp>
        <p:nvSpPr>
          <p:cNvPr id="199" name="正方形/長方形 198"/>
          <p:cNvSpPr/>
          <p:nvPr/>
        </p:nvSpPr>
        <p:spPr>
          <a:xfrm>
            <a:off x="6028719" y="5221353"/>
            <a:ext cx="2513429" cy="112514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効率化・省力化</a:t>
            </a:r>
            <a:endParaRPr kumimoji="1" lang="en-US" altLang="ja-JP" sz="16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自動運転自動車やドローン</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工作機械やロボット、搬送機械などの生産設備</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ja-JP" sz="800" dirty="0">
                <a:solidFill>
                  <a:schemeClr val="bg1"/>
                </a:solidFill>
              </a:rPr>
              <a:t>コールセンターや受付での</a:t>
            </a:r>
            <a:r>
              <a:rPr lang="ja-JP" altLang="en-US" sz="800" dirty="0" smtClean="0">
                <a:solidFill>
                  <a:schemeClr val="bg1"/>
                </a:solidFill>
                <a:latin typeface="メイリオ"/>
                <a:ea typeface="メイリオ"/>
                <a:cs typeface="メイリオ"/>
              </a:rPr>
              <a:t>接客・応対</a:t>
            </a:r>
            <a:endParaRPr lang="en-US" altLang="ja-JP" sz="800" dirty="0" smtClean="0">
              <a:solidFill>
                <a:schemeClr val="bg1"/>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ニュース記事の執筆やテクニカルライティング</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プログラミングやシステム運用</a:t>
            </a:r>
            <a:endParaRPr lang="en-US" altLang="ja-JP" sz="800" dirty="0" smtClean="0">
              <a:solidFill>
                <a:srgbClr val="FFFFFF"/>
              </a:solidFill>
              <a:latin typeface="メイリオ"/>
              <a:ea typeface="メイリオ"/>
              <a:cs typeface="メイリオ"/>
            </a:endParaRPr>
          </a:p>
        </p:txBody>
      </p:sp>
      <p:sp>
        <p:nvSpPr>
          <p:cNvPr id="200" name="正方形/長方形 199"/>
          <p:cNvSpPr/>
          <p:nvPr/>
        </p:nvSpPr>
        <p:spPr>
          <a:xfrm>
            <a:off x="585506" y="5221353"/>
            <a:ext cx="2513429" cy="112514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利便性と安心安全</a:t>
            </a:r>
            <a:endParaRPr kumimoji="1" lang="en-US" altLang="ja-JP" sz="16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ウイルスと振る舞いからワクチンを自動生成</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800" dirty="0" smtClean="0">
                <a:solidFill>
                  <a:srgbClr val="FFFFFF"/>
                </a:solidFill>
                <a:latin typeface="メイリオ"/>
                <a:ea typeface="メイリオ"/>
                <a:cs typeface="メイリオ"/>
              </a:rPr>
              <a:t>自動翻訳・通訳</a:t>
            </a:r>
            <a:endParaRPr lang="en-US" altLang="ja-JP" sz="800" dirty="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自然言語での検索や商品紹介・問合わせ対応</a:t>
            </a:r>
            <a:endParaRPr lang="en-US" altLang="ja-JP" sz="8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800" dirty="0" smtClean="0">
                <a:solidFill>
                  <a:srgbClr val="FFFFFF"/>
                </a:solidFill>
                <a:latin typeface="メイリオ"/>
                <a:ea typeface="メイリオ"/>
                <a:cs typeface="メイリオ"/>
              </a:rPr>
              <a:t>気象やゲノム、マクロ経済の解析</a:t>
            </a:r>
            <a:endParaRPr kumimoji="1" lang="en-US" altLang="ja-JP" sz="800" dirty="0" smtClean="0">
              <a:solidFill>
                <a:srgbClr val="FFFFFF"/>
              </a:solidFill>
              <a:latin typeface="メイリオ"/>
              <a:ea typeface="メイリオ"/>
              <a:cs typeface="メイリオ"/>
            </a:endParaRPr>
          </a:p>
          <a:p>
            <a:pPr marL="171450" indent="-171450">
              <a:buFont typeface="Wingdings" charset="2"/>
              <a:buChar char="ü"/>
            </a:pPr>
            <a:r>
              <a:rPr lang="ja-JP" altLang="en-US" sz="800" dirty="0" smtClean="0">
                <a:solidFill>
                  <a:srgbClr val="FFFFFF"/>
                </a:solidFill>
                <a:latin typeface="メイリオ"/>
                <a:ea typeface="メイリオ"/>
                <a:cs typeface="メイリオ"/>
              </a:rPr>
              <a:t>自然言語での対話型のデータ分析</a:t>
            </a:r>
            <a:endParaRPr kumimoji="1" lang="en-US" altLang="ja-JP" sz="800" dirty="0" smtClean="0">
              <a:solidFill>
                <a:srgbClr val="FFFFFF"/>
              </a:solidFill>
              <a:latin typeface="メイリオ"/>
              <a:ea typeface="メイリオ"/>
              <a:cs typeface="メイリオ"/>
            </a:endParaRPr>
          </a:p>
        </p:txBody>
      </p:sp>
      <p:sp>
        <p:nvSpPr>
          <p:cNvPr id="201" name="テキスト ボックス 200"/>
          <p:cNvSpPr txBox="1"/>
          <p:nvPr/>
        </p:nvSpPr>
        <p:spPr>
          <a:xfrm>
            <a:off x="3562507" y="2701784"/>
            <a:ext cx="2031325" cy="646331"/>
          </a:xfrm>
          <a:prstGeom prst="rect">
            <a:avLst/>
          </a:prstGeom>
          <a:noFill/>
        </p:spPr>
        <p:txBody>
          <a:bodyPr wrap="none" rtlCol="0">
            <a:spAutoFit/>
          </a:bodyPr>
          <a:lstStyle/>
          <a:p>
            <a:r>
              <a:rPr kumimoji="1" lang="ja-JP" altLang="en-US" sz="3600" b="1" smtClean="0">
                <a:solidFill>
                  <a:schemeClr val="bg1"/>
                </a:solidFill>
                <a:latin typeface="Meiryo" charset="-128"/>
                <a:ea typeface="Meiryo" charset="-128"/>
                <a:cs typeface="Meiryo" charset="-128"/>
              </a:rPr>
              <a:t>機械学習</a:t>
            </a:r>
            <a:endParaRPr kumimoji="1" lang="ja-JP" altLang="en-US" sz="3600" b="1">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602859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10550" y="862974"/>
            <a:ext cx="3899377" cy="5609333"/>
          </a:xfrm>
          <a:prstGeom prst="rect">
            <a:avLst/>
          </a:prstGeom>
          <a:solidFill>
            <a:srgbClr val="31859C">
              <a:alpha val="6470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4640178" y="862974"/>
            <a:ext cx="3899377" cy="5609333"/>
          </a:xfrm>
          <a:prstGeom prst="rect">
            <a:avLst/>
          </a:prstGeom>
          <a:solidFill>
            <a:srgbClr val="604A7B">
              <a:alpha val="6078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機械学習の仕組み</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12" name="正方形/長方形 11"/>
          <p:cNvSpPr/>
          <p:nvPr/>
        </p:nvSpPr>
        <p:spPr>
          <a:xfrm>
            <a:off x="803942" y="1340768"/>
            <a:ext cx="3532613" cy="134585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3" name="図 12"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8" y="1705175"/>
            <a:ext cx="413343" cy="309608"/>
          </a:xfrm>
          <a:prstGeom prst="rect">
            <a:avLst/>
          </a:prstGeom>
          <a:ln>
            <a:noFill/>
          </a:ln>
          <a:effectLst>
            <a:outerShdw blurRad="292100" dist="139700" dir="2700000" algn="tl" rotWithShape="0">
              <a:srgbClr val="333333">
                <a:alpha val="65000"/>
              </a:srgbClr>
            </a:outerShdw>
          </a:effectLst>
        </p:spPr>
      </p:pic>
      <p:pic>
        <p:nvPicPr>
          <p:cNvPr id="14" name="図 13" descr="imag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208" y="1711452"/>
            <a:ext cx="413343" cy="309608"/>
          </a:xfrm>
          <a:prstGeom prst="rect">
            <a:avLst/>
          </a:prstGeom>
          <a:ln>
            <a:noFill/>
          </a:ln>
          <a:effectLst>
            <a:outerShdw blurRad="292100" dist="139700" dir="2700000" algn="tl" rotWithShape="0">
              <a:srgbClr val="333333">
                <a:alpha val="65000"/>
              </a:srgbClr>
            </a:outerShdw>
          </a:effectLst>
        </p:spPr>
      </p:pic>
      <p:pic>
        <p:nvPicPr>
          <p:cNvPr id="15" name="図 14"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4367" y="2110415"/>
            <a:ext cx="475169" cy="316203"/>
          </a:xfrm>
          <a:prstGeom prst="rect">
            <a:avLst/>
          </a:prstGeom>
          <a:ln>
            <a:noFill/>
          </a:ln>
          <a:effectLst>
            <a:outerShdw blurRad="292100" dist="139700" dir="2700000" algn="tl" rotWithShape="0">
              <a:srgbClr val="333333">
                <a:alpha val="65000"/>
              </a:srgbClr>
            </a:outerShdw>
          </a:effectLst>
        </p:spPr>
      </p:pic>
      <p:pic>
        <p:nvPicPr>
          <p:cNvPr id="17" name="図 16" descr="imgres-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7218" y="2115881"/>
            <a:ext cx="422147" cy="316203"/>
          </a:xfrm>
          <a:prstGeom prst="rect">
            <a:avLst/>
          </a:prstGeom>
          <a:ln>
            <a:noFill/>
          </a:ln>
          <a:effectLst>
            <a:outerShdw blurRad="292100" dist="139700" dir="2700000" algn="tl" rotWithShape="0">
              <a:srgbClr val="333333">
                <a:alpha val="65000"/>
              </a:srgbClr>
            </a:outerShdw>
          </a:effectLst>
        </p:spPr>
      </p:pic>
      <p:pic>
        <p:nvPicPr>
          <p:cNvPr id="22" name="図 21"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0060" y="2115881"/>
            <a:ext cx="422148" cy="316203"/>
          </a:xfrm>
          <a:prstGeom prst="rect">
            <a:avLst/>
          </a:prstGeom>
          <a:ln>
            <a:noFill/>
          </a:ln>
          <a:effectLst>
            <a:outerShdw blurRad="292100" dist="139700" dir="2700000" algn="tl" rotWithShape="0">
              <a:srgbClr val="333333">
                <a:alpha val="65000"/>
              </a:srgbClr>
            </a:outerShdw>
          </a:effectLst>
        </p:spPr>
      </p:pic>
      <p:pic>
        <p:nvPicPr>
          <p:cNvPr id="23" name="図 22" descr="imgres-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2220" y="1711771"/>
            <a:ext cx="422147" cy="316203"/>
          </a:xfrm>
          <a:prstGeom prst="rect">
            <a:avLst/>
          </a:prstGeom>
          <a:ln>
            <a:noFill/>
          </a:ln>
          <a:effectLst>
            <a:outerShdw blurRad="292100" dist="139700" dir="2700000" algn="tl" rotWithShape="0">
              <a:srgbClr val="333333">
                <a:alpha val="65000"/>
              </a:srgbClr>
            </a:outerShdw>
          </a:effectLst>
        </p:spPr>
      </p:pic>
      <p:pic>
        <p:nvPicPr>
          <p:cNvPr id="24" name="図 23" descr="imgres-2.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778" y="2103817"/>
            <a:ext cx="516124" cy="321669"/>
          </a:xfrm>
          <a:prstGeom prst="rect">
            <a:avLst/>
          </a:prstGeom>
          <a:ln>
            <a:noFill/>
          </a:ln>
          <a:effectLst>
            <a:outerShdw blurRad="292100" dist="139700" dir="2700000" algn="tl" rotWithShape="0">
              <a:srgbClr val="333333">
                <a:alpha val="65000"/>
              </a:srgbClr>
            </a:outerShdw>
          </a:effectLst>
        </p:spPr>
      </p:pic>
      <p:pic>
        <p:nvPicPr>
          <p:cNvPr id="27" name="図 26" descr="imgres-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62426" y="1711611"/>
            <a:ext cx="552870" cy="309607"/>
          </a:xfrm>
          <a:prstGeom prst="rect">
            <a:avLst/>
          </a:prstGeom>
          <a:ln>
            <a:noFill/>
          </a:ln>
          <a:effectLst>
            <a:outerShdw blurRad="292100" dist="139700" dir="2700000" algn="tl" rotWithShape="0">
              <a:srgbClr val="333333">
                <a:alpha val="65000"/>
              </a:srgbClr>
            </a:outerShdw>
          </a:effectLst>
        </p:spPr>
      </p:pic>
      <p:pic>
        <p:nvPicPr>
          <p:cNvPr id="28" name="図 27" descr="imgres-7.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8825" y="2103819"/>
            <a:ext cx="470398" cy="321669"/>
          </a:xfrm>
          <a:prstGeom prst="rect">
            <a:avLst/>
          </a:prstGeom>
          <a:ln>
            <a:noFill/>
          </a:ln>
          <a:effectLst>
            <a:outerShdw blurRad="292100" dist="139700" dir="2700000" algn="tl" rotWithShape="0">
              <a:srgbClr val="333333">
                <a:alpha val="65000"/>
              </a:srgbClr>
            </a:outerShdw>
          </a:effectLst>
        </p:spPr>
      </p:pic>
      <p:pic>
        <p:nvPicPr>
          <p:cNvPr id="30" name="図 29" descr="imgres-9.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92364" y="1718368"/>
            <a:ext cx="397172" cy="309606"/>
          </a:xfrm>
          <a:prstGeom prst="rect">
            <a:avLst/>
          </a:prstGeom>
          <a:ln>
            <a:noFill/>
          </a:ln>
          <a:effectLst>
            <a:outerShdw blurRad="292100" dist="139700" dir="2700000" algn="tl" rotWithShape="0">
              <a:srgbClr val="333333">
                <a:alpha val="65000"/>
              </a:srgbClr>
            </a:outerShdw>
          </a:effectLst>
        </p:spPr>
      </p:pic>
      <p:pic>
        <p:nvPicPr>
          <p:cNvPr id="35" name="図 34" descr="images-3.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87692" y="2115880"/>
            <a:ext cx="411222" cy="309607"/>
          </a:xfrm>
          <a:prstGeom prst="rect">
            <a:avLst/>
          </a:prstGeom>
          <a:ln>
            <a:noFill/>
          </a:ln>
          <a:effectLst>
            <a:outerShdw blurRad="292100" dist="139700" dir="2700000" algn="tl" rotWithShape="0">
              <a:srgbClr val="333333">
                <a:alpha val="65000"/>
              </a:srgbClr>
            </a:outerShdw>
          </a:effectLst>
        </p:spPr>
      </p:pic>
      <p:pic>
        <p:nvPicPr>
          <p:cNvPr id="36" name="図 35" descr="images-4.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86576" y="1701472"/>
            <a:ext cx="461550" cy="307140"/>
          </a:xfrm>
          <a:prstGeom prst="rect">
            <a:avLst/>
          </a:prstGeom>
          <a:ln>
            <a:noFill/>
          </a:ln>
          <a:effectLst>
            <a:outerShdw blurRad="292100" dist="139700" dir="2700000" algn="tl" rotWithShape="0">
              <a:srgbClr val="333333">
                <a:alpha val="65000"/>
              </a:srgbClr>
            </a:outerShdw>
          </a:effectLst>
        </p:spPr>
      </p:pic>
      <p:pic>
        <p:nvPicPr>
          <p:cNvPr id="43" name="図 42" descr="images.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57214" y="1340768"/>
            <a:ext cx="2022455" cy="1345852"/>
          </a:xfrm>
          <a:prstGeom prst="rect">
            <a:avLst/>
          </a:prstGeom>
          <a:ln>
            <a:solidFill>
              <a:srgbClr val="A6A6A6"/>
            </a:solidFill>
          </a:ln>
          <a:effectLst>
            <a:outerShdw blurRad="292100" dist="139700" dir="2700000" algn="tl" rotWithShape="0">
              <a:srgbClr val="333333">
                <a:alpha val="65000"/>
              </a:srgbClr>
            </a:outerShdw>
          </a:effectLst>
        </p:spPr>
      </p:pic>
      <p:sp>
        <p:nvSpPr>
          <p:cNvPr id="44" name="テキスト ボックス 43"/>
          <p:cNvSpPr txBox="1"/>
          <p:nvPr/>
        </p:nvSpPr>
        <p:spPr>
          <a:xfrm>
            <a:off x="1751948" y="1340768"/>
            <a:ext cx="1620957" cy="307777"/>
          </a:xfrm>
          <a:prstGeom prst="rect">
            <a:avLst/>
          </a:prstGeom>
          <a:noFill/>
        </p:spPr>
        <p:txBody>
          <a:bodyPr wrap="none" rtlCol="0">
            <a:spAutoFit/>
          </a:bodyPr>
          <a:lstStyle/>
          <a:p>
            <a:pPr algn="ctr"/>
            <a:r>
              <a:rPr kumimoji="1" lang="ja-JP" altLang="en-US" sz="1400" dirty="0" smtClean="0">
                <a:solidFill>
                  <a:srgbClr val="FF6600"/>
                </a:solidFill>
                <a:latin typeface="メイリオ"/>
                <a:ea typeface="メイリオ"/>
                <a:cs typeface="メイリオ"/>
              </a:rPr>
              <a:t>大量の学習データ</a:t>
            </a:r>
            <a:endParaRPr kumimoji="1" lang="ja-JP" altLang="en-US" sz="1400" dirty="0">
              <a:solidFill>
                <a:srgbClr val="FF6600"/>
              </a:solidFill>
              <a:latin typeface="メイリオ"/>
              <a:ea typeface="メイリオ"/>
              <a:cs typeface="メイリオ"/>
            </a:endParaRPr>
          </a:p>
        </p:txBody>
      </p:sp>
      <p:sp>
        <p:nvSpPr>
          <p:cNvPr id="55" name="テキスト ボックス 54"/>
          <p:cNvSpPr txBox="1"/>
          <p:nvPr/>
        </p:nvSpPr>
        <p:spPr>
          <a:xfrm>
            <a:off x="6041934" y="1340768"/>
            <a:ext cx="1261884" cy="307777"/>
          </a:xfrm>
          <a:prstGeom prst="rect">
            <a:avLst/>
          </a:prstGeom>
          <a:noFill/>
        </p:spPr>
        <p:txBody>
          <a:bodyPr wrap="none" rtlCol="0">
            <a:spAutoFit/>
          </a:bodyPr>
          <a:lstStyle/>
          <a:p>
            <a:pPr algn="ctr"/>
            <a:r>
              <a:rPr kumimoji="1" lang="ja-JP" altLang="en-US" sz="1400" dirty="0" smtClean="0">
                <a:solidFill>
                  <a:schemeClr val="accent3">
                    <a:lumMod val="50000"/>
                  </a:schemeClr>
                </a:solidFill>
                <a:latin typeface="メイリオ"/>
                <a:ea typeface="メイリオ"/>
                <a:cs typeface="メイリオ"/>
              </a:rPr>
              <a:t>未知のデータ</a:t>
            </a:r>
            <a:endParaRPr kumimoji="1" lang="ja-JP" altLang="en-US" sz="1400" dirty="0">
              <a:solidFill>
                <a:schemeClr val="accent3">
                  <a:lumMod val="50000"/>
                </a:schemeClr>
              </a:solidFill>
              <a:latin typeface="メイリオ"/>
              <a:ea typeface="メイリオ"/>
              <a:cs typeface="メイリオ"/>
            </a:endParaRPr>
          </a:p>
        </p:txBody>
      </p:sp>
      <p:sp>
        <p:nvSpPr>
          <p:cNvPr id="10" name="テキスト ボックス 9"/>
          <p:cNvSpPr txBox="1"/>
          <p:nvPr/>
        </p:nvSpPr>
        <p:spPr>
          <a:xfrm>
            <a:off x="2111020" y="887397"/>
            <a:ext cx="902811" cy="523220"/>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学習</a:t>
            </a:r>
            <a:endParaRPr kumimoji="1" lang="ja-JP" altLang="en-US" sz="2800" dirty="0">
              <a:solidFill>
                <a:schemeClr val="bg1"/>
              </a:solidFill>
              <a:latin typeface="メイリオ"/>
              <a:ea typeface="メイリオ"/>
              <a:cs typeface="メイリオ"/>
            </a:endParaRPr>
          </a:p>
        </p:txBody>
      </p:sp>
      <p:sp>
        <p:nvSpPr>
          <p:cNvPr id="38" name="テキスト ボックス 37"/>
          <p:cNvSpPr txBox="1"/>
          <p:nvPr/>
        </p:nvSpPr>
        <p:spPr>
          <a:xfrm>
            <a:off x="6222056" y="862974"/>
            <a:ext cx="902811" cy="523220"/>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推論</a:t>
            </a:r>
            <a:endParaRPr kumimoji="1" lang="ja-JP" altLang="en-US" sz="2800" dirty="0">
              <a:solidFill>
                <a:schemeClr val="bg1"/>
              </a:solidFill>
              <a:latin typeface="メイリオ"/>
              <a:ea typeface="メイリオ"/>
              <a:cs typeface="メイリオ"/>
            </a:endParaRPr>
          </a:p>
        </p:txBody>
      </p:sp>
      <p:sp>
        <p:nvSpPr>
          <p:cNvPr id="41" name="正方形/長方形 40"/>
          <p:cNvSpPr/>
          <p:nvPr/>
        </p:nvSpPr>
        <p:spPr>
          <a:xfrm>
            <a:off x="4783672" y="3017409"/>
            <a:ext cx="3532613" cy="94817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メイリオ"/>
                <a:ea typeface="メイリオ"/>
                <a:cs typeface="メイリオ"/>
              </a:rPr>
              <a:t>特徴抽出</a:t>
            </a:r>
            <a:endParaRPr kumimoji="1" lang="ja-JP" altLang="en-US" sz="1200" dirty="0">
              <a:solidFill>
                <a:srgbClr val="FFFFFF"/>
              </a:solidFill>
              <a:latin typeface="メイリオ"/>
              <a:ea typeface="メイリオ"/>
              <a:cs typeface="メイリオ"/>
            </a:endParaRPr>
          </a:p>
        </p:txBody>
      </p:sp>
      <p:sp>
        <p:nvSpPr>
          <p:cNvPr id="42" name="正方形/長方形 41"/>
          <p:cNvSpPr/>
          <p:nvPr/>
        </p:nvSpPr>
        <p:spPr>
          <a:xfrm>
            <a:off x="790762" y="3017409"/>
            <a:ext cx="3532613" cy="94817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下矢印 46"/>
          <p:cNvSpPr/>
          <p:nvPr/>
        </p:nvSpPr>
        <p:spPr>
          <a:xfrm>
            <a:off x="1939175" y="2643215"/>
            <a:ext cx="1262145" cy="41081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下矢印 51"/>
          <p:cNvSpPr/>
          <p:nvPr/>
        </p:nvSpPr>
        <p:spPr>
          <a:xfrm>
            <a:off x="5985895" y="2636912"/>
            <a:ext cx="1262145" cy="41081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899592" y="3356992"/>
            <a:ext cx="1584176" cy="405441"/>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200" dirty="0" smtClean="0">
                <a:solidFill>
                  <a:srgbClr val="FFFFFF"/>
                </a:solidFill>
                <a:latin typeface="Meiryo" charset="-128"/>
                <a:ea typeface="Meiryo" charset="-128"/>
                <a:cs typeface="Meiryo" charset="-128"/>
              </a:rPr>
              <a:t>人間による</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特徴量の設定</a:t>
            </a:r>
            <a:endParaRPr kumimoji="1" lang="ja-JP" altLang="en-US" sz="1200" dirty="0">
              <a:solidFill>
                <a:srgbClr val="FFFFFF"/>
              </a:solidFill>
              <a:latin typeface="Meiryo" charset="-128"/>
              <a:ea typeface="Meiryo" charset="-128"/>
              <a:cs typeface="Meiryo" charset="-128"/>
            </a:endParaRPr>
          </a:p>
        </p:txBody>
      </p:sp>
      <p:sp>
        <p:nvSpPr>
          <p:cNvPr id="54" name="正方形/長方形 53"/>
          <p:cNvSpPr/>
          <p:nvPr/>
        </p:nvSpPr>
        <p:spPr>
          <a:xfrm>
            <a:off x="2627784" y="3356992"/>
            <a:ext cx="1584176" cy="40544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機械による</a:t>
            </a:r>
            <a:endParaRPr kumimoji="1" lang="en-US" altLang="ja-JP" sz="1200" dirty="0" smtClean="0">
              <a:solidFill>
                <a:srgbClr val="FFFFFF"/>
              </a:solidFill>
              <a:latin typeface="Meiryo" charset="-128"/>
              <a:ea typeface="Meiryo" charset="-128"/>
              <a:cs typeface="Meiryo" charset="-128"/>
            </a:endParaRPr>
          </a:p>
          <a:p>
            <a:r>
              <a:rPr kumimoji="1" lang="ja-JP" altLang="en-US" sz="1200" dirty="0" smtClean="0">
                <a:solidFill>
                  <a:srgbClr val="FFFFFF"/>
                </a:solidFill>
                <a:latin typeface="Meiryo" charset="-128"/>
                <a:ea typeface="Meiryo" charset="-128"/>
                <a:cs typeface="Meiryo" charset="-128"/>
              </a:rPr>
              <a:t>特徴量の設定</a:t>
            </a:r>
            <a:endParaRPr kumimoji="1" lang="ja-JP" altLang="en-US" sz="1200" dirty="0">
              <a:solidFill>
                <a:srgbClr val="FFFFFF"/>
              </a:solidFill>
              <a:latin typeface="Meiryo" charset="-128"/>
              <a:ea typeface="Meiryo" charset="-128"/>
              <a:cs typeface="Meiryo" charset="-128"/>
            </a:endParaRPr>
          </a:p>
        </p:txBody>
      </p:sp>
      <p:grpSp>
        <p:nvGrpSpPr>
          <p:cNvPr id="56" name="図形グループ 55"/>
          <p:cNvGrpSpPr/>
          <p:nvPr/>
        </p:nvGrpSpPr>
        <p:grpSpPr>
          <a:xfrm>
            <a:off x="925671" y="3441873"/>
            <a:ext cx="517785" cy="587435"/>
            <a:chOff x="2667295" y="1059799"/>
            <a:chExt cx="681672" cy="722281"/>
          </a:xfrm>
        </p:grpSpPr>
        <p:sp>
          <p:nvSpPr>
            <p:cNvPr id="57" name="角丸四角形 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8" name="図 57"/>
            <p:cNvPicPr>
              <a:picLocks noChangeAspect="1"/>
            </p:cNvPicPr>
            <p:nvPr/>
          </p:nvPicPr>
          <p:blipFill>
            <a:blip r:embed="rId16">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59" name="正方形/長方形 58"/>
          <p:cNvSpPr/>
          <p:nvPr/>
        </p:nvSpPr>
        <p:spPr>
          <a:xfrm>
            <a:off x="2054366" y="3063096"/>
            <a:ext cx="1005403" cy="338554"/>
          </a:xfrm>
          <a:prstGeom prst="rect">
            <a:avLst/>
          </a:prstGeom>
        </p:spPr>
        <p:txBody>
          <a:bodyPr wrap="none">
            <a:spAutoFit/>
          </a:bodyPr>
          <a:lstStyle/>
          <a:p>
            <a:pPr algn="ctr"/>
            <a:r>
              <a:rPr lang="ja-JP" altLang="en-US" sz="1600" dirty="0">
                <a:solidFill>
                  <a:srgbClr val="FFFFFF"/>
                </a:solidFill>
                <a:latin typeface="メイリオ"/>
                <a:ea typeface="メイリオ"/>
                <a:cs typeface="メイリオ"/>
              </a:rPr>
              <a:t>特徴抽出</a:t>
            </a:r>
          </a:p>
        </p:txBody>
      </p:sp>
      <p:sp>
        <p:nvSpPr>
          <p:cNvPr id="5" name="正方形/長方形 4"/>
          <p:cNvSpPr/>
          <p:nvPr/>
        </p:nvSpPr>
        <p:spPr>
          <a:xfrm>
            <a:off x="803942" y="4365704"/>
            <a:ext cx="3532612" cy="71439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推論モデル生成</a:t>
            </a:r>
            <a:endParaRPr kumimoji="1" lang="en-US" altLang="ja-JP" sz="24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（ルールや特徴パターン）</a:t>
            </a:r>
            <a:endParaRPr kumimoji="1" lang="ja-JP" altLang="en-US" sz="1200" dirty="0">
              <a:solidFill>
                <a:srgbClr val="FFFFFF"/>
              </a:solidFill>
              <a:latin typeface="メイリオ"/>
              <a:ea typeface="メイリオ"/>
              <a:cs typeface="メイリオ"/>
            </a:endParaRPr>
          </a:p>
        </p:txBody>
      </p:sp>
      <p:sp>
        <p:nvSpPr>
          <p:cNvPr id="6" name="円柱 5"/>
          <p:cNvSpPr/>
          <p:nvPr/>
        </p:nvSpPr>
        <p:spPr>
          <a:xfrm>
            <a:off x="803942" y="5539204"/>
            <a:ext cx="3532612" cy="714398"/>
          </a:xfrm>
          <a:prstGeom prst="can">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推論モデル保存</a:t>
            </a:r>
            <a:endParaRPr kumimoji="1" lang="ja-JP" altLang="en-US" sz="2400" dirty="0">
              <a:solidFill>
                <a:srgbClr val="FFFFFF"/>
              </a:solidFill>
              <a:latin typeface="メイリオ"/>
              <a:ea typeface="メイリオ"/>
              <a:cs typeface="メイリオ"/>
            </a:endParaRPr>
          </a:p>
        </p:txBody>
      </p:sp>
      <p:sp>
        <p:nvSpPr>
          <p:cNvPr id="7" name="正方形/長方形 6"/>
          <p:cNvSpPr/>
          <p:nvPr/>
        </p:nvSpPr>
        <p:spPr>
          <a:xfrm>
            <a:off x="4801442" y="4365704"/>
            <a:ext cx="3532612" cy="714398"/>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推論モデル適用</a:t>
            </a:r>
            <a:endParaRPr lang="en-US" altLang="ja-JP" sz="24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（推論エンジン</a:t>
            </a:r>
            <a:r>
              <a:rPr lang="ja-JP" altLang="en-US" sz="1200" dirty="0" smtClean="0">
                <a:solidFill>
                  <a:srgbClr val="FFFFFF"/>
                </a:solidFill>
                <a:latin typeface="メイリオ"/>
                <a:ea typeface="メイリオ"/>
                <a:cs typeface="メイリオ"/>
              </a:rPr>
              <a:t>／特徴のマッチング</a:t>
            </a: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9" name="フローチャート: 準備 8"/>
          <p:cNvSpPr/>
          <p:nvPr/>
        </p:nvSpPr>
        <p:spPr>
          <a:xfrm>
            <a:off x="4801443" y="5539204"/>
            <a:ext cx="3532611" cy="714398"/>
          </a:xfrm>
          <a:prstGeom prst="flowChartPreparation">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推論結果</a:t>
            </a:r>
            <a:endParaRPr kumimoji="1" lang="en-US" altLang="ja-JP" sz="24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「コレはネコです」</a:t>
            </a:r>
            <a:endParaRPr kumimoji="1" lang="ja-JP" altLang="en-US" sz="1200" dirty="0">
              <a:solidFill>
                <a:srgbClr val="FFFFFF"/>
              </a:solidFill>
              <a:latin typeface="メイリオ"/>
              <a:ea typeface="メイリオ"/>
              <a:cs typeface="メイリオ"/>
            </a:endParaRPr>
          </a:p>
        </p:txBody>
      </p:sp>
      <p:cxnSp>
        <p:nvCxnSpPr>
          <p:cNvPr id="11" name="カギ線コネクタ 10"/>
          <p:cNvCxnSpPr>
            <a:stCxn id="6" idx="4"/>
            <a:endCxn id="7" idx="1"/>
          </p:cNvCxnSpPr>
          <p:nvPr/>
        </p:nvCxnSpPr>
        <p:spPr>
          <a:xfrm flipV="1">
            <a:off x="4336554" y="4722903"/>
            <a:ext cx="464888" cy="1173500"/>
          </a:xfrm>
          <a:prstGeom prst="bentConnector3">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5" name="下矢印 44"/>
          <p:cNvSpPr/>
          <p:nvPr/>
        </p:nvSpPr>
        <p:spPr>
          <a:xfrm>
            <a:off x="1931353" y="5014972"/>
            <a:ext cx="1262145" cy="616092"/>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下矢印 47"/>
          <p:cNvSpPr/>
          <p:nvPr/>
        </p:nvSpPr>
        <p:spPr>
          <a:xfrm>
            <a:off x="1948126" y="3861491"/>
            <a:ext cx="1262145" cy="616092"/>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下矢印 48"/>
          <p:cNvSpPr/>
          <p:nvPr/>
        </p:nvSpPr>
        <p:spPr>
          <a:xfrm>
            <a:off x="5969122" y="4976844"/>
            <a:ext cx="1262145" cy="616092"/>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下矢印 50"/>
          <p:cNvSpPr/>
          <p:nvPr/>
        </p:nvSpPr>
        <p:spPr>
          <a:xfrm>
            <a:off x="5985895" y="3861491"/>
            <a:ext cx="1262145" cy="616092"/>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1" name="図形グループ 60"/>
          <p:cNvGrpSpPr/>
          <p:nvPr/>
        </p:nvGrpSpPr>
        <p:grpSpPr>
          <a:xfrm>
            <a:off x="1003956" y="3538614"/>
            <a:ext cx="265954" cy="577851"/>
            <a:chOff x="1946324" y="4125162"/>
            <a:chExt cx="969964" cy="2007872"/>
          </a:xfrm>
        </p:grpSpPr>
        <p:sp>
          <p:nvSpPr>
            <p:cNvPr id="62" name="円/楕円 6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3" name="フローチャート: 論理積ゲート 6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64" name="図形グループ 63"/>
          <p:cNvGrpSpPr/>
          <p:nvPr/>
        </p:nvGrpSpPr>
        <p:grpSpPr>
          <a:xfrm rot="5400000">
            <a:off x="3646124" y="3500835"/>
            <a:ext cx="668408" cy="570707"/>
            <a:chOff x="4434679" y="1522802"/>
            <a:chExt cx="4147313" cy="1987721"/>
          </a:xfrm>
          <a:effectLst>
            <a:outerShdw blurRad="50800" dist="38100" dir="2700000" algn="tl" rotWithShape="0">
              <a:prstClr val="black">
                <a:alpha val="40000"/>
              </a:prstClr>
            </a:outerShdw>
          </a:effectLst>
        </p:grpSpPr>
        <p:pic>
          <p:nvPicPr>
            <p:cNvPr id="65" name="図 64" descr="DL_2.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34679" y="1522802"/>
              <a:ext cx="4147313" cy="1987721"/>
            </a:xfrm>
            <a:prstGeom prst="rect">
              <a:avLst/>
            </a:prstGeom>
          </p:spPr>
        </p:pic>
        <p:sp>
          <p:nvSpPr>
            <p:cNvPr id="66" name="円/楕円 65"/>
            <p:cNvSpPr/>
            <p:nvPr/>
          </p:nvSpPr>
          <p:spPr>
            <a:xfrm>
              <a:off x="5553859" y="188595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67" name="円/楕円 66"/>
            <p:cNvSpPr/>
            <p:nvPr/>
          </p:nvSpPr>
          <p:spPr>
            <a:xfrm>
              <a:off x="6646265" y="220070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982941" y="268965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sp>
        <p:nvSpPr>
          <p:cNvPr id="69" name="四角形吹き出し 68"/>
          <p:cNvSpPr/>
          <p:nvPr/>
        </p:nvSpPr>
        <p:spPr>
          <a:xfrm>
            <a:off x="3201320" y="2719382"/>
            <a:ext cx="1232371" cy="469942"/>
          </a:xfrm>
          <a:prstGeom prst="wedgeRectCallout">
            <a:avLst>
              <a:gd name="adj1" fmla="val 15369"/>
              <a:gd name="adj2" fmla="val 124881"/>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u="sng" dirty="0" smtClean="0">
                <a:solidFill>
                  <a:srgbClr val="FFFFFF"/>
                </a:solidFill>
                <a:latin typeface="Meiryo" charset="-128"/>
                <a:ea typeface="Meiryo" charset="-128"/>
                <a:cs typeface="Meiryo" charset="-128"/>
              </a:rPr>
              <a:t>ディープラーニング</a:t>
            </a:r>
            <a:endParaRPr kumimoji="1" lang="en-US" altLang="ja-JP" sz="800" b="1" u="sng" dirty="0" smtClean="0">
              <a:solidFill>
                <a:srgbClr val="FFFFFF"/>
              </a:solidFill>
              <a:latin typeface="Meiryo" charset="-128"/>
              <a:ea typeface="Meiryo" charset="-128"/>
              <a:cs typeface="Meiryo" charset="-128"/>
            </a:endParaRPr>
          </a:p>
          <a:p>
            <a:r>
              <a:rPr lang="ja-JP" altLang="en-US" sz="800" dirty="0" smtClean="0">
                <a:solidFill>
                  <a:srgbClr val="FFFFFF"/>
                </a:solidFill>
                <a:latin typeface="Meiryo" charset="-128"/>
                <a:ea typeface="Meiryo" charset="-128"/>
                <a:cs typeface="Meiryo" charset="-128"/>
              </a:rPr>
              <a:t>分類に必要な特徴の設定組合せは機械</a:t>
            </a:r>
            <a:endParaRPr kumimoji="1" lang="ja-JP" altLang="en-US" sz="800" dirty="0">
              <a:solidFill>
                <a:srgbClr val="FFFFFF"/>
              </a:solidFill>
              <a:latin typeface="Meiryo" charset="-128"/>
              <a:ea typeface="Meiryo" charset="-128"/>
              <a:cs typeface="Meiryo" charset="-128"/>
            </a:endParaRPr>
          </a:p>
        </p:txBody>
      </p:sp>
      <p:sp>
        <p:nvSpPr>
          <p:cNvPr id="71" name="四角形吹き出し 70"/>
          <p:cNvSpPr/>
          <p:nvPr/>
        </p:nvSpPr>
        <p:spPr>
          <a:xfrm>
            <a:off x="689072" y="2719382"/>
            <a:ext cx="1235043" cy="464573"/>
          </a:xfrm>
          <a:prstGeom prst="wedgeRectCallout">
            <a:avLst>
              <a:gd name="adj1" fmla="val -21143"/>
              <a:gd name="adj2" fmla="val 128295"/>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u="sng" smtClean="0">
                <a:solidFill>
                  <a:srgbClr val="FFFFFF"/>
                </a:solidFill>
                <a:latin typeface="Meiryo" charset="-128"/>
                <a:ea typeface="Meiryo" charset="-128"/>
                <a:cs typeface="Meiryo" charset="-128"/>
              </a:rPr>
              <a:t>従来の機械学習</a:t>
            </a:r>
            <a:endParaRPr kumimoji="1" lang="en-US" altLang="ja-JP" sz="800" b="1" u="sng" dirty="0" smtClean="0">
              <a:solidFill>
                <a:srgbClr val="FFFFFF"/>
              </a:solidFill>
              <a:latin typeface="Meiryo" charset="-128"/>
              <a:ea typeface="Meiryo" charset="-128"/>
              <a:cs typeface="Meiryo" charset="-128"/>
            </a:endParaRPr>
          </a:p>
          <a:p>
            <a:r>
              <a:rPr kumimoji="1" lang="ja-JP" altLang="en-US" sz="800" dirty="0" smtClean="0">
                <a:solidFill>
                  <a:srgbClr val="FFFFFF"/>
                </a:solidFill>
                <a:latin typeface="Meiryo" charset="-128"/>
                <a:ea typeface="Meiryo" charset="-128"/>
                <a:cs typeface="Meiryo" charset="-128"/>
              </a:rPr>
              <a:t>分類に必要な特徴の設定・組合せは職人技</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60804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4640178" y="862974"/>
            <a:ext cx="3899377" cy="5609333"/>
          </a:xfrm>
          <a:prstGeom prst="rect">
            <a:avLst/>
          </a:prstGeom>
          <a:solidFill>
            <a:srgbClr val="604A7B">
              <a:alpha val="6078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42" name="正方形/長方形 41"/>
          <p:cNvSpPr/>
          <p:nvPr/>
        </p:nvSpPr>
        <p:spPr>
          <a:xfrm>
            <a:off x="4783672" y="1340768"/>
            <a:ext cx="3532613" cy="134585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610550" y="862974"/>
            <a:ext cx="3899377" cy="5609333"/>
          </a:xfrm>
          <a:prstGeom prst="rect">
            <a:avLst/>
          </a:prstGeom>
          <a:solidFill>
            <a:srgbClr val="31859C">
              <a:alpha val="6470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4783672" y="3017409"/>
            <a:ext cx="3532613" cy="94817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メイリオ"/>
                <a:ea typeface="メイリオ"/>
                <a:cs typeface="メイリオ"/>
              </a:rPr>
              <a:t>特徴抽出</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機械学習の仕組み</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4" name="正方形/長方形 3"/>
          <p:cNvSpPr/>
          <p:nvPr/>
        </p:nvSpPr>
        <p:spPr>
          <a:xfrm>
            <a:off x="790762" y="3017409"/>
            <a:ext cx="3532613" cy="94817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803942" y="4365704"/>
            <a:ext cx="3532612" cy="71439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推論</a:t>
            </a:r>
            <a:r>
              <a:rPr lang="ja-JP" altLang="en-US" sz="2400" dirty="0">
                <a:solidFill>
                  <a:srgbClr val="FFFFFF"/>
                </a:solidFill>
                <a:latin typeface="メイリオ"/>
                <a:ea typeface="メイリオ"/>
                <a:cs typeface="メイリオ"/>
              </a:rPr>
              <a:t>モデル生成</a:t>
            </a:r>
            <a:endParaRPr lang="en-US" altLang="ja-JP" sz="2400" dirty="0">
              <a:solidFill>
                <a:srgbClr val="FFFFFF"/>
              </a:solidFill>
              <a:latin typeface="メイリオ"/>
              <a:ea typeface="メイリオ"/>
              <a:cs typeface="メイリオ"/>
            </a:endParaRPr>
          </a:p>
          <a:p>
            <a:pPr algn="ctr"/>
            <a:r>
              <a:rPr lang="ja-JP" altLang="en-US" sz="1200" dirty="0">
                <a:solidFill>
                  <a:srgbClr val="FFFFFF"/>
                </a:solidFill>
                <a:latin typeface="メイリオ"/>
                <a:ea typeface="メイリオ"/>
                <a:cs typeface="メイリオ"/>
              </a:rPr>
              <a:t>（ルールや特徴パターン</a:t>
            </a:r>
            <a:r>
              <a:rPr lang="ja-JP" altLang="en-US" sz="1200" dirty="0" smtClean="0">
                <a:solidFill>
                  <a:srgbClr val="FFFFFF"/>
                </a:solidFill>
                <a:latin typeface="メイリオ"/>
                <a:ea typeface="メイリオ"/>
                <a:cs typeface="メイリオ"/>
              </a:rPr>
              <a:t>）</a:t>
            </a:r>
            <a:endParaRPr kumimoji="1" lang="ja-JP" altLang="en-US" sz="2400" dirty="0">
              <a:solidFill>
                <a:srgbClr val="FFFFFF"/>
              </a:solidFill>
              <a:latin typeface="メイリオ"/>
              <a:ea typeface="メイリオ"/>
              <a:cs typeface="メイリオ"/>
            </a:endParaRPr>
          </a:p>
        </p:txBody>
      </p:sp>
      <p:sp>
        <p:nvSpPr>
          <p:cNvPr id="6" name="円柱 5"/>
          <p:cNvSpPr/>
          <p:nvPr/>
        </p:nvSpPr>
        <p:spPr>
          <a:xfrm>
            <a:off x="803942" y="5539204"/>
            <a:ext cx="3532612" cy="714398"/>
          </a:xfrm>
          <a:prstGeom prst="can">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推論モデル保存</a:t>
            </a:r>
            <a:endParaRPr kumimoji="1" lang="ja-JP" altLang="en-US" sz="2400" dirty="0">
              <a:solidFill>
                <a:srgbClr val="FFFFFF"/>
              </a:solidFill>
              <a:latin typeface="メイリオ"/>
              <a:ea typeface="メイリオ"/>
              <a:cs typeface="メイリオ"/>
            </a:endParaRPr>
          </a:p>
        </p:txBody>
      </p:sp>
      <p:sp>
        <p:nvSpPr>
          <p:cNvPr id="7" name="正方形/長方形 6"/>
          <p:cNvSpPr/>
          <p:nvPr/>
        </p:nvSpPr>
        <p:spPr>
          <a:xfrm>
            <a:off x="4801442" y="4365704"/>
            <a:ext cx="3532612" cy="714398"/>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推論モデル適用</a:t>
            </a:r>
            <a:endParaRPr lang="en-US" altLang="ja-JP" sz="24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（推論エンジン</a:t>
            </a:r>
            <a:r>
              <a:rPr lang="ja-JP" altLang="en-US" sz="1200" dirty="0" smtClean="0">
                <a:solidFill>
                  <a:srgbClr val="FFFFFF"/>
                </a:solidFill>
                <a:latin typeface="メイリオ"/>
                <a:ea typeface="メイリオ"/>
                <a:cs typeface="メイリオ"/>
              </a:rPr>
              <a:t>／特徴のマッチング</a:t>
            </a: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9" name="フローチャート: 準備 8"/>
          <p:cNvSpPr/>
          <p:nvPr/>
        </p:nvSpPr>
        <p:spPr>
          <a:xfrm>
            <a:off x="4801443" y="5539204"/>
            <a:ext cx="3532611" cy="714398"/>
          </a:xfrm>
          <a:prstGeom prst="flowChartPreparation">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推論結果</a:t>
            </a:r>
            <a:endParaRPr kumimoji="1" lang="en-US" altLang="ja-JP" sz="2400" dirty="0" smtClean="0">
              <a:solidFill>
                <a:srgbClr val="FFFFFF"/>
              </a:solidFill>
              <a:latin typeface="メイリオ"/>
              <a:ea typeface="メイリオ"/>
              <a:cs typeface="メイリオ"/>
            </a:endParaRPr>
          </a:p>
          <a:p>
            <a:pPr algn="ctr"/>
            <a:endParaRPr kumimoji="1" lang="en-US" altLang="ja-JP" sz="800" dirty="0" smtClean="0">
              <a:solidFill>
                <a:srgbClr val="FFFFFF"/>
              </a:solidFill>
              <a:latin typeface="メイリオ"/>
              <a:ea typeface="メイリオ"/>
              <a:cs typeface="メイリオ"/>
            </a:endParaRPr>
          </a:p>
        </p:txBody>
      </p:sp>
      <p:cxnSp>
        <p:nvCxnSpPr>
          <p:cNvPr id="11" name="カギ線コネクタ 10"/>
          <p:cNvCxnSpPr>
            <a:stCxn id="6" idx="4"/>
            <a:endCxn id="7" idx="1"/>
          </p:cNvCxnSpPr>
          <p:nvPr/>
        </p:nvCxnSpPr>
        <p:spPr>
          <a:xfrm flipV="1">
            <a:off x="4336554" y="4722903"/>
            <a:ext cx="464888" cy="1173500"/>
          </a:xfrm>
          <a:prstGeom prst="bentConnector3">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803942" y="1361029"/>
            <a:ext cx="3519433" cy="132559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4" name="テキスト ボックス 43"/>
          <p:cNvSpPr txBox="1"/>
          <p:nvPr/>
        </p:nvSpPr>
        <p:spPr>
          <a:xfrm>
            <a:off x="1751948" y="1361029"/>
            <a:ext cx="1620957" cy="307777"/>
          </a:xfrm>
          <a:prstGeom prst="rect">
            <a:avLst/>
          </a:prstGeom>
          <a:noFill/>
        </p:spPr>
        <p:txBody>
          <a:bodyPr wrap="none" rtlCol="0">
            <a:spAutoFit/>
          </a:bodyPr>
          <a:lstStyle/>
          <a:p>
            <a:pPr algn="ctr"/>
            <a:r>
              <a:rPr kumimoji="1" lang="ja-JP" altLang="en-US" sz="1400" dirty="0" smtClean="0">
                <a:solidFill>
                  <a:srgbClr val="FF6600"/>
                </a:solidFill>
                <a:latin typeface="メイリオ"/>
                <a:ea typeface="メイリオ"/>
                <a:cs typeface="メイリオ"/>
              </a:rPr>
              <a:t>大量の学習データ</a:t>
            </a:r>
            <a:endParaRPr kumimoji="1" lang="ja-JP" altLang="en-US" sz="1400" dirty="0">
              <a:solidFill>
                <a:srgbClr val="FF6600"/>
              </a:solidFill>
              <a:latin typeface="メイリオ"/>
              <a:ea typeface="メイリオ"/>
              <a:cs typeface="メイリオ"/>
            </a:endParaRPr>
          </a:p>
        </p:txBody>
      </p:sp>
      <p:sp>
        <p:nvSpPr>
          <p:cNvPr id="45" name="下矢印 44"/>
          <p:cNvSpPr/>
          <p:nvPr/>
        </p:nvSpPr>
        <p:spPr>
          <a:xfrm>
            <a:off x="1931353" y="5014972"/>
            <a:ext cx="1262145" cy="616092"/>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下矢印 45"/>
          <p:cNvSpPr/>
          <p:nvPr/>
        </p:nvSpPr>
        <p:spPr>
          <a:xfrm>
            <a:off x="1955157" y="2636912"/>
            <a:ext cx="1262145" cy="41081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下矢印 47"/>
          <p:cNvSpPr/>
          <p:nvPr/>
        </p:nvSpPr>
        <p:spPr>
          <a:xfrm>
            <a:off x="1948126" y="3855693"/>
            <a:ext cx="1262145" cy="616092"/>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下矢印 48"/>
          <p:cNvSpPr/>
          <p:nvPr/>
        </p:nvSpPr>
        <p:spPr>
          <a:xfrm>
            <a:off x="5969122" y="4976844"/>
            <a:ext cx="1262145" cy="616092"/>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下矢印 49"/>
          <p:cNvSpPr/>
          <p:nvPr/>
        </p:nvSpPr>
        <p:spPr>
          <a:xfrm>
            <a:off x="5985895" y="2636912"/>
            <a:ext cx="1262145" cy="41081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下矢印 50"/>
          <p:cNvSpPr/>
          <p:nvPr/>
        </p:nvSpPr>
        <p:spPr>
          <a:xfrm>
            <a:off x="5985895" y="3861491"/>
            <a:ext cx="1262145" cy="616092"/>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テキスト ボックス 54"/>
          <p:cNvSpPr txBox="1"/>
          <p:nvPr/>
        </p:nvSpPr>
        <p:spPr>
          <a:xfrm>
            <a:off x="6041934" y="1386891"/>
            <a:ext cx="1261884" cy="307777"/>
          </a:xfrm>
          <a:prstGeom prst="rect">
            <a:avLst/>
          </a:prstGeom>
          <a:noFill/>
        </p:spPr>
        <p:txBody>
          <a:bodyPr wrap="none" rtlCol="0">
            <a:spAutoFit/>
          </a:bodyPr>
          <a:lstStyle/>
          <a:p>
            <a:pPr algn="ctr"/>
            <a:r>
              <a:rPr kumimoji="1" lang="ja-JP" altLang="en-US" sz="1400" dirty="0" smtClean="0">
                <a:solidFill>
                  <a:schemeClr val="accent3">
                    <a:lumMod val="50000"/>
                  </a:schemeClr>
                </a:solidFill>
                <a:latin typeface="メイリオ"/>
                <a:ea typeface="メイリオ"/>
                <a:cs typeface="メイリオ"/>
              </a:rPr>
              <a:t>未知のデータ</a:t>
            </a:r>
            <a:endParaRPr kumimoji="1" lang="ja-JP" altLang="en-US" sz="1400" dirty="0">
              <a:solidFill>
                <a:schemeClr val="accent3">
                  <a:lumMod val="50000"/>
                </a:schemeClr>
              </a:solidFill>
              <a:latin typeface="メイリオ"/>
              <a:ea typeface="メイリオ"/>
              <a:cs typeface="メイリオ"/>
            </a:endParaRPr>
          </a:p>
        </p:txBody>
      </p:sp>
      <p:sp>
        <p:nvSpPr>
          <p:cNvPr id="10" name="テキスト ボックス 9"/>
          <p:cNvSpPr txBox="1"/>
          <p:nvPr/>
        </p:nvSpPr>
        <p:spPr>
          <a:xfrm>
            <a:off x="2111020" y="887397"/>
            <a:ext cx="902811" cy="523220"/>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学習</a:t>
            </a:r>
            <a:endParaRPr kumimoji="1" lang="ja-JP" altLang="en-US" sz="2800" dirty="0">
              <a:solidFill>
                <a:schemeClr val="bg1"/>
              </a:solidFill>
              <a:latin typeface="メイリオ"/>
              <a:ea typeface="メイリオ"/>
              <a:cs typeface="メイリオ"/>
            </a:endParaRPr>
          </a:p>
        </p:txBody>
      </p:sp>
      <p:sp>
        <p:nvSpPr>
          <p:cNvPr id="38" name="テキスト ボックス 37"/>
          <p:cNvSpPr txBox="1"/>
          <p:nvPr/>
        </p:nvSpPr>
        <p:spPr>
          <a:xfrm>
            <a:off x="6222056" y="862974"/>
            <a:ext cx="902811" cy="523220"/>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推論</a:t>
            </a:r>
            <a:endParaRPr kumimoji="1" lang="ja-JP" altLang="en-US" sz="2800" dirty="0">
              <a:solidFill>
                <a:schemeClr val="bg1"/>
              </a:solidFill>
              <a:latin typeface="メイリオ"/>
              <a:ea typeface="メイリオ"/>
              <a:cs typeface="メイリオ"/>
            </a:endParaRP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674808"/>
            <a:ext cx="906200" cy="906200"/>
          </a:xfrm>
          <a:prstGeom prst="rect">
            <a:avLst/>
          </a:prstGeom>
          <a:ln>
            <a:noFill/>
          </a:ln>
          <a:effectLst>
            <a:outerShdw blurRad="292100" dist="139700" dir="2700000" algn="tl" rotWithShape="0">
              <a:srgbClr val="333333">
                <a:alpha val="65000"/>
              </a:srgbClr>
            </a:outerShdw>
          </a:effectLst>
        </p:spPr>
      </p:pic>
      <p:pic>
        <p:nvPicPr>
          <p:cNvPr id="19" name="図 18"/>
          <p:cNvPicPr>
            <a:picLocks noChangeAspect="1"/>
          </p:cNvPicPr>
          <p:nvPr/>
        </p:nvPicPr>
        <p:blipFill>
          <a:blip r:embed="rId4"/>
          <a:stretch>
            <a:fillRect/>
          </a:stretch>
        </p:blipFill>
        <p:spPr>
          <a:xfrm>
            <a:off x="1899827" y="1746284"/>
            <a:ext cx="1018976" cy="763248"/>
          </a:xfrm>
          <a:prstGeom prst="rect">
            <a:avLst/>
          </a:prstGeom>
          <a:ln>
            <a:noFill/>
          </a:ln>
          <a:effectLst>
            <a:outerShdw blurRad="292100" dist="139700" dir="2700000" algn="tl" rotWithShape="0">
              <a:srgbClr val="333333">
                <a:alpha val="65000"/>
              </a:srgbClr>
            </a:outerShdw>
          </a:effectLst>
        </p:spPr>
      </p:pic>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7975" y="1752082"/>
            <a:ext cx="1154859" cy="769906"/>
          </a:xfrm>
          <a:prstGeom prst="rect">
            <a:avLst/>
          </a:prstGeom>
          <a:ln>
            <a:noFill/>
          </a:ln>
          <a:effectLst>
            <a:outerShdw blurRad="292100" dist="139700" dir="2700000" algn="tl" rotWithShape="0">
              <a:srgbClr val="333333">
                <a:alpha val="65000"/>
              </a:srgbClr>
            </a:outerShdw>
          </a:effectLst>
        </p:spPr>
      </p:pic>
      <p:pic>
        <p:nvPicPr>
          <p:cNvPr id="25" name="図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775" y="1713894"/>
            <a:ext cx="1110311" cy="738861"/>
          </a:xfrm>
          <a:prstGeom prst="rect">
            <a:avLst/>
          </a:prstGeom>
          <a:ln>
            <a:noFill/>
          </a:ln>
          <a:effectLst>
            <a:outerShdw blurRad="292100" dist="139700" dir="2700000" algn="tl" rotWithShape="0">
              <a:srgbClr val="333333">
                <a:alpha val="65000"/>
              </a:srgbClr>
            </a:outerShdw>
          </a:effectLst>
        </p:spPr>
      </p:pic>
      <p:pic>
        <p:nvPicPr>
          <p:cNvPr id="29" name="図 28"/>
          <p:cNvPicPr>
            <a:picLocks noChangeAspect="1"/>
          </p:cNvPicPr>
          <p:nvPr/>
        </p:nvPicPr>
        <p:blipFill>
          <a:blip r:embed="rId7"/>
          <a:stretch>
            <a:fillRect/>
          </a:stretch>
        </p:blipFill>
        <p:spPr>
          <a:xfrm>
            <a:off x="5969938" y="1731023"/>
            <a:ext cx="962308" cy="721731"/>
          </a:xfrm>
          <a:prstGeom prst="rect">
            <a:avLst/>
          </a:prstGeom>
          <a:ln>
            <a:noFill/>
          </a:ln>
          <a:effectLst>
            <a:outerShdw blurRad="292100" dist="139700" dir="2700000" algn="tl" rotWithShape="0">
              <a:srgbClr val="333333">
                <a:alpha val="65000"/>
              </a:srgbClr>
            </a:outerShdw>
          </a:effectLst>
        </p:spPr>
      </p:pic>
      <p:pic>
        <p:nvPicPr>
          <p:cNvPr id="31" name="図 30"/>
          <p:cNvPicPr>
            <a:picLocks noChangeAspect="1"/>
          </p:cNvPicPr>
          <p:nvPr/>
        </p:nvPicPr>
        <p:blipFill>
          <a:blip r:embed="rId8"/>
          <a:stretch>
            <a:fillRect/>
          </a:stretch>
        </p:blipFill>
        <p:spPr>
          <a:xfrm>
            <a:off x="5013783" y="1704013"/>
            <a:ext cx="891029" cy="752676"/>
          </a:xfrm>
          <a:prstGeom prst="rect">
            <a:avLst/>
          </a:prstGeom>
        </p:spPr>
      </p:pic>
      <p:sp>
        <p:nvSpPr>
          <p:cNvPr id="34" name="正方形/長方形 33"/>
          <p:cNvSpPr/>
          <p:nvPr/>
        </p:nvSpPr>
        <p:spPr>
          <a:xfrm>
            <a:off x="5292080" y="5949280"/>
            <a:ext cx="2550698" cy="246221"/>
          </a:xfrm>
          <a:prstGeom prst="rect">
            <a:avLst/>
          </a:prstGeom>
        </p:spPr>
        <p:txBody>
          <a:bodyPr wrap="none">
            <a:spAutoFit/>
          </a:bodyPr>
          <a:lstStyle/>
          <a:p>
            <a:pPr algn="ctr"/>
            <a:r>
              <a:rPr lang="ja-JP" altLang="en-US" sz="1000" dirty="0">
                <a:solidFill>
                  <a:srgbClr val="FFFFFF"/>
                </a:solidFill>
                <a:latin typeface="メイリオ"/>
                <a:ea typeface="メイリオ"/>
                <a:cs typeface="メイリオ"/>
              </a:rPr>
              <a:t>ウイルス検知・人物判別・異常</a:t>
            </a:r>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故障検知</a:t>
            </a:r>
          </a:p>
        </p:txBody>
      </p:sp>
      <p:sp>
        <p:nvSpPr>
          <p:cNvPr id="13" name="正方形/長方形 12"/>
          <p:cNvSpPr/>
          <p:nvPr/>
        </p:nvSpPr>
        <p:spPr>
          <a:xfrm>
            <a:off x="899592" y="3356992"/>
            <a:ext cx="1584176" cy="405441"/>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200" dirty="0" smtClean="0">
                <a:solidFill>
                  <a:srgbClr val="FFFFFF"/>
                </a:solidFill>
                <a:latin typeface="Meiryo" charset="-128"/>
                <a:ea typeface="Meiryo" charset="-128"/>
                <a:cs typeface="Meiryo" charset="-128"/>
              </a:rPr>
              <a:t>人間による</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特徴量の設定</a:t>
            </a:r>
            <a:endParaRPr kumimoji="1" lang="ja-JP" altLang="en-US" sz="1200" dirty="0">
              <a:solidFill>
                <a:srgbClr val="FFFFFF"/>
              </a:solidFill>
              <a:latin typeface="Meiryo" charset="-128"/>
              <a:ea typeface="Meiryo" charset="-128"/>
              <a:cs typeface="Meiryo" charset="-128"/>
            </a:endParaRPr>
          </a:p>
        </p:txBody>
      </p:sp>
      <p:sp>
        <p:nvSpPr>
          <p:cNvPr id="33" name="正方形/長方形 32"/>
          <p:cNvSpPr/>
          <p:nvPr/>
        </p:nvSpPr>
        <p:spPr>
          <a:xfrm>
            <a:off x="2627784" y="3356992"/>
            <a:ext cx="1584176" cy="40544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機械による</a:t>
            </a:r>
            <a:endParaRPr kumimoji="1" lang="en-US" altLang="ja-JP" sz="1200" dirty="0" smtClean="0">
              <a:solidFill>
                <a:srgbClr val="FFFFFF"/>
              </a:solidFill>
              <a:latin typeface="Meiryo" charset="-128"/>
              <a:ea typeface="Meiryo" charset="-128"/>
              <a:cs typeface="Meiryo" charset="-128"/>
            </a:endParaRPr>
          </a:p>
          <a:p>
            <a:r>
              <a:rPr kumimoji="1" lang="ja-JP" altLang="en-US" sz="1200" dirty="0" smtClean="0">
                <a:solidFill>
                  <a:srgbClr val="FFFFFF"/>
                </a:solidFill>
                <a:latin typeface="Meiryo" charset="-128"/>
                <a:ea typeface="Meiryo" charset="-128"/>
                <a:cs typeface="Meiryo" charset="-128"/>
              </a:rPr>
              <a:t>特徴量の設定</a:t>
            </a:r>
            <a:endParaRPr kumimoji="1" lang="ja-JP" altLang="en-US" sz="1200" dirty="0">
              <a:solidFill>
                <a:srgbClr val="FFFFFF"/>
              </a:solidFill>
              <a:latin typeface="Meiryo" charset="-128"/>
              <a:ea typeface="Meiryo" charset="-128"/>
              <a:cs typeface="Meiryo" charset="-128"/>
            </a:endParaRPr>
          </a:p>
        </p:txBody>
      </p:sp>
      <p:grpSp>
        <p:nvGrpSpPr>
          <p:cNvPr id="35" name="図形グループ 34"/>
          <p:cNvGrpSpPr/>
          <p:nvPr/>
        </p:nvGrpSpPr>
        <p:grpSpPr>
          <a:xfrm>
            <a:off x="925671" y="3441873"/>
            <a:ext cx="517785" cy="587435"/>
            <a:chOff x="2667295" y="1059799"/>
            <a:chExt cx="681672" cy="722281"/>
          </a:xfrm>
        </p:grpSpPr>
        <p:sp>
          <p:nvSpPr>
            <p:cNvPr id="36" name="角丸四角形 3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9" name="図 38"/>
            <p:cNvPicPr>
              <a:picLocks noChangeAspect="1"/>
            </p:cNvPicPr>
            <p:nvPr/>
          </p:nvPicPr>
          <p:blipFill>
            <a:blip r:embed="rId9">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0" name="図形グループ 39"/>
          <p:cNvGrpSpPr/>
          <p:nvPr/>
        </p:nvGrpSpPr>
        <p:grpSpPr>
          <a:xfrm>
            <a:off x="1003956" y="3538614"/>
            <a:ext cx="265954" cy="577851"/>
            <a:chOff x="1946324" y="4125162"/>
            <a:chExt cx="969964" cy="2007872"/>
          </a:xfrm>
        </p:grpSpPr>
        <p:sp>
          <p:nvSpPr>
            <p:cNvPr id="41" name="円/楕円 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3" name="図形グループ 52"/>
          <p:cNvGrpSpPr/>
          <p:nvPr/>
        </p:nvGrpSpPr>
        <p:grpSpPr>
          <a:xfrm rot="5400000">
            <a:off x="3646124" y="3500835"/>
            <a:ext cx="668408" cy="570707"/>
            <a:chOff x="4434679" y="1522802"/>
            <a:chExt cx="4147313" cy="1987721"/>
          </a:xfrm>
          <a:effectLst>
            <a:outerShdw blurRad="50800" dist="38100" dir="2700000" algn="tl" rotWithShape="0">
              <a:prstClr val="black">
                <a:alpha val="40000"/>
              </a:prstClr>
            </a:outerShdw>
          </a:effectLst>
        </p:grpSpPr>
        <p:pic>
          <p:nvPicPr>
            <p:cNvPr id="54" name="図 53" descr="DL_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4679" y="1522802"/>
              <a:ext cx="4147313" cy="1987721"/>
            </a:xfrm>
            <a:prstGeom prst="rect">
              <a:avLst/>
            </a:prstGeom>
          </p:spPr>
        </p:pic>
        <p:sp>
          <p:nvSpPr>
            <p:cNvPr id="56" name="円/楕円 55"/>
            <p:cNvSpPr/>
            <p:nvPr/>
          </p:nvSpPr>
          <p:spPr>
            <a:xfrm>
              <a:off x="5553859" y="188595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646265" y="220070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982941" y="268965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sp>
        <p:nvSpPr>
          <p:cNvPr id="14" name="正方形/長方形 13"/>
          <p:cNvSpPr/>
          <p:nvPr/>
        </p:nvSpPr>
        <p:spPr>
          <a:xfrm>
            <a:off x="2054366" y="3063096"/>
            <a:ext cx="1005403" cy="338554"/>
          </a:xfrm>
          <a:prstGeom prst="rect">
            <a:avLst/>
          </a:prstGeom>
        </p:spPr>
        <p:txBody>
          <a:bodyPr wrap="none">
            <a:spAutoFit/>
          </a:bodyPr>
          <a:lstStyle/>
          <a:p>
            <a:pPr algn="ctr"/>
            <a:r>
              <a:rPr lang="ja-JP" altLang="en-US" sz="1600">
                <a:solidFill>
                  <a:srgbClr val="FFFFFF"/>
                </a:solidFill>
                <a:latin typeface="メイリオ"/>
                <a:ea typeface="メイリオ"/>
                <a:cs typeface="メイリオ"/>
              </a:rPr>
              <a:t>特徴抽出</a:t>
            </a:r>
            <a:endParaRPr lang="ja-JP" altLang="en-US" sz="1600" dirty="0">
              <a:solidFill>
                <a:srgbClr val="FFFFFF"/>
              </a:solidFill>
              <a:latin typeface="メイリオ"/>
              <a:ea typeface="メイリオ"/>
              <a:cs typeface="メイリオ"/>
            </a:endParaRPr>
          </a:p>
        </p:txBody>
      </p:sp>
      <p:sp>
        <p:nvSpPr>
          <p:cNvPr id="60" name="四角形吹き出し 59"/>
          <p:cNvSpPr/>
          <p:nvPr/>
        </p:nvSpPr>
        <p:spPr>
          <a:xfrm>
            <a:off x="3201320" y="2719382"/>
            <a:ext cx="1232371" cy="469942"/>
          </a:xfrm>
          <a:prstGeom prst="wedgeRectCallout">
            <a:avLst>
              <a:gd name="adj1" fmla="val 15369"/>
              <a:gd name="adj2" fmla="val 124881"/>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u="sng" dirty="0" smtClean="0">
                <a:solidFill>
                  <a:srgbClr val="FFFFFF"/>
                </a:solidFill>
                <a:latin typeface="Meiryo" charset="-128"/>
                <a:ea typeface="Meiryo" charset="-128"/>
                <a:cs typeface="Meiryo" charset="-128"/>
              </a:rPr>
              <a:t>ディープラーニング</a:t>
            </a:r>
            <a:endParaRPr kumimoji="1" lang="en-US" altLang="ja-JP" sz="800" b="1" u="sng" dirty="0" smtClean="0">
              <a:solidFill>
                <a:srgbClr val="FFFFFF"/>
              </a:solidFill>
              <a:latin typeface="Meiryo" charset="-128"/>
              <a:ea typeface="Meiryo" charset="-128"/>
              <a:cs typeface="Meiryo" charset="-128"/>
            </a:endParaRPr>
          </a:p>
          <a:p>
            <a:r>
              <a:rPr lang="ja-JP" altLang="en-US" sz="800" dirty="0" smtClean="0">
                <a:solidFill>
                  <a:srgbClr val="FFFFFF"/>
                </a:solidFill>
                <a:latin typeface="Meiryo" charset="-128"/>
                <a:ea typeface="Meiryo" charset="-128"/>
                <a:cs typeface="Meiryo" charset="-128"/>
              </a:rPr>
              <a:t>分類に必要な特徴の設定組合せは機械</a:t>
            </a:r>
            <a:endParaRPr kumimoji="1" lang="ja-JP" altLang="en-US" sz="800" dirty="0">
              <a:solidFill>
                <a:srgbClr val="FFFFFF"/>
              </a:solidFill>
              <a:latin typeface="Meiryo" charset="-128"/>
              <a:ea typeface="Meiryo" charset="-128"/>
              <a:cs typeface="Meiryo" charset="-128"/>
            </a:endParaRPr>
          </a:p>
        </p:txBody>
      </p:sp>
      <p:sp>
        <p:nvSpPr>
          <p:cNvPr id="61" name="四角形吹き出し 60"/>
          <p:cNvSpPr/>
          <p:nvPr/>
        </p:nvSpPr>
        <p:spPr>
          <a:xfrm>
            <a:off x="689072" y="2719382"/>
            <a:ext cx="1235043" cy="464573"/>
          </a:xfrm>
          <a:prstGeom prst="wedgeRectCallout">
            <a:avLst>
              <a:gd name="adj1" fmla="val -21143"/>
              <a:gd name="adj2" fmla="val 128295"/>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u="sng" smtClean="0">
                <a:solidFill>
                  <a:srgbClr val="FFFFFF"/>
                </a:solidFill>
                <a:latin typeface="Meiryo" charset="-128"/>
                <a:ea typeface="Meiryo" charset="-128"/>
                <a:cs typeface="Meiryo" charset="-128"/>
              </a:rPr>
              <a:t>従来の機械学習</a:t>
            </a:r>
            <a:endParaRPr kumimoji="1" lang="en-US" altLang="ja-JP" sz="800" b="1" u="sng" dirty="0" smtClean="0">
              <a:solidFill>
                <a:srgbClr val="FFFFFF"/>
              </a:solidFill>
              <a:latin typeface="Meiryo" charset="-128"/>
              <a:ea typeface="Meiryo" charset="-128"/>
              <a:cs typeface="Meiryo" charset="-128"/>
            </a:endParaRPr>
          </a:p>
          <a:p>
            <a:r>
              <a:rPr kumimoji="1" lang="ja-JP" altLang="en-US" sz="800" dirty="0" smtClean="0">
                <a:solidFill>
                  <a:srgbClr val="FFFFFF"/>
                </a:solidFill>
                <a:latin typeface="Meiryo" charset="-128"/>
                <a:ea typeface="Meiryo" charset="-128"/>
                <a:cs typeface="Meiryo" charset="-128"/>
              </a:rPr>
              <a:t>分類に必要な特徴の設定・組合せは職人技</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46450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アナリティクスとビジネス・インテリジェンス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611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進化した</a:t>
            </a:r>
            <a:r>
              <a:rPr kumimoji="1" lang="en-US" altLang="ja-JP" dirty="0" smtClean="0"/>
              <a:t>bot</a:t>
            </a:r>
            <a:r>
              <a:rPr kumimoji="1" lang="ja-JP" altLang="en-US" dirty="0" smtClean="0"/>
              <a:t>（ボット）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sp>
        <p:nvSpPr>
          <p:cNvPr id="4" name="角丸四角形 3"/>
          <p:cNvSpPr/>
          <p:nvPr/>
        </p:nvSpPr>
        <p:spPr>
          <a:xfrm>
            <a:off x="5607585" y="2051100"/>
            <a:ext cx="1872208" cy="3240360"/>
          </a:xfrm>
          <a:prstGeom prst="roundRect">
            <a:avLst>
              <a:gd name="adj" fmla="val 5850"/>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751601" y="2195116"/>
            <a:ext cx="1584176" cy="2736304"/>
          </a:xfrm>
          <a:prstGeom prst="rect">
            <a:avLst/>
          </a:prstGeom>
          <a:solidFill>
            <a:schemeClr val="bg1"/>
          </a:solidFill>
          <a:ln>
            <a:no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円/楕円 5"/>
          <p:cNvSpPr/>
          <p:nvPr/>
        </p:nvSpPr>
        <p:spPr>
          <a:xfrm>
            <a:off x="6399673" y="4967424"/>
            <a:ext cx="288032" cy="288032"/>
          </a:xfrm>
          <a:prstGeom prst="ellipse">
            <a:avLst/>
          </a:prstGeom>
          <a:solidFill>
            <a:schemeClr val="bg1">
              <a:lumMod val="7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円形吹き出し 6"/>
          <p:cNvSpPr/>
          <p:nvPr/>
        </p:nvSpPr>
        <p:spPr>
          <a:xfrm>
            <a:off x="6732240" y="2267124"/>
            <a:ext cx="1656184" cy="1080120"/>
          </a:xfrm>
          <a:prstGeom prst="wedgeEllipseCallout">
            <a:avLst>
              <a:gd name="adj1" fmla="val -57517"/>
              <a:gd name="adj2" fmla="val 38068"/>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200" dirty="0" smtClean="0">
                <a:solidFill>
                  <a:srgbClr val="FFFFFF"/>
                </a:solidFill>
                <a:latin typeface="Meiryo" charset="-128"/>
                <a:ea typeface="Meiryo" charset="-128"/>
                <a:cs typeface="Meiryo" charset="-128"/>
              </a:rPr>
              <a:t>福岡行き</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航空券を</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予約して！</a:t>
            </a:r>
            <a:endParaRPr kumimoji="1" lang="ja-JP" altLang="en-US" sz="1200" dirty="0">
              <a:solidFill>
                <a:srgbClr val="FFFFFF"/>
              </a:solidFill>
              <a:latin typeface="Meiryo" charset="-128"/>
              <a:ea typeface="Meiryo" charset="-128"/>
              <a:cs typeface="Meiryo" charset="-128"/>
            </a:endParaRPr>
          </a:p>
        </p:txBody>
      </p:sp>
      <p:sp>
        <p:nvSpPr>
          <p:cNvPr id="8" name="円形吹き出し 7"/>
          <p:cNvSpPr/>
          <p:nvPr/>
        </p:nvSpPr>
        <p:spPr>
          <a:xfrm>
            <a:off x="4923509" y="2761160"/>
            <a:ext cx="1656184" cy="1080120"/>
          </a:xfrm>
          <a:prstGeom prst="wedgeEllipseCallout">
            <a:avLst>
              <a:gd name="adj1" fmla="val 57723"/>
              <a:gd name="adj2" fmla="val 27841"/>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lang="ja-JP" altLang="en-US" sz="1200" dirty="0" smtClean="0">
                <a:solidFill>
                  <a:srgbClr val="FFFFFF"/>
                </a:solidFill>
                <a:latin typeface="Meiryo" charset="-128"/>
                <a:ea typeface="Meiryo" charset="-128"/>
                <a:cs typeface="Meiryo" charset="-128"/>
              </a:rPr>
              <a:t>ご希望の</a:t>
            </a:r>
            <a:endParaRPr lang="en-US" altLang="ja-JP" sz="1200" dirty="0" smtClean="0">
              <a:solidFill>
                <a:srgbClr val="FFFFFF"/>
              </a:solidFill>
              <a:latin typeface="Meiryo" charset="-128"/>
              <a:ea typeface="Meiryo" charset="-128"/>
              <a:cs typeface="Meiryo" charset="-128"/>
            </a:endParaRPr>
          </a:p>
          <a:p>
            <a:pPr algn="r"/>
            <a:r>
              <a:rPr lang="ja-JP" altLang="en-US" sz="1200" dirty="0" smtClean="0">
                <a:solidFill>
                  <a:srgbClr val="FFFFFF"/>
                </a:solidFill>
                <a:latin typeface="Meiryo" charset="-128"/>
                <a:ea typeface="Meiryo" charset="-128"/>
                <a:cs typeface="Meiryo" charset="-128"/>
              </a:rPr>
              <a:t>日時を</a:t>
            </a:r>
            <a:endParaRPr lang="en-US" altLang="ja-JP" sz="1200" dirty="0" smtClean="0">
              <a:solidFill>
                <a:srgbClr val="FFFFFF"/>
              </a:solidFill>
              <a:latin typeface="Meiryo" charset="-128"/>
              <a:ea typeface="Meiryo" charset="-128"/>
              <a:cs typeface="Meiryo" charset="-128"/>
            </a:endParaRPr>
          </a:p>
          <a:p>
            <a:pPr algn="r"/>
            <a:r>
              <a:rPr lang="ja-JP" altLang="en-US" sz="1200" dirty="0" smtClean="0">
                <a:solidFill>
                  <a:srgbClr val="FFFFFF"/>
                </a:solidFill>
                <a:latin typeface="Meiryo" charset="-128"/>
                <a:ea typeface="Meiryo" charset="-128"/>
                <a:cs typeface="Meiryo" charset="-128"/>
              </a:rPr>
              <a:t>教えて</a:t>
            </a:r>
            <a:endParaRPr lang="en-US" altLang="ja-JP" sz="1200" dirty="0" smtClean="0">
              <a:solidFill>
                <a:srgbClr val="FFFFFF"/>
              </a:solidFill>
              <a:latin typeface="Meiryo" charset="-128"/>
              <a:ea typeface="Meiryo" charset="-128"/>
              <a:cs typeface="Meiryo" charset="-128"/>
            </a:endParaRPr>
          </a:p>
          <a:p>
            <a:pPr algn="r"/>
            <a:r>
              <a:rPr lang="ja-JP" altLang="en-US" sz="1200" dirty="0" smtClean="0">
                <a:solidFill>
                  <a:srgbClr val="FFFFFF"/>
                </a:solidFill>
                <a:latin typeface="Meiryo" charset="-128"/>
                <a:ea typeface="Meiryo" charset="-128"/>
                <a:cs typeface="Meiryo" charset="-128"/>
              </a:rPr>
              <a:t>下さい！</a:t>
            </a:r>
            <a:endParaRPr kumimoji="1" lang="ja-JP" altLang="en-US" sz="1200" dirty="0">
              <a:solidFill>
                <a:srgbClr val="FFFFFF"/>
              </a:solidFill>
              <a:latin typeface="Meiryo" charset="-128"/>
              <a:ea typeface="Meiryo" charset="-128"/>
              <a:cs typeface="Meiryo" charset="-128"/>
            </a:endParaRPr>
          </a:p>
        </p:txBody>
      </p:sp>
      <p:sp>
        <p:nvSpPr>
          <p:cNvPr id="9" name="円形吹き出し 8"/>
          <p:cNvSpPr/>
          <p:nvPr/>
        </p:nvSpPr>
        <p:spPr>
          <a:xfrm>
            <a:off x="6732240" y="3740872"/>
            <a:ext cx="1656184" cy="1080120"/>
          </a:xfrm>
          <a:prstGeom prst="wedgeEllipseCallout">
            <a:avLst>
              <a:gd name="adj1" fmla="val -59740"/>
              <a:gd name="adj2" fmla="val -23862"/>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200" dirty="0" smtClean="0">
                <a:solidFill>
                  <a:srgbClr val="FFFFFF"/>
                </a:solidFill>
                <a:latin typeface="Meiryo" charset="-128"/>
                <a:ea typeface="Meiryo" charset="-128"/>
                <a:cs typeface="Meiryo" charset="-128"/>
              </a:rPr>
              <a:t>来週金曜日</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の午前中で</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お願い！</a:t>
            </a:r>
            <a:endParaRPr kumimoji="1" lang="ja-JP" altLang="en-US" sz="1200" dirty="0">
              <a:solidFill>
                <a:srgbClr val="FFFFFF"/>
              </a:solidFill>
              <a:latin typeface="Meiryo" charset="-128"/>
              <a:ea typeface="Meiryo" charset="-128"/>
              <a:cs typeface="Meiryo" charset="-128"/>
            </a:endParaRPr>
          </a:p>
        </p:txBody>
      </p:sp>
      <p:sp>
        <p:nvSpPr>
          <p:cNvPr id="10" name="テキスト ボックス 9"/>
          <p:cNvSpPr txBox="1"/>
          <p:nvPr/>
        </p:nvSpPr>
        <p:spPr>
          <a:xfrm>
            <a:off x="5771479" y="2199087"/>
            <a:ext cx="1082348" cy="523220"/>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メッセージ</a:t>
            </a:r>
            <a:endParaRPr kumimoji="1" lang="en-US" altLang="ja-JP" sz="1400" dirty="0" smtClean="0">
              <a:latin typeface="Meiryo" charset="-128"/>
              <a:ea typeface="Meiryo" charset="-128"/>
              <a:cs typeface="Meiryo" charset="-128"/>
            </a:endParaRPr>
          </a:p>
          <a:p>
            <a:r>
              <a:rPr lang="ja-JP" altLang="en-US" sz="1400" dirty="0" smtClean="0">
                <a:latin typeface="Meiryo" charset="-128"/>
                <a:ea typeface="Meiryo" charset="-128"/>
                <a:cs typeface="Meiryo" charset="-128"/>
              </a:rPr>
              <a:t>アプリ</a:t>
            </a:r>
            <a:endParaRPr kumimoji="1" lang="ja-JP" altLang="en-US" sz="1400" dirty="0">
              <a:latin typeface="Meiryo" charset="-128"/>
              <a:ea typeface="Meiryo" charset="-128"/>
              <a:cs typeface="Meiryo"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18513" y="3064903"/>
            <a:ext cx="429403" cy="432048"/>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782" y="2434602"/>
            <a:ext cx="730920" cy="730920"/>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305" y="3904632"/>
            <a:ext cx="730920" cy="730920"/>
          </a:xfrm>
          <a:prstGeom prst="rect">
            <a:avLst/>
          </a:prstGeom>
        </p:spPr>
      </p:pic>
      <p:pic>
        <p:nvPicPr>
          <p:cNvPr id="15" name="図 14" descr="design_img_f_1133791_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163" y="942537"/>
            <a:ext cx="3809192" cy="2976816"/>
          </a:xfrm>
          <a:prstGeom prst="rect">
            <a:avLst/>
          </a:prstGeom>
          <a:ln>
            <a:noFill/>
          </a:ln>
          <a:effectLst>
            <a:outerShdw blurRad="292100" dist="139700" dir="2700000" algn="tl" rotWithShape="0">
              <a:srgbClr val="333333">
                <a:alpha val="65000"/>
              </a:srgbClr>
            </a:outerShdw>
          </a:effectLst>
        </p:spPr>
      </p:pic>
      <p:sp>
        <p:nvSpPr>
          <p:cNvPr id="20" name="テキスト ボックス 19"/>
          <p:cNvSpPr txBox="1"/>
          <p:nvPr/>
        </p:nvSpPr>
        <p:spPr>
          <a:xfrm>
            <a:off x="2108353" y="1907084"/>
            <a:ext cx="902811" cy="307777"/>
          </a:xfrm>
          <a:prstGeom prst="rect">
            <a:avLst/>
          </a:prstGeom>
          <a:noFill/>
        </p:spPr>
        <p:txBody>
          <a:bodyPr wrap="none" rtlCol="0">
            <a:spAutoFit/>
          </a:bodyPr>
          <a:lstStyle/>
          <a:p>
            <a:pPr algn="ctr"/>
            <a:r>
              <a:rPr kumimoji="1" lang="ja-JP" altLang="en-US" sz="1400" b="1" smtClean="0">
                <a:solidFill>
                  <a:schemeClr val="bg1"/>
                </a:solidFill>
                <a:latin typeface="Meiryo" charset="-128"/>
                <a:ea typeface="Meiryo" charset="-128"/>
                <a:cs typeface="Meiryo" charset="-128"/>
              </a:rPr>
              <a:t>クラウド</a:t>
            </a:r>
            <a:endParaRPr kumimoji="1" lang="ja-JP" altLang="en-US" sz="1400" b="1" dirty="0">
              <a:solidFill>
                <a:schemeClr val="bg1"/>
              </a:solidFill>
              <a:latin typeface="Meiryo" charset="-128"/>
              <a:ea typeface="Meiryo" charset="-128"/>
              <a:cs typeface="Meiryo" charset="-128"/>
            </a:endParaRPr>
          </a:p>
        </p:txBody>
      </p:sp>
      <p:sp>
        <p:nvSpPr>
          <p:cNvPr id="21" name="円形吹き出し 20"/>
          <p:cNvSpPr/>
          <p:nvPr/>
        </p:nvSpPr>
        <p:spPr>
          <a:xfrm>
            <a:off x="4927239" y="4063369"/>
            <a:ext cx="1656184" cy="1080120"/>
          </a:xfrm>
          <a:prstGeom prst="wedgeEllipseCallout">
            <a:avLst>
              <a:gd name="adj1" fmla="val 60687"/>
              <a:gd name="adj2" fmla="val 10796"/>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200" dirty="0" smtClean="0">
                <a:solidFill>
                  <a:srgbClr val="FFFFFF"/>
                </a:solidFill>
                <a:latin typeface="Meiryo" charset="-128"/>
                <a:ea typeface="Meiryo" charset="-128"/>
                <a:cs typeface="Meiryo" charset="-128"/>
              </a:rPr>
              <a:t>次の日程</a:t>
            </a:r>
            <a:endParaRPr lang="en-US" altLang="ja-JP" sz="1200" dirty="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では</a:t>
            </a:r>
            <a:endParaRPr kumimoji="1" lang="en-US" altLang="ja-JP" sz="1200" dirty="0" smtClean="0">
              <a:solidFill>
                <a:srgbClr val="FFFFFF"/>
              </a:solidFill>
              <a:latin typeface="Meiryo" charset="-128"/>
              <a:ea typeface="Meiryo" charset="-128"/>
              <a:cs typeface="Meiryo" charset="-128"/>
            </a:endParaRPr>
          </a:p>
          <a:p>
            <a:pPr algn="r"/>
            <a:r>
              <a:rPr lang="ja-JP" altLang="en-US" sz="1200" dirty="0" smtClean="0">
                <a:solidFill>
                  <a:srgbClr val="FFFFFF"/>
                </a:solidFill>
                <a:latin typeface="Meiryo" charset="-128"/>
                <a:ea typeface="Meiryo" charset="-128"/>
                <a:cs typeface="Meiryo" charset="-128"/>
              </a:rPr>
              <a:t>如何？</a:t>
            </a:r>
            <a:endParaRPr kumimoji="1" lang="ja-JP" altLang="en-US" sz="1200" dirty="0">
              <a:solidFill>
                <a:srgbClr val="FFFFFF"/>
              </a:solidFill>
              <a:latin typeface="Meiryo" charset="-128"/>
              <a:ea typeface="Meiryo" charset="-128"/>
              <a:cs typeface="Meiryo" charset="-128"/>
            </a:endParaRPr>
          </a:p>
        </p:txBody>
      </p:sp>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22243" y="4367112"/>
            <a:ext cx="429403" cy="432048"/>
          </a:xfrm>
          <a:prstGeom prst="rect">
            <a:avLst/>
          </a:prstGeom>
        </p:spPr>
      </p:pic>
      <p:sp>
        <p:nvSpPr>
          <p:cNvPr id="23" name="正方形/長方形 22"/>
          <p:cNvSpPr/>
          <p:nvPr/>
        </p:nvSpPr>
        <p:spPr>
          <a:xfrm>
            <a:off x="2681450" y="2204864"/>
            <a:ext cx="1052075" cy="59415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音声認識</a:t>
            </a:r>
            <a:endParaRPr kumimoji="1" lang="en-US" altLang="ja-JP" sz="1050" dirty="0" smtClean="0">
              <a:solidFill>
                <a:srgbClr val="FFFFFF"/>
              </a:solidFill>
              <a:latin typeface="Meiryo" charset="-128"/>
              <a:ea typeface="Meiryo" charset="-128"/>
              <a:cs typeface="Meiryo" charset="-128"/>
            </a:endParaRPr>
          </a:p>
          <a:p>
            <a:pPr algn="ctr"/>
            <a:r>
              <a:rPr lang="ja-JP" altLang="en-US" sz="1050" dirty="0" smtClean="0">
                <a:solidFill>
                  <a:srgbClr val="FFFFFF"/>
                </a:solidFill>
                <a:latin typeface="Meiryo" charset="-128"/>
                <a:ea typeface="Meiryo" charset="-128"/>
                <a:cs typeface="Meiryo" charset="-128"/>
              </a:rPr>
              <a:t>テキスト認識</a:t>
            </a:r>
            <a:endParaRPr kumimoji="1" lang="ja-JP" altLang="en-US" sz="1050" dirty="0">
              <a:solidFill>
                <a:srgbClr val="FFFFFF"/>
              </a:solidFill>
              <a:latin typeface="Meiryo" charset="-128"/>
              <a:ea typeface="Meiryo" charset="-128"/>
              <a:cs typeface="Meiryo" charset="-128"/>
            </a:endParaRPr>
          </a:p>
        </p:txBody>
      </p:sp>
      <p:sp>
        <p:nvSpPr>
          <p:cNvPr id="24" name="正方形/長方形 23"/>
          <p:cNvSpPr/>
          <p:nvPr/>
        </p:nvSpPr>
        <p:spPr>
          <a:xfrm>
            <a:off x="1385992" y="2211004"/>
            <a:ext cx="1052075" cy="59415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意味の解析</a:t>
            </a:r>
            <a:endParaRPr kumimoji="1" lang="en-US" altLang="ja-JP" sz="1050" dirty="0" smtClean="0">
              <a:solidFill>
                <a:srgbClr val="FFFFFF"/>
              </a:solidFill>
              <a:latin typeface="Meiryo" charset="-128"/>
              <a:ea typeface="Meiryo" charset="-128"/>
              <a:cs typeface="Meiryo" charset="-128"/>
            </a:endParaRPr>
          </a:p>
          <a:p>
            <a:pPr algn="ctr"/>
            <a:r>
              <a:rPr lang="ja-JP" altLang="en-US" sz="1050" dirty="0" smtClean="0">
                <a:solidFill>
                  <a:srgbClr val="FFFFFF"/>
                </a:solidFill>
                <a:latin typeface="Meiryo" charset="-128"/>
                <a:ea typeface="Meiryo" charset="-128"/>
                <a:cs typeface="Meiryo" charset="-128"/>
              </a:rPr>
              <a:t>意図の解釈</a:t>
            </a:r>
            <a:endParaRPr kumimoji="1" lang="ja-JP" altLang="en-US" sz="1050" dirty="0">
              <a:solidFill>
                <a:srgbClr val="FFFFFF"/>
              </a:solidFill>
              <a:latin typeface="Meiryo" charset="-128"/>
              <a:ea typeface="Meiryo" charset="-128"/>
              <a:cs typeface="Meiryo" charset="-128"/>
            </a:endParaRPr>
          </a:p>
        </p:txBody>
      </p:sp>
      <p:pic>
        <p:nvPicPr>
          <p:cNvPr id="25" name="図 24" descr="design_img_f_1133791_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29" y="3261634"/>
            <a:ext cx="3809192" cy="2976816"/>
          </a:xfrm>
          <a:prstGeom prst="rect">
            <a:avLst/>
          </a:prstGeom>
          <a:ln>
            <a:noFill/>
          </a:ln>
          <a:effectLst>
            <a:outerShdw blurRad="292100" dist="139700" dir="2700000" algn="tl" rotWithShape="0">
              <a:srgbClr val="333333">
                <a:alpha val="65000"/>
              </a:srgbClr>
            </a:outerShdw>
          </a:effectLst>
        </p:spPr>
      </p:pic>
      <p:sp>
        <p:nvSpPr>
          <p:cNvPr id="26" name="テキスト ボックス 25"/>
          <p:cNvSpPr txBox="1"/>
          <p:nvPr/>
        </p:nvSpPr>
        <p:spPr>
          <a:xfrm>
            <a:off x="2093219" y="4226181"/>
            <a:ext cx="902811" cy="307777"/>
          </a:xfrm>
          <a:prstGeom prst="rect">
            <a:avLst/>
          </a:prstGeom>
          <a:noFill/>
        </p:spPr>
        <p:txBody>
          <a:bodyPr wrap="none" rtlCol="0">
            <a:spAutoFit/>
          </a:bodyPr>
          <a:lstStyle/>
          <a:p>
            <a:pPr algn="ctr"/>
            <a:r>
              <a:rPr kumimoji="1" lang="ja-JP" altLang="en-US" sz="1400" b="1" smtClean="0">
                <a:solidFill>
                  <a:schemeClr val="bg1"/>
                </a:solidFill>
                <a:latin typeface="Meiryo" charset="-128"/>
                <a:ea typeface="Meiryo" charset="-128"/>
                <a:cs typeface="Meiryo" charset="-128"/>
              </a:rPr>
              <a:t>クラウド</a:t>
            </a:r>
            <a:endParaRPr kumimoji="1" lang="ja-JP" altLang="en-US" sz="1400" b="1" dirty="0">
              <a:solidFill>
                <a:schemeClr val="bg1"/>
              </a:solidFill>
              <a:latin typeface="Meiryo" charset="-128"/>
              <a:ea typeface="Meiryo" charset="-128"/>
              <a:cs typeface="Meiryo" charset="-128"/>
            </a:endParaRPr>
          </a:p>
        </p:txBody>
      </p:sp>
      <p:sp>
        <p:nvSpPr>
          <p:cNvPr id="28" name="正方形/長方形 27"/>
          <p:cNvSpPr/>
          <p:nvPr/>
        </p:nvSpPr>
        <p:spPr>
          <a:xfrm>
            <a:off x="1385992" y="4541299"/>
            <a:ext cx="1052075" cy="594157"/>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Meiryo" charset="-128"/>
                <a:ea typeface="Meiryo" charset="-128"/>
                <a:cs typeface="Meiryo" charset="-128"/>
              </a:rPr>
              <a:t>アプリケーション</a:t>
            </a:r>
            <a:endParaRPr kumimoji="1" lang="ja-JP" altLang="en-US" sz="1050" dirty="0">
              <a:solidFill>
                <a:srgbClr val="FFFFFF"/>
              </a:solidFill>
              <a:latin typeface="Meiryo" charset="-128"/>
              <a:ea typeface="Meiryo" charset="-128"/>
              <a:cs typeface="Meiryo" charset="-128"/>
            </a:endParaRPr>
          </a:p>
        </p:txBody>
      </p:sp>
      <p:sp>
        <p:nvSpPr>
          <p:cNvPr id="29" name="正方形/長方形 28"/>
          <p:cNvSpPr/>
          <p:nvPr/>
        </p:nvSpPr>
        <p:spPr>
          <a:xfrm>
            <a:off x="2681449" y="4541299"/>
            <a:ext cx="1052075" cy="594157"/>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Meiryo" charset="-128"/>
                <a:ea typeface="Meiryo" charset="-128"/>
                <a:cs typeface="Meiryo" charset="-128"/>
              </a:rPr>
              <a:t>アプリケーション</a:t>
            </a:r>
            <a:endParaRPr kumimoji="1" lang="ja-JP" altLang="en-US" sz="1050" dirty="0">
              <a:solidFill>
                <a:srgbClr val="FFFFFF"/>
              </a:solidFill>
              <a:latin typeface="Meiryo" charset="-128"/>
              <a:ea typeface="Meiryo" charset="-128"/>
              <a:cs typeface="Meiryo" charset="-128"/>
            </a:endParaRPr>
          </a:p>
        </p:txBody>
      </p:sp>
      <p:sp>
        <p:nvSpPr>
          <p:cNvPr id="30" name="環状矢印 29"/>
          <p:cNvSpPr/>
          <p:nvPr/>
        </p:nvSpPr>
        <p:spPr>
          <a:xfrm rot="179751" flipH="1">
            <a:off x="2410025" y="806616"/>
            <a:ext cx="4413753" cy="2078176"/>
          </a:xfrm>
          <a:prstGeom prst="circularArrow">
            <a:avLst>
              <a:gd name="adj1" fmla="val 8507"/>
              <a:gd name="adj2" fmla="val 784567"/>
              <a:gd name="adj3" fmla="val 20641792"/>
              <a:gd name="adj4" fmla="val 10800000"/>
              <a:gd name="adj5" fmla="val 1834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環状矢印 30"/>
          <p:cNvSpPr/>
          <p:nvPr/>
        </p:nvSpPr>
        <p:spPr>
          <a:xfrm rot="10552084" flipH="1">
            <a:off x="2469443" y="4385760"/>
            <a:ext cx="4413753" cy="2078176"/>
          </a:xfrm>
          <a:prstGeom prst="circularArrow">
            <a:avLst>
              <a:gd name="adj1" fmla="val 8507"/>
              <a:gd name="adj2" fmla="val 784567"/>
              <a:gd name="adj3" fmla="val 20641792"/>
              <a:gd name="adj4" fmla="val 10800000"/>
              <a:gd name="adj5" fmla="val 1834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下矢印 31"/>
          <p:cNvSpPr/>
          <p:nvPr/>
        </p:nvSpPr>
        <p:spPr>
          <a:xfrm>
            <a:off x="2285448" y="3248553"/>
            <a:ext cx="518351" cy="801735"/>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4169528" y="1418194"/>
            <a:ext cx="2286000" cy="646331"/>
          </a:xfrm>
          <a:prstGeom prst="rect">
            <a:avLst/>
          </a:prstGeom>
        </p:spPr>
        <p:txBody>
          <a:bodyPr wrap="square">
            <a:spAutoFit/>
          </a:bodyPr>
          <a:lstStyle/>
          <a:p>
            <a:r>
              <a:rPr lang="ja-JP" altLang="ja-JP" sz="1200" dirty="0">
                <a:solidFill>
                  <a:srgbClr val="0070C0"/>
                </a:solidFill>
                <a:latin typeface="Meiryo" charset="-128"/>
                <a:ea typeface="Meiryo" charset="-128"/>
                <a:cs typeface="Meiryo" charset="-128"/>
              </a:rPr>
              <a:t>テキストや音声</a:t>
            </a:r>
            <a:r>
              <a:rPr lang="ja-JP" altLang="ja-JP" sz="1200" dirty="0" smtClean="0">
                <a:solidFill>
                  <a:srgbClr val="0070C0"/>
                </a:solidFill>
                <a:latin typeface="Meiryo" charset="-128"/>
                <a:ea typeface="Meiryo" charset="-128"/>
                <a:cs typeface="Meiryo" charset="-128"/>
              </a:rPr>
              <a:t>で</a:t>
            </a:r>
            <a:endParaRPr lang="en-US" altLang="ja-JP" sz="1200" dirty="0">
              <a:solidFill>
                <a:srgbClr val="0070C0"/>
              </a:solidFill>
              <a:latin typeface="Meiryo" charset="-128"/>
              <a:ea typeface="Meiryo" charset="-128"/>
              <a:cs typeface="Meiryo" charset="-128"/>
            </a:endParaRPr>
          </a:p>
          <a:p>
            <a:r>
              <a:rPr lang="ja-JP" altLang="ja-JP" sz="1200" dirty="0" smtClean="0">
                <a:solidFill>
                  <a:srgbClr val="0070C0"/>
                </a:solidFill>
                <a:latin typeface="Meiryo" charset="-128"/>
                <a:ea typeface="Meiryo" charset="-128"/>
                <a:cs typeface="Meiryo" charset="-128"/>
              </a:rPr>
              <a:t>普通</a:t>
            </a:r>
            <a:r>
              <a:rPr lang="ja-JP" altLang="ja-JP" sz="1200" dirty="0">
                <a:solidFill>
                  <a:srgbClr val="0070C0"/>
                </a:solidFill>
                <a:latin typeface="Meiryo" charset="-128"/>
                <a:ea typeface="Meiryo" charset="-128"/>
                <a:cs typeface="Meiryo" charset="-128"/>
              </a:rPr>
              <a:t>に会話をするよう</a:t>
            </a:r>
            <a:r>
              <a:rPr lang="ja-JP" altLang="ja-JP" sz="1200" dirty="0" smtClean="0">
                <a:solidFill>
                  <a:srgbClr val="0070C0"/>
                </a:solidFill>
                <a:latin typeface="Meiryo" charset="-128"/>
                <a:ea typeface="Meiryo" charset="-128"/>
                <a:cs typeface="Meiryo" charset="-128"/>
              </a:rPr>
              <a:t>に</a:t>
            </a:r>
            <a:endParaRPr lang="en-US" altLang="ja-JP" sz="1200" dirty="0" smtClean="0">
              <a:solidFill>
                <a:srgbClr val="0070C0"/>
              </a:solidFill>
              <a:latin typeface="Meiryo" charset="-128"/>
              <a:ea typeface="Meiryo" charset="-128"/>
              <a:cs typeface="Meiryo" charset="-128"/>
            </a:endParaRPr>
          </a:p>
          <a:p>
            <a:r>
              <a:rPr lang="ja-JP" altLang="ja-JP" sz="1200" dirty="0" smtClean="0">
                <a:solidFill>
                  <a:srgbClr val="0070C0"/>
                </a:solidFill>
                <a:latin typeface="Meiryo" charset="-128"/>
                <a:ea typeface="Meiryo" charset="-128"/>
                <a:cs typeface="Meiryo" charset="-128"/>
              </a:rPr>
              <a:t>操作</a:t>
            </a:r>
            <a:r>
              <a:rPr lang="ja-JP" altLang="ja-JP" sz="1200" dirty="0">
                <a:solidFill>
                  <a:srgbClr val="0070C0"/>
                </a:solidFill>
                <a:latin typeface="Meiryo" charset="-128"/>
                <a:ea typeface="Meiryo" charset="-128"/>
                <a:cs typeface="Meiryo" charset="-128"/>
              </a:rPr>
              <a:t>や指示が</a:t>
            </a:r>
            <a:r>
              <a:rPr lang="ja-JP" altLang="ja-JP" sz="1200" dirty="0" smtClean="0">
                <a:solidFill>
                  <a:srgbClr val="0070C0"/>
                </a:solidFill>
                <a:latin typeface="Meiryo" charset="-128"/>
                <a:ea typeface="Meiryo" charset="-128"/>
                <a:cs typeface="Meiryo" charset="-128"/>
              </a:rPr>
              <a:t>できる</a:t>
            </a:r>
            <a:endParaRPr lang="ja-JP" altLang="en-US" sz="1200" dirty="0">
              <a:solidFill>
                <a:srgbClr val="0070C0"/>
              </a:solidFill>
              <a:latin typeface="Meiryo" charset="-128"/>
              <a:ea typeface="Meiryo" charset="-128"/>
              <a:cs typeface="Meiryo" charset="-128"/>
            </a:endParaRPr>
          </a:p>
        </p:txBody>
      </p:sp>
      <p:sp>
        <p:nvSpPr>
          <p:cNvPr id="34" name="正方形/長方形 33"/>
          <p:cNvSpPr/>
          <p:nvPr/>
        </p:nvSpPr>
        <p:spPr>
          <a:xfrm>
            <a:off x="2697314" y="5246321"/>
            <a:ext cx="2914761" cy="646331"/>
          </a:xfrm>
          <a:prstGeom prst="rect">
            <a:avLst/>
          </a:prstGeom>
        </p:spPr>
        <p:txBody>
          <a:bodyPr wrap="square">
            <a:spAutoFit/>
          </a:bodyPr>
          <a:lstStyle/>
          <a:p>
            <a:pPr algn="r"/>
            <a:r>
              <a:rPr lang="ja-JP" altLang="en-US" sz="1200" smtClean="0">
                <a:solidFill>
                  <a:srgbClr val="0070C0"/>
                </a:solidFill>
                <a:latin typeface="Meiryo" charset="-128"/>
                <a:ea typeface="Meiryo" charset="-128"/>
                <a:cs typeface="Meiryo" charset="-128"/>
              </a:rPr>
              <a:t>「難しい</a:t>
            </a:r>
            <a:r>
              <a:rPr lang="ja-JP" altLang="en-US" sz="1200" dirty="0" smtClean="0">
                <a:solidFill>
                  <a:srgbClr val="0070C0"/>
                </a:solidFill>
                <a:latin typeface="Meiryo" charset="-128"/>
                <a:ea typeface="Meiryo" charset="-128"/>
                <a:cs typeface="Meiryo" charset="-128"/>
              </a:rPr>
              <a:t>」を解消し</a:t>
            </a:r>
            <a:endParaRPr lang="en-US" altLang="ja-JP" sz="1200" dirty="0" smtClean="0">
              <a:solidFill>
                <a:srgbClr val="0070C0"/>
              </a:solidFill>
              <a:latin typeface="Meiryo" charset="-128"/>
              <a:ea typeface="Meiryo" charset="-128"/>
              <a:cs typeface="Meiryo" charset="-128"/>
            </a:endParaRPr>
          </a:p>
          <a:p>
            <a:pPr algn="r"/>
            <a:r>
              <a:rPr lang="ja-JP" altLang="en-US" sz="1200" dirty="0" smtClean="0">
                <a:solidFill>
                  <a:srgbClr val="0070C0"/>
                </a:solidFill>
                <a:latin typeface="Meiryo" charset="-128"/>
                <a:ea typeface="Meiryo" charset="-128"/>
                <a:cs typeface="Meiryo" charset="-128"/>
              </a:rPr>
              <a:t>利用者の裾野を拡げ</a:t>
            </a:r>
            <a:endParaRPr lang="en-US" altLang="ja-JP" sz="1200" dirty="0" smtClean="0">
              <a:solidFill>
                <a:srgbClr val="0070C0"/>
              </a:solidFill>
              <a:latin typeface="Meiryo" charset="-128"/>
              <a:ea typeface="Meiryo" charset="-128"/>
              <a:cs typeface="Meiryo" charset="-128"/>
            </a:endParaRPr>
          </a:p>
          <a:p>
            <a:pPr algn="r"/>
            <a:r>
              <a:rPr lang="ja-JP" altLang="en-US" sz="1200" dirty="0" smtClean="0">
                <a:solidFill>
                  <a:srgbClr val="0070C0"/>
                </a:solidFill>
                <a:latin typeface="Meiryo" charset="-128"/>
                <a:ea typeface="Meiryo" charset="-128"/>
                <a:cs typeface="Meiryo" charset="-128"/>
              </a:rPr>
              <a:t>利用頻度を増やす</a:t>
            </a:r>
            <a:endParaRPr lang="ja-JP" altLang="en-US" sz="1200" dirty="0">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12773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人工知能との付き合い方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sp>
        <p:nvSpPr>
          <p:cNvPr id="4" name="円柱 3"/>
          <p:cNvSpPr/>
          <p:nvPr/>
        </p:nvSpPr>
        <p:spPr>
          <a:xfrm>
            <a:off x="1403648" y="1967999"/>
            <a:ext cx="1570348" cy="1122981"/>
          </a:xfrm>
          <a:prstGeom prst="can">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ビッグデータ</a:t>
            </a:r>
            <a:endParaRPr kumimoji="1" lang="ja-JP" altLang="en-US" sz="1200" dirty="0">
              <a:solidFill>
                <a:srgbClr val="FFFFFF"/>
              </a:solidFill>
              <a:latin typeface="Meiryo" charset="-128"/>
              <a:ea typeface="Meiryo" charset="-128"/>
              <a:cs typeface="Meiryo" charset="-128"/>
            </a:endParaRPr>
          </a:p>
        </p:txBody>
      </p:sp>
      <p:sp>
        <p:nvSpPr>
          <p:cNvPr id="5" name="正方形/長方形 4"/>
          <p:cNvSpPr/>
          <p:nvPr/>
        </p:nvSpPr>
        <p:spPr>
          <a:xfrm>
            <a:off x="3777856" y="1967999"/>
            <a:ext cx="1570348" cy="112298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descr="20120923172222dfb.g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1527" y="2204864"/>
            <a:ext cx="924324" cy="946059"/>
          </a:xfrm>
          <a:prstGeom prst="rect">
            <a:avLst/>
          </a:prstGeom>
        </p:spPr>
      </p:pic>
      <p:grpSp>
        <p:nvGrpSpPr>
          <p:cNvPr id="23" name="図形グループ 22"/>
          <p:cNvGrpSpPr/>
          <p:nvPr/>
        </p:nvGrpSpPr>
        <p:grpSpPr>
          <a:xfrm>
            <a:off x="6323250" y="2535140"/>
            <a:ext cx="499492" cy="545661"/>
            <a:chOff x="4000500" y="1182650"/>
            <a:chExt cx="499492" cy="545661"/>
          </a:xfrm>
        </p:grpSpPr>
        <p:sp>
          <p:nvSpPr>
            <p:cNvPr id="24" name="角丸四角形 23"/>
            <p:cNvSpPr/>
            <p:nvPr/>
          </p:nvSpPr>
          <p:spPr>
            <a:xfrm>
              <a:off x="4000500" y="118265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4070350" y="1234549"/>
              <a:ext cx="368300" cy="28312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263</a:t>
              </a:r>
            </a:p>
            <a:p>
              <a:pPr algn="ctr"/>
              <a:r>
                <a:rPr kumimoji="1" lang="en-US" altLang="ja-JP" sz="800" dirty="0" smtClean="0">
                  <a:solidFill>
                    <a:srgbClr val="FFFFFF"/>
                  </a:solidFill>
                  <a:latin typeface="ＭＳ Ｐゴシック"/>
                  <a:ea typeface="ＭＳ Ｐゴシック"/>
                  <a:cs typeface="ＭＳ Ｐゴシック"/>
                </a:rPr>
                <a:t>Kw</a:t>
              </a:r>
              <a:endParaRPr kumimoji="1" lang="ja-JP" altLang="en-US" sz="8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4000500" y="1511573"/>
              <a:ext cx="497352" cy="215444"/>
            </a:xfrm>
            <a:prstGeom prst="rect">
              <a:avLst/>
            </a:prstGeom>
            <a:noFill/>
          </p:spPr>
          <p:txBody>
            <a:bodyPr wrap="none" rtlCol="0">
              <a:spAutoFit/>
            </a:bodyPr>
            <a:lstStyle/>
            <a:p>
              <a:pPr algn="ctr"/>
              <a:r>
                <a:rPr kumimoji="1" lang="en-US" altLang="ja-JP" sz="800" dirty="0" smtClean="0">
                  <a:solidFill>
                    <a:schemeClr val="bg1"/>
                  </a:solidFill>
                </a:rPr>
                <a:t>○×</a:t>
              </a:r>
              <a:r>
                <a:rPr kumimoji="1" lang="ja-JP" altLang="en-US" sz="800" dirty="0" smtClean="0">
                  <a:solidFill>
                    <a:schemeClr val="bg1"/>
                  </a:solidFill>
                </a:rPr>
                <a:t>電力</a:t>
              </a:r>
              <a:endParaRPr kumimoji="1" lang="ja-JP" altLang="en-US" sz="800" dirty="0">
                <a:solidFill>
                  <a:schemeClr val="bg1"/>
                </a:solidFill>
              </a:endParaRPr>
            </a:p>
          </p:txBody>
        </p:sp>
      </p:grpSp>
      <p:grpSp>
        <p:nvGrpSpPr>
          <p:cNvPr id="27" name="図形グループ 26"/>
          <p:cNvGrpSpPr/>
          <p:nvPr/>
        </p:nvGrpSpPr>
        <p:grpSpPr>
          <a:xfrm>
            <a:off x="7240860" y="2011977"/>
            <a:ext cx="499492" cy="539049"/>
            <a:chOff x="6373788" y="4940591"/>
            <a:chExt cx="499492" cy="545661"/>
          </a:xfrm>
        </p:grpSpPr>
        <p:sp>
          <p:nvSpPr>
            <p:cNvPr id="28" name="角丸四角形 27"/>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5" name="図 34" descr="imgre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6952" y="1992367"/>
            <a:ext cx="792088" cy="543647"/>
          </a:xfrm>
          <a:prstGeom prst="rect">
            <a:avLst/>
          </a:prstGeom>
          <a:effectLst>
            <a:outerShdw blurRad="50800" dist="38100" dir="2700000" algn="tl" rotWithShape="0">
              <a:prstClr val="black">
                <a:alpha val="40000"/>
              </a:prstClr>
            </a:outerShdw>
          </a:effectLst>
        </p:spPr>
      </p:pic>
      <p:grpSp>
        <p:nvGrpSpPr>
          <p:cNvPr id="42" name="図形グループ 41"/>
          <p:cNvGrpSpPr/>
          <p:nvPr/>
        </p:nvGrpSpPr>
        <p:grpSpPr>
          <a:xfrm>
            <a:off x="7219131" y="2629844"/>
            <a:ext cx="193413" cy="457219"/>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7519312" y="2616179"/>
            <a:ext cx="193413" cy="45721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7363147" y="2592386"/>
            <a:ext cx="193413" cy="457219"/>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 name="正方形/長方形 50"/>
          <p:cNvSpPr/>
          <p:nvPr/>
        </p:nvSpPr>
        <p:spPr>
          <a:xfrm>
            <a:off x="1331640" y="3618414"/>
            <a:ext cx="6479264" cy="10924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1412618" y="5229200"/>
            <a:ext cx="1570348"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仮設設定</a:t>
            </a:r>
            <a:endParaRPr kumimoji="1" lang="ja-JP" altLang="en-US" sz="1400" dirty="0">
              <a:solidFill>
                <a:srgbClr val="FFFFFF"/>
              </a:solidFill>
              <a:latin typeface="Meiryo" charset="-128"/>
              <a:ea typeface="Meiryo" charset="-128"/>
              <a:cs typeface="Meiryo" charset="-128"/>
            </a:endParaRPr>
          </a:p>
        </p:txBody>
      </p:sp>
      <p:sp>
        <p:nvSpPr>
          <p:cNvPr id="53" name="正方形/長方形 52"/>
          <p:cNvSpPr/>
          <p:nvPr/>
        </p:nvSpPr>
        <p:spPr>
          <a:xfrm>
            <a:off x="3786826" y="5229200"/>
            <a:ext cx="1570348" cy="57606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自然言語や動作</a:t>
            </a:r>
            <a:endParaRPr kumimoji="1" lang="en-US" altLang="ja-JP" sz="1400" dirty="0" smtClean="0">
              <a:solidFill>
                <a:srgbClr val="FFFFFF"/>
              </a:solidFill>
              <a:latin typeface="Meiryo" charset="-128"/>
              <a:ea typeface="Meiryo" charset="-128"/>
              <a:cs typeface="Meiryo" charset="-128"/>
            </a:endParaRPr>
          </a:p>
          <a:p>
            <a:pPr algn="ctr"/>
            <a:r>
              <a:rPr kumimoji="1" lang="ja-JP" altLang="en-US" sz="900" dirty="0" smtClean="0">
                <a:solidFill>
                  <a:srgbClr val="FFFFFF"/>
                </a:solidFill>
                <a:latin typeface="Meiryo" charset="-128"/>
                <a:ea typeface="Meiryo" charset="-128"/>
                <a:cs typeface="Meiryo" charset="-128"/>
              </a:rPr>
              <a:t>による</a:t>
            </a:r>
            <a:r>
              <a:rPr kumimoji="1" lang="ja-JP" altLang="en-US" sz="1400" dirty="0" smtClean="0">
                <a:solidFill>
                  <a:srgbClr val="FFFFFF"/>
                </a:solidFill>
                <a:latin typeface="Meiryo" charset="-128"/>
                <a:ea typeface="Meiryo" charset="-128"/>
                <a:cs typeface="Meiryo" charset="-128"/>
              </a:rPr>
              <a:t>指示・操作</a:t>
            </a:r>
            <a:endParaRPr kumimoji="1" lang="ja-JP" altLang="en-US" sz="1400" dirty="0">
              <a:solidFill>
                <a:srgbClr val="FFFFFF"/>
              </a:solidFill>
              <a:latin typeface="Meiryo" charset="-128"/>
              <a:ea typeface="Meiryo" charset="-128"/>
              <a:cs typeface="Meiryo" charset="-128"/>
            </a:endParaRPr>
          </a:p>
        </p:txBody>
      </p:sp>
      <p:sp>
        <p:nvSpPr>
          <p:cNvPr id="54" name="正方形/長方形 53"/>
          <p:cNvSpPr/>
          <p:nvPr/>
        </p:nvSpPr>
        <p:spPr>
          <a:xfrm>
            <a:off x="6178974" y="5229200"/>
            <a:ext cx="1570348" cy="57606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自律動作・判断</a:t>
            </a:r>
            <a:endParaRPr kumimoji="1" lang="ja-JP" altLang="en-US" sz="1400" dirty="0">
              <a:solidFill>
                <a:srgbClr val="FFFFFF"/>
              </a:solidFill>
              <a:latin typeface="Meiryo" charset="-128"/>
              <a:ea typeface="Meiryo" charset="-128"/>
              <a:cs typeface="Meiryo" charset="-128"/>
            </a:endParaRPr>
          </a:p>
        </p:txBody>
      </p:sp>
      <p:sp>
        <p:nvSpPr>
          <p:cNvPr id="55" name="正方形/長方形 54"/>
          <p:cNvSpPr/>
          <p:nvPr/>
        </p:nvSpPr>
        <p:spPr>
          <a:xfrm>
            <a:off x="1412618" y="3933056"/>
            <a:ext cx="1561378" cy="5129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規則性の発見</a:t>
            </a:r>
            <a:endParaRPr kumimoji="1" lang="ja-JP" altLang="en-US" sz="1400" dirty="0">
              <a:solidFill>
                <a:srgbClr val="FFFFFF"/>
              </a:solidFill>
              <a:latin typeface="Meiryo" charset="-128"/>
              <a:ea typeface="Meiryo" charset="-128"/>
              <a:cs typeface="Meiryo" charset="-128"/>
            </a:endParaRPr>
          </a:p>
        </p:txBody>
      </p:sp>
      <p:sp>
        <p:nvSpPr>
          <p:cNvPr id="56" name="正方形/長方形 55"/>
          <p:cNvSpPr/>
          <p:nvPr/>
        </p:nvSpPr>
        <p:spPr>
          <a:xfrm>
            <a:off x="3786826" y="3933056"/>
            <a:ext cx="1561378" cy="5129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自然言語や</a:t>
            </a:r>
            <a:endParaRPr kumimoji="1" lang="en-US" altLang="ja-JP" sz="1400" dirty="0" smtClean="0">
              <a:solidFill>
                <a:srgbClr val="FFFFFF"/>
              </a:solidFill>
              <a:latin typeface="Meiryo" charset="-128"/>
              <a:ea typeface="Meiryo" charset="-128"/>
              <a:cs typeface="Meiryo" charset="-128"/>
            </a:endParaRPr>
          </a:p>
          <a:p>
            <a:pPr algn="ctr"/>
            <a:r>
              <a:rPr kumimoji="1" lang="ja-JP" altLang="en-US" sz="1400" dirty="0" smtClean="0">
                <a:solidFill>
                  <a:srgbClr val="FFFFFF"/>
                </a:solidFill>
                <a:latin typeface="Meiryo" charset="-128"/>
                <a:ea typeface="Meiryo" charset="-128"/>
                <a:cs typeface="Meiryo" charset="-128"/>
              </a:rPr>
              <a:t>動作の理解</a:t>
            </a:r>
            <a:endParaRPr kumimoji="1" lang="ja-JP" altLang="en-US" sz="1400" dirty="0">
              <a:solidFill>
                <a:srgbClr val="FFFFFF"/>
              </a:solidFill>
              <a:latin typeface="Meiryo" charset="-128"/>
              <a:ea typeface="Meiryo" charset="-128"/>
              <a:cs typeface="Meiryo" charset="-128"/>
            </a:endParaRPr>
          </a:p>
        </p:txBody>
      </p:sp>
      <p:sp>
        <p:nvSpPr>
          <p:cNvPr id="57" name="正方形/長方形 56"/>
          <p:cNvSpPr/>
          <p:nvPr/>
        </p:nvSpPr>
        <p:spPr>
          <a:xfrm>
            <a:off x="6178974" y="3923719"/>
            <a:ext cx="1561378" cy="5129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最適解の発見</a:t>
            </a:r>
            <a:endParaRPr kumimoji="1" lang="ja-JP" altLang="en-US" sz="1400" dirty="0">
              <a:solidFill>
                <a:srgbClr val="FFFFFF"/>
              </a:solidFill>
              <a:latin typeface="Meiryo" charset="-128"/>
              <a:ea typeface="Meiryo" charset="-128"/>
              <a:cs typeface="Meiryo" charset="-128"/>
            </a:endParaRPr>
          </a:p>
        </p:txBody>
      </p:sp>
      <p:sp>
        <p:nvSpPr>
          <p:cNvPr id="58" name="左カーブ矢印 57"/>
          <p:cNvSpPr/>
          <p:nvPr/>
        </p:nvSpPr>
        <p:spPr>
          <a:xfrm>
            <a:off x="2339752" y="3212976"/>
            <a:ext cx="724192" cy="2025884"/>
          </a:xfrm>
          <a:prstGeom prst="curved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左カーブ矢印 58"/>
          <p:cNvSpPr/>
          <p:nvPr/>
        </p:nvSpPr>
        <p:spPr>
          <a:xfrm rot="10800000">
            <a:off x="1331640" y="3131308"/>
            <a:ext cx="690368" cy="2025884"/>
          </a:xfrm>
          <a:prstGeom prst="curvedLeft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左カーブ矢印 59"/>
          <p:cNvSpPr/>
          <p:nvPr/>
        </p:nvSpPr>
        <p:spPr>
          <a:xfrm>
            <a:off x="4722930" y="3222636"/>
            <a:ext cx="724192" cy="2025884"/>
          </a:xfrm>
          <a:prstGeom prst="curved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左カーブ矢印 60"/>
          <p:cNvSpPr/>
          <p:nvPr/>
        </p:nvSpPr>
        <p:spPr>
          <a:xfrm rot="10800000">
            <a:off x="3714818" y="3140968"/>
            <a:ext cx="690368" cy="2025884"/>
          </a:xfrm>
          <a:prstGeom prst="curvedLeft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左カーブ矢印 61"/>
          <p:cNvSpPr/>
          <p:nvPr/>
        </p:nvSpPr>
        <p:spPr>
          <a:xfrm>
            <a:off x="7086712" y="3209522"/>
            <a:ext cx="724192" cy="2025884"/>
          </a:xfrm>
          <a:prstGeom prst="curved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カーブ矢印 62"/>
          <p:cNvSpPr/>
          <p:nvPr/>
        </p:nvSpPr>
        <p:spPr>
          <a:xfrm rot="10800000">
            <a:off x="6078600" y="3127854"/>
            <a:ext cx="690368" cy="2025884"/>
          </a:xfrm>
          <a:prstGeom prst="curvedLeft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4217376" y="1988840"/>
            <a:ext cx="1107996" cy="461665"/>
          </a:xfrm>
          <a:prstGeom prst="rect">
            <a:avLst/>
          </a:prstGeom>
          <a:noFill/>
        </p:spPr>
        <p:txBody>
          <a:bodyPr wrap="none" rtlCol="0">
            <a:spAutoFit/>
          </a:bodyPr>
          <a:lstStyle/>
          <a:p>
            <a:pPr algn="r"/>
            <a:r>
              <a:rPr kumimoji="1" lang="ja-JP" altLang="en-US" sz="1200" dirty="0" smtClean="0">
                <a:latin typeface="Meiryo" charset="-128"/>
                <a:ea typeface="Meiryo" charset="-128"/>
                <a:cs typeface="Meiryo" charset="-128"/>
              </a:rPr>
              <a:t>コンピュータ</a:t>
            </a:r>
            <a:endParaRPr kumimoji="1" lang="en-US" altLang="ja-JP" sz="1200" dirty="0" smtClean="0">
              <a:latin typeface="Meiryo" charset="-128"/>
              <a:ea typeface="Meiryo" charset="-128"/>
              <a:cs typeface="Meiryo" charset="-128"/>
            </a:endParaRPr>
          </a:p>
          <a:p>
            <a:pPr algn="r"/>
            <a:r>
              <a:rPr kumimoji="1" lang="ja-JP" altLang="en-US" sz="1200" dirty="0" smtClean="0">
                <a:latin typeface="Meiryo" charset="-128"/>
                <a:ea typeface="Meiryo" charset="-128"/>
                <a:cs typeface="Meiryo" charset="-128"/>
              </a:rPr>
              <a:t>や</a:t>
            </a:r>
            <a:r>
              <a:rPr lang="ja-JP" altLang="en-US" sz="1200" dirty="0" smtClean="0">
                <a:latin typeface="Meiryo" charset="-128"/>
                <a:ea typeface="Meiryo" charset="-128"/>
                <a:cs typeface="Meiryo" charset="-128"/>
              </a:rPr>
              <a:t>機械</a:t>
            </a:r>
            <a:endParaRPr lang="en-US" altLang="ja-JP" sz="1200" dirty="0">
              <a:latin typeface="Meiryo" charset="-128"/>
              <a:ea typeface="Meiryo" charset="-128"/>
              <a:cs typeface="Meiryo" charset="-128"/>
            </a:endParaRPr>
          </a:p>
        </p:txBody>
      </p:sp>
      <p:pic>
        <p:nvPicPr>
          <p:cNvPr id="65" name="図 64" descr="20120923172222dfb.g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63950" y="2402065"/>
            <a:ext cx="569539" cy="582932"/>
          </a:xfrm>
          <a:prstGeom prst="rect">
            <a:avLst/>
          </a:prstGeom>
        </p:spPr>
      </p:pic>
      <p:sp>
        <p:nvSpPr>
          <p:cNvPr id="66" name="テキスト ボックス 65"/>
          <p:cNvSpPr txBox="1"/>
          <p:nvPr/>
        </p:nvSpPr>
        <p:spPr>
          <a:xfrm>
            <a:off x="6598754" y="2398162"/>
            <a:ext cx="954107" cy="276999"/>
          </a:xfrm>
          <a:prstGeom prst="rect">
            <a:avLst/>
          </a:prstGeom>
          <a:solidFill>
            <a:srgbClr val="595959">
              <a:alpha val="68627"/>
            </a:srgbClr>
          </a:solidFill>
        </p:spPr>
        <p:txBody>
          <a:bodyPr wrap="none" rtlCol="0">
            <a:spAutoFit/>
          </a:bodyPr>
          <a:lstStyle/>
          <a:p>
            <a:pPr algn="r"/>
            <a:r>
              <a:rPr kumimoji="1" lang="ja-JP" altLang="en-US" sz="1200" smtClean="0">
                <a:solidFill>
                  <a:schemeClr val="bg1"/>
                </a:solidFill>
                <a:latin typeface="Meiryo" charset="-128"/>
                <a:ea typeface="Meiryo" charset="-128"/>
                <a:cs typeface="Meiryo" charset="-128"/>
              </a:rPr>
              <a:t>状況や変化</a:t>
            </a:r>
            <a:endParaRPr lang="en-US" altLang="ja-JP" sz="1200" dirty="0">
              <a:solidFill>
                <a:schemeClr val="bg1"/>
              </a:solidFill>
              <a:latin typeface="Meiryo" charset="-128"/>
              <a:ea typeface="Meiryo" charset="-128"/>
              <a:cs typeface="Meiryo" charset="-128"/>
            </a:endParaRPr>
          </a:p>
        </p:txBody>
      </p:sp>
      <p:sp>
        <p:nvSpPr>
          <p:cNvPr id="67" name="正方形/長方形 66"/>
          <p:cNvSpPr/>
          <p:nvPr/>
        </p:nvSpPr>
        <p:spPr>
          <a:xfrm>
            <a:off x="3573015" y="1280945"/>
            <a:ext cx="1980029" cy="523220"/>
          </a:xfrm>
          <a:prstGeom prst="rect">
            <a:avLst/>
          </a:prstGeom>
        </p:spPr>
        <p:txBody>
          <a:bodyPr wrap="square">
            <a:spAutoFit/>
          </a:bodyPr>
          <a:lstStyle/>
          <a:p>
            <a:pPr algn="ctr"/>
            <a:r>
              <a:rPr lang="ja-JP" altLang="ja-JP" sz="1400" dirty="0">
                <a:solidFill>
                  <a:schemeClr val="accent6">
                    <a:lumMod val="50000"/>
                  </a:schemeClr>
                </a:solidFill>
                <a:latin typeface="Meiryo" charset="-128"/>
                <a:ea typeface="Meiryo" charset="-128"/>
                <a:cs typeface="Meiryo" charset="-128"/>
              </a:rPr>
              <a:t>人間と機械との</a:t>
            </a:r>
            <a:endParaRPr lang="en-US" altLang="ja-JP" sz="1400" dirty="0">
              <a:solidFill>
                <a:schemeClr val="accent6">
                  <a:lumMod val="50000"/>
                </a:schemeClr>
              </a:solidFill>
              <a:latin typeface="Meiryo" charset="-128"/>
              <a:ea typeface="Meiryo" charset="-128"/>
              <a:cs typeface="Meiryo" charset="-128"/>
            </a:endParaRPr>
          </a:p>
          <a:p>
            <a:pPr algn="ctr"/>
            <a:r>
              <a:rPr lang="ja-JP" altLang="ja-JP" sz="1400" dirty="0">
                <a:solidFill>
                  <a:schemeClr val="accent6">
                    <a:lumMod val="50000"/>
                  </a:schemeClr>
                </a:solidFill>
                <a:latin typeface="Meiryo" charset="-128"/>
                <a:ea typeface="Meiryo" charset="-128"/>
                <a:cs typeface="Meiryo" charset="-128"/>
              </a:rPr>
              <a:t>「自然な関係」を築く</a:t>
            </a:r>
          </a:p>
        </p:txBody>
      </p:sp>
      <p:sp>
        <p:nvSpPr>
          <p:cNvPr id="68" name="正方形/長方形 67"/>
          <p:cNvSpPr/>
          <p:nvPr/>
        </p:nvSpPr>
        <p:spPr>
          <a:xfrm>
            <a:off x="791365" y="1270269"/>
            <a:ext cx="2794914" cy="523220"/>
          </a:xfrm>
          <a:prstGeom prst="rect">
            <a:avLst/>
          </a:prstGeom>
        </p:spPr>
        <p:txBody>
          <a:bodyPr wrap="square">
            <a:spAutoFit/>
          </a:bodyPr>
          <a:lstStyle/>
          <a:p>
            <a:pPr algn="ctr"/>
            <a:r>
              <a:rPr lang="ja-JP" altLang="ja-JP" sz="1400" dirty="0">
                <a:solidFill>
                  <a:srgbClr val="00B050"/>
                </a:solidFill>
                <a:latin typeface="Meiryo" charset="-128"/>
                <a:ea typeface="Meiryo" charset="-128"/>
                <a:cs typeface="Meiryo" charset="-128"/>
              </a:rPr>
              <a:t>膨大なデータ</a:t>
            </a:r>
            <a:r>
              <a:rPr lang="ja-JP" altLang="ja-JP" sz="1400" dirty="0" smtClean="0">
                <a:solidFill>
                  <a:srgbClr val="00B050"/>
                </a:solidFill>
                <a:latin typeface="Meiryo" charset="-128"/>
                <a:ea typeface="Meiryo" charset="-128"/>
                <a:cs typeface="Meiryo" charset="-128"/>
              </a:rPr>
              <a:t>から</a:t>
            </a:r>
            <a:endParaRPr lang="en-US" altLang="ja-JP" sz="1400" dirty="0" smtClean="0">
              <a:solidFill>
                <a:srgbClr val="00B050"/>
              </a:solidFill>
              <a:latin typeface="Meiryo" charset="-128"/>
              <a:ea typeface="Meiryo" charset="-128"/>
              <a:cs typeface="Meiryo" charset="-128"/>
            </a:endParaRPr>
          </a:p>
          <a:p>
            <a:pPr algn="ctr"/>
            <a:r>
              <a:rPr lang="ja-JP" altLang="ja-JP" sz="1400" dirty="0" smtClean="0">
                <a:solidFill>
                  <a:srgbClr val="00B050"/>
                </a:solidFill>
                <a:latin typeface="Meiryo" charset="-128"/>
                <a:ea typeface="Meiryo" charset="-128"/>
                <a:cs typeface="Meiryo" charset="-128"/>
              </a:rPr>
              <a:t>「</a:t>
            </a:r>
            <a:r>
              <a:rPr lang="ja-JP" altLang="ja-JP" sz="1400" dirty="0">
                <a:solidFill>
                  <a:srgbClr val="00B050"/>
                </a:solidFill>
                <a:latin typeface="Meiryo" charset="-128"/>
                <a:ea typeface="Meiryo" charset="-128"/>
                <a:cs typeface="Meiryo" charset="-128"/>
              </a:rPr>
              <a:t>仮設」を</a:t>
            </a:r>
            <a:r>
              <a:rPr lang="ja-JP" altLang="ja-JP" sz="1400" dirty="0" smtClean="0">
                <a:solidFill>
                  <a:srgbClr val="00B050"/>
                </a:solidFill>
                <a:latin typeface="Meiryo" charset="-128"/>
                <a:ea typeface="Meiryo" charset="-128"/>
                <a:cs typeface="Meiryo" charset="-128"/>
              </a:rPr>
              <a:t>見つけ出</a:t>
            </a:r>
            <a:r>
              <a:rPr lang="ja-JP" altLang="en-US" sz="1400" dirty="0" smtClean="0">
                <a:solidFill>
                  <a:srgbClr val="00B050"/>
                </a:solidFill>
                <a:latin typeface="Meiryo" charset="-128"/>
                <a:ea typeface="Meiryo" charset="-128"/>
                <a:cs typeface="Meiryo" charset="-128"/>
              </a:rPr>
              <a:t>す</a:t>
            </a:r>
            <a:r>
              <a:rPr lang="ja-JP" altLang="ja-JP" sz="1400" dirty="0" smtClean="0">
                <a:solidFill>
                  <a:srgbClr val="00B050"/>
                </a:solidFill>
                <a:latin typeface="Meiryo" charset="-128"/>
                <a:ea typeface="Meiryo" charset="-128"/>
                <a:cs typeface="Meiryo" charset="-128"/>
              </a:rPr>
              <a:t> </a:t>
            </a:r>
            <a:endParaRPr lang="ja-JP" altLang="en-US" sz="1400" dirty="0">
              <a:solidFill>
                <a:srgbClr val="00B050"/>
              </a:solidFill>
              <a:latin typeface="Meiryo" charset="-128"/>
              <a:ea typeface="Meiryo" charset="-128"/>
              <a:cs typeface="Meiryo" charset="-128"/>
            </a:endParaRPr>
          </a:p>
        </p:txBody>
      </p:sp>
      <p:sp>
        <p:nvSpPr>
          <p:cNvPr id="69" name="正方形/長方形 68"/>
          <p:cNvSpPr/>
          <p:nvPr/>
        </p:nvSpPr>
        <p:spPr>
          <a:xfrm>
            <a:off x="5969648" y="1311967"/>
            <a:ext cx="1980029" cy="523220"/>
          </a:xfrm>
          <a:prstGeom prst="rect">
            <a:avLst/>
          </a:prstGeom>
        </p:spPr>
        <p:txBody>
          <a:bodyPr wrap="none">
            <a:spAutoFit/>
          </a:bodyPr>
          <a:lstStyle/>
          <a:p>
            <a:pPr algn="ctr"/>
            <a:r>
              <a:rPr lang="ja-JP" altLang="ja-JP" sz="1400" dirty="0">
                <a:solidFill>
                  <a:srgbClr val="0070C0"/>
                </a:solidFill>
                <a:latin typeface="Meiryo" charset="-128"/>
                <a:ea typeface="Meiryo" charset="-128"/>
                <a:cs typeface="Meiryo" charset="-128"/>
              </a:rPr>
              <a:t>状況や変化を</a:t>
            </a:r>
            <a:r>
              <a:rPr lang="ja-JP" altLang="ja-JP" sz="1400" dirty="0" smtClean="0">
                <a:solidFill>
                  <a:srgbClr val="0070C0"/>
                </a:solidFill>
                <a:latin typeface="Meiryo" charset="-128"/>
                <a:ea typeface="Meiryo" charset="-128"/>
                <a:cs typeface="Meiryo" charset="-128"/>
              </a:rPr>
              <a:t>読み取り</a:t>
            </a:r>
            <a:endParaRPr lang="en-US" altLang="ja-JP" sz="1400" dirty="0" smtClean="0">
              <a:solidFill>
                <a:srgbClr val="0070C0"/>
              </a:solidFill>
              <a:latin typeface="Meiryo" charset="-128"/>
              <a:ea typeface="Meiryo" charset="-128"/>
              <a:cs typeface="Meiryo" charset="-128"/>
            </a:endParaRPr>
          </a:p>
          <a:p>
            <a:pPr algn="ctr"/>
            <a:r>
              <a:rPr lang="ja-JP" altLang="ja-JP" sz="1400" dirty="0" smtClean="0">
                <a:solidFill>
                  <a:srgbClr val="0070C0"/>
                </a:solidFill>
                <a:latin typeface="Meiryo" charset="-128"/>
                <a:ea typeface="Meiryo" charset="-128"/>
                <a:cs typeface="Meiryo" charset="-128"/>
              </a:rPr>
              <a:t>自律的</a:t>
            </a:r>
            <a:r>
              <a:rPr lang="ja-JP" altLang="ja-JP" sz="1400" dirty="0">
                <a:solidFill>
                  <a:srgbClr val="0070C0"/>
                </a:solidFill>
                <a:latin typeface="Meiryo" charset="-128"/>
                <a:ea typeface="Meiryo" charset="-128"/>
                <a:cs typeface="Meiryo" charset="-128"/>
              </a:rPr>
              <a:t>に動作する </a:t>
            </a:r>
            <a:endParaRPr lang="ja-JP" altLang="en-US" sz="1400" dirty="0">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1810560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産業発展の歴史から見る人工知能の位置付け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sp>
        <p:nvSpPr>
          <p:cNvPr id="4" name="正方形/長方形 3"/>
          <p:cNvSpPr/>
          <p:nvPr/>
        </p:nvSpPr>
        <p:spPr>
          <a:xfrm>
            <a:off x="539552" y="764704"/>
            <a:ext cx="1944216" cy="574298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582671" y="764704"/>
            <a:ext cx="1944216" cy="574298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617113" y="764704"/>
            <a:ext cx="1944216" cy="574298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6660232" y="764704"/>
            <a:ext cx="1944216" cy="574298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539552" y="1290826"/>
            <a:ext cx="1944216" cy="553998"/>
          </a:xfrm>
          <a:prstGeom prst="rect">
            <a:avLst/>
          </a:prstGeom>
          <a:noFill/>
        </p:spPr>
        <p:txBody>
          <a:bodyPr wrap="square" rtlCol="0">
            <a:spAutoFit/>
          </a:bodyPr>
          <a:lstStyle/>
          <a:p>
            <a:r>
              <a:rPr lang="ja-JP" altLang="en-US" sz="1200" dirty="0" smtClean="0">
                <a:solidFill>
                  <a:schemeClr val="bg1"/>
                </a:solidFill>
                <a:latin typeface="Meiryo" charset="-128"/>
                <a:ea typeface="Meiryo" charset="-128"/>
                <a:cs typeface="Meiryo" charset="-128"/>
              </a:rPr>
              <a:t>人手による</a:t>
            </a:r>
            <a:endParaRPr lang="en-US" altLang="ja-JP" sz="1200" dirty="0" smtClean="0">
              <a:solidFill>
                <a:schemeClr val="bg1"/>
              </a:solidFill>
              <a:latin typeface="Meiryo" charset="-128"/>
              <a:ea typeface="Meiryo" charset="-128"/>
              <a:cs typeface="Meiryo" charset="-128"/>
            </a:endParaRPr>
          </a:p>
          <a:p>
            <a:pPr algn="ctr"/>
            <a:r>
              <a:rPr lang="ja-JP" altLang="en-US" b="1" dirty="0" smtClean="0">
                <a:solidFill>
                  <a:schemeClr val="bg1"/>
                </a:solidFill>
                <a:latin typeface="Meiryo" charset="-128"/>
                <a:ea typeface="Meiryo" charset="-128"/>
                <a:cs typeface="Meiryo" charset="-128"/>
              </a:rPr>
              <a:t>家内制手工業</a:t>
            </a:r>
            <a:endParaRPr kumimoji="1" lang="ja-JP" altLang="en-US" b="1" dirty="0">
              <a:solidFill>
                <a:schemeClr val="bg1"/>
              </a:solidFill>
              <a:latin typeface="Meiryo" charset="-128"/>
              <a:ea typeface="Meiryo" charset="-128"/>
              <a:cs typeface="Meiryo" charset="-128"/>
            </a:endParaRPr>
          </a:p>
        </p:txBody>
      </p:sp>
      <p:sp>
        <p:nvSpPr>
          <p:cNvPr id="10" name="テキスト ボックス 9"/>
          <p:cNvSpPr txBox="1"/>
          <p:nvPr/>
        </p:nvSpPr>
        <p:spPr>
          <a:xfrm>
            <a:off x="2623446" y="1290826"/>
            <a:ext cx="1944216" cy="553998"/>
          </a:xfrm>
          <a:prstGeom prst="rect">
            <a:avLst/>
          </a:prstGeom>
          <a:noFill/>
        </p:spPr>
        <p:txBody>
          <a:bodyPr wrap="square" rtlCol="0">
            <a:spAutoFit/>
          </a:bodyPr>
          <a:lstStyle/>
          <a:p>
            <a:r>
              <a:rPr lang="ja-JP" altLang="en-US" sz="1200" dirty="0" smtClean="0">
                <a:solidFill>
                  <a:schemeClr val="bg1"/>
                </a:solidFill>
                <a:latin typeface="Meiryo" charset="-128"/>
                <a:ea typeface="Meiryo" charset="-128"/>
                <a:cs typeface="Meiryo" charset="-128"/>
              </a:rPr>
              <a:t>動力による</a:t>
            </a:r>
            <a:endParaRPr lang="en-US" altLang="ja-JP" sz="1200" dirty="0" smtClean="0">
              <a:solidFill>
                <a:schemeClr val="bg1"/>
              </a:solidFill>
              <a:latin typeface="Meiryo" charset="-128"/>
              <a:ea typeface="Meiryo" charset="-128"/>
              <a:cs typeface="Meiryo" charset="-128"/>
            </a:endParaRPr>
          </a:p>
          <a:p>
            <a:pPr algn="ctr"/>
            <a:r>
              <a:rPr lang="ja-JP" altLang="en-US" b="1" dirty="0" smtClean="0">
                <a:solidFill>
                  <a:schemeClr val="bg1"/>
                </a:solidFill>
                <a:latin typeface="Meiryo" charset="-128"/>
                <a:ea typeface="Meiryo" charset="-128"/>
                <a:cs typeface="Meiryo" charset="-128"/>
              </a:rPr>
              <a:t>大量生産</a:t>
            </a:r>
            <a:endParaRPr kumimoji="1" lang="ja-JP" altLang="en-US" b="1" dirty="0">
              <a:solidFill>
                <a:schemeClr val="bg1"/>
              </a:solidFill>
              <a:latin typeface="Meiryo" charset="-128"/>
              <a:ea typeface="Meiryo" charset="-128"/>
              <a:cs typeface="Meiryo" charset="-128"/>
            </a:endParaRPr>
          </a:p>
        </p:txBody>
      </p:sp>
      <p:sp>
        <p:nvSpPr>
          <p:cNvPr id="11" name="テキスト ボックス 10"/>
          <p:cNvSpPr txBox="1"/>
          <p:nvPr/>
        </p:nvSpPr>
        <p:spPr>
          <a:xfrm>
            <a:off x="4626433" y="1290826"/>
            <a:ext cx="1944216" cy="553998"/>
          </a:xfrm>
          <a:prstGeom prst="rect">
            <a:avLst/>
          </a:prstGeom>
          <a:noFill/>
        </p:spPr>
        <p:txBody>
          <a:bodyPr wrap="square" rtlCol="0">
            <a:spAutoFit/>
          </a:bodyPr>
          <a:lstStyle/>
          <a:p>
            <a:r>
              <a:rPr lang="ja-JP" altLang="en-US" sz="1200" dirty="0" smtClean="0">
                <a:solidFill>
                  <a:schemeClr val="bg1"/>
                </a:solidFill>
                <a:latin typeface="Meiryo" charset="-128"/>
                <a:ea typeface="Meiryo" charset="-128"/>
                <a:cs typeface="Meiryo" charset="-128"/>
              </a:rPr>
              <a:t>データに基づく</a:t>
            </a:r>
            <a:endParaRPr lang="en-US" altLang="ja-JP" sz="1200" dirty="0" smtClean="0">
              <a:solidFill>
                <a:schemeClr val="bg1"/>
              </a:solidFill>
              <a:latin typeface="Meiryo" charset="-128"/>
              <a:ea typeface="Meiryo" charset="-128"/>
              <a:cs typeface="Meiryo" charset="-128"/>
            </a:endParaRPr>
          </a:p>
          <a:p>
            <a:pPr algn="ctr"/>
            <a:r>
              <a:rPr lang="ja-JP" altLang="en-US" b="1" dirty="0" smtClean="0">
                <a:solidFill>
                  <a:schemeClr val="bg1"/>
                </a:solidFill>
                <a:latin typeface="Meiryo" charset="-128"/>
                <a:ea typeface="Meiryo" charset="-128"/>
                <a:cs typeface="Meiryo" charset="-128"/>
              </a:rPr>
              <a:t>科学的管理手法</a:t>
            </a:r>
            <a:endParaRPr lang="en-US" altLang="ja-JP" b="1" dirty="0" smtClean="0">
              <a:solidFill>
                <a:schemeClr val="bg1"/>
              </a:solidFill>
              <a:latin typeface="Meiryo" charset="-128"/>
              <a:ea typeface="Meiryo" charset="-128"/>
              <a:cs typeface="Meiryo" charset="-128"/>
            </a:endParaRPr>
          </a:p>
        </p:txBody>
      </p:sp>
      <p:sp>
        <p:nvSpPr>
          <p:cNvPr id="12" name="テキスト ボックス 11"/>
          <p:cNvSpPr txBox="1"/>
          <p:nvPr/>
        </p:nvSpPr>
        <p:spPr>
          <a:xfrm>
            <a:off x="6660232" y="1290826"/>
            <a:ext cx="1944216" cy="553998"/>
          </a:xfrm>
          <a:prstGeom prst="rect">
            <a:avLst/>
          </a:prstGeom>
          <a:noFill/>
        </p:spPr>
        <p:txBody>
          <a:bodyPr wrap="square" rtlCol="0">
            <a:spAutoFit/>
          </a:bodyPr>
          <a:lstStyle/>
          <a:p>
            <a:r>
              <a:rPr lang="ja-JP" altLang="en-US" sz="1200" dirty="0" smtClean="0">
                <a:solidFill>
                  <a:schemeClr val="bg1"/>
                </a:solidFill>
                <a:latin typeface="Meiryo" charset="-128"/>
                <a:ea typeface="Meiryo" charset="-128"/>
                <a:cs typeface="Meiryo" charset="-128"/>
              </a:rPr>
              <a:t>ビッグデータを活かした</a:t>
            </a:r>
            <a:endParaRPr lang="en-US" altLang="ja-JP" sz="1200" dirty="0" smtClean="0">
              <a:solidFill>
                <a:schemeClr val="bg1"/>
              </a:solidFill>
              <a:latin typeface="Meiryo" charset="-128"/>
              <a:ea typeface="Meiryo" charset="-128"/>
              <a:cs typeface="Meiryo" charset="-128"/>
            </a:endParaRPr>
          </a:p>
          <a:p>
            <a:pPr algn="ctr"/>
            <a:r>
              <a:rPr lang="ja-JP" altLang="en-US" b="1" dirty="0" smtClean="0">
                <a:solidFill>
                  <a:schemeClr val="bg1"/>
                </a:solidFill>
                <a:latin typeface="Meiryo" charset="-128"/>
                <a:ea typeface="Meiryo" charset="-128"/>
                <a:cs typeface="Meiryo" charset="-128"/>
              </a:rPr>
              <a:t>人間能力の拡張</a:t>
            </a:r>
            <a:endParaRPr lang="en-US" altLang="ja-JP" b="1" dirty="0" smtClean="0">
              <a:solidFill>
                <a:schemeClr val="bg1"/>
              </a:solidFill>
              <a:latin typeface="Meiryo" charset="-128"/>
              <a:ea typeface="Meiryo" charset="-128"/>
              <a:cs typeface="Meiryo" charset="-128"/>
            </a:endParaRPr>
          </a:p>
        </p:txBody>
      </p:sp>
      <p:sp>
        <p:nvSpPr>
          <p:cNvPr id="26" name="フリーフォーム 25"/>
          <p:cNvSpPr/>
          <p:nvPr/>
        </p:nvSpPr>
        <p:spPr>
          <a:xfrm>
            <a:off x="824248" y="4887378"/>
            <a:ext cx="4752304" cy="1493950"/>
          </a:xfrm>
          <a:custGeom>
            <a:avLst/>
            <a:gdLst>
              <a:gd name="connsiteX0" fmla="*/ 0 w 4752304"/>
              <a:gd name="connsiteY0" fmla="*/ 1493950 h 1493950"/>
              <a:gd name="connsiteX1" fmla="*/ 2588653 w 4752304"/>
              <a:gd name="connsiteY1" fmla="*/ 1146220 h 1493950"/>
              <a:gd name="connsiteX2" fmla="*/ 4752304 w 4752304"/>
              <a:gd name="connsiteY2" fmla="*/ 0 h 1493950"/>
            </a:gdLst>
            <a:ahLst/>
            <a:cxnLst>
              <a:cxn ang="0">
                <a:pos x="connsiteX0" y="connsiteY0"/>
              </a:cxn>
              <a:cxn ang="0">
                <a:pos x="connsiteX1" y="connsiteY1"/>
              </a:cxn>
              <a:cxn ang="0">
                <a:pos x="connsiteX2" y="connsiteY2"/>
              </a:cxn>
            </a:cxnLst>
            <a:rect l="l" t="t" r="r" b="b"/>
            <a:pathLst>
              <a:path w="4752304" h="1493950">
                <a:moveTo>
                  <a:pt x="0" y="1493950"/>
                </a:moveTo>
                <a:cubicBezTo>
                  <a:pt x="898301" y="1444581"/>
                  <a:pt x="1796602" y="1395212"/>
                  <a:pt x="2588653" y="1146220"/>
                </a:cubicBezTo>
                <a:cubicBezTo>
                  <a:pt x="3380704" y="897228"/>
                  <a:pt x="4013915" y="463639"/>
                  <a:pt x="4752304" y="0"/>
                </a:cubicBezTo>
              </a:path>
            </a:pathLst>
          </a:custGeom>
          <a:no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フリーフォーム 28"/>
          <p:cNvSpPr/>
          <p:nvPr/>
        </p:nvSpPr>
        <p:spPr>
          <a:xfrm>
            <a:off x="631065" y="2856873"/>
            <a:ext cx="7867515" cy="3524455"/>
          </a:xfrm>
          <a:custGeom>
            <a:avLst/>
            <a:gdLst>
              <a:gd name="connsiteX0" fmla="*/ 0 w 7907628"/>
              <a:gd name="connsiteY0" fmla="*/ 4726546 h 4726546"/>
              <a:gd name="connsiteX1" fmla="*/ 1751527 w 7907628"/>
              <a:gd name="connsiteY1" fmla="*/ 4610637 h 4726546"/>
              <a:gd name="connsiteX2" fmla="*/ 3928056 w 7907628"/>
              <a:gd name="connsiteY2" fmla="*/ 4031087 h 4726546"/>
              <a:gd name="connsiteX3" fmla="*/ 5950039 w 7907628"/>
              <a:gd name="connsiteY3" fmla="*/ 1390918 h 4726546"/>
              <a:gd name="connsiteX4" fmla="*/ 7907628 w 7907628"/>
              <a:gd name="connsiteY4" fmla="*/ 0 h 4726546"/>
              <a:gd name="connsiteX5" fmla="*/ 7907628 w 7907628"/>
              <a:gd name="connsiteY5" fmla="*/ 0 h 4726546"/>
              <a:gd name="connsiteX6" fmla="*/ 7907628 w 7907628"/>
              <a:gd name="connsiteY6" fmla="*/ 0 h 4726546"/>
              <a:gd name="connsiteX0" fmla="*/ 0 w 7907628"/>
              <a:gd name="connsiteY0" fmla="*/ 4726546 h 4726971"/>
              <a:gd name="connsiteX1" fmla="*/ 1815921 w 7907628"/>
              <a:gd name="connsiteY1" fmla="*/ 4623516 h 4726971"/>
              <a:gd name="connsiteX2" fmla="*/ 3928056 w 7907628"/>
              <a:gd name="connsiteY2" fmla="*/ 4031087 h 4726971"/>
              <a:gd name="connsiteX3" fmla="*/ 5950039 w 7907628"/>
              <a:gd name="connsiteY3" fmla="*/ 1390918 h 4726971"/>
              <a:gd name="connsiteX4" fmla="*/ 7907628 w 7907628"/>
              <a:gd name="connsiteY4" fmla="*/ 0 h 4726971"/>
              <a:gd name="connsiteX5" fmla="*/ 7907628 w 7907628"/>
              <a:gd name="connsiteY5" fmla="*/ 0 h 4726971"/>
              <a:gd name="connsiteX6" fmla="*/ 7907628 w 7907628"/>
              <a:gd name="connsiteY6" fmla="*/ 0 h 4726971"/>
              <a:gd name="connsiteX0" fmla="*/ 0 w 7907628"/>
              <a:gd name="connsiteY0" fmla="*/ 4726546 h 4726546"/>
              <a:gd name="connsiteX1" fmla="*/ 1815921 w 7907628"/>
              <a:gd name="connsiteY1" fmla="*/ 4623516 h 4726546"/>
              <a:gd name="connsiteX2" fmla="*/ 3928056 w 7907628"/>
              <a:gd name="connsiteY2" fmla="*/ 4031087 h 4726546"/>
              <a:gd name="connsiteX3" fmla="*/ 5950039 w 7907628"/>
              <a:gd name="connsiteY3" fmla="*/ 1390918 h 4726546"/>
              <a:gd name="connsiteX4" fmla="*/ 7907628 w 7907628"/>
              <a:gd name="connsiteY4" fmla="*/ 0 h 4726546"/>
              <a:gd name="connsiteX5" fmla="*/ 7907628 w 7907628"/>
              <a:gd name="connsiteY5" fmla="*/ 0 h 4726546"/>
              <a:gd name="connsiteX6" fmla="*/ 7907628 w 7907628"/>
              <a:gd name="connsiteY6" fmla="*/ 0 h 4726546"/>
              <a:gd name="connsiteX0" fmla="*/ 0 w 7907628"/>
              <a:gd name="connsiteY0" fmla="*/ 4726546 h 4742257"/>
              <a:gd name="connsiteX1" fmla="*/ 1815921 w 7907628"/>
              <a:gd name="connsiteY1" fmla="*/ 4623516 h 4742257"/>
              <a:gd name="connsiteX2" fmla="*/ 3741443 w 7907628"/>
              <a:gd name="connsiteY2" fmla="*/ 3657862 h 4742257"/>
              <a:gd name="connsiteX3" fmla="*/ 5950039 w 7907628"/>
              <a:gd name="connsiteY3" fmla="*/ 1390918 h 4742257"/>
              <a:gd name="connsiteX4" fmla="*/ 7907628 w 7907628"/>
              <a:gd name="connsiteY4" fmla="*/ 0 h 4742257"/>
              <a:gd name="connsiteX5" fmla="*/ 7907628 w 7907628"/>
              <a:gd name="connsiteY5" fmla="*/ 0 h 4742257"/>
              <a:gd name="connsiteX6" fmla="*/ 7907628 w 7907628"/>
              <a:gd name="connsiteY6" fmla="*/ 0 h 4742257"/>
              <a:gd name="connsiteX0" fmla="*/ 0 w 7907628"/>
              <a:gd name="connsiteY0" fmla="*/ 4726546 h 4743324"/>
              <a:gd name="connsiteX1" fmla="*/ 1815921 w 7907628"/>
              <a:gd name="connsiteY1" fmla="*/ 4623516 h 4743324"/>
              <a:gd name="connsiteX2" fmla="*/ 3666798 w 7907628"/>
              <a:gd name="connsiteY2" fmla="*/ 3639201 h 4743324"/>
              <a:gd name="connsiteX3" fmla="*/ 5950039 w 7907628"/>
              <a:gd name="connsiteY3" fmla="*/ 1390918 h 4743324"/>
              <a:gd name="connsiteX4" fmla="*/ 7907628 w 7907628"/>
              <a:gd name="connsiteY4" fmla="*/ 0 h 4743324"/>
              <a:gd name="connsiteX5" fmla="*/ 7907628 w 7907628"/>
              <a:gd name="connsiteY5" fmla="*/ 0 h 4743324"/>
              <a:gd name="connsiteX6" fmla="*/ 7907628 w 7907628"/>
              <a:gd name="connsiteY6" fmla="*/ 0 h 4743324"/>
              <a:gd name="connsiteX0" fmla="*/ 0 w 7907628"/>
              <a:gd name="connsiteY0" fmla="*/ 4726546 h 4743324"/>
              <a:gd name="connsiteX1" fmla="*/ 1815921 w 7907628"/>
              <a:gd name="connsiteY1" fmla="*/ 4623516 h 4743324"/>
              <a:gd name="connsiteX2" fmla="*/ 3666798 w 7907628"/>
              <a:gd name="connsiteY2" fmla="*/ 3639201 h 4743324"/>
              <a:gd name="connsiteX3" fmla="*/ 6043345 w 7907628"/>
              <a:gd name="connsiteY3" fmla="*/ 1148322 h 4743324"/>
              <a:gd name="connsiteX4" fmla="*/ 7907628 w 7907628"/>
              <a:gd name="connsiteY4" fmla="*/ 0 h 4743324"/>
              <a:gd name="connsiteX5" fmla="*/ 7907628 w 7907628"/>
              <a:gd name="connsiteY5" fmla="*/ 0 h 4743324"/>
              <a:gd name="connsiteX6" fmla="*/ 7907628 w 7907628"/>
              <a:gd name="connsiteY6" fmla="*/ 0 h 4743324"/>
              <a:gd name="connsiteX0" fmla="*/ 0 w 7907628"/>
              <a:gd name="connsiteY0" fmla="*/ 4726546 h 4743324"/>
              <a:gd name="connsiteX1" fmla="*/ 1815921 w 7907628"/>
              <a:gd name="connsiteY1" fmla="*/ 4623516 h 4743324"/>
              <a:gd name="connsiteX2" fmla="*/ 3666798 w 7907628"/>
              <a:gd name="connsiteY2" fmla="*/ 3639201 h 4743324"/>
              <a:gd name="connsiteX3" fmla="*/ 6024684 w 7907628"/>
              <a:gd name="connsiteY3" fmla="*/ 849742 h 4743324"/>
              <a:gd name="connsiteX4" fmla="*/ 7907628 w 7907628"/>
              <a:gd name="connsiteY4" fmla="*/ 0 h 4743324"/>
              <a:gd name="connsiteX5" fmla="*/ 7907628 w 7907628"/>
              <a:gd name="connsiteY5" fmla="*/ 0 h 4743324"/>
              <a:gd name="connsiteX6" fmla="*/ 7907628 w 7907628"/>
              <a:gd name="connsiteY6" fmla="*/ 0 h 4743324"/>
              <a:gd name="connsiteX0" fmla="*/ 0 w 7907628"/>
              <a:gd name="connsiteY0" fmla="*/ 4726602 h 4743380"/>
              <a:gd name="connsiteX1" fmla="*/ 1815921 w 7907628"/>
              <a:gd name="connsiteY1" fmla="*/ 4623572 h 4743380"/>
              <a:gd name="connsiteX2" fmla="*/ 3666798 w 7907628"/>
              <a:gd name="connsiteY2" fmla="*/ 3639257 h 4743380"/>
              <a:gd name="connsiteX3" fmla="*/ 5968700 w 7907628"/>
              <a:gd name="connsiteY3" fmla="*/ 588541 h 4743380"/>
              <a:gd name="connsiteX4" fmla="*/ 7907628 w 7907628"/>
              <a:gd name="connsiteY4" fmla="*/ 56 h 4743380"/>
              <a:gd name="connsiteX5" fmla="*/ 7907628 w 7907628"/>
              <a:gd name="connsiteY5" fmla="*/ 56 h 4743380"/>
              <a:gd name="connsiteX6" fmla="*/ 7907628 w 7907628"/>
              <a:gd name="connsiteY6" fmla="*/ 56 h 474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7628" h="4743380">
                <a:moveTo>
                  <a:pt x="0" y="4726602"/>
                </a:moveTo>
                <a:cubicBezTo>
                  <a:pt x="548425" y="4726602"/>
                  <a:pt x="1204788" y="4804796"/>
                  <a:pt x="1815921" y="4623572"/>
                </a:cubicBezTo>
                <a:cubicBezTo>
                  <a:pt x="2427054" y="4442348"/>
                  <a:pt x="2974668" y="4311762"/>
                  <a:pt x="3666798" y="3639257"/>
                </a:cubicBezTo>
                <a:cubicBezTo>
                  <a:pt x="4358928" y="2966752"/>
                  <a:pt x="5261895" y="1195074"/>
                  <a:pt x="5968700" y="588541"/>
                </a:cubicBezTo>
                <a:cubicBezTo>
                  <a:pt x="6675505" y="-17992"/>
                  <a:pt x="7907628" y="56"/>
                  <a:pt x="7907628" y="56"/>
                </a:cubicBezTo>
                <a:lnTo>
                  <a:pt x="7907628" y="56"/>
                </a:lnTo>
                <a:lnTo>
                  <a:pt x="7907628" y="56"/>
                </a:lnTo>
              </a:path>
            </a:pathLst>
          </a:custGeom>
          <a:noFill/>
          <a:ln w="76200">
            <a:solidFill>
              <a:schemeClr val="accent6">
                <a:lumMod val="60000"/>
                <a:lumOff val="40000"/>
              </a:schemeClr>
            </a:solidFill>
            <a:prstDash val="sysDot"/>
            <a:headEnd type="none" w="med" len="med"/>
            <a:tailEnd type="arrow"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正方形/長方形 12"/>
          <p:cNvSpPr/>
          <p:nvPr/>
        </p:nvSpPr>
        <p:spPr>
          <a:xfrm>
            <a:off x="645419" y="3268568"/>
            <a:ext cx="1732481" cy="950152"/>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chemeClr val="accent5">
                    <a:lumMod val="75000"/>
                  </a:schemeClr>
                </a:solidFill>
                <a:latin typeface="Meiryo" charset="-128"/>
                <a:ea typeface="Meiryo" charset="-128"/>
                <a:cs typeface="Meiryo" charset="-128"/>
              </a:rPr>
              <a:t>製作者の能力に</a:t>
            </a:r>
            <a:endParaRPr lang="en-US" altLang="ja-JP" sz="1400" dirty="0" smtClean="0">
              <a:solidFill>
                <a:schemeClr val="accent5">
                  <a:lumMod val="75000"/>
                </a:schemeClr>
              </a:solidFill>
              <a:latin typeface="Meiryo" charset="-128"/>
              <a:ea typeface="Meiryo" charset="-128"/>
              <a:cs typeface="Meiryo" charset="-128"/>
            </a:endParaRPr>
          </a:p>
          <a:p>
            <a:pPr algn="ctr"/>
            <a:r>
              <a:rPr lang="ja-JP" altLang="en-US" sz="1400" dirty="0" smtClean="0">
                <a:solidFill>
                  <a:schemeClr val="accent5">
                    <a:lumMod val="75000"/>
                  </a:schemeClr>
                </a:solidFill>
                <a:latin typeface="Meiryo" charset="-128"/>
                <a:ea typeface="Meiryo" charset="-128"/>
                <a:cs typeface="Meiryo" charset="-128"/>
              </a:rPr>
              <a:t>依存した</a:t>
            </a:r>
            <a:endParaRPr lang="en-US" altLang="ja-JP" sz="1400" dirty="0" smtClean="0">
              <a:solidFill>
                <a:schemeClr val="accent5">
                  <a:lumMod val="75000"/>
                </a:schemeClr>
              </a:solidFill>
              <a:latin typeface="Meiryo" charset="-128"/>
              <a:ea typeface="Meiryo" charset="-128"/>
              <a:cs typeface="Meiryo" charset="-128"/>
            </a:endParaRPr>
          </a:p>
          <a:p>
            <a:pPr algn="ctr"/>
            <a:r>
              <a:rPr kumimoji="1" lang="ja-JP" altLang="en-US" sz="2000" b="1" dirty="0" smtClean="0">
                <a:solidFill>
                  <a:schemeClr val="accent5">
                    <a:lumMod val="75000"/>
                  </a:schemeClr>
                </a:solidFill>
                <a:latin typeface="Meiryo" charset="-128"/>
                <a:ea typeface="Meiryo" charset="-128"/>
                <a:cs typeface="Meiryo" charset="-128"/>
              </a:rPr>
              <a:t>独自化</a:t>
            </a:r>
            <a:endParaRPr kumimoji="1" lang="ja-JP" altLang="en-US" sz="2000" b="1" dirty="0">
              <a:solidFill>
                <a:schemeClr val="accent5">
                  <a:lumMod val="75000"/>
                </a:schemeClr>
              </a:solidFill>
              <a:latin typeface="Meiryo" charset="-128"/>
              <a:ea typeface="Meiryo" charset="-128"/>
              <a:cs typeface="Meiryo" charset="-128"/>
            </a:endParaRPr>
          </a:p>
        </p:txBody>
      </p:sp>
      <p:sp>
        <p:nvSpPr>
          <p:cNvPr id="14" name="正方形/長方形 13"/>
          <p:cNvSpPr/>
          <p:nvPr/>
        </p:nvSpPr>
        <p:spPr>
          <a:xfrm>
            <a:off x="2688538" y="3274873"/>
            <a:ext cx="1732481" cy="950152"/>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chemeClr val="tx2">
                    <a:lumMod val="60000"/>
                    <a:lumOff val="40000"/>
                  </a:schemeClr>
                </a:solidFill>
                <a:latin typeface="Meiryo" charset="-128"/>
                <a:ea typeface="Meiryo" charset="-128"/>
                <a:cs typeface="Meiryo" charset="-128"/>
              </a:rPr>
              <a:t>分業による</a:t>
            </a:r>
            <a:endParaRPr lang="en-US" altLang="ja-JP" sz="1400" dirty="0" smtClean="0">
              <a:solidFill>
                <a:schemeClr val="tx2">
                  <a:lumMod val="60000"/>
                  <a:lumOff val="40000"/>
                </a:schemeClr>
              </a:solidFill>
              <a:latin typeface="Meiryo" charset="-128"/>
              <a:ea typeface="Meiryo" charset="-128"/>
              <a:cs typeface="Meiryo" charset="-128"/>
            </a:endParaRPr>
          </a:p>
          <a:p>
            <a:pPr algn="ctr"/>
            <a:endParaRPr lang="en-US" altLang="ja-JP" sz="1400" dirty="0" smtClean="0">
              <a:solidFill>
                <a:schemeClr val="tx2">
                  <a:lumMod val="60000"/>
                  <a:lumOff val="40000"/>
                </a:schemeClr>
              </a:solidFill>
              <a:latin typeface="Meiryo" charset="-128"/>
              <a:ea typeface="Meiryo" charset="-128"/>
              <a:cs typeface="Meiryo" charset="-128"/>
            </a:endParaRPr>
          </a:p>
          <a:p>
            <a:pPr algn="ctr"/>
            <a:r>
              <a:rPr kumimoji="1" lang="ja-JP" altLang="en-US" sz="2000" b="1" dirty="0" smtClean="0">
                <a:solidFill>
                  <a:schemeClr val="tx2">
                    <a:lumMod val="60000"/>
                    <a:lumOff val="40000"/>
                  </a:schemeClr>
                </a:solidFill>
                <a:latin typeface="Meiryo" charset="-128"/>
                <a:ea typeface="Meiryo" charset="-128"/>
                <a:cs typeface="Meiryo" charset="-128"/>
              </a:rPr>
              <a:t>専門化</a:t>
            </a:r>
            <a:endParaRPr kumimoji="1" lang="ja-JP" altLang="en-US" sz="2000" b="1" dirty="0">
              <a:solidFill>
                <a:schemeClr val="tx2">
                  <a:lumMod val="60000"/>
                  <a:lumOff val="40000"/>
                </a:schemeClr>
              </a:solidFill>
              <a:latin typeface="Meiryo" charset="-128"/>
              <a:ea typeface="Meiryo" charset="-128"/>
              <a:cs typeface="Meiryo" charset="-128"/>
            </a:endParaRPr>
          </a:p>
        </p:txBody>
      </p:sp>
      <p:sp>
        <p:nvSpPr>
          <p:cNvPr id="15" name="正方形/長方形 14"/>
          <p:cNvSpPr/>
          <p:nvPr/>
        </p:nvSpPr>
        <p:spPr>
          <a:xfrm>
            <a:off x="4732300" y="3265317"/>
            <a:ext cx="1732481" cy="950152"/>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0070C0"/>
                </a:solidFill>
                <a:latin typeface="Meiryo" charset="-128"/>
                <a:ea typeface="Meiryo" charset="-128"/>
                <a:cs typeface="Meiryo" charset="-128"/>
              </a:rPr>
              <a:t>プロセス分解</a:t>
            </a:r>
            <a:endParaRPr lang="en-US" altLang="ja-JP" sz="1400" dirty="0" smtClean="0">
              <a:solidFill>
                <a:srgbClr val="0070C0"/>
              </a:solidFill>
              <a:latin typeface="Meiryo" charset="-128"/>
              <a:ea typeface="Meiryo" charset="-128"/>
              <a:cs typeface="Meiryo" charset="-128"/>
            </a:endParaRPr>
          </a:p>
          <a:p>
            <a:pPr algn="ctr"/>
            <a:r>
              <a:rPr lang="ja-JP" altLang="en-US" sz="1400" dirty="0" smtClean="0">
                <a:solidFill>
                  <a:srgbClr val="0070C0"/>
                </a:solidFill>
                <a:latin typeface="Meiryo" charset="-128"/>
                <a:ea typeface="Meiryo" charset="-128"/>
                <a:cs typeface="Meiryo" charset="-128"/>
              </a:rPr>
              <a:t>による</a:t>
            </a:r>
            <a:endParaRPr lang="en-US" altLang="ja-JP" sz="1400" dirty="0" smtClean="0">
              <a:solidFill>
                <a:srgbClr val="0070C0"/>
              </a:solidFill>
              <a:latin typeface="Meiryo" charset="-128"/>
              <a:ea typeface="Meiryo" charset="-128"/>
              <a:cs typeface="Meiryo" charset="-128"/>
            </a:endParaRPr>
          </a:p>
          <a:p>
            <a:pPr algn="ctr"/>
            <a:r>
              <a:rPr kumimoji="1" lang="ja-JP" altLang="en-US" sz="2000" b="1" dirty="0" smtClean="0">
                <a:solidFill>
                  <a:srgbClr val="0070C0"/>
                </a:solidFill>
                <a:latin typeface="Meiryo" charset="-128"/>
                <a:ea typeface="Meiryo" charset="-128"/>
                <a:cs typeface="Meiryo" charset="-128"/>
              </a:rPr>
              <a:t>標準化</a:t>
            </a:r>
            <a:endParaRPr kumimoji="1" lang="ja-JP" altLang="en-US" sz="2000" b="1" dirty="0">
              <a:solidFill>
                <a:srgbClr val="0070C0"/>
              </a:solidFill>
              <a:latin typeface="Meiryo" charset="-128"/>
              <a:ea typeface="Meiryo" charset="-128"/>
              <a:cs typeface="Meiryo" charset="-128"/>
            </a:endParaRPr>
          </a:p>
        </p:txBody>
      </p:sp>
      <p:sp>
        <p:nvSpPr>
          <p:cNvPr id="16" name="正方形/長方形 15"/>
          <p:cNvSpPr/>
          <p:nvPr/>
        </p:nvSpPr>
        <p:spPr>
          <a:xfrm>
            <a:off x="6766099" y="3268567"/>
            <a:ext cx="1732481" cy="950152"/>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0432FF"/>
                </a:solidFill>
                <a:latin typeface="Meiryo" charset="-128"/>
                <a:ea typeface="Meiryo" charset="-128"/>
                <a:cs typeface="Meiryo" charset="-128"/>
              </a:rPr>
              <a:t>自動化・自律化</a:t>
            </a:r>
            <a:endParaRPr lang="en-US" altLang="ja-JP" sz="1400" dirty="0" smtClean="0">
              <a:solidFill>
                <a:srgbClr val="0432FF"/>
              </a:solidFill>
              <a:latin typeface="Meiryo" charset="-128"/>
              <a:ea typeface="Meiryo" charset="-128"/>
              <a:cs typeface="Meiryo" charset="-128"/>
            </a:endParaRPr>
          </a:p>
          <a:p>
            <a:pPr algn="ctr"/>
            <a:r>
              <a:rPr kumimoji="1" lang="ja-JP" altLang="en-US" sz="1400" dirty="0" smtClean="0">
                <a:solidFill>
                  <a:srgbClr val="0432FF"/>
                </a:solidFill>
                <a:latin typeface="Meiryo" charset="-128"/>
                <a:ea typeface="Meiryo" charset="-128"/>
                <a:cs typeface="Meiryo" charset="-128"/>
              </a:rPr>
              <a:t>による</a:t>
            </a:r>
            <a:endParaRPr kumimoji="1" lang="en-US" altLang="ja-JP" sz="1400" dirty="0" smtClean="0">
              <a:solidFill>
                <a:srgbClr val="0432FF"/>
              </a:solidFill>
              <a:latin typeface="Meiryo" charset="-128"/>
              <a:ea typeface="Meiryo" charset="-128"/>
              <a:cs typeface="Meiryo" charset="-128"/>
            </a:endParaRPr>
          </a:p>
          <a:p>
            <a:pPr algn="ctr"/>
            <a:r>
              <a:rPr kumimoji="1" lang="ja-JP" altLang="en-US" sz="2000" b="1" dirty="0" smtClean="0">
                <a:solidFill>
                  <a:srgbClr val="0432FF"/>
                </a:solidFill>
                <a:latin typeface="Meiryo" charset="-128"/>
                <a:ea typeface="Meiryo" charset="-128"/>
                <a:cs typeface="Meiryo" charset="-128"/>
              </a:rPr>
              <a:t>個別化</a:t>
            </a:r>
            <a:endParaRPr kumimoji="1" lang="ja-JP" altLang="en-US" sz="2000" b="1" dirty="0">
              <a:solidFill>
                <a:srgbClr val="0432FF"/>
              </a:solidFill>
              <a:latin typeface="Meiryo" charset="-128"/>
              <a:ea typeface="Meiryo" charset="-128"/>
              <a:cs typeface="Meiryo" charset="-128"/>
            </a:endParaRPr>
          </a:p>
        </p:txBody>
      </p:sp>
      <p:sp>
        <p:nvSpPr>
          <p:cNvPr id="17" name="正方形/長方形 16"/>
          <p:cNvSpPr/>
          <p:nvPr/>
        </p:nvSpPr>
        <p:spPr>
          <a:xfrm>
            <a:off x="645418" y="4368325"/>
            <a:ext cx="1732481" cy="663803"/>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mtClean="0">
                <a:solidFill>
                  <a:schemeClr val="accent5">
                    <a:lumMod val="75000"/>
                  </a:schemeClr>
                </a:solidFill>
                <a:latin typeface="Meiryo" charset="-128"/>
                <a:ea typeface="Meiryo" charset="-128"/>
                <a:cs typeface="Meiryo" charset="-128"/>
              </a:rPr>
              <a:t>製作者の能力</a:t>
            </a:r>
            <a:endParaRPr kumimoji="1" lang="ja-JP" altLang="en-US" b="1" dirty="0">
              <a:solidFill>
                <a:schemeClr val="accent5">
                  <a:lumMod val="75000"/>
                </a:schemeClr>
              </a:solidFill>
              <a:latin typeface="Meiryo" charset="-128"/>
              <a:ea typeface="Meiryo" charset="-128"/>
              <a:cs typeface="Meiryo" charset="-128"/>
            </a:endParaRPr>
          </a:p>
        </p:txBody>
      </p:sp>
      <p:sp>
        <p:nvSpPr>
          <p:cNvPr id="18" name="正方形/長方形 17"/>
          <p:cNvSpPr/>
          <p:nvPr/>
        </p:nvSpPr>
        <p:spPr>
          <a:xfrm>
            <a:off x="2688538" y="4363929"/>
            <a:ext cx="1732481" cy="663803"/>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tx2">
                    <a:lumMod val="60000"/>
                    <a:lumOff val="40000"/>
                  </a:schemeClr>
                </a:solidFill>
                <a:latin typeface="Meiryo" charset="-128"/>
                <a:ea typeface="Meiryo" charset="-128"/>
                <a:cs typeface="Meiryo" charset="-128"/>
              </a:rPr>
              <a:t>動力の進化</a:t>
            </a:r>
            <a:endParaRPr lang="en-US" altLang="ja-JP" dirty="0" smtClean="0">
              <a:solidFill>
                <a:schemeClr val="tx2">
                  <a:lumMod val="60000"/>
                  <a:lumOff val="40000"/>
                </a:schemeClr>
              </a:solidFill>
              <a:latin typeface="Meiryo" charset="-128"/>
              <a:ea typeface="Meiryo" charset="-128"/>
              <a:cs typeface="Meiryo" charset="-128"/>
            </a:endParaRPr>
          </a:p>
          <a:p>
            <a:pPr algn="ctr"/>
            <a:r>
              <a:rPr kumimoji="1" lang="ja-JP" altLang="en-US" sz="1200" dirty="0" smtClean="0">
                <a:solidFill>
                  <a:schemeClr val="tx2">
                    <a:lumMod val="60000"/>
                    <a:lumOff val="40000"/>
                  </a:schemeClr>
                </a:solidFill>
                <a:latin typeface="Meiryo" charset="-128"/>
                <a:ea typeface="Meiryo" charset="-128"/>
                <a:cs typeface="Meiryo" charset="-128"/>
              </a:rPr>
              <a:t>水力→蒸気力→電力</a:t>
            </a:r>
            <a:endParaRPr kumimoji="1" lang="ja-JP" altLang="en-US" sz="1200" dirty="0">
              <a:solidFill>
                <a:schemeClr val="tx2">
                  <a:lumMod val="60000"/>
                  <a:lumOff val="40000"/>
                </a:schemeClr>
              </a:solidFill>
              <a:latin typeface="Meiryo" charset="-128"/>
              <a:ea typeface="Meiryo" charset="-128"/>
              <a:cs typeface="Meiryo" charset="-128"/>
            </a:endParaRPr>
          </a:p>
        </p:txBody>
      </p:sp>
      <p:sp>
        <p:nvSpPr>
          <p:cNvPr id="19" name="正方形/長方形 18"/>
          <p:cNvSpPr/>
          <p:nvPr/>
        </p:nvSpPr>
        <p:spPr>
          <a:xfrm>
            <a:off x="4722980" y="4363929"/>
            <a:ext cx="1732481" cy="663803"/>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0070C0"/>
                </a:solidFill>
                <a:latin typeface="Meiryo" charset="-128"/>
                <a:ea typeface="Meiryo" charset="-128"/>
                <a:cs typeface="Meiryo" charset="-128"/>
              </a:rPr>
              <a:t>コンピュータ</a:t>
            </a:r>
            <a:endParaRPr lang="en-US" altLang="ja-JP" dirty="0" smtClean="0">
              <a:solidFill>
                <a:srgbClr val="0070C0"/>
              </a:solidFill>
              <a:latin typeface="Meiryo" charset="-128"/>
              <a:ea typeface="Meiryo" charset="-128"/>
              <a:cs typeface="Meiryo" charset="-128"/>
            </a:endParaRPr>
          </a:p>
          <a:p>
            <a:pPr algn="ctr"/>
            <a:r>
              <a:rPr lang="ja-JP" altLang="en-US" dirty="0" smtClean="0">
                <a:solidFill>
                  <a:srgbClr val="0070C0"/>
                </a:solidFill>
                <a:latin typeface="Meiryo" charset="-128"/>
                <a:ea typeface="Meiryo" charset="-128"/>
                <a:cs typeface="Meiryo" charset="-128"/>
              </a:rPr>
              <a:t>＋プログラム</a:t>
            </a:r>
            <a:endParaRPr lang="en-US" altLang="ja-JP" dirty="0">
              <a:solidFill>
                <a:srgbClr val="0070C0"/>
              </a:solidFill>
              <a:latin typeface="Meiryo" charset="-128"/>
              <a:ea typeface="Meiryo" charset="-128"/>
              <a:cs typeface="Meiryo" charset="-128"/>
            </a:endParaRPr>
          </a:p>
        </p:txBody>
      </p:sp>
      <p:sp>
        <p:nvSpPr>
          <p:cNvPr id="20" name="正方形/長方形 19"/>
          <p:cNvSpPr/>
          <p:nvPr/>
        </p:nvSpPr>
        <p:spPr>
          <a:xfrm>
            <a:off x="6766099" y="4363929"/>
            <a:ext cx="1732481" cy="663803"/>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mtClean="0">
                <a:solidFill>
                  <a:srgbClr val="0432FF"/>
                </a:solidFill>
                <a:latin typeface="Meiryo" charset="-128"/>
                <a:ea typeface="Meiryo" charset="-128"/>
                <a:cs typeface="Meiryo" charset="-128"/>
              </a:rPr>
              <a:t>人工知能</a:t>
            </a:r>
            <a:endParaRPr lang="ja-JP" altLang="en-US" dirty="0">
              <a:solidFill>
                <a:srgbClr val="0432FF"/>
              </a:solidFill>
              <a:latin typeface="Meiryo" charset="-128"/>
              <a:ea typeface="Meiryo" charset="-128"/>
              <a:cs typeface="Meiryo" charset="-128"/>
            </a:endParaRPr>
          </a:p>
        </p:txBody>
      </p:sp>
      <p:sp>
        <p:nvSpPr>
          <p:cNvPr id="21" name="正方形/長方形 20"/>
          <p:cNvSpPr/>
          <p:nvPr/>
        </p:nvSpPr>
        <p:spPr>
          <a:xfrm>
            <a:off x="645418" y="5145398"/>
            <a:ext cx="1732481" cy="663803"/>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smtClean="0">
                <a:solidFill>
                  <a:schemeClr val="accent5">
                    <a:lumMod val="75000"/>
                  </a:schemeClr>
                </a:solidFill>
                <a:latin typeface="Meiryo" charset="-128"/>
                <a:ea typeface="Meiryo" charset="-128"/>
                <a:cs typeface="Meiryo" charset="-128"/>
              </a:rPr>
              <a:t>需要の充足</a:t>
            </a:r>
            <a:endParaRPr kumimoji="1" lang="ja-JP" altLang="en-US" b="1" dirty="0">
              <a:solidFill>
                <a:schemeClr val="accent5">
                  <a:lumMod val="75000"/>
                </a:schemeClr>
              </a:solidFill>
              <a:latin typeface="Meiryo" charset="-128"/>
              <a:ea typeface="Meiryo" charset="-128"/>
              <a:cs typeface="Meiryo" charset="-128"/>
            </a:endParaRPr>
          </a:p>
        </p:txBody>
      </p:sp>
      <p:sp>
        <p:nvSpPr>
          <p:cNvPr id="22" name="正方形/長方形 21"/>
          <p:cNvSpPr/>
          <p:nvPr/>
        </p:nvSpPr>
        <p:spPr>
          <a:xfrm>
            <a:off x="2691793" y="5145398"/>
            <a:ext cx="1732481" cy="663803"/>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smtClean="0">
                <a:solidFill>
                  <a:schemeClr val="tx2">
                    <a:lumMod val="60000"/>
                    <a:lumOff val="40000"/>
                  </a:schemeClr>
                </a:solidFill>
                <a:latin typeface="Meiryo" charset="-128"/>
                <a:ea typeface="Meiryo" charset="-128"/>
                <a:cs typeface="Meiryo" charset="-128"/>
              </a:rPr>
              <a:t>効率化の追求</a:t>
            </a:r>
            <a:endParaRPr kumimoji="1" lang="ja-JP" altLang="en-US" b="1" dirty="0">
              <a:solidFill>
                <a:schemeClr val="tx2">
                  <a:lumMod val="60000"/>
                  <a:lumOff val="40000"/>
                </a:schemeClr>
              </a:solidFill>
              <a:latin typeface="Meiryo" charset="-128"/>
              <a:ea typeface="Meiryo" charset="-128"/>
              <a:cs typeface="Meiryo" charset="-128"/>
            </a:endParaRPr>
          </a:p>
        </p:txBody>
      </p:sp>
      <p:sp>
        <p:nvSpPr>
          <p:cNvPr id="23" name="正方形/長方形 22"/>
          <p:cNvSpPr/>
          <p:nvPr/>
        </p:nvSpPr>
        <p:spPr>
          <a:xfrm>
            <a:off x="4722979" y="5145398"/>
            <a:ext cx="1732481" cy="663803"/>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smtClean="0">
                <a:solidFill>
                  <a:srgbClr val="0070C0"/>
                </a:solidFill>
                <a:latin typeface="Meiryo" charset="-128"/>
                <a:ea typeface="Meiryo" charset="-128"/>
                <a:cs typeface="Meiryo" charset="-128"/>
              </a:rPr>
              <a:t>効率化の加速</a:t>
            </a:r>
            <a:endParaRPr kumimoji="1" lang="ja-JP" altLang="en-US" b="1" dirty="0">
              <a:solidFill>
                <a:srgbClr val="0070C0"/>
              </a:solidFill>
              <a:latin typeface="Meiryo" charset="-128"/>
              <a:ea typeface="Meiryo" charset="-128"/>
              <a:cs typeface="Meiryo" charset="-128"/>
            </a:endParaRPr>
          </a:p>
        </p:txBody>
      </p:sp>
      <p:sp>
        <p:nvSpPr>
          <p:cNvPr id="24" name="正方形/長方形 23"/>
          <p:cNvSpPr/>
          <p:nvPr/>
        </p:nvSpPr>
        <p:spPr>
          <a:xfrm>
            <a:off x="6766099" y="5145397"/>
            <a:ext cx="1732481" cy="663803"/>
          </a:xfrm>
          <a:prstGeom prst="rect">
            <a:avLst/>
          </a:prstGeom>
          <a:solidFill>
            <a:srgbClr val="FFFFFF">
              <a:alpha val="7490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rgbClr val="0432FF"/>
                </a:solidFill>
                <a:latin typeface="Meiryo" charset="-128"/>
                <a:ea typeface="Meiryo" charset="-128"/>
                <a:cs typeface="Meiryo" charset="-128"/>
              </a:rPr>
              <a:t>最適化の追求</a:t>
            </a:r>
            <a:endParaRPr kumimoji="1" lang="ja-JP" altLang="en-US" b="1" dirty="0">
              <a:solidFill>
                <a:srgbClr val="0432FF"/>
              </a:solidFill>
              <a:latin typeface="Meiryo" charset="-128"/>
              <a:ea typeface="Meiryo" charset="-128"/>
              <a:cs typeface="Meiryo" charset="-128"/>
            </a:endParaRPr>
          </a:p>
        </p:txBody>
      </p:sp>
      <p:sp>
        <p:nvSpPr>
          <p:cNvPr id="31" name="左右矢印 30"/>
          <p:cNvSpPr/>
          <p:nvPr/>
        </p:nvSpPr>
        <p:spPr>
          <a:xfrm>
            <a:off x="2688538" y="1848761"/>
            <a:ext cx="3776243" cy="79208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生産性の飛躍的向上</a:t>
            </a:r>
            <a:endParaRPr kumimoji="1" lang="ja-JP" altLang="en-US" sz="1200" dirty="0">
              <a:solidFill>
                <a:srgbClr val="FFFFFF"/>
              </a:solidFill>
              <a:latin typeface="Meiryo" charset="-128"/>
              <a:ea typeface="Meiryo" charset="-128"/>
              <a:cs typeface="Meiryo" charset="-128"/>
            </a:endParaRPr>
          </a:p>
        </p:txBody>
      </p:sp>
      <p:sp>
        <p:nvSpPr>
          <p:cNvPr id="32" name="左右矢印 31"/>
          <p:cNvSpPr/>
          <p:nvPr/>
        </p:nvSpPr>
        <p:spPr>
          <a:xfrm>
            <a:off x="631064" y="1848761"/>
            <a:ext cx="1746835" cy="792088"/>
          </a:xfrm>
          <a:prstGeom prst="leftRightArrow">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生産性の停滞</a:t>
            </a:r>
            <a:endParaRPr kumimoji="1" lang="ja-JP" altLang="en-US" sz="1200" dirty="0">
              <a:solidFill>
                <a:srgbClr val="FFFFFF"/>
              </a:solidFill>
              <a:latin typeface="Meiryo" charset="-128"/>
              <a:ea typeface="Meiryo" charset="-128"/>
              <a:cs typeface="Meiryo" charset="-128"/>
            </a:endParaRPr>
          </a:p>
        </p:txBody>
      </p:sp>
      <p:sp>
        <p:nvSpPr>
          <p:cNvPr id="33" name="左右矢印 32"/>
          <p:cNvSpPr/>
          <p:nvPr/>
        </p:nvSpPr>
        <p:spPr>
          <a:xfrm>
            <a:off x="6751745" y="1848761"/>
            <a:ext cx="1746835" cy="792088"/>
          </a:xfrm>
          <a:prstGeom prst="lef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生産性の維持</a:t>
            </a:r>
            <a:endParaRPr kumimoji="1" lang="ja-JP" altLang="en-US" sz="1200" dirty="0">
              <a:solidFill>
                <a:srgbClr val="FFFFFF"/>
              </a:solidFill>
              <a:latin typeface="Meiryo" charset="-128"/>
              <a:ea typeface="Meiryo" charset="-128"/>
              <a:cs typeface="Meiryo" charset="-128"/>
            </a:endParaRPr>
          </a:p>
        </p:txBody>
      </p:sp>
      <p:sp>
        <p:nvSpPr>
          <p:cNvPr id="30" name="テキスト ボックス 29"/>
          <p:cNvSpPr txBox="1"/>
          <p:nvPr/>
        </p:nvSpPr>
        <p:spPr>
          <a:xfrm>
            <a:off x="548229" y="6025225"/>
            <a:ext cx="1155533" cy="338554"/>
          </a:xfrm>
          <a:prstGeom prst="rect">
            <a:avLst/>
          </a:prstGeom>
          <a:noFill/>
        </p:spPr>
        <p:txBody>
          <a:bodyPr wrap="square" rtlCol="0">
            <a:spAutoFit/>
          </a:bodyPr>
          <a:lstStyle/>
          <a:p>
            <a:r>
              <a:rPr lang="ja-JP" altLang="en-US" sz="1600" dirty="0" smtClean="0">
                <a:solidFill>
                  <a:schemeClr val="bg1"/>
                </a:solidFill>
                <a:latin typeface="Meiryo" charset="-128"/>
                <a:ea typeface="Meiryo" charset="-128"/>
                <a:cs typeface="Meiryo" charset="-128"/>
              </a:rPr>
              <a:t>生産性</a:t>
            </a:r>
            <a:endParaRPr kumimoji="1" lang="ja-JP" altLang="en-US" sz="1600" b="1" dirty="0">
              <a:solidFill>
                <a:schemeClr val="bg1"/>
              </a:solidFill>
              <a:latin typeface="Meiryo" charset="-128"/>
              <a:ea typeface="Meiryo" charset="-128"/>
              <a:cs typeface="Meiryo" charset="-128"/>
            </a:endParaRPr>
          </a:p>
        </p:txBody>
      </p:sp>
      <p:sp>
        <p:nvSpPr>
          <p:cNvPr id="34" name="テキスト ボックス 33"/>
          <p:cNvSpPr txBox="1"/>
          <p:nvPr/>
        </p:nvSpPr>
        <p:spPr>
          <a:xfrm>
            <a:off x="521194" y="836712"/>
            <a:ext cx="1944216" cy="369332"/>
          </a:xfrm>
          <a:prstGeom prst="rect">
            <a:avLst/>
          </a:prstGeom>
          <a:noFill/>
        </p:spPr>
        <p:txBody>
          <a:bodyPr wrap="square" rtlCol="0">
            <a:spAutoFit/>
          </a:bodyPr>
          <a:lstStyle/>
          <a:p>
            <a:pPr algn="ctr"/>
            <a:r>
              <a:rPr lang="en-US" altLang="ja-JP" b="1" dirty="0" smtClean="0">
                <a:solidFill>
                  <a:schemeClr val="bg1"/>
                </a:solidFill>
                <a:latin typeface="Meiryo" charset="-128"/>
                <a:ea typeface="Meiryo" charset="-128"/>
                <a:cs typeface="Meiryo" charset="-128"/>
              </a:rPr>
              <a:t>〜18</a:t>
            </a:r>
            <a:r>
              <a:rPr lang="ja-JP" altLang="en-US" b="1" dirty="0" smtClean="0">
                <a:solidFill>
                  <a:schemeClr val="bg1"/>
                </a:solidFill>
                <a:latin typeface="Meiryo" charset="-128"/>
                <a:ea typeface="Meiryo" charset="-128"/>
                <a:cs typeface="Meiryo" charset="-128"/>
              </a:rPr>
              <a:t>世紀半ば</a:t>
            </a:r>
            <a:endParaRPr kumimoji="1" lang="ja-JP" altLang="en-US" b="1" dirty="0">
              <a:solidFill>
                <a:schemeClr val="bg1"/>
              </a:solidFill>
              <a:latin typeface="Meiryo" charset="-128"/>
              <a:ea typeface="Meiryo" charset="-128"/>
              <a:cs typeface="Meiryo" charset="-128"/>
            </a:endParaRPr>
          </a:p>
        </p:txBody>
      </p:sp>
      <p:sp>
        <p:nvSpPr>
          <p:cNvPr id="35" name="テキスト ボックス 34"/>
          <p:cNvSpPr txBox="1"/>
          <p:nvPr/>
        </p:nvSpPr>
        <p:spPr>
          <a:xfrm>
            <a:off x="2588990" y="838796"/>
            <a:ext cx="1944216" cy="369332"/>
          </a:xfrm>
          <a:prstGeom prst="rect">
            <a:avLst/>
          </a:prstGeom>
          <a:noFill/>
        </p:spPr>
        <p:txBody>
          <a:bodyPr wrap="square" rtlCol="0">
            <a:spAutoFit/>
          </a:bodyPr>
          <a:lstStyle/>
          <a:p>
            <a:pPr algn="ctr"/>
            <a:r>
              <a:rPr lang="en-US" altLang="ja-JP" b="1" dirty="0" smtClean="0">
                <a:solidFill>
                  <a:schemeClr val="bg1"/>
                </a:solidFill>
                <a:latin typeface="Meiryo" charset="-128"/>
                <a:ea typeface="Meiryo" charset="-128"/>
                <a:cs typeface="Meiryo" charset="-128"/>
              </a:rPr>
              <a:t>1800</a:t>
            </a:r>
            <a:r>
              <a:rPr lang="ja-JP" altLang="en-US" b="1" dirty="0" smtClean="0">
                <a:solidFill>
                  <a:schemeClr val="bg1"/>
                </a:solidFill>
                <a:latin typeface="Meiryo" charset="-128"/>
                <a:ea typeface="Meiryo" charset="-128"/>
                <a:cs typeface="Meiryo" charset="-128"/>
              </a:rPr>
              <a:t>年代</a:t>
            </a:r>
            <a:r>
              <a:rPr lang="en-US" altLang="ja-JP" b="1" dirty="0" smtClean="0">
                <a:solidFill>
                  <a:schemeClr val="bg1"/>
                </a:solidFill>
                <a:latin typeface="Meiryo" charset="-128"/>
                <a:ea typeface="Meiryo" charset="-128"/>
                <a:cs typeface="Meiryo" charset="-128"/>
              </a:rPr>
              <a:t>〜</a:t>
            </a:r>
            <a:endParaRPr kumimoji="1" lang="ja-JP" altLang="en-US" b="1" dirty="0">
              <a:solidFill>
                <a:schemeClr val="bg1"/>
              </a:solidFill>
              <a:latin typeface="Meiryo" charset="-128"/>
              <a:ea typeface="Meiryo" charset="-128"/>
              <a:cs typeface="Meiryo" charset="-128"/>
            </a:endParaRPr>
          </a:p>
        </p:txBody>
      </p:sp>
      <p:sp>
        <p:nvSpPr>
          <p:cNvPr id="36" name="テキスト ボックス 35"/>
          <p:cNvSpPr txBox="1"/>
          <p:nvPr/>
        </p:nvSpPr>
        <p:spPr>
          <a:xfrm>
            <a:off x="4632109" y="843099"/>
            <a:ext cx="1944216" cy="369332"/>
          </a:xfrm>
          <a:prstGeom prst="rect">
            <a:avLst/>
          </a:prstGeom>
          <a:noFill/>
        </p:spPr>
        <p:txBody>
          <a:bodyPr wrap="square" rtlCol="0">
            <a:spAutoFit/>
          </a:bodyPr>
          <a:lstStyle/>
          <a:p>
            <a:pPr algn="ctr"/>
            <a:r>
              <a:rPr lang="en-US" altLang="ja-JP" b="1" smtClean="0">
                <a:solidFill>
                  <a:schemeClr val="bg1"/>
                </a:solidFill>
                <a:latin typeface="Meiryo" charset="-128"/>
                <a:ea typeface="Meiryo" charset="-128"/>
                <a:cs typeface="Meiryo" charset="-128"/>
              </a:rPr>
              <a:t>1900</a:t>
            </a:r>
            <a:r>
              <a:rPr lang="ja-JP" altLang="en-US" b="1" dirty="0" smtClean="0">
                <a:solidFill>
                  <a:schemeClr val="bg1"/>
                </a:solidFill>
                <a:latin typeface="Meiryo" charset="-128"/>
                <a:ea typeface="Meiryo" charset="-128"/>
                <a:cs typeface="Meiryo" charset="-128"/>
              </a:rPr>
              <a:t>年代</a:t>
            </a:r>
            <a:r>
              <a:rPr lang="en-US" altLang="ja-JP" b="1" dirty="0" smtClean="0">
                <a:solidFill>
                  <a:schemeClr val="bg1"/>
                </a:solidFill>
                <a:latin typeface="Meiryo" charset="-128"/>
                <a:ea typeface="Meiryo" charset="-128"/>
                <a:cs typeface="Meiryo" charset="-128"/>
              </a:rPr>
              <a:t>〜</a:t>
            </a:r>
            <a:endParaRPr kumimoji="1" lang="ja-JP" altLang="en-US" b="1" dirty="0">
              <a:solidFill>
                <a:schemeClr val="bg1"/>
              </a:solidFill>
              <a:latin typeface="Meiryo" charset="-128"/>
              <a:ea typeface="Meiryo" charset="-128"/>
              <a:cs typeface="Meiryo" charset="-128"/>
            </a:endParaRPr>
          </a:p>
        </p:txBody>
      </p:sp>
      <p:sp>
        <p:nvSpPr>
          <p:cNvPr id="37" name="テキスト ボックス 36"/>
          <p:cNvSpPr txBox="1"/>
          <p:nvPr/>
        </p:nvSpPr>
        <p:spPr>
          <a:xfrm>
            <a:off x="6660232" y="843958"/>
            <a:ext cx="1944216" cy="369332"/>
          </a:xfrm>
          <a:prstGeom prst="rect">
            <a:avLst/>
          </a:prstGeom>
          <a:noFill/>
        </p:spPr>
        <p:txBody>
          <a:bodyPr wrap="square" rtlCol="0">
            <a:spAutoFit/>
          </a:bodyPr>
          <a:lstStyle/>
          <a:p>
            <a:pPr algn="ctr"/>
            <a:r>
              <a:rPr lang="en-US" altLang="ja-JP" b="1" dirty="0" smtClean="0">
                <a:solidFill>
                  <a:schemeClr val="bg1"/>
                </a:solidFill>
                <a:latin typeface="Meiryo" charset="-128"/>
                <a:ea typeface="Meiryo" charset="-128"/>
                <a:cs typeface="Meiryo" charset="-128"/>
              </a:rPr>
              <a:t>20</a:t>
            </a:r>
            <a:r>
              <a:rPr lang="en-US" altLang="ja-JP" b="1" dirty="0">
                <a:solidFill>
                  <a:schemeClr val="bg1"/>
                </a:solidFill>
                <a:latin typeface="Meiryo" charset="-128"/>
                <a:ea typeface="Meiryo" charset="-128"/>
                <a:cs typeface="Meiryo" charset="-128"/>
              </a:rPr>
              <a:t>1</a:t>
            </a:r>
            <a:r>
              <a:rPr lang="en-US" altLang="ja-JP" b="1" dirty="0" smtClean="0">
                <a:solidFill>
                  <a:schemeClr val="bg1"/>
                </a:solidFill>
                <a:latin typeface="Meiryo" charset="-128"/>
                <a:ea typeface="Meiryo" charset="-128"/>
                <a:cs typeface="Meiryo" charset="-128"/>
              </a:rPr>
              <a:t>0</a:t>
            </a:r>
            <a:r>
              <a:rPr lang="ja-JP" altLang="en-US" b="1" dirty="0" smtClean="0">
                <a:solidFill>
                  <a:schemeClr val="bg1"/>
                </a:solidFill>
                <a:latin typeface="Meiryo" charset="-128"/>
                <a:ea typeface="Meiryo" charset="-128"/>
                <a:cs typeface="Meiryo" charset="-128"/>
              </a:rPr>
              <a:t>年代</a:t>
            </a:r>
            <a:r>
              <a:rPr lang="en-US" altLang="ja-JP" b="1" dirty="0" smtClean="0">
                <a:solidFill>
                  <a:schemeClr val="bg1"/>
                </a:solidFill>
                <a:latin typeface="Meiryo" charset="-128"/>
                <a:ea typeface="Meiryo" charset="-128"/>
                <a:cs typeface="Meiryo" charset="-128"/>
              </a:rPr>
              <a:t>〜</a:t>
            </a:r>
            <a:endParaRPr kumimoji="1" lang="ja-JP" altLang="en-US"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61906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スマートマシンが労働にもたらす影響</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sp>
        <p:nvSpPr>
          <p:cNvPr id="4" name="タイトル 3"/>
          <p:cNvSpPr txBox="1">
            <a:spLocks/>
          </p:cNvSpPr>
          <p:nvPr/>
        </p:nvSpPr>
        <p:spPr>
          <a:xfrm>
            <a:off x="3995936" y="1484142"/>
            <a:ext cx="4536877" cy="694992"/>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sz="2000" b="1" dirty="0" smtClean="0">
                <a:solidFill>
                  <a:schemeClr val="tx1">
                    <a:lumMod val="50000"/>
                    <a:lumOff val="50000"/>
                  </a:schemeClr>
                </a:solidFill>
                <a:latin typeface="Meiryo" charset="-128"/>
                <a:ea typeface="Meiryo" charset="-128"/>
                <a:cs typeface="Meiryo" charset="-128"/>
              </a:rPr>
              <a:t>スマートマシンによって影響を受ける</a:t>
            </a:r>
            <a:endParaRPr lang="en-US" altLang="ja-JP" sz="2000" b="1" dirty="0" smtClean="0">
              <a:solidFill>
                <a:schemeClr val="tx1">
                  <a:lumMod val="50000"/>
                  <a:lumOff val="50000"/>
                </a:schemeClr>
              </a:solidFill>
              <a:latin typeface="Meiryo" charset="-128"/>
              <a:ea typeface="Meiryo" charset="-128"/>
              <a:cs typeface="Meiryo" charset="-128"/>
            </a:endParaRPr>
          </a:p>
          <a:p>
            <a:r>
              <a:rPr lang="ja-JP" altLang="en-US" sz="2000" b="1" dirty="0" smtClean="0">
                <a:solidFill>
                  <a:schemeClr val="tx1">
                    <a:lumMod val="50000"/>
                    <a:lumOff val="50000"/>
                  </a:schemeClr>
                </a:solidFill>
                <a:latin typeface="Meiryo" charset="-128"/>
                <a:ea typeface="Meiryo" charset="-128"/>
                <a:cs typeface="Meiryo" charset="-128"/>
              </a:rPr>
              <a:t>キャリアパス（</a:t>
            </a:r>
            <a:r>
              <a:rPr lang="en-US" altLang="ja-JP" sz="2000" b="1" dirty="0" smtClean="0">
                <a:solidFill>
                  <a:schemeClr val="tx1">
                    <a:lumMod val="50000"/>
                    <a:lumOff val="50000"/>
                  </a:schemeClr>
                </a:solidFill>
                <a:latin typeface="Meiryo" charset="-128"/>
                <a:ea typeface="Meiryo" charset="-128"/>
                <a:cs typeface="Meiryo" charset="-128"/>
              </a:rPr>
              <a:t>2020</a:t>
            </a:r>
            <a:r>
              <a:rPr lang="ja-JP" altLang="en-US" sz="2000" b="1" dirty="0" smtClean="0">
                <a:solidFill>
                  <a:schemeClr val="tx1">
                    <a:lumMod val="50000"/>
                    <a:lumOff val="50000"/>
                  </a:schemeClr>
                </a:solidFill>
                <a:latin typeface="Meiryo" charset="-128"/>
                <a:ea typeface="Meiryo" charset="-128"/>
                <a:cs typeface="Meiryo" charset="-128"/>
              </a:rPr>
              <a:t>年まで）</a:t>
            </a:r>
            <a:endParaRPr lang="ja-JP" altLang="en-US" sz="2000" b="1" dirty="0">
              <a:solidFill>
                <a:schemeClr val="tx1">
                  <a:lumMod val="50000"/>
                  <a:lumOff val="50000"/>
                </a:schemeClr>
              </a:solidFill>
              <a:latin typeface="Meiryo" charset="-128"/>
              <a:ea typeface="Meiryo" charset="-128"/>
              <a:cs typeface="Meiryo" charset="-128"/>
            </a:endParaRPr>
          </a:p>
        </p:txBody>
      </p:sp>
      <p:pic>
        <p:nvPicPr>
          <p:cNvPr id="5" name="図 4"/>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1484142"/>
            <a:ext cx="3577308" cy="4374277"/>
          </a:xfrm>
          <a:prstGeom prst="rect">
            <a:avLst/>
          </a:prstGeom>
          <a:noFill/>
          <a:ln>
            <a:noFill/>
          </a:ln>
          <a:effectLst>
            <a:outerShdw blurRad="50800" dist="38100" dir="2700000" algn="tl" rotWithShape="0">
              <a:prstClr val="black">
                <a:alpha val="40000"/>
              </a:prstClr>
            </a:outerShdw>
          </a:effectLst>
        </p:spPr>
      </p:pic>
      <p:sp>
        <p:nvSpPr>
          <p:cNvPr id="6" name="テキスト ボックス 5"/>
          <p:cNvSpPr txBox="1"/>
          <p:nvPr/>
        </p:nvSpPr>
        <p:spPr bwMode="auto">
          <a:xfrm>
            <a:off x="3987185" y="2106291"/>
            <a:ext cx="4847628" cy="2165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spAutoFit/>
          </a:bodyPr>
          <a:lstStyle/>
          <a:p>
            <a:endParaRPr lang="en-US" altLang="ja-JP" sz="2000" dirty="0">
              <a:solidFill>
                <a:schemeClr val="tx1">
                  <a:lumMod val="50000"/>
                  <a:lumOff val="50000"/>
                </a:schemeClr>
              </a:solidFill>
              <a:latin typeface="Meiryo" charset="-128"/>
              <a:ea typeface="Meiryo" charset="-128"/>
              <a:cs typeface="Meiryo" charset="-128"/>
            </a:endParaRPr>
          </a:p>
          <a:p>
            <a:pPr marL="342900" indent="-342900">
              <a:buFont typeface="Wingdings" charset="2"/>
              <a:buChar char="ü"/>
            </a:pPr>
            <a:r>
              <a:rPr lang="ja-JP" altLang="ja-JP" b="1" dirty="0" smtClean="0">
                <a:solidFill>
                  <a:srgbClr val="FF0000"/>
                </a:solidFill>
                <a:latin typeface="Meiryo" charset="-128"/>
                <a:ea typeface="Meiryo" charset="-128"/>
                <a:cs typeface="Meiryo" charset="-128"/>
              </a:rPr>
              <a:t>破壊</a:t>
            </a:r>
            <a:r>
              <a:rPr lang="ja-JP" altLang="ja-JP" b="1" dirty="0">
                <a:solidFill>
                  <a:srgbClr val="FF0000"/>
                </a:solidFill>
                <a:latin typeface="Meiryo" charset="-128"/>
                <a:ea typeface="Meiryo" charset="-128"/>
                <a:cs typeface="Meiryo" charset="-128"/>
              </a:rPr>
              <a:t>される</a:t>
            </a:r>
            <a:r>
              <a:rPr lang="ja-JP" altLang="ja-JP" b="1" dirty="0" smtClean="0">
                <a:solidFill>
                  <a:srgbClr val="FF0000"/>
                </a:solidFill>
                <a:latin typeface="Meiryo" charset="-128"/>
                <a:ea typeface="Meiryo" charset="-128"/>
                <a:cs typeface="Meiryo" charset="-128"/>
              </a:rPr>
              <a:t>キャリアパス</a:t>
            </a:r>
            <a:r>
              <a:rPr lang="ja-JP" altLang="en-US" sz="2000" b="1" dirty="0" smtClean="0">
                <a:solidFill>
                  <a:srgbClr val="FF0000"/>
                </a:solidFill>
                <a:latin typeface="Meiryo" charset="-128"/>
                <a:ea typeface="Meiryo" charset="-128"/>
                <a:cs typeface="Meiryo" charset="-128"/>
              </a:rPr>
              <a:t>　</a:t>
            </a:r>
            <a:r>
              <a:rPr lang="en-US" altLang="ja-JP" sz="2000" b="1" dirty="0" smtClean="0">
                <a:solidFill>
                  <a:srgbClr val="FF0000"/>
                </a:solidFill>
                <a:latin typeface="Meiryo" charset="-128"/>
                <a:ea typeface="Meiryo" charset="-128"/>
                <a:cs typeface="Meiryo" charset="-128"/>
              </a:rPr>
              <a:t>			17</a:t>
            </a:r>
            <a:r>
              <a:rPr lang="ja-JP" altLang="ja-JP" sz="2000" b="1" dirty="0" smtClean="0">
                <a:solidFill>
                  <a:srgbClr val="FF0000"/>
                </a:solidFill>
                <a:latin typeface="Meiryo" charset="-128"/>
                <a:ea typeface="Meiryo" charset="-128"/>
                <a:cs typeface="Meiryo" charset="-128"/>
              </a:rPr>
              <a:t>％</a:t>
            </a:r>
            <a:endParaRPr lang="en-US" altLang="ja-JP" sz="2000" dirty="0" smtClean="0">
              <a:solidFill>
                <a:srgbClr val="FF0000"/>
              </a:solidFill>
              <a:latin typeface="Meiryo" charset="-128"/>
              <a:ea typeface="Meiryo" charset="-128"/>
              <a:cs typeface="Meiryo" charset="-128"/>
            </a:endParaRPr>
          </a:p>
          <a:p>
            <a:pPr marL="342900" indent="-342900">
              <a:buFont typeface="Wingdings" charset="2"/>
              <a:buChar char="ü"/>
            </a:pPr>
            <a:r>
              <a:rPr lang="ja-JP" altLang="en-US" b="1" dirty="0" smtClean="0">
                <a:solidFill>
                  <a:schemeClr val="tx1">
                    <a:lumMod val="50000"/>
                    <a:lumOff val="50000"/>
                  </a:schemeClr>
                </a:solidFill>
                <a:latin typeface="Meiryo" charset="-128"/>
                <a:ea typeface="Meiryo" charset="-128"/>
                <a:cs typeface="Meiryo" charset="-128"/>
              </a:rPr>
              <a:t>パーソナルスマートマシンによって</a:t>
            </a:r>
            <a:r>
              <a:rPr lang="en-US" altLang="ja-JP" b="1" dirty="0" smtClean="0">
                <a:solidFill>
                  <a:schemeClr val="tx1">
                    <a:lumMod val="50000"/>
                    <a:lumOff val="50000"/>
                  </a:schemeClr>
                </a:solidFill>
                <a:latin typeface="Meiryo" charset="-128"/>
                <a:ea typeface="Meiryo" charset="-128"/>
                <a:cs typeface="Meiryo" charset="-128"/>
              </a:rPr>
              <a:t/>
            </a:r>
            <a:br>
              <a:rPr lang="en-US" altLang="ja-JP" b="1" dirty="0" smtClean="0">
                <a:solidFill>
                  <a:schemeClr val="tx1">
                    <a:lumMod val="50000"/>
                    <a:lumOff val="50000"/>
                  </a:schemeClr>
                </a:solidFill>
                <a:latin typeface="Meiryo" charset="-128"/>
                <a:ea typeface="Meiryo" charset="-128"/>
                <a:cs typeface="Meiryo" charset="-128"/>
              </a:rPr>
            </a:br>
            <a:r>
              <a:rPr lang="ja-JP" altLang="ja-JP" b="1" dirty="0" smtClean="0">
                <a:solidFill>
                  <a:schemeClr val="tx1">
                    <a:lumMod val="50000"/>
                    <a:lumOff val="50000"/>
                  </a:schemeClr>
                </a:solidFill>
                <a:latin typeface="Meiryo" charset="-128"/>
                <a:ea typeface="Meiryo" charset="-128"/>
                <a:cs typeface="Meiryo" charset="-128"/>
              </a:rPr>
              <a:t>高められるキャリアパス</a:t>
            </a:r>
            <a:r>
              <a:rPr lang="ja-JP" altLang="en-US" sz="2000" b="1" dirty="0" smtClean="0">
                <a:solidFill>
                  <a:schemeClr val="tx1">
                    <a:lumMod val="50000"/>
                    <a:lumOff val="50000"/>
                  </a:schemeClr>
                </a:solidFill>
                <a:latin typeface="Meiryo" charset="-128"/>
                <a:ea typeface="Meiryo" charset="-128"/>
                <a:cs typeface="Meiryo" charset="-128"/>
              </a:rPr>
              <a:t>　</a:t>
            </a:r>
            <a:r>
              <a:rPr lang="en-US" altLang="ja-JP" sz="2000" b="1" dirty="0" smtClean="0">
                <a:solidFill>
                  <a:schemeClr val="tx1">
                    <a:lumMod val="50000"/>
                    <a:lumOff val="50000"/>
                  </a:schemeClr>
                </a:solidFill>
                <a:latin typeface="Meiryo" charset="-128"/>
                <a:ea typeface="Meiryo" charset="-128"/>
                <a:cs typeface="Meiryo" charset="-128"/>
              </a:rPr>
              <a:t>			12%</a:t>
            </a:r>
            <a:endParaRPr lang="en-US" altLang="ja-JP" sz="2000" dirty="0" smtClean="0">
              <a:solidFill>
                <a:schemeClr val="tx1">
                  <a:lumMod val="50000"/>
                  <a:lumOff val="50000"/>
                </a:schemeClr>
              </a:solidFill>
              <a:latin typeface="Meiryo" charset="-128"/>
              <a:ea typeface="Meiryo" charset="-128"/>
              <a:cs typeface="Meiryo" charset="-128"/>
            </a:endParaRPr>
          </a:p>
          <a:p>
            <a:pPr marL="342900" indent="-342900">
              <a:buFont typeface="Wingdings" charset="2"/>
              <a:buChar char="ü"/>
            </a:pPr>
            <a:r>
              <a:rPr lang="ja-JP" altLang="ja-JP" b="1" dirty="0" smtClean="0">
                <a:solidFill>
                  <a:schemeClr val="tx1">
                    <a:lumMod val="50000"/>
                    <a:lumOff val="50000"/>
                  </a:schemeClr>
                </a:solidFill>
                <a:latin typeface="Meiryo" charset="-128"/>
                <a:ea typeface="Meiryo" charset="-128"/>
                <a:cs typeface="Meiryo" charset="-128"/>
              </a:rPr>
              <a:t>エンタープライズスマートマシン</a:t>
            </a:r>
            <a:r>
              <a:rPr lang="en-US" altLang="ja-JP" b="1" dirty="0" smtClean="0">
                <a:solidFill>
                  <a:schemeClr val="tx1">
                    <a:lumMod val="50000"/>
                    <a:lumOff val="50000"/>
                  </a:schemeClr>
                </a:solidFill>
                <a:latin typeface="Meiryo" charset="-128"/>
                <a:ea typeface="Meiryo" charset="-128"/>
                <a:cs typeface="Meiryo" charset="-128"/>
              </a:rPr>
              <a:t/>
            </a:r>
            <a:br>
              <a:rPr lang="en-US" altLang="ja-JP" b="1" dirty="0" smtClean="0">
                <a:solidFill>
                  <a:schemeClr val="tx1">
                    <a:lumMod val="50000"/>
                    <a:lumOff val="50000"/>
                  </a:schemeClr>
                </a:solidFill>
                <a:latin typeface="Meiryo" charset="-128"/>
                <a:ea typeface="Meiryo" charset="-128"/>
                <a:cs typeface="Meiryo" charset="-128"/>
              </a:rPr>
            </a:br>
            <a:r>
              <a:rPr lang="ja-JP" altLang="ja-JP" b="1" dirty="0" smtClean="0">
                <a:solidFill>
                  <a:schemeClr val="tx1">
                    <a:lumMod val="50000"/>
                    <a:lumOff val="50000"/>
                  </a:schemeClr>
                </a:solidFill>
                <a:latin typeface="Meiryo" charset="-128"/>
                <a:ea typeface="Meiryo" charset="-128"/>
                <a:cs typeface="Meiryo" charset="-128"/>
              </a:rPr>
              <a:t>によって高められるキャリアパス</a:t>
            </a:r>
            <a:r>
              <a:rPr lang="en-US" altLang="ja-JP" sz="2000" b="1" dirty="0" smtClean="0">
                <a:solidFill>
                  <a:schemeClr val="tx1">
                    <a:lumMod val="50000"/>
                    <a:lumOff val="50000"/>
                  </a:schemeClr>
                </a:solidFill>
                <a:latin typeface="Meiryo" charset="-128"/>
                <a:ea typeface="Meiryo" charset="-128"/>
                <a:cs typeface="Meiryo" charset="-128"/>
              </a:rPr>
              <a:t>	22</a:t>
            </a:r>
            <a:r>
              <a:rPr lang="ja-JP" altLang="ja-JP" sz="2000" b="1" dirty="0" smtClean="0">
                <a:solidFill>
                  <a:schemeClr val="tx1">
                    <a:lumMod val="50000"/>
                    <a:lumOff val="50000"/>
                  </a:schemeClr>
                </a:solidFill>
                <a:latin typeface="Meiryo" charset="-128"/>
                <a:ea typeface="Meiryo" charset="-128"/>
                <a:cs typeface="Meiryo" charset="-128"/>
              </a:rPr>
              <a:t>％</a:t>
            </a:r>
            <a:endParaRPr lang="en-US" altLang="ja-JP" sz="2000" b="1" dirty="0">
              <a:solidFill>
                <a:schemeClr val="tx1">
                  <a:lumMod val="50000"/>
                  <a:lumOff val="50000"/>
                </a:schemeClr>
              </a:solidFill>
              <a:latin typeface="Meiryo" charset="-128"/>
              <a:ea typeface="Meiryo" charset="-128"/>
              <a:cs typeface="Meiryo" charset="-128"/>
            </a:endParaRPr>
          </a:p>
          <a:p>
            <a:pPr marL="342900" indent="-342900">
              <a:buFont typeface="Wingdings" charset="2"/>
              <a:buChar char="ü"/>
            </a:pPr>
            <a:r>
              <a:rPr lang="ja-JP" altLang="en-US" b="1" dirty="0" smtClean="0">
                <a:solidFill>
                  <a:schemeClr val="tx1">
                    <a:lumMod val="50000"/>
                    <a:lumOff val="50000"/>
                  </a:schemeClr>
                </a:solidFill>
                <a:latin typeface="Meiryo" charset="-128"/>
                <a:ea typeface="Meiryo" charset="-128"/>
                <a:cs typeface="Meiryo" charset="-128"/>
              </a:rPr>
              <a:t>影響を受けないキャリアパス</a:t>
            </a:r>
            <a:r>
              <a:rPr lang="en-US" altLang="ja-JP" sz="2000" b="1" dirty="0">
                <a:solidFill>
                  <a:schemeClr val="tx1">
                    <a:lumMod val="50000"/>
                    <a:lumOff val="50000"/>
                  </a:schemeClr>
                </a:solidFill>
                <a:latin typeface="Meiryo" charset="-128"/>
                <a:ea typeface="Meiryo" charset="-128"/>
                <a:cs typeface="Meiryo" charset="-128"/>
              </a:rPr>
              <a:t>	</a:t>
            </a:r>
            <a:r>
              <a:rPr lang="en-US" altLang="ja-JP" sz="2000" b="1" dirty="0" smtClean="0">
                <a:solidFill>
                  <a:schemeClr val="tx1">
                    <a:lumMod val="50000"/>
                    <a:lumOff val="50000"/>
                  </a:schemeClr>
                </a:solidFill>
                <a:latin typeface="Meiryo" charset="-128"/>
                <a:ea typeface="Meiryo" charset="-128"/>
                <a:cs typeface="Meiryo" charset="-128"/>
              </a:rPr>
              <a:t>	49%</a:t>
            </a:r>
          </a:p>
        </p:txBody>
      </p:sp>
      <p:sp>
        <p:nvSpPr>
          <p:cNvPr id="7" name="正方形/長方形 6"/>
          <p:cNvSpPr/>
          <p:nvPr/>
        </p:nvSpPr>
        <p:spPr>
          <a:xfrm>
            <a:off x="5177414" y="6237312"/>
            <a:ext cx="3888432" cy="338554"/>
          </a:xfrm>
          <a:prstGeom prst="rect">
            <a:avLst/>
          </a:prstGeom>
        </p:spPr>
        <p:txBody>
          <a:bodyPr wrap="square">
            <a:spAutoFit/>
          </a:bodyPr>
          <a:lstStyle/>
          <a:p>
            <a:pPr algn="r"/>
            <a:endParaRPr lang="en-US" altLang="ja-JP" sz="800" dirty="0">
              <a:solidFill>
                <a:schemeClr val="tx1">
                  <a:lumMod val="50000"/>
                  <a:lumOff val="50000"/>
                </a:schemeClr>
              </a:solidFill>
              <a:latin typeface="Meiryo" charset="-128"/>
              <a:ea typeface="Meiryo" charset="-128"/>
              <a:cs typeface="Meiryo" charset="-128"/>
            </a:endParaRPr>
          </a:p>
          <a:p>
            <a:pPr algn="r"/>
            <a:r>
              <a:rPr lang="ja-JP" altLang="en-US" sz="800" dirty="0">
                <a:solidFill>
                  <a:schemeClr val="tx1">
                    <a:lumMod val="50000"/>
                    <a:lumOff val="50000"/>
                  </a:schemeClr>
                </a:solidFill>
                <a:latin typeface="Meiryo" charset="-128"/>
                <a:ea typeface="Meiryo" charset="-128"/>
                <a:cs typeface="Meiryo" charset="-128"/>
              </a:rPr>
              <a:t>出所：ガートナー</a:t>
            </a:r>
            <a:endParaRPr lang="en-US" altLang="ja-JP" sz="800"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617986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0000"/>
                </a:solidFill>
                <a:latin typeface="メイリオ" charset="-128"/>
              </a:rPr>
              <a:t>スマートマシンに負けない人間の</a:t>
            </a:r>
            <a:r>
              <a:rPr lang="en-US" altLang="ja-JP" dirty="0">
                <a:solidFill>
                  <a:srgbClr val="000000"/>
                </a:solidFill>
                <a:latin typeface="メイリオ" charset="-128"/>
              </a:rPr>
              <a:t>5</a:t>
            </a:r>
            <a:r>
              <a:rPr lang="ja-JP" altLang="en-US" dirty="0">
                <a:solidFill>
                  <a:srgbClr val="000000"/>
                </a:solidFill>
                <a:latin typeface="メイリオ" charset="-128"/>
              </a:rPr>
              <a:t>つの能力と</a:t>
            </a:r>
            <a:r>
              <a:rPr lang="ja-JP" altLang="en-US" dirty="0" smtClean="0">
                <a:solidFill>
                  <a:srgbClr val="000000"/>
                </a:solidFill>
                <a:latin typeface="メイリオ" charset="-128"/>
              </a:rPr>
              <a:t>は</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4" name="正方形/長方形 3"/>
          <p:cNvSpPr/>
          <p:nvPr/>
        </p:nvSpPr>
        <p:spPr>
          <a:xfrm>
            <a:off x="395536" y="1124744"/>
            <a:ext cx="8352927" cy="4462760"/>
          </a:xfrm>
          <a:prstGeom prst="rect">
            <a:avLst/>
          </a:prstGeom>
        </p:spPr>
        <p:txBody>
          <a:bodyPr wrap="square">
            <a:spAutoFit/>
          </a:bodyPr>
          <a:lstStyle/>
          <a:p>
            <a:r>
              <a:rPr lang="ja-JP" altLang="en-US" sz="1400" b="1" u="sng" dirty="0" smtClean="0">
                <a:solidFill>
                  <a:srgbClr val="000000"/>
                </a:solidFill>
                <a:latin typeface="メイリオ" charset="-128"/>
              </a:rPr>
              <a:t>創造力</a:t>
            </a:r>
            <a:endParaRPr lang="ja-JP" altLang="en-US" sz="1400" b="1" u="sng" dirty="0">
              <a:solidFill>
                <a:srgbClr val="000000"/>
              </a:solidFill>
              <a:latin typeface="メイリオ" charset="-128"/>
            </a:endParaRPr>
          </a:p>
          <a:p>
            <a:r>
              <a:rPr lang="ja-JP" altLang="en-US" sz="1000" dirty="0" smtClean="0">
                <a:solidFill>
                  <a:srgbClr val="252525"/>
                </a:solidFill>
                <a:latin typeface="メイリオ" charset="-128"/>
              </a:rPr>
              <a:t>人間</a:t>
            </a:r>
            <a:r>
              <a:rPr lang="ja-JP" altLang="en-US" sz="1000" dirty="0">
                <a:solidFill>
                  <a:srgbClr val="252525"/>
                </a:solidFill>
                <a:latin typeface="メイリオ" charset="-128"/>
              </a:rPr>
              <a:t>には、新しいものごとを生み出す創造力を持っている。事業の枠組みをデザインし、新しい事業を創造し、ビジネスにつなげていくことができる。新規事業を立ち上げ、そのプロセスや自動化においてスマートマシンを活用しながら、事業をスケールさせていくといったアプローチはありだろう</a:t>
            </a:r>
            <a:r>
              <a:rPr lang="ja-JP" altLang="en-US" sz="1000" dirty="0" smtClean="0">
                <a:solidFill>
                  <a:srgbClr val="252525"/>
                </a:solidFill>
                <a:latin typeface="メイリオ" charset="-128"/>
              </a:rPr>
              <a:t>。</a:t>
            </a:r>
            <a:endParaRPr lang="en-US" altLang="ja-JP" sz="1000" dirty="0" smtClean="0">
              <a:solidFill>
                <a:srgbClr val="252525"/>
              </a:solidFill>
              <a:latin typeface="メイリオ" charset="-128"/>
            </a:endParaRPr>
          </a:p>
          <a:p>
            <a:endParaRPr lang="ja-JP" altLang="en-US" sz="1000" dirty="0">
              <a:solidFill>
                <a:srgbClr val="252525"/>
              </a:solidFill>
              <a:latin typeface="メイリオ" charset="-128"/>
            </a:endParaRPr>
          </a:p>
          <a:p>
            <a:r>
              <a:rPr lang="ja-JP" altLang="en-US" sz="1400" b="1" u="sng" dirty="0">
                <a:solidFill>
                  <a:srgbClr val="000000"/>
                </a:solidFill>
                <a:latin typeface="メイリオ" charset="-128"/>
              </a:rPr>
              <a:t>交渉能力</a:t>
            </a:r>
          </a:p>
          <a:p>
            <a:r>
              <a:rPr lang="ja-JP" altLang="en-US" sz="1000" dirty="0" smtClean="0">
                <a:solidFill>
                  <a:srgbClr val="252525"/>
                </a:solidFill>
                <a:latin typeface="メイリオ" charset="-128"/>
              </a:rPr>
              <a:t>人間</a:t>
            </a:r>
            <a:r>
              <a:rPr lang="ja-JP" altLang="en-US" sz="1000" dirty="0">
                <a:solidFill>
                  <a:srgbClr val="252525"/>
                </a:solidFill>
                <a:latin typeface="メイリオ" charset="-128"/>
              </a:rPr>
              <a:t>には、ビジネスを進めていく上での対人関係を構築し交渉を進め、事業者同士による提携やサービス連携などエコシステムを形成することができる。通常のルーチンワークはスマートマシンに任せ、人間は、交渉によるビジネス領域を拡大させていく役割が重要となるだろう</a:t>
            </a:r>
            <a:r>
              <a:rPr lang="ja-JP" altLang="en-US" sz="1000" dirty="0" smtClean="0">
                <a:solidFill>
                  <a:srgbClr val="252525"/>
                </a:solidFill>
                <a:latin typeface="メイリオ" charset="-128"/>
              </a:rPr>
              <a:t>。</a:t>
            </a:r>
            <a:endParaRPr lang="en-US" altLang="ja-JP" sz="1000" dirty="0" smtClean="0">
              <a:solidFill>
                <a:srgbClr val="252525"/>
              </a:solidFill>
              <a:latin typeface="メイリオ" charset="-128"/>
            </a:endParaRPr>
          </a:p>
          <a:p>
            <a:endParaRPr lang="ja-JP" altLang="en-US" sz="1000" dirty="0">
              <a:solidFill>
                <a:srgbClr val="252525"/>
              </a:solidFill>
              <a:latin typeface="メイリオ" charset="-128"/>
            </a:endParaRPr>
          </a:p>
          <a:p>
            <a:r>
              <a:rPr lang="ja-JP" altLang="en-US" sz="1400" b="1" u="sng" dirty="0">
                <a:solidFill>
                  <a:srgbClr val="000000"/>
                </a:solidFill>
                <a:latin typeface="メイリオ" charset="-128"/>
              </a:rPr>
              <a:t>リーダーシップ力</a:t>
            </a:r>
          </a:p>
          <a:p>
            <a:r>
              <a:rPr lang="ja-JP" altLang="en-US" sz="1000" dirty="0" smtClean="0">
                <a:solidFill>
                  <a:srgbClr val="252525"/>
                </a:solidFill>
                <a:latin typeface="メイリオ" charset="-128"/>
              </a:rPr>
              <a:t>人間</a:t>
            </a:r>
            <a:r>
              <a:rPr lang="ja-JP" altLang="en-US" sz="1000" dirty="0">
                <a:solidFill>
                  <a:srgbClr val="252525"/>
                </a:solidFill>
                <a:latin typeface="メイリオ" charset="-128"/>
              </a:rPr>
              <a:t>には、人を動かすリーダーシップを持っている。</a:t>
            </a:r>
            <a:r>
              <a:rPr lang="en-US" altLang="ja-JP" sz="1000" dirty="0">
                <a:solidFill>
                  <a:srgbClr val="252525"/>
                </a:solidFill>
                <a:latin typeface="メイリオ" charset="-128"/>
              </a:rPr>
              <a:t>Gartner</a:t>
            </a:r>
            <a:r>
              <a:rPr lang="ja-JP" altLang="en-US" sz="1000" dirty="0">
                <a:solidFill>
                  <a:srgbClr val="252525"/>
                </a:solidFill>
                <a:latin typeface="メイリオ" charset="-128"/>
              </a:rPr>
              <a:t>の予測に、ロボットの上司による監視下に置かれる可能性を指摘しているが、データに基づく人間の業務評価の判断の一部をすることができても、リーダシップを発揮することは困難だろう。人間が、リーダシップを発揮することで、組織を動かしてく営みは、人間にしかできないだろう</a:t>
            </a:r>
            <a:r>
              <a:rPr lang="ja-JP" altLang="en-US" sz="1000" dirty="0" smtClean="0">
                <a:solidFill>
                  <a:srgbClr val="252525"/>
                </a:solidFill>
                <a:latin typeface="メイリオ" charset="-128"/>
              </a:rPr>
              <a:t>。</a:t>
            </a:r>
            <a:endParaRPr lang="en-US" altLang="ja-JP" sz="1000" dirty="0" smtClean="0">
              <a:solidFill>
                <a:srgbClr val="252525"/>
              </a:solidFill>
              <a:latin typeface="メイリオ" charset="-128"/>
            </a:endParaRPr>
          </a:p>
          <a:p>
            <a:endParaRPr lang="ja-JP" altLang="en-US" sz="1000" dirty="0">
              <a:solidFill>
                <a:srgbClr val="252525"/>
              </a:solidFill>
              <a:latin typeface="メイリオ" charset="-128"/>
            </a:endParaRPr>
          </a:p>
          <a:p>
            <a:r>
              <a:rPr lang="ja-JP" altLang="en-US" sz="1400" b="1" u="sng" dirty="0">
                <a:solidFill>
                  <a:srgbClr val="000000"/>
                </a:solidFill>
                <a:latin typeface="メイリオ" charset="-128"/>
              </a:rPr>
              <a:t>常識力</a:t>
            </a:r>
          </a:p>
          <a:p>
            <a:r>
              <a:rPr lang="ja-JP" altLang="en-US" sz="1000" dirty="0" smtClean="0">
                <a:solidFill>
                  <a:srgbClr val="252525"/>
                </a:solidFill>
                <a:latin typeface="メイリオ" charset="-128"/>
              </a:rPr>
              <a:t>人間</a:t>
            </a:r>
            <a:r>
              <a:rPr lang="ja-JP" altLang="en-US" sz="1000" dirty="0">
                <a:solidFill>
                  <a:srgbClr val="252525"/>
                </a:solidFill>
                <a:latin typeface="メイリオ" charset="-128"/>
              </a:rPr>
              <a:t>には、常識的な判断をし、事業を進めていくことができる。スマートマシンは常識や道徳観を身につけることは難しい。さらに、日本人には、おもてなしの心をもって、サービスができる点は強みといえるだろう</a:t>
            </a:r>
            <a:r>
              <a:rPr lang="ja-JP" altLang="en-US" sz="1000" dirty="0" smtClean="0">
                <a:solidFill>
                  <a:srgbClr val="252525"/>
                </a:solidFill>
                <a:latin typeface="メイリオ" charset="-128"/>
              </a:rPr>
              <a:t>。</a:t>
            </a:r>
            <a:endParaRPr lang="en-US" altLang="ja-JP" sz="1000" dirty="0" smtClean="0">
              <a:solidFill>
                <a:srgbClr val="252525"/>
              </a:solidFill>
              <a:latin typeface="メイリオ" charset="-128"/>
            </a:endParaRPr>
          </a:p>
          <a:p>
            <a:endParaRPr lang="ja-JP" altLang="en-US" sz="1000" dirty="0">
              <a:solidFill>
                <a:srgbClr val="252525"/>
              </a:solidFill>
              <a:latin typeface="メイリオ" charset="-128"/>
            </a:endParaRPr>
          </a:p>
          <a:p>
            <a:r>
              <a:rPr lang="ja-JP" altLang="en-US" sz="1400" b="1" u="sng" dirty="0">
                <a:solidFill>
                  <a:srgbClr val="000000"/>
                </a:solidFill>
                <a:latin typeface="メイリオ" charset="-128"/>
              </a:rPr>
              <a:t>大局的な視点</a:t>
            </a:r>
          </a:p>
          <a:p>
            <a:r>
              <a:rPr lang="ja-JP" altLang="en-US" sz="1000" dirty="0" smtClean="0">
                <a:solidFill>
                  <a:srgbClr val="252525"/>
                </a:solidFill>
                <a:latin typeface="メイリオ" charset="-128"/>
              </a:rPr>
              <a:t>人間</a:t>
            </a:r>
            <a:r>
              <a:rPr lang="ja-JP" altLang="en-US" sz="1000" dirty="0">
                <a:solidFill>
                  <a:srgbClr val="252525"/>
                </a:solidFill>
                <a:latin typeface="メイリオ" charset="-128"/>
              </a:rPr>
              <a:t>には、さまざまな経験に基づき、大局的な視点でものごとを判断し、行動することができる。スマートマシンは、学習することで、その分野の専門性を高めていくことができるが、人間のような大局的な視点で判断し行動することは難しいだろう</a:t>
            </a:r>
            <a:r>
              <a:rPr lang="ja-JP" altLang="en-US" sz="1000" dirty="0" smtClean="0">
                <a:solidFill>
                  <a:srgbClr val="252525"/>
                </a:solidFill>
                <a:latin typeface="メイリオ" charset="-128"/>
              </a:rPr>
              <a:t>。</a:t>
            </a:r>
            <a:endParaRPr lang="en-US" altLang="ja-JP" sz="1000" dirty="0" smtClean="0">
              <a:solidFill>
                <a:srgbClr val="252525"/>
              </a:solidFill>
              <a:latin typeface="メイリオ" charset="-128"/>
            </a:endParaRPr>
          </a:p>
          <a:p>
            <a:endParaRPr lang="ja-JP" altLang="en-US" sz="1000" dirty="0">
              <a:solidFill>
                <a:srgbClr val="252525"/>
              </a:solidFill>
              <a:latin typeface="メイリオ" charset="-128"/>
            </a:endParaRPr>
          </a:p>
          <a:p>
            <a:r>
              <a:rPr lang="ja-JP" altLang="en-US" sz="1400" b="1" dirty="0">
                <a:solidFill>
                  <a:srgbClr val="000000"/>
                </a:solidFill>
                <a:latin typeface="メイリオ" charset="-128"/>
              </a:rPr>
              <a:t>スマートマシンとの「分業」を想定したキャリアパスを</a:t>
            </a:r>
          </a:p>
          <a:p>
            <a:r>
              <a:rPr lang="ja-JP" altLang="en-US" sz="1000" dirty="0" smtClean="0">
                <a:solidFill>
                  <a:srgbClr val="252525"/>
                </a:solidFill>
                <a:latin typeface="メイリオ" charset="-128"/>
              </a:rPr>
              <a:t>スマートマシン</a:t>
            </a:r>
            <a:r>
              <a:rPr lang="ja-JP" altLang="en-US" sz="1000" dirty="0">
                <a:solidFill>
                  <a:srgbClr val="252525"/>
                </a:solidFill>
                <a:latin typeface="メイリオ" charset="-128"/>
              </a:rPr>
              <a:t>により、人間のキャリアパスはよくも悪くも影響を受けていくことになる。</a:t>
            </a:r>
          </a:p>
          <a:p>
            <a:r>
              <a:rPr lang="ja-JP" altLang="en-US" sz="1000" dirty="0" smtClean="0">
                <a:solidFill>
                  <a:srgbClr val="252525"/>
                </a:solidFill>
                <a:latin typeface="メイリオ" charset="-128"/>
              </a:rPr>
              <a:t>スマートマシン</a:t>
            </a:r>
            <a:r>
              <a:rPr lang="ja-JP" altLang="en-US" sz="1000" dirty="0">
                <a:solidFill>
                  <a:srgbClr val="252525"/>
                </a:solidFill>
                <a:latin typeface="メイリオ" charset="-128"/>
              </a:rPr>
              <a:t>により、人間への置き換えが進むというよりも、スマートマシンが作業できる得意な領域を任せることで、良きパートナーとして、「分業」を進め、より効率的でビジネスを発展させていくことが重要となるだろう。</a:t>
            </a:r>
          </a:p>
          <a:p>
            <a:r>
              <a:rPr lang="ja-JP" altLang="en-US" sz="1000" dirty="0" smtClean="0">
                <a:solidFill>
                  <a:srgbClr val="252525"/>
                </a:solidFill>
                <a:latin typeface="メイリオ" charset="-128"/>
              </a:rPr>
              <a:t>人間</a:t>
            </a:r>
            <a:r>
              <a:rPr lang="ja-JP" altLang="en-US" sz="1000" dirty="0">
                <a:solidFill>
                  <a:srgbClr val="252525"/>
                </a:solidFill>
                <a:latin typeface="メイリオ" charset="-128"/>
              </a:rPr>
              <a:t>は、人間にしかできない能力を高め、中長期的なキャリアパスを考え行動していくことが求められていくだろう。</a:t>
            </a:r>
            <a:endParaRPr lang="ja-JP" altLang="en-US" sz="1000" b="0" i="0" dirty="0">
              <a:solidFill>
                <a:srgbClr val="252525"/>
              </a:solidFill>
              <a:effectLst/>
              <a:latin typeface="メイリオ" charset="-128"/>
            </a:endParaRPr>
          </a:p>
        </p:txBody>
      </p:sp>
      <p:sp>
        <p:nvSpPr>
          <p:cNvPr id="6" name="正方形/長方形 5"/>
          <p:cNvSpPr/>
          <p:nvPr/>
        </p:nvSpPr>
        <p:spPr>
          <a:xfrm>
            <a:off x="7037946" y="784105"/>
            <a:ext cx="2048959" cy="215444"/>
          </a:xfrm>
          <a:prstGeom prst="rect">
            <a:avLst/>
          </a:prstGeom>
        </p:spPr>
        <p:txBody>
          <a:bodyPr wrap="none">
            <a:spAutoFit/>
          </a:bodyPr>
          <a:lstStyle/>
          <a:p>
            <a:pPr algn="r"/>
            <a:r>
              <a:rPr lang="ja-JP" altLang="en-US" sz="800"/>
              <a:t>http://japan.zdnet.com/article/35073187/1/</a:t>
            </a:r>
          </a:p>
        </p:txBody>
      </p:sp>
    </p:spTree>
    <p:extLst>
      <p:ext uri="{BB962C8B-B14F-4D97-AF65-F5344CB8AC3E}">
        <p14:creationId xmlns:p14="http://schemas.microsoft.com/office/powerpoint/2010/main" val="66373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ビジネス・インテリジェンスの目的</a:t>
            </a:r>
            <a:endParaRPr kumimoji="1" lang="ja-JP" altLang="en-US" dirty="0"/>
          </a:p>
        </p:txBody>
      </p:sp>
      <p:sp>
        <p:nvSpPr>
          <p:cNvPr id="3" name="スライド番号プレースホルダー 2"/>
          <p:cNvSpPr>
            <a:spLocks noGrp="1"/>
          </p:cNvSpPr>
          <p:nvPr>
            <p:ph type="sldNum" sz="quarter" idx="12"/>
          </p:nvPr>
        </p:nvSpPr>
        <p:spPr>
          <a:xfrm>
            <a:off x="6932246" y="6656769"/>
            <a:ext cx="2133600" cy="217800"/>
          </a:xfrm>
        </p:spPr>
        <p:txBody>
          <a:bodyPr/>
          <a:lstStyle/>
          <a:p>
            <a:fld id="{8FF8CC5D-A65D-5946-99B5-645367A967AD}" type="slidenum">
              <a:rPr kumimoji="1" lang="ja-JP" altLang="en-US" smtClean="0"/>
              <a:t>4</a:t>
            </a:fld>
            <a:endParaRPr kumimoji="1" lang="ja-JP" altLang="en-US" dirty="0"/>
          </a:p>
        </p:txBody>
      </p:sp>
      <p:sp>
        <p:nvSpPr>
          <p:cNvPr id="4" name="角丸四角形 3"/>
          <p:cNvSpPr/>
          <p:nvPr/>
        </p:nvSpPr>
        <p:spPr bwMode="auto">
          <a:xfrm>
            <a:off x="3174001" y="2586916"/>
            <a:ext cx="2757702"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紙</a:t>
            </a:r>
            <a:r>
              <a:rPr lang="ja-JP" altLang="en-US" dirty="0">
                <a:solidFill>
                  <a:schemeClr val="bg1"/>
                </a:solidFill>
                <a:latin typeface="メイリオ"/>
                <a:ea typeface="メイリオ"/>
                <a:cs typeface="メイリオ"/>
              </a:rPr>
              <a:t>おむつを買う男性は、缶ビールを一緒に買うことが</a:t>
            </a:r>
            <a:r>
              <a:rPr lang="ja-JP" altLang="en-US" dirty="0" smtClean="0">
                <a:solidFill>
                  <a:schemeClr val="bg1"/>
                </a:solidFill>
                <a:latin typeface="メイリオ"/>
                <a:ea typeface="メイリオ"/>
                <a:cs typeface="メイリオ"/>
              </a:rPr>
              <a:t>多い</a:t>
            </a:r>
            <a:endParaRPr lang="ja-JP" altLang="en-US" dirty="0">
              <a:solidFill>
                <a:schemeClr val="bg1"/>
              </a:solidFill>
              <a:latin typeface="メイリオ"/>
              <a:ea typeface="メイリオ"/>
              <a:cs typeface="メイリオ"/>
            </a:endParaRPr>
          </a:p>
        </p:txBody>
      </p:sp>
      <p:sp>
        <p:nvSpPr>
          <p:cNvPr id="13" name="角丸四角形 12"/>
          <p:cNvSpPr/>
          <p:nvPr/>
        </p:nvSpPr>
        <p:spPr bwMode="auto">
          <a:xfrm>
            <a:off x="331465"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顧客属性</a:t>
            </a:r>
            <a:endParaRPr lang="en-US" altLang="ja-JP" dirty="0" smtClean="0">
              <a:solidFill>
                <a:schemeClr val="bg1"/>
              </a:solidFill>
              <a:latin typeface="メイリオ"/>
              <a:ea typeface="メイリオ"/>
              <a:cs typeface="メイリオ"/>
            </a:endParaRPr>
          </a:p>
        </p:txBody>
      </p:sp>
      <p:sp>
        <p:nvSpPr>
          <p:cNvPr id="14" name="角丸四角形 13"/>
          <p:cNvSpPr/>
          <p:nvPr/>
        </p:nvSpPr>
        <p:spPr bwMode="auto">
          <a:xfrm>
            <a:off x="1742516"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購買履歴</a:t>
            </a:r>
            <a:endParaRPr lang="en-US" altLang="ja-JP" dirty="0" smtClean="0">
              <a:solidFill>
                <a:schemeClr val="bg1"/>
              </a:solidFill>
              <a:latin typeface="メイリオ"/>
              <a:ea typeface="メイリオ"/>
              <a:cs typeface="メイリオ"/>
            </a:endParaRPr>
          </a:p>
        </p:txBody>
      </p:sp>
      <p:sp>
        <p:nvSpPr>
          <p:cNvPr id="15" name="角丸四角形 14"/>
          <p:cNvSpPr/>
          <p:nvPr/>
        </p:nvSpPr>
        <p:spPr bwMode="auto">
          <a:xfrm>
            <a:off x="3178393"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天気予報</a:t>
            </a:r>
            <a:endParaRPr lang="en-US" altLang="ja-JP" dirty="0" smtClean="0">
              <a:solidFill>
                <a:schemeClr val="bg1"/>
              </a:solidFill>
              <a:latin typeface="メイリオ"/>
              <a:ea typeface="メイリオ"/>
              <a:cs typeface="メイリオ"/>
            </a:endParaRPr>
          </a:p>
        </p:txBody>
      </p:sp>
      <p:sp>
        <p:nvSpPr>
          <p:cNvPr id="16" name="角丸四角形 15"/>
          <p:cNvSpPr/>
          <p:nvPr/>
        </p:nvSpPr>
        <p:spPr bwMode="auto">
          <a:xfrm>
            <a:off x="4604299"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600" dirty="0" smtClean="0">
                <a:solidFill>
                  <a:schemeClr val="bg1"/>
                </a:solidFill>
                <a:latin typeface="メイリオ"/>
                <a:ea typeface="メイリオ"/>
                <a:cs typeface="メイリオ"/>
              </a:rPr>
              <a:t>他店での</a:t>
            </a:r>
            <a:endParaRPr lang="en-US" altLang="ja-JP" sz="1600" dirty="0" smtClean="0">
              <a:solidFill>
                <a:schemeClr val="bg1"/>
              </a:solidFill>
              <a:latin typeface="メイリオ"/>
              <a:ea typeface="メイリオ"/>
              <a:cs typeface="メイリオ"/>
            </a:endParaRPr>
          </a:p>
          <a:p>
            <a:pPr algn="ctr">
              <a:defRPr/>
            </a:pPr>
            <a:r>
              <a:rPr lang="ja-JP" altLang="en-US" sz="1600" dirty="0" smtClean="0">
                <a:solidFill>
                  <a:schemeClr val="bg1"/>
                </a:solidFill>
                <a:latin typeface="メイリオ"/>
                <a:ea typeface="メイリオ"/>
                <a:cs typeface="メイリオ"/>
              </a:rPr>
              <a:t>売れゆき</a:t>
            </a:r>
            <a:endParaRPr lang="en-US" altLang="ja-JP" sz="1600" dirty="0" smtClean="0">
              <a:solidFill>
                <a:schemeClr val="bg1"/>
              </a:solidFill>
              <a:latin typeface="メイリオ"/>
              <a:ea typeface="メイリオ"/>
              <a:cs typeface="メイリオ"/>
            </a:endParaRPr>
          </a:p>
        </p:txBody>
      </p:sp>
      <p:sp>
        <p:nvSpPr>
          <p:cNvPr id="17" name="角丸四角形 16"/>
          <p:cNvSpPr/>
          <p:nvPr/>
        </p:nvSpPr>
        <p:spPr bwMode="auto">
          <a:xfrm>
            <a:off x="7460999"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dirty="0" smtClean="0">
                <a:solidFill>
                  <a:schemeClr val="bg1"/>
                </a:solidFill>
                <a:latin typeface="メイリオ"/>
                <a:ea typeface="メイリオ"/>
                <a:cs typeface="メイリオ"/>
              </a:rPr>
              <a:t>収支データ</a:t>
            </a:r>
            <a:endParaRPr lang="en-US" altLang="ja-JP" dirty="0" smtClean="0">
              <a:solidFill>
                <a:schemeClr val="bg1"/>
              </a:solidFill>
              <a:latin typeface="メイリオ"/>
              <a:ea typeface="メイリオ"/>
              <a:cs typeface="メイリオ"/>
            </a:endParaRPr>
          </a:p>
        </p:txBody>
      </p:sp>
      <p:sp>
        <p:nvSpPr>
          <p:cNvPr id="18" name="角丸四角形 17"/>
          <p:cNvSpPr/>
          <p:nvPr/>
        </p:nvSpPr>
        <p:spPr bwMode="auto">
          <a:xfrm>
            <a:off x="6022781" y="954190"/>
            <a:ext cx="1327403" cy="53165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600" dirty="0" smtClean="0">
                <a:solidFill>
                  <a:schemeClr val="bg1"/>
                </a:solidFill>
                <a:latin typeface="メイリオ"/>
                <a:ea typeface="メイリオ"/>
                <a:cs typeface="メイリオ"/>
              </a:rPr>
              <a:t>商品特性</a:t>
            </a:r>
            <a:endParaRPr lang="en-US" altLang="ja-JP" sz="1600" dirty="0" smtClean="0">
              <a:solidFill>
                <a:schemeClr val="bg1"/>
              </a:solidFill>
              <a:latin typeface="メイリオ"/>
              <a:ea typeface="メイリオ"/>
              <a:cs typeface="メイリオ"/>
            </a:endParaRPr>
          </a:p>
        </p:txBody>
      </p:sp>
      <p:sp>
        <p:nvSpPr>
          <p:cNvPr id="19" name="角丸四角形 18"/>
          <p:cNvSpPr/>
          <p:nvPr/>
        </p:nvSpPr>
        <p:spPr bwMode="auto">
          <a:xfrm>
            <a:off x="336156" y="4585222"/>
            <a:ext cx="2733763"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鮭おにぎりの仕入れを増やす</a:t>
            </a:r>
            <a:endParaRPr lang="en-US" altLang="ja-JP" dirty="0" smtClean="0">
              <a:solidFill>
                <a:schemeClr val="bg1"/>
              </a:solidFill>
              <a:latin typeface="メイリオ"/>
              <a:ea typeface="メイリオ"/>
              <a:cs typeface="メイリオ"/>
            </a:endParaRPr>
          </a:p>
        </p:txBody>
      </p:sp>
      <p:sp>
        <p:nvSpPr>
          <p:cNvPr id="21" name="角丸四角形 20"/>
          <p:cNvSpPr/>
          <p:nvPr/>
        </p:nvSpPr>
        <p:spPr bwMode="auto">
          <a:xfrm>
            <a:off x="326774" y="1849777"/>
            <a:ext cx="8461627" cy="482761"/>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集計・分析・予測</a:t>
            </a:r>
            <a:endParaRPr lang="en-US" altLang="ja-JP" sz="2000" dirty="0" smtClean="0">
              <a:solidFill>
                <a:schemeClr val="bg1"/>
              </a:solidFill>
              <a:latin typeface="メイリオ"/>
              <a:ea typeface="メイリオ"/>
              <a:cs typeface="メイリオ"/>
            </a:endParaRPr>
          </a:p>
        </p:txBody>
      </p:sp>
      <p:sp>
        <p:nvSpPr>
          <p:cNvPr id="22" name="角丸四角形 21"/>
          <p:cNvSpPr/>
          <p:nvPr/>
        </p:nvSpPr>
        <p:spPr bwMode="auto">
          <a:xfrm>
            <a:off x="326774" y="5887364"/>
            <a:ext cx="8461628" cy="482761"/>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判断・行動・実施</a:t>
            </a:r>
            <a:endParaRPr lang="en-US" altLang="ja-JP" sz="2000" dirty="0" smtClean="0">
              <a:solidFill>
                <a:schemeClr val="bg1"/>
              </a:solidFill>
              <a:latin typeface="メイリオ"/>
              <a:ea typeface="メイリオ"/>
              <a:cs typeface="メイリオ"/>
            </a:endParaRPr>
          </a:p>
        </p:txBody>
      </p:sp>
      <p:cxnSp>
        <p:nvCxnSpPr>
          <p:cNvPr id="25" name="カギ線コネクタ 24"/>
          <p:cNvCxnSpPr>
            <a:stCxn id="13" idx="2"/>
            <a:endCxn id="21" idx="0"/>
          </p:cNvCxnSpPr>
          <p:nvPr/>
        </p:nvCxnSpPr>
        <p:spPr>
          <a:xfrm rot="16200000" flipH="1">
            <a:off x="2594413" y="-113398"/>
            <a:ext cx="363928" cy="3562421"/>
          </a:xfrm>
          <a:prstGeom prst="bentConnector3">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カギ線コネクタ 27"/>
          <p:cNvCxnSpPr>
            <a:stCxn id="14" idx="2"/>
            <a:endCxn id="21" idx="0"/>
          </p:cNvCxnSpPr>
          <p:nvPr/>
        </p:nvCxnSpPr>
        <p:spPr>
          <a:xfrm rot="16200000" flipH="1">
            <a:off x="3299939" y="592128"/>
            <a:ext cx="363928" cy="2151370"/>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カギ線コネクタ 31"/>
          <p:cNvCxnSpPr>
            <a:stCxn id="15" idx="2"/>
            <a:endCxn id="21" idx="0"/>
          </p:cNvCxnSpPr>
          <p:nvPr/>
        </p:nvCxnSpPr>
        <p:spPr>
          <a:xfrm rot="16200000" flipH="1">
            <a:off x="4017877" y="1310066"/>
            <a:ext cx="363928" cy="71549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カギ線コネクタ 34"/>
          <p:cNvCxnSpPr>
            <a:stCxn id="18" idx="2"/>
            <a:endCxn id="21" idx="0"/>
          </p:cNvCxnSpPr>
          <p:nvPr/>
        </p:nvCxnSpPr>
        <p:spPr>
          <a:xfrm rot="5400000">
            <a:off x="5440072" y="603366"/>
            <a:ext cx="363928" cy="2128895"/>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カギ線コネクタ 37"/>
          <p:cNvCxnSpPr>
            <a:stCxn id="17" idx="2"/>
            <a:endCxn id="21" idx="0"/>
          </p:cNvCxnSpPr>
          <p:nvPr/>
        </p:nvCxnSpPr>
        <p:spPr>
          <a:xfrm rot="5400000">
            <a:off x="6159181" y="-115743"/>
            <a:ext cx="363928" cy="356711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カギ線コネクタ 42"/>
          <p:cNvCxnSpPr>
            <a:stCxn id="16" idx="2"/>
            <a:endCxn id="21" idx="0"/>
          </p:cNvCxnSpPr>
          <p:nvPr/>
        </p:nvCxnSpPr>
        <p:spPr>
          <a:xfrm rot="5400000">
            <a:off x="4730831" y="1312607"/>
            <a:ext cx="363928" cy="710413"/>
          </a:xfrm>
          <a:prstGeom prst="bentConnector3">
            <a:avLst>
              <a:gd name="adj1" fmla="val 50000"/>
            </a:avLst>
          </a:prstGeom>
          <a:ln>
            <a:solidFill>
              <a:srgbClr val="33ACBD"/>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下矢印 45"/>
          <p:cNvSpPr/>
          <p:nvPr/>
        </p:nvSpPr>
        <p:spPr>
          <a:xfrm>
            <a:off x="4201893"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角丸四角形 25"/>
          <p:cNvSpPr/>
          <p:nvPr/>
        </p:nvSpPr>
        <p:spPr bwMode="auto">
          <a:xfrm>
            <a:off x="331466" y="2586916"/>
            <a:ext cx="2738454"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運動会当日の天気予報が晴の時は、鮭おにぎりが売れる傾向が高い</a:t>
            </a:r>
            <a:endParaRPr lang="en-US" altLang="ja-JP" dirty="0" smtClean="0">
              <a:solidFill>
                <a:schemeClr val="bg1"/>
              </a:solidFill>
              <a:latin typeface="メイリオ"/>
              <a:ea typeface="メイリオ"/>
              <a:cs typeface="メイリオ"/>
            </a:endParaRPr>
          </a:p>
        </p:txBody>
      </p:sp>
      <p:sp>
        <p:nvSpPr>
          <p:cNvPr id="27" name="角丸四角形 26"/>
          <p:cNvSpPr/>
          <p:nvPr/>
        </p:nvSpPr>
        <p:spPr bwMode="auto">
          <a:xfrm>
            <a:off x="6022781" y="2586916"/>
            <a:ext cx="2770313" cy="1121493"/>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世帯収入が、</a:t>
            </a:r>
            <a:r>
              <a:rPr lang="en-US" altLang="ja-JP" dirty="0" smtClean="0">
                <a:solidFill>
                  <a:schemeClr val="bg1"/>
                </a:solidFill>
                <a:latin typeface="メイリオ"/>
                <a:ea typeface="メイリオ"/>
                <a:cs typeface="メイリオ"/>
              </a:rPr>
              <a:t>1000</a:t>
            </a:r>
            <a:r>
              <a:rPr lang="ja-JP" altLang="en-US" dirty="0" smtClean="0">
                <a:solidFill>
                  <a:schemeClr val="bg1"/>
                </a:solidFill>
                <a:latin typeface="メイリオ"/>
                <a:ea typeface="メイリオ"/>
                <a:cs typeface="メイリオ"/>
              </a:rPr>
              <a:t>万円を超える場合、投資信託</a:t>
            </a:r>
            <a:r>
              <a:rPr lang="en-US" altLang="ja-JP" dirty="0" smtClean="0">
                <a:solidFill>
                  <a:schemeClr val="bg1"/>
                </a:solidFill>
                <a:latin typeface="メイリオ"/>
                <a:ea typeface="メイリオ"/>
                <a:cs typeface="メイリオ"/>
              </a:rPr>
              <a:t>A</a:t>
            </a:r>
            <a:r>
              <a:rPr lang="ja-JP" altLang="en-US" dirty="0" smtClean="0">
                <a:solidFill>
                  <a:schemeClr val="bg1"/>
                </a:solidFill>
                <a:latin typeface="メイリオ"/>
                <a:ea typeface="メイリオ"/>
                <a:cs typeface="メイリオ"/>
              </a:rPr>
              <a:t>の契約確率が高い</a:t>
            </a:r>
            <a:endParaRPr lang="en-US" altLang="ja-JP" dirty="0" smtClean="0">
              <a:solidFill>
                <a:schemeClr val="bg1"/>
              </a:solidFill>
              <a:latin typeface="メイリオ"/>
              <a:ea typeface="メイリオ"/>
              <a:cs typeface="メイリオ"/>
            </a:endParaRPr>
          </a:p>
        </p:txBody>
      </p:sp>
      <p:sp>
        <p:nvSpPr>
          <p:cNvPr id="29" name="角丸四角形 28"/>
          <p:cNvSpPr/>
          <p:nvPr/>
        </p:nvSpPr>
        <p:spPr bwMode="auto">
          <a:xfrm>
            <a:off x="3174001" y="4585222"/>
            <a:ext cx="2771019"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紙おむつの売り場にビールのクーポン券を置く</a:t>
            </a:r>
            <a:endParaRPr lang="en-US" altLang="ja-JP" dirty="0" smtClean="0">
              <a:solidFill>
                <a:schemeClr val="bg1"/>
              </a:solidFill>
              <a:latin typeface="メイリオ"/>
              <a:ea typeface="メイリオ"/>
              <a:cs typeface="メイリオ"/>
            </a:endParaRPr>
          </a:p>
        </p:txBody>
      </p:sp>
      <p:sp>
        <p:nvSpPr>
          <p:cNvPr id="30" name="角丸四角形 29"/>
          <p:cNvSpPr/>
          <p:nvPr/>
        </p:nvSpPr>
        <p:spPr bwMode="auto">
          <a:xfrm>
            <a:off x="6022781" y="4585222"/>
            <a:ext cx="2770313" cy="1121493"/>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ja-JP" altLang="en-US" dirty="0" smtClean="0">
                <a:solidFill>
                  <a:schemeClr val="bg1"/>
                </a:solidFill>
                <a:latin typeface="メイリオ"/>
                <a:ea typeface="メイリオ"/>
                <a:cs typeface="メイリオ"/>
              </a:rPr>
              <a:t>世帯収入</a:t>
            </a:r>
            <a:r>
              <a:rPr lang="en-US" altLang="ja-JP" dirty="0" smtClean="0">
                <a:solidFill>
                  <a:schemeClr val="bg1"/>
                </a:solidFill>
                <a:latin typeface="メイリオ"/>
                <a:ea typeface="メイリオ"/>
                <a:cs typeface="メイリオ"/>
              </a:rPr>
              <a:t>1000</a:t>
            </a:r>
            <a:r>
              <a:rPr lang="ja-JP" altLang="en-US" dirty="0" smtClean="0">
                <a:solidFill>
                  <a:schemeClr val="bg1"/>
                </a:solidFill>
                <a:latin typeface="メイリオ"/>
                <a:ea typeface="メイリオ"/>
                <a:cs typeface="メイリオ"/>
              </a:rPr>
              <a:t>万円超の顧客に投資信託</a:t>
            </a:r>
            <a:r>
              <a:rPr lang="en-US" altLang="ja-JP" dirty="0" smtClean="0">
                <a:solidFill>
                  <a:schemeClr val="bg1"/>
                </a:solidFill>
                <a:latin typeface="メイリオ"/>
                <a:ea typeface="メイリオ"/>
                <a:cs typeface="メイリオ"/>
              </a:rPr>
              <a:t>A</a:t>
            </a:r>
            <a:r>
              <a:rPr lang="ja-JP" altLang="en-US" dirty="0" smtClean="0">
                <a:solidFill>
                  <a:schemeClr val="bg1"/>
                </a:solidFill>
                <a:latin typeface="メイリオ"/>
                <a:ea typeface="メイリオ"/>
                <a:cs typeface="メイリオ"/>
              </a:rPr>
              <a:t>を告知する</a:t>
            </a:r>
            <a:endParaRPr lang="en-US" altLang="ja-JP" dirty="0" smtClean="0">
              <a:solidFill>
                <a:schemeClr val="bg1"/>
              </a:solidFill>
              <a:latin typeface="メイリオ"/>
              <a:ea typeface="メイリオ"/>
              <a:cs typeface="メイリオ"/>
            </a:endParaRPr>
          </a:p>
        </p:txBody>
      </p:sp>
      <p:sp>
        <p:nvSpPr>
          <p:cNvPr id="47" name="下矢印 46"/>
          <p:cNvSpPr/>
          <p:nvPr/>
        </p:nvSpPr>
        <p:spPr>
          <a:xfrm>
            <a:off x="1307533"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p:cNvSpPr/>
          <p:nvPr/>
        </p:nvSpPr>
        <p:spPr>
          <a:xfrm>
            <a:off x="4138179"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下矢印 32"/>
          <p:cNvSpPr/>
          <p:nvPr/>
        </p:nvSpPr>
        <p:spPr>
          <a:xfrm>
            <a:off x="7093382" y="3622864"/>
            <a:ext cx="735233" cy="1178318"/>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bwMode="auto">
          <a:xfrm>
            <a:off x="341042" y="3901370"/>
            <a:ext cx="8456936" cy="482761"/>
          </a:xfrm>
          <a:prstGeom prst="roundRect">
            <a:avLst>
              <a:gd name="adj" fmla="val 0"/>
            </a:avLst>
          </a:prstGeom>
          <a:solidFill>
            <a:srgbClr val="3366FF">
              <a:alpha val="53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2000" dirty="0" smtClean="0">
                <a:solidFill>
                  <a:schemeClr val="bg1"/>
                </a:solidFill>
                <a:latin typeface="メイリオ"/>
                <a:ea typeface="メイリオ"/>
                <a:cs typeface="メイリオ"/>
              </a:rPr>
              <a:t>可視化</a:t>
            </a:r>
            <a:endParaRPr lang="en-US" altLang="ja-JP" sz="2000" dirty="0" smtClean="0">
              <a:solidFill>
                <a:schemeClr val="bg1"/>
              </a:solidFill>
              <a:latin typeface="メイリオ"/>
              <a:ea typeface="メイリオ"/>
              <a:cs typeface="メイリオ"/>
            </a:endParaRPr>
          </a:p>
        </p:txBody>
      </p:sp>
      <p:sp>
        <p:nvSpPr>
          <p:cNvPr id="49" name="下矢印 48"/>
          <p:cNvSpPr/>
          <p:nvPr/>
        </p:nvSpPr>
        <p:spPr>
          <a:xfrm>
            <a:off x="4138179"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下矢印 33"/>
          <p:cNvSpPr/>
          <p:nvPr/>
        </p:nvSpPr>
        <p:spPr>
          <a:xfrm>
            <a:off x="1307533"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下矢印 35"/>
          <p:cNvSpPr/>
          <p:nvPr/>
        </p:nvSpPr>
        <p:spPr>
          <a:xfrm>
            <a:off x="7093382" y="5625303"/>
            <a:ext cx="735233" cy="342246"/>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下矢印 44"/>
          <p:cNvSpPr/>
          <p:nvPr/>
        </p:nvSpPr>
        <p:spPr>
          <a:xfrm>
            <a:off x="1307533"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下矢印 49"/>
          <p:cNvSpPr/>
          <p:nvPr/>
        </p:nvSpPr>
        <p:spPr>
          <a:xfrm>
            <a:off x="7093382" y="2273122"/>
            <a:ext cx="735233" cy="386209"/>
          </a:xfrm>
          <a:prstGeom prst="down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33611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3905110" y="1931939"/>
            <a:ext cx="4826059" cy="457200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b" anchorCtr="1"/>
          <a:lstStyle/>
          <a:p>
            <a:pPr>
              <a:spcBef>
                <a:spcPct val="20000"/>
              </a:spcBef>
            </a:pPr>
            <a:r>
              <a:rPr kumimoji="0" lang="ja-JP" altLang="en-US" sz="1400" dirty="0">
                <a:solidFill>
                  <a:schemeClr val="bg1"/>
                </a:solidFill>
                <a:effectLst/>
                <a:latin typeface="メイリオ"/>
                <a:ea typeface="メイリオ"/>
                <a:cs typeface="メイリオ"/>
              </a:rPr>
              <a:t>様々なデータを駆使</a:t>
            </a:r>
            <a:r>
              <a:rPr kumimoji="0" lang="ja-JP" altLang="en-US" sz="1400" dirty="0" smtClean="0">
                <a:solidFill>
                  <a:schemeClr val="bg1"/>
                </a:solidFill>
                <a:effectLst/>
                <a:latin typeface="メイリオ"/>
                <a:ea typeface="メイリオ"/>
                <a:cs typeface="メイリオ"/>
              </a:rPr>
              <a:t>し仮説検証、予測モデル、</a:t>
            </a:r>
            <a:endParaRPr kumimoji="0" lang="en-US" altLang="ja-JP" sz="1400" dirty="0" smtClean="0">
              <a:solidFill>
                <a:schemeClr val="bg1"/>
              </a:solidFill>
              <a:effectLst/>
              <a:latin typeface="メイリオ"/>
              <a:ea typeface="メイリオ"/>
              <a:cs typeface="メイリオ"/>
            </a:endParaRPr>
          </a:p>
          <a:p>
            <a:pPr>
              <a:spcBef>
                <a:spcPct val="20000"/>
              </a:spcBef>
            </a:pPr>
            <a:r>
              <a:rPr kumimoji="0" lang="ja-JP" altLang="en-US" sz="1400" dirty="0" smtClean="0">
                <a:solidFill>
                  <a:schemeClr val="bg1"/>
                </a:solidFill>
                <a:effectLst/>
                <a:latin typeface="メイリオ"/>
                <a:ea typeface="メイリオ"/>
                <a:cs typeface="メイリオ"/>
              </a:rPr>
              <a:t>シミュレーションにより検討</a:t>
            </a:r>
            <a:endParaRPr kumimoji="0" lang="ja-JP" altLang="en-US" sz="1400" dirty="0">
              <a:solidFill>
                <a:schemeClr val="bg1"/>
              </a:solidFill>
              <a:effectLst/>
              <a:latin typeface="メイリオ"/>
              <a:ea typeface="メイリオ"/>
              <a:cs typeface="メイリオ"/>
            </a:endParaRPr>
          </a:p>
        </p:txBody>
      </p:sp>
      <p:sp>
        <p:nvSpPr>
          <p:cNvPr id="13" name="角丸四角形 12"/>
          <p:cNvSpPr/>
          <p:nvPr/>
        </p:nvSpPr>
        <p:spPr bwMode="auto">
          <a:xfrm>
            <a:off x="4562477" y="4818720"/>
            <a:ext cx="3893862" cy="647700"/>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過去</a:t>
            </a:r>
            <a:r>
              <a:rPr kumimoji="0" lang="ja-JP" altLang="en-US" sz="1400" dirty="0">
                <a:solidFill>
                  <a:schemeClr val="bg1"/>
                </a:solidFill>
                <a:latin typeface="メイリオ"/>
                <a:ea typeface="メイリオ"/>
                <a:cs typeface="メイリオ"/>
              </a:rPr>
              <a:t>のデータからの販売傾向</a:t>
            </a:r>
            <a:r>
              <a:rPr kumimoji="0" lang="ja-JP" altLang="en-US" sz="1400" dirty="0" smtClean="0">
                <a:solidFill>
                  <a:schemeClr val="bg1"/>
                </a:solidFill>
                <a:latin typeface="メイリオ"/>
                <a:ea typeface="メイリオ"/>
                <a:cs typeface="メイリオ"/>
              </a:rPr>
              <a:t>などを</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加味</a:t>
            </a:r>
            <a:r>
              <a:rPr kumimoji="0" lang="ja-JP" altLang="en-US" sz="1400" dirty="0">
                <a:solidFill>
                  <a:schemeClr val="bg1"/>
                </a:solidFill>
                <a:latin typeface="メイリオ"/>
                <a:ea typeface="メイリオ"/>
                <a:cs typeface="メイリオ"/>
              </a:rPr>
              <a:t>した</a:t>
            </a:r>
            <a:r>
              <a:rPr kumimoji="0" lang="ja-JP" altLang="en-US" sz="1400" dirty="0" smtClean="0">
                <a:solidFill>
                  <a:schemeClr val="bg1"/>
                </a:solidFill>
                <a:latin typeface="メイリオ"/>
                <a:ea typeface="メイリオ"/>
                <a:cs typeface="メイリオ"/>
              </a:rPr>
              <a:t>分析</a:t>
            </a:r>
            <a:endParaRPr kumimoji="0" lang="ja-JP" altLang="en-US" sz="1400" dirty="0">
              <a:solidFill>
                <a:schemeClr val="bg1"/>
              </a:solidFill>
              <a:latin typeface="メイリオ"/>
              <a:ea typeface="メイリオ"/>
              <a:cs typeface="メイリオ"/>
            </a:endParaRPr>
          </a:p>
        </p:txBody>
      </p:sp>
      <p:sp>
        <p:nvSpPr>
          <p:cNvPr id="5" name="角丸四角形 4"/>
          <p:cNvSpPr/>
          <p:nvPr/>
        </p:nvSpPr>
        <p:spPr bwMode="auto">
          <a:xfrm>
            <a:off x="3956358" y="1993515"/>
            <a:ext cx="4720228" cy="2647777"/>
          </a:xfrm>
          <a:prstGeom prst="roundRect">
            <a:avLst>
              <a:gd name="adj" fmla="val 0"/>
            </a:avLst>
          </a:prstGeom>
          <a:solidFill>
            <a:schemeClr val="accent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b" anchorCtr="1"/>
          <a:lstStyle/>
          <a:p>
            <a:pPr algn="ctr">
              <a:spcBef>
                <a:spcPct val="20000"/>
              </a:spcBef>
              <a:defRPr/>
            </a:pPr>
            <a:endParaRPr kumimoji="0" lang="en-US" altLang="ja-JP" sz="1400" dirty="0" smtClean="0">
              <a:solidFill>
                <a:schemeClr val="bg1"/>
              </a:solidFill>
              <a:effectLst/>
              <a:latin typeface="メイリオ"/>
              <a:ea typeface="メイリオ"/>
              <a:cs typeface="メイリオ"/>
            </a:endParaRPr>
          </a:p>
          <a:p>
            <a:pPr algn="ctr">
              <a:spcBef>
                <a:spcPct val="20000"/>
              </a:spcBef>
              <a:defRPr/>
            </a:pPr>
            <a:r>
              <a:rPr kumimoji="0" lang="ja-JP" altLang="en-US" sz="1400" dirty="0" smtClean="0">
                <a:solidFill>
                  <a:schemeClr val="bg1"/>
                </a:solidFill>
                <a:effectLst/>
                <a:latin typeface="メイリオ"/>
                <a:ea typeface="メイリオ"/>
                <a:cs typeface="メイリオ"/>
              </a:rPr>
              <a:t>複数の業務システム</a:t>
            </a:r>
            <a:r>
              <a:rPr kumimoji="0" lang="ja-JP" altLang="en-US" sz="1400" dirty="0">
                <a:solidFill>
                  <a:schemeClr val="bg1"/>
                </a:solidFill>
                <a:effectLst/>
                <a:latin typeface="メイリオ"/>
                <a:ea typeface="メイリオ"/>
                <a:cs typeface="メイリオ"/>
              </a:rPr>
              <a:t>に</a:t>
            </a:r>
            <a:r>
              <a:rPr kumimoji="0" lang="ja-JP" altLang="en-US" sz="1400" dirty="0" smtClean="0">
                <a:solidFill>
                  <a:schemeClr val="bg1"/>
                </a:solidFill>
                <a:effectLst/>
                <a:latin typeface="メイリオ"/>
                <a:ea typeface="メイリオ"/>
                <a:cs typeface="メイリオ"/>
              </a:rPr>
              <a:t>またがるデータを付き合わせ</a:t>
            </a:r>
            <a:endParaRPr kumimoji="0" lang="en-US" altLang="ja-JP" sz="1400" dirty="0" smtClean="0">
              <a:solidFill>
                <a:schemeClr val="bg1"/>
              </a:solidFill>
              <a:effectLst/>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検索・分析し、レポーティングする</a:t>
            </a:r>
            <a:endParaRPr kumimoji="0" lang="ja-JP" altLang="en-US" sz="1400" dirty="0">
              <a:solidFill>
                <a:schemeClr val="bg1"/>
              </a:solidFill>
              <a:effectLst/>
              <a:latin typeface="メイリオ"/>
              <a:ea typeface="メイリオ"/>
              <a:cs typeface="メイリオ"/>
            </a:endParaRPr>
          </a:p>
        </p:txBody>
      </p:sp>
      <p:sp>
        <p:nvSpPr>
          <p:cNvPr id="11" name="角丸四角形 10"/>
          <p:cNvSpPr/>
          <p:nvPr/>
        </p:nvSpPr>
        <p:spPr bwMode="auto">
          <a:xfrm>
            <a:off x="4562477" y="2967206"/>
            <a:ext cx="3893862" cy="647701"/>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販売</a:t>
            </a:r>
            <a:r>
              <a:rPr kumimoji="0" lang="ja-JP" altLang="en-US" sz="1400" dirty="0">
                <a:solidFill>
                  <a:schemeClr val="bg1"/>
                </a:solidFill>
                <a:latin typeface="メイリオ"/>
                <a:ea typeface="メイリオ"/>
                <a:cs typeface="メイリオ"/>
              </a:rPr>
              <a:t>計画、生産計画</a:t>
            </a:r>
            <a:r>
              <a:rPr kumimoji="0" lang="ja-JP" altLang="en-US" sz="1400" dirty="0" smtClean="0">
                <a:solidFill>
                  <a:schemeClr val="bg1"/>
                </a:solidFill>
                <a:latin typeface="メイリオ"/>
                <a:ea typeface="メイリオ"/>
                <a:cs typeface="メイリオ"/>
              </a:rPr>
              <a:t>などの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データと突き合わせ</a:t>
            </a:r>
          </a:p>
        </p:txBody>
      </p:sp>
      <p:sp>
        <p:nvSpPr>
          <p:cNvPr id="2" name="タイトル 1"/>
          <p:cNvSpPr>
            <a:spLocks noGrp="1"/>
          </p:cNvSpPr>
          <p:nvPr>
            <p:ph type="title"/>
          </p:nvPr>
        </p:nvSpPr>
        <p:spPr/>
        <p:txBody>
          <a:bodyPr/>
          <a:lstStyle/>
          <a:p>
            <a:r>
              <a:rPr lang="ja-JP" altLang="en-US" dirty="0"/>
              <a:t>ビジネス・インテリジェンスの適用例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6" name="角丸四角形 5"/>
          <p:cNvSpPr/>
          <p:nvPr/>
        </p:nvSpPr>
        <p:spPr bwMode="auto">
          <a:xfrm>
            <a:off x="457200" y="2166898"/>
            <a:ext cx="2721384" cy="649288"/>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a:solidFill>
                  <a:schemeClr val="bg1"/>
                </a:solidFill>
                <a:latin typeface="メイリオ"/>
                <a:ea typeface="メイリオ"/>
                <a:cs typeface="メイリオ"/>
              </a:rPr>
              <a:t>1</a:t>
            </a:r>
            <a:r>
              <a:rPr kumimoji="0" lang="ja-JP" altLang="en-US" sz="1400">
                <a:solidFill>
                  <a:schemeClr val="bg1"/>
                </a:solidFill>
                <a:latin typeface="メイリオ"/>
                <a:ea typeface="メイリオ"/>
                <a:cs typeface="メイリオ"/>
              </a:rPr>
              <a:t>ヶ月後の在庫状況は？</a:t>
            </a:r>
          </a:p>
        </p:txBody>
      </p:sp>
      <p:sp>
        <p:nvSpPr>
          <p:cNvPr id="7" name="角丸四角形 6"/>
          <p:cNvSpPr/>
          <p:nvPr/>
        </p:nvSpPr>
        <p:spPr bwMode="auto">
          <a:xfrm>
            <a:off x="4562476" y="2166898"/>
            <a:ext cx="3893862" cy="649288"/>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smtClean="0">
                <a:solidFill>
                  <a:schemeClr val="bg1"/>
                </a:solidFill>
                <a:latin typeface="メイリオ"/>
                <a:ea typeface="メイリオ"/>
                <a:cs typeface="メイリオ"/>
              </a:rPr>
              <a:t>受注</a:t>
            </a:r>
            <a:r>
              <a:rPr kumimoji="0" lang="ja-JP" altLang="en-US" sz="1400" dirty="0">
                <a:solidFill>
                  <a:schemeClr val="bg1"/>
                </a:solidFill>
                <a:latin typeface="メイリオ"/>
                <a:ea typeface="メイリオ"/>
                <a:cs typeface="メイリオ"/>
              </a:rPr>
              <a:t>管理、生産管理システム</a:t>
            </a:r>
            <a:r>
              <a:rPr kumimoji="0" lang="ja-JP" altLang="en-US" sz="1400" dirty="0" smtClean="0">
                <a:solidFill>
                  <a:schemeClr val="bg1"/>
                </a:solidFill>
                <a:latin typeface="メイリオ"/>
                <a:ea typeface="メイリオ"/>
                <a:cs typeface="メイリオ"/>
              </a:rPr>
              <a:t>などの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データと突き合わせ</a:t>
            </a:r>
            <a:endParaRPr kumimoji="0" lang="ja-JP" altLang="en-US" sz="1400" dirty="0">
              <a:solidFill>
                <a:schemeClr val="bg1"/>
              </a:solidFill>
              <a:latin typeface="メイリオ"/>
              <a:ea typeface="メイリオ"/>
              <a:cs typeface="メイリオ"/>
            </a:endParaRPr>
          </a:p>
        </p:txBody>
      </p:sp>
      <p:sp>
        <p:nvSpPr>
          <p:cNvPr id="8" name="角丸四角形 7"/>
          <p:cNvSpPr/>
          <p:nvPr/>
        </p:nvSpPr>
        <p:spPr bwMode="auto">
          <a:xfrm>
            <a:off x="457200" y="1085618"/>
            <a:ext cx="2721384" cy="647700"/>
          </a:xfrm>
          <a:prstGeom prst="roundRect">
            <a:avLst>
              <a:gd name="adj" fmla="val 0"/>
            </a:avLst>
          </a:prstGeom>
          <a:solidFill>
            <a:schemeClr val="tx2">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メイリオ"/>
                <a:ea typeface="メイリオ"/>
                <a:cs typeface="メイリオ"/>
              </a:rPr>
              <a:t>現在の在庫状況は？</a:t>
            </a:r>
          </a:p>
        </p:txBody>
      </p:sp>
      <p:sp>
        <p:nvSpPr>
          <p:cNvPr id="10" name="角丸四角形 9"/>
          <p:cNvSpPr/>
          <p:nvPr/>
        </p:nvSpPr>
        <p:spPr bwMode="auto">
          <a:xfrm>
            <a:off x="457200" y="2967207"/>
            <a:ext cx="2721384" cy="647700"/>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年間の在庫量推移は？</a:t>
            </a:r>
          </a:p>
        </p:txBody>
      </p:sp>
      <p:sp>
        <p:nvSpPr>
          <p:cNvPr id="12" name="角丸四角形 11"/>
          <p:cNvSpPr/>
          <p:nvPr/>
        </p:nvSpPr>
        <p:spPr bwMode="auto">
          <a:xfrm>
            <a:off x="457200" y="4818720"/>
            <a:ext cx="2721384" cy="647700"/>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chemeClr val="bg1"/>
                </a:solidFill>
                <a:latin typeface="メイリオ"/>
                <a:ea typeface="メイリオ"/>
                <a:cs typeface="メイリオ"/>
              </a:rPr>
              <a:t>在庫量を最小化するため</a:t>
            </a:r>
            <a:r>
              <a:rPr kumimoji="0" lang="ja-JP" altLang="en-US" sz="1400" dirty="0" smtClean="0">
                <a:solidFill>
                  <a:schemeClr val="bg1"/>
                </a:solidFill>
                <a:latin typeface="メイリオ"/>
                <a:ea typeface="メイリオ"/>
                <a:cs typeface="メイリオ"/>
              </a:rPr>
              <a:t>の</a:t>
            </a:r>
            <a:endParaRPr kumimoji="0" lang="en-US" altLang="ja-JP" sz="1400" dirty="0" smtClean="0">
              <a:solidFill>
                <a:schemeClr val="bg1"/>
              </a:solidFill>
              <a:latin typeface="メイリオ"/>
              <a:ea typeface="メイリオ"/>
              <a:cs typeface="メイリオ"/>
            </a:endParaRPr>
          </a:p>
          <a:p>
            <a:pPr algn="ctr">
              <a:spcBef>
                <a:spcPct val="20000"/>
              </a:spcBef>
              <a:defRPr/>
            </a:pPr>
            <a:r>
              <a:rPr kumimoji="0" lang="ja-JP" altLang="en-US" sz="1400" dirty="0" smtClean="0">
                <a:solidFill>
                  <a:schemeClr val="bg1"/>
                </a:solidFill>
                <a:latin typeface="メイリオ"/>
                <a:ea typeface="メイリオ"/>
                <a:cs typeface="メイリオ"/>
              </a:rPr>
              <a:t>製造</a:t>
            </a:r>
            <a:r>
              <a:rPr kumimoji="0" lang="ja-JP" altLang="en-US" sz="1400" dirty="0">
                <a:solidFill>
                  <a:schemeClr val="bg1"/>
                </a:solidFill>
                <a:latin typeface="メイリオ"/>
                <a:ea typeface="メイリオ"/>
                <a:cs typeface="メイリオ"/>
              </a:rPr>
              <a:t>パターンは？</a:t>
            </a:r>
          </a:p>
        </p:txBody>
      </p:sp>
      <p:sp>
        <p:nvSpPr>
          <p:cNvPr id="9" name="角丸四角形 8"/>
          <p:cNvSpPr/>
          <p:nvPr/>
        </p:nvSpPr>
        <p:spPr bwMode="auto">
          <a:xfrm>
            <a:off x="3905110" y="1085618"/>
            <a:ext cx="4826059" cy="647700"/>
          </a:xfrm>
          <a:prstGeom prst="roundRect">
            <a:avLst>
              <a:gd name="adj" fmla="val 0"/>
            </a:avLst>
          </a:prstGeom>
          <a:solidFill>
            <a:schemeClr val="accent3">
              <a:lumMod val="5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a:solidFill>
                  <a:schemeClr val="bg1"/>
                </a:solidFill>
                <a:latin typeface="メイリオ"/>
                <a:ea typeface="メイリオ"/>
                <a:cs typeface="メイリオ"/>
              </a:rPr>
              <a:t>在庫管理システムへの問い合わせで解決</a:t>
            </a:r>
          </a:p>
        </p:txBody>
      </p:sp>
      <p:sp>
        <p:nvSpPr>
          <p:cNvPr id="14" name="加算記号 13"/>
          <p:cNvSpPr/>
          <p:nvPr/>
        </p:nvSpPr>
        <p:spPr>
          <a:xfrm>
            <a:off x="4083131" y="2268514"/>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加算記号 14"/>
          <p:cNvSpPr/>
          <p:nvPr/>
        </p:nvSpPr>
        <p:spPr>
          <a:xfrm>
            <a:off x="4083131" y="3030605"/>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加算記号 15"/>
          <p:cNvSpPr/>
          <p:nvPr/>
        </p:nvSpPr>
        <p:spPr>
          <a:xfrm>
            <a:off x="4083132" y="4915350"/>
            <a:ext cx="438443" cy="447571"/>
          </a:xfrm>
          <a:prstGeom prst="mathPlus">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3271211" y="1182146"/>
            <a:ext cx="633899"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3271212" y="2268514"/>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3271212" y="3030605"/>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a:off x="3271213" y="4915350"/>
            <a:ext cx="633898" cy="461106"/>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3946030" y="3670146"/>
            <a:ext cx="4720228" cy="400110"/>
          </a:xfrm>
          <a:prstGeom prst="rect">
            <a:avLst/>
          </a:prstGeom>
        </p:spPr>
        <p:txBody>
          <a:bodyPr wrap="square">
            <a:spAutoFit/>
          </a:bodyPr>
          <a:lstStyle/>
          <a:p>
            <a:pPr algn="ctr"/>
            <a:r>
              <a:rPr lang="en-US" altLang="ja-JP" sz="2000" dirty="0">
                <a:solidFill>
                  <a:srgbClr val="FFFFFF"/>
                </a:solidFill>
                <a:latin typeface="メイリオ"/>
                <a:ea typeface="メイリオ"/>
                <a:cs typeface="メイリオ"/>
              </a:rPr>
              <a:t>BI</a:t>
            </a:r>
            <a:r>
              <a:rPr lang="ja-JP" altLang="en-US" sz="2000" dirty="0" smtClean="0">
                <a:solidFill>
                  <a:srgbClr val="FFFFFF"/>
                </a:solidFill>
                <a:latin typeface="メイリオ"/>
                <a:ea typeface="メイリオ"/>
                <a:cs typeface="メイリオ"/>
              </a:rPr>
              <a:t>：</a:t>
            </a:r>
            <a:r>
              <a:rPr lang="en-US" altLang="ja-JP" sz="2000" dirty="0" smtClean="0">
                <a:solidFill>
                  <a:srgbClr val="FFFFFF"/>
                </a:solidFill>
                <a:latin typeface="メイリオ"/>
                <a:ea typeface="メイリオ"/>
                <a:cs typeface="メイリオ"/>
              </a:rPr>
              <a:t>Business </a:t>
            </a:r>
            <a:r>
              <a:rPr lang="en-US" altLang="ja-JP" sz="2000" dirty="0">
                <a:solidFill>
                  <a:srgbClr val="FFFFFF"/>
                </a:solidFill>
                <a:latin typeface="メイリオ"/>
                <a:ea typeface="メイリオ"/>
                <a:cs typeface="メイリオ"/>
              </a:rPr>
              <a:t>Intelligence</a:t>
            </a:r>
            <a:endParaRPr lang="ja-JP" altLang="en-US" sz="2000" dirty="0">
              <a:solidFill>
                <a:srgbClr val="FFFFFF"/>
              </a:solidFill>
              <a:latin typeface="メイリオ"/>
              <a:ea typeface="メイリオ"/>
              <a:cs typeface="メイリオ"/>
            </a:endParaRPr>
          </a:p>
        </p:txBody>
      </p:sp>
      <p:sp>
        <p:nvSpPr>
          <p:cNvPr id="22" name="正方形/長方形 21"/>
          <p:cNvSpPr/>
          <p:nvPr/>
        </p:nvSpPr>
        <p:spPr>
          <a:xfrm>
            <a:off x="3905110" y="5549504"/>
            <a:ext cx="4826059" cy="400110"/>
          </a:xfrm>
          <a:prstGeom prst="rect">
            <a:avLst/>
          </a:prstGeom>
        </p:spPr>
        <p:txBody>
          <a:bodyPr wrap="square">
            <a:spAutoFit/>
          </a:bodyPr>
          <a:lstStyle/>
          <a:p>
            <a:pPr algn="ctr"/>
            <a:r>
              <a:rPr lang="en-US" altLang="ja-JP" sz="2000" dirty="0" smtClean="0">
                <a:solidFill>
                  <a:srgbClr val="FFFFFF"/>
                </a:solidFill>
                <a:latin typeface="メイリオ"/>
                <a:ea typeface="メイリオ"/>
                <a:cs typeface="メイリオ"/>
              </a:rPr>
              <a:t>BA</a:t>
            </a:r>
            <a:r>
              <a:rPr lang="ja-JP" altLang="en-US" sz="2000" dirty="0" smtClean="0">
                <a:solidFill>
                  <a:srgbClr val="FFFFFF"/>
                </a:solidFill>
                <a:latin typeface="メイリオ"/>
                <a:ea typeface="メイリオ"/>
                <a:cs typeface="メイリオ"/>
              </a:rPr>
              <a:t>：</a:t>
            </a:r>
            <a:r>
              <a:rPr lang="en-US" altLang="ja-JP" sz="2000" dirty="0" smtClean="0">
                <a:solidFill>
                  <a:srgbClr val="FFFFFF"/>
                </a:solidFill>
                <a:latin typeface="メイリオ"/>
                <a:ea typeface="メイリオ"/>
                <a:cs typeface="メイリオ"/>
              </a:rPr>
              <a:t>Business Analytics</a:t>
            </a:r>
            <a:endParaRPr lang="en-US" altLang="ja-JP"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428095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ビジネス・インテリジェンスとビジネス・アナリティクス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cxnSp>
        <p:nvCxnSpPr>
          <p:cNvPr id="5" name="直線矢印コネクタ 4"/>
          <p:cNvCxnSpPr/>
          <p:nvPr/>
        </p:nvCxnSpPr>
        <p:spPr>
          <a:xfrm>
            <a:off x="4570413" y="1686092"/>
            <a:ext cx="3802419" cy="0"/>
          </a:xfrm>
          <a:prstGeom prst="straightConnector1">
            <a:avLst/>
          </a:prstGeom>
          <a:ln w="57150" cmpd="sng">
            <a:solidFill>
              <a:srgbClr val="0000FF"/>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flipH="1">
            <a:off x="767993" y="1686092"/>
            <a:ext cx="3802420" cy="0"/>
          </a:xfrm>
          <a:prstGeom prst="straightConnector1">
            <a:avLst/>
          </a:prstGeom>
          <a:ln w="57150" cmpd="sng">
            <a:solidFill>
              <a:srgbClr val="008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2" name="円/楕円 11"/>
          <p:cNvSpPr/>
          <p:nvPr/>
        </p:nvSpPr>
        <p:spPr>
          <a:xfrm>
            <a:off x="4447874" y="1563545"/>
            <a:ext cx="245077" cy="245094"/>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247247" y="1171932"/>
            <a:ext cx="646331" cy="369332"/>
          </a:xfrm>
          <a:prstGeom prst="rect">
            <a:avLst/>
          </a:prstGeom>
          <a:noFill/>
        </p:spPr>
        <p:txBody>
          <a:bodyPr wrap="none" rtlCol="0">
            <a:spAutoFit/>
          </a:bodyPr>
          <a:lstStyle/>
          <a:p>
            <a:pPr algn="ctr"/>
            <a:r>
              <a:rPr kumimoji="1" lang="ja-JP" altLang="en-US" dirty="0" smtClean="0">
                <a:solidFill>
                  <a:srgbClr val="FF6600"/>
                </a:solidFill>
                <a:latin typeface="メイリオ"/>
                <a:ea typeface="メイリオ"/>
                <a:cs typeface="メイリオ"/>
              </a:rPr>
              <a:t>現在</a:t>
            </a:r>
            <a:endParaRPr kumimoji="1" lang="ja-JP" altLang="en-US" dirty="0">
              <a:solidFill>
                <a:srgbClr val="FF6600"/>
              </a:solidFill>
              <a:latin typeface="メイリオ"/>
              <a:ea typeface="メイリオ"/>
              <a:cs typeface="メイリオ"/>
            </a:endParaRPr>
          </a:p>
        </p:txBody>
      </p:sp>
      <p:sp>
        <p:nvSpPr>
          <p:cNvPr id="14" name="テキスト ボックス 13"/>
          <p:cNvSpPr txBox="1"/>
          <p:nvPr/>
        </p:nvSpPr>
        <p:spPr>
          <a:xfrm>
            <a:off x="767993" y="1171932"/>
            <a:ext cx="646331" cy="369332"/>
          </a:xfrm>
          <a:prstGeom prst="rect">
            <a:avLst/>
          </a:prstGeom>
          <a:noFill/>
        </p:spPr>
        <p:txBody>
          <a:bodyPr wrap="none" rtlCol="0">
            <a:spAutoFit/>
          </a:bodyPr>
          <a:lstStyle/>
          <a:p>
            <a:pPr algn="ctr"/>
            <a:r>
              <a:rPr kumimoji="1" lang="ja-JP" altLang="en-US" dirty="0" smtClean="0">
                <a:solidFill>
                  <a:srgbClr val="008000"/>
                </a:solidFill>
                <a:latin typeface="メイリオ"/>
                <a:ea typeface="メイリオ"/>
                <a:cs typeface="メイリオ"/>
              </a:rPr>
              <a:t>過去</a:t>
            </a:r>
            <a:endParaRPr kumimoji="1" lang="ja-JP" altLang="en-US" dirty="0">
              <a:solidFill>
                <a:srgbClr val="008000"/>
              </a:solidFill>
              <a:latin typeface="メイリオ"/>
              <a:ea typeface="メイリオ"/>
              <a:cs typeface="メイリオ"/>
            </a:endParaRPr>
          </a:p>
        </p:txBody>
      </p:sp>
      <p:sp>
        <p:nvSpPr>
          <p:cNvPr id="15" name="テキスト ボックス 14"/>
          <p:cNvSpPr txBox="1"/>
          <p:nvPr/>
        </p:nvSpPr>
        <p:spPr>
          <a:xfrm>
            <a:off x="7726501" y="1171932"/>
            <a:ext cx="646331" cy="369332"/>
          </a:xfrm>
          <a:prstGeom prst="rect">
            <a:avLst/>
          </a:prstGeom>
          <a:noFill/>
        </p:spPr>
        <p:txBody>
          <a:bodyPr wrap="none" rtlCol="0">
            <a:spAutoFit/>
          </a:bodyPr>
          <a:lstStyle/>
          <a:p>
            <a:pPr algn="r"/>
            <a:r>
              <a:rPr kumimoji="1" lang="ja-JP" altLang="en-US" dirty="0" smtClean="0">
                <a:solidFill>
                  <a:srgbClr val="0000FF"/>
                </a:solidFill>
                <a:latin typeface="メイリオ"/>
                <a:ea typeface="メイリオ"/>
                <a:cs typeface="メイリオ"/>
              </a:rPr>
              <a:t>未来</a:t>
            </a:r>
            <a:endParaRPr kumimoji="1" lang="ja-JP" altLang="en-US" dirty="0">
              <a:solidFill>
                <a:srgbClr val="0000FF"/>
              </a:solidFill>
              <a:latin typeface="メイリオ"/>
              <a:ea typeface="メイリオ"/>
              <a:cs typeface="メイリオ"/>
            </a:endParaRPr>
          </a:p>
        </p:txBody>
      </p:sp>
      <p:sp>
        <p:nvSpPr>
          <p:cNvPr id="16" name="ホームベース 15"/>
          <p:cNvSpPr/>
          <p:nvPr/>
        </p:nvSpPr>
        <p:spPr>
          <a:xfrm>
            <a:off x="4570413" y="2005319"/>
            <a:ext cx="3802419" cy="594168"/>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メイリオ"/>
                <a:ea typeface="メイリオ"/>
                <a:cs typeface="メイリオ"/>
              </a:rPr>
              <a:t>BA</a:t>
            </a:r>
            <a:r>
              <a:rPr kumimoji="1" lang="ja-JP" altLang="en-US" sz="2400" dirty="0" smtClean="0">
                <a:solidFill>
                  <a:srgbClr val="FFFFFF"/>
                </a:solidFill>
                <a:latin typeface="メイリオ"/>
                <a:ea typeface="メイリオ"/>
                <a:cs typeface="メイリオ"/>
              </a:rPr>
              <a:t>：未来の可視化</a:t>
            </a:r>
            <a:endParaRPr kumimoji="1" lang="en-US" altLang="ja-JP" sz="24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Business Analytics</a:t>
            </a:r>
            <a:endParaRPr kumimoji="1" lang="ja-JP" altLang="en-US" sz="1200" dirty="0">
              <a:solidFill>
                <a:srgbClr val="FFFFFF"/>
              </a:solidFill>
              <a:latin typeface="メイリオ"/>
              <a:ea typeface="メイリオ"/>
              <a:cs typeface="メイリオ"/>
            </a:endParaRPr>
          </a:p>
        </p:txBody>
      </p:sp>
      <p:sp>
        <p:nvSpPr>
          <p:cNvPr id="17" name="ホームベース 16"/>
          <p:cNvSpPr/>
          <p:nvPr/>
        </p:nvSpPr>
        <p:spPr>
          <a:xfrm flipH="1">
            <a:off x="760056" y="2005319"/>
            <a:ext cx="3802419" cy="594168"/>
          </a:xfrm>
          <a:prstGeom prst="homePlate">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メイリオ"/>
                <a:ea typeface="メイリオ"/>
                <a:cs typeface="メイリオ"/>
              </a:rPr>
              <a:t>BI</a:t>
            </a:r>
            <a:r>
              <a:rPr kumimoji="1" lang="ja-JP" altLang="en-US" sz="2400" dirty="0" smtClean="0">
                <a:solidFill>
                  <a:srgbClr val="FFFFFF"/>
                </a:solidFill>
                <a:latin typeface="メイリオ"/>
                <a:ea typeface="メイリオ"/>
                <a:cs typeface="メイリオ"/>
              </a:rPr>
              <a:t>：過去の可視化</a:t>
            </a:r>
            <a:endParaRPr kumimoji="1" lang="en-US" altLang="ja-JP" sz="24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Business Intelligence</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1065871" y="2912238"/>
            <a:ext cx="3382003" cy="51401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集計</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統計解析</a:t>
            </a:r>
            <a:endParaRPr kumimoji="1" lang="ja-JP" altLang="en-US" sz="1600" dirty="0">
              <a:solidFill>
                <a:srgbClr val="FFFFFF"/>
              </a:solidFill>
              <a:latin typeface="ＭＳ Ｐゴシック"/>
              <a:ea typeface="ＭＳ Ｐゴシック"/>
              <a:cs typeface="ＭＳ Ｐゴシック"/>
            </a:endParaRPr>
          </a:p>
        </p:txBody>
      </p:sp>
      <p:sp>
        <p:nvSpPr>
          <p:cNvPr id="20" name="正方形/長方形 19"/>
          <p:cNvSpPr/>
          <p:nvPr/>
        </p:nvSpPr>
        <p:spPr>
          <a:xfrm>
            <a:off x="4692951" y="2912238"/>
            <a:ext cx="3382003" cy="5140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モデリング</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a:t>
            </a:r>
            <a:r>
              <a:rPr kumimoji="1" lang="en-US" altLang="ja-JP" sz="1600" dirty="0" smtClean="0">
                <a:solidFill>
                  <a:srgbClr val="FFFFFF"/>
                </a:solidFill>
                <a:latin typeface="ＭＳ Ｐゴシック"/>
                <a:ea typeface="ＭＳ Ｐゴシック"/>
                <a:cs typeface="ＭＳ Ｐゴシック"/>
              </a:rPr>
              <a:t> </a:t>
            </a:r>
            <a:r>
              <a:rPr kumimoji="1" lang="ja-JP" altLang="en-US" sz="1600" dirty="0" smtClean="0">
                <a:solidFill>
                  <a:srgbClr val="FFFFFF"/>
                </a:solidFill>
                <a:latin typeface="ＭＳ Ｐゴシック"/>
                <a:ea typeface="ＭＳ Ｐゴシック"/>
                <a:cs typeface="ＭＳ Ｐゴシック"/>
              </a:rPr>
              <a:t>シミュレーション</a:t>
            </a:r>
            <a:endParaRPr kumimoji="1" lang="ja-JP" altLang="en-US" sz="1600" dirty="0">
              <a:solidFill>
                <a:srgbClr val="FFFFFF"/>
              </a:solidFill>
              <a:latin typeface="ＭＳ Ｐゴシック"/>
              <a:ea typeface="ＭＳ Ｐゴシック"/>
              <a:cs typeface="ＭＳ Ｐゴシック"/>
            </a:endParaRPr>
          </a:p>
        </p:txBody>
      </p:sp>
      <p:sp>
        <p:nvSpPr>
          <p:cNvPr id="21" name="正方形/長方形 20"/>
          <p:cNvSpPr/>
          <p:nvPr/>
        </p:nvSpPr>
        <p:spPr>
          <a:xfrm>
            <a:off x="1065871" y="3580677"/>
            <a:ext cx="3382003" cy="51401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原因や理由を見つける</a:t>
            </a:r>
            <a:endParaRPr kumimoji="1" lang="ja-JP" altLang="en-US" sz="1600" dirty="0">
              <a:solidFill>
                <a:srgbClr val="FFFFFF"/>
              </a:solidFill>
              <a:latin typeface="ＭＳ Ｐゴシック"/>
              <a:ea typeface="ＭＳ Ｐゴシック"/>
              <a:cs typeface="ＭＳ Ｐゴシック"/>
            </a:endParaRPr>
          </a:p>
        </p:txBody>
      </p:sp>
      <p:sp>
        <p:nvSpPr>
          <p:cNvPr id="22" name="正方形/長方形 21"/>
          <p:cNvSpPr/>
          <p:nvPr/>
        </p:nvSpPr>
        <p:spPr>
          <a:xfrm>
            <a:off x="4692951" y="3580677"/>
            <a:ext cx="3382003" cy="51401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最適な計画を作る</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1065871" y="4271397"/>
            <a:ext cx="3382003" cy="177426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製品不良の傾向を明らかにし、その原因を特定。</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業績の推移から、業績を</a:t>
            </a:r>
            <a:r>
              <a:rPr lang="ja-JP" altLang="en-US" sz="1200" smtClean="0">
                <a:solidFill>
                  <a:srgbClr val="FFFFFF"/>
                </a:solidFill>
                <a:latin typeface="ＭＳ Ｐゴシック"/>
                <a:ea typeface="ＭＳ Ｐゴシック"/>
                <a:cs typeface="ＭＳ Ｐゴシック"/>
              </a:rPr>
              <a:t>左右する要因と</a:t>
            </a:r>
            <a:r>
              <a:rPr lang="ja-JP" altLang="en-US" sz="1200" dirty="0" smtClean="0">
                <a:solidFill>
                  <a:srgbClr val="FFFFFF"/>
                </a:solidFill>
                <a:latin typeface="ＭＳ Ｐゴシック"/>
                <a:ea typeface="ＭＳ Ｐゴシック"/>
                <a:cs typeface="ＭＳ Ｐゴシック"/>
              </a:rPr>
              <a:t>その影響度合いを明確化。</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事業投資と経営指標に及ぼす影響を推測。</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人材とスキルの関係、業績への貢献度合いを明示。</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お客様の購入商品からアップセル可能な商品のレコメンド。</a:t>
            </a:r>
            <a:endParaRPr kumimoji="1" lang="en-US" altLang="ja-JP" sz="1200" dirty="0" smtClean="0">
              <a:solidFill>
                <a:srgbClr val="FFFFFF"/>
              </a:solidFill>
              <a:latin typeface="ＭＳ Ｐゴシック"/>
              <a:ea typeface="ＭＳ Ｐゴシック"/>
              <a:cs typeface="ＭＳ Ｐゴシック"/>
            </a:endParaRPr>
          </a:p>
        </p:txBody>
      </p:sp>
      <p:sp>
        <p:nvSpPr>
          <p:cNvPr id="24" name="正方形/長方形 23"/>
          <p:cNvSpPr/>
          <p:nvPr/>
        </p:nvSpPr>
        <p:spPr>
          <a:xfrm>
            <a:off x="4692951" y="4271397"/>
            <a:ext cx="3382003" cy="177426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事業における最適な予算や人材の配分。</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目的地へ物資を運ぶ上での最適な輸送ルート。</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季節ごとに集客を最大化できるホテルの客室料金設定。</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売上を最大化するための顧客モデルと対象顧客の発見。</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来店客を増やすための広告宣伝の組合せ。</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8111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p:txBody>
          <a:bodyPr/>
          <a:lstStyle/>
          <a:p>
            <a:r>
              <a:rPr lang="ja-JP" altLang="en-US" sz="2400" dirty="0"/>
              <a:t>アナリティクスの適用例</a:t>
            </a:r>
            <a:r>
              <a:rPr lang="en-US" altLang="ja-JP" sz="2400" dirty="0" smtClean="0"/>
              <a:t>: </a:t>
            </a:r>
            <a:r>
              <a:rPr lang="ja-JP" altLang="en-US" sz="2400" dirty="0" smtClean="0"/>
              <a:t>ダッシュボード、スコアリング、ゲージ</a:t>
            </a:r>
          </a:p>
        </p:txBody>
      </p:sp>
      <p:sp>
        <p:nvSpPr>
          <p:cNvPr id="2" name="角丸四角形 1"/>
          <p:cNvSpPr/>
          <p:nvPr/>
        </p:nvSpPr>
        <p:spPr bwMode="auto">
          <a:xfrm>
            <a:off x="611560" y="980728"/>
            <a:ext cx="7920880" cy="864096"/>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lang="ja-JP" altLang="en-US" sz="1600" dirty="0">
                <a:latin typeface="メイリオ"/>
                <a:ea typeface="メイリオ"/>
                <a:cs typeface="メイリオ"/>
              </a:rPr>
              <a:t>複雑な情報を速やかに伝達するために、さまざまな企業システムのデータを、ゲージチャート、地図、グラフなどのグラフィカルな要素を使用した視覚性に富んだ形式にして、さまざまなビジネス状況をまとめて</a:t>
            </a:r>
            <a:r>
              <a:rPr lang="ja-JP" altLang="en-US" sz="1600" dirty="0" smtClean="0">
                <a:latin typeface="メイリオ"/>
                <a:ea typeface="メイリオ"/>
                <a:cs typeface="メイリオ"/>
              </a:rPr>
              <a:t>表示したもの</a:t>
            </a:r>
            <a:endParaRPr kumimoji="0" lang="ja-JP" altLang="en-US" sz="1600" b="0" i="0" u="none" strike="noStrike" cap="none" normalizeH="0" baseline="0" dirty="0" smtClean="0">
              <a:ln>
                <a:noFill/>
              </a:ln>
              <a:solidFill>
                <a:srgbClr val="484848"/>
              </a:solidFill>
              <a:effectLst/>
              <a:latin typeface="メイリオ"/>
              <a:ea typeface="メイリオ"/>
              <a:cs typeface="メイリオ"/>
            </a:endParaRPr>
          </a:p>
        </p:txBody>
      </p:sp>
      <p:pic>
        <p:nvPicPr>
          <p:cNvPr id="4098" name="Picture 2" descr="QlikView for i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3702584" cy="2794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0" name="Picture 4" descr="http://tikm11m.files.wordpress.com/2009/11/microstrategy-enterprise-performance-management-dashboa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742" y="1973406"/>
            <a:ext cx="3506698" cy="2794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2" name="Picture 6" descr="http://www.infocom.co.jp/ecm/product/cognos/image/cognos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23" y="3970834"/>
            <a:ext cx="3784277" cy="245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072" y="3970834"/>
            <a:ext cx="3797185" cy="245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48160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en-US" altLang="ja-JP" sz="2400" dirty="0" smtClean="0"/>
              <a:t>BI</a:t>
            </a:r>
            <a:r>
              <a:rPr lang="ja-JP" altLang="en-US" sz="2400" dirty="0" smtClean="0"/>
              <a:t>の</a:t>
            </a:r>
            <a:r>
              <a:rPr lang="ja-JP" altLang="en-US" sz="2400" dirty="0"/>
              <a:t>目的</a:t>
            </a:r>
            <a:endParaRPr lang="ja-JP" altLang="en-US" sz="2400" dirty="0" smtClean="0"/>
          </a:p>
        </p:txBody>
      </p:sp>
      <p:sp>
        <p:nvSpPr>
          <p:cNvPr id="66" name="角丸四角形 65"/>
          <p:cNvSpPr/>
          <p:nvPr/>
        </p:nvSpPr>
        <p:spPr bwMode="auto">
          <a:xfrm>
            <a:off x="323529" y="1064624"/>
            <a:ext cx="8424936" cy="864096"/>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ja-JP" altLang="en-US" dirty="0">
                <a:solidFill>
                  <a:schemeClr val="bg1"/>
                </a:solidFill>
                <a:latin typeface="メイリオ"/>
                <a:ea typeface="メイリオ"/>
                <a:cs typeface="メイリオ"/>
              </a:rPr>
              <a:t>業務システムの膨大なデータに内在する相互の関係や構造を分析・整理し</a:t>
            </a:r>
          </a:p>
          <a:p>
            <a:pPr algn="ctr"/>
            <a:r>
              <a:rPr lang="ja-JP" altLang="en-US" dirty="0">
                <a:solidFill>
                  <a:schemeClr val="bg1"/>
                </a:solidFill>
                <a:latin typeface="メイリオ"/>
                <a:ea typeface="メイリオ"/>
                <a:cs typeface="メイリオ"/>
              </a:rPr>
              <a:t>わかりやすく表現して</a:t>
            </a:r>
            <a:r>
              <a:rPr lang="ja-JP" altLang="en-US" dirty="0" smtClean="0">
                <a:solidFill>
                  <a:schemeClr val="bg1"/>
                </a:solidFill>
                <a:latin typeface="メイリオ"/>
                <a:ea typeface="メイリオ"/>
                <a:cs typeface="メイリオ"/>
              </a:rPr>
              <a:t>、意思</a:t>
            </a:r>
            <a:r>
              <a:rPr lang="ja-JP" altLang="en-US" dirty="0">
                <a:solidFill>
                  <a:schemeClr val="bg1"/>
                </a:solidFill>
                <a:latin typeface="メイリオ"/>
                <a:ea typeface="メイリオ"/>
                <a:cs typeface="メイリオ"/>
              </a:rPr>
              <a:t>決定を支援</a:t>
            </a:r>
            <a:r>
              <a:rPr lang="ja-JP" altLang="en-US" dirty="0" smtClean="0">
                <a:solidFill>
                  <a:schemeClr val="bg1"/>
                </a:solidFill>
                <a:latin typeface="メイリオ"/>
                <a:ea typeface="メイリオ"/>
                <a:cs typeface="メイリオ"/>
              </a:rPr>
              <a:t>すること</a:t>
            </a:r>
            <a:endParaRPr lang="ja-JP" altLang="en-US" dirty="0">
              <a:solidFill>
                <a:schemeClr val="bg1"/>
              </a:solidFill>
              <a:effectLst/>
              <a:latin typeface="メイリオ"/>
              <a:ea typeface="メイリオ"/>
              <a:cs typeface="メイリオ"/>
            </a:endParaRPr>
          </a:p>
        </p:txBody>
      </p:sp>
      <p:sp>
        <p:nvSpPr>
          <p:cNvPr id="67" name="角丸四角形 66"/>
          <p:cNvSpPr/>
          <p:nvPr/>
        </p:nvSpPr>
        <p:spPr bwMode="auto">
          <a:xfrm>
            <a:off x="323529" y="2774357"/>
            <a:ext cx="410877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月別・年別売上げ推移</a:t>
            </a:r>
          </a:p>
          <a:p>
            <a:pPr marL="285750" indent="-285750">
              <a:spcBef>
                <a:spcPts val="0"/>
              </a:spcBef>
              <a:buFont typeface="Wingdings" pitchFamily="2" charset="2"/>
              <a:buChar char="l"/>
              <a:defRPr/>
            </a:pPr>
            <a:r>
              <a:rPr kumimoji="0" lang="ja-JP" altLang="en-US" dirty="0">
                <a:solidFill>
                  <a:schemeClr val="bg1"/>
                </a:solidFill>
                <a:latin typeface="メイリオ"/>
                <a:ea typeface="メイリオ"/>
                <a:cs typeface="メイリオ"/>
              </a:rPr>
              <a:t>利益率の</a:t>
            </a:r>
            <a:r>
              <a:rPr kumimoji="0" lang="ja-JP" altLang="en-US" dirty="0" smtClean="0">
                <a:solidFill>
                  <a:schemeClr val="bg1"/>
                </a:solidFill>
                <a:latin typeface="メイリオ"/>
                <a:ea typeface="メイリオ"/>
                <a:cs typeface="メイリオ"/>
              </a:rPr>
              <a:t>変遷</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取引先ランキング　など</a:t>
            </a:r>
            <a:endParaRPr kumimoji="0" lang="ja-JP" altLang="en-US" dirty="0">
              <a:solidFill>
                <a:schemeClr val="bg1"/>
              </a:solidFill>
              <a:latin typeface="メイリオ"/>
              <a:ea typeface="メイリオ"/>
              <a:cs typeface="メイリオ"/>
            </a:endParaRPr>
          </a:p>
        </p:txBody>
      </p:sp>
      <p:sp>
        <p:nvSpPr>
          <p:cNvPr id="81" name="角丸四角形 80"/>
          <p:cNvSpPr/>
          <p:nvPr/>
        </p:nvSpPr>
        <p:spPr bwMode="auto">
          <a:xfrm>
            <a:off x="323527" y="5921682"/>
            <a:ext cx="8424938" cy="603662"/>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pPr>
            <a:r>
              <a:rPr kumimoji="0" lang="ja-JP" altLang="en-US" dirty="0" smtClean="0">
                <a:solidFill>
                  <a:schemeClr val="bg1"/>
                </a:solidFill>
                <a:latin typeface="メイリオ"/>
                <a:ea typeface="メイリオ"/>
                <a:cs typeface="メイリオ"/>
              </a:rPr>
              <a:t>「何</a:t>
            </a:r>
            <a:r>
              <a:rPr kumimoji="0" lang="ja-JP" altLang="en-US" dirty="0">
                <a:solidFill>
                  <a:schemeClr val="bg1"/>
                </a:solidFill>
                <a:latin typeface="メイリオ"/>
                <a:ea typeface="メイリオ"/>
                <a:cs typeface="メイリオ"/>
              </a:rPr>
              <a:t>かが起こってから変わる企業」から「何かが起こる前に変わる企業</a:t>
            </a:r>
            <a:r>
              <a:rPr kumimoji="0" lang="ja-JP" altLang="en-US" dirty="0" smtClean="0">
                <a:solidFill>
                  <a:schemeClr val="bg1"/>
                </a:solidFill>
                <a:latin typeface="メイリオ"/>
                <a:ea typeface="メイリオ"/>
                <a:cs typeface="メイリオ"/>
              </a:rPr>
              <a:t>」へ</a:t>
            </a:r>
            <a:endParaRPr kumimoji="0" lang="ja-JP" altLang="en-US" dirty="0">
              <a:solidFill>
                <a:schemeClr val="bg1"/>
              </a:solidFill>
              <a:latin typeface="メイリオ"/>
              <a:ea typeface="メイリオ"/>
              <a:cs typeface="メイリオ"/>
            </a:endParaRPr>
          </a:p>
        </p:txBody>
      </p:sp>
      <p:sp>
        <p:nvSpPr>
          <p:cNvPr id="82" name="角丸四角形 81"/>
          <p:cNvSpPr/>
          <p:nvPr/>
        </p:nvSpPr>
        <p:spPr bwMode="auto">
          <a:xfrm>
            <a:off x="323529" y="2081046"/>
            <a:ext cx="8424936" cy="600202"/>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smtClean="0">
                <a:solidFill>
                  <a:schemeClr val="bg1"/>
                </a:solidFill>
                <a:latin typeface="メイリオ"/>
                <a:ea typeface="メイリオ"/>
                <a:cs typeface="メイリオ"/>
              </a:rPr>
              <a:t>経験や勘ではなく</a:t>
            </a:r>
            <a:r>
              <a:rPr kumimoji="0" lang="en-US" altLang="ja-JP" dirty="0" smtClean="0">
                <a:solidFill>
                  <a:schemeClr val="bg1"/>
                </a:solidFill>
                <a:latin typeface="メイリオ"/>
                <a:ea typeface="メイリオ"/>
                <a:cs typeface="メイリオ"/>
              </a:rPr>
              <a:t>､</a:t>
            </a:r>
            <a:r>
              <a:rPr kumimoji="0" lang="ja-JP" altLang="en-US" dirty="0" smtClean="0">
                <a:solidFill>
                  <a:schemeClr val="bg1"/>
                </a:solidFill>
                <a:latin typeface="メイリオ"/>
                <a:ea typeface="メイリオ"/>
                <a:cs typeface="メイリオ"/>
              </a:rPr>
              <a:t>事実に基づいて、ビジネス上の判断をできるようにする</a:t>
            </a:r>
            <a:endParaRPr kumimoji="0" lang="ja-JP" altLang="en-US" dirty="0">
              <a:solidFill>
                <a:schemeClr val="bg1"/>
              </a:solidFill>
              <a:latin typeface="メイリオ"/>
              <a:ea typeface="メイリオ"/>
              <a:cs typeface="メイリオ"/>
            </a:endParaRPr>
          </a:p>
        </p:txBody>
      </p:sp>
      <p:sp>
        <p:nvSpPr>
          <p:cNvPr id="2" name="下矢印 1"/>
          <p:cNvSpPr/>
          <p:nvPr/>
        </p:nvSpPr>
        <p:spPr bwMode="auto">
          <a:xfrm>
            <a:off x="4067945" y="1780336"/>
            <a:ext cx="936104" cy="396930"/>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
        <p:nvSpPr>
          <p:cNvPr id="18" name="角丸四角形 17"/>
          <p:cNvSpPr/>
          <p:nvPr/>
        </p:nvSpPr>
        <p:spPr bwMode="auto">
          <a:xfrm>
            <a:off x="323531" y="4316934"/>
            <a:ext cx="4108771" cy="1514248"/>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顧客別取引傾向の分析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顧客別購買履歴の管理</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出荷や生産状況の管理　など</a:t>
            </a:r>
            <a:endParaRPr kumimoji="0" lang="ja-JP" altLang="en-US" dirty="0">
              <a:solidFill>
                <a:schemeClr val="bg1"/>
              </a:solidFill>
              <a:latin typeface="メイリオ"/>
              <a:ea typeface="メイリオ"/>
              <a:cs typeface="メイリオ"/>
            </a:endParaRPr>
          </a:p>
        </p:txBody>
      </p:sp>
      <p:sp>
        <p:nvSpPr>
          <p:cNvPr id="19" name="角丸四角形 18"/>
          <p:cNvSpPr/>
          <p:nvPr/>
        </p:nvSpPr>
        <p:spPr bwMode="auto">
          <a:xfrm>
            <a:off x="4639694" y="2774357"/>
            <a:ext cx="410877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a:solidFill>
                  <a:schemeClr val="bg1"/>
                </a:solidFill>
                <a:latin typeface="メイリオ"/>
                <a:ea typeface="メイリオ"/>
                <a:cs typeface="メイリオ"/>
              </a:rPr>
              <a:t>給与</a:t>
            </a:r>
            <a:r>
              <a:rPr kumimoji="0" lang="ja-JP" altLang="en-US" dirty="0" smtClean="0">
                <a:solidFill>
                  <a:schemeClr val="bg1"/>
                </a:solidFill>
                <a:latin typeface="メイリオ"/>
                <a:ea typeface="メイリオ"/>
                <a:cs typeface="メイリオ"/>
              </a:rPr>
              <a:t>情報の検索</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スキルや人事</a:t>
            </a:r>
            <a:r>
              <a:rPr kumimoji="0" lang="ja-JP" altLang="en-US" dirty="0">
                <a:solidFill>
                  <a:schemeClr val="bg1"/>
                </a:solidFill>
                <a:latin typeface="メイリオ"/>
                <a:ea typeface="メイリオ"/>
                <a:cs typeface="メイリオ"/>
              </a:rPr>
              <a:t>考課の分析</a:t>
            </a: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残業時間の分析　など</a:t>
            </a:r>
            <a:endParaRPr kumimoji="0" lang="ja-JP" altLang="en-US" dirty="0">
              <a:solidFill>
                <a:schemeClr val="bg1"/>
              </a:solidFill>
              <a:latin typeface="メイリオ"/>
              <a:ea typeface="メイリオ"/>
              <a:cs typeface="メイリオ"/>
            </a:endParaRPr>
          </a:p>
        </p:txBody>
      </p:sp>
      <p:sp>
        <p:nvSpPr>
          <p:cNvPr id="20" name="角丸四角形 19"/>
          <p:cNvSpPr/>
          <p:nvPr/>
        </p:nvSpPr>
        <p:spPr bwMode="auto">
          <a:xfrm>
            <a:off x="4639696" y="4316934"/>
            <a:ext cx="4108771" cy="1514248"/>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苦情分析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市場分析</a:t>
            </a:r>
          </a:p>
          <a:p>
            <a:pPr marL="285750" indent="-285750">
              <a:spcBef>
                <a:spcPts val="0"/>
              </a:spcBef>
              <a:buFont typeface="Wingdings" pitchFamily="2" charset="2"/>
              <a:buChar char="l"/>
              <a:defRPr/>
            </a:pPr>
            <a:r>
              <a:rPr kumimoji="0" lang="ja-JP" altLang="en-US" dirty="0" smtClean="0">
                <a:solidFill>
                  <a:schemeClr val="bg1"/>
                </a:solidFill>
                <a:latin typeface="メイリオ"/>
                <a:ea typeface="メイリオ"/>
                <a:cs typeface="メイリオ"/>
              </a:rPr>
              <a:t>製品別売上げ傾向分析　など</a:t>
            </a:r>
            <a:endParaRPr kumimoji="0" lang="ja-JP" altLang="en-US" dirty="0">
              <a:solidFill>
                <a:schemeClr val="bg1"/>
              </a:solidFill>
              <a:latin typeface="メイリオ"/>
              <a:ea typeface="メイリオ"/>
              <a:cs typeface="メイリオ"/>
            </a:endParaRPr>
          </a:p>
        </p:txBody>
      </p:sp>
      <p:sp>
        <p:nvSpPr>
          <p:cNvPr id="3" name="角丸四角形 2"/>
          <p:cNvSpPr/>
          <p:nvPr/>
        </p:nvSpPr>
        <p:spPr bwMode="auto">
          <a:xfrm>
            <a:off x="557255" y="2878088"/>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経　営</a:t>
            </a:r>
          </a:p>
        </p:txBody>
      </p:sp>
      <p:sp>
        <p:nvSpPr>
          <p:cNvPr id="22" name="角丸四角形 21"/>
          <p:cNvSpPr/>
          <p:nvPr/>
        </p:nvSpPr>
        <p:spPr bwMode="auto">
          <a:xfrm>
            <a:off x="4873420" y="2877277"/>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人　事</a:t>
            </a:r>
          </a:p>
        </p:txBody>
      </p:sp>
      <p:sp>
        <p:nvSpPr>
          <p:cNvPr id="23" name="角丸四角形 22"/>
          <p:cNvSpPr/>
          <p:nvPr/>
        </p:nvSpPr>
        <p:spPr bwMode="auto">
          <a:xfrm>
            <a:off x="570575" y="4437112"/>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営　業</a:t>
            </a:r>
          </a:p>
        </p:txBody>
      </p:sp>
      <p:sp>
        <p:nvSpPr>
          <p:cNvPr id="24" name="角丸四角形 23"/>
          <p:cNvSpPr/>
          <p:nvPr/>
        </p:nvSpPr>
        <p:spPr bwMode="auto">
          <a:xfrm>
            <a:off x="4886740" y="4436301"/>
            <a:ext cx="363393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rgbClr val="008000"/>
                </a:solidFill>
                <a:effectLst/>
                <a:latin typeface="メイリオ"/>
                <a:ea typeface="メイリオ"/>
                <a:cs typeface="メイリオ"/>
              </a:rPr>
              <a:t>マーケティング</a:t>
            </a:r>
          </a:p>
        </p:txBody>
      </p:sp>
    </p:spTree>
    <p:extLst>
      <p:ext uri="{BB962C8B-B14F-4D97-AF65-F5344CB8AC3E}">
        <p14:creationId xmlns:p14="http://schemas.microsoft.com/office/powerpoint/2010/main" val="1769812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2"/>
          <p:cNvSpPr>
            <a:spLocks noGrp="1"/>
          </p:cNvSpPr>
          <p:nvPr>
            <p:ph type="title"/>
          </p:nvPr>
        </p:nvSpPr>
        <p:spPr/>
        <p:txBody>
          <a:bodyPr/>
          <a:lstStyle/>
          <a:p>
            <a:r>
              <a:rPr lang="en-US" altLang="ja-JP" sz="2400" dirty="0" smtClean="0"/>
              <a:t>BI</a:t>
            </a:r>
            <a:r>
              <a:rPr lang="ja-JP" altLang="en-US" sz="2400" dirty="0" smtClean="0"/>
              <a:t>の</a:t>
            </a:r>
            <a:r>
              <a:rPr lang="ja-JP" altLang="en-US" sz="2400" dirty="0"/>
              <a:t>目的</a:t>
            </a:r>
            <a:endParaRPr lang="ja-JP" altLang="en-US" sz="2400" dirty="0" smtClean="0"/>
          </a:p>
        </p:txBody>
      </p:sp>
      <p:sp>
        <p:nvSpPr>
          <p:cNvPr id="17" name="角丸四角形 16"/>
          <p:cNvSpPr/>
          <p:nvPr/>
        </p:nvSpPr>
        <p:spPr bwMode="auto">
          <a:xfrm>
            <a:off x="323529"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不正取引の発見</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優良顧客の絞り込み</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与信・取引リスク評価など</a:t>
            </a:r>
            <a:endParaRPr kumimoji="0" lang="ja-JP" altLang="en-US" sz="1200" dirty="0">
              <a:solidFill>
                <a:schemeClr val="bg1"/>
              </a:solidFill>
              <a:latin typeface="メイリオ"/>
              <a:ea typeface="メイリオ"/>
              <a:cs typeface="メイリオ"/>
            </a:endParaRPr>
          </a:p>
        </p:txBody>
      </p:sp>
      <p:sp>
        <p:nvSpPr>
          <p:cNvPr id="21" name="角丸四角形 20"/>
          <p:cNvSpPr/>
          <p:nvPr/>
        </p:nvSpPr>
        <p:spPr bwMode="auto">
          <a:xfrm>
            <a:off x="462005"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金融・保険</a:t>
            </a:r>
          </a:p>
        </p:txBody>
      </p:sp>
      <p:sp>
        <p:nvSpPr>
          <p:cNvPr id="26" name="角丸四角形 25"/>
          <p:cNvSpPr/>
          <p:nvPr/>
        </p:nvSpPr>
        <p:spPr bwMode="auto">
          <a:xfrm>
            <a:off x="3162300"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視聴率の分析</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広告効果の評価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回線トラフィックの把握　など</a:t>
            </a:r>
            <a:endParaRPr kumimoji="0" lang="ja-JP" altLang="en-US" sz="1200" dirty="0">
              <a:solidFill>
                <a:schemeClr val="bg1"/>
              </a:solidFill>
              <a:latin typeface="メイリオ"/>
              <a:ea typeface="メイリオ"/>
              <a:cs typeface="メイリオ"/>
            </a:endParaRPr>
          </a:p>
        </p:txBody>
      </p:sp>
      <p:sp>
        <p:nvSpPr>
          <p:cNvPr id="27" name="角丸四角形 26"/>
          <p:cNvSpPr/>
          <p:nvPr/>
        </p:nvSpPr>
        <p:spPr bwMode="auto">
          <a:xfrm>
            <a:off x="3313476"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通信・放送</a:t>
            </a:r>
          </a:p>
        </p:txBody>
      </p:sp>
      <p:sp>
        <p:nvSpPr>
          <p:cNvPr id="28" name="角丸四角形 27"/>
          <p:cNvSpPr/>
          <p:nvPr/>
        </p:nvSpPr>
        <p:spPr bwMode="auto">
          <a:xfrm>
            <a:off x="6009904" y="277435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ロイヤリティの把握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購買行動の把握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プロモーション効果分析など</a:t>
            </a:r>
            <a:endParaRPr kumimoji="0" lang="ja-JP" altLang="en-US" sz="1200" dirty="0">
              <a:solidFill>
                <a:schemeClr val="bg1"/>
              </a:solidFill>
              <a:latin typeface="メイリオ"/>
              <a:ea typeface="メイリオ"/>
              <a:cs typeface="メイリオ"/>
            </a:endParaRPr>
          </a:p>
        </p:txBody>
      </p:sp>
      <p:sp>
        <p:nvSpPr>
          <p:cNvPr id="29" name="角丸四角形 28"/>
          <p:cNvSpPr/>
          <p:nvPr/>
        </p:nvSpPr>
        <p:spPr bwMode="auto">
          <a:xfrm>
            <a:off x="6161080" y="287808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小売・流通</a:t>
            </a:r>
          </a:p>
        </p:txBody>
      </p:sp>
      <p:sp>
        <p:nvSpPr>
          <p:cNvPr id="30" name="角丸四角形 29"/>
          <p:cNvSpPr/>
          <p:nvPr/>
        </p:nvSpPr>
        <p:spPr bwMode="auto">
          <a:xfrm>
            <a:off x="323527"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品質・歩留まりの向上</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a:solidFill>
                  <a:schemeClr val="bg1"/>
                </a:solidFill>
                <a:latin typeface="メイリオ"/>
                <a:ea typeface="メイリオ"/>
                <a:cs typeface="メイリオ"/>
              </a:rPr>
              <a:t>原材料トレーサビリティ</a:t>
            </a:r>
            <a:r>
              <a:rPr kumimoji="0" lang="ja-JP" altLang="en-US" sz="1200" dirty="0" smtClean="0">
                <a:solidFill>
                  <a:schemeClr val="bg1"/>
                </a:solidFill>
                <a:latin typeface="メイリオ"/>
                <a:ea typeface="メイリオ"/>
                <a:cs typeface="メイリオ"/>
              </a:rPr>
              <a:t>向上</a:t>
            </a: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需要予測　など</a:t>
            </a:r>
            <a:endParaRPr kumimoji="0" lang="en-US" altLang="ja-JP" sz="1200" dirty="0" smtClean="0">
              <a:solidFill>
                <a:schemeClr val="bg1"/>
              </a:solidFill>
              <a:latin typeface="メイリオ"/>
              <a:ea typeface="メイリオ"/>
              <a:cs typeface="メイリオ"/>
            </a:endParaRPr>
          </a:p>
        </p:txBody>
      </p:sp>
      <p:sp>
        <p:nvSpPr>
          <p:cNvPr id="31" name="角丸四角形 30"/>
          <p:cNvSpPr/>
          <p:nvPr/>
        </p:nvSpPr>
        <p:spPr bwMode="auto">
          <a:xfrm>
            <a:off x="462003"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製造</a:t>
            </a:r>
          </a:p>
        </p:txBody>
      </p:sp>
      <p:sp>
        <p:nvSpPr>
          <p:cNvPr id="32" name="角丸四角形 31"/>
          <p:cNvSpPr/>
          <p:nvPr/>
        </p:nvSpPr>
        <p:spPr bwMode="auto">
          <a:xfrm>
            <a:off x="3162298"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アクセス・クリックの向上</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コンテンツ効果の評価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流入・流出傾向の把握　など</a:t>
            </a:r>
            <a:endParaRPr kumimoji="0" lang="ja-JP" altLang="en-US" sz="1200" dirty="0">
              <a:solidFill>
                <a:schemeClr val="bg1"/>
              </a:solidFill>
              <a:latin typeface="メイリオ"/>
              <a:ea typeface="メイリオ"/>
              <a:cs typeface="メイリオ"/>
            </a:endParaRPr>
          </a:p>
        </p:txBody>
      </p:sp>
      <p:sp>
        <p:nvSpPr>
          <p:cNvPr id="33" name="角丸四角形 32"/>
          <p:cNvSpPr/>
          <p:nvPr/>
        </p:nvSpPr>
        <p:spPr bwMode="auto">
          <a:xfrm>
            <a:off x="3313474"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008000"/>
                </a:solidFill>
                <a:latin typeface="メイリオ"/>
                <a:ea typeface="メイリオ"/>
                <a:cs typeface="メイリオ"/>
              </a:rPr>
              <a:t>メディア</a:t>
            </a:r>
            <a:endParaRPr kumimoji="0" lang="ja-JP" altLang="en-US" sz="1600" b="0" i="0" u="none" strike="noStrike" cap="none" normalizeH="0" dirty="0" smtClean="0">
              <a:ln>
                <a:noFill/>
              </a:ln>
              <a:solidFill>
                <a:srgbClr val="008000"/>
              </a:solidFill>
              <a:effectLst/>
              <a:latin typeface="メイリオ"/>
              <a:ea typeface="メイリオ"/>
              <a:cs typeface="メイリオ"/>
            </a:endParaRPr>
          </a:p>
        </p:txBody>
      </p:sp>
      <p:sp>
        <p:nvSpPr>
          <p:cNvPr id="34" name="角丸四角形 33"/>
          <p:cNvSpPr/>
          <p:nvPr/>
        </p:nvSpPr>
        <p:spPr bwMode="auto">
          <a:xfrm>
            <a:off x="6009902" y="4355507"/>
            <a:ext cx="2738561" cy="151424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spcBef>
                <a:spcPts val="0"/>
              </a:spcBef>
              <a:buFont typeface="Wingdings" pitchFamily="2" charset="2"/>
              <a:buChar char="l"/>
              <a:defRPr/>
            </a:pPr>
            <a:endParaRPr kumimoji="0" lang="ja-JP" altLang="en-US"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endParaRPr kumimoji="0" lang="ja-JP" altLang="en-US" sz="1200" dirty="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気象・地震の傾向把握・予測</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エネルギー・消費動向の把握</a:t>
            </a:r>
            <a:endParaRPr kumimoji="0" lang="en-US" altLang="ja-JP" sz="1200" dirty="0" smtClean="0">
              <a:solidFill>
                <a:schemeClr val="bg1"/>
              </a:solidFill>
              <a:latin typeface="メイリオ"/>
              <a:ea typeface="メイリオ"/>
              <a:cs typeface="メイリオ"/>
            </a:endParaRPr>
          </a:p>
          <a:p>
            <a:pPr marL="285750" indent="-285750">
              <a:spcBef>
                <a:spcPts val="0"/>
              </a:spcBef>
              <a:buFont typeface="Wingdings" pitchFamily="2" charset="2"/>
              <a:buChar char="l"/>
              <a:defRPr/>
            </a:pPr>
            <a:r>
              <a:rPr kumimoji="0" lang="ja-JP" altLang="en-US" sz="1200" dirty="0" smtClean="0">
                <a:solidFill>
                  <a:schemeClr val="bg1"/>
                </a:solidFill>
                <a:latin typeface="メイリオ"/>
                <a:ea typeface="メイリオ"/>
                <a:cs typeface="メイリオ"/>
              </a:rPr>
              <a:t>犯人追跡・証拠発見　など</a:t>
            </a:r>
            <a:endParaRPr kumimoji="0" lang="ja-JP" altLang="en-US" sz="1200" dirty="0">
              <a:solidFill>
                <a:schemeClr val="bg1"/>
              </a:solidFill>
              <a:latin typeface="メイリオ"/>
              <a:ea typeface="メイリオ"/>
              <a:cs typeface="メイリオ"/>
            </a:endParaRPr>
          </a:p>
        </p:txBody>
      </p:sp>
      <p:sp>
        <p:nvSpPr>
          <p:cNvPr id="35" name="角丸四角形 34"/>
          <p:cNvSpPr/>
          <p:nvPr/>
        </p:nvSpPr>
        <p:spPr bwMode="auto">
          <a:xfrm>
            <a:off x="6161078" y="4459238"/>
            <a:ext cx="2422077" cy="432048"/>
          </a:xfrm>
          <a:prstGeom prst="roundRect">
            <a:avLst>
              <a:gd name="adj" fmla="val 0"/>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rgbClr val="008000"/>
                </a:solidFill>
                <a:effectLst/>
                <a:latin typeface="メイリオ"/>
                <a:ea typeface="メイリオ"/>
                <a:cs typeface="メイリオ"/>
              </a:rPr>
              <a:t>公共・公益</a:t>
            </a:r>
          </a:p>
        </p:txBody>
      </p:sp>
      <p:sp>
        <p:nvSpPr>
          <p:cNvPr id="20" name="角丸四角形 19"/>
          <p:cNvSpPr/>
          <p:nvPr/>
        </p:nvSpPr>
        <p:spPr bwMode="auto">
          <a:xfrm>
            <a:off x="323529" y="1064624"/>
            <a:ext cx="8424936" cy="864096"/>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ja-JP" altLang="en-US" dirty="0">
                <a:solidFill>
                  <a:schemeClr val="bg1"/>
                </a:solidFill>
                <a:latin typeface="メイリオ"/>
                <a:ea typeface="メイリオ"/>
                <a:cs typeface="メイリオ"/>
              </a:rPr>
              <a:t>業務システムの膨大なデータに内在する相互の関係や構造を分析・整理し</a:t>
            </a:r>
          </a:p>
          <a:p>
            <a:pPr algn="ctr"/>
            <a:r>
              <a:rPr lang="ja-JP" altLang="en-US" dirty="0">
                <a:solidFill>
                  <a:schemeClr val="bg1"/>
                </a:solidFill>
                <a:latin typeface="メイリオ"/>
                <a:ea typeface="メイリオ"/>
                <a:cs typeface="メイリオ"/>
              </a:rPr>
              <a:t>わかりやすく表現して</a:t>
            </a:r>
            <a:r>
              <a:rPr lang="ja-JP" altLang="en-US" dirty="0" smtClean="0">
                <a:solidFill>
                  <a:schemeClr val="bg1"/>
                </a:solidFill>
                <a:latin typeface="メイリオ"/>
                <a:ea typeface="メイリオ"/>
                <a:cs typeface="メイリオ"/>
              </a:rPr>
              <a:t>、意思</a:t>
            </a:r>
            <a:r>
              <a:rPr lang="ja-JP" altLang="en-US" dirty="0">
                <a:solidFill>
                  <a:schemeClr val="bg1"/>
                </a:solidFill>
                <a:latin typeface="メイリオ"/>
                <a:ea typeface="メイリオ"/>
                <a:cs typeface="メイリオ"/>
              </a:rPr>
              <a:t>決定を支援すること</a:t>
            </a:r>
            <a:endParaRPr lang="ja-JP" altLang="en-US" dirty="0">
              <a:solidFill>
                <a:schemeClr val="bg1"/>
              </a:solidFill>
              <a:effectLst/>
              <a:latin typeface="メイリオ"/>
              <a:ea typeface="メイリオ"/>
              <a:cs typeface="メイリオ"/>
            </a:endParaRPr>
          </a:p>
        </p:txBody>
      </p:sp>
      <p:sp>
        <p:nvSpPr>
          <p:cNvPr id="22" name="角丸四角形 21"/>
          <p:cNvSpPr/>
          <p:nvPr/>
        </p:nvSpPr>
        <p:spPr bwMode="auto">
          <a:xfrm>
            <a:off x="323527" y="5921682"/>
            <a:ext cx="8424938" cy="603662"/>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pPr>
            <a:r>
              <a:rPr kumimoji="0" lang="ja-JP" altLang="en-US" dirty="0" smtClean="0">
                <a:solidFill>
                  <a:schemeClr val="bg1"/>
                </a:solidFill>
                <a:latin typeface="メイリオ"/>
                <a:ea typeface="メイリオ"/>
                <a:cs typeface="メイリオ"/>
              </a:rPr>
              <a:t>「何</a:t>
            </a:r>
            <a:r>
              <a:rPr kumimoji="0" lang="ja-JP" altLang="en-US" dirty="0">
                <a:solidFill>
                  <a:schemeClr val="bg1"/>
                </a:solidFill>
                <a:latin typeface="メイリオ"/>
                <a:ea typeface="メイリオ"/>
                <a:cs typeface="メイリオ"/>
              </a:rPr>
              <a:t>かが起こってから変わる企業」から「何かが起こる前に変わる企業</a:t>
            </a:r>
            <a:r>
              <a:rPr kumimoji="0" lang="ja-JP" altLang="en-US" dirty="0" smtClean="0">
                <a:solidFill>
                  <a:schemeClr val="bg1"/>
                </a:solidFill>
                <a:latin typeface="メイリオ"/>
                <a:ea typeface="メイリオ"/>
                <a:cs typeface="メイリオ"/>
              </a:rPr>
              <a:t>」へ</a:t>
            </a:r>
            <a:endParaRPr kumimoji="0" lang="ja-JP" altLang="en-US" dirty="0">
              <a:solidFill>
                <a:schemeClr val="bg1"/>
              </a:solidFill>
              <a:latin typeface="メイリオ"/>
              <a:ea typeface="メイリオ"/>
              <a:cs typeface="メイリオ"/>
            </a:endParaRPr>
          </a:p>
        </p:txBody>
      </p:sp>
      <p:sp>
        <p:nvSpPr>
          <p:cNvPr id="23" name="角丸四角形 22"/>
          <p:cNvSpPr/>
          <p:nvPr/>
        </p:nvSpPr>
        <p:spPr bwMode="auto">
          <a:xfrm>
            <a:off x="323529" y="2081046"/>
            <a:ext cx="8424936" cy="600202"/>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ts val="0"/>
              </a:spcBef>
              <a:defRPr/>
            </a:pPr>
            <a:r>
              <a:rPr kumimoji="0" lang="ja-JP" altLang="en-US" dirty="0" smtClean="0">
                <a:solidFill>
                  <a:schemeClr val="bg1"/>
                </a:solidFill>
                <a:latin typeface="メイリオ"/>
                <a:ea typeface="メイリオ"/>
                <a:cs typeface="メイリオ"/>
              </a:rPr>
              <a:t>経験や勘ではなく</a:t>
            </a:r>
            <a:r>
              <a:rPr kumimoji="0" lang="en-US" altLang="ja-JP" dirty="0" smtClean="0">
                <a:solidFill>
                  <a:schemeClr val="bg1"/>
                </a:solidFill>
                <a:latin typeface="メイリオ"/>
                <a:ea typeface="メイリオ"/>
                <a:cs typeface="メイリオ"/>
              </a:rPr>
              <a:t>､</a:t>
            </a:r>
            <a:r>
              <a:rPr kumimoji="0" lang="ja-JP" altLang="en-US" dirty="0" smtClean="0">
                <a:solidFill>
                  <a:schemeClr val="bg1"/>
                </a:solidFill>
                <a:latin typeface="メイリオ"/>
                <a:ea typeface="メイリオ"/>
                <a:cs typeface="メイリオ"/>
              </a:rPr>
              <a:t>事実に基づいて、ビジネス上の判断をできるようにする</a:t>
            </a:r>
            <a:endParaRPr kumimoji="0" lang="ja-JP" altLang="en-US" dirty="0">
              <a:solidFill>
                <a:schemeClr val="bg1"/>
              </a:solidFill>
              <a:latin typeface="メイリオ"/>
              <a:ea typeface="メイリオ"/>
              <a:cs typeface="メイリオ"/>
            </a:endParaRPr>
          </a:p>
        </p:txBody>
      </p:sp>
      <p:sp>
        <p:nvSpPr>
          <p:cNvPr id="24" name="下矢印 23"/>
          <p:cNvSpPr/>
          <p:nvPr/>
        </p:nvSpPr>
        <p:spPr bwMode="auto">
          <a:xfrm>
            <a:off x="4067945" y="1780336"/>
            <a:ext cx="936104" cy="396930"/>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メイリオ"/>
              <a:ea typeface="メイリオ"/>
              <a:cs typeface="メイリオ"/>
            </a:endParaRPr>
          </a:p>
        </p:txBody>
      </p:sp>
    </p:spTree>
    <p:extLst>
      <p:ext uri="{BB962C8B-B14F-4D97-AF65-F5344CB8AC3E}">
        <p14:creationId xmlns:p14="http://schemas.microsoft.com/office/powerpoint/2010/main" val="434810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40168</TotalTime>
  <Words>7240</Words>
  <Application>Microsoft Macintosh PowerPoint</Application>
  <PresentationFormat>画面に合わせる (4:3)</PresentationFormat>
  <Paragraphs>1106</Paragraphs>
  <Slides>35</Slides>
  <Notes>17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35</vt:i4>
      </vt:variant>
    </vt:vector>
  </HeadingPairs>
  <TitlesOfParts>
    <vt:vector size="49" baseType="lpstr">
      <vt:lpstr>American Typewriter</vt:lpstr>
      <vt:lpstr>Arial Black</vt:lpstr>
      <vt:lpstr>Calibri</vt:lpstr>
      <vt:lpstr>HGMaruGothicMPRO</vt:lpstr>
      <vt:lpstr>HGP創英角ｺﾞｼｯｸUB</vt:lpstr>
      <vt:lpstr>Hiragino Kaku Gothic Pro W6</vt:lpstr>
      <vt:lpstr>Hiragino Kaku Gothic ProN W6</vt:lpstr>
      <vt:lpstr>Hiragino Kaku Gothic StdN W8</vt:lpstr>
      <vt:lpstr>Meiryo</vt:lpstr>
      <vt:lpstr>ＭＳ Ｐゴシック</vt:lpstr>
      <vt:lpstr>Wingdings</vt:lpstr>
      <vt:lpstr>メイリオ</vt:lpstr>
      <vt:lpstr>Arial</vt:lpstr>
      <vt:lpstr>NC標準テンプレート</vt:lpstr>
      <vt:lpstr>BI（Business Intelligence） と AI（Artificial Intelligence）</vt:lpstr>
      <vt:lpstr>BIとAIの関係</vt:lpstr>
      <vt:lpstr>PowerPoint プレゼンテーション</vt:lpstr>
      <vt:lpstr>ビジネス・インテリジェンスの目的</vt:lpstr>
      <vt:lpstr>ビジネス・インテリジェンスの適用例</vt:lpstr>
      <vt:lpstr>ビジネス・インテリジェンスとビジネス・アナリティクス</vt:lpstr>
      <vt:lpstr>アナリティクスの適用例: ダッシュボード、スコアリング、ゲージ</vt:lpstr>
      <vt:lpstr>BIの目的</vt:lpstr>
      <vt:lpstr>BIの目的</vt:lpstr>
      <vt:lpstr>「情報」と「ビジネス・インテリジェンス・プロセス」</vt:lpstr>
      <vt:lpstr>アナリティクスとビジネス・インテリジェンス</vt:lpstr>
      <vt:lpstr>ビジネス・インテリジェンスの適用とツール</vt:lpstr>
      <vt:lpstr>アナリティクス・プロセス</vt:lpstr>
      <vt:lpstr>アナリティクスのプロセス</vt:lpstr>
      <vt:lpstr>ETL (Extract, Transformation and Load)</vt:lpstr>
      <vt:lpstr>データウェアハウス　DWH Data Warehouse</vt:lpstr>
      <vt:lpstr>データウェアハウス（DWH）とデータマート（DM）</vt:lpstr>
      <vt:lpstr>PowerPoint プレゼンテーション</vt:lpstr>
      <vt:lpstr>BIとAI（人工知能）の関係</vt:lpstr>
      <vt:lpstr>BIとAI（人工知能）の関係</vt:lpstr>
      <vt:lpstr>コレ一枚でわかるスマートマシン</vt:lpstr>
      <vt:lpstr>スマートマシン</vt:lpstr>
      <vt:lpstr>なぜいま人工知能なのか</vt:lpstr>
      <vt:lpstr>人工知能と機械学習</vt:lpstr>
      <vt:lpstr>人工知能の４レベル</vt:lpstr>
      <vt:lpstr>人工知能の進化と適用領域の広がり</vt:lpstr>
      <vt:lpstr>機械学習の仕組み</vt:lpstr>
      <vt:lpstr>機械学習の仕組み</vt:lpstr>
      <vt:lpstr>機械学習の仕組み</vt:lpstr>
      <vt:lpstr>進化したbot（ボット）</vt:lpstr>
      <vt:lpstr>人工知能との付き合い方 </vt:lpstr>
      <vt:lpstr>産業発展の歴史から見る人工知能の位置付け</vt:lpstr>
      <vt:lpstr>スマートマシンが労働にもたらす影響</vt:lpstr>
      <vt:lpstr>スマートマシンに負けない人間の5つの能力とは</vt:lpstr>
      <vt:lpstr>PowerPoint プレゼンテーション</vt:lpstr>
    </vt:vector>
  </TitlesOfParts>
  <Company>NetCommerce</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1134</cp:revision>
  <cp:lastPrinted>2015-11-03T02:44:50Z</cp:lastPrinted>
  <dcterms:created xsi:type="dcterms:W3CDTF">2014-04-30T01:58:06Z</dcterms:created>
  <dcterms:modified xsi:type="dcterms:W3CDTF">2016-06-15T08:25:39Z</dcterms:modified>
</cp:coreProperties>
</file>