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1201" r:id="rId2"/>
    <p:sldId id="1287" r:id="rId3"/>
    <p:sldId id="1288" r:id="rId4"/>
    <p:sldId id="1202" r:id="rId5"/>
    <p:sldId id="1203" r:id="rId6"/>
    <p:sldId id="1208" r:id="rId7"/>
    <p:sldId id="1209" r:id="rId8"/>
    <p:sldId id="1210" r:id="rId9"/>
    <p:sldId id="1211" r:id="rId10"/>
    <p:sldId id="1212" r:id="rId11"/>
    <p:sldId id="1215" r:id="rId12"/>
    <p:sldId id="1234" r:id="rId13"/>
    <p:sldId id="1236" r:id="rId14"/>
    <p:sldId id="1238" r:id="rId15"/>
    <p:sldId id="1240" r:id="rId16"/>
    <p:sldId id="1245" r:id="rId17"/>
    <p:sldId id="1246" r:id="rId18"/>
    <p:sldId id="1247" r:id="rId19"/>
    <p:sldId id="1249" r:id="rId20"/>
    <p:sldId id="1250" r:id="rId21"/>
    <p:sldId id="1251" r:id="rId22"/>
    <p:sldId id="1257" r:id="rId23"/>
    <p:sldId id="1258" r:id="rId24"/>
    <p:sldId id="1262" r:id="rId25"/>
    <p:sldId id="1263" r:id="rId26"/>
    <p:sldId id="1264" r:id="rId27"/>
    <p:sldId id="1272" r:id="rId28"/>
    <p:sldId id="1204" r:id="rId29"/>
    <p:sldId id="1273" r:id="rId30"/>
    <p:sldId id="1274" r:id="rId31"/>
    <p:sldId id="1275" r:id="rId32"/>
    <p:sldId id="1276" r:id="rId33"/>
    <p:sldId id="1277" r:id="rId34"/>
    <p:sldId id="1278" r:id="rId35"/>
    <p:sldId id="1279" r:id="rId36"/>
    <p:sldId id="1280" r:id="rId37"/>
    <p:sldId id="1281" r:id="rId38"/>
    <p:sldId id="1283" r:id="rId39"/>
    <p:sldId id="1284" r:id="rId40"/>
    <p:sldId id="1285" r:id="rId41"/>
    <p:sldId id="1286" r:id="rId42"/>
    <p:sldId id="715" r:id="rId4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03"/>
    <p:restoredTop sz="94206" autoAdjust="0"/>
  </p:normalViewPr>
  <p:slideViewPr>
    <p:cSldViewPr snapToObjects="1" showGuides="1">
      <p:cViewPr varScale="1">
        <p:scale>
          <a:sx n="212" d="100"/>
          <a:sy n="212" d="100"/>
        </p:scale>
        <p:origin x="2664" y="184"/>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2016/7/20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2016/7/20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46966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12518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62795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33</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51157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96FD6-7E1E-43BE-9A7A-76F21CDCA2DA}" type="slidenum">
              <a:rPr lang="ja-JP" altLang="en-US"/>
              <a:pPr/>
              <a:t>34</a:t>
            </a:fld>
            <a:endParaRPr lang="en-US" altLang="ja-JP"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210143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35</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81656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36</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529433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2158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4175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smtClean="0">
                <a:effectLst/>
              </a:rPr>
              <a:t>「テクノロジー・ドリブン」</a:t>
            </a:r>
            <a:endParaRPr lang="ja-JP" altLang="en-US" dirty="0" smtClean="0">
              <a:effectLst/>
            </a:endParaRPr>
          </a:p>
          <a:p>
            <a:pPr fontAlgn="base"/>
            <a:r>
              <a:rPr kumimoji="1" lang="ja-JP" altLang="en-US" sz="1200" b="0" i="0" kern="1200" dirty="0" smtClean="0">
                <a:solidFill>
                  <a:schemeClr val="tx1"/>
                </a:solidFill>
                <a:effectLst/>
                <a:latin typeface="+mn-lt"/>
                <a:ea typeface="+mn-ea"/>
                <a:cs typeface="+mn-cs"/>
              </a:rPr>
              <a:t>ここ数年の動きを見ていると、こんな言葉がふさわしいかもしれません。例えば、</a:t>
            </a:r>
            <a:r>
              <a:rPr kumimoji="1" lang="en-US" altLang="ja-JP" sz="1200" b="0" i="0" kern="1200" dirty="0" err="1" smtClean="0">
                <a:solidFill>
                  <a:schemeClr val="tx1"/>
                </a:solidFill>
                <a:effectLst/>
                <a:latin typeface="+mn-lt"/>
                <a:ea typeface="+mn-ea"/>
                <a:cs typeface="+mn-cs"/>
              </a:rPr>
              <a:t>Uber</a:t>
            </a:r>
            <a:r>
              <a:rPr kumimoji="1" lang="ja-JP" altLang="en-US" sz="1200" b="0" i="0" kern="1200" dirty="0" smtClean="0">
                <a:solidFill>
                  <a:schemeClr val="tx1"/>
                </a:solidFill>
                <a:effectLst/>
                <a:latin typeface="+mn-lt"/>
                <a:ea typeface="+mn-ea"/>
                <a:cs typeface="+mn-cs"/>
              </a:rPr>
              <a:t>や</a:t>
            </a:r>
            <a:r>
              <a:rPr kumimoji="1" lang="en-US" altLang="ja-JP" sz="1200" b="0" i="0" kern="1200" dirty="0" err="1" smtClean="0">
                <a:solidFill>
                  <a:schemeClr val="tx1"/>
                </a:solidFill>
                <a:effectLst/>
                <a:latin typeface="+mn-lt"/>
                <a:ea typeface="+mn-ea"/>
                <a:cs typeface="+mn-cs"/>
              </a:rPr>
              <a:t>Airbnb</a:t>
            </a:r>
            <a:r>
              <a:rPr kumimoji="1" lang="ja-JP" altLang="en-US" sz="1200" b="0" i="0" kern="1200" dirty="0" smtClean="0">
                <a:solidFill>
                  <a:schemeClr val="tx1"/>
                </a:solidFill>
                <a:effectLst/>
                <a:latin typeface="+mn-lt"/>
                <a:ea typeface="+mn-ea"/>
                <a:cs typeface="+mn-cs"/>
              </a:rPr>
              <a:t>といったテクノロジー・ドリブンなビジネスが既存のビジネスを破壊しようとしています。</a:t>
            </a:r>
          </a:p>
          <a:p>
            <a:pPr fontAlgn="base"/>
            <a:r>
              <a:rPr kumimoji="1" lang="ja-JP" altLang="en-US" sz="1200" b="0" i="0" kern="1200" dirty="0" smtClean="0">
                <a:solidFill>
                  <a:schemeClr val="tx1"/>
                </a:solidFill>
                <a:effectLst/>
                <a:latin typeface="+mn-lt"/>
                <a:ea typeface="+mn-ea"/>
                <a:cs typeface="+mn-cs"/>
              </a:rPr>
              <a:t>「テクノロジー・ドリブン」とは、テクノロジーの進化がこれまでの常識を大きく変えてしまうことであり、それを前提に新たな常識が築かれることを表す言葉です。</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や人工知能の普及もまた、そんなテクノロジー・ドリブンを支えるキーワードと言えるでしょう。</a:t>
            </a:r>
          </a:p>
          <a:p>
            <a:pPr fontAlgn="base"/>
            <a:r>
              <a:rPr kumimoji="1" lang="ja-JP" altLang="en-US" sz="1200" b="0" i="0" kern="1200" dirty="0" smtClean="0">
                <a:solidFill>
                  <a:schemeClr val="tx1"/>
                </a:solidFill>
                <a:effectLst/>
                <a:latin typeface="+mn-lt"/>
                <a:ea typeface="+mn-ea"/>
                <a:cs typeface="+mn-cs"/>
              </a:rPr>
              <a:t>テクノロジーは、これまでの常識の延長線ではなしえない劇的な生産性やコスト削減を実現し、これまでの常識を破壊する新しいビジネスを創出する手段として、その存在感を増しつつあるといえるでしょう。</a:t>
            </a:r>
          </a:p>
          <a:p>
            <a:pPr fontAlgn="base"/>
            <a:r>
              <a:rPr kumimoji="1" lang="ja-JP" altLang="en-US" sz="1200" b="0" i="0" kern="1200" dirty="0" smtClean="0">
                <a:solidFill>
                  <a:schemeClr val="tx1"/>
                </a:solidFill>
                <a:effectLst/>
                <a:latin typeface="+mn-lt"/>
                <a:ea typeface="+mn-ea"/>
                <a:cs typeface="+mn-cs"/>
              </a:rPr>
              <a:t>またクラウドは企業の基幹業務を支えるシステム基盤として広く世の中に受け入れられつつあります。モバイルやウエアラブルは「前提」であり、ソーシャル・メディアは人のつながりのあり方を大きく変えてしまいました。さらに、「オープン」は、人々の価値観や企業戦略の前提を変えつつあります。オープンソース・ソフトウェア、オープンデータ、オープン・コミュニティへのコミットメントなくとして、これからの時代を生き抜くことはできません。</a:t>
            </a:r>
          </a:p>
          <a:p>
            <a:pPr fontAlgn="base"/>
            <a:r>
              <a:rPr kumimoji="1" lang="ja-JP" altLang="en-US" sz="1200" b="0" i="0" kern="1200" dirty="0" smtClean="0">
                <a:solidFill>
                  <a:schemeClr val="tx1"/>
                </a:solidFill>
                <a:effectLst/>
                <a:latin typeface="+mn-lt"/>
                <a:ea typeface="+mn-ea"/>
                <a:cs typeface="+mn-cs"/>
              </a:rPr>
              <a:t>これはテクノロジーによる時代の再定義であり、既存のビジネスや社会基盤を「デジタルで組み替える」動きといえます。</a:t>
            </a:r>
          </a:p>
          <a:p>
            <a:pPr fontAlgn="base"/>
            <a:r>
              <a:rPr lang="ja-JP" altLang="en-US" b="1" dirty="0" smtClean="0">
                <a:effectLst/>
              </a:rPr>
              <a:t>「デジタル・トランスフォーメーション」</a:t>
            </a:r>
            <a:endParaRPr lang="ja-JP" altLang="en-US" dirty="0" smtClean="0">
              <a:effectLst/>
            </a:endParaRPr>
          </a:p>
          <a:p>
            <a:pPr fontAlgn="base"/>
            <a:r>
              <a:rPr kumimoji="1" lang="ja-JP" altLang="en-US" sz="1200" b="0" i="0" kern="1200" dirty="0" smtClean="0">
                <a:solidFill>
                  <a:schemeClr val="tx1"/>
                </a:solidFill>
                <a:effectLst/>
                <a:latin typeface="+mn-lt"/>
                <a:ea typeface="+mn-ea"/>
                <a:cs typeface="+mn-cs"/>
              </a:rPr>
              <a:t>この変化を言葉にすれば、こういう表現になるかもしれません。これはこれからのビジネスの方向を指し示していることばです。この「デジタル・トランスフォーメーション」は、サービス化、オープン化、ソーシャル化、スマート化の</a:t>
            </a:r>
            <a:r>
              <a:rPr kumimoji="1" lang="en-US" altLang="ja-JP" sz="1200" b="0" i="0" kern="1200" dirty="0" smtClean="0">
                <a:solidFill>
                  <a:schemeClr val="tx1"/>
                </a:solidFill>
                <a:effectLst/>
                <a:latin typeface="+mn-lt"/>
                <a:ea typeface="+mn-ea"/>
                <a:cs typeface="+mn-cs"/>
              </a:rPr>
              <a:t>4</a:t>
            </a:r>
            <a:r>
              <a:rPr kumimoji="1" lang="ja-JP" altLang="en-US" sz="1200" b="0" i="0" kern="1200" dirty="0" smtClean="0">
                <a:solidFill>
                  <a:schemeClr val="tx1"/>
                </a:solidFill>
                <a:effectLst/>
                <a:latin typeface="+mn-lt"/>
                <a:ea typeface="+mn-ea"/>
                <a:cs typeface="+mn-cs"/>
              </a:rPr>
              <a:t>つの大きな力に牽引されます。</a:t>
            </a:r>
          </a:p>
          <a:p>
            <a:pPr fontAlgn="base"/>
            <a:r>
              <a:rPr kumimoji="1" lang="ja-JP" altLang="en-US" sz="1200" b="1" i="0" kern="1200" dirty="0" smtClean="0">
                <a:solidFill>
                  <a:schemeClr val="tx1"/>
                </a:solidFill>
                <a:effectLst/>
                <a:latin typeface="+mn-lt"/>
                <a:ea typeface="+mn-ea"/>
                <a:cs typeface="+mn-cs"/>
              </a:rPr>
              <a:t>サービス化</a:t>
            </a:r>
          </a:p>
          <a:p>
            <a:pPr fontAlgn="base"/>
            <a:r>
              <a:rPr kumimoji="1" lang="ja-JP" altLang="en-US" sz="1200" b="0" i="0" kern="1200" dirty="0" smtClean="0">
                <a:solidFill>
                  <a:schemeClr val="tx1"/>
                </a:solidFill>
                <a:effectLst/>
                <a:latin typeface="+mn-lt"/>
                <a:ea typeface="+mn-ea"/>
                <a:cs typeface="+mn-cs"/>
              </a:rPr>
              <a:t>ジェットエンジンを「出力</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稼働時間」で従量課金する、あるいは建築機械を測量、設計、自動運転とともにサービスとして提供するといった、これまでは販売が常識だったビジネスにもサービス化の流れが生まれています。また、サーバーやストレージ、ネットワーク設備や</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などのコンピューター資源は、もはやクラウド・サービスとして使用することは必然の流れになろうとしています。また、システムを開発し実行する環境さえもクラウドに頼ることで、開発の生産性を劇的に高め、運用管理を不要とします。</a:t>
            </a:r>
          </a:p>
          <a:p>
            <a:pPr fontAlgn="base"/>
            <a:r>
              <a:rPr kumimoji="1" lang="ja-JP" altLang="en-US" sz="1200" b="0" i="0" kern="1200" dirty="0" smtClean="0">
                <a:solidFill>
                  <a:schemeClr val="tx1"/>
                </a:solidFill>
                <a:effectLst/>
                <a:latin typeface="+mn-lt"/>
                <a:ea typeface="+mn-ea"/>
                <a:cs typeface="+mn-cs"/>
              </a:rPr>
              <a:t>人々は、これまで価値を手に入れるためにその手段を所有しなければなりませんでした。しかし、様々な価値がサービスとして手に入れられる時代へと変わろうとしています。</a:t>
            </a:r>
          </a:p>
          <a:p>
            <a:pPr fontAlgn="base"/>
            <a:r>
              <a:rPr kumimoji="1" lang="ja-JP" altLang="en-US" sz="1200" b="0" i="0" kern="1200" dirty="0" smtClean="0">
                <a:solidFill>
                  <a:schemeClr val="tx1"/>
                </a:solidFill>
                <a:effectLst/>
                <a:latin typeface="+mn-lt"/>
                <a:ea typeface="+mn-ea"/>
                <a:cs typeface="+mn-cs"/>
              </a:rPr>
              <a:t>ユーザーが求めているのは、結果としての価値であり、その手段ではありません。手段を所有しなくても価値が手に入るのであれば、そちらに人々の需要がシフトするのは必然なのです。</a:t>
            </a:r>
          </a:p>
          <a:p>
            <a:pPr fontAlgn="base"/>
            <a:r>
              <a:rPr kumimoji="1" lang="ja-JP" altLang="en-US" sz="1200" b="1" i="0" kern="1200" dirty="0" smtClean="0">
                <a:solidFill>
                  <a:schemeClr val="tx1"/>
                </a:solidFill>
                <a:effectLst/>
                <a:latin typeface="+mn-lt"/>
                <a:ea typeface="+mn-ea"/>
                <a:cs typeface="+mn-cs"/>
              </a:rPr>
              <a:t>オープン化</a:t>
            </a:r>
          </a:p>
          <a:p>
            <a:pPr fontAlgn="base"/>
            <a:r>
              <a:rPr kumimoji="1" lang="ja-JP" altLang="en-US" sz="1200" b="0" i="0" kern="1200" dirty="0" smtClean="0">
                <a:solidFill>
                  <a:schemeClr val="tx1"/>
                </a:solidFill>
                <a:effectLst/>
                <a:latin typeface="+mn-lt"/>
                <a:ea typeface="+mn-ea"/>
                <a:cs typeface="+mn-cs"/>
              </a:rPr>
              <a:t>「特定の企業の所有する技術や製品ではなく、ひろく多くの人が関与する技術や製品の方が進化のスピードは早く、安心・安全も担保される」</a:t>
            </a:r>
          </a:p>
          <a:p>
            <a:pPr fontAlgn="base"/>
            <a:r>
              <a:rPr kumimoji="1" lang="ja-JP" altLang="en-US" sz="1200" b="0" i="0" kern="1200" dirty="0" smtClean="0">
                <a:solidFill>
                  <a:schemeClr val="tx1"/>
                </a:solidFill>
                <a:effectLst/>
                <a:latin typeface="+mn-lt"/>
                <a:ea typeface="+mn-ea"/>
                <a:cs typeface="+mn-cs"/>
              </a:rPr>
              <a:t>そんな常識が広く受け入れつつあります。</a:t>
            </a:r>
          </a:p>
          <a:p>
            <a:pPr fontAlgn="base"/>
            <a:r>
              <a:rPr kumimoji="1" lang="ja-JP" altLang="en-US" sz="1200" b="0" i="0" kern="1200" dirty="0" smtClean="0">
                <a:solidFill>
                  <a:schemeClr val="tx1"/>
                </a:solidFill>
                <a:effectLst/>
                <a:latin typeface="+mn-lt"/>
                <a:ea typeface="+mn-ea"/>
                <a:cs typeface="+mn-cs"/>
              </a:rPr>
              <a:t>オープン化の動きは、これまでも世の中の常識が変わる節目に度々登場しています。例えば、</a:t>
            </a:r>
            <a:r>
              <a:rPr kumimoji="1" lang="en-US" altLang="ja-JP" sz="1200" b="0" i="0" kern="1200" dirty="0" smtClean="0">
                <a:solidFill>
                  <a:schemeClr val="tx1"/>
                </a:solidFill>
                <a:effectLst/>
                <a:latin typeface="+mn-lt"/>
                <a:ea typeface="+mn-ea"/>
                <a:cs typeface="+mn-cs"/>
              </a:rPr>
              <a:t>1964</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は自社の虎の子の技術であるコンピューターの技術仕様を「システム</a:t>
            </a:r>
            <a:r>
              <a:rPr kumimoji="1" lang="en-US" altLang="ja-JP" sz="1200" b="0" i="0" kern="1200" dirty="0" smtClean="0">
                <a:solidFill>
                  <a:schemeClr val="tx1"/>
                </a:solidFill>
                <a:effectLst/>
                <a:latin typeface="+mn-lt"/>
                <a:ea typeface="+mn-ea"/>
                <a:cs typeface="+mn-cs"/>
              </a:rPr>
              <a:t>/360</a:t>
            </a:r>
            <a:r>
              <a:rPr kumimoji="1" lang="ja-JP" altLang="en-US" sz="1200" b="0" i="0" kern="1200" dirty="0" smtClean="0">
                <a:solidFill>
                  <a:schemeClr val="tx1"/>
                </a:solidFill>
                <a:effectLst/>
                <a:latin typeface="+mn-lt"/>
                <a:ea typeface="+mn-ea"/>
                <a:cs typeface="+mn-cs"/>
              </a:rPr>
              <a:t>アーキテクチャー」としてオープン化しました。これにより、</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のコンピューターの周辺に様々なビジネスが生まれ、今のビジネス・コンピューター市場を生みだす切っ掛けとなりました。また、</a:t>
            </a:r>
            <a:r>
              <a:rPr kumimoji="1" lang="en-US" altLang="ja-JP" sz="1200" b="0" i="0" kern="1200" dirty="0" smtClean="0">
                <a:solidFill>
                  <a:schemeClr val="tx1"/>
                </a:solidFill>
                <a:effectLst/>
                <a:latin typeface="+mn-lt"/>
                <a:ea typeface="+mn-ea"/>
                <a:cs typeface="+mn-cs"/>
              </a:rPr>
              <a:t>1981</a:t>
            </a:r>
            <a:r>
              <a:rPr kumimoji="1" lang="ja-JP" altLang="en-US" sz="1200" b="0" i="0" kern="1200" dirty="0" smtClean="0">
                <a:solidFill>
                  <a:schemeClr val="tx1"/>
                </a:solidFill>
                <a:effectLst/>
                <a:latin typeface="+mn-lt"/>
                <a:ea typeface="+mn-ea"/>
                <a:cs typeface="+mn-cs"/>
              </a:rPr>
              <a:t>年、やはり</a:t>
            </a:r>
            <a:r>
              <a:rPr kumimoji="1" lang="en-US" altLang="ja-JP" sz="1200" b="0" i="0" kern="1200" dirty="0" smtClean="0">
                <a:solidFill>
                  <a:schemeClr val="tx1"/>
                </a:solidFill>
                <a:effectLst/>
                <a:latin typeface="+mn-lt"/>
                <a:ea typeface="+mn-ea"/>
                <a:cs typeface="+mn-cs"/>
              </a:rPr>
              <a:t>IBM</a:t>
            </a:r>
            <a:r>
              <a:rPr kumimoji="1" lang="ja-JP" altLang="en-US" sz="1200" b="0" i="0" kern="1200" dirty="0" smtClean="0">
                <a:solidFill>
                  <a:schemeClr val="tx1"/>
                </a:solidFill>
                <a:effectLst/>
                <a:latin typeface="+mn-lt"/>
                <a:ea typeface="+mn-ea"/>
                <a:cs typeface="+mn-cs"/>
              </a:rPr>
              <a:t>は自社の</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を開発、販売するに当たり主要な技術を囲い込むことをせずインテルやマイクロソフトから調達し、</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市場拡大のきっかけを作りました。インターネットや</a:t>
            </a:r>
            <a:r>
              <a:rPr kumimoji="1" lang="en-US" altLang="ja-JP" sz="1200" b="0" i="0" kern="1200" dirty="0" smtClean="0">
                <a:solidFill>
                  <a:schemeClr val="tx1"/>
                </a:solidFill>
                <a:effectLst/>
                <a:latin typeface="+mn-lt"/>
                <a:ea typeface="+mn-ea"/>
                <a:cs typeface="+mn-cs"/>
              </a:rPr>
              <a:t>Linux</a:t>
            </a:r>
            <a:r>
              <a:rPr kumimoji="1" lang="ja-JP" altLang="en-US" sz="1200" b="0" i="0" kern="1200" dirty="0" smtClean="0">
                <a:solidFill>
                  <a:schemeClr val="tx1"/>
                </a:solidFill>
                <a:effectLst/>
                <a:latin typeface="+mn-lt"/>
                <a:ea typeface="+mn-ea"/>
                <a:cs typeface="+mn-cs"/>
              </a:rPr>
              <a:t>といった技術もオープンであったことが、その後の発展と進化を支えてきたのです。</a:t>
            </a:r>
          </a:p>
          <a:p>
            <a:pPr fontAlgn="base"/>
            <a:r>
              <a:rPr kumimoji="1" lang="ja-JP" altLang="en-US" sz="1200" b="0" i="0" kern="1200" dirty="0" smtClean="0">
                <a:solidFill>
                  <a:schemeClr val="tx1"/>
                </a:solidFill>
                <a:effectLst/>
                <a:latin typeface="+mn-lt"/>
                <a:ea typeface="+mn-ea"/>
                <a:cs typeface="+mn-cs"/>
              </a:rPr>
              <a:t>オープンはこれまでも時代を動かす切っ掛けを生みだしてきました。そして、いま多くの企業が再び、オープンに積極的に関わろうとしています。</a:t>
            </a:r>
          </a:p>
          <a:p>
            <a:pPr fontAlgn="base"/>
            <a:r>
              <a:rPr kumimoji="1" lang="ja-JP" altLang="en-US" sz="1200" b="0" i="0" kern="1200" dirty="0" smtClean="0">
                <a:solidFill>
                  <a:schemeClr val="tx1"/>
                </a:solidFill>
                <a:effectLst/>
                <a:latin typeface="+mn-lt"/>
                <a:ea typeface="+mn-ea"/>
                <a:cs typeface="+mn-cs"/>
              </a:rPr>
              <a:t>例えば、自らが開発したテクノロジーをオープンにすることは、もはや社会正義にも近い感覚となりつつあります。そして、自らがオープン・コミュニティのなかで存在感を高め、その中でリーダーシップを示すことが、自らのビジネスを成長させる原動力になることを受け入れはじめています。もはや、ビジネスはオープンに支えられ、オープンへのコミットメントなくして生き抜くことができなくなったとも言えるでしょう。</a:t>
            </a:r>
          </a:p>
          <a:p>
            <a:pPr fontAlgn="base"/>
            <a:r>
              <a:rPr kumimoji="1" lang="ja-JP" altLang="en-US" sz="1200" b="0" i="0" kern="1200" dirty="0" smtClean="0">
                <a:solidFill>
                  <a:schemeClr val="tx1"/>
                </a:solidFill>
                <a:effectLst/>
                <a:latin typeface="+mn-lt"/>
                <a:ea typeface="+mn-ea"/>
                <a:cs typeface="+mn-cs"/>
              </a:rPr>
              <a:t>インターネットの普及やソーシャルメディアなどはこのオープン化を加速させる推進力として、その役割をますます強めています。</a:t>
            </a:r>
          </a:p>
          <a:p>
            <a:pPr fontAlgn="base"/>
            <a:r>
              <a:rPr kumimoji="1" lang="ja-JP" altLang="en-US" sz="1200" b="1" i="0" kern="1200" dirty="0" smtClean="0">
                <a:solidFill>
                  <a:schemeClr val="tx1"/>
                </a:solidFill>
                <a:effectLst/>
                <a:latin typeface="+mn-lt"/>
                <a:ea typeface="+mn-ea"/>
                <a:cs typeface="+mn-cs"/>
              </a:rPr>
              <a:t>ソーシャル化</a:t>
            </a:r>
          </a:p>
          <a:p>
            <a:pPr fontAlgn="base"/>
            <a:r>
              <a:rPr kumimoji="1" lang="ja-JP" altLang="en-US" sz="1200" b="0" i="0" kern="1200" dirty="0" smtClean="0">
                <a:solidFill>
                  <a:schemeClr val="tx1"/>
                </a:solidFill>
                <a:effectLst/>
                <a:latin typeface="+mn-lt"/>
                <a:ea typeface="+mn-ea"/>
                <a:cs typeface="+mn-cs"/>
              </a:rPr>
              <a:t>インターネットの普及と共にコミュニケーション・コストが劇的に下がりました。その結果、誰もがフラットにつながることができるようになりました。また、コミュニケーションにハブや管理者は不要となり、そこに権力や富が集中することはできなくなろうとしています。ソーシャル・メディアやピア・ツー・ピア通信のテクノロジーは、この流れをさらに加速しています。</a:t>
            </a:r>
            <a:r>
              <a:rPr kumimoji="1" lang="en-US" altLang="ja-JP" sz="1200" b="0" i="0" kern="1200" dirty="0" err="1" smtClean="0">
                <a:solidFill>
                  <a:schemeClr val="tx1"/>
                </a:solidFill>
                <a:effectLst/>
                <a:latin typeface="+mn-lt"/>
                <a:ea typeface="+mn-ea"/>
                <a:cs typeface="+mn-cs"/>
              </a:rPr>
              <a:t>Uber</a:t>
            </a:r>
            <a:r>
              <a:rPr kumimoji="1" lang="ja-JP" altLang="en-US" sz="1200" b="0" i="0" kern="1200" dirty="0" smtClean="0">
                <a:solidFill>
                  <a:schemeClr val="tx1"/>
                </a:solidFill>
                <a:effectLst/>
                <a:latin typeface="+mn-lt"/>
                <a:ea typeface="+mn-ea"/>
                <a:cs typeface="+mn-cs"/>
              </a:rPr>
              <a:t>や</a:t>
            </a:r>
            <a:r>
              <a:rPr kumimoji="1" lang="en-US" altLang="ja-JP" sz="1200" b="0" i="0" kern="1200" dirty="0" err="1" smtClean="0">
                <a:solidFill>
                  <a:schemeClr val="tx1"/>
                </a:solidFill>
                <a:effectLst/>
                <a:latin typeface="+mn-lt"/>
                <a:ea typeface="+mn-ea"/>
                <a:cs typeface="+mn-cs"/>
              </a:rPr>
              <a:t>Airbnb</a:t>
            </a:r>
            <a:r>
              <a:rPr kumimoji="1" lang="ja-JP" altLang="en-US" sz="1200" b="0" i="0" kern="1200" dirty="0" smtClean="0">
                <a:solidFill>
                  <a:schemeClr val="tx1"/>
                </a:solidFill>
                <a:effectLst/>
                <a:latin typeface="+mn-lt"/>
                <a:ea typeface="+mn-ea"/>
                <a:cs typeface="+mn-cs"/>
              </a:rPr>
              <a:t>など、これまでの常識を破壊しようとするビジネスはこんなコミュニケーション基盤に支えられています。このコミュニケーション基盤は「シェアリング・エコノミー」を生みだし、こりまでの常識を破壊する新たなビジネスを登場させる基盤としても大きな役割を果たすことになります。</a:t>
            </a:r>
          </a:p>
          <a:p>
            <a:pPr fontAlgn="base"/>
            <a:r>
              <a:rPr kumimoji="1" lang="ja-JP" altLang="en-US" sz="1200" b="1" i="0" kern="1200" dirty="0" smtClean="0">
                <a:solidFill>
                  <a:schemeClr val="tx1"/>
                </a:solidFill>
                <a:effectLst/>
                <a:latin typeface="+mn-lt"/>
                <a:ea typeface="+mn-ea"/>
                <a:cs typeface="+mn-cs"/>
              </a:rPr>
              <a:t>スマート化</a:t>
            </a:r>
          </a:p>
          <a:p>
            <a:pPr fontAlgn="base"/>
            <a:r>
              <a:rPr kumimoji="1" lang="ja-JP" altLang="en-US" sz="1200" b="0" i="0" kern="1200" dirty="0" smtClean="0">
                <a:solidFill>
                  <a:schemeClr val="tx1"/>
                </a:solidFill>
                <a:effectLst/>
                <a:latin typeface="+mn-lt"/>
                <a:ea typeface="+mn-ea"/>
                <a:cs typeface="+mn-cs"/>
              </a:rPr>
              <a:t>個別最適化は無駄を随所に生みだしてしまうので、全体最適化こそがあるべき姿だと言われ続けてきました。しかし、</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の普及により、個別の現実をきめ細かくリアルタイムに捉えることができるようになり、この常識も変わろうとしています。</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によって収集された「個別の事実」は、人工知能によって解析されます。そして、他の「個別の事実」との関係を考慮しつつも可能な限り個別最適化を実現しようとするでしょう。サンプルデータによる平均的・一般的解釈や人間の判断が介在すれば、とてもできることではありません。</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はじめとして、ビジネスがデジタルに構築されるようになれば、現実世界とデジタル世界は表裏一体の関係として存在することになります。現実世界は、簡単にそれを変えることも破壊することもできませんが、デジタル世界は、シミュレーションというカタチで、どのようにでも変えることができるし破壊することもできます。人工知能はそのための手段として大きな役割を果たすことになります。そこで得られた新たな知見、未来予測、最適解は、私たちの住む現実社会をより快適にしてくれます。スマート化とは、このような現実世界とデジタル世界を一体の仕組みとして捉え、新たな社会システムを構築しようという変化なのです。</a:t>
            </a:r>
          </a:p>
          <a:p>
            <a:pPr fontAlgn="base"/>
            <a:r>
              <a:rPr kumimoji="1" lang="ja-JP" altLang="en-US" sz="1200" b="0" i="0" kern="1200" dirty="0" smtClean="0">
                <a:solidFill>
                  <a:schemeClr val="tx1"/>
                </a:solidFill>
                <a:effectLst/>
                <a:latin typeface="+mn-lt"/>
                <a:ea typeface="+mn-ea"/>
                <a:cs typeface="+mn-cs"/>
              </a:rPr>
              <a:t>また、機械が人間の代わりを果たしてくれる範疇はますます拡がってゆくでしょう。肉体的にも知的にも、時間と労力をかけることで生みだしてきた価値は機械に置き換えられてゆきます。その方が、遥かに効率的で正確だからです。時間もコストも大幅に削減され、生産性は飛躍的に高まります。</a:t>
            </a:r>
          </a:p>
          <a:p>
            <a:pPr fontAlgn="base"/>
            <a:r>
              <a:rPr kumimoji="1" lang="ja-JP" altLang="en-US" sz="1200" b="0" i="0" kern="1200" dirty="0" smtClean="0">
                <a:solidFill>
                  <a:schemeClr val="tx1"/>
                </a:solidFill>
                <a:effectLst/>
                <a:latin typeface="+mn-lt"/>
                <a:ea typeface="+mn-ea"/>
                <a:cs typeface="+mn-cs"/>
              </a:rPr>
              <a:t>一方で、人間の役割は大きく変わってくるでしょう。感性、協調性、創造性がこれまでにも増して重視されるようになり、人間は新たな進化のステージに立たされることになるのです。</a:t>
            </a:r>
          </a:p>
          <a:p>
            <a:pPr fontAlgn="base"/>
            <a:r>
              <a:rPr kumimoji="1" lang="ja-JP" altLang="en-US" sz="1200" b="0" i="0" kern="1200" dirty="0" smtClean="0">
                <a:solidFill>
                  <a:schemeClr val="tx1"/>
                </a:solidFill>
                <a:effectLst/>
                <a:latin typeface="+mn-lt"/>
                <a:ea typeface="+mn-ea"/>
                <a:cs typeface="+mn-cs"/>
              </a:rPr>
              <a:t>このような時代の変化の中で、</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ビジネスはとのような方向に向かうのでしょうか。それを著したのが以下のチャートです。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92831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smtClean="0">
                <a:solidFill>
                  <a:schemeClr val="tx1"/>
                </a:solidFill>
                <a:effectLst/>
                <a:latin typeface="+mn-lt"/>
                <a:ea typeface="+mn-ea"/>
                <a:cs typeface="+mn-cs"/>
              </a:rPr>
              <a:t>「デジタル・トランスフォーメーション」に向かう流れは、「</a:t>
            </a:r>
            <a:r>
              <a:rPr kumimoji="1" lang="ja-JP" altLang="en-US" sz="1200" b="1" i="0" kern="1200" dirty="0" smtClean="0">
                <a:solidFill>
                  <a:schemeClr val="tx1"/>
                </a:solidFill>
                <a:effectLst/>
                <a:latin typeface="+mn-lt"/>
                <a:ea typeface="+mn-ea"/>
                <a:cs typeface="+mn-cs"/>
              </a:rPr>
              <a:t>クラウド・ネイティブ</a:t>
            </a:r>
            <a:r>
              <a:rPr kumimoji="1" lang="ja-JP" altLang="en-US" sz="1200" b="0" i="0" kern="1200" dirty="0" smtClean="0">
                <a:solidFill>
                  <a:schemeClr val="tx1"/>
                </a:solidFill>
                <a:effectLst/>
                <a:latin typeface="+mn-lt"/>
                <a:ea typeface="+mn-ea"/>
                <a:cs typeface="+mn-cs"/>
              </a:rPr>
              <a:t>」と「</a:t>
            </a:r>
            <a:r>
              <a:rPr kumimoji="1" lang="ja-JP" altLang="en-US" sz="1200" b="1" i="0" kern="1200" dirty="0" smtClean="0">
                <a:solidFill>
                  <a:schemeClr val="tx1"/>
                </a:solidFill>
                <a:effectLst/>
                <a:latin typeface="+mn-lt"/>
                <a:ea typeface="+mn-ea"/>
                <a:cs typeface="+mn-cs"/>
              </a:rPr>
              <a:t>アンビエント</a:t>
            </a:r>
            <a:r>
              <a:rPr kumimoji="1" lang="en-US" altLang="ja-JP" sz="1200" b="1"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」によって牽引されます。</a:t>
            </a:r>
          </a:p>
          <a:p>
            <a:pPr fontAlgn="base"/>
            <a:r>
              <a:rPr kumimoji="1" lang="ja-JP" altLang="en-US" sz="1200" b="0" i="0" kern="1200" dirty="0" smtClean="0">
                <a:solidFill>
                  <a:schemeClr val="tx1"/>
                </a:solidFill>
                <a:effectLst/>
                <a:latin typeface="+mn-lt"/>
                <a:ea typeface="+mn-ea"/>
                <a:cs typeface="+mn-cs"/>
              </a:rPr>
              <a:t>「クラウド・ネイティブ」とは、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関わる多くの資源がクラウド・サービスとして提供されることです。また、所有することを前提としたこれまでの使い方とは大きく異なる新たなシステムとの付き合い方が求められることでもあります。つまり、これまでの所有す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の延長線上で考えることではなく、クラウドならではの思想やテクノロジーを前提にシステムとの係わりからを新たに見い出してゆかなければならいのです。</a:t>
            </a:r>
          </a:p>
          <a:p>
            <a:pPr fontAlgn="base"/>
            <a:r>
              <a:rPr kumimoji="1" lang="ja-JP" altLang="en-US" sz="1200" b="0" i="0" kern="1200" dirty="0" smtClean="0">
                <a:solidFill>
                  <a:schemeClr val="tx1"/>
                </a:solidFill>
                <a:effectLst/>
                <a:latin typeface="+mn-lt"/>
                <a:ea typeface="+mn-ea"/>
                <a:cs typeface="+mn-cs"/>
              </a:rPr>
              <a:t>一方の「アンビエント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」とは、「環境や周辺に溶け込む</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」の意味です。例えば、</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2020</a:t>
            </a:r>
            <a:r>
              <a:rPr kumimoji="1" lang="ja-JP" altLang="en-US" sz="1200" b="0" i="0" kern="1200" dirty="0" smtClean="0">
                <a:solidFill>
                  <a:schemeClr val="tx1"/>
                </a:solidFill>
                <a:effectLst/>
                <a:latin typeface="+mn-lt"/>
                <a:ea typeface="+mn-ea"/>
                <a:cs typeface="+mn-cs"/>
              </a:rPr>
              <a:t>年にインターネットにつながるデバイスの数は、</a:t>
            </a:r>
            <a:r>
              <a:rPr kumimoji="1" lang="en-US" altLang="ja-JP" sz="1200" b="0" i="0" kern="1200" dirty="0" smtClean="0">
                <a:solidFill>
                  <a:schemeClr val="tx1"/>
                </a:solidFill>
                <a:effectLst/>
                <a:latin typeface="+mn-lt"/>
                <a:ea typeface="+mn-ea"/>
                <a:cs typeface="+mn-cs"/>
              </a:rPr>
              <a:t>500</a:t>
            </a:r>
            <a:r>
              <a:rPr kumimoji="1" lang="ja-JP" altLang="en-US" sz="1200" b="0" i="0" kern="1200" dirty="0" smtClean="0">
                <a:solidFill>
                  <a:schemeClr val="tx1"/>
                </a:solidFill>
                <a:effectLst/>
                <a:latin typeface="+mn-lt"/>
                <a:ea typeface="+mn-ea"/>
                <a:cs typeface="+mn-cs"/>
              </a:rPr>
              <a:t>億個になるといわれており、そのときの世界人口を</a:t>
            </a:r>
            <a:r>
              <a:rPr kumimoji="1" lang="en-US" altLang="ja-JP" sz="1200" b="0" i="0" kern="1200" dirty="0" smtClean="0">
                <a:solidFill>
                  <a:schemeClr val="tx1"/>
                </a:solidFill>
                <a:effectLst/>
                <a:latin typeface="+mn-lt"/>
                <a:ea typeface="+mn-ea"/>
                <a:cs typeface="+mn-cs"/>
              </a:rPr>
              <a:t>75</a:t>
            </a:r>
            <a:r>
              <a:rPr kumimoji="1" lang="ja-JP" altLang="en-US" sz="1200" b="0" i="0" kern="1200" dirty="0" smtClean="0">
                <a:solidFill>
                  <a:schemeClr val="tx1"/>
                </a:solidFill>
                <a:effectLst/>
                <a:latin typeface="+mn-lt"/>
                <a:ea typeface="+mn-ea"/>
                <a:cs typeface="+mn-cs"/>
              </a:rPr>
              <a:t>億人とすると一人平均</a:t>
            </a:r>
            <a:r>
              <a:rPr kumimoji="1" lang="en-US" altLang="ja-JP" sz="1200" b="0" i="0" kern="1200" dirty="0" smtClean="0">
                <a:solidFill>
                  <a:schemeClr val="tx1"/>
                </a:solidFill>
                <a:effectLst/>
                <a:latin typeface="+mn-lt"/>
                <a:ea typeface="+mn-ea"/>
                <a:cs typeface="+mn-cs"/>
              </a:rPr>
              <a:t>7</a:t>
            </a:r>
            <a:r>
              <a:rPr kumimoji="1" lang="ja-JP" altLang="en-US" sz="1200" b="0" i="0" kern="1200" dirty="0" smtClean="0">
                <a:solidFill>
                  <a:schemeClr val="tx1"/>
                </a:solidFill>
                <a:effectLst/>
                <a:latin typeface="+mn-lt"/>
                <a:ea typeface="+mn-ea"/>
                <a:cs typeface="+mn-cs"/>
              </a:rPr>
              <a:t>個のデバイスがインターネットにつながっていることになります。これが</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年後の</a:t>
            </a:r>
            <a:r>
              <a:rPr kumimoji="1" lang="en-US" altLang="ja-JP" sz="1200" b="0" i="0" kern="1200" dirty="0" smtClean="0">
                <a:solidFill>
                  <a:schemeClr val="tx1"/>
                </a:solidFill>
                <a:effectLst/>
                <a:latin typeface="+mn-lt"/>
                <a:ea typeface="+mn-ea"/>
                <a:cs typeface="+mn-cs"/>
              </a:rPr>
              <a:t>2025</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80</a:t>
            </a:r>
            <a:r>
              <a:rPr kumimoji="1" lang="ja-JP" altLang="en-US" sz="1200" b="0" i="0" kern="1200" dirty="0" smtClean="0">
                <a:solidFill>
                  <a:schemeClr val="tx1"/>
                </a:solidFill>
                <a:effectLst/>
                <a:latin typeface="+mn-lt"/>
                <a:ea typeface="+mn-ea"/>
                <a:cs typeface="+mn-cs"/>
              </a:rPr>
              <a:t>億人の時代には２兆個になるといわれ、一人平均</a:t>
            </a:r>
            <a:r>
              <a:rPr kumimoji="1" lang="en-US" altLang="ja-JP" sz="1200" b="0" i="0" kern="1200" dirty="0" smtClean="0">
                <a:solidFill>
                  <a:schemeClr val="tx1"/>
                </a:solidFill>
                <a:effectLst/>
                <a:latin typeface="+mn-lt"/>
                <a:ea typeface="+mn-ea"/>
                <a:cs typeface="+mn-cs"/>
              </a:rPr>
              <a:t>250</a:t>
            </a:r>
            <a:r>
              <a:rPr kumimoji="1" lang="ja-JP" altLang="en-US" sz="1200" b="0" i="0" kern="1200" dirty="0" smtClean="0">
                <a:solidFill>
                  <a:schemeClr val="tx1"/>
                </a:solidFill>
                <a:effectLst/>
                <a:latin typeface="+mn-lt"/>
                <a:ea typeface="+mn-ea"/>
                <a:cs typeface="+mn-cs"/>
              </a:rPr>
              <a:t>個のデバイスを持つ計算になります。これは必ずしも突拍子もない数とは言えません。たとえば、靴や鞄、鍵やメガネ、家具や建物など、自宅や職場を併せて考えれば、その程度のモノに私たちは既に関わっています。それらの多くが全てインターネットにつながれば、現実世界のデジタルコピーが、緻密かつリアルタイムにデジタル世界に写し取られることになるのです。こういう現実世界とデジタル世界の一体化を前提とする社会や生活の基盤が実現しようとしているのです。</a:t>
            </a:r>
          </a:p>
          <a:p>
            <a:pPr fontAlgn="base"/>
            <a:r>
              <a:rPr kumimoji="1" lang="ja-JP" altLang="en-US" sz="1200" b="0" i="0" kern="1200" dirty="0" smtClean="0">
                <a:solidFill>
                  <a:schemeClr val="tx1"/>
                </a:solidFill>
                <a:effectLst/>
                <a:latin typeface="+mn-lt"/>
                <a:ea typeface="+mn-ea"/>
                <a:cs typeface="+mn-cs"/>
              </a:rPr>
              <a:t>この２つの牽引力は、５つのテクノロジー・トレンドによって支えられます。</a:t>
            </a:r>
          </a:p>
          <a:p>
            <a:pPr fontAlgn="base"/>
            <a:r>
              <a:rPr kumimoji="1" lang="ja-JP" altLang="en-US" sz="1200" b="1" i="0" kern="1200" dirty="0" smtClean="0">
                <a:solidFill>
                  <a:schemeClr val="tx1"/>
                </a:solidFill>
                <a:effectLst/>
                <a:latin typeface="+mn-lt"/>
                <a:ea typeface="+mn-ea"/>
                <a:cs typeface="+mn-cs"/>
              </a:rPr>
              <a:t>サーバーレス</a:t>
            </a:r>
          </a:p>
          <a:p>
            <a:pPr fontAlgn="base"/>
            <a:r>
              <a:rPr kumimoji="1" lang="ja-JP" altLang="en-US" sz="1200" b="0" i="0" kern="1200" dirty="0" smtClean="0">
                <a:solidFill>
                  <a:schemeClr val="tx1"/>
                </a:solidFill>
                <a:effectLst/>
                <a:latin typeface="+mn-lt"/>
                <a:ea typeface="+mn-ea"/>
                <a:cs typeface="+mn-cs"/>
              </a:rPr>
              <a:t>クラウド・ネイティブの真価は、物理的な実態を、そのアナロジーとしてサービスにおきかえるものではありません。クラウドにしかできないコトを最大限活かすことで、はじめてその真価が発揮されます。例えば、コンテナや</a:t>
            </a:r>
            <a:r>
              <a:rPr kumimoji="1" lang="en-US" altLang="ja-JP" sz="1200" b="0" i="0" kern="1200" dirty="0" err="1" smtClean="0">
                <a:solidFill>
                  <a:schemeClr val="tx1"/>
                </a:solidFill>
                <a:effectLst/>
                <a:latin typeface="+mn-lt"/>
                <a:ea typeface="+mn-ea"/>
                <a:cs typeface="+mn-cs"/>
              </a:rPr>
              <a:t>PaaS</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API</a:t>
            </a:r>
            <a:r>
              <a:rPr kumimoji="1" lang="ja-JP" altLang="en-US" sz="1200" b="0" i="0" kern="1200" dirty="0" smtClean="0">
                <a:solidFill>
                  <a:schemeClr val="tx1"/>
                </a:solidFill>
                <a:effectLst/>
                <a:latin typeface="+mn-lt"/>
                <a:ea typeface="+mn-ea"/>
                <a:cs typeface="+mn-cs"/>
              </a:rPr>
              <a:t>を活用すれば、開発や運用管理の生産性を劇的に変え、最新のテクノロジーをいち早くビジネスに取り込むことができます。</a:t>
            </a:r>
          </a:p>
          <a:p>
            <a:pPr fontAlgn="base"/>
            <a:r>
              <a:rPr kumimoji="1" lang="ja-JP" altLang="en-US" sz="1200" b="0" i="0" kern="1200" dirty="0" smtClean="0">
                <a:solidFill>
                  <a:schemeClr val="tx1"/>
                </a:solidFill>
                <a:effectLst/>
                <a:latin typeface="+mn-lt"/>
                <a:ea typeface="+mn-ea"/>
                <a:cs typeface="+mn-cs"/>
              </a:rPr>
              <a:t>このような使い方では物理的なサーバーやネットワーク機器を意識する必要はなくなり、その機能や性能をサービスとして直接使うことができるようになります。仮想化は物理的な実態のアナロジーに過ぎませんが、そんなことを考える必要がなくなるのです。</a:t>
            </a:r>
          </a:p>
          <a:p>
            <a:pPr fontAlgn="base"/>
            <a:r>
              <a:rPr kumimoji="1" lang="en-US" altLang="ja-JP" sz="1200" b="1" i="0" kern="1200" dirty="0" smtClean="0">
                <a:solidFill>
                  <a:schemeClr val="tx1"/>
                </a:solidFill>
                <a:effectLst/>
                <a:latin typeface="+mn-lt"/>
                <a:ea typeface="+mn-ea"/>
                <a:cs typeface="+mn-cs"/>
              </a:rPr>
              <a:t>Internet of Things</a:t>
            </a:r>
            <a:r>
              <a:rPr kumimoji="1" lang="ja-JP" altLang="en-US" sz="1200" b="1" i="0" kern="1200" dirty="0" smtClean="0">
                <a:solidFill>
                  <a:schemeClr val="tx1"/>
                </a:solidFill>
                <a:effectLst/>
                <a:latin typeface="+mn-lt"/>
                <a:ea typeface="+mn-ea"/>
                <a:cs typeface="+mn-cs"/>
              </a:rPr>
              <a:t>（</a:t>
            </a:r>
            <a:r>
              <a:rPr kumimoji="1" lang="en-US" altLang="ja-JP" sz="1200" b="1" i="0" kern="1200" dirty="0" err="1" smtClean="0">
                <a:solidFill>
                  <a:schemeClr val="tx1"/>
                </a:solidFill>
                <a:effectLst/>
                <a:latin typeface="+mn-lt"/>
                <a:ea typeface="+mn-ea"/>
                <a:cs typeface="+mn-cs"/>
              </a:rPr>
              <a:t>IoT</a:t>
            </a:r>
            <a:r>
              <a:rPr kumimoji="1" lang="ja-JP" altLang="en-US" sz="1200" b="1" i="0" kern="1200" dirty="0" smtClean="0">
                <a:solidFill>
                  <a:schemeClr val="tx1"/>
                </a:solidFill>
                <a:effectLst/>
                <a:latin typeface="+mn-lt"/>
                <a:ea typeface="+mn-ea"/>
                <a:cs typeface="+mn-cs"/>
              </a:rPr>
              <a:t>）</a:t>
            </a:r>
          </a:p>
          <a:p>
            <a:pPr fontAlgn="base"/>
            <a:r>
              <a:rPr kumimoji="1" lang="ja-JP" altLang="en-US" sz="1200" b="0" i="0" kern="1200" dirty="0" smtClean="0">
                <a:solidFill>
                  <a:schemeClr val="tx1"/>
                </a:solidFill>
                <a:effectLst/>
                <a:latin typeface="+mn-lt"/>
                <a:ea typeface="+mn-ea"/>
                <a:cs typeface="+mn-cs"/>
              </a:rPr>
              <a:t>モノが直接インターネットにつながることで、現実世界はこれまでに無く緻密に、そしてリアルタイムにデジタルで捉えられるようになることは既に述べたとおりです。この仕組みが、ビジネス・モデルやビジネス・プロセスをくみ上げてきた既存の常識を大きく変えることになります。</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をビジネスとして考えようとするとき、このビジネス・モデルやビジネス・プロセスの変革にどのように貢献するかという視点が大切です。</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をテクノロジーとしてのみ捉えてしまえば、他のテクノロジーがそうであったようにコモディ化の波にいずれは呑み込まれてしまいます。一時的に利益を得ることができても、進化の時計がますます加速する今の時代にあっては、コモディティ化もまた急速な勢いで迫ってくるでしょう。むしろ、コモディティを武器にして低コストとスピードでビジネス・プロセスを変革することにビジネス価値を見出すことが大切になります。</a:t>
            </a:r>
          </a:p>
          <a:p>
            <a:pPr fontAlgn="base"/>
            <a:r>
              <a:rPr kumimoji="1" lang="ja-JP" altLang="en-US" sz="1200" b="0" i="0" kern="1200" dirty="0" smtClean="0">
                <a:solidFill>
                  <a:schemeClr val="tx1"/>
                </a:solidFill>
                <a:effectLst/>
                <a:latin typeface="+mn-lt"/>
                <a:ea typeface="+mn-ea"/>
                <a:cs typeface="+mn-cs"/>
              </a:rPr>
              <a:t>また、物理的、地理的な障壁のないデジタル世界は、自由につながり、融合することができます。かつてシュンペーターが、「イノベーションとは新しい組合せである」と言いましたが、その新しい組合せを簡単に試してみることができるようになります。まさにイノベーションの孵卵器であり加速器が、</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の生みだすデジタル世界と言えるでしょう。</a:t>
            </a:r>
          </a:p>
          <a:p>
            <a:pPr fontAlgn="base"/>
            <a:r>
              <a:rPr kumimoji="1" lang="ja-JP" altLang="en-US" sz="1200" b="1" i="0" kern="1200" dirty="0" smtClean="0">
                <a:solidFill>
                  <a:schemeClr val="tx1"/>
                </a:solidFill>
                <a:effectLst/>
                <a:latin typeface="+mn-lt"/>
                <a:ea typeface="+mn-ea"/>
                <a:cs typeface="+mn-cs"/>
              </a:rPr>
              <a:t>サイバー・セキュリティ</a:t>
            </a:r>
            <a:r>
              <a:rPr kumimoji="1" lang="en-US" altLang="ja-JP" sz="1200" b="1" i="0" kern="1200" dirty="0" smtClean="0">
                <a:solidFill>
                  <a:schemeClr val="tx1"/>
                </a:solidFill>
                <a:effectLst/>
                <a:latin typeface="+mn-lt"/>
                <a:ea typeface="+mn-ea"/>
                <a:cs typeface="+mn-cs"/>
              </a:rPr>
              <a:t>&amp;</a:t>
            </a:r>
            <a:r>
              <a:rPr kumimoji="1" lang="ja-JP" altLang="en-US" sz="1200" b="1" i="0" kern="1200" dirty="0" smtClean="0">
                <a:solidFill>
                  <a:schemeClr val="tx1"/>
                </a:solidFill>
                <a:effectLst/>
                <a:latin typeface="+mn-lt"/>
                <a:ea typeface="+mn-ea"/>
                <a:cs typeface="+mn-cs"/>
              </a:rPr>
              <a:t>ガバナンス</a:t>
            </a:r>
          </a:p>
          <a:p>
            <a:pPr fontAlgn="base"/>
            <a:r>
              <a:rPr kumimoji="1" lang="ja-JP" altLang="en-US" sz="1200" b="0" i="0" kern="1200" dirty="0" smtClean="0">
                <a:solidFill>
                  <a:schemeClr val="tx1"/>
                </a:solidFill>
                <a:effectLst/>
                <a:latin typeface="+mn-lt"/>
                <a:ea typeface="+mn-ea"/>
                <a:cs typeface="+mn-cs"/>
              </a:rPr>
              <a:t>クラウド・ネイティブもアンビエント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も、ともにセキュリティやガバナンスの常識を大きく変えなくてはなりません。これまでのように自社システムを自社の管理の行き届く場所に物理的に設置し、それを取り囲むように壁を張り巡らせ、自社と外部の境界を守るセキュリティは成り立ちません。</a:t>
            </a:r>
          </a:p>
          <a:p>
            <a:pPr fontAlgn="base"/>
            <a:r>
              <a:rPr kumimoji="1" lang="ja-JP" altLang="en-US" sz="1200" b="0" i="0" kern="1200" dirty="0" smtClean="0">
                <a:solidFill>
                  <a:schemeClr val="tx1"/>
                </a:solidFill>
                <a:effectLst/>
                <a:latin typeface="+mn-lt"/>
                <a:ea typeface="+mn-ea"/>
                <a:cs typeface="+mn-cs"/>
              </a:rPr>
              <a:t>クラウドも</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も自社の直接的な支配下にはなく、内と外との目に見える境界は喪失します。そうなると大切になってくるのは、デバイスやシステムと利用者とのお互いの信頼を確立することです。そのためには「誰が使っているのか」のアイデンティティと、「いつ、どのように使ったか」のログを管理できる基盤が鍵を握ることになるでしょう。</a:t>
            </a:r>
          </a:p>
          <a:p>
            <a:pPr fontAlgn="base"/>
            <a:r>
              <a:rPr kumimoji="1" lang="ja-JP" altLang="en-US" sz="1200" b="0" i="0" kern="1200" dirty="0" smtClean="0">
                <a:solidFill>
                  <a:schemeClr val="tx1"/>
                </a:solidFill>
                <a:effectLst/>
                <a:latin typeface="+mn-lt"/>
                <a:ea typeface="+mn-ea"/>
                <a:cs typeface="+mn-cs"/>
              </a:rPr>
              <a:t>守るのは物理的なシステムそのものではなく、データやプロセスを守るという発想への転換が大切になります。また、管理する対象が膨大な数となり、ログの中から攻撃、痕跡、リスクを見つけ出すための作業は膨大なものとなります。もはや人手に頼ることを不可能であり、自動化や自律化、エージェント化といった新たな仕組みが必要になるでしょう。また、セキュリティを技術問題としてではなく、ビジネス・プロセスやアプリケーションをセキュアに作ることまで含め、アーキテクチャー全体を考えたセキュリティが重要になります。</a:t>
            </a:r>
          </a:p>
          <a:p>
            <a:pPr fontAlgn="base"/>
            <a:r>
              <a:rPr kumimoji="1" lang="en-US" altLang="ja-JP" sz="1200" b="1" i="0" kern="1200" dirty="0" err="1" smtClean="0">
                <a:solidFill>
                  <a:schemeClr val="tx1"/>
                </a:solidFill>
                <a:effectLst/>
                <a:latin typeface="+mn-lt"/>
                <a:ea typeface="+mn-ea"/>
                <a:cs typeface="+mn-cs"/>
              </a:rPr>
              <a:t>DevOps</a:t>
            </a:r>
            <a:endParaRPr kumimoji="1" lang="en-US" altLang="ja-JP" sz="1200" b="1" i="0" kern="1200" dirty="0" smtClean="0">
              <a:solidFill>
                <a:schemeClr val="tx1"/>
              </a:solidFill>
              <a:effectLst/>
              <a:latin typeface="+mn-lt"/>
              <a:ea typeface="+mn-ea"/>
              <a:cs typeface="+mn-cs"/>
            </a:endParaRPr>
          </a:p>
          <a:p>
            <a:pPr fontAlgn="base"/>
            <a:r>
              <a:rPr kumimoji="1" lang="ja-JP" altLang="en-US" sz="1200" b="0" i="0" kern="1200" dirty="0" smtClean="0">
                <a:solidFill>
                  <a:schemeClr val="tx1"/>
                </a:solidFill>
                <a:effectLst/>
                <a:latin typeface="+mn-lt"/>
                <a:ea typeface="+mn-ea"/>
                <a:cs typeface="+mn-cs"/>
              </a:rPr>
              <a:t>ビジネスは、常に市場の変化に敏感に反応し、そのプロセスや機能を変えてゆくことで生き延び、成長します。そのスピードと柔軟性が大きな価値を生みだすのです。</a:t>
            </a:r>
          </a:p>
          <a:p>
            <a:pPr fontAlgn="base"/>
            <a:r>
              <a:rPr kumimoji="1" lang="ja-JP" altLang="en-US" sz="1200" b="0" i="0" kern="1200" dirty="0" smtClean="0">
                <a:solidFill>
                  <a:schemeClr val="tx1"/>
                </a:solidFill>
                <a:effectLst/>
                <a:latin typeface="+mn-lt"/>
                <a:ea typeface="+mn-ea"/>
                <a:cs typeface="+mn-cs"/>
              </a:rPr>
              <a:t>「アンビエント</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」の拡大は、ビジネスと</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を不可分なものにします。つまり、ビジネス・スピードに同期化し、柔軟に機能や性能を変えることができる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でなければなりません。</a:t>
            </a:r>
          </a:p>
          <a:p>
            <a:pPr fontAlgn="base"/>
            <a:r>
              <a:rPr kumimoji="1" lang="ja-JP" altLang="en-US" sz="1200" b="0" i="0" kern="1200" dirty="0" smtClean="0">
                <a:solidFill>
                  <a:schemeClr val="tx1"/>
                </a:solidFill>
                <a:effectLst/>
                <a:latin typeface="+mn-lt"/>
                <a:ea typeface="+mn-ea"/>
                <a:cs typeface="+mn-cs"/>
              </a:rPr>
              <a:t>システムを新たに作る、あるいは仕様を変えることは、ビジネスを成功させるために必要なことです。そこに求められるスピードが加速しつつあるなかで、従来同様に仕様を固め、工数を手配し、見積もりをとって対応しているようでは使いものになりません。要求に即応し、システムを開発し直ちに本番に供すること。それを頻繁に繰り返しながらビジネスの現場のスピードに同期化できなくてはならないのです。</a:t>
            </a:r>
          </a:p>
          <a:p>
            <a:pPr fontAlgn="base"/>
            <a:r>
              <a:rPr kumimoji="1" lang="ja-JP" altLang="en-US" sz="1200" b="0" i="0" kern="1200" dirty="0" smtClean="0">
                <a:solidFill>
                  <a:schemeClr val="tx1"/>
                </a:solidFill>
                <a:effectLst/>
                <a:latin typeface="+mn-lt"/>
                <a:ea typeface="+mn-ea"/>
                <a:cs typeface="+mn-cs"/>
              </a:rPr>
              <a:t>そのためには、先に説明した「サーバーレス」な環境を活かすことを前提に、開発と運用管理の関係を抜本的に変えなくてはなりません。</a:t>
            </a:r>
          </a:p>
          <a:p>
            <a:pPr fontAlgn="base"/>
            <a:r>
              <a:rPr kumimoji="1" lang="ja-JP" altLang="en-US" sz="1200" b="1" i="0" kern="1200" dirty="0" smtClean="0">
                <a:solidFill>
                  <a:schemeClr val="tx1"/>
                </a:solidFill>
                <a:effectLst/>
                <a:latin typeface="+mn-lt"/>
                <a:ea typeface="+mn-ea"/>
                <a:cs typeface="+mn-cs"/>
              </a:rPr>
              <a:t>自動化・自律化</a:t>
            </a:r>
          </a:p>
          <a:p>
            <a:pPr fontAlgn="base"/>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と人工知能の普及は、人手の負担を劇的に減らしてしまうだけではありません。人間が介在するが故にできない膨大なデータのリアルタイム処理、意志決定に伴う時間的遅延の解消、人的エラーの排除が実現されます。</a:t>
            </a:r>
          </a:p>
          <a:p>
            <a:pPr fontAlgn="base"/>
            <a:r>
              <a:rPr kumimoji="1" lang="ja-JP" altLang="en-US" sz="1200" b="0" i="0" kern="1200" dirty="0" smtClean="0">
                <a:solidFill>
                  <a:schemeClr val="tx1"/>
                </a:solidFill>
                <a:effectLst/>
                <a:latin typeface="+mn-lt"/>
                <a:ea typeface="+mn-ea"/>
                <a:cs typeface="+mn-cs"/>
              </a:rPr>
              <a:t>そのためには標準化されたルールを確実にこなす自動化、状況を適宜把握し、時々の最適解を見つけ、人手に頼らず実行する自律化が必要となります。これにより、人間の介在を前提としないビジネス・モデルやビジネス・プロセスを考えることが可能になるのです。</a:t>
            </a:r>
          </a:p>
          <a:p>
            <a:pPr fontAlgn="base"/>
            <a:r>
              <a:rPr kumimoji="1" lang="ja-JP" altLang="en-US" sz="1200" b="0" i="0" kern="1200" dirty="0" smtClean="0">
                <a:solidFill>
                  <a:schemeClr val="tx1"/>
                </a:solidFill>
                <a:effectLst/>
                <a:latin typeface="+mn-lt"/>
                <a:ea typeface="+mn-ea"/>
                <a:cs typeface="+mn-cs"/>
              </a:rPr>
              <a:t>つまり、自動化や自律化は、単なる省力化の問題としてではなく、ビジネスのあり方の変革として捉えるべきなのです。そういう視点を持つことができたときに、自動化や自律化は、「デジタル・トランスフォーメーション」を実現する重要な要件となるのです。</a:t>
            </a:r>
          </a:p>
          <a:p>
            <a:pPr fontAlgn="base"/>
            <a:r>
              <a:rPr kumimoji="1" lang="ja-JP" altLang="en-US" sz="1200" b="0" i="0" kern="1200" dirty="0" smtClean="0">
                <a:solidFill>
                  <a:schemeClr val="tx1"/>
                </a:solidFill>
                <a:effectLst/>
                <a:latin typeface="+mn-lt"/>
                <a:ea typeface="+mn-ea"/>
                <a:cs typeface="+mn-cs"/>
              </a:rPr>
              <a:t> </a:t>
            </a:r>
          </a:p>
          <a:p>
            <a:pPr fontAlgn="base"/>
            <a:r>
              <a:rPr kumimoji="1" lang="ja-JP" altLang="en-US" sz="1200" b="0" i="0" kern="1200" dirty="0" smtClean="0">
                <a:solidFill>
                  <a:schemeClr val="tx1"/>
                </a:solidFill>
                <a:effectLst/>
                <a:latin typeface="+mn-lt"/>
                <a:ea typeface="+mn-ea"/>
                <a:cs typeface="+mn-cs"/>
              </a:rPr>
              <a:t>この「デジタル・トランスフォーメーション」を支える</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つのテクノロジー・トレンドに向き合うことが、ビジネスの創出と発展につながります。しかし、そのことは同時に「</a:t>
            </a:r>
            <a:r>
              <a:rPr kumimoji="1" lang="ja-JP" altLang="en-US" sz="1200" b="1" i="0" kern="1200" dirty="0" smtClean="0">
                <a:solidFill>
                  <a:schemeClr val="tx1"/>
                </a:solidFill>
                <a:effectLst/>
                <a:latin typeface="+mn-lt"/>
                <a:ea typeface="+mn-ea"/>
                <a:cs typeface="+mn-cs"/>
              </a:rPr>
              <a:t>デジタル・ディスラプション（デジタルによる破壊）</a:t>
            </a:r>
            <a:r>
              <a:rPr kumimoji="1" lang="ja-JP" altLang="en-US" sz="1200" b="0" i="0" kern="1200" dirty="0" smtClean="0">
                <a:solidFill>
                  <a:schemeClr val="tx1"/>
                </a:solidFill>
                <a:effectLst/>
                <a:latin typeface="+mn-lt"/>
                <a:ea typeface="+mn-ea"/>
                <a:cs typeface="+mn-cs"/>
              </a:rPr>
              <a:t>」を伴うことも覚悟しなくてはなりません。</a:t>
            </a:r>
          </a:p>
          <a:p>
            <a:pPr fontAlgn="base"/>
            <a:r>
              <a:rPr kumimoji="1" lang="ja-JP" altLang="en-US" sz="1200" b="0" i="0" kern="1200" dirty="0" smtClean="0">
                <a:solidFill>
                  <a:schemeClr val="tx1"/>
                </a:solidFill>
                <a:effectLst/>
                <a:latin typeface="+mn-lt"/>
                <a:ea typeface="+mn-ea"/>
                <a:cs typeface="+mn-cs"/>
              </a:rPr>
              <a:t>これまで自分たちのビジネスを支えてきた経営基盤は破壊されるかもしれません。そのことを覚悟しなければならないのです。ただ、いずれ破壊されるのであれば、そこに関わらないことの方がむしろリスクです。それを自ら破壊することでイニシアティブを確保するという攻めの姿勢こそが、生き残りを支えてゆくことになるのです。</a:t>
            </a:r>
          </a:p>
          <a:p>
            <a:pPr fontAlgn="base"/>
            <a:r>
              <a:rPr kumimoji="1" lang="ja-JP" altLang="en-US" sz="1200" b="0" i="0" kern="1200" smtClean="0">
                <a:solidFill>
                  <a:schemeClr val="tx1"/>
                </a:solidFill>
                <a:effectLst/>
                <a:latin typeface="+mn-lt"/>
                <a:ea typeface="+mn-ea"/>
                <a:cs typeface="+mn-cs"/>
              </a:rPr>
              <a:t>今年は、いくつかのビッグ・プロジェクトが終了し、工数需要が大幅に減ってしまいます。それを単なる需要の変動としてしか捉えられないとすれば、生き残ることはできません。「ビジネス・トランスフォーメーション」と「デジタル・ディスラプション」へと向かう潮目の変化なのだと受けとめ、自らの役割の再定義や経営資源を再配分する切っ掛けとすることです。その道は、平坦ではありませんが、もはや選択の余地はないので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77496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a:t>
            </a:r>
            <a:r>
              <a:rPr lang="en-US" altLang="ja-JP" dirty="0" smtClean="0">
                <a:effectLst/>
              </a:rPr>
              <a:t>IT</a:t>
            </a:r>
            <a:r>
              <a:rPr lang="ja-JP" altLang="en-US" dirty="0" smtClean="0">
                <a:effectLst/>
              </a:rPr>
              <a:t>は鉛筆、消しゴムと同じで道具に過ぎない。それをどう使いこなすが大切だ。」</a:t>
            </a:r>
            <a:endParaRPr lang="en-US" altLang="ja-JP" dirty="0" smtClean="0">
              <a:effectLst/>
            </a:endParaRPr>
          </a:p>
          <a:p>
            <a:endParaRPr lang="ja-JP" altLang="en-US" dirty="0" smtClean="0">
              <a:effectLst/>
            </a:endParaRPr>
          </a:p>
          <a:p>
            <a:r>
              <a:rPr kumimoji="1" lang="ja-JP" altLang="en-US" sz="1200" b="0" i="0" kern="1200" dirty="0" smtClean="0">
                <a:solidFill>
                  <a:schemeClr val="tx1"/>
                </a:solidFill>
                <a:effectLst/>
                <a:latin typeface="+mn-lt"/>
                <a:ea typeface="+mn-ea"/>
                <a:cs typeface="+mn-cs"/>
              </a:rPr>
              <a:t>こういう説明を聞くことがあります。しかし、この表現はすこし乱暴ではないかと思っています。そこで</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を「企業価値を高めるための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」と「顧客価値を高めるための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」に分けて考えてみてはどうでしょうか。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とはどういうものか、その役割がよく分かるはずです。</a:t>
            </a:r>
          </a:p>
          <a:p>
            <a:r>
              <a:rPr kumimoji="1" lang="ja-JP" altLang="en-US" sz="1200" b="1" i="0" kern="1200" dirty="0" smtClean="0">
                <a:solidFill>
                  <a:schemeClr val="tx1"/>
                </a:solidFill>
                <a:effectLst/>
                <a:latin typeface="+mn-lt"/>
                <a:ea typeface="+mn-ea"/>
                <a:cs typeface="+mn-cs"/>
              </a:rPr>
              <a:t>企業価値を高めるための</a:t>
            </a:r>
            <a:r>
              <a:rPr kumimoji="1" lang="en-US" altLang="ja-JP" sz="1200" b="1" i="0" kern="1200" dirty="0" smtClean="0">
                <a:solidFill>
                  <a:schemeClr val="tx1"/>
                </a:solidFill>
                <a:effectLst/>
                <a:latin typeface="+mn-lt"/>
                <a:ea typeface="+mn-ea"/>
                <a:cs typeface="+mn-cs"/>
              </a:rPr>
              <a:t>IT</a:t>
            </a:r>
          </a:p>
          <a:p>
            <a:r>
              <a:rPr kumimoji="1" lang="ja-JP" altLang="en-US" sz="1200" b="0" i="0" kern="1200" dirty="0" smtClean="0">
                <a:solidFill>
                  <a:schemeClr val="tx1"/>
                </a:solidFill>
                <a:effectLst/>
                <a:latin typeface="+mn-lt"/>
                <a:ea typeface="+mn-ea"/>
                <a:cs typeface="+mn-cs"/>
              </a:rPr>
              <a:t>コスト削減、期間短縮、競争力強化など、</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企業価値を高めるために使われます。企業価値を高めるためには、利便性を追求し、効率を高めなくてはなりません。また、事業のあり方を変革することも必要です。それらを実現するために「道具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」、「仕組みとしての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」、「思想としての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a:t>
            </a:r>
            <a:r>
              <a:rPr kumimoji="1" lang="en-US" altLang="ja-JP" sz="1200" b="0" i="0" kern="1200" dirty="0" smtClean="0">
                <a:solidFill>
                  <a:schemeClr val="tx1"/>
                </a:solidFill>
                <a:effectLst/>
                <a:latin typeface="+mn-lt"/>
                <a:ea typeface="+mn-ea"/>
                <a:cs typeface="+mn-cs"/>
              </a:rPr>
              <a:t>3</a:t>
            </a:r>
            <a:r>
              <a:rPr kumimoji="1" lang="ja-JP" altLang="en-US" sz="1200" b="0" i="0" kern="1200" dirty="0" smtClean="0">
                <a:solidFill>
                  <a:schemeClr val="tx1"/>
                </a:solidFill>
                <a:effectLst/>
                <a:latin typeface="+mn-lt"/>
                <a:ea typeface="+mn-ea"/>
                <a:cs typeface="+mn-cs"/>
              </a:rPr>
              <a:t>つが使われています。</a:t>
            </a:r>
          </a:p>
          <a:p>
            <a:r>
              <a:rPr kumimoji="1" lang="ja-JP" altLang="en-US" sz="1200" b="1" i="0" u="sng" kern="1200" dirty="0" smtClean="0">
                <a:solidFill>
                  <a:schemeClr val="tx1"/>
                </a:solidFill>
                <a:effectLst/>
                <a:latin typeface="+mn-lt"/>
                <a:ea typeface="+mn-ea"/>
                <a:cs typeface="+mn-cs"/>
              </a:rPr>
              <a:t>道具としての</a:t>
            </a:r>
            <a:r>
              <a:rPr kumimoji="1" lang="en-US" altLang="ja-JP" sz="1200" b="1" i="0" u="sng" kern="1200" dirty="0" smtClean="0">
                <a:solidFill>
                  <a:schemeClr val="tx1"/>
                </a:solidFill>
                <a:effectLst/>
                <a:latin typeface="+mn-lt"/>
                <a:ea typeface="+mn-ea"/>
                <a:cs typeface="+mn-cs"/>
              </a:rPr>
              <a:t>IT</a:t>
            </a:r>
            <a:endParaRPr kumimoji="1" lang="ja-JP" altLang="en-US"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スマートフォンやパソコン、サーバーなどのハードウェア、ワープロやスプレッドシート、電子メールなどのソフトウエアは、鉛筆や消しゴム、手帳などの道具を置き換えるものです。これらを使うことで、仕事の効率や品質を高めることができます。これらを「道具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」と呼びます。</a:t>
            </a:r>
          </a:p>
          <a:p>
            <a:r>
              <a:rPr kumimoji="1" lang="ja-JP" altLang="en-US" sz="1200" b="0" i="0" kern="1200" dirty="0" smtClean="0">
                <a:solidFill>
                  <a:schemeClr val="tx1"/>
                </a:solidFill>
                <a:effectLst/>
                <a:latin typeface="+mn-lt"/>
                <a:ea typeface="+mn-ea"/>
                <a:cs typeface="+mn-cs"/>
              </a:rPr>
              <a:t>効率よく確実に日常業務を行うために必要な手段、すなわち</a:t>
            </a:r>
            <a:r>
              <a:rPr kumimoji="1" lang="ja-JP" altLang="en-US" sz="1200" b="1" i="0" kern="1200" dirty="0" smtClean="0">
                <a:solidFill>
                  <a:schemeClr val="tx1"/>
                </a:solidFill>
                <a:effectLst/>
                <a:latin typeface="+mn-lt"/>
                <a:ea typeface="+mn-ea"/>
                <a:cs typeface="+mn-cs"/>
              </a:rPr>
              <a:t>戦術</a:t>
            </a:r>
            <a:r>
              <a:rPr kumimoji="1" lang="ja-JP" altLang="en-US" sz="1200" b="0" i="0" kern="1200" dirty="0" smtClean="0">
                <a:solidFill>
                  <a:schemeClr val="tx1"/>
                </a:solidFill>
                <a:effectLst/>
                <a:latin typeface="+mn-lt"/>
                <a:ea typeface="+mn-ea"/>
                <a:cs typeface="+mn-cs"/>
              </a:rPr>
              <a:t>を支える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ということもできるでしょう。コストや使いか勝手の良さ、さらには多くの人が広く使っていることで、お互いにやり取りが容易になるなどの利便性が大切になります。</a:t>
            </a:r>
          </a:p>
          <a:p>
            <a:r>
              <a:rPr kumimoji="1" lang="ja-JP" altLang="en-US" sz="1200" b="0" i="0" kern="1200" dirty="0" smtClean="0">
                <a:solidFill>
                  <a:schemeClr val="tx1"/>
                </a:solidFill>
                <a:effectLst/>
                <a:latin typeface="+mn-lt"/>
                <a:ea typeface="+mn-ea"/>
                <a:cs typeface="+mn-cs"/>
              </a:rPr>
              <a:t>「道具としての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」の選択は、そのことに精通した専門家に任せることも可能です。使う人たちの意見を聞きつつも、</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の専門家が様々な選択肢を比較検討し、自社に最適な道具を選択してもらうことが賢明です。</a:t>
            </a:r>
          </a:p>
          <a:p>
            <a:r>
              <a:rPr kumimoji="1" lang="ja-JP" altLang="en-US" sz="1200" b="1" i="0" u="sng" kern="1200" dirty="0" smtClean="0">
                <a:solidFill>
                  <a:schemeClr val="tx1"/>
                </a:solidFill>
                <a:effectLst/>
                <a:latin typeface="+mn-lt"/>
                <a:ea typeface="+mn-ea"/>
                <a:cs typeface="+mn-cs"/>
              </a:rPr>
              <a:t>仕組みとしての</a:t>
            </a:r>
            <a:r>
              <a:rPr kumimoji="1" lang="en-US" altLang="ja-JP" sz="1200" b="1" i="0" u="sng" kern="1200" dirty="0" smtClean="0">
                <a:solidFill>
                  <a:schemeClr val="tx1"/>
                </a:solidFill>
                <a:effectLst/>
                <a:latin typeface="+mn-lt"/>
                <a:ea typeface="+mn-ea"/>
                <a:cs typeface="+mn-cs"/>
              </a:rPr>
              <a:t>IT</a:t>
            </a:r>
            <a:endParaRPr kumimoji="1" lang="ja-JP" altLang="en-US"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生産や販売といった業務には、企業としての独自のノウハウが詰まっています。そのノウハウこそが、企業の競争力の源泉です。この大切な業務を効率よく、そして滞りなく行えるように</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は使われ、生産管理システムや販売管理システムが作られています。そこには業務の手順や手続きが組み込まれています。ですから、必要なデータを入力すれば業務が進んでゆきます。</a:t>
            </a:r>
          </a:p>
          <a:p>
            <a:r>
              <a:rPr kumimoji="1" lang="ja-JP" altLang="en-US" sz="1200" b="0" i="0" kern="1200" dirty="0" smtClean="0">
                <a:solidFill>
                  <a:schemeClr val="tx1"/>
                </a:solidFill>
                <a:effectLst/>
                <a:latin typeface="+mn-lt"/>
                <a:ea typeface="+mn-ea"/>
                <a:cs typeface="+mn-cs"/>
              </a:rPr>
              <a:t>もしそんなシステムが障害を起こして使えなくなってしまったら業務ができなくなってしまいます。また、業務改善のために仕事のやり方を変えようということになれば、情報システムにも手を加えなくてはなりません。このように業務の仕組みと不可分な</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を「仕組みとしての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」と呼びます。</a:t>
            </a:r>
          </a:p>
          <a:p>
            <a:r>
              <a:rPr kumimoji="1" lang="ja-JP" altLang="en-US" sz="1200" b="1" i="0" kern="1200" dirty="0" smtClean="0">
                <a:solidFill>
                  <a:schemeClr val="tx1"/>
                </a:solidFill>
                <a:effectLst/>
                <a:latin typeface="+mn-lt"/>
                <a:ea typeface="+mn-ea"/>
                <a:cs typeface="+mn-cs"/>
              </a:rPr>
              <a:t>作戦</a:t>
            </a:r>
            <a:r>
              <a:rPr kumimoji="1" lang="ja-JP" altLang="en-US" sz="1200" b="0" i="0" kern="1200" dirty="0" smtClean="0">
                <a:solidFill>
                  <a:schemeClr val="tx1"/>
                </a:solidFill>
                <a:effectLst/>
                <a:latin typeface="+mn-lt"/>
                <a:ea typeface="+mn-ea"/>
                <a:cs typeface="+mn-cs"/>
              </a:rPr>
              <a:t>を支える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と言うこともできます。「事業目標を達成する」、「業務効率を</a:t>
            </a:r>
            <a:r>
              <a:rPr kumimoji="1" lang="en-US" altLang="ja-JP" sz="1200" b="0" i="0" kern="1200" dirty="0" smtClean="0">
                <a:solidFill>
                  <a:schemeClr val="tx1"/>
                </a:solidFill>
                <a:effectLst/>
                <a:latin typeface="+mn-lt"/>
                <a:ea typeface="+mn-ea"/>
                <a:cs typeface="+mn-cs"/>
              </a:rPr>
              <a:t>3</a:t>
            </a:r>
            <a:r>
              <a:rPr kumimoji="1" lang="ja-JP" altLang="en-US" sz="1200" b="0" i="0" kern="1200" dirty="0" smtClean="0">
                <a:solidFill>
                  <a:schemeClr val="tx1"/>
                </a:solidFill>
                <a:effectLst/>
                <a:latin typeface="+mn-lt"/>
                <a:ea typeface="+mn-ea"/>
                <a:cs typeface="+mn-cs"/>
              </a:rPr>
              <a:t>割向上させる」、「営業利益を</a:t>
            </a:r>
            <a:r>
              <a:rPr kumimoji="1" lang="en-US" altLang="ja-JP" sz="1200" b="0" i="0" kern="1200" dirty="0" smtClean="0">
                <a:solidFill>
                  <a:schemeClr val="tx1"/>
                </a:solidFill>
                <a:effectLst/>
                <a:latin typeface="+mn-lt"/>
                <a:ea typeface="+mn-ea"/>
                <a:cs typeface="+mn-cs"/>
              </a:rPr>
              <a:t>5%</a:t>
            </a:r>
            <a:r>
              <a:rPr kumimoji="1" lang="ja-JP" altLang="en-US" sz="1200" b="0" i="0" kern="1200" dirty="0" smtClean="0">
                <a:solidFill>
                  <a:schemeClr val="tx1"/>
                </a:solidFill>
                <a:effectLst/>
                <a:latin typeface="+mn-lt"/>
                <a:ea typeface="+mn-ea"/>
                <a:cs typeface="+mn-cs"/>
              </a:rPr>
              <a:t>から</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に改善する」などの目標を達成するための取り組みを支える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です。</a:t>
            </a:r>
          </a:p>
          <a:p>
            <a:r>
              <a:rPr kumimoji="1" lang="ja-JP" altLang="en-US" sz="1200" b="0" i="0" kern="1200" dirty="0" smtClean="0">
                <a:solidFill>
                  <a:schemeClr val="tx1"/>
                </a:solidFill>
                <a:effectLst/>
                <a:latin typeface="+mn-lt"/>
                <a:ea typeface="+mn-ea"/>
                <a:cs typeface="+mn-cs"/>
              </a:rPr>
              <a:t>また、「他社とは比べものにならないビジネス・スピードで競争優位を確立する」、「価格破壊で市場を席巻する」、「これまで誰もやらなかったことで新たな市場を切り開く」といった事業施策も戦術です。</a:t>
            </a:r>
          </a:p>
          <a:p>
            <a:r>
              <a:rPr kumimoji="1" lang="ja-JP" altLang="en-US" sz="1200" b="0" i="0" kern="1200" dirty="0" smtClean="0">
                <a:solidFill>
                  <a:schemeClr val="tx1"/>
                </a:solidFill>
                <a:effectLst/>
                <a:latin typeface="+mn-lt"/>
                <a:ea typeface="+mn-ea"/>
                <a:cs typeface="+mn-cs"/>
              </a:rPr>
              <a:t>戦術は、商品やサービスの内容も重要ですが、業務の手順や情報の流れが戦術に最適化されていなくてはなりません。ですから、「仕組みとしての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」は、業務と</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の専門家たちが協力しながら共に作り上げてゆく必要があるのです。</a:t>
            </a:r>
          </a:p>
          <a:p>
            <a:r>
              <a:rPr kumimoji="1" lang="ja-JP" altLang="en-US" sz="1200" b="1" i="0" u="sng" kern="1200" dirty="0" smtClean="0">
                <a:solidFill>
                  <a:schemeClr val="tx1"/>
                </a:solidFill>
                <a:effectLst/>
                <a:latin typeface="+mn-lt"/>
                <a:ea typeface="+mn-ea"/>
                <a:cs typeface="+mn-cs"/>
              </a:rPr>
              <a:t>思想としての</a:t>
            </a:r>
            <a:r>
              <a:rPr kumimoji="1" lang="en-US" altLang="ja-JP" sz="1200" b="1" i="0" u="sng" kern="1200" dirty="0" smtClean="0">
                <a:solidFill>
                  <a:schemeClr val="tx1"/>
                </a:solidFill>
                <a:effectLst/>
                <a:latin typeface="+mn-lt"/>
                <a:ea typeface="+mn-ea"/>
                <a:cs typeface="+mn-cs"/>
              </a:rPr>
              <a:t>IT</a:t>
            </a:r>
            <a:endParaRPr kumimoji="1" lang="ja-JP" altLang="en-US"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ビッグデータや</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人工知能など、テクノロジーの進化は留まることを知りません。少し前までは「そんなことは無理」だったものが当たり前に使えるようになりました。このような常識の転換、すなわちパラダイム・シフトがいま急速に進んでいます。</a:t>
            </a:r>
          </a:p>
          <a:p>
            <a:r>
              <a:rPr kumimoji="1" lang="ja-JP" altLang="en-US" sz="1200" b="0" i="0" kern="1200" dirty="0" smtClean="0">
                <a:solidFill>
                  <a:schemeClr val="tx1"/>
                </a:solidFill>
                <a:effectLst/>
                <a:latin typeface="+mn-lt"/>
                <a:ea typeface="+mn-ea"/>
                <a:cs typeface="+mn-cs"/>
              </a:rPr>
              <a:t>かつての常識は非常識となり、あらたな常識に置き換えられています。そんな</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の新しい常識からビジネスのあり方を見直してみると、まったく違う仕事の進め方やビジネス・モデルが見えてきます。</a:t>
            </a:r>
          </a:p>
          <a:p>
            <a:r>
              <a:rPr kumimoji="1" lang="ja-JP" altLang="en-US" sz="1200" b="0" i="0" kern="1200" dirty="0" smtClean="0">
                <a:solidFill>
                  <a:schemeClr val="tx1"/>
                </a:solidFill>
                <a:effectLst/>
                <a:latin typeface="+mn-lt"/>
                <a:ea typeface="+mn-ea"/>
                <a:cs typeface="+mn-cs"/>
              </a:rPr>
              <a:t>リモートワークやモバイルワークなど、ワークスタイルの変革を進めるにも</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は欠かせません。また、ソーシャルメディアや</a:t>
            </a:r>
            <a:r>
              <a:rPr kumimoji="1" lang="en-US" altLang="ja-JP" sz="1200" b="0" i="0" kern="1200" dirty="0" smtClean="0">
                <a:solidFill>
                  <a:schemeClr val="tx1"/>
                </a:solidFill>
                <a:effectLst/>
                <a:latin typeface="+mn-lt"/>
                <a:ea typeface="+mn-ea"/>
                <a:cs typeface="+mn-cs"/>
              </a:rPr>
              <a:t>Web</a:t>
            </a:r>
            <a:r>
              <a:rPr kumimoji="1" lang="ja-JP" altLang="en-US" sz="1200" b="0" i="0" kern="1200" dirty="0" smtClean="0">
                <a:solidFill>
                  <a:schemeClr val="tx1"/>
                </a:solidFill>
                <a:effectLst/>
                <a:latin typeface="+mn-lt"/>
                <a:ea typeface="+mn-ea"/>
                <a:cs typeface="+mn-cs"/>
              </a:rPr>
              <a:t>メディアを活かして、これまでリーチできなかった新たな顧客を創造するためにも</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が必要です。</a:t>
            </a:r>
          </a:p>
          <a:p>
            <a:r>
              <a:rPr kumimoji="1" lang="ja-JP" altLang="en-US" sz="1200" b="0" i="0" kern="1200" dirty="0" smtClean="0">
                <a:solidFill>
                  <a:schemeClr val="tx1"/>
                </a:solidFill>
                <a:effectLst/>
                <a:latin typeface="+mn-lt"/>
                <a:ea typeface="+mn-ea"/>
                <a:cs typeface="+mn-cs"/>
              </a:rPr>
              <a:t>このように、新しい常識を可能にする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を「思想としての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」と呼んでみてはどうでしょう。</a:t>
            </a:r>
            <a:r>
              <a:rPr kumimoji="1" lang="ja-JP" altLang="en-US" sz="1200" b="1" i="0" kern="1200" dirty="0" smtClean="0">
                <a:solidFill>
                  <a:schemeClr val="tx1"/>
                </a:solidFill>
                <a:effectLst/>
                <a:latin typeface="+mn-lt"/>
                <a:ea typeface="+mn-ea"/>
                <a:cs typeface="+mn-cs"/>
              </a:rPr>
              <a:t>戦略</a:t>
            </a:r>
            <a:r>
              <a:rPr kumimoji="1" lang="ja-JP" altLang="en-US" sz="1200" b="0" i="0" kern="1200" dirty="0" smtClean="0">
                <a:solidFill>
                  <a:schemeClr val="tx1"/>
                </a:solidFill>
                <a:effectLst/>
                <a:latin typeface="+mn-lt"/>
                <a:ea typeface="+mn-ea"/>
                <a:cs typeface="+mn-cs"/>
              </a:rPr>
              <a:t>を描くための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言うことができるかもしれません。戦略とは、「目指すべきゴールを定めそれを達成するために描く物語やシナリオです。先に紹介した、作戦はこの戦略を実現するためのひとつひとつのプロジェクトであり、戦術はそのプロジェクトを遂行するための手段や道具という関係です。</a:t>
            </a:r>
          </a:p>
          <a:p>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がもたらす新しい常識は、ビジネス・モデルやワークスタイル、顧客創造のありかたを大きく変えてしまうでしょう。「目指すべきゴール」が変わってしまいます。その新たなゴールへ至るシナリオを作り直すことで、これまでには思いも寄らなかった新しい企業価値を生み出せるかもしれません。</a:t>
            </a:r>
            <a:endParaRPr kumimoji="1" lang="en-US" altLang="ja-JP" sz="1200" b="0" i="0" kern="1200" smtClean="0">
              <a:solidFill>
                <a:schemeClr val="tx1"/>
              </a:solidFill>
              <a:effectLst/>
              <a:latin typeface="+mn-lt"/>
              <a:ea typeface="+mn-ea"/>
              <a:cs typeface="+mn-cs"/>
            </a:endParaRPr>
          </a:p>
          <a:p>
            <a:endParaRPr kumimoji="1" lang="ja-JP" altLang="en-US" sz="1200" b="0" i="0" kern="1200" dirty="0" smtClean="0">
              <a:solidFill>
                <a:schemeClr val="tx1"/>
              </a:solidFill>
              <a:effectLst/>
              <a:latin typeface="+mn-lt"/>
              <a:ea typeface="+mn-ea"/>
              <a:cs typeface="+mn-cs"/>
            </a:endParaRPr>
          </a:p>
          <a:p>
            <a:r>
              <a:rPr kumimoji="1" lang="ja-JP" altLang="en-US" sz="1200" b="1" i="0" kern="1200" dirty="0" smtClean="0">
                <a:solidFill>
                  <a:schemeClr val="tx1"/>
                </a:solidFill>
                <a:effectLst/>
                <a:latin typeface="+mn-lt"/>
                <a:ea typeface="+mn-ea"/>
                <a:cs typeface="+mn-cs"/>
              </a:rPr>
              <a:t>顧客価値を高める</a:t>
            </a:r>
            <a:r>
              <a:rPr kumimoji="1" lang="en-US" altLang="ja-JP" sz="1200" b="1" i="0" kern="1200" dirty="0" smtClean="0">
                <a:solidFill>
                  <a:schemeClr val="tx1"/>
                </a:solidFill>
                <a:effectLst/>
                <a:latin typeface="+mn-lt"/>
                <a:ea typeface="+mn-ea"/>
                <a:cs typeface="+mn-cs"/>
              </a:rPr>
              <a:t>IT</a:t>
            </a:r>
          </a:p>
          <a:p>
            <a:r>
              <a:rPr kumimoji="1" lang="ja-JP" altLang="en-US" sz="1200" b="0" i="0" kern="1200" dirty="0" smtClean="0">
                <a:solidFill>
                  <a:schemeClr val="tx1"/>
                </a:solidFill>
                <a:effectLst/>
                <a:latin typeface="+mn-lt"/>
                <a:ea typeface="+mn-ea"/>
                <a:cs typeface="+mn-cs"/>
              </a:rPr>
              <a:t>「企業価値を高める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」は、自分たちの企業や組織のための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です。これに対して、「顧客価値を高める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」は収益を拡大するための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です。「商品としての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」と言い換えることができます。</a:t>
            </a:r>
          </a:p>
          <a:p>
            <a:r>
              <a:rPr kumimoji="1" lang="ja-JP" altLang="en-US" sz="1200" b="0" i="0" kern="1200" dirty="0" smtClean="0">
                <a:solidFill>
                  <a:schemeClr val="tx1"/>
                </a:solidFill>
                <a:effectLst/>
                <a:latin typeface="+mn-lt"/>
                <a:ea typeface="+mn-ea"/>
                <a:cs typeface="+mn-cs"/>
              </a:rPr>
              <a:t>例えば、オンライン・ゲームやオンライン・ショッピングの仕組みは、そこで使われる情報システム自身が商品となっています。また、証券会社のトレーディング・システムや銀行の預貯金、為替などの勘定系システム、通信事業者のネットワークやそれを運用管理するシステムは、それらが売上を稼いでくれるわけですから商品そのものと言えるでしょう。</a:t>
            </a:r>
          </a:p>
          <a:p>
            <a:r>
              <a:rPr kumimoji="1" lang="ja-JP" altLang="en-US" sz="1200" b="0" i="0" kern="1200" dirty="0" smtClean="0">
                <a:solidFill>
                  <a:schemeClr val="tx1"/>
                </a:solidFill>
                <a:effectLst/>
                <a:latin typeface="+mn-lt"/>
                <a:ea typeface="+mn-ea"/>
                <a:cs typeface="+mn-cs"/>
              </a:rPr>
              <a:t>他社との差別化や競争優位の維持は、マーケティングや研究開発の成果です。その成果を情報システムとして実現しなくてはなりません。単なる手段ではなく、収益を生みだす商品そのものなのです。</a:t>
            </a:r>
          </a:p>
          <a:p>
            <a:r>
              <a:rPr kumimoji="1" lang="ja-JP" altLang="en-US" sz="1200" b="0" i="0" kern="1200" dirty="0" smtClean="0">
                <a:solidFill>
                  <a:schemeClr val="tx1"/>
                </a:solidFill>
                <a:effectLst/>
                <a:latin typeface="+mn-lt"/>
                <a:ea typeface="+mn-ea"/>
                <a:cs typeface="+mn-cs"/>
              </a:rPr>
              <a:t>事業の収益に責任を負う人たち、商品開発に関わる人たち、マーケティングに関わる人たちが、</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の専門家たちと一体となって取り組むべき</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なのです。</a:t>
            </a:r>
          </a:p>
          <a:p>
            <a:r>
              <a:rPr kumimoji="1" lang="ja-JP" altLang="en-US" sz="1200" b="0" i="0" kern="1200" dirty="0" smtClean="0">
                <a:solidFill>
                  <a:schemeClr val="tx1"/>
                </a:solidFill>
                <a:effectLst/>
                <a:latin typeface="+mn-lt"/>
                <a:ea typeface="+mn-ea"/>
                <a:cs typeface="+mn-cs"/>
              </a:rPr>
              <a:t>「企業価値を高める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」も「顧客価値を高める</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」も重なる部分は少なくありません。また、立場によっても違ってくるでしょう。例えば、クラウド・サービスは、それを利用する側にとっては「道具としての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」となりますが、サービスを提供する側としそては「商品としての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」となります。</a:t>
            </a:r>
          </a:p>
          <a:p>
            <a:r>
              <a:rPr kumimoji="1" lang="ja-JP" altLang="en-US" sz="1200" b="0" i="0" kern="1200" dirty="0" smtClean="0">
                <a:solidFill>
                  <a:schemeClr val="tx1"/>
                </a:solidFill>
                <a:effectLst/>
                <a:latin typeface="+mn-lt"/>
                <a:ea typeface="+mn-ea"/>
                <a:cs typeface="+mn-cs"/>
              </a:rPr>
              <a:t>このように考えてみると、</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の専門家に任せられるのは「道具としての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」だけです。それ以外の</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はどれも経営や事業の仕組みと不可分です。「</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のことは分からないから</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の専門家に任せればいい」という言い訳は許されないことがおわかりいただけるはずです。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15340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90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70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smtClean="0">
                <a:solidFill>
                  <a:schemeClr val="tx1"/>
                </a:solidFill>
                <a:effectLst/>
                <a:latin typeface="+mn-lt"/>
                <a:ea typeface="+mn-ea"/>
                <a:cs typeface="+mn-cs"/>
              </a:rPr>
              <a:t>1970</a:t>
            </a:r>
            <a:r>
              <a:rPr kumimoji="1" lang="ja-JP" altLang="en-US" sz="1200" b="0" i="0" kern="1200" dirty="0" smtClean="0">
                <a:solidFill>
                  <a:schemeClr val="tx1"/>
                </a:solidFill>
                <a:effectLst/>
                <a:latin typeface="+mn-lt"/>
                <a:ea typeface="+mn-ea"/>
                <a:cs typeface="+mn-cs"/>
              </a:rPr>
              <a:t>年から</a:t>
            </a:r>
            <a:r>
              <a:rPr kumimoji="1" lang="en-US" altLang="ja-JP" sz="1200" b="0" i="0" kern="1200" dirty="0" smtClean="0">
                <a:solidFill>
                  <a:schemeClr val="tx1"/>
                </a:solidFill>
                <a:effectLst/>
                <a:latin typeface="+mn-lt"/>
                <a:ea typeface="+mn-ea"/>
                <a:cs typeface="+mn-cs"/>
              </a:rPr>
              <a:t>1980</a:t>
            </a:r>
            <a:r>
              <a:rPr kumimoji="1" lang="ja-JP" altLang="en-US" sz="1200" b="0" i="0" kern="1200" dirty="0" smtClean="0">
                <a:solidFill>
                  <a:schemeClr val="tx1"/>
                </a:solidFill>
                <a:effectLst/>
                <a:latin typeface="+mn-lt"/>
                <a:ea typeface="+mn-ea"/>
                <a:cs typeface="+mn-cs"/>
              </a:rPr>
              <a:t>年代の日本の労働生産性は世界一位でした。この頃は、「いいモノを作って売る」ことがビジネスを成長させる原動力でもあったのです。そのために、腕に磨きをかけた職人や優れた技術を持つ企業との分業など、人間力による機能や品質の作り込みによって商品力を高めてきたのです。日本はこの点において、世界で抜きん出た存在だったのです。</a:t>
            </a:r>
          </a:p>
          <a:p>
            <a:pPr fontAlgn="base"/>
            <a:r>
              <a:rPr kumimoji="1" lang="en-US" altLang="ja-JP" sz="1200" b="0" i="0" kern="1200" dirty="0" smtClean="0">
                <a:solidFill>
                  <a:schemeClr val="tx1"/>
                </a:solidFill>
                <a:effectLst/>
                <a:latin typeface="+mn-lt"/>
                <a:ea typeface="+mn-ea"/>
                <a:cs typeface="+mn-cs"/>
              </a:rPr>
              <a:t>1979</a:t>
            </a:r>
            <a:r>
              <a:rPr kumimoji="1" lang="ja-JP" altLang="en-US" sz="1200" b="0" i="0" kern="1200" dirty="0" smtClean="0">
                <a:solidFill>
                  <a:schemeClr val="tx1"/>
                </a:solidFill>
                <a:effectLst/>
                <a:latin typeface="+mn-lt"/>
                <a:ea typeface="+mn-ea"/>
                <a:cs typeface="+mn-cs"/>
              </a:rPr>
              <a:t>年、社会学者エズラ・ヴォーゲルの著書</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ジャパン・アズ・ナンバーワン</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（原題：</a:t>
            </a:r>
            <a:r>
              <a:rPr kumimoji="1" lang="en-US" altLang="ja-JP" sz="1200" b="0" i="0" kern="1200" dirty="0" smtClean="0">
                <a:solidFill>
                  <a:schemeClr val="tx1"/>
                </a:solidFill>
                <a:effectLst/>
                <a:latin typeface="+mn-lt"/>
                <a:ea typeface="+mn-ea"/>
                <a:cs typeface="+mn-cs"/>
              </a:rPr>
              <a:t>Japan as Number One: Lessons for America</a:t>
            </a:r>
            <a:r>
              <a:rPr kumimoji="1" lang="ja-JP" altLang="en-US" sz="1200" b="0" i="0" kern="1200" dirty="0" smtClean="0">
                <a:solidFill>
                  <a:schemeClr val="tx1"/>
                </a:solidFill>
                <a:effectLst/>
                <a:latin typeface="+mn-lt"/>
                <a:ea typeface="+mn-ea"/>
                <a:cs typeface="+mn-cs"/>
              </a:rPr>
              <a:t>）が出たころの日本経済は、まさにそんな黄金期を向かえていたのです。</a:t>
            </a:r>
          </a:p>
          <a:p>
            <a:pPr fontAlgn="base"/>
            <a:r>
              <a:rPr kumimoji="1" lang="ja-JP" altLang="en-US" sz="1200" b="0" i="0" kern="1200" dirty="0" smtClean="0">
                <a:solidFill>
                  <a:schemeClr val="tx1"/>
                </a:solidFill>
                <a:effectLst/>
                <a:latin typeface="+mn-lt"/>
                <a:ea typeface="+mn-ea"/>
                <a:cs typeface="+mn-cs"/>
              </a:rPr>
              <a:t>しかし、いいモノが作れるようになれば、それを安く作り市場を拡げようとのモチベーションが働きます。それが差別化と成長力の原動力になりました。その結果、安い労働力を求めて中国やタイなどの新興国に生産拠点を移す動きが加速します。同時に自動化も推進し、生産性の向上に加え、品質や機能を機械によって底上げし、安定化させる取り組みが行われました。その結果、生産、投資、雇用の減少に伴う産業の空洞化が懸念されるようになるとともに、モノのコモディティ化も早まり、安さだけでは差別化や成長を促すことができなくなってきたのです。</a:t>
            </a:r>
          </a:p>
          <a:p>
            <a:pPr fontAlgn="base"/>
            <a:r>
              <a:rPr kumimoji="1" lang="ja-JP" altLang="en-US" sz="1200" b="0" i="0" kern="1200" dirty="0" smtClean="0">
                <a:solidFill>
                  <a:schemeClr val="tx1"/>
                </a:solidFill>
                <a:effectLst/>
                <a:latin typeface="+mn-lt"/>
                <a:ea typeface="+mn-ea"/>
                <a:cs typeface="+mn-cs"/>
              </a:rPr>
              <a:t>そこで、顧客課題を起点とし、顧客毎に個別最適な組合せを提供するという「インテグレーション」の視点が注目されるようになったのです。コモディティ化が進む商品単体のアドバンテージではなく、顧客個別の課題に向き合い、商品や付随するサービスを組み合わせることで、顧客個別に最適化された商品（やサービスの組合せ）を提供することで差別化を図り、成長に結びつけようという動きです。しかし、ここに来てこの「インテグレーションして売る」というビジネスのあり方が揺らぎはじめているのです。</a:t>
            </a:r>
          </a:p>
          <a:p>
            <a:pPr fontAlgn="base"/>
            <a:r>
              <a:rPr kumimoji="1" lang="ja-JP" altLang="en-US" sz="1200" b="0" i="0" kern="1200" dirty="0" smtClean="0">
                <a:solidFill>
                  <a:schemeClr val="tx1"/>
                </a:solidFill>
                <a:effectLst/>
                <a:latin typeface="+mn-lt"/>
                <a:ea typeface="+mn-ea"/>
                <a:cs typeface="+mn-cs"/>
              </a:rPr>
              <a:t>「いいモノを売る」、「安く作って売る」、「インテグレーションして売る」という取り組みは、いずれも「顧客価値を実現する手段」を提供するものです。顧客はその手段によって実現する価値を手に入れたいわけですが、そのためには手段を手に入れなくてはなりませんでした。しかし、この常識が変わろうとしているのです。</a:t>
            </a:r>
          </a:p>
          <a:p>
            <a:pPr fontAlgn="base"/>
            <a:r>
              <a:rPr kumimoji="1" lang="ja-JP" altLang="en-US" sz="1200" b="0" i="0" kern="1200" dirty="0" smtClean="0">
                <a:solidFill>
                  <a:schemeClr val="tx1"/>
                </a:solidFill>
                <a:effectLst/>
                <a:latin typeface="+mn-lt"/>
                <a:ea typeface="+mn-ea"/>
                <a:cs typeface="+mn-cs"/>
              </a:rPr>
              <a:t>例えば、クラウドを使えば、コンピューター・システムという手段を手に入れなくてもアプリケーションをサービスとして手に入れることができます。また、センサーが組み込まれたジェット・エンジンはオンライン・リアルタイムで飛行中のデータをエンジンメーカーに提供できます。その稼働状況を確実に把握できることからエンジンの稼働時間に応じて課金するというビジネスが可能になりました。航空会社はジェット・エンジンという手段を買うことなくサービスとして利用できるようになったのです。また、</a:t>
            </a:r>
            <a:r>
              <a:rPr kumimoji="1" lang="en-US" altLang="ja-JP" sz="1200" b="0" i="0" kern="1200" dirty="0" err="1" smtClean="0">
                <a:solidFill>
                  <a:schemeClr val="tx1"/>
                </a:solidFill>
                <a:effectLst/>
                <a:latin typeface="+mn-lt"/>
                <a:ea typeface="+mn-ea"/>
                <a:cs typeface="+mn-cs"/>
              </a:rPr>
              <a:t>Uber</a:t>
            </a:r>
            <a:r>
              <a:rPr kumimoji="1" lang="ja-JP" altLang="en-US" sz="1200" b="0" i="0" kern="1200" dirty="0" smtClean="0">
                <a:solidFill>
                  <a:schemeClr val="tx1"/>
                </a:solidFill>
                <a:effectLst/>
                <a:latin typeface="+mn-lt"/>
                <a:ea typeface="+mn-ea"/>
                <a:cs typeface="+mn-cs"/>
              </a:rPr>
              <a:t>という個人所有の自動車による配車サービスはタクシーという手段を所有することなく「自動車で人を目的地に移送する」というサービスを提供しています。</a:t>
            </a:r>
          </a:p>
          <a:p>
            <a:pPr fontAlgn="base"/>
            <a:r>
              <a:rPr kumimoji="1" lang="ja-JP" altLang="en-US" sz="1200" b="0" i="0" kern="1200" dirty="0" smtClean="0">
                <a:solidFill>
                  <a:schemeClr val="tx1"/>
                </a:solidFill>
                <a:effectLst/>
                <a:latin typeface="+mn-lt"/>
                <a:ea typeface="+mn-ea"/>
                <a:cs typeface="+mn-cs"/>
              </a:rPr>
              <a:t>つまり、</a:t>
            </a:r>
            <a:r>
              <a:rPr kumimoji="1" lang="ja-JP" altLang="en-US" sz="1200" b="1" i="0" kern="1200" dirty="0" smtClean="0">
                <a:solidFill>
                  <a:schemeClr val="tx1"/>
                </a:solidFill>
                <a:effectLst/>
                <a:latin typeface="+mn-lt"/>
                <a:ea typeface="+mn-ea"/>
                <a:cs typeface="+mn-cs"/>
              </a:rPr>
              <a:t>「顧客価値」を実現する手段を提供しなくても、「顧客価値」そのものを提供できるようになった</a:t>
            </a:r>
            <a:r>
              <a:rPr kumimoji="1" lang="ja-JP" altLang="en-US" sz="1200" b="0" i="0" kern="1200" dirty="0" smtClean="0">
                <a:solidFill>
                  <a:schemeClr val="tx1"/>
                </a:solidFill>
                <a:effectLst/>
                <a:latin typeface="+mn-lt"/>
                <a:ea typeface="+mn-ea"/>
                <a:cs typeface="+mn-cs"/>
              </a:rPr>
              <a:t>のです。これを支えているのが「モノのソフトウエア化」と「モノのサービス化」です。</a:t>
            </a:r>
          </a:p>
          <a:p>
            <a:pPr fontAlgn="base"/>
            <a:r>
              <a:rPr kumimoji="1" lang="ja-JP" altLang="en-US" sz="1200" b="0" i="0" kern="1200" dirty="0" smtClean="0">
                <a:solidFill>
                  <a:schemeClr val="tx1"/>
                </a:solidFill>
                <a:effectLst/>
                <a:latin typeface="+mn-lt"/>
                <a:ea typeface="+mn-ea"/>
                <a:cs typeface="+mn-cs"/>
              </a:rPr>
              <a:t>「モノのソフトウエア化」とは、モノそのものの機能や品質が、ハードウェアだけではなく、そこに組み込まれているソフトウエアに依存しているということです。例えば、テレビやオーディオ、冷蔵庫や電子レンジ、自動車や航空機は、もはやそこに組み込まれたソフトウエアなしには機能しません。そして、そのソフトウエアによってモノの価値が規定されるようになったのです。その結果、モノは作って売れば終わりではなく、作った後もインターネットを介してそのソフトウエアをアップデートすることで機能や性能を高めることができ、価値を変え続けることができるようになったのです。つまり、モノの価値は製品そのものの価値から、その製品を使用することの価値へと変わり始めたと言えるでしょう。</a:t>
            </a:r>
          </a:p>
          <a:p>
            <a:pPr fontAlgn="base"/>
            <a:r>
              <a:rPr kumimoji="1" lang="ja-JP" altLang="en-US" sz="1200" b="0" i="0" kern="1200" dirty="0" smtClean="0">
                <a:solidFill>
                  <a:schemeClr val="tx1"/>
                </a:solidFill>
                <a:effectLst/>
                <a:latin typeface="+mn-lt"/>
                <a:ea typeface="+mn-ea"/>
                <a:cs typeface="+mn-cs"/>
              </a:rPr>
              <a:t>「モノのサービス化」はクラウドや従量課金制のジェット・エンジンのように、モノそのものを所有しなくても顧客価値を受け取ることができるようになることを意味しています。</a:t>
            </a:r>
          </a:p>
          <a:p>
            <a:pPr fontAlgn="base"/>
            <a:r>
              <a:rPr kumimoji="1" lang="ja-JP" altLang="en-US" sz="1200" b="0" i="0" kern="1200" dirty="0" smtClean="0">
                <a:solidFill>
                  <a:schemeClr val="tx1"/>
                </a:solidFill>
                <a:effectLst/>
                <a:latin typeface="+mn-lt"/>
                <a:ea typeface="+mn-ea"/>
                <a:cs typeface="+mn-cs"/>
              </a:rPr>
              <a:t>ここに紹介した歴史的変遷は、モノとビジネスの関係を表したものですが、これは</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ビジネスにとっても大きな変化をもたらすことを意味します。つまり、「モノのソフトウエア化」と「モノのサービス化」は、共にクラウドやインターネット、</a:t>
            </a:r>
            <a:r>
              <a:rPr kumimoji="1" lang="en-US" altLang="ja-JP" sz="1200" b="0" i="0" kern="1200" dirty="0" err="1" smtClean="0">
                <a:solidFill>
                  <a:schemeClr val="tx1"/>
                </a:solidFill>
                <a:effectLst/>
                <a:latin typeface="+mn-lt"/>
                <a:ea typeface="+mn-ea"/>
                <a:cs typeface="+mn-cs"/>
              </a:rPr>
              <a:t>IoT</a:t>
            </a:r>
            <a:r>
              <a:rPr kumimoji="1" lang="ja-JP" altLang="en-US" sz="1200" b="0" i="0" kern="1200" dirty="0" smtClean="0">
                <a:solidFill>
                  <a:schemeClr val="tx1"/>
                </a:solidFill>
                <a:effectLst/>
                <a:latin typeface="+mn-lt"/>
                <a:ea typeface="+mn-ea"/>
                <a:cs typeface="+mn-cs"/>
              </a:rPr>
              <a:t>やビッグデータ</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アナリティクスなどのテクノロジーに支えられているからです。</a:t>
            </a:r>
          </a:p>
          <a:p>
            <a:pPr fontAlgn="base"/>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はこれまでにも増して私たちの日常や社会活動に深く関わろうとしています。つまり、世の中の動きが、「顧客価値」を実現する手段を提供することから、「顧客価値」そのものを提供することへと変わりつつある中、</a:t>
            </a:r>
            <a:r>
              <a:rPr kumimoji="1" lang="en-US" altLang="ja-JP" sz="1200" b="0" i="0" kern="1200" dirty="0" smtClean="0">
                <a:solidFill>
                  <a:schemeClr val="tx1"/>
                </a:solidFill>
                <a:effectLst/>
                <a:latin typeface="+mn-lt"/>
                <a:ea typeface="+mn-ea"/>
                <a:cs typeface="+mn-cs"/>
              </a:rPr>
              <a:t>IT</a:t>
            </a:r>
            <a:r>
              <a:rPr kumimoji="1" lang="ja-JP" altLang="en-US" sz="1200" b="0" i="0" kern="1200" dirty="0" smtClean="0">
                <a:solidFill>
                  <a:schemeClr val="tx1"/>
                </a:solidFill>
                <a:effectLst/>
                <a:latin typeface="+mn-lt"/>
                <a:ea typeface="+mn-ea"/>
                <a:cs typeface="+mn-cs"/>
              </a:rPr>
              <a:t>ビジネスも同様のことが求められようとしているのです。この現実に</a:t>
            </a:r>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ビジネスも向き合わなければならなりません。</a:t>
            </a:r>
          </a:p>
          <a:p>
            <a:pPr fontAlgn="base"/>
            <a:r>
              <a:rPr kumimoji="1" lang="ja-JP" altLang="en-US" sz="1200" b="0" i="0" kern="1200" dirty="0" smtClean="0">
                <a:solidFill>
                  <a:schemeClr val="tx1"/>
                </a:solidFill>
                <a:effectLst/>
                <a:latin typeface="+mn-lt"/>
                <a:ea typeface="+mn-ea"/>
                <a:cs typeface="+mn-cs"/>
              </a:rPr>
              <a:t>モノの販売や工数のビジネスがなくなることはありません。しかし、モノや工数を手に入れなくても顧客価値を直接手に入れられるようになれば、そちらに需要がシフトすることは当然のことです。</a:t>
            </a:r>
          </a:p>
          <a:p>
            <a:pPr fontAlgn="base"/>
            <a:r>
              <a:rPr lang="ja-JP" altLang="en-US" dirty="0" smtClean="0">
                <a:effectLst/>
              </a:rPr>
              <a:t>「売るモノが変わる」</a:t>
            </a:r>
          </a:p>
          <a:p>
            <a:pPr fontAlgn="base"/>
            <a:r>
              <a:rPr kumimoji="1" lang="ja-JP" altLang="en-US" sz="1200" b="0" i="0" kern="1200" smtClean="0">
                <a:solidFill>
                  <a:schemeClr val="tx1"/>
                </a:solidFill>
                <a:effectLst/>
                <a:latin typeface="+mn-lt"/>
                <a:ea typeface="+mn-ea"/>
                <a:cs typeface="+mn-cs"/>
              </a:rPr>
              <a:t>まさにそんな時代が押し寄せつつあるのです。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34917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先週は、ポスト</a:t>
            </a:r>
            <a:r>
              <a:rPr kumimoji="1" lang="en-US" altLang="ja-JP" dirty="0" smtClean="0"/>
              <a:t>SI</a:t>
            </a:r>
            <a:r>
              <a:rPr kumimoji="1" lang="ja-JP" altLang="en-US" dirty="0" smtClean="0"/>
              <a:t>ビジネスが、直面している厳しい現実について考えてみましたが、受託開発・保守、運用に関わる請負や準委任、派遣といった人月積算を前提とした従来型</a:t>
            </a:r>
            <a:r>
              <a:rPr kumimoji="1" lang="en-US" altLang="ja-JP" dirty="0" smtClean="0"/>
              <a:t>SI</a:t>
            </a:r>
            <a:r>
              <a:rPr kumimoji="1" lang="ja-JP" altLang="en-US" dirty="0" smtClean="0"/>
              <a:t>ビジネスは、なくなることはないでしょう。</a:t>
            </a:r>
          </a:p>
          <a:p>
            <a:endParaRPr kumimoji="1" lang="ja-JP" altLang="en-US" dirty="0" smtClean="0"/>
          </a:p>
          <a:p>
            <a:r>
              <a:rPr kumimoji="1" lang="ja-JP" altLang="en-US" dirty="0" smtClean="0"/>
              <a:t>スクリーンショット </a:t>
            </a:r>
            <a:r>
              <a:rPr kumimoji="1" lang="en-US" altLang="ja-JP" dirty="0" smtClean="0"/>
              <a:t>2015-08-01 14.09.40</a:t>
            </a:r>
          </a:p>
          <a:p>
            <a:endParaRPr kumimoji="1" lang="en-US" altLang="ja-JP" dirty="0" smtClean="0"/>
          </a:p>
          <a:p>
            <a:r>
              <a:rPr kumimoji="1" lang="ja-JP" altLang="en-US" dirty="0" smtClean="0"/>
              <a:t>例えば、次のような業務は、今後とも継続すると考えています。</a:t>
            </a:r>
          </a:p>
          <a:p>
            <a:endParaRPr kumimoji="1" lang="ja-JP" altLang="en-US" dirty="0" smtClean="0"/>
          </a:p>
          <a:p>
            <a:r>
              <a:rPr kumimoji="1" lang="ja-JP" altLang="en-US" dirty="0" smtClean="0"/>
              <a:t>既存システムの保守や周辺機能の追加開発</a:t>
            </a:r>
          </a:p>
          <a:p>
            <a:r>
              <a:rPr kumimoji="1" lang="ja-JP" altLang="en-US" dirty="0" smtClean="0"/>
              <a:t>ユーザー企業の独自システムに関する運用管理</a:t>
            </a:r>
          </a:p>
          <a:p>
            <a:r>
              <a:rPr kumimoji="1" lang="ja-JP" altLang="en-US" dirty="0" smtClean="0"/>
              <a:t>特定業務・技術スキルを持つ個人に依存した業務</a:t>
            </a:r>
          </a:p>
          <a:p>
            <a:r>
              <a:rPr kumimoji="1" lang="ja-JP" altLang="en-US" dirty="0" smtClean="0"/>
              <a:t>しかし、「既存システム」は、いずれは、新しいテクノロジーや開発・運用の考え方を採用したシステムへと置き換わってゆくことは避けられません。また、「独自システム」の運用は、オンプレミスからパブリック・クラウドへ、そして、人工知能を使った自律的な運用管理システムに徐々に移行してゆきます。さらに、「個人に依存した業務」も需要が保証されるものではなく、なによりもビジネスの規模を確保することができません。</a:t>
            </a:r>
          </a:p>
          <a:p>
            <a:endParaRPr kumimoji="1" lang="ja-JP" altLang="en-US" dirty="0" smtClean="0"/>
          </a:p>
          <a:p>
            <a:r>
              <a:rPr kumimoji="1" lang="ja-JP" altLang="en-US" dirty="0" smtClean="0"/>
              <a:t>直ちになくなることはないにしても、需要の減少に加え、先週も述べたように生産年齢人口の減少やエンジニアの高齢化により利益確保は、ますます難しくなります。</a:t>
            </a:r>
          </a:p>
          <a:p>
            <a:endParaRPr kumimoji="1" lang="ja-JP" altLang="en-US" dirty="0" smtClean="0"/>
          </a:p>
          <a:p>
            <a:r>
              <a:rPr kumimoji="1" lang="ja-JP" altLang="en-US" dirty="0" smtClean="0"/>
              <a:t>それでもビジネスとして大きな割合を占める受託開発で延命を図ろうとすれば、「常駐型」を減らし「持ち帰り型」を増やしてゆくことが、有効かもしれません。持ち帰り型受託開発にすれば、ニアショアやオフショアなどの遠隔地の人材を活用でき、自社要員を増やすことなく、需要に対応することが容易になります。また、まだ今後の拡大が期待できる新興国などの海外市場進出のためにも役立ちます。</a:t>
            </a:r>
          </a:p>
          <a:p>
            <a:endParaRPr kumimoji="1" lang="ja-JP" altLang="en-US" dirty="0" smtClean="0"/>
          </a:p>
          <a:p>
            <a:r>
              <a:rPr kumimoji="1" lang="ja-JP" altLang="en-US" dirty="0" smtClean="0"/>
              <a:t>ただ、「持ち帰り型」への転換は、お客様との仕様確定のやり方や進捗状況の共有の仕方を見直さなければなりません。さらに、自社内に開発環境を整えることも必要になります。しかし、他のプロジェクトに従事している社員の支援を得たり、複数プロジェクトを兼務したりさせることもでき、エンジニア一人当り生産性を向上させることができます。さらに、開発したプログラムを他プロジェクトで再利用することや、独自の開発手法やツールを工夫し開発生産性を高めることで利益率を高める余地を残します。</a:t>
            </a:r>
          </a:p>
          <a:p>
            <a:endParaRPr kumimoji="1" lang="ja-JP" altLang="en-US" dirty="0" smtClean="0"/>
          </a:p>
          <a:p>
            <a:r>
              <a:rPr kumimoji="1" lang="ja-JP" altLang="en-US" dirty="0" smtClean="0"/>
              <a:t>クラウドや</a:t>
            </a:r>
            <a:r>
              <a:rPr kumimoji="1" lang="en-US" altLang="ja-JP" dirty="0" smtClean="0"/>
              <a:t>OSS</a:t>
            </a:r>
            <a:r>
              <a:rPr kumimoji="1" lang="ja-JP" altLang="en-US" dirty="0" smtClean="0"/>
              <a:t>の普及により、開発環境の整備には、従来ほどコストは掛からなくなりました。これらをうまく生かすことで、むしろ積極的に持ち帰り型への転換をすすめコスト競争力を高めることができるでしょう。</a:t>
            </a:r>
          </a:p>
          <a:p>
            <a:endParaRPr kumimoji="1" lang="ja-JP" altLang="en-US" dirty="0" smtClean="0"/>
          </a:p>
          <a:p>
            <a:r>
              <a:rPr kumimoji="1" lang="ja-JP" altLang="en-US" dirty="0" smtClean="0"/>
              <a:t>しかし、従来型の受託開発需要そのものが、今後減ってゆくことは覚悟しなければなりません。従って、従来型での需要が確保できるうちに、ポスト</a:t>
            </a:r>
            <a:r>
              <a:rPr kumimoji="1" lang="en-US" altLang="ja-JP" dirty="0" smtClean="0"/>
              <a:t>SI</a:t>
            </a:r>
            <a:r>
              <a:rPr kumimoji="1" lang="ja-JP" altLang="en-US" dirty="0" smtClean="0"/>
              <a:t>ビジネスへの筋道を作らなければならないことに変わりはありません。</a:t>
            </a:r>
          </a:p>
          <a:p>
            <a:endParaRPr kumimoji="1" lang="ja-JP" altLang="en-US" dirty="0" smtClean="0"/>
          </a:p>
          <a:p>
            <a:r>
              <a:rPr kumimoji="1" lang="ja-JP" altLang="en-US" dirty="0" smtClean="0"/>
              <a:t>また、企業個別のインフラおよびプラットフォームの構築や運用管理については、相当厳しいものになることを覚悟しておく必要があるでしょう。</a:t>
            </a:r>
          </a:p>
          <a:p>
            <a:endParaRPr kumimoji="1" lang="ja-JP" altLang="en-US" dirty="0" smtClean="0"/>
          </a:p>
          <a:p>
            <a:r>
              <a:rPr kumimoji="1" lang="ja-JP" altLang="en-US" dirty="0" smtClean="0"/>
              <a:t>当面は、これまで企業は、独自にシステム環境を築き上げてきました。これらを維持するための運用やサポートの需要は当面継続するでしょう。また、独自システムへのこだわりから、独自のプライベート・クラウドを構築し、パブリック・クラウドとの連携環境である「ハイブリッド・クラウド」の需要も生まれてくると考えています。しかし、これは、パブリック・クラウドへの全面的なシフトの過渡期的な需要であり、中長期的には、パブリック・クラウドへのシフトが進んでゆくものと思われます。</a:t>
            </a:r>
          </a:p>
          <a:p>
            <a:endParaRPr kumimoji="1" lang="ja-JP" altLang="en-US" dirty="0" smtClean="0"/>
          </a:p>
          <a:p>
            <a:r>
              <a:rPr kumimoji="1" lang="ja-JP" altLang="en-US" dirty="0" smtClean="0"/>
              <a:t>スクリーンショット </a:t>
            </a:r>
            <a:r>
              <a:rPr kumimoji="1" lang="en-US" altLang="ja-JP" dirty="0" smtClean="0"/>
              <a:t>2015-08-01 14.10.17</a:t>
            </a:r>
          </a:p>
          <a:p>
            <a:endParaRPr kumimoji="1" lang="en-US" altLang="ja-JP" dirty="0" smtClean="0"/>
          </a:p>
          <a:p>
            <a:r>
              <a:rPr kumimoji="1" lang="ja-JP" altLang="en-US" dirty="0" smtClean="0"/>
              <a:t>例えば、</a:t>
            </a:r>
            <a:r>
              <a:rPr kumimoji="1" lang="en-US" altLang="ja-JP" dirty="0" smtClean="0"/>
              <a:t>2020</a:t>
            </a:r>
            <a:r>
              <a:rPr kumimoji="1" lang="ja-JP" altLang="en-US" dirty="0" smtClean="0"/>
              <a:t>年、モバイル・ネットワークの通信速度は、最大で</a:t>
            </a:r>
            <a:r>
              <a:rPr kumimoji="1" lang="en-US" altLang="ja-JP" dirty="0" smtClean="0"/>
              <a:t>10Gb</a:t>
            </a:r>
            <a:r>
              <a:rPr kumimoji="1" lang="ja-JP" altLang="en-US" dirty="0" smtClean="0"/>
              <a:t>、通信環境が悪い場合でも</a:t>
            </a:r>
            <a:r>
              <a:rPr kumimoji="1" lang="en-US" altLang="ja-JP" dirty="0" smtClean="0"/>
              <a:t>100Mb</a:t>
            </a:r>
            <a:r>
              <a:rPr kumimoji="1" lang="ja-JP" altLang="en-US" dirty="0" smtClean="0"/>
              <a:t>を確保できる</a:t>
            </a:r>
            <a:r>
              <a:rPr kumimoji="1" lang="en-US" altLang="ja-JP" dirty="0" smtClean="0"/>
              <a:t>5G</a:t>
            </a:r>
            <a:r>
              <a:rPr kumimoji="1" lang="ja-JP" altLang="en-US" dirty="0" smtClean="0"/>
              <a:t>（第５世代）通信が実用化しているでしょう。セキュリティも強化され、応答時間に影響する遅延時間も大幅に短縮されます。現在の通信規格である</a:t>
            </a:r>
            <a:r>
              <a:rPr kumimoji="1" lang="en-US" altLang="ja-JP" dirty="0" smtClean="0"/>
              <a:t>4G</a:t>
            </a:r>
            <a:r>
              <a:rPr kumimoji="1" lang="ja-JP" altLang="en-US" dirty="0" smtClean="0"/>
              <a:t>（第４世代）の通信速度は、最大で</a:t>
            </a:r>
            <a:r>
              <a:rPr kumimoji="1" lang="en-US" altLang="ja-JP" dirty="0" smtClean="0"/>
              <a:t>100Mb</a:t>
            </a:r>
            <a:r>
              <a:rPr kumimoji="1" lang="ja-JP" altLang="en-US" dirty="0" smtClean="0"/>
              <a:t>、その</a:t>
            </a:r>
            <a:r>
              <a:rPr kumimoji="1" lang="en-US" altLang="ja-JP" dirty="0" smtClean="0"/>
              <a:t>100</a:t>
            </a:r>
            <a:r>
              <a:rPr kumimoji="1" lang="ja-JP" altLang="en-US" dirty="0" smtClean="0"/>
              <a:t>倍の通信速度が実現しています。企業内のネットワークと遜色のない使い勝手を手に入れることができます。</a:t>
            </a:r>
          </a:p>
          <a:p>
            <a:endParaRPr kumimoji="1" lang="ja-JP" altLang="en-US" dirty="0" smtClean="0"/>
          </a:p>
          <a:p>
            <a:r>
              <a:rPr kumimoji="1" lang="ja-JP" altLang="en-US" dirty="0" smtClean="0"/>
              <a:t>企業は、クラウド上に自社専用のサーバーや仮想データセンターを持ち、業務で使うアプリーションは、そこで稼働します。ユーザーは、クライアント・デバイスから、</a:t>
            </a:r>
            <a:r>
              <a:rPr kumimoji="1" lang="en-US" altLang="ja-JP" dirty="0" smtClean="0"/>
              <a:t>5G</a:t>
            </a:r>
            <a:r>
              <a:rPr kumimoji="1" lang="ja-JP" altLang="en-US" dirty="0" smtClean="0"/>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a:t>
            </a:r>
          </a:p>
          <a:p>
            <a:endParaRPr kumimoji="1" lang="ja-JP" altLang="en-US" dirty="0" smtClean="0"/>
          </a:p>
          <a:p>
            <a:r>
              <a:rPr kumimoji="1" lang="ja-JP" altLang="en-US" dirty="0" smtClean="0"/>
              <a:t>ノート</a:t>
            </a:r>
            <a:r>
              <a:rPr kumimoji="1" lang="en-US" altLang="ja-JP" dirty="0" smtClean="0"/>
              <a:t>PC</a:t>
            </a:r>
            <a:r>
              <a:rPr kumimoji="1" lang="ja-JP" altLang="en-US" dirty="0" smtClean="0"/>
              <a:t>型やタブレット型、スマートフォン型など、使う場所や目的に応じて、使い分けることになるでしょう。そこにプログラムやデータを保管することはありません。</a:t>
            </a:r>
          </a:p>
          <a:p>
            <a:endParaRPr kumimoji="1" lang="ja-JP" altLang="en-US" dirty="0" smtClean="0"/>
          </a:p>
          <a:p>
            <a:r>
              <a:rPr kumimoji="1" lang="ja-JP" altLang="en-US" dirty="0" smtClean="0"/>
              <a:t>こうなると、企業内のインフラは、必要ありません。逆に、社内の自社ネットワーク、自社所有のサーバーやストレージは、資産を増やし運用管理負担をもたらすやっかいな存在となっているかもしれません。</a:t>
            </a:r>
          </a:p>
          <a:p>
            <a:endParaRPr kumimoji="1" lang="ja-JP" altLang="en-US" dirty="0" smtClean="0"/>
          </a:p>
          <a:p>
            <a:r>
              <a:rPr kumimoji="1" lang="ja-JP" altLang="en-US" dirty="0" smtClean="0"/>
              <a:t>ユーザー企業のインフラ構築の需要は、なくならないまでも相当厳しくなることを覚悟しておく必要があります。しかし、自らがクラウド事業者になろうとしても、圧倒的な資金力と技術力を持つ大手クラウド事業者と真っ向勝負することは、現実的ではありません。</a:t>
            </a:r>
          </a:p>
          <a:p>
            <a:endParaRPr kumimoji="1" lang="ja-JP" altLang="en-US" dirty="0" smtClean="0"/>
          </a:p>
          <a:p>
            <a:r>
              <a:rPr kumimoji="1" lang="ja-JP" altLang="en-US" dirty="0" smtClean="0"/>
              <a:t>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ることになります。</a:t>
            </a:r>
          </a:p>
          <a:p>
            <a:endParaRPr kumimoji="1" lang="ja-JP" altLang="en-US" dirty="0" smtClean="0"/>
          </a:p>
          <a:p>
            <a:r>
              <a:rPr kumimoji="1" lang="ja-JP" altLang="en-US" dirty="0" smtClean="0"/>
              <a:t>それでは、ポスト</a:t>
            </a:r>
            <a:r>
              <a:rPr kumimoji="1" lang="en-US" altLang="ja-JP" dirty="0" smtClean="0"/>
              <a:t>SI</a:t>
            </a:r>
            <a:r>
              <a:rPr kumimoji="1" lang="ja-JP" altLang="en-US" smtClean="0"/>
              <a:t>に向けて、どのようなシナリオを描けば良いのでしょうか。次週は、この点について、具体的に考えてゆこうと思います。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3547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netcommerce.co.jp/blog" TargetMode="External"/><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hyperlink" Target="http://amzn.to/1vkHc18" TargetMode="External"/><Relationship Id="rId9" Type="http://schemas.openxmlformats.org/officeDocument/2006/relationships/image" Target="../media/image24.jp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hyperlink" Target="http://amzn.to/1AQtPXz"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これからのビジネス戦略</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22</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7</a:t>
            </a:r>
            <a:r>
              <a:rPr kumimoji="1" lang="ja-JP" altLang="en-US" dirty="0" smtClean="0"/>
              <a:t>月</a:t>
            </a:r>
            <a:r>
              <a:rPr lang="en-US" altLang="ja-JP" dirty="0" smtClean="0"/>
              <a:t>20</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smtClean="0"/>
              <a:t>商品としての</a:t>
            </a:r>
            <a:r>
              <a:rPr kumimoji="1" lang="en-US" altLang="ja-JP" dirty="0" smtClean="0"/>
              <a:t>IT</a:t>
            </a:r>
            <a:r>
              <a:rPr kumimoji="1" lang="ja-JP" altLang="en-US" dirty="0" smtClean="0"/>
              <a:t>の作り方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思想としての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ビジネスの変革と創造</a:t>
            </a:r>
            <a:endParaRPr lang="en-US" altLang="ja-JP" sz="12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smtClean="0">
                <a:solidFill>
                  <a:srgbClr val="FFFFFF"/>
                </a:solidFill>
                <a:latin typeface="Meiryo" charset="-128"/>
                <a:ea typeface="Meiryo" charset="-128"/>
                <a:cs typeface="Meiryo" charset="-128"/>
              </a:rPr>
              <a:t>　仕組みとしての</a:t>
            </a:r>
            <a:r>
              <a:rPr kumimoji="1" lang="en-US" altLang="ja-JP" sz="2000" b="1" dirty="0" smtClean="0">
                <a:solidFill>
                  <a:srgbClr val="FFFFFF"/>
                </a:solidFill>
                <a:latin typeface="Meiryo" charset="-128"/>
                <a:ea typeface="Meiryo" charset="-128"/>
                <a:cs typeface="Meiryo" charset="-128"/>
              </a:rPr>
              <a:t>IT</a:t>
            </a:r>
          </a:p>
          <a:p>
            <a:r>
              <a:rPr lang="ja-JP" altLang="en-US" sz="1200" dirty="0" smtClean="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smtClean="0">
              <a:solidFill>
                <a:srgbClr val="FFFFFF"/>
              </a:solidFill>
              <a:latin typeface="Meiryo" charset="-128"/>
              <a:ea typeface="Meiryo" charset="-128"/>
              <a:cs typeface="Meiryo" charset="-128"/>
            </a:endParaRPr>
          </a:p>
          <a:p>
            <a:pPr algn="ctr"/>
            <a:r>
              <a:rPr kumimoji="1" lang="ja-JP" altLang="en-US" sz="2000" b="1" dirty="0" smtClean="0">
                <a:solidFill>
                  <a:srgbClr val="FFFFFF"/>
                </a:solidFill>
                <a:latin typeface="Meiryo" charset="-128"/>
                <a:ea typeface="Meiryo" charset="-128"/>
                <a:cs typeface="Meiryo" charset="-128"/>
              </a:rPr>
              <a:t>道具としての</a:t>
            </a:r>
            <a:r>
              <a:rPr kumimoji="1" lang="en-US" altLang="ja-JP" sz="2000" b="1" dirty="0" smtClean="0">
                <a:solidFill>
                  <a:srgbClr val="FFFFFF"/>
                </a:solidFill>
                <a:latin typeface="Meiryo" charset="-128"/>
                <a:ea typeface="Meiryo" charset="-128"/>
                <a:cs typeface="Meiryo" charset="-128"/>
              </a:rPr>
              <a:t>IT</a:t>
            </a:r>
          </a:p>
          <a:p>
            <a:pPr algn="ctr"/>
            <a:r>
              <a:rPr lang="ja-JP" altLang="en-US" sz="1200" dirty="0" smtClean="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400" dirty="0" smtClean="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ビジネス・モデル</a:t>
            </a:r>
            <a:endParaRPr kumimoji="1" lang="ja-JP" altLang="en-US" sz="1200" b="1" dirty="0">
              <a:solidFill>
                <a:schemeClr val="bg1"/>
              </a:solidFill>
              <a:latin typeface="Meiryo" charset="-128"/>
              <a:ea typeface="Meiryo" charset="-128"/>
              <a:cs typeface="Meiryo" charset="-128"/>
            </a:endParaRP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smtClean="0">
                <a:solidFill>
                  <a:schemeClr val="bg1"/>
                </a:solidFill>
                <a:latin typeface="Meiryo" charset="-128"/>
                <a:ea typeface="Meiryo" charset="-128"/>
                <a:cs typeface="Meiryo" charset="-128"/>
              </a:rPr>
              <a:t>使い勝手や見栄えの良さ</a:t>
            </a:r>
            <a:endParaRPr kumimoji="1" lang="ja-JP" altLang="en-US" sz="1200" b="1" dirty="0">
              <a:solidFill>
                <a:schemeClr val="bg1"/>
              </a:solidFill>
              <a:latin typeface="Meiryo" charset="-128"/>
              <a:ea typeface="Meiryo" charset="-128"/>
              <a:cs typeface="Meiryo" charset="-128"/>
            </a:endParaRP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smtClean="0">
                <a:solidFill>
                  <a:schemeClr val="bg1"/>
                </a:solidFill>
                <a:latin typeface="Meiryo" charset="-128"/>
                <a:ea typeface="Meiryo" charset="-128"/>
                <a:cs typeface="Meiryo" charset="-128"/>
              </a:rPr>
              <a:t>ビジネス・プロセス</a:t>
            </a:r>
            <a:endParaRPr kumimoji="1" lang="ja-JP" altLang="en-US" sz="1050" b="1" dirty="0">
              <a:solidFill>
                <a:schemeClr val="bg1"/>
              </a:solidFill>
              <a:latin typeface="Meiryo" charset="-128"/>
              <a:ea typeface="Meiryo" charset="-128"/>
              <a:cs typeface="Meiryo" charset="-128"/>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210435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2819400" y="1244600"/>
            <a:ext cx="6019800" cy="914400"/>
            <a:chOff x="2819400" y="1244600"/>
            <a:chExt cx="6019800" cy="914400"/>
          </a:xfrm>
        </p:grpSpPr>
        <p:sp>
          <p:nvSpPr>
            <p:cNvPr id="25" name="角丸四角形 24"/>
            <p:cNvSpPr/>
            <p:nvPr/>
          </p:nvSpPr>
          <p:spPr bwMode="auto">
            <a:xfrm>
              <a:off x="3335867" y="1244600"/>
              <a:ext cx="2438400" cy="914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プロジェクト企画</a:t>
              </a:r>
              <a:endParaRPr kumimoji="0" lang="en-US" altLang="ja-JP" b="0" i="0" u="none" strike="noStrike" cap="none" normalizeH="0" baseline="0" dirty="0" smtClean="0">
                <a:ln>
                  <a:noFill/>
                </a:ln>
                <a:solidFill>
                  <a:schemeClr val="bg1"/>
                </a:solidFill>
                <a:effectLst/>
                <a:latin typeface="+mn-ea"/>
              </a:endParaRPr>
            </a:p>
          </p:txBody>
        </p:sp>
        <p:sp>
          <p:nvSpPr>
            <p:cNvPr id="8" name="右矢印 7"/>
            <p:cNvSpPr/>
            <p:nvPr/>
          </p:nvSpPr>
          <p:spPr bwMode="auto">
            <a:xfrm>
              <a:off x="2819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角丸四角形 26"/>
            <p:cNvSpPr/>
            <p:nvPr/>
          </p:nvSpPr>
          <p:spPr bwMode="auto">
            <a:xfrm>
              <a:off x="6400800" y="1244600"/>
              <a:ext cx="2438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要件定義・仕様策定</a:t>
              </a:r>
            </a:p>
          </p:txBody>
        </p:sp>
        <p:sp>
          <p:nvSpPr>
            <p:cNvPr id="26" name="右矢印 25"/>
            <p:cNvSpPr/>
            <p:nvPr/>
          </p:nvSpPr>
          <p:spPr bwMode="auto">
            <a:xfrm>
              <a:off x="5867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a:xfrm>
            <a:off x="418730" y="165100"/>
            <a:ext cx="8839200" cy="533400"/>
          </a:xfrm>
        </p:spPr>
        <p:txBody>
          <a:bodyPr/>
          <a:lstStyle/>
          <a:p>
            <a:r>
              <a:rPr kumimoji="1" lang="en-US" altLang="ja-JP" dirty="0" smtClean="0"/>
              <a:t>SI</a:t>
            </a:r>
            <a:r>
              <a:rPr kumimoji="1" lang="ja-JP" altLang="en-US" dirty="0" smtClean="0"/>
              <a:t>ビジネスの構造的不幸</a:t>
            </a:r>
            <a:r>
              <a:rPr kumimoji="1" lang="en-US" altLang="ja-JP" dirty="0" smtClean="0"/>
              <a:t>:</a:t>
            </a:r>
            <a:r>
              <a:rPr kumimoji="1" lang="ja-JP" altLang="en-US" dirty="0" smtClean="0"/>
              <a:t>ゴールの不一致と相互不信</a:t>
            </a:r>
            <a:endParaRPr kumimoji="1" lang="ja-JP" altLang="en-US" dirty="0"/>
          </a:p>
        </p:txBody>
      </p:sp>
      <p:sp>
        <p:nvSpPr>
          <p:cNvPr id="4" name="角丸四角形 3"/>
          <p:cNvSpPr/>
          <p:nvPr/>
        </p:nvSpPr>
        <p:spPr bwMode="auto">
          <a:xfrm>
            <a:off x="287867" y="1244600"/>
            <a:ext cx="2438400" cy="9144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ビジネス価値</a:t>
            </a:r>
            <a:r>
              <a:rPr kumimoji="0" lang="ja-JP" altLang="en-US" dirty="0" smtClean="0">
                <a:solidFill>
                  <a:schemeClr val="bg1"/>
                </a:solidFill>
                <a:latin typeface="+mn-ea"/>
              </a:rPr>
              <a:t>の</a:t>
            </a:r>
            <a:r>
              <a:rPr kumimoji="0" lang="ja-JP" altLang="en-US" b="0" i="0" u="none" strike="noStrike" cap="none" normalizeH="0" baseline="0" dirty="0" smtClean="0">
                <a:ln>
                  <a:noFill/>
                </a:ln>
                <a:solidFill>
                  <a:schemeClr val="bg1"/>
                </a:solidFill>
                <a:effectLst/>
                <a:latin typeface="+mn-ea"/>
              </a:rPr>
              <a:t>向上</a:t>
            </a:r>
            <a:endParaRPr kumimoji="0" lang="en-US" altLang="ja-JP"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売上・利益の増大</a:t>
            </a:r>
            <a:endParaRPr kumimoji="0" lang="en-US" altLang="ja-JP" sz="1200" dirty="0" smtClean="0">
              <a:solidFill>
                <a:schemeClr val="bg1"/>
              </a:solidFill>
              <a:latin typeface="+mn-ea"/>
            </a:endParaRPr>
          </a:p>
          <a:p>
            <a:pPr marL="450850" lvl="1" indent="-171450">
              <a:spcBef>
                <a:spcPts val="0"/>
              </a:spcBef>
              <a:buFont typeface="Wingdings" charset="2"/>
              <a:buChar char="v"/>
            </a:pPr>
            <a:r>
              <a:rPr kumimoji="0" lang="ja-JP" altLang="en-US" sz="1200" b="0" i="0" u="none" strike="noStrike" cap="none" normalizeH="0" baseline="0" dirty="0" smtClean="0">
                <a:ln>
                  <a:noFill/>
                </a:ln>
                <a:solidFill>
                  <a:schemeClr val="bg1"/>
                </a:solidFill>
                <a:effectLst/>
                <a:latin typeface="+mn-ea"/>
              </a:rPr>
              <a:t>新規事業への参入</a:t>
            </a:r>
            <a:endParaRPr kumimoji="0" lang="en-US" altLang="ja-JP" sz="1200"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利便性の向上　など</a:t>
            </a:r>
            <a:endParaRPr kumimoji="0" lang="ja-JP" altLang="en-US" sz="1200" b="0" i="0" u="none" strike="noStrike" cap="none" normalizeH="0" baseline="0" dirty="0" smtClean="0">
              <a:ln>
                <a:noFill/>
              </a:ln>
              <a:solidFill>
                <a:schemeClr val="bg1"/>
              </a:solidFill>
              <a:effectLst/>
              <a:latin typeface="+mn-ea"/>
            </a:endParaRPr>
          </a:p>
        </p:txBody>
      </p:sp>
      <p:sp>
        <p:nvSpPr>
          <p:cNvPr id="3" name="曲折矢印 2"/>
          <p:cNvSpPr/>
          <p:nvPr/>
        </p:nvSpPr>
        <p:spPr bwMode="auto">
          <a:xfrm flipV="1">
            <a:off x="1295400" y="2216150"/>
            <a:ext cx="1879600" cy="2717800"/>
          </a:xfrm>
          <a:prstGeom prst="bentArrow">
            <a:avLst>
              <a:gd name="adj1" fmla="val 16026"/>
              <a:gd name="adj2" fmla="val 16004"/>
              <a:gd name="adj3" fmla="val 17949"/>
              <a:gd name="adj4" fmla="val 4375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3354917" y="5756276"/>
            <a:ext cx="2455333" cy="533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納得するまで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改修要求</a:t>
            </a:r>
            <a:endParaRPr kumimoji="0" lang="en-US" altLang="ja-JP" sz="1600" dirty="0" smtClean="0">
              <a:solidFill>
                <a:schemeClr val="bg1"/>
              </a:solidFill>
            </a:endParaRPr>
          </a:p>
        </p:txBody>
      </p:sp>
      <p:sp>
        <p:nvSpPr>
          <p:cNvPr id="33" name="角丸四角形 32"/>
          <p:cNvSpPr/>
          <p:nvPr/>
        </p:nvSpPr>
        <p:spPr bwMode="auto">
          <a:xfrm>
            <a:off x="6398683" y="5756276"/>
            <a:ext cx="2438400" cy="533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納得頂くまで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改修作業</a:t>
            </a:r>
            <a:endParaRPr kumimoji="0" lang="en-US" altLang="ja-JP" sz="1600" dirty="0" smtClean="0">
              <a:solidFill>
                <a:schemeClr val="bg1"/>
              </a:solidFill>
            </a:endParaRPr>
          </a:p>
        </p:txBody>
      </p:sp>
      <p:sp>
        <p:nvSpPr>
          <p:cNvPr id="9" name="テキスト ボックス 8"/>
          <p:cNvSpPr txBox="1"/>
          <p:nvPr/>
        </p:nvSpPr>
        <p:spPr>
          <a:xfrm>
            <a:off x="7026971" y="787400"/>
            <a:ext cx="1136574" cy="400110"/>
          </a:xfrm>
          <a:prstGeom prst="rect">
            <a:avLst/>
          </a:prstGeom>
          <a:noFill/>
        </p:spPr>
        <p:txBody>
          <a:bodyPr wrap="none" rtlCol="0">
            <a:spAutoFit/>
          </a:bodyPr>
          <a:lstStyle/>
          <a:p>
            <a:pPr algn="ctr"/>
            <a:r>
              <a:rPr kumimoji="1" lang="en-US" altLang="ja-JP" sz="2000" dirty="0" smtClean="0">
                <a:solidFill>
                  <a:srgbClr val="0000FF"/>
                </a:solidFill>
                <a:effectLst/>
              </a:rPr>
              <a:t>SI</a:t>
            </a:r>
            <a:r>
              <a:rPr lang="ja-JP" altLang="en-US" sz="2000" dirty="0" smtClean="0">
                <a:solidFill>
                  <a:srgbClr val="0000FF"/>
                </a:solidFill>
                <a:effectLst/>
              </a:rPr>
              <a:t>事業者</a:t>
            </a:r>
            <a:endParaRPr kumimoji="1" lang="ja-JP" altLang="en-US" sz="2000" dirty="0">
              <a:solidFill>
                <a:srgbClr val="0000FF"/>
              </a:solidFill>
              <a:effectLst/>
            </a:endParaRPr>
          </a:p>
        </p:txBody>
      </p:sp>
      <p:sp>
        <p:nvSpPr>
          <p:cNvPr id="28" name="テキスト ボックス 27"/>
          <p:cNvSpPr txBox="1"/>
          <p:nvPr/>
        </p:nvSpPr>
        <p:spPr>
          <a:xfrm>
            <a:off x="540556" y="787400"/>
            <a:ext cx="1813317" cy="400110"/>
          </a:xfrm>
          <a:prstGeom prst="rect">
            <a:avLst/>
          </a:prstGeom>
          <a:noFill/>
        </p:spPr>
        <p:txBody>
          <a:bodyPr wrap="none" rtlCol="0">
            <a:spAutoFit/>
          </a:bodyPr>
          <a:lstStyle/>
          <a:p>
            <a:pPr algn="ctr"/>
            <a:r>
              <a:rPr kumimoji="1" lang="ja-JP" altLang="en-US" sz="2000" dirty="0" smtClean="0">
                <a:solidFill>
                  <a:srgbClr val="008000"/>
                </a:solidFill>
                <a:effectLst/>
              </a:rPr>
              <a:t>エンドユーザー</a:t>
            </a:r>
            <a:endParaRPr kumimoji="1" lang="ja-JP" altLang="en-US" sz="2000" dirty="0">
              <a:solidFill>
                <a:srgbClr val="008000"/>
              </a:solidFill>
              <a:effectLst/>
            </a:endParaRPr>
          </a:p>
        </p:txBody>
      </p:sp>
      <p:sp>
        <p:nvSpPr>
          <p:cNvPr id="29" name="テキスト ボックス 28"/>
          <p:cNvSpPr txBox="1"/>
          <p:nvPr/>
        </p:nvSpPr>
        <p:spPr>
          <a:xfrm>
            <a:off x="3548281" y="787400"/>
            <a:ext cx="2150348" cy="400110"/>
          </a:xfrm>
          <a:prstGeom prst="rect">
            <a:avLst/>
          </a:prstGeom>
          <a:noFill/>
        </p:spPr>
        <p:txBody>
          <a:bodyPr wrap="none" rtlCol="0">
            <a:spAutoFit/>
          </a:bodyPr>
          <a:lstStyle/>
          <a:p>
            <a:pPr algn="ctr"/>
            <a:r>
              <a:rPr kumimoji="1" lang="ja-JP" altLang="en-US" sz="2000" dirty="0" smtClean="0">
                <a:solidFill>
                  <a:srgbClr val="660066"/>
                </a:solidFill>
                <a:effectLst/>
              </a:rPr>
              <a:t>情報システム部門</a:t>
            </a:r>
            <a:endParaRPr kumimoji="1" lang="ja-JP" altLang="en-US" sz="2000" dirty="0">
              <a:solidFill>
                <a:srgbClr val="660066"/>
              </a:solidFill>
              <a:effectLst/>
            </a:endParaRPr>
          </a:p>
        </p:txBody>
      </p:sp>
      <p:grpSp>
        <p:nvGrpSpPr>
          <p:cNvPr id="7" name="図形グループ 6"/>
          <p:cNvGrpSpPr/>
          <p:nvPr/>
        </p:nvGrpSpPr>
        <p:grpSpPr>
          <a:xfrm>
            <a:off x="3352800" y="2120900"/>
            <a:ext cx="5486400" cy="1828800"/>
            <a:chOff x="3352800" y="2120900"/>
            <a:chExt cx="5486400" cy="1828800"/>
          </a:xfrm>
        </p:grpSpPr>
        <p:sp>
          <p:nvSpPr>
            <p:cNvPr id="21" name="角丸四角形 20"/>
            <p:cNvSpPr/>
            <p:nvPr/>
          </p:nvSpPr>
          <p:spPr bwMode="auto">
            <a:xfrm>
              <a:off x="6400800" y="2540000"/>
              <a:ext cx="2438400" cy="14097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見積金額の提示</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0" name="角丸四角形 29"/>
            <p:cNvSpPr/>
            <p:nvPr/>
          </p:nvSpPr>
          <p:spPr bwMode="auto">
            <a:xfrm>
              <a:off x="3352800" y="2540000"/>
              <a:ext cx="2438400" cy="14097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見積金額の評価</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4" name="角丸四角形 33"/>
            <p:cNvSpPr/>
            <p:nvPr/>
          </p:nvSpPr>
          <p:spPr bwMode="auto">
            <a:xfrm>
              <a:off x="4806950" y="3409950"/>
              <a:ext cx="2590800" cy="4064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単金</a:t>
              </a:r>
              <a:endParaRPr kumimoji="0" lang="en-US" altLang="ja-JP" sz="1600" dirty="0" smtClean="0">
                <a:solidFill>
                  <a:schemeClr val="bg1"/>
                </a:solidFill>
              </a:endParaRPr>
            </a:p>
          </p:txBody>
        </p:sp>
        <p:sp>
          <p:nvSpPr>
            <p:cNvPr id="23" name="下矢印 22"/>
            <p:cNvSpPr/>
            <p:nvPr/>
          </p:nvSpPr>
          <p:spPr bwMode="auto">
            <a:xfrm>
              <a:off x="7239000" y="21209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8" name="角丸四角形 37"/>
            <p:cNvSpPr/>
            <p:nvPr/>
          </p:nvSpPr>
          <p:spPr bwMode="auto">
            <a:xfrm>
              <a:off x="6553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リスク％</a:t>
              </a:r>
              <a:endParaRPr kumimoji="0" lang="en-US" altLang="ja-JP" sz="1600" dirty="0" smtClean="0">
                <a:solidFill>
                  <a:schemeClr val="bg1"/>
                </a:solidFill>
              </a:endParaRPr>
            </a:p>
          </p:txBody>
        </p:sp>
        <p:sp>
          <p:nvSpPr>
            <p:cNvPr id="39" name="角丸四角形 38"/>
            <p:cNvSpPr/>
            <p:nvPr/>
          </p:nvSpPr>
          <p:spPr bwMode="auto">
            <a:xfrm>
              <a:off x="3505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客観的根拠を要求</a:t>
              </a:r>
              <a:endParaRPr kumimoji="0" lang="en-US" altLang="ja-JP" sz="1600" dirty="0" smtClean="0">
                <a:solidFill>
                  <a:schemeClr val="bg1"/>
                </a:solidFill>
              </a:endParaRPr>
            </a:p>
          </p:txBody>
        </p:sp>
        <p:sp>
          <p:nvSpPr>
            <p:cNvPr id="41" name="曲折矢印 40"/>
            <p:cNvSpPr/>
            <p:nvPr/>
          </p:nvSpPr>
          <p:spPr bwMode="auto">
            <a:xfrm flipV="1">
              <a:off x="433070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2" name="曲折矢印 41"/>
            <p:cNvSpPr/>
            <p:nvPr/>
          </p:nvSpPr>
          <p:spPr bwMode="auto">
            <a:xfrm flipH="1" flipV="1">
              <a:off x="739775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grpSp>
        <p:nvGrpSpPr>
          <p:cNvPr id="10" name="図形グループ 9"/>
          <p:cNvGrpSpPr/>
          <p:nvPr/>
        </p:nvGrpSpPr>
        <p:grpSpPr>
          <a:xfrm>
            <a:off x="6400800" y="3873500"/>
            <a:ext cx="2546350" cy="1752600"/>
            <a:chOff x="6400800" y="3873500"/>
            <a:chExt cx="2546350" cy="1752600"/>
          </a:xfrm>
        </p:grpSpPr>
        <p:sp>
          <p:nvSpPr>
            <p:cNvPr id="47" name="角丸四角形 46"/>
            <p:cNvSpPr/>
            <p:nvPr/>
          </p:nvSpPr>
          <p:spPr bwMode="auto">
            <a:xfrm>
              <a:off x="6508750" y="4826000"/>
              <a:ext cx="2438400" cy="8001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bodyPr>
            <a:lstStyle/>
            <a:p>
              <a:pPr algn="ctr" defTabSz="914400" fontAlgn="base">
                <a:spcAft>
                  <a:spcPct val="0"/>
                </a:spcAft>
              </a:pPr>
              <a:r>
                <a:rPr kumimoji="0" lang="ja-JP" altLang="en-US" sz="1200" dirty="0" smtClean="0">
                  <a:solidFill>
                    <a:schemeClr val="bg1"/>
                  </a:solidFill>
                </a:rPr>
                <a:t>低コスト開発の現場を支える</a:t>
              </a:r>
              <a:endParaRPr kumimoji="0" lang="en-US" altLang="ja-JP" sz="1200" dirty="0" smtClean="0">
                <a:solidFill>
                  <a:schemeClr val="bg1"/>
                </a:solidFill>
              </a:endParaRPr>
            </a:p>
            <a:p>
              <a:pPr algn="ctr" defTabSz="914400" fontAlgn="base">
                <a:spcAft>
                  <a:spcPct val="0"/>
                </a:spcAft>
              </a:pPr>
              <a:r>
                <a:rPr kumimoji="0" lang="ja-JP" altLang="en-US" dirty="0" smtClean="0">
                  <a:solidFill>
                    <a:schemeClr val="bg1"/>
                  </a:solidFill>
                </a:rPr>
                <a:t>多重下請け構造</a:t>
              </a:r>
              <a:endParaRPr kumimoji="0" lang="ja-JP" altLang="en-US" dirty="0">
                <a:solidFill>
                  <a:schemeClr val="bg1"/>
                </a:solidFill>
              </a:endParaRPr>
            </a:p>
          </p:txBody>
        </p:sp>
        <p:sp>
          <p:nvSpPr>
            <p:cNvPr id="12" name="角丸四角形 11"/>
            <p:cNvSpPr/>
            <p:nvPr/>
          </p:nvSpPr>
          <p:spPr bwMode="auto">
            <a:xfrm>
              <a:off x="6400800" y="4267200"/>
              <a:ext cx="2438400" cy="8001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dirty="0">
                  <a:solidFill>
                    <a:schemeClr val="bg1"/>
                  </a:solidFill>
                </a:rPr>
                <a:t>仕様通りの</a:t>
              </a:r>
              <a:r>
                <a:rPr kumimoji="0" lang="ja-JP" altLang="en-US" dirty="0" smtClean="0">
                  <a:solidFill>
                    <a:schemeClr val="bg1"/>
                  </a:solidFill>
                </a:rPr>
                <a:t>コード</a:t>
              </a:r>
              <a:endParaRPr kumimoji="0" lang="en-US" altLang="ja-JP" dirty="0" smtClean="0">
                <a:solidFill>
                  <a:schemeClr val="bg1"/>
                </a:solidFill>
              </a:endParaRPr>
            </a:p>
            <a:p>
              <a:pPr algn="ctr" defTabSz="914400" fontAlgn="base">
                <a:spcAft>
                  <a:spcPct val="0"/>
                </a:spcAft>
              </a:pPr>
              <a:r>
                <a:rPr kumimoji="0" lang="ja-JP" altLang="en-US" sz="1200" dirty="0" smtClean="0">
                  <a:solidFill>
                    <a:schemeClr val="bg1"/>
                  </a:solidFill>
                </a:rPr>
                <a:t>誰が、何に、どう使うかが</a:t>
              </a:r>
              <a:endParaRPr kumimoji="0" lang="en-US" altLang="ja-JP" sz="1200" dirty="0" smtClean="0">
                <a:solidFill>
                  <a:schemeClr val="bg1"/>
                </a:solidFill>
              </a:endParaRPr>
            </a:p>
            <a:p>
              <a:pPr algn="ctr" defTabSz="914400" fontAlgn="base">
                <a:spcAft>
                  <a:spcPct val="0"/>
                </a:spcAft>
              </a:pPr>
              <a:r>
                <a:rPr kumimoji="0" lang="ja-JP" altLang="en-US" sz="1200" dirty="0" smtClean="0">
                  <a:solidFill>
                    <a:schemeClr val="bg1"/>
                  </a:solidFill>
                </a:rPr>
                <a:t>見えないままに開発</a:t>
              </a:r>
              <a:endParaRPr kumimoji="0" lang="ja-JP" altLang="en-US" sz="1200" dirty="0">
                <a:solidFill>
                  <a:schemeClr val="bg1"/>
                </a:solidFill>
              </a:endParaRPr>
            </a:p>
          </p:txBody>
        </p:sp>
        <p:sp>
          <p:nvSpPr>
            <p:cNvPr id="44" name="下矢印 43"/>
            <p:cNvSpPr/>
            <p:nvPr/>
          </p:nvSpPr>
          <p:spPr bwMode="auto">
            <a:xfrm>
              <a:off x="7239000" y="38735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sp>
        <p:nvSpPr>
          <p:cNvPr id="5" name="左矢印 4"/>
          <p:cNvSpPr/>
          <p:nvPr/>
        </p:nvSpPr>
        <p:spPr bwMode="auto">
          <a:xfrm>
            <a:off x="4451350" y="4349750"/>
            <a:ext cx="2057400" cy="609600"/>
          </a:xfrm>
          <a:prstGeom prst="lef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 name="角丸四角形 19"/>
          <p:cNvSpPr/>
          <p:nvPr/>
        </p:nvSpPr>
        <p:spPr bwMode="auto">
          <a:xfrm>
            <a:off x="3354917" y="5219698"/>
            <a:ext cx="2455333" cy="406402"/>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瑕疵担保</a:t>
            </a:r>
            <a:endParaRPr kumimoji="0" lang="en-US" altLang="ja-JP" sz="1600" dirty="0" smtClean="0">
              <a:solidFill>
                <a:schemeClr val="bg1"/>
              </a:solidFill>
            </a:endParaRPr>
          </a:p>
        </p:txBody>
      </p:sp>
      <p:grpSp>
        <p:nvGrpSpPr>
          <p:cNvPr id="11" name="図形グループ 10"/>
          <p:cNvGrpSpPr/>
          <p:nvPr/>
        </p:nvGrpSpPr>
        <p:grpSpPr>
          <a:xfrm>
            <a:off x="3175000" y="4111624"/>
            <a:ext cx="1441450" cy="1031877"/>
            <a:chOff x="3175000" y="4111624"/>
            <a:chExt cx="1441450" cy="1031877"/>
          </a:xfrm>
        </p:grpSpPr>
        <p:sp>
          <p:nvSpPr>
            <p:cNvPr id="45" name="爆発 2 44"/>
            <p:cNvSpPr/>
            <p:nvPr/>
          </p:nvSpPr>
          <p:spPr bwMode="auto">
            <a:xfrm>
              <a:off x="3175000" y="4111624"/>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22" name="テキスト ボックス 21"/>
            <p:cNvSpPr txBox="1"/>
            <p:nvPr/>
          </p:nvSpPr>
          <p:spPr>
            <a:xfrm>
              <a:off x="3467100" y="4394201"/>
              <a:ext cx="723275" cy="523220"/>
            </a:xfrm>
            <a:prstGeom prst="rect">
              <a:avLst/>
            </a:prstGeom>
            <a:noFill/>
          </p:spPr>
          <p:txBody>
            <a:bodyPr wrap="none" rtlCol="0">
              <a:spAutoFit/>
            </a:bodyPr>
            <a:lstStyle/>
            <a:p>
              <a:pPr algn="ctr"/>
              <a:r>
                <a:rPr kumimoji="1" lang="ja-JP" altLang="en-US" sz="1400" dirty="0" smtClean="0">
                  <a:solidFill>
                    <a:schemeClr val="bg1"/>
                  </a:solidFill>
                </a:rPr>
                <a:t>ゴール</a:t>
              </a:r>
              <a:endParaRPr kumimoji="1" lang="en-US" altLang="ja-JP" sz="1400" dirty="0" smtClean="0">
                <a:solidFill>
                  <a:schemeClr val="bg1"/>
                </a:solidFill>
              </a:endParaRPr>
            </a:p>
            <a:p>
              <a:pPr algn="ctr"/>
              <a:r>
                <a:rPr kumimoji="1" lang="ja-JP" altLang="en-US" sz="1400" dirty="0" smtClean="0">
                  <a:solidFill>
                    <a:schemeClr val="bg1"/>
                  </a:solidFill>
                </a:rPr>
                <a:t>不一致</a:t>
              </a:r>
              <a:endParaRPr kumimoji="1" lang="ja-JP" altLang="en-US" sz="1400" dirty="0">
                <a:solidFill>
                  <a:schemeClr val="bg1"/>
                </a:solidFill>
              </a:endParaRPr>
            </a:p>
          </p:txBody>
        </p:sp>
      </p:grpSp>
      <p:grpSp>
        <p:nvGrpSpPr>
          <p:cNvPr id="13" name="図形グループ 12"/>
          <p:cNvGrpSpPr/>
          <p:nvPr/>
        </p:nvGrpSpPr>
        <p:grpSpPr>
          <a:xfrm>
            <a:off x="5439833" y="5518150"/>
            <a:ext cx="1441450" cy="1031877"/>
            <a:chOff x="5439833" y="5518150"/>
            <a:chExt cx="1441450" cy="1031877"/>
          </a:xfrm>
        </p:grpSpPr>
        <p:sp>
          <p:nvSpPr>
            <p:cNvPr id="46" name="爆発 2 45"/>
            <p:cNvSpPr/>
            <p:nvPr/>
          </p:nvSpPr>
          <p:spPr bwMode="auto">
            <a:xfrm>
              <a:off x="5439833" y="5518150"/>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48" name="テキスト ボックス 47"/>
            <p:cNvSpPr txBox="1"/>
            <p:nvPr/>
          </p:nvSpPr>
          <p:spPr>
            <a:xfrm>
              <a:off x="5799667" y="5804556"/>
              <a:ext cx="543739" cy="523220"/>
            </a:xfrm>
            <a:prstGeom prst="rect">
              <a:avLst/>
            </a:prstGeom>
            <a:noFill/>
          </p:spPr>
          <p:txBody>
            <a:bodyPr wrap="none" rtlCol="0">
              <a:spAutoFit/>
            </a:bodyPr>
            <a:lstStyle/>
            <a:p>
              <a:pPr algn="ctr"/>
              <a:r>
                <a:rPr kumimoji="1" lang="ja-JP" altLang="en-US" sz="1400" dirty="0" smtClean="0">
                  <a:solidFill>
                    <a:schemeClr val="bg1"/>
                  </a:solidFill>
                </a:rPr>
                <a:t>相互</a:t>
              </a:r>
              <a:endParaRPr kumimoji="1" lang="en-US" altLang="ja-JP" sz="1400" dirty="0" smtClean="0">
                <a:solidFill>
                  <a:schemeClr val="bg1"/>
                </a:solidFill>
              </a:endParaRPr>
            </a:p>
            <a:p>
              <a:pPr algn="ctr"/>
              <a:r>
                <a:rPr lang="ja-JP" altLang="en-US" sz="1400" dirty="0" smtClean="0">
                  <a:solidFill>
                    <a:schemeClr val="bg1"/>
                  </a:solidFill>
                </a:rPr>
                <a:t>不信</a:t>
              </a:r>
              <a:endParaRPr kumimoji="1" lang="ja-JP" altLang="en-US" sz="1400" dirty="0">
                <a:solidFill>
                  <a:schemeClr val="bg1"/>
                </a:solidFill>
              </a:endParaRPr>
            </a:p>
          </p:txBody>
        </p:sp>
      </p:grpSp>
      <p:grpSp>
        <p:nvGrpSpPr>
          <p:cNvPr id="14" name="図形グループ 13"/>
          <p:cNvGrpSpPr/>
          <p:nvPr/>
        </p:nvGrpSpPr>
        <p:grpSpPr>
          <a:xfrm>
            <a:off x="387165" y="5127448"/>
            <a:ext cx="2339102" cy="1200328"/>
            <a:chOff x="387165" y="5127448"/>
            <a:chExt cx="2339102" cy="1200328"/>
          </a:xfrm>
        </p:grpSpPr>
        <p:sp>
          <p:nvSpPr>
            <p:cNvPr id="49" name="テキスト ボックス 48"/>
            <p:cNvSpPr txBox="1"/>
            <p:nvPr/>
          </p:nvSpPr>
          <p:spPr>
            <a:xfrm>
              <a:off x="387165" y="5127448"/>
              <a:ext cx="2339102" cy="1200328"/>
            </a:xfrm>
            <a:prstGeom prst="rect">
              <a:avLst/>
            </a:prstGeom>
            <a:noFill/>
          </p:spPr>
          <p:txBody>
            <a:bodyPr wrap="none" rtlCol="0">
              <a:spAutoFit/>
            </a:bodyPr>
            <a:lstStyle/>
            <a:p>
              <a:pPr algn="ctr"/>
              <a:r>
                <a:rPr lang="ja-JP" altLang="en-US" sz="2400" dirty="0" smtClean="0">
                  <a:solidFill>
                    <a:srgbClr val="FF0000"/>
                  </a:solidFill>
                </a:rPr>
                <a:t>顧客の不満蓄積</a:t>
              </a:r>
              <a:endParaRPr lang="en-US" altLang="ja-JP" sz="2400" dirty="0" smtClean="0">
                <a:solidFill>
                  <a:srgbClr val="FF0000"/>
                </a:solidFill>
              </a:endParaRPr>
            </a:p>
            <a:p>
              <a:pPr algn="ctr"/>
              <a:endParaRPr lang="en-US" altLang="ja-JP" sz="2400" dirty="0">
                <a:solidFill>
                  <a:srgbClr val="FF0000"/>
                </a:solidFill>
              </a:endParaRPr>
            </a:p>
            <a:p>
              <a:pPr algn="ctr"/>
              <a:r>
                <a:rPr lang="ja-JP" altLang="en-US" sz="2400" dirty="0" smtClean="0">
                  <a:solidFill>
                    <a:srgbClr val="FF0000"/>
                  </a:solidFill>
                </a:rPr>
                <a:t>開発現場の疲弊</a:t>
              </a:r>
              <a:endParaRPr kumimoji="1" lang="ja-JP" altLang="en-US" sz="2400" dirty="0">
                <a:solidFill>
                  <a:srgbClr val="FF0000"/>
                </a:solidFill>
              </a:endParaRPr>
            </a:p>
          </p:txBody>
        </p:sp>
        <p:sp>
          <p:nvSpPr>
            <p:cNvPr id="50" name="乗算記号 49"/>
            <p:cNvSpPr/>
            <p:nvPr/>
          </p:nvSpPr>
          <p:spPr>
            <a:xfrm>
              <a:off x="1333500" y="5518150"/>
              <a:ext cx="438150" cy="431800"/>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666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725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ppt_x</p:attrName>
                                        </p:attrNameLst>
                                      </p:cBhvr>
                                      <p:tavLst>
                                        <p:tav tm="0">
                                          <p:val>
                                            <p:strVal val="#ppt_x+#ppt_w*1.125000"/>
                                          </p:val>
                                        </p:tav>
                                        <p:tav tm="100000">
                                          <p:val>
                                            <p:strVal val="#ppt_x"/>
                                          </p:val>
                                        </p:tav>
                                      </p:tavLst>
                                    </p:anim>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5"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ビジネスのが直面する現実</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899868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工数の喪失：</a:t>
            </a:r>
            <a:r>
              <a:rPr kumimoji="1" lang="en-US" altLang="ja-JP" dirty="0" smtClean="0"/>
              <a:t>IT</a:t>
            </a:r>
            <a:r>
              <a:rPr kumimoji="1" lang="ja-JP" altLang="en-US" dirty="0" smtClean="0"/>
              <a:t>に求められる価値のパラダイムシフト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3313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労働力の喪失：生産年齢人口の減少</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50803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457200" y="3614616"/>
            <a:ext cx="8071635" cy="28931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ＭＳ Ｐゴシック"/>
              <a:ea typeface="ＭＳ Ｐゴシック"/>
              <a:cs typeface="ＭＳ Ｐゴシック"/>
            </a:endParaRPr>
          </a:p>
        </p:txBody>
      </p:sp>
      <p:sp>
        <p:nvSpPr>
          <p:cNvPr id="50" name="正方形/長方形 49"/>
          <p:cNvSpPr/>
          <p:nvPr/>
        </p:nvSpPr>
        <p:spPr>
          <a:xfrm>
            <a:off x="6524295" y="3619145"/>
            <a:ext cx="2004923" cy="28931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既存テクノロジーや</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開発手法</a:t>
            </a:r>
            <a:r>
              <a:rPr kumimoji="1" lang="ja-JP" altLang="en-US" sz="1600" dirty="0" smtClean="0">
                <a:solidFill>
                  <a:srgbClr val="FFFFFF"/>
                </a:solidFill>
                <a:latin typeface="ＭＳ Ｐゴシック"/>
                <a:ea typeface="ＭＳ Ｐゴシック"/>
                <a:cs typeface="ＭＳ Ｐゴシック"/>
              </a:rPr>
              <a:t>を前提</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とした</a:t>
            </a:r>
            <a:r>
              <a:rPr lang="ja-JP" altLang="en-US" sz="1600" dirty="0" smtClean="0">
                <a:solidFill>
                  <a:srgbClr val="FFFFFF"/>
                </a:solidFill>
                <a:latin typeface="ＭＳ Ｐゴシック"/>
                <a:ea typeface="ＭＳ Ｐゴシック"/>
                <a:cs typeface="ＭＳ Ｐゴシック"/>
              </a:rPr>
              <a:t>プロジェクト</a:t>
            </a:r>
            <a:endParaRPr lang="en-US" altLang="ja-JP" sz="1600" dirty="0" smtClean="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endParaRPr kumimoji="1" lang="en-US" altLang="ja-JP" sz="1600" dirty="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スキルの停滞</a:t>
            </a:r>
            <a:endParaRPr kumimoji="1" lang="en-US" altLang="ja-JP" sz="2000" dirty="0">
              <a:solidFill>
                <a:srgbClr val="FFFFFF"/>
              </a:solidFill>
              <a:latin typeface="ＭＳ Ｐゴシック"/>
              <a:ea typeface="ＭＳ Ｐゴシック"/>
              <a:cs typeface="ＭＳ Ｐゴシック"/>
            </a:endParaRPr>
          </a:p>
        </p:txBody>
      </p:sp>
      <p:cxnSp>
        <p:nvCxnSpPr>
          <p:cNvPr id="32" name="直線コネクタ 31"/>
          <p:cNvCxnSpPr>
            <a:endCxn id="9" idx="1"/>
          </p:cNvCxnSpPr>
          <p:nvPr/>
        </p:nvCxnSpPr>
        <p:spPr>
          <a:xfrm flipV="1">
            <a:off x="2343592" y="1565188"/>
            <a:ext cx="2018271" cy="1607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6" name="タイトル 25"/>
          <p:cNvSpPr>
            <a:spLocks noGrp="1"/>
          </p:cNvSpPr>
          <p:nvPr>
            <p:ph type="title"/>
          </p:nvPr>
        </p:nvSpPr>
        <p:spPr/>
        <p:txBody>
          <a:bodyPr/>
          <a:lstStyle/>
          <a:p>
            <a:r>
              <a:rPr kumimoji="1" lang="ja-JP" altLang="en-US" dirty="0" smtClean="0"/>
              <a:t>求められるスキルと現実との不整合：</a:t>
            </a:r>
            <a:r>
              <a:rPr kumimoji="1" lang="en-US" altLang="ja-JP" dirty="0" smtClean="0"/>
              <a:t>2015</a:t>
            </a:r>
            <a:r>
              <a:rPr kumimoji="1" lang="ja-JP" altLang="en-US" dirty="0" smtClean="0"/>
              <a:t>年問題の本質</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3" name="正方形/長方形 2"/>
          <p:cNvSpPr/>
          <p:nvPr/>
        </p:nvSpPr>
        <p:spPr>
          <a:xfrm>
            <a:off x="565212" y="3619145"/>
            <a:ext cx="7964006" cy="2893100"/>
          </a:xfrm>
          <a:prstGeom prst="rect">
            <a:avLst/>
          </a:prstGeom>
        </p:spPr>
        <p:txBody>
          <a:bodyPr wrap="square">
            <a:spAutoFit/>
          </a:bodyPr>
          <a:lstStyle/>
          <a:p>
            <a:r>
              <a:rPr lang="ja-JP" altLang="en-US" sz="1400" dirty="0" smtClean="0">
                <a:solidFill>
                  <a:srgbClr val="800000"/>
                </a:solidFill>
              </a:rPr>
              <a:t>マイナンバー</a:t>
            </a:r>
            <a:r>
              <a:rPr lang="ja-JP" altLang="en-US" sz="1400" dirty="0">
                <a:solidFill>
                  <a:srgbClr val="800000"/>
                </a:solidFill>
              </a:rPr>
              <a:t>制度（社会保障と税の共通番号制度）</a:t>
            </a:r>
          </a:p>
          <a:p>
            <a:pPr marL="360363" lvl="1" indent="-171450">
              <a:buFont typeface="Wingdings" charset="2"/>
              <a:buChar char="l"/>
            </a:pPr>
            <a:r>
              <a:rPr lang="en-US" altLang="ja-JP" sz="1050" dirty="0" smtClean="0"/>
              <a:t>2015</a:t>
            </a:r>
            <a:r>
              <a:rPr lang="ja-JP" altLang="en-US" sz="1050" dirty="0" smtClean="0"/>
              <a:t>年</a:t>
            </a:r>
            <a:r>
              <a:rPr lang="en-US" altLang="ja-JP" sz="1050" dirty="0" smtClean="0"/>
              <a:t>10</a:t>
            </a:r>
            <a:r>
              <a:rPr lang="ja-JP" altLang="en-US" sz="1050" dirty="0" smtClean="0"/>
              <a:t>月番号配布。</a:t>
            </a:r>
            <a:r>
              <a:rPr lang="en-US" altLang="ja-JP" sz="1050" dirty="0" smtClean="0"/>
              <a:t>2016</a:t>
            </a:r>
            <a:r>
              <a:rPr lang="ja-JP" altLang="en-US" sz="1050" dirty="0"/>
              <a:t>年</a:t>
            </a:r>
            <a:r>
              <a:rPr lang="en-US" altLang="ja-JP" sz="1050" dirty="0"/>
              <a:t>1</a:t>
            </a:r>
            <a:r>
              <a:rPr lang="ja-JP" altLang="en-US" sz="1050" dirty="0"/>
              <a:t>月に運用開始</a:t>
            </a:r>
            <a:r>
              <a:rPr lang="ja-JP" altLang="en-US" sz="1050" dirty="0" smtClean="0"/>
              <a:t>。</a:t>
            </a:r>
            <a:endParaRPr lang="en-US" altLang="ja-JP" sz="1050" dirty="0" smtClean="0"/>
          </a:p>
          <a:p>
            <a:pPr marL="360363" lvl="1" indent="-171450">
              <a:buFont typeface="Wingdings" charset="2"/>
              <a:buChar char="l"/>
            </a:pPr>
            <a:r>
              <a:rPr lang="en-US" altLang="ja-JP" sz="1050" dirty="0" smtClean="0"/>
              <a:t>2015</a:t>
            </a:r>
            <a:r>
              <a:rPr lang="ja-JP" altLang="en-US" sz="1050" dirty="0" smtClean="0"/>
              <a:t>年、</a:t>
            </a:r>
            <a:r>
              <a:rPr lang="ja-JP" altLang="en-US" sz="1050" dirty="0"/>
              <a:t>全国の地方自治体や政府機関のシステム改修が集中</a:t>
            </a:r>
            <a:r>
              <a:rPr lang="ja-JP" altLang="en-US" sz="1050" dirty="0" smtClean="0"/>
              <a:t>。</a:t>
            </a:r>
            <a:endParaRPr lang="en-US" altLang="ja-JP" sz="1050" dirty="0" smtClean="0"/>
          </a:p>
          <a:p>
            <a:pPr marL="360363" lvl="1" indent="-171450">
              <a:buFont typeface="Wingdings" charset="2"/>
              <a:buChar char="l"/>
            </a:pPr>
            <a:r>
              <a:rPr lang="ja-JP" altLang="en-US" sz="1050" dirty="0" smtClean="0"/>
              <a:t>銀行</a:t>
            </a:r>
            <a:r>
              <a:rPr lang="ja-JP" altLang="en-US" sz="1050" dirty="0"/>
              <a:t>預金や医療に関する情報もマイナンバーに紐付けされ、企業も従業員の給与支払い</a:t>
            </a:r>
            <a:r>
              <a:rPr lang="ja-JP" altLang="en-US" sz="1050" dirty="0" smtClean="0"/>
              <a:t>など</a:t>
            </a:r>
            <a:endParaRPr lang="en-US" altLang="ja-JP" sz="1050" dirty="0" smtClean="0"/>
          </a:p>
          <a:p>
            <a:pPr marL="188913" lvl="1"/>
            <a:r>
              <a:rPr lang="ja-JP" altLang="ja-JP" sz="1050" dirty="0" smtClean="0"/>
              <a:t>　</a:t>
            </a:r>
            <a:r>
              <a:rPr lang="ja-JP" altLang="en-US" sz="1050" dirty="0" smtClean="0"/>
              <a:t>　の</a:t>
            </a:r>
            <a:r>
              <a:rPr lang="ja-JP" altLang="en-US" sz="1050" dirty="0"/>
              <a:t>システムを改修が必要。</a:t>
            </a:r>
          </a:p>
          <a:p>
            <a:r>
              <a:rPr lang="ja-JP" altLang="en-US" sz="1400" dirty="0" smtClean="0">
                <a:solidFill>
                  <a:srgbClr val="800000"/>
                </a:solidFill>
              </a:rPr>
              <a:t>電力</a:t>
            </a:r>
            <a:r>
              <a:rPr lang="ja-JP" altLang="en-US" sz="1400" dirty="0">
                <a:solidFill>
                  <a:srgbClr val="800000"/>
                </a:solidFill>
              </a:rPr>
              <a:t>小売り自由化</a:t>
            </a:r>
          </a:p>
          <a:p>
            <a:pPr marL="360363" lvl="1" indent="-171450">
              <a:buFont typeface="Wingdings" charset="2"/>
              <a:buChar char="l"/>
            </a:pPr>
            <a:r>
              <a:rPr lang="en-US" altLang="ja-JP" sz="1050" dirty="0"/>
              <a:t>2016</a:t>
            </a:r>
            <a:r>
              <a:rPr lang="ja-JP" altLang="en-US" sz="1050" dirty="0"/>
              <a:t>年</a:t>
            </a:r>
            <a:r>
              <a:rPr lang="en-US" altLang="ja-JP" sz="1050" dirty="0"/>
              <a:t>4</a:t>
            </a:r>
            <a:r>
              <a:rPr lang="ja-JP" altLang="en-US" sz="1050" dirty="0"/>
              <a:t>月から施行。</a:t>
            </a:r>
            <a:endParaRPr lang="en-US" altLang="ja-JP" sz="1050" dirty="0"/>
          </a:p>
          <a:p>
            <a:pPr marL="360363" lvl="1" indent="-171450">
              <a:buFont typeface="Wingdings" charset="2"/>
              <a:buChar char="l"/>
            </a:pPr>
            <a:r>
              <a:rPr lang="ja-JP" altLang="en-US" sz="1050" dirty="0"/>
              <a:t>新電力会社は、料金計算や顧客管理などのシステムを新規開発。</a:t>
            </a:r>
            <a:endParaRPr lang="en-US" altLang="ja-JP" sz="1050" dirty="0"/>
          </a:p>
          <a:p>
            <a:pPr marL="360363" lvl="1" indent="-171450">
              <a:buFont typeface="Wingdings" charset="2"/>
              <a:buChar char="l"/>
            </a:pPr>
            <a:r>
              <a:rPr lang="ja-JP" altLang="en-US" sz="1050" dirty="0"/>
              <a:t>電力会社から送配電部門を切り離す「発送電分離」など電力改革に伴う</a:t>
            </a:r>
            <a:r>
              <a:rPr lang="en-US" altLang="ja-JP" sz="1050" dirty="0"/>
              <a:t>IT</a:t>
            </a:r>
            <a:r>
              <a:rPr lang="ja-JP" altLang="en-US" sz="1050" dirty="0"/>
              <a:t>需要は</a:t>
            </a:r>
            <a:r>
              <a:rPr lang="en-US" altLang="ja-JP" sz="1050" dirty="0"/>
              <a:t>1</a:t>
            </a:r>
            <a:r>
              <a:rPr lang="ja-JP" altLang="en-US" sz="1050" dirty="0"/>
              <a:t>兆円規模。</a:t>
            </a:r>
          </a:p>
          <a:p>
            <a:r>
              <a:rPr lang="ja-JP" altLang="en-US" sz="1400" dirty="0" smtClean="0">
                <a:solidFill>
                  <a:srgbClr val="800000"/>
                </a:solidFill>
              </a:rPr>
              <a:t>日本</a:t>
            </a:r>
            <a:r>
              <a:rPr lang="ja-JP" altLang="en-US" sz="1400" dirty="0">
                <a:solidFill>
                  <a:srgbClr val="800000"/>
                </a:solidFill>
              </a:rPr>
              <a:t>郵政グループシステム刷新</a:t>
            </a:r>
          </a:p>
          <a:p>
            <a:pPr marL="360363" lvl="1" indent="-171450">
              <a:buFont typeface="Wingdings" charset="2"/>
              <a:buChar char="l"/>
            </a:pPr>
            <a:r>
              <a:rPr lang="en-US" altLang="ja-JP" sz="1050" dirty="0"/>
              <a:t>2014</a:t>
            </a:r>
            <a:r>
              <a:rPr lang="ja-JP" altLang="en-US" sz="1050" dirty="0"/>
              <a:t>年度から</a:t>
            </a:r>
            <a:r>
              <a:rPr lang="en-US" altLang="ja-JP" sz="1050" dirty="0"/>
              <a:t>2016</a:t>
            </a:r>
            <a:r>
              <a:rPr lang="ja-JP" altLang="en-US" sz="1050" dirty="0"/>
              <a:t>年度までに</a:t>
            </a:r>
            <a:r>
              <a:rPr lang="en-US" altLang="ja-JP" sz="1050" dirty="0"/>
              <a:t>4900</a:t>
            </a:r>
            <a:r>
              <a:rPr lang="ja-JP" altLang="en-US" sz="1050" dirty="0"/>
              <a:t>億円を投じてシステムを刷新。</a:t>
            </a:r>
            <a:endParaRPr lang="en-US" altLang="ja-JP" sz="1050" dirty="0"/>
          </a:p>
          <a:p>
            <a:pPr marL="360363" lvl="1" indent="-171450">
              <a:buFont typeface="Wingdings" charset="2"/>
              <a:buChar char="l"/>
            </a:pPr>
            <a:r>
              <a:rPr lang="ja-JP" altLang="en-US" sz="1050" dirty="0"/>
              <a:t>ピーク時には</a:t>
            </a:r>
            <a:r>
              <a:rPr lang="en-US" altLang="ja-JP" sz="1050" dirty="0"/>
              <a:t>1</a:t>
            </a:r>
            <a:r>
              <a:rPr lang="ja-JP" altLang="en-US" sz="1050" dirty="0"/>
              <a:t>万人の開発要員が必要。</a:t>
            </a:r>
          </a:p>
          <a:p>
            <a:r>
              <a:rPr lang="ja-JP" altLang="en-US" sz="1400" dirty="0" smtClean="0">
                <a:solidFill>
                  <a:srgbClr val="800000"/>
                </a:solidFill>
              </a:rPr>
              <a:t>みずほ</a:t>
            </a:r>
            <a:r>
              <a:rPr lang="ja-JP" altLang="en-US" sz="1400" dirty="0">
                <a:solidFill>
                  <a:srgbClr val="800000"/>
                </a:solidFill>
              </a:rPr>
              <a:t>銀行勘定系システム刷新</a:t>
            </a:r>
          </a:p>
          <a:p>
            <a:pPr marL="360363" lvl="1" indent="-171450">
              <a:buFont typeface="Wingdings" charset="2"/>
              <a:buChar char="l"/>
            </a:pPr>
            <a:r>
              <a:rPr lang="en-US" altLang="ja-JP" sz="1050" dirty="0"/>
              <a:t>2017</a:t>
            </a:r>
            <a:r>
              <a:rPr lang="ja-JP" altLang="en-US" sz="1050" dirty="0"/>
              <a:t>年</a:t>
            </a:r>
            <a:r>
              <a:rPr lang="en-US" altLang="ja-JP" sz="1050" dirty="0"/>
              <a:t>1</a:t>
            </a:r>
            <a:r>
              <a:rPr lang="ja-JP" altLang="en-US" sz="1050" dirty="0"/>
              <a:t>月に運用開始。</a:t>
            </a:r>
            <a:endParaRPr lang="en-US" altLang="ja-JP" sz="1050" dirty="0"/>
          </a:p>
          <a:p>
            <a:pPr marL="360363" lvl="1" indent="-171450">
              <a:buFont typeface="Wingdings" charset="2"/>
              <a:buChar char="l"/>
            </a:pPr>
            <a:r>
              <a:rPr lang="ja-JP" altLang="en-US" sz="1050" dirty="0"/>
              <a:t>投資規模</a:t>
            </a:r>
            <a:r>
              <a:rPr lang="en-US" altLang="ja-JP" sz="1050" dirty="0"/>
              <a:t>3000</a:t>
            </a:r>
            <a:r>
              <a:rPr lang="ja-JP" altLang="en-US" sz="1050" dirty="0"/>
              <a:t>億円以上、ピーク時</a:t>
            </a:r>
            <a:r>
              <a:rPr lang="en-US" altLang="ja-JP" sz="1050" dirty="0"/>
              <a:t>8000</a:t>
            </a:r>
            <a:r>
              <a:rPr lang="ja-JP" altLang="en-US" sz="1050" dirty="0"/>
              <a:t>人規模の開発体制。</a:t>
            </a:r>
            <a:endParaRPr lang="en-US" altLang="ja-JP" sz="1050" dirty="0"/>
          </a:p>
          <a:p>
            <a:pPr marL="360363" lvl="1" indent="-171450">
              <a:buFont typeface="Wingdings" charset="2"/>
              <a:buChar char="l"/>
            </a:pPr>
            <a:r>
              <a:rPr lang="en-US" altLang="ja-JP" sz="1050" dirty="0"/>
              <a:t>2015</a:t>
            </a:r>
            <a:r>
              <a:rPr lang="ja-JP" altLang="en-US" sz="1050" dirty="0"/>
              <a:t>年は開発とテストの作業が集中</a:t>
            </a:r>
            <a:r>
              <a:rPr lang="ja-JP" altLang="en-US" sz="1050" dirty="0" smtClean="0"/>
              <a:t>。</a:t>
            </a:r>
            <a:endParaRPr lang="ja-JP" altLang="en-US" sz="1050" dirty="0"/>
          </a:p>
        </p:txBody>
      </p:sp>
      <p:sp>
        <p:nvSpPr>
          <p:cNvPr id="5" name="ホームベース 4"/>
          <p:cNvSpPr/>
          <p:nvPr/>
        </p:nvSpPr>
        <p:spPr>
          <a:xfrm>
            <a:off x="6349240" y="892431"/>
            <a:ext cx="2179595" cy="37070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2017</a:t>
            </a:r>
            <a:endParaRPr kumimoji="1" lang="ja-JP" altLang="en-US" sz="2000" dirty="0">
              <a:solidFill>
                <a:srgbClr val="FFFFFF"/>
              </a:solidFill>
              <a:latin typeface="ＭＳ Ｐゴシック"/>
              <a:ea typeface="ＭＳ Ｐゴシック"/>
              <a:cs typeface="ＭＳ Ｐゴシック"/>
            </a:endParaRPr>
          </a:p>
        </p:txBody>
      </p:sp>
      <p:sp>
        <p:nvSpPr>
          <p:cNvPr id="6" name="ホームベース 5"/>
          <p:cNvSpPr/>
          <p:nvPr/>
        </p:nvSpPr>
        <p:spPr>
          <a:xfrm>
            <a:off x="4344700" y="892431"/>
            <a:ext cx="2179595" cy="370703"/>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2016</a:t>
            </a:r>
            <a:endParaRPr kumimoji="1" lang="ja-JP" altLang="en-US" sz="2000" dirty="0">
              <a:solidFill>
                <a:srgbClr val="FFFFFF"/>
              </a:solidFill>
              <a:latin typeface="ＭＳ Ｐゴシック"/>
              <a:ea typeface="ＭＳ Ｐゴシック"/>
              <a:cs typeface="ＭＳ Ｐゴシック"/>
            </a:endParaRPr>
          </a:p>
        </p:txBody>
      </p:sp>
      <p:sp>
        <p:nvSpPr>
          <p:cNvPr id="7" name="ホームベース 6"/>
          <p:cNvSpPr/>
          <p:nvPr/>
        </p:nvSpPr>
        <p:spPr>
          <a:xfrm>
            <a:off x="2343592" y="892431"/>
            <a:ext cx="2179595" cy="37070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2015</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64830" y="1365814"/>
            <a:ext cx="1582351" cy="430887"/>
          </a:xfrm>
          <a:prstGeom prst="rect">
            <a:avLst/>
          </a:prstGeom>
        </p:spPr>
        <p:txBody>
          <a:bodyPr wrap="square">
            <a:spAutoFit/>
          </a:bodyPr>
          <a:lstStyle/>
          <a:p>
            <a:pPr lvl="0"/>
            <a:r>
              <a:rPr lang="ja-JP" altLang="en-US" sz="1400" dirty="0" smtClean="0">
                <a:solidFill>
                  <a:srgbClr val="800000"/>
                </a:solidFill>
              </a:rPr>
              <a:t>マイナンバー制度</a:t>
            </a:r>
            <a:endParaRPr lang="en-US" altLang="ja-JP" sz="1400" dirty="0" smtClean="0">
              <a:solidFill>
                <a:srgbClr val="800000"/>
              </a:solidFill>
            </a:endParaRPr>
          </a:p>
          <a:p>
            <a:pPr lvl="0"/>
            <a:r>
              <a:rPr lang="ja-JP" altLang="en-US" sz="800" dirty="0" smtClean="0">
                <a:solidFill>
                  <a:srgbClr val="800000"/>
                </a:solidFill>
              </a:rPr>
              <a:t>社会</a:t>
            </a:r>
            <a:r>
              <a:rPr lang="ja-JP" altLang="en-US" sz="800" dirty="0">
                <a:solidFill>
                  <a:srgbClr val="800000"/>
                </a:solidFill>
              </a:rPr>
              <a:t>保障と税の共通番号</a:t>
            </a:r>
            <a:r>
              <a:rPr lang="ja-JP" altLang="en-US" sz="800" dirty="0" smtClean="0">
                <a:solidFill>
                  <a:srgbClr val="800000"/>
                </a:solidFill>
              </a:rPr>
              <a:t>制度</a:t>
            </a:r>
            <a:endParaRPr lang="ja-JP" altLang="en-US" sz="800" dirty="0">
              <a:solidFill>
                <a:srgbClr val="800000"/>
              </a:solidFill>
            </a:endParaRPr>
          </a:p>
        </p:txBody>
      </p:sp>
      <p:sp>
        <p:nvSpPr>
          <p:cNvPr id="9" name="二等辺三角形 8"/>
          <p:cNvSpPr/>
          <p:nvPr/>
        </p:nvSpPr>
        <p:spPr>
          <a:xfrm>
            <a:off x="4300079" y="145535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二等辺三角形 9"/>
          <p:cNvSpPr/>
          <p:nvPr/>
        </p:nvSpPr>
        <p:spPr>
          <a:xfrm>
            <a:off x="3832507" y="1455350"/>
            <a:ext cx="247136" cy="219676"/>
          </a:xfrm>
          <a:prstGeom prs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665424" y="1688755"/>
            <a:ext cx="595035" cy="215444"/>
          </a:xfrm>
          <a:prstGeom prst="rect">
            <a:avLst/>
          </a:prstGeom>
          <a:noFill/>
        </p:spPr>
        <p:txBody>
          <a:bodyPr wrap="none" rtlCol="0">
            <a:spAutoFit/>
          </a:bodyPr>
          <a:lstStyle/>
          <a:p>
            <a:r>
              <a:rPr lang="ja-JP" altLang="en-US" sz="800" dirty="0" smtClean="0"/>
              <a:t>番号配布</a:t>
            </a:r>
            <a:endParaRPr kumimoji="1" lang="ja-JP" altLang="en-US" sz="800" dirty="0"/>
          </a:p>
        </p:txBody>
      </p:sp>
      <p:sp>
        <p:nvSpPr>
          <p:cNvPr id="12" name="テキスト ボックス 11"/>
          <p:cNvSpPr txBox="1"/>
          <p:nvPr/>
        </p:nvSpPr>
        <p:spPr>
          <a:xfrm>
            <a:off x="4129559" y="1688755"/>
            <a:ext cx="595035" cy="215444"/>
          </a:xfrm>
          <a:prstGeom prst="rect">
            <a:avLst/>
          </a:prstGeom>
          <a:noFill/>
        </p:spPr>
        <p:txBody>
          <a:bodyPr wrap="none" rtlCol="0">
            <a:spAutoFit/>
          </a:bodyPr>
          <a:lstStyle/>
          <a:p>
            <a:r>
              <a:rPr kumimoji="1" lang="ja-JP" altLang="en-US" sz="800" dirty="0" smtClean="0"/>
              <a:t>運用</a:t>
            </a:r>
            <a:r>
              <a:rPr lang="ja-JP" altLang="en-US" sz="800" dirty="0" smtClean="0"/>
              <a:t>開始</a:t>
            </a:r>
            <a:endParaRPr kumimoji="1" lang="ja-JP" altLang="en-US" sz="800" dirty="0"/>
          </a:p>
        </p:txBody>
      </p:sp>
      <p:sp>
        <p:nvSpPr>
          <p:cNvPr id="14" name="二等辺三角形 13"/>
          <p:cNvSpPr/>
          <p:nvPr/>
        </p:nvSpPr>
        <p:spPr>
          <a:xfrm>
            <a:off x="4828674" y="201358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775964" y="2212661"/>
            <a:ext cx="389850" cy="215444"/>
          </a:xfrm>
          <a:prstGeom prst="rect">
            <a:avLst/>
          </a:prstGeom>
          <a:noFill/>
        </p:spPr>
        <p:txBody>
          <a:bodyPr wrap="none" rtlCol="0">
            <a:spAutoFit/>
          </a:bodyPr>
          <a:lstStyle/>
          <a:p>
            <a:r>
              <a:rPr kumimoji="1" lang="ja-JP" altLang="en-US" sz="800" dirty="0" smtClean="0"/>
              <a:t>施行</a:t>
            </a:r>
            <a:endParaRPr kumimoji="1" lang="ja-JP" altLang="en-US" sz="800" dirty="0"/>
          </a:p>
        </p:txBody>
      </p:sp>
      <p:cxnSp>
        <p:nvCxnSpPr>
          <p:cNvPr id="18" name="直線矢印コネクタ 17"/>
          <p:cNvCxnSpPr/>
          <p:nvPr/>
        </p:nvCxnSpPr>
        <p:spPr>
          <a:xfrm>
            <a:off x="2343592" y="2663095"/>
            <a:ext cx="4129976" cy="0"/>
          </a:xfrm>
          <a:prstGeom prst="straightConnector1">
            <a:avLst/>
          </a:prstGeom>
          <a:ln w="76200" cmpd="sng">
            <a:solidFill>
              <a:schemeClr val="accent6">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64830" y="2391041"/>
            <a:ext cx="1582484" cy="523220"/>
          </a:xfrm>
          <a:prstGeom prst="rect">
            <a:avLst/>
          </a:prstGeom>
          <a:solidFill>
            <a:schemeClr val="bg1">
              <a:alpha val="59000"/>
            </a:schemeClr>
          </a:solidFill>
        </p:spPr>
        <p:txBody>
          <a:bodyPr wrap="none">
            <a:spAutoFit/>
          </a:bodyPr>
          <a:lstStyle/>
          <a:p>
            <a:pPr lvl="0"/>
            <a:r>
              <a:rPr lang="ja-JP" altLang="en-US" sz="1400" dirty="0">
                <a:solidFill>
                  <a:srgbClr val="800000"/>
                </a:solidFill>
              </a:rPr>
              <a:t>日本郵政</a:t>
            </a:r>
            <a:r>
              <a:rPr lang="ja-JP" altLang="en-US" sz="1400" dirty="0" smtClean="0">
                <a:solidFill>
                  <a:srgbClr val="800000"/>
                </a:solidFill>
              </a:rPr>
              <a:t>グループ</a:t>
            </a:r>
            <a:endParaRPr lang="en-US" altLang="ja-JP" sz="1400" dirty="0" smtClean="0">
              <a:solidFill>
                <a:srgbClr val="800000"/>
              </a:solidFill>
            </a:endParaRPr>
          </a:p>
          <a:p>
            <a:pPr lvl="0"/>
            <a:r>
              <a:rPr lang="ja-JP" altLang="en-US" sz="1400" dirty="0" smtClean="0">
                <a:solidFill>
                  <a:srgbClr val="800000"/>
                </a:solidFill>
              </a:rPr>
              <a:t>システム</a:t>
            </a:r>
            <a:r>
              <a:rPr lang="ja-JP" altLang="en-US" sz="1400" dirty="0">
                <a:solidFill>
                  <a:srgbClr val="800000"/>
                </a:solidFill>
              </a:rPr>
              <a:t>刷新</a:t>
            </a:r>
          </a:p>
        </p:txBody>
      </p:sp>
      <p:sp>
        <p:nvSpPr>
          <p:cNvPr id="22" name="二等辺三角形 21"/>
          <p:cNvSpPr/>
          <p:nvPr/>
        </p:nvSpPr>
        <p:spPr>
          <a:xfrm>
            <a:off x="6277159" y="3056386"/>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6224449" y="3276062"/>
            <a:ext cx="389850" cy="338554"/>
          </a:xfrm>
          <a:prstGeom prst="rect">
            <a:avLst/>
          </a:prstGeom>
          <a:noFill/>
        </p:spPr>
        <p:txBody>
          <a:bodyPr wrap="none" rtlCol="0">
            <a:spAutoFit/>
          </a:bodyPr>
          <a:lstStyle/>
          <a:p>
            <a:r>
              <a:rPr kumimoji="1" lang="ja-JP" altLang="en-US" sz="800" dirty="0" smtClean="0"/>
              <a:t>運用</a:t>
            </a:r>
            <a:endParaRPr kumimoji="1" lang="en-US" altLang="ja-JP" sz="800" dirty="0" smtClean="0"/>
          </a:p>
          <a:p>
            <a:r>
              <a:rPr lang="ja-JP" altLang="en-US" sz="800" dirty="0" smtClean="0"/>
              <a:t>開始</a:t>
            </a:r>
            <a:endParaRPr kumimoji="1" lang="ja-JP" altLang="en-US" sz="800" dirty="0"/>
          </a:p>
        </p:txBody>
      </p:sp>
      <p:sp>
        <p:nvSpPr>
          <p:cNvPr id="25" name="テキスト ボックス 24"/>
          <p:cNvSpPr txBox="1"/>
          <p:nvPr/>
        </p:nvSpPr>
        <p:spPr>
          <a:xfrm>
            <a:off x="3713758" y="2515643"/>
            <a:ext cx="1261884" cy="307777"/>
          </a:xfrm>
          <a:prstGeom prst="rect">
            <a:avLst/>
          </a:prstGeom>
          <a:noFill/>
        </p:spPr>
        <p:txBody>
          <a:bodyPr wrap="none" rtlCol="0">
            <a:spAutoFit/>
          </a:bodyPr>
          <a:lstStyle/>
          <a:p>
            <a:r>
              <a:rPr kumimoji="1" lang="ja-JP" altLang="en-US" sz="1400" dirty="0" smtClean="0">
                <a:solidFill>
                  <a:srgbClr val="800000"/>
                </a:solidFill>
              </a:rPr>
              <a:t>順次運用開始</a:t>
            </a:r>
            <a:endParaRPr kumimoji="1" lang="ja-JP" altLang="en-US" sz="1400" dirty="0">
              <a:solidFill>
                <a:srgbClr val="800000"/>
              </a:solidFill>
            </a:endParaRPr>
          </a:p>
        </p:txBody>
      </p:sp>
      <p:pic>
        <p:nvPicPr>
          <p:cNvPr id="28" name="図 27" descr="788px-Question_mark_alternate.svg.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32246" y="1649090"/>
            <a:ext cx="1167482" cy="1517134"/>
          </a:xfrm>
          <a:prstGeom prst="rect">
            <a:avLst/>
          </a:prstGeom>
          <a:ln>
            <a:noFill/>
          </a:ln>
          <a:effectLst>
            <a:outerShdw blurRad="292100" dist="139700" dir="2700000" algn="tl" rotWithShape="0">
              <a:srgbClr val="333333">
                <a:alpha val="65000"/>
              </a:srgbClr>
            </a:outerShdw>
          </a:effectLst>
        </p:spPr>
      </p:pic>
      <p:cxnSp>
        <p:nvCxnSpPr>
          <p:cNvPr id="30" name="直線コネクタ 29"/>
          <p:cNvCxnSpPr>
            <a:endCxn id="14" idx="1"/>
          </p:cNvCxnSpPr>
          <p:nvPr/>
        </p:nvCxnSpPr>
        <p:spPr>
          <a:xfrm>
            <a:off x="2343592" y="2123418"/>
            <a:ext cx="2546866"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64830" y="1985190"/>
            <a:ext cx="1582351" cy="307777"/>
          </a:xfrm>
          <a:prstGeom prst="rect">
            <a:avLst/>
          </a:prstGeom>
        </p:spPr>
        <p:txBody>
          <a:bodyPr wrap="square">
            <a:spAutoFit/>
          </a:bodyPr>
          <a:lstStyle/>
          <a:p>
            <a:pPr lvl="0"/>
            <a:r>
              <a:rPr lang="ja-JP" altLang="en-US" sz="1400" dirty="0" smtClean="0">
                <a:solidFill>
                  <a:srgbClr val="800000"/>
                </a:solidFill>
              </a:rPr>
              <a:t>電力</a:t>
            </a:r>
            <a:r>
              <a:rPr lang="ja-JP" altLang="en-US" sz="1400" dirty="0">
                <a:solidFill>
                  <a:srgbClr val="800000"/>
                </a:solidFill>
              </a:rPr>
              <a:t>小売り自由化</a:t>
            </a:r>
          </a:p>
        </p:txBody>
      </p:sp>
      <p:cxnSp>
        <p:nvCxnSpPr>
          <p:cNvPr id="41" name="直線コネクタ 40"/>
          <p:cNvCxnSpPr>
            <a:endCxn id="22" idx="1"/>
          </p:cNvCxnSpPr>
          <p:nvPr/>
        </p:nvCxnSpPr>
        <p:spPr>
          <a:xfrm>
            <a:off x="2343592" y="3166224"/>
            <a:ext cx="3995351"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564830" y="2943652"/>
            <a:ext cx="1740180" cy="523220"/>
          </a:xfrm>
          <a:prstGeom prst="rect">
            <a:avLst/>
          </a:prstGeom>
        </p:spPr>
        <p:txBody>
          <a:bodyPr wrap="none">
            <a:spAutoFit/>
          </a:bodyPr>
          <a:lstStyle/>
          <a:p>
            <a:pPr lvl="0"/>
            <a:r>
              <a:rPr lang="ja-JP" altLang="en-US" sz="1400" dirty="0">
                <a:solidFill>
                  <a:srgbClr val="800000"/>
                </a:solidFill>
              </a:rPr>
              <a:t>みずほ</a:t>
            </a:r>
            <a:r>
              <a:rPr lang="ja-JP" altLang="en-US" sz="1400" dirty="0" smtClean="0">
                <a:solidFill>
                  <a:srgbClr val="800000"/>
                </a:solidFill>
              </a:rPr>
              <a:t>銀行</a:t>
            </a:r>
            <a:endParaRPr lang="en-US" altLang="ja-JP" sz="1400" dirty="0" smtClean="0">
              <a:solidFill>
                <a:srgbClr val="800000"/>
              </a:solidFill>
            </a:endParaRPr>
          </a:p>
          <a:p>
            <a:pPr lvl="0"/>
            <a:r>
              <a:rPr lang="ja-JP" altLang="en-US" sz="1400" dirty="0" smtClean="0">
                <a:solidFill>
                  <a:srgbClr val="800000"/>
                </a:solidFill>
              </a:rPr>
              <a:t>勘定</a:t>
            </a:r>
            <a:r>
              <a:rPr lang="ja-JP" altLang="en-US" sz="1400" dirty="0">
                <a:solidFill>
                  <a:srgbClr val="800000"/>
                </a:solidFill>
              </a:rPr>
              <a:t>系システム刷新</a:t>
            </a:r>
          </a:p>
        </p:txBody>
      </p:sp>
      <p:sp>
        <p:nvSpPr>
          <p:cNvPr id="49" name="正方形/長方形 48"/>
          <p:cNvSpPr/>
          <p:nvPr/>
        </p:nvSpPr>
        <p:spPr>
          <a:xfrm>
            <a:off x="457200" y="892431"/>
            <a:ext cx="1753286" cy="37070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大規模プロジェクト</a:t>
            </a:r>
            <a:endParaRPr kumimoji="1" lang="ja-JP" altLang="en-US" sz="1200" dirty="0">
              <a:solidFill>
                <a:srgbClr val="FFFFFF"/>
              </a:solidFill>
              <a:latin typeface="ＭＳ Ｐゴシック"/>
              <a:ea typeface="ＭＳ Ｐゴシック"/>
              <a:cs typeface="ＭＳ Ｐゴシック"/>
            </a:endParaRPr>
          </a:p>
        </p:txBody>
      </p:sp>
      <p:sp>
        <p:nvSpPr>
          <p:cNvPr id="51" name="二等辺三角形 50"/>
          <p:cNvSpPr/>
          <p:nvPr/>
        </p:nvSpPr>
        <p:spPr>
          <a:xfrm rot="10800000">
            <a:off x="7063946" y="5128053"/>
            <a:ext cx="919892" cy="384434"/>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0566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「いつ</a:t>
            </a:r>
            <a:r>
              <a:rPr kumimoji="1" lang="ja-JP" altLang="en-US" dirty="0" smtClean="0"/>
              <a:t>まで大丈夫</a:t>
            </a:r>
            <a:r>
              <a:rPr kumimoji="1" lang="ja-JP" altLang="en-US" smtClean="0"/>
              <a:t>ですか</a:t>
            </a:r>
            <a:r>
              <a:rPr lang="ja-JP" altLang="en-US" smtClean="0"/>
              <a:t>？」への回答</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フローチャート: 手操作入力 3"/>
          <p:cNvSpPr/>
          <p:nvPr/>
        </p:nvSpPr>
        <p:spPr>
          <a:xfrm flipH="1">
            <a:off x="457200" y="1816274"/>
            <a:ext cx="8361122" cy="4597051"/>
          </a:xfrm>
          <a:prstGeom prst="flowChartManualInput">
            <a:avLst/>
          </a:prstGeom>
          <a:solidFill>
            <a:srgbClr val="00B0F0"/>
          </a:solidFill>
          <a:ln>
            <a:noFill/>
          </a:ln>
          <a:effectLst>
            <a:outerShdw blurRad="50800" dist="38100" dir="2700000" algn="tl" rotWithShape="0">
              <a:schemeClr val="tx2">
                <a:lumMod val="60000"/>
                <a:lumOff val="40000"/>
                <a:alpha val="4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229497" y="2278450"/>
            <a:ext cx="1005403" cy="584775"/>
          </a:xfrm>
          <a:prstGeom prst="rect">
            <a:avLst/>
          </a:prstGeom>
          <a:noFill/>
        </p:spPr>
        <p:txBody>
          <a:bodyPr wrap="none" rtlCol="0">
            <a:spAutoFit/>
          </a:bodyPr>
          <a:lstStyle/>
          <a:p>
            <a:r>
              <a:rPr kumimoji="1" lang="ja-JP" altLang="en-US" sz="3200" dirty="0" smtClean="0">
                <a:solidFill>
                  <a:schemeClr val="bg1">
                    <a:lumMod val="95000"/>
                  </a:schemeClr>
                </a:solidFill>
                <a:latin typeface="Meiryo" charset="-128"/>
                <a:ea typeface="Meiryo" charset="-128"/>
                <a:cs typeface="Meiryo" charset="-128"/>
              </a:rPr>
              <a:t>売上</a:t>
            </a:r>
            <a:endParaRPr kumimoji="1" lang="ja-JP" altLang="en-US" sz="3200" dirty="0">
              <a:solidFill>
                <a:schemeClr val="bg1">
                  <a:lumMod val="95000"/>
                </a:schemeClr>
              </a:solidFill>
              <a:latin typeface="Meiryo" charset="-128"/>
              <a:ea typeface="Meiryo" charset="-128"/>
              <a:cs typeface="Meiryo" charset="-128"/>
            </a:endParaRPr>
          </a:p>
        </p:txBody>
      </p:sp>
      <p:grpSp>
        <p:nvGrpSpPr>
          <p:cNvPr id="21" name="図形グループ 20"/>
          <p:cNvGrpSpPr/>
          <p:nvPr/>
        </p:nvGrpSpPr>
        <p:grpSpPr>
          <a:xfrm>
            <a:off x="457200" y="1816274"/>
            <a:ext cx="8361122" cy="4597051"/>
            <a:chOff x="457200" y="1816274"/>
            <a:chExt cx="8361122" cy="4597051"/>
          </a:xfrm>
        </p:grpSpPr>
        <p:sp>
          <p:nvSpPr>
            <p:cNvPr id="6" name="直角三角形 5"/>
            <p:cNvSpPr/>
            <p:nvPr/>
          </p:nvSpPr>
          <p:spPr>
            <a:xfrm>
              <a:off x="457200" y="1816274"/>
              <a:ext cx="8361122" cy="4597051"/>
            </a:xfrm>
            <a:prstGeom prst="rtTriangle">
              <a:avLst/>
            </a:prstGeom>
            <a:gradFill>
              <a:gsLst>
                <a:gs pos="33000">
                  <a:srgbClr val="0070C0">
                    <a:alpha val="49000"/>
                  </a:srgbClr>
                </a:gs>
                <a:gs pos="100000">
                  <a:srgbClr val="FF0000">
                    <a:lumMod val="49000"/>
                    <a:lumOff val="51000"/>
                  </a:srgbClr>
                </a:gs>
              </a:gsLst>
              <a:lin ang="5400000" scaled="1"/>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564585" y="2382947"/>
              <a:ext cx="1005403" cy="584775"/>
            </a:xfrm>
            <a:prstGeom prst="rect">
              <a:avLst/>
            </a:prstGeom>
            <a:noFill/>
          </p:spPr>
          <p:txBody>
            <a:bodyPr wrap="none" rtlCol="0">
              <a:spAutoFit/>
            </a:bodyPr>
            <a:lstStyle/>
            <a:p>
              <a:r>
                <a:rPr kumimoji="1" lang="ja-JP" altLang="en-US" sz="3200" dirty="0" smtClean="0">
                  <a:solidFill>
                    <a:schemeClr val="bg1">
                      <a:lumMod val="95000"/>
                    </a:schemeClr>
                  </a:solidFill>
                  <a:latin typeface="Meiryo" charset="-128"/>
                  <a:ea typeface="Meiryo" charset="-128"/>
                  <a:cs typeface="Meiryo" charset="-128"/>
                </a:rPr>
                <a:t>利益</a:t>
              </a:r>
              <a:endParaRPr kumimoji="1" lang="ja-JP" altLang="en-US" sz="3200" dirty="0">
                <a:solidFill>
                  <a:schemeClr val="bg1">
                    <a:lumMod val="95000"/>
                  </a:schemeClr>
                </a:solidFill>
                <a:latin typeface="Meiryo" charset="-128"/>
                <a:ea typeface="Meiryo" charset="-128"/>
                <a:cs typeface="Meiryo" charset="-128"/>
              </a:endParaRPr>
            </a:p>
          </p:txBody>
        </p:sp>
      </p:grpSp>
      <p:sp>
        <p:nvSpPr>
          <p:cNvPr id="10" name="テキスト ボックス 9"/>
          <p:cNvSpPr txBox="1"/>
          <p:nvPr/>
        </p:nvSpPr>
        <p:spPr>
          <a:xfrm>
            <a:off x="325674" y="1112353"/>
            <a:ext cx="697627" cy="400110"/>
          </a:xfrm>
          <a:prstGeom prst="rect">
            <a:avLst/>
          </a:prstGeom>
          <a:noFill/>
        </p:spPr>
        <p:txBody>
          <a:bodyPr wrap="none" rtlCol="0">
            <a:spAutoFit/>
          </a:bodyPr>
          <a:lstStyle/>
          <a:p>
            <a:r>
              <a:rPr kumimoji="1" lang="ja-JP" altLang="en-US" sz="2000" dirty="0" smtClean="0">
                <a:solidFill>
                  <a:srgbClr val="0070C0"/>
                </a:solidFill>
                <a:latin typeface="Meiryo" charset="-128"/>
                <a:ea typeface="Meiryo" charset="-128"/>
                <a:cs typeface="Meiryo" charset="-128"/>
              </a:rPr>
              <a:t>現状</a:t>
            </a:r>
            <a:endParaRPr kumimoji="1" lang="ja-JP" altLang="en-US" sz="2000" dirty="0">
              <a:solidFill>
                <a:srgbClr val="0070C0"/>
              </a:solidFill>
              <a:latin typeface="Meiryo" charset="-128"/>
              <a:ea typeface="Meiryo" charset="-128"/>
              <a:cs typeface="Meiryo" charset="-128"/>
            </a:endParaRPr>
          </a:p>
        </p:txBody>
      </p:sp>
      <p:sp>
        <p:nvSpPr>
          <p:cNvPr id="11" name="下矢印 10"/>
          <p:cNvSpPr/>
          <p:nvPr/>
        </p:nvSpPr>
        <p:spPr>
          <a:xfrm>
            <a:off x="328806" y="1512939"/>
            <a:ext cx="256785" cy="257145"/>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rot="410845">
            <a:off x="594955" y="1701950"/>
            <a:ext cx="2518638" cy="307777"/>
          </a:xfrm>
          <a:prstGeom prst="rect">
            <a:avLst/>
          </a:prstGeom>
          <a:noFill/>
        </p:spPr>
        <p:txBody>
          <a:bodyPr wrap="none" rtlCol="0">
            <a:spAutoFit/>
          </a:bodyPr>
          <a:lstStyle/>
          <a:p>
            <a:r>
              <a:rPr lang="ja-JP" altLang="en-US" sz="1400" smtClean="0">
                <a:solidFill>
                  <a:srgbClr val="0070C0"/>
                </a:solidFill>
                <a:latin typeface="Meiryo" charset="-128"/>
                <a:ea typeface="Meiryo" charset="-128"/>
                <a:cs typeface="Meiryo" charset="-128"/>
              </a:rPr>
              <a:t>工数ベースの従来型ビジネス</a:t>
            </a:r>
            <a:endParaRPr kumimoji="1" lang="ja-JP" altLang="en-US" sz="1400" dirty="0">
              <a:solidFill>
                <a:srgbClr val="0070C0"/>
              </a:solidFill>
              <a:latin typeface="Meiryo" charset="-128"/>
              <a:ea typeface="Meiryo" charset="-128"/>
              <a:cs typeface="Meiryo" charset="-128"/>
            </a:endParaRPr>
          </a:p>
        </p:txBody>
      </p:sp>
      <p:grpSp>
        <p:nvGrpSpPr>
          <p:cNvPr id="23" name="図形グループ 22"/>
          <p:cNvGrpSpPr/>
          <p:nvPr/>
        </p:nvGrpSpPr>
        <p:grpSpPr>
          <a:xfrm>
            <a:off x="457200" y="776614"/>
            <a:ext cx="8361122" cy="5636711"/>
            <a:chOff x="457200" y="776614"/>
            <a:chExt cx="8361122" cy="5636711"/>
          </a:xfrm>
        </p:grpSpPr>
        <p:sp>
          <p:nvSpPr>
            <p:cNvPr id="7" name="直角三角形 6"/>
            <p:cNvSpPr/>
            <p:nvPr/>
          </p:nvSpPr>
          <p:spPr>
            <a:xfrm flipH="1">
              <a:off x="457200" y="776614"/>
              <a:ext cx="8361122" cy="5636711"/>
            </a:xfrm>
            <a:prstGeom prst="rtTriangle">
              <a:avLst/>
            </a:prstGeom>
            <a:solidFill>
              <a:srgbClr val="008000">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rot="19555763">
              <a:off x="6462554" y="1327797"/>
              <a:ext cx="2039341" cy="369332"/>
            </a:xfrm>
            <a:prstGeom prst="rect">
              <a:avLst/>
            </a:prstGeom>
            <a:noFill/>
          </p:spPr>
          <p:txBody>
            <a:bodyPr wrap="none" rtlCol="0">
              <a:spAutoFit/>
            </a:bodyPr>
            <a:lstStyle/>
            <a:p>
              <a:r>
                <a:rPr lang="ja-JP" altLang="en-US" dirty="0" smtClean="0">
                  <a:solidFill>
                    <a:srgbClr val="00B050"/>
                  </a:solidFill>
                  <a:latin typeface="Meiryo" charset="-128"/>
                  <a:ea typeface="Meiryo" charset="-128"/>
                  <a:cs typeface="Meiryo" charset="-128"/>
                </a:rPr>
                <a:t>ポスト</a:t>
              </a:r>
              <a:r>
                <a:rPr lang="en-US" altLang="ja-JP" dirty="0" smtClean="0">
                  <a:solidFill>
                    <a:srgbClr val="00B050"/>
                  </a:solidFill>
                  <a:latin typeface="Meiryo" charset="-128"/>
                  <a:ea typeface="Meiryo" charset="-128"/>
                  <a:cs typeface="Meiryo" charset="-128"/>
                </a:rPr>
                <a:t>SI</a:t>
              </a:r>
              <a:r>
                <a:rPr lang="ja-JP" altLang="en-US" dirty="0" smtClean="0">
                  <a:solidFill>
                    <a:srgbClr val="00B050"/>
                  </a:solidFill>
                  <a:latin typeface="Meiryo" charset="-128"/>
                  <a:ea typeface="Meiryo" charset="-128"/>
                  <a:cs typeface="Meiryo" charset="-128"/>
                </a:rPr>
                <a:t>ビジネス</a:t>
              </a:r>
              <a:endParaRPr kumimoji="1" lang="ja-JP" altLang="en-US" dirty="0">
                <a:solidFill>
                  <a:srgbClr val="00B050"/>
                </a:solidFill>
                <a:latin typeface="Meiryo" charset="-128"/>
                <a:ea typeface="Meiryo" charset="-128"/>
                <a:cs typeface="Meiryo" charset="-128"/>
              </a:endParaRPr>
            </a:p>
          </p:txBody>
        </p:sp>
      </p:grpSp>
      <p:grpSp>
        <p:nvGrpSpPr>
          <p:cNvPr id="24" name="図形グループ 23"/>
          <p:cNvGrpSpPr/>
          <p:nvPr/>
        </p:nvGrpSpPr>
        <p:grpSpPr>
          <a:xfrm>
            <a:off x="7602080" y="5488357"/>
            <a:ext cx="1210588" cy="614437"/>
            <a:chOff x="7602080" y="5488357"/>
            <a:chExt cx="1210588" cy="614437"/>
          </a:xfrm>
        </p:grpSpPr>
        <p:sp>
          <p:nvSpPr>
            <p:cNvPr id="12" name="テキスト ボックス 11"/>
            <p:cNvSpPr txBox="1"/>
            <p:nvPr/>
          </p:nvSpPr>
          <p:spPr>
            <a:xfrm>
              <a:off x="7602080" y="5488357"/>
              <a:ext cx="1210588"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限界ゼロ</a:t>
              </a:r>
              <a:endParaRPr kumimoji="1" lang="ja-JP" altLang="en-US" sz="2000" dirty="0">
                <a:solidFill>
                  <a:schemeClr val="bg1"/>
                </a:solidFill>
                <a:latin typeface="Meiryo" charset="-128"/>
                <a:ea typeface="Meiryo" charset="-128"/>
                <a:cs typeface="Meiryo" charset="-128"/>
              </a:endParaRPr>
            </a:p>
          </p:txBody>
        </p:sp>
        <p:sp>
          <p:nvSpPr>
            <p:cNvPr id="13" name="下矢印 12"/>
            <p:cNvSpPr/>
            <p:nvPr/>
          </p:nvSpPr>
          <p:spPr>
            <a:xfrm>
              <a:off x="8430318" y="5845649"/>
              <a:ext cx="256785" cy="257145"/>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674487" y="2881296"/>
            <a:ext cx="4651024" cy="3461912"/>
            <a:chOff x="674487" y="2881296"/>
            <a:chExt cx="4651024" cy="3461912"/>
          </a:xfrm>
        </p:grpSpPr>
        <p:grpSp>
          <p:nvGrpSpPr>
            <p:cNvPr id="22" name="図形グループ 21"/>
            <p:cNvGrpSpPr/>
            <p:nvPr/>
          </p:nvGrpSpPr>
          <p:grpSpPr>
            <a:xfrm>
              <a:off x="674487" y="2881296"/>
              <a:ext cx="2457578" cy="2469885"/>
              <a:chOff x="754135" y="2879856"/>
              <a:chExt cx="2457578" cy="2469885"/>
            </a:xfrm>
          </p:grpSpPr>
          <p:sp>
            <p:nvSpPr>
              <p:cNvPr id="16" name="上下矢印 15"/>
              <p:cNvSpPr/>
              <p:nvPr/>
            </p:nvSpPr>
            <p:spPr>
              <a:xfrm>
                <a:off x="754135" y="2879856"/>
                <a:ext cx="626302" cy="2469885"/>
              </a:xfrm>
              <a:prstGeom prst="up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rot="2292441">
                <a:off x="904299" y="4496173"/>
                <a:ext cx="2307414" cy="809839"/>
              </a:xfrm>
              <a:custGeom>
                <a:avLst/>
                <a:gdLst>
                  <a:gd name="connsiteX0" fmla="*/ 0 w 4108537"/>
                  <a:gd name="connsiteY0" fmla="*/ 380191 h 1520763"/>
                  <a:gd name="connsiteX1" fmla="*/ 3348156 w 4108537"/>
                  <a:gd name="connsiteY1" fmla="*/ 380191 h 1520763"/>
                  <a:gd name="connsiteX2" fmla="*/ 3348156 w 4108537"/>
                  <a:gd name="connsiteY2" fmla="*/ 0 h 1520763"/>
                  <a:gd name="connsiteX3" fmla="*/ 4108537 w 4108537"/>
                  <a:gd name="connsiteY3" fmla="*/ 760382 h 1520763"/>
                  <a:gd name="connsiteX4" fmla="*/ 3348156 w 4108537"/>
                  <a:gd name="connsiteY4" fmla="*/ 1520763 h 1520763"/>
                  <a:gd name="connsiteX5" fmla="*/ 3348156 w 4108537"/>
                  <a:gd name="connsiteY5" fmla="*/ 1140572 h 1520763"/>
                  <a:gd name="connsiteX6" fmla="*/ 0 w 4108537"/>
                  <a:gd name="connsiteY6" fmla="*/ 1140572 h 1520763"/>
                  <a:gd name="connsiteX7" fmla="*/ 0 w 4108537"/>
                  <a:gd name="connsiteY7" fmla="*/ 380191 h 1520763"/>
                  <a:gd name="connsiteX0" fmla="*/ 0 w 4108537"/>
                  <a:gd name="connsiteY0" fmla="*/ 380191 h 1520763"/>
                  <a:gd name="connsiteX1" fmla="*/ 3348156 w 4108537"/>
                  <a:gd name="connsiteY1" fmla="*/ 380191 h 1520763"/>
                  <a:gd name="connsiteX2" fmla="*/ 3348156 w 4108537"/>
                  <a:gd name="connsiteY2" fmla="*/ 0 h 1520763"/>
                  <a:gd name="connsiteX3" fmla="*/ 4108537 w 4108537"/>
                  <a:gd name="connsiteY3" fmla="*/ 760382 h 1520763"/>
                  <a:gd name="connsiteX4" fmla="*/ 3348156 w 4108537"/>
                  <a:gd name="connsiteY4" fmla="*/ 1520763 h 1520763"/>
                  <a:gd name="connsiteX5" fmla="*/ 3348156 w 4108537"/>
                  <a:gd name="connsiteY5" fmla="*/ 1140572 h 1520763"/>
                  <a:gd name="connsiteX6" fmla="*/ 6263 w 4108537"/>
                  <a:gd name="connsiteY6" fmla="*/ 382747 h 1520763"/>
                  <a:gd name="connsiteX7" fmla="*/ 0 w 4108537"/>
                  <a:gd name="connsiteY7" fmla="*/ 380191 h 152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8537" h="1520763">
                    <a:moveTo>
                      <a:pt x="0" y="380191"/>
                    </a:moveTo>
                    <a:lnTo>
                      <a:pt x="3348156" y="380191"/>
                    </a:lnTo>
                    <a:lnTo>
                      <a:pt x="3348156" y="0"/>
                    </a:lnTo>
                    <a:lnTo>
                      <a:pt x="4108537" y="760382"/>
                    </a:lnTo>
                    <a:lnTo>
                      <a:pt x="3348156" y="1520763"/>
                    </a:lnTo>
                    <a:lnTo>
                      <a:pt x="3348156" y="1140572"/>
                    </a:lnTo>
                    <a:lnTo>
                      <a:pt x="6263" y="382747"/>
                    </a:lnTo>
                    <a:lnTo>
                      <a:pt x="0" y="380191"/>
                    </a:lnTo>
                    <a:close/>
                  </a:path>
                </a:pathLst>
              </a:cu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テキスト ボックス 24"/>
            <p:cNvSpPr txBox="1"/>
            <p:nvPr/>
          </p:nvSpPr>
          <p:spPr>
            <a:xfrm>
              <a:off x="2601688" y="5696877"/>
              <a:ext cx="2723823" cy="646331"/>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資金余力があるうちに</a:t>
              </a:r>
              <a:endParaRPr kumimoji="1" lang="en-US" altLang="ja-JP" dirty="0" smtClean="0">
                <a:solidFill>
                  <a:schemeClr val="bg1"/>
                </a:solidFill>
                <a:latin typeface="Meiryo" charset="-128"/>
                <a:ea typeface="Meiryo" charset="-128"/>
                <a:cs typeface="Meiryo" charset="-128"/>
              </a:endParaRPr>
            </a:p>
            <a:p>
              <a:r>
                <a:rPr kumimoji="1" lang="ja-JP" altLang="en-US" dirty="0" smtClean="0">
                  <a:solidFill>
                    <a:schemeClr val="bg1"/>
                  </a:solidFill>
                  <a:latin typeface="Meiryo" charset="-128"/>
                  <a:ea typeface="Meiryo" charset="-128"/>
                  <a:cs typeface="Meiryo" charset="-128"/>
                </a:rPr>
                <a:t>新規事業のための</a:t>
              </a:r>
              <a:r>
                <a:rPr lang="ja-JP" altLang="en-US" dirty="0" smtClean="0">
                  <a:solidFill>
                    <a:schemeClr val="bg1"/>
                  </a:solidFill>
                  <a:latin typeface="Meiryo" charset="-128"/>
                  <a:ea typeface="Meiryo" charset="-128"/>
                  <a:cs typeface="Meiryo" charset="-128"/>
                </a:rPr>
                <a:t>再投資</a:t>
              </a:r>
              <a:endParaRPr kumimoji="1" lang="ja-JP" altLang="en-US" dirty="0">
                <a:solidFill>
                  <a:schemeClr val="bg1"/>
                </a:solidFill>
                <a:latin typeface="Meiryo" charset="-128"/>
                <a:ea typeface="Meiryo" charset="-128"/>
                <a:cs typeface="Meiryo" charset="-128"/>
              </a:endParaRPr>
            </a:p>
          </p:txBody>
        </p:sp>
      </p:grpSp>
    </p:spTree>
    <p:extLst>
      <p:ext uri="{BB962C8B-B14F-4D97-AF65-F5344CB8AC3E}">
        <p14:creationId xmlns:p14="http://schemas.microsoft.com/office/powerpoint/2010/main" val="18397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ポスト</a:t>
            </a: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ビジネスの可能性</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5172269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84642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57259" y="4602052"/>
            <a:ext cx="8066027" cy="1035313"/>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702022" y="3627639"/>
            <a:ext cx="5845906" cy="200972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48038" y="2732398"/>
            <a:ext cx="3929551" cy="290496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ビジネス価値のシフト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8" name="テキスト ボックス 7"/>
          <p:cNvSpPr txBox="1"/>
          <p:nvPr/>
        </p:nvSpPr>
        <p:spPr>
          <a:xfrm>
            <a:off x="557260" y="4765765"/>
            <a:ext cx="2144762" cy="707886"/>
          </a:xfrm>
          <a:prstGeom prst="rect">
            <a:avLst/>
          </a:prstGeom>
          <a:noFill/>
        </p:spPr>
        <p:txBody>
          <a:bodyPr wrap="square" rtlCol="0">
            <a:spAutoFit/>
          </a:bodyPr>
          <a:lstStyle/>
          <a:p>
            <a:pPr algn="ctr"/>
            <a:r>
              <a:rPr kumimoji="1" lang="ja-JP" altLang="en-US" sz="2000" dirty="0" smtClean="0">
                <a:solidFill>
                  <a:schemeClr val="bg1"/>
                </a:solidFill>
                <a:latin typeface="Meiryo" charset="-128"/>
                <a:ea typeface="Meiryo" charset="-128"/>
                <a:cs typeface="Meiryo" charset="-128"/>
              </a:rPr>
              <a:t>いいモノを</a:t>
            </a:r>
            <a:endParaRPr kumimoji="1" lang="en-US" altLang="ja-JP" sz="2000" dirty="0" smtClean="0">
              <a:solidFill>
                <a:schemeClr val="bg1"/>
              </a:solidFill>
              <a:latin typeface="Meiryo" charset="-128"/>
              <a:ea typeface="Meiryo" charset="-128"/>
              <a:cs typeface="Meiryo" charset="-128"/>
            </a:endParaRPr>
          </a:p>
          <a:p>
            <a:pPr algn="ctr"/>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9" name="テキスト ボックス 8"/>
          <p:cNvSpPr txBox="1"/>
          <p:nvPr/>
        </p:nvSpPr>
        <p:spPr>
          <a:xfrm>
            <a:off x="2871352" y="4278559"/>
            <a:ext cx="1467068" cy="707886"/>
          </a:xfrm>
          <a:prstGeom prst="rect">
            <a:avLst/>
          </a:prstGeom>
          <a:noFill/>
        </p:spPr>
        <p:txBody>
          <a:bodyPr wrap="none" rtlCol="0">
            <a:spAutoFit/>
          </a:bodyPr>
          <a:lstStyle/>
          <a:p>
            <a:r>
              <a:rPr kumimoji="1" lang="ja-JP" altLang="en-US" sz="2000" smtClean="0">
                <a:solidFill>
                  <a:schemeClr val="bg1"/>
                </a:solidFill>
                <a:latin typeface="Meiryo" charset="-128"/>
                <a:ea typeface="Meiryo" charset="-128"/>
                <a:cs typeface="Meiryo" charset="-128"/>
              </a:rPr>
              <a:t>安く</a:t>
            </a:r>
            <a:endParaRPr kumimoji="1" lang="en-US" altLang="ja-JP" sz="2000" dirty="0" smtClean="0">
              <a:solidFill>
                <a:schemeClr val="bg1"/>
              </a:solidFill>
              <a:latin typeface="Meiryo" charset="-128"/>
              <a:ea typeface="Meiryo" charset="-128"/>
              <a:cs typeface="Meiryo" charset="-128"/>
            </a:endParaRPr>
          </a:p>
          <a:p>
            <a:r>
              <a:rPr kumimoji="1" lang="ja-JP" altLang="en-US" sz="2000" dirty="0" smtClean="0">
                <a:solidFill>
                  <a:schemeClr val="bg1"/>
                </a:solidFill>
                <a:latin typeface="Meiryo" charset="-128"/>
                <a:ea typeface="Meiryo" charset="-128"/>
                <a:cs typeface="Meiryo" charset="-128"/>
              </a:rPr>
              <a:t>作って売る</a:t>
            </a:r>
            <a:endParaRPr kumimoji="1" lang="ja-JP" altLang="en-US" sz="2000" dirty="0">
              <a:solidFill>
                <a:schemeClr val="bg1"/>
              </a:solidFill>
              <a:latin typeface="Meiryo" charset="-128"/>
              <a:ea typeface="Meiryo" charset="-128"/>
              <a:cs typeface="Meiryo" charset="-128"/>
            </a:endParaRPr>
          </a:p>
        </p:txBody>
      </p:sp>
      <p:sp>
        <p:nvSpPr>
          <p:cNvPr id="10" name="テキスト ボックス 9"/>
          <p:cNvSpPr txBox="1"/>
          <p:nvPr/>
        </p:nvSpPr>
        <p:spPr>
          <a:xfrm>
            <a:off x="4670714" y="3913810"/>
            <a:ext cx="1569660" cy="584775"/>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インテグレーション</a:t>
            </a:r>
            <a:endParaRPr kumimoji="1" lang="en-US" altLang="ja-JP" sz="1200" dirty="0" smtClean="0">
              <a:solidFill>
                <a:schemeClr val="bg1"/>
              </a:solidFill>
              <a:latin typeface="Meiryo" charset="-128"/>
              <a:ea typeface="Meiryo" charset="-128"/>
              <a:cs typeface="Meiryo" charset="-128"/>
            </a:endParaRPr>
          </a:p>
          <a:p>
            <a:pPr algn="r"/>
            <a:r>
              <a:rPr kumimoji="1" lang="ja-JP" altLang="en-US" sz="2000" dirty="0" smtClean="0">
                <a:solidFill>
                  <a:schemeClr val="bg1"/>
                </a:solidFill>
                <a:latin typeface="Meiryo" charset="-128"/>
                <a:ea typeface="Meiryo" charset="-128"/>
                <a:cs typeface="Meiryo" charset="-128"/>
              </a:rPr>
              <a:t>して売る</a:t>
            </a:r>
            <a:endParaRPr kumimoji="1" lang="ja-JP" altLang="en-US" sz="2000" dirty="0">
              <a:solidFill>
                <a:schemeClr val="bg1"/>
              </a:solidFill>
              <a:latin typeface="Meiryo" charset="-128"/>
              <a:ea typeface="Meiryo" charset="-128"/>
              <a:cs typeface="Meiryo" charset="-128"/>
            </a:endParaRPr>
          </a:p>
        </p:txBody>
      </p:sp>
      <p:sp>
        <p:nvSpPr>
          <p:cNvPr id="12" name="テキスト ボックス 11"/>
          <p:cNvSpPr txBox="1"/>
          <p:nvPr/>
        </p:nvSpPr>
        <p:spPr>
          <a:xfrm>
            <a:off x="557259" y="4206197"/>
            <a:ext cx="2108269" cy="415498"/>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33ACBD"/>
                </a:solidFill>
                <a:latin typeface="Meiryo" charset="-128"/>
                <a:ea typeface="Meiryo" charset="-128"/>
                <a:cs typeface="Meiryo" charset="-128"/>
              </a:rPr>
              <a:t>分業による効率化</a:t>
            </a:r>
            <a:endParaRPr kumimoji="1" lang="en-US" altLang="ja-JP" sz="1050" dirty="0" smtClean="0">
              <a:solidFill>
                <a:srgbClr val="33ACBD"/>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33ACBD"/>
                </a:solidFill>
                <a:latin typeface="Meiryo" charset="-128"/>
                <a:ea typeface="Meiryo" charset="-128"/>
                <a:cs typeface="Meiryo" charset="-128"/>
              </a:rPr>
              <a:t>人間力による品質の作り込み</a:t>
            </a:r>
            <a:endParaRPr kumimoji="1" lang="ja-JP" altLang="en-US" sz="1050" dirty="0">
              <a:solidFill>
                <a:srgbClr val="33ACBD"/>
              </a:solidFill>
              <a:latin typeface="Meiryo" charset="-128"/>
              <a:ea typeface="Meiryo" charset="-128"/>
              <a:cs typeface="Meiryo" charset="-128"/>
            </a:endParaRPr>
          </a:p>
        </p:txBody>
      </p:sp>
      <p:sp>
        <p:nvSpPr>
          <p:cNvPr id="13" name="テキスト ボックス 12"/>
          <p:cNvSpPr txBox="1"/>
          <p:nvPr/>
        </p:nvSpPr>
        <p:spPr>
          <a:xfrm>
            <a:off x="2871352" y="3212141"/>
            <a:ext cx="1435008"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安い労働力の確保</a:t>
            </a:r>
            <a:endParaRPr lang="en-US" altLang="ja-JP" sz="1050" dirty="0" smtClean="0">
              <a:solidFill>
                <a:schemeClr val="accent5">
                  <a:lumMod val="75000"/>
                </a:schemeClr>
              </a:solidFill>
              <a:latin typeface="Meiryo" charset="-128"/>
              <a:ea typeface="Meiryo" charset="-128"/>
              <a:cs typeface="Meiryo" charset="-128"/>
            </a:endParaRPr>
          </a:p>
          <a:p>
            <a:pPr marL="171450" indent="-171450">
              <a:buFont typeface="Wingdings" charset="2"/>
              <a:buChar char="ü"/>
            </a:pPr>
            <a:r>
              <a:rPr lang="ja-JP" altLang="en-US" sz="1050" dirty="0" smtClean="0">
                <a:solidFill>
                  <a:schemeClr val="accent5">
                    <a:lumMod val="75000"/>
                  </a:schemeClr>
                </a:solidFill>
                <a:latin typeface="Meiryo" charset="-128"/>
                <a:ea typeface="Meiryo" charset="-128"/>
                <a:cs typeface="Meiryo" charset="-128"/>
              </a:rPr>
              <a:t>自動化の推進</a:t>
            </a:r>
            <a:endParaRPr kumimoji="1" lang="ja-JP" altLang="en-US" sz="1050" dirty="0">
              <a:solidFill>
                <a:schemeClr val="accent5">
                  <a:lumMod val="75000"/>
                </a:schemeClr>
              </a:solidFill>
              <a:latin typeface="Meiryo" charset="-128"/>
              <a:ea typeface="Meiryo" charset="-128"/>
              <a:cs typeface="Meiryo" charset="-128"/>
            </a:endParaRPr>
          </a:p>
        </p:txBody>
      </p:sp>
      <p:sp>
        <p:nvSpPr>
          <p:cNvPr id="14" name="テキスト ボックス 13"/>
          <p:cNvSpPr txBox="1"/>
          <p:nvPr/>
        </p:nvSpPr>
        <p:spPr>
          <a:xfrm>
            <a:off x="4670714" y="2316900"/>
            <a:ext cx="1569660" cy="415498"/>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顧客課題を起点</a:t>
            </a:r>
            <a:endParaRPr lang="en-US" altLang="ja-JP" sz="1050" dirty="0" smtClean="0">
              <a:solidFill>
                <a:srgbClr val="0070C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70C0"/>
                </a:solidFill>
                <a:latin typeface="Meiryo" charset="-128"/>
                <a:ea typeface="Meiryo" charset="-128"/>
                <a:cs typeface="Meiryo" charset="-128"/>
              </a:rPr>
              <a:t>最適な</a:t>
            </a:r>
            <a:r>
              <a:rPr kumimoji="1" lang="ja-JP" altLang="en-US" sz="1050" dirty="0" smtClean="0">
                <a:solidFill>
                  <a:srgbClr val="0070C0"/>
                </a:solidFill>
                <a:latin typeface="Meiryo" charset="-128"/>
                <a:ea typeface="Meiryo" charset="-128"/>
                <a:cs typeface="Meiryo" charset="-128"/>
              </a:rPr>
              <a:t>組合せの創出</a:t>
            </a:r>
            <a:endParaRPr kumimoji="1" lang="ja-JP" altLang="en-US" sz="1050" dirty="0">
              <a:solidFill>
                <a:srgbClr val="0070C0"/>
              </a:solidFill>
              <a:latin typeface="Meiryo" charset="-128"/>
              <a:ea typeface="Meiryo" charset="-128"/>
              <a:cs typeface="Meiryo" charset="-128"/>
            </a:endParaRPr>
          </a:p>
        </p:txBody>
      </p:sp>
      <p:sp>
        <p:nvSpPr>
          <p:cNvPr id="16" name="ホームベース 15"/>
          <p:cNvSpPr/>
          <p:nvPr/>
        </p:nvSpPr>
        <p:spPr>
          <a:xfrm>
            <a:off x="457200" y="1379843"/>
            <a:ext cx="5873251" cy="833590"/>
          </a:xfrm>
          <a:prstGeom prst="homePlate">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Meiryo" charset="-128"/>
                <a:ea typeface="Meiryo" charset="-128"/>
                <a:cs typeface="Meiryo" charset="-128"/>
              </a:rPr>
              <a:t>　「顧客価値」を実現する手段の提供から</a:t>
            </a:r>
            <a:endParaRPr kumimoji="1" lang="en-US" altLang="ja-JP" sz="2000" dirty="0" smtClean="0">
              <a:solidFill>
                <a:srgbClr val="FFFFFF"/>
              </a:solidFill>
              <a:latin typeface="Meiryo" charset="-128"/>
              <a:ea typeface="Meiryo" charset="-128"/>
              <a:cs typeface="Meiryo" charset="-128"/>
            </a:endParaRPr>
          </a:p>
          <a:p>
            <a:r>
              <a:rPr lang="ja-JP" altLang="en-US" sz="2000" dirty="0" smtClean="0">
                <a:solidFill>
                  <a:srgbClr val="FFFFFF"/>
                </a:solidFill>
                <a:latin typeface="Meiryo" charset="-128"/>
                <a:ea typeface="Meiryo" charset="-128"/>
                <a:cs typeface="Meiryo" charset="-128"/>
              </a:rPr>
              <a:t>　「顧客価値」そのものを提供することへ</a:t>
            </a:r>
            <a:endParaRPr kumimoji="1" lang="ja-JP" altLang="en-US" sz="2000" dirty="0">
              <a:solidFill>
                <a:srgbClr val="FFFFFF"/>
              </a:solidFill>
              <a:latin typeface="Meiryo" charset="-128"/>
              <a:ea typeface="Meiryo" charset="-128"/>
              <a:cs typeface="Meiryo" charset="-128"/>
            </a:endParaRPr>
          </a:p>
        </p:txBody>
      </p:sp>
      <p:sp>
        <p:nvSpPr>
          <p:cNvPr id="17" name="テキスト ボックス 16"/>
          <p:cNvSpPr txBox="1"/>
          <p:nvPr/>
        </p:nvSpPr>
        <p:spPr>
          <a:xfrm>
            <a:off x="1715855"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〜1990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8" name="テキスト ボックス 17"/>
          <p:cNvSpPr txBox="1"/>
          <p:nvPr/>
        </p:nvSpPr>
        <p:spPr>
          <a:xfrm>
            <a:off x="3554066" y="580107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〜2000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9" name="テキスト ボックス 18"/>
          <p:cNvSpPr txBox="1"/>
          <p:nvPr/>
        </p:nvSpPr>
        <p:spPr>
          <a:xfrm>
            <a:off x="5412529" y="5805418"/>
            <a:ext cx="986167" cy="369332"/>
          </a:xfrm>
          <a:prstGeom prst="rect">
            <a:avLst/>
          </a:prstGeom>
          <a:noFill/>
        </p:spPr>
        <p:txBody>
          <a:bodyPr wrap="none" rtlCol="0">
            <a:spAutoFit/>
          </a:bodyPr>
          <a:lstStyle/>
          <a:p>
            <a:r>
              <a:rPr kumimoji="1" lang="en-US" altLang="ja-JP" dirty="0" smtClean="0">
                <a:solidFill>
                  <a:schemeClr val="tx1">
                    <a:lumMod val="50000"/>
                    <a:lumOff val="50000"/>
                  </a:schemeClr>
                </a:solidFill>
                <a:latin typeface="Meiryo" charset="-128"/>
                <a:ea typeface="Meiryo" charset="-128"/>
                <a:cs typeface="Meiryo" charset="-128"/>
              </a:rPr>
              <a:t>〜2010</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20" name="雲 19"/>
          <p:cNvSpPr/>
          <p:nvPr/>
        </p:nvSpPr>
        <p:spPr>
          <a:xfrm>
            <a:off x="6514217" y="3255026"/>
            <a:ext cx="1870919" cy="1444223"/>
          </a:xfrm>
          <a:prstGeom prst="cloud">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smtClean="0">
                <a:solidFill>
                  <a:srgbClr val="0070C0"/>
                </a:solidFill>
                <a:latin typeface="Meiryo" charset="-128"/>
                <a:ea typeface="Meiryo" charset="-128"/>
                <a:cs typeface="Meiryo" charset="-128"/>
              </a:rPr>
              <a:t>クラウド</a:t>
            </a:r>
            <a:endParaRPr kumimoji="1" lang="ja-JP" altLang="en-US" sz="2000" b="1" dirty="0">
              <a:solidFill>
                <a:srgbClr val="0070C0"/>
              </a:solidFill>
              <a:latin typeface="Meiryo" charset="-128"/>
              <a:ea typeface="Meiryo" charset="-128"/>
              <a:cs typeface="Meiryo" charset="-128"/>
            </a:endParaRPr>
          </a:p>
        </p:txBody>
      </p:sp>
      <p:grpSp>
        <p:nvGrpSpPr>
          <p:cNvPr id="21" name="図形グループ 20"/>
          <p:cNvGrpSpPr/>
          <p:nvPr/>
        </p:nvGrpSpPr>
        <p:grpSpPr>
          <a:xfrm>
            <a:off x="6444122" y="1379843"/>
            <a:ext cx="1977293" cy="4257522"/>
            <a:chOff x="6398696" y="1379843"/>
            <a:chExt cx="1977293" cy="4257522"/>
          </a:xfrm>
        </p:grpSpPr>
        <p:sp>
          <p:nvSpPr>
            <p:cNvPr id="4" name="正方形/長方形 3"/>
            <p:cNvSpPr/>
            <p:nvPr/>
          </p:nvSpPr>
          <p:spPr>
            <a:xfrm>
              <a:off x="6398696" y="1940688"/>
              <a:ext cx="1977293" cy="369667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6782846" y="3498614"/>
              <a:ext cx="1210588" cy="707886"/>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成果を</a:t>
              </a:r>
              <a:endParaRPr kumimoji="1" lang="en-US" altLang="ja-JP"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直接</a:t>
              </a:r>
              <a:r>
                <a:rPr kumimoji="1" lang="ja-JP" altLang="en-US" sz="2000" dirty="0" smtClean="0">
                  <a:solidFill>
                    <a:schemeClr val="bg1"/>
                  </a:solidFill>
                  <a:latin typeface="Meiryo" charset="-128"/>
                  <a:ea typeface="Meiryo" charset="-128"/>
                  <a:cs typeface="Meiryo" charset="-128"/>
                </a:rPr>
                <a:t>売る</a:t>
              </a:r>
              <a:endParaRPr kumimoji="1" lang="ja-JP" altLang="en-US" sz="2000" dirty="0">
                <a:solidFill>
                  <a:schemeClr val="bg1"/>
                </a:solidFill>
                <a:latin typeface="Meiryo" charset="-128"/>
                <a:ea typeface="Meiryo" charset="-128"/>
                <a:cs typeface="Meiryo" charset="-128"/>
              </a:endParaRPr>
            </a:p>
          </p:txBody>
        </p:sp>
        <p:sp>
          <p:nvSpPr>
            <p:cNvPr id="15" name="テキスト ボックス 14"/>
            <p:cNvSpPr txBox="1"/>
            <p:nvPr/>
          </p:nvSpPr>
          <p:spPr>
            <a:xfrm>
              <a:off x="6535185" y="1379843"/>
              <a:ext cx="1704313" cy="577081"/>
            </a:xfrm>
            <a:prstGeom prst="rect">
              <a:avLst/>
            </a:prstGeom>
            <a:noFill/>
          </p:spPr>
          <p:txBody>
            <a:bodyPr wrap="none" rtlCol="0">
              <a:spAutoFit/>
            </a:bodyPr>
            <a:lstStyle/>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サービスの重視</a:t>
              </a:r>
              <a:endParaRPr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kumimoji="1" lang="ja-JP" altLang="en-US" sz="1050" dirty="0" smtClean="0">
                  <a:solidFill>
                    <a:srgbClr val="00B050"/>
                  </a:solidFill>
                  <a:latin typeface="Meiryo" charset="-128"/>
                  <a:ea typeface="Meiryo" charset="-128"/>
                  <a:cs typeface="Meiryo" charset="-128"/>
                </a:rPr>
                <a:t>ソフトウエアの重視</a:t>
              </a:r>
              <a:endParaRPr kumimoji="1" lang="en-US" altLang="ja-JP" sz="1050" dirty="0" smtClean="0">
                <a:solidFill>
                  <a:srgbClr val="00B050"/>
                </a:solidFill>
                <a:latin typeface="Meiryo" charset="-128"/>
                <a:ea typeface="Meiryo" charset="-128"/>
                <a:cs typeface="Meiryo" charset="-128"/>
              </a:endParaRPr>
            </a:p>
            <a:p>
              <a:pPr marL="171450" indent="-171450">
                <a:buFont typeface="Wingdings" charset="2"/>
                <a:buChar char="ü"/>
              </a:pPr>
              <a:r>
                <a:rPr lang="ja-JP" altLang="en-US" sz="1050" dirty="0" smtClean="0">
                  <a:solidFill>
                    <a:srgbClr val="00B050"/>
                  </a:solidFill>
                  <a:latin typeface="Meiryo" charset="-128"/>
                  <a:ea typeface="Meiryo" charset="-128"/>
                  <a:cs typeface="Meiryo" charset="-128"/>
                </a:rPr>
                <a:t>ビジネスのデジタル化</a:t>
              </a:r>
              <a:endParaRPr kumimoji="1" lang="ja-JP" altLang="en-US" sz="1050" dirty="0">
                <a:solidFill>
                  <a:srgbClr val="00B050"/>
                </a:solidFill>
                <a:latin typeface="Meiryo" charset="-128"/>
                <a:ea typeface="Meiryo" charset="-128"/>
                <a:cs typeface="Meiryo" charset="-128"/>
              </a:endParaRPr>
            </a:p>
          </p:txBody>
        </p:sp>
      </p:grpSp>
    </p:spTree>
    <p:extLst>
      <p:ext uri="{BB962C8B-B14F-4D97-AF65-F5344CB8AC3E}">
        <p14:creationId xmlns:p14="http://schemas.microsoft.com/office/powerpoint/2010/main" val="197430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2</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88874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6722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smtClean="0"/>
              <a:t>SI</a:t>
            </a:r>
            <a:r>
              <a:rPr lang="ja-JP" altLang="en-US" dirty="0" smtClean="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err="1" smtClean="0">
                <a:solidFill>
                  <a:srgbClr val="FFFFFF"/>
                </a:solidFill>
                <a:latin typeface="メイリオ"/>
                <a:ea typeface="メイリオ"/>
                <a:cs typeface="メイリオ"/>
              </a:rPr>
              <a:t>SaaS</a:t>
            </a:r>
            <a:r>
              <a:rPr lang="en-US" altLang="ja-JP" dirty="0" smtClean="0">
                <a:solidFill>
                  <a:srgbClr val="FFFFFF"/>
                </a:solidFill>
                <a:latin typeface="メイリオ"/>
                <a:ea typeface="メイリオ"/>
                <a:cs typeface="メイリオ"/>
              </a:rPr>
              <a:t>/</a:t>
            </a:r>
            <a:r>
              <a:rPr kumimoji="1" lang="en-US" altLang="ja-JP" dirty="0" err="1"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データセンター</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インフラ提供戦略</a:t>
            </a:r>
            <a:endParaRPr lang="ja-JP" altLang="en-US" sz="1600" dirty="0">
              <a:solidFill>
                <a:srgbClr val="FF6600"/>
              </a:solidFill>
              <a:latin typeface="メイリオ"/>
              <a:ea typeface="メイリオ"/>
              <a:cs typeface="メイリオ"/>
            </a:endParaRP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54070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a:t>
            </a:r>
            <a:r>
              <a:rPr kumimoji="1" lang="ja-JP" altLang="en-US" dirty="0" smtClean="0"/>
              <a:t>からの「</a:t>
            </a:r>
            <a:r>
              <a:rPr kumimoji="1" lang="en-US" altLang="ja-JP" dirty="0" smtClean="0"/>
              <a:t>IT</a:t>
            </a:r>
            <a:r>
              <a:rPr kumimoji="1" lang="ja-JP" altLang="en-US" dirty="0" smtClean="0"/>
              <a:t>ビジネスの方程式」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テキスト ボックス 3"/>
          <p:cNvSpPr txBox="1"/>
          <p:nvPr/>
        </p:nvSpPr>
        <p:spPr>
          <a:xfrm>
            <a:off x="634502" y="2514136"/>
            <a:ext cx="2262158" cy="923330"/>
          </a:xfrm>
          <a:prstGeom prst="rect">
            <a:avLst/>
          </a:prstGeom>
          <a:noFill/>
        </p:spPr>
        <p:txBody>
          <a:bodyPr wrap="none" rtlCol="0">
            <a:spAutoFit/>
          </a:bodyPr>
          <a:lstStyle/>
          <a:p>
            <a:r>
              <a:rPr kumimoji="1" lang="ja-JP" altLang="en-US" sz="5400" dirty="0" smtClean="0">
                <a:solidFill>
                  <a:srgbClr val="3366FF"/>
                </a:solidFill>
                <a:latin typeface="Meiryo" charset="-128"/>
                <a:ea typeface="Meiryo" charset="-128"/>
                <a:cs typeface="Meiryo" charset="-128"/>
              </a:rPr>
              <a:t>成　果</a:t>
            </a:r>
            <a:endParaRPr kumimoji="1" lang="ja-JP" altLang="en-US" sz="5400" dirty="0">
              <a:solidFill>
                <a:srgbClr val="3366FF"/>
              </a:solidFill>
              <a:latin typeface="Meiryo" charset="-128"/>
              <a:ea typeface="Meiryo" charset="-128"/>
              <a:cs typeface="Meiryo" charset="-128"/>
            </a:endParaRPr>
          </a:p>
        </p:txBody>
      </p:sp>
      <p:sp>
        <p:nvSpPr>
          <p:cNvPr id="5" name="テキスト ボックス 4"/>
          <p:cNvSpPr txBox="1"/>
          <p:nvPr/>
        </p:nvSpPr>
        <p:spPr>
          <a:xfrm>
            <a:off x="634502" y="3601583"/>
            <a:ext cx="2262158" cy="923330"/>
          </a:xfrm>
          <a:prstGeom prst="rect">
            <a:avLst/>
          </a:prstGeom>
          <a:noFill/>
        </p:spPr>
        <p:txBody>
          <a:bodyPr wrap="none" rtlCol="0">
            <a:spAutoFit/>
          </a:bodyPr>
          <a:lstStyle/>
          <a:p>
            <a:r>
              <a:rPr kumimoji="1" lang="ja-JP" altLang="en-US" sz="5400" dirty="0" smtClean="0">
                <a:solidFill>
                  <a:srgbClr val="3366FF"/>
                </a:solidFill>
                <a:latin typeface="Meiryo" charset="-128"/>
                <a:ea typeface="Meiryo" charset="-128"/>
                <a:cs typeface="Meiryo" charset="-128"/>
              </a:rPr>
              <a:t>生産量</a:t>
            </a:r>
            <a:endParaRPr kumimoji="1" lang="ja-JP" altLang="en-US" sz="5400" dirty="0">
              <a:solidFill>
                <a:srgbClr val="3366FF"/>
              </a:solidFill>
              <a:latin typeface="Meiryo" charset="-128"/>
              <a:ea typeface="Meiryo" charset="-128"/>
              <a:cs typeface="Meiryo" charset="-128"/>
            </a:endParaRPr>
          </a:p>
        </p:txBody>
      </p:sp>
      <p:sp>
        <p:nvSpPr>
          <p:cNvPr id="6" name="テキスト ボックス 5"/>
          <p:cNvSpPr txBox="1"/>
          <p:nvPr/>
        </p:nvSpPr>
        <p:spPr>
          <a:xfrm>
            <a:off x="3486355" y="2975802"/>
            <a:ext cx="2954655" cy="923330"/>
          </a:xfrm>
          <a:prstGeom prst="rect">
            <a:avLst/>
          </a:prstGeom>
          <a:noFill/>
        </p:spPr>
        <p:txBody>
          <a:bodyPr wrap="none" rtlCol="0">
            <a:spAutoFit/>
          </a:bodyPr>
          <a:lstStyle/>
          <a:p>
            <a:r>
              <a:rPr kumimoji="1" lang="ja-JP" altLang="en-US" sz="5400" dirty="0" smtClean="0">
                <a:solidFill>
                  <a:srgbClr val="008000"/>
                </a:solidFill>
                <a:latin typeface="Meiryo" charset="-128"/>
                <a:ea typeface="Meiryo" charset="-128"/>
                <a:cs typeface="Meiryo" charset="-128"/>
              </a:rPr>
              <a:t>スピード</a:t>
            </a:r>
            <a:endParaRPr kumimoji="1" lang="ja-JP" altLang="en-US" sz="5400" dirty="0">
              <a:solidFill>
                <a:srgbClr val="008000"/>
              </a:solidFill>
              <a:latin typeface="Meiryo" charset="-128"/>
              <a:ea typeface="Meiryo" charset="-128"/>
              <a:cs typeface="Meiryo" charset="-128"/>
            </a:endParaRPr>
          </a:p>
        </p:txBody>
      </p:sp>
      <p:cxnSp>
        <p:nvCxnSpPr>
          <p:cNvPr id="8" name="直線コネクタ 7"/>
          <p:cNvCxnSpPr/>
          <p:nvPr/>
        </p:nvCxnSpPr>
        <p:spPr>
          <a:xfrm>
            <a:off x="634502" y="3437467"/>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96660" y="3073568"/>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94676" y="320103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903405" y="2929930"/>
            <a:ext cx="1569660" cy="923330"/>
          </a:xfrm>
          <a:prstGeom prst="rect">
            <a:avLst/>
          </a:prstGeom>
          <a:noFill/>
        </p:spPr>
        <p:txBody>
          <a:bodyPr wrap="none" rtlCol="0">
            <a:spAutoFit/>
          </a:bodyPr>
          <a:lstStyle/>
          <a:p>
            <a:r>
              <a:rPr lang="ja-JP" altLang="en-US" sz="5400" dirty="0" smtClean="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Tree>
    <p:extLst>
      <p:ext uri="{BB962C8B-B14F-4D97-AF65-F5344CB8AC3E}">
        <p14:creationId xmlns:p14="http://schemas.microsoft.com/office/powerpoint/2010/main" val="1993180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新規事業の起ち上げ</a:t>
            </a:r>
            <a:endParaRPr lang="en-US" altLang="ja-JP" sz="2400" dirty="0" smtClean="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799260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お客様の</a:t>
            </a:r>
            <a:endParaRPr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自分たちのできることに都合が良い</a:t>
            </a: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0396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上矢印 23"/>
          <p:cNvSpPr/>
          <p:nvPr/>
        </p:nvSpPr>
        <p:spPr>
          <a:xfrm flipV="1">
            <a:off x="6615152" y="2080381"/>
            <a:ext cx="840092" cy="3294802"/>
          </a:xfrm>
          <a:prstGeom prst="upArrow">
            <a:avLst>
              <a:gd name="adj1" fmla="val 50000"/>
              <a:gd name="adj2" fmla="val 33593"/>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25" name="上矢印 24"/>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26" name="正方形/長方形 25"/>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7" name="正方形/長方形 26"/>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「お客様」は誰か？</a:t>
            </a:r>
            <a:endParaRPr kumimoji="1" lang="ja-JP" altLang="en-US" sz="2800" dirty="0">
              <a:solidFill>
                <a:srgbClr val="7F7F7F"/>
              </a:solidFill>
              <a:latin typeface="メイリオ"/>
              <a:ea typeface="メイリオ"/>
              <a:cs typeface="メイリオ"/>
            </a:endParaRPr>
          </a:p>
        </p:txBody>
      </p:sp>
      <p:sp>
        <p:nvSpPr>
          <p:cNvPr id="5" name="正方形/長方形 4"/>
          <p:cNvSpPr/>
          <p:nvPr/>
        </p:nvSpPr>
        <p:spPr>
          <a:xfrm>
            <a:off x="803191" y="2487613"/>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大きな市場（</a:t>
            </a:r>
            <a:r>
              <a:rPr lang="en-US" altLang="ja-JP" sz="1400" dirty="0" smtClean="0">
                <a:solidFill>
                  <a:srgbClr val="FFFFFF"/>
                </a:solidFill>
                <a:latin typeface="メイリオ"/>
                <a:ea typeface="メイリオ"/>
                <a:cs typeface="メイリオ"/>
              </a:rPr>
              <a:t>5000</a:t>
            </a:r>
            <a:r>
              <a:rPr lang="ja-JP" altLang="en-US" sz="1400" dirty="0" smtClean="0">
                <a:solidFill>
                  <a:srgbClr val="FFFFFF"/>
                </a:solidFill>
                <a:latin typeface="メイリオ"/>
                <a:ea typeface="メイリオ"/>
                <a:cs typeface="メイリオ"/>
              </a:rPr>
              <a:t>億円の</a:t>
            </a:r>
            <a:r>
              <a:rPr lang="en-US" altLang="ja-JP" sz="1400" dirty="0" smtClean="0">
                <a:solidFill>
                  <a:srgbClr val="FFFFFF"/>
                </a:solidFill>
                <a:latin typeface="メイリオ"/>
                <a:ea typeface="メイリオ"/>
                <a:cs typeface="メイリオ"/>
              </a:rPr>
              <a:t>5%</a:t>
            </a:r>
            <a:r>
              <a:rPr lang="ja-JP" altLang="en-US" sz="1400" dirty="0" smtClean="0">
                <a:solidFill>
                  <a:srgbClr val="FFFFFF"/>
                </a:solidFill>
                <a:latin typeface="メイリオ"/>
                <a:ea typeface="メイリオ"/>
                <a:cs typeface="メイリオ"/>
              </a:rPr>
              <a:t>）だが・・・</a:t>
            </a:r>
            <a:endParaRPr lang="en-US" altLang="ja-JP" sz="1400"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誰がどのように使ってくれるか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具体的にイメージできない</a:t>
            </a:r>
            <a:endParaRPr kumimoji="1" lang="en-US" altLang="ja-JP" dirty="0" smtClean="0">
              <a:solidFill>
                <a:srgbClr val="FFFFFF"/>
              </a:solidFill>
              <a:latin typeface="メイリオ"/>
              <a:ea typeface="メイリオ"/>
              <a:cs typeface="メイリオ"/>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sp>
        <p:nvSpPr>
          <p:cNvPr id="14" name="正方形/長方形 13"/>
          <p:cNvSpPr/>
          <p:nvPr/>
        </p:nvSpPr>
        <p:spPr>
          <a:xfrm>
            <a:off x="4649544" y="2487613"/>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市場は小さいが・・・</a:t>
            </a:r>
            <a:endParaRPr kumimoji="1" lang="en-US" altLang="ja-JP" sz="1400"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誰がどのように使ってくれるか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具体的にイメージできる</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sp>
        <p:nvSpPr>
          <p:cNvPr id="2" name="テキスト ボックス 1"/>
          <p:cNvSpPr txBox="1"/>
          <p:nvPr/>
        </p:nvSpPr>
        <p:spPr>
          <a:xfrm>
            <a:off x="5244094" y="1991609"/>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ニーズ起点</a:t>
            </a:r>
            <a:endParaRPr kumimoji="1" lang="ja-JP" altLang="en-US" sz="3200" b="1" dirty="0">
              <a:solidFill>
                <a:srgbClr val="FF8000"/>
              </a:solidFill>
              <a:latin typeface="メイリオ"/>
              <a:ea typeface="メイリオ"/>
              <a:cs typeface="メイリオ"/>
            </a:endParaRPr>
          </a:p>
        </p:txBody>
      </p:sp>
      <p:sp>
        <p:nvSpPr>
          <p:cNvPr id="19" name="テキスト ボックス 18"/>
          <p:cNvSpPr txBox="1"/>
          <p:nvPr/>
        </p:nvSpPr>
        <p:spPr>
          <a:xfrm>
            <a:off x="153996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smtClean="0">
                <a:solidFill>
                  <a:srgbClr val="FF8000"/>
                </a:solidFill>
                <a:latin typeface="メイリオ"/>
                <a:ea typeface="メイリオ"/>
                <a:cs typeface="メイリオ"/>
              </a:rPr>
              <a:t>シーズ起点</a:t>
            </a:r>
            <a:endParaRPr kumimoji="1" lang="ja-JP" altLang="en-US" sz="3200" b="1" dirty="0">
              <a:solidFill>
                <a:srgbClr val="FF8000"/>
              </a:solidFill>
              <a:latin typeface="メイリオ"/>
              <a:ea typeface="メイリオ"/>
              <a:cs typeface="メイリオ"/>
            </a:endParaRPr>
          </a:p>
        </p:txBody>
      </p:sp>
      <p:sp>
        <p:nvSpPr>
          <p:cNvPr id="16" name="正方形/長方形 15"/>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sp>
        <p:nvSpPr>
          <p:cNvPr id="22" name="正方形/長方形 21"/>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23" name="正方形/長方形 22"/>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21" name="円/楕円 20"/>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7680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538295_318434858231457_193045375_n-e13478716803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194" y="3776807"/>
            <a:ext cx="1922640" cy="1320213"/>
          </a:xfrm>
          <a:prstGeom prst="rect">
            <a:avLst/>
          </a:prstGeom>
        </p:spPr>
      </p:pic>
      <p:sp>
        <p:nvSpPr>
          <p:cNvPr id="26" name="正方形/長方形 25"/>
          <p:cNvSpPr/>
          <p:nvPr/>
        </p:nvSpPr>
        <p:spPr>
          <a:xfrm>
            <a:off x="803190" y="5450701"/>
            <a:ext cx="7684981"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solidFill>
                  <a:srgbClr val="FFFFFF"/>
                </a:solidFill>
                <a:latin typeface="メイリオ"/>
                <a:ea typeface="メイリオ"/>
                <a:cs typeface="メイリオ"/>
              </a:rPr>
              <a:t>　</a:t>
            </a:r>
            <a:r>
              <a:rPr lang="ja-JP" altLang="en-US" sz="2000" dirty="0" smtClean="0">
                <a:solidFill>
                  <a:srgbClr val="FFFFFF"/>
                </a:solidFill>
                <a:latin typeface="メイリオ"/>
                <a:ea typeface="メイリオ"/>
                <a:cs typeface="メイリオ"/>
              </a:rPr>
              <a:t>自分たちには、</a:t>
            </a:r>
            <a:r>
              <a:rPr kumimoji="1" lang="ja-JP" altLang="en-US" sz="2000" b="1" dirty="0" smtClean="0">
                <a:solidFill>
                  <a:srgbClr val="FFFFFF"/>
                </a:solidFill>
                <a:latin typeface="メイリオ"/>
                <a:ea typeface="メイリオ"/>
                <a:cs typeface="メイリオ"/>
              </a:rPr>
              <a:t>何ができるか</a:t>
            </a:r>
            <a:r>
              <a:rPr kumimoji="1" lang="ja-JP" altLang="en-US" sz="2000" dirty="0" smtClean="0">
                <a:solidFill>
                  <a:srgbClr val="FFFFFF"/>
                </a:solidFill>
                <a:latin typeface="メイリオ"/>
                <a:ea typeface="メイリオ"/>
                <a:cs typeface="メイリオ"/>
              </a:rPr>
              <a:t>？</a:t>
            </a:r>
            <a:endParaRPr kumimoji="1" lang="en-US" altLang="ja-JP" sz="2000" dirty="0" smtClean="0">
              <a:solidFill>
                <a:srgbClr val="FFFFFF"/>
              </a:solidFill>
              <a:latin typeface="メイリオ"/>
              <a:ea typeface="メイリオ"/>
              <a:cs typeface="メイリオ"/>
            </a:endParaRPr>
          </a:p>
          <a:p>
            <a:r>
              <a:rPr lang="ja-JP" altLang="en-US" sz="2400" b="1" dirty="0" smtClean="0">
                <a:solidFill>
                  <a:srgbClr val="FFFFFF"/>
                </a:solidFill>
                <a:latin typeface="メイリオ"/>
                <a:ea typeface="メイリオ"/>
                <a:cs typeface="メイリオ"/>
              </a:rPr>
              <a:t>　　　＝　既存の事業資産</a:t>
            </a:r>
            <a:r>
              <a:rPr lang="ja-JP" altLang="en-US" sz="2400" dirty="0" smtClean="0">
                <a:solidFill>
                  <a:srgbClr val="FFFFFF"/>
                </a:solidFill>
                <a:latin typeface="メイリオ"/>
                <a:ea typeface="メイリオ"/>
                <a:cs typeface="メイリオ"/>
              </a:rPr>
              <a:t>をどのように</a:t>
            </a:r>
            <a:r>
              <a:rPr lang="ja-JP" altLang="en-US" sz="2400" b="1" dirty="0" smtClean="0">
                <a:solidFill>
                  <a:srgbClr val="FFFFFF"/>
                </a:solidFill>
                <a:latin typeface="メイリオ"/>
                <a:ea typeface="メイリオ"/>
                <a:cs typeface="メイリオ"/>
              </a:rPr>
              <a:t>守る</a:t>
            </a:r>
            <a:r>
              <a:rPr lang="ja-JP" altLang="en-US" sz="2400" dirty="0" smtClean="0">
                <a:solidFill>
                  <a:srgbClr val="FFFFFF"/>
                </a:solidFill>
                <a:latin typeface="メイリオ"/>
                <a:ea typeface="メイリオ"/>
                <a:cs typeface="メイリオ"/>
              </a:rPr>
              <a:t>か？</a:t>
            </a:r>
            <a:endParaRPr kumimoji="1" lang="ja-JP" altLang="en-US" sz="2400" dirty="0">
              <a:solidFill>
                <a:srgbClr val="FFFFFF"/>
              </a:solidFill>
              <a:latin typeface="メイリオ"/>
              <a:ea typeface="メイリオ"/>
              <a:cs typeface="メイリオ"/>
            </a:endParaRPr>
          </a:p>
        </p:txBody>
      </p:sp>
      <p:sp>
        <p:nvSpPr>
          <p:cNvPr id="4" name="テキスト ボックス 3"/>
          <p:cNvSpPr txBox="1"/>
          <p:nvPr/>
        </p:nvSpPr>
        <p:spPr>
          <a:xfrm>
            <a:off x="439123" y="169540"/>
            <a:ext cx="4134465" cy="523220"/>
          </a:xfrm>
          <a:prstGeom prst="rect">
            <a:avLst/>
          </a:prstGeom>
          <a:noFill/>
        </p:spPr>
        <p:txBody>
          <a:bodyPr wrap="none" rtlCol="0">
            <a:spAutoFit/>
          </a:bodyPr>
          <a:lstStyle/>
          <a:p>
            <a:r>
              <a:rPr kumimoji="1" lang="ja-JP" altLang="en-US" sz="2800" dirty="0" smtClean="0">
                <a:solidFill>
                  <a:srgbClr val="7F7F7F"/>
                </a:solidFill>
                <a:latin typeface="メイリオ"/>
                <a:ea typeface="メイリオ"/>
                <a:cs typeface="メイリオ"/>
              </a:rPr>
              <a:t>未来から今を逆引きする</a:t>
            </a:r>
            <a:endParaRPr kumimoji="1" lang="ja-JP" altLang="en-US" sz="2800" dirty="0">
              <a:solidFill>
                <a:srgbClr val="7F7F7F"/>
              </a:solidFill>
              <a:latin typeface="メイリオ"/>
              <a:ea typeface="メイリオ"/>
              <a:cs typeface="メイリオ"/>
            </a:endParaRPr>
          </a:p>
        </p:txBody>
      </p:sp>
      <p:sp>
        <p:nvSpPr>
          <p:cNvPr id="28" name="正方形/長方形 27"/>
          <p:cNvSpPr/>
          <p:nvPr/>
        </p:nvSpPr>
        <p:spPr>
          <a:xfrm>
            <a:off x="1027853" y="1707314"/>
            <a:ext cx="7684981" cy="1022865"/>
          </a:xfrm>
          <a:prstGeom prst="rect">
            <a:avLst/>
          </a:prstGeom>
          <a:solidFill>
            <a:srgbClr val="00009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smtClean="0">
                <a:solidFill>
                  <a:srgbClr val="FFFFFF"/>
                </a:solidFill>
                <a:latin typeface="メイリオ"/>
                <a:ea typeface="メイリオ"/>
                <a:cs typeface="メイリオ"/>
              </a:rPr>
              <a:t>　</a:t>
            </a:r>
            <a:endParaRPr lang="en-US" altLang="ja-JP" sz="2800" dirty="0" smtClean="0">
              <a:solidFill>
                <a:srgbClr val="FFFFFF"/>
              </a:solidFill>
              <a:latin typeface="メイリオ"/>
              <a:ea typeface="メイリオ"/>
              <a:cs typeface="メイリオ"/>
            </a:endParaRPr>
          </a:p>
          <a:p>
            <a:pPr algn="ctr"/>
            <a:r>
              <a:rPr lang="ja-JP" altLang="en-US" sz="2800" dirty="0" smtClean="0">
                <a:solidFill>
                  <a:srgbClr val="FFFFFF"/>
                </a:solidFill>
                <a:latin typeface="メイリオ"/>
                <a:ea typeface="メイリオ"/>
                <a:cs typeface="メイリオ"/>
              </a:rPr>
              <a:t>自分たちは未来をどのようにしたいのか？</a:t>
            </a:r>
            <a:endParaRPr kumimoji="1" lang="ja-JP" altLang="en-US" sz="2800" dirty="0">
              <a:solidFill>
                <a:srgbClr val="FFFFFF"/>
              </a:solidFill>
              <a:latin typeface="メイリオ"/>
              <a:ea typeface="メイリオ"/>
              <a:cs typeface="メイリオ"/>
            </a:endParaRPr>
          </a:p>
        </p:txBody>
      </p:sp>
      <p:sp>
        <p:nvSpPr>
          <p:cNvPr id="21" name="正方形/長方形 20"/>
          <p:cNvSpPr/>
          <p:nvPr/>
        </p:nvSpPr>
        <p:spPr>
          <a:xfrm>
            <a:off x="803190" y="988718"/>
            <a:ext cx="7684981"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　未来はどうなっているのか？</a:t>
            </a:r>
            <a:endParaRPr kumimoji="1" lang="ja-JP" altLang="en-US" sz="3200" dirty="0">
              <a:solidFill>
                <a:srgbClr val="FFFFFF"/>
              </a:solidFill>
              <a:latin typeface="メイリオ"/>
              <a:ea typeface="メイリオ"/>
              <a:cs typeface="メイリオ"/>
            </a:endParaRPr>
          </a:p>
        </p:txBody>
      </p:sp>
      <p:cxnSp>
        <p:nvCxnSpPr>
          <p:cNvPr id="6" name="直線矢印コネクタ 5"/>
          <p:cNvCxnSpPr>
            <a:stCxn id="21" idx="2"/>
            <a:endCxn id="26" idx="0"/>
          </p:cNvCxnSpPr>
          <p:nvPr/>
        </p:nvCxnSpPr>
        <p:spPr>
          <a:xfrm>
            <a:off x="4645681" y="2011583"/>
            <a:ext cx="0" cy="3439118"/>
          </a:xfrm>
          <a:prstGeom prst="straightConnector1">
            <a:avLst/>
          </a:prstGeom>
          <a:ln w="57150" cmpd="sng">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7" name="ホームベース 6"/>
          <p:cNvSpPr/>
          <p:nvPr/>
        </p:nvSpPr>
        <p:spPr>
          <a:xfrm>
            <a:off x="803190" y="4528827"/>
            <a:ext cx="3390769" cy="568193"/>
          </a:xfrm>
          <a:prstGeom prst="homePlat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マイルストーン</a:t>
            </a:r>
            <a:endParaRPr kumimoji="1" lang="ja-JP" altLang="en-US" sz="2000" dirty="0">
              <a:solidFill>
                <a:srgbClr val="FFFFFF"/>
              </a:solidFill>
              <a:latin typeface="メイリオ"/>
              <a:ea typeface="メイリオ"/>
              <a:cs typeface="メイリオ"/>
            </a:endParaRPr>
          </a:p>
        </p:txBody>
      </p:sp>
      <p:sp>
        <p:nvSpPr>
          <p:cNvPr id="29" name="ホームベース 28"/>
          <p:cNvSpPr/>
          <p:nvPr/>
        </p:nvSpPr>
        <p:spPr>
          <a:xfrm>
            <a:off x="2950296" y="3793519"/>
            <a:ext cx="3390769" cy="56819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マイルストーン</a:t>
            </a:r>
            <a:endParaRPr kumimoji="1" lang="ja-JP" altLang="en-US" sz="2000" dirty="0">
              <a:solidFill>
                <a:srgbClr val="FFFFFF"/>
              </a:solidFill>
              <a:latin typeface="メイリオ"/>
              <a:ea typeface="メイリオ"/>
              <a:cs typeface="メイリオ"/>
            </a:endParaRPr>
          </a:p>
        </p:txBody>
      </p:sp>
      <p:sp>
        <p:nvSpPr>
          <p:cNvPr id="30" name="ホームベース 29"/>
          <p:cNvSpPr/>
          <p:nvPr/>
        </p:nvSpPr>
        <p:spPr>
          <a:xfrm>
            <a:off x="5322065" y="3074923"/>
            <a:ext cx="3390769" cy="56819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マイルストーン</a:t>
            </a:r>
            <a:endParaRPr kumimoji="1"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750065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7" presetClass="exit" presetSubtype="0" fill="hold" grpId="0" nodeType="afterEffect">
                                  <p:stCondLst>
                                    <p:cond delay="0"/>
                                  </p:stCondLst>
                                  <p:childTnLst>
                                    <p:animEffect transition="out" filter="fade">
                                      <p:cBhvr>
                                        <p:cTn id="12" dur="1000"/>
                                        <p:tgtEl>
                                          <p:spTgt spid="26"/>
                                        </p:tgtEl>
                                      </p:cBhvr>
                                    </p:animEffect>
                                    <p:anim calcmode="lin" valueType="num">
                                      <p:cBhvr>
                                        <p:cTn id="13" dur="1000"/>
                                        <p:tgtEl>
                                          <p:spTgt spid="26"/>
                                        </p:tgtEl>
                                        <p:attrNameLst>
                                          <p:attrName>ppt_x</p:attrName>
                                        </p:attrNameLst>
                                      </p:cBhvr>
                                      <p:tavLst>
                                        <p:tav tm="0">
                                          <p:val>
                                            <p:strVal val="ppt_x"/>
                                          </p:val>
                                        </p:tav>
                                        <p:tav tm="100000">
                                          <p:val>
                                            <p:strVal val="ppt_x"/>
                                          </p:val>
                                        </p:tav>
                                      </p:tavLst>
                                    </p:anim>
                                    <p:anim calcmode="lin" valueType="num">
                                      <p:cBhvr>
                                        <p:cTn id="14" dur="1000"/>
                                        <p:tgtEl>
                                          <p:spTgt spid="26"/>
                                        </p:tgtEl>
                                        <p:attrNameLst>
                                          <p:attrName>ppt_y</p:attrName>
                                        </p:attrNameLst>
                                      </p:cBhvr>
                                      <p:tavLst>
                                        <p:tav tm="0">
                                          <p:val>
                                            <p:strVal val="ppt_y"/>
                                          </p:val>
                                        </p:tav>
                                        <p:tav tm="100000">
                                          <p:val>
                                            <p:strVal val="ppt_y-.1"/>
                                          </p:val>
                                        </p:tav>
                                      </p:tavLst>
                                    </p:anim>
                                    <p:set>
                                      <p:cBhvr>
                                        <p:cTn id="15" dur="1" fill="hold">
                                          <p:stCondLst>
                                            <p:cond delay="9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1"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1" grpId="0" animBg="1"/>
      <p:bldP spid="7"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人材の育成</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5424365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39617" y="782877"/>
            <a:ext cx="7072122" cy="57903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179235" y="2389644"/>
            <a:ext cx="6773975" cy="24853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14" name="正方形/長方形 13"/>
          <p:cNvSpPr/>
          <p:nvPr/>
        </p:nvSpPr>
        <p:spPr>
          <a:xfrm>
            <a:off x="1249902" y="2753801"/>
            <a:ext cx="6669825" cy="117339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時代に求められるスキル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4" name="正方形/長方形 3"/>
          <p:cNvSpPr/>
          <p:nvPr/>
        </p:nvSpPr>
        <p:spPr>
          <a:xfrm>
            <a:off x="1184587" y="1494471"/>
            <a:ext cx="6768623" cy="8318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6" name="正方形/長方形 5"/>
          <p:cNvSpPr/>
          <p:nvPr/>
        </p:nvSpPr>
        <p:spPr>
          <a:xfrm>
            <a:off x="1249902" y="1872603"/>
            <a:ext cx="6636144" cy="37469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iragino Kaku Gothic Pro W6" charset="-128"/>
                <a:ea typeface="Hiragino Kaku Gothic Pro W6" charset="-128"/>
                <a:cs typeface="Hiragino Kaku Gothic Pro W6" charset="-128"/>
              </a:rPr>
              <a:t>ビジネス・プロセス</a:t>
            </a:r>
            <a:endParaRPr kumimoji="1" lang="ja-JP" altLang="en-US" sz="1400" dirty="0">
              <a:solidFill>
                <a:srgbClr val="FFFFFF"/>
              </a:solidFill>
              <a:latin typeface="Hiragino Kaku Gothic Pro W6" charset="-128"/>
              <a:ea typeface="Hiragino Kaku Gothic Pro W6" charset="-128"/>
              <a:cs typeface="Hiragino Kaku Gothic Pro W6" charset="-128"/>
            </a:endParaRPr>
          </a:p>
        </p:txBody>
      </p:sp>
      <p:sp>
        <p:nvSpPr>
          <p:cNvPr id="9" name="正方形/長方形 8"/>
          <p:cNvSpPr/>
          <p:nvPr/>
        </p:nvSpPr>
        <p:spPr>
          <a:xfrm>
            <a:off x="1249904" y="3562070"/>
            <a:ext cx="6636142" cy="36415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10" name="正方形/長方形 9"/>
          <p:cNvSpPr/>
          <p:nvPr/>
        </p:nvSpPr>
        <p:spPr>
          <a:xfrm>
            <a:off x="3375099" y="3141784"/>
            <a:ext cx="4510946" cy="7295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11" name="正方形/長方形 10"/>
          <p:cNvSpPr/>
          <p:nvPr/>
        </p:nvSpPr>
        <p:spPr>
          <a:xfrm>
            <a:off x="5766141" y="2703021"/>
            <a:ext cx="2119906" cy="113482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Hiragino Kaku Gothic Pro W6" charset="-128"/>
                <a:ea typeface="Hiragino Kaku Gothic Pro W6" charset="-128"/>
                <a:cs typeface="Hiragino Kaku Gothic Pro W6" charset="-128"/>
              </a:rPr>
              <a:t>SaaS</a:t>
            </a:r>
            <a:endParaRPr kumimoji="1" lang="ja-JP" altLang="en-US" dirty="0">
              <a:solidFill>
                <a:srgbClr val="FFFFFF"/>
              </a:solidFill>
              <a:latin typeface="Hiragino Kaku Gothic Pro W6" charset="-128"/>
              <a:ea typeface="Hiragino Kaku Gothic Pro W6" charset="-128"/>
              <a:cs typeface="Hiragino Kaku Gothic Pro W6" charset="-128"/>
            </a:endParaRPr>
          </a:p>
        </p:txBody>
      </p:sp>
      <p:sp>
        <p:nvSpPr>
          <p:cNvPr id="12" name="テキスト ボックス 11"/>
          <p:cNvSpPr txBox="1"/>
          <p:nvPr/>
        </p:nvSpPr>
        <p:spPr>
          <a:xfrm>
            <a:off x="4162469" y="3317783"/>
            <a:ext cx="805029" cy="369332"/>
          </a:xfrm>
          <a:prstGeom prst="rect">
            <a:avLst/>
          </a:prstGeom>
          <a:noFill/>
        </p:spPr>
        <p:txBody>
          <a:bodyPr wrap="none" rtlCol="0">
            <a:spAutoFit/>
          </a:bodyPr>
          <a:lstStyle/>
          <a:p>
            <a:pPr algn="ctr"/>
            <a:r>
              <a:rPr kumimoji="1" lang="en-US" altLang="ja-JP" dirty="0" err="1" smtClean="0">
                <a:solidFill>
                  <a:schemeClr val="bg1"/>
                </a:solidFill>
                <a:latin typeface="Hiragino Kaku Gothic Pro W6" charset="-128"/>
                <a:ea typeface="Hiragino Kaku Gothic Pro W6" charset="-128"/>
                <a:cs typeface="Hiragino Kaku Gothic Pro W6" charset="-128"/>
              </a:rPr>
              <a:t>PaaS</a:t>
            </a:r>
            <a:endParaRPr kumimoji="1" lang="ja-JP" altLang="en-US" dirty="0">
              <a:solidFill>
                <a:schemeClr val="bg1"/>
              </a:solidFill>
              <a:latin typeface="Hiragino Kaku Gothic Pro W6" charset="-128"/>
              <a:ea typeface="Hiragino Kaku Gothic Pro W6" charset="-128"/>
              <a:cs typeface="Hiragino Kaku Gothic Pro W6" charset="-128"/>
            </a:endParaRPr>
          </a:p>
        </p:txBody>
      </p:sp>
      <p:sp>
        <p:nvSpPr>
          <p:cNvPr id="13" name="テキスト ボックス 12"/>
          <p:cNvSpPr txBox="1"/>
          <p:nvPr/>
        </p:nvSpPr>
        <p:spPr>
          <a:xfrm>
            <a:off x="1958077" y="3561095"/>
            <a:ext cx="708848" cy="369332"/>
          </a:xfrm>
          <a:prstGeom prst="rect">
            <a:avLst/>
          </a:prstGeom>
          <a:noFill/>
        </p:spPr>
        <p:txBody>
          <a:bodyPr wrap="none" rtlCol="0">
            <a:spAutoFit/>
          </a:bodyPr>
          <a:lstStyle/>
          <a:p>
            <a:pPr algn="ctr"/>
            <a:r>
              <a:rPr kumimoji="1" lang="en-US" altLang="ja-JP" dirty="0" err="1" smtClean="0">
                <a:solidFill>
                  <a:schemeClr val="bg1"/>
                </a:solidFill>
                <a:latin typeface="Hiragino Kaku Gothic Pro W6" charset="-128"/>
                <a:ea typeface="Hiragino Kaku Gothic Pro W6" charset="-128"/>
                <a:cs typeface="Hiragino Kaku Gothic Pro W6" charset="-128"/>
              </a:rPr>
              <a:t>IaaS</a:t>
            </a:r>
            <a:endParaRPr kumimoji="1" lang="ja-JP" altLang="en-US" dirty="0">
              <a:solidFill>
                <a:schemeClr val="bg1"/>
              </a:solidFill>
              <a:latin typeface="Hiragino Kaku Gothic Pro W6" charset="-128"/>
              <a:ea typeface="Hiragino Kaku Gothic Pro W6" charset="-128"/>
              <a:cs typeface="Hiragino Kaku Gothic Pro W6" charset="-128"/>
            </a:endParaRPr>
          </a:p>
        </p:txBody>
      </p:sp>
      <p:sp>
        <p:nvSpPr>
          <p:cNvPr id="15" name="正方形/長方形 14"/>
          <p:cNvSpPr/>
          <p:nvPr/>
        </p:nvSpPr>
        <p:spPr>
          <a:xfrm>
            <a:off x="1279984" y="3147637"/>
            <a:ext cx="2060673" cy="369318"/>
          </a:xfrm>
          <a:prstGeom prst="rect">
            <a:avLst/>
          </a:prstGeom>
          <a:noFill/>
          <a:ln>
            <a:solidFill>
              <a:srgbClr val="0070C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0070C0"/>
                </a:solidFill>
                <a:latin typeface="Hiragino Kaku Gothic Pro W6" charset="-128"/>
                <a:ea typeface="Hiragino Kaku Gothic Pro W6" charset="-128"/>
                <a:cs typeface="Hiragino Kaku Gothic Pro W6" charset="-128"/>
              </a:rPr>
              <a:t>独自プラットフォーム</a:t>
            </a:r>
            <a:endParaRPr kumimoji="1" lang="ja-JP" altLang="en-US" sz="1000" dirty="0">
              <a:solidFill>
                <a:srgbClr val="0070C0"/>
              </a:solidFill>
              <a:latin typeface="Hiragino Kaku Gothic Pro W6" charset="-128"/>
              <a:ea typeface="Hiragino Kaku Gothic Pro W6" charset="-128"/>
              <a:cs typeface="Hiragino Kaku Gothic Pro W6" charset="-128"/>
            </a:endParaRPr>
          </a:p>
        </p:txBody>
      </p:sp>
      <p:sp>
        <p:nvSpPr>
          <p:cNvPr id="16" name="正方形/長方形 15"/>
          <p:cNvSpPr/>
          <p:nvPr/>
        </p:nvSpPr>
        <p:spPr>
          <a:xfrm>
            <a:off x="1279984" y="2715267"/>
            <a:ext cx="4435354" cy="381401"/>
          </a:xfrm>
          <a:prstGeom prst="rect">
            <a:avLst/>
          </a:prstGeom>
          <a:noFill/>
          <a:ln>
            <a:solidFill>
              <a:srgbClr val="0070C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0070C0"/>
                </a:solidFill>
                <a:latin typeface="Hiragino Kaku Gothic Pro W6" charset="-128"/>
                <a:ea typeface="Hiragino Kaku Gothic Pro W6" charset="-128"/>
                <a:cs typeface="Hiragino Kaku Gothic Pro W6" charset="-128"/>
              </a:rPr>
              <a:t>独自アプリケーション</a:t>
            </a:r>
            <a:endParaRPr kumimoji="1" lang="ja-JP" altLang="en-US" sz="1000" dirty="0">
              <a:solidFill>
                <a:srgbClr val="0070C0"/>
              </a:solidFill>
              <a:latin typeface="Hiragino Kaku Gothic Pro W6" charset="-128"/>
              <a:ea typeface="Hiragino Kaku Gothic Pro W6" charset="-128"/>
              <a:cs typeface="Hiragino Kaku Gothic Pro W6" charset="-128"/>
            </a:endParaRPr>
          </a:p>
        </p:txBody>
      </p:sp>
      <p:sp>
        <p:nvSpPr>
          <p:cNvPr id="17" name="正方形/長方形 16"/>
          <p:cNvSpPr/>
          <p:nvPr/>
        </p:nvSpPr>
        <p:spPr>
          <a:xfrm>
            <a:off x="1249902" y="3986577"/>
            <a:ext cx="6636144" cy="37469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iragino Kaku Gothic Pro W6" charset="-128"/>
                <a:ea typeface="Hiragino Kaku Gothic Pro W6" charset="-128"/>
                <a:cs typeface="Hiragino Kaku Gothic Pro W6" charset="-128"/>
              </a:rPr>
              <a:t>統合認証基盤</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18" name="正方形/長方形 17"/>
          <p:cNvSpPr/>
          <p:nvPr/>
        </p:nvSpPr>
        <p:spPr>
          <a:xfrm>
            <a:off x="1249902" y="4410673"/>
            <a:ext cx="6636144" cy="37469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オーバーレイ・ネットワーク</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kumimoji="1" lang="en-US" altLang="ja-JP" sz="800" dirty="0" smtClean="0">
                <a:solidFill>
                  <a:srgbClr val="FFFFFF"/>
                </a:solidFill>
                <a:latin typeface="Hiragino Kaku Gothic Pro W6" charset="-128"/>
                <a:ea typeface="Hiragino Kaku Gothic Pro W6" charset="-128"/>
                <a:cs typeface="Hiragino Kaku Gothic Pro W6" charset="-128"/>
              </a:rPr>
              <a:t>SDN(Software Defined Network) / NFV(Network Function Virtualization)</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19" name="テキスト ボックス 18"/>
          <p:cNvSpPr txBox="1"/>
          <p:nvPr/>
        </p:nvSpPr>
        <p:spPr>
          <a:xfrm>
            <a:off x="2326818" y="2397862"/>
            <a:ext cx="4493539" cy="276999"/>
          </a:xfrm>
          <a:prstGeom prst="rect">
            <a:avLst/>
          </a:prstGeom>
          <a:noFill/>
        </p:spPr>
        <p:txBody>
          <a:bodyPr wrap="none" rtlCol="0">
            <a:spAutoFit/>
          </a:bodyPr>
          <a:lstStyle/>
          <a:p>
            <a:pPr algn="ctr"/>
            <a:r>
              <a:rPr kumimoji="1" lang="ja-JP" altLang="en-US" sz="1200" dirty="0" smtClean="0">
                <a:solidFill>
                  <a:srgbClr val="C00000"/>
                </a:solidFill>
                <a:latin typeface="Hiragino Kaku Gothic Pro W6" charset="-128"/>
                <a:ea typeface="Hiragino Kaku Gothic Pro W6" charset="-128"/>
                <a:cs typeface="Hiragino Kaku Gothic Pro W6" charset="-128"/>
              </a:rPr>
              <a:t>パブリック・クラウド／ホステッド・プライベート・クラウド</a:t>
            </a:r>
            <a:endParaRPr kumimoji="1" lang="ja-JP" altLang="en-US" sz="1200" dirty="0">
              <a:solidFill>
                <a:srgbClr val="C00000"/>
              </a:solidFill>
              <a:latin typeface="Hiragino Kaku Gothic Pro W6" charset="-128"/>
              <a:ea typeface="Hiragino Kaku Gothic Pro W6" charset="-128"/>
              <a:cs typeface="Hiragino Kaku Gothic Pro W6" charset="-128"/>
            </a:endParaRPr>
          </a:p>
        </p:txBody>
      </p:sp>
      <p:sp>
        <p:nvSpPr>
          <p:cNvPr id="20" name="テキスト ボックス 19"/>
          <p:cNvSpPr txBox="1"/>
          <p:nvPr/>
        </p:nvSpPr>
        <p:spPr>
          <a:xfrm>
            <a:off x="3754853" y="1545038"/>
            <a:ext cx="1620957" cy="307777"/>
          </a:xfrm>
          <a:prstGeom prst="rect">
            <a:avLst/>
          </a:prstGeom>
          <a:noFill/>
        </p:spPr>
        <p:txBody>
          <a:bodyPr wrap="none" rtlCol="0">
            <a:spAutoFit/>
          </a:bodyPr>
          <a:lstStyle/>
          <a:p>
            <a:pPr algn="ctr"/>
            <a:r>
              <a:rPr kumimoji="1" lang="ja-JP" altLang="en-US" sz="1400" dirty="0" smtClean="0">
                <a:solidFill>
                  <a:schemeClr val="bg1"/>
                </a:solidFill>
                <a:latin typeface="Hiragino Kaku Gothic Pro W6" charset="-128"/>
                <a:ea typeface="Hiragino Kaku Gothic Pro W6" charset="-128"/>
                <a:cs typeface="Hiragino Kaku Gothic Pro W6" charset="-128"/>
              </a:rPr>
              <a:t>ビジネス・モデル</a:t>
            </a:r>
            <a:endParaRPr kumimoji="1" lang="ja-JP" altLang="en-US" sz="1400" dirty="0">
              <a:solidFill>
                <a:schemeClr val="bg1"/>
              </a:solidFill>
              <a:latin typeface="Hiragino Kaku Gothic Pro W6" charset="-128"/>
              <a:ea typeface="Hiragino Kaku Gothic Pro W6" charset="-128"/>
              <a:cs typeface="Hiragino Kaku Gothic Pro W6" charset="-128"/>
            </a:endParaRPr>
          </a:p>
        </p:txBody>
      </p:sp>
      <p:sp>
        <p:nvSpPr>
          <p:cNvPr id="21" name="角丸四角形 20"/>
          <p:cNvSpPr/>
          <p:nvPr/>
        </p:nvSpPr>
        <p:spPr>
          <a:xfrm>
            <a:off x="1179235" y="4936904"/>
            <a:ext cx="6773975" cy="343759"/>
          </a:xfrm>
          <a:prstGeom prst="roundRect">
            <a:avLst>
              <a:gd name="adj" fmla="val 5000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iragino Kaku Gothic Pro W6" charset="-128"/>
                <a:ea typeface="Hiragino Kaku Gothic Pro W6" charset="-128"/>
                <a:cs typeface="Hiragino Kaku Gothic Pro W6" charset="-128"/>
              </a:rPr>
              <a:t>インターネット</a:t>
            </a:r>
            <a:endParaRPr kumimoji="1" lang="ja-JP" altLang="en-US" sz="1400" dirty="0">
              <a:solidFill>
                <a:srgbClr val="FFFFFF"/>
              </a:solidFill>
              <a:latin typeface="Hiragino Kaku Gothic Pro W6" charset="-128"/>
              <a:ea typeface="Hiragino Kaku Gothic Pro W6" charset="-128"/>
              <a:cs typeface="Hiragino Kaku Gothic Pro W6" charset="-128"/>
            </a:endParaRPr>
          </a:p>
        </p:txBody>
      </p:sp>
      <p:sp>
        <p:nvSpPr>
          <p:cNvPr id="22" name="正方形/長方形 21"/>
          <p:cNvSpPr/>
          <p:nvPr/>
        </p:nvSpPr>
        <p:spPr>
          <a:xfrm>
            <a:off x="1179235" y="5351895"/>
            <a:ext cx="6773975" cy="53965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smtClean="0">
                <a:solidFill>
                  <a:srgbClr val="FFFFFF"/>
                </a:solidFill>
                <a:latin typeface="Hiragino Kaku Gothic Pro W6" charset="-128"/>
                <a:ea typeface="Hiragino Kaku Gothic Pro W6" charset="-128"/>
                <a:cs typeface="Hiragino Kaku Gothic Pro W6" charset="-128"/>
              </a:rPr>
              <a:t>IoT</a:t>
            </a:r>
            <a:endParaRPr kumimoji="1" lang="ja-JP" altLang="en-US" sz="1600" dirty="0">
              <a:solidFill>
                <a:srgbClr val="FFFFFF"/>
              </a:solidFill>
              <a:latin typeface="Hiragino Kaku Gothic Pro W6" charset="-128"/>
              <a:ea typeface="Hiragino Kaku Gothic Pro W6" charset="-128"/>
              <a:cs typeface="Hiragino Kaku Gothic Pro W6" charset="-128"/>
            </a:endParaRPr>
          </a:p>
        </p:txBody>
      </p:sp>
      <p:sp>
        <p:nvSpPr>
          <p:cNvPr id="23" name="正方形/長方形 22"/>
          <p:cNvSpPr/>
          <p:nvPr/>
        </p:nvSpPr>
        <p:spPr>
          <a:xfrm>
            <a:off x="1458113" y="5473907"/>
            <a:ext cx="1882544" cy="295633"/>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Hiragino Kaku Gothic Pro W6" charset="-128"/>
                <a:ea typeface="Hiragino Kaku Gothic Pro W6" charset="-128"/>
                <a:cs typeface="Hiragino Kaku Gothic Pro W6" charset="-128"/>
              </a:rPr>
              <a:t>モバイル</a:t>
            </a:r>
            <a:r>
              <a:rPr lang="ja-JP" altLang="en-US" sz="1000" smtClean="0">
                <a:solidFill>
                  <a:srgbClr val="FFFFFF"/>
                </a:solidFill>
                <a:latin typeface="Hiragino Kaku Gothic Pro W6" charset="-128"/>
                <a:ea typeface="Hiragino Kaku Gothic Pro W6" charset="-128"/>
                <a:cs typeface="Hiragino Kaku Gothic Pro W6" charset="-128"/>
              </a:rPr>
              <a:t>／</a:t>
            </a:r>
            <a:r>
              <a:rPr kumimoji="1" lang="ja-JP" altLang="en-US" sz="1000" smtClean="0">
                <a:solidFill>
                  <a:srgbClr val="FFFFFF"/>
                </a:solidFill>
                <a:latin typeface="Hiragino Kaku Gothic Pro W6" charset="-128"/>
                <a:ea typeface="Hiragino Kaku Gothic Pro W6" charset="-128"/>
                <a:cs typeface="Hiragino Kaku Gothic Pro W6" charset="-128"/>
              </a:rPr>
              <a:t>ウェアラブル</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4" name="正方形/長方形 23"/>
          <p:cNvSpPr/>
          <p:nvPr/>
        </p:nvSpPr>
        <p:spPr>
          <a:xfrm>
            <a:off x="5766141" y="5473907"/>
            <a:ext cx="1882544" cy="295633"/>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Hiragino Kaku Gothic Pro W6" charset="-128"/>
                <a:ea typeface="Hiragino Kaku Gothic Pro W6" charset="-128"/>
                <a:cs typeface="Hiragino Kaku Gothic Pro W6" charset="-128"/>
              </a:rPr>
              <a:t>ロボット</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5" name="正方形/長方形 24"/>
          <p:cNvSpPr/>
          <p:nvPr/>
        </p:nvSpPr>
        <p:spPr>
          <a:xfrm>
            <a:off x="5318372" y="2773941"/>
            <a:ext cx="828177" cy="27319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smtClean="0">
                <a:solidFill>
                  <a:srgbClr val="FFFFFF"/>
                </a:solidFill>
                <a:latin typeface="Hiragino Kaku Gothic Pro W6" charset="-128"/>
                <a:ea typeface="Hiragino Kaku Gothic Pro W6" charset="-128"/>
                <a:cs typeface="Hiragino Kaku Gothic Pro W6" charset="-128"/>
              </a:rPr>
              <a:t>API</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6" name="正方形/長方形 25"/>
          <p:cNvSpPr/>
          <p:nvPr/>
        </p:nvSpPr>
        <p:spPr>
          <a:xfrm>
            <a:off x="2951970" y="3202673"/>
            <a:ext cx="828177" cy="27319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Hiragino Kaku Gothic Pro W6" charset="-128"/>
                <a:ea typeface="Hiragino Kaku Gothic Pro W6" charset="-128"/>
                <a:cs typeface="Hiragino Kaku Gothic Pro W6" charset="-128"/>
              </a:rPr>
              <a:t>コンテナ</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7" name="左カーブ矢印 26"/>
          <p:cNvSpPr/>
          <p:nvPr/>
        </p:nvSpPr>
        <p:spPr>
          <a:xfrm rot="10800000">
            <a:off x="311960" y="1586247"/>
            <a:ext cx="660489" cy="3577538"/>
          </a:xfrm>
          <a:prstGeom prst="curvedLeftArrow">
            <a:avLst>
              <a:gd name="adj1" fmla="val 70688"/>
              <a:gd name="adj2" fmla="val 124497"/>
              <a:gd name="adj3" fmla="val 40614"/>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左カーブ矢印 27"/>
          <p:cNvSpPr/>
          <p:nvPr/>
        </p:nvSpPr>
        <p:spPr>
          <a:xfrm>
            <a:off x="8162542" y="1792731"/>
            <a:ext cx="660489" cy="3577538"/>
          </a:xfrm>
          <a:prstGeom prst="curvedLeftArrow">
            <a:avLst>
              <a:gd name="adj1" fmla="val 70688"/>
              <a:gd name="adj2" fmla="val 124497"/>
              <a:gd name="adj3" fmla="val 40614"/>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a:off x="6355500" y="6013565"/>
            <a:ext cx="1597710" cy="48813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10800000">
            <a:off x="1179235" y="6038309"/>
            <a:ext cx="1597710" cy="48813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31" name="図形グループ 30"/>
          <p:cNvGrpSpPr/>
          <p:nvPr/>
        </p:nvGrpSpPr>
        <p:grpSpPr>
          <a:xfrm>
            <a:off x="215106" y="3209720"/>
            <a:ext cx="198016" cy="394854"/>
            <a:chOff x="626312" y="838875"/>
            <a:chExt cx="603656" cy="1238713"/>
          </a:xfrm>
          <a:solidFill>
            <a:schemeClr val="accent5">
              <a:lumMod val="50000"/>
            </a:schemeClr>
          </a:solidFill>
        </p:grpSpPr>
        <p:sp>
          <p:nvSpPr>
            <p:cNvPr id="32" name="円/楕円 3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33" name="フローチャート: 論理積ゲート 32"/>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4" name="テキスト ボックス 33"/>
          <p:cNvSpPr txBox="1"/>
          <p:nvPr/>
        </p:nvSpPr>
        <p:spPr>
          <a:xfrm>
            <a:off x="85510" y="3654161"/>
            <a:ext cx="954107" cy="400110"/>
          </a:xfrm>
          <a:prstGeom prst="rect">
            <a:avLst/>
          </a:prstGeom>
          <a:noFill/>
        </p:spPr>
        <p:txBody>
          <a:bodyPr wrap="none" rtlCol="0">
            <a:spAutoFit/>
          </a:bodyPr>
          <a:lstStyle/>
          <a:p>
            <a:r>
              <a:rPr kumimoji="1" lang="ja-JP" altLang="en-US" sz="1000" b="1" dirty="0" smtClean="0">
                <a:solidFill>
                  <a:srgbClr val="002060"/>
                </a:solidFill>
                <a:latin typeface="Meiryo" charset="-128"/>
                <a:ea typeface="Meiryo" charset="-128"/>
                <a:cs typeface="Meiryo" charset="-128"/>
              </a:rPr>
              <a:t>テクノロジー</a:t>
            </a:r>
            <a:endParaRPr kumimoji="1" lang="en-US" altLang="ja-JP" sz="1000" b="1" dirty="0" smtClean="0">
              <a:solidFill>
                <a:srgbClr val="002060"/>
              </a:solidFill>
              <a:latin typeface="Meiryo" charset="-128"/>
              <a:ea typeface="Meiryo" charset="-128"/>
              <a:cs typeface="Meiryo" charset="-128"/>
            </a:endParaRPr>
          </a:p>
          <a:p>
            <a:r>
              <a:rPr lang="ja-JP" altLang="en-US" sz="1000" b="1" dirty="0" smtClean="0">
                <a:solidFill>
                  <a:srgbClr val="002060"/>
                </a:solidFill>
                <a:latin typeface="Meiryo" charset="-128"/>
                <a:ea typeface="Meiryo" charset="-128"/>
                <a:cs typeface="Meiryo" charset="-128"/>
              </a:rPr>
              <a:t>アーキテクト</a:t>
            </a:r>
            <a:endParaRPr kumimoji="1" lang="en-US" altLang="ja-JP" sz="1000" b="1" dirty="0" smtClean="0">
              <a:solidFill>
                <a:srgbClr val="002060"/>
              </a:solidFill>
              <a:latin typeface="Meiryo" charset="-128"/>
              <a:ea typeface="Meiryo" charset="-128"/>
              <a:cs typeface="Meiryo" charset="-128"/>
            </a:endParaRPr>
          </a:p>
        </p:txBody>
      </p:sp>
      <p:grpSp>
        <p:nvGrpSpPr>
          <p:cNvPr id="35" name="図形グループ 34"/>
          <p:cNvGrpSpPr/>
          <p:nvPr/>
        </p:nvGrpSpPr>
        <p:grpSpPr>
          <a:xfrm>
            <a:off x="8738331" y="3209720"/>
            <a:ext cx="198016" cy="394854"/>
            <a:chOff x="626312" y="838875"/>
            <a:chExt cx="603656" cy="1238713"/>
          </a:xfrm>
          <a:solidFill>
            <a:schemeClr val="accent5">
              <a:lumMod val="50000"/>
            </a:schemeClr>
          </a:solidFill>
        </p:grpSpPr>
        <p:sp>
          <p:nvSpPr>
            <p:cNvPr id="36" name="円/楕円 3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37" name="フローチャート: 論理積ゲート 36"/>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8" name="テキスト ボックス 37"/>
          <p:cNvSpPr txBox="1"/>
          <p:nvPr/>
        </p:nvSpPr>
        <p:spPr>
          <a:xfrm>
            <a:off x="8111739" y="3646321"/>
            <a:ext cx="954107" cy="400110"/>
          </a:xfrm>
          <a:prstGeom prst="rect">
            <a:avLst/>
          </a:prstGeom>
          <a:noFill/>
        </p:spPr>
        <p:txBody>
          <a:bodyPr wrap="none" rtlCol="0">
            <a:spAutoFit/>
          </a:bodyPr>
          <a:lstStyle/>
          <a:p>
            <a:pPr algn="r"/>
            <a:r>
              <a:rPr kumimoji="1" lang="ja-JP" altLang="en-US" sz="1000" b="1" dirty="0" smtClean="0">
                <a:solidFill>
                  <a:srgbClr val="002060"/>
                </a:solidFill>
                <a:latin typeface="Meiryo" charset="-128"/>
                <a:ea typeface="Meiryo" charset="-128"/>
                <a:cs typeface="Meiryo" charset="-128"/>
              </a:rPr>
              <a:t>ビジネス</a:t>
            </a:r>
            <a:endParaRPr kumimoji="1" lang="en-US" altLang="ja-JP" sz="1000" b="1" dirty="0" smtClean="0">
              <a:solidFill>
                <a:srgbClr val="002060"/>
              </a:solidFill>
              <a:latin typeface="Meiryo" charset="-128"/>
              <a:ea typeface="Meiryo" charset="-128"/>
              <a:cs typeface="Meiryo" charset="-128"/>
            </a:endParaRPr>
          </a:p>
          <a:p>
            <a:pPr algn="r"/>
            <a:r>
              <a:rPr lang="ja-JP" altLang="en-US" sz="1000" b="1" dirty="0" smtClean="0">
                <a:solidFill>
                  <a:srgbClr val="002060"/>
                </a:solidFill>
                <a:latin typeface="Meiryo" charset="-128"/>
                <a:ea typeface="Meiryo" charset="-128"/>
                <a:cs typeface="Meiryo" charset="-128"/>
              </a:rPr>
              <a:t>アーキテクト</a:t>
            </a:r>
            <a:endParaRPr kumimoji="1" lang="en-US" altLang="ja-JP" sz="1000" b="1" dirty="0" smtClean="0">
              <a:solidFill>
                <a:srgbClr val="002060"/>
              </a:solidFill>
              <a:latin typeface="Meiryo" charset="-128"/>
              <a:ea typeface="Meiryo" charset="-128"/>
              <a:cs typeface="Meiryo" charset="-128"/>
            </a:endParaRPr>
          </a:p>
        </p:txBody>
      </p:sp>
      <p:grpSp>
        <p:nvGrpSpPr>
          <p:cNvPr id="39" name="図形グループ 38"/>
          <p:cNvGrpSpPr/>
          <p:nvPr/>
        </p:nvGrpSpPr>
        <p:grpSpPr>
          <a:xfrm>
            <a:off x="3460402" y="6082306"/>
            <a:ext cx="198016" cy="394854"/>
            <a:chOff x="626312" y="838875"/>
            <a:chExt cx="603656" cy="1238713"/>
          </a:xfrm>
          <a:solidFill>
            <a:schemeClr val="accent5">
              <a:lumMod val="50000"/>
            </a:schemeClr>
          </a:solidFill>
        </p:grpSpPr>
        <p:sp>
          <p:nvSpPr>
            <p:cNvPr id="40" name="円/楕円 3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1" name="フローチャート: 論理積ゲート 40"/>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42" name="テキスト ボックス 41"/>
          <p:cNvSpPr txBox="1"/>
          <p:nvPr/>
        </p:nvSpPr>
        <p:spPr>
          <a:xfrm>
            <a:off x="3750612" y="6133222"/>
            <a:ext cx="2185214" cy="276999"/>
          </a:xfrm>
          <a:prstGeom prst="rect">
            <a:avLst/>
          </a:prstGeom>
          <a:noFill/>
        </p:spPr>
        <p:txBody>
          <a:bodyPr wrap="none" rtlCol="0">
            <a:spAutoFit/>
          </a:bodyPr>
          <a:lstStyle/>
          <a:p>
            <a:r>
              <a:rPr kumimoji="1" lang="ja-JP" altLang="en-US" sz="1200" b="1" smtClean="0">
                <a:solidFill>
                  <a:srgbClr val="002060"/>
                </a:solidFill>
                <a:latin typeface="Meiryo" charset="-128"/>
                <a:ea typeface="Meiryo" charset="-128"/>
                <a:cs typeface="Meiryo" charset="-128"/>
              </a:rPr>
              <a:t>セキュリティ・</a:t>
            </a:r>
            <a:r>
              <a:rPr lang="ja-JP" altLang="en-US" sz="1200" b="1" smtClean="0">
                <a:solidFill>
                  <a:srgbClr val="002060"/>
                </a:solidFill>
                <a:latin typeface="Meiryo" charset="-128"/>
                <a:ea typeface="Meiryo" charset="-128"/>
                <a:cs typeface="Meiryo" charset="-128"/>
              </a:rPr>
              <a:t>アーキテクト</a:t>
            </a:r>
            <a:endParaRPr kumimoji="1" lang="en-US" altLang="ja-JP" sz="1200" b="1" dirty="0" smtClean="0">
              <a:solidFill>
                <a:srgbClr val="002060"/>
              </a:solidFill>
              <a:latin typeface="Meiryo" charset="-128"/>
              <a:ea typeface="Meiryo" charset="-128"/>
              <a:cs typeface="Meiryo" charset="-128"/>
            </a:endParaRPr>
          </a:p>
        </p:txBody>
      </p:sp>
      <p:sp>
        <p:nvSpPr>
          <p:cNvPr id="43" name="正方形/長方形 42"/>
          <p:cNvSpPr/>
          <p:nvPr/>
        </p:nvSpPr>
        <p:spPr>
          <a:xfrm>
            <a:off x="5766141" y="4045994"/>
            <a:ext cx="1882544" cy="27319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Hiragino Kaku Gothic Pro W6" charset="-128"/>
                <a:ea typeface="Hiragino Kaku Gothic Pro W6" charset="-128"/>
                <a:cs typeface="Hiragino Kaku Gothic Pro W6" charset="-128"/>
              </a:rPr>
              <a:t>アクティビティ・ログ</a:t>
            </a:r>
            <a:endParaRPr kumimoji="1" lang="en-US" altLang="ja-JP" sz="800" dirty="0" smtClean="0">
              <a:solidFill>
                <a:srgbClr val="FFFFFF"/>
              </a:solidFill>
              <a:latin typeface="Hiragino Kaku Gothic Pro W6" charset="-128"/>
              <a:ea typeface="Hiragino Kaku Gothic Pro W6" charset="-128"/>
              <a:cs typeface="Hiragino Kaku Gothic Pro W6" charset="-128"/>
            </a:endParaRPr>
          </a:p>
          <a:p>
            <a:pPr algn="ctr"/>
            <a:r>
              <a:rPr kumimoji="1" lang="en-US" altLang="ja-JP" sz="800" dirty="0" smtClean="0">
                <a:solidFill>
                  <a:srgbClr val="FFFFFF"/>
                </a:solidFill>
                <a:latin typeface="Hiragino Kaku Gothic Pro W6" charset="-128"/>
                <a:ea typeface="Hiragino Kaku Gothic Pro W6" charset="-128"/>
                <a:cs typeface="Hiragino Kaku Gothic Pro W6" charset="-128"/>
              </a:rPr>
              <a:t>(</a:t>
            </a:r>
            <a:r>
              <a:rPr kumimoji="1" lang="ja-JP" altLang="en-US" sz="800" dirty="0" smtClean="0">
                <a:solidFill>
                  <a:srgbClr val="FFFFFF"/>
                </a:solidFill>
                <a:latin typeface="Hiragino Kaku Gothic Pro W6" charset="-128"/>
                <a:ea typeface="Hiragino Kaku Gothic Pro W6" charset="-128"/>
                <a:cs typeface="Hiragino Kaku Gothic Pro W6" charset="-128"/>
              </a:rPr>
              <a:t>いつ・何をした</a:t>
            </a:r>
            <a:r>
              <a:rPr kumimoji="1" lang="en-US" altLang="ja-JP" sz="800" dirty="0" smtClean="0">
                <a:solidFill>
                  <a:srgbClr val="FFFFFF"/>
                </a:solidFill>
                <a:latin typeface="Hiragino Kaku Gothic Pro W6" charset="-128"/>
                <a:ea typeface="Hiragino Kaku Gothic Pro W6" charset="-128"/>
                <a:cs typeface="Hiragino Kaku Gothic Pro W6" charset="-128"/>
              </a:rPr>
              <a:t>)</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44" name="正方形/長方形 43"/>
          <p:cNvSpPr/>
          <p:nvPr/>
        </p:nvSpPr>
        <p:spPr>
          <a:xfrm>
            <a:off x="1458113" y="4046431"/>
            <a:ext cx="1882544" cy="27319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Hiragino Kaku Gothic Pro W6" charset="-128"/>
                <a:ea typeface="Hiragino Kaku Gothic Pro W6" charset="-128"/>
                <a:cs typeface="Hiragino Kaku Gothic Pro W6" charset="-128"/>
              </a:rPr>
              <a:t>アイデンティティ・</a:t>
            </a:r>
            <a:r>
              <a:rPr kumimoji="1" lang="ja-JP" altLang="en-US" sz="800" dirty="0" smtClean="0">
                <a:solidFill>
                  <a:srgbClr val="FFFFFF"/>
                </a:solidFill>
                <a:latin typeface="Hiragino Kaku Gothic Pro W6" charset="-128"/>
                <a:ea typeface="Hiragino Kaku Gothic Pro W6" charset="-128"/>
                <a:cs typeface="Hiragino Kaku Gothic Pro W6" charset="-128"/>
              </a:rPr>
              <a:t>マネージメント</a:t>
            </a:r>
            <a:endParaRPr kumimoji="1" lang="en-US" altLang="ja-JP" sz="800" dirty="0" smtClean="0">
              <a:solidFill>
                <a:srgbClr val="FFFFFF"/>
              </a:solidFill>
              <a:latin typeface="Hiragino Kaku Gothic Pro W6" charset="-128"/>
              <a:ea typeface="Hiragino Kaku Gothic Pro W6" charset="-128"/>
              <a:cs typeface="Hiragino Kaku Gothic Pro W6" charset="-128"/>
            </a:endParaRPr>
          </a:p>
          <a:p>
            <a:pPr algn="ctr"/>
            <a:r>
              <a:rPr kumimoji="1" lang="en-US" altLang="ja-JP" sz="800" dirty="0" smtClean="0">
                <a:solidFill>
                  <a:srgbClr val="FFFFFF"/>
                </a:solidFill>
                <a:latin typeface="Hiragino Kaku Gothic Pro W6" charset="-128"/>
                <a:ea typeface="Hiragino Kaku Gothic Pro W6" charset="-128"/>
                <a:cs typeface="Hiragino Kaku Gothic Pro W6" charset="-128"/>
              </a:rPr>
              <a:t>(</a:t>
            </a:r>
            <a:r>
              <a:rPr kumimoji="1" lang="ja-JP" altLang="en-US" sz="800" dirty="0" smtClean="0">
                <a:solidFill>
                  <a:srgbClr val="FFFFFF"/>
                </a:solidFill>
                <a:latin typeface="Hiragino Kaku Gothic Pro W6" charset="-128"/>
                <a:ea typeface="Hiragino Kaku Gothic Pro W6" charset="-128"/>
                <a:cs typeface="Hiragino Kaku Gothic Pro W6" charset="-128"/>
              </a:rPr>
              <a:t>誰が</a:t>
            </a:r>
            <a:r>
              <a:rPr kumimoji="1" lang="en-US" altLang="ja-JP" sz="800" dirty="0" smtClean="0">
                <a:solidFill>
                  <a:srgbClr val="FFFFFF"/>
                </a:solidFill>
                <a:latin typeface="Hiragino Kaku Gothic Pro W6" charset="-128"/>
                <a:ea typeface="Hiragino Kaku Gothic Pro W6" charset="-128"/>
                <a:cs typeface="Hiragino Kaku Gothic Pro W6" charset="-128"/>
              </a:rPr>
              <a:t>)</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grpSp>
        <p:nvGrpSpPr>
          <p:cNvPr id="47" name="図形グループ 46"/>
          <p:cNvGrpSpPr/>
          <p:nvPr/>
        </p:nvGrpSpPr>
        <p:grpSpPr>
          <a:xfrm>
            <a:off x="3528610" y="967731"/>
            <a:ext cx="198016" cy="394854"/>
            <a:chOff x="626312" y="838875"/>
            <a:chExt cx="603656" cy="1238713"/>
          </a:xfrm>
          <a:solidFill>
            <a:schemeClr val="accent5">
              <a:lumMod val="50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3"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50" name="テキスト ボックス 49"/>
          <p:cNvSpPr txBox="1"/>
          <p:nvPr/>
        </p:nvSpPr>
        <p:spPr>
          <a:xfrm>
            <a:off x="3818820" y="1018647"/>
            <a:ext cx="1723549" cy="276999"/>
          </a:xfrm>
          <a:prstGeom prst="rect">
            <a:avLst/>
          </a:prstGeom>
          <a:noFill/>
        </p:spPr>
        <p:txBody>
          <a:bodyPr wrap="none" rtlCol="0">
            <a:spAutoFit/>
          </a:bodyPr>
          <a:lstStyle/>
          <a:p>
            <a:r>
              <a:rPr kumimoji="1" lang="ja-JP" altLang="en-US" sz="1200" b="1" dirty="0" smtClean="0">
                <a:solidFill>
                  <a:srgbClr val="002060"/>
                </a:solidFill>
                <a:latin typeface="Meiryo" charset="-128"/>
                <a:ea typeface="Meiryo" charset="-128"/>
                <a:cs typeface="Meiryo" charset="-128"/>
              </a:rPr>
              <a:t>データ・</a:t>
            </a:r>
            <a:r>
              <a:rPr lang="ja-JP" altLang="en-US" sz="1200" b="1" dirty="0" smtClean="0">
                <a:solidFill>
                  <a:srgbClr val="002060"/>
                </a:solidFill>
                <a:latin typeface="Meiryo" charset="-128"/>
                <a:ea typeface="Meiryo" charset="-128"/>
                <a:cs typeface="Meiryo" charset="-128"/>
              </a:rPr>
              <a:t>アーキテクト</a:t>
            </a:r>
            <a:endParaRPr kumimoji="1" lang="en-US" altLang="ja-JP" sz="1200" b="1" dirty="0" smtClean="0">
              <a:solidFill>
                <a:srgbClr val="002060"/>
              </a:solidFill>
              <a:latin typeface="Meiryo" charset="-128"/>
              <a:ea typeface="Meiryo" charset="-128"/>
              <a:cs typeface="Meiryo" charset="-128"/>
            </a:endParaRPr>
          </a:p>
        </p:txBody>
      </p:sp>
      <p:sp>
        <p:nvSpPr>
          <p:cNvPr id="8" name="円柱 7"/>
          <p:cNvSpPr/>
          <p:nvPr/>
        </p:nvSpPr>
        <p:spPr>
          <a:xfrm>
            <a:off x="2160916" y="898567"/>
            <a:ext cx="1180665" cy="1185352"/>
          </a:xfrm>
          <a:prstGeom prst="can">
            <a:avLst>
              <a:gd name="adj" fmla="val 13330"/>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ビッグ</a:t>
            </a:r>
            <a:endParaRPr kumimoji="1" lang="en-US" altLang="ja-JP" sz="1400" dirty="0" smtClean="0">
              <a:solidFill>
                <a:srgbClr val="FFFFFF"/>
              </a:solidFill>
              <a:latin typeface="Meiryo" charset="-128"/>
              <a:ea typeface="Meiryo" charset="-128"/>
              <a:cs typeface="Meiryo" charset="-128"/>
            </a:endParaRPr>
          </a:p>
          <a:p>
            <a:pPr algn="ctr"/>
            <a:r>
              <a:rPr lang="ja-JP" altLang="en-US" sz="1400" dirty="0" smtClean="0">
                <a:solidFill>
                  <a:srgbClr val="FFFFFF"/>
                </a:solidFill>
                <a:latin typeface="Meiryo" charset="-128"/>
                <a:ea typeface="Meiryo" charset="-128"/>
                <a:cs typeface="Meiryo" charset="-128"/>
              </a:rPr>
              <a:t>データ</a:t>
            </a:r>
            <a:endParaRPr kumimoji="1" lang="ja-JP" altLang="en-US" sz="1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320015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6120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24457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：エンジニア（２）</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業務の現場に近く、日本語やビジネス文化や常識がわかる。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66624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273160" y="981660"/>
            <a:ext cx="5410200" cy="54191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2587360" y="2285991"/>
            <a:ext cx="4114800" cy="41148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2130160" y="3809991"/>
            <a:ext cx="2590800" cy="25908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人材育成：営業（１）</a:t>
            </a:r>
            <a:endParaRPr kumimoji="1" lang="ja-JP" altLang="en-US" dirty="0"/>
          </a:p>
        </p:txBody>
      </p:sp>
      <p:sp>
        <p:nvSpPr>
          <p:cNvPr id="3" name="テキスト ボックス 2"/>
          <p:cNvSpPr txBox="1"/>
          <p:nvPr/>
        </p:nvSpPr>
        <p:spPr>
          <a:xfrm>
            <a:off x="4082844" y="291451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6345002" y="139498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sp>
        <p:nvSpPr>
          <p:cNvPr id="8" name="フリーフォーム 7"/>
          <p:cNvSpPr/>
          <p:nvPr/>
        </p:nvSpPr>
        <p:spPr>
          <a:xfrm>
            <a:off x="350897" y="1015991"/>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652203" y="98166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sp>
        <p:nvSpPr>
          <p:cNvPr id="6" name="角丸四角形 5"/>
          <p:cNvSpPr/>
          <p:nvPr/>
        </p:nvSpPr>
        <p:spPr bwMode="auto">
          <a:xfrm>
            <a:off x="2968360" y="57911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1" name="角丸四角形 10"/>
          <p:cNvSpPr/>
          <p:nvPr/>
        </p:nvSpPr>
        <p:spPr bwMode="auto">
          <a:xfrm>
            <a:off x="4191501" y="384749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191500" y="3892668"/>
            <a:ext cx="2205859" cy="276999"/>
          </a:xfrm>
          <a:prstGeom prst="rect">
            <a:avLst/>
          </a:prstGeom>
          <a:noFill/>
        </p:spPr>
        <p:txBody>
          <a:bodyPr wrap="square" rtlCol="0">
            <a:spAutoFit/>
          </a:bodyPr>
          <a:lstStyle/>
          <a:p>
            <a:pPr algn="ctr"/>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5" name="角丸四角形 14"/>
          <p:cNvSpPr/>
          <p:nvPr/>
        </p:nvSpPr>
        <p:spPr bwMode="auto">
          <a:xfrm>
            <a:off x="4801101" y="42030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3" name="角丸四角形 12"/>
          <p:cNvSpPr/>
          <p:nvPr/>
        </p:nvSpPr>
        <p:spPr bwMode="auto">
          <a:xfrm>
            <a:off x="6397360" y="2318311"/>
            <a:ext cx="2209800" cy="1057870"/>
          </a:xfrm>
          <a:prstGeom prst="roundRect">
            <a:avLst>
              <a:gd name="adj" fmla="val 0"/>
            </a:avLst>
          </a:prstGeom>
          <a:solidFill>
            <a:schemeClr val="accent2">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6473560" y="261418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394098" y="2664981"/>
            <a:ext cx="2262158" cy="276999"/>
          </a:xfrm>
          <a:prstGeom prst="rect">
            <a:avLst/>
          </a:prstGeom>
          <a:noFill/>
        </p:spPr>
        <p:txBody>
          <a:bodyPr wrap="square" rtlCol="0">
            <a:spAutoFit/>
          </a:bodyPr>
          <a:lstStyle/>
          <a:p>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8" name="角丸四角形 17"/>
          <p:cNvSpPr/>
          <p:nvPr/>
        </p:nvSpPr>
        <p:spPr bwMode="auto">
          <a:xfrm>
            <a:off x="7083160" y="296978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FFFFFF"/>
                </a:solidFill>
                <a:latin typeface="メイリオ"/>
                <a:ea typeface="メイリオ"/>
                <a:cs typeface="メイリオ"/>
              </a:rPr>
              <a:t>プロダクト</a:t>
            </a:r>
          </a:p>
        </p:txBody>
      </p:sp>
      <p:sp>
        <p:nvSpPr>
          <p:cNvPr id="20" name="テキスト ボックス 19"/>
          <p:cNvSpPr txBox="1"/>
          <p:nvPr/>
        </p:nvSpPr>
        <p:spPr>
          <a:xfrm>
            <a:off x="7128329" y="2346112"/>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2127026" y="4609545"/>
            <a:ext cx="2592388" cy="978730"/>
          </a:xfrm>
          <a:prstGeom prst="rect">
            <a:avLst/>
          </a:prstGeom>
        </p:spPr>
        <p:txBody>
          <a:bodyPr wrap="square">
            <a:spAutoFit/>
          </a:bodyPr>
          <a:lstStyle/>
          <a:p>
            <a:pPr algn="ctr" defTabSz="914400" fontAlgn="base">
              <a:spcBef>
                <a:spcPct val="20000"/>
              </a:spcBef>
              <a:spcAft>
                <a:spcPct val="0"/>
              </a:spcAft>
            </a:pPr>
            <a:r>
              <a:rPr kumimoji="0" lang="ja-JP" altLang="en-US" sz="3600" dirty="0">
                <a:solidFill>
                  <a:schemeClr val="bg1"/>
                </a:solidFill>
                <a:latin typeface="メイリオ"/>
                <a:ea typeface="メイリオ"/>
                <a:cs typeface="メイリオ"/>
              </a:rPr>
              <a:t>営業</a:t>
            </a:r>
            <a:r>
              <a:rPr kumimoji="0" lang="en-US" altLang="ja-JP" sz="3600" dirty="0">
                <a:solidFill>
                  <a:schemeClr val="bg1"/>
                </a:solidFill>
                <a:latin typeface="メイリオ"/>
                <a:ea typeface="メイリオ"/>
                <a:cs typeface="メイリオ"/>
              </a:rPr>
              <a:t>1.0</a:t>
            </a:r>
          </a:p>
          <a:p>
            <a:pPr algn="ctr" defTabSz="914400" fontAlgn="base">
              <a:spcBef>
                <a:spcPct val="20000"/>
              </a:spcBef>
              <a:spcAft>
                <a:spcPct val="0"/>
              </a:spcAft>
            </a:pPr>
            <a:r>
              <a:rPr kumimoji="0" lang="ja-JP" altLang="en-US" dirty="0">
                <a:solidFill>
                  <a:schemeClr val="bg1"/>
                </a:solidFill>
                <a:latin typeface="メイリオ"/>
                <a:ea typeface="メイリオ"/>
                <a:cs typeface="メイリオ"/>
              </a:rPr>
              <a:t>プロダクト営業</a:t>
            </a:r>
          </a:p>
        </p:txBody>
      </p:sp>
    </p:spTree>
    <p:extLst>
      <p:ext uri="{BB962C8B-B14F-4D97-AF65-F5344CB8AC3E}">
        <p14:creationId xmlns:p14="http://schemas.microsoft.com/office/powerpoint/2010/main" val="54792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（２）</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顧客に新しい気づきやビジョンを与えられること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課題解決やニーズを満たすためのテクノロジーやプロセスの組み合わせの適応性や優位性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最適な組み合わせの設計と提案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62043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a:t>
            </a:r>
            <a:r>
              <a:rPr lang="ja-JP" altLang="en-US" dirty="0" smtClean="0"/>
              <a:t>：営業（３）　</a:t>
            </a:r>
            <a:r>
              <a:rPr lang="ja-JP" altLang="en-US" sz="2800" dirty="0" smtClean="0">
                <a:ea typeface="ＭＳ Ｐゴシック" charset="-128"/>
              </a:rPr>
              <a:t>営業力の構成区分構造</a:t>
            </a:r>
          </a:p>
        </p:txBody>
      </p:sp>
      <p:sp>
        <p:nvSpPr>
          <p:cNvPr id="2" name="角丸四角形 1"/>
          <p:cNvSpPr/>
          <p:nvPr/>
        </p:nvSpPr>
        <p:spPr bwMode="auto">
          <a:xfrm>
            <a:off x="1014248" y="4168823"/>
            <a:ext cx="7123385" cy="2350817"/>
          </a:xfrm>
          <a:prstGeom prst="roundRect">
            <a:avLst>
              <a:gd name="adj" fmla="val 0"/>
            </a:avLst>
          </a:prstGeom>
          <a:solidFill>
            <a:schemeClr val="accent3">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人間力</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8" name="正方形/長方形 27"/>
          <p:cNvSpPr/>
          <p:nvPr/>
        </p:nvSpPr>
        <p:spPr>
          <a:xfrm>
            <a:off x="1136753" y="4546281"/>
            <a:ext cx="6883234" cy="1892826"/>
          </a:xfrm>
          <a:prstGeom prst="rect">
            <a:avLst/>
          </a:prstGeom>
        </p:spPr>
        <p:txBody>
          <a:bodyPr wrap="square">
            <a:spAutoFit/>
          </a:bodyPr>
          <a:lstStyle/>
          <a:p>
            <a:pPr marL="285750" indent="-285750">
              <a:buFont typeface="Wingdings" pitchFamily="2" charset="2"/>
              <a:buChar char="l"/>
            </a:pPr>
            <a:r>
              <a:rPr lang="ja-JP" altLang="en-US" sz="1400" dirty="0" smtClean="0">
                <a:solidFill>
                  <a:schemeClr val="bg1"/>
                </a:solidFill>
                <a:latin typeface="メイリオ"/>
                <a:ea typeface="メイリオ"/>
                <a:cs typeface="メイリオ"/>
              </a:rPr>
              <a:t>お客</a:t>
            </a:r>
            <a:r>
              <a:rPr lang="ja-JP" altLang="en-US" sz="1400" dirty="0">
                <a:solidFill>
                  <a:schemeClr val="bg1"/>
                </a:solidFill>
                <a:latin typeface="メイリオ"/>
                <a:ea typeface="メイリオ"/>
                <a:cs typeface="メイリオ"/>
              </a:rPr>
              <a:t>様のあるべき姿の実現と、営業目標</a:t>
            </a:r>
            <a:r>
              <a:rPr lang="ja-JP" altLang="en-US" sz="1400" dirty="0" smtClean="0">
                <a:solidFill>
                  <a:schemeClr val="bg1"/>
                </a:solidFill>
                <a:latin typeface="メイリオ"/>
                <a:ea typeface="メイリオ"/>
                <a:cs typeface="メイリオ"/>
              </a:rPr>
              <a:t>達成の</a:t>
            </a:r>
            <a:r>
              <a:rPr lang="ja-JP" altLang="en-US" sz="1400" dirty="0">
                <a:solidFill>
                  <a:schemeClr val="bg1"/>
                </a:solidFill>
                <a:latin typeface="メイリオ"/>
                <a:ea typeface="メイリオ"/>
                <a:cs typeface="メイリオ"/>
              </a:rPr>
              <a:t>両立を行う自立的行</a:t>
            </a:r>
            <a:r>
              <a:rPr lang="ja-JP" altLang="en-US" sz="1400" dirty="0" smtClean="0">
                <a:solidFill>
                  <a:schemeClr val="bg1"/>
                </a:solidFill>
                <a:latin typeface="メイリオ"/>
                <a:ea typeface="メイリオ"/>
                <a:cs typeface="メイリオ"/>
              </a:rPr>
              <a:t>動力</a:t>
            </a:r>
            <a:endParaRPr lang="ja-JP" altLang="en-US" sz="1400" dirty="0">
              <a:solidFill>
                <a:schemeClr val="bg1"/>
              </a:solidFill>
              <a:latin typeface="メイリオ"/>
              <a:ea typeface="メイリオ"/>
              <a:cs typeface="メイリオ"/>
            </a:endParaRPr>
          </a:p>
          <a:p>
            <a:pPr marL="285750" indent="-285750">
              <a:buFont typeface="Wingdings" pitchFamily="2" charset="2"/>
              <a:buChar char="l"/>
            </a:pPr>
            <a:r>
              <a:rPr lang="ja-JP" altLang="en-US" sz="1400" dirty="0" smtClean="0">
                <a:solidFill>
                  <a:schemeClr val="bg1"/>
                </a:solidFill>
                <a:latin typeface="メイリオ"/>
                <a:ea typeface="メイリオ"/>
                <a:cs typeface="メイリオ"/>
              </a:rPr>
              <a:t>目標</a:t>
            </a:r>
            <a:r>
              <a:rPr lang="ja-JP" altLang="en-US" sz="1400" dirty="0">
                <a:solidFill>
                  <a:schemeClr val="bg1"/>
                </a:solidFill>
                <a:latin typeface="メイリオ"/>
                <a:ea typeface="メイリオ"/>
                <a:cs typeface="メイリオ"/>
              </a:rPr>
              <a:t>達成の</a:t>
            </a:r>
            <a:r>
              <a:rPr lang="ja-JP" altLang="en-US" sz="1400" dirty="0" smtClean="0">
                <a:solidFill>
                  <a:schemeClr val="bg1"/>
                </a:solidFill>
                <a:latin typeface="メイリオ"/>
                <a:ea typeface="メイリオ"/>
                <a:cs typeface="メイリオ"/>
              </a:rPr>
              <a:t>為に自ら</a:t>
            </a:r>
            <a:r>
              <a:rPr lang="ja-JP" altLang="en-US" sz="1400" dirty="0">
                <a:solidFill>
                  <a:schemeClr val="bg1"/>
                </a:solidFill>
                <a:latin typeface="メイリオ"/>
                <a:ea typeface="メイリオ"/>
                <a:cs typeface="メイリオ"/>
              </a:rPr>
              <a:t>立てた活動プロセス</a:t>
            </a:r>
            <a:r>
              <a:rPr lang="ja-JP" altLang="en-US" sz="1400" dirty="0" smtClean="0">
                <a:solidFill>
                  <a:schemeClr val="bg1"/>
                </a:solidFill>
                <a:latin typeface="メイリオ"/>
                <a:ea typeface="メイリオ"/>
                <a:cs typeface="メイリオ"/>
              </a:rPr>
              <a:t>計画に沿って活動</a:t>
            </a:r>
            <a:r>
              <a:rPr lang="ja-JP" altLang="en-US" sz="1400" dirty="0">
                <a:solidFill>
                  <a:schemeClr val="bg1"/>
                </a:solidFill>
                <a:latin typeface="メイリオ"/>
                <a:ea typeface="メイリオ"/>
                <a:cs typeface="メイリオ"/>
              </a:rPr>
              <a:t>を遂行する能力</a:t>
            </a:r>
          </a:p>
          <a:p>
            <a:endParaRPr lang="ja-JP" altLang="en-US" sz="5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様に好かれる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達成に強い意欲を持つ</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意識を持って積極的に行動する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自分</a:t>
            </a:r>
            <a:r>
              <a:rPr lang="ja-JP" altLang="en-US" sz="1200" dirty="0">
                <a:solidFill>
                  <a:schemeClr val="bg1"/>
                </a:solidFill>
                <a:latin typeface="メイリオ"/>
                <a:ea typeface="メイリオ"/>
                <a:cs typeface="メイリオ"/>
              </a:rPr>
              <a:t>の役割を認識して責任を持って行動する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案件</a:t>
            </a:r>
            <a:r>
              <a:rPr lang="ja-JP" altLang="en-US" sz="1200" dirty="0">
                <a:solidFill>
                  <a:schemeClr val="bg1"/>
                </a:solidFill>
                <a:latin typeface="メイリオ"/>
                <a:ea typeface="メイリオ"/>
                <a:cs typeface="メイリオ"/>
              </a:rPr>
              <a:t>毎に行動計画を立案し、活動プロセス</a:t>
            </a:r>
            <a:r>
              <a:rPr lang="ja-JP" altLang="en-US" sz="1200" dirty="0" smtClean="0">
                <a:solidFill>
                  <a:schemeClr val="bg1"/>
                </a:solidFill>
                <a:latin typeface="メイリオ"/>
                <a:ea typeface="メイリオ"/>
                <a:cs typeface="メイリオ"/>
              </a:rPr>
              <a:t>に応じた</a:t>
            </a:r>
            <a:r>
              <a:rPr lang="ja-JP" altLang="en-US" sz="1200" dirty="0">
                <a:solidFill>
                  <a:schemeClr val="bg1"/>
                </a:solidFill>
                <a:latin typeface="メイリオ"/>
                <a:ea typeface="メイリオ"/>
                <a:cs typeface="メイリオ"/>
              </a:rPr>
              <a:t>行動ができる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活動</a:t>
            </a:r>
            <a:r>
              <a:rPr lang="ja-JP" altLang="en-US" sz="1200" dirty="0">
                <a:solidFill>
                  <a:schemeClr val="bg1"/>
                </a:solidFill>
                <a:latin typeface="メイリオ"/>
                <a:ea typeface="メイリオ"/>
                <a:cs typeface="メイリオ"/>
              </a:rPr>
              <a:t>プロセスの段階に応じた業務が遂行</a:t>
            </a:r>
            <a:r>
              <a:rPr lang="ja-JP" altLang="en-US" sz="1200" dirty="0" smtClean="0">
                <a:solidFill>
                  <a:schemeClr val="bg1"/>
                </a:solidFill>
                <a:latin typeface="メイリオ"/>
                <a:ea typeface="メイリオ"/>
                <a:cs typeface="メイリオ"/>
              </a:rPr>
              <a:t>出来進捗</a:t>
            </a:r>
            <a:r>
              <a:rPr lang="ja-JP" altLang="en-US" sz="1200" dirty="0">
                <a:solidFill>
                  <a:schemeClr val="bg1"/>
                </a:solidFill>
                <a:latin typeface="メイリオ"/>
                <a:ea typeface="メイリオ"/>
                <a:cs typeface="メイリオ"/>
              </a:rPr>
              <a:t>や結果を把握し、報告が出来る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a:t>
            </a:r>
            <a:r>
              <a:rPr lang="en-US" altLang="ja-JP" sz="1200" dirty="0">
                <a:solidFill>
                  <a:schemeClr val="bg1"/>
                </a:solidFill>
                <a:latin typeface="メイリオ"/>
                <a:ea typeface="メイリオ"/>
                <a:cs typeface="メイリオ"/>
              </a:rPr>
              <a:t>/</a:t>
            </a:r>
            <a:r>
              <a:rPr lang="ja-JP" altLang="en-US" sz="1200" dirty="0">
                <a:solidFill>
                  <a:schemeClr val="bg1"/>
                </a:solidFill>
                <a:latin typeface="メイリオ"/>
                <a:ea typeface="メイリオ"/>
                <a:cs typeface="メイリオ"/>
              </a:rPr>
              <a:t>同僚との信頼関係を構築・維持できる</a:t>
            </a:r>
          </a:p>
        </p:txBody>
      </p:sp>
      <p:sp>
        <p:nvSpPr>
          <p:cNvPr id="23" name="角丸四角形 22"/>
          <p:cNvSpPr/>
          <p:nvPr/>
        </p:nvSpPr>
        <p:spPr bwMode="auto">
          <a:xfrm>
            <a:off x="1006366" y="2241057"/>
            <a:ext cx="3489433" cy="1905000"/>
          </a:xfrm>
          <a:prstGeom prst="roundRect">
            <a:avLst>
              <a:gd name="adj" fmla="val 0"/>
            </a:avLst>
          </a:prstGeom>
          <a:solidFill>
            <a:srgbClr val="0000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知　識</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4" name="角丸四角形 23"/>
          <p:cNvSpPr/>
          <p:nvPr/>
        </p:nvSpPr>
        <p:spPr bwMode="auto">
          <a:xfrm>
            <a:off x="4648200" y="2239439"/>
            <a:ext cx="3489433" cy="187584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スキル</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5" name="正方形/長方形 24"/>
          <p:cNvSpPr/>
          <p:nvPr/>
        </p:nvSpPr>
        <p:spPr>
          <a:xfrm>
            <a:off x="1014249" y="2778489"/>
            <a:ext cx="3489432" cy="1292662"/>
          </a:xfrm>
          <a:prstGeom prst="rect">
            <a:avLst/>
          </a:prstGeom>
        </p:spPr>
        <p:txBody>
          <a:bodyPr wrap="square">
            <a:spAutoFit/>
          </a:bodyPr>
          <a:lstStyle/>
          <a:p>
            <a:r>
              <a:rPr lang="ja-JP" altLang="en-US" sz="1400" dirty="0" smtClean="0">
                <a:solidFill>
                  <a:schemeClr val="bg1"/>
                </a:solidFill>
                <a:latin typeface="メイリオ"/>
                <a:ea typeface="メイリオ"/>
                <a:cs typeface="メイリオ"/>
              </a:rPr>
              <a:t>円滑な営業活動のための社会や顧客、自社や他社、</a:t>
            </a:r>
            <a:r>
              <a:rPr lang="en-US" altLang="ja-JP" sz="1400" dirty="0" smtClean="0">
                <a:solidFill>
                  <a:schemeClr val="bg1"/>
                </a:solidFill>
                <a:latin typeface="メイリオ"/>
                <a:ea typeface="メイリオ"/>
                <a:cs typeface="メイリオ"/>
              </a:rPr>
              <a:t>IT</a:t>
            </a:r>
            <a:r>
              <a:rPr lang="ja-JP" altLang="en-US" sz="1400" dirty="0" smtClean="0">
                <a:solidFill>
                  <a:schemeClr val="bg1"/>
                </a:solidFill>
                <a:latin typeface="メイリオ"/>
                <a:ea typeface="メイリオ"/>
                <a:cs typeface="メイリオ"/>
              </a:rPr>
              <a:t>や業務に</a:t>
            </a:r>
            <a:r>
              <a:rPr lang="ja-JP" altLang="en-US" sz="1400" dirty="0">
                <a:solidFill>
                  <a:schemeClr val="bg1"/>
                </a:solidFill>
                <a:latin typeface="メイリオ"/>
                <a:ea typeface="メイリオ"/>
                <a:cs typeface="メイリオ"/>
              </a:rPr>
              <a:t>ついての</a:t>
            </a:r>
            <a:r>
              <a:rPr lang="ja-JP" altLang="en-US" sz="1400" dirty="0" smtClean="0">
                <a:solidFill>
                  <a:schemeClr val="bg1"/>
                </a:solidFill>
                <a:latin typeface="メイリオ"/>
                <a:ea typeface="メイリオ"/>
                <a:cs typeface="メイリオ"/>
              </a:rPr>
              <a:t>知識 </a:t>
            </a:r>
            <a:endParaRPr lang="en-US" altLang="ja-JP" sz="1400" dirty="0" smtClean="0">
              <a:solidFill>
                <a:schemeClr val="bg1"/>
              </a:solidFill>
              <a:latin typeface="メイリオ"/>
              <a:ea typeface="メイリオ"/>
              <a:cs typeface="メイリオ"/>
            </a:endParaRPr>
          </a:p>
          <a:p>
            <a:r>
              <a:rPr lang="ja-JP" altLang="en-US" sz="1400" dirty="0" smtClean="0">
                <a:solidFill>
                  <a:schemeClr val="bg1"/>
                </a:solidFill>
                <a:latin typeface="メイリオ"/>
                <a:ea typeface="メイリオ"/>
                <a:cs typeface="メイリオ"/>
              </a:rPr>
              <a:t>  </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様との会話を深める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戦略</a:t>
            </a:r>
            <a:r>
              <a:rPr lang="ja-JP" altLang="en-US" sz="1200" dirty="0">
                <a:solidFill>
                  <a:schemeClr val="bg1"/>
                </a:solidFill>
                <a:latin typeface="メイリオ"/>
                <a:ea typeface="メイリオ"/>
                <a:cs typeface="メイリオ"/>
              </a:rPr>
              <a:t>立案や提案策定の基盤とする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取引上</a:t>
            </a:r>
            <a:r>
              <a:rPr lang="ja-JP" altLang="en-US" sz="1200" dirty="0">
                <a:solidFill>
                  <a:schemeClr val="bg1"/>
                </a:solidFill>
                <a:latin typeface="メイリオ"/>
                <a:ea typeface="メイリオ"/>
                <a:cs typeface="メイリオ"/>
              </a:rPr>
              <a:t>の契約や手続きを円滑に進める</a:t>
            </a:r>
          </a:p>
        </p:txBody>
      </p:sp>
      <p:sp>
        <p:nvSpPr>
          <p:cNvPr id="26" name="正方形/長方形 25"/>
          <p:cNvSpPr/>
          <p:nvPr/>
        </p:nvSpPr>
        <p:spPr>
          <a:xfrm>
            <a:off x="4663968" y="2778489"/>
            <a:ext cx="3489433" cy="1261884"/>
          </a:xfrm>
          <a:prstGeom prst="rect">
            <a:avLst/>
          </a:prstGeom>
        </p:spPr>
        <p:txBody>
          <a:bodyPr wrap="square">
            <a:spAutoFit/>
          </a:bodyPr>
          <a:lstStyle/>
          <a:p>
            <a:r>
              <a:rPr lang="ja-JP" altLang="en-US" sz="1400" dirty="0">
                <a:solidFill>
                  <a:schemeClr val="bg1"/>
                </a:solidFill>
                <a:latin typeface="メイリオ"/>
                <a:ea typeface="メイリオ"/>
                <a:cs typeface="メイリオ"/>
              </a:rPr>
              <a:t>営業活動の効率向上や顧客満足度</a:t>
            </a:r>
            <a:r>
              <a:rPr lang="ja-JP" altLang="en-US" sz="1400" dirty="0" smtClean="0">
                <a:solidFill>
                  <a:schemeClr val="bg1"/>
                </a:solidFill>
                <a:latin typeface="メイリオ"/>
                <a:ea typeface="メイリオ"/>
                <a:cs typeface="メイリオ"/>
              </a:rPr>
              <a:t>を高めるためるための技能</a:t>
            </a:r>
            <a:endParaRPr lang="ja-JP" altLang="en-US" sz="1200" dirty="0" smtClean="0">
              <a:solidFill>
                <a:schemeClr val="bg1"/>
              </a:solidFill>
              <a:latin typeface="メイリオ"/>
              <a:ea typeface="メイリオ"/>
              <a:cs typeface="メイリオ"/>
            </a:endParaRPr>
          </a:p>
          <a:p>
            <a:endParaRPr lang="ja-JP" altLang="en-US" sz="12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様との交渉を効率よく進める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様との良好な関係を構築・維持する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様の課題を発掘し、提案を策定する</a:t>
            </a:r>
          </a:p>
        </p:txBody>
      </p:sp>
      <p:sp>
        <p:nvSpPr>
          <p:cNvPr id="5" name="上矢印 4"/>
          <p:cNvSpPr/>
          <p:nvPr/>
        </p:nvSpPr>
        <p:spPr bwMode="auto">
          <a:xfrm>
            <a:off x="2209800"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32" name="上矢印 31"/>
          <p:cNvSpPr/>
          <p:nvPr/>
        </p:nvSpPr>
        <p:spPr bwMode="auto">
          <a:xfrm>
            <a:off x="5760984"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16" name="AutoShape 18"/>
          <p:cNvSpPr>
            <a:spLocks noChangeArrowheads="1"/>
          </p:cNvSpPr>
          <p:nvPr/>
        </p:nvSpPr>
        <p:spPr bwMode="auto">
          <a:xfrm>
            <a:off x="1014249" y="804641"/>
            <a:ext cx="7139152" cy="137160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269875" indent="-269875" algn="ctr"/>
            <a:r>
              <a:rPr lang="ja-JP" altLang="en-US" sz="2000" b="1" dirty="0">
                <a:solidFill>
                  <a:schemeClr val="bg1"/>
                </a:solidFill>
                <a:latin typeface="メイリオ"/>
                <a:ea typeface="メイリオ"/>
                <a:cs typeface="メイリオ"/>
              </a:rPr>
              <a:t>活動</a:t>
            </a:r>
            <a:r>
              <a:rPr lang="ja-JP" altLang="en-US" sz="2000" b="1" dirty="0" smtClean="0">
                <a:solidFill>
                  <a:schemeClr val="bg1"/>
                </a:solidFill>
                <a:latin typeface="メイリオ"/>
                <a:ea typeface="メイリオ"/>
                <a:cs typeface="メイリオ"/>
              </a:rPr>
              <a:t>プロセス遂行力</a:t>
            </a:r>
          </a:p>
          <a:p>
            <a:pPr marL="269875" indent="-269875"/>
            <a:endParaRPr lang="ja-JP" altLang="en-US" sz="2000" dirty="0" smtClean="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p:txBody>
      </p:sp>
      <p:sp>
        <p:nvSpPr>
          <p:cNvPr id="6" name="正方形/長方形 5"/>
          <p:cNvSpPr/>
          <p:nvPr/>
        </p:nvSpPr>
        <p:spPr>
          <a:xfrm>
            <a:off x="2743200" y="1303377"/>
            <a:ext cx="3954929" cy="307777"/>
          </a:xfrm>
          <a:prstGeom prst="rect">
            <a:avLst/>
          </a:prstGeom>
        </p:spPr>
        <p:txBody>
          <a:bodyPr wrap="none">
            <a:spAutoFit/>
          </a:bodyPr>
          <a:lstStyle/>
          <a:p>
            <a:r>
              <a:rPr lang="ja-JP" altLang="en-US" sz="1400" dirty="0">
                <a:solidFill>
                  <a:schemeClr val="bg1"/>
                </a:solidFill>
                <a:latin typeface="メイリオ"/>
                <a:ea typeface="メイリオ"/>
                <a:cs typeface="メイリオ"/>
              </a:rPr>
              <a:t>活動プロセスに沿って営業活動を遂行する能力</a:t>
            </a:r>
          </a:p>
        </p:txBody>
      </p:sp>
      <p:sp>
        <p:nvSpPr>
          <p:cNvPr id="7" name="正方形/長方形 6"/>
          <p:cNvSpPr/>
          <p:nvPr/>
        </p:nvSpPr>
        <p:spPr>
          <a:xfrm>
            <a:off x="2758878" y="1563469"/>
            <a:ext cx="3982553" cy="646331"/>
          </a:xfrm>
          <a:prstGeom prst="rect">
            <a:avLst/>
          </a:prstGeom>
        </p:spPr>
        <p:txBody>
          <a:bodyPr wrap="square">
            <a:spAutoFit/>
          </a:bodyPr>
          <a:lstStyle/>
          <a:p>
            <a:pPr marL="269875" indent="-269875">
              <a:buFont typeface="Wingdings" pitchFamily="2" charset="2"/>
              <a:buChar char="Ø"/>
            </a:pPr>
            <a:r>
              <a:rPr lang="ja-JP" altLang="en-US" sz="1200" dirty="0">
                <a:solidFill>
                  <a:schemeClr val="bg1"/>
                </a:solidFill>
                <a:latin typeface="メイリオ"/>
                <a:ea typeface="メイリオ"/>
                <a:cs typeface="メイリオ"/>
              </a:rPr>
              <a:t>案件ごとに活動プロセスに応じた行動を計画</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活動プロセスの段階に応じた業務を遂行</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活動プロセスの段階に応じた進捗や結果を把握</a:t>
            </a:r>
          </a:p>
        </p:txBody>
      </p:sp>
      <p:sp>
        <p:nvSpPr>
          <p:cNvPr id="9" name="四角形吹き出し 8"/>
          <p:cNvSpPr/>
          <p:nvPr/>
        </p:nvSpPr>
        <p:spPr>
          <a:xfrm>
            <a:off x="6083587" y="5158689"/>
            <a:ext cx="2298413" cy="776156"/>
          </a:xfrm>
          <a:prstGeom prst="wedgeRectCallout">
            <a:avLst>
              <a:gd name="adj1" fmla="val 7193"/>
              <a:gd name="adj2" fmla="val -66792"/>
            </a:avLst>
          </a:prstGeom>
          <a:solidFill>
            <a:schemeClr val="accent5">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spcBef>
                <a:spcPts val="0"/>
              </a:spcBef>
            </a:pPr>
            <a:r>
              <a:rPr kumimoji="0" lang="ja-JP" altLang="en-US" sz="1200" dirty="0">
                <a:solidFill>
                  <a:srgbClr val="FFFFFF"/>
                </a:solidFill>
                <a:latin typeface="メイリオ"/>
                <a:ea typeface="メイリオ"/>
                <a:cs typeface="メイリオ"/>
              </a:rPr>
              <a:t>人間力が基盤となり</a:t>
            </a:r>
            <a:r>
              <a:rPr kumimoji="0" lang="ja-JP" altLang="en-US" sz="1200" dirty="0" smtClean="0">
                <a:solidFill>
                  <a:srgbClr val="FFFFFF"/>
                </a:solidFill>
                <a:latin typeface="メイリオ"/>
                <a:ea typeface="メイリオ"/>
                <a:cs typeface="メイリオ"/>
              </a:rPr>
              <a:t>、知識</a:t>
            </a:r>
            <a:r>
              <a:rPr kumimoji="0" lang="ja-JP" altLang="en-US" sz="1200" dirty="0">
                <a:solidFill>
                  <a:srgbClr val="FFFFFF"/>
                </a:solidFill>
                <a:latin typeface="メイリオ"/>
                <a:ea typeface="メイリオ"/>
                <a:cs typeface="メイリオ"/>
              </a:rPr>
              <a:t>とスキル、活動プロセス遂行力を支える</a:t>
            </a:r>
          </a:p>
        </p:txBody>
      </p:sp>
    </p:spTree>
    <p:extLst>
      <p:ext uri="{BB962C8B-B14F-4D97-AF65-F5344CB8AC3E}">
        <p14:creationId xmlns:p14="http://schemas.microsoft.com/office/powerpoint/2010/main" val="166676315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Grp="1" noChangeArrowheads="1"/>
          </p:cNvSpPr>
          <p:nvPr>
            <p:ph type="title"/>
          </p:nvPr>
        </p:nvSpPr>
        <p:spPr/>
        <p:txBody>
          <a:bodyPr/>
          <a:lstStyle/>
          <a:p>
            <a:r>
              <a:rPr lang="ja-JP" altLang="en-US" dirty="0"/>
              <a:t>人材育成：営業</a:t>
            </a:r>
            <a:r>
              <a:rPr lang="ja-JP" altLang="en-US" dirty="0" smtClean="0"/>
              <a:t>（４）</a:t>
            </a:r>
            <a:r>
              <a:rPr lang="ja-JP" altLang="en-US" dirty="0"/>
              <a:t>　</a:t>
            </a:r>
            <a:r>
              <a:rPr lang="ja-JP" altLang="en-US" sz="2800" dirty="0" smtClean="0"/>
              <a:t>営業活動</a:t>
            </a:r>
            <a:r>
              <a:rPr lang="ja-JP" altLang="en-US" sz="2800" dirty="0"/>
              <a:t>プロセス遂行力</a:t>
            </a:r>
          </a:p>
        </p:txBody>
      </p:sp>
      <p:sp>
        <p:nvSpPr>
          <p:cNvPr id="1002529" name="AutoShape 33"/>
          <p:cNvSpPr>
            <a:spLocks noChangeArrowheads="1"/>
          </p:cNvSpPr>
          <p:nvPr/>
        </p:nvSpPr>
        <p:spPr bwMode="auto">
          <a:xfrm>
            <a:off x="927100" y="1830164"/>
            <a:ext cx="719138" cy="4230688"/>
          </a:xfrm>
          <a:prstGeom prst="roundRect">
            <a:avLst>
              <a:gd name="adj" fmla="val 0"/>
            </a:avLst>
          </a:prstGeom>
          <a:solidFill>
            <a:schemeClr val="accent3">
              <a:lumMod val="50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r>
              <a:rPr lang="ja-JP" altLang="en-US" sz="1600" dirty="0" smtClean="0">
                <a:latin typeface="メイリオ"/>
                <a:ea typeface="メイリオ"/>
                <a:cs typeface="メイリオ"/>
              </a:rPr>
              <a:t>　　　　　　　　　　　　　　　　管理者</a:t>
            </a:r>
            <a:r>
              <a:rPr lang="ja-JP" altLang="en-US" sz="1600" dirty="0">
                <a:latin typeface="メイリオ"/>
                <a:ea typeface="メイリオ"/>
                <a:cs typeface="メイリオ"/>
              </a:rPr>
              <a:t>　　</a:t>
            </a:r>
            <a:r>
              <a:rPr lang="ja-JP" altLang="en-US" sz="1600" dirty="0" smtClean="0">
                <a:latin typeface="メイリオ"/>
                <a:ea typeface="メイリオ"/>
                <a:cs typeface="メイリオ"/>
              </a:rPr>
              <a:t>　　</a:t>
            </a:r>
            <a:endParaRPr lang="ja-JP" altLang="en-US" sz="1600" dirty="0">
              <a:latin typeface="メイリオ"/>
              <a:ea typeface="メイリオ"/>
              <a:cs typeface="メイリオ"/>
            </a:endParaRPr>
          </a:p>
        </p:txBody>
      </p:sp>
      <p:sp>
        <p:nvSpPr>
          <p:cNvPr id="1002517" name="AutoShape 21"/>
          <p:cNvSpPr>
            <a:spLocks noChangeArrowheads="1"/>
          </p:cNvSpPr>
          <p:nvPr/>
        </p:nvSpPr>
        <p:spPr bwMode="auto">
          <a:xfrm>
            <a:off x="4030663" y="4721002"/>
            <a:ext cx="4276725" cy="1339850"/>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2" name="Text Box 16"/>
          <p:cNvSpPr txBox="1">
            <a:spLocks noChangeArrowheads="1"/>
          </p:cNvSpPr>
          <p:nvPr/>
        </p:nvSpPr>
        <p:spPr bwMode="auto">
          <a:xfrm>
            <a:off x="4302125" y="4803552"/>
            <a:ext cx="2097048" cy="1200329"/>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組織運営</a:t>
            </a:r>
          </a:p>
          <a:p>
            <a:pPr lvl="1">
              <a:buFontTx/>
              <a:buChar char="•"/>
            </a:pPr>
            <a:r>
              <a:rPr lang="ja-JP" altLang="en-US" sz="1200" dirty="0">
                <a:solidFill>
                  <a:schemeClr val="bg1"/>
                </a:solidFill>
                <a:latin typeface="メイリオ"/>
                <a:ea typeface="メイリオ"/>
                <a:cs typeface="メイリオ"/>
              </a:rPr>
              <a:t>組織戦略の策定</a:t>
            </a:r>
          </a:p>
          <a:p>
            <a:pPr lvl="1">
              <a:buFontTx/>
              <a:buChar char="•"/>
            </a:pPr>
            <a:r>
              <a:rPr lang="ja-JP" altLang="en-US" sz="1200" dirty="0">
                <a:solidFill>
                  <a:schemeClr val="bg1"/>
                </a:solidFill>
                <a:latin typeface="メイリオ"/>
                <a:ea typeface="メイリオ"/>
                <a:cs typeface="メイリオ"/>
              </a:rPr>
              <a:t>目標の設定と管理</a:t>
            </a:r>
          </a:p>
          <a:p>
            <a:pPr lvl="1">
              <a:buFontTx/>
              <a:buChar char="•"/>
            </a:pPr>
            <a:r>
              <a:rPr lang="ja-JP" altLang="en-US" sz="1200" dirty="0">
                <a:solidFill>
                  <a:schemeClr val="bg1"/>
                </a:solidFill>
                <a:latin typeface="メイリオ"/>
                <a:ea typeface="メイリオ"/>
                <a:cs typeface="メイリオ"/>
              </a:rPr>
              <a:t>進捗管理</a:t>
            </a:r>
          </a:p>
          <a:p>
            <a:pPr lvl="1">
              <a:buFontTx/>
              <a:buChar char="•"/>
            </a:pPr>
            <a:r>
              <a:rPr lang="ja-JP" altLang="en-US" sz="1200" dirty="0">
                <a:solidFill>
                  <a:schemeClr val="bg1"/>
                </a:solidFill>
                <a:latin typeface="メイリオ"/>
                <a:ea typeface="メイリオ"/>
                <a:cs typeface="メイリオ"/>
              </a:rPr>
              <a:t>パフォーマンス管理</a:t>
            </a:r>
          </a:p>
          <a:p>
            <a:pPr lvl="1">
              <a:buFontTx/>
              <a:buChar char="•"/>
            </a:pPr>
            <a:r>
              <a:rPr lang="ja-JP" altLang="en-US" sz="1200" dirty="0">
                <a:solidFill>
                  <a:schemeClr val="bg1"/>
                </a:solidFill>
                <a:latin typeface="メイリオ"/>
                <a:ea typeface="メイリオ"/>
                <a:cs typeface="メイリオ"/>
              </a:rPr>
              <a:t>リソースの調達と調整</a:t>
            </a:r>
          </a:p>
        </p:txBody>
      </p:sp>
      <p:sp>
        <p:nvSpPr>
          <p:cNvPr id="1002521" name="Text Box 25"/>
          <p:cNvSpPr txBox="1">
            <a:spLocks noChangeArrowheads="1"/>
          </p:cNvSpPr>
          <p:nvPr/>
        </p:nvSpPr>
        <p:spPr bwMode="auto">
          <a:xfrm>
            <a:off x="6281738" y="4800377"/>
            <a:ext cx="1675139" cy="830997"/>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個人育成</a:t>
            </a:r>
          </a:p>
          <a:p>
            <a:pPr lvl="1">
              <a:buFontTx/>
              <a:buChar char="•"/>
            </a:pPr>
            <a:r>
              <a:rPr lang="ja-JP" altLang="en-US" sz="1200" dirty="0">
                <a:solidFill>
                  <a:schemeClr val="bg1"/>
                </a:solidFill>
                <a:latin typeface="メイリオ"/>
                <a:ea typeface="メイリオ"/>
                <a:cs typeface="メイリオ"/>
              </a:rPr>
              <a:t>育成目標の設定</a:t>
            </a:r>
          </a:p>
          <a:p>
            <a:pPr lvl="1">
              <a:buFontTx/>
              <a:buChar char="•"/>
            </a:pPr>
            <a:r>
              <a:rPr lang="ja-JP" altLang="en-US" sz="1200" dirty="0">
                <a:solidFill>
                  <a:schemeClr val="bg1"/>
                </a:solidFill>
                <a:latin typeface="メイリオ"/>
                <a:ea typeface="メイリオ"/>
                <a:cs typeface="メイリオ"/>
              </a:rPr>
              <a:t>実行支援</a:t>
            </a:r>
          </a:p>
          <a:p>
            <a:pPr lvl="1">
              <a:buFontTx/>
              <a:buChar char="•"/>
            </a:pPr>
            <a:r>
              <a:rPr lang="ja-JP" altLang="en-US" sz="1200" dirty="0">
                <a:solidFill>
                  <a:schemeClr val="bg1"/>
                </a:solidFill>
                <a:latin typeface="メイリオ"/>
                <a:ea typeface="メイリオ"/>
                <a:cs typeface="メイリオ"/>
              </a:rPr>
              <a:t>実行環境の整備</a:t>
            </a:r>
          </a:p>
        </p:txBody>
      </p:sp>
      <p:sp>
        <p:nvSpPr>
          <p:cNvPr id="1002522" name="AutoShape 26"/>
          <p:cNvSpPr>
            <a:spLocks noChangeArrowheads="1"/>
          </p:cNvSpPr>
          <p:nvPr/>
        </p:nvSpPr>
        <p:spPr bwMode="auto">
          <a:xfrm>
            <a:off x="1781175" y="4721002"/>
            <a:ext cx="2103438" cy="133985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活動プロセスの管理</a:t>
            </a:r>
          </a:p>
        </p:txBody>
      </p:sp>
      <p:sp>
        <p:nvSpPr>
          <p:cNvPr id="1002513" name="AutoShape 17"/>
          <p:cNvSpPr>
            <a:spLocks noChangeArrowheads="1"/>
          </p:cNvSpPr>
          <p:nvPr/>
        </p:nvSpPr>
        <p:spPr bwMode="auto">
          <a:xfrm>
            <a:off x="4030663" y="1838102"/>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4" name="AutoShape 18"/>
          <p:cNvSpPr>
            <a:spLocks noChangeArrowheads="1"/>
          </p:cNvSpPr>
          <p:nvPr/>
        </p:nvSpPr>
        <p:spPr bwMode="auto">
          <a:xfrm>
            <a:off x="4030663" y="255723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5" name="AutoShape 19"/>
          <p:cNvSpPr>
            <a:spLocks noChangeArrowheads="1"/>
          </p:cNvSpPr>
          <p:nvPr/>
        </p:nvSpPr>
        <p:spPr bwMode="auto">
          <a:xfrm>
            <a:off x="4030663" y="3277964"/>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6" name="AutoShape 20"/>
          <p:cNvSpPr>
            <a:spLocks noChangeArrowheads="1"/>
          </p:cNvSpPr>
          <p:nvPr/>
        </p:nvSpPr>
        <p:spPr bwMode="auto">
          <a:xfrm>
            <a:off x="4030663" y="399868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08" name="Text Box 12"/>
          <p:cNvSpPr txBox="1">
            <a:spLocks noChangeArrowheads="1"/>
          </p:cNvSpPr>
          <p:nvPr/>
        </p:nvSpPr>
        <p:spPr bwMode="auto">
          <a:xfrm>
            <a:off x="4302125" y="1830164"/>
            <a:ext cx="2055691"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課題の発掘</a:t>
            </a:r>
          </a:p>
          <a:p>
            <a:pPr>
              <a:buFont typeface="Wingdings" pitchFamily="2" charset="2"/>
              <a:buChar char="Ø"/>
            </a:pPr>
            <a:r>
              <a:rPr lang="ja-JP" altLang="en-US" sz="1200" dirty="0">
                <a:solidFill>
                  <a:schemeClr val="bg1"/>
                </a:solidFill>
                <a:latin typeface="メイリオ"/>
                <a:ea typeface="メイリオ"/>
                <a:cs typeface="メイリオ"/>
              </a:rPr>
              <a:t>ニーズの明確化</a:t>
            </a:r>
          </a:p>
          <a:p>
            <a:pPr>
              <a:buFont typeface="Wingdings" pitchFamily="2" charset="2"/>
              <a:buChar char="Ø"/>
            </a:pPr>
            <a:r>
              <a:rPr lang="ja-JP" altLang="en-US" sz="1200" dirty="0" smtClean="0">
                <a:solidFill>
                  <a:schemeClr val="bg1"/>
                </a:solidFill>
                <a:latin typeface="メイリオ"/>
                <a:ea typeface="メイリオ"/>
                <a:cs typeface="メイリオ"/>
              </a:rPr>
              <a:t>ビジネススコープ</a:t>
            </a:r>
            <a:r>
              <a:rPr lang="ja-JP" altLang="en-US" sz="1200" dirty="0">
                <a:solidFill>
                  <a:schemeClr val="bg1"/>
                </a:solidFill>
                <a:latin typeface="メイリオ"/>
                <a:ea typeface="メイリオ"/>
                <a:cs typeface="メイリオ"/>
              </a:rPr>
              <a:t>の確立</a:t>
            </a:r>
          </a:p>
        </p:txBody>
      </p:sp>
      <p:sp>
        <p:nvSpPr>
          <p:cNvPr id="1002509" name="Text Box 13"/>
          <p:cNvSpPr txBox="1">
            <a:spLocks noChangeArrowheads="1"/>
          </p:cNvSpPr>
          <p:nvPr/>
        </p:nvSpPr>
        <p:spPr bwMode="auto">
          <a:xfrm>
            <a:off x="4302125" y="2547714"/>
            <a:ext cx="298030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プロジェクト要件の定義</a:t>
            </a:r>
          </a:p>
          <a:p>
            <a:pPr>
              <a:buFont typeface="Wingdings" pitchFamily="2" charset="2"/>
              <a:buChar char="Ø"/>
            </a:pPr>
            <a:r>
              <a:rPr lang="ja-JP" altLang="en-US" sz="1200" dirty="0">
                <a:solidFill>
                  <a:schemeClr val="bg1"/>
                </a:solidFill>
                <a:latin typeface="メイリオ"/>
                <a:ea typeface="メイリオ"/>
                <a:cs typeface="メイリオ"/>
              </a:rPr>
              <a:t>プロジェクト内容の具体化</a:t>
            </a:r>
          </a:p>
          <a:p>
            <a:pPr>
              <a:buFont typeface="Wingdings" pitchFamily="2" charset="2"/>
              <a:buChar char="Ø"/>
            </a:pPr>
            <a:r>
              <a:rPr lang="ja-JP" altLang="en-US" sz="1200" dirty="0">
                <a:solidFill>
                  <a:schemeClr val="bg1"/>
                </a:solidFill>
                <a:latin typeface="メイリオ"/>
                <a:ea typeface="メイリオ"/>
                <a:cs typeface="メイリオ"/>
              </a:rPr>
              <a:t>プロジェクト実施・採用条件の明確化</a:t>
            </a:r>
          </a:p>
        </p:txBody>
      </p:sp>
      <p:sp>
        <p:nvSpPr>
          <p:cNvPr id="1002510" name="Text Box 14"/>
          <p:cNvSpPr txBox="1">
            <a:spLocks noChangeArrowheads="1"/>
          </p:cNvSpPr>
          <p:nvPr/>
        </p:nvSpPr>
        <p:spPr bwMode="auto">
          <a:xfrm>
            <a:off x="4302125" y="3268439"/>
            <a:ext cx="3440685"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と意思決定プロセスの把握</a:t>
            </a:r>
          </a:p>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の採用基準の明確化</a:t>
            </a:r>
          </a:p>
          <a:p>
            <a:pPr>
              <a:buFont typeface="Wingdings" pitchFamily="2" charset="2"/>
              <a:buChar char="Ø"/>
            </a:pPr>
            <a:r>
              <a:rPr lang="ja-JP" altLang="en-US" sz="1200" dirty="0">
                <a:solidFill>
                  <a:schemeClr val="bg1"/>
                </a:solidFill>
                <a:latin typeface="メイリオ"/>
                <a:ea typeface="メイリオ"/>
                <a:cs typeface="メイリオ"/>
              </a:rPr>
              <a:t>交渉と合意形成プロセスの実行</a:t>
            </a:r>
          </a:p>
        </p:txBody>
      </p:sp>
      <p:sp>
        <p:nvSpPr>
          <p:cNvPr id="1002511" name="Text Box 15"/>
          <p:cNvSpPr txBox="1">
            <a:spLocks noChangeArrowheads="1"/>
          </p:cNvSpPr>
          <p:nvPr/>
        </p:nvSpPr>
        <p:spPr bwMode="auto">
          <a:xfrm>
            <a:off x="4302125" y="3990752"/>
            <a:ext cx="205697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デリバリー管理者の支援</a:t>
            </a:r>
          </a:p>
          <a:p>
            <a:pPr>
              <a:buFont typeface="Wingdings" pitchFamily="2" charset="2"/>
              <a:buChar char="Ø"/>
            </a:pPr>
            <a:r>
              <a:rPr lang="ja-JP" altLang="en-US" sz="1200" dirty="0">
                <a:solidFill>
                  <a:schemeClr val="bg1"/>
                </a:solidFill>
                <a:latin typeface="メイリオ"/>
                <a:ea typeface="メイリオ"/>
                <a:cs typeface="メイリオ"/>
              </a:rPr>
              <a:t>関係者との利害調整</a:t>
            </a:r>
          </a:p>
          <a:p>
            <a:pPr>
              <a:buFont typeface="Wingdings" pitchFamily="2" charset="2"/>
              <a:buChar char="Ø"/>
            </a:pPr>
            <a:r>
              <a:rPr lang="ja-JP" altLang="en-US" sz="1200" dirty="0">
                <a:solidFill>
                  <a:schemeClr val="bg1"/>
                </a:solidFill>
                <a:latin typeface="メイリオ"/>
                <a:ea typeface="メイリオ"/>
                <a:cs typeface="メイリオ"/>
              </a:rPr>
              <a:t>リソースや障害への対応</a:t>
            </a:r>
          </a:p>
        </p:txBody>
      </p:sp>
      <p:sp>
        <p:nvSpPr>
          <p:cNvPr id="1002523" name="AutoShape 27"/>
          <p:cNvSpPr>
            <a:spLocks noChangeArrowheads="1"/>
          </p:cNvSpPr>
          <p:nvPr/>
        </p:nvSpPr>
        <p:spPr bwMode="auto">
          <a:xfrm>
            <a:off x="1781175" y="1838102"/>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解決策の発見</a:t>
            </a:r>
          </a:p>
        </p:txBody>
      </p:sp>
      <p:sp>
        <p:nvSpPr>
          <p:cNvPr id="1002524" name="AutoShape 28"/>
          <p:cNvSpPr>
            <a:spLocks noChangeArrowheads="1"/>
          </p:cNvSpPr>
          <p:nvPr/>
        </p:nvSpPr>
        <p:spPr bwMode="auto">
          <a:xfrm>
            <a:off x="1781175" y="255723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解決策の具体化</a:t>
            </a:r>
          </a:p>
        </p:txBody>
      </p:sp>
      <p:sp>
        <p:nvSpPr>
          <p:cNvPr id="1002525" name="AutoShape 29"/>
          <p:cNvSpPr>
            <a:spLocks noChangeArrowheads="1"/>
          </p:cNvSpPr>
          <p:nvPr/>
        </p:nvSpPr>
        <p:spPr bwMode="auto">
          <a:xfrm>
            <a:off x="1781175" y="3277964"/>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解決策の採用</a:t>
            </a:r>
          </a:p>
        </p:txBody>
      </p:sp>
      <p:sp>
        <p:nvSpPr>
          <p:cNvPr id="1002526" name="AutoShape 30"/>
          <p:cNvSpPr>
            <a:spLocks noChangeArrowheads="1"/>
          </p:cNvSpPr>
          <p:nvPr/>
        </p:nvSpPr>
        <p:spPr bwMode="auto">
          <a:xfrm>
            <a:off x="1781175" y="399868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デリバリーの成功</a:t>
            </a:r>
          </a:p>
        </p:txBody>
      </p:sp>
      <p:sp>
        <p:nvSpPr>
          <p:cNvPr id="1002527" name="Text Box 31"/>
          <p:cNvSpPr txBox="1">
            <a:spLocks noChangeArrowheads="1"/>
          </p:cNvSpPr>
          <p:nvPr/>
        </p:nvSpPr>
        <p:spPr bwMode="auto">
          <a:xfrm>
            <a:off x="6278563" y="4000277"/>
            <a:ext cx="1749197"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課題の把握</a:t>
            </a:r>
          </a:p>
          <a:p>
            <a:pPr>
              <a:buFont typeface="Wingdings" pitchFamily="2" charset="2"/>
              <a:buChar char="Ø"/>
            </a:pPr>
            <a:r>
              <a:rPr lang="ja-JP" altLang="en-US" sz="1200" dirty="0">
                <a:solidFill>
                  <a:schemeClr val="bg1"/>
                </a:solidFill>
                <a:latin typeface="メイリオ"/>
                <a:ea typeface="メイリオ"/>
                <a:cs typeface="メイリオ"/>
              </a:rPr>
              <a:t>対策の必要性を合意</a:t>
            </a:r>
          </a:p>
          <a:p>
            <a:pPr>
              <a:buFont typeface="Wingdings" pitchFamily="2" charset="2"/>
              <a:buChar char="Ø"/>
            </a:pPr>
            <a:r>
              <a:rPr lang="ja-JP" altLang="en-US" sz="1200" dirty="0">
                <a:solidFill>
                  <a:schemeClr val="bg1"/>
                </a:solidFill>
                <a:latin typeface="メイリオ"/>
                <a:ea typeface="メイリオ"/>
                <a:cs typeface="メイリオ"/>
              </a:rPr>
              <a:t>対策についての提案</a:t>
            </a:r>
          </a:p>
        </p:txBody>
      </p:sp>
      <p:sp>
        <p:nvSpPr>
          <p:cNvPr id="1002528" name="AutoShape 32"/>
          <p:cNvSpPr>
            <a:spLocks noChangeArrowheads="1"/>
          </p:cNvSpPr>
          <p:nvPr/>
        </p:nvSpPr>
        <p:spPr bwMode="auto">
          <a:xfrm>
            <a:off x="1285875" y="1830164"/>
            <a:ext cx="360363" cy="2881313"/>
          </a:xfrm>
          <a:prstGeom prst="roundRect">
            <a:avLst>
              <a:gd name="adj" fmla="val 0"/>
            </a:avLst>
          </a:prstGeom>
          <a:solidFill>
            <a:schemeClr val="accent3">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a:r>
              <a:rPr lang="ja-JP" altLang="en-US" sz="1600" dirty="0">
                <a:latin typeface="メイリオ"/>
                <a:ea typeface="メイリオ"/>
                <a:cs typeface="メイリオ"/>
              </a:rPr>
              <a:t>担当者</a:t>
            </a:r>
          </a:p>
        </p:txBody>
      </p:sp>
      <p:sp>
        <p:nvSpPr>
          <p:cNvPr id="1002530" name="AutoShape 34"/>
          <p:cNvSpPr>
            <a:spLocks noChangeArrowheads="1"/>
          </p:cNvSpPr>
          <p:nvPr/>
        </p:nvSpPr>
        <p:spPr bwMode="auto">
          <a:xfrm>
            <a:off x="927100" y="1185640"/>
            <a:ext cx="7380288" cy="523684"/>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ja-JP" altLang="en-US" sz="2000" dirty="0">
                <a:latin typeface="メイリオ"/>
                <a:ea typeface="メイリオ"/>
                <a:cs typeface="メイリオ"/>
              </a:rPr>
              <a:t>活動プロセスに沿って営業活動を遂行する能力</a:t>
            </a:r>
          </a:p>
        </p:txBody>
      </p:sp>
    </p:spTree>
    <p:extLst>
      <p:ext uri="{BB962C8B-B14F-4D97-AF65-F5344CB8AC3E}">
        <p14:creationId xmlns:p14="http://schemas.microsoft.com/office/powerpoint/2010/main" val="23522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（５）</a:t>
            </a:r>
            <a:r>
              <a:rPr lang="ja-JP" altLang="en-US" dirty="0"/>
              <a:t>　</a:t>
            </a:r>
            <a:r>
              <a:rPr lang="ja-JP" altLang="en-US" sz="2800" dirty="0" smtClean="0">
                <a:ea typeface="ＭＳ Ｐゴシック" charset="-128"/>
              </a:rPr>
              <a:t>能力特性の定義</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6240"/>
            <a:ext cx="799738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角丸四角形 7"/>
          <p:cNvSpPr/>
          <p:nvPr/>
        </p:nvSpPr>
        <p:spPr bwMode="auto">
          <a:xfrm>
            <a:off x="914400" y="1259640"/>
            <a:ext cx="2133600" cy="5334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テストやインタビューなど</a:t>
            </a:r>
            <a:endParaRPr kumimoji="0" lang="en-US" altLang="ja-JP" sz="11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による客観評価</a:t>
            </a:r>
          </a:p>
        </p:txBody>
      </p:sp>
      <p:sp>
        <p:nvSpPr>
          <p:cNvPr id="14" name="角丸四角形 13"/>
          <p:cNvSpPr/>
          <p:nvPr/>
        </p:nvSpPr>
        <p:spPr bwMode="auto">
          <a:xfrm>
            <a:off x="917028" y="2378992"/>
            <a:ext cx="2133600" cy="533400"/>
          </a:xfrm>
          <a:prstGeom prst="roundRect">
            <a:avLst>
              <a:gd name="adj" fmla="val 0"/>
            </a:avLst>
          </a:prstGeom>
          <a:solidFill>
            <a:srgbClr val="00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a:solidFill>
                  <a:schemeClr val="bg1"/>
                </a:solidFill>
                <a:latin typeface="メイリオ"/>
                <a:ea typeface="メイリオ"/>
                <a:cs typeface="メイリオ"/>
              </a:rPr>
              <a:t>上司や同僚の評価＋自己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5" name="角丸四角形 14"/>
          <p:cNvSpPr/>
          <p:nvPr/>
        </p:nvSpPr>
        <p:spPr bwMode="auto">
          <a:xfrm>
            <a:off x="917028" y="4363480"/>
            <a:ext cx="2133600" cy="533400"/>
          </a:xfrm>
          <a:prstGeom prst="roundRect">
            <a:avLst>
              <a:gd name="adj" fmla="val 0"/>
            </a:avLst>
          </a:prstGeom>
          <a:solidFill>
            <a:srgbClr val="FF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メイリオ"/>
                <a:ea typeface="メイリオ"/>
                <a:cs typeface="メイリオ"/>
              </a:rPr>
              <a:t>お客様の評価</a:t>
            </a:r>
            <a:r>
              <a:rPr kumimoji="0" lang="ja-JP" altLang="en-US" sz="1100" dirty="0">
                <a:solidFill>
                  <a:schemeClr val="bg1"/>
                </a:solidFill>
                <a:latin typeface="メイリオ"/>
                <a:ea typeface="メイリオ"/>
                <a:cs typeface="メイリオ"/>
              </a:rPr>
              <a:t>＋自己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6" name="Text Box 22"/>
          <p:cNvSpPr txBox="1">
            <a:spLocks noChangeArrowheads="1"/>
          </p:cNvSpPr>
          <p:nvPr/>
        </p:nvSpPr>
        <p:spPr bwMode="auto">
          <a:xfrm>
            <a:off x="846685" y="4898745"/>
            <a:ext cx="2281345"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お客様に頼られる</a:t>
            </a:r>
            <a:endParaRPr lang="ja-JP" altLang="en-US" sz="900" dirty="0">
              <a:solidFill>
                <a:srgbClr val="C00000"/>
              </a:solidFill>
              <a:latin typeface="メイリオ"/>
              <a:ea typeface="メイリオ"/>
              <a:cs typeface="メイリオ"/>
            </a:endParaRP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お客様に好かれる</a:t>
            </a: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お客様に安心感</a:t>
            </a:r>
            <a:r>
              <a:rPr lang="ja-JP" altLang="en-US" sz="900" dirty="0">
                <a:solidFill>
                  <a:srgbClr val="C00000"/>
                </a:solidFill>
                <a:latin typeface="メイリオ"/>
                <a:ea typeface="メイリオ"/>
                <a:cs typeface="メイリオ"/>
              </a:rPr>
              <a:t>を与える</a:t>
            </a:r>
          </a:p>
        </p:txBody>
      </p:sp>
      <p:sp>
        <p:nvSpPr>
          <p:cNvPr id="18" name="Text Box 22"/>
          <p:cNvSpPr txBox="1">
            <a:spLocks noChangeArrowheads="1"/>
          </p:cNvSpPr>
          <p:nvPr/>
        </p:nvSpPr>
        <p:spPr bwMode="auto">
          <a:xfrm>
            <a:off x="846685" y="2936040"/>
            <a:ext cx="2281345" cy="705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自分で判断し、結果を報告できる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指示やアドバイスを受けて行動し、結果を報告できる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個々に指示を受けて行動できる</a:t>
            </a:r>
            <a:endParaRPr lang="ja-JP" altLang="en-US" sz="900" dirty="0">
              <a:solidFill>
                <a:srgbClr val="008000"/>
              </a:solidFill>
              <a:latin typeface="メイリオ"/>
              <a:ea typeface="メイリオ"/>
              <a:cs typeface="メイリオ"/>
            </a:endParaRPr>
          </a:p>
        </p:txBody>
      </p:sp>
    </p:spTree>
    <p:extLst>
      <p:ext uri="{BB962C8B-B14F-4D97-AF65-F5344CB8AC3E}">
        <p14:creationId xmlns:p14="http://schemas.microsoft.com/office/powerpoint/2010/main" val="135859241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（６）</a:t>
            </a:r>
            <a:r>
              <a:rPr lang="ja-JP" altLang="en-US" dirty="0"/>
              <a:t>　</a:t>
            </a:r>
            <a:r>
              <a:rPr lang="ja-JP" altLang="en-US" sz="2800" dirty="0" smtClean="0">
                <a:ea typeface="ＭＳ Ｐゴシック" charset="-128"/>
              </a:rPr>
              <a:t>能力特性と育成手段</a:t>
            </a:r>
          </a:p>
        </p:txBody>
      </p:sp>
      <p:cxnSp>
        <p:nvCxnSpPr>
          <p:cNvPr id="3" name="直線矢印コネクタ 2"/>
          <p:cNvCxnSpPr/>
          <p:nvPr/>
        </p:nvCxnSpPr>
        <p:spPr bwMode="auto">
          <a:xfrm flipV="1">
            <a:off x="4572000" y="1156480"/>
            <a:ext cx="0" cy="510540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直線矢印コネクタ 10"/>
          <p:cNvCxnSpPr/>
          <p:nvPr/>
        </p:nvCxnSpPr>
        <p:spPr bwMode="auto">
          <a:xfrm>
            <a:off x="952500" y="3709180"/>
            <a:ext cx="7239000" cy="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テキスト ボックス 12"/>
          <p:cNvSpPr txBox="1"/>
          <p:nvPr/>
        </p:nvSpPr>
        <p:spPr>
          <a:xfrm>
            <a:off x="4267200" y="2918809"/>
            <a:ext cx="369332" cy="707886"/>
          </a:xfrm>
          <a:prstGeom prst="rect">
            <a:avLst/>
          </a:prstGeom>
          <a:noFill/>
        </p:spPr>
        <p:txBody>
          <a:bodyPr vert="eaVert" wrap="none" rtlCol="0">
            <a:spAutoFit/>
          </a:bodyPr>
          <a:lstStyle/>
          <a:p>
            <a:r>
              <a:rPr kumimoji="1" lang="ja-JP" altLang="en-US" sz="1200" dirty="0" smtClean="0">
                <a:solidFill>
                  <a:srgbClr val="3333CC"/>
                </a:solidFill>
                <a:latin typeface="メイリオ"/>
                <a:ea typeface="メイリオ"/>
                <a:cs typeface="メイリオ"/>
              </a:rPr>
              <a:t>教育効果</a:t>
            </a:r>
            <a:endParaRPr kumimoji="1" lang="ja-JP" altLang="en-US" sz="1200" dirty="0">
              <a:solidFill>
                <a:srgbClr val="3333CC"/>
              </a:solidFill>
              <a:latin typeface="メイリオ"/>
              <a:ea typeface="メイリオ"/>
              <a:cs typeface="メイリオ"/>
            </a:endParaRPr>
          </a:p>
        </p:txBody>
      </p:sp>
      <p:sp>
        <p:nvSpPr>
          <p:cNvPr id="16" name="テキスト ボックス 15"/>
          <p:cNvSpPr txBox="1"/>
          <p:nvPr/>
        </p:nvSpPr>
        <p:spPr>
          <a:xfrm>
            <a:off x="3594538" y="3709175"/>
            <a:ext cx="914400" cy="276999"/>
          </a:xfrm>
          <a:prstGeom prst="rect">
            <a:avLst/>
          </a:prstGeom>
          <a:noFill/>
        </p:spPr>
        <p:txBody>
          <a:bodyPr wrap="square" rtlCol="0">
            <a:spAutoFit/>
          </a:bodyPr>
          <a:lstStyle/>
          <a:p>
            <a:pPr algn="ctr"/>
            <a:r>
              <a:rPr kumimoji="1" lang="ja-JP" altLang="en-US" sz="1200" dirty="0" smtClean="0">
                <a:solidFill>
                  <a:srgbClr val="3333CC"/>
                </a:solidFill>
                <a:latin typeface="メイリオ"/>
                <a:ea typeface="メイリオ"/>
                <a:cs typeface="メイリオ"/>
              </a:rPr>
              <a:t>環境効果</a:t>
            </a:r>
            <a:endParaRPr kumimoji="1" lang="ja-JP" altLang="en-US" sz="1200" dirty="0">
              <a:solidFill>
                <a:srgbClr val="3333CC"/>
              </a:solidFill>
              <a:latin typeface="メイリオ"/>
              <a:ea typeface="メイリオ"/>
              <a:cs typeface="メイリオ"/>
            </a:endParaRPr>
          </a:p>
        </p:txBody>
      </p:sp>
      <p:sp>
        <p:nvSpPr>
          <p:cNvPr id="17" name="テキスト ボックス 16"/>
          <p:cNvSpPr txBox="1"/>
          <p:nvPr/>
        </p:nvSpPr>
        <p:spPr>
          <a:xfrm>
            <a:off x="3326938" y="879481"/>
            <a:ext cx="249299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訓練や研修によって変化しやすい</a:t>
            </a:r>
            <a:endParaRPr kumimoji="1" lang="ja-JP" altLang="en-US" sz="1200" dirty="0">
              <a:solidFill>
                <a:srgbClr val="3333CC"/>
              </a:solidFill>
              <a:latin typeface="メイリオ"/>
              <a:ea typeface="メイリオ"/>
              <a:cs typeface="メイリオ"/>
            </a:endParaRPr>
          </a:p>
        </p:txBody>
      </p:sp>
      <p:sp>
        <p:nvSpPr>
          <p:cNvPr id="20" name="テキスト ボックス 19"/>
          <p:cNvSpPr txBox="1"/>
          <p:nvPr/>
        </p:nvSpPr>
        <p:spPr>
          <a:xfrm>
            <a:off x="2865273" y="6256625"/>
            <a:ext cx="341632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生得的な性格や生活環境に依存し変化しにくい</a:t>
            </a:r>
            <a:endParaRPr kumimoji="1" lang="ja-JP" altLang="en-US" sz="1200" dirty="0">
              <a:solidFill>
                <a:srgbClr val="3333CC"/>
              </a:solidFill>
              <a:latin typeface="メイリオ"/>
              <a:ea typeface="メイリオ"/>
              <a:cs typeface="メイリオ"/>
            </a:endParaRPr>
          </a:p>
        </p:txBody>
      </p:sp>
      <p:sp>
        <p:nvSpPr>
          <p:cNvPr id="21" name="テキスト ボックス 20"/>
          <p:cNvSpPr txBox="1"/>
          <p:nvPr/>
        </p:nvSpPr>
        <p:spPr>
          <a:xfrm>
            <a:off x="605436" y="2508851"/>
            <a:ext cx="369332" cy="2400657"/>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指示や命令などの強制力が効果的</a:t>
            </a:r>
            <a:endParaRPr kumimoji="1" lang="ja-JP" altLang="en-US" sz="1200" dirty="0">
              <a:solidFill>
                <a:srgbClr val="3333CC"/>
              </a:solidFill>
              <a:latin typeface="メイリオ"/>
              <a:ea typeface="メイリオ"/>
              <a:cs typeface="メイリオ"/>
            </a:endParaRPr>
          </a:p>
        </p:txBody>
      </p:sp>
      <p:sp>
        <p:nvSpPr>
          <p:cNvPr id="22" name="テキスト ボックス 21"/>
          <p:cNvSpPr txBox="1"/>
          <p:nvPr/>
        </p:nvSpPr>
        <p:spPr>
          <a:xfrm>
            <a:off x="8194061" y="2124126"/>
            <a:ext cx="369332" cy="3170099"/>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自主的判断や自発的行動を促すことが効果的</a:t>
            </a:r>
            <a:endParaRPr kumimoji="1" lang="ja-JP" altLang="en-US" sz="1200" dirty="0">
              <a:solidFill>
                <a:srgbClr val="3333CC"/>
              </a:solidFill>
              <a:latin typeface="メイリオ"/>
              <a:ea typeface="メイリオ"/>
              <a:cs typeface="メイリオ"/>
            </a:endParaRPr>
          </a:p>
        </p:txBody>
      </p:sp>
      <p:sp>
        <p:nvSpPr>
          <p:cNvPr id="18" name="角丸四角形 17"/>
          <p:cNvSpPr/>
          <p:nvPr/>
        </p:nvSpPr>
        <p:spPr bwMode="auto">
          <a:xfrm>
            <a:off x="22098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製品・商品</a:t>
            </a:r>
          </a:p>
        </p:txBody>
      </p:sp>
      <p:sp>
        <p:nvSpPr>
          <p:cNvPr id="24" name="角丸四角形 23"/>
          <p:cNvSpPr/>
          <p:nvPr/>
        </p:nvSpPr>
        <p:spPr bwMode="auto">
          <a:xfrm>
            <a:off x="1143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自社</a:t>
            </a:r>
          </a:p>
        </p:txBody>
      </p:sp>
      <p:sp>
        <p:nvSpPr>
          <p:cNvPr id="25" name="角丸四角形 24"/>
          <p:cNvSpPr/>
          <p:nvPr/>
        </p:nvSpPr>
        <p:spPr bwMode="auto">
          <a:xfrm>
            <a:off x="4689828"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環境・動向</a:t>
            </a:r>
          </a:p>
        </p:txBody>
      </p:sp>
      <p:sp>
        <p:nvSpPr>
          <p:cNvPr id="26" name="角丸四角形 25"/>
          <p:cNvSpPr/>
          <p:nvPr/>
        </p:nvSpPr>
        <p:spPr bwMode="auto">
          <a:xfrm>
            <a:off x="5715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顧客</a:t>
            </a:r>
          </a:p>
        </p:txBody>
      </p:sp>
      <p:sp>
        <p:nvSpPr>
          <p:cNvPr id="27" name="角丸四角形 26"/>
          <p:cNvSpPr/>
          <p:nvPr/>
        </p:nvSpPr>
        <p:spPr bwMode="auto">
          <a:xfrm>
            <a:off x="6943792"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向上心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目的意識</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28" name="角丸四角形 27"/>
          <p:cNvSpPr/>
          <p:nvPr/>
        </p:nvSpPr>
        <p:spPr bwMode="auto">
          <a:xfrm>
            <a:off x="6931113"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探求心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好奇心</a:t>
            </a:r>
          </a:p>
        </p:txBody>
      </p:sp>
      <p:sp>
        <p:nvSpPr>
          <p:cNvPr id="29" name="角丸四角形 28"/>
          <p:cNvSpPr/>
          <p:nvPr/>
        </p:nvSpPr>
        <p:spPr bwMode="auto">
          <a:xfrm>
            <a:off x="5888421"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自立</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遂行力</a:t>
            </a:r>
          </a:p>
        </p:txBody>
      </p:sp>
      <p:sp>
        <p:nvSpPr>
          <p:cNvPr id="30" name="角丸四角形 29"/>
          <p:cNvSpPr/>
          <p:nvPr/>
        </p:nvSpPr>
        <p:spPr bwMode="auto">
          <a:xfrm>
            <a:off x="6931113" y="2803922"/>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ストレス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耐性</a:t>
            </a:r>
          </a:p>
        </p:txBody>
      </p:sp>
      <p:sp>
        <p:nvSpPr>
          <p:cNvPr id="31" name="角丸四角形 30"/>
          <p:cNvSpPr/>
          <p:nvPr/>
        </p:nvSpPr>
        <p:spPr bwMode="auto">
          <a:xfrm>
            <a:off x="6943792"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志向性</a:t>
            </a:r>
          </a:p>
        </p:txBody>
      </p:sp>
      <p:sp>
        <p:nvSpPr>
          <p:cNvPr id="32" name="角丸四角形 31"/>
          <p:cNvSpPr/>
          <p:nvPr/>
        </p:nvSpPr>
        <p:spPr bwMode="auto">
          <a:xfrm>
            <a:off x="4648200" y="38234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責任感</a:t>
            </a:r>
          </a:p>
        </p:txBody>
      </p:sp>
      <p:sp>
        <p:nvSpPr>
          <p:cNvPr id="33" name="角丸四角形 32"/>
          <p:cNvSpPr/>
          <p:nvPr/>
        </p:nvSpPr>
        <p:spPr bwMode="auto">
          <a:xfrm>
            <a:off x="5888421"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信頼性</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誠実さ</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4" name="角丸四角形 33"/>
          <p:cNvSpPr/>
          <p:nvPr/>
        </p:nvSpPr>
        <p:spPr bwMode="auto">
          <a:xfrm>
            <a:off x="5888421"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柔軟性</a:t>
            </a:r>
          </a:p>
        </p:txBody>
      </p:sp>
      <p:sp>
        <p:nvSpPr>
          <p:cNvPr id="35" name="角丸四角形 34"/>
          <p:cNvSpPr/>
          <p:nvPr/>
        </p:nvSpPr>
        <p:spPr bwMode="auto">
          <a:xfrm>
            <a:off x="4648200" y="4252256"/>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決断力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6" name="角丸四角形 35"/>
          <p:cNvSpPr/>
          <p:nvPr/>
        </p:nvSpPr>
        <p:spPr bwMode="auto">
          <a:xfrm>
            <a:off x="2406759" y="2309207"/>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ビジネス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マナー</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7" name="角丸四角形 36"/>
          <p:cNvSpPr/>
          <p:nvPr/>
        </p:nvSpPr>
        <p:spPr bwMode="auto">
          <a:xfrm>
            <a:off x="2406759"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問題</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解決力</a:t>
            </a:r>
          </a:p>
        </p:txBody>
      </p:sp>
      <p:sp>
        <p:nvSpPr>
          <p:cNvPr id="38" name="角丸四角形 37"/>
          <p:cNvSpPr/>
          <p:nvPr/>
        </p:nvSpPr>
        <p:spPr bwMode="auto">
          <a:xfrm>
            <a:off x="3518338"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交渉力</a:t>
            </a:r>
          </a:p>
        </p:txBody>
      </p:sp>
      <p:sp>
        <p:nvSpPr>
          <p:cNvPr id="39" name="角丸四角形 38"/>
          <p:cNvSpPr/>
          <p:nvPr/>
        </p:nvSpPr>
        <p:spPr bwMode="auto">
          <a:xfrm>
            <a:off x="4648200"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コミュニ</a:t>
            </a:r>
            <a:endParaRPr kumimoji="0" lang="en-US" altLang="ja-JP" sz="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ケーション力</a:t>
            </a:r>
          </a:p>
        </p:txBody>
      </p:sp>
      <p:sp>
        <p:nvSpPr>
          <p:cNvPr id="40" name="角丸四角形 39"/>
          <p:cNvSpPr/>
          <p:nvPr/>
        </p:nvSpPr>
        <p:spPr bwMode="auto">
          <a:xfrm>
            <a:off x="5715000"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リーダー</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シップ力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41" name="角丸四角形 40"/>
          <p:cNvSpPr/>
          <p:nvPr/>
        </p:nvSpPr>
        <p:spPr bwMode="auto">
          <a:xfrm>
            <a:off x="4078133" y="237123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企画力</a:t>
            </a:r>
          </a:p>
        </p:txBody>
      </p:sp>
      <p:sp>
        <p:nvSpPr>
          <p:cNvPr id="42" name="角丸四角形 41"/>
          <p:cNvSpPr/>
          <p:nvPr/>
        </p:nvSpPr>
        <p:spPr bwMode="auto">
          <a:xfrm>
            <a:off x="5715000" y="2318351"/>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創造力</a:t>
            </a:r>
          </a:p>
        </p:txBody>
      </p:sp>
      <p:sp>
        <p:nvSpPr>
          <p:cNvPr id="44" name="テキスト ボックス 43"/>
          <p:cNvSpPr txBox="1"/>
          <p:nvPr/>
        </p:nvSpPr>
        <p:spPr>
          <a:xfrm>
            <a:off x="5888421" y="4276941"/>
            <a:ext cx="1807779"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コーチング</a:t>
            </a:r>
            <a:endParaRPr kumimoji="1" lang="ja-JP" altLang="en-US" sz="1200" dirty="0">
              <a:solidFill>
                <a:srgbClr val="0066FF"/>
              </a:solidFill>
              <a:latin typeface="メイリオ"/>
              <a:ea typeface="メイリオ"/>
              <a:cs typeface="メイリオ"/>
            </a:endParaRPr>
          </a:p>
        </p:txBody>
      </p:sp>
      <p:sp>
        <p:nvSpPr>
          <p:cNvPr id="45" name="テキスト ボックス 44"/>
          <p:cNvSpPr txBox="1"/>
          <p:nvPr/>
        </p:nvSpPr>
        <p:spPr>
          <a:xfrm>
            <a:off x="1015052" y="1862516"/>
            <a:ext cx="1246495"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研修</a:t>
            </a:r>
            <a:endParaRPr kumimoji="1" lang="ja-JP" altLang="en-US" sz="1200" dirty="0">
              <a:solidFill>
                <a:srgbClr val="0066FF"/>
              </a:solidFill>
              <a:latin typeface="メイリオ"/>
              <a:ea typeface="メイリオ"/>
              <a:cs typeface="メイリオ"/>
            </a:endParaRPr>
          </a:p>
        </p:txBody>
      </p:sp>
      <p:sp>
        <p:nvSpPr>
          <p:cNvPr id="46" name="テキスト ボックス 45"/>
          <p:cNvSpPr txBox="1"/>
          <p:nvPr/>
        </p:nvSpPr>
        <p:spPr>
          <a:xfrm>
            <a:off x="6803165" y="1392183"/>
            <a:ext cx="1246495" cy="830997"/>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ＯＪＴ</a:t>
            </a:r>
            <a:endParaRPr kumimoji="1" lang="en-US" altLang="ja-JP" sz="1200" dirty="0" smtClean="0">
              <a:solidFill>
                <a:srgbClr val="0066FF"/>
              </a:solidFill>
              <a:latin typeface="メイリオ"/>
              <a:ea typeface="メイリオ"/>
              <a:cs typeface="メイリオ"/>
            </a:endParaRPr>
          </a:p>
          <a:p>
            <a:pPr algn="ct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マネージメント</a:t>
            </a: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スタイル</a:t>
            </a:r>
            <a:endParaRPr kumimoji="1" lang="ja-JP" altLang="en-US" sz="1200" dirty="0">
              <a:solidFill>
                <a:srgbClr val="0066FF"/>
              </a:solidFill>
              <a:latin typeface="メイリオ"/>
              <a:ea typeface="メイリオ"/>
              <a:cs typeface="メイリオ"/>
            </a:endParaRPr>
          </a:p>
        </p:txBody>
      </p:sp>
      <p:sp>
        <p:nvSpPr>
          <p:cNvPr id="23" name="角丸四角形 22"/>
          <p:cNvSpPr/>
          <p:nvPr/>
        </p:nvSpPr>
        <p:spPr bwMode="auto">
          <a:xfrm>
            <a:off x="1229710" y="4412821"/>
            <a:ext cx="2858933" cy="1395260"/>
          </a:xfrm>
          <a:prstGeom prst="roundRect">
            <a:avLst>
              <a:gd name="adj" fmla="val 0"/>
            </a:avLst>
          </a:prstGeom>
          <a:solidFill>
            <a:schemeClr val="bg1"/>
          </a:solidFill>
          <a:ln w="38100" cap="flat" cmpd="sng" algn="ctr">
            <a:solidFill>
              <a:srgbClr val="FF6600"/>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6600"/>
                </a:solidFill>
                <a:effectLst/>
                <a:latin typeface="メイリオ"/>
                <a:ea typeface="メイリオ"/>
                <a:cs typeface="メイリオ"/>
              </a:rPr>
              <a:t>生得的な性格や生活環境に依存する</a:t>
            </a:r>
            <a:r>
              <a:rPr kumimoji="0" lang="ja-JP" altLang="en-US" sz="1200" dirty="0" smtClean="0">
                <a:solidFill>
                  <a:srgbClr val="FF6600"/>
                </a:solidFill>
                <a:latin typeface="メイリオ"/>
                <a:ea typeface="メイリオ"/>
                <a:cs typeface="メイリオ"/>
              </a:rPr>
              <a:t>ライフスタイルや価値観は、外的な強制力や指示・命令により、変化させることは困難</a:t>
            </a:r>
            <a:endParaRPr kumimoji="0" lang="ja-JP" altLang="en-US" sz="12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269820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（７）</a:t>
            </a:r>
            <a:r>
              <a:rPr lang="ja-JP" altLang="en-US" dirty="0"/>
              <a:t>　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en-US" altLang="ja-JP" sz="1600" dirty="0">
                <a:solidFill>
                  <a:schemeClr val="tx1">
                    <a:lumMod val="50000"/>
                    <a:lumOff val="50000"/>
                  </a:schemeClr>
                </a:solidFill>
              </a:rPr>
              <a:t>1</a:t>
            </a:r>
            <a:r>
              <a:rPr lang="ja-JP" altLang="en-US" sz="1600" dirty="0" err="1" smtClean="0">
                <a:solidFill>
                  <a:schemeClr val="tx1">
                    <a:lumMod val="50000"/>
                    <a:lumOff val="50000"/>
                  </a:schemeClr>
                </a:solidFill>
              </a:rPr>
              <a:t>つの</a:t>
            </a:r>
            <a:r>
              <a:rPr lang="ja-JP" altLang="en-US" sz="1600" dirty="0">
                <a:solidFill>
                  <a:schemeClr val="tx1">
                    <a:lumMod val="50000"/>
                    <a:lumOff val="50000"/>
                  </a:schemeClr>
                </a:solidFill>
              </a:rPr>
              <a:t>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テクノロジーを俯瞰し、自分たちの商材をその中に位置づけて説明できない営業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知っていることが正解だと思って、押しつけがましい話をする営業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a:t>
            </a:r>
            <a:r>
              <a:rPr lang="ja-JP" altLang="en-US" sz="1600" dirty="0" smtClean="0">
                <a:solidFill>
                  <a:schemeClr val="tx1">
                    <a:lumMod val="50000"/>
                    <a:lumOff val="50000"/>
                  </a:schemeClr>
                </a:solidFill>
              </a:rPr>
              <a:t>にわかる</a:t>
            </a:r>
            <a:r>
              <a:rPr lang="ja-JP" altLang="en-US" sz="1600" dirty="0">
                <a:solidFill>
                  <a:schemeClr val="tx1">
                    <a:lumMod val="50000"/>
                    <a:lumOff val="50000"/>
                  </a:schemeClr>
                </a:solidFill>
              </a:rPr>
              <a:t>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smtClean="0">
                <a:solidFill>
                  <a:schemeClr val="tx1">
                    <a:lumMod val="50000"/>
                    <a:lumOff val="50000"/>
                  </a:schemeClr>
                </a:solidFill>
              </a:rPr>
              <a:t>を</a:t>
            </a:r>
            <a:r>
              <a:rPr lang="ja-JP" altLang="en-US" sz="1600" dirty="0">
                <a:solidFill>
                  <a:schemeClr val="tx1">
                    <a:lumMod val="50000"/>
                    <a:lumOff val="50000"/>
                  </a:schemeClr>
                </a:solidFill>
              </a:rPr>
              <a:t>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1956996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補足資料</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187446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ご参考まで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93127"/>
            <a:ext cx="3386282" cy="4756304"/>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5563839" y="6165900"/>
            <a:ext cx="1859805" cy="400110"/>
          </a:xfrm>
          <a:prstGeom prst="rect">
            <a:avLst/>
          </a:prstGeom>
          <a:noFill/>
        </p:spPr>
        <p:txBody>
          <a:bodyPr wrap="none" rtlCol="0">
            <a:spAutoFit/>
          </a:bodyPr>
          <a:lstStyle/>
          <a:p>
            <a:pPr algn="ctr"/>
            <a:r>
              <a:rPr kumimoji="1" lang="en-US" altLang="ja-JP" sz="2000" b="1" dirty="0" smtClean="0">
                <a:solidFill>
                  <a:srgbClr val="C00000"/>
                </a:solidFill>
              </a:rPr>
              <a:t>2016</a:t>
            </a:r>
            <a:r>
              <a:rPr kumimoji="1" lang="ja-JP" altLang="en-US" sz="2000" b="1" dirty="0" smtClean="0">
                <a:solidFill>
                  <a:srgbClr val="C00000"/>
                </a:solidFill>
              </a:rPr>
              <a:t>年</a:t>
            </a:r>
            <a:r>
              <a:rPr kumimoji="1" lang="en-US" altLang="ja-JP" sz="2000" b="1" dirty="0" smtClean="0">
                <a:solidFill>
                  <a:srgbClr val="C00000"/>
                </a:solidFill>
              </a:rPr>
              <a:t>1</a:t>
            </a:r>
            <a:r>
              <a:rPr kumimoji="1" lang="ja-JP" altLang="en-US" sz="2000" b="1" dirty="0" smtClean="0">
                <a:solidFill>
                  <a:srgbClr val="C00000"/>
                </a:solidFill>
              </a:rPr>
              <a:t>月発売</a:t>
            </a:r>
            <a:endParaRPr kumimoji="1" lang="ja-JP" altLang="en-US" sz="2000" b="1" dirty="0">
              <a:solidFill>
                <a:srgbClr val="C00000"/>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93127"/>
            <a:ext cx="3243421" cy="475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83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55650" y="1065653"/>
            <a:ext cx="7246449" cy="54696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テクノロジー・ドリブンの時代へシフト</a:t>
            </a:r>
            <a:endParaRPr kumimoji="1" lang="ja-JP" altLang="en-US" dirty="0"/>
          </a:p>
        </p:txBody>
      </p:sp>
      <p:sp>
        <p:nvSpPr>
          <p:cNvPr id="3" name="スライド番号プレースホルダー 2"/>
          <p:cNvSpPr>
            <a:spLocks noGrp="1"/>
          </p:cNvSpPr>
          <p:nvPr>
            <p:ph type="sldNum" sz="quarter" idx="12"/>
          </p:nvPr>
        </p:nvSpPr>
        <p:spPr>
          <a:xfrm>
            <a:off x="6945387" y="6669505"/>
            <a:ext cx="2133600" cy="217800"/>
          </a:xfrm>
        </p:spPr>
        <p:txBody>
          <a:bodyPr/>
          <a:lstStyle/>
          <a:p>
            <a:fld id="{8FF8CC5D-A65D-5946-99B5-645367A967AD}" type="slidenum">
              <a:rPr kumimoji="1" lang="ja-JP" altLang="en-US" smtClean="0"/>
              <a:t>4</a:t>
            </a:fld>
            <a:endParaRPr kumimoji="1" lang="ja-JP" altLang="en-US" dirty="0"/>
          </a:p>
        </p:txBody>
      </p:sp>
      <p:sp>
        <p:nvSpPr>
          <p:cNvPr id="4" name="正方形/長方形 3"/>
          <p:cNvSpPr/>
          <p:nvPr/>
        </p:nvSpPr>
        <p:spPr>
          <a:xfrm>
            <a:off x="1040666" y="1145511"/>
            <a:ext cx="7065844" cy="498451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楕円 4"/>
          <p:cNvSpPr/>
          <p:nvPr/>
        </p:nvSpPr>
        <p:spPr>
          <a:xfrm>
            <a:off x="3186023" y="2237961"/>
            <a:ext cx="2775129" cy="2792927"/>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1387205" y="2757743"/>
            <a:ext cx="2304201"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ホームベース 6"/>
          <p:cNvSpPr/>
          <p:nvPr/>
        </p:nvSpPr>
        <p:spPr>
          <a:xfrm flipH="1">
            <a:off x="5496735" y="2757743"/>
            <a:ext cx="2263233" cy="1760048"/>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5400000" flipH="1">
            <a:off x="3904333" y="4388382"/>
            <a:ext cx="1343119" cy="1738239"/>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flipH="1" flipV="1">
            <a:off x="3869273" y="1178431"/>
            <a:ext cx="1397871" cy="1753607"/>
          </a:xfrm>
          <a:prstGeom prst="homePlate">
            <a:avLst/>
          </a:prstGeom>
          <a:solidFill>
            <a:srgbClr val="00B0F0">
              <a:alpha val="6039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3404037" y="2735850"/>
            <a:ext cx="2339102" cy="800219"/>
          </a:xfrm>
          <a:prstGeom prst="rect">
            <a:avLst/>
          </a:prstGeom>
          <a:noFill/>
        </p:spPr>
        <p:txBody>
          <a:bodyPr wrap="none" rtlCol="0">
            <a:spAutoFit/>
          </a:bodyPr>
          <a:lstStyle/>
          <a:p>
            <a:pPr algn="ctr"/>
            <a:r>
              <a:rPr kumimoji="1" lang="ja-JP" altLang="en-US" sz="32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3200" dirty="0" smtClean="0">
              <a:solidFill>
                <a:schemeClr val="bg1"/>
              </a:solidFill>
              <a:latin typeface="Hiragino Kaku Gothic Pro W6" charset="-128"/>
              <a:ea typeface="Hiragino Kaku Gothic Pro W6" charset="-128"/>
              <a:cs typeface="Hiragino Kaku Gothic Pro W6" charset="-128"/>
            </a:endParaRPr>
          </a:p>
          <a:p>
            <a:pPr algn="ctr"/>
            <a:r>
              <a:rPr lang="ja-JP" altLang="en-US" sz="1400" dirty="0" smtClean="0">
                <a:solidFill>
                  <a:schemeClr val="bg1"/>
                </a:solidFill>
                <a:latin typeface="Hiragino Kaku Gothic Pro W6" charset="-128"/>
                <a:ea typeface="Hiragino Kaku Gothic Pro W6" charset="-128"/>
                <a:cs typeface="Hiragino Kaku Gothic Pro W6" charset="-128"/>
              </a:rPr>
              <a:t>トランスフォーメイション</a:t>
            </a:r>
            <a:endParaRPr kumimoji="1" lang="ja-JP" altLang="en-US" sz="1400" dirty="0">
              <a:solidFill>
                <a:schemeClr val="bg1"/>
              </a:solidFill>
              <a:latin typeface="Hiragino Kaku Gothic Pro W6" charset="-128"/>
              <a:ea typeface="Hiragino Kaku Gothic Pro W6" charset="-128"/>
              <a:cs typeface="Hiragino Kaku Gothic Pro W6" charset="-128"/>
            </a:endParaRPr>
          </a:p>
        </p:txBody>
      </p:sp>
      <p:sp>
        <p:nvSpPr>
          <p:cNvPr id="11" name="テキスト ボックス 10"/>
          <p:cNvSpPr txBox="1"/>
          <p:nvPr/>
        </p:nvSpPr>
        <p:spPr>
          <a:xfrm>
            <a:off x="3711813" y="1628065"/>
            <a:ext cx="1723550" cy="461665"/>
          </a:xfrm>
          <a:prstGeom prst="rect">
            <a:avLst/>
          </a:prstGeom>
          <a:noFill/>
        </p:spPr>
        <p:txBody>
          <a:bodyPr wrap="none" rtlCol="0">
            <a:spAutoFit/>
          </a:bodyPr>
          <a:lstStyle/>
          <a:p>
            <a:pPr algn="ctr"/>
            <a:r>
              <a:rPr kumimoji="1" lang="ja-JP" altLang="en-US" sz="2400" dirty="0" smtClean="0">
                <a:solidFill>
                  <a:schemeClr val="bg1"/>
                </a:solidFill>
                <a:latin typeface="Hiragino Kaku Gothic Pro W6" charset="-128"/>
                <a:ea typeface="Hiragino Kaku Gothic Pro W6" charset="-128"/>
                <a:cs typeface="Hiragino Kaku Gothic Pro W6" charset="-128"/>
              </a:rPr>
              <a:t>サービス化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2" name="テキスト ボックス 11"/>
          <p:cNvSpPr txBox="1"/>
          <p:nvPr/>
        </p:nvSpPr>
        <p:spPr>
          <a:xfrm>
            <a:off x="3721800" y="5238902"/>
            <a:ext cx="1723549" cy="461665"/>
          </a:xfrm>
          <a:prstGeom prst="rect">
            <a:avLst/>
          </a:prstGeom>
          <a:noFill/>
        </p:spPr>
        <p:txBody>
          <a:bodyPr wrap="none" rtlCol="0">
            <a:spAutoFit/>
          </a:bodyPr>
          <a:lstStyle/>
          <a:p>
            <a:pPr algn="ctr"/>
            <a:r>
              <a:rPr kumimoji="1" lang="ja-JP" altLang="en-US" sz="2400" smtClean="0">
                <a:solidFill>
                  <a:schemeClr val="bg1"/>
                </a:solidFill>
                <a:latin typeface="Hiragino Kaku Gothic Pro W6" charset="-128"/>
                <a:ea typeface="Hiragino Kaku Gothic Pro W6" charset="-128"/>
                <a:cs typeface="Hiragino Kaku Gothic Pro W6" charset="-128"/>
              </a:rPr>
              <a:t>スマート化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15" name="テキスト ボックス 14"/>
          <p:cNvSpPr txBox="1"/>
          <p:nvPr/>
        </p:nvSpPr>
        <p:spPr>
          <a:xfrm>
            <a:off x="1090349" y="1452006"/>
            <a:ext cx="1800493" cy="954107"/>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所有を前提とした</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経済システムから</a:t>
            </a:r>
            <a:endParaRPr lang="en-US" altLang="ja-JP" sz="1400"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所有を前提としない</a:t>
            </a:r>
            <a:endParaRPr kumimoji="1" lang="en-US" altLang="ja-JP" sz="1400" b="1" dirty="0" smtClean="0">
              <a:solidFill>
                <a:srgbClr val="0070C0"/>
              </a:solidFill>
              <a:latin typeface="Meiryo" charset="-128"/>
              <a:ea typeface="Meiryo" charset="-128"/>
              <a:cs typeface="Meiryo" charset="-128"/>
            </a:endParaRPr>
          </a:p>
          <a:p>
            <a:r>
              <a:rPr kumimoji="1" lang="ja-JP" altLang="en-US" sz="1400" b="1" dirty="0" smtClean="0">
                <a:solidFill>
                  <a:srgbClr val="0070C0"/>
                </a:solidFill>
                <a:latin typeface="Meiryo" charset="-128"/>
                <a:ea typeface="Meiryo" charset="-128"/>
                <a:cs typeface="Meiryo" charset="-128"/>
              </a:rPr>
              <a:t>経済システム</a:t>
            </a:r>
            <a:r>
              <a:rPr kumimoji="1"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6" name="テキスト ボックス 15"/>
          <p:cNvSpPr txBox="1"/>
          <p:nvPr/>
        </p:nvSpPr>
        <p:spPr>
          <a:xfrm>
            <a:off x="5701292" y="1456062"/>
            <a:ext cx="2339102" cy="954107"/>
          </a:xfrm>
          <a:prstGeom prst="rect">
            <a:avLst/>
          </a:prstGeom>
          <a:noFill/>
        </p:spPr>
        <p:txBody>
          <a:bodyPr wrap="none" rtlCol="0">
            <a:spAutoFit/>
          </a:bodyPr>
          <a:lstStyle/>
          <a:p>
            <a:pPr algn="r"/>
            <a:r>
              <a:rPr kumimoji="1" lang="ja-JP" altLang="en-US" sz="1400" dirty="0" smtClean="0">
                <a:solidFill>
                  <a:srgbClr val="0070C0"/>
                </a:solidFill>
                <a:latin typeface="Meiryo" charset="-128"/>
                <a:ea typeface="Meiryo" charset="-128"/>
                <a:cs typeface="Meiryo" charset="-128"/>
              </a:rPr>
              <a:t>顧客価値を実現する手段を</a:t>
            </a:r>
            <a:endParaRPr kumimoji="1" lang="en-US" altLang="ja-JP" sz="1400" dirty="0" smtClean="0">
              <a:solidFill>
                <a:srgbClr val="0070C0"/>
              </a:solidFill>
              <a:latin typeface="Meiryo" charset="-128"/>
              <a:ea typeface="Meiryo" charset="-128"/>
              <a:cs typeface="Meiryo" charset="-128"/>
            </a:endParaRPr>
          </a:p>
          <a:p>
            <a:pPr algn="r"/>
            <a:r>
              <a:rPr kumimoji="1" lang="ja-JP" altLang="en-US" sz="1400" dirty="0" smtClean="0">
                <a:solidFill>
                  <a:srgbClr val="0070C0"/>
                </a:solidFill>
                <a:latin typeface="Meiryo" charset="-128"/>
                <a:ea typeface="Meiryo" charset="-128"/>
                <a:cs typeface="Meiryo" charset="-128"/>
              </a:rPr>
              <a:t>提供するビジネスから</a:t>
            </a:r>
            <a:endParaRPr kumimoji="1"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顧客価値を直接提供する</a:t>
            </a:r>
            <a:endParaRPr lang="en-US" altLang="ja-JP" sz="1400" b="1"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ビジネス</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7" name="テキスト ボックス 16"/>
          <p:cNvSpPr txBox="1"/>
          <p:nvPr/>
        </p:nvSpPr>
        <p:spPr>
          <a:xfrm>
            <a:off x="1090349" y="5144757"/>
            <a:ext cx="2518638" cy="738664"/>
          </a:xfrm>
          <a:prstGeom prst="rect">
            <a:avLst/>
          </a:prstGeom>
          <a:noFill/>
        </p:spPr>
        <p:txBody>
          <a:bodyPr wrap="none" rtlCol="0">
            <a:spAutoFit/>
          </a:bodyPr>
          <a:lstStyle/>
          <a:p>
            <a:r>
              <a:rPr lang="ja-JP" altLang="en-US" sz="1400" dirty="0" smtClean="0">
                <a:solidFill>
                  <a:srgbClr val="0070C0"/>
                </a:solidFill>
                <a:latin typeface="Meiryo" charset="-128"/>
                <a:ea typeface="Meiryo" charset="-128"/>
                <a:cs typeface="Meiryo" charset="-128"/>
              </a:rPr>
              <a:t>機械との共生が進み</a:t>
            </a:r>
            <a:endParaRPr lang="en-US" altLang="ja-JP" sz="1400" dirty="0" smtClean="0">
              <a:solidFill>
                <a:srgbClr val="0070C0"/>
              </a:solidFill>
              <a:latin typeface="Meiryo" charset="-128"/>
              <a:ea typeface="Meiryo" charset="-128"/>
              <a:cs typeface="Meiryo" charset="-128"/>
            </a:endParaRPr>
          </a:p>
          <a:p>
            <a:r>
              <a:rPr lang="ja-JP" altLang="en-US" sz="1400" dirty="0" smtClean="0">
                <a:solidFill>
                  <a:srgbClr val="0070C0"/>
                </a:solidFill>
                <a:latin typeface="Meiryo" charset="-128"/>
                <a:ea typeface="Meiryo" charset="-128"/>
                <a:cs typeface="Meiryo" charset="-128"/>
              </a:rPr>
              <a:t>求められる人間の能力が</a:t>
            </a:r>
            <a:endParaRPr lang="en-US" altLang="ja-JP" sz="1400" dirty="0" smtClean="0">
              <a:solidFill>
                <a:srgbClr val="0070C0"/>
              </a:solidFill>
              <a:latin typeface="Meiryo" charset="-128"/>
              <a:ea typeface="Meiryo" charset="-128"/>
              <a:cs typeface="Meiryo" charset="-128"/>
            </a:endParaRPr>
          </a:p>
          <a:p>
            <a:r>
              <a:rPr lang="ja-JP" altLang="en-US" sz="1400" b="1" dirty="0" smtClean="0">
                <a:solidFill>
                  <a:srgbClr val="0070C0"/>
                </a:solidFill>
                <a:latin typeface="Meiryo" charset="-128"/>
                <a:ea typeface="Meiryo" charset="-128"/>
                <a:cs typeface="Meiryo" charset="-128"/>
              </a:rPr>
              <a:t>感性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協調性</a:t>
            </a:r>
            <a:r>
              <a:rPr lang="en-US" altLang="ja-JP" sz="1400" b="1" dirty="0" smtClean="0">
                <a:solidFill>
                  <a:srgbClr val="0070C0"/>
                </a:solidFill>
                <a:latin typeface="Meiryo" charset="-128"/>
                <a:ea typeface="Meiryo" charset="-128"/>
                <a:cs typeface="Meiryo" charset="-128"/>
              </a:rPr>
              <a:t>､</a:t>
            </a:r>
            <a:r>
              <a:rPr lang="ja-JP" altLang="en-US" sz="1400" b="1" dirty="0" smtClean="0">
                <a:solidFill>
                  <a:srgbClr val="0070C0"/>
                </a:solidFill>
                <a:latin typeface="Meiryo" charset="-128"/>
                <a:ea typeface="Meiryo" charset="-128"/>
                <a:cs typeface="Meiryo" charset="-128"/>
              </a:rPr>
              <a:t>創造性の重視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8" name="テキスト ボックス 17"/>
          <p:cNvSpPr txBox="1"/>
          <p:nvPr/>
        </p:nvSpPr>
        <p:spPr>
          <a:xfrm>
            <a:off x="6418730" y="5144757"/>
            <a:ext cx="1620957" cy="738664"/>
          </a:xfrm>
          <a:prstGeom prst="rect">
            <a:avLst/>
          </a:prstGeom>
          <a:noFill/>
        </p:spPr>
        <p:txBody>
          <a:bodyPr wrap="none" rtlCol="0">
            <a:spAutoFit/>
          </a:bodyPr>
          <a:lstStyle/>
          <a:p>
            <a:pPr algn="r"/>
            <a:r>
              <a:rPr lang="ja-JP" altLang="en-US" sz="1400" dirty="0" smtClean="0">
                <a:solidFill>
                  <a:srgbClr val="0070C0"/>
                </a:solidFill>
                <a:latin typeface="Meiryo" charset="-128"/>
                <a:ea typeface="Meiryo" charset="-128"/>
                <a:cs typeface="Meiryo" charset="-128"/>
              </a:rPr>
              <a:t>企業の組織形態や</a:t>
            </a:r>
            <a:endParaRPr lang="en-US" altLang="ja-JP" sz="1400" dirty="0" smtClean="0">
              <a:solidFill>
                <a:srgbClr val="0070C0"/>
              </a:solidFill>
              <a:latin typeface="Meiryo" charset="-128"/>
              <a:ea typeface="Meiryo" charset="-128"/>
              <a:cs typeface="Meiryo" charset="-128"/>
            </a:endParaRPr>
          </a:p>
          <a:p>
            <a:pPr algn="r"/>
            <a:r>
              <a:rPr lang="ja-JP" altLang="en-US" sz="1400" dirty="0" smtClean="0">
                <a:solidFill>
                  <a:srgbClr val="0070C0"/>
                </a:solidFill>
                <a:latin typeface="Meiryo" charset="-128"/>
                <a:ea typeface="Meiryo" charset="-128"/>
                <a:cs typeface="Meiryo" charset="-128"/>
              </a:rPr>
              <a:t>労働のあり方が</a:t>
            </a:r>
            <a:endParaRPr lang="en-US" altLang="ja-JP" sz="1400" dirty="0" smtClean="0">
              <a:solidFill>
                <a:srgbClr val="0070C0"/>
              </a:solidFill>
              <a:latin typeface="Meiryo" charset="-128"/>
              <a:ea typeface="Meiryo" charset="-128"/>
              <a:cs typeface="Meiryo" charset="-128"/>
            </a:endParaRPr>
          </a:p>
          <a:p>
            <a:pPr algn="r"/>
            <a:r>
              <a:rPr lang="ja-JP" altLang="en-US" sz="1400" b="1" dirty="0" smtClean="0">
                <a:solidFill>
                  <a:srgbClr val="0070C0"/>
                </a:solidFill>
                <a:latin typeface="Meiryo" charset="-128"/>
                <a:ea typeface="Meiryo" charset="-128"/>
                <a:cs typeface="Meiryo" charset="-128"/>
              </a:rPr>
              <a:t>多様化</a:t>
            </a:r>
            <a:r>
              <a:rPr lang="ja-JP" altLang="en-US" sz="1400" dirty="0" smtClean="0">
                <a:solidFill>
                  <a:srgbClr val="0070C0"/>
                </a:solidFill>
                <a:latin typeface="Meiryo" charset="-128"/>
                <a:ea typeface="Meiryo" charset="-128"/>
                <a:cs typeface="Meiryo" charset="-128"/>
              </a:rPr>
              <a:t>へ</a:t>
            </a:r>
            <a:endParaRPr kumimoji="1" lang="ja-JP" altLang="en-US" sz="1400" dirty="0">
              <a:solidFill>
                <a:srgbClr val="0070C0"/>
              </a:solidFill>
              <a:latin typeface="Meiryo" charset="-128"/>
              <a:ea typeface="Meiryo" charset="-128"/>
              <a:cs typeface="Meiryo" charset="-128"/>
            </a:endParaRPr>
          </a:p>
        </p:txBody>
      </p:sp>
      <p:sp>
        <p:nvSpPr>
          <p:cNvPr id="19" name="正方形/長方形 18"/>
          <p:cNvSpPr/>
          <p:nvPr/>
        </p:nvSpPr>
        <p:spPr>
          <a:xfrm>
            <a:off x="3691407" y="831899"/>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Hiragino Kaku Gothic Pro W6" charset="-128"/>
                <a:ea typeface="Hiragino Kaku Gothic Pro W6" charset="-128"/>
                <a:cs typeface="Hiragino Kaku Gothic Pro W6" charset="-128"/>
              </a:rPr>
              <a:t>クラウド</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0" name="正方形/長方形 19"/>
          <p:cNvSpPr/>
          <p:nvPr/>
        </p:nvSpPr>
        <p:spPr>
          <a:xfrm>
            <a:off x="3706773" y="5997762"/>
            <a:ext cx="1753607"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スマートマシン</a:t>
            </a:r>
            <a:endParaRPr kumimoji="1" lang="en-US" altLang="ja-JP" sz="1000" dirty="0" smtClean="0">
              <a:solidFill>
                <a:srgbClr val="FFFFFF"/>
              </a:solidFill>
              <a:latin typeface="Hiragino Kaku Gothic Pro W6" charset="-128"/>
              <a:ea typeface="Hiragino Kaku Gothic Pro W6" charset="-128"/>
              <a:cs typeface="Hiragino Kaku Gothic Pro W6" charset="-128"/>
            </a:endParaRPr>
          </a:p>
          <a:p>
            <a:pPr algn="ctr"/>
            <a:r>
              <a:rPr lang="ja-JP" altLang="en-US" sz="1000" dirty="0" smtClean="0">
                <a:solidFill>
                  <a:srgbClr val="FFFFFF"/>
                </a:solidFill>
                <a:latin typeface="Hiragino Kaku Gothic Pro W6" charset="-128"/>
                <a:ea typeface="Hiragino Kaku Gothic Pro W6" charset="-128"/>
                <a:cs typeface="Hiragino Kaku Gothic Pro W6" charset="-128"/>
              </a:rPr>
              <a:t>（人工知能とロボット）</a:t>
            </a:r>
            <a:endParaRPr kumimoji="1" lang="ja-JP" altLang="en-US" sz="1000" dirty="0">
              <a:solidFill>
                <a:srgbClr val="FFFFFF"/>
              </a:solidFill>
              <a:latin typeface="Hiragino Kaku Gothic Pro W6" charset="-128"/>
              <a:ea typeface="Hiragino Kaku Gothic Pro W6" charset="-128"/>
              <a:cs typeface="Hiragino Kaku Gothic Pro W6" charset="-128"/>
            </a:endParaRPr>
          </a:p>
        </p:txBody>
      </p:sp>
      <p:sp>
        <p:nvSpPr>
          <p:cNvPr id="21" name="正方形/長方形 20"/>
          <p:cNvSpPr/>
          <p:nvPr/>
        </p:nvSpPr>
        <p:spPr>
          <a:xfrm>
            <a:off x="804043" y="829688"/>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Hiragino Kaku Gothic Pro W6" charset="-128"/>
                <a:ea typeface="Hiragino Kaku Gothic Pro W6" charset="-128"/>
                <a:cs typeface="Hiragino Kaku Gothic Pro W6" charset="-128"/>
              </a:rPr>
              <a:t>IoT</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2" name="正方形/長方形 21"/>
          <p:cNvSpPr/>
          <p:nvPr/>
        </p:nvSpPr>
        <p:spPr>
          <a:xfrm>
            <a:off x="6578768" y="837314"/>
            <a:ext cx="1753606" cy="4331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Hiragino Kaku Gothic Pro W6" charset="-128"/>
                <a:ea typeface="Hiragino Kaku Gothic Pro W6" charset="-128"/>
                <a:cs typeface="Hiragino Kaku Gothic Pro W6" charset="-128"/>
              </a:rPr>
              <a:t>API/</a:t>
            </a:r>
            <a:r>
              <a:rPr kumimoji="1" lang="en-US" altLang="ja-JP" sz="1200" dirty="0" err="1" smtClean="0">
                <a:solidFill>
                  <a:srgbClr val="FFFFFF"/>
                </a:solidFill>
                <a:latin typeface="Hiragino Kaku Gothic Pro W6" charset="-128"/>
                <a:ea typeface="Hiragino Kaku Gothic Pro W6" charset="-128"/>
                <a:cs typeface="Hiragino Kaku Gothic Pro W6" charset="-128"/>
              </a:rPr>
              <a:t>PaaS</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3" name="正方形/長方形 22"/>
          <p:cNvSpPr/>
          <p:nvPr/>
        </p:nvSpPr>
        <p:spPr>
          <a:xfrm>
            <a:off x="799667" y="275728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ピア・ツー・ピア通信</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ソーシャル・メディア</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4" name="正方形/長方形 23"/>
          <p:cNvSpPr/>
          <p:nvPr/>
        </p:nvSpPr>
        <p:spPr>
          <a:xfrm>
            <a:off x="7816539" y="2754170"/>
            <a:ext cx="515835" cy="176051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200" dirty="0" smtClean="0">
                <a:solidFill>
                  <a:srgbClr val="FFFFFF"/>
                </a:solidFill>
                <a:latin typeface="Hiragino Kaku Gothic Pro W6" charset="-128"/>
                <a:ea typeface="Hiragino Kaku Gothic Pro W6" charset="-128"/>
                <a:cs typeface="Hiragino Kaku Gothic Pro W6" charset="-128"/>
              </a:rPr>
              <a:t>オープン・ソース</a:t>
            </a:r>
            <a:endParaRPr kumimoji="1" lang="ja-JP" altLang="en-US" sz="1200" dirty="0">
              <a:solidFill>
                <a:srgbClr val="FFFFFF"/>
              </a:solidFill>
              <a:latin typeface="Hiragino Kaku Gothic Pro W6" charset="-128"/>
              <a:ea typeface="Hiragino Kaku Gothic Pro W6" charset="-128"/>
              <a:cs typeface="Hiragino Kaku Gothic Pro W6" charset="-128"/>
            </a:endParaRPr>
          </a:p>
        </p:txBody>
      </p:sp>
      <p:sp>
        <p:nvSpPr>
          <p:cNvPr id="25" name="テキスト ボックス 24"/>
          <p:cNvSpPr txBox="1"/>
          <p:nvPr/>
        </p:nvSpPr>
        <p:spPr>
          <a:xfrm>
            <a:off x="3474412" y="3811860"/>
            <a:ext cx="2187591" cy="646331"/>
          </a:xfrm>
          <a:prstGeom prst="rect">
            <a:avLst/>
          </a:prstGeom>
          <a:noFill/>
        </p:spPr>
        <p:txBody>
          <a:bodyPr wrap="square" rtlCol="0">
            <a:spAutoFit/>
          </a:bodyPr>
          <a:lstStyle/>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ビジネスや社会システムの</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基盤をデジタルを前提とした</a:t>
            </a:r>
            <a:endParaRPr kumimoji="1" lang="en-US" altLang="ja-JP" sz="1200" dirty="0" smtClean="0">
              <a:solidFill>
                <a:schemeClr val="bg1"/>
              </a:solidFill>
              <a:latin typeface="Hiragino Kaku Gothic Pro W6" charset="-128"/>
              <a:ea typeface="Hiragino Kaku Gothic Pro W6" charset="-128"/>
              <a:cs typeface="Hiragino Kaku Gothic Pro W6" charset="-128"/>
            </a:endParaRPr>
          </a:p>
          <a:p>
            <a:pPr algn="ctr"/>
            <a:r>
              <a:rPr kumimoji="1" lang="ja-JP" altLang="en-US" sz="1200" dirty="0" smtClean="0">
                <a:solidFill>
                  <a:schemeClr val="bg1"/>
                </a:solidFill>
                <a:latin typeface="Hiragino Kaku Gothic Pro W6" charset="-128"/>
                <a:ea typeface="Hiragino Kaku Gothic Pro W6" charset="-128"/>
                <a:cs typeface="Hiragino Kaku Gothic Pro W6" charset="-128"/>
              </a:rPr>
              <a:t>仕組みに作り替える取り組み</a:t>
            </a:r>
            <a:endParaRPr kumimoji="1" lang="ja-JP" altLang="en-US" sz="1200" dirty="0">
              <a:solidFill>
                <a:schemeClr val="bg1"/>
              </a:solidFill>
              <a:latin typeface="Hiragino Kaku Gothic Pro W6" charset="-128"/>
              <a:ea typeface="Hiragino Kaku Gothic Pro W6" charset="-128"/>
              <a:cs typeface="Hiragino Kaku Gothic Pro W6" charset="-128"/>
            </a:endParaRPr>
          </a:p>
        </p:txBody>
      </p:sp>
      <p:sp>
        <p:nvSpPr>
          <p:cNvPr id="27" name="テキスト ボックス 26"/>
          <p:cNvSpPr txBox="1"/>
          <p:nvPr/>
        </p:nvSpPr>
        <p:spPr>
          <a:xfrm>
            <a:off x="6485553" y="6176085"/>
            <a:ext cx="1620957" cy="338554"/>
          </a:xfrm>
          <a:prstGeom prst="rect">
            <a:avLst/>
          </a:prstGeom>
          <a:noFill/>
        </p:spPr>
        <p:txBody>
          <a:bodyPr wrap="none" rtlCol="0">
            <a:spAutoFit/>
          </a:bodyPr>
          <a:lstStyle/>
          <a:p>
            <a:pPr algn="ctr"/>
            <a:r>
              <a:rPr kumimoji="1" lang="ja-JP" altLang="en-US" sz="1600" smtClean="0">
                <a:solidFill>
                  <a:schemeClr val="bg1"/>
                </a:solidFill>
                <a:latin typeface="Hiragino Kaku Gothic Pro W6" charset="-128"/>
                <a:ea typeface="Hiragino Kaku Gothic Pro W6" charset="-128"/>
                <a:cs typeface="Hiragino Kaku Gothic Pro W6" charset="-128"/>
              </a:rPr>
              <a:t>インターネット</a:t>
            </a:r>
            <a:endParaRPr kumimoji="1" lang="ja-JP" altLang="en-US" sz="1600" dirty="0">
              <a:solidFill>
                <a:schemeClr val="bg1"/>
              </a:solidFill>
              <a:latin typeface="Hiragino Kaku Gothic Pro W6" charset="-128"/>
              <a:ea typeface="Hiragino Kaku Gothic Pro W6" charset="-128"/>
              <a:cs typeface="Hiragino Kaku Gothic Pro W6" charset="-128"/>
            </a:endParaRPr>
          </a:p>
        </p:txBody>
      </p:sp>
      <p:sp>
        <p:nvSpPr>
          <p:cNvPr id="28" name="テキスト ボックス 27"/>
          <p:cNvSpPr txBox="1"/>
          <p:nvPr/>
        </p:nvSpPr>
        <p:spPr>
          <a:xfrm rot="5400000">
            <a:off x="1433071" y="3455524"/>
            <a:ext cx="1515158" cy="400110"/>
          </a:xfrm>
          <a:prstGeom prst="rect">
            <a:avLst/>
          </a:prstGeom>
          <a:noFill/>
        </p:spPr>
        <p:txBody>
          <a:bodyPr wrap="none" rtlCol="0">
            <a:spAutoFit/>
          </a:bodyPr>
          <a:lstStyle/>
          <a:p>
            <a:r>
              <a:rPr kumimoji="1" lang="ja-JP" altLang="en-US" sz="2000" smtClean="0">
                <a:solidFill>
                  <a:schemeClr val="bg1"/>
                </a:solidFill>
                <a:latin typeface="HGPSoeiKakugothicUB" charset="-128"/>
                <a:ea typeface="HGPSoeiKakugothicUB" charset="-128"/>
                <a:cs typeface="HGPSoeiKakugothicUB" charset="-128"/>
              </a:rPr>
              <a:t>ソーシャル化</a:t>
            </a:r>
            <a:endParaRPr kumimoji="1" lang="ja-JP" altLang="en-US" sz="2000" dirty="0">
              <a:solidFill>
                <a:schemeClr val="bg1"/>
              </a:solidFill>
              <a:latin typeface="HGPSoeiKakugothicUB" charset="-128"/>
              <a:ea typeface="HGPSoeiKakugothicUB" charset="-128"/>
              <a:cs typeface="HGPSoeiKakugothicUB" charset="-128"/>
            </a:endParaRPr>
          </a:p>
        </p:txBody>
      </p:sp>
      <p:sp>
        <p:nvSpPr>
          <p:cNvPr id="29" name="テキスト ボックス 28"/>
          <p:cNvSpPr txBox="1"/>
          <p:nvPr/>
        </p:nvSpPr>
        <p:spPr>
          <a:xfrm rot="5400000">
            <a:off x="6301951" y="3434369"/>
            <a:ext cx="1340432" cy="400110"/>
          </a:xfrm>
          <a:prstGeom prst="rect">
            <a:avLst/>
          </a:prstGeom>
          <a:noFill/>
        </p:spPr>
        <p:txBody>
          <a:bodyPr wrap="none" rtlCol="0">
            <a:spAutoFit/>
          </a:bodyPr>
          <a:lstStyle/>
          <a:p>
            <a:r>
              <a:rPr kumimoji="1" lang="ja-JP" altLang="en-US" sz="2000" dirty="0" smtClean="0">
                <a:solidFill>
                  <a:schemeClr val="bg1"/>
                </a:solidFill>
                <a:latin typeface="HGPSoeiKakugothicUB" charset="-128"/>
                <a:ea typeface="HGPSoeiKakugothicUB" charset="-128"/>
                <a:cs typeface="HGPSoeiKakugothicUB" charset="-128"/>
              </a:rPr>
              <a:t>オープン化</a:t>
            </a:r>
            <a:endParaRPr kumimoji="1" lang="ja-JP" altLang="en-US" sz="2000" dirty="0">
              <a:solidFill>
                <a:schemeClr val="bg1"/>
              </a:solidFill>
              <a:latin typeface="HGPSoeiKakugothicUB" charset="-128"/>
              <a:ea typeface="HGPSoeiKakugothicUB" charset="-128"/>
              <a:cs typeface="HGPSoeiKakugothicUB" charset="-128"/>
            </a:endParaRPr>
          </a:p>
        </p:txBody>
      </p:sp>
    </p:spTree>
    <p:extLst>
      <p:ext uri="{BB962C8B-B14F-4D97-AF65-F5344CB8AC3E}">
        <p14:creationId xmlns:p14="http://schemas.microsoft.com/office/powerpoint/2010/main" val="1975172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239050" y="5359400"/>
            <a:ext cx="3359151" cy="768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関連情報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7" name="正方形/長方形 6"/>
          <p:cNvSpPr/>
          <p:nvPr/>
        </p:nvSpPr>
        <p:spPr>
          <a:xfrm>
            <a:off x="1377949" y="4398006"/>
            <a:ext cx="1525327" cy="215444"/>
          </a:xfrm>
          <a:prstGeom prst="rect">
            <a:avLst/>
          </a:prstGeom>
        </p:spPr>
        <p:txBody>
          <a:bodyPr wrap="none">
            <a:spAutoFit/>
          </a:bodyPr>
          <a:lstStyle/>
          <a:p>
            <a:r>
              <a:rPr lang="en-US" altLang="ja-JP" sz="800" dirty="0" smtClean="0">
                <a:solidFill>
                  <a:srgbClr val="595959"/>
                </a:solidFill>
              </a:rPr>
              <a:t>http://libra.netcommerce.co.jp/</a:t>
            </a:r>
            <a:endParaRPr lang="ja-JP" altLang="en-US" sz="800" dirty="0">
              <a:solidFill>
                <a:srgbClr val="595959"/>
              </a:solidFill>
            </a:endParaRPr>
          </a:p>
        </p:txBody>
      </p:sp>
      <p:pic>
        <p:nvPicPr>
          <p:cNvPr id="8" name="図 7"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61" y="4453538"/>
            <a:ext cx="762089" cy="134636"/>
          </a:xfrm>
          <a:prstGeom prst="rect">
            <a:avLst/>
          </a:prstGeom>
        </p:spPr>
      </p:pic>
      <p:pic>
        <p:nvPicPr>
          <p:cNvPr id="9" name="図 8" descr="スクリーンショット 2014-11-13 16.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1" y="1215434"/>
            <a:ext cx="2279120" cy="3099952"/>
          </a:xfrm>
          <a:prstGeom prst="rect">
            <a:avLst/>
          </a:prstGeom>
          <a:ln>
            <a:noFill/>
          </a:ln>
          <a:effectLst>
            <a:outerShdw blurRad="292100" dist="139700" dir="2700000" algn="tl" rotWithShape="0">
              <a:srgbClr val="333333">
                <a:alpha val="65000"/>
              </a:srgbClr>
            </a:outerShdw>
          </a:effectLst>
        </p:spPr>
      </p:pic>
      <p:sp>
        <p:nvSpPr>
          <p:cNvPr id="10" name="テキスト ボックス 2"/>
          <p:cNvSpPr txBox="1">
            <a:spLocks noChangeArrowheads="1"/>
          </p:cNvSpPr>
          <p:nvPr/>
        </p:nvSpPr>
        <p:spPr bwMode="auto">
          <a:xfrm>
            <a:off x="3248527" y="4407910"/>
            <a:ext cx="2351926"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毎日更新</a:t>
            </a:r>
            <a:r>
              <a:rPr lang="en-US" altLang="ja-JP" sz="800" dirty="0" smtClean="0">
                <a:solidFill>
                  <a:srgbClr val="595959"/>
                </a:solidFill>
                <a:latin typeface="メイリオ"/>
                <a:ea typeface="メイリオ"/>
                <a:cs typeface="メイリオ"/>
              </a:rPr>
              <a:t>】</a:t>
            </a:r>
            <a:r>
              <a:rPr lang="en-US" altLang="ja-JP" sz="800" dirty="0" err="1" smtClean="0">
                <a:solidFill>
                  <a:srgbClr val="595959"/>
                </a:solidFill>
                <a:latin typeface="メイリオ"/>
                <a:ea typeface="メイリオ"/>
                <a:cs typeface="メイリオ"/>
              </a:rPr>
              <a:t>Itmedia</a:t>
            </a:r>
            <a:r>
              <a:rPr lang="en-US" altLang="ja-JP" sz="800" dirty="0" smtClean="0">
                <a:solidFill>
                  <a:srgbClr val="595959"/>
                </a:solidFill>
                <a:latin typeface="メイリオ"/>
                <a:ea typeface="メイリオ"/>
                <a:cs typeface="メイリオ"/>
              </a:rPr>
              <a:t> </a:t>
            </a:r>
            <a:r>
              <a:rPr lang="ja-JP" altLang="en-US" sz="800" dirty="0" smtClean="0">
                <a:solidFill>
                  <a:srgbClr val="595959"/>
                </a:solidFill>
                <a:latin typeface="メイリオ"/>
                <a:ea typeface="メイリオ"/>
                <a:cs typeface="メイリオ"/>
              </a:rPr>
              <a:t>オルタナティブ・ブログ</a:t>
            </a:r>
            <a:endParaRPr lang="ja-JP" altLang="en-US" sz="800" dirty="0">
              <a:solidFill>
                <a:srgbClr val="595959"/>
              </a:solidFill>
              <a:latin typeface="メイリオ"/>
              <a:ea typeface="メイリオ"/>
              <a:cs typeface="メイリオ"/>
            </a:endParaRPr>
          </a:p>
        </p:txBody>
      </p:sp>
      <p:sp>
        <p:nvSpPr>
          <p:cNvPr id="11" name="正方形/長方形 5">
            <a:hlinkClick r:id="rId4"/>
          </p:cNvPr>
          <p:cNvSpPr>
            <a:spLocks noChangeArrowheads="1"/>
          </p:cNvSpPr>
          <p:nvPr/>
        </p:nvSpPr>
        <p:spPr bwMode="auto">
          <a:xfrm>
            <a:off x="3861175" y="4569044"/>
            <a:ext cx="1908295"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blogs.itmedia.co.jp</a:t>
            </a:r>
            <a:r>
              <a:rPr lang="en-US" altLang="ja-JP" sz="800" dirty="0">
                <a:solidFill>
                  <a:srgbClr val="595959"/>
                </a:solidFill>
                <a:effectLst/>
              </a:rPr>
              <a:t>/</a:t>
            </a:r>
            <a:r>
              <a:rPr lang="en-US" altLang="ja-JP" sz="800" dirty="0" err="1">
                <a:solidFill>
                  <a:srgbClr val="595959"/>
                </a:solidFill>
                <a:effectLst/>
              </a:rPr>
              <a:t>itsolutionjuku</a:t>
            </a:r>
            <a:r>
              <a:rPr lang="en-US" altLang="ja-JP" sz="800" dirty="0">
                <a:solidFill>
                  <a:srgbClr val="595959"/>
                </a:solidFill>
                <a:effectLst/>
              </a:rPr>
              <a:t>/</a:t>
            </a:r>
            <a:endParaRPr lang="ja-JP" altLang="en-US" sz="800" dirty="0">
              <a:solidFill>
                <a:srgbClr val="595959"/>
              </a:solidFill>
              <a:effectLst/>
            </a:endParaRPr>
          </a:p>
        </p:txBody>
      </p:sp>
      <p:pic>
        <p:nvPicPr>
          <p:cNvPr id="12" name="図 11" descr="スクリーンショット 2014-06-09 15.3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181" y="1215434"/>
            <a:ext cx="2684589" cy="2946400"/>
          </a:xfrm>
          <a:prstGeom prst="rect">
            <a:avLst/>
          </a:prstGeom>
          <a:ln>
            <a:noFill/>
          </a:ln>
          <a:effectLst>
            <a:outerShdw blurRad="292100" dist="139700" dir="2700000" algn="tl" rotWithShape="0">
              <a:srgbClr val="333333">
                <a:alpha val="65000"/>
              </a:srgbClr>
            </a:outerShdw>
          </a:effectLst>
        </p:spPr>
      </p:pic>
      <p:sp>
        <p:nvSpPr>
          <p:cNvPr id="13" name="正方形/長方形 5">
            <a:hlinkClick r:id="rId4"/>
          </p:cNvPr>
          <p:cNvSpPr>
            <a:spLocks noChangeArrowheads="1"/>
          </p:cNvSpPr>
          <p:nvPr/>
        </p:nvSpPr>
        <p:spPr bwMode="auto">
          <a:xfrm>
            <a:off x="3861175" y="4922170"/>
            <a:ext cx="1739278"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www.netcommerce.co.jp</a:t>
            </a:r>
            <a:r>
              <a:rPr lang="en-US" altLang="ja-JP" sz="800" dirty="0">
                <a:solidFill>
                  <a:srgbClr val="595959"/>
                </a:solidFill>
                <a:effectLst/>
              </a:rPr>
              <a:t>/blog</a:t>
            </a:r>
            <a:endParaRPr lang="ja-JP" altLang="en-US" sz="800" dirty="0">
              <a:solidFill>
                <a:srgbClr val="595959"/>
              </a:solidFill>
              <a:effectLst/>
            </a:endParaRPr>
          </a:p>
        </p:txBody>
      </p:sp>
      <p:pic>
        <p:nvPicPr>
          <p:cNvPr id="14" name="図 13" descr="スクリーンショット 2014-06-09 15.4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031" y="1407967"/>
            <a:ext cx="2170757" cy="2907419"/>
          </a:xfrm>
          <a:prstGeom prst="rect">
            <a:avLst/>
          </a:prstGeom>
          <a:ln>
            <a:noFill/>
          </a:ln>
          <a:effectLst>
            <a:outerShdw blurRad="292100" dist="139700" dir="2700000" algn="tl" rotWithShape="0">
              <a:srgbClr val="333333">
                <a:alpha val="65000"/>
              </a:srgbClr>
            </a:outerShdw>
          </a:effectLst>
        </p:spPr>
      </p:pic>
      <p:sp>
        <p:nvSpPr>
          <p:cNvPr id="15" name="テキスト ボックス 2"/>
          <p:cNvSpPr txBox="1">
            <a:spLocks noChangeArrowheads="1"/>
          </p:cNvSpPr>
          <p:nvPr/>
        </p:nvSpPr>
        <p:spPr bwMode="auto">
          <a:xfrm>
            <a:off x="3248527" y="4814448"/>
            <a:ext cx="1856548"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毎週更新</a:t>
            </a:r>
            <a:r>
              <a:rPr lang="en-US" altLang="ja-JP" sz="800" dirty="0" smtClean="0">
                <a:solidFill>
                  <a:srgbClr val="595959"/>
                </a:solidFill>
                <a:latin typeface="メイリオ"/>
                <a:ea typeface="メイリオ"/>
                <a:cs typeface="メイリオ"/>
              </a:rPr>
              <a:t>】NetCommerce </a:t>
            </a:r>
            <a:r>
              <a:rPr lang="ja-JP" altLang="en-US" sz="800" dirty="0" smtClean="0">
                <a:solidFill>
                  <a:srgbClr val="595959"/>
                </a:solidFill>
                <a:latin typeface="メイリオ"/>
                <a:ea typeface="メイリオ"/>
                <a:cs typeface="メイリオ"/>
              </a:rPr>
              <a:t>ブログ</a:t>
            </a:r>
            <a:endParaRPr lang="ja-JP" altLang="en-US" sz="800" dirty="0">
              <a:solidFill>
                <a:srgbClr val="595959"/>
              </a:solidFill>
              <a:latin typeface="メイリオ"/>
              <a:ea typeface="メイリオ"/>
              <a:cs typeface="メイリオ"/>
            </a:endParaRPr>
          </a:p>
        </p:txBody>
      </p:sp>
      <p:sp>
        <p:nvSpPr>
          <p:cNvPr id="21" name="正方形/長方形 20"/>
          <p:cNvSpPr/>
          <p:nvPr/>
        </p:nvSpPr>
        <p:spPr>
          <a:xfrm>
            <a:off x="6153150" y="4411317"/>
            <a:ext cx="2552700" cy="430887"/>
          </a:xfrm>
          <a:prstGeom prst="rect">
            <a:avLst/>
          </a:prstGeom>
        </p:spPr>
        <p:txBody>
          <a:bodyPr wrap="square">
            <a:spAutoFit/>
          </a:bodyPr>
          <a:lstStyle/>
          <a:p>
            <a:r>
              <a:rPr lang="ja-JP" altLang="en-US" sz="1200" dirty="0">
                <a:solidFill>
                  <a:srgbClr val="595959"/>
                </a:solidFill>
                <a:latin typeface="メイリオ"/>
                <a:ea typeface="メイリオ"/>
                <a:cs typeface="メイリオ"/>
              </a:rPr>
              <a:t>システムインテグレーション崩壊</a:t>
            </a:r>
          </a:p>
          <a:p>
            <a:r>
              <a:rPr lang="ja-JP" altLang="en-US" sz="1000" dirty="0" smtClean="0">
                <a:solidFill>
                  <a:srgbClr val="595959"/>
                </a:solidFill>
                <a:latin typeface="メイリオ"/>
                <a:ea typeface="メイリオ"/>
                <a:cs typeface="メイリオ"/>
              </a:rPr>
              <a:t>これから</a:t>
            </a:r>
            <a:r>
              <a:rPr lang="en-US" altLang="ja-JP" sz="1000" dirty="0" err="1">
                <a:solidFill>
                  <a:srgbClr val="595959"/>
                </a:solidFill>
                <a:latin typeface="メイリオ"/>
                <a:ea typeface="メイリオ"/>
                <a:cs typeface="メイリオ"/>
              </a:rPr>
              <a:t>SIer</a:t>
            </a:r>
            <a:r>
              <a:rPr lang="ja-JP" altLang="en-US" sz="1000" dirty="0">
                <a:solidFill>
                  <a:srgbClr val="595959"/>
                </a:solidFill>
                <a:latin typeface="メイリオ"/>
                <a:ea typeface="メイリオ"/>
                <a:cs typeface="メイリオ"/>
              </a:rPr>
              <a:t>はどう生き残ればいいか？</a:t>
            </a:r>
          </a:p>
        </p:txBody>
      </p:sp>
      <p:sp>
        <p:nvSpPr>
          <p:cNvPr id="23" name="正方形/長方形 22"/>
          <p:cNvSpPr/>
          <p:nvPr/>
        </p:nvSpPr>
        <p:spPr>
          <a:xfrm>
            <a:off x="7274391" y="4846435"/>
            <a:ext cx="1200018" cy="215444"/>
          </a:xfrm>
          <a:prstGeom prst="rect">
            <a:avLst/>
          </a:prstGeom>
        </p:spPr>
        <p:txBody>
          <a:bodyPr wrap="none">
            <a:spAutoFit/>
          </a:bodyPr>
          <a:lstStyle/>
          <a:p>
            <a:r>
              <a:rPr lang="en-US" altLang="ja-JP" sz="800" dirty="0"/>
              <a:t>http://</a:t>
            </a:r>
            <a:r>
              <a:rPr lang="en-US" altLang="ja-JP" sz="800" dirty="0" err="1"/>
              <a:t>amzn.to</a:t>
            </a:r>
            <a:r>
              <a:rPr lang="en-US" altLang="ja-JP" sz="800" dirty="0"/>
              <a:t>/1vkHc18</a:t>
            </a:r>
            <a:endParaRPr lang="ja-JP" altLang="en-US" sz="800" dirty="0">
              <a:solidFill>
                <a:srgbClr val="595959"/>
              </a:solidFill>
            </a:endParaRPr>
          </a:p>
        </p:txBody>
      </p:sp>
      <p:pic>
        <p:nvPicPr>
          <p:cNvPr id="24" name="図 23" descr="IT_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575" y="5538613"/>
            <a:ext cx="2984825" cy="315854"/>
          </a:xfrm>
          <a:prstGeom prst="rect">
            <a:avLst/>
          </a:prstGeom>
        </p:spPr>
      </p:pic>
      <p:sp>
        <p:nvSpPr>
          <p:cNvPr id="26" name="正方形/長方形 25"/>
          <p:cNvSpPr/>
          <p:nvPr/>
        </p:nvSpPr>
        <p:spPr>
          <a:xfrm>
            <a:off x="5239050" y="5854467"/>
            <a:ext cx="3359152" cy="184666"/>
          </a:xfrm>
          <a:prstGeom prst="rect">
            <a:avLst/>
          </a:prstGeom>
        </p:spPr>
        <p:txBody>
          <a:bodyPr wrap="square">
            <a:spAutoFit/>
          </a:bodyPr>
          <a:lstStyle/>
          <a:p>
            <a:pPr algn="ctr"/>
            <a:r>
              <a:rPr lang="ja-JP" altLang="en-US" sz="600" dirty="0">
                <a:solidFill>
                  <a:schemeClr val="bg1"/>
                </a:solidFill>
              </a:rPr>
              <a:t>今さら聞けない最新</a:t>
            </a:r>
            <a:r>
              <a:rPr lang="en-US" altLang="ja-JP" sz="600" dirty="0">
                <a:solidFill>
                  <a:schemeClr val="bg1"/>
                </a:solidFill>
              </a:rPr>
              <a:t>IT</a:t>
            </a:r>
            <a:r>
              <a:rPr lang="ja-JP" altLang="en-US" sz="600" dirty="0">
                <a:solidFill>
                  <a:schemeClr val="bg1"/>
                </a:solidFill>
              </a:rPr>
              <a:t>トレンドをわかりやすく解説。 ビジネスに活かす実践ノウハウを学びます。</a:t>
            </a:r>
          </a:p>
        </p:txBody>
      </p:sp>
      <p:sp>
        <p:nvSpPr>
          <p:cNvPr id="27" name="正方形/長方形 26"/>
          <p:cNvSpPr/>
          <p:nvPr/>
        </p:nvSpPr>
        <p:spPr>
          <a:xfrm>
            <a:off x="4570413" y="6147540"/>
            <a:ext cx="4027789"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www.netcommerce.co.jp</a:t>
            </a:r>
            <a:r>
              <a:rPr lang="en-US" altLang="ja-JP" sz="800" dirty="0">
                <a:solidFill>
                  <a:schemeClr val="tx1">
                    <a:lumMod val="50000"/>
                    <a:lumOff val="50000"/>
                  </a:schemeClr>
                </a:solidFill>
                <a:latin typeface="メイリオ"/>
                <a:ea typeface="メイリオ"/>
                <a:cs typeface="メイリオ"/>
              </a:rPr>
              <a:t>/</a:t>
            </a:r>
            <a:r>
              <a:rPr lang="en-US" altLang="ja-JP" sz="800" dirty="0" err="1">
                <a:solidFill>
                  <a:schemeClr val="tx1">
                    <a:lumMod val="50000"/>
                    <a:lumOff val="50000"/>
                  </a:schemeClr>
                </a:solidFill>
                <a:latin typeface="メイリオ"/>
                <a:ea typeface="メイリオ"/>
                <a:cs typeface="メイリオ"/>
              </a:rPr>
              <a:t>forit</a:t>
            </a:r>
            <a:r>
              <a:rPr lang="en-US" altLang="ja-JP" sz="800" dirty="0">
                <a:solidFill>
                  <a:schemeClr val="tx1">
                    <a:lumMod val="50000"/>
                    <a:lumOff val="50000"/>
                  </a:schemeClr>
                </a:solidFill>
                <a:latin typeface="メイリオ"/>
                <a:ea typeface="メイリオ"/>
                <a:cs typeface="メイリオ"/>
              </a:rPr>
              <a:t>/it-workshop</a:t>
            </a:r>
            <a:endParaRPr lang="ja-JP" altLang="en-US" sz="800" dirty="0">
              <a:solidFill>
                <a:schemeClr val="tx1">
                  <a:lumMod val="50000"/>
                  <a:lumOff val="50000"/>
                </a:schemeClr>
              </a:solidFill>
              <a:latin typeface="メイリオ"/>
              <a:ea typeface="メイリオ"/>
              <a:cs typeface="メイリオ"/>
            </a:endParaRPr>
          </a:p>
        </p:txBody>
      </p:sp>
      <p:pic>
        <p:nvPicPr>
          <p:cNvPr id="20" name="図 19" descr="TH160_9784774165226.jp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9875" y="1136228"/>
            <a:ext cx="2164534" cy="3179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6155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最新の</a:t>
            </a:r>
            <a:r>
              <a:rPr kumimoji="1" lang="en-US" altLang="ja-JP" dirty="0" smtClean="0"/>
              <a:t>IT</a:t>
            </a:r>
            <a:r>
              <a:rPr kumimoji="1" lang="ja-JP" altLang="en-US" dirty="0" smtClean="0"/>
              <a:t>トレンドを図解で俯瞰する</a:t>
            </a:r>
            <a:endParaRPr kumimoji="1" lang="ja-JP" altLang="en-US" dirty="0"/>
          </a:p>
        </p:txBody>
      </p:sp>
      <p:sp>
        <p:nvSpPr>
          <p:cNvPr id="3" name="スライド番号プレースホルダー 2"/>
          <p:cNvSpPr>
            <a:spLocks noGrp="1"/>
          </p:cNvSpPr>
          <p:nvPr>
            <p:ph type="sldNum" sz="quarter" idx="12"/>
          </p:nvPr>
        </p:nvSpPr>
        <p:spPr>
          <a:xfrm>
            <a:off x="6932246" y="6847097"/>
            <a:ext cx="2133600" cy="217800"/>
          </a:xfrm>
        </p:spPr>
        <p:txBody>
          <a:bodyPr/>
          <a:lstStyle/>
          <a:p>
            <a:fld id="{8FF8CC5D-A65D-5946-99B5-645367A967AD}" type="slidenum">
              <a:rPr kumimoji="1" lang="ja-JP" altLang="en-US" smtClean="0"/>
              <a:t>41</a:t>
            </a:fld>
            <a:endParaRPr kumimoji="1" lang="ja-JP" altLang="en-US"/>
          </a:p>
        </p:txBody>
      </p:sp>
      <p:pic>
        <p:nvPicPr>
          <p:cNvPr id="4" name="図 3" descr="Top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2313"/>
            <a:ext cx="2831070" cy="3494389"/>
          </a:xfrm>
          <a:prstGeom prst="rect">
            <a:avLst/>
          </a:prstGeom>
          <a:ln>
            <a:noFill/>
          </a:ln>
          <a:effectLst>
            <a:outerShdw blurRad="292100" dist="139700" dir="2700000" algn="tl" rotWithShape="0">
              <a:srgbClr val="333333">
                <a:alpha val="65000"/>
              </a:srgbClr>
            </a:outerShdw>
          </a:effectLst>
        </p:spPr>
      </p:pic>
      <p:pic>
        <p:nvPicPr>
          <p:cNvPr id="5" name="図 4" descr="Sample1_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158" y="1012313"/>
            <a:ext cx="2250714" cy="1645789"/>
          </a:xfrm>
          <a:prstGeom prst="rect">
            <a:avLst/>
          </a:prstGeom>
          <a:ln>
            <a:noFill/>
          </a:ln>
          <a:effectLst>
            <a:outerShdw blurRad="292100" dist="139700" dir="2700000" algn="tl" rotWithShape="0">
              <a:srgbClr val="333333">
                <a:alpha val="65000"/>
              </a:srgbClr>
            </a:outerShdw>
          </a:effectLst>
        </p:spPr>
      </p:pic>
      <p:pic>
        <p:nvPicPr>
          <p:cNvPr id="6" name="図 5" descr="Sample1_Fi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400" y="1012315"/>
            <a:ext cx="2255907" cy="1645789"/>
          </a:xfrm>
          <a:prstGeom prst="rect">
            <a:avLst/>
          </a:prstGeom>
          <a:ln>
            <a:noFill/>
          </a:ln>
          <a:effectLst>
            <a:outerShdw blurRad="292100" dist="139700" dir="2700000" algn="tl" rotWithShape="0">
              <a:srgbClr val="333333">
                <a:alpha val="65000"/>
              </a:srgbClr>
            </a:outerShdw>
          </a:effectLst>
        </p:spPr>
      </p:pic>
      <p:pic>
        <p:nvPicPr>
          <p:cNvPr id="10" name="図 9" descr="Sample3_SmartMachi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158" y="2857435"/>
            <a:ext cx="2254381" cy="1650594"/>
          </a:xfrm>
          <a:prstGeom prst="rect">
            <a:avLst/>
          </a:prstGeom>
          <a:ln>
            <a:noFill/>
          </a:ln>
          <a:effectLst>
            <a:outerShdw blurRad="292100" dist="139700" dir="2700000" algn="tl" rotWithShape="0">
              <a:srgbClr val="333333">
                <a:alpha val="65000"/>
              </a:srgbClr>
            </a:outerShdw>
          </a:effectLst>
        </p:spPr>
      </p:pic>
      <p:pic>
        <p:nvPicPr>
          <p:cNvPr id="7" name="図 6" descr="Sample2_Fi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770" y="2857437"/>
            <a:ext cx="2374538" cy="1645789"/>
          </a:xfrm>
          <a:prstGeom prst="rect">
            <a:avLst/>
          </a:prstGeom>
          <a:ln>
            <a:noFill/>
          </a:ln>
          <a:effectLst>
            <a:outerShdw blurRad="292100" dist="139700" dir="2700000" algn="tl" rotWithShape="0">
              <a:srgbClr val="333333">
                <a:alpha val="65000"/>
              </a:srgbClr>
            </a:outerShdw>
          </a:effectLst>
        </p:spPr>
      </p:pic>
      <p:pic>
        <p:nvPicPr>
          <p:cNvPr id="9" name="図 8" descr="Sample2_ITinfr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58" y="4696193"/>
            <a:ext cx="2252124" cy="1647149"/>
          </a:xfrm>
          <a:prstGeom prst="rect">
            <a:avLst/>
          </a:prstGeom>
          <a:ln>
            <a:noFill/>
          </a:ln>
          <a:effectLst>
            <a:outerShdw blurRad="292100" dist="139700" dir="2700000" algn="tl" rotWithShape="0">
              <a:srgbClr val="333333">
                <a:alpha val="65000"/>
              </a:srgbClr>
            </a:outerShdw>
          </a:effectLst>
        </p:spPr>
      </p:pic>
      <p:pic>
        <p:nvPicPr>
          <p:cNvPr id="11" name="図 10" descr="Sample3_Fi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7770" y="4696195"/>
            <a:ext cx="2374538" cy="1647149"/>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384431" y="4696193"/>
            <a:ext cx="3329461" cy="1800493"/>
          </a:xfrm>
          <a:prstGeom prst="rect">
            <a:avLst/>
          </a:prstGeom>
          <a:noFill/>
        </p:spPr>
        <p:txBody>
          <a:bodyPr wrap="square" rtlCol="0">
            <a:spAutoFit/>
          </a:bodyPr>
          <a:lstStyle/>
          <a:p>
            <a:pPr marL="285750" indent="-285750">
              <a:buFont typeface="Wingdings" charset="2"/>
              <a:buChar char="l"/>
            </a:pPr>
            <a:r>
              <a:rPr kumimoji="1" lang="ja-JP" altLang="en-US" sz="1200" dirty="0" smtClean="0">
                <a:solidFill>
                  <a:srgbClr val="3366FF"/>
                </a:solidFill>
              </a:rPr>
              <a:t>ネットをながめても、</a:t>
            </a:r>
            <a:r>
              <a:rPr lang="ja-JP" altLang="en-US" sz="1200" dirty="0" smtClean="0">
                <a:solidFill>
                  <a:srgbClr val="3366FF"/>
                </a:solidFill>
              </a:rPr>
              <a:t>テクノロジーのトレンド、意味や価値は見えてきません。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難しい技術用語を並べられていても、専門知識がなければ理解できません。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製品説明をつなぎ合わせても、テクノロジーの背景や本質は、分かりません。</a:t>
            </a:r>
            <a:endParaRPr lang="en-US" altLang="ja-JP" sz="900" dirty="0" smtClean="0">
              <a:solidFill>
                <a:srgbClr val="3366FF"/>
              </a:solidFill>
            </a:endParaRPr>
          </a:p>
          <a:p>
            <a:endParaRPr lang="en-US" altLang="ja-JP" sz="900" dirty="0">
              <a:solidFill>
                <a:srgbClr val="3366FF"/>
              </a:solidFill>
            </a:endParaRPr>
          </a:p>
          <a:p>
            <a:r>
              <a:rPr lang="ja-JP" altLang="en-US" sz="900" dirty="0" smtClean="0">
                <a:solidFill>
                  <a:schemeClr val="tx1">
                    <a:lumMod val="50000"/>
                    <a:lumOff val="50000"/>
                  </a:schemeClr>
                </a:solidFill>
              </a:rPr>
              <a:t>本書は、約</a:t>
            </a:r>
            <a:r>
              <a:rPr lang="en-US" altLang="ja-JP" sz="900" dirty="0" smtClean="0">
                <a:solidFill>
                  <a:schemeClr val="tx1">
                    <a:lumMod val="50000"/>
                    <a:lumOff val="50000"/>
                  </a:schemeClr>
                </a:solidFill>
              </a:rPr>
              <a:t>100</a:t>
            </a:r>
            <a:r>
              <a:rPr lang="ja-JP" altLang="en-US" sz="900" dirty="0" smtClean="0">
                <a:solidFill>
                  <a:schemeClr val="tx1">
                    <a:lumMod val="50000"/>
                    <a:lumOff val="50000"/>
                  </a:schemeClr>
                </a:solidFill>
              </a:rPr>
              <a:t>枚の</a:t>
            </a:r>
            <a:r>
              <a:rPr lang="ja-JP" altLang="en-US" sz="900" dirty="0">
                <a:solidFill>
                  <a:schemeClr val="tx1">
                    <a:lumMod val="50000"/>
                    <a:lumOff val="50000"/>
                  </a:schemeClr>
                </a:solidFill>
              </a:rPr>
              <a:t>わかりやすい</a:t>
            </a:r>
            <a:r>
              <a:rPr lang="ja-JP" altLang="en-US" sz="900" dirty="0" smtClean="0">
                <a:solidFill>
                  <a:schemeClr val="tx1">
                    <a:lumMod val="50000"/>
                    <a:lumOff val="50000"/>
                  </a:schemeClr>
                </a:solidFill>
              </a:rPr>
              <a:t>図表と平易な解説で、そんなお悩みを解決します。さらに、本書に掲載されている全ての図表は、ロイヤリティ・フリーのパワーポイントでダウンロードできます。</a:t>
            </a:r>
            <a:endParaRPr kumimoji="1" lang="ja-JP" altLang="en-US" sz="900" dirty="0">
              <a:solidFill>
                <a:schemeClr val="tx1">
                  <a:lumMod val="50000"/>
                  <a:lumOff val="50000"/>
                </a:schemeClr>
              </a:solidFill>
            </a:endParaRPr>
          </a:p>
        </p:txBody>
      </p:sp>
      <p:sp>
        <p:nvSpPr>
          <p:cNvPr id="8" name="正方形/長方形 7"/>
          <p:cNvSpPr/>
          <p:nvPr/>
        </p:nvSpPr>
        <p:spPr>
          <a:xfrm>
            <a:off x="2085693" y="4524908"/>
            <a:ext cx="1205278" cy="215444"/>
          </a:xfrm>
          <a:prstGeom prst="rect">
            <a:avLst/>
          </a:prstGeom>
        </p:spPr>
        <p:txBody>
          <a:bodyPr wrap="none">
            <a:spAutoFit/>
          </a:bodyPr>
          <a:lstStyle/>
          <a:p>
            <a:pPr algn="r"/>
            <a:r>
              <a:rPr lang="en-US" altLang="ja-JP" sz="800" dirty="0"/>
              <a:t>http://</a:t>
            </a:r>
            <a:r>
              <a:rPr lang="en-US" altLang="ja-JP" sz="800" dirty="0" err="1"/>
              <a:t>amzn.to</a:t>
            </a:r>
            <a:r>
              <a:rPr lang="en-US" altLang="ja-JP" sz="800" dirty="0"/>
              <a:t>/1AQtPXz</a:t>
            </a:r>
            <a:endParaRPr lang="ja-JP" altLang="en-US" sz="800" dirty="0"/>
          </a:p>
        </p:txBody>
      </p:sp>
    </p:spTree>
    <p:extLst>
      <p:ext uri="{BB962C8B-B14F-4D97-AF65-F5344CB8AC3E}">
        <p14:creationId xmlns:p14="http://schemas.microsoft.com/office/powerpoint/2010/main" val="1814408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2016</a:t>
            </a:r>
            <a:endParaRPr kumimoji="1" lang="ja-JP" altLang="en-US" sz="2400" dirty="0">
              <a:solidFill>
                <a:schemeClr val="tx1">
                  <a:lumMod val="50000"/>
                  <a:lumOff val="50000"/>
                </a:schemeClr>
              </a:solidFill>
              <a:latin typeface="メイリオ"/>
              <a:ea typeface="メイリオ"/>
              <a:cs typeface="メイリオ"/>
            </a:endParaRPr>
          </a:p>
        </p:txBody>
      </p:sp>
      <p:sp>
        <p:nvSpPr>
          <p:cNvPr id="2" name="正方形/長方形 1"/>
          <p:cNvSpPr/>
          <p:nvPr/>
        </p:nvSpPr>
        <p:spPr>
          <a:xfrm>
            <a:off x="2217042" y="1478166"/>
            <a:ext cx="4713092" cy="47136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山形 5"/>
          <p:cNvSpPr/>
          <p:nvPr/>
        </p:nvSpPr>
        <p:spPr>
          <a:xfrm rot="16200000">
            <a:off x="1860440" y="1467478"/>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山形 53"/>
          <p:cNvSpPr/>
          <p:nvPr/>
        </p:nvSpPr>
        <p:spPr>
          <a:xfrm>
            <a:off x="6647817" y="6249836"/>
            <a:ext cx="282317" cy="319672"/>
          </a:xfrm>
          <a:prstGeom prst="chevron">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780792" y="1768473"/>
            <a:ext cx="430887" cy="2144177"/>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クラウド・ネイティブ</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56" name="テキスト ボックス 55"/>
          <p:cNvSpPr txBox="1"/>
          <p:nvPr/>
        </p:nvSpPr>
        <p:spPr>
          <a:xfrm>
            <a:off x="5025257" y="6240395"/>
            <a:ext cx="1622560" cy="338554"/>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kumimoji="1" lang="ja-JP" altLang="en-US" sz="1600" dirty="0" smtClean="0">
                <a:solidFill>
                  <a:srgbClr val="FF8000"/>
                </a:solidFill>
                <a:latin typeface="Hiragino Kaku Gothic Pro W6" charset="-128"/>
                <a:ea typeface="Hiragino Kaku Gothic Pro W6" charset="-128"/>
                <a:cs typeface="Hiragino Kaku Gothic Pro W6" charset="-128"/>
              </a:rPr>
              <a:t>アンビエント</a:t>
            </a:r>
            <a:r>
              <a:rPr kumimoji="1" lang="en-US" altLang="ja-JP" sz="1600" dirty="0" smtClean="0">
                <a:solidFill>
                  <a:srgbClr val="FF8000"/>
                </a:solidFill>
                <a:latin typeface="Hiragino Kaku Gothic Pro W6" charset="-128"/>
                <a:ea typeface="Hiragino Kaku Gothic Pro W6" charset="-128"/>
                <a:cs typeface="Hiragino Kaku Gothic Pro W6" charset="-128"/>
              </a:rPr>
              <a:t>IT</a:t>
            </a:r>
            <a:endParaRPr kumimoji="1" lang="ja-JP" altLang="en-US" sz="1600" dirty="0">
              <a:solidFill>
                <a:srgbClr val="FF8000"/>
              </a:solidFill>
              <a:latin typeface="Hiragino Kaku Gothic Pro W6" charset="-128"/>
              <a:ea typeface="Hiragino Kaku Gothic Pro W6" charset="-128"/>
              <a:cs typeface="Hiragino Kaku Gothic Pro W6" charset="-128"/>
            </a:endParaRPr>
          </a:p>
        </p:txBody>
      </p:sp>
      <p:sp>
        <p:nvSpPr>
          <p:cNvPr id="9" name="右矢印 8"/>
          <p:cNvSpPr/>
          <p:nvPr/>
        </p:nvSpPr>
        <p:spPr>
          <a:xfrm rot="18907108">
            <a:off x="1344074" y="3676879"/>
            <a:ext cx="5993776" cy="735645"/>
          </a:xfrm>
          <a:custGeom>
            <a:avLst/>
            <a:gdLst>
              <a:gd name="connsiteX0" fmla="*/ 0 w 5797208"/>
              <a:gd name="connsiteY0" fmla="*/ 183911 h 735645"/>
              <a:gd name="connsiteX1" fmla="*/ 5429386 w 5797208"/>
              <a:gd name="connsiteY1" fmla="*/ 183911 h 735645"/>
              <a:gd name="connsiteX2" fmla="*/ 5429386 w 5797208"/>
              <a:gd name="connsiteY2" fmla="*/ 0 h 735645"/>
              <a:gd name="connsiteX3" fmla="*/ 5797208 w 5797208"/>
              <a:gd name="connsiteY3" fmla="*/ 367823 h 735645"/>
              <a:gd name="connsiteX4" fmla="*/ 5429386 w 5797208"/>
              <a:gd name="connsiteY4" fmla="*/ 735645 h 735645"/>
              <a:gd name="connsiteX5" fmla="*/ 5429386 w 5797208"/>
              <a:gd name="connsiteY5" fmla="*/ 551734 h 735645"/>
              <a:gd name="connsiteX6" fmla="*/ 0 w 5797208"/>
              <a:gd name="connsiteY6" fmla="*/ 551734 h 735645"/>
              <a:gd name="connsiteX7" fmla="*/ 0 w 5797208"/>
              <a:gd name="connsiteY7" fmla="*/ 183911 h 735645"/>
              <a:gd name="connsiteX0" fmla="*/ 301 w 5797509"/>
              <a:gd name="connsiteY0" fmla="*/ 18391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301 w 5797509"/>
              <a:gd name="connsiteY7" fmla="*/ 183911 h 735645"/>
              <a:gd name="connsiteX0" fmla="*/ 15358 w 5797509"/>
              <a:gd name="connsiteY0" fmla="*/ 412371 h 735645"/>
              <a:gd name="connsiteX1" fmla="*/ 5429687 w 5797509"/>
              <a:gd name="connsiteY1" fmla="*/ 183911 h 735645"/>
              <a:gd name="connsiteX2" fmla="*/ 5429687 w 5797509"/>
              <a:gd name="connsiteY2" fmla="*/ 0 h 735645"/>
              <a:gd name="connsiteX3" fmla="*/ 5797509 w 5797509"/>
              <a:gd name="connsiteY3" fmla="*/ 367823 h 735645"/>
              <a:gd name="connsiteX4" fmla="*/ 5429687 w 5797509"/>
              <a:gd name="connsiteY4" fmla="*/ 735645 h 735645"/>
              <a:gd name="connsiteX5" fmla="*/ 5429687 w 5797509"/>
              <a:gd name="connsiteY5" fmla="*/ 551734 h 735645"/>
              <a:gd name="connsiteX6" fmla="*/ 0 w 5797509"/>
              <a:gd name="connsiteY6" fmla="*/ 405890 h 735645"/>
              <a:gd name="connsiteX7" fmla="*/ 15358 w 5797509"/>
              <a:gd name="connsiteY7" fmla="*/ 412371 h 73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509" h="735645">
                <a:moveTo>
                  <a:pt x="15358" y="412371"/>
                </a:moveTo>
                <a:lnTo>
                  <a:pt x="5429687" y="183911"/>
                </a:lnTo>
                <a:lnTo>
                  <a:pt x="5429687" y="0"/>
                </a:lnTo>
                <a:lnTo>
                  <a:pt x="5797509" y="367823"/>
                </a:lnTo>
                <a:lnTo>
                  <a:pt x="5429687" y="735645"/>
                </a:lnTo>
                <a:lnTo>
                  <a:pt x="5429687" y="551734"/>
                </a:lnTo>
                <a:lnTo>
                  <a:pt x="0" y="405890"/>
                </a:lnTo>
                <a:cubicBezTo>
                  <a:pt x="100" y="331897"/>
                  <a:pt x="15258" y="486364"/>
                  <a:pt x="15358" y="412371"/>
                </a:cubicBezTo>
                <a:close/>
              </a:path>
            </a:pathLst>
          </a:cu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2217042" y="4390513"/>
            <a:ext cx="1799431" cy="1801299"/>
          </a:xfrm>
          <a:prstGeom prst="rect">
            <a:avLst/>
          </a:prstGeom>
          <a:solidFill>
            <a:srgbClr val="0070C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0" name="正方形/長方形 79"/>
          <p:cNvSpPr/>
          <p:nvPr/>
        </p:nvSpPr>
        <p:spPr>
          <a:xfrm>
            <a:off x="2217042" y="1486157"/>
            <a:ext cx="1799431" cy="1801299"/>
          </a:xfrm>
          <a:prstGeom prst="rect">
            <a:avLst/>
          </a:prstGeom>
          <a:solidFill>
            <a:srgbClr val="00B050">
              <a:alpha val="53333"/>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1" name="正方形/長方形 80"/>
          <p:cNvSpPr/>
          <p:nvPr/>
        </p:nvSpPr>
        <p:spPr>
          <a:xfrm>
            <a:off x="5130703" y="4390512"/>
            <a:ext cx="1799431" cy="1801299"/>
          </a:xfrm>
          <a:prstGeom prst="rect">
            <a:avLst/>
          </a:prstGeom>
          <a:solidFill>
            <a:srgbClr val="92D05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99" name="正方形/長方形 98"/>
          <p:cNvSpPr/>
          <p:nvPr/>
        </p:nvSpPr>
        <p:spPr>
          <a:xfrm>
            <a:off x="3673872" y="2925975"/>
            <a:ext cx="1799431" cy="1801299"/>
          </a:xfrm>
          <a:prstGeom prst="rect">
            <a:avLst/>
          </a:prstGeom>
          <a:solidFill>
            <a:srgbClr val="558ED5">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100" name="正方形/長方形 99"/>
          <p:cNvSpPr/>
          <p:nvPr/>
        </p:nvSpPr>
        <p:spPr>
          <a:xfrm>
            <a:off x="5141618" y="1457607"/>
            <a:ext cx="1799431" cy="1801299"/>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64" name="正方形/長方形 63"/>
          <p:cNvSpPr/>
          <p:nvPr/>
        </p:nvSpPr>
        <p:spPr>
          <a:xfrm>
            <a:off x="6508324" y="1249916"/>
            <a:ext cx="1085214" cy="10824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6060783" y="783437"/>
            <a:ext cx="1085214" cy="10824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Hiragino Kaku Gothic Pro W6" charset="-128"/>
                <a:ea typeface="Hiragino Kaku Gothic Pro W6" charset="-128"/>
                <a:cs typeface="Hiragino Kaku Gothic Pro W6" charset="-128"/>
              </a:rPr>
              <a:t>デジタル</a:t>
            </a:r>
            <a:endParaRPr kumimoji="1" lang="en-US" altLang="ja-JP" sz="12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トランス</a:t>
            </a:r>
            <a:endParaRPr lang="en-US" altLang="ja-JP" sz="800" dirty="0" smtClean="0">
              <a:solidFill>
                <a:srgbClr val="FFFFFF"/>
              </a:solidFill>
              <a:latin typeface="Hiragino Kaku Gothic Pro W6" charset="-128"/>
              <a:ea typeface="Hiragino Kaku Gothic Pro W6" charset="-128"/>
              <a:cs typeface="Hiragino Kaku Gothic Pro W6" charset="-128"/>
            </a:endParaRPr>
          </a:p>
          <a:p>
            <a:pPr algn="ctr"/>
            <a:r>
              <a:rPr lang="ja-JP" altLang="en-US" sz="800" dirty="0" smtClean="0">
                <a:solidFill>
                  <a:srgbClr val="FFFFFF"/>
                </a:solidFill>
                <a:latin typeface="Hiragino Kaku Gothic Pro W6" charset="-128"/>
                <a:ea typeface="Hiragino Kaku Gothic Pro W6" charset="-128"/>
                <a:cs typeface="Hiragino Kaku Gothic Pro W6" charset="-128"/>
              </a:rPr>
              <a:t>フォーメーション</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sp>
        <p:nvSpPr>
          <p:cNvPr id="8" name="テキスト ボックス 7"/>
          <p:cNvSpPr txBox="1"/>
          <p:nvPr/>
        </p:nvSpPr>
        <p:spPr>
          <a:xfrm>
            <a:off x="6530928" y="1938614"/>
            <a:ext cx="1005403" cy="338554"/>
          </a:xfrm>
          <a:prstGeom prst="rect">
            <a:avLst/>
          </a:prstGeom>
          <a:noFill/>
        </p:spPr>
        <p:txBody>
          <a:bodyPr wrap="none" rtlCol="0">
            <a:spAutoFit/>
          </a:bodyPr>
          <a:lstStyle/>
          <a:p>
            <a:r>
              <a:rPr kumimoji="1" lang="ja-JP" altLang="en-US" sz="800" dirty="0" smtClean="0">
                <a:solidFill>
                  <a:schemeClr val="bg1"/>
                </a:solidFill>
                <a:latin typeface="Hiragino Kaku Gothic Pro W6" charset="-128"/>
                <a:ea typeface="Hiragino Kaku Gothic Pro W6" charset="-128"/>
                <a:cs typeface="Hiragino Kaku Gothic Pro W6" charset="-128"/>
              </a:rPr>
              <a:t>デジタル</a:t>
            </a:r>
            <a:endParaRPr kumimoji="1" lang="en-US" altLang="ja-JP" sz="800" dirty="0" smtClean="0">
              <a:solidFill>
                <a:schemeClr val="bg1"/>
              </a:solidFill>
              <a:latin typeface="Hiragino Kaku Gothic Pro W6" charset="-128"/>
              <a:ea typeface="Hiragino Kaku Gothic Pro W6" charset="-128"/>
              <a:cs typeface="Hiragino Kaku Gothic Pro W6" charset="-128"/>
            </a:endParaRPr>
          </a:p>
          <a:p>
            <a:r>
              <a:rPr lang="ja-JP" altLang="en-US" sz="800" dirty="0" smtClean="0">
                <a:solidFill>
                  <a:schemeClr val="bg1"/>
                </a:solidFill>
                <a:latin typeface="Hiragino Kaku Gothic Pro W6" charset="-128"/>
                <a:ea typeface="Hiragino Kaku Gothic Pro W6" charset="-128"/>
                <a:cs typeface="Hiragino Kaku Gothic Pro W6" charset="-128"/>
              </a:rPr>
              <a:t>ディスラプション</a:t>
            </a:r>
            <a:endParaRPr kumimoji="1" lang="ja-JP" altLang="en-US" sz="800" dirty="0">
              <a:solidFill>
                <a:schemeClr val="bg1"/>
              </a:solidFill>
              <a:latin typeface="Hiragino Kaku Gothic Pro W6" charset="-128"/>
              <a:ea typeface="Hiragino Kaku Gothic Pro W6" charset="-128"/>
              <a:cs typeface="Hiragino Kaku Gothic Pro W6" charset="-128"/>
            </a:endParaRPr>
          </a:p>
        </p:txBody>
      </p:sp>
      <p:sp>
        <p:nvSpPr>
          <p:cNvPr id="10" name="テキスト ボックス 9"/>
          <p:cNvSpPr txBox="1"/>
          <p:nvPr/>
        </p:nvSpPr>
        <p:spPr>
          <a:xfrm>
            <a:off x="2223657" y="1606452"/>
            <a:ext cx="1792816" cy="338554"/>
          </a:xfrm>
          <a:prstGeom prst="rect">
            <a:avLst/>
          </a:prstGeom>
          <a:noFill/>
        </p:spPr>
        <p:txBody>
          <a:bodyPr wrap="square" rtlCol="0">
            <a:spAutoFit/>
          </a:bodyPr>
          <a:lstStyle/>
          <a:p>
            <a:pPr algn="ctr"/>
            <a:r>
              <a:rPr lang="ja-JP" altLang="en-US" sz="1600" b="1" dirty="0" smtClean="0">
                <a:solidFill>
                  <a:schemeClr val="bg1"/>
                </a:solidFill>
                <a:latin typeface="Meiryo" charset="-128"/>
                <a:ea typeface="Meiryo" charset="-128"/>
                <a:cs typeface="Meiryo" charset="-128"/>
              </a:rPr>
              <a:t>サーバーレス</a:t>
            </a:r>
            <a:endParaRPr kumimoji="1" lang="ja-JP" altLang="en-US" sz="1600" b="1" dirty="0">
              <a:solidFill>
                <a:schemeClr val="bg1"/>
              </a:solidFill>
              <a:latin typeface="Meiryo" charset="-128"/>
              <a:ea typeface="Meiryo" charset="-128"/>
              <a:cs typeface="Meiryo" charset="-128"/>
            </a:endParaRPr>
          </a:p>
        </p:txBody>
      </p:sp>
      <p:sp>
        <p:nvSpPr>
          <p:cNvPr id="101" name="テキスト ボックス 100"/>
          <p:cNvSpPr txBox="1"/>
          <p:nvPr/>
        </p:nvSpPr>
        <p:spPr>
          <a:xfrm>
            <a:off x="5129640" y="2840561"/>
            <a:ext cx="1800493" cy="338554"/>
          </a:xfrm>
          <a:prstGeom prst="rect">
            <a:avLst/>
          </a:prstGeom>
          <a:noFill/>
        </p:spPr>
        <p:txBody>
          <a:bodyPr wrap="square" rtlCol="0">
            <a:spAutoFit/>
          </a:bodyPr>
          <a:lstStyle/>
          <a:p>
            <a:pPr algn="ctr"/>
            <a:r>
              <a:rPr lang="ja-JP" altLang="en-US" sz="1600" b="1" smtClean="0">
                <a:solidFill>
                  <a:schemeClr val="bg1"/>
                </a:solidFill>
                <a:latin typeface="Meiryo" charset="-128"/>
                <a:ea typeface="Meiryo" charset="-128"/>
                <a:cs typeface="Meiryo" charset="-128"/>
              </a:rPr>
              <a:t>自動化・自律化</a:t>
            </a:r>
            <a:endParaRPr kumimoji="1" lang="ja-JP" altLang="en-US" sz="1600" b="1" dirty="0">
              <a:solidFill>
                <a:schemeClr val="bg1"/>
              </a:solidFill>
              <a:latin typeface="Meiryo" charset="-128"/>
              <a:ea typeface="Meiryo" charset="-128"/>
              <a:cs typeface="Meiryo" charset="-128"/>
            </a:endParaRPr>
          </a:p>
        </p:txBody>
      </p:sp>
      <p:sp>
        <p:nvSpPr>
          <p:cNvPr id="102" name="テキスト ボックス 101"/>
          <p:cNvSpPr txBox="1"/>
          <p:nvPr/>
        </p:nvSpPr>
        <p:spPr>
          <a:xfrm>
            <a:off x="5129640" y="4563167"/>
            <a:ext cx="1792816" cy="276999"/>
          </a:xfrm>
          <a:prstGeom prst="rect">
            <a:avLst/>
          </a:prstGeom>
          <a:noFill/>
        </p:spPr>
        <p:txBody>
          <a:bodyPr wrap="square" rtlCol="0">
            <a:spAutoFit/>
          </a:bodyPr>
          <a:lstStyle/>
          <a:p>
            <a:pPr algn="ctr"/>
            <a:r>
              <a:rPr lang="en-US" altLang="ja-JP" sz="1200" b="1" dirty="0" smtClean="0">
                <a:solidFill>
                  <a:schemeClr val="bg1"/>
                </a:solidFill>
                <a:latin typeface="Meiryo" charset="-128"/>
                <a:ea typeface="Meiryo" charset="-128"/>
                <a:cs typeface="Meiryo" charset="-128"/>
              </a:rPr>
              <a:t>Internet of Things</a:t>
            </a:r>
            <a:endParaRPr kumimoji="1" lang="ja-JP" altLang="en-US" sz="1200" b="1" dirty="0">
              <a:solidFill>
                <a:schemeClr val="bg1"/>
              </a:solidFill>
              <a:latin typeface="Meiryo" charset="-128"/>
              <a:ea typeface="Meiryo" charset="-128"/>
              <a:cs typeface="Meiryo" charset="-128"/>
            </a:endParaRPr>
          </a:p>
        </p:txBody>
      </p:sp>
      <p:sp>
        <p:nvSpPr>
          <p:cNvPr id="103" name="テキスト ボックス 102"/>
          <p:cNvSpPr txBox="1"/>
          <p:nvPr/>
        </p:nvSpPr>
        <p:spPr>
          <a:xfrm>
            <a:off x="3673872" y="3076612"/>
            <a:ext cx="1800493" cy="338554"/>
          </a:xfrm>
          <a:prstGeom prst="rect">
            <a:avLst/>
          </a:prstGeom>
          <a:noFill/>
        </p:spPr>
        <p:txBody>
          <a:bodyPr wrap="square" rtlCol="0">
            <a:spAutoFit/>
          </a:bodyPr>
          <a:lstStyle/>
          <a:p>
            <a:pPr algn="ctr"/>
            <a:r>
              <a:rPr lang="en-US" altLang="ja-JP" sz="1600" b="1" dirty="0" err="1" smtClean="0">
                <a:solidFill>
                  <a:schemeClr val="bg1"/>
                </a:solidFill>
                <a:latin typeface="Meiryo" charset="-128"/>
                <a:ea typeface="Meiryo" charset="-128"/>
                <a:cs typeface="Meiryo" charset="-128"/>
              </a:rPr>
              <a:t>DevOps</a:t>
            </a:r>
            <a:endParaRPr kumimoji="1" lang="ja-JP" altLang="en-US" sz="1600" b="1" dirty="0">
              <a:solidFill>
                <a:schemeClr val="bg1"/>
              </a:solidFill>
              <a:latin typeface="Meiryo" charset="-128"/>
              <a:ea typeface="Meiryo" charset="-128"/>
              <a:cs typeface="Meiryo" charset="-128"/>
            </a:endParaRPr>
          </a:p>
        </p:txBody>
      </p:sp>
      <p:sp>
        <p:nvSpPr>
          <p:cNvPr id="104" name="テキスト ボックス 103"/>
          <p:cNvSpPr txBox="1"/>
          <p:nvPr/>
        </p:nvSpPr>
        <p:spPr>
          <a:xfrm>
            <a:off x="2223657" y="5763424"/>
            <a:ext cx="1782963" cy="430887"/>
          </a:xfrm>
          <a:prstGeom prst="rect">
            <a:avLst/>
          </a:prstGeom>
          <a:noFill/>
        </p:spPr>
        <p:txBody>
          <a:bodyPr wrap="square" rtlCol="0">
            <a:spAutoFit/>
          </a:bodyPr>
          <a:lstStyle/>
          <a:p>
            <a:pPr algn="ctr"/>
            <a:r>
              <a:rPr lang="ja-JP" altLang="en-US" sz="1100" b="1" dirty="0" smtClean="0">
                <a:solidFill>
                  <a:schemeClr val="bg1"/>
                </a:solidFill>
                <a:latin typeface="Meiryo" charset="-128"/>
                <a:ea typeface="Meiryo" charset="-128"/>
                <a:cs typeface="Meiryo" charset="-128"/>
              </a:rPr>
              <a:t>サイバー・セキュリティ</a:t>
            </a:r>
            <a:endParaRPr lang="en-US" altLang="ja-JP" sz="1100" b="1" dirty="0" smtClean="0">
              <a:solidFill>
                <a:schemeClr val="bg1"/>
              </a:solidFill>
              <a:latin typeface="Meiryo" charset="-128"/>
              <a:ea typeface="Meiryo" charset="-128"/>
              <a:cs typeface="Meiryo" charset="-128"/>
            </a:endParaRPr>
          </a:p>
          <a:p>
            <a:pPr algn="ctr"/>
            <a:r>
              <a:rPr lang="en-US" altLang="ja-JP" sz="1100" b="1" dirty="0" smtClean="0">
                <a:solidFill>
                  <a:schemeClr val="bg1"/>
                </a:solidFill>
                <a:latin typeface="Meiryo" charset="-128"/>
                <a:ea typeface="Meiryo" charset="-128"/>
                <a:cs typeface="Meiryo" charset="-128"/>
              </a:rPr>
              <a:t>&amp; </a:t>
            </a:r>
            <a:r>
              <a:rPr lang="ja-JP" altLang="en-US" sz="1100" b="1" dirty="0" smtClean="0">
                <a:solidFill>
                  <a:schemeClr val="bg1"/>
                </a:solidFill>
                <a:latin typeface="Meiryo" charset="-128"/>
                <a:ea typeface="Meiryo" charset="-128"/>
                <a:cs typeface="Meiryo" charset="-128"/>
              </a:rPr>
              <a:t>ガバナンス</a:t>
            </a:r>
            <a:endParaRPr kumimoji="1" lang="ja-JP" altLang="en-US" sz="1100" b="1" dirty="0">
              <a:solidFill>
                <a:schemeClr val="bg1"/>
              </a:solidFill>
              <a:latin typeface="Meiryo" charset="-128"/>
              <a:ea typeface="Meiryo" charset="-128"/>
              <a:cs typeface="Meiryo" charset="-128"/>
            </a:endParaRPr>
          </a:p>
        </p:txBody>
      </p:sp>
      <p:sp>
        <p:nvSpPr>
          <p:cNvPr id="112" name="テキスト ボックス 111"/>
          <p:cNvSpPr txBox="1"/>
          <p:nvPr/>
        </p:nvSpPr>
        <p:spPr>
          <a:xfrm>
            <a:off x="5137317" y="5116021"/>
            <a:ext cx="1792816"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様々なアクティビティをデジタルで捉え、アナログな現実正解を動かす仕組み</a:t>
            </a:r>
            <a:endParaRPr lang="en-US" altLang="ja-JP" sz="1000" dirty="0" smtClean="0">
              <a:solidFill>
                <a:schemeClr val="bg1"/>
              </a:solidFill>
              <a:latin typeface="Meiryo" charset="-128"/>
              <a:ea typeface="Meiryo" charset="-128"/>
              <a:cs typeface="Meiryo" charset="-128"/>
            </a:endParaRPr>
          </a:p>
        </p:txBody>
      </p:sp>
      <p:sp>
        <p:nvSpPr>
          <p:cNvPr id="113" name="テキスト ボックス 112"/>
          <p:cNvSpPr txBox="1"/>
          <p:nvPr/>
        </p:nvSpPr>
        <p:spPr>
          <a:xfrm>
            <a:off x="5136255" y="2046016"/>
            <a:ext cx="1314862"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人工知能やロボットにより、人間の知的</a:t>
            </a:r>
            <a:r>
              <a:rPr lang="ja-JP" altLang="en-US" sz="1000" smtClean="0">
                <a:solidFill>
                  <a:schemeClr val="bg1"/>
                </a:solidFill>
                <a:latin typeface="Meiryo" charset="-128"/>
                <a:ea typeface="Meiryo" charset="-128"/>
                <a:cs typeface="Meiryo" charset="-128"/>
              </a:rPr>
              <a:t>・肉体的労働を代替する仕組み</a:t>
            </a:r>
            <a:endParaRPr lang="en-US" altLang="ja-JP" sz="1000" dirty="0" smtClean="0">
              <a:solidFill>
                <a:schemeClr val="bg1"/>
              </a:solidFill>
              <a:latin typeface="Meiryo" charset="-128"/>
              <a:ea typeface="Meiryo" charset="-128"/>
              <a:cs typeface="Meiryo" charset="-128"/>
            </a:endParaRPr>
          </a:p>
        </p:txBody>
      </p:sp>
      <p:sp>
        <p:nvSpPr>
          <p:cNvPr id="114" name="テキスト ボックス 113"/>
          <p:cNvSpPr txBox="1"/>
          <p:nvPr/>
        </p:nvSpPr>
        <p:spPr>
          <a:xfrm>
            <a:off x="2214365" y="2081909"/>
            <a:ext cx="1789579" cy="553998"/>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コンテナや</a:t>
            </a:r>
            <a:r>
              <a:rPr lang="en-US" altLang="ja-JP" sz="1000" dirty="0" smtClean="0">
                <a:solidFill>
                  <a:schemeClr val="bg1"/>
                </a:solidFill>
                <a:latin typeface="Meiryo" charset="-128"/>
                <a:ea typeface="Meiryo" charset="-128"/>
                <a:cs typeface="Meiryo" charset="-128"/>
              </a:rPr>
              <a:t>API</a:t>
            </a:r>
            <a:r>
              <a:rPr lang="ja-JP" altLang="en-US" sz="1000" dirty="0" smtClean="0">
                <a:solidFill>
                  <a:schemeClr val="bg1"/>
                </a:solidFill>
                <a:latin typeface="Meiryo" charset="-128"/>
                <a:ea typeface="Meiryo" charset="-128"/>
                <a:cs typeface="Meiryo" charset="-128"/>
              </a:rPr>
              <a:t>エコノミーなど、サーバの存在を意識させない開発・実行環境</a:t>
            </a:r>
            <a:endParaRPr lang="en-US" altLang="ja-JP" sz="1000"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3673872" y="3572702"/>
            <a:ext cx="1799431" cy="707886"/>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運用管理の自動化、</a:t>
            </a:r>
            <a:r>
              <a:rPr lang="en-US" altLang="ja-JP" sz="1000" dirty="0" err="1" smtClean="0">
                <a:solidFill>
                  <a:schemeClr val="bg1"/>
                </a:solidFill>
                <a:latin typeface="Meiryo" charset="-128"/>
                <a:ea typeface="Meiryo" charset="-128"/>
                <a:cs typeface="Meiryo" charset="-128"/>
              </a:rPr>
              <a:t>PaaS</a:t>
            </a:r>
            <a:r>
              <a:rPr lang="ja-JP" altLang="en-US" sz="1000" dirty="0" smtClean="0">
                <a:solidFill>
                  <a:schemeClr val="bg1"/>
                </a:solidFill>
                <a:latin typeface="Meiryo" charset="-128"/>
                <a:ea typeface="Meiryo" charset="-128"/>
                <a:cs typeface="Meiryo" charset="-128"/>
              </a:rPr>
              <a:t>や超高速開発ツールを駆使した開発と運用の新たな関係の構築</a:t>
            </a:r>
            <a:endParaRPr lang="en-US" altLang="ja-JP" sz="1000" dirty="0" smtClean="0">
              <a:solidFill>
                <a:schemeClr val="bg1"/>
              </a:solidFill>
              <a:latin typeface="Meiryo" charset="-128"/>
              <a:ea typeface="Meiryo" charset="-128"/>
              <a:cs typeface="Meiryo" charset="-128"/>
            </a:endParaRPr>
          </a:p>
        </p:txBody>
      </p:sp>
      <p:sp>
        <p:nvSpPr>
          <p:cNvPr id="116" name="テキスト ボックス 115"/>
          <p:cNvSpPr txBox="1"/>
          <p:nvPr/>
        </p:nvSpPr>
        <p:spPr>
          <a:xfrm>
            <a:off x="2214365" y="4559759"/>
            <a:ext cx="1789579" cy="1169551"/>
          </a:xfrm>
          <a:prstGeom prst="rect">
            <a:avLst/>
          </a:prstGeom>
          <a:noFill/>
        </p:spPr>
        <p:txBody>
          <a:bodyPr wrap="square" rtlCol="0">
            <a:spAutoFit/>
          </a:bodyPr>
          <a:lstStyle/>
          <a:p>
            <a:r>
              <a:rPr lang="ja-JP" altLang="en-US" sz="1000" dirty="0" smtClean="0">
                <a:solidFill>
                  <a:schemeClr val="bg1"/>
                </a:solidFill>
                <a:latin typeface="Meiryo" charset="-128"/>
                <a:ea typeface="Meiryo" charset="-128"/>
                <a:cs typeface="Meiryo" charset="-128"/>
              </a:rPr>
              <a:t>クラウドや</a:t>
            </a:r>
            <a:r>
              <a:rPr lang="en-US" altLang="ja-JP" sz="1000" dirty="0" err="1" smtClean="0">
                <a:solidFill>
                  <a:schemeClr val="bg1"/>
                </a:solidFill>
                <a:latin typeface="Meiryo" charset="-128"/>
                <a:ea typeface="Meiryo" charset="-128"/>
                <a:cs typeface="Meiryo" charset="-128"/>
              </a:rPr>
              <a:t>IoT</a:t>
            </a:r>
            <a:r>
              <a:rPr lang="ja-JP" altLang="en-US" sz="1000" dirty="0" smtClean="0">
                <a:solidFill>
                  <a:schemeClr val="bg1"/>
                </a:solidFill>
                <a:latin typeface="Meiryo" charset="-128"/>
                <a:ea typeface="Meiryo" charset="-128"/>
                <a:cs typeface="Meiryo" charset="-128"/>
              </a:rPr>
              <a:t>、モバイルやウェアラブルなど、社内外の境界を越えた利用環境を前提とした統合認証基盤や上流から考えるアプリケーション</a:t>
            </a:r>
            <a:r>
              <a:rPr lang="ja-JP" altLang="en-US" sz="1000" dirty="0">
                <a:solidFill>
                  <a:schemeClr val="bg1"/>
                </a:solidFill>
                <a:latin typeface="Meiryo" charset="-128"/>
                <a:ea typeface="Meiryo" charset="-128"/>
                <a:cs typeface="Meiryo" charset="-128"/>
              </a:rPr>
              <a:t>・</a:t>
            </a:r>
            <a:r>
              <a:rPr lang="ja-JP" altLang="en-US" sz="1000" dirty="0" smtClean="0">
                <a:solidFill>
                  <a:schemeClr val="bg1"/>
                </a:solidFill>
                <a:latin typeface="Meiryo" charset="-128"/>
                <a:ea typeface="Meiryo" charset="-128"/>
                <a:cs typeface="Meiryo" charset="-128"/>
              </a:rPr>
              <a:t>セキュリティなどの視点を重視</a:t>
            </a:r>
            <a:endParaRPr lang="en-US" altLang="ja-JP" sz="1000" dirty="0" smtClean="0">
              <a:solidFill>
                <a:schemeClr val="bg1"/>
              </a:solidFill>
              <a:latin typeface="Meiryo" charset="-128"/>
              <a:ea typeface="Meiryo" charset="-128"/>
              <a:cs typeface="Meiryo" charset="-128"/>
            </a:endParaRPr>
          </a:p>
        </p:txBody>
      </p:sp>
      <p:sp>
        <p:nvSpPr>
          <p:cNvPr id="11" name="テキスト ボックス 10"/>
          <p:cNvSpPr txBox="1"/>
          <p:nvPr/>
        </p:nvSpPr>
        <p:spPr>
          <a:xfrm>
            <a:off x="1780792" y="898550"/>
            <a:ext cx="4158959" cy="477054"/>
          </a:xfrm>
          <a:prstGeom prst="rect">
            <a:avLst/>
          </a:prstGeom>
          <a:noFill/>
        </p:spPr>
        <p:txBody>
          <a:bodyPr wrap="square" rtlCol="0">
            <a:spAutoFit/>
          </a:bodyPr>
          <a:lstStyle/>
          <a:p>
            <a:r>
              <a:rPr kumimoji="1" lang="ja-JP" altLang="en-US" sz="1400" b="1" dirty="0" smtClean="0">
                <a:solidFill>
                  <a:schemeClr val="accent6">
                    <a:lumMod val="75000"/>
                  </a:schemeClr>
                </a:solidFill>
                <a:latin typeface="Meiryo" charset="-128"/>
                <a:ea typeface="Meiryo" charset="-128"/>
                <a:cs typeface="Meiryo" charset="-128"/>
              </a:rPr>
              <a:t>テクノロジーで既存のビジネス・プロセスを変革</a:t>
            </a:r>
            <a:endParaRPr kumimoji="1" lang="en-US" altLang="ja-JP" sz="1400" b="1" dirty="0" smtClean="0">
              <a:solidFill>
                <a:schemeClr val="accent6">
                  <a:lumMod val="75000"/>
                </a:schemeClr>
              </a:solidFill>
              <a:latin typeface="Meiryo" charset="-128"/>
              <a:ea typeface="Meiryo" charset="-128"/>
              <a:cs typeface="Meiryo" charset="-128"/>
            </a:endParaRPr>
          </a:p>
          <a:p>
            <a:r>
              <a:rPr kumimoji="1" lang="ja-JP" altLang="en-US" sz="1100" b="1" dirty="0" smtClean="0">
                <a:solidFill>
                  <a:schemeClr val="accent6">
                    <a:lumMod val="75000"/>
                  </a:schemeClr>
                </a:solidFill>
                <a:latin typeface="Meiryo" charset="-128"/>
                <a:ea typeface="Meiryo" charset="-128"/>
                <a:cs typeface="Meiryo" charset="-128"/>
              </a:rPr>
              <a:t>効率化のための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から</a:t>
            </a:r>
            <a:r>
              <a:rPr lang="ja-JP" altLang="en-US" sz="1100" b="1" dirty="0" smtClean="0">
                <a:solidFill>
                  <a:schemeClr val="accent6">
                    <a:lumMod val="75000"/>
                  </a:schemeClr>
                </a:solidFill>
                <a:latin typeface="Meiryo" charset="-128"/>
                <a:ea typeface="Meiryo" charset="-128"/>
                <a:cs typeface="Meiryo" charset="-128"/>
              </a:rPr>
              <a:t>差別化のための</a:t>
            </a:r>
            <a:r>
              <a:rPr lang="en-US" altLang="ja-JP" sz="1100" b="1" dirty="0" smtClean="0">
                <a:solidFill>
                  <a:schemeClr val="accent6">
                    <a:lumMod val="75000"/>
                  </a:schemeClr>
                </a:solidFill>
                <a:latin typeface="Meiryo" charset="-128"/>
                <a:ea typeface="Meiryo" charset="-128"/>
                <a:cs typeface="Meiryo" charset="-128"/>
              </a:rPr>
              <a:t>IT</a:t>
            </a:r>
            <a:r>
              <a:rPr lang="ja-JP" altLang="en-US" sz="1100" dirty="0" smtClean="0">
                <a:solidFill>
                  <a:schemeClr val="accent6">
                    <a:lumMod val="75000"/>
                  </a:schemeClr>
                </a:solidFill>
                <a:latin typeface="Meiryo" charset="-128"/>
                <a:ea typeface="Meiryo" charset="-128"/>
                <a:cs typeface="Meiryo" charset="-128"/>
              </a:rPr>
              <a:t>へのパラダイムシフト</a:t>
            </a:r>
            <a:endParaRPr kumimoji="1" lang="en-US" altLang="ja-JP" sz="1100" dirty="0" smtClean="0">
              <a:solidFill>
                <a:schemeClr val="accent6">
                  <a:lumMod val="75000"/>
                </a:schemeClr>
              </a:solidFill>
              <a:latin typeface="Meiryo" charset="-128"/>
              <a:ea typeface="Meiryo" charset="-128"/>
              <a:cs typeface="Meiryo" charset="-128"/>
            </a:endParaRPr>
          </a:p>
        </p:txBody>
      </p:sp>
      <p:cxnSp>
        <p:nvCxnSpPr>
          <p:cNvPr id="13" name="直線コネクタ 12"/>
          <p:cNvCxnSpPr>
            <a:stCxn id="7" idx="2"/>
          </p:cNvCxnSpPr>
          <p:nvPr/>
        </p:nvCxnSpPr>
        <p:spPr>
          <a:xfrm>
            <a:off x="1996236" y="3912650"/>
            <a:ext cx="11319" cy="22791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a:stCxn id="56" idx="1"/>
          </p:cNvCxnSpPr>
          <p:nvPr/>
        </p:nvCxnSpPr>
        <p:spPr>
          <a:xfrm flipH="1">
            <a:off x="2211679" y="6409672"/>
            <a:ext cx="281357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466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63888" y="1519975"/>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インターネット</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563888" y="2011358"/>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クラウド</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563888" y="2502741"/>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人工知能</a:t>
            </a: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3563888" y="4730795"/>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小型・高性能化</a:t>
            </a:r>
            <a:endParaRPr kumimoji="1" lang="en-US" altLang="ja-JP" sz="1200" dirty="0" smtClean="0">
              <a:solidFill>
                <a:srgbClr val="FFFFFF"/>
              </a:solidFill>
              <a:latin typeface="Meiryo" charset="-128"/>
              <a:ea typeface="Meiryo" charset="-128"/>
              <a:cs typeface="Meiryo" charset="-128"/>
            </a:endParaRPr>
          </a:p>
        </p:txBody>
      </p:sp>
      <p:sp>
        <p:nvSpPr>
          <p:cNvPr id="11" name="正方形/長方形 10"/>
          <p:cNvSpPr/>
          <p:nvPr/>
        </p:nvSpPr>
        <p:spPr>
          <a:xfrm>
            <a:off x="3563888" y="5211682"/>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価格破壊</a:t>
            </a: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3563888" y="5692569"/>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IT</a:t>
            </a:r>
            <a:r>
              <a:rPr kumimoji="1" lang="ja-JP" altLang="en-US" sz="1200" dirty="0" smtClean="0">
                <a:solidFill>
                  <a:srgbClr val="FFFFFF"/>
                </a:solidFill>
                <a:latin typeface="Meiryo" charset="-128"/>
                <a:ea typeface="Meiryo" charset="-128"/>
                <a:cs typeface="Meiryo" charset="-128"/>
              </a:rPr>
              <a:t>リテラシーの向上</a:t>
            </a:r>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3570709" y="2994124"/>
            <a:ext cx="2016224" cy="3650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16" name="正方形/長方形 15"/>
          <p:cNvSpPr/>
          <p:nvPr/>
        </p:nvSpPr>
        <p:spPr>
          <a:xfrm>
            <a:off x="3564572" y="4249908"/>
            <a:ext cx="2016224" cy="36504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常識崩壊の時代</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正方形/長方形 3"/>
          <p:cNvSpPr/>
          <p:nvPr/>
        </p:nvSpPr>
        <p:spPr>
          <a:xfrm>
            <a:off x="755576" y="1521111"/>
            <a:ext cx="2664296" cy="453650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724128" y="1521111"/>
            <a:ext cx="2664296"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2192564" y="2193880"/>
            <a:ext cx="4772514" cy="3085467"/>
          </a:xfrm>
          <a:custGeom>
            <a:avLst/>
            <a:gdLst>
              <a:gd name="connsiteX0" fmla="*/ 0 w 3672408"/>
              <a:gd name="connsiteY0" fmla="*/ 558062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0 w 3672408"/>
              <a:gd name="connsiteY7" fmla="*/ 558062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674186 h 2232248"/>
              <a:gd name="connsiteX7" fmla="*/ 6137 w 3672408"/>
              <a:gd name="connsiteY7" fmla="*/ 1122658 h 2232248"/>
              <a:gd name="connsiteX0" fmla="*/ 6137 w 3672408"/>
              <a:gd name="connsiteY0" fmla="*/ 1122658 h 2232248"/>
              <a:gd name="connsiteX1" fmla="*/ 2556284 w 3672408"/>
              <a:gd name="connsiteY1" fmla="*/ 558062 h 2232248"/>
              <a:gd name="connsiteX2" fmla="*/ 2556284 w 3672408"/>
              <a:gd name="connsiteY2" fmla="*/ 0 h 2232248"/>
              <a:gd name="connsiteX3" fmla="*/ 3672408 w 3672408"/>
              <a:gd name="connsiteY3" fmla="*/ 1116124 h 2232248"/>
              <a:gd name="connsiteX4" fmla="*/ 2556284 w 3672408"/>
              <a:gd name="connsiteY4" fmla="*/ 2232248 h 2232248"/>
              <a:gd name="connsiteX5" fmla="*/ 2556284 w 3672408"/>
              <a:gd name="connsiteY5" fmla="*/ 1674186 h 2232248"/>
              <a:gd name="connsiteX6" fmla="*/ 0 w 3672408"/>
              <a:gd name="connsiteY6" fmla="*/ 1134138 h 2232248"/>
              <a:gd name="connsiteX7" fmla="*/ 6137 w 3672408"/>
              <a:gd name="connsiteY7" fmla="*/ 1122658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408" h="2232248">
                <a:moveTo>
                  <a:pt x="6137" y="1122658"/>
                </a:moveTo>
                <a:lnTo>
                  <a:pt x="2556284" y="558062"/>
                </a:lnTo>
                <a:lnTo>
                  <a:pt x="2556284" y="0"/>
                </a:lnTo>
                <a:lnTo>
                  <a:pt x="3672408" y="1116124"/>
                </a:lnTo>
                <a:lnTo>
                  <a:pt x="2556284" y="2232248"/>
                </a:lnTo>
                <a:lnTo>
                  <a:pt x="2556284" y="1674186"/>
                </a:lnTo>
                <a:lnTo>
                  <a:pt x="0" y="1134138"/>
                </a:lnTo>
                <a:cubicBezTo>
                  <a:pt x="2046" y="950295"/>
                  <a:pt x="4091" y="1306501"/>
                  <a:pt x="6137" y="1122658"/>
                </a:cubicBezTo>
                <a:close/>
              </a:path>
            </a:pathLst>
          </a:custGeom>
          <a:solidFill>
            <a:srgbClr val="FF6666">
              <a:alpha val="6588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918173" y="3219976"/>
            <a:ext cx="2339102"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これまでの常識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リアルな人と人のつながり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規模や資産による競争力</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地理的距離や時間の制約</a:t>
            </a:r>
            <a:endParaRPr kumimoji="1" lang="ja-JP" altLang="en-US" sz="1200" dirty="0">
              <a:solidFill>
                <a:schemeClr val="bg1"/>
              </a:solidFill>
              <a:latin typeface="Meiryo" charset="-128"/>
              <a:ea typeface="Meiryo" charset="-128"/>
              <a:cs typeface="Meiryo" charset="-128"/>
            </a:endParaRPr>
          </a:p>
        </p:txBody>
      </p:sp>
      <p:sp>
        <p:nvSpPr>
          <p:cNvPr id="14" name="テキスト ボックス 13"/>
          <p:cNvSpPr txBox="1"/>
          <p:nvPr/>
        </p:nvSpPr>
        <p:spPr>
          <a:xfrm>
            <a:off x="5819399" y="3224210"/>
            <a:ext cx="2473754" cy="1138773"/>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これからの常識</a:t>
            </a:r>
            <a:endParaRPr kumimoji="1" lang="en-US" altLang="ja-JP" sz="2400" b="1" dirty="0" smtClean="0">
              <a:solidFill>
                <a:schemeClr val="bg1"/>
              </a:solidFill>
              <a:latin typeface="Meiryo" charset="-128"/>
              <a:ea typeface="Meiryo" charset="-128"/>
              <a:cs typeface="Meiryo" charset="-128"/>
            </a:endParaRPr>
          </a:p>
          <a:p>
            <a:endParaRPr kumimoji="1" lang="en-US" altLang="ja-JP" sz="8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デジタルな人と人のつながり</a:t>
            </a:r>
            <a:endParaRPr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kumimoji="1" lang="ja-JP" altLang="en-US" sz="1200" dirty="0" smtClean="0">
                <a:solidFill>
                  <a:schemeClr val="bg1"/>
                </a:solidFill>
                <a:latin typeface="Meiryo" charset="-128"/>
                <a:ea typeface="Meiryo" charset="-128"/>
                <a:cs typeface="Meiryo" charset="-128"/>
              </a:rPr>
              <a:t>個人資産のオープンな共有</a:t>
            </a:r>
            <a:endParaRPr kumimoji="1" lang="en-US" altLang="ja-JP" sz="1200" dirty="0" smtClean="0">
              <a:solidFill>
                <a:schemeClr val="bg1"/>
              </a:solidFill>
              <a:latin typeface="Meiryo" charset="-128"/>
              <a:ea typeface="Meiryo" charset="-128"/>
              <a:cs typeface="Meiryo" charset="-128"/>
            </a:endParaRPr>
          </a:p>
          <a:p>
            <a:pPr marL="285750" indent="-285750">
              <a:buFont typeface="Wingdings" charset="2"/>
              <a:buChar char="ü"/>
            </a:pPr>
            <a:r>
              <a:rPr lang="ja-JP" altLang="en-US" sz="1200" dirty="0" smtClean="0">
                <a:solidFill>
                  <a:schemeClr val="bg1"/>
                </a:solidFill>
                <a:latin typeface="Meiryo" charset="-128"/>
                <a:ea typeface="Meiryo" charset="-128"/>
                <a:cs typeface="Meiryo" charset="-128"/>
              </a:rPr>
              <a:t>地域を越えたリアルタイム性</a:t>
            </a:r>
            <a:endParaRPr kumimoji="1" lang="ja-JP" altLang="en-US"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3649521" y="3478246"/>
            <a:ext cx="2074607" cy="630942"/>
          </a:xfrm>
          <a:prstGeom prst="rect">
            <a:avLst/>
          </a:prstGeom>
          <a:noFill/>
        </p:spPr>
        <p:txBody>
          <a:bodyPr wrap="none" rtlCol="0">
            <a:spAutoFit/>
          </a:bodyPr>
          <a:lstStyle/>
          <a:p>
            <a:r>
              <a:rPr kumimoji="1" lang="en-US" altLang="ja-JP" sz="2000" b="1" dirty="0" smtClean="0">
                <a:solidFill>
                  <a:schemeClr val="bg1"/>
                </a:solidFill>
                <a:latin typeface="Meiryo" charset="-128"/>
                <a:ea typeface="Meiryo" charset="-128"/>
                <a:cs typeface="Meiryo" charset="-128"/>
              </a:rPr>
              <a:t>IT</a:t>
            </a:r>
            <a:r>
              <a:rPr kumimoji="1" lang="ja-JP" altLang="en-US" sz="2000" b="1" dirty="0" smtClean="0">
                <a:solidFill>
                  <a:schemeClr val="bg1"/>
                </a:solidFill>
                <a:latin typeface="Meiryo" charset="-128"/>
                <a:ea typeface="Meiryo" charset="-128"/>
                <a:cs typeface="Meiryo" charset="-128"/>
              </a:rPr>
              <a:t>（情報技術</a:t>
            </a:r>
            <a:r>
              <a:rPr kumimoji="1" lang="ja-JP" altLang="en-US" sz="2400" b="1" dirty="0" smtClean="0">
                <a:solidFill>
                  <a:schemeClr val="bg1"/>
                </a:solidFill>
                <a:latin typeface="Meiryo" charset="-128"/>
                <a:ea typeface="Meiryo" charset="-128"/>
                <a:cs typeface="Meiryo" charset="-128"/>
              </a:rPr>
              <a:t>）</a:t>
            </a:r>
            <a:endParaRPr kumimoji="1" lang="en-US" altLang="ja-JP" sz="2400" b="1" dirty="0" smtClean="0">
              <a:solidFill>
                <a:schemeClr val="bg1"/>
              </a:solidFill>
              <a:latin typeface="Meiryo" charset="-128"/>
              <a:ea typeface="Meiryo" charset="-128"/>
              <a:cs typeface="Meiryo" charset="-128"/>
            </a:endParaRPr>
          </a:p>
          <a:p>
            <a:r>
              <a:rPr lang="en-US" altLang="ja-JP" sz="1100" dirty="0" smtClean="0">
                <a:solidFill>
                  <a:schemeClr val="bg1"/>
                </a:solidFill>
                <a:latin typeface="Meiryo" charset="-128"/>
                <a:ea typeface="Meiryo" charset="-128"/>
                <a:cs typeface="Meiryo" charset="-128"/>
              </a:rPr>
              <a:t>Information Technology</a:t>
            </a:r>
            <a:endParaRPr kumimoji="1" lang="en-US" altLang="ja-JP" sz="11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230002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smtClean="0"/>
              <a:t>IT</a:t>
            </a:r>
            <a:r>
              <a:rPr kumimoji="1" lang="ja-JP" altLang="en-US" dirty="0" smtClean="0"/>
              <a:t>との正しい付き合い方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思想としての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仕組みとしての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道具としての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商品としての</a:t>
            </a:r>
            <a:r>
              <a:rPr kumimoji="1" lang="en-US" altLang="ja-JP" sz="2400" b="1" dirty="0" smtClean="0">
                <a:solidFill>
                  <a:srgbClr val="FFFFFF"/>
                </a:solidFill>
                <a:latin typeface="Meiryo" charset="-128"/>
                <a:ea typeface="Meiryo" charset="-128"/>
                <a:cs typeface="Meiryo" charset="-128"/>
              </a:rPr>
              <a:t>IT</a:t>
            </a:r>
          </a:p>
          <a:p>
            <a:pPr algn="ctr"/>
            <a:r>
              <a:rPr lang="ja-JP" altLang="en-US" sz="1600" dirty="0" smtClean="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smtClean="0">
                <a:solidFill>
                  <a:schemeClr val="bg1"/>
                </a:solidFill>
                <a:latin typeface="Meiryo" charset="-128"/>
                <a:ea typeface="Meiryo" charset="-128"/>
                <a:cs typeface="Meiryo" charset="-128"/>
              </a:rPr>
              <a:t>ビジネス</a:t>
            </a:r>
            <a:endParaRPr kumimoji="1" lang="en-US" altLang="ja-JP" sz="3600" b="1"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grpSp>
        <p:nvGrpSpPr>
          <p:cNvPr id="10" name="図形グループ 9"/>
          <p:cNvGrpSpPr/>
          <p:nvPr/>
        </p:nvGrpSpPr>
        <p:grpSpPr>
          <a:xfrm>
            <a:off x="871206" y="1123606"/>
            <a:ext cx="370648" cy="790507"/>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 name="テキスト ボックス 12"/>
          <p:cNvSpPr txBox="1"/>
          <p:nvPr/>
        </p:nvSpPr>
        <p:spPr>
          <a:xfrm>
            <a:off x="791023" y="1914113"/>
            <a:ext cx="1107996" cy="338554"/>
          </a:xfrm>
          <a:prstGeom prst="rect">
            <a:avLst/>
          </a:prstGeom>
          <a:noFill/>
        </p:spPr>
        <p:txBody>
          <a:bodyPr wrap="none" rtlCol="0">
            <a:spAutoFit/>
          </a:bodyPr>
          <a:lstStyle/>
          <a:p>
            <a:r>
              <a:rPr kumimoji="1" lang="ja-JP" altLang="en-US" sz="800" b="1" dirty="0" smtClean="0">
                <a:solidFill>
                  <a:srgbClr val="002060"/>
                </a:solidFill>
                <a:latin typeface="Meiryo" charset="-128"/>
                <a:ea typeface="Meiryo" charset="-128"/>
                <a:cs typeface="Meiryo" charset="-128"/>
              </a:rPr>
              <a:t>ビジネス</a:t>
            </a:r>
            <a:endParaRPr lang="en-US" altLang="ja-JP" sz="800" b="1" dirty="0">
              <a:solidFill>
                <a:srgbClr val="002060"/>
              </a:solidFill>
              <a:latin typeface="Meiryo" charset="-128"/>
              <a:ea typeface="Meiryo" charset="-128"/>
              <a:cs typeface="Meiryo" charset="-128"/>
            </a:endParaRPr>
          </a:p>
          <a:p>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8" name="環状矢印 17"/>
          <p:cNvSpPr/>
          <p:nvPr/>
        </p:nvSpPr>
        <p:spPr>
          <a:xfrm>
            <a:off x="33924" y="1129704"/>
            <a:ext cx="2622194" cy="1978136"/>
          </a:xfrm>
          <a:prstGeom prst="circularArrow">
            <a:avLst>
              <a:gd name="adj1" fmla="val 12500"/>
              <a:gd name="adj2" fmla="val 1142319"/>
              <a:gd name="adj3" fmla="val 20457681"/>
              <a:gd name="adj4" fmla="val 16232524"/>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 name="図形グループ 13"/>
          <p:cNvGrpSpPr/>
          <p:nvPr/>
        </p:nvGrpSpPr>
        <p:grpSpPr>
          <a:xfrm>
            <a:off x="7909207" y="5517232"/>
            <a:ext cx="370648" cy="790507"/>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7" name="テキスト ボックス 16"/>
          <p:cNvSpPr txBox="1"/>
          <p:nvPr/>
        </p:nvSpPr>
        <p:spPr>
          <a:xfrm>
            <a:off x="7160203" y="5264129"/>
            <a:ext cx="1228221" cy="215444"/>
          </a:xfrm>
          <a:prstGeom prst="rect">
            <a:avLst/>
          </a:prstGeom>
          <a:noFill/>
        </p:spPr>
        <p:txBody>
          <a:bodyPr wrap="none" rtlCol="0">
            <a:spAutoFit/>
          </a:bodyPr>
          <a:lstStyle/>
          <a:p>
            <a:pPr algn="r"/>
            <a:r>
              <a:rPr kumimoji="1" lang="en-US" altLang="ja-JP" sz="800" b="1" dirty="0" smtClean="0">
                <a:solidFill>
                  <a:srgbClr val="002060"/>
                </a:solidFill>
                <a:latin typeface="Meiryo" charset="-128"/>
                <a:ea typeface="Meiryo" charset="-128"/>
                <a:cs typeface="Meiryo" charset="-128"/>
              </a:rPr>
              <a:t>IT</a:t>
            </a:r>
            <a:r>
              <a:rPr kumimoji="1" lang="ja-JP" altLang="en-US" sz="800" b="1" dirty="0" smtClean="0">
                <a:solidFill>
                  <a:srgbClr val="002060"/>
                </a:solidFill>
                <a:latin typeface="Meiryo" charset="-128"/>
                <a:ea typeface="Meiryo" charset="-128"/>
                <a:cs typeface="Meiryo" charset="-128"/>
              </a:rPr>
              <a:t>プロフェッショナル</a:t>
            </a:r>
            <a:endParaRPr kumimoji="1" lang="ja-JP" altLang="en-US" sz="800" b="1" dirty="0">
              <a:solidFill>
                <a:srgbClr val="002060"/>
              </a:solidFill>
              <a:latin typeface="Meiryo" charset="-128"/>
              <a:ea typeface="Meiryo" charset="-128"/>
              <a:cs typeface="Meiryo" charset="-128"/>
            </a:endParaRPr>
          </a:p>
        </p:txBody>
      </p:sp>
      <p:sp>
        <p:nvSpPr>
          <p:cNvPr id="19" name="環状矢印 18"/>
          <p:cNvSpPr/>
          <p:nvPr/>
        </p:nvSpPr>
        <p:spPr>
          <a:xfrm rot="10800000">
            <a:off x="6468649" y="4330497"/>
            <a:ext cx="2622194" cy="1978136"/>
          </a:xfrm>
          <a:prstGeom prst="circularArrow">
            <a:avLst>
              <a:gd name="adj1" fmla="val 12500"/>
              <a:gd name="adj2" fmla="val 1142319"/>
              <a:gd name="adj3" fmla="val 20457681"/>
              <a:gd name="adj4" fmla="val 16207855"/>
              <a:gd name="adj5" fmla="val 12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下矢印 3"/>
          <p:cNvSpPr/>
          <p:nvPr/>
        </p:nvSpPr>
        <p:spPr>
          <a:xfrm>
            <a:off x="5422424" y="3444658"/>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898060" y="4059257"/>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422424" y="4649919"/>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971120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smtClean="0"/>
              <a:t>「道具としての</a:t>
            </a:r>
            <a:r>
              <a:rPr lang="en-US" altLang="ja-JP" dirty="0" smtClean="0"/>
              <a:t>IT</a:t>
            </a:r>
            <a:r>
              <a:rPr lang="ja-JP" altLang="en-US" dirty="0" smtClean="0"/>
              <a:t>」から「思想としての</a:t>
            </a:r>
            <a:r>
              <a:rPr lang="en-US" altLang="ja-JP" dirty="0" smtClean="0"/>
              <a:t>IT</a:t>
            </a:r>
            <a:r>
              <a:rPr lang="ja-JP" altLang="en-US" dirty="0" smtClean="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5" name="正方形/長方形 4"/>
          <p:cNvSpPr/>
          <p:nvPr/>
        </p:nvSpPr>
        <p:spPr>
          <a:xfrm>
            <a:off x="309281" y="1108471"/>
            <a:ext cx="2751735" cy="419496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smtClean="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1960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〜1980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1990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〜2000</a:t>
            </a:r>
            <a:r>
              <a:rPr kumimoji="1" lang="ja-JP" altLang="en-US" dirty="0" smtClean="0">
                <a:latin typeface="Meiryo" charset="-128"/>
                <a:ea typeface="Meiryo" charset="-128"/>
                <a:cs typeface="Meiryo" charset="-128"/>
              </a:rPr>
              <a:t>年代</a:t>
            </a:r>
            <a:endParaRPr kumimoji="1" lang="ja-JP" altLang="en-US" dirty="0">
              <a:latin typeface="Meiryo" charset="-128"/>
              <a:ea typeface="Meiryo" charset="-128"/>
              <a:cs typeface="Meiryo" charset="-128"/>
            </a:endParaRP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smtClean="0">
                <a:latin typeface="Meiryo" charset="-128"/>
                <a:ea typeface="Meiryo" charset="-128"/>
                <a:cs typeface="Meiryo" charset="-128"/>
              </a:rPr>
              <a:t>2010</a:t>
            </a:r>
            <a:r>
              <a:rPr kumimoji="1" lang="ja-JP" altLang="en-US" dirty="0" smtClean="0">
                <a:latin typeface="Meiryo" charset="-128"/>
                <a:ea typeface="Meiryo" charset="-128"/>
                <a:cs typeface="Meiryo" charset="-128"/>
              </a:rPr>
              <a:t>年代</a:t>
            </a:r>
            <a:r>
              <a:rPr kumimoji="1" lang="en-US" altLang="ja-JP" dirty="0" smtClean="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Meiryo" charset="-128"/>
                <a:ea typeface="Meiryo" charset="-128"/>
                <a:cs typeface="Meiryo" charset="-128"/>
              </a:rPr>
              <a:t>道具としての</a:t>
            </a:r>
            <a:r>
              <a:rPr kumimoji="1" lang="en-US" altLang="ja-JP" sz="1400" dirty="0" smtClean="0">
                <a:solidFill>
                  <a:schemeClr val="bg1"/>
                </a:solidFill>
                <a:latin typeface="Meiryo" charset="-128"/>
                <a:ea typeface="Meiryo" charset="-128"/>
                <a:cs typeface="Meiryo" charset="-128"/>
              </a:rPr>
              <a:t>IT</a:t>
            </a:r>
            <a:endParaRPr kumimoji="1" lang="ja-JP" altLang="en-US" sz="1400"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Meiryo" charset="-128"/>
                <a:ea typeface="Meiryo" charset="-128"/>
                <a:cs typeface="Meiryo" charset="-128"/>
              </a:rPr>
              <a:t>仕組みとしての</a:t>
            </a:r>
            <a:r>
              <a:rPr kumimoji="1" lang="en-US" altLang="ja-JP" sz="1400" dirty="0" smtClean="0">
                <a:solidFill>
                  <a:schemeClr val="bg1"/>
                </a:solidFill>
                <a:latin typeface="Meiryo" charset="-128"/>
                <a:ea typeface="Meiryo" charset="-128"/>
                <a:cs typeface="Meiryo" charset="-128"/>
              </a:rPr>
              <a:t>IT</a:t>
            </a:r>
            <a:endParaRPr kumimoji="1" lang="ja-JP" altLang="en-US" sz="1400"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Meiryo" charset="-128"/>
                <a:ea typeface="Meiryo" charset="-128"/>
                <a:cs typeface="Meiryo" charset="-128"/>
              </a:rPr>
              <a:t>思想としての</a:t>
            </a:r>
            <a:r>
              <a:rPr kumimoji="1" lang="en-US" altLang="ja-JP" sz="1400" dirty="0" smtClean="0">
                <a:solidFill>
                  <a:schemeClr val="bg1"/>
                </a:solidFill>
                <a:latin typeface="Meiryo" charset="-128"/>
                <a:ea typeface="Meiryo" charset="-128"/>
                <a:cs typeface="Meiryo" charset="-128"/>
              </a:rPr>
              <a:t>IT</a:t>
            </a:r>
            <a:endParaRPr kumimoji="1" lang="ja-JP" altLang="en-US" sz="1400"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ビジネス＋</a:t>
            </a:r>
            <a:r>
              <a:rPr kumimoji="1" lang="en-US" altLang="ja-JP" sz="2400" dirty="0" smtClean="0">
                <a:solidFill>
                  <a:schemeClr val="bg1"/>
                </a:solidFill>
                <a:latin typeface="Meiryo" charset="-128"/>
                <a:ea typeface="Meiryo" charset="-128"/>
                <a:cs typeface="Meiryo" charset="-128"/>
              </a:rPr>
              <a:t>IT</a:t>
            </a:r>
          </a:p>
          <a:p>
            <a:pPr algn="ct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IT</a:t>
            </a:r>
            <a:r>
              <a:rPr lang="ja-JP" altLang="en-US" sz="1200" dirty="0" smtClean="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74650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07534" y="1491046"/>
            <a:ext cx="1221634" cy="444019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4563762" y="1491046"/>
            <a:ext cx="3115491" cy="44401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458097" y="1491047"/>
            <a:ext cx="3115491" cy="206769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458097" y="3558746"/>
            <a:ext cx="3115491" cy="130981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458097" y="4868561"/>
            <a:ext cx="3115491" cy="1062681"/>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戦略・作戦・戦術と</a:t>
            </a:r>
            <a:r>
              <a:rPr kumimoji="1" lang="en-US" altLang="ja-JP" dirty="0" smtClean="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4" name="三角形 3"/>
          <p:cNvSpPr/>
          <p:nvPr/>
        </p:nvSpPr>
        <p:spPr>
          <a:xfrm>
            <a:off x="2892275" y="1491049"/>
            <a:ext cx="3352006" cy="4440194"/>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三角形 4"/>
          <p:cNvSpPr/>
          <p:nvPr/>
        </p:nvSpPr>
        <p:spPr>
          <a:xfrm>
            <a:off x="3286898" y="1491048"/>
            <a:ext cx="2537254" cy="3377514"/>
          </a:xfrm>
          <a:prstGeom prst="triangl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三角形 5"/>
          <p:cNvSpPr/>
          <p:nvPr/>
        </p:nvSpPr>
        <p:spPr>
          <a:xfrm>
            <a:off x="3781168" y="1491047"/>
            <a:ext cx="1565189" cy="2067699"/>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497445" y="1646662"/>
            <a:ext cx="1837362"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dirty="0" smtClean="0">
                <a:solidFill>
                  <a:schemeClr val="bg1"/>
                </a:solidFill>
                <a:latin typeface="Meiryo" charset="-128"/>
                <a:ea typeface="Meiryo" charset="-128"/>
                <a:cs typeface="Meiryo" charset="-128"/>
              </a:rPr>
              <a:t>思想としての</a:t>
            </a:r>
            <a:r>
              <a:rPr lang="en-US" altLang="ja-JP" sz="2000" dirty="0" smtClean="0">
                <a:solidFill>
                  <a:schemeClr val="bg1"/>
                </a:solidFill>
                <a:latin typeface="Meiryo" charset="-128"/>
                <a:ea typeface="Meiryo" charset="-128"/>
                <a:cs typeface="Meiryo" charset="-128"/>
              </a:rPr>
              <a:t>IT</a:t>
            </a:r>
            <a:endParaRPr kumimoji="1" lang="ja-JP" altLang="en-US" sz="2000" dirty="0">
              <a:solidFill>
                <a:schemeClr val="bg1"/>
              </a:solidFill>
              <a:latin typeface="Meiryo" charset="-128"/>
              <a:ea typeface="Meiryo" charset="-128"/>
              <a:cs typeface="Meiryo" charset="-128"/>
            </a:endParaRPr>
          </a:p>
        </p:txBody>
      </p:sp>
      <p:sp>
        <p:nvSpPr>
          <p:cNvPr id="11" name="テキスト ボックス 10"/>
          <p:cNvSpPr txBox="1"/>
          <p:nvPr/>
        </p:nvSpPr>
        <p:spPr>
          <a:xfrm>
            <a:off x="1497445" y="3692748"/>
            <a:ext cx="2068195"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dirty="0" smtClean="0">
                <a:solidFill>
                  <a:schemeClr val="bg1"/>
                </a:solidFill>
                <a:latin typeface="Meiryo" charset="-128"/>
                <a:ea typeface="Meiryo" charset="-128"/>
                <a:cs typeface="Meiryo" charset="-128"/>
              </a:rPr>
              <a:t>仕組みとしての</a:t>
            </a:r>
            <a:r>
              <a:rPr lang="en-US" altLang="ja-JP" sz="2000" dirty="0" smtClean="0">
                <a:solidFill>
                  <a:schemeClr val="bg1"/>
                </a:solidFill>
                <a:latin typeface="Meiryo" charset="-128"/>
                <a:ea typeface="Meiryo" charset="-128"/>
                <a:cs typeface="Meiryo" charset="-128"/>
              </a:rPr>
              <a:t>IT</a:t>
            </a:r>
            <a:endParaRPr kumimoji="1" lang="ja-JP" altLang="en-US" sz="2000" dirty="0">
              <a:solidFill>
                <a:schemeClr val="bg1"/>
              </a:solidFill>
              <a:latin typeface="Meiryo" charset="-128"/>
              <a:ea typeface="Meiryo" charset="-128"/>
              <a:cs typeface="Meiryo" charset="-128"/>
            </a:endParaRPr>
          </a:p>
        </p:txBody>
      </p:sp>
      <p:sp>
        <p:nvSpPr>
          <p:cNvPr id="12" name="テキスト ボックス 11"/>
          <p:cNvSpPr txBox="1"/>
          <p:nvPr/>
        </p:nvSpPr>
        <p:spPr>
          <a:xfrm>
            <a:off x="1497445" y="5024175"/>
            <a:ext cx="16289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1600" dirty="0" smtClean="0">
                <a:solidFill>
                  <a:schemeClr val="bg1"/>
                </a:solidFill>
                <a:latin typeface="Meiryo" charset="-128"/>
                <a:ea typeface="Meiryo" charset="-128"/>
                <a:cs typeface="Meiryo" charset="-128"/>
              </a:rPr>
              <a:t>道具と</a:t>
            </a:r>
            <a:r>
              <a:rPr lang="ja-JP" altLang="en-US" sz="1600" smtClean="0">
                <a:solidFill>
                  <a:schemeClr val="bg1"/>
                </a:solidFill>
                <a:latin typeface="Meiryo" charset="-128"/>
                <a:ea typeface="Meiryo" charset="-128"/>
                <a:cs typeface="Meiryo" charset="-128"/>
              </a:rPr>
              <a:t>しての</a:t>
            </a:r>
            <a:r>
              <a:rPr lang="en-US" altLang="ja-JP" sz="1600" dirty="0" smtClean="0">
                <a:solidFill>
                  <a:schemeClr val="bg1"/>
                </a:solidFill>
                <a:latin typeface="Meiryo" charset="-128"/>
                <a:ea typeface="Meiryo" charset="-128"/>
                <a:cs typeface="Meiryo" charset="-128"/>
              </a:rPr>
              <a:t>IT</a:t>
            </a:r>
            <a:endParaRPr kumimoji="1" lang="ja-JP" altLang="en-US" sz="1600" dirty="0">
              <a:solidFill>
                <a:schemeClr val="bg1"/>
              </a:solidFill>
              <a:latin typeface="Meiryo" charset="-128"/>
              <a:ea typeface="Meiryo" charset="-128"/>
              <a:cs typeface="Meiryo" charset="-128"/>
            </a:endParaRPr>
          </a:p>
        </p:txBody>
      </p:sp>
      <p:sp>
        <p:nvSpPr>
          <p:cNvPr id="14" name="テキスト ボックス 13"/>
          <p:cNvSpPr txBox="1"/>
          <p:nvPr/>
        </p:nvSpPr>
        <p:spPr>
          <a:xfrm>
            <a:off x="5773614" y="1646662"/>
            <a:ext cx="1837362" cy="400110"/>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ja-JP" altLang="en-US" dirty="0" smtClean="0">
                <a:solidFill>
                  <a:schemeClr val="bg1"/>
                </a:solidFill>
                <a:latin typeface="Meiryo" charset="-128"/>
                <a:ea typeface="Meiryo" charset="-128"/>
                <a:cs typeface="Meiryo" charset="-128"/>
              </a:rPr>
              <a:t>商品としての</a:t>
            </a:r>
            <a:r>
              <a:rPr lang="en-US" altLang="ja-JP" sz="2000" dirty="0" smtClean="0">
                <a:solidFill>
                  <a:schemeClr val="bg1"/>
                </a:solidFill>
                <a:latin typeface="Meiryo" charset="-128"/>
                <a:ea typeface="Meiryo" charset="-128"/>
                <a:cs typeface="Meiryo" charset="-128"/>
              </a:rPr>
              <a:t>IT</a:t>
            </a:r>
            <a:endParaRPr kumimoji="1" lang="ja-JP" altLang="en-US" sz="2000" dirty="0">
              <a:solidFill>
                <a:schemeClr val="bg1"/>
              </a:solidFill>
              <a:latin typeface="Meiryo" charset="-128"/>
              <a:ea typeface="Meiryo" charset="-128"/>
              <a:cs typeface="Meiryo" charset="-128"/>
            </a:endParaRPr>
          </a:p>
        </p:txBody>
      </p:sp>
      <p:sp>
        <p:nvSpPr>
          <p:cNvPr id="15" name="直角三角形 14"/>
          <p:cNvSpPr/>
          <p:nvPr/>
        </p:nvSpPr>
        <p:spPr>
          <a:xfrm>
            <a:off x="207534" y="3558746"/>
            <a:ext cx="1221634" cy="2372496"/>
          </a:xfrm>
          <a:prstGeom prst="rtTriangl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直角三角形 15"/>
          <p:cNvSpPr/>
          <p:nvPr/>
        </p:nvSpPr>
        <p:spPr>
          <a:xfrm flipV="1">
            <a:off x="207534" y="1491046"/>
            <a:ext cx="1221634" cy="2067700"/>
          </a:xfrm>
          <a:prstGeom prst="rtTriangl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p:cNvSpPr txBox="1"/>
          <p:nvPr/>
        </p:nvSpPr>
        <p:spPr>
          <a:xfrm>
            <a:off x="276355" y="1800550"/>
            <a:ext cx="697627"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chemeClr val="bg1"/>
                </a:solidFill>
                <a:latin typeface="Meiryo" charset="-128"/>
                <a:ea typeface="Meiryo" charset="-128"/>
                <a:cs typeface="Meiryo" charset="-128"/>
              </a:rPr>
              <a:t>革新</a:t>
            </a:r>
            <a:endParaRPr kumimoji="1" lang="ja-JP" altLang="en-US" sz="2000" dirty="0">
              <a:solidFill>
                <a:schemeClr val="bg1"/>
              </a:solidFill>
              <a:latin typeface="Meiryo" charset="-128"/>
              <a:ea typeface="Meiryo" charset="-128"/>
              <a:cs typeface="Meiryo" charset="-128"/>
            </a:endParaRPr>
          </a:p>
        </p:txBody>
      </p:sp>
      <p:sp>
        <p:nvSpPr>
          <p:cNvPr id="18" name="テキスト ボックス 17"/>
          <p:cNvSpPr txBox="1"/>
          <p:nvPr/>
        </p:nvSpPr>
        <p:spPr>
          <a:xfrm>
            <a:off x="276354" y="5178063"/>
            <a:ext cx="697627"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chemeClr val="bg1"/>
                </a:solidFill>
                <a:latin typeface="Meiryo" charset="-128"/>
                <a:ea typeface="Meiryo" charset="-128"/>
                <a:cs typeface="Meiryo" charset="-128"/>
              </a:rPr>
              <a:t>利便</a:t>
            </a:r>
            <a:endParaRPr kumimoji="1" lang="ja-JP" altLang="en-US" sz="2000" dirty="0">
              <a:solidFill>
                <a:schemeClr val="bg1"/>
              </a:solidFill>
              <a:latin typeface="Meiryo" charset="-128"/>
              <a:ea typeface="Meiryo" charset="-128"/>
              <a:cs typeface="Meiryo" charset="-128"/>
            </a:endParaRPr>
          </a:p>
        </p:txBody>
      </p:sp>
      <p:sp>
        <p:nvSpPr>
          <p:cNvPr id="20" name="テキスト ボックス 19"/>
          <p:cNvSpPr txBox="1"/>
          <p:nvPr/>
        </p:nvSpPr>
        <p:spPr>
          <a:xfrm>
            <a:off x="557227" y="3486614"/>
            <a:ext cx="697627"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smtClean="0">
                <a:solidFill>
                  <a:schemeClr val="bg1"/>
                </a:solidFill>
                <a:latin typeface="Meiryo" charset="-128"/>
                <a:ea typeface="Meiryo" charset="-128"/>
                <a:cs typeface="Meiryo" charset="-128"/>
              </a:rPr>
              <a:t>効率</a:t>
            </a:r>
            <a:endParaRPr kumimoji="1" lang="ja-JP" altLang="en-US" sz="2000" dirty="0">
              <a:solidFill>
                <a:schemeClr val="bg1"/>
              </a:solidFill>
              <a:latin typeface="Meiryo" charset="-128"/>
              <a:ea typeface="Meiryo" charset="-128"/>
              <a:cs typeface="Meiryo" charset="-128"/>
            </a:endParaRPr>
          </a:p>
        </p:txBody>
      </p:sp>
      <p:sp>
        <p:nvSpPr>
          <p:cNvPr id="21" name="正方形/長方形 20"/>
          <p:cNvSpPr/>
          <p:nvPr/>
        </p:nvSpPr>
        <p:spPr>
          <a:xfrm>
            <a:off x="7707388" y="1491046"/>
            <a:ext cx="1221634" cy="4440196"/>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収益</a:t>
            </a:r>
            <a:endParaRPr kumimoji="1" lang="ja-JP" altLang="en-US" sz="2000" dirty="0">
              <a:solidFill>
                <a:srgbClr val="FFFFFF"/>
              </a:solidFill>
              <a:latin typeface="Meiryo" charset="-128"/>
              <a:ea typeface="Meiryo" charset="-128"/>
              <a:cs typeface="Meiryo" charset="-128"/>
            </a:endParaRPr>
          </a:p>
        </p:txBody>
      </p:sp>
      <p:sp>
        <p:nvSpPr>
          <p:cNvPr id="22" name="テキスト ボックス 21"/>
          <p:cNvSpPr txBox="1"/>
          <p:nvPr/>
        </p:nvSpPr>
        <p:spPr>
          <a:xfrm>
            <a:off x="4175990" y="2475718"/>
            <a:ext cx="796436"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ja-JP" altLang="en-US" sz="2000" dirty="0" smtClean="0">
                <a:solidFill>
                  <a:schemeClr val="bg1"/>
                </a:solidFill>
                <a:latin typeface="Meiryo" charset="-128"/>
                <a:ea typeface="Meiryo" charset="-128"/>
                <a:cs typeface="Meiryo" charset="-128"/>
              </a:rPr>
              <a:t>戦略</a:t>
            </a:r>
            <a:endParaRPr lang="en-US" altLang="ja-JP" sz="2000" dirty="0" smtClean="0">
              <a:solidFill>
                <a:schemeClr val="bg1"/>
              </a:solidFill>
              <a:latin typeface="Meiryo" charset="-128"/>
              <a:ea typeface="Meiryo" charset="-128"/>
              <a:cs typeface="Meiryo" charset="-128"/>
            </a:endParaRPr>
          </a:p>
          <a:p>
            <a:pPr algn="ctr"/>
            <a:r>
              <a:rPr kumimoji="1" lang="en-US" altLang="ja-JP" sz="1200" dirty="0" smtClean="0">
                <a:solidFill>
                  <a:schemeClr val="bg1"/>
                </a:solidFill>
                <a:latin typeface="Meiryo" charset="-128"/>
                <a:ea typeface="Meiryo" charset="-128"/>
                <a:cs typeface="Meiryo" charset="-128"/>
              </a:rPr>
              <a:t>strategy</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4119945" y="3946359"/>
            <a:ext cx="916661"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ja-JP" altLang="en-US" sz="2000" dirty="0" smtClean="0">
                <a:solidFill>
                  <a:schemeClr val="bg1"/>
                </a:solidFill>
                <a:latin typeface="Meiryo" charset="-128"/>
                <a:ea typeface="Meiryo" charset="-128"/>
                <a:cs typeface="Meiryo" charset="-128"/>
              </a:rPr>
              <a:t>作戦</a:t>
            </a:r>
            <a:endParaRPr lang="en-US" altLang="ja-JP" sz="2000" dirty="0" smtClean="0">
              <a:solidFill>
                <a:schemeClr val="bg1"/>
              </a:solidFill>
              <a:latin typeface="Meiryo" charset="-128"/>
              <a:ea typeface="Meiryo" charset="-128"/>
              <a:cs typeface="Meiryo" charset="-128"/>
            </a:endParaRPr>
          </a:p>
          <a:p>
            <a:pPr algn="ctr"/>
            <a:r>
              <a:rPr kumimoji="1" lang="en-US" altLang="ja-JP" sz="1200" dirty="0" smtClean="0">
                <a:solidFill>
                  <a:schemeClr val="bg1"/>
                </a:solidFill>
                <a:latin typeface="Meiryo" charset="-128"/>
                <a:ea typeface="Meiryo" charset="-128"/>
                <a:cs typeface="Meiryo" charset="-128"/>
              </a:rPr>
              <a:t>Operation</a:t>
            </a:r>
            <a:endParaRPr kumimoji="1" lang="ja-JP" altLang="en-US" sz="1200" dirty="0">
              <a:solidFill>
                <a:schemeClr val="bg1"/>
              </a:solidFill>
              <a:latin typeface="Meiryo" charset="-128"/>
              <a:ea typeface="Meiryo" charset="-128"/>
              <a:cs typeface="Meiryo" charset="-128"/>
            </a:endParaRPr>
          </a:p>
        </p:txBody>
      </p:sp>
      <p:sp>
        <p:nvSpPr>
          <p:cNvPr id="24" name="テキスト ボックス 23"/>
          <p:cNvSpPr txBox="1"/>
          <p:nvPr/>
        </p:nvSpPr>
        <p:spPr>
          <a:xfrm>
            <a:off x="4226884" y="5166227"/>
            <a:ext cx="697627" cy="58477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ja-JP" altLang="en-US" sz="2000" dirty="0" smtClean="0">
                <a:solidFill>
                  <a:schemeClr val="bg1"/>
                </a:solidFill>
                <a:latin typeface="Meiryo" charset="-128"/>
                <a:ea typeface="Meiryo" charset="-128"/>
                <a:cs typeface="Meiryo" charset="-128"/>
              </a:rPr>
              <a:t>戦術</a:t>
            </a:r>
            <a:endParaRPr lang="en-US" altLang="ja-JP" sz="2000" dirty="0" smtClean="0">
              <a:solidFill>
                <a:schemeClr val="bg1"/>
              </a:solidFill>
              <a:latin typeface="Meiryo" charset="-128"/>
              <a:ea typeface="Meiryo" charset="-128"/>
              <a:cs typeface="Meiryo" charset="-128"/>
            </a:endParaRPr>
          </a:p>
          <a:p>
            <a:pPr algn="ctr"/>
            <a:r>
              <a:rPr kumimoji="1" lang="en-US" altLang="ja-JP" sz="1200" dirty="0" smtClean="0">
                <a:solidFill>
                  <a:schemeClr val="bg1"/>
                </a:solidFill>
                <a:latin typeface="Meiryo" charset="-128"/>
                <a:ea typeface="Meiryo" charset="-128"/>
                <a:cs typeface="Meiryo" charset="-128"/>
              </a:rPr>
              <a:t>Tactics</a:t>
            </a:r>
            <a:endParaRPr kumimoji="1" lang="ja-JP" altLang="en-US" sz="1200" dirty="0">
              <a:solidFill>
                <a:schemeClr val="bg1"/>
              </a:solidFill>
              <a:latin typeface="Meiryo" charset="-128"/>
              <a:ea typeface="Meiryo" charset="-128"/>
              <a:cs typeface="Meiryo" charset="-128"/>
            </a:endParaRPr>
          </a:p>
        </p:txBody>
      </p:sp>
      <p:sp>
        <p:nvSpPr>
          <p:cNvPr id="27" name="テキスト ボックス 26"/>
          <p:cNvSpPr txBox="1"/>
          <p:nvPr/>
        </p:nvSpPr>
        <p:spPr>
          <a:xfrm>
            <a:off x="1497445" y="5399901"/>
            <a:ext cx="1518364" cy="338554"/>
          </a:xfrm>
          <a:prstGeom prst="rect">
            <a:avLst/>
          </a:prstGeom>
          <a:noFill/>
        </p:spPr>
        <p:txBody>
          <a:bodyPr wrap="none" rtlCol="0">
            <a:spAutoFit/>
          </a:bodyPr>
          <a:lstStyle/>
          <a:p>
            <a:r>
              <a:rPr kumimoji="1" lang="ja-JP" altLang="en-US" sz="800" dirty="0" smtClean="0">
                <a:solidFill>
                  <a:schemeClr val="bg1"/>
                </a:solidFill>
                <a:latin typeface="Meiryo" charset="-128"/>
                <a:ea typeface="Meiryo" charset="-128"/>
                <a:cs typeface="Meiryo" charset="-128"/>
              </a:rPr>
              <a:t>スマートフォン、ワープロ、</a:t>
            </a:r>
            <a:endParaRPr kumimoji="1" lang="en-US" altLang="ja-JP" sz="800" dirty="0" smtClean="0">
              <a:solidFill>
                <a:schemeClr val="bg1"/>
              </a:solidFill>
              <a:latin typeface="Meiryo" charset="-128"/>
              <a:ea typeface="Meiryo" charset="-128"/>
              <a:cs typeface="Meiryo" charset="-128"/>
            </a:endParaRPr>
          </a:p>
          <a:p>
            <a:r>
              <a:rPr kumimoji="1" lang="ja-JP" altLang="en-US" sz="800" dirty="0" smtClean="0">
                <a:solidFill>
                  <a:schemeClr val="bg1"/>
                </a:solidFill>
                <a:latin typeface="Meiryo" charset="-128"/>
                <a:ea typeface="Meiryo" charset="-128"/>
                <a:cs typeface="Meiryo" charset="-128"/>
              </a:rPr>
              <a:t>電子メールなど</a:t>
            </a:r>
            <a:endParaRPr kumimoji="1" lang="ja-JP" altLang="en-US" sz="800" dirty="0">
              <a:solidFill>
                <a:schemeClr val="bg1"/>
              </a:solidFill>
              <a:latin typeface="Meiryo" charset="-128"/>
              <a:ea typeface="Meiryo" charset="-128"/>
              <a:cs typeface="Meiryo" charset="-128"/>
            </a:endParaRPr>
          </a:p>
        </p:txBody>
      </p:sp>
      <p:sp>
        <p:nvSpPr>
          <p:cNvPr id="28" name="テキスト ボックス 27"/>
          <p:cNvSpPr txBox="1"/>
          <p:nvPr/>
        </p:nvSpPr>
        <p:spPr>
          <a:xfrm>
            <a:off x="1491862" y="4084604"/>
            <a:ext cx="1941557" cy="215444"/>
          </a:xfrm>
          <a:prstGeom prst="rect">
            <a:avLst/>
          </a:prstGeom>
          <a:noFill/>
        </p:spPr>
        <p:txBody>
          <a:bodyPr wrap="none" rtlCol="0">
            <a:spAutoFit/>
          </a:bodyPr>
          <a:lstStyle/>
          <a:p>
            <a:r>
              <a:rPr kumimoji="1" lang="ja-JP" altLang="en-US" sz="800" dirty="0" smtClean="0">
                <a:solidFill>
                  <a:schemeClr val="bg1"/>
                </a:solidFill>
                <a:latin typeface="Meiryo" charset="-128"/>
                <a:ea typeface="Meiryo" charset="-128"/>
                <a:cs typeface="Meiryo" charset="-128"/>
              </a:rPr>
              <a:t>販売管理、生産管理、</a:t>
            </a:r>
            <a:r>
              <a:rPr kumimoji="1" lang="en-US" altLang="ja-JP" sz="800" dirty="0" smtClean="0">
                <a:solidFill>
                  <a:schemeClr val="bg1"/>
                </a:solidFill>
                <a:latin typeface="Meiryo" charset="-128"/>
                <a:ea typeface="Meiryo" charset="-128"/>
                <a:cs typeface="Meiryo" charset="-128"/>
              </a:rPr>
              <a:t>PLM</a:t>
            </a:r>
            <a:r>
              <a:rPr kumimoji="1" lang="ja-JP" altLang="en-US" sz="800" dirty="0" smtClean="0">
                <a:solidFill>
                  <a:schemeClr val="bg1"/>
                </a:solidFill>
                <a:latin typeface="Meiryo" charset="-128"/>
                <a:ea typeface="Meiryo" charset="-128"/>
                <a:cs typeface="Meiryo" charset="-128"/>
              </a:rPr>
              <a:t>、</a:t>
            </a:r>
            <a:r>
              <a:rPr kumimoji="1" lang="en-US" altLang="ja-JP" sz="800" dirty="0" smtClean="0">
                <a:solidFill>
                  <a:schemeClr val="bg1"/>
                </a:solidFill>
                <a:latin typeface="Meiryo" charset="-128"/>
                <a:ea typeface="Meiryo" charset="-128"/>
                <a:cs typeface="Meiryo" charset="-128"/>
              </a:rPr>
              <a:t>SCM</a:t>
            </a:r>
            <a:r>
              <a:rPr kumimoji="1" lang="ja-JP" altLang="en-US" sz="800" dirty="0" smtClean="0">
                <a:solidFill>
                  <a:schemeClr val="bg1"/>
                </a:solidFill>
                <a:latin typeface="Meiryo" charset="-128"/>
                <a:ea typeface="Meiryo" charset="-128"/>
                <a:cs typeface="Meiryo" charset="-128"/>
              </a:rPr>
              <a:t>など</a:t>
            </a:r>
            <a:endParaRPr kumimoji="1" lang="ja-JP" altLang="en-US" sz="800" dirty="0">
              <a:solidFill>
                <a:schemeClr val="bg1"/>
              </a:solidFill>
              <a:latin typeface="Meiryo" charset="-128"/>
              <a:ea typeface="Meiryo" charset="-128"/>
              <a:cs typeface="Meiryo" charset="-128"/>
            </a:endParaRPr>
          </a:p>
        </p:txBody>
      </p:sp>
      <p:sp>
        <p:nvSpPr>
          <p:cNvPr id="29" name="テキスト ボックス 28"/>
          <p:cNvSpPr txBox="1"/>
          <p:nvPr/>
        </p:nvSpPr>
        <p:spPr>
          <a:xfrm>
            <a:off x="1497445" y="2077644"/>
            <a:ext cx="1768433" cy="707886"/>
          </a:xfrm>
          <a:prstGeom prst="rect">
            <a:avLst/>
          </a:prstGeom>
          <a:noFill/>
        </p:spPr>
        <p:txBody>
          <a:bodyPr wrap="none" rtlCol="0">
            <a:spAutoFit/>
          </a:bodyPr>
          <a:lstStyle/>
          <a:p>
            <a:r>
              <a:rPr kumimoji="1" lang="en-US" altLang="ja-JP" sz="1000" dirty="0" smtClean="0">
                <a:solidFill>
                  <a:schemeClr val="bg1"/>
                </a:solidFill>
                <a:latin typeface="Meiryo" charset="-128"/>
                <a:ea typeface="Meiryo" charset="-128"/>
                <a:cs typeface="Meiryo" charset="-128"/>
              </a:rPr>
              <a:t>IT</a:t>
            </a:r>
            <a:r>
              <a:rPr kumimoji="1" lang="ja-JP" altLang="en-US" sz="1000" dirty="0" smtClean="0">
                <a:solidFill>
                  <a:schemeClr val="bg1"/>
                </a:solidFill>
                <a:latin typeface="Meiryo" charset="-128"/>
                <a:ea typeface="Meiryo" charset="-128"/>
                <a:cs typeface="Meiryo" charset="-128"/>
              </a:rPr>
              <a:t>を前提とした</a:t>
            </a:r>
            <a:endParaRPr kumimoji="1"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kumimoji="1" lang="ja-JP" altLang="en-US" sz="1000" dirty="0" smtClean="0">
                <a:solidFill>
                  <a:schemeClr val="bg1"/>
                </a:solidFill>
                <a:latin typeface="Meiryo" charset="-128"/>
                <a:ea typeface="Meiryo" charset="-128"/>
                <a:cs typeface="Meiryo" charset="-128"/>
              </a:rPr>
              <a:t>新しいビジネス・モデル</a:t>
            </a:r>
            <a:endParaRPr kumimoji="1"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ワークスタイル</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kumimoji="1" lang="ja-JP" altLang="en-US" sz="1000" dirty="0" smtClean="0">
                <a:solidFill>
                  <a:schemeClr val="bg1"/>
                </a:solidFill>
                <a:latin typeface="Meiryo" charset="-128"/>
                <a:ea typeface="Meiryo" charset="-128"/>
                <a:cs typeface="Meiryo" charset="-128"/>
              </a:rPr>
              <a:t>顧客創造　など</a:t>
            </a:r>
            <a:endParaRPr kumimoji="1" lang="ja-JP" altLang="en-US" sz="1000" dirty="0">
              <a:solidFill>
                <a:schemeClr val="bg1"/>
              </a:solidFill>
              <a:latin typeface="Meiryo" charset="-128"/>
              <a:ea typeface="Meiryo" charset="-128"/>
              <a:cs typeface="Meiryo" charset="-128"/>
            </a:endParaRPr>
          </a:p>
        </p:txBody>
      </p:sp>
      <p:sp>
        <p:nvSpPr>
          <p:cNvPr id="30" name="テキスト ボックス 29"/>
          <p:cNvSpPr txBox="1"/>
          <p:nvPr/>
        </p:nvSpPr>
        <p:spPr>
          <a:xfrm>
            <a:off x="5800104" y="2046772"/>
            <a:ext cx="1896673" cy="707886"/>
          </a:xfrm>
          <a:prstGeom prst="rect">
            <a:avLst/>
          </a:prstGeom>
          <a:noFill/>
        </p:spPr>
        <p:txBody>
          <a:bodyPr wrap="none" rtlCol="0">
            <a:spAutoFit/>
          </a:bodyPr>
          <a:lstStyle/>
          <a:p>
            <a:r>
              <a:rPr kumimoji="1" lang="en-US" altLang="ja-JP" sz="1000" dirty="0" smtClean="0">
                <a:solidFill>
                  <a:schemeClr val="bg1"/>
                </a:solidFill>
                <a:latin typeface="Meiryo" charset="-128"/>
                <a:ea typeface="Meiryo" charset="-128"/>
                <a:cs typeface="Meiryo" charset="-128"/>
              </a:rPr>
              <a:t>IT</a:t>
            </a:r>
            <a:r>
              <a:rPr kumimoji="1" lang="ja-JP" altLang="en-US" sz="1000" dirty="0" smtClean="0">
                <a:solidFill>
                  <a:schemeClr val="bg1"/>
                </a:solidFill>
                <a:latin typeface="Meiryo" charset="-128"/>
                <a:ea typeface="Meiryo" charset="-128"/>
                <a:cs typeface="Meiryo" charset="-128"/>
              </a:rPr>
              <a:t>を駆使した</a:t>
            </a:r>
            <a:endParaRPr kumimoji="1"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kumimoji="1" lang="ja-JP" altLang="en-US" sz="1000" dirty="0" smtClean="0">
                <a:solidFill>
                  <a:schemeClr val="bg1"/>
                </a:solidFill>
                <a:latin typeface="Meiryo" charset="-128"/>
                <a:ea typeface="Meiryo" charset="-128"/>
                <a:cs typeface="Meiryo" charset="-128"/>
              </a:rPr>
              <a:t>オンライン・ゲーム</a:t>
            </a:r>
            <a:endParaRPr kumimoji="1"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証券・金融サービス</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クラウド・サービス</a:t>
            </a:r>
            <a:r>
              <a:rPr kumimoji="1" lang="ja-JP" altLang="en-US" sz="1000" dirty="0" smtClean="0">
                <a:solidFill>
                  <a:schemeClr val="bg1"/>
                </a:solidFill>
                <a:latin typeface="Meiryo" charset="-128"/>
                <a:ea typeface="Meiryo" charset="-128"/>
                <a:cs typeface="Meiryo" charset="-128"/>
              </a:rPr>
              <a:t>　など</a:t>
            </a:r>
            <a:endParaRPr kumimoji="1" lang="ja-JP" altLang="en-US" sz="1000" dirty="0">
              <a:solidFill>
                <a:schemeClr val="bg1"/>
              </a:solidFill>
              <a:latin typeface="Meiryo" charset="-128"/>
              <a:ea typeface="Meiryo" charset="-128"/>
              <a:cs typeface="Meiryo" charset="-128"/>
            </a:endParaRPr>
          </a:p>
        </p:txBody>
      </p:sp>
      <p:sp>
        <p:nvSpPr>
          <p:cNvPr id="31" name="ホームベース 30"/>
          <p:cNvSpPr/>
          <p:nvPr/>
        </p:nvSpPr>
        <p:spPr>
          <a:xfrm flipH="1">
            <a:off x="5067858" y="2829303"/>
            <a:ext cx="2513963" cy="320350"/>
          </a:xfrm>
          <a:prstGeom prst="homePlate">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chemeClr val="accent6">
                    <a:lumMod val="75000"/>
                  </a:schemeClr>
                </a:solidFill>
                <a:latin typeface="Meiryo" charset="-128"/>
                <a:ea typeface="Meiryo" charset="-128"/>
                <a:cs typeface="Meiryo" charset="-128"/>
              </a:rPr>
              <a:t>ビジネス・モデル</a:t>
            </a:r>
            <a:endParaRPr kumimoji="1" lang="ja-JP" altLang="en-US" sz="1200" dirty="0">
              <a:solidFill>
                <a:schemeClr val="accent6">
                  <a:lumMod val="75000"/>
                </a:schemeClr>
              </a:solidFill>
              <a:latin typeface="Meiryo" charset="-128"/>
              <a:ea typeface="Meiryo" charset="-128"/>
              <a:cs typeface="Meiryo" charset="-128"/>
            </a:endParaRPr>
          </a:p>
        </p:txBody>
      </p:sp>
      <p:sp>
        <p:nvSpPr>
          <p:cNvPr id="32" name="ホームベース 31"/>
          <p:cNvSpPr/>
          <p:nvPr/>
        </p:nvSpPr>
        <p:spPr>
          <a:xfrm flipH="1">
            <a:off x="5070139" y="4078571"/>
            <a:ext cx="2513963" cy="320350"/>
          </a:xfrm>
          <a:prstGeom prst="homePlate">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accent6">
                    <a:lumMod val="75000"/>
                  </a:schemeClr>
                </a:solidFill>
                <a:latin typeface="Meiryo" charset="-128"/>
                <a:ea typeface="Meiryo" charset="-128"/>
                <a:cs typeface="Meiryo" charset="-128"/>
              </a:rPr>
              <a:t>ビジネス・プロセス</a:t>
            </a:r>
            <a:endParaRPr kumimoji="1" lang="ja-JP" altLang="en-US" sz="1200" dirty="0">
              <a:solidFill>
                <a:schemeClr val="accent6">
                  <a:lumMod val="75000"/>
                </a:schemeClr>
              </a:solidFill>
              <a:latin typeface="Meiryo" charset="-128"/>
              <a:ea typeface="Meiryo" charset="-128"/>
              <a:cs typeface="Meiryo" charset="-128"/>
            </a:endParaRPr>
          </a:p>
        </p:txBody>
      </p:sp>
      <p:sp>
        <p:nvSpPr>
          <p:cNvPr id="33" name="ホームベース 32"/>
          <p:cNvSpPr/>
          <p:nvPr/>
        </p:nvSpPr>
        <p:spPr>
          <a:xfrm flipH="1">
            <a:off x="5076208" y="5298439"/>
            <a:ext cx="2513963" cy="320350"/>
          </a:xfrm>
          <a:prstGeom prst="homePlate">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accent6">
                    <a:lumMod val="75000"/>
                  </a:schemeClr>
                </a:solidFill>
                <a:latin typeface="Meiryo" charset="-128"/>
                <a:ea typeface="Meiryo" charset="-128"/>
                <a:cs typeface="Meiryo" charset="-128"/>
              </a:rPr>
              <a:t>使い勝手や見栄え</a:t>
            </a:r>
            <a:endParaRPr kumimoji="1" lang="ja-JP" altLang="en-US" sz="12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985583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25009</TotalTime>
  <Words>10581</Words>
  <Application>Microsoft Macintosh PowerPoint</Application>
  <PresentationFormat>画面に合わせる (4:3)</PresentationFormat>
  <Paragraphs>1053</Paragraphs>
  <Slides>42</Slides>
  <Notes>16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42</vt:i4>
      </vt:variant>
    </vt:vector>
  </HeadingPairs>
  <TitlesOfParts>
    <vt:vector size="56" baseType="lpstr">
      <vt:lpstr>American Typewriter</vt:lpstr>
      <vt:lpstr>Arial Black</vt:lpstr>
      <vt:lpstr>Calibri</vt:lpstr>
      <vt:lpstr>ＤＦＰ太丸ゴシック体</vt:lpstr>
      <vt:lpstr>HGPSoeiKakugothicUB</vt:lpstr>
      <vt:lpstr>HGP創英角ｺﾞｼｯｸUB</vt:lpstr>
      <vt:lpstr>HG丸ｺﾞｼｯｸM-PRO</vt:lpstr>
      <vt:lpstr>Hiragino Kaku Gothic Pro W6</vt:lpstr>
      <vt:lpstr>Meiryo</vt:lpstr>
      <vt:lpstr>ＭＳ Ｐゴシック</vt:lpstr>
      <vt:lpstr>Wingdings</vt:lpstr>
      <vt:lpstr>メイリオ</vt:lpstr>
      <vt:lpstr>Arial</vt:lpstr>
      <vt:lpstr>NC標準テンプレート</vt:lpstr>
      <vt:lpstr>これからのビジネス戦略</vt:lpstr>
      <vt:lpstr>コレ一枚でわかる最新のITトレンド（１）</vt:lpstr>
      <vt:lpstr>コレ一枚でわかる最新のITトレンド（２）</vt:lpstr>
      <vt:lpstr>テクノロジー・ドリブンの時代へシフト</vt:lpstr>
      <vt:lpstr>ビジネスの変革を牽引するビジネス・トレンド　2016</vt:lpstr>
      <vt:lpstr>常識崩壊の時代</vt:lpstr>
      <vt:lpstr>ITとの正しい付き合い方</vt:lpstr>
      <vt:lpstr>「道具としてのIT」から「思想としてのIT」への進化</vt:lpstr>
      <vt:lpstr>戦略・作戦・戦術とIT</vt:lpstr>
      <vt:lpstr>商品としてのITの作り方</vt:lpstr>
      <vt:lpstr>SIビジネスの構造的不幸:ゴールの不一致と相互不信</vt:lpstr>
      <vt:lpstr>PowerPoint プレゼンテーション</vt:lpstr>
      <vt:lpstr>工数の喪失：ITに求められる価値のパラダイムシフト</vt:lpstr>
      <vt:lpstr>PowerPoint プレゼンテーション</vt:lpstr>
      <vt:lpstr>求められるスキルと現実との不整合：2015年問題の本質</vt:lpstr>
      <vt:lpstr>「いつまで大丈夫ですか？」への回答</vt:lpstr>
      <vt:lpstr>PowerPoint プレゼンテーション</vt:lpstr>
      <vt:lpstr>従来型SIビジネスの因数分解</vt:lpstr>
      <vt:lpstr>ビジネス価値のシフト</vt:lpstr>
      <vt:lpstr>ポストSIビジネスの位置付け</vt:lpstr>
      <vt:lpstr>ポストSIの４つの戦略と９つのシナリオ</vt:lpstr>
      <vt:lpstr>これからの「ITビジネスの方程式」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ポストSI時代に求められるスキル</vt:lpstr>
      <vt:lpstr>人材育成：エンジニア（１）</vt:lpstr>
      <vt:lpstr>人材育成：エンジニア（２）</vt:lpstr>
      <vt:lpstr>人材育成：営業（１）</vt:lpstr>
      <vt:lpstr>人材育成：営業（２）</vt:lpstr>
      <vt:lpstr>人材育成：営業（３）　営業力の構成区分構造</vt:lpstr>
      <vt:lpstr>人材育成：営業（４）　営業活動プロセス遂行力</vt:lpstr>
      <vt:lpstr>人材育成：営業（５）　能力特性の定義</vt:lpstr>
      <vt:lpstr>人材育成：営業（６）　能力特性と育成手段</vt:lpstr>
      <vt:lpstr>人材育成：営業（７）　生き残れない営業</vt:lpstr>
      <vt:lpstr>PowerPoint プレゼンテーション</vt:lpstr>
      <vt:lpstr>ご参考まで</vt:lpstr>
      <vt:lpstr>関連情報</vt:lpstr>
      <vt:lpstr>最新のITトレンドを図解で俯瞰する</vt:lpstr>
      <vt:lpstr>PowerPoint プレゼンテーション</vt:lpstr>
    </vt:vector>
  </TitlesOfParts>
  <Company>NetCommerce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826</cp:revision>
  <cp:lastPrinted>2016-03-03T01:04:41Z</cp:lastPrinted>
  <dcterms:created xsi:type="dcterms:W3CDTF">2014-04-30T01:58:06Z</dcterms:created>
  <dcterms:modified xsi:type="dcterms:W3CDTF">2016-07-20T06:52:07Z</dcterms:modified>
</cp:coreProperties>
</file>