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03" r:id="rId2"/>
    <p:sldId id="589" r:id="rId3"/>
    <p:sldId id="580" r:id="rId4"/>
    <p:sldId id="565" r:id="rId5"/>
    <p:sldId id="571" r:id="rId6"/>
    <p:sldId id="590" r:id="rId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FF66FF"/>
    <a:srgbClr val="CC9900"/>
    <a:srgbClr val="FFFBD2"/>
    <a:srgbClr val="FFFFFF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57" autoAdjust="0"/>
    <p:restoredTop sz="88617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336" y="102"/>
      </p:cViewPr>
      <p:guideLst>
        <p:guide orient="horz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wired.jp</a:t>
            </a:r>
            <a:r>
              <a:rPr kumimoji="1" lang="en-US" altLang="ja-JP" dirty="0"/>
              <a:t>/2015/12/14/bitcoin-founder/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9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hoshi.air-nifty.com</a:t>
            </a:r>
            <a:r>
              <a:rPr kumimoji="1" lang="en-US" altLang="ja-JP" dirty="0"/>
              <a:t>/diary/2016/01/post-8d80.html</a:t>
            </a:r>
          </a:p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www.nikkan.co.jp</a:t>
            </a:r>
            <a:r>
              <a:rPr kumimoji="1" lang="en-US" altLang="ja-JP" dirty="0"/>
              <a:t>/articles/view/00376322</a:t>
            </a:r>
          </a:p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www.meti.go.jp</a:t>
            </a:r>
            <a:r>
              <a:rPr kumimoji="1" lang="en-US" altLang="ja-JP" dirty="0"/>
              <a:t>/committee/</a:t>
            </a:r>
            <a:r>
              <a:rPr kumimoji="1" lang="en-US" altLang="ja-JP" dirty="0" err="1"/>
              <a:t>kenkyukai</a:t>
            </a:r>
            <a:r>
              <a:rPr kumimoji="1" lang="en-US" altLang="ja-JP" dirty="0"/>
              <a:t>/sansei/</a:t>
            </a:r>
            <a:r>
              <a:rPr kumimoji="1" lang="en-US" altLang="ja-JP" dirty="0" err="1"/>
              <a:t>fintech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002_giji.html</a:t>
            </a:r>
            <a:endParaRPr kumimoji="1" lang="en-US" altLang="ja-JP" dirty="0"/>
          </a:p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www.linuxfoundation.jp</a:t>
            </a:r>
            <a:r>
              <a:rPr kumimoji="1" lang="en-US" altLang="ja-JP" dirty="0"/>
              <a:t>/news-media/announcements/2015/12/</a:t>
            </a:r>
            <a:r>
              <a:rPr kumimoji="1" lang="en-US" altLang="ja-JP" dirty="0" err="1"/>
              <a:t>jp_linux</a:t>
            </a:r>
            <a:r>
              <a:rPr kumimoji="1" lang="en-US" altLang="ja-JP" dirty="0"/>
              <a:t>-foundation-unites-industry-leaders-advance-</a:t>
            </a:r>
            <a:r>
              <a:rPr kumimoji="1" lang="en-US" altLang="ja-JP" dirty="0" err="1"/>
              <a:t>blockchain</a:t>
            </a:r>
            <a:endParaRPr kumimoji="1" lang="en-US" altLang="ja-JP" dirty="0"/>
          </a:p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btcnews.jp</a:t>
            </a:r>
            <a:r>
              <a:rPr kumimoji="1" lang="en-US" altLang="ja-JP" dirty="0"/>
              <a:t>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http://</a:t>
            </a:r>
            <a:r>
              <a:rPr kumimoji="1" lang="en-US" altLang="ja-JP" dirty="0" err="1"/>
              <a:t>www.asahi.com</a:t>
            </a:r>
            <a:r>
              <a:rPr kumimoji="1" lang="en-US" altLang="ja-JP" dirty="0"/>
              <a:t>/articles/ASJ1W4RWKJ1WULFA012.html</a:t>
            </a:r>
            <a:endParaRPr kumimoji="1" lang="ja-JP" altLang="en-US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47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91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www.meti.go.jp</a:t>
            </a:r>
            <a:r>
              <a:rPr kumimoji="1" lang="en-US" altLang="ja-JP" dirty="0" smtClean="0"/>
              <a:t>/press/2016/04/20160428003/20160428003.html</a:t>
            </a:r>
          </a:p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www.meti.go.jp</a:t>
            </a:r>
            <a:r>
              <a:rPr kumimoji="1" lang="en-US" altLang="ja-JP" dirty="0" smtClean="0"/>
              <a:t>/press/2016/04/20160428003/20160428003.pdf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9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ブロックチェーン</a:t>
            </a:r>
            <a:endParaRPr lang="en-US" altLang="ja-JP" sz="2800" dirty="0">
              <a:solidFill>
                <a:srgbClr val="FFFFFF"/>
              </a:solidFill>
              <a:effectLst/>
              <a:latin typeface="+mj-lt"/>
              <a:ea typeface="+mj-ea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8" name="図 7" descr="単独LOGO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18" y="960284"/>
            <a:ext cx="488658" cy="5356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4" y="948576"/>
            <a:ext cx="1199293" cy="54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 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ブロックチェーン </a:t>
            </a:r>
            <a:r>
              <a:rPr lang="en-US" altLang="ja-JP" dirty="0"/>
              <a:t>(</a:t>
            </a:r>
            <a:r>
              <a:rPr lang="en-US" altLang="ja-JP" dirty="0" err="1"/>
              <a:t>blockchain</a:t>
            </a:r>
            <a:r>
              <a:rPr lang="en-US" altLang="ja-JP" dirty="0"/>
              <a:t>) </a:t>
            </a:r>
            <a:r>
              <a:rPr lang="ja-JP" altLang="en-US" dirty="0"/>
              <a:t>とは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457199" y="1031839"/>
            <a:ext cx="8229598" cy="948560"/>
          </a:xfrm>
          <a:prstGeom prst="roundRect">
            <a:avLst>
              <a:gd name="adj" fmla="val 7300"/>
            </a:avLst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仮想通貨「ビットコイン」の基本になっている分散型台帳</a:t>
            </a:r>
            <a:endParaRPr lang="en-US" altLang="ja-JP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サトシ・ナカモトによって開発された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457199" y="2086607"/>
            <a:ext cx="8229598" cy="948560"/>
          </a:xfrm>
          <a:prstGeom prst="roundRect">
            <a:avLst>
              <a:gd name="adj" fmla="val 7300"/>
            </a:avLst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暗号技術と</a:t>
            </a:r>
            <a:r>
              <a:rPr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P2P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を組み合わせ、政府や第三者機関に頼らない</a:t>
            </a:r>
            <a:endParaRPr lang="en-US" altLang="ja-JP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オープンで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安全な「価値の取引」を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低コストで実現できる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457199" y="3141375"/>
            <a:ext cx="8229599" cy="948560"/>
          </a:xfrm>
          <a:prstGeom prst="roundRect">
            <a:avLst>
              <a:gd name="adj" fmla="val 7300"/>
            </a:avLst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ブロックチェーンの仕組みはビットコインで既に</a:t>
            </a:r>
            <a:r>
              <a:rPr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7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年間の運用実績があり、</a:t>
            </a:r>
            <a:endParaRPr lang="en-US" altLang="ja-JP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一定の安定性・信頼性が実証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されている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457198" y="5250911"/>
            <a:ext cx="8229599" cy="948560"/>
          </a:xfrm>
          <a:prstGeom prst="roundRect">
            <a:avLst>
              <a:gd name="adj" fmla="val 7300"/>
            </a:avLst>
          </a:prstGeom>
          <a:solidFill>
            <a:srgbClr val="FF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現在、</a:t>
            </a:r>
            <a:r>
              <a:rPr lang="en-US" altLang="ja-JP" dirty="0" err="1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FinTech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分野での活用が模索されているが、将来は様々な仕組みを代替していく</a:t>
            </a:r>
            <a:r>
              <a:rPr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(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「中抜き」</a:t>
            </a:r>
            <a:r>
              <a:rPr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)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ことができると考えられている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457198" y="4196143"/>
            <a:ext cx="2633472" cy="948560"/>
          </a:xfrm>
          <a:prstGeom prst="roundRect">
            <a:avLst>
              <a:gd name="adj" fmla="val 730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cs typeface="ＭＳ Ｐゴシック"/>
              </a:rPr>
              <a:t>透明で、改ざん</a:t>
            </a:r>
            <a:r>
              <a:rPr lang="ja-JP" altLang="en-US">
                <a:solidFill>
                  <a:srgbClr val="FFFFFF"/>
                </a:solidFill>
                <a:cs typeface="ＭＳ Ｐゴシック"/>
              </a:rPr>
              <a:t>できず、システムダウン</a:t>
            </a:r>
            <a:r>
              <a:rPr lang="ja-JP" altLang="en-US" dirty="0">
                <a:solidFill>
                  <a:srgbClr val="FFFFFF"/>
                </a:solidFill>
                <a:cs typeface="ＭＳ Ｐゴシック"/>
              </a:rPr>
              <a:t>しない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255262" y="4196143"/>
            <a:ext cx="2633472" cy="948560"/>
          </a:xfrm>
          <a:prstGeom prst="roundRect">
            <a:avLst>
              <a:gd name="adj" fmla="val 730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第三者機関に頼らずに信用取引ができる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6053326" y="4196143"/>
            <a:ext cx="2633472" cy="948560"/>
          </a:xfrm>
          <a:prstGeom prst="roundRect">
            <a:avLst>
              <a:gd name="adj" fmla="val 730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取引コストが限りなくゼロに近い</a:t>
            </a:r>
          </a:p>
        </p:txBody>
      </p:sp>
    </p:spTree>
    <p:extLst>
      <p:ext uri="{BB962C8B-B14F-4D97-AF65-F5344CB8AC3E}">
        <p14:creationId xmlns:p14="http://schemas.microsoft.com/office/powerpoint/2010/main" val="162108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注目を集めるブロックチェーン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457200" y="1072749"/>
            <a:ext cx="2633472" cy="1757082"/>
          </a:xfrm>
          <a:prstGeom prst="roundRect">
            <a:avLst>
              <a:gd name="adj" fmla="val 7300"/>
            </a:avLst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英国政府が「分散台帳（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=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ブロックチェーン技術）を積極活用すべし」との調査報告書を公開</a:t>
            </a:r>
            <a:endParaRPr lang="ja-JP" altLang="en-US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255264" y="1072749"/>
            <a:ext cx="2633472" cy="1757082"/>
          </a:xfrm>
          <a:prstGeom prst="roundRect">
            <a:avLst>
              <a:gd name="adj" fmla="val 7300"/>
            </a:avLst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世界の金融機関が</a:t>
            </a:r>
            <a:r>
              <a:rPr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R3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コンソーシアムを設立、</a:t>
            </a:r>
            <a:r>
              <a:rPr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Microsoft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が</a:t>
            </a:r>
            <a:r>
              <a:rPr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Azure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上で</a:t>
            </a:r>
            <a:r>
              <a:rPr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BaaS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を提供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6053328" y="1072749"/>
            <a:ext cx="2633472" cy="1757082"/>
          </a:xfrm>
          <a:prstGeom prst="roundRect">
            <a:avLst>
              <a:gd name="adj" fmla="val 7300"/>
            </a:avLst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The Linux Foundation 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が </a:t>
            </a:r>
            <a:r>
              <a:rPr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OSS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 の「</a:t>
            </a:r>
            <a:r>
              <a:rPr lang="en-US" altLang="ja-JP" dirty="0" err="1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Hyperledger</a:t>
            </a:r>
            <a:r>
              <a:rPr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 Project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」を発表、</a:t>
            </a:r>
            <a:r>
              <a:rPr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IBM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他の</a:t>
            </a:r>
            <a:r>
              <a:rPr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IT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ベンダが参加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57200" y="2982231"/>
            <a:ext cx="2633472" cy="1757082"/>
          </a:xfrm>
          <a:prstGeom prst="roundRect">
            <a:avLst>
              <a:gd name="adj" fmla="val 7300"/>
            </a:avLst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経済産業省が「ブロックチェーン」を </a:t>
            </a:r>
            <a:r>
              <a:rPr lang="en-US" altLang="ja-JP" dirty="0" err="1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IoT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 分野などに広げるための調査研究を開始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3255264" y="2982231"/>
            <a:ext cx="2633472" cy="1757082"/>
          </a:xfrm>
          <a:prstGeom prst="roundRect">
            <a:avLst>
              <a:gd name="adj" fmla="val 7300"/>
            </a:avLst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FFFFFF"/>
                </a:solidFill>
                <a:cs typeface="ＭＳ Ｐゴシック"/>
              </a:rPr>
              <a:t>JPX</a:t>
            </a:r>
            <a:r>
              <a:rPr lang="ja-JP" altLang="en-US" dirty="0">
                <a:solidFill>
                  <a:srgbClr val="FFFFFF"/>
                </a:solidFill>
                <a:cs typeface="ＭＳ Ｐゴシック"/>
              </a:rPr>
              <a:t>、みずほがブロックチェーン技術の実証実験を開始」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6053328" y="2982231"/>
            <a:ext cx="2633472" cy="1757082"/>
          </a:xfrm>
          <a:prstGeom prst="roundRect">
            <a:avLst>
              <a:gd name="adj" fmla="val 7300"/>
            </a:avLst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三菱東京 </a:t>
            </a:r>
            <a:r>
              <a:rPr lang="en-US" altLang="ja-JP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UFJ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 は</a:t>
            </a:r>
            <a:r>
              <a:rPr lang="en-US" altLang="ja-JP" dirty="0" err="1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Hyperledger</a:t>
            </a:r>
            <a:r>
              <a:rPr lang="ja-JP" altLang="en-US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 に参加せず、独自の仮想通貨を開発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457200" y="4891713"/>
            <a:ext cx="8229600" cy="1376743"/>
          </a:xfrm>
          <a:prstGeom prst="roundRect">
            <a:avLst>
              <a:gd name="adj" fmla="val 7300"/>
            </a:avLst>
          </a:prstGeom>
          <a:solidFill>
            <a:srgbClr val="FF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経産省</a:t>
            </a:r>
            <a:r>
              <a:rPr lang="en-US" altLang="ja-JP" sz="2400" dirty="0" err="1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FinTech</a:t>
            </a:r>
            <a:r>
              <a:rPr lang="ja-JP" altLang="en-US" sz="24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研究会 </a:t>
            </a:r>
            <a:r>
              <a:rPr lang="en-US" altLang="ja-JP" sz="24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(2015.10.16)</a:t>
            </a:r>
          </a:p>
          <a:p>
            <a:r>
              <a:rPr lang="ja-JP" altLang="en-US" sz="24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「ブロックチェーンのインパクトは絶大であり、インターネットの登場、</a:t>
            </a:r>
            <a:r>
              <a:rPr lang="en-US" altLang="ja-JP" sz="24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Google</a:t>
            </a:r>
            <a:r>
              <a:rPr lang="ja-JP" altLang="en-US" sz="24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の登場と同等の重要性を持つ」</a:t>
            </a:r>
          </a:p>
        </p:txBody>
      </p:sp>
    </p:spTree>
    <p:extLst>
      <p:ext uri="{BB962C8B-B14F-4D97-AF65-F5344CB8AC3E}">
        <p14:creationId xmlns:p14="http://schemas.microsoft.com/office/powerpoint/2010/main" val="2127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角丸四角形 68"/>
          <p:cNvSpPr/>
          <p:nvPr/>
        </p:nvSpPr>
        <p:spPr>
          <a:xfrm>
            <a:off x="5846217" y="3901053"/>
            <a:ext cx="2702766" cy="1924962"/>
          </a:xfrm>
          <a:prstGeom prst="roundRect">
            <a:avLst>
              <a:gd name="adj" fmla="val 9167"/>
            </a:avLst>
          </a:prstGeom>
          <a:solidFill>
            <a:srgbClr val="FF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高コスト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銀行取引 </a:t>
            </a:r>
            <a:r>
              <a:rPr kumimoji="1" lang="en-US" altLang="ja-JP" dirty="0"/>
              <a:t>(</a:t>
            </a:r>
            <a:r>
              <a:rPr kumimoji="1" lang="ja-JP" altLang="en-US" dirty="0"/>
              <a:t>台帳を集中管理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624999" y="5403233"/>
            <a:ext cx="305173" cy="452673"/>
            <a:chOff x="3883937" y="1385180"/>
            <a:chExt cx="543208" cy="805759"/>
          </a:xfrm>
        </p:grpSpPr>
        <p:sp>
          <p:nvSpPr>
            <p:cNvPr id="11" name="弦 10"/>
            <p:cNvSpPr/>
            <p:nvPr/>
          </p:nvSpPr>
          <p:spPr>
            <a:xfrm rot="6799721">
              <a:off x="3883937" y="1647731"/>
              <a:ext cx="543208" cy="543208"/>
            </a:xfrm>
            <a:prstGeom prst="chor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2" name="スマイル 11"/>
            <p:cNvSpPr/>
            <p:nvPr/>
          </p:nvSpPr>
          <p:spPr>
            <a:xfrm>
              <a:off x="3981589" y="1385180"/>
              <a:ext cx="366010" cy="366010"/>
            </a:xfrm>
            <a:prstGeom prst="smileyFac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8" name="グループ化 127"/>
          <p:cNvGrpSpPr/>
          <p:nvPr/>
        </p:nvGrpSpPr>
        <p:grpSpPr>
          <a:xfrm>
            <a:off x="4046468" y="5409284"/>
            <a:ext cx="305173" cy="452673"/>
            <a:chOff x="3883937" y="1385180"/>
            <a:chExt cx="543208" cy="805759"/>
          </a:xfrm>
        </p:grpSpPr>
        <p:sp>
          <p:nvSpPr>
            <p:cNvPr id="135" name="弦 134"/>
            <p:cNvSpPr/>
            <p:nvPr/>
          </p:nvSpPr>
          <p:spPr>
            <a:xfrm rot="6799721">
              <a:off x="3883937" y="1647731"/>
              <a:ext cx="543208" cy="543208"/>
            </a:xfrm>
            <a:prstGeom prst="chord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36" name="スマイル 135"/>
            <p:cNvSpPr/>
            <p:nvPr/>
          </p:nvSpPr>
          <p:spPr>
            <a:xfrm>
              <a:off x="3981589" y="1385180"/>
              <a:ext cx="366010" cy="366010"/>
            </a:xfrm>
            <a:prstGeom prst="smileyFac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96" name="グループ化 195"/>
          <p:cNvGrpSpPr/>
          <p:nvPr/>
        </p:nvGrpSpPr>
        <p:grpSpPr>
          <a:xfrm>
            <a:off x="2463662" y="2737512"/>
            <a:ext cx="1002890" cy="1410929"/>
            <a:chOff x="2276168" y="1504336"/>
            <a:chExt cx="1002890" cy="1410929"/>
          </a:xfrm>
        </p:grpSpPr>
        <p:sp>
          <p:nvSpPr>
            <p:cNvPr id="186" name="直方体 185"/>
            <p:cNvSpPr/>
            <p:nvPr/>
          </p:nvSpPr>
          <p:spPr>
            <a:xfrm>
              <a:off x="2276168" y="1504336"/>
              <a:ext cx="1002890" cy="1410929"/>
            </a:xfrm>
            <a:prstGeom prst="cube">
              <a:avLst/>
            </a:prstGeom>
            <a:solidFill>
              <a:srgbClr val="33ACB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銀行</a:t>
              </a:r>
            </a:p>
          </p:txBody>
        </p:sp>
        <p:sp>
          <p:nvSpPr>
            <p:cNvPr id="187" name="正方形/長方形 186"/>
            <p:cNvSpPr/>
            <p:nvPr/>
          </p:nvSpPr>
          <p:spPr>
            <a:xfrm>
              <a:off x="2325329" y="1828800"/>
              <a:ext cx="181897" cy="2163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88" name="正方形/長方形 187"/>
            <p:cNvSpPr/>
            <p:nvPr/>
          </p:nvSpPr>
          <p:spPr>
            <a:xfrm>
              <a:off x="2556387" y="1828800"/>
              <a:ext cx="181897" cy="2163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89" name="正方形/長方形 188"/>
            <p:cNvSpPr/>
            <p:nvPr/>
          </p:nvSpPr>
          <p:spPr>
            <a:xfrm>
              <a:off x="2787445" y="1828800"/>
              <a:ext cx="181897" cy="2163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90" name="正方形/長方形 189"/>
            <p:cNvSpPr/>
            <p:nvPr/>
          </p:nvSpPr>
          <p:spPr>
            <a:xfrm>
              <a:off x="2325329" y="2089355"/>
              <a:ext cx="181897" cy="2163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91" name="正方形/長方形 190"/>
            <p:cNvSpPr/>
            <p:nvPr/>
          </p:nvSpPr>
          <p:spPr>
            <a:xfrm>
              <a:off x="2556387" y="2089355"/>
              <a:ext cx="181897" cy="2163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92" name="正方形/長方形 191"/>
            <p:cNvSpPr/>
            <p:nvPr/>
          </p:nvSpPr>
          <p:spPr>
            <a:xfrm>
              <a:off x="2787445" y="2089355"/>
              <a:ext cx="181897" cy="2163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93" name="正方形/長方形 192"/>
            <p:cNvSpPr/>
            <p:nvPr/>
          </p:nvSpPr>
          <p:spPr>
            <a:xfrm>
              <a:off x="2325329" y="2349910"/>
              <a:ext cx="181897" cy="2163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94" name="正方形/長方形 193"/>
            <p:cNvSpPr/>
            <p:nvPr/>
          </p:nvSpPr>
          <p:spPr>
            <a:xfrm>
              <a:off x="2556387" y="2349910"/>
              <a:ext cx="181897" cy="2163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95" name="正方形/長方形 194"/>
            <p:cNvSpPr/>
            <p:nvPr/>
          </p:nvSpPr>
          <p:spPr>
            <a:xfrm>
              <a:off x="2787445" y="2349910"/>
              <a:ext cx="181897" cy="2163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3913920" y="2387852"/>
            <a:ext cx="613287" cy="268543"/>
            <a:chOff x="3913920" y="2387852"/>
            <a:chExt cx="613287" cy="268543"/>
          </a:xfrm>
        </p:grpSpPr>
        <p:sp>
          <p:nvSpPr>
            <p:cNvPr id="202" name="楕円 201"/>
            <p:cNvSpPr/>
            <p:nvPr/>
          </p:nvSpPr>
          <p:spPr>
            <a:xfrm>
              <a:off x="4242072" y="2537792"/>
              <a:ext cx="285135" cy="103239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99" name="楕円 198"/>
            <p:cNvSpPr/>
            <p:nvPr/>
          </p:nvSpPr>
          <p:spPr>
            <a:xfrm>
              <a:off x="4066320" y="2553156"/>
              <a:ext cx="285135" cy="103239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98" name="楕円 197"/>
            <p:cNvSpPr/>
            <p:nvPr/>
          </p:nvSpPr>
          <p:spPr>
            <a:xfrm>
              <a:off x="3913920" y="2501537"/>
              <a:ext cx="285135" cy="103239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200" name="楕円 199"/>
            <p:cNvSpPr/>
            <p:nvPr/>
          </p:nvSpPr>
          <p:spPr>
            <a:xfrm>
              <a:off x="4132688" y="2475727"/>
              <a:ext cx="285135" cy="103239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201" name="楕円 200"/>
            <p:cNvSpPr/>
            <p:nvPr/>
          </p:nvSpPr>
          <p:spPr>
            <a:xfrm>
              <a:off x="4023304" y="2429639"/>
              <a:ext cx="285135" cy="103239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203" name="楕円 202"/>
            <p:cNvSpPr/>
            <p:nvPr/>
          </p:nvSpPr>
          <p:spPr>
            <a:xfrm>
              <a:off x="4183079" y="2387852"/>
              <a:ext cx="285135" cy="103239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206" name="グループ化 205"/>
          <p:cNvGrpSpPr/>
          <p:nvPr/>
        </p:nvGrpSpPr>
        <p:grpSpPr>
          <a:xfrm>
            <a:off x="1517118" y="3214376"/>
            <a:ext cx="502089" cy="648930"/>
            <a:chOff x="6255585" y="1961536"/>
            <a:chExt cx="502089" cy="648930"/>
          </a:xfrm>
        </p:grpSpPr>
        <p:sp>
          <p:nvSpPr>
            <p:cNvPr id="204" name="フローチャート: 処理 203"/>
            <p:cNvSpPr/>
            <p:nvPr/>
          </p:nvSpPr>
          <p:spPr>
            <a:xfrm>
              <a:off x="6255585" y="1961536"/>
              <a:ext cx="502089" cy="648930"/>
            </a:xfrm>
            <a:prstGeom prst="flowChartProcess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205" name="フローチャート: 処理 204"/>
            <p:cNvSpPr/>
            <p:nvPr/>
          </p:nvSpPr>
          <p:spPr>
            <a:xfrm>
              <a:off x="6319068" y="2045110"/>
              <a:ext cx="386532" cy="481780"/>
            </a:xfrm>
            <a:prstGeom prst="flowChartProcess">
              <a:avLst/>
            </a:prstGeom>
            <a:pattFill prst="ltHorz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207" name="グループ化 206"/>
          <p:cNvGrpSpPr/>
          <p:nvPr/>
        </p:nvGrpSpPr>
        <p:grpSpPr>
          <a:xfrm>
            <a:off x="3915734" y="3214376"/>
            <a:ext cx="502089" cy="648930"/>
            <a:chOff x="6255585" y="1961536"/>
            <a:chExt cx="502089" cy="648930"/>
          </a:xfrm>
        </p:grpSpPr>
        <p:sp>
          <p:nvSpPr>
            <p:cNvPr id="208" name="フローチャート: 処理 207"/>
            <p:cNvSpPr/>
            <p:nvPr/>
          </p:nvSpPr>
          <p:spPr>
            <a:xfrm>
              <a:off x="6255585" y="1961536"/>
              <a:ext cx="502089" cy="648930"/>
            </a:xfrm>
            <a:prstGeom prst="flowChartProcess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209" name="フローチャート: 処理 208"/>
            <p:cNvSpPr/>
            <p:nvPr/>
          </p:nvSpPr>
          <p:spPr>
            <a:xfrm>
              <a:off x="6319068" y="2045110"/>
              <a:ext cx="386532" cy="481780"/>
            </a:xfrm>
            <a:prstGeom prst="flowChartProcess">
              <a:avLst/>
            </a:prstGeom>
            <a:pattFill prst="ltHorz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sp>
        <p:nvSpPr>
          <p:cNvPr id="210" name="フローチャート: 代替処理 209"/>
          <p:cNvSpPr/>
          <p:nvPr/>
        </p:nvSpPr>
        <p:spPr>
          <a:xfrm>
            <a:off x="919274" y="1302263"/>
            <a:ext cx="4111330" cy="3218630"/>
          </a:xfrm>
          <a:prstGeom prst="flowChartAlternateProcess">
            <a:avLst/>
          </a:prstGeom>
          <a:noFill/>
          <a:ln w="63500">
            <a:solidFill>
              <a:srgbClr val="FF6666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en-US" altLang="ja-JP" sz="4000" dirty="0">
                <a:solidFill>
                  <a:srgbClr val="FF6666"/>
                </a:solidFill>
                <a:latin typeface="+mj-lt"/>
                <a:ea typeface="+mj-ea"/>
                <a:cs typeface="ＭＳ Ｐゴシック"/>
              </a:rPr>
              <a:t>Security</a:t>
            </a:r>
            <a:endParaRPr kumimoji="1" lang="ja-JP" altLang="en-US" sz="4000" dirty="0">
              <a:solidFill>
                <a:srgbClr val="FF6666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444996" y="38683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台帳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849317" y="38736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台帳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4199055" y="4587637"/>
            <a:ext cx="0" cy="696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環状矢印 14"/>
          <p:cNvSpPr/>
          <p:nvPr/>
        </p:nvSpPr>
        <p:spPr>
          <a:xfrm flipH="1">
            <a:off x="1650572" y="2139346"/>
            <a:ext cx="2587307" cy="2047113"/>
          </a:xfrm>
          <a:prstGeom prst="circularArrow">
            <a:avLst>
              <a:gd name="adj1" fmla="val 2632"/>
              <a:gd name="adj2" fmla="val 1142319"/>
              <a:gd name="adj3" fmla="val 20427966"/>
              <a:gd name="adj4" fmla="val 10800000"/>
              <a:gd name="adj5" fmla="val 7276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846217" y="1289217"/>
            <a:ext cx="2702766" cy="530036"/>
          </a:xfrm>
          <a:prstGeom prst="roundRect">
            <a:avLst/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正確性</a:t>
            </a:r>
          </a:p>
        </p:txBody>
      </p:sp>
      <p:sp>
        <p:nvSpPr>
          <p:cNvPr id="63" name="角丸四角形 62"/>
          <p:cNvSpPr/>
          <p:nvPr/>
        </p:nvSpPr>
        <p:spPr>
          <a:xfrm>
            <a:off x="5846217" y="1918802"/>
            <a:ext cx="2702766" cy="530036"/>
          </a:xfrm>
          <a:prstGeom prst="roundRect">
            <a:avLst/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可用性</a:t>
            </a:r>
            <a:endParaRPr kumimoji="1" lang="en-US" altLang="ja-JP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5846217" y="2524026"/>
            <a:ext cx="2702766" cy="530036"/>
          </a:xfrm>
          <a:prstGeom prst="roundRect">
            <a:avLst/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安全性</a:t>
            </a:r>
          </a:p>
        </p:txBody>
      </p:sp>
      <p:sp>
        <p:nvSpPr>
          <p:cNvPr id="65" name="角丸四角形 64"/>
          <p:cNvSpPr/>
          <p:nvPr/>
        </p:nvSpPr>
        <p:spPr>
          <a:xfrm>
            <a:off x="6039854" y="4082259"/>
            <a:ext cx="2371056" cy="530036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二重化</a:t>
            </a:r>
          </a:p>
        </p:txBody>
      </p:sp>
      <p:sp>
        <p:nvSpPr>
          <p:cNvPr id="67" name="角丸四角形 66"/>
          <p:cNvSpPr/>
          <p:nvPr/>
        </p:nvSpPr>
        <p:spPr>
          <a:xfrm>
            <a:off x="6051478" y="4708763"/>
            <a:ext cx="2371056" cy="530036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セキュリティ</a:t>
            </a:r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5846217" y="3214376"/>
            <a:ext cx="2702766" cy="585020"/>
          </a:xfrm>
          <a:prstGeom prst="downArrow">
            <a:avLst/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6982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10" grpId="0" animBg="1"/>
      <p:bldP spid="55" grpId="0"/>
      <p:bldP spid="56" grpId="0"/>
      <p:bldP spid="15" grpId="0" animBg="1"/>
      <p:bldP spid="16" grpId="0" animBg="1"/>
      <p:bldP spid="63" grpId="0" animBg="1"/>
      <p:bldP spid="64" grpId="0" animBg="1"/>
      <p:bldP spid="65" grpId="0" animBg="1"/>
      <p:bldP spid="6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ブロックチェーン </a:t>
            </a:r>
            <a:r>
              <a:rPr lang="en-US" altLang="ja-JP" dirty="0"/>
              <a:t>(</a:t>
            </a:r>
            <a:r>
              <a:rPr lang="ja-JP" altLang="en-US" dirty="0"/>
              <a:t>分散台帳</a:t>
            </a:r>
            <a:r>
              <a:rPr lang="en-US" altLang="ja-JP" dirty="0"/>
              <a:t>) </a:t>
            </a:r>
            <a:r>
              <a:rPr lang="ja-JP" altLang="en-US" dirty="0"/>
              <a:t>の仕組み</a:t>
            </a:r>
            <a:endParaRPr kumimoji="1" lang="ja-JP" altLang="en-US" dirty="0"/>
          </a:p>
        </p:txBody>
      </p:sp>
      <p:grpSp>
        <p:nvGrpSpPr>
          <p:cNvPr id="81" name="グループ化 80"/>
          <p:cNvGrpSpPr/>
          <p:nvPr/>
        </p:nvGrpSpPr>
        <p:grpSpPr>
          <a:xfrm>
            <a:off x="775861" y="1517295"/>
            <a:ext cx="5689600" cy="2350436"/>
            <a:chOff x="951345" y="1517295"/>
            <a:chExt cx="5689600" cy="2350436"/>
          </a:xfrm>
        </p:grpSpPr>
        <p:cxnSp>
          <p:nvCxnSpPr>
            <p:cNvPr id="23" name="直線コネクタ 22"/>
            <p:cNvCxnSpPr/>
            <p:nvPr/>
          </p:nvCxnSpPr>
          <p:spPr>
            <a:xfrm>
              <a:off x="1889748" y="1517295"/>
              <a:ext cx="4483343" cy="684808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H="1">
              <a:off x="951345" y="1517295"/>
              <a:ext cx="938403" cy="1066800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1889748" y="1517295"/>
              <a:ext cx="2081888" cy="2350436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951345" y="2584095"/>
              <a:ext cx="3020291" cy="1283636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951345" y="2202103"/>
              <a:ext cx="5421746" cy="381992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V="1">
              <a:off x="3971636" y="2202103"/>
              <a:ext cx="2401455" cy="1665628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3971636" y="3445164"/>
              <a:ext cx="2669309" cy="422567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角丸四角形 50"/>
          <p:cNvSpPr/>
          <p:nvPr/>
        </p:nvSpPr>
        <p:spPr>
          <a:xfrm>
            <a:off x="1458712" y="1261743"/>
            <a:ext cx="511103" cy="5111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2759849" y="127633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558476" y="2336611"/>
            <a:ext cx="511103" cy="5111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3551058" y="3571941"/>
            <a:ext cx="511103" cy="5111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5963594" y="1933920"/>
            <a:ext cx="511103" cy="5111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6220366" y="3208733"/>
            <a:ext cx="511103" cy="5111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2590157" y="127633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2416617" y="127633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2232631" y="127633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2057002" y="127633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1264513" y="2953068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1094821" y="2953068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921281" y="2953068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737295" y="2953068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561666" y="2953068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7252419" y="226117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7082727" y="226117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6909187" y="226117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6725201" y="226117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6549572" y="2261171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7518996" y="3535984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7349304" y="3535984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7175764" y="3535984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6991778" y="3535984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6816149" y="3535984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6" name="角丸四角形 75"/>
          <p:cNvSpPr/>
          <p:nvPr/>
        </p:nvSpPr>
        <p:spPr>
          <a:xfrm>
            <a:off x="4834769" y="3897812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4665077" y="3897812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8" name="角丸四角形 77"/>
          <p:cNvSpPr/>
          <p:nvPr/>
        </p:nvSpPr>
        <p:spPr>
          <a:xfrm>
            <a:off x="4491537" y="3897812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4307551" y="3897812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4131922" y="3897812"/>
            <a:ext cx="181897" cy="181897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cxnSp>
        <p:nvCxnSpPr>
          <p:cNvPr id="83" name="直線矢印コネクタ 82"/>
          <p:cNvCxnSpPr/>
          <p:nvPr/>
        </p:nvCxnSpPr>
        <p:spPr>
          <a:xfrm flipV="1">
            <a:off x="775861" y="1517295"/>
            <a:ext cx="938403" cy="1066800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>
            <a:off x="1714264" y="1517294"/>
            <a:ext cx="4506102" cy="684809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flipH="1" flipV="1">
            <a:off x="781109" y="2588005"/>
            <a:ext cx="3015043" cy="1258608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角丸四角形 43"/>
          <p:cNvSpPr/>
          <p:nvPr/>
        </p:nvSpPr>
        <p:spPr>
          <a:xfrm>
            <a:off x="558973" y="4491343"/>
            <a:ext cx="3774048" cy="289898"/>
          </a:xfrm>
          <a:prstGeom prst="roundRect">
            <a:avLst/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透明性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4731701" y="4491343"/>
            <a:ext cx="3774048" cy="289898"/>
          </a:xfrm>
          <a:prstGeom prst="roundRect">
            <a:avLst/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安全性</a:t>
            </a:r>
            <a:endParaRPr kumimoji="1" lang="en-US" altLang="ja-JP" sz="16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558476" y="5490242"/>
            <a:ext cx="3774048" cy="289898"/>
          </a:xfrm>
          <a:prstGeom prst="roundRect">
            <a:avLst/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永続性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558973" y="4871934"/>
            <a:ext cx="3774048" cy="530036"/>
          </a:xfrm>
          <a:prstGeom prst="roundRect">
            <a:avLst>
              <a:gd name="adj" fmla="val 838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参加者全員が同じ取引記録を持っている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4731701" y="4871934"/>
            <a:ext cx="3774048" cy="530036"/>
          </a:xfrm>
          <a:prstGeom prst="roundRect">
            <a:avLst>
              <a:gd name="adj" fmla="val 930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台帳が分散されているため、全てを同時に書き換えるのは事実上不可能</a:t>
            </a:r>
            <a:endParaRPr kumimoji="1" lang="en-US" altLang="ja-JP" sz="12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561911" y="5870833"/>
            <a:ext cx="3774048" cy="530036"/>
          </a:xfrm>
          <a:prstGeom prst="roundRect">
            <a:avLst>
              <a:gd name="adj" fmla="val 930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分散された</a:t>
            </a:r>
            <a:r>
              <a:rPr kumimoji="1" lang="en-US" altLang="ja-JP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P2P</a:t>
            </a:r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ネットワークにより、無停止で取引を継続</a:t>
            </a:r>
          </a:p>
        </p:txBody>
      </p:sp>
      <p:sp>
        <p:nvSpPr>
          <p:cNvPr id="82" name="角丸四角形 81"/>
          <p:cNvSpPr/>
          <p:nvPr/>
        </p:nvSpPr>
        <p:spPr>
          <a:xfrm>
            <a:off x="6308291" y="925911"/>
            <a:ext cx="2197458" cy="530036"/>
          </a:xfrm>
          <a:prstGeom prst="roundRect">
            <a:avLst/>
          </a:prstGeom>
          <a:solidFill>
            <a:srgbClr val="FF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データブロックの繋がり</a:t>
            </a:r>
          </a:p>
          <a:p>
            <a:pPr algn="ctr"/>
            <a:r>
              <a:rPr lang="ja-JP" altLang="en-US" sz="14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＝ブロックチェーン</a:t>
            </a:r>
          </a:p>
        </p:txBody>
      </p:sp>
      <p:cxnSp>
        <p:nvCxnSpPr>
          <p:cNvPr id="4" name="直線矢印コネクタ 3"/>
          <p:cNvCxnSpPr>
            <a:stCxn id="5" idx="0"/>
            <a:endCxn id="82" idx="2"/>
          </p:cNvCxnSpPr>
          <p:nvPr/>
        </p:nvCxnSpPr>
        <p:spPr>
          <a:xfrm flipV="1">
            <a:off x="7008635" y="1455947"/>
            <a:ext cx="398385" cy="750912"/>
          </a:xfrm>
          <a:prstGeom prst="straightConnector1">
            <a:avLst/>
          </a:prstGeom>
          <a:ln>
            <a:solidFill>
              <a:srgbClr val="FF66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6486068" y="2206859"/>
            <a:ext cx="1045134" cy="290520"/>
          </a:xfrm>
          <a:prstGeom prst="rect">
            <a:avLst/>
          </a:prstGeom>
          <a:noFill/>
          <a:ln>
            <a:solidFill>
              <a:srgbClr val="FF66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89" name="角丸四角形 88"/>
          <p:cNvSpPr/>
          <p:nvPr/>
        </p:nvSpPr>
        <p:spPr>
          <a:xfrm>
            <a:off x="4728266" y="5490242"/>
            <a:ext cx="3774048" cy="289898"/>
          </a:xfrm>
          <a:prstGeom prst="roundRect">
            <a:avLst/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低コスト</a:t>
            </a:r>
          </a:p>
        </p:txBody>
      </p:sp>
      <p:sp>
        <p:nvSpPr>
          <p:cNvPr id="92" name="角丸四角形 91"/>
          <p:cNvSpPr/>
          <p:nvPr/>
        </p:nvSpPr>
        <p:spPr>
          <a:xfrm>
            <a:off x="4731701" y="5870833"/>
            <a:ext cx="3774048" cy="530036"/>
          </a:xfrm>
          <a:prstGeom prst="roundRect">
            <a:avLst>
              <a:gd name="adj" fmla="val 930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巨大な設備投資が不要</a:t>
            </a:r>
            <a:endParaRPr kumimoji="1" lang="en-US" altLang="ja-JP" sz="12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kumimoji="1" lang="en-US" altLang="ja-JP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(</a:t>
            </a:r>
            <a:r>
              <a:rPr kumimoji="1" lang="ja-JP" altLang="en-US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参加者がリソースを提供し、コスト負担を分散</a:t>
            </a:r>
            <a:r>
              <a:rPr kumimoji="1" lang="en-US" altLang="ja-JP" sz="1200" dirty="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)</a:t>
            </a:r>
            <a:endParaRPr kumimoji="1" lang="ja-JP" altLang="en-US" sz="12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5449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00"/>
                            </p:stCondLst>
                            <p:childTnLst>
                              <p:par>
                                <p:cTn id="2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82" grpId="0" animBg="1"/>
      <p:bldP spid="5" grpId="0" animBg="1"/>
      <p:bldP spid="89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/>
              <a:t>ブロックチェーン技術を利用したサービスに関する国内外動向調査 </a:t>
            </a:r>
            <a:endParaRPr kumimoji="1" lang="ja-JP" altLang="en-US" sz="200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26807"/>
            <a:ext cx="3918284" cy="551008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0" y="926807"/>
            <a:ext cx="77089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ACBD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kumimoji="1" sz="2800" dirty="0" smtClean="0">
            <a:solidFill>
              <a:srgbClr val="FFFFFF"/>
            </a:solidFill>
            <a:latin typeface="+mj-lt"/>
            <a:ea typeface="+mj-ea"/>
            <a:cs typeface="ＭＳ Ｐゴシック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4299</TotalTime>
  <Words>420</Words>
  <Application>Microsoft Macintosh PowerPoint</Application>
  <PresentationFormat>画面に合わせる (4:3)</PresentationFormat>
  <Paragraphs>61</Paragraphs>
  <Slides>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American Typewriter</vt:lpstr>
      <vt:lpstr>Arial</vt:lpstr>
      <vt:lpstr>Calibri</vt:lpstr>
      <vt:lpstr>Century Gothic</vt:lpstr>
      <vt:lpstr>HGP創英角ｺﾞｼｯｸUB</vt:lpstr>
      <vt:lpstr>HG丸ｺﾞｼｯｸM-PRO</vt:lpstr>
      <vt:lpstr>ＭＳ Ｐゴシック</vt:lpstr>
      <vt:lpstr>NC標準テンプレート</vt:lpstr>
      <vt:lpstr>PowerPoint プレゼンテーション</vt:lpstr>
      <vt:lpstr>ブロックチェーン (blockchain) とは</vt:lpstr>
      <vt:lpstr>注目を集めるブロックチェーン</vt:lpstr>
      <vt:lpstr>銀行取引 (台帳を集中管理)</vt:lpstr>
      <vt:lpstr>ブロックチェーン (分散台帳) の仕組み</vt:lpstr>
      <vt:lpstr>ブロックチェーン技術を利用したサービスに関する国内外動向調査 </vt:lpstr>
    </vt:vector>
  </TitlesOfParts>
  <Company>NetCommerce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大越章司</cp:lastModifiedBy>
  <cp:revision>599</cp:revision>
  <dcterms:created xsi:type="dcterms:W3CDTF">2014-04-30T01:58:06Z</dcterms:created>
  <dcterms:modified xsi:type="dcterms:W3CDTF">2016-07-20T09:22:48Z</dcterms:modified>
</cp:coreProperties>
</file>