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1201" r:id="rId2"/>
    <p:sldId id="1202" r:id="rId3"/>
    <p:sldId id="1203" r:id="rId4"/>
    <p:sldId id="1204" r:id="rId5"/>
    <p:sldId id="1206" r:id="rId6"/>
    <p:sldId id="1207" r:id="rId7"/>
    <p:sldId id="1210" r:id="rId8"/>
    <p:sldId id="1211" r:id="rId9"/>
    <p:sldId id="1212" r:id="rId10"/>
    <p:sldId id="1213" r:id="rId11"/>
    <p:sldId id="1215" r:id="rId12"/>
    <p:sldId id="1221" r:id="rId13"/>
    <p:sldId id="1222" r:id="rId14"/>
    <p:sldId id="1223" r:id="rId15"/>
    <p:sldId id="1224" r:id="rId16"/>
    <p:sldId id="1225" r:id="rId17"/>
    <p:sldId id="1227" r:id="rId18"/>
    <p:sldId id="1228" r:id="rId19"/>
    <p:sldId id="1229" r:id="rId20"/>
    <p:sldId id="1230" r:id="rId21"/>
    <p:sldId id="1231" r:id="rId22"/>
    <p:sldId id="1232" r:id="rId23"/>
    <p:sldId id="1234" r:id="rId24"/>
    <p:sldId id="1235" r:id="rId25"/>
    <p:sldId id="1239" r:id="rId26"/>
    <p:sldId id="1240" r:id="rId27"/>
    <p:sldId id="1241" r:id="rId28"/>
    <p:sldId id="1242" r:id="rId29"/>
    <p:sldId id="1243" r:id="rId30"/>
    <p:sldId id="1244" r:id="rId31"/>
    <p:sldId id="1245" r:id="rId32"/>
    <p:sldId id="1246" r:id="rId33"/>
    <p:sldId id="1248" r:id="rId34"/>
    <p:sldId id="1277" r:id="rId35"/>
    <p:sldId id="1278" r:id="rId36"/>
    <p:sldId id="1279" r:id="rId37"/>
    <p:sldId id="1280" r:id="rId38"/>
    <p:sldId id="1281" r:id="rId39"/>
    <p:sldId id="1282" r:id="rId40"/>
    <p:sldId id="1283" r:id="rId41"/>
    <p:sldId id="1284" r:id="rId42"/>
    <p:sldId id="1285" r:id="rId43"/>
    <p:sldId id="1286" r:id="rId44"/>
    <p:sldId id="1287" r:id="rId45"/>
    <p:sldId id="1288" r:id="rId46"/>
    <p:sldId id="1289" r:id="rId47"/>
    <p:sldId id="715" r:id="rId4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3"/>
    <p:restoredTop sz="94206" autoAdjust="0"/>
  </p:normalViewPr>
  <p:slideViewPr>
    <p:cSldViewPr snapToObjects="1" showGuides="1">
      <p:cViewPr varScale="1">
        <p:scale>
          <a:sx n="207" d="100"/>
          <a:sy n="207" d="100"/>
        </p:scale>
        <p:origin x="2688" y="176"/>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2016/10/4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2016/10/4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itpro.nikkeibp.co.jp/atcl/news/14/112001992/"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dirty="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88327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16</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extLst>
      <p:ext uri="{BB962C8B-B14F-4D97-AF65-F5344CB8AC3E}">
        <p14:creationId xmlns:p14="http://schemas.microsoft.com/office/powerpoint/2010/main" val="200050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93366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25492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91682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97268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【図解】コレ１枚でわかるクラウドがもたらす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の新たな価値</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の価値が大きく変化しつつあります。</a:t>
            </a:r>
          </a:p>
          <a:p>
            <a:r>
              <a:rPr kumimoji="1" lang="ja-JP" altLang="ja-JP" sz="1200" kern="1200" dirty="0" smtClean="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年のサービス開始以来、約</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回、一貫して値下げを繰り返しています。これに追従するように、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smtClean="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smtClean="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smtClean="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smtClean="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の難しさは隠蔽され、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利用者の裾野をこれまでになく拡大しつつあります。</a:t>
            </a:r>
          </a:p>
          <a:p>
            <a:r>
              <a:rPr kumimoji="1" lang="ja-JP" altLang="ja-JP" sz="1200" kern="1200" dirty="0" smtClean="0">
                <a:solidFill>
                  <a:schemeClr val="tx1"/>
                </a:solidFill>
                <a:effectLst/>
                <a:latin typeface="+mn-lt"/>
                <a:ea typeface="+mn-ea"/>
                <a:cs typeface="+mn-cs"/>
              </a:rPr>
              <a:t>これに伴い、ビジネスや日常における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の価値は、向上してゆきます。同時に、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のアンビエント化」をもたらしつつあると言えるでしょう。</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182491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8352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23</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210321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24</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91239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25</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0299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1950</a:t>
            </a:r>
            <a:r>
              <a:rPr kumimoji="1" lang="ja-JP" altLang="en-US" dirty="0" smtClean="0"/>
              <a:t>年代、コンピューターがビジネスで使われるようになりました。</a:t>
            </a:r>
            <a:r>
              <a:rPr kumimoji="1" lang="en-US" altLang="ja-JP" dirty="0" smtClean="0"/>
              <a:t>1964</a:t>
            </a:r>
            <a:r>
              <a:rPr kumimoji="1" lang="ja-JP" altLang="en-US" dirty="0" smtClean="0"/>
              <a:t>年、いまで言うメインフレームの前身である</a:t>
            </a:r>
            <a:r>
              <a:rPr kumimoji="1" lang="en-US" altLang="ja-JP" dirty="0" smtClean="0"/>
              <a:t>IBM </a:t>
            </a:r>
            <a:r>
              <a:rPr kumimoji="1" lang="ja-JP" altLang="en-US" dirty="0" smtClean="0"/>
              <a:t>システム</a:t>
            </a:r>
            <a:r>
              <a:rPr kumimoji="1" lang="en-US" altLang="ja-JP" dirty="0" smtClean="0"/>
              <a:t>/360</a:t>
            </a:r>
            <a:r>
              <a:rPr kumimoji="1" lang="ja-JP" altLang="en-US" dirty="0" smtClean="0"/>
              <a:t>が登場し、ビジネス・コンピューターの需要が一気に拡大します。そして、大規模な計算業務のデジタル化が始まりました。</a:t>
            </a:r>
          </a:p>
          <a:p>
            <a:endParaRPr kumimoji="1" lang="ja-JP" altLang="en-US" dirty="0" smtClean="0"/>
          </a:p>
          <a:p>
            <a:r>
              <a:rPr kumimoji="1" lang="en-US" altLang="ja-JP" dirty="0" smtClean="0"/>
              <a:t>1970</a:t>
            </a:r>
            <a:r>
              <a:rPr kumimoji="1" lang="ja-JP" altLang="en-US" dirty="0" smtClean="0"/>
              <a:t>年代、コンピューターの用途はさらに広がります。伝票の発行や経理処理、生産現場での繰り返し作業など、定型化された繰り返し業務（ルーチンワーク）がコンピューターによって処理される時代になったのです。</a:t>
            </a:r>
          </a:p>
          <a:p>
            <a:endParaRPr kumimoji="1" lang="ja-JP" altLang="en-US" dirty="0" smtClean="0"/>
          </a:p>
          <a:p>
            <a:r>
              <a:rPr kumimoji="1" lang="en-US" altLang="ja-JP" dirty="0" smtClean="0"/>
              <a:t>1980</a:t>
            </a:r>
            <a:r>
              <a:rPr kumimoji="1" lang="ja-JP" altLang="en-US" dirty="0" smtClean="0"/>
              <a:t>年代、小型コンピューターや</a:t>
            </a:r>
            <a:r>
              <a:rPr kumimoji="1" lang="en-US" altLang="ja-JP" dirty="0" smtClean="0"/>
              <a:t>PC</a:t>
            </a:r>
            <a:r>
              <a:rPr kumimoji="1" lang="ja-JP" altLang="en-US" dirty="0" smtClean="0"/>
              <a:t>の登場により、コンピューターは多くの企業に広く行き渡ります。また、企業内にネットワークが引かれ、個人や部門を越えた伝票業務の流れ（ワークフロー）がコンピューターに取り込まれデジタル化されるようになりました。</a:t>
            </a:r>
          </a:p>
          <a:p>
            <a:endParaRPr kumimoji="1" lang="ja-JP" altLang="en-US" dirty="0" smtClean="0"/>
          </a:p>
          <a:p>
            <a:r>
              <a:rPr kumimoji="1" lang="en-US" altLang="ja-JP" dirty="0" smtClean="0"/>
              <a:t>1990</a:t>
            </a:r>
            <a:r>
              <a:rPr kumimoji="1" lang="ja-JP" altLang="en-US" dirty="0" smtClean="0"/>
              <a:t>年代に入り、</a:t>
            </a:r>
            <a:r>
              <a:rPr kumimoji="1" lang="en-US" altLang="ja-JP" dirty="0" smtClean="0"/>
              <a:t>PC</a:t>
            </a:r>
            <a:r>
              <a:rPr kumimoji="1" lang="ja-JP" altLang="en-US" dirty="0" smtClean="0"/>
              <a:t>は一人一台の時代を迎えます。そして、電子メールが使われるようになり、文書や帳票の作成を</a:t>
            </a:r>
            <a:r>
              <a:rPr kumimoji="1" lang="en-US" altLang="ja-JP" dirty="0" smtClean="0"/>
              <a:t>PC</a:t>
            </a:r>
            <a:r>
              <a:rPr kumimoji="1" lang="ja-JP" altLang="en-US" dirty="0" smtClean="0"/>
              <a:t>でこなし、それらを共有する需要も生まれました。そんな時代を背景にグループウェアが登場し、共同作業（コラボレーション）のデジタル化がすすんでゆきました。インターネットも登場し、コラボレーションはさらに広がりを見せ始めます。</a:t>
            </a:r>
          </a:p>
          <a:p>
            <a:endParaRPr kumimoji="1" lang="ja-JP" altLang="en-US" dirty="0" smtClean="0"/>
          </a:p>
          <a:p>
            <a:r>
              <a:rPr kumimoji="1" lang="en-US" altLang="ja-JP" dirty="0" smtClean="0"/>
              <a:t>2000</a:t>
            </a:r>
            <a:r>
              <a:rPr kumimoji="1" lang="ja-JP" altLang="en-US" dirty="0" smtClean="0"/>
              <a:t>年代に入り、</a:t>
            </a:r>
            <a:r>
              <a:rPr kumimoji="1" lang="en-US" altLang="ja-JP" dirty="0" smtClean="0"/>
              <a:t>Facebook</a:t>
            </a:r>
            <a:r>
              <a:rPr kumimoji="1" lang="ja-JP" altLang="en-US" dirty="0" smtClean="0"/>
              <a:t>や</a:t>
            </a:r>
            <a:r>
              <a:rPr kumimoji="1" lang="en-US" altLang="ja-JP" dirty="0" smtClean="0"/>
              <a:t>Twitter</a:t>
            </a:r>
            <a:r>
              <a:rPr kumimoji="1" lang="ja-JP" altLang="en-US" dirty="0" smtClean="0"/>
              <a:t>といったソーシャルメディアが登場します。また、</a:t>
            </a:r>
            <a:r>
              <a:rPr kumimoji="1" lang="en-US" altLang="ja-JP" dirty="0" smtClean="0"/>
              <a:t>2007</a:t>
            </a:r>
            <a:r>
              <a:rPr kumimoji="1" lang="ja-JP" altLang="en-US" dirty="0" smtClean="0"/>
              <a:t>年の</a:t>
            </a:r>
            <a:r>
              <a:rPr kumimoji="1" lang="en-US" altLang="ja-JP" dirty="0" smtClean="0"/>
              <a:t>iPhone</a:t>
            </a:r>
            <a:r>
              <a:rPr kumimoji="1" lang="ja-JP" altLang="en-US" dirty="0" smtClean="0"/>
              <a:t>の登場により、誰もが常時ネットにつながる時代を迎え、ヒトとヒトのつながり（エンゲージメント）が、デジタル化される時代を迎えます。</a:t>
            </a:r>
          </a:p>
          <a:p>
            <a:endParaRPr kumimoji="1" lang="ja-JP" altLang="en-US" dirty="0" smtClean="0"/>
          </a:p>
          <a:p>
            <a:r>
              <a:rPr kumimoji="1" lang="ja-JP" altLang="en-US" dirty="0" smtClean="0"/>
              <a:t>そして、いま</a:t>
            </a:r>
            <a:r>
              <a:rPr kumimoji="1" lang="en-US" altLang="ja-JP" dirty="0" err="1" smtClean="0"/>
              <a:t>IoT</a:t>
            </a:r>
            <a:r>
              <a:rPr kumimoji="1" lang="ja-JP" altLang="en-US" smtClean="0"/>
              <a:t>の時代を迎えようとしています。モノが直接ネットにつながり、モノやヒトの状態や活動がデータとして集められ、ネットに送り出される仕組みが出来上がりつつあります。私たちの日常生活や社会活動に伴う様々なアクティビティがデジタル化されようと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21107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52190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の「クラウド・コンピューティングの定義」からは、少し違った解釈ができそうです。ここには、「ハイブリッドクラウド（</a:t>
            </a:r>
            <a:r>
              <a:rPr kumimoji="1" lang="en-US" altLang="ja-JP" sz="1200" kern="1200" dirty="0" smtClean="0">
                <a:solidFill>
                  <a:schemeClr val="tx1"/>
                </a:solidFill>
                <a:effectLst/>
                <a:latin typeface="+mn-lt"/>
                <a:ea typeface="+mn-ea"/>
                <a:cs typeface="+mn-cs"/>
              </a:rPr>
              <a:t>Hybrid cloud</a:t>
            </a:r>
            <a:r>
              <a:rPr kumimoji="1" lang="ja-JP" altLang="ja-JP" sz="1200" kern="1200" dirty="0" smtClean="0">
                <a:solidFill>
                  <a:schemeClr val="tx1"/>
                </a:solidFill>
                <a:effectLst/>
                <a:latin typeface="+mn-lt"/>
                <a:ea typeface="+mn-ea"/>
                <a:cs typeface="+mn-cs"/>
              </a:rPr>
              <a:t>）」について次のように書かれています。</a:t>
            </a:r>
          </a:p>
          <a:p>
            <a:r>
              <a:rPr kumimoji="1" lang="ja-JP" altLang="ja-JP" sz="1200" kern="1200" dirty="0" smtClean="0">
                <a:solidFill>
                  <a:schemeClr val="tx1"/>
                </a:solidFill>
                <a:effectLst/>
                <a:latin typeface="+mn-lt"/>
                <a:ea typeface="+mn-ea"/>
                <a:cs typeface="+mn-cs"/>
              </a:rPr>
              <a:t>「クラウドのインフラストラクチャは二つ以上の異なる</a:t>
            </a:r>
            <a:r>
              <a:rPr kumimoji="1" lang="ja-JP" altLang="ja-JP" sz="1200" b="1" u="sng" kern="1200" dirty="0" smtClean="0">
                <a:solidFill>
                  <a:schemeClr val="tx1"/>
                </a:solidFill>
                <a:effectLst/>
                <a:latin typeface="+mn-lt"/>
                <a:ea typeface="+mn-ea"/>
                <a:cs typeface="+mn-cs"/>
              </a:rPr>
              <a:t>クラウドインフラストラクチャ</a:t>
            </a:r>
            <a:r>
              <a:rPr kumimoji="1" lang="ja-JP" altLang="ja-JP" sz="1200" kern="1200" dirty="0" smtClean="0">
                <a:solidFill>
                  <a:schemeClr val="tx1"/>
                </a:solidFill>
                <a:effectLst/>
                <a:latin typeface="+mn-lt"/>
                <a:ea typeface="+mn-ea"/>
                <a:cs typeface="+mn-cs"/>
              </a:rPr>
              <a:t>（プライベート、コミュニティまたはパブリック）の組み合わせである。各クラウドは独立の存在であるが、</a:t>
            </a:r>
            <a:r>
              <a:rPr kumimoji="1" lang="ja-JP" altLang="ja-JP" sz="1200" b="1" u="sng" kern="1200" dirty="0" smtClean="0">
                <a:solidFill>
                  <a:schemeClr val="tx1"/>
                </a:solidFill>
                <a:effectLst/>
                <a:latin typeface="+mn-lt"/>
                <a:ea typeface="+mn-ea"/>
                <a:cs typeface="+mn-cs"/>
              </a:rPr>
              <a:t>標準化された、あるいは固有の技術で結合され、データとアプリケーションの移動可能性を実現している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ここから読み取れることは、対象は、「クラウドインフラストラクチャ＝</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あること。そして、「実態は異なるインフラであっても、あたかもそれらがひとつのインフラであるかのように、データとアプリケーションを、両者を跨いで容易に行き来できる仕組み」であるということです。つまり、「</a:t>
            </a:r>
            <a:r>
              <a:rPr kumimoji="1" lang="ja-JP" altLang="ja-JP" sz="1200" b="1" u="sng" kern="1200" dirty="0" smtClean="0">
                <a:solidFill>
                  <a:schemeClr val="tx1"/>
                </a:solidFill>
                <a:effectLst/>
                <a:latin typeface="+mn-lt"/>
                <a:ea typeface="+mn-ea"/>
                <a:cs typeface="+mn-cs"/>
              </a:rPr>
              <a:t>プライベート・クラウドとパブリック・クラウドをシームレスなひとつのシステム</a:t>
            </a:r>
            <a:r>
              <a:rPr kumimoji="1" lang="ja-JP" altLang="ja-JP" sz="1200" kern="1200" dirty="0" smtClean="0">
                <a:solidFill>
                  <a:schemeClr val="tx1"/>
                </a:solidFill>
                <a:effectLst/>
                <a:latin typeface="+mn-lt"/>
                <a:ea typeface="+mn-ea"/>
                <a:cs typeface="+mn-cs"/>
              </a:rPr>
              <a:t>」として扱おうという考え方です。</a:t>
            </a:r>
          </a:p>
          <a:p>
            <a:r>
              <a:rPr kumimoji="1" lang="ja-JP" altLang="ja-JP" sz="1200" kern="1200" dirty="0" smtClean="0">
                <a:solidFill>
                  <a:schemeClr val="tx1"/>
                </a:solidFill>
                <a:effectLst/>
                <a:latin typeface="+mn-lt"/>
                <a:ea typeface="+mn-ea"/>
                <a:cs typeface="+mn-cs"/>
              </a:rPr>
              <a:t>特定の企業が所有するプライベート・クラウドは、どうしても物理的規模や能力の制約を受けます。しかし、これをパブリック・クラウドと組み合わせて、ひとつのシステムとして扱えれば、実質的には上限を気にすることのない規模と能力を手に入れることができます。このような仕組みが「ハイブリッドクラウド」の本来の定義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74409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32</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92698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1831086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81911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754584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37</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例えば、性能を十分に出せなかったり、使用料金が嵩んでしまったりと、いったことになりかねません。また、従量課金になりますから、予算の取り方も変わります。</a:t>
            </a:r>
          </a:p>
          <a:p>
            <a:r>
              <a:rPr kumimoji="1" lang="ja-JP" altLang="ja-JP" sz="1200" kern="1200" dirty="0" smtClean="0">
                <a:solidFill>
                  <a:schemeClr val="tx1"/>
                </a:solidFill>
                <a:effectLst/>
                <a:latin typeface="+mn-lt"/>
                <a:ea typeface="+mn-ea"/>
                <a:cs typeface="+mn-cs"/>
              </a:rPr>
              <a:t>クラウドを使用すること言うことは、クラウドについての理解を十分に深め、確固たる決心と信念、工夫によって、その価値を引き出す努力が必要になるのです。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158249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38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【図解】コレ１枚でわかる日米のビジネス文化の違いとクラウドコンピューティング</a:t>
            </a:r>
          </a:p>
          <a:p>
            <a:r>
              <a:rPr kumimoji="1" lang="ja-JP" altLang="ja-JP" sz="1200" kern="1200" dirty="0" smtClean="0">
                <a:solidFill>
                  <a:schemeClr val="tx1"/>
                </a:solidFill>
                <a:effectLst/>
                <a:latin typeface="+mn-lt"/>
                <a:ea typeface="+mn-ea"/>
                <a:cs typeface="+mn-cs"/>
              </a:rPr>
              <a:t>クラウド（ここでは、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について話をします）は、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割がユーザー企業に所属する米国で生まれた情報システム資産を調達する仕組みです。</a:t>
            </a:r>
          </a:p>
          <a:p>
            <a:r>
              <a:rPr kumimoji="1" lang="ja-JP" altLang="ja-JP" sz="1200" kern="1200" dirty="0" smtClean="0">
                <a:solidFill>
                  <a:schemeClr val="tx1"/>
                </a:solidFill>
                <a:effectLst/>
                <a:latin typeface="+mn-lt"/>
                <a:ea typeface="+mn-ea"/>
                <a:cs typeface="+mn-cs"/>
              </a:rPr>
              <a:t>クラウドは、リソースの調達や構成の変更など、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エンジニアの生産性を高め、コスト削減に寄与するものです。とすると、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エンジニアを社内に多く抱える米国では、クラウドはユーザー企業の生産性を高めることに直結しています。</a:t>
            </a:r>
          </a:p>
          <a:p>
            <a:r>
              <a:rPr kumimoji="1" lang="ja-JP" altLang="ja-JP" sz="1200" kern="1200" dirty="0" smtClean="0">
                <a:solidFill>
                  <a:schemeClr val="tx1"/>
                </a:solidFill>
                <a:effectLst/>
                <a:latin typeface="+mn-lt"/>
                <a:ea typeface="+mn-ea"/>
                <a:cs typeface="+mn-cs"/>
              </a:rPr>
              <a:t>一方、我が国の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ベンダー側に所属しています。従って、このような仕事は、システムの構築や運用を受託している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事業者側に任されています。ですから、クラウドは、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事業者の生産性を向上させます。しかし、これは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事業者にとっては、案件単価の減少を意味し、メリットはありません。また、調達や構成の変更はリスクを伴う仕事です。米国では、そのリスクをユーザーが引き受けていますが、我が国では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事業者が背負わされています。</a:t>
            </a:r>
          </a:p>
          <a:p>
            <a:r>
              <a:rPr kumimoji="1" lang="ja-JP" altLang="ja-JP" sz="1200" kern="1200" dirty="0" smtClean="0">
                <a:solidFill>
                  <a:schemeClr val="tx1"/>
                </a:solidFill>
                <a:effectLst/>
                <a:latin typeface="+mn-lt"/>
                <a:ea typeface="+mn-ea"/>
                <a:cs typeface="+mn-cs"/>
              </a:rPr>
              <a:t>このことから見えてくることは、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クラウドは、案件単価が下がりリスクも大きくなることを意味し、利益相反の関係にあるという事実です。我が国のクラウド・サービスの普及が、米国ほどではないと言われていますが、その背景には、このような事情があるのかもしれません。</a:t>
            </a:r>
          </a:p>
          <a:p>
            <a:r>
              <a:rPr kumimoji="1" lang="ja-JP" altLang="ja-JP" sz="1200" kern="1200" dirty="0" smtClean="0">
                <a:solidFill>
                  <a:schemeClr val="tx1"/>
                </a:solidFill>
                <a:effectLst/>
                <a:latin typeface="+mn-lt"/>
                <a:ea typeface="+mn-ea"/>
                <a:cs typeface="+mn-cs"/>
              </a:rPr>
              <a:t>エンジニア構成の配分が、このように日米で逆転してしまっているのは、人材の流動性に違いがあるからです。米国では、大きなプロジェクトがあるときには人を雇い、終了すれば解雇することもさほど難しくありません。必要とあれば、また雇い入れればいいわけです。一方、我が国は、このような流動性はありません。そこで、この人材需要の変動を担保するため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事業者へのアウトソーシングを行い、需要変動の振れを担保しているのです。</a:t>
            </a:r>
          </a:p>
          <a:p>
            <a:r>
              <a:rPr kumimoji="1" lang="ja-JP" altLang="ja-JP" sz="1200" kern="1200" dirty="0" smtClean="0">
                <a:solidFill>
                  <a:schemeClr val="tx1"/>
                </a:solidFill>
                <a:effectLst/>
                <a:latin typeface="+mn-lt"/>
                <a:ea typeface="+mn-ea"/>
                <a:cs typeface="+mn-cs"/>
              </a:rPr>
              <a:t>ところで、クラウドを使う場合、リソースの調達や構成の変更は、「セルフ・サービス・ポータル」と言われるウエブ画面を使って行われます。必要なシステムの構成や条件を画面から入力することで、直ちに必要なシステム資源を手に入れることができます。</a:t>
            </a:r>
          </a:p>
          <a:p>
            <a:r>
              <a:rPr kumimoji="1" lang="ja-JP" altLang="ja-JP" sz="1200" kern="1200" dirty="0" smtClean="0">
                <a:solidFill>
                  <a:schemeClr val="tx1"/>
                </a:solidFill>
                <a:effectLst/>
                <a:latin typeface="+mn-lt"/>
                <a:ea typeface="+mn-ea"/>
                <a:cs typeface="+mn-cs"/>
              </a:rPr>
              <a:t>従来、このような作業は、業務要件を洗い出し、サイジングを行い、システム要件を決め、それにあわせたシステム構成と選定を行うことが必要でした。そして、価格交渉と見積作業を経て、発注に至ります。その上で、購買手配が行われ、物理マシンの調達、キッティング、据え付け、導入作業、テストを行っていました。この間、数ヶ月かかることも珍しくはありません。このような作業を必要とせずウエブ画面から簡単に行うことができるわけですから、生産性は大いに向上します。</a:t>
            </a:r>
          </a:p>
          <a:p>
            <a:r>
              <a:rPr kumimoji="1" lang="ja-JP" altLang="ja-JP" sz="1200" kern="1200" dirty="0" smtClean="0">
                <a:solidFill>
                  <a:schemeClr val="tx1"/>
                </a:solidFill>
                <a:effectLst/>
                <a:latin typeface="+mn-lt"/>
                <a:ea typeface="+mn-ea"/>
                <a:cs typeface="+mn-cs"/>
              </a:rPr>
              <a:t>しかし、我が国のユーザー企業は、先ほどの理由から、このような作業の多くを</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事業者に依存してきました。従って、いまさら自分でやれと言われても、簡単に対処できることではありません。</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事業者も受注単価が下がり、人もいらなくなるわけですから積極的にはなれません。ここに、暗黙の利害の一致が生まれており、これもまたクラウド利用を促進させる足かせとなっていると考えられます。</a:t>
            </a:r>
          </a:p>
          <a:p>
            <a:r>
              <a:rPr kumimoji="1" lang="ja-JP" altLang="ja-JP" sz="1200" kern="1200" dirty="0" smtClean="0">
                <a:solidFill>
                  <a:schemeClr val="tx1"/>
                </a:solidFill>
                <a:effectLst/>
                <a:latin typeface="+mn-lt"/>
                <a:ea typeface="+mn-ea"/>
                <a:cs typeface="+mn-cs"/>
              </a:rPr>
              <a:t>このような現実があるわけですから、我が国においては、米国と同じシナリオでクラウドの価値を訴求することは困難といえるでしょう。</a:t>
            </a:r>
          </a:p>
          <a:p>
            <a:pPr eaLnBrk="1" hangingPunct="1"/>
            <a:endParaRPr lang="ja-JP" altLang="en-US" dirty="0" smtClean="0"/>
          </a:p>
        </p:txBody>
      </p:sp>
    </p:spTree>
    <p:extLst>
      <p:ext uri="{BB962C8B-B14F-4D97-AF65-F5344CB8AC3E}">
        <p14:creationId xmlns:p14="http://schemas.microsoft.com/office/powerpoint/2010/main" val="790347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39</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extLst>
      <p:ext uri="{BB962C8B-B14F-4D97-AF65-F5344CB8AC3E}">
        <p14:creationId xmlns:p14="http://schemas.microsoft.com/office/powerpoint/2010/main" val="48708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6520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05519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78745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91589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9562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73878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4697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3729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GIF"/><Relationship Id="rId7" Type="http://schemas.openxmlformats.org/officeDocument/2006/relationships/image" Target="../media/image23.PN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wmf"/><Relationship Id="rId6"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2800" dirty="0" smtClean="0">
                <a:latin typeface="Hiragino Kaku Gothic StdN W8" charset="-128"/>
                <a:ea typeface="Hiragino Kaku Gothic StdN W8" charset="-128"/>
                <a:cs typeface="Hiragino Kaku Gothic StdN W8" charset="-128"/>
              </a:rPr>
              <a:t>CPS</a:t>
            </a:r>
            <a:r>
              <a:rPr kumimoji="1" lang="ja-JP" altLang="en-US" sz="2800" dirty="0" smtClean="0">
                <a:latin typeface="Hiragino Kaku Gothic StdN W8" charset="-128"/>
                <a:ea typeface="Hiragino Kaku Gothic StdN W8" charset="-128"/>
                <a:cs typeface="Hiragino Kaku Gothic StdN W8" charset="-128"/>
              </a:rPr>
              <a:t>とクラウドコンピューティング</a:t>
            </a:r>
            <a:r>
              <a:rPr kumimoji="1" lang="en-US" altLang="ja-JP" sz="2800" dirty="0" smtClean="0">
                <a:latin typeface="Hiragino Kaku Gothic StdN W8" charset="-128"/>
                <a:ea typeface="Hiragino Kaku Gothic StdN W8" charset="-128"/>
                <a:cs typeface="Hiragino Kaku Gothic StdN W8" charset="-128"/>
              </a:rPr>
              <a:t/>
            </a:r>
            <a:br>
              <a:rPr kumimoji="1" lang="en-US" altLang="ja-JP" sz="2800" dirty="0" smtClean="0">
                <a:latin typeface="Hiragino Kaku Gothic StdN W8" charset="-128"/>
                <a:ea typeface="Hiragino Kaku Gothic StdN W8" charset="-128"/>
                <a:cs typeface="Hiragino Kaku Gothic StdN W8" charset="-128"/>
              </a:rPr>
            </a:br>
            <a:r>
              <a:rPr lang="en-US" altLang="ja-JP" sz="1800" dirty="0" smtClean="0">
                <a:latin typeface="Hiragino Kaku Gothic Std W8" charset="-128"/>
                <a:ea typeface="Hiragino Kaku Gothic Std W8" charset="-128"/>
                <a:cs typeface="Hiragino Kaku Gothic Std W8" charset="-128"/>
              </a:rPr>
              <a:t>Cyber-Physical System &amp; Cloud Computing</a:t>
            </a:r>
            <a:endParaRPr kumimoji="1" lang="ja-JP" altLang="en-US" sz="18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ソリューション塾・</a:t>
            </a:r>
            <a:r>
              <a:rPr kumimoji="1" lang="ja-JP" altLang="en-US" dirty="0" smtClean="0">
                <a:latin typeface="Meiryo" charset="-128"/>
                <a:ea typeface="Meiryo" charset="-128"/>
                <a:cs typeface="Meiryo" charset="-128"/>
              </a:rPr>
              <a:t>第</a:t>
            </a:r>
            <a:r>
              <a:rPr kumimoji="1" lang="en-US" altLang="ja-JP" dirty="0" smtClean="0">
                <a:latin typeface="Meiryo" charset="-128"/>
                <a:ea typeface="Meiryo" charset="-128"/>
                <a:cs typeface="Meiryo" charset="-128"/>
              </a:rPr>
              <a:t>23</a:t>
            </a:r>
            <a:r>
              <a:rPr kumimoji="1" lang="ja-JP" altLang="en-US" dirty="0" smtClean="0">
                <a:latin typeface="Meiryo" charset="-128"/>
                <a:ea typeface="Meiryo" charset="-128"/>
                <a:cs typeface="Meiryo" charset="-128"/>
              </a:rPr>
              <a:t>期</a:t>
            </a:r>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2016</a:t>
            </a:r>
            <a:r>
              <a:rPr kumimoji="1" lang="ja-JP" altLang="en-US" dirty="0" smtClean="0">
                <a:latin typeface="Meiryo" charset="-128"/>
                <a:ea typeface="Meiryo" charset="-128"/>
                <a:cs typeface="Meiryo" charset="-128"/>
              </a:rPr>
              <a:t>年</a:t>
            </a:r>
            <a:r>
              <a:rPr lang="en-US" altLang="ja-JP" dirty="0" smtClean="0">
                <a:latin typeface="Meiryo" charset="-128"/>
                <a:ea typeface="Meiryo" charset="-128"/>
                <a:cs typeface="Meiryo" charset="-128"/>
              </a:rPr>
              <a:t>10</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5</a:t>
            </a:r>
            <a:r>
              <a:rPr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知っておくべき</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の基礎知識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4429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66802" cy="281800"/>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6"/>
            <a:ext cx="131025" cy="265860"/>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66802" cy="281800"/>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7"/>
            <a:ext cx="131025" cy="265860"/>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66802" cy="281800"/>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3"/>
            <a:ext cx="131025" cy="265860"/>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66802" cy="281800"/>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4"/>
            <a:ext cx="131025" cy="265860"/>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66802" cy="281800"/>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60"/>
            <a:ext cx="131025" cy="265860"/>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7576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1348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10985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1432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61496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1440889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19459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12662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966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最新の</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トレンドと</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ビジネス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5205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303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79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316467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latin typeface="メイリオ"/>
                  <a:ea typeface="メイリオ"/>
                  <a:cs typeface="メイリオ"/>
                </a:rPr>
                <a:t>クラウド・コンピューティングは</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コンピューティング資源を</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必要なとき必要なだけ簡単に使える仕組み</a:t>
              </a:r>
              <a:endParaRPr kumimoji="1" lang="ja-JP" altLang="en-US" sz="3200" dirty="0">
                <a:solidFill>
                  <a:srgbClr val="0000FF"/>
                </a:solidFill>
                <a:effectLst/>
                <a:latin typeface="メイリオ"/>
                <a:ea typeface="メイリオ"/>
                <a:cs typeface="メイリオ"/>
              </a:endParaRP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670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smtClean="0">
                <a:solidFill>
                  <a:srgbClr val="0432FF"/>
                </a:solidFill>
                <a:effectLst/>
                <a:latin typeface="Meiryo" charset="-128"/>
                <a:ea typeface="Meiryo" charset="-128"/>
                <a:cs typeface="Meiryo" charset="-128"/>
              </a:rPr>
              <a:t>オペレーティング</a:t>
            </a:r>
          </a:p>
          <a:p>
            <a:r>
              <a:rPr lang="ja-JP" altLang="en-US" sz="1200" dirty="0" smtClean="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75933" y="4452535"/>
            <a:ext cx="1261884"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Meiryo" charset="-128"/>
              <a:ea typeface="Meiryo" charset="-128"/>
              <a:cs typeface="Meiryo" charset="-128"/>
            </a:endParaRPr>
          </a:p>
          <a:p>
            <a:pPr algn="ctr">
              <a:defRPr/>
            </a:pPr>
            <a:r>
              <a:rPr lang="en-US" altLang="ja-JP" sz="2800" dirty="0" err="1" smtClean="0">
                <a:solidFill>
                  <a:srgbClr val="FFFFFF"/>
                </a:solidFill>
                <a:latin typeface="Meiryo" charset="-128"/>
                <a:ea typeface="Meiryo" charset="-128"/>
                <a:cs typeface="Meiryo" charset="-128"/>
              </a:rPr>
              <a:t>PaaS</a:t>
            </a: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Meiryo" charset="-128"/>
                <a:ea typeface="Meiryo" charset="-128"/>
                <a:cs typeface="Meiryo" charset="-128"/>
              </a:rPr>
              <a:t>IaaS</a:t>
            </a:r>
            <a:endParaRPr lang="en-US" altLang="ja-JP" sz="2800" dirty="0" smtClean="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smtClean="0">
                <a:solidFill>
                  <a:schemeClr val="bg1"/>
                </a:solidFill>
              </a:rPr>
              <a:t>Salesfoce.com</a:t>
            </a:r>
          </a:p>
          <a:p>
            <a:pPr algn="ctr"/>
            <a:r>
              <a:rPr lang="en-US" altLang="ja-JP" sz="1000" dirty="0" smtClean="0">
                <a:solidFill>
                  <a:schemeClr val="bg1"/>
                </a:solidFill>
              </a:rPr>
              <a:t>Google Apps</a:t>
            </a:r>
          </a:p>
          <a:p>
            <a:pPr algn="ctr"/>
            <a:r>
              <a:rPr lang="en-US" altLang="ja-JP" sz="1000" dirty="0" smtClean="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smtClean="0">
                <a:solidFill>
                  <a:schemeClr val="bg1"/>
                </a:solidFill>
              </a:rPr>
              <a:t>Microsoft Azure</a:t>
            </a:r>
          </a:p>
          <a:p>
            <a:pPr algn="ctr"/>
            <a:r>
              <a:rPr kumimoji="1" lang="en-US" altLang="ja-JP" sz="1000" dirty="0" err="1" smtClean="0">
                <a:solidFill>
                  <a:schemeClr val="bg1"/>
                </a:solidFill>
              </a:rPr>
              <a:t>Force.com</a:t>
            </a:r>
            <a:endParaRPr kumimoji="1" lang="en-US" altLang="ja-JP" sz="1000" dirty="0" smtClean="0">
              <a:solidFill>
                <a:schemeClr val="bg1"/>
              </a:solidFill>
            </a:endParaRPr>
          </a:p>
          <a:p>
            <a:pPr algn="ctr"/>
            <a:r>
              <a:rPr lang="en-US" altLang="ja-JP" sz="1000" dirty="0" smtClean="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smtClean="0">
                <a:solidFill>
                  <a:schemeClr val="bg1"/>
                </a:solidFill>
              </a:rPr>
              <a:t>Amazon EC2</a:t>
            </a:r>
          </a:p>
          <a:p>
            <a:pPr algn="ctr"/>
            <a:r>
              <a:rPr kumimoji="1" lang="en-US" altLang="ja-JP" sz="1000" dirty="0" smtClean="0">
                <a:solidFill>
                  <a:schemeClr val="bg1"/>
                </a:solidFill>
              </a:rPr>
              <a:t>IIJ GIO Cloud</a:t>
            </a:r>
          </a:p>
          <a:p>
            <a:pPr algn="ctr"/>
            <a:r>
              <a:rPr lang="en-US" altLang="ja-JP" sz="800" dirty="0" smtClean="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4975924" y="302376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ミドルウェア</a:t>
            </a:r>
            <a:r>
              <a:rPr kumimoji="0" lang="en-US" altLang="ja-JP" sz="2000" b="0" i="0" u="none" strike="noStrike" cap="none" normalizeH="0" baseline="0" dirty="0" smtClean="0">
                <a:ln>
                  <a:noFill/>
                </a:ln>
                <a:solidFill>
                  <a:schemeClr val="bg1"/>
                </a:solidFill>
                <a:effectLst/>
                <a:latin typeface="Meiryo" charset="-128"/>
                <a:ea typeface="Meiryo" charset="-128"/>
                <a:cs typeface="Meiryo" charset="-128"/>
              </a:rPr>
              <a:t>&amp;OS</a:t>
            </a: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smtClean="0">
                <a:solidFill>
                  <a:srgbClr val="0432FF"/>
                </a:solidFill>
                <a:latin typeface="HGMaruGothicMPRO" charset="-128"/>
                <a:ea typeface="HGMaruGothicMPRO" charset="-128"/>
                <a:cs typeface="HGMaruGothicMPRO" charset="-128"/>
              </a:rPr>
              <a:t>プラットフォーム</a:t>
            </a:r>
            <a:endParaRPr lang="ja-JP" altLang="en-US" sz="1200">
              <a:solidFill>
                <a:srgbClr val="0432FF"/>
              </a:solidFill>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23165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16719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プライベートクラウド（１）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pic>
        <p:nvPicPr>
          <p:cNvPr id="4" name="図 3" descr="20150909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611"/>
            <a:ext cx="4428628" cy="2871227"/>
          </a:xfrm>
          <a:prstGeom prst="rect">
            <a:avLst/>
          </a:prstGeom>
        </p:spPr>
      </p:pic>
      <p:sp>
        <p:nvSpPr>
          <p:cNvPr id="5" name="正方形/長方形 4"/>
          <p:cNvSpPr/>
          <p:nvPr/>
        </p:nvSpPr>
        <p:spPr>
          <a:xfrm>
            <a:off x="58488" y="1540207"/>
            <a:ext cx="4261283"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www.idcjapan.co.jp</a:t>
            </a:r>
            <a:r>
              <a:rPr lang="en-US" altLang="ja-JP" sz="800" dirty="0">
                <a:solidFill>
                  <a:schemeClr val="tx1">
                    <a:lumMod val="50000"/>
                    <a:lumOff val="50000"/>
                  </a:schemeClr>
                </a:solidFill>
                <a:latin typeface="メイリオ"/>
                <a:ea typeface="メイリオ"/>
                <a:cs typeface="メイリオ"/>
              </a:rPr>
              <a:t>/Press/Current/20150909Apr.html</a:t>
            </a:r>
            <a:endParaRPr lang="ja-JP" altLang="en-US" sz="800" dirty="0">
              <a:solidFill>
                <a:schemeClr val="tx1">
                  <a:lumMod val="50000"/>
                  <a:lumOff val="50000"/>
                </a:schemeClr>
              </a:solidFill>
              <a:latin typeface="メイリオ"/>
              <a:ea typeface="メイリオ"/>
              <a:cs typeface="メイリオ"/>
            </a:endParaRPr>
          </a:p>
        </p:txBody>
      </p:sp>
      <p:sp>
        <p:nvSpPr>
          <p:cNvPr id="6" name="正方形/長方形 5"/>
          <p:cNvSpPr/>
          <p:nvPr/>
        </p:nvSpPr>
        <p:spPr>
          <a:xfrm>
            <a:off x="147005" y="1078542"/>
            <a:ext cx="4172766" cy="461665"/>
          </a:xfrm>
          <a:prstGeom prst="rect">
            <a:avLst/>
          </a:prstGeom>
        </p:spPr>
        <p:txBody>
          <a:bodyPr wrap="square">
            <a:spAutoFit/>
          </a:bodyPr>
          <a:lstStyle/>
          <a:p>
            <a:pPr algn="r"/>
            <a:r>
              <a:rPr lang="ja-JP" altLang="en-US" sz="1200" b="1" dirty="0">
                <a:solidFill>
                  <a:schemeClr val="tx1">
                    <a:lumMod val="50000"/>
                    <a:lumOff val="50000"/>
                  </a:schemeClr>
                </a:solidFill>
                <a:latin typeface="メイリオ"/>
                <a:ea typeface="メイリオ"/>
                <a:cs typeface="メイリオ"/>
              </a:rPr>
              <a:t>国内プライベートクラウド市場 配備モデル別支出額</a:t>
            </a:r>
            <a:r>
              <a:rPr lang="ja-JP" altLang="en-US" sz="1200" b="1" dirty="0" smtClean="0">
                <a:solidFill>
                  <a:schemeClr val="tx1">
                    <a:lumMod val="50000"/>
                    <a:lumOff val="50000"/>
                  </a:schemeClr>
                </a:solidFill>
                <a:latin typeface="メイリオ"/>
                <a:ea typeface="メイリオ"/>
                <a:cs typeface="メイリオ"/>
              </a:rPr>
              <a:t>予測</a:t>
            </a:r>
            <a:endParaRPr lang="en-US" altLang="ja-JP" sz="1200" b="1" dirty="0" smtClean="0">
              <a:solidFill>
                <a:schemeClr val="tx1">
                  <a:lumMod val="50000"/>
                  <a:lumOff val="50000"/>
                </a:schemeClr>
              </a:solidFill>
              <a:latin typeface="メイリオ"/>
              <a:ea typeface="メイリオ"/>
              <a:cs typeface="メイリオ"/>
            </a:endParaRPr>
          </a:p>
          <a:p>
            <a:pPr algn="r"/>
            <a:r>
              <a:rPr lang="en-US" altLang="ja-JP" sz="1200" dirty="0" smtClean="0">
                <a:solidFill>
                  <a:schemeClr val="tx1">
                    <a:lumMod val="50000"/>
                    <a:lumOff val="50000"/>
                  </a:schemeClr>
                </a:solidFill>
                <a:latin typeface="メイリオ"/>
                <a:ea typeface="メイリオ"/>
                <a:cs typeface="メイリオ"/>
              </a:rPr>
              <a:t>2014</a:t>
            </a:r>
            <a:r>
              <a:rPr lang="ja-JP" altLang="en-US" sz="1200" dirty="0">
                <a:solidFill>
                  <a:schemeClr val="tx1">
                    <a:lumMod val="50000"/>
                    <a:lumOff val="50000"/>
                  </a:schemeClr>
                </a:solidFill>
                <a:latin typeface="メイリオ"/>
                <a:ea typeface="メイリオ"/>
                <a:cs typeface="メイリオ"/>
              </a:rPr>
              <a:t>年～</a:t>
            </a:r>
            <a:r>
              <a:rPr lang="en-US" altLang="ja-JP" sz="1200" dirty="0">
                <a:solidFill>
                  <a:schemeClr val="tx1">
                    <a:lumMod val="50000"/>
                    <a:lumOff val="50000"/>
                  </a:schemeClr>
                </a:solidFill>
                <a:latin typeface="メイリオ"/>
                <a:ea typeface="メイリオ"/>
                <a:cs typeface="メイリオ"/>
              </a:rPr>
              <a:t>2019</a:t>
            </a:r>
            <a:r>
              <a:rPr lang="ja-JP" altLang="en-US" sz="1200" dirty="0">
                <a:solidFill>
                  <a:schemeClr val="tx1">
                    <a:lumMod val="50000"/>
                    <a:lumOff val="50000"/>
                  </a:schemeClr>
                </a:solidFill>
                <a:latin typeface="メイリオ"/>
                <a:ea typeface="メイリオ"/>
                <a:cs typeface="メイリオ"/>
              </a:rPr>
              <a:t>年</a:t>
            </a:r>
          </a:p>
        </p:txBody>
      </p:sp>
      <p:sp>
        <p:nvSpPr>
          <p:cNvPr id="7" name="正方形/長方形 6"/>
          <p:cNvSpPr/>
          <p:nvPr/>
        </p:nvSpPr>
        <p:spPr>
          <a:xfrm>
            <a:off x="147005" y="5105378"/>
            <a:ext cx="4444045" cy="892552"/>
          </a:xfrm>
          <a:prstGeom prst="rect">
            <a:avLst/>
          </a:prstGeom>
        </p:spPr>
        <p:txBody>
          <a:bodyPr wrap="square">
            <a:spAutoFit/>
          </a:bodyPr>
          <a:lstStyle/>
          <a:p>
            <a:pPr marL="285750" indent="-285750">
              <a:buFont typeface="Wingdings" charset="2"/>
              <a:buChar char="v"/>
            </a:pPr>
            <a:r>
              <a:rPr lang="ja-JP" altLang="en-US" sz="1400" dirty="0" smtClean="0">
                <a:solidFill>
                  <a:schemeClr val="accent3">
                    <a:lumMod val="50000"/>
                  </a:schemeClr>
                </a:solidFill>
                <a:latin typeface="メイリオ"/>
                <a:ea typeface="メイリオ"/>
                <a:cs typeface="メイリオ"/>
              </a:rPr>
              <a:t>オンプレミス・プライベートクラウド</a:t>
            </a:r>
            <a:endParaRPr lang="en-US" altLang="ja-JP" sz="1400" dirty="0" smtClean="0">
              <a:solidFill>
                <a:schemeClr val="accent3">
                  <a:lumMod val="50000"/>
                </a:schemeClr>
              </a:solidFill>
              <a:latin typeface="メイリオ"/>
              <a:ea typeface="メイリオ"/>
              <a:cs typeface="メイリオ"/>
            </a:endParaRPr>
          </a:p>
          <a:p>
            <a:pPr marL="285750" indent="-285750">
              <a:buFont typeface="Wingdings" charset="2"/>
              <a:buChar char="v"/>
            </a:pPr>
            <a:r>
              <a:rPr lang="ja-JP" altLang="en-US" sz="1400" dirty="0" smtClean="0">
                <a:solidFill>
                  <a:srgbClr val="0000FF"/>
                </a:solidFill>
                <a:latin typeface="メイリオ"/>
                <a:ea typeface="メイリオ"/>
                <a:cs typeface="メイリオ"/>
              </a:rPr>
              <a:t>ホステッド・プライベートクラウド</a:t>
            </a:r>
            <a:endParaRPr lang="en-US" altLang="ja-JP" sz="14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デディケイテッド・プライベート・クラウド</a:t>
            </a:r>
            <a:endParaRPr lang="en-US" altLang="ja-JP" sz="12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コミュニティ・プライベート・クラウド</a:t>
            </a:r>
            <a:endParaRPr lang="ja-JP" altLang="en-US" sz="1200" dirty="0">
              <a:solidFill>
                <a:srgbClr val="0000FF"/>
              </a:solidFill>
              <a:latin typeface="メイリオ"/>
              <a:ea typeface="メイリオ"/>
              <a:cs typeface="メイリオ"/>
            </a:endParaRPr>
          </a:p>
        </p:txBody>
      </p:sp>
      <p:sp>
        <p:nvSpPr>
          <p:cNvPr id="8" name="正方形/長方形 7"/>
          <p:cNvSpPr/>
          <p:nvPr/>
        </p:nvSpPr>
        <p:spPr>
          <a:xfrm>
            <a:off x="5155315" y="1155841"/>
            <a:ext cx="3626267" cy="55242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プライベート・クラウド</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7018580" y="2343793"/>
            <a:ext cx="1763001" cy="6768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ホステッド</a:t>
            </a:r>
            <a:endParaRPr lang="en-US" altLang="ja-JP" sz="1400" b="1"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0" name="正方形/長方形 9"/>
          <p:cNvSpPr/>
          <p:nvPr/>
        </p:nvSpPr>
        <p:spPr>
          <a:xfrm>
            <a:off x="5155315" y="2343793"/>
            <a:ext cx="1763001" cy="67681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オンプレミス</a:t>
            </a:r>
            <a:endParaRPr lang="en-US" altLang="ja-JP" sz="1400" b="1"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1" name="正方形/長方形 10"/>
          <p:cNvSpPr/>
          <p:nvPr/>
        </p:nvSpPr>
        <p:spPr>
          <a:xfrm>
            <a:off x="5155314" y="4361711"/>
            <a:ext cx="1763001" cy="676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デ</a:t>
            </a:r>
            <a:r>
              <a:rPr kumimoji="1" lang="ja-JP" altLang="en-US" sz="1400" dirty="0" smtClean="0">
                <a:solidFill>
                  <a:srgbClr val="FFFFFF"/>
                </a:solidFill>
                <a:latin typeface="メイリオ"/>
                <a:ea typeface="メイリオ"/>
                <a:cs typeface="メイリオ"/>
              </a:rPr>
              <a:t>ディケイテッド</a:t>
            </a:r>
            <a:endParaRPr kumimoji="1"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2" name="正方形/長方形 11"/>
          <p:cNvSpPr/>
          <p:nvPr/>
        </p:nvSpPr>
        <p:spPr>
          <a:xfrm>
            <a:off x="7018580" y="4361711"/>
            <a:ext cx="1763001" cy="676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コミュニティ</a:t>
            </a:r>
            <a:endParaRPr lang="en-US" altLang="ja-JP" sz="1400" dirty="0" smtClean="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プライベート・</a:t>
            </a:r>
            <a:r>
              <a:rPr lang="ja-JP" altLang="en-US" sz="1000" dirty="0" smtClean="0">
                <a:solidFill>
                  <a:srgbClr val="FFFFFF"/>
                </a:solidFill>
                <a:latin typeface="メイリオ"/>
                <a:ea typeface="メイリオ"/>
                <a:cs typeface="メイリオ"/>
              </a:rPr>
              <a:t>クラウド</a:t>
            </a:r>
            <a:endParaRPr lang="ja-JP" altLang="en-US" sz="1000" dirty="0">
              <a:solidFill>
                <a:srgbClr val="FFFFFF"/>
              </a:solidFill>
              <a:latin typeface="メイリオ"/>
              <a:ea typeface="メイリオ"/>
              <a:cs typeface="メイリオ"/>
            </a:endParaRPr>
          </a:p>
        </p:txBody>
      </p:sp>
      <p:sp>
        <p:nvSpPr>
          <p:cNvPr id="13" name="正方形/長方形 12"/>
          <p:cNvSpPr/>
          <p:nvPr/>
        </p:nvSpPr>
        <p:spPr>
          <a:xfrm>
            <a:off x="5155314" y="3145947"/>
            <a:ext cx="1763001" cy="67681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ユーザー企業構内に設置</a:t>
            </a:r>
            <a:endParaRPr kumimoji="1"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lang="ja-JP" altLang="en-US" sz="800" dirty="0" smtClean="0">
                <a:solidFill>
                  <a:schemeClr val="accent3">
                    <a:lumMod val="50000"/>
                  </a:schemeClr>
                </a:solidFill>
                <a:latin typeface="メイリオ"/>
                <a:ea typeface="メイリオ"/>
                <a:cs typeface="メイリオ"/>
              </a:rPr>
              <a:t>自社資産</a:t>
            </a:r>
            <a:endParaRPr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自社運用・管理</a:t>
            </a:r>
            <a:endParaRPr kumimoji="1" lang="ja-JP" altLang="en-US" sz="800" dirty="0">
              <a:solidFill>
                <a:schemeClr val="accent3">
                  <a:lumMod val="50000"/>
                </a:schemeClr>
              </a:solidFill>
              <a:latin typeface="メイリオ"/>
              <a:ea typeface="メイリオ"/>
              <a:cs typeface="メイリオ"/>
            </a:endParaRPr>
          </a:p>
        </p:txBody>
      </p:sp>
      <p:sp>
        <p:nvSpPr>
          <p:cNvPr id="14" name="正方形/長方形 13"/>
          <p:cNvSpPr/>
          <p:nvPr/>
        </p:nvSpPr>
        <p:spPr>
          <a:xfrm>
            <a:off x="7018581" y="3145947"/>
            <a:ext cx="1763001" cy="676818"/>
          </a:xfrm>
          <a:prstGeom prst="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サービス事業者施設内に設置</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サービス事業者の資産</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定額利用料金／従量課金</a:t>
            </a:r>
            <a:endParaRPr kumimoji="1" lang="ja-JP" altLang="en-US" sz="800" dirty="0">
              <a:solidFill>
                <a:srgbClr val="0000FF"/>
              </a:solidFill>
              <a:latin typeface="メイリオ"/>
              <a:ea typeface="メイリオ"/>
              <a:cs typeface="メイリオ"/>
            </a:endParaRPr>
          </a:p>
        </p:txBody>
      </p:sp>
      <p:sp>
        <p:nvSpPr>
          <p:cNvPr id="15" name="正方形/長方形 14"/>
          <p:cNvSpPr/>
          <p:nvPr/>
        </p:nvSpPr>
        <p:spPr>
          <a:xfrm>
            <a:off x="5169245" y="5172220"/>
            <a:ext cx="1763001" cy="676818"/>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chemeClr val="accent5">
                    <a:lumMod val="75000"/>
                  </a:schemeClr>
                </a:solidFill>
                <a:latin typeface="メイリオ"/>
                <a:ea typeface="メイリオ"/>
                <a:cs typeface="メイリオ"/>
              </a:rPr>
              <a:t>パブリック・クラウドの一部をユーザー（テナント）に占有使用</a:t>
            </a:r>
            <a:endParaRPr kumimoji="1" lang="ja-JP" altLang="en-US" sz="800" dirty="0">
              <a:solidFill>
                <a:schemeClr val="accent5">
                  <a:lumMod val="75000"/>
                </a:schemeClr>
              </a:solidFill>
              <a:latin typeface="メイリオ"/>
              <a:ea typeface="メイリオ"/>
              <a:cs typeface="メイリオ"/>
            </a:endParaRPr>
          </a:p>
        </p:txBody>
      </p:sp>
      <p:sp>
        <p:nvSpPr>
          <p:cNvPr id="16" name="正方形/長方形 15"/>
          <p:cNvSpPr/>
          <p:nvPr/>
        </p:nvSpPr>
        <p:spPr>
          <a:xfrm>
            <a:off x="7018581" y="5172220"/>
            <a:ext cx="1763001" cy="676818"/>
          </a:xfrm>
          <a:prstGeom prst="rect">
            <a:avLst/>
          </a:prstGeom>
          <a:solidFill>
            <a:schemeClr val="bg1"/>
          </a:solidFill>
          <a:ln>
            <a:solidFill>
              <a:srgbClr val="33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3366FF"/>
                </a:solidFill>
                <a:latin typeface="メイリオ"/>
                <a:ea typeface="メイリオ"/>
                <a:cs typeface="メイリオ"/>
              </a:rPr>
              <a:t>ユーザー（テナント）毎のプライベート・クラウドを管理・運用</a:t>
            </a:r>
            <a:endParaRPr kumimoji="1" lang="ja-JP" altLang="en-US" sz="800" dirty="0">
              <a:solidFill>
                <a:srgbClr val="3366FF"/>
              </a:solidFill>
              <a:latin typeface="メイリオ"/>
              <a:ea typeface="メイリオ"/>
              <a:cs typeface="メイリオ"/>
            </a:endParaRPr>
          </a:p>
        </p:txBody>
      </p:sp>
      <p:cxnSp>
        <p:nvCxnSpPr>
          <p:cNvPr id="18" name="カギ線コネクタ 17"/>
          <p:cNvCxnSpPr>
            <a:stCxn id="8" idx="2"/>
            <a:endCxn id="10" idx="0"/>
          </p:cNvCxnSpPr>
          <p:nvPr/>
        </p:nvCxnSpPr>
        <p:spPr>
          <a:xfrm rot="5400000">
            <a:off x="6184867" y="1560211"/>
            <a:ext cx="635532" cy="931633"/>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8" idx="2"/>
          </p:cNvCxnSpPr>
          <p:nvPr/>
        </p:nvCxnSpPr>
        <p:spPr>
          <a:xfrm rot="16200000" flipV="1">
            <a:off x="7116499" y="1560211"/>
            <a:ext cx="635532" cy="931632"/>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11" idx="0"/>
            <a:endCxn id="14" idx="2"/>
          </p:cNvCxnSpPr>
          <p:nvPr/>
        </p:nvCxnSpPr>
        <p:spPr>
          <a:xfrm rot="5400000" flipH="1" flipV="1">
            <a:off x="6698975" y="3160605"/>
            <a:ext cx="538946" cy="186326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カギ線コネクタ 28"/>
          <p:cNvCxnSpPr>
            <a:stCxn id="12" idx="0"/>
            <a:endCxn id="14" idx="2"/>
          </p:cNvCxnSpPr>
          <p:nvPr/>
        </p:nvCxnSpPr>
        <p:spPr>
          <a:xfrm rot="5400000" flipH="1" flipV="1">
            <a:off x="7630608" y="4092238"/>
            <a:ext cx="538946" cy="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8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プライベートクラウド（２）</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27</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2056012"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en-US" altLang="ja-JP" sz="1200" dirty="0">
                <a:solidFill>
                  <a:srgbClr val="0070C0"/>
                </a:solidFill>
              </a:rPr>
              <a:t> </a:t>
            </a:r>
            <a:r>
              <a:rPr lang="ja-JP" altLang="en-US" sz="1200" dirty="0" smtClean="0">
                <a:solidFill>
                  <a:srgbClr val="0070C0"/>
                </a:solidFill>
              </a:rPr>
              <a:t>コム　</a:t>
            </a:r>
            <a:r>
              <a:rPr kumimoji="1" lang="en-US" altLang="ja-JP" sz="1200" dirty="0" smtClean="0">
                <a:solidFill>
                  <a:srgbClr val="0070C0"/>
                </a:solidFill>
              </a:rPr>
              <a:t>Enterprise Cloud</a:t>
            </a:r>
            <a:endParaRPr lang="ja-JP" altLang="en-US" sz="1200" dirty="0">
              <a:solidFill>
                <a:srgbClr val="0070C0"/>
              </a:solidFill>
            </a:endParaRPr>
          </a:p>
          <a:p>
            <a:pPr marL="171450" indent="-171450">
              <a:buFont typeface="Wingdings" charset="2"/>
              <a:buChar char="l"/>
            </a:pPr>
            <a:r>
              <a:rPr lang="en-US" altLang="ja-JP" sz="1200" dirty="0" smtClean="0">
                <a:solidFill>
                  <a:srgbClr val="0070C0"/>
                </a:solidFill>
              </a:rPr>
              <a:t>NSSOL </a:t>
            </a:r>
            <a:r>
              <a:rPr lang="en-US" altLang="ja-JP" sz="1200" dirty="0" err="1" smtClean="0">
                <a:solidFill>
                  <a:srgbClr val="0070C0"/>
                </a:solidFill>
              </a:rPr>
              <a:t>absonne</a:t>
            </a:r>
            <a:endParaRPr lang="en-US" altLang="ja-JP" sz="1200" dirty="0" smtClean="0">
              <a:solidFill>
                <a:srgbClr val="0070C0"/>
              </a:solidFill>
            </a:endParaRPr>
          </a:p>
          <a:p>
            <a:pPr marL="171450" indent="-171450">
              <a:buFont typeface="Wingdings" charset="2"/>
              <a:buChar char="l"/>
            </a:pPr>
            <a:r>
              <a:rPr lang="en-US" altLang="ja-JP" sz="1200" dirty="0" smtClean="0">
                <a:solidFill>
                  <a:srgbClr val="0070C0"/>
                </a:solidFill>
              </a:rPr>
              <a:t>CTC 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238853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a:t>
            </a:r>
            <a:r>
              <a:rPr kumimoji="1" lang="ja-JP" altLang="en-US" smtClean="0"/>
              <a:t>・クラウド</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67670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a:effectLst>
            <a:outerShdw blurRad="50800" dist="38100" dir="2700000" algn="tl" rotWithShape="0">
              <a:prstClr val="black">
                <a:alpha val="40000"/>
              </a:prstClr>
            </a:outerShdw>
          </a:effectLst>
        </p:grpSpPr>
        <p:sp>
          <p:nvSpPr>
            <p:cNvPr id="12" name="角丸四角形 11"/>
            <p:cNvSpPr/>
            <p:nvPr/>
          </p:nvSpPr>
          <p:spPr>
            <a:xfrm>
              <a:off x="5464843" y="3009782"/>
              <a:ext cx="2936919" cy="813632"/>
            </a:xfrm>
            <a:prstGeom prst="round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a:ln>
                <a:noFill/>
              </a:ln>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grpSp>
        <p:nvGrpSpPr>
          <p:cNvPr id="18" name="図形グループ 17"/>
          <p:cNvGrpSpPr/>
          <p:nvPr/>
        </p:nvGrpSpPr>
        <p:grpSpPr>
          <a:xfrm>
            <a:off x="465318" y="3458302"/>
            <a:ext cx="3662015" cy="1725404"/>
            <a:chOff x="390688" y="2743200"/>
            <a:chExt cx="2747636" cy="2579132"/>
          </a:xfrm>
          <a:effectLst>
            <a:outerShdw blurRad="50800" dist="38100" dir="2700000" algn="tl" rotWithShape="0">
              <a:prstClr val="black">
                <a:alpha val="40000"/>
              </a:prstClr>
            </a:outerShdw>
          </a:effectLst>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noFill/>
            <a:headEnd type="none" w="med" len="med"/>
            <a:tailEnd type="none" w="med" len="med"/>
          </a:ln>
          <a:effectLst>
            <a:outerShdw blurRad="50800" dist="38100" dir="2700000" algn="tl" rotWithShape="0">
              <a:prstClr val="black">
                <a:alpha val="40000"/>
              </a:prstClr>
            </a:outerShdw>
          </a:effectLst>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22102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Tree>
    <p:extLst>
      <p:ext uri="{BB962C8B-B14F-4D97-AF65-F5344CB8AC3E}">
        <p14:creationId xmlns:p14="http://schemas.microsoft.com/office/powerpoint/2010/main" val="310728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3"/>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18416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bwMode="auto">
          <a:xfrm>
            <a:off x="546729" y="952700"/>
            <a:ext cx="8050541" cy="2764332"/>
          </a:xfrm>
          <a:prstGeom prst="roundRect">
            <a:avLst>
              <a:gd name="adj" fmla="val 0"/>
            </a:avLst>
          </a:prstGeom>
          <a:solidFill>
            <a:schemeClr val="accent6">
              <a:lumMod val="20000"/>
              <a:lumOff val="8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50" name="角丸四角形 49"/>
          <p:cNvSpPr/>
          <p:nvPr/>
        </p:nvSpPr>
        <p:spPr bwMode="auto">
          <a:xfrm>
            <a:off x="553907" y="3789040"/>
            <a:ext cx="8050541" cy="2764332"/>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3" name="スライド番号プレースホルダー 2"/>
          <p:cNvSpPr>
            <a:spLocks noGrp="1"/>
          </p:cNvSpPr>
          <p:nvPr>
            <p:ph type="sldNum" sz="quarter" idx="12"/>
          </p:nvPr>
        </p:nvSpPr>
        <p:spPr>
          <a:xfrm>
            <a:off x="7356228" y="6588645"/>
            <a:ext cx="1709618" cy="280857"/>
          </a:xfrm>
        </p:spPr>
        <p:txBody>
          <a:bodyPr/>
          <a:lstStyle/>
          <a:p>
            <a:fld id="{8FF8CC5D-A65D-5946-99B5-645367A967AD}" type="slidenum">
              <a:rPr kumimoji="1" lang="ja-JP" altLang="en-US" sz="1200" smtClean="0"/>
              <a:t>31</a:t>
            </a:fld>
            <a:endParaRPr kumimoji="1" lang="ja-JP" altLang="en-US" sz="1200"/>
          </a:p>
        </p:txBody>
      </p:sp>
      <p:sp>
        <p:nvSpPr>
          <p:cNvPr id="4" name="角丸四角形 3"/>
          <p:cNvSpPr/>
          <p:nvPr/>
        </p:nvSpPr>
        <p:spPr bwMode="auto">
          <a:xfrm>
            <a:off x="975654" y="5108931"/>
            <a:ext cx="1842588"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5" name="角丸四角形 4"/>
          <p:cNvSpPr/>
          <p:nvPr/>
        </p:nvSpPr>
        <p:spPr bwMode="auto">
          <a:xfrm>
            <a:off x="2227657" y="2554955"/>
            <a:ext cx="1211675" cy="773655"/>
          </a:xfrm>
          <a:prstGeom prst="roundRect">
            <a:avLst>
              <a:gd name="adj" fmla="val 0"/>
            </a:avLst>
          </a:prstGeom>
          <a:solidFill>
            <a:srgbClr val="0432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smtClean="0">
                <a:solidFill>
                  <a:schemeClr val="bg1"/>
                </a:solidFill>
                <a:latin typeface="Tahoma" pitchFamily="34" charset="0"/>
                <a:ea typeface="Tahoma" pitchFamily="34" charset="0"/>
                <a:cs typeface="Tahoma" pitchFamily="34" charset="0"/>
              </a:rPr>
              <a:t>AWS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6" name="角丸四角形 5"/>
          <p:cNvSpPr/>
          <p:nvPr/>
        </p:nvSpPr>
        <p:spPr bwMode="auto">
          <a:xfrm>
            <a:off x="2854317" y="5108930"/>
            <a:ext cx="1835450"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9" name="角丸四角形 8"/>
          <p:cNvSpPr/>
          <p:nvPr/>
        </p:nvSpPr>
        <p:spPr bwMode="auto">
          <a:xfrm>
            <a:off x="975654" y="2554955"/>
            <a:ext cx="1211675"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0" name="角丸四角形 9"/>
          <p:cNvSpPr/>
          <p:nvPr/>
        </p:nvSpPr>
        <p:spPr bwMode="auto">
          <a:xfrm>
            <a:off x="4730095" y="2554955"/>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ja-JP" altLang="en-US"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Air</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1" name="角丸四角形 10"/>
          <p:cNvSpPr/>
          <p:nvPr/>
        </p:nvSpPr>
        <p:spPr bwMode="auto">
          <a:xfrm>
            <a:off x="4730095" y="5108930"/>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en-US" altLang="ja-JP"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Suites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2" name="角丸四角形 11"/>
          <p:cNvSpPr/>
          <p:nvPr/>
        </p:nvSpPr>
        <p:spPr bwMode="auto">
          <a:xfrm>
            <a:off x="5982098" y="1526963"/>
            <a:ext cx="1211675" cy="1801647"/>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3" name="角丸四角形 12"/>
          <p:cNvSpPr/>
          <p:nvPr/>
        </p:nvSpPr>
        <p:spPr bwMode="auto">
          <a:xfrm>
            <a:off x="5982097" y="5108930"/>
            <a:ext cx="1211676" cy="773656"/>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4" name="角丸四角形 13"/>
          <p:cNvSpPr/>
          <p:nvPr/>
        </p:nvSpPr>
        <p:spPr bwMode="auto">
          <a:xfrm>
            <a:off x="7234101" y="2554955"/>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Platform</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5" name="角丸四角形 14"/>
          <p:cNvSpPr/>
          <p:nvPr/>
        </p:nvSpPr>
        <p:spPr bwMode="auto">
          <a:xfrm>
            <a:off x="7234101" y="4078933"/>
            <a:ext cx="1211675" cy="1803653"/>
          </a:xfrm>
          <a:prstGeom prst="roundRect">
            <a:avLst>
              <a:gd name="adj" fmla="val 0"/>
            </a:avLst>
          </a:prstGeom>
          <a:solidFill>
            <a:schemeClr val="bg1">
              <a:lumMod val="95000"/>
            </a:schemeClr>
          </a:solidFill>
          <a:ln w="19050">
            <a:solidFill>
              <a:schemeClr val="tx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smtClean="0">
                <a:solidFill>
                  <a:schemeClr val="bg1">
                    <a:lumMod val="50000"/>
                  </a:schemeClr>
                </a:solidFill>
                <a:latin typeface="Meiryo" charset="-128"/>
                <a:ea typeface="Meiryo" charset="-128"/>
                <a:cs typeface="Meiryo" charset="-128"/>
              </a:rPr>
              <a:t>なし</a:t>
            </a:r>
            <a:endParaRPr kumimoji="0" lang="en-US" altLang="ja-JP" sz="1200" dirty="0">
              <a:solidFill>
                <a:schemeClr val="bg1">
                  <a:lumMod val="50000"/>
                </a:schemeClr>
              </a:solidFill>
              <a:latin typeface="Meiryo" charset="-128"/>
              <a:ea typeface="Meiryo" charset="-128"/>
              <a:cs typeface="Meiryo" charset="-128"/>
            </a:endParaRPr>
          </a:p>
        </p:txBody>
      </p:sp>
      <p:sp>
        <p:nvSpPr>
          <p:cNvPr id="16" name="角丸四角形 15"/>
          <p:cNvSpPr/>
          <p:nvPr/>
        </p:nvSpPr>
        <p:spPr bwMode="auto">
          <a:xfrm>
            <a:off x="971600" y="1526963"/>
            <a:ext cx="4966116" cy="773655"/>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a:solidFill>
                  <a:schemeClr val="bg1"/>
                </a:solidFill>
                <a:latin typeface="Tahoma" pitchFamily="34" charset="0"/>
                <a:ea typeface="Tahoma" pitchFamily="34" charset="0"/>
                <a:cs typeface="Tahoma" pitchFamily="34" charset="0"/>
              </a:rPr>
              <a:t> </a:t>
            </a: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9" name="角丸四角形 18"/>
          <p:cNvSpPr/>
          <p:nvPr/>
        </p:nvSpPr>
        <p:spPr bwMode="auto">
          <a:xfrm>
            <a:off x="7234101" y="1526963"/>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App Engine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1" name="角丸四角形 20"/>
          <p:cNvSpPr/>
          <p:nvPr/>
        </p:nvSpPr>
        <p:spPr bwMode="auto">
          <a:xfrm>
            <a:off x="2242982" y="2053892"/>
            <a:ext cx="1211676" cy="365344"/>
          </a:xfrm>
          <a:prstGeom prst="roundRect">
            <a:avLst>
              <a:gd name="adj" fmla="val 0"/>
            </a:avLst>
          </a:prstGeom>
          <a:solidFill>
            <a:srgbClr val="0432FF">
              <a:alpha val="52941"/>
            </a:srgb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Elastic Beans Talk</a:t>
            </a:r>
          </a:p>
          <a:p>
            <a:pPr algn="ctr">
              <a:spcBef>
                <a:spcPct val="20000"/>
              </a:spcBef>
            </a:pPr>
            <a:r>
              <a:rPr kumimoji="0" lang="en-US" altLang="ja-JP" sz="800" dirty="0" smtClean="0">
                <a:solidFill>
                  <a:schemeClr val="bg1"/>
                </a:solidFill>
                <a:latin typeface="Meiryo" charset="-128"/>
                <a:ea typeface="Meiryo" charset="-128"/>
                <a:cs typeface="Meiryo" charset="-128"/>
              </a:rPr>
              <a:t>Lambda</a:t>
            </a:r>
            <a:r>
              <a:rPr kumimoji="0" lang="en-US" altLang="ja-JP" sz="800" dirty="0">
                <a:solidFill>
                  <a:schemeClr val="bg1"/>
                </a:solidFill>
                <a:latin typeface="Meiryo" charset="-128"/>
                <a:ea typeface="Meiryo" charset="-128"/>
                <a:cs typeface="Meiryo" charset="-128"/>
              </a:rPr>
              <a:t> </a:t>
            </a:r>
            <a:r>
              <a:rPr kumimoji="0" lang="ja-JP" altLang="en-US" sz="800" dirty="0" smtClean="0">
                <a:solidFill>
                  <a:schemeClr val="bg1"/>
                </a:solidFill>
                <a:latin typeface="Meiryo" charset="-128"/>
                <a:ea typeface="Meiryo" charset="-128"/>
                <a:cs typeface="Meiryo" charset="-128"/>
              </a:rPr>
              <a:t>など</a:t>
            </a:r>
            <a:endParaRPr kumimoji="0" lang="en-US" altLang="ja-JP" sz="800" dirty="0" smtClean="0">
              <a:solidFill>
                <a:schemeClr val="bg1"/>
              </a:solidFill>
              <a:latin typeface="Meiryo" charset="-128"/>
              <a:ea typeface="Meiryo" charset="-128"/>
              <a:cs typeface="Meiryo" charset="-128"/>
            </a:endParaRPr>
          </a:p>
        </p:txBody>
      </p:sp>
      <p:sp>
        <p:nvSpPr>
          <p:cNvPr id="22" name="角丸四角形 21"/>
          <p:cNvSpPr/>
          <p:nvPr/>
        </p:nvSpPr>
        <p:spPr bwMode="auto">
          <a:xfrm>
            <a:off x="3972776" y="1418090"/>
            <a:ext cx="720080" cy="1001145"/>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r>
              <a:rPr kumimoji="0" lang="en-US" altLang="ja-JP" sz="800" dirty="0" smtClean="0">
                <a:solidFill>
                  <a:schemeClr val="bg1"/>
                </a:solidFill>
                <a:latin typeface="Meiryo" charset="-128"/>
                <a:ea typeface="Meiryo" charset="-128"/>
                <a:cs typeface="Meiryo" charset="-128"/>
              </a:rPr>
              <a:t> Dedicated</a:t>
            </a:r>
          </a:p>
        </p:txBody>
      </p:sp>
      <p:cxnSp>
        <p:nvCxnSpPr>
          <p:cNvPr id="28" name="直線矢印コネクタ 27"/>
          <p:cNvCxnSpPr/>
          <p:nvPr/>
        </p:nvCxnSpPr>
        <p:spPr>
          <a:xfrm flipH="1">
            <a:off x="2504619"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3148167" y="330493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bwMode="auto">
          <a:xfrm>
            <a:off x="2248128" y="3589156"/>
            <a:ext cx="1226928" cy="32456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rgbClr val="00B050"/>
                </a:solidFill>
                <a:latin typeface="Meiryo" charset="-128"/>
                <a:ea typeface="Meiryo" charset="-128"/>
                <a:cs typeface="Meiryo" charset="-128"/>
              </a:rPr>
              <a:t>互換</a:t>
            </a:r>
            <a:r>
              <a:rPr kumimoji="0" lang="en-US" altLang="ja-JP" sz="1200" dirty="0" smtClean="0">
                <a:solidFill>
                  <a:srgbClr val="00B050"/>
                </a:solidFill>
                <a:latin typeface="Meiryo" charset="-128"/>
                <a:ea typeface="Meiryo" charset="-128"/>
                <a:cs typeface="Meiryo" charset="-128"/>
              </a:rPr>
              <a:t>API</a:t>
            </a:r>
            <a:endParaRPr kumimoji="0" lang="en-US" altLang="ja-JP" sz="1200" dirty="0">
              <a:solidFill>
                <a:srgbClr val="00B050"/>
              </a:solidFill>
              <a:latin typeface="Meiryo" charset="-128"/>
              <a:ea typeface="Meiryo" charset="-128"/>
              <a:cs typeface="Meiryo" charset="-128"/>
            </a:endParaRPr>
          </a:p>
        </p:txBody>
      </p:sp>
      <p:cxnSp>
        <p:nvCxnSpPr>
          <p:cNvPr id="30" name="直線矢印コネクタ 29"/>
          <p:cNvCxnSpPr/>
          <p:nvPr/>
        </p:nvCxnSpPr>
        <p:spPr>
          <a:xfrm flipH="1">
            <a:off x="1581490"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3777975" y="332861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2" idx="2"/>
            <a:endCxn id="23" idx="0"/>
          </p:cNvCxnSpPr>
          <p:nvPr/>
        </p:nvCxnSpPr>
        <p:spPr>
          <a:xfrm flipH="1">
            <a:off x="4331272" y="2419235"/>
            <a:ext cx="1544" cy="1591143"/>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0" idx="2"/>
            <a:endCxn id="11" idx="0"/>
          </p:cNvCxnSpPr>
          <p:nvPr/>
        </p:nvCxnSpPr>
        <p:spPr>
          <a:xfrm>
            <a:off x="5335933" y="3328610"/>
            <a:ext cx="0" cy="1780320"/>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12" idx="2"/>
            <a:endCxn id="13" idx="0"/>
          </p:cNvCxnSpPr>
          <p:nvPr/>
        </p:nvCxnSpPr>
        <p:spPr>
          <a:xfrm flipH="1">
            <a:off x="6587935" y="3328610"/>
            <a:ext cx="1" cy="178032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角丸四角形 7"/>
          <p:cNvSpPr/>
          <p:nvPr/>
        </p:nvSpPr>
        <p:spPr bwMode="auto">
          <a:xfrm>
            <a:off x="3478092" y="2554955"/>
            <a:ext cx="1211675"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4" name="角丸四角形 23"/>
          <p:cNvSpPr/>
          <p:nvPr/>
        </p:nvSpPr>
        <p:spPr bwMode="auto">
          <a:xfrm>
            <a:off x="971600" y="4078933"/>
            <a:ext cx="4975747" cy="797336"/>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3" name="角丸四角形 22"/>
          <p:cNvSpPr/>
          <p:nvPr/>
        </p:nvSpPr>
        <p:spPr bwMode="auto">
          <a:xfrm>
            <a:off x="3972776" y="4010378"/>
            <a:ext cx="716991" cy="968169"/>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smtClean="0">
                <a:solidFill>
                  <a:schemeClr val="bg1"/>
                </a:solidFill>
                <a:latin typeface="Meiryo" charset="-128"/>
                <a:ea typeface="Meiryo" charset="-128"/>
                <a:cs typeface="Meiryo" charset="-128"/>
              </a:rPr>
              <a:t>Local</a:t>
            </a:r>
            <a:endParaRPr kumimoji="0" lang="en-US" altLang="ja-JP" sz="800" dirty="0">
              <a:solidFill>
                <a:schemeClr val="bg1"/>
              </a:solidFill>
              <a:latin typeface="Meiryo" charset="-128"/>
              <a:ea typeface="Meiryo" charset="-128"/>
              <a:cs typeface="Meiryo" charset="-128"/>
            </a:endParaRPr>
          </a:p>
        </p:txBody>
      </p:sp>
      <p:sp>
        <p:nvSpPr>
          <p:cNvPr id="52" name="テキスト ボックス 51"/>
          <p:cNvSpPr txBox="1"/>
          <p:nvPr/>
        </p:nvSpPr>
        <p:spPr>
          <a:xfrm>
            <a:off x="3198495" y="6115705"/>
            <a:ext cx="2723823" cy="369332"/>
          </a:xfrm>
          <a:prstGeom prst="rect">
            <a:avLst/>
          </a:prstGeom>
          <a:noFill/>
        </p:spPr>
        <p:txBody>
          <a:bodyPr wrap="none" rtlCol="0">
            <a:spAutoFit/>
          </a:bodyPr>
          <a:lstStyle/>
          <a:p>
            <a:pPr algn="ctr"/>
            <a:r>
              <a:rPr kumimoji="1" lang="ja-JP" altLang="en-US" b="1" smtClean="0">
                <a:solidFill>
                  <a:srgbClr val="0432FF"/>
                </a:solidFill>
                <a:latin typeface="Meiryo" charset="-128"/>
                <a:ea typeface="Meiryo" charset="-128"/>
                <a:cs typeface="Meiryo" charset="-128"/>
              </a:rPr>
              <a:t>プライベート・クラウド</a:t>
            </a:r>
            <a:endParaRPr kumimoji="1" lang="ja-JP" altLang="en-US" b="1" dirty="0">
              <a:solidFill>
                <a:srgbClr val="0432FF"/>
              </a:solidFill>
              <a:latin typeface="Meiryo" charset="-128"/>
              <a:ea typeface="Meiryo" charset="-128"/>
              <a:cs typeface="Meiryo" charset="-128"/>
            </a:endParaRPr>
          </a:p>
        </p:txBody>
      </p:sp>
      <p:sp>
        <p:nvSpPr>
          <p:cNvPr id="53" name="テキスト ボックス 52"/>
          <p:cNvSpPr txBox="1"/>
          <p:nvPr/>
        </p:nvSpPr>
        <p:spPr>
          <a:xfrm>
            <a:off x="3313911" y="1000729"/>
            <a:ext cx="2492991" cy="369332"/>
          </a:xfrm>
          <a:prstGeom prst="rect">
            <a:avLst/>
          </a:prstGeom>
          <a:noFill/>
        </p:spPr>
        <p:txBody>
          <a:bodyPr wrap="none" rtlCol="0">
            <a:spAutoFit/>
          </a:bodyPr>
          <a:lstStyle/>
          <a:p>
            <a:pPr algn="ctr"/>
            <a:r>
              <a:rPr kumimoji="1" lang="ja-JP" altLang="en-US" b="1" dirty="0" smtClean="0">
                <a:solidFill>
                  <a:srgbClr val="0432FF"/>
                </a:solidFill>
                <a:latin typeface="Meiryo" charset="-128"/>
                <a:ea typeface="Meiryo" charset="-128"/>
                <a:cs typeface="Meiryo" charset="-128"/>
              </a:rPr>
              <a:t>パブリック・クラウド</a:t>
            </a:r>
            <a:endParaRPr kumimoji="1" lang="ja-JP" altLang="en-US" b="1" dirty="0">
              <a:solidFill>
                <a:srgbClr val="0432FF"/>
              </a:solidFill>
              <a:latin typeface="Meiryo" charset="-128"/>
              <a:ea typeface="Meiryo" charset="-128"/>
              <a:cs typeface="Meiryo" charset="-128"/>
            </a:endParaRPr>
          </a:p>
        </p:txBody>
      </p:sp>
      <p:sp>
        <p:nvSpPr>
          <p:cNvPr id="7" name="ホームベース 6"/>
          <p:cNvSpPr/>
          <p:nvPr/>
        </p:nvSpPr>
        <p:spPr>
          <a:xfrm>
            <a:off x="365762" y="152696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4" name="ホームベース 33"/>
          <p:cNvSpPr/>
          <p:nvPr/>
        </p:nvSpPr>
        <p:spPr>
          <a:xfrm>
            <a:off x="365762" y="257418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5" name="ホームベース 34"/>
          <p:cNvSpPr/>
          <p:nvPr/>
        </p:nvSpPr>
        <p:spPr>
          <a:xfrm>
            <a:off x="376668" y="407893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7" name="ホームベース 36"/>
          <p:cNvSpPr/>
          <p:nvPr/>
        </p:nvSpPr>
        <p:spPr>
          <a:xfrm>
            <a:off x="376668" y="512615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40" name="角丸四角形 39"/>
          <p:cNvSpPr/>
          <p:nvPr/>
        </p:nvSpPr>
        <p:spPr bwMode="auto">
          <a:xfrm>
            <a:off x="5982097" y="4078932"/>
            <a:ext cx="1211676" cy="773656"/>
          </a:xfrm>
          <a:prstGeom prst="roundRect">
            <a:avLst>
              <a:gd name="adj" fmla="val 0"/>
            </a:avLst>
          </a:prstGeom>
          <a:solidFill>
            <a:srgbClr val="407AAA"/>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Meiryo" charset="-128"/>
                <a:ea typeface="Meiryo" charset="-128"/>
                <a:cs typeface="Meiryo" charset="-128"/>
              </a:rPr>
              <a:t>SQL Server</a:t>
            </a:r>
          </a:p>
          <a:p>
            <a:pPr algn="ctr">
              <a:spcBef>
                <a:spcPct val="20000"/>
              </a:spcBef>
            </a:pPr>
            <a:r>
              <a:rPr kumimoji="0" lang="en-US" altLang="ja-JP" sz="1200" dirty="0">
                <a:solidFill>
                  <a:schemeClr val="bg1"/>
                </a:solidFill>
                <a:latin typeface="Meiryo" charset="-128"/>
                <a:ea typeface="Meiryo" charset="-128"/>
                <a:cs typeface="Meiryo" charset="-128"/>
              </a:rPr>
              <a:t>Visual Studio </a:t>
            </a:r>
            <a:endParaRPr kumimoji="0" lang="en-US" altLang="ja-JP" sz="1200" dirty="0" smtClean="0">
              <a:solidFill>
                <a:schemeClr val="bg1"/>
              </a:solidFill>
              <a:latin typeface="Meiryo" charset="-128"/>
              <a:ea typeface="Meiryo" charset="-128"/>
              <a:cs typeface="Meiryo" charset="-128"/>
            </a:endParaRPr>
          </a:p>
          <a:p>
            <a:pPr algn="ctr">
              <a:spcBef>
                <a:spcPct val="20000"/>
              </a:spcBef>
            </a:pPr>
            <a:r>
              <a:rPr kumimoji="0" lang="en-US" altLang="ja-JP" sz="1200" dirty="0" err="1" smtClean="0">
                <a:solidFill>
                  <a:schemeClr val="bg1"/>
                </a:solidFill>
                <a:latin typeface="Meiryo" charset="-128"/>
                <a:ea typeface="Meiryo" charset="-128"/>
                <a:cs typeface="Meiryo" charset="-128"/>
              </a:rPr>
              <a:t>.Net</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など</a:t>
            </a:r>
            <a:endParaRPr kumimoji="0" lang="en-US" altLang="ja-JP" sz="12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06417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charset="-128"/>
              <a:ea typeface="Meiryo" charset="-128"/>
              <a:cs typeface="Meiryo" charset="-128"/>
            </a:endParaRPr>
          </a:p>
          <a:p>
            <a:pPr>
              <a:spcBef>
                <a:spcPct val="20000"/>
              </a:spcBef>
              <a:defRPr/>
            </a:pPr>
            <a:endParaRPr lang="ja-JP" altLang="en-US" sz="1200" dirty="0">
              <a:solidFill>
                <a:srgbClr val="484848"/>
              </a:solidFill>
              <a:latin typeface="Meiryo" charset="-128"/>
              <a:ea typeface="Meiryo"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smtClean="0">
                <a:solidFill>
                  <a:srgbClr val="000090"/>
                </a:solidFill>
                <a:latin typeface="Meiryo" charset="-128"/>
                <a:ea typeface="Meiryo" charset="-128"/>
                <a:cs typeface="Meiryo" charset="-128"/>
              </a:rPr>
              <a:t>ハイブリッド</a:t>
            </a:r>
            <a:endParaRPr kumimoji="1" lang="en-US" altLang="ja-JP" sz="1800" dirty="0" smtClean="0">
              <a:solidFill>
                <a:srgbClr val="000090"/>
              </a:solidFill>
              <a:latin typeface="Meiryo" charset="-128"/>
              <a:ea typeface="Meiryo" charset="-128"/>
              <a:cs typeface="Meiryo" charset="-128"/>
            </a:endParaRPr>
          </a:p>
          <a:p>
            <a:pPr algn="ctr"/>
            <a:r>
              <a:rPr lang="ja-JP" altLang="en-US" sz="1800" dirty="0" smtClean="0">
                <a:solidFill>
                  <a:srgbClr val="000090"/>
                </a:solidFill>
                <a:latin typeface="Meiryo" charset="-128"/>
                <a:ea typeface="Meiryo" charset="-128"/>
                <a:cs typeface="Meiryo" charset="-128"/>
              </a:rPr>
              <a:t>クラウド</a:t>
            </a:r>
            <a:endParaRPr kumimoji="1" lang="ja-JP" altLang="en-US" sz="1800" dirty="0">
              <a:solidFill>
                <a:srgbClr val="000090"/>
              </a:solidFill>
              <a:latin typeface="Meiryo" charset="-128"/>
              <a:ea typeface="Meiryo"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ベンダーにて</a:t>
            </a:r>
            <a:r>
              <a:rPr lang="ja-JP" altLang="en-US" sz="1400" dirty="0" smtClean="0">
                <a:solidFill>
                  <a:srgbClr val="40458C"/>
                </a:solidFill>
                <a:latin typeface="Meiryo" charset="-128"/>
                <a:ea typeface="Meiryo" charset="-128"/>
                <a:cs typeface="Meiryo" charset="-128"/>
              </a:rPr>
              <a:t>運用、ネットワーク</a:t>
            </a:r>
            <a:r>
              <a:rPr lang="ja-JP" altLang="en-US" sz="1400" dirty="0">
                <a:solidFill>
                  <a:srgbClr val="40458C"/>
                </a:solidFill>
                <a:latin typeface="Meiryo" charset="-128"/>
                <a:ea typeface="Meiryo" charset="-128"/>
                <a:cs typeface="Meiryo" charset="-128"/>
              </a:rPr>
              <a:t>を</a:t>
            </a:r>
            <a:r>
              <a:rPr lang="ja-JP" altLang="en-US" sz="1400" dirty="0" smtClean="0">
                <a:solidFill>
                  <a:srgbClr val="40458C"/>
                </a:solidFill>
                <a:latin typeface="Meiryo" charset="-128"/>
                <a:ea typeface="Meiryo" charset="-128"/>
                <a:cs typeface="Meiryo" charset="-128"/>
              </a:rPr>
              <a:t>介してサービス</a:t>
            </a:r>
            <a:r>
              <a:rPr lang="ja-JP" altLang="en-US" sz="1400" dirty="0">
                <a:solidFill>
                  <a:srgbClr val="40458C"/>
                </a:solidFill>
                <a:latin typeface="Meiryo" charset="-128"/>
                <a:ea typeface="Meiryo" charset="-128"/>
                <a:cs typeface="Meiryo" charset="-128"/>
              </a:rPr>
              <a:t>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charset="-128"/>
                <a:ea typeface="Meiryo" charset="-128"/>
                <a:cs typeface="Meiryo" charset="-128"/>
              </a:rPr>
              <a:t>パブリック</a:t>
            </a:r>
          </a:p>
          <a:p>
            <a:pPr>
              <a:buFont typeface="Wingdings" pitchFamily="2" charset="2"/>
              <a:buNone/>
            </a:pPr>
            <a:r>
              <a:rPr lang="ja-JP" altLang="en-US" sz="1800" dirty="0">
                <a:solidFill>
                  <a:srgbClr val="40458C"/>
                </a:solidFill>
                <a:latin typeface="Meiryo" charset="-128"/>
                <a:ea typeface="Meiryo"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自社マシン室</a:t>
            </a:r>
            <a:r>
              <a:rPr lang="ja-JP" altLang="en-US" sz="1400" dirty="0" smtClean="0">
                <a:solidFill>
                  <a:srgbClr val="40458C"/>
                </a:solidFill>
                <a:latin typeface="Meiryo" charset="-128"/>
                <a:ea typeface="Meiryo" charset="-128"/>
                <a:cs typeface="Meiryo" charset="-128"/>
              </a:rPr>
              <a:t>・自社データセンターで</a:t>
            </a:r>
            <a:r>
              <a:rPr lang="ja-JP" altLang="en-US" sz="1400" dirty="0">
                <a:solidFill>
                  <a:srgbClr val="40458C"/>
                </a:solidFill>
                <a:latin typeface="Meiryo" charset="-128"/>
                <a:ea typeface="Meiryo" charset="-128"/>
                <a:cs typeface="Meiryo" charset="-128"/>
              </a:rPr>
              <a:t>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charset="-128"/>
                <a:ea typeface="Meiryo" charset="-128"/>
                <a:cs typeface="Meiryo" charset="-128"/>
              </a:rPr>
              <a:t>プライベート</a:t>
            </a:r>
          </a:p>
          <a:p>
            <a:pPr>
              <a:buFont typeface="Wingdings" pitchFamily="2" charset="2"/>
              <a:buNone/>
            </a:pPr>
            <a:r>
              <a:rPr lang="ja-JP" altLang="en-US" sz="1800">
                <a:solidFill>
                  <a:srgbClr val="40458C"/>
                </a:solidFill>
                <a:latin typeface="Meiryo" charset="-128"/>
                <a:ea typeface="Meiryo" charset="-128"/>
                <a:cs typeface="Meiryo" charset="-128"/>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charset="-128"/>
                <a:ea typeface="Meiryo" charset="-128"/>
                <a:cs typeface="Meiryo" charset="-128"/>
              </a:rPr>
              <a:t>人的</a:t>
            </a:r>
            <a:r>
              <a:rPr lang="ja-JP" altLang="en-US" sz="2000" dirty="0" smtClean="0">
                <a:solidFill>
                  <a:srgbClr val="FFFFFF"/>
                </a:solidFill>
                <a:latin typeface="Meiryo" charset="-128"/>
                <a:ea typeface="Meiryo" charset="-128"/>
                <a:cs typeface="Meiryo" charset="-128"/>
              </a:rPr>
              <a:t>介在を</a:t>
            </a:r>
            <a:r>
              <a:rPr lang="ja-JP" altLang="en-US" sz="2000" dirty="0">
                <a:solidFill>
                  <a:srgbClr val="FFFFFF"/>
                </a:solidFill>
                <a:latin typeface="Meiryo" charset="-128"/>
                <a:ea typeface="Meiryo" charset="-128"/>
                <a:cs typeface="Meiryo" charset="-128"/>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Meiryo" charset="-128"/>
                <a:ea typeface="Meiryo" charset="-128"/>
                <a:cs typeface="Meiryo" charset="-128"/>
              </a:rPr>
              <a:t>無人</a:t>
            </a:r>
          </a:p>
          <a:p>
            <a:pPr algn="ctr">
              <a:spcBef>
                <a:spcPts val="0"/>
              </a:spcBef>
            </a:pPr>
            <a:r>
              <a:rPr kumimoji="0" lang="ja-JP" altLang="en-US" sz="2800" dirty="0" smtClean="0">
                <a:solidFill>
                  <a:schemeClr val="bg1"/>
                </a:solidFill>
                <a:latin typeface="Meiryo" charset="-128"/>
                <a:ea typeface="Meiryo" charset="-128"/>
                <a:cs typeface="Meiryo" charset="-128"/>
              </a:rPr>
              <a:t>システム</a:t>
            </a:r>
          </a:p>
          <a:p>
            <a:pPr algn="ctr">
              <a:spcBef>
                <a:spcPts val="0"/>
              </a:spcBef>
            </a:pPr>
            <a:r>
              <a:rPr kumimoji="0" lang="en-US" altLang="ja-JP" dirty="0" smtClean="0">
                <a:solidFill>
                  <a:schemeClr val="bg1"/>
                </a:solidFill>
                <a:latin typeface="Meiryo" charset="-128"/>
                <a:ea typeface="Meiryo" charset="-128"/>
                <a:cs typeface="Meiryo" charset="-128"/>
              </a:rPr>
              <a:t>TCO</a:t>
            </a:r>
            <a:r>
              <a:rPr kumimoji="0" lang="ja-JP" altLang="en-US" dirty="0" smtClean="0">
                <a:solidFill>
                  <a:schemeClr val="bg1"/>
                </a:solidFill>
                <a:latin typeface="Meiryo" charset="-128"/>
                <a:ea typeface="Meiryo" charset="-128"/>
                <a:cs typeface="Meiryo" charset="-128"/>
              </a:rPr>
              <a:t>の削減</a:t>
            </a:r>
            <a:endParaRPr kumimoji="0" lang="en-US" altLang="ja-JP" dirty="0" smtClean="0">
              <a:solidFill>
                <a:schemeClr val="bg1"/>
              </a:solidFill>
              <a:latin typeface="Meiryo" charset="-128"/>
              <a:ea typeface="Meiryo" charset="-128"/>
              <a:cs typeface="Meiryo" charset="-128"/>
            </a:endParaRPr>
          </a:p>
          <a:p>
            <a:pPr algn="ctr"/>
            <a:r>
              <a:rPr kumimoji="0" lang="ja-JP" altLang="en-US" dirty="0">
                <a:solidFill>
                  <a:schemeClr val="bg1"/>
                </a:solidFill>
                <a:latin typeface="Meiryo" charset="-128"/>
                <a:ea typeface="Meiryo" charset="-128"/>
                <a:cs typeface="Meiryo" charset="-128"/>
              </a:rPr>
              <a:t>人的ミスの回避</a:t>
            </a:r>
          </a:p>
          <a:p>
            <a:pPr algn="ctr">
              <a:spcBef>
                <a:spcPts val="0"/>
              </a:spcBef>
            </a:pPr>
            <a:r>
              <a:rPr kumimoji="0" lang="ja-JP" altLang="en-US" dirty="0" smtClean="0">
                <a:solidFill>
                  <a:schemeClr val="bg1"/>
                </a:solidFill>
                <a:latin typeface="Meiryo" charset="-128"/>
                <a:ea typeface="Meiryo" charset="-128"/>
                <a:cs typeface="Meiryo" charset="-128"/>
              </a:rPr>
              <a:t>変更への即応</a:t>
            </a:r>
            <a:endParaRPr kumimoji="0" lang="en-US" altLang="ja-JP" dirty="0" smtClean="0">
              <a:solidFill>
                <a:schemeClr val="bg1"/>
              </a:solidFill>
              <a:latin typeface="Meiryo" charset="-128"/>
              <a:ea typeface="Meiryo"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Meiryo" charset="-128"/>
              <a:ea typeface="Meiryo"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SoeiKakugothicUB" charset="-128"/>
                <a:ea typeface="HGPSoeiKakugothicUB" charset="-128"/>
                <a:cs typeface="HGPSoeiKakugothicUB" charset="-128"/>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調達の自動化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運用の自動化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リソースの共有</a:t>
            </a:r>
          </a:p>
        </p:txBody>
      </p:sp>
      <p:sp>
        <p:nvSpPr>
          <p:cNvPr id="7" name="テキスト ボックス 6"/>
          <p:cNvSpPr txBox="1"/>
          <p:nvPr/>
        </p:nvSpPr>
        <p:spPr>
          <a:xfrm>
            <a:off x="4905049" y="6368703"/>
            <a:ext cx="3848811" cy="276999"/>
          </a:xfrm>
          <a:prstGeom prst="rect">
            <a:avLst/>
          </a:prstGeom>
          <a:noFill/>
        </p:spPr>
        <p:txBody>
          <a:bodyPr wrap="none" rtlCol="0">
            <a:spAutoFit/>
          </a:bodyPr>
          <a:lstStyle/>
          <a:p>
            <a:r>
              <a:rPr kumimoji="1" lang="ja-JP" altLang="en-US" sz="1200" dirty="0" smtClean="0">
                <a:solidFill>
                  <a:schemeClr val="accent3">
                    <a:lumMod val="50000"/>
                  </a:schemeClr>
                </a:solidFill>
                <a:latin typeface="Meiryo" charset="-128"/>
                <a:ea typeface="Meiryo" charset="-128"/>
                <a:cs typeface="Meiryo" charset="-128"/>
              </a:rPr>
              <a:t>＊</a:t>
            </a:r>
            <a:r>
              <a:rPr kumimoji="1" lang="en-US" altLang="ja-JP" sz="1200" dirty="0" err="1" smtClean="0">
                <a:solidFill>
                  <a:schemeClr val="accent3">
                    <a:lumMod val="50000"/>
                  </a:schemeClr>
                </a:solidFill>
                <a:latin typeface="Meiryo" charset="-128"/>
                <a:ea typeface="Meiryo" charset="-128"/>
                <a:cs typeface="Meiryo" charset="-128"/>
              </a:rPr>
              <a:t>SaaS</a:t>
            </a:r>
            <a:r>
              <a:rPr kumimoji="1" lang="ja-JP" altLang="en-US" sz="1200" dirty="0" smtClean="0">
                <a:solidFill>
                  <a:schemeClr val="accent3">
                    <a:lumMod val="50000"/>
                  </a:schemeClr>
                </a:solidFill>
                <a:latin typeface="Meiryo" charset="-128"/>
                <a:ea typeface="Meiryo" charset="-128"/>
                <a:cs typeface="Meiryo" charset="-128"/>
              </a:rPr>
              <a:t>や</a:t>
            </a:r>
            <a:r>
              <a:rPr kumimoji="1" lang="en-US" altLang="ja-JP" sz="1200" dirty="0" err="1" smtClean="0">
                <a:solidFill>
                  <a:schemeClr val="accent3">
                    <a:lumMod val="50000"/>
                  </a:schemeClr>
                </a:solidFill>
                <a:latin typeface="Meiryo" charset="-128"/>
                <a:ea typeface="Meiryo" charset="-128"/>
                <a:cs typeface="Meiryo" charset="-128"/>
              </a:rPr>
              <a:t>PaaS</a:t>
            </a:r>
            <a:r>
              <a:rPr kumimoji="1" lang="ja-JP" altLang="en-US" sz="1200" dirty="0" smtClean="0">
                <a:solidFill>
                  <a:schemeClr val="accent3">
                    <a:lumMod val="50000"/>
                  </a:schemeClr>
                </a:solidFill>
                <a:latin typeface="Meiryo" charset="-128"/>
                <a:ea typeface="Meiryo" charset="-128"/>
                <a:cs typeface="Meiryo" charset="-128"/>
              </a:rPr>
              <a:t>の場合、仮想化は絶対条件ではない。</a:t>
            </a:r>
            <a:endParaRPr kumimoji="1" lang="ja-JP" altLang="en-US" sz="12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207266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33</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41750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8511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725690" y="4157800"/>
            <a:ext cx="4367948" cy="17302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ホームベース 105"/>
          <p:cNvSpPr/>
          <p:nvPr/>
        </p:nvSpPr>
        <p:spPr>
          <a:xfrm rot="16200000">
            <a:off x="3499144" y="4115428"/>
            <a:ext cx="864083" cy="1475839"/>
          </a:xfrm>
          <a:prstGeom prst="homePlate">
            <a:avLst>
              <a:gd name="adj" fmla="val 27987"/>
            </a:avLst>
          </a:prstGeom>
          <a:solidFill>
            <a:schemeClr val="accent2">
              <a:lumMod val="40000"/>
              <a:lumOff val="60000"/>
              <a:alpha val="66275"/>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3399043" y="4678100"/>
            <a:ext cx="1032014" cy="517694"/>
            <a:chOff x="887693" y="2579392"/>
            <a:chExt cx="1032014" cy="517694"/>
          </a:xfrm>
        </p:grpSpPr>
        <p:grpSp>
          <p:nvGrpSpPr>
            <p:cNvPr id="19" name="図形グループ 18"/>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a:stCxn id="33" idx="6"/>
                <a:endCxn id="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a:stCxn id="37" idx="6"/>
                <a:endCxn id="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a:stCxn id="41" idx="6"/>
                <a:endCxn id="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93" name="図形グループ 92"/>
          <p:cNvGrpSpPr/>
          <p:nvPr/>
        </p:nvGrpSpPr>
        <p:grpSpPr>
          <a:xfrm>
            <a:off x="1038701" y="4148044"/>
            <a:ext cx="1475839" cy="1475839"/>
            <a:chOff x="681914" y="2063752"/>
            <a:chExt cx="1475839" cy="1475839"/>
          </a:xfrm>
        </p:grpSpPr>
        <p:pic>
          <p:nvPicPr>
            <p:cNvPr id="56" name="図 5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grpSp>
          <p:nvGrpSpPr>
            <p:cNvPr id="57" name="図形グループ 56"/>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58" name="正方形/長方形 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円/楕円 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 name="直線コネクタ 59"/>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 name="図形グループ 60"/>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62" name="正方形/長方形 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円/楕円 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コネクタ 63"/>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 name="図形グループ 64"/>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66" name="正方形/長方形 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8" name="直線コネクタ 67"/>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70" name="正方形/長方形 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3" name="図形グループ 72"/>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図形グループ 76"/>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78" name="正方形/長方形 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円/楕円 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 name="直線コネクタ 79"/>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 name="図形グループ 80"/>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82" name="正方形/長方形 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円/楕円 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4" name="直線コネクタ 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07" name="正方形/長方形 106"/>
          <p:cNvSpPr/>
          <p:nvPr/>
        </p:nvSpPr>
        <p:spPr>
          <a:xfrm>
            <a:off x="1625852" y="5425954"/>
            <a:ext cx="2579553" cy="400110"/>
          </a:xfrm>
          <a:prstGeom prst="rect">
            <a:avLst/>
          </a:prstGeom>
        </p:spPr>
        <p:txBody>
          <a:bodyPr wrap="none">
            <a:spAutoFit/>
          </a:bodyPr>
          <a:lstStyle/>
          <a:p>
            <a:pPr algn="ctr"/>
            <a:r>
              <a:rPr lang="ja-JP" altLang="ja-JP" sz="2000">
                <a:solidFill>
                  <a:srgbClr val="0432FF"/>
                </a:solidFill>
                <a:latin typeface="Meiryo" charset="-128"/>
                <a:ea typeface="Meiryo" charset="-128"/>
                <a:cs typeface="Meiryo" charset="-128"/>
              </a:rPr>
              <a:t>自分たちのシステム </a:t>
            </a:r>
            <a:endParaRPr lang="ja-JP" altLang="en-US" sz="2000">
              <a:solidFill>
                <a:srgbClr val="0432FF"/>
              </a:solidFill>
              <a:latin typeface="Meiryo" charset="-128"/>
              <a:ea typeface="Meiryo" charset="-128"/>
              <a:cs typeface="Meiryo" charset="-128"/>
            </a:endParaRPr>
          </a:p>
        </p:txBody>
      </p:sp>
      <p:sp>
        <p:nvSpPr>
          <p:cNvPr id="111" name="三角形 110"/>
          <p:cNvSpPr/>
          <p:nvPr/>
        </p:nvSpPr>
        <p:spPr>
          <a:xfrm rot="10800000">
            <a:off x="1006454" y="3667214"/>
            <a:ext cx="4087184" cy="786915"/>
          </a:xfrm>
          <a:prstGeom prst="triangle">
            <a:avLst>
              <a:gd name="adj" fmla="val 53461"/>
            </a:avLst>
          </a:prstGeom>
          <a:gradFill flip="none" rotWithShape="1">
            <a:gsLst>
              <a:gs pos="0">
                <a:srgbClr val="FF0000"/>
              </a:gs>
              <a:gs pos="100000">
                <a:schemeClr val="accent6">
                  <a:lumMod val="20000"/>
                  <a:lumOff val="80000"/>
                </a:schemeClr>
              </a:gs>
              <a:gs pos="100000">
                <a:schemeClr val="accent6">
                  <a:lumMod val="20000"/>
                  <a:lumOff val="80000"/>
                </a:scheme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lang="ja-JP" altLang="ja-JP" sz="2400" dirty="0"/>
              <a:t>「セキュリティが不安でパブリック・クラウドは使えない」は本当か？</a:t>
            </a:r>
            <a:endParaRPr kumimoji="1" lang="ja-JP" altLang="en-US" sz="2400" dirty="0"/>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12" name="正方形/長方形 11"/>
          <p:cNvSpPr/>
          <p:nvPr/>
        </p:nvSpPr>
        <p:spPr>
          <a:xfrm>
            <a:off x="1006454" y="1595656"/>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942358" y="1528662"/>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878262" y="1476273"/>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814166" y="1409279"/>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725690" y="1342285"/>
            <a:ext cx="4087184" cy="2080414"/>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右矢印 97"/>
          <p:cNvSpPr/>
          <p:nvPr/>
        </p:nvSpPr>
        <p:spPr>
          <a:xfrm>
            <a:off x="955403" y="1858408"/>
            <a:ext cx="1812345" cy="147705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右矢印 98"/>
          <p:cNvSpPr/>
          <p:nvPr/>
        </p:nvSpPr>
        <p:spPr>
          <a:xfrm rot="10800000">
            <a:off x="2780793" y="1858408"/>
            <a:ext cx="1812345" cy="1477058"/>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テキスト ボックス 99"/>
          <p:cNvSpPr txBox="1"/>
          <p:nvPr/>
        </p:nvSpPr>
        <p:spPr>
          <a:xfrm flipH="1">
            <a:off x="717357" y="2322867"/>
            <a:ext cx="1875134" cy="584775"/>
          </a:xfrm>
          <a:prstGeom prst="rect">
            <a:avLst/>
          </a:prstGeom>
          <a:noFill/>
        </p:spPr>
        <p:txBody>
          <a:bodyPr wrap="square" rtlCol="0">
            <a:spAutoFit/>
          </a:bodyPr>
          <a:lstStyle/>
          <a:p>
            <a:pPr algn="ctr"/>
            <a:r>
              <a:rPr kumimoji="1" lang="ja-JP" altLang="en-US" sz="3200" smtClean="0">
                <a:solidFill>
                  <a:schemeClr val="bg1"/>
                </a:solidFill>
                <a:latin typeface="Meiryo" charset="-128"/>
                <a:ea typeface="Meiryo" charset="-128"/>
                <a:cs typeface="Meiryo" charset="-128"/>
              </a:rPr>
              <a:t>脅威</a:t>
            </a:r>
            <a:endParaRPr kumimoji="1" lang="ja-JP" altLang="en-US" sz="3200" dirty="0">
              <a:solidFill>
                <a:schemeClr val="bg1"/>
              </a:solidFill>
              <a:latin typeface="Meiryo" charset="-128"/>
              <a:ea typeface="Meiryo" charset="-128"/>
              <a:cs typeface="Meiryo" charset="-128"/>
            </a:endParaRPr>
          </a:p>
        </p:txBody>
      </p:sp>
      <p:sp>
        <p:nvSpPr>
          <p:cNvPr id="101" name="テキスト ボックス 100"/>
          <p:cNvSpPr txBox="1"/>
          <p:nvPr/>
        </p:nvSpPr>
        <p:spPr>
          <a:xfrm flipH="1">
            <a:off x="2897886" y="2322866"/>
            <a:ext cx="1875134" cy="584775"/>
          </a:xfrm>
          <a:prstGeom prst="rect">
            <a:avLst/>
          </a:prstGeom>
          <a:noFill/>
        </p:spPr>
        <p:txBody>
          <a:bodyPr wrap="square" rtlCol="0">
            <a:spAutoFit/>
          </a:bodyPr>
          <a:lstStyle/>
          <a:p>
            <a:pPr algn="ctr"/>
            <a:r>
              <a:rPr kumimoji="1" lang="ja-JP" altLang="en-US" sz="3200" dirty="0" smtClean="0">
                <a:solidFill>
                  <a:schemeClr val="bg1"/>
                </a:solidFill>
                <a:latin typeface="Meiryo" charset="-128"/>
                <a:ea typeface="Meiryo" charset="-128"/>
                <a:cs typeface="Meiryo" charset="-128"/>
              </a:rPr>
              <a:t>脆弱性</a:t>
            </a:r>
            <a:endParaRPr kumimoji="1" lang="ja-JP" altLang="en-US" sz="3200" dirty="0">
              <a:solidFill>
                <a:schemeClr val="bg1"/>
              </a:solidFill>
              <a:latin typeface="Meiryo" charset="-128"/>
              <a:ea typeface="Meiryo" charset="-128"/>
              <a:cs typeface="Meiryo" charset="-128"/>
            </a:endParaRPr>
          </a:p>
        </p:txBody>
      </p:sp>
      <p:sp>
        <p:nvSpPr>
          <p:cNvPr id="102" name="テキスト ボックス 101"/>
          <p:cNvSpPr txBox="1"/>
          <p:nvPr/>
        </p:nvSpPr>
        <p:spPr>
          <a:xfrm>
            <a:off x="3521438" y="1926172"/>
            <a:ext cx="1005403" cy="338554"/>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対策可能</a:t>
            </a:r>
            <a:endParaRPr kumimoji="1" lang="ja-JP" altLang="en-US" sz="1600" b="1" dirty="0">
              <a:solidFill>
                <a:srgbClr val="0432FF"/>
              </a:solidFill>
              <a:latin typeface="Meiryo" charset="-128"/>
              <a:ea typeface="Meiryo" charset="-128"/>
              <a:cs typeface="Meiryo" charset="-128"/>
            </a:endParaRPr>
          </a:p>
        </p:txBody>
      </p:sp>
      <p:sp>
        <p:nvSpPr>
          <p:cNvPr id="103" name="テキスト ボックス 102"/>
          <p:cNvSpPr txBox="1"/>
          <p:nvPr/>
        </p:nvSpPr>
        <p:spPr>
          <a:xfrm>
            <a:off x="888776" y="1926172"/>
            <a:ext cx="1210588" cy="338554"/>
          </a:xfrm>
          <a:prstGeom prst="rect">
            <a:avLst/>
          </a:prstGeom>
          <a:noFill/>
        </p:spPr>
        <p:txBody>
          <a:bodyPr wrap="none" rtlCol="0">
            <a:spAutoFit/>
          </a:bodyPr>
          <a:lstStyle/>
          <a:p>
            <a:r>
              <a:rPr kumimoji="1" lang="ja-JP" altLang="en-US" sz="1600" smtClean="0">
                <a:solidFill>
                  <a:srgbClr val="FF0000"/>
                </a:solidFill>
                <a:latin typeface="Meiryo" charset="-128"/>
                <a:ea typeface="Meiryo" charset="-128"/>
                <a:cs typeface="Meiryo" charset="-128"/>
              </a:rPr>
              <a:t>対策不可能</a:t>
            </a:r>
            <a:endParaRPr kumimoji="1" lang="ja-JP" altLang="en-US" sz="1600" dirty="0">
              <a:solidFill>
                <a:srgbClr val="FF0000"/>
              </a:solidFill>
              <a:latin typeface="Meiryo" charset="-128"/>
              <a:ea typeface="Meiryo" charset="-128"/>
              <a:cs typeface="Meiryo" charset="-128"/>
            </a:endParaRPr>
          </a:p>
        </p:txBody>
      </p:sp>
      <p:sp>
        <p:nvSpPr>
          <p:cNvPr id="104" name="テキスト ボックス 103"/>
          <p:cNvSpPr txBox="1"/>
          <p:nvPr/>
        </p:nvSpPr>
        <p:spPr>
          <a:xfrm>
            <a:off x="929364" y="3026365"/>
            <a:ext cx="1163711" cy="369332"/>
          </a:xfrm>
          <a:prstGeom prst="rect">
            <a:avLst/>
          </a:prstGeom>
          <a:noFill/>
        </p:spPr>
        <p:txBody>
          <a:bodyPr wrap="square" rtlCol="0">
            <a:spAutoFit/>
          </a:bodyPr>
          <a:lstStyle/>
          <a:p>
            <a:r>
              <a:rPr kumimoji="1" lang="ja-JP" altLang="en-US" sz="900" smtClean="0">
                <a:solidFill>
                  <a:srgbClr val="FF0000"/>
                </a:solidFill>
                <a:latin typeface="Meiryo" charset="-128"/>
                <a:ea typeface="Meiryo" charset="-128"/>
                <a:cs typeface="Meiryo" charset="-128"/>
              </a:rPr>
              <a:t>ウイルスや不正</a:t>
            </a:r>
            <a:r>
              <a:rPr kumimoji="1" lang="ja-JP" altLang="en-US" sz="900" dirty="0" smtClean="0">
                <a:solidFill>
                  <a:srgbClr val="FF0000"/>
                </a:solidFill>
                <a:latin typeface="Meiryo" charset="-128"/>
                <a:ea typeface="Meiryo" charset="-128"/>
                <a:cs typeface="Meiryo" charset="-128"/>
              </a:rPr>
              <a:t>アクセスなどの攻撃</a:t>
            </a:r>
            <a:endParaRPr kumimoji="1" lang="ja-JP" altLang="en-US" sz="900" dirty="0">
              <a:solidFill>
                <a:srgbClr val="FF0000"/>
              </a:solidFill>
              <a:latin typeface="Meiryo" charset="-128"/>
              <a:ea typeface="Meiryo" charset="-128"/>
              <a:cs typeface="Meiryo" charset="-128"/>
            </a:endParaRPr>
          </a:p>
        </p:txBody>
      </p:sp>
      <p:sp>
        <p:nvSpPr>
          <p:cNvPr id="105" name="テキスト ボックス 104"/>
          <p:cNvSpPr txBox="1"/>
          <p:nvPr/>
        </p:nvSpPr>
        <p:spPr>
          <a:xfrm>
            <a:off x="3505394" y="3012152"/>
            <a:ext cx="1163711" cy="369332"/>
          </a:xfrm>
          <a:prstGeom prst="rect">
            <a:avLst/>
          </a:prstGeom>
          <a:noFill/>
        </p:spPr>
        <p:txBody>
          <a:bodyPr wrap="square" rtlCol="0">
            <a:spAutoFit/>
          </a:bodyPr>
          <a:lstStyle/>
          <a:p>
            <a:r>
              <a:rPr kumimoji="1" lang="ja-JP" altLang="en-US" sz="900" dirty="0" smtClean="0">
                <a:solidFill>
                  <a:srgbClr val="0432FF"/>
                </a:solidFill>
                <a:latin typeface="Meiryo" charset="-128"/>
                <a:ea typeface="Meiryo" charset="-128"/>
                <a:cs typeface="Meiryo" charset="-128"/>
              </a:rPr>
              <a:t>バグや組合せの</a:t>
            </a:r>
            <a:endParaRPr kumimoji="1" lang="en-US" altLang="ja-JP" sz="900" dirty="0" smtClean="0">
              <a:solidFill>
                <a:srgbClr val="0432FF"/>
              </a:solidFill>
              <a:latin typeface="Meiryo" charset="-128"/>
              <a:ea typeface="Meiryo" charset="-128"/>
              <a:cs typeface="Meiryo" charset="-128"/>
            </a:endParaRPr>
          </a:p>
          <a:p>
            <a:r>
              <a:rPr kumimoji="1" lang="ja-JP" altLang="en-US" sz="900" dirty="0" smtClean="0">
                <a:solidFill>
                  <a:srgbClr val="0432FF"/>
                </a:solidFill>
                <a:latin typeface="Meiryo" charset="-128"/>
                <a:ea typeface="Meiryo" charset="-128"/>
                <a:cs typeface="Meiryo" charset="-128"/>
              </a:rPr>
              <a:t>不具合などの弱点</a:t>
            </a:r>
            <a:endParaRPr kumimoji="1" lang="ja-JP" altLang="en-US" sz="900" dirty="0">
              <a:solidFill>
                <a:srgbClr val="0432FF"/>
              </a:solidFill>
              <a:latin typeface="Meiryo" charset="-128"/>
              <a:ea typeface="Meiryo" charset="-128"/>
              <a:cs typeface="Meiryo" charset="-128"/>
            </a:endParaRPr>
          </a:p>
        </p:txBody>
      </p:sp>
      <p:sp>
        <p:nvSpPr>
          <p:cNvPr id="112" name="四角形吹き出し 111"/>
          <p:cNvSpPr/>
          <p:nvPr/>
        </p:nvSpPr>
        <p:spPr>
          <a:xfrm>
            <a:off x="5431771" y="1863524"/>
            <a:ext cx="3025498" cy="798637"/>
          </a:xfrm>
          <a:prstGeom prst="wedgeRectCallout">
            <a:avLst>
              <a:gd name="adj1" fmla="val -75397"/>
              <a:gd name="adj2" fmla="val 4616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完全な対策は不可能</a:t>
            </a:r>
            <a:endParaRPr kumimoji="1" lang="ja-JP" altLang="en-US" sz="2000" dirty="0">
              <a:solidFill>
                <a:srgbClr val="FFFFFF"/>
              </a:solidFill>
              <a:latin typeface="Meiryo" charset="-128"/>
              <a:ea typeface="Meiryo" charset="-128"/>
              <a:cs typeface="Meiryo" charset="-128"/>
            </a:endParaRPr>
          </a:p>
        </p:txBody>
      </p:sp>
      <p:sp>
        <p:nvSpPr>
          <p:cNvPr id="113" name="ホームベース 112"/>
          <p:cNvSpPr/>
          <p:nvPr/>
        </p:nvSpPr>
        <p:spPr>
          <a:xfrm flipH="1">
            <a:off x="4965443" y="4148045"/>
            <a:ext cx="3491823" cy="1740048"/>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テキスト ボックス 113"/>
          <p:cNvSpPr txBox="1"/>
          <p:nvPr/>
        </p:nvSpPr>
        <p:spPr>
          <a:xfrm>
            <a:off x="5662910" y="4271652"/>
            <a:ext cx="2646878" cy="461665"/>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「見える化」対策</a:t>
            </a:r>
            <a:endParaRPr kumimoji="1" lang="en-US" altLang="ja-JP" sz="2400" b="1"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5967334" y="4706331"/>
            <a:ext cx="2256130" cy="1077218"/>
          </a:xfrm>
          <a:prstGeom prst="rect">
            <a:avLst/>
          </a:prstGeom>
          <a:noFill/>
        </p:spPr>
        <p:txBody>
          <a:bodyPr wrap="square" rtlCol="0">
            <a:spAutoFit/>
          </a:bodyPr>
          <a:lstStyle/>
          <a:p>
            <a:r>
              <a:rPr kumimoji="1" lang="ja-JP" altLang="en-US" sz="1600" dirty="0" smtClean="0">
                <a:solidFill>
                  <a:schemeClr val="bg1"/>
                </a:solidFill>
                <a:latin typeface="Meiryo" charset="-128"/>
                <a:ea typeface="Meiryo" charset="-128"/>
                <a:cs typeface="Meiryo" charset="-128"/>
              </a:rPr>
              <a:t>システムの利用状況や動作を常時監視し不審な動きがあれば直ちに件して対策する</a:t>
            </a:r>
            <a:endParaRPr kumimoji="1" lang="en-US" altLang="ja-JP" sz="1600" dirty="0" smtClean="0">
              <a:solidFill>
                <a:schemeClr val="bg1"/>
              </a:solidFill>
              <a:latin typeface="Meiryo" charset="-128"/>
              <a:ea typeface="Meiryo" charset="-128"/>
              <a:cs typeface="Meiryo" charset="-128"/>
            </a:endParaRPr>
          </a:p>
        </p:txBody>
      </p:sp>
      <p:sp>
        <p:nvSpPr>
          <p:cNvPr id="116" name="下矢印 115"/>
          <p:cNvSpPr/>
          <p:nvPr/>
        </p:nvSpPr>
        <p:spPr>
          <a:xfrm>
            <a:off x="6498991" y="2922592"/>
            <a:ext cx="969632" cy="1023445"/>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テキスト ボックス 116"/>
          <p:cNvSpPr txBox="1"/>
          <p:nvPr/>
        </p:nvSpPr>
        <p:spPr>
          <a:xfrm>
            <a:off x="1136849" y="1430625"/>
            <a:ext cx="3262432" cy="461665"/>
          </a:xfrm>
          <a:prstGeom prst="rect">
            <a:avLst/>
          </a:prstGeom>
          <a:noFill/>
        </p:spPr>
        <p:txBody>
          <a:bodyPr wrap="none" rtlCol="0">
            <a:spAutoFit/>
          </a:bodyPr>
          <a:lstStyle/>
          <a:p>
            <a:pPr algn="ctr"/>
            <a:r>
              <a:rPr lang="ja-JP" altLang="en-US" sz="2400" b="1" smtClean="0">
                <a:solidFill>
                  <a:srgbClr val="C00000"/>
                </a:solidFill>
                <a:latin typeface="Meiryo" charset="-128"/>
                <a:ea typeface="Meiryo" charset="-128"/>
                <a:cs typeface="Meiryo" charset="-128"/>
              </a:rPr>
              <a:t>セキュリティ・リスク</a:t>
            </a:r>
            <a:endParaRPr kumimoji="1" lang="en-US" altLang="ja-JP" sz="2400" b="1" dirty="0" smtClean="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542186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メイリオ"/>
                <a:ea typeface="メイリオ"/>
                <a:cs typeface="メイリオ"/>
              </a:rPr>
              <a:t>ガバナンスを担保する</a:t>
            </a:r>
            <a:r>
              <a:rPr kumimoji="0" lang="ja-JP" altLang="en-US" sz="2000" dirty="0">
                <a:solidFill>
                  <a:srgbClr val="3366FF"/>
                </a:solidFill>
                <a:latin typeface="メイリオ"/>
                <a:ea typeface="メイリオ"/>
                <a:cs typeface="メイリオ"/>
              </a:rPr>
              <a:t>ために</a:t>
            </a:r>
            <a:r>
              <a:rPr kumimoji="0" lang="ja-JP" altLang="en-US" sz="2000" dirty="0" smtClean="0">
                <a:solidFill>
                  <a:srgbClr val="3366FF"/>
                </a:solidFill>
                <a:latin typeface="メイリオ"/>
                <a:ea typeface="メイリオ"/>
                <a:cs typeface="メイリオ"/>
              </a:rPr>
              <a:t>は・・・</a:t>
            </a:r>
            <a:endParaRPr kumimoji="0" lang="ja-JP" altLang="en-US" sz="2000" dirty="0">
              <a:solidFill>
                <a:srgbClr val="3366FF"/>
              </a:solidFill>
              <a:latin typeface="メイリオ"/>
              <a:ea typeface="メイリオ"/>
              <a:cs typeface="メイリオ"/>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効率</a:t>
            </a:r>
            <a:endParaRPr kumimoji="1" lang="ja-JP" altLang="en-US" sz="2400" dirty="0">
              <a:solidFill>
                <a:schemeClr val="bg1"/>
              </a:solidFill>
              <a:latin typeface="メイリオ"/>
              <a:ea typeface="メイリオ"/>
              <a:cs typeface="メイリオ"/>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利便性</a:t>
            </a:r>
            <a:endParaRPr kumimoji="1" lang="ja-JP" altLang="en-US" sz="2400" dirty="0">
              <a:solidFill>
                <a:schemeClr val="bg1"/>
              </a:solidFill>
              <a:latin typeface="メイリオ"/>
              <a:ea typeface="メイリオ"/>
              <a:cs typeface="メイリオ"/>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コスト</a:t>
            </a:r>
            <a:endParaRPr kumimoji="1" lang="ja-JP" altLang="en-US" sz="2400" dirty="0">
              <a:solidFill>
                <a:schemeClr val="bg1"/>
              </a:solidFill>
              <a:latin typeface="メイリオ"/>
              <a:ea typeface="メイリオ"/>
              <a:cs typeface="メイリオ"/>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メイリオ"/>
                <a:ea typeface="メイリオ"/>
                <a:cs typeface="メイリオ"/>
              </a:rPr>
              <a:t>リスク</a:t>
            </a:r>
            <a:endParaRPr kumimoji="1" lang="ja-JP" altLang="en-US" sz="2400" dirty="0">
              <a:solidFill>
                <a:schemeClr val="bg1"/>
              </a:solidFill>
              <a:latin typeface="メイリオ"/>
              <a:ea typeface="メイリオ"/>
              <a:cs typeface="メイリオ"/>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ガバナンス</a:t>
            </a:r>
            <a:endParaRPr kumimoji="1" lang="en-US" altLang="ja-JP" sz="28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Governance</a:t>
            </a:r>
            <a:endParaRPr kumimoji="1" lang="ja-JP" altLang="en-US" sz="2400" dirty="0">
              <a:solidFill>
                <a:schemeClr val="bg1"/>
              </a:solidFill>
              <a:latin typeface="メイリオ"/>
              <a:ea typeface="メイリオ"/>
              <a:cs typeface="メイリオ"/>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状況が見える</a:t>
            </a:r>
            <a:endParaRPr kumimoji="1" lang="ja-JP" altLang="en-US" sz="2800" dirty="0">
              <a:solidFill>
                <a:srgbClr val="FFFFFF"/>
              </a:solidFill>
              <a:latin typeface="メイリオ"/>
              <a:ea typeface="メイリオ"/>
              <a:cs typeface="メイリオ"/>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a:t>
            </a:r>
            <a:r>
              <a:rPr lang="ja-JP" altLang="en-US" sz="2800" dirty="0" smtClean="0">
                <a:solidFill>
                  <a:srgbClr val="FFFFFF"/>
                </a:solidFill>
                <a:latin typeface="メイリオ"/>
                <a:ea typeface="メイリオ"/>
                <a:cs typeface="メイリオ"/>
              </a:rPr>
              <a:t>調整・変更</a:t>
            </a:r>
            <a:r>
              <a:rPr kumimoji="1" lang="ja-JP" altLang="en-US" sz="2800" dirty="0" smtClean="0">
                <a:solidFill>
                  <a:srgbClr val="FFFFFF"/>
                </a:solidFill>
                <a:latin typeface="メイリオ"/>
                <a:ea typeface="メイリオ"/>
                <a:cs typeface="メイリオ"/>
              </a:rPr>
              <a:t>できる</a:t>
            </a:r>
            <a:endParaRPr kumimoji="1" lang="ja-JP" altLang="en-US" sz="2800" dirty="0">
              <a:solidFill>
                <a:srgbClr val="FFFFFF"/>
              </a:solidFill>
              <a:latin typeface="メイリオ"/>
              <a:ea typeface="メイリオ"/>
              <a:cs typeface="メイリオ"/>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一元管理され、利用状況を計測でき、利用ログを把握できる。</a:t>
            </a:r>
            <a:endParaRPr kumimoji="1"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lang="ja-JP" altLang="en-US" sz="1400" dirty="0" smtClean="0">
                <a:solidFill>
                  <a:srgbClr val="FFFFFF"/>
                </a:solidFill>
                <a:latin typeface="メイリオ"/>
                <a:ea typeface="メイリオ"/>
                <a:cs typeface="メイリオ"/>
              </a:rPr>
              <a:t>必要な時に必要な機能／性能／資源をプロビジョニングできる。</a:t>
            </a:r>
            <a:endParaRPr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管理の対象を減らすことができる。</a:t>
            </a:r>
            <a:endParaRPr kumimoji="1" lang="ja-JP" altLang="en-US" sz="1400" dirty="0">
              <a:solidFill>
                <a:srgbClr val="FFFFFF"/>
              </a:solidFill>
              <a:latin typeface="メイリオ"/>
              <a:ea typeface="メイリオ"/>
              <a:cs typeface="メイリオ"/>
            </a:endParaRPr>
          </a:p>
        </p:txBody>
      </p:sp>
      <p:sp>
        <p:nvSpPr>
          <p:cNvPr id="26" name="テキスト ボックス 25"/>
          <p:cNvSpPr txBox="1"/>
          <p:nvPr/>
        </p:nvSpPr>
        <p:spPr>
          <a:xfrm>
            <a:off x="828279" y="5878179"/>
            <a:ext cx="1338828" cy="646331"/>
          </a:xfrm>
          <a:prstGeom prst="rect">
            <a:avLst/>
          </a:prstGeom>
          <a:noFill/>
        </p:spPr>
        <p:txBody>
          <a:bodyPr wrap="none" rtlCol="0">
            <a:spAutoFit/>
          </a:bodyPr>
          <a:lstStyle/>
          <a:p>
            <a:r>
              <a:rPr kumimoji="1" lang="ja-JP" altLang="en-US" dirty="0" smtClean="0">
                <a:solidFill>
                  <a:srgbClr val="FFFFFF"/>
                </a:solidFill>
                <a:latin typeface="メイリオ"/>
                <a:ea typeface="メイリオ"/>
                <a:cs typeface="メイリオ"/>
              </a:rPr>
              <a:t>クラウドで</a:t>
            </a:r>
            <a:endParaRPr kumimoji="1" lang="en-US" altLang="ja-JP" dirty="0" smtClean="0">
              <a:solidFill>
                <a:srgbClr val="FFFFFF"/>
              </a:solidFill>
              <a:latin typeface="メイリオ"/>
              <a:ea typeface="メイリオ"/>
              <a:cs typeface="メイリオ"/>
            </a:endParaRPr>
          </a:p>
          <a:p>
            <a:r>
              <a:rPr lang="ja-JP" altLang="en-US" dirty="0" smtClean="0">
                <a:solidFill>
                  <a:srgbClr val="FFFFFF"/>
                </a:solidFill>
                <a:latin typeface="メイリオ"/>
                <a:ea typeface="メイリオ"/>
                <a:cs typeface="メイリオ"/>
              </a:rPr>
              <a:t>できること</a:t>
            </a:r>
            <a:endParaRPr kumimoji="1" lang="ja-JP" altLang="en-US" dirty="0">
              <a:solidFill>
                <a:srgbClr val="FFFFFF"/>
              </a:solidFill>
              <a:latin typeface="メイリオ"/>
              <a:ea typeface="メイリオ"/>
              <a:cs typeface="メイリオ"/>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11478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メイリオ"/>
                <a:ea typeface="メイリオ"/>
                <a:cs typeface="メイリオ"/>
              </a:rPr>
              <a:t>TCO</a:t>
            </a:r>
            <a:r>
              <a:rPr lang="ja-JP" altLang="en-US" sz="3200" b="1" u="sng" dirty="0" smtClean="0">
                <a:solidFill>
                  <a:schemeClr val="bg1"/>
                </a:solidFill>
                <a:latin typeface="メイリオ"/>
                <a:ea typeface="メイリオ"/>
                <a:cs typeface="メイリオ"/>
              </a:rPr>
              <a:t>の削減</a:t>
            </a:r>
            <a:endParaRPr lang="ja-JP" altLang="en-US" sz="3200" b="1" u="sng" dirty="0">
              <a:solidFill>
                <a:schemeClr val="bg1"/>
              </a:solidFill>
              <a:latin typeface="メイリオ"/>
              <a:ea typeface="メイリオ"/>
              <a:cs typeface="メイリオ"/>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メイリオ"/>
                <a:ea typeface="メイリオ"/>
                <a:cs typeface="メイリオ"/>
              </a:rPr>
              <a:t>バランスシート</a:t>
            </a:r>
            <a:endParaRPr lang="en-US" altLang="ja-JP" sz="2400"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の改善</a:t>
            </a:r>
            <a:endParaRPr lang="ja-JP" altLang="en-US" sz="3200" b="1" u="sng" dirty="0">
              <a:solidFill>
                <a:schemeClr val="bg1"/>
              </a:solidFill>
              <a:latin typeface="メイリオ"/>
              <a:ea typeface="メイリオ"/>
              <a:cs typeface="メイリオ"/>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メイリオ"/>
                <a:ea typeface="メイリオ"/>
                <a:cs typeface="メイリオ"/>
              </a:rPr>
              <a:t>柔軟性</a:t>
            </a:r>
            <a:endParaRPr lang="en-US" altLang="ja-JP" sz="3200" b="1"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の向上</a:t>
            </a:r>
            <a:endParaRPr lang="ja-JP" altLang="en-US" sz="3200" b="1" u="sng" dirty="0">
              <a:solidFill>
                <a:schemeClr val="bg1"/>
              </a:solidFill>
              <a:latin typeface="メイリオ"/>
              <a:ea typeface="メイリオ"/>
              <a:cs typeface="メイリオ"/>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メイリオ"/>
                <a:ea typeface="メイリオ"/>
                <a:cs typeface="メイリオ"/>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部門</a:t>
            </a:r>
            <a:endParaRPr kumimoji="0" lang="ja-JP" altLang="en-US" sz="1800" b="0" i="0" u="none" strike="noStrike" cap="none" normalizeH="0" baseline="0" dirty="0" smtClean="0">
              <a:ln>
                <a:noFill/>
              </a:ln>
              <a:solidFill>
                <a:schemeClr val="bg1"/>
              </a:solidFill>
              <a:effectLst/>
              <a:latin typeface="メイリオ"/>
              <a:ea typeface="メイリオ"/>
              <a:cs typeface="メイリオ"/>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TCO</a:t>
            </a:r>
            <a:r>
              <a:rPr lang="ja-JP" altLang="en-US" sz="2400" dirty="0" smtClean="0">
                <a:solidFill>
                  <a:schemeClr val="bg1"/>
                </a:solidFill>
                <a:latin typeface="メイリオ"/>
                <a:ea typeface="メイリオ"/>
                <a:cs typeface="メイリオ"/>
              </a:rPr>
              <a:t>削減で</a:t>
            </a:r>
            <a:endParaRPr lang="en-US" altLang="ja-JP" sz="24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IT</a:t>
            </a:r>
            <a:r>
              <a:rPr lang="ja-JP" altLang="en-US" sz="2400" dirty="0" smtClean="0">
                <a:solidFill>
                  <a:schemeClr val="bg1"/>
                </a:solidFill>
                <a:latin typeface="メイリオ"/>
                <a:ea typeface="メイリオ"/>
                <a:cs typeface="メイリオ"/>
              </a:rPr>
              <a:t>の戦略投資</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ROA</a:t>
            </a:r>
            <a:r>
              <a:rPr lang="ja-JP" altLang="en-US" sz="2400" dirty="0" smtClean="0">
                <a:solidFill>
                  <a:schemeClr val="bg1"/>
                </a:solidFill>
                <a:latin typeface="メイリオ"/>
                <a:ea typeface="メイリオ"/>
                <a:cs typeface="メイリオ"/>
              </a:rPr>
              <a:t>が改善</a:t>
            </a:r>
          </a:p>
          <a:p>
            <a:pPr algn="ctr"/>
            <a:r>
              <a:rPr lang="ja-JP" altLang="en-US" sz="2400" dirty="0">
                <a:solidFill>
                  <a:schemeClr val="bg1"/>
                </a:solidFill>
                <a:latin typeface="メイリオ"/>
                <a:ea typeface="メイリオ"/>
                <a:cs typeface="メイリオ"/>
              </a:rPr>
              <a:t>経営</a:t>
            </a:r>
            <a:r>
              <a:rPr lang="ja-JP" altLang="en-US" sz="2400" dirty="0" smtClean="0">
                <a:solidFill>
                  <a:schemeClr val="bg1"/>
                </a:solidFill>
                <a:latin typeface="メイリオ"/>
                <a:ea typeface="メイリオ"/>
                <a:cs typeface="メイリオ"/>
              </a:rPr>
              <a:t>効率の高さ</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メイリオ"/>
                <a:ea typeface="メイリオ"/>
                <a:cs typeface="メイリオ"/>
              </a:rPr>
              <a:t>変化に即応するシステム資源</a:t>
            </a:r>
          </a:p>
          <a:p>
            <a:pPr algn="ctr"/>
            <a:r>
              <a:rPr lang="ja-JP" altLang="en-US" sz="2400" dirty="0" smtClean="0">
                <a:solidFill>
                  <a:schemeClr val="bg1"/>
                </a:solidFill>
                <a:latin typeface="メイリオ"/>
                <a:ea typeface="メイリオ"/>
                <a:cs typeface="メイリオ"/>
              </a:rPr>
              <a:t>調達の仕組み</a:t>
            </a:r>
          </a:p>
        </p:txBody>
      </p:sp>
    </p:spTree>
    <p:extLst>
      <p:ext uri="{BB962C8B-B14F-4D97-AF65-F5344CB8AC3E}">
        <p14:creationId xmlns:p14="http://schemas.microsoft.com/office/powerpoint/2010/main" val="161757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100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300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4173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11833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445332" y="1196102"/>
            <a:ext cx="4262260" cy="496920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46" name="角丸四角形 145"/>
          <p:cNvSpPr/>
          <p:nvPr/>
        </p:nvSpPr>
        <p:spPr>
          <a:xfrm>
            <a:off x="6932246" y="4679932"/>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3" name="図形グループ 142"/>
          <p:cNvGrpSpPr/>
          <p:nvPr/>
        </p:nvGrpSpPr>
        <p:grpSpPr>
          <a:xfrm rot="16200000">
            <a:off x="8288815" y="4798285"/>
            <a:ext cx="297414" cy="253559"/>
            <a:chOff x="-62676" y="3965594"/>
            <a:chExt cx="679541" cy="593816"/>
          </a:xfrm>
        </p:grpSpPr>
        <p:sp>
          <p:nvSpPr>
            <p:cNvPr id="144" name="角丸四角形 143"/>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5" name="図 144"/>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sp>
        <p:nvSpPr>
          <p:cNvPr id="54" name="角丸四角形 53"/>
          <p:cNvSpPr/>
          <p:nvPr/>
        </p:nvSpPr>
        <p:spPr>
          <a:xfrm>
            <a:off x="6938596" y="3847249"/>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デジタル化の歴史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24" name="角丸四角形 23"/>
          <p:cNvSpPr/>
          <p:nvPr/>
        </p:nvSpPr>
        <p:spPr bwMode="auto">
          <a:xfrm>
            <a:off x="2491488" y="2049012"/>
            <a:ext cx="4164479" cy="4099633"/>
          </a:xfrm>
          <a:prstGeom prst="roundRect">
            <a:avLst>
              <a:gd name="adj" fmla="val 0"/>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5" name="角丸四角形 24"/>
          <p:cNvSpPr/>
          <p:nvPr/>
        </p:nvSpPr>
        <p:spPr bwMode="auto">
          <a:xfrm>
            <a:off x="2558482" y="2918713"/>
            <a:ext cx="4042008" cy="3289174"/>
          </a:xfrm>
          <a:prstGeom prst="roundRect">
            <a:avLst>
              <a:gd name="adj" fmla="val 0"/>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6" name="角丸四角形 25"/>
          <p:cNvSpPr/>
          <p:nvPr/>
        </p:nvSpPr>
        <p:spPr bwMode="auto">
          <a:xfrm>
            <a:off x="2619939" y="3770836"/>
            <a:ext cx="3932451" cy="2443282"/>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55" name="フローチャート: 複数書類 54"/>
          <p:cNvSpPr/>
          <p:nvPr/>
        </p:nvSpPr>
        <p:spPr>
          <a:xfrm>
            <a:off x="69322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複数書類 55"/>
          <p:cNvSpPr/>
          <p:nvPr/>
        </p:nvSpPr>
        <p:spPr>
          <a:xfrm>
            <a:off x="75799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複数書類 56"/>
          <p:cNvSpPr/>
          <p:nvPr/>
        </p:nvSpPr>
        <p:spPr>
          <a:xfrm>
            <a:off x="8208595"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右矢印 57"/>
          <p:cNvSpPr/>
          <p:nvPr/>
        </p:nvSpPr>
        <p:spPr>
          <a:xfrm>
            <a:off x="7948248" y="3031732"/>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右矢印 58"/>
          <p:cNvSpPr/>
          <p:nvPr/>
        </p:nvSpPr>
        <p:spPr>
          <a:xfrm>
            <a:off x="7310072" y="3032316"/>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7002095" y="3137896"/>
            <a:ext cx="228599" cy="443927"/>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7630747" y="3137896"/>
            <a:ext cx="228599" cy="443927"/>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8259396" y="3119504"/>
            <a:ext cx="228599" cy="443927"/>
            <a:chOff x="1946324" y="4125162"/>
            <a:chExt cx="969964" cy="2007872"/>
          </a:xfrm>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フローチャート: 複数書類 68"/>
          <p:cNvSpPr/>
          <p:nvPr/>
        </p:nvSpPr>
        <p:spPr>
          <a:xfrm>
            <a:off x="6938597"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9"/>
          <p:cNvGrpSpPr/>
          <p:nvPr/>
        </p:nvGrpSpPr>
        <p:grpSpPr>
          <a:xfrm>
            <a:off x="6989398" y="2264785"/>
            <a:ext cx="228599" cy="443927"/>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3" name="環状矢印 72"/>
          <p:cNvSpPr/>
          <p:nvPr/>
        </p:nvSpPr>
        <p:spPr>
          <a:xfrm>
            <a:off x="7186248"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7827598"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a:off x="7878399" y="2264785"/>
            <a:ext cx="228599" cy="443927"/>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環状矢印 77"/>
          <p:cNvSpPr/>
          <p:nvPr/>
        </p:nvSpPr>
        <p:spPr>
          <a:xfrm>
            <a:off x="8075249"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複数書類 78"/>
          <p:cNvSpPr/>
          <p:nvPr/>
        </p:nvSpPr>
        <p:spPr>
          <a:xfrm>
            <a:off x="7579946"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0" name="図形グループ 79"/>
          <p:cNvGrpSpPr/>
          <p:nvPr/>
        </p:nvGrpSpPr>
        <p:grpSpPr>
          <a:xfrm>
            <a:off x="7630747" y="1445323"/>
            <a:ext cx="228599" cy="443927"/>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3" name="フローチャート: 複数書類 82"/>
          <p:cNvSpPr/>
          <p:nvPr/>
        </p:nvSpPr>
        <p:spPr>
          <a:xfrm>
            <a:off x="6938597"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4" name="図形グループ 83"/>
          <p:cNvGrpSpPr/>
          <p:nvPr/>
        </p:nvGrpSpPr>
        <p:grpSpPr>
          <a:xfrm>
            <a:off x="6989398" y="1445323"/>
            <a:ext cx="228599" cy="443927"/>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7" name="フローチャート: 複数書類 86"/>
          <p:cNvSpPr/>
          <p:nvPr/>
        </p:nvSpPr>
        <p:spPr>
          <a:xfrm>
            <a:off x="8214945" y="125107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8" name="図形グループ 87"/>
          <p:cNvGrpSpPr/>
          <p:nvPr/>
        </p:nvGrpSpPr>
        <p:grpSpPr>
          <a:xfrm>
            <a:off x="8265746" y="1452763"/>
            <a:ext cx="228599" cy="443927"/>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4" name="フローチャート: 複数書類 93"/>
          <p:cNvSpPr/>
          <p:nvPr/>
        </p:nvSpPr>
        <p:spPr>
          <a:xfrm>
            <a:off x="7090996" y="3750839"/>
            <a:ext cx="301627" cy="31800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7643448" y="3766774"/>
            <a:ext cx="311150" cy="302070"/>
          </a:xfrm>
          <a:prstGeom prst="flowChartMagneticDisk">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6" name="フローチャート: 代替処理 95"/>
          <p:cNvSpPr/>
          <p:nvPr/>
        </p:nvSpPr>
        <p:spPr>
          <a:xfrm>
            <a:off x="8214944" y="3766773"/>
            <a:ext cx="279401" cy="286989"/>
          </a:xfrm>
          <a:prstGeom prst="flowChartAlternateProcess">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8" name="角丸四角形 97"/>
          <p:cNvSpPr/>
          <p:nvPr/>
        </p:nvSpPr>
        <p:spPr bwMode="auto">
          <a:xfrm>
            <a:off x="2674296" y="4630731"/>
            <a:ext cx="3807450" cy="1606581"/>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grpSp>
        <p:nvGrpSpPr>
          <p:cNvPr id="33" name="図形グループ 32"/>
          <p:cNvGrpSpPr/>
          <p:nvPr/>
        </p:nvGrpSpPr>
        <p:grpSpPr>
          <a:xfrm>
            <a:off x="7052895" y="3998681"/>
            <a:ext cx="228599" cy="443927"/>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5646" y="3998681"/>
            <a:ext cx="228599" cy="443927"/>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7865696" y="3998681"/>
            <a:ext cx="228599" cy="443927"/>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8265746" y="3998681"/>
            <a:ext cx="228599" cy="443927"/>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7281494" y="4061297"/>
            <a:ext cx="228599" cy="443927"/>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7694245" y="4061297"/>
            <a:ext cx="228599" cy="443927"/>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8094295" y="4042905"/>
            <a:ext cx="228599" cy="443927"/>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7682485" y="4769779"/>
            <a:ext cx="340225" cy="402722"/>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2" name="図形グループ 101"/>
          <p:cNvGrpSpPr/>
          <p:nvPr/>
        </p:nvGrpSpPr>
        <p:grpSpPr>
          <a:xfrm>
            <a:off x="7005216" y="4733183"/>
            <a:ext cx="297414" cy="253559"/>
            <a:chOff x="-62676" y="3965594"/>
            <a:chExt cx="679541" cy="593816"/>
          </a:xfrm>
        </p:grpSpPr>
        <p:sp>
          <p:nvSpPr>
            <p:cNvPr id="103" name="角丸四角形 10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4" name="図 10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5" name="図形グループ 104"/>
          <p:cNvGrpSpPr/>
          <p:nvPr/>
        </p:nvGrpSpPr>
        <p:grpSpPr>
          <a:xfrm>
            <a:off x="7354203" y="4769779"/>
            <a:ext cx="155890" cy="267991"/>
            <a:chOff x="1140657" y="4229811"/>
            <a:chExt cx="341289" cy="550466"/>
          </a:xfrm>
        </p:grpSpPr>
        <p:sp>
          <p:nvSpPr>
            <p:cNvPr id="106" name="角丸四角形 10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20" name="図形グループ 119"/>
          <p:cNvGrpSpPr/>
          <p:nvPr/>
        </p:nvGrpSpPr>
        <p:grpSpPr>
          <a:xfrm>
            <a:off x="8022710" y="4801305"/>
            <a:ext cx="105803" cy="206170"/>
            <a:chOff x="5118100" y="4941610"/>
            <a:chExt cx="190500" cy="405090"/>
          </a:xfrm>
        </p:grpSpPr>
        <p:sp>
          <p:nvSpPr>
            <p:cNvPr id="121" name="正方形/長方形 120"/>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角丸四角形 122"/>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8333436" y="4867614"/>
            <a:ext cx="228599" cy="443927"/>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7391407" y="4880385"/>
            <a:ext cx="228599" cy="443927"/>
            <a:chOff x="1946324" y="4125162"/>
            <a:chExt cx="969964" cy="2007872"/>
          </a:xfrm>
        </p:grpSpPr>
        <p:sp>
          <p:nvSpPr>
            <p:cNvPr id="132" name="円/楕円 1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7682508" y="4880385"/>
            <a:ext cx="228599" cy="443927"/>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8042830" y="4880385"/>
            <a:ext cx="228599" cy="443927"/>
            <a:chOff x="1946324" y="4125162"/>
            <a:chExt cx="969964" cy="2007872"/>
          </a:xfrm>
        </p:grpSpPr>
        <p:sp>
          <p:nvSpPr>
            <p:cNvPr id="138" name="円/楕円 1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7074031" y="4880385"/>
            <a:ext cx="228599" cy="443927"/>
            <a:chOff x="1946324" y="4125162"/>
            <a:chExt cx="969964" cy="2007872"/>
          </a:xfrm>
        </p:grpSpPr>
        <p:sp>
          <p:nvSpPr>
            <p:cNvPr id="141" name="円/楕円 1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フローチャート: 論理積ゲート 1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7" name="角丸四角形 146"/>
          <p:cNvSpPr/>
          <p:nvPr/>
        </p:nvSpPr>
        <p:spPr>
          <a:xfrm>
            <a:off x="6932246" y="5539618"/>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2" name="図 161"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8881" y="5682611"/>
            <a:ext cx="693789" cy="476180"/>
          </a:xfrm>
          <a:prstGeom prst="rect">
            <a:avLst/>
          </a:prstGeom>
        </p:spPr>
      </p:pic>
      <p:grpSp>
        <p:nvGrpSpPr>
          <p:cNvPr id="163" name="図形グループ 162"/>
          <p:cNvGrpSpPr/>
          <p:nvPr/>
        </p:nvGrpSpPr>
        <p:grpSpPr>
          <a:xfrm>
            <a:off x="7893674" y="5627346"/>
            <a:ext cx="273052" cy="345113"/>
            <a:chOff x="4000500" y="1182650"/>
            <a:chExt cx="499492" cy="545661"/>
          </a:xfrm>
        </p:grpSpPr>
        <p:sp>
          <p:nvSpPr>
            <p:cNvPr id="164" name="角丸四角形 163"/>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grpSp>
        <p:nvGrpSpPr>
          <p:cNvPr id="4" name="図形グループ 3"/>
          <p:cNvGrpSpPr/>
          <p:nvPr/>
        </p:nvGrpSpPr>
        <p:grpSpPr>
          <a:xfrm>
            <a:off x="7686984" y="5831739"/>
            <a:ext cx="576064" cy="316907"/>
            <a:chOff x="6948264" y="2223989"/>
            <a:chExt cx="931292" cy="545661"/>
          </a:xfrm>
        </p:grpSpPr>
        <p:sp>
          <p:nvSpPr>
            <p:cNvPr id="167" name="角丸四角形 166"/>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角丸四角形 168"/>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台形 16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角丸四角形 170"/>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角丸四角形 171"/>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a:off x="8259396" y="5610771"/>
            <a:ext cx="155890" cy="267991"/>
            <a:chOff x="1140657" y="4229811"/>
            <a:chExt cx="341289" cy="550466"/>
          </a:xfrm>
        </p:grpSpPr>
        <p:sp>
          <p:nvSpPr>
            <p:cNvPr id="174" name="角丸四角形 1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75" name="図 174"/>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76" name="図形グループ 175"/>
          <p:cNvGrpSpPr/>
          <p:nvPr/>
        </p:nvGrpSpPr>
        <p:grpSpPr>
          <a:xfrm>
            <a:off x="8296600" y="5721377"/>
            <a:ext cx="228599" cy="443927"/>
            <a:chOff x="1946324" y="4125162"/>
            <a:chExt cx="969964" cy="2007872"/>
          </a:xfrm>
        </p:grpSpPr>
        <p:sp>
          <p:nvSpPr>
            <p:cNvPr id="177" name="円/楕円 1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論理積ゲート 1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9" name="下矢印 178"/>
          <p:cNvSpPr/>
          <p:nvPr/>
        </p:nvSpPr>
        <p:spPr bwMode="auto">
          <a:xfrm>
            <a:off x="4301441" y="1822315"/>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0" name="下矢印 179"/>
          <p:cNvSpPr/>
          <p:nvPr/>
        </p:nvSpPr>
        <p:spPr bwMode="auto">
          <a:xfrm>
            <a:off x="4301441" y="2690336"/>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1" name="下矢印 180"/>
          <p:cNvSpPr/>
          <p:nvPr/>
        </p:nvSpPr>
        <p:spPr bwMode="auto">
          <a:xfrm>
            <a:off x="4301441" y="3549352"/>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2" name="下矢印 181"/>
          <p:cNvSpPr/>
          <p:nvPr/>
        </p:nvSpPr>
        <p:spPr bwMode="auto">
          <a:xfrm>
            <a:off x="4301441" y="441737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テキスト ボックス 7"/>
          <p:cNvSpPr txBox="1"/>
          <p:nvPr/>
        </p:nvSpPr>
        <p:spPr>
          <a:xfrm>
            <a:off x="539552" y="1196103"/>
            <a:ext cx="1794882" cy="677108"/>
          </a:xfrm>
          <a:prstGeom prst="rect">
            <a:avLst/>
          </a:prstGeom>
          <a:noFill/>
        </p:spPr>
        <p:txBody>
          <a:bodyPr wrap="none" rtlCol="0">
            <a:spAutoFit/>
          </a:bodyPr>
          <a:lstStyle/>
          <a:p>
            <a:r>
              <a:rPr kumimoji="1" lang="en-US" altLang="ja-JP" sz="2800" dirty="0" smtClean="0">
                <a:solidFill>
                  <a:schemeClr val="accent5">
                    <a:lumMod val="75000"/>
                  </a:schemeClr>
                </a:solidFill>
                <a:latin typeface="メイリオ"/>
                <a:ea typeface="メイリオ"/>
                <a:cs typeface="メイリオ"/>
              </a:rPr>
              <a:t>1960</a:t>
            </a:r>
            <a:r>
              <a:rPr lang="ja-JP" altLang="en-US" sz="2800" dirty="0" smtClean="0">
                <a:solidFill>
                  <a:schemeClr val="accent5">
                    <a:lumMod val="75000"/>
                  </a:schemeClr>
                </a:solidFill>
                <a:latin typeface="メイリオ"/>
                <a:ea typeface="メイリオ"/>
                <a:cs typeface="メイリオ"/>
              </a:rPr>
              <a:t>年代</a:t>
            </a:r>
            <a:endParaRPr lang="en-US" altLang="ja-JP" sz="2800" dirty="0" smtClean="0">
              <a:solidFill>
                <a:schemeClr val="accent5">
                  <a:lumMod val="75000"/>
                </a:schemeClr>
              </a:solidFill>
              <a:latin typeface="メイリオ"/>
              <a:ea typeface="メイリオ"/>
              <a:cs typeface="メイリオ"/>
            </a:endParaRPr>
          </a:p>
          <a:p>
            <a:r>
              <a:rPr kumimoji="1" lang="ja-JP" altLang="en-US" sz="1000" dirty="0" smtClean="0">
                <a:solidFill>
                  <a:schemeClr val="accent5">
                    <a:lumMod val="75000"/>
                  </a:schemeClr>
                </a:solidFill>
                <a:latin typeface="メイリオ"/>
                <a:ea typeface="メイリオ"/>
                <a:cs typeface="メイリオ"/>
              </a:rPr>
              <a:t>メインフレームの登場</a:t>
            </a:r>
            <a:endParaRPr kumimoji="1" lang="ja-JP" altLang="en-US" sz="1000" dirty="0">
              <a:solidFill>
                <a:schemeClr val="accent5">
                  <a:lumMod val="75000"/>
                </a:schemeClr>
              </a:solidFill>
              <a:latin typeface="メイリオ"/>
              <a:ea typeface="メイリオ"/>
              <a:cs typeface="メイリオ"/>
            </a:endParaRPr>
          </a:p>
        </p:txBody>
      </p:sp>
      <p:sp>
        <p:nvSpPr>
          <p:cNvPr id="184" name="テキスト ボックス 183"/>
          <p:cNvSpPr txBox="1"/>
          <p:nvPr/>
        </p:nvSpPr>
        <p:spPr>
          <a:xfrm>
            <a:off x="539552" y="2049013"/>
            <a:ext cx="1851789" cy="677108"/>
          </a:xfrm>
          <a:prstGeom prst="rect">
            <a:avLst/>
          </a:prstGeom>
          <a:noFill/>
        </p:spPr>
        <p:txBody>
          <a:bodyPr wrap="none" rtlCol="0">
            <a:spAutoFit/>
          </a:bodyPr>
          <a:lstStyle/>
          <a:p>
            <a:r>
              <a:rPr kumimoji="1" lang="en-US" altLang="ja-JP" sz="2800" dirty="0" smtClean="0">
                <a:solidFill>
                  <a:schemeClr val="accent1">
                    <a:lumMod val="75000"/>
                  </a:schemeClr>
                </a:solidFill>
                <a:latin typeface="メイリオ"/>
                <a:ea typeface="メイリオ"/>
                <a:cs typeface="メイリオ"/>
              </a:rPr>
              <a:t>1970</a:t>
            </a:r>
            <a:r>
              <a:rPr lang="ja-JP" altLang="en-US" sz="2800" dirty="0" smtClean="0">
                <a:solidFill>
                  <a:schemeClr val="accent1">
                    <a:lumMod val="75000"/>
                  </a:schemeClr>
                </a:solidFill>
                <a:latin typeface="メイリオ"/>
                <a:ea typeface="メイリオ"/>
                <a:cs typeface="メイリオ"/>
              </a:rPr>
              <a:t>年代</a:t>
            </a:r>
            <a:endParaRPr lang="en-US" altLang="ja-JP" sz="2800" dirty="0" smtClean="0">
              <a:solidFill>
                <a:schemeClr val="accent1">
                  <a:lumMod val="75000"/>
                </a:schemeClr>
              </a:solidFill>
              <a:latin typeface="メイリオ"/>
              <a:ea typeface="メイリオ"/>
              <a:cs typeface="メイリオ"/>
            </a:endParaRPr>
          </a:p>
          <a:p>
            <a:r>
              <a:rPr lang="ja-JP" altLang="en-US" sz="1000" dirty="0" smtClean="0">
                <a:solidFill>
                  <a:schemeClr val="accent1">
                    <a:lumMod val="75000"/>
                  </a:schemeClr>
                </a:solidFill>
                <a:latin typeface="メイリオ"/>
                <a:ea typeface="メイリオ"/>
                <a:cs typeface="メイリオ"/>
              </a:rPr>
              <a:t>事務処理・工場生産の自動化</a:t>
            </a:r>
            <a:endParaRPr kumimoji="1" lang="ja-JP" altLang="en-US" sz="1000" dirty="0">
              <a:solidFill>
                <a:schemeClr val="accent1">
                  <a:lumMod val="75000"/>
                </a:schemeClr>
              </a:solidFill>
              <a:latin typeface="メイリオ"/>
              <a:ea typeface="メイリオ"/>
              <a:cs typeface="メイリオ"/>
            </a:endParaRPr>
          </a:p>
        </p:txBody>
      </p:sp>
      <p:sp>
        <p:nvSpPr>
          <p:cNvPr id="185" name="テキスト ボックス 184"/>
          <p:cNvSpPr txBox="1"/>
          <p:nvPr/>
        </p:nvSpPr>
        <p:spPr>
          <a:xfrm>
            <a:off x="539552" y="2908294"/>
            <a:ext cx="1890261" cy="677108"/>
          </a:xfrm>
          <a:prstGeom prst="rect">
            <a:avLst/>
          </a:prstGeom>
          <a:noFill/>
        </p:spPr>
        <p:txBody>
          <a:bodyPr wrap="none" rtlCol="0">
            <a:spAutoFit/>
          </a:bodyPr>
          <a:lstStyle/>
          <a:p>
            <a:r>
              <a:rPr kumimoji="1" lang="en-US" altLang="ja-JP" sz="2800" dirty="0" smtClean="0">
                <a:solidFill>
                  <a:schemeClr val="accent1">
                    <a:lumMod val="50000"/>
                  </a:schemeClr>
                </a:solidFill>
                <a:latin typeface="メイリオ"/>
                <a:ea typeface="メイリオ"/>
                <a:cs typeface="メイリオ"/>
              </a:rPr>
              <a:t>1980</a:t>
            </a:r>
            <a:r>
              <a:rPr lang="ja-JP" altLang="en-US" sz="2800" dirty="0" smtClean="0">
                <a:solidFill>
                  <a:schemeClr val="accent1">
                    <a:lumMod val="50000"/>
                  </a:schemeClr>
                </a:solidFill>
                <a:latin typeface="メイリオ"/>
                <a:ea typeface="メイリオ"/>
                <a:cs typeface="メイリオ"/>
              </a:rPr>
              <a:t>年代</a:t>
            </a:r>
            <a:endParaRPr lang="en-US" altLang="ja-JP" sz="2800" dirty="0" smtClean="0">
              <a:solidFill>
                <a:schemeClr val="accent1">
                  <a:lumMod val="50000"/>
                </a:schemeClr>
              </a:solidFill>
              <a:latin typeface="メイリオ"/>
              <a:ea typeface="メイリオ"/>
              <a:cs typeface="メイリオ"/>
            </a:endParaRPr>
          </a:p>
          <a:p>
            <a:r>
              <a:rPr kumimoji="1" lang="ja-JP" altLang="en-US" sz="1000" dirty="0" smtClean="0">
                <a:solidFill>
                  <a:schemeClr val="accent1">
                    <a:lumMod val="50000"/>
                  </a:schemeClr>
                </a:solidFill>
                <a:latin typeface="メイリオ"/>
                <a:ea typeface="メイリオ"/>
                <a:cs typeface="メイリオ"/>
              </a:rPr>
              <a:t>小型コンピュータ・</a:t>
            </a:r>
            <a:r>
              <a:rPr kumimoji="1" lang="en-US" altLang="ja-JP" sz="1000" dirty="0" smtClean="0">
                <a:solidFill>
                  <a:schemeClr val="accent1">
                    <a:lumMod val="50000"/>
                  </a:schemeClr>
                </a:solidFill>
                <a:latin typeface="メイリオ"/>
                <a:ea typeface="メイリオ"/>
                <a:cs typeface="メイリオ"/>
              </a:rPr>
              <a:t>PC</a:t>
            </a:r>
            <a:r>
              <a:rPr kumimoji="1" lang="ja-JP" altLang="en-US" sz="1000" dirty="0" smtClean="0">
                <a:solidFill>
                  <a:schemeClr val="accent1">
                    <a:lumMod val="50000"/>
                  </a:schemeClr>
                </a:solidFill>
                <a:latin typeface="メイリオ"/>
                <a:ea typeface="メイリオ"/>
                <a:cs typeface="メイリオ"/>
              </a:rPr>
              <a:t>の登場</a:t>
            </a:r>
            <a:endParaRPr kumimoji="1" lang="ja-JP" altLang="en-US" sz="1000" dirty="0">
              <a:solidFill>
                <a:schemeClr val="accent1">
                  <a:lumMod val="50000"/>
                </a:schemeClr>
              </a:solidFill>
              <a:latin typeface="メイリオ"/>
              <a:ea typeface="メイリオ"/>
              <a:cs typeface="メイリオ"/>
            </a:endParaRPr>
          </a:p>
        </p:txBody>
      </p:sp>
      <p:sp>
        <p:nvSpPr>
          <p:cNvPr id="186" name="テキスト ボックス 185"/>
          <p:cNvSpPr txBox="1"/>
          <p:nvPr/>
        </p:nvSpPr>
        <p:spPr>
          <a:xfrm>
            <a:off x="539552" y="3743880"/>
            <a:ext cx="1851789" cy="677108"/>
          </a:xfrm>
          <a:prstGeom prst="rect">
            <a:avLst/>
          </a:prstGeom>
          <a:noFill/>
        </p:spPr>
        <p:txBody>
          <a:bodyPr wrap="none" rtlCol="0">
            <a:spAutoFit/>
          </a:bodyPr>
          <a:lstStyle/>
          <a:p>
            <a:r>
              <a:rPr kumimoji="1" lang="en-US" altLang="ja-JP" sz="2800" dirty="0" smtClean="0">
                <a:solidFill>
                  <a:srgbClr val="000090"/>
                </a:solidFill>
                <a:latin typeface="メイリオ"/>
                <a:ea typeface="メイリオ"/>
                <a:cs typeface="メイリオ"/>
              </a:rPr>
              <a:t>1990</a:t>
            </a:r>
            <a:r>
              <a:rPr lang="ja-JP" altLang="en-US" sz="2800" dirty="0" smtClean="0">
                <a:solidFill>
                  <a:srgbClr val="000090"/>
                </a:solidFill>
                <a:latin typeface="メイリオ"/>
                <a:ea typeface="メイリオ"/>
                <a:cs typeface="メイリオ"/>
              </a:rPr>
              <a:t>年代</a:t>
            </a:r>
            <a:endParaRPr lang="en-US" altLang="ja-JP" sz="2800" dirty="0" smtClean="0">
              <a:solidFill>
                <a:srgbClr val="000090"/>
              </a:solidFill>
              <a:latin typeface="メイリオ"/>
              <a:ea typeface="メイリオ"/>
              <a:cs typeface="メイリオ"/>
            </a:endParaRPr>
          </a:p>
          <a:p>
            <a:r>
              <a:rPr kumimoji="1" lang="ja-JP" altLang="en-US" sz="1000" dirty="0" smtClean="0">
                <a:solidFill>
                  <a:srgbClr val="000090"/>
                </a:solidFill>
                <a:latin typeface="メイリオ"/>
                <a:ea typeface="メイリオ"/>
                <a:cs typeface="メイリオ"/>
              </a:rPr>
              <a:t>クライアント・サーバの普及</a:t>
            </a:r>
            <a:endParaRPr kumimoji="1" lang="ja-JP" altLang="en-US" sz="1000" dirty="0">
              <a:solidFill>
                <a:srgbClr val="000090"/>
              </a:solidFill>
              <a:latin typeface="メイリオ"/>
              <a:ea typeface="メイリオ"/>
              <a:cs typeface="メイリオ"/>
            </a:endParaRPr>
          </a:p>
        </p:txBody>
      </p:sp>
      <p:sp>
        <p:nvSpPr>
          <p:cNvPr id="187" name="テキスト ボックス 186"/>
          <p:cNvSpPr txBox="1"/>
          <p:nvPr/>
        </p:nvSpPr>
        <p:spPr>
          <a:xfrm>
            <a:off x="539552" y="4607537"/>
            <a:ext cx="1851789" cy="677108"/>
          </a:xfrm>
          <a:prstGeom prst="rect">
            <a:avLst/>
          </a:prstGeom>
          <a:noFill/>
        </p:spPr>
        <p:txBody>
          <a:bodyPr wrap="none" rtlCol="0">
            <a:spAutoFit/>
          </a:bodyPr>
          <a:lstStyle/>
          <a:p>
            <a:r>
              <a:rPr lang="en-US" altLang="ja-JP" sz="2800" dirty="0" smtClean="0">
                <a:solidFill>
                  <a:srgbClr val="0000FF"/>
                </a:solidFill>
                <a:latin typeface="メイリオ"/>
                <a:ea typeface="メイリオ"/>
                <a:cs typeface="メイリオ"/>
              </a:rPr>
              <a:t>2000</a:t>
            </a:r>
            <a:r>
              <a:rPr lang="ja-JP" altLang="en-US" sz="2800" dirty="0" smtClean="0">
                <a:solidFill>
                  <a:srgbClr val="0000FF"/>
                </a:solidFill>
                <a:latin typeface="メイリオ"/>
                <a:ea typeface="メイリオ"/>
                <a:cs typeface="メイリオ"/>
              </a:rPr>
              <a:t>年代</a:t>
            </a:r>
            <a:endParaRPr lang="en-US" altLang="ja-JP" sz="2800" dirty="0" smtClean="0">
              <a:solidFill>
                <a:srgbClr val="0000FF"/>
              </a:solidFill>
              <a:latin typeface="メイリオ"/>
              <a:ea typeface="メイリオ"/>
              <a:cs typeface="メイリオ"/>
            </a:endParaRPr>
          </a:p>
          <a:p>
            <a:r>
              <a:rPr lang="ja-JP" altLang="en-US" sz="1000" dirty="0" smtClean="0">
                <a:solidFill>
                  <a:srgbClr val="0000FF"/>
                </a:solidFill>
                <a:latin typeface="メイリオ"/>
                <a:ea typeface="メイリオ"/>
                <a:cs typeface="メイリオ"/>
              </a:rPr>
              <a:t>ソーシャル、モバイルの登場</a:t>
            </a:r>
            <a:endParaRPr kumimoji="1" lang="ja-JP" altLang="en-US" sz="1000" dirty="0">
              <a:solidFill>
                <a:srgbClr val="0000FF"/>
              </a:solidFill>
              <a:latin typeface="メイリオ"/>
              <a:ea typeface="メイリオ"/>
              <a:cs typeface="メイリオ"/>
            </a:endParaRPr>
          </a:p>
        </p:txBody>
      </p:sp>
      <p:sp>
        <p:nvSpPr>
          <p:cNvPr id="188" name="テキスト ボックス 187"/>
          <p:cNvSpPr txBox="1"/>
          <p:nvPr/>
        </p:nvSpPr>
        <p:spPr>
          <a:xfrm>
            <a:off x="539552" y="5488196"/>
            <a:ext cx="1812240" cy="677108"/>
          </a:xfrm>
          <a:prstGeom prst="rect">
            <a:avLst/>
          </a:prstGeom>
          <a:noFill/>
        </p:spPr>
        <p:txBody>
          <a:bodyPr wrap="none" rtlCol="0">
            <a:spAutoFit/>
          </a:bodyPr>
          <a:lstStyle/>
          <a:p>
            <a:r>
              <a:rPr lang="en-US" altLang="ja-JP" sz="2800" dirty="0" smtClean="0">
                <a:solidFill>
                  <a:srgbClr val="3366FF"/>
                </a:solidFill>
                <a:latin typeface="メイリオ"/>
                <a:ea typeface="メイリオ"/>
                <a:cs typeface="メイリオ"/>
              </a:rPr>
              <a:t>201X</a:t>
            </a:r>
            <a:r>
              <a:rPr lang="ja-JP" altLang="en-US" sz="2800" dirty="0" smtClean="0">
                <a:solidFill>
                  <a:srgbClr val="3366FF"/>
                </a:solidFill>
                <a:latin typeface="メイリオ"/>
                <a:ea typeface="メイリオ"/>
                <a:cs typeface="メイリオ"/>
              </a:rPr>
              <a:t>年</a:t>
            </a:r>
            <a:r>
              <a:rPr lang="en-US" altLang="ja-JP" sz="2800" dirty="0" smtClean="0">
                <a:solidFill>
                  <a:srgbClr val="3366FF"/>
                </a:solidFill>
                <a:latin typeface="メイリオ"/>
                <a:ea typeface="メイリオ"/>
                <a:cs typeface="メイリオ"/>
              </a:rPr>
              <a:t>〜</a:t>
            </a:r>
          </a:p>
          <a:p>
            <a:r>
              <a:rPr lang="en-US" altLang="ja-JP" sz="1000" dirty="0" err="1" smtClean="0">
                <a:solidFill>
                  <a:srgbClr val="3366FF"/>
                </a:solidFill>
                <a:latin typeface="メイリオ"/>
                <a:ea typeface="メイリオ"/>
                <a:cs typeface="メイリオ"/>
              </a:rPr>
              <a:t>IoT</a:t>
            </a:r>
            <a:r>
              <a:rPr lang="ja-JP" altLang="en-US" sz="1000" dirty="0" smtClean="0">
                <a:solidFill>
                  <a:srgbClr val="3366FF"/>
                </a:solidFill>
                <a:latin typeface="メイリオ"/>
                <a:ea typeface="メイリオ"/>
                <a:cs typeface="メイリオ"/>
              </a:rPr>
              <a:t>・アナリティクスの進化</a:t>
            </a:r>
            <a:endParaRPr lang="en-US" altLang="ja-JP" sz="1000" dirty="0" smtClean="0">
              <a:solidFill>
                <a:srgbClr val="3366FF"/>
              </a:solidFill>
              <a:latin typeface="メイリオ"/>
              <a:ea typeface="メイリオ"/>
              <a:cs typeface="メイリオ"/>
            </a:endParaRPr>
          </a:p>
        </p:txBody>
      </p:sp>
      <p:sp>
        <p:nvSpPr>
          <p:cNvPr id="7" name="正方形/長方形 6"/>
          <p:cNvSpPr/>
          <p:nvPr/>
        </p:nvSpPr>
        <p:spPr>
          <a:xfrm>
            <a:off x="2445330" y="1233670"/>
            <a:ext cx="425831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カリキュレーション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大規模計算</a:t>
            </a:r>
          </a:p>
        </p:txBody>
      </p:sp>
      <p:sp>
        <p:nvSpPr>
          <p:cNvPr id="9" name="正方形/長方形 8"/>
          <p:cNvSpPr/>
          <p:nvPr/>
        </p:nvSpPr>
        <p:spPr>
          <a:xfrm>
            <a:off x="2484881" y="2058014"/>
            <a:ext cx="4186606"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ルーチンワーク</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大量・繰り返しの自動化</a:t>
            </a:r>
          </a:p>
        </p:txBody>
      </p:sp>
      <p:sp>
        <p:nvSpPr>
          <p:cNvPr id="10" name="正方形/長方形 9"/>
          <p:cNvSpPr/>
          <p:nvPr/>
        </p:nvSpPr>
        <p:spPr>
          <a:xfrm>
            <a:off x="2558482" y="2924944"/>
            <a:ext cx="4034035"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ワークフロー</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業務の流れを電子化</a:t>
            </a:r>
          </a:p>
        </p:txBody>
      </p:sp>
      <p:sp>
        <p:nvSpPr>
          <p:cNvPr id="11" name="正方形/長方形 10"/>
          <p:cNvSpPr/>
          <p:nvPr/>
        </p:nvSpPr>
        <p:spPr>
          <a:xfrm>
            <a:off x="2619938" y="3789040"/>
            <a:ext cx="393905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コラボレーション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協働作業</a:t>
            </a:r>
          </a:p>
        </p:txBody>
      </p:sp>
      <p:sp>
        <p:nvSpPr>
          <p:cNvPr id="97" name="角丸四角形 96"/>
          <p:cNvSpPr/>
          <p:nvPr/>
        </p:nvSpPr>
        <p:spPr bwMode="auto">
          <a:xfrm>
            <a:off x="2755604" y="5578514"/>
            <a:ext cx="3600400" cy="68650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000" b="1" dirty="0" smtClean="0">
                <a:solidFill>
                  <a:schemeClr val="bg1"/>
                </a:solidFill>
                <a:latin typeface="メイリオ"/>
                <a:ea typeface="メイリオ"/>
                <a:cs typeface="メイリオ"/>
              </a:rPr>
              <a:t>アクティビティ</a:t>
            </a:r>
            <a:endParaRPr kumimoji="0" lang="en-US" altLang="ja-JP" sz="2000" b="1" dirty="0" smtClean="0">
              <a:solidFill>
                <a:schemeClr val="bg1"/>
              </a:solidFill>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sz="1600" dirty="0" smtClean="0">
                <a:solidFill>
                  <a:schemeClr val="bg1"/>
                </a:solidFill>
                <a:latin typeface="メイリオ"/>
                <a:ea typeface="メイリオ"/>
                <a:cs typeface="メイリオ"/>
              </a:rPr>
              <a:t>日常生活や社会活動</a:t>
            </a: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83" name="下矢印 182"/>
          <p:cNvSpPr/>
          <p:nvPr/>
        </p:nvSpPr>
        <p:spPr bwMode="auto">
          <a:xfrm>
            <a:off x="4301441" y="528669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正方形/長方形 11"/>
          <p:cNvSpPr/>
          <p:nvPr/>
        </p:nvSpPr>
        <p:spPr>
          <a:xfrm>
            <a:off x="2679372" y="4681537"/>
            <a:ext cx="3802373"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エンゲージメント</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ヒトとヒトのつながり</a:t>
            </a:r>
          </a:p>
        </p:txBody>
      </p:sp>
    </p:spTree>
    <p:extLst>
      <p:ext uri="{BB962C8B-B14F-4D97-AF65-F5344CB8AC3E}">
        <p14:creationId xmlns:p14="http://schemas.microsoft.com/office/powerpoint/2010/main" val="379686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パブリック・クラウド適用のリスク</a:t>
            </a:r>
            <a:endParaRPr kumimoji="1" lang="ja-JP" altLang="en-US" dirty="0"/>
          </a:p>
        </p:txBody>
      </p:sp>
      <p:sp>
        <p:nvSpPr>
          <p:cNvPr id="3" name="スライド番号プレースホルダー 2"/>
          <p:cNvSpPr>
            <a:spLocks noGrp="1"/>
          </p:cNvSpPr>
          <p:nvPr>
            <p:ph type="sldNum" sz="quarter" idx="12"/>
          </p:nvPr>
        </p:nvSpPr>
        <p:spPr>
          <a:xfrm>
            <a:off x="7137400" y="6640200"/>
            <a:ext cx="1928446" cy="217800"/>
          </a:xfrm>
        </p:spPr>
        <p:txBody>
          <a:bodyPr/>
          <a:lstStyle/>
          <a:p>
            <a:fld id="{8FF8CC5D-A65D-5946-99B5-645367A967AD}" type="slidenum">
              <a:rPr kumimoji="1" lang="ja-JP" altLang="en-US" smtClean="0"/>
              <a:t>40</a:t>
            </a:fld>
            <a:endParaRPr kumimoji="1" lang="ja-JP" altLang="en-US"/>
          </a:p>
        </p:txBody>
      </p:sp>
      <p:sp>
        <p:nvSpPr>
          <p:cNvPr id="4" name="正方形/長方形 3"/>
          <p:cNvSpPr/>
          <p:nvPr/>
        </p:nvSpPr>
        <p:spPr>
          <a:xfrm>
            <a:off x="371232" y="806553"/>
            <a:ext cx="4065964" cy="3765447"/>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管理</a:t>
            </a:r>
            <a:r>
              <a:rPr lang="ja-JP" altLang="en-US" b="1" dirty="0">
                <a:solidFill>
                  <a:srgbClr val="CC0000"/>
                </a:solidFill>
                <a:latin typeface="メイリオ"/>
                <a:ea typeface="メイリオ"/>
                <a:cs typeface="メイリオ"/>
              </a:rPr>
              <a:t>主体の</a:t>
            </a:r>
            <a:r>
              <a:rPr lang="ja-JP" altLang="en-US" b="1" dirty="0" smtClean="0">
                <a:solidFill>
                  <a:srgbClr val="CC0000"/>
                </a:solidFill>
                <a:latin typeface="メイリオ"/>
                <a:ea typeface="メイリオ"/>
                <a:cs typeface="メイリオ"/>
              </a:rPr>
              <a:t>違い</a:t>
            </a:r>
            <a:endParaRPr lang="ja-JP" altLang="en-US" b="1" dirty="0">
              <a:solidFill>
                <a:srgbClr val="CC0000"/>
              </a:solidFill>
              <a:latin typeface="メイリオ"/>
              <a:ea typeface="メイリオ"/>
              <a:cs typeface="メイリオ"/>
            </a:endParaRPr>
          </a:p>
          <a:p>
            <a:endParaRPr lang="en-US" altLang="ja-JP" sz="800" u="sng" dirty="0" smtClean="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事業者によるシステム</a:t>
            </a:r>
            <a:r>
              <a:rPr lang="ja-JP" altLang="en-US" sz="1400" u="sng" dirty="0">
                <a:solidFill>
                  <a:srgbClr val="800000"/>
                </a:solidFill>
                <a:latin typeface="メイリオ"/>
                <a:ea typeface="メイリオ"/>
                <a:cs typeface="メイリオ"/>
              </a:rPr>
              <a:t>設計と運営</a:t>
            </a:r>
            <a:r>
              <a:rPr lang="ja-JP" altLang="en-US" sz="1400" u="sng" dirty="0" smtClean="0">
                <a:solidFill>
                  <a:srgbClr val="800000"/>
                </a:solidFill>
                <a:latin typeface="メイリオ"/>
                <a:ea typeface="メイリオ"/>
                <a:cs typeface="メイリオ"/>
              </a:rPr>
              <a:t>管理</a:t>
            </a:r>
            <a:endParaRPr lang="ja-JP" altLang="en-US" sz="12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投資の内容や優先順位の判断</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セキュリティ</a:t>
            </a:r>
            <a:r>
              <a:rPr lang="ja-JP" altLang="en-US" sz="1000" dirty="0">
                <a:solidFill>
                  <a:srgbClr val="800000"/>
                </a:solidFill>
                <a:latin typeface="メイリオ"/>
                <a:ea typeface="メイリオ"/>
                <a:cs typeface="メイリオ"/>
              </a:rPr>
              <a:t>やサービスレベルの維持などの統制</a:t>
            </a:r>
            <a:r>
              <a:rPr lang="ja-JP" altLang="en-US" sz="1000" dirty="0" smtClean="0">
                <a:solidFill>
                  <a:srgbClr val="800000"/>
                </a:solidFill>
                <a:latin typeface="メイリオ"/>
                <a:ea typeface="メイリオ"/>
                <a:cs typeface="メイリオ"/>
              </a:rPr>
              <a:t>活動</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障害</a:t>
            </a:r>
            <a:r>
              <a:rPr lang="ja-JP" altLang="en-US" sz="1000" dirty="0">
                <a:solidFill>
                  <a:srgbClr val="800000"/>
                </a:solidFill>
                <a:latin typeface="メイリオ"/>
                <a:ea typeface="メイリオ"/>
                <a:cs typeface="メイリオ"/>
              </a:rPr>
              <a:t>や情報漏えいなどのインシデント発生時の情報</a:t>
            </a:r>
            <a:r>
              <a:rPr lang="ja-JP" altLang="en-US" sz="1000" dirty="0" smtClean="0">
                <a:solidFill>
                  <a:srgbClr val="800000"/>
                </a:solidFill>
                <a:latin typeface="メイリオ"/>
                <a:ea typeface="メイリオ"/>
                <a:cs typeface="メイリオ"/>
              </a:rPr>
              <a:t>連携</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インシデント</a:t>
            </a:r>
            <a:r>
              <a:rPr lang="ja-JP" altLang="en-US" sz="1000" dirty="0">
                <a:solidFill>
                  <a:srgbClr val="800000"/>
                </a:solidFill>
                <a:latin typeface="メイリオ"/>
                <a:ea typeface="メイリオ"/>
                <a:cs typeface="メイリオ"/>
              </a:rPr>
              <a:t>に関する情報開示範囲や原因究明作業に対するユーザー関与に</a:t>
            </a:r>
            <a:r>
              <a:rPr lang="ja-JP" altLang="en-US" sz="1000" dirty="0" smtClean="0">
                <a:solidFill>
                  <a:srgbClr val="800000"/>
                </a:solidFill>
                <a:latin typeface="メイリオ"/>
                <a:ea typeface="メイリオ"/>
                <a:cs typeface="メイリオ"/>
              </a:rPr>
              <a:t>制約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インシデント</a:t>
            </a:r>
            <a:r>
              <a:rPr lang="ja-JP" altLang="en-US" sz="1000" dirty="0">
                <a:solidFill>
                  <a:srgbClr val="800000"/>
                </a:solidFill>
                <a:latin typeface="メイリオ"/>
                <a:ea typeface="メイリオ"/>
                <a:cs typeface="メイリオ"/>
              </a:rPr>
              <a:t>の全体像や根本原因の特定</a:t>
            </a:r>
            <a:r>
              <a:rPr lang="ja-JP" altLang="en-US" sz="1000" dirty="0" smtClean="0">
                <a:solidFill>
                  <a:srgbClr val="800000"/>
                </a:solidFill>
                <a:latin typeface="メイリオ"/>
                <a:ea typeface="メイリオ"/>
                <a:cs typeface="メイリオ"/>
              </a:rPr>
              <a:t>が不十分な恐れ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自社</a:t>
            </a:r>
            <a:r>
              <a:rPr lang="ja-JP" altLang="en-US" sz="1000" dirty="0">
                <a:solidFill>
                  <a:srgbClr val="800000"/>
                </a:solidFill>
                <a:latin typeface="メイリオ"/>
                <a:ea typeface="メイリオ"/>
                <a:cs typeface="メイリオ"/>
              </a:rPr>
              <a:t>のシステム環境の移植性の</a:t>
            </a:r>
            <a:r>
              <a:rPr lang="ja-JP" altLang="en-US" sz="1000" dirty="0" smtClean="0">
                <a:solidFill>
                  <a:srgbClr val="800000"/>
                </a:solidFill>
                <a:latin typeface="メイリオ"/>
                <a:ea typeface="メイリオ"/>
                <a:cs typeface="メイリオ"/>
              </a:rPr>
              <a:t>問題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サービス</a:t>
            </a:r>
            <a:r>
              <a:rPr lang="ja-JP" altLang="en-US" sz="1000" dirty="0">
                <a:solidFill>
                  <a:srgbClr val="800000"/>
                </a:solidFill>
                <a:latin typeface="メイリオ"/>
                <a:ea typeface="メイリオ"/>
                <a:cs typeface="メイリオ"/>
              </a:rPr>
              <a:t>終了時にデータの引き継ぎに制約が生じる</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サービス</a:t>
            </a:r>
            <a:r>
              <a:rPr lang="ja-JP" altLang="en-US" sz="1000" dirty="0">
                <a:solidFill>
                  <a:srgbClr val="800000"/>
                </a:solidFill>
                <a:latin typeface="メイリオ"/>
                <a:ea typeface="メイリオ"/>
                <a:cs typeface="メイリオ"/>
              </a:rPr>
              <a:t>品質に対して実施するリスク管理の有効性について、ユーザーが期待するレベルまで実施されていない、また、実施されていても情報開示の制約でユーザーが確認できない</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endParaRPr kumimoji="1" lang="en-US" altLang="ja-JP" sz="10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情報開示の</a:t>
            </a:r>
            <a:r>
              <a:rPr lang="ja-JP" altLang="en-US" sz="1400" u="sng" dirty="0" smtClean="0">
                <a:solidFill>
                  <a:srgbClr val="800000"/>
                </a:solidFill>
                <a:latin typeface="メイリオ"/>
                <a:ea typeface="メイリオ"/>
                <a:cs typeface="メイリオ"/>
              </a:rPr>
              <a:t>限界</a:t>
            </a:r>
            <a:endParaRPr lang="ja-JP" altLang="en-US" sz="10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セキュリティ</a:t>
            </a:r>
            <a:r>
              <a:rPr lang="ja-JP" altLang="en-US" sz="1000" dirty="0">
                <a:solidFill>
                  <a:srgbClr val="800000"/>
                </a:solidFill>
                <a:latin typeface="メイリオ"/>
                <a:ea typeface="メイリオ"/>
                <a:cs typeface="メイリオ"/>
              </a:rPr>
              <a:t>管理ルールの十分性や運営実態について、情報開示範囲に</a:t>
            </a:r>
            <a:r>
              <a:rPr lang="ja-JP" altLang="en-US" sz="1000" dirty="0" smtClean="0">
                <a:solidFill>
                  <a:srgbClr val="800000"/>
                </a:solidFill>
                <a:latin typeface="メイリオ"/>
                <a:ea typeface="メイリオ"/>
                <a:cs typeface="メイリオ"/>
              </a:rPr>
              <a:t>制約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契約</a:t>
            </a:r>
            <a:r>
              <a:rPr lang="ja-JP" altLang="en-US" sz="1000" dirty="0">
                <a:solidFill>
                  <a:srgbClr val="800000"/>
                </a:solidFill>
                <a:latin typeface="メイリオ"/>
                <a:ea typeface="メイリオ"/>
                <a:cs typeface="メイリオ"/>
              </a:rPr>
              <a:t>で合意した内容の履行状況に関してユーザー側の確認</a:t>
            </a:r>
            <a:r>
              <a:rPr lang="ja-JP" altLang="en-US" sz="1000" dirty="0" smtClean="0">
                <a:solidFill>
                  <a:srgbClr val="800000"/>
                </a:solidFill>
                <a:latin typeface="メイリオ"/>
                <a:ea typeface="メイリオ"/>
                <a:cs typeface="メイリオ"/>
              </a:rPr>
              <a:t>が撮りにくい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ベンダー</a:t>
            </a:r>
            <a:r>
              <a:rPr lang="ja-JP" altLang="en-US" sz="1000" dirty="0">
                <a:solidFill>
                  <a:srgbClr val="800000"/>
                </a:solidFill>
                <a:latin typeface="メイリオ"/>
                <a:ea typeface="メイリオ"/>
                <a:cs typeface="メイリオ"/>
              </a:rPr>
              <a:t>の</a:t>
            </a:r>
            <a:r>
              <a:rPr lang="ja-JP" altLang="en-US" sz="1000" dirty="0" smtClean="0">
                <a:solidFill>
                  <a:srgbClr val="800000"/>
                </a:solidFill>
                <a:latin typeface="メイリオ"/>
                <a:ea typeface="メイリオ"/>
                <a:cs typeface="メイリオ"/>
              </a:rPr>
              <a:t>情報開示情報と自社</a:t>
            </a:r>
            <a:r>
              <a:rPr lang="ja-JP" altLang="en-US" sz="1000" dirty="0">
                <a:solidFill>
                  <a:srgbClr val="800000"/>
                </a:solidFill>
                <a:latin typeface="メイリオ"/>
                <a:ea typeface="メイリオ"/>
                <a:cs typeface="メイリオ"/>
              </a:rPr>
              <a:t>のセキュリティポリシーなどとの整合性を</a:t>
            </a:r>
            <a:r>
              <a:rPr lang="ja-JP" altLang="en-US" sz="1000" dirty="0" smtClean="0">
                <a:solidFill>
                  <a:srgbClr val="800000"/>
                </a:solidFill>
                <a:latin typeface="メイリオ"/>
                <a:ea typeface="メイリオ"/>
                <a:cs typeface="メイリオ"/>
              </a:rPr>
              <a:t>十分の確認が困難</a:t>
            </a:r>
            <a:endParaRPr kumimoji="1" lang="ja-JP" altLang="en-US" sz="1000" dirty="0">
              <a:solidFill>
                <a:srgbClr val="800000"/>
              </a:solidFill>
              <a:latin typeface="メイリオ"/>
              <a:ea typeface="メイリオ"/>
              <a:cs typeface="メイリオ"/>
            </a:endParaRPr>
          </a:p>
        </p:txBody>
      </p:sp>
      <p:sp>
        <p:nvSpPr>
          <p:cNvPr id="5" name="正方形/長方形 4"/>
          <p:cNvSpPr/>
          <p:nvPr/>
        </p:nvSpPr>
        <p:spPr>
          <a:xfrm>
            <a:off x="371232" y="4650155"/>
            <a:ext cx="4065964" cy="183756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srgbClr val="CC0000"/>
                </a:solidFill>
                <a:latin typeface="メイリオ"/>
                <a:ea typeface="メイリオ"/>
                <a:cs typeface="メイリオ"/>
              </a:rPr>
              <a:t>機能やサービス</a:t>
            </a:r>
            <a:r>
              <a:rPr lang="ja-JP" altLang="en-US" b="1" dirty="0" smtClean="0">
                <a:solidFill>
                  <a:srgbClr val="CC0000"/>
                </a:solidFill>
                <a:latin typeface="メイリオ"/>
                <a:ea typeface="メイリオ"/>
                <a:cs typeface="メイリオ"/>
              </a:rPr>
              <a:t>内容の制約</a:t>
            </a:r>
            <a:endParaRPr lang="ja-JP" altLang="en-US" b="1" dirty="0">
              <a:solidFill>
                <a:srgbClr val="CC0000"/>
              </a:solidFill>
              <a:latin typeface="メイリオ"/>
              <a:ea typeface="メイリオ"/>
              <a:cs typeface="メイリオ"/>
            </a:endParaRPr>
          </a:p>
          <a:p>
            <a:endParaRPr lang="en-US" altLang="ja-JP" sz="800" u="sng" dirty="0" smtClean="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個別</a:t>
            </a:r>
            <a:r>
              <a:rPr lang="ja-JP" altLang="en-US" sz="1400" u="sng" dirty="0">
                <a:solidFill>
                  <a:srgbClr val="800000"/>
                </a:solidFill>
                <a:latin typeface="メイリオ"/>
                <a:ea typeface="メイリオ"/>
                <a:cs typeface="メイリオ"/>
              </a:rPr>
              <a:t>カスタマイズの</a:t>
            </a:r>
            <a:r>
              <a:rPr lang="ja-JP" altLang="en-US" sz="1400" u="sng" dirty="0" smtClean="0">
                <a:solidFill>
                  <a:srgbClr val="800000"/>
                </a:solidFill>
                <a:latin typeface="メイリオ"/>
                <a:ea typeface="メイリオ"/>
                <a:cs typeface="メイリオ"/>
              </a:rPr>
              <a:t>制約</a:t>
            </a:r>
            <a:endParaRPr lang="en-US" altLang="ja-JP" sz="14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固有のカスタマイズが実現</a:t>
            </a:r>
            <a:r>
              <a:rPr lang="ja-JP" altLang="en-US" sz="1000" dirty="0" smtClean="0">
                <a:solidFill>
                  <a:srgbClr val="800000"/>
                </a:solidFill>
                <a:latin typeface="メイリオ"/>
                <a:ea typeface="メイリオ"/>
                <a:cs typeface="メイリオ"/>
              </a:rPr>
              <a:t>できないため業務</a:t>
            </a:r>
            <a:r>
              <a:rPr lang="ja-JP" altLang="en-US" sz="1000" dirty="0">
                <a:solidFill>
                  <a:srgbClr val="800000"/>
                </a:solidFill>
                <a:latin typeface="メイリオ"/>
                <a:ea typeface="メイリオ"/>
                <a:cs typeface="メイリオ"/>
              </a:rPr>
              <a:t>影響の見極めや対策に</a:t>
            </a:r>
            <a:r>
              <a:rPr lang="ja-JP" altLang="en-US" sz="1000" dirty="0" smtClean="0">
                <a:solidFill>
                  <a:srgbClr val="800000"/>
                </a:solidFill>
                <a:latin typeface="メイリオ"/>
                <a:ea typeface="メイリオ"/>
                <a:cs typeface="メイリオ"/>
              </a:rPr>
              <a:t>ついて検討</a:t>
            </a:r>
            <a:r>
              <a:rPr lang="ja-JP" altLang="en-US" sz="1000" dirty="0">
                <a:solidFill>
                  <a:srgbClr val="800000"/>
                </a:solidFill>
                <a:latin typeface="メイリオ"/>
                <a:ea typeface="メイリオ"/>
                <a:cs typeface="メイリオ"/>
              </a:rPr>
              <a:t>が</a:t>
            </a:r>
            <a:r>
              <a:rPr lang="ja-JP" altLang="en-US" sz="1000" dirty="0" smtClean="0">
                <a:solidFill>
                  <a:srgbClr val="800000"/>
                </a:solidFill>
                <a:latin typeface="メイリオ"/>
                <a:ea typeface="メイリオ"/>
                <a:cs typeface="メイリオ"/>
              </a:rPr>
              <a:t>必要</a:t>
            </a:r>
            <a:endParaRPr lang="en-US" altLang="ja-JP" sz="1000" dirty="0" smtClean="0">
              <a:solidFill>
                <a:srgbClr val="800000"/>
              </a:solidFill>
              <a:latin typeface="メイリオ"/>
              <a:ea typeface="メイリオ"/>
              <a:cs typeface="メイリオ"/>
            </a:endParaRPr>
          </a:p>
          <a:p>
            <a:endParaRPr lang="ja-JP" altLang="en-US" sz="10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サービスに関する意思</a:t>
            </a:r>
            <a:r>
              <a:rPr lang="ja-JP" altLang="en-US" sz="1400" u="sng" dirty="0" smtClean="0">
                <a:solidFill>
                  <a:srgbClr val="800000"/>
                </a:solidFill>
                <a:latin typeface="メイリオ"/>
                <a:ea typeface="メイリオ"/>
                <a:cs typeface="メイリオ"/>
              </a:rPr>
              <a:t>決定権</a:t>
            </a:r>
            <a:endParaRPr lang="ja-JP" altLang="en-US" sz="14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事業</a:t>
            </a:r>
            <a:r>
              <a:rPr lang="ja-JP" altLang="en-US" sz="1000" dirty="0">
                <a:solidFill>
                  <a:srgbClr val="800000"/>
                </a:solidFill>
                <a:latin typeface="メイリオ"/>
                <a:ea typeface="メイリオ"/>
                <a:cs typeface="メイリオ"/>
              </a:rPr>
              <a:t>戦略の変更や破綻などにより、一方的にサービスの終了や変更、また、サポート</a:t>
            </a:r>
            <a:r>
              <a:rPr lang="ja-JP" altLang="en-US" sz="1000" dirty="0" smtClean="0">
                <a:solidFill>
                  <a:srgbClr val="800000"/>
                </a:solidFill>
                <a:latin typeface="メイリオ"/>
                <a:ea typeface="メイリオ"/>
                <a:cs typeface="メイリオ"/>
              </a:rPr>
              <a:t>停止により、</a:t>
            </a:r>
            <a:r>
              <a:rPr lang="ja-JP" altLang="en-US" sz="1000" dirty="0">
                <a:solidFill>
                  <a:srgbClr val="800000"/>
                </a:solidFill>
                <a:latin typeface="メイリオ"/>
                <a:ea typeface="メイリオ"/>
                <a:cs typeface="メイリオ"/>
              </a:rPr>
              <a:t>ユーザーの業務継続や顧客へのサービス提供に影響を及ぼす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6" name="正方形/長方形 5"/>
          <p:cNvSpPr/>
          <p:nvPr/>
        </p:nvSpPr>
        <p:spPr>
          <a:xfrm>
            <a:off x="4689231" y="806553"/>
            <a:ext cx="4065964" cy="277875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サービス</a:t>
            </a:r>
            <a:r>
              <a:rPr lang="ja-JP" altLang="en-US" b="1" dirty="0">
                <a:solidFill>
                  <a:srgbClr val="CC0000"/>
                </a:solidFill>
                <a:latin typeface="メイリオ"/>
                <a:ea typeface="メイリオ"/>
                <a:cs typeface="メイリオ"/>
              </a:rPr>
              <a:t>の多様化・グローバル化</a:t>
            </a:r>
          </a:p>
          <a:p>
            <a:endParaRPr lang="ja-JP" altLang="en-US" sz="800" u="sng"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データの所在</a:t>
            </a:r>
          </a:p>
          <a:p>
            <a:endParaRPr lang="ja-JP" altLang="en-US" sz="10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データセンター</a:t>
            </a:r>
            <a:r>
              <a:rPr lang="ja-JP" altLang="en-US" sz="1000" dirty="0">
                <a:solidFill>
                  <a:srgbClr val="800000"/>
                </a:solidFill>
                <a:latin typeface="メイリオ"/>
                <a:ea typeface="メイリオ"/>
                <a:cs typeface="メイリオ"/>
              </a:rPr>
              <a:t>設置国の法令への</a:t>
            </a:r>
            <a:r>
              <a:rPr lang="ja-JP" altLang="en-US" sz="1000" dirty="0" smtClean="0">
                <a:solidFill>
                  <a:srgbClr val="800000"/>
                </a:solidFill>
                <a:latin typeface="メイリオ"/>
                <a:ea typeface="メイリオ"/>
                <a:cs typeface="メイリオ"/>
              </a:rPr>
              <a:t>遵守</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海外</a:t>
            </a:r>
            <a:r>
              <a:rPr lang="ja-JP" altLang="en-US" sz="1000" dirty="0">
                <a:solidFill>
                  <a:srgbClr val="800000"/>
                </a:solidFill>
                <a:latin typeface="メイリオ"/>
                <a:ea typeface="メイリオ"/>
                <a:cs typeface="メイリオ"/>
              </a:rPr>
              <a:t>の現地規制当局の強制執行などによるデータ閲覧やデータ収集、通信傍受により業務継続に</a:t>
            </a:r>
            <a:r>
              <a:rPr lang="ja-JP" altLang="en-US" sz="1000" dirty="0" smtClean="0">
                <a:solidFill>
                  <a:srgbClr val="800000"/>
                </a:solidFill>
                <a:latin typeface="メイリオ"/>
                <a:ea typeface="メイリオ"/>
                <a:cs typeface="メイリオ"/>
              </a:rPr>
              <a:t>支障、</a:t>
            </a:r>
            <a:r>
              <a:rPr lang="ja-JP" altLang="en-US" sz="1000" dirty="0">
                <a:solidFill>
                  <a:srgbClr val="800000"/>
                </a:solidFill>
                <a:latin typeface="メイリオ"/>
                <a:ea typeface="メイリオ"/>
                <a:cs typeface="メイリオ"/>
              </a:rPr>
              <a:t>情報漏えいの恐れ</a:t>
            </a:r>
            <a:r>
              <a:rPr lang="ja-JP" altLang="en-US" sz="1000" dirty="0" smtClean="0">
                <a:solidFill>
                  <a:srgbClr val="800000"/>
                </a:solidFill>
                <a:latin typeface="メイリオ"/>
                <a:ea typeface="メイリオ"/>
                <a:cs typeface="メイリオ"/>
              </a:rPr>
              <a:t>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endParaRPr lang="en-US" altLang="ja-JP" sz="1000" dirty="0" smtClean="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ベンダーの</a:t>
            </a:r>
            <a:r>
              <a:rPr lang="ja-JP" altLang="en-US" sz="1400" u="sng" dirty="0" smtClean="0">
                <a:solidFill>
                  <a:srgbClr val="800000"/>
                </a:solidFill>
                <a:latin typeface="メイリオ"/>
                <a:ea typeface="メイリオ"/>
                <a:cs typeface="メイリオ"/>
              </a:rPr>
              <a:t>グローバル化</a:t>
            </a:r>
            <a:endParaRPr lang="ja-JP" altLang="en-US" sz="1400" u="sng"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本社拠点（各種意思決定機能）を海外に置くベンダーも多く、サービス内容や提供価格、契約条件などの調整がスピード感をもって推進できない恐れ</a:t>
            </a:r>
            <a:endParaRPr lang="en-US" altLang="ja-JP" sz="1000"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ベンダーの本社が海外にあることで、係争時の管轄裁判所が海外となり、海外の係争への対応が必要となる恐れ</a:t>
            </a:r>
            <a:endParaRPr lang="en-US" altLang="ja-JP" sz="1000"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インシデント発生時に時差や言語の問題から、ベンダー、ユーザー間のコミュニケーションに支障をきたす恐れ</a:t>
            </a:r>
          </a:p>
          <a:p>
            <a:pPr marL="171450" indent="-171450">
              <a:buFont typeface="Wingdings" charset="2"/>
              <a:buChar char="ü"/>
            </a:pPr>
            <a:endParaRPr kumimoji="1" lang="ja-JP" altLang="en-US" sz="1000" dirty="0">
              <a:solidFill>
                <a:srgbClr val="800000"/>
              </a:solidFill>
              <a:latin typeface="メイリオ"/>
              <a:ea typeface="メイリオ"/>
              <a:cs typeface="メイリオ"/>
            </a:endParaRPr>
          </a:p>
        </p:txBody>
      </p:sp>
      <p:sp>
        <p:nvSpPr>
          <p:cNvPr id="8" name="正方形/長方形 7"/>
          <p:cNvSpPr/>
          <p:nvPr/>
        </p:nvSpPr>
        <p:spPr>
          <a:xfrm>
            <a:off x="4689231" y="3670791"/>
            <a:ext cx="4065964" cy="148736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役割</a:t>
            </a:r>
            <a:r>
              <a:rPr lang="ja-JP" altLang="en-US" b="1" dirty="0">
                <a:solidFill>
                  <a:srgbClr val="CC0000"/>
                </a:solidFill>
                <a:latin typeface="メイリオ"/>
                <a:ea typeface="メイリオ"/>
                <a:cs typeface="メイリオ"/>
              </a:rPr>
              <a:t>分担や責任範囲の多様化</a:t>
            </a:r>
          </a:p>
          <a:p>
            <a:pPr algn="ctr"/>
            <a:endParaRPr lang="ja-JP" altLang="en-US" sz="800" dirty="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責任</a:t>
            </a:r>
            <a:r>
              <a:rPr lang="ja-JP" altLang="en-US" sz="1400" u="sng" dirty="0">
                <a:solidFill>
                  <a:srgbClr val="800000"/>
                </a:solidFill>
                <a:latin typeface="メイリオ"/>
                <a:ea typeface="メイリオ"/>
                <a:cs typeface="メイリオ"/>
              </a:rPr>
              <a:t>や役割の</a:t>
            </a:r>
            <a:r>
              <a:rPr lang="ja-JP" altLang="en-US" sz="1400" u="sng" dirty="0" smtClean="0">
                <a:solidFill>
                  <a:srgbClr val="800000"/>
                </a:solidFill>
                <a:latin typeface="メイリオ"/>
                <a:ea typeface="メイリオ"/>
                <a:cs typeface="メイリオ"/>
              </a:rPr>
              <a:t>固定化</a:t>
            </a:r>
            <a:endParaRPr lang="ja-JP" altLang="en-US" sz="1000" u="sng"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の個別要求事項を前提とした諸条件の調整</a:t>
            </a:r>
            <a:r>
              <a:rPr lang="ja-JP" altLang="en-US" sz="1000" dirty="0" smtClean="0">
                <a:solidFill>
                  <a:srgbClr val="800000"/>
                </a:solidFill>
                <a:latin typeface="メイリオ"/>
                <a:ea typeface="メイリオ"/>
                <a:cs typeface="メイリオ"/>
              </a:rPr>
              <a:t>が困難</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自社</a:t>
            </a:r>
            <a:r>
              <a:rPr lang="ja-JP" altLang="en-US" sz="1000" dirty="0">
                <a:solidFill>
                  <a:srgbClr val="800000"/>
                </a:solidFill>
                <a:latin typeface="メイリオ"/>
                <a:ea typeface="メイリオ"/>
                <a:cs typeface="メイリオ"/>
              </a:rPr>
              <a:t>のニーズをふまえた「融通」が利きにくく、ユーザー側で追加の対応手続きやリソース手配などが必要となる</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マルチベンダー</a:t>
            </a:r>
            <a:r>
              <a:rPr lang="ja-JP" altLang="en-US" sz="1000" dirty="0">
                <a:solidFill>
                  <a:srgbClr val="800000"/>
                </a:solidFill>
                <a:latin typeface="メイリオ"/>
                <a:ea typeface="メイリオ"/>
                <a:cs typeface="メイリオ"/>
              </a:rPr>
              <a:t>で一つの</a:t>
            </a:r>
            <a:r>
              <a:rPr lang="en-US" altLang="ja-JP" sz="1000" dirty="0">
                <a:solidFill>
                  <a:srgbClr val="800000"/>
                </a:solidFill>
                <a:latin typeface="メイリオ"/>
                <a:ea typeface="メイリオ"/>
                <a:cs typeface="メイリオ"/>
              </a:rPr>
              <a:t>IT</a:t>
            </a:r>
            <a:r>
              <a:rPr lang="ja-JP" altLang="en-US" sz="1000" dirty="0">
                <a:solidFill>
                  <a:srgbClr val="800000"/>
                </a:solidFill>
                <a:latin typeface="メイリオ"/>
                <a:ea typeface="メイリオ"/>
                <a:cs typeface="メイリオ"/>
              </a:rPr>
              <a:t>サービスを実現</a:t>
            </a:r>
            <a:r>
              <a:rPr lang="ja-JP" altLang="en-US" sz="1000" dirty="0" smtClean="0">
                <a:solidFill>
                  <a:srgbClr val="800000"/>
                </a:solidFill>
                <a:latin typeface="メイリオ"/>
                <a:ea typeface="メイリオ"/>
                <a:cs typeface="メイリオ"/>
              </a:rPr>
              <a:t>する場合情報</a:t>
            </a:r>
            <a:r>
              <a:rPr lang="ja-JP" altLang="en-US" sz="1000" dirty="0">
                <a:solidFill>
                  <a:srgbClr val="800000"/>
                </a:solidFill>
                <a:latin typeface="メイリオ"/>
                <a:ea typeface="メイリオ"/>
                <a:cs typeface="メイリオ"/>
              </a:rPr>
              <a:t>連携に混乱や支障をきたす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9" name="正方形/長方形 8"/>
          <p:cNvSpPr/>
          <p:nvPr/>
        </p:nvSpPr>
        <p:spPr>
          <a:xfrm>
            <a:off x="4689231" y="5226539"/>
            <a:ext cx="4065964" cy="126118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srgbClr val="CC0000"/>
                </a:solidFill>
                <a:latin typeface="メイリオ"/>
                <a:ea typeface="メイリオ"/>
                <a:cs typeface="メイリオ"/>
              </a:rPr>
              <a:t>導入に伴うハードルの低下</a:t>
            </a:r>
          </a:p>
          <a:p>
            <a:pPr algn="ctr"/>
            <a:endParaRPr lang="ja-JP" altLang="en-US" sz="8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簡単迅速なサービス導入</a:t>
            </a: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部門が自社のセキュリティポリシーやシステム化方針などへの影響確認を十分に実施せずに単独で導入してしまい、全社的なシステム統制に影響を及ぼす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10" name="正方形/長方形 9"/>
          <p:cNvSpPr/>
          <p:nvPr/>
        </p:nvSpPr>
        <p:spPr>
          <a:xfrm>
            <a:off x="6800463" y="6459359"/>
            <a:ext cx="1954732" cy="215444"/>
          </a:xfrm>
          <a:prstGeom prst="rect">
            <a:avLst/>
          </a:prstGeom>
        </p:spPr>
        <p:txBody>
          <a:bodyPr wrap="none">
            <a:spAutoFit/>
          </a:bodyPr>
          <a:lstStyle/>
          <a:p>
            <a:r>
              <a:rPr lang="en-US" altLang="ja-JP" sz="800" dirty="0">
                <a:solidFill>
                  <a:schemeClr val="tx1">
                    <a:lumMod val="50000"/>
                    <a:lumOff val="50000"/>
                  </a:schemeClr>
                </a:solidFill>
              </a:rPr>
              <a:t>http://</a:t>
            </a:r>
            <a:r>
              <a:rPr lang="en-US" altLang="ja-JP" sz="800" dirty="0" err="1">
                <a:solidFill>
                  <a:schemeClr val="tx1">
                    <a:lumMod val="50000"/>
                    <a:lumOff val="50000"/>
                  </a:schemeClr>
                </a:solidFill>
              </a:rPr>
              <a:t>japan.zdnet.com</a:t>
            </a:r>
            <a:r>
              <a:rPr lang="en-US" altLang="ja-JP" sz="800" dirty="0">
                <a:solidFill>
                  <a:schemeClr val="tx1">
                    <a:lumMod val="50000"/>
                    <a:lumOff val="50000"/>
                  </a:schemeClr>
                </a:solidFill>
              </a:rPr>
              <a:t>/article/35063430/</a:t>
            </a:r>
            <a:endParaRPr lang="ja-JP" altLang="en-US" sz="800" dirty="0">
              <a:solidFill>
                <a:schemeClr val="tx1">
                  <a:lumMod val="50000"/>
                  <a:lumOff val="50000"/>
                </a:schemeClr>
              </a:solidFill>
            </a:endParaRPr>
          </a:p>
        </p:txBody>
      </p:sp>
    </p:spTree>
    <p:extLst>
      <p:ext uri="{BB962C8B-B14F-4D97-AF65-F5344CB8AC3E}">
        <p14:creationId xmlns:p14="http://schemas.microsoft.com/office/powerpoint/2010/main" val="294000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a:t>
            </a:r>
          </a:p>
          <a:p>
            <a:pPr algn="r"/>
            <a:r>
              <a:rPr lang="ja-JP" altLang="en-US" sz="2400" dirty="0" smtClean="0">
                <a:solidFill>
                  <a:srgbClr val="FFFFFF"/>
                </a:solidFill>
                <a:effectLst/>
                <a:latin typeface="Meiryo" charset="-128"/>
                <a:ea typeface="Meiryo" charset="-128"/>
                <a:cs typeface="Meiryo" charset="-128"/>
              </a:rPr>
              <a:t>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610743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パブリック・クラウドへ移行すればコストを削減できるか？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5" name="正方形/長方形 4"/>
          <p:cNvSpPr/>
          <p:nvPr/>
        </p:nvSpPr>
        <p:spPr>
          <a:xfrm>
            <a:off x="426367" y="951984"/>
            <a:ext cx="8291265" cy="1008112"/>
          </a:xfrm>
          <a:prstGeom prst="rect">
            <a:avLst/>
          </a:prstGeom>
          <a:solidFill>
            <a:srgbClr val="FF6666"/>
          </a:solid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現行システム（オンプレミス）の構成や運用をそのままに移行しても</a:t>
            </a:r>
          </a:p>
          <a:p>
            <a:pPr algn="ctr"/>
            <a:r>
              <a:rPr kumimoji="1" lang="ja-JP" altLang="en-US" sz="4400" dirty="0" smtClean="0">
                <a:solidFill>
                  <a:srgbClr val="FFFFFF"/>
                </a:solidFill>
                <a:latin typeface="ＭＳ Ｐゴシック"/>
                <a:ea typeface="ＭＳ Ｐゴシック"/>
                <a:cs typeface="ＭＳ Ｐゴシック"/>
              </a:rPr>
              <a:t>コスト削減は難しい</a:t>
            </a:r>
            <a:endParaRPr kumimoji="1" lang="ja-JP" altLang="en-US" sz="4400" dirty="0">
              <a:solidFill>
                <a:srgbClr val="FFFFFF"/>
              </a:solidFill>
              <a:latin typeface="ＭＳ Ｐゴシック"/>
              <a:ea typeface="ＭＳ Ｐゴシック"/>
              <a:cs typeface="ＭＳ Ｐゴシック"/>
            </a:endParaRPr>
          </a:p>
        </p:txBody>
      </p:sp>
      <p:sp>
        <p:nvSpPr>
          <p:cNvPr id="6" name="正方形/長方形 5"/>
          <p:cNvSpPr/>
          <p:nvPr/>
        </p:nvSpPr>
        <p:spPr>
          <a:xfrm>
            <a:off x="430316" y="2060848"/>
            <a:ext cx="8287316" cy="432048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サーバー台数</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サーバー台数が多いとシステムが複雑になり、構築・インテグレーション費用が増加する</a:t>
            </a:r>
          </a:p>
          <a:p>
            <a:pPr marL="742950" lvl="1" indent="-285750">
              <a:buFont typeface="Wingdings" charset="2"/>
              <a:buChar char="Ø"/>
            </a:pPr>
            <a:r>
              <a:rPr lang="ja-JP" altLang="en-US" sz="1400" dirty="0">
                <a:solidFill>
                  <a:srgbClr val="FFFFFF"/>
                </a:solidFill>
                <a:latin typeface="ＭＳ Ｐゴシック"/>
                <a:ea typeface="ＭＳ Ｐゴシック"/>
                <a:cs typeface="ＭＳ Ｐゴシック"/>
              </a:rPr>
              <a:t>販売代理店（</a:t>
            </a:r>
            <a:r>
              <a:rPr lang="en-US" altLang="ja-JP" sz="1400" dirty="0">
                <a:solidFill>
                  <a:srgbClr val="FFFFFF"/>
                </a:solidFill>
                <a:latin typeface="ＭＳ Ｐゴシック"/>
                <a:ea typeface="ＭＳ Ｐゴシック"/>
                <a:cs typeface="ＭＳ Ｐゴシック"/>
              </a:rPr>
              <a:t>SI</a:t>
            </a:r>
            <a:r>
              <a:rPr lang="ja-JP" altLang="en-US" sz="1400" dirty="0">
                <a:solidFill>
                  <a:srgbClr val="FFFFFF"/>
                </a:solidFill>
                <a:latin typeface="ＭＳ Ｐゴシック"/>
                <a:ea typeface="ＭＳ Ｐゴシック"/>
                <a:cs typeface="ＭＳ Ｐゴシック"/>
              </a:rPr>
              <a:t>事業者など）に任せると台数に応じて販売マージンや手数料が</a:t>
            </a:r>
            <a:r>
              <a:rPr lang="ja-JP" altLang="en-US" sz="1400" dirty="0" smtClean="0">
                <a:solidFill>
                  <a:srgbClr val="FFFFFF"/>
                </a:solidFill>
                <a:latin typeface="ＭＳ Ｐゴシック"/>
                <a:ea typeface="ＭＳ Ｐゴシック"/>
                <a:cs typeface="ＭＳ Ｐゴシック"/>
              </a:rPr>
              <a:t>必要となる</a:t>
            </a:r>
            <a:endParaRPr kumimoji="1" lang="ja-JP" altLang="en-US" sz="1400" dirty="0" smtClean="0">
              <a:solidFill>
                <a:srgbClr val="FFFFFF"/>
              </a:solidFill>
              <a:latin typeface="ＭＳ Ｐゴシック"/>
              <a:ea typeface="ＭＳ Ｐゴシック"/>
              <a:cs typeface="ＭＳ Ｐゴシック"/>
            </a:endParaRP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管理対象のサーバー台数が多いと保守・サポート費用が増加する</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サーバー稼働時間</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使わないサーバー・インスタンスが停止されずに動いている</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割引が効くはずの年額一括にしたが、全てを使われずに無駄な費用を払ってしまう</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常時稼働が前提のオンプレミスと同じ運用方法で料金が嵩んでしまう</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サービス・レベル</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パックアップ</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冗長化構成</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その他、サポートオプションの契約</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データ転送コスト</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ダウンロードデータ転送</a:t>
            </a:r>
            <a:r>
              <a:rPr lang="ja-JP" altLang="en-US" sz="1400" dirty="0">
                <a:solidFill>
                  <a:srgbClr val="FFFFFF"/>
                </a:solidFill>
                <a:latin typeface="ＭＳ Ｐゴシック"/>
                <a:ea typeface="ＭＳ Ｐゴシック"/>
                <a:cs typeface="ＭＳ Ｐゴシック"/>
              </a:rPr>
              <a:t>（外部へのデータ持ちだし</a:t>
            </a:r>
            <a:r>
              <a:rPr lang="ja-JP" altLang="en-US" sz="1400" dirty="0" smtClean="0">
                <a:solidFill>
                  <a:srgbClr val="FFFFFF"/>
                </a:solidFill>
                <a:latin typeface="ＭＳ Ｐゴシック"/>
                <a:ea typeface="ＭＳ Ｐゴシック"/>
                <a:cs typeface="ＭＳ Ｐゴシック"/>
              </a:rPr>
              <a:t>）</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外部ネットワーク回線費用（閉域網、国際回線等）</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社員人件費</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運用管理などに関わる社員の人件費はクラウドに機能が移管してもそのまま残存</a:t>
            </a:r>
            <a:endParaRPr kumimoji="1" lang="ja-JP" altLang="en-US" sz="1400" dirty="0">
              <a:solidFill>
                <a:srgbClr val="FFFFFF"/>
              </a:solidFill>
              <a:latin typeface="ＭＳ Ｐゴシック"/>
              <a:ea typeface="ＭＳ Ｐゴシック"/>
              <a:cs typeface="ＭＳ Ｐゴシック"/>
            </a:endParaRPr>
          </a:p>
        </p:txBody>
      </p:sp>
      <p:sp>
        <p:nvSpPr>
          <p:cNvPr id="7" name="四角形吹き出し 6"/>
          <p:cNvSpPr/>
          <p:nvPr/>
        </p:nvSpPr>
        <p:spPr>
          <a:xfrm>
            <a:off x="6300192" y="3068960"/>
            <a:ext cx="2717658" cy="477800"/>
          </a:xfrm>
          <a:prstGeom prst="wedgeRectCallout">
            <a:avLst>
              <a:gd name="adj1" fmla="val 10301"/>
              <a:gd name="adj2" fmla="val -10033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Meiryo" charset="-128"/>
                <a:ea typeface="Meiryo" charset="-128"/>
                <a:cs typeface="Meiryo" charset="-128"/>
              </a:rPr>
              <a:t>SI</a:t>
            </a:r>
            <a:r>
              <a:rPr kumimoji="1" lang="ja-JP" altLang="en-US" sz="1200" dirty="0" smtClean="0">
                <a:solidFill>
                  <a:srgbClr val="FFFFFF"/>
                </a:solidFill>
                <a:latin typeface="Meiryo" charset="-128"/>
                <a:ea typeface="Meiryo" charset="-128"/>
                <a:cs typeface="Meiryo" charset="-128"/>
              </a:rPr>
              <a:t>事業者によっては、サーバー台数を増やそうとする場合がある！</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9458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43</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59690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750754" y="797641"/>
            <a:ext cx="3213734" cy="572770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3799" y="6640200"/>
            <a:ext cx="2133600" cy="217800"/>
          </a:xfrm>
        </p:spPr>
        <p:txBody>
          <a:bodyPr/>
          <a:lstStyle/>
          <a:p>
            <a:fld id="{8FF8CC5D-A65D-5946-99B5-645367A967AD}" type="slidenum">
              <a:rPr kumimoji="1" lang="ja-JP" altLang="en-US" smtClean="0"/>
              <a:t>44</a:t>
            </a:fld>
            <a:endParaRPr kumimoji="1" lang="ja-JP" altLang="en-US"/>
          </a:p>
        </p:txBody>
      </p:sp>
      <p:sp>
        <p:nvSpPr>
          <p:cNvPr id="4" name="正方形/長方形 3"/>
          <p:cNvSpPr/>
          <p:nvPr/>
        </p:nvSpPr>
        <p:spPr>
          <a:xfrm>
            <a:off x="180636" y="90872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88215" y="185004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8215" y="2759596"/>
            <a:ext cx="8306422" cy="82862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80636" y="3717032"/>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80636" y="468861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a:off x="278145" y="102646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サーバー</a:t>
            </a:r>
            <a:endParaRPr kumimoji="1" lang="ja-JP" altLang="en-US" dirty="0">
              <a:solidFill>
                <a:srgbClr val="FFFFFF"/>
              </a:solidFill>
              <a:latin typeface="Meiryo" charset="-128"/>
              <a:ea typeface="Meiryo" charset="-128"/>
              <a:cs typeface="Meiryo" charset="-128"/>
            </a:endParaRPr>
          </a:p>
        </p:txBody>
      </p:sp>
      <p:sp>
        <p:nvSpPr>
          <p:cNvPr id="10" name="ホームベース 9"/>
          <p:cNvSpPr/>
          <p:nvPr/>
        </p:nvSpPr>
        <p:spPr>
          <a:xfrm>
            <a:off x="278145" y="196778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a:t>
            </a:r>
            <a:endParaRPr kumimoji="1" lang="ja-JP" altLang="en-US" dirty="0">
              <a:solidFill>
                <a:srgbClr val="FFFFFF"/>
              </a:solidFill>
              <a:latin typeface="Meiryo" charset="-128"/>
              <a:ea typeface="Meiryo" charset="-128"/>
              <a:cs typeface="Meiryo" charset="-128"/>
            </a:endParaRPr>
          </a:p>
        </p:txBody>
      </p:sp>
      <p:sp>
        <p:nvSpPr>
          <p:cNvPr id="11" name="ホームベース 10"/>
          <p:cNvSpPr/>
          <p:nvPr/>
        </p:nvSpPr>
        <p:spPr>
          <a:xfrm>
            <a:off x="278145" y="2877342"/>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データ転送</a:t>
            </a:r>
            <a:endParaRPr kumimoji="1" lang="ja-JP" altLang="en-US" dirty="0">
              <a:solidFill>
                <a:srgbClr val="FFFFFF"/>
              </a:solidFill>
              <a:latin typeface="Meiryo" charset="-128"/>
              <a:ea typeface="Meiryo" charset="-128"/>
              <a:cs typeface="Meiryo" charset="-128"/>
            </a:endParaRPr>
          </a:p>
        </p:txBody>
      </p:sp>
      <p:sp>
        <p:nvSpPr>
          <p:cNvPr id="12" name="ホームベース 11"/>
          <p:cNvSpPr/>
          <p:nvPr/>
        </p:nvSpPr>
        <p:spPr>
          <a:xfrm>
            <a:off x="278145" y="3837843"/>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内部ネットワーク</a:t>
            </a:r>
            <a:endParaRPr kumimoji="1" lang="ja-JP" altLang="en-US" sz="1400" dirty="0">
              <a:solidFill>
                <a:srgbClr val="FFFFFF"/>
              </a:solidFill>
              <a:latin typeface="Meiryo" charset="-128"/>
              <a:ea typeface="Meiryo" charset="-128"/>
              <a:cs typeface="Meiryo" charset="-128"/>
            </a:endParaRPr>
          </a:p>
        </p:txBody>
      </p:sp>
      <p:sp>
        <p:nvSpPr>
          <p:cNvPr id="13" name="ホームベース 12"/>
          <p:cNvSpPr/>
          <p:nvPr/>
        </p:nvSpPr>
        <p:spPr>
          <a:xfrm>
            <a:off x="278145" y="480635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外部ネットワーク</a:t>
            </a:r>
            <a:endParaRPr kumimoji="1" lang="ja-JP" altLang="en-US" sz="1400" dirty="0">
              <a:solidFill>
                <a:srgbClr val="FFFFFF"/>
              </a:solidFill>
              <a:latin typeface="Meiryo" charset="-128"/>
              <a:ea typeface="Meiryo" charset="-128"/>
              <a:cs typeface="Meiryo" charset="-128"/>
            </a:endParaRPr>
          </a:p>
        </p:txBody>
      </p:sp>
      <p:sp>
        <p:nvSpPr>
          <p:cNvPr id="14" name="テキスト ボックス 13"/>
          <p:cNvSpPr txBox="1"/>
          <p:nvPr/>
        </p:nvSpPr>
        <p:spPr>
          <a:xfrm>
            <a:off x="2153240" y="1131930"/>
            <a:ext cx="146706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能力</a:t>
            </a:r>
            <a:r>
              <a:rPr kumimoji="1" lang="en-US" altLang="ja-JP" sz="2000" dirty="0" smtClean="0">
                <a:solidFill>
                  <a:srgbClr val="0432FF"/>
                </a:solidFill>
                <a:latin typeface="Meiryo" charset="-128"/>
                <a:ea typeface="Meiryo" charset="-128"/>
                <a:cs typeface="Meiryo" charset="-128"/>
              </a:rPr>
              <a:t>×</a:t>
            </a:r>
            <a:r>
              <a:rPr kumimoji="1" lang="ja-JP" altLang="en-US" sz="2000" dirty="0" smtClean="0">
                <a:solidFill>
                  <a:srgbClr val="0432FF"/>
                </a:solidFill>
                <a:latin typeface="Meiryo" charset="-128"/>
                <a:ea typeface="Meiryo" charset="-128"/>
                <a:cs typeface="Meiryo" charset="-128"/>
              </a:rPr>
              <a:t>時間</a:t>
            </a:r>
            <a:endParaRPr kumimoji="1" lang="ja-JP" altLang="en-US" sz="2000" dirty="0">
              <a:solidFill>
                <a:srgbClr val="0432FF"/>
              </a:solidFill>
              <a:latin typeface="Meiryo" charset="-128"/>
              <a:ea typeface="Meiryo" charset="-128"/>
              <a:cs typeface="Meiryo" charset="-128"/>
            </a:endParaRPr>
          </a:p>
        </p:txBody>
      </p:sp>
      <p:sp>
        <p:nvSpPr>
          <p:cNvPr id="15" name="テキスト ボックス 14"/>
          <p:cNvSpPr txBox="1"/>
          <p:nvPr/>
        </p:nvSpPr>
        <p:spPr>
          <a:xfrm>
            <a:off x="2151478" y="2081683"/>
            <a:ext cx="1210588" cy="400110"/>
          </a:xfrm>
          <a:prstGeom prst="rect">
            <a:avLst/>
          </a:prstGeom>
          <a:noFill/>
        </p:spPr>
        <p:txBody>
          <a:bodyPr wrap="none" rtlCol="0">
            <a:spAutoFit/>
          </a:bodyPr>
          <a:lstStyle/>
          <a:p>
            <a:r>
              <a:rPr kumimoji="1" lang="ja-JP" altLang="en-US" sz="2000" smtClean="0">
                <a:solidFill>
                  <a:srgbClr val="0432FF"/>
                </a:solidFill>
                <a:latin typeface="Meiryo" charset="-128"/>
                <a:ea typeface="Meiryo" charset="-128"/>
                <a:cs typeface="Meiryo" charset="-128"/>
              </a:rPr>
              <a:t>容量／月</a:t>
            </a:r>
            <a:endParaRPr kumimoji="1" lang="ja-JP" altLang="en-US" sz="2000" dirty="0">
              <a:solidFill>
                <a:srgbClr val="0432FF"/>
              </a:solidFill>
              <a:latin typeface="Meiryo" charset="-128"/>
              <a:ea typeface="Meiryo" charset="-128"/>
              <a:cs typeface="Meiryo" charset="-128"/>
            </a:endParaRPr>
          </a:p>
        </p:txBody>
      </p:sp>
      <p:sp>
        <p:nvSpPr>
          <p:cNvPr id="16" name="テキスト ボックス 15"/>
          <p:cNvSpPr txBox="1"/>
          <p:nvPr/>
        </p:nvSpPr>
        <p:spPr>
          <a:xfrm>
            <a:off x="2150926" y="2866190"/>
            <a:ext cx="1826141" cy="707886"/>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r>
              <a:rPr kumimoji="1" lang="en-US" altLang="ja-JP" sz="2000" dirty="0" smtClean="0">
                <a:solidFill>
                  <a:srgbClr val="0432FF"/>
                </a:solidFill>
                <a:latin typeface="Meiryo" charset="-128"/>
                <a:ea typeface="Meiryo" charset="-128"/>
                <a:cs typeface="Meiryo" charset="-128"/>
              </a:rPr>
              <a:t>GB</a:t>
            </a:r>
            <a:r>
              <a:rPr kumimoji="1" lang="ja-JP" altLang="en-US" sz="2000" dirty="0" smtClean="0">
                <a:solidFill>
                  <a:srgbClr val="0432FF"/>
                </a:solidFill>
                <a:latin typeface="Meiryo" charset="-128"/>
                <a:ea typeface="Meiryo" charset="-128"/>
                <a:cs typeface="Meiryo" charset="-128"/>
              </a:rPr>
              <a:t>）</a:t>
            </a:r>
            <a:endParaRPr kumimoji="1" lang="en-US" altLang="ja-JP" sz="2000" dirty="0" smtClean="0">
              <a:solidFill>
                <a:srgbClr val="0432FF"/>
              </a:solidFill>
              <a:latin typeface="Meiryo" charset="-128"/>
              <a:ea typeface="Meiryo" charset="-128"/>
              <a:cs typeface="Meiryo" charset="-128"/>
            </a:endParaRPr>
          </a:p>
          <a:p>
            <a:r>
              <a:rPr kumimoji="1" lang="ja-JP" altLang="en-US" sz="2000" dirty="0" smtClean="0">
                <a:solidFill>
                  <a:srgbClr val="0432FF"/>
                </a:solidFill>
                <a:latin typeface="Meiryo" charset="-128"/>
                <a:ea typeface="Meiryo" charset="-128"/>
                <a:cs typeface="Meiryo" charset="-128"/>
              </a:rPr>
              <a:t>ダウンロード</a:t>
            </a:r>
            <a:endParaRPr kumimoji="1" lang="ja-JP" altLang="en-US" sz="2000" dirty="0">
              <a:solidFill>
                <a:srgbClr val="0432FF"/>
              </a:solidFill>
              <a:latin typeface="Meiryo" charset="-128"/>
              <a:ea typeface="Meiryo" charset="-128"/>
              <a:cs typeface="Meiryo" charset="-128"/>
            </a:endParaRPr>
          </a:p>
        </p:txBody>
      </p:sp>
      <p:sp>
        <p:nvSpPr>
          <p:cNvPr id="17" name="テキスト ボックス 16"/>
          <p:cNvSpPr txBox="1"/>
          <p:nvPr/>
        </p:nvSpPr>
        <p:spPr>
          <a:xfrm>
            <a:off x="2151478" y="3930081"/>
            <a:ext cx="121058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定額／月</a:t>
            </a:r>
            <a:endParaRPr kumimoji="1" lang="ja-JP" altLang="en-US" sz="2000" dirty="0">
              <a:solidFill>
                <a:srgbClr val="0432FF"/>
              </a:solidFill>
              <a:latin typeface="Meiryo" charset="-128"/>
              <a:ea typeface="Meiryo" charset="-128"/>
              <a:cs typeface="Meiryo" charset="-128"/>
            </a:endParaRPr>
          </a:p>
        </p:txBody>
      </p:sp>
      <p:sp>
        <p:nvSpPr>
          <p:cNvPr id="18" name="テキスト ボックス 17"/>
          <p:cNvSpPr txBox="1"/>
          <p:nvPr/>
        </p:nvSpPr>
        <p:spPr>
          <a:xfrm>
            <a:off x="2150354" y="4829793"/>
            <a:ext cx="1685077" cy="553998"/>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p>
          <a:p>
            <a:r>
              <a:rPr kumimoji="1" lang="ja-JP" altLang="en-US" sz="1000" dirty="0" smtClean="0">
                <a:solidFill>
                  <a:srgbClr val="0432FF"/>
                </a:solidFill>
                <a:latin typeface="Meiryo" charset="-128"/>
                <a:ea typeface="Meiryo" charset="-128"/>
                <a:cs typeface="Meiryo" charset="-128"/>
              </a:rPr>
              <a:t>ポート速度</a:t>
            </a:r>
            <a:r>
              <a:rPr kumimoji="1" lang="en-US" altLang="ja-JP" sz="1000" dirty="0" smtClean="0">
                <a:solidFill>
                  <a:srgbClr val="0432FF"/>
                </a:solidFill>
                <a:latin typeface="Meiryo" charset="-128"/>
                <a:ea typeface="Meiryo" charset="-128"/>
                <a:cs typeface="Meiryo" charset="-128"/>
              </a:rPr>
              <a:t>100M</a:t>
            </a:r>
            <a:r>
              <a:rPr kumimoji="1" lang="ja-JP" altLang="en-US" sz="1000" dirty="0" smtClean="0">
                <a:solidFill>
                  <a:srgbClr val="0432FF"/>
                </a:solidFill>
                <a:latin typeface="Meiryo" charset="-128"/>
                <a:ea typeface="Meiryo" charset="-128"/>
                <a:cs typeface="Meiryo" charset="-128"/>
              </a:rPr>
              <a:t>ビット秒</a:t>
            </a:r>
            <a:endParaRPr kumimoji="1" lang="ja-JP" altLang="en-US" sz="1000" dirty="0">
              <a:solidFill>
                <a:srgbClr val="0432FF"/>
              </a:solidFill>
              <a:latin typeface="Meiryo" charset="-128"/>
              <a:ea typeface="Meiryo" charset="-128"/>
              <a:cs typeface="Meiryo" charset="-128"/>
            </a:endParaRPr>
          </a:p>
        </p:txBody>
      </p:sp>
      <p:sp>
        <p:nvSpPr>
          <p:cNvPr id="20" name="正方形/長方形 19"/>
          <p:cNvSpPr/>
          <p:nvPr/>
        </p:nvSpPr>
        <p:spPr>
          <a:xfrm>
            <a:off x="179512" y="5617823"/>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ホームベース 20"/>
          <p:cNvSpPr/>
          <p:nvPr/>
        </p:nvSpPr>
        <p:spPr>
          <a:xfrm>
            <a:off x="277021" y="5735569"/>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オプション機能</a:t>
            </a:r>
          </a:p>
          <a:p>
            <a:pPr algn="ctr"/>
            <a:r>
              <a:rPr lang="en-US" altLang="ja-JP" sz="1400" dirty="0" smtClean="0">
                <a:solidFill>
                  <a:srgbClr val="FFFFFF"/>
                </a:solidFill>
                <a:latin typeface="Meiryo" charset="-128"/>
                <a:ea typeface="Meiryo" charset="-128"/>
                <a:cs typeface="Meiryo" charset="-128"/>
              </a:rPr>
              <a:t>FW</a:t>
            </a:r>
            <a:r>
              <a:rPr lang="ja-JP" altLang="en-US" sz="1400" dirty="0" smtClean="0">
                <a:solidFill>
                  <a:srgbClr val="FFFFFF"/>
                </a:solidFill>
                <a:latin typeface="Meiryo" charset="-128"/>
                <a:ea typeface="Meiryo" charset="-128"/>
                <a:cs typeface="Meiryo" charset="-128"/>
              </a:rPr>
              <a:t>、</a:t>
            </a:r>
            <a:r>
              <a:rPr lang="en-US" altLang="ja-JP" sz="1400" dirty="0" smtClean="0">
                <a:solidFill>
                  <a:srgbClr val="FFFFFF"/>
                </a:solidFill>
                <a:latin typeface="Meiryo" charset="-128"/>
                <a:ea typeface="Meiryo" charset="-128"/>
                <a:cs typeface="Meiryo" charset="-128"/>
              </a:rPr>
              <a:t>LB</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22" name="テキスト ボックス 21"/>
          <p:cNvSpPr txBox="1"/>
          <p:nvPr/>
        </p:nvSpPr>
        <p:spPr>
          <a:xfrm>
            <a:off x="2150354" y="5878245"/>
            <a:ext cx="1800493"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オプション単位</a:t>
            </a:r>
            <a:endParaRPr kumimoji="1" lang="ja-JP" altLang="en-US" dirty="0">
              <a:solidFill>
                <a:srgbClr val="0432FF"/>
              </a:solidFill>
              <a:latin typeface="Meiryo" charset="-128"/>
              <a:ea typeface="Meiryo" charset="-128"/>
              <a:cs typeface="Meiryo" charset="-128"/>
            </a:endParaRPr>
          </a:p>
        </p:txBody>
      </p:sp>
      <p:sp>
        <p:nvSpPr>
          <p:cNvPr id="23" name="テキスト ボックス 22"/>
          <p:cNvSpPr txBox="1"/>
          <p:nvPr/>
        </p:nvSpPr>
        <p:spPr>
          <a:xfrm>
            <a:off x="3958675" y="1093136"/>
            <a:ext cx="179207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インスタンスの能力によって料金は異なる。</a:t>
            </a:r>
          </a:p>
        </p:txBody>
      </p:sp>
      <p:sp>
        <p:nvSpPr>
          <p:cNvPr id="24" name="テキスト ボックス 23"/>
          <p:cNvSpPr txBox="1"/>
          <p:nvPr/>
        </p:nvSpPr>
        <p:spPr>
          <a:xfrm>
            <a:off x="3958675" y="2767836"/>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外部へのデータ転送量に応じて課金される。サービスに</a:t>
            </a:r>
            <a:r>
              <a:rPr kumimoji="1" lang="ja-JP" altLang="en-US" sz="1200" smtClean="0">
                <a:solidFill>
                  <a:srgbClr val="0432FF"/>
                </a:solidFill>
                <a:latin typeface="Meiryo" charset="-128"/>
                <a:ea typeface="Meiryo" charset="-128"/>
                <a:cs typeface="Meiryo" charset="-128"/>
              </a:rPr>
              <a:t>よって異なる。</a:t>
            </a:r>
            <a:endParaRPr kumimoji="1" lang="ja-JP" altLang="en-US" sz="1200" dirty="0" smtClean="0">
              <a:solidFill>
                <a:srgbClr val="0432FF"/>
              </a:solidFill>
              <a:latin typeface="Meiryo" charset="-128"/>
              <a:ea typeface="Meiryo" charset="-128"/>
              <a:cs typeface="Meiryo" charset="-128"/>
            </a:endParaRPr>
          </a:p>
        </p:txBody>
      </p:sp>
      <p:sp>
        <p:nvSpPr>
          <p:cNvPr id="25" name="テキスト ボックス 24"/>
          <p:cNvSpPr txBox="1"/>
          <p:nvPr/>
        </p:nvSpPr>
        <p:spPr>
          <a:xfrm>
            <a:off x="3950554" y="3750831"/>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セグメント数、外部ネットワークとの接続に伴うデータ転送量に応じて課金される。</a:t>
            </a:r>
          </a:p>
        </p:txBody>
      </p:sp>
      <p:sp>
        <p:nvSpPr>
          <p:cNvPr id="26" name="テキスト ボックス 25"/>
          <p:cNvSpPr txBox="1"/>
          <p:nvPr/>
        </p:nvSpPr>
        <p:spPr>
          <a:xfrm>
            <a:off x="3950554" y="4771089"/>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専用線などの閉域網、海外</a:t>
            </a:r>
            <a:r>
              <a:rPr kumimoji="1" lang="en-US" altLang="ja-JP" sz="1200" dirty="0" smtClean="0">
                <a:solidFill>
                  <a:srgbClr val="0432FF"/>
                </a:solidFill>
                <a:latin typeface="Meiryo" charset="-128"/>
                <a:ea typeface="Meiryo" charset="-128"/>
                <a:cs typeface="Meiryo" charset="-128"/>
              </a:rPr>
              <a:t>DC</a:t>
            </a:r>
            <a:r>
              <a:rPr kumimoji="1" lang="ja-JP" altLang="en-US" sz="1200" dirty="0" smtClean="0">
                <a:solidFill>
                  <a:srgbClr val="0432FF"/>
                </a:solidFill>
                <a:latin typeface="Meiryo" charset="-128"/>
                <a:ea typeface="Meiryo" charset="-128"/>
                <a:cs typeface="Meiryo" charset="-128"/>
              </a:rPr>
              <a:t>との国際回線の費用などが必要となる。</a:t>
            </a:r>
          </a:p>
        </p:txBody>
      </p:sp>
      <p:sp>
        <p:nvSpPr>
          <p:cNvPr id="27" name="テキスト ボックス 26"/>
          <p:cNvSpPr txBox="1"/>
          <p:nvPr/>
        </p:nvSpPr>
        <p:spPr>
          <a:xfrm>
            <a:off x="3950554" y="5721474"/>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サービスによっては標準機能として提供される場合もある。</a:t>
            </a:r>
          </a:p>
        </p:txBody>
      </p:sp>
      <p:sp>
        <p:nvSpPr>
          <p:cNvPr id="28" name="テキスト ボックス 27"/>
          <p:cNvSpPr txBox="1"/>
          <p:nvPr/>
        </p:nvSpPr>
        <p:spPr>
          <a:xfrm>
            <a:off x="5902891" y="872570"/>
            <a:ext cx="2583043" cy="90024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冗長化構成を減らす</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変動／固定を動的に組合せる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必要なインスタンスのみ稼働させる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運用を自動化する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ベンダーを通さず直接契約にする</a:t>
            </a:r>
          </a:p>
        </p:txBody>
      </p:sp>
      <p:sp>
        <p:nvSpPr>
          <p:cNvPr id="29" name="テキスト ボックス 28"/>
          <p:cNvSpPr txBox="1"/>
          <p:nvPr/>
        </p:nvSpPr>
        <p:spPr>
          <a:xfrm>
            <a:off x="5894770" y="1896133"/>
            <a:ext cx="2583043" cy="738664"/>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データ・ライフサイクルを見直しホット</a:t>
            </a:r>
            <a:r>
              <a:rPr kumimoji="1" lang="en-US" altLang="ja-JP" sz="1050" dirty="0" smtClean="0">
                <a:solidFill>
                  <a:srgbClr val="C00000"/>
                </a:solidFill>
                <a:latin typeface="Meiryo" charset="-128"/>
                <a:ea typeface="Meiryo" charset="-128"/>
                <a:cs typeface="Meiryo" charset="-128"/>
              </a:rPr>
              <a:t>/</a:t>
            </a:r>
            <a:r>
              <a:rPr kumimoji="1" lang="ja-JP" altLang="en-US" sz="1050" dirty="0" smtClean="0">
                <a:solidFill>
                  <a:srgbClr val="C00000"/>
                </a:solidFill>
                <a:latin typeface="Meiryo" charset="-128"/>
                <a:ea typeface="Meiryo" charset="-128"/>
                <a:cs typeface="Meiryo" charset="-128"/>
              </a:rPr>
              <a:t>コールドデータを分けて保管</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容量無制限のファイルサーバーと組み合わせる</a:t>
            </a:r>
          </a:p>
        </p:txBody>
      </p:sp>
      <p:sp>
        <p:nvSpPr>
          <p:cNvPr id="30" name="テキスト ボックス 29"/>
          <p:cNvSpPr txBox="1"/>
          <p:nvPr/>
        </p:nvSpPr>
        <p:spPr>
          <a:xfrm>
            <a:off x="3950553" y="1953691"/>
            <a:ext cx="179207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アクセス速度に応じてサービス・料金が異なる。</a:t>
            </a:r>
          </a:p>
        </p:txBody>
      </p:sp>
      <p:sp>
        <p:nvSpPr>
          <p:cNvPr id="31" name="テキスト ボックス 30"/>
          <p:cNvSpPr txBox="1"/>
          <p:nvPr/>
        </p:nvSpPr>
        <p:spPr>
          <a:xfrm>
            <a:off x="5902891" y="2894793"/>
            <a:ext cx="2583043" cy="577081"/>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アプリケーション設計の見直し</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同一セグメント内での転送</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運用方法の見直し</a:t>
            </a:r>
          </a:p>
        </p:txBody>
      </p:sp>
      <p:sp>
        <p:nvSpPr>
          <p:cNvPr id="32" name="テキスト ボックス 31"/>
          <p:cNvSpPr txBox="1"/>
          <p:nvPr/>
        </p:nvSpPr>
        <p:spPr>
          <a:xfrm>
            <a:off x="5894769" y="397719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セグメント内で完結する</a:t>
            </a:r>
            <a:r>
              <a:rPr kumimoji="1" lang="ja-JP" altLang="en-US" sz="1050" smtClean="0">
                <a:solidFill>
                  <a:srgbClr val="C00000"/>
                </a:solidFill>
                <a:latin typeface="Meiryo" charset="-128"/>
                <a:ea typeface="Meiryo" charset="-128"/>
                <a:cs typeface="Meiryo" charset="-128"/>
              </a:rPr>
              <a:t>ような設計</a:t>
            </a:r>
            <a:endParaRPr kumimoji="1" lang="ja-JP" altLang="en-US" sz="1050" dirty="0" smtClean="0">
              <a:solidFill>
                <a:srgbClr val="C00000"/>
              </a:solidFill>
              <a:latin typeface="Meiryo" charset="-128"/>
              <a:ea typeface="Meiryo" charset="-128"/>
              <a:cs typeface="Meiryo" charset="-128"/>
            </a:endParaRPr>
          </a:p>
        </p:txBody>
      </p:sp>
      <p:sp>
        <p:nvSpPr>
          <p:cNvPr id="33" name="テキスト ボックス 32"/>
          <p:cNvSpPr txBox="1"/>
          <p:nvPr/>
        </p:nvSpPr>
        <p:spPr>
          <a:xfrm>
            <a:off x="5911594" y="4942526"/>
            <a:ext cx="2583043" cy="415498"/>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国際回線を多用する場合は回線</a:t>
            </a:r>
            <a:r>
              <a:rPr kumimoji="1" lang="ja-JP" altLang="en-US" sz="1050" smtClean="0">
                <a:solidFill>
                  <a:srgbClr val="C00000"/>
                </a:solidFill>
                <a:latin typeface="Meiryo" charset="-128"/>
                <a:ea typeface="Meiryo" charset="-128"/>
                <a:cs typeface="Meiryo" charset="-128"/>
              </a:rPr>
              <a:t>料金が組み込まれたサービスを選定</a:t>
            </a:r>
            <a:endParaRPr kumimoji="1" lang="ja-JP" altLang="en-US" sz="1050" dirty="0" smtClean="0">
              <a:solidFill>
                <a:srgbClr val="C00000"/>
              </a:solidFill>
              <a:latin typeface="Meiryo" charset="-128"/>
              <a:ea typeface="Meiryo" charset="-128"/>
              <a:cs typeface="Meiryo" charset="-128"/>
            </a:endParaRPr>
          </a:p>
        </p:txBody>
      </p:sp>
      <p:sp>
        <p:nvSpPr>
          <p:cNvPr id="34" name="テキスト ボックス 33"/>
          <p:cNvSpPr txBox="1"/>
          <p:nvPr/>
        </p:nvSpPr>
        <p:spPr>
          <a:xfrm>
            <a:off x="5894768" y="581314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不要なオプションは設定しない</a:t>
            </a:r>
          </a:p>
        </p:txBody>
      </p:sp>
      <p:sp>
        <p:nvSpPr>
          <p:cNvPr id="37" name="テキスト ボックス 36"/>
          <p:cNvSpPr txBox="1"/>
          <p:nvPr/>
        </p:nvSpPr>
        <p:spPr>
          <a:xfrm>
            <a:off x="8533601" y="1052736"/>
            <a:ext cx="430887" cy="5221942"/>
          </a:xfrm>
          <a:prstGeom prst="rect">
            <a:avLst/>
          </a:prstGeom>
          <a:noFill/>
        </p:spPr>
        <p:txBody>
          <a:bodyPr vert="eaVert" wrap="none" rtlCol="0">
            <a:spAutoFit/>
          </a:bodyPr>
          <a:lstStyle/>
          <a:p>
            <a:pPr algn="ctr"/>
            <a:r>
              <a:rPr kumimoji="1" lang="ja-JP" altLang="en-US" sz="1600" dirty="0" smtClean="0">
                <a:solidFill>
                  <a:schemeClr val="bg1"/>
                </a:solidFill>
                <a:latin typeface="Meiryo" charset="-128"/>
                <a:ea typeface="Meiryo" charset="-128"/>
                <a:cs typeface="Meiryo" charset="-128"/>
              </a:rPr>
              <a:t>オンプレミスをそのままに移行せず構成・運用を</a:t>
            </a:r>
            <a:r>
              <a:rPr kumimoji="1" lang="ja-JP" altLang="en-US" sz="1600" b="1" dirty="0" smtClean="0">
                <a:solidFill>
                  <a:schemeClr val="bg1"/>
                </a:solidFill>
                <a:latin typeface="Meiryo" charset="-128"/>
                <a:ea typeface="Meiryo" charset="-128"/>
                <a:cs typeface="Meiryo" charset="-128"/>
              </a:rPr>
              <a:t>再設計</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29449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正方形/長方形 340"/>
          <p:cNvSpPr/>
          <p:nvPr/>
        </p:nvSpPr>
        <p:spPr>
          <a:xfrm>
            <a:off x="6804027" y="3670890"/>
            <a:ext cx="1782764" cy="27764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4984352" y="3676874"/>
            <a:ext cx="1782764" cy="277646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料金の削減のポイント（１）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4" name="正方形/長方形 3"/>
          <p:cNvSpPr/>
          <p:nvPr/>
        </p:nvSpPr>
        <p:spPr>
          <a:xfrm>
            <a:off x="683568"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59632"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35696"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2411760"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87824"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563888"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矢印コネクタ 17"/>
          <p:cNvCxnSpPr/>
          <p:nvPr/>
        </p:nvCxnSpPr>
        <p:spPr>
          <a:xfrm flipH="1">
            <a:off x="683568" y="1477264"/>
            <a:ext cx="3456384" cy="0"/>
          </a:xfrm>
          <a:prstGeom prst="straightConnector1">
            <a:avLst/>
          </a:prstGeom>
          <a:ln w="57150">
            <a:solidFill>
              <a:srgbClr val="0432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611560"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73006"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24" name="テキスト ボックス 23"/>
          <p:cNvSpPr txBox="1"/>
          <p:nvPr/>
        </p:nvSpPr>
        <p:spPr>
          <a:xfrm>
            <a:off x="1240194" y="1099977"/>
            <a:ext cx="2492990" cy="369332"/>
          </a:xfrm>
          <a:prstGeom prst="rect">
            <a:avLst/>
          </a:prstGeom>
          <a:noFill/>
        </p:spPr>
        <p:txBody>
          <a:bodyPr wrap="none" rtlCol="0">
            <a:spAutoFit/>
          </a:bodyPr>
          <a:lstStyle/>
          <a:p>
            <a:r>
              <a:rPr kumimoji="1" lang="ja-JP" altLang="en-US"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25" name="正方形/長方形 24"/>
          <p:cNvSpPr/>
          <p:nvPr/>
        </p:nvSpPr>
        <p:spPr>
          <a:xfrm>
            <a:off x="5110932"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686996"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263060"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839124"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415188"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991252"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 name="直線矢印コネクタ 31"/>
          <p:cNvCxnSpPr/>
          <p:nvPr/>
        </p:nvCxnSpPr>
        <p:spPr>
          <a:xfrm flipV="1">
            <a:off x="5038924"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700370"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34" name="テキスト ボックス 33"/>
          <p:cNvSpPr txBox="1"/>
          <p:nvPr/>
        </p:nvSpPr>
        <p:spPr>
          <a:xfrm>
            <a:off x="5426254" y="1757776"/>
            <a:ext cx="2492990"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37" name="フリーフォーム 36"/>
          <p:cNvSpPr/>
          <p:nvPr/>
        </p:nvSpPr>
        <p:spPr>
          <a:xfrm>
            <a:off x="5129048" y="1689278"/>
            <a:ext cx="3405352" cy="1156138"/>
          </a:xfrm>
          <a:custGeom>
            <a:avLst/>
            <a:gdLst>
              <a:gd name="connsiteX0" fmla="*/ 0 w 3405352"/>
              <a:gd name="connsiteY0" fmla="*/ 924910 h 1156138"/>
              <a:gd name="connsiteX1" fmla="*/ 504497 w 3405352"/>
              <a:gd name="connsiteY1" fmla="*/ 924910 h 1156138"/>
              <a:gd name="connsiteX2" fmla="*/ 504497 w 3405352"/>
              <a:gd name="connsiteY2" fmla="*/ 462455 h 1156138"/>
              <a:gd name="connsiteX3" fmla="*/ 1114097 w 3405352"/>
              <a:gd name="connsiteY3" fmla="*/ 472966 h 1156138"/>
              <a:gd name="connsiteX4" fmla="*/ 1114097 w 3405352"/>
              <a:gd name="connsiteY4" fmla="*/ 609600 h 1156138"/>
              <a:gd name="connsiteX5" fmla="*/ 1681655 w 3405352"/>
              <a:gd name="connsiteY5" fmla="*/ 609600 h 1156138"/>
              <a:gd name="connsiteX6" fmla="*/ 1692166 w 3405352"/>
              <a:gd name="connsiteY6" fmla="*/ 1156138 h 1156138"/>
              <a:gd name="connsiteX7" fmla="*/ 2238704 w 3405352"/>
              <a:gd name="connsiteY7" fmla="*/ 1156138 h 1156138"/>
              <a:gd name="connsiteX8" fmla="*/ 2238704 w 3405352"/>
              <a:gd name="connsiteY8" fmla="*/ 504497 h 1156138"/>
              <a:gd name="connsiteX9" fmla="*/ 2806262 w 3405352"/>
              <a:gd name="connsiteY9" fmla="*/ 504497 h 1156138"/>
              <a:gd name="connsiteX10" fmla="*/ 2806262 w 3405352"/>
              <a:gd name="connsiteY10" fmla="*/ 0 h 1156138"/>
              <a:gd name="connsiteX11" fmla="*/ 3405352 w 3405352"/>
              <a:gd name="connsiteY11" fmla="*/ 0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5352" h="1156138">
                <a:moveTo>
                  <a:pt x="0" y="924910"/>
                </a:moveTo>
                <a:lnTo>
                  <a:pt x="504497" y="924910"/>
                </a:lnTo>
                <a:lnTo>
                  <a:pt x="504497" y="462455"/>
                </a:lnTo>
                <a:lnTo>
                  <a:pt x="1114097" y="472966"/>
                </a:lnTo>
                <a:lnTo>
                  <a:pt x="1114097" y="609600"/>
                </a:lnTo>
                <a:lnTo>
                  <a:pt x="1681655" y="609600"/>
                </a:lnTo>
                <a:lnTo>
                  <a:pt x="1692166" y="1156138"/>
                </a:lnTo>
                <a:lnTo>
                  <a:pt x="2238704" y="1156138"/>
                </a:lnTo>
                <a:lnTo>
                  <a:pt x="2238704" y="504497"/>
                </a:lnTo>
                <a:lnTo>
                  <a:pt x="2806262" y="504497"/>
                </a:lnTo>
                <a:lnTo>
                  <a:pt x="2806262" y="0"/>
                </a:lnTo>
                <a:lnTo>
                  <a:pt x="3405352" y="0"/>
                </a:lnTo>
              </a:path>
            </a:pathLst>
          </a:custGeom>
          <a:noFill/>
          <a:ln w="57150">
            <a:solidFill>
              <a:srgbClr val="0432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右矢印 37"/>
          <p:cNvSpPr/>
          <p:nvPr/>
        </p:nvSpPr>
        <p:spPr>
          <a:xfrm>
            <a:off x="4342537" y="1942442"/>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5426254" y="1152985"/>
            <a:ext cx="2723824" cy="369332"/>
          </a:xfrm>
          <a:prstGeom prst="rect">
            <a:avLst/>
          </a:prstGeom>
          <a:noFill/>
        </p:spPr>
        <p:txBody>
          <a:bodyPr wrap="none" rtlCol="0">
            <a:spAutoFit/>
          </a:bodyPr>
          <a:lstStyle/>
          <a:p>
            <a:pPr algn="ctr"/>
            <a:r>
              <a:rPr kumimoji="1" lang="ja-JP" altLang="en-US" dirty="0" smtClean="0">
                <a:solidFill>
                  <a:schemeClr val="accent6">
                    <a:lumMod val="75000"/>
                  </a:schemeClr>
                </a:solidFill>
                <a:latin typeface="Meiryo" charset="-128"/>
                <a:ea typeface="Meiryo" charset="-128"/>
                <a:cs typeface="Meiryo" charset="-128"/>
              </a:rPr>
              <a:t>運用自動化</a:t>
            </a:r>
            <a:r>
              <a:rPr kumimoji="1" lang="ja-JP" altLang="en-US" smtClean="0">
                <a:solidFill>
                  <a:schemeClr val="accent6">
                    <a:lumMod val="75000"/>
                  </a:schemeClr>
                </a:solidFill>
                <a:latin typeface="Meiryo" charset="-128"/>
                <a:ea typeface="Meiryo" charset="-128"/>
                <a:cs typeface="Meiryo" charset="-128"/>
              </a:rPr>
              <a:t>ツールの活用</a:t>
            </a:r>
            <a:endParaRPr kumimoji="1" lang="ja-JP" altLang="en-US" dirty="0">
              <a:solidFill>
                <a:schemeClr val="accent6">
                  <a:lumMod val="75000"/>
                </a:schemeClr>
              </a:solidFill>
              <a:latin typeface="Meiryo" charset="-128"/>
              <a:ea typeface="Meiryo" charset="-128"/>
              <a:cs typeface="Meiryo" charset="-128"/>
            </a:endParaRPr>
          </a:p>
        </p:txBody>
      </p:sp>
      <p:sp>
        <p:nvSpPr>
          <p:cNvPr id="40" name="正方形/長方形 39"/>
          <p:cNvSpPr/>
          <p:nvPr/>
        </p:nvSpPr>
        <p:spPr>
          <a:xfrm>
            <a:off x="5068891" y="4236294"/>
            <a:ext cx="210395" cy="28136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34480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5620715" y="4095613"/>
            <a:ext cx="210395" cy="42204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896627" y="4351764"/>
            <a:ext cx="210395" cy="1758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617253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48451" y="3789040"/>
            <a:ext cx="210395" cy="7385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6904411"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18032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456235"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7732147" y="4238957"/>
            <a:ext cx="187292" cy="28865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800805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8283971" y="3922424"/>
            <a:ext cx="210395" cy="6051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1187624" y="4653565"/>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1187624" y="4847027"/>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187624" y="5028620"/>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1187624" y="5429721"/>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1187624" y="5225202"/>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1557878" y="4656106"/>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1557878" y="4849568"/>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1557878" y="5031161"/>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1557878" y="5432262"/>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1557878" y="5227743"/>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1932528" y="4658647"/>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1932528" y="4852109"/>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1932528" y="5033702"/>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1932528" y="5434803"/>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1932528" y="5230284"/>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2309668" y="465313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2679922" y="4655677"/>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3054572" y="4658218"/>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2309668" y="4851227"/>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2679922" y="4853768"/>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3054572" y="4856309"/>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2307178" y="5219268"/>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2307178" y="5035953"/>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2677432" y="5221809"/>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2677432" y="5038494"/>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3052082" y="5224350"/>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3052082" y="5041035"/>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2307178" y="5417359"/>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2677432" y="5419900"/>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3052082" y="5422441"/>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6" name="図形グループ 195"/>
          <p:cNvGrpSpPr/>
          <p:nvPr/>
        </p:nvGrpSpPr>
        <p:grpSpPr>
          <a:xfrm>
            <a:off x="5364088" y="4722527"/>
            <a:ext cx="317500" cy="157483"/>
            <a:chOff x="6769100" y="1390650"/>
            <a:chExt cx="317500" cy="157483"/>
          </a:xfrm>
        </p:grpSpPr>
        <p:sp>
          <p:nvSpPr>
            <p:cNvPr id="197" name="正方形/長方形 1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364088" y="4915989"/>
            <a:ext cx="317500" cy="157483"/>
            <a:chOff x="6769100" y="1390650"/>
            <a:chExt cx="317500" cy="157483"/>
          </a:xfrm>
        </p:grpSpPr>
        <p:sp>
          <p:nvSpPr>
            <p:cNvPr id="201" name="正方形/長方形 2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図形グループ 203"/>
          <p:cNvGrpSpPr/>
          <p:nvPr/>
        </p:nvGrpSpPr>
        <p:grpSpPr>
          <a:xfrm>
            <a:off x="5364088" y="5097582"/>
            <a:ext cx="317500" cy="157483"/>
            <a:chOff x="6769100" y="1390650"/>
            <a:chExt cx="317500" cy="157483"/>
          </a:xfrm>
        </p:grpSpPr>
        <p:sp>
          <p:nvSpPr>
            <p:cNvPr id="205" name="正方形/長方形 2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円/楕円 2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7" name="直線コネクタ 2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8" name="図形グループ 207"/>
          <p:cNvGrpSpPr/>
          <p:nvPr/>
        </p:nvGrpSpPr>
        <p:grpSpPr>
          <a:xfrm>
            <a:off x="5364088" y="5498683"/>
            <a:ext cx="317500" cy="157483"/>
            <a:chOff x="6769100" y="1390650"/>
            <a:chExt cx="317500" cy="157483"/>
          </a:xfrm>
        </p:grpSpPr>
        <p:sp>
          <p:nvSpPr>
            <p:cNvPr id="209" name="正方形/長方形 2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2" name="図形グループ 211"/>
          <p:cNvGrpSpPr/>
          <p:nvPr/>
        </p:nvGrpSpPr>
        <p:grpSpPr>
          <a:xfrm>
            <a:off x="5364088" y="5294164"/>
            <a:ext cx="317500" cy="157483"/>
            <a:chOff x="6769100" y="1390650"/>
            <a:chExt cx="317500" cy="157483"/>
          </a:xfrm>
        </p:grpSpPr>
        <p:sp>
          <p:nvSpPr>
            <p:cNvPr id="213" name="正方形/長方形 2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5" name="直線コネクタ 2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6" name="図形グループ 215"/>
          <p:cNvGrpSpPr/>
          <p:nvPr/>
        </p:nvGrpSpPr>
        <p:grpSpPr>
          <a:xfrm>
            <a:off x="5734342" y="4725068"/>
            <a:ext cx="317500" cy="157483"/>
            <a:chOff x="6769100" y="1390650"/>
            <a:chExt cx="317500" cy="157483"/>
          </a:xfrm>
        </p:grpSpPr>
        <p:sp>
          <p:nvSpPr>
            <p:cNvPr id="217" name="正方形/長方形 2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円/楕円 2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9" name="直線コネクタ 2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0" name="図形グループ 219"/>
          <p:cNvGrpSpPr/>
          <p:nvPr/>
        </p:nvGrpSpPr>
        <p:grpSpPr>
          <a:xfrm>
            <a:off x="5734342" y="4918530"/>
            <a:ext cx="317500" cy="157483"/>
            <a:chOff x="6769100" y="1390650"/>
            <a:chExt cx="317500" cy="157483"/>
          </a:xfrm>
        </p:grpSpPr>
        <p:sp>
          <p:nvSpPr>
            <p:cNvPr id="221" name="正方形/長方形 2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円/楕円 2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3" name="直線コネクタ 2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4" name="図形グループ 223"/>
          <p:cNvGrpSpPr/>
          <p:nvPr/>
        </p:nvGrpSpPr>
        <p:grpSpPr>
          <a:xfrm>
            <a:off x="5734342" y="5100123"/>
            <a:ext cx="317500" cy="157483"/>
            <a:chOff x="6769100" y="1390650"/>
            <a:chExt cx="317500" cy="157483"/>
          </a:xfrm>
        </p:grpSpPr>
        <p:sp>
          <p:nvSpPr>
            <p:cNvPr id="225" name="正方形/長方形 2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円/楕円 2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7" name="直線コネクタ 2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8" name="図形グループ 227"/>
          <p:cNvGrpSpPr/>
          <p:nvPr/>
        </p:nvGrpSpPr>
        <p:grpSpPr>
          <a:xfrm>
            <a:off x="5734342" y="550122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5734342" y="5296705"/>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6108992" y="472760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6108992" y="4921071"/>
            <a:ext cx="317500" cy="157483"/>
            <a:chOff x="6769100" y="1390650"/>
            <a:chExt cx="317500" cy="157483"/>
          </a:xfrm>
        </p:grpSpPr>
        <p:sp>
          <p:nvSpPr>
            <p:cNvPr id="241" name="正方形/長方形 2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円/楕円 2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3" name="直線コネクタ 2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4" name="図形グループ 243"/>
          <p:cNvGrpSpPr/>
          <p:nvPr/>
        </p:nvGrpSpPr>
        <p:grpSpPr>
          <a:xfrm>
            <a:off x="6108992" y="5102664"/>
            <a:ext cx="317500" cy="157483"/>
            <a:chOff x="6769100" y="1390650"/>
            <a:chExt cx="317500" cy="157483"/>
          </a:xfrm>
        </p:grpSpPr>
        <p:sp>
          <p:nvSpPr>
            <p:cNvPr id="245" name="正方形/長方形 2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円/楕円 2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7" name="直線コネクタ 2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8" name="図形グループ 247"/>
          <p:cNvGrpSpPr/>
          <p:nvPr/>
        </p:nvGrpSpPr>
        <p:grpSpPr>
          <a:xfrm>
            <a:off x="6108992" y="5503765"/>
            <a:ext cx="317500" cy="157483"/>
            <a:chOff x="6769100" y="1390650"/>
            <a:chExt cx="317500" cy="157483"/>
          </a:xfrm>
        </p:grpSpPr>
        <p:sp>
          <p:nvSpPr>
            <p:cNvPr id="249" name="正方形/長方形 2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円/楕円 2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1" name="直線コネクタ 2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2" name="図形グループ 251"/>
          <p:cNvGrpSpPr/>
          <p:nvPr/>
        </p:nvGrpSpPr>
        <p:grpSpPr>
          <a:xfrm>
            <a:off x="6108992" y="5299246"/>
            <a:ext cx="317500" cy="157483"/>
            <a:chOff x="6769100" y="1390650"/>
            <a:chExt cx="317500" cy="157483"/>
          </a:xfrm>
        </p:grpSpPr>
        <p:sp>
          <p:nvSpPr>
            <p:cNvPr id="253" name="正方形/長方形 2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円/楕円 2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6" name="図形グループ 255"/>
          <p:cNvGrpSpPr/>
          <p:nvPr/>
        </p:nvGrpSpPr>
        <p:grpSpPr>
          <a:xfrm>
            <a:off x="7168895" y="4675373"/>
            <a:ext cx="317500" cy="157483"/>
            <a:chOff x="6769100" y="1390650"/>
            <a:chExt cx="317500" cy="157483"/>
          </a:xfrm>
        </p:grpSpPr>
        <p:sp>
          <p:nvSpPr>
            <p:cNvPr id="257" name="正方形/長方形 2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円/楕円 2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9" name="直線コネクタ 2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4" name="図形グループ 263"/>
          <p:cNvGrpSpPr/>
          <p:nvPr/>
        </p:nvGrpSpPr>
        <p:grpSpPr>
          <a:xfrm>
            <a:off x="7539149" y="4677914"/>
            <a:ext cx="317500" cy="157483"/>
            <a:chOff x="6769100" y="1390650"/>
            <a:chExt cx="317500" cy="157483"/>
          </a:xfrm>
        </p:grpSpPr>
        <p:sp>
          <p:nvSpPr>
            <p:cNvPr id="265" name="正方形/長方形 2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円/楕円 2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7" name="直線コネクタ 2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7913799" y="4680455"/>
            <a:ext cx="317500" cy="157483"/>
            <a:chOff x="6769100" y="1390650"/>
            <a:chExt cx="317500" cy="157483"/>
          </a:xfrm>
        </p:grpSpPr>
        <p:sp>
          <p:nvSpPr>
            <p:cNvPr id="273" name="正方形/長方形 2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円/楕円 2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5" name="直線コネクタ 2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7168895" y="4873464"/>
            <a:ext cx="317500" cy="157483"/>
            <a:chOff x="6769100" y="1390650"/>
            <a:chExt cx="317500" cy="157483"/>
          </a:xfrm>
        </p:grpSpPr>
        <p:sp>
          <p:nvSpPr>
            <p:cNvPr id="281" name="正方形/長方形 2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円/楕円 2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3" name="直線コネクタ 2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4" name="図形グループ 283"/>
          <p:cNvGrpSpPr/>
          <p:nvPr/>
        </p:nvGrpSpPr>
        <p:grpSpPr>
          <a:xfrm>
            <a:off x="7539149" y="4876005"/>
            <a:ext cx="317500" cy="157483"/>
            <a:chOff x="6769100" y="1390650"/>
            <a:chExt cx="317500" cy="157483"/>
          </a:xfrm>
        </p:grpSpPr>
        <p:sp>
          <p:nvSpPr>
            <p:cNvPr id="285" name="正方形/長方形 2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円/楕円 2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7" name="直線コネクタ 2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8" name="図形グループ 287"/>
          <p:cNvGrpSpPr/>
          <p:nvPr/>
        </p:nvGrpSpPr>
        <p:grpSpPr>
          <a:xfrm>
            <a:off x="7913799" y="4878546"/>
            <a:ext cx="317500" cy="157483"/>
            <a:chOff x="6769100" y="1390650"/>
            <a:chExt cx="317500" cy="157483"/>
          </a:xfrm>
        </p:grpSpPr>
        <p:sp>
          <p:nvSpPr>
            <p:cNvPr id="289" name="正方形/長方形 2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円/楕円 2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1" name="直線コネクタ 2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2" name="図形グループ 291"/>
          <p:cNvGrpSpPr/>
          <p:nvPr/>
        </p:nvGrpSpPr>
        <p:grpSpPr>
          <a:xfrm>
            <a:off x="7166405" y="5241505"/>
            <a:ext cx="317500" cy="157483"/>
            <a:chOff x="6769100" y="1390650"/>
            <a:chExt cx="317500" cy="157483"/>
          </a:xfrm>
        </p:grpSpPr>
        <p:sp>
          <p:nvSpPr>
            <p:cNvPr id="293" name="正方形/長方形 2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円/楕円 2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5" name="直線コネクタ 2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図形グループ 295"/>
          <p:cNvGrpSpPr/>
          <p:nvPr/>
        </p:nvGrpSpPr>
        <p:grpSpPr>
          <a:xfrm>
            <a:off x="7166405" y="5058190"/>
            <a:ext cx="317500" cy="157483"/>
            <a:chOff x="6769100" y="1390650"/>
            <a:chExt cx="317500" cy="157483"/>
          </a:xfrm>
        </p:grpSpPr>
        <p:sp>
          <p:nvSpPr>
            <p:cNvPr id="297" name="正方形/長方形 2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円/楕円 2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9" name="直線コネクタ 2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0" name="図形グループ 299"/>
          <p:cNvGrpSpPr/>
          <p:nvPr/>
        </p:nvGrpSpPr>
        <p:grpSpPr>
          <a:xfrm>
            <a:off x="7536659" y="5244046"/>
            <a:ext cx="317500" cy="157483"/>
            <a:chOff x="6769100" y="1390650"/>
            <a:chExt cx="317500" cy="157483"/>
          </a:xfrm>
        </p:grpSpPr>
        <p:sp>
          <p:nvSpPr>
            <p:cNvPr id="301" name="正方形/長方形 3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円/楕円 3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3" name="直線コネクタ 3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4" name="図形グループ 303"/>
          <p:cNvGrpSpPr/>
          <p:nvPr/>
        </p:nvGrpSpPr>
        <p:grpSpPr>
          <a:xfrm>
            <a:off x="7536659" y="5060731"/>
            <a:ext cx="317500" cy="157483"/>
            <a:chOff x="6769100" y="1390650"/>
            <a:chExt cx="317500" cy="157483"/>
          </a:xfrm>
        </p:grpSpPr>
        <p:sp>
          <p:nvSpPr>
            <p:cNvPr id="305" name="正方形/長方形 3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円/楕円 3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7" name="直線コネクタ 3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8" name="図形グループ 307"/>
          <p:cNvGrpSpPr/>
          <p:nvPr/>
        </p:nvGrpSpPr>
        <p:grpSpPr>
          <a:xfrm>
            <a:off x="7911309" y="5246587"/>
            <a:ext cx="317500" cy="157483"/>
            <a:chOff x="6769100" y="1390650"/>
            <a:chExt cx="317500" cy="157483"/>
          </a:xfrm>
        </p:grpSpPr>
        <p:sp>
          <p:nvSpPr>
            <p:cNvPr id="309" name="正方形/長方形 3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2" name="図形グループ 311"/>
          <p:cNvGrpSpPr/>
          <p:nvPr/>
        </p:nvGrpSpPr>
        <p:grpSpPr>
          <a:xfrm>
            <a:off x="7911309" y="5063272"/>
            <a:ext cx="317500" cy="157483"/>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7166405" y="5439596"/>
            <a:ext cx="317500" cy="157483"/>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7536659" y="5442137"/>
            <a:ext cx="317500" cy="157483"/>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7911309" y="5444678"/>
            <a:ext cx="317500" cy="157483"/>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2" name="テキスト ボックス 341"/>
          <p:cNvSpPr txBox="1"/>
          <p:nvPr/>
        </p:nvSpPr>
        <p:spPr>
          <a:xfrm>
            <a:off x="4984352" y="5852186"/>
            <a:ext cx="3602438" cy="584775"/>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よく似た運用パターン・グループ</a:t>
            </a:r>
          </a:p>
          <a:p>
            <a:pPr algn="ctr"/>
            <a:r>
              <a:rPr kumimoji="1" lang="ja-JP" altLang="en-US" sz="1600" dirty="0" smtClean="0">
                <a:solidFill>
                  <a:srgbClr val="0432FF"/>
                </a:solidFill>
                <a:latin typeface="Meiryo" charset="-128"/>
                <a:ea typeface="Meiryo" charset="-128"/>
                <a:cs typeface="Meiryo" charset="-128"/>
              </a:rPr>
              <a:t>に集約しインスタンスを削減</a:t>
            </a:r>
          </a:p>
        </p:txBody>
      </p:sp>
      <p:sp>
        <p:nvSpPr>
          <p:cNvPr id="343" name="右矢印 342"/>
          <p:cNvSpPr/>
          <p:nvPr/>
        </p:nvSpPr>
        <p:spPr>
          <a:xfrm>
            <a:off x="4338331" y="4797749"/>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78695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62299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5</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52985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1529806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8635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8613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9</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98220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25016</TotalTime>
  <Words>10935</Words>
  <Application>Microsoft Macintosh PowerPoint</Application>
  <PresentationFormat>画面に合わせる (4:3)</PresentationFormat>
  <Paragraphs>1282</Paragraphs>
  <Slides>47</Slides>
  <Notes>29</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47</vt:i4>
      </vt:variant>
    </vt:vector>
  </HeadingPairs>
  <TitlesOfParts>
    <vt:vector size="66" baseType="lpstr">
      <vt:lpstr>American Typewriter</vt:lpstr>
      <vt:lpstr>Arial Black</vt:lpstr>
      <vt:lpstr>Calibri</vt:lpstr>
      <vt:lpstr>Charter Black</vt:lpstr>
      <vt:lpstr>ＤＦＰ太丸ゴシック体</vt:lpstr>
      <vt:lpstr>HGMaruGothicMPRO</vt:lpstr>
      <vt:lpstr>HGPSoeiKakugothicUB</vt:lpstr>
      <vt:lpstr>HGP創英角ｺﾞｼｯｸUB</vt:lpstr>
      <vt:lpstr>HG丸ｺﾞｼｯｸM-PRO</vt:lpstr>
      <vt:lpstr>Hiragino Kaku Gothic Pro W6</vt:lpstr>
      <vt:lpstr>Hiragino Kaku Gothic Std W8</vt:lpstr>
      <vt:lpstr>Hiragino Kaku Gothic StdN W8</vt:lpstr>
      <vt:lpstr>Meiryo</vt:lpstr>
      <vt:lpstr>ＭＳ Ｐゴシック</vt:lpstr>
      <vt:lpstr>Tahoma</vt:lpstr>
      <vt:lpstr>Wingdings</vt:lpstr>
      <vt:lpstr>メイリオ</vt:lpstr>
      <vt:lpstr>Arial</vt:lpstr>
      <vt:lpstr>NC標準テンプレート</vt:lpstr>
      <vt:lpstr>CPSとクラウドコンピューティング Cyber-Physical System &amp; Cloud Computing</vt:lpstr>
      <vt:lpstr>PowerPoint プレゼンテーション</vt:lpstr>
      <vt:lpstr>歴史から振り返るITのトレンド</vt:lpstr>
      <vt:lpstr>デジタル化の歴史</vt:lpstr>
      <vt:lpstr>コレ一枚でわかる最新のITトレンド（１）</vt:lpstr>
      <vt:lpstr>コレ一枚でわかる最新のITトレンド（２）</vt:lpstr>
      <vt:lpstr>ITビジネスはどこへ向かうのか</vt:lpstr>
      <vt:lpstr>ITビジネスはどこへ向かうのか</vt:lpstr>
      <vt:lpstr>PowerPoint プレゼンテーション</vt:lpstr>
      <vt:lpstr>PowerPoint プレゼンテーション</vt:lpstr>
      <vt:lpstr>情報システムの構造</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クラウドの定義／NISTの定義</vt:lpstr>
      <vt:lpstr>クラウドの定義／サービス・モデル (Service Model)</vt:lpstr>
      <vt:lpstr>クラウドの定義／配置モデル (Deployment Model)</vt:lpstr>
      <vt:lpstr>プライベートクラウド（１）</vt:lpstr>
      <vt:lpstr>プライベートクラウド（２）</vt:lpstr>
      <vt:lpstr>ハイブリッド・クラウド</vt:lpstr>
      <vt:lpstr>ハイブリッド・クラウド（２）</vt:lpstr>
      <vt:lpstr>ハイブリッド・クラウド（３）</vt:lpstr>
      <vt:lpstr>ハイブリッド・クラウド</vt:lpstr>
      <vt:lpstr>５つの必須の特徴</vt:lpstr>
      <vt:lpstr>ハイブリッド・クラウドとマルチ・クラウド</vt:lpstr>
      <vt:lpstr>PowerPoint プレゼンテーション</vt:lpstr>
      <vt:lpstr>「セキュリティが不安でパブリック・クラウドは使えない」は本当か？</vt:lpstr>
      <vt:lpstr>クラウドで実現するガバナンス</vt:lpstr>
      <vt:lpstr>クラウドによってもたらされる3つの価値 </vt:lpstr>
      <vt:lpstr>日米の企業文化の違いとクラウドへの期待</vt:lpstr>
      <vt:lpstr>クラウドの価値を引き出すための戦略 </vt:lpstr>
      <vt:lpstr>パブリック・クラウド適用のリスク</vt:lpstr>
      <vt:lpstr>PowerPoint プレゼンテーション</vt:lpstr>
      <vt:lpstr>パブリック・クラウドへ移行すればコストを削減できるか？</vt:lpstr>
      <vt:lpstr>クラウドサービスのコスト構造</vt:lpstr>
      <vt:lpstr>クラウドサービスのコスト構造</vt:lpstr>
      <vt:lpstr>料金の削減のポイント（１）</vt:lpstr>
      <vt:lpstr>移管の考え方</vt:lpstr>
      <vt:lpstr>PowerPoint プレゼンテーション</vt:lpstr>
    </vt:vector>
  </TitlesOfParts>
  <Company>NetCommerce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831</cp:revision>
  <cp:lastPrinted>2016-03-03T01:04:41Z</cp:lastPrinted>
  <dcterms:created xsi:type="dcterms:W3CDTF">2014-04-30T01:58:06Z</dcterms:created>
  <dcterms:modified xsi:type="dcterms:W3CDTF">2016-10-03T23:59:53Z</dcterms:modified>
</cp:coreProperties>
</file>