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503" r:id="rId2"/>
    <p:sldId id="576" r:id="rId3"/>
    <p:sldId id="646" r:id="rId4"/>
    <p:sldId id="597" r:id="rId5"/>
    <p:sldId id="644" r:id="rId6"/>
    <p:sldId id="573" r:id="rId7"/>
    <p:sldId id="645" r:id="rId8"/>
    <p:sldId id="519" r:id="rId9"/>
    <p:sldId id="506" r:id="rId10"/>
    <p:sldId id="507" r:id="rId11"/>
    <p:sldId id="585" r:id="rId12"/>
    <p:sldId id="637" r:id="rId13"/>
    <p:sldId id="525" r:id="rId14"/>
    <p:sldId id="514" r:id="rId15"/>
    <p:sldId id="521" r:id="rId16"/>
    <p:sldId id="516" r:id="rId17"/>
    <p:sldId id="530" r:id="rId18"/>
    <p:sldId id="430" r:id="rId19"/>
    <p:sldId id="431" r:id="rId20"/>
    <p:sldId id="432" r:id="rId21"/>
    <p:sldId id="433" r:id="rId22"/>
    <p:sldId id="517" r:id="rId23"/>
    <p:sldId id="453" r:id="rId24"/>
    <p:sldId id="520" r:id="rId25"/>
    <p:sldId id="440" r:id="rId26"/>
    <p:sldId id="619" r:id="rId27"/>
    <p:sldId id="627" r:id="rId28"/>
    <p:sldId id="529" r:id="rId29"/>
    <p:sldId id="551" r:id="rId30"/>
    <p:sldId id="527" r:id="rId31"/>
    <p:sldId id="634" r:id="rId32"/>
    <p:sldId id="635" r:id="rId33"/>
    <p:sldId id="599" r:id="rId34"/>
    <p:sldId id="620" r:id="rId35"/>
    <p:sldId id="601" r:id="rId36"/>
    <p:sldId id="554" r:id="rId37"/>
    <p:sldId id="610" r:id="rId38"/>
    <p:sldId id="611" r:id="rId39"/>
    <p:sldId id="594" r:id="rId40"/>
    <p:sldId id="557" r:id="rId41"/>
    <p:sldId id="518" r:id="rId42"/>
    <p:sldId id="523" r:id="rId43"/>
    <p:sldId id="524" r:id="rId44"/>
    <p:sldId id="602" r:id="rId45"/>
    <p:sldId id="603" r:id="rId46"/>
    <p:sldId id="604" r:id="rId47"/>
    <p:sldId id="605" r:id="rId48"/>
    <p:sldId id="606" r:id="rId49"/>
    <p:sldId id="607" r:id="rId50"/>
    <p:sldId id="628" r:id="rId51"/>
    <p:sldId id="534" r:id="rId52"/>
    <p:sldId id="640" r:id="rId53"/>
    <p:sldId id="641" r:id="rId54"/>
    <p:sldId id="642" r:id="rId55"/>
    <p:sldId id="643" r:id="rId56"/>
    <p:sldId id="613" r:id="rId57"/>
    <p:sldId id="600" r:id="rId58"/>
    <p:sldId id="621" r:id="rId59"/>
    <p:sldId id="626" r:id="rId60"/>
    <p:sldId id="548" r:id="rId61"/>
    <p:sldId id="550" r:id="rId6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81450" autoAdjust="0"/>
  </p:normalViewPr>
  <p:slideViewPr>
    <p:cSldViewPr snapToGrid="0" snapToObjects="1" showGuides="1">
      <p:cViewPr>
        <p:scale>
          <a:sx n="96" d="100"/>
          <a:sy n="96" d="100"/>
        </p:scale>
        <p:origin x="1536" y="-424"/>
      </p:cViewPr>
      <p:guideLst>
        <p:guide orient="horz"/>
        <p:guide pos="57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BBFA4-7FF9-4933-99A8-593C8DCAB425}"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kumimoji="1" lang="ja-JP" altLang="en-US"/>
        </a:p>
      </dgm:t>
    </dgm:pt>
    <dgm:pt modelId="{1C3809E2-FC57-4B81-B82B-67D6B7CAB827}">
      <dgm:prSet phldrT="[テキスト]" custT="1"/>
      <dgm:spPr/>
      <dgm:t>
        <a:bodyPr/>
        <a:lstStyle/>
        <a:p>
          <a:r>
            <a:rPr kumimoji="1" lang="ja-JP" altLang="en-US" sz="2000"/>
            <a:t>クラウド</a:t>
          </a:r>
          <a:endParaRPr kumimoji="1" lang="en-US" altLang="ja-JP" sz="2000"/>
        </a:p>
        <a:p>
          <a:r>
            <a:rPr kumimoji="1" lang="ja-JP" altLang="en-US" sz="2000"/>
            <a:t>クライアント</a:t>
          </a:r>
          <a:endParaRPr kumimoji="1" lang="ja-JP" altLang="en-US" sz="2000" dirty="0"/>
        </a:p>
      </dgm:t>
    </dgm:pt>
    <dgm:pt modelId="{A449A993-D141-4C03-925C-04D8630F2D97}" type="parTrans" cxnId="{21CA61F3-CD66-4667-8760-94B42BE169BC}">
      <dgm:prSet/>
      <dgm:spPr/>
      <dgm:t>
        <a:bodyPr/>
        <a:lstStyle/>
        <a:p>
          <a:endParaRPr kumimoji="1" lang="ja-JP" altLang="en-US"/>
        </a:p>
      </dgm:t>
    </dgm:pt>
    <dgm:pt modelId="{AA8C0FB4-E920-4316-9B67-214727A820D2}" type="sibTrans" cxnId="{21CA61F3-CD66-4667-8760-94B42BE169BC}">
      <dgm:prSet/>
      <dgm:spPr/>
      <dgm:t>
        <a:bodyPr/>
        <a:lstStyle/>
        <a:p>
          <a:endParaRPr kumimoji="1" lang="ja-JP" altLang="en-US"/>
        </a:p>
      </dgm:t>
    </dgm:pt>
    <dgm:pt modelId="{CED7EE9C-9E35-4A21-92D6-36E35C66490D}">
      <dgm:prSet phldrT="[テキスト]" custT="1"/>
      <dgm:spPr/>
      <dgm:t>
        <a:bodyPr/>
        <a:lstStyle/>
        <a:p>
          <a:r>
            <a:rPr kumimoji="1" lang="ja-JP" altLang="en-US" sz="2000"/>
            <a:t>モバイル通信の</a:t>
          </a:r>
          <a:r>
            <a:rPr kumimoji="1" lang="en-US" altLang="ja-JP" sz="2000"/>
            <a:t/>
          </a:r>
          <a:br>
            <a:rPr kumimoji="1" lang="en-US" altLang="ja-JP" sz="2000"/>
          </a:br>
          <a:r>
            <a:rPr kumimoji="1" lang="ja-JP" altLang="en-US" sz="2000"/>
            <a:t>高速化</a:t>
          </a:r>
          <a:endParaRPr kumimoji="1" lang="ja-JP" altLang="en-US" sz="2000" dirty="0"/>
        </a:p>
      </dgm:t>
    </dgm:pt>
    <dgm:pt modelId="{F4E62C81-6ED0-428A-8D5A-8EE0D42D0127}" type="parTrans" cxnId="{472D198D-3FED-4646-8396-5270893FFC8E}">
      <dgm:prSet/>
      <dgm:spPr/>
      <dgm:t>
        <a:bodyPr/>
        <a:lstStyle/>
        <a:p>
          <a:endParaRPr kumimoji="1" lang="ja-JP" altLang="en-US"/>
        </a:p>
      </dgm:t>
    </dgm:pt>
    <dgm:pt modelId="{D57E778A-1FB5-4B6F-84FA-AFDFAE6869D6}" type="sibTrans" cxnId="{472D198D-3FED-4646-8396-5270893FFC8E}">
      <dgm:prSet/>
      <dgm:spPr/>
      <dgm:t>
        <a:bodyPr/>
        <a:lstStyle/>
        <a:p>
          <a:endParaRPr kumimoji="1" lang="ja-JP" altLang="en-US"/>
        </a:p>
      </dgm:t>
    </dgm:pt>
    <dgm:pt modelId="{2D8C9D9D-3F4F-41DF-A449-02AAA490B62A}">
      <dgm:prSet phldrT="[テキスト]" custT="1"/>
      <dgm:spPr/>
      <dgm:t>
        <a:bodyPr/>
        <a:lstStyle/>
        <a:p>
          <a:r>
            <a:rPr kumimoji="1" lang="ja-JP" altLang="en-US" sz="2000"/>
            <a:t>クラウドによる</a:t>
          </a:r>
          <a:r>
            <a:rPr kumimoji="1" lang="en-US" altLang="ja-JP" sz="2000"/>
            <a:t/>
          </a:r>
          <a:br>
            <a:rPr kumimoji="1" lang="en-US" altLang="ja-JP" sz="2000"/>
          </a:br>
          <a:r>
            <a:rPr kumimoji="1" lang="ja-JP" altLang="en-US" sz="2000"/>
            <a:t>分散処理</a:t>
          </a:r>
          <a:endParaRPr kumimoji="1" lang="ja-JP" altLang="en-US" sz="2000" dirty="0"/>
        </a:p>
      </dgm:t>
    </dgm:pt>
    <dgm:pt modelId="{4D9E3F7A-DC77-4DA1-A3C7-8FA5ACE59E3F}" type="parTrans" cxnId="{F97401A4-E89B-4077-98DE-BFBDB62EE553}">
      <dgm:prSet/>
      <dgm:spPr/>
      <dgm:t>
        <a:bodyPr/>
        <a:lstStyle/>
        <a:p>
          <a:endParaRPr kumimoji="1" lang="ja-JP" altLang="en-US"/>
        </a:p>
      </dgm:t>
    </dgm:pt>
    <dgm:pt modelId="{FD95C341-A6BE-4783-96BB-AEB4DD93D1DA}" type="sibTrans" cxnId="{F97401A4-E89B-4077-98DE-BFBDB62EE553}">
      <dgm:prSet/>
      <dgm:spPr/>
      <dgm:t>
        <a:bodyPr/>
        <a:lstStyle/>
        <a:p>
          <a:endParaRPr kumimoji="1" lang="ja-JP" altLang="en-US"/>
        </a:p>
      </dgm:t>
    </dgm:pt>
    <dgm:pt modelId="{BBD83FBE-0E2E-41C2-BF40-DDCFD028D0AD}">
      <dgm:prSet phldrT="[テキスト]" custT="1"/>
      <dgm:spPr/>
      <dgm:t>
        <a:bodyPr/>
        <a:lstStyle/>
        <a:p>
          <a:r>
            <a:rPr kumimoji="1" lang="ja-JP" altLang="en-US" sz="2000"/>
            <a:t>アプリの</a:t>
          </a:r>
          <a:r>
            <a:rPr kumimoji="1" lang="en-US" altLang="ja-JP" sz="2000"/>
            <a:t/>
          </a:r>
          <a:br>
            <a:rPr kumimoji="1" lang="en-US" altLang="ja-JP" sz="2000"/>
          </a:br>
          <a:r>
            <a:rPr kumimoji="1" lang="ja-JP" altLang="en-US" sz="2000"/>
            <a:t>サービス化</a:t>
          </a:r>
          <a:endParaRPr kumimoji="1" lang="ja-JP" altLang="en-US" sz="2000" dirty="0"/>
        </a:p>
      </dgm:t>
    </dgm:pt>
    <dgm:pt modelId="{3C8CF588-E3DD-44CC-918D-6F12FFD677BC}" type="parTrans" cxnId="{99C39585-6B3F-4347-85FC-A5C19BC97592}">
      <dgm:prSet/>
      <dgm:spPr/>
      <dgm:t>
        <a:bodyPr/>
        <a:lstStyle/>
        <a:p>
          <a:endParaRPr kumimoji="1" lang="ja-JP" altLang="en-US"/>
        </a:p>
      </dgm:t>
    </dgm:pt>
    <dgm:pt modelId="{B40F3C91-7DF9-4C56-A44B-F82034095CF9}" type="sibTrans" cxnId="{99C39585-6B3F-4347-85FC-A5C19BC97592}">
      <dgm:prSet/>
      <dgm:spPr/>
      <dgm:t>
        <a:bodyPr/>
        <a:lstStyle/>
        <a:p>
          <a:endParaRPr kumimoji="1" lang="ja-JP" altLang="en-US"/>
        </a:p>
      </dgm:t>
    </dgm:pt>
    <dgm:pt modelId="{C1829D44-B961-4F3F-BAAF-67F61C61A79A}">
      <dgm:prSet phldrT="[テキスト]" custT="1"/>
      <dgm:spPr/>
      <dgm:t>
        <a:bodyPr/>
        <a:lstStyle/>
        <a:p>
          <a:r>
            <a:rPr kumimoji="1" lang="ja-JP" altLang="en-US" sz="2000"/>
            <a:t>フル機能</a:t>
          </a:r>
          <a:r>
            <a:rPr kumimoji="1" lang="en-US" altLang="ja-JP" sz="2000"/>
            <a:t/>
          </a:r>
          <a:br>
            <a:rPr kumimoji="1" lang="en-US" altLang="ja-JP" sz="2000"/>
          </a:br>
          <a:r>
            <a:rPr kumimoji="1" lang="ja-JP" altLang="en-US" sz="2000"/>
            <a:t>ブラウザの</a:t>
          </a:r>
          <a:r>
            <a:rPr kumimoji="1" lang="en-US" altLang="ja-JP" sz="2000"/>
            <a:t/>
          </a:r>
          <a:br>
            <a:rPr kumimoji="1" lang="en-US" altLang="ja-JP" sz="2000"/>
          </a:br>
          <a:r>
            <a:rPr kumimoji="1" lang="ja-JP" altLang="en-US" sz="2000"/>
            <a:t>サポート</a:t>
          </a:r>
          <a:endParaRPr kumimoji="1" lang="ja-JP" altLang="en-US" sz="2000" dirty="0"/>
        </a:p>
      </dgm:t>
    </dgm:pt>
    <dgm:pt modelId="{A15EA946-BF17-4A0F-BD5B-D2D5B40B1BDC}" type="parTrans" cxnId="{2CDAC7CE-05A9-493D-B87A-366ABC7B55B0}">
      <dgm:prSet/>
      <dgm:spPr/>
      <dgm:t>
        <a:bodyPr/>
        <a:lstStyle/>
        <a:p>
          <a:endParaRPr kumimoji="1" lang="ja-JP" altLang="en-US"/>
        </a:p>
      </dgm:t>
    </dgm:pt>
    <dgm:pt modelId="{EE8B136A-0DAA-4786-A9F4-CE4E81EC98C1}" type="sibTrans" cxnId="{2CDAC7CE-05A9-493D-B87A-366ABC7B55B0}">
      <dgm:prSet/>
      <dgm:spPr/>
      <dgm:t>
        <a:bodyPr/>
        <a:lstStyle/>
        <a:p>
          <a:endParaRPr kumimoji="1" lang="ja-JP" altLang="en-US"/>
        </a:p>
      </dgm:t>
    </dgm:pt>
    <dgm:pt modelId="{B5C2AE75-A164-405C-B151-D23F1AE01FEC}">
      <dgm:prSet phldrT="[テキスト]" custT="1"/>
      <dgm:spPr/>
      <dgm:t>
        <a:bodyPr/>
        <a:lstStyle/>
        <a:p>
          <a:r>
            <a:rPr kumimoji="1" lang="ja-JP" altLang="en-US" sz="2000"/>
            <a:t>デバイスの進化・</a:t>
          </a:r>
          <a:r>
            <a:rPr kumimoji="1" lang="en-US" altLang="ja-JP" sz="2000"/>
            <a:t/>
          </a:r>
          <a:br>
            <a:rPr kumimoji="1" lang="en-US" altLang="ja-JP" sz="2000"/>
          </a:br>
          <a:r>
            <a:rPr kumimoji="1" lang="ja-JP" altLang="en-US" sz="2000"/>
            <a:t>小型化</a:t>
          </a:r>
          <a:r>
            <a:rPr kumimoji="1" lang="en-US" altLang="ja-JP" sz="2000"/>
            <a:t/>
          </a:r>
          <a:br>
            <a:rPr kumimoji="1" lang="en-US" altLang="ja-JP" sz="2000"/>
          </a:br>
          <a:r>
            <a:rPr kumimoji="1" lang="en-US" altLang="ja-JP" sz="2000"/>
            <a:t>(UI/</a:t>
          </a:r>
          <a:r>
            <a:rPr kumimoji="1" lang="ja-JP" altLang="en-US" sz="2000"/>
            <a:t>センサー</a:t>
          </a:r>
          <a:r>
            <a:rPr kumimoji="1" lang="en-US" altLang="ja-JP" sz="2000"/>
            <a:t>)</a:t>
          </a:r>
          <a:endParaRPr kumimoji="1" lang="ja-JP" altLang="en-US" sz="2000" dirty="0"/>
        </a:p>
      </dgm:t>
    </dgm:pt>
    <dgm:pt modelId="{B7B1FFF1-65D9-4FA9-967C-447E1DA8706F}" type="parTrans" cxnId="{12C1C257-E3B5-4D5D-873D-C940010F6935}">
      <dgm:prSet/>
      <dgm:spPr/>
      <dgm:t>
        <a:bodyPr/>
        <a:lstStyle/>
        <a:p>
          <a:endParaRPr kumimoji="1" lang="ja-JP" altLang="en-US"/>
        </a:p>
      </dgm:t>
    </dgm:pt>
    <dgm:pt modelId="{AF7C4F36-60EE-4A76-9339-9B8C657BE35E}" type="sibTrans" cxnId="{12C1C257-E3B5-4D5D-873D-C940010F6935}">
      <dgm:prSet/>
      <dgm:spPr/>
      <dgm:t>
        <a:bodyPr/>
        <a:lstStyle/>
        <a:p>
          <a:endParaRPr kumimoji="1" lang="ja-JP" altLang="en-US"/>
        </a:p>
      </dgm:t>
    </dgm:pt>
    <dgm:pt modelId="{CC89137B-D10C-4744-AEEE-D5A43D39F8ED}" type="pres">
      <dgm:prSet presAssocID="{CF1BBFA4-7FF9-4933-99A8-593C8DCAB425}" presName="cycle" presStyleCnt="0">
        <dgm:presLayoutVars>
          <dgm:chMax val="1"/>
          <dgm:dir/>
          <dgm:animLvl val="ctr"/>
          <dgm:resizeHandles val="exact"/>
        </dgm:presLayoutVars>
      </dgm:prSet>
      <dgm:spPr/>
      <dgm:t>
        <a:bodyPr/>
        <a:lstStyle/>
        <a:p>
          <a:endParaRPr kumimoji="1" lang="ja-JP" altLang="en-US"/>
        </a:p>
      </dgm:t>
    </dgm:pt>
    <dgm:pt modelId="{88FDF7B2-68AC-4BAD-A9D0-1CE958D19CA1}" type="pres">
      <dgm:prSet presAssocID="{1C3809E2-FC57-4B81-B82B-67D6B7CAB827}" presName="centerShape" presStyleLbl="node0" presStyleIdx="0" presStyleCnt="1"/>
      <dgm:spPr/>
      <dgm:t>
        <a:bodyPr/>
        <a:lstStyle/>
        <a:p>
          <a:endParaRPr kumimoji="1" lang="ja-JP" altLang="en-US"/>
        </a:p>
      </dgm:t>
    </dgm:pt>
    <dgm:pt modelId="{5E62FB72-4360-4A2E-842F-3D65B442BB49}" type="pres">
      <dgm:prSet presAssocID="{F4E62C81-6ED0-428A-8D5A-8EE0D42D0127}" presName="parTrans" presStyleLbl="bgSibTrans2D1" presStyleIdx="0" presStyleCnt="5"/>
      <dgm:spPr/>
      <dgm:t>
        <a:bodyPr/>
        <a:lstStyle/>
        <a:p>
          <a:endParaRPr kumimoji="1" lang="ja-JP" altLang="en-US"/>
        </a:p>
      </dgm:t>
    </dgm:pt>
    <dgm:pt modelId="{BC6508DE-335D-43E1-9B90-53D85E8123E0}" type="pres">
      <dgm:prSet presAssocID="{CED7EE9C-9E35-4A21-92D6-36E35C66490D}" presName="node" presStyleLbl="node1" presStyleIdx="0" presStyleCnt="5">
        <dgm:presLayoutVars>
          <dgm:bulletEnabled val="1"/>
        </dgm:presLayoutVars>
      </dgm:prSet>
      <dgm:spPr/>
      <dgm:t>
        <a:bodyPr/>
        <a:lstStyle/>
        <a:p>
          <a:endParaRPr kumimoji="1" lang="ja-JP" altLang="en-US"/>
        </a:p>
      </dgm:t>
    </dgm:pt>
    <dgm:pt modelId="{C15FC8B5-7D65-4590-9AA0-1068B28EBFC3}" type="pres">
      <dgm:prSet presAssocID="{4D9E3F7A-DC77-4DA1-A3C7-8FA5ACE59E3F}" presName="parTrans" presStyleLbl="bgSibTrans2D1" presStyleIdx="1" presStyleCnt="5"/>
      <dgm:spPr/>
      <dgm:t>
        <a:bodyPr/>
        <a:lstStyle/>
        <a:p>
          <a:endParaRPr kumimoji="1" lang="ja-JP" altLang="en-US"/>
        </a:p>
      </dgm:t>
    </dgm:pt>
    <dgm:pt modelId="{18FD7F67-164C-4913-A2F3-A24602249C33}" type="pres">
      <dgm:prSet presAssocID="{2D8C9D9D-3F4F-41DF-A449-02AAA490B62A}" presName="node" presStyleLbl="node1" presStyleIdx="1" presStyleCnt="5">
        <dgm:presLayoutVars>
          <dgm:bulletEnabled val="1"/>
        </dgm:presLayoutVars>
      </dgm:prSet>
      <dgm:spPr/>
      <dgm:t>
        <a:bodyPr/>
        <a:lstStyle/>
        <a:p>
          <a:endParaRPr kumimoji="1" lang="ja-JP" altLang="en-US"/>
        </a:p>
      </dgm:t>
    </dgm:pt>
    <dgm:pt modelId="{6CFCA367-2498-49BE-97FF-2154529EBDE2}" type="pres">
      <dgm:prSet presAssocID="{3C8CF588-E3DD-44CC-918D-6F12FFD677BC}" presName="parTrans" presStyleLbl="bgSibTrans2D1" presStyleIdx="2" presStyleCnt="5"/>
      <dgm:spPr/>
      <dgm:t>
        <a:bodyPr/>
        <a:lstStyle/>
        <a:p>
          <a:endParaRPr kumimoji="1" lang="ja-JP" altLang="en-US"/>
        </a:p>
      </dgm:t>
    </dgm:pt>
    <dgm:pt modelId="{465688B6-37B5-4201-B182-5C6A05D2364D}" type="pres">
      <dgm:prSet presAssocID="{BBD83FBE-0E2E-41C2-BF40-DDCFD028D0AD}" presName="node" presStyleLbl="node1" presStyleIdx="2" presStyleCnt="5">
        <dgm:presLayoutVars>
          <dgm:bulletEnabled val="1"/>
        </dgm:presLayoutVars>
      </dgm:prSet>
      <dgm:spPr/>
      <dgm:t>
        <a:bodyPr/>
        <a:lstStyle/>
        <a:p>
          <a:endParaRPr kumimoji="1" lang="ja-JP" altLang="en-US"/>
        </a:p>
      </dgm:t>
    </dgm:pt>
    <dgm:pt modelId="{5EECBEEA-E5DB-4EF3-92F7-B820F0DC3F1F}" type="pres">
      <dgm:prSet presAssocID="{A15EA946-BF17-4A0F-BD5B-D2D5B40B1BDC}" presName="parTrans" presStyleLbl="bgSibTrans2D1" presStyleIdx="3" presStyleCnt="5"/>
      <dgm:spPr/>
      <dgm:t>
        <a:bodyPr/>
        <a:lstStyle/>
        <a:p>
          <a:endParaRPr kumimoji="1" lang="ja-JP" altLang="en-US"/>
        </a:p>
      </dgm:t>
    </dgm:pt>
    <dgm:pt modelId="{E139464C-8978-48A9-B152-70BF6200F8A6}" type="pres">
      <dgm:prSet presAssocID="{C1829D44-B961-4F3F-BAAF-67F61C61A79A}" presName="node" presStyleLbl="node1" presStyleIdx="3" presStyleCnt="5">
        <dgm:presLayoutVars>
          <dgm:bulletEnabled val="1"/>
        </dgm:presLayoutVars>
      </dgm:prSet>
      <dgm:spPr/>
      <dgm:t>
        <a:bodyPr/>
        <a:lstStyle/>
        <a:p>
          <a:endParaRPr kumimoji="1" lang="ja-JP" altLang="en-US"/>
        </a:p>
      </dgm:t>
    </dgm:pt>
    <dgm:pt modelId="{0232B7CA-A193-4C93-9E42-50637A150CC0}" type="pres">
      <dgm:prSet presAssocID="{B7B1FFF1-65D9-4FA9-967C-447E1DA8706F}" presName="parTrans" presStyleLbl="bgSibTrans2D1" presStyleIdx="4" presStyleCnt="5"/>
      <dgm:spPr/>
      <dgm:t>
        <a:bodyPr/>
        <a:lstStyle/>
        <a:p>
          <a:endParaRPr kumimoji="1" lang="ja-JP" altLang="en-US"/>
        </a:p>
      </dgm:t>
    </dgm:pt>
    <dgm:pt modelId="{1CDEDC66-F3DC-4648-8901-1B43FE59B641}" type="pres">
      <dgm:prSet presAssocID="{B5C2AE75-A164-405C-B151-D23F1AE01FEC}" presName="node" presStyleLbl="node1" presStyleIdx="4" presStyleCnt="5">
        <dgm:presLayoutVars>
          <dgm:bulletEnabled val="1"/>
        </dgm:presLayoutVars>
      </dgm:prSet>
      <dgm:spPr/>
      <dgm:t>
        <a:bodyPr/>
        <a:lstStyle/>
        <a:p>
          <a:endParaRPr kumimoji="1" lang="ja-JP" altLang="en-US"/>
        </a:p>
      </dgm:t>
    </dgm:pt>
  </dgm:ptLst>
  <dgm:cxnLst>
    <dgm:cxn modelId="{3D2BE021-0F32-40B2-BC92-D5B62364A434}" type="presOf" srcId="{C1829D44-B961-4F3F-BAAF-67F61C61A79A}" destId="{E139464C-8978-48A9-B152-70BF6200F8A6}" srcOrd="0" destOrd="0" presId="urn:microsoft.com/office/officeart/2005/8/layout/radial4"/>
    <dgm:cxn modelId="{9C373818-BB85-4830-AFB8-DAE966404790}" type="presOf" srcId="{A15EA946-BF17-4A0F-BD5B-D2D5B40B1BDC}" destId="{5EECBEEA-E5DB-4EF3-92F7-B820F0DC3F1F}" srcOrd="0" destOrd="0" presId="urn:microsoft.com/office/officeart/2005/8/layout/radial4"/>
    <dgm:cxn modelId="{B498E788-ACCE-45F5-885A-C6E691E76D15}" type="presOf" srcId="{B5C2AE75-A164-405C-B151-D23F1AE01FEC}" destId="{1CDEDC66-F3DC-4648-8901-1B43FE59B641}" srcOrd="0" destOrd="0" presId="urn:microsoft.com/office/officeart/2005/8/layout/radial4"/>
    <dgm:cxn modelId="{472D198D-3FED-4646-8396-5270893FFC8E}" srcId="{1C3809E2-FC57-4B81-B82B-67D6B7CAB827}" destId="{CED7EE9C-9E35-4A21-92D6-36E35C66490D}" srcOrd="0" destOrd="0" parTransId="{F4E62C81-6ED0-428A-8D5A-8EE0D42D0127}" sibTransId="{D57E778A-1FB5-4B6F-84FA-AFDFAE6869D6}"/>
    <dgm:cxn modelId="{F97401A4-E89B-4077-98DE-BFBDB62EE553}" srcId="{1C3809E2-FC57-4B81-B82B-67D6B7CAB827}" destId="{2D8C9D9D-3F4F-41DF-A449-02AAA490B62A}" srcOrd="1" destOrd="0" parTransId="{4D9E3F7A-DC77-4DA1-A3C7-8FA5ACE59E3F}" sibTransId="{FD95C341-A6BE-4783-96BB-AEB4DD93D1DA}"/>
    <dgm:cxn modelId="{8F835A26-E8E6-465E-931C-A07469767231}" type="presOf" srcId="{B7B1FFF1-65D9-4FA9-967C-447E1DA8706F}" destId="{0232B7CA-A193-4C93-9E42-50637A150CC0}" srcOrd="0" destOrd="0" presId="urn:microsoft.com/office/officeart/2005/8/layout/radial4"/>
    <dgm:cxn modelId="{B9F7BD72-786F-784D-88A8-45E5BAD4EDB8}" type="presOf" srcId="{4D9E3F7A-DC77-4DA1-A3C7-8FA5ACE59E3F}" destId="{C15FC8B5-7D65-4590-9AA0-1068B28EBFC3}" srcOrd="0" destOrd="0" presId="urn:microsoft.com/office/officeart/2005/8/layout/radial4"/>
    <dgm:cxn modelId="{B1487284-FBB5-F644-9A54-96EB31C8879F}" type="presOf" srcId="{2D8C9D9D-3F4F-41DF-A449-02AAA490B62A}" destId="{18FD7F67-164C-4913-A2F3-A24602249C33}" srcOrd="0" destOrd="0" presId="urn:microsoft.com/office/officeart/2005/8/layout/radial4"/>
    <dgm:cxn modelId="{80BB738F-4FAD-3C47-84B3-FF06FEE5C30E}" type="presOf" srcId="{BBD83FBE-0E2E-41C2-BF40-DDCFD028D0AD}" destId="{465688B6-37B5-4201-B182-5C6A05D2364D}" srcOrd="0" destOrd="0" presId="urn:microsoft.com/office/officeart/2005/8/layout/radial4"/>
    <dgm:cxn modelId="{12C1C257-E3B5-4D5D-873D-C940010F6935}" srcId="{1C3809E2-FC57-4B81-B82B-67D6B7CAB827}" destId="{B5C2AE75-A164-405C-B151-D23F1AE01FEC}" srcOrd="4" destOrd="0" parTransId="{B7B1FFF1-65D9-4FA9-967C-447E1DA8706F}" sibTransId="{AF7C4F36-60EE-4A76-9339-9B8C657BE35E}"/>
    <dgm:cxn modelId="{FCD47407-D02B-8447-8900-1F25E48FDC24}" type="presOf" srcId="{CF1BBFA4-7FF9-4933-99A8-593C8DCAB425}" destId="{CC89137B-D10C-4744-AEEE-D5A43D39F8ED}" srcOrd="0" destOrd="0" presId="urn:microsoft.com/office/officeart/2005/8/layout/radial4"/>
    <dgm:cxn modelId="{2CDAC7CE-05A9-493D-B87A-366ABC7B55B0}" srcId="{1C3809E2-FC57-4B81-B82B-67D6B7CAB827}" destId="{C1829D44-B961-4F3F-BAAF-67F61C61A79A}" srcOrd="3" destOrd="0" parTransId="{A15EA946-BF17-4A0F-BD5B-D2D5B40B1BDC}" sibTransId="{EE8B136A-0DAA-4786-A9F4-CE4E81EC98C1}"/>
    <dgm:cxn modelId="{9125F7F3-9AAB-7640-BA90-E1C97F282F55}" type="presOf" srcId="{1C3809E2-FC57-4B81-B82B-67D6B7CAB827}" destId="{88FDF7B2-68AC-4BAD-A9D0-1CE958D19CA1}" srcOrd="0" destOrd="0" presId="urn:microsoft.com/office/officeart/2005/8/layout/radial4"/>
    <dgm:cxn modelId="{845EA8E6-D7B1-AA42-9943-2F851C50C2ED}" type="presOf" srcId="{F4E62C81-6ED0-428A-8D5A-8EE0D42D0127}" destId="{5E62FB72-4360-4A2E-842F-3D65B442BB49}" srcOrd="0" destOrd="0" presId="urn:microsoft.com/office/officeart/2005/8/layout/radial4"/>
    <dgm:cxn modelId="{D96CCE9E-AB65-AB4A-8644-D693C111A7A7}" type="presOf" srcId="{3C8CF588-E3DD-44CC-918D-6F12FFD677BC}" destId="{6CFCA367-2498-49BE-97FF-2154529EBDE2}" srcOrd="0" destOrd="0" presId="urn:microsoft.com/office/officeart/2005/8/layout/radial4"/>
    <dgm:cxn modelId="{21CA61F3-CD66-4667-8760-94B42BE169BC}" srcId="{CF1BBFA4-7FF9-4933-99A8-593C8DCAB425}" destId="{1C3809E2-FC57-4B81-B82B-67D6B7CAB827}" srcOrd="0" destOrd="0" parTransId="{A449A993-D141-4C03-925C-04D8630F2D97}" sibTransId="{AA8C0FB4-E920-4316-9B67-214727A820D2}"/>
    <dgm:cxn modelId="{55535EE3-8F2F-AB4C-9F2A-24C57E9433A7}" type="presOf" srcId="{CED7EE9C-9E35-4A21-92D6-36E35C66490D}" destId="{BC6508DE-335D-43E1-9B90-53D85E8123E0}" srcOrd="0" destOrd="0" presId="urn:microsoft.com/office/officeart/2005/8/layout/radial4"/>
    <dgm:cxn modelId="{99C39585-6B3F-4347-85FC-A5C19BC97592}" srcId="{1C3809E2-FC57-4B81-B82B-67D6B7CAB827}" destId="{BBD83FBE-0E2E-41C2-BF40-DDCFD028D0AD}" srcOrd="2" destOrd="0" parTransId="{3C8CF588-E3DD-44CC-918D-6F12FFD677BC}" sibTransId="{B40F3C91-7DF9-4C56-A44B-F82034095CF9}"/>
    <dgm:cxn modelId="{6A3D83C1-50DC-F44E-9365-A598398DB42E}" type="presParOf" srcId="{CC89137B-D10C-4744-AEEE-D5A43D39F8ED}" destId="{88FDF7B2-68AC-4BAD-A9D0-1CE958D19CA1}" srcOrd="0" destOrd="0" presId="urn:microsoft.com/office/officeart/2005/8/layout/radial4"/>
    <dgm:cxn modelId="{F9B5E7EC-2780-0849-9C14-66FC4CA17A91}" type="presParOf" srcId="{CC89137B-D10C-4744-AEEE-D5A43D39F8ED}" destId="{5E62FB72-4360-4A2E-842F-3D65B442BB49}" srcOrd="1" destOrd="0" presId="urn:microsoft.com/office/officeart/2005/8/layout/radial4"/>
    <dgm:cxn modelId="{62DD223A-2508-594E-9C4A-1C1AB8C3125D}" type="presParOf" srcId="{CC89137B-D10C-4744-AEEE-D5A43D39F8ED}" destId="{BC6508DE-335D-43E1-9B90-53D85E8123E0}" srcOrd="2" destOrd="0" presId="urn:microsoft.com/office/officeart/2005/8/layout/radial4"/>
    <dgm:cxn modelId="{3EDC8DC0-C764-1046-96F2-5226D9DD6584}" type="presParOf" srcId="{CC89137B-D10C-4744-AEEE-D5A43D39F8ED}" destId="{C15FC8B5-7D65-4590-9AA0-1068B28EBFC3}" srcOrd="3" destOrd="0" presId="urn:microsoft.com/office/officeart/2005/8/layout/radial4"/>
    <dgm:cxn modelId="{D231FC72-6A35-304D-9884-E5D3688D60A2}" type="presParOf" srcId="{CC89137B-D10C-4744-AEEE-D5A43D39F8ED}" destId="{18FD7F67-164C-4913-A2F3-A24602249C33}" srcOrd="4" destOrd="0" presId="urn:microsoft.com/office/officeart/2005/8/layout/radial4"/>
    <dgm:cxn modelId="{37C9FCFF-C058-9C4B-B556-CB1CF1B79DF2}" type="presParOf" srcId="{CC89137B-D10C-4744-AEEE-D5A43D39F8ED}" destId="{6CFCA367-2498-49BE-97FF-2154529EBDE2}" srcOrd="5" destOrd="0" presId="urn:microsoft.com/office/officeart/2005/8/layout/radial4"/>
    <dgm:cxn modelId="{97234708-C00D-4547-8F73-4A512043722F}" type="presParOf" srcId="{CC89137B-D10C-4744-AEEE-D5A43D39F8ED}" destId="{465688B6-37B5-4201-B182-5C6A05D2364D}" srcOrd="6" destOrd="0" presId="urn:microsoft.com/office/officeart/2005/8/layout/radial4"/>
    <dgm:cxn modelId="{CB333421-A99E-4F8B-9081-396D9C7C5335}" type="presParOf" srcId="{CC89137B-D10C-4744-AEEE-D5A43D39F8ED}" destId="{5EECBEEA-E5DB-4EF3-92F7-B820F0DC3F1F}" srcOrd="7" destOrd="0" presId="urn:microsoft.com/office/officeart/2005/8/layout/radial4"/>
    <dgm:cxn modelId="{58FD385B-F881-41D9-AAF9-BB0CA1522DC3}" type="presParOf" srcId="{CC89137B-D10C-4744-AEEE-D5A43D39F8ED}" destId="{E139464C-8978-48A9-B152-70BF6200F8A6}" srcOrd="8" destOrd="0" presId="urn:microsoft.com/office/officeart/2005/8/layout/radial4"/>
    <dgm:cxn modelId="{1405A43F-DCE2-42F2-85B9-0469E296CF9F}" type="presParOf" srcId="{CC89137B-D10C-4744-AEEE-D5A43D39F8ED}" destId="{0232B7CA-A193-4C93-9E42-50637A150CC0}" srcOrd="9" destOrd="0" presId="urn:microsoft.com/office/officeart/2005/8/layout/radial4"/>
    <dgm:cxn modelId="{74F82BEE-DBEC-4EA7-ACC2-5EF6ECC366C0}" type="presParOf" srcId="{CC89137B-D10C-4744-AEEE-D5A43D39F8ED}" destId="{1CDEDC66-F3DC-4648-8901-1B43FE59B6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D77F9-30DB-4EA9-B491-204EFB1AE8DD}"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kumimoji="1" lang="ja-JP" altLang="en-US"/>
        </a:p>
      </dgm:t>
    </dgm:pt>
    <dgm:pt modelId="{9E646800-70AD-484E-A0BE-1872255ECDB9}">
      <dgm:prSet phldrT="[テキスト]"/>
      <dgm:spPr/>
      <dgm:t>
        <a:bodyPr/>
        <a:lstStyle/>
        <a:p>
          <a:r>
            <a:rPr kumimoji="1" lang="en-US" altLang="ja-JP" dirty="0"/>
            <a:t>5G</a:t>
          </a:r>
          <a:endParaRPr kumimoji="1" lang="ja-JP" altLang="en-US" dirty="0"/>
        </a:p>
      </dgm:t>
    </dgm:pt>
    <dgm:pt modelId="{1368E569-D9A4-433F-8A4E-DE0B74E9E75B}" type="parTrans" cxnId="{CECA6251-076F-4DD2-B9D8-489F9963CE8F}">
      <dgm:prSet/>
      <dgm:spPr/>
      <dgm:t>
        <a:bodyPr/>
        <a:lstStyle/>
        <a:p>
          <a:endParaRPr kumimoji="1" lang="ja-JP" altLang="en-US"/>
        </a:p>
      </dgm:t>
    </dgm:pt>
    <dgm:pt modelId="{D9210027-FED4-473C-98F5-A4DA6FB3DD6C}" type="sibTrans" cxnId="{CECA6251-076F-4DD2-B9D8-489F9963CE8F}">
      <dgm:prSet/>
      <dgm:spPr/>
      <dgm:t>
        <a:bodyPr/>
        <a:lstStyle/>
        <a:p>
          <a:endParaRPr kumimoji="1" lang="ja-JP" altLang="en-US"/>
        </a:p>
      </dgm:t>
    </dgm:pt>
    <dgm:pt modelId="{DBF5040E-CE73-4194-A85D-12E51E3B0F8D}">
      <dgm:prSet phldrT="[テキスト]" custT="1"/>
      <dgm:spPr/>
      <dgm:t>
        <a:bodyPr/>
        <a:lstStyle/>
        <a:p>
          <a:r>
            <a:rPr kumimoji="1" lang="ja-JP" altLang="en-US" sz="1800" dirty="0"/>
            <a:t>大容量化</a:t>
          </a:r>
        </a:p>
      </dgm:t>
    </dgm:pt>
    <dgm:pt modelId="{1D277317-FDAC-43AB-A56A-15306E1DC9B2}" type="parTrans" cxnId="{038F2A5F-CB71-4FE9-8BB4-84384009959F}">
      <dgm:prSet/>
      <dgm:spPr/>
      <dgm:t>
        <a:bodyPr/>
        <a:lstStyle/>
        <a:p>
          <a:endParaRPr kumimoji="1" lang="ja-JP" altLang="en-US"/>
        </a:p>
      </dgm:t>
    </dgm:pt>
    <dgm:pt modelId="{E0E4F03B-4004-4E85-A54F-3435A2028523}" type="sibTrans" cxnId="{038F2A5F-CB71-4FE9-8BB4-84384009959F}">
      <dgm:prSet/>
      <dgm:spPr/>
      <dgm:t>
        <a:bodyPr/>
        <a:lstStyle/>
        <a:p>
          <a:endParaRPr kumimoji="1" lang="ja-JP" altLang="en-US"/>
        </a:p>
      </dgm:t>
    </dgm:pt>
    <dgm:pt modelId="{E35B4E70-F43B-420C-8C47-9C655B2C3057}">
      <dgm:prSet phldrT="[テキスト]" custT="1"/>
      <dgm:spPr/>
      <dgm:t>
        <a:bodyPr/>
        <a:lstStyle/>
        <a:p>
          <a:r>
            <a:rPr kumimoji="1" lang="ja-JP" altLang="en-US" sz="1800" dirty="0"/>
            <a:t>高速化</a:t>
          </a:r>
        </a:p>
      </dgm:t>
    </dgm:pt>
    <dgm:pt modelId="{C490653B-A4B1-49AE-94DD-8F7EAB371FFF}" type="parTrans" cxnId="{C7EF5A84-3ED4-4612-A3A9-5DF3DC0AC5DB}">
      <dgm:prSet/>
      <dgm:spPr/>
      <dgm:t>
        <a:bodyPr/>
        <a:lstStyle/>
        <a:p>
          <a:endParaRPr kumimoji="1" lang="ja-JP" altLang="en-US"/>
        </a:p>
      </dgm:t>
    </dgm:pt>
    <dgm:pt modelId="{7A9234E0-F70C-42D4-AEBF-014C9D0C68B5}" type="sibTrans" cxnId="{C7EF5A84-3ED4-4612-A3A9-5DF3DC0AC5DB}">
      <dgm:prSet/>
      <dgm:spPr/>
      <dgm:t>
        <a:bodyPr/>
        <a:lstStyle/>
        <a:p>
          <a:endParaRPr kumimoji="1" lang="ja-JP" altLang="en-US"/>
        </a:p>
      </dgm:t>
    </dgm:pt>
    <dgm:pt modelId="{BB2BED60-5674-4167-AB8F-B9246C3463CA}">
      <dgm:prSet phldrT="[テキスト]" custT="1"/>
      <dgm:spPr/>
      <dgm:t>
        <a:bodyPr/>
        <a:lstStyle/>
        <a:p>
          <a:r>
            <a:rPr kumimoji="1" lang="ja-JP" altLang="en-US" sz="1800" dirty="0"/>
            <a:t>同時接続</a:t>
          </a:r>
        </a:p>
      </dgm:t>
    </dgm:pt>
    <dgm:pt modelId="{3AD65BB6-0204-45CD-96A3-1A64B5CAE0E6}" type="parTrans" cxnId="{53B0EC82-E04F-4278-95B0-46C485D95DCE}">
      <dgm:prSet/>
      <dgm:spPr/>
      <dgm:t>
        <a:bodyPr/>
        <a:lstStyle/>
        <a:p>
          <a:endParaRPr kumimoji="1" lang="ja-JP" altLang="en-US"/>
        </a:p>
      </dgm:t>
    </dgm:pt>
    <dgm:pt modelId="{166D22E7-7AFF-4042-AB8A-1DCA9EAA6BC9}" type="sibTrans" cxnId="{53B0EC82-E04F-4278-95B0-46C485D95DCE}">
      <dgm:prSet/>
      <dgm:spPr/>
      <dgm:t>
        <a:bodyPr/>
        <a:lstStyle/>
        <a:p>
          <a:endParaRPr kumimoji="1" lang="ja-JP" altLang="en-US"/>
        </a:p>
      </dgm:t>
    </dgm:pt>
    <dgm:pt modelId="{3E4B2410-E290-4FAA-99ED-E067198F9F82}">
      <dgm:prSet phldrT="[テキスト]" custT="1"/>
      <dgm:spPr/>
      <dgm:t>
        <a:bodyPr/>
        <a:lstStyle/>
        <a:p>
          <a:r>
            <a:rPr kumimoji="1" lang="ja-JP" altLang="en-US" sz="1800" dirty="0"/>
            <a:t>低コスト</a:t>
          </a:r>
          <a:endParaRPr kumimoji="1" lang="en-US" altLang="ja-JP" sz="1800" dirty="0"/>
        </a:p>
        <a:p>
          <a:r>
            <a:rPr kumimoji="1" lang="ja-JP" altLang="en-US" sz="1800" dirty="0"/>
            <a:t>省電力</a:t>
          </a:r>
        </a:p>
      </dgm:t>
    </dgm:pt>
    <dgm:pt modelId="{79684C03-7B97-4E14-B100-FDC8FB0E3264}" type="parTrans" cxnId="{96D0788A-5138-4981-B357-1F0FF88BA246}">
      <dgm:prSet/>
      <dgm:spPr/>
      <dgm:t>
        <a:bodyPr/>
        <a:lstStyle/>
        <a:p>
          <a:endParaRPr kumimoji="1" lang="ja-JP" altLang="en-US"/>
        </a:p>
      </dgm:t>
    </dgm:pt>
    <dgm:pt modelId="{8C15808A-CCBD-4329-AEE9-BEA63B92CC0A}" type="sibTrans" cxnId="{96D0788A-5138-4981-B357-1F0FF88BA246}">
      <dgm:prSet/>
      <dgm:spPr/>
      <dgm:t>
        <a:bodyPr/>
        <a:lstStyle/>
        <a:p>
          <a:endParaRPr kumimoji="1" lang="ja-JP" altLang="en-US"/>
        </a:p>
      </dgm:t>
    </dgm:pt>
    <dgm:pt modelId="{9DFB6F0C-7D85-40DA-B0B0-9EB3E49685E1}">
      <dgm:prSet phldrT="[テキスト]" custT="1"/>
      <dgm:spPr/>
      <dgm:t>
        <a:bodyPr/>
        <a:lstStyle/>
        <a:p>
          <a:r>
            <a:rPr kumimoji="1" lang="ja-JP" altLang="en-US" sz="1800"/>
            <a:t>低遅延化</a:t>
          </a:r>
          <a:endParaRPr kumimoji="1" lang="ja-JP" altLang="en-US" sz="1800" dirty="0"/>
        </a:p>
      </dgm:t>
    </dgm:pt>
    <dgm:pt modelId="{AAACD468-D307-453B-91C1-C0DF374EFBEE}" type="parTrans" cxnId="{7086B6FD-B8FD-42E8-9F37-745C5EDFCF1C}">
      <dgm:prSet/>
      <dgm:spPr/>
      <dgm:t>
        <a:bodyPr/>
        <a:lstStyle/>
        <a:p>
          <a:endParaRPr kumimoji="1" lang="ja-JP" altLang="en-US"/>
        </a:p>
      </dgm:t>
    </dgm:pt>
    <dgm:pt modelId="{A63534A3-8F01-4A48-9BD4-178C0C11E8A3}" type="sibTrans" cxnId="{7086B6FD-B8FD-42E8-9F37-745C5EDFCF1C}">
      <dgm:prSet/>
      <dgm:spPr/>
      <dgm:t>
        <a:bodyPr/>
        <a:lstStyle/>
        <a:p>
          <a:endParaRPr kumimoji="1" lang="ja-JP" altLang="en-US"/>
        </a:p>
      </dgm:t>
    </dgm:pt>
    <dgm:pt modelId="{3406163C-5BEF-43A0-9431-2B0911B2A970}" type="pres">
      <dgm:prSet presAssocID="{ABCD77F9-30DB-4EA9-B491-204EFB1AE8DD}" presName="Name0" presStyleCnt="0">
        <dgm:presLayoutVars>
          <dgm:chMax val="1"/>
          <dgm:dir/>
          <dgm:animLvl val="ctr"/>
          <dgm:resizeHandles val="exact"/>
        </dgm:presLayoutVars>
      </dgm:prSet>
      <dgm:spPr/>
      <dgm:t>
        <a:bodyPr/>
        <a:lstStyle/>
        <a:p>
          <a:endParaRPr kumimoji="1" lang="ja-JP" altLang="en-US"/>
        </a:p>
      </dgm:t>
    </dgm:pt>
    <dgm:pt modelId="{55E2810D-C1E3-4E4D-9DAE-5C98A59509A3}" type="pres">
      <dgm:prSet presAssocID="{9E646800-70AD-484E-A0BE-1872255ECDB9}" presName="centerShape" presStyleLbl="node0" presStyleIdx="0" presStyleCnt="1"/>
      <dgm:spPr/>
      <dgm:t>
        <a:bodyPr/>
        <a:lstStyle/>
        <a:p>
          <a:endParaRPr kumimoji="1" lang="ja-JP" altLang="en-US"/>
        </a:p>
      </dgm:t>
    </dgm:pt>
    <dgm:pt modelId="{480FF981-741F-47BB-94FE-F55CA62C0C22}" type="pres">
      <dgm:prSet presAssocID="{1D277317-FDAC-43AB-A56A-15306E1DC9B2}" presName="parTrans" presStyleLbl="sibTrans2D1" presStyleIdx="0" presStyleCnt="5"/>
      <dgm:spPr/>
      <dgm:t>
        <a:bodyPr/>
        <a:lstStyle/>
        <a:p>
          <a:endParaRPr kumimoji="1" lang="ja-JP" altLang="en-US"/>
        </a:p>
      </dgm:t>
    </dgm:pt>
    <dgm:pt modelId="{D4B59A90-48D8-44A3-9990-8D9627429A5B}" type="pres">
      <dgm:prSet presAssocID="{1D277317-FDAC-43AB-A56A-15306E1DC9B2}" presName="connectorText" presStyleLbl="sibTrans2D1" presStyleIdx="0" presStyleCnt="5"/>
      <dgm:spPr/>
      <dgm:t>
        <a:bodyPr/>
        <a:lstStyle/>
        <a:p>
          <a:endParaRPr kumimoji="1" lang="ja-JP" altLang="en-US"/>
        </a:p>
      </dgm:t>
    </dgm:pt>
    <dgm:pt modelId="{84D02362-9143-4FBD-ABCF-07B4FC821032}" type="pres">
      <dgm:prSet presAssocID="{DBF5040E-CE73-4194-A85D-12E51E3B0F8D}" presName="node" presStyleLbl="node1" presStyleIdx="0" presStyleCnt="5">
        <dgm:presLayoutVars>
          <dgm:bulletEnabled val="1"/>
        </dgm:presLayoutVars>
      </dgm:prSet>
      <dgm:spPr/>
      <dgm:t>
        <a:bodyPr/>
        <a:lstStyle/>
        <a:p>
          <a:endParaRPr kumimoji="1" lang="ja-JP" altLang="en-US"/>
        </a:p>
      </dgm:t>
    </dgm:pt>
    <dgm:pt modelId="{A34F7975-7A86-4751-A4E3-1699A37153E5}" type="pres">
      <dgm:prSet presAssocID="{C490653B-A4B1-49AE-94DD-8F7EAB371FFF}" presName="parTrans" presStyleLbl="sibTrans2D1" presStyleIdx="1" presStyleCnt="5"/>
      <dgm:spPr/>
      <dgm:t>
        <a:bodyPr/>
        <a:lstStyle/>
        <a:p>
          <a:endParaRPr kumimoji="1" lang="ja-JP" altLang="en-US"/>
        </a:p>
      </dgm:t>
    </dgm:pt>
    <dgm:pt modelId="{88E9989F-F34F-4F8D-A159-47ED22CD6536}" type="pres">
      <dgm:prSet presAssocID="{C490653B-A4B1-49AE-94DD-8F7EAB371FFF}" presName="connectorText" presStyleLbl="sibTrans2D1" presStyleIdx="1" presStyleCnt="5"/>
      <dgm:spPr/>
      <dgm:t>
        <a:bodyPr/>
        <a:lstStyle/>
        <a:p>
          <a:endParaRPr kumimoji="1" lang="ja-JP" altLang="en-US"/>
        </a:p>
      </dgm:t>
    </dgm:pt>
    <dgm:pt modelId="{B27D54CE-E72A-477A-9F07-24F4711B1D59}" type="pres">
      <dgm:prSet presAssocID="{E35B4E70-F43B-420C-8C47-9C655B2C3057}" presName="node" presStyleLbl="node1" presStyleIdx="1" presStyleCnt="5">
        <dgm:presLayoutVars>
          <dgm:bulletEnabled val="1"/>
        </dgm:presLayoutVars>
      </dgm:prSet>
      <dgm:spPr/>
      <dgm:t>
        <a:bodyPr/>
        <a:lstStyle/>
        <a:p>
          <a:endParaRPr kumimoji="1" lang="ja-JP" altLang="en-US"/>
        </a:p>
      </dgm:t>
    </dgm:pt>
    <dgm:pt modelId="{7A385EB3-F7EA-4033-B40B-25B5F771F843}" type="pres">
      <dgm:prSet presAssocID="{3AD65BB6-0204-45CD-96A3-1A64B5CAE0E6}" presName="parTrans" presStyleLbl="sibTrans2D1" presStyleIdx="2" presStyleCnt="5"/>
      <dgm:spPr/>
      <dgm:t>
        <a:bodyPr/>
        <a:lstStyle/>
        <a:p>
          <a:endParaRPr kumimoji="1" lang="ja-JP" altLang="en-US"/>
        </a:p>
      </dgm:t>
    </dgm:pt>
    <dgm:pt modelId="{6FC9C4E5-76E1-4822-B771-3851A8EF505A}" type="pres">
      <dgm:prSet presAssocID="{3AD65BB6-0204-45CD-96A3-1A64B5CAE0E6}" presName="connectorText" presStyleLbl="sibTrans2D1" presStyleIdx="2" presStyleCnt="5"/>
      <dgm:spPr/>
      <dgm:t>
        <a:bodyPr/>
        <a:lstStyle/>
        <a:p>
          <a:endParaRPr kumimoji="1" lang="ja-JP" altLang="en-US"/>
        </a:p>
      </dgm:t>
    </dgm:pt>
    <dgm:pt modelId="{47BAE574-6408-48FD-BD03-2CA6E01F470B}" type="pres">
      <dgm:prSet presAssocID="{BB2BED60-5674-4167-AB8F-B9246C3463CA}" presName="node" presStyleLbl="node1" presStyleIdx="2" presStyleCnt="5">
        <dgm:presLayoutVars>
          <dgm:bulletEnabled val="1"/>
        </dgm:presLayoutVars>
      </dgm:prSet>
      <dgm:spPr/>
      <dgm:t>
        <a:bodyPr/>
        <a:lstStyle/>
        <a:p>
          <a:endParaRPr kumimoji="1" lang="ja-JP" altLang="en-US"/>
        </a:p>
      </dgm:t>
    </dgm:pt>
    <dgm:pt modelId="{8B190193-1720-409C-A050-82602E697269}" type="pres">
      <dgm:prSet presAssocID="{AAACD468-D307-453B-91C1-C0DF374EFBEE}" presName="parTrans" presStyleLbl="sibTrans2D1" presStyleIdx="3" presStyleCnt="5"/>
      <dgm:spPr/>
      <dgm:t>
        <a:bodyPr/>
        <a:lstStyle/>
        <a:p>
          <a:endParaRPr kumimoji="1" lang="ja-JP" altLang="en-US"/>
        </a:p>
      </dgm:t>
    </dgm:pt>
    <dgm:pt modelId="{A35CE03B-6CE8-44F6-8705-15C016285ACD}" type="pres">
      <dgm:prSet presAssocID="{AAACD468-D307-453B-91C1-C0DF374EFBEE}" presName="connectorText" presStyleLbl="sibTrans2D1" presStyleIdx="3" presStyleCnt="5"/>
      <dgm:spPr/>
      <dgm:t>
        <a:bodyPr/>
        <a:lstStyle/>
        <a:p>
          <a:endParaRPr kumimoji="1" lang="ja-JP" altLang="en-US"/>
        </a:p>
      </dgm:t>
    </dgm:pt>
    <dgm:pt modelId="{64B0AFB0-DBC0-4499-8CFB-B7B8B3228777}" type="pres">
      <dgm:prSet presAssocID="{9DFB6F0C-7D85-40DA-B0B0-9EB3E49685E1}" presName="node" presStyleLbl="node1" presStyleIdx="3" presStyleCnt="5">
        <dgm:presLayoutVars>
          <dgm:bulletEnabled val="1"/>
        </dgm:presLayoutVars>
      </dgm:prSet>
      <dgm:spPr/>
      <dgm:t>
        <a:bodyPr/>
        <a:lstStyle/>
        <a:p>
          <a:endParaRPr kumimoji="1" lang="ja-JP" altLang="en-US"/>
        </a:p>
      </dgm:t>
    </dgm:pt>
    <dgm:pt modelId="{4F97416B-66F7-4D75-BE7A-A3F55CF45010}" type="pres">
      <dgm:prSet presAssocID="{79684C03-7B97-4E14-B100-FDC8FB0E3264}" presName="parTrans" presStyleLbl="sibTrans2D1" presStyleIdx="4" presStyleCnt="5"/>
      <dgm:spPr/>
      <dgm:t>
        <a:bodyPr/>
        <a:lstStyle/>
        <a:p>
          <a:endParaRPr kumimoji="1" lang="ja-JP" altLang="en-US"/>
        </a:p>
      </dgm:t>
    </dgm:pt>
    <dgm:pt modelId="{AD6D1D0B-4CB2-46D6-8CD4-B4F547745E32}" type="pres">
      <dgm:prSet presAssocID="{79684C03-7B97-4E14-B100-FDC8FB0E3264}" presName="connectorText" presStyleLbl="sibTrans2D1" presStyleIdx="4" presStyleCnt="5"/>
      <dgm:spPr/>
      <dgm:t>
        <a:bodyPr/>
        <a:lstStyle/>
        <a:p>
          <a:endParaRPr kumimoji="1" lang="ja-JP" altLang="en-US"/>
        </a:p>
      </dgm:t>
    </dgm:pt>
    <dgm:pt modelId="{14544CC7-56DB-4A81-A7A1-8B74BAEAEF42}" type="pres">
      <dgm:prSet presAssocID="{3E4B2410-E290-4FAA-99ED-E067198F9F82}" presName="node" presStyleLbl="node1" presStyleIdx="4" presStyleCnt="5">
        <dgm:presLayoutVars>
          <dgm:bulletEnabled val="1"/>
        </dgm:presLayoutVars>
      </dgm:prSet>
      <dgm:spPr/>
      <dgm:t>
        <a:bodyPr/>
        <a:lstStyle/>
        <a:p>
          <a:endParaRPr kumimoji="1" lang="ja-JP" altLang="en-US"/>
        </a:p>
      </dgm:t>
    </dgm:pt>
  </dgm:ptLst>
  <dgm:cxnLst>
    <dgm:cxn modelId="{038F2A5F-CB71-4FE9-8BB4-84384009959F}" srcId="{9E646800-70AD-484E-A0BE-1872255ECDB9}" destId="{DBF5040E-CE73-4194-A85D-12E51E3B0F8D}" srcOrd="0" destOrd="0" parTransId="{1D277317-FDAC-43AB-A56A-15306E1DC9B2}" sibTransId="{E0E4F03B-4004-4E85-A54F-3435A2028523}"/>
    <dgm:cxn modelId="{464E3409-66F0-4850-9DB7-111E5F2B5968}" type="presOf" srcId="{DBF5040E-CE73-4194-A85D-12E51E3B0F8D}" destId="{84D02362-9143-4FBD-ABCF-07B4FC821032}" srcOrd="0" destOrd="0" presId="urn:microsoft.com/office/officeart/2005/8/layout/radial5"/>
    <dgm:cxn modelId="{7086B6FD-B8FD-42E8-9F37-745C5EDFCF1C}" srcId="{9E646800-70AD-484E-A0BE-1872255ECDB9}" destId="{9DFB6F0C-7D85-40DA-B0B0-9EB3E49685E1}" srcOrd="3" destOrd="0" parTransId="{AAACD468-D307-453B-91C1-C0DF374EFBEE}" sibTransId="{A63534A3-8F01-4A48-9BD4-178C0C11E8A3}"/>
    <dgm:cxn modelId="{96D0788A-5138-4981-B357-1F0FF88BA246}" srcId="{9E646800-70AD-484E-A0BE-1872255ECDB9}" destId="{3E4B2410-E290-4FAA-99ED-E067198F9F82}" srcOrd="4" destOrd="0" parTransId="{79684C03-7B97-4E14-B100-FDC8FB0E3264}" sibTransId="{8C15808A-CCBD-4329-AEE9-BEA63B92CC0A}"/>
    <dgm:cxn modelId="{C7EF5A84-3ED4-4612-A3A9-5DF3DC0AC5DB}" srcId="{9E646800-70AD-484E-A0BE-1872255ECDB9}" destId="{E35B4E70-F43B-420C-8C47-9C655B2C3057}" srcOrd="1" destOrd="0" parTransId="{C490653B-A4B1-49AE-94DD-8F7EAB371FFF}" sibTransId="{7A9234E0-F70C-42D4-AEBF-014C9D0C68B5}"/>
    <dgm:cxn modelId="{139EC70A-C5E6-404F-B5DD-D853F6B1D6D1}" type="presOf" srcId="{9DFB6F0C-7D85-40DA-B0B0-9EB3E49685E1}" destId="{64B0AFB0-DBC0-4499-8CFB-B7B8B3228777}" srcOrd="0" destOrd="0" presId="urn:microsoft.com/office/officeart/2005/8/layout/radial5"/>
    <dgm:cxn modelId="{FAAD9DA7-219D-40E6-8BB6-DFDC23473D01}" type="presOf" srcId="{AAACD468-D307-453B-91C1-C0DF374EFBEE}" destId="{A35CE03B-6CE8-44F6-8705-15C016285ACD}" srcOrd="1" destOrd="0" presId="urn:microsoft.com/office/officeart/2005/8/layout/radial5"/>
    <dgm:cxn modelId="{FC09ED38-B311-41DB-A213-F7EDF7A4945F}" type="presOf" srcId="{1D277317-FDAC-43AB-A56A-15306E1DC9B2}" destId="{480FF981-741F-47BB-94FE-F55CA62C0C22}" srcOrd="0" destOrd="0" presId="urn:microsoft.com/office/officeart/2005/8/layout/radial5"/>
    <dgm:cxn modelId="{66E6EDD0-DB04-4C5E-BE40-AEE00E84A132}" type="presOf" srcId="{3AD65BB6-0204-45CD-96A3-1A64B5CAE0E6}" destId="{7A385EB3-F7EA-4033-B40B-25B5F771F843}" srcOrd="0" destOrd="0" presId="urn:microsoft.com/office/officeart/2005/8/layout/radial5"/>
    <dgm:cxn modelId="{1B8F6219-2270-41DA-A7FB-233D9A698298}" type="presOf" srcId="{3E4B2410-E290-4FAA-99ED-E067198F9F82}" destId="{14544CC7-56DB-4A81-A7A1-8B74BAEAEF42}" srcOrd="0" destOrd="0" presId="urn:microsoft.com/office/officeart/2005/8/layout/radial5"/>
    <dgm:cxn modelId="{A94967FF-8200-4487-8BE2-1F100EA3467F}" type="presOf" srcId="{9E646800-70AD-484E-A0BE-1872255ECDB9}" destId="{55E2810D-C1E3-4E4D-9DAE-5C98A59509A3}" srcOrd="0" destOrd="0" presId="urn:microsoft.com/office/officeart/2005/8/layout/radial5"/>
    <dgm:cxn modelId="{CCA06538-E66C-4F2A-AC4F-812D90604CDA}" type="presOf" srcId="{1D277317-FDAC-43AB-A56A-15306E1DC9B2}" destId="{D4B59A90-48D8-44A3-9990-8D9627429A5B}" srcOrd="1" destOrd="0" presId="urn:microsoft.com/office/officeart/2005/8/layout/radial5"/>
    <dgm:cxn modelId="{66508C1E-02E4-4ECD-9A23-F640EE95C06C}" type="presOf" srcId="{E35B4E70-F43B-420C-8C47-9C655B2C3057}" destId="{B27D54CE-E72A-477A-9F07-24F4711B1D59}" srcOrd="0" destOrd="0" presId="urn:microsoft.com/office/officeart/2005/8/layout/radial5"/>
    <dgm:cxn modelId="{F8EDA18D-8FA1-449E-8298-1512457C6C8E}" type="presOf" srcId="{BB2BED60-5674-4167-AB8F-B9246C3463CA}" destId="{47BAE574-6408-48FD-BD03-2CA6E01F470B}" srcOrd="0" destOrd="0" presId="urn:microsoft.com/office/officeart/2005/8/layout/radial5"/>
    <dgm:cxn modelId="{23326085-57C1-4C9B-A296-52ADF84FB329}" type="presOf" srcId="{ABCD77F9-30DB-4EA9-B491-204EFB1AE8DD}" destId="{3406163C-5BEF-43A0-9431-2B0911B2A970}" srcOrd="0" destOrd="0" presId="urn:microsoft.com/office/officeart/2005/8/layout/radial5"/>
    <dgm:cxn modelId="{CECA6251-076F-4DD2-B9D8-489F9963CE8F}" srcId="{ABCD77F9-30DB-4EA9-B491-204EFB1AE8DD}" destId="{9E646800-70AD-484E-A0BE-1872255ECDB9}" srcOrd="0" destOrd="0" parTransId="{1368E569-D9A4-433F-8A4E-DE0B74E9E75B}" sibTransId="{D9210027-FED4-473C-98F5-A4DA6FB3DD6C}"/>
    <dgm:cxn modelId="{032F0D9A-5D47-4C65-A3A6-01043779FACB}" type="presOf" srcId="{C490653B-A4B1-49AE-94DD-8F7EAB371FFF}" destId="{A34F7975-7A86-4751-A4E3-1699A37153E5}" srcOrd="0" destOrd="0" presId="urn:microsoft.com/office/officeart/2005/8/layout/radial5"/>
    <dgm:cxn modelId="{ABE59891-C3BC-4391-BB8E-7E0EC08CBC42}" type="presOf" srcId="{79684C03-7B97-4E14-B100-FDC8FB0E3264}" destId="{AD6D1D0B-4CB2-46D6-8CD4-B4F547745E32}" srcOrd="1" destOrd="0" presId="urn:microsoft.com/office/officeart/2005/8/layout/radial5"/>
    <dgm:cxn modelId="{F9F6A703-E4DD-4232-ACC2-C1AD17A05093}" type="presOf" srcId="{C490653B-A4B1-49AE-94DD-8F7EAB371FFF}" destId="{88E9989F-F34F-4F8D-A159-47ED22CD6536}" srcOrd="1" destOrd="0" presId="urn:microsoft.com/office/officeart/2005/8/layout/radial5"/>
    <dgm:cxn modelId="{A59C0DCA-501A-4D25-AD43-1693697B521A}" type="presOf" srcId="{79684C03-7B97-4E14-B100-FDC8FB0E3264}" destId="{4F97416B-66F7-4D75-BE7A-A3F55CF45010}" srcOrd="0" destOrd="0" presId="urn:microsoft.com/office/officeart/2005/8/layout/radial5"/>
    <dgm:cxn modelId="{DBC773ED-180A-49BA-A336-3C0509287664}" type="presOf" srcId="{AAACD468-D307-453B-91C1-C0DF374EFBEE}" destId="{8B190193-1720-409C-A050-82602E697269}" srcOrd="0" destOrd="0" presId="urn:microsoft.com/office/officeart/2005/8/layout/radial5"/>
    <dgm:cxn modelId="{53B0EC82-E04F-4278-95B0-46C485D95DCE}" srcId="{9E646800-70AD-484E-A0BE-1872255ECDB9}" destId="{BB2BED60-5674-4167-AB8F-B9246C3463CA}" srcOrd="2" destOrd="0" parTransId="{3AD65BB6-0204-45CD-96A3-1A64B5CAE0E6}" sibTransId="{166D22E7-7AFF-4042-AB8A-1DCA9EAA6BC9}"/>
    <dgm:cxn modelId="{1BCDF895-FF0D-40DB-B1D4-D89E60D493E4}" type="presOf" srcId="{3AD65BB6-0204-45CD-96A3-1A64B5CAE0E6}" destId="{6FC9C4E5-76E1-4822-B771-3851A8EF505A}" srcOrd="1" destOrd="0" presId="urn:microsoft.com/office/officeart/2005/8/layout/radial5"/>
    <dgm:cxn modelId="{11F9E035-F68B-4D9A-AC8B-E9EB1E3C5F56}" type="presParOf" srcId="{3406163C-5BEF-43A0-9431-2B0911B2A970}" destId="{55E2810D-C1E3-4E4D-9DAE-5C98A59509A3}" srcOrd="0" destOrd="0" presId="urn:microsoft.com/office/officeart/2005/8/layout/radial5"/>
    <dgm:cxn modelId="{66A46726-5B3B-40F9-BFE1-B26C129C32EF}" type="presParOf" srcId="{3406163C-5BEF-43A0-9431-2B0911B2A970}" destId="{480FF981-741F-47BB-94FE-F55CA62C0C22}" srcOrd="1" destOrd="0" presId="urn:microsoft.com/office/officeart/2005/8/layout/radial5"/>
    <dgm:cxn modelId="{36C6E054-0886-4296-9261-DD2A85EE883A}" type="presParOf" srcId="{480FF981-741F-47BB-94FE-F55CA62C0C22}" destId="{D4B59A90-48D8-44A3-9990-8D9627429A5B}" srcOrd="0" destOrd="0" presId="urn:microsoft.com/office/officeart/2005/8/layout/radial5"/>
    <dgm:cxn modelId="{07F27710-7620-49E7-95E6-5FAF12A15235}" type="presParOf" srcId="{3406163C-5BEF-43A0-9431-2B0911B2A970}" destId="{84D02362-9143-4FBD-ABCF-07B4FC821032}" srcOrd="2" destOrd="0" presId="urn:microsoft.com/office/officeart/2005/8/layout/radial5"/>
    <dgm:cxn modelId="{828BC821-EC70-406F-89BF-C6A3EB69A456}" type="presParOf" srcId="{3406163C-5BEF-43A0-9431-2B0911B2A970}" destId="{A34F7975-7A86-4751-A4E3-1699A37153E5}" srcOrd="3" destOrd="0" presId="urn:microsoft.com/office/officeart/2005/8/layout/radial5"/>
    <dgm:cxn modelId="{AD5CA975-F4A9-46F5-80CC-54250BF2A6C0}" type="presParOf" srcId="{A34F7975-7A86-4751-A4E3-1699A37153E5}" destId="{88E9989F-F34F-4F8D-A159-47ED22CD6536}" srcOrd="0" destOrd="0" presId="urn:microsoft.com/office/officeart/2005/8/layout/radial5"/>
    <dgm:cxn modelId="{B94C6CAA-BE94-4BD7-B6A1-74BE3E1C411F}" type="presParOf" srcId="{3406163C-5BEF-43A0-9431-2B0911B2A970}" destId="{B27D54CE-E72A-477A-9F07-24F4711B1D59}" srcOrd="4" destOrd="0" presId="urn:microsoft.com/office/officeart/2005/8/layout/radial5"/>
    <dgm:cxn modelId="{3EE8FCE7-40A6-4369-8B4D-D2522836DFED}" type="presParOf" srcId="{3406163C-5BEF-43A0-9431-2B0911B2A970}" destId="{7A385EB3-F7EA-4033-B40B-25B5F771F843}" srcOrd="5" destOrd="0" presId="urn:microsoft.com/office/officeart/2005/8/layout/radial5"/>
    <dgm:cxn modelId="{422A8864-4E4A-424F-BE6F-978E61F1AA98}" type="presParOf" srcId="{7A385EB3-F7EA-4033-B40B-25B5F771F843}" destId="{6FC9C4E5-76E1-4822-B771-3851A8EF505A}" srcOrd="0" destOrd="0" presId="urn:microsoft.com/office/officeart/2005/8/layout/radial5"/>
    <dgm:cxn modelId="{70EECDDF-6541-405B-8E59-CA5F9E26EEE4}" type="presParOf" srcId="{3406163C-5BEF-43A0-9431-2B0911B2A970}" destId="{47BAE574-6408-48FD-BD03-2CA6E01F470B}" srcOrd="6" destOrd="0" presId="urn:microsoft.com/office/officeart/2005/8/layout/radial5"/>
    <dgm:cxn modelId="{61EFAC94-6601-45F9-9EA8-96647F92E3EB}" type="presParOf" srcId="{3406163C-5BEF-43A0-9431-2B0911B2A970}" destId="{8B190193-1720-409C-A050-82602E697269}" srcOrd="7" destOrd="0" presId="urn:microsoft.com/office/officeart/2005/8/layout/radial5"/>
    <dgm:cxn modelId="{5E1C5980-EB56-4A68-BD12-EA69185BBE55}" type="presParOf" srcId="{8B190193-1720-409C-A050-82602E697269}" destId="{A35CE03B-6CE8-44F6-8705-15C016285ACD}" srcOrd="0" destOrd="0" presId="urn:microsoft.com/office/officeart/2005/8/layout/radial5"/>
    <dgm:cxn modelId="{69D6F249-2E77-495D-967F-D19F84F3A576}" type="presParOf" srcId="{3406163C-5BEF-43A0-9431-2B0911B2A970}" destId="{64B0AFB0-DBC0-4499-8CFB-B7B8B3228777}" srcOrd="8" destOrd="0" presId="urn:microsoft.com/office/officeart/2005/8/layout/radial5"/>
    <dgm:cxn modelId="{10477DD1-9651-4484-AF4D-90EF71B54E59}" type="presParOf" srcId="{3406163C-5BEF-43A0-9431-2B0911B2A970}" destId="{4F97416B-66F7-4D75-BE7A-A3F55CF45010}" srcOrd="9" destOrd="0" presId="urn:microsoft.com/office/officeart/2005/8/layout/radial5"/>
    <dgm:cxn modelId="{4F59EB00-3ABD-4DCF-865A-45FA6993BCD8}" type="presParOf" srcId="{4F97416B-66F7-4D75-BE7A-A3F55CF45010}" destId="{AD6D1D0B-4CB2-46D6-8CD4-B4F547745E32}" srcOrd="0" destOrd="0" presId="urn:microsoft.com/office/officeart/2005/8/layout/radial5"/>
    <dgm:cxn modelId="{0351625A-4991-4B74-8A93-92AB2C2FC683}" type="presParOf" srcId="{3406163C-5BEF-43A0-9431-2B0911B2A970}" destId="{14544CC7-56DB-4A81-A7A1-8B74BAEAEF4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F7B2-68AC-4BAD-A9D0-1CE958D19CA1}">
      <dsp:nvSpPr>
        <dsp:cNvPr id="0" name=""/>
        <dsp:cNvSpPr/>
      </dsp:nvSpPr>
      <dsp:spPr>
        <a:xfrm>
          <a:off x="3070774" y="3128478"/>
          <a:ext cx="2128156" cy="21281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a:t>クラウド</a:t>
          </a:r>
          <a:endParaRPr kumimoji="1" lang="en-US" altLang="ja-JP" sz="2000" kern="1200"/>
        </a:p>
        <a:p>
          <a:pPr lvl="0" algn="ctr" defTabSz="889000">
            <a:lnSpc>
              <a:spcPct val="90000"/>
            </a:lnSpc>
            <a:spcBef>
              <a:spcPct val="0"/>
            </a:spcBef>
            <a:spcAft>
              <a:spcPct val="35000"/>
            </a:spcAft>
          </a:pPr>
          <a:r>
            <a:rPr kumimoji="1" lang="ja-JP" altLang="en-US" sz="2000" kern="1200"/>
            <a:t>クライアント</a:t>
          </a:r>
          <a:endParaRPr kumimoji="1" lang="ja-JP" altLang="en-US" sz="2000" kern="1200" dirty="0"/>
        </a:p>
      </dsp:txBody>
      <dsp:txXfrm>
        <a:off x="3382435" y="3440139"/>
        <a:ext cx="1504834" cy="1504834"/>
      </dsp:txXfrm>
    </dsp:sp>
    <dsp:sp modelId="{5E62FB72-4360-4A2E-842F-3D65B442BB49}">
      <dsp:nvSpPr>
        <dsp:cNvPr id="0" name=""/>
        <dsp:cNvSpPr/>
      </dsp:nvSpPr>
      <dsp:spPr>
        <a:xfrm rot="10800000">
          <a:off x="1011507" y="3889294"/>
          <a:ext cx="1946006" cy="60652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508DE-335D-43E1-9B90-53D85E8123E0}">
      <dsp:nvSpPr>
        <dsp:cNvPr id="0" name=""/>
        <dsp:cNvSpPr/>
      </dsp:nvSpPr>
      <dsp:spPr>
        <a:xfrm>
          <a:off x="633" y="3383857"/>
          <a:ext cx="2021749" cy="16173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a:t>モバイル通信の</a:t>
          </a:r>
          <a:r>
            <a:rPr kumimoji="1" lang="en-US" altLang="ja-JP" sz="2000" kern="1200"/>
            <a:t/>
          </a:r>
          <a:br>
            <a:rPr kumimoji="1" lang="en-US" altLang="ja-JP" sz="2000" kern="1200"/>
          </a:br>
          <a:r>
            <a:rPr kumimoji="1" lang="ja-JP" altLang="en-US" sz="2000" kern="1200"/>
            <a:t>高速化</a:t>
          </a:r>
          <a:endParaRPr kumimoji="1" lang="ja-JP" altLang="en-US" sz="2000" kern="1200" dirty="0"/>
        </a:p>
      </dsp:txBody>
      <dsp:txXfrm>
        <a:off x="48005" y="3431229"/>
        <a:ext cx="1927005" cy="1522655"/>
      </dsp:txXfrm>
    </dsp:sp>
    <dsp:sp modelId="{C15FC8B5-7D65-4590-9AA0-1068B28EBFC3}">
      <dsp:nvSpPr>
        <dsp:cNvPr id="0" name=""/>
        <dsp:cNvSpPr/>
      </dsp:nvSpPr>
      <dsp:spPr>
        <a:xfrm rot="13500000">
          <a:off x="1641328" y="2368773"/>
          <a:ext cx="1946006" cy="60652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FD7F67-164C-4913-A2F3-A24602249C33}">
      <dsp:nvSpPr>
        <dsp:cNvPr id="0" name=""/>
        <dsp:cNvSpPr/>
      </dsp:nvSpPr>
      <dsp:spPr>
        <a:xfrm>
          <a:off x="915439" y="1175319"/>
          <a:ext cx="2021749" cy="1617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a:t>クラウドによる</a:t>
          </a:r>
          <a:r>
            <a:rPr kumimoji="1" lang="en-US" altLang="ja-JP" sz="2000" kern="1200"/>
            <a:t/>
          </a:r>
          <a:br>
            <a:rPr kumimoji="1" lang="en-US" altLang="ja-JP" sz="2000" kern="1200"/>
          </a:br>
          <a:r>
            <a:rPr kumimoji="1" lang="ja-JP" altLang="en-US" sz="2000" kern="1200"/>
            <a:t>分散処理</a:t>
          </a:r>
          <a:endParaRPr kumimoji="1" lang="ja-JP" altLang="en-US" sz="2000" kern="1200" dirty="0"/>
        </a:p>
      </dsp:txBody>
      <dsp:txXfrm>
        <a:off x="962811" y="1222691"/>
        <a:ext cx="1927005" cy="1522655"/>
      </dsp:txXfrm>
    </dsp:sp>
    <dsp:sp modelId="{6CFCA367-2498-49BE-97FF-2154529EBDE2}">
      <dsp:nvSpPr>
        <dsp:cNvPr id="0" name=""/>
        <dsp:cNvSpPr/>
      </dsp:nvSpPr>
      <dsp:spPr>
        <a:xfrm rot="16200000">
          <a:off x="3161849" y="1738953"/>
          <a:ext cx="1946006" cy="60652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688B6-37B5-4201-B182-5C6A05D2364D}">
      <dsp:nvSpPr>
        <dsp:cNvPr id="0" name=""/>
        <dsp:cNvSpPr/>
      </dsp:nvSpPr>
      <dsp:spPr>
        <a:xfrm>
          <a:off x="3123977" y="260512"/>
          <a:ext cx="2021749" cy="16173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a:t>アプリの</a:t>
          </a:r>
          <a:r>
            <a:rPr kumimoji="1" lang="en-US" altLang="ja-JP" sz="2000" kern="1200"/>
            <a:t/>
          </a:r>
          <a:br>
            <a:rPr kumimoji="1" lang="en-US" altLang="ja-JP" sz="2000" kern="1200"/>
          </a:br>
          <a:r>
            <a:rPr kumimoji="1" lang="ja-JP" altLang="en-US" sz="2000" kern="1200"/>
            <a:t>サービス化</a:t>
          </a:r>
          <a:endParaRPr kumimoji="1" lang="ja-JP" altLang="en-US" sz="2000" kern="1200" dirty="0"/>
        </a:p>
      </dsp:txBody>
      <dsp:txXfrm>
        <a:off x="3171349" y="307884"/>
        <a:ext cx="1927005" cy="1522655"/>
      </dsp:txXfrm>
    </dsp:sp>
    <dsp:sp modelId="{5EECBEEA-E5DB-4EF3-92F7-B820F0DC3F1F}">
      <dsp:nvSpPr>
        <dsp:cNvPr id="0" name=""/>
        <dsp:cNvSpPr/>
      </dsp:nvSpPr>
      <dsp:spPr>
        <a:xfrm rot="18900000">
          <a:off x="4682370" y="2368773"/>
          <a:ext cx="1946006" cy="60652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9464C-8978-48A9-B152-70BF6200F8A6}">
      <dsp:nvSpPr>
        <dsp:cNvPr id="0" name=""/>
        <dsp:cNvSpPr/>
      </dsp:nvSpPr>
      <dsp:spPr>
        <a:xfrm>
          <a:off x="5332516" y="1175319"/>
          <a:ext cx="2021749" cy="16173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a:t>フル機能</a:t>
          </a:r>
          <a:r>
            <a:rPr kumimoji="1" lang="en-US" altLang="ja-JP" sz="2000" kern="1200"/>
            <a:t/>
          </a:r>
          <a:br>
            <a:rPr kumimoji="1" lang="en-US" altLang="ja-JP" sz="2000" kern="1200"/>
          </a:br>
          <a:r>
            <a:rPr kumimoji="1" lang="ja-JP" altLang="en-US" sz="2000" kern="1200"/>
            <a:t>ブラウザの</a:t>
          </a:r>
          <a:r>
            <a:rPr kumimoji="1" lang="en-US" altLang="ja-JP" sz="2000" kern="1200"/>
            <a:t/>
          </a:r>
          <a:br>
            <a:rPr kumimoji="1" lang="en-US" altLang="ja-JP" sz="2000" kern="1200"/>
          </a:br>
          <a:r>
            <a:rPr kumimoji="1" lang="ja-JP" altLang="en-US" sz="2000" kern="1200"/>
            <a:t>サポート</a:t>
          </a:r>
          <a:endParaRPr kumimoji="1" lang="ja-JP" altLang="en-US" sz="2000" kern="1200" dirty="0"/>
        </a:p>
      </dsp:txBody>
      <dsp:txXfrm>
        <a:off x="5379888" y="1222691"/>
        <a:ext cx="1927005" cy="1522655"/>
      </dsp:txXfrm>
    </dsp:sp>
    <dsp:sp modelId="{0232B7CA-A193-4C93-9E42-50637A150CC0}">
      <dsp:nvSpPr>
        <dsp:cNvPr id="0" name=""/>
        <dsp:cNvSpPr/>
      </dsp:nvSpPr>
      <dsp:spPr>
        <a:xfrm>
          <a:off x="5312190" y="3889294"/>
          <a:ext cx="1946006" cy="60652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EDC66-F3DC-4648-8901-1B43FE59B641}">
      <dsp:nvSpPr>
        <dsp:cNvPr id="0" name=""/>
        <dsp:cNvSpPr/>
      </dsp:nvSpPr>
      <dsp:spPr>
        <a:xfrm>
          <a:off x="6247322" y="3383857"/>
          <a:ext cx="2021749" cy="161739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a:t>デバイスの進化・</a:t>
          </a:r>
          <a:r>
            <a:rPr kumimoji="1" lang="en-US" altLang="ja-JP" sz="2000" kern="1200"/>
            <a:t/>
          </a:r>
          <a:br>
            <a:rPr kumimoji="1" lang="en-US" altLang="ja-JP" sz="2000" kern="1200"/>
          </a:br>
          <a:r>
            <a:rPr kumimoji="1" lang="ja-JP" altLang="en-US" sz="2000" kern="1200"/>
            <a:t>小型化</a:t>
          </a:r>
          <a:r>
            <a:rPr kumimoji="1" lang="en-US" altLang="ja-JP" sz="2000" kern="1200"/>
            <a:t/>
          </a:r>
          <a:br>
            <a:rPr kumimoji="1" lang="en-US" altLang="ja-JP" sz="2000" kern="1200"/>
          </a:br>
          <a:r>
            <a:rPr kumimoji="1" lang="en-US" altLang="ja-JP" sz="2000" kern="1200"/>
            <a:t>(UI/</a:t>
          </a:r>
          <a:r>
            <a:rPr kumimoji="1" lang="ja-JP" altLang="en-US" sz="2000" kern="1200"/>
            <a:t>センサー</a:t>
          </a:r>
          <a:r>
            <a:rPr kumimoji="1" lang="en-US" altLang="ja-JP" sz="2000" kern="1200"/>
            <a:t>)</a:t>
          </a:r>
          <a:endParaRPr kumimoji="1" lang="ja-JP" altLang="en-US" sz="2000" kern="1200" dirty="0"/>
        </a:p>
      </dsp:txBody>
      <dsp:txXfrm>
        <a:off x="6294694" y="3431229"/>
        <a:ext cx="1927005" cy="1522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810D-C1E3-4E4D-9DAE-5C98A59509A3}">
      <dsp:nvSpPr>
        <dsp:cNvPr id="0" name=""/>
        <dsp:cNvSpPr/>
      </dsp:nvSpPr>
      <dsp:spPr>
        <a:xfrm>
          <a:off x="3186722" y="2075695"/>
          <a:ext cx="1480234" cy="1480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kumimoji="1" lang="en-US" altLang="ja-JP" sz="6100" kern="1200" dirty="0"/>
            <a:t>5G</a:t>
          </a:r>
          <a:endParaRPr kumimoji="1" lang="ja-JP" altLang="en-US" sz="6100" kern="1200" dirty="0"/>
        </a:p>
      </dsp:txBody>
      <dsp:txXfrm>
        <a:off x="3403497" y="2292470"/>
        <a:ext cx="1046684" cy="1046684"/>
      </dsp:txXfrm>
    </dsp:sp>
    <dsp:sp modelId="{480FF981-741F-47BB-94FE-F55CA62C0C22}">
      <dsp:nvSpPr>
        <dsp:cNvPr id="0" name=""/>
        <dsp:cNvSpPr/>
      </dsp:nvSpPr>
      <dsp:spPr>
        <a:xfrm rot="16200000">
          <a:off x="3769854" y="1536741"/>
          <a:ext cx="313971" cy="5032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3816950" y="1684493"/>
        <a:ext cx="219780" cy="301967"/>
      </dsp:txXfrm>
    </dsp:sp>
    <dsp:sp modelId="{84D02362-9143-4FBD-ABCF-07B4FC821032}">
      <dsp:nvSpPr>
        <dsp:cNvPr id="0" name=""/>
        <dsp:cNvSpPr/>
      </dsp:nvSpPr>
      <dsp:spPr>
        <a:xfrm>
          <a:off x="3186722" y="3062"/>
          <a:ext cx="1480234" cy="1480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大容量化</a:t>
          </a:r>
        </a:p>
      </dsp:txBody>
      <dsp:txXfrm>
        <a:off x="3403497" y="219837"/>
        <a:ext cx="1046684" cy="1046684"/>
      </dsp:txXfrm>
    </dsp:sp>
    <dsp:sp modelId="{A34F7975-7A86-4751-A4E3-1699A37153E5}">
      <dsp:nvSpPr>
        <dsp:cNvPr id="0" name=""/>
        <dsp:cNvSpPr/>
      </dsp:nvSpPr>
      <dsp:spPr>
        <a:xfrm rot="20520000">
          <a:off x="4746998" y="2246678"/>
          <a:ext cx="313971" cy="5032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749303" y="2361887"/>
        <a:ext cx="219780" cy="301967"/>
      </dsp:txXfrm>
    </dsp:sp>
    <dsp:sp modelId="{B27D54CE-E72A-477A-9F07-24F4711B1D59}">
      <dsp:nvSpPr>
        <dsp:cNvPr id="0" name=""/>
        <dsp:cNvSpPr/>
      </dsp:nvSpPr>
      <dsp:spPr>
        <a:xfrm>
          <a:off x="5157913" y="1435216"/>
          <a:ext cx="1480234" cy="14802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高速化</a:t>
          </a:r>
        </a:p>
      </dsp:txBody>
      <dsp:txXfrm>
        <a:off x="5374688" y="1651991"/>
        <a:ext cx="1046684" cy="1046684"/>
      </dsp:txXfrm>
    </dsp:sp>
    <dsp:sp modelId="{7A385EB3-F7EA-4033-B40B-25B5F771F843}">
      <dsp:nvSpPr>
        <dsp:cNvPr id="0" name=""/>
        <dsp:cNvSpPr/>
      </dsp:nvSpPr>
      <dsp:spPr>
        <a:xfrm rot="3240000">
          <a:off x="4373762" y="3395381"/>
          <a:ext cx="313971" cy="5032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393175" y="3457936"/>
        <a:ext cx="219780" cy="301967"/>
      </dsp:txXfrm>
    </dsp:sp>
    <dsp:sp modelId="{47BAE574-6408-48FD-BD03-2CA6E01F470B}">
      <dsp:nvSpPr>
        <dsp:cNvPr id="0" name=""/>
        <dsp:cNvSpPr/>
      </dsp:nvSpPr>
      <dsp:spPr>
        <a:xfrm>
          <a:off x="4404985" y="3752490"/>
          <a:ext cx="1480234" cy="1480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同時接続</a:t>
          </a:r>
        </a:p>
      </dsp:txBody>
      <dsp:txXfrm>
        <a:off x="4621760" y="3969265"/>
        <a:ext cx="1046684" cy="1046684"/>
      </dsp:txXfrm>
    </dsp:sp>
    <dsp:sp modelId="{8B190193-1720-409C-A050-82602E697269}">
      <dsp:nvSpPr>
        <dsp:cNvPr id="0" name=""/>
        <dsp:cNvSpPr/>
      </dsp:nvSpPr>
      <dsp:spPr>
        <a:xfrm rot="7560000">
          <a:off x="3165945" y="3395381"/>
          <a:ext cx="313971" cy="5032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3240723" y="3457936"/>
        <a:ext cx="219780" cy="301967"/>
      </dsp:txXfrm>
    </dsp:sp>
    <dsp:sp modelId="{64B0AFB0-DBC0-4499-8CFB-B7B8B3228777}">
      <dsp:nvSpPr>
        <dsp:cNvPr id="0" name=""/>
        <dsp:cNvSpPr/>
      </dsp:nvSpPr>
      <dsp:spPr>
        <a:xfrm>
          <a:off x="1968459" y="3752490"/>
          <a:ext cx="1480234" cy="148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a:t>低遅延化</a:t>
          </a:r>
          <a:endParaRPr kumimoji="1" lang="ja-JP" altLang="en-US" sz="1800" kern="1200" dirty="0"/>
        </a:p>
      </dsp:txBody>
      <dsp:txXfrm>
        <a:off x="2185234" y="3969265"/>
        <a:ext cx="1046684" cy="1046684"/>
      </dsp:txXfrm>
    </dsp:sp>
    <dsp:sp modelId="{4F97416B-66F7-4D75-BE7A-A3F55CF45010}">
      <dsp:nvSpPr>
        <dsp:cNvPr id="0" name=""/>
        <dsp:cNvSpPr/>
      </dsp:nvSpPr>
      <dsp:spPr>
        <a:xfrm rot="11880000">
          <a:off x="2792710" y="2246678"/>
          <a:ext cx="313971" cy="5032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2884596" y="2361887"/>
        <a:ext cx="219780" cy="301967"/>
      </dsp:txXfrm>
    </dsp:sp>
    <dsp:sp modelId="{14544CC7-56DB-4A81-A7A1-8B74BAEAEF42}">
      <dsp:nvSpPr>
        <dsp:cNvPr id="0" name=""/>
        <dsp:cNvSpPr/>
      </dsp:nvSpPr>
      <dsp:spPr>
        <a:xfrm>
          <a:off x="1215531" y="1435216"/>
          <a:ext cx="1480234" cy="14802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低コスト</a:t>
          </a:r>
          <a:endParaRPr kumimoji="1" lang="en-US" altLang="ja-JP" sz="1800" kern="1200" dirty="0"/>
        </a:p>
        <a:p>
          <a:pPr lvl="0" algn="ctr" defTabSz="800100">
            <a:lnSpc>
              <a:spcPct val="90000"/>
            </a:lnSpc>
            <a:spcBef>
              <a:spcPct val="0"/>
            </a:spcBef>
            <a:spcAft>
              <a:spcPct val="35000"/>
            </a:spcAft>
          </a:pPr>
          <a:r>
            <a:rPr kumimoji="1" lang="ja-JP" altLang="en-US" sz="1800" kern="1200" dirty="0"/>
            <a:t>省電力</a:t>
          </a:r>
        </a:p>
      </dsp:txBody>
      <dsp:txXfrm>
        <a:off x="1432306" y="1651991"/>
        <a:ext cx="1046684" cy="1046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2016/10/12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2016/10/12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r>
              <a:rPr lang="ja-JP" altLang="en-US"/>
              <a:t>クラウドコンピューティングという言葉を最初に使ったのは</a:t>
            </a:r>
            <a:r>
              <a:rPr lang="en-US" altLang="ja-JP"/>
              <a:t>Google</a:t>
            </a:r>
            <a:r>
              <a:rPr lang="ja-JP" altLang="en-US"/>
              <a:t>のエリック・シュミット</a:t>
            </a:r>
            <a:r>
              <a:rPr lang="en-US" altLang="ja-JP"/>
              <a:t>CEO</a:t>
            </a:r>
            <a:r>
              <a:rPr lang="ja-JP" altLang="en-US"/>
              <a:t>ということです。</a:t>
            </a:r>
            <a:r>
              <a:rPr lang="en-US" altLang="ja-JP"/>
              <a:t>2006</a:t>
            </a:r>
            <a:r>
              <a:rPr lang="ja-JP" altLang="en-US"/>
              <a:t>年のカンファレンスでの対談でクラウドについて語っています。</a:t>
            </a:r>
            <a:endParaRPr lang="en-US" altLang="ja-JP"/>
          </a:p>
          <a:p>
            <a:pPr eaLnBrk="1" hangingPunct="1"/>
            <a:r>
              <a:rPr lang="en-US" altLang="ja-JP"/>
              <a:t>https://www.google.com/press/podium/ses2006.html</a:t>
            </a:r>
          </a:p>
          <a:p>
            <a:pPr eaLnBrk="1" hangingPunct="1"/>
            <a:endParaRPr lang="en-US" altLang="ja-JP"/>
          </a:p>
          <a:p>
            <a:pPr eaLnBrk="1" hangingPunct="1"/>
            <a:r>
              <a:rPr lang="ja-JP" altLang="en-US"/>
              <a:t>この中でシュミットは、新しいコンピューティングモデルは、クライアントの種類や大きさ、用途に関係なく、</a:t>
            </a:r>
            <a:r>
              <a:rPr lang="en-US" altLang="ja-JP"/>
              <a:t>Web</a:t>
            </a:r>
            <a:r>
              <a:rPr lang="ja-JP" altLang="en-US"/>
              <a:t>ブラウザやその他のアクセス手段によってクラウド上のリソースを利用すると語っています。</a:t>
            </a:r>
            <a:endParaRPr lang="en-US" altLang="ja-JP"/>
          </a:p>
          <a:p>
            <a:pPr eaLnBrk="1" hangingPunct="1"/>
            <a:endParaRPr lang="en-US" altLang="ja-JP"/>
          </a:p>
          <a:p>
            <a:pPr eaLnBrk="1" hangingPunct="1"/>
            <a:r>
              <a:rPr lang="ja-JP" altLang="en-US"/>
              <a:t>また、注目すべきは、「新しいデバイス」にも触れていることです。</a:t>
            </a:r>
            <a:endParaRPr lang="en-US" altLang="ja-JP"/>
          </a:p>
          <a:p>
            <a:pPr eaLnBrk="1" hangingPunct="1"/>
            <a:r>
              <a:rPr lang="ja-JP" altLang="en-US"/>
              <a:t>シュミット</a:t>
            </a:r>
            <a:r>
              <a:rPr lang="ja-JP" altLang="en-US" dirty="0"/>
              <a:t>はこのころ</a:t>
            </a:r>
            <a:r>
              <a:rPr lang="en-US" altLang="ja-JP" dirty="0"/>
              <a:t>Apple</a:t>
            </a:r>
            <a:r>
              <a:rPr lang="ja-JP" altLang="en-US" dirty="0"/>
              <a:t>の社外取締役をしており、</a:t>
            </a:r>
            <a:r>
              <a:rPr lang="en-US" altLang="ja-JP" dirty="0"/>
              <a:t>iPhone</a:t>
            </a:r>
            <a:r>
              <a:rPr lang="ja-JP" altLang="en-US" dirty="0"/>
              <a:t>の開発について詳細を知る立場にありました。また、</a:t>
            </a:r>
            <a:r>
              <a:rPr lang="en-US" altLang="ja-JP" dirty="0"/>
              <a:t>Google</a:t>
            </a:r>
            <a:r>
              <a:rPr lang="ja-JP" altLang="en-US" dirty="0"/>
              <a:t>が</a:t>
            </a:r>
            <a:r>
              <a:rPr lang="en-US" altLang="ja-JP" dirty="0"/>
              <a:t>Android</a:t>
            </a:r>
            <a:r>
              <a:rPr lang="ja-JP" altLang="en-US" dirty="0"/>
              <a:t>社を買収したのは</a:t>
            </a:r>
            <a:r>
              <a:rPr lang="en-US" altLang="ja-JP" dirty="0"/>
              <a:t>2005</a:t>
            </a:r>
            <a:r>
              <a:rPr lang="ja-JP" altLang="en-US" dirty="0"/>
              <a:t>年です。</a:t>
            </a:r>
            <a:endParaRPr lang="en-US" altLang="ja-JP" dirty="0"/>
          </a:p>
          <a:p>
            <a:pPr eaLnBrk="1" hangingPunct="1"/>
            <a:r>
              <a:rPr lang="ja-JP" altLang="en-US" dirty="0"/>
              <a:t>シュミットの頭の中に、クラウド用のクライアントとして、</a:t>
            </a:r>
            <a:r>
              <a:rPr lang="en-US" altLang="ja-JP" dirty="0"/>
              <a:t>iPhone</a:t>
            </a:r>
            <a:r>
              <a:rPr lang="ja-JP" altLang="en-US" dirty="0"/>
              <a:t>や</a:t>
            </a:r>
            <a:r>
              <a:rPr lang="en-US" altLang="ja-JP" dirty="0"/>
              <a:t>Android</a:t>
            </a:r>
            <a:r>
              <a:rPr lang="ja-JP" altLang="en-US" dirty="0" err="1"/>
              <a:t>のような</a:t>
            </a:r>
            <a:r>
              <a:rPr lang="ja-JP" altLang="en-US" dirty="0"/>
              <a:t>新世代のスマートフォンがあったことは間違いないでしょう。</a:t>
            </a:r>
          </a:p>
        </p:txBody>
      </p:sp>
    </p:spTree>
    <p:extLst>
      <p:ext uri="{BB962C8B-B14F-4D97-AF65-F5344CB8AC3E}">
        <p14:creationId xmlns:p14="http://schemas.microsoft.com/office/powerpoint/2010/main" val="399553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モバイル・デバイスが「持ち歩くデバイス」ならば、ウェアラブル・デバイスは「身につけるデバイス」です。</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a:t>
            </a:r>
            <a:r>
              <a:rPr kumimoji="1" lang="ja-JP" altLang="ja-JP" sz="1200" kern="1200">
                <a:solidFill>
                  <a:schemeClr val="tx1"/>
                </a:solidFill>
                <a:effectLst/>
                <a:latin typeface="+mn-lt"/>
                <a:ea typeface="+mn-ea"/>
                <a:cs typeface="+mn-cs"/>
              </a:rPr>
              <a:t>です。</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この</a:t>
            </a:r>
            <a:r>
              <a:rPr kumimoji="1" lang="ja-JP" altLang="en-US" sz="1200" kern="1200" dirty="0">
                <a:solidFill>
                  <a:schemeClr val="tx1"/>
                </a:solidFill>
                <a:effectLst/>
                <a:latin typeface="+mn-lt"/>
                <a:ea typeface="+mn-ea"/>
                <a:cs typeface="+mn-cs"/>
              </a:rPr>
              <a:t>動きの先に、</a:t>
            </a:r>
            <a:r>
              <a:rPr kumimoji="1" lang="en-US" altLang="ja-JP" sz="1200" kern="1200" dirty="0" err="1">
                <a:solidFill>
                  <a:schemeClr val="tx1"/>
                </a:solidFill>
                <a:effectLst/>
                <a:latin typeface="+mn-lt"/>
                <a:ea typeface="+mn-ea"/>
                <a:cs typeface="+mn-cs"/>
              </a:rPr>
              <a:t>IoT</a:t>
            </a:r>
            <a:r>
              <a:rPr kumimoji="1" lang="ja-JP" altLang="en-US" sz="1200" kern="1200" dirty="0">
                <a:solidFill>
                  <a:schemeClr val="tx1"/>
                </a:solidFill>
                <a:effectLst/>
                <a:latin typeface="+mn-lt"/>
                <a:ea typeface="+mn-ea"/>
                <a:cs typeface="+mn-cs"/>
              </a:rPr>
              <a:t>があります。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26135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287638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97104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モバイル・デバイスの登場以前、</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パソコンが一般的でした。パソコン市場の</a:t>
            </a:r>
            <a:r>
              <a:rPr kumimoji="1" lang="en-US" altLang="ja-JP" sz="1200" kern="1200" dirty="0">
                <a:solidFill>
                  <a:schemeClr val="tx1"/>
                </a:solidFill>
                <a:effectLst/>
                <a:latin typeface="+mn-lt"/>
                <a:ea typeface="+mn-ea"/>
                <a:cs typeface="+mn-cs"/>
              </a:rPr>
              <a:t>90%</a:t>
            </a:r>
            <a:r>
              <a:rPr kumimoji="1" lang="ja-JP" altLang="ja-JP" sz="1200" kern="1200" dirty="0">
                <a:solidFill>
                  <a:schemeClr val="tx1"/>
                </a:solidFill>
                <a:effectLst/>
                <a:latin typeface="+mn-lt"/>
                <a:ea typeface="+mn-ea"/>
                <a:cs typeface="+mn-cs"/>
              </a:rPr>
              <a:t>以上が</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a:solidFill>
                  <a:schemeClr val="tx1"/>
                </a:solidFill>
                <a:effectLst/>
                <a:latin typeface="+mn-lt"/>
                <a:ea typeface="+mn-ea"/>
                <a:cs typeface="+mn-cs"/>
              </a:rPr>
              <a:t>初期のパソコンが登場した</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製品でした。その後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製品および互換機には、</a:t>
            </a:r>
            <a:r>
              <a:rPr kumimoji="1" lang="en-US" altLang="ja-JP" sz="1200" kern="1200" dirty="0">
                <a:solidFill>
                  <a:schemeClr val="tx1"/>
                </a:solidFill>
                <a:effectLst/>
                <a:latin typeface="+mn-lt"/>
                <a:ea typeface="+mn-ea"/>
                <a:cs typeface="+mn-cs"/>
              </a:rPr>
              <a:t>Intel</a:t>
            </a:r>
            <a:r>
              <a:rPr kumimoji="1" lang="ja-JP" altLang="ja-JP" sz="1200" kern="1200" dirty="0">
                <a:solidFill>
                  <a:schemeClr val="tx1"/>
                </a:solidFill>
                <a:effectLst/>
                <a:latin typeface="+mn-lt"/>
                <a:ea typeface="+mn-ea"/>
                <a:cs typeface="+mn-cs"/>
              </a:rPr>
              <a:t>のプロセッサーが使われていました。そして、</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は、これらのパソコンで動く</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を開発し、この組合せ（</a:t>
            </a:r>
            <a:r>
              <a:rPr kumimoji="1" lang="en-US" altLang="ja-JP" sz="1200" kern="1200" dirty="0">
                <a:solidFill>
                  <a:schemeClr val="tx1"/>
                </a:solidFill>
                <a:effectLst/>
                <a:latin typeface="+mn-lt"/>
                <a:ea typeface="+mn-ea"/>
                <a:cs typeface="+mn-cs"/>
              </a:rPr>
              <a:t>Wintel</a:t>
            </a:r>
            <a:r>
              <a:rPr kumimoji="1" lang="ja-JP" altLang="ja-JP" sz="1200" kern="1200" dirty="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a:solidFill>
                  <a:schemeClr val="tx1"/>
                </a:solidFill>
                <a:effectLst/>
                <a:latin typeface="+mn-lt"/>
                <a:ea typeface="+mn-ea"/>
                <a:cs typeface="+mn-cs"/>
              </a:rPr>
              <a:t>Wintel</a:t>
            </a:r>
            <a:r>
              <a:rPr kumimoji="1" lang="ja-JP" altLang="ja-JP" sz="1200" kern="1200" dirty="0" err="1">
                <a:solidFill>
                  <a:schemeClr val="tx1"/>
                </a:solidFill>
                <a:effectLst/>
                <a:latin typeface="+mn-lt"/>
                <a:ea typeface="+mn-ea"/>
                <a:cs typeface="+mn-cs"/>
              </a:rPr>
              <a:t>での</a:t>
            </a:r>
            <a:r>
              <a:rPr kumimoji="1" lang="ja-JP" altLang="ja-JP" sz="1200" kern="1200" dirty="0">
                <a:solidFill>
                  <a:schemeClr val="tx1"/>
                </a:solidFill>
                <a:effectLst/>
                <a:latin typeface="+mn-lt"/>
                <a:ea typeface="+mn-ea"/>
                <a:cs typeface="+mn-cs"/>
              </a:rPr>
              <a:t>開発が増えて、さらにシェアを拡大していったのです。</a:t>
            </a:r>
          </a:p>
          <a:p>
            <a:r>
              <a:rPr kumimoji="1" lang="ja-JP" altLang="ja-JP" sz="1200" kern="1200" dirty="0">
                <a:solidFill>
                  <a:schemeClr val="tx1"/>
                </a:solidFill>
                <a:effectLst/>
                <a:latin typeface="+mn-lt"/>
                <a:ea typeface="+mn-ea"/>
                <a:cs typeface="+mn-cs"/>
              </a:rPr>
              <a:t>しかし、この結果、ユーザーも開発ベンダーも</a:t>
            </a:r>
            <a:r>
              <a:rPr kumimoji="1" lang="en-US" altLang="ja-JP" sz="1200" kern="1200" dirty="0">
                <a:solidFill>
                  <a:schemeClr val="tx1"/>
                </a:solidFill>
                <a:effectLst/>
                <a:latin typeface="+mn-lt"/>
                <a:ea typeface="+mn-ea"/>
                <a:cs typeface="+mn-cs"/>
              </a:rPr>
              <a:t>Wintel</a:t>
            </a:r>
            <a:r>
              <a:rPr kumimoji="1" lang="ja-JP" altLang="ja-JP" sz="1200" kern="1200" dirty="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a:solidFill>
                  <a:schemeClr val="tx1"/>
                </a:solidFill>
                <a:effectLst/>
                <a:latin typeface="+mn-lt"/>
                <a:ea typeface="+mn-ea"/>
                <a:cs typeface="+mn-cs"/>
              </a:rPr>
              <a:t>Java</a:t>
            </a:r>
            <a:r>
              <a:rPr kumimoji="1" lang="ja-JP" altLang="en-US" sz="1200" kern="1200" dirty="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a:t>
            </a:r>
            <a:r>
              <a:rPr kumimoji="1" lang="ja-JP" altLang="en-US" sz="1200" kern="1200">
                <a:solidFill>
                  <a:schemeClr val="tx1"/>
                </a:solidFill>
                <a:effectLst/>
                <a:latin typeface="+mn-lt"/>
                <a:ea typeface="+mn-ea"/>
                <a:cs typeface="+mn-cs"/>
              </a:rPr>
              <a:t>きました。</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ブラウザであれば、様々なコンピュータやデバイスに対応していますから、業務アプリを</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ベースの技術で開発すれば、クライアントを選ばない環境を実現できると考えたのです。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こうしてできたのが、</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ブラウザーをクライアントとして使おうとする</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システムです。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クライアント・サーバー</a:t>
            </a:r>
          </a:p>
          <a:p>
            <a:r>
              <a:rPr kumimoji="1" lang="ja-JP" altLang="ja-JP" sz="1200" kern="1200" dirty="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Web</a:t>
            </a:r>
            <a:r>
              <a:rPr kumimoji="1" lang="ja-JP" altLang="ja-JP" sz="1200" b="1" kern="1200" dirty="0">
                <a:solidFill>
                  <a:schemeClr val="tx1"/>
                </a:solidFill>
                <a:effectLst/>
                <a:latin typeface="+mn-lt"/>
                <a:ea typeface="+mn-ea"/>
                <a:cs typeface="+mn-cs"/>
              </a:rPr>
              <a:t>システム</a:t>
            </a:r>
          </a:p>
          <a:p>
            <a:r>
              <a:rPr kumimoji="1" lang="ja-JP" altLang="ja-JP" sz="1200" kern="1200" dirty="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a:solidFill>
                  <a:schemeClr val="tx1"/>
                </a:solidFill>
                <a:effectLst/>
                <a:latin typeface="+mn-lt"/>
                <a:ea typeface="+mn-ea"/>
                <a:cs typeface="+mn-cs"/>
              </a:rPr>
              <a:t>そこに登場したのが「</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システム」です。</a:t>
            </a:r>
            <a:r>
              <a:rPr kumimoji="1" lang="en-US" altLang="ja-JP" sz="1200" kern="1200" dirty="0">
                <a:solidFill>
                  <a:schemeClr val="tx1"/>
                </a:solidFill>
                <a:effectLst/>
                <a:latin typeface="+mn-lt"/>
                <a:ea typeface="+mn-ea"/>
                <a:cs typeface="+mn-cs"/>
              </a:rPr>
              <a:t>1995</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Windows95</a:t>
            </a:r>
            <a:r>
              <a:rPr kumimoji="1" lang="ja-JP" altLang="ja-JP" sz="1200" kern="1200" dirty="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へのベンダーロックインを回避できる可能性もありました。この考え方は後のクラウドに繋がる重要な発想となったのです。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この頃、</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サービスという言葉が使われ始めます。</a:t>
            </a:r>
            <a:r>
              <a:rPr kumimoji="1" lang="en-US" altLang="ja-JP" sz="1200" kern="1200" dirty="0">
                <a:solidFill>
                  <a:schemeClr val="tx1"/>
                </a:solidFill>
                <a:effectLst/>
                <a:latin typeface="+mn-lt"/>
                <a:ea typeface="+mn-ea"/>
                <a:cs typeface="+mn-cs"/>
              </a:rPr>
              <a:t>Wikipedia</a:t>
            </a:r>
            <a:r>
              <a:rPr kumimoji="1" lang="ja-JP" altLang="en-US" sz="1200" kern="1200" dirty="0">
                <a:solidFill>
                  <a:schemeClr val="tx1"/>
                </a:solidFill>
                <a:effectLst/>
                <a:latin typeface="+mn-lt"/>
                <a:ea typeface="+mn-ea"/>
                <a:cs typeface="+mn-cs"/>
              </a:rPr>
              <a:t>によると、</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サービスは「</a:t>
            </a:r>
            <a:r>
              <a:rPr kumimoji="1" lang="en-US" altLang="ja-JP" sz="1200" kern="1200" dirty="0">
                <a:solidFill>
                  <a:schemeClr val="tx1"/>
                </a:solidFill>
                <a:effectLst/>
                <a:latin typeface="+mn-lt"/>
                <a:ea typeface="+mn-ea"/>
                <a:cs typeface="+mn-cs"/>
              </a:rPr>
              <a:t>W3C</a:t>
            </a:r>
            <a:r>
              <a:rPr kumimoji="1" lang="ja-JP" altLang="en-US" sz="1200" kern="1200" dirty="0">
                <a:solidFill>
                  <a:schemeClr val="tx1"/>
                </a:solidFill>
                <a:effectLst/>
                <a:latin typeface="+mn-lt"/>
                <a:ea typeface="+mn-ea"/>
                <a:cs typeface="+mn-cs"/>
              </a:rPr>
              <a:t>においては、</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サービスとは、さまざまなプラットフォーム上で動作する異なるソフトウェア同士が相互運用するための標準的な手段を提供するものと説明されている。」とされています。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RIC</a:t>
            </a:r>
            <a:r>
              <a:rPr kumimoji="1" lang="ja-JP" altLang="ja-JP" sz="1200" b="1" kern="1200" dirty="0">
                <a:solidFill>
                  <a:schemeClr val="tx1"/>
                </a:solidFill>
                <a:effectLst/>
                <a:latin typeface="+mn-lt"/>
                <a:ea typeface="+mn-ea"/>
                <a:cs typeface="+mn-cs"/>
              </a:rPr>
              <a:t>と</a:t>
            </a:r>
            <a:r>
              <a:rPr kumimoji="1" lang="en-US" altLang="ja-JP" sz="1200" b="1" kern="1200" dirty="0">
                <a:solidFill>
                  <a:schemeClr val="tx1"/>
                </a:solidFill>
                <a:effectLst/>
                <a:latin typeface="+mn-lt"/>
                <a:ea typeface="+mn-ea"/>
                <a:cs typeface="+mn-cs"/>
              </a:rPr>
              <a:t>RIA</a:t>
            </a:r>
            <a:endParaRPr kumimoji="1" lang="ja-JP" altLang="ja-JP" sz="1200" b="1"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はその代表です。</a:t>
            </a:r>
          </a:p>
          <a:p>
            <a:r>
              <a:rPr kumimoji="1" lang="ja-JP" altLang="ja-JP" sz="1200" kern="1200" dirty="0">
                <a:solidFill>
                  <a:schemeClr val="tx1"/>
                </a:solidFill>
                <a:effectLst/>
                <a:latin typeface="+mn-lt"/>
                <a:ea typeface="+mn-ea"/>
                <a:cs typeface="+mn-cs"/>
              </a:rPr>
              <a:t>このようなブラウザは</a:t>
            </a:r>
            <a:r>
              <a:rPr kumimoji="1" lang="en-US" altLang="ja-JP" sz="1200" kern="1200" dirty="0">
                <a:solidFill>
                  <a:schemeClr val="tx1"/>
                </a:solidFill>
                <a:effectLst/>
                <a:latin typeface="+mn-lt"/>
                <a:ea typeface="+mn-ea"/>
                <a:cs typeface="+mn-cs"/>
              </a:rPr>
              <a:t>RIC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Rich Internet Client</a:t>
            </a:r>
            <a:r>
              <a:rPr kumimoji="1" lang="ja-JP" altLang="ja-JP" sz="1200" kern="1200" dirty="0">
                <a:solidFill>
                  <a:schemeClr val="tx1"/>
                </a:solidFill>
                <a:effectLst/>
                <a:latin typeface="+mn-lt"/>
                <a:ea typeface="+mn-ea"/>
                <a:cs typeface="+mn-cs"/>
              </a:rPr>
              <a:t>）、それを使ったアプリケーションは</a:t>
            </a:r>
            <a:r>
              <a:rPr kumimoji="1" lang="en-US" altLang="ja-JP" sz="1200" kern="1200" dirty="0">
                <a:solidFill>
                  <a:schemeClr val="tx1"/>
                </a:solidFill>
                <a:effectLst/>
                <a:latin typeface="+mn-lt"/>
                <a:ea typeface="+mn-ea"/>
                <a:cs typeface="+mn-cs"/>
              </a:rPr>
              <a:t>RIA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Rich Internet Application</a:t>
            </a:r>
            <a:r>
              <a:rPr kumimoji="1" lang="ja-JP" altLang="ja-JP" sz="1200" kern="1200" dirty="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年代初頭、既にパソコンへの普及率が</a:t>
            </a:r>
            <a:r>
              <a:rPr kumimoji="1" lang="en-US" altLang="ja-JP" sz="1200" kern="1200" dirty="0">
                <a:solidFill>
                  <a:schemeClr val="tx1"/>
                </a:solidFill>
                <a:effectLst/>
                <a:latin typeface="+mn-lt"/>
                <a:ea typeface="+mn-ea"/>
                <a:cs typeface="+mn-cs"/>
              </a:rPr>
              <a:t>97%</a:t>
            </a:r>
            <a:r>
              <a:rPr kumimoji="1" lang="ja-JP" altLang="ja-JP" sz="1200" kern="1200" dirty="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a:solidFill>
                  <a:schemeClr val="tx1"/>
                </a:solidFill>
                <a:effectLst/>
                <a:latin typeface="+mn-lt"/>
                <a:ea typeface="+mn-ea"/>
                <a:cs typeface="+mn-cs"/>
              </a:rPr>
              <a:t>Flash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に代わるクライアントとして期待されたのです。</a:t>
            </a:r>
          </a:p>
          <a:p>
            <a:r>
              <a:rPr kumimoji="1" lang="ja-JP" altLang="ja-JP" sz="1200" kern="1200" dirty="0">
                <a:solidFill>
                  <a:schemeClr val="tx1"/>
                </a:solidFill>
                <a:effectLst/>
                <a:latin typeface="+mn-lt"/>
                <a:ea typeface="+mn-ea"/>
                <a:cs typeface="+mn-cs"/>
              </a:rPr>
              <a:t>しかし、</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は無料とは言え</a:t>
            </a:r>
            <a:r>
              <a:rPr kumimoji="1" lang="en-US" altLang="ja-JP" sz="1200" kern="1200" dirty="0">
                <a:solidFill>
                  <a:schemeClr val="tx1"/>
                </a:solidFill>
                <a:effectLst/>
                <a:latin typeface="+mn-lt"/>
                <a:ea typeface="+mn-ea"/>
                <a:cs typeface="+mn-cs"/>
              </a:rPr>
              <a:t>Adobe</a:t>
            </a:r>
            <a:r>
              <a:rPr kumimoji="1" lang="ja-JP" altLang="ja-JP" sz="1200" kern="1200" dirty="0">
                <a:solidFill>
                  <a:schemeClr val="tx1"/>
                </a:solidFill>
                <a:effectLst/>
                <a:latin typeface="+mn-lt"/>
                <a:ea typeface="+mn-ea"/>
                <a:cs typeface="+mn-cs"/>
              </a:rPr>
              <a:t>社の製品です。</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a:solidFill>
                  <a:schemeClr val="tx1"/>
                </a:solidFill>
                <a:effectLst/>
                <a:latin typeface="+mn-lt"/>
                <a:ea typeface="+mn-ea"/>
                <a:cs typeface="+mn-cs"/>
              </a:rPr>
              <a:t>そこに出現したのが「</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Asynchronous JavaScript + XML: </a:t>
            </a:r>
            <a:r>
              <a:rPr kumimoji="1" lang="ja-JP" altLang="ja-JP" sz="1200" kern="1200" dirty="0">
                <a:solidFill>
                  <a:schemeClr val="tx1"/>
                </a:solidFill>
                <a:effectLst/>
                <a:latin typeface="+mn-lt"/>
                <a:ea typeface="+mn-ea"/>
                <a:cs typeface="+mn-cs"/>
              </a:rPr>
              <a:t>エイジャックス）」です。</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は、ブラウザの標準機能だけで、高い表現力や操作性を実現しました。</a:t>
            </a:r>
          </a:p>
          <a:p>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を採用した最初のサービスは、</a:t>
            </a:r>
            <a:r>
              <a:rPr kumimoji="1" lang="en-US" altLang="ja-JP" sz="1200" kern="1200" dirty="0">
                <a:solidFill>
                  <a:schemeClr val="tx1"/>
                </a:solidFill>
                <a:effectLst/>
                <a:latin typeface="+mn-lt"/>
                <a:ea typeface="+mn-ea"/>
                <a:cs typeface="+mn-cs"/>
              </a:rPr>
              <a:t>2005</a:t>
            </a:r>
            <a:r>
              <a:rPr kumimoji="1" lang="ja-JP" altLang="ja-JP" sz="1200" kern="1200" dirty="0">
                <a:solidFill>
                  <a:schemeClr val="tx1"/>
                </a:solidFill>
                <a:effectLst/>
                <a:latin typeface="+mn-lt"/>
                <a:ea typeface="+mn-ea"/>
                <a:cs typeface="+mn-cs"/>
              </a:rPr>
              <a:t>年に公開された</a:t>
            </a:r>
            <a:r>
              <a:rPr kumimoji="1" lang="en-US" altLang="ja-JP" sz="1200" kern="1200" dirty="0">
                <a:solidFill>
                  <a:schemeClr val="tx1"/>
                </a:solidFill>
                <a:effectLst/>
                <a:latin typeface="+mn-lt"/>
                <a:ea typeface="+mn-ea"/>
                <a:cs typeface="+mn-cs"/>
              </a:rPr>
              <a:t> Google Maps </a:t>
            </a:r>
            <a:r>
              <a:rPr kumimoji="1" lang="ja-JP" altLang="ja-JP" sz="1200" kern="1200" dirty="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a:solidFill>
                  <a:schemeClr val="tx1"/>
                </a:solidFill>
                <a:effectLst/>
                <a:latin typeface="+mn-lt"/>
                <a:ea typeface="+mn-ea"/>
                <a:cs typeface="+mn-cs"/>
              </a:rPr>
              <a:t>Google Maps</a:t>
            </a:r>
            <a:r>
              <a:rPr kumimoji="1" lang="ja-JP" altLang="ja-JP" sz="1200" kern="1200" dirty="0">
                <a:solidFill>
                  <a:schemeClr val="tx1"/>
                </a:solidFill>
                <a:effectLst/>
                <a:latin typeface="+mn-lt"/>
                <a:ea typeface="+mn-ea"/>
                <a:cs typeface="+mn-cs"/>
              </a:rPr>
              <a:t>はマウスの操作だけで、なめらかな移動や拡大縮小ができたのです。</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のアプリケーションや</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年に、この技術に対して</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という名前が付けられました。</a:t>
            </a:r>
          </a:p>
          <a:p>
            <a:r>
              <a:rPr kumimoji="1" lang="ja-JP" altLang="ja-JP" sz="1200" kern="1200" dirty="0">
                <a:solidFill>
                  <a:schemeClr val="tx1"/>
                </a:solidFill>
                <a:effectLst/>
                <a:latin typeface="+mn-lt"/>
                <a:ea typeface="+mn-ea"/>
                <a:cs typeface="+mn-cs"/>
              </a:rPr>
              <a:t>これ以降、</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ブラウザは、情報の表示だけでは無く、</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システムを再度見直すきっかけとなったのです。</a:t>
            </a:r>
          </a:p>
          <a:p>
            <a:r>
              <a:rPr kumimoji="1" lang="ja-JP" altLang="ja-JP" sz="1200" kern="1200" dirty="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ベースで作ることができれば、クライアントは</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さて、皆さんは</a:t>
            </a:r>
            <a:r>
              <a:rPr kumimoji="1" lang="en-US" altLang="ja-JP" dirty="0"/>
              <a:t>Web2.0</a:t>
            </a:r>
            <a:r>
              <a:rPr kumimoji="1" lang="ja-JP" altLang="en-US" dirty="0"/>
              <a:t>というのをご存じでしょうか？若い方はご存じないかもしれませんが、</a:t>
            </a:r>
            <a:r>
              <a:rPr kumimoji="1" lang="en-US" altLang="ja-JP" dirty="0"/>
              <a:t>2005</a:t>
            </a:r>
            <a:r>
              <a:rPr kumimoji="1" lang="ja-JP" altLang="en-US" dirty="0"/>
              <a:t>年頃に一大ブームを巻き起こしたＷｅｂの技術革新です。</a:t>
            </a:r>
            <a:endParaRPr kumimoji="1" lang="en-US" altLang="ja-JP" dirty="0"/>
          </a:p>
          <a:p>
            <a:endParaRPr kumimoji="1" lang="en-US" altLang="ja-JP" dirty="0"/>
          </a:p>
          <a:p>
            <a:r>
              <a:rPr kumimoji="1" lang="ja-JP" altLang="en-US" dirty="0"/>
              <a:t>それまで一方通行的で動きに乏しかった</a:t>
            </a:r>
            <a:r>
              <a:rPr kumimoji="1" lang="en-US" altLang="ja-JP" dirty="0"/>
              <a:t>Web</a:t>
            </a:r>
            <a:r>
              <a:rPr kumimoji="1" lang="ja-JP" altLang="en-US" dirty="0"/>
              <a:t>サイトが、いきなり動的でインタラクティブなものになり、利便性が劇的に向上しました。</a:t>
            </a:r>
            <a:r>
              <a:rPr kumimoji="1" lang="en-US" altLang="ja-JP" dirty="0"/>
              <a:t>Web</a:t>
            </a:r>
            <a:r>
              <a:rPr kumimoji="1" lang="ja-JP" altLang="en-US" dirty="0"/>
              <a:t>がプラットフォーム化し、ユーザーが情報を発信する新しい使い方が可能になりました。これを可能にしたのが、</a:t>
            </a:r>
            <a:r>
              <a:rPr kumimoji="1" lang="en-US" altLang="ja-JP" dirty="0"/>
              <a:t>Ajax</a:t>
            </a:r>
            <a:r>
              <a:rPr kumimoji="1" lang="ja-JP" altLang="en-US" dirty="0" err="1"/>
              <a:t>だったのです</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18</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a:t>Web2.0</a:t>
            </a:r>
            <a:r>
              <a:rPr lang="ja-JP" altLang="en-US" dirty="0"/>
              <a:t>の原動力となった技術のひとつが、</a:t>
            </a:r>
            <a:r>
              <a:rPr lang="en-US" altLang="ja-JP" dirty="0"/>
              <a:t>Ajax</a:t>
            </a:r>
            <a:r>
              <a:rPr lang="ja-JP" altLang="en-US" dirty="0"/>
              <a:t>です。</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は、</a:t>
            </a:r>
            <a:r>
              <a:rPr lang="en-US" altLang="ja-JP" dirty="0"/>
              <a:t>Asynchronous JavaScript + XML</a:t>
            </a:r>
            <a:r>
              <a:rPr lang="ja-JP" altLang="en-US" dirty="0"/>
              <a:t>を縮めたものです。</a:t>
            </a:r>
            <a:r>
              <a:rPr lang="en-US" altLang="ja-JP" dirty="0"/>
              <a:t>2004</a:t>
            </a:r>
            <a:r>
              <a:rPr lang="ja-JP" altLang="en-US" dirty="0"/>
              <a:t>年に提供が開始された</a:t>
            </a:r>
            <a:r>
              <a:rPr lang="en-US" altLang="ja-JP" dirty="0"/>
              <a:t>Google Maps</a:t>
            </a:r>
            <a:r>
              <a:rPr lang="ja-JP" altLang="en-US" dirty="0"/>
              <a:t>で使われた機能に対して</a:t>
            </a:r>
            <a:r>
              <a:rPr lang="en-US" altLang="ja-JP" dirty="0"/>
              <a:t>2005</a:t>
            </a:r>
            <a:r>
              <a:rPr lang="ja-JP" altLang="en-US" dirty="0"/>
              <a:t>年、命名されました。</a:t>
            </a:r>
            <a:endParaRPr lang="en-US" altLang="ja-JP" dirty="0"/>
          </a:p>
          <a:p>
            <a:pPr eaLnBrk="1" hangingPunct="1">
              <a:spcBef>
                <a:spcPct val="0"/>
              </a:spcBef>
            </a:pPr>
            <a:endParaRPr lang="en-US" altLang="ja-JP" dirty="0"/>
          </a:p>
          <a:p>
            <a:pPr eaLnBrk="1" hangingPunct="1">
              <a:spcBef>
                <a:spcPct val="0"/>
              </a:spcBef>
            </a:pPr>
            <a:r>
              <a:rPr lang="en-US" altLang="ja-JP" dirty="0"/>
              <a:t>JavaScript</a:t>
            </a:r>
            <a:r>
              <a:rPr lang="ja-JP" altLang="en-US" dirty="0"/>
              <a:t>はサーバーからダウンロードされブラウザ上で実行されるスクリプト言語で、元々</a:t>
            </a:r>
            <a:r>
              <a:rPr lang="en-US" altLang="ja-JP" dirty="0"/>
              <a:t>Web</a:t>
            </a:r>
            <a:r>
              <a:rPr lang="ja-JP" altLang="en-US" dirty="0"/>
              <a:t>ブラウザに内蔵されていたものです。これを非同期に使うことによって、使い勝手を向上させます。</a:t>
            </a:r>
            <a:endParaRPr lang="en-US" altLang="ja-JP" dirty="0"/>
          </a:p>
          <a:p>
            <a:pPr eaLnBrk="1" hangingPunct="1">
              <a:spcBef>
                <a:spcPct val="0"/>
              </a:spcBef>
            </a:pPr>
            <a:r>
              <a:rPr lang="en-US" altLang="ja-JP" dirty="0"/>
              <a:t>XML</a:t>
            </a:r>
            <a:r>
              <a:rPr lang="ja-JP" altLang="en-US" dirty="0"/>
              <a:t>は</a:t>
            </a:r>
            <a:r>
              <a:rPr lang="en-US" altLang="ja-JP" dirty="0"/>
              <a:t>HTML</a:t>
            </a:r>
            <a:r>
              <a:rPr lang="ja-JP" altLang="en-US" dirty="0"/>
              <a:t>と同様のマークアップ言語で、様々な機能を必要に応じて拡張できるという特徴を持っています。</a:t>
            </a:r>
            <a:endParaRPr lang="en-US" altLang="ja-JP" dirty="0"/>
          </a:p>
          <a:p>
            <a:pPr eaLnBrk="1" hangingPunct="1">
              <a:spcBef>
                <a:spcPct val="0"/>
              </a:spcBef>
            </a:pPr>
            <a:endParaRPr lang="en-US" altLang="ja-JP" dirty="0"/>
          </a:p>
          <a:p>
            <a:pPr eaLnBrk="1" hangingPunct="1">
              <a:spcBef>
                <a:spcPct val="0"/>
              </a:spcBef>
            </a:pPr>
            <a:r>
              <a:rPr lang="ja-JP" altLang="en-US" dirty="0"/>
              <a:t>技術的な詳細は省きますが、要するに、これらの技術の組合せによって、</a:t>
            </a:r>
            <a:r>
              <a:rPr lang="en-US" altLang="ja-JP" dirty="0"/>
              <a:t>Flash</a:t>
            </a:r>
            <a:r>
              <a:rPr lang="ja-JP" altLang="en-US" dirty="0"/>
              <a:t>などのプラグインを使わずにネイティブアプリケーション並の高度な</a:t>
            </a:r>
            <a:r>
              <a:rPr lang="en-US" altLang="ja-JP" dirty="0"/>
              <a:t>UI</a:t>
            </a:r>
            <a:r>
              <a:rPr lang="ja-JP" altLang="en-US" dirty="0"/>
              <a:t>を実現することができるのです。</a:t>
            </a:r>
            <a:endParaRPr lang="en-US" altLang="ja-JP" dirty="0"/>
          </a:p>
          <a:p>
            <a:pPr eaLnBrk="1" hangingPunct="1">
              <a:spcBef>
                <a:spcPct val="0"/>
              </a:spcBef>
            </a:pPr>
            <a:endParaRPr lang="en-US" altLang="ja-JP" dirty="0"/>
          </a:p>
          <a:p>
            <a:pPr eaLnBrk="1" hangingPunct="1">
              <a:spcBef>
                <a:spcPct val="0"/>
              </a:spcBef>
            </a:pPr>
            <a:r>
              <a:rPr lang="ja-JP" altLang="en-US" dirty="0"/>
              <a:t>ところで、よく間違われるのですが、プログラミング言語の</a:t>
            </a:r>
            <a:r>
              <a:rPr lang="en-US" altLang="ja-JP" dirty="0"/>
              <a:t>Java</a:t>
            </a:r>
            <a:r>
              <a:rPr lang="ja-JP" altLang="en-US" dirty="0"/>
              <a:t>と</a:t>
            </a:r>
            <a:r>
              <a:rPr lang="en-US" altLang="ja-JP" dirty="0"/>
              <a:t>JavaScript</a:t>
            </a:r>
            <a:r>
              <a:rPr lang="ja-JP" altLang="en-US" dirty="0"/>
              <a:t>は、全く違う物です。元々は</a:t>
            </a:r>
            <a:r>
              <a:rPr lang="en-US" altLang="ja-JP" dirty="0" err="1"/>
              <a:t>NetScape</a:t>
            </a:r>
            <a:r>
              <a:rPr lang="ja-JP" altLang="en-US" dirty="0"/>
              <a:t>のエンジニアが開発し、</a:t>
            </a:r>
            <a:r>
              <a:rPr lang="en-US" altLang="ja-JP" dirty="0"/>
              <a:t>Java</a:t>
            </a:r>
            <a:r>
              <a:rPr lang="ja-JP" altLang="en-US" dirty="0"/>
              <a:t>の知名度にあやかるために名前だけ似せたと言われています。</a:t>
            </a:r>
            <a:endParaRPr lang="en-US" altLang="ja-JP" dirty="0"/>
          </a:p>
          <a:p>
            <a:pPr eaLnBrk="1" hangingPunct="1">
              <a:spcBef>
                <a:spcPct val="0"/>
              </a:spcBef>
            </a:pPr>
            <a:endParaRPr lang="en-US" altLang="ja-JP" dirty="0"/>
          </a:p>
          <a:p>
            <a:pPr eaLnBrk="1" hangingPunct="1">
              <a:spcBef>
                <a:spcPct val="0"/>
              </a:spcBef>
            </a:pPr>
            <a:r>
              <a:rPr lang="ja-JP" altLang="en-US" dirty="0"/>
              <a:t>現在は国際規格となり、正式には</a:t>
            </a:r>
            <a:r>
              <a:rPr lang="en-US" altLang="ja-JP" dirty="0"/>
              <a:t>ECMAScript</a:t>
            </a:r>
            <a:r>
              <a:rPr lang="ja-JP" altLang="en-US" dirty="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18</a:t>
            </a:fld>
            <a:endParaRPr lang="en-US" altLang="ja-JP" sz="1300">
              <a:ea typeface="ＭＳ Ｐゴシック" charset="-128"/>
            </a:endParaRPr>
          </a:p>
        </p:txBody>
      </p:sp>
    </p:spTree>
    <p:extLst>
      <p:ext uri="{BB962C8B-B14F-4D97-AF65-F5344CB8AC3E}">
        <p14:creationId xmlns:p14="http://schemas.microsoft.com/office/powerpoint/2010/main" val="3689707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説明だけではわかりにくいと思いますので、具体的な例をひとつ見ていただきましょう。</a:t>
            </a:r>
            <a:endParaRPr lang="en-US" altLang="ja-JP" dirty="0"/>
          </a:p>
          <a:p>
            <a:pPr eaLnBrk="1" hangingPunct="1">
              <a:spcBef>
                <a:spcPct val="0"/>
              </a:spcBef>
            </a:pPr>
            <a:endParaRPr lang="en-US" altLang="ja-JP" dirty="0"/>
          </a:p>
          <a:p>
            <a:pPr eaLnBrk="1" hangingPunct="1">
              <a:spcBef>
                <a:spcPct val="0"/>
              </a:spcBef>
            </a:pPr>
            <a:r>
              <a:rPr lang="en-US" altLang="ja-JP" dirty="0"/>
              <a:t>Web2.0</a:t>
            </a:r>
            <a:r>
              <a:rPr lang="ja-JP" altLang="en-US" dirty="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a:p>
          <a:p>
            <a:pPr eaLnBrk="1" hangingPunct="1">
              <a:spcBef>
                <a:spcPct val="0"/>
              </a:spcBef>
            </a:pPr>
            <a:endParaRPr lang="en-US" altLang="ja-JP" dirty="0"/>
          </a:p>
          <a:p>
            <a:pPr eaLnBrk="1" hangingPunct="1">
              <a:spcBef>
                <a:spcPct val="0"/>
              </a:spcBef>
            </a:pPr>
            <a:r>
              <a:rPr lang="ja-JP" altLang="en-US" dirty="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19</a:t>
            </a:fld>
            <a:endParaRPr lang="ja-JP" altLang="en-US"/>
          </a:p>
        </p:txBody>
      </p:sp>
    </p:spTree>
    <p:extLst>
      <p:ext uri="{BB962C8B-B14F-4D97-AF65-F5344CB8AC3E}">
        <p14:creationId xmlns:p14="http://schemas.microsoft.com/office/powerpoint/2010/main" val="161248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そこへ表われたのが</a:t>
            </a:r>
            <a:r>
              <a:rPr lang="en-US" altLang="ja-JP" dirty="0"/>
              <a:t>Google Maps</a:t>
            </a:r>
            <a:r>
              <a:rPr lang="ja-JP" altLang="en-US" dirty="0"/>
              <a:t>でした。</a:t>
            </a:r>
            <a:r>
              <a:rPr lang="en-US" altLang="ja-JP" dirty="0"/>
              <a:t>Google Maps</a:t>
            </a:r>
            <a:r>
              <a:rPr lang="ja-JP" altLang="en-US" dirty="0"/>
              <a:t>では、見たい方向にマウスを持って行き、</a:t>
            </a:r>
            <a:endParaRPr lang="en-US" altLang="ja-JP" dirty="0"/>
          </a:p>
          <a:p>
            <a:pPr eaLnBrk="1" hangingPunct="1">
              <a:spcBef>
                <a:spcPct val="0"/>
              </a:spcBef>
            </a:pPr>
            <a:endParaRPr lang="en-US" altLang="ja-JP" dirty="0"/>
          </a:p>
          <a:p>
            <a:pPr eaLnBrk="1" hangingPunct="1">
              <a:spcBef>
                <a:spcPct val="0"/>
              </a:spcBef>
            </a:pPr>
            <a:r>
              <a:rPr lang="ja-JP" altLang="en-US" dirty="0"/>
              <a:t>ドラッグすることによって、インタラクティブに地図を動かすことができます。これが、</a:t>
            </a:r>
            <a:r>
              <a:rPr lang="en-US" altLang="ja-JP" dirty="0"/>
              <a:t>Ajax</a:t>
            </a:r>
            <a:r>
              <a:rPr lang="ja-JP" altLang="en-US" dirty="0"/>
              <a:t>で可能になったのです。</a:t>
            </a:r>
            <a:endParaRPr lang="en-US" altLang="ja-JP" dirty="0"/>
          </a:p>
          <a:p>
            <a:pPr eaLnBrk="1" hangingPunct="1">
              <a:spcBef>
                <a:spcPct val="0"/>
              </a:spcBef>
            </a:pPr>
            <a:endParaRPr lang="en-US" altLang="ja-JP" dirty="0"/>
          </a:p>
          <a:p>
            <a:pPr eaLnBrk="1" hangingPunct="1">
              <a:spcBef>
                <a:spcPct val="0"/>
              </a:spcBef>
            </a:pPr>
            <a:r>
              <a:rPr lang="ja-JP" altLang="en-US" dirty="0"/>
              <a:t>もちろん、当時でも</a:t>
            </a:r>
            <a:r>
              <a:rPr lang="en-US" altLang="ja-JP" dirty="0"/>
              <a:t>Flash</a:t>
            </a:r>
            <a:r>
              <a:rPr lang="ja-JP" altLang="en-US" dirty="0"/>
              <a:t>を使ったり、</a:t>
            </a:r>
            <a:r>
              <a:rPr lang="en-US" altLang="ja-JP" dirty="0"/>
              <a:t>PC</a:t>
            </a:r>
            <a:r>
              <a:rPr lang="ja-JP" altLang="en-US" dirty="0"/>
              <a:t>用の地図アプリを使えばこういうことはできたのですが、プラグイン無しのブラウザ単体で実現したことが凄かったのです。当時の</a:t>
            </a:r>
            <a:r>
              <a:rPr lang="en-US" altLang="ja-JP" dirty="0"/>
              <a:t>Web</a:t>
            </a:r>
            <a:r>
              <a:rPr lang="ja-JP" altLang="en-US" dirty="0"/>
              <a:t>デザイナやエンジニアは、ブラウザだけでここまでできるのか、と驚愕したわけです。</a:t>
            </a:r>
            <a:endParaRPr lang="en-US" altLang="ja-JP" dirty="0"/>
          </a:p>
          <a:p>
            <a:pPr eaLnBrk="1" hangingPunct="1">
              <a:spcBef>
                <a:spcPct val="0"/>
              </a:spcBef>
            </a:pPr>
            <a:endParaRPr lang="en-US" altLang="ja-JP" dirty="0"/>
          </a:p>
          <a:p>
            <a:pPr eaLnBrk="1" hangingPunct="1">
              <a:spcBef>
                <a:spcPct val="0"/>
              </a:spcBef>
            </a:pPr>
            <a:r>
              <a:rPr lang="ja-JP" altLang="en-US" dirty="0"/>
              <a:t>仕組みとしては、最初の地図を表示したあと、</a:t>
            </a:r>
            <a:r>
              <a:rPr lang="en-US" altLang="ja-JP" dirty="0"/>
              <a:t>XML</a:t>
            </a:r>
            <a:r>
              <a:rPr lang="ja-JP" altLang="en-US" dirty="0"/>
              <a:t>と</a:t>
            </a:r>
            <a:r>
              <a:rPr lang="en-US" altLang="ja-JP" dirty="0"/>
              <a:t>JavaScript</a:t>
            </a:r>
            <a:r>
              <a:rPr lang="ja-JP" altLang="en-US" dirty="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a:p>
          <a:p>
            <a:pPr eaLnBrk="1" hangingPunct="1">
              <a:spcBef>
                <a:spcPct val="0"/>
              </a:spcBef>
            </a:pPr>
            <a:endParaRPr lang="en-US" altLang="ja-JP" dirty="0"/>
          </a:p>
          <a:p>
            <a:pPr eaLnBrk="1" hangingPunct="1">
              <a:spcBef>
                <a:spcPct val="0"/>
              </a:spcBef>
            </a:pPr>
            <a:r>
              <a:rPr lang="ja-JP" altLang="en-US" dirty="0"/>
              <a:t>ユーザーが読込の指示をしなくてもブラウザが勝手に先行して読みこむのが「非同期」通信で、これによって、周辺の地図を見たくなったときに待ち時間無しに表示できるのです。</a:t>
            </a:r>
            <a:endParaRPr lang="en-US" altLang="ja-JP" dirty="0"/>
          </a:p>
          <a:p>
            <a:pPr eaLnBrk="1" hangingPunct="1">
              <a:spcBef>
                <a:spcPct val="0"/>
              </a:spcBef>
            </a:pPr>
            <a:endParaRPr lang="en-US" altLang="ja-JP" dirty="0"/>
          </a:p>
          <a:p>
            <a:pPr eaLnBrk="1" hangingPunct="1">
              <a:spcBef>
                <a:spcPct val="0"/>
              </a:spcBef>
            </a:pPr>
            <a:r>
              <a:rPr lang="ja-JP" altLang="en-US" dirty="0"/>
              <a:t>そして、マウスのドラッグを検知した場合、</a:t>
            </a:r>
            <a:r>
              <a:rPr lang="en-US" altLang="ja-JP" dirty="0"/>
              <a:t>DHTML</a:t>
            </a:r>
            <a:r>
              <a:rPr lang="ja-JP" altLang="en-US" dirty="0"/>
              <a:t>を使って画面の一部分のみを書き換えて表示します。これで、待ち時間無しに直感的な操作が可能になるわけです。</a:t>
            </a:r>
            <a:endParaRPr lang="en-US" altLang="ja-JP" dirty="0"/>
          </a:p>
          <a:p>
            <a:pPr eaLnBrk="1" hangingPunct="1">
              <a:spcBef>
                <a:spcPct val="0"/>
              </a:spcBef>
            </a:pPr>
            <a:endParaRPr lang="ja-JP" altLang="en-US" dirty="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20</a:t>
            </a:fld>
            <a:endParaRPr lang="ja-JP" altLang="en-US"/>
          </a:p>
        </p:txBody>
      </p:sp>
    </p:spTree>
    <p:extLst>
      <p:ext uri="{BB962C8B-B14F-4D97-AF65-F5344CB8AC3E}">
        <p14:creationId xmlns:p14="http://schemas.microsoft.com/office/powerpoint/2010/main" val="378406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コンピュータが誕生した当時は、高価なコンピュータを沢山の人が共有するタイムシェアリングの形態が主流でした。巨大なメインフレームが全てのコンピューティングリソースを持ち、沢山の処理能力を持たないキャラクタターミナル</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ダムターミナル＝頭の悪い馬鹿な端末</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が接続され、利用されていました。</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時代が進み、分散処理が普及してくると、小さなコンピュータと高機能なクライアント</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ファット・クライアント</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を組み合わせたクライアントサーバーが主流になりました。「オープンシステム」とも呼ばれましたが、クライアント側は</a:t>
            </a:r>
            <a:r>
              <a:rPr kumimoji="1" lang="en-US" altLang="ja-JP" sz="1200" kern="1200" dirty="0">
                <a:solidFill>
                  <a:schemeClr val="tx1"/>
                </a:solidFill>
                <a:effectLst/>
                <a:latin typeface="+mn-lt"/>
                <a:ea typeface="+mn-ea"/>
                <a:cs typeface="+mn-cs"/>
              </a:rPr>
              <a:t>Microsoft</a:t>
            </a:r>
            <a:r>
              <a:rPr kumimoji="1" lang="ja-JP" altLang="en-US"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Intel</a:t>
            </a:r>
            <a:r>
              <a:rPr kumimoji="1" lang="ja-JP" altLang="en-US" sz="1200" kern="1200" dirty="0">
                <a:solidFill>
                  <a:schemeClr val="tx1"/>
                </a:solidFill>
                <a:effectLst/>
                <a:latin typeface="+mn-lt"/>
                <a:ea typeface="+mn-ea"/>
                <a:cs typeface="+mn-cs"/>
              </a:rPr>
              <a:t>の技術</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WinTel</a:t>
            </a:r>
            <a:r>
              <a:rPr kumimoji="1" lang="ja-JP" altLang="en-US" sz="1200" kern="1200" dirty="0">
                <a:solidFill>
                  <a:schemeClr val="tx1"/>
                </a:solidFill>
                <a:effectLst/>
                <a:latin typeface="+mn-lt"/>
                <a:ea typeface="+mn-ea"/>
                <a:cs typeface="+mn-cs"/>
              </a:rPr>
              <a:t>連合</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を使った</a:t>
            </a:r>
            <a:r>
              <a:rPr kumimoji="1" lang="en-US" altLang="ja-JP" sz="1200" kern="1200" dirty="0" err="1">
                <a:solidFill>
                  <a:schemeClr val="tx1"/>
                </a:solidFill>
                <a:effectLst/>
                <a:latin typeface="+mn-lt"/>
                <a:ea typeface="+mn-ea"/>
                <a:cs typeface="+mn-cs"/>
              </a:rPr>
              <a:t>WindowsPC</a:t>
            </a:r>
            <a:r>
              <a:rPr kumimoji="1" lang="ja-JP" altLang="en-US"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9</a:t>
            </a:r>
            <a:r>
              <a:rPr kumimoji="1" lang="ja-JP" altLang="en-US" sz="1200" kern="1200" dirty="0">
                <a:solidFill>
                  <a:schemeClr val="tx1"/>
                </a:solidFill>
                <a:effectLst/>
                <a:latin typeface="+mn-lt"/>
                <a:ea typeface="+mn-ea"/>
                <a:cs typeface="+mn-cs"/>
              </a:rPr>
              <a:t>割以上を占めており、事実上の独占状態でした。</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クラウドは、シュミットが言ったように、様々な端末から、</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ブラウザを使ってクラウド上のサーバーにアクセスします。サーバー側のアプリケーションを</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標準技術で構築された</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アプリケーションとして構築しておけば、</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ブラウザを持った様々なデバイスから等しくアクセスしてその機能を利用することができます。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この言葉が意味するところは、</a:t>
            </a:r>
            <a:r>
              <a:rPr kumimoji="1" lang="ja-JP" altLang="en-US" sz="1200" kern="1200" dirty="0">
                <a:solidFill>
                  <a:schemeClr val="tx1"/>
                </a:solidFill>
                <a:effectLst/>
                <a:latin typeface="+mn-lt"/>
                <a:ea typeface="+mn-ea"/>
                <a:cs typeface="+mn-cs"/>
              </a:rPr>
              <a:t>特定のハードウェアや</a:t>
            </a:r>
            <a:r>
              <a:rPr kumimoji="1" lang="ja-JP" altLang="ja-JP" sz="1200" kern="1200" dirty="0">
                <a:solidFill>
                  <a:schemeClr val="tx1"/>
                </a:solidFill>
                <a:effectLst/>
                <a:latin typeface="+mn-lt"/>
                <a:ea typeface="+mn-ea"/>
                <a:cs typeface="+mn-cs"/>
              </a:rPr>
              <a:t>基本ソフトの種類 （</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Mac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Android</a:t>
            </a:r>
            <a:r>
              <a:rPr kumimoji="1" lang="ja-JP" altLang="ja-JP" sz="1200" kern="1200" dirty="0">
                <a:solidFill>
                  <a:schemeClr val="tx1"/>
                </a:solidFill>
                <a:effectLst/>
                <a:latin typeface="+mn-lt"/>
                <a:ea typeface="+mn-ea"/>
                <a:cs typeface="+mn-cs"/>
              </a:rPr>
              <a:t>など）に関係なく、</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れは、それまでの特定の企業の技術に頼るプラットフォームから、オープンなプラットフォームへの移行でもあります。標準技術をサポートしていれば、ベンダーを選ばずにアプリケーションを利用し、アプリを利用することができるのです。</a:t>
            </a:r>
            <a:endParaRPr kumimoji="1" lang="en-US" altLang="ja-JP"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アプリケーションは人が利用することを前提にしていますが、プログラム間で連携できるように進化したものが</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サービスです。複数の</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サービスを組み合わせて新しいサービスを作るのがマッシュアップですが、マッシュアップについては別の機会にご説明します。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9167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ブラウザ単体で高度な</a:t>
            </a:r>
            <a:r>
              <a:rPr lang="en-US" altLang="ja-JP" dirty="0"/>
              <a:t>UI</a:t>
            </a:r>
            <a:r>
              <a:rPr lang="ja-JP" altLang="en-US" dirty="0"/>
              <a:t>を実現した</a:t>
            </a:r>
            <a:r>
              <a:rPr lang="en-US" altLang="ja-JP" dirty="0"/>
              <a:t>Ajax</a:t>
            </a:r>
            <a:r>
              <a:rPr lang="ja-JP" altLang="en-US" dirty="0"/>
              <a:t>ですが、その最大の特徴は、新しい技術をなんら必要としなかった、というところにありました。</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を構成する技術である</a:t>
            </a:r>
            <a:r>
              <a:rPr lang="en-US" altLang="ja-JP" dirty="0"/>
              <a:t>JavaScript</a:t>
            </a:r>
            <a:r>
              <a:rPr lang="ja-JP" altLang="en-US" dirty="0" err="1"/>
              <a:t>、</a:t>
            </a:r>
            <a:r>
              <a:rPr lang="en-US" altLang="ja-JP" dirty="0"/>
              <a:t>DHTML</a:t>
            </a:r>
            <a:r>
              <a:rPr lang="ja-JP" altLang="en-US" dirty="0" err="1"/>
              <a:t>、</a:t>
            </a:r>
            <a:r>
              <a:rPr lang="en-US" altLang="ja-JP" dirty="0"/>
              <a:t>XML</a:t>
            </a:r>
            <a:r>
              <a:rPr lang="ja-JP" altLang="en-US" dirty="0"/>
              <a:t>は、</a:t>
            </a:r>
            <a:r>
              <a:rPr lang="en-US" altLang="ja-JP" dirty="0"/>
              <a:t>1990</a:t>
            </a:r>
            <a:r>
              <a:rPr lang="ja-JP" altLang="en-US" dirty="0"/>
              <a:t>年代にすでにブラウザに組込まれていたのです。しかし、これらの機能は有効に利用されずに放置されていました。</a:t>
            </a:r>
            <a:r>
              <a:rPr lang="en-US" altLang="ja-JP" dirty="0"/>
              <a:t>JavaScript</a:t>
            </a:r>
            <a:r>
              <a:rPr lang="ja-JP" altLang="en-US" dirty="0"/>
              <a:t>に至っては、セキュリティ上のリスクがあるため、機能をオフにしておくことが推奨されていたほどです。</a:t>
            </a:r>
            <a:endParaRPr lang="en-US" altLang="ja-JP" dirty="0"/>
          </a:p>
          <a:p>
            <a:pPr eaLnBrk="1" hangingPunct="1">
              <a:spcBef>
                <a:spcPct val="0"/>
              </a:spcBef>
            </a:pPr>
            <a:endParaRPr lang="en-US" altLang="ja-JP" dirty="0"/>
          </a:p>
          <a:p>
            <a:pPr eaLnBrk="1" hangingPunct="1">
              <a:spcBef>
                <a:spcPct val="0"/>
              </a:spcBef>
            </a:pPr>
            <a:r>
              <a:rPr lang="ja-JP" altLang="en-US" dirty="0"/>
              <a:t>ですから、</a:t>
            </a:r>
            <a:r>
              <a:rPr lang="en-US" altLang="ja-JP" dirty="0"/>
              <a:t>Ajax</a:t>
            </a:r>
            <a:r>
              <a:rPr lang="ja-JP" altLang="en-US" dirty="0"/>
              <a:t>は新規に開発されたものではなく、もともとあった機能を組み合わせて新しい使い方を「発見」したものである、ということができます。</a:t>
            </a:r>
            <a:endParaRPr lang="en-US" altLang="ja-JP" dirty="0"/>
          </a:p>
          <a:p>
            <a:pPr eaLnBrk="1" hangingPunct="1">
              <a:spcBef>
                <a:spcPct val="0"/>
              </a:spcBef>
            </a:pPr>
            <a:endParaRPr lang="en-US" altLang="ja-JP" dirty="0"/>
          </a:p>
          <a:p>
            <a:pPr eaLnBrk="1" hangingPunct="1">
              <a:spcBef>
                <a:spcPct val="0"/>
              </a:spcBef>
            </a:pPr>
            <a:r>
              <a:rPr lang="ja-JP" altLang="en-US" dirty="0"/>
              <a:t>つまり、サーバー側で</a:t>
            </a:r>
            <a:r>
              <a:rPr lang="en-US" altLang="ja-JP" dirty="0"/>
              <a:t>Ajax</a:t>
            </a:r>
            <a:r>
              <a:rPr lang="ja-JP" altLang="en-US" dirty="0"/>
              <a:t>を意識した開発を行う事によって、クライアント側に何ら手を加えること無く、この新しいユーザーエクスペリエンスを実現することができたのです。世界中の</a:t>
            </a:r>
            <a:r>
              <a:rPr lang="en-US" altLang="ja-JP" dirty="0"/>
              <a:t>PC</a:t>
            </a:r>
            <a:r>
              <a:rPr lang="ja-JP" altLang="en-US" dirty="0"/>
              <a:t>が</a:t>
            </a:r>
            <a:r>
              <a:rPr lang="en-US" altLang="ja-JP" dirty="0"/>
              <a:t>Ajax</a:t>
            </a:r>
            <a:r>
              <a:rPr lang="ja-JP" altLang="en-US" dirty="0"/>
              <a:t>レディな状態になっているということで、これは非常に大きなメリットです。</a:t>
            </a:r>
          </a:p>
          <a:p>
            <a:pPr eaLnBrk="1" hangingPunct="1">
              <a:spcBef>
                <a:spcPct val="0"/>
              </a:spcBef>
            </a:pPr>
            <a:endParaRPr lang="en-US" altLang="ja-JP" dirty="0"/>
          </a:p>
          <a:p>
            <a:pPr eaLnBrk="1" hangingPunct="1">
              <a:spcBef>
                <a:spcPct val="0"/>
              </a:spcBef>
            </a:pPr>
            <a:r>
              <a:rPr lang="en-US" altLang="ja-JP" dirty="0"/>
              <a:t>Ajax</a:t>
            </a:r>
            <a:r>
              <a:rPr lang="ja-JP" altLang="en-US" dirty="0"/>
              <a:t>の発見は、</a:t>
            </a:r>
            <a:r>
              <a:rPr lang="en-US" altLang="ja-JP" dirty="0"/>
              <a:t>Web</a:t>
            </a:r>
            <a:r>
              <a:rPr lang="ja-JP" altLang="en-US" dirty="0"/>
              <a:t>の世界を一変させました。それまで静的で動きに乏しかった</a:t>
            </a:r>
            <a:r>
              <a:rPr lang="en-US" altLang="ja-JP" dirty="0"/>
              <a:t>Web</a:t>
            </a:r>
            <a:r>
              <a:rPr lang="ja-JP" altLang="en-US" dirty="0"/>
              <a:t>サイトが、どんどん書き換えられ、高度な</a:t>
            </a:r>
            <a:r>
              <a:rPr lang="en-US" altLang="ja-JP" dirty="0"/>
              <a:t>UI</a:t>
            </a:r>
            <a:r>
              <a:rPr lang="ja-JP" altLang="en-US" dirty="0"/>
              <a:t>を備えていったのです。それが</a:t>
            </a:r>
            <a:r>
              <a:rPr lang="en-US" altLang="ja-JP" dirty="0"/>
              <a:t>Web2.0</a:t>
            </a:r>
            <a:r>
              <a:rPr lang="ja-JP" altLang="en-US" dirty="0"/>
              <a:t>という大きな流れになったのでした。</a:t>
            </a:r>
            <a:endParaRPr lang="en-US" altLang="ja-JP" dirty="0"/>
          </a:p>
          <a:p>
            <a:pPr eaLnBrk="1" hangingPunct="1">
              <a:spcBef>
                <a:spcPct val="0"/>
              </a:spcBef>
            </a:pPr>
            <a:endParaRPr lang="en-US" altLang="ja-JP" dirty="0"/>
          </a:p>
          <a:p>
            <a:pPr eaLnBrk="1" hangingPunct="1">
              <a:spcBef>
                <a:spcPct val="0"/>
              </a:spcBef>
            </a:pPr>
            <a:r>
              <a:rPr lang="ja-JP" altLang="en-US" dirty="0"/>
              <a:t>標準の</a:t>
            </a:r>
            <a:r>
              <a:rPr lang="en-US" altLang="ja-JP" dirty="0"/>
              <a:t>Web </a:t>
            </a:r>
            <a:r>
              <a:rPr lang="ja-JP" altLang="en-US" dirty="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a:t>Flash</a:t>
            </a:r>
            <a:r>
              <a:rPr lang="ja-JP" altLang="en-US" dirty="0"/>
              <a:t>の採用に躊躇していたベンダーも、安心して採用することができます。追加のコストもかかりません。良いことずくめです。</a:t>
            </a:r>
            <a:endParaRPr lang="en-US" altLang="ja-JP" dirty="0"/>
          </a:p>
          <a:p>
            <a:pPr eaLnBrk="1" hangingPunct="1">
              <a:spcBef>
                <a:spcPct val="0"/>
              </a:spcBef>
            </a:pPr>
            <a:endParaRPr lang="en-US" altLang="ja-JP" dirty="0"/>
          </a:p>
          <a:p>
            <a:pPr eaLnBrk="1" hangingPunct="1">
              <a:spcBef>
                <a:spcPct val="0"/>
              </a:spcBef>
            </a:pPr>
            <a:r>
              <a:rPr lang="ja-JP" altLang="en-US" dirty="0"/>
              <a:t>この後、</a:t>
            </a:r>
            <a:r>
              <a:rPr lang="en-US" altLang="ja-JP" dirty="0"/>
              <a:t>Web</a:t>
            </a:r>
            <a:r>
              <a:rPr lang="ja-JP" altLang="en-US" dirty="0"/>
              <a:t>システムや</a:t>
            </a:r>
            <a:r>
              <a:rPr lang="en-US" altLang="ja-JP" dirty="0"/>
              <a:t>Web</a:t>
            </a:r>
            <a:r>
              <a:rPr lang="ja-JP" altLang="en-US" dirty="0"/>
              <a:t>アプリ・サービスが</a:t>
            </a:r>
            <a:r>
              <a:rPr lang="en-US" altLang="ja-JP" dirty="0"/>
              <a:t>Ajax</a:t>
            </a:r>
            <a:r>
              <a:rPr lang="ja-JP" altLang="en-US" dirty="0"/>
              <a:t>ベースで開発されるようになり、それまでとは比べものにならない高度な</a:t>
            </a:r>
            <a:r>
              <a:rPr lang="en-US" altLang="ja-JP" dirty="0"/>
              <a:t>UI</a:t>
            </a:r>
            <a:r>
              <a:rPr lang="ja-JP" altLang="en-US" dirty="0"/>
              <a:t>を備えるようになりました。</a:t>
            </a:r>
            <a:endParaRPr lang="en-US" altLang="ja-JP" dirty="0"/>
          </a:p>
          <a:p>
            <a:pPr eaLnBrk="1" hangingPunct="1">
              <a:spcBef>
                <a:spcPct val="0"/>
              </a:spcBef>
            </a:pPr>
            <a:r>
              <a:rPr lang="ja-JP" altLang="en-US" dirty="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a:p>
          <a:p>
            <a:pPr eaLnBrk="1" hangingPunct="1">
              <a:spcBef>
                <a:spcPct val="0"/>
              </a:spcBef>
            </a:pPr>
            <a:endParaRPr lang="en-US" altLang="ja-JP" dirty="0"/>
          </a:p>
          <a:p>
            <a:pPr eaLnBrk="1" hangingPunct="1">
              <a:spcBef>
                <a:spcPct val="0"/>
              </a:spcBef>
            </a:pPr>
            <a:r>
              <a:rPr lang="en-US" altLang="ja-JP" dirty="0"/>
              <a:t>Google Maps</a:t>
            </a:r>
            <a:r>
              <a:rPr lang="ja-JP" altLang="en-US" dirty="0"/>
              <a:t>が発表されたのが</a:t>
            </a:r>
            <a:r>
              <a:rPr lang="en-US" altLang="ja-JP" dirty="0"/>
              <a:t>2004</a:t>
            </a:r>
            <a:r>
              <a:rPr lang="ja-JP" altLang="en-US" dirty="0"/>
              <a:t>年、</a:t>
            </a:r>
            <a:r>
              <a:rPr lang="en-US" altLang="ja-JP" dirty="0"/>
              <a:t>Ajax</a:t>
            </a:r>
            <a:r>
              <a:rPr lang="ja-JP" altLang="en-US" dirty="0"/>
              <a:t>が命名され、</a:t>
            </a:r>
            <a:r>
              <a:rPr lang="en-US" altLang="ja-JP" dirty="0"/>
              <a:t>Web2.0</a:t>
            </a:r>
            <a:r>
              <a:rPr lang="ja-JP" altLang="en-US" dirty="0"/>
              <a:t>がブレイクしたのが</a:t>
            </a:r>
            <a:r>
              <a:rPr lang="en-US" altLang="ja-JP" dirty="0"/>
              <a:t>2005</a:t>
            </a:r>
            <a:r>
              <a:rPr lang="ja-JP" altLang="en-US" dirty="0"/>
              <a:t>年でした。そして</a:t>
            </a:r>
            <a:r>
              <a:rPr lang="en-US" altLang="ja-JP" dirty="0"/>
              <a:t>2006</a:t>
            </a:r>
            <a:r>
              <a:rPr lang="ja-JP" altLang="en-US" dirty="0"/>
              <a:t>年、シュミットが初めて「クラウド」に言及したのです。この瞬間に、今のクラウドへのレールが敷かれたということができます。</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21</a:t>
            </a:fld>
            <a:endParaRPr lang="ja-JP" altLang="en-US"/>
          </a:p>
        </p:txBody>
      </p:sp>
    </p:spTree>
    <p:extLst>
      <p:ext uri="{BB962C8B-B14F-4D97-AF65-F5344CB8AC3E}">
        <p14:creationId xmlns:p14="http://schemas.microsoft.com/office/powerpoint/2010/main" val="2539256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そんな中、</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使用時の快適さを大きく左右する</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の実行速度が注目されるようになりました。</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当時、ブラウザの主流は、</a:t>
            </a:r>
            <a:r>
              <a:rPr kumimoji="1" lang="en-US" altLang="ja-JP" sz="1200" kern="1200" dirty="0" err="1">
                <a:solidFill>
                  <a:schemeClr val="tx1"/>
                </a:solidFill>
                <a:effectLst/>
                <a:latin typeface="+mn-lt"/>
                <a:ea typeface="+mn-ea"/>
                <a:cs typeface="+mn-cs"/>
              </a:rPr>
              <a:t>WindowsXP</a:t>
            </a:r>
            <a:r>
              <a:rPr kumimoji="1" lang="ja-JP" altLang="ja-JP" sz="1200" kern="1200" dirty="0">
                <a:solidFill>
                  <a:schemeClr val="tx1"/>
                </a:solidFill>
                <a:effectLst/>
                <a:latin typeface="+mn-lt"/>
                <a:ea typeface="+mn-ea"/>
                <a:cs typeface="+mn-cs"/>
              </a:rPr>
              <a:t>で動く</a:t>
            </a:r>
            <a:r>
              <a:rPr kumimoji="1" lang="en-US" altLang="ja-JP" sz="1200" kern="1200" dirty="0">
                <a:solidFill>
                  <a:schemeClr val="tx1"/>
                </a:solidFill>
                <a:effectLst/>
                <a:latin typeface="+mn-lt"/>
                <a:ea typeface="+mn-ea"/>
                <a:cs typeface="+mn-cs"/>
              </a:rPr>
              <a:t>Internet Explorer 6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）でしたが、</a:t>
            </a:r>
            <a:r>
              <a:rPr kumimoji="1" lang="en-US" altLang="ja-JP" sz="1200" kern="1200" dirty="0">
                <a:solidFill>
                  <a:schemeClr val="tx1"/>
                </a:solidFill>
                <a:effectLst/>
                <a:latin typeface="+mn-lt"/>
                <a:ea typeface="+mn-ea"/>
                <a:cs typeface="+mn-cs"/>
              </a:rPr>
              <a:t>2001</a:t>
            </a:r>
            <a:r>
              <a:rPr kumimoji="1" lang="ja-JP" altLang="ja-JP" sz="1200" kern="1200" dirty="0">
                <a:solidFill>
                  <a:schemeClr val="tx1"/>
                </a:solidFill>
                <a:effectLst/>
                <a:latin typeface="+mn-lt"/>
                <a:ea typeface="+mn-ea"/>
                <a:cs typeface="+mn-cs"/>
              </a:rPr>
              <a:t>年にリリースされた</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の動作は遅く、快適さを実現できなかったのです。このため</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以外のブラウザは、競って</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の高速化を進め、</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2008</a:t>
            </a:r>
            <a:r>
              <a:rPr kumimoji="1" lang="ja-JP" altLang="ja-JP" sz="1200" kern="1200" dirty="0">
                <a:solidFill>
                  <a:schemeClr val="tx1"/>
                </a:solidFill>
                <a:effectLst/>
                <a:latin typeface="+mn-lt"/>
                <a:ea typeface="+mn-ea"/>
                <a:cs typeface="+mn-cs"/>
              </a:rPr>
              <a:t>年には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ブラウザを発表しこれに参戦、</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このような状況の中、</a:t>
            </a:r>
            <a:r>
              <a:rPr kumimoji="1" lang="en-US" altLang="ja-JP" sz="1200" kern="1200" dirty="0">
                <a:solidFill>
                  <a:schemeClr val="tx1"/>
                </a:solidFill>
                <a:effectLst/>
                <a:latin typeface="+mn-lt"/>
                <a:ea typeface="+mn-ea"/>
                <a:cs typeface="+mn-cs"/>
              </a:rPr>
              <a:t>2007</a:t>
            </a:r>
            <a:r>
              <a:rPr kumimoji="1" lang="ja-JP" altLang="ja-JP" sz="1200" kern="1200" dirty="0">
                <a:solidFill>
                  <a:schemeClr val="tx1"/>
                </a:solidFill>
                <a:effectLst/>
                <a:latin typeface="+mn-lt"/>
                <a:ea typeface="+mn-ea"/>
                <a:cs typeface="+mn-cs"/>
              </a:rPr>
              <a:t>年に発売された</a:t>
            </a:r>
            <a:r>
              <a:rPr kumimoji="1" lang="en-US" altLang="ja-JP" sz="1200" kern="1200" dirty="0">
                <a:solidFill>
                  <a:schemeClr val="tx1"/>
                </a:solidFill>
                <a:effectLst/>
                <a:latin typeface="+mn-lt"/>
                <a:ea typeface="+mn-ea"/>
                <a:cs typeface="+mn-cs"/>
              </a:rPr>
              <a:t>iPhone</a:t>
            </a:r>
            <a:r>
              <a:rPr kumimoji="1" lang="ja-JP" altLang="ja-JP" sz="1200" kern="1200" dirty="0" err="1">
                <a:solidFill>
                  <a:schemeClr val="tx1"/>
                </a:solidFill>
                <a:effectLst/>
                <a:latin typeface="+mn-lt"/>
                <a:ea typeface="+mn-ea"/>
                <a:cs typeface="+mn-cs"/>
              </a:rPr>
              <a:t>にも</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が完全に動くブラウザ</a:t>
            </a:r>
            <a:r>
              <a:rPr kumimoji="1" lang="en-US" altLang="ja-JP" sz="1200" kern="1200" dirty="0">
                <a:solidFill>
                  <a:schemeClr val="tx1"/>
                </a:solidFill>
                <a:effectLst/>
                <a:latin typeface="+mn-lt"/>
                <a:ea typeface="+mn-ea"/>
                <a:cs typeface="+mn-cs"/>
              </a:rPr>
              <a:t>Safari</a:t>
            </a:r>
            <a:r>
              <a:rPr kumimoji="1" lang="ja-JP" altLang="ja-JP" sz="1200" kern="1200" dirty="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を動かすには機能が不完全だったのです。しかし、</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以降のモバイル・デバイスには、標準で</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対応のブラウザが組み込まれるようになったのです。</a:t>
            </a:r>
          </a:p>
          <a:p>
            <a:r>
              <a:rPr kumimoji="1" lang="ja-JP" altLang="ja-JP" sz="1200" kern="1200" dirty="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35711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の出現は、これまでの常識を大きく変える出来事でしたが、</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を超える機能は実現できませんでした。それは、</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の動作を記述する言語</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HyperText</a:t>
            </a:r>
            <a:r>
              <a:rPr kumimoji="1" lang="en-US" altLang="ja-JP" sz="1200" kern="1200" dirty="0">
                <a:solidFill>
                  <a:schemeClr val="tx1"/>
                </a:solidFill>
                <a:effectLst/>
                <a:latin typeface="+mn-lt"/>
                <a:ea typeface="+mn-ea"/>
                <a:cs typeface="+mn-cs"/>
              </a:rPr>
              <a:t> Markup Language</a:t>
            </a:r>
            <a:r>
              <a:rPr kumimoji="1" lang="ja-JP" altLang="ja-JP" sz="1200" kern="1200" dirty="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a:solidFill>
                  <a:schemeClr val="tx1"/>
                </a:solidFill>
                <a:effectLst/>
                <a:latin typeface="+mn-lt"/>
                <a:ea typeface="+mn-ea"/>
                <a:cs typeface="+mn-cs"/>
              </a:rPr>
              <a:t>1999</a:t>
            </a:r>
            <a:r>
              <a:rPr kumimoji="1" lang="ja-JP" altLang="ja-JP" sz="1200" kern="1200" dirty="0">
                <a:solidFill>
                  <a:schemeClr val="tx1"/>
                </a:solidFill>
                <a:effectLst/>
                <a:latin typeface="+mn-lt"/>
                <a:ea typeface="+mn-ea"/>
                <a:cs typeface="+mn-cs"/>
              </a:rPr>
              <a:t>年に制定された当時の</a:t>
            </a:r>
            <a:r>
              <a:rPr kumimoji="1" lang="en-US" altLang="ja-JP" sz="1200" kern="1200" dirty="0">
                <a:solidFill>
                  <a:schemeClr val="tx1"/>
                </a:solidFill>
                <a:effectLst/>
                <a:latin typeface="+mn-lt"/>
                <a:ea typeface="+mn-ea"/>
                <a:cs typeface="+mn-cs"/>
              </a:rPr>
              <a:t>HTML 4.01</a:t>
            </a:r>
            <a:r>
              <a:rPr kumimoji="1" lang="ja-JP" altLang="ja-JP" sz="1200" kern="1200" dirty="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a:p>
          <a:p>
            <a:r>
              <a:rPr kumimoji="1" lang="en-US" altLang="ja-JP" dirty="0"/>
              <a:t>Ajax</a:t>
            </a:r>
            <a:r>
              <a:rPr kumimoji="1" lang="ja-JP" altLang="en-US" dirty="0"/>
              <a:t>をさらに使いやすくするため、</a:t>
            </a:r>
            <a:r>
              <a:rPr kumimoji="1" lang="en-US" altLang="ja-JP" dirty="0"/>
              <a:t>HTML</a:t>
            </a:r>
            <a:r>
              <a:rPr kumimoji="1" lang="ja-JP" altLang="en-US" dirty="0"/>
              <a:t>を強化しようという取り組みが行われてきました。この</a:t>
            </a:r>
            <a:r>
              <a:rPr kumimoji="1" lang="en-US" altLang="ja-JP" dirty="0"/>
              <a:t>HTML</a:t>
            </a:r>
            <a:r>
              <a:rPr kumimoji="1" lang="ja-JP" altLang="en-US" dirty="0"/>
              <a:t>の最新バージョンである</a:t>
            </a:r>
            <a:r>
              <a:rPr kumimoji="1" lang="en-US" altLang="ja-JP" dirty="0"/>
              <a:t>HTML5</a:t>
            </a:r>
            <a:r>
              <a:rPr kumimoji="1" lang="ja-JP" altLang="en-US" dirty="0"/>
              <a:t>は、今年（</a:t>
            </a:r>
            <a:r>
              <a:rPr kumimoji="1" lang="en-US" altLang="ja-JP" dirty="0"/>
              <a:t>2014</a:t>
            </a:r>
            <a:r>
              <a:rPr kumimoji="1" lang="ja-JP" altLang="en-US" dirty="0"/>
              <a:t>年）中に勧告（最終決定）される予定です。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a:t>そもそも</a:t>
            </a:r>
            <a:r>
              <a:rPr kumimoji="1" lang="en-US" altLang="ja-JP" dirty="0"/>
              <a:t>Web</a:t>
            </a:r>
            <a:r>
              <a:rPr kumimoji="1" lang="ja-JP" altLang="en-US" dirty="0"/>
              <a:t>ブラウザは、インターネット上の情報を探しやすくするために開発された物で、</a:t>
            </a:r>
            <a:r>
              <a:rPr kumimoji="1" lang="en-US" altLang="ja-JP" dirty="0"/>
              <a:t>HTML</a:t>
            </a:r>
            <a:r>
              <a:rPr kumimoji="1" lang="ja-JP" altLang="en-US" dirty="0"/>
              <a:t>は基本的には文字情報や静止画を取り扱うための言語でした。様々な拡張が行われましたが、基本的に静的なコンテンツを扱うという構造はあまり変わっていません。</a:t>
            </a:r>
            <a:r>
              <a:rPr kumimoji="1" lang="en-US" altLang="ja-JP" dirty="0"/>
              <a:t>1999</a:t>
            </a:r>
            <a:r>
              <a:rPr kumimoji="1" lang="ja-JP" altLang="en-US" dirty="0"/>
              <a:t>年当時は回線も遅く、動画やアニメーションなどを扱う必要もあまり無かったのです。</a:t>
            </a:r>
            <a:endParaRPr kumimoji="1" lang="en-US" altLang="ja-JP" dirty="0"/>
          </a:p>
          <a:p>
            <a:endParaRPr kumimoji="1" lang="en-US" altLang="ja-JP" dirty="0"/>
          </a:p>
          <a:p>
            <a:r>
              <a:rPr kumimoji="1" lang="en-US" altLang="ja-JP" dirty="0"/>
              <a:t>HTML</a:t>
            </a:r>
            <a:r>
              <a:rPr kumimoji="1" lang="ja-JP" altLang="en-US" dirty="0"/>
              <a:t>が進化しなかった分、</a:t>
            </a:r>
            <a:r>
              <a:rPr kumimoji="1" lang="en-US" altLang="ja-JP" dirty="0"/>
              <a:t>Flash</a:t>
            </a:r>
            <a:r>
              <a:rPr kumimoji="1" lang="ja-JP" altLang="en-US" dirty="0"/>
              <a:t>などのプラグインによって機能を拡張するアプローチがとられました。</a:t>
            </a:r>
            <a:endParaRPr kumimoji="1" lang="en-US" altLang="ja-JP" dirty="0"/>
          </a:p>
          <a:p>
            <a:endParaRPr kumimoji="1" lang="en-US" altLang="ja-JP" dirty="0"/>
          </a:p>
          <a:p>
            <a:r>
              <a:rPr kumimoji="1" lang="ja-JP" altLang="en-US" dirty="0"/>
              <a:t>一方で</a:t>
            </a:r>
            <a:r>
              <a:rPr kumimoji="1" lang="en-US" altLang="ja-JP" dirty="0"/>
              <a:t>Microsoft</a:t>
            </a:r>
            <a:r>
              <a:rPr kumimoji="1" lang="ja-JP" altLang="en-US" dirty="0"/>
              <a:t>と</a:t>
            </a:r>
            <a:r>
              <a:rPr kumimoji="1" lang="en-US" altLang="ja-JP" dirty="0" err="1"/>
              <a:t>NetScape</a:t>
            </a:r>
            <a:r>
              <a:rPr kumimoji="1" lang="ja-JP" altLang="en-US" dirty="0"/>
              <a:t>は、ブラウザ戦争の過程で独自の機能拡張を繰り返し、ブラウザ間の互換性に悪い影響を与えました。</a:t>
            </a:r>
            <a:endParaRPr kumimoji="1" lang="en-US" altLang="ja-JP" dirty="0"/>
          </a:p>
          <a:p>
            <a:endParaRPr kumimoji="1" lang="en-US" altLang="ja-JP" dirty="0"/>
          </a:p>
          <a:p>
            <a:r>
              <a:rPr kumimoji="1" lang="ja-JP" altLang="en-US" dirty="0"/>
              <a:t>様々な機能拡張に加えて、</a:t>
            </a:r>
            <a:r>
              <a:rPr kumimoji="1" lang="en-US" altLang="ja-JP" dirty="0"/>
              <a:t>HTML</a:t>
            </a:r>
            <a:r>
              <a:rPr kumimoji="1" lang="ja-JP" altLang="en-US" dirty="0"/>
              <a:t>を独自に拡張するというアプローチもとりましたが、これは本当はルール違反だったのです。</a:t>
            </a:r>
            <a:endParaRPr kumimoji="1" lang="en-US" altLang="ja-JP" dirty="0"/>
          </a:p>
          <a:p>
            <a:r>
              <a:rPr kumimoji="1" lang="ja-JP" altLang="en-US" dirty="0"/>
              <a:t>インターネットや</a:t>
            </a:r>
            <a:r>
              <a:rPr kumimoji="1" lang="en-US" altLang="ja-JP" dirty="0"/>
              <a:t>HTML</a:t>
            </a:r>
            <a:r>
              <a:rPr kumimoji="1" lang="ja-JP" altLang="en-US" dirty="0"/>
              <a:t>の仕様は、インターネットコミュニティの場で議論された後に</a:t>
            </a:r>
            <a:r>
              <a:rPr kumimoji="1" lang="en-US" altLang="ja-JP" dirty="0"/>
              <a:t>W3C</a:t>
            </a:r>
            <a:r>
              <a:rPr kumimoji="1" lang="ja-JP" altLang="en-US" dirty="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a:p>
          <a:p>
            <a:endParaRPr kumimoji="1" lang="en-US" altLang="ja-JP" dirty="0"/>
          </a:p>
          <a:p>
            <a:r>
              <a:rPr kumimoji="1" lang="ja-JP" altLang="en-US" dirty="0"/>
              <a:t>（但し、このような行動にも理由はあります。標準化の作業は時間がかかり、スピーディな機能拡張ができないのです。この後お話ししますが、</a:t>
            </a:r>
            <a:r>
              <a:rPr kumimoji="1" lang="en-US" altLang="ja-JP" dirty="0"/>
              <a:t>HTML5</a:t>
            </a:r>
            <a:r>
              <a:rPr kumimoji="1" lang="ja-JP" altLang="en-US" dirty="0"/>
              <a:t>は標準化作業に手間取っています。また、</a:t>
            </a:r>
            <a:r>
              <a:rPr kumimoji="1" lang="en-US" altLang="ja-JP" dirty="0" err="1"/>
              <a:t>NetScape</a:t>
            </a:r>
            <a:r>
              <a:rPr kumimoji="1" lang="ja-JP" altLang="en-US" dirty="0"/>
              <a:t>も様々な機能拡張を行いましたが、それは</a:t>
            </a:r>
            <a:r>
              <a:rPr kumimoji="1" lang="en-US" altLang="ja-JP" dirty="0"/>
              <a:t>HTML</a:t>
            </a:r>
            <a:r>
              <a:rPr kumimoji="1" lang="ja-JP" altLang="en-US" dirty="0"/>
              <a:t>に関わる部分では無く、</a:t>
            </a:r>
            <a:r>
              <a:rPr kumimoji="1" lang="en-US" altLang="ja-JP" dirty="0"/>
              <a:t>UI</a:t>
            </a:r>
            <a:r>
              <a:rPr kumimoji="1" lang="ja-JP" altLang="en-US" dirty="0"/>
              <a:t>やスクリプトなどの部分でした。）</a:t>
            </a:r>
            <a:endParaRPr kumimoji="1" lang="en-US" altLang="ja-JP" dirty="0"/>
          </a:p>
          <a:p>
            <a:endParaRPr kumimoji="1" lang="en-US" altLang="ja-JP" dirty="0"/>
          </a:p>
          <a:p>
            <a:r>
              <a:rPr kumimoji="1" lang="ja-JP" altLang="en-US" dirty="0"/>
              <a:t>当時は</a:t>
            </a:r>
            <a:r>
              <a:rPr kumimoji="1" lang="en-US" altLang="ja-JP" dirty="0"/>
              <a:t>IE</a:t>
            </a:r>
            <a:r>
              <a:rPr kumimoji="1" lang="ja-JP" altLang="en-US" dirty="0"/>
              <a:t>のシェアが高かった（というかほぼ独占状態）ため、結果として</a:t>
            </a:r>
            <a:r>
              <a:rPr kumimoji="1" lang="en-US" altLang="ja-JP" dirty="0"/>
              <a:t>Microsoft</a:t>
            </a:r>
            <a:r>
              <a:rPr kumimoji="1" lang="ja-JP" altLang="en-US" dirty="0"/>
              <a:t>の独自仕様が標準化してしまい、それに合わせて開発された</a:t>
            </a:r>
            <a:r>
              <a:rPr kumimoji="1" lang="en-US" altLang="ja-JP" dirty="0"/>
              <a:t>Web</a:t>
            </a:r>
            <a:r>
              <a:rPr kumimoji="1" lang="ja-JP" altLang="en-US" dirty="0"/>
              <a:t>サイトでは、</a:t>
            </a:r>
            <a:r>
              <a:rPr kumimoji="1" lang="en-US" altLang="ja-JP" dirty="0"/>
              <a:t>IE</a:t>
            </a:r>
            <a:r>
              <a:rPr kumimoji="1" lang="ja-JP" altLang="en-US" dirty="0"/>
              <a:t>以外のブラウザでは表示が乱れるなどの問題が起きました。</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この様な中、</a:t>
            </a:r>
            <a:r>
              <a:rPr lang="en-US" altLang="ja-JP" sz="1200" dirty="0"/>
              <a:t>HTML</a:t>
            </a:r>
            <a:r>
              <a:rPr lang="ja-JP" altLang="en-US" sz="1200" dirty="0"/>
              <a:t>が拡張されない状況を不満とした</a:t>
            </a:r>
            <a:r>
              <a:rPr lang="en-US" altLang="ja-JP" sz="1200" dirty="0"/>
              <a:t>Apple</a:t>
            </a:r>
            <a:r>
              <a:rPr lang="ja-JP" altLang="en-US" sz="1200" dirty="0" err="1"/>
              <a:t>、</a:t>
            </a:r>
            <a:r>
              <a:rPr lang="en-US" altLang="ja-JP" sz="1200" dirty="0"/>
              <a:t>Mozilla</a:t>
            </a:r>
            <a:r>
              <a:rPr lang="ja-JP" altLang="en-US" sz="1200" dirty="0" err="1"/>
              <a:t>、</a:t>
            </a:r>
            <a:r>
              <a:rPr lang="en-US" altLang="ja-JP" sz="1200" dirty="0"/>
              <a:t>Opera</a:t>
            </a:r>
            <a:r>
              <a:rPr lang="ja-JP" altLang="en-US" sz="1200" dirty="0"/>
              <a:t>が</a:t>
            </a:r>
            <a:r>
              <a:rPr lang="en-US" altLang="ja-JP" sz="1200" dirty="0"/>
              <a:t>WHAT</a:t>
            </a:r>
            <a:r>
              <a:rPr lang="ja-JP" altLang="en-US" sz="1200" dirty="0"/>
              <a:t> </a:t>
            </a:r>
            <a:r>
              <a:rPr lang="en-US" altLang="ja-JP" sz="1200" dirty="0"/>
              <a:t>WG</a:t>
            </a:r>
            <a:r>
              <a:rPr lang="ja-JP" altLang="en-US" sz="1200" dirty="0"/>
              <a:t>を立ち上げ、</a:t>
            </a:r>
            <a:r>
              <a:rPr lang="en-US" altLang="ja-JP" sz="1200" dirty="0"/>
              <a:t>HTML</a:t>
            </a:r>
            <a:r>
              <a:rPr lang="ja-JP" altLang="en-US" sz="1200" dirty="0"/>
              <a:t>を独自に拡張し始めたのです。</a:t>
            </a:r>
            <a:r>
              <a:rPr lang="en-US" altLang="ja-JP" sz="1200" dirty="0"/>
              <a:t>2004</a:t>
            </a:r>
            <a:r>
              <a:rPr lang="ja-JP" altLang="en-US" sz="1200" dirty="0"/>
              <a:t>年のことです。</a:t>
            </a:r>
            <a:r>
              <a:rPr lang="en-US" altLang="ja-JP" sz="1200" dirty="0"/>
              <a:t>2004</a:t>
            </a:r>
            <a:r>
              <a:rPr lang="ja-JP" altLang="en-US" sz="1200" dirty="0"/>
              <a:t>年と言えば、先ほどの</a:t>
            </a:r>
            <a:r>
              <a:rPr lang="en-US" altLang="ja-JP" sz="1200" dirty="0"/>
              <a:t>Ajax</a:t>
            </a:r>
            <a:r>
              <a:rPr lang="ja-JP" altLang="en-US" sz="1200" dirty="0"/>
              <a:t>が生まれた年です。</a:t>
            </a:r>
            <a:r>
              <a:rPr lang="en-US" altLang="ja-JP" sz="1200" dirty="0"/>
              <a:t>2004-5</a:t>
            </a:r>
            <a:r>
              <a:rPr lang="ja-JP" altLang="en-US" sz="1200" dirty="0"/>
              <a:t>年というのは非常に重要な転換期であったことがわかります。</a:t>
            </a:r>
            <a:endParaRPr lang="en-US" altLang="ja-JP" sz="1200" dirty="0"/>
          </a:p>
          <a:p>
            <a:r>
              <a:rPr kumimoji="1" lang="ja-JP" altLang="en-US" dirty="0"/>
              <a:t>この</a:t>
            </a:r>
            <a:r>
              <a:rPr kumimoji="1" lang="en-US" altLang="ja-JP" dirty="0"/>
              <a:t>WHAT WG</a:t>
            </a:r>
            <a:r>
              <a:rPr kumimoji="1" lang="ja-JP" altLang="en-US" dirty="0" err="1"/>
              <a:t>には</a:t>
            </a:r>
            <a:r>
              <a:rPr kumimoji="1" lang="ja-JP" altLang="en-US" dirty="0"/>
              <a:t>その後</a:t>
            </a:r>
            <a:r>
              <a:rPr kumimoji="1" lang="en-US" altLang="ja-JP" dirty="0"/>
              <a:t>Google</a:t>
            </a:r>
            <a:r>
              <a:rPr kumimoji="1" lang="ja-JP" altLang="en-US" dirty="0"/>
              <a:t>なども参加して作業を加速させます。狙いは、</a:t>
            </a:r>
            <a:r>
              <a:rPr kumimoji="1" lang="en-US" altLang="ja-JP" dirty="0"/>
              <a:t>HTML</a:t>
            </a:r>
            <a:r>
              <a:rPr kumimoji="1" lang="ja-JP" altLang="en-US" dirty="0"/>
              <a:t>と</a:t>
            </a:r>
            <a:r>
              <a:rPr kumimoji="1" lang="en-US" altLang="ja-JP" dirty="0"/>
              <a:t>JavaScript</a:t>
            </a:r>
            <a:r>
              <a:rPr kumimoji="1" lang="ja-JP" altLang="en-US" dirty="0"/>
              <a:t>を拡張して</a:t>
            </a:r>
            <a:r>
              <a:rPr kumimoji="1" lang="en-US" altLang="ja-JP" dirty="0"/>
              <a:t>Flash</a:t>
            </a:r>
            <a:r>
              <a:rPr kumimoji="1" lang="ja-JP" altLang="en-US" dirty="0"/>
              <a:t>を凌ぐ機能を実装することでした。</a:t>
            </a:r>
            <a:endParaRPr kumimoji="1" lang="en-US" altLang="ja-JP" dirty="0"/>
          </a:p>
          <a:p>
            <a:endParaRPr kumimoji="1" lang="en-US" altLang="ja-JP" dirty="0"/>
          </a:p>
          <a:p>
            <a:r>
              <a:rPr kumimoji="1" lang="en-US" altLang="ja-JP" dirty="0"/>
              <a:t>2007</a:t>
            </a:r>
            <a:r>
              <a:rPr kumimoji="1" lang="ja-JP" altLang="en-US" dirty="0"/>
              <a:t>年、</a:t>
            </a:r>
            <a:r>
              <a:rPr kumimoji="1" lang="en-US" altLang="ja-JP" dirty="0"/>
              <a:t>WHAT WG</a:t>
            </a:r>
            <a:r>
              <a:rPr kumimoji="1" lang="ja-JP" altLang="en-US" dirty="0"/>
              <a:t>は、それまでの開発成果を</a:t>
            </a:r>
            <a:r>
              <a:rPr kumimoji="1" lang="en-US" altLang="ja-JP" dirty="0"/>
              <a:t>W3C</a:t>
            </a:r>
            <a:r>
              <a:rPr kumimoji="1" lang="ja-JP" altLang="en-US" dirty="0"/>
              <a:t>に譲渡してこれを</a:t>
            </a:r>
            <a:r>
              <a:rPr kumimoji="1" lang="en-US" altLang="ja-JP" dirty="0"/>
              <a:t>HTML5</a:t>
            </a:r>
            <a:r>
              <a:rPr kumimoji="1" lang="ja-JP" altLang="en-US" dirty="0"/>
              <a:t>として勧告するよう交渉します。これにより、止まっていた</a:t>
            </a:r>
            <a:r>
              <a:rPr kumimoji="1" lang="en-US" altLang="ja-JP" dirty="0"/>
              <a:t>HTML</a:t>
            </a:r>
            <a:r>
              <a:rPr kumimoji="1" lang="ja-JP" altLang="en-US" dirty="0"/>
              <a:t>の拡張が進み始めたのです。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25</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HTML5(WHAT WG)</a:t>
            </a:r>
            <a:r>
              <a:rPr lang="ja-JP" altLang="en-US" dirty="0"/>
              <a:t>が目指したゴールは、主に２つあります。ひとつは、ブラウザ間の互換性を確保すること。当時、同じサイトでも</a:t>
            </a:r>
            <a:r>
              <a:rPr lang="en-US" altLang="ja-JP" dirty="0"/>
              <a:t>IE</a:t>
            </a:r>
            <a:r>
              <a:rPr lang="ja-JP" altLang="en-US" dirty="0"/>
              <a:t>と</a:t>
            </a:r>
            <a:r>
              <a:rPr lang="en-US" altLang="ja-JP" dirty="0"/>
              <a:t>Firefox</a:t>
            </a:r>
            <a:r>
              <a:rPr lang="ja-JP" altLang="en-US" dirty="0"/>
              <a:t>では表示が異なったり、レイアウトが乱れたりすることがよくありました。「このサイトは</a:t>
            </a:r>
            <a:r>
              <a:rPr lang="en-US" altLang="ja-JP" dirty="0"/>
              <a:t>IE</a:t>
            </a:r>
            <a:r>
              <a:rPr lang="ja-JP" altLang="en-US" dirty="0"/>
              <a:t>で見て下さい」のような注意書きがサイトに掲載されたりもしました。</a:t>
            </a:r>
            <a:endParaRPr lang="en-US" altLang="ja-JP" dirty="0"/>
          </a:p>
          <a:p>
            <a:r>
              <a:rPr lang="ja-JP" altLang="en-US" dirty="0"/>
              <a:t>これは、各ブラウザの独自仕様の問題もありますが、そもそもの</a:t>
            </a:r>
            <a:r>
              <a:rPr lang="en-US" altLang="ja-JP" dirty="0"/>
              <a:t>HTML4.01</a:t>
            </a:r>
            <a:r>
              <a:rPr lang="ja-JP" altLang="en-US" dirty="0"/>
              <a:t>の仕様に厳密さが欠けていたためでもあります。新しい</a:t>
            </a:r>
            <a:r>
              <a:rPr lang="en-US" altLang="ja-JP" dirty="0"/>
              <a:t>HTML</a:t>
            </a:r>
            <a:r>
              <a:rPr lang="ja-JP" altLang="en-US" dirty="0"/>
              <a:t>では、ブラウザによる解釈の違いを極力減らすよう、仕様が作られています。</a:t>
            </a:r>
            <a:endParaRPr lang="en-US" altLang="ja-JP" dirty="0"/>
          </a:p>
          <a:p>
            <a:r>
              <a:rPr lang="ja-JP" altLang="en-US" dirty="0"/>
              <a:t>もう一つは、先ほどもお話ししたように、</a:t>
            </a:r>
            <a:r>
              <a:rPr lang="en-US" altLang="ja-JP" dirty="0"/>
              <a:t>Web</a:t>
            </a:r>
            <a:r>
              <a:rPr lang="ja-JP" altLang="en-US" dirty="0"/>
              <a:t>アプリ・</a:t>
            </a:r>
            <a:r>
              <a:rPr lang="en-US" altLang="ja-JP" dirty="0"/>
              <a:t>Web</a:t>
            </a:r>
            <a:r>
              <a:rPr lang="ja-JP" altLang="en-US" dirty="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a:t>Web</a:t>
            </a:r>
            <a:r>
              <a:rPr lang="ja-JP" altLang="en-US" dirty="0"/>
              <a:t>アプリを使うことができるよう、データをキャッシュしたり、クライアントサイドに記憶領域を持ったりできるような拡張が含まれています。</a:t>
            </a:r>
            <a:endParaRPr lang="en-US" altLang="ja-JP" dirty="0"/>
          </a:p>
          <a:p>
            <a:r>
              <a:rPr lang="ja-JP" altLang="en-US" dirty="0"/>
              <a:t>また、</a:t>
            </a:r>
            <a:r>
              <a:rPr lang="en-US" altLang="ja-JP" dirty="0"/>
              <a:t>Flash</a:t>
            </a:r>
            <a:r>
              <a:rPr lang="ja-JP" altLang="en-US" dirty="0"/>
              <a:t>に代わるベクターグラフィックスの技術、</a:t>
            </a:r>
            <a:r>
              <a:rPr lang="en-US" altLang="ja-JP" dirty="0"/>
              <a:t>3</a:t>
            </a:r>
            <a:r>
              <a:rPr lang="ja-JP" altLang="en-US" dirty="0"/>
              <a:t>次元グラフィックス、オーディオ・ビデオの取扱いなどができるようになります。モバイルデバイスで必須の位置情報を</a:t>
            </a:r>
            <a:r>
              <a:rPr lang="en-US" altLang="ja-JP" dirty="0"/>
              <a:t>HTML</a:t>
            </a:r>
            <a:r>
              <a:rPr lang="ja-JP" altLang="en-US" dirty="0"/>
              <a:t>内で取り扱えるようにもなります。</a:t>
            </a:r>
            <a:endParaRPr lang="en-US" altLang="ja-JP" dirty="0"/>
          </a:p>
          <a:p>
            <a:endParaRPr lang="en-US" altLang="ja-JP" dirty="0"/>
          </a:p>
          <a:p>
            <a:r>
              <a:rPr lang="ja-JP" altLang="en-US" dirty="0"/>
              <a:t>全体として、クラウド環境において</a:t>
            </a:r>
            <a:r>
              <a:rPr lang="en-US" altLang="ja-JP" dirty="0"/>
              <a:t>Web</a:t>
            </a:r>
            <a:r>
              <a:rPr lang="ja-JP" altLang="en-US" dirty="0"/>
              <a:t>アプリ・</a:t>
            </a:r>
            <a:r>
              <a:rPr lang="en-US" altLang="ja-JP" dirty="0"/>
              <a:t>Web</a:t>
            </a:r>
            <a:r>
              <a:rPr lang="ja-JP" altLang="en-US" dirty="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26</a:t>
            </a:fld>
            <a:endParaRPr lang="ja-JP" altLang="en-US"/>
          </a:p>
        </p:txBody>
      </p:sp>
    </p:spTree>
    <p:extLst>
      <p:ext uri="{BB962C8B-B14F-4D97-AF65-F5344CB8AC3E}">
        <p14:creationId xmlns:p14="http://schemas.microsoft.com/office/powerpoint/2010/main" val="45908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a:t>://code.facebook.com/posts/159906447698921</a:t>
            </a:r>
          </a:p>
          <a:p>
            <a:r>
              <a:rPr kumimoji="1" lang="en-US" altLang="ja-JP"/>
              <a:t>http://www.gizmodo.jp/2016/05/flashchrome_1.html</a:t>
            </a:r>
          </a:p>
          <a:p>
            <a:r>
              <a:rPr kumimoji="1" lang="en-US" altLang="ja-JP"/>
              <a:t>http://www.gizmodo.jp/2015/12/flashhtml5must.html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950442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666449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身につけるデバイスの歴史は意外に古く、</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年代には「身につけるコンピュータ</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ウェアラブル・コンピュータ</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・ハードウェア技術の進歩による</a:t>
            </a:r>
            <a:r>
              <a:rPr kumimoji="1" lang="ja-JP" altLang="ja-JP" sz="1200" kern="1200" dirty="0">
                <a:solidFill>
                  <a:schemeClr val="tx1"/>
                </a:solidFill>
                <a:effectLst/>
                <a:latin typeface="+mn-lt"/>
                <a:ea typeface="+mn-ea"/>
                <a:cs typeface="+mn-cs"/>
              </a:rPr>
              <a:t>デバイスの小型化</a:t>
            </a:r>
            <a:r>
              <a:rPr kumimoji="1" lang="ja-JP" altLang="en-US" sz="1200" kern="1200" dirty="0">
                <a:solidFill>
                  <a:schemeClr val="tx1"/>
                </a:solidFill>
                <a:effectLst/>
                <a:latin typeface="+mn-lt"/>
                <a:ea typeface="+mn-ea"/>
                <a:cs typeface="+mn-cs"/>
              </a:rPr>
              <a:t>・高機能化・省電力化</a:t>
            </a:r>
            <a:endParaRPr kumimoji="1" lang="ja-JP"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・様々な種類のセンサーが開発されたこと</a:t>
            </a:r>
            <a:endParaRPr kumimoji="1" lang="ja-JP"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・モバイル通信ネットワークが整備され、世界中どこでも使えるようになったこと</a:t>
            </a:r>
            <a:endParaRPr kumimoji="1" lang="ja-JP"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・入力方法の進化</a:t>
            </a:r>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・通信ブリッジとしてのスマホの普及</a:t>
            </a:r>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・バックエンドコンピューティングリソースとしてのクラウド</a:t>
            </a:r>
            <a:endParaRPr kumimoji="1" lang="en-US" altLang="ja-JP" sz="1200" kern="1200" dirty="0">
              <a:solidFill>
                <a:schemeClr val="tx1"/>
              </a:solidFill>
              <a:effectLst/>
              <a:latin typeface="+mn-lt"/>
              <a:ea typeface="+mn-ea"/>
              <a:cs typeface="+mn-cs"/>
            </a:endParaRPr>
          </a:p>
          <a:p>
            <a:pPr lvl="0"/>
            <a:endParaRPr kumimoji="1" lang="en-US"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a:solidFill>
                  <a:schemeClr val="tx1"/>
                </a:solidFill>
                <a:effectLst/>
                <a:latin typeface="+mn-lt"/>
                <a:ea typeface="+mn-ea"/>
                <a:cs typeface="+mn-cs"/>
              </a:rPr>
              <a:t>Bluetooth</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NFC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Near Feld Connection</a:t>
            </a:r>
            <a:r>
              <a:rPr kumimoji="1" lang="ja-JP" altLang="ja-JP" sz="1200" kern="1200" dirty="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a:t>
            </a:r>
            <a:r>
              <a:rPr kumimoji="1" lang="ja-JP" altLang="en-US" sz="1200" kern="1200" dirty="0">
                <a:solidFill>
                  <a:schemeClr val="tx1"/>
                </a:solidFill>
                <a:effectLst/>
                <a:latin typeface="+mn-lt"/>
                <a:ea typeface="+mn-ea"/>
                <a:cs typeface="+mn-cs"/>
              </a:rPr>
              <a:t>小さな画面</a:t>
            </a:r>
            <a:r>
              <a:rPr kumimoji="1" lang="ja-JP" altLang="ja-JP" sz="1200" kern="1200" dirty="0">
                <a:solidFill>
                  <a:schemeClr val="tx1"/>
                </a:solidFill>
                <a:effectLst/>
                <a:latin typeface="+mn-lt"/>
                <a:ea typeface="+mn-ea"/>
                <a:cs typeface="+mn-cs"/>
              </a:rPr>
              <a:t>であってもデータ入力や操作が確実にできるようになったことも普及に弾みをつけています。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279097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クラウドの先駆けと言われる</a:t>
            </a:r>
            <a:r>
              <a:rPr kumimoji="1" lang="en-US" altLang="ja-JP" dirty="0"/>
              <a:t>Salesforce</a:t>
            </a:r>
            <a:r>
              <a:rPr kumimoji="1" lang="ja-JP" altLang="en-US" dirty="0"/>
              <a:t>が創業したのが</a:t>
            </a:r>
            <a:r>
              <a:rPr kumimoji="1" lang="en-US" altLang="ja-JP" dirty="0"/>
              <a:t>1999</a:t>
            </a:r>
            <a:r>
              <a:rPr kumimoji="1" lang="ja-JP" altLang="en-US" dirty="0"/>
              <a:t>年、</a:t>
            </a:r>
            <a:r>
              <a:rPr kumimoji="1" lang="en-US" altLang="ja-JP" dirty="0"/>
              <a:t>AWS</a:t>
            </a:r>
            <a:r>
              <a:rPr kumimoji="1" lang="ja-JP" altLang="en-US" dirty="0"/>
              <a:t>がサービスを開始したのは</a:t>
            </a:r>
            <a:r>
              <a:rPr kumimoji="1" lang="en-US" altLang="ja-JP" dirty="0"/>
              <a:t>2006</a:t>
            </a:r>
            <a:r>
              <a:rPr kumimoji="1" lang="ja-JP" altLang="en-US" dirty="0"/>
              <a:t>年です。</a:t>
            </a:r>
            <a:endParaRPr kumimoji="1" lang="en-US" altLang="ja-JP" dirty="0"/>
          </a:p>
          <a:p>
            <a:r>
              <a:rPr kumimoji="1" lang="ja-JP" altLang="en-US" dirty="0"/>
              <a:t>しかし、その前にもネットワーク越しにサーバーを利用することは広く行われていました。クラウド以前と以後では何が違うのでしょうか？</a:t>
            </a:r>
            <a:endParaRPr kumimoji="1" lang="en-US" altLang="ja-JP" dirty="0"/>
          </a:p>
          <a:p>
            <a:endParaRPr kumimoji="1" lang="en-US" altLang="ja-JP" dirty="0"/>
          </a:p>
          <a:p>
            <a:r>
              <a:rPr kumimoji="1" lang="ja-JP" altLang="en-US" dirty="0"/>
              <a:t>それは、サーバー側のアプリケーションを「サービス」として実装し、汎用のクライアントからアクセスする、という点です。</a:t>
            </a:r>
            <a:endParaRPr kumimoji="1" lang="en-US" altLang="ja-JP" dirty="0"/>
          </a:p>
          <a:p>
            <a:r>
              <a:rPr kumimoji="1" lang="ja-JP" altLang="en-US" dirty="0"/>
              <a:t>サービスとは、一定の機能を提供するプログラムモジュールですが、</a:t>
            </a:r>
            <a:r>
              <a:rPr kumimoji="1" lang="en-US" altLang="ja-JP" dirty="0"/>
              <a:t>CPU</a:t>
            </a:r>
            <a:r>
              <a:rPr kumimoji="1" lang="ja-JP" altLang="en-US" dirty="0"/>
              <a:t>や</a:t>
            </a:r>
            <a:r>
              <a:rPr kumimoji="1" lang="en-US" altLang="ja-JP" dirty="0"/>
              <a:t>OS</a:t>
            </a:r>
            <a:r>
              <a:rPr kumimoji="1" lang="ja-JP" altLang="en-US" dirty="0"/>
              <a:t>からは独立しています。それまでのクライアントサーバーシステムは、全ての単一の（あるいは選択肢の非常に限定された）技術の上に実装されていました。クラウドは、特定の技術からコンピューティングを切り離し、自由を与えたのです。</a:t>
            </a:r>
            <a:endParaRPr kumimoji="1" lang="en-US" altLang="ja-JP" dirty="0"/>
          </a:p>
          <a:p>
            <a:endParaRPr kumimoji="1" lang="en-US" altLang="ja-JP" dirty="0"/>
          </a:p>
          <a:p>
            <a:r>
              <a:rPr kumimoji="1" lang="ja-JP" altLang="en-US" dirty="0"/>
              <a:t>オープンな規格に基づいた</a:t>
            </a:r>
            <a:r>
              <a:rPr kumimoji="1" lang="en-US" altLang="ja-JP" dirty="0"/>
              <a:t>Web</a:t>
            </a:r>
            <a:r>
              <a:rPr kumimoji="1" lang="ja-JP" altLang="en-US" dirty="0"/>
              <a:t>ブラウザを使い、</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937364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http://www.soumu.go.jp/johotsusintokei/whitepaper/ja/h16/html/G1103000.html</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1336922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118560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06565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34</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r>
              <a:rPr lang="ja-JP" altLang="en-US" dirty="0"/>
              <a:t>一貫して</a:t>
            </a:r>
            <a:r>
              <a:rPr lang="en-US" altLang="ja-JP" dirty="0"/>
              <a:t>HTML5</a:t>
            </a:r>
            <a:r>
              <a:rPr lang="ja-JP" altLang="en-US" dirty="0"/>
              <a:t>を推進しようとしているのが、</a:t>
            </a:r>
            <a:r>
              <a:rPr lang="en-US" altLang="ja-JP" dirty="0"/>
              <a:t>Google</a:t>
            </a:r>
            <a:r>
              <a:rPr lang="ja-JP" altLang="en-US" dirty="0"/>
              <a:t>です。クラウドの名付け親であり、</a:t>
            </a:r>
            <a:r>
              <a:rPr lang="en-US" altLang="ja-JP" dirty="0"/>
              <a:t>Web</a:t>
            </a:r>
            <a:r>
              <a:rPr lang="ja-JP" altLang="en-US" dirty="0"/>
              <a:t>ブラウザを標準のアクセス手段と位置づけた</a:t>
            </a:r>
            <a:r>
              <a:rPr lang="en-US" altLang="ja-JP" dirty="0"/>
              <a:t>Google</a:t>
            </a:r>
            <a:r>
              <a:rPr lang="ja-JP" altLang="en-US" dirty="0"/>
              <a:t>は、ぶれることなく、</a:t>
            </a:r>
            <a:r>
              <a:rPr lang="en-US" altLang="ja-JP" dirty="0"/>
              <a:t>HTML5</a:t>
            </a:r>
            <a:r>
              <a:rPr lang="ja-JP" altLang="en-US" dirty="0"/>
              <a:t>を推進する立場に立ち続けています。</a:t>
            </a:r>
            <a:endParaRPr lang="en-US" altLang="ja-JP" dirty="0"/>
          </a:p>
          <a:p>
            <a:pPr>
              <a:spcBef>
                <a:spcPct val="0"/>
              </a:spcBef>
            </a:pPr>
            <a:endParaRPr lang="en-US" altLang="ja-JP" dirty="0"/>
          </a:p>
          <a:p>
            <a:pPr>
              <a:spcBef>
                <a:spcPct val="0"/>
              </a:spcBef>
            </a:pPr>
            <a:r>
              <a:rPr lang="ja-JP" altLang="en-US" dirty="0"/>
              <a:t>自社技術のプラットフォーム化を目ざす</a:t>
            </a:r>
            <a:r>
              <a:rPr lang="en-US" altLang="ja-JP" dirty="0"/>
              <a:t>Microsoft</a:t>
            </a:r>
            <a:r>
              <a:rPr lang="ja-JP" altLang="en-US" dirty="0"/>
              <a:t>や</a:t>
            </a:r>
            <a:r>
              <a:rPr lang="en-US" altLang="ja-JP" dirty="0"/>
              <a:t>Apple</a:t>
            </a:r>
            <a:r>
              <a:rPr lang="ja-JP" altLang="en-US" dirty="0"/>
              <a:t>と違い、</a:t>
            </a:r>
            <a:r>
              <a:rPr lang="en-US" altLang="ja-JP" dirty="0"/>
              <a:t>Google</a:t>
            </a:r>
            <a:r>
              <a:rPr lang="ja-JP" altLang="en-US" dirty="0"/>
              <a:t>はプラットフォームなど欲しくないのです。</a:t>
            </a:r>
            <a:r>
              <a:rPr lang="en-US" altLang="ja-JP" dirty="0"/>
              <a:t>Web</a:t>
            </a:r>
            <a:r>
              <a:rPr lang="ja-JP" altLang="en-US" dirty="0"/>
              <a:t>にアクセスする人が増加し、広告費が入ってくれば良いのです。そのためには、つまらないごたごたで</a:t>
            </a:r>
            <a:r>
              <a:rPr lang="en-US" altLang="ja-JP" dirty="0"/>
              <a:t>HTML5</a:t>
            </a:r>
            <a:r>
              <a:rPr lang="ja-JP" altLang="en-US" dirty="0"/>
              <a:t>の浸透が遅れる方が困るのです。早く全てのデバイスが</a:t>
            </a:r>
            <a:r>
              <a:rPr lang="en-US" altLang="ja-JP" dirty="0"/>
              <a:t>HTML5</a:t>
            </a:r>
            <a:r>
              <a:rPr lang="ja-JP" altLang="en-US" dirty="0"/>
              <a:t>に移行し、</a:t>
            </a:r>
            <a:r>
              <a:rPr lang="en-US" altLang="ja-JP" dirty="0"/>
              <a:t>Web</a:t>
            </a:r>
            <a:r>
              <a:rPr lang="ja-JP" altLang="en-US" dirty="0"/>
              <a:t>サービスを利用するようになれば、</a:t>
            </a:r>
            <a:r>
              <a:rPr lang="en-US" altLang="ja-JP" dirty="0"/>
              <a:t>Google</a:t>
            </a:r>
            <a:r>
              <a:rPr lang="ja-JP" altLang="en-US" dirty="0"/>
              <a:t>の収益に直結します。</a:t>
            </a:r>
            <a:endParaRPr lang="en-US" altLang="ja-JP" dirty="0"/>
          </a:p>
          <a:p>
            <a:pPr>
              <a:spcBef>
                <a:spcPct val="0"/>
              </a:spcBef>
            </a:pPr>
            <a:endParaRPr lang="en-US" altLang="ja-JP" dirty="0"/>
          </a:p>
          <a:p>
            <a:pPr>
              <a:spcBef>
                <a:spcPct val="0"/>
              </a:spcBef>
            </a:pPr>
            <a:r>
              <a:rPr lang="en-US" altLang="ja-JP" dirty="0"/>
              <a:t>Google</a:t>
            </a:r>
            <a:r>
              <a:rPr lang="ja-JP" altLang="en-US" dirty="0"/>
              <a:t>はこのためにこそ、自社ブラウザである</a:t>
            </a:r>
            <a:r>
              <a:rPr lang="en-US" altLang="ja-JP" dirty="0"/>
              <a:t>Chrome</a:t>
            </a:r>
            <a:r>
              <a:rPr lang="ja-JP" altLang="en-US" dirty="0" err="1"/>
              <a:t>を開</a:t>
            </a:r>
            <a:r>
              <a:rPr lang="ja-JP" altLang="en-US" dirty="0"/>
              <a:t>発し続けているということができます。</a:t>
            </a:r>
            <a:r>
              <a:rPr lang="en-US" altLang="ja-JP" dirty="0"/>
              <a:t>HTML5</a:t>
            </a:r>
            <a:r>
              <a:rPr lang="ja-JP" altLang="en-US" dirty="0"/>
              <a:t>の潜在能力を引き出せるブラウザを一日も早く完成させ、ユーザーに届けることが、</a:t>
            </a:r>
            <a:r>
              <a:rPr lang="en-US" altLang="ja-JP" dirty="0"/>
              <a:t>Google</a:t>
            </a:r>
            <a:r>
              <a:rPr lang="ja-JP" altLang="en-US" dirty="0"/>
              <a:t>のビジネスモデルに合致するからです。</a:t>
            </a:r>
            <a:endParaRPr lang="en-US" altLang="ja-JP" dirty="0"/>
          </a:p>
        </p:txBody>
      </p:sp>
      <p:sp>
        <p:nvSpPr>
          <p:cNvPr id="74756" name="スライド番号プレースホルダ 3"/>
          <p:cNvSpPr txBox="1">
            <a:spLocks noGrp="1"/>
          </p:cNvSpPr>
          <p:nvPr/>
        </p:nvSpPr>
        <p:spPr bwMode="auto">
          <a:xfrm>
            <a:off x="3883409" y="8684773"/>
            <a:ext cx="2973011" cy="457780"/>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34</a:t>
            </a:fld>
            <a:endParaRPr lang="en-US" altLang="ja-JP">
              <a:solidFill>
                <a:schemeClr val="tx1"/>
              </a:solidFill>
              <a:ea typeface="ＭＳ Ｐゴシック" charset="-128"/>
            </a:endParaRPr>
          </a:p>
        </p:txBody>
      </p:sp>
    </p:spTree>
    <p:extLst>
      <p:ext uri="{BB962C8B-B14F-4D97-AF65-F5344CB8AC3E}">
        <p14:creationId xmlns:p14="http://schemas.microsoft.com/office/powerpoint/2010/main" val="2626775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Google</a:t>
            </a:r>
            <a:r>
              <a:rPr kumimoji="1" lang="ja-JP" altLang="en-US" dirty="0"/>
              <a:t>は</a:t>
            </a:r>
            <a:r>
              <a:rPr kumimoji="1" lang="en-US" altLang="ja-JP" dirty="0"/>
              <a:t>Android</a:t>
            </a:r>
            <a:r>
              <a:rPr kumimoji="1" lang="ja-JP" altLang="en-US" dirty="0"/>
              <a:t>を自社で開発してハードウェアメーカーに無料で提供していますが、これも同じ戦略です。</a:t>
            </a:r>
            <a:endParaRPr kumimoji="1" lang="en-US" altLang="ja-JP" dirty="0"/>
          </a:p>
          <a:p>
            <a:endParaRPr kumimoji="1" lang="en-US" altLang="ja-JP" dirty="0"/>
          </a:p>
          <a:p>
            <a:r>
              <a:rPr kumimoji="1" lang="en-US" altLang="ja-JP" dirty="0"/>
              <a:t>Android</a:t>
            </a:r>
            <a:r>
              <a:rPr kumimoji="1" lang="ja-JP" altLang="en-US" dirty="0"/>
              <a:t>に組込まれているブラウザは</a:t>
            </a:r>
            <a:r>
              <a:rPr kumimoji="1" lang="en-US" altLang="ja-JP" dirty="0"/>
              <a:t>Chrome</a:t>
            </a:r>
            <a:r>
              <a:rPr kumimoji="1" lang="ja-JP" altLang="en-US" dirty="0"/>
              <a:t>ベースであり、デフォルトの検索エンジンはもちろん</a:t>
            </a:r>
            <a:r>
              <a:rPr kumimoji="1" lang="en-US" altLang="ja-JP" dirty="0"/>
              <a:t>Google</a:t>
            </a:r>
            <a:r>
              <a:rPr kumimoji="1" lang="ja-JP" altLang="en-US" dirty="0"/>
              <a:t>です。</a:t>
            </a:r>
            <a:r>
              <a:rPr kumimoji="1" lang="en-US" altLang="ja-JP" dirty="0"/>
              <a:t>Android</a:t>
            </a:r>
            <a:r>
              <a:rPr kumimoji="1" lang="ja-JP" altLang="en-US" dirty="0"/>
              <a:t>端末が世界に広まれば広まるほど、</a:t>
            </a:r>
            <a:r>
              <a:rPr kumimoji="1" lang="en-US" altLang="ja-JP" dirty="0"/>
              <a:t>Google</a:t>
            </a:r>
            <a:r>
              <a:rPr kumimoji="1" lang="ja-JP" altLang="en-US" dirty="0"/>
              <a:t>の顧客が増えるのです。</a:t>
            </a:r>
            <a:r>
              <a:rPr kumimoji="1" lang="en-US" altLang="ja-JP" dirty="0"/>
              <a:t>Google</a:t>
            </a:r>
            <a:r>
              <a:rPr kumimoji="1" lang="ja-JP" altLang="en-US" dirty="0"/>
              <a:t>は</a:t>
            </a:r>
            <a:r>
              <a:rPr kumimoji="1" lang="en-US" altLang="ja-JP" dirty="0"/>
              <a:t>Android</a:t>
            </a:r>
            <a:r>
              <a:rPr kumimoji="1" lang="ja-JP" altLang="en-US" dirty="0"/>
              <a:t>を無償で提供しても、それを補って余りある収益をモバイル広告から得ているのです。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35</a:t>
            </a:fld>
            <a:endParaRPr lang="ja-JP" altLang="en-US"/>
          </a:p>
        </p:txBody>
      </p:sp>
    </p:spTree>
    <p:extLst>
      <p:ext uri="{BB962C8B-B14F-4D97-AF65-F5344CB8AC3E}">
        <p14:creationId xmlns:p14="http://schemas.microsoft.com/office/powerpoint/2010/main" val="1300457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Chromebook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という新しいタイプのノート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が、注目されています。米</a:t>
            </a:r>
            <a:r>
              <a:rPr kumimoji="1" lang="en-US" altLang="ja-JP" sz="1200" kern="1200" dirty="0">
                <a:solidFill>
                  <a:schemeClr val="tx1"/>
                </a:solidFill>
                <a:effectLst/>
                <a:latin typeface="+mn-lt"/>
                <a:ea typeface="+mn-ea"/>
                <a:cs typeface="+mn-cs"/>
              </a:rPr>
              <a:t>Gartner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年、全世界の</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Chromebook</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の販売台数は、</a:t>
            </a:r>
            <a:r>
              <a:rPr kumimoji="1" lang="en-US" altLang="ja-JP" sz="1200" kern="1200" dirty="0">
                <a:solidFill>
                  <a:schemeClr val="tx1"/>
                </a:solidFill>
                <a:effectLst/>
                <a:latin typeface="+mn-lt"/>
                <a:ea typeface="+mn-ea"/>
                <a:cs typeface="+mn-cs"/>
              </a:rPr>
              <a:t>730</a:t>
            </a:r>
            <a:r>
              <a:rPr kumimoji="1" lang="ja-JP" altLang="ja-JP" sz="1200" kern="1200" dirty="0">
                <a:solidFill>
                  <a:schemeClr val="tx1"/>
                </a:solidFill>
                <a:effectLst/>
                <a:latin typeface="+mn-lt"/>
                <a:ea typeface="+mn-ea"/>
                <a:cs typeface="+mn-cs"/>
              </a:rPr>
              <a:t>万台に達し、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やタブレットが、二桁を超えて大幅な減少している中、</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年に比べ</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の成長になると予測しています。</a:t>
            </a:r>
          </a:p>
          <a:p>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が開発した</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ブラウザを動かすことに特化した基本ソフト</a:t>
            </a:r>
            <a:r>
              <a:rPr kumimoji="1" lang="en-US" altLang="ja-JP" sz="1200" kern="1200" dirty="0">
                <a:solidFill>
                  <a:schemeClr val="tx1"/>
                </a:solidFill>
                <a:effectLst/>
                <a:latin typeface="+mn-lt"/>
                <a:ea typeface="+mn-ea"/>
                <a:cs typeface="+mn-cs"/>
              </a:rPr>
              <a:t>Chrome OS</a:t>
            </a:r>
            <a:r>
              <a:rPr kumimoji="1" lang="ja-JP" altLang="ja-JP" sz="1200" kern="1200" dirty="0">
                <a:solidFill>
                  <a:schemeClr val="tx1"/>
                </a:solidFill>
                <a:effectLst/>
                <a:latin typeface="+mn-lt"/>
                <a:ea typeface="+mn-ea"/>
                <a:cs typeface="+mn-cs"/>
              </a:rPr>
              <a:t>を搭載したノート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のことです。</a:t>
            </a:r>
          </a:p>
          <a:p>
            <a:r>
              <a:rPr kumimoji="1" lang="ja-JP" altLang="ja-JP" sz="1200" kern="1200" dirty="0">
                <a:solidFill>
                  <a:schemeClr val="tx1"/>
                </a:solidFill>
                <a:effectLst/>
                <a:latin typeface="+mn-lt"/>
                <a:ea typeface="+mn-ea"/>
                <a:cs typeface="+mn-cs"/>
              </a:rPr>
              <a:t>ブラウザしか動かないというシンプルな機能に特化することで、高速な</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や大量のメモリが不要となりました。また、アプリを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a:solidFill>
                  <a:schemeClr val="tx1"/>
                </a:solidFill>
                <a:effectLst/>
                <a:latin typeface="+mn-lt"/>
                <a:ea typeface="+mn-ea"/>
                <a:cs typeface="+mn-cs"/>
              </a:rPr>
              <a:t>これまで「何でもできる」ことを追求し開発されてきた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などの汎用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を実現したのです。</a:t>
            </a:r>
          </a:p>
          <a:p>
            <a:r>
              <a:rPr kumimoji="1" lang="ja-JP" altLang="ja-JP" sz="1200" kern="1200" dirty="0">
                <a:solidFill>
                  <a:schemeClr val="tx1"/>
                </a:solidFill>
                <a:effectLst/>
                <a:latin typeface="+mn-lt"/>
                <a:ea typeface="+mn-ea"/>
                <a:cs typeface="+mn-cs"/>
              </a:rPr>
              <a:t>かつて、メール、表計算や文書作成などは、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a:solidFill>
                  <a:schemeClr val="tx1"/>
                </a:solidFill>
                <a:effectLst/>
                <a:latin typeface="+mn-lt"/>
                <a:ea typeface="+mn-ea"/>
                <a:cs typeface="+mn-cs"/>
              </a:rPr>
              <a:t>多くの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に注目しています。まだ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でなければできないことや使い勝手で、従来型のノート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もちろんマイクロソフトも、手をこまねいていたわけではありません。</a:t>
            </a:r>
            <a:r>
              <a:rPr kumimoji="1" lang="en-US" altLang="ja-JP" dirty="0"/>
              <a:t>Yahoo!</a:t>
            </a:r>
            <a:r>
              <a:rPr kumimoji="1" lang="ja-JP" altLang="en-US" dirty="0"/>
              <a:t>を買収しようとしたのは、</a:t>
            </a:r>
            <a:r>
              <a:rPr kumimoji="1" lang="en-US" altLang="ja-JP" dirty="0"/>
              <a:t>Google</a:t>
            </a:r>
            <a:r>
              <a:rPr kumimoji="1" lang="ja-JP" altLang="en-US" dirty="0"/>
              <a:t>に対抗できる検索エンジンを手に入れて、</a:t>
            </a:r>
            <a:r>
              <a:rPr kumimoji="1" lang="en-US" altLang="ja-JP" dirty="0"/>
              <a:t>Google</a:t>
            </a:r>
            <a:r>
              <a:rPr kumimoji="1" lang="ja-JP" altLang="en-US" dirty="0"/>
              <a:t>と同じビジネスモデルを手に入れたかったからでしょう。</a:t>
            </a:r>
            <a:endParaRPr kumimoji="1" lang="en-US" altLang="ja-JP" dirty="0"/>
          </a:p>
          <a:p>
            <a:r>
              <a:rPr kumimoji="1" lang="ja-JP" altLang="en-US" dirty="0"/>
              <a:t>クラウドサービスにも参入し、モバイルデバイスで圧倒的なシェアを誇る</a:t>
            </a:r>
            <a:r>
              <a:rPr kumimoji="1" lang="en-US" altLang="ja-JP" dirty="0"/>
              <a:t>ARM</a:t>
            </a:r>
            <a:r>
              <a:rPr kumimoji="1" lang="ja-JP" altLang="en-US" dirty="0"/>
              <a:t>への</a:t>
            </a:r>
            <a:r>
              <a:rPr kumimoji="1" lang="en-US" altLang="ja-JP" dirty="0"/>
              <a:t>Windows</a:t>
            </a:r>
            <a:r>
              <a:rPr kumimoji="1" lang="ja-JP" altLang="en-US" dirty="0"/>
              <a:t>移植も発表しました。翌年には（ゲームを除く）初めての自社製ハードウェアである</a:t>
            </a:r>
            <a:r>
              <a:rPr kumimoji="1" lang="en-US" altLang="ja-JP" dirty="0"/>
              <a:t>Surface</a:t>
            </a:r>
            <a:r>
              <a:rPr kumimoji="1" lang="ja-JP" altLang="en-US" dirty="0"/>
              <a:t>を発表しました。</a:t>
            </a:r>
            <a:endParaRPr kumimoji="1" lang="en-US" altLang="ja-JP" dirty="0"/>
          </a:p>
          <a:p>
            <a:endParaRPr kumimoji="1" lang="en-US" altLang="ja-JP" dirty="0"/>
          </a:p>
          <a:p>
            <a:r>
              <a:rPr kumimoji="1" lang="ja-JP" altLang="en-US" dirty="0"/>
              <a:t>マイクロソフトはそれまで、</a:t>
            </a:r>
            <a:r>
              <a:rPr kumimoji="1" lang="en-US" altLang="ja-JP" dirty="0"/>
              <a:t>PC</a:t>
            </a:r>
            <a:r>
              <a:rPr kumimoji="1" lang="ja-JP" altLang="en-US" dirty="0"/>
              <a:t>のハードウェアはパートナー企業に任せるという方針をとってきました。しかし、ソフト、ハード、サービスを一体開発して、シームレスなユーザーエクスペリエンスを提供する</a:t>
            </a:r>
            <a:r>
              <a:rPr kumimoji="1" lang="en-US" altLang="ja-JP" dirty="0"/>
              <a:t>Apple</a:t>
            </a:r>
            <a:r>
              <a:rPr kumimoji="1" lang="ja-JP" altLang="en-US" dirty="0"/>
              <a:t>に対抗するためには、自社でコントロールできるハードウェアがどうしても必要であると言うことを認識したのではないかと考えられます。</a:t>
            </a:r>
            <a:endParaRPr kumimoji="1" lang="en-US" altLang="ja-JP" dirty="0"/>
          </a:p>
          <a:p>
            <a:endParaRPr kumimoji="1" lang="en-US" altLang="ja-JP" dirty="0"/>
          </a:p>
          <a:p>
            <a:r>
              <a:rPr kumimoji="1" lang="en-US" altLang="ja-JP" dirty="0"/>
              <a:t>Google</a:t>
            </a:r>
            <a:r>
              <a:rPr kumimoji="1" lang="ja-JP" altLang="en-US" dirty="0"/>
              <a:t>も、</a:t>
            </a:r>
            <a:r>
              <a:rPr kumimoji="1" lang="en-US" altLang="ja-JP" dirty="0"/>
              <a:t>Android</a:t>
            </a:r>
            <a:r>
              <a:rPr kumimoji="1" lang="ja-JP" altLang="en-US" dirty="0"/>
              <a:t>デバイスの標準を示すために</a:t>
            </a:r>
            <a:r>
              <a:rPr kumimoji="1" lang="en-US" altLang="ja-JP" dirty="0"/>
              <a:t>Google Phone</a:t>
            </a:r>
            <a:r>
              <a:rPr kumimoji="1" lang="ja-JP" altLang="en-US" dirty="0"/>
              <a:t>を出したことがあります。</a:t>
            </a:r>
            <a:r>
              <a:rPr kumimoji="1" lang="en-US" altLang="ja-JP" dirty="0"/>
              <a:t>Microsoft</a:t>
            </a:r>
            <a:r>
              <a:rPr kumimoji="1" lang="ja-JP" altLang="en-US" dirty="0"/>
              <a:t>も</a:t>
            </a:r>
            <a:r>
              <a:rPr kumimoji="1" lang="en-US" altLang="ja-JP" dirty="0"/>
              <a:t>Google</a:t>
            </a:r>
            <a:r>
              <a:rPr kumimoji="1" lang="ja-JP" altLang="en-US" dirty="0"/>
              <a:t>も、</a:t>
            </a:r>
            <a:r>
              <a:rPr kumimoji="1" lang="en-US" altLang="ja-JP" dirty="0"/>
              <a:t>Apple</a:t>
            </a:r>
            <a:r>
              <a:rPr kumimoji="1" lang="ja-JP" altLang="en-US" dirty="0"/>
              <a:t>的なビジネスモデルを模索しているのです。</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しかし、なかなか成果は上がらず、</a:t>
            </a:r>
            <a:r>
              <a:rPr kumimoji="1" lang="en-US" altLang="ja-JP" dirty="0"/>
              <a:t>2013</a:t>
            </a:r>
            <a:r>
              <a:rPr kumimoji="1" lang="ja-JP" altLang="en-US" dirty="0"/>
              <a:t>年、ついにバルマーが引退を発表しました。引退発表の時の言葉が、</a:t>
            </a:r>
            <a:r>
              <a:rPr kumimoji="0" lang="ja-JP" altLang="en-US" sz="1200" b="0" i="0" u="none" strike="noStrike" cap="none" normalizeH="0" dirty="0">
                <a:ln>
                  <a:noFill/>
                </a:ln>
                <a:solidFill>
                  <a:schemeClr val="bg1"/>
                </a:solidFill>
                <a:effectLst/>
                <a:latin typeface="+mn-lt"/>
                <a:ea typeface="+mn-ea"/>
              </a:rPr>
              <a:t>「デバイスとサービスの会社を目指す」</a:t>
            </a:r>
            <a:r>
              <a:rPr kumimoji="1" lang="ja-JP" altLang="en-US" sz="1200" b="0" i="0" u="none" strike="noStrike" cap="none" normalizeH="0" dirty="0">
                <a:ln>
                  <a:noFill/>
                </a:ln>
                <a:solidFill>
                  <a:schemeClr val="tx1"/>
                </a:solidFill>
                <a:effectLst/>
                <a:latin typeface="+mn-lt"/>
                <a:ea typeface="+mn-ea"/>
              </a:rPr>
              <a:t>でした。ビジネスモデルを転換し、</a:t>
            </a:r>
            <a:r>
              <a:rPr kumimoji="1" lang="en-US" altLang="ja-JP" sz="1200" b="0" i="0" u="none" strike="noStrike" cap="none" normalizeH="0" dirty="0">
                <a:ln>
                  <a:noFill/>
                </a:ln>
                <a:solidFill>
                  <a:schemeClr val="tx1"/>
                </a:solidFill>
                <a:effectLst/>
                <a:latin typeface="+mn-lt"/>
                <a:ea typeface="+mn-ea"/>
              </a:rPr>
              <a:t>Apple</a:t>
            </a:r>
            <a:r>
              <a:rPr kumimoji="1" lang="ja-JP" altLang="en-US" sz="1200" b="0" i="0" u="none" strike="noStrike" cap="none" normalizeH="0" dirty="0">
                <a:ln>
                  <a:noFill/>
                </a:ln>
                <a:solidFill>
                  <a:schemeClr val="tx1"/>
                </a:solidFill>
                <a:effectLst/>
                <a:latin typeface="+mn-lt"/>
                <a:ea typeface="+mn-ea"/>
              </a:rPr>
              <a:t>や</a:t>
            </a:r>
            <a:r>
              <a:rPr kumimoji="1" lang="en-US" altLang="ja-JP" sz="1200" b="0" i="0" u="none" strike="noStrike" cap="none" normalizeH="0" dirty="0">
                <a:ln>
                  <a:noFill/>
                </a:ln>
                <a:solidFill>
                  <a:schemeClr val="tx1"/>
                </a:solidFill>
                <a:effectLst/>
                <a:latin typeface="+mn-lt"/>
                <a:ea typeface="+mn-ea"/>
              </a:rPr>
              <a:t>Google</a:t>
            </a:r>
            <a:r>
              <a:rPr kumimoji="1" lang="ja-JP" altLang="en-US" sz="1200" b="0" i="0" u="none" strike="noStrike" cap="none" normalizeH="0" dirty="0">
                <a:ln>
                  <a:noFill/>
                </a:ln>
                <a:solidFill>
                  <a:schemeClr val="tx1"/>
                </a:solidFill>
                <a:effectLst/>
                <a:latin typeface="+mn-lt"/>
                <a:ea typeface="+mn-ea"/>
              </a:rPr>
              <a:t>と同じ土俵に立たなければ、闘えないということを言っているのではないでしょうか？</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Nokia</a:t>
            </a:r>
            <a:r>
              <a:rPr kumimoji="1" lang="ja-JP" altLang="en-US" sz="1200" b="0" i="0" u="none" strike="noStrike" cap="none" normalizeH="0" dirty="0">
                <a:ln>
                  <a:noFill/>
                </a:ln>
                <a:solidFill>
                  <a:schemeClr val="tx1"/>
                </a:solidFill>
                <a:effectLst/>
                <a:latin typeface="+mn-lt"/>
                <a:ea typeface="+mn-ea"/>
              </a:rPr>
              <a:t>の携帯事業を買収したのも、自社で全てをコントロールできるデバイスを手に入れて</a:t>
            </a:r>
            <a:r>
              <a:rPr kumimoji="1" lang="en-US" altLang="ja-JP" sz="1200" b="0" i="0" u="none" strike="noStrike" cap="none" normalizeH="0" dirty="0">
                <a:ln>
                  <a:noFill/>
                </a:ln>
                <a:solidFill>
                  <a:schemeClr val="tx1"/>
                </a:solidFill>
                <a:effectLst/>
                <a:latin typeface="+mn-lt"/>
                <a:ea typeface="+mn-ea"/>
              </a:rPr>
              <a:t>Apple</a:t>
            </a:r>
            <a:r>
              <a:rPr kumimoji="1" lang="ja-JP" altLang="en-US" sz="1200" b="0" i="0" u="none" strike="noStrike" cap="none" normalizeH="0" dirty="0" err="1">
                <a:ln>
                  <a:noFill/>
                </a:ln>
                <a:solidFill>
                  <a:schemeClr val="tx1"/>
                </a:solidFill>
                <a:effectLst/>
                <a:latin typeface="+mn-lt"/>
                <a:ea typeface="+mn-ea"/>
              </a:rPr>
              <a:t>のような</a:t>
            </a:r>
            <a:r>
              <a:rPr kumimoji="1" lang="ja-JP" altLang="en-US" sz="1200" b="0" i="0" u="none" strike="noStrike" cap="none" normalizeH="0" dirty="0">
                <a:ln>
                  <a:noFill/>
                </a:ln>
                <a:solidFill>
                  <a:schemeClr val="tx1"/>
                </a:solidFill>
                <a:effectLst/>
                <a:latin typeface="+mn-lt"/>
                <a:ea typeface="+mn-ea"/>
              </a:rPr>
              <a:t>究極のユーザーエクスペリエンスを目指したものでしょう。</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しかし、ナデラ</a:t>
            </a:r>
            <a:r>
              <a:rPr kumimoji="1" lang="en-US" altLang="ja-JP" sz="1200" b="0" i="0" u="none" strike="noStrike" cap="none" normalizeH="0" dirty="0">
                <a:ln>
                  <a:noFill/>
                </a:ln>
                <a:solidFill>
                  <a:schemeClr val="tx1"/>
                </a:solidFill>
                <a:effectLst/>
                <a:latin typeface="+mn-lt"/>
                <a:ea typeface="+mn-ea"/>
              </a:rPr>
              <a:t>CEO</a:t>
            </a:r>
            <a:r>
              <a:rPr kumimoji="1" lang="ja-JP" altLang="en-US" sz="1200" b="0" i="0" u="none" strike="noStrike" cap="none" normalizeH="0" dirty="0">
                <a:ln>
                  <a:noFill/>
                </a:ln>
                <a:solidFill>
                  <a:schemeClr val="tx1"/>
                </a:solidFill>
                <a:effectLst/>
                <a:latin typeface="+mn-lt"/>
                <a:ea typeface="+mn-ea"/>
              </a:rPr>
              <a:t>は</a:t>
            </a:r>
            <a:r>
              <a:rPr kumimoji="1" lang="en-US" altLang="ja-JP" sz="1200" b="0" i="0" u="none" strike="noStrike" cap="none" normalizeH="0" dirty="0">
                <a:ln>
                  <a:noFill/>
                </a:ln>
                <a:solidFill>
                  <a:schemeClr val="tx1"/>
                </a:solidFill>
                <a:effectLst/>
                <a:latin typeface="+mn-lt"/>
                <a:ea typeface="+mn-ea"/>
              </a:rPr>
              <a:t>2014</a:t>
            </a:r>
            <a:r>
              <a:rPr kumimoji="1" lang="ja-JP" altLang="en-US" sz="1200" b="0" i="0" u="none" strike="noStrike" cap="none" normalizeH="0" dirty="0">
                <a:ln>
                  <a:noFill/>
                </a:ln>
                <a:solidFill>
                  <a:schemeClr val="tx1"/>
                </a:solidFill>
                <a:effectLst/>
                <a:latin typeface="+mn-lt"/>
                <a:ea typeface="+mn-ea"/>
              </a:rPr>
              <a:t>年に就任以降、矢継ぎ早に新しい戦略を打ち出しました。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2014</a:t>
            </a:r>
            <a:r>
              <a:rPr kumimoji="1" lang="ja-JP" altLang="en-US" sz="1200" b="0" i="0" u="none" strike="noStrike" cap="none" normalizeH="0" dirty="0">
                <a:ln>
                  <a:noFill/>
                </a:ln>
                <a:solidFill>
                  <a:schemeClr val="tx1"/>
                </a:solidFill>
                <a:effectLst/>
                <a:latin typeface="+mn-lt"/>
                <a:ea typeface="+mn-ea"/>
              </a:rPr>
              <a:t>年</a:t>
            </a:r>
            <a:r>
              <a:rPr kumimoji="1" lang="en-US" altLang="ja-JP" sz="1200" b="0" i="0" u="none" strike="noStrike" cap="none" normalizeH="0" dirty="0">
                <a:ln>
                  <a:noFill/>
                </a:ln>
                <a:solidFill>
                  <a:schemeClr val="tx1"/>
                </a:solidFill>
                <a:effectLst/>
                <a:latin typeface="+mn-lt"/>
                <a:ea typeface="+mn-ea"/>
              </a:rPr>
              <a:t>10</a:t>
            </a:r>
            <a:r>
              <a:rPr kumimoji="1" lang="ja-JP" altLang="en-US" sz="1200" b="0" i="0" u="none" strike="noStrike" cap="none" normalizeH="0" dirty="0">
                <a:ln>
                  <a:noFill/>
                </a:ln>
                <a:solidFill>
                  <a:schemeClr val="tx1"/>
                </a:solidFill>
                <a:effectLst/>
                <a:latin typeface="+mn-lt"/>
                <a:ea typeface="+mn-ea"/>
              </a:rPr>
              <a:t>月のイベントで、</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の新戦略は</a:t>
            </a:r>
            <a:r>
              <a:rPr kumimoji="0" lang="ja-JP" altLang="en-US" sz="1200" dirty="0">
                <a:solidFill>
                  <a:schemeClr val="bg1"/>
                </a:solidFill>
              </a:rPr>
              <a:t>「プロダクティビティソリューション」と「プラットフォーム」であると述べたのです。</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http://</a:t>
            </a:r>
            <a:r>
              <a:rPr kumimoji="1" lang="en-US" altLang="ja-JP" sz="1200" b="0" i="0" u="none" strike="noStrike" cap="none" normalizeH="0" dirty="0" err="1">
                <a:ln>
                  <a:noFill/>
                </a:ln>
                <a:solidFill>
                  <a:schemeClr val="tx1"/>
                </a:solidFill>
                <a:effectLst/>
                <a:latin typeface="+mn-lt"/>
                <a:ea typeface="+mn-ea"/>
              </a:rPr>
              <a:t>www.atmarkit.co.jp</a:t>
            </a:r>
            <a:r>
              <a:rPr kumimoji="1" lang="en-US" altLang="ja-JP" sz="1200" b="0" i="0" u="none" strike="noStrike" cap="none" normalizeH="0" dirty="0">
                <a:ln>
                  <a:noFill/>
                </a:ln>
                <a:solidFill>
                  <a:schemeClr val="tx1"/>
                </a:solidFill>
                <a:effectLst/>
                <a:latin typeface="+mn-lt"/>
                <a:ea typeface="+mn-ea"/>
              </a:rPr>
              <a:t>/</a:t>
            </a:r>
            <a:r>
              <a:rPr kumimoji="1" lang="en-US" altLang="ja-JP" sz="1200" b="0" i="0" u="none" strike="noStrike" cap="none" normalizeH="0" dirty="0" err="1">
                <a:ln>
                  <a:noFill/>
                </a:ln>
                <a:solidFill>
                  <a:schemeClr val="tx1"/>
                </a:solidFill>
                <a:effectLst/>
                <a:latin typeface="+mn-lt"/>
                <a:ea typeface="+mn-ea"/>
              </a:rPr>
              <a:t>ait</a:t>
            </a:r>
            <a:r>
              <a:rPr kumimoji="1" lang="en-US" altLang="ja-JP" sz="1200" b="0" i="0" u="none" strike="noStrike" cap="none" normalizeH="0" dirty="0">
                <a:ln>
                  <a:noFill/>
                </a:ln>
                <a:solidFill>
                  <a:schemeClr val="tx1"/>
                </a:solidFill>
                <a:effectLst/>
                <a:latin typeface="+mn-lt"/>
                <a:ea typeface="+mn-ea"/>
              </a:rPr>
              <a:t>/articles/1410/14/news098.html</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37</a:t>
            </a:fld>
            <a:endParaRPr lang="ja-JP" altLang="en-US"/>
          </a:p>
        </p:txBody>
      </p:sp>
    </p:spTree>
    <p:extLst>
      <p:ext uri="{BB962C8B-B14F-4D97-AF65-F5344CB8AC3E}">
        <p14:creationId xmlns:p14="http://schemas.microsoft.com/office/powerpoint/2010/main" val="1016190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ナデラ氏が新</a:t>
            </a:r>
            <a:r>
              <a:rPr kumimoji="1" lang="en-US" altLang="ja-JP" sz="1200" b="0" i="0" u="none" strike="noStrike" cap="none" normalizeH="0" dirty="0">
                <a:ln>
                  <a:noFill/>
                </a:ln>
                <a:solidFill>
                  <a:schemeClr val="tx1"/>
                </a:solidFill>
                <a:effectLst/>
                <a:latin typeface="+mn-lt"/>
                <a:ea typeface="+mn-ea"/>
              </a:rPr>
              <a:t>CEO</a:t>
            </a:r>
            <a:r>
              <a:rPr kumimoji="1" lang="ja-JP" altLang="en-US" sz="1200" b="0" i="0" u="none" strike="noStrike" cap="none" normalizeH="0" dirty="0">
                <a:ln>
                  <a:noFill/>
                </a:ln>
                <a:solidFill>
                  <a:schemeClr val="tx1"/>
                </a:solidFill>
                <a:effectLst/>
                <a:latin typeface="+mn-lt"/>
                <a:ea typeface="+mn-ea"/>
              </a:rPr>
              <a:t>となった</a:t>
            </a:r>
            <a:r>
              <a:rPr kumimoji="1" lang="en-US" altLang="ja-JP" sz="1200" b="0" i="0" u="none" strike="noStrike" cap="none" normalizeH="0" dirty="0">
                <a:ln>
                  <a:noFill/>
                </a:ln>
                <a:solidFill>
                  <a:schemeClr val="tx1"/>
                </a:solidFill>
                <a:effectLst/>
                <a:latin typeface="+mn-lt"/>
                <a:ea typeface="+mn-ea"/>
              </a:rPr>
              <a:t>2014</a:t>
            </a:r>
            <a:r>
              <a:rPr kumimoji="1" lang="ja-JP" altLang="en-US" sz="1200" b="0" i="0" u="none" strike="noStrike" cap="none" normalizeH="0" dirty="0">
                <a:ln>
                  <a:noFill/>
                </a:ln>
                <a:solidFill>
                  <a:schemeClr val="tx1"/>
                </a:solidFill>
                <a:effectLst/>
                <a:latin typeface="+mn-lt"/>
                <a:ea typeface="+mn-ea"/>
              </a:rPr>
              <a:t>年、大きな動きが次々に出ました。まず、</a:t>
            </a:r>
            <a:r>
              <a:rPr kumimoji="1" lang="en-US" altLang="ja-JP" sz="1200" b="0" i="0" u="none" strike="noStrike" cap="none" normalizeH="0" dirty="0">
                <a:ln>
                  <a:noFill/>
                </a:ln>
                <a:solidFill>
                  <a:schemeClr val="tx1"/>
                </a:solidFill>
                <a:effectLst/>
                <a:latin typeface="+mn-lt"/>
                <a:ea typeface="+mn-ea"/>
              </a:rPr>
              <a:t>Office</a:t>
            </a:r>
            <a:r>
              <a:rPr kumimoji="1" lang="ja-JP" altLang="en-US" sz="1200" b="0" i="0" u="none" strike="noStrike" cap="none" normalizeH="0" dirty="0">
                <a:ln>
                  <a:noFill/>
                </a:ln>
                <a:solidFill>
                  <a:schemeClr val="tx1"/>
                </a:solidFill>
                <a:effectLst/>
                <a:latin typeface="+mn-lt"/>
                <a:ea typeface="+mn-ea"/>
              </a:rPr>
              <a:t>を</a:t>
            </a:r>
            <a:r>
              <a:rPr kumimoji="1" lang="en-US" altLang="ja-JP" sz="1200" b="0" i="0" u="none" strike="noStrike" cap="none" normalizeH="0" dirty="0">
                <a:ln>
                  <a:noFill/>
                </a:ln>
                <a:solidFill>
                  <a:schemeClr val="tx1"/>
                </a:solidFill>
                <a:effectLst/>
                <a:latin typeface="+mn-lt"/>
                <a:ea typeface="+mn-ea"/>
              </a:rPr>
              <a:t>Windows</a:t>
            </a:r>
            <a:r>
              <a:rPr kumimoji="1" lang="ja-JP" altLang="en-US" sz="1200" b="0" i="0" u="none" strike="noStrike" cap="none" normalizeH="0" dirty="0">
                <a:ln>
                  <a:noFill/>
                </a:ln>
                <a:solidFill>
                  <a:schemeClr val="tx1"/>
                </a:solidFill>
                <a:effectLst/>
                <a:latin typeface="+mn-lt"/>
                <a:ea typeface="+mn-ea"/>
              </a:rPr>
              <a:t>以外のプラットフォームにも提供しはじめたこと。</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そして続いて、小型タブレット向けの</a:t>
            </a:r>
            <a:r>
              <a:rPr kumimoji="1" lang="en-US" altLang="ja-JP" sz="1200" b="0" i="0" u="none" strike="noStrike" cap="none" normalizeH="0" dirty="0">
                <a:ln>
                  <a:noFill/>
                </a:ln>
                <a:solidFill>
                  <a:schemeClr val="tx1"/>
                </a:solidFill>
                <a:effectLst/>
                <a:latin typeface="+mn-lt"/>
                <a:ea typeface="+mn-ea"/>
              </a:rPr>
              <a:t>Windows</a:t>
            </a:r>
            <a:r>
              <a:rPr kumimoji="1" lang="ja-JP" altLang="en-US" sz="1200" b="0" i="0" u="none" strike="noStrike" cap="none" normalizeH="0" dirty="0">
                <a:ln>
                  <a:noFill/>
                </a:ln>
                <a:solidFill>
                  <a:schemeClr val="tx1"/>
                </a:solidFill>
                <a:effectLst/>
                <a:latin typeface="+mn-lt"/>
                <a:ea typeface="+mn-ea"/>
              </a:rPr>
              <a:t>を無償で提供するという発表を行いました。やはり、無料と有料では勝負にならなかったのです。遅すぎた決断と言えますが、正しい方向でしょう。その後、</a:t>
            </a:r>
            <a:r>
              <a:rPr kumimoji="1" lang="en-US" altLang="ja-JP" sz="1200" b="0" i="0" u="none" strike="noStrike" cap="none" normalizeH="0" dirty="0">
                <a:ln>
                  <a:noFill/>
                </a:ln>
                <a:solidFill>
                  <a:schemeClr val="tx1"/>
                </a:solidFill>
                <a:effectLst/>
                <a:latin typeface="+mn-lt"/>
                <a:ea typeface="+mn-ea"/>
              </a:rPr>
              <a:t>Windows10</a:t>
            </a:r>
            <a:r>
              <a:rPr kumimoji="1" lang="ja-JP" altLang="en-US" sz="1200" b="0" i="0" u="none" strike="noStrike" cap="none" normalizeH="0" dirty="0">
                <a:ln>
                  <a:noFill/>
                </a:ln>
                <a:solidFill>
                  <a:schemeClr val="tx1"/>
                </a:solidFill>
                <a:effectLst/>
                <a:latin typeface="+mn-lt"/>
                <a:ea typeface="+mn-ea"/>
              </a:rPr>
              <a:t>へのアップグレードも期間限定で無償化しました。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OS</a:t>
            </a:r>
            <a:r>
              <a:rPr kumimoji="1" lang="ja-JP" altLang="en-US" sz="1200" b="0" i="0" u="none" strike="noStrike" cap="none" normalizeH="0" dirty="0">
                <a:ln>
                  <a:noFill/>
                </a:ln>
                <a:solidFill>
                  <a:schemeClr val="tx1"/>
                </a:solidFill>
                <a:effectLst/>
                <a:latin typeface="+mn-lt"/>
                <a:ea typeface="+mn-ea"/>
              </a:rPr>
              <a:t>自体から収益を上げるのではなく、プラットフォームとエコシステムから収益を上げようという戦略です。</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Office</a:t>
            </a:r>
            <a:r>
              <a:rPr kumimoji="1" lang="ja-JP" altLang="en-US" sz="1200" b="0" i="0" u="none" strike="noStrike" cap="none" normalizeH="0" dirty="0">
                <a:ln>
                  <a:noFill/>
                </a:ln>
                <a:solidFill>
                  <a:schemeClr val="tx1"/>
                </a:solidFill>
                <a:effectLst/>
                <a:latin typeface="+mn-lt"/>
                <a:ea typeface="+mn-ea"/>
              </a:rPr>
              <a:t>は今や</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の最大の資産です。</a:t>
            </a:r>
            <a:r>
              <a:rPr kumimoji="1" lang="en-US" altLang="ja-JP" sz="1200" b="0" i="0" u="none" strike="noStrike" cap="none" normalizeH="0" dirty="0">
                <a:ln>
                  <a:noFill/>
                </a:ln>
                <a:solidFill>
                  <a:schemeClr val="tx1"/>
                </a:solidFill>
                <a:effectLst/>
                <a:latin typeface="+mn-lt"/>
                <a:ea typeface="+mn-ea"/>
              </a:rPr>
              <a:t>OS</a:t>
            </a:r>
            <a:r>
              <a:rPr kumimoji="1" lang="ja-JP" altLang="en-US" sz="1200" b="0" i="0" u="none" strike="noStrike" cap="none" normalizeH="0" dirty="0">
                <a:ln>
                  <a:noFill/>
                </a:ln>
                <a:solidFill>
                  <a:schemeClr val="tx1"/>
                </a:solidFill>
                <a:effectLst/>
                <a:latin typeface="+mn-lt"/>
                <a:ea typeface="+mn-ea"/>
              </a:rPr>
              <a:t>よりも代替が効きにくいため、</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はこれを戦略の中心のひとつに据えています。まず、</a:t>
            </a:r>
            <a:r>
              <a:rPr kumimoji="1" lang="en-US" altLang="ja-JP" sz="1200" b="0" i="0" u="none" strike="noStrike" cap="none" normalizeH="0" dirty="0">
                <a:ln>
                  <a:noFill/>
                </a:ln>
                <a:solidFill>
                  <a:schemeClr val="tx1"/>
                </a:solidFill>
                <a:effectLst/>
                <a:latin typeface="+mn-lt"/>
                <a:ea typeface="+mn-ea"/>
              </a:rPr>
              <a:t>Windows</a:t>
            </a:r>
            <a:r>
              <a:rPr kumimoji="1" lang="ja-JP" altLang="en-US" sz="1200" b="0" i="0" u="none" strike="noStrike" cap="none" normalizeH="0" dirty="0">
                <a:ln>
                  <a:noFill/>
                </a:ln>
                <a:solidFill>
                  <a:schemeClr val="tx1"/>
                </a:solidFill>
                <a:effectLst/>
                <a:latin typeface="+mn-lt"/>
                <a:ea typeface="+mn-ea"/>
              </a:rPr>
              <a:t>以外のプラットフォームへの展開を急ぎ、モバイルデバイスや</a:t>
            </a:r>
            <a:r>
              <a:rPr kumimoji="1" lang="en-US" altLang="ja-JP" sz="1200" b="0" i="0" u="none" strike="noStrike" cap="none" normalizeH="0" dirty="0">
                <a:ln>
                  <a:noFill/>
                </a:ln>
                <a:solidFill>
                  <a:schemeClr val="tx1"/>
                </a:solidFill>
                <a:effectLst/>
                <a:latin typeface="+mn-lt"/>
                <a:ea typeface="+mn-ea"/>
              </a:rPr>
              <a:t>Mac</a:t>
            </a:r>
            <a:r>
              <a:rPr kumimoji="1" lang="ja-JP" altLang="en-US" sz="1200" b="0" i="0" u="none" strike="noStrike" cap="none" normalizeH="0" dirty="0">
                <a:ln>
                  <a:noFill/>
                </a:ln>
                <a:solidFill>
                  <a:schemeClr val="tx1"/>
                </a:solidFill>
                <a:effectLst/>
                <a:latin typeface="+mn-lt"/>
                <a:ea typeface="+mn-ea"/>
              </a:rPr>
              <a:t>、そしてクラウドでも使えるようにしました。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クラウドへの資源の集中も行っています。クラウドで使いにくい</a:t>
            </a:r>
            <a:r>
              <a:rPr kumimoji="1" lang="en-US" altLang="ja-JP" sz="1200" b="0" i="0" u="none" strike="noStrike" cap="none" normalizeH="0" dirty="0">
                <a:ln>
                  <a:noFill/>
                </a:ln>
                <a:solidFill>
                  <a:schemeClr val="tx1"/>
                </a:solidFill>
                <a:effectLst/>
                <a:latin typeface="+mn-lt"/>
                <a:ea typeface="+mn-ea"/>
              </a:rPr>
              <a:t>Internet</a:t>
            </a:r>
            <a:r>
              <a:rPr kumimoji="1" lang="ja-JP" altLang="en-US" sz="1200" b="0" i="0" u="none" strike="noStrike" cap="none" normalizeH="0" dirty="0">
                <a:ln>
                  <a:noFill/>
                </a:ln>
                <a:solidFill>
                  <a:schemeClr val="tx1"/>
                </a:solidFill>
                <a:effectLst/>
                <a:latin typeface="+mn-lt"/>
                <a:ea typeface="+mn-ea"/>
              </a:rPr>
              <a:t> </a:t>
            </a:r>
            <a:r>
              <a:rPr kumimoji="1" lang="en-US" altLang="ja-JP" sz="1200" b="0" i="0" u="none" strike="noStrike" cap="none" normalizeH="0" dirty="0">
                <a:ln>
                  <a:noFill/>
                </a:ln>
                <a:solidFill>
                  <a:schemeClr val="tx1"/>
                </a:solidFill>
                <a:effectLst/>
                <a:latin typeface="+mn-lt"/>
                <a:ea typeface="+mn-ea"/>
              </a:rPr>
              <a:t>Explorer</a:t>
            </a:r>
            <a:r>
              <a:rPr kumimoji="1" lang="ja-JP" altLang="en-US" sz="1200" b="0" i="0" u="none" strike="noStrike" cap="none" normalizeH="0" dirty="0">
                <a:ln>
                  <a:noFill/>
                </a:ln>
                <a:solidFill>
                  <a:schemeClr val="tx1"/>
                </a:solidFill>
                <a:effectLst/>
                <a:latin typeface="+mn-lt"/>
                <a:ea typeface="+mn-ea"/>
              </a:rPr>
              <a:t>を捨て、全く新しいブラウザ「</a:t>
            </a:r>
            <a:r>
              <a:rPr kumimoji="1" lang="en-US" altLang="ja-JP" sz="1200" b="0" i="0" u="none" strike="noStrike" cap="none" normalizeH="0" dirty="0">
                <a:ln>
                  <a:noFill/>
                </a:ln>
                <a:solidFill>
                  <a:schemeClr val="tx1"/>
                </a:solidFill>
                <a:effectLst/>
                <a:latin typeface="+mn-lt"/>
                <a:ea typeface="+mn-ea"/>
              </a:rPr>
              <a:t>Edge</a:t>
            </a:r>
            <a:r>
              <a:rPr kumimoji="1" lang="ja-JP" altLang="en-US" sz="1200" b="0" i="0" u="none" strike="noStrike" cap="none" normalizeH="0" dirty="0">
                <a:ln>
                  <a:noFill/>
                </a:ln>
                <a:solidFill>
                  <a:schemeClr val="tx1"/>
                </a:solidFill>
                <a:effectLst/>
                <a:latin typeface="+mn-lt"/>
                <a:ea typeface="+mn-ea"/>
              </a:rPr>
              <a:t>」をリリースしました。</a:t>
            </a:r>
            <a:r>
              <a:rPr kumimoji="1" lang="en-US" altLang="ja-JP" sz="1200" b="0" i="0" u="none" strike="noStrike" cap="none" normalizeH="0" dirty="0">
                <a:ln>
                  <a:noFill/>
                </a:ln>
                <a:solidFill>
                  <a:schemeClr val="tx1"/>
                </a:solidFill>
                <a:effectLst/>
                <a:latin typeface="+mn-lt"/>
                <a:ea typeface="+mn-ea"/>
              </a:rPr>
              <a:t>Windwos10</a:t>
            </a:r>
            <a:r>
              <a:rPr kumimoji="1" lang="ja-JP" altLang="en-US" sz="1200" b="0" i="0" u="none" strike="noStrike" cap="none" normalizeH="0" dirty="0">
                <a:ln>
                  <a:noFill/>
                </a:ln>
                <a:solidFill>
                  <a:schemeClr val="tx1"/>
                </a:solidFill>
                <a:effectLst/>
                <a:latin typeface="+mn-lt"/>
                <a:ea typeface="+mn-ea"/>
              </a:rPr>
              <a:t>移行はこのブラウザが標準となります。</a:t>
            </a:r>
            <a:r>
              <a:rPr kumimoji="1" lang="en-US" altLang="ja-JP" sz="1200" b="0" i="0" u="none" strike="noStrike" cap="none" normalizeH="0" dirty="0">
                <a:ln>
                  <a:noFill/>
                </a:ln>
                <a:solidFill>
                  <a:schemeClr val="tx1"/>
                </a:solidFill>
                <a:effectLst/>
                <a:latin typeface="+mn-lt"/>
                <a:ea typeface="+mn-ea"/>
              </a:rPr>
              <a:t>IE</a:t>
            </a:r>
            <a:r>
              <a:rPr kumimoji="1" lang="ja-JP" altLang="en-US" sz="1200" b="0" i="0" u="none" strike="noStrike" cap="none" normalizeH="0" dirty="0">
                <a:ln>
                  <a:noFill/>
                </a:ln>
                <a:solidFill>
                  <a:schemeClr val="tx1"/>
                </a:solidFill>
                <a:effectLst/>
                <a:latin typeface="+mn-lt"/>
                <a:ea typeface="+mn-ea"/>
              </a:rPr>
              <a:t>は</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が自社への囲い込みのために拡張を繰り返したブラウザであり、独自の機能が沢山盛り込まれていました。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r>
              <a:rPr kumimoji="1" lang="ja-JP" altLang="en-US" dirty="0"/>
              <a:t>魅力的なプラットフォームとするためには、自社製品を囲い込むためのプラットフォームではなく、様々な技術を広く取り込んだプラットフォームを構築する必要があります。</a:t>
            </a:r>
            <a:endParaRPr kumimoji="1" lang="en-US" altLang="ja-JP" dirty="0"/>
          </a:p>
          <a:p>
            <a:r>
              <a:rPr kumimoji="1" lang="ja-JP" altLang="en-US" dirty="0"/>
              <a:t>まず</a:t>
            </a:r>
            <a:r>
              <a:rPr kumimoji="1" lang="en-US" altLang="ja-JP" dirty="0"/>
              <a:t>Microsoft</a:t>
            </a:r>
            <a:r>
              <a:rPr kumimoji="1" lang="ja-JP" altLang="en-US" dirty="0"/>
              <a:t>は、それまで最大の敵であった</a:t>
            </a:r>
            <a:r>
              <a:rPr kumimoji="1" lang="en-US" altLang="ja-JP" dirty="0"/>
              <a:t>Linux</a:t>
            </a:r>
            <a:r>
              <a:rPr kumimoji="1" lang="ja-JP" altLang="en-US" dirty="0"/>
              <a:t>を取り込みます。</a:t>
            </a:r>
            <a:r>
              <a:rPr kumimoji="1" lang="en-US" altLang="ja-JP" dirty="0"/>
              <a:t>Azure</a:t>
            </a:r>
            <a:r>
              <a:rPr kumimoji="1" lang="ja-JP" altLang="en-US" dirty="0"/>
              <a:t>で</a:t>
            </a:r>
            <a:r>
              <a:rPr kumimoji="1" lang="en-US" altLang="ja-JP" dirty="0"/>
              <a:t>Linux</a:t>
            </a:r>
            <a:r>
              <a:rPr kumimoji="1" lang="ja-JP" altLang="en-US" dirty="0"/>
              <a:t>を動作させると共に、共同でソリューションを展開するなどの発表を行いました。</a:t>
            </a:r>
            <a:endParaRPr kumimoji="1" lang="en-US" altLang="ja-JP" dirty="0"/>
          </a:p>
          <a:p>
            <a:endParaRPr kumimoji="1" lang="en-US" altLang="ja-JP" dirty="0"/>
          </a:p>
          <a:p>
            <a:r>
              <a:rPr kumimoji="1" lang="ja-JP" altLang="en-US" dirty="0"/>
              <a:t>また、オープンソースソフトウェアを積極的に取り入れています。こうして「何にでも対応できる使い勝手の良いプラットフォームを構築し、</a:t>
            </a:r>
            <a:r>
              <a:rPr kumimoji="1" lang="en-US" altLang="ja-JP" dirty="0"/>
              <a:t>Microsoft</a:t>
            </a:r>
            <a:r>
              <a:rPr kumimoji="1" lang="ja-JP" altLang="en-US" dirty="0"/>
              <a:t>の技術の上で様々なソリューションを提供できるようにしようとしています。</a:t>
            </a:r>
            <a:endParaRPr kumimoji="1" lang="en-US" altLang="ja-JP" dirty="0"/>
          </a:p>
          <a:p>
            <a:endParaRPr kumimoji="1" lang="en-US" altLang="ja-JP" dirty="0"/>
          </a:p>
          <a:p>
            <a:r>
              <a:rPr kumimoji="1" lang="ja-JP" altLang="en-US" dirty="0"/>
              <a:t>さらに、</a:t>
            </a:r>
            <a:r>
              <a:rPr kumimoji="1" lang="en-US" altLang="ja-JP" dirty="0"/>
              <a:t>Microsoft</a:t>
            </a:r>
            <a:r>
              <a:rPr kumimoji="1" lang="ja-JP" altLang="en-US" dirty="0"/>
              <a:t>のクラウド技術である</a:t>
            </a:r>
            <a:r>
              <a:rPr kumimoji="1" lang="en-US" altLang="ja-JP" dirty="0" err="1"/>
              <a:t>.Net</a:t>
            </a:r>
            <a:r>
              <a:rPr kumimoji="1" lang="ja-JP" altLang="en-US" dirty="0"/>
              <a:t>をオープンソースとして公開し、</a:t>
            </a:r>
            <a:r>
              <a:rPr kumimoji="1" lang="en-US" altLang="ja-JP" dirty="0"/>
              <a:t>Microsoft</a:t>
            </a:r>
            <a:r>
              <a:rPr kumimoji="1" lang="ja-JP" altLang="en-US" dirty="0"/>
              <a:t>の技術を広めようとしています。</a:t>
            </a:r>
            <a:endParaRPr kumimoji="1" lang="en-US" altLang="ja-JP" dirty="0"/>
          </a:p>
          <a:p>
            <a:r>
              <a:rPr kumimoji="1" lang="ja-JP" altLang="en-US" dirty="0"/>
              <a:t>また、</a:t>
            </a:r>
            <a:r>
              <a:rPr kumimoji="1" lang="en-US" altLang="ja-JP" dirty="0"/>
              <a:t>Microsoft</a:t>
            </a:r>
            <a:r>
              <a:rPr kumimoji="1" lang="ja-JP" altLang="en-US" dirty="0"/>
              <a:t>の開発環境である</a:t>
            </a:r>
            <a:r>
              <a:rPr kumimoji="1" lang="en-US" altLang="ja-JP" dirty="0"/>
              <a:t>Visual Studio</a:t>
            </a:r>
            <a:r>
              <a:rPr kumimoji="1" lang="ja-JP" altLang="en-US" dirty="0"/>
              <a:t>もオープンソース化され、</a:t>
            </a:r>
            <a:r>
              <a:rPr kumimoji="1" lang="en-US" altLang="ja-JP" dirty="0"/>
              <a:t>Linux</a:t>
            </a:r>
            <a:r>
              <a:rPr kumimoji="1" lang="ja-JP" altLang="en-US" dirty="0"/>
              <a:t>や</a:t>
            </a:r>
            <a:r>
              <a:rPr kumimoji="1" lang="en-US" altLang="ja-JP" dirty="0"/>
              <a:t>Mac</a:t>
            </a:r>
            <a:r>
              <a:rPr kumimoji="1" lang="ja-JP" altLang="en-US" dirty="0"/>
              <a:t>のソフトウェアの開発に対応しました。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4023354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Apple</a:t>
            </a:r>
            <a:r>
              <a:rPr kumimoji="1" lang="ja-JP" altLang="en-US" dirty="0"/>
              <a:t>は、</a:t>
            </a:r>
            <a:r>
              <a:rPr kumimoji="1" lang="en-US" altLang="ja-JP" dirty="0"/>
              <a:t>iPhone</a:t>
            </a:r>
            <a:r>
              <a:rPr kumimoji="1" lang="ja-JP" altLang="en-US" dirty="0"/>
              <a:t>をデータの「ハブ」として、その周りに様々なエコシステムを構築しようとしています。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2947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81497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839013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の高速化と並行して</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の仕様も時代に即したものにする取り組みが始まりました。</a:t>
            </a:r>
            <a:r>
              <a:rPr kumimoji="1" lang="en-US" altLang="ja-JP" sz="1200" kern="1200" dirty="0">
                <a:solidFill>
                  <a:schemeClr val="tx1"/>
                </a:solidFill>
                <a:effectLst/>
                <a:latin typeface="+mn-lt"/>
                <a:ea typeface="+mn-ea"/>
                <a:cs typeface="+mn-cs"/>
              </a:rPr>
              <a:t>HTML 4.01</a:t>
            </a:r>
            <a:r>
              <a:rPr kumimoji="1" lang="ja-JP" altLang="ja-JP" sz="1200" kern="1200" dirty="0">
                <a:solidFill>
                  <a:schemeClr val="tx1"/>
                </a:solidFill>
                <a:effectLst/>
                <a:latin typeface="+mn-lt"/>
                <a:ea typeface="+mn-ea"/>
                <a:cs typeface="+mn-cs"/>
              </a:rPr>
              <a:t>に替わる</a:t>
            </a:r>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です。これによって、</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でなければできなかった高い表現力や操作性を</a:t>
            </a:r>
            <a:r>
              <a:rPr kumimoji="1" lang="en-US" altLang="ja-JP" sz="1200" kern="1200" dirty="0">
                <a:solidFill>
                  <a:schemeClr val="tx1"/>
                </a:solidFill>
                <a:effectLst/>
                <a:latin typeface="+mn-lt"/>
                <a:ea typeface="+mn-ea"/>
                <a:cs typeface="+mn-cs"/>
              </a:rPr>
              <a:t>Ajax</a:t>
            </a:r>
            <a:r>
              <a:rPr kumimoji="1" lang="ja-JP" altLang="ja-JP" sz="1200" kern="1200" dirty="0" err="1">
                <a:solidFill>
                  <a:schemeClr val="tx1"/>
                </a:solidFill>
                <a:effectLst/>
                <a:latin typeface="+mn-lt"/>
                <a:ea typeface="+mn-ea"/>
                <a:cs typeface="+mn-cs"/>
              </a:rPr>
              <a:t>にも</a:t>
            </a:r>
            <a:r>
              <a:rPr kumimoji="1" lang="ja-JP" altLang="ja-JP" sz="1200" kern="1200" dirty="0">
                <a:solidFill>
                  <a:schemeClr val="tx1"/>
                </a:solidFill>
                <a:effectLst/>
                <a:latin typeface="+mn-lt"/>
                <a:ea typeface="+mn-ea"/>
                <a:cs typeface="+mn-cs"/>
              </a:rPr>
              <a:t>持たせようというのです。</a:t>
            </a:r>
          </a:p>
          <a:p>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a:solidFill>
                  <a:schemeClr val="tx1"/>
                </a:solidFill>
                <a:effectLst/>
                <a:latin typeface="+mn-lt"/>
                <a:ea typeface="+mn-ea"/>
                <a:cs typeface="+mn-cs"/>
              </a:rPr>
              <a:t>この動きを加速したことのひとつに、</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が発売当初から</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をサポートせず</a:t>
            </a:r>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を使用する方針を打ち出したことがあります。</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のシェアが拡大し、</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が最有力となったのです。</a:t>
            </a:r>
          </a:p>
          <a:p>
            <a:r>
              <a:rPr kumimoji="1" lang="ja-JP" altLang="ja-JP" sz="1200" kern="1200" dirty="0">
                <a:solidFill>
                  <a:schemeClr val="tx1"/>
                </a:solidFill>
                <a:effectLst/>
                <a:latin typeface="+mn-lt"/>
                <a:ea typeface="+mn-ea"/>
                <a:cs typeface="+mn-cs"/>
              </a:rPr>
              <a:t>ところが</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にも、大きな問題点が残っています。それは、</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a:solidFill>
                  <a:schemeClr val="tx1"/>
                </a:solidFill>
                <a:effectLst/>
                <a:latin typeface="+mn-lt"/>
                <a:ea typeface="+mn-ea"/>
                <a:cs typeface="+mn-cs"/>
              </a:rPr>
              <a:t>Android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これまで見てきたように、</a:t>
            </a:r>
            <a:r>
              <a:rPr kumimoji="1" lang="ja-JP" altLang="en-US" sz="1200" kern="1200" dirty="0">
                <a:solidFill>
                  <a:schemeClr val="tx1"/>
                </a:solidFill>
                <a:effectLst/>
                <a:latin typeface="+mn-lt"/>
                <a:ea typeface="+mn-ea"/>
                <a:cs typeface="+mn-cs"/>
              </a:rPr>
              <a:t>いったん</a:t>
            </a:r>
            <a:r>
              <a:rPr kumimoji="1" lang="en-US" altLang="ja-JP" sz="1200" kern="1200" dirty="0">
                <a:solidFill>
                  <a:schemeClr val="tx1"/>
                </a:solidFill>
                <a:effectLst/>
                <a:latin typeface="+mn-lt"/>
                <a:ea typeface="+mn-ea"/>
                <a:cs typeface="+mn-cs"/>
              </a:rPr>
              <a:t>HTML5</a:t>
            </a:r>
            <a:r>
              <a:rPr kumimoji="1" lang="ja-JP" altLang="en-US" sz="1200" kern="1200" dirty="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a:solidFill>
                  <a:schemeClr val="tx1"/>
                </a:solidFill>
                <a:effectLst/>
                <a:latin typeface="+mn-lt"/>
                <a:ea typeface="+mn-ea"/>
                <a:cs typeface="+mn-cs"/>
              </a:rPr>
              <a:t>Google</a:t>
            </a:r>
            <a:r>
              <a:rPr kumimoji="1" lang="ja-JP" altLang="en-US" sz="1200" kern="1200" dirty="0">
                <a:solidFill>
                  <a:schemeClr val="tx1"/>
                </a:solidFill>
                <a:effectLst/>
                <a:latin typeface="+mn-lt"/>
                <a:ea typeface="+mn-ea"/>
                <a:cs typeface="+mn-cs"/>
              </a:rPr>
              <a:t>と違い、</a:t>
            </a:r>
            <a:r>
              <a:rPr kumimoji="1" lang="en-US" altLang="ja-JP" sz="1200" kern="1200" dirty="0">
                <a:solidFill>
                  <a:schemeClr val="tx1"/>
                </a:solidFill>
                <a:effectLst/>
                <a:latin typeface="+mn-lt"/>
                <a:ea typeface="+mn-ea"/>
                <a:cs typeface="+mn-cs"/>
              </a:rPr>
              <a:t>Apple</a:t>
            </a:r>
            <a:r>
              <a:rPr kumimoji="1" lang="ja-JP" altLang="en-US"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Microsoft</a:t>
            </a:r>
            <a:r>
              <a:rPr kumimoji="1" lang="ja-JP" altLang="en-US" sz="1200" kern="1200" dirty="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a:solidFill>
                  <a:schemeClr val="tx1"/>
                </a:solidFill>
                <a:effectLst/>
                <a:latin typeface="+mn-lt"/>
                <a:ea typeface="+mn-ea"/>
                <a:cs typeface="+mn-cs"/>
              </a:rPr>
              <a:t>Wintel</a:t>
            </a:r>
            <a:r>
              <a:rPr kumimoji="1" lang="ja-JP" altLang="en-US" sz="1200" kern="1200" dirty="0">
                <a:solidFill>
                  <a:schemeClr val="tx1"/>
                </a:solidFill>
                <a:effectLst/>
                <a:latin typeface="+mn-lt"/>
                <a:ea typeface="+mn-ea"/>
                <a:cs typeface="+mn-cs"/>
              </a:rPr>
              <a:t>が利益を独占していた時代を思い出して下さい。</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社とも、</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社の具体的な戦略は微妙に異なっています。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a:t>
            </a:r>
            <a:r>
              <a:rPr kumimoji="1" lang="en-US" altLang="ja-JP" sz="1200" kern="1200" dirty="0">
                <a:solidFill>
                  <a:schemeClr val="tx1"/>
                </a:solidFill>
                <a:effectLst/>
                <a:latin typeface="+mn-lt"/>
                <a:ea typeface="+mn-ea"/>
                <a:cs typeface="+mn-cs"/>
              </a:rPr>
              <a:t>Apple</a:t>
            </a:r>
            <a:r>
              <a:rPr kumimoji="1" lang="ja-JP" altLang="ja-JP" sz="1200" kern="1200" dirty="0" err="1">
                <a:solidFill>
                  <a:schemeClr val="tx1"/>
                </a:solidFill>
                <a:effectLst/>
                <a:latin typeface="+mn-lt"/>
                <a:ea typeface="+mn-ea"/>
                <a:cs typeface="+mn-cs"/>
              </a:rPr>
              <a:t>には</a:t>
            </a:r>
            <a:r>
              <a:rPr kumimoji="1" lang="ja-JP" altLang="ja-JP" sz="1200" kern="1200" dirty="0">
                <a:solidFill>
                  <a:schemeClr val="tx1"/>
                </a:solidFill>
                <a:effectLst/>
                <a:latin typeface="+mn-lt"/>
                <a:ea typeface="+mn-ea"/>
                <a:cs typeface="+mn-cs"/>
              </a:rPr>
              <a:t>現在、</a:t>
            </a:r>
            <a:r>
              <a:rPr kumimoji="1" lang="en-US" altLang="ja-JP" sz="1200" kern="1200" dirty="0">
                <a:solidFill>
                  <a:schemeClr val="tx1"/>
                </a:solidFill>
                <a:effectLst/>
                <a:latin typeface="+mn-lt"/>
                <a:ea typeface="+mn-ea"/>
                <a:cs typeface="+mn-cs"/>
              </a:rPr>
              <a:t>Macintosh</a:t>
            </a:r>
            <a:r>
              <a:rPr kumimoji="1" lang="ja-JP" altLang="ja-JP" sz="1200" kern="1200" dirty="0">
                <a:solidFill>
                  <a:schemeClr val="tx1"/>
                </a:solidFill>
                <a:effectLst/>
                <a:latin typeface="+mn-lt"/>
                <a:ea typeface="+mn-ea"/>
                <a:cs typeface="+mn-cs"/>
              </a:rPr>
              <a:t>用の</a:t>
            </a:r>
            <a:r>
              <a:rPr kumimoji="1" lang="en-US" altLang="ja-JP" sz="1200" kern="1200" dirty="0" err="1">
                <a:solidFill>
                  <a:schemeClr val="tx1"/>
                </a:solidFill>
                <a:effectLst/>
                <a:latin typeface="+mn-lt"/>
                <a:ea typeface="+mn-ea"/>
                <a:cs typeface="+mn-cs"/>
              </a:rPr>
              <a:t>MacOS</a:t>
            </a:r>
            <a:r>
              <a:rPr kumimoji="1" lang="en-US" altLang="ja-JP" sz="1200" kern="1200" dirty="0">
                <a:solidFill>
                  <a:schemeClr val="tx1"/>
                </a:solidFill>
                <a:effectLst/>
                <a:latin typeface="+mn-lt"/>
                <a:ea typeface="+mn-ea"/>
                <a:cs typeface="+mn-cs"/>
              </a:rPr>
              <a:t> X</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iPhone/iPad</a:t>
            </a:r>
            <a:r>
              <a:rPr kumimoji="1" lang="ja-JP" altLang="ja-JP" sz="1200" kern="1200" dirty="0">
                <a:solidFill>
                  <a:schemeClr val="tx1"/>
                </a:solidFill>
                <a:effectLst/>
                <a:latin typeface="+mn-lt"/>
                <a:ea typeface="+mn-ea"/>
                <a:cs typeface="+mn-cs"/>
              </a:rPr>
              <a:t>用の</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2</a:t>
            </a:r>
            <a:r>
              <a:rPr kumimoji="1" lang="ja-JP" altLang="ja-JP" sz="1200" kern="1200" dirty="0" err="1">
                <a:solidFill>
                  <a:schemeClr val="tx1"/>
                </a:solidFill>
                <a:effectLst/>
                <a:latin typeface="+mn-lt"/>
                <a:ea typeface="+mn-ea"/>
                <a:cs typeface="+mn-cs"/>
              </a:rPr>
              <a:t>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があります。今後ウェアラブルや家電向けには</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が対応していくようですが、</a:t>
            </a:r>
            <a:r>
              <a:rPr kumimoji="1" lang="en-US" altLang="ja-JP" sz="1200" kern="1200" dirty="0" err="1">
                <a:solidFill>
                  <a:schemeClr val="tx1"/>
                </a:solidFill>
                <a:effectLst/>
                <a:latin typeface="+mn-lt"/>
                <a:ea typeface="+mn-ea"/>
                <a:cs typeface="+mn-cs"/>
              </a:rPr>
              <a:t>MacOS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iOS</a:t>
            </a:r>
            <a:r>
              <a:rPr kumimoji="1" lang="ja-JP" altLang="ja-JP" sz="1200" kern="1200" dirty="0" err="1">
                <a:solidFill>
                  <a:schemeClr val="tx1"/>
                </a:solidFill>
                <a:effectLst/>
                <a:latin typeface="+mn-lt"/>
                <a:ea typeface="+mn-ea"/>
                <a:cs typeface="+mn-cs"/>
              </a:rPr>
              <a:t>を統</a:t>
            </a:r>
            <a:r>
              <a:rPr kumimoji="1" lang="ja-JP" altLang="ja-JP" sz="1200" kern="1200" dirty="0">
                <a:solidFill>
                  <a:schemeClr val="tx1"/>
                </a:solidFill>
                <a:effectLst/>
                <a:latin typeface="+mn-lt"/>
                <a:ea typeface="+mn-ea"/>
                <a:cs typeface="+mn-cs"/>
              </a:rPr>
              <a:t>合する計画はありません。つまり、ソフトウェアの提供者は</a:t>
            </a:r>
            <a:r>
              <a:rPr kumimoji="1" lang="en-US" altLang="ja-JP" sz="1200" kern="1200" dirty="0" err="1">
                <a:solidFill>
                  <a:schemeClr val="tx1"/>
                </a:solidFill>
                <a:effectLst/>
                <a:latin typeface="+mn-lt"/>
                <a:ea typeface="+mn-ea"/>
                <a:cs typeface="+mn-cs"/>
              </a:rPr>
              <a:t>MacOS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2</a:t>
            </a:r>
            <a:r>
              <a:rPr kumimoji="1" lang="ja-JP" altLang="ja-JP" sz="1200" kern="1200" dirty="0" err="1">
                <a:solidFill>
                  <a:schemeClr val="tx1"/>
                </a:solidFill>
                <a:effectLst/>
                <a:latin typeface="+mn-lt"/>
                <a:ea typeface="+mn-ea"/>
                <a:cs typeface="+mn-cs"/>
              </a:rPr>
              <a:t>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用にソフトウェアを開発する必要があるのます。一方で</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は、先頃発表された「</a:t>
            </a:r>
            <a:r>
              <a:rPr kumimoji="1" lang="en-US" altLang="ja-JP" sz="1200" kern="1200" dirty="0">
                <a:solidFill>
                  <a:schemeClr val="tx1"/>
                </a:solidFill>
                <a:effectLst/>
                <a:latin typeface="+mn-lt"/>
                <a:ea typeface="+mn-ea"/>
                <a:cs typeface="+mn-cs"/>
              </a:rPr>
              <a:t>Continuity</a:t>
            </a:r>
            <a:r>
              <a:rPr kumimoji="1" lang="ja-JP" altLang="ja-JP" sz="1200" kern="1200" dirty="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で見ていた動画の続きを</a:t>
            </a:r>
            <a:r>
              <a:rPr kumimoji="1" lang="en-US" altLang="ja-JP" sz="1200" kern="1200" dirty="0">
                <a:solidFill>
                  <a:schemeClr val="tx1"/>
                </a:solidFill>
                <a:effectLst/>
                <a:latin typeface="+mn-lt"/>
                <a:ea typeface="+mn-ea"/>
                <a:cs typeface="+mn-cs"/>
              </a:rPr>
              <a:t>Macintosh</a:t>
            </a:r>
            <a:r>
              <a:rPr kumimoji="1" lang="ja-JP" altLang="ja-JP" sz="1200" kern="1200" dirty="0">
                <a:solidFill>
                  <a:schemeClr val="tx1"/>
                </a:solidFill>
                <a:effectLst/>
                <a:latin typeface="+mn-lt"/>
                <a:ea typeface="+mn-ea"/>
                <a:cs typeface="+mn-cs"/>
              </a:rPr>
              <a:t>あるいは</a:t>
            </a:r>
            <a:r>
              <a:rPr kumimoji="1" lang="en-US" altLang="ja-JP" sz="1200" kern="1200" dirty="0" err="1">
                <a:solidFill>
                  <a:schemeClr val="tx1"/>
                </a:solidFill>
                <a:effectLst/>
                <a:latin typeface="+mn-lt"/>
                <a:ea typeface="+mn-ea"/>
                <a:cs typeface="+mn-cs"/>
              </a:rPr>
              <a:t>AppleTV</a:t>
            </a:r>
            <a:r>
              <a:rPr kumimoji="1" lang="ja-JP" altLang="ja-JP" sz="1200" kern="1200" dirty="0">
                <a:solidFill>
                  <a:schemeClr val="tx1"/>
                </a:solidFill>
                <a:effectLst/>
                <a:latin typeface="+mn-lt"/>
                <a:ea typeface="+mn-ea"/>
                <a:cs typeface="+mn-cs"/>
              </a:rPr>
              <a:t>で見る、といったことが可能になるのです。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もまた、デバイス毎に専用の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を用意する戦略ですが、</a:t>
            </a:r>
            <a:r>
              <a:rPr kumimoji="1" lang="ja-JP" altLang="en-US" sz="1200" kern="1200" dirty="0">
                <a:solidFill>
                  <a:schemeClr val="tx1"/>
                </a:solidFill>
                <a:effectLst/>
                <a:latin typeface="+mn-lt"/>
                <a:ea typeface="+mn-ea"/>
                <a:cs typeface="+mn-cs"/>
              </a:rPr>
              <a:t>現在全ての</a:t>
            </a:r>
            <a:r>
              <a:rPr kumimoji="1" lang="en-US" altLang="ja-JP" sz="1200" kern="1200" dirty="0">
                <a:solidFill>
                  <a:schemeClr val="tx1"/>
                </a:solidFill>
                <a:effectLst/>
                <a:latin typeface="+mn-lt"/>
                <a:ea typeface="+mn-ea"/>
                <a:cs typeface="+mn-cs"/>
              </a:rPr>
              <a:t>OS</a:t>
            </a:r>
            <a:r>
              <a:rPr kumimoji="1" lang="ja-JP" altLang="en-US" sz="1200" kern="1200" dirty="0">
                <a:solidFill>
                  <a:schemeClr val="tx1"/>
                </a:solidFill>
                <a:effectLst/>
                <a:latin typeface="+mn-lt"/>
                <a:ea typeface="+mn-ea"/>
                <a:cs typeface="+mn-cs"/>
              </a:rPr>
              <a:t>でカーネルを共通化しようとしています。これにより、各</a:t>
            </a:r>
            <a:r>
              <a:rPr kumimoji="1" lang="en-US" altLang="ja-JP" sz="1200" kern="1200" dirty="0">
                <a:solidFill>
                  <a:schemeClr val="tx1"/>
                </a:solidFill>
                <a:effectLst/>
                <a:latin typeface="+mn-lt"/>
                <a:ea typeface="+mn-ea"/>
                <a:cs typeface="+mn-cs"/>
              </a:rPr>
              <a:t>OS</a:t>
            </a:r>
            <a:r>
              <a:rPr kumimoji="1" lang="ja-JP" altLang="en-US" sz="1200" kern="1200" dirty="0">
                <a:solidFill>
                  <a:schemeClr val="tx1"/>
                </a:solidFill>
                <a:effectLst/>
                <a:latin typeface="+mn-lt"/>
                <a:ea typeface="+mn-ea"/>
                <a:cs typeface="+mn-cs"/>
              </a:rPr>
              <a:t>間の互換性を高めることができます。その上で、一つのソースコードから</a:t>
            </a:r>
            <a:r>
              <a:rPr kumimoji="1" lang="ja-JP" altLang="ja-JP" sz="1200" kern="1200" dirty="0">
                <a:solidFill>
                  <a:schemeClr val="tx1"/>
                </a:solidFill>
                <a:effectLst/>
                <a:latin typeface="+mn-lt"/>
                <a:ea typeface="+mn-ea"/>
                <a:cs typeface="+mn-cs"/>
              </a:rPr>
              <a:t>全ての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で動作する「ユニバーサル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アプリ」</a:t>
            </a:r>
            <a:r>
              <a:rPr kumimoji="1" lang="ja-JP" altLang="en-US" sz="1200" kern="1200" dirty="0">
                <a:solidFill>
                  <a:schemeClr val="tx1"/>
                </a:solidFill>
                <a:effectLst/>
                <a:latin typeface="+mn-lt"/>
                <a:ea typeface="+mn-ea"/>
                <a:cs typeface="+mn-cs"/>
              </a:rPr>
              <a:t>の利用が</a:t>
            </a:r>
            <a:r>
              <a:rPr kumimoji="1" lang="ja-JP" altLang="ja-JP" sz="1200" kern="1200" dirty="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ブラウザをクライアント環境として使い、様々な機能を</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サービスとして利用する戦略です。どんなデバイスでも、</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ブラウザさえあれば同じサービスを利用できるのです。</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しか動かない</a:t>
            </a:r>
            <a:r>
              <a:rPr kumimoji="1" lang="en-US" altLang="ja-JP" sz="1200" kern="1200" dirty="0">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は、この戦略を最もシンプルに実現した製品と言えるでしょう。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a:t>
            </a:r>
            <a:r>
              <a:rPr kumimoji="1" lang="en-US" altLang="ja-JP" sz="1200" kern="1200" dirty="0">
                <a:solidFill>
                  <a:schemeClr val="tx1"/>
                </a:solidFill>
                <a:effectLst/>
                <a:latin typeface="+mn-lt"/>
                <a:ea typeface="+mn-ea"/>
                <a:cs typeface="+mn-cs"/>
              </a:rPr>
              <a:t>3</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戦略は、各々にメリット・デメリットがあります。</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のやり方では、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引き出すことができ、使い勝手の良いアプリケーションを開発できます。</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のデバイスでしか使えません。</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のプラットフォームは、</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しかし、</a:t>
            </a:r>
            <a:r>
              <a:rPr kumimoji="1" lang="en-US" altLang="ja-JP" sz="1200" kern="1200" dirty="0">
                <a:solidFill>
                  <a:schemeClr val="tx1"/>
                </a:solidFill>
                <a:effectLst/>
                <a:latin typeface="+mn-lt"/>
                <a:ea typeface="+mn-ea"/>
                <a:cs typeface="+mn-cs"/>
              </a:rPr>
              <a:t>Apple</a:t>
            </a:r>
            <a:r>
              <a:rPr kumimoji="1" lang="ja-JP" altLang="en-US"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Microsoft</a:t>
            </a:r>
            <a:r>
              <a:rPr kumimoji="1" lang="ja-JP" altLang="en-US" sz="1200" kern="1200" dirty="0">
                <a:solidFill>
                  <a:schemeClr val="tx1"/>
                </a:solidFill>
                <a:effectLst/>
                <a:latin typeface="+mn-lt"/>
                <a:ea typeface="+mn-ea"/>
                <a:cs typeface="+mn-cs"/>
              </a:rPr>
              <a:t>も、アプリとして</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ブラウザが用意されています。これを使えば、</a:t>
            </a:r>
            <a:r>
              <a:rPr kumimoji="1" lang="en-US" altLang="ja-JP" sz="1200" kern="1200" dirty="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サービスは使うことができます。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が目指す</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をベースとした</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a:solidFill>
                  <a:schemeClr val="tx1"/>
                </a:solidFill>
                <a:effectLst/>
                <a:latin typeface="+mn-lt"/>
                <a:ea typeface="+mn-ea"/>
                <a:cs typeface="+mn-cs"/>
              </a:rPr>
              <a:t>Mac</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iOS</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のデバイスでも動かすことができます。</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サービスにはメリットが大きいと考えられます。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56196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ドコモ</a:t>
            </a:r>
            <a:r>
              <a:rPr kumimoji="1" lang="en-US" altLang="ja-JP" sz="1200" kern="1200" dirty="0">
                <a:solidFill>
                  <a:schemeClr val="tx1"/>
                </a:solidFill>
                <a:effectLst/>
                <a:latin typeface="+mn-lt"/>
                <a:ea typeface="+mn-ea"/>
                <a:cs typeface="+mn-cs"/>
              </a:rPr>
              <a:t>5G</a:t>
            </a:r>
            <a:r>
              <a:rPr kumimoji="1" lang="ja-JP" altLang="en-US" sz="1200" kern="1200" dirty="0">
                <a:solidFill>
                  <a:schemeClr val="tx1"/>
                </a:solidFill>
                <a:effectLst/>
                <a:latin typeface="+mn-lt"/>
                <a:ea typeface="+mn-ea"/>
                <a:cs typeface="+mn-cs"/>
              </a:rPr>
              <a:t>ホワイトペーパー</a:t>
            </a:r>
            <a:endParaRPr kumimoji="1" lang="en-US" altLang="ja-JP" dirty="0"/>
          </a:p>
          <a:p>
            <a:r>
              <a:rPr kumimoji="1" lang="en-US" altLang="ja-JP" dirty="0"/>
              <a:t>https://www.nttdocomo.co.jp/binary/pdf/corporate/technology/whitepaper_5g/DOCOMO_5G_White_PaperJP_20141006.pdf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3783203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898510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1G</a:t>
            </a:r>
          </a:p>
          <a:p>
            <a:r>
              <a:rPr kumimoji="1" lang="en-US" altLang="ja-JP" dirty="0"/>
              <a:t>1981</a:t>
            </a:r>
            <a:r>
              <a:rPr kumimoji="1" lang="ja-JP" altLang="en-US" dirty="0"/>
              <a:t>年に欧州で</a:t>
            </a:r>
            <a:r>
              <a:rPr kumimoji="1" lang="en-US" altLang="ja-JP" dirty="0"/>
              <a:t>NMT</a:t>
            </a:r>
            <a:r>
              <a:rPr kumimoji="1" lang="ja-JP" altLang="en-US" dirty="0"/>
              <a:t>のサービスが開始</a:t>
            </a:r>
            <a:endParaRPr kumimoji="1" lang="en-US" altLang="ja-JP" dirty="0"/>
          </a:p>
          <a:p>
            <a:endParaRPr kumimoji="1" lang="en-US" altLang="ja-JP" dirty="0"/>
          </a:p>
          <a:p>
            <a:r>
              <a:rPr kumimoji="1" lang="en-US" altLang="ja-JP" dirty="0"/>
              <a:t>2G</a:t>
            </a:r>
            <a:r>
              <a:rPr kumimoji="1" lang="ja-JP" altLang="en-US" dirty="0"/>
              <a:t>（デジタル）</a:t>
            </a:r>
            <a:endParaRPr kumimoji="1" lang="en-US" altLang="ja-JP" dirty="0"/>
          </a:p>
          <a:p>
            <a:r>
              <a:rPr kumimoji="1" lang="en-US" altLang="ja-JP" dirty="0"/>
              <a:t>1992</a:t>
            </a:r>
            <a:r>
              <a:rPr kumimoji="1" lang="ja-JP" altLang="en-US" dirty="0"/>
              <a:t>年ドイツで</a:t>
            </a:r>
            <a:r>
              <a:rPr kumimoji="1" lang="en-US" altLang="ja-JP" dirty="0"/>
              <a:t>GSM</a:t>
            </a:r>
            <a:r>
              <a:rPr kumimoji="1" lang="ja-JP" altLang="en-US" dirty="0"/>
              <a:t>のサービス開始</a:t>
            </a:r>
            <a:endParaRPr kumimoji="1" lang="en-US" altLang="ja-JP" dirty="0"/>
          </a:p>
          <a:p>
            <a:r>
              <a:rPr kumimoji="1" lang="en-US" altLang="ja-JP" dirty="0"/>
              <a:t>1993</a:t>
            </a:r>
            <a:r>
              <a:rPr kumimoji="1" lang="ja-JP" altLang="en-US" dirty="0"/>
              <a:t>年ドコモが</a:t>
            </a:r>
            <a:r>
              <a:rPr kumimoji="1" lang="en-US" altLang="ja-JP" dirty="0"/>
              <a:t>PDC</a:t>
            </a:r>
            <a:r>
              <a:rPr kumimoji="1" lang="ja-JP" altLang="en-US" dirty="0"/>
              <a:t>サービスを開始　回線交換で</a:t>
            </a:r>
            <a:r>
              <a:rPr kumimoji="1" lang="en-US" altLang="ja-JP" dirty="0"/>
              <a:t>9.6kbps</a:t>
            </a:r>
            <a:r>
              <a:rPr kumimoji="1" lang="ja-JP" altLang="en-US" dirty="0" err="1"/>
              <a:t>、</a:t>
            </a:r>
            <a:r>
              <a:rPr kumimoji="1" lang="ja-JP" altLang="en-US" dirty="0"/>
              <a:t>パケットで</a:t>
            </a:r>
            <a:r>
              <a:rPr kumimoji="1" lang="en-US" altLang="ja-JP" dirty="0"/>
              <a:t>28.9kbps</a:t>
            </a:r>
          </a:p>
          <a:p>
            <a:r>
              <a:rPr kumimoji="1" lang="ja-JP" altLang="en-US" dirty="0"/>
              <a:t>後に</a:t>
            </a:r>
            <a:r>
              <a:rPr kumimoji="1" lang="en-US" altLang="ja-JP" dirty="0"/>
              <a:t>EDGE Evolution</a:t>
            </a:r>
            <a:r>
              <a:rPr kumimoji="1" lang="ja-JP" altLang="en-US" dirty="0"/>
              <a:t>で</a:t>
            </a:r>
            <a:r>
              <a:rPr kumimoji="1" lang="en-US" altLang="ja-JP" dirty="0"/>
              <a:t>1Mbps</a:t>
            </a:r>
            <a:r>
              <a:rPr kumimoji="1" lang="ja-JP" altLang="en-US" dirty="0"/>
              <a:t>を達成</a:t>
            </a:r>
            <a:r>
              <a:rPr kumimoji="1" lang="en-US" altLang="ja-JP" dirty="0"/>
              <a:t>(2009</a:t>
            </a:r>
            <a:r>
              <a:rPr kumimoji="1" lang="ja-JP" altLang="en-US" dirty="0"/>
              <a:t>年</a:t>
            </a:r>
            <a:r>
              <a:rPr kumimoji="1" lang="en-US" altLang="ja-JP" dirty="0"/>
              <a:t>?)</a:t>
            </a:r>
          </a:p>
          <a:p>
            <a:endParaRPr kumimoji="1" lang="en-US" altLang="ja-JP" dirty="0"/>
          </a:p>
          <a:p>
            <a:r>
              <a:rPr kumimoji="1" lang="en-US" altLang="ja-JP" dirty="0"/>
              <a:t>3G</a:t>
            </a:r>
          </a:p>
          <a:p>
            <a:r>
              <a:rPr kumimoji="1" lang="en-US" altLang="ja-JP" dirty="0"/>
              <a:t>2001</a:t>
            </a:r>
            <a:r>
              <a:rPr kumimoji="1" lang="ja-JP" altLang="en-US" dirty="0"/>
              <a:t>年ドコモが</a:t>
            </a:r>
            <a:r>
              <a:rPr kumimoji="1" lang="en-US" altLang="ja-JP" dirty="0"/>
              <a:t>FOMA</a:t>
            </a:r>
            <a:r>
              <a:rPr kumimoji="1" lang="ja-JP" altLang="en-US" dirty="0"/>
              <a:t>を開始　当初下り</a:t>
            </a:r>
            <a:r>
              <a:rPr kumimoji="1" lang="en-US" altLang="ja-JP" dirty="0"/>
              <a:t>7.2Mbps</a:t>
            </a:r>
            <a:r>
              <a:rPr kumimoji="1" lang="ja-JP" altLang="en-US" dirty="0" err="1"/>
              <a:t>、</a:t>
            </a:r>
            <a:r>
              <a:rPr kumimoji="1" lang="ja-JP" altLang="en-US" dirty="0"/>
              <a:t>後に</a:t>
            </a:r>
            <a:r>
              <a:rPr kumimoji="1" lang="en-US" altLang="ja-JP" dirty="0"/>
              <a:t>FOMA </a:t>
            </a:r>
            <a:r>
              <a:rPr kumimoji="1" lang="en-US" altLang="ja-JP" dirty="0" err="1"/>
              <a:t>HighSpeed</a:t>
            </a:r>
            <a:r>
              <a:rPr kumimoji="1" lang="ja-JP" altLang="en-US" baseline="0" dirty="0"/>
              <a:t> </a:t>
            </a:r>
            <a:r>
              <a:rPr kumimoji="1" lang="en-US" altLang="ja-JP" baseline="0" dirty="0"/>
              <a:t>(HSDPA)</a:t>
            </a:r>
            <a:r>
              <a:rPr kumimoji="1" lang="ja-JP" altLang="en-US" baseline="0" dirty="0"/>
              <a:t>で</a:t>
            </a:r>
            <a:r>
              <a:rPr kumimoji="1" lang="en-US" altLang="ja-JP" baseline="0" dirty="0"/>
              <a:t>14Mbps</a:t>
            </a:r>
          </a:p>
          <a:p>
            <a:r>
              <a:rPr kumimoji="1" lang="en-US" altLang="ja-JP" baseline="0" dirty="0"/>
              <a:t>HSDPA</a:t>
            </a:r>
            <a:r>
              <a:rPr kumimoji="1" lang="ja-JP" altLang="en-US" baseline="0" dirty="0"/>
              <a:t>を</a:t>
            </a:r>
            <a:r>
              <a:rPr kumimoji="1" lang="en-US" altLang="ja-JP" baseline="0" dirty="0"/>
              <a:t>3.5G</a:t>
            </a:r>
            <a:r>
              <a:rPr kumimoji="1" lang="ja-JP" altLang="en-US" baseline="0" dirty="0"/>
              <a:t>と呼ぶこともある</a:t>
            </a:r>
            <a:endParaRPr kumimoji="1" lang="en-US" altLang="ja-JP" baseline="0" dirty="0"/>
          </a:p>
          <a:p>
            <a:endParaRPr kumimoji="1" lang="en-US" altLang="ja-JP" baseline="0" dirty="0"/>
          </a:p>
          <a:p>
            <a:r>
              <a:rPr kumimoji="1" lang="en-US" altLang="ja-JP" dirty="0"/>
              <a:t>4G</a:t>
            </a:r>
          </a:p>
          <a:p>
            <a:r>
              <a:rPr kumimoji="1" lang="ja-JP" altLang="en-US" dirty="0"/>
              <a:t>当初</a:t>
            </a:r>
            <a:r>
              <a:rPr kumimoji="1" lang="en-US" altLang="ja-JP" dirty="0"/>
              <a:t>3.9G</a:t>
            </a:r>
            <a:r>
              <a:rPr kumimoji="1" lang="ja-JP" altLang="en-US" dirty="0"/>
              <a:t>と呼ばれていたが、</a:t>
            </a:r>
            <a:r>
              <a:rPr kumimoji="1" lang="en-US" altLang="ja-JP" dirty="0"/>
              <a:t>4G</a:t>
            </a:r>
            <a:r>
              <a:rPr kumimoji="1" lang="ja-JP" altLang="en-US" dirty="0"/>
              <a:t>に変更</a:t>
            </a:r>
            <a:endParaRPr kumimoji="1" lang="en-US" altLang="ja-JP" dirty="0"/>
          </a:p>
          <a:p>
            <a:r>
              <a:rPr kumimoji="1" lang="en-US" altLang="ja-JP" dirty="0"/>
              <a:t>2010</a:t>
            </a:r>
            <a:r>
              <a:rPr kumimoji="1" lang="ja-JP" altLang="en-US" dirty="0"/>
              <a:t>年ドコモが</a:t>
            </a:r>
            <a:r>
              <a:rPr kumimoji="1" lang="en-US" altLang="ja-JP" dirty="0"/>
              <a:t>Xi</a:t>
            </a:r>
            <a:r>
              <a:rPr kumimoji="1" lang="ja-JP" altLang="en-US" dirty="0"/>
              <a:t>サービスを開始　当初下り</a:t>
            </a:r>
            <a:r>
              <a:rPr kumimoji="1" lang="en-US" altLang="ja-JP" dirty="0"/>
              <a:t>75Mbps</a:t>
            </a:r>
            <a:r>
              <a:rPr kumimoji="1" lang="ja-JP" altLang="en-US" dirty="0" err="1"/>
              <a:t>、</a:t>
            </a:r>
            <a:r>
              <a:rPr kumimoji="1" lang="en-US" altLang="ja-JP" dirty="0"/>
              <a:t>2</a:t>
            </a:r>
            <a:r>
              <a:rPr kumimoji="1" lang="ja-JP" altLang="en-US" dirty="0"/>
              <a:t>年後に</a:t>
            </a:r>
            <a:r>
              <a:rPr kumimoji="1" lang="en-US" altLang="ja-JP" dirty="0"/>
              <a:t>112.5Mbps</a:t>
            </a:r>
          </a:p>
          <a:p>
            <a:r>
              <a:rPr kumimoji="1" lang="en-US" altLang="ja-JP" dirty="0"/>
              <a:t>2015</a:t>
            </a:r>
            <a:r>
              <a:rPr kumimoji="1" lang="ja-JP" altLang="en-US" dirty="0"/>
              <a:t>年に</a:t>
            </a:r>
            <a:r>
              <a:rPr kumimoji="1" lang="en-US" altLang="ja-JP" dirty="0"/>
              <a:t>Career Aggregation</a:t>
            </a:r>
            <a:r>
              <a:rPr kumimoji="1" lang="ja-JP" altLang="en-US" dirty="0"/>
              <a:t>による</a:t>
            </a:r>
            <a:r>
              <a:rPr kumimoji="1" lang="en-US" altLang="ja-JP" dirty="0"/>
              <a:t>225Mbps</a:t>
            </a:r>
            <a:r>
              <a:rPr kumimoji="1" lang="ja-JP" altLang="en-US" dirty="0"/>
              <a:t>サービスを開始 </a:t>
            </a:r>
            <a:r>
              <a:rPr kumimoji="1" lang="en-US" altLang="ja-JP" dirty="0"/>
              <a:t>(LTE</a:t>
            </a:r>
            <a:r>
              <a:rPr kumimoji="1" lang="ja-JP" altLang="en-US" dirty="0"/>
              <a:t> </a:t>
            </a:r>
            <a:r>
              <a:rPr kumimoji="1" lang="en-US" altLang="ja-JP" dirty="0"/>
              <a:t>Advanced)</a:t>
            </a:r>
          </a:p>
          <a:p>
            <a:endParaRPr kumimoji="1" lang="en-US" altLang="ja-JP" dirty="0"/>
          </a:p>
          <a:p>
            <a:r>
              <a:rPr kumimoji="1" lang="en-US" altLang="ja-JP" dirty="0"/>
              <a:t>5G</a:t>
            </a:r>
          </a:p>
          <a:p>
            <a:r>
              <a:rPr kumimoji="1" lang="en-US" altLang="ja-JP" dirty="0"/>
              <a:t>2020</a:t>
            </a:r>
            <a:r>
              <a:rPr kumimoji="1" lang="ja-JP" altLang="en-US" dirty="0"/>
              <a:t>年のサービス開始を目標</a:t>
            </a:r>
            <a:endParaRPr kumimoji="1" lang="en-US" altLang="ja-JP" dirty="0"/>
          </a:p>
          <a:p>
            <a:r>
              <a:rPr kumimoji="1" lang="en-US" altLang="ja-JP" dirty="0"/>
              <a:t>1Gbps (</a:t>
            </a:r>
            <a:r>
              <a:rPr kumimoji="1" lang="ja-JP" altLang="en-US" dirty="0"/>
              <a:t>屋内では</a:t>
            </a:r>
            <a:r>
              <a:rPr kumimoji="1" lang="en-US" altLang="ja-JP" dirty="0"/>
              <a:t>10Gbps)</a:t>
            </a: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47</a:t>
            </a:fld>
            <a:endParaRPr kumimoji="1" lang="ja-JP" altLang="en-US"/>
          </a:p>
        </p:txBody>
      </p:sp>
    </p:spTree>
    <p:extLst>
      <p:ext uri="{BB962C8B-B14F-4D97-AF65-F5344CB8AC3E}">
        <p14:creationId xmlns:p14="http://schemas.microsoft.com/office/powerpoint/2010/main" val="1976874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48</a:t>
            </a:fld>
            <a:endParaRPr kumimoji="1" lang="ja-JP" altLang="en-US"/>
          </a:p>
        </p:txBody>
      </p:sp>
    </p:spTree>
    <p:extLst>
      <p:ext uri="{BB962C8B-B14F-4D97-AF65-F5344CB8AC3E}">
        <p14:creationId xmlns:p14="http://schemas.microsoft.com/office/powerpoint/2010/main" val="4241563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【図解】コレ１枚で分かる未来のオフィス・インフラ</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年、モバイル・ネットワークの通信速度は、最大で</a:t>
            </a:r>
            <a:r>
              <a:rPr kumimoji="1" lang="en-US" altLang="ja-JP" sz="1200" kern="1200" dirty="0">
                <a:solidFill>
                  <a:schemeClr val="tx1"/>
                </a:solidFill>
                <a:effectLst/>
                <a:latin typeface="+mn-lt"/>
                <a:ea typeface="+mn-ea"/>
                <a:cs typeface="+mn-cs"/>
              </a:rPr>
              <a:t>10Gb</a:t>
            </a:r>
            <a:r>
              <a:rPr kumimoji="1" lang="ja-JP" altLang="ja-JP" sz="1200" kern="1200" dirty="0">
                <a:solidFill>
                  <a:schemeClr val="tx1"/>
                </a:solidFill>
                <a:effectLst/>
                <a:latin typeface="+mn-lt"/>
                <a:ea typeface="+mn-ea"/>
                <a:cs typeface="+mn-cs"/>
              </a:rPr>
              <a:t>、通信環境が悪い場合でも</a:t>
            </a:r>
            <a:r>
              <a:rPr kumimoji="1" lang="en-US" altLang="ja-JP" sz="1200" kern="1200" dirty="0">
                <a:solidFill>
                  <a:schemeClr val="tx1"/>
                </a:solidFill>
                <a:effectLst/>
                <a:latin typeface="+mn-lt"/>
                <a:ea typeface="+mn-ea"/>
                <a:cs typeface="+mn-cs"/>
              </a:rPr>
              <a:t>100Mb</a:t>
            </a:r>
            <a:r>
              <a:rPr kumimoji="1" lang="ja-JP" altLang="ja-JP" sz="1200" kern="1200" dirty="0">
                <a:solidFill>
                  <a:schemeClr val="tx1"/>
                </a:solidFill>
                <a:effectLst/>
                <a:latin typeface="+mn-lt"/>
                <a:ea typeface="+mn-ea"/>
                <a:cs typeface="+mn-cs"/>
              </a:rPr>
              <a:t>を確保できる</a:t>
            </a:r>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a:solidFill>
                  <a:schemeClr val="tx1"/>
                </a:solidFill>
                <a:effectLst/>
                <a:latin typeface="+mn-lt"/>
                <a:ea typeface="+mn-ea"/>
                <a:cs typeface="+mn-cs"/>
              </a:rPr>
              <a:t>4G</a:t>
            </a:r>
            <a:r>
              <a:rPr kumimoji="1" lang="ja-JP" altLang="ja-JP" sz="1200" kern="1200" dirty="0">
                <a:solidFill>
                  <a:schemeClr val="tx1"/>
                </a:solidFill>
                <a:effectLst/>
                <a:latin typeface="+mn-lt"/>
                <a:ea typeface="+mn-ea"/>
                <a:cs typeface="+mn-cs"/>
              </a:rPr>
              <a:t>（第４世代）の通信速度は、最大で</a:t>
            </a:r>
            <a:r>
              <a:rPr kumimoji="1" lang="en-US" altLang="ja-JP" sz="1200" kern="1200" dirty="0">
                <a:solidFill>
                  <a:schemeClr val="tx1"/>
                </a:solidFill>
                <a:effectLst/>
                <a:latin typeface="+mn-lt"/>
                <a:ea typeface="+mn-ea"/>
                <a:cs typeface="+mn-cs"/>
              </a:rPr>
              <a:t>100Mb</a:t>
            </a:r>
            <a:r>
              <a:rPr kumimoji="1" lang="ja-JP" altLang="ja-JP" sz="1200" kern="1200" dirty="0">
                <a:solidFill>
                  <a:schemeClr val="tx1"/>
                </a:solidFill>
                <a:effectLst/>
                <a:latin typeface="+mn-lt"/>
                <a:ea typeface="+mn-ea"/>
                <a:cs typeface="+mn-cs"/>
              </a:rPr>
              <a:t>、その</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の利用が拡大し、</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API</a:t>
            </a:r>
            <a:r>
              <a:rPr kumimoji="1" lang="ja-JP" altLang="ja-JP" sz="1200" kern="1200" dirty="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a:solidFill>
                  <a:schemeClr val="tx1"/>
                </a:solidFill>
                <a:effectLst/>
                <a:latin typeface="+mn-lt"/>
                <a:ea typeface="+mn-ea"/>
                <a:cs typeface="+mn-cs"/>
              </a:rPr>
              <a:t>私たちは、クライアント・デバイスから、</a:t>
            </a:r>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49</a:t>
            </a:fld>
            <a:endParaRPr kumimoji="1" lang="ja-JP" altLang="en-US"/>
          </a:p>
        </p:txBody>
      </p:sp>
    </p:spTree>
    <p:extLst>
      <p:ext uri="{BB962C8B-B14F-4D97-AF65-F5344CB8AC3E}">
        <p14:creationId xmlns:p14="http://schemas.microsoft.com/office/powerpoint/2010/main" val="1301520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WiFi</a:t>
            </a:r>
            <a:r>
              <a:rPr kumimoji="1" lang="ja-JP" altLang="en-US" dirty="0"/>
              <a:t>の分野でも、新しい通信規格の開発が進んでいます。</a:t>
            </a:r>
            <a:endParaRPr kumimoji="1" lang="en-US" altLang="ja-JP" dirty="0"/>
          </a:p>
          <a:p>
            <a:endParaRPr kumimoji="1" lang="en-US" altLang="ja-JP" dirty="0"/>
          </a:p>
          <a:p>
            <a:r>
              <a:rPr kumimoji="1" lang="en-US" altLang="ja-JP" dirty="0"/>
              <a:t>http://</a:t>
            </a:r>
            <a:r>
              <a:rPr kumimoji="1" lang="en-US" altLang="ja-JP" dirty="0" err="1"/>
              <a:t>japanese.engadget.com</a:t>
            </a:r>
            <a:r>
              <a:rPr kumimoji="1" lang="en-US" altLang="ja-JP" dirty="0"/>
              <a:t>/2016/01/05/802-11ah-wi-fi-halow-900mhz-iot/</a:t>
            </a:r>
          </a:p>
          <a:p>
            <a:endParaRPr kumimoji="1" lang="en-US" altLang="ja-JP" dirty="0"/>
          </a:p>
          <a:p>
            <a:r>
              <a:rPr kumimoji="1" lang="en-US" altLang="ja-JP" sz="1200" kern="1200" dirty="0">
                <a:solidFill>
                  <a:schemeClr val="tx1"/>
                </a:solidFill>
                <a:latin typeface="+mn-lt"/>
                <a:ea typeface="+mn-ea"/>
                <a:cs typeface="+mn-cs"/>
              </a:rPr>
              <a:t>802.11ah</a:t>
            </a:r>
            <a:r>
              <a:rPr kumimoji="1" lang="ja-JP" altLang="en-US" sz="1200" kern="1200" dirty="0">
                <a:solidFill>
                  <a:schemeClr val="tx1"/>
                </a:solidFill>
                <a:latin typeface="+mn-lt"/>
                <a:ea typeface="+mn-ea"/>
                <a:cs typeface="+mn-cs"/>
              </a:rPr>
              <a:t>の特徴は、従来の</a:t>
            </a:r>
            <a:r>
              <a:rPr kumimoji="1" lang="en-US" altLang="ja-JP" sz="1200" kern="1200" dirty="0" err="1">
                <a:solidFill>
                  <a:schemeClr val="tx1"/>
                </a:solidFill>
                <a:latin typeface="+mn-lt"/>
                <a:ea typeface="+mn-ea"/>
                <a:cs typeface="+mn-cs"/>
              </a:rPr>
              <a:t>WiFi</a:t>
            </a:r>
            <a:r>
              <a:rPr kumimoji="1" lang="ja-JP" altLang="en-US" sz="1200" kern="1200" dirty="0">
                <a:solidFill>
                  <a:schemeClr val="tx1"/>
                </a:solidFill>
                <a:latin typeface="+mn-lt"/>
                <a:ea typeface="+mn-ea"/>
                <a:cs typeface="+mn-cs"/>
              </a:rPr>
              <a:t>よりも広い通信範囲と届きやすさ、消費電力の低さ、ひとつのアクセスポイントに数千の機器が接続できる利用効率の高さなど。スマートホームや産業向けセンサ、ウェアラブル機器など、いわゆる</a:t>
            </a:r>
            <a:r>
              <a:rPr kumimoji="1" lang="en-US" altLang="ja-JP" sz="1200" kern="1200" dirty="0" err="1">
                <a:solidFill>
                  <a:schemeClr val="tx1"/>
                </a:solidFill>
                <a:latin typeface="+mn-lt"/>
                <a:ea typeface="+mn-ea"/>
                <a:cs typeface="+mn-cs"/>
              </a:rPr>
              <a:t>IoT</a:t>
            </a:r>
            <a:r>
              <a:rPr kumimoji="1" lang="ja-JP" altLang="en-US" sz="1200" kern="1200" dirty="0">
                <a:solidFill>
                  <a:schemeClr val="tx1"/>
                </a:solidFill>
                <a:latin typeface="+mn-lt"/>
                <a:ea typeface="+mn-ea"/>
                <a:cs typeface="+mn-cs"/>
              </a:rPr>
              <a:t>分野を狙った</a:t>
            </a:r>
            <a:r>
              <a:rPr kumimoji="1" lang="en-US" altLang="ja-JP" sz="1200" kern="1200" dirty="0" err="1">
                <a:solidFill>
                  <a:schemeClr val="tx1"/>
                </a:solidFill>
                <a:latin typeface="+mn-lt"/>
                <a:ea typeface="+mn-ea"/>
                <a:cs typeface="+mn-cs"/>
              </a:rPr>
              <a:t>WiFi</a:t>
            </a:r>
            <a:r>
              <a:rPr kumimoji="1" lang="ja-JP" altLang="en-US" sz="1200" kern="1200" dirty="0">
                <a:solidFill>
                  <a:schemeClr val="tx1"/>
                </a:solidFill>
                <a:latin typeface="+mn-lt"/>
                <a:ea typeface="+mn-ea"/>
                <a:cs typeface="+mn-cs"/>
              </a:rPr>
              <a:t>規格です。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最大到達距離は</a:t>
            </a:r>
            <a:r>
              <a:rPr kumimoji="1" lang="en-US" altLang="ja-JP" sz="1200" kern="1200" dirty="0">
                <a:solidFill>
                  <a:schemeClr val="tx1"/>
                </a:solidFill>
                <a:latin typeface="+mn-lt"/>
                <a:ea typeface="+mn-ea"/>
                <a:cs typeface="+mn-cs"/>
              </a:rPr>
              <a:t>1km</a:t>
            </a:r>
            <a:r>
              <a:rPr kumimoji="1" lang="ja-JP" altLang="en-US" sz="1200" kern="1200" dirty="0">
                <a:solidFill>
                  <a:schemeClr val="tx1"/>
                </a:solidFill>
                <a:latin typeface="+mn-lt"/>
                <a:ea typeface="+mn-ea"/>
                <a:cs typeface="+mn-cs"/>
              </a:rPr>
              <a:t>、最大速度は</a:t>
            </a:r>
            <a:r>
              <a:rPr kumimoji="1" lang="it-IT" altLang="ja-JP" sz="1200" kern="1200" dirty="0">
                <a:solidFill>
                  <a:schemeClr val="tx1"/>
                </a:solidFill>
                <a:latin typeface="+mn-lt"/>
                <a:ea typeface="+mn-ea"/>
                <a:cs typeface="+mn-cs"/>
              </a:rPr>
              <a:t>7.8Mbps</a:t>
            </a:r>
            <a:r>
              <a:rPr kumimoji="1" lang="ja-JP" altLang="en-US" sz="1200" kern="1200" dirty="0">
                <a:solidFill>
                  <a:schemeClr val="tx1"/>
                </a:solidFill>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50</a:t>
            </a:fld>
            <a:endParaRPr kumimoji="1" lang="ja-JP" altLang="en-US"/>
          </a:p>
        </p:txBody>
      </p:sp>
    </p:spTree>
    <p:extLst>
      <p:ext uri="{BB962C8B-B14F-4D97-AF65-F5344CB8AC3E}">
        <p14:creationId xmlns:p14="http://schemas.microsoft.com/office/powerpoint/2010/main" val="200057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PC</a:t>
            </a:r>
            <a:r>
              <a:rPr kumimoji="1" lang="ja-JP" altLang="en-US" dirty="0"/>
              <a:t>とスマホ</a:t>
            </a:r>
            <a:r>
              <a:rPr kumimoji="1" lang="en-US" altLang="ja-JP" dirty="0"/>
              <a:t>/</a:t>
            </a:r>
            <a:r>
              <a:rPr kumimoji="1" lang="ja-JP" altLang="en-US" dirty="0"/>
              <a:t>タブレットの出荷台数の推移です。この種の調査はいろいろありますから、少しずつデータが違う場合も多いのですが、概ね「</a:t>
            </a:r>
            <a:r>
              <a:rPr kumimoji="1" lang="en-US" altLang="ja-JP" dirty="0"/>
              <a:t>PC</a:t>
            </a:r>
            <a:r>
              <a:rPr kumimoji="1" lang="ja-JP" altLang="en-US" dirty="0"/>
              <a:t>は横ばい、スマホ</a:t>
            </a:r>
            <a:r>
              <a:rPr kumimoji="1" lang="en-US" altLang="ja-JP" dirty="0"/>
              <a:t>/</a:t>
            </a:r>
            <a:r>
              <a:rPr kumimoji="1" lang="ja-JP" altLang="en-US" dirty="0"/>
              <a:t>タブレットが急増」という傾向は変わらないでしょう。</a:t>
            </a:r>
            <a:endParaRPr kumimoji="1" lang="en-US" altLang="ja-JP" dirty="0"/>
          </a:p>
          <a:p>
            <a:endParaRPr kumimoji="1" lang="en-US" altLang="ja-JP" dirty="0"/>
          </a:p>
          <a:p>
            <a:r>
              <a:rPr kumimoji="1" lang="ja-JP" altLang="en-US" dirty="0"/>
              <a:t>スマホ</a:t>
            </a:r>
            <a:r>
              <a:rPr kumimoji="1" lang="en-US" altLang="ja-JP" dirty="0"/>
              <a:t>/</a:t>
            </a:r>
            <a:r>
              <a:rPr kumimoji="1" lang="ja-JP" altLang="en-US" dirty="0"/>
              <a:t>タブレット躍進の原因が何かというと、これは</a:t>
            </a:r>
            <a:r>
              <a:rPr kumimoji="1" lang="en-US" altLang="ja-JP" dirty="0"/>
              <a:t>2007</a:t>
            </a:r>
            <a:r>
              <a:rPr kumimoji="1" lang="ja-JP" altLang="en-US" dirty="0"/>
              <a:t>年の</a:t>
            </a:r>
            <a:r>
              <a:rPr kumimoji="1" lang="en-US" altLang="ja-JP" dirty="0"/>
              <a:t>iPhone</a:t>
            </a:r>
            <a:r>
              <a:rPr kumimoji="1" lang="ja-JP" altLang="en-US" dirty="0"/>
              <a:t>発売と言うことになるでしょう。</a:t>
            </a:r>
            <a:r>
              <a:rPr kumimoji="1" lang="en-US" altLang="ja-JP" dirty="0"/>
              <a:t>iPhone</a:t>
            </a:r>
            <a:r>
              <a:rPr kumimoji="1" lang="ja-JP" altLang="en-US" dirty="0"/>
              <a:t>は、始めてフル機能の</a:t>
            </a:r>
            <a:r>
              <a:rPr kumimoji="1" lang="en-US" altLang="ja-JP" dirty="0"/>
              <a:t>Web</a:t>
            </a:r>
            <a:r>
              <a:rPr kumimoji="1" lang="ja-JP" altLang="en-US" dirty="0"/>
              <a:t>ブラウザーを搭載したスマートフォンであり、初のモバイルクラウドクライアントだったのです。</a:t>
            </a:r>
            <a:endParaRPr kumimoji="1" lang="en-US" altLang="ja-JP" dirty="0"/>
          </a:p>
          <a:p>
            <a:r>
              <a:rPr kumimoji="1" lang="en-US" altLang="ja-JP" dirty="0"/>
              <a:t>2008</a:t>
            </a:r>
            <a:r>
              <a:rPr kumimoji="1" lang="ja-JP" altLang="en-US" dirty="0"/>
              <a:t>年に発売された</a:t>
            </a:r>
            <a:r>
              <a:rPr kumimoji="1" lang="en-US" altLang="ja-JP" dirty="0"/>
              <a:t>Android</a:t>
            </a:r>
            <a:r>
              <a:rPr kumimoji="1" lang="ja-JP" altLang="en-US" dirty="0"/>
              <a:t>とシェアを分け合い、いまや年間</a:t>
            </a:r>
            <a:r>
              <a:rPr kumimoji="1" lang="en-US" altLang="ja-JP" dirty="0"/>
              <a:t>10</a:t>
            </a:r>
            <a:r>
              <a:rPr kumimoji="1" lang="ja-JP" altLang="en-US" dirty="0"/>
              <a:t>億台を超える出荷台数を誇ります。タブレットは、</a:t>
            </a:r>
            <a:r>
              <a:rPr kumimoji="1" lang="en-US" altLang="ja-JP" dirty="0"/>
              <a:t>2010</a:t>
            </a:r>
            <a:r>
              <a:rPr kumimoji="1" lang="ja-JP" altLang="en-US" dirty="0"/>
              <a:t>年に</a:t>
            </a:r>
            <a:r>
              <a:rPr kumimoji="1" lang="en-US" altLang="ja-JP" dirty="0"/>
              <a:t>Apple</a:t>
            </a:r>
            <a:r>
              <a:rPr kumimoji="1" lang="ja-JP" altLang="en-US" dirty="0"/>
              <a:t>が発売した</a:t>
            </a:r>
            <a:r>
              <a:rPr kumimoji="1" lang="en-US" altLang="ja-JP" dirty="0"/>
              <a:t>iPad</a:t>
            </a:r>
            <a:r>
              <a:rPr kumimoji="1" lang="ja-JP" altLang="en-US" dirty="0"/>
              <a:t>が最初です。</a:t>
            </a:r>
            <a:endParaRPr kumimoji="1" lang="en-US" altLang="ja-JP" dirty="0"/>
          </a:p>
          <a:p>
            <a:endParaRPr kumimoji="1" lang="en-US" altLang="ja-JP" dirty="0"/>
          </a:p>
          <a:p>
            <a:r>
              <a:rPr kumimoji="1" lang="ja-JP" altLang="en-US" dirty="0"/>
              <a:t>ただ、日本人として覚えておきたいのは、日本には</a:t>
            </a:r>
            <a:r>
              <a:rPr kumimoji="1" lang="en-US" altLang="ja-JP" dirty="0"/>
              <a:t>iPhone</a:t>
            </a:r>
            <a:r>
              <a:rPr kumimoji="1" lang="ja-JP" altLang="en-US" dirty="0"/>
              <a:t>以前にスマホと呼べるデバイス（ガラケー）が存在してたことです。</a:t>
            </a:r>
            <a:r>
              <a:rPr kumimoji="1" lang="en-US" altLang="ja-JP" dirty="0"/>
              <a:t>Apple</a:t>
            </a:r>
            <a:r>
              <a:rPr kumimoji="1" lang="ja-JP" altLang="en-US" dirty="0"/>
              <a:t>も</a:t>
            </a:r>
            <a:r>
              <a:rPr kumimoji="1" lang="en-US" altLang="ja-JP" dirty="0"/>
              <a:t>iPhone</a:t>
            </a:r>
            <a:r>
              <a:rPr kumimoji="1" lang="ja-JP" altLang="en-US" dirty="0"/>
              <a:t>の開発に際しては日本のケータイを研究したと言われています。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967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705853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0FED746-22BD-4912-8DFC-28228D77E278}" type="slidenum">
              <a:rPr lang="ja-JP" altLang="en-US" smtClean="0"/>
              <a:pPr eaLnBrk="1" hangingPunct="1"/>
              <a:t>52</a:t>
            </a:fld>
            <a:endParaRPr lang="ja-JP" altLang="en-US"/>
          </a:p>
        </p:txBody>
      </p:sp>
    </p:spTree>
    <p:extLst>
      <p:ext uri="{BB962C8B-B14F-4D97-AF65-F5344CB8AC3E}">
        <p14:creationId xmlns:p14="http://schemas.microsoft.com/office/powerpoint/2010/main" val="3040075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新しいアプリケーションプラットフォームは</a:t>
            </a:r>
            <a:r>
              <a:rPr lang="en-US" altLang="ja-JP" dirty="0"/>
              <a:t>Flash</a:t>
            </a:r>
            <a:r>
              <a:rPr lang="ja-JP" altLang="en-US" dirty="0"/>
              <a:t>で決まりと誰もが思いました。オープンではないが、他に選択肢がないのです。</a:t>
            </a:r>
            <a:r>
              <a:rPr lang="en-US" altLang="ja-JP" dirty="0"/>
              <a:t>Ajax</a:t>
            </a:r>
            <a:r>
              <a:rPr lang="ja-JP" altLang="en-US" dirty="0"/>
              <a:t>はまだまだ実績が不足していました。</a:t>
            </a:r>
            <a:endParaRPr lang="en-US" altLang="ja-JP" dirty="0"/>
          </a:p>
          <a:p>
            <a:r>
              <a:rPr lang="ja-JP" altLang="en-US" dirty="0"/>
              <a:t>しかし、思わぬ障害が表われたのです。</a:t>
            </a:r>
            <a:r>
              <a:rPr lang="en-US" altLang="ja-JP" dirty="0"/>
              <a:t>Apple</a:t>
            </a:r>
            <a:r>
              <a:rPr lang="ja-JP" altLang="en-US" dirty="0"/>
              <a:t>です。</a:t>
            </a:r>
            <a:endParaRPr lang="en-US" altLang="ja-JP" dirty="0"/>
          </a:p>
          <a:p>
            <a:endParaRPr lang="en-US" altLang="ja-JP" dirty="0"/>
          </a:p>
          <a:p>
            <a:r>
              <a:rPr lang="en-US" altLang="ja-JP" dirty="0"/>
              <a:t>2007</a:t>
            </a:r>
            <a:r>
              <a:rPr lang="ja-JP" altLang="en-US" dirty="0"/>
              <a:t>年に発表された</a:t>
            </a:r>
            <a:r>
              <a:rPr lang="en-US" altLang="ja-JP" dirty="0"/>
              <a:t>iPhone</a:t>
            </a:r>
            <a:r>
              <a:rPr lang="ja-JP" altLang="en-US" dirty="0"/>
              <a:t>は、瞬く間に世界中を席巻しました。従来のスマホが「高機能な携帯電話」であったのに対して、</a:t>
            </a:r>
            <a:r>
              <a:rPr lang="en-US" altLang="ja-JP" dirty="0"/>
              <a:t>iPhone</a:t>
            </a:r>
            <a:r>
              <a:rPr lang="ja-JP" altLang="en-US" dirty="0"/>
              <a:t>の発想は「掌に乗るパソコン」でした。インターネットメール、</a:t>
            </a:r>
            <a:r>
              <a:rPr lang="en-US" altLang="ja-JP" dirty="0"/>
              <a:t>Ajax</a:t>
            </a:r>
            <a:r>
              <a:rPr lang="ja-JP" altLang="en-US" dirty="0"/>
              <a:t>をサポートするフル機能のブラウザなど、あらゆるものが揃っていましたが、ただひとつサポートされなかったのが、</a:t>
            </a:r>
            <a:r>
              <a:rPr lang="en-US" altLang="ja-JP" dirty="0"/>
              <a:t>Flash</a:t>
            </a:r>
            <a:r>
              <a:rPr lang="ja-JP" altLang="en-US" dirty="0" err="1"/>
              <a:t>だったのです</a:t>
            </a:r>
            <a:r>
              <a:rPr lang="ja-JP" altLang="en-US" dirty="0"/>
              <a:t>。</a:t>
            </a:r>
            <a:endParaRPr lang="en-US" altLang="ja-JP" dirty="0"/>
          </a:p>
          <a:p>
            <a:endParaRPr lang="en-US" altLang="ja-JP" dirty="0"/>
          </a:p>
          <a:p>
            <a:r>
              <a:rPr lang="ja-JP" altLang="en-US" dirty="0"/>
              <a:t>「なぜ</a:t>
            </a:r>
            <a:r>
              <a:rPr lang="en-US" altLang="ja-JP" dirty="0"/>
              <a:t>iPhone</a:t>
            </a:r>
            <a:r>
              <a:rPr lang="ja-JP" altLang="en-US" dirty="0"/>
              <a:t>で</a:t>
            </a:r>
            <a:r>
              <a:rPr lang="en-US" altLang="ja-JP" dirty="0"/>
              <a:t>Flash</a:t>
            </a:r>
            <a:r>
              <a:rPr lang="ja-JP" altLang="en-US" dirty="0"/>
              <a:t>をサポートしないのか？」という声が大きくなる中、</a:t>
            </a:r>
            <a:r>
              <a:rPr lang="en-US" altLang="ja-JP" dirty="0"/>
              <a:t>Apple</a:t>
            </a:r>
            <a:r>
              <a:rPr lang="ja-JP" altLang="en-US" dirty="0"/>
              <a:t>は公式見解を発表しました。</a:t>
            </a:r>
            <a:r>
              <a:rPr lang="en-US" altLang="ja-JP" dirty="0"/>
              <a:t>Flash</a:t>
            </a:r>
            <a:r>
              <a:rPr lang="ja-JP" altLang="en-US" dirty="0"/>
              <a:t>はモバイルデバイスには負荷が大きすぎる、信頼性が低い、などが理由として挙げられています。</a:t>
            </a:r>
            <a:endParaRPr lang="en-US" altLang="ja-JP" dirty="0"/>
          </a:p>
          <a:p>
            <a:endParaRPr lang="en-US" altLang="ja-JP" dirty="0"/>
          </a:p>
          <a:p>
            <a:r>
              <a:rPr lang="ja-JP" altLang="en-US" dirty="0"/>
              <a:t>しかし、講義の冒頭でも言ったように公式見解というのは頭から信じるべき物ではありません。他にもいろいろな推測が流れています。その中には、単に「</a:t>
            </a:r>
            <a:r>
              <a:rPr lang="en-US" altLang="ja-JP" dirty="0"/>
              <a:t>Jobs</a:t>
            </a:r>
            <a:r>
              <a:rPr lang="ja-JP" altLang="en-US" dirty="0"/>
              <a:t>は</a:t>
            </a:r>
            <a:r>
              <a:rPr lang="en-US" altLang="ja-JP" dirty="0"/>
              <a:t>Adobe</a:t>
            </a:r>
            <a:r>
              <a:rPr lang="ja-JP" altLang="en-US" dirty="0"/>
              <a:t>と仲が悪かった」というのもあります。そんな理由で採用が左右されるのか、とも思いますが、他ならぬ</a:t>
            </a:r>
            <a:r>
              <a:rPr lang="en-US" altLang="ja-JP" dirty="0"/>
              <a:t>Jobs</a:t>
            </a:r>
            <a:r>
              <a:rPr lang="ja-JP" altLang="en-US" dirty="0"/>
              <a:t>のこと、考えられないことでは無いかもしれません。関連する情報を補足資料に入れてありますので、興味のある方は見てみて下さい。</a:t>
            </a:r>
            <a:endParaRPr lang="en-US" altLang="ja-JP" dirty="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C7D07A-49F2-4CE8-B6C7-6FA747E5BF76}" type="slidenum">
              <a:rPr lang="ja-JP" altLang="en-US" smtClean="0"/>
              <a:pPr eaLnBrk="1" hangingPunct="1"/>
              <a:t>54</a:t>
            </a:fld>
            <a:endParaRPr lang="ja-JP" altLang="en-US"/>
          </a:p>
        </p:txBody>
      </p:sp>
    </p:spTree>
    <p:extLst>
      <p:ext uri="{BB962C8B-B14F-4D97-AF65-F5344CB8AC3E}">
        <p14:creationId xmlns:p14="http://schemas.microsoft.com/office/powerpoint/2010/main" val="1424500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この様な状況下、俄然存在感を増したのが</a:t>
            </a:r>
            <a:r>
              <a:rPr kumimoji="1" lang="en-US" altLang="ja-JP" dirty="0"/>
              <a:t>Ajax</a:t>
            </a:r>
            <a:r>
              <a:rPr kumimoji="1" lang="ja-JP" altLang="en-US" dirty="0"/>
              <a:t>でした。他の選択肢が</a:t>
            </a:r>
            <a:r>
              <a:rPr kumimoji="1" lang="en-US" altLang="ja-JP" dirty="0"/>
              <a:t>Silverlight</a:t>
            </a:r>
            <a:r>
              <a:rPr kumimoji="1" lang="ja-JP" altLang="en-US" dirty="0"/>
              <a:t>くらいしかなかった、という事情もあります。</a:t>
            </a:r>
            <a:r>
              <a:rPr kumimoji="1" lang="en-US" altLang="ja-JP" dirty="0"/>
              <a:t>Silverlight</a:t>
            </a:r>
            <a:r>
              <a:rPr kumimoji="1" lang="ja-JP" altLang="en-US" dirty="0"/>
              <a:t>も悪い技術ではありませんでしたが、なによりも</a:t>
            </a:r>
            <a:r>
              <a:rPr kumimoji="1" lang="en-US" altLang="ja-JP" dirty="0"/>
              <a:t>Microsoft</a:t>
            </a:r>
            <a:r>
              <a:rPr kumimoji="1" lang="ja-JP" altLang="en-US" dirty="0"/>
              <a:t>の紐付きだったと言うことが良くありませんでした。それに、なんと言っても参入が遅すぎました。</a:t>
            </a:r>
          </a:p>
          <a:p>
            <a:endParaRPr kumimoji="1" lang="en-US" altLang="ja-JP" dirty="0"/>
          </a:p>
          <a:p>
            <a:r>
              <a:rPr kumimoji="1" lang="ja-JP" altLang="en-US" dirty="0"/>
              <a:t>一時は</a:t>
            </a:r>
            <a:r>
              <a:rPr kumimoji="1" lang="en-US" altLang="ja-JP" dirty="0"/>
              <a:t>Apple</a:t>
            </a:r>
            <a:r>
              <a:rPr kumimoji="1" lang="ja-JP" altLang="en-US" dirty="0"/>
              <a:t>相手に訴訟をちらつかせた</a:t>
            </a:r>
            <a:r>
              <a:rPr kumimoji="1" lang="en-US" altLang="ja-JP" dirty="0"/>
              <a:t>Adobe</a:t>
            </a:r>
            <a:r>
              <a:rPr kumimoji="1" lang="ja-JP" altLang="en-US" dirty="0"/>
              <a:t>ですが、最終的にはあきらめました。</a:t>
            </a:r>
            <a:r>
              <a:rPr kumimoji="1" lang="en-US" altLang="ja-JP" dirty="0"/>
              <a:t>2011</a:t>
            </a:r>
            <a:r>
              <a:rPr kumimoji="1" lang="ja-JP" altLang="en-US" dirty="0"/>
              <a:t>年、モバイルデバイス向けの</a:t>
            </a:r>
            <a:r>
              <a:rPr kumimoji="1" lang="en-US" altLang="ja-JP" dirty="0"/>
              <a:t>Flash</a:t>
            </a:r>
            <a:r>
              <a:rPr kumimoji="1" lang="ja-JP" altLang="en-US" dirty="0"/>
              <a:t>の開発を停止すると発表したのです。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これにより、</a:t>
            </a:r>
            <a:r>
              <a:rPr kumimoji="1" lang="en-US" altLang="ja-JP" dirty="0"/>
              <a:t>iOS</a:t>
            </a:r>
            <a:r>
              <a:rPr kumimoji="1" lang="ja-JP" altLang="en-US" dirty="0"/>
              <a:t>デバイスだけでなく、</a:t>
            </a:r>
            <a:r>
              <a:rPr kumimoji="1" lang="en-US" altLang="ja-JP" dirty="0"/>
              <a:t>Android</a:t>
            </a:r>
            <a:r>
              <a:rPr kumimoji="1" lang="ja-JP" altLang="en-US" dirty="0"/>
              <a:t>向けにも</a:t>
            </a:r>
            <a:r>
              <a:rPr kumimoji="1" lang="en-US" altLang="ja-JP" dirty="0"/>
              <a:t>Flash</a:t>
            </a:r>
            <a:r>
              <a:rPr kumimoji="1" lang="ja-JP" altLang="en-US" dirty="0"/>
              <a:t>は供給されないことになりました。また、同じ時期に</a:t>
            </a:r>
            <a:r>
              <a:rPr kumimoji="1" lang="en-US" altLang="ja-JP" dirty="0"/>
              <a:t>Microsoft</a:t>
            </a:r>
            <a:r>
              <a:rPr kumimoji="1" lang="ja-JP" altLang="en-US" dirty="0"/>
              <a:t>も、「</a:t>
            </a:r>
            <a:r>
              <a:rPr kumimoji="1" lang="en-US" altLang="ja-JP" dirty="0"/>
              <a:t>Silverlight</a:t>
            </a:r>
            <a:r>
              <a:rPr kumimoji="1" lang="ja-JP" altLang="en-US" dirty="0"/>
              <a:t>の位置づけを変える」という発表を行っています。</a:t>
            </a:r>
            <a:endParaRPr kumimoji="1" lang="en-US" altLang="ja-JP" dirty="0"/>
          </a:p>
          <a:p>
            <a:endParaRPr kumimoji="1" lang="en-US" altLang="ja-JP" dirty="0"/>
          </a:p>
          <a:p>
            <a:r>
              <a:rPr kumimoji="1" lang="ja-JP" altLang="en-US" dirty="0"/>
              <a:t>但し、</a:t>
            </a:r>
            <a:r>
              <a:rPr kumimoji="1" lang="en-US" altLang="ja-JP" dirty="0"/>
              <a:t>PC</a:t>
            </a:r>
            <a:r>
              <a:rPr kumimoji="1" lang="ja-JP" altLang="en-US" dirty="0"/>
              <a:t>向けの</a:t>
            </a:r>
            <a:r>
              <a:rPr kumimoji="1" lang="en-US" altLang="ja-JP" dirty="0"/>
              <a:t>Flash</a:t>
            </a:r>
            <a:r>
              <a:rPr kumimoji="1" lang="ja-JP" altLang="en-US" dirty="0"/>
              <a:t>は開発が続いており、相変わらず</a:t>
            </a:r>
            <a:r>
              <a:rPr kumimoji="1" lang="en-US" altLang="ja-JP" dirty="0"/>
              <a:t>PC</a:t>
            </a:r>
            <a:r>
              <a:rPr kumimoji="1" lang="ja-JP" altLang="en-US" dirty="0"/>
              <a:t>の</a:t>
            </a:r>
            <a:r>
              <a:rPr kumimoji="1" lang="en-US" altLang="ja-JP" dirty="0"/>
              <a:t>98%</a:t>
            </a:r>
            <a:r>
              <a:rPr kumimoji="1" lang="ja-JP" altLang="en-US" dirty="0"/>
              <a:t>にインストールされています。</a:t>
            </a:r>
            <a:r>
              <a:rPr kumimoji="1" lang="en-US" altLang="ja-JP" dirty="0"/>
              <a:t>Macintosh</a:t>
            </a:r>
            <a:r>
              <a:rPr kumimoji="1" lang="ja-JP" altLang="en-US" dirty="0"/>
              <a:t>でももちろん動作します。</a:t>
            </a:r>
            <a:r>
              <a:rPr kumimoji="1" lang="en-US" altLang="ja-JP" dirty="0"/>
              <a:t>Jobs</a:t>
            </a:r>
            <a:r>
              <a:rPr kumimoji="1" lang="ja-JP" altLang="en-US" dirty="0"/>
              <a:t>亡き後の</a:t>
            </a:r>
            <a:r>
              <a:rPr kumimoji="1" lang="en-US" altLang="ja-JP" dirty="0"/>
              <a:t>Apple</a:t>
            </a:r>
            <a:r>
              <a:rPr kumimoji="1" lang="ja-JP" altLang="en-US" dirty="0"/>
              <a:t>が方針を転換するなど、状況によっては息を吹き返す可能性もまだあるでしょう。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55</a:t>
            </a:fld>
            <a:endParaRPr lang="ja-JP" altLang="en-US"/>
          </a:p>
        </p:txBody>
      </p:sp>
    </p:spTree>
    <p:extLst>
      <p:ext uri="{BB962C8B-B14F-4D97-AF65-F5344CB8AC3E}">
        <p14:creationId xmlns:p14="http://schemas.microsoft.com/office/powerpoint/2010/main" val="2567091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a:t>
            </a:r>
            <a:r>
              <a:rPr kumimoji="1" lang="en-US" altLang="ja-JP" dirty="0"/>
              <a:t>iPhone/iPad</a:t>
            </a:r>
            <a:r>
              <a:rPr kumimoji="1" lang="ja-JP" altLang="en-US" dirty="0"/>
              <a:t>のデフォルト検索エンジンも、</a:t>
            </a:r>
            <a:r>
              <a:rPr kumimoji="1" lang="en-US" altLang="ja-JP" dirty="0"/>
              <a:t>Google</a:t>
            </a:r>
            <a:r>
              <a:rPr kumimoji="1" lang="ja-JP" altLang="en-US" dirty="0"/>
              <a:t>なのです。</a:t>
            </a:r>
            <a:endParaRPr kumimoji="1" lang="en-US" altLang="ja-JP" dirty="0"/>
          </a:p>
          <a:p>
            <a:endParaRPr kumimoji="1" lang="en-US" altLang="ja-JP" dirty="0"/>
          </a:p>
          <a:p>
            <a:r>
              <a:rPr kumimoji="1" lang="en-US" altLang="ja-JP" dirty="0"/>
              <a:t>Apple</a:t>
            </a:r>
            <a:r>
              <a:rPr kumimoji="1" lang="ja-JP" altLang="en-US" dirty="0"/>
              <a:t>は検索エンジンを持っていませんから、検索エンジンは</a:t>
            </a:r>
            <a:r>
              <a:rPr kumimoji="1" lang="en-US" altLang="ja-JP" dirty="0"/>
              <a:t>Google</a:t>
            </a:r>
            <a:r>
              <a:rPr kumimoji="1" lang="ja-JP" altLang="en-US" dirty="0"/>
              <a:t>でも</a:t>
            </a:r>
            <a:r>
              <a:rPr kumimoji="1" lang="en-US" altLang="ja-JP" dirty="0"/>
              <a:t>Bing</a:t>
            </a:r>
            <a:r>
              <a:rPr kumimoji="1" lang="ja-JP" altLang="en-US" dirty="0"/>
              <a:t>でも良いのです。事実、一時</a:t>
            </a:r>
            <a:r>
              <a:rPr kumimoji="1" lang="en-US" altLang="ja-JP" dirty="0"/>
              <a:t>Apple</a:t>
            </a:r>
            <a:r>
              <a:rPr kumimoji="1" lang="ja-JP" altLang="en-US" dirty="0"/>
              <a:t>は検索エンジンを</a:t>
            </a:r>
            <a:r>
              <a:rPr kumimoji="1" lang="en-US" altLang="ja-JP" dirty="0"/>
              <a:t>Bing</a:t>
            </a:r>
            <a:r>
              <a:rPr kumimoji="1" lang="ja-JP" altLang="en-US" dirty="0"/>
              <a:t>にするかもしれないと言われていました。</a:t>
            </a:r>
            <a:endParaRPr kumimoji="1" lang="en-US" altLang="ja-JP" dirty="0"/>
          </a:p>
          <a:p>
            <a:endParaRPr kumimoji="1" lang="en-US" altLang="ja-JP" dirty="0"/>
          </a:p>
          <a:p>
            <a:r>
              <a:rPr kumimoji="1" lang="en-US" altLang="ja-JP" dirty="0"/>
              <a:t>Google</a:t>
            </a:r>
            <a:r>
              <a:rPr kumimoji="1" lang="ja-JP" altLang="en-US" dirty="0"/>
              <a:t>は今では、</a:t>
            </a:r>
            <a:r>
              <a:rPr kumimoji="1" lang="en-US" altLang="ja-JP" dirty="0"/>
              <a:t>Apple</a:t>
            </a:r>
            <a:r>
              <a:rPr kumimoji="1" lang="ja-JP" altLang="en-US" dirty="0"/>
              <a:t>に「広告料」を支払って、デフォルトの検索エンジンにしてもらっています。</a:t>
            </a:r>
            <a:endParaRPr kumimoji="1" lang="en-US" altLang="ja-JP" dirty="0"/>
          </a:p>
          <a:p>
            <a:endParaRPr kumimoji="1" lang="en-US" altLang="ja-JP" dirty="0"/>
          </a:p>
          <a:p>
            <a:r>
              <a:rPr kumimoji="1" lang="ja-JP" altLang="en-US" dirty="0"/>
              <a:t>つまり、</a:t>
            </a:r>
            <a:r>
              <a:rPr kumimoji="1" lang="en-US" altLang="ja-JP" dirty="0"/>
              <a:t>Google</a:t>
            </a:r>
            <a:r>
              <a:rPr kumimoji="1" lang="ja-JP" altLang="en-US" dirty="0"/>
              <a:t>にとってみれば、</a:t>
            </a:r>
            <a:r>
              <a:rPr kumimoji="1" lang="en-US" altLang="ja-JP" dirty="0"/>
              <a:t>Android</a:t>
            </a:r>
            <a:r>
              <a:rPr kumimoji="1" lang="ja-JP" altLang="en-US" dirty="0"/>
              <a:t>端末が売れても、</a:t>
            </a:r>
            <a:r>
              <a:rPr kumimoji="1" lang="en-US" altLang="ja-JP" dirty="0"/>
              <a:t>iPhone/iPad</a:t>
            </a:r>
            <a:r>
              <a:rPr kumimoji="1" lang="ja-JP" altLang="en-US" dirty="0"/>
              <a:t>が売れても、どちらでも良いのです。どちらからも広告収入が入ってきます。</a:t>
            </a:r>
            <a:endParaRPr kumimoji="1" lang="en-US" altLang="ja-JP" dirty="0"/>
          </a:p>
          <a:p>
            <a:r>
              <a:rPr kumimoji="1" lang="ja-JP" altLang="en-US" dirty="0"/>
              <a:t>となると、</a:t>
            </a:r>
            <a:r>
              <a:rPr kumimoji="1" lang="en-US" altLang="ja-JP" dirty="0"/>
              <a:t>Google</a:t>
            </a:r>
            <a:r>
              <a:rPr kumimoji="1" lang="ja-JP" altLang="en-US" dirty="0"/>
              <a:t>と</a:t>
            </a:r>
            <a:r>
              <a:rPr kumimoji="1" lang="en-US" altLang="ja-JP" dirty="0"/>
              <a:t>Apple</a:t>
            </a:r>
            <a:r>
              <a:rPr kumimoji="1" lang="ja-JP" altLang="en-US" dirty="0"/>
              <a:t>は、ビジネス上は競合でもなんでもない、という見方もできるのです。</a:t>
            </a:r>
            <a:endParaRPr kumimoji="1" lang="en-US" altLang="ja-JP" dirty="0"/>
          </a:p>
          <a:p>
            <a:endParaRPr kumimoji="1" lang="en-US" altLang="ja-JP" dirty="0"/>
          </a:p>
          <a:p>
            <a:r>
              <a:rPr kumimoji="1" lang="ja-JP" altLang="en-US" dirty="0"/>
              <a:t>こうなると、苦しいのはマイクロソフトです。無償の</a:t>
            </a:r>
            <a:r>
              <a:rPr kumimoji="1" lang="en-US" altLang="ja-JP" dirty="0"/>
              <a:t>OS</a:t>
            </a:r>
            <a:r>
              <a:rPr kumimoji="1" lang="ja-JP" altLang="en-US" dirty="0"/>
              <a:t>と有償の</a:t>
            </a:r>
            <a:r>
              <a:rPr kumimoji="1" lang="en-US" altLang="ja-JP" dirty="0"/>
              <a:t>OS</a:t>
            </a:r>
            <a:r>
              <a:rPr kumimoji="1" lang="ja-JP" altLang="en-US" dirty="0"/>
              <a:t>では、勝負になりません。</a:t>
            </a:r>
            <a:r>
              <a:rPr kumimoji="1" lang="en-US" altLang="ja-JP" dirty="0"/>
              <a:t>Windows Phone</a:t>
            </a:r>
            <a:r>
              <a:rPr kumimoji="1" lang="ja-JP" altLang="en-US" dirty="0"/>
              <a:t>はまったく普及せず、</a:t>
            </a:r>
            <a:r>
              <a:rPr kumimoji="1" lang="en-US" altLang="ja-JP" dirty="0"/>
              <a:t>Windows</a:t>
            </a:r>
            <a:r>
              <a:rPr kumimoji="1" lang="ja-JP" altLang="en-US" dirty="0"/>
              <a:t>はタブレットに追い詰められ、打つ手無し、の状況です。ビジネスモデルの違いがマイクロソフトを追い詰めたのです。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56</a:t>
            </a:fld>
            <a:endParaRPr lang="ja-JP" altLang="en-US"/>
          </a:p>
        </p:txBody>
      </p:sp>
    </p:spTree>
    <p:extLst>
      <p:ext uri="{BB962C8B-B14F-4D97-AF65-F5344CB8AC3E}">
        <p14:creationId xmlns:p14="http://schemas.microsoft.com/office/powerpoint/2010/main" val="2054484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https://</a:t>
            </a:r>
            <a:r>
              <a:rPr kumimoji="1" lang="en-US" altLang="ja-JP" dirty="0" err="1"/>
              <a:t>abc.xyz</a:t>
            </a:r>
            <a:r>
              <a:rPr kumimoji="1" lang="en-US" altLang="ja-JP" dirty="0"/>
              <a:t>/investor/news/earnings/2015/</a:t>
            </a:r>
            <a:r>
              <a:rPr kumimoji="1" lang="en-US" altLang="ja-JP" dirty="0" err="1"/>
              <a:t>Q4_google_earnings</a:t>
            </a:r>
            <a:r>
              <a:rPr kumimoji="1" lang="en-US" altLang="ja-JP" dirty="0"/>
              <a:t>/</a:t>
            </a:r>
            <a:r>
              <a:rPr kumimoji="1" lang="en-US" altLang="ja-JP" dirty="0" err="1"/>
              <a:t>index.html</a:t>
            </a:r>
            <a:endParaRPr kumimoji="1" lang="en-US" altLang="ja-JP" dirty="0"/>
          </a:p>
          <a:p>
            <a:endParaRPr kumimoji="1" lang="en-US" altLang="ja-JP" dirty="0"/>
          </a:p>
          <a:p>
            <a:r>
              <a:rPr kumimoji="1" lang="ja-JP" altLang="en-US" dirty="0"/>
              <a:t>広告収入をベースにした事業というと、新聞や雑誌、</a:t>
            </a:r>
            <a:r>
              <a:rPr kumimoji="1" lang="en-US" altLang="ja-JP" dirty="0"/>
              <a:t>TV</a:t>
            </a:r>
            <a:r>
              <a:rPr kumimoji="1" lang="ja-JP" altLang="en-US" dirty="0"/>
              <a:t>などのメディアがまず浮かびます。</a:t>
            </a:r>
            <a:r>
              <a:rPr kumimoji="1" lang="en-US" altLang="ja-JP" dirty="0"/>
              <a:t>Google</a:t>
            </a:r>
            <a:r>
              <a:rPr kumimoji="1" lang="ja-JP" altLang="en-US" dirty="0"/>
              <a:t>も、自社のサイトを利用しに来たユーザーに広告を表示し、クリックに応じた広告費を貰っています。</a:t>
            </a:r>
            <a:endParaRPr kumimoji="1" lang="en-US" altLang="ja-JP" dirty="0"/>
          </a:p>
          <a:p>
            <a:r>
              <a:rPr kumimoji="1" lang="en-US" altLang="ja-JP" dirty="0"/>
              <a:t>Google</a:t>
            </a:r>
            <a:r>
              <a:rPr kumimoji="1" lang="ja-JP" altLang="en-US" dirty="0"/>
              <a:t>はまた、広告代理店でもあります。</a:t>
            </a:r>
            <a:r>
              <a:rPr kumimoji="1" lang="en-US" altLang="ja-JP" dirty="0"/>
              <a:t>AdWords</a:t>
            </a:r>
            <a:r>
              <a:rPr kumimoji="1" lang="ja-JP" altLang="en-US" dirty="0"/>
              <a:t>や</a:t>
            </a:r>
            <a:r>
              <a:rPr kumimoji="1" lang="en-US" altLang="ja-JP" dirty="0"/>
              <a:t>AdSense</a:t>
            </a:r>
            <a:r>
              <a:rPr kumimoji="1" lang="ja-JP" altLang="en-US" dirty="0"/>
              <a:t>を自社の</a:t>
            </a:r>
            <a:r>
              <a:rPr kumimoji="1" lang="en-US" altLang="ja-JP" dirty="0"/>
              <a:t>Web</a:t>
            </a:r>
            <a:r>
              <a:rPr kumimoji="1" lang="ja-JP" altLang="en-US" dirty="0"/>
              <a:t>サイトで販売しているからです。</a:t>
            </a:r>
            <a:endParaRPr kumimoji="1" lang="en-US" altLang="ja-JP" dirty="0"/>
          </a:p>
          <a:p>
            <a:endParaRPr kumimoji="1" lang="en-US" altLang="ja-JP" dirty="0"/>
          </a:p>
          <a:p>
            <a:r>
              <a:rPr kumimoji="1" lang="ja-JP" altLang="en-US" dirty="0"/>
              <a:t>さて、</a:t>
            </a:r>
            <a:r>
              <a:rPr kumimoji="1" lang="en-US" altLang="ja-JP" dirty="0"/>
              <a:t>Google</a:t>
            </a:r>
            <a:r>
              <a:rPr kumimoji="1" lang="ja-JP" altLang="en-US" dirty="0"/>
              <a:t>がメディアであり、広告代理店であるとすれば、</a:t>
            </a:r>
            <a:r>
              <a:rPr kumimoji="1" lang="en-US" altLang="ja-JP" dirty="0"/>
              <a:t>Google</a:t>
            </a:r>
            <a:r>
              <a:rPr kumimoji="1" lang="ja-JP" altLang="en-US" dirty="0"/>
              <a:t>がとるべき戦略とはどういったものになるでしょうか？</a:t>
            </a:r>
            <a:endParaRPr kumimoji="1" lang="en-US" altLang="ja-JP" dirty="0"/>
          </a:p>
          <a:p>
            <a:endParaRPr kumimoji="1" lang="en-US" altLang="ja-JP" dirty="0"/>
          </a:p>
          <a:p>
            <a:r>
              <a:rPr kumimoji="1" lang="ja-JP" altLang="en-US" dirty="0"/>
              <a:t>まず、メディアが売上を伸ばすためには、読者数を増やすことが必要です。読者が多ければ広告主にとって魅力となり、広告が集まるからです。</a:t>
            </a:r>
            <a:endParaRPr kumimoji="1" lang="en-US" altLang="ja-JP" dirty="0"/>
          </a:p>
          <a:p>
            <a:r>
              <a:rPr kumimoji="1" lang="ja-JP" altLang="en-US" dirty="0"/>
              <a:t>では、読者を増やすにはどうするか？コンテンツを充実させ、どんどんサイトへの訪問者を増やすのが良いのではないでしょうか</a:t>
            </a:r>
            <a:r>
              <a:rPr kumimoji="1" lang="en-US" altLang="ja-JP" dirty="0"/>
              <a:t>?</a:t>
            </a:r>
          </a:p>
          <a:p>
            <a:endParaRPr kumimoji="1" lang="en-US" altLang="ja-JP" dirty="0"/>
          </a:p>
          <a:p>
            <a:r>
              <a:rPr kumimoji="1" lang="ja-JP" altLang="en-US" dirty="0"/>
              <a:t>広告代理店としての戦略はどうでしょう？ひとつは、広告が多くのユーザーの目に触れることでしょう。広告をモバイルデバイスにも出すことによって、広告の価値は飛躍的に向上します。また、広告主にとっては、広告の効果が高いこと、費用対効果がわかりやすいことなどが重要です。</a:t>
            </a:r>
            <a:r>
              <a:rPr kumimoji="1" lang="en-US" altLang="ja-JP" dirty="0"/>
              <a:t>Google</a:t>
            </a:r>
            <a:r>
              <a:rPr kumimoji="1" lang="ja-JP" altLang="en-US" dirty="0"/>
              <a:t>はオンライン広告のメリットを最大限に活かして費用対効果を上げています。</a:t>
            </a:r>
            <a:endParaRPr kumimoji="1" lang="en-US" altLang="ja-JP" dirty="0"/>
          </a:p>
          <a:p>
            <a:endParaRPr kumimoji="1" lang="en-US" altLang="ja-JP" dirty="0"/>
          </a:p>
          <a:p>
            <a:r>
              <a:rPr kumimoji="1" lang="ja-JP" altLang="en-US" dirty="0"/>
              <a:t>広告から収益を得ていると言うことは、コンテンツは無料で提供しても良いわけです。有料のコンテンツと遜色ないコンテンツを無料で提供すれば、読者は確実に増えます。そこから広告収入を得れば良いのです。</a:t>
            </a:r>
            <a:r>
              <a:rPr kumimoji="1" lang="en-US" altLang="ja-JP" dirty="0"/>
              <a:t>Google</a:t>
            </a:r>
            <a:r>
              <a:rPr kumimoji="1" lang="ja-JP" altLang="en-US" dirty="0"/>
              <a:t>が様々なサービスを無償で提供しているのは、別に慈善事業ではないのです。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57</a:t>
            </a:fld>
            <a:endParaRPr lang="ja-JP" altLang="en-US"/>
          </a:p>
        </p:txBody>
      </p:sp>
    </p:spTree>
    <p:extLst>
      <p:ext uri="{BB962C8B-B14F-4D97-AF65-F5344CB8AC3E}">
        <p14:creationId xmlns:p14="http://schemas.microsoft.com/office/powerpoint/2010/main" val="5264835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58</a:t>
            </a:fld>
            <a:endParaRPr lang="en-US" altLang="ja-JP"/>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ja-JP" altLang="en-US" dirty="0"/>
              <a:t>ここで、サーバーとクライアントの接続形態の変遷について考えてみたいと思います。</a:t>
            </a:r>
            <a:endParaRPr lang="en-US" altLang="ja-JP" dirty="0"/>
          </a:p>
          <a:p>
            <a:pPr eaLnBrk="1" hangingPunct="1"/>
            <a:r>
              <a:rPr lang="ja-JP" altLang="en-US" dirty="0"/>
              <a:t>メインフレームの時代には、クライアント（というか、端末）はコンピュータ本体からシリアル回線で接続されていました。データ転送速度も遅く、距離も長くは伸ばせませんでした。</a:t>
            </a:r>
            <a:endParaRPr lang="en-US" altLang="ja-JP" dirty="0"/>
          </a:p>
          <a:p>
            <a:pPr eaLnBrk="1" hangingPunct="1"/>
            <a:r>
              <a:rPr lang="ja-JP" altLang="en-US" dirty="0"/>
              <a:t>これが分散処理に移行した背景には、</a:t>
            </a:r>
            <a:r>
              <a:rPr lang="en-US" altLang="ja-JP" dirty="0"/>
              <a:t>LAN (Local Area Network)</a:t>
            </a:r>
            <a:r>
              <a:rPr lang="ja-JP" altLang="en-US" dirty="0"/>
              <a:t>の普及があったことも見逃せません。</a:t>
            </a:r>
            <a:endParaRPr lang="en-US" altLang="ja-JP" dirty="0"/>
          </a:p>
          <a:p>
            <a:pPr eaLnBrk="1" hangingPunct="1"/>
            <a:r>
              <a:rPr lang="ja-JP" altLang="en-US" dirty="0"/>
              <a:t>その後無線技術の進化で無線</a:t>
            </a:r>
            <a:r>
              <a:rPr lang="en-US" altLang="ja-JP" dirty="0"/>
              <a:t>LAN</a:t>
            </a:r>
            <a:r>
              <a:rPr lang="ja-JP" altLang="en-US" dirty="0" err="1"/>
              <a:t>が普</a:t>
            </a:r>
            <a:r>
              <a:rPr lang="ja-JP" altLang="en-US" dirty="0"/>
              <a:t>及しますが、これも電波の到達範囲は狭く、オフィス内での利用に限られていました。</a:t>
            </a:r>
            <a:endParaRPr lang="en-US" altLang="ja-JP" dirty="0"/>
          </a:p>
          <a:p>
            <a:pPr eaLnBrk="1" hangingPunct="1"/>
            <a:r>
              <a:rPr lang="ja-JP" altLang="en-US" dirty="0"/>
              <a:t>それが、現在のようにどこでも接続できるようになったのは、携帯電話用ネットワークインフラの普及と、データ転送の高速化が大きく寄与しています。</a:t>
            </a:r>
            <a:endParaRPr lang="en-US" altLang="ja-JP" dirty="0"/>
          </a:p>
        </p:txBody>
      </p:sp>
    </p:spTree>
    <p:extLst>
      <p:ext uri="{BB962C8B-B14F-4D97-AF65-F5344CB8AC3E}">
        <p14:creationId xmlns:p14="http://schemas.microsoft.com/office/powerpoint/2010/main" val="926534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a:t>Microsoft</a:t>
            </a:r>
            <a:r>
              <a:rPr lang="ja-JP" altLang="en-US" dirty="0"/>
              <a:t>は各社に遅れながらも、</a:t>
            </a:r>
            <a:r>
              <a:rPr lang="en-US" altLang="ja-JP" dirty="0"/>
              <a:t>2011</a:t>
            </a:r>
            <a:r>
              <a:rPr lang="ja-JP" altLang="en-US" dirty="0"/>
              <a:t>年の</a:t>
            </a:r>
            <a:r>
              <a:rPr lang="en-US" altLang="ja-JP" dirty="0"/>
              <a:t>IE9</a:t>
            </a:r>
            <a:r>
              <a:rPr lang="ja-JP" altLang="en-US" dirty="0"/>
              <a:t>でなんとか体制を立て直しますが、この間に失ったシェアは今でも戻っていません。</a:t>
            </a: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a:t>（</a:t>
            </a:r>
            <a:r>
              <a:rPr lang="en-US" altLang="ja-JP" dirty="0"/>
              <a:t>IE6</a:t>
            </a:r>
            <a:r>
              <a:rPr lang="ja-JP" altLang="en-US" dirty="0"/>
              <a:t>どれだけ遅かったんだよ、って話ですよね）</a:t>
            </a:r>
            <a:endParaRPr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59</a:t>
            </a:fld>
            <a:endParaRPr lang="ja-JP" altLang="en-US"/>
          </a:p>
        </p:txBody>
      </p:sp>
    </p:spTree>
    <p:extLst>
      <p:ext uri="{BB962C8B-B14F-4D97-AF65-F5344CB8AC3E}">
        <p14:creationId xmlns:p14="http://schemas.microsoft.com/office/powerpoint/2010/main" val="1521113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2015</a:t>
            </a:r>
            <a:r>
              <a:rPr kumimoji="1" lang="ja-JP" altLang="en-US" dirty="0"/>
              <a:t>年、</a:t>
            </a:r>
            <a:r>
              <a:rPr kumimoji="1" lang="en-US" altLang="ja-JP" dirty="0"/>
              <a:t>Microsoft</a:t>
            </a:r>
            <a:r>
              <a:rPr kumimoji="1" lang="ja-JP" altLang="en-US" dirty="0"/>
              <a:t>は新ブラウザ「</a:t>
            </a:r>
            <a:r>
              <a:rPr kumimoji="1" lang="en-US" altLang="ja-JP" dirty="0"/>
              <a:t>Edge</a:t>
            </a:r>
            <a:r>
              <a:rPr kumimoji="1" lang="ja-JP" altLang="en-US" dirty="0"/>
              <a:t>」を発表しました。</a:t>
            </a:r>
            <a:r>
              <a:rPr kumimoji="1" lang="en-US" altLang="ja-JP" dirty="0"/>
              <a:t>IE</a:t>
            </a:r>
            <a:r>
              <a:rPr kumimoji="1" lang="ja-JP" altLang="en-US" dirty="0"/>
              <a:t>は</a:t>
            </a:r>
            <a:r>
              <a:rPr kumimoji="1" lang="en-US" altLang="ja-JP" dirty="0"/>
              <a:t>Microsoft</a:t>
            </a:r>
            <a:r>
              <a:rPr kumimoji="1" lang="ja-JP" altLang="en-US" dirty="0"/>
              <a:t>が独自に</a:t>
            </a:r>
            <a:r>
              <a:rPr kumimoji="1" lang="en-US" altLang="ja-JP" dirty="0"/>
              <a:t>HTML</a:t>
            </a:r>
            <a:r>
              <a:rPr kumimoji="1" lang="ja-JP" altLang="en-US" dirty="0"/>
              <a:t>を拡張したり、機能拡張のための</a:t>
            </a:r>
            <a:r>
              <a:rPr kumimoji="1" lang="en-US" altLang="ja-JP" dirty="0"/>
              <a:t>ActiveX</a:t>
            </a:r>
            <a:r>
              <a:rPr kumimoji="1" lang="ja-JP" altLang="en-US" dirty="0"/>
              <a:t>など、</a:t>
            </a:r>
            <a:r>
              <a:rPr kumimoji="1" lang="en-US" altLang="ja-JP" dirty="0"/>
              <a:t>Web</a:t>
            </a:r>
            <a:r>
              <a:rPr kumimoji="1" lang="ja-JP" altLang="en-US" dirty="0"/>
              <a:t>標準とは違う拡張が行われており、他のブラウザとの互換性がなくなるなど、ネットコミュニティからは批判されてきました。</a:t>
            </a:r>
            <a:endParaRPr kumimoji="1" lang="en-US" altLang="ja-JP" dirty="0"/>
          </a:p>
          <a:p>
            <a:r>
              <a:rPr kumimoji="1" lang="en-US" altLang="ja-JP" dirty="0"/>
              <a:t>Microsoft</a:t>
            </a:r>
            <a:r>
              <a:rPr kumimoji="1" lang="ja-JP" altLang="en-US" dirty="0"/>
              <a:t>は、</a:t>
            </a:r>
            <a:r>
              <a:rPr kumimoji="1" lang="en-US" altLang="ja-JP" dirty="0"/>
              <a:t>IE</a:t>
            </a:r>
            <a:r>
              <a:rPr kumimoji="1" lang="ja-JP" altLang="en-US" dirty="0"/>
              <a:t>のレンダリングエンジンである</a:t>
            </a:r>
            <a:r>
              <a:rPr kumimoji="1" lang="en-US" altLang="ja-JP" dirty="0"/>
              <a:t>Trident</a:t>
            </a:r>
            <a:r>
              <a:rPr kumimoji="1" lang="ja-JP" altLang="en-US" dirty="0"/>
              <a:t>を作り直し、</a:t>
            </a:r>
            <a:r>
              <a:rPr kumimoji="1" lang="en-US" altLang="ja-JP" dirty="0"/>
              <a:t>Ajax</a:t>
            </a:r>
            <a:r>
              <a:rPr kumimoji="1" lang="ja-JP" altLang="en-US" dirty="0"/>
              <a:t>を高速化し、</a:t>
            </a:r>
            <a:r>
              <a:rPr kumimoji="1" lang="en-US" altLang="ja-JP" dirty="0"/>
              <a:t>HTML5</a:t>
            </a:r>
            <a:r>
              <a:rPr kumimoji="1" lang="ja-JP" altLang="en-US" dirty="0"/>
              <a:t>など</a:t>
            </a:r>
            <a:r>
              <a:rPr kumimoji="1" lang="en-US" altLang="ja-JP" dirty="0"/>
              <a:t>Web</a:t>
            </a:r>
            <a:r>
              <a:rPr kumimoji="1" lang="ja-JP" altLang="en-US" dirty="0"/>
              <a:t>標準を取り入れると共に、従来の独自拡張の</a:t>
            </a:r>
            <a:r>
              <a:rPr kumimoji="1" lang="en-US" altLang="ja-JP" dirty="0"/>
              <a:t>HTML</a:t>
            </a:r>
            <a:r>
              <a:rPr kumimoji="1" lang="ja-JP" altLang="en-US" dirty="0"/>
              <a:t>や</a:t>
            </a:r>
            <a:r>
              <a:rPr kumimoji="1" lang="en-US" altLang="ja-JP" dirty="0"/>
              <a:t>ActiveX</a:t>
            </a:r>
            <a:r>
              <a:rPr kumimoji="1" lang="ja-JP" altLang="en-US" dirty="0"/>
              <a:t>をサポートしない新ブラウザとして</a:t>
            </a:r>
            <a:r>
              <a:rPr kumimoji="1" lang="en-US" altLang="ja-JP" dirty="0"/>
              <a:t>Edge</a:t>
            </a:r>
            <a:r>
              <a:rPr kumimoji="1" lang="ja-JP" altLang="en-US" dirty="0" err="1"/>
              <a:t>を開</a:t>
            </a:r>
            <a:r>
              <a:rPr kumimoji="1" lang="ja-JP" altLang="en-US" dirty="0"/>
              <a:t>発したのです。</a:t>
            </a:r>
            <a:endParaRPr kumimoji="1" lang="en-US" altLang="ja-JP" dirty="0"/>
          </a:p>
          <a:p>
            <a:r>
              <a:rPr kumimoji="1" lang="ja-JP" altLang="en-US" dirty="0"/>
              <a:t>これは、</a:t>
            </a:r>
            <a:r>
              <a:rPr kumimoji="1" lang="en-US" altLang="ja-JP" dirty="0"/>
              <a:t>Microsoft</a:t>
            </a:r>
            <a:r>
              <a:rPr kumimoji="1" lang="ja-JP" altLang="en-US" dirty="0" err="1"/>
              <a:t>の置</a:t>
            </a:r>
            <a:r>
              <a:rPr kumimoji="1" lang="ja-JP" altLang="en-US" dirty="0"/>
              <a:t>かれた環境が激変したことと無関係では無いでしょう。</a:t>
            </a:r>
            <a:r>
              <a:rPr kumimoji="1" lang="en-US" altLang="ja-JP" dirty="0"/>
              <a:t>Microsoft</a:t>
            </a:r>
            <a:r>
              <a:rPr kumimoji="1" lang="ja-JP" altLang="en-US" dirty="0"/>
              <a:t>は一気に独自路線から標準重視路線に転換したのです。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60</a:t>
            </a:fld>
            <a:endParaRPr kumimoji="1" lang="ja-JP" altLang="en-US"/>
          </a:p>
        </p:txBody>
      </p:sp>
    </p:spTree>
    <p:extLst>
      <p:ext uri="{BB962C8B-B14F-4D97-AF65-F5344CB8AC3E}">
        <p14:creationId xmlns:p14="http://schemas.microsoft.com/office/powerpoint/2010/main" val="14117842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6083" name="ノート プレースホルダ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ブラウザエンジンとは、</a:t>
            </a:r>
            <a:r>
              <a:rPr lang="en-US" altLang="ja-JP" dirty="0">
                <a:latin typeface="Calibri" charset="0"/>
                <a:ea typeface="ＭＳ Ｐゴシック" charset="0"/>
              </a:rPr>
              <a:t>HTML</a:t>
            </a:r>
            <a:r>
              <a:rPr lang="ja-JP" altLang="en-US" dirty="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現代の</a:t>
            </a:r>
            <a:r>
              <a:rPr lang="en-US" altLang="ja-JP" dirty="0">
                <a:latin typeface="Calibri" charset="0"/>
                <a:ea typeface="ＭＳ Ｐゴシック" charset="0"/>
              </a:rPr>
              <a:t>Web</a:t>
            </a:r>
            <a:r>
              <a:rPr lang="ja-JP" altLang="en-US" dirty="0">
                <a:latin typeface="Calibri" charset="0"/>
                <a:ea typeface="ＭＳ Ｐゴシック" charset="0"/>
              </a:rPr>
              <a:t>ブラウザの祖先と言えるのが</a:t>
            </a:r>
            <a:r>
              <a:rPr lang="en-US" altLang="ja-JP" dirty="0">
                <a:latin typeface="Calibri" charset="0"/>
                <a:ea typeface="ＭＳ Ｐゴシック" charset="0"/>
              </a:rPr>
              <a:t>NCSA Mosaic</a:t>
            </a:r>
            <a:r>
              <a:rPr lang="ja-JP" altLang="en-US" dirty="0">
                <a:latin typeface="Calibri" charset="0"/>
                <a:ea typeface="ＭＳ Ｐゴシック" charset="0"/>
              </a:rPr>
              <a:t>です。米国立スーパーコンピュータ応用研究所（</a:t>
            </a:r>
            <a:r>
              <a:rPr lang="en-US" altLang="ja-JP" dirty="0">
                <a:latin typeface="Calibri" charset="0"/>
                <a:ea typeface="ＭＳ Ｐゴシック" charset="0"/>
              </a:rPr>
              <a:t>NCSA</a:t>
            </a:r>
            <a:r>
              <a:rPr lang="ja-JP" altLang="en-US" dirty="0">
                <a:latin typeface="Calibri" charset="0"/>
                <a:ea typeface="ＭＳ Ｐゴシック" charset="0"/>
              </a:rPr>
              <a:t>）が</a:t>
            </a:r>
            <a:r>
              <a:rPr lang="en-US" altLang="ja-JP" dirty="0">
                <a:latin typeface="Calibri" charset="0"/>
                <a:ea typeface="ＭＳ Ｐゴシック" charset="0"/>
              </a:rPr>
              <a:t>1993</a:t>
            </a:r>
            <a:r>
              <a:rPr lang="ja-JP" altLang="en-US" dirty="0">
                <a:latin typeface="Calibri" charset="0"/>
                <a:ea typeface="ＭＳ Ｐゴシック" charset="0"/>
              </a:rPr>
              <a:t>年にリリースしました。</a:t>
            </a:r>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a:latin typeface="Calibri" charset="0"/>
                <a:ea typeface="ＭＳ Ｐゴシック" charset="0"/>
              </a:rPr>
              <a:t>Mosaic</a:t>
            </a:r>
            <a:r>
              <a:rPr lang="ja-JP" altLang="en-US" dirty="0">
                <a:latin typeface="Calibri" charset="0"/>
                <a:ea typeface="ＭＳ Ｐゴシック" charset="0"/>
              </a:rPr>
              <a:t>から派生したのが、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Internet Explorer</a:t>
            </a:r>
            <a:r>
              <a:rPr lang="ja-JP" altLang="en-US" dirty="0">
                <a:latin typeface="Calibri" charset="0"/>
                <a:ea typeface="ＭＳ Ｐゴシック" charset="0"/>
              </a:rPr>
              <a:t>です。いわば兄弟のようなものです。</a:t>
            </a:r>
            <a:r>
              <a:rPr lang="en-US" altLang="ja-JP" dirty="0">
                <a:latin typeface="Calibri" charset="0"/>
                <a:ea typeface="ＭＳ Ｐゴシック" charset="0"/>
              </a:rPr>
              <a:t>IE</a:t>
            </a:r>
            <a:r>
              <a:rPr lang="ja-JP" altLang="en-US" dirty="0">
                <a:latin typeface="Calibri" charset="0"/>
                <a:ea typeface="ＭＳ Ｐゴシック" charset="0"/>
              </a:rPr>
              <a:t>は</a:t>
            </a:r>
            <a:r>
              <a:rPr lang="en-US" altLang="ja-JP" dirty="0">
                <a:latin typeface="Calibri" charset="0"/>
                <a:ea typeface="ＭＳ Ｐゴシック" charset="0"/>
              </a:rPr>
              <a:t>95</a:t>
            </a:r>
            <a:r>
              <a:rPr lang="ja-JP" altLang="en-US" dirty="0">
                <a:latin typeface="Calibri" charset="0"/>
                <a:ea typeface="ＭＳ Ｐゴシック" charset="0"/>
              </a:rPr>
              <a:t>年にリリースされた</a:t>
            </a:r>
            <a:r>
              <a:rPr lang="en-US" altLang="ja-JP" dirty="0">
                <a:latin typeface="Calibri" charset="0"/>
                <a:ea typeface="ＭＳ Ｐゴシック" charset="0"/>
              </a:rPr>
              <a:t>Windows95</a:t>
            </a:r>
            <a:r>
              <a:rPr lang="ja-JP" altLang="en-US" dirty="0">
                <a:latin typeface="Calibri" charset="0"/>
                <a:ea typeface="ＭＳ Ｐゴシック" charset="0"/>
              </a:rPr>
              <a:t>にバンドルされ、インターネット時代を牽引しました。その後</a:t>
            </a:r>
            <a:r>
              <a:rPr lang="en-US" altLang="ja-JP" dirty="0">
                <a:latin typeface="Calibri" charset="0"/>
                <a:ea typeface="ＭＳ Ｐゴシック" charset="0"/>
              </a:rPr>
              <a:t>IE</a:t>
            </a:r>
            <a:r>
              <a:rPr lang="ja-JP" altLang="en-US" dirty="0">
                <a:latin typeface="Calibri" charset="0"/>
                <a:ea typeface="ＭＳ Ｐゴシック" charset="0"/>
              </a:rPr>
              <a:t>のエンジンは、</a:t>
            </a:r>
            <a:r>
              <a:rPr lang="en-US" altLang="ja-JP" dirty="0">
                <a:latin typeface="Calibri" charset="0"/>
                <a:ea typeface="ＭＳ Ｐゴシック" charset="0"/>
              </a:rPr>
              <a:t>IE4</a:t>
            </a:r>
            <a:r>
              <a:rPr lang="ja-JP" altLang="en-US" dirty="0">
                <a:latin typeface="Calibri" charset="0"/>
                <a:ea typeface="ＭＳ Ｐゴシック" charset="0"/>
              </a:rPr>
              <a:t>で自社開発の</a:t>
            </a:r>
            <a:r>
              <a:rPr lang="en-US" altLang="ja-JP" dirty="0">
                <a:latin typeface="Calibri" charset="0"/>
                <a:ea typeface="ＭＳ Ｐゴシック" charset="0"/>
              </a:rPr>
              <a:t>Trident</a:t>
            </a:r>
            <a:r>
              <a:rPr lang="ja-JP" altLang="en-US" dirty="0">
                <a:latin typeface="Calibri" charset="0"/>
                <a:ea typeface="ＭＳ Ｐゴシック" charset="0"/>
              </a:rPr>
              <a:t>に置き換わりました。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の開発には、</a:t>
            </a:r>
            <a:r>
              <a:rPr lang="en-US" altLang="ja-JP" dirty="0">
                <a:latin typeface="Calibri" charset="0"/>
                <a:ea typeface="ＭＳ Ｐゴシック" charset="0"/>
              </a:rPr>
              <a:t>Mosaic</a:t>
            </a:r>
            <a:r>
              <a:rPr lang="ja-JP" altLang="en-US" dirty="0">
                <a:latin typeface="Calibri" charset="0"/>
                <a:ea typeface="ＭＳ Ｐゴシック" charset="0"/>
              </a:rPr>
              <a:t>の開発者が参画しており、</a:t>
            </a:r>
            <a:r>
              <a:rPr lang="en-US" altLang="ja-JP" dirty="0">
                <a:latin typeface="Calibri" charset="0"/>
                <a:ea typeface="ＭＳ Ｐゴシック" charset="0"/>
              </a:rPr>
              <a:t>Mosaic</a:t>
            </a:r>
            <a:r>
              <a:rPr lang="ja-JP" altLang="en-US" dirty="0">
                <a:latin typeface="Calibri" charset="0"/>
                <a:ea typeface="ＭＳ Ｐゴシック" charset="0"/>
              </a:rPr>
              <a:t>の直系と言えます。</a:t>
            </a:r>
            <a:r>
              <a:rPr lang="en-US" altLang="ja-JP" dirty="0">
                <a:latin typeface="Calibri" charset="0"/>
                <a:ea typeface="ＭＳ Ｐゴシック" charset="0"/>
              </a:rPr>
              <a:t>1994</a:t>
            </a:r>
            <a:r>
              <a:rPr lang="ja-JP" altLang="en-US" dirty="0">
                <a:latin typeface="Calibri" charset="0"/>
                <a:ea typeface="ＭＳ Ｐゴシック" charset="0"/>
              </a:rPr>
              <a:t>年に</a:t>
            </a:r>
            <a:r>
              <a:rPr lang="en-US" altLang="ja-JP" dirty="0" err="1">
                <a:latin typeface="Calibri" charset="0"/>
                <a:ea typeface="ＭＳ Ｐゴシック" charset="0"/>
              </a:rPr>
              <a:t>NetScape</a:t>
            </a:r>
            <a:r>
              <a:rPr lang="en-US" altLang="ja-JP" dirty="0">
                <a:latin typeface="Calibri" charset="0"/>
                <a:ea typeface="ＭＳ Ｐゴシック" charset="0"/>
              </a:rPr>
              <a:t> Navigator</a:t>
            </a:r>
            <a:r>
              <a:rPr lang="ja-JP" altLang="en-US" dirty="0" err="1">
                <a:latin typeface="Calibri" charset="0"/>
                <a:ea typeface="ＭＳ Ｐゴシック" charset="0"/>
              </a:rPr>
              <a:t>がリ</a:t>
            </a:r>
            <a:r>
              <a:rPr lang="ja-JP" altLang="en-US" dirty="0">
                <a:latin typeface="Calibri" charset="0"/>
                <a:ea typeface="ＭＳ Ｐゴシック" charset="0"/>
              </a:rPr>
              <a:t>リースされ、</a:t>
            </a:r>
            <a:r>
              <a:rPr lang="en-US" altLang="ja-JP" dirty="0">
                <a:latin typeface="Calibri" charset="0"/>
                <a:ea typeface="ＭＳ Ｐゴシック" charset="0"/>
              </a:rPr>
              <a:t>Windwos95</a:t>
            </a:r>
            <a:r>
              <a:rPr lang="ja-JP" altLang="en-US" dirty="0">
                <a:latin typeface="Calibri" charset="0"/>
                <a:ea typeface="ＭＳ Ｐゴシック" charset="0"/>
              </a:rPr>
              <a:t>がリリースされるまでは圧倒的なシェアを誇っていました。その後、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IE</a:t>
            </a:r>
            <a:r>
              <a:rPr lang="ja-JP" altLang="en-US" dirty="0">
                <a:latin typeface="Calibri" charset="0"/>
                <a:ea typeface="ＭＳ Ｐゴシック" charset="0"/>
              </a:rPr>
              <a:t>の熾烈な闘いが始まりましたが、</a:t>
            </a:r>
            <a:r>
              <a:rPr lang="en-US" altLang="ja-JP" dirty="0">
                <a:latin typeface="Calibri" charset="0"/>
                <a:ea typeface="ＭＳ Ｐゴシック" charset="0"/>
              </a:rPr>
              <a:t>Windows95</a:t>
            </a:r>
            <a:r>
              <a:rPr lang="ja-JP" altLang="en-US" dirty="0">
                <a:latin typeface="Calibri" charset="0"/>
                <a:ea typeface="ＭＳ Ｐゴシック" charset="0"/>
              </a:rPr>
              <a:t>の普及と共に有料の</a:t>
            </a:r>
            <a:r>
              <a:rPr lang="en-US" altLang="ja-JP" dirty="0" err="1">
                <a:latin typeface="Calibri" charset="0"/>
                <a:ea typeface="ＭＳ Ｐゴシック" charset="0"/>
              </a:rPr>
              <a:t>NetScape</a:t>
            </a:r>
            <a:r>
              <a:rPr lang="ja-JP" altLang="en-US" dirty="0">
                <a:latin typeface="Calibri" charset="0"/>
                <a:ea typeface="ＭＳ Ｐゴシック" charset="0"/>
              </a:rPr>
              <a:t>は旗色が悪くなり、</a:t>
            </a:r>
            <a:r>
              <a:rPr lang="en-US" altLang="ja-JP" dirty="0">
                <a:latin typeface="Calibri" charset="0"/>
                <a:ea typeface="ＭＳ Ｐゴシック" charset="0"/>
              </a:rPr>
              <a:t>2000</a:t>
            </a:r>
            <a:r>
              <a:rPr lang="ja-JP" altLang="en-US" dirty="0">
                <a:latin typeface="Calibri" charset="0"/>
                <a:ea typeface="ＭＳ Ｐゴシック" charset="0"/>
              </a:rPr>
              <a:t>年までには</a:t>
            </a:r>
            <a:r>
              <a:rPr lang="en-US" altLang="ja-JP" dirty="0">
                <a:latin typeface="Calibri" charset="0"/>
                <a:ea typeface="ＭＳ Ｐゴシック" charset="0"/>
              </a:rPr>
              <a:t>Windows</a:t>
            </a:r>
            <a:r>
              <a:rPr lang="ja-JP" altLang="en-US" dirty="0">
                <a:latin typeface="Calibri" charset="0"/>
                <a:ea typeface="ＭＳ Ｐゴシック" charset="0"/>
              </a:rPr>
              <a:t>の圧倒的なシェアと共に、ブラウザ戦争も</a:t>
            </a:r>
            <a:r>
              <a:rPr lang="en-US" altLang="ja-JP" dirty="0">
                <a:latin typeface="Calibri" charset="0"/>
                <a:ea typeface="ＭＳ Ｐゴシック" charset="0"/>
              </a:rPr>
              <a:t>IE</a:t>
            </a:r>
            <a:r>
              <a:rPr lang="ja-JP" altLang="en-US" dirty="0">
                <a:latin typeface="Calibri" charset="0"/>
                <a:ea typeface="ＭＳ Ｐゴシック" charset="0"/>
              </a:rPr>
              <a:t>の圧勝で幕を閉じます。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この間に行われた</a:t>
            </a:r>
            <a:r>
              <a:rPr lang="en-US" altLang="ja-JP" dirty="0">
                <a:latin typeface="Calibri" charset="0"/>
                <a:ea typeface="ＭＳ Ｐゴシック" charset="0"/>
              </a:rPr>
              <a:t>IE</a:t>
            </a:r>
            <a:r>
              <a:rPr lang="ja-JP" altLang="en-US" dirty="0">
                <a:latin typeface="Calibri" charset="0"/>
                <a:ea typeface="ＭＳ Ｐゴシック" charset="0"/>
              </a:rPr>
              <a:t>と</a:t>
            </a:r>
            <a:r>
              <a:rPr lang="en-US" altLang="ja-JP" dirty="0" err="1">
                <a:latin typeface="Calibri" charset="0"/>
                <a:ea typeface="ＭＳ Ｐゴシック" charset="0"/>
              </a:rPr>
              <a:t>NetScape</a:t>
            </a:r>
            <a:r>
              <a:rPr lang="ja-JP" altLang="en-US" dirty="0">
                <a:latin typeface="Calibri" charset="0"/>
                <a:ea typeface="ＭＳ Ｐゴシック" charset="0"/>
              </a:rPr>
              <a:t>の機能強化競争が、独自仕様の横行やブラウザ間の互換性を損なった原因とも言われています。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は</a:t>
            </a:r>
            <a:r>
              <a:rPr lang="en-US" altLang="ja-JP" dirty="0">
                <a:latin typeface="Calibri" charset="0"/>
                <a:ea typeface="ＭＳ Ｐゴシック" charset="0"/>
              </a:rPr>
              <a:t>1998</a:t>
            </a:r>
            <a:r>
              <a:rPr lang="ja-JP" altLang="en-US" dirty="0">
                <a:latin typeface="Calibri" charset="0"/>
                <a:ea typeface="ＭＳ Ｐゴシック" charset="0"/>
              </a:rPr>
              <a:t>年にコースを公開しましたがシェアの低下は止まらず、</a:t>
            </a:r>
            <a:r>
              <a:rPr lang="en-US" altLang="ja-JP" dirty="0">
                <a:latin typeface="Calibri" charset="0"/>
                <a:ea typeface="ＭＳ Ｐゴシック" charset="0"/>
              </a:rPr>
              <a:t>2002</a:t>
            </a:r>
            <a:r>
              <a:rPr lang="ja-JP" altLang="en-US" dirty="0">
                <a:latin typeface="Calibri" charset="0"/>
                <a:ea typeface="ＭＳ Ｐゴシック" charset="0"/>
              </a:rPr>
              <a:t>年に開発を停止しました。一方で公開されたソースコードをベースにして</a:t>
            </a:r>
            <a:r>
              <a:rPr lang="en-US" altLang="ja-JP" dirty="0">
                <a:latin typeface="Calibri" charset="0"/>
                <a:ea typeface="ＭＳ Ｐゴシック" charset="0"/>
              </a:rPr>
              <a:t>Mozilla Firefox</a:t>
            </a:r>
            <a:r>
              <a:rPr lang="ja-JP" altLang="en-US" dirty="0">
                <a:latin typeface="Calibri" charset="0"/>
                <a:ea typeface="ＭＳ Ｐゴシック" charset="0"/>
              </a:rPr>
              <a:t>の開発が行われており、現在に至っています。</a:t>
            </a:r>
            <a:r>
              <a:rPr lang="en-US" altLang="ja-JP" dirty="0">
                <a:latin typeface="Calibri" charset="0"/>
                <a:ea typeface="ＭＳ Ｐゴシック" charset="0"/>
              </a:rPr>
              <a:t>Firefox</a:t>
            </a:r>
            <a:r>
              <a:rPr lang="ja-JP" altLang="en-US" dirty="0">
                <a:latin typeface="Calibri" charset="0"/>
                <a:ea typeface="ＭＳ Ｐゴシック" charset="0"/>
              </a:rPr>
              <a:t>のエンジンは</a:t>
            </a:r>
            <a:r>
              <a:rPr lang="en-US" altLang="ja-JP" dirty="0" err="1">
                <a:latin typeface="Calibri" charset="0"/>
                <a:ea typeface="ＭＳ Ｐゴシック" charset="0"/>
              </a:rPr>
              <a:t>NetScape</a:t>
            </a:r>
            <a:r>
              <a:rPr lang="ja-JP" altLang="en-US" dirty="0">
                <a:latin typeface="Calibri" charset="0"/>
                <a:ea typeface="ＭＳ Ｐゴシック" charset="0"/>
              </a:rPr>
              <a:t>が開発した</a:t>
            </a:r>
            <a:r>
              <a:rPr lang="en-US" altLang="ja-JP" dirty="0">
                <a:latin typeface="Calibri" charset="0"/>
                <a:ea typeface="ＭＳ Ｐゴシック" charset="0"/>
              </a:rPr>
              <a:t>Gecko</a:t>
            </a:r>
            <a:r>
              <a:rPr lang="ja-JP" altLang="en-US" dirty="0">
                <a:latin typeface="Calibri" charset="0"/>
                <a:ea typeface="ＭＳ Ｐゴシック" charset="0"/>
              </a:rPr>
              <a:t>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このように、同じ祖先から出発した</a:t>
            </a:r>
            <a:r>
              <a:rPr lang="en-US" altLang="ja-JP" dirty="0">
                <a:latin typeface="Calibri" charset="0"/>
                <a:ea typeface="ＭＳ Ｐゴシック" charset="0"/>
              </a:rPr>
              <a:t>2</a:t>
            </a:r>
            <a:r>
              <a:rPr lang="ja-JP" altLang="en-US" dirty="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a:latin typeface="Calibri" charset="0"/>
                <a:ea typeface="ＭＳ Ｐゴシック" charset="0"/>
              </a:rPr>
              <a:t>IE</a:t>
            </a:r>
            <a:r>
              <a:rPr lang="ja-JP" altLang="en-US" dirty="0">
                <a:latin typeface="Calibri" charset="0"/>
                <a:ea typeface="ＭＳ Ｐゴシック" charset="0"/>
              </a:rPr>
              <a:t>のエンジンを流用しているものなど様々です。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そこに、第</a:t>
            </a:r>
            <a:r>
              <a:rPr lang="en-US" altLang="ja-JP" dirty="0">
                <a:latin typeface="Calibri" charset="0"/>
                <a:ea typeface="ＭＳ Ｐゴシック" charset="0"/>
              </a:rPr>
              <a:t>3</a:t>
            </a:r>
            <a:r>
              <a:rPr lang="ja-JP" altLang="en-US" dirty="0">
                <a:latin typeface="Calibri" charset="0"/>
                <a:ea typeface="ＭＳ Ｐゴシック" charset="0"/>
              </a:rPr>
              <a:t>の勢力が登場します。オープンソースのブラウザエンジンおよび</a:t>
            </a:r>
            <a:r>
              <a:rPr lang="en-US" altLang="ja-JP" dirty="0">
                <a:latin typeface="Calibri" charset="0"/>
                <a:ea typeface="ＭＳ Ｐゴシック" charset="0"/>
              </a:rPr>
              <a:t>JavaScript</a:t>
            </a:r>
            <a:r>
              <a:rPr lang="ja-JP" altLang="en-US" dirty="0">
                <a:latin typeface="Calibri" charset="0"/>
                <a:ea typeface="ＭＳ Ｐゴシック" charset="0"/>
              </a:rPr>
              <a:t>エンジンである</a:t>
            </a:r>
            <a:r>
              <a:rPr lang="en-US" altLang="ja-JP" dirty="0">
                <a:latin typeface="Calibri" charset="0"/>
                <a:ea typeface="ＭＳ Ｐゴシック" charset="0"/>
              </a:rPr>
              <a:t>KHTML</a:t>
            </a:r>
            <a:r>
              <a:rPr lang="ja-JP" altLang="en-US" dirty="0">
                <a:latin typeface="Calibri" charset="0"/>
                <a:ea typeface="ＭＳ Ｐゴシック" charset="0"/>
              </a:rPr>
              <a:t>と</a:t>
            </a:r>
            <a:r>
              <a:rPr lang="en-US" altLang="ja-JP" dirty="0">
                <a:latin typeface="Calibri" charset="0"/>
                <a:ea typeface="ＭＳ Ｐゴシック" charset="0"/>
              </a:rPr>
              <a:t>KJS</a:t>
            </a:r>
            <a:r>
              <a:rPr lang="ja-JP" altLang="en-US" dirty="0">
                <a:latin typeface="Calibri" charset="0"/>
                <a:ea typeface="ＭＳ Ｐゴシック" charset="0"/>
              </a:rPr>
              <a:t>をベースに</a:t>
            </a:r>
            <a:r>
              <a:rPr lang="en-US" altLang="ja-JP" dirty="0">
                <a:latin typeface="Calibri" charset="0"/>
                <a:ea typeface="ＭＳ Ｐゴシック" charset="0"/>
              </a:rPr>
              <a:t>Apple</a:t>
            </a:r>
            <a:r>
              <a:rPr lang="ja-JP" altLang="en-US" dirty="0">
                <a:latin typeface="Calibri" charset="0"/>
                <a:ea typeface="ＭＳ Ｐゴシック" charset="0"/>
              </a:rPr>
              <a:t>が開発した</a:t>
            </a:r>
            <a:r>
              <a:rPr lang="en-US" altLang="ja-JP" dirty="0" err="1">
                <a:latin typeface="Calibri" charset="0"/>
                <a:ea typeface="ＭＳ Ｐゴシック" charset="0"/>
              </a:rPr>
              <a:t>Webkit</a:t>
            </a:r>
            <a:r>
              <a:rPr lang="ja-JP" altLang="en-US" dirty="0">
                <a:latin typeface="Calibri" charset="0"/>
                <a:ea typeface="ＭＳ Ｐゴシック" charset="0"/>
              </a:rPr>
              <a:t>です。ソースも公開されています。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Webkit</a:t>
            </a:r>
            <a:r>
              <a:rPr lang="ja-JP" altLang="en-US" dirty="0">
                <a:latin typeface="Calibri" charset="0"/>
                <a:ea typeface="ＭＳ Ｐゴシック" charset="0"/>
              </a:rPr>
              <a:t>は、</a:t>
            </a:r>
            <a:r>
              <a:rPr lang="en-US" altLang="ja-JP" dirty="0">
                <a:latin typeface="Calibri" charset="0"/>
                <a:ea typeface="ＭＳ Ｐゴシック" charset="0"/>
              </a:rPr>
              <a:t>Macintosh</a:t>
            </a:r>
            <a:r>
              <a:rPr lang="ja-JP" altLang="en-US" dirty="0">
                <a:latin typeface="Calibri" charset="0"/>
                <a:ea typeface="ＭＳ Ｐゴシック" charset="0"/>
              </a:rPr>
              <a:t>の標準ブラウザである</a:t>
            </a:r>
            <a:r>
              <a:rPr lang="en-US" altLang="ja-JP" dirty="0">
                <a:latin typeface="Calibri" charset="0"/>
                <a:ea typeface="ＭＳ Ｐゴシック" charset="0"/>
              </a:rPr>
              <a:t>Safari</a:t>
            </a:r>
            <a:r>
              <a:rPr lang="ja-JP" altLang="en-US" dirty="0">
                <a:latin typeface="Calibri" charset="0"/>
                <a:ea typeface="ＭＳ Ｐゴシック" charset="0"/>
              </a:rPr>
              <a:t>のエンジンとなっているほか、</a:t>
            </a:r>
            <a:r>
              <a:rPr lang="en-US" altLang="ja-JP" dirty="0">
                <a:latin typeface="Calibri" charset="0"/>
                <a:ea typeface="ＭＳ Ｐゴシック" charset="0"/>
              </a:rPr>
              <a:t>iPhone/iPad</a:t>
            </a:r>
            <a:r>
              <a:rPr lang="ja-JP" altLang="en-US" dirty="0">
                <a:latin typeface="Calibri" charset="0"/>
                <a:ea typeface="ＭＳ Ｐゴシック" charset="0"/>
              </a:rPr>
              <a:t>の</a:t>
            </a:r>
            <a:r>
              <a:rPr lang="en-US" altLang="ja-JP" dirty="0">
                <a:latin typeface="Calibri" charset="0"/>
                <a:ea typeface="ＭＳ Ｐゴシック" charset="0"/>
              </a:rPr>
              <a:t>Safari </a:t>
            </a:r>
            <a:r>
              <a:rPr lang="ja-JP" altLang="en-US" dirty="0" err="1">
                <a:latin typeface="Calibri" charset="0"/>
                <a:ea typeface="ＭＳ Ｐゴシック" charset="0"/>
              </a:rPr>
              <a:t>にも</a:t>
            </a:r>
            <a:r>
              <a:rPr lang="ja-JP" altLang="en-US" dirty="0">
                <a:latin typeface="Calibri" charset="0"/>
                <a:ea typeface="ＭＳ Ｐゴシック" charset="0"/>
              </a:rPr>
              <a:t>使われています。</a:t>
            </a:r>
            <a:r>
              <a:rPr lang="en-US" altLang="ja-JP" dirty="0" err="1">
                <a:latin typeface="Calibri" charset="0"/>
                <a:ea typeface="ＭＳ Ｐゴシック" charset="0"/>
              </a:rPr>
              <a:t>Webkit</a:t>
            </a:r>
            <a:r>
              <a:rPr lang="ja-JP" altLang="en-US" dirty="0">
                <a:latin typeface="Calibri" charset="0"/>
                <a:ea typeface="ＭＳ Ｐゴシック" charset="0"/>
              </a:rPr>
              <a:t>の特徴は、オープンであることに加え、</a:t>
            </a:r>
            <a:r>
              <a:rPr lang="en-US" altLang="ja-JP" dirty="0">
                <a:latin typeface="Calibri" charset="0"/>
                <a:ea typeface="ＭＳ Ｐゴシック" charset="0"/>
              </a:rPr>
              <a:t>JavaScript</a:t>
            </a:r>
            <a:r>
              <a:rPr lang="ja-JP" altLang="en-US" dirty="0">
                <a:latin typeface="Calibri" charset="0"/>
                <a:ea typeface="ＭＳ Ｐゴシック" charset="0"/>
              </a:rPr>
              <a:t>の実行速度が速く、</a:t>
            </a:r>
            <a:r>
              <a:rPr lang="en-US" altLang="ja-JP" dirty="0">
                <a:latin typeface="Calibri" charset="0"/>
                <a:ea typeface="ＭＳ Ｐゴシック" charset="0"/>
              </a:rPr>
              <a:t>Ajax</a:t>
            </a:r>
            <a:r>
              <a:rPr lang="ja-JP" altLang="en-US" dirty="0">
                <a:latin typeface="Calibri" charset="0"/>
                <a:ea typeface="ＭＳ Ｐゴシック" charset="0"/>
              </a:rPr>
              <a:t>を高速に実行できること、</a:t>
            </a:r>
            <a:r>
              <a:rPr lang="en-US" altLang="ja-JP" dirty="0">
                <a:latin typeface="Calibri" charset="0"/>
                <a:ea typeface="ＭＳ Ｐゴシック" charset="0"/>
              </a:rPr>
              <a:t>HTML5</a:t>
            </a:r>
            <a:r>
              <a:rPr lang="ja-JP" altLang="en-US" dirty="0">
                <a:latin typeface="Calibri" charset="0"/>
                <a:ea typeface="ＭＳ Ｐゴシック" charset="0"/>
              </a:rPr>
              <a:t>にいち早く対応していること、モバイルにも対応していることなどです。（</a:t>
            </a:r>
            <a:r>
              <a:rPr lang="en-US" altLang="ja-JP" dirty="0">
                <a:latin typeface="Calibri" charset="0"/>
                <a:ea typeface="ＭＳ Ｐゴシック" charset="0"/>
              </a:rPr>
              <a:t>Apple</a:t>
            </a:r>
            <a:r>
              <a:rPr lang="ja-JP" altLang="en-US" dirty="0">
                <a:latin typeface="Calibri" charset="0"/>
                <a:ea typeface="ＭＳ Ｐゴシック" charset="0"/>
              </a:rPr>
              <a:t>は</a:t>
            </a:r>
            <a:r>
              <a:rPr lang="en-US" altLang="ja-JP" dirty="0">
                <a:latin typeface="Calibri" charset="0"/>
                <a:ea typeface="ＭＳ Ｐゴシック" charset="0"/>
              </a:rPr>
              <a:t>WHAT WG</a:t>
            </a:r>
            <a:r>
              <a:rPr lang="ja-JP" altLang="en-US" dirty="0">
                <a:latin typeface="Calibri" charset="0"/>
                <a:ea typeface="ＭＳ Ｐゴシック" charset="0"/>
              </a:rPr>
              <a:t>の初期メンバーです）</a:t>
            </a:r>
            <a:endParaRPr lang="en-US" altLang="ja-JP" dirty="0">
              <a:latin typeface="Calibri" charset="0"/>
              <a:ea typeface="ＭＳ Ｐゴシック" charset="0"/>
            </a:endParaRPr>
          </a:p>
          <a:p>
            <a:r>
              <a:rPr lang="ja-JP" altLang="en-US" dirty="0">
                <a:latin typeface="Calibri" charset="0"/>
                <a:ea typeface="ＭＳ Ｐゴシック" charset="0"/>
              </a:rPr>
              <a:t>このため、様々な企業が</a:t>
            </a:r>
            <a:r>
              <a:rPr lang="en-US" altLang="ja-JP" dirty="0" err="1">
                <a:latin typeface="Calibri" charset="0"/>
                <a:ea typeface="ＭＳ Ｐゴシック" charset="0"/>
              </a:rPr>
              <a:t>Webkit</a:t>
            </a:r>
            <a:r>
              <a:rPr lang="ja-JP" altLang="en-US" dirty="0">
                <a:latin typeface="Calibri" charset="0"/>
                <a:ea typeface="ＭＳ Ｐゴシック" charset="0"/>
              </a:rPr>
              <a:t>をベースにして自社でバイス用のブラウザを開発しています。</a:t>
            </a:r>
            <a:r>
              <a:rPr lang="en-US" altLang="ja-JP" dirty="0">
                <a:latin typeface="Calibri" charset="0"/>
                <a:ea typeface="ＭＳ Ｐゴシック" charset="0"/>
              </a:rPr>
              <a:t>Google</a:t>
            </a:r>
            <a:r>
              <a:rPr lang="ja-JP" altLang="en-US" dirty="0">
                <a:latin typeface="Calibri" charset="0"/>
                <a:ea typeface="ＭＳ Ｐゴシック" charset="0"/>
              </a:rPr>
              <a:t>の</a:t>
            </a:r>
            <a:r>
              <a:rPr lang="en-US" altLang="ja-JP" dirty="0">
                <a:latin typeface="Calibri" charset="0"/>
                <a:ea typeface="ＭＳ Ｐゴシック" charset="0"/>
              </a:rPr>
              <a:t>Chrome</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ベースです。（</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をフォークして新しいエンジンを開発すると表明しました）</a:t>
            </a:r>
            <a:r>
              <a:rPr lang="en-US" altLang="ja-JP" dirty="0">
                <a:latin typeface="Calibri" charset="0"/>
                <a:ea typeface="ＭＳ Ｐゴシック" charset="0"/>
              </a:rPr>
              <a:t>Nokia</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の開発に参画していましたが、</a:t>
            </a:r>
            <a:r>
              <a:rPr lang="en-US" altLang="ja-JP" dirty="0">
                <a:latin typeface="Calibri" charset="0"/>
                <a:ea typeface="ＭＳ Ｐゴシック" charset="0"/>
              </a:rPr>
              <a:t>Microsoft</a:t>
            </a:r>
            <a:r>
              <a:rPr lang="ja-JP" altLang="en-US" dirty="0">
                <a:latin typeface="Calibri" charset="0"/>
                <a:ea typeface="ＭＳ Ｐゴシック" charset="0"/>
              </a:rPr>
              <a:t>との提携を機に</a:t>
            </a:r>
            <a:r>
              <a:rPr lang="en-US" altLang="ja-JP" dirty="0">
                <a:latin typeface="Calibri" charset="0"/>
                <a:ea typeface="ＭＳ Ｐゴシック" charset="0"/>
              </a:rPr>
              <a:t>IE</a:t>
            </a:r>
            <a:r>
              <a:rPr lang="ja-JP" altLang="en-US" dirty="0">
                <a:latin typeface="Calibri" charset="0"/>
                <a:ea typeface="ＭＳ Ｐゴシック" charset="0"/>
              </a:rPr>
              <a:t>のサポートに転換しました。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err="1">
                <a:latin typeface="Calibri" charset="0"/>
                <a:ea typeface="ＭＳ Ｐゴシック" charset="0"/>
              </a:rPr>
              <a:t>Webkit</a:t>
            </a:r>
            <a:r>
              <a:rPr lang="ja-JP" altLang="en-US" dirty="0">
                <a:latin typeface="Calibri" charset="0"/>
                <a:ea typeface="ＭＳ Ｐゴシック" charset="0"/>
              </a:rPr>
              <a:t>をサポートすることのメリットは、簡単に高速な</a:t>
            </a:r>
            <a:r>
              <a:rPr lang="en-US" altLang="ja-JP" dirty="0">
                <a:latin typeface="Calibri" charset="0"/>
                <a:ea typeface="ＭＳ Ｐゴシック" charset="0"/>
              </a:rPr>
              <a:t>Web</a:t>
            </a:r>
            <a:r>
              <a:rPr lang="ja-JP" altLang="en-US" dirty="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a:latin typeface="Calibri" charset="0"/>
                <a:ea typeface="ＭＳ Ｐゴシック" charset="0"/>
              </a:rPr>
              <a:t>Webkit</a:t>
            </a:r>
            <a:r>
              <a:rPr lang="ja-JP" altLang="en-US" dirty="0">
                <a:latin typeface="Calibri" charset="0"/>
                <a:ea typeface="ＭＳ Ｐゴシック" charset="0"/>
              </a:rPr>
              <a:t>ベースとなっており、コンテンツの互換性を考えると、これからも</a:t>
            </a:r>
            <a:r>
              <a:rPr lang="en-US" altLang="ja-JP" dirty="0" err="1">
                <a:latin typeface="Calibri" charset="0"/>
                <a:ea typeface="ＭＳ Ｐゴシック" charset="0"/>
              </a:rPr>
              <a:t>Webkit</a:t>
            </a:r>
            <a:r>
              <a:rPr lang="ja-JP" altLang="en-US" dirty="0">
                <a:latin typeface="Calibri" charset="0"/>
                <a:ea typeface="ＭＳ Ｐゴシック" charset="0"/>
              </a:rPr>
              <a:t>が主流になるのではないかと考えられます。</a:t>
            </a:r>
          </a:p>
          <a:p>
            <a:endParaRPr lang="en-US" altLang="ja-JP" dirty="0">
              <a:latin typeface="Calibri" charset="0"/>
              <a:ea typeface="ＭＳ Ｐゴシック" charset="0"/>
            </a:endParaRPr>
          </a:p>
          <a:p>
            <a:r>
              <a:rPr lang="ja-JP" altLang="en-US" dirty="0">
                <a:latin typeface="Calibri" charset="0"/>
                <a:ea typeface="ＭＳ Ｐゴシック" charset="0"/>
              </a:rPr>
              <a:t>ところが</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a:t>
            </a:r>
            <a:r>
              <a:rPr lang="en-US" altLang="ja-JP" dirty="0">
                <a:latin typeface="Calibri" charset="0"/>
                <a:ea typeface="ＭＳ Ｐゴシック" charset="0"/>
              </a:rPr>
              <a:t>Blink</a:t>
            </a:r>
            <a:r>
              <a:rPr lang="ja-JP" altLang="en-US" dirty="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技術的な制限事項が理由とされていますが、</a:t>
            </a:r>
            <a:r>
              <a:rPr lang="en-US" altLang="ja-JP" dirty="0">
                <a:latin typeface="Calibri" charset="0"/>
                <a:ea typeface="ＭＳ Ｐゴシック" charset="0"/>
              </a:rPr>
              <a:t>HTML5</a:t>
            </a:r>
            <a:r>
              <a:rPr lang="ja-JP" altLang="en-US" dirty="0" err="1">
                <a:latin typeface="Calibri" charset="0"/>
                <a:ea typeface="ＭＳ Ｐゴシック" charset="0"/>
              </a:rPr>
              <a:t>への</a:t>
            </a:r>
            <a:r>
              <a:rPr lang="ja-JP" altLang="en-US" dirty="0">
                <a:latin typeface="Calibri" charset="0"/>
                <a:ea typeface="ＭＳ Ｐゴシック" charset="0"/>
              </a:rPr>
              <a:t>熱意を失ったかに見える</a:t>
            </a:r>
            <a:r>
              <a:rPr lang="en-US" altLang="ja-JP" dirty="0">
                <a:latin typeface="Calibri" charset="0"/>
                <a:ea typeface="ＭＳ Ｐゴシック" charset="0"/>
              </a:rPr>
              <a:t>Apple</a:t>
            </a:r>
            <a:r>
              <a:rPr lang="ja-JP" altLang="en-US" dirty="0">
                <a:latin typeface="Calibri" charset="0"/>
                <a:ea typeface="ＭＳ Ｐゴシック" charset="0"/>
              </a:rPr>
              <a:t>から離れて、</a:t>
            </a:r>
            <a:r>
              <a:rPr lang="en-US" altLang="ja-JP" dirty="0">
                <a:latin typeface="Calibri" charset="0"/>
                <a:ea typeface="ＭＳ Ｐゴシック" charset="0"/>
              </a:rPr>
              <a:t>Google</a:t>
            </a:r>
            <a:r>
              <a:rPr lang="ja-JP" altLang="en-US" dirty="0">
                <a:latin typeface="Calibri" charset="0"/>
                <a:ea typeface="ＭＳ Ｐゴシック" charset="0"/>
              </a:rPr>
              <a:t>が独自の道を選択したということかもしれません。</a:t>
            </a:r>
            <a:endParaRPr lang="en-US" altLang="ja-JP" dirty="0">
              <a:latin typeface="Calibri" charset="0"/>
              <a:ea typeface="ＭＳ Ｐゴシック" charset="0"/>
            </a:endParaRPr>
          </a:p>
          <a:p>
            <a:r>
              <a:rPr lang="en-US" altLang="ja-JP" dirty="0">
                <a:latin typeface="Calibri" charset="0"/>
                <a:ea typeface="ＭＳ Ｐゴシック" charset="0"/>
              </a:rPr>
              <a:t>Microsoft</a:t>
            </a:r>
            <a:r>
              <a:rPr lang="ja-JP" altLang="en-US" dirty="0">
                <a:latin typeface="Calibri" charset="0"/>
                <a:ea typeface="ＭＳ Ｐゴシック" charset="0"/>
              </a:rPr>
              <a:t>はこれまでの独自</a:t>
            </a:r>
            <a:r>
              <a:rPr lang="en-US" altLang="ja-JP" dirty="0">
                <a:latin typeface="Calibri" charset="0"/>
                <a:ea typeface="ＭＳ Ｐゴシック" charset="0"/>
              </a:rPr>
              <a:t>HTML</a:t>
            </a:r>
            <a:r>
              <a:rPr lang="ja-JP" altLang="en-US" dirty="0">
                <a:latin typeface="Calibri" charset="0"/>
                <a:ea typeface="ＭＳ Ｐゴシック" charset="0"/>
              </a:rPr>
              <a:t>をサポートする</a:t>
            </a:r>
            <a:r>
              <a:rPr lang="en-US" altLang="ja-JP" dirty="0">
                <a:latin typeface="Calibri" charset="0"/>
                <a:ea typeface="ＭＳ Ｐゴシック" charset="0"/>
              </a:rPr>
              <a:t>Trident</a:t>
            </a:r>
            <a:r>
              <a:rPr lang="ja-JP" altLang="en-US" dirty="0">
                <a:latin typeface="Calibri" charset="0"/>
                <a:ea typeface="ＭＳ Ｐゴシック" charset="0"/>
              </a:rPr>
              <a:t>をフォークさせて</a:t>
            </a:r>
            <a:r>
              <a:rPr lang="en-US" altLang="ja-JP" dirty="0">
                <a:latin typeface="Calibri" charset="0"/>
                <a:ea typeface="ＭＳ Ｐゴシック" charset="0"/>
              </a:rPr>
              <a:t>Edge</a:t>
            </a:r>
            <a:r>
              <a:rPr lang="ja-JP" altLang="en-US" dirty="0">
                <a:latin typeface="Calibri" charset="0"/>
                <a:ea typeface="ＭＳ Ｐゴシック" charset="0"/>
              </a:rPr>
              <a:t>を開発しました。</a:t>
            </a:r>
            <a:r>
              <a:rPr lang="en-US" altLang="ja-JP" dirty="0">
                <a:latin typeface="Calibri" charset="0"/>
                <a:ea typeface="ＭＳ Ｐゴシック" charset="0"/>
              </a:rPr>
              <a:t>HTML5</a:t>
            </a:r>
            <a:r>
              <a:rPr lang="ja-JP" altLang="en-US" dirty="0">
                <a:latin typeface="Calibri" charset="0"/>
                <a:ea typeface="ＭＳ Ｐゴシック" charset="0"/>
              </a:rPr>
              <a:t>など</a:t>
            </a:r>
            <a:r>
              <a:rPr lang="en-US" altLang="ja-JP" dirty="0">
                <a:latin typeface="Calibri" charset="0"/>
                <a:ea typeface="ＭＳ Ｐゴシック" charset="0"/>
              </a:rPr>
              <a:t>Web</a:t>
            </a:r>
            <a:r>
              <a:rPr lang="ja-JP" altLang="en-US" dirty="0">
                <a:latin typeface="Calibri" charset="0"/>
                <a:ea typeface="ＭＳ Ｐゴシック" charset="0"/>
              </a:rPr>
              <a:t>標準への対応と高速化が狙いです。</a:t>
            </a:r>
            <a:r>
              <a:rPr lang="en-US" altLang="ja-JP" dirty="0">
                <a:latin typeface="Calibri" charset="0"/>
                <a:ea typeface="ＭＳ Ｐゴシック" charset="0"/>
              </a:rPr>
              <a:t>Edge</a:t>
            </a:r>
            <a:r>
              <a:rPr lang="ja-JP" altLang="en-US" dirty="0">
                <a:latin typeface="Calibri" charset="0"/>
                <a:ea typeface="ＭＳ Ｐゴシック" charset="0"/>
              </a:rPr>
              <a:t>は今後あらゆるデバイスで</a:t>
            </a:r>
            <a:r>
              <a:rPr lang="en-US" altLang="ja-JP" dirty="0">
                <a:latin typeface="Calibri" charset="0"/>
                <a:ea typeface="ＭＳ Ｐゴシック" charset="0"/>
              </a:rPr>
              <a:t>Microsoft</a:t>
            </a:r>
            <a:r>
              <a:rPr lang="ja-JP" altLang="en-US" dirty="0">
                <a:latin typeface="Calibri" charset="0"/>
                <a:ea typeface="ＭＳ Ｐゴシック" charset="0"/>
              </a:rPr>
              <a:t>の標準ブラウザとなっていくでしょう。</a:t>
            </a:r>
            <a:endParaRPr lang="en-US" altLang="ja-JP"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61</a:t>
            </a:fld>
            <a:endParaRPr lang="ja-JP" altLang="en-US"/>
          </a:p>
        </p:txBody>
      </p:sp>
    </p:spTree>
    <p:extLst>
      <p:ext uri="{BB962C8B-B14F-4D97-AF65-F5344CB8AC3E}">
        <p14:creationId xmlns:p14="http://schemas.microsoft.com/office/powerpoint/2010/main" val="231133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314545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a:solidFill>
                  <a:schemeClr val="tx1"/>
                </a:solidFill>
                <a:effectLst/>
                <a:latin typeface="+mn-lt"/>
                <a:ea typeface="+mn-ea"/>
                <a:cs typeface="+mn-cs"/>
              </a:rPr>
              <a:t>UGM</a:t>
            </a:r>
            <a:r>
              <a:rPr kumimoji="1" lang="ja-JP" altLang="ja-JP" sz="1200" kern="1200" dirty="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a:solidFill>
                  <a:schemeClr val="tx1"/>
                </a:solidFill>
                <a:effectLst/>
                <a:latin typeface="+mn-lt"/>
                <a:ea typeface="+mn-ea"/>
                <a:cs typeface="+mn-cs"/>
              </a:rPr>
              <a:t>企業情報システムにも、この波は押し寄せています。これまでと同様に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Global Positioning Systems</a:t>
            </a:r>
            <a:r>
              <a:rPr kumimoji="1" lang="ja-JP" altLang="ja-JP" sz="1200" kern="1200" dirty="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機能を搭載しているものはほとんどなく、簡単には使えません。</a:t>
            </a:r>
          </a:p>
          <a:p>
            <a:r>
              <a:rPr kumimoji="1" lang="ja-JP" altLang="ja-JP" sz="1200" kern="1200" dirty="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a:solidFill>
                  <a:schemeClr val="tx1"/>
                </a:solidFill>
                <a:effectLst/>
                <a:latin typeface="+mn-lt"/>
                <a:ea typeface="+mn-ea"/>
                <a:cs typeface="+mn-cs"/>
              </a:rPr>
              <a:t>また、代表的な地図サービスである</a:t>
            </a:r>
            <a:r>
              <a:rPr kumimoji="1" lang="en-US" altLang="ja-JP" sz="1200" kern="1200" dirty="0">
                <a:solidFill>
                  <a:schemeClr val="tx1"/>
                </a:solidFill>
                <a:effectLst/>
                <a:latin typeface="+mn-lt"/>
                <a:ea typeface="+mn-ea"/>
                <a:cs typeface="+mn-cs"/>
              </a:rPr>
              <a:t>Google Maps</a:t>
            </a:r>
            <a:r>
              <a:rPr kumimoji="1" lang="ja-JP" altLang="ja-JP" sz="1200" kern="1200" dirty="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a:solidFill>
                  <a:schemeClr val="tx1"/>
                </a:solidFill>
                <a:effectLst/>
                <a:latin typeface="+mn-lt"/>
                <a:ea typeface="+mn-ea"/>
                <a:cs typeface="+mn-cs"/>
              </a:rPr>
              <a:t>UGM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User Generated Media</a:t>
            </a:r>
            <a:r>
              <a:rPr kumimoji="1" lang="ja-JP" altLang="ja-JP" sz="1200" kern="1200" dirty="0">
                <a:solidFill>
                  <a:schemeClr val="tx1"/>
                </a:solidFill>
                <a:effectLst/>
                <a:latin typeface="+mn-lt"/>
                <a:ea typeface="+mn-ea"/>
                <a:cs typeface="+mn-cs"/>
              </a:rPr>
              <a:t>）と呼ばれています。</a:t>
            </a:r>
          </a:p>
          <a:p>
            <a:r>
              <a:rPr kumimoji="1" lang="ja-JP" altLang="ja-JP" sz="1200" kern="1200" dirty="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a:solidFill>
                  <a:schemeClr val="tx1"/>
                </a:solidFill>
                <a:effectLst/>
                <a:latin typeface="+mn-lt"/>
                <a:ea typeface="+mn-ea"/>
                <a:cs typeface="+mn-cs"/>
              </a:rPr>
              <a:t>Web2.0</a:t>
            </a:r>
            <a:r>
              <a:rPr kumimoji="1" lang="ja-JP" altLang="ja-JP" sz="1200" kern="1200" dirty="0">
                <a:solidFill>
                  <a:schemeClr val="tx1"/>
                </a:solidFill>
                <a:effectLst/>
                <a:latin typeface="+mn-lt"/>
                <a:ea typeface="+mn-ea"/>
                <a:cs typeface="+mn-cs"/>
              </a:rPr>
              <a:t>と言われていました。</a:t>
            </a:r>
            <a:r>
              <a:rPr kumimoji="1" lang="en-US" altLang="ja-JP" sz="1200" kern="1200" dirty="0">
                <a:solidFill>
                  <a:schemeClr val="tx1"/>
                </a:solidFill>
                <a:effectLst/>
                <a:latin typeface="+mn-lt"/>
                <a:ea typeface="+mn-ea"/>
                <a:cs typeface="+mn-cs"/>
              </a:rPr>
              <a:t>2001</a:t>
            </a:r>
            <a:r>
              <a:rPr kumimoji="1" lang="ja-JP" altLang="ja-JP" sz="1200" kern="1200" dirty="0">
                <a:solidFill>
                  <a:schemeClr val="tx1"/>
                </a:solidFill>
                <a:effectLst/>
                <a:latin typeface="+mn-lt"/>
                <a:ea typeface="+mn-ea"/>
                <a:cs typeface="+mn-cs"/>
              </a:rPr>
              <a:t>年から運営され世界中のボランティアが運営している百科事典</a:t>
            </a:r>
            <a:r>
              <a:rPr kumimoji="1" lang="en-US" altLang="ja-JP" sz="1200" kern="1200" dirty="0">
                <a:solidFill>
                  <a:schemeClr val="tx1"/>
                </a:solidFill>
                <a:effectLst/>
                <a:latin typeface="+mn-lt"/>
                <a:ea typeface="+mn-ea"/>
                <a:cs typeface="+mn-cs"/>
              </a:rPr>
              <a:t>Wikipedia</a:t>
            </a:r>
            <a:r>
              <a:rPr kumimoji="1" lang="ja-JP" altLang="ja-JP" sz="1200" kern="1200" dirty="0">
                <a:solidFill>
                  <a:schemeClr val="tx1"/>
                </a:solidFill>
                <a:effectLst/>
                <a:latin typeface="+mn-lt"/>
                <a:ea typeface="+mn-ea"/>
                <a:cs typeface="+mn-cs"/>
              </a:rPr>
              <a:t>は、こんな</a:t>
            </a:r>
            <a:r>
              <a:rPr kumimoji="1" lang="en-US" altLang="ja-JP" sz="1200" kern="1200" dirty="0">
                <a:solidFill>
                  <a:schemeClr val="tx1"/>
                </a:solidFill>
                <a:effectLst/>
                <a:latin typeface="+mn-lt"/>
                <a:ea typeface="+mn-ea"/>
                <a:cs typeface="+mn-cs"/>
              </a:rPr>
              <a:t>UGM</a:t>
            </a:r>
            <a:r>
              <a:rPr kumimoji="1" lang="ja-JP" altLang="ja-JP" sz="1200" kern="1200" dirty="0">
                <a:solidFill>
                  <a:schemeClr val="tx1"/>
                </a:solidFill>
                <a:effectLst/>
                <a:latin typeface="+mn-lt"/>
                <a:ea typeface="+mn-ea"/>
                <a:cs typeface="+mn-cs"/>
              </a:rPr>
              <a:t>の先駆け的存在です。</a:t>
            </a:r>
          </a:p>
          <a:p>
            <a:r>
              <a:rPr kumimoji="1" lang="ja-JP" altLang="ja-JP" sz="1200" kern="1200" dirty="0">
                <a:solidFill>
                  <a:schemeClr val="tx1"/>
                </a:solidFill>
                <a:effectLst/>
                <a:latin typeface="+mn-lt"/>
                <a:ea typeface="+mn-ea"/>
                <a:cs typeface="+mn-cs"/>
              </a:rPr>
              <a:t>さらに、</a:t>
            </a:r>
            <a:r>
              <a:rPr kumimoji="1" lang="en-US" altLang="ja-JP" sz="1200" kern="1200" dirty="0">
                <a:solidFill>
                  <a:schemeClr val="tx1"/>
                </a:solidFill>
                <a:effectLst/>
                <a:latin typeface="+mn-lt"/>
                <a:ea typeface="+mn-ea"/>
                <a:cs typeface="+mn-cs"/>
              </a:rPr>
              <a:t>2004</a:t>
            </a:r>
            <a:r>
              <a:rPr kumimoji="1" lang="ja-JP" altLang="ja-JP" sz="1200" kern="1200" dirty="0">
                <a:solidFill>
                  <a:schemeClr val="tx1"/>
                </a:solidFill>
                <a:effectLst/>
                <a:latin typeface="+mn-lt"/>
                <a:ea typeface="+mn-ea"/>
                <a:cs typeface="+mn-cs"/>
              </a:rPr>
              <a:t>年には</a:t>
            </a:r>
            <a:r>
              <a:rPr kumimoji="1" lang="en-US" altLang="ja-JP" sz="1200" kern="1200" dirty="0" err="1">
                <a:solidFill>
                  <a:schemeClr val="tx1"/>
                </a:solidFill>
                <a:effectLst/>
                <a:latin typeface="+mn-lt"/>
                <a:ea typeface="+mn-ea"/>
                <a:cs typeface="+mn-cs"/>
              </a:rPr>
              <a:t>Mixi</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2005</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Facebook</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Twitter</a:t>
            </a:r>
            <a:r>
              <a:rPr kumimoji="1" lang="ja-JP" altLang="ja-JP" sz="1200" kern="1200" dirty="0">
                <a:solidFill>
                  <a:schemeClr val="tx1"/>
                </a:solidFill>
                <a:effectLst/>
                <a:latin typeface="+mn-lt"/>
                <a:ea typeface="+mn-ea"/>
                <a:cs typeface="+mn-cs"/>
              </a:rPr>
              <a:t>など、</a:t>
            </a:r>
            <a:r>
              <a:rPr kumimoji="1" lang="en-US" altLang="ja-JP" sz="1200" kern="1200" dirty="0">
                <a:solidFill>
                  <a:schemeClr val="tx1"/>
                </a:solidFill>
                <a:effectLst/>
                <a:latin typeface="+mn-lt"/>
                <a:ea typeface="+mn-ea"/>
                <a:cs typeface="+mn-cs"/>
              </a:rPr>
              <a:t>SNS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Social Media Service</a:t>
            </a:r>
            <a:r>
              <a:rPr kumimoji="1" lang="ja-JP" altLang="ja-JP" sz="1200" kern="1200" dirty="0">
                <a:solidFill>
                  <a:schemeClr val="tx1"/>
                </a:solidFill>
                <a:effectLst/>
                <a:latin typeface="+mn-lt"/>
                <a:ea typeface="+mn-ea"/>
                <a:cs typeface="+mn-cs"/>
              </a:rPr>
              <a:t>）といわれるサービスが誕生しています。</a:t>
            </a:r>
          </a:p>
          <a:p>
            <a:r>
              <a:rPr kumimoji="1" lang="en-US" altLang="ja-JP" sz="1200" kern="1200" dirty="0">
                <a:solidFill>
                  <a:schemeClr val="tx1"/>
                </a:solidFill>
                <a:effectLst/>
                <a:latin typeface="+mn-lt"/>
                <a:ea typeface="+mn-ea"/>
                <a:cs typeface="+mn-cs"/>
              </a:rPr>
              <a:t>2007</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発売は、この</a:t>
            </a:r>
            <a:r>
              <a:rPr kumimoji="1" lang="en-US" altLang="ja-JP" sz="1200" kern="1200" dirty="0">
                <a:solidFill>
                  <a:schemeClr val="tx1"/>
                </a:solidFill>
                <a:effectLst/>
                <a:latin typeface="+mn-lt"/>
                <a:ea typeface="+mn-ea"/>
                <a:cs typeface="+mn-cs"/>
              </a:rPr>
              <a:t>SNS</a:t>
            </a:r>
            <a:r>
              <a:rPr kumimoji="1" lang="ja-JP" altLang="ja-JP" sz="1200" kern="1200" dirty="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を使って位置情報を付け加えることもできます。</a:t>
            </a:r>
          </a:p>
          <a:p>
            <a:r>
              <a:rPr kumimoji="1" lang="ja-JP" altLang="ja-JP" sz="1200" kern="1200" dirty="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これについては、</a:t>
            </a:r>
            <a:r>
              <a:rPr kumimoji="1" lang="ja-JP" altLang="en-US" sz="1200" kern="1200" dirty="0">
                <a:solidFill>
                  <a:schemeClr val="tx1"/>
                </a:solidFill>
                <a:effectLst/>
                <a:latin typeface="+mn-lt"/>
                <a:ea typeface="+mn-ea"/>
                <a:cs typeface="+mn-cs"/>
              </a:rPr>
              <a:t>塾の別の回で</a:t>
            </a:r>
            <a:r>
              <a:rPr kumimoji="1" lang="ja-JP" altLang="ja-JP" sz="1200" kern="1200" dirty="0">
                <a:solidFill>
                  <a:schemeClr val="tx1"/>
                </a:solidFill>
                <a:effectLst/>
                <a:latin typeface="+mn-lt"/>
                <a:ea typeface="+mn-ea"/>
                <a:cs typeface="+mn-cs"/>
              </a:rPr>
              <a:t>詳しく紹介させて頂きます。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36.jp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58.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6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6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6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HGP創英角ｺﾞｼｯｸUB" pitchFamily="50" charset="-128"/>
                <a:cs typeface="Arial"/>
              </a:rPr>
              <a:t>クラウドクライアントとモバイルデバイス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517839"/>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ソリューション塾・第</a:t>
            </a:r>
            <a:r>
              <a:rPr lang="en-US" altLang="ja-JP" dirty="0">
                <a:latin typeface="Meiryo" charset="-128"/>
                <a:ea typeface="Meiryo" charset="-128"/>
                <a:cs typeface="Meiryo" charset="-128"/>
              </a:rPr>
              <a:t>23</a:t>
            </a:r>
            <a:r>
              <a:rPr lang="ja-JP" altLang="en-US" dirty="0">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dirty="0">
                <a:latin typeface="Meiryo" charset="-128"/>
                <a:ea typeface="Meiryo" charset="-128"/>
                <a:cs typeface="Meiryo" charset="-128"/>
              </a:rPr>
              <a:t>2016</a:t>
            </a:r>
            <a:r>
              <a:rPr lang="ja-JP" altLang="en-US" dirty="0">
                <a:latin typeface="Meiryo" charset="-128"/>
                <a:ea typeface="Meiryo" charset="-128"/>
                <a:cs typeface="Meiryo" charset="-128"/>
              </a:rPr>
              <a:t>年</a:t>
            </a:r>
            <a:r>
              <a:rPr lang="en-US" altLang="ja-JP" dirty="0">
                <a:latin typeface="Meiryo" charset="-128"/>
                <a:ea typeface="Meiryo" charset="-128"/>
                <a:cs typeface="Meiryo" charset="-128"/>
              </a:rPr>
              <a:t>10</a:t>
            </a:r>
            <a:r>
              <a:rPr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12</a:t>
            </a:r>
            <a:r>
              <a:rPr lang="ja-JP" altLang="en-US" dirty="0" smtClean="0">
                <a:latin typeface="Meiryo" charset="-128"/>
                <a:ea typeface="Meiryo" charset="-128"/>
                <a:cs typeface="Meiryo" charset="-128"/>
              </a:rPr>
              <a:t>日</a:t>
            </a:r>
            <a:endParaRPr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ユーザーからの簡便な情報発信と共有</a:t>
            </a:r>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10</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a:latin typeface="HGP創英角ｺﾞｼｯｸUB"/>
                  <a:ea typeface="HGP創英角ｺﾞｼｯｸUB"/>
                  <a:cs typeface="HGP創英角ｺﾞｼｯｸUB"/>
                </a:rPr>
                <a:t>ビッグ・データ</a:t>
              </a: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a:solidFill>
                  <a:srgbClr val="3366FF"/>
                </a:solidFill>
                <a:latin typeface="HGP創英角ｺﾞｼｯｸUB"/>
                <a:ea typeface="HGP創英角ｺﾞｼｯｸUB"/>
                <a:cs typeface="HGP創英角ｺﾞｼｯｸUB"/>
              </a:rPr>
              <a:t>クラウド</a:t>
            </a: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a:solidFill>
                  <a:srgbClr val="3366FF"/>
                </a:solidFill>
                <a:latin typeface="Arial Black"/>
                <a:ea typeface="HGP創英角ｺﾞｼｯｸUB"/>
                <a:cs typeface="Arial Black"/>
              </a:rPr>
              <a:t>SNS</a:t>
            </a:r>
          </a:p>
          <a:p>
            <a:pPr algn="ctr"/>
            <a:r>
              <a:rPr lang="en-US" altLang="ja-JP" sz="800" dirty="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211371" y="3336492"/>
            <a:ext cx="2134640" cy="1528967"/>
          </a:xfrm>
          <a:prstGeom prst="roundRect">
            <a:avLst>
              <a:gd name="adj" fmla="val 4706"/>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800" dirty="0">
                <a:solidFill>
                  <a:srgbClr val="FFFFFF"/>
                </a:solidFill>
                <a:latin typeface="ＭＳ Ｐゴシック"/>
                <a:ea typeface="ＭＳ Ｐゴシック"/>
                <a:cs typeface="ＭＳ Ｐゴシック"/>
              </a:rPr>
              <a:t>→ </a:t>
            </a:r>
            <a:r>
              <a:rPr kumimoji="1" lang="en-US" altLang="ja-JP" sz="2800" dirty="0" err="1">
                <a:solidFill>
                  <a:srgbClr val="FFFFFF"/>
                </a:solidFill>
                <a:latin typeface="ＭＳ Ｐゴシック"/>
                <a:ea typeface="ＭＳ Ｐゴシック"/>
                <a:cs typeface="ＭＳ Ｐゴシック"/>
              </a:rPr>
              <a:t>IoT</a:t>
            </a:r>
            <a:endParaRPr kumimoji="1" lang="ja-JP" altLang="en-US" sz="28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ウェアラブルと</a:t>
            </a:r>
            <a:r>
              <a:rPr kumimoji="1" lang="en-US" altLang="ja-JP" dirty="0" err="1"/>
              <a:t>IoT</a:t>
            </a:r>
            <a:endParaRPr kumimoji="1" lang="ja-JP" altLang="en-US" dirty="0"/>
          </a:p>
        </p:txBody>
      </p:sp>
      <p:grpSp>
        <p:nvGrpSpPr>
          <p:cNvPr id="4" name="グループ化 3"/>
          <p:cNvGrpSpPr/>
          <p:nvPr/>
        </p:nvGrpSpPr>
        <p:grpSpPr>
          <a:xfrm>
            <a:off x="1384300" y="1220306"/>
            <a:ext cx="6437351" cy="4804271"/>
            <a:chOff x="1384300" y="1220306"/>
            <a:chExt cx="6437351" cy="4804271"/>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a:solidFill>
                    <a:srgbClr val="0000FF"/>
                  </a:solidFill>
                  <a:latin typeface="Arial Black"/>
                  <a:ea typeface="HGP創英角ｺﾞｼｯｸUB"/>
                  <a:cs typeface="Arial Black"/>
                </a:rPr>
                <a:t>0 </a:t>
              </a:r>
              <a:r>
                <a:rPr lang="ja-JP" altLang="en-US" dirty="0">
                  <a:solidFill>
                    <a:srgbClr val="0000FF"/>
                  </a:solidFill>
                  <a:latin typeface="Arial Black"/>
                  <a:ea typeface="HGP創英角ｺﾞｼｯｸUB"/>
                  <a:cs typeface="Arial Black"/>
                </a:rPr>
                <a:t>（</a:t>
              </a:r>
              <a:r>
                <a:rPr lang="ja-JP" altLang="en-US" dirty="0">
                  <a:solidFill>
                    <a:srgbClr val="0000FF"/>
                  </a:solidFill>
                  <a:latin typeface="HGP創英角ｺﾞｼｯｸUB"/>
                  <a:ea typeface="HGP創英角ｺﾞｼｯｸUB"/>
                  <a:cs typeface="HGP創英角ｺﾞｼｯｸUB"/>
                </a:rPr>
                <a:t>ゼロ）</a:t>
              </a:r>
              <a:r>
                <a:rPr lang="en-US" altLang="ja-JP" dirty="0">
                  <a:solidFill>
                    <a:srgbClr val="0000FF"/>
                  </a:solidFill>
                  <a:latin typeface="HGP創英角ｺﾞｼｯｸUB"/>
                  <a:ea typeface="HGP創英角ｺﾞｼｯｸUB"/>
                  <a:cs typeface="HGP創英角ｺﾞｼｯｸUB"/>
                </a:rPr>
                <a:t> </a:t>
              </a:r>
              <a:r>
                <a:rPr lang="ja-JP" altLang="en-US" dirty="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a:latin typeface="Arial Black"/>
                  <a:ea typeface="HGP創英角ｺﾞｼｯｸUB"/>
                  <a:cs typeface="Arial Black"/>
                </a:rPr>
                <a:t>1</a:t>
              </a:r>
              <a:r>
                <a:rPr lang="ja-JP" altLang="en-US" dirty="0">
                  <a:latin typeface="HGP創英角ｺﾞｼｯｸUB"/>
                  <a:ea typeface="HGP創英角ｺﾞｼｯｸUB"/>
                  <a:cs typeface="HGP創英角ｺﾞｼｯｸUB"/>
                </a:rPr>
                <a:t>フィート</a:t>
              </a:r>
              <a:endParaRPr lang="en-US" altLang="ja-JP" dirty="0">
                <a:latin typeface="HGP創英角ｺﾞｼｯｸUB"/>
                <a:ea typeface="HGP創英角ｺﾞｼｯｸUB"/>
                <a:cs typeface="HGP創英角ｺﾞｼｯｸUB"/>
              </a:endParaRPr>
            </a:p>
            <a:p>
              <a:r>
                <a:rPr kumimoji="1" lang="ja-JP" altLang="en-US" dirty="0">
                  <a:latin typeface="HGP創英角ｺﾞｼｯｸUB"/>
                  <a:ea typeface="HGP創英角ｺﾞｼｯｸUB"/>
                  <a:cs typeface="HGP創英角ｺﾞｼｯｸUB"/>
                </a:rPr>
                <a:t>（</a:t>
              </a:r>
              <a:r>
                <a:rPr kumimoji="1" lang="en-US" altLang="ja-JP" dirty="0">
                  <a:latin typeface="HGP創英角ｺﾞｼｯｸUB"/>
                  <a:ea typeface="HGP創英角ｺﾞｼｯｸUB"/>
                  <a:cs typeface="HGP創英角ｺﾞｼｯｸUB"/>
                </a:rPr>
                <a:t>30cm</a:t>
              </a:r>
              <a:r>
                <a:rPr kumimoji="1" lang="ja-JP" altLang="en-US" dirty="0">
                  <a:latin typeface="HGP創英角ｺﾞｼｯｸUB"/>
                  <a:ea typeface="HGP創英角ｺﾞｼｯｸUB"/>
                  <a:cs typeface="HGP創英角ｺﾞｼｯｸUB"/>
                </a:rPr>
                <a:t>）</a:t>
              </a: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a:latin typeface="Arial Black"/>
                  <a:ea typeface="HGP創英角ｺﾞｼｯｸUB"/>
                  <a:cs typeface="Arial Black"/>
                </a:rPr>
                <a:t>2</a:t>
              </a:r>
              <a:r>
                <a:rPr lang="ja-JP" altLang="en-US" dirty="0">
                  <a:latin typeface="HGP創英角ｺﾞｼｯｸUB"/>
                  <a:ea typeface="HGP創英角ｺﾞｼｯｸUB"/>
                  <a:cs typeface="HGP創英角ｺﾞｼｯｸUB"/>
                </a:rPr>
                <a:t>フィート</a:t>
              </a:r>
              <a:endParaRPr lang="en-US" altLang="ja-JP" dirty="0">
                <a:latin typeface="HGP創英角ｺﾞｼｯｸUB"/>
                <a:ea typeface="HGP創英角ｺﾞｼｯｸUB"/>
                <a:cs typeface="HGP創英角ｺﾞｼｯｸUB"/>
              </a:endParaRPr>
            </a:p>
            <a:p>
              <a:r>
                <a:rPr kumimoji="1" lang="ja-JP" altLang="en-US" dirty="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a:latin typeface="HGP創英角ｺﾞｼｯｸUB"/>
                  <a:ea typeface="HGP創英角ｺﾞｼｯｸUB"/>
                  <a:cs typeface="HGP創英角ｺﾞｼｯｸUB"/>
                </a:rPr>
                <a:t>0cm</a:t>
              </a:r>
              <a:r>
                <a:rPr kumimoji="1" lang="ja-JP" altLang="en-US" dirty="0">
                  <a:latin typeface="HGP創英角ｺﾞｼｯｸUB"/>
                  <a:ea typeface="HGP創英角ｺﾞｼｯｸUB"/>
                  <a:cs typeface="HGP創英角ｺﾞｼｯｸUB"/>
                </a:rPr>
                <a:t>）</a:t>
              </a: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a:solidFill>
                    <a:schemeClr val="bg1"/>
                  </a:solidFill>
                </a:rPr>
                <a:t>ラスト・ワン（１）・フィートを</a:t>
              </a:r>
              <a:endParaRPr kumimoji="1" lang="en-US" altLang="ja-JP" sz="1400" dirty="0">
                <a:solidFill>
                  <a:schemeClr val="bg1"/>
                </a:solidFill>
              </a:endParaRPr>
            </a:p>
            <a:p>
              <a:pPr algn="r"/>
              <a:r>
                <a:rPr kumimoji="1" lang="ja-JP" altLang="en-US" sz="1400" dirty="0">
                  <a:solidFill>
                    <a:schemeClr val="bg1"/>
                  </a:solidFill>
                </a:rPr>
                <a:t>乗り越えることで</a:t>
              </a:r>
              <a:r>
                <a:rPr lang="ja-JP" altLang="en-US" sz="1400" dirty="0">
                  <a:solidFill>
                    <a:schemeClr val="bg1"/>
                  </a:solidFill>
                </a:rPr>
                <a:t>生まれる</a:t>
              </a:r>
              <a:endParaRPr lang="en-US" altLang="ja-JP" sz="1400" dirty="0">
                <a:solidFill>
                  <a:schemeClr val="bg1"/>
                </a:solidFill>
              </a:endParaRPr>
            </a:p>
            <a:p>
              <a:pPr algn="r"/>
              <a:r>
                <a:rPr lang="ja-JP" altLang="en-US" sz="1400" dirty="0">
                  <a:solidFill>
                    <a:schemeClr val="bg1"/>
                  </a:solidFill>
                </a:rPr>
                <a:t>新しい可能性</a:t>
              </a:r>
              <a:endParaRPr kumimoji="1" lang="en-US" altLang="ja-JP" sz="1400" dirty="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a:solidFill>
                    <a:srgbClr val="0000FF"/>
                  </a:solidFill>
                  <a:latin typeface="HGP創英角ｺﾞｼｯｸUB"/>
                  <a:ea typeface="HGP創英角ｺﾞｼｯｸUB"/>
                  <a:cs typeface="HGP創英角ｺﾞｼｯｸUB"/>
                </a:rPr>
                <a:t>ウエアラブル</a:t>
              </a: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a:solidFill>
                    <a:schemeClr val="tx1">
                      <a:lumMod val="50000"/>
                      <a:lumOff val="50000"/>
                    </a:schemeClr>
                  </a:solidFill>
                  <a:latin typeface="HGP創英角ｺﾞｼｯｸUB"/>
                  <a:ea typeface="HGP創英角ｺﾞｼｯｸUB"/>
                  <a:cs typeface="HGP創英角ｺﾞｼｯｸUB"/>
                </a:rPr>
                <a:t>モバイル</a:t>
              </a: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a:solidFill>
                    <a:schemeClr val="tx1">
                      <a:lumMod val="50000"/>
                      <a:lumOff val="50000"/>
                    </a:schemeClr>
                  </a:solidFill>
                  <a:latin typeface="HGP創英角ｺﾞｼｯｸUB"/>
                  <a:ea typeface="HGP創英角ｺﾞｼｯｸUB"/>
                  <a:cs typeface="HGP創英角ｺﾞｼｯｸUB"/>
                </a:rPr>
                <a:t>デスクトップ</a:t>
              </a:r>
            </a:p>
          </p:txBody>
        </p:sp>
      </p:grpSp>
      <p:sp>
        <p:nvSpPr>
          <p:cNvPr id="5" name="曲折矢印 4"/>
          <p:cNvSpPr/>
          <p:nvPr/>
        </p:nvSpPr>
        <p:spPr>
          <a:xfrm rot="16200000" flipH="1">
            <a:off x="1516302" y="1447292"/>
            <a:ext cx="429557" cy="1385530"/>
          </a:xfrm>
          <a:prstGeom prst="bentArrow">
            <a:avLst>
              <a:gd name="adj1" fmla="val 48763"/>
              <a:gd name="adj2" fmla="val 50000"/>
              <a:gd name="adj3" fmla="val 27970"/>
              <a:gd name="adj4" fmla="val 45730"/>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角丸四角形 5"/>
          <p:cNvSpPr/>
          <p:nvPr/>
        </p:nvSpPr>
        <p:spPr>
          <a:xfrm>
            <a:off x="211371" y="2452422"/>
            <a:ext cx="2134640" cy="432708"/>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さらなる小型化</a:t>
            </a:r>
          </a:p>
        </p:txBody>
      </p:sp>
      <p:sp>
        <p:nvSpPr>
          <p:cNvPr id="8" name="下矢印 7"/>
          <p:cNvSpPr/>
          <p:nvPr/>
        </p:nvSpPr>
        <p:spPr>
          <a:xfrm>
            <a:off x="1038315" y="2982717"/>
            <a:ext cx="463580" cy="215565"/>
          </a:xfrm>
          <a:prstGeom prst="downArrow">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角丸四角形 42"/>
          <p:cNvSpPr/>
          <p:nvPr/>
        </p:nvSpPr>
        <p:spPr>
          <a:xfrm>
            <a:off x="337151" y="3470907"/>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体内へ</a:t>
            </a:r>
          </a:p>
        </p:txBody>
      </p:sp>
      <p:sp>
        <p:nvSpPr>
          <p:cNvPr id="52" name="角丸四角形 51"/>
          <p:cNvSpPr/>
          <p:nvPr/>
        </p:nvSpPr>
        <p:spPr>
          <a:xfrm>
            <a:off x="337151" y="3885376"/>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モノに内蔵</a:t>
            </a:r>
          </a:p>
        </p:txBody>
      </p:sp>
    </p:spTree>
    <p:extLst>
      <p:ext uri="{BB962C8B-B14F-4D97-AF65-F5344CB8AC3E}">
        <p14:creationId xmlns:p14="http://schemas.microsoft.com/office/powerpoint/2010/main" val="26341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12934 0.00255 " pathEditMode="relative" rAng="0" ptsTypes="AA">
                                      <p:cBhvr>
                                        <p:cTn id="6" dur="2000" fill="hold"/>
                                        <p:tgtEl>
                                          <p:spTgt spid="4"/>
                                        </p:tgtEl>
                                        <p:attrNameLst>
                                          <p:attrName>ppt_x</p:attrName>
                                          <p:attrName>ppt_y</p:attrName>
                                        </p:attrNameLst>
                                      </p:cBhvr>
                                      <p:rCtr x="6458" y="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6" grpId="0" animBg="1"/>
      <p:bldP spid="8" grpId="0" animBg="1"/>
      <p:bldP spid="43"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加速度センサ</a:t>
            </a: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温度センサ</a:t>
            </a: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ジャイロセンサ</a:t>
            </a: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照度センサ</a:t>
            </a: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地磁気センサ</a:t>
            </a: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圧力センサ</a:t>
            </a: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近接センサ</a:t>
            </a: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カメラ</a:t>
            </a: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脳波センサ</a:t>
            </a: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加速度センサ</a:t>
            </a: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cs typeface="ＭＳ Ｐゴシック"/>
              </a:rPr>
              <a:t>カメラ</a:t>
            </a: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眼球運動センサ</a:t>
            </a:r>
          </a:p>
        </p:txBody>
      </p:sp>
      <p:sp>
        <p:nvSpPr>
          <p:cNvPr id="27" name="角丸四角形 26"/>
          <p:cNvSpPr/>
          <p:nvPr/>
        </p:nvSpPr>
        <p:spPr>
          <a:xfrm>
            <a:off x="4663331"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血圧センサ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血糖値センサ</a:t>
            </a: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心拍センサ</a:t>
            </a: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発汗</a:t>
            </a:r>
            <a:r>
              <a:rPr kumimoji="1" lang="ja-JP" altLang="en-US" sz="1200" dirty="0">
                <a:solidFill>
                  <a:srgbClr val="FFFFFF"/>
                </a:solidFill>
                <a:latin typeface="ＭＳ Ｐゴシック"/>
                <a:ea typeface="ＭＳ Ｐゴシック"/>
                <a:cs typeface="ＭＳ Ｐゴシック"/>
              </a:rPr>
              <a:t>センサ</a:t>
            </a: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体温センサ</a:t>
            </a: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a:latin typeface="HGP創英角ｺﾞｼｯｸUB"/>
                <a:ea typeface="HGP創英角ｺﾞｼｯｸUB"/>
                <a:cs typeface="HGP創英角ｺﾞｼｯｸUB"/>
              </a:rPr>
              <a:t>モバイル</a:t>
            </a:r>
            <a:endParaRPr kumimoji="1" lang="en-US" altLang="ja-JP" sz="2400" dirty="0">
              <a:latin typeface="HGP創英角ｺﾞｼｯｸUB"/>
              <a:ea typeface="HGP創英角ｺﾞｼｯｸUB"/>
              <a:cs typeface="HGP創英角ｺﾞｼｯｸUB"/>
            </a:endParaRPr>
          </a:p>
          <a:p>
            <a:r>
              <a:rPr lang="ja-JP" altLang="en-US" sz="2400" dirty="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a:latin typeface="HGP創英角ｺﾞｼｯｸUB"/>
                <a:ea typeface="HGP創英角ｺﾞｼｯｸUB"/>
                <a:cs typeface="HGP創英角ｺﾞｼｯｸUB"/>
              </a:rPr>
              <a:t>ウェアラブル</a:t>
            </a:r>
            <a:endParaRPr lang="en-US" altLang="ja-JP" sz="2400" dirty="0">
              <a:latin typeface="HGP創英角ｺﾞｼｯｸUB"/>
              <a:ea typeface="HGP創英角ｺﾞｼｯｸUB"/>
              <a:cs typeface="HGP創英角ｺﾞｼｯｸUB"/>
            </a:endParaRPr>
          </a:p>
          <a:p>
            <a:r>
              <a:rPr lang="ja-JP" altLang="en-US" sz="2400" dirty="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a:latin typeface="HGP創英角ｺﾞｼｯｸUB"/>
                  <a:ea typeface="HGP創英角ｺﾞｼｯｸUB"/>
                  <a:cs typeface="HGP創英角ｺﾞｼｯｸUB"/>
                </a:rPr>
                <a:t>ビッグ・データ</a:t>
              </a: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アナリティクス</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1000" dirty="0">
                <a:solidFill>
                  <a:srgbClr val="FFFFFF"/>
                </a:solidFill>
                <a:latin typeface="ＭＳ Ｐゴシック"/>
                <a:ea typeface="ＭＳ Ｐゴシック"/>
                <a:cs typeface="ＭＳ Ｐゴシック"/>
              </a:rPr>
              <a:t>洞察、知見、ノウハウの発見・抽出</a:t>
            </a: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a:t>モバイル・ウェアラブル</a:t>
            </a:r>
            <a:r>
              <a:rPr lang="ja-JP" altLang="en-US" dirty="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a:latin typeface="HGP創英角ｺﾞｼｯｸUB"/>
                <a:ea typeface="HGP創英角ｺﾞｼｯｸUB"/>
                <a:cs typeface="HGP創英角ｺﾞｼｯｸUB"/>
              </a:rPr>
              <a:t>クラウド</a:t>
            </a: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bg1"/>
                </a:solidFill>
                <a:latin typeface="ＭＳ Ｐゴシック"/>
                <a:ea typeface="ＭＳ Ｐゴシック"/>
                <a:cs typeface="ＭＳ Ｐゴシック"/>
              </a:rPr>
              <a:t>近接通信</a:t>
            </a:r>
            <a:endParaRPr lang="en-US" altLang="ja-JP" sz="1200" dirty="0">
              <a:solidFill>
                <a:schemeClr val="bg1"/>
              </a:solidFill>
              <a:latin typeface="ＭＳ Ｐゴシック"/>
              <a:ea typeface="ＭＳ Ｐゴシック"/>
              <a:cs typeface="ＭＳ Ｐゴシック"/>
            </a:endParaRPr>
          </a:p>
          <a:p>
            <a:pPr algn="ctr"/>
            <a:r>
              <a:rPr kumimoji="1" lang="en-US" altLang="ja-JP" sz="800" dirty="0">
                <a:solidFill>
                  <a:schemeClr val="bg1"/>
                </a:solidFill>
                <a:latin typeface="ＭＳ Ｐゴシック"/>
                <a:ea typeface="ＭＳ Ｐゴシック"/>
                <a:cs typeface="ＭＳ Ｐゴシック"/>
              </a:rPr>
              <a:t>Bluetooth</a:t>
            </a:r>
            <a:r>
              <a:rPr kumimoji="1" lang="ja-JP" altLang="en-US" sz="800" dirty="0">
                <a:solidFill>
                  <a:schemeClr val="bg1"/>
                </a:solidFill>
                <a:latin typeface="ＭＳ Ｐゴシック"/>
                <a:ea typeface="ＭＳ Ｐゴシック"/>
                <a:cs typeface="ＭＳ Ｐゴシック"/>
              </a:rPr>
              <a:t>や</a:t>
            </a:r>
            <a:r>
              <a:rPr kumimoji="1" lang="en-US" altLang="ja-JP" sz="800" dirty="0">
                <a:solidFill>
                  <a:schemeClr val="bg1"/>
                </a:solidFill>
                <a:latin typeface="ＭＳ Ｐゴシック"/>
                <a:ea typeface="ＭＳ Ｐゴシック"/>
                <a:cs typeface="ＭＳ Ｐゴシック"/>
              </a:rPr>
              <a:t>NFC</a:t>
            </a:r>
            <a:r>
              <a:rPr kumimoji="1" lang="ja-JP" altLang="en-US" sz="800" dirty="0">
                <a:solidFill>
                  <a:schemeClr val="bg1"/>
                </a:solidFill>
                <a:latin typeface="ＭＳ Ｐゴシック"/>
                <a:ea typeface="ＭＳ Ｐゴシック"/>
                <a:cs typeface="ＭＳ Ｐゴシック"/>
              </a:rPr>
              <a:t>など</a:t>
            </a: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bg1"/>
                </a:solidFill>
                <a:latin typeface="ＭＳ Ｐゴシック"/>
                <a:ea typeface="ＭＳ Ｐゴシック"/>
                <a:cs typeface="ＭＳ Ｐゴシック"/>
              </a:rPr>
              <a:t>モバイル通信</a:t>
            </a:r>
            <a:endParaRPr lang="en-US" altLang="ja-JP" sz="1200" dirty="0">
              <a:solidFill>
                <a:schemeClr val="bg1"/>
              </a:solidFill>
              <a:latin typeface="ＭＳ Ｐゴシック"/>
              <a:ea typeface="ＭＳ Ｐゴシック"/>
              <a:cs typeface="ＭＳ Ｐゴシック"/>
            </a:endParaRPr>
          </a:p>
          <a:p>
            <a:pPr algn="ctr"/>
            <a:r>
              <a:rPr lang="ja-JP" altLang="en-US" sz="800" dirty="0">
                <a:solidFill>
                  <a:schemeClr val="bg1"/>
                </a:solidFill>
                <a:latin typeface="ＭＳ Ｐゴシック"/>
                <a:ea typeface="ＭＳ Ｐゴシック"/>
                <a:cs typeface="ＭＳ Ｐゴシック"/>
              </a:rPr>
              <a:t>携帯電話網</a:t>
            </a:r>
            <a:r>
              <a:rPr kumimoji="1" lang="ja-JP" altLang="en-US" sz="800" dirty="0">
                <a:solidFill>
                  <a:schemeClr val="bg1"/>
                </a:solidFill>
                <a:latin typeface="ＭＳ Ｐゴシック"/>
                <a:ea typeface="ＭＳ Ｐゴシック"/>
                <a:cs typeface="ＭＳ Ｐゴシック"/>
              </a:rPr>
              <a:t>や</a:t>
            </a:r>
            <a:r>
              <a:rPr lang="en-US" altLang="ja-JP" sz="800" dirty="0" err="1">
                <a:solidFill>
                  <a:schemeClr val="bg1"/>
                </a:solidFill>
                <a:latin typeface="ＭＳ Ｐゴシック"/>
                <a:ea typeface="ＭＳ Ｐゴシック"/>
                <a:cs typeface="ＭＳ Ｐゴシック"/>
              </a:rPr>
              <a:t>WiFi</a:t>
            </a:r>
            <a:r>
              <a:rPr kumimoji="1" lang="ja-JP" altLang="en-US" sz="800" dirty="0">
                <a:solidFill>
                  <a:schemeClr val="bg1"/>
                </a:solidFill>
                <a:latin typeface="ＭＳ Ｐゴシック"/>
                <a:ea typeface="ＭＳ Ｐゴシック"/>
                <a:cs typeface="ＭＳ Ｐゴシック"/>
              </a:rPr>
              <a:t>など</a:t>
            </a:r>
          </a:p>
        </p:txBody>
      </p:sp>
      <p:sp>
        <p:nvSpPr>
          <p:cNvPr id="32" name="下矢印 31"/>
          <p:cNvSpPr/>
          <p:nvPr/>
        </p:nvSpPr>
        <p:spPr>
          <a:xfrm>
            <a:off x="585511" y="6279925"/>
            <a:ext cx="2602460" cy="689704"/>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27684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クライアント・プラットフォーム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1061611" y="1845739"/>
            <a:ext cx="6832722" cy="714376"/>
            <a:chOff x="1071550" y="1845739"/>
            <a:chExt cx="6832722" cy="714376"/>
          </a:xfrm>
        </p:grpSpPr>
        <p:sp>
          <p:nvSpPr>
            <p:cNvPr id="4" name="正方形/長方形 3"/>
            <p:cNvSpPr>
              <a:spLocks noChangeArrowheads="1"/>
            </p:cNvSpPr>
            <p:nvPr/>
          </p:nvSpPr>
          <p:spPr bwMode="auto">
            <a:xfrm>
              <a:off x="1071550" y="2202927"/>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12975"/>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845739"/>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845739"/>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850203"/>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MacOS</a:t>
              </a:r>
              <a:endParaRPr kumimoji="0" lang="ja-JP" altLang="en-US" sz="1400" dirty="0">
                <a:solidFill>
                  <a:schemeClr val="bg1"/>
                </a:solidFill>
                <a:latin typeface="+mn-lt"/>
                <a:ea typeface="+mn-ea"/>
              </a:endParaRPr>
            </a:p>
          </p:txBody>
        </p:sp>
      </p:grpSp>
      <p:sp>
        <p:nvSpPr>
          <p:cNvPr id="9" name="下矢印吹き出し 8"/>
          <p:cNvSpPr/>
          <p:nvPr/>
        </p:nvSpPr>
        <p:spPr bwMode="auto">
          <a:xfrm>
            <a:off x="4016398"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73585"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33172"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490358"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47545"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38934"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496121"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61600"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18787"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75974"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05103"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62290"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60137"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17324"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74122" y="264412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a:solidFill>
                  <a:srgbClr val="FFFFFF"/>
                </a:solidFill>
                <a:latin typeface="+mn-ea"/>
                <a:ea typeface="+mn-ea"/>
                <a:cs typeface="Arial" charset="0"/>
              </a:rPr>
              <a:t>クライアント毎に専用のプログラム </a:t>
            </a:r>
            <a:r>
              <a:rPr kumimoji="0" lang="en-US" altLang="ja-JP" sz="1200" dirty="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a:solidFill>
                  <a:srgbClr val="FFFFFF"/>
                </a:solidFill>
                <a:latin typeface="+mn-ea"/>
                <a:ea typeface="+mn-ea"/>
                <a:cs typeface="Arial" charset="0"/>
              </a:rPr>
              <a:t>) </a:t>
            </a:r>
            <a:r>
              <a:rPr kumimoji="0" lang="ja-JP" altLang="en-US" sz="1200" dirty="0">
                <a:solidFill>
                  <a:srgbClr val="FFFFFF"/>
                </a:solidFill>
                <a:latin typeface="+mn-ea"/>
                <a:ea typeface="+mn-ea"/>
                <a:cs typeface="Arial" charset="0"/>
              </a:rPr>
              <a:t>を用意する必要があり、開発効率が良くない</a:t>
            </a:r>
          </a:p>
        </p:txBody>
      </p:sp>
      <p:sp>
        <p:nvSpPr>
          <p:cNvPr id="2" name="タイトル 1"/>
          <p:cNvSpPr>
            <a:spLocks noGrp="1"/>
          </p:cNvSpPr>
          <p:nvPr>
            <p:ph type="title"/>
          </p:nvPr>
        </p:nvSpPr>
        <p:spPr/>
        <p:txBody>
          <a:bodyPr/>
          <a:lstStyle/>
          <a:p>
            <a:r>
              <a:rPr lang="ja-JP" altLang="ja-JP" dirty="0"/>
              <a:t>クライアント・プラットフォーム</a:t>
            </a:r>
            <a:endParaRPr kumimoji="1" lang="ja-JP" altLang="en-US" dirty="0"/>
          </a:p>
        </p:txBody>
      </p:sp>
      <p:grpSp>
        <p:nvGrpSpPr>
          <p:cNvPr id="68" name="グループ化 67"/>
          <p:cNvGrpSpPr/>
          <p:nvPr/>
        </p:nvGrpSpPr>
        <p:grpSpPr>
          <a:xfrm>
            <a:off x="1075941" y="4342871"/>
            <a:ext cx="6841132" cy="1071564"/>
            <a:chOff x="1085880" y="4342871"/>
            <a:chExt cx="6841132" cy="1071564"/>
          </a:xfrm>
        </p:grpSpPr>
        <p:sp>
          <p:nvSpPr>
            <p:cNvPr id="45" name="正方形/長方形 2"/>
            <p:cNvSpPr>
              <a:spLocks noChangeArrowheads="1"/>
            </p:cNvSpPr>
            <p:nvPr/>
          </p:nvSpPr>
          <p:spPr bwMode="auto">
            <a:xfrm>
              <a:off x="1085880" y="5057247"/>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057247"/>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4700059"/>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4700059"/>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4700059"/>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342871"/>
              <a:ext cx="684113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プラットフォームを抽象化する層</a:t>
              </a:r>
            </a:p>
          </p:txBody>
        </p:sp>
      </p:grpSp>
      <p:sp>
        <p:nvSpPr>
          <p:cNvPr id="50" name="下矢印吹き出し 49"/>
          <p:cNvSpPr/>
          <p:nvPr/>
        </p:nvSpPr>
        <p:spPr bwMode="auto">
          <a:xfrm>
            <a:off x="2166615"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23801"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8098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09504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5223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0941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3373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59091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3382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29101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4375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00944"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7687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2962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8681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095054" y="5502773"/>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
        <p:nvSpPr>
          <p:cNvPr id="3" name="四角形吹き出し 2"/>
          <p:cNvSpPr/>
          <p:nvPr/>
        </p:nvSpPr>
        <p:spPr>
          <a:xfrm>
            <a:off x="6629397" y="3488635"/>
            <a:ext cx="2226366" cy="420026"/>
          </a:xfrm>
          <a:prstGeom prst="wedgeRectCallout">
            <a:avLst>
              <a:gd name="adj1" fmla="val -7738"/>
              <a:gd name="adj2" fmla="val 192647"/>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Web</a:t>
            </a:r>
            <a:r>
              <a:rPr kumimoji="1" lang="ja-JP" altLang="en-US">
                <a:solidFill>
                  <a:srgbClr val="FFFFFF"/>
                </a:solidFill>
                <a:latin typeface="ＭＳ Ｐゴシック"/>
                <a:ea typeface="ＭＳ Ｐゴシック"/>
                <a:cs typeface="ＭＳ Ｐゴシック"/>
              </a:rPr>
              <a:t>ブラウザー</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ppt_x"/>
                                          </p:val>
                                        </p:tav>
                                        <p:tav tm="100000">
                                          <p:val>
                                            <p:strVal val="#ppt_x"/>
                                          </p:val>
                                        </p:tav>
                                      </p:tavLst>
                                    </p:anim>
                                    <p:anim calcmode="lin" valueType="num">
                                      <p:cBhvr additive="base">
                                        <p:cTn id="85" dur="500" fill="hold"/>
                                        <p:tgtEl>
                                          <p:spTgt spid="5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fill="hold"/>
                                        <p:tgtEl>
                                          <p:spTgt spid="51"/>
                                        </p:tgtEl>
                                        <p:attrNameLst>
                                          <p:attrName>ppt_x</p:attrName>
                                        </p:attrNameLst>
                                      </p:cBhvr>
                                      <p:tavLst>
                                        <p:tav tm="0">
                                          <p:val>
                                            <p:strVal val="#ppt_x"/>
                                          </p:val>
                                        </p:tav>
                                        <p:tav tm="100000">
                                          <p:val>
                                            <p:strVal val="#ppt_x"/>
                                          </p:val>
                                        </p:tav>
                                      </p:tavLst>
                                    </p:anim>
                                    <p:anim calcmode="lin" valueType="num">
                                      <p:cBhvr additive="base">
                                        <p:cTn id="89" dur="500" fill="hold"/>
                                        <p:tgtEl>
                                          <p:spTgt spid="5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ppt_x"/>
                                          </p:val>
                                        </p:tav>
                                        <p:tav tm="100000">
                                          <p:val>
                                            <p:strVal val="#ppt_x"/>
                                          </p:val>
                                        </p:tav>
                                      </p:tavLst>
                                    </p:anim>
                                    <p:anim calcmode="lin" valueType="num">
                                      <p:cBhvr additive="base">
                                        <p:cTn id="101" dur="50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ppt_x"/>
                                          </p:val>
                                        </p:tav>
                                        <p:tav tm="100000">
                                          <p:val>
                                            <p:strVal val="#ppt_x"/>
                                          </p:val>
                                        </p:tav>
                                      </p:tavLst>
                                    </p:anim>
                                    <p:anim calcmode="lin" valueType="num">
                                      <p:cBhvr additive="base">
                                        <p:cTn id="117" dur="500" fill="hold"/>
                                        <p:tgtEl>
                                          <p:spTgt spid="58"/>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ppt_x"/>
                                          </p:val>
                                        </p:tav>
                                        <p:tav tm="100000">
                                          <p:val>
                                            <p:strVal val="#ppt_x"/>
                                          </p:val>
                                        </p:tav>
                                      </p:tavLst>
                                    </p:anim>
                                    <p:anim calcmode="lin" valueType="num">
                                      <p:cBhvr additive="base">
                                        <p:cTn id="129" dur="500" fill="hold"/>
                                        <p:tgtEl>
                                          <p:spTgt spid="6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additive="base">
                                        <p:cTn id="132" dur="500" fill="hold"/>
                                        <p:tgtEl>
                                          <p:spTgt spid="62"/>
                                        </p:tgtEl>
                                        <p:attrNameLst>
                                          <p:attrName>ppt_x</p:attrName>
                                        </p:attrNameLst>
                                      </p:cBhvr>
                                      <p:tavLst>
                                        <p:tav tm="0">
                                          <p:val>
                                            <p:strVal val="#ppt_x"/>
                                          </p:val>
                                        </p:tav>
                                        <p:tav tm="100000">
                                          <p:val>
                                            <p:strVal val="#ppt_x"/>
                                          </p:val>
                                        </p:tav>
                                      </p:tavLst>
                                    </p:anim>
                                    <p:anim calcmode="lin" valueType="num">
                                      <p:cBhvr additive="base">
                                        <p:cTn id="133" dur="500" fill="hold"/>
                                        <p:tgtEl>
                                          <p:spTgt spid="6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additive="base">
                                        <p:cTn id="136" dur="500" fill="hold"/>
                                        <p:tgtEl>
                                          <p:spTgt spid="63"/>
                                        </p:tgtEl>
                                        <p:attrNameLst>
                                          <p:attrName>ppt_x</p:attrName>
                                        </p:attrNameLst>
                                      </p:cBhvr>
                                      <p:tavLst>
                                        <p:tav tm="0">
                                          <p:val>
                                            <p:strVal val="#ppt_x"/>
                                          </p:val>
                                        </p:tav>
                                        <p:tav tm="100000">
                                          <p:val>
                                            <p:strVal val="#ppt_x"/>
                                          </p:val>
                                        </p:tav>
                                      </p:tavLst>
                                    </p:anim>
                                    <p:anim calcmode="lin" valueType="num">
                                      <p:cBhvr additive="base">
                                        <p:cTn id="137" dur="500" fill="hold"/>
                                        <p:tgtEl>
                                          <p:spTgt spid="6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500"/>
                                        <p:tgtEl>
                                          <p:spTgt spid="67"/>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3"/>
                                        </p:tgtEl>
                                        <p:attrNameLst>
                                          <p:attrName>style.visibility</p:attrName>
                                        </p:attrNameLst>
                                      </p:cBhvr>
                                      <p:to>
                                        <p:strVal val="visible"/>
                                      </p:to>
                                    </p:set>
                                    <p:anim calcmode="lin" valueType="num">
                                      <p:cBhvr>
                                        <p:cTn id="151" dur="500" fill="hold"/>
                                        <p:tgtEl>
                                          <p:spTgt spid="3"/>
                                        </p:tgtEl>
                                        <p:attrNameLst>
                                          <p:attrName>ppt_w</p:attrName>
                                        </p:attrNameLst>
                                      </p:cBhvr>
                                      <p:tavLst>
                                        <p:tav tm="0">
                                          <p:val>
                                            <p:fltVal val="0"/>
                                          </p:val>
                                        </p:tav>
                                        <p:tav tm="100000">
                                          <p:val>
                                            <p:strVal val="#ppt_w"/>
                                          </p:val>
                                        </p:tav>
                                      </p:tavLst>
                                    </p:anim>
                                    <p:anim calcmode="lin" valueType="num">
                                      <p:cBhvr>
                                        <p:cTn id="152" dur="500" fill="hold"/>
                                        <p:tgtEl>
                                          <p:spTgt spid="3"/>
                                        </p:tgtEl>
                                        <p:attrNameLst>
                                          <p:attrName>ppt_h</p:attrName>
                                        </p:attrNameLst>
                                      </p:cBhvr>
                                      <p:tavLst>
                                        <p:tav tm="0">
                                          <p:val>
                                            <p:fltVal val="0"/>
                                          </p:val>
                                        </p:tav>
                                        <p:tav tm="100000">
                                          <p:val>
                                            <p:strVal val="#ppt_h"/>
                                          </p:val>
                                        </p:tav>
                                      </p:tavLst>
                                    </p:anim>
                                    <p:animEffect transition="in" filter="fade">
                                      <p:cBhvr>
                                        <p:cTn id="1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サーバーとクライアントの関係の変遷</a:t>
            </a:r>
          </a:p>
        </p:txBody>
      </p:sp>
      <p:grpSp>
        <p:nvGrpSpPr>
          <p:cNvPr id="4" name="グループ化 3"/>
          <p:cNvGrpSpPr/>
          <p:nvPr/>
        </p:nvGrpSpPr>
        <p:grpSpPr>
          <a:xfrm>
            <a:off x="380974" y="808319"/>
            <a:ext cx="2762250" cy="5302250"/>
            <a:chOff x="380974" y="808319"/>
            <a:chExt cx="2762250" cy="5302250"/>
          </a:xfrm>
        </p:grpSpPr>
        <p:sp>
          <p:nvSpPr>
            <p:cNvPr id="34" name="正方形/長方形 33"/>
            <p:cNvSpPr/>
            <p:nvPr/>
          </p:nvSpPr>
          <p:spPr>
            <a:xfrm>
              <a:off x="380974" y="808319"/>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850354" y="4176492"/>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112805"/>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183837"/>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868026"/>
              <a:ext cx="2444900" cy="400110"/>
            </a:xfrm>
            <a:prstGeom prst="rect">
              <a:avLst/>
            </a:prstGeom>
            <a:noFill/>
          </p:spPr>
          <p:txBody>
            <a:bodyPr wrap="none" rtlCol="0">
              <a:spAutoFit/>
            </a:bodyPr>
            <a:lstStyle/>
            <a:p>
              <a:pPr algn="ctr"/>
              <a:r>
                <a:rPr kumimoji="1" lang="ja-JP" altLang="en-US" sz="2000" dirty="0">
                  <a:solidFill>
                    <a:srgbClr val="800000"/>
                  </a:solidFill>
                  <a:latin typeface="Arial Black"/>
                  <a:ea typeface="HGP創英角ｺﾞｼｯｸUB"/>
                  <a:cs typeface="Arial Black"/>
                </a:rPr>
                <a:t>クライアント・サーバー</a:t>
              </a:r>
            </a:p>
          </p:txBody>
        </p:sp>
        <p:sp>
          <p:nvSpPr>
            <p:cNvPr id="58" name="正方形/長方形 57"/>
            <p:cNvSpPr/>
            <p:nvPr/>
          </p:nvSpPr>
          <p:spPr>
            <a:xfrm>
              <a:off x="555176" y="1433869"/>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2"/>
                  </a:solidFill>
                </a:rPr>
                <a:t>サーバー</a:t>
              </a:r>
            </a:p>
          </p:txBody>
        </p:sp>
        <p:sp>
          <p:nvSpPr>
            <p:cNvPr id="60" name="正方形/長方形 59"/>
            <p:cNvSpPr/>
            <p:nvPr/>
          </p:nvSpPr>
          <p:spPr>
            <a:xfrm>
              <a:off x="658574" y="3279087"/>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2" name="正方形/長方形 61"/>
            <p:cNvSpPr/>
            <p:nvPr/>
          </p:nvSpPr>
          <p:spPr>
            <a:xfrm>
              <a:off x="1450643" y="3279087"/>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3" name="正方形/長方形 62"/>
            <p:cNvSpPr/>
            <p:nvPr/>
          </p:nvSpPr>
          <p:spPr>
            <a:xfrm>
              <a:off x="2263060" y="3279087"/>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4" name="正方形/長方形 63"/>
            <p:cNvSpPr/>
            <p:nvPr/>
          </p:nvSpPr>
          <p:spPr>
            <a:xfrm>
              <a:off x="658574" y="2010919"/>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5" name="正方形/長方形 64"/>
            <p:cNvSpPr/>
            <p:nvPr/>
          </p:nvSpPr>
          <p:spPr>
            <a:xfrm>
              <a:off x="1450643" y="2010919"/>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7" name="正方形/長方形 66"/>
            <p:cNvSpPr/>
            <p:nvPr/>
          </p:nvSpPr>
          <p:spPr>
            <a:xfrm>
              <a:off x="2263060" y="2010919"/>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cxnSp>
          <p:nvCxnSpPr>
            <p:cNvPr id="49" name="直線矢印コネクタ 48"/>
            <p:cNvCxnSpPr>
              <a:stCxn id="64" idx="2"/>
              <a:endCxn id="60" idx="0"/>
            </p:cNvCxnSpPr>
            <p:nvPr/>
          </p:nvCxnSpPr>
          <p:spPr>
            <a:xfrm>
              <a:off x="995257" y="2652269"/>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652269"/>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652269"/>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218296"/>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管理コストの増大</a:t>
              </a:r>
              <a:endParaRPr lang="en-US" altLang="ja-JP" sz="1200" dirty="0"/>
            </a:p>
            <a:p>
              <a:pPr algn="ctr"/>
              <a:r>
                <a:rPr kumimoji="1" lang="ja-JP" altLang="en-US" sz="1200" dirty="0"/>
                <a:t>ベンダーロックイン</a:t>
              </a:r>
              <a:endParaRPr kumimoji="1" lang="en-US" altLang="ja-JP" sz="1200" dirty="0"/>
            </a:p>
          </p:txBody>
        </p:sp>
      </p:grpSp>
      <p:grpSp>
        <p:nvGrpSpPr>
          <p:cNvPr id="5" name="グループ化 4"/>
          <p:cNvGrpSpPr/>
          <p:nvPr/>
        </p:nvGrpSpPr>
        <p:grpSpPr>
          <a:xfrm>
            <a:off x="3189288" y="808319"/>
            <a:ext cx="2762250" cy="5302250"/>
            <a:chOff x="3189288" y="808319"/>
            <a:chExt cx="2762250" cy="5302250"/>
          </a:xfrm>
        </p:grpSpPr>
        <p:sp>
          <p:nvSpPr>
            <p:cNvPr id="54" name="正方形/長方形 53"/>
            <p:cNvSpPr/>
            <p:nvPr/>
          </p:nvSpPr>
          <p:spPr>
            <a:xfrm>
              <a:off x="3189288" y="808319"/>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3739009" y="868026"/>
              <a:ext cx="1662810" cy="400110"/>
            </a:xfrm>
            <a:prstGeom prst="rect">
              <a:avLst/>
            </a:prstGeom>
            <a:noFill/>
          </p:spPr>
          <p:txBody>
            <a:bodyPr wrap="none" rtlCol="0">
              <a:spAutoFit/>
            </a:bodyPr>
            <a:lstStyle/>
            <a:p>
              <a:pPr algn="ctr"/>
              <a:r>
                <a:rPr kumimoji="1" lang="en-US" altLang="ja-JP" sz="2000" dirty="0">
                  <a:solidFill>
                    <a:srgbClr val="008000"/>
                  </a:solidFill>
                  <a:latin typeface="Arial Black"/>
                  <a:ea typeface="HGP創英角ｺﾞｼｯｸUB"/>
                  <a:cs typeface="Arial Black"/>
                </a:rPr>
                <a:t>Web</a:t>
              </a:r>
              <a:r>
                <a:rPr kumimoji="1" lang="ja-JP" altLang="en-US" sz="2000" dirty="0">
                  <a:solidFill>
                    <a:srgbClr val="008000"/>
                  </a:solidFill>
                  <a:latin typeface="Arial Black"/>
                  <a:ea typeface="HGP創英角ｺﾞｼｯｸUB"/>
                  <a:cs typeface="Arial Black"/>
                </a:rPr>
                <a:t>システム</a:t>
              </a:r>
            </a:p>
          </p:txBody>
        </p:sp>
        <p:sp>
          <p:nvSpPr>
            <p:cNvPr id="45" name="正方形/長方形 44"/>
            <p:cNvSpPr/>
            <p:nvPr/>
          </p:nvSpPr>
          <p:spPr>
            <a:xfrm>
              <a:off x="3348026" y="3183837"/>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55" name="正方形/長方形 54"/>
            <p:cNvSpPr/>
            <p:nvPr/>
          </p:nvSpPr>
          <p:spPr>
            <a:xfrm>
              <a:off x="3348026" y="1434557"/>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2"/>
                  </a:solidFill>
                </a:rPr>
                <a:t>サーバー</a:t>
              </a:r>
            </a:p>
          </p:txBody>
        </p:sp>
        <p:sp>
          <p:nvSpPr>
            <p:cNvPr id="56" name="正方形/長方形 55"/>
            <p:cNvSpPr/>
            <p:nvPr/>
          </p:nvSpPr>
          <p:spPr>
            <a:xfrm>
              <a:off x="3443754" y="2380291"/>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Web</a:t>
              </a:r>
              <a:r>
                <a:rPr kumimoji="1" lang="ja-JP" altLang="en-US" sz="1600" dirty="0"/>
                <a:t>サーバー</a:t>
              </a:r>
            </a:p>
          </p:txBody>
        </p:sp>
        <p:sp>
          <p:nvSpPr>
            <p:cNvPr id="68" name="正方形/長方形 67"/>
            <p:cNvSpPr/>
            <p:nvPr/>
          </p:nvSpPr>
          <p:spPr>
            <a:xfrm>
              <a:off x="3441239" y="2010919"/>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9" name="正方形/長方形 68"/>
            <p:cNvSpPr/>
            <p:nvPr/>
          </p:nvSpPr>
          <p:spPr>
            <a:xfrm>
              <a:off x="4233308" y="2010919"/>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70" name="正方形/長方形 69"/>
            <p:cNvSpPr/>
            <p:nvPr/>
          </p:nvSpPr>
          <p:spPr>
            <a:xfrm>
              <a:off x="5045725" y="2010919"/>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cxnSp>
          <p:nvCxnSpPr>
            <p:cNvPr id="74" name="直線矢印コネクタ 73"/>
            <p:cNvCxnSpPr>
              <a:stCxn id="56" idx="2"/>
              <a:endCxn id="45" idx="0"/>
            </p:cNvCxnSpPr>
            <p:nvPr/>
          </p:nvCxnSpPr>
          <p:spPr>
            <a:xfrm flipH="1">
              <a:off x="4578908" y="2649239"/>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176492"/>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112805"/>
              <a:ext cx="685680" cy="766399"/>
              <a:chOff x="2381979" y="4922695"/>
              <a:chExt cx="685680" cy="766399"/>
            </a:xfrm>
          </p:grpSpPr>
          <p:pic>
            <p:nvPicPr>
              <p:cNvPr id="89" name="図 88"/>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2" name="正方形/長方形 91"/>
            <p:cNvSpPr/>
            <p:nvPr/>
          </p:nvSpPr>
          <p:spPr>
            <a:xfrm>
              <a:off x="3343806" y="5218296"/>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ブラウザの機能不足</a:t>
              </a:r>
              <a:endParaRPr kumimoji="1" lang="en-US" altLang="ja-JP" sz="1200" dirty="0"/>
            </a:p>
            <a:p>
              <a:pPr algn="ctr"/>
              <a:r>
                <a:rPr lang="ja-JP" altLang="en-US" sz="1200" dirty="0"/>
                <a:t>マルチプラットフォーム対応</a:t>
              </a:r>
              <a:endParaRPr kumimoji="1" lang="en-US" altLang="ja-JP" sz="1200" dirty="0"/>
            </a:p>
          </p:txBody>
        </p:sp>
      </p:grpSp>
      <p:grpSp>
        <p:nvGrpSpPr>
          <p:cNvPr id="6" name="グループ化 5"/>
          <p:cNvGrpSpPr/>
          <p:nvPr/>
        </p:nvGrpSpPr>
        <p:grpSpPr>
          <a:xfrm>
            <a:off x="6022999" y="808319"/>
            <a:ext cx="2762250" cy="5302250"/>
            <a:chOff x="6022999" y="808319"/>
            <a:chExt cx="2762250" cy="5302250"/>
          </a:xfrm>
        </p:grpSpPr>
        <p:sp>
          <p:nvSpPr>
            <p:cNvPr id="41" name="正方形/長方形 40"/>
            <p:cNvSpPr/>
            <p:nvPr/>
          </p:nvSpPr>
          <p:spPr>
            <a:xfrm>
              <a:off x="6022999" y="808319"/>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972702" y="4126888"/>
              <a:ext cx="679541" cy="593816"/>
            </a:xfrm>
            <a:prstGeom prst="rect">
              <a:avLst/>
            </a:prstGeom>
          </p:spPr>
        </p:pic>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6306786" y="4136412"/>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863175" y="4124297"/>
              <a:ext cx="681672" cy="722281"/>
            </a:xfrm>
            <a:prstGeom prst="rect">
              <a:avLst/>
            </a:prstGeom>
          </p:spPr>
        </p:pic>
        <p:sp>
          <p:nvSpPr>
            <p:cNvPr id="43" name="テキスト ボックス 42"/>
            <p:cNvSpPr txBox="1"/>
            <p:nvPr/>
          </p:nvSpPr>
          <p:spPr>
            <a:xfrm>
              <a:off x="6764252" y="868026"/>
              <a:ext cx="1253543" cy="400110"/>
            </a:xfrm>
            <a:prstGeom prst="rect">
              <a:avLst/>
            </a:prstGeom>
            <a:noFill/>
          </p:spPr>
          <p:txBody>
            <a:bodyPr wrap="none" rtlCol="0">
              <a:spAutoFit/>
            </a:bodyPr>
            <a:lstStyle/>
            <a:p>
              <a:pPr algn="ctr"/>
              <a:r>
                <a:rPr kumimoji="1" lang="en-US" altLang="ja-JP" sz="2000" dirty="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6" name="正方形/長方形 45"/>
            <p:cNvSpPr/>
            <p:nvPr/>
          </p:nvSpPr>
          <p:spPr>
            <a:xfrm>
              <a:off x="6172200" y="3183837"/>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ブラウザー</a:t>
              </a:r>
              <a:r>
                <a:rPr lang="en-US" altLang="ja-JP" sz="1400" dirty="0">
                  <a:solidFill>
                    <a:srgbClr val="FFFFFF"/>
                  </a:solidFill>
                  <a:latin typeface="ＭＳ Ｐゴシック"/>
                  <a:ea typeface="ＭＳ Ｐゴシック"/>
                  <a:cs typeface="ＭＳ Ｐゴシック"/>
                </a:rPr>
                <a:t> + </a:t>
              </a:r>
              <a:r>
                <a:rPr lang="ja-JP" altLang="en-US" sz="1400" dirty="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437587"/>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2"/>
                  </a:solidFill>
                </a:rPr>
                <a:t>サーバー</a:t>
              </a:r>
            </a:p>
          </p:txBody>
        </p:sp>
        <p:sp>
          <p:nvSpPr>
            <p:cNvPr id="52" name="正方形/長方形 51"/>
            <p:cNvSpPr/>
            <p:nvPr/>
          </p:nvSpPr>
          <p:spPr>
            <a:xfrm>
              <a:off x="6261579" y="2383321"/>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Web</a:t>
              </a:r>
              <a:r>
                <a:rPr kumimoji="1" lang="ja-JP" altLang="en-US" sz="1600" dirty="0"/>
                <a:t>サーバー</a:t>
              </a:r>
            </a:p>
          </p:txBody>
        </p:sp>
        <p:sp>
          <p:nvSpPr>
            <p:cNvPr id="71" name="正方形/長方形 70"/>
            <p:cNvSpPr/>
            <p:nvPr/>
          </p:nvSpPr>
          <p:spPr>
            <a:xfrm>
              <a:off x="6259064" y="2010919"/>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72" name="正方形/長方形 71"/>
            <p:cNvSpPr/>
            <p:nvPr/>
          </p:nvSpPr>
          <p:spPr>
            <a:xfrm>
              <a:off x="7051133" y="2010919"/>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73" name="正方形/長方形 72"/>
            <p:cNvSpPr/>
            <p:nvPr/>
          </p:nvSpPr>
          <p:spPr>
            <a:xfrm>
              <a:off x="7863550" y="2010919"/>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cxnSp>
          <p:nvCxnSpPr>
            <p:cNvPr id="61" name="直線矢印コネクタ 60"/>
            <p:cNvCxnSpPr>
              <a:stCxn id="52" idx="2"/>
              <a:endCxn id="46" idx="0"/>
            </p:cNvCxnSpPr>
            <p:nvPr/>
          </p:nvCxnSpPr>
          <p:spPr>
            <a:xfrm>
              <a:off x="7399247" y="2652269"/>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3" name="正方形/長方形 92"/>
            <p:cNvSpPr/>
            <p:nvPr/>
          </p:nvSpPr>
          <p:spPr>
            <a:xfrm>
              <a:off x="6168365" y="5218296"/>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プラグインによる</a:t>
              </a:r>
              <a:endParaRPr lang="en-US" altLang="ja-JP" sz="1200" dirty="0"/>
            </a:p>
            <a:p>
              <a:pPr algn="ctr"/>
              <a:r>
                <a:rPr lang="ja-JP" altLang="en-US" sz="1200" dirty="0"/>
                <a:t>ブラウザの機能強化</a:t>
              </a:r>
              <a:endParaRPr lang="en-US" altLang="ja-JP" sz="1200" dirty="0"/>
            </a:p>
            <a:p>
              <a:pPr algn="ctr"/>
              <a:r>
                <a:rPr kumimoji="1" lang="ja-JP" altLang="en-US" sz="1200" dirty="0"/>
                <a:t>マルチプラットフォーム対応</a:t>
              </a:r>
              <a:endParaRPr kumimoji="1" lang="en-US" altLang="ja-JP" sz="1200" dirty="0"/>
            </a:p>
          </p:txBody>
        </p:sp>
      </p:grpSp>
      <p:sp>
        <p:nvSpPr>
          <p:cNvPr id="66" name="正方形/長方形 65"/>
          <p:cNvSpPr/>
          <p:nvPr/>
        </p:nvSpPr>
        <p:spPr>
          <a:xfrm>
            <a:off x="3189288" y="6204188"/>
            <a:ext cx="2762250" cy="3543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a:t>
            </a:r>
            <a:r>
              <a:rPr kumimoji="1" lang="en-US" altLang="ja-JP" sz="1200"/>
              <a:t>Web</a:t>
            </a:r>
            <a:r>
              <a:rPr kumimoji="1" lang="ja-JP" altLang="en-US" sz="1200"/>
              <a:t>サービス」の誕生</a:t>
            </a:r>
            <a:endParaRPr kumimoji="1" lang="en-US" altLang="ja-JP" sz="1200" dirty="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端末</a:t>
            </a: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RIC/RIA</a:t>
            </a:r>
            <a:r>
              <a:rPr lang="ja-JP" altLang="en-US" sz="1200" dirty="0">
                <a:solidFill>
                  <a:schemeClr val="bg1"/>
                </a:solidFill>
              </a:rPr>
              <a:t>とクラウド</a:t>
            </a: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ブラウザ</a:t>
            </a: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a:solidFill>
                  <a:schemeClr val="bg1"/>
                </a:solidFill>
                <a:latin typeface="Century Gothic" pitchFamily="34" charset="0"/>
                <a:ea typeface="HG丸ｺﾞｼｯｸM-PRO" pitchFamily="50" charset="-128"/>
              </a:rPr>
              <a:t>などの</a:t>
            </a:r>
            <a:endParaRPr lang="en-US" altLang="ja-JP" sz="1400" dirty="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a:solidFill>
                  <a:schemeClr val="bg1"/>
                </a:solidFill>
              </a:rPr>
              <a:t>Web</a:t>
            </a:r>
            <a:r>
              <a:rPr lang="ja-JP" altLang="en-US" sz="120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a:t>Ajax</a:t>
            </a:r>
            <a:r>
              <a:rPr kumimoji="1" lang="ja-JP" altLang="en-US" dirty="0"/>
              <a:t>の登場</a:t>
            </a:r>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a:t>2004-5</a:t>
              </a:r>
              <a:r>
                <a:rPr kumimoji="1" lang="ja-JP" altLang="en-US" dirty="0"/>
                <a:t>年頃</a:t>
              </a:r>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mn-lt"/>
                <a:ea typeface="+mn-ea"/>
              </a:rPr>
              <a:t>Web2.0 (2005</a:t>
            </a:r>
            <a:r>
              <a:rPr lang="ja-JP" altLang="en-US">
                <a:latin typeface="+mn-lt"/>
                <a:ea typeface="+mn-ea"/>
              </a:rPr>
              <a:t>年頃</a:t>
            </a:r>
            <a:r>
              <a:rPr lang="en-US" altLang="ja-JP">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a:ln>
                  <a:noFill/>
                </a:ln>
                <a:solidFill>
                  <a:schemeClr val="bg1"/>
                </a:solidFill>
                <a:effectLst/>
                <a:latin typeface="+mn-lt"/>
                <a:ea typeface="+mn-ea"/>
              </a:rPr>
              <a:t>Web</a:t>
            </a:r>
            <a:r>
              <a:rPr kumimoji="0" lang="ja-JP" altLang="en-US" sz="2400" i="0" u="none" strike="noStrike" cap="none" normalizeH="0" dirty="0">
                <a:ln>
                  <a:noFill/>
                </a:ln>
                <a:solidFill>
                  <a:schemeClr val="bg1"/>
                </a:solidFill>
                <a:effectLst/>
                <a:latin typeface="+mn-lt"/>
                <a:ea typeface="+mn-ea"/>
              </a:rPr>
              <a:t>の操作性</a:t>
            </a:r>
            <a:r>
              <a:rPr kumimoji="0" lang="en-US" altLang="ja-JP" sz="2400" i="0" u="none" strike="noStrike" cap="none" normalizeH="0" dirty="0">
                <a:ln>
                  <a:noFill/>
                </a:ln>
                <a:solidFill>
                  <a:schemeClr val="bg1"/>
                </a:solidFill>
                <a:effectLst/>
                <a:latin typeface="+mn-lt"/>
                <a:ea typeface="+mn-ea"/>
              </a:rPr>
              <a:t>/</a:t>
            </a:r>
            <a:r>
              <a:rPr kumimoji="0" lang="ja-JP" altLang="en-US" sz="2400" i="0" u="none" strike="noStrike" cap="none" normalizeH="0" dirty="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a:ln>
                  <a:noFill/>
                </a:ln>
                <a:solidFill>
                  <a:schemeClr val="bg1"/>
                </a:solidFill>
                <a:effectLst/>
                <a:latin typeface="+mn-lt"/>
                <a:ea typeface="+mn-ea"/>
              </a:rPr>
              <a:t>Web2.0 = </a:t>
            </a:r>
            <a:r>
              <a:rPr kumimoji="0" lang="ja-JP" altLang="en-US" sz="2400" i="0" u="none" strike="noStrike" cap="none" normalizeH="0">
                <a:ln>
                  <a:noFill/>
                </a:ln>
                <a:solidFill>
                  <a:schemeClr val="bg1"/>
                </a:solidFill>
                <a:effectLst/>
                <a:latin typeface="+mn-lt"/>
                <a:ea typeface="+mn-ea"/>
              </a:rPr>
              <a:t>「</a:t>
            </a:r>
            <a:r>
              <a:rPr kumimoji="0" lang="en-US" altLang="ja-JP" sz="2400" i="0" u="none" strike="noStrike" cap="none" normalizeH="0">
                <a:ln>
                  <a:noFill/>
                </a:ln>
                <a:solidFill>
                  <a:schemeClr val="bg1"/>
                </a:solidFill>
                <a:effectLst/>
                <a:latin typeface="+mn-lt"/>
                <a:ea typeface="+mn-ea"/>
              </a:rPr>
              <a:t>Web</a:t>
            </a:r>
            <a:r>
              <a:rPr kumimoji="0" lang="ja-JP" altLang="en-US" sz="2400" i="0" u="none" strike="noStrike" cap="none" normalizeH="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a:latin typeface="+mn-lt"/>
                <a:ea typeface="+mn-ea"/>
              </a:rPr>
              <a:t>Ajax</a:t>
            </a:r>
            <a:r>
              <a:rPr lang="ja-JP" altLang="en-US" sz="2800" dirty="0">
                <a:latin typeface="+mn-lt"/>
                <a:ea typeface="+mn-ea"/>
              </a:rPr>
              <a:t> </a:t>
            </a:r>
            <a:r>
              <a:rPr lang="en-US" altLang="ja-JP" sz="2800" dirty="0">
                <a:latin typeface="+mn-lt"/>
                <a:ea typeface="+mn-ea"/>
              </a:rPr>
              <a:t>(</a:t>
            </a:r>
            <a:r>
              <a:rPr lang="ja-JP" altLang="en-US" sz="2800" dirty="0">
                <a:latin typeface="+mn-lt"/>
                <a:ea typeface="+mn-ea"/>
              </a:rPr>
              <a:t>エイジャックス</a:t>
            </a:r>
            <a:r>
              <a:rPr lang="en-US" altLang="ja-JP" sz="2800" dirty="0">
                <a:latin typeface="+mn-lt"/>
                <a:ea typeface="+mn-ea"/>
              </a:rPr>
              <a:t>)</a:t>
            </a:r>
            <a:r>
              <a:rPr lang="ja-JP" altLang="en-US" sz="2800" dirty="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a:solidFill>
                    <a:schemeClr val="bg1"/>
                  </a:solidFill>
                  <a:latin typeface="+mn-lt"/>
                </a:rPr>
                <a:t>JavaScript</a:t>
              </a:r>
            </a:p>
            <a:p>
              <a:pPr algn="ctr">
                <a:defRPr/>
              </a:pPr>
              <a:r>
                <a:rPr lang="ja-JP" altLang="en-US" sz="1800" dirty="0">
                  <a:solidFill>
                    <a:schemeClr val="bg1"/>
                  </a:solidFill>
                  <a:latin typeface="+mn-lt"/>
                </a:rPr>
                <a:t>サーバーからダウンロードされ</a:t>
              </a:r>
            </a:p>
            <a:p>
              <a:pPr algn="ctr">
                <a:defRPr/>
              </a:pPr>
              <a:r>
                <a:rPr lang="ja-JP" altLang="en-US" sz="1800" dirty="0">
                  <a:solidFill>
                    <a:schemeClr val="bg1"/>
                  </a:solidFill>
                  <a:latin typeface="+mn-lt"/>
                </a:rPr>
                <a:t>ブラウザ上で実行される</a:t>
              </a:r>
            </a:p>
            <a:p>
              <a:pPr algn="ctr">
                <a:defRPr/>
              </a:pPr>
              <a:r>
                <a:rPr lang="ja-JP" altLang="en-US" sz="1800" dirty="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a:solidFill>
                    <a:schemeClr val="bg1"/>
                  </a:solidFill>
                  <a:latin typeface="+mn-lt"/>
                </a:rPr>
                <a:t>eXtensible</a:t>
              </a:r>
              <a:r>
                <a:rPr lang="ja-JP" altLang="en-US" sz="2000" dirty="0">
                  <a:solidFill>
                    <a:schemeClr val="bg1"/>
                  </a:solidFill>
                  <a:latin typeface="+mn-lt"/>
                </a:rPr>
                <a:t> </a:t>
              </a:r>
              <a:r>
                <a:rPr lang="en-US" altLang="ja-JP" sz="2000" dirty="0">
                  <a:solidFill>
                    <a:schemeClr val="bg1"/>
                  </a:solidFill>
                  <a:latin typeface="+mn-lt"/>
                </a:rPr>
                <a:t>Markup</a:t>
              </a:r>
              <a:r>
                <a:rPr lang="ja-JP" altLang="en-US" sz="2000" dirty="0">
                  <a:solidFill>
                    <a:schemeClr val="bg1"/>
                  </a:solidFill>
                  <a:latin typeface="+mn-lt"/>
                </a:rPr>
                <a:t> </a:t>
              </a:r>
              <a:r>
                <a:rPr lang="en-US" altLang="ja-JP" sz="2000" dirty="0">
                  <a:solidFill>
                    <a:schemeClr val="bg1"/>
                  </a:solidFill>
                  <a:latin typeface="+mn-lt"/>
                </a:rPr>
                <a:t>Language</a:t>
              </a:r>
            </a:p>
            <a:p>
              <a:pPr algn="ctr">
                <a:defRPr/>
              </a:pPr>
              <a:r>
                <a:rPr lang="ja-JP" altLang="en-US" sz="1800" dirty="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a:solidFill>
                  <a:schemeClr val="bg1"/>
                </a:solidFill>
                <a:latin typeface="+mn-lt"/>
                <a:cs typeface="Arial" pitchFamily="34" charset="0"/>
              </a:rPr>
              <a:t>Flash</a:t>
            </a:r>
            <a:r>
              <a:rPr lang="ja-JP" altLang="en-US" sz="2400" dirty="0">
                <a:solidFill>
                  <a:schemeClr val="bg1"/>
                </a:solidFill>
                <a:latin typeface="+mn-lt"/>
                <a:cs typeface="Arial" pitchFamily="34" charset="0"/>
              </a:rPr>
              <a:t>などのプラグインを使わず、</a:t>
            </a:r>
            <a:endParaRPr lang="en-US" altLang="ja-JP" sz="2400" dirty="0">
              <a:solidFill>
                <a:schemeClr val="bg1"/>
              </a:solidFill>
              <a:latin typeface="+mn-lt"/>
              <a:cs typeface="Arial" pitchFamily="34" charset="0"/>
            </a:endParaRPr>
          </a:p>
          <a:p>
            <a:pPr algn="ctr">
              <a:defRPr/>
            </a:pPr>
            <a:r>
              <a:rPr lang="en-US" altLang="ja-JP" sz="2400" dirty="0">
                <a:solidFill>
                  <a:schemeClr val="bg1"/>
                </a:solidFill>
                <a:latin typeface="+mn-lt"/>
                <a:cs typeface="Arial" pitchFamily="34" charset="0"/>
              </a:rPr>
              <a:t>Web</a:t>
            </a:r>
            <a:r>
              <a:rPr lang="ja-JP" altLang="en-US" sz="2400" dirty="0">
                <a:solidFill>
                  <a:schemeClr val="bg1"/>
                </a:solidFill>
                <a:latin typeface="+mn-lt"/>
                <a:cs typeface="Arial" pitchFamily="34" charset="0"/>
              </a:rPr>
              <a:t> ブラウザ単独で、</a:t>
            </a:r>
            <a:r>
              <a:rPr lang="en-US" altLang="ja-JP" sz="2400" dirty="0">
                <a:solidFill>
                  <a:schemeClr val="bg1"/>
                </a:solidFill>
                <a:latin typeface="+mn-lt"/>
                <a:cs typeface="Arial" pitchFamily="34" charset="0"/>
              </a:rPr>
              <a:t>PC</a:t>
            </a:r>
            <a:r>
              <a:rPr lang="ja-JP" altLang="en-US" sz="2400" dirty="0">
                <a:solidFill>
                  <a:schemeClr val="bg1"/>
                </a:solidFill>
                <a:latin typeface="+mn-lt"/>
                <a:cs typeface="Arial" pitchFamily="34" charset="0"/>
              </a:rPr>
              <a:t>にインストールされた</a:t>
            </a:r>
          </a:p>
          <a:p>
            <a:pPr algn="ctr">
              <a:defRPr/>
            </a:pPr>
            <a:r>
              <a:rPr lang="ja-JP" altLang="en-US" sz="2400" dirty="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sp>
        <p:nvSpPr>
          <p:cNvPr id="15363" name="Rectangle 38"/>
          <p:cNvSpPr>
            <a:spLocks noGrp="1" noChangeArrowheads="1"/>
          </p:cNvSpPr>
          <p:nvPr>
            <p:ph type="title"/>
          </p:nvPr>
        </p:nvSpPr>
        <p:spPr/>
        <p:txBody>
          <a:bodyPr/>
          <a:lstStyle/>
          <a:p>
            <a:pPr eaLnBrk="1" hangingPunct="1"/>
            <a:r>
              <a:rPr lang="ja-JP" altLang="en-US" dirty="0"/>
              <a:t>クラウド・コンピューティングの起源 ～ シュミット</a:t>
            </a:r>
            <a:r>
              <a:rPr lang="ja-JP" altLang="en-US" dirty="0" smtClean="0"/>
              <a:t>の対談</a:t>
            </a:r>
            <a:endParaRPr lang="ja-JP" altLang="en-US" dirty="0"/>
          </a:p>
        </p:txBody>
      </p:sp>
      <p:sp>
        <p:nvSpPr>
          <p:cNvPr id="3" name="テキスト ボックス 2"/>
          <p:cNvSpPr txBox="1"/>
          <p:nvPr/>
        </p:nvSpPr>
        <p:spPr>
          <a:xfrm>
            <a:off x="2517169" y="1029831"/>
            <a:ext cx="6462443" cy="2462213"/>
          </a:xfrm>
          <a:prstGeom prst="rect">
            <a:avLst/>
          </a:prstGeom>
          <a:solidFill>
            <a:schemeClr val="bg1">
              <a:alpha val="75000"/>
            </a:schemeClr>
          </a:solidFill>
        </p:spPr>
        <p:txBody>
          <a:bodyPr wrap="square" rtlCol="0">
            <a:spAutoFit/>
          </a:bodyPr>
          <a:lstStyle/>
          <a:p>
            <a:pPr algn="just"/>
            <a:r>
              <a:rPr lang="en-US" altLang="ja-JP" sz="1400"/>
              <a:t>What's interesting [now] is that there is an emergent new model, and you all are here because you are part of that new model. I don't think people have really understood how big this opportunity really is. It starts with the premise that the data services and architecture should be on servers. </a:t>
            </a:r>
            <a:r>
              <a:rPr lang="en-US" altLang="ja-JP" sz="1400" b="1">
                <a:solidFill>
                  <a:srgbClr val="C00000"/>
                </a:solidFill>
              </a:rPr>
              <a:t>We call it cloud computing </a:t>
            </a:r>
            <a:r>
              <a:rPr lang="en-US" altLang="ja-JP" sz="1400"/>
              <a:t>– they should be in a "cloud" somewhere. And that if you have the </a:t>
            </a:r>
            <a:r>
              <a:rPr lang="en-US" altLang="ja-JP" sz="1400" b="1">
                <a:solidFill>
                  <a:srgbClr val="C00000"/>
                </a:solidFill>
              </a:rPr>
              <a:t>right kind of browser or the right kind of access</a:t>
            </a:r>
            <a:r>
              <a:rPr lang="en-US" altLang="ja-JP" sz="1400"/>
              <a:t>, it doesn't matter whether you have a PC or a Mac or a mobile phone or a BlackBerry or what have you – </a:t>
            </a:r>
            <a:r>
              <a:rPr lang="en-US" altLang="ja-JP" sz="1400" b="1">
                <a:solidFill>
                  <a:srgbClr val="C00000"/>
                </a:solidFill>
              </a:rPr>
              <a:t>or new devices still to be developed</a:t>
            </a:r>
            <a:r>
              <a:rPr lang="en-US" altLang="ja-JP" sz="1400"/>
              <a:t> – you can get access to the cloud. There are a number of companies that have benefited from that. Obviously, Google, Yahoo!, eBay, Amazon come to mind. The computation and the data and so forth are in the servers.</a:t>
            </a:r>
          </a:p>
          <a:p>
            <a:pPr algn="r"/>
            <a:r>
              <a:rPr lang="en-US" altLang="ja-JP" sz="1400"/>
              <a:t>Eric Schmidt, 6.Mar.2006, “Search Engine Strategies Conference @ San Jose, CA</a:t>
            </a:r>
            <a:endParaRPr kumimoji="1" lang="ja-JP" altLang="en-US" sz="1400" dirty="0"/>
          </a:p>
        </p:txBody>
      </p:sp>
      <p:sp>
        <p:nvSpPr>
          <p:cNvPr id="5" name="テキスト ボックス 4"/>
          <p:cNvSpPr txBox="1"/>
          <p:nvPr/>
        </p:nvSpPr>
        <p:spPr>
          <a:xfrm>
            <a:off x="244866" y="3615572"/>
            <a:ext cx="5190163" cy="2862322"/>
          </a:xfrm>
          <a:prstGeom prst="rect">
            <a:avLst/>
          </a:prstGeom>
          <a:noFill/>
        </p:spPr>
        <p:txBody>
          <a:bodyPr wrap="square" rtlCol="0">
            <a:spAutoFit/>
          </a:bodyPr>
          <a:lstStyle/>
          <a:p>
            <a:pPr algn="just"/>
            <a:r>
              <a:rPr kumimoji="1" lang="ja-JP" altLang="en-US" sz="2000"/>
              <a:t>“</a:t>
            </a:r>
            <a:r>
              <a:rPr kumimoji="1" lang="en-US" altLang="ja-JP" sz="2000"/>
              <a:t>(</a:t>
            </a:r>
            <a:r>
              <a:rPr kumimoji="1" lang="ja-JP" altLang="en-US" sz="2000"/>
              <a:t>新しいモデルは</a:t>
            </a:r>
            <a:r>
              <a:rPr kumimoji="1" lang="en-US" altLang="ja-JP" sz="2000"/>
              <a:t>) </a:t>
            </a:r>
            <a:r>
              <a:rPr kumimoji="1" lang="ja-JP" altLang="en-US" sz="2000"/>
              <a:t>データサービスとアーキテクチャはサーバー上にあるべきだという前提から始まる。これを</a:t>
            </a:r>
            <a:r>
              <a:rPr kumimoji="1" lang="ja-JP" altLang="en-US" sz="2000">
                <a:solidFill>
                  <a:srgbClr val="C00000"/>
                </a:solidFill>
              </a:rPr>
              <a:t>クラウドコンピューティング</a:t>
            </a:r>
            <a:r>
              <a:rPr kumimoji="1" lang="ja-JP" altLang="en-US" sz="2000"/>
              <a:t>と呼ぼう </a:t>
            </a:r>
            <a:r>
              <a:rPr kumimoji="1" lang="en-US" altLang="ja-JP" sz="2000"/>
              <a:t>-</a:t>
            </a:r>
            <a:r>
              <a:rPr kumimoji="1" lang="ja-JP" altLang="en-US" sz="2000"/>
              <a:t> 「クラウド」のどこかにあるべきなのだ。</a:t>
            </a:r>
            <a:r>
              <a:rPr kumimoji="1" lang="ja-JP" altLang="en-US" sz="2000">
                <a:solidFill>
                  <a:srgbClr val="C00000"/>
                </a:solidFill>
              </a:rPr>
              <a:t>適切なブラウザ、あるいは適切なアクセス手段</a:t>
            </a:r>
            <a:r>
              <a:rPr kumimoji="1" lang="ja-JP" altLang="en-US" sz="2000"/>
              <a:t>があれば、</a:t>
            </a:r>
            <a:r>
              <a:rPr kumimoji="1" lang="en-US" altLang="ja-JP" sz="2000"/>
              <a:t>PC</a:t>
            </a:r>
            <a:r>
              <a:rPr kumimoji="1" lang="ja-JP" altLang="en-US" sz="2000"/>
              <a:t>、</a:t>
            </a:r>
            <a:r>
              <a:rPr kumimoji="1" lang="en-US" altLang="ja-JP" sz="2000"/>
              <a:t>Mac</a:t>
            </a:r>
            <a:r>
              <a:rPr kumimoji="1" lang="ja-JP" altLang="en-US" sz="2000"/>
              <a:t>、携帯電話、ブラックベリー、その他あらゆるものから  </a:t>
            </a:r>
            <a:r>
              <a:rPr kumimoji="1" lang="en-US" altLang="ja-JP" sz="2000"/>
              <a:t>-</a:t>
            </a:r>
            <a:r>
              <a:rPr kumimoji="1" lang="ja-JP" altLang="en-US" sz="2000"/>
              <a:t> </a:t>
            </a:r>
            <a:r>
              <a:rPr kumimoji="1" lang="ja-JP" altLang="en-US" sz="2000">
                <a:solidFill>
                  <a:srgbClr val="C00000"/>
                </a:solidFill>
              </a:rPr>
              <a:t>あるいは、まだ開発されていない新しいデバイス</a:t>
            </a:r>
            <a:r>
              <a:rPr kumimoji="1" lang="ja-JP" altLang="en-US" sz="2000"/>
              <a:t> </a:t>
            </a:r>
            <a:r>
              <a:rPr kumimoji="1" lang="en-US" altLang="ja-JP" sz="2000"/>
              <a:t>-</a:t>
            </a:r>
            <a:r>
              <a:rPr kumimoji="1" lang="ja-JP" altLang="en-US" sz="2000"/>
              <a:t> クラウドにアクセスできる。”</a:t>
            </a:r>
            <a:endParaRPr kumimoji="1" lang="ja-JP" altLang="en-US" sz="2000" dirty="0"/>
          </a:p>
        </p:txBody>
      </p:sp>
      <p:sp>
        <p:nvSpPr>
          <p:cNvPr id="6" name="正方形/長方形 5"/>
          <p:cNvSpPr/>
          <p:nvPr/>
        </p:nvSpPr>
        <p:spPr>
          <a:xfrm>
            <a:off x="5537771" y="3615572"/>
            <a:ext cx="3349375" cy="86396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「クラウド」上のサーバー</a:t>
            </a:r>
            <a:endParaRPr kumimoji="1" lang="ja-JP" altLang="en-US" sz="2000" dirty="0">
              <a:solidFill>
                <a:schemeClr val="bg1"/>
              </a:solidFill>
              <a:latin typeface="ＭＳ Ｐゴシック"/>
              <a:ea typeface="ＭＳ Ｐゴシック"/>
              <a:cs typeface="ＭＳ Ｐゴシック"/>
            </a:endParaRPr>
          </a:p>
        </p:txBody>
      </p:sp>
      <p:sp>
        <p:nvSpPr>
          <p:cNvPr id="48" name="正方形/長方形 47"/>
          <p:cNvSpPr/>
          <p:nvPr/>
        </p:nvSpPr>
        <p:spPr>
          <a:xfrm>
            <a:off x="5537770" y="4614752"/>
            <a:ext cx="3349375" cy="86396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適切なアクセス手段</a:t>
            </a:r>
            <a:endParaRPr kumimoji="1" lang="ja-JP" altLang="en-US" sz="2000" dirty="0">
              <a:solidFill>
                <a:schemeClr val="bg1"/>
              </a:solidFill>
              <a:latin typeface="ＭＳ Ｐゴシック"/>
              <a:ea typeface="ＭＳ Ｐゴシック"/>
              <a:cs typeface="ＭＳ Ｐゴシック"/>
            </a:endParaRPr>
          </a:p>
        </p:txBody>
      </p:sp>
      <p:sp>
        <p:nvSpPr>
          <p:cNvPr id="49" name="正方形/長方形 48"/>
          <p:cNvSpPr/>
          <p:nvPr/>
        </p:nvSpPr>
        <p:spPr>
          <a:xfrm>
            <a:off x="5537771" y="5613933"/>
            <a:ext cx="3349375" cy="86396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開発中の新しいデバイス</a:t>
            </a:r>
            <a:endParaRPr kumimoji="1" lang="ja-JP" altLang="en-US" sz="20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35657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a:t>Ajax</a:t>
            </a:r>
            <a:r>
              <a:rPr lang="ja-JP" altLang="en-US" dirty="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a:latin typeface="Arial" charset="0"/>
              </a:rPr>
              <a:t>Ajax</a:t>
            </a:r>
            <a:r>
              <a:rPr lang="ja-JP" altLang="en-US">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j-lt"/>
                <a:ea typeface="+mj-ea"/>
              </a:rPr>
              <a:t>標準の</a:t>
            </a:r>
            <a:r>
              <a:rPr lang="en-US" altLang="ja-JP" sz="2400" dirty="0">
                <a:solidFill>
                  <a:schemeClr val="bg1"/>
                </a:solidFill>
                <a:latin typeface="+mj-lt"/>
                <a:ea typeface="+mj-ea"/>
              </a:rPr>
              <a:t>Web</a:t>
            </a:r>
            <a:r>
              <a:rPr lang="ja-JP" altLang="en-US" sz="2400" dirty="0">
                <a:solidFill>
                  <a:schemeClr val="bg1"/>
                </a:solidFill>
                <a:latin typeface="+mj-lt"/>
                <a:ea typeface="+mj-ea"/>
              </a:rPr>
              <a:t> ブラウザで独立アプリ並みの操作性を実現できる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クライアントアプリやプラグイン無しで高度な対話型のシステムを構築可能</a:t>
              </a:r>
            </a:p>
            <a:p>
              <a:pPr algn="ctr">
                <a:defRPr/>
              </a:pPr>
              <a:r>
                <a:rPr lang="en-US" altLang="ja-JP" sz="2000" dirty="0">
                  <a:solidFill>
                    <a:schemeClr val="bg1"/>
                  </a:solidFill>
                  <a:latin typeface="+mj-lt"/>
                  <a:ea typeface="+mj-ea"/>
                </a:rPr>
                <a:t>(</a:t>
              </a:r>
              <a:r>
                <a:rPr lang="ja-JP" altLang="en-US" sz="2000" dirty="0">
                  <a:solidFill>
                    <a:schemeClr val="bg1"/>
                  </a:solidFill>
                  <a:latin typeface="+mj-lt"/>
                  <a:ea typeface="+mj-ea"/>
                </a:rPr>
                <a:t>＝特定の企業の技術に頼らない</a:t>
              </a:r>
              <a:r>
                <a:rPr lang="en-US" altLang="ja-JP" sz="2000" dirty="0">
                  <a:solidFill>
                    <a:schemeClr val="bg1"/>
                  </a:solidFill>
                  <a:latin typeface="+mj-lt"/>
                  <a:ea typeface="+mj-ea"/>
                </a:rPr>
                <a:t>)</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コンピューティングへのシフト</a:t>
              </a: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bg1"/>
                </a:solidFill>
                <a:latin typeface="+mj-lt"/>
                <a:ea typeface="+mj-ea"/>
              </a:rPr>
              <a:t>Web</a:t>
            </a:r>
            <a:r>
              <a:rPr lang="ja-JP" altLang="en-US" sz="2000" dirty="0">
                <a:solidFill>
                  <a:schemeClr val="bg1"/>
                </a:solidFill>
                <a:latin typeface="+mj-lt"/>
                <a:ea typeface="+mj-ea"/>
              </a:rPr>
              <a:t>システム</a:t>
            </a:r>
            <a:r>
              <a:rPr lang="en-US" altLang="ja-JP" sz="2000" dirty="0">
                <a:solidFill>
                  <a:schemeClr val="bg1"/>
                </a:solidFill>
                <a:latin typeface="+mj-lt"/>
                <a:ea typeface="+mj-ea"/>
              </a:rPr>
              <a:t>/Web</a:t>
            </a:r>
            <a:r>
              <a:rPr lang="ja-JP" altLang="en-US" sz="2000" dirty="0">
                <a:solidFill>
                  <a:schemeClr val="bg1"/>
                </a:solidFill>
                <a:latin typeface="+mj-lt"/>
                <a:ea typeface="+mj-ea"/>
              </a:rPr>
              <a:t>アプリ</a:t>
            </a:r>
            <a:r>
              <a:rPr lang="en-US" altLang="ja-JP" sz="2000" dirty="0">
                <a:solidFill>
                  <a:schemeClr val="bg1"/>
                </a:solidFill>
                <a:latin typeface="+mj-lt"/>
                <a:ea typeface="+mj-ea"/>
              </a:rPr>
              <a:t>/Web</a:t>
            </a:r>
            <a:r>
              <a:rPr lang="ja-JP" altLang="en-US" sz="2000" dirty="0">
                <a:solidFill>
                  <a:schemeClr val="bg1"/>
                </a:solidFill>
                <a:latin typeface="+mj-lt"/>
                <a:ea typeface="+mj-ea"/>
              </a:rPr>
              <a:t>サービスの</a:t>
            </a:r>
            <a:r>
              <a:rPr lang="en-US" altLang="ja-JP" sz="2000" dirty="0">
                <a:solidFill>
                  <a:schemeClr val="bg1"/>
                </a:solidFill>
                <a:latin typeface="+mj-lt"/>
                <a:ea typeface="+mj-ea"/>
              </a:rPr>
              <a:t>UI</a:t>
            </a:r>
            <a:r>
              <a:rPr lang="ja-JP" altLang="en-US" sz="2000" dirty="0">
                <a:solidFill>
                  <a:schemeClr val="bg1"/>
                </a:solidFill>
                <a:latin typeface="+mj-lt"/>
                <a:ea typeface="+mj-ea"/>
              </a:rPr>
              <a:t>を劇的に改善</a:t>
            </a: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chemeClr val="bg1"/>
                </a:solidFill>
                <a:effectLst/>
                <a:latin typeface="+mn-lt"/>
                <a:ea typeface="+mn-ea"/>
              </a:rPr>
              <a:t>JavaScript</a:t>
            </a:r>
            <a:r>
              <a:rPr kumimoji="0" lang="ja-JP" altLang="en-US" sz="3200" dirty="0">
                <a:solidFill>
                  <a:schemeClr val="bg1"/>
                </a:solidFill>
                <a:latin typeface="+mn-lt"/>
                <a:ea typeface="+mn-ea"/>
              </a:rPr>
              <a:t>実行速度の向上</a:t>
            </a:r>
            <a:endParaRPr kumimoji="0" lang="ja-JP" altLang="en-US" sz="3200" b="0" i="0" u="none" strike="noStrike" cap="none" normalizeH="0" dirty="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Mozilla Firefox</a:t>
            </a:r>
            <a:endParaRPr kumimoji="0" lang="ja-JP" altLang="en-US" sz="3200" b="0" i="0" u="none" strike="noStrike" cap="none" normalizeH="0" dirty="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Apple Safari</a:t>
            </a:r>
            <a:endParaRPr kumimoji="0" lang="ja-JP" altLang="en-US" sz="3200" b="0" i="0" u="none" strike="noStrike" cap="none" normalizeH="0" dirty="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Google Chrome</a:t>
            </a:r>
            <a:endParaRPr kumimoji="0" lang="ja-JP" altLang="en-US" sz="3200" b="0" i="0" u="none" strike="noStrike" cap="none" normalizeH="0" dirty="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Opera Software OPERA</a:t>
            </a:r>
            <a:endParaRPr kumimoji="0" lang="ja-JP" altLang="en-US" sz="3200" b="0" i="0" u="none" strike="noStrike" cap="none" normalizeH="0" dirty="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a:solidFill>
                  <a:srgbClr val="3366FF"/>
                </a:solidFill>
              </a:rPr>
              <a:t>  Microsoft Internet Explorer</a:t>
            </a: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a:solidFill>
                    <a:schemeClr val="bg1"/>
                  </a:solidFill>
                  <a:latin typeface="+mn-lt"/>
                  <a:ea typeface="+mn-ea"/>
                </a:rPr>
                <a:t>Ajax</a:t>
              </a:r>
              <a:r>
                <a:rPr kumimoji="0" lang="ja-JP" altLang="en-US" sz="3200" dirty="0">
                  <a:solidFill>
                    <a:schemeClr val="bg1"/>
                  </a:solidFill>
                  <a:latin typeface="+mn-lt"/>
                  <a:ea typeface="+mn-ea"/>
                </a:rPr>
                <a:t>の操作性と</a:t>
              </a:r>
              <a:r>
                <a:rPr kumimoji="0" lang="ja-JP" altLang="en-US" sz="3200" b="0" i="0" u="none" strike="noStrike" cap="none" normalizeH="0" dirty="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a:t>ブラウザーの進化と</a:t>
            </a:r>
            <a:r>
              <a:rPr kumimoji="1" lang="en-US" altLang="ja-JP" dirty="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Arial"/>
                <a:ea typeface="HGP創英角ｺﾞｼｯｸUB" pitchFamily="50" charset="-128"/>
                <a:cs typeface="Arial"/>
              </a:rPr>
              <a:t>HTML5</a:t>
            </a:r>
            <a:endParaRPr lang="ja-JP" altLang="en-US"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端末</a:t>
            </a: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RIC/RIA</a:t>
            </a:r>
            <a:r>
              <a:rPr lang="ja-JP" altLang="en-US" sz="1200" dirty="0">
                <a:solidFill>
                  <a:schemeClr val="bg1"/>
                </a:solidFill>
              </a:rPr>
              <a:t>とクラウド</a:t>
            </a: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ブラウザ</a:t>
            </a: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a:solidFill>
                  <a:schemeClr val="bg1"/>
                </a:solidFill>
                <a:latin typeface="Century Gothic" pitchFamily="34" charset="0"/>
                <a:ea typeface="HG丸ｺﾞｼｯｸM-PRO" pitchFamily="50" charset="-128"/>
              </a:rPr>
              <a:t>などの</a:t>
            </a:r>
            <a:endParaRPr lang="en-US" altLang="ja-JP" sz="1400" dirty="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a:solidFill>
                  <a:schemeClr val="bg1"/>
                </a:solidFill>
              </a:rPr>
              <a:t>Web</a:t>
            </a:r>
            <a:r>
              <a:rPr lang="ja-JP" altLang="en-US" sz="120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HTML</a:t>
            </a:r>
            <a:r>
              <a:rPr kumimoji="1" lang="ja-JP" altLang="en-US"/>
              <a:t>の歴史</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1.0 (1993</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2.0 (1995</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3.2 (1997</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4.0 (1997</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4.01 (1999</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5 (2014</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HTML </a:t>
            </a:r>
            <a:r>
              <a:rPr kumimoji="0" lang="ja-JP" altLang="en-US" sz="2000" b="0" i="0" u="none" strike="noStrike" cap="none" normalizeH="0" dirty="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HTML </a:t>
            </a:r>
            <a:r>
              <a:rPr kumimoji="0" lang="ja-JP" altLang="en-US" sz="2000" b="0" i="0" u="none" strike="noStrike" cap="none" normalizeH="0" dirty="0">
                <a:ln>
                  <a:noFill/>
                </a:ln>
                <a:solidFill>
                  <a:schemeClr val="bg1"/>
                </a:solidFill>
                <a:effectLst/>
                <a:latin typeface="+mn-lt"/>
                <a:ea typeface="+mn-ea"/>
              </a:rPr>
              <a:t>は</a:t>
            </a:r>
            <a:r>
              <a:rPr kumimoji="0" lang="en-US" altLang="ja-JP" sz="2000" b="0" i="0" u="none" strike="noStrike" cap="none" normalizeH="0" dirty="0">
                <a:ln>
                  <a:noFill/>
                </a:ln>
                <a:solidFill>
                  <a:schemeClr val="bg1"/>
                </a:solidFill>
                <a:effectLst/>
                <a:latin typeface="+mn-lt"/>
                <a:ea typeface="+mn-ea"/>
              </a:rPr>
              <a:t>1999</a:t>
            </a:r>
            <a:r>
              <a:rPr kumimoji="0" lang="ja-JP" altLang="en-US" sz="2000" b="0" i="0" u="none" strike="noStrike" cap="none" normalizeH="0" dirty="0">
                <a:ln>
                  <a:noFill/>
                </a:ln>
                <a:solidFill>
                  <a:schemeClr val="bg1"/>
                </a:solidFill>
                <a:effectLst/>
                <a:latin typeface="+mn-lt"/>
                <a:ea typeface="+mn-ea"/>
              </a:rPr>
              <a:t>年の</a:t>
            </a:r>
            <a:r>
              <a:rPr kumimoji="0" lang="en-US" altLang="ja-JP" sz="2000" b="0" i="0" u="none" strike="noStrike" cap="none" normalizeH="0" dirty="0">
                <a:ln>
                  <a:noFill/>
                </a:ln>
                <a:solidFill>
                  <a:schemeClr val="bg1"/>
                </a:solidFill>
                <a:effectLst/>
                <a:latin typeface="+mn-lt"/>
                <a:ea typeface="+mn-ea"/>
              </a:rPr>
              <a:t>4.01</a:t>
            </a:r>
            <a:r>
              <a:rPr kumimoji="0" lang="ja-JP" altLang="en-US" sz="2000" b="0" i="0" u="none" strike="noStrike" cap="none" normalizeH="0" dirty="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アプリケーションへの対応が難しい状態が続いてきた。</a:t>
            </a:r>
            <a:endParaRPr kumimoji="0" lang="ja-JP" altLang="en-US" sz="2000" b="0" i="0" u="none" strike="noStrike" cap="none" normalizeH="0" dirty="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このためプラグインを使ってブラウザの機能を拡張する方法</a:t>
            </a:r>
            <a:r>
              <a:rPr kumimoji="0" lang="ja-JP" altLang="en-US" sz="2000" dirty="0">
                <a:solidFill>
                  <a:schemeClr val="bg1"/>
                </a:solidFill>
                <a:latin typeface="+mn-lt"/>
                <a:ea typeface="+mn-ea"/>
              </a:rPr>
              <a:t>がとられ、</a:t>
            </a:r>
            <a:r>
              <a:rPr kumimoji="0" lang="en-US" altLang="ja-JP" sz="2000" dirty="0">
                <a:solidFill>
                  <a:schemeClr val="bg1"/>
                </a:solidFill>
                <a:latin typeface="+mn-lt"/>
                <a:ea typeface="+mn-ea"/>
              </a:rPr>
              <a:t>Flash</a:t>
            </a:r>
            <a:r>
              <a:rPr kumimoji="0" lang="ja-JP" altLang="en-US" sz="2000" dirty="0">
                <a:solidFill>
                  <a:schemeClr val="bg1"/>
                </a:solidFill>
                <a:latin typeface="+mn-lt"/>
                <a:ea typeface="+mn-ea"/>
              </a:rPr>
              <a:t>などが普及した</a:t>
            </a:r>
            <a:r>
              <a:rPr kumimoji="0" lang="ja-JP" altLang="en-US" sz="2000" b="0" i="0" u="none" strike="noStrike" cap="none" normalizeH="0" dirty="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a:ln>
                  <a:noFill/>
                </a:ln>
                <a:solidFill>
                  <a:schemeClr val="bg1"/>
                </a:solidFill>
                <a:effectLst/>
                <a:latin typeface="+mn-lt"/>
                <a:ea typeface="+mn-ea"/>
              </a:rPr>
              <a:t>Ajax</a:t>
            </a:r>
            <a:r>
              <a:rPr kumimoji="0" lang="ja-JP" altLang="en-US" sz="2000" b="0" i="0" u="none" strike="noStrike" cap="none" normalizeH="0">
                <a:ln>
                  <a:noFill/>
                </a:ln>
                <a:solidFill>
                  <a:schemeClr val="bg1"/>
                </a:solidFill>
                <a:effectLst/>
                <a:latin typeface="+mn-lt"/>
                <a:ea typeface="+mn-ea"/>
              </a:rPr>
              <a:t>によってブラウザの可能性が示されたが、</a:t>
            </a:r>
            <a:r>
              <a:rPr kumimoji="0" lang="en-US" altLang="ja-JP" sz="2000" b="0" i="0" u="none" strike="noStrike" cap="none" normalizeH="0">
                <a:ln>
                  <a:noFill/>
                </a:ln>
                <a:solidFill>
                  <a:schemeClr val="bg1"/>
                </a:solidFill>
                <a:effectLst/>
                <a:latin typeface="+mn-lt"/>
                <a:ea typeface="+mn-ea"/>
              </a:rPr>
              <a:t>HTML4</a:t>
            </a:r>
            <a:r>
              <a:rPr kumimoji="0" lang="ja-JP" altLang="en-US" sz="2000" b="0" i="0" u="none" strike="noStrike" cap="none" normalizeH="0">
                <a:ln>
                  <a:noFill/>
                </a:ln>
                <a:solidFill>
                  <a:schemeClr val="bg1"/>
                </a:solidFill>
                <a:effectLst/>
                <a:latin typeface="+mn-lt"/>
                <a:ea typeface="+mn-ea"/>
              </a:rPr>
              <a:t>ベースの技術ではどうしても機能が不足</a:t>
            </a:r>
            <a:endParaRPr kumimoji="0" lang="ja-JP" altLang="en-US" sz="2000" b="0" i="0" u="none" strike="noStrike" cap="none" normalizeH="0" dirty="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15</a:t>
            </a:r>
            <a:r>
              <a:rPr kumimoji="0" lang="ja-JP" altLang="en-US" sz="2000" b="0" i="0" u="none" strike="noStrike" cap="none" normalizeH="0" dirty="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民間ベンダーが共同で</a:t>
            </a:r>
            <a:r>
              <a:rPr kumimoji="0" lang="en-US" altLang="ja-JP" sz="2000" dirty="0">
                <a:solidFill>
                  <a:schemeClr val="bg1"/>
                </a:solidFill>
                <a:latin typeface="+mn-lt"/>
                <a:ea typeface="+mn-ea"/>
              </a:rPr>
              <a:t>HTML</a:t>
            </a:r>
            <a:r>
              <a:rPr kumimoji="0" lang="ja-JP" altLang="en-US" sz="2000" dirty="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a:solidFill>
                  <a:schemeClr val="bg1"/>
                </a:solidFill>
                <a:latin typeface="+mn-lt"/>
                <a:ea typeface="+mn-ea"/>
              </a:rPr>
              <a:t>HTML5</a:t>
            </a:r>
            <a:r>
              <a:rPr kumimoji="0" lang="ja-JP" altLang="en-US" sz="2000" dirty="0">
                <a:solidFill>
                  <a:schemeClr val="bg1"/>
                </a:solidFill>
                <a:latin typeface="+mn-lt"/>
                <a:ea typeface="+mn-ea"/>
              </a:rPr>
              <a:t>として採用するよう働きかけた。</a:t>
            </a:r>
            <a:r>
              <a:rPr kumimoji="0" lang="en-US" altLang="ja-JP" sz="2000" dirty="0">
                <a:solidFill>
                  <a:schemeClr val="bg1"/>
                </a:solidFill>
                <a:latin typeface="+mn-lt"/>
                <a:ea typeface="+mn-ea"/>
              </a:rPr>
              <a:t>(WHATWG)</a:t>
            </a: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a:t>HTML5</a:t>
            </a:r>
            <a:r>
              <a:rPr lang="ja-JP" altLang="en-US" dirty="0"/>
              <a:t>が目指したこと</a:t>
            </a:r>
          </a:p>
        </p:txBody>
      </p:sp>
      <p:sp>
        <p:nvSpPr>
          <p:cNvPr id="4" name="角丸四角形 3"/>
          <p:cNvSpPr/>
          <p:nvPr/>
        </p:nvSpPr>
        <p:spPr>
          <a:xfrm>
            <a:off x="571500" y="1136730"/>
            <a:ext cx="7786688" cy="642937"/>
          </a:xfrm>
          <a:prstGeom prst="roundRect">
            <a:avLst>
              <a:gd name="adj" fmla="val 7657"/>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chemeClr val="tx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アプリケーションの開発を容易にするための新機能や新しい要素を追加 </a:t>
            </a:r>
            <a:r>
              <a:rPr lang="en-US" altLang="ja-JP" sz="2400" dirty="0">
                <a:solidFill>
                  <a:schemeClr val="bg1"/>
                </a:solidFill>
              </a:rPr>
              <a:t>(</a:t>
            </a:r>
            <a:r>
              <a:rPr lang="ja-JP" altLang="en-US" sz="2400" dirty="0">
                <a:solidFill>
                  <a:schemeClr val="bg1"/>
                </a:solidFill>
              </a:rPr>
              <a:t>クラウド対応</a:t>
            </a:r>
            <a:r>
              <a:rPr lang="en-US" altLang="ja-JP" sz="2400" dirty="0">
                <a:solidFill>
                  <a:schemeClr val="bg1"/>
                </a:solidFill>
              </a:rPr>
              <a:t>)</a:t>
            </a: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rgbClr val="FF6666"/>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err="1">
                <a:solidFill>
                  <a:schemeClr val="bg1"/>
                </a:solidFill>
                <a:latin typeface="+mn-lt"/>
                <a:ea typeface="+mn-ea"/>
              </a:rPr>
              <a:t>HTML5</a:t>
            </a:r>
            <a:r>
              <a:rPr kumimoji="0" lang="ja-JP" altLang="en-US" sz="2400" dirty="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068122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Flash</a:t>
            </a:r>
            <a:r>
              <a:rPr kumimoji="1" lang="ja-JP" altLang="en-US"/>
              <a:t>の終焉</a:t>
            </a:r>
            <a:endParaRPr kumimoji="1" lang="ja-JP" altLang="en-US" dirty="0"/>
          </a:p>
        </p:txBody>
      </p:sp>
      <p:pic>
        <p:nvPicPr>
          <p:cNvPr id="3" name="図 2"/>
          <p:cNvPicPr>
            <a:picLocks noChangeAspect="1"/>
          </p:cNvPicPr>
          <p:nvPr/>
        </p:nvPicPr>
        <p:blipFill>
          <a:blip r:embed="rId3"/>
          <a:stretch>
            <a:fillRect/>
          </a:stretch>
        </p:blipFill>
        <p:spPr>
          <a:xfrm>
            <a:off x="457200" y="946481"/>
            <a:ext cx="5679405" cy="4680595"/>
          </a:xfrm>
          <a:prstGeom prst="rect">
            <a:avLst/>
          </a:prstGeom>
        </p:spPr>
      </p:pic>
      <p:pic>
        <p:nvPicPr>
          <p:cNvPr id="4" name="図 3"/>
          <p:cNvPicPr>
            <a:picLocks noChangeAspect="1"/>
          </p:cNvPicPr>
          <p:nvPr/>
        </p:nvPicPr>
        <p:blipFill>
          <a:blip r:embed="rId4"/>
          <a:stretch>
            <a:fillRect/>
          </a:stretch>
        </p:blipFill>
        <p:spPr>
          <a:xfrm>
            <a:off x="4382834" y="1353042"/>
            <a:ext cx="4489515" cy="3867474"/>
          </a:xfrm>
          <a:prstGeom prst="rect">
            <a:avLst/>
          </a:prstGeom>
        </p:spPr>
      </p:pic>
      <p:pic>
        <p:nvPicPr>
          <p:cNvPr id="5" name="図 4"/>
          <p:cNvPicPr>
            <a:picLocks noChangeAspect="1"/>
          </p:cNvPicPr>
          <p:nvPr/>
        </p:nvPicPr>
        <p:blipFill>
          <a:blip r:embed="rId5"/>
          <a:stretch>
            <a:fillRect/>
          </a:stretch>
        </p:blipFill>
        <p:spPr>
          <a:xfrm>
            <a:off x="2550064" y="2475258"/>
            <a:ext cx="4077528" cy="3867474"/>
          </a:xfrm>
          <a:prstGeom prst="rect">
            <a:avLst/>
          </a:prstGeom>
        </p:spPr>
      </p:pic>
    </p:spTree>
    <p:extLst>
      <p:ext uri="{BB962C8B-B14F-4D97-AF65-F5344CB8AC3E}">
        <p14:creationId xmlns:p14="http://schemas.microsoft.com/office/powerpoint/2010/main" val="14452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ウェアラブルから</a:t>
            </a:r>
            <a:r>
              <a:rPr lang="en-US" altLang="ja-JP" sz="2400" dirty="0" err="1">
                <a:solidFill>
                  <a:srgbClr val="FFFFFF"/>
                </a:solidFill>
                <a:effectLst/>
                <a:latin typeface="Arial"/>
                <a:ea typeface="HGP創英角ｺﾞｼｯｸUB" pitchFamily="50" charset="-128"/>
                <a:cs typeface="Arial"/>
              </a:rPr>
              <a:t>IoT</a:t>
            </a:r>
            <a:r>
              <a:rPr lang="ja-JP" altLang="en-US" sz="2400" dirty="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ウェアラブルデバイスの進化</a:t>
            </a:r>
          </a:p>
        </p:txBody>
      </p:sp>
      <p:sp>
        <p:nvSpPr>
          <p:cNvPr id="2" name="スライド番号プレースホルダー 1"/>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29</a:t>
            </a:fld>
            <a:endParaRPr kumimoji="1" lang="ja-JP" altLang="en-US"/>
          </a:p>
        </p:txBody>
      </p:sp>
      <p:grpSp>
        <p:nvGrpSpPr>
          <p:cNvPr id="4" name="図形グループ 3"/>
          <p:cNvGrpSpPr/>
          <p:nvPr/>
        </p:nvGrpSpPr>
        <p:grpSpPr>
          <a:xfrm>
            <a:off x="554805" y="1064475"/>
            <a:ext cx="8166900" cy="2975078"/>
            <a:chOff x="554805" y="1064475"/>
            <a:chExt cx="8166900" cy="297507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30" y="1555685"/>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47" y="2220278"/>
              <a:ext cx="251460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5" y="1064475"/>
              <a:ext cx="1924050" cy="238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右矢印 5"/>
            <p:cNvSpPr/>
            <p:nvPr/>
          </p:nvSpPr>
          <p:spPr>
            <a:xfrm>
              <a:off x="4690334" y="1709737"/>
              <a:ext cx="946673" cy="1416172"/>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角丸四角形 14"/>
          <p:cNvSpPr>
            <a:spLocks noChangeArrowheads="1"/>
          </p:cNvSpPr>
          <p:nvPr/>
        </p:nvSpPr>
        <p:spPr bwMode="auto">
          <a:xfrm>
            <a:off x="6057571"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モバイル通信ネットワークの進化</a:t>
            </a:r>
            <a:endParaRPr lang="en-US" altLang="ja-JP" sz="1400" dirty="0">
              <a:solidFill>
                <a:schemeClr val="bg1"/>
              </a:solidFill>
            </a:endParaRPr>
          </a:p>
        </p:txBody>
      </p:sp>
      <p:sp>
        <p:nvSpPr>
          <p:cNvPr id="17" name="角丸四角形 14"/>
          <p:cNvSpPr>
            <a:spLocks noChangeArrowheads="1"/>
          </p:cNvSpPr>
          <p:nvPr/>
        </p:nvSpPr>
        <p:spPr bwMode="auto">
          <a:xfrm>
            <a:off x="554804"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en-US" altLang="ja-JP" sz="1400" dirty="0">
                <a:solidFill>
                  <a:schemeClr val="bg1"/>
                </a:solidFill>
              </a:rPr>
              <a:t>HW</a:t>
            </a:r>
            <a:r>
              <a:rPr lang="ja-JP" altLang="en-US" sz="1400" dirty="0">
                <a:solidFill>
                  <a:schemeClr val="bg1"/>
                </a:solidFill>
              </a:rPr>
              <a:t>技術の進化</a:t>
            </a:r>
            <a:endParaRPr lang="en-US" altLang="ja-JP" sz="1400" dirty="0">
              <a:solidFill>
                <a:schemeClr val="bg1"/>
              </a:solidFill>
            </a:endParaRPr>
          </a:p>
          <a:p>
            <a:pPr algn="ctr"/>
            <a:r>
              <a:rPr lang="ja-JP" altLang="en-US" sz="1400" dirty="0">
                <a:solidFill>
                  <a:schemeClr val="bg1"/>
                </a:solidFill>
              </a:rPr>
              <a:t>（小型化・高機能化・省電力化）</a:t>
            </a:r>
            <a:endParaRPr lang="en-US" altLang="ja-JP" sz="1400" dirty="0">
              <a:solidFill>
                <a:schemeClr val="bg1"/>
              </a:solidFill>
            </a:endParaRPr>
          </a:p>
        </p:txBody>
      </p:sp>
      <p:sp>
        <p:nvSpPr>
          <p:cNvPr id="18" name="角丸四角形 14"/>
          <p:cNvSpPr>
            <a:spLocks noChangeArrowheads="1"/>
          </p:cNvSpPr>
          <p:nvPr/>
        </p:nvSpPr>
        <p:spPr bwMode="auto">
          <a:xfrm>
            <a:off x="3306188"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センサー技術の進化</a:t>
            </a:r>
            <a:endParaRPr lang="en-US" altLang="ja-JP" sz="1400" dirty="0">
              <a:solidFill>
                <a:schemeClr val="bg1"/>
              </a:solidFill>
            </a:endParaRPr>
          </a:p>
        </p:txBody>
      </p:sp>
      <p:sp>
        <p:nvSpPr>
          <p:cNvPr id="19" name="角丸四角形 14"/>
          <p:cNvSpPr>
            <a:spLocks noChangeArrowheads="1"/>
          </p:cNvSpPr>
          <p:nvPr/>
        </p:nvSpPr>
        <p:spPr bwMode="auto">
          <a:xfrm>
            <a:off x="6057570"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クラウドの進化</a:t>
            </a:r>
            <a:endParaRPr lang="en-US" altLang="ja-JP" sz="1400" dirty="0">
              <a:solidFill>
                <a:schemeClr val="bg1"/>
              </a:solidFill>
            </a:endParaRPr>
          </a:p>
          <a:p>
            <a:pPr algn="ctr"/>
            <a:r>
              <a:rPr lang="ja-JP" altLang="en-US" sz="1400" dirty="0">
                <a:solidFill>
                  <a:schemeClr val="bg1"/>
                </a:solidFill>
              </a:rPr>
              <a:t>（バックエンド処理）</a:t>
            </a:r>
            <a:endParaRPr lang="en-US" altLang="ja-JP" sz="1400" dirty="0">
              <a:solidFill>
                <a:schemeClr val="bg1"/>
              </a:solidFill>
            </a:endParaRPr>
          </a:p>
        </p:txBody>
      </p:sp>
      <p:sp>
        <p:nvSpPr>
          <p:cNvPr id="20" name="角丸四角形 14"/>
          <p:cNvSpPr>
            <a:spLocks noChangeArrowheads="1"/>
          </p:cNvSpPr>
          <p:nvPr/>
        </p:nvSpPr>
        <p:spPr bwMode="auto">
          <a:xfrm>
            <a:off x="554803"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入力方法の進化</a:t>
            </a:r>
            <a:endParaRPr lang="en-US" altLang="ja-JP" sz="1400" dirty="0">
              <a:solidFill>
                <a:schemeClr val="bg1"/>
              </a:solidFill>
            </a:endParaRPr>
          </a:p>
          <a:p>
            <a:pPr algn="ctr"/>
            <a:r>
              <a:rPr lang="ja-JP" altLang="en-US" sz="1400" dirty="0">
                <a:solidFill>
                  <a:schemeClr val="bg1"/>
                </a:solidFill>
              </a:rPr>
              <a:t>（音声認識、タッチスクリーン）</a:t>
            </a:r>
            <a:endParaRPr lang="en-US" altLang="ja-JP" sz="1400" dirty="0">
              <a:solidFill>
                <a:schemeClr val="bg1"/>
              </a:solidFill>
            </a:endParaRPr>
          </a:p>
        </p:txBody>
      </p:sp>
      <p:sp>
        <p:nvSpPr>
          <p:cNvPr id="21" name="角丸四角形 14"/>
          <p:cNvSpPr>
            <a:spLocks noChangeArrowheads="1"/>
          </p:cNvSpPr>
          <p:nvPr/>
        </p:nvSpPr>
        <p:spPr bwMode="auto">
          <a:xfrm>
            <a:off x="3306187"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lang="ja-JP" altLang="en-US" sz="1400" dirty="0">
                <a:solidFill>
                  <a:schemeClr val="bg1"/>
                </a:solidFill>
              </a:rPr>
              <a:t>スマートフォンの普及</a:t>
            </a:r>
            <a:endParaRPr lang="en-US" altLang="ja-JP" sz="1400" dirty="0">
              <a:solidFill>
                <a:schemeClr val="bg1"/>
              </a:solidFill>
            </a:endParaRPr>
          </a:p>
          <a:p>
            <a:pPr algn="ctr">
              <a:spcBef>
                <a:spcPct val="20000"/>
              </a:spcBef>
              <a:defRPr/>
            </a:pPr>
            <a:r>
              <a:rPr lang="ja-JP" altLang="en-US" sz="1400" dirty="0">
                <a:solidFill>
                  <a:schemeClr val="bg1"/>
                </a:solidFill>
              </a:rPr>
              <a:t>（通信中継デバイスとして）</a:t>
            </a:r>
            <a:endParaRPr kumimoji="0" lang="en-US" altLang="ja-JP" sz="1400" dirty="0">
              <a:solidFill>
                <a:schemeClr val="bg1"/>
              </a:solidFill>
            </a:endParaRPr>
          </a:p>
        </p:txBody>
      </p:sp>
    </p:spTree>
    <p:extLst>
      <p:ext uri="{BB962C8B-B14F-4D97-AF65-F5344CB8AC3E}">
        <p14:creationId xmlns:p14="http://schemas.microsoft.com/office/powerpoint/2010/main" val="28609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1"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1" animBg="1"/>
      <p:bldP spid="19" grpId="1" animBg="1"/>
      <p:bldP spid="20" grpId="1"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グループ化 164"/>
          <p:cNvGrpSpPr/>
          <p:nvPr/>
        </p:nvGrpSpPr>
        <p:grpSpPr>
          <a:xfrm>
            <a:off x="6705601" y="1728473"/>
            <a:ext cx="1816908" cy="989800"/>
            <a:chOff x="6553201" y="1780452"/>
            <a:chExt cx="1816908" cy="989800"/>
          </a:xfrm>
        </p:grpSpPr>
        <p:sp>
          <p:nvSpPr>
            <p:cNvPr id="166" name="正方形/長方形 165"/>
            <p:cNvSpPr/>
            <p:nvPr/>
          </p:nvSpPr>
          <p:spPr>
            <a:xfrm>
              <a:off x="6553201" y="1783933"/>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666217" y="195610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8" name="直線コネクタ 167"/>
            <p:cNvCxnSpPr/>
            <p:nvPr/>
          </p:nvCxnSpPr>
          <p:spPr>
            <a:xfrm>
              <a:off x="6666217" y="2104299"/>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9" name="直線コネクタ 168"/>
            <p:cNvCxnSpPr/>
            <p:nvPr/>
          </p:nvCxnSpPr>
          <p:spPr>
            <a:xfrm>
              <a:off x="6666217" y="223179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0" name="正方形/長方形 169"/>
            <p:cNvSpPr/>
            <p:nvPr/>
          </p:nvSpPr>
          <p:spPr>
            <a:xfrm>
              <a:off x="7159376" y="1783933"/>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7272392" y="195610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直線コネクタ 171"/>
            <p:cNvCxnSpPr/>
            <p:nvPr/>
          </p:nvCxnSpPr>
          <p:spPr>
            <a:xfrm>
              <a:off x="7272392" y="2104299"/>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直線コネクタ 172"/>
            <p:cNvCxnSpPr/>
            <p:nvPr/>
          </p:nvCxnSpPr>
          <p:spPr>
            <a:xfrm>
              <a:off x="7272392" y="223179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4" name="正方形/長方形 173"/>
            <p:cNvSpPr/>
            <p:nvPr/>
          </p:nvSpPr>
          <p:spPr>
            <a:xfrm>
              <a:off x="7763934" y="1780452"/>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7876950" y="1952621"/>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直線コネクタ 175"/>
            <p:cNvCxnSpPr/>
            <p:nvPr/>
          </p:nvCxnSpPr>
          <p:spPr>
            <a:xfrm>
              <a:off x="7876950" y="2100818"/>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直線コネクタ 176"/>
            <p:cNvCxnSpPr/>
            <p:nvPr/>
          </p:nvCxnSpPr>
          <p:spPr>
            <a:xfrm>
              <a:off x="7876950" y="2228311"/>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kumimoji="1" lang="ja-JP" altLang="en-US"/>
              <a:t>メインフレーム、クライアントサーバー、クラウド</a:t>
            </a:r>
          </a:p>
        </p:txBody>
      </p:sp>
      <p:sp>
        <p:nvSpPr>
          <p:cNvPr id="3" name="正方形/長方形 2"/>
          <p:cNvSpPr/>
          <p:nvPr/>
        </p:nvSpPr>
        <p:spPr>
          <a:xfrm>
            <a:off x="315073" y="984759"/>
            <a:ext cx="2784297" cy="51370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メインフレーム</a:t>
            </a:r>
            <a:endParaRPr kumimoji="1" lang="ja-JP" altLang="en-US" sz="2000" dirty="0">
              <a:solidFill>
                <a:srgbClr val="FFFFFF"/>
              </a:solidFill>
              <a:latin typeface="ＭＳ Ｐゴシック"/>
              <a:ea typeface="ＭＳ Ｐゴシック"/>
              <a:cs typeface="ＭＳ Ｐゴシック"/>
            </a:endParaRPr>
          </a:p>
        </p:txBody>
      </p:sp>
      <p:sp>
        <p:nvSpPr>
          <p:cNvPr id="4" name="正方形/長方形 3"/>
          <p:cNvSpPr/>
          <p:nvPr/>
        </p:nvSpPr>
        <p:spPr>
          <a:xfrm>
            <a:off x="3192694" y="984759"/>
            <a:ext cx="2784297" cy="51370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クライアントサーバー</a:t>
            </a:r>
            <a:endParaRPr kumimoji="1" lang="ja-JP" altLang="en-US" sz="2000" dirty="0">
              <a:solidFill>
                <a:srgbClr val="FFFFFF"/>
              </a:solidFill>
              <a:latin typeface="ＭＳ Ｐゴシック"/>
              <a:ea typeface="ＭＳ Ｐゴシック"/>
              <a:cs typeface="ＭＳ Ｐゴシック"/>
            </a:endParaRPr>
          </a:p>
        </p:txBody>
      </p:sp>
      <p:sp>
        <p:nvSpPr>
          <p:cNvPr id="5" name="正方形/長方形 4"/>
          <p:cNvSpPr/>
          <p:nvPr/>
        </p:nvSpPr>
        <p:spPr>
          <a:xfrm>
            <a:off x="6070315" y="984759"/>
            <a:ext cx="2784297" cy="51370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クラウド</a:t>
            </a:r>
            <a:endParaRPr kumimoji="1" lang="ja-JP" altLang="en-US" sz="2000" dirty="0">
              <a:solidFill>
                <a:srgbClr val="FFFFFF"/>
              </a:solidFill>
              <a:latin typeface="ＭＳ Ｐゴシック"/>
              <a:ea typeface="ＭＳ Ｐゴシック"/>
              <a:cs typeface="ＭＳ Ｐゴシック"/>
            </a:endParaRPr>
          </a:p>
        </p:txBody>
      </p:sp>
      <p:grpSp>
        <p:nvGrpSpPr>
          <p:cNvPr id="19" name="グループ化 18"/>
          <p:cNvGrpSpPr/>
          <p:nvPr/>
        </p:nvGrpSpPr>
        <p:grpSpPr>
          <a:xfrm>
            <a:off x="797959" y="1768947"/>
            <a:ext cx="1818525" cy="986320"/>
            <a:chOff x="914400" y="2126750"/>
            <a:chExt cx="1818525" cy="986320"/>
          </a:xfrm>
        </p:grpSpPr>
        <p:sp>
          <p:nvSpPr>
            <p:cNvPr id="6" name="正方形/長方形 5"/>
            <p:cNvSpPr/>
            <p:nvPr/>
          </p:nvSpPr>
          <p:spPr>
            <a:xfrm>
              <a:off x="914400" y="2126751"/>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 name="直線コネクタ 7"/>
            <p:cNvCxnSpPr/>
            <p:nvPr/>
          </p:nvCxnSpPr>
          <p:spPr>
            <a:xfrm>
              <a:off x="1027416" y="229892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027416" y="2447117"/>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027416" y="257461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1520575" y="2126751"/>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p:cNvCxnSpPr/>
            <p:nvPr/>
          </p:nvCxnSpPr>
          <p:spPr>
            <a:xfrm>
              <a:off x="1633591" y="229892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633591" y="2447117"/>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633591" y="257461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2126750" y="2126750"/>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楕円 16"/>
            <p:cNvSpPr/>
            <p:nvPr/>
          </p:nvSpPr>
          <p:spPr>
            <a:xfrm>
              <a:off x="2229491" y="2340949"/>
              <a:ext cx="188360" cy="188360"/>
            </a:xfrm>
            <a:prstGeom prst="ellipse">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楕円 17"/>
            <p:cNvSpPr/>
            <p:nvPr/>
          </p:nvSpPr>
          <p:spPr>
            <a:xfrm>
              <a:off x="2482920" y="2341884"/>
              <a:ext cx="188360" cy="188360"/>
            </a:xfrm>
            <a:prstGeom prst="ellipse">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グループ化 32"/>
          <p:cNvGrpSpPr/>
          <p:nvPr/>
        </p:nvGrpSpPr>
        <p:grpSpPr>
          <a:xfrm>
            <a:off x="656684" y="3784576"/>
            <a:ext cx="2102781" cy="354459"/>
            <a:chOff x="654976" y="4628507"/>
            <a:chExt cx="2102781" cy="354459"/>
          </a:xfrm>
        </p:grpSpPr>
        <p:grpSp>
          <p:nvGrpSpPr>
            <p:cNvPr id="22" name="グループ化 21"/>
            <p:cNvGrpSpPr/>
            <p:nvPr/>
          </p:nvGrpSpPr>
          <p:grpSpPr>
            <a:xfrm>
              <a:off x="654976" y="4633644"/>
              <a:ext cx="493159" cy="349322"/>
              <a:chOff x="910974" y="4993240"/>
              <a:chExt cx="493159" cy="349322"/>
            </a:xfrm>
          </p:grpSpPr>
          <p:sp>
            <p:nvSpPr>
              <p:cNvPr id="20" name="正方形/長方形 19"/>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四角形: 角を丸くする 20"/>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グループ化 22"/>
            <p:cNvGrpSpPr/>
            <p:nvPr/>
          </p:nvGrpSpPr>
          <p:grpSpPr>
            <a:xfrm>
              <a:off x="1192656" y="4633644"/>
              <a:ext cx="493159" cy="349322"/>
              <a:chOff x="910974" y="4993240"/>
              <a:chExt cx="493159" cy="349322"/>
            </a:xfrm>
          </p:grpSpPr>
          <p:sp>
            <p:nvSpPr>
              <p:cNvPr id="24" name="正方形/長方形 23"/>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四角形: 角を丸くする 24"/>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グループ化 25"/>
            <p:cNvGrpSpPr/>
            <p:nvPr/>
          </p:nvGrpSpPr>
          <p:grpSpPr>
            <a:xfrm>
              <a:off x="1728627" y="4633644"/>
              <a:ext cx="493159" cy="349322"/>
              <a:chOff x="910974" y="4993240"/>
              <a:chExt cx="493159" cy="349322"/>
            </a:xfrm>
          </p:grpSpPr>
          <p:sp>
            <p:nvSpPr>
              <p:cNvPr id="27" name="正方形/長方形 26"/>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四角形: 角を丸くする 27"/>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グループ化 28"/>
            <p:cNvGrpSpPr/>
            <p:nvPr/>
          </p:nvGrpSpPr>
          <p:grpSpPr>
            <a:xfrm>
              <a:off x="2264598" y="4628507"/>
              <a:ext cx="493159" cy="349322"/>
              <a:chOff x="910974" y="4993240"/>
              <a:chExt cx="493159" cy="349322"/>
            </a:xfrm>
          </p:grpSpPr>
          <p:sp>
            <p:nvSpPr>
              <p:cNvPr id="30" name="正方形/長方形 29"/>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四角形: 角を丸くする 30"/>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35" name="直線コネクタ 34"/>
          <p:cNvCxnSpPr>
            <a:stCxn id="12" idx="2"/>
            <a:endCxn id="20" idx="0"/>
          </p:cNvCxnSpPr>
          <p:nvPr/>
        </p:nvCxnSpPr>
        <p:spPr>
          <a:xfrm flipH="1">
            <a:off x="903264" y="2755267"/>
            <a:ext cx="803958" cy="1034446"/>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a:stCxn id="12" idx="2"/>
            <a:endCxn id="24" idx="0"/>
          </p:cNvCxnSpPr>
          <p:nvPr/>
        </p:nvCxnSpPr>
        <p:spPr>
          <a:xfrm flipH="1">
            <a:off x="1440944" y="2755267"/>
            <a:ext cx="266278" cy="1034446"/>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12" idx="2"/>
            <a:endCxn id="27" idx="0"/>
          </p:cNvCxnSpPr>
          <p:nvPr/>
        </p:nvCxnSpPr>
        <p:spPr>
          <a:xfrm>
            <a:off x="1707222" y="2755267"/>
            <a:ext cx="269693" cy="1034446"/>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12" idx="2"/>
            <a:endCxn id="30" idx="0"/>
          </p:cNvCxnSpPr>
          <p:nvPr/>
        </p:nvCxnSpPr>
        <p:spPr>
          <a:xfrm>
            <a:off x="1707222" y="2755267"/>
            <a:ext cx="805664" cy="1029309"/>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87" name="コネクタ: カギ線 86"/>
          <p:cNvCxnSpPr>
            <a:stCxn id="62" idx="2"/>
            <a:endCxn id="80" idx="0"/>
          </p:cNvCxnSpPr>
          <p:nvPr/>
        </p:nvCxnSpPr>
        <p:spPr>
          <a:xfrm rot="5400000">
            <a:off x="3677720" y="2788819"/>
            <a:ext cx="1013110" cy="803557"/>
          </a:xfrm>
          <a:prstGeom prst="bentConnector3">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88" name="コネクタ: カギ線 87"/>
          <p:cNvCxnSpPr>
            <a:stCxn id="62" idx="2"/>
            <a:endCxn id="78" idx="0"/>
          </p:cNvCxnSpPr>
          <p:nvPr/>
        </p:nvCxnSpPr>
        <p:spPr>
          <a:xfrm rot="5400000">
            <a:off x="3946560" y="3057659"/>
            <a:ext cx="1013110" cy="265877"/>
          </a:xfrm>
          <a:prstGeom prst="bentConnector3">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89" name="コネクタ: カギ線 88"/>
          <p:cNvCxnSpPr>
            <a:stCxn id="62" idx="2"/>
            <a:endCxn id="76" idx="0"/>
          </p:cNvCxnSpPr>
          <p:nvPr/>
        </p:nvCxnSpPr>
        <p:spPr>
          <a:xfrm rot="16200000" flipH="1">
            <a:off x="4214545" y="3055550"/>
            <a:ext cx="1013110" cy="270094"/>
          </a:xfrm>
          <a:prstGeom prst="bentConnector3">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90" name="コネクタ: カギ線 89"/>
          <p:cNvCxnSpPr>
            <a:stCxn id="62" idx="2"/>
            <a:endCxn id="74" idx="0"/>
          </p:cNvCxnSpPr>
          <p:nvPr/>
        </p:nvCxnSpPr>
        <p:spPr>
          <a:xfrm rot="16200000" flipH="1">
            <a:off x="4485099" y="2784995"/>
            <a:ext cx="1007973" cy="806065"/>
          </a:xfrm>
          <a:prstGeom prst="bentConnector3">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grpSp>
        <p:nvGrpSpPr>
          <p:cNvPr id="103" name="グループ化 102"/>
          <p:cNvGrpSpPr/>
          <p:nvPr/>
        </p:nvGrpSpPr>
        <p:grpSpPr>
          <a:xfrm>
            <a:off x="3533452" y="3692015"/>
            <a:ext cx="2105245" cy="544717"/>
            <a:chOff x="3530988" y="4626046"/>
            <a:chExt cx="2105245" cy="544717"/>
          </a:xfrm>
        </p:grpSpPr>
        <p:grpSp>
          <p:nvGrpSpPr>
            <p:cNvPr id="70" name="グループ化 69"/>
            <p:cNvGrpSpPr/>
            <p:nvPr/>
          </p:nvGrpSpPr>
          <p:grpSpPr>
            <a:xfrm>
              <a:off x="3533452" y="4631183"/>
              <a:ext cx="493159" cy="349322"/>
              <a:chOff x="910974" y="4993240"/>
              <a:chExt cx="493159" cy="349322"/>
            </a:xfrm>
          </p:grpSpPr>
          <p:sp>
            <p:nvSpPr>
              <p:cNvPr id="80" name="正方形/長方形 79"/>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四角形: 角を丸くする 80"/>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グループ化 70"/>
            <p:cNvGrpSpPr/>
            <p:nvPr/>
          </p:nvGrpSpPr>
          <p:grpSpPr>
            <a:xfrm>
              <a:off x="4071132" y="4631183"/>
              <a:ext cx="493159" cy="349322"/>
              <a:chOff x="910974" y="4993240"/>
              <a:chExt cx="493159" cy="349322"/>
            </a:xfrm>
          </p:grpSpPr>
          <p:sp>
            <p:nvSpPr>
              <p:cNvPr id="78" name="正方形/長方形 77"/>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四角形: 角を丸くする 78"/>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グループ化 71"/>
            <p:cNvGrpSpPr/>
            <p:nvPr/>
          </p:nvGrpSpPr>
          <p:grpSpPr>
            <a:xfrm>
              <a:off x="4607103" y="4631183"/>
              <a:ext cx="493159" cy="349322"/>
              <a:chOff x="910974" y="4993240"/>
              <a:chExt cx="493159" cy="349322"/>
            </a:xfrm>
          </p:grpSpPr>
          <p:sp>
            <p:nvSpPr>
              <p:cNvPr id="76" name="正方形/長方形 75"/>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四角形: 角を丸くする 76"/>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グループ化 72"/>
            <p:cNvGrpSpPr/>
            <p:nvPr/>
          </p:nvGrpSpPr>
          <p:grpSpPr>
            <a:xfrm>
              <a:off x="5143074" y="4626046"/>
              <a:ext cx="493159" cy="349322"/>
              <a:chOff x="910974" y="4993240"/>
              <a:chExt cx="493159" cy="349322"/>
            </a:xfrm>
          </p:grpSpPr>
          <p:sp>
            <p:nvSpPr>
              <p:cNvPr id="74" name="正方形/長方形 73"/>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四角形: 角を丸くする 74"/>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8" name="正方形/長方形 97"/>
            <p:cNvSpPr/>
            <p:nvPr/>
          </p:nvSpPr>
          <p:spPr>
            <a:xfrm>
              <a:off x="3530988" y="5006191"/>
              <a:ext cx="495623" cy="16457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4071132" y="5006191"/>
              <a:ext cx="495623" cy="16457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4607103" y="5006191"/>
              <a:ext cx="495623" cy="16457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p:cNvSpPr/>
            <p:nvPr/>
          </p:nvSpPr>
          <p:spPr>
            <a:xfrm>
              <a:off x="5140610" y="5006191"/>
              <a:ext cx="495623" cy="16457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グループ化 116"/>
          <p:cNvGrpSpPr/>
          <p:nvPr/>
        </p:nvGrpSpPr>
        <p:grpSpPr>
          <a:xfrm>
            <a:off x="6411073" y="3792639"/>
            <a:ext cx="493159" cy="349322"/>
            <a:chOff x="910974" y="4993240"/>
            <a:chExt cx="493159" cy="349322"/>
          </a:xfrm>
        </p:grpSpPr>
        <p:sp>
          <p:nvSpPr>
            <p:cNvPr id="127" name="正方形/長方形 126"/>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四角形: 角を丸くする 127"/>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6" name="グループ化 135"/>
          <p:cNvGrpSpPr/>
          <p:nvPr/>
        </p:nvGrpSpPr>
        <p:grpSpPr>
          <a:xfrm>
            <a:off x="7674526" y="3856496"/>
            <a:ext cx="178085" cy="241776"/>
            <a:chOff x="7484725" y="4291709"/>
            <a:chExt cx="178085" cy="241776"/>
          </a:xfrm>
        </p:grpSpPr>
        <p:sp>
          <p:nvSpPr>
            <p:cNvPr id="123" name="正方形/長方形 122"/>
            <p:cNvSpPr/>
            <p:nvPr/>
          </p:nvSpPr>
          <p:spPr>
            <a:xfrm>
              <a:off x="7484725" y="4291709"/>
              <a:ext cx="178085" cy="24177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四角形: 角を丸くする 123"/>
            <p:cNvSpPr/>
            <p:nvPr/>
          </p:nvSpPr>
          <p:spPr>
            <a:xfrm>
              <a:off x="7522346" y="4333139"/>
              <a:ext cx="102842" cy="156483"/>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グループ化 140"/>
          <p:cNvGrpSpPr/>
          <p:nvPr/>
        </p:nvGrpSpPr>
        <p:grpSpPr>
          <a:xfrm>
            <a:off x="8020695" y="3824866"/>
            <a:ext cx="246580" cy="298711"/>
            <a:chOff x="8020696" y="4286572"/>
            <a:chExt cx="246580" cy="298711"/>
          </a:xfrm>
        </p:grpSpPr>
        <p:sp>
          <p:nvSpPr>
            <p:cNvPr id="121" name="正方形/長方形 120"/>
            <p:cNvSpPr/>
            <p:nvPr/>
          </p:nvSpPr>
          <p:spPr>
            <a:xfrm>
              <a:off x="8020696" y="4286572"/>
              <a:ext cx="246580" cy="29871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四角形: 角を丸くする 121"/>
            <p:cNvSpPr/>
            <p:nvPr/>
          </p:nvSpPr>
          <p:spPr>
            <a:xfrm>
              <a:off x="8052576" y="4322532"/>
              <a:ext cx="178055" cy="226032"/>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9" name="直線コネクタ 128"/>
          <p:cNvCxnSpPr>
            <a:stCxn id="109" idx="2"/>
            <a:endCxn id="127" idx="0"/>
          </p:cNvCxnSpPr>
          <p:nvPr/>
        </p:nvCxnSpPr>
        <p:spPr>
          <a:xfrm flipH="1">
            <a:off x="6657653" y="2842972"/>
            <a:ext cx="804811" cy="949667"/>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130" name="直線コネクタ 129"/>
          <p:cNvCxnSpPr>
            <a:stCxn id="109" idx="2"/>
            <a:endCxn id="125" idx="0"/>
          </p:cNvCxnSpPr>
          <p:nvPr/>
        </p:nvCxnSpPr>
        <p:spPr>
          <a:xfrm flipH="1">
            <a:off x="7257715" y="2842972"/>
            <a:ext cx="204749" cy="862336"/>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09" idx="2"/>
            <a:endCxn id="123" idx="0"/>
          </p:cNvCxnSpPr>
          <p:nvPr/>
        </p:nvCxnSpPr>
        <p:spPr>
          <a:xfrm>
            <a:off x="7462464" y="2842972"/>
            <a:ext cx="301105" cy="1013524"/>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09" idx="2"/>
            <a:endCxn id="121" idx="0"/>
          </p:cNvCxnSpPr>
          <p:nvPr/>
        </p:nvCxnSpPr>
        <p:spPr>
          <a:xfrm>
            <a:off x="7462464" y="2842972"/>
            <a:ext cx="681521" cy="981894"/>
          </a:xfrm>
          <a:prstGeom prst="line">
            <a:avLst/>
          </a:prstGeom>
          <a:ln cap="rnd">
            <a:solidFill>
              <a:srgbClr val="33ACBD"/>
            </a:solidFill>
          </a:ln>
          <a:effectLst/>
        </p:spPr>
        <p:style>
          <a:lnRef idx="2">
            <a:schemeClr val="accent1"/>
          </a:lnRef>
          <a:fillRef idx="0">
            <a:schemeClr val="accent1"/>
          </a:fillRef>
          <a:effectRef idx="1">
            <a:schemeClr val="accent1"/>
          </a:effectRef>
          <a:fontRef idx="minor">
            <a:schemeClr val="tx1"/>
          </a:fontRef>
        </p:style>
      </p:cxnSp>
      <p:grpSp>
        <p:nvGrpSpPr>
          <p:cNvPr id="137" name="グループ化 136"/>
          <p:cNvGrpSpPr/>
          <p:nvPr/>
        </p:nvGrpSpPr>
        <p:grpSpPr>
          <a:xfrm>
            <a:off x="7008568" y="3705308"/>
            <a:ext cx="495726" cy="555210"/>
            <a:chOff x="6946186" y="4291709"/>
            <a:chExt cx="495726" cy="555210"/>
          </a:xfrm>
        </p:grpSpPr>
        <p:grpSp>
          <p:nvGrpSpPr>
            <p:cNvPr id="118" name="グループ化 117"/>
            <p:cNvGrpSpPr/>
            <p:nvPr/>
          </p:nvGrpSpPr>
          <p:grpSpPr>
            <a:xfrm>
              <a:off x="6948753" y="4291709"/>
              <a:ext cx="493159" cy="349322"/>
              <a:chOff x="910974" y="4993240"/>
              <a:chExt cx="493159" cy="349322"/>
            </a:xfrm>
          </p:grpSpPr>
          <p:sp>
            <p:nvSpPr>
              <p:cNvPr id="125" name="正方形/長方形 124"/>
              <p:cNvSpPr/>
              <p:nvPr/>
            </p:nvSpPr>
            <p:spPr>
              <a:xfrm>
                <a:off x="910974" y="4993240"/>
                <a:ext cx="493159" cy="34932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四角形: 角を丸くする 125"/>
              <p:cNvSpPr/>
              <p:nvPr/>
            </p:nvSpPr>
            <p:spPr>
              <a:xfrm>
                <a:off x="1000016" y="5065160"/>
                <a:ext cx="315073" cy="19520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3" name="正方形/長方形 132"/>
            <p:cNvSpPr/>
            <p:nvPr/>
          </p:nvSpPr>
          <p:spPr>
            <a:xfrm>
              <a:off x="6946186" y="4682347"/>
              <a:ext cx="495623" cy="16457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2" name="雲 141"/>
          <p:cNvSpPr/>
          <p:nvPr/>
        </p:nvSpPr>
        <p:spPr>
          <a:xfrm>
            <a:off x="6555344" y="3136761"/>
            <a:ext cx="1816382" cy="358346"/>
          </a:xfrm>
          <a:prstGeom prst="cloud">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315074" y="4874733"/>
            <a:ext cx="2784297" cy="121795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a:solidFill>
                  <a:srgbClr val="FFFFFF"/>
                </a:solidFill>
                <a:latin typeface="ＭＳ Ｐゴシック"/>
                <a:ea typeface="ＭＳ Ｐゴシック"/>
                <a:cs typeface="ＭＳ Ｐゴシック"/>
              </a:rPr>
              <a:t>巨大なサーバーに計算機能・記憶能力の全てのリソースを持たせ、プログラムを実行する。</a:t>
            </a:r>
            <a:endParaRPr kumimoji="1" lang="en-US" altLang="ja-JP" sz="1400">
              <a:solidFill>
                <a:srgbClr val="FFFFFF"/>
              </a:solidFill>
              <a:latin typeface="ＭＳ Ｐゴシック"/>
              <a:ea typeface="ＭＳ Ｐゴシック"/>
              <a:cs typeface="ＭＳ Ｐゴシック"/>
            </a:endParaRPr>
          </a:p>
          <a:p>
            <a:r>
              <a:rPr kumimoji="1" lang="ja-JP" altLang="en-US" sz="1400">
                <a:solidFill>
                  <a:srgbClr val="FFFFFF"/>
                </a:solidFill>
                <a:latin typeface="ＭＳ Ｐゴシック"/>
                <a:ea typeface="ＭＳ Ｐゴシック"/>
                <a:cs typeface="ＭＳ Ｐゴシック"/>
              </a:rPr>
              <a:t>クライアントは文字の入力と結果の表示のみのダム・ターミナル。</a:t>
            </a:r>
            <a:endParaRPr kumimoji="1" lang="ja-JP" altLang="en-US" sz="1400" dirty="0">
              <a:solidFill>
                <a:srgbClr val="FFFFFF"/>
              </a:solidFill>
              <a:latin typeface="ＭＳ Ｐゴシック"/>
              <a:ea typeface="ＭＳ Ｐゴシック"/>
              <a:cs typeface="ＭＳ Ｐゴシック"/>
            </a:endParaRPr>
          </a:p>
        </p:txBody>
      </p:sp>
      <p:sp>
        <p:nvSpPr>
          <p:cNvPr id="144" name="正方形/長方形 143"/>
          <p:cNvSpPr/>
          <p:nvPr/>
        </p:nvSpPr>
        <p:spPr>
          <a:xfrm>
            <a:off x="3192695" y="4874733"/>
            <a:ext cx="2784297" cy="121795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a:solidFill>
                  <a:srgbClr val="FFFFFF"/>
                </a:solidFill>
                <a:latin typeface="ＭＳ Ｐゴシック"/>
                <a:ea typeface="ＭＳ Ｐゴシック"/>
                <a:cs typeface="ＭＳ Ｐゴシック"/>
              </a:rPr>
              <a:t>ある程度の計算機能と記憶能力を持った高機能なクライアント</a:t>
            </a:r>
            <a:r>
              <a:rPr kumimoji="1" lang="en-US" altLang="ja-JP" sz="1400">
                <a:solidFill>
                  <a:srgbClr val="FFFFFF"/>
                </a:solidFill>
                <a:latin typeface="ＭＳ Ｐゴシック"/>
                <a:ea typeface="ＭＳ Ｐゴシック"/>
                <a:cs typeface="ＭＳ Ｐゴシック"/>
              </a:rPr>
              <a:t>(</a:t>
            </a:r>
            <a:r>
              <a:rPr kumimoji="1" lang="ja-JP" altLang="en-US" sz="1400">
                <a:solidFill>
                  <a:srgbClr val="FFFFFF"/>
                </a:solidFill>
                <a:latin typeface="ＭＳ Ｐゴシック"/>
                <a:ea typeface="ＭＳ Ｐゴシック"/>
                <a:cs typeface="ＭＳ Ｐゴシック"/>
              </a:rPr>
              <a:t>≒</a:t>
            </a:r>
            <a:r>
              <a:rPr kumimoji="1" lang="en-US" altLang="ja-JP" sz="1400">
                <a:solidFill>
                  <a:srgbClr val="FFFFFF"/>
                </a:solidFill>
                <a:latin typeface="ＭＳ Ｐゴシック"/>
                <a:ea typeface="ＭＳ Ｐゴシック"/>
                <a:cs typeface="ＭＳ Ｐゴシック"/>
              </a:rPr>
              <a:t>Windows PC) </a:t>
            </a:r>
            <a:r>
              <a:rPr kumimoji="1" lang="ja-JP" altLang="en-US" sz="1400">
                <a:solidFill>
                  <a:srgbClr val="FFFFFF"/>
                </a:solidFill>
                <a:latin typeface="ＭＳ Ｐゴシック"/>
                <a:ea typeface="ＭＳ Ｐゴシック"/>
                <a:cs typeface="ＭＳ Ｐゴシック"/>
              </a:rPr>
              <a:t>がサーバーと処理を分担し、高度な</a:t>
            </a:r>
            <a:r>
              <a:rPr kumimoji="1" lang="en-US" altLang="ja-JP" sz="1400">
                <a:solidFill>
                  <a:srgbClr val="FFFFFF"/>
                </a:solidFill>
                <a:latin typeface="ＭＳ Ｐゴシック"/>
                <a:ea typeface="ＭＳ Ｐゴシック"/>
                <a:cs typeface="ＭＳ Ｐゴシック"/>
              </a:rPr>
              <a:t>UI</a:t>
            </a:r>
            <a:r>
              <a:rPr kumimoji="1" lang="ja-JP" altLang="en-US" sz="1400">
                <a:solidFill>
                  <a:srgbClr val="FFFFFF"/>
                </a:solidFill>
                <a:latin typeface="ＭＳ Ｐゴシック"/>
                <a:ea typeface="ＭＳ Ｐゴシック"/>
                <a:cs typeface="ＭＳ Ｐゴシック"/>
              </a:rPr>
              <a:t>と操作性を実現。</a:t>
            </a:r>
            <a:endParaRPr kumimoji="1" lang="ja-JP" altLang="en-US" sz="1400" dirty="0">
              <a:solidFill>
                <a:srgbClr val="FFFFFF"/>
              </a:solidFill>
              <a:latin typeface="ＭＳ Ｐゴシック"/>
              <a:ea typeface="ＭＳ Ｐゴシック"/>
              <a:cs typeface="ＭＳ Ｐゴシック"/>
            </a:endParaRPr>
          </a:p>
        </p:txBody>
      </p:sp>
      <p:sp>
        <p:nvSpPr>
          <p:cNvPr id="145" name="正方形/長方形 144"/>
          <p:cNvSpPr/>
          <p:nvPr/>
        </p:nvSpPr>
        <p:spPr>
          <a:xfrm>
            <a:off x="6070316" y="4874733"/>
            <a:ext cx="2784297" cy="121795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a:solidFill>
                  <a:srgbClr val="FFFFFF"/>
                </a:solidFill>
                <a:latin typeface="ＭＳ Ｐゴシック"/>
                <a:ea typeface="ＭＳ Ｐゴシック"/>
                <a:cs typeface="ＭＳ Ｐゴシック"/>
              </a:rPr>
              <a:t>サーバー側のプログラムを</a:t>
            </a:r>
            <a:r>
              <a:rPr kumimoji="1" lang="en-US" altLang="ja-JP" sz="1400">
                <a:solidFill>
                  <a:srgbClr val="FFFFFF"/>
                </a:solidFill>
                <a:latin typeface="ＭＳ Ｐゴシック"/>
                <a:ea typeface="ＭＳ Ｐゴシック"/>
                <a:cs typeface="ＭＳ Ｐゴシック"/>
              </a:rPr>
              <a:t>Web</a:t>
            </a:r>
            <a:r>
              <a:rPr kumimoji="1" lang="ja-JP" altLang="en-US" sz="1400">
                <a:solidFill>
                  <a:srgbClr val="FFFFFF"/>
                </a:solidFill>
                <a:latin typeface="ＭＳ Ｐゴシック"/>
                <a:ea typeface="ＭＳ Ｐゴシック"/>
                <a:cs typeface="ＭＳ Ｐゴシック"/>
              </a:rPr>
              <a:t>標準技術をベースに構築 </a:t>
            </a:r>
            <a:r>
              <a:rPr kumimoji="1" lang="en-US" altLang="ja-JP" sz="1400">
                <a:solidFill>
                  <a:schemeClr val="accent6"/>
                </a:solidFill>
                <a:latin typeface="ＭＳ Ｐゴシック"/>
                <a:ea typeface="ＭＳ Ｐゴシック"/>
                <a:cs typeface="ＭＳ Ｐゴシック"/>
              </a:rPr>
              <a:t>(Web</a:t>
            </a:r>
            <a:r>
              <a:rPr kumimoji="1" lang="ja-JP" altLang="en-US" sz="1400">
                <a:solidFill>
                  <a:schemeClr val="accent6"/>
                </a:solidFill>
                <a:latin typeface="ＭＳ Ｐゴシック"/>
                <a:ea typeface="ＭＳ Ｐゴシック"/>
                <a:cs typeface="ＭＳ Ｐゴシック"/>
              </a:rPr>
              <a:t>アプリ</a:t>
            </a:r>
            <a:r>
              <a:rPr kumimoji="1" lang="en-US" altLang="ja-JP" sz="1400">
                <a:solidFill>
                  <a:schemeClr val="accent6"/>
                </a:solidFill>
                <a:latin typeface="ＭＳ Ｐゴシック"/>
                <a:ea typeface="ＭＳ Ｐゴシック"/>
                <a:cs typeface="ＭＳ Ｐゴシック"/>
              </a:rPr>
              <a:t>/Web</a:t>
            </a:r>
            <a:r>
              <a:rPr kumimoji="1" lang="ja-JP" altLang="en-US" sz="1400">
                <a:solidFill>
                  <a:schemeClr val="accent6"/>
                </a:solidFill>
                <a:latin typeface="ＭＳ Ｐゴシック"/>
                <a:ea typeface="ＭＳ Ｐゴシック"/>
                <a:cs typeface="ＭＳ Ｐゴシック"/>
              </a:rPr>
              <a:t>サービス</a:t>
            </a:r>
            <a:r>
              <a:rPr kumimoji="1" lang="en-US" altLang="ja-JP" sz="1400">
                <a:solidFill>
                  <a:schemeClr val="accent6"/>
                </a:solidFill>
                <a:latin typeface="ＭＳ Ｐゴシック"/>
                <a:ea typeface="ＭＳ Ｐゴシック"/>
                <a:cs typeface="ＭＳ Ｐゴシック"/>
              </a:rPr>
              <a:t>)</a:t>
            </a:r>
            <a:r>
              <a:rPr kumimoji="1" lang="en-US" altLang="ja-JP" sz="1400">
                <a:solidFill>
                  <a:srgbClr val="FFFFFF"/>
                </a:solidFill>
                <a:latin typeface="ＭＳ Ｐゴシック"/>
                <a:ea typeface="ＭＳ Ｐゴシック"/>
                <a:cs typeface="ＭＳ Ｐゴシック"/>
              </a:rPr>
              <a:t> </a:t>
            </a:r>
            <a:r>
              <a:rPr kumimoji="1" lang="ja-JP" altLang="en-US" sz="1400">
                <a:solidFill>
                  <a:srgbClr val="FFFFFF"/>
                </a:solidFill>
                <a:latin typeface="ＭＳ Ｐゴシック"/>
                <a:ea typeface="ＭＳ Ｐゴシック"/>
                <a:cs typeface="ＭＳ Ｐゴシック"/>
              </a:rPr>
              <a:t>し、クライアントの</a:t>
            </a:r>
            <a:r>
              <a:rPr kumimoji="1" lang="en-US" altLang="ja-JP" sz="1400">
                <a:solidFill>
                  <a:srgbClr val="FFFFFF"/>
                </a:solidFill>
                <a:latin typeface="ＭＳ Ｐゴシック"/>
                <a:ea typeface="ＭＳ Ｐゴシック"/>
                <a:cs typeface="ＭＳ Ｐゴシック"/>
              </a:rPr>
              <a:t>Web</a:t>
            </a:r>
            <a:r>
              <a:rPr kumimoji="1" lang="ja-JP" altLang="en-US" sz="1400">
                <a:solidFill>
                  <a:srgbClr val="FFFFFF"/>
                </a:solidFill>
                <a:latin typeface="ＭＳ Ｐゴシック"/>
                <a:ea typeface="ＭＳ Ｐゴシック"/>
                <a:cs typeface="ＭＳ Ｐゴシック"/>
              </a:rPr>
              <a:t>ブラウザからアクセスして様々な機能をサービスとして利用。</a:t>
            </a:r>
            <a:endParaRPr kumimoji="1" lang="ja-JP" altLang="en-US" sz="1400" dirty="0">
              <a:solidFill>
                <a:srgbClr val="FFFFFF"/>
              </a:solidFill>
              <a:latin typeface="ＭＳ Ｐゴシック"/>
              <a:ea typeface="ＭＳ Ｐゴシック"/>
              <a:cs typeface="ＭＳ Ｐゴシック"/>
            </a:endParaRPr>
          </a:p>
        </p:txBody>
      </p:sp>
      <p:sp>
        <p:nvSpPr>
          <p:cNvPr id="146" name="正方形/長方形 145"/>
          <p:cNvSpPr/>
          <p:nvPr/>
        </p:nvSpPr>
        <p:spPr>
          <a:xfrm>
            <a:off x="315074" y="6168918"/>
            <a:ext cx="2784297" cy="34857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一社独占技術</a:t>
            </a:r>
            <a:endParaRPr kumimoji="1" lang="ja-JP" altLang="en-US" dirty="0">
              <a:solidFill>
                <a:srgbClr val="FFFFFF"/>
              </a:solidFill>
              <a:latin typeface="ＭＳ Ｐゴシック"/>
              <a:ea typeface="ＭＳ Ｐゴシック"/>
              <a:cs typeface="ＭＳ Ｐゴシック"/>
            </a:endParaRPr>
          </a:p>
        </p:txBody>
      </p:sp>
      <p:sp>
        <p:nvSpPr>
          <p:cNvPr id="147" name="正方形/長方形 146"/>
          <p:cNvSpPr/>
          <p:nvPr/>
        </p:nvSpPr>
        <p:spPr>
          <a:xfrm>
            <a:off x="3192695" y="6168918"/>
            <a:ext cx="2784297" cy="34857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独占技術＋標準技術</a:t>
            </a:r>
            <a:endParaRPr kumimoji="1" lang="ja-JP" altLang="en-US" dirty="0">
              <a:solidFill>
                <a:srgbClr val="FFFFFF"/>
              </a:solidFill>
              <a:latin typeface="ＭＳ Ｐゴシック"/>
              <a:ea typeface="ＭＳ Ｐゴシック"/>
              <a:cs typeface="ＭＳ Ｐゴシック"/>
            </a:endParaRPr>
          </a:p>
        </p:txBody>
      </p:sp>
      <p:sp>
        <p:nvSpPr>
          <p:cNvPr id="148" name="正方形/長方形 147"/>
          <p:cNvSpPr/>
          <p:nvPr/>
        </p:nvSpPr>
        <p:spPr>
          <a:xfrm>
            <a:off x="6070316" y="6168918"/>
            <a:ext cx="2784297" cy="34857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標準技術のみ</a:t>
            </a:r>
            <a:endParaRPr kumimoji="1" lang="ja-JP" altLang="en-US" dirty="0">
              <a:solidFill>
                <a:srgbClr val="FFFFFF"/>
              </a:solidFill>
              <a:latin typeface="ＭＳ Ｐゴシック"/>
              <a:ea typeface="ＭＳ Ｐゴシック"/>
              <a:cs typeface="ＭＳ Ｐゴシック"/>
            </a:endParaRPr>
          </a:p>
        </p:txBody>
      </p:sp>
      <p:sp>
        <p:nvSpPr>
          <p:cNvPr id="149" name="正方形/長方形 148"/>
          <p:cNvSpPr/>
          <p:nvPr/>
        </p:nvSpPr>
        <p:spPr>
          <a:xfrm>
            <a:off x="315073" y="4453441"/>
            <a:ext cx="2784297" cy="34857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ダム・ターミナル</a:t>
            </a:r>
            <a:endParaRPr kumimoji="1" lang="ja-JP" altLang="en-US" dirty="0">
              <a:solidFill>
                <a:srgbClr val="FFFFFF"/>
              </a:solidFill>
              <a:latin typeface="ＭＳ Ｐゴシック"/>
              <a:ea typeface="ＭＳ Ｐゴシック"/>
              <a:cs typeface="ＭＳ Ｐゴシック"/>
            </a:endParaRPr>
          </a:p>
        </p:txBody>
      </p:sp>
      <p:sp>
        <p:nvSpPr>
          <p:cNvPr id="150" name="正方形/長方形 149"/>
          <p:cNvSpPr/>
          <p:nvPr/>
        </p:nvSpPr>
        <p:spPr>
          <a:xfrm>
            <a:off x="3192694" y="4453441"/>
            <a:ext cx="2784297" cy="34857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WindowsPC</a:t>
            </a:r>
            <a:endParaRPr kumimoji="1" lang="ja-JP" altLang="en-US" dirty="0">
              <a:solidFill>
                <a:srgbClr val="FFFFFF"/>
              </a:solidFill>
              <a:latin typeface="ＭＳ Ｐゴシック"/>
              <a:ea typeface="ＭＳ Ｐゴシック"/>
              <a:cs typeface="ＭＳ Ｐゴシック"/>
            </a:endParaRPr>
          </a:p>
        </p:txBody>
      </p:sp>
      <p:sp>
        <p:nvSpPr>
          <p:cNvPr id="151" name="正方形/長方形 150"/>
          <p:cNvSpPr/>
          <p:nvPr/>
        </p:nvSpPr>
        <p:spPr>
          <a:xfrm>
            <a:off x="6070315" y="4453441"/>
            <a:ext cx="2784297" cy="34857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Web</a:t>
            </a:r>
            <a:r>
              <a:rPr kumimoji="1" lang="ja-JP" altLang="en-US">
                <a:solidFill>
                  <a:srgbClr val="FFFFFF"/>
                </a:solidFill>
                <a:latin typeface="ＭＳ Ｐゴシック"/>
                <a:ea typeface="ＭＳ Ｐゴシック"/>
                <a:cs typeface="ＭＳ Ｐゴシック"/>
              </a:rPr>
              <a:t>ブラウザ</a:t>
            </a:r>
            <a:endParaRPr kumimoji="1" lang="ja-JP" altLang="en-US" dirty="0">
              <a:solidFill>
                <a:srgbClr val="FFFFFF"/>
              </a:solidFill>
              <a:latin typeface="ＭＳ Ｐゴシック"/>
              <a:ea typeface="ＭＳ Ｐゴシック"/>
              <a:cs typeface="ＭＳ Ｐゴシック"/>
            </a:endParaRPr>
          </a:p>
        </p:txBody>
      </p:sp>
      <p:grpSp>
        <p:nvGrpSpPr>
          <p:cNvPr id="164" name="グループ化 163"/>
          <p:cNvGrpSpPr/>
          <p:nvPr/>
        </p:nvGrpSpPr>
        <p:grpSpPr>
          <a:xfrm>
            <a:off x="3914983" y="1956102"/>
            <a:ext cx="1338102" cy="729836"/>
            <a:chOff x="3675580" y="1766487"/>
            <a:chExt cx="1813055" cy="988888"/>
          </a:xfrm>
        </p:grpSpPr>
        <p:sp>
          <p:nvSpPr>
            <p:cNvPr id="58" name="正方形/長方形 57"/>
            <p:cNvSpPr/>
            <p:nvPr/>
          </p:nvSpPr>
          <p:spPr>
            <a:xfrm>
              <a:off x="3675580" y="1766487"/>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3788596" y="1938656"/>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3788596" y="2086853"/>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3788596" y="2214346"/>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4281755" y="1766487"/>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4394771" y="1938656"/>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a:off x="4394771" y="2086853"/>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4394771" y="2214346"/>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5" name="正方形/長方形 154"/>
            <p:cNvSpPr/>
            <p:nvPr/>
          </p:nvSpPr>
          <p:spPr>
            <a:xfrm>
              <a:off x="4882460" y="1769056"/>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6" name="直線コネクタ 155"/>
            <p:cNvCxnSpPr/>
            <p:nvPr/>
          </p:nvCxnSpPr>
          <p:spPr>
            <a:xfrm>
              <a:off x="4995476" y="1941225"/>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p:nvPr/>
          </p:nvCxnSpPr>
          <p:spPr>
            <a:xfrm>
              <a:off x="4995476" y="208942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p:nvPr/>
          </p:nvCxnSpPr>
          <p:spPr>
            <a:xfrm>
              <a:off x="4995476" y="2216915"/>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グループ化 162"/>
          <p:cNvGrpSpPr/>
          <p:nvPr/>
        </p:nvGrpSpPr>
        <p:grpSpPr>
          <a:xfrm>
            <a:off x="6553201" y="1853172"/>
            <a:ext cx="1816908" cy="989800"/>
            <a:chOff x="6553201" y="1780452"/>
            <a:chExt cx="1816908" cy="989800"/>
          </a:xfrm>
        </p:grpSpPr>
        <p:sp>
          <p:nvSpPr>
            <p:cNvPr id="105" name="正方形/長方形 104"/>
            <p:cNvSpPr/>
            <p:nvPr/>
          </p:nvSpPr>
          <p:spPr>
            <a:xfrm>
              <a:off x="6553201" y="1783933"/>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666217" y="195610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直線コネクタ 106"/>
            <p:cNvCxnSpPr/>
            <p:nvPr/>
          </p:nvCxnSpPr>
          <p:spPr>
            <a:xfrm>
              <a:off x="6666217" y="2104299"/>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直線コネクタ 107"/>
            <p:cNvCxnSpPr/>
            <p:nvPr/>
          </p:nvCxnSpPr>
          <p:spPr>
            <a:xfrm>
              <a:off x="6666217" y="223179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9" name="正方形/長方形 108"/>
            <p:cNvSpPr/>
            <p:nvPr/>
          </p:nvSpPr>
          <p:spPr>
            <a:xfrm>
              <a:off x="7159376" y="1783933"/>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7272392" y="195610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直線コネクタ 110"/>
            <p:cNvCxnSpPr/>
            <p:nvPr/>
          </p:nvCxnSpPr>
          <p:spPr>
            <a:xfrm>
              <a:off x="7272392" y="2104299"/>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直線コネクタ 111"/>
            <p:cNvCxnSpPr/>
            <p:nvPr/>
          </p:nvCxnSpPr>
          <p:spPr>
            <a:xfrm>
              <a:off x="7272392" y="2231792"/>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9" name="正方形/長方形 158"/>
            <p:cNvSpPr/>
            <p:nvPr/>
          </p:nvSpPr>
          <p:spPr>
            <a:xfrm>
              <a:off x="7763934" y="1780452"/>
              <a:ext cx="606175" cy="986319"/>
            </a:xfrm>
            <a:prstGeom prst="rect">
              <a:avLst/>
            </a:prstGeom>
            <a:solidFill>
              <a:srgbClr val="33ACBD"/>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0" name="直線コネクタ 159"/>
            <p:cNvCxnSpPr/>
            <p:nvPr/>
          </p:nvCxnSpPr>
          <p:spPr>
            <a:xfrm>
              <a:off x="7876950" y="1952621"/>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1" name="直線コネクタ 160"/>
            <p:cNvCxnSpPr/>
            <p:nvPr/>
          </p:nvCxnSpPr>
          <p:spPr>
            <a:xfrm>
              <a:off x="7876950" y="2100818"/>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2" name="直線コネクタ 161"/>
            <p:cNvCxnSpPr/>
            <p:nvPr/>
          </p:nvCxnSpPr>
          <p:spPr>
            <a:xfrm>
              <a:off x="7876950" y="2228311"/>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6492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fade">
                                      <p:cBhvr>
                                        <p:cTn id="28" dur="500"/>
                                        <p:tgtEl>
                                          <p:spTgt spid="1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500"/>
                                        <p:tgtEl>
                                          <p:spTgt spid="1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fade">
                                      <p:cBhvr>
                                        <p:cTn id="34" dur="500"/>
                                        <p:tgtEl>
                                          <p:spTgt spid="1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500"/>
                                        <p:tgtEl>
                                          <p:spTgt spid="88"/>
                                        </p:tgtEl>
                                      </p:cBhvr>
                                    </p:animEffect>
                                  </p:childTnLst>
                                </p:cTn>
                              </p:par>
                              <p:par>
                                <p:cTn id="46" presetID="10" presetClass="entr" presetSubtype="0" fill="hold"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500"/>
                                        <p:tgtEl>
                                          <p:spTgt spid="89"/>
                                        </p:tgtEl>
                                      </p:cBhvr>
                                    </p:animEffect>
                                  </p:childTnLst>
                                </p:cTn>
                              </p:par>
                              <p:par>
                                <p:cTn id="49" presetID="10"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10" presetClass="entr" presetSubtype="0" fill="hold"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animEffect transition="in" filter="fade">
                                      <p:cBhvr>
                                        <p:cTn id="57" dur="500"/>
                                        <p:tgtEl>
                                          <p:spTgt spid="1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fade">
                                      <p:cBhvr>
                                        <p:cTn id="60" dur="500"/>
                                        <p:tgtEl>
                                          <p:spTgt spid="14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0"/>
                                        </p:tgtEl>
                                        <p:attrNameLst>
                                          <p:attrName>style.visibility</p:attrName>
                                        </p:attrNameLst>
                                      </p:cBhvr>
                                      <p:to>
                                        <p:strVal val="visible"/>
                                      </p:to>
                                    </p:set>
                                    <p:animEffect transition="in" filter="fade">
                                      <p:cBhvr>
                                        <p:cTn id="63" dur="500"/>
                                        <p:tgtEl>
                                          <p:spTgt spid="150"/>
                                        </p:tgtEl>
                                      </p:cBhvr>
                                    </p:animEffect>
                                  </p:childTnLst>
                                </p:cTn>
                              </p:par>
                              <p:par>
                                <p:cTn id="64" presetID="10" presetClass="entr" presetSubtype="0" fill="hold" nodeType="withEffect">
                                  <p:stCondLst>
                                    <p:cond delay="0"/>
                                  </p:stCondLst>
                                  <p:childTnLst>
                                    <p:set>
                                      <p:cBhvr>
                                        <p:cTn id="65" dur="1" fill="hold">
                                          <p:stCondLst>
                                            <p:cond delay="0"/>
                                          </p:stCondLst>
                                        </p:cTn>
                                        <p:tgtEl>
                                          <p:spTgt spid="164"/>
                                        </p:tgtEl>
                                        <p:attrNameLst>
                                          <p:attrName>style.visibility</p:attrName>
                                        </p:attrNameLst>
                                      </p:cBhvr>
                                      <p:to>
                                        <p:strVal val="visible"/>
                                      </p:to>
                                    </p:set>
                                    <p:animEffect transition="in" filter="fade">
                                      <p:cBhvr>
                                        <p:cTn id="66" dur="500"/>
                                        <p:tgtEl>
                                          <p:spTgt spid="1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fade">
                                      <p:cBhvr>
                                        <p:cTn id="71" dur="500"/>
                                        <p:tgtEl>
                                          <p:spTgt spid="1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par>
                                <p:cTn id="75" presetID="10" presetClass="entr" presetSubtype="0" fill="hold"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fade">
                                      <p:cBhvr>
                                        <p:cTn id="77" dur="500"/>
                                        <p:tgtEl>
                                          <p:spTgt spid="117"/>
                                        </p:tgtEl>
                                      </p:cBhvr>
                                    </p:animEffect>
                                  </p:childTnLst>
                                </p:cTn>
                              </p:par>
                              <p:par>
                                <p:cTn id="78" presetID="10" presetClass="entr" presetSubtype="0" fill="hold" nodeType="withEffect">
                                  <p:stCondLst>
                                    <p:cond delay="0"/>
                                  </p:stCondLst>
                                  <p:childTnLst>
                                    <p:set>
                                      <p:cBhvr>
                                        <p:cTn id="79" dur="1" fill="hold">
                                          <p:stCondLst>
                                            <p:cond delay="0"/>
                                          </p:stCondLst>
                                        </p:cTn>
                                        <p:tgtEl>
                                          <p:spTgt spid="136"/>
                                        </p:tgtEl>
                                        <p:attrNameLst>
                                          <p:attrName>style.visibility</p:attrName>
                                        </p:attrNameLst>
                                      </p:cBhvr>
                                      <p:to>
                                        <p:strVal val="visible"/>
                                      </p:to>
                                    </p:set>
                                    <p:animEffect transition="in" filter="fade">
                                      <p:cBhvr>
                                        <p:cTn id="80" dur="500"/>
                                        <p:tgtEl>
                                          <p:spTgt spid="136"/>
                                        </p:tgtEl>
                                      </p:cBhvr>
                                    </p:animEffect>
                                  </p:childTnLst>
                                </p:cTn>
                              </p:par>
                              <p:par>
                                <p:cTn id="81" presetID="10" presetClass="entr" presetSubtype="0" fill="hold" nodeType="withEffect">
                                  <p:stCondLst>
                                    <p:cond delay="0"/>
                                  </p:stCondLst>
                                  <p:childTnLst>
                                    <p:set>
                                      <p:cBhvr>
                                        <p:cTn id="82" dur="1" fill="hold">
                                          <p:stCondLst>
                                            <p:cond delay="0"/>
                                          </p:stCondLst>
                                        </p:cTn>
                                        <p:tgtEl>
                                          <p:spTgt spid="141"/>
                                        </p:tgtEl>
                                        <p:attrNameLst>
                                          <p:attrName>style.visibility</p:attrName>
                                        </p:attrNameLst>
                                      </p:cBhvr>
                                      <p:to>
                                        <p:strVal val="visible"/>
                                      </p:to>
                                    </p:set>
                                    <p:animEffect transition="in" filter="fade">
                                      <p:cBhvr>
                                        <p:cTn id="83" dur="500"/>
                                        <p:tgtEl>
                                          <p:spTgt spid="141"/>
                                        </p:tgtEl>
                                      </p:cBhvr>
                                    </p:animEffect>
                                  </p:childTnLst>
                                </p:cTn>
                              </p:par>
                              <p:par>
                                <p:cTn id="84" presetID="10" presetClass="entr" presetSubtype="0" fill="hold"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fade">
                                      <p:cBhvr>
                                        <p:cTn id="86" dur="500"/>
                                        <p:tgtEl>
                                          <p:spTgt spid="129"/>
                                        </p:tgtEl>
                                      </p:cBhvr>
                                    </p:animEffect>
                                  </p:childTnLst>
                                </p:cTn>
                              </p:par>
                              <p:par>
                                <p:cTn id="87" presetID="10" presetClass="entr" presetSubtype="0" fill="hold" nodeType="with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fade">
                                      <p:cBhvr>
                                        <p:cTn id="89" dur="500"/>
                                        <p:tgtEl>
                                          <p:spTgt spid="130"/>
                                        </p:tgtEl>
                                      </p:cBhvr>
                                    </p:animEffect>
                                  </p:childTnLst>
                                </p:cTn>
                              </p:par>
                              <p:par>
                                <p:cTn id="90" presetID="10" presetClass="entr" presetSubtype="0" fill="hold"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500"/>
                                        <p:tgtEl>
                                          <p:spTgt spid="131"/>
                                        </p:tgtEl>
                                      </p:cBhvr>
                                    </p:animEffect>
                                  </p:childTnLst>
                                </p:cTn>
                              </p:par>
                              <p:par>
                                <p:cTn id="93" presetID="10" presetClass="entr" presetSubtype="0" fill="hold"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fade">
                                      <p:cBhvr>
                                        <p:cTn id="95" dur="500"/>
                                        <p:tgtEl>
                                          <p:spTgt spid="132"/>
                                        </p:tgtEl>
                                      </p:cBhvr>
                                    </p:animEffect>
                                  </p:childTnLst>
                                </p:cTn>
                              </p:par>
                              <p:par>
                                <p:cTn id="96" presetID="10" presetClass="entr" presetSubtype="0" fill="hold" nodeType="withEffect">
                                  <p:stCondLst>
                                    <p:cond delay="0"/>
                                  </p:stCondLst>
                                  <p:childTnLst>
                                    <p:set>
                                      <p:cBhvr>
                                        <p:cTn id="97" dur="1" fill="hold">
                                          <p:stCondLst>
                                            <p:cond delay="0"/>
                                          </p:stCondLst>
                                        </p:cTn>
                                        <p:tgtEl>
                                          <p:spTgt spid="137"/>
                                        </p:tgtEl>
                                        <p:attrNameLst>
                                          <p:attrName>style.visibility</p:attrName>
                                        </p:attrNameLst>
                                      </p:cBhvr>
                                      <p:to>
                                        <p:strVal val="visible"/>
                                      </p:to>
                                    </p:set>
                                    <p:animEffect transition="in" filter="fade">
                                      <p:cBhvr>
                                        <p:cTn id="98" dur="500"/>
                                        <p:tgtEl>
                                          <p:spTgt spid="13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2"/>
                                        </p:tgtEl>
                                        <p:attrNameLst>
                                          <p:attrName>style.visibility</p:attrName>
                                        </p:attrNameLst>
                                      </p:cBhvr>
                                      <p:to>
                                        <p:strVal val="visible"/>
                                      </p:to>
                                    </p:set>
                                    <p:animEffect transition="in" filter="fade">
                                      <p:cBhvr>
                                        <p:cTn id="101" dur="500"/>
                                        <p:tgtEl>
                                          <p:spTgt spid="14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5"/>
                                        </p:tgtEl>
                                        <p:attrNameLst>
                                          <p:attrName>style.visibility</p:attrName>
                                        </p:attrNameLst>
                                      </p:cBhvr>
                                      <p:to>
                                        <p:strVal val="visible"/>
                                      </p:to>
                                    </p:set>
                                    <p:animEffect transition="in" filter="fade">
                                      <p:cBhvr>
                                        <p:cTn id="104" dur="500"/>
                                        <p:tgtEl>
                                          <p:spTgt spid="14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8"/>
                                        </p:tgtEl>
                                        <p:attrNameLst>
                                          <p:attrName>style.visibility</p:attrName>
                                        </p:attrNameLst>
                                      </p:cBhvr>
                                      <p:to>
                                        <p:strVal val="visible"/>
                                      </p:to>
                                    </p:set>
                                    <p:animEffect transition="in" filter="fade">
                                      <p:cBhvr>
                                        <p:cTn id="107" dur="500"/>
                                        <p:tgtEl>
                                          <p:spTgt spid="14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1"/>
                                        </p:tgtEl>
                                        <p:attrNameLst>
                                          <p:attrName>style.visibility</p:attrName>
                                        </p:attrNameLst>
                                      </p:cBhvr>
                                      <p:to>
                                        <p:strVal val="visible"/>
                                      </p:to>
                                    </p:set>
                                    <p:animEffect transition="in" filter="fade">
                                      <p:cBhvr>
                                        <p:cTn id="110" dur="500"/>
                                        <p:tgtEl>
                                          <p:spTgt spid="151"/>
                                        </p:tgtEl>
                                      </p:cBhvr>
                                    </p:animEffect>
                                  </p:childTnLst>
                                </p:cTn>
                              </p:par>
                              <p:par>
                                <p:cTn id="111" presetID="10" presetClass="entr" presetSubtype="0" fill="hold" nodeType="with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fade">
                                      <p:cBhvr>
                                        <p:cTn id="113"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36580" y="3503524"/>
            <a:ext cx="2120900" cy="1325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262037" y="197810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眼鏡</a:t>
            </a:r>
          </a:p>
        </p:txBody>
      </p:sp>
      <p:sp>
        <p:nvSpPr>
          <p:cNvPr id="13" name="角丸四角形 12"/>
          <p:cNvSpPr/>
          <p:nvPr/>
        </p:nvSpPr>
        <p:spPr>
          <a:xfrm>
            <a:off x="6262033" y="338739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腕時計</a:t>
            </a:r>
          </a:p>
        </p:txBody>
      </p:sp>
      <p:sp>
        <p:nvSpPr>
          <p:cNvPr id="14" name="角丸四角形 13"/>
          <p:cNvSpPr/>
          <p:nvPr/>
        </p:nvSpPr>
        <p:spPr>
          <a:xfrm>
            <a:off x="6262033" y="386538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指輪</a:t>
            </a:r>
          </a:p>
        </p:txBody>
      </p:sp>
      <p:sp>
        <p:nvSpPr>
          <p:cNvPr id="15" name="角丸四角形 14"/>
          <p:cNvSpPr/>
          <p:nvPr/>
        </p:nvSpPr>
        <p:spPr>
          <a:xfrm>
            <a:off x="6262038" y="435849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ベルト</a:t>
            </a:r>
          </a:p>
        </p:txBody>
      </p:sp>
      <p:sp>
        <p:nvSpPr>
          <p:cNvPr id="16" name="角丸四角形 15"/>
          <p:cNvSpPr/>
          <p:nvPr/>
        </p:nvSpPr>
        <p:spPr>
          <a:xfrm>
            <a:off x="6262033" y="48332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靴</a:t>
            </a:r>
          </a:p>
        </p:txBody>
      </p:sp>
      <p:sp>
        <p:nvSpPr>
          <p:cNvPr id="17" name="角丸四角形 16"/>
          <p:cNvSpPr/>
          <p:nvPr/>
        </p:nvSpPr>
        <p:spPr>
          <a:xfrm>
            <a:off x="6262038" y="149806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帽子</a:t>
            </a:r>
          </a:p>
        </p:txBody>
      </p:sp>
      <p:sp>
        <p:nvSpPr>
          <p:cNvPr id="18" name="角丸四角形 17"/>
          <p:cNvSpPr/>
          <p:nvPr/>
        </p:nvSpPr>
        <p:spPr>
          <a:xfrm>
            <a:off x="6262035" y="2921072"/>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衣服</a:t>
            </a:r>
          </a:p>
        </p:txBody>
      </p:sp>
      <p:sp>
        <p:nvSpPr>
          <p:cNvPr id="19" name="角丸四角形 18"/>
          <p:cNvSpPr/>
          <p:nvPr/>
        </p:nvSpPr>
        <p:spPr>
          <a:xfrm>
            <a:off x="6262038" y="245344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コンタクトレンズ</a:t>
            </a:r>
          </a:p>
        </p:txBody>
      </p:sp>
      <p:grpSp>
        <p:nvGrpSpPr>
          <p:cNvPr id="6" name="グループ化 5"/>
          <p:cNvGrpSpPr/>
          <p:nvPr/>
        </p:nvGrpSpPr>
        <p:grpSpPr>
          <a:xfrm>
            <a:off x="3165642" y="951827"/>
            <a:ext cx="2919663" cy="3465100"/>
            <a:chOff x="3165642" y="951827"/>
            <a:chExt cx="2919663" cy="3465100"/>
          </a:xfrm>
        </p:grpSpPr>
        <p:sp>
          <p:nvSpPr>
            <p:cNvPr id="4" name="角丸四角形 3"/>
            <p:cNvSpPr/>
            <p:nvPr/>
          </p:nvSpPr>
          <p:spPr>
            <a:xfrm>
              <a:off x="3165642" y="951827"/>
              <a:ext cx="2919663" cy="3465100"/>
            </a:xfrm>
            <a:prstGeom prst="roundRect">
              <a:avLst>
                <a:gd name="adj" fmla="val 403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1"/>
            <a:lstStyle/>
            <a:p>
              <a:pPr algn="ctr"/>
              <a:r>
                <a:rPr kumimoji="1" lang="ja-JP" altLang="en-US" sz="2000" dirty="0">
                  <a:solidFill>
                    <a:srgbClr val="FFFFFF"/>
                  </a:solidFill>
                  <a:latin typeface="ＭＳ Ｐゴシック"/>
                  <a:ea typeface="ＭＳ Ｐゴシック"/>
                  <a:cs typeface="ＭＳ Ｐゴシック"/>
                </a:rPr>
                <a:t>パーソナルアシスタンス</a:t>
              </a:r>
            </a:p>
          </p:txBody>
        </p:sp>
        <p:sp>
          <p:nvSpPr>
            <p:cNvPr id="20" name="右矢印 19"/>
            <p:cNvSpPr/>
            <p:nvPr/>
          </p:nvSpPr>
          <p:spPr>
            <a:xfrm>
              <a:off x="3425318" y="1384978"/>
              <a:ext cx="2333296" cy="1342181"/>
            </a:xfrm>
            <a:prstGeom prst="rightArrow">
              <a:avLst>
                <a:gd name="adj1" fmla="val 66210"/>
                <a:gd name="adj2" fmla="val 31396"/>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cs typeface="ＭＳ Ｐゴシック"/>
                </a:rPr>
                <a:t>操作</a:t>
              </a:r>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　</a:t>
              </a:r>
              <a:endParaRPr lang="en-US" altLang="ja-JP" sz="1200" dirty="0">
                <a:solidFill>
                  <a:srgbClr val="FFFFFF"/>
                </a:solidFill>
                <a:latin typeface="ＭＳ Ｐゴシック"/>
                <a:ea typeface="ＭＳ Ｐゴシック"/>
                <a:cs typeface="ＭＳ Ｐゴシック"/>
              </a:endParaRPr>
            </a:p>
            <a:p>
              <a:r>
                <a:rPr lang="ja-JP" altLang="en-US" sz="1200" dirty="0">
                  <a:solidFill>
                    <a:srgbClr val="FFFFFF"/>
                  </a:solidFill>
                  <a:latin typeface="ＭＳ Ｐゴシック"/>
                  <a:ea typeface="ＭＳ Ｐゴシック"/>
                  <a:cs typeface="ＭＳ Ｐゴシック"/>
                </a:rPr>
                <a:t>・音声入力、</a:t>
              </a:r>
              <a:r>
                <a:rPr kumimoji="1" lang="ja-JP" altLang="en-US" sz="1200" dirty="0">
                  <a:solidFill>
                    <a:srgbClr val="FFFFFF"/>
                  </a:solidFill>
                  <a:latin typeface="ＭＳ Ｐゴシック"/>
                  <a:ea typeface="ＭＳ Ｐゴシック"/>
                  <a:cs typeface="ＭＳ Ｐゴシック"/>
                </a:rPr>
                <a:t>ジェスチャ</a:t>
              </a:r>
              <a:endParaRPr lang="en-US" altLang="ja-JP" sz="1200" dirty="0">
                <a:solidFill>
                  <a:srgbClr val="FFFFFF"/>
                </a:solidFill>
                <a:latin typeface="ＭＳ Ｐゴシック"/>
                <a:ea typeface="ＭＳ Ｐゴシック"/>
                <a:cs typeface="ＭＳ Ｐゴシック"/>
              </a:endParaRPr>
            </a:p>
            <a:p>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a:t>
              </a:r>
              <a:r>
                <a:rPr kumimoji="1" lang="en-US" altLang="ja-JP" sz="1200" dirty="0">
                  <a:solidFill>
                    <a:srgbClr val="FFFFFF"/>
                  </a:solidFill>
                  <a:latin typeface="ＭＳ Ｐゴシック"/>
                  <a:ea typeface="ＭＳ Ｐゴシック"/>
                  <a:cs typeface="ＭＳ Ｐゴシック"/>
                </a:rPr>
                <a:t>】</a:t>
              </a:r>
            </a:p>
            <a:p>
              <a:r>
                <a:rPr lang="ja-JP" altLang="en-US" sz="1200" dirty="0">
                  <a:solidFill>
                    <a:srgbClr val="FFFFFF"/>
                  </a:solidFill>
                  <a:latin typeface="ＭＳ Ｐゴシック"/>
                  <a:ea typeface="ＭＳ Ｐゴシック"/>
                  <a:cs typeface="ＭＳ Ｐゴシック"/>
                </a:rPr>
                <a:t>・通知、情報フィードバック</a:t>
              </a:r>
              <a:endParaRPr kumimoji="1" lang="en-US" altLang="ja-JP" sz="1200" dirty="0">
                <a:solidFill>
                  <a:srgbClr val="FFFFFF"/>
                </a:solidFill>
                <a:latin typeface="ＭＳ Ｐゴシック"/>
                <a:ea typeface="ＭＳ Ｐゴシック"/>
                <a:cs typeface="ＭＳ Ｐゴシック"/>
              </a:endParaRPr>
            </a:p>
          </p:txBody>
        </p:sp>
        <p:sp>
          <p:nvSpPr>
            <p:cNvPr id="21" name="左矢印 20"/>
            <p:cNvSpPr/>
            <p:nvPr/>
          </p:nvSpPr>
          <p:spPr>
            <a:xfrm>
              <a:off x="3425318" y="2568150"/>
              <a:ext cx="2333296" cy="1759674"/>
            </a:xfrm>
            <a:prstGeom prst="leftArrow">
              <a:avLst>
                <a:gd name="adj1" fmla="val 76316"/>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情報提供</a:t>
              </a:r>
              <a:r>
                <a:rPr kumimoji="1" lang="en-US" altLang="ja-JP" sz="1200" dirty="0">
                  <a:solidFill>
                    <a:srgbClr val="FFFFFF"/>
                  </a:solidFill>
                  <a:latin typeface="ＭＳ Ｐゴシック"/>
                  <a:ea typeface="ＭＳ Ｐゴシック"/>
                  <a:cs typeface="ＭＳ Ｐゴシック"/>
                </a:rPr>
                <a:t>】</a:t>
              </a:r>
            </a:p>
            <a:p>
              <a:r>
                <a:rPr kumimoji="1" lang="ja-JP" altLang="en-US" sz="1200" dirty="0">
                  <a:solidFill>
                    <a:srgbClr val="FFFFFF"/>
                  </a:solidFill>
                  <a:latin typeface="ＭＳ Ｐゴシック"/>
                  <a:ea typeface="ＭＳ Ｐゴシック"/>
                  <a:cs typeface="ＭＳ Ｐゴシック"/>
                </a:rPr>
                <a:t>着信、メール、メッセージ</a:t>
              </a:r>
              <a:endParaRPr kumimoji="1" lang="en-US" altLang="ja-JP" sz="1200" dirty="0">
                <a:solidFill>
                  <a:srgbClr val="FFFFFF"/>
                </a:solidFill>
                <a:latin typeface="ＭＳ Ｐゴシック"/>
                <a:ea typeface="ＭＳ Ｐゴシック"/>
                <a:cs typeface="ＭＳ Ｐゴシック"/>
              </a:endParaRPr>
            </a:p>
            <a:p>
              <a:r>
                <a:rPr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音声インターフェース</a:t>
              </a:r>
              <a:r>
                <a:rPr lang="en-US" altLang="ja-JP" sz="1200" dirty="0">
                  <a:solidFill>
                    <a:srgbClr val="FFFFFF"/>
                  </a:solidFill>
                  <a:latin typeface="ＭＳ Ｐゴシック"/>
                  <a:ea typeface="ＭＳ Ｐゴシック"/>
                  <a:cs typeface="ＭＳ Ｐゴシック"/>
                </a:rPr>
                <a:t>】</a:t>
              </a:r>
              <a:endParaRPr kumimoji="1" lang="en-US" altLang="ja-JP" sz="1200" dirty="0">
                <a:solidFill>
                  <a:srgbClr val="FFFFFF"/>
                </a:solidFill>
                <a:latin typeface="ＭＳ Ｐゴシック"/>
                <a:ea typeface="ＭＳ Ｐゴシック"/>
                <a:cs typeface="ＭＳ Ｐゴシック"/>
              </a:endParaRPr>
            </a:p>
            <a:p>
              <a:r>
                <a:rPr lang="ja-JP" altLang="en-US" sz="1200" dirty="0">
                  <a:solidFill>
                    <a:srgbClr val="FFFFFF"/>
                  </a:solidFill>
                  <a:latin typeface="ＭＳ Ｐゴシック"/>
                  <a:cs typeface="ＭＳ Ｐゴシック"/>
                </a:rPr>
                <a:t>通話・音楽再生</a:t>
              </a:r>
              <a:endParaRPr lang="en-US" altLang="ja-JP" sz="1200" dirty="0">
                <a:solidFill>
                  <a:srgbClr val="FFFFFF"/>
                </a:solidFill>
                <a:latin typeface="ＭＳ Ｐゴシック"/>
                <a:cs typeface="ＭＳ Ｐゴシック"/>
              </a:endParaRPr>
            </a:p>
            <a:p>
              <a:r>
                <a:rPr lang="en-US" altLang="ja-JP" sz="1200" dirty="0">
                  <a:solidFill>
                    <a:srgbClr val="FFFFFF"/>
                  </a:solidFill>
                  <a:latin typeface="ＭＳ Ｐゴシック"/>
                  <a:cs typeface="ＭＳ Ｐゴシック"/>
                </a:rPr>
                <a:t>【</a:t>
              </a:r>
              <a:r>
                <a:rPr lang="ja-JP" altLang="en-US" sz="1200" dirty="0">
                  <a:solidFill>
                    <a:srgbClr val="FFFFFF"/>
                  </a:solidFill>
                  <a:latin typeface="ＭＳ Ｐゴシック"/>
                  <a:cs typeface="ＭＳ Ｐゴシック"/>
                </a:rPr>
                <a:t>情報表示</a:t>
              </a:r>
              <a:r>
                <a:rPr lang="en-US" altLang="ja-JP" sz="1200" dirty="0">
                  <a:solidFill>
                    <a:srgbClr val="FFFFFF"/>
                  </a:solidFill>
                  <a:latin typeface="ＭＳ Ｐゴシック"/>
                  <a:cs typeface="ＭＳ Ｐゴシック"/>
                </a:rPr>
                <a:t>】</a:t>
              </a:r>
            </a:p>
            <a:p>
              <a:r>
                <a:rPr lang="ja-JP" altLang="en-US" sz="1200" dirty="0">
                  <a:solidFill>
                    <a:srgbClr val="FFFFFF"/>
                  </a:solidFill>
                  <a:latin typeface="ＭＳ Ｐゴシック"/>
                  <a:cs typeface="ＭＳ Ｐゴシック"/>
                </a:rPr>
                <a:t>ナビ、チケット</a:t>
              </a:r>
              <a:endParaRPr lang="en-US" altLang="ja-JP" sz="1200" dirty="0">
                <a:solidFill>
                  <a:srgbClr val="FFFFFF"/>
                </a:solidFill>
                <a:latin typeface="ＭＳ Ｐゴシック"/>
                <a:cs typeface="ＭＳ Ｐゴシック"/>
              </a:endParaRPr>
            </a:p>
          </p:txBody>
        </p:sp>
      </p:grpSp>
      <p:grpSp>
        <p:nvGrpSpPr>
          <p:cNvPr id="2" name="図形グループ 1"/>
          <p:cNvGrpSpPr/>
          <p:nvPr/>
        </p:nvGrpSpPr>
        <p:grpSpPr>
          <a:xfrm>
            <a:off x="1253344" y="1785523"/>
            <a:ext cx="710585" cy="1470946"/>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262038" y="53158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a:t>
            </a:r>
            <a:endParaRPr kumimoji="1" lang="en-US" altLang="ja-JP" sz="16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948078" y="3564366"/>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a:solidFill>
                  <a:srgbClr val="0000FF"/>
                </a:solidFill>
              </a:rPr>
              <a:t>身体密着</a:t>
            </a:r>
            <a:endParaRPr kumimoji="1" lang="en-US" altLang="ja-JP" sz="2400" dirty="0">
              <a:solidFill>
                <a:srgbClr val="0000FF"/>
              </a:solidFill>
            </a:endParaRPr>
          </a:p>
          <a:p>
            <a:pPr marL="285750" indent="-285750">
              <a:buFont typeface="Wingdings" charset="2"/>
              <a:buChar char="v"/>
            </a:pPr>
            <a:r>
              <a:rPr lang="ja-JP" altLang="en-US" sz="2400" dirty="0">
                <a:solidFill>
                  <a:srgbClr val="0000FF"/>
                </a:solidFill>
              </a:rPr>
              <a:t>常時携帯</a:t>
            </a:r>
            <a:endParaRPr lang="en-US" altLang="ja-JP" sz="2400" dirty="0">
              <a:solidFill>
                <a:srgbClr val="0000FF"/>
              </a:solidFill>
            </a:endParaRPr>
          </a:p>
          <a:p>
            <a:pPr marL="285750" indent="-285750">
              <a:buFont typeface="Wingdings" charset="2"/>
              <a:buChar char="v"/>
            </a:pPr>
            <a:r>
              <a:rPr kumimoji="1" lang="ja-JP" altLang="en-US" sz="2400" dirty="0">
                <a:solidFill>
                  <a:srgbClr val="0000FF"/>
                </a:solidFill>
              </a:rPr>
              <a:t>常時接続</a:t>
            </a:r>
          </a:p>
        </p:txBody>
      </p:sp>
      <p:sp>
        <p:nvSpPr>
          <p:cNvPr id="35" name="タイトル 34"/>
          <p:cNvSpPr>
            <a:spLocks noGrp="1"/>
          </p:cNvSpPr>
          <p:nvPr>
            <p:ph type="title"/>
          </p:nvPr>
        </p:nvSpPr>
        <p:spPr/>
        <p:txBody>
          <a:bodyPr/>
          <a:lstStyle/>
          <a:p>
            <a:r>
              <a:rPr kumimoji="1" lang="ja-JP" altLang="en-US" dirty="0"/>
              <a:t>ウェアラブル・デバイスの種類と使われ方</a:t>
            </a:r>
          </a:p>
        </p:txBody>
      </p:sp>
      <p:grpSp>
        <p:nvGrpSpPr>
          <p:cNvPr id="7" name="グループ化 6"/>
          <p:cNvGrpSpPr/>
          <p:nvPr/>
        </p:nvGrpSpPr>
        <p:grpSpPr>
          <a:xfrm>
            <a:off x="834189" y="4481095"/>
            <a:ext cx="5251116" cy="1892968"/>
            <a:chOff x="834189" y="4481095"/>
            <a:chExt cx="5251116" cy="1892968"/>
          </a:xfrm>
        </p:grpSpPr>
        <p:sp>
          <p:nvSpPr>
            <p:cNvPr id="25" name="角丸四角形 24"/>
            <p:cNvSpPr/>
            <p:nvPr/>
          </p:nvSpPr>
          <p:spPr>
            <a:xfrm>
              <a:off x="3165642" y="4481095"/>
              <a:ext cx="2919663" cy="1892968"/>
            </a:xfrm>
            <a:prstGeom prst="roundRect">
              <a:avLst>
                <a:gd name="adj" fmla="val 787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000" dirty="0">
                  <a:solidFill>
                    <a:srgbClr val="FFFFFF"/>
                  </a:solidFill>
                  <a:latin typeface="ＭＳ Ｐゴシック"/>
                  <a:ea typeface="ＭＳ Ｐゴシック"/>
                  <a:cs typeface="ＭＳ Ｐゴシック"/>
                </a:rPr>
                <a:t>医療・健康</a:t>
              </a:r>
            </a:p>
          </p:txBody>
        </p:sp>
        <p:sp>
          <p:nvSpPr>
            <p:cNvPr id="24" name="左矢印 23"/>
            <p:cNvSpPr/>
            <p:nvPr/>
          </p:nvSpPr>
          <p:spPr>
            <a:xfrm>
              <a:off x="3425318" y="4572751"/>
              <a:ext cx="2333296" cy="1346786"/>
            </a:xfrm>
            <a:prstGeom prst="leftArrow">
              <a:avLst>
                <a:gd name="adj1" fmla="val 70708"/>
                <a:gd name="adj2" fmla="val 3283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rgbClr val="FFFFFF"/>
                  </a:solidFill>
                  <a:latin typeface="ＭＳ Ｐゴシック"/>
                  <a:cs typeface="ＭＳ Ｐゴシック"/>
                </a:rPr>
                <a:t>【</a:t>
              </a:r>
              <a:r>
                <a:rPr lang="ja-JP" altLang="en-US" sz="1200" dirty="0">
                  <a:solidFill>
                    <a:srgbClr val="FFFFFF"/>
                  </a:solidFill>
                  <a:latin typeface="ＭＳ Ｐゴシック"/>
                  <a:cs typeface="ＭＳ Ｐゴシック"/>
                </a:rPr>
                <a:t>生体情報</a:t>
              </a:r>
              <a:r>
                <a:rPr lang="en-US" altLang="ja-JP" sz="1200" dirty="0">
                  <a:solidFill>
                    <a:srgbClr val="FFFFFF"/>
                  </a:solidFill>
                  <a:latin typeface="ＭＳ Ｐゴシック"/>
                  <a:cs typeface="ＭＳ Ｐゴシック"/>
                </a:rPr>
                <a:t>】</a:t>
              </a:r>
              <a:endParaRPr lang="ja-JP" altLang="en-US" sz="1200" dirty="0">
                <a:solidFill>
                  <a:srgbClr val="FFFFFF"/>
                </a:solidFill>
                <a:latin typeface="ＭＳ Ｐゴシック"/>
                <a:cs typeface="ＭＳ Ｐゴシック"/>
              </a:endParaRPr>
            </a:p>
            <a:p>
              <a:r>
                <a:rPr lang="ja-JP" altLang="en-US" sz="1200" dirty="0">
                  <a:solidFill>
                    <a:srgbClr val="FFFFFF"/>
                  </a:solidFill>
                  <a:latin typeface="ＭＳ Ｐゴシック"/>
                  <a:ea typeface="ＭＳ Ｐゴシック"/>
                  <a:cs typeface="ＭＳ Ｐゴシック"/>
                </a:rPr>
                <a:t>血圧・心拍・体温・脳波・呼吸・睡眠状態・血糖値・会話量・活動量・紫外線量</a:t>
              </a:r>
              <a:endParaRPr lang="en-US" altLang="ja-JP" sz="1200" dirty="0">
                <a:solidFill>
                  <a:srgbClr val="FFFFFF"/>
                </a:solidFill>
                <a:latin typeface="ＭＳ Ｐゴシック"/>
                <a:ea typeface="ＭＳ Ｐゴシック"/>
                <a:cs typeface="ＭＳ Ｐゴシック"/>
              </a:endParaRPr>
            </a:p>
          </p:txBody>
        </p:sp>
        <p:pic>
          <p:nvPicPr>
            <p:cNvPr id="26" name="図 25"/>
            <p:cNvPicPr>
              <a:picLocks noChangeAspect="1"/>
            </p:cNvPicPr>
            <p:nvPr/>
          </p:nvPicPr>
          <p:blipFill>
            <a:blip r:embed="rId3">
              <a:clrChange>
                <a:clrFrom>
                  <a:srgbClr val="FFFFFF"/>
                </a:clrFrom>
                <a:clrTo>
                  <a:srgbClr val="FFFFFF">
                    <a:alpha val="0"/>
                  </a:srgbClr>
                </a:clrTo>
              </a:clrChange>
            </a:blip>
            <a:stretch>
              <a:fillRect/>
            </a:stretch>
          </p:blipFill>
          <p:spPr>
            <a:xfrm>
              <a:off x="2485755" y="5229990"/>
              <a:ext cx="368166" cy="593816"/>
            </a:xfrm>
            <a:prstGeom prst="rect">
              <a:avLst/>
            </a:prstGeom>
          </p:spPr>
        </p:pic>
        <p:sp>
          <p:nvSpPr>
            <p:cNvPr id="5" name="雲 4"/>
            <p:cNvSpPr/>
            <p:nvPr/>
          </p:nvSpPr>
          <p:spPr>
            <a:xfrm>
              <a:off x="834189" y="5181600"/>
              <a:ext cx="1374274" cy="786063"/>
            </a:xfrm>
            <a:prstGeom prst="cloud">
              <a:avLst/>
            </a:prstGeom>
            <a:solidFill>
              <a:schemeClr val="bg1">
                <a:lumMod val="9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7" name="図 26"/>
          <p:cNvPicPr>
            <a:picLocks noChangeAspect="1"/>
          </p:cNvPicPr>
          <p:nvPr/>
        </p:nvPicPr>
        <p:blipFill>
          <a:blip r:embed="rId3">
            <a:clrChange>
              <a:clrFrom>
                <a:srgbClr val="FFFFFF"/>
              </a:clrFrom>
              <a:clrTo>
                <a:srgbClr val="FFFFFF">
                  <a:alpha val="0"/>
                </a:srgbClr>
              </a:clrTo>
            </a:clrChange>
          </a:blip>
          <a:stretch>
            <a:fillRect/>
          </a:stretch>
        </p:blipFill>
        <p:spPr>
          <a:xfrm>
            <a:off x="2483555" y="2509143"/>
            <a:ext cx="368166" cy="593816"/>
          </a:xfrm>
          <a:prstGeom prst="rect">
            <a:avLst/>
          </a:prstGeom>
        </p:spPr>
      </p:pic>
    </p:spTree>
    <p:extLst>
      <p:ext uri="{BB962C8B-B14F-4D97-AF65-F5344CB8AC3E}">
        <p14:creationId xmlns:p14="http://schemas.microsoft.com/office/powerpoint/2010/main" val="6519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ユビキタスコンピューティング </a:t>
            </a:r>
            <a:r>
              <a:rPr kumimoji="1" lang="en-US" altLang="ja-JP" dirty="0" smtClean="0"/>
              <a:t>=</a:t>
            </a:r>
            <a:r>
              <a:rPr kumimoji="1" lang="ja-JP" altLang="en-US" dirty="0" smtClean="0"/>
              <a:t> </a:t>
            </a:r>
            <a:r>
              <a:rPr kumimoji="1" lang="en-US" altLang="ja-JP" dirty="0" smtClean="0"/>
              <a:t>10</a:t>
            </a:r>
            <a:r>
              <a:rPr kumimoji="1" lang="ja-JP" altLang="en-US" dirty="0" smtClean="0"/>
              <a:t>年前の</a:t>
            </a:r>
            <a:r>
              <a:rPr kumimoji="1" lang="en-US" altLang="ja-JP" dirty="0" err="1" smtClean="0"/>
              <a:t>IoT</a:t>
            </a:r>
            <a:endParaRPr kumimoji="1" lang="ja-JP" altLang="en-US" dirty="0"/>
          </a:p>
        </p:txBody>
      </p:sp>
      <p:pic>
        <p:nvPicPr>
          <p:cNvPr id="1026" name="Picture 2" descr="図表[1]　ユビキタスネットワークの実現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45" y="1284822"/>
            <a:ext cx="8185131" cy="406243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31545" y="5525466"/>
            <a:ext cx="3627916" cy="461665"/>
          </a:xfrm>
          <a:prstGeom prst="rect">
            <a:avLst/>
          </a:prstGeom>
          <a:noFill/>
        </p:spPr>
        <p:txBody>
          <a:bodyPr wrap="none" rtlCol="0">
            <a:spAutoFit/>
          </a:bodyPr>
          <a:lstStyle/>
          <a:p>
            <a:r>
              <a:rPr kumimoji="1" lang="ja-JP" altLang="en-US" sz="1200"/>
              <a:t>平成</a:t>
            </a:r>
            <a:r>
              <a:rPr kumimoji="1" lang="en-US" altLang="ja-JP" sz="1200"/>
              <a:t>16</a:t>
            </a:r>
            <a:r>
              <a:rPr kumimoji="1" lang="ja-JP" altLang="en-US" sz="1200"/>
              <a:t>年</a:t>
            </a:r>
            <a:r>
              <a:rPr kumimoji="1" lang="en-US" altLang="ja-JP" sz="1200"/>
              <a:t>(2004</a:t>
            </a:r>
            <a:r>
              <a:rPr kumimoji="1" lang="ja-JP" altLang="en-US" sz="1200"/>
              <a:t>年</a:t>
            </a:r>
            <a:r>
              <a:rPr kumimoji="1" lang="en-US" altLang="ja-JP" sz="1200"/>
              <a:t>)</a:t>
            </a:r>
            <a:r>
              <a:rPr kumimoji="1" lang="ja-JP" altLang="en-US" sz="1200"/>
              <a:t>情報通信白書より</a:t>
            </a:r>
            <a:endParaRPr kumimoji="1" lang="en-US" altLang="ja-JP" sz="1200"/>
          </a:p>
          <a:p>
            <a:r>
              <a:rPr kumimoji="1" lang="ja-JP" altLang="en-US" sz="1200"/>
              <a:t>「</a:t>
            </a:r>
            <a:r>
              <a:rPr lang="ja-JP" altLang="en-US" sz="1200"/>
              <a:t>いつでも、どこでも、何でも、誰でもがネットワークに」</a:t>
            </a:r>
            <a:endParaRPr kumimoji="1" lang="ja-JP" altLang="en-US" sz="1200" dirty="0"/>
          </a:p>
        </p:txBody>
      </p:sp>
    </p:spTree>
    <p:extLst>
      <p:ext uri="{BB962C8B-B14F-4D97-AF65-F5344CB8AC3E}">
        <p14:creationId xmlns:p14="http://schemas.microsoft.com/office/powerpoint/2010/main" val="279952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ユビキタスからアンビエントへ</a:t>
            </a:r>
          </a:p>
        </p:txBody>
      </p:sp>
      <p:sp>
        <p:nvSpPr>
          <p:cNvPr id="4" name="角丸四角形 3"/>
          <p:cNvSpPr/>
          <p:nvPr/>
        </p:nvSpPr>
        <p:spPr>
          <a:xfrm>
            <a:off x="457200" y="944508"/>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ユビキタス</a:t>
            </a:r>
            <a:endParaRPr kumimoji="1" lang="ja-JP" altLang="en-US" sz="2400" dirty="0">
              <a:solidFill>
                <a:srgbClr val="FFFFFF"/>
              </a:solidFill>
              <a:latin typeface="+mj-lt"/>
              <a:ea typeface="+mj-ea"/>
              <a:cs typeface="ＭＳ Ｐゴシック"/>
            </a:endParaRPr>
          </a:p>
        </p:txBody>
      </p:sp>
      <p:sp>
        <p:nvSpPr>
          <p:cNvPr id="5" name="角丸四角形 4"/>
          <p:cNvSpPr/>
          <p:nvPr/>
        </p:nvSpPr>
        <p:spPr>
          <a:xfrm>
            <a:off x="4625317" y="944508"/>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アンビエント</a:t>
            </a:r>
            <a:endParaRPr kumimoji="1" lang="ja-JP" altLang="en-US" sz="2400" dirty="0">
              <a:solidFill>
                <a:srgbClr val="FFFFFF"/>
              </a:solidFill>
              <a:latin typeface="+mj-lt"/>
              <a:ea typeface="+mj-ea"/>
              <a:cs typeface="ＭＳ Ｐゴシック"/>
            </a:endParaRPr>
          </a:p>
        </p:txBody>
      </p:sp>
      <p:sp>
        <p:nvSpPr>
          <p:cNvPr id="6" name="角丸四角形 5"/>
          <p:cNvSpPr/>
          <p:nvPr/>
        </p:nvSpPr>
        <p:spPr>
          <a:xfrm>
            <a:off x="457200" y="1854997"/>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ケータイ</a:t>
            </a:r>
            <a:endParaRPr kumimoji="1" lang="ja-JP" altLang="en-US" sz="2400" dirty="0">
              <a:solidFill>
                <a:srgbClr val="FFFFFF"/>
              </a:solidFill>
              <a:latin typeface="+mj-lt"/>
              <a:ea typeface="+mj-ea"/>
              <a:cs typeface="ＭＳ Ｐゴシック"/>
            </a:endParaRPr>
          </a:p>
        </p:txBody>
      </p:sp>
      <p:sp>
        <p:nvSpPr>
          <p:cNvPr id="7" name="角丸四角形 6"/>
          <p:cNvSpPr/>
          <p:nvPr/>
        </p:nvSpPr>
        <p:spPr>
          <a:xfrm>
            <a:off x="4625317" y="1854997"/>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スマホ</a:t>
            </a:r>
            <a:endParaRPr kumimoji="1" lang="ja-JP" altLang="en-US" sz="2400" dirty="0">
              <a:solidFill>
                <a:srgbClr val="FFFFFF"/>
              </a:solidFill>
              <a:latin typeface="+mj-lt"/>
              <a:ea typeface="+mj-ea"/>
              <a:cs typeface="ＭＳ Ｐゴシック"/>
            </a:endParaRPr>
          </a:p>
        </p:txBody>
      </p:sp>
      <p:sp>
        <p:nvSpPr>
          <p:cNvPr id="8" name="角丸四角形 7"/>
          <p:cNvSpPr/>
          <p:nvPr/>
        </p:nvSpPr>
        <p:spPr>
          <a:xfrm>
            <a:off x="457200" y="2506940"/>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テレビがゲートウェイ</a:t>
            </a:r>
            <a:endParaRPr kumimoji="1" lang="ja-JP" altLang="en-US" sz="2400" dirty="0">
              <a:solidFill>
                <a:srgbClr val="FFFFFF"/>
              </a:solidFill>
              <a:latin typeface="+mj-lt"/>
              <a:ea typeface="+mj-ea"/>
              <a:cs typeface="ＭＳ Ｐゴシック"/>
            </a:endParaRPr>
          </a:p>
        </p:txBody>
      </p:sp>
      <p:sp>
        <p:nvSpPr>
          <p:cNvPr id="9" name="角丸四角形 8"/>
          <p:cNvSpPr/>
          <p:nvPr/>
        </p:nvSpPr>
        <p:spPr>
          <a:xfrm>
            <a:off x="4625317" y="2506940"/>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スマホがゲートウェイ</a:t>
            </a:r>
            <a:endParaRPr kumimoji="1" lang="ja-JP" altLang="en-US" sz="2400" dirty="0">
              <a:solidFill>
                <a:srgbClr val="FFFFFF"/>
              </a:solidFill>
              <a:latin typeface="+mj-lt"/>
              <a:ea typeface="+mj-ea"/>
              <a:cs typeface="ＭＳ Ｐゴシック"/>
            </a:endParaRPr>
          </a:p>
        </p:txBody>
      </p:sp>
      <p:sp>
        <p:nvSpPr>
          <p:cNvPr id="10" name="角丸四角形 9"/>
          <p:cNvSpPr/>
          <p:nvPr/>
        </p:nvSpPr>
        <p:spPr>
          <a:xfrm>
            <a:off x="457200" y="3158883"/>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M2M</a:t>
            </a:r>
            <a:endParaRPr kumimoji="1" lang="ja-JP" altLang="en-US" sz="2400" dirty="0">
              <a:solidFill>
                <a:srgbClr val="FFFFFF"/>
              </a:solidFill>
              <a:latin typeface="+mj-lt"/>
              <a:ea typeface="+mj-ea"/>
              <a:cs typeface="ＭＳ Ｐゴシック"/>
            </a:endParaRPr>
          </a:p>
        </p:txBody>
      </p:sp>
      <p:sp>
        <p:nvSpPr>
          <p:cNvPr id="11" name="角丸四角形 10"/>
          <p:cNvSpPr/>
          <p:nvPr/>
        </p:nvSpPr>
        <p:spPr>
          <a:xfrm>
            <a:off x="4625317" y="3158883"/>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IoT</a:t>
            </a:r>
            <a:endParaRPr kumimoji="1" lang="ja-JP" altLang="en-US" sz="2400" dirty="0">
              <a:solidFill>
                <a:srgbClr val="FFFFFF"/>
              </a:solidFill>
              <a:latin typeface="+mj-lt"/>
              <a:ea typeface="+mj-ea"/>
              <a:cs typeface="ＭＳ Ｐゴシック"/>
            </a:endParaRPr>
          </a:p>
        </p:txBody>
      </p:sp>
      <p:sp>
        <p:nvSpPr>
          <p:cNvPr id="12" name="角丸四角形 11"/>
          <p:cNvSpPr/>
          <p:nvPr/>
        </p:nvSpPr>
        <p:spPr>
          <a:xfrm>
            <a:off x="457200" y="5114712"/>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様々なモノがシステムに接続され、人間からそれらに働きかけ、情報を得る</a:t>
            </a:r>
            <a:endParaRPr kumimoji="1" lang="ja-JP" altLang="en-US" sz="2400" dirty="0">
              <a:solidFill>
                <a:srgbClr val="FFFFFF"/>
              </a:solidFill>
              <a:latin typeface="+mj-lt"/>
              <a:ea typeface="+mj-ea"/>
              <a:cs typeface="ＭＳ Ｐゴシック"/>
            </a:endParaRPr>
          </a:p>
        </p:txBody>
      </p:sp>
      <p:sp>
        <p:nvSpPr>
          <p:cNvPr id="13" name="角丸四角形 12"/>
          <p:cNvSpPr/>
          <p:nvPr/>
        </p:nvSpPr>
        <p:spPr>
          <a:xfrm>
            <a:off x="4625317" y="5114712"/>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システムが人間を見えない形で取り巻き、必要に応じて情報を提供</a:t>
            </a:r>
            <a:endParaRPr kumimoji="1" lang="ja-JP" altLang="en-US" sz="2400" dirty="0">
              <a:solidFill>
                <a:srgbClr val="FFFFFF"/>
              </a:solidFill>
              <a:latin typeface="+mj-lt"/>
              <a:ea typeface="+mj-ea"/>
              <a:cs typeface="ＭＳ Ｐゴシック"/>
            </a:endParaRPr>
          </a:p>
        </p:txBody>
      </p:sp>
      <p:sp>
        <p:nvSpPr>
          <p:cNvPr id="14" name="角丸四角形 13"/>
          <p:cNvSpPr/>
          <p:nvPr/>
        </p:nvSpPr>
        <p:spPr>
          <a:xfrm>
            <a:off x="457200" y="3810826"/>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2G/</a:t>
            </a:r>
            <a:r>
              <a:rPr kumimoji="1" lang="ja-JP" altLang="en-US" sz="2400">
                <a:solidFill>
                  <a:srgbClr val="FFFFFF"/>
                </a:solidFill>
                <a:latin typeface="+mj-lt"/>
                <a:ea typeface="+mj-ea"/>
                <a:cs typeface="ＭＳ Ｐゴシック"/>
              </a:rPr>
              <a:t>電灯線ネットワーク</a:t>
            </a:r>
            <a:endParaRPr kumimoji="1" lang="ja-JP" altLang="en-US" sz="2400" dirty="0">
              <a:solidFill>
                <a:srgbClr val="FFFFFF"/>
              </a:solidFill>
              <a:latin typeface="+mj-lt"/>
              <a:ea typeface="+mj-ea"/>
              <a:cs typeface="ＭＳ Ｐゴシック"/>
            </a:endParaRPr>
          </a:p>
        </p:txBody>
      </p:sp>
      <p:sp>
        <p:nvSpPr>
          <p:cNvPr id="15" name="角丸四角形 14"/>
          <p:cNvSpPr/>
          <p:nvPr/>
        </p:nvSpPr>
        <p:spPr>
          <a:xfrm>
            <a:off x="4625317" y="3810826"/>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4G/5G/WiFi/</a:t>
            </a:r>
            <a:r>
              <a:rPr kumimoji="1" lang="ja-JP" altLang="en-US" sz="2400">
                <a:solidFill>
                  <a:srgbClr val="FFFFFF"/>
                </a:solidFill>
                <a:latin typeface="+mj-lt"/>
                <a:ea typeface="+mj-ea"/>
                <a:cs typeface="ＭＳ Ｐゴシック"/>
              </a:rPr>
              <a:t>光</a:t>
            </a:r>
            <a:endParaRPr kumimoji="1" lang="ja-JP" altLang="en-US" sz="2400" dirty="0">
              <a:solidFill>
                <a:srgbClr val="FFFFFF"/>
              </a:solidFill>
              <a:latin typeface="+mj-lt"/>
              <a:ea typeface="+mj-ea"/>
              <a:cs typeface="ＭＳ Ｐゴシック"/>
            </a:endParaRPr>
          </a:p>
        </p:txBody>
      </p:sp>
      <p:sp>
        <p:nvSpPr>
          <p:cNvPr id="16" name="角丸四角形 15"/>
          <p:cNvSpPr/>
          <p:nvPr/>
        </p:nvSpPr>
        <p:spPr>
          <a:xfrm>
            <a:off x="457200" y="4462769"/>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クラウド無し</a:t>
            </a:r>
            <a:endParaRPr kumimoji="1" lang="ja-JP" altLang="en-US" sz="2400" dirty="0">
              <a:solidFill>
                <a:srgbClr val="FFFFFF"/>
              </a:solidFill>
              <a:latin typeface="+mj-lt"/>
              <a:ea typeface="+mj-ea"/>
              <a:cs typeface="ＭＳ Ｐゴシック"/>
            </a:endParaRPr>
          </a:p>
        </p:txBody>
      </p:sp>
      <p:sp>
        <p:nvSpPr>
          <p:cNvPr id="17" name="角丸四角形 16"/>
          <p:cNvSpPr/>
          <p:nvPr/>
        </p:nvSpPr>
        <p:spPr>
          <a:xfrm>
            <a:off x="4625317" y="4462769"/>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クラウド前提</a:t>
            </a:r>
            <a:endParaRPr kumimoji="1" lang="ja-JP" altLang="en-US" sz="2400" dirty="0">
              <a:solidFill>
                <a:srgbClr val="FFFFFF"/>
              </a:solidFill>
              <a:latin typeface="+mj-lt"/>
              <a:ea typeface="+mj-ea"/>
              <a:cs typeface="ＭＳ Ｐゴシック"/>
            </a:endParaRPr>
          </a:p>
        </p:txBody>
      </p:sp>
    </p:spTree>
    <p:extLst>
      <p:ext uri="{BB962C8B-B14F-4D97-AF65-F5344CB8AC3E}">
        <p14:creationId xmlns:p14="http://schemas.microsoft.com/office/powerpoint/2010/main" val="209455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rPr>
              <a:t>各社のクライアント戦略</a:t>
            </a:r>
            <a:endParaRPr lang="ja-JP" altLang="en-US" sz="2400" dirty="0">
              <a:solidFill>
                <a:schemeClr val="bg1"/>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64245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a:latin typeface="+mn-lt"/>
                <a:ea typeface="+mn-ea"/>
              </a:rPr>
              <a:t>Google</a:t>
            </a:r>
            <a:r>
              <a:rPr lang="ja-JP" altLang="en-US" sz="2800" dirty="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a:solidFill>
                  <a:schemeClr val="bg1"/>
                </a:solidFill>
                <a:latin typeface="+mn-lt"/>
                <a:ea typeface="+mn-ea"/>
                <a:cs typeface="Arial" pitchFamily="34" charset="0"/>
              </a:rPr>
              <a:t>　</a:t>
            </a:r>
            <a:r>
              <a:rPr lang="en-US" altLang="ja-JP" sz="2800">
                <a:solidFill>
                  <a:schemeClr val="bg1"/>
                </a:solidFill>
                <a:latin typeface="+mn-lt"/>
                <a:ea typeface="+mn-ea"/>
                <a:cs typeface="Arial" pitchFamily="34" charset="0"/>
              </a:rPr>
              <a:t>2008</a:t>
            </a:r>
            <a:r>
              <a:rPr lang="ja-JP" altLang="en-US" sz="2800">
                <a:solidFill>
                  <a:schemeClr val="bg1"/>
                </a:solidFill>
                <a:latin typeface="+mn-lt"/>
                <a:ea typeface="+mn-ea"/>
                <a:cs typeface="Arial" pitchFamily="34" charset="0"/>
              </a:rPr>
              <a:t>年、</a:t>
            </a:r>
            <a:r>
              <a:rPr lang="en-US" altLang="ja-JP" sz="2800">
                <a:solidFill>
                  <a:schemeClr val="bg1"/>
                </a:solidFill>
                <a:latin typeface="+mn-lt"/>
                <a:ea typeface="+mn-ea"/>
                <a:cs typeface="Arial" pitchFamily="34" charset="0"/>
              </a:rPr>
              <a:t>Google</a:t>
            </a:r>
            <a:r>
              <a:rPr lang="ja-JP" altLang="en-US" sz="2800">
                <a:solidFill>
                  <a:schemeClr val="bg1"/>
                </a:solidFill>
                <a:latin typeface="+mn-lt"/>
                <a:ea typeface="+mn-ea"/>
                <a:cs typeface="Arial" pitchFamily="34" charset="0"/>
              </a:rPr>
              <a:t> </a:t>
            </a:r>
            <a:r>
              <a:rPr lang="en-US" altLang="ja-JP" sz="2800">
                <a:solidFill>
                  <a:schemeClr val="bg1"/>
                </a:solidFill>
                <a:latin typeface="+mn-lt"/>
                <a:ea typeface="+mn-ea"/>
                <a:cs typeface="Arial" pitchFamily="34" charset="0"/>
              </a:rPr>
              <a:t>Chrome</a:t>
            </a:r>
            <a:r>
              <a:rPr lang="ja-JP" altLang="en-US" sz="2800">
                <a:solidFill>
                  <a:schemeClr val="bg1"/>
                </a:solidFill>
                <a:latin typeface="+mn-lt"/>
                <a:ea typeface="+mn-ea"/>
                <a:cs typeface="Arial" pitchFamily="34" charset="0"/>
              </a:rPr>
              <a:t> を発表</a:t>
            </a:r>
            <a:endParaRPr lang="en-US" altLang="ja-JP" sz="2800">
              <a:solidFill>
                <a:schemeClr val="bg1"/>
              </a:solidFill>
              <a:latin typeface="+mn-lt"/>
              <a:ea typeface="+mn-ea"/>
              <a:cs typeface="Arial" pitchFamily="34" charset="0"/>
            </a:endParaRPr>
          </a:p>
          <a:p>
            <a:pPr>
              <a:defRPr/>
            </a:pPr>
            <a:r>
              <a:rPr lang="ja-JP" altLang="en-US" sz="2800">
                <a:solidFill>
                  <a:schemeClr val="bg1"/>
                </a:solidFill>
                <a:latin typeface="+mn-lt"/>
                <a:ea typeface="+mn-ea"/>
                <a:cs typeface="Arial" pitchFamily="34" charset="0"/>
              </a:rPr>
              <a:t>　</a:t>
            </a:r>
            <a:r>
              <a:rPr lang="en-US" altLang="ja-JP" sz="2800">
                <a:solidFill>
                  <a:schemeClr val="bg1"/>
                </a:solidFill>
                <a:latin typeface="+mn-lt"/>
                <a:ea typeface="+mn-ea"/>
                <a:cs typeface="Arial" pitchFamily="34" charset="0"/>
              </a:rPr>
              <a:t>2009</a:t>
            </a:r>
            <a:r>
              <a:rPr lang="ja-JP" altLang="en-US" sz="2800">
                <a:solidFill>
                  <a:schemeClr val="bg1"/>
                </a:solidFill>
                <a:latin typeface="+mn-lt"/>
                <a:ea typeface="+mn-ea"/>
                <a:cs typeface="Arial" pitchFamily="34" charset="0"/>
              </a:rPr>
              <a:t>年、</a:t>
            </a:r>
            <a:r>
              <a:rPr lang="en-US" altLang="ja-JP" sz="2800">
                <a:solidFill>
                  <a:schemeClr val="bg1"/>
                </a:solidFill>
                <a:latin typeface="+mn-lt"/>
                <a:ea typeface="+mn-ea"/>
                <a:cs typeface="Arial" pitchFamily="34" charset="0"/>
              </a:rPr>
              <a:t>Chrome OS</a:t>
            </a:r>
            <a:r>
              <a:rPr lang="ja-JP" altLang="en-US" sz="280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a:solidFill>
                  <a:srgbClr val="C00000"/>
                </a:solidFill>
                <a:latin typeface="+mn-lt"/>
                <a:ea typeface="+mn-ea"/>
                <a:cs typeface="Arial" pitchFamily="34" charset="0"/>
              </a:rPr>
              <a:t>クライアントを標準化し</a:t>
            </a:r>
            <a:endParaRPr lang="en-US" altLang="ja-JP" sz="2800" dirty="0">
              <a:solidFill>
                <a:srgbClr val="C00000"/>
              </a:solidFill>
              <a:latin typeface="+mn-lt"/>
              <a:ea typeface="+mn-ea"/>
              <a:cs typeface="Arial" pitchFamily="34" charset="0"/>
            </a:endParaRPr>
          </a:p>
          <a:p>
            <a:pPr>
              <a:defRPr/>
            </a:pPr>
            <a:r>
              <a:rPr lang="ja-JP" altLang="en-US" sz="2800" dirty="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a:solidFill>
                  <a:srgbClr val="FF0000"/>
                </a:solidFill>
                <a:latin typeface="+mn-lt"/>
                <a:ea typeface="+mn-ea"/>
                <a:cs typeface="Arial" charset="0"/>
              </a:rPr>
              <a:t>無 料</a:t>
            </a: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a:solidFill>
                  <a:srgbClr val="FF0000"/>
                </a:solidFill>
                <a:latin typeface="+mn-lt"/>
                <a:ea typeface="+mn-ea"/>
                <a:cs typeface="Arial" charset="0"/>
              </a:rPr>
              <a:t>広告収入</a:t>
            </a:r>
          </a:p>
        </p:txBody>
      </p:sp>
    </p:spTree>
    <p:extLst>
      <p:ext uri="{BB962C8B-B14F-4D97-AF65-F5344CB8AC3E}">
        <p14:creationId xmlns:p14="http://schemas.microsoft.com/office/powerpoint/2010/main" val="12015189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Google</a:t>
            </a:r>
            <a:r>
              <a:rPr kumimoji="1" lang="ja-JP" altLang="en-US" dirty="0"/>
              <a:t>が</a:t>
            </a:r>
            <a:r>
              <a:rPr kumimoji="1" lang="en-US" altLang="ja-JP" dirty="0"/>
              <a:t>Android</a:t>
            </a:r>
            <a:r>
              <a:rPr lang="ja-JP" altLang="en-US" dirty="0"/>
              <a:t>を無料で配布</a:t>
            </a:r>
            <a:r>
              <a:rPr kumimoji="1" lang="ja-JP" altLang="en-US" dirty="0"/>
              <a:t>する理由</a:t>
            </a:r>
          </a:p>
        </p:txBody>
      </p:sp>
      <p:pic>
        <p:nvPicPr>
          <p:cNvPr id="2050" name="Picture 2"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440487"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3347864" y="3573016"/>
            <a:ext cx="5544616" cy="1440160"/>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en-US" altLang="ja-JP" sz="1400" dirty="0">
                <a:solidFill>
                  <a:schemeClr val="bg1"/>
                </a:solidFill>
              </a:rPr>
              <a:t>Google</a:t>
            </a:r>
            <a:r>
              <a:rPr lang="ja-JP" altLang="en-US" sz="1400" dirty="0">
                <a:solidFill>
                  <a:schemeClr val="bg1"/>
                </a:solidFill>
              </a:rPr>
              <a:t>は</a:t>
            </a:r>
            <a:r>
              <a:rPr lang="en-US" altLang="ja-JP" sz="1400" dirty="0">
                <a:solidFill>
                  <a:schemeClr val="bg1"/>
                </a:solidFill>
              </a:rPr>
              <a:t>Android</a:t>
            </a:r>
            <a:r>
              <a:rPr lang="ja-JP" altLang="en-US" sz="1400" dirty="0">
                <a:solidFill>
                  <a:schemeClr val="bg1"/>
                </a:solidFill>
              </a:rPr>
              <a:t>を無償でハードメーカーに配布しているが、既に同</a:t>
            </a:r>
            <a:r>
              <a:rPr lang="en-US" altLang="ja-JP" sz="1400" dirty="0">
                <a:solidFill>
                  <a:schemeClr val="bg1"/>
                </a:solidFill>
              </a:rPr>
              <a:t>OS</a:t>
            </a:r>
            <a:r>
              <a:rPr lang="ja-JP" altLang="en-US" sz="1400" dirty="0">
                <a:solidFill>
                  <a:schemeClr val="bg1"/>
                </a:solidFill>
              </a:rPr>
              <a:t>から開発コストをカバーできるほどの売り上げを得ていると、同社のエ リック・シュミット</a:t>
            </a:r>
            <a:r>
              <a:rPr lang="en-US" altLang="ja-JP" sz="1400" dirty="0">
                <a:solidFill>
                  <a:schemeClr val="bg1"/>
                </a:solidFill>
              </a:rPr>
              <a:t>CEO</a:t>
            </a:r>
            <a:r>
              <a:rPr lang="ja-JP" altLang="en-US" sz="1400" dirty="0">
                <a:solidFill>
                  <a:schemeClr val="bg1"/>
                </a:solidFill>
              </a:rPr>
              <a:t>が明らかにした。</a:t>
            </a:r>
            <a:r>
              <a:rPr lang="en-US" altLang="ja-JP" sz="1400" dirty="0">
                <a:solidFill>
                  <a:schemeClr val="bg1"/>
                </a:solidFill>
              </a:rPr>
              <a:t>Android</a:t>
            </a:r>
            <a:r>
              <a:rPr lang="ja-JP" altLang="en-US" sz="1400" dirty="0">
                <a:solidFill>
                  <a:schemeClr val="bg1"/>
                </a:solidFill>
              </a:rPr>
              <a:t>によってモバイルインターネットの利用者が増え、それが</a:t>
            </a:r>
            <a:r>
              <a:rPr lang="en-US" altLang="ja-JP" sz="1400" dirty="0">
                <a:solidFill>
                  <a:schemeClr val="bg1"/>
                </a:solidFill>
              </a:rPr>
              <a:t>Google</a:t>
            </a:r>
            <a:r>
              <a:rPr lang="ja-JP" altLang="en-US" sz="1400" dirty="0" err="1">
                <a:solidFill>
                  <a:schemeClr val="bg1"/>
                </a:solidFill>
              </a:rPr>
              <a:t>の広告収入増に</a:t>
            </a:r>
            <a:r>
              <a:rPr lang="ja-JP" altLang="en-US" sz="1400" dirty="0">
                <a:solidFill>
                  <a:schemeClr val="bg1"/>
                </a:solidFill>
              </a:rPr>
              <a:t>つながったた めという。</a:t>
            </a:r>
            <a:endParaRPr lang="en-US" altLang="ja-JP" sz="1400" dirty="0">
              <a:solidFill>
                <a:schemeClr val="bg1"/>
              </a:solidFill>
            </a:endParaRPr>
          </a:p>
          <a:p>
            <a:pPr>
              <a:spcBef>
                <a:spcPct val="20000"/>
              </a:spcBef>
            </a:pPr>
            <a:r>
              <a:rPr kumimoji="0" lang="en-US" altLang="ja-JP" sz="1000" dirty="0">
                <a:solidFill>
                  <a:schemeClr val="bg1"/>
                </a:solidFill>
                <a:latin typeface="+mn-lt"/>
                <a:ea typeface="+mn-ea"/>
              </a:rPr>
              <a:t>http://www.itmedia.co.jp/news/articles/1010/08/news076.html</a:t>
            </a:r>
            <a:endParaRPr kumimoji="0" lang="ja-JP" altLang="en-US" sz="1000" b="0" i="0" u="none" strike="noStrike" cap="none" normalizeH="0" dirty="0">
              <a:ln>
                <a:noFill/>
              </a:ln>
              <a:solidFill>
                <a:schemeClr val="bg1"/>
              </a:solidFill>
              <a:effectLst/>
              <a:latin typeface="+mn-lt"/>
              <a:ea typeface="+mn-ea"/>
            </a:endParaRPr>
          </a:p>
        </p:txBody>
      </p:sp>
      <p:sp>
        <p:nvSpPr>
          <p:cNvPr id="5" name="正方形/長方形 4"/>
          <p:cNvSpPr/>
          <p:nvPr/>
        </p:nvSpPr>
        <p:spPr bwMode="auto">
          <a:xfrm>
            <a:off x="3347864" y="5085184"/>
            <a:ext cx="5544616" cy="1296144"/>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ja-JP" altLang="en-US" sz="1400" dirty="0">
                <a:solidFill>
                  <a:schemeClr val="bg1"/>
                </a:solidFill>
              </a:rPr>
              <a:t>同氏は、世界中の</a:t>
            </a:r>
            <a:r>
              <a:rPr lang="en-US" altLang="ja-JP" sz="1400" dirty="0">
                <a:solidFill>
                  <a:schemeClr val="bg1"/>
                </a:solidFill>
              </a:rPr>
              <a:t>Android</a:t>
            </a:r>
            <a:r>
              <a:rPr lang="ja-JP" altLang="en-US" sz="1400" dirty="0">
                <a:solidFill>
                  <a:schemeClr val="bg1"/>
                </a:solidFill>
              </a:rPr>
              <a:t>ユーザーが</a:t>
            </a:r>
            <a:r>
              <a:rPr lang="en-US" altLang="ja-JP" sz="1400" dirty="0">
                <a:solidFill>
                  <a:schemeClr val="bg1"/>
                </a:solidFill>
              </a:rPr>
              <a:t>10</a:t>
            </a:r>
            <a:r>
              <a:rPr lang="ja-JP" altLang="en-US" sz="1400" dirty="0">
                <a:solidFill>
                  <a:schemeClr val="bg1"/>
                </a:solidFill>
              </a:rPr>
              <a:t>億人に達した時、仮に一人あたり年間</a:t>
            </a:r>
            <a:r>
              <a:rPr lang="en-US" altLang="ja-JP" sz="1400" dirty="0">
                <a:solidFill>
                  <a:schemeClr val="bg1"/>
                </a:solidFill>
              </a:rPr>
              <a:t>10</a:t>
            </a:r>
            <a:r>
              <a:rPr lang="ja-JP" altLang="en-US" sz="1400" dirty="0">
                <a:solidFill>
                  <a:schemeClr val="bg1"/>
                </a:solidFill>
              </a:rPr>
              <a:t>ドル（約</a:t>
            </a:r>
            <a:r>
              <a:rPr lang="en-US" altLang="ja-JP" sz="1400" dirty="0">
                <a:solidFill>
                  <a:schemeClr val="bg1"/>
                </a:solidFill>
              </a:rPr>
              <a:t>1000</a:t>
            </a:r>
            <a:r>
              <a:rPr lang="ja-JP" altLang="en-US" sz="1400" dirty="0">
                <a:solidFill>
                  <a:schemeClr val="bg1"/>
                </a:solidFill>
              </a:rPr>
              <a:t>円）の広告収益が見込めるとすると、</a:t>
            </a:r>
            <a:r>
              <a:rPr lang="en-US" altLang="ja-JP" sz="1400" dirty="0">
                <a:solidFill>
                  <a:schemeClr val="bg1"/>
                </a:solidFill>
              </a:rPr>
              <a:t>100</a:t>
            </a:r>
            <a:r>
              <a:rPr lang="ja-JP" altLang="en-US" sz="1400" dirty="0">
                <a:solidFill>
                  <a:schemeClr val="bg1"/>
                </a:solidFill>
              </a:rPr>
              <a:t>億ドル （約</a:t>
            </a:r>
            <a:r>
              <a:rPr lang="en-US" altLang="ja-JP" sz="1400" dirty="0">
                <a:solidFill>
                  <a:schemeClr val="bg1"/>
                </a:solidFill>
              </a:rPr>
              <a:t>1</a:t>
            </a:r>
            <a:r>
              <a:rPr lang="ja-JP" altLang="en-US" sz="1400" dirty="0">
                <a:solidFill>
                  <a:schemeClr val="bg1"/>
                </a:solidFill>
              </a:rPr>
              <a:t>兆円）の収益になるだろうとも語っている。これは年商約</a:t>
            </a:r>
            <a:r>
              <a:rPr lang="en-US" altLang="ja-JP" sz="1400" dirty="0">
                <a:solidFill>
                  <a:schemeClr val="bg1"/>
                </a:solidFill>
              </a:rPr>
              <a:t>210</a:t>
            </a:r>
            <a:r>
              <a:rPr lang="ja-JP" altLang="en-US" sz="1400" dirty="0">
                <a:solidFill>
                  <a:schemeClr val="bg1"/>
                </a:solidFill>
              </a:rPr>
              <a:t>億ドル（約</a:t>
            </a:r>
            <a:r>
              <a:rPr lang="en-US" altLang="ja-JP" sz="1400" dirty="0">
                <a:solidFill>
                  <a:schemeClr val="bg1"/>
                </a:solidFill>
              </a:rPr>
              <a:t>2</a:t>
            </a:r>
            <a:r>
              <a:rPr lang="ja-JP" altLang="en-US" sz="1400" dirty="0">
                <a:solidFill>
                  <a:schemeClr val="bg1"/>
                </a:solidFill>
              </a:rPr>
              <a:t>兆</a:t>
            </a:r>
            <a:r>
              <a:rPr lang="en-US" altLang="ja-JP" sz="1400" dirty="0">
                <a:solidFill>
                  <a:schemeClr val="bg1"/>
                </a:solidFill>
              </a:rPr>
              <a:t>1</a:t>
            </a:r>
            <a:r>
              <a:rPr lang="ja-JP" altLang="en-US" sz="1400" dirty="0">
                <a:solidFill>
                  <a:schemeClr val="bg1"/>
                </a:solidFill>
              </a:rPr>
              <a:t>千万円）のグーグルにとっても十分大きな収益源になるだろう。（</a:t>
            </a:r>
            <a:r>
              <a:rPr lang="en-US" altLang="ja-JP" sz="1400" dirty="0">
                <a:solidFill>
                  <a:schemeClr val="bg1"/>
                </a:solidFill>
              </a:rPr>
              <a:t>※</a:t>
            </a:r>
            <a:r>
              <a:rPr lang="ja-JP" altLang="en-US" sz="1400" dirty="0">
                <a:solidFill>
                  <a:schemeClr val="bg1"/>
                </a:solidFill>
              </a:rPr>
              <a:t>為 替</a:t>
            </a:r>
            <a:r>
              <a:rPr lang="en-US" altLang="ja-JP" sz="1400" dirty="0">
                <a:solidFill>
                  <a:schemeClr val="bg1"/>
                </a:solidFill>
              </a:rPr>
              <a:t>1</a:t>
            </a:r>
            <a:r>
              <a:rPr lang="ja-JP" altLang="en-US" sz="1400" dirty="0">
                <a:solidFill>
                  <a:schemeClr val="bg1"/>
                </a:solidFill>
              </a:rPr>
              <a:t>ドル</a:t>
            </a:r>
            <a:r>
              <a:rPr lang="en-US" altLang="ja-JP" sz="1400" dirty="0">
                <a:solidFill>
                  <a:schemeClr val="bg1"/>
                </a:solidFill>
              </a:rPr>
              <a:t>100</a:t>
            </a:r>
            <a:r>
              <a:rPr lang="ja-JP" altLang="en-US" sz="1400" dirty="0">
                <a:solidFill>
                  <a:schemeClr val="bg1"/>
                </a:solidFill>
              </a:rPr>
              <a:t>円計算の場合）</a:t>
            </a:r>
            <a:br>
              <a:rPr lang="ja-JP" altLang="en-US" sz="1400" dirty="0">
                <a:solidFill>
                  <a:schemeClr val="bg1"/>
                </a:solidFill>
              </a:rPr>
            </a:br>
            <a:r>
              <a:rPr lang="en-US" altLang="ja-JP" sz="1000" dirty="0">
                <a:solidFill>
                  <a:schemeClr val="bg1"/>
                </a:solidFill>
              </a:rPr>
              <a:t>http://octoba.net/archives/20101008-android-news.html</a:t>
            </a:r>
            <a:endParaRPr kumimoji="0" lang="ja-JP" altLang="en-US" sz="1000" b="0" i="0" u="none" strike="noStrike" cap="none" normalizeH="0" dirty="0">
              <a:ln>
                <a:noFill/>
              </a:ln>
              <a:solidFill>
                <a:schemeClr val="bg1"/>
              </a:solidFill>
              <a:effectLst/>
            </a:endParaRPr>
          </a:p>
        </p:txBody>
      </p:sp>
    </p:spTree>
    <p:extLst>
      <p:ext uri="{BB962C8B-B14F-4D97-AF65-F5344CB8AC3E}">
        <p14:creationId xmlns:p14="http://schemas.microsoft.com/office/powerpoint/2010/main" val="38578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a:t>Chromebook</a:t>
            </a:r>
            <a:endParaRPr kumimoji="1"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　　　インターネット</a:t>
            </a: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ブラウザ</a:t>
            </a: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a:solidFill>
                  <a:srgbClr val="FFFFFF"/>
                </a:solidFill>
              </a:rPr>
              <a:t>クラウドサービス</a:t>
            </a: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a:t>Google Apps for work</a:t>
            </a:r>
            <a:r>
              <a:rPr kumimoji="1" lang="ja-JP" altLang="en-US" sz="1200" dirty="0"/>
              <a:t>など</a:t>
            </a:r>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a:solidFill>
                  <a:srgbClr val="0000FF"/>
                </a:solidFill>
              </a:rPr>
              <a:t>Chromebook</a:t>
            </a:r>
            <a:r>
              <a:rPr lang="en-US" altLang="ja-JP" sz="1400" dirty="0">
                <a:solidFill>
                  <a:srgbClr val="0000FF"/>
                </a:solidFill>
              </a:rPr>
              <a:t> </a:t>
            </a:r>
            <a:r>
              <a:rPr kumimoji="1" lang="en-US" altLang="ja-JP" sz="1400" dirty="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221320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791579" y="3562937"/>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「デバイスとサービスの会社を目指す」</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a:t>
            </a:r>
            <a:r>
              <a:rPr kumimoji="0" lang="ja-JP" altLang="en-US" sz="2000" b="0" i="0" u="none" strike="noStrike" cap="none" normalizeH="0" dirty="0">
                <a:ln>
                  <a:noFill/>
                </a:ln>
                <a:solidFill>
                  <a:schemeClr val="bg1"/>
                </a:solidFill>
                <a:effectLst/>
                <a:latin typeface="+mn-lt"/>
                <a:ea typeface="+mn-ea"/>
              </a:rPr>
              <a:t>ソフト会社のままでは</a:t>
            </a:r>
            <a:r>
              <a:rPr kumimoji="0" lang="en-US" altLang="ja-JP" sz="2000" b="0" i="0" u="none" strike="noStrike" cap="none" normalizeH="0" dirty="0">
                <a:ln>
                  <a:noFill/>
                </a:ln>
                <a:solidFill>
                  <a:schemeClr val="bg1"/>
                </a:solidFill>
                <a:effectLst/>
                <a:latin typeface="+mn-lt"/>
                <a:ea typeface="+mn-ea"/>
              </a:rPr>
              <a:t>Apple/Google</a:t>
            </a:r>
            <a:r>
              <a:rPr kumimoji="0" lang="ja-JP" altLang="en-US" sz="2000" b="0" i="0" u="none" strike="noStrike" cap="none" normalizeH="0" dirty="0">
                <a:ln>
                  <a:noFill/>
                </a:ln>
                <a:solidFill>
                  <a:schemeClr val="bg1"/>
                </a:solidFill>
                <a:effectLst/>
                <a:latin typeface="+mn-lt"/>
                <a:ea typeface="+mn-ea"/>
              </a:rPr>
              <a:t>と闘えない</a:t>
            </a:r>
          </a:p>
        </p:txBody>
      </p:sp>
      <p:sp>
        <p:nvSpPr>
          <p:cNvPr id="6" name="角丸四角形 5"/>
          <p:cNvSpPr/>
          <p:nvPr/>
        </p:nvSpPr>
        <p:spPr bwMode="auto">
          <a:xfrm>
            <a:off x="780326" y="467928"/>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2008</a:t>
            </a:r>
            <a:endParaRPr kumimoji="0" lang="ja-JP" altLang="en-US" sz="2400" b="0" i="0" u="none" strike="noStrike" cap="none" normalizeH="0" dirty="0">
              <a:ln>
                <a:noFill/>
              </a:ln>
              <a:solidFill>
                <a:schemeClr val="bg1"/>
              </a:solidFill>
              <a:effectLst/>
              <a:latin typeface="+mn-lt"/>
              <a:ea typeface="+mn-ea"/>
            </a:endParaRPr>
          </a:p>
        </p:txBody>
      </p:sp>
      <p:sp>
        <p:nvSpPr>
          <p:cNvPr id="7" name="角丸四角形 6"/>
          <p:cNvSpPr/>
          <p:nvPr/>
        </p:nvSpPr>
        <p:spPr bwMode="auto">
          <a:xfrm>
            <a:off x="2767387" y="467928"/>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Yahoo</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買収提案</a:t>
            </a:r>
            <a:endParaRPr kumimoji="0" lang="ja-JP" altLang="en-US" sz="2400" b="0" i="0" u="none" strike="noStrike" cap="none" normalizeH="0" dirty="0">
              <a:ln>
                <a:noFill/>
              </a:ln>
              <a:solidFill>
                <a:schemeClr val="bg1"/>
              </a:solidFill>
              <a:effectLst/>
              <a:latin typeface="+mn-lt"/>
              <a:ea typeface="+mn-ea"/>
            </a:endParaRPr>
          </a:p>
        </p:txBody>
      </p:sp>
      <p:sp>
        <p:nvSpPr>
          <p:cNvPr id="8" name="角丸四角形 7"/>
          <p:cNvSpPr/>
          <p:nvPr/>
        </p:nvSpPr>
        <p:spPr bwMode="auto">
          <a:xfrm>
            <a:off x="780326" y="989937"/>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2009</a:t>
            </a:r>
            <a:endParaRPr kumimoji="0" lang="ja-JP" altLang="en-US" sz="2400" b="0" i="0" u="none" strike="noStrike" cap="none" normalizeH="0" dirty="0">
              <a:ln>
                <a:noFill/>
              </a:ln>
              <a:solidFill>
                <a:schemeClr val="bg1"/>
              </a:solidFill>
              <a:effectLst/>
              <a:latin typeface="+mn-lt"/>
              <a:ea typeface="+mn-ea"/>
            </a:endParaRPr>
          </a:p>
        </p:txBody>
      </p:sp>
      <p:sp>
        <p:nvSpPr>
          <p:cNvPr id="9" name="角丸四角形 8"/>
          <p:cNvSpPr/>
          <p:nvPr/>
        </p:nvSpPr>
        <p:spPr bwMode="auto">
          <a:xfrm>
            <a:off x="2767387" y="989937"/>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Yahoo</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と提携</a:t>
            </a:r>
            <a:endParaRPr kumimoji="0" lang="ja-JP" altLang="en-US" sz="2400" b="0" i="0" u="none" strike="noStrike" cap="none" normalizeH="0" dirty="0">
              <a:ln>
                <a:noFill/>
              </a:ln>
              <a:solidFill>
                <a:schemeClr val="bg1"/>
              </a:solidFill>
              <a:effectLst/>
              <a:latin typeface="+mn-lt"/>
              <a:ea typeface="+mn-ea"/>
            </a:endParaRPr>
          </a:p>
        </p:txBody>
      </p:sp>
      <p:sp>
        <p:nvSpPr>
          <p:cNvPr id="10" name="角丸四角形 9"/>
          <p:cNvSpPr/>
          <p:nvPr/>
        </p:nvSpPr>
        <p:spPr bwMode="auto">
          <a:xfrm>
            <a:off x="780326" y="1991005"/>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2011</a:t>
            </a:r>
            <a:endParaRPr kumimoji="0" lang="ja-JP" altLang="en-US" sz="2400" b="0" i="0" u="none" strike="noStrike" cap="none" normalizeH="0" dirty="0">
              <a:ln>
                <a:noFill/>
              </a:ln>
              <a:solidFill>
                <a:schemeClr val="bg1"/>
              </a:solidFill>
              <a:effectLst/>
              <a:latin typeface="+mn-lt"/>
              <a:ea typeface="+mn-ea"/>
            </a:endParaRPr>
          </a:p>
        </p:txBody>
      </p:sp>
      <p:sp>
        <p:nvSpPr>
          <p:cNvPr id="11" name="角丸四角形 10"/>
          <p:cNvSpPr/>
          <p:nvPr/>
        </p:nvSpPr>
        <p:spPr bwMode="auto">
          <a:xfrm>
            <a:off x="2767387" y="1991005"/>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Windows</a:t>
            </a:r>
            <a:r>
              <a:rPr kumimoji="0" lang="ja-JP" altLang="en-US" sz="2400" b="0" i="0" u="none" strike="noStrike" cap="none" normalizeH="0" dirty="0">
                <a:ln>
                  <a:noFill/>
                </a:ln>
                <a:solidFill>
                  <a:schemeClr val="bg1"/>
                </a:solidFill>
                <a:effectLst/>
                <a:latin typeface="+mn-lt"/>
                <a:ea typeface="+mn-ea"/>
              </a:rPr>
              <a:t>の</a:t>
            </a:r>
            <a:r>
              <a:rPr kumimoji="0" lang="en-US" altLang="ja-JP" sz="2400" b="0" i="0" u="none" strike="noStrike" cap="none" normalizeH="0" dirty="0">
                <a:ln>
                  <a:noFill/>
                </a:ln>
                <a:solidFill>
                  <a:schemeClr val="bg1"/>
                </a:solidFill>
                <a:effectLst/>
                <a:latin typeface="+mn-lt"/>
                <a:ea typeface="+mn-ea"/>
              </a:rPr>
              <a:t>ARM</a:t>
            </a:r>
            <a:r>
              <a:rPr kumimoji="0" lang="ja-JP" altLang="en-US" sz="2400" dirty="0">
                <a:solidFill>
                  <a:schemeClr val="bg1"/>
                </a:solidFill>
                <a:latin typeface="+mn-lt"/>
                <a:ea typeface="+mn-ea"/>
              </a:rPr>
              <a:t>サポートを発表</a:t>
            </a:r>
            <a:endParaRPr kumimoji="0" lang="ja-JP" altLang="en-US" sz="2400" b="0" i="0" u="none" strike="noStrike" cap="none" normalizeH="0" dirty="0">
              <a:ln>
                <a:noFill/>
              </a:ln>
              <a:solidFill>
                <a:schemeClr val="bg1"/>
              </a:solidFill>
              <a:effectLst/>
              <a:latin typeface="+mn-lt"/>
              <a:ea typeface="+mn-ea"/>
            </a:endParaRPr>
          </a:p>
        </p:txBody>
      </p:sp>
      <p:sp>
        <p:nvSpPr>
          <p:cNvPr id="12" name="角丸四角形 11"/>
          <p:cNvSpPr/>
          <p:nvPr/>
        </p:nvSpPr>
        <p:spPr bwMode="auto">
          <a:xfrm>
            <a:off x="780326" y="24950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2012</a:t>
            </a:r>
            <a:endParaRPr kumimoji="0" lang="ja-JP" altLang="en-US" sz="2400" b="0" i="0" u="none" strike="noStrike" cap="none" normalizeH="0" dirty="0">
              <a:ln>
                <a:noFill/>
              </a:ln>
              <a:solidFill>
                <a:schemeClr val="bg1"/>
              </a:solidFill>
              <a:effectLst/>
              <a:latin typeface="+mn-lt"/>
              <a:ea typeface="+mn-ea"/>
            </a:endParaRPr>
          </a:p>
        </p:txBody>
      </p:sp>
      <p:sp>
        <p:nvSpPr>
          <p:cNvPr id="13" name="角丸四角形 12"/>
          <p:cNvSpPr/>
          <p:nvPr/>
        </p:nvSpPr>
        <p:spPr bwMode="auto">
          <a:xfrm>
            <a:off x="2767387" y="249243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Windows8, RT, Surface</a:t>
            </a:r>
            <a:r>
              <a:rPr kumimoji="0" lang="ja-JP" altLang="en-US" sz="2400" b="0" i="0" u="none" strike="noStrike" cap="none" normalizeH="0" dirty="0">
                <a:ln>
                  <a:noFill/>
                </a:ln>
                <a:solidFill>
                  <a:schemeClr val="bg1"/>
                </a:solidFill>
                <a:effectLst/>
                <a:latin typeface="+mn-lt"/>
                <a:ea typeface="+mn-ea"/>
              </a:rPr>
              <a:t>出荷開始</a:t>
            </a:r>
          </a:p>
        </p:txBody>
      </p:sp>
      <p:sp>
        <p:nvSpPr>
          <p:cNvPr id="14" name="角丸四角形 13"/>
          <p:cNvSpPr/>
          <p:nvPr/>
        </p:nvSpPr>
        <p:spPr bwMode="auto">
          <a:xfrm>
            <a:off x="780326" y="30141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2013</a:t>
            </a:r>
            <a:endParaRPr kumimoji="0" lang="ja-JP" altLang="en-US" sz="2400" b="0" i="0" u="none" strike="noStrike" cap="none" normalizeH="0" dirty="0">
              <a:ln>
                <a:noFill/>
              </a:ln>
              <a:solidFill>
                <a:schemeClr val="bg1"/>
              </a:solidFill>
              <a:effectLst/>
              <a:latin typeface="+mn-lt"/>
              <a:ea typeface="+mn-ea"/>
            </a:endParaRPr>
          </a:p>
        </p:txBody>
      </p:sp>
      <p:sp>
        <p:nvSpPr>
          <p:cNvPr id="15" name="角丸四角形 14"/>
          <p:cNvSpPr/>
          <p:nvPr/>
        </p:nvSpPr>
        <p:spPr bwMode="auto">
          <a:xfrm>
            <a:off x="2767387" y="301416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組織改革</a:t>
            </a:r>
            <a:r>
              <a:rPr kumimoji="0" lang="en-US" altLang="ja-JP" sz="2400" b="0" i="0" u="none" strike="noStrike" cap="none" normalizeH="0" dirty="0">
                <a:ln>
                  <a:noFill/>
                </a:ln>
                <a:solidFill>
                  <a:schemeClr val="bg1"/>
                </a:solidFill>
                <a:effectLst/>
                <a:latin typeface="+mn-lt"/>
                <a:ea typeface="+mn-ea"/>
              </a:rPr>
              <a:t>,</a:t>
            </a:r>
            <a:r>
              <a:rPr kumimoji="0" lang="ja-JP" altLang="en-US" sz="2400" dirty="0">
                <a:solidFill>
                  <a:schemeClr val="bg1"/>
                </a:solidFill>
                <a:latin typeface="+mn-lt"/>
                <a:ea typeface="+mn-ea"/>
              </a:rPr>
              <a:t> バルマーの引退発表</a:t>
            </a:r>
            <a:endParaRPr kumimoji="0" lang="ja-JP" altLang="en-US" sz="2400" b="0" i="0" u="none" strike="noStrike" cap="none" normalizeH="0" dirty="0">
              <a:ln>
                <a:noFill/>
              </a:ln>
              <a:solidFill>
                <a:schemeClr val="bg1"/>
              </a:solidFill>
              <a:effectLst/>
              <a:latin typeface="+mn-lt"/>
              <a:ea typeface="+mn-ea"/>
            </a:endParaRPr>
          </a:p>
        </p:txBody>
      </p:sp>
      <p:sp>
        <p:nvSpPr>
          <p:cNvPr id="16" name="角丸四角形 15"/>
          <p:cNvSpPr/>
          <p:nvPr/>
        </p:nvSpPr>
        <p:spPr bwMode="auto">
          <a:xfrm>
            <a:off x="780326" y="1493993"/>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2010</a:t>
            </a:r>
            <a:endParaRPr kumimoji="0" lang="ja-JP" altLang="en-US" sz="2400" b="0" i="0" u="none" strike="noStrike" cap="none" normalizeH="0" dirty="0">
              <a:ln>
                <a:noFill/>
              </a:ln>
              <a:solidFill>
                <a:schemeClr val="bg1"/>
              </a:solidFill>
              <a:effectLst/>
              <a:latin typeface="+mn-lt"/>
              <a:ea typeface="+mn-ea"/>
            </a:endParaRPr>
          </a:p>
        </p:txBody>
      </p:sp>
      <p:sp>
        <p:nvSpPr>
          <p:cNvPr id="17" name="角丸四角形 16"/>
          <p:cNvSpPr/>
          <p:nvPr/>
        </p:nvSpPr>
        <p:spPr bwMode="auto">
          <a:xfrm>
            <a:off x="2767387" y="1493993"/>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Azure</a:t>
            </a:r>
            <a:r>
              <a:rPr kumimoji="0" lang="ja-JP" altLang="en-US" sz="2400" b="0" i="0" u="none" strike="noStrike" cap="none" normalizeH="0" dirty="0">
                <a:ln>
                  <a:noFill/>
                </a:ln>
                <a:solidFill>
                  <a:schemeClr val="bg1"/>
                </a:solidFill>
                <a:effectLst/>
                <a:latin typeface="+mn-lt"/>
                <a:ea typeface="+mn-ea"/>
              </a:rPr>
              <a:t>サービス開始</a:t>
            </a:r>
          </a:p>
        </p:txBody>
      </p:sp>
      <p:sp>
        <p:nvSpPr>
          <p:cNvPr id="18" name="角丸四角形 17"/>
          <p:cNvSpPr/>
          <p:nvPr/>
        </p:nvSpPr>
        <p:spPr bwMode="auto">
          <a:xfrm>
            <a:off x="779681" y="4500376"/>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2013</a:t>
            </a:r>
            <a:endParaRPr kumimoji="0" lang="ja-JP" altLang="en-US" sz="2400" b="0" i="0" u="none" strike="noStrike" cap="none" normalizeH="0" dirty="0">
              <a:ln>
                <a:noFill/>
              </a:ln>
              <a:solidFill>
                <a:schemeClr val="bg1"/>
              </a:solidFill>
              <a:effectLst/>
              <a:latin typeface="+mn-lt"/>
              <a:ea typeface="+mn-ea"/>
            </a:endParaRPr>
          </a:p>
        </p:txBody>
      </p:sp>
      <p:sp>
        <p:nvSpPr>
          <p:cNvPr id="19" name="角丸四角形 18"/>
          <p:cNvSpPr/>
          <p:nvPr/>
        </p:nvSpPr>
        <p:spPr bwMode="auto">
          <a:xfrm>
            <a:off x="2766742" y="4500376"/>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Nokia</a:t>
            </a:r>
            <a:r>
              <a:rPr kumimoji="0" lang="ja-JP" altLang="en-US" sz="2400" b="0" i="0" u="none" strike="noStrike" cap="none" normalizeH="0" dirty="0">
                <a:ln>
                  <a:noFill/>
                </a:ln>
                <a:solidFill>
                  <a:schemeClr val="bg1"/>
                </a:solidFill>
                <a:effectLst/>
                <a:latin typeface="+mn-lt"/>
                <a:ea typeface="+mn-ea"/>
              </a:rPr>
              <a:t>の携帯事業を買収</a:t>
            </a:r>
          </a:p>
        </p:txBody>
      </p:sp>
      <p:sp>
        <p:nvSpPr>
          <p:cNvPr id="20" name="角丸四角形 19"/>
          <p:cNvSpPr/>
          <p:nvPr/>
        </p:nvSpPr>
        <p:spPr bwMode="auto">
          <a:xfrm>
            <a:off x="779681" y="5033199"/>
            <a:ext cx="1908000" cy="39304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2014</a:t>
            </a:r>
            <a:endParaRPr kumimoji="0" lang="ja-JP" altLang="en-US" sz="2400" b="0" i="0" u="none" strike="noStrike" cap="none" normalizeH="0" dirty="0">
              <a:ln>
                <a:noFill/>
              </a:ln>
              <a:solidFill>
                <a:schemeClr val="bg1"/>
              </a:solidFill>
              <a:effectLst/>
              <a:latin typeface="+mn-lt"/>
              <a:ea typeface="+mn-ea"/>
            </a:endParaRPr>
          </a:p>
        </p:txBody>
      </p:sp>
      <p:sp>
        <p:nvSpPr>
          <p:cNvPr id="21" name="角丸四角形 20"/>
          <p:cNvSpPr/>
          <p:nvPr/>
        </p:nvSpPr>
        <p:spPr bwMode="auto">
          <a:xfrm>
            <a:off x="2766742" y="5033199"/>
            <a:ext cx="5580000" cy="3930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400" dirty="0">
                <a:solidFill>
                  <a:schemeClr val="bg1"/>
                </a:solidFill>
              </a:rPr>
              <a:t>新</a:t>
            </a:r>
            <a:r>
              <a:rPr kumimoji="0" lang="en-US" altLang="ja-JP" sz="2400" dirty="0">
                <a:solidFill>
                  <a:schemeClr val="bg1"/>
                </a:solidFill>
              </a:rPr>
              <a:t>CEO</a:t>
            </a:r>
            <a:r>
              <a:rPr kumimoji="0" lang="ja-JP" altLang="en-US" sz="2400" dirty="0">
                <a:solidFill>
                  <a:schemeClr val="bg1"/>
                </a:solidFill>
              </a:rPr>
              <a:t>にサティア・ナデラを指名</a:t>
            </a:r>
            <a:endParaRPr kumimoji="0" lang="ja-JP" altLang="en-US" sz="2400" b="0" i="0" u="none" strike="noStrike" cap="none" normalizeH="0" dirty="0">
              <a:ln>
                <a:noFill/>
              </a:ln>
              <a:solidFill>
                <a:schemeClr val="bg1"/>
              </a:solidFill>
              <a:effectLst/>
              <a:latin typeface="+mn-lt"/>
              <a:ea typeface="+mn-ea"/>
            </a:endParaRPr>
          </a:p>
        </p:txBody>
      </p:sp>
      <p:sp>
        <p:nvSpPr>
          <p:cNvPr id="22" name="角丸四角形 21"/>
          <p:cNvSpPr/>
          <p:nvPr/>
        </p:nvSpPr>
        <p:spPr bwMode="auto">
          <a:xfrm>
            <a:off x="791579" y="5530881"/>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000" dirty="0">
                <a:solidFill>
                  <a:schemeClr val="bg1"/>
                </a:solidFill>
              </a:rPr>
              <a:t>「プロダクティビティソリューション」と「プラットフォーム」の</a:t>
            </a:r>
            <a:r>
              <a:rPr kumimoji="0" lang="en-US" altLang="ja-JP" sz="2000" dirty="0">
                <a:solidFill>
                  <a:schemeClr val="bg1"/>
                </a:solidFill>
              </a:rPr>
              <a:t>2</a:t>
            </a:r>
            <a:r>
              <a:rPr kumimoji="0" lang="ja-JP" altLang="en-US" sz="2000" dirty="0">
                <a:solidFill>
                  <a:schemeClr val="bg1"/>
                </a:solidFill>
              </a:rPr>
              <a:t>つが</a:t>
            </a:r>
            <a:endParaRPr kumimoji="0" lang="en-US" altLang="ja-JP" sz="2000" dirty="0">
              <a:solidFill>
                <a:schemeClr val="bg1"/>
              </a:solidFill>
            </a:endParaRPr>
          </a:p>
          <a:p>
            <a:pPr algn="ctr" defTabSz="914400" fontAlgn="base">
              <a:spcBef>
                <a:spcPct val="20000"/>
              </a:spcBef>
              <a:spcAft>
                <a:spcPct val="0"/>
              </a:spcAft>
            </a:pPr>
            <a:r>
              <a:rPr kumimoji="0" lang="ja-JP" altLang="en-US" sz="2000" dirty="0">
                <a:solidFill>
                  <a:schemeClr val="bg1"/>
                </a:solidFill>
              </a:rPr>
              <a:t>マイクロソフトの新たなコア </a:t>
            </a:r>
            <a:r>
              <a:rPr kumimoji="0" lang="en-US" altLang="ja-JP" sz="2000" dirty="0">
                <a:solidFill>
                  <a:schemeClr val="bg1"/>
                </a:solidFill>
              </a:rPr>
              <a:t>(2014.10)</a:t>
            </a: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9273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n-lt"/>
                <a:ea typeface="+mn-ea"/>
              </a:rPr>
              <a:t>2014</a:t>
            </a:r>
            <a:r>
              <a:rPr kumimoji="1" lang="ja-JP" altLang="en-US" dirty="0">
                <a:latin typeface="+mn-lt"/>
                <a:ea typeface="+mn-ea"/>
              </a:rPr>
              <a:t>年以降の</a:t>
            </a:r>
            <a:r>
              <a:rPr kumimoji="1" lang="en-US" altLang="ja-JP" dirty="0">
                <a:latin typeface="+mn-lt"/>
                <a:ea typeface="+mn-ea"/>
              </a:rPr>
              <a:t>Microsoft</a:t>
            </a:r>
            <a:r>
              <a:rPr kumimoji="1" lang="ja-JP" altLang="en-US" dirty="0">
                <a:latin typeface="+mn-lt"/>
                <a:ea typeface="+mn-ea"/>
              </a:rPr>
              <a:t>の新戦略</a:t>
            </a:r>
          </a:p>
        </p:txBody>
      </p:sp>
      <p:sp>
        <p:nvSpPr>
          <p:cNvPr id="4" name="正方形/長方形 3"/>
          <p:cNvSpPr/>
          <p:nvPr/>
        </p:nvSpPr>
        <p:spPr bwMode="auto">
          <a:xfrm>
            <a:off x="2668431" y="4912217"/>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latin typeface="+mn-lt"/>
                <a:ea typeface="+mn-ea"/>
              </a:rPr>
              <a:t>Microsoft</a:t>
            </a:r>
            <a:r>
              <a:rPr kumimoji="0" lang="ja-JP" altLang="en-US" sz="2000" dirty="0">
                <a:solidFill>
                  <a:schemeClr val="bg1"/>
                </a:solidFill>
                <a:latin typeface="+mn-lt"/>
                <a:ea typeface="+mn-ea"/>
              </a:rPr>
              <a:t>技術の</a:t>
            </a:r>
            <a:r>
              <a:rPr kumimoji="0" lang="ja-JP" altLang="en-US" sz="2000" dirty="0">
                <a:solidFill>
                  <a:schemeClr val="bg1"/>
                </a:solidFill>
              </a:rPr>
              <a:t>オープンソース化 </a:t>
            </a:r>
            <a:r>
              <a:rPr kumimoji="0" lang="en-US" altLang="ja-JP" dirty="0">
                <a:solidFill>
                  <a:schemeClr val="bg1"/>
                </a:solidFill>
              </a:rPr>
              <a:t>(</a:t>
            </a:r>
            <a:r>
              <a:rPr kumimoji="0" lang="en-US" altLang="ja-JP" dirty="0" err="1">
                <a:solidFill>
                  <a:schemeClr val="bg1"/>
                </a:solidFill>
              </a:rPr>
              <a:t>.Net</a:t>
            </a:r>
            <a:r>
              <a:rPr kumimoji="0" lang="ja-JP" altLang="en-US" dirty="0" err="1">
                <a:solidFill>
                  <a:schemeClr val="bg1"/>
                </a:solidFill>
              </a:rPr>
              <a:t>、</a:t>
            </a:r>
            <a:r>
              <a:rPr kumimoji="0" lang="en-US" altLang="ja-JP" dirty="0" err="1">
                <a:solidFill>
                  <a:schemeClr val="bg1"/>
                </a:solidFill>
              </a:rPr>
              <a:t>VisualStudio</a:t>
            </a:r>
            <a:r>
              <a:rPr kumimoji="0" lang="en-US" altLang="ja-JP" dirty="0">
                <a:solidFill>
                  <a:schemeClr val="bg1"/>
                </a:solidFill>
              </a:rPr>
              <a:t>)</a:t>
            </a:r>
            <a:endParaRPr kumimoji="0" lang="en-US" altLang="ja-JP" sz="2000" dirty="0">
              <a:solidFill>
                <a:schemeClr val="bg1"/>
              </a:solidFill>
              <a:latin typeface="+mn-lt"/>
              <a:ea typeface="+mn-ea"/>
            </a:endParaRPr>
          </a:p>
        </p:txBody>
      </p:sp>
      <p:sp>
        <p:nvSpPr>
          <p:cNvPr id="6" name="正方形/長方形 5"/>
          <p:cNvSpPr/>
          <p:nvPr/>
        </p:nvSpPr>
        <p:spPr bwMode="auto">
          <a:xfrm>
            <a:off x="2668431" y="3409229"/>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Windows10 </a:t>
            </a:r>
            <a:r>
              <a:rPr kumimoji="0" lang="ja-JP" altLang="en-US" sz="2000" dirty="0">
                <a:solidFill>
                  <a:schemeClr val="bg1"/>
                </a:solidFill>
              </a:rPr>
              <a:t>への</a:t>
            </a:r>
            <a:r>
              <a:rPr kumimoji="0" lang="en-US" altLang="ja-JP" sz="2000" dirty="0">
                <a:solidFill>
                  <a:schemeClr val="bg1"/>
                </a:solidFill>
              </a:rPr>
              <a:t>Android/iOS</a:t>
            </a:r>
            <a:r>
              <a:rPr kumimoji="0" lang="ja-JP" altLang="en-US" sz="2000" dirty="0">
                <a:solidFill>
                  <a:schemeClr val="bg1"/>
                </a:solidFill>
              </a:rPr>
              <a:t>アプリの移植支援</a:t>
            </a:r>
            <a:endParaRPr kumimoji="0" lang="en-US" altLang="ja-JP" sz="2000" dirty="0">
              <a:solidFill>
                <a:schemeClr val="bg1"/>
              </a:solidFill>
            </a:endParaRPr>
          </a:p>
        </p:txBody>
      </p:sp>
      <p:sp>
        <p:nvSpPr>
          <p:cNvPr id="8" name="正方形/長方形 7"/>
          <p:cNvSpPr/>
          <p:nvPr/>
        </p:nvSpPr>
        <p:spPr bwMode="auto">
          <a:xfrm>
            <a:off x="2668433" y="2393679"/>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rPr>
              <a:t>広告モデルの強化 </a:t>
            </a:r>
            <a:r>
              <a:rPr kumimoji="0" lang="en-US" altLang="ja-JP" sz="2000" dirty="0">
                <a:solidFill>
                  <a:schemeClr val="bg1"/>
                </a:solidFill>
              </a:rPr>
              <a:t>(</a:t>
            </a:r>
            <a:r>
              <a:rPr kumimoji="0" lang="en-US" altLang="ja-JP" sz="2000" dirty="0" err="1">
                <a:solidFill>
                  <a:schemeClr val="bg1"/>
                </a:solidFill>
              </a:rPr>
              <a:t>WIndows8.1</a:t>
            </a:r>
            <a:r>
              <a:rPr kumimoji="0" lang="en-US" altLang="ja-JP" sz="2000" dirty="0">
                <a:solidFill>
                  <a:schemeClr val="bg1"/>
                </a:solidFill>
              </a:rPr>
              <a:t> with Bing)</a:t>
            </a:r>
            <a:endParaRPr kumimoji="0" lang="en-US" altLang="ja-JP" sz="2000" dirty="0">
              <a:solidFill>
                <a:schemeClr val="bg1"/>
              </a:solidFill>
              <a:latin typeface="+mn-lt"/>
              <a:ea typeface="+mn-ea"/>
            </a:endParaRPr>
          </a:p>
        </p:txBody>
      </p:sp>
      <p:sp>
        <p:nvSpPr>
          <p:cNvPr id="10" name="正方形/長方形 9"/>
          <p:cNvSpPr/>
          <p:nvPr/>
        </p:nvSpPr>
        <p:spPr bwMode="auto">
          <a:xfrm>
            <a:off x="2669281" y="1900829"/>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ハードウェア事業の強化 </a:t>
            </a:r>
            <a:r>
              <a:rPr kumimoji="0" lang="en-US" altLang="ja-JP" sz="2000" dirty="0">
                <a:solidFill>
                  <a:schemeClr val="bg1"/>
                </a:solidFill>
                <a:latin typeface="+mn-lt"/>
                <a:ea typeface="+mn-ea"/>
              </a:rPr>
              <a:t>(</a:t>
            </a:r>
            <a:r>
              <a:rPr kumimoji="0" lang="en-US" altLang="ja-JP" sz="2000" dirty="0" err="1">
                <a:solidFill>
                  <a:schemeClr val="bg1"/>
                </a:solidFill>
                <a:latin typeface="+mn-lt"/>
                <a:ea typeface="+mn-ea"/>
              </a:rPr>
              <a:t>Surface3</a:t>
            </a:r>
            <a:r>
              <a:rPr kumimoji="0" lang="en-US" altLang="ja-JP" sz="2000" dirty="0">
                <a:solidFill>
                  <a:schemeClr val="bg1"/>
                </a:solidFill>
                <a:latin typeface="+mn-lt"/>
                <a:ea typeface="+mn-ea"/>
              </a:rPr>
              <a:t>)</a:t>
            </a:r>
          </a:p>
        </p:txBody>
      </p:sp>
      <p:sp>
        <p:nvSpPr>
          <p:cNvPr id="12" name="正方形/長方形 11"/>
          <p:cNvSpPr/>
          <p:nvPr/>
        </p:nvSpPr>
        <p:spPr bwMode="auto">
          <a:xfrm>
            <a:off x="2669281" y="1409874"/>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Windows</a:t>
            </a:r>
            <a:r>
              <a:rPr kumimoji="0" lang="ja-JP" altLang="en-US" sz="2000" dirty="0">
                <a:solidFill>
                  <a:schemeClr val="bg1"/>
                </a:solidFill>
              </a:rPr>
              <a:t>の無償化 </a:t>
            </a:r>
            <a:r>
              <a:rPr kumimoji="0" lang="en-US" altLang="ja-JP" sz="1400" dirty="0">
                <a:solidFill>
                  <a:schemeClr val="bg1"/>
                </a:solidFill>
              </a:rPr>
              <a:t>(</a:t>
            </a:r>
            <a:r>
              <a:rPr kumimoji="0" lang="ja-JP" altLang="en-US" sz="1400" dirty="0">
                <a:solidFill>
                  <a:schemeClr val="bg1"/>
                </a:solidFill>
              </a:rPr>
              <a:t>小型デバイス、</a:t>
            </a:r>
            <a:r>
              <a:rPr kumimoji="0" lang="en-US" altLang="ja-JP" sz="1400" dirty="0" err="1">
                <a:solidFill>
                  <a:schemeClr val="bg1"/>
                </a:solidFill>
              </a:rPr>
              <a:t>Win10</a:t>
            </a:r>
            <a:r>
              <a:rPr kumimoji="0" lang="ja-JP" altLang="en-US" sz="1400" dirty="0">
                <a:solidFill>
                  <a:schemeClr val="bg1"/>
                </a:solidFill>
              </a:rPr>
              <a:t>アップグレード</a:t>
            </a:r>
            <a:r>
              <a:rPr kumimoji="0" lang="en-US" altLang="ja-JP" sz="1400" dirty="0">
                <a:solidFill>
                  <a:schemeClr val="bg1"/>
                </a:solidFill>
              </a:rPr>
              <a:t>)</a:t>
            </a:r>
            <a:endParaRPr kumimoji="0" lang="en-US" altLang="ja-JP" sz="2000" dirty="0">
              <a:solidFill>
                <a:schemeClr val="bg1"/>
              </a:solidFill>
            </a:endParaRPr>
          </a:p>
        </p:txBody>
      </p:sp>
      <p:sp>
        <p:nvSpPr>
          <p:cNvPr id="16" name="正方形/長方形 15"/>
          <p:cNvSpPr/>
          <p:nvPr/>
        </p:nvSpPr>
        <p:spPr bwMode="auto">
          <a:xfrm>
            <a:off x="2668431" y="3914147"/>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Web</a:t>
            </a:r>
            <a:r>
              <a:rPr kumimoji="0" lang="ja-JP" altLang="en-US" sz="2000" dirty="0">
                <a:solidFill>
                  <a:schemeClr val="bg1"/>
                </a:solidFill>
              </a:rPr>
              <a:t>標準を採用した新ブラウザ</a:t>
            </a:r>
            <a:r>
              <a:rPr kumimoji="0" lang="en-US" altLang="ja-JP" sz="2000" dirty="0">
                <a:solidFill>
                  <a:schemeClr val="bg1"/>
                </a:solidFill>
              </a:rPr>
              <a:t>Edge</a:t>
            </a:r>
          </a:p>
        </p:txBody>
      </p:sp>
      <p:sp>
        <p:nvSpPr>
          <p:cNvPr id="18" name="正方形/長方形 17"/>
          <p:cNvSpPr/>
          <p:nvPr/>
        </p:nvSpPr>
        <p:spPr bwMode="auto">
          <a:xfrm>
            <a:off x="2668431" y="2904311"/>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差別化としての</a:t>
            </a:r>
            <a:r>
              <a:rPr kumimoji="0" lang="en-US" altLang="ja-JP" sz="2000" dirty="0">
                <a:solidFill>
                  <a:schemeClr val="bg1"/>
                </a:solidFill>
                <a:latin typeface="+mn-lt"/>
                <a:ea typeface="+mn-ea"/>
              </a:rPr>
              <a:t>Office </a:t>
            </a:r>
            <a:r>
              <a:rPr kumimoji="0" lang="en-US" altLang="ja-JP" dirty="0">
                <a:solidFill>
                  <a:schemeClr val="bg1"/>
                </a:solidFill>
                <a:latin typeface="+mn-lt"/>
                <a:ea typeface="+mn-ea"/>
              </a:rPr>
              <a:t>(</a:t>
            </a:r>
            <a:r>
              <a:rPr kumimoji="0" lang="en-US" altLang="ja-JP" dirty="0" err="1">
                <a:solidFill>
                  <a:schemeClr val="bg1"/>
                </a:solidFill>
                <a:latin typeface="+mn-lt"/>
                <a:ea typeface="+mn-ea"/>
              </a:rPr>
              <a:t>Office365</a:t>
            </a:r>
            <a:r>
              <a:rPr kumimoji="0" lang="ja-JP" altLang="en-US" dirty="0" err="1">
                <a:solidFill>
                  <a:schemeClr val="bg1"/>
                </a:solidFill>
                <a:latin typeface="+mn-lt"/>
                <a:ea typeface="+mn-ea"/>
              </a:rPr>
              <a:t>、</a:t>
            </a:r>
            <a:r>
              <a:rPr kumimoji="0" lang="ja-JP" altLang="en-US" dirty="0">
                <a:solidFill>
                  <a:schemeClr val="bg1"/>
                </a:solidFill>
                <a:latin typeface="+mn-lt"/>
                <a:ea typeface="+mn-ea"/>
              </a:rPr>
              <a:t>マルチデバイス対応</a:t>
            </a:r>
            <a:r>
              <a:rPr kumimoji="0" lang="en-US" altLang="ja-JP" dirty="0">
                <a:solidFill>
                  <a:schemeClr val="bg1"/>
                </a:solidFill>
                <a:latin typeface="+mn-lt"/>
                <a:ea typeface="+mn-ea"/>
              </a:rPr>
              <a:t>)</a:t>
            </a:r>
            <a:endParaRPr kumimoji="0" lang="en-US" altLang="ja-JP" sz="2000" dirty="0">
              <a:solidFill>
                <a:schemeClr val="bg1"/>
              </a:solidFill>
              <a:latin typeface="+mn-lt"/>
              <a:ea typeface="+mn-ea"/>
            </a:endParaRPr>
          </a:p>
        </p:txBody>
      </p:sp>
      <p:sp>
        <p:nvSpPr>
          <p:cNvPr id="26" name="正方形/長方形 25"/>
          <p:cNvSpPr/>
          <p:nvPr/>
        </p:nvSpPr>
        <p:spPr bwMode="auto">
          <a:xfrm>
            <a:off x="570881" y="1409874"/>
            <a:ext cx="2038865" cy="142044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600" dirty="0" err="1">
                <a:solidFill>
                  <a:schemeClr val="bg1"/>
                </a:solidFill>
              </a:rPr>
              <a:t>BusinessModel</a:t>
            </a:r>
            <a:endParaRPr kumimoji="0" lang="ja-JP" altLang="en-US" sz="1600" dirty="0">
              <a:solidFill>
                <a:schemeClr val="bg1"/>
              </a:solidFill>
            </a:endParaRPr>
          </a:p>
        </p:txBody>
      </p:sp>
      <p:sp>
        <p:nvSpPr>
          <p:cNvPr id="27" name="正方形/長方形 26"/>
          <p:cNvSpPr/>
          <p:nvPr/>
        </p:nvSpPr>
        <p:spPr bwMode="auto">
          <a:xfrm>
            <a:off x="570882" y="2904311"/>
            <a:ext cx="2038864" cy="14332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600" dirty="0">
                <a:solidFill>
                  <a:schemeClr val="bg1"/>
                </a:solidFill>
              </a:rPr>
              <a:t>Cloud</a:t>
            </a:r>
          </a:p>
          <a:p>
            <a:pPr algn="ctr" defTabSz="914400" fontAlgn="base">
              <a:spcBef>
                <a:spcPct val="20000"/>
              </a:spcBef>
              <a:spcAft>
                <a:spcPct val="0"/>
              </a:spcAft>
            </a:pPr>
            <a:r>
              <a:rPr kumimoji="0" lang="en-US" altLang="ja-JP" sz="1600" dirty="0" err="1">
                <a:solidFill>
                  <a:schemeClr val="bg1"/>
                </a:solidFill>
              </a:rPr>
              <a:t>MultiPlatform</a:t>
            </a:r>
            <a:endParaRPr kumimoji="0" lang="en-US" altLang="ja-JP" sz="1600" dirty="0">
              <a:solidFill>
                <a:schemeClr val="bg1"/>
              </a:solidFill>
            </a:endParaRPr>
          </a:p>
        </p:txBody>
      </p:sp>
      <p:sp>
        <p:nvSpPr>
          <p:cNvPr id="32" name="正方形/長方形 31"/>
          <p:cNvSpPr/>
          <p:nvPr/>
        </p:nvSpPr>
        <p:spPr bwMode="auto">
          <a:xfrm>
            <a:off x="570882" y="4411564"/>
            <a:ext cx="2038865" cy="142799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err="1">
                <a:ln>
                  <a:noFill/>
                </a:ln>
                <a:solidFill>
                  <a:schemeClr val="bg1"/>
                </a:solidFill>
                <a:effectLst/>
                <a:latin typeface="+mn-lt"/>
                <a:ea typeface="+mn-ea"/>
              </a:rPr>
              <a:t>OpenSource</a:t>
            </a:r>
            <a:endParaRPr kumimoji="0" lang="ja-JP" altLang="en-US" sz="1600" b="0" i="0" u="none" strike="noStrike" cap="none" normalizeH="0" dirty="0">
              <a:ln>
                <a:noFill/>
              </a:ln>
              <a:solidFill>
                <a:schemeClr val="bg1"/>
              </a:solidFill>
              <a:effectLst/>
              <a:latin typeface="+mn-lt"/>
              <a:ea typeface="+mn-ea"/>
            </a:endParaRPr>
          </a:p>
        </p:txBody>
      </p:sp>
      <p:sp>
        <p:nvSpPr>
          <p:cNvPr id="36" name="正方形/長方形 35"/>
          <p:cNvSpPr/>
          <p:nvPr/>
        </p:nvSpPr>
        <p:spPr bwMode="auto">
          <a:xfrm>
            <a:off x="2667582" y="5416127"/>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Azure</a:t>
            </a:r>
            <a:r>
              <a:rPr kumimoji="0" lang="ja-JP" altLang="en-US" sz="2000" dirty="0" err="1">
                <a:solidFill>
                  <a:schemeClr val="bg1"/>
                </a:solidFill>
              </a:rPr>
              <a:t>での</a:t>
            </a:r>
            <a:r>
              <a:rPr kumimoji="0" lang="en-US" altLang="ja-JP" sz="2000" dirty="0">
                <a:solidFill>
                  <a:schemeClr val="bg1"/>
                </a:solidFill>
              </a:rPr>
              <a:t>OSS</a:t>
            </a:r>
            <a:r>
              <a:rPr kumimoji="0" lang="ja-JP" altLang="en-US" sz="2000" dirty="0">
                <a:solidFill>
                  <a:schemeClr val="bg1"/>
                </a:solidFill>
              </a:rPr>
              <a:t>サポート </a:t>
            </a:r>
            <a:r>
              <a:rPr kumimoji="0" lang="en-US" altLang="ja-JP" sz="2000" dirty="0">
                <a:solidFill>
                  <a:schemeClr val="bg1"/>
                </a:solidFill>
              </a:rPr>
              <a:t>(Hadoop, Docker)</a:t>
            </a:r>
            <a:endParaRPr kumimoji="0" lang="en-US" altLang="ja-JP" sz="2000" dirty="0">
              <a:solidFill>
                <a:schemeClr val="bg1"/>
              </a:solidFill>
              <a:latin typeface="+mn-lt"/>
              <a:ea typeface="+mn-ea"/>
            </a:endParaRPr>
          </a:p>
        </p:txBody>
      </p:sp>
      <p:sp>
        <p:nvSpPr>
          <p:cNvPr id="41" name="正方形/長方形 40"/>
          <p:cNvSpPr/>
          <p:nvPr/>
        </p:nvSpPr>
        <p:spPr bwMode="auto">
          <a:xfrm>
            <a:off x="2667581" y="4411564"/>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latin typeface="+mn-lt"/>
                <a:ea typeface="+mn-ea"/>
              </a:rPr>
              <a:t>Linux</a:t>
            </a:r>
            <a:r>
              <a:rPr kumimoji="0" lang="ja-JP" altLang="en-US" sz="2000" dirty="0">
                <a:solidFill>
                  <a:schemeClr val="bg1"/>
                </a:solidFill>
                <a:latin typeface="+mn-lt"/>
                <a:ea typeface="+mn-ea"/>
              </a:rPr>
              <a:t>との歴史的和解</a:t>
            </a:r>
            <a:endParaRPr kumimoji="0" lang="en-US" altLang="ja-JP" sz="2000" dirty="0">
              <a:solidFill>
                <a:schemeClr val="bg1"/>
              </a:solidFill>
              <a:latin typeface="+mn-lt"/>
              <a:ea typeface="+mn-ea"/>
            </a:endParaRPr>
          </a:p>
        </p:txBody>
      </p:sp>
    </p:spTree>
    <p:extLst>
      <p:ext uri="{BB962C8B-B14F-4D97-AF65-F5344CB8AC3E}">
        <p14:creationId xmlns:p14="http://schemas.microsoft.com/office/powerpoint/2010/main" val="1088506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pple.com/jp/pr/products/images/iPhone6s_2Up_HeroFish_PR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38" y="2629824"/>
            <a:ext cx="2459358" cy="19647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a:t>Apple</a:t>
            </a:r>
            <a:r>
              <a:rPr kumimoji="1" lang="ja-JP" altLang="en-US" dirty="0"/>
              <a:t>のプラットフォーム戦略</a:t>
            </a:r>
          </a:p>
        </p:txBody>
      </p:sp>
      <p:pic>
        <p:nvPicPr>
          <p:cNvPr id="3" name="図 2"/>
          <p:cNvPicPr>
            <a:picLocks noChangeAspect="1"/>
          </p:cNvPicPr>
          <p:nvPr/>
        </p:nvPicPr>
        <p:blipFill>
          <a:blip r:embed="rId4"/>
          <a:stretch>
            <a:fillRect/>
          </a:stretch>
        </p:blipFill>
        <p:spPr>
          <a:xfrm>
            <a:off x="1118055" y="4361471"/>
            <a:ext cx="1746675" cy="1470223"/>
          </a:xfrm>
          <a:prstGeom prst="rect">
            <a:avLst/>
          </a:prstGeom>
        </p:spPr>
      </p:pic>
      <p:pic>
        <p:nvPicPr>
          <p:cNvPr id="6" name="図 5"/>
          <p:cNvPicPr>
            <a:picLocks noChangeAspect="1"/>
          </p:cNvPicPr>
          <p:nvPr/>
        </p:nvPicPr>
        <p:blipFill>
          <a:blip r:embed="rId5"/>
          <a:stretch>
            <a:fillRect/>
          </a:stretch>
        </p:blipFill>
        <p:spPr>
          <a:xfrm>
            <a:off x="6184858" y="1137310"/>
            <a:ext cx="2244322" cy="2244322"/>
          </a:xfrm>
          <a:prstGeom prst="rect">
            <a:avLst/>
          </a:prstGeom>
        </p:spPr>
      </p:pic>
      <p:pic>
        <p:nvPicPr>
          <p:cNvPr id="7" name="図 6"/>
          <p:cNvPicPr>
            <a:picLocks noChangeAspect="1"/>
          </p:cNvPicPr>
          <p:nvPr/>
        </p:nvPicPr>
        <p:blipFill>
          <a:blip r:embed="rId6"/>
          <a:stretch>
            <a:fillRect/>
          </a:stretch>
        </p:blipFill>
        <p:spPr>
          <a:xfrm>
            <a:off x="457200" y="1326626"/>
            <a:ext cx="2964820" cy="1774223"/>
          </a:xfrm>
          <a:prstGeom prst="rect">
            <a:avLst/>
          </a:prstGeom>
        </p:spPr>
      </p:pic>
      <p:pic>
        <p:nvPicPr>
          <p:cNvPr id="8" name="図 7"/>
          <p:cNvPicPr>
            <a:picLocks noChangeAspect="1"/>
          </p:cNvPicPr>
          <p:nvPr/>
        </p:nvPicPr>
        <p:blipFill>
          <a:blip r:embed="rId7"/>
          <a:stretch>
            <a:fillRect/>
          </a:stretch>
        </p:blipFill>
        <p:spPr>
          <a:xfrm>
            <a:off x="6254451" y="4594601"/>
            <a:ext cx="2012424" cy="1003961"/>
          </a:xfrm>
          <a:prstGeom prst="rect">
            <a:avLst/>
          </a:prstGeom>
        </p:spPr>
      </p:pic>
      <p:pic>
        <p:nvPicPr>
          <p:cNvPr id="9" name="図 8"/>
          <p:cNvPicPr>
            <a:picLocks noChangeAspect="1"/>
          </p:cNvPicPr>
          <p:nvPr/>
        </p:nvPicPr>
        <p:blipFill>
          <a:blip r:embed="rId8"/>
          <a:stretch>
            <a:fillRect/>
          </a:stretch>
        </p:blipFill>
        <p:spPr>
          <a:xfrm>
            <a:off x="4089892" y="5466113"/>
            <a:ext cx="939397" cy="1135345"/>
          </a:xfrm>
          <a:prstGeom prst="rect">
            <a:avLst/>
          </a:prstGeom>
        </p:spPr>
      </p:pic>
    </p:spTree>
    <p:extLst>
      <p:ext uri="{BB962C8B-B14F-4D97-AF65-F5344CB8AC3E}">
        <p14:creationId xmlns:p14="http://schemas.microsoft.com/office/powerpoint/2010/main" val="27750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63615" y="3936179"/>
            <a:ext cx="8075059" cy="266916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dirty="0">
                <a:solidFill>
                  <a:srgbClr val="FFFFFF"/>
                </a:solidFill>
                <a:latin typeface="ＭＳ Ｐゴシック"/>
                <a:ea typeface="ＭＳ Ｐゴシック"/>
                <a:cs typeface="ＭＳ Ｐゴシック"/>
              </a:rPr>
              <a:t>クライアントに与えた影響</a:t>
            </a:r>
          </a:p>
        </p:txBody>
      </p:sp>
      <p:sp>
        <p:nvSpPr>
          <p:cNvPr id="28" name="正方形/長方形 27"/>
          <p:cNvSpPr/>
          <p:nvPr/>
        </p:nvSpPr>
        <p:spPr>
          <a:xfrm>
            <a:off x="563615" y="806105"/>
            <a:ext cx="8075059" cy="3068052"/>
          </a:xfrm>
          <a:prstGeom prst="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a:solidFill>
                  <a:srgbClr val="FFFFFF"/>
                </a:solidFill>
                <a:latin typeface="ＭＳ Ｐゴシック"/>
                <a:ea typeface="ＭＳ Ｐゴシック"/>
                <a:cs typeface="ＭＳ Ｐゴシック"/>
              </a:rPr>
              <a:t>クラウドの技術的特徴</a:t>
            </a:r>
            <a:endParaRPr kumimoji="1" lang="ja-JP" altLang="en-US"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クラウドの技術的特徴とクライアント</a:t>
            </a:r>
          </a:p>
        </p:txBody>
      </p:sp>
      <p:sp>
        <p:nvSpPr>
          <p:cNvPr id="4" name="正方形/長方形 3"/>
          <p:cNvSpPr/>
          <p:nvPr/>
        </p:nvSpPr>
        <p:spPr>
          <a:xfrm>
            <a:off x="651846"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サービス化</a:t>
            </a:r>
          </a:p>
        </p:txBody>
      </p:sp>
      <p:sp>
        <p:nvSpPr>
          <p:cNvPr id="5" name="正方形/長方形 4"/>
          <p:cNvSpPr/>
          <p:nvPr/>
        </p:nvSpPr>
        <p:spPr>
          <a:xfrm>
            <a:off x="3314304"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脱プロプライエタリ</a:t>
            </a:r>
          </a:p>
        </p:txBody>
      </p:sp>
      <p:sp>
        <p:nvSpPr>
          <p:cNvPr id="6" name="正方形/長方形 5"/>
          <p:cNvSpPr/>
          <p:nvPr/>
        </p:nvSpPr>
        <p:spPr>
          <a:xfrm>
            <a:off x="5976762"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標準化・オープン化</a:t>
            </a:r>
          </a:p>
        </p:txBody>
      </p:sp>
      <p:sp>
        <p:nvSpPr>
          <p:cNvPr id="7" name="正方形/長方形 6"/>
          <p:cNvSpPr/>
          <p:nvPr/>
        </p:nvSpPr>
        <p:spPr>
          <a:xfrm>
            <a:off x="651848"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機能を</a:t>
            </a:r>
            <a:r>
              <a:rPr kumimoji="1" lang="en-US" altLang="ja-JP" sz="1400">
                <a:solidFill>
                  <a:srgbClr val="FFFFFF"/>
                </a:solidFill>
                <a:latin typeface="ＭＳ Ｐゴシック"/>
                <a:ea typeface="ＭＳ Ｐゴシック"/>
                <a:cs typeface="ＭＳ Ｐゴシック"/>
              </a:rPr>
              <a:t>Web</a:t>
            </a:r>
            <a:r>
              <a:rPr kumimoji="1" lang="ja-JP" altLang="en-US" sz="1400">
                <a:solidFill>
                  <a:srgbClr val="FFFFFF"/>
                </a:solidFill>
                <a:latin typeface="ＭＳ Ｐゴシック"/>
                <a:ea typeface="ＭＳ Ｐゴシック"/>
                <a:cs typeface="ＭＳ Ｐゴシック"/>
              </a:rPr>
              <a:t>サービス</a:t>
            </a:r>
            <a:r>
              <a:rPr kumimoji="1" lang="ja-JP" altLang="en-US" sz="1400" dirty="0">
                <a:solidFill>
                  <a:srgbClr val="FFFFFF"/>
                </a:solidFill>
                <a:latin typeface="ＭＳ Ｐゴシック"/>
                <a:ea typeface="ＭＳ Ｐゴシック"/>
                <a:cs typeface="ＭＳ Ｐゴシック"/>
              </a:rPr>
              <a:t>として提供</a:t>
            </a:r>
          </a:p>
        </p:txBody>
      </p:sp>
      <p:sp>
        <p:nvSpPr>
          <p:cNvPr id="8" name="正方形/長方形 7"/>
          <p:cNvSpPr/>
          <p:nvPr/>
        </p:nvSpPr>
        <p:spPr>
          <a:xfrm>
            <a:off x="3314306"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特定の企業に依存しない</a:t>
            </a:r>
            <a:endParaRPr kumimoji="1" lang="en-US" altLang="ja-JP" sz="1400" dirty="0">
              <a:solidFill>
                <a:srgbClr val="FFFFFF"/>
              </a:solidFill>
              <a:latin typeface="ＭＳ Ｐゴシック"/>
              <a:ea typeface="ＭＳ Ｐゴシック"/>
              <a:cs typeface="ＭＳ Ｐゴシック"/>
            </a:endParaRPr>
          </a:p>
          <a:p>
            <a:pPr algn="ctr"/>
            <a:r>
              <a:rPr kumimoji="1" lang="ja-JP" altLang="en-US" sz="1400" dirty="0">
                <a:solidFill>
                  <a:srgbClr val="FFFFFF"/>
                </a:solidFill>
                <a:latin typeface="ＭＳ Ｐゴシック"/>
                <a:ea typeface="ＭＳ Ｐゴシック"/>
                <a:cs typeface="ＭＳ Ｐゴシック"/>
              </a:rPr>
              <a:t>技術の採用</a:t>
            </a:r>
          </a:p>
        </p:txBody>
      </p:sp>
      <p:sp>
        <p:nvSpPr>
          <p:cNvPr id="9" name="正方形/長方形 8"/>
          <p:cNvSpPr/>
          <p:nvPr/>
        </p:nvSpPr>
        <p:spPr>
          <a:xfrm>
            <a:off x="5976764"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標準化による相互接続性</a:t>
            </a:r>
            <a:r>
              <a:rPr lang="en-US" altLang="ja-JP" sz="1400" dirty="0">
                <a:solidFill>
                  <a:srgbClr val="FFFFFF"/>
                </a:solidFill>
                <a:latin typeface="ＭＳ Ｐゴシック"/>
                <a:ea typeface="ＭＳ Ｐゴシック"/>
                <a:cs typeface="ＭＳ Ｐゴシック"/>
              </a:rPr>
              <a:t>/</a:t>
            </a:r>
          </a:p>
          <a:p>
            <a:pPr algn="ctr"/>
            <a:r>
              <a:rPr lang="ja-JP" altLang="en-US" sz="1400" dirty="0">
                <a:solidFill>
                  <a:srgbClr val="FFFFFF"/>
                </a:solidFill>
                <a:latin typeface="ＭＳ Ｐゴシック"/>
                <a:ea typeface="ＭＳ Ｐゴシック"/>
                <a:cs typeface="ＭＳ Ｐゴシック"/>
              </a:rPr>
              <a:t>運用性の確保</a:t>
            </a:r>
          </a:p>
        </p:txBody>
      </p:sp>
      <p:sp>
        <p:nvSpPr>
          <p:cNvPr id="10" name="正方形/長方形 9"/>
          <p:cNvSpPr/>
          <p:nvPr/>
        </p:nvSpPr>
        <p:spPr>
          <a:xfrm>
            <a:off x="651846"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大半の処理をサーバー</a:t>
            </a:r>
            <a:endParaRPr kumimoji="1" lang="en-US" altLang="ja-JP" sz="1400" dirty="0">
              <a:solidFill>
                <a:srgbClr val="FFFFFF"/>
              </a:solidFill>
              <a:latin typeface="ＭＳ Ｐゴシック"/>
              <a:ea typeface="ＭＳ Ｐゴシック"/>
              <a:cs typeface="ＭＳ Ｐゴシック"/>
            </a:endParaRPr>
          </a:p>
          <a:p>
            <a:pPr algn="ctr"/>
            <a:r>
              <a:rPr kumimoji="1" lang="en-US" altLang="ja-JP" sz="1400" dirty="0">
                <a:solidFill>
                  <a:srgbClr val="FFFFFF"/>
                </a:solidFill>
                <a:latin typeface="ＭＳ Ｐゴシック"/>
                <a:ea typeface="ＭＳ Ｐゴシック"/>
                <a:cs typeface="ＭＳ Ｐゴシック"/>
              </a:rPr>
              <a:t>(</a:t>
            </a:r>
            <a:r>
              <a:rPr kumimoji="1" lang="ja-JP" altLang="en-US" sz="1400" dirty="0">
                <a:solidFill>
                  <a:srgbClr val="FFFFFF"/>
                </a:solidFill>
                <a:latin typeface="ＭＳ Ｐゴシック"/>
                <a:ea typeface="ＭＳ Ｐゴシック"/>
                <a:cs typeface="ＭＳ Ｐゴシック"/>
              </a:rPr>
              <a:t>クラウド</a:t>
            </a:r>
            <a:r>
              <a:rPr kumimoji="1" lang="en-US" altLang="ja-JP" sz="1400" dirty="0">
                <a:solidFill>
                  <a:srgbClr val="FFFFFF"/>
                </a:solidFill>
                <a:latin typeface="ＭＳ Ｐゴシック"/>
                <a:ea typeface="ＭＳ Ｐゴシック"/>
                <a:cs typeface="ＭＳ Ｐゴシック"/>
              </a:rPr>
              <a:t>)</a:t>
            </a:r>
            <a:r>
              <a:rPr kumimoji="1" lang="ja-JP" altLang="en-US" sz="1400" dirty="0">
                <a:solidFill>
                  <a:srgbClr val="FFFFFF"/>
                </a:solidFill>
                <a:latin typeface="ＭＳ Ｐゴシック"/>
                <a:ea typeface="ＭＳ Ｐゴシック"/>
                <a:cs typeface="ＭＳ Ｐゴシック"/>
              </a:rPr>
              <a:t>側で処理</a:t>
            </a:r>
          </a:p>
        </p:txBody>
      </p:sp>
      <p:sp>
        <p:nvSpPr>
          <p:cNvPr id="11" name="正方形/長方形 10"/>
          <p:cNvSpPr/>
          <p:nvPr/>
        </p:nvSpPr>
        <p:spPr>
          <a:xfrm>
            <a:off x="3314304"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汎用クライアント </a:t>
            </a:r>
            <a:r>
              <a:rPr lang="en-US" altLang="ja-JP" sz="1400" dirty="0">
                <a:solidFill>
                  <a:srgbClr val="FFFFFF"/>
                </a:solidFill>
                <a:latin typeface="ＭＳ Ｐゴシック"/>
                <a:ea typeface="ＭＳ Ｐゴシック"/>
                <a:cs typeface="ＭＳ Ｐゴシック"/>
              </a:rPr>
              <a:t>(</a:t>
            </a:r>
            <a:r>
              <a:rPr lang="ja-JP" altLang="en-US" sz="1400" dirty="0">
                <a:solidFill>
                  <a:srgbClr val="FFFFFF"/>
                </a:solidFill>
                <a:latin typeface="ＭＳ Ｐゴシック"/>
                <a:ea typeface="ＭＳ Ｐゴシック"/>
                <a:cs typeface="ＭＳ Ｐゴシック"/>
              </a:rPr>
              <a:t>ブラウザー</a:t>
            </a:r>
            <a:r>
              <a:rPr lang="en-US" altLang="ja-JP" sz="1400" dirty="0">
                <a:solidFill>
                  <a:srgbClr val="FFFFFF"/>
                </a:solidFill>
                <a:latin typeface="ＭＳ Ｐゴシック"/>
                <a:ea typeface="ＭＳ Ｐゴシック"/>
                <a:cs typeface="ＭＳ Ｐゴシック"/>
              </a:rPr>
              <a:t>)</a:t>
            </a:r>
          </a:p>
          <a:p>
            <a:pPr algn="ctr"/>
            <a:r>
              <a:rPr lang="ja-JP" altLang="en-US" sz="1400" dirty="0">
                <a:solidFill>
                  <a:srgbClr val="FFFFFF"/>
                </a:solidFill>
                <a:latin typeface="ＭＳ Ｐゴシック"/>
                <a:ea typeface="ＭＳ Ｐゴシック"/>
                <a:cs typeface="ＭＳ Ｐゴシック"/>
              </a:rPr>
              <a:t>の利用</a:t>
            </a:r>
          </a:p>
        </p:txBody>
      </p:sp>
      <p:sp>
        <p:nvSpPr>
          <p:cNvPr id="12" name="正方形/長方形 11"/>
          <p:cNvSpPr/>
          <p:nvPr/>
        </p:nvSpPr>
        <p:spPr>
          <a:xfrm>
            <a:off x="5976762"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オープン化の徹底による</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独自技術の排除</a:t>
            </a:r>
          </a:p>
        </p:txBody>
      </p:sp>
      <p:sp>
        <p:nvSpPr>
          <p:cNvPr id="13" name="正方形/長方形 12"/>
          <p:cNvSpPr/>
          <p:nvPr/>
        </p:nvSpPr>
        <p:spPr>
          <a:xfrm>
            <a:off x="651846" y="3196989"/>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柔軟性・スケーラビリティ</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の向上</a:t>
            </a:r>
          </a:p>
        </p:txBody>
      </p:sp>
      <p:sp>
        <p:nvSpPr>
          <p:cNvPr id="14" name="正方形/長方形 13"/>
          <p:cNvSpPr/>
          <p:nvPr/>
        </p:nvSpPr>
        <p:spPr>
          <a:xfrm>
            <a:off x="3314304" y="3194003"/>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使用技術は全て</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インターネット標準</a:t>
            </a:r>
          </a:p>
        </p:txBody>
      </p:sp>
      <p:sp>
        <p:nvSpPr>
          <p:cNvPr id="15" name="正方形/長方形 14"/>
          <p:cNvSpPr/>
          <p:nvPr/>
        </p:nvSpPr>
        <p:spPr>
          <a:xfrm>
            <a:off x="5976762" y="3194002"/>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様々なネットワークを介して</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クライアントと接続</a:t>
            </a:r>
          </a:p>
        </p:txBody>
      </p:sp>
      <p:sp>
        <p:nvSpPr>
          <p:cNvPr id="16" name="正方形/長方形 15"/>
          <p:cNvSpPr/>
          <p:nvPr/>
        </p:nvSpPr>
        <p:spPr>
          <a:xfrm>
            <a:off x="651845" y="4369220"/>
            <a:ext cx="3896091" cy="4405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PC</a:t>
            </a:r>
            <a:endParaRPr kumimoji="1" lang="ja-JP" altLang="en-US" dirty="0">
              <a:solidFill>
                <a:srgbClr val="FFFFFF"/>
              </a:solidFill>
              <a:latin typeface="ＭＳ Ｐゴシック"/>
              <a:ea typeface="ＭＳ Ｐゴシック"/>
              <a:cs typeface="ＭＳ Ｐゴシック"/>
            </a:endParaRPr>
          </a:p>
        </p:txBody>
      </p:sp>
      <p:sp>
        <p:nvSpPr>
          <p:cNvPr id="18" name="正方形/長方形 17"/>
          <p:cNvSpPr/>
          <p:nvPr/>
        </p:nvSpPr>
        <p:spPr>
          <a:xfrm>
            <a:off x="4644189" y="4369220"/>
            <a:ext cx="3900736" cy="4405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スマホ・タブレット</a:t>
            </a:r>
          </a:p>
        </p:txBody>
      </p:sp>
      <p:sp>
        <p:nvSpPr>
          <p:cNvPr id="19" name="正方形/長方形 18"/>
          <p:cNvSpPr/>
          <p:nvPr/>
        </p:nvSpPr>
        <p:spPr>
          <a:xfrm>
            <a:off x="651844" y="4875201"/>
            <a:ext cx="3896091"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1999</a:t>
            </a:r>
            <a:r>
              <a:rPr kumimoji="1" lang="ja-JP" altLang="en-US" dirty="0">
                <a:solidFill>
                  <a:srgbClr val="FFFFFF"/>
                </a:solidFill>
                <a:latin typeface="ＭＳ Ｐゴシック"/>
                <a:ea typeface="ＭＳ Ｐゴシック"/>
                <a:cs typeface="ＭＳ Ｐゴシック"/>
              </a:rPr>
              <a:t>年～</a:t>
            </a:r>
          </a:p>
        </p:txBody>
      </p:sp>
      <p:sp>
        <p:nvSpPr>
          <p:cNvPr id="21" name="正方形/長方形 20"/>
          <p:cNvSpPr/>
          <p:nvPr/>
        </p:nvSpPr>
        <p:spPr>
          <a:xfrm>
            <a:off x="4644188" y="4875201"/>
            <a:ext cx="3900736"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2007</a:t>
            </a:r>
            <a:r>
              <a:rPr kumimoji="1" lang="ja-JP" altLang="en-US" dirty="0">
                <a:solidFill>
                  <a:srgbClr val="FFFFFF"/>
                </a:solidFill>
                <a:latin typeface="ＭＳ Ｐゴシック"/>
                <a:ea typeface="ＭＳ Ｐゴシック"/>
                <a:cs typeface="ＭＳ Ｐゴシック"/>
              </a:rPr>
              <a:t>年～</a:t>
            </a:r>
          </a:p>
        </p:txBody>
      </p:sp>
      <p:sp>
        <p:nvSpPr>
          <p:cNvPr id="22" name="正方形/長方形 21"/>
          <p:cNvSpPr/>
          <p:nvPr/>
        </p:nvSpPr>
        <p:spPr>
          <a:xfrm>
            <a:off x="651843" y="5360281"/>
            <a:ext cx="3896091" cy="64150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クライアントサーバーから</a:t>
            </a:r>
            <a:endParaRPr kumimoji="1" lang="en-US" altLang="ja-JP"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クラウドへ移行</a:t>
            </a:r>
          </a:p>
        </p:txBody>
      </p:sp>
      <p:sp>
        <p:nvSpPr>
          <p:cNvPr id="24" name="正方形/長方形 23"/>
          <p:cNvSpPr/>
          <p:nvPr/>
        </p:nvSpPr>
        <p:spPr>
          <a:xfrm>
            <a:off x="4644187" y="5360281"/>
            <a:ext cx="3900736" cy="64150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最初からクラウド対応</a:t>
            </a:r>
          </a:p>
        </p:txBody>
      </p:sp>
      <p:sp>
        <p:nvSpPr>
          <p:cNvPr id="25" name="正方形/長方形 24"/>
          <p:cNvSpPr/>
          <p:nvPr/>
        </p:nvSpPr>
        <p:spPr>
          <a:xfrm>
            <a:off x="651844" y="6067253"/>
            <a:ext cx="3896091"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Windows</a:t>
            </a:r>
            <a:r>
              <a:rPr kumimoji="1" lang="ja-JP" altLang="en-US" dirty="0">
                <a:solidFill>
                  <a:srgbClr val="FFFFFF"/>
                </a:solidFill>
                <a:latin typeface="ＭＳ Ｐゴシック"/>
                <a:ea typeface="ＭＳ Ｐゴシック"/>
                <a:cs typeface="ＭＳ Ｐゴシック"/>
              </a:rPr>
              <a:t> </a:t>
            </a:r>
            <a:r>
              <a:rPr kumimoji="1" lang="en-US" altLang="ja-JP" dirty="0">
                <a:solidFill>
                  <a:srgbClr val="FFFFFF"/>
                </a:solidFill>
                <a:latin typeface="ＭＳ Ｐゴシック"/>
                <a:ea typeface="ＭＳ Ｐゴシック"/>
                <a:cs typeface="ＭＳ Ｐゴシック"/>
              </a:rPr>
              <a:t>+</a:t>
            </a:r>
            <a:r>
              <a:rPr kumimoji="1" lang="ja-JP" altLang="en-US" dirty="0">
                <a:solidFill>
                  <a:srgbClr val="FFFFFF"/>
                </a:solidFill>
                <a:latin typeface="ＭＳ Ｐゴシック"/>
                <a:ea typeface="ＭＳ Ｐゴシック"/>
                <a:cs typeface="ＭＳ Ｐゴシック"/>
              </a:rPr>
              <a:t> ブラウザー</a:t>
            </a:r>
          </a:p>
        </p:txBody>
      </p:sp>
      <p:sp>
        <p:nvSpPr>
          <p:cNvPr id="27" name="正方形/長方形 26"/>
          <p:cNvSpPr/>
          <p:nvPr/>
        </p:nvSpPr>
        <p:spPr>
          <a:xfrm>
            <a:off x="4644188" y="6067253"/>
            <a:ext cx="3900736"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フル機能ブラウザー</a:t>
            </a:r>
          </a:p>
        </p:txBody>
      </p:sp>
    </p:spTree>
    <p:extLst>
      <p:ext uri="{BB962C8B-B14F-4D97-AF65-F5344CB8AC3E}">
        <p14:creationId xmlns:p14="http://schemas.microsoft.com/office/powerpoint/2010/main" val="138942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500" fill="hold"/>
                                        <p:tgtEl>
                                          <p:spTgt spid="25"/>
                                        </p:tgtEl>
                                        <p:attrNameLst>
                                          <p:attrName>ppt_w</p:attrName>
                                        </p:attrNameLst>
                                      </p:cBhvr>
                                      <p:tavLst>
                                        <p:tav tm="0">
                                          <p:val>
                                            <p:fltVal val="0"/>
                                          </p:val>
                                        </p:tav>
                                        <p:tav tm="100000">
                                          <p:val>
                                            <p:strVal val="#ppt_w"/>
                                          </p:val>
                                        </p:tav>
                                      </p:tavLst>
                                    </p:anim>
                                    <p:anim calcmode="lin" valueType="num">
                                      <p:cBhvr>
                                        <p:cTn id="110" dur="500" fill="hold"/>
                                        <p:tgtEl>
                                          <p:spTgt spid="25"/>
                                        </p:tgtEl>
                                        <p:attrNameLst>
                                          <p:attrName>ppt_h</p:attrName>
                                        </p:attrNameLst>
                                      </p:cBhvr>
                                      <p:tavLst>
                                        <p:tav tm="0">
                                          <p:val>
                                            <p:fltVal val="0"/>
                                          </p:val>
                                        </p:tav>
                                        <p:tav tm="100000">
                                          <p:val>
                                            <p:strVal val="#ppt_h"/>
                                          </p:val>
                                        </p:tav>
                                      </p:tavLst>
                                    </p:anim>
                                    <p:animEffect transition="in" filter="fade">
                                      <p:cBhvr>
                                        <p:cTn id="111" dur="500"/>
                                        <p:tgtEl>
                                          <p:spTgt spid="2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fill="hold"/>
                                        <p:tgtEl>
                                          <p:spTgt spid="27"/>
                                        </p:tgtEl>
                                        <p:attrNameLst>
                                          <p:attrName>ppt_w</p:attrName>
                                        </p:attrNameLst>
                                      </p:cBhvr>
                                      <p:tavLst>
                                        <p:tav tm="0">
                                          <p:val>
                                            <p:fltVal val="0"/>
                                          </p:val>
                                        </p:tav>
                                        <p:tav tm="100000">
                                          <p:val>
                                            <p:strVal val="#ppt_w"/>
                                          </p:val>
                                        </p:tav>
                                      </p:tavLst>
                                    </p:anim>
                                    <p:anim calcmode="lin" valueType="num">
                                      <p:cBhvr>
                                        <p:cTn id="115" dur="500" fill="hold"/>
                                        <p:tgtEl>
                                          <p:spTgt spid="27"/>
                                        </p:tgtEl>
                                        <p:attrNameLst>
                                          <p:attrName>ppt_h</p:attrName>
                                        </p:attrNameLst>
                                      </p:cBhvr>
                                      <p:tavLst>
                                        <p:tav tm="0">
                                          <p:val>
                                            <p:fltVal val="0"/>
                                          </p:val>
                                        </p:tav>
                                        <p:tav tm="100000">
                                          <p:val>
                                            <p:strVal val="#ppt_h"/>
                                          </p:val>
                                        </p:tav>
                                      </p:tavLst>
                                    </p:anim>
                                    <p:animEffect transition="in" filter="fade">
                                      <p:cBhvr>
                                        <p:cTn id="1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1" grpId="0" animBg="1"/>
      <p:bldP spid="22" grpId="0" animBg="1"/>
      <p:bldP spid="24"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a:ea typeface="HGP創英角ｺﾞｼｯｸUB" pitchFamily="50" charset="-128"/>
                <a:cs typeface="Arial"/>
              </a:rPr>
              <a:t>これからのクライアント</a:t>
            </a:r>
            <a:endParaRPr lang="en-US" altLang="ja-JP" sz="2400" dirty="0">
              <a:solidFill>
                <a:srgbClr val="FFFFFF"/>
              </a:solidFill>
              <a:latin typeface="Arial"/>
              <a:ea typeface="HGP創英角ｺﾞｼｯｸUB" pitchFamily="50" charset="-128"/>
              <a:cs typeface="Arial"/>
            </a:endParaRPr>
          </a:p>
          <a:p>
            <a:pPr algn="r"/>
            <a:r>
              <a:rPr lang="ja-JP" altLang="en-US" sz="2400" dirty="0">
                <a:solidFill>
                  <a:srgbClr val="FFFFFF"/>
                </a:solidFill>
                <a:latin typeface="Arial"/>
                <a:ea typeface="HGP創英角ｺﾞｼｯｸUB" pitchFamily="50" charset="-128"/>
                <a:cs typeface="Arial"/>
              </a:rPr>
              <a:t>プラットフォーム</a:t>
            </a:r>
            <a:endParaRPr lang="ja-JP" altLang="en-US"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280964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30397955"/>
              </p:ext>
            </p:extLst>
          </p:nvPr>
        </p:nvGraphicFramePr>
        <p:xfrm>
          <a:off x="403555" y="1458394"/>
          <a:ext cx="8388849" cy="4176812"/>
        </p:xfrm>
        <a:graphic>
          <a:graphicData uri="http://schemas.openxmlformats.org/drawingml/2006/table">
            <a:tbl>
              <a:tblPr firstRow="1" bandRow="1">
                <a:tableStyleId>{7DF18680-E054-41AD-8BC1-D1AEF772440D}</a:tableStyleId>
              </a:tblPr>
              <a:tblGrid>
                <a:gridCol w="4480417">
                  <a:extLst>
                    <a:ext uri="{9D8B030D-6E8A-4147-A177-3AD203B41FA5}">
                      <a16:colId xmlns="" xmlns:a16="http://schemas.microsoft.com/office/drawing/2014/main" val="20000"/>
                    </a:ext>
                  </a:extLst>
                </a:gridCol>
                <a:gridCol w="2043953">
                  <a:extLst>
                    <a:ext uri="{9D8B030D-6E8A-4147-A177-3AD203B41FA5}">
                      <a16:colId xmlns="" xmlns:a16="http://schemas.microsoft.com/office/drawing/2014/main" val="20001"/>
                    </a:ext>
                  </a:extLst>
                </a:gridCol>
                <a:gridCol w="1864479">
                  <a:extLst>
                    <a:ext uri="{9D8B030D-6E8A-4147-A177-3AD203B41FA5}">
                      <a16:colId xmlns="" xmlns:a16="http://schemas.microsoft.com/office/drawing/2014/main" val="20002"/>
                    </a:ext>
                  </a:extLst>
                </a:gridCol>
              </a:tblGrid>
              <a:tr h="413279">
                <a:tc>
                  <a:txBody>
                    <a:bodyPr/>
                    <a:lstStyle/>
                    <a:p>
                      <a:endParaRPr kumimoji="1" lang="ja-JP" altLang="en-US" sz="2800" dirty="0"/>
                    </a:p>
                  </a:txBody>
                  <a:tcPr/>
                </a:tc>
                <a:tc>
                  <a:txBody>
                    <a:bodyPr/>
                    <a:lstStyle/>
                    <a:p>
                      <a:pPr algn="ctr"/>
                      <a:r>
                        <a:rPr kumimoji="1" lang="en-US" altLang="ja-JP" sz="2800" dirty="0"/>
                        <a:t>HTML5</a:t>
                      </a:r>
                      <a:endParaRPr kumimoji="1" lang="ja-JP" altLang="en-US" sz="2800" dirty="0"/>
                    </a:p>
                  </a:txBody>
                  <a:tcPr/>
                </a:tc>
                <a:tc>
                  <a:txBody>
                    <a:bodyPr/>
                    <a:lstStyle/>
                    <a:p>
                      <a:pPr algn="ctr"/>
                      <a:r>
                        <a:rPr kumimoji="1" lang="ja-JP" altLang="en-US" sz="2800" dirty="0"/>
                        <a:t>ネイティブ</a:t>
                      </a:r>
                    </a:p>
                  </a:txBody>
                  <a:tcPr/>
                </a:tc>
                <a:extLst>
                  <a:ext uri="{0D108BD9-81ED-4DB2-BD59-A6C34878D82A}">
                    <a16:rowId xmlns="" xmlns:a16="http://schemas.microsoft.com/office/drawing/2014/main" val="10000"/>
                  </a:ext>
                </a:extLst>
              </a:tr>
              <a:tr h="413279">
                <a:tc>
                  <a:txBody>
                    <a:bodyPr/>
                    <a:lstStyle/>
                    <a:p>
                      <a:r>
                        <a:rPr kumimoji="1" lang="ja-JP" altLang="en-US" sz="2800" dirty="0"/>
                        <a:t>開発コスト</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 xmlns:a16="http://schemas.microsoft.com/office/drawing/2014/main" val="10001"/>
                  </a:ext>
                </a:extLst>
              </a:tr>
              <a:tr h="549692">
                <a:tc>
                  <a:txBody>
                    <a:bodyPr/>
                    <a:lstStyle/>
                    <a:p>
                      <a:r>
                        <a:rPr kumimoji="1" lang="ja-JP" altLang="en-US" sz="2800" dirty="0"/>
                        <a:t>マルチプラットフォーム対応</a:t>
                      </a:r>
                    </a:p>
                  </a:txBody>
                  <a:tcPr/>
                </a:tc>
                <a:tc>
                  <a:txBody>
                    <a:bodyPr/>
                    <a:lstStyle/>
                    <a:p>
                      <a:pPr algn="ctr"/>
                      <a:r>
                        <a:rPr kumimoji="1" lang="ja-JP" altLang="en-US" sz="2800" dirty="0"/>
                        <a:t>◎</a:t>
                      </a:r>
                    </a:p>
                  </a:txBody>
                  <a:tcPr/>
                </a:tc>
                <a:tc>
                  <a:txBody>
                    <a:bodyPr/>
                    <a:lstStyle/>
                    <a:p>
                      <a:pPr algn="ctr"/>
                      <a:r>
                        <a:rPr kumimoji="1" lang="en-US" altLang="ja-JP" sz="2800"/>
                        <a:t>×</a:t>
                      </a:r>
                      <a:endParaRPr kumimoji="1" lang="ja-JP" altLang="en-US" sz="2800" dirty="0"/>
                    </a:p>
                  </a:txBody>
                  <a:tcPr/>
                </a:tc>
                <a:extLst>
                  <a:ext uri="{0D108BD9-81ED-4DB2-BD59-A6C34878D82A}">
                    <a16:rowId xmlns="" xmlns:a16="http://schemas.microsoft.com/office/drawing/2014/main" val="10002"/>
                  </a:ext>
                </a:extLst>
              </a:tr>
              <a:tr h="413279">
                <a:tc>
                  <a:txBody>
                    <a:bodyPr/>
                    <a:lstStyle/>
                    <a:p>
                      <a:r>
                        <a:rPr kumimoji="1" lang="en-US" altLang="ja-JP" sz="2800" dirty="0"/>
                        <a:t>UX/UI</a:t>
                      </a:r>
                      <a:endParaRPr kumimoji="1" lang="ja-JP" altLang="en-US" sz="2800" dirty="0"/>
                    </a:p>
                  </a:txBody>
                  <a:tcPr/>
                </a:tc>
                <a:tc>
                  <a:txBody>
                    <a:bodyPr/>
                    <a:lstStyle/>
                    <a:p>
                      <a:pPr algn="ctr"/>
                      <a:r>
                        <a:rPr kumimoji="1" lang="ja-JP" altLang="en-US" sz="2800"/>
                        <a:t>△</a:t>
                      </a:r>
                      <a:endParaRPr kumimoji="1" lang="ja-JP" altLang="en-US" sz="2800" dirty="0"/>
                    </a:p>
                  </a:txBody>
                  <a:tcPr/>
                </a:tc>
                <a:tc>
                  <a:txBody>
                    <a:bodyPr/>
                    <a:lstStyle/>
                    <a:p>
                      <a:pPr algn="ctr"/>
                      <a:r>
                        <a:rPr kumimoji="1" lang="ja-JP" altLang="en-US" sz="2800" dirty="0"/>
                        <a:t>◎</a:t>
                      </a:r>
                    </a:p>
                  </a:txBody>
                  <a:tcPr/>
                </a:tc>
                <a:extLst>
                  <a:ext uri="{0D108BD9-81ED-4DB2-BD59-A6C34878D82A}">
                    <a16:rowId xmlns="" xmlns:a16="http://schemas.microsoft.com/office/drawing/2014/main" val="10003"/>
                  </a:ext>
                </a:extLst>
              </a:tr>
              <a:tr h="413279">
                <a:tc>
                  <a:txBody>
                    <a:bodyPr/>
                    <a:lstStyle/>
                    <a:p>
                      <a:r>
                        <a:rPr kumimoji="1" lang="ja-JP" altLang="en-US" sz="2800" dirty="0"/>
                        <a:t>機能・速度</a:t>
                      </a:r>
                    </a:p>
                  </a:txBody>
                  <a:tcPr/>
                </a:tc>
                <a:tc>
                  <a:txBody>
                    <a:bodyPr/>
                    <a:lstStyle/>
                    <a:p>
                      <a:pPr algn="ctr"/>
                      <a:r>
                        <a:rPr kumimoji="1" lang="ja-JP" altLang="en-US" sz="2800"/>
                        <a:t>△</a:t>
                      </a:r>
                      <a:endParaRPr kumimoji="1" lang="ja-JP" altLang="en-US" sz="2800" dirty="0"/>
                    </a:p>
                  </a:txBody>
                  <a:tcPr/>
                </a:tc>
                <a:tc>
                  <a:txBody>
                    <a:bodyPr/>
                    <a:lstStyle/>
                    <a:p>
                      <a:pPr algn="ctr"/>
                      <a:r>
                        <a:rPr kumimoji="1" lang="ja-JP" altLang="en-US" sz="2800" dirty="0"/>
                        <a:t>◎</a:t>
                      </a:r>
                    </a:p>
                  </a:txBody>
                  <a:tcPr/>
                </a:tc>
                <a:extLst>
                  <a:ext uri="{0D108BD9-81ED-4DB2-BD59-A6C34878D82A}">
                    <a16:rowId xmlns="" xmlns:a16="http://schemas.microsoft.com/office/drawing/2014/main" val="10004"/>
                  </a:ext>
                </a:extLst>
              </a:tr>
              <a:tr h="413279">
                <a:tc>
                  <a:txBody>
                    <a:bodyPr/>
                    <a:lstStyle/>
                    <a:p>
                      <a:r>
                        <a:rPr kumimoji="1" lang="ja-JP" altLang="en-US" sz="2800" dirty="0"/>
                        <a:t>アプリ配信の容易さ</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 xmlns:a16="http://schemas.microsoft.com/office/drawing/2014/main" val="10005"/>
                  </a:ext>
                </a:extLst>
              </a:tr>
              <a:tr h="413279">
                <a:tc>
                  <a:txBody>
                    <a:bodyPr/>
                    <a:lstStyle/>
                    <a:p>
                      <a:r>
                        <a:rPr kumimoji="1" lang="ja-JP" altLang="en-US" sz="2800" dirty="0"/>
                        <a:t>収益化</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 xmlns:a16="http://schemas.microsoft.com/office/drawing/2014/main" val="10006"/>
                  </a:ext>
                </a:extLst>
              </a:tr>
              <a:tr h="413279">
                <a:tc>
                  <a:txBody>
                    <a:bodyPr/>
                    <a:lstStyle/>
                    <a:p>
                      <a:r>
                        <a:rPr kumimoji="1" lang="ja-JP" altLang="en-US" sz="2800" dirty="0"/>
                        <a:t>ユーザーの囲い込み</a:t>
                      </a:r>
                    </a:p>
                  </a:txBody>
                  <a:tcPr/>
                </a:tc>
                <a:tc>
                  <a:txBody>
                    <a:bodyPr/>
                    <a:lstStyle/>
                    <a:p>
                      <a:pPr algn="ctr"/>
                      <a:r>
                        <a:rPr kumimoji="1" lang="en-US" altLang="ja-JP" sz="2800" dirty="0"/>
                        <a:t>×</a:t>
                      </a:r>
                      <a:endParaRPr kumimoji="1" lang="ja-JP" altLang="en-US" sz="2800" dirty="0"/>
                    </a:p>
                  </a:txBody>
                  <a:tcPr/>
                </a:tc>
                <a:tc>
                  <a:txBody>
                    <a:bodyPr/>
                    <a:lstStyle/>
                    <a:p>
                      <a:pPr algn="ctr"/>
                      <a:r>
                        <a:rPr kumimoji="1" lang="ja-JP" altLang="en-US" sz="2800" dirty="0"/>
                        <a:t>◎</a:t>
                      </a:r>
                    </a:p>
                  </a:txBody>
                  <a:tcPr/>
                </a:tc>
                <a:extLst>
                  <a:ext uri="{0D108BD9-81ED-4DB2-BD59-A6C34878D82A}">
                    <a16:rowId xmlns="" xmlns:a16="http://schemas.microsoft.com/office/drawing/2014/main" val="10007"/>
                  </a:ext>
                </a:extLst>
              </a:tr>
            </a:tbl>
          </a:graphicData>
        </a:graphic>
      </p:graphicFrame>
      <p:sp>
        <p:nvSpPr>
          <p:cNvPr id="4" name="タイトル 3"/>
          <p:cNvSpPr>
            <a:spLocks noGrp="1"/>
          </p:cNvSpPr>
          <p:nvPr>
            <p:ph type="title"/>
          </p:nvPr>
        </p:nvSpPr>
        <p:spPr/>
        <p:txBody>
          <a:bodyPr/>
          <a:lstStyle/>
          <a:p>
            <a:r>
              <a:rPr lang="en-US" altLang="ja-JP"/>
              <a:t>Web(HTML5)</a:t>
            </a:r>
            <a:r>
              <a:rPr lang="ja-JP" altLang="ja-JP"/>
              <a:t>アプリとネイティブ</a:t>
            </a:r>
            <a:r>
              <a:rPr lang="en-US" altLang="ja-JP"/>
              <a:t>(</a:t>
            </a:r>
            <a:r>
              <a:rPr lang="ja-JP" altLang="en-US"/>
              <a:t>各社独自</a:t>
            </a:r>
            <a:r>
              <a:rPr lang="en-US" altLang="ja-JP"/>
              <a:t>)</a:t>
            </a:r>
            <a:r>
              <a:rPr lang="ja-JP" altLang="ja-JP"/>
              <a:t>アプリ</a:t>
            </a:r>
            <a:endParaRPr kumimoji="1" lang="ja-JP" altLang="en-US" dirty="0"/>
          </a:p>
        </p:txBody>
      </p:sp>
      <p:sp>
        <p:nvSpPr>
          <p:cNvPr id="3" name="テキスト ボックス 2"/>
          <p:cNvSpPr txBox="1"/>
          <p:nvPr/>
        </p:nvSpPr>
        <p:spPr>
          <a:xfrm>
            <a:off x="5003515" y="5897365"/>
            <a:ext cx="1931541" cy="461665"/>
          </a:xfrm>
          <a:prstGeom prst="rect">
            <a:avLst/>
          </a:prstGeom>
          <a:noFill/>
        </p:spPr>
        <p:txBody>
          <a:bodyPr wrap="square" rtlCol="0">
            <a:spAutoFit/>
          </a:bodyPr>
          <a:lstStyle/>
          <a:p>
            <a:r>
              <a:rPr kumimoji="1" lang="en-US" altLang="ja-JP" sz="1200"/>
              <a:t>HTML5</a:t>
            </a:r>
            <a:r>
              <a:rPr kumimoji="1" lang="ja-JP" altLang="en-US" sz="1200"/>
              <a:t>の進化により今後改善されていく可能性がある</a:t>
            </a:r>
            <a:endParaRPr kumimoji="1" lang="ja-JP" altLang="en-US" sz="1200" dirty="0"/>
          </a:p>
        </p:txBody>
      </p:sp>
    </p:spTree>
    <p:extLst>
      <p:ext uri="{BB962C8B-B14F-4D97-AF65-F5344CB8AC3E}">
        <p14:creationId xmlns:p14="http://schemas.microsoft.com/office/powerpoint/2010/main" val="61860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a:solidFill>
                  <a:schemeClr val="bg1"/>
                </a:solidFill>
              </a:rPr>
              <a:t>Xbox OS</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WindowsRT</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88" name="正方形/長方形 10"/>
          <p:cNvSpPr>
            <a:spLocks noChangeArrowheads="1"/>
          </p:cNvSpPr>
          <p:nvPr/>
        </p:nvSpPr>
        <p:spPr bwMode="auto">
          <a:xfrm>
            <a:off x="468049" y="3837437"/>
            <a:ext cx="6832219" cy="716375"/>
          </a:xfrm>
          <a:prstGeom prst="rect">
            <a:avLst/>
          </a:prstGeom>
          <a:solidFill>
            <a:schemeClr val="tx2">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Windows10</a:t>
            </a:r>
            <a:endParaRPr kumimoji="0" lang="ja-JP" altLang="en-US" sz="1400" dirty="0">
              <a:solidFill>
                <a:schemeClr val="bg1"/>
              </a:solidFill>
              <a:latin typeface="+mn-lt"/>
              <a:ea typeface="+mn-ea"/>
            </a:endParaRPr>
          </a:p>
        </p:txBody>
      </p:sp>
      <p:pic>
        <p:nvPicPr>
          <p:cNvPr id="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a:solidFill>
                  <a:schemeClr val="bg1"/>
                </a:solidFill>
              </a:rPr>
              <a:t>AppleTV</a:t>
            </a:r>
            <a:r>
              <a:rPr kumimoji="0" lang="en-US" altLang="ja-JP" sz="1200" dirty="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a:t>MacOS</a:t>
            </a:r>
            <a:r>
              <a:rPr kumimoji="1" lang="ja-JP" altLang="en-US" sz="900" dirty="0"/>
              <a:t>アプリ</a:t>
            </a:r>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a:t>iOS</a:t>
            </a:r>
            <a:r>
              <a:rPr kumimoji="1" lang="ja-JP" altLang="en-US" sz="900" dirty="0"/>
              <a:t>アプリ</a:t>
            </a:r>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a:t>TV</a:t>
            </a:r>
            <a:r>
              <a:rPr kumimoji="1" lang="ja-JP" altLang="en-US" sz="900" dirty="0"/>
              <a:t>アプリ</a:t>
            </a:r>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a:t>アプリ</a:t>
            </a:r>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a:t>RT</a:t>
            </a:r>
            <a:r>
              <a:rPr kumimoji="1" lang="ja-JP" altLang="en-US" sz="900" dirty="0"/>
              <a:t>アプリ</a:t>
            </a:r>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a:t>WP</a:t>
            </a:r>
            <a:r>
              <a:rPr kumimoji="1" lang="ja-JP" altLang="en-US" sz="900" dirty="0"/>
              <a:t>アプリ</a:t>
            </a: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a:t>Web</a:t>
            </a:r>
            <a:r>
              <a:rPr lang="ja-JP" altLang="en-US" sz="900" dirty="0"/>
              <a:t>サービス </a:t>
            </a:r>
            <a:r>
              <a:rPr lang="en-US" altLang="ja-JP" sz="900" dirty="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a:solidFill>
                    <a:schemeClr val="bg1"/>
                  </a:solidFill>
                  <a:latin typeface="+mn-lt"/>
                  <a:ea typeface="+mn-ea"/>
                </a:rPr>
                <a:t>ユニバーサル</a:t>
              </a:r>
              <a:r>
                <a:rPr kumimoji="0" lang="en-US" altLang="ja-JP" sz="1400" dirty="0">
                  <a:solidFill>
                    <a:schemeClr val="bg1"/>
                  </a:solidFill>
                  <a:latin typeface="+mn-lt"/>
                  <a:ea typeface="+mn-ea"/>
                </a:rPr>
                <a:t>Windows</a:t>
              </a:r>
              <a:r>
                <a:rPr kumimoji="0" lang="ja-JP" altLang="en-US" sz="1400" dirty="0">
                  <a:solidFill>
                    <a:schemeClr val="bg1"/>
                  </a:solidFill>
                  <a:latin typeface="+mn-lt"/>
                  <a:ea typeface="+mn-ea"/>
                </a:rPr>
                <a:t>アプリ</a:t>
              </a:r>
            </a:p>
          </p:txBody>
        </p:sp>
      </p:grpSp>
      <p:sp>
        <p:nvSpPr>
          <p:cNvPr id="30" name="タイトル 29"/>
          <p:cNvSpPr>
            <a:spLocks noGrp="1"/>
          </p:cNvSpPr>
          <p:nvPr>
            <p:ph type="title"/>
          </p:nvPr>
        </p:nvSpPr>
        <p:spPr/>
        <p:txBody>
          <a:bodyPr/>
          <a:lstStyle/>
          <a:p>
            <a:r>
              <a:rPr lang="ja-JP" altLang="en-US" dirty="0"/>
              <a:t>各社が目指すクライアントプラットフォーム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7406105" y="1154846"/>
            <a:ext cx="1588169" cy="150578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プラットフォーム毎の</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ネイティブアプリ</a:t>
            </a:r>
            <a:endParaRPr kumimoji="1" lang="en-US" altLang="ja-JP" sz="1200" dirty="0">
              <a:solidFill>
                <a:srgbClr val="FFFFFF"/>
              </a:solidFill>
              <a:latin typeface="ＭＳ Ｐゴシック"/>
              <a:ea typeface="ＭＳ Ｐゴシック"/>
              <a:cs typeface="ＭＳ Ｐゴシック"/>
            </a:endParaRPr>
          </a:p>
          <a:p>
            <a:pPr algn="ct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データと</a:t>
            </a:r>
            <a:r>
              <a:rPr kumimoji="1" lang="en-US" altLang="ja-JP" sz="1200" dirty="0">
                <a:solidFill>
                  <a:srgbClr val="FFFFFF"/>
                </a:solidFill>
                <a:latin typeface="ＭＳ Ｐゴシック"/>
                <a:ea typeface="ＭＳ Ｐゴシック"/>
                <a:cs typeface="ＭＳ Ｐゴシック"/>
              </a:rPr>
              <a:t>UX</a:t>
            </a:r>
            <a:r>
              <a:rPr kumimoji="1" lang="ja-JP" altLang="en-US" sz="1200" dirty="0">
                <a:solidFill>
                  <a:srgbClr val="FFFFFF"/>
                </a:solidFill>
                <a:latin typeface="ＭＳ Ｐゴシック"/>
                <a:ea typeface="ＭＳ Ｐゴシック"/>
                <a:cs typeface="ＭＳ Ｐゴシック"/>
              </a:rPr>
              <a:t>を共有</a:t>
            </a:r>
          </a:p>
        </p:txBody>
      </p:sp>
      <p:sp>
        <p:nvSpPr>
          <p:cNvPr id="94" name="正方形/長方形 93"/>
          <p:cNvSpPr/>
          <p:nvPr/>
        </p:nvSpPr>
        <p:spPr>
          <a:xfrm>
            <a:off x="7413971" y="3106390"/>
            <a:ext cx="1588169" cy="180356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Windows</a:t>
            </a:r>
            <a:r>
              <a:rPr kumimoji="1" lang="ja-JP" altLang="en-US" sz="1200" dirty="0">
                <a:solidFill>
                  <a:srgbClr val="FFFFFF"/>
                </a:solidFill>
                <a:latin typeface="ＭＳ Ｐゴシック"/>
                <a:ea typeface="ＭＳ Ｐゴシック"/>
                <a:cs typeface="ＭＳ Ｐゴシック"/>
              </a:rPr>
              <a:t>プラットフォーム共通の</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ネイティブアプリ</a:t>
            </a:r>
            <a:endParaRPr kumimoji="1" lang="en-US" altLang="ja-JP"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7413971" y="5288646"/>
            <a:ext cx="1588169" cy="114642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Web (HTML5) </a:t>
            </a:r>
            <a:r>
              <a:rPr kumimoji="1" lang="ja-JP" altLang="en-US" sz="1200" dirty="0">
                <a:solidFill>
                  <a:srgbClr val="FFFFFF"/>
                </a:solidFill>
                <a:latin typeface="ＭＳ Ｐゴシック"/>
                <a:ea typeface="ＭＳ Ｐゴシック"/>
                <a:cs typeface="ＭＳ Ｐゴシック"/>
              </a:rPr>
              <a:t>アプリ</a:t>
            </a:r>
          </a:p>
        </p:txBody>
      </p:sp>
    </p:spTree>
    <p:extLst>
      <p:ext uri="{BB962C8B-B14F-4D97-AF65-F5344CB8AC3E}">
        <p14:creationId xmlns:p14="http://schemas.microsoft.com/office/powerpoint/2010/main" val="1024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500" fill="hold"/>
                                        <p:tgtEl>
                                          <p:spTgt spid="88"/>
                                        </p:tgtEl>
                                        <p:attrNameLst>
                                          <p:attrName>ppt_x</p:attrName>
                                        </p:attrNameLst>
                                      </p:cBhvr>
                                      <p:tavLst>
                                        <p:tav tm="0">
                                          <p:val>
                                            <p:strVal val="0-#ppt_w/2"/>
                                          </p:val>
                                        </p:tav>
                                        <p:tav tm="100000">
                                          <p:val>
                                            <p:strVal val="#ppt_x"/>
                                          </p:val>
                                        </p:tav>
                                      </p:tavLst>
                                    </p:anim>
                                    <p:anim calcmode="lin" valueType="num">
                                      <p:cBhvr additive="base">
                                        <p:cTn id="212"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89"/>
                                        </p:tgtEl>
                                        <p:attrNameLst>
                                          <p:attrName>style.visibility</p:attrName>
                                        </p:attrNameLst>
                                      </p:cBhvr>
                                      <p:to>
                                        <p:strVal val="visible"/>
                                      </p:to>
                                    </p:set>
                                    <p:anim calcmode="lin" valueType="num">
                                      <p:cBhvr>
                                        <p:cTn id="217" dur="500" fill="hold"/>
                                        <p:tgtEl>
                                          <p:spTgt spid="89"/>
                                        </p:tgtEl>
                                        <p:attrNameLst>
                                          <p:attrName>ppt_w</p:attrName>
                                        </p:attrNameLst>
                                      </p:cBhvr>
                                      <p:tavLst>
                                        <p:tav tm="0">
                                          <p:val>
                                            <p:fltVal val="0"/>
                                          </p:val>
                                        </p:tav>
                                        <p:tav tm="100000">
                                          <p:val>
                                            <p:strVal val="#ppt_w"/>
                                          </p:val>
                                        </p:tav>
                                      </p:tavLst>
                                    </p:anim>
                                    <p:anim calcmode="lin" valueType="num">
                                      <p:cBhvr>
                                        <p:cTn id="218" dur="500" fill="hold"/>
                                        <p:tgtEl>
                                          <p:spTgt spid="89"/>
                                        </p:tgtEl>
                                        <p:attrNameLst>
                                          <p:attrName>ppt_h</p:attrName>
                                        </p:attrNameLst>
                                      </p:cBhvr>
                                      <p:tavLst>
                                        <p:tav tm="0">
                                          <p:val>
                                            <p:fltVal val="0"/>
                                          </p:val>
                                        </p:tav>
                                        <p:tav tm="100000">
                                          <p:val>
                                            <p:strVal val="#ppt_h"/>
                                          </p:val>
                                        </p:tav>
                                      </p:tavLst>
                                    </p:anim>
                                    <p:animEffect transition="in" filter="fade">
                                      <p:cBhvr>
                                        <p:cTn id="219" dur="500"/>
                                        <p:tgtEl>
                                          <p:spTgt spid="89"/>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1"/>
                                        </p:tgtEl>
                                        <p:attrNameLst>
                                          <p:attrName>style.visibility</p:attrName>
                                        </p:attrNameLst>
                                      </p:cBhvr>
                                      <p:to>
                                        <p:strVal val="visible"/>
                                      </p:to>
                                    </p:set>
                                    <p:anim calcmode="lin" valueType="num">
                                      <p:cBhvr>
                                        <p:cTn id="222" dur="500" fill="hold"/>
                                        <p:tgtEl>
                                          <p:spTgt spid="91"/>
                                        </p:tgtEl>
                                        <p:attrNameLst>
                                          <p:attrName>ppt_w</p:attrName>
                                        </p:attrNameLst>
                                      </p:cBhvr>
                                      <p:tavLst>
                                        <p:tav tm="0">
                                          <p:val>
                                            <p:fltVal val="0"/>
                                          </p:val>
                                        </p:tav>
                                        <p:tav tm="100000">
                                          <p:val>
                                            <p:strVal val="#ppt_w"/>
                                          </p:val>
                                        </p:tav>
                                      </p:tavLst>
                                    </p:anim>
                                    <p:anim calcmode="lin" valueType="num">
                                      <p:cBhvr>
                                        <p:cTn id="223" dur="500" fill="hold"/>
                                        <p:tgtEl>
                                          <p:spTgt spid="91"/>
                                        </p:tgtEl>
                                        <p:attrNameLst>
                                          <p:attrName>ppt_h</p:attrName>
                                        </p:attrNameLst>
                                      </p:cBhvr>
                                      <p:tavLst>
                                        <p:tav tm="0">
                                          <p:val>
                                            <p:fltVal val="0"/>
                                          </p:val>
                                        </p:tav>
                                        <p:tav tm="100000">
                                          <p:val>
                                            <p:strVal val="#ppt_h"/>
                                          </p:val>
                                        </p:tav>
                                      </p:tavLst>
                                    </p:anim>
                                    <p:animEffect transition="in" filter="fade">
                                      <p:cBhvr>
                                        <p:cTn id="224" dur="500"/>
                                        <p:tgtEl>
                                          <p:spTgt spid="9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2"/>
                                        </p:tgtEl>
                                        <p:attrNameLst>
                                          <p:attrName>style.visibility</p:attrName>
                                        </p:attrNameLst>
                                      </p:cBhvr>
                                      <p:to>
                                        <p:strVal val="visible"/>
                                      </p:to>
                                    </p:set>
                                    <p:anim calcmode="lin" valueType="num">
                                      <p:cBhvr>
                                        <p:cTn id="227" dur="500" fill="hold"/>
                                        <p:tgtEl>
                                          <p:spTgt spid="92"/>
                                        </p:tgtEl>
                                        <p:attrNameLst>
                                          <p:attrName>ppt_w</p:attrName>
                                        </p:attrNameLst>
                                      </p:cBhvr>
                                      <p:tavLst>
                                        <p:tav tm="0">
                                          <p:val>
                                            <p:fltVal val="0"/>
                                          </p:val>
                                        </p:tav>
                                        <p:tav tm="100000">
                                          <p:val>
                                            <p:strVal val="#ppt_w"/>
                                          </p:val>
                                        </p:tav>
                                      </p:tavLst>
                                    </p:anim>
                                    <p:anim calcmode="lin" valueType="num">
                                      <p:cBhvr>
                                        <p:cTn id="228" dur="500" fill="hold"/>
                                        <p:tgtEl>
                                          <p:spTgt spid="92"/>
                                        </p:tgtEl>
                                        <p:attrNameLst>
                                          <p:attrName>ppt_h</p:attrName>
                                        </p:attrNameLst>
                                      </p:cBhvr>
                                      <p:tavLst>
                                        <p:tav tm="0">
                                          <p:val>
                                            <p:fltVal val="0"/>
                                          </p:val>
                                        </p:tav>
                                        <p:tav tm="100000">
                                          <p:val>
                                            <p:strVal val="#ppt_h"/>
                                          </p:val>
                                        </p:tav>
                                      </p:tavLst>
                                    </p:anim>
                                    <p:animEffect transition="in" filter="fade">
                                      <p:cBhvr>
                                        <p:cTn id="229" dur="500"/>
                                        <p:tgtEl>
                                          <p:spTgt spid="9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93"/>
                                        </p:tgtEl>
                                        <p:attrNameLst>
                                          <p:attrName>style.visibility</p:attrName>
                                        </p:attrNameLst>
                                      </p:cBhvr>
                                      <p:to>
                                        <p:strVal val="visible"/>
                                      </p:to>
                                    </p:set>
                                    <p:anim calcmode="lin" valueType="num">
                                      <p:cBhvr>
                                        <p:cTn id="232" dur="500" fill="hold"/>
                                        <p:tgtEl>
                                          <p:spTgt spid="93"/>
                                        </p:tgtEl>
                                        <p:attrNameLst>
                                          <p:attrName>ppt_w</p:attrName>
                                        </p:attrNameLst>
                                      </p:cBhvr>
                                      <p:tavLst>
                                        <p:tav tm="0">
                                          <p:val>
                                            <p:fltVal val="0"/>
                                          </p:val>
                                        </p:tav>
                                        <p:tav tm="100000">
                                          <p:val>
                                            <p:strVal val="#ppt_w"/>
                                          </p:val>
                                        </p:tav>
                                      </p:tavLst>
                                    </p:anim>
                                    <p:anim calcmode="lin" valueType="num">
                                      <p:cBhvr>
                                        <p:cTn id="233" dur="500" fill="hold"/>
                                        <p:tgtEl>
                                          <p:spTgt spid="93"/>
                                        </p:tgtEl>
                                        <p:attrNameLst>
                                          <p:attrName>ppt_h</p:attrName>
                                        </p:attrNameLst>
                                      </p:cBhvr>
                                      <p:tavLst>
                                        <p:tav tm="0">
                                          <p:val>
                                            <p:fltVal val="0"/>
                                          </p:val>
                                        </p:tav>
                                        <p:tav tm="100000">
                                          <p:val>
                                            <p:strVal val="#ppt_h"/>
                                          </p:val>
                                        </p:tav>
                                      </p:tavLst>
                                    </p:anim>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1" fill="hold" grpId="0" nodeType="clickEffect">
                                  <p:stCondLst>
                                    <p:cond delay="0"/>
                                  </p:stCondLst>
                                  <p:childTnLst>
                                    <p:set>
                                      <p:cBhvr>
                                        <p:cTn id="238" dur="1" fill="hold">
                                          <p:stCondLst>
                                            <p:cond delay="0"/>
                                          </p:stCondLst>
                                        </p:cTn>
                                        <p:tgtEl>
                                          <p:spTgt spid="96"/>
                                        </p:tgtEl>
                                        <p:attrNameLst>
                                          <p:attrName>style.visibility</p:attrName>
                                        </p:attrNameLst>
                                      </p:cBhvr>
                                      <p:to>
                                        <p:strVal val="visible"/>
                                      </p:to>
                                    </p:set>
                                    <p:anim calcmode="lin" valueType="num">
                                      <p:cBhvr additive="base">
                                        <p:cTn id="239" dur="500" fill="hold"/>
                                        <p:tgtEl>
                                          <p:spTgt spid="96"/>
                                        </p:tgtEl>
                                        <p:attrNameLst>
                                          <p:attrName>ppt_x</p:attrName>
                                        </p:attrNameLst>
                                      </p:cBhvr>
                                      <p:tavLst>
                                        <p:tav tm="0">
                                          <p:val>
                                            <p:strVal val="#ppt_x"/>
                                          </p:val>
                                        </p:tav>
                                        <p:tav tm="100000">
                                          <p:val>
                                            <p:strVal val="#ppt_x"/>
                                          </p:val>
                                        </p:tav>
                                      </p:tavLst>
                                    </p:anim>
                                    <p:anim calcmode="lin" valueType="num">
                                      <p:cBhvr additive="base">
                                        <p:cTn id="240" dur="500" fill="hold"/>
                                        <p:tgtEl>
                                          <p:spTgt spid="96"/>
                                        </p:tgtEl>
                                        <p:attrNameLst>
                                          <p:attrName>ppt_y</p:attrName>
                                        </p:attrNameLst>
                                      </p:cBhvr>
                                      <p:tavLst>
                                        <p:tav tm="0">
                                          <p:val>
                                            <p:strVal val="0-#ppt_h/2"/>
                                          </p:val>
                                        </p:tav>
                                        <p:tav tm="100000">
                                          <p:val>
                                            <p:strVal val="#ppt_y"/>
                                          </p:val>
                                        </p:tav>
                                      </p:tavLst>
                                    </p:anim>
                                  </p:childTnLst>
                                </p:cTn>
                              </p:par>
                              <p:par>
                                <p:cTn id="241" presetID="2" presetClass="entr" presetSubtype="1"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 calcmode="lin" valueType="num">
                                      <p:cBhvr additive="base">
                                        <p:cTn id="243" dur="500" fill="hold"/>
                                        <p:tgtEl>
                                          <p:spTgt spid="97"/>
                                        </p:tgtEl>
                                        <p:attrNameLst>
                                          <p:attrName>ppt_x</p:attrName>
                                        </p:attrNameLst>
                                      </p:cBhvr>
                                      <p:tavLst>
                                        <p:tav tm="0">
                                          <p:val>
                                            <p:strVal val="#ppt_x"/>
                                          </p:val>
                                        </p:tav>
                                        <p:tav tm="100000">
                                          <p:val>
                                            <p:strVal val="#ppt_x"/>
                                          </p:val>
                                        </p:tav>
                                      </p:tavLst>
                                    </p:anim>
                                    <p:anim calcmode="lin" valueType="num">
                                      <p:cBhvr additive="base">
                                        <p:cTn id="244" dur="500" fill="hold"/>
                                        <p:tgtEl>
                                          <p:spTgt spid="97"/>
                                        </p:tgtEl>
                                        <p:attrNameLst>
                                          <p:attrName>ppt_y</p:attrName>
                                        </p:attrNameLst>
                                      </p:cBhvr>
                                      <p:tavLst>
                                        <p:tav tm="0">
                                          <p:val>
                                            <p:strVal val="0-#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98"/>
                                        </p:tgtEl>
                                        <p:attrNameLst>
                                          <p:attrName>style.visibility</p:attrName>
                                        </p:attrNameLst>
                                      </p:cBhvr>
                                      <p:to>
                                        <p:strVal val="visible"/>
                                      </p:to>
                                    </p:set>
                                    <p:anim calcmode="lin" valueType="num">
                                      <p:cBhvr additive="base">
                                        <p:cTn id="247" dur="500" fill="hold"/>
                                        <p:tgtEl>
                                          <p:spTgt spid="98"/>
                                        </p:tgtEl>
                                        <p:attrNameLst>
                                          <p:attrName>ppt_x</p:attrName>
                                        </p:attrNameLst>
                                      </p:cBhvr>
                                      <p:tavLst>
                                        <p:tav tm="0">
                                          <p:val>
                                            <p:strVal val="#ppt_x"/>
                                          </p:val>
                                        </p:tav>
                                        <p:tav tm="100000">
                                          <p:val>
                                            <p:strVal val="#ppt_x"/>
                                          </p:val>
                                        </p:tav>
                                      </p:tavLst>
                                    </p:anim>
                                    <p:anim calcmode="lin" valueType="num">
                                      <p:cBhvr additive="base">
                                        <p:cTn id="248" dur="500" fill="hold"/>
                                        <p:tgtEl>
                                          <p:spTgt spid="98"/>
                                        </p:tgtEl>
                                        <p:attrNameLst>
                                          <p:attrName>ppt_y</p:attrName>
                                        </p:attrNameLst>
                                      </p:cBhvr>
                                      <p:tavLst>
                                        <p:tav tm="0">
                                          <p:val>
                                            <p:strVal val="0-#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anim calcmode="lin" valueType="num">
                                      <p:cBhvr additive="base">
                                        <p:cTn id="251" dur="500" fill="hold"/>
                                        <p:tgtEl>
                                          <p:spTgt spid="101"/>
                                        </p:tgtEl>
                                        <p:attrNameLst>
                                          <p:attrName>ppt_x</p:attrName>
                                        </p:attrNameLst>
                                      </p:cBhvr>
                                      <p:tavLst>
                                        <p:tav tm="0">
                                          <p:val>
                                            <p:strVal val="#ppt_x"/>
                                          </p:val>
                                        </p:tav>
                                        <p:tav tm="100000">
                                          <p:val>
                                            <p:strVal val="#ppt_x"/>
                                          </p:val>
                                        </p:tav>
                                      </p:tavLst>
                                    </p:anim>
                                    <p:anim calcmode="lin" valueType="num">
                                      <p:cBhvr additive="base">
                                        <p:cTn id="252" dur="500" fill="hold"/>
                                        <p:tgtEl>
                                          <p:spTgt spid="101"/>
                                        </p:tgtEl>
                                        <p:attrNameLst>
                                          <p:attrName>ppt_y</p:attrName>
                                        </p:attrNameLst>
                                      </p:cBhvr>
                                      <p:tavLst>
                                        <p:tav tm="0">
                                          <p:val>
                                            <p:strVal val="0-#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102"/>
                                        </p:tgtEl>
                                        <p:attrNameLst>
                                          <p:attrName>style.visibility</p:attrName>
                                        </p:attrNameLst>
                                      </p:cBhvr>
                                      <p:to>
                                        <p:strVal val="visible"/>
                                      </p:to>
                                    </p:set>
                                    <p:anim calcmode="lin" valueType="num">
                                      <p:cBhvr additive="base">
                                        <p:cTn id="255" dur="500" fill="hold"/>
                                        <p:tgtEl>
                                          <p:spTgt spid="102"/>
                                        </p:tgtEl>
                                        <p:attrNameLst>
                                          <p:attrName>ppt_x</p:attrName>
                                        </p:attrNameLst>
                                      </p:cBhvr>
                                      <p:tavLst>
                                        <p:tav tm="0">
                                          <p:val>
                                            <p:strVal val="#ppt_x"/>
                                          </p:val>
                                        </p:tav>
                                        <p:tav tm="100000">
                                          <p:val>
                                            <p:strVal val="#ppt_x"/>
                                          </p:val>
                                        </p:tav>
                                      </p:tavLst>
                                    </p:anim>
                                    <p:anim calcmode="lin" valueType="num">
                                      <p:cBhvr additive="base">
                                        <p:cTn id="256" dur="500" fill="hold"/>
                                        <p:tgtEl>
                                          <p:spTgt spid="102"/>
                                        </p:tgtEl>
                                        <p:attrNameLst>
                                          <p:attrName>ppt_y</p:attrName>
                                        </p:attrNameLst>
                                      </p:cBhvr>
                                      <p:tavLst>
                                        <p:tav tm="0">
                                          <p:val>
                                            <p:strVal val="0-#ppt_h/2"/>
                                          </p:val>
                                        </p:tav>
                                        <p:tav tm="100000">
                                          <p:val>
                                            <p:strVal val="#ppt_y"/>
                                          </p:val>
                                        </p:tav>
                                      </p:tavLst>
                                    </p:anim>
                                  </p:childTnLst>
                                </p:cTn>
                              </p:par>
                              <p:par>
                                <p:cTn id="257" presetID="2" presetClass="entr" presetSubtype="1" fill="hold" grpId="0" nodeType="withEffect">
                                  <p:stCondLst>
                                    <p:cond delay="0"/>
                                  </p:stCondLst>
                                  <p:childTnLst>
                                    <p:set>
                                      <p:cBhvr>
                                        <p:cTn id="258" dur="1" fill="hold">
                                          <p:stCondLst>
                                            <p:cond delay="0"/>
                                          </p:stCondLst>
                                        </p:cTn>
                                        <p:tgtEl>
                                          <p:spTgt spid="103"/>
                                        </p:tgtEl>
                                        <p:attrNameLst>
                                          <p:attrName>style.visibility</p:attrName>
                                        </p:attrNameLst>
                                      </p:cBhvr>
                                      <p:to>
                                        <p:strVal val="visible"/>
                                      </p:to>
                                    </p:set>
                                    <p:anim calcmode="lin" valueType="num">
                                      <p:cBhvr additive="base">
                                        <p:cTn id="259" dur="500" fill="hold"/>
                                        <p:tgtEl>
                                          <p:spTgt spid="103"/>
                                        </p:tgtEl>
                                        <p:attrNameLst>
                                          <p:attrName>ppt_x</p:attrName>
                                        </p:attrNameLst>
                                      </p:cBhvr>
                                      <p:tavLst>
                                        <p:tav tm="0">
                                          <p:val>
                                            <p:strVal val="#ppt_x"/>
                                          </p:val>
                                        </p:tav>
                                        <p:tav tm="100000">
                                          <p:val>
                                            <p:strVal val="#ppt_x"/>
                                          </p:val>
                                        </p:tav>
                                      </p:tavLst>
                                    </p:anim>
                                    <p:anim calcmode="lin" valueType="num">
                                      <p:cBhvr additive="base">
                                        <p:cTn id="260" dur="500" fill="hold"/>
                                        <p:tgtEl>
                                          <p:spTgt spid="103"/>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113"/>
                                        </p:tgtEl>
                                        <p:attrNameLst>
                                          <p:attrName>style.visibility</p:attrName>
                                        </p:attrNameLst>
                                      </p:cBhvr>
                                      <p:to>
                                        <p:strVal val="visible"/>
                                      </p:to>
                                    </p:set>
                                    <p:anim calcmode="lin" valueType="num">
                                      <p:cBhvr additive="base">
                                        <p:cTn id="263" dur="500" fill="hold"/>
                                        <p:tgtEl>
                                          <p:spTgt spid="113"/>
                                        </p:tgtEl>
                                        <p:attrNameLst>
                                          <p:attrName>ppt_x</p:attrName>
                                        </p:attrNameLst>
                                      </p:cBhvr>
                                      <p:tavLst>
                                        <p:tav tm="0">
                                          <p:val>
                                            <p:strVal val="#ppt_x"/>
                                          </p:val>
                                        </p:tav>
                                        <p:tav tm="100000">
                                          <p:val>
                                            <p:strVal val="#ppt_x"/>
                                          </p:val>
                                        </p:tav>
                                      </p:tavLst>
                                    </p:anim>
                                    <p:anim calcmode="lin" valueType="num">
                                      <p:cBhvr additive="base">
                                        <p:cTn id="264"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grpId="0" nodeType="clickEffect">
                                  <p:stCondLst>
                                    <p:cond delay="0"/>
                                  </p:stCondLst>
                                  <p:childTnLst>
                                    <p:set>
                                      <p:cBhvr>
                                        <p:cTn id="268" dur="1" fill="hold">
                                          <p:stCondLst>
                                            <p:cond delay="0"/>
                                          </p:stCondLst>
                                        </p:cTn>
                                        <p:tgtEl>
                                          <p:spTgt spid="12"/>
                                        </p:tgtEl>
                                        <p:attrNameLst>
                                          <p:attrName>style.visibility</p:attrName>
                                        </p:attrNameLst>
                                      </p:cBhvr>
                                      <p:to>
                                        <p:strVal val="visible"/>
                                      </p:to>
                                    </p:set>
                                    <p:anim calcmode="lin" valueType="num">
                                      <p:cBhvr>
                                        <p:cTn id="269" dur="500" fill="hold"/>
                                        <p:tgtEl>
                                          <p:spTgt spid="12"/>
                                        </p:tgtEl>
                                        <p:attrNameLst>
                                          <p:attrName>ppt_w</p:attrName>
                                        </p:attrNameLst>
                                      </p:cBhvr>
                                      <p:tavLst>
                                        <p:tav tm="0">
                                          <p:val>
                                            <p:fltVal val="0"/>
                                          </p:val>
                                        </p:tav>
                                        <p:tav tm="100000">
                                          <p:val>
                                            <p:strVal val="#ppt_w"/>
                                          </p:val>
                                        </p:tav>
                                      </p:tavLst>
                                    </p:anim>
                                    <p:anim calcmode="lin" valueType="num">
                                      <p:cBhvr>
                                        <p:cTn id="270" dur="500" fill="hold"/>
                                        <p:tgtEl>
                                          <p:spTgt spid="12"/>
                                        </p:tgtEl>
                                        <p:attrNameLst>
                                          <p:attrName>ppt_h</p:attrName>
                                        </p:attrNameLst>
                                      </p:cBhvr>
                                      <p:tavLst>
                                        <p:tav tm="0">
                                          <p:val>
                                            <p:fltVal val="0"/>
                                          </p:val>
                                        </p:tav>
                                        <p:tav tm="100000">
                                          <p:val>
                                            <p:strVal val="#ppt_h"/>
                                          </p:val>
                                        </p:tav>
                                      </p:tavLst>
                                    </p:anim>
                                    <p:animEffect transition="in" filter="fade">
                                      <p:cBhvr>
                                        <p:cTn id="271" dur="500"/>
                                        <p:tgtEl>
                                          <p:spTgt spid="12"/>
                                        </p:tgtEl>
                                      </p:cBhvr>
                                    </p:animEffect>
                                  </p:childTnLst>
                                </p:cTn>
                              </p:par>
                              <p:par>
                                <p:cTn id="272" presetID="53" presetClass="entr" presetSubtype="16" fill="hold" grpId="0" nodeType="withEffect">
                                  <p:stCondLst>
                                    <p:cond delay="0"/>
                                  </p:stCondLst>
                                  <p:childTnLst>
                                    <p:set>
                                      <p:cBhvr>
                                        <p:cTn id="273" dur="1" fill="hold">
                                          <p:stCondLst>
                                            <p:cond delay="0"/>
                                          </p:stCondLst>
                                        </p:cTn>
                                        <p:tgtEl>
                                          <p:spTgt spid="94"/>
                                        </p:tgtEl>
                                        <p:attrNameLst>
                                          <p:attrName>style.visibility</p:attrName>
                                        </p:attrNameLst>
                                      </p:cBhvr>
                                      <p:to>
                                        <p:strVal val="visible"/>
                                      </p:to>
                                    </p:set>
                                    <p:anim calcmode="lin" valueType="num">
                                      <p:cBhvr>
                                        <p:cTn id="274" dur="500" fill="hold"/>
                                        <p:tgtEl>
                                          <p:spTgt spid="94"/>
                                        </p:tgtEl>
                                        <p:attrNameLst>
                                          <p:attrName>ppt_w</p:attrName>
                                        </p:attrNameLst>
                                      </p:cBhvr>
                                      <p:tavLst>
                                        <p:tav tm="0">
                                          <p:val>
                                            <p:fltVal val="0"/>
                                          </p:val>
                                        </p:tav>
                                        <p:tav tm="100000">
                                          <p:val>
                                            <p:strVal val="#ppt_w"/>
                                          </p:val>
                                        </p:tav>
                                      </p:tavLst>
                                    </p:anim>
                                    <p:anim calcmode="lin" valueType="num">
                                      <p:cBhvr>
                                        <p:cTn id="275" dur="500" fill="hold"/>
                                        <p:tgtEl>
                                          <p:spTgt spid="94"/>
                                        </p:tgtEl>
                                        <p:attrNameLst>
                                          <p:attrName>ppt_h</p:attrName>
                                        </p:attrNameLst>
                                      </p:cBhvr>
                                      <p:tavLst>
                                        <p:tav tm="0">
                                          <p:val>
                                            <p:fltVal val="0"/>
                                          </p:val>
                                        </p:tav>
                                        <p:tav tm="100000">
                                          <p:val>
                                            <p:strVal val="#ppt_h"/>
                                          </p:val>
                                        </p:tav>
                                      </p:tavLst>
                                    </p:anim>
                                    <p:animEffect transition="in" filter="fade">
                                      <p:cBhvr>
                                        <p:cTn id="276" dur="500"/>
                                        <p:tgtEl>
                                          <p:spTgt spid="94"/>
                                        </p:tgtEl>
                                      </p:cBhvr>
                                    </p:animEffect>
                                  </p:childTnLst>
                                </p:cTn>
                              </p:par>
                              <p:par>
                                <p:cTn id="277" presetID="53" presetClass="entr" presetSubtype="16" fill="hold" grpId="0" nodeType="withEffect">
                                  <p:stCondLst>
                                    <p:cond delay="0"/>
                                  </p:stCondLst>
                                  <p:childTnLst>
                                    <p:set>
                                      <p:cBhvr>
                                        <p:cTn id="278" dur="1" fill="hold">
                                          <p:stCondLst>
                                            <p:cond delay="0"/>
                                          </p:stCondLst>
                                        </p:cTn>
                                        <p:tgtEl>
                                          <p:spTgt spid="95"/>
                                        </p:tgtEl>
                                        <p:attrNameLst>
                                          <p:attrName>style.visibility</p:attrName>
                                        </p:attrNameLst>
                                      </p:cBhvr>
                                      <p:to>
                                        <p:strVal val="visible"/>
                                      </p:to>
                                    </p:set>
                                    <p:anim calcmode="lin" valueType="num">
                                      <p:cBhvr>
                                        <p:cTn id="279" dur="500" fill="hold"/>
                                        <p:tgtEl>
                                          <p:spTgt spid="95"/>
                                        </p:tgtEl>
                                        <p:attrNameLst>
                                          <p:attrName>ppt_w</p:attrName>
                                        </p:attrNameLst>
                                      </p:cBhvr>
                                      <p:tavLst>
                                        <p:tav tm="0">
                                          <p:val>
                                            <p:fltVal val="0"/>
                                          </p:val>
                                        </p:tav>
                                        <p:tav tm="100000">
                                          <p:val>
                                            <p:strVal val="#ppt_w"/>
                                          </p:val>
                                        </p:tav>
                                      </p:tavLst>
                                    </p:anim>
                                    <p:anim calcmode="lin" valueType="num">
                                      <p:cBhvr>
                                        <p:cTn id="280" dur="500" fill="hold"/>
                                        <p:tgtEl>
                                          <p:spTgt spid="95"/>
                                        </p:tgtEl>
                                        <p:attrNameLst>
                                          <p:attrName>ppt_h</p:attrName>
                                        </p:attrNameLst>
                                      </p:cBhvr>
                                      <p:tavLst>
                                        <p:tav tm="0">
                                          <p:val>
                                            <p:fltVal val="0"/>
                                          </p:val>
                                        </p:tav>
                                        <p:tav tm="100000">
                                          <p:val>
                                            <p:strVal val="#ppt_h"/>
                                          </p:val>
                                        </p:tav>
                                      </p:tavLst>
                                    </p:anim>
                                    <p:animEffect transition="in" filter="fade">
                                      <p:cBhvr>
                                        <p:cTn id="2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47" grpId="0" animBg="1"/>
      <p:bldP spid="48" grpId="0" animBg="1"/>
      <p:bldP spid="66" grpId="0" animBg="1"/>
      <p:bldP spid="88" grpId="0" animBg="1"/>
      <p:bldP spid="4" grpId="0" animBg="1"/>
      <p:bldP spid="5" grpId="0" animBg="1"/>
      <p:bldP spid="6" grpId="0" animBg="1"/>
      <p:bldP spid="7" grpId="0" animBg="1"/>
      <p:bldP spid="8" grpId="0" animBg="1"/>
      <p:bldP spid="46" grpId="0" animBg="1"/>
      <p:bldP spid="51" grpId="0" animBg="1"/>
      <p:bldP spid="69" grpId="0" animBg="1"/>
      <p:bldP spid="78" grpId="0" animBg="1"/>
      <p:bldP spid="9" grpId="0" animBg="1"/>
      <p:bldP spid="10" grpId="0" animBg="1"/>
      <p:bldP spid="11" grpId="0" animBg="1"/>
      <p:bldP spid="14" grpId="0" animBg="1"/>
      <p:bldP spid="15" grpId="0" animBg="1"/>
      <p:bldP spid="16" grpId="0" animBg="1"/>
      <p:bldP spid="17" grpId="0" animBg="1"/>
      <p:bldP spid="18" grpId="0" animBg="1"/>
      <p:bldP spid="49" grpId="0" animBg="1"/>
      <p:bldP spid="50"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P spid="12" grpId="0" animBg="1"/>
      <p:bldP spid="94" grpId="0" animBg="1"/>
      <p:bldP spid="9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10"/>
          <p:cNvSpPr>
            <a:spLocks noChangeArrowheads="1"/>
          </p:cNvSpPr>
          <p:nvPr/>
        </p:nvSpPr>
        <p:spPr bwMode="auto">
          <a:xfrm>
            <a:off x="3735059" y="3829908"/>
            <a:ext cx="1601098" cy="71164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 OS</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WindowsRT</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134" name="正方形/長方形 10"/>
          <p:cNvSpPr>
            <a:spLocks noChangeArrowheads="1"/>
          </p:cNvSpPr>
          <p:nvPr/>
        </p:nvSpPr>
        <p:spPr bwMode="auto">
          <a:xfrm>
            <a:off x="468049" y="3837437"/>
            <a:ext cx="6832219" cy="716375"/>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Windows10</a:t>
            </a:r>
            <a:endParaRPr kumimoji="0" lang="ja-JP" altLang="en-US" sz="1400" dirty="0">
              <a:solidFill>
                <a:schemeClr val="bg1"/>
              </a:solidFill>
              <a:latin typeface="+mn-lt"/>
              <a:ea typeface="+mn-ea"/>
            </a:endParaRPr>
          </a:p>
        </p:txBody>
      </p:sp>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200" dirty="0" err="1">
                <a:solidFill>
                  <a:schemeClr val="bg1"/>
                </a:solidFill>
              </a:rPr>
              <a:t>AppleTV</a:t>
            </a:r>
            <a:r>
              <a:rPr kumimoji="0" lang="en-US" altLang="ja-JP" sz="1200" dirty="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a:t>Web</a:t>
            </a:r>
            <a:r>
              <a:rPr lang="ja-JP" altLang="en-US" sz="900" dirty="0"/>
              <a:t>サービス </a:t>
            </a:r>
            <a:r>
              <a:rPr lang="en-US" altLang="ja-JP" sz="900" dirty="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ja-JP" altLang="en-US" sz="1400" dirty="0">
                <a:solidFill>
                  <a:schemeClr val="bg1"/>
                </a:solidFill>
                <a:latin typeface="+mn-lt"/>
                <a:ea typeface="+mn-ea"/>
              </a:rPr>
              <a:t>ユニバーサル</a:t>
            </a:r>
            <a:r>
              <a:rPr kumimoji="0" lang="en-US" altLang="ja-JP" sz="1400" dirty="0">
                <a:solidFill>
                  <a:schemeClr val="bg1"/>
                </a:solidFill>
                <a:latin typeface="+mn-lt"/>
                <a:ea typeface="+mn-ea"/>
              </a:rPr>
              <a:t>Windows</a:t>
            </a:r>
            <a:r>
              <a:rPr kumimoji="0" lang="ja-JP" altLang="en-US" sz="1400" dirty="0">
                <a:solidFill>
                  <a:schemeClr val="bg1"/>
                </a:solidFill>
                <a:latin typeface="+mn-lt"/>
                <a:ea typeface="+mn-ea"/>
              </a:rPr>
              <a:t>アプリ</a:t>
            </a: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a:t>各社が目指すクライアントプラットフォーム</a:t>
            </a:r>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Web</a:t>
            </a:r>
            <a:r>
              <a:rPr kumimoji="1" lang="ja-JP" altLang="en-US" sz="1100" dirty="0"/>
              <a:t>サービスなら、</a:t>
            </a:r>
            <a:r>
              <a:rPr kumimoji="1" lang="en-US" altLang="ja-JP" sz="1100" dirty="0"/>
              <a:t>Web</a:t>
            </a:r>
            <a:r>
              <a:rPr kumimoji="1" lang="ja-JP" altLang="en-US" sz="1100" dirty="0"/>
              <a:t>ブラウザさえあればあらゆるデバイスに対応可能</a:t>
            </a:r>
          </a:p>
        </p:txBody>
      </p:sp>
      <p:sp>
        <p:nvSpPr>
          <p:cNvPr id="2" name="テキスト ボックス 1"/>
          <p:cNvSpPr txBox="1"/>
          <p:nvPr/>
        </p:nvSpPr>
        <p:spPr>
          <a:xfrm>
            <a:off x="731064" y="1661479"/>
            <a:ext cx="809837" cy="230832"/>
          </a:xfrm>
          <a:prstGeom prst="rect">
            <a:avLst/>
          </a:prstGeom>
          <a:solidFill>
            <a:schemeClr val="bg1">
              <a:lumMod val="85000"/>
              <a:alpha val="50000"/>
            </a:schemeClr>
          </a:solidFill>
        </p:spPr>
        <p:txBody>
          <a:bodyPr wrap="none" rtlCol="0">
            <a:spAutoFit/>
          </a:bodyPr>
          <a:lstStyle/>
          <a:p>
            <a:pPr algn="ctr"/>
            <a:r>
              <a:rPr kumimoji="1" lang="en-US" altLang="ja-JP" sz="900" dirty="0" err="1"/>
              <a:t>MacOS</a:t>
            </a:r>
            <a:r>
              <a:rPr kumimoji="1" lang="ja-JP" altLang="en-US" sz="900" dirty="0"/>
              <a:t>アプリ</a:t>
            </a:r>
          </a:p>
        </p:txBody>
      </p:sp>
      <p:sp>
        <p:nvSpPr>
          <p:cNvPr id="90" name="テキスト ボックス 89"/>
          <p:cNvSpPr txBox="1"/>
          <p:nvPr/>
        </p:nvSpPr>
        <p:spPr>
          <a:xfrm>
            <a:off x="3426074" y="1661479"/>
            <a:ext cx="635110" cy="230832"/>
          </a:xfrm>
          <a:prstGeom prst="rect">
            <a:avLst/>
          </a:prstGeom>
          <a:solidFill>
            <a:schemeClr val="bg1">
              <a:lumMod val="85000"/>
              <a:alpha val="50000"/>
            </a:schemeClr>
          </a:solidFill>
        </p:spPr>
        <p:txBody>
          <a:bodyPr wrap="none" rtlCol="0">
            <a:spAutoFit/>
          </a:bodyPr>
          <a:lstStyle/>
          <a:p>
            <a:pPr algn="ctr"/>
            <a:r>
              <a:rPr kumimoji="1" lang="en-US" altLang="ja-JP" sz="900" dirty="0"/>
              <a:t>iOS</a:t>
            </a:r>
            <a:r>
              <a:rPr kumimoji="1" lang="ja-JP" altLang="en-US" sz="900" dirty="0"/>
              <a:t>アプリ</a:t>
            </a:r>
          </a:p>
        </p:txBody>
      </p:sp>
      <p:sp>
        <p:nvSpPr>
          <p:cNvPr id="108" name="テキスト ボックス 107"/>
          <p:cNvSpPr txBox="1"/>
          <p:nvPr/>
        </p:nvSpPr>
        <p:spPr>
          <a:xfrm>
            <a:off x="5570590" y="1661479"/>
            <a:ext cx="599844" cy="230832"/>
          </a:xfrm>
          <a:prstGeom prst="rect">
            <a:avLst/>
          </a:prstGeom>
          <a:solidFill>
            <a:schemeClr val="bg1">
              <a:lumMod val="85000"/>
              <a:alpha val="50000"/>
            </a:schemeClr>
          </a:solidFill>
        </p:spPr>
        <p:txBody>
          <a:bodyPr wrap="none" rtlCol="0">
            <a:spAutoFit/>
          </a:bodyPr>
          <a:lstStyle/>
          <a:p>
            <a:pPr algn="ctr"/>
            <a:r>
              <a:rPr kumimoji="1" lang="en-US" altLang="ja-JP" sz="900" dirty="0"/>
              <a:t>TV</a:t>
            </a:r>
            <a:r>
              <a:rPr kumimoji="1" lang="ja-JP" altLang="en-US" sz="900" dirty="0"/>
              <a:t>アプリ</a:t>
            </a:r>
          </a:p>
        </p:txBody>
      </p:sp>
      <p:sp>
        <p:nvSpPr>
          <p:cNvPr id="109" name="テキスト ボックス 108"/>
          <p:cNvSpPr txBox="1"/>
          <p:nvPr/>
        </p:nvSpPr>
        <p:spPr>
          <a:xfrm>
            <a:off x="677362" y="3544377"/>
            <a:ext cx="917239" cy="230832"/>
          </a:xfrm>
          <a:prstGeom prst="rect">
            <a:avLst/>
          </a:prstGeom>
          <a:solidFill>
            <a:schemeClr val="bg1">
              <a:lumMod val="85000"/>
              <a:alpha val="50000"/>
            </a:schemeClr>
          </a:solidFill>
        </p:spPr>
        <p:txBody>
          <a:bodyPr wrap="none" rtlCol="0">
            <a:spAutoFit/>
          </a:bodyPr>
          <a:lstStyle/>
          <a:p>
            <a:pPr algn="ctr"/>
            <a:r>
              <a:rPr lang="en-US" altLang="ja-JP" sz="900" dirty="0"/>
              <a:t>Windows</a:t>
            </a:r>
            <a:r>
              <a:rPr kumimoji="1" lang="ja-JP" altLang="en-US" sz="900" dirty="0"/>
              <a:t>アプリ</a:t>
            </a:r>
          </a:p>
        </p:txBody>
      </p:sp>
      <p:sp>
        <p:nvSpPr>
          <p:cNvPr id="110" name="テキスト ボックス 109"/>
          <p:cNvSpPr txBox="1"/>
          <p:nvPr/>
        </p:nvSpPr>
        <p:spPr>
          <a:xfrm>
            <a:off x="2653381" y="3538748"/>
            <a:ext cx="596638" cy="230832"/>
          </a:xfrm>
          <a:prstGeom prst="rect">
            <a:avLst/>
          </a:prstGeom>
          <a:solidFill>
            <a:schemeClr val="bg1">
              <a:lumMod val="85000"/>
              <a:alpha val="50000"/>
            </a:schemeClr>
          </a:solidFill>
        </p:spPr>
        <p:txBody>
          <a:bodyPr wrap="none" rtlCol="0">
            <a:spAutoFit/>
          </a:bodyPr>
          <a:lstStyle/>
          <a:p>
            <a:pPr algn="ctr"/>
            <a:r>
              <a:rPr lang="en-US" altLang="ja-JP" sz="900" dirty="0"/>
              <a:t>RT</a:t>
            </a:r>
            <a:r>
              <a:rPr kumimoji="1" lang="ja-JP" altLang="en-US" sz="900" dirty="0"/>
              <a:t>アプリ</a:t>
            </a:r>
          </a:p>
        </p:txBody>
      </p:sp>
      <p:sp>
        <p:nvSpPr>
          <p:cNvPr id="111" name="テキスト ボックス 110"/>
          <p:cNvSpPr txBox="1"/>
          <p:nvPr/>
        </p:nvSpPr>
        <p:spPr>
          <a:xfrm>
            <a:off x="3828609" y="3538748"/>
            <a:ext cx="639920" cy="230832"/>
          </a:xfrm>
          <a:prstGeom prst="rect">
            <a:avLst/>
          </a:prstGeom>
          <a:solidFill>
            <a:schemeClr val="bg1">
              <a:lumMod val="85000"/>
              <a:alpha val="50000"/>
            </a:schemeClr>
          </a:solidFill>
        </p:spPr>
        <p:txBody>
          <a:bodyPr wrap="none" rtlCol="0">
            <a:spAutoFit/>
          </a:bodyPr>
          <a:lstStyle/>
          <a:p>
            <a:pPr algn="ctr"/>
            <a:r>
              <a:rPr kumimoji="1" lang="en-US" altLang="ja-JP" sz="900" dirty="0"/>
              <a:t>WP</a:t>
            </a:r>
            <a:r>
              <a:rPr kumimoji="1" lang="ja-JP" altLang="en-US" sz="900" dirty="0"/>
              <a:t>アプリ</a:t>
            </a:r>
          </a:p>
        </p:txBody>
      </p:sp>
    </p:spTree>
    <p:extLst>
      <p:ext uri="{BB962C8B-B14F-4D97-AF65-F5344CB8AC3E}">
        <p14:creationId xmlns:p14="http://schemas.microsoft.com/office/powerpoint/2010/main" val="3751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ppt_x"/>
                                          </p:val>
                                        </p:tav>
                                        <p:tav tm="100000">
                                          <p:val>
                                            <p:strVal val="#ppt_x"/>
                                          </p:val>
                                        </p:tav>
                                      </p:tavLst>
                                    </p:anim>
                                    <p:anim calcmode="lin" valueType="num">
                                      <p:cBhvr additive="base">
                                        <p:cTn id="13" dur="500" fill="hold"/>
                                        <p:tgtEl>
                                          <p:spTgt spid="12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500" fill="hold"/>
                                        <p:tgtEl>
                                          <p:spTgt spid="133"/>
                                        </p:tgtEl>
                                        <p:attrNameLst>
                                          <p:attrName>ppt_x</p:attrName>
                                        </p:attrNameLst>
                                      </p:cBhvr>
                                      <p:tavLst>
                                        <p:tav tm="0">
                                          <p:val>
                                            <p:strVal val="#ppt_x"/>
                                          </p:val>
                                        </p:tav>
                                        <p:tav tm="100000">
                                          <p:val>
                                            <p:strVal val="#ppt_x"/>
                                          </p:val>
                                        </p:tav>
                                      </p:tavLst>
                                    </p:anim>
                                    <p:anim calcmode="lin" valueType="num">
                                      <p:cBhvr additive="base">
                                        <p:cTn id="17" dur="500" fill="hold"/>
                                        <p:tgtEl>
                                          <p:spTgt spid="13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fill="hold"/>
                                        <p:tgtEl>
                                          <p:spTgt spid="132"/>
                                        </p:tgtEl>
                                        <p:attrNameLst>
                                          <p:attrName>ppt_x</p:attrName>
                                        </p:attrNameLst>
                                      </p:cBhvr>
                                      <p:tavLst>
                                        <p:tav tm="0">
                                          <p:val>
                                            <p:strVal val="#ppt_x"/>
                                          </p:val>
                                        </p:tav>
                                        <p:tav tm="100000">
                                          <p:val>
                                            <p:strVal val="#ppt_x"/>
                                          </p:val>
                                        </p:tav>
                                      </p:tavLst>
                                    </p:anim>
                                    <p:anim calcmode="lin" valueType="num">
                                      <p:cBhvr additive="base">
                                        <p:cTn id="21" dur="500" fill="hold"/>
                                        <p:tgtEl>
                                          <p:spTgt spid="13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additive="base">
                                        <p:cTn id="24" dur="500" fill="hold"/>
                                        <p:tgtEl>
                                          <p:spTgt spid="130"/>
                                        </p:tgtEl>
                                        <p:attrNameLst>
                                          <p:attrName>ppt_x</p:attrName>
                                        </p:attrNameLst>
                                      </p:cBhvr>
                                      <p:tavLst>
                                        <p:tav tm="0">
                                          <p:val>
                                            <p:strVal val="#ppt_x"/>
                                          </p:val>
                                        </p:tav>
                                        <p:tav tm="100000">
                                          <p:val>
                                            <p:strVal val="#ppt_x"/>
                                          </p:val>
                                        </p:tav>
                                      </p:tavLst>
                                    </p:anim>
                                    <p:anim calcmode="lin" valueType="num">
                                      <p:cBhvr additive="base">
                                        <p:cTn id="25" dur="500" fill="hold"/>
                                        <p:tgtEl>
                                          <p:spTgt spid="1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ppt_x"/>
                                          </p:val>
                                        </p:tav>
                                        <p:tav tm="100000">
                                          <p:val>
                                            <p:strVal val="#ppt_x"/>
                                          </p:val>
                                        </p:tav>
                                      </p:tavLst>
                                    </p:anim>
                                    <p:anim calcmode="lin" valueType="num">
                                      <p:cBhvr additive="base">
                                        <p:cTn id="29" dur="500" fill="hold"/>
                                        <p:tgtEl>
                                          <p:spTgt spid="131"/>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additive="base">
                                        <p:cTn id="32" dur="500" fill="hold"/>
                                        <p:tgtEl>
                                          <p:spTgt spid="127"/>
                                        </p:tgtEl>
                                        <p:attrNameLst>
                                          <p:attrName>ppt_x</p:attrName>
                                        </p:attrNameLst>
                                      </p:cBhvr>
                                      <p:tavLst>
                                        <p:tav tm="0">
                                          <p:val>
                                            <p:strVal val="#ppt_x"/>
                                          </p:val>
                                        </p:tav>
                                        <p:tav tm="100000">
                                          <p:val>
                                            <p:strVal val="#ppt_x"/>
                                          </p:val>
                                        </p:tav>
                                      </p:tavLst>
                                    </p:anim>
                                    <p:anim calcmode="lin" valueType="num">
                                      <p:cBhvr additive="base">
                                        <p:cTn id="33" dur="500" fill="hold"/>
                                        <p:tgtEl>
                                          <p:spTgt spid="1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a:solidFill>
                  <a:srgbClr val="FFFFFF"/>
                </a:solidFill>
                <a:latin typeface="Arial"/>
                <a:ea typeface="HGP創英角ｺﾞｼｯｸUB" pitchFamily="50" charset="-128"/>
                <a:cs typeface="Arial"/>
              </a:rPr>
              <a:t>5G</a:t>
            </a:r>
            <a:endParaRPr lang="ja-JP" altLang="en-US"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73900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2962275" y="1290637"/>
            <a:ext cx="3219450" cy="4276725"/>
          </a:xfrm>
          <a:prstGeom prst="rect">
            <a:avLst/>
          </a:prstGeom>
        </p:spPr>
      </p:pic>
    </p:spTree>
    <p:extLst>
      <p:ext uri="{BB962C8B-B14F-4D97-AF65-F5344CB8AC3E}">
        <p14:creationId xmlns:p14="http://schemas.microsoft.com/office/powerpoint/2010/main" val="1580234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これからの移動体通信への要求</a:t>
            </a:r>
          </a:p>
        </p:txBody>
      </p:sp>
      <p:sp>
        <p:nvSpPr>
          <p:cNvPr id="4" name="角丸四角形 3"/>
          <p:cNvSpPr/>
          <p:nvPr/>
        </p:nvSpPr>
        <p:spPr>
          <a:xfrm>
            <a:off x="457200"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全てが無線で繋がる</a:t>
            </a:r>
          </a:p>
        </p:txBody>
      </p:sp>
      <p:sp>
        <p:nvSpPr>
          <p:cNvPr id="5" name="角丸四角形 4"/>
          <p:cNvSpPr/>
          <p:nvPr/>
        </p:nvSpPr>
        <p:spPr>
          <a:xfrm>
            <a:off x="4625317"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サービスの多様化・高度化</a:t>
            </a:r>
          </a:p>
        </p:txBody>
      </p:sp>
      <p:sp>
        <p:nvSpPr>
          <p:cNvPr id="6" name="角丸四角形 5"/>
          <p:cNvSpPr/>
          <p:nvPr/>
        </p:nvSpPr>
        <p:spPr>
          <a:xfrm>
            <a:off x="457200"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Internet of Things</a:t>
            </a:r>
            <a:endParaRPr kumimoji="1" lang="ja-JP" altLang="en-US" sz="2400" dirty="0">
              <a:solidFill>
                <a:srgbClr val="FFFFFF"/>
              </a:solidFill>
              <a:latin typeface="+mj-lt"/>
              <a:ea typeface="+mj-ea"/>
              <a:cs typeface="ＭＳ Ｐゴシック"/>
            </a:endParaRPr>
          </a:p>
        </p:txBody>
      </p:sp>
      <p:sp>
        <p:nvSpPr>
          <p:cNvPr id="7" name="角丸四角形 6"/>
          <p:cNvSpPr/>
          <p:nvPr/>
        </p:nvSpPr>
        <p:spPr>
          <a:xfrm>
            <a:off x="4625317"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4K/8K Video Streaming</a:t>
            </a:r>
            <a:endParaRPr kumimoji="1" lang="ja-JP" altLang="en-US" sz="2400" dirty="0">
              <a:solidFill>
                <a:srgbClr val="FFFFFF"/>
              </a:solidFill>
              <a:latin typeface="+mj-lt"/>
              <a:ea typeface="+mj-ea"/>
              <a:cs typeface="ＭＳ Ｐゴシック"/>
            </a:endParaRPr>
          </a:p>
        </p:txBody>
      </p:sp>
      <p:sp>
        <p:nvSpPr>
          <p:cNvPr id="8" name="角丸四角形 7"/>
          <p:cNvSpPr/>
          <p:nvPr/>
        </p:nvSpPr>
        <p:spPr>
          <a:xfrm>
            <a:off x="457200"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Machine to Machine</a:t>
            </a:r>
            <a:endParaRPr kumimoji="1" lang="ja-JP" altLang="en-US" sz="2400" dirty="0">
              <a:solidFill>
                <a:srgbClr val="FFFFFF"/>
              </a:solidFill>
              <a:latin typeface="+mj-lt"/>
              <a:ea typeface="+mj-ea"/>
              <a:cs typeface="ＭＳ Ｐゴシック"/>
            </a:endParaRPr>
          </a:p>
        </p:txBody>
      </p:sp>
      <p:sp>
        <p:nvSpPr>
          <p:cNvPr id="9" name="角丸四角形 8"/>
          <p:cNvSpPr/>
          <p:nvPr/>
        </p:nvSpPr>
        <p:spPr>
          <a:xfrm>
            <a:off x="4625317"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SNS/UGM/UGC</a:t>
            </a:r>
            <a:endParaRPr kumimoji="1" lang="ja-JP" altLang="en-US" sz="2400" dirty="0">
              <a:solidFill>
                <a:srgbClr val="FFFFFF"/>
              </a:solidFill>
              <a:latin typeface="+mj-lt"/>
              <a:ea typeface="+mj-ea"/>
              <a:cs typeface="ＭＳ Ｐゴシック"/>
            </a:endParaRPr>
          </a:p>
        </p:txBody>
      </p:sp>
      <p:sp>
        <p:nvSpPr>
          <p:cNvPr id="10" name="角丸四角形 9"/>
          <p:cNvSpPr/>
          <p:nvPr/>
        </p:nvSpPr>
        <p:spPr>
          <a:xfrm>
            <a:off x="457200"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Wearable/Health</a:t>
            </a:r>
            <a:endParaRPr kumimoji="1" lang="ja-JP" altLang="en-US" sz="2400" dirty="0">
              <a:solidFill>
                <a:srgbClr val="FFFFFF"/>
              </a:solidFill>
              <a:latin typeface="+mj-lt"/>
              <a:ea typeface="+mj-ea"/>
              <a:cs typeface="ＭＳ Ｐゴシック"/>
            </a:endParaRPr>
          </a:p>
        </p:txBody>
      </p:sp>
      <p:sp>
        <p:nvSpPr>
          <p:cNvPr id="11" name="角丸四角形 10"/>
          <p:cNvSpPr/>
          <p:nvPr/>
        </p:nvSpPr>
        <p:spPr>
          <a:xfrm>
            <a:off x="4625317"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AR/VR</a:t>
            </a:r>
            <a:endParaRPr kumimoji="1" lang="ja-JP" altLang="en-US" sz="2400" dirty="0">
              <a:solidFill>
                <a:srgbClr val="FFFFFF"/>
              </a:solidFill>
              <a:latin typeface="+mj-lt"/>
              <a:ea typeface="+mj-ea"/>
              <a:cs typeface="ＭＳ Ｐゴシック"/>
            </a:endParaRPr>
          </a:p>
        </p:txBody>
      </p:sp>
      <p:sp>
        <p:nvSpPr>
          <p:cNvPr id="12" name="角丸四角形 11"/>
          <p:cNvSpPr/>
          <p:nvPr/>
        </p:nvSpPr>
        <p:spPr>
          <a:xfrm>
            <a:off x="457200"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大量のデバイスを接続</a:t>
            </a:r>
          </a:p>
        </p:txBody>
      </p:sp>
      <p:sp>
        <p:nvSpPr>
          <p:cNvPr id="13" name="角丸四角形 12"/>
          <p:cNvSpPr/>
          <p:nvPr/>
        </p:nvSpPr>
        <p:spPr>
          <a:xfrm>
            <a:off x="4625317"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トラフィックの増大</a:t>
            </a:r>
            <a:endParaRPr kumimoji="1" lang="en-US" altLang="ja-JP" sz="2400" dirty="0">
              <a:solidFill>
                <a:srgbClr val="FFFFFF"/>
              </a:solidFill>
              <a:latin typeface="+mj-lt"/>
              <a:ea typeface="+mj-ea"/>
              <a:cs typeface="ＭＳ Ｐゴシック"/>
            </a:endParaRPr>
          </a:p>
          <a:p>
            <a:pPr algn="ctr"/>
            <a:r>
              <a:rPr kumimoji="1" lang="ja-JP" altLang="en-US" sz="2400" dirty="0">
                <a:solidFill>
                  <a:srgbClr val="FFFFFF"/>
                </a:solidFill>
                <a:latin typeface="+mj-lt"/>
                <a:ea typeface="+mj-ea"/>
                <a:cs typeface="ＭＳ Ｐゴシック"/>
              </a:rPr>
              <a:t>高レスポンス</a:t>
            </a:r>
          </a:p>
        </p:txBody>
      </p:sp>
    </p:spTree>
    <p:extLst>
      <p:ext uri="{BB962C8B-B14F-4D97-AF65-F5344CB8AC3E}">
        <p14:creationId xmlns:p14="http://schemas.microsoft.com/office/powerpoint/2010/main" val="35098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データ伝送速度の高速化の歴史</a:t>
            </a:r>
          </a:p>
        </p:txBody>
      </p:sp>
      <p:cxnSp>
        <p:nvCxnSpPr>
          <p:cNvPr id="10" name="直線矢印コネクタ 9"/>
          <p:cNvCxnSpPr/>
          <p:nvPr/>
        </p:nvCxnSpPr>
        <p:spPr>
          <a:xfrm>
            <a:off x="764275" y="5581936"/>
            <a:ext cx="78611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764275" y="1351130"/>
            <a:ext cx="0" cy="4230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11188" y="5718987"/>
            <a:ext cx="1556836" cy="646331"/>
          </a:xfrm>
          <a:prstGeom prst="rect">
            <a:avLst/>
          </a:prstGeom>
          <a:noFill/>
        </p:spPr>
        <p:txBody>
          <a:bodyPr wrap="none" rtlCol="0">
            <a:spAutoFit/>
          </a:bodyPr>
          <a:lstStyle/>
          <a:p>
            <a:pPr algn="ctr"/>
            <a:r>
              <a:rPr kumimoji="1" lang="en-US" altLang="ja-JP" dirty="0">
                <a:solidFill>
                  <a:schemeClr val="tx2"/>
                </a:solidFill>
              </a:rPr>
              <a:t>1981</a:t>
            </a:r>
          </a:p>
          <a:p>
            <a:pPr algn="ctr"/>
            <a:r>
              <a:rPr kumimoji="1" lang="en-US" altLang="ja-JP" dirty="0">
                <a:solidFill>
                  <a:schemeClr val="tx2"/>
                </a:solidFill>
              </a:rPr>
              <a:t>1G (analog)</a:t>
            </a:r>
          </a:p>
        </p:txBody>
      </p:sp>
      <p:sp>
        <p:nvSpPr>
          <p:cNvPr id="14" name="テキスト ボックス 13"/>
          <p:cNvSpPr txBox="1"/>
          <p:nvPr/>
        </p:nvSpPr>
        <p:spPr>
          <a:xfrm>
            <a:off x="2323111" y="5718987"/>
            <a:ext cx="1438214" cy="646331"/>
          </a:xfrm>
          <a:prstGeom prst="rect">
            <a:avLst/>
          </a:prstGeom>
          <a:noFill/>
        </p:spPr>
        <p:txBody>
          <a:bodyPr wrap="none" rtlCol="0">
            <a:spAutoFit/>
          </a:bodyPr>
          <a:lstStyle/>
          <a:p>
            <a:pPr algn="ctr"/>
            <a:r>
              <a:rPr kumimoji="1" lang="en-US" altLang="ja-JP" dirty="0">
                <a:solidFill>
                  <a:schemeClr val="tx2"/>
                </a:solidFill>
              </a:rPr>
              <a:t>1992</a:t>
            </a:r>
          </a:p>
          <a:p>
            <a:pPr algn="ctr"/>
            <a:r>
              <a:rPr kumimoji="1" lang="en-US" altLang="ja-JP" dirty="0">
                <a:solidFill>
                  <a:schemeClr val="tx2"/>
                </a:solidFill>
              </a:rPr>
              <a:t>2G (digital)</a:t>
            </a:r>
          </a:p>
        </p:txBody>
      </p:sp>
      <p:sp>
        <p:nvSpPr>
          <p:cNvPr id="15" name="テキスト ボックス 14"/>
          <p:cNvSpPr txBox="1"/>
          <p:nvPr/>
        </p:nvSpPr>
        <p:spPr>
          <a:xfrm>
            <a:off x="4346015" y="5718987"/>
            <a:ext cx="697627" cy="646331"/>
          </a:xfrm>
          <a:prstGeom prst="rect">
            <a:avLst/>
          </a:prstGeom>
          <a:noFill/>
        </p:spPr>
        <p:txBody>
          <a:bodyPr wrap="none" rtlCol="0">
            <a:spAutoFit/>
          </a:bodyPr>
          <a:lstStyle/>
          <a:p>
            <a:pPr algn="ctr"/>
            <a:r>
              <a:rPr kumimoji="1" lang="en-US" altLang="ja-JP" dirty="0">
                <a:solidFill>
                  <a:schemeClr val="tx2"/>
                </a:solidFill>
              </a:rPr>
              <a:t>2001</a:t>
            </a:r>
          </a:p>
          <a:p>
            <a:pPr algn="ctr"/>
            <a:r>
              <a:rPr kumimoji="1" lang="en-US" altLang="ja-JP" dirty="0">
                <a:solidFill>
                  <a:schemeClr val="tx2"/>
                </a:solidFill>
              </a:rPr>
              <a:t>3G</a:t>
            </a:r>
          </a:p>
        </p:txBody>
      </p:sp>
      <p:sp>
        <p:nvSpPr>
          <p:cNvPr id="16" name="テキスト ボックス 15"/>
          <p:cNvSpPr txBox="1"/>
          <p:nvPr/>
        </p:nvSpPr>
        <p:spPr>
          <a:xfrm>
            <a:off x="5998627" y="5718987"/>
            <a:ext cx="697627" cy="646331"/>
          </a:xfrm>
          <a:prstGeom prst="rect">
            <a:avLst/>
          </a:prstGeom>
          <a:noFill/>
        </p:spPr>
        <p:txBody>
          <a:bodyPr wrap="none" rtlCol="0">
            <a:spAutoFit/>
          </a:bodyPr>
          <a:lstStyle/>
          <a:p>
            <a:pPr algn="ctr"/>
            <a:r>
              <a:rPr kumimoji="1" lang="en-US" altLang="ja-JP" dirty="0">
                <a:solidFill>
                  <a:schemeClr val="tx2"/>
                </a:solidFill>
              </a:rPr>
              <a:t>2010</a:t>
            </a:r>
          </a:p>
          <a:p>
            <a:pPr algn="ctr"/>
            <a:r>
              <a:rPr kumimoji="1" lang="en-US" altLang="ja-JP" dirty="0">
                <a:solidFill>
                  <a:schemeClr val="tx2"/>
                </a:solidFill>
              </a:rPr>
              <a:t>4G</a:t>
            </a:r>
          </a:p>
        </p:txBody>
      </p:sp>
      <p:sp>
        <p:nvSpPr>
          <p:cNvPr id="17" name="テキスト ボックス 16"/>
          <p:cNvSpPr txBox="1"/>
          <p:nvPr/>
        </p:nvSpPr>
        <p:spPr>
          <a:xfrm>
            <a:off x="7651239" y="5718987"/>
            <a:ext cx="697627" cy="646331"/>
          </a:xfrm>
          <a:prstGeom prst="rect">
            <a:avLst/>
          </a:prstGeom>
          <a:noFill/>
        </p:spPr>
        <p:txBody>
          <a:bodyPr wrap="none" rtlCol="0">
            <a:spAutoFit/>
          </a:bodyPr>
          <a:lstStyle/>
          <a:p>
            <a:pPr algn="ctr"/>
            <a:r>
              <a:rPr kumimoji="1" lang="en-US" altLang="ja-JP" dirty="0">
                <a:solidFill>
                  <a:schemeClr val="tx2"/>
                </a:solidFill>
              </a:rPr>
              <a:t>2020</a:t>
            </a:r>
          </a:p>
          <a:p>
            <a:pPr algn="ctr"/>
            <a:r>
              <a:rPr kumimoji="1" lang="en-US" altLang="ja-JP" dirty="0">
                <a:solidFill>
                  <a:schemeClr val="tx2"/>
                </a:solidFill>
              </a:rPr>
              <a:t>5G</a:t>
            </a:r>
          </a:p>
        </p:txBody>
      </p:sp>
      <p:sp>
        <p:nvSpPr>
          <p:cNvPr id="18" name="上下矢印 17"/>
          <p:cNvSpPr/>
          <p:nvPr/>
        </p:nvSpPr>
        <p:spPr>
          <a:xfrm>
            <a:off x="7708947" y="1255595"/>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cxnSp>
        <p:nvCxnSpPr>
          <p:cNvPr id="20" name="直線コネクタ 19"/>
          <p:cNvCxnSpPr/>
          <p:nvPr/>
        </p:nvCxnSpPr>
        <p:spPr>
          <a:xfrm>
            <a:off x="764275" y="211540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764275" y="326636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764275" y="4467367"/>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55140" y="1961515"/>
            <a:ext cx="514885" cy="369332"/>
          </a:xfrm>
          <a:prstGeom prst="rect">
            <a:avLst/>
          </a:prstGeom>
          <a:noFill/>
        </p:spPr>
        <p:txBody>
          <a:bodyPr wrap="none" rtlCol="0">
            <a:spAutoFit/>
          </a:bodyPr>
          <a:lstStyle/>
          <a:p>
            <a:pPr algn="ctr"/>
            <a:r>
              <a:rPr kumimoji="1" lang="en-US" altLang="ja-JP" dirty="0">
                <a:solidFill>
                  <a:schemeClr val="tx2"/>
                </a:solidFill>
              </a:rPr>
              <a:t>1G</a:t>
            </a:r>
          </a:p>
        </p:txBody>
      </p:sp>
      <p:sp>
        <p:nvSpPr>
          <p:cNvPr id="24" name="テキスト ボックス 23"/>
          <p:cNvSpPr txBox="1"/>
          <p:nvPr/>
        </p:nvSpPr>
        <p:spPr>
          <a:xfrm>
            <a:off x="24177" y="3112475"/>
            <a:ext cx="780983" cy="369332"/>
          </a:xfrm>
          <a:prstGeom prst="rect">
            <a:avLst/>
          </a:prstGeom>
          <a:noFill/>
        </p:spPr>
        <p:txBody>
          <a:bodyPr wrap="none" rtlCol="0">
            <a:spAutoFit/>
          </a:bodyPr>
          <a:lstStyle/>
          <a:p>
            <a:pPr algn="ctr"/>
            <a:r>
              <a:rPr kumimoji="1" lang="en-US" altLang="ja-JP" dirty="0">
                <a:solidFill>
                  <a:schemeClr val="tx2"/>
                </a:solidFill>
              </a:rPr>
              <a:t>100M</a:t>
            </a:r>
          </a:p>
        </p:txBody>
      </p:sp>
      <p:sp>
        <p:nvSpPr>
          <p:cNvPr id="25" name="テキスト ボックス 24"/>
          <p:cNvSpPr txBox="1"/>
          <p:nvPr/>
        </p:nvSpPr>
        <p:spPr>
          <a:xfrm>
            <a:off x="88297" y="4313478"/>
            <a:ext cx="652743" cy="369332"/>
          </a:xfrm>
          <a:prstGeom prst="rect">
            <a:avLst/>
          </a:prstGeom>
          <a:noFill/>
        </p:spPr>
        <p:txBody>
          <a:bodyPr wrap="none" rtlCol="0">
            <a:spAutoFit/>
          </a:bodyPr>
          <a:lstStyle/>
          <a:p>
            <a:pPr algn="ctr"/>
            <a:r>
              <a:rPr kumimoji="1" lang="en-US" altLang="ja-JP" dirty="0">
                <a:solidFill>
                  <a:schemeClr val="tx2"/>
                </a:solidFill>
              </a:rPr>
              <a:t>10M</a:t>
            </a:r>
          </a:p>
        </p:txBody>
      </p:sp>
      <p:sp>
        <p:nvSpPr>
          <p:cNvPr id="26" name="上下矢印 25"/>
          <p:cNvSpPr/>
          <p:nvPr/>
        </p:nvSpPr>
        <p:spPr>
          <a:xfrm>
            <a:off x="2751112" y="5336275"/>
            <a:ext cx="582211" cy="175906"/>
          </a:xfrm>
          <a:prstGeom prst="upDownArrow">
            <a:avLst>
              <a:gd name="adj1" fmla="val 50000"/>
              <a:gd name="adj2" fmla="val 21871"/>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8" name="上下矢印 27"/>
          <p:cNvSpPr/>
          <p:nvPr/>
        </p:nvSpPr>
        <p:spPr>
          <a:xfrm>
            <a:off x="6061074" y="2856930"/>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grpSp>
        <p:nvGrpSpPr>
          <p:cNvPr id="36" name="グループ化 35"/>
          <p:cNvGrpSpPr/>
          <p:nvPr/>
        </p:nvGrpSpPr>
        <p:grpSpPr>
          <a:xfrm>
            <a:off x="4231390" y="1665027"/>
            <a:ext cx="2847116" cy="2665290"/>
            <a:chOff x="4231390" y="1665027"/>
            <a:chExt cx="2847116" cy="2665290"/>
          </a:xfrm>
        </p:grpSpPr>
        <p:cxnSp>
          <p:nvCxnSpPr>
            <p:cNvPr id="30" name="直線コネクタ 29"/>
            <p:cNvCxnSpPr/>
            <p:nvPr/>
          </p:nvCxnSpPr>
          <p:spPr>
            <a:xfrm flipV="1">
              <a:off x="4231390" y="3920884"/>
              <a:ext cx="812252" cy="40943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5043642" y="2984703"/>
              <a:ext cx="1017432" cy="93618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V="1">
              <a:off x="6061074" y="1665027"/>
              <a:ext cx="1017432" cy="1316606"/>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7" name="上下矢印 26"/>
          <p:cNvSpPr/>
          <p:nvPr/>
        </p:nvSpPr>
        <p:spPr>
          <a:xfrm>
            <a:off x="4403723" y="4057934"/>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37" name="テキスト ボックス 36"/>
          <p:cNvSpPr txBox="1"/>
          <p:nvPr/>
        </p:nvSpPr>
        <p:spPr>
          <a:xfrm>
            <a:off x="6085188" y="1579215"/>
            <a:ext cx="611066" cy="369332"/>
          </a:xfrm>
          <a:prstGeom prst="rect">
            <a:avLst/>
          </a:prstGeom>
          <a:noFill/>
        </p:spPr>
        <p:txBody>
          <a:bodyPr wrap="none" rtlCol="0">
            <a:spAutoFit/>
          </a:bodyPr>
          <a:lstStyle/>
          <a:p>
            <a:pPr algn="ctr"/>
            <a:r>
              <a:rPr kumimoji="1" lang="en-US" altLang="ja-JP" dirty="0" err="1">
                <a:solidFill>
                  <a:schemeClr val="accent3"/>
                </a:solidFill>
              </a:rPr>
              <a:t>WiFi</a:t>
            </a:r>
            <a:endParaRPr kumimoji="1" lang="en-US" altLang="ja-JP" dirty="0">
              <a:solidFill>
                <a:schemeClr val="accent3"/>
              </a:solidFill>
            </a:endParaRPr>
          </a:p>
        </p:txBody>
      </p:sp>
    </p:spTree>
    <p:extLst>
      <p:ext uri="{BB962C8B-B14F-4D97-AF65-F5344CB8AC3E}">
        <p14:creationId xmlns:p14="http://schemas.microsoft.com/office/powerpoint/2010/main" val="5804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Horizontal)">
                                      <p:cBhvr>
                                        <p:cTn id="7" dur="500"/>
                                        <p:tgtEl>
                                          <p:spTgt spid="2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Horizontal)">
                                      <p:cBhvr>
                                        <p:cTn id="11" dur="500"/>
                                        <p:tgtEl>
                                          <p:spTgt spid="2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8" grpId="0" animBg="1"/>
      <p:bldP spid="27" grpId="0" animBg="1"/>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5G</a:t>
            </a:r>
            <a:r>
              <a:rPr kumimoji="1" lang="ja-JP" altLang="en-US" dirty="0"/>
              <a:t>の要件 </a:t>
            </a:r>
            <a:r>
              <a:rPr kumimoji="1" lang="en-US" altLang="ja-JP" dirty="0"/>
              <a:t>(</a:t>
            </a:r>
            <a:r>
              <a:rPr lang="ja-JP" altLang="en-US" dirty="0"/>
              <a:t>ドコモ</a:t>
            </a:r>
            <a:r>
              <a:rPr lang="en-US" altLang="ja-JP" dirty="0"/>
              <a:t>5G</a:t>
            </a:r>
            <a:r>
              <a:rPr lang="ja-JP" altLang="en-US" dirty="0"/>
              <a:t>ホワイトペーパーより</a:t>
            </a:r>
            <a:r>
              <a:rPr kumimoji="1" lang="en-US" altLang="ja-JP" dirty="0"/>
              <a:t>)</a:t>
            </a:r>
            <a:endParaRPr kumimoji="1" lang="ja-JP" altLang="en-US" dirty="0"/>
          </a:p>
        </p:txBody>
      </p:sp>
      <p:graphicFrame>
        <p:nvGraphicFramePr>
          <p:cNvPr id="4" name="図表 3"/>
          <p:cNvGraphicFramePr/>
          <p:nvPr>
            <p:extLst/>
          </p:nvPr>
        </p:nvGraphicFramePr>
        <p:xfrm>
          <a:off x="-31199" y="980439"/>
          <a:ext cx="7853680" cy="523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724976" y="1339702"/>
            <a:ext cx="2243470" cy="646331"/>
          </a:xfrm>
          <a:prstGeom prst="rect">
            <a:avLst/>
          </a:prstGeom>
          <a:noFill/>
        </p:spPr>
        <p:txBody>
          <a:bodyPr wrap="square" rtlCol="0">
            <a:spAutoFit/>
          </a:bodyPr>
          <a:lstStyle/>
          <a:p>
            <a:r>
              <a:rPr kumimoji="1" lang="ja-JP" altLang="en-US" dirty="0"/>
              <a:t>単位面積当たり</a:t>
            </a:r>
            <a:r>
              <a:rPr kumimoji="1" lang="en-US" altLang="ja-JP" dirty="0"/>
              <a:t>1,000</a:t>
            </a:r>
            <a:r>
              <a:rPr kumimoji="1" lang="ja-JP" altLang="en-US" dirty="0"/>
              <a:t>倍の大容量</a:t>
            </a:r>
          </a:p>
        </p:txBody>
      </p:sp>
      <p:sp>
        <p:nvSpPr>
          <p:cNvPr id="6" name="テキスト ボックス 5"/>
          <p:cNvSpPr txBox="1"/>
          <p:nvPr/>
        </p:nvSpPr>
        <p:spPr>
          <a:xfrm>
            <a:off x="6700746" y="2720966"/>
            <a:ext cx="2243470" cy="923330"/>
          </a:xfrm>
          <a:prstGeom prst="rect">
            <a:avLst/>
          </a:prstGeom>
          <a:noFill/>
        </p:spPr>
        <p:txBody>
          <a:bodyPr wrap="square" rtlCol="0">
            <a:spAutoFit/>
          </a:bodyPr>
          <a:lstStyle/>
          <a:p>
            <a:r>
              <a:rPr kumimoji="1" lang="en-US" altLang="ja-JP" dirty="0"/>
              <a:t>LTE</a:t>
            </a:r>
            <a:r>
              <a:rPr kumimoji="1" lang="ja-JP" altLang="en-US" dirty="0"/>
              <a:t>の</a:t>
            </a:r>
            <a:r>
              <a:rPr kumimoji="1" lang="en-US" altLang="ja-JP" dirty="0"/>
              <a:t>100</a:t>
            </a:r>
            <a:r>
              <a:rPr kumimoji="1" lang="ja-JP" altLang="en-US" dirty="0"/>
              <a:t>倍程度のユーザー体感データ伝送速度</a:t>
            </a:r>
          </a:p>
        </p:txBody>
      </p:sp>
      <p:sp>
        <p:nvSpPr>
          <p:cNvPr id="7" name="テキスト ボックス 6"/>
          <p:cNvSpPr txBox="1"/>
          <p:nvPr/>
        </p:nvSpPr>
        <p:spPr>
          <a:xfrm>
            <a:off x="363086" y="5189656"/>
            <a:ext cx="1465703" cy="646331"/>
          </a:xfrm>
          <a:prstGeom prst="rect">
            <a:avLst/>
          </a:prstGeom>
          <a:noFill/>
        </p:spPr>
        <p:txBody>
          <a:bodyPr wrap="square" rtlCol="0">
            <a:spAutoFit/>
          </a:bodyPr>
          <a:lstStyle/>
          <a:p>
            <a:pPr algn="r"/>
            <a:r>
              <a:rPr kumimoji="1" lang="en-US" altLang="ja-JP" dirty="0"/>
              <a:t>1ms</a:t>
            </a:r>
            <a:r>
              <a:rPr kumimoji="1" lang="ja-JP" altLang="en-US" dirty="0"/>
              <a:t>以下の低遅延時間</a:t>
            </a:r>
          </a:p>
        </p:txBody>
      </p:sp>
      <p:sp>
        <p:nvSpPr>
          <p:cNvPr id="8" name="テキスト ボックス 7"/>
          <p:cNvSpPr txBox="1"/>
          <p:nvPr/>
        </p:nvSpPr>
        <p:spPr>
          <a:xfrm>
            <a:off x="6092682" y="5189656"/>
            <a:ext cx="2243470" cy="646331"/>
          </a:xfrm>
          <a:prstGeom prst="rect">
            <a:avLst/>
          </a:prstGeom>
          <a:noFill/>
        </p:spPr>
        <p:txBody>
          <a:bodyPr wrap="square" rtlCol="0">
            <a:spAutoFit/>
          </a:bodyPr>
          <a:lstStyle/>
          <a:p>
            <a:r>
              <a:rPr kumimoji="1" lang="en-US" altLang="ja-JP" dirty="0"/>
              <a:t>LTE</a:t>
            </a:r>
            <a:r>
              <a:rPr kumimoji="1" lang="ja-JP" altLang="en-US" dirty="0"/>
              <a:t>の</a:t>
            </a:r>
            <a:r>
              <a:rPr kumimoji="1" lang="en-US" altLang="ja-JP" dirty="0"/>
              <a:t>100</a:t>
            </a:r>
            <a:r>
              <a:rPr kumimoji="1" lang="ja-JP" altLang="en-US" dirty="0"/>
              <a:t>倍以上の同時接続数</a:t>
            </a:r>
          </a:p>
        </p:txBody>
      </p:sp>
    </p:spTree>
    <p:extLst>
      <p:ext uri="{BB962C8B-B14F-4D97-AF65-F5344CB8AC3E}">
        <p14:creationId xmlns:p14="http://schemas.microsoft.com/office/powerpoint/2010/main" val="1955723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a:t>未来のオフィス・インフラ</a:t>
            </a:r>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a:solidFill>
                  <a:schemeClr val="bg1"/>
                </a:solidFill>
                <a:latin typeface="メイリオ"/>
                <a:ea typeface="メイリオ"/>
                <a:cs typeface="メイリオ"/>
              </a:rPr>
              <a:t>自宅</a:t>
            </a: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a:solidFill>
                  <a:schemeClr val="tx1">
                    <a:lumMod val="95000"/>
                    <a:lumOff val="5000"/>
                  </a:schemeClr>
                </a:solidFill>
                <a:latin typeface="メイリオ"/>
                <a:ea typeface="メイリオ"/>
                <a:cs typeface="メイリオ"/>
              </a:rPr>
              <a:t>カフェ</a:t>
            </a: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a:solidFill>
                  <a:schemeClr val="bg1"/>
                </a:solidFill>
                <a:latin typeface="メイリオ"/>
                <a:ea typeface="メイリオ"/>
                <a:cs typeface="メイリオ"/>
              </a:rPr>
              <a:t>オフィス</a:t>
            </a: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データセンター</a:t>
            </a:r>
            <a:endParaRPr lang="en-US" altLang="ja-JP" sz="10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a:t>
            </a:r>
            <a:r>
              <a:rPr lang="en-US" altLang="ja-JP" sz="800" dirty="0">
                <a:solidFill>
                  <a:srgbClr val="FFFFFF"/>
                </a:solidFill>
                <a:latin typeface="メイリオ"/>
                <a:ea typeface="メイリオ"/>
                <a:cs typeface="メイリオ"/>
              </a:rPr>
              <a:t>NPO</a:t>
            </a:r>
            <a:r>
              <a:rPr lang="ja-JP" altLang="en-US" sz="800" dirty="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a:solidFill>
                  <a:schemeClr val="tx1">
                    <a:lumMod val="50000"/>
                    <a:lumOff val="50000"/>
                  </a:schemeClr>
                </a:solidFill>
                <a:latin typeface="メイリオ"/>
                <a:ea typeface="メイリオ"/>
                <a:cs typeface="メイリオ"/>
              </a:rPr>
              <a:t>従来のオフィス・インフラ</a:t>
            </a: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a:solidFill>
                  <a:srgbClr val="0000FF"/>
                </a:solidFill>
                <a:latin typeface="メイリオ"/>
                <a:ea typeface="メイリオ"/>
                <a:cs typeface="メイリオ"/>
              </a:rPr>
              <a:t>新しいオフィス・インフラ</a:t>
            </a: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a:solidFill>
                  <a:srgbClr val="0000FF"/>
                </a:solidFill>
                <a:latin typeface="メイリオ"/>
                <a:ea typeface="メイリオ"/>
                <a:cs typeface="メイリオ"/>
              </a:rPr>
              <a:t>外出先</a:t>
            </a: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a:solidFill>
                  <a:srgbClr val="0000FF"/>
                </a:solidFill>
                <a:latin typeface="メイリオ"/>
                <a:ea typeface="メイリオ"/>
                <a:cs typeface="メイリオ"/>
              </a:rPr>
              <a:t>5G</a:t>
            </a:r>
            <a:r>
              <a:rPr lang="ja-JP" altLang="en-US" dirty="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仮想</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データセンター</a:t>
            </a:r>
            <a:endParaRPr kumimoji="1" lang="en-US" altLang="ja-JP" sz="10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（所属する企業）</a:t>
            </a:r>
            <a:endParaRPr kumimoji="1" lang="en-US" altLang="ja-JP" sz="800" dirty="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a:solidFill>
                  <a:srgbClr val="FFFFFF"/>
                </a:solidFill>
                <a:latin typeface="メイリオ"/>
                <a:ea typeface="メイリオ"/>
                <a:cs typeface="メイリオ"/>
              </a:rPr>
              <a:t>SaaS</a:t>
            </a:r>
            <a:r>
              <a:rPr lang="en-US" altLang="ja-JP" sz="1000" dirty="0">
                <a:solidFill>
                  <a:srgbClr val="FFFFFF"/>
                </a:solidFill>
                <a:latin typeface="メイリオ"/>
                <a:ea typeface="メイリオ"/>
                <a:cs typeface="メイリオ"/>
              </a:rPr>
              <a:t>/</a:t>
            </a:r>
            <a:r>
              <a:rPr lang="en-US" altLang="ja-JP" sz="1000" dirty="0" err="1">
                <a:solidFill>
                  <a:srgbClr val="FFFFFF"/>
                </a:solidFill>
                <a:latin typeface="メイリオ"/>
                <a:ea typeface="メイリオ"/>
                <a:cs typeface="メイリオ"/>
              </a:rPr>
              <a:t>PaaS</a:t>
            </a:r>
            <a:r>
              <a:rPr lang="ja-JP" altLang="en-US" sz="1000" dirty="0">
                <a:solidFill>
                  <a:srgbClr val="FFFFFF"/>
                </a:solidFill>
                <a:latin typeface="メイリオ"/>
                <a:ea typeface="メイリオ"/>
                <a:cs typeface="メイリオ"/>
              </a:rPr>
              <a:t>など</a:t>
            </a:r>
            <a:endParaRPr lang="en-US" altLang="ja-JP" sz="1000" dirty="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a:solidFill>
                  <a:srgbClr val="FFFFFF"/>
                </a:solidFill>
                <a:latin typeface="メイリオ"/>
                <a:ea typeface="メイリオ"/>
                <a:cs typeface="メイリオ"/>
              </a:rPr>
              <a:t>パーソナル・デスクトップ</a:t>
            </a:r>
            <a:endParaRPr kumimoji="1" lang="en-US" altLang="ja-JP" sz="1400" dirty="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パーソナル</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ストレージ</a:t>
            </a: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コーポレイト</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ストレージ</a:t>
            </a: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a:solidFill>
                  <a:schemeClr val="bg1"/>
                </a:solidFill>
                <a:latin typeface="メイリオ"/>
                <a:ea typeface="メイリオ"/>
                <a:cs typeface="メイリオ"/>
              </a:rPr>
              <a:t>クラウド・コンピューティング</a:t>
            </a: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a:solidFill>
                  <a:schemeClr val="bg1"/>
                </a:solidFill>
                <a:latin typeface="メイリオ"/>
                <a:ea typeface="メイリオ"/>
                <a:cs typeface="メイリオ"/>
              </a:rPr>
              <a:t>クラウド・コンピューティング</a:t>
            </a: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a:solidFill>
                  <a:srgbClr val="FFFFFF"/>
                </a:solidFill>
                <a:latin typeface="メイリオ"/>
                <a:ea typeface="メイリオ"/>
                <a:cs typeface="メイリオ"/>
              </a:rPr>
              <a:t>SaaS</a:t>
            </a:r>
            <a:endParaRPr kumimoji="1" lang="en-US" altLang="ja-JP" sz="10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コミュニケーション</a:t>
            </a:r>
            <a:endParaRPr kumimoji="1" lang="en-US" altLang="ja-JP" sz="8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コラボレーション</a:t>
            </a:r>
            <a:endParaRPr kumimoji="1" lang="en-US" altLang="ja-JP" sz="800" dirty="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a:solidFill>
                  <a:srgbClr val="FFFFFF"/>
                </a:solidFill>
                <a:latin typeface="メイリオ"/>
                <a:ea typeface="メイリオ"/>
                <a:cs typeface="メイリオ"/>
              </a:rPr>
              <a:t>SaaS</a:t>
            </a:r>
            <a:r>
              <a:rPr lang="en-US" altLang="ja-JP" sz="1000" dirty="0">
                <a:solidFill>
                  <a:srgbClr val="FFFFFF"/>
                </a:solidFill>
                <a:latin typeface="メイリオ"/>
                <a:ea typeface="メイリオ"/>
                <a:cs typeface="メイリオ"/>
              </a:rPr>
              <a:t>/</a:t>
            </a:r>
            <a:r>
              <a:rPr lang="en-US" altLang="ja-JP" sz="1000" dirty="0" err="1">
                <a:solidFill>
                  <a:srgbClr val="FFFFFF"/>
                </a:solidFill>
                <a:latin typeface="メイリオ"/>
                <a:ea typeface="メイリオ"/>
                <a:cs typeface="メイリオ"/>
              </a:rPr>
              <a:t>PaaS</a:t>
            </a:r>
            <a:r>
              <a:rPr lang="ja-JP" altLang="en-US" sz="1000" dirty="0">
                <a:solidFill>
                  <a:srgbClr val="FFFFFF"/>
                </a:solidFill>
                <a:latin typeface="メイリオ"/>
                <a:ea typeface="メイリオ"/>
                <a:cs typeface="メイリオ"/>
              </a:rPr>
              <a:t>など</a:t>
            </a:r>
            <a:endParaRPr lang="en-US" altLang="ja-JP" sz="1000" dirty="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コーポレイト</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ストレージ</a:t>
            </a: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インターネット</a:t>
            </a:r>
            <a:r>
              <a:rPr lang="ja-JP" altLang="en-US" dirty="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a:solidFill>
                  <a:schemeClr val="bg1"/>
                </a:solidFill>
                <a:latin typeface="メイリオ"/>
                <a:ea typeface="メイリオ"/>
                <a:cs typeface="メイリオ"/>
              </a:rPr>
              <a:t>オフィス</a:t>
            </a: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a:latin typeface="メイリオ"/>
                <a:ea typeface="メイリオ"/>
                <a:cs typeface="メイリオ"/>
              </a:rPr>
              <a:t>通信速度：</a:t>
            </a:r>
            <a:r>
              <a:rPr kumimoji="1" lang="en-US" altLang="ja-JP" sz="800" dirty="0">
                <a:latin typeface="メイリオ"/>
                <a:ea typeface="メイリオ"/>
                <a:cs typeface="メイリオ"/>
              </a:rPr>
              <a:t>10Gbps</a:t>
            </a:r>
          </a:p>
          <a:p>
            <a:r>
              <a:rPr lang="ja-JP" altLang="en-US" sz="800" dirty="0">
                <a:latin typeface="メイリオ"/>
                <a:ea typeface="メイリオ"/>
                <a:cs typeface="メイリオ"/>
              </a:rPr>
              <a:t>遅延時間：</a:t>
            </a:r>
            <a:r>
              <a:rPr lang="en-US" altLang="ja-JP" sz="800" dirty="0">
                <a:latin typeface="メイリオ"/>
                <a:ea typeface="メイリオ"/>
                <a:cs typeface="メイリオ"/>
              </a:rPr>
              <a:t>5ms</a:t>
            </a:r>
          </a:p>
          <a:p>
            <a:r>
              <a:rPr kumimoji="1" lang="ja-JP" altLang="en-US" sz="800" dirty="0">
                <a:latin typeface="メイリオ"/>
                <a:ea typeface="メイリオ"/>
                <a:cs typeface="メイリオ"/>
              </a:rPr>
              <a:t>信頼性：</a:t>
            </a:r>
            <a:r>
              <a:rPr kumimoji="1" lang="en-US" altLang="ja-JP" sz="800" dirty="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63221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クラウド・クライアントとしてのモバイルデバイス</a:t>
            </a:r>
            <a:endParaRPr kumimoji="1" lang="ja-JP" altLang="en-US" dirty="0"/>
          </a:p>
        </p:txBody>
      </p:sp>
      <p:graphicFrame>
        <p:nvGraphicFramePr>
          <p:cNvPr id="4" name="図表 3"/>
          <p:cNvGraphicFramePr/>
          <p:nvPr>
            <p:extLst>
              <p:ext uri="{D42A27DB-BD31-4B8C-83A1-F6EECF244321}">
                <p14:modId xmlns:p14="http://schemas.microsoft.com/office/powerpoint/2010/main" val="1046582734"/>
              </p:ext>
            </p:extLst>
          </p:nvPr>
        </p:nvGraphicFramePr>
        <p:xfrm>
          <a:off x="505326" y="931778"/>
          <a:ext cx="8269705" cy="551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5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5G</a:t>
            </a:r>
            <a:r>
              <a:rPr lang="ja-JP" altLang="en-US" dirty="0"/>
              <a:t>以外の通信規格</a:t>
            </a:r>
            <a:endParaRPr kumimoji="1" lang="ja-JP" altLang="en-US" dirty="0"/>
          </a:p>
        </p:txBody>
      </p:sp>
      <p:pic>
        <p:nvPicPr>
          <p:cNvPr id="3" name="図 2"/>
          <p:cNvPicPr>
            <a:picLocks noChangeAspect="1"/>
          </p:cNvPicPr>
          <p:nvPr/>
        </p:nvPicPr>
        <p:blipFill>
          <a:blip r:embed="rId3"/>
          <a:stretch>
            <a:fillRect/>
          </a:stretch>
        </p:blipFill>
        <p:spPr>
          <a:xfrm>
            <a:off x="151062" y="1295400"/>
            <a:ext cx="8890000" cy="3810000"/>
          </a:xfrm>
          <a:prstGeom prst="rect">
            <a:avLst/>
          </a:prstGeom>
        </p:spPr>
      </p:pic>
      <p:sp>
        <p:nvSpPr>
          <p:cNvPr id="4" name="正方形/長方形 3"/>
          <p:cNvSpPr/>
          <p:nvPr/>
        </p:nvSpPr>
        <p:spPr bwMode="auto">
          <a:xfrm>
            <a:off x="1743809" y="5445247"/>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rPr>
              <a:t>IEEE</a:t>
            </a:r>
            <a:r>
              <a:rPr kumimoji="0" lang="ja-JP" altLang="en-US" sz="2000" dirty="0">
                <a:solidFill>
                  <a:schemeClr val="bg1"/>
                </a:solidFill>
              </a:rPr>
              <a:t> </a:t>
            </a:r>
            <a:r>
              <a:rPr kumimoji="0" lang="en-US" altLang="ja-JP" sz="2000" dirty="0">
                <a:solidFill>
                  <a:schemeClr val="bg1"/>
                </a:solidFill>
              </a:rPr>
              <a:t>802.11</a:t>
            </a:r>
            <a:r>
              <a:rPr kumimoji="0" lang="ja-JP" altLang="en-US" sz="2000" dirty="0">
                <a:solidFill>
                  <a:schemeClr val="bg1"/>
                </a:solidFill>
              </a:rPr>
              <a:t> </a:t>
            </a:r>
            <a:r>
              <a:rPr kumimoji="0" lang="en-US" altLang="ja-JP" sz="2000" dirty="0">
                <a:solidFill>
                  <a:schemeClr val="bg1"/>
                </a:solidFill>
              </a:rPr>
              <a:t>ah</a:t>
            </a:r>
          </a:p>
        </p:txBody>
      </p:sp>
    </p:spTree>
    <p:extLst>
      <p:ext uri="{BB962C8B-B14F-4D97-AF65-F5344CB8AC3E}">
        <p14:creationId xmlns:p14="http://schemas.microsoft.com/office/powerpoint/2010/main" val="1553566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補足資料：</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8472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a:latin typeface="Arial" charset="0"/>
              </a:rPr>
              <a:t>要素技術は新しいものではない</a:t>
            </a:r>
          </a:p>
        </p:txBody>
      </p:sp>
      <p:sp>
        <p:nvSpPr>
          <p:cNvPr id="16387" name="コンテンツ プレースホルダ 2"/>
          <p:cNvSpPr>
            <a:spLocks noGrp="1"/>
          </p:cNvSpPr>
          <p:nvPr>
            <p:ph idx="1"/>
          </p:nvPr>
        </p:nvSpPr>
        <p:spPr>
          <a:xfrm>
            <a:off x="428625" y="1214438"/>
            <a:ext cx="8229600" cy="4525962"/>
          </a:xfrm>
        </p:spPr>
        <p:txBody>
          <a:bodyPr/>
          <a:lstStyle/>
          <a:p>
            <a:pPr>
              <a:defRPr/>
            </a:pPr>
            <a:r>
              <a:rPr lang="en-US" altLang="ja-JP" sz="2400" dirty="0">
                <a:latin typeface="+mj-lt"/>
                <a:ea typeface="+mj-ea"/>
              </a:rPr>
              <a:t>JavaScript</a:t>
            </a:r>
            <a:r>
              <a:rPr lang="ja-JP" altLang="en-US" sz="2400" dirty="0">
                <a:latin typeface="+mj-lt"/>
                <a:ea typeface="+mj-ea"/>
              </a:rPr>
              <a:t> </a:t>
            </a:r>
            <a:r>
              <a:rPr lang="en-US" altLang="ja-JP" sz="2400" dirty="0">
                <a:latin typeface="+mj-lt"/>
                <a:ea typeface="+mj-ea"/>
              </a:rPr>
              <a:t>(</a:t>
            </a:r>
            <a:r>
              <a:rPr lang="ja-JP" altLang="en-US" sz="2400" dirty="0">
                <a:latin typeface="+mj-lt"/>
                <a:ea typeface="+mj-ea"/>
              </a:rPr>
              <a:t>ジャバ スクリプト</a:t>
            </a:r>
            <a:r>
              <a:rPr lang="en-US" altLang="ja-JP" sz="2400" dirty="0">
                <a:latin typeface="+mj-lt"/>
                <a:ea typeface="+mj-ea"/>
              </a:rPr>
              <a:t>)</a:t>
            </a:r>
          </a:p>
          <a:p>
            <a:pPr lvl="1">
              <a:defRPr/>
            </a:pPr>
            <a:r>
              <a:rPr lang="en-US" altLang="ja-JP" sz="2000" dirty="0">
                <a:latin typeface="+mj-lt"/>
                <a:ea typeface="+mj-ea"/>
              </a:rPr>
              <a:t>1996</a:t>
            </a:r>
            <a:r>
              <a:rPr lang="ja-JP" altLang="en-US" sz="2000" dirty="0">
                <a:latin typeface="+mj-lt"/>
                <a:ea typeface="+mj-ea"/>
              </a:rPr>
              <a:t>年リリースの</a:t>
            </a:r>
            <a:r>
              <a:rPr lang="en-US" altLang="ja-JP" sz="2000" dirty="0">
                <a:latin typeface="+mj-lt"/>
                <a:ea typeface="+mj-ea"/>
              </a:rPr>
              <a:t>IE3</a:t>
            </a:r>
            <a:r>
              <a:rPr lang="ja-JP" altLang="en-US" sz="2000" dirty="0">
                <a:latin typeface="+mj-lt"/>
                <a:ea typeface="+mj-ea"/>
              </a:rPr>
              <a:t>ですでにサポートされている</a:t>
            </a:r>
            <a:endParaRPr lang="en-US" altLang="ja-JP" sz="2000" dirty="0">
              <a:latin typeface="+mj-lt"/>
              <a:ea typeface="+mj-ea"/>
            </a:endParaRPr>
          </a:p>
          <a:p>
            <a:pPr lvl="1">
              <a:defRPr/>
            </a:pPr>
            <a:r>
              <a:rPr lang="ja-JP" altLang="en-US" sz="2000" dirty="0">
                <a:latin typeface="+mj-lt"/>
                <a:ea typeface="+mj-ea"/>
              </a:rPr>
              <a:t>セキュリティ</a:t>
            </a:r>
            <a:r>
              <a:rPr lang="ja-JP" altLang="en-US" dirty="0">
                <a:latin typeface="+mj-lt"/>
                <a:ea typeface="+mj-ea"/>
              </a:rPr>
              <a:t>リスクの</a:t>
            </a:r>
            <a:r>
              <a:rPr lang="ja-JP" altLang="en-US" sz="2000" dirty="0">
                <a:latin typeface="+mj-lt"/>
                <a:ea typeface="+mj-ea"/>
              </a:rPr>
              <a:t>ため、機能をオフにしておくことが推奨されていた</a:t>
            </a:r>
            <a:endParaRPr lang="en-US" altLang="ja-JP" sz="2000" dirty="0">
              <a:latin typeface="+mj-lt"/>
              <a:ea typeface="+mj-ea"/>
            </a:endParaRPr>
          </a:p>
          <a:p>
            <a:pPr>
              <a:defRPr/>
            </a:pPr>
            <a:r>
              <a:rPr lang="en-US" altLang="ja-JP" sz="2400" dirty="0">
                <a:latin typeface="+mj-lt"/>
                <a:ea typeface="+mj-ea"/>
              </a:rPr>
              <a:t>DHTML</a:t>
            </a:r>
            <a:r>
              <a:rPr lang="ja-JP" altLang="en-US" sz="2400" dirty="0">
                <a:latin typeface="+mj-lt"/>
                <a:ea typeface="+mj-ea"/>
              </a:rPr>
              <a:t> </a:t>
            </a:r>
            <a:r>
              <a:rPr lang="en-US" altLang="ja-JP" sz="2400" dirty="0">
                <a:latin typeface="+mj-lt"/>
                <a:ea typeface="+mj-ea"/>
              </a:rPr>
              <a:t>(</a:t>
            </a:r>
            <a:r>
              <a:rPr lang="ja-JP" altLang="en-US" sz="2400" dirty="0">
                <a:latin typeface="+mj-lt"/>
                <a:ea typeface="+mj-ea"/>
              </a:rPr>
              <a:t>ダイナミック </a:t>
            </a:r>
            <a:r>
              <a:rPr lang="en-US" altLang="ja-JP" sz="2400" dirty="0">
                <a:latin typeface="+mj-lt"/>
                <a:ea typeface="+mj-ea"/>
              </a:rPr>
              <a:t>HTML)</a:t>
            </a:r>
          </a:p>
          <a:p>
            <a:pPr lvl="1">
              <a:defRPr/>
            </a:pPr>
            <a:r>
              <a:rPr lang="en-US" altLang="ja-JP" sz="2000" dirty="0">
                <a:latin typeface="+mj-lt"/>
                <a:ea typeface="+mj-ea"/>
              </a:rPr>
              <a:t>1997</a:t>
            </a:r>
            <a:r>
              <a:rPr lang="ja-JP" altLang="en-US" sz="2000" dirty="0">
                <a:latin typeface="+mj-lt"/>
                <a:ea typeface="+mj-ea"/>
              </a:rPr>
              <a:t>年リリースの</a:t>
            </a:r>
            <a:r>
              <a:rPr lang="en-US" altLang="ja-JP" sz="2000" dirty="0">
                <a:latin typeface="+mj-lt"/>
                <a:ea typeface="+mj-ea"/>
              </a:rPr>
              <a:t>IE4</a:t>
            </a:r>
            <a:r>
              <a:rPr lang="ja-JP" altLang="en-US" sz="2000" dirty="0">
                <a:latin typeface="+mj-lt"/>
                <a:ea typeface="+mj-ea"/>
              </a:rPr>
              <a:t>からサポート</a:t>
            </a:r>
            <a:endParaRPr lang="en-US" altLang="ja-JP" sz="2000" dirty="0">
              <a:latin typeface="+mj-lt"/>
              <a:ea typeface="+mj-ea"/>
            </a:endParaRPr>
          </a:p>
          <a:p>
            <a:pPr lvl="1">
              <a:defRPr/>
            </a:pPr>
            <a:r>
              <a:rPr lang="en-US" altLang="ja-JP" sz="2000" dirty="0">
                <a:latin typeface="+mj-lt"/>
                <a:ea typeface="+mj-ea"/>
              </a:rPr>
              <a:t>HTML</a:t>
            </a:r>
            <a:r>
              <a:rPr lang="ja-JP" altLang="en-US" sz="2000" dirty="0">
                <a:latin typeface="+mj-lt"/>
                <a:ea typeface="+mj-ea"/>
              </a:rPr>
              <a:t>文書内にスクリプトを埋め込み、動的なページを作成</a:t>
            </a:r>
            <a:endParaRPr lang="en-US" altLang="ja-JP" sz="2000" dirty="0">
              <a:latin typeface="+mj-lt"/>
              <a:ea typeface="+mj-ea"/>
            </a:endParaRPr>
          </a:p>
          <a:p>
            <a:pPr>
              <a:defRPr/>
            </a:pPr>
            <a:r>
              <a:rPr lang="en-US" altLang="ja-JP" sz="2400" dirty="0">
                <a:latin typeface="+mj-lt"/>
                <a:ea typeface="+mj-ea"/>
              </a:rPr>
              <a:t>XML</a:t>
            </a:r>
            <a:r>
              <a:rPr lang="ja-JP" altLang="en-US" sz="2400" dirty="0">
                <a:latin typeface="+mj-lt"/>
                <a:ea typeface="+mj-ea"/>
              </a:rPr>
              <a:t> </a:t>
            </a:r>
            <a:r>
              <a:rPr lang="en-US" altLang="ja-JP" sz="2400" dirty="0">
                <a:latin typeface="+mj-lt"/>
                <a:ea typeface="+mj-ea"/>
              </a:rPr>
              <a:t>(</a:t>
            </a:r>
            <a:r>
              <a:rPr lang="en-US" altLang="ja-JP" sz="2400" dirty="0" err="1">
                <a:latin typeface="+mj-lt"/>
                <a:ea typeface="+mj-ea"/>
              </a:rPr>
              <a:t>eXtensible</a:t>
            </a:r>
            <a:r>
              <a:rPr lang="en-US" altLang="ja-JP" sz="2400" dirty="0">
                <a:latin typeface="+mj-lt"/>
                <a:ea typeface="+mj-ea"/>
              </a:rPr>
              <a:t> Markup Language)</a:t>
            </a:r>
          </a:p>
          <a:p>
            <a:pPr lvl="1">
              <a:defRPr/>
            </a:pPr>
            <a:r>
              <a:rPr lang="en-US" altLang="ja-JP" sz="2000" dirty="0">
                <a:latin typeface="+mj-lt"/>
                <a:ea typeface="+mj-ea"/>
              </a:rPr>
              <a:t>1998</a:t>
            </a:r>
            <a:r>
              <a:rPr lang="ja-JP" altLang="en-US" sz="2000" dirty="0">
                <a:latin typeface="+mj-lt"/>
                <a:ea typeface="+mj-ea"/>
              </a:rPr>
              <a:t>年</a:t>
            </a:r>
            <a:r>
              <a:rPr lang="en-US" altLang="ja-JP" sz="2000" dirty="0">
                <a:latin typeface="+mj-lt"/>
                <a:ea typeface="+mj-ea"/>
              </a:rPr>
              <a:t>W3C</a:t>
            </a:r>
            <a:r>
              <a:rPr lang="ja-JP" altLang="en-US" sz="2000" dirty="0">
                <a:latin typeface="+mj-lt"/>
                <a:ea typeface="+mj-ea"/>
              </a:rPr>
              <a:t>勧告</a:t>
            </a:r>
          </a:p>
          <a:p>
            <a:pPr lvl="1">
              <a:defRPr/>
            </a:pPr>
            <a:r>
              <a:rPr lang="en-US" altLang="ja-JP" sz="2000" dirty="0">
                <a:latin typeface="+mj-lt"/>
                <a:ea typeface="+mj-ea"/>
              </a:rPr>
              <a:t>1999</a:t>
            </a:r>
            <a:r>
              <a:rPr lang="ja-JP" altLang="en-US" sz="2000" dirty="0">
                <a:latin typeface="+mj-lt"/>
                <a:ea typeface="+mj-ea"/>
              </a:rPr>
              <a:t>年リリースの</a:t>
            </a:r>
            <a:r>
              <a:rPr lang="en-US" altLang="ja-JP" sz="2000" dirty="0">
                <a:latin typeface="+mj-lt"/>
                <a:ea typeface="+mj-ea"/>
              </a:rPr>
              <a:t>IE5</a:t>
            </a:r>
            <a:r>
              <a:rPr lang="ja-JP" altLang="en-US" sz="2000" dirty="0">
                <a:latin typeface="+mj-lt"/>
                <a:ea typeface="+mj-ea"/>
              </a:rPr>
              <a:t>からサポートされている</a:t>
            </a:r>
            <a:endParaRPr lang="en-US" altLang="ja-JP" sz="2000" dirty="0">
              <a:latin typeface="+mj-lt"/>
              <a:ea typeface="+mj-ea"/>
            </a:endParaRPr>
          </a:p>
        </p:txBody>
      </p:sp>
      <p:sp>
        <p:nvSpPr>
          <p:cNvPr id="6" name="角丸四角形 5"/>
          <p:cNvSpPr/>
          <p:nvPr/>
        </p:nvSpPr>
        <p:spPr bwMode="auto">
          <a:xfrm>
            <a:off x="571472" y="5301208"/>
            <a:ext cx="8072438" cy="1000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nchorCtr="0"/>
          <a:lstStyle/>
          <a:p>
            <a:pPr algn="ctr">
              <a:defRPr/>
            </a:pPr>
            <a:r>
              <a:rPr lang="ja-JP" altLang="en-US" sz="2400">
                <a:solidFill>
                  <a:schemeClr val="bg1"/>
                </a:solidFill>
                <a:latin typeface="+mj-lt"/>
                <a:ea typeface="+mj-ea"/>
              </a:rPr>
              <a:t>既存技術の「組み合わせ」によってまったく新しい</a:t>
            </a:r>
            <a:endParaRPr lang="en-US" altLang="ja-JP" sz="2400">
              <a:solidFill>
                <a:schemeClr val="bg1"/>
              </a:solidFill>
              <a:latin typeface="+mj-lt"/>
              <a:ea typeface="+mj-ea"/>
            </a:endParaRPr>
          </a:p>
          <a:p>
            <a:pPr algn="ctr">
              <a:defRPr/>
            </a:pPr>
            <a:r>
              <a:rPr lang="ja-JP" altLang="en-US" sz="2400">
                <a:solidFill>
                  <a:schemeClr val="bg1"/>
                </a:solidFill>
                <a:latin typeface="+mj-lt"/>
                <a:ea typeface="+mj-ea"/>
              </a:rPr>
              <a:t>ユーザーエクスペリエンスを実現した</a:t>
            </a:r>
            <a:endParaRPr lang="ja-JP" altLang="en-US" sz="2400" dirty="0">
              <a:solidFill>
                <a:schemeClr val="bg1"/>
              </a:solidFill>
              <a:latin typeface="+mj-lt"/>
              <a:ea typeface="+mj-ea"/>
            </a:endParaRPr>
          </a:p>
        </p:txBody>
      </p:sp>
    </p:spTree>
    <p:extLst>
      <p:ext uri="{BB962C8B-B14F-4D97-AF65-F5344CB8AC3E}">
        <p14:creationId xmlns:p14="http://schemas.microsoft.com/office/powerpoint/2010/main" val="121077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 calcmode="lin" valueType="num">
                                      <p:cBhvr additive="base">
                                        <p:cTn id="3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 calcmode="lin" valueType="num">
                                      <p:cBhvr additive="base">
                                        <p:cTn id="3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p:txBody>
          <a:bodyPr/>
          <a:lstStyle/>
          <a:p>
            <a:r>
              <a:rPr lang="en-US" altLang="ja-JP"/>
              <a:t>Adobe Flash</a:t>
            </a:r>
            <a:endParaRPr lang="ja-JP" altLang="en-US" dirty="0"/>
          </a:p>
        </p:txBody>
      </p:sp>
      <p:sp>
        <p:nvSpPr>
          <p:cNvPr id="28675" name="コンテンツ プレースホルダー 3"/>
          <p:cNvSpPr>
            <a:spLocks noGrp="1"/>
          </p:cNvSpPr>
          <p:nvPr>
            <p:ph idx="1"/>
          </p:nvPr>
        </p:nvSpPr>
        <p:spPr/>
        <p:txBody>
          <a:bodyPr/>
          <a:lstStyle/>
          <a:p>
            <a:r>
              <a:rPr lang="en-US" altLang="ja-JP" sz="1600" dirty="0"/>
              <a:t>1996</a:t>
            </a:r>
            <a:r>
              <a:rPr lang="ja-JP" altLang="en-US" sz="1600" dirty="0"/>
              <a:t>年</a:t>
            </a:r>
            <a:endParaRPr lang="en-US" altLang="ja-JP" sz="1600" dirty="0"/>
          </a:p>
          <a:p>
            <a:pPr lvl="1"/>
            <a:r>
              <a:rPr lang="ja-JP" altLang="en-US" sz="1400" dirty="0"/>
              <a:t>米</a:t>
            </a:r>
            <a:r>
              <a:rPr lang="en-US" altLang="ja-JP" sz="1400" dirty="0" err="1"/>
              <a:t>FutureWave</a:t>
            </a:r>
            <a:r>
              <a:rPr lang="en-US" altLang="ja-JP" sz="1400" dirty="0"/>
              <a:t> Software</a:t>
            </a:r>
            <a:r>
              <a:rPr lang="ja-JP" altLang="en-US" sz="1400" dirty="0"/>
              <a:t>が</a:t>
            </a:r>
            <a:r>
              <a:rPr lang="en-US" altLang="ja-JP" sz="1400" dirty="0"/>
              <a:t>Flash1</a:t>
            </a:r>
            <a:r>
              <a:rPr lang="ja-JP" altLang="en-US" sz="1400" dirty="0"/>
              <a:t>を開発</a:t>
            </a:r>
            <a:endParaRPr lang="en-US" altLang="ja-JP" sz="1400" dirty="0"/>
          </a:p>
          <a:p>
            <a:pPr lvl="1"/>
            <a:r>
              <a:rPr lang="ja-JP" altLang="en-US" sz="1400" dirty="0"/>
              <a:t>米</a:t>
            </a:r>
            <a:r>
              <a:rPr lang="en-US" altLang="ja-JP" sz="1400" dirty="0"/>
              <a:t>Macromedia</a:t>
            </a:r>
            <a:r>
              <a:rPr lang="ja-JP" altLang="en-US" sz="1400" dirty="0"/>
              <a:t>が</a:t>
            </a:r>
            <a:r>
              <a:rPr lang="en-US" altLang="ja-JP" sz="1400" dirty="0" err="1"/>
              <a:t>FutureWave</a:t>
            </a:r>
            <a:r>
              <a:rPr lang="ja-JP" altLang="en-US" sz="1400" dirty="0"/>
              <a:t>を買収</a:t>
            </a:r>
            <a:endParaRPr lang="en-US" altLang="ja-JP" sz="1400" dirty="0"/>
          </a:p>
          <a:p>
            <a:r>
              <a:rPr lang="en-US" altLang="ja-JP" sz="1600" dirty="0"/>
              <a:t>2000</a:t>
            </a:r>
            <a:r>
              <a:rPr lang="ja-JP" altLang="en-US" sz="1600" dirty="0"/>
              <a:t>年</a:t>
            </a:r>
            <a:endParaRPr lang="en-US" altLang="ja-JP" sz="1600" dirty="0"/>
          </a:p>
          <a:p>
            <a:pPr lvl="1"/>
            <a:r>
              <a:rPr lang="en-US" altLang="ja-JP" sz="1400" dirty="0" err="1"/>
              <a:t>ActionScript</a:t>
            </a:r>
            <a:r>
              <a:rPr lang="ja-JP" altLang="en-US" sz="1400" dirty="0"/>
              <a:t>をサポート</a:t>
            </a:r>
            <a:endParaRPr lang="en-US" altLang="ja-JP" sz="1400" dirty="0"/>
          </a:p>
          <a:p>
            <a:r>
              <a:rPr lang="en-US" altLang="ja-JP" sz="1600" dirty="0"/>
              <a:t>2005</a:t>
            </a:r>
            <a:r>
              <a:rPr lang="ja-JP" altLang="en-US" sz="1600" dirty="0"/>
              <a:t>年</a:t>
            </a:r>
            <a:endParaRPr lang="en-US" altLang="ja-JP" sz="1600" dirty="0"/>
          </a:p>
          <a:p>
            <a:pPr lvl="1"/>
            <a:r>
              <a:rPr lang="ja-JP" altLang="en-US" sz="1400" dirty="0"/>
              <a:t>米</a:t>
            </a:r>
            <a:r>
              <a:rPr lang="en-US" altLang="ja-JP" sz="1400" dirty="0"/>
              <a:t>Adobe</a:t>
            </a:r>
            <a:r>
              <a:rPr lang="ja-JP" altLang="en-US" sz="1400" dirty="0"/>
              <a:t>が</a:t>
            </a:r>
            <a:r>
              <a:rPr lang="en-US" altLang="ja-JP" sz="1400" dirty="0"/>
              <a:t>Macromedia</a:t>
            </a:r>
            <a:r>
              <a:rPr lang="ja-JP" altLang="en-US" sz="1400" dirty="0"/>
              <a:t>を買収</a:t>
            </a:r>
            <a:endParaRPr lang="en-US" altLang="ja-JP" sz="1400" dirty="0"/>
          </a:p>
          <a:p>
            <a:r>
              <a:rPr lang="en-US" altLang="ja-JP" sz="1600" dirty="0"/>
              <a:t>2007</a:t>
            </a:r>
            <a:r>
              <a:rPr lang="ja-JP" altLang="en-US" sz="1600" dirty="0"/>
              <a:t>年</a:t>
            </a:r>
            <a:endParaRPr lang="en-US" altLang="ja-JP" sz="1600" dirty="0"/>
          </a:p>
          <a:p>
            <a:pPr lvl="1"/>
            <a:r>
              <a:rPr lang="en-US" altLang="ja-JP" sz="1400" dirty="0"/>
              <a:t>Adobe AIR</a:t>
            </a:r>
            <a:r>
              <a:rPr lang="ja-JP" altLang="en-US" sz="1400" dirty="0"/>
              <a:t>（ブラウザ外で</a:t>
            </a:r>
            <a:r>
              <a:rPr lang="en-US" altLang="ja-JP" sz="1400" dirty="0"/>
              <a:t>Flash</a:t>
            </a:r>
            <a:r>
              <a:rPr lang="ja-JP" altLang="en-US" sz="1400" dirty="0"/>
              <a:t>アプリを実行する環境）を発表</a:t>
            </a:r>
            <a:endParaRPr lang="en-US" altLang="ja-JP" sz="1400" dirty="0"/>
          </a:p>
          <a:p>
            <a:r>
              <a:rPr lang="en-US" altLang="ja-JP" sz="1600" dirty="0"/>
              <a:t>2008</a:t>
            </a:r>
            <a:r>
              <a:rPr lang="ja-JP" altLang="en-US" sz="1600" dirty="0"/>
              <a:t>年</a:t>
            </a:r>
            <a:endParaRPr lang="en-US" altLang="ja-JP" sz="1600" dirty="0"/>
          </a:p>
          <a:p>
            <a:pPr lvl="1"/>
            <a:r>
              <a:rPr lang="en-US" altLang="ja-JP" sz="1400" dirty="0"/>
              <a:t>Flash</a:t>
            </a:r>
            <a:r>
              <a:rPr lang="ja-JP" altLang="en-US" sz="1400" dirty="0"/>
              <a:t>技術をオープン化（</a:t>
            </a:r>
            <a:r>
              <a:rPr lang="en-US" altLang="ja-JP" sz="1400" dirty="0" err="1"/>
              <a:t>OpenScreen</a:t>
            </a:r>
            <a:r>
              <a:rPr lang="en-US" altLang="ja-JP" sz="1400" dirty="0"/>
              <a:t> Project</a:t>
            </a:r>
            <a:r>
              <a:rPr lang="ja-JP" altLang="en-US" sz="1400" dirty="0"/>
              <a:t>）</a:t>
            </a:r>
            <a:endParaRPr lang="en-US" altLang="ja-JP" sz="1400" dirty="0"/>
          </a:p>
          <a:p>
            <a:endParaRPr lang="en-US" altLang="ja-JP" sz="1600" dirty="0"/>
          </a:p>
          <a:p>
            <a:r>
              <a:rPr lang="ja-JP" altLang="en-US" sz="1600" dirty="0"/>
              <a:t>ベクターグラフィックスベースのブラウザプラグイン</a:t>
            </a:r>
            <a:endParaRPr lang="en-US" altLang="ja-JP" sz="1600" dirty="0"/>
          </a:p>
          <a:p>
            <a:r>
              <a:rPr lang="ja-JP" altLang="en-US" sz="1600" dirty="0"/>
              <a:t>アニメーションやビデオ・オーディオ等、リッチなコンテンツを取り扱い可能</a:t>
            </a:r>
            <a:endParaRPr lang="en-US" altLang="ja-JP" sz="1600" dirty="0"/>
          </a:p>
          <a:p>
            <a:r>
              <a:rPr lang="ja-JP" altLang="en-US" sz="1600" dirty="0"/>
              <a:t>独自のスクリプト言語</a:t>
            </a:r>
            <a:r>
              <a:rPr lang="en-US" altLang="ja-JP" sz="1600" dirty="0"/>
              <a:t>(</a:t>
            </a:r>
            <a:r>
              <a:rPr lang="en-US" altLang="ja-JP" sz="1600" dirty="0" err="1"/>
              <a:t>ActionScript</a:t>
            </a:r>
            <a:r>
              <a:rPr lang="en-US" altLang="ja-JP" sz="1600" dirty="0"/>
              <a:t>)</a:t>
            </a:r>
            <a:r>
              <a:rPr lang="ja-JP" altLang="en-US" sz="1600" dirty="0"/>
              <a:t>により高度な</a:t>
            </a:r>
            <a:r>
              <a:rPr lang="en-US" altLang="ja-JP" sz="1600" dirty="0"/>
              <a:t>UI</a:t>
            </a:r>
            <a:r>
              <a:rPr lang="ja-JP" altLang="en-US" sz="1600" dirty="0"/>
              <a:t>を構築可能</a:t>
            </a:r>
            <a:endParaRPr lang="en-US" altLang="ja-JP" sz="1600" dirty="0"/>
          </a:p>
          <a:p>
            <a:r>
              <a:rPr lang="en-US" altLang="ja-JP" sz="1600" dirty="0"/>
              <a:t>PC</a:t>
            </a:r>
            <a:r>
              <a:rPr lang="ja-JP" altLang="en-US" sz="1600" dirty="0"/>
              <a:t>の</a:t>
            </a:r>
            <a:r>
              <a:rPr lang="en-US" altLang="ja-JP" sz="1600" dirty="0"/>
              <a:t>98%</a:t>
            </a:r>
            <a:r>
              <a:rPr lang="ja-JP" altLang="en-US" sz="1600" dirty="0"/>
              <a:t>にインストール済み</a:t>
            </a:r>
            <a:endParaRPr lang="en-US" altLang="ja-JP" sz="1600" dirty="0"/>
          </a:p>
          <a:p>
            <a:r>
              <a:rPr lang="ja-JP" altLang="en-US" sz="1600" dirty="0"/>
              <a:t>開発者の裾野が広い（主にデザイナー）</a:t>
            </a:r>
            <a:endParaRPr lang="en-US" altLang="ja-JP" sz="1600" dirty="0"/>
          </a:p>
          <a:p>
            <a:r>
              <a:rPr lang="en-US" altLang="ja-JP" sz="1600" dirty="0"/>
              <a:t>Rich Internet Client</a:t>
            </a:r>
            <a:r>
              <a:rPr lang="ja-JP" altLang="en-US" sz="1600" dirty="0"/>
              <a:t>の大本命</a:t>
            </a:r>
            <a:endParaRPr lang="en-US" altLang="ja-JP" sz="1600"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557338"/>
            <a:ext cx="1736725" cy="1620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a:t>「</a:t>
            </a:r>
            <a:r>
              <a:rPr lang="en-US" altLang="ja-JP" dirty="0" err="1"/>
              <a:t>iOS</a:t>
            </a:r>
            <a:r>
              <a:rPr lang="ja-JP" altLang="en-US" dirty="0"/>
              <a:t>は</a:t>
            </a:r>
            <a:r>
              <a:rPr lang="en-US" altLang="ja-JP" dirty="0"/>
              <a:t>Flash</a:t>
            </a:r>
            <a:r>
              <a:rPr lang="ja-JP" altLang="en-US" dirty="0"/>
              <a:t>をサポートしない」</a:t>
            </a:r>
          </a:p>
        </p:txBody>
      </p:sp>
      <p:pic>
        <p:nvPicPr>
          <p:cNvPr id="30725" name="Picture 5"/>
          <p:cNvPicPr>
            <a:picLocks noChangeAspect="1" noChangeArrowheads="1"/>
          </p:cNvPicPr>
          <p:nvPr/>
        </p:nvPicPr>
        <p:blipFill>
          <a:blip r:embed="rId3"/>
          <a:srcRect/>
          <a:stretch>
            <a:fillRect/>
          </a:stretch>
        </p:blipFill>
        <p:spPr bwMode="auto">
          <a:xfrm>
            <a:off x="1979712" y="1071563"/>
            <a:ext cx="5353050" cy="50577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正方形/長方形 2"/>
          <p:cNvSpPr/>
          <p:nvPr/>
        </p:nvSpPr>
        <p:spPr>
          <a:xfrm>
            <a:off x="4355976" y="6309320"/>
            <a:ext cx="4572000" cy="261610"/>
          </a:xfrm>
          <a:prstGeom prst="rect">
            <a:avLst/>
          </a:prstGeom>
        </p:spPr>
        <p:txBody>
          <a:bodyPr>
            <a:spAutoFit/>
          </a:bodyPr>
          <a:lstStyle/>
          <a:p>
            <a:r>
              <a:rPr lang="en-US" altLang="ja-JP" sz="1100" dirty="0"/>
              <a:t>http://journal.mycom.co.jp/news/2010/04/30/003/index.html</a:t>
            </a:r>
            <a:endParaRPr lang="ja-JP" altLang="en-US" sz="1100" dirty="0"/>
          </a:p>
        </p:txBody>
      </p:sp>
    </p:spTree>
    <p:extLst>
      <p:ext uri="{BB962C8B-B14F-4D97-AF65-F5344CB8AC3E}">
        <p14:creationId xmlns:p14="http://schemas.microsoft.com/office/powerpoint/2010/main" val="2125171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Adobe</a:t>
            </a:r>
            <a:r>
              <a:rPr kumimoji="1" lang="ja-JP" altLang="en-US"/>
              <a:t>の発表</a:t>
            </a:r>
            <a:r>
              <a:rPr lang="ja-JP" altLang="en-US"/>
              <a:t>（</a:t>
            </a:r>
            <a:r>
              <a:rPr kumimoji="1" lang="en-US" altLang="ja-JP"/>
              <a:t>2011.11</a:t>
            </a:r>
            <a:r>
              <a:rPr kumimoji="1" lang="ja-JP" altLang="en-US"/>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909638"/>
            <a:ext cx="7229475" cy="503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正方形/長方形 2"/>
          <p:cNvSpPr/>
          <p:nvPr/>
        </p:nvSpPr>
        <p:spPr>
          <a:xfrm>
            <a:off x="2411760" y="6237312"/>
            <a:ext cx="6534472" cy="246221"/>
          </a:xfrm>
          <a:prstGeom prst="rect">
            <a:avLst/>
          </a:prstGeom>
        </p:spPr>
        <p:txBody>
          <a:bodyPr wrap="square">
            <a:spAutoFit/>
          </a:bodyPr>
          <a:lstStyle/>
          <a:p>
            <a:pPr algn="r"/>
            <a:r>
              <a:rPr lang="en-US" altLang="ja-JP" sz="1000"/>
              <a:t>http://www.adobe.com/jp/aboutadobe/pressroom/pressreleases/20111117_adobe_flash.html</a:t>
            </a:r>
            <a:endParaRPr lang="ja-JP" altLang="en-US" sz="1000"/>
          </a:p>
        </p:txBody>
      </p:sp>
    </p:spTree>
    <p:extLst>
      <p:ext uri="{BB962C8B-B14F-4D97-AF65-F5344CB8AC3E}">
        <p14:creationId xmlns:p14="http://schemas.microsoft.com/office/powerpoint/2010/main" val="2984973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Google </a:t>
            </a:r>
            <a:r>
              <a:rPr kumimoji="1" lang="ja-JP" altLang="en-US" dirty="0"/>
              <a:t>と </a:t>
            </a:r>
            <a:r>
              <a:rPr kumimoji="1" lang="en-US" altLang="ja-JP" dirty="0"/>
              <a:t>Apple </a:t>
            </a:r>
            <a:r>
              <a:rPr kumimoji="1" lang="ja-JP" altLang="en-US" dirty="0"/>
              <a:t>は実は競合ではない</a:t>
            </a:r>
            <a:r>
              <a:rPr kumimoji="1" lang="en-US" altLang="ja-JP" dirty="0"/>
              <a:t>?</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08720"/>
            <a:ext cx="519825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339752" y="6381328"/>
            <a:ext cx="6660232" cy="230832"/>
          </a:xfrm>
          <a:prstGeom prst="rect">
            <a:avLst/>
          </a:prstGeom>
        </p:spPr>
        <p:txBody>
          <a:bodyPr wrap="square">
            <a:spAutoFit/>
          </a:bodyPr>
          <a:lstStyle/>
          <a:p>
            <a:pPr algn="r"/>
            <a:r>
              <a:rPr lang="en-US" altLang="ja-JP" sz="900"/>
              <a:t>http://jp.techcrunch.com/archives/20130212google-to-pay-apple-1-billion-next-year-to-be-default-search-engine-on-ios/</a:t>
            </a:r>
            <a:endParaRPr lang="ja-JP" altLang="en-US" sz="900"/>
          </a:p>
        </p:txBody>
      </p:sp>
    </p:spTree>
    <p:extLst>
      <p:ext uri="{BB962C8B-B14F-4D97-AF65-F5344CB8AC3E}">
        <p14:creationId xmlns:p14="http://schemas.microsoft.com/office/powerpoint/2010/main" val="8649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Google</a:t>
            </a:r>
            <a:r>
              <a:rPr lang="ja-JP" altLang="en-US"/>
              <a:t>は何の会社なのか？</a:t>
            </a:r>
          </a:p>
        </p:txBody>
      </p:sp>
      <p:sp>
        <p:nvSpPr>
          <p:cNvPr id="3" name="コンテンツ プレースホルダー 2"/>
          <p:cNvSpPr>
            <a:spLocks noGrp="1"/>
          </p:cNvSpPr>
          <p:nvPr>
            <p:ph idx="1"/>
          </p:nvPr>
        </p:nvSpPr>
        <p:spPr>
          <a:xfrm>
            <a:off x="307975" y="1188179"/>
            <a:ext cx="8586644" cy="1735891"/>
          </a:xfrm>
        </p:spPr>
        <p:txBody>
          <a:bodyPr>
            <a:normAutofit fontScale="85000" lnSpcReduction="10000"/>
          </a:bodyPr>
          <a:lstStyle/>
          <a:p>
            <a:r>
              <a:rPr lang="en-US" altLang="ja-JP" dirty="0"/>
              <a:t>Google</a:t>
            </a:r>
            <a:r>
              <a:rPr lang="ja-JP" altLang="en-US" dirty="0"/>
              <a:t>はメディアであり、自らが広告代理店でもある</a:t>
            </a:r>
            <a:endParaRPr lang="en-US" altLang="ja-JP" dirty="0"/>
          </a:p>
          <a:p>
            <a:pPr lvl="1"/>
            <a:r>
              <a:rPr lang="en-US" altLang="ja-JP" dirty="0"/>
              <a:t>2015</a:t>
            </a:r>
            <a:r>
              <a:rPr lang="ja-JP" altLang="en-US" dirty="0"/>
              <a:t>年第</a:t>
            </a:r>
            <a:r>
              <a:rPr lang="en-US" altLang="ja-JP" dirty="0"/>
              <a:t>4</a:t>
            </a:r>
            <a:r>
              <a:rPr lang="ja-JP" altLang="en-US" dirty="0"/>
              <a:t>四半期の売上高</a:t>
            </a:r>
            <a:r>
              <a:rPr lang="en-US" altLang="ja-JP" dirty="0"/>
              <a:t>213</a:t>
            </a:r>
            <a:r>
              <a:rPr lang="ja-JP" altLang="en-US" dirty="0"/>
              <a:t>億ドルのうち、広告収入が</a:t>
            </a:r>
            <a:r>
              <a:rPr lang="en-US" altLang="ja-JP" dirty="0"/>
              <a:t>190</a:t>
            </a:r>
            <a:r>
              <a:rPr lang="ja-JP" altLang="en-US" dirty="0"/>
              <a:t>億ドル </a:t>
            </a:r>
            <a:r>
              <a:rPr lang="en-US" altLang="ja-JP" dirty="0"/>
              <a:t>(90%</a:t>
            </a:r>
            <a:r>
              <a:rPr lang="ja-JP" altLang="en-US" dirty="0"/>
              <a:t>弱</a:t>
            </a:r>
            <a:r>
              <a:rPr lang="en-US" altLang="ja-JP" dirty="0"/>
              <a:t>)</a:t>
            </a:r>
          </a:p>
          <a:p>
            <a:pPr lvl="1"/>
            <a:r>
              <a:rPr lang="en-US" altLang="ja-JP" dirty="0"/>
              <a:t>2015</a:t>
            </a:r>
            <a:r>
              <a:rPr lang="ja-JP" altLang="en-US" dirty="0"/>
              <a:t>年の年間売上高は</a:t>
            </a:r>
            <a:r>
              <a:rPr lang="en-US" altLang="ja-JP" dirty="0"/>
              <a:t>745</a:t>
            </a:r>
            <a:r>
              <a:rPr lang="ja-JP" altLang="en-US" dirty="0"/>
              <a:t>億ドル</a:t>
            </a:r>
            <a:endParaRPr lang="en-US" altLang="ja-JP" dirty="0"/>
          </a:p>
        </p:txBody>
      </p:sp>
      <p:sp>
        <p:nvSpPr>
          <p:cNvPr id="5" name="AutoShape 2" descr=" google"/>
          <p:cNvSpPr>
            <a:spLocks noChangeAspect="1" noChangeArrowheads="1"/>
          </p:cNvSpPr>
          <p:nvPr/>
        </p:nvSpPr>
        <p:spPr bwMode="auto">
          <a:xfrm>
            <a:off x="155575" y="-1836738"/>
            <a:ext cx="5162550"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2" descr=" goo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 goog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 descr=" google 4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4" descr=" google 4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6" descr=" google 4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正方形/長方形 20"/>
          <p:cNvSpPr/>
          <p:nvPr/>
        </p:nvSpPr>
        <p:spPr bwMode="auto">
          <a:xfrm>
            <a:off x="762823" y="5183036"/>
            <a:ext cx="5883255" cy="113673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魅力的なコンテンツを作って利用者を増やす </a:t>
            </a:r>
            <a:r>
              <a:rPr kumimoji="0" lang="en-US" altLang="ja-JP" sz="1400" b="0" i="0" u="none" strike="noStrike" cap="none" normalizeH="0" dirty="0">
                <a:ln>
                  <a:noFill/>
                </a:ln>
                <a:solidFill>
                  <a:schemeClr val="bg1"/>
                </a:solidFill>
                <a:effectLst/>
                <a:latin typeface="+mn-lt"/>
                <a:ea typeface="+mn-ea"/>
              </a:rPr>
              <a:t>(</a:t>
            </a:r>
            <a:r>
              <a:rPr kumimoji="0" lang="ja-JP" altLang="en-US" sz="1400" b="0" i="0" u="none" strike="noStrike" cap="none" normalizeH="0" dirty="0">
                <a:ln>
                  <a:noFill/>
                </a:ln>
                <a:solidFill>
                  <a:schemeClr val="bg1"/>
                </a:solidFill>
                <a:effectLst/>
                <a:latin typeface="+mn-lt"/>
                <a:ea typeface="+mn-ea"/>
              </a:rPr>
              <a:t>様々なサービスを提供</a:t>
            </a:r>
            <a:r>
              <a:rPr kumimoji="0" lang="en-US" altLang="ja-JP" sz="1400" b="0" i="0" u="none" strike="noStrike" cap="none" normalizeH="0" dirty="0">
                <a:ln>
                  <a:noFill/>
                </a:ln>
                <a:solidFill>
                  <a:schemeClr val="bg1"/>
                </a:solidFill>
                <a:effectLst/>
                <a:latin typeface="+mn-lt"/>
                <a:ea typeface="+mn-ea"/>
              </a:rPr>
              <a:t>)</a:t>
            </a: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利用者へのリーチを増やす </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モバイルデバイス</a:t>
            </a:r>
            <a:r>
              <a:rPr kumimoji="0" lang="en-US" altLang="ja-JP" sz="1400" dirty="0">
                <a:solidFill>
                  <a:schemeClr val="bg1"/>
                </a:solidFill>
                <a:latin typeface="+mn-lt"/>
                <a:ea typeface="+mn-ea"/>
              </a:rPr>
              <a:t>)</a:t>
            </a:r>
          </a:p>
          <a:p>
            <a:pPr>
              <a:spcBef>
                <a:spcPct val="20000"/>
              </a:spcBef>
            </a:pPr>
            <a:r>
              <a:rPr kumimoji="0" lang="ja-JP" altLang="en-US" sz="1400" dirty="0">
                <a:solidFill>
                  <a:schemeClr val="bg1"/>
                </a:solidFill>
              </a:rPr>
              <a:t>プロファイリング、レコメンデーションなどで広告の精度を上げる</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費用対効果がわかりやすい仕組み </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入札制、クリック単価</a:t>
            </a:r>
            <a:r>
              <a:rPr kumimoji="0" lang="en-US" altLang="ja-JP" sz="1400" dirty="0">
                <a:solidFill>
                  <a:schemeClr val="bg1"/>
                </a:solidFill>
                <a:latin typeface="+mn-lt"/>
                <a:ea typeface="+mn-ea"/>
              </a:rPr>
              <a:t>)</a:t>
            </a:r>
            <a:endParaRPr kumimoji="0" lang="en-US" altLang="ja-JP" sz="1400" dirty="0">
              <a:solidFill>
                <a:schemeClr val="bg1"/>
              </a:solidFill>
            </a:endParaRPr>
          </a:p>
        </p:txBody>
      </p:sp>
      <p:grpSp>
        <p:nvGrpSpPr>
          <p:cNvPr id="24" name="グループ化 23"/>
          <p:cNvGrpSpPr/>
          <p:nvPr/>
        </p:nvGrpSpPr>
        <p:grpSpPr>
          <a:xfrm>
            <a:off x="762824" y="3990045"/>
            <a:ext cx="3730092" cy="1033585"/>
            <a:chOff x="4651254" y="3820185"/>
            <a:chExt cx="4095023" cy="1033585"/>
          </a:xfrm>
        </p:grpSpPr>
        <p:sp>
          <p:nvSpPr>
            <p:cNvPr id="20" name="正方形/長方形 19"/>
            <p:cNvSpPr/>
            <p:nvPr/>
          </p:nvSpPr>
          <p:spPr bwMode="auto">
            <a:xfrm>
              <a:off x="4651254" y="4295311"/>
              <a:ext cx="4095023" cy="55845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広告が集まり、収益があがる</a:t>
              </a:r>
            </a:p>
          </p:txBody>
        </p:sp>
        <p:sp>
          <p:nvSpPr>
            <p:cNvPr id="22" name="下矢印 21"/>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sp>
        <p:nvSpPr>
          <p:cNvPr id="23" name="正方形/長方形 22"/>
          <p:cNvSpPr/>
          <p:nvPr/>
        </p:nvSpPr>
        <p:spPr bwMode="auto">
          <a:xfrm>
            <a:off x="6718086" y="5183036"/>
            <a:ext cx="1664568" cy="1136738"/>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コンテンツ</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a:t>
            </a:r>
            <a:r>
              <a:rPr kumimoji="0" lang="ja-JP" altLang="en-US" dirty="0">
                <a:solidFill>
                  <a:schemeClr val="bg1"/>
                </a:solidFill>
                <a:latin typeface="+mn-lt"/>
                <a:ea typeface="+mn-ea"/>
              </a:rPr>
              <a:t>サービス</a:t>
            </a:r>
            <a:r>
              <a:rPr kumimoji="0" lang="en-US" altLang="ja-JP" dirty="0">
                <a:solidFill>
                  <a:schemeClr val="bg1"/>
                </a:solidFill>
                <a:latin typeface="+mn-lt"/>
                <a:ea typeface="+mn-ea"/>
              </a:rPr>
              <a:t>)</a:t>
            </a:r>
            <a:r>
              <a:rPr kumimoji="0" lang="ja-JP" altLang="en-US" dirty="0">
                <a:solidFill>
                  <a:schemeClr val="bg1"/>
                </a:solidFill>
                <a:latin typeface="+mn-lt"/>
                <a:ea typeface="+mn-ea"/>
              </a:rPr>
              <a:t>は</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無料でも良い</a:t>
            </a:r>
            <a:endParaRPr kumimoji="0" lang="en-US" altLang="ja-JP" dirty="0">
              <a:solidFill>
                <a:schemeClr val="bg1"/>
              </a:solidFill>
              <a:latin typeface="+mn-lt"/>
              <a:ea typeface="+mn-ea"/>
            </a:endParaRPr>
          </a:p>
        </p:txBody>
      </p:sp>
      <p:sp>
        <p:nvSpPr>
          <p:cNvPr id="18" name="正方形/長方形 17"/>
          <p:cNvSpPr/>
          <p:nvPr/>
        </p:nvSpPr>
        <p:spPr bwMode="auto">
          <a:xfrm>
            <a:off x="755576" y="2935398"/>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メディアとしての戦略</a:t>
            </a:r>
          </a:p>
        </p:txBody>
      </p:sp>
      <p:grpSp>
        <p:nvGrpSpPr>
          <p:cNvPr id="26" name="グループ化 25"/>
          <p:cNvGrpSpPr/>
          <p:nvPr/>
        </p:nvGrpSpPr>
        <p:grpSpPr>
          <a:xfrm>
            <a:off x="4652563" y="3990045"/>
            <a:ext cx="3730092" cy="1033585"/>
            <a:chOff x="4651254" y="3820185"/>
            <a:chExt cx="4095023" cy="1033585"/>
          </a:xfrm>
        </p:grpSpPr>
        <p:sp>
          <p:nvSpPr>
            <p:cNvPr id="27" name="正方形/長方形 26"/>
            <p:cNvSpPr/>
            <p:nvPr/>
          </p:nvSpPr>
          <p:spPr bwMode="auto">
            <a:xfrm>
              <a:off x="4651254" y="4295311"/>
              <a:ext cx="4095023" cy="55845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広告が集まり、収益があがる</a:t>
              </a:r>
            </a:p>
          </p:txBody>
        </p:sp>
        <p:sp>
          <p:nvSpPr>
            <p:cNvPr id="28" name="下矢印 27"/>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sp>
        <p:nvSpPr>
          <p:cNvPr id="29" name="正方形/長方形 28"/>
          <p:cNvSpPr/>
          <p:nvPr/>
        </p:nvSpPr>
        <p:spPr bwMode="auto">
          <a:xfrm>
            <a:off x="4645315" y="2935398"/>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広告代理店としての戦略</a:t>
            </a:r>
          </a:p>
        </p:txBody>
      </p:sp>
      <p:sp>
        <p:nvSpPr>
          <p:cNvPr id="19" name="正方形/長方形 18"/>
          <p:cNvSpPr/>
          <p:nvPr/>
        </p:nvSpPr>
        <p:spPr bwMode="auto">
          <a:xfrm>
            <a:off x="755576" y="3583470"/>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集客力を上げる</a:t>
            </a:r>
          </a:p>
        </p:txBody>
      </p:sp>
      <p:sp>
        <p:nvSpPr>
          <p:cNvPr id="25" name="正方形/長方形 24"/>
          <p:cNvSpPr/>
          <p:nvPr/>
        </p:nvSpPr>
        <p:spPr bwMode="auto">
          <a:xfrm>
            <a:off x="4645315" y="3583470"/>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広告の魅力を上げる</a:t>
            </a:r>
          </a:p>
        </p:txBody>
      </p:sp>
    </p:spTree>
    <p:extLst>
      <p:ext uri="{BB962C8B-B14F-4D97-AF65-F5344CB8AC3E}">
        <p14:creationId xmlns:p14="http://schemas.microsoft.com/office/powerpoint/2010/main" val="25652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18" grpId="0" animBg="1"/>
      <p:bldP spid="29" grpId="0" animBg="1"/>
      <p:bldP spid="19" grpId="0" animBg="1"/>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1" name="AutoShape 9"/>
          <p:cNvSpPr>
            <a:spLocks noChangeArrowheads="1"/>
          </p:cNvSpPr>
          <p:nvPr/>
        </p:nvSpPr>
        <p:spPr bwMode="auto">
          <a:xfrm>
            <a:off x="292491" y="2569210"/>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92491" y="3618491"/>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92545" y="4755580"/>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92491" y="1402562"/>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70428" y="1402562"/>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a:solidFill>
                    <a:srgbClr val="FFFFFF"/>
                  </a:solidFill>
                  <a:ea typeface="HGP創英角ｺﾞｼｯｸUB" pitchFamily="50" charset="-128"/>
                </a:rPr>
                <a:t>サーバー</a:t>
              </a: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ＰＣサーバー</a:t>
              </a: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a:solidFill>
                    <a:schemeClr val="bg1"/>
                  </a:solidFill>
                  <a:latin typeface="HGP創英角ｺﾞｼｯｸUB" pitchFamily="50" charset="-128"/>
                  <a:ea typeface="HGP創英角ｺﾞｼｯｸUB" pitchFamily="50" charset="-128"/>
                </a:rPr>
                <a:t>Intel </a:t>
              </a:r>
            </a:p>
            <a:p>
              <a:pPr algn="ctr"/>
              <a:r>
                <a:rPr lang="ja-JP" altLang="en-US" sz="1000" dirty="0">
                  <a:solidFill>
                    <a:schemeClr val="bg1"/>
                  </a:solidFill>
                  <a:latin typeface="HGP創英角ｺﾞｼｯｸUB" pitchFamily="50" charset="-128"/>
                  <a:ea typeface="HGP創英角ｺﾞｼｯｸUB" pitchFamily="50" charset="-128"/>
                </a:rPr>
                <a:t>アーキテクチャ</a:t>
              </a: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511691" y="873761"/>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a:solidFill>
                    <a:srgbClr val="FFFFFF"/>
                  </a:solidFill>
                  <a:ea typeface="HGP創英角ｺﾞｼｯｸUB" pitchFamily="50" charset="-128"/>
                </a:rPr>
                <a:t>IBM System/360</a:t>
              </a:r>
            </a:p>
            <a:p>
              <a:pPr algn="ctr"/>
              <a:r>
                <a:rPr lang="ja-JP" altLang="en-US" sz="1000" dirty="0">
                  <a:solidFill>
                    <a:srgbClr val="FFFFFF"/>
                  </a:solidFill>
                  <a:ea typeface="HGP創英角ｺﾞｼｯｸUB" pitchFamily="50" charset="-128"/>
                </a:rPr>
                <a:t>アーキテクチャ</a:t>
              </a: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67400" y="873761"/>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ミニコン</a:t>
              </a: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オフコン</a:t>
              </a: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a:solidFill>
                    <a:srgbClr val="FFFFFF"/>
                  </a:solidFill>
                  <a:ea typeface="HGP創英角ｺﾞｼｯｸUB" pitchFamily="50" charset="-128"/>
                </a:rPr>
                <a:t>ダウンサイジング</a:t>
              </a:r>
              <a:endParaRPr lang="en-US" altLang="ja-JP" sz="1000" dirty="0">
                <a:solidFill>
                  <a:srgbClr val="FFFFFF"/>
                </a:solidFill>
                <a:ea typeface="HGP創英角ｺﾞｼｯｸUB" pitchFamily="50" charset="-128"/>
              </a:endParaRPr>
            </a:p>
            <a:p>
              <a:pPr algn="ctr"/>
              <a:r>
                <a:rPr lang="ja-JP" altLang="en-US" sz="1000" dirty="0">
                  <a:solidFill>
                    <a:srgbClr val="FFFFFF"/>
                  </a:solidFill>
                  <a:ea typeface="HGP創英角ｺﾞｼｯｸUB" pitchFamily="50" charset="-128"/>
                </a:rPr>
                <a:t>マルチベンダー</a:t>
              </a: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grpSp>
      <p:grpSp>
        <p:nvGrpSpPr>
          <p:cNvPr id="9" name="図形グループ 8"/>
          <p:cNvGrpSpPr/>
          <p:nvPr/>
        </p:nvGrpSpPr>
        <p:grpSpPr>
          <a:xfrm>
            <a:off x="6961470" y="873761"/>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a:solidFill>
                    <a:srgbClr val="FFFFFF"/>
                  </a:solidFill>
                  <a:latin typeface="Arial"/>
                  <a:ea typeface="HGP創英角ｺﾞｼｯｸUB" pitchFamily="50" charset="-128"/>
                  <a:cs typeface="Arial"/>
                </a:rPr>
                <a:t>PC+</a:t>
              </a:r>
              <a:r>
                <a:rPr lang="ja-JP" altLang="en-US" sz="1200" dirty="0">
                  <a:solidFill>
                    <a:srgbClr val="FFFFFF"/>
                  </a:solidFill>
                  <a:latin typeface="Arial"/>
                  <a:ea typeface="HGP創英角ｺﾞｼｯｸUB" pitchFamily="50" charset="-128"/>
                  <a:cs typeface="Arial"/>
                </a:rPr>
                <a:t>モバイル</a:t>
              </a:r>
              <a:r>
                <a:rPr lang="en-US" altLang="ja-JP" sz="1200" dirty="0">
                  <a:solidFill>
                    <a:srgbClr val="FFFFFF"/>
                  </a:solidFill>
                  <a:latin typeface="Arial"/>
                  <a:ea typeface="HGP創英角ｺﾞｼｯｸUB" pitchFamily="50" charset="-128"/>
                  <a:cs typeface="Arial"/>
                </a:rPr>
                <a:t>+</a:t>
              </a:r>
              <a:r>
                <a:rPr lang="en-US" altLang="ja-JP" sz="1200" dirty="0" err="1">
                  <a:solidFill>
                    <a:srgbClr val="FFFFFF"/>
                  </a:solidFill>
                  <a:latin typeface="Arial"/>
                  <a:ea typeface="HGP創英角ｺﾞｼｯｸUB" pitchFamily="50" charset="-128"/>
                  <a:cs typeface="Arial"/>
                </a:rPr>
                <a:t>IoT</a:t>
              </a:r>
              <a:endParaRPr lang="en-US" altLang="ja-JP" sz="800" dirty="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ＰＣサーバー</a:t>
              </a: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ＰＣサーバー</a:t>
              </a: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ＰＣサーバー</a:t>
              </a: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a:solidFill>
                    <a:srgbClr val="0000FF"/>
                  </a:solidFill>
                  <a:effectLst/>
                  <a:ea typeface="HGP創英角ｺﾞｼｯｸUB" pitchFamily="50" charset="-128"/>
                </a:rPr>
                <a:t>データセンター</a:t>
              </a:r>
            </a:p>
          </p:txBody>
        </p:sp>
      </p:grpSp>
      <p:sp>
        <p:nvSpPr>
          <p:cNvPr id="4" name="タイトル 3"/>
          <p:cNvSpPr>
            <a:spLocks noGrp="1"/>
          </p:cNvSpPr>
          <p:nvPr>
            <p:ph type="title"/>
          </p:nvPr>
        </p:nvSpPr>
        <p:spPr/>
        <p:txBody>
          <a:bodyPr/>
          <a:lstStyle/>
          <a:p>
            <a:r>
              <a:rPr kumimoji="1" lang="ja-JP" altLang="en-US" dirty="0"/>
              <a:t>接続形態から見たクライアント</a:t>
            </a:r>
          </a:p>
        </p:txBody>
      </p:sp>
      <p:grpSp>
        <p:nvGrpSpPr>
          <p:cNvPr id="10" name="図形グループ 9"/>
          <p:cNvGrpSpPr/>
          <p:nvPr/>
        </p:nvGrpSpPr>
        <p:grpSpPr>
          <a:xfrm>
            <a:off x="294510" y="5713450"/>
            <a:ext cx="8618585" cy="735010"/>
            <a:chOff x="294510" y="5713450"/>
            <a:chExt cx="8618585" cy="735010"/>
          </a:xfrm>
        </p:grpSpPr>
        <p:sp>
          <p:nvSpPr>
            <p:cNvPr id="5" name="ホームベース 4"/>
            <p:cNvSpPr/>
            <p:nvPr/>
          </p:nvSpPr>
          <p:spPr>
            <a:xfrm>
              <a:off x="2029661" y="5721218"/>
              <a:ext cx="1671138" cy="727242"/>
            </a:xfrm>
            <a:prstGeom prst="homePlate">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直接接続</a:t>
              </a:r>
            </a:p>
          </p:txBody>
        </p:sp>
        <p:sp>
          <p:nvSpPr>
            <p:cNvPr id="6" name="山形 5"/>
            <p:cNvSpPr/>
            <p:nvPr/>
          </p:nvSpPr>
          <p:spPr>
            <a:xfrm>
              <a:off x="3477482" y="5721218"/>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LAN</a:t>
              </a:r>
              <a:endParaRPr kumimoji="1" lang="ja-JP" altLang="en-US" dirty="0">
                <a:solidFill>
                  <a:srgbClr val="FFFFFF"/>
                </a:solidFill>
                <a:latin typeface="ＭＳ Ｐゴシック"/>
                <a:ea typeface="ＭＳ Ｐゴシック"/>
                <a:cs typeface="ＭＳ Ｐゴシック"/>
              </a:endParaRPr>
            </a:p>
          </p:txBody>
        </p:sp>
        <p:sp>
          <p:nvSpPr>
            <p:cNvPr id="59" name="山形 58"/>
            <p:cNvSpPr/>
            <p:nvPr/>
          </p:nvSpPr>
          <p:spPr>
            <a:xfrm>
              <a:off x="5219476" y="5721218"/>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無線</a:t>
              </a:r>
              <a:r>
                <a:rPr kumimoji="1" lang="en-US" altLang="ja-JP" dirty="0">
                  <a:solidFill>
                    <a:srgbClr val="FFFFFF"/>
                  </a:solidFill>
                  <a:latin typeface="ＭＳ Ｐゴシック"/>
                  <a:ea typeface="ＭＳ Ｐゴシック"/>
                  <a:cs typeface="ＭＳ Ｐゴシック"/>
                </a:rPr>
                <a:t>LAN</a:t>
              </a:r>
              <a:endParaRPr kumimoji="1" lang="ja-JP" altLang="en-US" dirty="0">
                <a:solidFill>
                  <a:srgbClr val="FFFFFF"/>
                </a:solidFill>
                <a:latin typeface="ＭＳ Ｐゴシック"/>
                <a:ea typeface="ＭＳ Ｐゴシック"/>
                <a:cs typeface="ＭＳ Ｐゴシック"/>
              </a:endParaRPr>
            </a:p>
          </p:txBody>
        </p:sp>
        <p:sp>
          <p:nvSpPr>
            <p:cNvPr id="60" name="山形 59"/>
            <p:cNvSpPr/>
            <p:nvPr/>
          </p:nvSpPr>
          <p:spPr>
            <a:xfrm>
              <a:off x="6954627" y="5713450"/>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携帯電話</a:t>
              </a:r>
              <a:endParaRPr kumimoji="1" lang="en-US" altLang="ja-JP"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回線</a:t>
              </a:r>
            </a:p>
          </p:txBody>
        </p:sp>
        <p:sp>
          <p:nvSpPr>
            <p:cNvPr id="7" name="正方形/長方形 6"/>
            <p:cNvSpPr/>
            <p:nvPr/>
          </p:nvSpPr>
          <p:spPr>
            <a:xfrm>
              <a:off x="294510" y="5721218"/>
              <a:ext cx="1491511" cy="72724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接続形態</a:t>
              </a:r>
            </a:p>
          </p:txBody>
        </p:sp>
      </p:grpSp>
    </p:spTree>
    <p:extLst>
      <p:ext uri="{BB962C8B-B14F-4D97-AF65-F5344CB8AC3E}">
        <p14:creationId xmlns:p14="http://schemas.microsoft.com/office/powerpoint/2010/main" val="26441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IE9</a:t>
            </a:r>
            <a:r>
              <a:rPr lang="ja-JP" altLang="en-US" dirty="0"/>
              <a:t>の</a:t>
            </a:r>
            <a:r>
              <a:rPr lang="en-US" altLang="ja-JP" dirty="0"/>
              <a:t>JavaScript</a:t>
            </a:r>
            <a:r>
              <a:rPr lang="ja-JP" altLang="en-US" dirty="0"/>
              <a:t>は</a:t>
            </a:r>
            <a:r>
              <a:rPr lang="en-US" altLang="ja-JP" dirty="0"/>
              <a:t>IE6</a:t>
            </a:r>
            <a:r>
              <a:rPr lang="ja-JP" altLang="en-US" dirty="0"/>
              <a:t>と比較して</a:t>
            </a:r>
            <a:r>
              <a:rPr lang="en-US" altLang="ja-JP" dirty="0"/>
              <a:t>70</a:t>
            </a:r>
            <a:r>
              <a:rPr lang="ja-JP" altLang="en-US" dirty="0"/>
              <a:t>倍速い</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82592" cy="5132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正方形/長方形 2"/>
          <p:cNvSpPr/>
          <p:nvPr/>
        </p:nvSpPr>
        <p:spPr>
          <a:xfrm>
            <a:off x="5292080" y="6263734"/>
            <a:ext cx="3790888" cy="261610"/>
          </a:xfrm>
          <a:prstGeom prst="rect">
            <a:avLst/>
          </a:prstGeom>
        </p:spPr>
        <p:txBody>
          <a:bodyPr wrap="square">
            <a:spAutoFit/>
          </a:bodyPr>
          <a:lstStyle/>
          <a:p>
            <a:pPr algn="r"/>
            <a:r>
              <a:rPr lang="en-US" altLang="ja-JP" sz="1100" dirty="0"/>
              <a:t>http://news.mynavi.jp/articles/2010/09/21/ie9/001.html</a:t>
            </a:r>
            <a:endParaRPr lang="ja-JP" altLang="en-US" sz="1100" dirty="0"/>
          </a:p>
        </p:txBody>
      </p:sp>
    </p:spTree>
    <p:extLst>
      <p:ext uri="{BB962C8B-B14F-4D97-AF65-F5344CB8AC3E}">
        <p14:creationId xmlns:p14="http://schemas.microsoft.com/office/powerpoint/2010/main" val="151624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クライアントは</a:t>
            </a:r>
            <a:r>
              <a:rPr kumimoji="1" lang="en-US" altLang="ja-JP" dirty="0"/>
              <a:t>PC</a:t>
            </a:r>
            <a:r>
              <a:rPr kumimoji="1" lang="ja-JP" altLang="en-US" dirty="0"/>
              <a:t>からモバイルデバイスへ</a:t>
            </a:r>
          </a:p>
        </p:txBody>
      </p:sp>
      <p:pic>
        <p:nvPicPr>
          <p:cNvPr id="4" name="図 3"/>
          <p:cNvPicPr>
            <a:picLocks noChangeAspect="1"/>
          </p:cNvPicPr>
          <p:nvPr/>
        </p:nvPicPr>
        <p:blipFill>
          <a:blip r:embed="rId3"/>
          <a:stretch>
            <a:fillRect/>
          </a:stretch>
        </p:blipFill>
        <p:spPr>
          <a:xfrm>
            <a:off x="1545974" y="826287"/>
            <a:ext cx="6363232" cy="4772424"/>
          </a:xfrm>
          <a:prstGeom prst="rect">
            <a:avLst/>
          </a:prstGeom>
        </p:spPr>
      </p:pic>
      <p:sp>
        <p:nvSpPr>
          <p:cNvPr id="5" name="正方形/長方形 4"/>
          <p:cNvSpPr/>
          <p:nvPr/>
        </p:nvSpPr>
        <p:spPr>
          <a:xfrm>
            <a:off x="5599105" y="6437274"/>
            <a:ext cx="3544895" cy="276999"/>
          </a:xfrm>
          <a:prstGeom prst="rect">
            <a:avLst/>
          </a:prstGeom>
        </p:spPr>
        <p:txBody>
          <a:bodyPr wrap="square">
            <a:spAutoFit/>
          </a:bodyPr>
          <a:lstStyle/>
          <a:p>
            <a:r>
              <a:rPr lang="ja-JP" altLang="en-US" sz="1200" dirty="0"/>
              <a:t>http://appmarketinglabo.net/metaps-ecseminar/</a:t>
            </a:r>
          </a:p>
        </p:txBody>
      </p:sp>
      <p:sp>
        <p:nvSpPr>
          <p:cNvPr id="9" name="角丸四角形吹き出し 8"/>
          <p:cNvSpPr/>
          <p:nvPr/>
        </p:nvSpPr>
        <p:spPr>
          <a:xfrm>
            <a:off x="1545974" y="5779858"/>
            <a:ext cx="2060590" cy="586918"/>
          </a:xfrm>
          <a:prstGeom prst="wedgeRoundRectCallout">
            <a:avLst>
              <a:gd name="adj1" fmla="val 108699"/>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2007</a:t>
            </a:r>
            <a:r>
              <a:rPr kumimoji="1" lang="ja-JP" altLang="en-US" dirty="0">
                <a:solidFill>
                  <a:srgbClr val="FFFFFF"/>
                </a:solidFill>
                <a:latin typeface="ＭＳ Ｐゴシック"/>
                <a:ea typeface="ＭＳ Ｐゴシック"/>
                <a:cs typeface="ＭＳ Ｐゴシック"/>
              </a:rPr>
              <a:t>年</a:t>
            </a:r>
            <a:endParaRPr kumimoji="1" lang="en-US" altLang="ja-JP" dirty="0">
              <a:solidFill>
                <a:srgbClr val="FFFFFF"/>
              </a:solidFill>
              <a:latin typeface="ＭＳ Ｐゴシック"/>
              <a:ea typeface="ＭＳ Ｐゴシック"/>
              <a:cs typeface="ＭＳ Ｐゴシック"/>
            </a:endParaRPr>
          </a:p>
          <a:p>
            <a:pPr algn="ctr"/>
            <a:r>
              <a:rPr kumimoji="1" lang="en-US" altLang="ja-JP" dirty="0">
                <a:solidFill>
                  <a:srgbClr val="FFFFFF"/>
                </a:solidFill>
                <a:latin typeface="ＭＳ Ｐゴシック"/>
                <a:ea typeface="ＭＳ Ｐゴシック"/>
                <a:cs typeface="ＭＳ Ｐゴシック"/>
              </a:rPr>
              <a:t>iPhone</a:t>
            </a:r>
            <a:r>
              <a:rPr kumimoji="1" lang="ja-JP" altLang="en-US" dirty="0">
                <a:solidFill>
                  <a:srgbClr val="FFFFFF"/>
                </a:solidFill>
                <a:latin typeface="ＭＳ Ｐゴシック"/>
                <a:ea typeface="ＭＳ Ｐゴシック"/>
                <a:cs typeface="ＭＳ Ｐゴシック"/>
              </a:rPr>
              <a:t>発売</a:t>
            </a:r>
          </a:p>
        </p:txBody>
      </p:sp>
      <p:sp>
        <p:nvSpPr>
          <p:cNvPr id="10" name="角丸四角形吹き出し 9"/>
          <p:cNvSpPr/>
          <p:nvPr/>
        </p:nvSpPr>
        <p:spPr>
          <a:xfrm>
            <a:off x="3697295" y="5779858"/>
            <a:ext cx="2060590" cy="586918"/>
          </a:xfrm>
          <a:prstGeom prst="wedgeRoundRectCallout">
            <a:avLst>
              <a:gd name="adj1" fmla="val 19741"/>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2008</a:t>
            </a:r>
            <a:r>
              <a:rPr kumimoji="1" lang="ja-JP" altLang="en-US" dirty="0">
                <a:solidFill>
                  <a:srgbClr val="FFFFFF"/>
                </a:solidFill>
                <a:latin typeface="ＭＳ Ｐゴシック"/>
                <a:ea typeface="ＭＳ Ｐゴシック"/>
                <a:cs typeface="ＭＳ Ｐゴシック"/>
              </a:rPr>
              <a:t>年</a:t>
            </a:r>
            <a:endParaRPr kumimoji="1" lang="en-US" altLang="ja-JP" dirty="0">
              <a:solidFill>
                <a:srgbClr val="FFFFFF"/>
              </a:solidFill>
              <a:latin typeface="ＭＳ Ｐゴシック"/>
              <a:ea typeface="ＭＳ Ｐゴシック"/>
              <a:cs typeface="ＭＳ Ｐゴシック"/>
            </a:endParaRPr>
          </a:p>
          <a:p>
            <a:pPr algn="ctr"/>
            <a:r>
              <a:rPr kumimoji="1" lang="en-US" altLang="ja-JP" dirty="0">
                <a:solidFill>
                  <a:srgbClr val="FFFFFF"/>
                </a:solidFill>
                <a:latin typeface="ＭＳ Ｐゴシック"/>
                <a:ea typeface="ＭＳ Ｐゴシック"/>
                <a:cs typeface="ＭＳ Ｐゴシック"/>
              </a:rPr>
              <a:t>Android</a:t>
            </a:r>
            <a:r>
              <a:rPr kumimoji="1" lang="ja-JP" altLang="en-US" dirty="0">
                <a:solidFill>
                  <a:srgbClr val="FFFFFF"/>
                </a:solidFill>
                <a:latin typeface="ＭＳ Ｐゴシック"/>
                <a:ea typeface="ＭＳ Ｐゴシック"/>
                <a:cs typeface="ＭＳ Ｐゴシック"/>
              </a:rPr>
              <a:t>発売</a:t>
            </a:r>
          </a:p>
        </p:txBody>
      </p:sp>
      <p:sp>
        <p:nvSpPr>
          <p:cNvPr id="11" name="角丸四角形吹き出し 10"/>
          <p:cNvSpPr/>
          <p:nvPr/>
        </p:nvSpPr>
        <p:spPr>
          <a:xfrm>
            <a:off x="5848616" y="5779290"/>
            <a:ext cx="2060590" cy="586918"/>
          </a:xfrm>
          <a:prstGeom prst="wedgeRoundRectCallout">
            <a:avLst>
              <a:gd name="adj1" fmla="val -53530"/>
              <a:gd name="adj2" fmla="val -148241"/>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2010</a:t>
            </a:r>
            <a:r>
              <a:rPr kumimoji="1" lang="ja-JP" altLang="en-US" dirty="0">
                <a:solidFill>
                  <a:srgbClr val="FFFFFF"/>
                </a:solidFill>
                <a:latin typeface="ＭＳ Ｐゴシック"/>
                <a:ea typeface="ＭＳ Ｐゴシック"/>
                <a:cs typeface="ＭＳ Ｐゴシック"/>
              </a:rPr>
              <a:t>年</a:t>
            </a:r>
            <a:endParaRPr kumimoji="1" lang="en-US" altLang="ja-JP" dirty="0">
              <a:solidFill>
                <a:srgbClr val="FFFFFF"/>
              </a:solidFill>
              <a:latin typeface="ＭＳ Ｐゴシック"/>
              <a:ea typeface="ＭＳ Ｐゴシック"/>
              <a:cs typeface="ＭＳ Ｐゴシック"/>
            </a:endParaRPr>
          </a:p>
          <a:p>
            <a:pPr algn="ctr"/>
            <a:r>
              <a:rPr kumimoji="1" lang="en-US" altLang="ja-JP" dirty="0">
                <a:solidFill>
                  <a:srgbClr val="FFFFFF"/>
                </a:solidFill>
                <a:latin typeface="ＭＳ Ｐゴシック"/>
                <a:ea typeface="ＭＳ Ｐゴシック"/>
                <a:cs typeface="ＭＳ Ｐゴシック"/>
              </a:rPr>
              <a:t>iPad</a:t>
            </a:r>
            <a:r>
              <a:rPr kumimoji="1" lang="ja-JP" altLang="en-US" dirty="0">
                <a:solidFill>
                  <a:srgbClr val="FFFFFF"/>
                </a:solidFill>
                <a:latin typeface="ＭＳ Ｐゴシック"/>
                <a:ea typeface="ＭＳ Ｐゴシック"/>
                <a:cs typeface="ＭＳ Ｐゴシック"/>
              </a:rPr>
              <a:t>発売</a:t>
            </a:r>
          </a:p>
        </p:txBody>
      </p:sp>
      <p:sp>
        <p:nvSpPr>
          <p:cNvPr id="3" name="左右矢印 2"/>
          <p:cNvSpPr/>
          <p:nvPr/>
        </p:nvSpPr>
        <p:spPr>
          <a:xfrm>
            <a:off x="2268000" y="4442400"/>
            <a:ext cx="2563200" cy="489600"/>
          </a:xfrm>
          <a:prstGeom prst="leftRightArrow">
            <a:avLst/>
          </a:prstGeom>
          <a:solidFill>
            <a:srgbClr val="FF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ガラケー</a:t>
            </a:r>
          </a:p>
        </p:txBody>
      </p:sp>
    </p:spTree>
    <p:extLst>
      <p:ext uri="{BB962C8B-B14F-4D97-AF65-F5344CB8AC3E}">
        <p14:creationId xmlns:p14="http://schemas.microsoft.com/office/powerpoint/2010/main" val="16783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Microsoft</a:t>
            </a:r>
            <a:r>
              <a:rPr lang="ja-JP" altLang="en-US" dirty="0"/>
              <a:t> </a:t>
            </a:r>
            <a:r>
              <a:rPr lang="en-US" altLang="ja-JP" dirty="0"/>
              <a:t>Edge</a:t>
            </a:r>
            <a:endParaRPr kumimoji="1" lang="ja-JP" altLang="en-US" dirty="0"/>
          </a:p>
        </p:txBody>
      </p:sp>
      <p:sp>
        <p:nvSpPr>
          <p:cNvPr id="4" name="正方形/長方形 3"/>
          <p:cNvSpPr/>
          <p:nvPr/>
        </p:nvSpPr>
        <p:spPr>
          <a:xfrm>
            <a:off x="1402975"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Internet Explorer</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4648760"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Microsoft Edge</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1402975"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MSHTML (HTML4+)</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48760"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HTML5</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1402975" y="462578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ActiveX/</a:t>
            </a:r>
            <a:r>
              <a:rPr kumimoji="1" lang="en-US" altLang="ja-JP" sz="2000" dirty="0" err="1">
                <a:solidFill>
                  <a:srgbClr val="FFFFFF"/>
                </a:solidFill>
                <a:latin typeface="ＭＳ Ｐゴシック"/>
                <a:ea typeface="ＭＳ Ｐゴシック"/>
                <a:cs typeface="ＭＳ Ｐゴシック"/>
              </a:rPr>
              <a:t>VBscript</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4648758" y="5271243"/>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高速化</a:t>
            </a:r>
          </a:p>
        </p:txBody>
      </p:sp>
      <p:sp>
        <p:nvSpPr>
          <p:cNvPr id="13" name="正方形/長方形 12"/>
          <p:cNvSpPr/>
          <p:nvPr/>
        </p:nvSpPr>
        <p:spPr>
          <a:xfrm>
            <a:off x="1402976" y="5911213"/>
            <a:ext cx="6330540" cy="494852"/>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独自仕様から</a:t>
            </a:r>
            <a:r>
              <a:rPr kumimoji="1" lang="en-US" altLang="ja-JP" sz="2000" dirty="0">
                <a:solidFill>
                  <a:srgbClr val="FFFFFF"/>
                </a:solidFill>
                <a:latin typeface="ＭＳ Ｐゴシック"/>
                <a:ea typeface="ＭＳ Ｐゴシック"/>
                <a:cs typeface="ＭＳ Ｐゴシック"/>
              </a:rPr>
              <a:t>Web</a:t>
            </a:r>
            <a:r>
              <a:rPr kumimoji="1" lang="ja-JP" altLang="en-US" sz="2000" dirty="0">
                <a:solidFill>
                  <a:srgbClr val="FFFFFF"/>
                </a:solidFill>
                <a:latin typeface="ＭＳ Ｐゴシック"/>
                <a:ea typeface="ＭＳ Ｐゴシック"/>
                <a:cs typeface="ＭＳ Ｐゴシック"/>
              </a:rPr>
              <a:t>標準へ</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976" y="1001694"/>
            <a:ext cx="6330541" cy="2219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5555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a:latin typeface="Arial" charset="0"/>
                <a:ea typeface="ＭＳ Ｐゴシック" charset="0"/>
              </a:rPr>
              <a:t>ブラウザの系譜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Mosaic</a:t>
            </a:r>
            <a:endParaRPr kumimoji="0" lang="ja-JP" altLang="en-US" sz="1400" b="0" i="0" u="none" strike="noStrike" cap="none" normalizeH="0" dirty="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KHTML/KJS</a:t>
            </a:r>
            <a:endParaRPr kumimoji="0" lang="ja-JP" altLang="en-US" sz="1400" b="0" i="0" u="none" strike="noStrike" cap="none" normalizeH="0" dirty="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Gecko</a:t>
              </a:r>
              <a:endParaRPr kumimoji="0" lang="ja-JP" altLang="en-US" sz="1400" b="0" i="0" u="none" strike="noStrike" cap="none" normalizeH="0" dirty="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Firefox</a:t>
              </a:r>
              <a:endParaRPr kumimoji="0" lang="ja-JP" altLang="en-US" sz="1400" b="0" i="0" u="none" strike="noStrike" cap="none" normalizeH="0" dirty="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a:solidFill>
                    <a:schemeClr val="bg1"/>
                  </a:solidFill>
                  <a:latin typeface="+mn-lt"/>
                  <a:ea typeface="+mn-ea"/>
                </a:rPr>
                <a:t>Tizen</a:t>
              </a:r>
              <a:endParaRPr kumimoji="0" lang="ja-JP" altLang="en-US" sz="1400" b="0" i="0" u="none" strike="noStrike" cap="none" normalizeH="0" dirty="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Blackberry</a:t>
              </a:r>
              <a:endParaRPr kumimoji="0" lang="ja-JP" altLang="en-US" sz="1400" b="0" i="0" u="none" strike="noStrike" cap="none" normalizeH="0" dirty="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Palm</a:t>
              </a:r>
              <a:endParaRPr kumimoji="0" lang="ja-JP" altLang="en-US" sz="1400" b="0" i="0" u="none" strike="noStrike" cap="none" normalizeH="0" dirty="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Adobe AIR</a:t>
              </a:r>
              <a:endParaRPr kumimoji="0" lang="ja-JP" altLang="en-US" sz="1400" b="0" i="0" u="none" strike="noStrike" cap="none" normalizeH="0" dirty="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Chrome</a:t>
              </a:r>
              <a:endParaRPr kumimoji="0" lang="ja-JP" altLang="en-US" sz="1400" b="0" i="0" u="none" strike="noStrike" cap="none" normalizeH="0" dirty="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Android</a:t>
              </a:r>
              <a:endParaRPr kumimoji="0" lang="ja-JP" altLang="en-US" sz="1400" b="0" i="0" u="none" strike="noStrike" cap="none" normalizeH="0" dirty="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Safari</a:t>
            </a:r>
            <a:endParaRPr kumimoji="0" lang="ja-JP" altLang="en-US" sz="1400" b="0" i="0" u="none" strike="noStrike" cap="none" normalizeH="0" dirty="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Webkit</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(Apple)</a:t>
              </a:r>
              <a:endParaRPr kumimoji="0" lang="ja-JP" altLang="en-US" sz="1400" b="0" i="0" u="none" strike="noStrike" cap="none" normalizeH="0" dirty="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829528" y="2607555"/>
            <a:ext cx="395628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lgn="ctr">
              <a:spcBef>
                <a:spcPct val="20000"/>
              </a:spcBef>
              <a:defRPr/>
            </a:pPr>
            <a:endParaRPr kumimoji="0" lang="ja-JP" altLang="en-US" sz="1400" dirty="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Internet Explorer</a:t>
              </a:r>
              <a:endParaRPr kumimoji="0" lang="ja-JP" altLang="en-US" sz="1400" b="0" i="0" u="none" strike="noStrike" cap="none" normalizeH="0" dirty="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NetScape</a:t>
              </a:r>
              <a:endParaRPr kumimoji="0" lang="ja-JP" altLang="en-US" sz="1400" b="0" i="0" u="none" strike="noStrike" cap="none" normalizeH="0" dirty="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Trident</a:t>
              </a:r>
              <a:endParaRPr kumimoji="0" lang="ja-JP" altLang="en-US" sz="1400" b="0" i="0" u="none" strike="noStrike" cap="none" normalizeH="0" dirty="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(Google)</a:t>
              </a:r>
              <a:endParaRPr kumimoji="0" lang="ja-JP" altLang="en-US" sz="1400" b="0" i="0" u="none" strike="noStrike" cap="none" normalizeH="0" dirty="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grpSp>
        <p:nvGrpSpPr>
          <p:cNvPr id="22" name="グループ化 21"/>
          <p:cNvGrpSpPr/>
          <p:nvPr/>
        </p:nvGrpSpPr>
        <p:grpSpPr>
          <a:xfrm>
            <a:off x="5020558" y="804236"/>
            <a:ext cx="1403400" cy="1380314"/>
            <a:chOff x="5020558" y="804236"/>
            <a:chExt cx="1403400" cy="1380314"/>
          </a:xfrm>
        </p:grpSpPr>
        <p:sp>
          <p:nvSpPr>
            <p:cNvPr id="46" name="正方形/長方形 45"/>
            <p:cNvSpPr/>
            <p:nvPr/>
          </p:nvSpPr>
          <p:spPr bwMode="auto">
            <a:xfrm>
              <a:off x="5020558" y="804236"/>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Edge</a:t>
              </a:r>
              <a:endParaRPr kumimoji="0" lang="ja-JP" altLang="en-US" sz="1400" b="0" i="0" u="none" strike="noStrike" cap="none" normalizeH="0" dirty="0">
                <a:ln>
                  <a:noFill/>
                </a:ln>
                <a:solidFill>
                  <a:schemeClr val="bg1"/>
                </a:solidFill>
                <a:effectLst/>
                <a:latin typeface="+mn-lt"/>
                <a:ea typeface="+mn-ea"/>
              </a:endParaRPr>
            </a:p>
          </p:txBody>
        </p:sp>
        <p:cxnSp>
          <p:nvCxnSpPr>
            <p:cNvPr id="21" name="直線矢印コネクタ 20"/>
            <p:cNvCxnSpPr>
              <a:endCxn id="46" idx="2"/>
            </p:cNvCxnSpPr>
            <p:nvPr/>
          </p:nvCxnSpPr>
          <p:spPr>
            <a:xfrm flipV="1">
              <a:off x="5722258" y="1225648"/>
              <a:ext cx="0" cy="95890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82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ガラケーと</a:t>
            </a:r>
            <a:r>
              <a:rPr kumimoji="1" lang="en-US" altLang="ja-JP"/>
              <a:t>iPhone</a:t>
            </a:r>
            <a:endParaRPr kumimoji="1" lang="ja-JP" altLang="en-US"/>
          </a:p>
        </p:txBody>
      </p:sp>
      <p:pic>
        <p:nvPicPr>
          <p:cNvPr id="3" name="Picture 3"/>
          <p:cNvPicPr>
            <a:picLocks noChangeAspect="1" noChangeArrowheads="1"/>
          </p:cNvPicPr>
          <p:nvPr/>
        </p:nvPicPr>
        <p:blipFill>
          <a:blip r:embed="rId3" cstate="print">
            <a:lum bright="70000" contrast="-70000"/>
          </a:blip>
          <a:srcRect/>
          <a:stretch>
            <a:fillRect/>
          </a:stretch>
        </p:blipFill>
        <p:spPr bwMode="auto">
          <a:xfrm>
            <a:off x="0" y="928670"/>
            <a:ext cx="4786346" cy="5582831"/>
          </a:xfrm>
          <a:prstGeom prst="rect">
            <a:avLst/>
          </a:prstGeom>
          <a:noFill/>
          <a:ln w="9525">
            <a:noFill/>
            <a:miter lim="800000"/>
            <a:headEnd/>
            <a:tailEnd/>
          </a:ln>
        </p:spPr>
      </p:pic>
      <p:sp>
        <p:nvSpPr>
          <p:cNvPr id="15" name="正方形/長方形 14"/>
          <p:cNvSpPr/>
          <p:nvPr/>
        </p:nvSpPr>
        <p:spPr>
          <a:xfrm>
            <a:off x="3314304"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ガラケー</a:t>
            </a:r>
            <a:endParaRPr kumimoji="1" lang="ja-JP" altLang="en-US" dirty="0">
              <a:solidFill>
                <a:srgbClr val="FFFFFF"/>
              </a:solidFill>
              <a:latin typeface="ＭＳ Ｐゴシック"/>
              <a:ea typeface="ＭＳ Ｐゴシック"/>
              <a:cs typeface="ＭＳ Ｐゴシック"/>
            </a:endParaRPr>
          </a:p>
        </p:txBody>
      </p:sp>
      <p:sp>
        <p:nvSpPr>
          <p:cNvPr id="16" name="正方形/長方形 15"/>
          <p:cNvSpPr/>
          <p:nvPr/>
        </p:nvSpPr>
        <p:spPr>
          <a:xfrm>
            <a:off x="6053247"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iPhone</a:t>
            </a:r>
            <a:endParaRPr kumimoji="1" lang="ja-JP" altLang="en-US" dirty="0">
              <a:solidFill>
                <a:srgbClr val="FFFFFF"/>
              </a:solidFill>
              <a:latin typeface="ＭＳ Ｐゴシック"/>
              <a:ea typeface="ＭＳ Ｐゴシック"/>
              <a:cs typeface="ＭＳ Ｐゴシック"/>
            </a:endParaRPr>
          </a:p>
        </p:txBody>
      </p:sp>
      <p:sp>
        <p:nvSpPr>
          <p:cNvPr id="17" name="正方形/長方形 16"/>
          <p:cNvSpPr/>
          <p:nvPr/>
        </p:nvSpPr>
        <p:spPr>
          <a:xfrm>
            <a:off x="3314304" y="1898310"/>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1999</a:t>
            </a:r>
            <a:r>
              <a:rPr kumimoji="1" lang="ja-JP" altLang="en-US">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sp>
        <p:nvSpPr>
          <p:cNvPr id="18" name="正方形/長方形 17"/>
          <p:cNvSpPr/>
          <p:nvPr/>
        </p:nvSpPr>
        <p:spPr>
          <a:xfrm>
            <a:off x="6053247" y="1898310"/>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2007</a:t>
            </a:r>
            <a:r>
              <a:rPr kumimoji="1" lang="ja-JP" altLang="en-US">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sp>
        <p:nvSpPr>
          <p:cNvPr id="19" name="正方形/長方形 18"/>
          <p:cNvSpPr/>
          <p:nvPr/>
        </p:nvSpPr>
        <p:spPr>
          <a:xfrm>
            <a:off x="3314304" y="2527141"/>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日本固有の仕様</a:t>
            </a:r>
            <a:endParaRPr lang="en-US" altLang="ja-JP">
              <a:solidFill>
                <a:srgbClr val="FFFFFF"/>
              </a:solidFill>
              <a:latin typeface="ＭＳ Ｐゴシック"/>
              <a:ea typeface="ＭＳ Ｐゴシック"/>
              <a:cs typeface="ＭＳ Ｐゴシック"/>
            </a:endParaRPr>
          </a:p>
          <a:p>
            <a:pPr algn="ctr"/>
            <a:r>
              <a:rPr lang="en-US" altLang="ja-JP" sz="1200">
                <a:solidFill>
                  <a:srgbClr val="FFFFFF"/>
                </a:solidFill>
                <a:latin typeface="ＭＳ Ｐゴシック"/>
                <a:ea typeface="ＭＳ Ｐゴシック"/>
                <a:cs typeface="ＭＳ Ｐゴシック"/>
              </a:rPr>
              <a:t>(PDC, CHTML, iMode..)</a:t>
            </a:r>
            <a:endParaRPr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6053247" y="2527141"/>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世界共通仕様</a:t>
            </a:r>
            <a:endParaRPr lang="en-US" altLang="ja-JP">
              <a:solidFill>
                <a:srgbClr val="FFFFFF"/>
              </a:solidFill>
              <a:latin typeface="ＭＳ Ｐゴシック"/>
              <a:ea typeface="ＭＳ Ｐゴシック"/>
              <a:cs typeface="ＭＳ Ｐゴシック"/>
            </a:endParaRPr>
          </a:p>
          <a:p>
            <a:pPr algn="ctr"/>
            <a:r>
              <a:rPr lang="en-US" altLang="ja-JP" sz="1200">
                <a:solidFill>
                  <a:srgbClr val="FFFFFF"/>
                </a:solidFill>
                <a:latin typeface="ＭＳ Ｐゴシック"/>
                <a:ea typeface="ＭＳ Ｐゴシック"/>
                <a:cs typeface="ＭＳ Ｐゴシック"/>
              </a:rPr>
              <a:t>(</a:t>
            </a:r>
            <a:r>
              <a:rPr lang="ja-JP" altLang="en-US" sz="1200">
                <a:solidFill>
                  <a:srgbClr val="FFFFFF"/>
                </a:solidFill>
                <a:latin typeface="ＭＳ Ｐゴシック"/>
                <a:ea typeface="ＭＳ Ｐゴシック"/>
                <a:cs typeface="ＭＳ Ｐゴシック"/>
              </a:rPr>
              <a:t>インターネット標準技術</a:t>
            </a:r>
            <a:r>
              <a:rPr lang="en-US" altLang="ja-JP" sz="1200">
                <a:solidFill>
                  <a:srgbClr val="FFFFFF"/>
                </a:solidFill>
                <a:latin typeface="ＭＳ Ｐゴシック"/>
                <a:ea typeface="ＭＳ Ｐゴシック"/>
                <a:cs typeface="ＭＳ Ｐゴシック"/>
              </a:rPr>
              <a:t>)</a:t>
            </a:r>
            <a:endParaRPr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3314304" y="3155972"/>
            <a:ext cx="5307106"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サービスと</a:t>
            </a:r>
            <a:r>
              <a:rPr kumimoji="1" lang="en-US" altLang="ja-JP">
                <a:solidFill>
                  <a:srgbClr val="FFFFFF"/>
                </a:solidFill>
                <a:latin typeface="ＭＳ Ｐゴシック"/>
                <a:ea typeface="ＭＳ Ｐゴシック"/>
                <a:cs typeface="ＭＳ Ｐゴシック"/>
              </a:rPr>
              <a:t>UI</a:t>
            </a:r>
            <a:r>
              <a:rPr kumimoji="1" lang="ja-JP" altLang="en-US">
                <a:solidFill>
                  <a:srgbClr val="FFFFFF"/>
                </a:solidFill>
                <a:latin typeface="ＭＳ Ｐゴシック"/>
                <a:ea typeface="ＭＳ Ｐゴシック"/>
                <a:cs typeface="ＭＳ Ｐゴシック"/>
              </a:rPr>
              <a:t>の一体開発</a:t>
            </a:r>
            <a:r>
              <a:rPr kumimoji="1" lang="en-US" altLang="ja-JP">
                <a:solidFill>
                  <a:srgbClr val="FFFFFF"/>
                </a:solidFill>
                <a:latin typeface="ＭＳ Ｐゴシック"/>
                <a:ea typeface="ＭＳ Ｐゴシック"/>
                <a:cs typeface="ＭＳ Ｐゴシック"/>
              </a:rPr>
              <a:t>/</a:t>
            </a:r>
            <a:r>
              <a:rPr kumimoji="1" lang="ja-JP" altLang="en-US">
                <a:solidFill>
                  <a:srgbClr val="FFFFFF"/>
                </a:solidFill>
                <a:latin typeface="ＭＳ Ｐゴシック"/>
                <a:ea typeface="ＭＳ Ｐゴシック"/>
                <a:cs typeface="ＭＳ Ｐゴシック"/>
              </a:rPr>
              <a:t>徹底した</a:t>
            </a:r>
            <a:r>
              <a:rPr kumimoji="1" lang="en-US" altLang="ja-JP">
                <a:solidFill>
                  <a:srgbClr val="FFFFFF"/>
                </a:solidFill>
                <a:latin typeface="ＭＳ Ｐゴシック"/>
                <a:ea typeface="ＭＳ Ｐゴシック"/>
                <a:cs typeface="ＭＳ Ｐゴシック"/>
              </a:rPr>
              <a:t>UX</a:t>
            </a:r>
            <a:r>
              <a:rPr kumimoji="1" lang="ja-JP" altLang="en-US">
                <a:solidFill>
                  <a:srgbClr val="FFFFFF"/>
                </a:solidFill>
                <a:latin typeface="ＭＳ Ｐゴシック"/>
                <a:ea typeface="ＭＳ Ｐゴシック"/>
                <a:cs typeface="ＭＳ Ｐゴシック"/>
              </a:rPr>
              <a:t>の追求</a:t>
            </a:r>
            <a:endParaRPr kumimoji="1" lang="ja-JP" altLang="en-US" dirty="0">
              <a:solidFill>
                <a:srgbClr val="FFFFFF"/>
              </a:solidFill>
              <a:latin typeface="ＭＳ Ｐゴシック"/>
              <a:ea typeface="ＭＳ Ｐゴシック"/>
              <a:cs typeface="ＭＳ Ｐゴシック"/>
            </a:endParaRPr>
          </a:p>
        </p:txBody>
      </p:sp>
      <p:sp>
        <p:nvSpPr>
          <p:cNvPr id="23" name="正方形/長方形 22"/>
          <p:cNvSpPr/>
          <p:nvPr/>
        </p:nvSpPr>
        <p:spPr>
          <a:xfrm>
            <a:off x="3314304" y="3784803"/>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キャリアが開発を主導</a:t>
            </a:r>
            <a:endParaRPr lang="ja-JP" altLang="en-US" dirty="0">
              <a:solidFill>
                <a:srgbClr val="FFFFFF"/>
              </a:solidFill>
              <a:latin typeface="ＭＳ Ｐゴシック"/>
              <a:ea typeface="ＭＳ Ｐゴシック"/>
              <a:cs typeface="ＭＳ Ｐゴシック"/>
            </a:endParaRPr>
          </a:p>
        </p:txBody>
      </p:sp>
      <p:sp>
        <p:nvSpPr>
          <p:cNvPr id="24" name="正方形/長方形 23"/>
          <p:cNvSpPr/>
          <p:nvPr/>
        </p:nvSpPr>
        <p:spPr>
          <a:xfrm>
            <a:off x="6053247" y="3784803"/>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a:solidFill>
                  <a:srgbClr val="FFFFFF"/>
                </a:solidFill>
                <a:latin typeface="ＭＳ Ｐゴシック"/>
                <a:ea typeface="ＭＳ Ｐゴシック"/>
                <a:cs typeface="ＭＳ Ｐゴシック"/>
              </a:rPr>
              <a:t>Apple</a:t>
            </a:r>
            <a:r>
              <a:rPr lang="ja-JP" altLang="en-US">
                <a:solidFill>
                  <a:srgbClr val="FFFFFF"/>
                </a:solidFill>
                <a:latin typeface="ＭＳ Ｐゴシック"/>
                <a:ea typeface="ＭＳ Ｐゴシック"/>
                <a:cs typeface="ＭＳ Ｐゴシック"/>
              </a:rPr>
              <a:t>が開発</a:t>
            </a:r>
            <a:endParaRPr lang="ja-JP" altLang="en-US" dirty="0">
              <a:solidFill>
                <a:srgbClr val="FFFFFF"/>
              </a:solidFill>
              <a:latin typeface="ＭＳ Ｐゴシック"/>
              <a:ea typeface="ＭＳ Ｐゴシック"/>
              <a:cs typeface="ＭＳ Ｐゴシック"/>
            </a:endParaRPr>
          </a:p>
        </p:txBody>
      </p:sp>
      <p:sp>
        <p:nvSpPr>
          <p:cNvPr id="25" name="正方形/長方形 24"/>
          <p:cNvSpPr/>
          <p:nvPr/>
        </p:nvSpPr>
        <p:spPr>
          <a:xfrm>
            <a:off x="3314304" y="4413634"/>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2007</a:t>
            </a:r>
            <a:r>
              <a:rPr kumimoji="1" lang="ja-JP" altLang="en-US">
                <a:solidFill>
                  <a:srgbClr val="FFFFFF"/>
                </a:solidFill>
                <a:latin typeface="ＭＳ Ｐゴシック"/>
                <a:ea typeface="ＭＳ Ｐゴシック"/>
                <a:cs typeface="ＭＳ Ｐゴシック"/>
              </a:rPr>
              <a:t>年当時最も進んだ</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エコシステムを実現</a:t>
            </a:r>
            <a:endParaRPr kumimoji="1" lang="ja-JP" altLang="en-US" dirty="0">
              <a:solidFill>
                <a:srgbClr val="FFFFFF"/>
              </a:solidFill>
              <a:latin typeface="ＭＳ Ｐゴシック"/>
              <a:ea typeface="ＭＳ Ｐゴシック"/>
              <a:cs typeface="ＭＳ Ｐゴシック"/>
            </a:endParaRPr>
          </a:p>
        </p:txBody>
      </p:sp>
      <p:sp>
        <p:nvSpPr>
          <p:cNvPr id="26" name="正方形/長方形 25"/>
          <p:cNvSpPr/>
          <p:nvPr/>
        </p:nvSpPr>
        <p:spPr>
          <a:xfrm>
            <a:off x="6053247" y="4413634"/>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最初は「失敗する」と</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言われた</a:t>
            </a:r>
            <a:endParaRPr kumimoji="1" lang="ja-JP" altLang="en-US" dirty="0">
              <a:solidFill>
                <a:srgbClr val="FFFFFF"/>
              </a:solidFill>
              <a:latin typeface="ＭＳ Ｐゴシック"/>
              <a:ea typeface="ＭＳ Ｐゴシック"/>
              <a:cs typeface="ＭＳ Ｐゴシック"/>
            </a:endParaRPr>
          </a:p>
        </p:txBody>
      </p:sp>
      <p:sp>
        <p:nvSpPr>
          <p:cNvPr id="27" name="正方形/長方形 26"/>
          <p:cNvSpPr/>
          <p:nvPr/>
        </p:nvSpPr>
        <p:spPr>
          <a:xfrm>
            <a:off x="3314304" y="5042465"/>
            <a:ext cx="2568163" cy="5760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高機能な携帯電話</a:t>
            </a:r>
            <a:endParaRPr kumimoji="1" lang="ja-JP" altLang="en-US" dirty="0">
              <a:solidFill>
                <a:srgbClr val="FFFFFF"/>
              </a:solidFill>
              <a:latin typeface="ＭＳ Ｐゴシック"/>
              <a:ea typeface="ＭＳ Ｐゴシック"/>
              <a:cs typeface="ＭＳ Ｐゴシック"/>
            </a:endParaRPr>
          </a:p>
        </p:txBody>
      </p:sp>
      <p:sp>
        <p:nvSpPr>
          <p:cNvPr id="28" name="正方形/長方形 27"/>
          <p:cNvSpPr/>
          <p:nvPr/>
        </p:nvSpPr>
        <p:spPr>
          <a:xfrm>
            <a:off x="6053247" y="5042465"/>
            <a:ext cx="2568163" cy="5760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PC</a:t>
            </a:r>
            <a:r>
              <a:rPr kumimoji="1" lang="ja-JP" altLang="en-US">
                <a:solidFill>
                  <a:srgbClr val="FFFFFF"/>
                </a:solidFill>
                <a:latin typeface="ＭＳ Ｐゴシック"/>
                <a:ea typeface="ＭＳ Ｐゴシック"/>
                <a:cs typeface="ＭＳ Ｐゴシック"/>
              </a:rPr>
              <a:t>の小型化</a:t>
            </a:r>
            <a:endParaRPr kumimoji="1" lang="ja-JP" altLang="en-US" dirty="0">
              <a:solidFill>
                <a:srgbClr val="FFFFFF"/>
              </a:solidFill>
              <a:latin typeface="ＭＳ Ｐゴシック"/>
              <a:ea typeface="ＭＳ Ｐゴシック"/>
              <a:cs typeface="ＭＳ Ｐゴシック"/>
            </a:endParaRPr>
          </a:p>
        </p:txBody>
      </p:sp>
      <p:sp>
        <p:nvSpPr>
          <p:cNvPr id="29" name="正方形/長方形 28"/>
          <p:cNvSpPr/>
          <p:nvPr/>
        </p:nvSpPr>
        <p:spPr>
          <a:xfrm>
            <a:off x="3314304" y="5671296"/>
            <a:ext cx="2568163" cy="576044"/>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機能制限付きブラウザ</a:t>
            </a:r>
            <a:endParaRPr kumimoji="1" lang="en-US" altLang="ja-JP">
              <a:solidFill>
                <a:srgbClr val="FFFFFF"/>
              </a:solidFill>
              <a:latin typeface="ＭＳ Ｐゴシック"/>
              <a:ea typeface="ＭＳ Ｐゴシック"/>
              <a:cs typeface="ＭＳ Ｐゴシック"/>
            </a:endParaRPr>
          </a:p>
          <a:p>
            <a:pPr algn="ctr"/>
            <a:r>
              <a:rPr kumimoji="1" lang="en-US" altLang="ja-JP">
                <a:solidFill>
                  <a:srgbClr val="FFFFFF"/>
                </a:solidFill>
                <a:latin typeface="ＭＳ Ｐゴシック"/>
                <a:ea typeface="ＭＳ Ｐゴシック"/>
                <a:cs typeface="ＭＳ Ｐゴシック"/>
              </a:rPr>
              <a:t>(CHTML/JavaScript)</a:t>
            </a:r>
            <a:endParaRPr kumimoji="1" lang="ja-JP" altLang="en-US" dirty="0">
              <a:solidFill>
                <a:srgbClr val="FFFFFF"/>
              </a:solidFill>
              <a:latin typeface="ＭＳ Ｐゴシック"/>
              <a:ea typeface="ＭＳ Ｐゴシック"/>
              <a:cs typeface="ＭＳ Ｐゴシック"/>
            </a:endParaRPr>
          </a:p>
        </p:txBody>
      </p:sp>
      <p:sp>
        <p:nvSpPr>
          <p:cNvPr id="30" name="正方形/長方形 29"/>
          <p:cNvSpPr/>
          <p:nvPr/>
        </p:nvSpPr>
        <p:spPr>
          <a:xfrm>
            <a:off x="6053247" y="5671296"/>
            <a:ext cx="2568163" cy="576044"/>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PC</a:t>
            </a:r>
            <a:r>
              <a:rPr kumimoji="1" lang="ja-JP" altLang="en-US">
                <a:solidFill>
                  <a:srgbClr val="FFFFFF"/>
                </a:solidFill>
                <a:latin typeface="ＭＳ Ｐゴシック"/>
                <a:ea typeface="ＭＳ Ｐゴシック"/>
                <a:cs typeface="ＭＳ Ｐゴシック"/>
              </a:rPr>
              <a:t>と同等の</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フル機能ブラウザー</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24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0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a:solidFill>
                  <a:schemeClr val="bg1"/>
                </a:solidFill>
                <a:latin typeface="Arial Black"/>
                <a:cs typeface="Arial Black"/>
              </a:rPr>
              <a:t>PC</a:t>
            </a: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ja-JP" altLang="en-US" sz="3200" dirty="0">
                <a:solidFill>
                  <a:schemeClr val="bg1"/>
                </a:solidFill>
                <a:latin typeface="Arial Black"/>
                <a:cs typeface="Arial Black"/>
              </a:rPr>
              <a:t>モバイル</a:t>
            </a:r>
            <a:endParaRPr lang="en-US" altLang="ja-JP" sz="3200" dirty="0">
              <a:solidFill>
                <a:schemeClr val="bg1"/>
              </a:solidFill>
              <a:latin typeface="Arial Black"/>
              <a:cs typeface="Arial Black"/>
            </a:endParaRPr>
          </a:p>
          <a:p>
            <a:pPr algn="ctr">
              <a:defRPr/>
            </a:pPr>
            <a:r>
              <a:rPr lang="en-US" altLang="ja-JP" sz="2000" dirty="0">
                <a:solidFill>
                  <a:schemeClr val="bg1"/>
                </a:solidFill>
                <a:latin typeface="Arial Black"/>
                <a:cs typeface="Arial Black"/>
              </a:rPr>
              <a:t>+</a:t>
            </a:r>
            <a:r>
              <a:rPr lang="ja-JP" altLang="en-US" sz="2000" dirty="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bg1"/>
                </a:solidFill>
                <a:latin typeface="Arial Black"/>
                <a:cs typeface="Arial Black"/>
              </a:rPr>
              <a:t>PC</a:t>
            </a: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Arial Black"/>
                  <a:cs typeface="Arial Black"/>
                </a:rPr>
                <a:t>モバイル・デバイスの利用</a:t>
              </a:r>
              <a:endParaRPr lang="en-US" altLang="ja-JP" sz="2400" dirty="0">
                <a:solidFill>
                  <a:schemeClr val="bg1"/>
                </a:solidFill>
                <a:latin typeface="Arial Black"/>
                <a:cs typeface="Arial Black"/>
              </a:endParaRPr>
            </a:p>
            <a:p>
              <a:pPr algn="ctr">
                <a:defRPr/>
              </a:pPr>
              <a:r>
                <a:rPr lang="ja-JP" altLang="en-US" sz="2400" dirty="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bg1"/>
                  </a:solidFill>
                  <a:latin typeface="Arial Black"/>
                  <a:cs typeface="Arial Black"/>
                </a:rPr>
                <a:t>モバイルファースト</a:t>
              </a:r>
              <a:endParaRPr lang="en-US" altLang="ja-JP" sz="2800" dirty="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latin typeface="Arial Black"/>
                  <a:cs typeface="Arial Black"/>
                </a:rPr>
                <a:t>PC</a:t>
              </a:r>
              <a:r>
                <a:rPr lang="ja-JP" altLang="en-US" dirty="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Arial Black"/>
                  <a:cs typeface="Arial Black"/>
                </a:rPr>
                <a:t>モバイルでなければできないこと</a:t>
              </a:r>
              <a:endParaRPr lang="en-US" altLang="ja-JP" dirty="0">
                <a:solidFill>
                  <a:schemeClr val="bg1"/>
                </a:solidFill>
                <a:latin typeface="Arial Black"/>
                <a:cs typeface="Arial Black"/>
              </a:endParaRPr>
            </a:p>
            <a:p>
              <a:pPr algn="ctr">
                <a:defRPr/>
              </a:pPr>
              <a:r>
                <a:rPr lang="ja-JP" altLang="en-US" sz="4000" dirty="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a:t>モバイルファースト・モバイルシフトの波</a:t>
            </a:r>
          </a:p>
        </p:txBody>
      </p:sp>
    </p:spTree>
    <p:extLst>
      <p:ext uri="{BB962C8B-B14F-4D97-AF65-F5344CB8AC3E}">
        <p14:creationId xmlns:p14="http://schemas.microsoft.com/office/powerpoint/2010/main" val="4011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a:t>クラウド</a:t>
              </a:r>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a:t>地図データ</a:t>
              </a:r>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a:t>GPS</a:t>
              </a:r>
              <a:r>
                <a:rPr kumimoji="1" lang="ja-JP" altLang="en-US" dirty="0"/>
                <a:t>（</a:t>
              </a:r>
              <a:r>
                <a:rPr kumimoji="1" lang="en-US" altLang="ja-JP" dirty="0"/>
                <a:t>Global Positioning System</a:t>
              </a:r>
              <a:r>
                <a:rPr kumimoji="1" lang="ja-JP" altLang="en-US" dirty="0"/>
                <a:t>）</a:t>
              </a:r>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a:t>位置情報</a:t>
              </a:r>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5157</TotalTime>
  <Words>13789</Words>
  <Application>Microsoft Macintosh PowerPoint</Application>
  <PresentationFormat>画面に合わせる (4:3)</PresentationFormat>
  <Paragraphs>1219</Paragraphs>
  <Slides>61</Slides>
  <Notes>59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61</vt:i4>
      </vt:variant>
    </vt:vector>
  </HeadingPairs>
  <TitlesOfParts>
    <vt:vector size="73" baseType="lpstr">
      <vt:lpstr>Arial</vt:lpstr>
      <vt:lpstr>Arial Black</vt:lpstr>
      <vt:lpstr>Calibri</vt:lpstr>
      <vt:lpstr>Century Gothic</vt:lpstr>
      <vt:lpstr>HGP創英角ｺﾞｼｯｸUB</vt:lpstr>
      <vt:lpstr>HG丸ｺﾞｼｯｸM-PRO</vt:lpstr>
      <vt:lpstr>Meiryo</vt:lpstr>
      <vt:lpstr>ＭＳ Ｐゴシック</vt:lpstr>
      <vt:lpstr>Times New Roman</vt:lpstr>
      <vt:lpstr>Wingdings</vt:lpstr>
      <vt:lpstr>メイリオ</vt:lpstr>
      <vt:lpstr>NC標準テンプレート</vt:lpstr>
      <vt:lpstr>PowerPoint プレゼンテーション</vt:lpstr>
      <vt:lpstr>クラウド・コンピューティングの起源 ～ シュミットの対談</vt:lpstr>
      <vt:lpstr>メインフレーム、クライアントサーバー、クラウド</vt:lpstr>
      <vt:lpstr>クラウドの技術的特徴とクライアント</vt:lpstr>
      <vt:lpstr>クラウド・クライアントとしてのモバイルデバイス</vt:lpstr>
      <vt:lpstr>クライアントはPCからモバイルデバイスへ</vt:lpstr>
      <vt:lpstr>ガラケーとiPhone</vt:lpstr>
      <vt:lpstr>モバイルファースト・モバイルシフトの波</vt:lpstr>
      <vt:lpstr>モバイルデバイスが変えたIT利用シーン</vt:lpstr>
      <vt:lpstr>ユーザーからの簡便な情報発信と共有</vt:lpstr>
      <vt:lpstr>ウェアラブルとIoT</vt:lpstr>
      <vt:lpstr>モバイル・ウェアラブルとクラウドとの関係</vt:lpstr>
      <vt:lpstr>PowerPoint プレゼンテーション</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PowerPoint プレゼンテーション</vt:lpstr>
      <vt:lpstr>AjaxからHTML5へ</vt:lpstr>
      <vt:lpstr>HTMLの歴史</vt:lpstr>
      <vt:lpstr>HTML5が目指したこと</vt:lpstr>
      <vt:lpstr>Flashの終焉</vt:lpstr>
      <vt:lpstr>PowerPoint プレゼンテーション</vt:lpstr>
      <vt:lpstr>ウェアラブルデバイスの進化</vt:lpstr>
      <vt:lpstr>ウェアラブル・デバイスの種類と使われ方</vt:lpstr>
      <vt:lpstr>ユビキタスコンピューティング = 10年前のIoT</vt:lpstr>
      <vt:lpstr>ユビキタスからアンビエントへ</vt:lpstr>
      <vt:lpstr>PowerPoint プレゼンテーション</vt:lpstr>
      <vt:lpstr>Google が狙うもの</vt:lpstr>
      <vt:lpstr>GoogleがAndroidを無料で配布する理由</vt:lpstr>
      <vt:lpstr>Chromebook</vt:lpstr>
      <vt:lpstr>PowerPoint プレゼンテーション</vt:lpstr>
      <vt:lpstr>2014年以降のMicrosoftの新戦略</vt:lpstr>
      <vt:lpstr>Appleのプラットフォーム戦略</vt:lpstr>
      <vt:lpstr>PowerPoint プレゼンテーション</vt:lpstr>
      <vt:lpstr>Web(HTML5)アプリとネイティブ(各社独自)アプリ</vt:lpstr>
      <vt:lpstr>各社が目指すクライアントプラットフォーム</vt:lpstr>
      <vt:lpstr>各社が目指すクライアントプラットフォーム</vt:lpstr>
      <vt:lpstr>PowerPoint プレゼンテーション</vt:lpstr>
      <vt:lpstr>PowerPoint プレゼンテーション</vt:lpstr>
      <vt:lpstr>これからの移動体通信への要求</vt:lpstr>
      <vt:lpstr>データ伝送速度の高速化の歴史</vt:lpstr>
      <vt:lpstr>5Gの要件 (ドコモ5Gホワイトペーパーより)</vt:lpstr>
      <vt:lpstr>未来のオフィス・インフラ</vt:lpstr>
      <vt:lpstr>5G以外の通信規格</vt:lpstr>
      <vt:lpstr>PowerPoint プレゼンテーション</vt:lpstr>
      <vt:lpstr>要素技術は新しいものではない</vt:lpstr>
      <vt:lpstr>Adobe Flash</vt:lpstr>
      <vt:lpstr>「iOSはFlashをサポートしない」</vt:lpstr>
      <vt:lpstr>Adobeの発表（2011.11）</vt:lpstr>
      <vt:lpstr>Google と Apple は実は競合ではない?</vt:lpstr>
      <vt:lpstr>Googleは何の会社なのか？</vt:lpstr>
      <vt:lpstr>接続形態から見たクライアント</vt:lpstr>
      <vt:lpstr>IE9のJavaScriptはIE6と比較して70倍速い</vt:lpstr>
      <vt:lpstr>Microsoft Edge</vt:lpstr>
      <vt:lpstr>ブラウザの系譜</vt:lpstr>
    </vt:vector>
  </TitlesOfParts>
  <Company>NetCommerce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446</cp:revision>
  <dcterms:created xsi:type="dcterms:W3CDTF">2014-04-30T01:58:06Z</dcterms:created>
  <dcterms:modified xsi:type="dcterms:W3CDTF">2016-10-12T03:57:07Z</dcterms:modified>
</cp:coreProperties>
</file>