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03" r:id="rId2"/>
    <p:sldId id="523" r:id="rId3"/>
    <p:sldId id="534" r:id="rId4"/>
    <p:sldId id="535" r:id="rId5"/>
    <p:sldId id="536" r:id="rId6"/>
    <p:sldId id="524" r:id="rId7"/>
    <p:sldId id="530" r:id="rId8"/>
    <p:sldId id="526" r:id="rId9"/>
    <p:sldId id="528" r:id="rId10"/>
    <p:sldId id="527" r:id="rId11"/>
    <p:sldId id="529" r:id="rId12"/>
    <p:sldId id="531" r:id="rId13"/>
    <p:sldId id="525" r:id="rId14"/>
    <p:sldId id="533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FF66FF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0"/>
    <p:restoredTop sz="94013" autoAdjust="0"/>
  </p:normalViewPr>
  <p:slideViewPr>
    <p:cSldViewPr snapToGrid="0" snapToObjects="1" showGuides="1">
      <p:cViewPr varScale="1">
        <p:scale>
          <a:sx n="95" d="100"/>
          <a:sy n="95" d="100"/>
        </p:scale>
        <p:origin x="288" y="1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2016/11/2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2016/11/2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480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http://biz-journal.jp/i/2015/06/post_10470_entry_3.html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4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http://biz-</a:t>
            </a:r>
            <a:r>
              <a:rPr kumimoji="1" lang="en-US" altLang="ja-JP" dirty="0" err="1" smtClean="0"/>
              <a:t>journal.jp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/2015/06/post_10470_entry_4.html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88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https://www.semiconportal.com/archive/blog/insiders/izumiya/130610-foundry.html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885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itpro.nikkeibp.co.jp</a:t>
            </a:r>
            <a:r>
              <a:rPr kumimoji="1" lang="en-US" altLang="ja-JP" dirty="0" smtClean="0"/>
              <a:t>/article/Watcher/20140403/548350/?ST=cloud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90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HGP創英角ｺﾞｼｯｸUB" pitchFamily="50" charset="-128"/>
                <a:cs typeface="Arial"/>
              </a:rPr>
              <a:t>FPGA</a:t>
            </a:r>
            <a:endParaRPr lang="en-US" altLang="ja-JP" sz="2800" dirty="0">
              <a:solidFill>
                <a:srgbClr val="FFFFFF"/>
              </a:solidFill>
              <a:effectLst/>
              <a:latin typeface="Arial Black" panose="020B0A04020102020204" pitchFamily="34" charset="0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　章司</a:t>
            </a:r>
            <a:endParaRPr lang="en-US" altLang="ja-JP" sz="12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81817" y="1587366"/>
            <a:ext cx="2645748" cy="2116485"/>
          </a:xfrm>
          <a:prstGeom prst="rect">
            <a:avLst/>
          </a:prstGeom>
          <a:pattFill prst="dkHorz">
            <a:fgClr>
              <a:schemeClr val="tx1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24098" y="1309360"/>
            <a:ext cx="2156531" cy="2641414"/>
          </a:xfrm>
          <a:prstGeom prst="rect">
            <a:avLst/>
          </a:prstGeom>
          <a:pattFill prst="dkVert">
            <a:fgClr>
              <a:prstClr val="black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34682" y="1462675"/>
            <a:ext cx="2358881" cy="235888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ASIC (Application Specific Integrated Circuit)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98" y="1932258"/>
            <a:ext cx="2156531" cy="126696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491891" y="1292459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レディメイド</a:t>
            </a:r>
            <a:endParaRPr kumimoji="1" lang="ja-JP" altLang="en-US" sz="32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91891" y="2315920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あらかじめ用意された論理回路を接続して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を設計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91891" y="3339874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設計データを元に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を製造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491891" y="4363335"/>
            <a:ext cx="3774602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設計期間を短縮できる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491891" y="5386796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半導体製造にかかる期間とコストは変わらない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599208" y="2234068"/>
            <a:ext cx="1552172" cy="787803"/>
          </a:xfrm>
          <a:custGeom>
            <a:avLst/>
            <a:gdLst>
              <a:gd name="connsiteX0" fmla="*/ 0 w 1552172"/>
              <a:gd name="connsiteY0" fmla="*/ 0 h 787803"/>
              <a:gd name="connsiteX1" fmla="*/ 811363 w 1552172"/>
              <a:gd name="connsiteY1" fmla="*/ 0 h 787803"/>
              <a:gd name="connsiteX2" fmla="*/ 811363 w 1552172"/>
              <a:gd name="connsiteY2" fmla="*/ 787803 h 787803"/>
              <a:gd name="connsiteX3" fmla="*/ 1552172 w 1552172"/>
              <a:gd name="connsiteY3" fmla="*/ 776044 h 787803"/>
              <a:gd name="connsiteX4" fmla="*/ 1552172 w 1552172"/>
              <a:gd name="connsiteY4" fmla="*/ 776044 h 787803"/>
              <a:gd name="connsiteX5" fmla="*/ 1552172 w 1552172"/>
              <a:gd name="connsiteY5" fmla="*/ 776044 h 78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172" h="787803">
                <a:moveTo>
                  <a:pt x="0" y="0"/>
                </a:moveTo>
                <a:lnTo>
                  <a:pt x="811363" y="0"/>
                </a:lnTo>
                <a:lnTo>
                  <a:pt x="811363" y="787803"/>
                </a:lnTo>
                <a:lnTo>
                  <a:pt x="1552172" y="776044"/>
                </a:lnTo>
                <a:lnTo>
                  <a:pt x="1552172" y="776044"/>
                </a:lnTo>
                <a:lnTo>
                  <a:pt x="1552172" y="776044"/>
                </a:lnTo>
              </a:path>
            </a:pathLst>
          </a:cu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5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81817" y="1587366"/>
            <a:ext cx="2645748" cy="2116485"/>
          </a:xfrm>
          <a:prstGeom prst="rect">
            <a:avLst/>
          </a:prstGeom>
          <a:pattFill prst="dkHorz">
            <a:fgClr>
              <a:schemeClr val="tx1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24098" y="1309360"/>
            <a:ext cx="2156531" cy="2641414"/>
          </a:xfrm>
          <a:prstGeom prst="rect">
            <a:avLst/>
          </a:prstGeom>
          <a:pattFill prst="dkVert">
            <a:fgClr>
              <a:prstClr val="black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34682" y="1462675"/>
            <a:ext cx="2358881" cy="235888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FPGA</a:t>
            </a:r>
            <a:r>
              <a:rPr kumimoji="1" lang="en-US" altLang="ja-JP" dirty="0" smtClean="0"/>
              <a:t> (Field Programmable Gate Array)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98" y="1932258"/>
            <a:ext cx="2156531" cy="126696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491891" y="1292459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レディメイド</a:t>
            </a:r>
            <a:endParaRPr kumimoji="1" lang="ja-JP" altLang="en-US" sz="32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91891" y="2315920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あらかじめ用意された論理回路を接続して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を設計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91891" y="3339874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設計データを現場で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FPGA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に</a:t>
            </a:r>
            <a:r>
              <a:rPr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読み込ませる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491891" y="4363335"/>
            <a:ext cx="3774602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設計期間、</a:t>
            </a:r>
            <a:r>
              <a:rPr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半導体</a:t>
            </a:r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製造にかかる</a:t>
            </a:r>
            <a:r>
              <a:rPr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期間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を短縮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491891" y="5386796"/>
            <a:ext cx="3774602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現場で回路を書き換えることが可能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599208" y="2234068"/>
            <a:ext cx="1552172" cy="787803"/>
          </a:xfrm>
          <a:custGeom>
            <a:avLst/>
            <a:gdLst>
              <a:gd name="connsiteX0" fmla="*/ 0 w 1552172"/>
              <a:gd name="connsiteY0" fmla="*/ 0 h 787803"/>
              <a:gd name="connsiteX1" fmla="*/ 811363 w 1552172"/>
              <a:gd name="connsiteY1" fmla="*/ 0 h 787803"/>
              <a:gd name="connsiteX2" fmla="*/ 811363 w 1552172"/>
              <a:gd name="connsiteY2" fmla="*/ 787803 h 787803"/>
              <a:gd name="connsiteX3" fmla="*/ 1552172 w 1552172"/>
              <a:gd name="connsiteY3" fmla="*/ 776044 h 787803"/>
              <a:gd name="connsiteX4" fmla="*/ 1552172 w 1552172"/>
              <a:gd name="connsiteY4" fmla="*/ 776044 h 787803"/>
              <a:gd name="connsiteX5" fmla="*/ 1552172 w 1552172"/>
              <a:gd name="connsiteY5" fmla="*/ 776044 h 78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172" h="787803">
                <a:moveTo>
                  <a:pt x="0" y="0"/>
                </a:moveTo>
                <a:lnTo>
                  <a:pt x="811363" y="0"/>
                </a:lnTo>
                <a:lnTo>
                  <a:pt x="811363" y="787803"/>
                </a:lnTo>
                <a:lnTo>
                  <a:pt x="1552172" y="776044"/>
                </a:lnTo>
                <a:lnTo>
                  <a:pt x="1552172" y="776044"/>
                </a:lnTo>
                <a:lnTo>
                  <a:pt x="1552172" y="776044"/>
                </a:lnTo>
              </a:path>
            </a:pathLst>
          </a:cu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8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Microsoft</a:t>
            </a:r>
            <a:r>
              <a:rPr lang="ja-JP" altLang="en-US" dirty="0" smtClean="0"/>
              <a:t>が</a:t>
            </a:r>
            <a:r>
              <a:rPr lang="en-US" altLang="ja-JP" dirty="0" smtClean="0"/>
              <a:t>FPGA</a:t>
            </a:r>
            <a:r>
              <a:rPr lang="ja-JP" altLang="en-US" dirty="0" smtClean="0"/>
              <a:t>を採用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5069"/>
            <a:ext cx="5625631" cy="572626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717" y="1927282"/>
            <a:ext cx="6992471" cy="410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4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Intel</a:t>
            </a:r>
            <a:r>
              <a:rPr kumimoji="1" lang="ja-JP" altLang="en-US" dirty="0" smtClean="0"/>
              <a:t>はこれまでもカスタムプロセッサを供給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59952"/>
            <a:ext cx="5280830" cy="4154887"/>
          </a:xfrm>
          <a:prstGeom prst="rect">
            <a:avLst/>
          </a:prstGeom>
          <a:effectLst>
            <a:glow rad="38100">
              <a:schemeClr val="bg1">
                <a:lumMod val="50000"/>
                <a:alpha val="75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626" y="2989557"/>
            <a:ext cx="6975364" cy="2790146"/>
          </a:xfrm>
          <a:prstGeom prst="rect">
            <a:avLst/>
          </a:prstGeom>
          <a:effectLst>
            <a:glow rad="38100">
              <a:schemeClr val="bg1">
                <a:lumMod val="50000"/>
                <a:alpha val="75000"/>
              </a:schemeClr>
            </a:glow>
          </a:effectLst>
        </p:spPr>
      </p:pic>
      <p:sp>
        <p:nvSpPr>
          <p:cNvPr id="6" name="正方形/長方形 5"/>
          <p:cNvSpPr/>
          <p:nvPr/>
        </p:nvSpPr>
        <p:spPr>
          <a:xfrm>
            <a:off x="342899" y="5974851"/>
            <a:ext cx="8582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2013</a:t>
            </a:r>
            <a:r>
              <a:rPr lang="ja-JP" altLang="en-US" sz="1400" dirty="0"/>
              <a:t>年にはその数は</a:t>
            </a:r>
            <a:r>
              <a:rPr lang="en-US" altLang="ja-JP" sz="1400" dirty="0"/>
              <a:t>15</a:t>
            </a:r>
            <a:r>
              <a:rPr lang="ja-JP" altLang="en-US" sz="1400" dirty="0"/>
              <a:t>種類、</a:t>
            </a:r>
            <a:r>
              <a:rPr lang="en-US" altLang="ja-JP" sz="1400" dirty="0"/>
              <a:t>2014</a:t>
            </a:r>
            <a:r>
              <a:rPr lang="ja-JP" altLang="en-US" sz="1400" dirty="0"/>
              <a:t>年には</a:t>
            </a:r>
            <a:r>
              <a:rPr lang="en-US" altLang="ja-JP" sz="1400" dirty="0"/>
              <a:t>30</a:t>
            </a:r>
            <a:r>
              <a:rPr lang="ja-JP" altLang="en-US" sz="1400" dirty="0" smtClean="0"/>
              <a:t>種類</a:t>
            </a:r>
            <a:endParaRPr lang="en-US" altLang="ja-JP" sz="1400" dirty="0" smtClean="0"/>
          </a:p>
          <a:p>
            <a:pPr algn="ctr"/>
            <a:r>
              <a:rPr lang="en-US" altLang="ja-JP" sz="1400" dirty="0" smtClean="0"/>
              <a:t>(http</a:t>
            </a:r>
            <a:r>
              <a:rPr lang="en-US" altLang="ja-JP" sz="1400" dirty="0"/>
              <a:t>://</a:t>
            </a:r>
            <a:r>
              <a:rPr lang="en-US" altLang="ja-JP" sz="1400" dirty="0" err="1"/>
              <a:t>itpro.nikkeibp.co.jp</a:t>
            </a:r>
            <a:r>
              <a:rPr lang="en-US" altLang="ja-JP" sz="1400" dirty="0"/>
              <a:t>/article/NEWS/20140620/565626</a:t>
            </a:r>
            <a:r>
              <a:rPr lang="en-US" altLang="ja-JP" sz="1400" dirty="0" smtClean="0"/>
              <a:t>/)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759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Intel</a:t>
            </a:r>
            <a:r>
              <a:rPr kumimoji="1" lang="ja-JP" altLang="en-US" dirty="0" smtClean="0"/>
              <a:t>の狙い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87942" y="1223389"/>
            <a:ext cx="2927962" cy="1528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ムーアの法則の限界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56544" y="1223389"/>
            <a:ext cx="5056785" cy="152804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微細化による速度の向上が限界を迎えつつあり、新たな性能向上技術が必要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99702" y="2915589"/>
            <a:ext cx="2927962" cy="1528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自社ファシリティの稼働率維持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68304" y="2915589"/>
            <a:ext cx="5056785" cy="152804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最先端の半導体製造工場の稼働率を維持し、持続的な投資を可能に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99702" y="4585792"/>
            <a:ext cx="2927962" cy="1528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新規分野への足がかりを確保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668304" y="4585792"/>
            <a:ext cx="5056785" cy="152804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ビッグデータ、人工知能などの分野で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ARM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との差別化を図る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522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Intel</a:t>
            </a:r>
            <a:r>
              <a:rPr lang="ja-JP" altLang="en-US" dirty="0" smtClean="0"/>
              <a:t>が</a:t>
            </a:r>
            <a:r>
              <a:rPr lang="en-US" altLang="ja-JP" dirty="0" smtClean="0"/>
              <a:t>Altera</a:t>
            </a:r>
            <a:r>
              <a:rPr lang="ja-JP" altLang="en-US" dirty="0" smtClean="0"/>
              <a:t>を買収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9450"/>
            <a:ext cx="5934792" cy="504242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891199" y="1189450"/>
            <a:ext cx="3048685" cy="1279598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データセンターやモノのインターネット（</a:t>
            </a:r>
            <a:r>
              <a:rPr lang="en-US" altLang="ja-JP" sz="1600" dirty="0" err="1">
                <a:solidFill>
                  <a:schemeClr val="bg1"/>
                </a:solidFill>
                <a:latin typeface="+mj-ea"/>
                <a:ea typeface="+mj-ea"/>
              </a:rPr>
              <a:t>IoT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）市場のニーズに応じた新たなレベルの製品を提供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891199" y="2623957"/>
            <a:ext cx="3048685" cy="1279598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Altera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の</a:t>
            </a:r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FPGA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製品を「</a:t>
            </a:r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Intel Xeon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」プロセッサと組み合わせ、高度にカスタマイズした統合製品を販売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891199" y="4070221"/>
            <a:ext cx="3048685" cy="1279598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Intel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の製造モデルを活かし、</a:t>
            </a:r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Altera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製品の設計および生産面の改善を図る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891199" y="5502219"/>
            <a:ext cx="3048685" cy="729654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FPGA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はプログラマブルな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</a:p>
          <a:p>
            <a:pPr algn="ctr"/>
            <a:r>
              <a:rPr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= Software Defined </a:t>
            </a:r>
            <a:r>
              <a:rPr lang="ja-JP" altLang="en-US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な</a:t>
            </a:r>
            <a:r>
              <a:rPr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 LSI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790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Intel</a:t>
            </a:r>
            <a:r>
              <a:rPr kumimoji="1" lang="ja-JP" altLang="en-US" dirty="0" smtClean="0"/>
              <a:t> は、もはや半導体業界の盟主では無い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603" y="1095964"/>
            <a:ext cx="5238750" cy="3838575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873604" y="5181600"/>
            <a:ext cx="5238750" cy="485422"/>
          </a:xfrm>
          <a:prstGeom prst="round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これまで微細化のトップを走ってきた </a:t>
            </a:r>
            <a:r>
              <a:rPr kumimoji="1" lang="en-US" altLang="ja-JP" sz="14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Intel</a:t>
            </a:r>
            <a:r>
              <a:rPr kumimoji="1" lang="ja-JP" altLang="en-US" sz="14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 を </a:t>
            </a:r>
            <a:r>
              <a:rPr kumimoji="1" lang="en-US" altLang="ja-JP" sz="14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Apple</a:t>
            </a:r>
            <a:r>
              <a:rPr kumimoji="1" lang="ja-JP" altLang="en-US" sz="14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 が抜く</a:t>
            </a:r>
            <a:endParaRPr kumimoji="1" lang="ja-JP" altLang="en-US" sz="14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873603" y="5751689"/>
            <a:ext cx="5238750" cy="485422"/>
          </a:xfrm>
          <a:prstGeom prst="round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PC</a:t>
            </a:r>
            <a:r>
              <a:rPr kumimoji="1" lang="ja-JP" altLang="en-US" sz="14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 からスマホへのパラダイムシフトが起こっている</a:t>
            </a:r>
            <a:endParaRPr kumimoji="1" lang="ja-JP" altLang="en-US" sz="14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5674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半導体は設備産業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603" y="1066447"/>
            <a:ext cx="5238750" cy="386715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1873604" y="5181600"/>
            <a:ext cx="5238750" cy="485422"/>
          </a:xfrm>
          <a:prstGeom prst="round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巨額の設備投資</a:t>
            </a:r>
            <a:r>
              <a:rPr kumimoji="1" lang="ja-JP" altLang="en-US" sz="140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を続けなければトップを維持できない</a:t>
            </a:r>
            <a:endParaRPr kumimoji="1" lang="ja-JP" altLang="en-US" sz="14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873603" y="5751689"/>
            <a:ext cx="5238750" cy="485422"/>
          </a:xfrm>
          <a:prstGeom prst="round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PC</a:t>
            </a:r>
            <a:r>
              <a:rPr kumimoji="1" lang="ja-JP" altLang="en-US" sz="14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 後の </a:t>
            </a:r>
            <a:r>
              <a:rPr kumimoji="1" lang="en-US" altLang="ja-JP" sz="14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Intel</a:t>
            </a:r>
            <a:r>
              <a:rPr kumimoji="1" lang="ja-JP" altLang="en-US" sz="14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 にとって設備投資の維持は至難の業</a:t>
            </a:r>
            <a:endParaRPr kumimoji="1" lang="ja-JP" altLang="en-US" sz="14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941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半導体は寡占市場へ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89011"/>
            <a:ext cx="6248400" cy="4676775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447800" y="5822828"/>
            <a:ext cx="6248400" cy="485422"/>
          </a:xfrm>
          <a:prstGeom prst="round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ファウンドリ＝他社の半導体製造を請け負って</a:t>
            </a:r>
            <a:r>
              <a:rPr kumimoji="1" lang="ja-JP" altLang="en-US" sz="160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生産量を維持</a:t>
            </a:r>
            <a:endParaRPr kumimoji="1" lang="ja-JP" altLang="en-US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950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06" y="3336465"/>
            <a:ext cx="921145" cy="6908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汎用プロセッサと特定用途プロセッサ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76" y="1503911"/>
            <a:ext cx="1083710" cy="9653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67" y="1503911"/>
            <a:ext cx="1020109" cy="9671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100" y="4685374"/>
            <a:ext cx="1782552" cy="133519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64624" y="1293408"/>
            <a:ext cx="587944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汎用プロセッサ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63228" y="2986141"/>
            <a:ext cx="587944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汎用プロセッサ＋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アクセラレータ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63228" y="4685374"/>
            <a:ext cx="587944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特定用途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プロセッサ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45446" y="1293408"/>
            <a:ext cx="1339200" cy="1340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汎用性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高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245446" y="2986141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汎用性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低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245446" y="4680127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汎用性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低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689163" y="1298655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処理速度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中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689163" y="2991388"/>
            <a:ext cx="1339200" cy="1340440"/>
          </a:xfrm>
          <a:prstGeom prst="round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処理速度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高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689163" y="4685374"/>
            <a:ext cx="1339200" cy="1340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処理速度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0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超高</a:t>
            </a:r>
            <a:endParaRPr kumimoji="1" lang="ja-JP" altLang="en-US" sz="40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161183" y="1293408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開発難易度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難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161183" y="2986141"/>
            <a:ext cx="1339200" cy="1340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開発難易度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易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161183" y="4680127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開発難易度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難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642802" y="1298655"/>
            <a:ext cx="1339200" cy="1340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ボリューム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多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642802" y="2991388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ボリューム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中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7642802" y="4685374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ボリューム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少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00" y="3178376"/>
            <a:ext cx="1083710" cy="965321"/>
          </a:xfrm>
          <a:prstGeom prst="rect">
            <a:avLst/>
          </a:prstGeom>
        </p:spPr>
      </p:pic>
      <p:sp>
        <p:nvSpPr>
          <p:cNvPr id="24" name="加算記号 23"/>
          <p:cNvSpPr/>
          <p:nvPr/>
        </p:nvSpPr>
        <p:spPr>
          <a:xfrm>
            <a:off x="2122774" y="3516061"/>
            <a:ext cx="293956" cy="293956"/>
          </a:xfrm>
          <a:prstGeom prst="mathPlus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3701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アクセラレータの種類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52666" y="986749"/>
            <a:ext cx="292796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GPU (Graphics Processing Unit)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52666" y="2010210"/>
            <a:ext cx="292796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DSP (Digital Signal Processor)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52666" y="3034164"/>
            <a:ext cx="2927962" cy="87106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ASIC (Application Specific Integrated Circuit)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52665" y="4057625"/>
            <a:ext cx="2598715" cy="8710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特定処理の高速化</a:t>
            </a:r>
            <a:endParaRPr lang="en-US" altLang="ja-JP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(</a:t>
            </a:r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RTB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、</a:t>
            </a:r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HFT</a:t>
            </a:r>
            <a:r>
              <a:rPr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)</a:t>
            </a:r>
            <a:endParaRPr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21883" y="4057625"/>
            <a:ext cx="2598715" cy="8710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に隠蔽することによるノウハウの流出防止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621268" y="986749"/>
            <a:ext cx="3845621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3</a:t>
            </a:r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次元グラフィックスに必要な処理</a:t>
            </a:r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(</a:t>
            </a:r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座標変換、シェーディング</a:t>
            </a:r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)</a:t>
            </a:r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を高速に処理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621268" y="2010210"/>
            <a:ext cx="3845621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信号処理に必要な計算</a:t>
            </a:r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(</a:t>
            </a:r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フーリエ変換など</a:t>
            </a:r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)</a:t>
            </a:r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を高速に処理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21268" y="3034164"/>
            <a:ext cx="5056785" cy="87106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カスタム</a:t>
            </a:r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の設計・製造を簡単・安価に実現できる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584478" y="986749"/>
            <a:ext cx="1093576" cy="189452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ある程度の汎用性がある</a:t>
            </a:r>
            <a:endParaRPr kumimoji="1" lang="en-US" altLang="ja-JP" dirty="0" smtClean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kumimoji="1" lang="en-US" altLang="ja-JP" dirty="0" smtClean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→</a:t>
            </a:r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量産</a:t>
            </a:r>
            <a:endParaRPr kumimoji="1" lang="en-US" altLang="ja-JP" dirty="0" smtClean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079339" y="4057625"/>
            <a:ext cx="2598715" cy="8710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実装スペースの削減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52665" y="5539161"/>
            <a:ext cx="1940680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データ圧縮</a:t>
            </a:r>
            <a:endParaRPr lang="en-US" altLang="ja-JP" dirty="0" smtClean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(</a:t>
            </a:r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ビッグデータ</a:t>
            </a:r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)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98711" y="5539161"/>
            <a:ext cx="1940680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機械学習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656052" y="5539161"/>
            <a:ext cx="1940680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暗号化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737373" y="5539161"/>
            <a:ext cx="1940680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画像処理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52665" y="5080114"/>
            <a:ext cx="8125388" cy="328683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新しい分野からの高速化ニーズ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168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デジタル回路の設計</a:t>
            </a:r>
            <a:r>
              <a:rPr lang="ja-JP" altLang="ja-JP" dirty="0"/>
              <a:t>　</a:t>
            </a:r>
            <a:r>
              <a:rPr lang="en-US" altLang="ja-JP" dirty="0" smtClean="0"/>
              <a:t>〜</a:t>
            </a:r>
            <a:r>
              <a:rPr lang="ja-JP" altLang="en-US" dirty="0" smtClean="0"/>
              <a:t>　論理回路を使う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88" y="1647799"/>
            <a:ext cx="6299200" cy="41402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261492" y="612607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100" dirty="0"/>
              <a:t>http://yasuyuki1119.blog135.fc2.com/blog-entry-263.html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580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81817" y="1587366"/>
            <a:ext cx="2645748" cy="2116485"/>
          </a:xfrm>
          <a:prstGeom prst="rect">
            <a:avLst/>
          </a:prstGeom>
          <a:pattFill prst="dkHorz">
            <a:fgClr>
              <a:schemeClr val="tx1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24098" y="1309360"/>
            <a:ext cx="2156531" cy="2641414"/>
          </a:xfrm>
          <a:prstGeom prst="rect">
            <a:avLst/>
          </a:prstGeom>
          <a:pattFill prst="dkVert">
            <a:fgClr>
              <a:prstClr val="black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34682" y="1462675"/>
            <a:ext cx="2358881" cy="235888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通常の</a:t>
            </a:r>
            <a:r>
              <a:rPr kumimoji="1" lang="en-US" altLang="ja-JP" dirty="0" smtClean="0"/>
              <a:t>LSI</a:t>
            </a:r>
            <a:r>
              <a:rPr kumimoji="1" lang="ja-JP" altLang="en-US" dirty="0" smtClean="0"/>
              <a:t>設計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491891" y="1292459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オーダーメイド</a:t>
            </a:r>
            <a:endParaRPr kumimoji="1" lang="ja-JP" altLang="en-US" sz="32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91891" y="2315920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論理回路を使って一から</a:t>
            </a:r>
            <a:endParaRPr kumimoji="1" lang="en-US" altLang="ja-JP" sz="2000" dirty="0" smtClean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論理設計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91891" y="3339874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設計データを元に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を製造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491891" y="4363335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設計期間・製造コストがかかる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491891" y="5386796"/>
            <a:ext cx="3774602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チップの利用効率は高い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10" y="2098630"/>
            <a:ext cx="2015424" cy="98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ACBD"/>
        </a:solidFill>
        <a:ln>
          <a:noFill/>
        </a:ln>
      </a:spPr>
      <a:bodyPr rtlCol="0" anchor="ctr"/>
      <a:lstStyle>
        <a:defPPr>
          <a:defRPr sz="1200" dirty="0">
            <a:solidFill>
              <a:srgbClr val="FFFFFF"/>
            </a:solidFill>
            <a:latin typeface="ＭＳ Ｐゴシック"/>
            <a:ea typeface="ＭＳ Ｐゴシック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3223</TotalTime>
  <Words>567</Words>
  <Application>Microsoft Macintosh PowerPoint</Application>
  <PresentationFormat>画面に合わせる (4:3)</PresentationFormat>
  <Paragraphs>121</Paragraphs>
  <Slides>14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American Typewriter</vt:lpstr>
      <vt:lpstr>Arial Black</vt:lpstr>
      <vt:lpstr>Calibri</vt:lpstr>
      <vt:lpstr>Century Gothic</vt:lpstr>
      <vt:lpstr>HGP創英角ｺﾞｼｯｸUB</vt:lpstr>
      <vt:lpstr>HG丸ｺﾞｼｯｸM-PRO</vt:lpstr>
      <vt:lpstr>ＭＳ Ｐゴシック</vt:lpstr>
      <vt:lpstr>Arial</vt:lpstr>
      <vt:lpstr>NC標準テンプレート</vt:lpstr>
      <vt:lpstr>PowerPoint プレゼンテーション</vt:lpstr>
      <vt:lpstr>IntelがAlteraを買収</vt:lpstr>
      <vt:lpstr>Intel は、もはや半導体業界の盟主では無い</vt:lpstr>
      <vt:lpstr>半導体は設備産業</vt:lpstr>
      <vt:lpstr>半導体は寡占市場へ</vt:lpstr>
      <vt:lpstr>汎用プロセッサと特定用途プロセッサ</vt:lpstr>
      <vt:lpstr>アクセラレータの種類</vt:lpstr>
      <vt:lpstr>デジタル回路の設計　〜　論理回路を使う</vt:lpstr>
      <vt:lpstr>通常のLSI設計</vt:lpstr>
      <vt:lpstr>ASIC (Application Specific Integrated Circuit)</vt:lpstr>
      <vt:lpstr>FPGA (Field Programmable Gate Array)</vt:lpstr>
      <vt:lpstr>MicrosoftがFPGAを採用</vt:lpstr>
      <vt:lpstr>Intelはこれまでもカスタムプロセッサを供給</vt:lpstr>
      <vt:lpstr>Intelの狙い</vt:lpstr>
    </vt:vector>
  </TitlesOfParts>
  <Company>NetCommerce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大越章司</cp:lastModifiedBy>
  <cp:revision>353</cp:revision>
  <dcterms:created xsi:type="dcterms:W3CDTF">2014-04-30T01:58:06Z</dcterms:created>
  <dcterms:modified xsi:type="dcterms:W3CDTF">2016-11-02T10:59:06Z</dcterms:modified>
</cp:coreProperties>
</file>