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503" r:id="rId2"/>
    <p:sldId id="653" r:id="rId3"/>
    <p:sldId id="547" r:id="rId4"/>
    <p:sldId id="549" r:id="rId5"/>
    <p:sldId id="550" r:id="rId6"/>
    <p:sldId id="551" r:id="rId7"/>
    <p:sldId id="593" r:id="rId8"/>
    <p:sldId id="552" r:id="rId9"/>
    <p:sldId id="555" r:id="rId10"/>
    <p:sldId id="637" r:id="rId11"/>
    <p:sldId id="556" r:id="rId12"/>
    <p:sldId id="557" r:id="rId13"/>
    <p:sldId id="558" r:id="rId14"/>
    <p:sldId id="554" r:id="rId15"/>
    <p:sldId id="559" r:id="rId16"/>
    <p:sldId id="594" r:id="rId17"/>
    <p:sldId id="561" r:id="rId18"/>
    <p:sldId id="562" r:id="rId19"/>
    <p:sldId id="563" r:id="rId20"/>
    <p:sldId id="564" r:id="rId21"/>
    <p:sldId id="595" r:id="rId22"/>
    <p:sldId id="627" r:id="rId23"/>
    <p:sldId id="569" r:id="rId24"/>
    <p:sldId id="571" r:id="rId25"/>
    <p:sldId id="633" r:id="rId26"/>
    <p:sldId id="630" r:id="rId27"/>
    <p:sldId id="648" r:id="rId28"/>
    <p:sldId id="655" r:id="rId29"/>
    <p:sldId id="634" r:id="rId30"/>
    <p:sldId id="650" r:id="rId31"/>
    <p:sldId id="656" r:id="rId32"/>
    <p:sldId id="654" r:id="rId33"/>
    <p:sldId id="635" r:id="rId34"/>
    <p:sldId id="572" r:id="rId35"/>
    <p:sldId id="657" r:id="rId36"/>
    <p:sldId id="599" r:id="rId37"/>
    <p:sldId id="659" r:id="rId38"/>
    <p:sldId id="582" r:id="rId39"/>
    <p:sldId id="622" r:id="rId40"/>
    <p:sldId id="658" r:id="rId41"/>
    <p:sldId id="620" r:id="rId42"/>
    <p:sldId id="600" r:id="rId43"/>
    <p:sldId id="604" r:id="rId44"/>
    <p:sldId id="602" r:id="rId45"/>
    <p:sldId id="587" r:id="rId46"/>
    <p:sldId id="588" r:id="rId47"/>
    <p:sldId id="589" r:id="rId48"/>
    <p:sldId id="570" r:id="rId49"/>
    <p:sldId id="636" r:id="rId50"/>
    <p:sldId id="652" r:id="rId51"/>
    <p:sldId id="624" r:id="rId52"/>
    <p:sldId id="591" r:id="rId53"/>
    <p:sldId id="651" r:id="rId54"/>
    <p:sldId id="618" r:id="rId5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BD2"/>
    <a:srgbClr val="33ACBD"/>
    <a:srgbClr val="FF66FF"/>
    <a:srgbClr val="FFFFFF"/>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320" autoAdjust="0"/>
    <p:restoredTop sz="82968" autoAdjust="0"/>
  </p:normalViewPr>
  <p:slideViewPr>
    <p:cSldViewPr snapToGrid="0" snapToObjects="1" showGuides="1">
      <p:cViewPr varScale="1">
        <p:scale>
          <a:sx n="79" d="100"/>
          <a:sy n="79" d="100"/>
        </p:scale>
        <p:origin x="200" y="288"/>
      </p:cViewPr>
      <p:guideLst>
        <p:guide orient="horz"/>
        <p:guide pos="5759"/>
      </p:guideLst>
    </p:cSldViewPr>
  </p:slideViewPr>
  <p:outlineViewPr>
    <p:cViewPr>
      <p:scale>
        <a:sx n="33" d="100"/>
        <a:sy n="33" d="100"/>
      </p:scale>
      <p:origin x="0" y="-6700"/>
    </p:cViewPr>
  </p:outlineViewPr>
  <p:notesTextViewPr>
    <p:cViewPr>
      <p:scale>
        <a:sx n="100" d="100"/>
        <a:sy n="100" d="100"/>
      </p:scale>
      <p:origin x="0" y="0"/>
    </p:cViewPr>
  </p:notesTextViewPr>
  <p:sorterViewPr>
    <p:cViewPr>
      <p:scale>
        <a:sx n="66" d="100"/>
        <a:sy n="66" d="100"/>
      </p:scale>
      <p:origin x="0" y="-976"/>
    </p:cViewPr>
  </p:sorterViewPr>
  <p:notesViewPr>
    <p:cSldViewPr snapToGrid="0" snapToObjects="1">
      <p:cViewPr varScale="1">
        <p:scale>
          <a:sx n="54" d="100"/>
          <a:sy n="54" d="100"/>
        </p:scale>
        <p:origin x="196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1FE4F-A967-4F6A-8199-82A49DCD63E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9C68689-8FC3-4F84-9D91-D56725716E1C}">
      <dgm:prSet phldrT="[テキスト]" custT="1"/>
      <dgm:spPr/>
      <dgm:t>
        <a:bodyPr/>
        <a:lstStyle/>
        <a:p>
          <a:r>
            <a:rPr kumimoji="1" lang="ja-JP" altLang="en-US" sz="1800" dirty="0"/>
            <a:t>非構造化データ</a:t>
          </a:r>
        </a:p>
      </dgm:t>
    </dgm:pt>
    <dgm:pt modelId="{6097438B-7790-4F31-9970-8EDE0730CFC1}" type="parTrans" cxnId="{056766D8-99D3-43E4-8736-7397288C99A1}">
      <dgm:prSet/>
      <dgm:spPr/>
      <dgm:t>
        <a:bodyPr/>
        <a:lstStyle/>
        <a:p>
          <a:endParaRPr kumimoji="1" lang="ja-JP" altLang="en-US" sz="2800"/>
        </a:p>
      </dgm:t>
    </dgm:pt>
    <dgm:pt modelId="{AC13078D-4065-4057-9C52-42D1A473440E}" type="sibTrans" cxnId="{056766D8-99D3-43E4-8736-7397288C99A1}">
      <dgm:prSet/>
      <dgm:spPr/>
      <dgm:t>
        <a:bodyPr/>
        <a:lstStyle/>
        <a:p>
          <a:endParaRPr kumimoji="1" lang="ja-JP" altLang="en-US" sz="2800"/>
        </a:p>
      </dgm:t>
    </dgm:pt>
    <dgm:pt modelId="{5132AFAC-556F-4AA9-95B9-E5BFC0343034}">
      <dgm:prSet phldrT="[テキスト]" custT="1"/>
      <dgm:spPr/>
      <dgm:t>
        <a:bodyPr/>
        <a:lstStyle/>
        <a:p>
          <a:r>
            <a:rPr kumimoji="1" lang="ja-JP" altLang="en-US" sz="1800" dirty="0"/>
            <a:t>半構造化データ</a:t>
          </a:r>
        </a:p>
      </dgm:t>
    </dgm:pt>
    <dgm:pt modelId="{4775D96B-D22B-4BFE-8C91-BB3CEB147C6F}" type="parTrans" cxnId="{049ADD79-837B-4A33-A820-29C63523BD3B}">
      <dgm:prSet/>
      <dgm:spPr/>
      <dgm:t>
        <a:bodyPr/>
        <a:lstStyle/>
        <a:p>
          <a:endParaRPr kumimoji="1" lang="ja-JP" altLang="en-US" sz="2800"/>
        </a:p>
      </dgm:t>
    </dgm:pt>
    <dgm:pt modelId="{DB32C095-8293-4B74-9762-175E2F82055B}" type="sibTrans" cxnId="{049ADD79-837B-4A33-A820-29C63523BD3B}">
      <dgm:prSet/>
      <dgm:spPr/>
      <dgm:t>
        <a:bodyPr/>
        <a:lstStyle/>
        <a:p>
          <a:endParaRPr kumimoji="1" lang="ja-JP" altLang="en-US" sz="2800"/>
        </a:p>
      </dgm:t>
    </dgm:pt>
    <dgm:pt modelId="{E1DCA913-CCF2-4B82-8BF0-7A1526E651AA}">
      <dgm:prSet phldrT="[テキスト]" custT="1"/>
      <dgm:spPr/>
      <dgm:t>
        <a:bodyPr/>
        <a:lstStyle/>
        <a:p>
          <a:r>
            <a:rPr kumimoji="1" lang="ja-JP" altLang="en-US" sz="1800" dirty="0"/>
            <a:t>構造化データ</a:t>
          </a:r>
        </a:p>
      </dgm:t>
    </dgm:pt>
    <dgm:pt modelId="{700F96AA-830F-4625-8F78-55D56C606BF7}" type="parTrans" cxnId="{CC6DBF7C-88FD-4755-86D7-EF028F0C3321}">
      <dgm:prSet/>
      <dgm:spPr/>
      <dgm:t>
        <a:bodyPr/>
        <a:lstStyle/>
        <a:p>
          <a:endParaRPr kumimoji="1" lang="ja-JP" altLang="en-US" sz="2800"/>
        </a:p>
      </dgm:t>
    </dgm:pt>
    <dgm:pt modelId="{9672B5CE-D36D-4C23-8588-8740941FB98E}" type="sibTrans" cxnId="{CC6DBF7C-88FD-4755-86D7-EF028F0C3321}">
      <dgm:prSet/>
      <dgm:spPr/>
      <dgm:t>
        <a:bodyPr/>
        <a:lstStyle/>
        <a:p>
          <a:endParaRPr kumimoji="1" lang="ja-JP" altLang="en-US" sz="2800"/>
        </a:p>
      </dgm:t>
    </dgm:pt>
    <dgm:pt modelId="{4069ACEC-957A-4A66-92C3-76F1BB2682D3}" type="pres">
      <dgm:prSet presAssocID="{6D11FE4F-A967-4F6A-8199-82A49DCD63E5}" presName="Name0" presStyleCnt="0">
        <dgm:presLayoutVars>
          <dgm:chMax val="7"/>
          <dgm:resizeHandles val="exact"/>
        </dgm:presLayoutVars>
      </dgm:prSet>
      <dgm:spPr/>
      <dgm:t>
        <a:bodyPr/>
        <a:lstStyle/>
        <a:p>
          <a:endParaRPr kumimoji="1" lang="ja-JP" altLang="en-US"/>
        </a:p>
      </dgm:t>
    </dgm:pt>
    <dgm:pt modelId="{2A74A78F-E0B5-48EE-9F89-41E1F12F6373}" type="pres">
      <dgm:prSet presAssocID="{6D11FE4F-A967-4F6A-8199-82A49DCD63E5}" presName="comp1" presStyleCnt="0"/>
      <dgm:spPr/>
    </dgm:pt>
    <dgm:pt modelId="{6FB90737-BDB0-4B7D-945F-02626A5833E3}" type="pres">
      <dgm:prSet presAssocID="{6D11FE4F-A967-4F6A-8199-82A49DCD63E5}" presName="circle1" presStyleLbl="node1" presStyleIdx="0" presStyleCnt="3"/>
      <dgm:spPr/>
      <dgm:t>
        <a:bodyPr/>
        <a:lstStyle/>
        <a:p>
          <a:endParaRPr kumimoji="1" lang="ja-JP" altLang="en-US"/>
        </a:p>
      </dgm:t>
    </dgm:pt>
    <dgm:pt modelId="{3806991C-9948-45B7-80D2-69A7D2A99565}" type="pres">
      <dgm:prSet presAssocID="{6D11FE4F-A967-4F6A-8199-82A49DCD63E5}" presName="c1text" presStyleLbl="node1" presStyleIdx="0" presStyleCnt="3">
        <dgm:presLayoutVars>
          <dgm:bulletEnabled val="1"/>
        </dgm:presLayoutVars>
      </dgm:prSet>
      <dgm:spPr/>
      <dgm:t>
        <a:bodyPr/>
        <a:lstStyle/>
        <a:p>
          <a:endParaRPr kumimoji="1" lang="ja-JP" altLang="en-US"/>
        </a:p>
      </dgm:t>
    </dgm:pt>
    <dgm:pt modelId="{2272F5C4-CA55-4134-B3FF-A4E87D8636EB}" type="pres">
      <dgm:prSet presAssocID="{6D11FE4F-A967-4F6A-8199-82A49DCD63E5}" presName="comp2" presStyleCnt="0"/>
      <dgm:spPr/>
    </dgm:pt>
    <dgm:pt modelId="{BEFACDC8-878A-4FE5-8C3B-65AB2E485B7E}" type="pres">
      <dgm:prSet presAssocID="{6D11FE4F-A967-4F6A-8199-82A49DCD63E5}" presName="circle2" presStyleLbl="node1" presStyleIdx="1" presStyleCnt="3"/>
      <dgm:spPr/>
      <dgm:t>
        <a:bodyPr/>
        <a:lstStyle/>
        <a:p>
          <a:endParaRPr kumimoji="1" lang="ja-JP" altLang="en-US"/>
        </a:p>
      </dgm:t>
    </dgm:pt>
    <dgm:pt modelId="{8FD198BC-5B19-4367-99BA-C56E1C4A49B4}" type="pres">
      <dgm:prSet presAssocID="{6D11FE4F-A967-4F6A-8199-82A49DCD63E5}" presName="c2text" presStyleLbl="node1" presStyleIdx="1" presStyleCnt="3">
        <dgm:presLayoutVars>
          <dgm:bulletEnabled val="1"/>
        </dgm:presLayoutVars>
      </dgm:prSet>
      <dgm:spPr/>
      <dgm:t>
        <a:bodyPr/>
        <a:lstStyle/>
        <a:p>
          <a:endParaRPr kumimoji="1" lang="ja-JP" altLang="en-US"/>
        </a:p>
      </dgm:t>
    </dgm:pt>
    <dgm:pt modelId="{0DF59A29-E2F4-402C-9172-8A659A1D0C99}" type="pres">
      <dgm:prSet presAssocID="{6D11FE4F-A967-4F6A-8199-82A49DCD63E5}" presName="comp3" presStyleCnt="0"/>
      <dgm:spPr/>
    </dgm:pt>
    <dgm:pt modelId="{966D3C51-D67E-45EB-AC33-4CC0A6981C06}" type="pres">
      <dgm:prSet presAssocID="{6D11FE4F-A967-4F6A-8199-82A49DCD63E5}" presName="circle3" presStyleLbl="node1" presStyleIdx="2" presStyleCnt="3"/>
      <dgm:spPr/>
      <dgm:t>
        <a:bodyPr/>
        <a:lstStyle/>
        <a:p>
          <a:endParaRPr kumimoji="1" lang="ja-JP" altLang="en-US"/>
        </a:p>
      </dgm:t>
    </dgm:pt>
    <dgm:pt modelId="{CC199992-CFD9-45ED-8404-F0BCCBD956F3}" type="pres">
      <dgm:prSet presAssocID="{6D11FE4F-A967-4F6A-8199-82A49DCD63E5}" presName="c3text" presStyleLbl="node1" presStyleIdx="2" presStyleCnt="3">
        <dgm:presLayoutVars>
          <dgm:bulletEnabled val="1"/>
        </dgm:presLayoutVars>
      </dgm:prSet>
      <dgm:spPr/>
      <dgm:t>
        <a:bodyPr/>
        <a:lstStyle/>
        <a:p>
          <a:endParaRPr kumimoji="1" lang="ja-JP" altLang="en-US"/>
        </a:p>
      </dgm:t>
    </dgm:pt>
  </dgm:ptLst>
  <dgm:cxnLst>
    <dgm:cxn modelId="{049ADD79-837B-4A33-A820-29C63523BD3B}" srcId="{6D11FE4F-A967-4F6A-8199-82A49DCD63E5}" destId="{5132AFAC-556F-4AA9-95B9-E5BFC0343034}" srcOrd="1" destOrd="0" parTransId="{4775D96B-D22B-4BFE-8C91-BB3CEB147C6F}" sibTransId="{DB32C095-8293-4B74-9762-175E2F82055B}"/>
    <dgm:cxn modelId="{CC6DBF7C-88FD-4755-86D7-EF028F0C3321}" srcId="{6D11FE4F-A967-4F6A-8199-82A49DCD63E5}" destId="{E1DCA913-CCF2-4B82-8BF0-7A1526E651AA}" srcOrd="2" destOrd="0" parTransId="{700F96AA-830F-4625-8F78-55D56C606BF7}" sibTransId="{9672B5CE-D36D-4C23-8588-8740941FB98E}"/>
    <dgm:cxn modelId="{C9D4D1CA-11A4-470D-AB9D-D102CCF913C1}" type="presOf" srcId="{E1DCA913-CCF2-4B82-8BF0-7A1526E651AA}" destId="{966D3C51-D67E-45EB-AC33-4CC0A6981C06}" srcOrd="0" destOrd="0" presId="urn:microsoft.com/office/officeart/2005/8/layout/venn2"/>
    <dgm:cxn modelId="{3734B9BC-D6E9-4590-97A4-20BAEC094A07}" type="presOf" srcId="{E1DCA913-CCF2-4B82-8BF0-7A1526E651AA}" destId="{CC199992-CFD9-45ED-8404-F0BCCBD956F3}" srcOrd="1" destOrd="0" presId="urn:microsoft.com/office/officeart/2005/8/layout/venn2"/>
    <dgm:cxn modelId="{3E01D77F-1CFD-40AC-9C3E-3A8B55D3B260}" type="presOf" srcId="{6D11FE4F-A967-4F6A-8199-82A49DCD63E5}" destId="{4069ACEC-957A-4A66-92C3-76F1BB2682D3}" srcOrd="0" destOrd="0" presId="urn:microsoft.com/office/officeart/2005/8/layout/venn2"/>
    <dgm:cxn modelId="{2A34D66A-CBF4-4836-BA20-1BD2E58926C0}" type="presOf" srcId="{5132AFAC-556F-4AA9-95B9-E5BFC0343034}" destId="{BEFACDC8-878A-4FE5-8C3B-65AB2E485B7E}" srcOrd="0" destOrd="0" presId="urn:microsoft.com/office/officeart/2005/8/layout/venn2"/>
    <dgm:cxn modelId="{CDB2E4A3-300F-4E05-AC92-501B218B6B0E}" type="presOf" srcId="{5132AFAC-556F-4AA9-95B9-E5BFC0343034}" destId="{8FD198BC-5B19-4367-99BA-C56E1C4A49B4}" srcOrd="1" destOrd="0" presId="urn:microsoft.com/office/officeart/2005/8/layout/venn2"/>
    <dgm:cxn modelId="{74BC0F9F-3374-424C-BCF3-6A8EE3B5CB2C}" type="presOf" srcId="{39C68689-8FC3-4F84-9D91-D56725716E1C}" destId="{6FB90737-BDB0-4B7D-945F-02626A5833E3}" srcOrd="0" destOrd="0" presId="urn:microsoft.com/office/officeart/2005/8/layout/venn2"/>
    <dgm:cxn modelId="{056766D8-99D3-43E4-8736-7397288C99A1}" srcId="{6D11FE4F-A967-4F6A-8199-82A49DCD63E5}" destId="{39C68689-8FC3-4F84-9D91-D56725716E1C}" srcOrd="0" destOrd="0" parTransId="{6097438B-7790-4F31-9970-8EDE0730CFC1}" sibTransId="{AC13078D-4065-4057-9C52-42D1A473440E}"/>
    <dgm:cxn modelId="{E454A911-6543-4B71-8125-28C3F90873BB}" type="presOf" srcId="{39C68689-8FC3-4F84-9D91-D56725716E1C}" destId="{3806991C-9948-45B7-80D2-69A7D2A99565}" srcOrd="1" destOrd="0" presId="urn:microsoft.com/office/officeart/2005/8/layout/venn2"/>
    <dgm:cxn modelId="{96D396B6-61C3-479B-A961-C47C6D9FBA1E}" type="presParOf" srcId="{4069ACEC-957A-4A66-92C3-76F1BB2682D3}" destId="{2A74A78F-E0B5-48EE-9F89-41E1F12F6373}" srcOrd="0" destOrd="0" presId="urn:microsoft.com/office/officeart/2005/8/layout/venn2"/>
    <dgm:cxn modelId="{D6D260E9-5FD4-4DBA-8D49-09D137A34209}" type="presParOf" srcId="{2A74A78F-E0B5-48EE-9F89-41E1F12F6373}" destId="{6FB90737-BDB0-4B7D-945F-02626A5833E3}" srcOrd="0" destOrd="0" presId="urn:microsoft.com/office/officeart/2005/8/layout/venn2"/>
    <dgm:cxn modelId="{67C41662-99DE-49BD-8668-2CE289C2389A}" type="presParOf" srcId="{2A74A78F-E0B5-48EE-9F89-41E1F12F6373}" destId="{3806991C-9948-45B7-80D2-69A7D2A99565}" srcOrd="1" destOrd="0" presId="urn:microsoft.com/office/officeart/2005/8/layout/venn2"/>
    <dgm:cxn modelId="{33A6A2A2-457B-4F32-919E-B862C9B89B92}" type="presParOf" srcId="{4069ACEC-957A-4A66-92C3-76F1BB2682D3}" destId="{2272F5C4-CA55-4134-B3FF-A4E87D8636EB}" srcOrd="1" destOrd="0" presId="urn:microsoft.com/office/officeart/2005/8/layout/venn2"/>
    <dgm:cxn modelId="{A995C1E5-7320-45F4-8F52-6711E22E6742}" type="presParOf" srcId="{2272F5C4-CA55-4134-B3FF-A4E87D8636EB}" destId="{BEFACDC8-878A-4FE5-8C3B-65AB2E485B7E}" srcOrd="0" destOrd="0" presId="urn:microsoft.com/office/officeart/2005/8/layout/venn2"/>
    <dgm:cxn modelId="{1C6511CD-8BF9-4713-8B81-2352F97C8E7A}" type="presParOf" srcId="{2272F5C4-CA55-4134-B3FF-A4E87D8636EB}" destId="{8FD198BC-5B19-4367-99BA-C56E1C4A49B4}" srcOrd="1" destOrd="0" presId="urn:microsoft.com/office/officeart/2005/8/layout/venn2"/>
    <dgm:cxn modelId="{75D884DA-C587-4A79-A2A1-92119D76A3B4}" type="presParOf" srcId="{4069ACEC-957A-4A66-92C3-76F1BB2682D3}" destId="{0DF59A29-E2F4-402C-9172-8A659A1D0C99}" srcOrd="2" destOrd="0" presId="urn:microsoft.com/office/officeart/2005/8/layout/venn2"/>
    <dgm:cxn modelId="{19B00F68-E921-47AE-8830-79A6C4689A9D}" type="presParOf" srcId="{0DF59A29-E2F4-402C-9172-8A659A1D0C99}" destId="{966D3C51-D67E-45EB-AC33-4CC0A6981C06}" srcOrd="0" destOrd="0" presId="urn:microsoft.com/office/officeart/2005/8/layout/venn2"/>
    <dgm:cxn modelId="{1D035FAF-AB0B-4293-830E-C86157CA2F5C}" type="presParOf" srcId="{0DF59A29-E2F4-402C-9172-8A659A1D0C99}" destId="{CC199992-CFD9-45ED-8404-F0BCCBD956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0737-BDB0-4B7D-945F-02626A5833E3}">
      <dsp:nvSpPr>
        <dsp:cNvPr id="0" name=""/>
        <dsp:cNvSpPr/>
      </dsp:nvSpPr>
      <dsp:spPr>
        <a:xfrm>
          <a:off x="873212" y="0"/>
          <a:ext cx="3389870" cy="3389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非構造化データ</a:t>
          </a:r>
        </a:p>
      </dsp:txBody>
      <dsp:txXfrm>
        <a:off x="1975767" y="169493"/>
        <a:ext cx="1184759" cy="508480"/>
      </dsp:txXfrm>
    </dsp:sp>
    <dsp:sp modelId="{BEFACDC8-878A-4FE5-8C3B-65AB2E485B7E}">
      <dsp:nvSpPr>
        <dsp:cNvPr id="0" name=""/>
        <dsp:cNvSpPr/>
      </dsp:nvSpPr>
      <dsp:spPr>
        <a:xfrm>
          <a:off x="1296946" y="847467"/>
          <a:ext cx="2542402" cy="254240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半構造化データ</a:t>
          </a:r>
        </a:p>
      </dsp:txBody>
      <dsp:txXfrm>
        <a:off x="1975767" y="1006367"/>
        <a:ext cx="1184759" cy="476700"/>
      </dsp:txXfrm>
    </dsp:sp>
    <dsp:sp modelId="{966D3C51-D67E-45EB-AC33-4CC0A6981C06}">
      <dsp:nvSpPr>
        <dsp:cNvPr id="0" name=""/>
        <dsp:cNvSpPr/>
      </dsp:nvSpPr>
      <dsp:spPr>
        <a:xfrm>
          <a:off x="1720680" y="1694935"/>
          <a:ext cx="1694935" cy="16949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構造化データ</a:t>
          </a:r>
        </a:p>
      </dsp:txBody>
      <dsp:txXfrm>
        <a:off x="1968897" y="2118668"/>
        <a:ext cx="1198500" cy="847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238754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例えば、複数のユーザーが同じデータへのアクセスを要求したときに、同時に書込を許すと、データの不整合が生じる可能性があります。</a:t>
            </a:r>
            <a:endParaRPr kumimoji="1" lang="en-US" altLang="ja-JP" dirty="0"/>
          </a:p>
          <a:p>
            <a:r>
              <a:rPr kumimoji="1" lang="ja-JP" altLang="en-US" dirty="0"/>
              <a:t>これを防ぐ為には、誰かがデータにアクセスしているときには他のユーザーにはアクセスを許さず、終るまで待たせるような仕組みが必要になります。これが、排他制御です。ロックとも呼ばれます。</a:t>
            </a:r>
            <a:r>
              <a:rPr kumimoji="1" lang="en-US" altLang="ja-JP" dirty="0"/>
              <a:t>ACID</a:t>
            </a:r>
            <a:r>
              <a:rPr kumimoji="1" lang="ja-JP" altLang="en-US" dirty="0"/>
              <a:t>を実現するためには必須の機能ですが、この機能を維持するために分散処理が難しくなります。</a:t>
            </a:r>
            <a:endParaRPr kumimoji="1" lang="en-US" altLang="ja-JP" dirty="0"/>
          </a:p>
          <a:p>
            <a:endParaRPr kumimoji="1" lang="en-US" altLang="ja-JP" dirty="0"/>
          </a:p>
          <a:p>
            <a:r>
              <a:rPr kumimoji="1" lang="en-US" altLang="ja-JP" dirty="0"/>
              <a:t>DBMS</a:t>
            </a:r>
            <a:r>
              <a:rPr kumimoji="1" lang="ja-JP" altLang="en-US" dirty="0"/>
              <a:t>の処理能力を強化させるために、コンピュータを増やしてデータを分散（並列処理）させると、この排他制御が複雑になります。特定のデータに誰かがアクセスしていないかどうかをコンピュータ同士で確認する仕組みが必要になり、非常に大きなオーバーヘッドとなります。皆さんも、データが分散された環境で排他制御を実現するためにはどうしたらよいか、考えてみて下さい。</a:t>
            </a:r>
            <a:endParaRPr kumimoji="1" lang="en-US" altLang="ja-JP" dirty="0"/>
          </a:p>
          <a:p>
            <a:endParaRPr kumimoji="1" lang="en-US" altLang="ja-JP" dirty="0"/>
          </a:p>
          <a:p>
            <a:r>
              <a:rPr kumimoji="1" lang="ja-JP" altLang="en-US" dirty="0"/>
              <a:t>このオーバーヘッドが並列化によるパフォーマンスの向上を上回る場合、並列化しないほうが良いと言うことになります。これが、分散処理させにくい原因のひとつです。</a:t>
            </a:r>
            <a:endParaRPr kumimoji="1" lang="en-US" altLang="ja-JP" dirty="0"/>
          </a:p>
          <a:p>
            <a:endParaRPr kumimoji="1" lang="en-US" altLang="ja-JP" dirty="0"/>
          </a:p>
          <a:p>
            <a:r>
              <a:rPr kumimoji="1" lang="ja-JP" altLang="en-US" dirty="0"/>
              <a:t>ちなみに、このときにデータにアクセスするために使われる言語が、</a:t>
            </a:r>
            <a:r>
              <a:rPr kumimoji="1" lang="en-US" altLang="ja-JP" dirty="0"/>
              <a:t>SQL</a:t>
            </a:r>
            <a:r>
              <a:rPr kumimoji="1" lang="ja-JP" altLang="en-US" dirty="0"/>
              <a:t>や</a:t>
            </a:r>
            <a:r>
              <a:rPr kumimoji="1" lang="en-US" altLang="ja-JP" dirty="0" err="1"/>
              <a:t>Xquery</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137750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のために</a:t>
            </a:r>
            <a:r>
              <a:rPr kumimoji="1" lang="en-US" altLang="ja-JP" dirty="0"/>
              <a:t>RDBMS</a:t>
            </a:r>
            <a:r>
              <a:rPr kumimoji="1" lang="ja-JP" altLang="en-US" dirty="0"/>
              <a:t>の処理能力が落ちる原因となり、分散処理の障害となっている問題をもうひとつ紹介しましょう。ログの問題です。</a:t>
            </a:r>
            <a:endParaRPr kumimoji="1" lang="en-US" altLang="ja-JP" dirty="0"/>
          </a:p>
          <a:p>
            <a:endParaRPr kumimoji="1" lang="en-US" altLang="ja-JP" dirty="0"/>
          </a:p>
          <a:p>
            <a:r>
              <a:rPr kumimoji="1" lang="en-US" altLang="ja-JP" dirty="0"/>
              <a:t>RDBMS</a:t>
            </a:r>
            <a:r>
              <a:rPr kumimoji="1" lang="ja-JP" altLang="en-US" dirty="0"/>
              <a:t>では、一連のデータベース操作をトランザクションという単位で管理しています。このトランザクションがなんらかの原因で正常に終了しなかった場合、データベースには途中まで書き換えられた不完全なデータが残ってしまいます。この場合、</a:t>
            </a:r>
            <a:r>
              <a:rPr kumimoji="1" lang="en-US" altLang="ja-JP" dirty="0"/>
              <a:t>RDBMS</a:t>
            </a:r>
            <a:r>
              <a:rPr kumimoji="1" lang="ja-JP" altLang="en-US" dirty="0"/>
              <a:t>はそのトランザクションが正常に終了しなかったことを要求元に伝えると共に、データを処理前の状態に戻して、次のトランザクションを開始します。これがロールバックです。</a:t>
            </a:r>
            <a:endParaRPr kumimoji="1" lang="en-US" altLang="ja-JP" dirty="0"/>
          </a:p>
          <a:p>
            <a:endParaRPr kumimoji="1" lang="en-US" altLang="ja-JP" dirty="0"/>
          </a:p>
          <a:p>
            <a:r>
              <a:rPr kumimoji="1" lang="ja-JP" altLang="en-US" dirty="0"/>
              <a:t>トランザクション処理には必須の機能ですが、これも分散処理を妨げる要因です。ひとつのトランザクションが終るまで、他の処理ができないため、並列化しても処理待ちが多くなり、並列化の効果が上がらないのです。</a:t>
            </a:r>
            <a:endParaRPr kumimoji="1" lang="en-US" altLang="ja-JP" dirty="0"/>
          </a:p>
          <a:p>
            <a:endParaRPr kumimoji="1" lang="en-US" altLang="ja-JP" dirty="0"/>
          </a:p>
          <a:p>
            <a:r>
              <a:rPr kumimoji="1" lang="ja-JP" altLang="en-US" dirty="0"/>
              <a:t>また、突然の災害や停電の際にシステムが突然停止した場合にも、直前の状態までシステムを戻すことができる仕組みがロールフォワードです。</a:t>
            </a:r>
            <a:endParaRPr kumimoji="1" lang="en-US" altLang="ja-JP" dirty="0"/>
          </a:p>
          <a:p>
            <a:r>
              <a:rPr kumimoji="1" lang="ja-JP" altLang="en-US" dirty="0"/>
              <a:t>システムが停止し、データが全て失われたとしても、ある時点でのデータベースのバックアップがあって、それ以降の全ての処理のログがとってあれば、その処理を全て適用する事によって、システム停止直前の時点までデータを復旧することができます。</a:t>
            </a:r>
            <a:endParaRPr kumimoji="1" lang="en-US" altLang="ja-JP" dirty="0"/>
          </a:p>
          <a:p>
            <a:endParaRPr kumimoji="1" lang="en-US" altLang="ja-JP" dirty="0"/>
          </a:p>
          <a:p>
            <a:r>
              <a:rPr kumimoji="1" lang="ja-JP" altLang="en-US" dirty="0"/>
              <a:t>これらの処理を可能にするために、</a:t>
            </a:r>
            <a:r>
              <a:rPr kumimoji="1" lang="en-US" altLang="ja-JP" dirty="0"/>
              <a:t>RDBMS</a:t>
            </a:r>
            <a:r>
              <a:rPr kumimoji="1" lang="ja-JP" altLang="en-US" dirty="0"/>
              <a:t>は全てのデータベース操作に関するログをとり、保存しています。しかもそのログも、多重化して保存することもあり、これも非常に大きなオーバーヘッドとなっています。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63043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のためのオーバーヘッドがかかる一方で、処理すべきデータ量が増え、トランザクションも増えています。パフォーマンス向上への要求は高まる一方です。</a:t>
            </a:r>
            <a:endParaRPr kumimoji="1" lang="en-US" altLang="ja-JP" dirty="0"/>
          </a:p>
          <a:p>
            <a:endParaRPr kumimoji="1" lang="en-US" altLang="ja-JP" dirty="0"/>
          </a:p>
          <a:p>
            <a:r>
              <a:rPr kumimoji="1" lang="ja-JP" altLang="en-US" dirty="0"/>
              <a:t>コンピュータを高速化できれば話は簡単ですが、プロセッサの高速化には半導体技術の制限もあり、自ずと上限があります。</a:t>
            </a:r>
            <a:endParaRPr kumimoji="1" lang="en-US" altLang="ja-JP" dirty="0"/>
          </a:p>
          <a:p>
            <a:r>
              <a:rPr kumimoji="1" lang="ja-JP" altLang="en-US" dirty="0"/>
              <a:t>他に有効なのが、</a:t>
            </a:r>
            <a:r>
              <a:rPr kumimoji="1" lang="en-US" altLang="ja-JP" dirty="0"/>
              <a:t>I/O</a:t>
            </a:r>
            <a:r>
              <a:rPr kumimoji="1" lang="ja-JP" altLang="en-US" dirty="0"/>
              <a:t>の高速化です。データベースはディスク</a:t>
            </a:r>
            <a:r>
              <a:rPr kumimoji="1" lang="en-US" altLang="ja-JP" dirty="0"/>
              <a:t>IO</a:t>
            </a:r>
            <a:r>
              <a:rPr kumimoji="1" lang="ja-JP" altLang="en-US" dirty="0"/>
              <a:t>が非常に多いため、ここがボトルネックになる場合も多いのです。</a:t>
            </a:r>
            <a:endParaRPr kumimoji="1" lang="en-US" altLang="ja-JP" dirty="0"/>
          </a:p>
          <a:p>
            <a:r>
              <a:rPr kumimoji="1" lang="ja-JP" altLang="en-US" dirty="0"/>
              <a:t>そのため、メインフレームで採用されている</a:t>
            </a:r>
            <a:r>
              <a:rPr kumimoji="1" lang="en-US" altLang="ja-JP" dirty="0"/>
              <a:t>I/O</a:t>
            </a:r>
            <a:r>
              <a:rPr kumimoji="1" lang="ja-JP" altLang="en-US" dirty="0"/>
              <a:t>チャネルの並列化や、キャッシングといった手法が取り入れられました。</a:t>
            </a:r>
            <a:endParaRPr kumimoji="1" lang="en-US" altLang="ja-JP" dirty="0"/>
          </a:p>
          <a:p>
            <a:r>
              <a:rPr kumimoji="1" lang="ja-JP" altLang="en-US" dirty="0"/>
              <a:t>最近増えているのが、インメモリ型のデータベースです。ディスクを使わないため、高速な処理が可能です。</a:t>
            </a:r>
            <a:endParaRPr kumimoji="1" lang="en-US" altLang="ja-JP" dirty="0"/>
          </a:p>
          <a:p>
            <a:r>
              <a:rPr kumimoji="1" lang="ja-JP" altLang="en-US" dirty="0"/>
              <a:t>インメモリについては、この後斎藤さんの講義で取り上げて頂きます。</a:t>
            </a:r>
            <a:endParaRPr kumimoji="1" lang="en-US" altLang="ja-JP" dirty="0"/>
          </a:p>
          <a:p>
            <a:endParaRPr kumimoji="1" lang="en-US" altLang="ja-JP" dirty="0"/>
          </a:p>
          <a:p>
            <a:r>
              <a:rPr kumimoji="1" lang="ja-JP" altLang="en-US" dirty="0"/>
              <a:t>他には、コンピュータを複数台並べて分散処理（並列処理）する方法があります。クラスタ、シェアドナッシング、シャーディングなどがありますが、後のスライドで説明します。</a:t>
            </a:r>
            <a:endParaRPr kumimoji="1" lang="en-US" altLang="ja-JP" dirty="0"/>
          </a:p>
          <a:p>
            <a:endParaRPr kumimoji="1" lang="en-US" altLang="ja-JP" dirty="0"/>
          </a:p>
          <a:p>
            <a:r>
              <a:rPr kumimoji="1" lang="ja-JP" altLang="en-US" dirty="0"/>
              <a:t>そして、特定の用途向けに高速化を図ったＤＢも開発されました。具体的には、ＢＩなどで過去のデータを解析する用途です。</a:t>
            </a:r>
            <a:endParaRPr kumimoji="1" lang="en-US" altLang="ja-JP" dirty="0"/>
          </a:p>
          <a:p>
            <a:r>
              <a:rPr kumimoji="1" lang="ja-JP" altLang="en-US" dirty="0"/>
              <a:t>ＢＩについては別の講義でお話ししますが、ＤＷＨなどに蓄積された大量のデータを解析して、売上の傾向を見たり、予測を立てたりする場合、通常の</a:t>
            </a:r>
            <a:r>
              <a:rPr kumimoji="1" lang="en-US" altLang="ja-JP" dirty="0"/>
              <a:t>RDBMS</a:t>
            </a:r>
            <a:r>
              <a:rPr kumimoji="1" lang="ja-JP" altLang="en-US" dirty="0"/>
              <a:t>を使うとオーバーヘッドが大きく、効率が悪いのです。列指向</a:t>
            </a:r>
            <a:r>
              <a:rPr kumimoji="1" lang="en-US" altLang="ja-JP" dirty="0"/>
              <a:t>DB</a:t>
            </a:r>
            <a:r>
              <a:rPr kumimoji="1" lang="ja-JP" altLang="en-US" dirty="0"/>
              <a:t>については、後のスライドで説明します。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245982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RDBMS</a:t>
            </a:r>
            <a:r>
              <a:rPr kumimoji="1" lang="ja-JP" altLang="en-US" dirty="0"/>
              <a:t>に限らず、コンピュータの処理能力を上げる方法としては、</a:t>
            </a:r>
            <a:r>
              <a:rPr kumimoji="1" lang="en-US" altLang="ja-JP" dirty="0"/>
              <a:t>2</a:t>
            </a:r>
            <a:r>
              <a:rPr kumimoji="1" lang="ja-JP" altLang="en-US" dirty="0"/>
              <a:t>通りのやり方があります。（本当はもっとありますが、まあ、話を単純化して）</a:t>
            </a:r>
            <a:endParaRPr kumimoji="1" lang="en-US" altLang="ja-JP" dirty="0"/>
          </a:p>
          <a:p>
            <a:endParaRPr kumimoji="1" lang="en-US" altLang="ja-JP" dirty="0"/>
          </a:p>
          <a:p>
            <a:r>
              <a:rPr kumimoji="1" lang="ja-JP" altLang="en-US" dirty="0"/>
              <a:t>ひとつめの方法は、より速い</a:t>
            </a:r>
            <a:r>
              <a:rPr kumimoji="1" lang="en-US" altLang="ja-JP" dirty="0"/>
              <a:t>CPU</a:t>
            </a:r>
            <a:r>
              <a:rPr kumimoji="1" lang="ja-JP" altLang="en-US" dirty="0" err="1"/>
              <a:t>、</a:t>
            </a:r>
            <a:r>
              <a:rPr kumimoji="1" lang="ja-JP" altLang="en-US" dirty="0"/>
              <a:t>より大量のメモリ、より大型のコンピュータに入れ替えることです。これをスケールアップと言います。</a:t>
            </a:r>
            <a:endParaRPr kumimoji="1" lang="en-US" altLang="ja-JP" dirty="0"/>
          </a:p>
          <a:p>
            <a:r>
              <a:rPr kumimoji="1" lang="ja-JP" altLang="en-US" dirty="0"/>
              <a:t>しかし、この方法はコストが高く付きますし、上限もあります。</a:t>
            </a:r>
            <a:endParaRPr kumimoji="1" lang="en-US" altLang="ja-JP" dirty="0"/>
          </a:p>
          <a:p>
            <a:endParaRPr kumimoji="1" lang="en-US" altLang="ja-JP" dirty="0"/>
          </a:p>
          <a:p>
            <a:r>
              <a:rPr kumimoji="1" lang="ja-JP" altLang="en-US" dirty="0"/>
              <a:t>ふたつ</a:t>
            </a:r>
            <a:r>
              <a:rPr kumimoji="1" lang="ja-JP" altLang="en-US" dirty="0" err="1"/>
              <a:t>めは</a:t>
            </a:r>
            <a:r>
              <a:rPr kumimoji="1" lang="ja-JP" altLang="en-US" dirty="0"/>
              <a:t>、小さいコンピュータを沢山並列に並べることです。スケールアウトです。</a:t>
            </a:r>
            <a:endParaRPr kumimoji="1" lang="en-US" altLang="ja-JP" dirty="0"/>
          </a:p>
          <a:p>
            <a:r>
              <a:rPr kumimoji="1" lang="ja-JP" altLang="en-US" dirty="0"/>
              <a:t>クラウドサービスでは一般的に使われる方法で、</a:t>
            </a:r>
            <a:r>
              <a:rPr kumimoji="1" lang="en-US" altLang="ja-JP" dirty="0"/>
              <a:t>Google</a:t>
            </a:r>
            <a:r>
              <a:rPr kumimoji="1" lang="ja-JP" altLang="en-US" dirty="0"/>
              <a:t>などはこの方法で数百万台のサーバーを動かしていると言われています。</a:t>
            </a:r>
            <a:endParaRPr kumimoji="1" lang="en-US" altLang="ja-JP" dirty="0"/>
          </a:p>
          <a:p>
            <a:endParaRPr kumimoji="1" lang="en-US" altLang="ja-JP" dirty="0"/>
          </a:p>
          <a:p>
            <a:r>
              <a:rPr kumimoji="1" lang="ja-JP" altLang="en-US" dirty="0"/>
              <a:t>ここで問題になるのが、</a:t>
            </a:r>
            <a:r>
              <a:rPr kumimoji="1" lang="en-US" altLang="ja-JP" dirty="0"/>
              <a:t>RDBMS</a:t>
            </a:r>
            <a:r>
              <a:rPr kumimoji="1" lang="ja-JP" altLang="en-US" dirty="0"/>
              <a:t>はスケールアウトしにくい、という特性があることです。</a:t>
            </a:r>
            <a:endParaRPr kumimoji="1" lang="en-US" altLang="ja-JP" dirty="0"/>
          </a:p>
          <a:p>
            <a:endParaRPr kumimoji="1" lang="en-US" altLang="ja-JP" dirty="0"/>
          </a:p>
          <a:p>
            <a:r>
              <a:rPr kumimoji="1" lang="en-US" altLang="ja-JP" dirty="0"/>
              <a:t>RDBMS</a:t>
            </a:r>
            <a:r>
              <a:rPr kumimoji="1" lang="ja-JP" altLang="en-US" dirty="0"/>
              <a:t>でも、</a:t>
            </a:r>
            <a:r>
              <a:rPr kumimoji="1" lang="en-US" altLang="ja-JP" dirty="0"/>
              <a:t>Oracle</a:t>
            </a:r>
            <a:r>
              <a:rPr kumimoji="1" lang="ja-JP" altLang="en-US" dirty="0"/>
              <a:t>の</a:t>
            </a:r>
            <a:r>
              <a:rPr kumimoji="1" lang="en-US" altLang="ja-JP" dirty="0"/>
              <a:t>RAC</a:t>
            </a:r>
            <a:r>
              <a:rPr kumimoji="1" lang="ja-JP" altLang="en-US" dirty="0"/>
              <a:t>などでは、数台～数十台規模のサーバーを並列に繋いで処理能力を上げる方法がありますが、これはクラスタリングと呼ばれます。並列処理の一種ですが、非常に高価ですし、これを使ってもせいぜい数十台くらいまでしか拡張できません。</a:t>
            </a:r>
            <a:endParaRPr kumimoji="1" lang="en-US" altLang="ja-JP" dirty="0"/>
          </a:p>
          <a:p>
            <a:endParaRPr kumimoji="1" lang="en-US" altLang="ja-JP" dirty="0"/>
          </a:p>
          <a:p>
            <a:r>
              <a:rPr kumimoji="1" lang="ja-JP" altLang="en-US" dirty="0"/>
              <a:t>無理にスケールアップさせることも可能ですが、オーバーヘッドが大きくなりすぎて実用にならないと考えられています。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128280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ja-JP" altLang="en-US" dirty="0"/>
              <a:t>これまで</a:t>
            </a:r>
            <a:r>
              <a:rPr kumimoji="1" lang="en-US" altLang="ja-JP" dirty="0"/>
              <a:t>RDBMS</a:t>
            </a:r>
            <a:r>
              <a:rPr kumimoji="1" lang="ja-JP" altLang="en-US" dirty="0"/>
              <a:t>は分散処理に向かないというお話しをしてきましたが、現在いくつかの方式が実用化されています。</a:t>
            </a:r>
            <a:endParaRPr kumimoji="1" lang="en-US" altLang="ja-JP" dirty="0"/>
          </a:p>
          <a:p>
            <a:endParaRPr kumimoji="1" lang="en-US" altLang="ja-JP" dirty="0"/>
          </a:p>
          <a:p>
            <a:r>
              <a:rPr kumimoji="1" lang="ja-JP" altLang="en-US" dirty="0"/>
              <a:t>単一システムでは、コンピュータとストレージが</a:t>
            </a:r>
            <a:r>
              <a:rPr kumimoji="1" lang="en-US" altLang="ja-JP" dirty="0"/>
              <a:t>1</a:t>
            </a:r>
            <a:r>
              <a:rPr kumimoji="1" lang="ja-JP" altLang="en-US" dirty="0"/>
              <a:t>対</a:t>
            </a:r>
            <a:r>
              <a:rPr kumimoji="1" lang="en-US" altLang="ja-JP" dirty="0"/>
              <a:t>1</a:t>
            </a:r>
            <a:r>
              <a:rPr kumimoji="1" lang="ja-JP" altLang="en-US" dirty="0"/>
              <a:t>で接続されていますから、排他制御などは有効に働きます。</a:t>
            </a:r>
            <a:endParaRPr kumimoji="1" lang="en-US" altLang="ja-JP" dirty="0"/>
          </a:p>
          <a:p>
            <a:endParaRPr kumimoji="1" lang="en-US" altLang="ja-JP" dirty="0"/>
          </a:p>
          <a:p>
            <a:r>
              <a:rPr kumimoji="1" lang="ja-JP" altLang="en-US" dirty="0"/>
              <a:t>そして、複数のコンピュータでストレージを共有するクラスタシステムがあります。汎用の</a:t>
            </a:r>
            <a:r>
              <a:rPr kumimoji="1" lang="en-US" altLang="ja-JP" dirty="0"/>
              <a:t>RDBMS</a:t>
            </a:r>
            <a:r>
              <a:rPr kumimoji="1" lang="ja-JP" altLang="en-US" dirty="0"/>
              <a:t>で分散（並列）処理を行う場合、これがほぼ唯一の選択肢です。</a:t>
            </a:r>
            <a:r>
              <a:rPr kumimoji="1" lang="en-US" altLang="ja-JP" dirty="0"/>
              <a:t>Oracle</a:t>
            </a:r>
            <a:r>
              <a:rPr kumimoji="1" lang="ja-JP" altLang="en-US" dirty="0"/>
              <a:t>の</a:t>
            </a:r>
            <a:r>
              <a:rPr kumimoji="1" lang="en-US" altLang="ja-JP" dirty="0"/>
              <a:t>RAC</a:t>
            </a:r>
            <a:r>
              <a:rPr kumimoji="1" lang="ja-JP" altLang="en-US" dirty="0"/>
              <a:t>がこの方式です。</a:t>
            </a:r>
            <a:endParaRPr kumimoji="1" lang="en-US" altLang="ja-JP" dirty="0"/>
          </a:p>
          <a:p>
            <a:r>
              <a:rPr kumimoji="1" lang="ja-JP" altLang="en-US" dirty="0"/>
              <a:t>この方式では、コンピュータとストレージの間は高速の回線で接続されています。データ更新などの情報を全コンピュータで高速に共有する必要があるからです。</a:t>
            </a:r>
            <a:endParaRPr kumimoji="1" lang="en-US" altLang="ja-JP" dirty="0"/>
          </a:p>
          <a:p>
            <a:r>
              <a:rPr kumimoji="1" lang="ja-JP" altLang="en-US" dirty="0"/>
              <a:t>イーサネットなどのネットワークでは遅すぎるため、高速の</a:t>
            </a:r>
            <a:r>
              <a:rPr kumimoji="1" lang="en-US" altLang="ja-JP" dirty="0"/>
              <a:t>IO</a:t>
            </a:r>
            <a:r>
              <a:rPr kumimoji="1" lang="ja-JP" altLang="en-US" dirty="0"/>
              <a:t>チャネルを使うため、コンピュータとストレージを離して設置することはできず、通常は同じ建物、同じコンピュータルームに設置しなければなりません。コンピュータは高価ですし、台数も数台～数十台までしか増やすことができません。</a:t>
            </a:r>
            <a:endParaRPr kumimoji="1" lang="en-US" altLang="ja-JP" dirty="0"/>
          </a:p>
          <a:p>
            <a:endParaRPr kumimoji="1" lang="en-US" altLang="ja-JP" dirty="0"/>
          </a:p>
          <a:p>
            <a:r>
              <a:rPr kumimoji="1" lang="ja-JP" altLang="en-US" dirty="0"/>
              <a:t>シェアドナッシングは、「なにも共有しない」という意味です。データベースだけに使われる言葉ではありませんが、分散データベースを考えるときのひとつの選択肢になっています。データを分割して依存関係を無くすことにより、</a:t>
            </a:r>
            <a:r>
              <a:rPr kumimoji="1" lang="en-US" altLang="ja-JP" dirty="0"/>
              <a:t>1</a:t>
            </a:r>
            <a:r>
              <a:rPr kumimoji="1" lang="ja-JP" altLang="en-US" dirty="0"/>
              <a:t>カ所で行った修正を他のコンピュータやストレージに知らせたり反映させたりする必要が無ければ、各々のコンピュータは各々の管理するデータに自由にアクセスできます。</a:t>
            </a:r>
            <a:endParaRPr kumimoji="1" lang="en-US" altLang="ja-JP" dirty="0"/>
          </a:p>
          <a:p>
            <a:endParaRPr kumimoji="1" lang="en-US" altLang="ja-JP" dirty="0"/>
          </a:p>
          <a:p>
            <a:r>
              <a:rPr kumimoji="1" lang="ja-JP" altLang="en-US" dirty="0"/>
              <a:t>しかし、この方式は、あらかじめデータアクセスのコンフリクトが起きないようにデータやシステムを設計しなければなりません。開発負荷が高まると同時に、そういった設計が可能な分野は必ずしも多くありません。限定された環境でのみ使える方式です。</a:t>
            </a:r>
            <a:r>
              <a:rPr kumimoji="1" lang="en-US" altLang="ja-JP" dirty="0"/>
              <a:t>Web</a:t>
            </a:r>
            <a:r>
              <a:rPr kumimoji="1" lang="ja-JP" altLang="en-US" dirty="0"/>
              <a:t>システムや</a:t>
            </a:r>
            <a:r>
              <a:rPr kumimoji="1" lang="en-US" altLang="ja-JP" dirty="0"/>
              <a:t>DWH</a:t>
            </a:r>
            <a:r>
              <a:rPr kumimoji="1" lang="ja-JP" altLang="en-US" dirty="0"/>
              <a:t>に向いているとされます。</a:t>
            </a:r>
            <a:endParaRPr kumimoji="1" lang="en-US" altLang="ja-JP" dirty="0"/>
          </a:p>
          <a:p>
            <a:endParaRPr kumimoji="1" lang="en-US" altLang="ja-JP" dirty="0"/>
          </a:p>
          <a:p>
            <a:r>
              <a:rPr kumimoji="1" lang="en-US" altLang="ja-JP" dirty="0"/>
              <a:t>DWH</a:t>
            </a:r>
            <a:r>
              <a:rPr kumimoji="1" lang="ja-JP" altLang="en-US" dirty="0"/>
              <a:t>にどんどんデータをため込んでいくような用途では、データの書き換えがほとんど起こりませんので、こういったモデルに向いています。また、データを分離しやすい</a:t>
            </a:r>
            <a:r>
              <a:rPr kumimoji="1" lang="en-US" altLang="ja-JP" dirty="0"/>
              <a:t>Web</a:t>
            </a:r>
            <a:r>
              <a:rPr kumimoji="1" lang="ja-JP" altLang="en-US" dirty="0"/>
              <a:t>システムにも向いているとされます。</a:t>
            </a:r>
            <a:endParaRPr kumimoji="1" lang="en-US" altLang="ja-JP" dirty="0"/>
          </a:p>
          <a:p>
            <a:endParaRPr kumimoji="1" lang="en-US" altLang="ja-JP" dirty="0"/>
          </a:p>
          <a:p>
            <a:r>
              <a:rPr kumimoji="1" lang="en-US" altLang="ja-JP" dirty="0"/>
              <a:t>Google</a:t>
            </a:r>
            <a:r>
              <a:rPr kumimoji="1" lang="ja-JP" altLang="en-US" dirty="0"/>
              <a:t>ではシェアドナッシングのことをシャーディングと呼んでいます。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23142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51553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カラム型</a:t>
            </a:r>
            <a:r>
              <a:rPr kumimoji="1" lang="en-US" altLang="ja-JP" dirty="0"/>
              <a:t>DB</a:t>
            </a:r>
            <a:r>
              <a:rPr kumimoji="1" lang="ja-JP" altLang="en-US" dirty="0"/>
              <a:t>（カラムナ</a:t>
            </a:r>
            <a:r>
              <a:rPr kumimoji="1" lang="en-US" altLang="ja-JP" dirty="0"/>
              <a:t>DB</a:t>
            </a:r>
            <a:r>
              <a:rPr kumimoji="1" lang="ja-JP" altLang="en-US" dirty="0"/>
              <a:t>と呼ぶこともあるようです）は、</a:t>
            </a:r>
            <a:r>
              <a:rPr kumimoji="1" lang="en-US" altLang="ja-JP" dirty="0"/>
              <a:t>BI</a:t>
            </a:r>
            <a:r>
              <a:rPr kumimoji="1" lang="ja-JP" altLang="en-US" dirty="0"/>
              <a:t>などの分析用途向けに高速化が施された</a:t>
            </a:r>
            <a:r>
              <a:rPr kumimoji="1" lang="en-US" altLang="ja-JP" dirty="0"/>
              <a:t>RDBMS</a:t>
            </a:r>
            <a:r>
              <a:rPr kumimoji="1" lang="ja-JP" altLang="en-US" dirty="0"/>
              <a:t>で、</a:t>
            </a:r>
            <a:r>
              <a:rPr kumimoji="1" lang="en-US" altLang="ja-JP" dirty="0"/>
              <a:t>1996</a:t>
            </a:r>
            <a:r>
              <a:rPr kumimoji="1" lang="ja-JP" altLang="en-US" dirty="0"/>
              <a:t>年に発表された</a:t>
            </a:r>
            <a:r>
              <a:rPr kumimoji="1" lang="en-US" altLang="ja-JP" dirty="0"/>
              <a:t>Sybase IQ</a:t>
            </a:r>
            <a:r>
              <a:rPr kumimoji="1" lang="ja-JP" altLang="en-US" dirty="0"/>
              <a:t>などが代表的なものです。</a:t>
            </a:r>
            <a:endParaRPr kumimoji="1" lang="en-US" altLang="ja-JP" dirty="0"/>
          </a:p>
          <a:p>
            <a:r>
              <a:rPr kumimoji="1" lang="en-US" altLang="ja-JP" dirty="0"/>
              <a:t>http://enterprisezine.jp/dbonline/detail/5019</a:t>
            </a:r>
          </a:p>
          <a:p>
            <a:endParaRPr kumimoji="1" lang="en-US" altLang="ja-JP" dirty="0"/>
          </a:p>
          <a:p>
            <a:r>
              <a:rPr kumimoji="1" lang="ja-JP" altLang="en-US" dirty="0"/>
              <a:t>通常の</a:t>
            </a:r>
            <a:r>
              <a:rPr kumimoji="1" lang="en-US" altLang="ja-JP" dirty="0"/>
              <a:t>RDBMS</a:t>
            </a:r>
            <a:r>
              <a:rPr kumimoji="1" lang="ja-JP" altLang="en-US" dirty="0"/>
              <a:t>では、データを「行」単位で扱います。顧客名をキーとして売上高を検索すると行ったような使い方です。この場合、売上高以外にも、住所などのデータもいったん読み込むことになります。この方式はランダムアクセスに強く、行単位で情報を更新するオンライントランザクションのような処理に適しています。</a:t>
            </a:r>
            <a:endParaRPr kumimoji="1" lang="en-US" altLang="ja-JP" dirty="0"/>
          </a:p>
          <a:p>
            <a:endParaRPr kumimoji="1" lang="en-US" altLang="ja-JP" dirty="0"/>
          </a:p>
          <a:p>
            <a:r>
              <a:rPr kumimoji="1" lang="ja-JP" altLang="en-US" dirty="0"/>
              <a:t>しかし、</a:t>
            </a:r>
            <a:r>
              <a:rPr kumimoji="1" lang="en-US" altLang="ja-JP" dirty="0"/>
              <a:t>BI</a:t>
            </a:r>
            <a:r>
              <a:rPr kumimoji="1" lang="ja-JP" altLang="en-US" dirty="0"/>
              <a:t>など、集計や分析を行う場合には、多くの場合、顧客名などは必要無く、地域的な売上の分布や、月単位での変化などを検討します。この場合、行単位でデータを読み込んでいると、</a:t>
            </a:r>
            <a:r>
              <a:rPr kumimoji="1" lang="en-US" altLang="ja-JP" dirty="0"/>
              <a:t>DB</a:t>
            </a:r>
            <a:r>
              <a:rPr kumimoji="1" lang="ja-JP" altLang="en-US" dirty="0"/>
              <a:t>全体を一度読みこむことになりかねません。</a:t>
            </a:r>
            <a:endParaRPr kumimoji="1" lang="en-US" altLang="ja-JP" dirty="0"/>
          </a:p>
          <a:p>
            <a:endParaRPr kumimoji="1" lang="en-US" altLang="ja-JP" dirty="0"/>
          </a:p>
          <a:p>
            <a:r>
              <a:rPr kumimoji="1" lang="ja-JP" altLang="en-US" dirty="0"/>
              <a:t>しかし、この場合必要なのは、売上、地域、日付データの「列」だけなのです。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は、通常の</a:t>
            </a:r>
            <a:r>
              <a:rPr kumimoji="1" lang="en-US" altLang="ja-JP" dirty="0"/>
              <a:t>RDBMS</a:t>
            </a:r>
            <a:r>
              <a:rPr kumimoji="1" lang="ja-JP" altLang="en-US" dirty="0"/>
              <a:t>を通じて集積された</a:t>
            </a:r>
            <a:r>
              <a:rPr kumimoji="1" lang="en-US" altLang="ja-JP" dirty="0"/>
              <a:t>DWH</a:t>
            </a:r>
            <a:r>
              <a:rPr kumimoji="1" lang="ja-JP" altLang="en-US" dirty="0"/>
              <a:t>などのデータをいったん列単位のデータに変換し、列方向の読み込み用に構成し直してあります。列情報だけを高速に読み込むことが可能です。</a:t>
            </a:r>
            <a:endParaRPr kumimoji="1" lang="en-US" altLang="ja-JP" dirty="0"/>
          </a:p>
          <a:p>
            <a:endParaRPr kumimoji="1" lang="en-US" altLang="ja-JP" dirty="0"/>
          </a:p>
          <a:p>
            <a:r>
              <a:rPr kumimoji="1" lang="ja-JP" altLang="en-US" dirty="0"/>
              <a:t>こういったカラム型</a:t>
            </a:r>
            <a:r>
              <a:rPr kumimoji="1" lang="en-US" altLang="ja-JP" dirty="0"/>
              <a:t>DB</a:t>
            </a:r>
            <a:r>
              <a:rPr kumimoji="1" lang="ja-JP" altLang="en-US" dirty="0"/>
              <a:t>には、</a:t>
            </a:r>
            <a:r>
              <a:rPr kumimoji="1" lang="en-US" altLang="ja-JP" dirty="0" err="1"/>
              <a:t>SybaseIQ</a:t>
            </a:r>
            <a:r>
              <a:rPr kumimoji="1" lang="ja-JP" altLang="en-US" dirty="0" err="1"/>
              <a:t>、</a:t>
            </a:r>
            <a:r>
              <a:rPr kumimoji="1" lang="en-US" altLang="ja-JP" dirty="0" err="1"/>
              <a:t>Netezza</a:t>
            </a:r>
            <a:r>
              <a:rPr kumimoji="1" lang="ja-JP" altLang="en-US" dirty="0" err="1"/>
              <a:t>、</a:t>
            </a:r>
            <a:r>
              <a:rPr kumimoji="1" lang="en-US" altLang="ja-JP" dirty="0" err="1"/>
              <a:t>Vertica</a:t>
            </a:r>
            <a:r>
              <a:rPr kumimoji="1" lang="ja-JP" altLang="en-US" dirty="0"/>
              <a:t>などがあります。また最近では通常の</a:t>
            </a:r>
            <a:r>
              <a:rPr kumimoji="1" lang="en-US" altLang="ja-JP" dirty="0"/>
              <a:t>RDBMS</a:t>
            </a:r>
            <a:r>
              <a:rPr kumimoji="1" lang="ja-JP" altLang="en-US" dirty="0"/>
              <a:t>も、カラム検索機能を持たせたものが発表されています。</a:t>
            </a:r>
            <a:endParaRPr kumimoji="1" lang="en-US" altLang="ja-JP" dirty="0"/>
          </a:p>
          <a:p>
            <a:r>
              <a:rPr kumimoji="1" lang="ja-JP" altLang="en-US" dirty="0"/>
              <a:t>これらの</a:t>
            </a:r>
            <a:r>
              <a:rPr kumimoji="1" lang="en-US" altLang="ja-JP" dirty="0"/>
              <a:t>DB</a:t>
            </a:r>
            <a:r>
              <a:rPr kumimoji="1" lang="ja-JP" altLang="en-US" dirty="0"/>
              <a:t>は、メインの</a:t>
            </a:r>
            <a:r>
              <a:rPr kumimoji="1" lang="en-US" altLang="ja-JP" dirty="0"/>
              <a:t>DB</a:t>
            </a:r>
            <a:r>
              <a:rPr kumimoji="1" lang="ja-JP" altLang="en-US" dirty="0"/>
              <a:t>とは別にカラム型</a:t>
            </a:r>
            <a:r>
              <a:rPr kumimoji="1" lang="en-US" altLang="ja-JP" dirty="0"/>
              <a:t>DB</a:t>
            </a:r>
            <a:r>
              <a:rPr kumimoji="1" lang="ja-JP" altLang="en-US" dirty="0"/>
              <a:t>を作成してデータをコピーしておき、必要に応じてどちらかを使うというものです。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をいちいちアップデートするのはオーバーヘッドがかかりそうですが、</a:t>
            </a:r>
            <a:r>
              <a:rPr kumimoji="1" lang="en-US" altLang="ja-JP" dirty="0"/>
              <a:t>Oracle</a:t>
            </a:r>
            <a:r>
              <a:rPr kumimoji="1" lang="ja-JP" altLang="en-US" dirty="0"/>
              <a:t>によるとインメモリ機能を使って高速に行うため、問題にならないそうです。</a:t>
            </a:r>
            <a:endParaRPr kumimoji="1" lang="en-US" altLang="ja-JP" dirty="0"/>
          </a:p>
          <a:p>
            <a:endParaRPr kumimoji="1" lang="en-US" altLang="ja-JP" dirty="0"/>
          </a:p>
          <a:p>
            <a:r>
              <a:rPr kumimoji="1" lang="en-US" altLang="ja-JP" dirty="0"/>
              <a:t>http://www.publickey1.jp/blog/13/oracle_12coracle_openworld_2013.html</a:t>
            </a:r>
          </a:p>
          <a:p>
            <a:endParaRPr kumimoji="1" lang="en-US" altLang="ja-JP" dirty="0"/>
          </a:p>
          <a:p>
            <a:r>
              <a:rPr kumimoji="1" lang="ja-JP" altLang="en-US" dirty="0"/>
              <a:t>それどころか、従来行指向</a:t>
            </a:r>
            <a:r>
              <a:rPr kumimoji="1" lang="en-US" altLang="ja-JP" dirty="0"/>
              <a:t>RDBMS</a:t>
            </a:r>
            <a:r>
              <a:rPr kumimoji="1" lang="ja-JP" altLang="en-US" dirty="0"/>
              <a:t>で行っていたインデックスの作業が不要になるため、</a:t>
            </a:r>
            <a:r>
              <a:rPr kumimoji="1" lang="en-US" altLang="ja-JP" dirty="0"/>
              <a:t>OLTP</a:t>
            </a:r>
            <a:r>
              <a:rPr kumimoji="1" lang="ja-JP" altLang="en-US" dirty="0"/>
              <a:t>自体の性能も向上すると言うことです。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33650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例えば、その日の売上金額の合計が欲しい場合、読み込む必要のある列は売上金額のみです。</a:t>
            </a:r>
            <a:endParaRPr kumimoji="1" lang="en-US" altLang="ja-JP" dirty="0"/>
          </a:p>
          <a:p>
            <a:r>
              <a:rPr kumimoji="1" lang="ja-JP" altLang="en-US" dirty="0"/>
              <a:t>しかし、普通の</a:t>
            </a:r>
            <a:r>
              <a:rPr kumimoji="1" lang="en-US" altLang="ja-JP" dirty="0"/>
              <a:t>RDBMS</a:t>
            </a:r>
            <a:r>
              <a:rPr kumimoji="1" lang="ja-JP" altLang="en-US" dirty="0"/>
              <a:t>（行指向）では、全データをいったん読み込んで、売上金額を集計します。</a:t>
            </a:r>
            <a:endParaRPr kumimoji="1" lang="en-US" altLang="ja-JP" dirty="0"/>
          </a:p>
          <a:p>
            <a:r>
              <a:rPr kumimoji="1" lang="ja-JP" altLang="en-US" dirty="0"/>
              <a:t>これに対し、列指向なら読み込みは非常に高速です。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45818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今度は、顧客の都道府県別の分布を見たい場合。</a:t>
            </a:r>
            <a:endParaRPr kumimoji="1" lang="en-US" altLang="ja-JP" dirty="0"/>
          </a:p>
          <a:p>
            <a:endParaRPr kumimoji="1" lang="en-US" altLang="ja-JP" dirty="0"/>
          </a:p>
          <a:p>
            <a:r>
              <a:rPr kumimoji="1" lang="ja-JP" altLang="en-US" dirty="0"/>
              <a:t>列指向なら、住所の列（都道府県のみが別になっていれば尚可）だけを読み込んで集計すれば良いのです。</a:t>
            </a:r>
            <a:endParaRPr kumimoji="1" lang="en-US" altLang="ja-JP" dirty="0"/>
          </a:p>
          <a:p>
            <a:endParaRPr kumimoji="1" lang="en-US" altLang="ja-JP" dirty="0"/>
          </a:p>
          <a:p>
            <a:r>
              <a:rPr kumimoji="1" lang="ja-JP" altLang="en-US" dirty="0"/>
              <a:t>しかもこのとき、都道府県ということが分かっていれば、都道府県名を入れておく必要はありません。北海道から沖縄まで、番号を振っておけば、データ量は数分の一で済み、読み込みも高速化できます。</a:t>
            </a:r>
            <a:endParaRPr kumimoji="1" lang="en-US" altLang="ja-JP" dirty="0"/>
          </a:p>
          <a:p>
            <a:r>
              <a:rPr kumimoji="1" lang="ja-JP" altLang="en-US" dirty="0"/>
              <a:t>さらに、列指向ではデータをハードディスク上の隣り合ったセクターに連続して書き込むこともできる製品もあり、さらに読み込みを高速化できます。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189277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反対に列指向が不得手なのが、データのランダムなアクセスや更新です。</a:t>
            </a:r>
            <a:endParaRPr kumimoji="1" lang="en-US" altLang="ja-JP" dirty="0"/>
          </a:p>
          <a:p>
            <a:endParaRPr kumimoji="1" lang="en-US" altLang="ja-JP" dirty="0"/>
          </a:p>
          <a:p>
            <a:r>
              <a:rPr kumimoji="1" lang="ja-JP" altLang="en-US" dirty="0"/>
              <a:t>行指向であればひとつの行を読み込んで書き換えるだけですが、列指向だと（製品にもよりますが）全てのカラムを検索していちいち書き換える必要があります。</a:t>
            </a:r>
            <a:endParaRPr kumimoji="1" lang="en-US" altLang="ja-JP" dirty="0"/>
          </a:p>
          <a:p>
            <a:endParaRPr kumimoji="1" lang="en-US" altLang="ja-JP" dirty="0"/>
          </a:p>
          <a:p>
            <a:r>
              <a:rPr kumimoji="1" lang="ja-JP" altLang="en-US" dirty="0"/>
              <a:t>そもそも、カラム型ではランダムアクセス型のデータ更新と行った用途には使わない、というのが一般的な考え方です。</a:t>
            </a:r>
            <a:endParaRPr kumimoji="1" lang="en-US" altLang="ja-JP" dirty="0"/>
          </a:p>
          <a:p>
            <a:endParaRPr kumimoji="1" lang="en-US" altLang="ja-JP" dirty="0"/>
          </a:p>
          <a:p>
            <a:r>
              <a:rPr kumimoji="1" lang="ja-JP" altLang="en-US" dirty="0"/>
              <a:t>ただし、最近ではランダムアクセスが可能なカラム型、という</a:t>
            </a:r>
            <a:r>
              <a:rPr kumimoji="1" lang="en-US" altLang="ja-JP" dirty="0"/>
              <a:t>RDBMS</a:t>
            </a:r>
            <a:r>
              <a:rPr kumimoji="1" lang="ja-JP" altLang="en-US" dirty="0"/>
              <a:t>も出てきています。（後述）</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20</a:t>
            </a:fld>
            <a:endParaRPr lang="ja-JP" altLang="en-US"/>
          </a:p>
        </p:txBody>
      </p:sp>
    </p:spTree>
    <p:extLst>
      <p:ext uri="{BB962C8B-B14F-4D97-AF65-F5344CB8AC3E}">
        <p14:creationId xmlns:p14="http://schemas.microsoft.com/office/powerpoint/2010/main" val="22693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23603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4667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a:t>
            </a:r>
            <a:r>
              <a:rPr kumimoji="1" lang="en-US" altLang="ja-JP" dirty="0"/>
              <a:t>RDBMS</a:t>
            </a:r>
            <a:r>
              <a:rPr kumimoji="1" lang="ja-JP" altLang="en-US" dirty="0"/>
              <a:t>の手直しではとても間に合わない分野が出現しました。検索や</a:t>
            </a:r>
            <a:r>
              <a:rPr kumimoji="1" lang="en-US" altLang="ja-JP" dirty="0"/>
              <a:t>Web</a:t>
            </a:r>
            <a:r>
              <a:rPr kumimoji="1" lang="ja-JP" altLang="en-US" dirty="0"/>
              <a:t>サービスなどのインターネット上のサービスや</a:t>
            </a:r>
            <a:r>
              <a:rPr kumimoji="1" lang="en-US" altLang="ja-JP" dirty="0" err="1"/>
              <a:t>IoT</a:t>
            </a:r>
            <a:r>
              <a:rPr kumimoji="1" lang="ja-JP" altLang="en-US" dirty="0"/>
              <a:t>・機械学習などの自動化データです。</a:t>
            </a:r>
            <a:endParaRPr kumimoji="1" lang="en-US" altLang="ja-JP" dirty="0"/>
          </a:p>
          <a:p>
            <a:endParaRPr kumimoji="1" lang="en-US" altLang="ja-JP" dirty="0"/>
          </a:p>
          <a:p>
            <a:r>
              <a:rPr kumimoji="1" lang="ja-JP" altLang="en-US" dirty="0"/>
              <a:t>世界中の</a:t>
            </a:r>
            <a:r>
              <a:rPr kumimoji="1" lang="en-US" altLang="ja-JP" dirty="0"/>
              <a:t>Web</a:t>
            </a:r>
            <a:r>
              <a:rPr kumimoji="1" lang="ja-JP" altLang="en-US" dirty="0"/>
              <a:t>サイトを検索したり、数億人のユーザーを抱えて大量の書込を処理するなど、これまでとはケタの違うデータを処理しなければなりません。</a:t>
            </a:r>
            <a:endParaRPr kumimoji="1" lang="en-US" altLang="ja-JP" dirty="0"/>
          </a:p>
          <a:p>
            <a:endParaRPr kumimoji="1" lang="en-US" altLang="ja-JP" dirty="0"/>
          </a:p>
          <a:p>
            <a:r>
              <a:rPr kumimoji="1" lang="ja-JP" altLang="en-US" dirty="0"/>
              <a:t>また、</a:t>
            </a:r>
            <a:r>
              <a:rPr kumimoji="1" lang="en-US" altLang="ja-JP" dirty="0"/>
              <a:t>Web</a:t>
            </a:r>
            <a:r>
              <a:rPr kumimoji="1" lang="ja-JP" altLang="en-US" dirty="0"/>
              <a:t>サイトや</a:t>
            </a:r>
            <a:r>
              <a:rPr kumimoji="1" lang="en-US" altLang="ja-JP" dirty="0"/>
              <a:t>SNS</a:t>
            </a:r>
            <a:r>
              <a:rPr kumimoji="1" lang="ja-JP" altLang="en-US" dirty="0" err="1"/>
              <a:t>、</a:t>
            </a:r>
            <a:r>
              <a:rPr kumimoji="1" lang="en-US" altLang="ja-JP" dirty="0" err="1"/>
              <a:t>IoT</a:t>
            </a:r>
            <a:r>
              <a:rPr kumimoji="1" lang="ja-JP" altLang="en-US" dirty="0"/>
              <a:t>が扱うのは、文書や画像、センサーデータなどの非構造化データです。</a:t>
            </a:r>
            <a:endParaRPr kumimoji="1" lang="en-US" altLang="ja-JP" dirty="0"/>
          </a:p>
          <a:p>
            <a:endParaRPr kumimoji="1" lang="en-US" altLang="ja-JP" dirty="0"/>
          </a:p>
          <a:p>
            <a:r>
              <a:rPr kumimoji="1" lang="ja-JP" altLang="en-US" dirty="0"/>
              <a:t>このために</a:t>
            </a:r>
            <a:r>
              <a:rPr kumimoji="1" lang="en-US" altLang="ja-JP" dirty="0"/>
              <a:t>RDBMS</a:t>
            </a:r>
            <a:r>
              <a:rPr kumimoji="1" lang="ja-JP" altLang="en-US" dirty="0"/>
              <a:t>とは発想の違うデータベースが必要となったのです。</a:t>
            </a:r>
            <a:endParaRPr kumimoji="1" lang="en-US" altLang="ja-JP" dirty="0"/>
          </a:p>
          <a:p>
            <a:endParaRPr kumimoji="1" lang="en-US" altLang="ja-JP" dirty="0"/>
          </a:p>
          <a:p>
            <a:r>
              <a:rPr kumimoji="1" lang="ja-JP" altLang="en-US" dirty="0"/>
              <a:t>そこで、プログラミングなどで使われていた連想配列というデータ管理の仕組みをベースにして、単純かつ拡張可能なデータストアとして</a:t>
            </a:r>
            <a:r>
              <a:rPr kumimoji="1" lang="en-US" altLang="ja-JP" dirty="0"/>
              <a:t>KVS</a:t>
            </a:r>
            <a:r>
              <a:rPr kumimoji="1" lang="ja-JP" altLang="en-US" dirty="0"/>
              <a:t>が考え出されました。</a:t>
            </a:r>
            <a:endParaRPr kumimoji="1" lang="en-US" altLang="ja-JP" dirty="0"/>
          </a:p>
          <a:p>
            <a:r>
              <a:rPr kumimoji="1" lang="en-US" altLang="ja-JP" dirty="0"/>
              <a:t>KVS</a:t>
            </a:r>
            <a:r>
              <a:rPr kumimoji="1" lang="ja-JP" altLang="en-US" dirty="0"/>
              <a:t>はデータベースと呼ばれることも多いですが、データストアといったほうが実態に近いと思います。データベースというと、どうしても高機能なものを想像してしまいます。</a:t>
            </a:r>
            <a:r>
              <a:rPr kumimoji="1" lang="en-US" altLang="ja-JP" dirty="0"/>
              <a:t>KVS</a:t>
            </a:r>
            <a:r>
              <a:rPr kumimoji="1" lang="ja-JP" altLang="en-US" dirty="0"/>
              <a:t>の</a:t>
            </a:r>
            <a:r>
              <a:rPr kumimoji="1" lang="en-US" altLang="ja-JP" dirty="0"/>
              <a:t>S</a:t>
            </a:r>
            <a:r>
              <a:rPr kumimoji="1" lang="ja-JP" altLang="en-US" dirty="0"/>
              <a:t>は</a:t>
            </a:r>
            <a:r>
              <a:rPr kumimoji="1" lang="en-US" altLang="ja-JP" dirty="0"/>
              <a:t>Store</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378578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のデータ形式は構造化されたデータのテーブルで、複数のテーブルを結合するなど、柔軟で高度な処理が可能です。</a:t>
            </a:r>
            <a:endParaRPr kumimoji="1" lang="en-US" altLang="ja-JP" dirty="0"/>
          </a:p>
          <a:p>
            <a:endParaRPr kumimoji="1" lang="en-US" altLang="ja-JP" dirty="0"/>
          </a:p>
          <a:p>
            <a:r>
              <a:rPr kumimoji="1" lang="ja-JP" altLang="en-US" dirty="0"/>
              <a:t>これに対し、</a:t>
            </a:r>
            <a:r>
              <a:rPr kumimoji="1" lang="en-US" altLang="ja-JP" dirty="0"/>
              <a:t>KVS</a:t>
            </a:r>
            <a:r>
              <a:rPr kumimoji="1" lang="ja-JP" altLang="en-US" dirty="0"/>
              <a:t>のデータモデルは「キー（識別子）」と「バリュー（値）」の組合せです。バリューには、テキストや画像など、非構造化データを入れることができます。横</a:t>
            </a:r>
            <a:r>
              <a:rPr kumimoji="1" lang="en-US" altLang="ja-JP" dirty="0"/>
              <a:t>2</a:t>
            </a:r>
            <a:r>
              <a:rPr kumimoji="1" lang="ja-JP" altLang="en-US" dirty="0"/>
              <a:t>列の縦に長いテーブルと考えることもできます。そして、キーを指定して値を読み込む、といったシンプルなデータ操作のみがサポートされています。</a:t>
            </a:r>
            <a:r>
              <a:rPr kumimoji="1" lang="ja-JP" altLang="en-US" sz="1200" kern="1200" dirty="0">
                <a:solidFill>
                  <a:schemeClr val="tx1"/>
                </a:solidFill>
                <a:latin typeface="+mn-lt"/>
                <a:ea typeface="+mn-ea"/>
                <a:cs typeface="+mn-cs"/>
              </a:rPr>
              <a:t>構造を限りなくシンプルにし、機能も絞り込むことで、高速性を実現しているのです。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のデータは分割が可能で、非常に分散処理しやすくできています。分散処理できる</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を分散</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と呼びますが、基本的に</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は分散システムを前提に設計されています。</a:t>
            </a: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25286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何故</a:t>
            </a:r>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では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が不可能だった性能の向上が可能なのでしょうか？</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では普通にサポートされている</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特性を保証できないのです。逆に言うと、</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を諦めることによって分散性能・高速性能を手に入れた、とも言えます。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分散システムで</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を保証できない理由については、</a:t>
            </a:r>
            <a:r>
              <a:rPr kumimoji="1" lang="en-US" altLang="ja-JP" sz="1200" kern="1200" dirty="0">
                <a:solidFill>
                  <a:schemeClr val="tx1"/>
                </a:solidFill>
                <a:latin typeface="+mn-lt"/>
                <a:ea typeface="+mn-ea"/>
                <a:cs typeface="+mn-cs"/>
              </a:rPr>
              <a:t>CAP</a:t>
            </a:r>
            <a:r>
              <a:rPr kumimoji="1" lang="ja-JP" altLang="en-US" sz="1200" kern="1200" dirty="0">
                <a:solidFill>
                  <a:schemeClr val="tx1"/>
                </a:solidFill>
                <a:latin typeface="+mn-lt"/>
                <a:ea typeface="+mn-ea"/>
                <a:cs typeface="+mn-cs"/>
              </a:rPr>
              <a:t>定理が知られています。補足資料に入れてありますので、ご確認下さい。</a:t>
            </a:r>
            <a:endParaRPr kumimoji="1" lang="en-US" altLang="ja-JP" dirty="0"/>
          </a:p>
          <a:p>
            <a:endParaRPr kumimoji="1" lang="en-US" altLang="ja-JP" dirty="0"/>
          </a:p>
          <a:p>
            <a:r>
              <a:rPr kumimoji="1" lang="ja-JP" altLang="en-US" dirty="0"/>
              <a:t>このように、</a:t>
            </a:r>
            <a:r>
              <a:rPr kumimoji="1" lang="en-US" altLang="ja-JP" dirty="0"/>
              <a:t>ACID</a:t>
            </a:r>
            <a:r>
              <a:rPr kumimoji="1" lang="ja-JP" altLang="en-US" dirty="0"/>
              <a:t>の追求が当たり前だったデータベースの世界に、</a:t>
            </a:r>
            <a:r>
              <a:rPr kumimoji="1" lang="en-US" altLang="ja-JP" dirty="0"/>
              <a:t>ACID</a:t>
            </a:r>
            <a:r>
              <a:rPr kumimoji="1" lang="ja-JP" altLang="en-US" dirty="0"/>
              <a:t>の実現は難しいが、飛躍的な高速化が可能な手法が出てきたわけです。</a:t>
            </a:r>
            <a:endParaRPr kumimoji="1" lang="en-US" altLang="ja-JP" dirty="0"/>
          </a:p>
          <a:p>
            <a:endParaRPr kumimoji="1" lang="en-US" altLang="ja-JP" dirty="0"/>
          </a:p>
          <a:p>
            <a:r>
              <a:rPr kumimoji="1" lang="ja-JP" altLang="en-US" dirty="0"/>
              <a:t>高速性能も</a:t>
            </a:r>
            <a:r>
              <a:rPr kumimoji="1" lang="en-US" altLang="ja-JP" dirty="0"/>
              <a:t>ACID</a:t>
            </a:r>
            <a:r>
              <a:rPr kumimoji="1" lang="ja-JP" altLang="en-US" dirty="0"/>
              <a:t>も欲しい、という要望はもちろんあったわけですが、</a:t>
            </a:r>
            <a:r>
              <a:rPr kumimoji="1" lang="en-US" altLang="ja-JP" dirty="0"/>
              <a:t>CAP</a:t>
            </a:r>
            <a:r>
              <a:rPr kumimoji="1" lang="ja-JP" altLang="en-US" dirty="0"/>
              <a:t>定理が発表されて、全てを求めることが無理なことが証明されたのです。（これについてはいろいろ議論があります。詳しくは補足資料で）</a:t>
            </a:r>
            <a:endParaRPr kumimoji="1" lang="en-US" altLang="ja-JP" dirty="0"/>
          </a:p>
          <a:p>
            <a:endParaRPr kumimoji="1" lang="en-US" altLang="ja-JP" dirty="0"/>
          </a:p>
          <a:p>
            <a:r>
              <a:rPr kumimoji="1" lang="ja-JP" altLang="en-US" dirty="0"/>
              <a:t>そして高速化のために</a:t>
            </a:r>
            <a:r>
              <a:rPr kumimoji="1" lang="en-US" altLang="ja-JP" dirty="0"/>
              <a:t>ACID</a:t>
            </a:r>
            <a:r>
              <a:rPr kumimoji="1" lang="ja-JP" altLang="en-US" dirty="0"/>
              <a:t>を諦める、という新しい選択肢が生まれました。この考え方を</a:t>
            </a:r>
            <a:r>
              <a:rPr kumimoji="1" lang="en-US" altLang="ja-JP" dirty="0"/>
              <a:t>BASE</a:t>
            </a:r>
            <a:r>
              <a:rPr kumimoji="1" lang="ja-JP" altLang="en-US" dirty="0"/>
              <a:t>と呼んでいます。</a:t>
            </a:r>
            <a:r>
              <a:rPr kumimoji="1" lang="en-US" altLang="ja-JP" dirty="0"/>
              <a:t>BASE</a:t>
            </a:r>
            <a:r>
              <a:rPr kumimoji="1" lang="ja-JP" altLang="en-US" dirty="0"/>
              <a:t>に基づいたデータベースシステムが</a:t>
            </a:r>
            <a:r>
              <a:rPr kumimoji="1" lang="en-US" altLang="ja-JP" dirty="0"/>
              <a:t>NoSQL</a:t>
            </a:r>
            <a:r>
              <a:rPr kumimoji="1" lang="ja-JP" altLang="en-US" dirty="0"/>
              <a:t>である、ということもできます。</a:t>
            </a:r>
            <a:endParaRPr kumimoji="1" lang="en-US" altLang="ja-JP" dirty="0"/>
          </a:p>
          <a:p>
            <a:endParaRPr kumimoji="1" lang="en-US" altLang="ja-JP" dirty="0"/>
          </a:p>
          <a:p>
            <a:r>
              <a:rPr kumimoji="1" lang="ja-JP" altLang="en-US" dirty="0"/>
              <a:t>ただ、</a:t>
            </a:r>
            <a:r>
              <a:rPr kumimoji="1" lang="en-US" altLang="ja-JP" dirty="0"/>
              <a:t>KVS</a:t>
            </a:r>
            <a:r>
              <a:rPr kumimoji="1" lang="ja-JP" altLang="en-US" dirty="0"/>
              <a:t>の定義は未だに曖昧で、決まった仕様もありません。「これができれば</a:t>
            </a:r>
            <a:r>
              <a:rPr kumimoji="1" lang="en-US" altLang="ja-JP" dirty="0"/>
              <a:t>KVS</a:t>
            </a:r>
            <a:r>
              <a:rPr kumimoji="1" lang="ja-JP" altLang="en-US" dirty="0"/>
              <a:t>」とか「これが無ければ</a:t>
            </a:r>
            <a:r>
              <a:rPr kumimoji="1" lang="en-US" altLang="ja-JP" dirty="0"/>
              <a:t>KVS</a:t>
            </a:r>
            <a:r>
              <a:rPr kumimoji="1" lang="ja-JP" altLang="en-US" dirty="0"/>
              <a:t>とは呼べない」などの決まりが無いのです。</a:t>
            </a:r>
            <a:r>
              <a:rPr kumimoji="1" lang="en-US" altLang="ja-JP" dirty="0" err="1"/>
              <a:t>BigTable</a:t>
            </a:r>
            <a:r>
              <a:rPr kumimoji="1" lang="ja-JP" altLang="en-US" dirty="0"/>
              <a:t>も、</a:t>
            </a:r>
            <a:r>
              <a:rPr kumimoji="1" lang="en-US" altLang="ja-JP" dirty="0"/>
              <a:t>Wikipedia</a:t>
            </a:r>
            <a:r>
              <a:rPr kumimoji="1" lang="ja-JP" altLang="en-US" dirty="0"/>
              <a:t>では「ソート済みカラム指向」などと分類されています。他のサイトでも、</a:t>
            </a:r>
            <a:r>
              <a:rPr kumimoji="1" lang="en-US" altLang="ja-JP" dirty="0"/>
              <a:t>KVS</a:t>
            </a:r>
            <a:r>
              <a:rPr kumimoji="1" lang="ja-JP" altLang="en-US" dirty="0" err="1"/>
              <a:t>だっ</a:t>
            </a:r>
            <a:r>
              <a:rPr kumimoji="1" lang="ja-JP" altLang="en-US" dirty="0"/>
              <a:t>たりカラム指向だったりと、一定しません。最近ではワイドカラムストアというカテゴリも出てきました。</a:t>
            </a:r>
            <a:endParaRPr kumimoji="1" lang="en-US" altLang="ja-JP" dirty="0"/>
          </a:p>
          <a:p>
            <a:endParaRPr kumimoji="1" lang="en-US" altLang="ja-JP" dirty="0"/>
          </a:p>
          <a:p>
            <a:r>
              <a:rPr kumimoji="1" lang="ja-JP" altLang="en-US" dirty="0"/>
              <a:t>さらに現在、様々な会社が自社の用途に合わせた</a:t>
            </a:r>
            <a:r>
              <a:rPr kumimoji="1" lang="en-US" altLang="ja-JP" dirty="0"/>
              <a:t>KVS</a:t>
            </a:r>
            <a:r>
              <a:rPr kumimoji="1" lang="ja-JP" altLang="en-US" dirty="0" err="1"/>
              <a:t>を開</a:t>
            </a:r>
            <a:r>
              <a:rPr kumimoji="1" lang="ja-JP" altLang="en-US" dirty="0"/>
              <a:t>発しています。データ構造もできることも微妙に違うのです。</a:t>
            </a:r>
            <a:r>
              <a:rPr kumimoji="1" lang="en-US" altLang="ja-JP" dirty="0"/>
              <a:t>Facebook</a:t>
            </a:r>
            <a:r>
              <a:rPr kumimoji="1" lang="ja-JP" altLang="en-US" dirty="0"/>
              <a:t>が作った</a:t>
            </a:r>
            <a:r>
              <a:rPr kumimoji="1" lang="en-US" altLang="ja-JP" dirty="0"/>
              <a:t>KVS</a:t>
            </a:r>
            <a:r>
              <a:rPr kumimoji="1" lang="ja-JP" altLang="en-US" dirty="0"/>
              <a:t>である</a:t>
            </a:r>
            <a:r>
              <a:rPr kumimoji="1" lang="en-US" altLang="ja-JP" dirty="0"/>
              <a:t>Cassandra</a:t>
            </a:r>
            <a:r>
              <a:rPr kumimoji="1" lang="ja-JP" altLang="en-US" dirty="0"/>
              <a:t>は、可用性を重視してデータの整合性についてはプライオリティを下げています。（</a:t>
            </a:r>
            <a:r>
              <a:rPr kumimoji="1" lang="en-US" altLang="ja-JP" dirty="0"/>
              <a:t>Facebook</a:t>
            </a:r>
            <a:r>
              <a:rPr kumimoji="1" lang="ja-JP" altLang="en-US" dirty="0"/>
              <a:t>は</a:t>
            </a:r>
            <a:r>
              <a:rPr kumimoji="1" lang="en-US" altLang="ja-JP" dirty="0"/>
              <a:t>Cassandra</a:t>
            </a:r>
            <a:r>
              <a:rPr kumimoji="1" lang="ja-JP" altLang="en-US" dirty="0"/>
              <a:t>をオープンソース化し、現在では違う</a:t>
            </a:r>
            <a:r>
              <a:rPr kumimoji="1" lang="en-US" altLang="ja-JP" dirty="0"/>
              <a:t>DB</a:t>
            </a:r>
            <a:r>
              <a:rPr kumimoji="1" lang="ja-JP" altLang="en-US" dirty="0" err="1"/>
              <a:t>を開</a:t>
            </a:r>
            <a:r>
              <a:rPr kumimoji="1" lang="ja-JP" altLang="en-US" dirty="0"/>
              <a:t>発しています）</a:t>
            </a:r>
            <a:endParaRPr kumimoji="1" lang="en-US" altLang="ja-JP" dirty="0"/>
          </a:p>
          <a:p>
            <a:r>
              <a:rPr kumimoji="1" lang="ja-JP" altLang="en-US" dirty="0"/>
              <a:t>例えば、</a:t>
            </a:r>
            <a:r>
              <a:rPr kumimoji="1" lang="en-US" altLang="ja-JP" dirty="0"/>
              <a:t>Facebook</a:t>
            </a:r>
            <a:r>
              <a:rPr kumimoji="1" lang="ja-JP" altLang="en-US" dirty="0"/>
              <a:t>で「いいね</a:t>
            </a:r>
            <a:r>
              <a:rPr kumimoji="1" lang="en-US" altLang="ja-JP" dirty="0"/>
              <a:t>!</a:t>
            </a:r>
            <a:r>
              <a:rPr kumimoji="1" lang="ja-JP" altLang="en-US" dirty="0"/>
              <a:t>」したのに、すぐにそれが反映されないことがあります。しかし、それは数秒のことで、気づかない人も多いでしょう。</a:t>
            </a:r>
            <a:endParaRPr kumimoji="1" lang="en-US" altLang="ja-JP" dirty="0"/>
          </a:p>
          <a:p>
            <a:r>
              <a:rPr kumimoji="1" lang="ja-JP" altLang="en-US" dirty="0"/>
              <a:t>何秒か待てば、きちんと反映されます。これが「</a:t>
            </a:r>
            <a:r>
              <a:rPr kumimoji="1" lang="en-US" altLang="ja-JP" dirty="0"/>
              <a:t>Eventually Consistent</a:t>
            </a:r>
            <a:r>
              <a:rPr kumimoji="1" lang="ja-JP" altLang="en-US" dirty="0"/>
              <a:t>」です。「いいね</a:t>
            </a:r>
            <a:r>
              <a:rPr kumimoji="1" lang="en-US" altLang="ja-JP" dirty="0"/>
              <a:t>!</a:t>
            </a:r>
            <a:r>
              <a:rPr kumimoji="1" lang="ja-JP" altLang="en-US" dirty="0"/>
              <a:t>」が何秒か遅れようが、怒る人はいないわけです。</a:t>
            </a:r>
            <a:endParaRPr kumimoji="1" lang="en-US" altLang="ja-JP" dirty="0"/>
          </a:p>
          <a:p>
            <a:endParaRPr kumimoji="1" lang="en-US" altLang="ja-JP" dirty="0"/>
          </a:p>
          <a:p>
            <a:r>
              <a:rPr kumimoji="1" lang="en-US" altLang="ja-JP" dirty="0"/>
              <a:t>Google</a:t>
            </a:r>
            <a:r>
              <a:rPr kumimoji="1" lang="ja-JP" altLang="en-US" dirty="0"/>
              <a:t>のサービスでは、整合性を重視した実装となっており、一貫性は保たれますが、一時的にサービスを利用できない状態が起こりえます。</a:t>
            </a:r>
            <a:endParaRPr kumimoji="1" lang="en-US" altLang="ja-JP" dirty="0"/>
          </a:p>
          <a:p>
            <a:r>
              <a:rPr kumimoji="1" lang="ja-JP" altLang="en-US" dirty="0"/>
              <a:t>実際に検索サービスやカレンダーなどの反応が悪いことがありますが、少し待てば復活するので、大きな問題にはならないでしょう。</a:t>
            </a:r>
            <a:endParaRPr kumimoji="1" lang="en-US" altLang="ja-JP" dirty="0"/>
          </a:p>
          <a:p>
            <a:endParaRPr kumimoji="1" lang="en-US" altLang="ja-JP" dirty="0"/>
          </a:p>
          <a:p>
            <a:r>
              <a:rPr kumimoji="1" lang="ja-JP" altLang="en-US" dirty="0"/>
              <a:t>要するに、「全てを追求する」のではなく、「我慢できるところは我慢する」ことによって、「これまでとは次元の違うスケーラビリティを得る」のが</a:t>
            </a:r>
            <a:r>
              <a:rPr kumimoji="1" lang="en-US" altLang="ja-JP" dirty="0"/>
              <a:t>NoSQL</a:t>
            </a:r>
            <a:r>
              <a:rPr kumimoji="1" lang="ja-JP" altLang="en-US" dirty="0"/>
              <a:t>であり、</a:t>
            </a:r>
            <a:r>
              <a:rPr kumimoji="1" lang="en-US" altLang="ja-JP" dirty="0"/>
              <a:t>BASE</a:t>
            </a:r>
            <a:r>
              <a:rPr kumimoji="1" lang="ja-JP" altLang="en-US" dirty="0"/>
              <a:t>の思想なのです。</a:t>
            </a:r>
            <a:endParaRPr kumimoji="1" lang="en-US" altLang="ja-JP" dirty="0"/>
          </a:p>
          <a:p>
            <a:endParaRPr kumimoji="1" lang="en-US" altLang="ja-JP" dirty="0"/>
          </a:p>
          <a:p>
            <a:r>
              <a:rPr kumimoji="1" lang="ja-JP" altLang="en-US" dirty="0"/>
              <a:t>しかし、これが株式取引のシステムであったならば、数秒の遅れは数億円の損失に繋がるかもしれません。そこに</a:t>
            </a:r>
            <a:r>
              <a:rPr kumimoji="1" lang="en-US" altLang="ja-JP" dirty="0"/>
              <a:t>NoSQL</a:t>
            </a:r>
            <a:r>
              <a:rPr kumimoji="1" lang="ja-JP" altLang="en-US" dirty="0"/>
              <a:t>を使うわけにはいかないのです。</a:t>
            </a:r>
            <a:endParaRPr kumimoji="1" lang="en-US" altLang="ja-JP" dirty="0"/>
          </a:p>
          <a:p>
            <a:endParaRPr kumimoji="1" lang="en-US" altLang="ja-JP" dirty="0"/>
          </a:p>
          <a:p>
            <a:r>
              <a:rPr kumimoji="1" lang="ja-JP" altLang="en-US" dirty="0"/>
              <a:t>要は、自社の顧客が望んでいることを見極め、重要でない部分を妥協することなのです。それによって、システムコストを大きく削減することができます。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352081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しかし、純粋な</a:t>
            </a:r>
            <a:r>
              <a:rPr kumimoji="1" lang="en-US" altLang="ja-JP" dirty="0"/>
              <a:t>KVS</a:t>
            </a:r>
            <a:r>
              <a:rPr kumimoji="1" lang="ja-JP" altLang="en-US" dirty="0"/>
              <a:t>ではさすがに使いづらいため、様々な企業が自社利用のために</a:t>
            </a:r>
            <a:r>
              <a:rPr kumimoji="1" lang="en-US" altLang="ja-JP" dirty="0"/>
              <a:t>Value</a:t>
            </a:r>
            <a:r>
              <a:rPr kumimoji="1" lang="ja-JP" altLang="en-US" dirty="0"/>
              <a:t>部分を拡張したワイドカラムストアを開発しました。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78063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に代表されるデータベースマネジメントシステムは、複数のユーザー・プログラムからデータを共有できるように作られたシステム</a:t>
            </a:r>
            <a:r>
              <a:rPr kumimoji="1" lang="ja-JP" altLang="en-US"/>
              <a:t>です。そのために、</a:t>
            </a:r>
            <a:r>
              <a:rPr kumimoji="1" lang="en-US" altLang="ja-JP"/>
              <a:t>DBMS</a:t>
            </a:r>
            <a:r>
              <a:rPr kumimoji="1" lang="ja-JP" altLang="en-US"/>
              <a:t>にはデータ保護や一貫性の維持のための機能が組込まれています。反面、これがオーバーヘッドにもなります。</a:t>
            </a:r>
            <a:endParaRPr kumimoji="1" lang="en-US" altLang="ja-JP" dirty="0"/>
          </a:p>
          <a:p>
            <a:endParaRPr kumimoji="1" lang="en-US" altLang="ja-JP" dirty="0"/>
          </a:p>
          <a:p>
            <a:r>
              <a:rPr kumimoji="1" lang="ja-JP" altLang="en-US" dirty="0"/>
              <a:t>これに</a:t>
            </a:r>
            <a:r>
              <a:rPr kumimoji="1" lang="ja-JP" altLang="en-US"/>
              <a:t>対し、</a:t>
            </a:r>
            <a:r>
              <a:rPr kumimoji="1" lang="en-US" altLang="ja-JP"/>
              <a:t>KVS</a:t>
            </a:r>
            <a:r>
              <a:rPr kumimoji="1" lang="ja-JP" altLang="en-US"/>
              <a:t>は</a:t>
            </a:r>
            <a:r>
              <a:rPr kumimoji="1" lang="ja-JP" altLang="en-US" dirty="0"/>
              <a:t>元々プログラムの中でデータを取り扱う「データストア」から発展したものです。プログラマが自由にフォーマットを決め、パフォーマンスを追求することができるのがデータストアですが、プログラム内にデータを保持するのは効率が悪いため、プログラムの外に出し、それを簡便に管理できるようにした</a:t>
            </a:r>
            <a:r>
              <a:rPr kumimoji="1" lang="ja-JP" altLang="en-US"/>
              <a:t>ものが</a:t>
            </a:r>
            <a:r>
              <a:rPr kumimoji="1" lang="en-US" altLang="ja-JP"/>
              <a:t>KVS</a:t>
            </a:r>
            <a:r>
              <a:rPr kumimoji="1" lang="ja-JP" altLang="en-US"/>
              <a:t>の</a:t>
            </a:r>
            <a:r>
              <a:rPr kumimoji="1" lang="ja-JP" altLang="en-US" dirty="0"/>
              <a:t>原型と考えられています。</a:t>
            </a:r>
            <a:endParaRPr kumimoji="1" lang="en-US" altLang="ja-JP" dirty="0"/>
          </a:p>
          <a:p>
            <a:endParaRPr kumimoji="1" lang="en-US" altLang="ja-JP" dirty="0"/>
          </a:p>
          <a:p>
            <a:r>
              <a:rPr kumimoji="1" lang="ja-JP" altLang="en-US" dirty="0"/>
              <a:t>いわば、特定の目的のためにチューニングすることを前提としたミニマムなシステム</a:t>
            </a:r>
            <a:r>
              <a:rPr kumimoji="1" lang="ja-JP" altLang="en-US"/>
              <a:t>で、データの整合性などはプログラムで行わなければなりません。</a:t>
            </a:r>
            <a:r>
              <a:rPr kumimoji="1" lang="en-US" altLang="ja-JP"/>
              <a:t>DBMS</a:t>
            </a:r>
            <a:r>
              <a:rPr kumimoji="1" lang="ja-JP" altLang="en-US"/>
              <a:t>のようにシステムが面倒を見てくれるわけでは無いのです。</a:t>
            </a:r>
            <a:endParaRPr kumimoji="1" lang="en-US" altLang="ja-JP" dirty="0"/>
          </a:p>
          <a:p>
            <a:endParaRPr kumimoji="1" lang="en-US" altLang="ja-JP" dirty="0"/>
          </a:p>
          <a:p>
            <a:r>
              <a:rPr kumimoji="1" lang="ja-JP" altLang="en-US"/>
              <a:t>現在は</a:t>
            </a:r>
            <a:r>
              <a:rPr kumimoji="1" lang="en-US" altLang="ja-JP"/>
              <a:t>KVS</a:t>
            </a:r>
            <a:r>
              <a:rPr kumimoji="1" lang="ja-JP" altLang="en-US"/>
              <a:t>も様々</a:t>
            </a:r>
            <a:r>
              <a:rPr kumimoji="1" lang="ja-JP" altLang="en-US" dirty="0"/>
              <a:t>なシステムや開発環境が整備され、以前よりも使いやすくなっています</a:t>
            </a:r>
            <a:r>
              <a:rPr kumimoji="1" lang="ja-JP" altLang="en-US"/>
              <a:t>が、機能を強化しすぎて</a:t>
            </a:r>
            <a:r>
              <a:rPr kumimoji="1" lang="en-US" altLang="ja-JP"/>
              <a:t>DBMS</a:t>
            </a:r>
            <a:r>
              <a:rPr kumimoji="1" lang="ja-JP" altLang="en-US" dirty="0"/>
              <a:t>になって</a:t>
            </a:r>
            <a:r>
              <a:rPr kumimoji="1" lang="ja-JP" altLang="en-US"/>
              <a:t>しまうと、柔軟性</a:t>
            </a:r>
            <a:r>
              <a:rPr kumimoji="1" lang="ja-JP" altLang="en-US" dirty="0"/>
              <a:t>や高速性が失われることにもなりかねません。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889225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KVS</a:t>
            </a:r>
            <a:r>
              <a:rPr kumimoji="1" lang="ja-JP" altLang="en-US"/>
              <a:t>に続き、</a:t>
            </a:r>
            <a:r>
              <a:rPr kumimoji="1" lang="en-US" altLang="ja-JP"/>
              <a:t>RDBMS</a:t>
            </a:r>
            <a:r>
              <a:rPr kumimoji="1" lang="ja-JP" altLang="en-US"/>
              <a:t>以外のデータベースが続々と開発されました。これらをまとめて</a:t>
            </a:r>
            <a:r>
              <a:rPr kumimoji="1" lang="en-US" altLang="ja-JP"/>
              <a:t>NoSQL</a:t>
            </a:r>
            <a:r>
              <a:rPr kumimoji="1" lang="ja-JP" altLang="en-US"/>
              <a:t>と言います。</a:t>
            </a:r>
            <a:r>
              <a:rPr kumimoji="1" lang="en-US" altLang="ja-JP"/>
              <a:t>RDBMS</a:t>
            </a:r>
            <a:r>
              <a:rPr kumimoji="1" lang="ja-JP" altLang="en-US"/>
              <a:t>の象徴である</a:t>
            </a:r>
            <a:r>
              <a:rPr kumimoji="1" lang="en-US" altLang="ja-JP"/>
              <a:t>SQL</a:t>
            </a:r>
            <a:r>
              <a:rPr kumimoji="1" lang="ja-JP" altLang="en-US"/>
              <a:t>を使わない、という意味です。</a:t>
            </a:r>
            <a:r>
              <a:rPr kumimoji="1" lang="en-US" altLang="ja-JP"/>
              <a:t>NoSQL</a:t>
            </a:r>
            <a:r>
              <a:rPr kumimoji="1" lang="ja-JP" altLang="en-US"/>
              <a:t>としてひとまとまりに扱われますが、データ形式も使用目的もまったく異なるものです。</a:t>
            </a:r>
            <a:endParaRPr kumimoji="1" lang="en-US" altLang="ja-JP"/>
          </a:p>
          <a:p>
            <a:endParaRPr kumimoji="1" lang="en-US" altLang="ja-JP"/>
          </a:p>
          <a:p>
            <a:r>
              <a:rPr kumimoji="1" lang="en-US" altLang="ja-JP"/>
              <a:t>http</a:t>
            </a:r>
            <a:r>
              <a:rPr kumimoji="1" lang="en-US" altLang="ja-JP" dirty="0"/>
              <a:t>://</a:t>
            </a:r>
            <a:r>
              <a:rPr kumimoji="1" lang="en-US" altLang="ja-JP" dirty="0" err="1"/>
              <a:t>japan.zdnet.com</a:t>
            </a:r>
            <a:r>
              <a:rPr kumimoji="1" lang="en-US" altLang="ja-JP" dirty="0"/>
              <a:t>/article/35061140/</a:t>
            </a:r>
          </a:p>
          <a:p>
            <a:endParaRPr kumimoji="1" lang="en-US" altLang="ja-JP" dirty="0"/>
          </a:p>
          <a:p>
            <a:r>
              <a:rPr kumimoji="1" lang="ja-JP" altLang="en-US" dirty="0"/>
              <a:t>ワイドカラムは列指向と呼ばれることもありますが、列指向</a:t>
            </a:r>
            <a:r>
              <a:rPr kumimoji="1" lang="en-US" altLang="ja-JP" dirty="0"/>
              <a:t>RDBMS</a:t>
            </a:r>
            <a:r>
              <a:rPr kumimoji="1" lang="ja-JP" altLang="en-US" dirty="0"/>
              <a:t>とは違うので注意が必要です。</a:t>
            </a:r>
            <a:endParaRPr kumimoji="1" lang="en-US" altLang="ja-JP" dirty="0"/>
          </a:p>
          <a:p>
            <a:r>
              <a:rPr kumimoji="1" lang="en-US" altLang="ja-JP" dirty="0"/>
              <a:t>http</a:t>
            </a:r>
            <a:r>
              <a:rPr kumimoji="1" lang="en-US" altLang="ja-JP"/>
              <a:t>://openstandia.jp/event/pdf/20150828oss_con_report.pdf?osscon0828</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42869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https://thinkit.co.jp/story/2010/10/15/1798</a:t>
            </a:r>
          </a:p>
          <a:p>
            <a:endParaRPr kumimoji="1" lang="en-US" altLang="ja-JP"/>
          </a:p>
          <a:p>
            <a:r>
              <a:rPr kumimoji="1" lang="en-US" altLang="ja-JP"/>
              <a:t>MongoDB</a:t>
            </a:r>
            <a:r>
              <a:rPr kumimoji="1" lang="ja-JP" altLang="en-US"/>
              <a:t>は</a:t>
            </a:r>
            <a:r>
              <a:rPr kumimoji="1" lang="en-US" altLang="ja-JP"/>
              <a:t>KVS</a:t>
            </a:r>
            <a:r>
              <a:rPr kumimoji="1" lang="ja-JP" altLang="en-US"/>
              <a:t>、</a:t>
            </a:r>
            <a:r>
              <a:rPr kumimoji="1" lang="en-US" altLang="ja-JP"/>
              <a:t>MapReduce</a:t>
            </a:r>
            <a:r>
              <a:rPr kumimoji="1" lang="ja-JP" altLang="en-US"/>
              <a:t>も利用可能</a:t>
            </a:r>
            <a:endParaRPr kumimoji="1" lang="en-US" altLang="ja-JP"/>
          </a:p>
          <a:p>
            <a:r>
              <a:rPr kumimoji="1" lang="en-US" altLang="ja-JP"/>
              <a:t>http://www.atmarkit.co.jp/ait/articles/1211/09/news056.html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4239782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ドキュメント型</a:t>
            </a:r>
            <a:r>
              <a:rPr kumimoji="1" lang="en-US" altLang="ja-JP" dirty="0"/>
              <a:t>DB</a:t>
            </a:r>
            <a:r>
              <a:rPr kumimoji="1" lang="ja-JP" altLang="en-US" dirty="0"/>
              <a:t>は、非構造化データ（ドキュメント）を効率的に扱うことができます。</a:t>
            </a:r>
            <a:endParaRPr kumimoji="1" lang="en-US" altLang="ja-JP" dirty="0"/>
          </a:p>
          <a:p>
            <a:endParaRPr kumimoji="1" lang="en-US" altLang="ja-JP" dirty="0"/>
          </a:p>
          <a:p>
            <a:r>
              <a:rPr kumimoji="1" lang="en-US" altLang="ja-JP" dirty="0"/>
              <a:t>RDBMS</a:t>
            </a:r>
            <a:r>
              <a:rPr kumimoji="1" lang="ja-JP" altLang="en-US" dirty="0"/>
              <a:t>と比べて最大の違いは、「スキーマ」が無いことです。スキーマとは、</a:t>
            </a:r>
            <a:r>
              <a:rPr kumimoji="1" lang="en-US" altLang="ja-JP" dirty="0"/>
              <a:t>RDBMS</a:t>
            </a:r>
            <a:r>
              <a:rPr kumimoji="1" lang="ja-JP" altLang="en-US" dirty="0"/>
              <a:t>でデータを効率的に取り扱うことができるように、あらかじめデータ（テーブル）の構造を決めておくことです。</a:t>
            </a:r>
            <a:endParaRPr kumimoji="1" lang="en-US" altLang="ja-JP" dirty="0"/>
          </a:p>
          <a:p>
            <a:endParaRPr kumimoji="1" lang="en-US" altLang="ja-JP" dirty="0"/>
          </a:p>
          <a:p>
            <a:r>
              <a:rPr kumimoji="1" lang="ja-JP" altLang="en-US" dirty="0"/>
              <a:t>スキーマによって、</a:t>
            </a:r>
            <a:r>
              <a:rPr kumimoji="1" lang="en-US" altLang="ja-JP" dirty="0"/>
              <a:t>RDBMS</a:t>
            </a:r>
            <a:r>
              <a:rPr kumimoji="1" lang="ja-JP" altLang="en-US" dirty="0"/>
              <a:t>は効率的にデータを扱え、ストレージ容量も節約できます。しかし、文書などの非構造化データは、サイズや構造が個々に違います。イメージ等を含んでいるかもしれません。</a:t>
            </a:r>
            <a:r>
              <a:rPr kumimoji="1" lang="en-US" altLang="ja-JP" dirty="0"/>
              <a:t>RDBMS</a:t>
            </a:r>
            <a:r>
              <a:rPr kumimoji="1" lang="ja-JP" altLang="en-US" dirty="0"/>
              <a:t>でこういったデータを扱うためには、データ毎にスキーマを定義し直すか、あらかじめどんなものでも入れられるようなスキーマにしておかなければならず、とても効率的とは言えません。</a:t>
            </a:r>
            <a:endParaRPr kumimoji="1" lang="en-US" altLang="ja-JP" dirty="0"/>
          </a:p>
          <a:p>
            <a:endParaRPr kumimoji="1" lang="en-US" altLang="ja-JP" dirty="0"/>
          </a:p>
          <a:p>
            <a:r>
              <a:rPr kumimoji="1" lang="ja-JP" altLang="en-US" sz="1200" b="0" i="0" kern="1200" dirty="0">
                <a:solidFill>
                  <a:schemeClr val="tx1"/>
                </a:solidFill>
                <a:effectLst/>
                <a:latin typeface="+mn-lt"/>
                <a:ea typeface="+mn-ea"/>
                <a:cs typeface="+mn-cs"/>
              </a:rPr>
              <a:t>ドキュメント指向データベースでは、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件分のデータを「ドキュメント」と呼び、ツリー構造で管理されます。個々のドキュメントは自由なデータ構造を持つことができ、ドキュメントの挿入や削除も簡単です。多くの実装では、シャーディングによる分散処理にも対応し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EC</a:t>
            </a:r>
            <a:r>
              <a:rPr kumimoji="1" lang="ja-JP" altLang="en-US" sz="1200" b="0" i="0" kern="1200" dirty="0">
                <a:solidFill>
                  <a:schemeClr val="tx1"/>
                </a:solidFill>
                <a:effectLst/>
                <a:latin typeface="+mn-lt"/>
                <a:ea typeface="+mn-ea"/>
                <a:cs typeface="+mn-cs"/>
              </a:rPr>
              <a:t>サイトのカタログ管理やオンラインゲームなどで活用されています。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JSON</a:t>
            </a:r>
            <a:r>
              <a:rPr kumimoji="1" lang="ja-JP" altLang="en-US" sz="1200" b="0" i="0" kern="1200" dirty="0">
                <a:solidFill>
                  <a:schemeClr val="tx1"/>
                </a:solidFill>
                <a:effectLst/>
                <a:latin typeface="+mn-lt"/>
                <a:ea typeface="+mn-ea"/>
                <a:cs typeface="+mn-cs"/>
              </a:rPr>
              <a:t>を使う</a:t>
            </a:r>
            <a:r>
              <a:rPr kumimoji="1" lang="en-US" altLang="ja-JP" sz="1200" b="0" i="0" kern="1200" dirty="0" err="1">
                <a:solidFill>
                  <a:schemeClr val="tx1"/>
                </a:solidFill>
                <a:effectLst/>
                <a:latin typeface="+mn-lt"/>
                <a:ea typeface="+mn-ea"/>
                <a:cs typeface="+mn-cs"/>
              </a:rPr>
              <a:t>CouchDB</a:t>
            </a:r>
            <a:r>
              <a:rPr kumimoji="1" lang="ja-JP" altLang="en-US" sz="1200" b="0" i="0" kern="1200" dirty="0" err="1">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MongoDB</a:t>
            </a:r>
            <a:r>
              <a:rPr kumimoji="1" lang="ja-JP" altLang="en-US" sz="1200" b="0" i="0" kern="1200" dirty="0">
                <a:solidFill>
                  <a:schemeClr val="tx1"/>
                </a:solidFill>
                <a:effectLst/>
                <a:latin typeface="+mn-lt"/>
                <a:ea typeface="+mn-ea"/>
                <a:cs typeface="+mn-cs"/>
              </a:rPr>
              <a:t>の他に、</a:t>
            </a:r>
            <a:r>
              <a:rPr kumimoji="1" lang="en-US" altLang="ja-JP" sz="1200" b="0" i="0" kern="1200" dirty="0">
                <a:solidFill>
                  <a:schemeClr val="tx1"/>
                </a:solidFill>
                <a:effectLst/>
                <a:latin typeface="+mn-lt"/>
                <a:ea typeface="+mn-ea"/>
                <a:cs typeface="+mn-cs"/>
              </a:rPr>
              <a:t>XML</a:t>
            </a:r>
            <a:r>
              <a:rPr kumimoji="1" lang="ja-JP" altLang="en-US" sz="1200" b="0" i="0" kern="1200" dirty="0">
                <a:solidFill>
                  <a:schemeClr val="tx1"/>
                </a:solidFill>
                <a:effectLst/>
                <a:latin typeface="+mn-lt"/>
                <a:ea typeface="+mn-ea"/>
                <a:cs typeface="+mn-cs"/>
              </a:rPr>
              <a:t>を使う</a:t>
            </a:r>
            <a:r>
              <a:rPr kumimoji="1" lang="en-US" altLang="ja-JP" sz="1200" b="0" i="0" kern="1200" dirty="0">
                <a:solidFill>
                  <a:schemeClr val="tx1"/>
                </a:solidFill>
                <a:effectLst/>
                <a:latin typeface="+mn-lt"/>
                <a:ea typeface="+mn-ea"/>
                <a:cs typeface="+mn-cs"/>
              </a:rPr>
              <a:t>XMLDB</a:t>
            </a:r>
            <a:r>
              <a:rPr kumimoji="1" lang="ja-JP" altLang="en-US" sz="1200" b="0" i="0" kern="1200" dirty="0">
                <a:solidFill>
                  <a:schemeClr val="tx1"/>
                </a:solidFill>
                <a:effectLst/>
                <a:latin typeface="+mn-lt"/>
                <a:ea typeface="+mn-ea"/>
                <a:cs typeface="+mn-cs"/>
              </a:rPr>
              <a:t>などがあります。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2364677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グラフ型データベースは最初、</a:t>
            </a:r>
            <a:r>
              <a:rPr lang="en-US" altLang="ja-JP" dirty="0" err="1"/>
              <a:t>SNS</a:t>
            </a:r>
            <a:r>
              <a:rPr lang="ja-JP" altLang="en-US" dirty="0"/>
              <a:t>でソーシャルグラフを管理するために使われ始めました。人と人が複数の関係性を複雑に持つ</a:t>
            </a:r>
            <a:r>
              <a:rPr lang="en-US" altLang="ja-JP" dirty="0" err="1"/>
              <a:t>SNS</a:t>
            </a:r>
            <a:r>
              <a:rPr lang="ja-JP" altLang="en-US" dirty="0"/>
              <a:t>では、単純なテーブルでは管理しきれません。</a:t>
            </a:r>
            <a:r>
              <a:rPr lang="en-US" altLang="ja-JP" dirty="0"/>
              <a:t>RDBMS</a:t>
            </a:r>
            <a:r>
              <a:rPr lang="ja-JP" altLang="en-US" dirty="0"/>
              <a:t>でこれを管理しようとすると、テーブル間の</a:t>
            </a:r>
            <a:r>
              <a:rPr lang="en-US" altLang="ja-JP" dirty="0"/>
              <a:t>Join</a:t>
            </a:r>
            <a:r>
              <a:rPr lang="ja-JP" altLang="en-US" dirty="0"/>
              <a:t>が大量に発生し、効率が著しく落ちるとされています。</a:t>
            </a:r>
            <a:endParaRPr lang="en-US" altLang="ja-JP" dirty="0"/>
          </a:p>
          <a:p>
            <a:r>
              <a:rPr lang="ja-JP" altLang="en-US" dirty="0"/>
              <a:t>グラフ型データベースのデータモデルでは、各ノードに様々な属性</a:t>
            </a:r>
            <a:r>
              <a:rPr lang="en-US" altLang="ja-JP" dirty="0"/>
              <a:t>(</a:t>
            </a:r>
            <a:r>
              <a:rPr lang="en-US" altLang="ja-JP" dirty="0" err="1"/>
              <a:t>SNS</a:t>
            </a:r>
            <a:r>
              <a:rPr lang="ja-JP" altLang="en-US" dirty="0"/>
              <a:t>の場合には、名前や所属組織、役職、学歴など</a:t>
            </a:r>
            <a:r>
              <a:rPr lang="en-US" altLang="ja-JP" dirty="0"/>
              <a:t>)</a:t>
            </a:r>
            <a:r>
              <a:rPr lang="ja-JP" altLang="en-US" dirty="0"/>
              <a:t>を持たせることができ、リレーションにも、繋がりの期間や方向性を持たせることで、様々な関係性を効率よく表現できるようになっています。</a:t>
            </a:r>
            <a:endParaRPr lang="en-US" altLang="ja-JP" dirty="0"/>
          </a:p>
          <a:p>
            <a:endParaRPr lang="en-US" altLang="ja-JP" dirty="0"/>
          </a:p>
          <a:p>
            <a:r>
              <a:rPr lang="en-US" altLang="ja-JP" dirty="0" err="1"/>
              <a:t>SNS</a:t>
            </a:r>
            <a:r>
              <a:rPr lang="ja-JP" altLang="en-US" dirty="0"/>
              <a:t>以外にもグラフデータベースの活用例は広がっており、通信ネットワークや電力のグリッド網もグラフデータベースのデータモデルに近いとされています。問題が起きたときに、どこからどこまでのエリアの送電を止めれば被害を最小限に防げるのかを考えたりする場合や、地図上で最適な配送ルートを調べるのにもグラフデータベースは適しています。配送ルートは配達だけではなく集荷や給油もあり、とても複雑だからです。</a:t>
            </a:r>
          </a:p>
          <a:p>
            <a:endParaRPr kumimoji="1" lang="en-US" altLang="ja-JP" dirty="0"/>
          </a:p>
          <a:p>
            <a:endParaRPr kumimoji="1" lang="en-US" altLang="ja-JP" dirty="0"/>
          </a:p>
          <a:p>
            <a:r>
              <a:rPr kumimoji="1" lang="en-US" altLang="ja-JP" dirty="0"/>
              <a:t>http://</a:t>
            </a:r>
            <a:r>
              <a:rPr kumimoji="1" lang="en-US" altLang="ja-JP" dirty="0" err="1"/>
              <a:t>www.atmarkit.co.jp</a:t>
            </a:r>
            <a:r>
              <a:rPr kumimoji="1" lang="en-US" altLang="ja-JP" dirty="0"/>
              <a:t>/</a:t>
            </a:r>
            <a:r>
              <a:rPr kumimoji="1" lang="en-US" altLang="ja-JP" dirty="0" err="1"/>
              <a:t>ait</a:t>
            </a:r>
            <a:r>
              <a:rPr kumimoji="1" lang="en-US" altLang="ja-JP" dirty="0"/>
              <a:t>/articles/1507/28/</a:t>
            </a:r>
            <a:r>
              <a:rPr kumimoji="1" lang="en-US" altLang="ja-JP" dirty="0" err="1"/>
              <a:t>news015.html</a:t>
            </a:r>
            <a:endParaRPr kumimoji="1" lang="en-US" altLang="ja-JP" dirty="0"/>
          </a:p>
          <a:p>
            <a:r>
              <a:rPr kumimoji="1" lang="en-US" altLang="ja-JP" dirty="0"/>
              <a:t>http://</a:t>
            </a:r>
            <a:r>
              <a:rPr kumimoji="1" lang="en-US" altLang="ja-JP" dirty="0" err="1"/>
              <a:t>japan.zdnet.com</a:t>
            </a:r>
            <a:r>
              <a:rPr kumimoji="1" lang="en-US" altLang="ja-JP" dirty="0"/>
              <a:t>/article/35063431/4/</a:t>
            </a:r>
          </a:p>
          <a:p>
            <a:endParaRPr kumimoji="1" lang="en-US" altLang="ja-JP" dirty="0"/>
          </a:p>
          <a:p>
            <a:r>
              <a:rPr kumimoji="1" lang="en-US" altLang="ja-JP" dirty="0" err="1"/>
              <a:t>Node4j</a:t>
            </a:r>
            <a:r>
              <a:rPr kumimoji="1" lang="ja-JP" altLang="en-US" dirty="0" err="1"/>
              <a:t>を提</a:t>
            </a:r>
            <a:r>
              <a:rPr kumimoji="1" lang="ja-JP" altLang="en-US" dirty="0"/>
              <a:t>供しているクリエーションラインでは、このほかにも様々な事例が紹介されています。</a:t>
            </a:r>
            <a:endParaRPr kumimoji="1" lang="en-US" altLang="ja-JP" dirty="0"/>
          </a:p>
          <a:p>
            <a:r>
              <a:rPr kumimoji="1" lang="en-US" altLang="ja-JP" dirty="0"/>
              <a:t>http://</a:t>
            </a:r>
            <a:r>
              <a:rPr kumimoji="1" lang="en-US" altLang="ja-JP" dirty="0" err="1"/>
              <a:t>www.creationline.com</a:t>
            </a:r>
            <a:r>
              <a:rPr kumimoji="1" lang="en-US" altLang="ja-JP" dirty="0"/>
              <a:t>/</a:t>
            </a:r>
            <a:r>
              <a:rPr kumimoji="1" lang="en-US" altLang="ja-JP" dirty="0" err="1"/>
              <a:t>neo4j</a:t>
            </a:r>
            <a:r>
              <a:rPr kumimoji="1" lang="en-US" altLang="ja-JP" dirty="0"/>
              <a:t>/customers</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05451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データベースは、</a:t>
            </a:r>
            <a:r>
              <a:rPr kumimoji="0" lang="en-US" altLang="ja-JP" sz="1200" dirty="0">
                <a:latin typeface="+mn-lt"/>
                <a:ea typeface="+mn-ea"/>
              </a:rPr>
              <a:t>1950</a:t>
            </a:r>
            <a:r>
              <a:rPr kumimoji="0" lang="ja-JP" altLang="ja-JP" sz="1200" dirty="0">
                <a:latin typeface="+mn-lt"/>
                <a:ea typeface="+mn-ea"/>
              </a:rPr>
              <a:t>年頃アメリカ国防省において、複数に点在する資料保管場所を一箇所に集約し、そこに行けば全てのデータを得ることが出来るように効率化を図る目的で誕生し</a:t>
            </a:r>
            <a:r>
              <a:rPr kumimoji="0" lang="ja-JP" altLang="en-US" sz="1200" dirty="0">
                <a:latin typeface="+mn-lt"/>
                <a:ea typeface="+mn-ea"/>
              </a:rPr>
              <a:t>まし</a:t>
            </a:r>
            <a:r>
              <a:rPr kumimoji="0" lang="ja-JP" altLang="ja-JP" sz="1200" dirty="0">
                <a:latin typeface="+mn-lt"/>
                <a:ea typeface="+mn-ea"/>
              </a:rPr>
              <a:t>た。一箇所に集約された場所を、情報</a:t>
            </a:r>
            <a:r>
              <a:rPr kumimoji="0" lang="en-US" altLang="ja-JP" sz="1200" dirty="0">
                <a:latin typeface="+mn-lt"/>
                <a:ea typeface="+mn-ea"/>
              </a:rPr>
              <a:t>(Data)</a:t>
            </a:r>
            <a:r>
              <a:rPr kumimoji="0" lang="ja-JP" altLang="ja-JP" sz="1200" dirty="0">
                <a:latin typeface="+mn-lt"/>
                <a:ea typeface="+mn-ea"/>
              </a:rPr>
              <a:t>の基地</a:t>
            </a:r>
            <a:r>
              <a:rPr kumimoji="0" lang="en-US" altLang="ja-JP" sz="1200" dirty="0">
                <a:latin typeface="+mn-lt"/>
                <a:ea typeface="+mn-ea"/>
              </a:rPr>
              <a:t>(Base)</a:t>
            </a:r>
            <a:r>
              <a:rPr kumimoji="0" lang="ja-JP" altLang="ja-JP" sz="1200" dirty="0">
                <a:latin typeface="+mn-lt"/>
                <a:ea typeface="+mn-ea"/>
              </a:rPr>
              <a:t>と呼び、これが今日のデータベースの語源とされてい</a:t>
            </a:r>
            <a:r>
              <a:rPr kumimoji="0" lang="ja-JP" altLang="en-US" sz="1200" dirty="0">
                <a:latin typeface="+mn-lt"/>
                <a:ea typeface="+mn-ea"/>
              </a:rPr>
              <a:t>ます</a:t>
            </a:r>
            <a:r>
              <a:rPr kumimoji="0" lang="ja-JP" altLang="ja-JP" sz="1200" dirty="0">
                <a:latin typeface="+mn-lt"/>
                <a:ea typeface="+mn-ea"/>
              </a:rPr>
              <a:t>。</a:t>
            </a: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つまり、データベースといったときに、デジタルでは無く、最初は紙の資料を念頭に置いていたのです。</a:t>
            </a:r>
            <a:r>
              <a:rPr kumimoji="0" lang="ja-JP" altLang="ja-JP" sz="1200" dirty="0">
                <a:latin typeface="+mn-lt"/>
                <a:ea typeface="+mn-ea"/>
              </a:rPr>
              <a:t> </a:t>
            </a:r>
            <a:endParaRPr kumimoji="0" lang="ja-JP" altLang="en-US" sz="1200" dirty="0">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82662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http://japan.zdnet.com/article/35082204/</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76595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http://enterprisezine.jp/dbonline/detail/7562</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49196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データベースエンジンの人気度ランキングで、</a:t>
            </a:r>
            <a:r>
              <a:rPr kumimoji="1" lang="en-US" altLang="ja-JP" dirty="0"/>
              <a:t>MongoDB</a:t>
            </a:r>
            <a:r>
              <a:rPr kumimoji="1" lang="ja-JP" altLang="en-US" dirty="0"/>
              <a:t>は商用</a:t>
            </a:r>
            <a:r>
              <a:rPr kumimoji="1" lang="en-US" altLang="ja-JP" dirty="0"/>
              <a:t>DB</a:t>
            </a:r>
            <a:r>
              <a:rPr kumimoji="1" lang="ja-JP" altLang="en-US" dirty="0"/>
              <a:t>に次ぐ成績を上げています。</a:t>
            </a:r>
            <a:endParaRPr kumimoji="1" lang="en-US" altLang="ja-JP" dirty="0"/>
          </a:p>
          <a:p>
            <a:endParaRPr kumimoji="1" lang="en-US" altLang="ja-JP" dirty="0"/>
          </a:p>
          <a:p>
            <a:r>
              <a:rPr kumimoji="1" lang="ja-JP" altLang="en-US" dirty="0"/>
              <a:t>・高速性、分散処理が可能な</a:t>
            </a:r>
            <a:r>
              <a:rPr kumimoji="1" lang="en-US" altLang="ja-JP" dirty="0"/>
              <a:t>NoSQL</a:t>
            </a:r>
            <a:r>
              <a:rPr kumimoji="1" lang="ja-JP" altLang="en-US" dirty="0"/>
              <a:t>の特徴</a:t>
            </a:r>
            <a:endParaRPr kumimoji="1" lang="en-US" altLang="ja-JP" dirty="0"/>
          </a:p>
          <a:p>
            <a:r>
              <a:rPr kumimoji="1" lang="ja-JP" altLang="en-US" dirty="0"/>
              <a:t>・</a:t>
            </a:r>
            <a:r>
              <a:rPr kumimoji="1" lang="en-US" altLang="ja-JP" dirty="0"/>
              <a:t>Web</a:t>
            </a:r>
            <a:r>
              <a:rPr kumimoji="1" lang="ja-JP" altLang="en-US" dirty="0"/>
              <a:t>サービスとの相性の良さ、スキーマレスで柔軟なためにアジャイルとの相性が良いというドキュメント型の特徴</a:t>
            </a:r>
            <a:endParaRPr kumimoji="1" lang="en-US" altLang="ja-JP" dirty="0"/>
          </a:p>
          <a:p>
            <a:r>
              <a:rPr kumimoji="1" lang="ja-JP" altLang="en-US" dirty="0"/>
              <a:t>・</a:t>
            </a:r>
            <a:r>
              <a:rPr kumimoji="1" lang="en-US" altLang="ja-JP" dirty="0"/>
              <a:t>SQL</a:t>
            </a:r>
            <a:r>
              <a:rPr kumimoji="1" lang="ja-JP" altLang="en-US" dirty="0"/>
              <a:t>ライクな言語による開発生産性の高さという</a:t>
            </a:r>
            <a:r>
              <a:rPr kumimoji="1" lang="en-US" altLang="ja-JP" dirty="0"/>
              <a:t>MongoDB</a:t>
            </a:r>
            <a:r>
              <a:rPr kumimoji="1" lang="ja-JP" altLang="en-US" dirty="0"/>
              <a:t>の特徴</a:t>
            </a:r>
            <a:endParaRPr kumimoji="1" lang="en-US" altLang="ja-JP" dirty="0"/>
          </a:p>
          <a:p>
            <a:endParaRPr kumimoji="1" lang="en-US" altLang="ja-JP" dirty="0"/>
          </a:p>
          <a:p>
            <a:r>
              <a:rPr kumimoji="1" lang="ja-JP" altLang="en-US" dirty="0"/>
              <a:t>によるものでしょう。次世代のデファクトとも噂されており、利用が広がって</a:t>
            </a:r>
            <a:r>
              <a:rPr kumimoji="1" lang="ja-JP" altLang="en-US"/>
              <a:t>います。</a:t>
            </a:r>
            <a:endParaRPr kumimoji="1" lang="en-US" altLang="ja-JP"/>
          </a:p>
          <a:p>
            <a:endParaRPr kumimoji="1" lang="en-US" altLang="ja-JP"/>
          </a:p>
          <a:p>
            <a:r>
              <a:rPr kumimoji="1" lang="en-US" altLang="ja-JP"/>
              <a:t>http://db-engines.com/en/ranking_definition</a:t>
            </a:r>
            <a:r>
              <a:rPr kumimoji="1" lang="en-US" altLang="ja-JP" baseline="0"/>
              <a:t> (</a:t>
            </a:r>
            <a:r>
              <a:rPr kumimoji="1" lang="en-US" altLang="ja-JP"/>
              <a:t>DB</a:t>
            </a:r>
            <a:r>
              <a:rPr kumimoji="1" lang="ja-JP" altLang="en-US"/>
              <a:t>ランキングの計算方法</a:t>
            </a:r>
            <a:r>
              <a:rPr kumimoji="1" lang="en-US" altLang="ja-JP"/>
              <a:t>)</a:t>
            </a:r>
          </a:p>
          <a:p>
            <a:r>
              <a:rPr kumimoji="1" lang="ja-JP" altLang="en-US"/>
              <a:t>・検索エンジンでのヒット数</a:t>
            </a:r>
            <a:endParaRPr kumimoji="1" lang="en-US" altLang="ja-JP"/>
          </a:p>
          <a:p>
            <a:r>
              <a:rPr kumimoji="1" lang="ja-JP" altLang="en-US"/>
              <a:t>・</a:t>
            </a:r>
            <a:r>
              <a:rPr kumimoji="1" lang="en-US" altLang="ja-JP"/>
              <a:t>Google Trends</a:t>
            </a:r>
          </a:p>
          <a:p>
            <a:r>
              <a:rPr kumimoji="1" lang="ja-JP" altLang="en-US"/>
              <a:t>・コミュニティでの関心度</a:t>
            </a:r>
            <a:endParaRPr kumimoji="1" lang="en-US" altLang="ja-JP"/>
          </a:p>
          <a:p>
            <a:r>
              <a:rPr kumimoji="1" lang="ja-JP" altLang="en-US"/>
              <a:t>・求職サイトでの求職数</a:t>
            </a:r>
            <a:endParaRPr kumimoji="1" lang="en-US" altLang="ja-JP"/>
          </a:p>
          <a:p>
            <a:r>
              <a:rPr kumimoji="1" lang="ja-JP" altLang="en-US"/>
              <a:t>・</a:t>
            </a:r>
            <a:r>
              <a:rPr kumimoji="1" lang="en-US" altLang="ja-JP"/>
              <a:t>SNS</a:t>
            </a:r>
            <a:r>
              <a:rPr kumimoji="1" lang="ja-JP" altLang="en-US"/>
              <a:t>でのメンション数</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2577010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ここで大切なのは、</a:t>
            </a:r>
            <a:r>
              <a:rPr kumimoji="1" lang="en-US" altLang="ja-JP" dirty="0"/>
              <a:t>KVS</a:t>
            </a:r>
            <a:r>
              <a:rPr kumimoji="1" lang="ja-JP" altLang="en-US" dirty="0"/>
              <a:t>は</a:t>
            </a:r>
            <a:r>
              <a:rPr kumimoji="1" lang="en-US" altLang="ja-JP" dirty="0"/>
              <a:t>RDBMS</a:t>
            </a:r>
            <a:r>
              <a:rPr kumimoji="1" lang="ja-JP" altLang="en-US" dirty="0"/>
              <a:t>の代わりにはならない、ということです。排他制御やトランザクション処理の機能は基本的には持っていません。（一部には持っている実装もあります）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プログラムを作ることによって</a:t>
            </a:r>
            <a:r>
              <a:rPr kumimoji="1" lang="en-US" altLang="ja-JP" dirty="0"/>
              <a:t>KVS</a:t>
            </a:r>
            <a:r>
              <a:rPr kumimoji="1" lang="ja-JP" altLang="en-US" dirty="0"/>
              <a:t>にそういった機能を付け加えることは可能ですが、</a:t>
            </a:r>
            <a:r>
              <a:rPr kumimoji="1" lang="en-US" altLang="ja-JP" sz="1200" kern="1200" dirty="0">
                <a:solidFill>
                  <a:schemeClr val="tx1"/>
                </a:solidFill>
                <a:latin typeface="+mn-lt"/>
                <a:ea typeface="+mn-ea"/>
                <a:cs typeface="+mn-cs"/>
              </a:rPr>
              <a:t>DBMS</a:t>
            </a:r>
            <a:r>
              <a:rPr kumimoji="1" lang="ja-JP" altLang="en-US" sz="1200" kern="1200" dirty="0">
                <a:solidFill>
                  <a:schemeClr val="tx1"/>
                </a:solidFill>
                <a:latin typeface="+mn-lt"/>
                <a:ea typeface="+mn-ea"/>
                <a:cs typeface="+mn-cs"/>
              </a:rPr>
              <a:t>側にほとんど機能が無いため、足りない部分はアプリケーション側で対応しなければならず、設計・実装は非常に困難です。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また、アプリケーションの開発についても、</a:t>
            </a:r>
            <a:r>
              <a:rPr kumimoji="1" lang="en-US" altLang="ja-JP" sz="1200" kern="1200" dirty="0">
                <a:solidFill>
                  <a:schemeClr val="tx1"/>
                </a:solidFill>
                <a:latin typeface="+mn-lt"/>
                <a:ea typeface="+mn-ea"/>
                <a:cs typeface="+mn-cs"/>
              </a:rPr>
              <a:t>SQL</a:t>
            </a:r>
            <a:r>
              <a:rPr kumimoji="1" lang="ja-JP" altLang="en-US" sz="1200" kern="1200" dirty="0" err="1">
                <a:solidFill>
                  <a:schemeClr val="tx1"/>
                </a:solidFill>
                <a:latin typeface="+mn-lt"/>
                <a:ea typeface="+mn-ea"/>
                <a:cs typeface="+mn-cs"/>
              </a:rPr>
              <a:t>での</a:t>
            </a:r>
            <a:r>
              <a:rPr kumimoji="1" lang="ja-JP" altLang="en-US" sz="1200" kern="1200" dirty="0">
                <a:solidFill>
                  <a:schemeClr val="tx1"/>
                </a:solidFill>
                <a:latin typeface="+mn-lt"/>
                <a:ea typeface="+mn-ea"/>
                <a:cs typeface="+mn-cs"/>
              </a:rPr>
              <a:t>開発経験は何の役にも立ちません。</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つまり、</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でなければならない分野と、</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で良い分野がある、ということです。用途と目的に応じて選択していく必要があります。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例えば</a:t>
            </a:r>
            <a:r>
              <a:rPr kumimoji="1" lang="en-US" altLang="ja-JP" sz="1200" kern="1200" dirty="0">
                <a:solidFill>
                  <a:schemeClr val="tx1"/>
                </a:solidFill>
                <a:latin typeface="+mn-lt"/>
                <a:ea typeface="+mn-ea"/>
                <a:cs typeface="+mn-cs"/>
              </a:rPr>
              <a:t>EC</a:t>
            </a:r>
            <a:r>
              <a:rPr kumimoji="1" lang="ja-JP" altLang="en-US" sz="1200" kern="1200" dirty="0">
                <a:solidFill>
                  <a:schemeClr val="tx1"/>
                </a:solidFill>
                <a:latin typeface="+mn-lt"/>
                <a:ea typeface="+mn-ea"/>
                <a:cs typeface="+mn-cs"/>
              </a:rPr>
              <a:t>サイトなどでは、商品検索の部分は</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で、決済処理の部分は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を使う、といった負荷分散を行う事が考えられます。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34</a:t>
            </a:fld>
            <a:endParaRPr lang="ja-JP" altLang="en-US"/>
          </a:p>
        </p:txBody>
      </p:sp>
    </p:spTree>
    <p:extLst>
      <p:ext uri="{BB962C8B-B14F-4D97-AF65-F5344CB8AC3E}">
        <p14:creationId xmlns:p14="http://schemas.microsoft.com/office/powerpoint/2010/main" val="844657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http://cryto.net/~joepie91/blog/2015/07/19/why-you-should-never-ever-ever-use-mongodb/</a:t>
            </a:r>
          </a:p>
          <a:p>
            <a:endParaRPr kumimoji="1" lang="en-US" altLang="ja-JP"/>
          </a:p>
          <a:p>
            <a:r>
              <a:rPr kumimoji="1" lang="ja-JP" altLang="en-US"/>
              <a:t>（翻訳）</a:t>
            </a:r>
            <a:endParaRPr kumimoji="1" lang="en-US" altLang="ja-JP"/>
          </a:p>
          <a:p>
            <a:r>
              <a:rPr kumimoji="1" lang="en-US" altLang="ja-JP"/>
              <a:t>https://fa-works.com/blog/why-you-should-never-ever-ever-use-mongodb</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194771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4270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a:t>
            </a:r>
            <a:r>
              <a:rPr kumimoji="1" lang="en-US" altLang="ja-JP"/>
              <a:t>BigTable</a:t>
            </a:r>
            <a:r>
              <a:rPr kumimoji="1" lang="ja-JP" altLang="en-US"/>
              <a:t>のお話しをしましたので、ついでに最近話題の</a:t>
            </a:r>
            <a:r>
              <a:rPr kumimoji="1" lang="en-US" altLang="ja-JP"/>
              <a:t>MapReduce</a:t>
            </a:r>
            <a:r>
              <a:rPr kumimoji="1" lang="ja-JP" altLang="en-US"/>
              <a:t>・</a:t>
            </a:r>
            <a:r>
              <a:rPr kumimoji="1" lang="en-US" altLang="ja-JP"/>
              <a:t>Hadoop</a:t>
            </a:r>
            <a:r>
              <a:rPr kumimoji="1" lang="ja-JP" altLang="en-US"/>
              <a:t>についても触れておきたいと思います。</a:t>
            </a:r>
            <a:endParaRPr kumimoji="1" lang="en-US" altLang="ja-JP"/>
          </a:p>
          <a:p>
            <a:endParaRPr kumimoji="1" lang="en-US" altLang="ja-JP"/>
          </a:p>
          <a:p>
            <a:r>
              <a:rPr kumimoji="1" lang="en-US" altLang="ja-JP"/>
              <a:t>Hadoop</a:t>
            </a:r>
            <a:r>
              <a:rPr kumimoji="1" lang="ja-JP" altLang="en-US"/>
              <a:t>については名前をご存じの方も多いと思います。今や、様々な企業が</a:t>
            </a:r>
            <a:r>
              <a:rPr kumimoji="1" lang="en-US" altLang="ja-JP"/>
              <a:t>Hadoop</a:t>
            </a:r>
            <a:r>
              <a:rPr kumimoji="1" lang="ja-JP" altLang="en-US"/>
              <a:t>のサポートを始めており、ビッグデータ解析のソリューションとして有名ですが、大規模分散処理のソリューションです。</a:t>
            </a:r>
            <a:r>
              <a:rPr kumimoji="1" lang="en-US" altLang="ja-JP"/>
              <a:t>Hadoop</a:t>
            </a:r>
            <a:r>
              <a:rPr kumimoji="1" lang="ja-JP" altLang="en-US"/>
              <a:t>の原型は、</a:t>
            </a:r>
            <a:r>
              <a:rPr kumimoji="1" lang="en-US" altLang="ja-JP"/>
              <a:t>Google</a:t>
            </a:r>
            <a:r>
              <a:rPr kumimoji="1" lang="ja-JP" altLang="en-US"/>
              <a:t>によって開発されました。</a:t>
            </a:r>
            <a:endParaRPr kumimoji="1" lang="en-US" altLang="ja-JP"/>
          </a:p>
          <a:p>
            <a:endParaRPr kumimoji="1" lang="en-US" altLang="ja-JP"/>
          </a:p>
          <a:p>
            <a:r>
              <a:rPr kumimoji="1" lang="en-US" altLang="ja-JP"/>
              <a:t>Google</a:t>
            </a:r>
            <a:r>
              <a:rPr kumimoji="1" lang="ja-JP" altLang="en-US"/>
              <a:t>は自社のサービスで使うために、大規模な分散処理ソリューションを開発したのですが、それが先ほどお話しした</a:t>
            </a:r>
            <a:r>
              <a:rPr kumimoji="1" lang="en-US" altLang="ja-JP"/>
              <a:t>BigTable</a:t>
            </a:r>
            <a:r>
              <a:rPr kumimoji="1" lang="ja-JP" altLang="en-US"/>
              <a:t>と</a:t>
            </a:r>
            <a:r>
              <a:rPr kumimoji="1" lang="en-US" altLang="ja-JP"/>
              <a:t>MapReduce</a:t>
            </a:r>
            <a:r>
              <a:rPr kumimoji="1" lang="ja-JP" altLang="en-US"/>
              <a:t>です。</a:t>
            </a:r>
            <a:r>
              <a:rPr kumimoji="1" lang="en-US" altLang="ja-JP"/>
              <a:t>BigTable</a:t>
            </a:r>
            <a:r>
              <a:rPr kumimoji="1" lang="ja-JP" altLang="en-US"/>
              <a:t>が分散データベース、</a:t>
            </a:r>
            <a:r>
              <a:rPr kumimoji="1" lang="en-US" altLang="ja-JP"/>
              <a:t>MapReduce</a:t>
            </a:r>
            <a:r>
              <a:rPr kumimoji="1" lang="ja-JP" altLang="en-US"/>
              <a:t>が分散処理です。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1499437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BigTable</a:t>
            </a:r>
            <a:r>
              <a:rPr kumimoji="1" lang="ja-JP" altLang="en-US" dirty="0"/>
              <a:t>・</a:t>
            </a:r>
            <a:r>
              <a:rPr kumimoji="1" lang="en-US" altLang="ja-JP" dirty="0" err="1"/>
              <a:t>MapReduce</a:t>
            </a:r>
            <a:r>
              <a:rPr kumimoji="1" lang="ja-JP" altLang="en-US" dirty="0"/>
              <a:t>はオープンソースではありませんが、</a:t>
            </a:r>
            <a:r>
              <a:rPr kumimoji="1" lang="en-US" altLang="ja-JP" dirty="0"/>
              <a:t>Google</a:t>
            </a:r>
            <a:r>
              <a:rPr kumimoji="1" lang="ja-JP" altLang="en-US" dirty="0"/>
              <a:t>がそのアーキテクチャについて論文を発表したところ、その可能性に目を付けた</a:t>
            </a:r>
            <a:r>
              <a:rPr kumimoji="1" lang="en-US" altLang="ja-JP" dirty="0"/>
              <a:t>Yahoo!</a:t>
            </a:r>
            <a:r>
              <a:rPr kumimoji="1" lang="ja-JP" altLang="en-US" dirty="0"/>
              <a:t>のエンジニアが</a:t>
            </a:r>
            <a:r>
              <a:rPr kumimoji="1" lang="en-US" altLang="ja-JP" dirty="0"/>
              <a:t>Java</a:t>
            </a:r>
            <a:r>
              <a:rPr kumimoji="1" lang="ja-JP" altLang="en-US" dirty="0"/>
              <a:t>で独自に実装しました。それが</a:t>
            </a:r>
            <a:r>
              <a:rPr kumimoji="1" lang="en-US" altLang="ja-JP" dirty="0" err="1"/>
              <a:t>Hbase</a:t>
            </a:r>
            <a:r>
              <a:rPr kumimoji="1" lang="ja-JP" altLang="en-US" dirty="0"/>
              <a:t>・</a:t>
            </a:r>
            <a:r>
              <a:rPr kumimoji="1" lang="en-US" altLang="ja-JP" dirty="0"/>
              <a:t>Hadoop</a:t>
            </a:r>
            <a:r>
              <a:rPr kumimoji="1" lang="ja-JP" altLang="en-US" dirty="0"/>
              <a:t>です。現在</a:t>
            </a:r>
            <a:r>
              <a:rPr kumimoji="1" lang="en-US" altLang="ja-JP" dirty="0"/>
              <a:t>Apache</a:t>
            </a:r>
            <a:r>
              <a:rPr kumimoji="1" lang="ja-JP" altLang="en-US" dirty="0"/>
              <a:t>のプロジェクトとしてオープンソースで開発されています。</a:t>
            </a:r>
            <a:endParaRPr kumimoji="1" lang="en-US" altLang="ja-JP" dirty="0"/>
          </a:p>
          <a:p>
            <a:endParaRPr kumimoji="1" lang="en-US" altLang="ja-JP" dirty="0"/>
          </a:p>
          <a:p>
            <a:r>
              <a:rPr kumimoji="1" lang="en-US" altLang="ja-JP" dirty="0" err="1"/>
              <a:t>Hbase</a:t>
            </a:r>
            <a:r>
              <a:rPr kumimoji="1" lang="ja-JP" altLang="en-US" dirty="0" err="1"/>
              <a:t>、</a:t>
            </a:r>
            <a:r>
              <a:rPr kumimoji="1" lang="en-US" altLang="ja-JP" dirty="0" err="1"/>
              <a:t>BigTable</a:t>
            </a:r>
            <a:r>
              <a:rPr kumimoji="1" lang="ja-JP" altLang="en-US" dirty="0"/>
              <a:t>は、</a:t>
            </a:r>
            <a:r>
              <a:rPr kumimoji="1" lang="en-US" altLang="ja-JP" dirty="0"/>
              <a:t>KVS</a:t>
            </a:r>
            <a:r>
              <a:rPr kumimoji="1" lang="ja-JP" altLang="en-US" dirty="0"/>
              <a:t>として紹介されることが多いですが、</a:t>
            </a:r>
            <a:r>
              <a:rPr kumimoji="1" lang="en-US" altLang="ja-JP" dirty="0"/>
              <a:t>Wikipedia</a:t>
            </a:r>
            <a:r>
              <a:rPr kumimoji="1" lang="ja-JP" altLang="en-US" dirty="0"/>
              <a:t>では「ソート済みカラム指向」に分類されています。この辺の分類はまだはっきりしていないようです。</a:t>
            </a:r>
            <a:endParaRPr kumimoji="1" lang="en-US" altLang="ja-JP" dirty="0"/>
          </a:p>
          <a:p>
            <a:r>
              <a:rPr kumimoji="1" lang="ja-JP" altLang="en-US" dirty="0"/>
              <a:t>古いインタビュー記事では、</a:t>
            </a:r>
            <a:r>
              <a:rPr kumimoji="1" lang="en-US" altLang="ja-JP" dirty="0"/>
              <a:t>Google</a:t>
            </a:r>
            <a:r>
              <a:rPr kumimoji="1" lang="ja-JP" altLang="en-US" dirty="0"/>
              <a:t>自身、</a:t>
            </a:r>
            <a:r>
              <a:rPr kumimoji="1" lang="en-US" altLang="ja-JP" dirty="0" err="1"/>
              <a:t>BigTable</a:t>
            </a:r>
            <a:r>
              <a:rPr kumimoji="1" lang="ja-JP" altLang="en-US" dirty="0"/>
              <a:t>を</a:t>
            </a:r>
            <a:r>
              <a:rPr kumimoji="1" lang="en-US" altLang="ja-JP" dirty="0"/>
              <a:t>KVS</a:t>
            </a:r>
            <a:r>
              <a:rPr kumimoji="1" lang="ja-JP" altLang="en-US" dirty="0"/>
              <a:t>と言っていた時期もあるようです。</a:t>
            </a:r>
            <a:endParaRPr kumimoji="1" lang="en-US" altLang="ja-JP" dirty="0"/>
          </a:p>
          <a:p>
            <a:r>
              <a:rPr kumimoji="1" lang="en-US" altLang="ja-JP" dirty="0"/>
              <a:t>http://d.hatena.ne.jp/kazunori_279/20091118/1258527666</a:t>
            </a:r>
          </a:p>
          <a:p>
            <a:r>
              <a:rPr kumimoji="1" lang="ja-JP" altLang="en-US" dirty="0"/>
              <a:t>「</a:t>
            </a:r>
            <a:r>
              <a:rPr lang="en-US" altLang="ja-JP" dirty="0"/>
              <a:t>Google</a:t>
            </a:r>
            <a:r>
              <a:rPr lang="ja-JP" altLang="en-US" dirty="0"/>
              <a:t>自身は</a:t>
            </a:r>
            <a:r>
              <a:rPr lang="en-US" altLang="ja-JP" dirty="0" err="1"/>
              <a:t>Bigtable</a:t>
            </a:r>
            <a:r>
              <a:rPr lang="ja-JP" altLang="en-US" dirty="0"/>
              <a:t>のことを分散</a:t>
            </a:r>
            <a:r>
              <a:rPr lang="en-US" altLang="ja-JP" dirty="0"/>
              <a:t>KVS</a:t>
            </a:r>
            <a:r>
              <a:rPr lang="ja-JP" altLang="en-US" dirty="0"/>
              <a:t>と捉えているようです」（オリジナルへのリンクは消失）</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38</a:t>
            </a:fld>
            <a:endParaRPr lang="ja-JP" altLang="en-US"/>
          </a:p>
        </p:txBody>
      </p:sp>
    </p:spTree>
    <p:extLst>
      <p:ext uri="{BB962C8B-B14F-4D97-AF65-F5344CB8AC3E}">
        <p14:creationId xmlns:p14="http://schemas.microsoft.com/office/powerpoint/2010/main" val="110161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1483421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https://spark.apache.org/</a:t>
            </a:r>
          </a:p>
          <a:p>
            <a:r>
              <a:rPr kumimoji="1" lang="en-US" altLang="ja-JP"/>
              <a:t>http://codezine.jp/article/detail/9473</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93013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コンピュータは、別名「データ処理装置」とも呼びます。つまり、デジタルのデータを読み込み、処理するのがコンピュータの仕事なのです。</a:t>
            </a:r>
            <a:endParaRPr kumimoji="1" lang="en-US" altLang="ja-JP" dirty="0"/>
          </a:p>
          <a:p>
            <a:r>
              <a:rPr kumimoji="1" lang="ja-JP" altLang="en-US" dirty="0"/>
              <a:t>処理したデータはそのまま画面に表示しておしまい、ということもありますが、ほとんどの場合、データは保存されます。そのデータを後に読み込んで処理するのです。</a:t>
            </a:r>
            <a:endParaRPr kumimoji="1" lang="en-US" altLang="ja-JP" dirty="0"/>
          </a:p>
          <a:p>
            <a:endParaRPr kumimoji="1" lang="en-US" altLang="ja-JP" dirty="0"/>
          </a:p>
          <a:p>
            <a:r>
              <a:rPr kumimoji="1" lang="ja-JP" altLang="en-US" dirty="0"/>
              <a:t>つまり、コンピュータ（データ処理装置）にとってデータの保存は不可欠と言えます。しかし、そのデータがプログラム内に保持されていたり、単にディスク上に保存されるだけで十分な場合もあります。</a:t>
            </a:r>
            <a:endParaRPr kumimoji="1" lang="en-US" altLang="ja-JP" dirty="0"/>
          </a:p>
          <a:p>
            <a:endParaRPr kumimoji="1" lang="en-US" altLang="ja-JP" dirty="0"/>
          </a:p>
          <a:p>
            <a:r>
              <a:rPr kumimoji="1" lang="ja-JP" altLang="en-US" dirty="0"/>
              <a:t>コンピュータはデータがデジタルになっていなければ扱えませんが、いったんデータをデジタルに変換してしまうと、紙のデータに比べて大きなメリットが生まれます。</a:t>
            </a:r>
            <a:endParaRPr kumimoji="1" lang="en-US" altLang="ja-JP" dirty="0"/>
          </a:p>
          <a:p>
            <a:r>
              <a:rPr kumimoji="1" lang="ja-JP" altLang="en-US" dirty="0"/>
              <a:t>それは、</a:t>
            </a:r>
            <a:endParaRPr kumimoji="1" lang="en-US" altLang="ja-JP" dirty="0"/>
          </a:p>
          <a:p>
            <a:r>
              <a:rPr kumimoji="1" lang="ja-JP" altLang="en-US" dirty="0"/>
              <a:t>・デジタル化によってコンピュータによる処理が可能となり、高速に処理が可能になること。</a:t>
            </a:r>
            <a:endParaRPr kumimoji="1" lang="en-US" altLang="ja-JP" dirty="0"/>
          </a:p>
          <a:p>
            <a:r>
              <a:rPr kumimoji="1" lang="ja-JP" altLang="en-US" dirty="0"/>
              <a:t>・大量のデータの中から必要な物を見つけ出す「検索」性に優れていること。</a:t>
            </a:r>
            <a:endParaRPr kumimoji="1" lang="en-US" altLang="ja-JP" dirty="0"/>
          </a:p>
          <a:p>
            <a:r>
              <a:rPr kumimoji="1" lang="ja-JP" altLang="en-US" dirty="0"/>
              <a:t>・そして、コピーが簡単に作れることです。</a:t>
            </a:r>
            <a:endParaRPr kumimoji="1" lang="en-US" altLang="ja-JP" dirty="0"/>
          </a:p>
          <a:p>
            <a:endParaRPr kumimoji="1" lang="en-US" altLang="ja-JP" dirty="0"/>
          </a:p>
          <a:p>
            <a:r>
              <a:rPr kumimoji="1" lang="ja-JP" altLang="en-US" dirty="0"/>
              <a:t>コンピュータの業務での活用が進むうちに、データベースの役割も重要になります。しかし、単にディスクにファイルを置いておくだけでは、たとえば沢山のユーザーが同時にデータを書き換えたりする場合に不都合が生じます。データを</a:t>
            </a:r>
            <a:r>
              <a:rPr kumimoji="1" lang="en-US" altLang="ja-JP" dirty="0"/>
              <a:t>1</a:t>
            </a:r>
            <a:r>
              <a:rPr kumimoji="1" lang="ja-JP" altLang="en-US" dirty="0"/>
              <a:t>カ所に集約し、効率的かつ安全・確実に管理する必要が生じたのです。</a:t>
            </a:r>
            <a:endParaRPr kumimoji="1" lang="en-US" altLang="ja-JP" dirty="0"/>
          </a:p>
          <a:p>
            <a:endParaRPr kumimoji="1" lang="en-US" altLang="ja-JP" dirty="0"/>
          </a:p>
          <a:p>
            <a:r>
              <a:rPr kumimoji="1" lang="ja-JP" altLang="en-US" dirty="0"/>
              <a:t>そのために、データベースを管理するためのソフトウェア（</a:t>
            </a:r>
            <a:r>
              <a:rPr kumimoji="1" lang="en-US" altLang="ja-JP" dirty="0"/>
              <a:t>DBMS</a:t>
            </a:r>
            <a:r>
              <a:rPr kumimoji="1" lang="ja-JP" altLang="en-US" dirty="0"/>
              <a:t>）が開発されました。</a:t>
            </a:r>
            <a:r>
              <a:rPr kumimoji="1" lang="en-US" altLang="ja-JP" dirty="0"/>
              <a:t>DBMS</a:t>
            </a:r>
            <a:r>
              <a:rPr kumimoji="1" lang="ja-JP" altLang="en-US" dirty="0"/>
              <a:t>の開発においては、</a:t>
            </a:r>
            <a:endParaRPr kumimoji="1" lang="en-US" altLang="ja-JP" dirty="0"/>
          </a:p>
          <a:p>
            <a:endParaRPr kumimoji="1" lang="en-US" altLang="ja-JP" dirty="0"/>
          </a:p>
          <a:p>
            <a:r>
              <a:rPr kumimoji="1" lang="ja-JP" altLang="en-US" dirty="0"/>
              <a:t>・効率的なデータの取扱いを行うためにはどのようなデータモデルを採用すべきか</a:t>
            </a:r>
            <a:endParaRPr kumimoji="1" lang="en-US" altLang="ja-JP" dirty="0"/>
          </a:p>
          <a:p>
            <a:r>
              <a:rPr kumimoji="1" lang="ja-JP" altLang="en-US" dirty="0"/>
              <a:t>・同じデータに複数のユーザーが同時にアクセスした場合の処理方法</a:t>
            </a:r>
            <a:endParaRPr kumimoji="1" lang="en-US" altLang="ja-JP" dirty="0"/>
          </a:p>
          <a:p>
            <a:r>
              <a:rPr kumimoji="1" lang="ja-JP" altLang="en-US" dirty="0"/>
              <a:t>・大量のデータを高速かつ簡単に検索するための方法</a:t>
            </a:r>
            <a:endParaRPr kumimoji="1" lang="en-US" altLang="ja-JP" dirty="0"/>
          </a:p>
          <a:p>
            <a:r>
              <a:rPr kumimoji="1" lang="ja-JP" altLang="en-US" dirty="0"/>
              <a:t>・データの重要度に応じてアクセスできるユーザーを区別するアクセス制御の方法</a:t>
            </a:r>
            <a:endParaRPr kumimoji="1" lang="en-US" altLang="ja-JP" dirty="0"/>
          </a:p>
          <a:p>
            <a:r>
              <a:rPr kumimoji="1" lang="ja-JP" altLang="en-US" dirty="0"/>
              <a:t>・突然電源が落ちたりコンピュータが故障した場合にデータをどのように保全するか</a:t>
            </a:r>
            <a:endParaRPr kumimoji="1" lang="en-US" altLang="ja-JP" dirty="0"/>
          </a:p>
          <a:p>
            <a:endParaRPr kumimoji="1" lang="en-US" altLang="ja-JP" dirty="0"/>
          </a:p>
          <a:p>
            <a:r>
              <a:rPr kumimoji="1" lang="ja-JP" altLang="en-US" dirty="0"/>
              <a:t>など、多くの課題を解決する必要があります。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52361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BigTable</a:t>
            </a:r>
            <a:r>
              <a:rPr kumimoji="1" lang="ja-JP" altLang="en-US" sz="1200" dirty="0">
                <a:solidFill>
                  <a:srgbClr val="FFFFFF"/>
                </a:solidFill>
                <a:cs typeface="ＭＳ Ｐゴシック"/>
              </a:rPr>
              <a:t>と</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の改善を進め、</a:t>
            </a:r>
            <a:r>
              <a:rPr kumimoji="1" lang="en-US" altLang="ja-JP" sz="1200" dirty="0">
                <a:solidFill>
                  <a:srgbClr val="FFFFFF"/>
                </a:solidFill>
                <a:cs typeface="ＭＳ Ｐゴシック"/>
              </a:rPr>
              <a:t>2010</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a:t>
            </a:r>
            <a:r>
              <a:rPr kumimoji="1" lang="en-US" altLang="ja-JP" sz="1200" dirty="0">
                <a:solidFill>
                  <a:srgbClr val="FFFFFF"/>
                </a:solidFill>
                <a:cs typeface="ＭＳ Ｐゴシック"/>
              </a:rPr>
              <a:t>2015</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のサービスを始めました。</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SQL</a:t>
            </a:r>
            <a:r>
              <a:rPr kumimoji="1" lang="ja-JP" altLang="en-US" sz="1200" dirty="0">
                <a:solidFill>
                  <a:srgbClr val="FFFFFF"/>
                </a:solidFill>
                <a:cs typeface="ＭＳ Ｐゴシック"/>
              </a:rPr>
              <a:t>ライクなクエリで大量のデータを瞬時に検索でき、</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はバッチだけで無くストリーム処理もできるようになり、従来の</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の限界を超えて数万台規模、エクサバイトまでのスケーラビリティを備えていると言われています。</a:t>
            </a: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社内で「</a:t>
            </a:r>
            <a:r>
              <a:rPr kumimoji="1" lang="en-US" altLang="ja-JP" sz="1200" dirty="0">
                <a:solidFill>
                  <a:srgbClr val="FFFFFF"/>
                </a:solidFill>
                <a:cs typeface="ＭＳ Ｐゴシック"/>
              </a:rPr>
              <a:t>1TB</a:t>
            </a:r>
            <a:r>
              <a:rPr kumimoji="1" lang="ja-JP" altLang="en-US" sz="1200" dirty="0">
                <a:solidFill>
                  <a:srgbClr val="FFFFFF"/>
                </a:solidFill>
                <a:cs typeface="ＭＳ Ｐゴシック"/>
              </a:rPr>
              <a:t>のデータを</a:t>
            </a:r>
            <a:r>
              <a:rPr kumimoji="1" lang="en-US" altLang="ja-JP" sz="1200" dirty="0">
                <a:solidFill>
                  <a:srgbClr val="FFFFFF"/>
                </a:solidFill>
                <a:cs typeface="ＭＳ Ｐゴシック"/>
              </a:rPr>
              <a:t>1</a:t>
            </a:r>
            <a:r>
              <a:rPr kumimoji="1" lang="ja-JP" altLang="en-US" sz="1200" dirty="0">
                <a:solidFill>
                  <a:srgbClr val="FFFFFF"/>
                </a:solidFill>
                <a:cs typeface="ＭＳ Ｐゴシック"/>
              </a:rPr>
              <a:t>秒でフルスキャンするためには何台のハードディスクを並列に動作させれば良いか</a:t>
            </a: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」という問いに対して行われた計算の結果「</a:t>
            </a:r>
            <a:r>
              <a:rPr kumimoji="1" lang="en-US" altLang="ja-JP" sz="1200" dirty="0">
                <a:solidFill>
                  <a:srgbClr val="FFFFFF"/>
                </a:solidFill>
                <a:cs typeface="ＭＳ Ｐゴシック"/>
              </a:rPr>
              <a:t>5,000</a:t>
            </a:r>
            <a:r>
              <a:rPr kumimoji="1" lang="ja-JP" altLang="en-US" sz="1200" dirty="0">
                <a:solidFill>
                  <a:srgbClr val="FFFFFF"/>
                </a:solidFill>
                <a:cs typeface="ＭＳ Ｐゴシック"/>
              </a:rPr>
              <a:t>台」という答えが出て、それを実現するために開発されたのが</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だそうです。</a:t>
            </a:r>
          </a:p>
          <a:p>
            <a:endParaRPr kumimoji="1" lang="en-US" altLang="ja-JP" dirty="0"/>
          </a:p>
          <a:p>
            <a:r>
              <a:rPr kumimoji="1" lang="en-US" altLang="ja-JP" dirty="0"/>
              <a:t>http://</a:t>
            </a:r>
            <a:r>
              <a:rPr kumimoji="1" lang="en-US" altLang="ja-JP" dirty="0" err="1"/>
              <a:t>www.publickey1.jp</a:t>
            </a:r>
            <a:r>
              <a:rPr kumimoji="1" lang="en-US" altLang="ja-JP" dirty="0"/>
              <a:t>/blog/15/</a:t>
            </a:r>
            <a:r>
              <a:rPr kumimoji="1" lang="en-US" altLang="ja-JP" dirty="0" err="1"/>
              <a:t>googlecloud_dataflow.html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49200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96129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43</a:t>
            </a:fld>
            <a:endParaRPr lang="ja-JP" altLang="en-US"/>
          </a:p>
        </p:txBody>
      </p:sp>
    </p:spTree>
    <p:extLst>
      <p:ext uri="{BB962C8B-B14F-4D97-AF65-F5344CB8AC3E}">
        <p14:creationId xmlns:p14="http://schemas.microsoft.com/office/powerpoint/2010/main" val="4092060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165155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2427343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CAP</a:t>
            </a:r>
            <a:r>
              <a:rPr kumimoji="1" lang="ja-JP" altLang="en-US" dirty="0"/>
              <a:t>定理は、分散システムにおけるデータの複製における制限を示したものです。</a:t>
            </a:r>
            <a:endParaRPr kumimoji="1" lang="en-US" altLang="ja-JP" dirty="0"/>
          </a:p>
          <a:p>
            <a:endParaRPr kumimoji="1" lang="en-US" altLang="ja-JP" dirty="0"/>
          </a:p>
          <a:p>
            <a:r>
              <a:rPr kumimoji="1" lang="ja-JP" altLang="en-US" dirty="0"/>
              <a:t>分散システムでは、ノード間のデータ複製において、同時に次の</a:t>
            </a:r>
            <a:r>
              <a:rPr kumimoji="1" lang="en-US" altLang="ja-JP" dirty="0"/>
              <a:t>3</a:t>
            </a:r>
            <a:r>
              <a:rPr kumimoji="1" lang="ja-JP" altLang="en-US" dirty="0" err="1"/>
              <a:t>つを保</a:t>
            </a:r>
            <a:r>
              <a:rPr kumimoji="1" lang="ja-JP" altLang="en-US" dirty="0"/>
              <a:t>証することはできないという定理です。</a:t>
            </a:r>
            <a:endParaRPr kumimoji="1" lang="en-US" altLang="ja-JP" dirty="0"/>
          </a:p>
          <a:p>
            <a:endParaRPr kumimoji="1" lang="en-US" altLang="ja-JP" dirty="0"/>
          </a:p>
          <a:p>
            <a:r>
              <a:rPr lang="ja-JP" altLang="en-US" dirty="0">
                <a:effectLst/>
              </a:rPr>
              <a:t>・</a:t>
            </a:r>
            <a:r>
              <a:rPr lang="en-US" altLang="ja-JP" dirty="0" err="1">
                <a:effectLst/>
              </a:rPr>
              <a:t>Consistensy</a:t>
            </a:r>
            <a:r>
              <a:rPr lang="en-US" altLang="ja-JP" dirty="0">
                <a:effectLst/>
              </a:rPr>
              <a:t> (</a:t>
            </a:r>
            <a:r>
              <a:rPr lang="ja-JP" altLang="en-US" dirty="0">
                <a:effectLst/>
              </a:rPr>
              <a:t>一貫性</a:t>
            </a:r>
            <a:r>
              <a:rPr lang="en-US" altLang="ja-JP" dirty="0">
                <a:effectLst/>
              </a:rPr>
              <a:t>)</a:t>
            </a:r>
          </a:p>
          <a:p>
            <a:r>
              <a:rPr lang="ja-JP" altLang="en-US" dirty="0">
                <a:effectLst/>
              </a:rPr>
              <a:t>　</a:t>
            </a:r>
            <a:r>
              <a:rPr lang="ja-JP" altLang="ja-JP" dirty="0">
                <a:effectLst/>
              </a:rPr>
              <a:t>全てのノードにおいて同時に同じデータが見えなければならない。</a:t>
            </a:r>
            <a:endParaRPr lang="en-US" altLang="ja-JP" dirty="0">
              <a:effectLst/>
            </a:endParaRPr>
          </a:p>
          <a:p>
            <a:r>
              <a:rPr lang="ja-JP" altLang="en-US" dirty="0">
                <a:effectLst/>
              </a:rPr>
              <a:t>・</a:t>
            </a:r>
            <a:r>
              <a:rPr lang="en-US" altLang="ja-JP" dirty="0">
                <a:effectLst/>
              </a:rPr>
              <a:t>Availability (</a:t>
            </a:r>
            <a:r>
              <a:rPr lang="ja-JP" altLang="en-US" dirty="0">
                <a:effectLst/>
              </a:rPr>
              <a:t>可用性</a:t>
            </a:r>
            <a:r>
              <a:rPr lang="en-US" altLang="ja-JP" dirty="0">
                <a:effectLst/>
              </a:rPr>
              <a:t>)</a:t>
            </a:r>
          </a:p>
          <a:p>
            <a:r>
              <a:rPr lang="ja-JP" altLang="en-US" dirty="0">
                <a:effectLst/>
              </a:rPr>
              <a:t>　</a:t>
            </a:r>
            <a:r>
              <a:rPr lang="ja-JP" altLang="ja-JP" dirty="0">
                <a:effectLst/>
              </a:rPr>
              <a:t>ノード障害により生存ノードの機能性は損なわれない。つまり、ダウンしていないノードが常に応答を返す。</a:t>
            </a:r>
            <a:endParaRPr lang="en-US" altLang="ja-JP" dirty="0">
              <a:effectLst/>
            </a:endParaRPr>
          </a:p>
          <a:p>
            <a:r>
              <a:rPr kumimoji="1" lang="ja-JP" altLang="en-US" dirty="0">
                <a:effectLst/>
              </a:rPr>
              <a:t>・</a:t>
            </a:r>
            <a:r>
              <a:rPr kumimoji="1" lang="en-US" altLang="ja-JP" dirty="0">
                <a:effectLst/>
              </a:rPr>
              <a:t>Partition-tolerance (</a:t>
            </a:r>
            <a:r>
              <a:rPr kumimoji="1" lang="ja-JP" altLang="en-US" dirty="0">
                <a:effectLst/>
              </a:rPr>
              <a:t>分断耐性</a:t>
            </a:r>
            <a:r>
              <a:rPr kumimoji="1" lang="en-US" altLang="ja-JP" dirty="0">
                <a:effectLst/>
              </a:rPr>
              <a:t>)</a:t>
            </a:r>
          </a:p>
          <a:p>
            <a:r>
              <a:rPr lang="ja-JP" altLang="en-US" dirty="0">
                <a:effectLst/>
              </a:rPr>
              <a:t>　</a:t>
            </a:r>
            <a:r>
              <a:rPr lang="ja-JP" altLang="ja-JP" dirty="0">
                <a:effectLst/>
              </a:rPr>
              <a:t>システムは任意の通信障害などによるメッセージ損失に対し、継続して動作を行う。</a:t>
            </a:r>
            <a:endParaRPr kumimoji="1" lang="en-US" altLang="ja-JP" dirty="0">
              <a:effectLst/>
            </a:endParaRPr>
          </a:p>
          <a:p>
            <a:endParaRPr kumimoji="1" lang="en-US" altLang="ja-JP" dirty="0"/>
          </a:p>
          <a:p>
            <a:r>
              <a:rPr kumimoji="1" lang="ja-JP" altLang="en-US" dirty="0"/>
              <a:t>つまり、分散システムでは上記のうちひとつを諦める必要がある、ということです。</a:t>
            </a:r>
            <a:r>
              <a:rPr kumimoji="1" lang="en-US" altLang="ja-JP" dirty="0"/>
              <a:t>ACID</a:t>
            </a:r>
            <a:r>
              <a:rPr kumimoji="1" lang="ja-JP" altLang="en-US" dirty="0"/>
              <a:t>を求める場合、一貫性と可用性が必要になりますから、分断耐性をあきらめる必要があります。つまり、ネットワーク上での分散処理はできない、ということです。</a:t>
            </a:r>
            <a:endParaRPr kumimoji="1" lang="en-US" altLang="ja-JP" dirty="0"/>
          </a:p>
          <a:p>
            <a:endParaRPr kumimoji="1" lang="en-US" altLang="ja-JP" dirty="0"/>
          </a:p>
          <a:p>
            <a:r>
              <a:rPr kumimoji="1" lang="ja-JP" altLang="en-US" dirty="0"/>
              <a:t>インターネット上の</a:t>
            </a:r>
            <a:r>
              <a:rPr kumimoji="1" lang="en-US" altLang="ja-JP" dirty="0"/>
              <a:t>Web</a:t>
            </a:r>
            <a:r>
              <a:rPr kumimoji="1" lang="ja-JP" altLang="en-US" dirty="0"/>
              <a:t>サービスに適用する場合、ネットワークの分断耐性は必須の要件となりますから、一貫性か可用性のどちらかを犠牲にする必要があります。</a:t>
            </a:r>
            <a:endParaRPr kumimoji="1" lang="en-US" altLang="ja-JP" dirty="0"/>
          </a:p>
          <a:p>
            <a:endParaRPr kumimoji="1" lang="en-US" altLang="ja-JP" dirty="0"/>
          </a:p>
          <a:p>
            <a:r>
              <a:rPr kumimoji="1" lang="ja-JP" altLang="en-US" dirty="0"/>
              <a:t>しかし、ブリュワー氏は後年、</a:t>
            </a:r>
            <a:r>
              <a:rPr kumimoji="1" lang="en-US" altLang="ja-JP" dirty="0"/>
              <a:t>CAP</a:t>
            </a:r>
            <a:r>
              <a:rPr kumimoji="1" lang="ja-JP" altLang="en-US" dirty="0"/>
              <a:t>定理が非常に限定された条件下でのみ成立し、実際のデータベースの設計は「</a:t>
            </a:r>
            <a:r>
              <a:rPr kumimoji="1" lang="en-US" altLang="ja-JP" dirty="0"/>
              <a:t>3</a:t>
            </a:r>
            <a:r>
              <a:rPr kumimoji="1" lang="ja-JP" altLang="en-US" dirty="0" err="1"/>
              <a:t>つの</a:t>
            </a:r>
            <a:r>
              <a:rPr kumimoji="1" lang="ja-JP" altLang="en-US" dirty="0"/>
              <a:t>うち</a:t>
            </a:r>
            <a:r>
              <a:rPr kumimoji="1" lang="en-US" altLang="ja-JP" dirty="0"/>
              <a:t>2</a:t>
            </a:r>
            <a:r>
              <a:rPr kumimoji="1" lang="ja-JP" altLang="en-US" dirty="0"/>
              <a:t>つ」を選ぶのではなく、</a:t>
            </a:r>
            <a:r>
              <a:rPr kumimoji="1" lang="en-US" altLang="ja-JP" dirty="0"/>
              <a:t>3</a:t>
            </a:r>
            <a:r>
              <a:rPr kumimoji="1" lang="ja-JP" altLang="en-US" dirty="0" err="1"/>
              <a:t>つを</a:t>
            </a:r>
            <a:r>
              <a:rPr kumimoji="1" lang="ja-JP" altLang="en-US" dirty="0"/>
              <a:t>どのようにバランスさせるかである、といったことを述べています。実際、</a:t>
            </a:r>
            <a:r>
              <a:rPr kumimoji="1" lang="en-US" altLang="ja-JP" dirty="0" err="1"/>
              <a:t>NewSQL</a:t>
            </a:r>
            <a:r>
              <a:rPr kumimoji="1" lang="ja-JP" altLang="en-US" dirty="0"/>
              <a:t>など、これら</a:t>
            </a:r>
            <a:r>
              <a:rPr kumimoji="1" lang="en-US" altLang="ja-JP" dirty="0"/>
              <a:t>3</a:t>
            </a:r>
            <a:r>
              <a:rPr kumimoji="1" lang="ja-JP" altLang="en-US" dirty="0" err="1"/>
              <a:t>つを</a:t>
            </a:r>
            <a:r>
              <a:rPr kumimoji="1" lang="ja-JP" altLang="en-US" dirty="0"/>
              <a:t>満足させる</a:t>
            </a:r>
            <a:r>
              <a:rPr kumimoji="1" lang="en-US" altLang="ja-JP" dirty="0"/>
              <a:t>(</a:t>
            </a:r>
            <a:r>
              <a:rPr kumimoji="1" lang="ja-JP" altLang="en-US" dirty="0"/>
              <a:t>まだいろいろ条件はあるでしょうが</a:t>
            </a:r>
            <a:r>
              <a:rPr kumimoji="1" lang="en-US" altLang="ja-JP" dirty="0"/>
              <a:t>)</a:t>
            </a:r>
            <a:r>
              <a:rPr kumimoji="1" lang="ja-JP" altLang="en-US" dirty="0"/>
              <a:t>システムの開発も行われています。</a:t>
            </a:r>
            <a:endParaRPr kumimoji="1" lang="en-US" altLang="ja-JP" dirty="0"/>
          </a:p>
          <a:p>
            <a:endParaRPr kumimoji="1" lang="en-US" altLang="ja-JP"/>
          </a:p>
          <a:p>
            <a:r>
              <a:rPr kumimoji="1" lang="ja-JP" altLang="en-US"/>
              <a:t>全て</a:t>
            </a:r>
            <a:r>
              <a:rPr kumimoji="1" lang="ja-JP" altLang="en-US" dirty="0"/>
              <a:t>を完全に達成することは難しくても、優先順位を付けて、特定の目的において満足できるシステムを構築することは可能である、ということです。</a:t>
            </a:r>
            <a:endParaRPr kumimoji="1" lang="en-US" altLang="ja-JP" dirty="0"/>
          </a:p>
          <a:p>
            <a:endParaRPr kumimoji="1" lang="en-US" altLang="ja-JP" dirty="0"/>
          </a:p>
          <a:p>
            <a:r>
              <a:rPr kumimoji="1" lang="ja-JP" altLang="en-US" dirty="0"/>
              <a:t>「</a:t>
            </a:r>
            <a:r>
              <a:rPr kumimoji="1" lang="en-US" altLang="ja-JP" dirty="0"/>
              <a:t>12</a:t>
            </a:r>
            <a:r>
              <a:rPr kumimoji="1" lang="ja-JP" altLang="en-US" dirty="0"/>
              <a:t>年後の</a:t>
            </a:r>
            <a:r>
              <a:rPr kumimoji="1" lang="en-US" altLang="ja-JP" dirty="0"/>
              <a:t>CAP</a:t>
            </a:r>
            <a:r>
              <a:rPr kumimoji="1" lang="ja-JP" altLang="en-US" dirty="0"/>
              <a:t>定理</a:t>
            </a:r>
            <a:r>
              <a:rPr kumimoji="1" lang="en-US" altLang="ja-JP" dirty="0"/>
              <a:t>: “</a:t>
            </a:r>
            <a:r>
              <a:rPr kumimoji="1" lang="ja-JP" altLang="en-US" dirty="0"/>
              <a:t>法則</a:t>
            </a:r>
            <a:r>
              <a:rPr kumimoji="1" lang="en-US" altLang="ja-JP" dirty="0"/>
              <a:t>”</a:t>
            </a:r>
            <a:r>
              <a:rPr kumimoji="1" lang="ja-JP" altLang="en-US" dirty="0"/>
              <a:t>はどのように変わったか」</a:t>
            </a:r>
            <a:endParaRPr kumimoji="1" lang="en-US" altLang="ja-JP" dirty="0"/>
          </a:p>
          <a:p>
            <a:r>
              <a:rPr kumimoji="1" lang="en-US" altLang="ja-JP" dirty="0"/>
              <a:t>http://www.infoq.com/jp/articles/cap-twelve-years-later-how-the-rules-have-changed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46</a:t>
            </a:fld>
            <a:endParaRPr lang="ja-JP" altLang="en-US"/>
          </a:p>
        </p:txBody>
      </p:sp>
    </p:spTree>
    <p:extLst>
      <p:ext uri="{BB962C8B-B14F-4D97-AF65-F5344CB8AC3E}">
        <p14:creationId xmlns:p14="http://schemas.microsoft.com/office/powerpoint/2010/main" val="73320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Facebook</a:t>
            </a:r>
            <a:r>
              <a:rPr kumimoji="1" lang="ja-JP" altLang="en-US" dirty="0"/>
              <a:t>の</a:t>
            </a:r>
            <a:r>
              <a:rPr kumimoji="1" lang="en-US" altLang="ja-JP" dirty="0"/>
              <a:t>DB</a:t>
            </a:r>
            <a:r>
              <a:rPr kumimoji="1" lang="ja-JP" altLang="en-US" dirty="0"/>
              <a:t>は</a:t>
            </a:r>
            <a:r>
              <a:rPr kumimoji="1" lang="en-US" altLang="ja-JP" dirty="0"/>
              <a:t>AP</a:t>
            </a:r>
            <a:r>
              <a:rPr kumimoji="1" lang="ja-JP" altLang="en-US" dirty="0"/>
              <a:t>型です。データの反映が遅れても、レスポンスを失わないという特性を選んだのでしょう。</a:t>
            </a:r>
            <a:endParaRPr kumimoji="1" lang="en-US" altLang="ja-JP" dirty="0"/>
          </a:p>
          <a:p>
            <a:r>
              <a:rPr kumimoji="1" lang="en-US" altLang="ja-JP" dirty="0"/>
              <a:t>Google</a:t>
            </a:r>
            <a:r>
              <a:rPr kumimoji="1" lang="ja-JP" altLang="en-US" dirty="0"/>
              <a:t>の</a:t>
            </a:r>
            <a:r>
              <a:rPr kumimoji="1" lang="en-US" altLang="ja-JP" dirty="0" err="1"/>
              <a:t>BigTable</a:t>
            </a:r>
            <a:r>
              <a:rPr kumimoji="1" lang="ja-JP" altLang="en-US" dirty="0"/>
              <a:t>は</a:t>
            </a:r>
            <a:r>
              <a:rPr kumimoji="1" lang="en-US" altLang="ja-JP" dirty="0"/>
              <a:t>CP</a:t>
            </a:r>
            <a:r>
              <a:rPr kumimoji="1" lang="ja-JP" altLang="en-US" dirty="0"/>
              <a:t>型と言われています。整合性は保たれていますが、たまに反応が悪いときがあります。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47</a:t>
            </a:fld>
            <a:endParaRPr lang="ja-JP" altLang="en-US"/>
          </a:p>
        </p:txBody>
      </p:sp>
    </p:spTree>
    <p:extLst>
      <p:ext uri="{BB962C8B-B14F-4D97-AF65-F5344CB8AC3E}">
        <p14:creationId xmlns:p14="http://schemas.microsoft.com/office/powerpoint/2010/main" val="1768196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Google</a:t>
            </a:r>
            <a:r>
              <a:rPr kumimoji="1" lang="ja-JP" altLang="en-US" dirty="0"/>
              <a:t>は、最も早い時期に</a:t>
            </a:r>
            <a:r>
              <a:rPr kumimoji="1" lang="en-US" altLang="ja-JP" dirty="0"/>
              <a:t>RDBMS</a:t>
            </a:r>
            <a:r>
              <a:rPr kumimoji="1" lang="ja-JP" altLang="en-US" dirty="0"/>
              <a:t>の限界に直面した企業といえるでしょう。世界中の</a:t>
            </a:r>
            <a:r>
              <a:rPr kumimoji="1" lang="en-US" altLang="ja-JP" dirty="0"/>
              <a:t>Web</a:t>
            </a:r>
            <a:r>
              <a:rPr kumimoji="1" lang="ja-JP" altLang="en-US" dirty="0"/>
              <a:t>サイトをインデックスし、コンマ数秒のうちに検索結果を表示しなければならないのです。</a:t>
            </a:r>
            <a:r>
              <a:rPr kumimoji="1" lang="en-US" altLang="ja-JP" dirty="0"/>
              <a:t>RDBMS</a:t>
            </a:r>
            <a:r>
              <a:rPr kumimoji="1" lang="ja-JP" altLang="en-US" dirty="0"/>
              <a:t>をいくら高速化しても、追いつきません。しかも、</a:t>
            </a:r>
            <a:r>
              <a:rPr kumimoji="1" lang="en-US" altLang="ja-JP" dirty="0"/>
              <a:t>Web</a:t>
            </a:r>
            <a:r>
              <a:rPr kumimoji="1" lang="ja-JP" altLang="en-US" dirty="0"/>
              <a:t>サイトのコンテンツは</a:t>
            </a:r>
            <a:r>
              <a:rPr kumimoji="1" lang="en-US" altLang="ja-JP" dirty="0"/>
              <a:t>HTML</a:t>
            </a:r>
            <a:r>
              <a:rPr kumimoji="1" lang="ja-JP" altLang="en-US" dirty="0"/>
              <a:t>ファイルや画像、文書など、</a:t>
            </a:r>
            <a:r>
              <a:rPr kumimoji="1" lang="en-US" altLang="ja-JP" dirty="0"/>
              <a:t>RDBMS</a:t>
            </a:r>
            <a:r>
              <a:rPr kumimoji="1" lang="ja-JP" altLang="en-US" dirty="0"/>
              <a:t>が不得手とする非構造化データです。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これらの観点から、</a:t>
            </a:r>
            <a:r>
              <a:rPr kumimoji="1" lang="en-US" altLang="ja-JP" dirty="0"/>
              <a:t>Google</a:t>
            </a:r>
            <a:r>
              <a:rPr kumimoji="1" lang="ja-JP" altLang="en-US" dirty="0"/>
              <a:t>では早くから</a:t>
            </a:r>
            <a:r>
              <a:rPr kumimoji="1" lang="en-US" altLang="ja-JP" dirty="0"/>
              <a:t>RDBMS</a:t>
            </a:r>
            <a:r>
              <a:rPr kumimoji="1" lang="ja-JP" altLang="en-US" dirty="0"/>
              <a:t>以外の選択肢を模索していたと考えられます。それが</a:t>
            </a:r>
            <a:r>
              <a:rPr kumimoji="1" lang="en-US" altLang="ja-JP" dirty="0"/>
              <a:t>KVS</a:t>
            </a:r>
            <a:r>
              <a:rPr kumimoji="1" lang="ja-JP" altLang="en-US" dirty="0"/>
              <a:t>です。</a:t>
            </a:r>
          </a:p>
          <a:p>
            <a:endParaRPr kumimoji="1" lang="en-US" altLang="ja-JP" dirty="0"/>
          </a:p>
          <a:p>
            <a:r>
              <a:rPr kumimoji="1" lang="en-US" altLang="ja-JP" dirty="0"/>
              <a:t>Google</a:t>
            </a:r>
            <a:r>
              <a:rPr kumimoji="1" lang="ja-JP" altLang="en-US" dirty="0"/>
              <a:t>は検索を始めとする自社のサービスのために、独自の分散</a:t>
            </a:r>
            <a:r>
              <a:rPr kumimoji="1" lang="en-US" altLang="ja-JP" dirty="0"/>
              <a:t>KVS</a:t>
            </a:r>
            <a:r>
              <a:rPr kumimoji="1" lang="ja-JP" altLang="en-US" dirty="0"/>
              <a:t>を開発しました。それが、</a:t>
            </a:r>
            <a:r>
              <a:rPr kumimoji="1" lang="en-US" altLang="ja-JP" dirty="0" err="1"/>
              <a:t>BigTable</a:t>
            </a:r>
            <a:r>
              <a:rPr kumimoji="1" lang="ja-JP" altLang="en-US" dirty="0"/>
              <a:t>です。</a:t>
            </a:r>
            <a:endParaRPr kumimoji="1" lang="en-US" altLang="ja-JP" dirty="0"/>
          </a:p>
          <a:p>
            <a:r>
              <a:rPr kumimoji="1" lang="en-US" altLang="ja-JP" dirty="0" err="1"/>
              <a:t>BigTable</a:t>
            </a:r>
            <a:r>
              <a:rPr kumimoji="1" lang="ja-JP" altLang="en-US" dirty="0"/>
              <a:t>では、</a:t>
            </a:r>
            <a:r>
              <a:rPr kumimoji="1" lang="en-US" altLang="ja-JP" dirty="0"/>
              <a:t>Value</a:t>
            </a:r>
            <a:r>
              <a:rPr kumimoji="1" lang="ja-JP" altLang="en-US" dirty="0"/>
              <a:t>の部分が若干拡張されており、</a:t>
            </a:r>
            <a:r>
              <a:rPr kumimoji="1" lang="en-US" altLang="ja-JP" dirty="0"/>
              <a:t>HTML</a:t>
            </a:r>
            <a:r>
              <a:rPr kumimoji="1" lang="ja-JP" altLang="en-US" dirty="0"/>
              <a:t>のコンテンツを保持するのに便利なように考えられています。さらに、ページの履歴を保持できるようになっています。</a:t>
            </a:r>
            <a:endParaRPr kumimoji="1" lang="en-US" altLang="ja-JP" dirty="0"/>
          </a:p>
          <a:p>
            <a:r>
              <a:rPr kumimoji="1" lang="ja-JP" altLang="en-US" dirty="0"/>
              <a:t>そして</a:t>
            </a:r>
            <a:r>
              <a:rPr kumimoji="1" lang="en-US" altLang="ja-JP" dirty="0" err="1"/>
              <a:t>BigTable</a:t>
            </a:r>
            <a:r>
              <a:rPr kumimoji="1" lang="ja-JP" altLang="en-US" dirty="0"/>
              <a:t>が</a:t>
            </a:r>
            <a:r>
              <a:rPr kumimoji="1" lang="en-US" altLang="ja-JP" dirty="0"/>
              <a:t>DBMS</a:t>
            </a:r>
            <a:r>
              <a:rPr kumimoji="1" lang="ja-JP" altLang="en-US" dirty="0"/>
              <a:t>として持っている機能は、キーを指定して値を読み出したり、追加、更新、削除を行う事（</a:t>
            </a:r>
            <a:r>
              <a:rPr kumimoji="1" lang="en-US" altLang="ja-JP" sz="1200" kern="1200" dirty="0">
                <a:solidFill>
                  <a:schemeClr val="tx1"/>
                </a:solidFill>
                <a:latin typeface="+mn-lt"/>
                <a:ea typeface="+mn-ea"/>
                <a:cs typeface="+mn-cs"/>
              </a:rPr>
              <a:t>CRUD: Create, Read, Update, Delete</a:t>
            </a:r>
            <a:r>
              <a:rPr kumimoji="1" lang="ja-JP" altLang="en-US" sz="1200" kern="1200" dirty="0">
                <a:solidFill>
                  <a:schemeClr val="tx1"/>
                </a:solidFill>
                <a:latin typeface="+mn-lt"/>
                <a:ea typeface="+mn-ea"/>
                <a:cs typeface="+mn-cs"/>
              </a:rPr>
              <a:t>）と、キーの範囲を指定して複数の値を一括で取得すること、これだけです。キーワードを指定して一致するデータを取り出す、という、いわゆる「検索」という機能は持ち合わせていないのです。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これによって、数千台～数万台規模の分散処理が可能になり、ほぼ無制限のスケーラビリティを実現できます。（現実には数千台程度で運用されていると言われています）サーバーは安価な</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サーバーが使われており、ハードウェアコストが抑えられています。</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サーバーは一般に信頼性が低いため、同じデータを</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台以上のサーバーに持たせることで可用性を高めています。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err="1">
                <a:solidFill>
                  <a:schemeClr val="tx1"/>
                </a:solidFill>
                <a:latin typeface="+mn-lt"/>
                <a:ea typeface="+mn-ea"/>
                <a:cs typeface="+mn-cs"/>
              </a:rPr>
              <a:t>Bigtable</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2005</a:t>
            </a:r>
            <a:r>
              <a:rPr kumimoji="1" lang="ja-JP" altLang="en-US" sz="1200" kern="1200" dirty="0">
                <a:solidFill>
                  <a:schemeClr val="tx1"/>
                </a:solidFill>
                <a:latin typeface="+mn-lt"/>
                <a:ea typeface="+mn-ea"/>
                <a:cs typeface="+mn-cs"/>
              </a:rPr>
              <a:t>年に運用が開始されたということです。これ以降、</a:t>
            </a:r>
            <a:r>
              <a:rPr kumimoji="1" lang="en-US" altLang="ja-JP" sz="1200" kern="1200" dirty="0">
                <a:solidFill>
                  <a:schemeClr val="tx1"/>
                </a:solidFill>
                <a:latin typeface="+mn-lt"/>
                <a:ea typeface="+mn-ea"/>
                <a:cs typeface="+mn-cs"/>
              </a:rPr>
              <a:t>Google</a:t>
            </a:r>
            <a:r>
              <a:rPr kumimoji="1" lang="ja-JP" altLang="en-US" sz="1200" kern="1200" dirty="0">
                <a:solidFill>
                  <a:schemeClr val="tx1"/>
                </a:solidFill>
                <a:latin typeface="+mn-lt"/>
                <a:ea typeface="+mn-ea"/>
                <a:cs typeface="+mn-cs"/>
              </a:rPr>
              <a:t>は大量のサーバーを集積する「クラウド」</a:t>
            </a:r>
            <a:r>
              <a:rPr kumimoji="1" lang="ja-JP" altLang="en-US" sz="1200" kern="1200">
                <a:solidFill>
                  <a:schemeClr val="tx1"/>
                </a:solidFill>
                <a:latin typeface="+mn-lt"/>
                <a:ea typeface="+mn-ea"/>
                <a:cs typeface="+mn-cs"/>
              </a:rPr>
              <a:t>へ突き進むことになります。</a:t>
            </a:r>
            <a:endParaRPr kumimoji="1" lang="en-US" altLang="ja-JP" sz="1200" kern="1200" dirty="0">
              <a:solidFill>
                <a:schemeClr val="tx1"/>
              </a:solidFill>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48</a:t>
            </a:fld>
            <a:endParaRPr lang="ja-JP" altLang="en-US"/>
          </a:p>
        </p:txBody>
      </p:sp>
    </p:spTree>
    <p:extLst>
      <p:ext uri="{BB962C8B-B14F-4D97-AF65-F5344CB8AC3E}">
        <p14:creationId xmlns:p14="http://schemas.microsoft.com/office/powerpoint/2010/main" val="2178218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49</a:t>
            </a:fld>
            <a:endParaRPr kumimoji="1" lang="ja-JP" altLang="en-US"/>
          </a:p>
        </p:txBody>
      </p:sp>
    </p:spTree>
    <p:extLst>
      <p:ext uri="{BB962C8B-B14F-4D97-AF65-F5344CB8AC3E}">
        <p14:creationId xmlns:p14="http://schemas.microsoft.com/office/powerpoint/2010/main" val="3114098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Hadoop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膨大な量、急激な増加、多様な形式」といった特徴を持つビックデータを多数の小さなデータのまとまりに分割し複数のコンピューターに分散させて処理し、その結果を集約して短時間で効率よく結果を出すためのソフトウェアが、</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膨大なデータ量ですから、一台のコンピューターで処理するとなると、たとえ高速・高性能なコンピューターを使っても限界があります。しかし、このソフトウェアを使えば、コンピューターを必要に応じて増やすことで処理能力を順次拡大できるので上限を気にする必要がありません。最大数千台のコンピューターに分散させることができま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を使わなくても複数のコンピューターに処理を分散させることはできます。しかし、そのためには、コンピューター同士の通信、処理状況の監視、障害時の対応などを考えプログラムを作り込まなければならず、技術的には難しいものでした。しかし、</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は、そういった面倒な処理を一手に引き受けてくれ、プログラマーは、目的とする業務処理プログラムの開発にだけに集中することが、できるようになったのです。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は、大きく分けて</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と </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で構成されています。</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err="1">
                <a:solidFill>
                  <a:schemeClr val="tx1"/>
                </a:solidFill>
                <a:effectLst/>
                <a:latin typeface="+mn-lt"/>
                <a:ea typeface="+mn-ea"/>
                <a:cs typeface="+mn-cs"/>
              </a:rPr>
              <a:t>Hadoop</a:t>
            </a:r>
            <a:r>
              <a:rPr kumimoji="1" lang="en-US" altLang="ja-JP" sz="1200" kern="1200" dirty="0">
                <a:solidFill>
                  <a:schemeClr val="tx1"/>
                </a:solidFill>
                <a:effectLst/>
                <a:latin typeface="+mn-lt"/>
                <a:ea typeface="+mn-ea"/>
                <a:cs typeface="+mn-cs"/>
              </a:rPr>
              <a:t> Distributed File System</a:t>
            </a:r>
            <a:r>
              <a:rPr kumimoji="1" lang="ja-JP" altLang="ja-JP" sz="1200" kern="1200" dirty="0">
                <a:solidFill>
                  <a:schemeClr val="tx1"/>
                </a:solidFill>
                <a:effectLst/>
                <a:latin typeface="+mn-lt"/>
                <a:ea typeface="+mn-ea"/>
                <a:cs typeface="+mn-cs"/>
              </a:rPr>
              <a:t>：分散ファイルシステム）は、膨大なデータを複数のマシンに分割保管して、これを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つのストレージとして扱うための仕組みです。</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から取り出したデータを複数のデータのまとまりに分割し、複数のコンピューターに並列処理させる一連の手順を管理する仕組みです。</a:t>
            </a:r>
          </a:p>
          <a:p>
            <a:r>
              <a:rPr kumimoji="1" lang="ja-JP" altLang="ja-JP" sz="1200" kern="1200" dirty="0">
                <a:solidFill>
                  <a:schemeClr val="tx1"/>
                </a:solidFill>
                <a:effectLst/>
                <a:latin typeface="+mn-lt"/>
                <a:ea typeface="+mn-ea"/>
                <a:cs typeface="+mn-cs"/>
              </a:rPr>
              <a:t>このような仕組みが生まれたことから、ビッグデータを扱いが容易になり、その適用範囲が広がりつつあるのです。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lang="ja-JP" altLang="en-US" dirty="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51</a:t>
            </a:fld>
            <a:endParaRPr lang="en-US" altLang="ja-JP" sz="1200"/>
          </a:p>
        </p:txBody>
      </p:sp>
    </p:spTree>
    <p:extLst>
      <p:ext uri="{BB962C8B-B14F-4D97-AF65-F5344CB8AC3E}">
        <p14:creationId xmlns:p14="http://schemas.microsoft.com/office/powerpoint/2010/main" val="22375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デジタルデータベースのデータ構造として初期の頃に採用されたのが、ツリー構造です。これは、例えば会社の組織図を思い浮かべるとわかりやすいでしょう。</a:t>
            </a:r>
            <a:endParaRPr kumimoji="1" lang="en-US" altLang="ja-JP" dirty="0"/>
          </a:p>
          <a:p>
            <a:r>
              <a:rPr kumimoji="1" lang="ja-JP" altLang="en-US" dirty="0"/>
              <a:t>トップの下に様々な部署があり、社員がいる、という構造です。</a:t>
            </a:r>
            <a:endParaRPr kumimoji="1" lang="en-US" altLang="ja-JP" dirty="0"/>
          </a:p>
          <a:p>
            <a:endParaRPr kumimoji="1" lang="en-US" altLang="ja-JP" dirty="0"/>
          </a:p>
          <a:p>
            <a:r>
              <a:rPr kumimoji="1" lang="ja-JP" altLang="en-US" dirty="0"/>
              <a:t>このモデルでは、親データと子データの関係が生まれ、それが「一対多」の関係にあります。子が複数の親を持つことはできないなど、構造に制限があります。</a:t>
            </a:r>
            <a:endParaRPr kumimoji="1" lang="en-US" altLang="ja-JP" dirty="0"/>
          </a:p>
          <a:p>
            <a:r>
              <a:rPr kumimoji="1" lang="ja-JP" altLang="en-US" dirty="0"/>
              <a:t>このモデルのメリットは、大規模なデータベースでも、コンピュータの処理能力やメモリ容量などが少なくて済むことです。</a:t>
            </a:r>
            <a:r>
              <a:rPr kumimoji="1" lang="en-US" altLang="ja-JP" dirty="0"/>
              <a:t>SQL</a:t>
            </a:r>
            <a:r>
              <a:rPr kumimoji="1" lang="ja-JP" altLang="en-US" dirty="0" err="1"/>
              <a:t>のような</a:t>
            </a:r>
            <a:r>
              <a:rPr kumimoji="1" lang="ja-JP" altLang="en-US" dirty="0"/>
              <a:t>標準的な言語が整備されていないため、開発生産性は高くありませんが、コンピュータの能力が限られていた時代には非常にありがたいデータモデルでした。</a:t>
            </a:r>
            <a:endParaRPr kumimoji="1" lang="en-US" altLang="ja-JP" dirty="0"/>
          </a:p>
          <a:p>
            <a:endParaRPr kumimoji="1" lang="en-US" altLang="ja-JP" dirty="0"/>
          </a:p>
          <a:p>
            <a:r>
              <a:rPr kumimoji="1" lang="ja-JP" altLang="en-US" dirty="0"/>
              <a:t>次のネットワーク構造は、ツリー構造に「多対多」の構造を拡張したもので、より柔軟なデータモデルを扱うことができます。</a:t>
            </a:r>
            <a:r>
              <a:rPr kumimoji="1" lang="en-US" altLang="ja-JP" dirty="0"/>
              <a:t>1969</a:t>
            </a:r>
            <a:r>
              <a:rPr kumimoji="1" lang="ja-JP" altLang="en-US" dirty="0"/>
              <a:t>年に</a:t>
            </a:r>
            <a:r>
              <a:rPr kumimoji="1" lang="en-US" altLang="ja-JP" dirty="0"/>
              <a:t>CODASYL</a:t>
            </a:r>
            <a:r>
              <a:rPr kumimoji="1" lang="ja-JP" altLang="en-US" dirty="0"/>
              <a:t>によって標準規格が定められました。</a:t>
            </a:r>
            <a:endParaRPr kumimoji="1" lang="en-US" altLang="ja-JP" dirty="0"/>
          </a:p>
          <a:p>
            <a:endParaRPr kumimoji="1" lang="en-US" altLang="ja-JP" dirty="0"/>
          </a:p>
          <a:p>
            <a:r>
              <a:rPr kumimoji="1" lang="ja-JP" altLang="en-US" dirty="0"/>
              <a:t>しかし、</a:t>
            </a:r>
            <a:r>
              <a:rPr kumimoji="1" lang="en-US" altLang="ja-JP" dirty="0"/>
              <a:t>1970</a:t>
            </a:r>
            <a:r>
              <a:rPr kumimoji="1" lang="ja-JP" altLang="en-US" dirty="0"/>
              <a:t>年代になって、</a:t>
            </a:r>
            <a:r>
              <a:rPr kumimoji="1" lang="en-US" altLang="ja-JP" dirty="0"/>
              <a:t>IBM</a:t>
            </a:r>
            <a:r>
              <a:rPr kumimoji="1" lang="ja-JP" altLang="en-US" dirty="0"/>
              <a:t>のエドガー・コットによってリレーショナルモデルが発表され、その他のデータモデルは徐々に使われなくなります。</a:t>
            </a:r>
            <a:endParaRPr kumimoji="1" lang="en-US" altLang="ja-JP" dirty="0"/>
          </a:p>
          <a:p>
            <a:r>
              <a:rPr kumimoji="1" lang="ja-JP" altLang="en-US" dirty="0"/>
              <a:t>リレーショナルモデルは、行と列からなる表形式のデータモデルで、柔軟性・拡張性に富んでいます。また、早くから</a:t>
            </a:r>
            <a:r>
              <a:rPr kumimoji="1" lang="en-US" altLang="ja-JP" dirty="0"/>
              <a:t>SQL</a:t>
            </a:r>
            <a:r>
              <a:rPr kumimoji="1" lang="ja-JP" altLang="en-US" dirty="0"/>
              <a:t>言語が整備されたため、開発生産性が高まりました。</a:t>
            </a:r>
            <a:endParaRPr kumimoji="1" lang="en-US" altLang="ja-JP" dirty="0"/>
          </a:p>
          <a:p>
            <a:r>
              <a:rPr kumimoji="1" lang="ja-JP" altLang="en-US" dirty="0"/>
              <a:t>柔軟で扱いやすい反面、システムには大きな負荷がかかり、一定のリソースが必要になります。</a:t>
            </a:r>
            <a:endParaRPr kumimoji="1" lang="en-US" altLang="ja-JP" dirty="0"/>
          </a:p>
          <a:p>
            <a:endParaRPr kumimoji="1" lang="en-US" altLang="ja-JP" dirty="0"/>
          </a:p>
          <a:p>
            <a:r>
              <a:rPr kumimoji="1" lang="ja-JP" altLang="en-US" dirty="0"/>
              <a:t>柔軟性と開発のしやすさから、</a:t>
            </a:r>
            <a:r>
              <a:rPr kumimoji="1" lang="en-US" altLang="ja-JP" dirty="0"/>
              <a:t>1980</a:t>
            </a:r>
            <a:r>
              <a:rPr kumimoji="1" lang="ja-JP" altLang="en-US" dirty="0"/>
              <a:t>年代以降は</a:t>
            </a:r>
            <a:r>
              <a:rPr kumimoji="1" lang="en-US" altLang="ja-JP" dirty="0"/>
              <a:t>RDBMS</a:t>
            </a:r>
            <a:r>
              <a:rPr kumimoji="1" lang="ja-JP" altLang="en-US" dirty="0"/>
              <a:t>が主流になり、今ではデータベースと言えばリレーショナル型</a:t>
            </a:r>
            <a:r>
              <a:rPr kumimoji="1" lang="en-US" altLang="ja-JP" dirty="0"/>
              <a:t>(RDBMS)</a:t>
            </a:r>
            <a:r>
              <a:rPr kumimoji="1" lang="ja-JP" altLang="en-US" dirty="0"/>
              <a:t>を指すことも多くなりました。</a:t>
            </a:r>
            <a:endParaRPr kumimoji="1" lang="en-US" altLang="ja-JP" dirty="0"/>
          </a:p>
          <a:p>
            <a:endParaRPr kumimoji="1" lang="en-US" altLang="ja-JP" dirty="0"/>
          </a:p>
          <a:p>
            <a:r>
              <a:rPr kumimoji="1" lang="ja-JP" altLang="en-US" dirty="0"/>
              <a:t>ちなみに、ツリー型が昨今見直されています。ツリー型は</a:t>
            </a:r>
            <a:r>
              <a:rPr kumimoji="1" lang="en-US" altLang="ja-JP" dirty="0"/>
              <a:t>HTML</a:t>
            </a:r>
            <a:r>
              <a:rPr kumimoji="1" lang="ja-JP" altLang="en-US" dirty="0"/>
              <a:t>等で使われており、</a:t>
            </a:r>
            <a:r>
              <a:rPr kumimoji="1" lang="en-US" altLang="ja-JP" dirty="0"/>
              <a:t>XML</a:t>
            </a:r>
            <a:r>
              <a:rPr kumimoji="1" lang="ja-JP" altLang="en-US" dirty="0"/>
              <a:t>データベースのような新しいデータベースで採用されています。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3356005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52</a:t>
            </a:fld>
            <a:endParaRPr kumimoji="1" lang="ja-JP" altLang="en-US"/>
          </a:p>
        </p:txBody>
      </p:sp>
    </p:spTree>
    <p:extLst>
      <p:ext uri="{BB962C8B-B14F-4D97-AF65-F5344CB8AC3E}">
        <p14:creationId xmlns:p14="http://schemas.microsoft.com/office/powerpoint/2010/main" val="2481038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www.publickey1.jp</a:t>
            </a:r>
            <a:r>
              <a:rPr kumimoji="1" lang="en-US" altLang="ja-JP" dirty="0"/>
              <a:t>/blog/16/</a:t>
            </a:r>
            <a:r>
              <a:rPr kumimoji="1" lang="en-US" altLang="ja-JP" dirty="0" err="1"/>
              <a:t>spark_20.html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247280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21330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リレーショナルデータベースの基本的なデータ構造は「リレーション」です。これは行と列からなるテーブル（表）形式のデータです。</a:t>
            </a:r>
            <a:endParaRPr kumimoji="1" lang="en-US" altLang="ja-JP" dirty="0"/>
          </a:p>
          <a:p>
            <a:r>
              <a:rPr kumimoji="1" lang="ja-JP" altLang="en-US" dirty="0"/>
              <a:t>一般的な</a:t>
            </a:r>
            <a:r>
              <a:rPr kumimoji="1" lang="en-US" altLang="ja-JP" dirty="0"/>
              <a:t>RDBMS</a:t>
            </a:r>
            <a:r>
              <a:rPr kumimoji="1" lang="ja-JP" altLang="en-US" dirty="0"/>
              <a:t>では、複数のテーブルを関連づけて取り扱えるようになっており、非常に高い柔軟性を持っています。</a:t>
            </a:r>
            <a:endParaRPr kumimoji="1" lang="en-US" altLang="ja-JP" dirty="0"/>
          </a:p>
          <a:p>
            <a:endParaRPr kumimoji="1" lang="en-US" altLang="ja-JP" dirty="0"/>
          </a:p>
          <a:p>
            <a:r>
              <a:rPr kumimoji="1" lang="ja-JP" altLang="en-US" dirty="0"/>
              <a:t>関連づけは特定の列（カラム）を共有するテーブル同士で行われます。この例では、社員の通勤経路・手段を保持しているテーブルと、通勤手当のテーブルを住所コードで関連づけています。この場合の住所コードが「キー」と呼ばれます。</a:t>
            </a:r>
            <a:endParaRPr kumimoji="1" lang="en-US" altLang="ja-JP" dirty="0"/>
          </a:p>
          <a:p>
            <a:endParaRPr kumimoji="1" lang="en-US" altLang="ja-JP" dirty="0"/>
          </a:p>
          <a:p>
            <a:r>
              <a:rPr kumimoji="1" lang="ja-JP" altLang="en-US" dirty="0"/>
              <a:t>複数のテーブルを跨がって検索を行う事により、例えば、斎藤さんの通勤費がわかるわけです。</a:t>
            </a:r>
            <a:endParaRPr kumimoji="1" lang="en-US" altLang="ja-JP" dirty="0"/>
          </a:p>
          <a:p>
            <a:endParaRPr kumimoji="1" lang="en-US" altLang="ja-JP" dirty="0"/>
          </a:p>
          <a:p>
            <a:r>
              <a:rPr kumimoji="1" lang="ja-JP" altLang="en-US" dirty="0"/>
              <a:t>この際、実際には要求に応じて新しいテーブルを作成しており、その要求のことをクエリーと言います。</a:t>
            </a:r>
            <a:endParaRPr kumimoji="1" lang="en-US" altLang="ja-JP" dirty="0"/>
          </a:p>
          <a:p>
            <a:r>
              <a:rPr kumimoji="1" lang="ja-JP" altLang="en-US" dirty="0"/>
              <a:t>また、テーブルやデータの関連や構造をスキーマと言います。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372518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をビジネス、特にミッションクリティカル（</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a:t>
            </a:r>
            <a:r>
              <a:rPr kumimoji="1" lang="en-US" altLang="ja-JP" sz="1200" kern="1200" dirty="0">
                <a:solidFill>
                  <a:schemeClr val="tx1"/>
                </a:solidFill>
                <a:latin typeface="+mn-lt"/>
                <a:ea typeface="+mn-ea"/>
                <a:cs typeface="+mn-cs"/>
              </a:rPr>
              <a:t>365</a:t>
            </a:r>
            <a:r>
              <a:rPr kumimoji="1" lang="ja-JP" altLang="en-US" sz="1200" kern="1200" dirty="0">
                <a:solidFill>
                  <a:schemeClr val="tx1"/>
                </a:solidFill>
                <a:latin typeface="+mn-lt"/>
                <a:ea typeface="+mn-ea"/>
                <a:cs typeface="+mn-cs"/>
              </a:rPr>
              <a:t>日、止まらないことを要求されるような用途）な分野に使うためには、データの整合性確保や耐障害性など、厳しい条件を満たさなければなりません。</a:t>
            </a:r>
            <a:endParaRPr kumimoji="1" lang="en-US" altLang="ja-JP" sz="1200" kern="1200" dirty="0">
              <a:solidFill>
                <a:schemeClr val="tx1"/>
              </a:solidFill>
              <a:latin typeface="+mn-lt"/>
              <a:ea typeface="+mn-ea"/>
              <a:cs typeface="+mn-cs"/>
            </a:endParaRPr>
          </a:p>
          <a:p>
            <a:r>
              <a:rPr kumimoji="1" lang="ja-JP" altLang="en-US" dirty="0"/>
              <a:t>そのため</a:t>
            </a:r>
            <a:r>
              <a:rPr kumimoji="1" lang="en-US" altLang="ja-JP" dirty="0"/>
              <a:t>RDBMS</a:t>
            </a:r>
            <a:r>
              <a:rPr kumimoji="1" lang="ja-JP" altLang="en-US" dirty="0"/>
              <a:t>は、</a:t>
            </a:r>
            <a:r>
              <a:rPr kumimoji="1" lang="en-US" altLang="ja-JP" dirty="0"/>
              <a:t>ACID</a:t>
            </a:r>
            <a:r>
              <a:rPr kumimoji="1" lang="ja-JP" altLang="en-US" dirty="0"/>
              <a:t>（アシッド）と呼ばれる特性を追求してきました。</a:t>
            </a:r>
            <a:endParaRPr kumimoji="1" lang="en-US" altLang="ja-JP" dirty="0"/>
          </a:p>
          <a:p>
            <a:endParaRPr kumimoji="1" lang="en-US" altLang="ja-JP" dirty="0"/>
          </a:p>
          <a:p>
            <a:r>
              <a:rPr kumimoji="1" lang="ja-JP" altLang="en-US" dirty="0"/>
              <a:t>細かい技術的な説明は省略しますが、要するにこれは「どんなことがあっても</a:t>
            </a:r>
            <a:r>
              <a:rPr kumimoji="1" lang="en-US" altLang="ja-JP" dirty="0"/>
              <a:t>DBMS</a:t>
            </a:r>
            <a:r>
              <a:rPr kumimoji="1" lang="ja-JP" altLang="en-US" dirty="0"/>
              <a:t>内のデータは必ず正しい。もしくは、正しい状態に復旧できる機能を持っている」ということです。</a:t>
            </a:r>
            <a:endParaRPr kumimoji="1" lang="en-US" altLang="ja-JP" dirty="0"/>
          </a:p>
          <a:p>
            <a:r>
              <a:rPr kumimoji="1" lang="ja-JP" altLang="en-US" dirty="0"/>
              <a:t>銀行オンラインや、決済システムなどでは、万が一のデータの食い違いも許されません。そのニーズに応えるべく進化してきたのが、</a:t>
            </a:r>
            <a:r>
              <a:rPr kumimoji="1" lang="en-US" altLang="ja-JP" dirty="0"/>
              <a:t>RDBMS</a:t>
            </a:r>
            <a:r>
              <a:rPr kumimoji="1" lang="ja-JP" altLang="en-US" dirty="0"/>
              <a:t>なのです。</a:t>
            </a:r>
            <a:r>
              <a:rPr kumimoji="1" lang="en-US" altLang="ja-JP" dirty="0"/>
              <a:t>RDBMS</a:t>
            </a:r>
            <a:r>
              <a:rPr kumimoji="1" lang="ja-JP" altLang="en-US" dirty="0"/>
              <a:t>は</a:t>
            </a:r>
            <a:r>
              <a:rPr kumimoji="1" lang="en-US" altLang="ja-JP" dirty="0"/>
              <a:t>ACID</a:t>
            </a:r>
            <a:r>
              <a:rPr kumimoji="1" lang="ja-JP" altLang="en-US" dirty="0"/>
              <a:t>を実現すべく進化してきました。</a:t>
            </a:r>
            <a:endParaRPr kumimoji="1" lang="en-US" altLang="ja-JP" dirty="0"/>
          </a:p>
          <a:p>
            <a:endParaRPr kumimoji="1" lang="en-US" altLang="ja-JP" dirty="0"/>
          </a:p>
          <a:p>
            <a:r>
              <a:rPr kumimoji="1" lang="ja-JP" altLang="en-US" dirty="0"/>
              <a:t>しかし、この</a:t>
            </a:r>
            <a:r>
              <a:rPr kumimoji="1" lang="en-US" altLang="ja-JP" dirty="0"/>
              <a:t>ACID</a:t>
            </a:r>
            <a:r>
              <a:rPr kumimoji="1" lang="ja-JP" altLang="en-US" dirty="0"/>
              <a:t>を実現するために</a:t>
            </a:r>
            <a:r>
              <a:rPr kumimoji="1" lang="en-US" altLang="ja-JP" dirty="0"/>
              <a:t>RDBMS</a:t>
            </a:r>
            <a:r>
              <a:rPr kumimoji="1" lang="ja-JP" altLang="en-US" dirty="0"/>
              <a:t>はパフォーマンスを犠牲にせざるを得ませんでした。信頼性を向上させるために、様々な処理が必要となったからです。また、それが</a:t>
            </a:r>
            <a:r>
              <a:rPr kumimoji="1" lang="en-US" altLang="ja-JP" dirty="0"/>
              <a:t>RDBMS</a:t>
            </a:r>
            <a:r>
              <a:rPr kumimoji="1" lang="ja-JP" altLang="en-US" dirty="0"/>
              <a:t>をスケールアウト（後述）しにくい構造にしている原因でもあります。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377175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a:t>
            </a:r>
            <a:r>
              <a:rPr kumimoji="1" lang="en-US" altLang="ja-JP" dirty="0"/>
              <a:t>RDBMS</a:t>
            </a:r>
            <a:r>
              <a:rPr kumimoji="1" lang="ja-JP" altLang="en-US" dirty="0"/>
              <a:t>の特徴とは、</a:t>
            </a:r>
            <a:endParaRPr kumimoji="1" lang="en-US" altLang="ja-JP" dirty="0"/>
          </a:p>
          <a:p>
            <a:r>
              <a:rPr kumimoji="1" lang="ja-JP" altLang="en-US" dirty="0"/>
              <a:t>・正規化された定型</a:t>
            </a:r>
            <a:r>
              <a:rPr kumimoji="1" lang="en-US" altLang="ja-JP" dirty="0"/>
              <a:t>(</a:t>
            </a:r>
            <a:r>
              <a:rPr kumimoji="1" lang="ja-JP" altLang="en-US" dirty="0"/>
              <a:t>構造化</a:t>
            </a:r>
            <a:r>
              <a:rPr kumimoji="1" lang="en-US" altLang="ja-JP" dirty="0"/>
              <a:t>)</a:t>
            </a:r>
            <a:r>
              <a:rPr kumimoji="1" lang="ja-JP" altLang="en-US" dirty="0"/>
              <a:t>データを取り扱うことによって処理の効率化や記憶容量の縮小を実現</a:t>
            </a:r>
            <a:endParaRPr kumimoji="1" lang="en-US" altLang="ja-JP" dirty="0"/>
          </a:p>
          <a:p>
            <a:r>
              <a:rPr kumimoji="1" lang="ja-JP" altLang="en-US" dirty="0"/>
              <a:t>・トランザクション処理のための</a:t>
            </a:r>
            <a:r>
              <a:rPr kumimoji="1" lang="en-US" altLang="ja-JP" dirty="0"/>
              <a:t>ASID</a:t>
            </a:r>
            <a:r>
              <a:rPr kumimoji="1" lang="ja-JP" altLang="en-US" dirty="0"/>
              <a:t>を追求した正確で安全なデータベース</a:t>
            </a:r>
            <a:endParaRPr kumimoji="1" lang="en-US" altLang="ja-JP" dirty="0"/>
          </a:p>
          <a:p>
            <a:r>
              <a:rPr kumimoji="1" lang="ja-JP" altLang="en-US" dirty="0"/>
              <a:t>・設計時にはスキーマを使った厳密な設計が必要になるが、運用時には様々なアクセス方法や検索手段、データの結合などにより、非常に柔軟なデータ操作が可能</a:t>
            </a:r>
            <a:endParaRPr kumimoji="1" lang="en-US" altLang="ja-JP" dirty="0"/>
          </a:p>
          <a:p>
            <a:r>
              <a:rPr kumimoji="1" lang="ja-JP" altLang="en-US" dirty="0"/>
              <a:t>ということです。</a:t>
            </a:r>
            <a:endParaRPr kumimoji="1" lang="en-US" altLang="ja-JP" dirty="0"/>
          </a:p>
          <a:p>
            <a:endParaRPr kumimoji="1" lang="en-US" altLang="ja-JP" dirty="0"/>
          </a:p>
          <a:p>
            <a:r>
              <a:rPr kumimoji="1" lang="ja-JP" altLang="en-US" dirty="0"/>
              <a:t>反面、</a:t>
            </a:r>
            <a:r>
              <a:rPr kumimoji="1" lang="en-US" altLang="ja-JP" dirty="0"/>
              <a:t>ASID</a:t>
            </a:r>
            <a:r>
              <a:rPr kumimoji="1" lang="ja-JP" altLang="en-US" dirty="0"/>
              <a:t>によるオーバーヘッド、拡張性への制限、非定型データへの対応が課題と言えます。要するに、パフォーマンスを上げづらい、という話と、多様なデータに柔軟に対応できない、ということです。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596044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データベース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28320" y="37490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デメリットと課題</a:t>
            </a:r>
          </a:p>
        </p:txBody>
      </p:sp>
      <p:sp>
        <p:nvSpPr>
          <p:cNvPr id="15" name="正方形/長方形 14"/>
          <p:cNvSpPr/>
          <p:nvPr/>
        </p:nvSpPr>
        <p:spPr>
          <a:xfrm>
            <a:off x="528320" y="10566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特徴とメリット</a:t>
            </a:r>
          </a:p>
        </p:txBody>
      </p:sp>
      <p:sp>
        <p:nvSpPr>
          <p:cNvPr id="2" name="タイトル 1"/>
          <p:cNvSpPr>
            <a:spLocks noGrp="1"/>
          </p:cNvSpPr>
          <p:nvPr>
            <p:ph type="title"/>
          </p:nvPr>
        </p:nvSpPr>
        <p:spPr/>
        <p:txBody>
          <a:bodyPr/>
          <a:lstStyle/>
          <a:p>
            <a:r>
              <a:rPr kumimoji="1" lang="en-US" altLang="ja-JP" dirty="0"/>
              <a:t>RDBMS</a:t>
            </a:r>
            <a:r>
              <a:rPr kumimoji="1" lang="ja-JP" altLang="en-US" dirty="0"/>
              <a:t>の特徴</a:t>
            </a:r>
          </a:p>
        </p:txBody>
      </p:sp>
      <p:sp>
        <p:nvSpPr>
          <p:cNvPr id="3" name="正方形/長方形 2"/>
          <p:cNvSpPr/>
          <p:nvPr/>
        </p:nvSpPr>
        <p:spPr>
          <a:xfrm>
            <a:off x="619760" y="153416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正規化された定型データ</a:t>
            </a:r>
          </a:p>
        </p:txBody>
      </p:sp>
      <p:sp>
        <p:nvSpPr>
          <p:cNvPr id="4" name="正方形/長方形 3"/>
          <p:cNvSpPr/>
          <p:nvPr/>
        </p:nvSpPr>
        <p:spPr>
          <a:xfrm>
            <a:off x="619760" y="223520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正確かつ安全</a:t>
            </a:r>
          </a:p>
        </p:txBody>
      </p:sp>
      <p:sp>
        <p:nvSpPr>
          <p:cNvPr id="5" name="正方形/長方形 4"/>
          <p:cNvSpPr/>
          <p:nvPr/>
        </p:nvSpPr>
        <p:spPr>
          <a:xfrm>
            <a:off x="619760" y="293624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厳密な設計、柔軟な運用</a:t>
            </a:r>
          </a:p>
        </p:txBody>
      </p:sp>
      <p:sp>
        <p:nvSpPr>
          <p:cNvPr id="6" name="正方形/長方形 5"/>
          <p:cNvSpPr/>
          <p:nvPr/>
        </p:nvSpPr>
        <p:spPr>
          <a:xfrm>
            <a:off x="3515360" y="153416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フォーマットの揃った「お行儀の良い」データを取り扱うため、処理の効率化や記憶容量の縮小を実現</a:t>
            </a:r>
          </a:p>
        </p:txBody>
      </p:sp>
      <p:sp>
        <p:nvSpPr>
          <p:cNvPr id="7" name="正方形/長方形 6"/>
          <p:cNvSpPr/>
          <p:nvPr/>
        </p:nvSpPr>
        <p:spPr>
          <a:xfrm>
            <a:off x="3515360" y="223520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ACID</a:t>
            </a:r>
            <a:r>
              <a:rPr kumimoji="1" lang="ja-JP" altLang="en-US" sz="1400" dirty="0">
                <a:solidFill>
                  <a:srgbClr val="FFFFFF"/>
                </a:solidFill>
                <a:cs typeface="ＭＳ Ｐゴシック"/>
              </a:rPr>
              <a:t>によるデータの一貫性、可用性を保証</a:t>
            </a:r>
          </a:p>
        </p:txBody>
      </p:sp>
      <p:sp>
        <p:nvSpPr>
          <p:cNvPr id="8" name="正方形/長方形 7"/>
          <p:cNvSpPr/>
          <p:nvPr/>
        </p:nvSpPr>
        <p:spPr>
          <a:xfrm>
            <a:off x="3515360" y="293624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設計時にスキーマを使った厳密なモデルが必要だが、運用時のデータ操作は柔軟に行える</a:t>
            </a:r>
          </a:p>
        </p:txBody>
      </p:sp>
      <p:sp>
        <p:nvSpPr>
          <p:cNvPr id="9" name="正方形/長方形 8"/>
          <p:cNvSpPr/>
          <p:nvPr/>
        </p:nvSpPr>
        <p:spPr>
          <a:xfrm>
            <a:off x="619760" y="421640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オーバーヘッドが大きい</a:t>
            </a:r>
          </a:p>
        </p:txBody>
      </p:sp>
      <p:sp>
        <p:nvSpPr>
          <p:cNvPr id="10" name="正方形/長方形 9"/>
          <p:cNvSpPr/>
          <p:nvPr/>
        </p:nvSpPr>
        <p:spPr>
          <a:xfrm>
            <a:off x="619760" y="491744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スケールアウトしにくい</a:t>
            </a:r>
          </a:p>
        </p:txBody>
      </p:sp>
      <p:sp>
        <p:nvSpPr>
          <p:cNvPr id="11" name="正方形/長方形 10"/>
          <p:cNvSpPr/>
          <p:nvPr/>
        </p:nvSpPr>
        <p:spPr>
          <a:xfrm>
            <a:off x="619760" y="561848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非定型データが苦手</a:t>
            </a:r>
          </a:p>
        </p:txBody>
      </p:sp>
      <p:sp>
        <p:nvSpPr>
          <p:cNvPr id="12" name="正方形/長方形 11"/>
          <p:cNvSpPr/>
          <p:nvPr/>
        </p:nvSpPr>
        <p:spPr>
          <a:xfrm>
            <a:off x="3515360" y="421640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ACID</a:t>
            </a:r>
            <a:r>
              <a:rPr kumimoji="1" lang="ja-JP" altLang="en-US" sz="1400" dirty="0">
                <a:solidFill>
                  <a:srgbClr val="FFFFFF"/>
                </a:solidFill>
                <a:cs typeface="ＭＳ Ｐゴシック"/>
              </a:rPr>
              <a:t>を実現するために様々な処理が必要</a:t>
            </a:r>
          </a:p>
        </p:txBody>
      </p:sp>
      <p:sp>
        <p:nvSpPr>
          <p:cNvPr id="13" name="正方形/長方形 12"/>
          <p:cNvSpPr/>
          <p:nvPr/>
        </p:nvSpPr>
        <p:spPr>
          <a:xfrm>
            <a:off x="3515360" y="491744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スケールアウトによる性能向上をしづらい</a:t>
            </a:r>
          </a:p>
        </p:txBody>
      </p:sp>
      <p:sp>
        <p:nvSpPr>
          <p:cNvPr id="14" name="正方形/長方形 13"/>
          <p:cNvSpPr/>
          <p:nvPr/>
        </p:nvSpPr>
        <p:spPr>
          <a:xfrm>
            <a:off x="3515360" y="561848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ドキュメントや画像・音声などの取扱いには一工夫必要</a:t>
            </a:r>
          </a:p>
        </p:txBody>
      </p:sp>
      <p:sp>
        <p:nvSpPr>
          <p:cNvPr id="18" name="正方形/長方形 17"/>
          <p:cNvSpPr/>
          <p:nvPr/>
        </p:nvSpPr>
        <p:spPr>
          <a:xfrm>
            <a:off x="6807200" y="4216400"/>
            <a:ext cx="1727200" cy="129032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パフォーマンス</a:t>
            </a:r>
          </a:p>
        </p:txBody>
      </p:sp>
      <p:sp>
        <p:nvSpPr>
          <p:cNvPr id="19" name="正方形/長方形 18"/>
          <p:cNvSpPr/>
          <p:nvPr/>
        </p:nvSpPr>
        <p:spPr>
          <a:xfrm>
            <a:off x="6807200" y="5618480"/>
            <a:ext cx="1727200" cy="58928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柔軟性</a:t>
            </a:r>
          </a:p>
        </p:txBody>
      </p:sp>
    </p:spTree>
    <p:extLst>
      <p:ext uri="{BB962C8B-B14F-4D97-AF65-F5344CB8AC3E}">
        <p14:creationId xmlns:p14="http://schemas.microsoft.com/office/powerpoint/2010/main" val="7739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(1)</a:t>
            </a:r>
            <a:endParaRPr lang="ja-JP" altLang="en-US" dirty="0"/>
          </a:p>
        </p:txBody>
      </p:sp>
      <p:pic>
        <p:nvPicPr>
          <p:cNvPr id="3"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13" name="表 12"/>
          <p:cNvGraphicFramePr>
            <a:graphicFrameLocks noGrp="1"/>
          </p:cNvGraphicFramePr>
          <p:nvPr>
            <p:extLst>
              <p:ext uri="{D42A27DB-BD31-4B8C-83A1-F6EECF244321}">
                <p14:modId xmlns:p14="http://schemas.microsoft.com/office/powerpoint/2010/main" val="3085384680"/>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a16="http://schemas.microsoft.com/office/drawing/2014/main" xmlns="" val="20000"/>
                    </a:ext>
                  </a:extLst>
                </a:gridCol>
                <a:gridCol w="303994">
                  <a:extLst>
                    <a:ext uri="{9D8B030D-6E8A-4147-A177-3AD203B41FA5}">
                      <a16:colId xmlns:a16="http://schemas.microsoft.com/office/drawing/2014/main" xmlns="" val="20001"/>
                    </a:ext>
                  </a:extLst>
                </a:gridCol>
                <a:gridCol w="303994">
                  <a:extLst>
                    <a:ext uri="{9D8B030D-6E8A-4147-A177-3AD203B41FA5}">
                      <a16:colId xmlns:a16="http://schemas.microsoft.com/office/drawing/2014/main" xmlns="" val="20002"/>
                    </a:ext>
                  </a:extLst>
                </a:gridCol>
                <a:gridCol w="303994">
                  <a:extLst>
                    <a:ext uri="{9D8B030D-6E8A-4147-A177-3AD203B41FA5}">
                      <a16:colId xmlns:a16="http://schemas.microsoft.com/office/drawing/2014/main" xmlns="" val="20003"/>
                    </a:ext>
                  </a:extLst>
                </a:gridCol>
                <a:gridCol w="303994">
                  <a:extLst>
                    <a:ext uri="{9D8B030D-6E8A-4147-A177-3AD203B41FA5}">
                      <a16:colId xmlns:a16="http://schemas.microsoft.com/office/drawing/2014/main" xmlns="" val="20004"/>
                    </a:ext>
                  </a:extLst>
                </a:gridCol>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a16="http://schemas.microsoft.com/office/drawing/2014/main" xmlns=""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a16="http://schemas.microsoft.com/office/drawing/2014/main" xmlns="" val="10003"/>
                  </a:ext>
                </a:extLst>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29" name="表 28"/>
          <p:cNvGraphicFramePr>
            <a:graphicFrameLocks noGrp="1"/>
          </p:cNvGraphicFramePr>
          <p:nvPr>
            <p:extLst>
              <p:ext uri="{D42A27DB-BD31-4B8C-83A1-F6EECF244321}">
                <p14:modId xmlns:p14="http://schemas.microsoft.com/office/powerpoint/2010/main" val="701983714"/>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a16="http://schemas.microsoft.com/office/drawing/2014/main" xmlns="" val="20000"/>
                    </a:ext>
                  </a:extLst>
                </a:gridCol>
                <a:gridCol w="303994">
                  <a:extLst>
                    <a:ext uri="{9D8B030D-6E8A-4147-A177-3AD203B41FA5}">
                      <a16:colId xmlns:a16="http://schemas.microsoft.com/office/drawing/2014/main" xmlns="" val="20001"/>
                    </a:ext>
                  </a:extLst>
                </a:gridCol>
                <a:gridCol w="303994">
                  <a:extLst>
                    <a:ext uri="{9D8B030D-6E8A-4147-A177-3AD203B41FA5}">
                      <a16:colId xmlns:a16="http://schemas.microsoft.com/office/drawing/2014/main" xmlns="" val="20002"/>
                    </a:ext>
                  </a:extLst>
                </a:gridCol>
                <a:gridCol w="303994">
                  <a:extLst>
                    <a:ext uri="{9D8B030D-6E8A-4147-A177-3AD203B41FA5}">
                      <a16:colId xmlns:a16="http://schemas.microsoft.com/office/drawing/2014/main" xmlns="" val="20003"/>
                    </a:ext>
                  </a:extLst>
                </a:gridCol>
                <a:gridCol w="303994">
                  <a:extLst>
                    <a:ext uri="{9D8B030D-6E8A-4147-A177-3AD203B41FA5}">
                      <a16:colId xmlns:a16="http://schemas.microsoft.com/office/drawing/2014/main" xmlns="" val="20004"/>
                    </a:ext>
                  </a:extLst>
                </a:gridCol>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a16="http://schemas.microsoft.com/office/drawing/2014/main" xmlns=""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a16="http://schemas.microsoft.com/office/drawing/2014/main" xmlns=""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a16="http://schemas.microsoft.com/office/drawing/2014/main" xmlns="" val="10003"/>
                  </a:ext>
                </a:extLst>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09837" cy="369332"/>
          </a:xfrm>
          <a:prstGeom prst="rect">
            <a:avLst/>
          </a:prstGeom>
          <a:noFill/>
        </p:spPr>
        <p:txBody>
          <a:bodyPr wrap="none" rtlCol="0">
            <a:spAutoFit/>
          </a:bodyPr>
          <a:lstStyle/>
          <a:p>
            <a:r>
              <a:rPr kumimoji="1" lang="en-US" altLang="ja-JP" b="1" dirty="0">
                <a:solidFill>
                  <a:schemeClr val="bg1"/>
                </a:solidFill>
              </a:rPr>
              <a:t>DBMS</a:t>
            </a:r>
            <a:endParaRPr kumimoji="1" lang="ja-JP" altLang="en-US" b="1"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FF666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排他制御</a:t>
            </a:r>
            <a:r>
              <a:rPr kumimoji="0" lang="en-US" altLang="ja-JP" sz="2000" b="0" i="0" u="none" strike="noStrike" cap="none" normalizeH="0" dirty="0">
                <a:ln>
                  <a:noFill/>
                </a:ln>
                <a:solidFill>
                  <a:schemeClr val="bg1"/>
                </a:solidFill>
                <a:effectLst/>
                <a:latin typeface="+mn-lt"/>
                <a:ea typeface="+mn-ea"/>
              </a:rPr>
              <a:t>(</a:t>
            </a:r>
            <a:r>
              <a:rPr kumimoji="0" lang="ja-JP" altLang="en-US" sz="2000" b="0" i="0" u="none" strike="noStrike" cap="none" normalizeH="0" dirty="0">
                <a:ln>
                  <a:noFill/>
                </a:ln>
                <a:solidFill>
                  <a:schemeClr val="bg1"/>
                </a:solidFill>
                <a:effectLst/>
                <a:latin typeface="+mn-lt"/>
                <a:ea typeface="+mn-ea"/>
              </a:rPr>
              <a:t>ロック</a:t>
            </a:r>
            <a:r>
              <a:rPr kumimoji="0" lang="en-US" altLang="ja-JP" sz="2000" b="0" i="0" u="none" strike="noStrike" cap="none" normalizeH="0" dirty="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a:ln>
                  <a:noFill/>
                </a:ln>
                <a:solidFill>
                  <a:schemeClr val="bg1"/>
                </a:solidFill>
                <a:effectLst/>
                <a:latin typeface="+mn-lt"/>
                <a:ea typeface="+mn-ea"/>
              </a:rPr>
              <a:t>一つのプロセス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a:solidFill>
                  <a:schemeClr val="bg1"/>
                </a:solidFill>
                <a:latin typeface="+mn-lt"/>
                <a:ea typeface="+mn-ea"/>
              </a:rPr>
              <a:t>→処理のオーバーヘッドとなる</a:t>
            </a:r>
            <a:endParaRPr kumimoji="0" lang="ja-JP" altLang="en-US" sz="1100" b="0" i="0" u="none" strike="noStrike" cap="none" normalizeH="0" dirty="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j-ea"/>
                <a:ea typeface="+mj-ea"/>
              </a:rPr>
              <a:t>データベース言語</a:t>
            </a:r>
            <a:endParaRPr kumimoji="0" lang="en-US" altLang="ja-JP" sz="1200" b="0" i="0" u="none" strike="noStrike" cap="none" normalizeH="0" baseline="0" dirty="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a:ln>
                <a:noFill/>
              </a:ln>
              <a:solidFill>
                <a:schemeClr val="bg1"/>
              </a:solidFill>
              <a:effectLst/>
              <a:latin typeface="+mn-ea"/>
              <a:ea typeface="+mn-ea"/>
            </a:endParaRPr>
          </a:p>
        </p:txBody>
      </p:sp>
    </p:spTree>
    <p:extLst>
      <p:ext uri="{BB962C8B-B14F-4D97-AF65-F5344CB8AC3E}">
        <p14:creationId xmlns:p14="http://schemas.microsoft.com/office/powerpoint/2010/main" val="2671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5"/>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トランザクションログ</a:t>
            </a: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データベース</a:t>
            </a: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a:latin typeface="+mn-lt"/>
                <a:ea typeface="+mn-ea"/>
              </a:rPr>
              <a:t>ロールバック＝トランザクションが正常に終了しなかった場合に元に戻す</a:t>
            </a: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a:latin typeface="+mn-lt"/>
                <a:ea typeface="+mn-ea"/>
              </a:rPr>
              <a:t>ロールフォワード＝データベースが破損した場合にログを元に再構築する</a:t>
            </a: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トランザクション</a:t>
            </a:r>
            <a:endParaRPr kumimoji="0" lang="en-US" altLang="ja-JP" sz="2000" b="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COMMIT</a:t>
            </a:r>
            <a:endParaRPr kumimoji="0" lang="ja-JP" altLang="en-US" sz="1400" b="0" i="0" u="none" strike="noStrike" cap="none" normalizeH="0" baseline="0" dirty="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ROLLBACK</a:t>
            </a:r>
            <a:endParaRPr kumimoji="0" lang="ja-JP" altLang="en-US" sz="1400" b="0" i="0" u="none" strike="noStrike" cap="none" normalizeH="0" baseline="0" dirty="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＝さらなるオーバーヘッドを産む</a:t>
            </a:r>
            <a:endParaRPr kumimoji="0" lang="ja-JP" altLang="en-US" sz="2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5852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DBMS</a:t>
            </a:r>
            <a:r>
              <a:rPr lang="ja-JP" altLang="en-US" dirty="0"/>
              <a:t>高速化への要求と取り組み</a:t>
            </a:r>
          </a:p>
        </p:txBody>
      </p:sp>
      <p:sp>
        <p:nvSpPr>
          <p:cNvPr id="3" name="正方形/長方形 2"/>
          <p:cNvSpPr/>
          <p:nvPr/>
        </p:nvSpPr>
        <p:spPr bwMode="auto">
          <a:xfrm>
            <a:off x="403101" y="1116633"/>
            <a:ext cx="8496944" cy="43391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トランザクションの増加</a:t>
            </a:r>
          </a:p>
        </p:txBody>
      </p:sp>
      <p:sp>
        <p:nvSpPr>
          <p:cNvPr id="5" name="正方形/長方形 4"/>
          <p:cNvSpPr/>
          <p:nvPr/>
        </p:nvSpPr>
        <p:spPr bwMode="auto">
          <a:xfrm>
            <a:off x="403101" y="1620423"/>
            <a:ext cx="8496944" cy="4301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データ量の増加 </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ビッグデータ</a:t>
            </a:r>
            <a:r>
              <a:rPr kumimoji="0" lang="en-US" altLang="ja-JP" sz="2400" dirty="0">
                <a:solidFill>
                  <a:schemeClr val="bg1"/>
                </a:solidFill>
                <a:latin typeface="+mn-lt"/>
                <a:ea typeface="+mn-ea"/>
              </a:rPr>
              <a:t>)</a:t>
            </a:r>
            <a:endParaRPr kumimoji="0" lang="ja-JP" altLang="en-US" sz="2400" dirty="0">
              <a:solidFill>
                <a:schemeClr val="bg1"/>
              </a:solidFill>
              <a:latin typeface="+mn-lt"/>
              <a:ea typeface="+mn-ea"/>
            </a:endParaRPr>
          </a:p>
        </p:txBody>
      </p:sp>
      <p:sp>
        <p:nvSpPr>
          <p:cNvPr id="12" name="正方形/長方形 11"/>
          <p:cNvSpPr/>
          <p:nvPr/>
        </p:nvSpPr>
        <p:spPr bwMode="auto">
          <a:xfrm>
            <a:off x="395536" y="3011269"/>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　単体能力の強化</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集計・分析処理の</a:t>
            </a:r>
            <a:r>
              <a:rPr kumimoji="0" lang="ja-JP" altLang="en-US" sz="2400" dirty="0">
                <a:solidFill>
                  <a:schemeClr val="bg1"/>
                </a:solidFill>
              </a:rPr>
              <a:t>高速</a:t>
            </a:r>
            <a:r>
              <a:rPr kumimoji="0" lang="ja-JP" altLang="en-US" sz="2400" dirty="0">
                <a:solidFill>
                  <a:schemeClr val="bg1"/>
                </a:solidFill>
                <a:latin typeface="+mn-lt"/>
                <a:ea typeface="+mn-ea"/>
              </a:rPr>
              <a:t>化</a:t>
            </a:r>
            <a:endParaRPr kumimoji="0" lang="en-US" altLang="ja-JP" sz="2400" dirty="0">
              <a:solidFill>
                <a:schemeClr val="bg1"/>
              </a:solidFill>
              <a:latin typeface="+mn-lt"/>
              <a:ea typeface="+mn-ea"/>
            </a:endParaRPr>
          </a:p>
        </p:txBody>
      </p:sp>
      <p:sp>
        <p:nvSpPr>
          <p:cNvPr id="14" name="正方形/長方形 13"/>
          <p:cNvSpPr/>
          <p:nvPr/>
        </p:nvSpPr>
        <p:spPr bwMode="auto">
          <a:xfrm>
            <a:off x="3275856"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分散処理</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233520"/>
            <a:ext cx="2736304" cy="18998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列指向</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クラスタ</a:t>
            </a:r>
          </a:p>
        </p:txBody>
      </p:sp>
      <p:sp>
        <p:nvSpPr>
          <p:cNvPr id="18" name="正方形/長方形 17"/>
          <p:cNvSpPr/>
          <p:nvPr/>
        </p:nvSpPr>
        <p:spPr bwMode="auto">
          <a:xfrm>
            <a:off x="327585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I/O</a:t>
            </a:r>
            <a:r>
              <a:rPr kumimoji="0" lang="ja-JP" altLang="en-US" sz="2400" dirty="0">
                <a:solidFill>
                  <a:schemeClr val="bg1"/>
                </a:solidFill>
                <a:latin typeface="+mn-lt"/>
                <a:ea typeface="+mn-ea"/>
              </a:rPr>
              <a:t>分散</a:t>
            </a:r>
          </a:p>
        </p:txBody>
      </p:sp>
      <p:sp>
        <p:nvSpPr>
          <p:cNvPr id="21" name="正方形/長方形 20"/>
          <p:cNvSpPr/>
          <p:nvPr/>
        </p:nvSpPr>
        <p:spPr bwMode="auto">
          <a:xfrm>
            <a:off x="39553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キャッシング</a:t>
            </a:r>
          </a:p>
        </p:txBody>
      </p:sp>
      <p:sp>
        <p:nvSpPr>
          <p:cNvPr id="22" name="正方形/長方形 21"/>
          <p:cNvSpPr/>
          <p:nvPr/>
        </p:nvSpPr>
        <p:spPr bwMode="auto">
          <a:xfrm>
            <a:off x="39553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インメモリ</a:t>
            </a:r>
          </a:p>
        </p:txBody>
      </p:sp>
      <p:sp>
        <p:nvSpPr>
          <p:cNvPr id="6" name="下矢印 5"/>
          <p:cNvSpPr/>
          <p:nvPr/>
        </p:nvSpPr>
        <p:spPr>
          <a:xfrm>
            <a:off x="403101" y="2162432"/>
            <a:ext cx="8496944" cy="729049"/>
          </a:xfrm>
          <a:prstGeom prst="downArrow">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41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a:t>コンピュータシステムの処理能力を上げる方法</a:t>
            </a:r>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chemeClr val="accent5">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chemeClr val="accent1">
                    <a:lumMod val="50000"/>
                  </a:schemeClr>
                </a:solidFill>
                <a:latin typeface="+mj-ea"/>
                <a:ea typeface="+mj-ea"/>
              </a:rPr>
              <a:t>コンピューター単体の能力を強化する</a:t>
            </a:r>
            <a:endParaRPr lang="en-US" altLang="ja-JP" sz="1400" dirty="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a:solidFill>
                  <a:schemeClr val="accent1">
                    <a:lumMod val="50000"/>
                  </a:schemeClr>
                </a:solidFill>
                <a:latin typeface="+mj-ea"/>
                <a:ea typeface="+mj-ea"/>
              </a:rPr>
              <a:t>プロセッサの強化、メモリ、</a:t>
            </a:r>
            <a:r>
              <a:rPr lang="en-US" altLang="ja-JP" sz="1400" dirty="0">
                <a:solidFill>
                  <a:schemeClr val="accent1">
                    <a:lumMod val="50000"/>
                  </a:schemeClr>
                </a:solidFill>
                <a:latin typeface="+mj-ea"/>
                <a:ea typeface="+mj-ea"/>
              </a:rPr>
              <a:t>I/O)</a:t>
            </a:r>
          </a:p>
          <a:p>
            <a:r>
              <a:rPr lang="ja-JP" altLang="en-US" sz="1400" dirty="0">
                <a:solidFill>
                  <a:schemeClr val="accent1">
                    <a:lumMod val="50000"/>
                  </a:schemeClr>
                </a:solidFill>
                <a:latin typeface="+mj-ea"/>
                <a:ea typeface="+mj-ea"/>
              </a:rPr>
              <a:t>ハードウェアにコストがかかる</a:t>
            </a:r>
            <a:endParaRPr lang="en-US" altLang="ja-JP" sz="1400" dirty="0">
              <a:solidFill>
                <a:schemeClr val="accent1">
                  <a:lumMod val="50000"/>
                </a:schemeClr>
              </a:solidFill>
              <a:latin typeface="+mj-ea"/>
              <a:ea typeface="+mj-ea"/>
            </a:endParaRPr>
          </a:p>
          <a:p>
            <a:r>
              <a:rPr lang="ja-JP" altLang="en-US" sz="1400" dirty="0">
                <a:solidFill>
                  <a:schemeClr val="accent1">
                    <a:lumMod val="50000"/>
                  </a:schemeClr>
                </a:solidFill>
                <a:latin typeface="+mj-ea"/>
                <a:ea typeface="+mj-ea"/>
              </a:rPr>
              <a:t>性能強化には限界がある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rgbClr val="FF6600"/>
                </a:solidFill>
                <a:latin typeface="+mj-ea"/>
                <a:ea typeface="+mj-ea"/>
              </a:rPr>
              <a:t>クラスタによる分散処理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効率が高いが高価</a:t>
            </a:r>
            <a:r>
              <a:rPr lang="en-US" altLang="ja-JP" sz="1400" dirty="0">
                <a:solidFill>
                  <a:srgbClr val="FF6600"/>
                </a:solidFill>
                <a:latin typeface="+mj-ea"/>
                <a:ea typeface="+mj-ea"/>
              </a:rPr>
              <a:t>)</a:t>
            </a:r>
          </a:p>
          <a:p>
            <a:r>
              <a:rPr lang="ja-JP" altLang="en-US" sz="1400" dirty="0">
                <a:solidFill>
                  <a:srgbClr val="FF6600"/>
                </a:solidFill>
                <a:latin typeface="+mj-ea"/>
                <a:ea typeface="+mj-ea"/>
              </a:rPr>
              <a:t>安価なマシンを大量に使う分散処理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効率は劣るが拡張性が高く低コスト</a:t>
            </a:r>
            <a:r>
              <a:rPr lang="en-US" altLang="ja-JP" sz="1400" dirty="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r>
              <a:rPr kumimoji="0" lang="ja-JP" altLang="en-US" sz="2800" dirty="0">
                <a:solidFill>
                  <a:schemeClr val="bg1"/>
                </a:solidFill>
                <a:latin typeface="+mn-lt"/>
                <a:ea typeface="+mn-ea"/>
              </a:rPr>
              <a:t>は </a:t>
            </a:r>
            <a:r>
              <a:rPr kumimoji="0" lang="en-US" altLang="ja-JP" sz="2800" dirty="0">
                <a:solidFill>
                  <a:schemeClr val="bg1"/>
                </a:solidFill>
                <a:latin typeface="+mn-lt"/>
                <a:ea typeface="+mn-ea"/>
              </a:rPr>
              <a:t>SCALE OUT</a:t>
            </a:r>
            <a:r>
              <a:rPr kumimoji="0" lang="ja-JP" altLang="en-US" sz="2800" dirty="0">
                <a:solidFill>
                  <a:schemeClr val="bg1"/>
                </a:solidFill>
                <a:latin typeface="+mn-lt"/>
                <a:ea typeface="+mn-ea"/>
              </a:rPr>
              <a:t>しにくい</a:t>
            </a:r>
          </a:p>
        </p:txBody>
      </p:sp>
    </p:spTree>
    <p:extLst>
      <p:ext uri="{BB962C8B-B14F-4D97-AF65-F5344CB8AC3E}">
        <p14:creationId xmlns:p14="http://schemas.microsoft.com/office/powerpoint/2010/main" val="34678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の高速化手法と問題点</a:t>
            </a:r>
          </a:p>
        </p:txBody>
      </p:sp>
      <p:sp>
        <p:nvSpPr>
          <p:cNvPr id="31" name="角丸四角形 30"/>
          <p:cNvSpPr/>
          <p:nvPr/>
        </p:nvSpPr>
        <p:spPr bwMode="auto">
          <a:xfrm>
            <a:off x="6010576" y="4852668"/>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データの</a:t>
            </a:r>
            <a:r>
              <a:rPr kumimoji="0" lang="ja-JP" altLang="en-US" sz="1400" dirty="0">
                <a:solidFill>
                  <a:schemeClr val="bg1"/>
                </a:solidFill>
                <a:latin typeface="+mn-lt"/>
                <a:ea typeface="+mn-ea"/>
              </a:rPr>
              <a:t>分割</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同期</a:t>
            </a:r>
            <a:r>
              <a:rPr kumimoji="0" lang="ja-JP" altLang="en-US" sz="1400" b="0" i="0" u="none" strike="noStrike" cap="none" normalizeH="0" dirty="0">
                <a:ln>
                  <a:noFill/>
                </a:ln>
                <a:solidFill>
                  <a:schemeClr val="bg1"/>
                </a:solidFill>
                <a:effectLst/>
                <a:latin typeface="+mn-lt"/>
                <a:ea typeface="+mn-ea"/>
              </a:rPr>
              <a:t>が必要</a:t>
            </a:r>
          </a:p>
        </p:txBody>
      </p:sp>
      <p:sp>
        <p:nvSpPr>
          <p:cNvPr id="27" name="角丸四角形 26"/>
          <p:cNvSpPr/>
          <p:nvPr/>
        </p:nvSpPr>
        <p:spPr bwMode="auto">
          <a:xfrm>
            <a:off x="776021"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単体能力の向上</a:t>
            </a:r>
          </a:p>
        </p:txBody>
      </p:sp>
      <p:grpSp>
        <p:nvGrpSpPr>
          <p:cNvPr id="10" name="グループ化 9"/>
          <p:cNvGrpSpPr/>
          <p:nvPr/>
        </p:nvGrpSpPr>
        <p:grpSpPr>
          <a:xfrm>
            <a:off x="1821983" y="2590065"/>
            <a:ext cx="426822" cy="1557629"/>
            <a:chOff x="1411487" y="2132856"/>
            <a:chExt cx="426822" cy="1557629"/>
          </a:xfrm>
        </p:grpSpPr>
        <p:cxnSp>
          <p:nvCxnSpPr>
            <p:cNvPr id="7" name="直線コネクタ 6"/>
            <p:cNvCxnSpPr/>
            <p:nvPr/>
          </p:nvCxnSpPr>
          <p:spPr bwMode="auto">
            <a:xfrm>
              <a:off x="1624898" y="2426922"/>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直方体 2"/>
            <p:cNvSpPr/>
            <p:nvPr/>
          </p:nvSpPr>
          <p:spPr bwMode="auto">
            <a:xfrm>
              <a:off x="141148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28" name="角丸四角形 27"/>
          <p:cNvSpPr/>
          <p:nvPr/>
        </p:nvSpPr>
        <p:spPr bwMode="auto">
          <a:xfrm>
            <a:off x="3399682"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a:solidFill>
                  <a:schemeClr val="bg1"/>
                </a:solidFill>
              </a:rPr>
              <a:t>ストレージ共有</a:t>
            </a:r>
            <a:endParaRPr kumimoji="0" lang="en-US" altLang="ja-JP" sz="1400" dirty="0">
              <a:solidFill>
                <a:schemeClr val="bg1"/>
              </a:solidFill>
            </a:endParaRPr>
          </a:p>
          <a:p>
            <a:pPr algn="ctr" defTabSz="914400" fontAlgn="base">
              <a:spcBef>
                <a:spcPct val="20000"/>
              </a:spcBef>
              <a:spcAft>
                <a:spcPct val="0"/>
              </a:spcAft>
            </a:pPr>
            <a:r>
              <a:rPr kumimoji="0" lang="ja-JP" altLang="en-US" sz="1400" dirty="0">
                <a:solidFill>
                  <a:schemeClr val="bg1"/>
                </a:solidFill>
              </a:rPr>
              <a:t>クラスタ</a:t>
            </a:r>
            <a:endParaRPr kumimoji="0" lang="ja-JP" altLang="en-US" sz="1400" b="0" i="0" u="none" strike="noStrike" cap="none" normalizeH="0" dirty="0">
              <a:ln>
                <a:noFill/>
              </a:ln>
              <a:solidFill>
                <a:schemeClr val="bg1"/>
              </a:solidFill>
              <a:effectLst/>
              <a:latin typeface="+mn-lt"/>
              <a:ea typeface="+mn-ea"/>
            </a:endParaRPr>
          </a:p>
        </p:txBody>
      </p:sp>
      <p:grpSp>
        <p:nvGrpSpPr>
          <p:cNvPr id="11" name="グループ化 10"/>
          <p:cNvGrpSpPr/>
          <p:nvPr/>
        </p:nvGrpSpPr>
        <p:grpSpPr>
          <a:xfrm>
            <a:off x="4003481" y="2590065"/>
            <a:ext cx="1290918" cy="1557629"/>
            <a:chOff x="3643735" y="2132856"/>
            <a:chExt cx="1290918" cy="1557629"/>
          </a:xfrm>
        </p:grpSpPr>
        <p:cxnSp>
          <p:nvCxnSpPr>
            <p:cNvPr id="20" name="直線コネクタ 19"/>
            <p:cNvCxnSpPr/>
            <p:nvPr/>
          </p:nvCxnSpPr>
          <p:spPr bwMode="auto">
            <a:xfrm>
              <a:off x="3857146"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950691"/>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950691"/>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5" name="直方体 34"/>
            <p:cNvSpPr/>
            <p:nvPr/>
          </p:nvSpPr>
          <p:spPr bwMode="auto">
            <a:xfrm>
              <a:off x="3643735"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0" name="角丸四角形 29"/>
          <p:cNvSpPr/>
          <p:nvPr/>
        </p:nvSpPr>
        <p:spPr bwMode="auto">
          <a:xfrm>
            <a:off x="6010575"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分散システム</a:t>
            </a:r>
            <a:endParaRPr kumimoji="0" lang="en-US" altLang="ja-JP" sz="14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rPr>
              <a:t>シェアドナッシング</a:t>
            </a:r>
            <a:endParaRPr kumimoji="0" lang="ja-JP" altLang="en-US" sz="1400" b="0" i="0" u="none" strike="noStrike" cap="none" normalizeH="0" dirty="0">
              <a:ln>
                <a:noFill/>
              </a:ln>
              <a:solidFill>
                <a:schemeClr val="bg1"/>
              </a:solidFill>
              <a:effectLst/>
              <a:latin typeface="+mn-lt"/>
              <a:ea typeface="+mn-ea"/>
            </a:endParaRPr>
          </a:p>
        </p:txBody>
      </p:sp>
      <p:grpSp>
        <p:nvGrpSpPr>
          <p:cNvPr id="12" name="グループ化 11"/>
          <p:cNvGrpSpPr/>
          <p:nvPr/>
        </p:nvGrpSpPr>
        <p:grpSpPr>
          <a:xfrm>
            <a:off x="6614375" y="2590065"/>
            <a:ext cx="1290918" cy="1515591"/>
            <a:chOff x="6244771" y="2132856"/>
            <a:chExt cx="1290918" cy="1515591"/>
          </a:xfrm>
        </p:grpSpPr>
        <p:cxnSp>
          <p:nvCxnSpPr>
            <p:cNvPr id="33" name="直線コネクタ 32"/>
            <p:cNvCxnSpPr/>
            <p:nvPr/>
          </p:nvCxnSpPr>
          <p:spPr bwMode="auto">
            <a:xfrm flipH="1">
              <a:off x="6458182" y="238488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458182"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314166"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17" name="直線コネクタ 16"/>
            <p:cNvCxnSpPr/>
            <p:nvPr/>
          </p:nvCxnSpPr>
          <p:spPr bwMode="auto">
            <a:xfrm>
              <a:off x="7322278"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178262"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7" name="直方体 36"/>
            <p:cNvSpPr/>
            <p:nvPr/>
          </p:nvSpPr>
          <p:spPr bwMode="auto">
            <a:xfrm>
              <a:off x="624477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10886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409797"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オーバーヘッドが少ない</a:t>
            </a:r>
          </a:p>
        </p:txBody>
      </p:sp>
      <p:sp>
        <p:nvSpPr>
          <p:cNvPr id="40" name="角丸四角形 39"/>
          <p:cNvSpPr/>
          <p:nvPr/>
        </p:nvSpPr>
        <p:spPr bwMode="auto">
          <a:xfrm>
            <a:off x="6010575"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用途を限定 </a:t>
            </a:r>
            <a:r>
              <a:rPr kumimoji="0" lang="en-US" altLang="ja-JP" sz="1400" b="0" i="0" u="none" strike="noStrike" cap="none" normalizeH="0" dirty="0">
                <a:ln>
                  <a:noFill/>
                </a:ln>
                <a:solidFill>
                  <a:schemeClr val="bg1"/>
                </a:solidFill>
                <a:effectLst/>
                <a:latin typeface="+mn-lt"/>
                <a:ea typeface="+mn-ea"/>
              </a:rPr>
              <a:t>(Web</a:t>
            </a:r>
            <a:r>
              <a:rPr kumimoji="0" lang="ja-JP" altLang="en-US" sz="1400" b="0" i="0" u="none" strike="noStrike" cap="none" normalizeH="0" dirty="0">
                <a:ln>
                  <a:noFill/>
                </a:ln>
                <a:solidFill>
                  <a:schemeClr val="bg1"/>
                </a:solidFill>
                <a:effectLst/>
                <a:latin typeface="+mn-lt"/>
                <a:ea typeface="+mn-ea"/>
              </a:rPr>
              <a:t>など</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41" name="角丸四角形 40"/>
          <p:cNvSpPr/>
          <p:nvPr/>
        </p:nvSpPr>
        <p:spPr bwMode="auto">
          <a:xfrm>
            <a:off x="6010576" y="5905765"/>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最大数百台程度まで</a:t>
            </a:r>
          </a:p>
        </p:txBody>
      </p:sp>
      <p:sp>
        <p:nvSpPr>
          <p:cNvPr id="42" name="角丸四角形 41"/>
          <p:cNvSpPr/>
          <p:nvPr/>
        </p:nvSpPr>
        <p:spPr bwMode="auto">
          <a:xfrm>
            <a:off x="3409796" y="485266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3" name="角丸四角形 42"/>
          <p:cNvSpPr/>
          <p:nvPr/>
        </p:nvSpPr>
        <p:spPr bwMode="auto">
          <a:xfrm>
            <a:off x="3399683" y="5905765"/>
            <a:ext cx="2498518"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最大でも数十台程度まで</a:t>
            </a:r>
          </a:p>
        </p:txBody>
      </p:sp>
      <p:sp>
        <p:nvSpPr>
          <p:cNvPr id="44" name="角丸四角形 43"/>
          <p:cNvSpPr/>
          <p:nvPr/>
        </p:nvSpPr>
        <p:spPr bwMode="auto">
          <a:xfrm>
            <a:off x="6010575" y="5378390"/>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トランザクションに向かない</a:t>
            </a:r>
            <a:endParaRPr kumimoji="0" lang="en-US" altLang="ja-JP" sz="1400" b="0" i="0" u="none" strike="noStrike" cap="none" normalizeH="0" dirty="0">
              <a:ln>
                <a:noFill/>
              </a:ln>
              <a:solidFill>
                <a:schemeClr val="bg1"/>
              </a:solidFill>
              <a:effectLst/>
              <a:latin typeface="+mn-lt"/>
              <a:ea typeface="+mn-ea"/>
            </a:endParaRPr>
          </a:p>
        </p:txBody>
      </p:sp>
      <p:sp>
        <p:nvSpPr>
          <p:cNvPr id="34" name="角丸四角形 33"/>
          <p:cNvSpPr/>
          <p:nvPr/>
        </p:nvSpPr>
        <p:spPr bwMode="auto">
          <a:xfrm>
            <a:off x="3399683"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
        <p:nvSpPr>
          <p:cNvPr id="45" name="角丸四角形 44"/>
          <p:cNvSpPr/>
          <p:nvPr/>
        </p:nvSpPr>
        <p:spPr bwMode="auto">
          <a:xfrm>
            <a:off x="776021" y="1072541"/>
            <a:ext cx="2498517"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スケールアップ</a:t>
            </a:r>
          </a:p>
        </p:txBody>
      </p:sp>
      <p:sp>
        <p:nvSpPr>
          <p:cNvPr id="46" name="角丸四角形 45"/>
          <p:cNvSpPr/>
          <p:nvPr/>
        </p:nvSpPr>
        <p:spPr bwMode="auto">
          <a:xfrm>
            <a:off x="3399683" y="1072541"/>
            <a:ext cx="5109409"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スケールアウト</a:t>
            </a:r>
          </a:p>
        </p:txBody>
      </p:sp>
      <p:sp>
        <p:nvSpPr>
          <p:cNvPr id="47" name="角丸四角形 46"/>
          <p:cNvSpPr/>
          <p:nvPr/>
        </p:nvSpPr>
        <p:spPr bwMode="auto">
          <a:xfrm>
            <a:off x="776021"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rPr>
              <a:t>DB</a:t>
            </a:r>
            <a:r>
              <a:rPr kumimoji="0" lang="ja-JP" altLang="en-US" sz="1400" dirty="0">
                <a:solidFill>
                  <a:schemeClr val="bg1"/>
                </a:solidFill>
              </a:rPr>
              <a:t>側の対応は必要無し</a:t>
            </a:r>
            <a:endParaRPr kumimoji="0" lang="ja-JP" altLang="en-US" sz="1400" b="0" i="0" u="none" strike="noStrike" cap="none" normalizeH="0" dirty="0">
              <a:ln>
                <a:noFill/>
              </a:ln>
              <a:solidFill>
                <a:schemeClr val="bg1"/>
              </a:solidFill>
              <a:effectLst/>
              <a:latin typeface="+mn-lt"/>
              <a:ea typeface="+mn-ea"/>
            </a:endParaRPr>
          </a:p>
        </p:txBody>
      </p:sp>
      <p:sp>
        <p:nvSpPr>
          <p:cNvPr id="48" name="角丸四角形 47"/>
          <p:cNvSpPr/>
          <p:nvPr/>
        </p:nvSpPr>
        <p:spPr bwMode="auto">
          <a:xfrm>
            <a:off x="776020" y="4852943"/>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9" name="角丸四角形 48"/>
          <p:cNvSpPr/>
          <p:nvPr/>
        </p:nvSpPr>
        <p:spPr bwMode="auto">
          <a:xfrm>
            <a:off x="776020" y="5905765"/>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性能に上限がある</a:t>
            </a:r>
            <a:endParaRPr kumimoji="0" lang="ja-JP" altLang="en-US" sz="1400" b="0" i="0" u="none" strike="noStrike" cap="none" normalizeH="0" dirty="0">
              <a:ln>
                <a:noFill/>
              </a:ln>
              <a:solidFill>
                <a:schemeClr val="bg1"/>
              </a:solidFill>
              <a:effectLst/>
              <a:latin typeface="+mn-lt"/>
              <a:ea typeface="+mn-ea"/>
            </a:endParaRPr>
          </a:p>
        </p:txBody>
      </p:sp>
      <p:sp>
        <p:nvSpPr>
          <p:cNvPr id="50" name="角丸四角形 49"/>
          <p:cNvSpPr/>
          <p:nvPr/>
        </p:nvSpPr>
        <p:spPr bwMode="auto">
          <a:xfrm>
            <a:off x="776022"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Tree>
    <p:extLst>
      <p:ext uri="{BB962C8B-B14F-4D97-AF65-F5344CB8AC3E}">
        <p14:creationId xmlns:p14="http://schemas.microsoft.com/office/powerpoint/2010/main" val="9592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30" grpId="0" animBg="1"/>
      <p:bldP spid="39" grpId="0" animBg="1"/>
      <p:bldP spid="40" grpId="0" animBg="1"/>
      <p:bldP spid="41" grpId="0" animBg="1"/>
      <p:bldP spid="42" grpId="0" animBg="1"/>
      <p:bldP spid="43" grpId="0" animBg="1"/>
      <p:bldP spid="44" grpId="0" animBg="1"/>
      <p:bldP spid="34" grpId="0" animBg="1"/>
      <p:bldP spid="45" grpId="0" animBg="1"/>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データ分析用に進化した</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列指向 </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カラム型</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 RDBMS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列指向</a:t>
            </a:r>
            <a:r>
              <a:rPr lang="en-US" altLang="ja-JP" dirty="0"/>
              <a:t>(</a:t>
            </a:r>
            <a:r>
              <a:rPr lang="ja-JP" altLang="en-US" dirty="0"/>
              <a:t>カラム指向</a:t>
            </a:r>
            <a:r>
              <a:rPr lang="en-US" altLang="ja-JP" dirty="0"/>
              <a:t>/</a:t>
            </a:r>
            <a:r>
              <a:rPr lang="ja-JP" altLang="en-US" dirty="0"/>
              <a:t>カラム型</a:t>
            </a:r>
            <a:r>
              <a:rPr lang="en-US" altLang="ja-JP" dirty="0"/>
              <a:t>) RDBMS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カラム型</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RDBMS+</a:t>
            </a:r>
          </a:p>
          <a:p>
            <a:pPr algn="ctr">
              <a:spcBef>
                <a:spcPct val="20000"/>
              </a:spcBef>
            </a:pPr>
            <a:r>
              <a:rPr kumimoji="0" lang="ja-JP" altLang="en-US" sz="2000" dirty="0">
                <a:solidFill>
                  <a:schemeClr val="bg1"/>
                </a:solidFill>
                <a:latin typeface="+mn-lt"/>
                <a:ea typeface="+mn-ea"/>
              </a:rPr>
              <a:t>カラム処理</a:t>
            </a:r>
          </a:p>
        </p:txBody>
      </p:sp>
      <p:sp>
        <p:nvSpPr>
          <p:cNvPr id="7" name="正方形/長方形 6"/>
          <p:cNvSpPr/>
          <p:nvPr/>
        </p:nvSpPr>
        <p:spPr bwMode="auto">
          <a:xfrm>
            <a:off x="2273842" y="4140696"/>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SybaseIQ</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Netezza</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Vertica</a:t>
            </a:r>
            <a:r>
              <a:rPr kumimoji="0" lang="ja-JP" altLang="en-US" sz="2000" dirty="0">
                <a:solidFill>
                  <a:schemeClr val="bg1"/>
                </a:solidFill>
                <a:latin typeface="+mn-lt"/>
                <a:ea typeface="+mn-ea"/>
              </a:rPr>
              <a:t>など</a:t>
            </a:r>
          </a:p>
        </p:txBody>
      </p:sp>
      <p:sp>
        <p:nvSpPr>
          <p:cNvPr id="8" name="正方形/長方形 7"/>
          <p:cNvSpPr/>
          <p:nvPr/>
        </p:nvSpPr>
        <p:spPr bwMode="auto">
          <a:xfrm>
            <a:off x="2273842" y="5301208"/>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SQL Server</a:t>
            </a:r>
            <a:r>
              <a:rPr kumimoji="0" lang="ja-JP" altLang="en-US" sz="2000" dirty="0">
                <a:solidFill>
                  <a:schemeClr val="bg1"/>
                </a:solidFill>
                <a:latin typeface="+mn-lt"/>
                <a:ea typeface="+mn-ea"/>
              </a:rPr>
              <a:t> </a:t>
            </a:r>
            <a:r>
              <a:rPr kumimoji="0" lang="en-US" altLang="ja-JP" sz="2000" dirty="0" err="1">
                <a:solidFill>
                  <a:schemeClr val="bg1"/>
                </a:solidFill>
                <a:latin typeface="+mn-lt"/>
                <a:ea typeface="+mn-ea"/>
              </a:rPr>
              <a:t>ColmunStore</a:t>
            </a:r>
            <a:r>
              <a:rPr kumimoji="0" lang="en-US" altLang="ja-JP" sz="2000" dirty="0">
                <a:solidFill>
                  <a:schemeClr val="bg1"/>
                </a:solidFill>
                <a:latin typeface="+mn-lt"/>
                <a:ea typeface="+mn-ea"/>
              </a:rPr>
              <a:t> Index, Oracle 12c, Oracle </a:t>
            </a:r>
            <a:r>
              <a:rPr kumimoji="0" lang="en-US" altLang="ja-JP" sz="2000" dirty="0" err="1">
                <a:solidFill>
                  <a:schemeClr val="bg1"/>
                </a:solidFill>
                <a:latin typeface="+mn-lt"/>
                <a:ea typeface="+mn-ea"/>
              </a:rPr>
              <a:t>Exadata</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Hybrid Columnar Compression, HANA</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DWH</a:t>
            </a:r>
            <a:r>
              <a:rPr kumimoji="0" lang="ja-JP" altLang="en-US" sz="2000" dirty="0">
                <a:solidFill>
                  <a:schemeClr val="bg1"/>
                </a:solidFill>
                <a:latin typeface="+mn-lt"/>
                <a:ea typeface="+mn-ea"/>
              </a:rPr>
              <a:t>向け</a:t>
            </a:r>
            <a:endParaRPr kumimoji="0" lang="en-US" altLang="ja-JP" sz="2000" dirty="0">
              <a:solidFill>
                <a:schemeClr val="bg1"/>
              </a:solidFill>
              <a:latin typeface="+mn-lt"/>
              <a:ea typeface="+mn-ea"/>
            </a:endParaRPr>
          </a:p>
          <a:p>
            <a:pPr algn="ctr">
              <a:spcBef>
                <a:spcPct val="20000"/>
              </a:spcBef>
            </a:pPr>
            <a:r>
              <a:rPr kumimoji="0" lang="ja-JP" altLang="en-US" sz="2000" dirty="0">
                <a:solidFill>
                  <a:schemeClr val="bg1"/>
                </a:solidFill>
                <a:latin typeface="+mn-lt"/>
                <a:ea typeface="+mn-ea"/>
              </a:rPr>
              <a:t>集計・分析処理を高速に実行</a:t>
            </a: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p>
        </p:txBody>
      </p:sp>
      <p:graphicFrame>
        <p:nvGraphicFramePr>
          <p:cNvPr id="14" name="表 13"/>
          <p:cNvGraphicFramePr>
            <a:graphicFrameLocks noGrp="1"/>
          </p:cNvGraphicFramePr>
          <p:nvPr>
            <p:extLst>
              <p:ext uri="{D42A27DB-BD31-4B8C-83A1-F6EECF244321}">
                <p14:modId xmlns:p14="http://schemas.microsoft.com/office/powerpoint/2010/main" val="3045434268"/>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6" name="正方形/長方形 15"/>
          <p:cNvSpPr/>
          <p:nvPr/>
        </p:nvSpPr>
        <p:spPr bwMode="auto">
          <a:xfrm>
            <a:off x="468315" y="2903558"/>
            <a:ext cx="4104456" cy="1080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「列」指向の特長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・蓄積したデータから特定の列を高速に読込む</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・データの追加、削除、更新には向かない</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en-US" altLang="ja-JP" sz="1400" dirty="0">
                <a:solidFill>
                  <a:schemeClr val="bg1"/>
                </a:solidFill>
                <a:latin typeface="+mn-lt"/>
                <a:ea typeface="+mn-ea"/>
              </a:rPr>
              <a:t>BI/DHW (OLAP) </a:t>
            </a:r>
            <a:r>
              <a:rPr kumimoji="0" lang="ja-JP" altLang="en-US" sz="1400" dirty="0">
                <a:solidFill>
                  <a:schemeClr val="bg1"/>
                </a:solidFill>
                <a:latin typeface="+mn-lt"/>
                <a:ea typeface="+mn-ea"/>
              </a:rPr>
              <a:t>向け</a:t>
            </a:r>
          </a:p>
        </p:txBody>
      </p:sp>
      <p:sp>
        <p:nvSpPr>
          <p:cNvPr id="17" name="正方形/長方形 16"/>
          <p:cNvSpPr/>
          <p:nvPr/>
        </p:nvSpPr>
        <p:spPr bwMode="auto">
          <a:xfrm>
            <a:off x="458046" y="1697313"/>
            <a:ext cx="4104456" cy="1116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「行」指向</a:t>
            </a:r>
            <a:r>
              <a:rPr kumimoji="0" lang="en-US" altLang="ja-JP" sz="1400" dirty="0">
                <a:solidFill>
                  <a:srgbClr val="FFFF00"/>
                </a:solidFill>
                <a:latin typeface="+mn-lt"/>
                <a:ea typeface="+mn-ea"/>
              </a:rPr>
              <a:t>(</a:t>
            </a:r>
            <a:r>
              <a:rPr kumimoji="0" lang="ja-JP" altLang="en-US" sz="1400" dirty="0">
                <a:solidFill>
                  <a:srgbClr val="FFFF00"/>
                </a:solidFill>
                <a:latin typeface="+mn-lt"/>
                <a:ea typeface="+mn-ea"/>
              </a:rPr>
              <a:t>通常の</a:t>
            </a:r>
            <a:r>
              <a:rPr kumimoji="0" lang="en-US" altLang="ja-JP" sz="1400" dirty="0">
                <a:solidFill>
                  <a:srgbClr val="FFFF00"/>
                </a:solidFill>
                <a:latin typeface="+mn-lt"/>
                <a:ea typeface="+mn-ea"/>
              </a:rPr>
              <a:t>RDBMS)</a:t>
            </a:r>
            <a:r>
              <a:rPr kumimoji="0" lang="ja-JP" altLang="en-US" sz="1400" dirty="0">
                <a:solidFill>
                  <a:srgbClr val="FFFF00"/>
                </a:solidFill>
                <a:latin typeface="+mn-lt"/>
                <a:ea typeface="+mn-ea"/>
              </a:rPr>
              <a:t>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・行毎にデータを追加、削除、更新</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・ランダムアクセス、頻繁な更新に向く</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・トランザクション処理 </a:t>
            </a:r>
            <a:r>
              <a:rPr kumimoji="0" lang="en-US" altLang="ja-JP" sz="1400" dirty="0">
                <a:solidFill>
                  <a:schemeClr val="bg1"/>
                </a:solidFill>
                <a:latin typeface="+mn-lt"/>
                <a:ea typeface="+mn-ea"/>
              </a:rPr>
              <a:t>(OLTP) </a:t>
            </a:r>
            <a:r>
              <a:rPr kumimoji="0" lang="ja-JP" altLang="en-US" sz="1400" dirty="0">
                <a:solidFill>
                  <a:schemeClr val="bg1"/>
                </a:solidFill>
                <a:latin typeface="+mn-lt"/>
                <a:ea typeface="+mn-ea"/>
              </a:rPr>
              <a:t>向け</a:t>
            </a: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a:t>
            </a:r>
          </a:p>
        </p:txBody>
      </p:sp>
      <p:sp>
        <p:nvSpPr>
          <p:cNvPr id="13" name="下矢印 12"/>
          <p:cNvSpPr/>
          <p:nvPr/>
        </p:nvSpPr>
        <p:spPr bwMode="auto">
          <a:xfrm>
            <a:off x="5652120" y="1984336"/>
            <a:ext cx="1019729" cy="1999222"/>
          </a:xfrm>
          <a:prstGeom prst="downArrow">
            <a:avLst>
              <a:gd name="adj1" fmla="val 50000"/>
              <a:gd name="adj2" fmla="val 31685"/>
            </a:avLst>
          </a:prstGeom>
          <a:solidFill>
            <a:srgbClr val="FF666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列</a:t>
            </a:r>
          </a:p>
        </p:txBody>
      </p:sp>
    </p:spTree>
    <p:extLst>
      <p:ext uri="{BB962C8B-B14F-4D97-AF65-F5344CB8AC3E}">
        <p14:creationId xmlns:p14="http://schemas.microsoft.com/office/powerpoint/2010/main" val="14093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集計</a:t>
            </a:r>
          </a:p>
        </p:txBody>
      </p:sp>
      <p:graphicFrame>
        <p:nvGraphicFramePr>
          <p:cNvPr id="13" name="表 12"/>
          <p:cNvGraphicFramePr>
            <a:graphicFrameLocks noGrp="1"/>
          </p:cNvGraphicFramePr>
          <p:nvPr>
            <p:extLst>
              <p:ext uri="{D42A27DB-BD31-4B8C-83A1-F6EECF244321}">
                <p14:modId xmlns:p14="http://schemas.microsoft.com/office/powerpoint/2010/main" val="648305984"/>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1983501188"/>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2227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分析</a:t>
            </a:r>
          </a:p>
        </p:txBody>
      </p:sp>
      <p:graphicFrame>
        <p:nvGraphicFramePr>
          <p:cNvPr id="13" name="表 12"/>
          <p:cNvGraphicFramePr>
            <a:graphicFrameLocks noGrp="1"/>
          </p:cNvGraphicFramePr>
          <p:nvPr>
            <p:extLst>
              <p:ext uri="{D42A27DB-BD31-4B8C-83A1-F6EECF244321}">
                <p14:modId xmlns:p14="http://schemas.microsoft.com/office/powerpoint/2010/main" val="3665221346"/>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62801196"/>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データの圧縮率</a:t>
            </a:r>
            <a:r>
              <a:rPr kumimoji="0" lang="ja-JP" altLang="en-US" dirty="0">
                <a:solidFill>
                  <a:schemeClr val="bg1"/>
                </a:solidFill>
                <a:latin typeface="+mn-lt"/>
                <a:ea typeface="+mn-ea"/>
              </a:rPr>
              <a:t>を上げられる</a:t>
            </a:r>
            <a:endParaRPr kumimoji="0" lang="ja-JP" altLang="en-US"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4503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ja-JP" altLang="en-US"/>
              <a:t>増える</a:t>
            </a:r>
            <a:r>
              <a:rPr kumimoji="1" lang="en-US" altLang="ja-JP"/>
              <a:t>RDBMS</a:t>
            </a:r>
            <a:r>
              <a:rPr kumimoji="1" lang="ja-JP" altLang="en-US"/>
              <a:t>「以外の」データベース</a:t>
            </a:r>
          </a:p>
        </p:txBody>
      </p:sp>
      <p:sp>
        <p:nvSpPr>
          <p:cNvPr id="3" name="角丸四角形 2"/>
          <p:cNvSpPr/>
          <p:nvPr/>
        </p:nvSpPr>
        <p:spPr>
          <a:xfrm>
            <a:off x="371959" y="1338018"/>
            <a:ext cx="5222929" cy="1983783"/>
          </a:xfrm>
          <a:prstGeom prst="roundRect">
            <a:avLst>
              <a:gd name="adj" fmla="val 894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cs typeface="ＭＳ Ｐゴシック"/>
              </a:rPr>
              <a:t>RDBMS</a:t>
            </a:r>
          </a:p>
          <a:p>
            <a:pPr algn="ct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何でもできる優等生</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正確性が求められる</a:t>
            </a:r>
            <a:r>
              <a:rPr lang="ja-JP" altLang="en-US" sz="1200" dirty="0">
                <a:solidFill>
                  <a:srgbClr val="FFFFFF"/>
                </a:solidFill>
                <a:cs typeface="ＭＳ Ｐゴシック"/>
              </a:rPr>
              <a:t>ミッションクリティカルから住所録まで対応</a:t>
            </a: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定型データに強い</a:t>
            </a: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最初に厳密な設計が必要</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オーバーヘッドが大きい</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分散処理しづらい</a:t>
            </a:r>
          </a:p>
        </p:txBody>
      </p:sp>
      <p:grpSp>
        <p:nvGrpSpPr>
          <p:cNvPr id="15" name="図形グループ 14"/>
          <p:cNvGrpSpPr/>
          <p:nvPr/>
        </p:nvGrpSpPr>
        <p:grpSpPr>
          <a:xfrm>
            <a:off x="371959" y="3456119"/>
            <a:ext cx="8400082" cy="2401215"/>
            <a:chOff x="371959" y="3456119"/>
            <a:chExt cx="8400082" cy="2401215"/>
          </a:xfrm>
        </p:grpSpPr>
        <p:sp>
          <p:nvSpPr>
            <p:cNvPr id="5" name="角丸四角形 4"/>
            <p:cNvSpPr/>
            <p:nvPr/>
          </p:nvSpPr>
          <p:spPr>
            <a:xfrm>
              <a:off x="371959" y="3456119"/>
              <a:ext cx="8400082" cy="2401215"/>
            </a:xfrm>
            <a:prstGeom prst="roundRect">
              <a:avLst>
                <a:gd name="adj" fmla="val 732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cs typeface="ＭＳ Ｐゴシック"/>
                </a:rPr>
                <a:t>NoSQL</a:t>
              </a:r>
            </a:p>
            <a:p>
              <a:pPr algn="ct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万能では無いが、特定用途に強い</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得意なことはめちゃくちゃ得意</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非定型データを扱える</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分散処理に向く</a:t>
              </a:r>
            </a:p>
          </p:txBody>
        </p:sp>
        <p:sp>
          <p:nvSpPr>
            <p:cNvPr id="6" name="正方形/長方形 5"/>
            <p:cNvSpPr/>
            <p:nvPr/>
          </p:nvSpPr>
          <p:spPr>
            <a:xfrm>
              <a:off x="617349" y="3701510"/>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ビッグデータ</a:t>
              </a:r>
            </a:p>
          </p:txBody>
        </p:sp>
        <p:sp>
          <p:nvSpPr>
            <p:cNvPr id="7" name="正方形/長方形 6"/>
            <p:cNvSpPr/>
            <p:nvPr/>
          </p:nvSpPr>
          <p:spPr>
            <a:xfrm>
              <a:off x="617348" y="4355021"/>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非定型データ</a:t>
              </a:r>
            </a:p>
          </p:txBody>
        </p:sp>
        <p:sp>
          <p:nvSpPr>
            <p:cNvPr id="8" name="正方形/長方形 7"/>
            <p:cNvSpPr/>
            <p:nvPr/>
          </p:nvSpPr>
          <p:spPr>
            <a:xfrm>
              <a:off x="617348" y="5008532"/>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分散処理</a:t>
              </a:r>
            </a:p>
          </p:txBody>
        </p:sp>
        <p:sp>
          <p:nvSpPr>
            <p:cNvPr id="9" name="正方形/長方形 8"/>
            <p:cNvSpPr/>
            <p:nvPr/>
          </p:nvSpPr>
          <p:spPr>
            <a:xfrm>
              <a:off x="5966847" y="3701510"/>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cs typeface="ＭＳ Ｐゴシック"/>
                </a:rPr>
                <a:t>KVS</a:t>
              </a:r>
              <a:endParaRPr kumimoji="1" lang="ja-JP" altLang="en-US" sz="1200" dirty="0">
                <a:solidFill>
                  <a:srgbClr val="FFFFFF"/>
                </a:solidFill>
                <a:cs typeface="ＭＳ Ｐゴシック"/>
              </a:endParaRPr>
            </a:p>
          </p:txBody>
        </p:sp>
        <p:sp>
          <p:nvSpPr>
            <p:cNvPr id="10" name="正方形/長方形 9"/>
            <p:cNvSpPr/>
            <p:nvPr/>
          </p:nvSpPr>
          <p:spPr>
            <a:xfrm>
              <a:off x="5966846" y="4355021"/>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a:solidFill>
                    <a:srgbClr val="FFFFFF"/>
                  </a:solidFill>
                  <a:cs typeface="ＭＳ Ｐゴシック"/>
                </a:rPr>
                <a:t>DocumentDB</a:t>
              </a:r>
              <a:endParaRPr kumimoji="1" lang="ja-JP" altLang="en-US" sz="1200" dirty="0">
                <a:solidFill>
                  <a:srgbClr val="FFFFFF"/>
                </a:solidFill>
                <a:cs typeface="ＭＳ Ｐゴシック"/>
              </a:endParaRPr>
            </a:p>
          </p:txBody>
        </p:sp>
        <p:sp>
          <p:nvSpPr>
            <p:cNvPr id="11" name="正方形/長方形 10"/>
            <p:cNvSpPr/>
            <p:nvPr/>
          </p:nvSpPr>
          <p:spPr>
            <a:xfrm>
              <a:off x="5966846" y="5008532"/>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a:solidFill>
                    <a:srgbClr val="FFFFFF"/>
                  </a:solidFill>
                  <a:cs typeface="ＭＳ Ｐゴシック"/>
                </a:rPr>
                <a:t>GraphDB</a:t>
              </a:r>
              <a:endParaRPr kumimoji="1" lang="ja-JP" altLang="en-US" sz="1200" dirty="0">
                <a:solidFill>
                  <a:srgbClr val="FFFFFF"/>
                </a:solidFill>
                <a:cs typeface="ＭＳ Ｐゴシック"/>
              </a:endParaRPr>
            </a:p>
          </p:txBody>
        </p:sp>
      </p:grpSp>
      <p:grpSp>
        <p:nvGrpSpPr>
          <p:cNvPr id="16" name="図形グループ 15"/>
          <p:cNvGrpSpPr/>
          <p:nvPr/>
        </p:nvGrpSpPr>
        <p:grpSpPr>
          <a:xfrm>
            <a:off x="5734373" y="1338018"/>
            <a:ext cx="3037668" cy="1983783"/>
            <a:chOff x="5734373" y="1338018"/>
            <a:chExt cx="3037668" cy="1983783"/>
          </a:xfrm>
        </p:grpSpPr>
        <p:sp>
          <p:nvSpPr>
            <p:cNvPr id="14" name="角丸四角形 13"/>
            <p:cNvSpPr/>
            <p:nvPr/>
          </p:nvSpPr>
          <p:spPr>
            <a:xfrm>
              <a:off x="5734373" y="1338018"/>
              <a:ext cx="3037668" cy="1983783"/>
            </a:xfrm>
            <a:prstGeom prst="roundRect">
              <a:avLst>
                <a:gd name="adj" fmla="val 8709"/>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4" name="正方形/長方形 3"/>
            <p:cNvSpPr/>
            <p:nvPr/>
          </p:nvSpPr>
          <p:spPr>
            <a:xfrm>
              <a:off x="5966847" y="1582116"/>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カラム型</a:t>
              </a: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列指向 </a:t>
              </a:r>
              <a:r>
                <a:rPr kumimoji="1" lang="en-US" altLang="ja-JP" sz="1200" dirty="0">
                  <a:solidFill>
                    <a:srgbClr val="FFFFFF"/>
                  </a:solidFill>
                  <a:cs typeface="ＭＳ Ｐゴシック"/>
                </a:rPr>
                <a:t>RDBMS</a:t>
              </a:r>
              <a:endParaRPr kumimoji="1" lang="ja-JP" altLang="en-US" sz="1200" dirty="0">
                <a:solidFill>
                  <a:srgbClr val="FFFFFF"/>
                </a:solidFill>
                <a:cs typeface="ＭＳ Ｐゴシック"/>
              </a:endParaRPr>
            </a:p>
          </p:txBody>
        </p:sp>
        <p:sp>
          <p:nvSpPr>
            <p:cNvPr id="12" name="正方形/長方形 11"/>
            <p:cNvSpPr/>
            <p:nvPr/>
          </p:nvSpPr>
          <p:spPr>
            <a:xfrm>
              <a:off x="5966847" y="2190423"/>
              <a:ext cx="2572719" cy="94023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cs typeface="ＭＳ Ｐゴシック"/>
                </a:rPr>
                <a:t>DWH</a:t>
              </a:r>
              <a:r>
                <a:rPr kumimoji="1" lang="ja-JP" altLang="en-US" sz="1200" dirty="0">
                  <a:solidFill>
                    <a:srgbClr val="FFFFFF"/>
                  </a:solidFill>
                  <a:cs typeface="ＭＳ Ｐゴシック"/>
                </a:rPr>
                <a:t>に蓄積した大量のデータを</a:t>
              </a:r>
              <a:r>
                <a:rPr kumimoji="1" lang="en-US" altLang="ja-JP" sz="1200" dirty="0">
                  <a:solidFill>
                    <a:srgbClr val="FFFFFF"/>
                  </a:solidFill>
                  <a:cs typeface="ＭＳ Ｐゴシック"/>
                </a:rPr>
                <a:t>BI</a:t>
              </a:r>
              <a:r>
                <a:rPr kumimoji="1" lang="ja-JP" altLang="en-US" sz="1200" dirty="0">
                  <a:solidFill>
                    <a:srgbClr val="FFFFFF"/>
                  </a:solidFill>
                  <a:cs typeface="ＭＳ Ｐゴシック"/>
                </a:rPr>
                <a:t>ツールなどで解析しやすいように高速に読み出す</a:t>
              </a:r>
            </a:p>
          </p:txBody>
        </p:sp>
      </p:grpSp>
    </p:spTree>
    <p:extLst>
      <p:ext uri="{BB962C8B-B14F-4D97-AF65-F5344CB8AC3E}">
        <p14:creationId xmlns:p14="http://schemas.microsoft.com/office/powerpoint/2010/main" val="2722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の不得意分野　～　挿入</a:t>
            </a:r>
          </a:p>
        </p:txBody>
      </p:sp>
      <p:graphicFrame>
        <p:nvGraphicFramePr>
          <p:cNvPr id="13" name="表 12"/>
          <p:cNvGraphicFramePr>
            <a:graphicFrameLocks noGrp="1"/>
          </p:cNvGraphicFramePr>
          <p:nvPr>
            <p:extLst>
              <p:ext uri="{D42A27DB-BD31-4B8C-83A1-F6EECF244321}">
                <p14:modId xmlns:p14="http://schemas.microsoft.com/office/powerpoint/2010/main" val="380149127"/>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14946111"/>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a16="http://schemas.microsoft.com/office/drawing/2014/main" xmlns="" val="20000"/>
                    </a:ext>
                  </a:extLst>
                </a:gridCol>
                <a:gridCol w="996026">
                  <a:extLst>
                    <a:ext uri="{9D8B030D-6E8A-4147-A177-3AD203B41FA5}">
                      <a16:colId xmlns:a16="http://schemas.microsoft.com/office/drawing/2014/main" xmlns="" val="20001"/>
                    </a:ext>
                  </a:extLst>
                </a:gridCol>
                <a:gridCol w="996026">
                  <a:extLst>
                    <a:ext uri="{9D8B030D-6E8A-4147-A177-3AD203B41FA5}">
                      <a16:colId xmlns:a16="http://schemas.microsoft.com/office/drawing/2014/main" xmlns="" val="20002"/>
                    </a:ext>
                  </a:extLst>
                </a:gridCol>
                <a:gridCol w="996026">
                  <a:extLst>
                    <a:ext uri="{9D8B030D-6E8A-4147-A177-3AD203B41FA5}">
                      <a16:colId xmlns:a16="http://schemas.microsoft.com/office/drawing/2014/main" xmlns=""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a16="http://schemas.microsoft.com/office/drawing/2014/main" xmlns=""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a16="http://schemas.microsoft.com/office/drawing/2014/main" xmlns=""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a16="http://schemas.microsoft.com/office/drawing/2014/main" xmlns="" val="10010"/>
                  </a:ext>
                </a:extLst>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レコード</a:t>
            </a:r>
            <a:r>
              <a:rPr kumimoji="0" lang="ja-JP" altLang="en-US" dirty="0">
                <a:solidFill>
                  <a:schemeClr val="bg1"/>
                </a:solidFill>
                <a:latin typeface="+mn-lt"/>
                <a:ea typeface="+mn-ea"/>
              </a:rPr>
              <a:t>の挿入が容易</a:t>
            </a:r>
            <a:endParaRPr kumimoji="0" lang="ja-JP" altLang="en-US" b="0" i="0" u="none" strike="noStrike" cap="none" normalizeH="0" dirty="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4300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新たな要求</a:t>
            </a:r>
          </a:p>
        </p:txBody>
      </p:sp>
      <p:sp>
        <p:nvSpPr>
          <p:cNvPr id="4" name="角丸四角形 3"/>
          <p:cNvSpPr/>
          <p:nvPr/>
        </p:nvSpPr>
        <p:spPr>
          <a:xfrm>
            <a:off x="548640" y="927237"/>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検索</a:t>
            </a:r>
          </a:p>
        </p:txBody>
      </p:sp>
      <p:sp>
        <p:nvSpPr>
          <p:cNvPr id="5" name="角丸四角形 4"/>
          <p:cNvSpPr/>
          <p:nvPr/>
        </p:nvSpPr>
        <p:spPr>
          <a:xfrm>
            <a:off x="548640" y="1836578"/>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EC/Web</a:t>
            </a:r>
            <a:r>
              <a:rPr kumimoji="1" lang="ja-JP" altLang="en-US" sz="1400" dirty="0">
                <a:solidFill>
                  <a:srgbClr val="FFFFFF"/>
                </a:solidFill>
                <a:cs typeface="ＭＳ Ｐゴシック"/>
              </a:rPr>
              <a:t>サービス</a:t>
            </a:r>
          </a:p>
        </p:txBody>
      </p:sp>
      <p:sp>
        <p:nvSpPr>
          <p:cNvPr id="6" name="角丸四角形 5"/>
          <p:cNvSpPr/>
          <p:nvPr/>
        </p:nvSpPr>
        <p:spPr>
          <a:xfrm>
            <a:off x="548640" y="2745919"/>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SNS/</a:t>
            </a:r>
            <a:r>
              <a:rPr kumimoji="1" lang="ja-JP" altLang="en-US" sz="1400" dirty="0">
                <a:solidFill>
                  <a:srgbClr val="FFFFFF"/>
                </a:solidFill>
                <a:cs typeface="ＭＳ Ｐゴシック"/>
              </a:rPr>
              <a:t>オンラインゲーム</a:t>
            </a:r>
          </a:p>
        </p:txBody>
      </p:sp>
      <p:sp>
        <p:nvSpPr>
          <p:cNvPr id="7" name="角丸四角形 6"/>
          <p:cNvSpPr/>
          <p:nvPr/>
        </p:nvSpPr>
        <p:spPr>
          <a:xfrm>
            <a:off x="548640" y="3655260"/>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IoT</a:t>
            </a:r>
            <a:r>
              <a:rPr kumimoji="1" lang="en-US" altLang="ja-JP" sz="1400" dirty="0">
                <a:solidFill>
                  <a:srgbClr val="FFFFFF"/>
                </a:solidFill>
                <a:cs typeface="ＭＳ Ｐゴシック"/>
              </a:rPr>
              <a:t>/M</a:t>
            </a:r>
            <a:r>
              <a:rPr kumimoji="1" lang="ja-JP" altLang="en-US" sz="1400" dirty="0">
                <a:solidFill>
                  <a:srgbClr val="FFFFFF"/>
                </a:solidFill>
                <a:cs typeface="ＭＳ Ｐゴシック"/>
              </a:rPr>
              <a:t>２</a:t>
            </a:r>
            <a:r>
              <a:rPr kumimoji="1" lang="en-US" altLang="ja-JP" sz="1400" dirty="0">
                <a:solidFill>
                  <a:srgbClr val="FFFFFF"/>
                </a:solidFill>
                <a:cs typeface="ＭＳ Ｐゴシック"/>
              </a:rPr>
              <a:t>M</a:t>
            </a:r>
            <a:endParaRPr kumimoji="1" lang="ja-JP" altLang="en-US" sz="1400" dirty="0">
              <a:solidFill>
                <a:srgbClr val="FFFFFF"/>
              </a:solidFill>
              <a:cs typeface="ＭＳ Ｐゴシック"/>
            </a:endParaRPr>
          </a:p>
        </p:txBody>
      </p:sp>
      <p:sp>
        <p:nvSpPr>
          <p:cNvPr id="8" name="角丸四角形 7"/>
          <p:cNvSpPr/>
          <p:nvPr/>
        </p:nvSpPr>
        <p:spPr>
          <a:xfrm>
            <a:off x="548640" y="4605241"/>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機械学習</a:t>
            </a:r>
          </a:p>
        </p:txBody>
      </p:sp>
      <p:sp>
        <p:nvSpPr>
          <p:cNvPr id="9" name="角丸四角形 8"/>
          <p:cNvSpPr/>
          <p:nvPr/>
        </p:nvSpPr>
        <p:spPr>
          <a:xfrm>
            <a:off x="282448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大量データ・高速・多頻度・リアルタイム</a:t>
            </a:r>
          </a:p>
        </p:txBody>
      </p:sp>
      <p:sp>
        <p:nvSpPr>
          <p:cNvPr id="10" name="角丸四角形 9"/>
          <p:cNvSpPr/>
          <p:nvPr/>
        </p:nvSpPr>
        <p:spPr>
          <a:xfrm>
            <a:off x="400304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正規化されていない多様な非定型データ</a:t>
            </a:r>
          </a:p>
        </p:txBody>
      </p:sp>
      <p:sp>
        <p:nvSpPr>
          <p:cNvPr id="11" name="角丸四角形 10"/>
          <p:cNvSpPr/>
          <p:nvPr/>
        </p:nvSpPr>
        <p:spPr>
          <a:xfrm>
            <a:off x="518160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サービスの進化によって変わるデータ構造</a:t>
            </a:r>
          </a:p>
        </p:txBody>
      </p:sp>
      <p:sp>
        <p:nvSpPr>
          <p:cNvPr id="12" name="角丸四角形 11"/>
          <p:cNvSpPr/>
          <p:nvPr/>
        </p:nvSpPr>
        <p:spPr>
          <a:xfrm>
            <a:off x="6360160" y="927237"/>
            <a:ext cx="2296160" cy="1440000"/>
          </a:xfrm>
          <a:prstGeom prst="roundRect">
            <a:avLst>
              <a:gd name="adj" fmla="val 1360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パフォーマンス</a:t>
            </a:r>
            <a:endParaRPr kumimoji="1" lang="en-US" altLang="ja-JP" dirty="0">
              <a:solidFill>
                <a:srgbClr val="FFFFFF"/>
              </a:solidFill>
              <a:cs typeface="ＭＳ Ｐゴシック"/>
            </a:endParaRPr>
          </a:p>
          <a:p>
            <a:pPr algn="ct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これまでとは桁違いの処理能力</a:t>
            </a:r>
          </a:p>
        </p:txBody>
      </p:sp>
      <p:sp>
        <p:nvSpPr>
          <p:cNvPr id="13" name="角丸四角形 12"/>
          <p:cNvSpPr/>
          <p:nvPr/>
        </p:nvSpPr>
        <p:spPr>
          <a:xfrm>
            <a:off x="6360160" y="2457719"/>
            <a:ext cx="2296160" cy="1440000"/>
          </a:xfrm>
          <a:prstGeom prst="roundRect">
            <a:avLst>
              <a:gd name="adj" fmla="val 12842"/>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スケーラビリティ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lang="ja-JP" altLang="en-US" sz="1050" dirty="0">
                <a:solidFill>
                  <a:srgbClr val="FFFFFF"/>
                </a:solidFill>
                <a:cs typeface="ＭＳ Ｐゴシック"/>
              </a:rPr>
              <a:t>大規模分散処理</a:t>
            </a:r>
          </a:p>
        </p:txBody>
      </p:sp>
      <p:sp>
        <p:nvSpPr>
          <p:cNvPr id="14" name="角丸四角形 13"/>
          <p:cNvSpPr/>
          <p:nvPr/>
        </p:nvSpPr>
        <p:spPr>
          <a:xfrm>
            <a:off x="6360160" y="3988201"/>
            <a:ext cx="2296160" cy="1440000"/>
          </a:xfrm>
          <a:prstGeom prst="roundRect">
            <a:avLst>
              <a:gd name="adj" fmla="val 1207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フレキシビリティ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kumimoji="1" lang="ja-JP" altLang="en-US" sz="1050" dirty="0">
                <a:solidFill>
                  <a:srgbClr val="FFFFFF"/>
                </a:solidFill>
                <a:cs typeface="ＭＳ Ｐゴシック"/>
              </a:rPr>
              <a:t>非定型</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非構造化</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データへの対応</a:t>
            </a: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スキーマレスの柔軟な設計</a:t>
            </a:r>
            <a:endParaRPr kumimoji="1" lang="ja-JP" altLang="en-US" sz="1600" dirty="0">
              <a:solidFill>
                <a:srgbClr val="FFFFFF"/>
              </a:solidFill>
              <a:cs typeface="ＭＳ Ｐゴシック"/>
            </a:endParaRPr>
          </a:p>
        </p:txBody>
      </p:sp>
      <p:sp>
        <p:nvSpPr>
          <p:cNvPr id="15" name="正方形/長方形 14"/>
          <p:cNvSpPr/>
          <p:nvPr/>
        </p:nvSpPr>
        <p:spPr bwMode="auto">
          <a:xfrm>
            <a:off x="548640" y="5539730"/>
            <a:ext cx="21742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まったく新しい</a:t>
            </a:r>
            <a:r>
              <a:rPr kumimoji="0" lang="en-US" altLang="ja-JP" sz="2000" dirty="0">
                <a:solidFill>
                  <a:schemeClr val="bg1"/>
                </a:solidFill>
                <a:latin typeface="+mn-lt"/>
                <a:ea typeface="+mn-ea"/>
              </a:rPr>
              <a:t>DBMS</a:t>
            </a:r>
            <a:r>
              <a:rPr kumimoji="0" lang="ja-JP" altLang="en-US" sz="2000" dirty="0">
                <a:solidFill>
                  <a:schemeClr val="bg1"/>
                </a:solidFill>
                <a:latin typeface="+mn-lt"/>
                <a:ea typeface="+mn-ea"/>
              </a:rPr>
              <a:t>が必要</a:t>
            </a:r>
            <a:endParaRPr kumimoji="0" lang="ja-JP" altLang="en-US" sz="2000" b="0" i="0" u="none" strike="noStrike" cap="none" normalizeH="0" dirty="0">
              <a:ln>
                <a:noFill/>
              </a:ln>
              <a:solidFill>
                <a:schemeClr val="bg1"/>
              </a:solidFill>
              <a:effectLst/>
              <a:latin typeface="+mn-lt"/>
              <a:ea typeface="+mn-ea"/>
            </a:endParaRPr>
          </a:p>
        </p:txBody>
      </p:sp>
      <p:sp>
        <p:nvSpPr>
          <p:cNvPr id="16" name="正方形/長方形 15"/>
          <p:cNvSpPr/>
          <p:nvPr/>
        </p:nvSpPr>
        <p:spPr bwMode="auto">
          <a:xfrm>
            <a:off x="2824480" y="5539730"/>
            <a:ext cx="58318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a:solidFill>
                  <a:srgbClr val="FFFFFF"/>
                </a:solidFill>
                <a:cs typeface="ＭＳ Ｐゴシック"/>
              </a:rPr>
              <a:t>NoSQL (Not only SQL = SQL </a:t>
            </a:r>
            <a:r>
              <a:rPr lang="ja-JP" altLang="en-US" sz="2000" dirty="0" err="1">
                <a:solidFill>
                  <a:srgbClr val="FFFFFF"/>
                </a:solidFill>
                <a:cs typeface="ＭＳ Ｐゴシック"/>
              </a:rPr>
              <a:t>だけ</a:t>
            </a:r>
            <a:r>
              <a:rPr lang="ja-JP" altLang="en-US" sz="2000" dirty="0">
                <a:solidFill>
                  <a:srgbClr val="FFFFFF"/>
                </a:solidFill>
                <a:cs typeface="ＭＳ Ｐゴシック"/>
              </a:rPr>
              <a:t>じゃない</a:t>
            </a:r>
            <a:r>
              <a:rPr lang="en-US" altLang="ja-JP" sz="2000" dirty="0">
                <a:solidFill>
                  <a:srgbClr val="FFFFFF"/>
                </a:solidFill>
                <a:cs typeface="ＭＳ Ｐゴシック"/>
              </a:rPr>
              <a:t>)</a:t>
            </a:r>
          </a:p>
          <a:p>
            <a:r>
              <a:rPr lang="en-US" altLang="ja-JP" sz="2000" dirty="0">
                <a:solidFill>
                  <a:srgbClr val="FFFFFF"/>
                </a:solidFill>
                <a:cs typeface="ＭＳ Ｐゴシック"/>
              </a:rPr>
              <a:t>SQL</a:t>
            </a:r>
            <a:r>
              <a:rPr lang="ja-JP" altLang="en-US" sz="2000" dirty="0">
                <a:solidFill>
                  <a:srgbClr val="FFFFFF"/>
                </a:solidFill>
                <a:cs typeface="ＭＳ Ｐゴシック"/>
              </a:rPr>
              <a:t>を使わない </a:t>
            </a:r>
            <a:r>
              <a:rPr lang="en-US" altLang="ja-JP" sz="2000" dirty="0">
                <a:solidFill>
                  <a:srgbClr val="FFFFFF"/>
                </a:solidFill>
                <a:cs typeface="ＭＳ Ｐゴシック"/>
              </a:rPr>
              <a:t>(RDBMS </a:t>
            </a:r>
            <a:r>
              <a:rPr lang="ja-JP" altLang="en-US" sz="2000" dirty="0">
                <a:solidFill>
                  <a:srgbClr val="FFFFFF"/>
                </a:solidFill>
                <a:cs typeface="ＭＳ Ｐゴシック"/>
              </a:rPr>
              <a:t>では無い</a:t>
            </a:r>
            <a:r>
              <a:rPr lang="en-US" altLang="ja-JP" sz="2000" dirty="0">
                <a:solidFill>
                  <a:srgbClr val="FFFFFF"/>
                </a:solidFill>
                <a:cs typeface="ＭＳ Ｐゴシック"/>
              </a:rPr>
              <a:t>) </a:t>
            </a:r>
            <a:r>
              <a:rPr lang="ja-JP" altLang="en-US" sz="2000" dirty="0">
                <a:solidFill>
                  <a:srgbClr val="FFFFFF"/>
                </a:solidFill>
                <a:cs typeface="ＭＳ Ｐゴシック"/>
              </a:rPr>
              <a:t>データベース</a:t>
            </a:r>
          </a:p>
        </p:txBody>
      </p:sp>
    </p:spTree>
    <p:extLst>
      <p:ext uri="{BB962C8B-B14F-4D97-AF65-F5344CB8AC3E}">
        <p14:creationId xmlns:p14="http://schemas.microsoft.com/office/powerpoint/2010/main" val="17712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と</a:t>
            </a:r>
            <a:r>
              <a:rPr kumimoji="1" lang="en-US" altLang="ja-JP" dirty="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2317217453"/>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64357154"/>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4895371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a16="http://schemas.microsoft.com/office/drawing/2014/main" xmlns="" val="20000"/>
                    </a:ext>
                  </a:extLst>
                </a:gridCol>
                <a:gridCol w="275946">
                  <a:extLst>
                    <a:ext uri="{9D8B030D-6E8A-4147-A177-3AD203B41FA5}">
                      <a16:colId xmlns:a16="http://schemas.microsoft.com/office/drawing/2014/main" xmlns="" val="20001"/>
                    </a:ext>
                  </a:extLst>
                </a:gridCol>
                <a:gridCol w="275946">
                  <a:extLst>
                    <a:ext uri="{9D8B030D-6E8A-4147-A177-3AD203B41FA5}">
                      <a16:colId xmlns:a16="http://schemas.microsoft.com/office/drawing/2014/main" xmlns="" val="20002"/>
                    </a:ext>
                  </a:extLst>
                </a:gridCol>
                <a:gridCol w="275946">
                  <a:extLst>
                    <a:ext uri="{9D8B030D-6E8A-4147-A177-3AD203B41FA5}">
                      <a16:colId xmlns:a16="http://schemas.microsoft.com/office/drawing/2014/main" xmlns=""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117357856"/>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1835124"/>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80094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589996119"/>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809271398"/>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46201825"/>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718919696"/>
              </p:ext>
            </p:extLst>
          </p:nvPr>
        </p:nvGraphicFramePr>
        <p:xfrm>
          <a:off x="359532" y="921504"/>
          <a:ext cx="8424936" cy="2988054"/>
        </p:xfrm>
        <a:graphic>
          <a:graphicData uri="http://schemas.openxmlformats.org/drawingml/2006/table">
            <a:tbl>
              <a:tblPr firstRow="1" bandCol="1">
                <a:tableStyleId>{7DF18680-E054-41AD-8BC1-D1AEF772440D}</a:tableStyleId>
              </a:tblPr>
              <a:tblGrid>
                <a:gridCol w="2268252">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3060340">
                  <a:extLst>
                    <a:ext uri="{9D8B030D-6E8A-4147-A177-3AD203B41FA5}">
                      <a16:colId xmlns:a16="http://schemas.microsoft.com/office/drawing/2014/main" xmlns="" val="20002"/>
                    </a:ext>
                  </a:extLst>
                </a:gridCol>
              </a:tblGrid>
              <a:tr h="332006">
                <a:tc>
                  <a:txBody>
                    <a:bodyPr/>
                    <a:lstStyle/>
                    <a:p>
                      <a:endParaRPr kumimoji="1" lang="ja-JP" altLang="en-US" sz="1400" dirty="0"/>
                    </a:p>
                  </a:txBody>
                  <a:tcPr/>
                </a:tc>
                <a:tc>
                  <a:txBody>
                    <a:bodyPr/>
                    <a:lstStyle/>
                    <a:p>
                      <a:pPr algn="ctr"/>
                      <a:r>
                        <a:rPr kumimoji="1" lang="en-US" altLang="ja-JP" sz="1400" dirty="0"/>
                        <a:t>RDBMS</a:t>
                      </a:r>
                      <a:endParaRPr kumimoji="1" lang="ja-JP" altLang="en-US" sz="1400" dirty="0"/>
                    </a:p>
                  </a:txBody>
                  <a:tcPr/>
                </a:tc>
                <a:tc>
                  <a:txBody>
                    <a:bodyPr/>
                    <a:lstStyle/>
                    <a:p>
                      <a:pPr algn="ctr"/>
                      <a:r>
                        <a:rPr kumimoji="1" lang="en-US" altLang="ja-JP" sz="1400" dirty="0"/>
                        <a:t>KVS</a:t>
                      </a:r>
                      <a:endParaRPr kumimoji="1" lang="ja-JP" altLang="en-US" sz="1400" dirty="0"/>
                    </a:p>
                  </a:txBody>
                  <a:tcPr/>
                </a:tc>
                <a:extLst>
                  <a:ext uri="{0D108BD9-81ED-4DB2-BD59-A6C34878D82A}">
                    <a16:rowId xmlns:a16="http://schemas.microsoft.com/office/drawing/2014/main" xmlns="" val="10000"/>
                  </a:ext>
                </a:extLst>
              </a:tr>
              <a:tr h="332006">
                <a:tc>
                  <a:txBody>
                    <a:bodyPr/>
                    <a:lstStyle/>
                    <a:p>
                      <a:r>
                        <a:rPr kumimoji="1" lang="ja-JP" altLang="en-US" sz="1400" dirty="0"/>
                        <a:t>データ形式</a:t>
                      </a:r>
                    </a:p>
                  </a:txBody>
                  <a:tcPr/>
                </a:tc>
                <a:tc>
                  <a:txBody>
                    <a:bodyPr/>
                    <a:lstStyle/>
                    <a:p>
                      <a:pPr algn="ctr"/>
                      <a:r>
                        <a:rPr kumimoji="1" lang="ja-JP" altLang="en-US" sz="1400" dirty="0"/>
                        <a:t>テーブル</a:t>
                      </a:r>
                      <a:endParaRPr kumimoji="1" lang="en-US" altLang="ja-JP" sz="1400" dirty="0"/>
                    </a:p>
                  </a:txBody>
                  <a:tcPr/>
                </a:tc>
                <a:tc>
                  <a:txBody>
                    <a:bodyPr/>
                    <a:lstStyle/>
                    <a:p>
                      <a:pPr algn="ctr"/>
                      <a:r>
                        <a:rPr kumimoji="1" lang="ja-JP" altLang="en-US" sz="1400" dirty="0"/>
                        <a:t>キー＋バリュー </a:t>
                      </a:r>
                      <a:r>
                        <a:rPr kumimoji="1" lang="en-US" altLang="ja-JP" sz="1400" dirty="0"/>
                        <a:t>(</a:t>
                      </a:r>
                      <a:r>
                        <a:rPr kumimoji="1" lang="ja-JP" altLang="en-US" sz="1400" dirty="0"/>
                        <a:t>値</a:t>
                      </a:r>
                      <a:r>
                        <a:rPr kumimoji="1" lang="en-US" altLang="ja-JP" sz="1400" dirty="0"/>
                        <a:t>)</a:t>
                      </a:r>
                    </a:p>
                  </a:txBody>
                  <a:tcPr/>
                </a:tc>
                <a:extLst>
                  <a:ext uri="{0D108BD9-81ED-4DB2-BD59-A6C34878D82A}">
                    <a16:rowId xmlns:a16="http://schemas.microsoft.com/office/drawing/2014/main" xmlns="" val="10001"/>
                  </a:ext>
                </a:extLst>
              </a:tr>
              <a:tr h="332006">
                <a:tc>
                  <a:txBody>
                    <a:bodyPr/>
                    <a:lstStyle/>
                    <a:p>
                      <a:r>
                        <a:rPr kumimoji="1" lang="ja-JP" altLang="en-US" sz="1400" dirty="0"/>
                        <a:t>データ構造</a:t>
                      </a:r>
                    </a:p>
                  </a:txBody>
                  <a:tcPr/>
                </a:tc>
                <a:tc>
                  <a:txBody>
                    <a:bodyPr/>
                    <a:lstStyle/>
                    <a:p>
                      <a:pPr algn="ctr"/>
                      <a:r>
                        <a:rPr kumimoji="1" lang="ja-JP" altLang="en-US" sz="1400" dirty="0"/>
                        <a:t>正規化・構造化データ</a:t>
                      </a:r>
                    </a:p>
                  </a:txBody>
                  <a:tcPr/>
                </a:tc>
                <a:tc>
                  <a:txBody>
                    <a:bodyPr/>
                    <a:lstStyle/>
                    <a:p>
                      <a:pPr algn="ctr"/>
                      <a:r>
                        <a:rPr kumimoji="1" lang="ja-JP" altLang="en-US" sz="1400" dirty="0"/>
                        <a:t>構造化</a:t>
                      </a:r>
                      <a:r>
                        <a:rPr kumimoji="1" lang="en-US" altLang="ja-JP" sz="1400" dirty="0"/>
                        <a:t>/</a:t>
                      </a:r>
                      <a:r>
                        <a:rPr kumimoji="1" lang="ja-JP" altLang="en-US" sz="1400" dirty="0"/>
                        <a:t>非構造化データ</a:t>
                      </a:r>
                      <a:endParaRPr kumimoji="1" lang="en-US" altLang="ja-JP" sz="1400" dirty="0"/>
                    </a:p>
                  </a:txBody>
                  <a:tcPr/>
                </a:tc>
                <a:extLst>
                  <a:ext uri="{0D108BD9-81ED-4DB2-BD59-A6C34878D82A}">
                    <a16:rowId xmlns:a16="http://schemas.microsoft.com/office/drawing/2014/main" xmlns="" val="10002"/>
                  </a:ext>
                </a:extLst>
              </a:tr>
              <a:tr h="332006">
                <a:tc>
                  <a:txBody>
                    <a:bodyPr/>
                    <a:lstStyle/>
                    <a:p>
                      <a:r>
                        <a:rPr kumimoji="1" lang="ja-JP" altLang="en-US" sz="1400" dirty="0"/>
                        <a:t>設計の柔軟性</a:t>
                      </a:r>
                    </a:p>
                  </a:txBody>
                  <a:tcPr/>
                </a:tc>
                <a:tc>
                  <a:txBody>
                    <a:bodyPr/>
                    <a:lstStyle/>
                    <a:p>
                      <a:pPr algn="ctr"/>
                      <a:r>
                        <a:rPr kumimoji="1" lang="ja-JP" altLang="en-US" sz="1400" dirty="0"/>
                        <a:t>事前にスキーマを定義</a:t>
                      </a:r>
                    </a:p>
                  </a:txBody>
                  <a:tcPr/>
                </a:tc>
                <a:tc>
                  <a:txBody>
                    <a:bodyPr/>
                    <a:lstStyle/>
                    <a:p>
                      <a:pPr algn="ctr"/>
                      <a:r>
                        <a:rPr kumimoji="1" lang="ja-JP" altLang="en-US" sz="1400" dirty="0"/>
                        <a:t>スキーマレス </a:t>
                      </a:r>
                      <a:r>
                        <a:rPr kumimoji="1" lang="en-US" altLang="ja-JP" sz="1400" dirty="0"/>
                        <a:t>(</a:t>
                      </a:r>
                      <a:r>
                        <a:rPr kumimoji="1" lang="ja-JP" altLang="en-US" sz="1400" dirty="0"/>
                        <a:t>変更が容易</a:t>
                      </a:r>
                      <a:r>
                        <a:rPr kumimoji="1" lang="en-US" altLang="ja-JP" sz="1400" dirty="0"/>
                        <a:t>)</a:t>
                      </a:r>
                    </a:p>
                  </a:txBody>
                  <a:tcPr/>
                </a:tc>
                <a:extLst>
                  <a:ext uri="{0D108BD9-81ED-4DB2-BD59-A6C34878D82A}">
                    <a16:rowId xmlns:a16="http://schemas.microsoft.com/office/drawing/2014/main" xmlns="" val="3408365931"/>
                  </a:ext>
                </a:extLst>
              </a:tr>
              <a:tr h="332006">
                <a:tc>
                  <a:txBody>
                    <a:bodyPr/>
                    <a:lstStyle/>
                    <a:p>
                      <a:r>
                        <a:rPr kumimoji="1" lang="ja-JP" altLang="en-US" sz="1400" dirty="0"/>
                        <a:t>処理の柔軟性</a:t>
                      </a:r>
                    </a:p>
                  </a:txBody>
                  <a:tcPr/>
                </a:tc>
                <a:tc>
                  <a:txBody>
                    <a:bodyPr/>
                    <a:lstStyle/>
                    <a:p>
                      <a:pPr algn="ctr"/>
                      <a:r>
                        <a:rPr kumimoji="1" lang="ja-JP" altLang="en-US" sz="1400" dirty="0"/>
                        <a:t>複雑な検索や集計が可能</a:t>
                      </a:r>
                    </a:p>
                  </a:txBody>
                  <a:tcPr/>
                </a:tc>
                <a:tc>
                  <a:txBody>
                    <a:bodyPr/>
                    <a:lstStyle/>
                    <a:p>
                      <a:pPr algn="ctr"/>
                      <a:r>
                        <a:rPr kumimoji="1" lang="ja-JP" altLang="en-US" sz="1400" dirty="0"/>
                        <a:t>シンプルな操作のみ</a:t>
                      </a:r>
                      <a:endParaRPr kumimoji="1" lang="en-US" altLang="ja-JP" sz="1400" dirty="0"/>
                    </a:p>
                  </a:txBody>
                  <a:tcPr/>
                </a:tc>
                <a:extLst>
                  <a:ext uri="{0D108BD9-81ED-4DB2-BD59-A6C34878D82A}">
                    <a16:rowId xmlns:a16="http://schemas.microsoft.com/office/drawing/2014/main" xmlns="" val="10003"/>
                  </a:ext>
                </a:extLst>
              </a:tr>
              <a:tr h="332006">
                <a:tc>
                  <a:txBody>
                    <a:bodyPr/>
                    <a:lstStyle/>
                    <a:p>
                      <a:r>
                        <a:rPr kumimoji="1" lang="ja-JP" altLang="en-US" sz="1400" dirty="0"/>
                        <a:t>データの整合性確保</a:t>
                      </a:r>
                    </a:p>
                  </a:txBody>
                  <a:tcPr/>
                </a:tc>
                <a:tc>
                  <a:txBody>
                    <a:bodyPr/>
                    <a:lstStyle/>
                    <a:p>
                      <a:pPr algn="ctr"/>
                      <a:r>
                        <a:rPr kumimoji="1" lang="ja-JP" altLang="en-US" sz="1400" dirty="0"/>
                        <a:t>◎ </a:t>
                      </a:r>
                      <a:r>
                        <a:rPr kumimoji="1" lang="en-US" altLang="ja-JP" sz="1400" dirty="0"/>
                        <a:t>(ACID)</a:t>
                      </a:r>
                      <a:endParaRPr kumimoji="1" lang="ja-JP" altLang="en-US" sz="1400" dirty="0"/>
                    </a:p>
                  </a:txBody>
                  <a:tcPr/>
                </a:tc>
                <a:tc>
                  <a:txBody>
                    <a:bodyPr/>
                    <a:lstStyle/>
                    <a:p>
                      <a:pPr algn="ctr"/>
                      <a:r>
                        <a:rPr kumimoji="1" lang="ja-JP" altLang="en-US" sz="1400" dirty="0"/>
                        <a:t>△ </a:t>
                      </a:r>
                      <a:r>
                        <a:rPr kumimoji="1" lang="en-US" altLang="ja-JP" sz="1400" dirty="0"/>
                        <a:t>(BASE)</a:t>
                      </a:r>
                      <a:endParaRPr kumimoji="1" lang="ja-JP" altLang="en-US" sz="1400" dirty="0"/>
                    </a:p>
                  </a:txBody>
                  <a:tcPr/>
                </a:tc>
                <a:extLst>
                  <a:ext uri="{0D108BD9-81ED-4DB2-BD59-A6C34878D82A}">
                    <a16:rowId xmlns:a16="http://schemas.microsoft.com/office/drawing/2014/main" xmlns="" val="10004"/>
                  </a:ext>
                </a:extLst>
              </a:tr>
              <a:tr h="332006">
                <a:tc>
                  <a:txBody>
                    <a:bodyPr/>
                    <a:lstStyle/>
                    <a:p>
                      <a:r>
                        <a:rPr kumimoji="1" lang="ja-JP" altLang="en-US" sz="1400" dirty="0"/>
                        <a:t>分散処理</a:t>
                      </a:r>
                    </a:p>
                  </a:txBody>
                  <a:tcPr/>
                </a:tc>
                <a:tc>
                  <a:txBody>
                    <a:bodyPr/>
                    <a:lstStyle/>
                    <a:p>
                      <a:pPr algn="ctr"/>
                      <a:r>
                        <a:rPr kumimoji="1" lang="ja-JP" altLang="en-US" sz="1400" dirty="0"/>
                        <a:t>△</a:t>
                      </a:r>
                    </a:p>
                  </a:txBody>
                  <a:tcPr/>
                </a:tc>
                <a:tc>
                  <a:txBody>
                    <a:bodyPr/>
                    <a:lstStyle/>
                    <a:p>
                      <a:pPr algn="ctr"/>
                      <a:r>
                        <a:rPr kumimoji="1" lang="ja-JP" altLang="en-US" sz="1400" dirty="0"/>
                        <a:t>◎</a:t>
                      </a:r>
                    </a:p>
                  </a:txBody>
                  <a:tcPr/>
                </a:tc>
                <a:extLst>
                  <a:ext uri="{0D108BD9-81ED-4DB2-BD59-A6C34878D82A}">
                    <a16:rowId xmlns:a16="http://schemas.microsoft.com/office/drawing/2014/main" xmlns="" val="10005"/>
                  </a:ext>
                </a:extLst>
              </a:tr>
              <a:tr h="332006">
                <a:tc>
                  <a:txBody>
                    <a:bodyPr/>
                    <a:lstStyle/>
                    <a:p>
                      <a:r>
                        <a:rPr kumimoji="1" lang="ja-JP" altLang="en-US" sz="1400" dirty="0"/>
                        <a:t>トランザクション処理</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a16="http://schemas.microsoft.com/office/drawing/2014/main" xmlns="" val="10006"/>
                  </a:ext>
                </a:extLst>
              </a:tr>
              <a:tr h="332006">
                <a:tc>
                  <a:txBody>
                    <a:bodyPr/>
                    <a:lstStyle/>
                    <a:p>
                      <a:r>
                        <a:rPr kumimoji="1" lang="en-US" altLang="ja-JP" sz="1400" dirty="0"/>
                        <a:t>SQL</a:t>
                      </a:r>
                      <a:r>
                        <a:rPr kumimoji="1" lang="ja-JP" altLang="en-US" sz="1400" dirty="0"/>
                        <a:t>サポート</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a16="http://schemas.microsoft.com/office/drawing/2014/main" xmlns="" val="10007"/>
                  </a:ext>
                </a:extLst>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a:latin typeface="+mn-lt"/>
                <a:ea typeface="+mn-ea"/>
              </a:rPr>
              <a:t>RDBMS</a:t>
            </a:r>
            <a:endParaRPr kumimoji="1" lang="ja-JP" altLang="en-US" dirty="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a:latin typeface="+mn-lt"/>
                <a:ea typeface="+mn-ea"/>
              </a:rPr>
              <a:t>KVS</a:t>
            </a:r>
            <a:endParaRPr kumimoji="1" lang="ja-JP" altLang="en-US" dirty="0">
              <a:latin typeface="+mn-lt"/>
              <a:ea typeface="+mn-ea"/>
            </a:endParaRPr>
          </a:p>
        </p:txBody>
      </p:sp>
    </p:spTree>
    <p:extLst>
      <p:ext uri="{BB962C8B-B14F-4D97-AF65-F5344CB8AC3E}">
        <p14:creationId xmlns:p14="http://schemas.microsoft.com/office/powerpoint/2010/main" val="2198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ACID</a:t>
            </a:r>
            <a:r>
              <a:rPr kumimoji="1" lang="ja-JP" altLang="en-US"/>
              <a:t>から</a:t>
            </a:r>
            <a:r>
              <a:rPr kumimoji="1" lang="en-US" altLang="ja-JP"/>
              <a:t>BASE</a:t>
            </a:r>
            <a:r>
              <a:rPr kumimoji="1" lang="ja-JP" altLang="en-US"/>
              <a:t>へ</a:t>
            </a:r>
          </a:p>
        </p:txBody>
      </p:sp>
      <p:sp>
        <p:nvSpPr>
          <p:cNvPr id="4" name="角丸四角形 3"/>
          <p:cNvSpPr/>
          <p:nvPr/>
        </p:nvSpPr>
        <p:spPr bwMode="auto">
          <a:xfrm>
            <a:off x="503548" y="3728968"/>
            <a:ext cx="8136904" cy="2011123"/>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t>
            </a:r>
            <a:r>
              <a:rPr kumimoji="0" lang="en-US" altLang="ja-JP" sz="2000" b="0" i="0" u="none" strike="noStrike" cap="none" normalizeH="0" dirty="0">
                <a:ln>
                  <a:noFill/>
                </a:ln>
                <a:solidFill>
                  <a:schemeClr val="bg1"/>
                </a:solidFill>
                <a:effectLst/>
                <a:latin typeface="+mn-lt"/>
                <a:ea typeface="+mn-ea"/>
              </a:rPr>
              <a:t>asically </a:t>
            </a: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vailable	</a:t>
            </a:r>
            <a:r>
              <a:rPr kumimoji="0" lang="ja-JP" altLang="en-US" sz="2000" b="0" i="0" u="none" strike="noStrike" cap="none" normalizeH="0" dirty="0">
                <a:ln>
                  <a:noFill/>
                </a:ln>
                <a:solidFill>
                  <a:schemeClr val="bg1"/>
                </a:solidFill>
                <a:effectLst/>
                <a:latin typeface="+mn-lt"/>
                <a:ea typeface="+mn-ea"/>
              </a:rPr>
              <a:t>「基本的に」</a:t>
            </a:r>
            <a:r>
              <a:rPr kumimoji="0" lang="ja-JP" altLang="en-US" sz="2000" dirty="0">
                <a:solidFill>
                  <a:schemeClr val="bg1"/>
                </a:solidFill>
                <a:latin typeface="+mn-lt"/>
                <a:ea typeface="+mn-ea"/>
              </a:rPr>
              <a:t>利用可能</a:t>
            </a:r>
            <a:endParaRPr kumimoji="0" lang="en-US" altLang="ja-JP" sz="2000" b="0" i="0" u="none" strike="noStrike" cap="none" normalizeH="0" dirty="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S</a:t>
            </a:r>
            <a:r>
              <a:rPr kumimoji="0" lang="en-US" altLang="ja-JP" sz="2000" dirty="0">
                <a:solidFill>
                  <a:schemeClr val="bg1"/>
                </a:solidFill>
                <a:latin typeface="+mn-lt"/>
                <a:ea typeface="+mn-ea"/>
              </a:rPr>
              <a:t>oft-state	</a:t>
            </a:r>
            <a:r>
              <a:rPr kumimoji="0" lang="ja-JP" altLang="en-US" sz="2000" dirty="0">
                <a:solidFill>
                  <a:schemeClr val="bg1"/>
                </a:solidFill>
                <a:latin typeface="+mn-lt"/>
                <a:ea typeface="+mn-ea"/>
              </a:rPr>
              <a:t>状態の厳密性を追求しない</a:t>
            </a:r>
            <a:endParaRPr kumimoji="0" lang="en-US" altLang="ja-JP" sz="2000" dirty="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E</a:t>
            </a:r>
            <a:r>
              <a:rPr kumimoji="0" lang="en-US" altLang="ja-JP" sz="2000" b="0" i="0" u="none" strike="noStrike" cap="none" normalizeH="0" dirty="0">
                <a:ln>
                  <a:noFill/>
                </a:ln>
                <a:solidFill>
                  <a:schemeClr val="bg1"/>
                </a:solidFill>
                <a:effectLst/>
                <a:latin typeface="+mn-lt"/>
                <a:ea typeface="+mn-ea"/>
              </a:rPr>
              <a:t>ventually consistent	</a:t>
            </a:r>
            <a:r>
              <a:rPr kumimoji="0" lang="ja-JP" altLang="en-US" sz="2000" b="0" i="0" u="none" strike="noStrike" cap="none" normalizeH="0" dirty="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5862320"/>
            <a:ext cx="8136904" cy="751840"/>
          </a:xfrm>
          <a:prstGeom prst="roundRect">
            <a:avLst>
              <a:gd name="adj" fmla="val 23684"/>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b="1" dirty="0">
                <a:solidFill>
                  <a:schemeClr val="bg1"/>
                </a:solidFill>
              </a:rPr>
              <a:t>厳密な一貫性やデータの即時反映などをあきらめる代わりに、</a:t>
            </a:r>
            <a:endParaRPr lang="en-US" altLang="ja-JP" sz="2000" b="1" dirty="0">
              <a:solidFill>
                <a:schemeClr val="bg1"/>
              </a:solidFill>
            </a:endParaRPr>
          </a:p>
          <a:p>
            <a:pPr algn="ctr"/>
            <a:r>
              <a:rPr lang="ja-JP" altLang="en-US" sz="2000" b="1" dirty="0">
                <a:solidFill>
                  <a:schemeClr val="bg1"/>
                </a:solidFill>
              </a:rPr>
              <a:t>スケーラビリティや柔軟性を得ることができる</a:t>
            </a:r>
            <a:endParaRPr lang="ja-JP" altLang="en-US" sz="2000" dirty="0">
              <a:solidFill>
                <a:schemeClr val="bg1"/>
              </a:solidFill>
            </a:endParaRPr>
          </a:p>
        </p:txBody>
      </p:sp>
      <p:sp>
        <p:nvSpPr>
          <p:cNvPr id="7" name="下矢印 6"/>
          <p:cNvSpPr/>
          <p:nvPr/>
        </p:nvSpPr>
        <p:spPr bwMode="auto">
          <a:xfrm>
            <a:off x="503548" y="3021244"/>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角丸四角形 2"/>
          <p:cNvSpPr/>
          <p:nvPr/>
        </p:nvSpPr>
        <p:spPr bwMode="auto">
          <a:xfrm>
            <a:off x="503548" y="84864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FF00"/>
                </a:solidFill>
                <a:effectLst/>
                <a:latin typeface="+mn-lt"/>
                <a:ea typeface="+mn-ea"/>
              </a:rPr>
              <a:t>ACID</a:t>
            </a:r>
          </a:p>
          <a:p>
            <a:pPr marL="2151063" indent="-2151063">
              <a:spcBef>
                <a:spcPct val="20000"/>
              </a:spcBef>
            </a:pPr>
            <a:r>
              <a:rPr kumimoji="0" lang="en-US" altLang="ja-JP" sz="2000" dirty="0">
                <a:solidFill>
                  <a:srgbClr val="FFFF00"/>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rgbClr val="FFFF00"/>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rgbClr val="FFFF00"/>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rgbClr val="FFFF00"/>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920656"/>
            <a:ext cx="1368152" cy="432048"/>
          </a:xfrm>
          <a:prstGeom prst="roundRect">
            <a:avLst>
              <a:gd name="adj" fmla="val 50000"/>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accent1"/>
                </a:solidFill>
              </a:rPr>
              <a:t>絶対確実</a:t>
            </a:r>
          </a:p>
        </p:txBody>
      </p:sp>
      <p:sp>
        <p:nvSpPr>
          <p:cNvPr id="9" name="角丸四角形 8"/>
          <p:cNvSpPr/>
          <p:nvPr/>
        </p:nvSpPr>
        <p:spPr bwMode="auto">
          <a:xfrm>
            <a:off x="7200292" y="3800976"/>
            <a:ext cx="1368152" cy="432048"/>
          </a:xfrm>
          <a:prstGeom prst="roundRect">
            <a:avLst>
              <a:gd name="adj" fmla="val 5000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bg1"/>
                </a:solidFill>
              </a:rPr>
              <a:t>概ね確実</a:t>
            </a:r>
          </a:p>
        </p:txBody>
      </p:sp>
      <p:sp>
        <p:nvSpPr>
          <p:cNvPr id="5" name="正方形/長方形 4"/>
          <p:cNvSpPr/>
          <p:nvPr/>
        </p:nvSpPr>
        <p:spPr bwMode="auto">
          <a:xfrm>
            <a:off x="4337222" y="3021244"/>
            <a:ext cx="4303230" cy="648072"/>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dirty="0">
                <a:ln>
                  <a:noFill/>
                </a:ln>
                <a:solidFill>
                  <a:schemeClr val="bg1"/>
                </a:solidFill>
                <a:effectLst/>
                <a:latin typeface="+mn-lt"/>
                <a:ea typeface="+mn-ea"/>
              </a:rPr>
              <a:t>CAP</a:t>
            </a:r>
            <a:r>
              <a:rPr kumimoji="0" lang="ja-JP" altLang="en-US" sz="1400" b="1" i="0" u="none" strike="noStrike" cap="none" normalizeH="0" dirty="0">
                <a:ln>
                  <a:noFill/>
                </a:ln>
                <a:solidFill>
                  <a:schemeClr val="bg1"/>
                </a:solidFill>
                <a:effectLst/>
                <a:latin typeface="+mn-lt"/>
                <a:ea typeface="+mn-ea"/>
              </a:rPr>
              <a:t>定理 </a:t>
            </a:r>
            <a:r>
              <a:rPr kumimoji="0" lang="en-US" altLang="ja-JP" sz="1400" b="1" i="0" u="none" strike="noStrike" cap="none" normalizeH="0" dirty="0">
                <a:ln>
                  <a:noFill/>
                </a:ln>
                <a:solidFill>
                  <a:schemeClr val="bg1"/>
                </a:solidFill>
                <a:effectLst/>
                <a:latin typeface="+mn-lt"/>
                <a:ea typeface="+mn-ea"/>
              </a:rPr>
              <a:t>= </a:t>
            </a:r>
            <a:r>
              <a:rPr kumimoji="0" lang="ja-JP" altLang="en-US" sz="1400" b="1" i="0" u="none" strike="noStrike" cap="none" normalizeH="0" dirty="0">
                <a:ln>
                  <a:noFill/>
                </a:ln>
                <a:solidFill>
                  <a:schemeClr val="bg1"/>
                </a:solidFill>
                <a:effectLst/>
                <a:latin typeface="+mn-lt"/>
                <a:ea typeface="+mn-ea"/>
              </a:rPr>
              <a:t>分散システムでは</a:t>
            </a:r>
            <a:r>
              <a:rPr kumimoji="0" lang="en-US" altLang="ja-JP" sz="1400" b="1" i="0" u="none" strike="noStrike" cap="none" normalizeH="0" dirty="0">
                <a:ln>
                  <a:noFill/>
                </a:ln>
                <a:solidFill>
                  <a:schemeClr val="bg1"/>
                </a:solidFill>
                <a:effectLst/>
                <a:latin typeface="+mn-lt"/>
                <a:ea typeface="+mn-ea"/>
              </a:rPr>
              <a:t>ACID</a:t>
            </a:r>
            <a:r>
              <a:rPr kumimoji="0" lang="ja-JP" altLang="en-US" sz="1400" b="1" i="0" u="none" strike="noStrike" cap="none" normalizeH="0" dirty="0">
                <a:ln>
                  <a:noFill/>
                </a:ln>
                <a:solidFill>
                  <a:schemeClr val="bg1"/>
                </a:solidFill>
                <a:effectLst/>
                <a:latin typeface="+mn-lt"/>
                <a:ea typeface="+mn-ea"/>
              </a:rPr>
              <a:t>を達成できない</a:t>
            </a:r>
          </a:p>
        </p:txBody>
      </p:sp>
    </p:spTree>
    <p:extLst>
      <p:ext uri="{BB962C8B-B14F-4D97-AF65-F5344CB8AC3E}">
        <p14:creationId xmlns:p14="http://schemas.microsoft.com/office/powerpoint/2010/main" val="13580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ワイドカラムストア型</a:t>
            </a:r>
          </a:p>
        </p:txBody>
      </p:sp>
      <p:sp>
        <p:nvSpPr>
          <p:cNvPr id="4" name="角丸四角形 3"/>
          <p:cNvSpPr/>
          <p:nvPr/>
        </p:nvSpPr>
        <p:spPr>
          <a:xfrm>
            <a:off x="4748514" y="1396109"/>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ja-JP" altLang="en-US" sz="1200" dirty="0">
              <a:solidFill>
                <a:srgbClr val="FFFFFF"/>
              </a:solidFill>
              <a:cs typeface="ＭＳ Ｐゴシック"/>
            </a:endParaRPr>
          </a:p>
        </p:txBody>
      </p:sp>
      <p:sp>
        <p:nvSpPr>
          <p:cNvPr id="5" name="角丸四角形 4"/>
          <p:cNvSpPr/>
          <p:nvPr/>
        </p:nvSpPr>
        <p:spPr>
          <a:xfrm>
            <a:off x="6797651" y="1389096"/>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Cassandra</a:t>
            </a:r>
            <a:endParaRPr kumimoji="1" lang="ja-JP" altLang="en-US" sz="1200" dirty="0">
              <a:solidFill>
                <a:srgbClr val="FFFFFF"/>
              </a:solidFill>
              <a:cs typeface="ＭＳ Ｐゴシック"/>
            </a:endParaRPr>
          </a:p>
        </p:txBody>
      </p:sp>
      <p:sp>
        <p:nvSpPr>
          <p:cNvPr id="6" name="角丸四角形 5"/>
          <p:cNvSpPr/>
          <p:nvPr/>
        </p:nvSpPr>
        <p:spPr>
          <a:xfrm>
            <a:off x="4748515" y="1954133"/>
            <a:ext cx="1944000"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Amazon</a:t>
            </a:r>
            <a:r>
              <a:rPr kumimoji="1" lang="ja-JP" altLang="en-US" sz="1400" dirty="0" err="1">
                <a:solidFill>
                  <a:srgbClr val="FFFFFF"/>
                </a:solidFill>
                <a:cs typeface="ＭＳ Ｐゴシック"/>
              </a:rPr>
              <a:t>が提</a:t>
            </a:r>
            <a:r>
              <a:rPr kumimoji="1" lang="ja-JP" altLang="en-US" sz="1400" dirty="0">
                <a:solidFill>
                  <a:srgbClr val="FFFFFF"/>
                </a:solidFill>
                <a:cs typeface="ＭＳ Ｐゴシック"/>
              </a:rPr>
              <a:t>供するフルマネージドの</a:t>
            </a:r>
            <a:r>
              <a:rPr kumimoji="1" lang="en-US" altLang="ja-JP" sz="1400" dirty="0">
                <a:solidFill>
                  <a:srgbClr val="FFFFFF"/>
                </a:solidFill>
                <a:cs typeface="ＭＳ Ｐゴシック"/>
              </a:rPr>
              <a:t>NoSQL</a:t>
            </a:r>
            <a:r>
              <a:rPr kumimoji="1" lang="ja-JP" altLang="en-US" sz="1400" dirty="0">
                <a:solidFill>
                  <a:srgbClr val="FFFFFF"/>
                </a:solidFill>
                <a:cs typeface="ＭＳ Ｐゴシック"/>
              </a:rPr>
              <a:t>サービス</a:t>
            </a:r>
          </a:p>
        </p:txBody>
      </p:sp>
      <p:sp>
        <p:nvSpPr>
          <p:cNvPr id="7" name="角丸四角形 6"/>
          <p:cNvSpPr/>
          <p:nvPr/>
        </p:nvSpPr>
        <p:spPr>
          <a:xfrm>
            <a:off x="6797652" y="1954133"/>
            <a:ext cx="1944000" cy="1372562"/>
          </a:xfrm>
          <a:prstGeom prst="roundRect">
            <a:avLst>
              <a:gd name="adj" fmla="val 543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DynamoDB</a:t>
            </a:r>
            <a:r>
              <a:rPr kumimoji="1" lang="ja-JP" altLang="en-US" sz="1400" dirty="0">
                <a:solidFill>
                  <a:srgbClr val="FFFFFF"/>
                </a:solidFill>
                <a:cs typeface="ＭＳ Ｐゴシック"/>
              </a:rPr>
              <a:t>をベースに</a:t>
            </a:r>
            <a:r>
              <a:rPr kumimoji="1" lang="en-US" altLang="ja-JP" sz="1400" dirty="0">
                <a:solidFill>
                  <a:srgbClr val="FFFFFF"/>
                </a:solidFill>
                <a:cs typeface="ＭＳ Ｐゴシック"/>
              </a:rPr>
              <a:t>Facebook</a:t>
            </a:r>
            <a:r>
              <a:rPr kumimoji="1" lang="ja-JP" altLang="en-US" sz="1400" dirty="0">
                <a:solidFill>
                  <a:srgbClr val="FFFFFF"/>
                </a:solidFill>
                <a:cs typeface="ＭＳ Ｐゴシック"/>
              </a:rPr>
              <a:t>が開発し、オープンソースとして公開</a:t>
            </a:r>
          </a:p>
        </p:txBody>
      </p:sp>
      <p:sp>
        <p:nvSpPr>
          <p:cNvPr id="10" name="角丸四角形 9"/>
          <p:cNvSpPr/>
          <p:nvPr/>
        </p:nvSpPr>
        <p:spPr>
          <a:xfrm>
            <a:off x="665480" y="3452719"/>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大規模にスケールアウト可能。ノードを増やすとリニアに性能を向上させることができる。</a:t>
            </a:r>
          </a:p>
        </p:txBody>
      </p:sp>
      <p:sp>
        <p:nvSpPr>
          <p:cNvPr id="12" name="角丸四角形 11"/>
          <p:cNvSpPr/>
          <p:nvPr/>
        </p:nvSpPr>
        <p:spPr>
          <a:xfrm>
            <a:off x="665481"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データの一貫性を保証</a:t>
            </a:r>
          </a:p>
        </p:txBody>
      </p:sp>
      <p:sp>
        <p:nvSpPr>
          <p:cNvPr id="15" name="角丸四角形 14"/>
          <p:cNvSpPr/>
          <p:nvPr/>
        </p:nvSpPr>
        <p:spPr>
          <a:xfrm>
            <a:off x="650240" y="1396109"/>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Google </a:t>
            </a:r>
            <a:r>
              <a:rPr kumimoji="1" lang="en-US" altLang="ja-JP" sz="1200" dirty="0" err="1">
                <a:solidFill>
                  <a:srgbClr val="FFFFFF"/>
                </a:solidFill>
                <a:cs typeface="ＭＳ Ｐゴシック"/>
              </a:rPr>
              <a:t>BigTable</a:t>
            </a:r>
            <a:endParaRPr kumimoji="1" lang="ja-JP" altLang="en-US" sz="1200" dirty="0">
              <a:solidFill>
                <a:srgbClr val="FFFFFF"/>
              </a:solidFill>
              <a:cs typeface="ＭＳ Ｐゴシック"/>
            </a:endParaRPr>
          </a:p>
        </p:txBody>
      </p:sp>
      <p:sp>
        <p:nvSpPr>
          <p:cNvPr id="16" name="角丸四角形 15"/>
          <p:cNvSpPr/>
          <p:nvPr/>
        </p:nvSpPr>
        <p:spPr>
          <a:xfrm>
            <a:off x="2699377" y="1389027"/>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ja-JP" altLang="en-US" sz="1200" dirty="0">
              <a:solidFill>
                <a:srgbClr val="FFFFFF"/>
              </a:solidFill>
              <a:cs typeface="ＭＳ Ｐゴシック"/>
            </a:endParaRPr>
          </a:p>
        </p:txBody>
      </p:sp>
      <p:sp>
        <p:nvSpPr>
          <p:cNvPr id="17" name="角丸四角形 16"/>
          <p:cNvSpPr/>
          <p:nvPr/>
        </p:nvSpPr>
        <p:spPr>
          <a:xfrm>
            <a:off x="665481" y="1954133"/>
            <a:ext cx="1928760"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が開発した拡張</a:t>
            </a:r>
            <a:r>
              <a:rPr kumimoji="1" lang="en-US" altLang="ja-JP" sz="1400" dirty="0">
                <a:solidFill>
                  <a:srgbClr val="FFFFFF"/>
                </a:solidFill>
                <a:cs typeface="ＭＳ Ｐゴシック"/>
              </a:rPr>
              <a:t>KVS</a:t>
            </a:r>
            <a:endParaRPr kumimoji="1" lang="ja-JP" altLang="en-US" sz="1400" dirty="0">
              <a:solidFill>
                <a:srgbClr val="FFFFFF"/>
              </a:solidFill>
              <a:cs typeface="ＭＳ Ｐゴシック"/>
            </a:endParaRPr>
          </a:p>
        </p:txBody>
      </p:sp>
      <p:sp>
        <p:nvSpPr>
          <p:cNvPr id="18" name="角丸四角形 17"/>
          <p:cNvSpPr/>
          <p:nvPr/>
        </p:nvSpPr>
        <p:spPr>
          <a:xfrm>
            <a:off x="2699378" y="1947051"/>
            <a:ext cx="1944000" cy="1379644"/>
          </a:xfrm>
          <a:prstGeom prst="roundRect">
            <a:avLst>
              <a:gd name="adj" fmla="val 628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の論文を元に</a:t>
            </a:r>
            <a:r>
              <a:rPr kumimoji="1" lang="en-US" altLang="ja-JP" sz="1400" dirty="0">
                <a:solidFill>
                  <a:srgbClr val="FFFFFF"/>
                </a:solidFill>
                <a:cs typeface="ＭＳ Ｐゴシック"/>
              </a:rPr>
              <a:t>Java</a:t>
            </a:r>
            <a:r>
              <a:rPr kumimoji="1" lang="ja-JP" altLang="en-US" sz="1400" dirty="0">
                <a:solidFill>
                  <a:srgbClr val="FFFFFF"/>
                </a:solidFill>
                <a:cs typeface="ＭＳ Ｐゴシック"/>
              </a:rPr>
              <a:t>で実装し直した</a:t>
            </a:r>
            <a:r>
              <a:rPr lang="ja-JP" altLang="en-US" sz="1400" dirty="0">
                <a:solidFill>
                  <a:srgbClr val="FFFFFF"/>
                </a:solidFill>
                <a:cs typeface="ＭＳ Ｐゴシック"/>
              </a:rPr>
              <a:t>オープンソース</a:t>
            </a:r>
          </a:p>
        </p:txBody>
      </p:sp>
      <p:sp>
        <p:nvSpPr>
          <p:cNvPr id="19" name="角丸四角形 18"/>
          <p:cNvSpPr/>
          <p:nvPr/>
        </p:nvSpPr>
        <p:spPr>
          <a:xfrm>
            <a:off x="4763754"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結果整合性</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遅延と</a:t>
            </a:r>
            <a:r>
              <a:rPr lang="ja-JP" altLang="en-US" sz="1200" dirty="0">
                <a:solidFill>
                  <a:srgbClr val="FFFFFF"/>
                </a:solidFill>
                <a:cs typeface="ＭＳ Ｐゴシック"/>
              </a:rPr>
              <a:t>のトレードオフで一貫性レベルを設定可能</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0" name="角丸四角形 19"/>
          <p:cNvSpPr/>
          <p:nvPr/>
        </p:nvSpPr>
        <p:spPr>
          <a:xfrm>
            <a:off x="650240"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可用性は保証されない</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(3</a:t>
            </a:r>
            <a:r>
              <a:rPr kumimoji="1" lang="ja-JP" altLang="en-US" sz="1200" dirty="0" err="1">
                <a:solidFill>
                  <a:srgbClr val="FFFFFF"/>
                </a:solidFill>
                <a:cs typeface="ＭＳ Ｐゴシック"/>
              </a:rPr>
              <a:t>つの</a:t>
            </a:r>
            <a:r>
              <a:rPr kumimoji="1" lang="ja-JP" altLang="en-US" sz="1200" dirty="0">
                <a:solidFill>
                  <a:srgbClr val="FFFFFF"/>
                </a:solidFill>
                <a:cs typeface="ＭＳ Ｐゴシック"/>
              </a:rPr>
              <a:t>ノードにレプリカを作成</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1" name="角丸四角形 20"/>
          <p:cNvSpPr/>
          <p:nvPr/>
        </p:nvSpPr>
        <p:spPr>
          <a:xfrm>
            <a:off x="4748513"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可用性を保証</a:t>
            </a:r>
          </a:p>
        </p:txBody>
      </p:sp>
      <p:sp>
        <p:nvSpPr>
          <p:cNvPr id="22" name="角丸四角形 21"/>
          <p:cNvSpPr/>
          <p:nvPr/>
        </p:nvSpPr>
        <p:spPr>
          <a:xfrm>
            <a:off x="665481" y="5603705"/>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柔軟なデータモデル </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スキーマレス</a:t>
            </a:r>
            <a:r>
              <a:rPr kumimoji="1" lang="en-US" altLang="ja-JP" sz="1400" dirty="0">
                <a:solidFill>
                  <a:srgbClr val="FFFFFF"/>
                </a:solidFill>
                <a:cs typeface="ＭＳ Ｐゴシック"/>
              </a:rPr>
              <a:t>)</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349236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KVS</a:t>
            </a:r>
            <a:r>
              <a:rPr kumimoji="1" lang="ja-JP" altLang="en-US"/>
              <a:t>の</a:t>
            </a:r>
            <a:r>
              <a:rPr kumimoji="1" lang="ja-JP" altLang="en-US" dirty="0"/>
              <a:t>起源</a:t>
            </a:r>
          </a:p>
        </p:txBody>
      </p:sp>
      <p:sp>
        <p:nvSpPr>
          <p:cNvPr id="4" name="角丸四角形 3"/>
          <p:cNvSpPr/>
          <p:nvPr/>
        </p:nvSpPr>
        <p:spPr>
          <a:xfrm>
            <a:off x="843280" y="1574800"/>
            <a:ext cx="1981200" cy="2275840"/>
          </a:xfrm>
          <a:prstGeom prst="roundRect">
            <a:avLst>
              <a:gd name="adj" fmla="val 652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5" name="正方形/長方形 4"/>
          <p:cNvSpPr/>
          <p:nvPr/>
        </p:nvSpPr>
        <p:spPr>
          <a:xfrm>
            <a:off x="995680" y="3119120"/>
            <a:ext cx="167640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データストア</a:t>
            </a:r>
          </a:p>
        </p:txBody>
      </p:sp>
      <p:sp>
        <p:nvSpPr>
          <p:cNvPr id="6" name="角丸四角形 5"/>
          <p:cNvSpPr/>
          <p:nvPr/>
        </p:nvSpPr>
        <p:spPr>
          <a:xfrm>
            <a:off x="3505200" y="1574800"/>
            <a:ext cx="1981200" cy="2275840"/>
          </a:xfrm>
          <a:prstGeom prst="roundRect">
            <a:avLst>
              <a:gd name="adj" fmla="val 7031"/>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7" name="正方形/長方形 6"/>
          <p:cNvSpPr/>
          <p:nvPr/>
        </p:nvSpPr>
        <p:spPr>
          <a:xfrm>
            <a:off x="3637280" y="4719341"/>
            <a:ext cx="171704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a:t>
            </a:r>
          </a:p>
        </p:txBody>
      </p:sp>
      <p:sp>
        <p:nvSpPr>
          <p:cNvPr id="8" name="角丸四角形 7"/>
          <p:cNvSpPr/>
          <p:nvPr/>
        </p:nvSpPr>
        <p:spPr>
          <a:xfrm>
            <a:off x="6167120" y="1574800"/>
            <a:ext cx="1981200" cy="2275840"/>
          </a:xfrm>
          <a:prstGeom prst="roundRect">
            <a:avLst>
              <a:gd name="adj" fmla="val 601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9" name="円柱 8"/>
          <p:cNvSpPr/>
          <p:nvPr/>
        </p:nvSpPr>
        <p:spPr>
          <a:xfrm>
            <a:off x="6167120" y="4572021"/>
            <a:ext cx="1981200" cy="812800"/>
          </a:xfrm>
          <a:prstGeom prst="can">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データベース</a:t>
            </a:r>
          </a:p>
        </p:txBody>
      </p:sp>
      <p:sp>
        <p:nvSpPr>
          <p:cNvPr id="3" name="上下矢印 2"/>
          <p:cNvSpPr/>
          <p:nvPr/>
        </p:nvSpPr>
        <p:spPr>
          <a:xfrm>
            <a:off x="3637280" y="3962399"/>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上下矢印 9"/>
          <p:cNvSpPr/>
          <p:nvPr/>
        </p:nvSpPr>
        <p:spPr>
          <a:xfrm>
            <a:off x="6233160" y="3962400"/>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1" name="上下矢印 10"/>
          <p:cNvSpPr/>
          <p:nvPr/>
        </p:nvSpPr>
        <p:spPr>
          <a:xfrm>
            <a:off x="6233160" y="5496581"/>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2" name="正方形/長方形 11"/>
          <p:cNvSpPr/>
          <p:nvPr/>
        </p:nvSpPr>
        <p:spPr>
          <a:xfrm>
            <a:off x="84328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データストア</a:t>
            </a:r>
          </a:p>
        </p:txBody>
      </p:sp>
      <p:sp>
        <p:nvSpPr>
          <p:cNvPr id="13" name="正方形/長方形 12"/>
          <p:cNvSpPr/>
          <p:nvPr/>
        </p:nvSpPr>
        <p:spPr>
          <a:xfrm>
            <a:off x="350520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a:solidFill>
                  <a:srgbClr val="FFFFFF"/>
                </a:solidFill>
                <a:cs typeface="ＭＳ Ｐゴシック"/>
              </a:rPr>
              <a:t>KVS</a:t>
            </a:r>
            <a:endParaRPr kumimoji="1" lang="ja-JP" altLang="en-US" dirty="0">
              <a:solidFill>
                <a:srgbClr val="FFFFFF"/>
              </a:solidFill>
              <a:cs typeface="ＭＳ Ｐゴシック"/>
            </a:endParaRPr>
          </a:p>
        </p:txBody>
      </p:sp>
      <p:sp>
        <p:nvSpPr>
          <p:cNvPr id="14" name="正方形/長方形 13"/>
          <p:cNvSpPr/>
          <p:nvPr/>
        </p:nvSpPr>
        <p:spPr>
          <a:xfrm>
            <a:off x="6167120" y="906764"/>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DBMS</a:t>
            </a:r>
            <a:endParaRPr kumimoji="1" lang="ja-JP" altLang="en-US" dirty="0">
              <a:solidFill>
                <a:srgbClr val="FFFFFF"/>
              </a:solidFill>
              <a:cs typeface="ＭＳ Ｐゴシック"/>
            </a:endParaRPr>
          </a:p>
        </p:txBody>
      </p:sp>
      <p:sp>
        <p:nvSpPr>
          <p:cNvPr id="15" name="角丸四角形 14"/>
          <p:cNvSpPr/>
          <p:nvPr/>
        </p:nvSpPr>
        <p:spPr>
          <a:xfrm>
            <a:off x="6167120" y="6106201"/>
            <a:ext cx="1981200" cy="41653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他プログラム</a:t>
            </a:r>
          </a:p>
        </p:txBody>
      </p:sp>
    </p:spTree>
    <p:extLst>
      <p:ext uri="{BB962C8B-B14F-4D97-AF65-F5344CB8AC3E}">
        <p14:creationId xmlns:p14="http://schemas.microsoft.com/office/powerpoint/2010/main" val="35243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3"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線コネクタ 72"/>
          <p:cNvCxnSpPr/>
          <p:nvPr/>
        </p:nvCxnSpPr>
        <p:spPr>
          <a:xfrm flipV="1">
            <a:off x="6946178" y="5004350"/>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7163439" y="4769628"/>
            <a:ext cx="196394" cy="19444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7559537" y="5515820"/>
            <a:ext cx="219405" cy="22097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7803018" y="5518397"/>
            <a:ext cx="342044" cy="1976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flipV="1">
            <a:off x="8444954" y="4651172"/>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8405764" y="4956712"/>
            <a:ext cx="231281" cy="2696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H="1" flipV="1">
            <a:off x="7954090" y="4799384"/>
            <a:ext cx="442732" cy="116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H="1" flipV="1">
            <a:off x="7194021" y="5006529"/>
            <a:ext cx="528460" cy="4658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flipV="1">
            <a:off x="7803018" y="4979984"/>
            <a:ext cx="556477" cy="4916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6868124" y="4732233"/>
            <a:ext cx="203271" cy="1985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a:t>その他の様々な</a:t>
            </a:r>
            <a:r>
              <a:rPr kumimoji="1" lang="en-US" altLang="ja-JP"/>
              <a:t>NoSQL</a:t>
            </a:r>
            <a:r>
              <a:rPr kumimoji="1" lang="ja-JP" altLang="en-US"/>
              <a:t>データベース</a:t>
            </a:r>
            <a:endParaRPr kumimoji="1" lang="ja-JP" altLang="en-US" dirty="0"/>
          </a:p>
        </p:txBody>
      </p:sp>
      <p:sp>
        <p:nvSpPr>
          <p:cNvPr id="4" name="角丸四角形 3"/>
          <p:cNvSpPr/>
          <p:nvPr/>
        </p:nvSpPr>
        <p:spPr>
          <a:xfrm>
            <a:off x="4844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キーバリュー型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(KVS)</a:t>
            </a:r>
            <a:endParaRPr kumimoji="1" lang="ja-JP" altLang="en-US" dirty="0">
              <a:solidFill>
                <a:srgbClr val="FFFFFF"/>
              </a:solidFill>
              <a:cs typeface="ＭＳ Ｐゴシック"/>
            </a:endParaRPr>
          </a:p>
        </p:txBody>
      </p:sp>
      <p:sp>
        <p:nvSpPr>
          <p:cNvPr id="5" name="角丸四角形 4"/>
          <p:cNvSpPr/>
          <p:nvPr/>
        </p:nvSpPr>
        <p:spPr>
          <a:xfrm>
            <a:off x="25672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ワイドカラム</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ストア型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a:t>
            </a:r>
            <a:r>
              <a:rPr kumimoji="1" lang="ja-JP" altLang="en-US" dirty="0">
                <a:solidFill>
                  <a:srgbClr val="FFFFFF"/>
                </a:solidFill>
                <a:cs typeface="ＭＳ Ｐゴシック"/>
              </a:rPr>
              <a:t>列指向</a:t>
            </a:r>
            <a:r>
              <a:rPr kumimoji="1" lang="en-US" altLang="ja-JP" dirty="0">
                <a:solidFill>
                  <a:srgbClr val="FFFFFF"/>
                </a:solidFill>
                <a:cs typeface="ＭＳ Ｐゴシック"/>
              </a:rPr>
              <a:t>)</a:t>
            </a:r>
            <a:endParaRPr kumimoji="1" lang="ja-JP" altLang="en-US" dirty="0">
              <a:solidFill>
                <a:srgbClr val="FFFFFF"/>
              </a:solidFill>
              <a:cs typeface="ＭＳ Ｐゴシック"/>
            </a:endParaRPr>
          </a:p>
        </p:txBody>
      </p:sp>
      <p:sp>
        <p:nvSpPr>
          <p:cNvPr id="6" name="角丸四角形 5"/>
          <p:cNvSpPr/>
          <p:nvPr/>
        </p:nvSpPr>
        <p:spPr>
          <a:xfrm>
            <a:off x="46500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ドキュメント型</a:t>
            </a:r>
          </a:p>
        </p:txBody>
      </p:sp>
      <p:sp>
        <p:nvSpPr>
          <p:cNvPr id="7" name="角丸四角形 6"/>
          <p:cNvSpPr/>
          <p:nvPr/>
        </p:nvSpPr>
        <p:spPr>
          <a:xfrm>
            <a:off x="67328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グラフ型</a:t>
            </a:r>
          </a:p>
        </p:txBody>
      </p:sp>
      <p:sp>
        <p:nvSpPr>
          <p:cNvPr id="8" name="角丸四角形 7"/>
          <p:cNvSpPr/>
          <p:nvPr/>
        </p:nvSpPr>
        <p:spPr>
          <a:xfrm>
            <a:off x="4980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Riak</a:t>
            </a:r>
            <a:endParaRPr kumimoji="1" lang="en-US" altLang="ja-JP" sz="1200" dirty="0">
              <a:solidFill>
                <a:srgbClr val="FFFFFF"/>
              </a:solidFill>
              <a:cs typeface="ＭＳ Ｐゴシック"/>
            </a:endParaRPr>
          </a:p>
          <a:p>
            <a:pPr algn="ctr"/>
            <a:r>
              <a:rPr kumimoji="1" lang="en-US" altLang="ja-JP" sz="1200" dirty="0" err="1">
                <a:solidFill>
                  <a:srgbClr val="FFFFFF"/>
                </a:solidFill>
                <a:cs typeface="ＭＳ Ｐゴシック"/>
              </a:rPr>
              <a:t>Redis</a:t>
            </a:r>
            <a:endParaRPr kumimoji="1" lang="ja-JP" altLang="en-US" sz="1200" dirty="0">
              <a:solidFill>
                <a:srgbClr val="FFFFFF"/>
              </a:solidFill>
              <a:cs typeface="ＭＳ Ｐゴシック"/>
            </a:endParaRPr>
          </a:p>
        </p:txBody>
      </p:sp>
      <p:sp>
        <p:nvSpPr>
          <p:cNvPr id="9" name="角丸四角形 8"/>
          <p:cNvSpPr/>
          <p:nvPr/>
        </p:nvSpPr>
        <p:spPr>
          <a:xfrm>
            <a:off x="25808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Google </a:t>
            </a:r>
            <a:r>
              <a:rPr lang="en-US" altLang="ja-JP" sz="1200" dirty="0" err="1">
                <a:solidFill>
                  <a:srgbClr val="FFFFFF"/>
                </a:solidFill>
                <a:cs typeface="ＭＳ Ｐゴシック"/>
              </a:rPr>
              <a:t>BigTable</a:t>
            </a:r>
            <a:endParaRPr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en-US" altLang="ja-JP" sz="1200" dirty="0">
              <a:solidFill>
                <a:srgbClr val="FFFFFF"/>
              </a:solidFill>
              <a:cs typeface="ＭＳ Ｐゴシック"/>
            </a:endParaRPr>
          </a:p>
          <a:p>
            <a:pPr algn="ctr"/>
            <a:r>
              <a:rPr lang="en-US" altLang="ja-JP" sz="1200" dirty="0">
                <a:solidFill>
                  <a:srgbClr val="FFFFFF"/>
                </a:solidFill>
                <a:cs typeface="ＭＳ Ｐゴシック"/>
              </a:rPr>
              <a:t>Apache Cassandra</a:t>
            </a:r>
          </a:p>
        </p:txBody>
      </p:sp>
      <p:sp>
        <p:nvSpPr>
          <p:cNvPr id="10" name="角丸四角形 9"/>
          <p:cNvSpPr/>
          <p:nvPr/>
        </p:nvSpPr>
        <p:spPr>
          <a:xfrm>
            <a:off x="46636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Couchbase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MongoDB</a:t>
            </a:r>
            <a:endParaRPr kumimoji="1" lang="ja-JP" altLang="en-US" sz="1200" dirty="0">
              <a:solidFill>
                <a:srgbClr val="FFFFFF"/>
              </a:solidFill>
              <a:cs typeface="ＭＳ Ｐゴシック"/>
            </a:endParaRPr>
          </a:p>
        </p:txBody>
      </p:sp>
      <p:sp>
        <p:nvSpPr>
          <p:cNvPr id="11" name="角丸四角形 10"/>
          <p:cNvSpPr/>
          <p:nvPr/>
        </p:nvSpPr>
        <p:spPr>
          <a:xfrm>
            <a:off x="67464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Neo4j</a:t>
            </a:r>
            <a:endParaRPr kumimoji="1" lang="ja-JP" altLang="en-US" sz="1200" dirty="0">
              <a:solidFill>
                <a:srgbClr val="FFFFFF"/>
              </a:solidFill>
              <a:cs typeface="ＭＳ Ｐゴシック"/>
            </a:endParaRPr>
          </a:p>
        </p:txBody>
      </p:sp>
      <p:sp>
        <p:nvSpPr>
          <p:cNvPr id="16" name="角丸四角形 15"/>
          <p:cNvSpPr/>
          <p:nvPr/>
        </p:nvSpPr>
        <p:spPr>
          <a:xfrm>
            <a:off x="511600" y="3416842"/>
            <a:ext cx="1944000" cy="923019"/>
          </a:xfrm>
          <a:prstGeom prst="roundRect">
            <a:avLst>
              <a:gd name="adj" fmla="val 935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キー </a:t>
            </a:r>
            <a:r>
              <a:rPr lang="en-US" altLang="ja-JP" sz="1400" dirty="0">
                <a:solidFill>
                  <a:srgbClr val="FFFFFF"/>
                </a:solidFill>
                <a:cs typeface="ＭＳ Ｐゴシック"/>
              </a:rPr>
              <a:t>(Key) </a:t>
            </a:r>
            <a:r>
              <a:rPr lang="ja-JP" altLang="en-US" sz="1400" dirty="0">
                <a:solidFill>
                  <a:srgbClr val="FFFFFF"/>
                </a:solidFill>
                <a:cs typeface="ＭＳ Ｐゴシック"/>
              </a:rPr>
              <a:t>と値 </a:t>
            </a:r>
            <a:r>
              <a:rPr lang="en-US" altLang="ja-JP" sz="1400" dirty="0">
                <a:solidFill>
                  <a:srgbClr val="FFFFFF"/>
                </a:solidFill>
                <a:cs typeface="ＭＳ Ｐゴシック"/>
              </a:rPr>
              <a:t>(Value) </a:t>
            </a:r>
            <a:r>
              <a:rPr lang="ja-JP" altLang="en-US" sz="1400" dirty="0">
                <a:solidFill>
                  <a:srgbClr val="FFFFFF"/>
                </a:solidFill>
                <a:cs typeface="ＭＳ Ｐゴシック"/>
              </a:rPr>
              <a:t>のみのシンプルなデータ構造</a:t>
            </a:r>
          </a:p>
        </p:txBody>
      </p:sp>
      <p:sp>
        <p:nvSpPr>
          <p:cNvPr id="17" name="角丸四角形 16"/>
          <p:cNvSpPr/>
          <p:nvPr/>
        </p:nvSpPr>
        <p:spPr>
          <a:xfrm>
            <a:off x="25944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を拡張して複数のバリューを持たせたもの</a:t>
            </a:r>
          </a:p>
        </p:txBody>
      </p:sp>
      <p:sp>
        <p:nvSpPr>
          <p:cNvPr id="18" name="角丸四角形 17"/>
          <p:cNvSpPr/>
          <p:nvPr/>
        </p:nvSpPr>
        <p:spPr>
          <a:xfrm>
            <a:off x="46772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よりも柔軟で複雑なデータ構造に対応できる</a:t>
            </a:r>
          </a:p>
        </p:txBody>
      </p:sp>
      <p:sp>
        <p:nvSpPr>
          <p:cNvPr id="19" name="角丸四角形 18"/>
          <p:cNvSpPr/>
          <p:nvPr/>
        </p:nvSpPr>
        <p:spPr>
          <a:xfrm>
            <a:off x="6760000" y="3416842"/>
            <a:ext cx="1944000" cy="923019"/>
          </a:xfrm>
          <a:prstGeom prst="roundRect">
            <a:avLst>
              <a:gd name="adj" fmla="val 10395"/>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グラフ理論にデータ同士の関係をグラフとして表す</a:t>
            </a:r>
            <a:endParaRPr kumimoji="1" lang="ja-JP" altLang="en-US" sz="1400" dirty="0">
              <a:solidFill>
                <a:srgbClr val="FFFFFF"/>
              </a:solidFill>
              <a:cs typeface="ＭＳ Ｐゴシック"/>
            </a:endParaRPr>
          </a:p>
        </p:txBody>
      </p:sp>
      <p:sp>
        <p:nvSpPr>
          <p:cNvPr id="20" name="角丸四角形 19"/>
          <p:cNvSpPr/>
          <p:nvPr/>
        </p:nvSpPr>
        <p:spPr>
          <a:xfrm>
            <a:off x="511600" y="5972580"/>
            <a:ext cx="19440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「元祖」</a:t>
            </a:r>
            <a:r>
              <a:rPr lang="en-US" altLang="ja-JP" sz="1200" dirty="0">
                <a:solidFill>
                  <a:srgbClr val="FFFFFF"/>
                </a:solidFill>
                <a:cs typeface="ＭＳ Ｐゴシック"/>
              </a:rPr>
              <a:t>NoSQL</a:t>
            </a:r>
            <a:endParaRPr lang="ja-JP" altLang="en-US" sz="1200" dirty="0">
              <a:solidFill>
                <a:srgbClr val="FFFFFF"/>
              </a:solidFill>
              <a:cs typeface="ＭＳ Ｐゴシック"/>
            </a:endParaRPr>
          </a:p>
        </p:txBody>
      </p:sp>
      <p:sp>
        <p:nvSpPr>
          <p:cNvPr id="21" name="角丸四角形 20"/>
          <p:cNvSpPr/>
          <p:nvPr/>
        </p:nvSpPr>
        <p:spPr>
          <a:xfrm>
            <a:off x="2580800" y="5972579"/>
            <a:ext cx="61232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KVS</a:t>
            </a:r>
            <a:r>
              <a:rPr lang="ja-JP" altLang="en-US" sz="1200" dirty="0">
                <a:solidFill>
                  <a:srgbClr val="FFFFFF"/>
                </a:solidFill>
                <a:cs typeface="ＭＳ Ｐゴシック"/>
              </a:rPr>
              <a:t>以外でもキーとバリューを使う</a:t>
            </a:r>
            <a:r>
              <a:rPr lang="en-US" altLang="ja-JP" sz="1200" dirty="0">
                <a:solidFill>
                  <a:srgbClr val="FFFFFF"/>
                </a:solidFill>
                <a:cs typeface="ＭＳ Ｐゴシック"/>
              </a:rPr>
              <a:t>DB</a:t>
            </a:r>
            <a:r>
              <a:rPr lang="ja-JP" altLang="en-US" sz="1200" dirty="0">
                <a:solidFill>
                  <a:srgbClr val="FFFFFF"/>
                </a:solidFill>
                <a:cs typeface="ＭＳ Ｐゴシック"/>
              </a:rPr>
              <a:t>は多く、広い意味では全て</a:t>
            </a:r>
            <a:r>
              <a:rPr lang="en-US" altLang="ja-JP" sz="1200" dirty="0">
                <a:solidFill>
                  <a:srgbClr val="FFFFFF"/>
                </a:solidFill>
                <a:cs typeface="ＭＳ Ｐゴシック"/>
              </a:rPr>
              <a:t>KVS</a:t>
            </a:r>
            <a:r>
              <a:rPr lang="ja-JP" altLang="en-US" sz="1200" dirty="0">
                <a:solidFill>
                  <a:srgbClr val="FFFFFF"/>
                </a:solidFill>
                <a:cs typeface="ＭＳ Ｐゴシック"/>
              </a:rPr>
              <a:t>とも言える</a:t>
            </a:r>
          </a:p>
        </p:txBody>
      </p:sp>
      <p:sp>
        <p:nvSpPr>
          <p:cNvPr id="22" name="正方形/長方形 21"/>
          <p:cNvSpPr/>
          <p:nvPr/>
        </p:nvSpPr>
        <p:spPr bwMode="auto">
          <a:xfrm>
            <a:off x="5116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23" name="正方形/長方形 22"/>
          <p:cNvSpPr/>
          <p:nvPr/>
        </p:nvSpPr>
        <p:spPr bwMode="auto">
          <a:xfrm>
            <a:off x="10450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24" name="正方形/長方形 23"/>
          <p:cNvSpPr/>
          <p:nvPr/>
        </p:nvSpPr>
        <p:spPr bwMode="auto">
          <a:xfrm>
            <a:off x="5116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25" name="正方形/長方形 24"/>
          <p:cNvSpPr/>
          <p:nvPr/>
        </p:nvSpPr>
        <p:spPr bwMode="auto">
          <a:xfrm>
            <a:off x="1045000" y="49143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26" name="正方形/長方形 25"/>
          <p:cNvSpPr/>
          <p:nvPr/>
        </p:nvSpPr>
        <p:spPr bwMode="auto">
          <a:xfrm>
            <a:off x="511600" y="52191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27" name="正方形/長方形 26"/>
          <p:cNvSpPr/>
          <p:nvPr/>
        </p:nvSpPr>
        <p:spPr bwMode="auto">
          <a:xfrm>
            <a:off x="1045000" y="52191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28" name="正方形/長方形 27"/>
          <p:cNvSpPr/>
          <p:nvPr/>
        </p:nvSpPr>
        <p:spPr bwMode="auto">
          <a:xfrm>
            <a:off x="25944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29" name="正方形/長方形 28"/>
          <p:cNvSpPr/>
          <p:nvPr/>
        </p:nvSpPr>
        <p:spPr bwMode="auto">
          <a:xfrm>
            <a:off x="31278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30" name="正方形/長方形 29"/>
          <p:cNvSpPr/>
          <p:nvPr/>
        </p:nvSpPr>
        <p:spPr bwMode="auto">
          <a:xfrm>
            <a:off x="25944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31" name="正方形/長方形 30"/>
          <p:cNvSpPr/>
          <p:nvPr/>
        </p:nvSpPr>
        <p:spPr bwMode="auto">
          <a:xfrm>
            <a:off x="3737400" y="49230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32" name="正方形/長方形 31"/>
          <p:cNvSpPr/>
          <p:nvPr/>
        </p:nvSpPr>
        <p:spPr bwMode="auto">
          <a:xfrm>
            <a:off x="2594400" y="5219198"/>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33" name="正方形/長方形 32"/>
          <p:cNvSpPr/>
          <p:nvPr/>
        </p:nvSpPr>
        <p:spPr bwMode="auto">
          <a:xfrm>
            <a:off x="3737400" y="50754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34" name="正方形/長方形 33"/>
          <p:cNvSpPr/>
          <p:nvPr/>
        </p:nvSpPr>
        <p:spPr bwMode="auto">
          <a:xfrm>
            <a:off x="3737400" y="52278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35" name="正方形/長方形 34"/>
          <p:cNvSpPr/>
          <p:nvPr/>
        </p:nvSpPr>
        <p:spPr bwMode="auto">
          <a:xfrm>
            <a:off x="3737400" y="53802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36" name="正方形/長方形 35"/>
          <p:cNvSpPr/>
          <p:nvPr/>
        </p:nvSpPr>
        <p:spPr bwMode="auto">
          <a:xfrm>
            <a:off x="3737400" y="55326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37" name="正方形/長方形 36"/>
          <p:cNvSpPr/>
          <p:nvPr/>
        </p:nvSpPr>
        <p:spPr bwMode="auto">
          <a:xfrm>
            <a:off x="3127800" y="49143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38" name="正方形/長方形 37"/>
          <p:cNvSpPr/>
          <p:nvPr/>
        </p:nvSpPr>
        <p:spPr bwMode="auto">
          <a:xfrm>
            <a:off x="3127800" y="50667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39" name="正方形/長方形 38"/>
          <p:cNvSpPr/>
          <p:nvPr/>
        </p:nvSpPr>
        <p:spPr bwMode="auto">
          <a:xfrm>
            <a:off x="3127800" y="52191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40" name="正方形/長方形 39"/>
          <p:cNvSpPr/>
          <p:nvPr/>
        </p:nvSpPr>
        <p:spPr bwMode="auto">
          <a:xfrm>
            <a:off x="3127800" y="53715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41" name="正方形/長方形 40"/>
          <p:cNvSpPr/>
          <p:nvPr/>
        </p:nvSpPr>
        <p:spPr bwMode="auto">
          <a:xfrm>
            <a:off x="3127800" y="55239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43" name="正方形/長方形 42"/>
          <p:cNvSpPr/>
          <p:nvPr/>
        </p:nvSpPr>
        <p:spPr bwMode="auto">
          <a:xfrm>
            <a:off x="49222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45" name="正方形/長方形 44"/>
          <p:cNvSpPr/>
          <p:nvPr/>
        </p:nvSpPr>
        <p:spPr bwMode="auto">
          <a:xfrm>
            <a:off x="59128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46" name="正方形/長方形 45"/>
          <p:cNvSpPr/>
          <p:nvPr/>
        </p:nvSpPr>
        <p:spPr bwMode="auto">
          <a:xfrm>
            <a:off x="49222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rPr>
              <a:t>顔写真</a:t>
            </a:r>
            <a:endParaRPr kumimoji="0" lang="ja-JP" altLang="en-US" sz="1000" dirty="0">
              <a:solidFill>
                <a:schemeClr val="bg1"/>
              </a:solidFill>
              <a:latin typeface="Arial" charset="0"/>
              <a:ea typeface="HG丸ｺﾞｼｯｸM-PRO" pitchFamily="50" charset="-128"/>
            </a:endParaRPr>
          </a:p>
        </p:txBody>
      </p:sp>
      <p:sp>
        <p:nvSpPr>
          <p:cNvPr id="47" name="正方形/長方形 46"/>
          <p:cNvSpPr/>
          <p:nvPr/>
        </p:nvSpPr>
        <p:spPr bwMode="auto">
          <a:xfrm>
            <a:off x="59128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48" name="正方形/長方形 47"/>
          <p:cNvSpPr/>
          <p:nvPr/>
        </p:nvSpPr>
        <p:spPr bwMode="auto">
          <a:xfrm>
            <a:off x="5912870" y="56661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顔写真</a:t>
            </a:r>
          </a:p>
        </p:txBody>
      </p:sp>
      <p:cxnSp>
        <p:nvCxnSpPr>
          <p:cNvPr id="49" name="カギ線コネクタ 48"/>
          <p:cNvCxnSpPr>
            <a:endCxn id="43" idx="1"/>
          </p:cNvCxnSpPr>
          <p:nvPr/>
        </p:nvCxnSpPr>
        <p:spPr bwMode="auto">
          <a:xfrm rot="16200000" flipH="1">
            <a:off x="45603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0" name="カギ線コネクタ 49"/>
          <p:cNvCxnSpPr>
            <a:endCxn id="46" idx="1"/>
          </p:cNvCxnSpPr>
          <p:nvPr/>
        </p:nvCxnSpPr>
        <p:spPr bwMode="auto">
          <a:xfrm rot="16200000" flipH="1">
            <a:off x="46746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1" name="カギ線コネクタ 50"/>
          <p:cNvCxnSpPr>
            <a:endCxn id="45" idx="1"/>
          </p:cNvCxnSpPr>
          <p:nvPr/>
        </p:nvCxnSpPr>
        <p:spPr bwMode="auto">
          <a:xfrm rot="16200000" flipH="1">
            <a:off x="56652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2" name="カギ線コネクタ 51"/>
          <p:cNvCxnSpPr>
            <a:endCxn id="47" idx="1"/>
          </p:cNvCxnSpPr>
          <p:nvPr/>
        </p:nvCxnSpPr>
        <p:spPr bwMode="auto">
          <a:xfrm rot="16200000" flipH="1">
            <a:off x="55509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3" name="カギ線コネクタ 52"/>
          <p:cNvCxnSpPr>
            <a:endCxn id="48" idx="1"/>
          </p:cNvCxnSpPr>
          <p:nvPr/>
        </p:nvCxnSpPr>
        <p:spPr bwMode="auto">
          <a:xfrm rot="16200000" flipH="1">
            <a:off x="5436620" y="5266148"/>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4" name="正方形/長方形 53"/>
          <p:cNvSpPr/>
          <p:nvPr/>
        </p:nvSpPr>
        <p:spPr bwMode="auto">
          <a:xfrm>
            <a:off x="59128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中村一郎</a:t>
            </a:r>
          </a:p>
        </p:txBody>
      </p:sp>
      <p:cxnSp>
        <p:nvCxnSpPr>
          <p:cNvPr id="55" name="カギ線コネクタ 54"/>
          <p:cNvCxnSpPr>
            <a:endCxn id="54" idx="1"/>
          </p:cNvCxnSpPr>
          <p:nvPr/>
        </p:nvCxnSpPr>
        <p:spPr bwMode="auto">
          <a:xfrm rot="16200000" flipH="1">
            <a:off x="57795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6" name="正方形/長方形 55"/>
          <p:cNvSpPr/>
          <p:nvPr/>
        </p:nvSpPr>
        <p:spPr bwMode="auto">
          <a:xfrm>
            <a:off x="49222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山田太郎</a:t>
            </a:r>
          </a:p>
        </p:txBody>
      </p:sp>
      <p:cxnSp>
        <p:nvCxnSpPr>
          <p:cNvPr id="57" name="カギ線コネクタ 56"/>
          <p:cNvCxnSpPr>
            <a:endCxn id="56" idx="1"/>
          </p:cNvCxnSpPr>
          <p:nvPr/>
        </p:nvCxnSpPr>
        <p:spPr bwMode="auto">
          <a:xfrm rot="16200000" flipH="1">
            <a:off x="47889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42" name="正方形/長方形 41"/>
          <p:cNvSpPr/>
          <p:nvPr/>
        </p:nvSpPr>
        <p:spPr bwMode="auto">
          <a:xfrm>
            <a:off x="4676542" y="4618216"/>
            <a:ext cx="838200" cy="296182"/>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44" name="正方形/長方形 43"/>
          <p:cNvSpPr/>
          <p:nvPr/>
        </p:nvSpPr>
        <p:spPr bwMode="auto">
          <a:xfrm>
            <a:off x="5649200" y="4619065"/>
            <a:ext cx="838200" cy="295333"/>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3" name="楕円 2"/>
          <p:cNvSpPr/>
          <p:nvPr/>
        </p:nvSpPr>
        <p:spPr>
          <a:xfrm>
            <a:off x="7016931" y="4876297"/>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8" name="楕円 57"/>
          <p:cNvSpPr/>
          <p:nvPr/>
        </p:nvSpPr>
        <p:spPr>
          <a:xfrm>
            <a:off x="7657736" y="5393843"/>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9" name="楕円 58"/>
          <p:cNvSpPr/>
          <p:nvPr/>
        </p:nvSpPr>
        <p:spPr>
          <a:xfrm>
            <a:off x="8278840" y="4816460"/>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0" name="楕円 59"/>
          <p:cNvSpPr/>
          <p:nvPr/>
        </p:nvSpPr>
        <p:spPr>
          <a:xfrm>
            <a:off x="6772433" y="4636042"/>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6" name="楕円 65"/>
          <p:cNvSpPr/>
          <p:nvPr/>
        </p:nvSpPr>
        <p:spPr>
          <a:xfrm>
            <a:off x="7294972" y="46947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7" name="楕円 66"/>
          <p:cNvSpPr/>
          <p:nvPr/>
        </p:nvSpPr>
        <p:spPr>
          <a:xfrm>
            <a:off x="6856477" y="519782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8" name="楕円 67"/>
          <p:cNvSpPr/>
          <p:nvPr/>
        </p:nvSpPr>
        <p:spPr>
          <a:xfrm>
            <a:off x="8553688" y="457620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9" name="楕円 68"/>
          <p:cNvSpPr/>
          <p:nvPr/>
        </p:nvSpPr>
        <p:spPr>
          <a:xfrm>
            <a:off x="8076077" y="565242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0" name="楕円 69"/>
          <p:cNvSpPr/>
          <p:nvPr/>
        </p:nvSpPr>
        <p:spPr>
          <a:xfrm>
            <a:off x="7494460" y="567639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1" name="楕円 70"/>
          <p:cNvSpPr/>
          <p:nvPr/>
        </p:nvSpPr>
        <p:spPr>
          <a:xfrm>
            <a:off x="8553688" y="5165989"/>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2" name="楕円 71"/>
          <p:cNvSpPr/>
          <p:nvPr/>
        </p:nvSpPr>
        <p:spPr>
          <a:xfrm>
            <a:off x="7893561" y="47395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140958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ドキュメント指向データベース</a:t>
            </a:r>
          </a:p>
        </p:txBody>
      </p:sp>
      <p:sp>
        <p:nvSpPr>
          <p:cNvPr id="4" name="正方形/長方形 3"/>
          <p:cNvSpPr/>
          <p:nvPr/>
        </p:nvSpPr>
        <p:spPr>
          <a:xfrm>
            <a:off x="754144"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7" name="正方形/長方形 6"/>
          <p:cNvSpPr/>
          <p:nvPr/>
        </p:nvSpPr>
        <p:spPr>
          <a:xfrm>
            <a:off x="943855"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A</a:t>
            </a:r>
            <a:endParaRPr kumimoji="1" lang="ja-JP" altLang="en-US" dirty="0">
              <a:solidFill>
                <a:schemeClr val="tx2"/>
              </a:solidFill>
              <a:cs typeface="ＭＳ Ｐゴシック"/>
            </a:endParaRPr>
          </a:p>
        </p:txBody>
      </p:sp>
      <p:sp>
        <p:nvSpPr>
          <p:cNvPr id="10" name="正方形/長方形 9"/>
          <p:cNvSpPr/>
          <p:nvPr/>
        </p:nvSpPr>
        <p:spPr>
          <a:xfrm>
            <a:off x="934727"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1" name="正方形/長方形 10"/>
          <p:cNvSpPr/>
          <p:nvPr/>
        </p:nvSpPr>
        <p:spPr>
          <a:xfrm>
            <a:off x="1440830"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2" name="正方形/長方形 11"/>
          <p:cNvSpPr/>
          <p:nvPr/>
        </p:nvSpPr>
        <p:spPr>
          <a:xfrm>
            <a:off x="1946932" y="27039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3" name="正方形/長方形 12"/>
          <p:cNvSpPr/>
          <p:nvPr/>
        </p:nvSpPr>
        <p:spPr>
          <a:xfrm>
            <a:off x="2453035" y="2706281"/>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4" name="正方形/長方形 13"/>
          <p:cNvSpPr/>
          <p:nvPr/>
        </p:nvSpPr>
        <p:spPr>
          <a:xfrm>
            <a:off x="1440829" y="32200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5" name="正方形/長方形 14"/>
          <p:cNvSpPr/>
          <p:nvPr/>
        </p:nvSpPr>
        <p:spPr>
          <a:xfrm>
            <a:off x="1946933"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6" name="正方形/長方形 15"/>
          <p:cNvSpPr/>
          <p:nvPr/>
        </p:nvSpPr>
        <p:spPr>
          <a:xfrm>
            <a:off x="1440830" y="373615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7" name="正方形/長方形 16"/>
          <p:cNvSpPr/>
          <p:nvPr/>
        </p:nvSpPr>
        <p:spPr>
          <a:xfrm>
            <a:off x="1946933" y="42161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19" name="カギ線コネクタ 18"/>
          <p:cNvCxnSpPr>
            <a:stCxn id="10" idx="2"/>
            <a:endCxn id="11" idx="1"/>
          </p:cNvCxnSpPr>
          <p:nvPr/>
        </p:nvCxnSpPr>
        <p:spPr>
          <a:xfrm rot="16200000" flipH="1">
            <a:off x="1139515"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1" name="カギ線コネクタ 20"/>
          <p:cNvCxnSpPr>
            <a:stCxn id="10" idx="2"/>
            <a:endCxn id="14" idx="1"/>
          </p:cNvCxnSpPr>
          <p:nvPr/>
        </p:nvCxnSpPr>
        <p:spPr>
          <a:xfrm rot="16200000" flipH="1">
            <a:off x="633218" y="2562471"/>
            <a:ext cx="1362173"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endCxn id="16" idx="1"/>
          </p:cNvCxnSpPr>
          <p:nvPr/>
        </p:nvCxnSpPr>
        <p:spPr>
          <a:xfrm rot="16200000" flipH="1">
            <a:off x="375160" y="2820528"/>
            <a:ext cx="187828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5" name="カギ線コネクタ 24"/>
          <p:cNvCxnSpPr>
            <a:stCxn id="11" idx="2"/>
            <a:endCxn id="12" idx="1"/>
          </p:cNvCxnSpPr>
          <p:nvPr/>
        </p:nvCxnSpPr>
        <p:spPr>
          <a:xfrm rot="16200000" flipH="1">
            <a:off x="1647190" y="2554224"/>
            <a:ext cx="346435"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7" name="カギ線コネクタ 26"/>
          <p:cNvCxnSpPr>
            <a:stCxn id="16" idx="2"/>
            <a:endCxn id="17" idx="1"/>
          </p:cNvCxnSpPr>
          <p:nvPr/>
        </p:nvCxnSpPr>
        <p:spPr>
          <a:xfrm rot="16200000" flipH="1">
            <a:off x="1655437" y="4074686"/>
            <a:ext cx="329941"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3411029"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31" name="正方形/長方形 30"/>
          <p:cNvSpPr/>
          <p:nvPr/>
        </p:nvSpPr>
        <p:spPr>
          <a:xfrm>
            <a:off x="3600740"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B</a:t>
            </a:r>
            <a:endParaRPr kumimoji="1" lang="ja-JP" altLang="en-US" dirty="0">
              <a:solidFill>
                <a:schemeClr val="tx2"/>
              </a:solidFill>
              <a:cs typeface="ＭＳ Ｐゴシック"/>
            </a:endParaRPr>
          </a:p>
        </p:txBody>
      </p:sp>
      <p:sp>
        <p:nvSpPr>
          <p:cNvPr id="32" name="正方形/長方形 31"/>
          <p:cNvSpPr/>
          <p:nvPr/>
        </p:nvSpPr>
        <p:spPr>
          <a:xfrm>
            <a:off x="3591612"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3" name="正方形/長方形 32"/>
          <p:cNvSpPr/>
          <p:nvPr/>
        </p:nvSpPr>
        <p:spPr>
          <a:xfrm>
            <a:off x="4097715"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4" name="正方形/長方形 33"/>
          <p:cNvSpPr/>
          <p:nvPr/>
        </p:nvSpPr>
        <p:spPr>
          <a:xfrm>
            <a:off x="4603817" y="2205482"/>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5" name="正方形/長方形 34"/>
          <p:cNvSpPr/>
          <p:nvPr/>
        </p:nvSpPr>
        <p:spPr>
          <a:xfrm>
            <a:off x="5109920" y="2207445"/>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8" name="正方形/長方形 37"/>
          <p:cNvSpPr/>
          <p:nvPr/>
        </p:nvSpPr>
        <p:spPr>
          <a:xfrm>
            <a:off x="4097560" y="3241249"/>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9" name="正方形/長方形 38"/>
          <p:cNvSpPr/>
          <p:nvPr/>
        </p:nvSpPr>
        <p:spPr>
          <a:xfrm>
            <a:off x="4603663" y="3721233"/>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40" name="カギ線コネクタ 39"/>
          <p:cNvCxnSpPr>
            <a:stCxn id="32" idx="2"/>
            <a:endCxn id="33" idx="1"/>
          </p:cNvCxnSpPr>
          <p:nvPr/>
        </p:nvCxnSpPr>
        <p:spPr>
          <a:xfrm rot="16200000" flipH="1">
            <a:off x="3796400"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42" name="カギ線コネクタ 41"/>
          <p:cNvCxnSpPr>
            <a:stCxn id="32" idx="2"/>
            <a:endCxn id="38" idx="1"/>
          </p:cNvCxnSpPr>
          <p:nvPr/>
        </p:nvCxnSpPr>
        <p:spPr>
          <a:xfrm rot="16200000" flipH="1">
            <a:off x="3279421" y="2573153"/>
            <a:ext cx="1383382" cy="252896"/>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44" name="カギ線コネクタ 43"/>
          <p:cNvCxnSpPr>
            <a:stCxn id="38" idx="2"/>
            <a:endCxn id="39" idx="1"/>
          </p:cNvCxnSpPr>
          <p:nvPr/>
        </p:nvCxnSpPr>
        <p:spPr>
          <a:xfrm rot="16200000" flipH="1">
            <a:off x="4312167" y="3579779"/>
            <a:ext cx="329941"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6058786"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47" name="正方形/長方形 46"/>
          <p:cNvSpPr/>
          <p:nvPr/>
        </p:nvSpPr>
        <p:spPr>
          <a:xfrm>
            <a:off x="6248497"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C</a:t>
            </a:r>
            <a:endParaRPr kumimoji="1" lang="ja-JP" altLang="en-US" dirty="0">
              <a:solidFill>
                <a:schemeClr val="tx2"/>
              </a:solidFill>
              <a:cs typeface="ＭＳ Ｐゴシック"/>
            </a:endParaRPr>
          </a:p>
        </p:txBody>
      </p:sp>
      <p:sp>
        <p:nvSpPr>
          <p:cNvPr id="48" name="正方形/長方形 47"/>
          <p:cNvSpPr/>
          <p:nvPr/>
        </p:nvSpPr>
        <p:spPr>
          <a:xfrm>
            <a:off x="6239369"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49" name="正方形/長方形 48"/>
          <p:cNvSpPr/>
          <p:nvPr/>
        </p:nvSpPr>
        <p:spPr>
          <a:xfrm>
            <a:off x="6745472"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0" name="正方形/長方形 49"/>
          <p:cNvSpPr/>
          <p:nvPr/>
        </p:nvSpPr>
        <p:spPr>
          <a:xfrm>
            <a:off x="7251574" y="27039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1" name="正方形/長方形 50"/>
          <p:cNvSpPr/>
          <p:nvPr/>
        </p:nvSpPr>
        <p:spPr>
          <a:xfrm>
            <a:off x="7748548"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2" name="正方形/長方形 51"/>
          <p:cNvSpPr/>
          <p:nvPr/>
        </p:nvSpPr>
        <p:spPr>
          <a:xfrm>
            <a:off x="6745471" y="32200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3" name="正方形/長方形 52"/>
          <p:cNvSpPr/>
          <p:nvPr/>
        </p:nvSpPr>
        <p:spPr>
          <a:xfrm>
            <a:off x="7251575"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4" name="正方形/長方形 53"/>
          <p:cNvSpPr/>
          <p:nvPr/>
        </p:nvSpPr>
        <p:spPr>
          <a:xfrm>
            <a:off x="6745472" y="373615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5" name="正方形/長方形 54"/>
          <p:cNvSpPr/>
          <p:nvPr/>
        </p:nvSpPr>
        <p:spPr>
          <a:xfrm>
            <a:off x="7748548" y="419650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56" name="カギ線コネクタ 55"/>
          <p:cNvCxnSpPr>
            <a:stCxn id="48" idx="2"/>
            <a:endCxn id="49" idx="1"/>
          </p:cNvCxnSpPr>
          <p:nvPr/>
        </p:nvCxnSpPr>
        <p:spPr>
          <a:xfrm rot="16200000" flipH="1">
            <a:off x="6444157"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7" name="カギ線コネクタ 56"/>
          <p:cNvCxnSpPr>
            <a:stCxn id="48" idx="2"/>
            <a:endCxn id="52" idx="1"/>
          </p:cNvCxnSpPr>
          <p:nvPr/>
        </p:nvCxnSpPr>
        <p:spPr>
          <a:xfrm rot="16200000" flipH="1">
            <a:off x="5937860" y="2562471"/>
            <a:ext cx="1362173"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8" name="カギ線コネクタ 57"/>
          <p:cNvCxnSpPr>
            <a:endCxn id="54" idx="1"/>
          </p:cNvCxnSpPr>
          <p:nvPr/>
        </p:nvCxnSpPr>
        <p:spPr>
          <a:xfrm rot="16200000" flipH="1">
            <a:off x="5679802" y="2820528"/>
            <a:ext cx="187828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9" name="カギ線コネクタ 58"/>
          <p:cNvCxnSpPr>
            <a:stCxn id="49" idx="2"/>
            <a:endCxn id="50" idx="1"/>
          </p:cNvCxnSpPr>
          <p:nvPr/>
        </p:nvCxnSpPr>
        <p:spPr>
          <a:xfrm rot="16200000" flipH="1">
            <a:off x="6951832" y="2554224"/>
            <a:ext cx="346435"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60" name="カギ線コネクタ 59"/>
          <p:cNvCxnSpPr>
            <a:stCxn id="66" idx="2"/>
            <a:endCxn id="55" idx="1"/>
          </p:cNvCxnSpPr>
          <p:nvPr/>
        </p:nvCxnSpPr>
        <p:spPr>
          <a:xfrm rot="16200000" flipH="1">
            <a:off x="7465690" y="4063691"/>
            <a:ext cx="312664"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4106843" y="2721991"/>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63" name="カギ線コネクタ 62"/>
          <p:cNvCxnSpPr>
            <a:stCxn id="32" idx="2"/>
            <a:endCxn id="62" idx="1"/>
          </p:cNvCxnSpPr>
          <p:nvPr/>
        </p:nvCxnSpPr>
        <p:spPr>
          <a:xfrm rot="16200000" flipH="1">
            <a:off x="3543691" y="2308882"/>
            <a:ext cx="864124" cy="262179"/>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66" name="正方形/長方形 65"/>
          <p:cNvSpPr/>
          <p:nvPr/>
        </p:nvSpPr>
        <p:spPr>
          <a:xfrm>
            <a:off x="7242445" y="3736156"/>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69" name="角丸四角形 68"/>
          <p:cNvSpPr/>
          <p:nvPr/>
        </p:nvSpPr>
        <p:spPr>
          <a:xfrm>
            <a:off x="3411029" y="533286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rgbClr val="FFFFFF"/>
                </a:solidFill>
                <a:cs typeface="ＭＳ Ｐゴシック"/>
              </a:rPr>
              <a:t>JSON/BSON</a:t>
            </a:r>
            <a:r>
              <a:rPr lang="ja-JP" altLang="en-US" sz="1600" dirty="0">
                <a:solidFill>
                  <a:srgbClr val="FFFFFF"/>
                </a:solidFill>
                <a:cs typeface="ＭＳ Ｐゴシック"/>
              </a:rPr>
              <a:t>、</a:t>
            </a:r>
            <a:r>
              <a:rPr lang="en-US" altLang="ja-JP" sz="1600" dirty="0">
                <a:solidFill>
                  <a:srgbClr val="FFFFFF"/>
                </a:solidFill>
                <a:cs typeface="ＭＳ Ｐゴシック"/>
              </a:rPr>
              <a:t>XML</a:t>
            </a:r>
            <a:r>
              <a:rPr lang="ja-JP" altLang="en-US" sz="1600" dirty="0">
                <a:solidFill>
                  <a:srgbClr val="FFFFFF"/>
                </a:solidFill>
                <a:cs typeface="ＭＳ Ｐゴシック"/>
              </a:rPr>
              <a:t>などを使い、</a:t>
            </a:r>
            <a:r>
              <a:rPr lang="en-US" altLang="ja-JP" sz="1600" dirty="0">
                <a:solidFill>
                  <a:srgbClr val="FFFFFF"/>
                </a:solidFill>
                <a:cs typeface="ＭＳ Ｐゴシック"/>
              </a:rPr>
              <a:t>Web</a:t>
            </a:r>
            <a:r>
              <a:rPr lang="ja-JP" altLang="en-US" sz="1600" dirty="0">
                <a:solidFill>
                  <a:srgbClr val="FFFFFF"/>
                </a:solidFill>
                <a:cs typeface="ＭＳ Ｐゴシック"/>
              </a:rPr>
              <a:t>サービスと相性が良い</a:t>
            </a:r>
            <a:endParaRPr lang="en-US" altLang="ja-JP" sz="1600" dirty="0">
              <a:solidFill>
                <a:srgbClr val="FFFFFF"/>
              </a:solidFill>
              <a:cs typeface="ＭＳ Ｐゴシック"/>
            </a:endParaRPr>
          </a:p>
        </p:txBody>
      </p:sp>
      <p:sp>
        <p:nvSpPr>
          <p:cNvPr id="70" name="角丸四角形 69"/>
          <p:cNvSpPr/>
          <p:nvPr/>
        </p:nvSpPr>
        <p:spPr>
          <a:xfrm>
            <a:off x="6058786" y="533286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a:solidFill>
                  <a:srgbClr val="FFFFFF"/>
                </a:solidFill>
                <a:cs typeface="ＭＳ Ｐゴシック"/>
              </a:rPr>
              <a:t>スキーマレス</a:t>
            </a:r>
            <a:endParaRPr lang="en-US" altLang="ja-JP" sz="1600">
              <a:solidFill>
                <a:srgbClr val="FFFFFF"/>
              </a:solidFill>
              <a:cs typeface="ＭＳ Ｐゴシック"/>
            </a:endParaRPr>
          </a:p>
          <a:p>
            <a:pPr algn="ctr"/>
            <a:r>
              <a:rPr lang="ja-JP" altLang="en-US" sz="1600">
                <a:solidFill>
                  <a:srgbClr val="FFFFFF"/>
                </a:solidFill>
                <a:cs typeface="ＭＳ Ｐゴシック"/>
              </a:rPr>
              <a:t>データ構造が柔軟</a:t>
            </a:r>
            <a:endParaRPr lang="en-US" altLang="ja-JP" sz="1600">
              <a:solidFill>
                <a:srgbClr val="FFFFFF"/>
              </a:solidFill>
              <a:cs typeface="ＭＳ Ｐゴシック"/>
            </a:endParaRPr>
          </a:p>
          <a:p>
            <a:pPr algn="ctr"/>
            <a:r>
              <a:rPr lang="ja-JP" altLang="en-US" sz="1600">
                <a:solidFill>
                  <a:srgbClr val="FFFFFF"/>
                </a:solidFill>
                <a:cs typeface="ＭＳ Ｐゴシック"/>
              </a:rPr>
              <a:t>後から変更可能</a:t>
            </a:r>
            <a:endParaRPr lang="en-US" altLang="ja-JP" sz="1600" dirty="0">
              <a:solidFill>
                <a:srgbClr val="FFFFFF"/>
              </a:solidFill>
              <a:cs typeface="ＭＳ Ｐゴシック"/>
            </a:endParaRPr>
          </a:p>
        </p:txBody>
      </p:sp>
      <p:sp>
        <p:nvSpPr>
          <p:cNvPr id="71" name="角丸四角形 70"/>
          <p:cNvSpPr/>
          <p:nvPr/>
        </p:nvSpPr>
        <p:spPr>
          <a:xfrm>
            <a:off x="763272" y="533334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rgbClr val="FFFFFF"/>
                </a:solidFill>
                <a:cs typeface="ＭＳ Ｐゴシック"/>
              </a:rPr>
              <a:t>様々なデータをそのままの形で扱える</a:t>
            </a:r>
            <a:endParaRPr lang="en-US" altLang="ja-JP" sz="1600" dirty="0">
              <a:solidFill>
                <a:srgbClr val="FFFFFF"/>
              </a:solidFill>
              <a:cs typeface="ＭＳ Ｐゴシック"/>
            </a:endParaRPr>
          </a:p>
        </p:txBody>
      </p:sp>
      <p:sp>
        <p:nvSpPr>
          <p:cNvPr id="61" name="角丸四角形 60"/>
          <p:cNvSpPr/>
          <p:nvPr/>
        </p:nvSpPr>
        <p:spPr>
          <a:xfrm>
            <a:off x="3411029" y="491215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rgbClr val="FFFFFF"/>
                </a:solidFill>
                <a:cs typeface="ＭＳ Ｐゴシック"/>
              </a:rPr>
              <a:t>Web</a:t>
            </a:r>
            <a:r>
              <a:rPr lang="ja-JP" altLang="en-US" sz="1600" dirty="0">
                <a:solidFill>
                  <a:srgbClr val="FFFFFF"/>
                </a:solidFill>
                <a:cs typeface="ＭＳ Ｐゴシック"/>
              </a:rPr>
              <a:t>サービスと連携</a:t>
            </a:r>
            <a:endParaRPr lang="en-US" altLang="ja-JP" sz="1600" dirty="0">
              <a:solidFill>
                <a:srgbClr val="FFFFFF"/>
              </a:solidFill>
              <a:cs typeface="ＭＳ Ｐゴシック"/>
            </a:endParaRPr>
          </a:p>
        </p:txBody>
      </p:sp>
      <p:sp>
        <p:nvSpPr>
          <p:cNvPr id="64" name="角丸四角形 63"/>
          <p:cNvSpPr/>
          <p:nvPr/>
        </p:nvSpPr>
        <p:spPr>
          <a:xfrm>
            <a:off x="6058786" y="491215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rgbClr val="FFFFFF"/>
                </a:solidFill>
                <a:cs typeface="ＭＳ Ｐゴシック"/>
              </a:rPr>
              <a:t>データ構造が柔軟</a:t>
            </a:r>
            <a:endParaRPr lang="en-US" altLang="ja-JP" sz="1600" dirty="0">
              <a:solidFill>
                <a:srgbClr val="FFFFFF"/>
              </a:solidFill>
              <a:cs typeface="ＭＳ Ｐゴシック"/>
            </a:endParaRPr>
          </a:p>
        </p:txBody>
      </p:sp>
      <p:sp>
        <p:nvSpPr>
          <p:cNvPr id="65" name="角丸四角形 64"/>
          <p:cNvSpPr/>
          <p:nvPr/>
        </p:nvSpPr>
        <p:spPr>
          <a:xfrm>
            <a:off x="763272" y="491263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rgbClr val="FFFFFF"/>
                </a:solidFill>
                <a:cs typeface="ＭＳ Ｐゴシック"/>
              </a:rPr>
              <a:t>非定型データに対応</a:t>
            </a:r>
            <a:endParaRPr lang="en-US" altLang="ja-JP" sz="1600" dirty="0">
              <a:solidFill>
                <a:srgbClr val="FFFFFF"/>
              </a:solidFill>
              <a:cs typeface="ＭＳ Ｐゴシック"/>
            </a:endParaRPr>
          </a:p>
        </p:txBody>
      </p:sp>
    </p:spTree>
    <p:extLst>
      <p:ext uri="{BB962C8B-B14F-4D97-AF65-F5344CB8AC3E}">
        <p14:creationId xmlns:p14="http://schemas.microsoft.com/office/powerpoint/2010/main" val="3674167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ドキュメント指向データベース</a:t>
            </a:r>
            <a:endParaRPr kumimoji="1" lang="ja-JP" altLang="en-US" dirty="0"/>
          </a:p>
        </p:txBody>
      </p:sp>
      <p:sp>
        <p:nvSpPr>
          <p:cNvPr id="4" name="角丸四角形 3"/>
          <p:cNvSpPr/>
          <p:nvPr/>
        </p:nvSpPr>
        <p:spPr>
          <a:xfrm>
            <a:off x="4748514" y="1217000"/>
            <a:ext cx="3977896"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MongoDB</a:t>
            </a:r>
            <a:endParaRPr kumimoji="1" lang="ja-JP" altLang="en-US" sz="2400" dirty="0">
              <a:solidFill>
                <a:srgbClr val="FFFFFF"/>
              </a:solidFill>
              <a:cs typeface="ＭＳ Ｐゴシック"/>
            </a:endParaRPr>
          </a:p>
        </p:txBody>
      </p:sp>
      <p:sp>
        <p:nvSpPr>
          <p:cNvPr id="6" name="角丸四角形 5"/>
          <p:cNvSpPr/>
          <p:nvPr/>
        </p:nvSpPr>
        <p:spPr>
          <a:xfrm>
            <a:off x="4748514" y="1775024"/>
            <a:ext cx="3977895"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400" dirty="0">
                <a:solidFill>
                  <a:srgbClr val="FFFFFF"/>
                </a:solidFill>
                <a:cs typeface="ＭＳ Ｐゴシック"/>
              </a:rPr>
              <a:t>BSON (JSON</a:t>
            </a:r>
            <a:r>
              <a:rPr lang="ja-JP" altLang="en-US" sz="2400" dirty="0">
                <a:solidFill>
                  <a:srgbClr val="FFFFFF"/>
                </a:solidFill>
                <a:cs typeface="ＭＳ Ｐゴシック"/>
              </a:rPr>
              <a:t>のバイナリ版</a:t>
            </a:r>
            <a:r>
              <a:rPr lang="en-US" altLang="ja-JP" sz="2400" dirty="0">
                <a:solidFill>
                  <a:srgbClr val="FFFFFF"/>
                </a:solidFill>
                <a:cs typeface="ＭＳ Ｐゴシック"/>
              </a:rPr>
              <a:t>) </a:t>
            </a:r>
            <a:r>
              <a:rPr lang="ja-JP" altLang="en-US" sz="2400" dirty="0">
                <a:solidFill>
                  <a:srgbClr val="FFFFFF"/>
                </a:solidFill>
                <a:cs typeface="ＭＳ Ｐゴシック"/>
              </a:rPr>
              <a:t>ドキュメントを格納</a:t>
            </a:r>
            <a:endParaRPr lang="en-US" altLang="ja-JP" sz="2400" dirty="0">
              <a:solidFill>
                <a:srgbClr val="FFFFFF"/>
              </a:solidFill>
              <a:cs typeface="ＭＳ Ｐゴシック"/>
            </a:endParaRPr>
          </a:p>
        </p:txBody>
      </p:sp>
      <p:sp>
        <p:nvSpPr>
          <p:cNvPr id="10" name="角丸四角形 9"/>
          <p:cNvSpPr/>
          <p:nvPr/>
        </p:nvSpPr>
        <p:spPr>
          <a:xfrm>
            <a:off x="665480" y="3273609"/>
            <a:ext cx="8076171"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大規模に</a:t>
            </a:r>
            <a:r>
              <a:rPr kumimoji="1" lang="ja-JP" altLang="en-US">
                <a:solidFill>
                  <a:srgbClr val="FFFFFF"/>
                </a:solidFill>
                <a:cs typeface="ＭＳ Ｐゴシック"/>
              </a:rPr>
              <a:t>スケールアウト可能</a:t>
            </a:r>
            <a:endParaRPr kumimoji="1" lang="en-US" altLang="ja-JP">
              <a:solidFill>
                <a:srgbClr val="FFFFFF"/>
              </a:solidFill>
              <a:cs typeface="ＭＳ Ｐゴシック"/>
            </a:endParaRPr>
          </a:p>
          <a:p>
            <a:pPr algn="ctr"/>
            <a:r>
              <a:rPr kumimoji="1" lang="ja-JP" altLang="en-US">
                <a:solidFill>
                  <a:srgbClr val="FFFFFF"/>
                </a:solidFill>
                <a:cs typeface="ＭＳ Ｐゴシック"/>
              </a:rPr>
              <a:t>ノード</a:t>
            </a:r>
            <a:r>
              <a:rPr kumimoji="1" lang="ja-JP" altLang="en-US" dirty="0">
                <a:solidFill>
                  <a:srgbClr val="FFFFFF"/>
                </a:solidFill>
                <a:cs typeface="ＭＳ Ｐゴシック"/>
              </a:rPr>
              <a:t>を増やすとリニアに性能を向上させることができる</a:t>
            </a:r>
          </a:p>
        </p:txBody>
      </p:sp>
      <p:sp>
        <p:nvSpPr>
          <p:cNvPr id="12" name="角丸四角形 11"/>
          <p:cNvSpPr/>
          <p:nvPr/>
        </p:nvSpPr>
        <p:spPr>
          <a:xfrm>
            <a:off x="665481" y="4052665"/>
            <a:ext cx="3977897"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高可用性</a:t>
            </a:r>
          </a:p>
        </p:txBody>
      </p:sp>
      <p:sp>
        <p:nvSpPr>
          <p:cNvPr id="15" name="角丸四角形 14"/>
          <p:cNvSpPr/>
          <p:nvPr/>
        </p:nvSpPr>
        <p:spPr>
          <a:xfrm>
            <a:off x="650239" y="1217000"/>
            <a:ext cx="3977897"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err="1">
                <a:solidFill>
                  <a:srgbClr val="FFFFFF"/>
                </a:solidFill>
                <a:cs typeface="ＭＳ Ｐゴシック"/>
              </a:rPr>
              <a:t>Cauchbase</a:t>
            </a:r>
            <a:endParaRPr kumimoji="1" lang="ja-JP" altLang="en-US" sz="2400" dirty="0">
              <a:solidFill>
                <a:srgbClr val="FFFFFF"/>
              </a:solidFill>
              <a:cs typeface="ＭＳ Ｐゴシック"/>
            </a:endParaRPr>
          </a:p>
        </p:txBody>
      </p:sp>
      <p:sp>
        <p:nvSpPr>
          <p:cNvPr id="17" name="角丸四角形 16"/>
          <p:cNvSpPr/>
          <p:nvPr/>
        </p:nvSpPr>
        <p:spPr>
          <a:xfrm>
            <a:off x="665480" y="1775024"/>
            <a:ext cx="3962655"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KVS</a:t>
            </a:r>
            <a:r>
              <a:rPr kumimoji="1" lang="ja-JP" altLang="en-US" sz="2400" dirty="0">
                <a:solidFill>
                  <a:srgbClr val="FFFFFF"/>
                </a:solidFill>
                <a:cs typeface="ＭＳ Ｐゴシック"/>
              </a:rPr>
              <a:t>の</a:t>
            </a:r>
            <a:r>
              <a:rPr kumimoji="1" lang="en-US" altLang="ja-JP" sz="2400" dirty="0">
                <a:solidFill>
                  <a:srgbClr val="FFFFFF"/>
                </a:solidFill>
                <a:cs typeface="ＭＳ Ｐゴシック"/>
              </a:rPr>
              <a:t>Value</a:t>
            </a:r>
            <a:r>
              <a:rPr kumimoji="1" lang="ja-JP" altLang="en-US" sz="2400" dirty="0">
                <a:solidFill>
                  <a:srgbClr val="FFFFFF"/>
                </a:solidFill>
                <a:cs typeface="ＭＳ Ｐゴシック"/>
              </a:rPr>
              <a:t>として</a:t>
            </a:r>
            <a:r>
              <a:rPr kumimoji="1" lang="en-US" altLang="ja-JP" sz="2400" dirty="0">
                <a:solidFill>
                  <a:srgbClr val="FFFFFF"/>
                </a:solidFill>
                <a:cs typeface="ＭＳ Ｐゴシック"/>
              </a:rPr>
              <a:t>JSON</a:t>
            </a:r>
            <a:r>
              <a:rPr kumimoji="1" lang="ja-JP" altLang="en-US" sz="2400" dirty="0">
                <a:solidFill>
                  <a:srgbClr val="FFFFFF"/>
                </a:solidFill>
                <a:cs typeface="ＭＳ Ｐゴシック"/>
              </a:rPr>
              <a:t>ドキュメントを格納</a:t>
            </a:r>
          </a:p>
        </p:txBody>
      </p:sp>
      <p:sp>
        <p:nvSpPr>
          <p:cNvPr id="19" name="角丸四角形 18"/>
          <p:cNvSpPr/>
          <p:nvPr/>
        </p:nvSpPr>
        <p:spPr>
          <a:xfrm>
            <a:off x="4763754" y="4052665"/>
            <a:ext cx="3977897"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rgbClr val="FFFFFF"/>
                </a:solidFill>
                <a:cs typeface="ＭＳ Ｐゴシック"/>
              </a:rPr>
              <a:t>SQL</a:t>
            </a:r>
            <a:r>
              <a:rPr lang="ja-JP" altLang="en-US" dirty="0">
                <a:solidFill>
                  <a:srgbClr val="FFFFFF"/>
                </a:solidFill>
                <a:cs typeface="ＭＳ Ｐゴシック"/>
              </a:rPr>
              <a:t>ライクなクエリ言語を備え、開発生産性が高い</a:t>
            </a:r>
          </a:p>
        </p:txBody>
      </p:sp>
      <p:sp>
        <p:nvSpPr>
          <p:cNvPr id="20" name="角丸四角形 19"/>
          <p:cNvSpPr/>
          <p:nvPr/>
        </p:nvSpPr>
        <p:spPr>
          <a:xfrm>
            <a:off x="650239" y="4835164"/>
            <a:ext cx="8076170"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Web</a:t>
            </a:r>
            <a:r>
              <a:rPr kumimoji="1" lang="ja-JP" altLang="en-US" dirty="0">
                <a:solidFill>
                  <a:srgbClr val="FFFFFF"/>
                </a:solidFill>
                <a:cs typeface="ＭＳ Ｐゴシック"/>
              </a:rPr>
              <a:t>サービスで標準的に使われている</a:t>
            </a:r>
            <a:r>
              <a:rPr kumimoji="1" lang="en-US" altLang="ja-JP" dirty="0">
                <a:solidFill>
                  <a:srgbClr val="FFFFFF"/>
                </a:solidFill>
                <a:cs typeface="ＭＳ Ｐゴシック"/>
              </a:rPr>
              <a:t>JSON</a:t>
            </a:r>
            <a:r>
              <a:rPr kumimoji="1" lang="ja-JP" altLang="en-US" dirty="0">
                <a:solidFill>
                  <a:srgbClr val="FFFFFF"/>
                </a:solidFill>
                <a:cs typeface="ＭＳ Ｐゴシック"/>
              </a:rPr>
              <a:t>形式のデータをそのまま取り込める</a:t>
            </a:r>
          </a:p>
        </p:txBody>
      </p:sp>
      <p:sp>
        <p:nvSpPr>
          <p:cNvPr id="22" name="角丸四角形 21"/>
          <p:cNvSpPr/>
          <p:nvPr/>
        </p:nvSpPr>
        <p:spPr>
          <a:xfrm>
            <a:off x="665481" y="5617663"/>
            <a:ext cx="8076171"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柔軟なデータモデル </a:t>
            </a:r>
            <a:r>
              <a:rPr kumimoji="1" lang="en-US" altLang="ja-JP" dirty="0">
                <a:solidFill>
                  <a:srgbClr val="FFFFFF"/>
                </a:solidFill>
                <a:cs typeface="ＭＳ Ｐゴシック"/>
              </a:rPr>
              <a:t>(</a:t>
            </a:r>
            <a:r>
              <a:rPr kumimoji="1" lang="ja-JP" altLang="en-US" dirty="0">
                <a:solidFill>
                  <a:srgbClr val="FFFFFF"/>
                </a:solidFill>
                <a:cs typeface="ＭＳ Ｐゴシック"/>
              </a:rPr>
              <a:t>スキーマレス</a:t>
            </a:r>
            <a:r>
              <a:rPr kumimoji="1" lang="en-US" altLang="ja-JP" dirty="0">
                <a:solidFill>
                  <a:srgbClr val="FFFFFF"/>
                </a:solidFill>
                <a:cs typeface="ＭＳ Ｐゴシック"/>
              </a:rPr>
              <a:t>) </a:t>
            </a:r>
            <a:r>
              <a:rPr kumimoji="1" lang="ja-JP" altLang="en-US" dirty="0">
                <a:solidFill>
                  <a:srgbClr val="FFFFFF"/>
                </a:solidFill>
                <a:cs typeface="ＭＳ Ｐゴシック"/>
              </a:rPr>
              <a:t>で、後からの変更も容易なため、</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Web</a:t>
            </a:r>
            <a:r>
              <a:rPr kumimoji="1" lang="ja-JP" altLang="en-US" dirty="0">
                <a:solidFill>
                  <a:srgbClr val="FFFFFF"/>
                </a:solidFill>
                <a:cs typeface="ＭＳ Ｐゴシック"/>
              </a:rPr>
              <a:t>サービスやアジャイル型開発と相性が良い</a:t>
            </a:r>
            <a:endParaRPr kumimoji="1" lang="en-US" altLang="ja-JP" dirty="0">
              <a:solidFill>
                <a:srgbClr val="FFFFFF"/>
              </a:solidFill>
              <a:cs typeface="ＭＳ Ｐゴシック"/>
            </a:endParaRPr>
          </a:p>
        </p:txBody>
      </p:sp>
    </p:spTree>
    <p:extLst>
      <p:ext uri="{BB962C8B-B14F-4D97-AF65-F5344CB8AC3E}">
        <p14:creationId xmlns:p14="http://schemas.microsoft.com/office/powerpoint/2010/main" val="211094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データベースとは？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グラフデータベース</a:t>
            </a:r>
            <a:endParaRPr kumimoji="1" lang="ja-JP" altLang="en-US" dirty="0"/>
          </a:p>
        </p:txBody>
      </p:sp>
      <p:sp>
        <p:nvSpPr>
          <p:cNvPr id="6" name="角丸四角形 5"/>
          <p:cNvSpPr/>
          <p:nvPr/>
        </p:nvSpPr>
        <p:spPr>
          <a:xfrm>
            <a:off x="6495716" y="1178349"/>
            <a:ext cx="2177592" cy="527901"/>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関係性を表現する</a:t>
            </a:r>
            <a:endParaRPr kumimoji="1" lang="en-US" altLang="ja-JP" sz="1400" dirty="0">
              <a:solidFill>
                <a:srgbClr val="FFFFFF"/>
              </a:solidFill>
              <a:cs typeface="ＭＳ Ｐゴシック"/>
            </a:endParaRPr>
          </a:p>
          <a:p>
            <a:pPr algn="ctr"/>
            <a:r>
              <a:rPr kumimoji="1" lang="ja-JP" altLang="en-US" sz="1400" dirty="0">
                <a:solidFill>
                  <a:srgbClr val="FFFFFF"/>
                </a:solidFill>
                <a:cs typeface="ＭＳ Ｐゴシック"/>
              </a:rPr>
              <a:t>データモデル</a:t>
            </a:r>
          </a:p>
        </p:txBody>
      </p:sp>
      <p:sp>
        <p:nvSpPr>
          <p:cNvPr id="7" name="角丸四角形 6"/>
          <p:cNvSpPr/>
          <p:nvPr/>
        </p:nvSpPr>
        <p:spPr>
          <a:xfrm>
            <a:off x="6495716" y="1788390"/>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ノード</a:t>
            </a:r>
          </a:p>
        </p:txBody>
      </p:sp>
      <p:sp>
        <p:nvSpPr>
          <p:cNvPr id="8" name="角丸四角形 7"/>
          <p:cNvSpPr/>
          <p:nvPr/>
        </p:nvSpPr>
        <p:spPr>
          <a:xfrm>
            <a:off x="6495716" y="2398431"/>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リレーション</a:t>
            </a:r>
          </a:p>
        </p:txBody>
      </p:sp>
      <p:sp>
        <p:nvSpPr>
          <p:cNvPr id="9" name="角丸四角形 8"/>
          <p:cNvSpPr/>
          <p:nvPr/>
        </p:nvSpPr>
        <p:spPr>
          <a:xfrm>
            <a:off x="6495716" y="3006441"/>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プロパティ</a:t>
            </a:r>
          </a:p>
        </p:txBody>
      </p:sp>
      <p:grpSp>
        <p:nvGrpSpPr>
          <p:cNvPr id="12" name="グループ化 11"/>
          <p:cNvGrpSpPr/>
          <p:nvPr/>
        </p:nvGrpSpPr>
        <p:grpSpPr>
          <a:xfrm>
            <a:off x="1189346" y="1576548"/>
            <a:ext cx="1480008" cy="628631"/>
            <a:chOff x="2017336" y="1673664"/>
            <a:chExt cx="1480008" cy="628631"/>
          </a:xfrm>
        </p:grpSpPr>
        <p:sp>
          <p:nvSpPr>
            <p:cNvPr id="4" name="角丸四角形 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 name="正方形/長方形 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 name="角丸四角形 2"/>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テキスト ボックス 9"/>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1" name="テキスト ボックス 10"/>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3" name="グループ化 12"/>
          <p:cNvGrpSpPr/>
          <p:nvPr/>
        </p:nvGrpSpPr>
        <p:grpSpPr>
          <a:xfrm>
            <a:off x="584053" y="3002134"/>
            <a:ext cx="1480008" cy="628631"/>
            <a:chOff x="2017336" y="1673664"/>
            <a:chExt cx="1480008" cy="628631"/>
          </a:xfrm>
        </p:grpSpPr>
        <p:sp>
          <p:nvSpPr>
            <p:cNvPr id="14" name="角丸四角形 1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5" name="正方形/長方形 1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6" name="角丸四角形 15"/>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7" name="テキスト ボックス 16"/>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8" name="テキスト ボックス 17"/>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9" name="グループ化 18"/>
          <p:cNvGrpSpPr/>
          <p:nvPr/>
        </p:nvGrpSpPr>
        <p:grpSpPr>
          <a:xfrm>
            <a:off x="3689512" y="1177394"/>
            <a:ext cx="1480008" cy="628631"/>
            <a:chOff x="2017336" y="1673664"/>
            <a:chExt cx="1480008" cy="628631"/>
          </a:xfrm>
        </p:grpSpPr>
        <p:sp>
          <p:nvSpPr>
            <p:cNvPr id="20" name="角丸四角形 19"/>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1" name="正方形/長方形 20"/>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2" name="角丸四角形 21"/>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3" name="テキスト ボックス 22"/>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24" name="テキスト ボックス 23"/>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25" name="グループ化 24"/>
          <p:cNvGrpSpPr/>
          <p:nvPr/>
        </p:nvGrpSpPr>
        <p:grpSpPr>
          <a:xfrm>
            <a:off x="2757337" y="4139624"/>
            <a:ext cx="1480008" cy="628631"/>
            <a:chOff x="2017336" y="1673664"/>
            <a:chExt cx="1480008" cy="628631"/>
          </a:xfrm>
        </p:grpSpPr>
        <p:sp>
          <p:nvSpPr>
            <p:cNvPr id="26" name="角丸四角形 25"/>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7" name="正方形/長方形 26"/>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8" name="角丸四角形 27"/>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9" name="テキスト ボックス 28"/>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0" name="テキスト ボックス 29"/>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31" name="グループ化 30"/>
          <p:cNvGrpSpPr/>
          <p:nvPr/>
        </p:nvGrpSpPr>
        <p:grpSpPr>
          <a:xfrm>
            <a:off x="2989716" y="2881351"/>
            <a:ext cx="1480008" cy="628631"/>
            <a:chOff x="2017336" y="1673664"/>
            <a:chExt cx="1480008" cy="628631"/>
          </a:xfrm>
        </p:grpSpPr>
        <p:sp>
          <p:nvSpPr>
            <p:cNvPr id="32" name="角丸四角形 31"/>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3" name="正方形/長方形 32"/>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4" name="角丸四角形 33"/>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5" name="テキスト ボックス 34"/>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6" name="テキスト ボックス 35"/>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cxnSp>
        <p:nvCxnSpPr>
          <p:cNvPr id="38" name="直線矢印コネクタ 37"/>
          <p:cNvCxnSpPr>
            <a:stCxn id="3" idx="3"/>
            <a:endCxn id="22" idx="1"/>
          </p:cNvCxnSpPr>
          <p:nvPr/>
        </p:nvCxnSpPr>
        <p:spPr>
          <a:xfrm flipV="1">
            <a:off x="2669354" y="1478646"/>
            <a:ext cx="1020158" cy="399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24" idx="2"/>
            <a:endCxn id="35" idx="0"/>
          </p:cNvCxnSpPr>
          <p:nvPr/>
        </p:nvCxnSpPr>
        <p:spPr>
          <a:xfrm flipH="1">
            <a:off x="3729720" y="1806025"/>
            <a:ext cx="699795" cy="1075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4" idx="0"/>
            <a:endCxn id="3" idx="3"/>
          </p:cNvCxnSpPr>
          <p:nvPr/>
        </p:nvCxnSpPr>
        <p:spPr>
          <a:xfrm flipH="1" flipV="1">
            <a:off x="2669354" y="1877800"/>
            <a:ext cx="1060366" cy="1007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4" idx="1"/>
            <a:endCxn id="16" idx="3"/>
          </p:cNvCxnSpPr>
          <p:nvPr/>
        </p:nvCxnSpPr>
        <p:spPr>
          <a:xfrm flipH="1">
            <a:off x="2064061" y="3182603"/>
            <a:ext cx="925655" cy="12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6" idx="2"/>
            <a:endCxn id="29" idx="0"/>
          </p:cNvCxnSpPr>
          <p:nvPr/>
        </p:nvCxnSpPr>
        <p:spPr>
          <a:xfrm flipH="1">
            <a:off x="3497341" y="3509982"/>
            <a:ext cx="232378" cy="629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8" idx="2"/>
            <a:endCxn id="28" idx="1"/>
          </p:cNvCxnSpPr>
          <p:nvPr/>
        </p:nvCxnSpPr>
        <p:spPr>
          <a:xfrm>
            <a:off x="1324056" y="3630765"/>
            <a:ext cx="1433281" cy="8101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7" idx="0"/>
            <a:endCxn id="11" idx="2"/>
          </p:cNvCxnSpPr>
          <p:nvPr/>
        </p:nvCxnSpPr>
        <p:spPr>
          <a:xfrm flipV="1">
            <a:off x="1324057" y="2205179"/>
            <a:ext cx="605292" cy="796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カギ線コネクタ 55"/>
          <p:cNvCxnSpPr>
            <a:stCxn id="22" idx="3"/>
            <a:endCxn id="28" idx="3"/>
          </p:cNvCxnSpPr>
          <p:nvPr/>
        </p:nvCxnSpPr>
        <p:spPr>
          <a:xfrm flipH="1">
            <a:off x="4237345" y="1478646"/>
            <a:ext cx="932175" cy="2962230"/>
          </a:xfrm>
          <a:prstGeom prst="bentConnector3">
            <a:avLst>
              <a:gd name="adj1" fmla="val -24523"/>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3995546" y="2474899"/>
            <a:ext cx="1415772" cy="338554"/>
          </a:xfrm>
          <a:prstGeom prst="rect">
            <a:avLst/>
          </a:prstGeom>
          <a:noFill/>
        </p:spPr>
        <p:txBody>
          <a:bodyPr wrap="none" rtlCol="0">
            <a:spAutoFit/>
          </a:bodyPr>
          <a:lstStyle/>
          <a:p>
            <a:pPr algn="ctr"/>
            <a:r>
              <a:rPr kumimoji="1" lang="ja-JP" altLang="en-US" sz="1600" dirty="0"/>
              <a:t>リレーション</a:t>
            </a:r>
          </a:p>
        </p:txBody>
      </p:sp>
      <p:sp>
        <p:nvSpPr>
          <p:cNvPr id="59" name="角丸四角形 58"/>
          <p:cNvSpPr/>
          <p:nvPr/>
        </p:nvSpPr>
        <p:spPr>
          <a:xfrm>
            <a:off x="584053"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cs typeface="ＭＳ Ｐゴシック"/>
              </a:rPr>
              <a:t>SNS</a:t>
            </a:r>
            <a:r>
              <a:rPr kumimoji="1" lang="ja-JP" altLang="en-US" sz="1400">
                <a:solidFill>
                  <a:srgbClr val="FFFFFF"/>
                </a:solidFill>
                <a:cs typeface="ＭＳ Ｐゴシック"/>
              </a:rPr>
              <a:t>のソーシャルグラフ</a:t>
            </a:r>
            <a:endParaRPr kumimoji="1" lang="ja-JP" altLang="en-US" sz="1400" dirty="0">
              <a:solidFill>
                <a:srgbClr val="FFFFFF"/>
              </a:solidFill>
              <a:cs typeface="ＭＳ Ｐゴシック"/>
            </a:endParaRPr>
          </a:p>
        </p:txBody>
      </p:sp>
      <p:sp>
        <p:nvSpPr>
          <p:cNvPr id="61" name="角丸四角形 60"/>
          <p:cNvSpPr/>
          <p:nvPr/>
        </p:nvSpPr>
        <p:spPr>
          <a:xfrm>
            <a:off x="6495068" y="3611316"/>
            <a:ext cx="2177592" cy="1439017"/>
          </a:xfrm>
          <a:prstGeom prst="roundRect">
            <a:avLst>
              <a:gd name="adj" fmla="val 6729"/>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cs typeface="ＭＳ Ｐゴシック"/>
              </a:rPr>
              <a:t>RDBMS</a:t>
            </a:r>
            <a:r>
              <a:rPr kumimoji="1" lang="ja-JP" altLang="en-US" sz="1400">
                <a:solidFill>
                  <a:srgbClr val="FFFFFF"/>
                </a:solidFill>
                <a:cs typeface="ＭＳ Ｐゴシック"/>
              </a:rPr>
              <a:t>でこれを取り扱おうとすると、</a:t>
            </a:r>
            <a:r>
              <a:rPr kumimoji="1" lang="en-US" altLang="ja-JP" sz="1400">
                <a:solidFill>
                  <a:srgbClr val="FFFFFF"/>
                </a:solidFill>
                <a:cs typeface="ＭＳ Ｐゴシック"/>
              </a:rPr>
              <a:t>JOIN</a:t>
            </a:r>
            <a:r>
              <a:rPr lang="ja-JP" altLang="en-US" sz="1400">
                <a:solidFill>
                  <a:srgbClr val="FFFFFF"/>
                </a:solidFill>
                <a:cs typeface="ＭＳ Ｐゴシック"/>
              </a:rPr>
              <a:t>が大量に発生し、時間がかかる。スキーマの設計も大変。</a:t>
            </a:r>
            <a:endParaRPr kumimoji="1" lang="ja-JP" altLang="en-US" sz="1400" dirty="0">
              <a:solidFill>
                <a:srgbClr val="FFFFFF"/>
              </a:solidFill>
              <a:cs typeface="ＭＳ Ｐゴシック"/>
            </a:endParaRPr>
          </a:p>
        </p:txBody>
      </p:sp>
      <p:sp>
        <p:nvSpPr>
          <p:cNvPr id="62" name="角丸四角形 61"/>
          <p:cNvSpPr/>
          <p:nvPr/>
        </p:nvSpPr>
        <p:spPr>
          <a:xfrm>
            <a:off x="2440938"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ネットワーク管理</a:t>
            </a:r>
          </a:p>
        </p:txBody>
      </p:sp>
      <p:sp>
        <p:nvSpPr>
          <p:cNvPr id="63" name="角丸四角形 62"/>
          <p:cNvSpPr/>
          <p:nvPr/>
        </p:nvSpPr>
        <p:spPr>
          <a:xfrm>
            <a:off x="4297823"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最適ルート探索</a:t>
            </a:r>
          </a:p>
        </p:txBody>
      </p:sp>
      <p:sp>
        <p:nvSpPr>
          <p:cNvPr id="64" name="角丸四角形 63"/>
          <p:cNvSpPr/>
          <p:nvPr/>
        </p:nvSpPr>
        <p:spPr>
          <a:xfrm>
            <a:off x="584053"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電力グリッド管理</a:t>
            </a:r>
          </a:p>
        </p:txBody>
      </p:sp>
      <p:sp>
        <p:nvSpPr>
          <p:cNvPr id="65" name="角丸四角形 64"/>
          <p:cNvSpPr/>
          <p:nvPr/>
        </p:nvSpPr>
        <p:spPr>
          <a:xfrm>
            <a:off x="2440938"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組織図</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アクセス権</a:t>
            </a:r>
          </a:p>
        </p:txBody>
      </p:sp>
      <p:sp>
        <p:nvSpPr>
          <p:cNvPr id="66" name="角丸四角形 65"/>
          <p:cNvSpPr/>
          <p:nvPr/>
        </p:nvSpPr>
        <p:spPr>
          <a:xfrm>
            <a:off x="4297823"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ペイメントグラフ</a:t>
            </a:r>
          </a:p>
        </p:txBody>
      </p:sp>
      <p:sp>
        <p:nvSpPr>
          <p:cNvPr id="67" name="角丸四角形 66"/>
          <p:cNvSpPr/>
          <p:nvPr/>
        </p:nvSpPr>
        <p:spPr>
          <a:xfrm>
            <a:off x="6496364" y="5137405"/>
            <a:ext cx="2176944" cy="565607"/>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solidFill>
                  <a:srgbClr val="FFFFFF"/>
                </a:solidFill>
                <a:cs typeface="ＭＳ Ｐゴシック"/>
              </a:rPr>
              <a:t>Neo4j, </a:t>
            </a:r>
            <a:r>
              <a:rPr kumimoji="1" lang="en-US" altLang="ja-JP" sz="1400" dirty="0" err="1">
                <a:solidFill>
                  <a:srgbClr val="FFFFFF"/>
                </a:solidFill>
                <a:cs typeface="ＭＳ Ｐゴシック"/>
              </a:rPr>
              <a:t>Giraph</a:t>
            </a:r>
            <a:endParaRPr kumimoji="1" lang="ja-JP" altLang="en-US" sz="1400" dirty="0">
              <a:solidFill>
                <a:srgbClr val="FFFFFF"/>
              </a:solidFill>
              <a:cs typeface="ＭＳ Ｐゴシック"/>
            </a:endParaRPr>
          </a:p>
        </p:txBody>
      </p:sp>
      <p:sp>
        <p:nvSpPr>
          <p:cNvPr id="68" name="角丸四角形 67"/>
          <p:cNvSpPr/>
          <p:nvPr/>
        </p:nvSpPr>
        <p:spPr>
          <a:xfrm>
            <a:off x="6496364" y="5777410"/>
            <a:ext cx="2176944" cy="565607"/>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rgbClr val="FFFFFF"/>
                </a:solidFill>
                <a:cs typeface="ＭＳ Ｐゴシック"/>
              </a:rPr>
              <a:t>Oracle Spatial and Graph</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256682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1231900" y="1028700"/>
            <a:ext cx="6680200" cy="4800600"/>
          </a:xfrm>
          <a:prstGeom prst="rect">
            <a:avLst/>
          </a:prstGeom>
        </p:spPr>
      </p:pic>
    </p:spTree>
    <p:extLst>
      <p:ext uri="{BB962C8B-B14F-4D97-AF65-F5344CB8AC3E}">
        <p14:creationId xmlns:p14="http://schemas.microsoft.com/office/powerpoint/2010/main" val="2101132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529128" y="964381"/>
            <a:ext cx="8202423" cy="5266735"/>
          </a:xfrm>
          <a:prstGeom prst="rect">
            <a:avLst/>
          </a:prstGeom>
        </p:spPr>
      </p:pic>
    </p:spTree>
    <p:extLst>
      <p:ext uri="{BB962C8B-B14F-4D97-AF65-F5344CB8AC3E}">
        <p14:creationId xmlns:p14="http://schemas.microsoft.com/office/powerpoint/2010/main" val="319727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DB</a:t>
            </a:r>
            <a:r>
              <a:rPr kumimoji="1" lang="ja-JP" altLang="en-US" dirty="0"/>
              <a:t>人気ランキング</a:t>
            </a:r>
          </a:p>
        </p:txBody>
      </p:sp>
      <p:sp>
        <p:nvSpPr>
          <p:cNvPr id="4" name="正方形/長方形 3"/>
          <p:cNvSpPr/>
          <p:nvPr/>
        </p:nvSpPr>
        <p:spPr>
          <a:xfrm>
            <a:off x="4579360" y="6134748"/>
            <a:ext cx="4073551" cy="369332"/>
          </a:xfrm>
          <a:prstGeom prst="rect">
            <a:avLst/>
          </a:prstGeom>
        </p:spPr>
        <p:txBody>
          <a:bodyPr wrap="none">
            <a:spAutoFit/>
          </a:bodyPr>
          <a:lstStyle/>
          <a:p>
            <a:r>
              <a:rPr lang="ja-JP" altLang="en-US" dirty="0"/>
              <a:t>http://db-engines.com/en/ranking</a:t>
            </a:r>
          </a:p>
        </p:txBody>
      </p:sp>
      <p:pic>
        <p:nvPicPr>
          <p:cNvPr id="3" name="図 2"/>
          <p:cNvPicPr>
            <a:picLocks noChangeAspect="1"/>
          </p:cNvPicPr>
          <p:nvPr/>
        </p:nvPicPr>
        <p:blipFill>
          <a:blip r:embed="rId3"/>
          <a:stretch>
            <a:fillRect/>
          </a:stretch>
        </p:blipFill>
        <p:spPr>
          <a:xfrm>
            <a:off x="248886" y="949883"/>
            <a:ext cx="8660947" cy="5038935"/>
          </a:xfrm>
          <a:prstGeom prst="rect">
            <a:avLst/>
          </a:prstGeom>
        </p:spPr>
      </p:pic>
    </p:spTree>
    <p:extLst>
      <p:ext uri="{BB962C8B-B14F-4D97-AF65-F5344CB8AC3E}">
        <p14:creationId xmlns:p14="http://schemas.microsoft.com/office/powerpoint/2010/main" val="94701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実際のシステムは適材適所で</a:t>
            </a:r>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EC</a:t>
            </a:r>
            <a:r>
              <a:rPr kumimoji="0" lang="ja-JP" altLang="en-US" sz="2000" dirty="0">
                <a:solidFill>
                  <a:schemeClr val="bg1"/>
                </a:solidFill>
                <a:latin typeface="+mn-lt"/>
                <a:ea typeface="+mn-ea"/>
              </a:rPr>
              <a:t>ショップ</a:t>
            </a:r>
          </a:p>
        </p:txBody>
      </p:sp>
      <p:sp>
        <p:nvSpPr>
          <p:cNvPr id="4" name="正方形/長方形 3"/>
          <p:cNvSpPr/>
          <p:nvPr/>
        </p:nvSpPr>
        <p:spPr bwMode="auto">
          <a:xfrm>
            <a:off x="4493264" y="4445496"/>
            <a:ext cx="3456384" cy="71588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商品検索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決済処理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金融取引・決済</a:t>
            </a:r>
          </a:p>
        </p:txBody>
      </p:sp>
      <p:sp>
        <p:nvSpPr>
          <p:cNvPr id="7" name="正方形/長方形 6"/>
          <p:cNvSpPr/>
          <p:nvPr/>
        </p:nvSpPr>
        <p:spPr bwMode="auto">
          <a:xfrm>
            <a:off x="919236" y="2069232"/>
            <a:ext cx="3456384" cy="143177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ワイドカラム</a:t>
            </a:r>
            <a:endParaRPr kumimoji="0" lang="en-US" altLang="ja-JP" sz="2800" dirty="0">
              <a:solidFill>
                <a:schemeClr val="bg1"/>
              </a:solidFill>
              <a:latin typeface="+mn-lt"/>
              <a:ea typeface="+mn-ea"/>
            </a:endParaRPr>
          </a:p>
          <a:p>
            <a:pPr algn="ctr">
              <a:spcBef>
                <a:spcPct val="20000"/>
              </a:spcBef>
            </a:pPr>
            <a:r>
              <a:rPr kumimoji="0" lang="ja-JP" altLang="en-US" sz="2800" dirty="0">
                <a:solidFill>
                  <a:schemeClr val="bg1"/>
                </a:solidFill>
              </a:rPr>
              <a:t>グラフ</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検索・</a:t>
            </a:r>
            <a:r>
              <a:rPr kumimoji="0" lang="en-US" altLang="ja-JP" sz="2000" dirty="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ドキュメント</a:t>
            </a: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文書管理</a:t>
            </a:r>
          </a:p>
        </p:txBody>
      </p:sp>
    </p:spTree>
    <p:extLst>
      <p:ext uri="{BB962C8B-B14F-4D97-AF65-F5344CB8AC3E}">
        <p14:creationId xmlns:p14="http://schemas.microsoft.com/office/powerpoint/2010/main" val="3752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長所と短所を見極めて使う</a:t>
            </a:r>
          </a:p>
        </p:txBody>
      </p:sp>
      <p:pic>
        <p:nvPicPr>
          <p:cNvPr id="5" name="図 4"/>
          <p:cNvPicPr>
            <a:picLocks noChangeAspect="1"/>
          </p:cNvPicPr>
          <p:nvPr/>
        </p:nvPicPr>
        <p:blipFill>
          <a:blip r:embed="rId3"/>
          <a:stretch>
            <a:fillRect/>
          </a:stretch>
        </p:blipFill>
        <p:spPr>
          <a:xfrm>
            <a:off x="674600" y="831711"/>
            <a:ext cx="6267450" cy="5676900"/>
          </a:xfrm>
          <a:prstGeom prst="rect">
            <a:avLst/>
          </a:prstGeom>
        </p:spPr>
      </p:pic>
      <p:pic>
        <p:nvPicPr>
          <p:cNvPr id="6" name="図 5"/>
          <p:cNvPicPr>
            <a:picLocks noChangeAspect="1"/>
          </p:cNvPicPr>
          <p:nvPr/>
        </p:nvPicPr>
        <p:blipFill>
          <a:blip r:embed="rId4"/>
          <a:stretch>
            <a:fillRect/>
          </a:stretch>
        </p:blipFill>
        <p:spPr>
          <a:xfrm>
            <a:off x="2245858" y="1247199"/>
            <a:ext cx="6219825" cy="2695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536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大規模分散処理</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err="1">
                <a:solidFill>
                  <a:schemeClr val="bg1"/>
                </a:solidFill>
                <a:latin typeface="Arial Black" panose="020B0A04020102020204" pitchFamily="34" charset="0"/>
                <a:ea typeface="HGP創英角ｺﾞｼｯｸUB" pitchFamily="50" charset="-128"/>
                <a:cs typeface="Arial" pitchFamily="34" charset="0"/>
              </a:rPr>
              <a:t>MapReduce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Hadoop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a:t>MapReduce</a:t>
            </a:r>
            <a:endParaRPr kumimoji="1" lang="ja-JP" altLang="en-US"/>
          </a:p>
        </p:txBody>
      </p:sp>
      <p:sp>
        <p:nvSpPr>
          <p:cNvPr id="5" name="正方形/長方形 4"/>
          <p:cNvSpPr/>
          <p:nvPr/>
        </p:nvSpPr>
        <p:spPr bwMode="auto">
          <a:xfrm>
            <a:off x="395536" y="3649985"/>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1187624" y="3370337"/>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1187624" y="4018409"/>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2051720" y="2353841"/>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2051720" y="3001913"/>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2051720" y="3661792"/>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2051720" y="4309864"/>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2051720" y="4941168"/>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2051720" y="5589240"/>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4" name="正方形/長方形 13"/>
          <p:cNvSpPr/>
          <p:nvPr/>
        </p:nvSpPr>
        <p:spPr bwMode="auto">
          <a:xfrm>
            <a:off x="2915816" y="3370337"/>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5" name="正方形/長方形 14"/>
          <p:cNvSpPr/>
          <p:nvPr/>
        </p:nvSpPr>
        <p:spPr bwMode="auto">
          <a:xfrm>
            <a:off x="2915816" y="4018409"/>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6" name="正方形/長方形 15"/>
          <p:cNvSpPr/>
          <p:nvPr/>
        </p:nvSpPr>
        <p:spPr bwMode="auto">
          <a:xfrm>
            <a:off x="3707904" y="3649985"/>
            <a:ext cx="360040" cy="432048"/>
          </a:xfrm>
          <a:prstGeom prst="rect">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7" name="左右矢印 16"/>
          <p:cNvSpPr/>
          <p:nvPr/>
        </p:nvSpPr>
        <p:spPr bwMode="auto">
          <a:xfrm>
            <a:off x="395536" y="1120390"/>
            <a:ext cx="1656184" cy="724433"/>
          </a:xfrm>
          <a:prstGeom prst="leftRightArrow">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a:ln>
                  <a:noFill/>
                </a:ln>
                <a:solidFill>
                  <a:schemeClr val="bg1"/>
                </a:solidFill>
                <a:effectLst/>
                <a:latin typeface="Arial" charset="0"/>
                <a:ea typeface="HG丸ｺﾞｼｯｸM-PRO" pitchFamily="50" charset="-128"/>
              </a:rPr>
              <a:t>Map</a:t>
            </a:r>
            <a:endParaRPr kumimoji="0" lang="ja-JP" altLang="en-US" sz="1400" b="0" i="0" u="none" strike="noStrike" cap="none" normalizeH="0" baseline="0">
              <a:ln>
                <a:noFill/>
              </a:ln>
              <a:solidFill>
                <a:schemeClr val="bg1"/>
              </a:solidFill>
              <a:effectLst/>
              <a:latin typeface="Arial" charset="0"/>
              <a:ea typeface="HG丸ｺﾞｼｯｸM-PRO" pitchFamily="50" charset="-128"/>
            </a:endParaRPr>
          </a:p>
        </p:txBody>
      </p:sp>
      <p:sp>
        <p:nvSpPr>
          <p:cNvPr id="18" name="左右矢印 17"/>
          <p:cNvSpPr/>
          <p:nvPr/>
        </p:nvSpPr>
        <p:spPr bwMode="auto">
          <a:xfrm>
            <a:off x="2411016" y="1120390"/>
            <a:ext cx="1656184" cy="724433"/>
          </a:xfrm>
          <a:prstGeom prst="leftRightArrow">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a:ln>
                  <a:noFill/>
                </a:ln>
                <a:solidFill>
                  <a:schemeClr val="bg1"/>
                </a:solidFill>
                <a:effectLst/>
                <a:latin typeface="Arial" charset="0"/>
                <a:ea typeface="HG丸ｺﾞｼｯｸM-PRO" pitchFamily="50" charset="-128"/>
              </a:rPr>
              <a:t>Reduce</a:t>
            </a:r>
            <a:endParaRPr kumimoji="0" lang="ja-JP" altLang="en-US" sz="1400" b="0" i="0" u="none" strike="noStrike" cap="none" normalizeH="0" baseline="0">
              <a:ln>
                <a:noFill/>
              </a:ln>
              <a:solidFill>
                <a:schemeClr val="bg1"/>
              </a:solidFill>
              <a:effectLst/>
              <a:latin typeface="Arial" charset="0"/>
              <a:ea typeface="HG丸ｺﾞｼｯｸM-PRO" pitchFamily="50" charset="-128"/>
            </a:endParaRPr>
          </a:p>
        </p:txBody>
      </p:sp>
      <p:cxnSp>
        <p:nvCxnSpPr>
          <p:cNvPr id="3" name="直線矢印コネクタ 2"/>
          <p:cNvCxnSpPr>
            <a:stCxn id="5" idx="3"/>
            <a:endCxn id="6" idx="1"/>
          </p:cNvCxnSpPr>
          <p:nvPr/>
        </p:nvCxnSpPr>
        <p:spPr bwMode="auto">
          <a:xfrm flipV="1">
            <a:off x="755576" y="3586361"/>
            <a:ext cx="432048" cy="279648"/>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1" name="直線矢印コネクタ 20"/>
          <p:cNvCxnSpPr>
            <a:stCxn id="5" idx="3"/>
            <a:endCxn id="7" idx="1"/>
          </p:cNvCxnSpPr>
          <p:nvPr/>
        </p:nvCxnSpPr>
        <p:spPr bwMode="auto">
          <a:xfrm>
            <a:off x="755576" y="3866009"/>
            <a:ext cx="432048" cy="368424"/>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2" name="直線矢印コネクタ 21"/>
          <p:cNvCxnSpPr>
            <a:stCxn id="6" idx="3"/>
            <a:endCxn id="8" idx="1"/>
          </p:cNvCxnSpPr>
          <p:nvPr/>
        </p:nvCxnSpPr>
        <p:spPr bwMode="auto">
          <a:xfrm flipV="1">
            <a:off x="1547664" y="2569865"/>
            <a:ext cx="504056" cy="101649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3" name="直線矢印コネクタ 22"/>
          <p:cNvCxnSpPr>
            <a:stCxn id="6" idx="3"/>
            <a:endCxn id="9" idx="1"/>
          </p:cNvCxnSpPr>
          <p:nvPr/>
        </p:nvCxnSpPr>
        <p:spPr bwMode="auto">
          <a:xfrm flipV="1">
            <a:off x="1547664" y="3217937"/>
            <a:ext cx="504056" cy="368424"/>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4" name="直線矢印コネクタ 23"/>
          <p:cNvCxnSpPr>
            <a:stCxn id="6" idx="3"/>
            <a:endCxn id="10" idx="1"/>
          </p:cNvCxnSpPr>
          <p:nvPr/>
        </p:nvCxnSpPr>
        <p:spPr bwMode="auto">
          <a:xfrm>
            <a:off x="1547664" y="3586361"/>
            <a:ext cx="504056" cy="291455"/>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a:stCxn id="7" idx="3"/>
            <a:endCxn id="11" idx="1"/>
          </p:cNvCxnSpPr>
          <p:nvPr/>
        </p:nvCxnSpPr>
        <p:spPr bwMode="auto">
          <a:xfrm>
            <a:off x="1547664" y="4234433"/>
            <a:ext cx="504056" cy="291455"/>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6" name="直線矢印コネクタ 25"/>
          <p:cNvCxnSpPr>
            <a:stCxn id="7" idx="3"/>
            <a:endCxn id="12" idx="1"/>
          </p:cNvCxnSpPr>
          <p:nvPr/>
        </p:nvCxnSpPr>
        <p:spPr bwMode="auto">
          <a:xfrm>
            <a:off x="1547664" y="4234433"/>
            <a:ext cx="504056" cy="922759"/>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7" name="直線矢印コネクタ 26"/>
          <p:cNvCxnSpPr>
            <a:stCxn id="7" idx="3"/>
            <a:endCxn id="13" idx="1"/>
          </p:cNvCxnSpPr>
          <p:nvPr/>
        </p:nvCxnSpPr>
        <p:spPr bwMode="auto">
          <a:xfrm>
            <a:off x="1547664" y="4234433"/>
            <a:ext cx="504056" cy="1570831"/>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43" name="直線矢印コネクタ 42"/>
          <p:cNvCxnSpPr>
            <a:stCxn id="8" idx="3"/>
            <a:endCxn id="14" idx="1"/>
          </p:cNvCxnSpPr>
          <p:nvPr/>
        </p:nvCxnSpPr>
        <p:spPr bwMode="auto">
          <a:xfrm>
            <a:off x="2411760" y="2569865"/>
            <a:ext cx="504056" cy="1016496"/>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4" name="直線矢印コネクタ 43"/>
          <p:cNvCxnSpPr>
            <a:stCxn id="9" idx="3"/>
            <a:endCxn id="14" idx="1"/>
          </p:cNvCxnSpPr>
          <p:nvPr/>
        </p:nvCxnSpPr>
        <p:spPr bwMode="auto">
          <a:xfrm>
            <a:off x="2411760" y="3217937"/>
            <a:ext cx="504056" cy="368424"/>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5" name="直線矢印コネクタ 44"/>
          <p:cNvCxnSpPr>
            <a:stCxn id="10" idx="3"/>
            <a:endCxn id="14" idx="1"/>
          </p:cNvCxnSpPr>
          <p:nvPr/>
        </p:nvCxnSpPr>
        <p:spPr bwMode="auto">
          <a:xfrm flipV="1">
            <a:off x="2411760" y="3586361"/>
            <a:ext cx="504056" cy="291455"/>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6" name="直線矢印コネクタ 45"/>
          <p:cNvCxnSpPr>
            <a:stCxn id="11" idx="3"/>
            <a:endCxn id="15" idx="1"/>
          </p:cNvCxnSpPr>
          <p:nvPr/>
        </p:nvCxnSpPr>
        <p:spPr bwMode="auto">
          <a:xfrm flipV="1">
            <a:off x="2411760" y="4234433"/>
            <a:ext cx="504056" cy="291455"/>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7" name="直線矢印コネクタ 46"/>
          <p:cNvCxnSpPr>
            <a:stCxn id="12" idx="3"/>
            <a:endCxn id="15" idx="1"/>
          </p:cNvCxnSpPr>
          <p:nvPr/>
        </p:nvCxnSpPr>
        <p:spPr bwMode="auto">
          <a:xfrm flipV="1">
            <a:off x="2411760" y="4234433"/>
            <a:ext cx="504056" cy="922759"/>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8" name="直線矢印コネクタ 47"/>
          <p:cNvCxnSpPr>
            <a:stCxn id="13" idx="3"/>
            <a:endCxn id="15" idx="1"/>
          </p:cNvCxnSpPr>
          <p:nvPr/>
        </p:nvCxnSpPr>
        <p:spPr bwMode="auto">
          <a:xfrm flipV="1">
            <a:off x="2411760" y="4234433"/>
            <a:ext cx="504056" cy="1570831"/>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49" name="直線矢印コネクタ 48"/>
          <p:cNvCxnSpPr>
            <a:stCxn id="14" idx="3"/>
            <a:endCxn id="16" idx="1"/>
          </p:cNvCxnSpPr>
          <p:nvPr/>
        </p:nvCxnSpPr>
        <p:spPr bwMode="auto">
          <a:xfrm>
            <a:off x="3275856" y="3586361"/>
            <a:ext cx="432048" cy="279648"/>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cxnSp>
        <p:nvCxnSpPr>
          <p:cNvPr id="64" name="直線矢印コネクタ 63"/>
          <p:cNvCxnSpPr>
            <a:stCxn id="15" idx="3"/>
            <a:endCxn id="16" idx="1"/>
          </p:cNvCxnSpPr>
          <p:nvPr/>
        </p:nvCxnSpPr>
        <p:spPr bwMode="auto">
          <a:xfrm flipV="1">
            <a:off x="3275856" y="3866009"/>
            <a:ext cx="432048" cy="368424"/>
          </a:xfrm>
          <a:prstGeom prst="straightConnector1">
            <a:avLst/>
          </a:prstGeom>
          <a:solidFill>
            <a:schemeClr val="bg1"/>
          </a:solidFill>
          <a:ln w="38100" cap="flat" cmpd="sng" algn="ctr">
            <a:solidFill>
              <a:schemeClr val="accent1">
                <a:lumMod val="50000"/>
              </a:schemeClr>
            </a:solidFill>
            <a:prstDash val="solid"/>
            <a:round/>
            <a:headEnd type="none" w="med" len="med"/>
            <a:tailEnd type="arrow"/>
          </a:ln>
          <a:effectLst/>
        </p:spPr>
      </p:cxnSp>
      <p:sp>
        <p:nvSpPr>
          <p:cNvPr id="67" name="角丸四角形 66"/>
          <p:cNvSpPr/>
          <p:nvPr/>
        </p:nvSpPr>
        <p:spPr bwMode="auto">
          <a:xfrm>
            <a:off x="4722813" y="1196752"/>
            <a:ext cx="4086969" cy="1008111"/>
          </a:xfrm>
          <a:prstGeom prst="round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chemeClr val="bg1"/>
                </a:solidFill>
              </a:rPr>
              <a:t>巨大なデータセットに対して分散並列処理を行うソフトウェアフレームワーク</a:t>
            </a:r>
            <a:endParaRPr lang="en-US" altLang="ja-JP">
              <a:solidFill>
                <a:schemeClr val="bg1"/>
              </a:solidFill>
            </a:endParaRPr>
          </a:p>
        </p:txBody>
      </p:sp>
      <p:sp>
        <p:nvSpPr>
          <p:cNvPr id="68" name="角丸四角形 67"/>
          <p:cNvSpPr/>
          <p:nvPr/>
        </p:nvSpPr>
        <p:spPr bwMode="auto">
          <a:xfrm>
            <a:off x="4733503" y="5012605"/>
            <a:ext cx="4086969" cy="1138782"/>
          </a:xfrm>
          <a:prstGeom prst="roundRect">
            <a:avLst>
              <a:gd name="adj" fmla="val 12255"/>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100">
                <a:solidFill>
                  <a:schemeClr val="bg1"/>
                </a:solidFill>
              </a:rPr>
              <a:t>アルゴリズムとしては逐次処理に比べて非効率ではあるが、ノードが十分多数であれば効果がある</a:t>
            </a:r>
            <a:endParaRPr lang="en-US" altLang="ja-JP" sz="1100">
              <a:solidFill>
                <a:schemeClr val="bg1"/>
              </a:solidFill>
            </a:endParaRPr>
          </a:p>
          <a:p>
            <a:r>
              <a:rPr lang="ja-JP" altLang="en-US" sz="1100">
                <a:solidFill>
                  <a:schemeClr val="bg1"/>
                </a:solidFill>
              </a:rPr>
              <a:t>逐次処理では不可能な大規模データ（ペタバイト級）を高速に扱える</a:t>
            </a:r>
            <a:endParaRPr lang="en-US" altLang="ja-JP" sz="1100">
              <a:solidFill>
                <a:schemeClr val="bg1"/>
              </a:solidFill>
            </a:endParaRPr>
          </a:p>
          <a:p>
            <a:r>
              <a:rPr lang="ja-JP" altLang="en-US" sz="1100">
                <a:solidFill>
                  <a:schemeClr val="bg1"/>
                </a:solidFill>
              </a:rPr>
              <a:t>一部のサーバやストレージに不具合があってもリカバリが可能</a:t>
            </a:r>
          </a:p>
        </p:txBody>
      </p:sp>
      <p:sp>
        <p:nvSpPr>
          <p:cNvPr id="69" name="角丸四角形 68"/>
          <p:cNvSpPr/>
          <p:nvPr/>
        </p:nvSpPr>
        <p:spPr bwMode="auto">
          <a:xfrm>
            <a:off x="4722813" y="2340097"/>
            <a:ext cx="4086969" cy="1465710"/>
          </a:xfrm>
          <a:prstGeom prst="roundRect">
            <a:avLst>
              <a:gd name="adj" fmla="val 11183"/>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a:solidFill>
                  <a:schemeClr val="bg1"/>
                </a:solidFill>
              </a:rPr>
              <a:t>Map</a:t>
            </a:r>
            <a:r>
              <a:rPr lang="ja-JP" altLang="en-US" sz="1600">
                <a:solidFill>
                  <a:schemeClr val="bg1"/>
                </a:solidFill>
              </a:rPr>
              <a:t>ステップ</a:t>
            </a:r>
            <a:endParaRPr lang="en-US" altLang="ja-JP" sz="1600">
              <a:solidFill>
                <a:schemeClr val="bg1"/>
              </a:solidFill>
            </a:endParaRPr>
          </a:p>
          <a:p>
            <a:r>
              <a:rPr lang="ja-JP" altLang="en-US" sz="1100">
                <a:solidFill>
                  <a:schemeClr val="bg1"/>
                </a:solidFill>
              </a:rPr>
              <a:t>マスターノードが入力データを受け取り、それをより細かい単位に分割し、複数のワーカーノードに配置する。</a:t>
            </a:r>
            <a:endParaRPr lang="en-US" altLang="ja-JP" sz="1100">
              <a:solidFill>
                <a:schemeClr val="bg1"/>
              </a:solidFill>
            </a:endParaRPr>
          </a:p>
          <a:p>
            <a:r>
              <a:rPr lang="ja-JP" altLang="en-US" sz="1100">
                <a:solidFill>
                  <a:schemeClr val="bg1"/>
                </a:solidFill>
              </a:rPr>
              <a:t>受け取ったワーカーノードが、更に細かい単位に分割し、他の複数のワーカーノードに配置するという、より深い階層構造の分割を行うこともある。そして、各ワーカーノードは、その細かい単位のデータを処理し、処理結果を、マスターノードへと返す。</a:t>
            </a:r>
          </a:p>
        </p:txBody>
      </p:sp>
      <p:sp>
        <p:nvSpPr>
          <p:cNvPr id="70" name="角丸四角形 69"/>
          <p:cNvSpPr/>
          <p:nvPr/>
        </p:nvSpPr>
        <p:spPr bwMode="auto">
          <a:xfrm>
            <a:off x="4722812" y="3946399"/>
            <a:ext cx="4086969" cy="92276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a:solidFill>
                  <a:schemeClr val="bg1"/>
                </a:solidFill>
              </a:rPr>
              <a:t>Reduce</a:t>
            </a:r>
            <a:r>
              <a:rPr lang="ja-JP" altLang="en-US" sz="1600">
                <a:solidFill>
                  <a:schemeClr val="bg1"/>
                </a:solidFill>
              </a:rPr>
              <a:t>ステップ</a:t>
            </a:r>
            <a:endParaRPr lang="en-US" altLang="ja-JP" sz="1600">
              <a:solidFill>
                <a:schemeClr val="bg1"/>
              </a:solidFill>
            </a:endParaRPr>
          </a:p>
          <a:p>
            <a:r>
              <a:rPr lang="ja-JP" altLang="en-US" sz="1100">
                <a:solidFill>
                  <a:schemeClr val="bg1"/>
                </a:solidFill>
              </a:rPr>
              <a:t>処理の後、マスターノードが、</a:t>
            </a:r>
            <a:r>
              <a:rPr lang="en-US" altLang="ja-JP" sz="1100">
                <a:solidFill>
                  <a:schemeClr val="bg1"/>
                </a:solidFill>
              </a:rPr>
              <a:t>Map</a:t>
            </a:r>
            <a:r>
              <a:rPr lang="ja-JP" altLang="en-US" sz="1100">
                <a:solidFill>
                  <a:schemeClr val="bg1"/>
                </a:solidFill>
              </a:rPr>
              <a:t>ステップでの処理結果を集約し、目的としていた処理に対する答え（結果）を得る。</a:t>
            </a:r>
          </a:p>
        </p:txBody>
      </p:sp>
    </p:spTree>
    <p:extLst>
      <p:ext uri="{BB962C8B-B14F-4D97-AF65-F5344CB8AC3E}">
        <p14:creationId xmlns:p14="http://schemas.microsoft.com/office/powerpoint/2010/main" val="659287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27517"/>
            <a:ext cx="7344816" cy="217821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a:ln>
                  <a:noFill/>
                </a:ln>
                <a:solidFill>
                  <a:schemeClr val="tx2"/>
                </a:solidFill>
                <a:effectLst/>
                <a:latin typeface="+mn-lt"/>
                <a:ea typeface="+mn-ea"/>
              </a:rPr>
              <a:t>Goo</a:t>
            </a:r>
            <a:r>
              <a:rPr kumimoji="0" lang="en-US" altLang="ja-JP" sz="2000">
                <a:solidFill>
                  <a:schemeClr val="tx2"/>
                </a:solidFill>
                <a:latin typeface="+mn-lt"/>
                <a:ea typeface="+mn-ea"/>
              </a:rPr>
              <a:t>gle</a:t>
            </a:r>
            <a:endParaRPr kumimoji="0" lang="ja-JP" altLang="en-US" sz="2000" b="0" i="0" u="none" strike="noStrike" cap="none" normalizeH="0" dirty="0">
              <a:ln>
                <a:noFill/>
              </a:ln>
              <a:solidFill>
                <a:schemeClr val="tx2"/>
              </a:solidFill>
              <a:effectLst/>
              <a:latin typeface="+mn-lt"/>
              <a:ea typeface="+mn-ea"/>
            </a:endParaRPr>
          </a:p>
        </p:txBody>
      </p:sp>
      <p:sp>
        <p:nvSpPr>
          <p:cNvPr id="4" name="角丸四角形 3"/>
          <p:cNvSpPr/>
          <p:nvPr/>
        </p:nvSpPr>
        <p:spPr bwMode="auto">
          <a:xfrm>
            <a:off x="971600" y="1579166"/>
            <a:ext cx="3528392" cy="1029321"/>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BigTable</a:t>
            </a:r>
            <a:endParaRPr kumimoji="0" lang="en-US" altLang="ja-JP" sz="28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分散</a:t>
            </a:r>
            <a:r>
              <a:rPr kumimoji="0" lang="en-US" altLang="ja-JP" sz="2800" b="0" i="0" u="none" strike="noStrike" cap="none" normalizeH="0" dirty="0" err="1">
                <a:ln>
                  <a:noFill/>
                </a:ln>
                <a:solidFill>
                  <a:schemeClr val="bg1"/>
                </a:solidFill>
                <a:effectLst/>
                <a:latin typeface="+mn-lt"/>
                <a:ea typeface="+mn-ea"/>
              </a:rPr>
              <a:t>KVS</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5" name="角丸四角形 4"/>
          <p:cNvSpPr/>
          <p:nvPr/>
        </p:nvSpPr>
        <p:spPr bwMode="auto">
          <a:xfrm>
            <a:off x="4652392" y="1579166"/>
            <a:ext cx="3528392" cy="1029321"/>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MapReduce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大規模バッチ処理</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899592" y="4314740"/>
            <a:ext cx="7344816" cy="1671281"/>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Google</a:t>
            </a:r>
            <a:r>
              <a:rPr kumimoji="0" lang="ja-JP" altLang="en-US" sz="2000" b="0" i="0" u="none" strike="noStrike" cap="none" normalizeH="0" dirty="0">
                <a:ln>
                  <a:noFill/>
                </a:ln>
                <a:solidFill>
                  <a:schemeClr val="bg1"/>
                </a:solidFill>
                <a:effectLst/>
                <a:latin typeface="+mn-lt"/>
                <a:ea typeface="+mn-ea"/>
              </a:rPr>
              <a:t>の論文を元に</a:t>
            </a:r>
            <a:r>
              <a:rPr kumimoji="0" lang="en-US" altLang="ja-JP" sz="2000" b="0" i="0" u="none" strike="noStrike" cap="none" normalizeH="0" dirty="0">
                <a:ln>
                  <a:noFill/>
                </a:ln>
                <a:solidFill>
                  <a:schemeClr val="bg1"/>
                </a:solidFill>
                <a:effectLst/>
                <a:latin typeface="+mn-lt"/>
                <a:ea typeface="+mn-ea"/>
              </a:rPr>
              <a:t>Yahoo!</a:t>
            </a:r>
            <a:r>
              <a:rPr kumimoji="0" lang="ja-JP" altLang="en-US" sz="2000" b="0" i="0" u="none" strike="noStrike" cap="none" normalizeH="0" dirty="0">
                <a:ln>
                  <a:noFill/>
                </a:ln>
                <a:solidFill>
                  <a:schemeClr val="bg1"/>
                </a:solidFill>
                <a:effectLst/>
                <a:latin typeface="+mn-lt"/>
                <a:ea typeface="+mn-ea"/>
              </a:rPr>
              <a:t>のエンジニアが</a:t>
            </a:r>
            <a:r>
              <a:rPr kumimoji="0" lang="en-US" altLang="ja-JP" sz="2000" b="0" i="0" u="none" strike="noStrike" cap="none" normalizeH="0" dirty="0">
                <a:ln>
                  <a:noFill/>
                </a:ln>
                <a:solidFill>
                  <a:schemeClr val="bg1"/>
                </a:solidFill>
                <a:effectLst/>
                <a:latin typeface="+mn-lt"/>
                <a:ea typeface="+mn-ea"/>
              </a:rPr>
              <a:t>Java</a:t>
            </a:r>
            <a:r>
              <a:rPr kumimoji="0" lang="ja-JP" altLang="en-US" sz="2000" b="0" i="0" u="none" strike="noStrike" cap="none" normalizeH="0" dirty="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a:t>Google</a:t>
            </a:r>
            <a:r>
              <a:rPr kumimoji="1" lang="ja-JP" altLang="en-US"/>
              <a:t>の</a:t>
            </a:r>
            <a:r>
              <a:rPr kumimoji="1" lang="en-US" altLang="ja-JP"/>
              <a:t>BigTable</a:t>
            </a:r>
            <a:r>
              <a:rPr kumimoji="1" lang="ja-JP" altLang="en-US"/>
              <a:t>と</a:t>
            </a:r>
            <a:r>
              <a:rPr kumimoji="1" lang="en-US" altLang="ja-JP"/>
              <a:t>MapReduce</a:t>
            </a:r>
            <a:endParaRPr kumimoji="1" lang="ja-JP" altLang="en-US" dirty="0"/>
          </a:p>
        </p:txBody>
      </p:sp>
      <p:sp>
        <p:nvSpPr>
          <p:cNvPr id="8" name="角丸四角形 7"/>
          <p:cNvSpPr/>
          <p:nvPr/>
        </p:nvSpPr>
        <p:spPr bwMode="auto">
          <a:xfrm>
            <a:off x="971600" y="439711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HBase</a:t>
            </a:r>
            <a:endParaRPr kumimoji="0" lang="en-US" altLang="ja-JP" sz="28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4652392" y="4397112"/>
            <a:ext cx="3528392" cy="57606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Hadoop</a:t>
            </a:r>
            <a:endParaRPr kumimoji="0" lang="ja-JP" altLang="en-US" sz="2800" b="0" i="0" u="none" strike="noStrike" cap="none" normalizeH="0" dirty="0">
              <a:ln>
                <a:noFill/>
              </a:ln>
              <a:solidFill>
                <a:schemeClr val="bg1"/>
              </a:solidFill>
              <a:effectLst/>
              <a:latin typeface="+mn-lt"/>
              <a:ea typeface="+mn-ea"/>
            </a:endParaRPr>
          </a:p>
        </p:txBody>
      </p:sp>
      <p:sp>
        <p:nvSpPr>
          <p:cNvPr id="10" name="下矢印 9"/>
          <p:cNvSpPr/>
          <p:nvPr/>
        </p:nvSpPr>
        <p:spPr bwMode="auto">
          <a:xfrm>
            <a:off x="971600" y="3449426"/>
            <a:ext cx="7209184" cy="646570"/>
          </a:xfrm>
          <a:prstGeom prst="downArrow">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a:ln>
                  <a:noFill/>
                </a:ln>
                <a:solidFill>
                  <a:schemeClr val="bg1"/>
                </a:solidFill>
                <a:effectLst/>
                <a:latin typeface="+mn-lt"/>
                <a:ea typeface="+mn-ea"/>
              </a:rPr>
              <a:t>Java</a:t>
            </a:r>
            <a:endParaRPr kumimoji="0" lang="ja-JP" altLang="en-US" sz="2400" b="0" i="0" u="none" strike="noStrike" cap="none" normalizeH="0">
              <a:ln>
                <a:noFill/>
              </a:ln>
              <a:solidFill>
                <a:schemeClr val="bg1"/>
              </a:solidFill>
              <a:effectLst/>
              <a:latin typeface="+mn-lt"/>
              <a:ea typeface="+mn-ea"/>
            </a:endParaRPr>
          </a:p>
        </p:txBody>
      </p:sp>
      <p:sp>
        <p:nvSpPr>
          <p:cNvPr id="15" name="正方形/長方形 14"/>
          <p:cNvSpPr/>
          <p:nvPr/>
        </p:nvSpPr>
        <p:spPr>
          <a:xfrm>
            <a:off x="967608" y="2688179"/>
            <a:ext cx="7213176" cy="428266"/>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GFS (</a:t>
            </a:r>
            <a:r>
              <a:rPr kumimoji="1" lang="ja-JP" altLang="en-US" sz="2000" dirty="0">
                <a:solidFill>
                  <a:srgbClr val="FFFFFF"/>
                </a:solidFill>
                <a:cs typeface="ＭＳ Ｐゴシック"/>
              </a:rPr>
              <a:t>分散ファイルシステム</a:t>
            </a:r>
            <a:r>
              <a:rPr kumimoji="1" lang="en-US" altLang="ja-JP" sz="2000" dirty="0">
                <a:solidFill>
                  <a:srgbClr val="FFFFFF"/>
                </a:solidFill>
                <a:cs typeface="ＭＳ Ｐゴシック"/>
              </a:rPr>
              <a:t>)</a:t>
            </a:r>
            <a:endParaRPr kumimoji="1" lang="ja-JP" altLang="en-US" sz="2000" dirty="0">
              <a:solidFill>
                <a:srgbClr val="FFFFFF"/>
              </a:solidFill>
              <a:cs typeface="ＭＳ Ｐゴシック"/>
            </a:endParaRPr>
          </a:p>
        </p:txBody>
      </p:sp>
      <p:sp>
        <p:nvSpPr>
          <p:cNvPr id="16" name="正方形/長方形 15"/>
          <p:cNvSpPr/>
          <p:nvPr/>
        </p:nvSpPr>
        <p:spPr>
          <a:xfrm>
            <a:off x="967609" y="5045184"/>
            <a:ext cx="7213176" cy="435633"/>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HDFS</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238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13" grpId="0" animBg="1"/>
      <p:bldP spid="8" grpId="0" animBg="1"/>
      <p:bldP spid="9" grpId="0" animBg="1"/>
      <p:bldP spid="10"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Hadoop2</a:t>
            </a:r>
            <a:endParaRPr kumimoji="1" lang="ja-JP" altLang="en-US" dirty="0"/>
          </a:p>
        </p:txBody>
      </p:sp>
      <p:pic>
        <p:nvPicPr>
          <p:cNvPr id="2050" name="Picture 2" descr="Hadoop1-to-Hadoop2-900x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65" y="902006"/>
            <a:ext cx="4526594" cy="239406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グループ化 7"/>
          <p:cNvGrpSpPr/>
          <p:nvPr/>
        </p:nvGrpSpPr>
        <p:grpSpPr>
          <a:xfrm>
            <a:off x="545335" y="3205908"/>
            <a:ext cx="7927309" cy="3283027"/>
            <a:chOff x="545335" y="3205908"/>
            <a:chExt cx="7927309" cy="3283027"/>
          </a:xfrm>
        </p:grpSpPr>
        <p:pic>
          <p:nvPicPr>
            <p:cNvPr id="2052" name="Picture 4" descr="http://4.bp.blogspot.com/-Pm2Q_uyZmPw/U2IvDO7my1I/AAAAAAAABFg/8CAyVoO7F30/s1600/YAR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35" y="3771622"/>
              <a:ext cx="7927309" cy="27173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直線コネクタ 4"/>
            <p:cNvCxnSpPr/>
            <p:nvPr/>
          </p:nvCxnSpPr>
          <p:spPr>
            <a:xfrm flipH="1">
              <a:off x="649995" y="3205908"/>
              <a:ext cx="1652530"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4800600" y="3205908"/>
              <a:ext cx="3572219"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1" name="正方形/長方形 10"/>
          <p:cNvSpPr/>
          <p:nvPr/>
        </p:nvSpPr>
        <p:spPr bwMode="auto">
          <a:xfrm>
            <a:off x="5133862" y="981970"/>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a:solidFill>
                  <a:schemeClr val="bg1"/>
                </a:solidFill>
              </a:rPr>
              <a:t>YARN (Yet Another Resource Negotiator) </a:t>
            </a:r>
            <a:r>
              <a:rPr kumimoji="0" lang="ja-JP" altLang="en-US" sz="1600" dirty="0">
                <a:solidFill>
                  <a:schemeClr val="bg1"/>
                </a:solidFill>
              </a:rPr>
              <a:t>層を追加</a:t>
            </a:r>
          </a:p>
        </p:txBody>
      </p:sp>
      <p:sp>
        <p:nvSpPr>
          <p:cNvPr id="14" name="正方形/長方形 13"/>
          <p:cNvSpPr/>
          <p:nvPr/>
        </p:nvSpPr>
        <p:spPr bwMode="auto">
          <a:xfrm>
            <a:off x="5133861" y="1750627"/>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600" dirty="0">
                <a:solidFill>
                  <a:schemeClr val="bg1"/>
                </a:solidFill>
              </a:rPr>
              <a:t>ジョブスケジューリングとリソース管理を行う</a:t>
            </a:r>
          </a:p>
        </p:txBody>
      </p:sp>
      <p:sp>
        <p:nvSpPr>
          <p:cNvPr id="15" name="正方形/長方形 14"/>
          <p:cNvSpPr/>
          <p:nvPr/>
        </p:nvSpPr>
        <p:spPr bwMode="auto">
          <a:xfrm>
            <a:off x="5133863" y="2502102"/>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err="1">
                <a:solidFill>
                  <a:schemeClr val="bg1"/>
                </a:solidFill>
                <a:latin typeface="+mn-lt"/>
                <a:ea typeface="+mn-ea"/>
              </a:rPr>
              <a:t>MapReduce</a:t>
            </a:r>
            <a:r>
              <a:rPr kumimoji="0" lang="ja-JP" altLang="en-US" sz="1600" dirty="0">
                <a:solidFill>
                  <a:schemeClr val="bg1"/>
                </a:solidFill>
                <a:latin typeface="+mn-lt"/>
                <a:ea typeface="+mn-ea"/>
              </a:rPr>
              <a:t>以外の分散処理アプリケーションをサポート</a:t>
            </a:r>
          </a:p>
        </p:txBody>
      </p:sp>
    </p:spTree>
    <p:extLst>
      <p:ext uri="{BB962C8B-B14F-4D97-AF65-F5344CB8AC3E}">
        <p14:creationId xmlns:p14="http://schemas.microsoft.com/office/powerpoint/2010/main" val="3165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データベースとは？</a:t>
            </a:r>
          </a:p>
        </p:txBody>
      </p:sp>
      <p:pic>
        <p:nvPicPr>
          <p:cNvPr id="1026" name="Picture 2" descr="C:\Users\Shoji Okoshi\AppData\Local\Microsoft\Windows\Temporary Internet Files\Content.IE5\J9G324I5\MP900449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solidFill>
                  <a:schemeClr val="bg1"/>
                </a:solidFill>
                <a:latin typeface="+mn-lt"/>
                <a:ea typeface="+mn-ea"/>
              </a:rPr>
              <a:t>「データベース</a:t>
            </a:r>
            <a:r>
              <a:rPr kumimoji="0" lang="en-US" altLang="ja-JP" sz="2000" dirty="0">
                <a:solidFill>
                  <a:schemeClr val="bg1"/>
                </a:solidFill>
                <a:latin typeface="+mn-lt"/>
                <a:ea typeface="+mn-ea"/>
              </a:rPr>
              <a:t>(Database)</a:t>
            </a:r>
            <a:r>
              <a:rPr kumimoji="0" lang="ja-JP" altLang="ja-JP" sz="2000" dirty="0">
                <a:solidFill>
                  <a:schemeClr val="bg1"/>
                </a:solidFill>
                <a:latin typeface="+mn-lt"/>
                <a:ea typeface="+mn-ea"/>
              </a:rPr>
              <a:t>」</a:t>
            </a:r>
            <a:r>
              <a:rPr kumimoji="0" lang="ja-JP" altLang="en-US" sz="2000" dirty="0">
                <a:solidFill>
                  <a:schemeClr val="bg1"/>
                </a:solidFill>
                <a:latin typeface="+mn-lt"/>
                <a:ea typeface="+mn-ea"/>
              </a:rPr>
              <a:t>の語源</a:t>
            </a:r>
            <a:endParaRPr kumimoji="0" lang="en-US" altLang="ja-JP"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1950</a:t>
            </a:r>
            <a:r>
              <a:rPr kumimoji="0" lang="ja-JP" altLang="ja-JP" sz="1400" dirty="0">
                <a:solidFill>
                  <a:schemeClr val="bg1"/>
                </a:solidFill>
                <a:latin typeface="+mn-lt"/>
                <a:ea typeface="+mn-ea"/>
              </a:rPr>
              <a:t>年頃アメリカ国防省において、複数に点在する資料保管場所を一箇所に集約し、そこに行けば全てのデータを得ることが出来るように効率化を図る目的で誕生した。</a:t>
            </a:r>
            <a:r>
              <a:rPr kumimoji="0" lang="ja-JP" altLang="en-US" sz="1400" dirty="0">
                <a:solidFill>
                  <a:schemeClr val="bg1"/>
                </a:solidFill>
                <a:latin typeface="+mn-lt"/>
                <a:ea typeface="+mn-ea"/>
              </a:rPr>
              <a:t>資料が</a:t>
            </a:r>
            <a:r>
              <a:rPr kumimoji="0" lang="ja-JP" altLang="ja-JP" sz="1400" dirty="0">
                <a:solidFill>
                  <a:schemeClr val="bg1"/>
                </a:solidFill>
                <a:latin typeface="+mn-lt"/>
                <a:ea typeface="+mn-ea"/>
              </a:rPr>
              <a:t>一箇所に集約された場所を、情報</a:t>
            </a:r>
            <a:r>
              <a:rPr kumimoji="0" lang="en-US" altLang="ja-JP" sz="1400" dirty="0">
                <a:solidFill>
                  <a:schemeClr val="bg1"/>
                </a:solidFill>
                <a:latin typeface="+mn-lt"/>
                <a:ea typeface="+mn-ea"/>
              </a:rPr>
              <a:t>(Data)</a:t>
            </a:r>
            <a:r>
              <a:rPr kumimoji="0" lang="ja-JP" altLang="ja-JP" sz="1400" dirty="0">
                <a:solidFill>
                  <a:schemeClr val="bg1"/>
                </a:solidFill>
                <a:latin typeface="+mn-lt"/>
                <a:ea typeface="+mn-ea"/>
              </a:rPr>
              <a:t>の基地</a:t>
            </a:r>
            <a:r>
              <a:rPr kumimoji="0" lang="en-US" altLang="ja-JP" sz="1400" dirty="0">
                <a:solidFill>
                  <a:schemeClr val="bg1"/>
                </a:solidFill>
                <a:latin typeface="+mn-lt"/>
                <a:ea typeface="+mn-ea"/>
              </a:rPr>
              <a:t>(Base)</a:t>
            </a:r>
            <a:r>
              <a:rPr kumimoji="0" lang="ja-JP" altLang="ja-JP" sz="1400" dirty="0">
                <a:solidFill>
                  <a:schemeClr val="bg1"/>
                </a:solidFill>
                <a:latin typeface="+mn-lt"/>
                <a:ea typeface="+mn-ea"/>
              </a:rPr>
              <a:t>と呼び、これが今日のデータベースの語源とされてい</a:t>
            </a:r>
            <a:r>
              <a:rPr kumimoji="0" lang="ja-JP" altLang="en-US" sz="1400" dirty="0">
                <a:solidFill>
                  <a:schemeClr val="bg1"/>
                </a:solidFill>
                <a:latin typeface="+mn-lt"/>
                <a:ea typeface="+mn-ea"/>
              </a:rPr>
              <a:t>る</a:t>
            </a:r>
            <a:r>
              <a:rPr kumimoji="0" lang="ja-JP" altLang="ja-JP" sz="1400" dirty="0">
                <a:solidFill>
                  <a:schemeClr val="bg1"/>
                </a:solidFill>
                <a:latin typeface="+mn-lt"/>
                <a:ea typeface="+mn-ea"/>
              </a:rPr>
              <a:t>。</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1107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Apache Spark</a:t>
            </a:r>
            <a:endParaRPr kumimoji="1" lang="ja-JP" altLang="en-US"/>
          </a:p>
        </p:txBody>
      </p:sp>
      <p:sp>
        <p:nvSpPr>
          <p:cNvPr id="5" name="正方形/長方形 4"/>
          <p:cNvSpPr/>
          <p:nvPr/>
        </p:nvSpPr>
        <p:spPr>
          <a:xfrm>
            <a:off x="4815862" y="1960264"/>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インメモリ型大規模分散処理</a:t>
            </a:r>
            <a:endParaRPr kumimoji="1" lang="ja-JP" altLang="en-US" sz="2000" dirty="0">
              <a:solidFill>
                <a:srgbClr val="FFFFFF"/>
              </a:solidFill>
              <a:cs typeface="ＭＳ Ｐゴシック"/>
            </a:endParaRPr>
          </a:p>
        </p:txBody>
      </p:sp>
      <p:sp>
        <p:nvSpPr>
          <p:cNvPr id="6" name="正方形/長方形 5"/>
          <p:cNvSpPr/>
          <p:nvPr/>
        </p:nvSpPr>
        <p:spPr>
          <a:xfrm>
            <a:off x="4815862" y="2822550"/>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高スループットかつ</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低レイテンシ</a:t>
            </a:r>
          </a:p>
        </p:txBody>
      </p:sp>
      <p:sp>
        <p:nvSpPr>
          <p:cNvPr id="7" name="正方形/長方形 6"/>
          <p:cNvSpPr/>
          <p:nvPr/>
        </p:nvSpPr>
        <p:spPr>
          <a:xfrm>
            <a:off x="4815862" y="3684836"/>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rgbClr val="FFFFFF"/>
                </a:solidFill>
                <a:cs typeface="ＭＳ Ｐゴシック"/>
              </a:rPr>
              <a:t>リアルタイムの</a:t>
            </a:r>
            <a:endParaRPr lang="en-US" altLang="ja-JP" sz="2000">
              <a:solidFill>
                <a:srgbClr val="FFFFFF"/>
              </a:solidFill>
              <a:cs typeface="ＭＳ Ｐゴシック"/>
            </a:endParaRPr>
          </a:p>
          <a:p>
            <a:pPr algn="ctr"/>
            <a:r>
              <a:rPr lang="ja-JP" altLang="en-US" sz="2000">
                <a:solidFill>
                  <a:srgbClr val="FFFFFF"/>
                </a:solidFill>
                <a:cs typeface="ＭＳ Ｐゴシック"/>
              </a:rPr>
              <a:t>繰り返し処理に強み</a:t>
            </a:r>
            <a:endParaRPr lang="ja-JP" altLang="en-US" sz="2000" dirty="0">
              <a:solidFill>
                <a:srgbClr val="FFFFFF"/>
              </a:solidFill>
              <a:cs typeface="ＭＳ Ｐゴシック"/>
            </a:endParaRPr>
          </a:p>
        </p:txBody>
      </p:sp>
      <p:sp>
        <p:nvSpPr>
          <p:cNvPr id="8" name="正方形/長方形 7"/>
          <p:cNvSpPr/>
          <p:nvPr/>
        </p:nvSpPr>
        <p:spPr>
          <a:xfrm>
            <a:off x="4815862" y="1097978"/>
            <a:ext cx="3803301" cy="73973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Apache Spark</a:t>
            </a:r>
            <a:endParaRPr kumimoji="1" lang="ja-JP" altLang="en-US" sz="2000" dirty="0">
              <a:solidFill>
                <a:srgbClr val="FFFFFF"/>
              </a:solidFill>
              <a:cs typeface="ＭＳ Ｐゴシック"/>
            </a:endParaRPr>
          </a:p>
        </p:txBody>
      </p:sp>
      <p:sp>
        <p:nvSpPr>
          <p:cNvPr id="9" name="正方形/長方形 8"/>
          <p:cNvSpPr/>
          <p:nvPr/>
        </p:nvSpPr>
        <p:spPr>
          <a:xfrm>
            <a:off x="4815862" y="4576975"/>
            <a:ext cx="3803301" cy="739739"/>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a:solidFill>
                  <a:srgbClr val="FFFFFF"/>
                </a:solidFill>
                <a:cs typeface="ＭＳ Ｐゴシック"/>
              </a:rPr>
              <a:t>BI/</a:t>
            </a:r>
            <a:r>
              <a:rPr lang="ja-JP" altLang="en-US" sz="2000">
                <a:solidFill>
                  <a:srgbClr val="FFFFFF"/>
                </a:solidFill>
                <a:cs typeface="ＭＳ Ｐゴシック"/>
              </a:rPr>
              <a:t>機械学習を始め</a:t>
            </a:r>
            <a:endParaRPr lang="en-US" altLang="ja-JP" sz="2000">
              <a:solidFill>
                <a:srgbClr val="FFFFFF"/>
              </a:solidFill>
              <a:cs typeface="ＭＳ Ｐゴシック"/>
            </a:endParaRPr>
          </a:p>
          <a:p>
            <a:pPr algn="ctr"/>
            <a:r>
              <a:rPr lang="ja-JP" altLang="en-US" sz="2000">
                <a:solidFill>
                  <a:srgbClr val="FFFFFF"/>
                </a:solidFill>
                <a:cs typeface="ＭＳ Ｐゴシック"/>
              </a:rPr>
              <a:t>様々な分野で活用</a:t>
            </a:r>
            <a:endParaRPr lang="en-US" altLang="ja-JP" sz="2000" dirty="0">
              <a:solidFill>
                <a:srgbClr val="FFFFFF"/>
              </a:solidFill>
              <a:cs typeface="ＭＳ Ｐゴシック"/>
            </a:endParaRPr>
          </a:p>
        </p:txBody>
      </p:sp>
      <p:sp>
        <p:nvSpPr>
          <p:cNvPr id="11" name="正方形/長方形 10"/>
          <p:cNvSpPr/>
          <p:nvPr/>
        </p:nvSpPr>
        <p:spPr>
          <a:xfrm>
            <a:off x="557682" y="2822550"/>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高スループットだが、</a:t>
            </a:r>
            <a:endParaRPr kumimoji="1" lang="en-US" altLang="ja-JP" sz="2000">
              <a:solidFill>
                <a:srgbClr val="FFFFFF"/>
              </a:solidFill>
              <a:cs typeface="ＭＳ Ｐゴシック"/>
            </a:endParaRPr>
          </a:p>
          <a:p>
            <a:pPr algn="ctr"/>
            <a:r>
              <a:rPr kumimoji="1" lang="ja-JP" altLang="en-US" sz="2000">
                <a:solidFill>
                  <a:srgbClr val="FFFFFF"/>
                </a:solidFill>
                <a:cs typeface="ＭＳ Ｐゴシック"/>
              </a:rPr>
              <a:t>レイテンシ</a:t>
            </a:r>
            <a:r>
              <a:rPr kumimoji="1" lang="en-US" altLang="ja-JP" sz="2000">
                <a:solidFill>
                  <a:srgbClr val="FFFFFF"/>
                </a:solidFill>
                <a:cs typeface="ＭＳ Ｐゴシック"/>
              </a:rPr>
              <a:t>(</a:t>
            </a:r>
            <a:r>
              <a:rPr kumimoji="1" lang="ja-JP" altLang="en-US" sz="2000">
                <a:solidFill>
                  <a:srgbClr val="FFFFFF"/>
                </a:solidFill>
                <a:cs typeface="ＭＳ Ｐゴシック"/>
              </a:rPr>
              <a:t>遅延</a:t>
            </a:r>
            <a:r>
              <a:rPr kumimoji="1" lang="en-US" altLang="ja-JP" sz="2000">
                <a:solidFill>
                  <a:srgbClr val="FFFFFF"/>
                </a:solidFill>
                <a:cs typeface="ＭＳ Ｐゴシック"/>
              </a:rPr>
              <a:t>)</a:t>
            </a:r>
            <a:r>
              <a:rPr kumimoji="1" lang="ja-JP" altLang="en-US" sz="2000">
                <a:solidFill>
                  <a:srgbClr val="FFFFFF"/>
                </a:solidFill>
                <a:cs typeface="ＭＳ Ｐゴシック"/>
              </a:rPr>
              <a:t>も高い</a:t>
            </a:r>
            <a:endParaRPr kumimoji="1" lang="ja-JP" altLang="en-US" sz="2000" dirty="0">
              <a:solidFill>
                <a:srgbClr val="FFFFFF"/>
              </a:solidFill>
              <a:cs typeface="ＭＳ Ｐゴシック"/>
            </a:endParaRPr>
          </a:p>
        </p:txBody>
      </p:sp>
      <p:sp>
        <p:nvSpPr>
          <p:cNvPr id="12" name="正方形/長方形 11"/>
          <p:cNvSpPr/>
          <p:nvPr/>
        </p:nvSpPr>
        <p:spPr>
          <a:xfrm>
            <a:off x="557682" y="3684836"/>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リアルタイムの</a:t>
            </a:r>
            <a:endParaRPr kumimoji="1" lang="en-US" altLang="ja-JP" sz="2000">
              <a:solidFill>
                <a:srgbClr val="FFFFFF"/>
              </a:solidFill>
              <a:cs typeface="ＭＳ Ｐゴシック"/>
            </a:endParaRPr>
          </a:p>
          <a:p>
            <a:pPr algn="ctr"/>
            <a:r>
              <a:rPr kumimoji="1" lang="ja-JP" altLang="en-US" sz="2000">
                <a:solidFill>
                  <a:srgbClr val="FFFFFF"/>
                </a:solidFill>
                <a:cs typeface="ＭＳ Ｐゴシック"/>
              </a:rPr>
              <a:t>繰り返し処理に向かない</a:t>
            </a:r>
            <a:endParaRPr kumimoji="1" lang="ja-JP" altLang="en-US" sz="2000" dirty="0">
              <a:solidFill>
                <a:srgbClr val="FFFFFF"/>
              </a:solidFill>
              <a:cs typeface="ＭＳ Ｐゴシック"/>
            </a:endParaRPr>
          </a:p>
        </p:txBody>
      </p:sp>
      <p:sp>
        <p:nvSpPr>
          <p:cNvPr id="13" name="正方形/長方形 12"/>
          <p:cNvSpPr/>
          <p:nvPr/>
        </p:nvSpPr>
        <p:spPr>
          <a:xfrm>
            <a:off x="557682" y="4547122"/>
            <a:ext cx="3803301" cy="739739"/>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バッチ処理向け</a:t>
            </a:r>
            <a:endParaRPr kumimoji="1" lang="en-US" altLang="ja-JP" sz="2000" dirty="0">
              <a:solidFill>
                <a:srgbClr val="FFFFFF"/>
              </a:solidFill>
              <a:cs typeface="ＭＳ Ｐゴシック"/>
            </a:endParaRPr>
          </a:p>
        </p:txBody>
      </p:sp>
      <p:sp>
        <p:nvSpPr>
          <p:cNvPr id="14" name="正方形/長方形 13"/>
          <p:cNvSpPr/>
          <p:nvPr/>
        </p:nvSpPr>
        <p:spPr>
          <a:xfrm>
            <a:off x="557682" y="1097978"/>
            <a:ext cx="3803301" cy="73973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cs typeface="ＭＳ Ｐゴシック"/>
              </a:rPr>
              <a:t>Hadoop (MapReduce)</a:t>
            </a:r>
            <a:endParaRPr kumimoji="1" lang="ja-JP" altLang="en-US" sz="2000" dirty="0">
              <a:solidFill>
                <a:srgbClr val="FFFFFF"/>
              </a:solidFill>
              <a:cs typeface="ＭＳ Ｐゴシック"/>
            </a:endParaRPr>
          </a:p>
        </p:txBody>
      </p:sp>
      <p:sp>
        <p:nvSpPr>
          <p:cNvPr id="15" name="正方形/長方形 14"/>
          <p:cNvSpPr/>
          <p:nvPr/>
        </p:nvSpPr>
        <p:spPr>
          <a:xfrm>
            <a:off x="557681" y="1964702"/>
            <a:ext cx="3803301"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cs typeface="ＭＳ Ｐゴシック"/>
              </a:rPr>
              <a:t>大規模分散バッチ処理</a:t>
            </a:r>
            <a:endParaRPr kumimoji="1" lang="ja-JP" altLang="en-US" sz="2000" dirty="0">
              <a:solidFill>
                <a:srgbClr val="FFFFFF"/>
              </a:solidFill>
              <a:cs typeface="ＭＳ Ｐゴシック"/>
            </a:endParaRPr>
          </a:p>
        </p:txBody>
      </p:sp>
      <p:pic>
        <p:nvPicPr>
          <p:cNvPr id="16" name="図 15"/>
          <p:cNvPicPr>
            <a:picLocks noChangeAspect="1"/>
          </p:cNvPicPr>
          <p:nvPr/>
        </p:nvPicPr>
        <p:blipFill>
          <a:blip r:embed="rId3"/>
          <a:stretch>
            <a:fillRect/>
          </a:stretch>
        </p:blipFill>
        <p:spPr>
          <a:xfrm>
            <a:off x="5014421" y="5475406"/>
            <a:ext cx="3406182" cy="1151290"/>
          </a:xfrm>
          <a:prstGeom prst="rect">
            <a:avLst/>
          </a:prstGeom>
        </p:spPr>
      </p:pic>
    </p:spTree>
    <p:extLst>
      <p:ext uri="{BB962C8B-B14F-4D97-AF65-F5344CB8AC3E}">
        <p14:creationId xmlns:p14="http://schemas.microsoft.com/office/powerpoint/2010/main" val="107014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BigQuery</a:t>
            </a:r>
            <a:r>
              <a:rPr kumimoji="1" lang="ja-JP" altLang="en-US" dirty="0"/>
              <a:t>と</a:t>
            </a:r>
            <a:r>
              <a:rPr kumimoji="1" lang="en-US" altLang="ja-JP" dirty="0" err="1"/>
              <a:t>Cloud</a:t>
            </a:r>
            <a:r>
              <a:rPr kumimoji="1" lang="en-US" altLang="ja-JP" dirty="0"/>
              <a:t> Dataflow</a:t>
            </a:r>
            <a:endParaRPr kumimoji="1" lang="ja-JP" altLang="en-US" dirty="0"/>
          </a:p>
        </p:txBody>
      </p:sp>
      <p:sp>
        <p:nvSpPr>
          <p:cNvPr id="20" name="角丸四角形 19"/>
          <p:cNvSpPr/>
          <p:nvPr/>
        </p:nvSpPr>
        <p:spPr bwMode="auto">
          <a:xfrm>
            <a:off x="464513" y="4702884"/>
            <a:ext cx="1814959" cy="31109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高度にスケーラブル</a:t>
            </a:r>
          </a:p>
        </p:txBody>
      </p:sp>
      <p:sp>
        <p:nvSpPr>
          <p:cNvPr id="21" name="角丸四角形 20"/>
          <p:cNvSpPr/>
          <p:nvPr/>
        </p:nvSpPr>
        <p:spPr bwMode="auto">
          <a:xfrm>
            <a:off x="464513" y="5089757"/>
            <a:ext cx="1814959" cy="30893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地球規模でレプリカ</a:t>
            </a:r>
          </a:p>
        </p:txBody>
      </p:sp>
      <p:grpSp>
        <p:nvGrpSpPr>
          <p:cNvPr id="4" name="グループ化 3"/>
          <p:cNvGrpSpPr/>
          <p:nvPr/>
        </p:nvGrpSpPr>
        <p:grpSpPr>
          <a:xfrm>
            <a:off x="2590535" y="1332106"/>
            <a:ext cx="4076241" cy="1256857"/>
            <a:chOff x="2590535" y="1332106"/>
            <a:chExt cx="4076241" cy="1256857"/>
          </a:xfrm>
        </p:grpSpPr>
        <p:sp>
          <p:nvSpPr>
            <p:cNvPr id="31" name="角丸四角形 30"/>
            <p:cNvSpPr/>
            <p:nvPr/>
          </p:nvSpPr>
          <p:spPr bwMode="auto">
            <a:xfrm>
              <a:off x="2590535" y="1332106"/>
              <a:ext cx="4076241" cy="1256857"/>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8" name="角丸四角形 7"/>
            <p:cNvSpPr/>
            <p:nvPr/>
          </p:nvSpPr>
          <p:spPr bwMode="auto">
            <a:xfrm>
              <a:off x="2715658" y="1520094"/>
              <a:ext cx="1859986" cy="43442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BigTable</a:t>
              </a:r>
              <a:endParaRPr kumimoji="0" lang="ja-JP" altLang="en-US" sz="2000" b="0" i="0" u="none" strike="noStrike" cap="none" normalizeH="0" dirty="0">
                <a:ln>
                  <a:noFill/>
                </a:ln>
                <a:solidFill>
                  <a:schemeClr val="bg1"/>
                </a:solidFill>
                <a:effectLst/>
              </a:endParaRPr>
            </a:p>
          </p:txBody>
        </p:sp>
        <p:sp>
          <p:nvSpPr>
            <p:cNvPr id="9" name="角丸四角形 8"/>
            <p:cNvSpPr/>
            <p:nvPr/>
          </p:nvSpPr>
          <p:spPr bwMode="auto">
            <a:xfrm>
              <a:off x="4681670" y="1520094"/>
              <a:ext cx="1859985" cy="434422"/>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MapReduce</a:t>
              </a:r>
              <a:endParaRPr kumimoji="0" lang="ja-JP" altLang="en-US" sz="2000" b="0" i="0" u="none" strike="noStrike" cap="none" normalizeH="0" dirty="0">
                <a:ln>
                  <a:noFill/>
                </a:ln>
                <a:solidFill>
                  <a:schemeClr val="bg1"/>
                </a:solidFill>
                <a:effectLst/>
              </a:endParaRPr>
            </a:p>
          </p:txBody>
        </p:sp>
        <p:sp>
          <p:nvSpPr>
            <p:cNvPr id="25" name="角丸四角形 24"/>
            <p:cNvSpPr/>
            <p:nvPr/>
          </p:nvSpPr>
          <p:spPr bwMode="auto">
            <a:xfrm>
              <a:off x="2715657" y="2051069"/>
              <a:ext cx="3825998" cy="43442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grpSp>
      <p:grpSp>
        <p:nvGrpSpPr>
          <p:cNvPr id="6" name="グループ化 5"/>
          <p:cNvGrpSpPr/>
          <p:nvPr/>
        </p:nvGrpSpPr>
        <p:grpSpPr>
          <a:xfrm>
            <a:off x="2590533" y="3758874"/>
            <a:ext cx="4076242" cy="2322442"/>
            <a:chOff x="2590533" y="3758874"/>
            <a:chExt cx="4076242" cy="2322442"/>
          </a:xfrm>
        </p:grpSpPr>
        <p:sp>
          <p:nvSpPr>
            <p:cNvPr id="33" name="角丸四角形 32"/>
            <p:cNvSpPr/>
            <p:nvPr/>
          </p:nvSpPr>
          <p:spPr bwMode="auto">
            <a:xfrm>
              <a:off x="2590533" y="3758874"/>
              <a:ext cx="4076241" cy="808569"/>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32" name="角丸四角形 31"/>
            <p:cNvSpPr/>
            <p:nvPr/>
          </p:nvSpPr>
          <p:spPr bwMode="auto">
            <a:xfrm>
              <a:off x="2590534" y="4567443"/>
              <a:ext cx="4076241" cy="1513873"/>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26" name="角丸四角形 25"/>
            <p:cNvSpPr/>
            <p:nvPr/>
          </p:nvSpPr>
          <p:spPr bwMode="auto">
            <a:xfrm>
              <a:off x="2715658" y="4702884"/>
              <a:ext cx="1859986" cy="695803"/>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Spanner</a:t>
              </a:r>
              <a:endParaRPr kumimoji="0" lang="ja-JP" altLang="en-US" sz="2000" b="0" i="0" u="none" strike="noStrike" cap="none" normalizeH="0" dirty="0">
                <a:ln>
                  <a:noFill/>
                </a:ln>
                <a:solidFill>
                  <a:schemeClr val="bg1"/>
                </a:solidFill>
                <a:effectLst/>
              </a:endParaRPr>
            </a:p>
          </p:txBody>
        </p:sp>
        <p:sp>
          <p:nvSpPr>
            <p:cNvPr id="27" name="角丸四角形 26"/>
            <p:cNvSpPr/>
            <p:nvPr/>
          </p:nvSpPr>
          <p:spPr bwMode="auto">
            <a:xfrm>
              <a:off x="4681670" y="4702884"/>
              <a:ext cx="1859985" cy="695803"/>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FlumeJava</a:t>
              </a:r>
              <a:endParaRPr kumimoji="0" lang="en-US" altLang="ja-JP" sz="2000" b="0" i="0" u="none" strike="noStrike" cap="none" normalizeH="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MillWheel</a:t>
              </a:r>
              <a:endParaRPr kumimoji="0" lang="ja-JP" altLang="en-US" sz="2000" b="0" i="0" u="none" strike="noStrike" cap="none" normalizeH="0" dirty="0">
                <a:ln>
                  <a:noFill/>
                </a:ln>
                <a:solidFill>
                  <a:schemeClr val="bg1"/>
                </a:solidFill>
                <a:effectLst/>
              </a:endParaRPr>
            </a:p>
          </p:txBody>
        </p:sp>
        <p:sp>
          <p:nvSpPr>
            <p:cNvPr id="28" name="角丸四角形 27"/>
            <p:cNvSpPr/>
            <p:nvPr/>
          </p:nvSpPr>
          <p:spPr bwMode="auto">
            <a:xfrm>
              <a:off x="2715657" y="5495240"/>
              <a:ext cx="3825998" cy="434422"/>
            </a:xfrm>
            <a:prstGeom prst="roundRect">
              <a:avLst>
                <a:gd name="adj" fmla="val 0"/>
              </a:avLst>
            </a:prstGeom>
            <a:solidFill>
              <a:srgbClr val="9BBB5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sp>
          <p:nvSpPr>
            <p:cNvPr id="29" name="角丸四角形 28"/>
            <p:cNvSpPr/>
            <p:nvPr/>
          </p:nvSpPr>
          <p:spPr bwMode="auto">
            <a:xfrm>
              <a:off x="2714489" y="3910528"/>
              <a:ext cx="1859986" cy="695803"/>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BigQuery</a:t>
              </a:r>
              <a:endParaRPr kumimoji="0" lang="ja-JP" altLang="en-US" sz="2000" b="0" i="0" u="none" strike="noStrike" cap="none" normalizeH="0" dirty="0">
                <a:ln>
                  <a:noFill/>
                </a:ln>
                <a:solidFill>
                  <a:schemeClr val="bg1"/>
                </a:solidFill>
                <a:effectLst/>
              </a:endParaRPr>
            </a:p>
          </p:txBody>
        </p:sp>
        <p:sp>
          <p:nvSpPr>
            <p:cNvPr id="30" name="角丸四角形 29"/>
            <p:cNvSpPr/>
            <p:nvPr/>
          </p:nvSpPr>
          <p:spPr bwMode="auto">
            <a:xfrm>
              <a:off x="4680501" y="3910528"/>
              <a:ext cx="1859985" cy="695803"/>
            </a:xfrm>
            <a:prstGeom prst="roundRect">
              <a:avLst>
                <a:gd name="adj" fmla="val 26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Cloud</a:t>
              </a:r>
              <a:r>
                <a:rPr kumimoji="0" lang="en-US" altLang="ja-JP" sz="2000" b="0" i="0" u="none" strike="noStrike" cap="none" normalizeH="0" dirty="0">
                  <a:ln>
                    <a:noFill/>
                  </a:ln>
                  <a:solidFill>
                    <a:schemeClr val="bg1"/>
                  </a:solidFill>
                  <a:effectLst/>
                </a:rPr>
                <a:t> Dataflow</a:t>
              </a:r>
              <a:endParaRPr kumimoji="0" lang="ja-JP" altLang="en-US" sz="2000" b="0" i="0" u="none" strike="noStrike" cap="none" normalizeH="0" dirty="0">
                <a:ln>
                  <a:noFill/>
                </a:ln>
                <a:solidFill>
                  <a:schemeClr val="bg1"/>
                </a:solidFill>
                <a:effectLst/>
              </a:endParaRPr>
            </a:p>
          </p:txBody>
        </p:sp>
      </p:grpSp>
      <p:sp>
        <p:nvSpPr>
          <p:cNvPr id="34" name="角丸四角形 33"/>
          <p:cNvSpPr/>
          <p:nvPr/>
        </p:nvSpPr>
        <p:spPr bwMode="auto">
          <a:xfrm>
            <a:off x="464513" y="3910528"/>
            <a:ext cx="1814959" cy="311094"/>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a:ln>
                  <a:noFill/>
                </a:ln>
                <a:solidFill>
                  <a:schemeClr val="bg1"/>
                </a:solidFill>
                <a:effectLst/>
              </a:rPr>
              <a:t>SQL</a:t>
            </a:r>
            <a:r>
              <a:rPr kumimoji="0" lang="ja-JP" altLang="en-US" sz="1200" b="0" i="0" u="none" strike="noStrike" cap="none" normalizeH="0" dirty="0">
                <a:ln>
                  <a:noFill/>
                </a:ln>
                <a:solidFill>
                  <a:schemeClr val="bg1"/>
                </a:solidFill>
                <a:effectLst/>
              </a:rPr>
              <a:t>ライクな関数</a:t>
            </a:r>
          </a:p>
        </p:txBody>
      </p:sp>
      <p:sp>
        <p:nvSpPr>
          <p:cNvPr id="35" name="角丸四角形 34"/>
          <p:cNvSpPr/>
          <p:nvPr/>
        </p:nvSpPr>
        <p:spPr bwMode="auto">
          <a:xfrm>
            <a:off x="464513" y="4297401"/>
            <a:ext cx="1814959" cy="308930"/>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超並列クエリ</a:t>
            </a:r>
          </a:p>
        </p:txBody>
      </p:sp>
      <p:sp>
        <p:nvSpPr>
          <p:cNvPr id="36" name="角丸四角形 35"/>
          <p:cNvSpPr/>
          <p:nvPr/>
        </p:nvSpPr>
        <p:spPr bwMode="auto">
          <a:xfrm>
            <a:off x="6977835" y="4699737"/>
            <a:ext cx="1814959" cy="31109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並列パイプライン処理</a:t>
            </a:r>
          </a:p>
        </p:txBody>
      </p:sp>
      <p:sp>
        <p:nvSpPr>
          <p:cNvPr id="37" name="角丸四角形 36"/>
          <p:cNvSpPr/>
          <p:nvPr/>
        </p:nvSpPr>
        <p:spPr bwMode="auto">
          <a:xfrm>
            <a:off x="6977835" y="5086610"/>
            <a:ext cx="1814959" cy="30893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大規模ストリーム処理</a:t>
            </a:r>
          </a:p>
        </p:txBody>
      </p:sp>
      <p:sp>
        <p:nvSpPr>
          <p:cNvPr id="38" name="角丸四角形 37"/>
          <p:cNvSpPr/>
          <p:nvPr/>
        </p:nvSpPr>
        <p:spPr bwMode="auto">
          <a:xfrm>
            <a:off x="6977835" y="3907381"/>
            <a:ext cx="1814959" cy="311094"/>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関数型プログラミング</a:t>
            </a:r>
          </a:p>
        </p:txBody>
      </p:sp>
      <p:sp>
        <p:nvSpPr>
          <p:cNvPr id="39" name="角丸四角形 38"/>
          <p:cNvSpPr/>
          <p:nvPr/>
        </p:nvSpPr>
        <p:spPr bwMode="auto">
          <a:xfrm>
            <a:off x="6977835" y="4294254"/>
            <a:ext cx="1814959" cy="308930"/>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バッチとストリーム</a:t>
            </a:r>
          </a:p>
        </p:txBody>
      </p:sp>
      <p:sp>
        <p:nvSpPr>
          <p:cNvPr id="5" name="下矢印 4"/>
          <p:cNvSpPr/>
          <p:nvPr/>
        </p:nvSpPr>
        <p:spPr>
          <a:xfrm>
            <a:off x="3404212" y="2724404"/>
            <a:ext cx="2445745" cy="930998"/>
          </a:xfrm>
          <a:prstGeom prst="downArrow">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14348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1+#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1+#ppt_w/2"/>
                                          </p:val>
                                        </p:tav>
                                        <p:tav tm="100000">
                                          <p:val>
                                            <p:strVal val="#ppt_x"/>
                                          </p:val>
                                        </p:tav>
                                      </p:tavLst>
                                    </p:anim>
                                    <p:anim calcmode="lin" valueType="num">
                                      <p:cBhvr additive="base">
                                        <p:cTn id="5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P spid="35" grpId="0" animBg="1"/>
      <p:bldP spid="36" grpId="0" animBg="1"/>
      <p:bldP spid="37" grpId="0" animBg="1"/>
      <p:bldP spid="38" grpId="0" animBg="1"/>
      <p:bldP spid="39"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lang="ja-JP" altLang="en-US" dirty="0"/>
              <a:t>の課題と</a:t>
            </a:r>
            <a:r>
              <a:rPr lang="en-US" altLang="ja-JP" dirty="0"/>
              <a:t>NoSQL</a:t>
            </a:r>
            <a:endParaRPr kumimoji="1" lang="ja-JP" altLang="en-US" dirty="0"/>
          </a:p>
        </p:txBody>
      </p:sp>
      <p:sp>
        <p:nvSpPr>
          <p:cNvPr id="3" name="角丸四角形 2"/>
          <p:cNvSpPr/>
          <p:nvPr/>
        </p:nvSpPr>
        <p:spPr bwMode="auto">
          <a:xfrm>
            <a:off x="323528" y="1730050"/>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構造化データの取扱いに向く</a:t>
            </a:r>
          </a:p>
        </p:txBody>
      </p:sp>
      <p:sp>
        <p:nvSpPr>
          <p:cNvPr id="4" name="角丸四角形 3"/>
          <p:cNvSpPr/>
          <p:nvPr/>
        </p:nvSpPr>
        <p:spPr bwMode="auto">
          <a:xfrm>
            <a:off x="325350" y="2528802"/>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シンプルなデータ構造で効率的な処理が可能</a:t>
            </a:r>
            <a:endParaRPr kumimoji="0" lang="ja-JP" altLang="en-US" sz="1600" b="0" i="0" u="none" strike="noStrike" cap="none" normalizeH="0" baseline="0" dirty="0">
              <a:ln>
                <a:noFill/>
              </a:ln>
              <a:solidFill>
                <a:schemeClr val="bg1"/>
              </a:solidFill>
              <a:effectLst/>
              <a:latin typeface="+mn-ea"/>
              <a:ea typeface="+mn-ea"/>
            </a:endParaRPr>
          </a:p>
        </p:txBody>
      </p:sp>
      <p:sp>
        <p:nvSpPr>
          <p:cNvPr id="5" name="角丸四角形 4"/>
          <p:cNvSpPr/>
          <p:nvPr/>
        </p:nvSpPr>
        <p:spPr bwMode="auto">
          <a:xfrm>
            <a:off x="325350" y="332549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柔軟な</a:t>
            </a:r>
            <a:r>
              <a:rPr kumimoji="0" lang="en-US" altLang="ja-JP" sz="1600" dirty="0">
                <a:solidFill>
                  <a:schemeClr val="bg1"/>
                </a:solidFill>
                <a:latin typeface="+mn-ea"/>
              </a:rPr>
              <a:t>DB</a:t>
            </a:r>
            <a:r>
              <a:rPr kumimoji="0" lang="ja-JP" altLang="en-US" sz="1600" dirty="0">
                <a:solidFill>
                  <a:schemeClr val="bg1"/>
                </a:solidFill>
                <a:latin typeface="+mn-ea"/>
              </a:rPr>
              <a:t>構造と高い汎用性</a:t>
            </a:r>
          </a:p>
        </p:txBody>
      </p:sp>
      <p:sp>
        <p:nvSpPr>
          <p:cNvPr id="6" name="角丸四角形 5"/>
          <p:cNvSpPr/>
          <p:nvPr/>
        </p:nvSpPr>
        <p:spPr bwMode="auto">
          <a:xfrm>
            <a:off x="323528" y="4127340"/>
            <a:ext cx="4176464" cy="720080"/>
          </a:xfrm>
          <a:prstGeom prst="roundRect">
            <a:avLst>
              <a:gd name="adj" fmla="val 1901"/>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標準化された問合せ言語 </a:t>
            </a:r>
            <a:r>
              <a:rPr kumimoji="0" lang="en-US" altLang="ja-JP" sz="1600" b="0" i="0" u="none" strike="noStrike" cap="none" normalizeH="0" baseline="0" dirty="0">
                <a:ln>
                  <a:noFill/>
                </a:ln>
                <a:solidFill>
                  <a:schemeClr val="bg1"/>
                </a:solidFill>
                <a:effectLst/>
                <a:latin typeface="+mn-ea"/>
                <a:ea typeface="+mn-ea"/>
              </a:rPr>
              <a:t>(SQL</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8" name="角丸四角形 7"/>
          <p:cNvSpPr/>
          <p:nvPr/>
        </p:nvSpPr>
        <p:spPr bwMode="auto">
          <a:xfrm>
            <a:off x="4652392" y="1730050"/>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325350" y="494116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トランザクション処理に向く </a:t>
            </a:r>
            <a:r>
              <a:rPr kumimoji="0" lang="en-US" altLang="ja-JP" sz="1600" dirty="0">
                <a:solidFill>
                  <a:schemeClr val="bg1"/>
                </a:solidFill>
                <a:latin typeface="+mn-ea"/>
                <a:ea typeface="+mn-ea"/>
              </a:rPr>
              <a:t>(</a:t>
            </a:r>
            <a:r>
              <a:rPr kumimoji="0" lang="en-US" altLang="ja-JP" sz="1600" b="0" i="0" u="none" strike="noStrike" cap="none" normalizeH="0" baseline="0" dirty="0">
                <a:ln>
                  <a:noFill/>
                </a:ln>
                <a:solidFill>
                  <a:schemeClr val="bg1"/>
                </a:solidFill>
                <a:effectLst/>
                <a:latin typeface="+mn-ea"/>
                <a:ea typeface="+mn-ea"/>
              </a:rPr>
              <a:t>ACID</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10" name="角丸四角形 9"/>
          <p:cNvSpPr/>
          <p:nvPr/>
        </p:nvSpPr>
        <p:spPr bwMode="auto">
          <a:xfrm>
            <a:off x="4652392" y="3325498"/>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652392" y="4941168"/>
            <a:ext cx="4176464"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大規模な分散処理に向かない</a:t>
            </a:r>
          </a:p>
        </p:txBody>
      </p:sp>
      <p:sp>
        <p:nvSpPr>
          <p:cNvPr id="21" name="角丸四角形 20"/>
          <p:cNvSpPr/>
          <p:nvPr/>
        </p:nvSpPr>
        <p:spPr bwMode="auto">
          <a:xfrm>
            <a:off x="330030"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メリット</a:t>
            </a:r>
          </a:p>
        </p:txBody>
      </p:sp>
      <p:sp>
        <p:nvSpPr>
          <p:cNvPr id="22" name="角丸四角形 21"/>
          <p:cNvSpPr/>
          <p:nvPr/>
        </p:nvSpPr>
        <p:spPr bwMode="auto">
          <a:xfrm>
            <a:off x="4652392" y="5805264"/>
            <a:ext cx="4176464" cy="62320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ea"/>
                <a:ea typeface="+mn-ea"/>
              </a:rPr>
              <a:t>新しい</a:t>
            </a:r>
            <a:r>
              <a:rPr kumimoji="0" lang="en-US" altLang="ja-JP" sz="2000" dirty="0">
                <a:solidFill>
                  <a:schemeClr val="bg1"/>
                </a:solidFill>
                <a:latin typeface="+mn-ea"/>
                <a:ea typeface="+mn-ea"/>
              </a:rPr>
              <a:t>DB = NoSQL</a:t>
            </a:r>
            <a:endParaRPr kumimoji="0" lang="ja-JP" altLang="en-US" sz="2000" b="0" i="0" u="none" strike="noStrike" cap="none" normalizeH="0" baseline="0" dirty="0">
              <a:ln>
                <a:noFill/>
              </a:ln>
              <a:solidFill>
                <a:schemeClr val="bg1"/>
              </a:solidFill>
              <a:effectLst/>
              <a:latin typeface="+mn-ea"/>
              <a:ea typeface="+mn-ea"/>
            </a:endParaRPr>
          </a:p>
        </p:txBody>
      </p:sp>
      <p:sp>
        <p:nvSpPr>
          <p:cNvPr id="14" name="角丸四角形 13"/>
          <p:cNvSpPr/>
          <p:nvPr/>
        </p:nvSpPr>
        <p:spPr bwMode="auto">
          <a:xfrm>
            <a:off x="4652392"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デメリット</a:t>
            </a:r>
          </a:p>
        </p:txBody>
      </p:sp>
      <p:sp>
        <p:nvSpPr>
          <p:cNvPr id="12" name="右矢印 11"/>
          <p:cNvSpPr/>
          <p:nvPr/>
        </p:nvSpPr>
        <p:spPr bwMode="auto">
          <a:xfrm>
            <a:off x="330030" y="5805264"/>
            <a:ext cx="4169962" cy="623209"/>
          </a:xfrm>
          <a:prstGeom prst="rightArrow">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19093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21" grpId="0" animBg="1"/>
      <p:bldP spid="22" grpId="0" animBg="1"/>
      <p:bldP spid="14"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構造化</a:t>
            </a:r>
            <a:r>
              <a:rPr kumimoji="1" lang="ja-JP" altLang="en-US" dirty="0"/>
              <a:t>データと非構造化データ</a:t>
            </a:r>
          </a:p>
        </p:txBody>
      </p:sp>
      <p:graphicFrame>
        <p:nvGraphicFramePr>
          <p:cNvPr id="4" name="図表 3"/>
          <p:cNvGraphicFramePr/>
          <p:nvPr>
            <p:extLst>
              <p:ext uri="{D42A27DB-BD31-4B8C-83A1-F6EECF244321}">
                <p14:modId xmlns:p14="http://schemas.microsoft.com/office/powerpoint/2010/main" val="3667887422"/>
              </p:ext>
            </p:extLst>
          </p:nvPr>
        </p:nvGraphicFramePr>
        <p:xfrm>
          <a:off x="-539578" y="1046541"/>
          <a:ext cx="5136295" cy="338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151857" y="31948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構造やサイズの決まっているデータ</a:t>
            </a:r>
            <a:endParaRPr kumimoji="1" lang="en-US" altLang="ja-JP" sz="1200" dirty="0">
              <a:solidFill>
                <a:srgbClr val="FFFFFF"/>
              </a:solidFill>
              <a:cs typeface="ＭＳ Ｐゴシック"/>
            </a:endParaRPr>
          </a:p>
          <a:p>
            <a:pPr algn="ct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見積書・納品書・在庫管理</a:t>
            </a:r>
            <a:endParaRPr kumimoji="1" lang="en-US" altLang="ja-JP" sz="1200" dirty="0">
              <a:solidFill>
                <a:srgbClr val="FFFFFF"/>
              </a:solidFill>
              <a:cs typeface="ＭＳ Ｐゴシック"/>
            </a:endParaRPr>
          </a:p>
          <a:p>
            <a:pPr algn="ctr"/>
            <a:r>
              <a:rPr lang="ja-JP" altLang="en-US" sz="1200" dirty="0">
                <a:solidFill>
                  <a:srgbClr val="FFFFFF"/>
                </a:solidFill>
                <a:cs typeface="ＭＳ Ｐゴシック"/>
              </a:rPr>
              <a:t>顧客リスト・部品リスト　など</a:t>
            </a:r>
            <a:endParaRPr lang="en-US" altLang="ja-JP" sz="1200" dirty="0">
              <a:solidFill>
                <a:srgbClr val="FFFFFF"/>
              </a:solidFill>
              <a:cs typeface="ＭＳ Ｐゴシック"/>
            </a:endParaRPr>
          </a:p>
        </p:txBody>
      </p:sp>
      <p:sp>
        <p:nvSpPr>
          <p:cNvPr id="6" name="角丸四角形吹き出し 5"/>
          <p:cNvSpPr/>
          <p:nvPr/>
        </p:nvSpPr>
        <p:spPr>
          <a:xfrm>
            <a:off x="4151858" y="2175109"/>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構造・サイズが概ね決まっているデータ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営業日報・</a:t>
            </a:r>
            <a:r>
              <a:rPr kumimoji="1" lang="ja-JP" altLang="en-US" sz="1200" dirty="0">
                <a:solidFill>
                  <a:srgbClr val="FFFFFF"/>
                </a:solidFill>
                <a:cs typeface="ＭＳ Ｐゴシック"/>
              </a:rPr>
              <a:t>ブログ・</a:t>
            </a:r>
            <a:r>
              <a:rPr kumimoji="1" lang="en-US" altLang="ja-JP" sz="1200" dirty="0">
                <a:solidFill>
                  <a:srgbClr val="FFFFFF"/>
                </a:solidFill>
                <a:cs typeface="ＭＳ Ｐゴシック"/>
              </a:rPr>
              <a:t>SNS</a:t>
            </a:r>
            <a:r>
              <a:rPr kumimoji="1" lang="ja-JP" altLang="en-US" sz="1200" dirty="0">
                <a:solidFill>
                  <a:srgbClr val="FFFFFF"/>
                </a:solidFill>
                <a:cs typeface="ＭＳ Ｐゴシック"/>
              </a:rPr>
              <a:t>　など</a:t>
            </a:r>
          </a:p>
        </p:txBody>
      </p:sp>
      <p:sp>
        <p:nvSpPr>
          <p:cNvPr id="7" name="角丸四角形吹き出し 6"/>
          <p:cNvSpPr/>
          <p:nvPr/>
        </p:nvSpPr>
        <p:spPr>
          <a:xfrm>
            <a:off x="4151859" y="11592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構造・サイズが決まっていないデータ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企画書・提案書・</a:t>
            </a:r>
            <a:r>
              <a:rPr lang="en-US" altLang="ja-JP" sz="1200" dirty="0">
                <a:solidFill>
                  <a:srgbClr val="FFFFFF"/>
                </a:solidFill>
                <a:cs typeface="ＭＳ Ｐゴシック"/>
              </a:rPr>
              <a:t>Web</a:t>
            </a:r>
            <a:r>
              <a:rPr lang="ja-JP" altLang="en-US" sz="1200" dirty="0">
                <a:solidFill>
                  <a:srgbClr val="FFFFFF"/>
                </a:solidFill>
                <a:cs typeface="ＭＳ Ｐゴシック"/>
              </a:rPr>
              <a:t>サイト</a:t>
            </a: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ビデオ・画像・音声　など</a:t>
            </a:r>
          </a:p>
        </p:txBody>
      </p:sp>
      <p:sp>
        <p:nvSpPr>
          <p:cNvPr id="8" name="角丸四角形 7"/>
          <p:cNvSpPr/>
          <p:nvPr/>
        </p:nvSpPr>
        <p:spPr>
          <a:xfrm>
            <a:off x="7339911" y="1159287"/>
            <a:ext cx="1379940" cy="1920963"/>
          </a:xfrm>
          <a:prstGeom prst="roundRect">
            <a:avLst>
              <a:gd name="adj" fmla="val 1219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cs typeface="ＭＳ Ｐゴシック"/>
              </a:rPr>
              <a:t>ファイル</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サーバー</a:t>
            </a:r>
            <a:endParaRPr kumimoji="1" lang="en-US" altLang="ja-JP" dirty="0">
              <a:solidFill>
                <a:srgbClr val="FFFFFF"/>
              </a:solidFill>
              <a:cs typeface="ＭＳ Ｐゴシック"/>
            </a:endParaRPr>
          </a:p>
          <a:p>
            <a:pPr algn="ctr"/>
            <a:endParaRPr kumimoji="1" lang="en-US" altLang="ja-JP" dirty="0">
              <a:solidFill>
                <a:srgbClr val="FFFFFF"/>
              </a:solidFill>
              <a:cs typeface="ＭＳ Ｐゴシック"/>
            </a:endParaRPr>
          </a:p>
          <a:p>
            <a:pPr algn="ctr"/>
            <a:r>
              <a:rPr lang="ja-JP" altLang="en-US" dirty="0">
                <a:solidFill>
                  <a:srgbClr val="FFFFFF"/>
                </a:solidFill>
                <a:cs typeface="ＭＳ Ｐゴシック"/>
              </a:rPr>
              <a:t>グループ</a:t>
            </a:r>
            <a:endParaRPr lang="en-US" altLang="ja-JP" dirty="0">
              <a:solidFill>
                <a:srgbClr val="FFFFFF"/>
              </a:solidFill>
              <a:cs typeface="ＭＳ Ｐゴシック"/>
            </a:endParaRPr>
          </a:p>
          <a:p>
            <a:pPr algn="ctr"/>
            <a:r>
              <a:rPr lang="ja-JP" altLang="en-US" dirty="0">
                <a:solidFill>
                  <a:srgbClr val="FFFFFF"/>
                </a:solidFill>
                <a:cs typeface="ＭＳ Ｐゴシック"/>
              </a:rPr>
              <a:t>ウェア</a:t>
            </a:r>
            <a:endParaRPr kumimoji="1" lang="ja-JP" altLang="en-US" dirty="0">
              <a:solidFill>
                <a:srgbClr val="FFFFFF"/>
              </a:solidFill>
              <a:cs typeface="ＭＳ Ｐゴシック"/>
            </a:endParaRPr>
          </a:p>
        </p:txBody>
      </p:sp>
      <p:sp>
        <p:nvSpPr>
          <p:cNvPr id="9" name="角丸四角形 8"/>
          <p:cNvSpPr/>
          <p:nvPr/>
        </p:nvSpPr>
        <p:spPr>
          <a:xfrm>
            <a:off x="7339911" y="3194888"/>
            <a:ext cx="1379940" cy="92744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cs typeface="ＭＳ Ｐゴシック"/>
              </a:rPr>
              <a:t>RDBMS</a:t>
            </a:r>
            <a:endParaRPr kumimoji="1" lang="ja-JP" altLang="en-US" dirty="0">
              <a:solidFill>
                <a:srgbClr val="FFFFFF"/>
              </a:solidFill>
              <a:cs typeface="ＭＳ Ｐゴシック"/>
            </a:endParaRPr>
          </a:p>
        </p:txBody>
      </p:sp>
      <p:sp>
        <p:nvSpPr>
          <p:cNvPr id="10" name="角丸四角形 9"/>
          <p:cNvSpPr/>
          <p:nvPr/>
        </p:nvSpPr>
        <p:spPr>
          <a:xfrm>
            <a:off x="457200" y="475735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RDBMS</a:t>
            </a:r>
            <a:r>
              <a:rPr kumimoji="1" lang="ja-JP" altLang="en-US" sz="1400" dirty="0">
                <a:solidFill>
                  <a:srgbClr val="FFFFFF"/>
                </a:solidFill>
                <a:cs typeface="ＭＳ Ｐゴシック"/>
              </a:rPr>
              <a:t>は構造化データの処理に向いている</a:t>
            </a:r>
            <a:endParaRPr kumimoji="1" lang="en-US" altLang="ja-JP" sz="1400" dirty="0">
              <a:solidFill>
                <a:srgbClr val="FFFFFF"/>
              </a:solidFill>
              <a:cs typeface="ＭＳ Ｐゴシック"/>
            </a:endParaRPr>
          </a:p>
        </p:txBody>
      </p:sp>
      <p:sp>
        <p:nvSpPr>
          <p:cNvPr id="11" name="角丸四角形 10"/>
          <p:cNvSpPr/>
          <p:nvPr/>
        </p:nvSpPr>
        <p:spPr>
          <a:xfrm>
            <a:off x="457200" y="532576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現実世界では非構造化データが大半を占める</a:t>
            </a:r>
            <a:endParaRPr kumimoji="1" lang="en-US" altLang="ja-JP" sz="1400" dirty="0">
              <a:solidFill>
                <a:srgbClr val="FFFFFF"/>
              </a:solidFill>
              <a:cs typeface="ＭＳ Ｐゴシック"/>
            </a:endParaRPr>
          </a:p>
        </p:txBody>
      </p:sp>
      <p:sp>
        <p:nvSpPr>
          <p:cNvPr id="12" name="角丸四角形 11"/>
          <p:cNvSpPr/>
          <p:nvPr/>
        </p:nvSpPr>
        <p:spPr>
          <a:xfrm>
            <a:off x="457200" y="5918886"/>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cs typeface="ＭＳ Ｐゴシック"/>
              </a:rPr>
              <a:t>今後</a:t>
            </a:r>
            <a:r>
              <a:rPr lang="en-US" altLang="ja-JP" sz="1400" dirty="0">
                <a:solidFill>
                  <a:srgbClr val="FFFFFF"/>
                </a:solidFill>
                <a:cs typeface="ＭＳ Ｐゴシック"/>
              </a:rPr>
              <a:t>Web/SNS/</a:t>
            </a:r>
            <a:r>
              <a:rPr lang="ja-JP" altLang="en-US" sz="1400" dirty="0">
                <a:solidFill>
                  <a:srgbClr val="FFFFFF"/>
                </a:solidFill>
                <a:cs typeface="ＭＳ Ｐゴシック"/>
              </a:rPr>
              <a:t>モバイル</a:t>
            </a:r>
            <a:r>
              <a:rPr lang="en-US" altLang="ja-JP" sz="1400" dirty="0">
                <a:solidFill>
                  <a:srgbClr val="FFFFFF"/>
                </a:solidFill>
                <a:cs typeface="ＭＳ Ｐゴシック"/>
              </a:rPr>
              <a:t>/</a:t>
            </a:r>
            <a:r>
              <a:rPr lang="en-US" altLang="ja-JP" sz="1400">
                <a:solidFill>
                  <a:srgbClr val="FFFFFF"/>
                </a:solidFill>
                <a:cs typeface="ＭＳ Ｐゴシック"/>
              </a:rPr>
              <a:t>IoT</a:t>
            </a:r>
            <a:r>
              <a:rPr lang="ja-JP" altLang="en-US" sz="1400">
                <a:solidFill>
                  <a:srgbClr val="FFFFFF"/>
                </a:solidFill>
                <a:cs typeface="ＭＳ Ｐゴシック"/>
              </a:rPr>
              <a:t>の</a:t>
            </a:r>
            <a:r>
              <a:rPr lang="ja-JP" altLang="en-US" sz="1400" dirty="0">
                <a:solidFill>
                  <a:srgbClr val="FFFFFF"/>
                </a:solidFill>
                <a:cs typeface="ＭＳ Ｐゴシック"/>
              </a:rPr>
              <a:t>普及でデータ量が爆発的に増える</a:t>
            </a:r>
            <a:endParaRPr kumimoji="1" lang="ja-JP" altLang="en-US" sz="1400" dirty="0">
              <a:solidFill>
                <a:srgbClr val="FFFFFF"/>
              </a:solidFill>
              <a:cs typeface="ＭＳ Ｐゴシック"/>
            </a:endParaRPr>
          </a:p>
        </p:txBody>
      </p:sp>
      <p:sp>
        <p:nvSpPr>
          <p:cNvPr id="3" name="右矢印 2"/>
          <p:cNvSpPr/>
          <p:nvPr/>
        </p:nvSpPr>
        <p:spPr>
          <a:xfrm>
            <a:off x="3818224" y="4757351"/>
            <a:ext cx="667265" cy="1643448"/>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707923" y="4757351"/>
            <a:ext cx="4011927" cy="4819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大量の非構造化データ</a:t>
            </a:r>
            <a:r>
              <a:rPr lang="ja-JP" altLang="en-US" sz="1400" dirty="0">
                <a:solidFill>
                  <a:srgbClr val="FFFFFF"/>
                </a:solidFill>
                <a:latin typeface="ＭＳ Ｐゴシック"/>
                <a:ea typeface="ＭＳ Ｐゴシック"/>
                <a:cs typeface="ＭＳ Ｐゴシック"/>
              </a:rPr>
              <a:t>を効率的に処理する必要</a:t>
            </a:r>
            <a:endParaRPr kumimoji="1"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4707924" y="5325760"/>
            <a:ext cx="4011927" cy="107503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RDBMS</a:t>
            </a:r>
            <a:r>
              <a:rPr kumimoji="1" lang="ja-JP" altLang="en-US" sz="2400" dirty="0">
                <a:solidFill>
                  <a:srgbClr val="FFFFFF"/>
                </a:solidFill>
                <a:latin typeface="ＭＳ Ｐゴシック"/>
                <a:ea typeface="ＭＳ Ｐゴシック"/>
                <a:cs typeface="ＭＳ Ｐゴシック"/>
              </a:rPr>
              <a:t>ではない</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2400" dirty="0">
                <a:solidFill>
                  <a:srgbClr val="FFFFFF"/>
                </a:solidFill>
                <a:latin typeface="ＭＳ Ｐゴシック"/>
                <a:ea typeface="ＭＳ Ｐゴシック"/>
                <a:cs typeface="ＭＳ Ｐゴシック"/>
              </a:rPr>
              <a:t>新しい</a:t>
            </a:r>
            <a:r>
              <a:rPr kumimoji="1" lang="en-US" altLang="ja-JP" sz="2400" dirty="0">
                <a:solidFill>
                  <a:srgbClr val="FFFFFF"/>
                </a:solidFill>
                <a:latin typeface="ＭＳ Ｐゴシック"/>
                <a:ea typeface="ＭＳ Ｐゴシック"/>
                <a:cs typeface="ＭＳ Ｐゴシック"/>
              </a:rPr>
              <a:t>DBMS</a:t>
            </a:r>
            <a:r>
              <a:rPr kumimoji="1" lang="ja-JP" altLang="en-US" sz="2400" dirty="0">
                <a:solidFill>
                  <a:srgbClr val="FFFFFF"/>
                </a:solidFill>
                <a:latin typeface="ＭＳ Ｐゴシック"/>
                <a:ea typeface="ＭＳ Ｐゴシック"/>
                <a:cs typeface="ＭＳ Ｐゴシック"/>
              </a:rPr>
              <a:t>が必要</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3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66D3C51-D67E-45EB-AC33-4CC0A6981C06}"/>
                                            </p:graphicEl>
                                          </p:spTgt>
                                        </p:tgtEl>
                                        <p:attrNameLst>
                                          <p:attrName>style.visibility</p:attrName>
                                        </p:attrNameLst>
                                      </p:cBhvr>
                                      <p:to>
                                        <p:strVal val="visible"/>
                                      </p:to>
                                    </p:set>
                                    <p:animEffect transition="in" filter="wipe(down)">
                                      <p:cBhvr>
                                        <p:cTn id="7" dur="500"/>
                                        <p:tgtEl>
                                          <p:spTgt spid="4">
                                            <p:graphicEl>
                                              <a:dgm id="{966D3C51-D67E-45EB-AC33-4CC0A6981C0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EFACDC8-878A-4FE5-8C3B-65AB2E485B7E}"/>
                                            </p:graphicEl>
                                          </p:spTgt>
                                        </p:tgtEl>
                                        <p:attrNameLst>
                                          <p:attrName>style.visibility</p:attrName>
                                        </p:attrNameLst>
                                      </p:cBhvr>
                                      <p:to>
                                        <p:strVal val="visible"/>
                                      </p:to>
                                    </p:set>
                                    <p:animEffect transition="in" filter="wipe(down)">
                                      <p:cBhvr>
                                        <p:cTn id="11" dur="500"/>
                                        <p:tgtEl>
                                          <p:spTgt spid="4">
                                            <p:graphicEl>
                                              <a:dgm id="{BEFACDC8-878A-4FE5-8C3B-65AB2E485B7E}"/>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6FB90737-BDB0-4B7D-945F-02626A5833E3}"/>
                                            </p:graphicEl>
                                          </p:spTgt>
                                        </p:tgtEl>
                                        <p:attrNameLst>
                                          <p:attrName>style.visibility</p:attrName>
                                        </p:attrNameLst>
                                      </p:cBhvr>
                                      <p:to>
                                        <p:strVal val="visible"/>
                                      </p:to>
                                    </p:set>
                                    <p:animEffect transition="in" filter="wipe(down)">
                                      <p:cBhvr>
                                        <p:cTn id="15" dur="500"/>
                                        <p:tgtEl>
                                          <p:spTgt spid="4">
                                            <p:graphicEl>
                                              <a:dgm id="{6FB90737-BDB0-4B7D-945F-02626A5833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5" grpId="0" animBg="1"/>
      <p:bldP spid="6" grpId="0" animBg="1"/>
      <p:bldP spid="7" grpId="0" animBg="1"/>
      <p:bldP spid="8" grpId="0" animBg="1"/>
      <p:bldP spid="9" grpId="0" animBg="1"/>
      <p:bldP spid="10" grpId="0" animBg="1"/>
      <p:bldP spid="11" grpId="0" animBg="1"/>
      <p:bldP spid="12" grpId="0" animBg="1"/>
      <p:bldP spid="3"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　</a:t>
            </a:r>
            <a:r>
              <a:rPr kumimoji="1" lang="ja-JP" altLang="en-US" sz="1100" dirty="0"/>
              <a:t>*</a:t>
            </a:r>
            <a:r>
              <a:rPr kumimoji="1" lang="en-US" altLang="ja-JP" sz="1100" dirty="0"/>
              <a:t>CAP</a:t>
            </a:r>
            <a:r>
              <a:rPr kumimoji="1" lang="ja-JP" altLang="en-US" sz="1100" dirty="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C+A</a:t>
            </a:r>
          </a:p>
          <a:p>
            <a:pPr algn="ctr"/>
            <a:r>
              <a:rPr lang="ja-JP" altLang="en-US" sz="1400" dirty="0">
                <a:solidFill>
                  <a:schemeClr val="bg1"/>
                </a:solidFill>
              </a:rPr>
              <a:t>一貫性と可用性を選択するとネットワークの分断に対応できない</a:t>
            </a:r>
            <a:r>
              <a:rPr lang="en-US" altLang="ja-JP" sz="1400" dirty="0">
                <a:solidFill>
                  <a:schemeClr val="bg1"/>
                </a:solidFill>
              </a:rPr>
              <a:t>(</a:t>
            </a:r>
            <a:r>
              <a:rPr lang="ja-JP" altLang="en-US" sz="1400" dirty="0">
                <a:solidFill>
                  <a:schemeClr val="bg1"/>
                </a:solidFill>
              </a:rPr>
              <a:t>しづらい</a:t>
            </a:r>
            <a:r>
              <a:rPr lang="en-US" altLang="ja-JP" sz="1400" dirty="0">
                <a:solidFill>
                  <a:schemeClr val="bg1"/>
                </a:solidFill>
              </a:rPr>
              <a:t>)</a:t>
            </a:r>
            <a:r>
              <a:rPr lang="ja-JP" altLang="en-US" sz="1400" dirty="0" err="1">
                <a:solidFill>
                  <a:schemeClr val="bg1"/>
                </a:solidFill>
              </a:rPr>
              <a:t>。</a:t>
            </a:r>
            <a:endParaRPr lang="en-US" altLang="ja-JP" sz="1400" dirty="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A+P</a:t>
            </a:r>
          </a:p>
          <a:p>
            <a:pPr algn="ctr"/>
            <a:r>
              <a:rPr lang="ja-JP" altLang="en-US" sz="1400" dirty="0">
                <a:solidFill>
                  <a:schemeClr val="bg1"/>
                </a:solidFill>
              </a:rPr>
              <a:t>可用性とネットワーク分断耐性を選択すると、一貫性が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a:t>
            </a: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可用性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クライアントが、 常にサービスにアクセス </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a:ln>
                  <a:noFill/>
                </a:ln>
                <a:solidFill>
                  <a:schemeClr val="bg1"/>
                </a:solidFill>
                <a:effectLst/>
                <a:uLnTx/>
                <a:uFillTx/>
              </a:rPr>
              <a:t>) </a:t>
            </a:r>
            <a:r>
              <a:rPr kumimoji="0" lang="ja-JP" altLang="en-US" sz="1100" b="0" i="0" u="none" strike="noStrike" kern="0" cap="none" spc="0" normalizeH="0" baseline="0" noProof="0" dirty="0">
                <a:ln>
                  <a:noFill/>
                </a:ln>
                <a:solidFill>
                  <a:schemeClr val="bg1"/>
                </a:solidFill>
                <a:effectLst/>
                <a:uLnTx/>
                <a:uFillTx/>
              </a:rPr>
              <a:t>できることを保証</a:t>
            </a:r>
            <a:endParaRPr kumimoji="0" lang="en-US" altLang="ja-JP" sz="1100" b="0" i="0" u="none" strike="noStrike" kern="0" cap="none" spc="0" normalizeH="0" baseline="0" noProof="0" dirty="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一貫性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データ更新したら続いてアクセスする全クライアントが必ず更新されたデータを取得できることを保証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a:ln>
                  <a:noFill/>
                </a:ln>
                <a:solidFill>
                  <a:schemeClr val="bg1"/>
                </a:solidFill>
                <a:effectLst/>
                <a:uLnTx/>
                <a:uFillTx/>
              </a:rPr>
              <a:t>olerance</a:t>
            </a:r>
            <a:endParaRPr kumimoji="0" lang="en-US" altLang="ja-JP" sz="2000" b="0" i="0" u="none" strike="noStrike" kern="0" cap="none" spc="0" normalizeH="0" baseline="0" noProof="0" dirty="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分散システムにおいては、</a:t>
            </a:r>
            <a:endParaRPr kumimoji="0" lang="en-US" altLang="ja-JP" i="0" strike="noStrike" cap="none" normalizeH="0" baseline="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rPr>
              <a:t>CAP</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27565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a:t>
            </a:r>
            <a:endParaRPr kumimoji="1" lang="ja-JP" altLang="en-US" sz="1000" dirty="0"/>
          </a:p>
        </p:txBody>
      </p:sp>
      <p:sp>
        <p:nvSpPr>
          <p:cNvPr id="16" name="角丸四角形 15"/>
          <p:cNvSpPr/>
          <p:nvPr/>
        </p:nvSpPr>
        <p:spPr bwMode="auto">
          <a:xfrm>
            <a:off x="228600" y="1043137"/>
            <a:ext cx="8757186" cy="1017711"/>
          </a:xfrm>
          <a:prstGeom prst="roundRect">
            <a:avLst>
              <a:gd name="adj" fmla="val 0"/>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分散システムにおけるデータの複製においては、</a:t>
            </a:r>
            <a:r>
              <a:rPr kumimoji="0" lang="en-US" altLang="ja-JP" dirty="0">
                <a:solidFill>
                  <a:schemeClr val="bg1"/>
                </a:solidFill>
              </a:rPr>
              <a:t>C</a:t>
            </a:r>
            <a:r>
              <a:rPr kumimoji="0" lang="ja-JP" altLang="en-US" dirty="0">
                <a:solidFill>
                  <a:schemeClr val="bg1"/>
                </a:solidFill>
              </a:rPr>
              <a:t> </a:t>
            </a:r>
            <a:r>
              <a:rPr kumimoji="0" lang="en-US" altLang="ja-JP" dirty="0">
                <a:solidFill>
                  <a:schemeClr val="bg1"/>
                </a:solidFill>
              </a:rPr>
              <a:t>(Consistency), A (Availability), P (Partition Tolerance) </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20" name="角丸四角形 19"/>
          <p:cNvSpPr/>
          <p:nvPr/>
        </p:nvSpPr>
        <p:spPr bwMode="auto">
          <a:xfrm>
            <a:off x="228599" y="2564904"/>
            <a:ext cx="8757187" cy="792088"/>
          </a:xfrm>
          <a:prstGeom prst="roundRect">
            <a:avLst>
              <a:gd name="adj" fmla="val 0"/>
            </a:avLst>
          </a:prstGeom>
          <a:solidFill>
            <a:schemeClr val="accent5"/>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i="0" strike="noStrike" cap="none" normalizeH="0" baseline="0" dirty="0">
                <a:ln>
                  <a:noFill/>
                </a:ln>
                <a:solidFill>
                  <a:schemeClr val="bg1"/>
                </a:solidFill>
                <a:effectLst/>
              </a:rPr>
              <a:t>分散</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システムにおいて、ノード間の接続が失われた場合にも</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が動作し続けることを望む場合 </a:t>
            </a:r>
            <a:r>
              <a:rPr kumimoji="0" lang="en-US" altLang="ja-JP" sz="1600" dirty="0">
                <a:solidFill>
                  <a:schemeClr val="bg1"/>
                </a:solidFill>
              </a:rPr>
              <a:t>(Partition Tolerance) </a:t>
            </a:r>
            <a:r>
              <a:rPr kumimoji="0" lang="ja-JP" altLang="en-US" sz="1600" i="0" strike="noStrike" cap="none" normalizeH="0" baseline="0" dirty="0">
                <a:ln>
                  <a:noFill/>
                </a:ln>
                <a:solidFill>
                  <a:schemeClr val="bg1"/>
                </a:solidFill>
                <a:effectLst/>
              </a:rPr>
              <a:t>データの一貫性と可用性のどちらかをあきらめなければならない</a:t>
            </a:r>
          </a:p>
        </p:txBody>
      </p:sp>
      <p:sp>
        <p:nvSpPr>
          <p:cNvPr id="21" name="正方形/長方形 20"/>
          <p:cNvSpPr/>
          <p:nvPr/>
        </p:nvSpPr>
        <p:spPr bwMode="auto">
          <a:xfrm>
            <a:off x="239185"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一貫性が一時的に失われることを許容</a:t>
            </a:r>
            <a:endParaRPr kumimoji="0" lang="en-US" altLang="ja-JP" dirty="0">
              <a:solidFill>
                <a:schemeClr val="bg1"/>
              </a:solidFill>
              <a:latin typeface="+mn-lt"/>
              <a:ea typeface="+mn-ea"/>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「いいね！」がすぐに反映されないなど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22" name="正方形/長方形 21"/>
          <p:cNvSpPr/>
          <p:nvPr/>
        </p:nvSpPr>
        <p:spPr bwMode="auto">
          <a:xfrm>
            <a:off x="4664432"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a:solidFill>
                  <a:schemeClr val="bg1"/>
                </a:solidFill>
              </a:rPr>
              <a:t>が一時的に失われることを許容</a:t>
            </a:r>
            <a:endParaRPr kumimoji="0" lang="en-US" altLang="ja-JP" dirty="0">
              <a:solidFill>
                <a:schemeClr val="bg1"/>
              </a:solidFill>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サービスが一時的に使えないことがあるなど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23" name="角丸四角形 22"/>
          <p:cNvSpPr/>
          <p:nvPr/>
        </p:nvSpPr>
        <p:spPr bwMode="auto">
          <a:xfrm>
            <a:off x="239185" y="5157192"/>
            <a:ext cx="8757186" cy="1224136"/>
          </a:xfrm>
          <a:prstGeom prst="roundRect">
            <a:avLst>
              <a:gd name="adj" fmla="val 0"/>
            </a:avLst>
          </a:prstGeom>
          <a:solidFill>
            <a:schemeClr val="accent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strike="noStrike" cap="none" normalizeH="0" baseline="0" dirty="0">
                <a:ln>
                  <a:noFill/>
                </a:ln>
                <a:solidFill>
                  <a:schemeClr val="bg1"/>
                </a:solidFill>
                <a:effectLst/>
              </a:rPr>
              <a:t>P</a:t>
            </a:r>
            <a:r>
              <a:rPr kumimoji="0" lang="ja-JP" altLang="en-US" sz="2000" i="0" strike="noStrike" cap="none" normalizeH="0" baseline="0" dirty="0">
                <a:ln>
                  <a:noFill/>
                </a:ln>
                <a:solidFill>
                  <a:schemeClr val="bg1"/>
                </a:solidFill>
                <a:effectLst/>
              </a:rPr>
              <a:t>を諦める </a:t>
            </a:r>
            <a:r>
              <a:rPr kumimoji="0" lang="en-US" altLang="ja-JP" sz="2000" i="0" strike="noStrike" cap="none" normalizeH="0" baseline="0" dirty="0">
                <a:ln>
                  <a:noFill/>
                </a:ln>
                <a:solidFill>
                  <a:schemeClr val="bg1"/>
                </a:solidFill>
                <a:effectLst/>
              </a:rPr>
              <a:t>(</a:t>
            </a:r>
            <a:r>
              <a:rPr kumimoji="0" lang="ja-JP" altLang="en-US" sz="2000" i="0" strike="noStrike" cap="none" normalizeH="0" baseline="0" dirty="0">
                <a:ln>
                  <a:noFill/>
                </a:ln>
                <a:solidFill>
                  <a:schemeClr val="bg1"/>
                </a:solidFill>
                <a:effectLst/>
              </a:rPr>
              <a:t>分散させない</a:t>
            </a:r>
            <a:r>
              <a:rPr kumimoji="0" lang="en-US" altLang="ja-JP" sz="2000" i="0" strike="noStrike" cap="none" normalizeH="0" baseline="0" dirty="0">
                <a:ln>
                  <a:noFill/>
                </a:ln>
                <a:solidFill>
                  <a:schemeClr val="bg1"/>
                </a:solidFill>
                <a:effectLst/>
              </a:rPr>
              <a:t>)</a:t>
            </a:r>
            <a:r>
              <a:rPr kumimoji="0" lang="en-US" altLang="ja-JP" sz="2000" i="0" strike="noStrike" cap="none" normalizeH="0" dirty="0">
                <a:ln>
                  <a:noFill/>
                </a:ln>
                <a:solidFill>
                  <a:schemeClr val="bg1"/>
                </a:solidFill>
                <a:effectLst/>
              </a:rPr>
              <a:t> </a:t>
            </a:r>
            <a:r>
              <a:rPr kumimoji="0" lang="ja-JP" altLang="en-US" sz="2000" i="0" strike="noStrike" cap="none" normalizeH="0" dirty="0">
                <a:ln>
                  <a:noFill/>
                </a:ln>
                <a:solidFill>
                  <a:schemeClr val="bg1"/>
                </a:solidFill>
                <a:effectLst/>
              </a:rPr>
              <a:t>場合</a:t>
            </a:r>
            <a:r>
              <a:rPr kumimoji="0" lang="ja-JP" altLang="en-US" sz="2000" i="0" strike="noStrike" cap="none" normalizeH="0" baseline="0" dirty="0">
                <a:ln>
                  <a:noFill/>
                </a:ln>
                <a:solidFill>
                  <a:schemeClr val="bg1"/>
                </a:solidFill>
                <a:effectLst/>
              </a:rPr>
              <a:t> </a:t>
            </a:r>
            <a:r>
              <a:rPr kumimoji="0" lang="ja-JP" altLang="en-US" sz="2000" dirty="0">
                <a:solidFill>
                  <a:schemeClr val="bg1"/>
                </a:solidFill>
              </a:rPr>
              <a:t>には、データの一貫性と可用性を同時に達成できる</a:t>
            </a:r>
            <a:endParaRPr kumimoji="0" lang="en-US" altLang="ja-JP" sz="2000" dirty="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a:solidFill>
                  <a:schemeClr val="bg1"/>
                </a:solidFill>
              </a:rPr>
              <a:t>- ACID (RDBMS) -</a:t>
            </a:r>
            <a:endParaRPr kumimoji="0" lang="ja-JP" altLang="en-US" sz="2000" i="0" strike="noStrike" cap="none" normalizeH="0" baseline="0" dirty="0">
              <a:ln>
                <a:noFill/>
              </a:ln>
              <a:solidFill>
                <a:schemeClr val="bg1"/>
              </a:solidFill>
              <a:effectLst/>
            </a:endParaRPr>
          </a:p>
        </p:txBody>
      </p:sp>
      <p:sp>
        <p:nvSpPr>
          <p:cNvPr id="12" name="下矢印 11"/>
          <p:cNvSpPr/>
          <p:nvPr/>
        </p:nvSpPr>
        <p:spPr bwMode="auto">
          <a:xfrm>
            <a:off x="3527073" y="1988840"/>
            <a:ext cx="2160240" cy="648072"/>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20446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何を重視するか？</a:t>
            </a:r>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A+P</a:t>
            </a:r>
            <a:r>
              <a:rPr kumimoji="0" lang="ja-JP" altLang="en-US" sz="2000" dirty="0">
                <a:solidFill>
                  <a:schemeClr val="bg1"/>
                </a:solidFill>
                <a:latin typeface="+mn-lt"/>
                <a:ea typeface="+mn-ea"/>
              </a:rPr>
              <a:t>の例</a:t>
            </a: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Facebook Cassandra</a:t>
            </a:r>
          </a:p>
          <a:p>
            <a:pPr algn="ctr">
              <a:spcBef>
                <a:spcPct val="20000"/>
              </a:spcBef>
            </a:pPr>
            <a:r>
              <a:rPr kumimoji="0" lang="en-US" altLang="ja-JP" sz="2000" dirty="0">
                <a:solidFill>
                  <a:schemeClr val="bg1"/>
                </a:solidFill>
                <a:latin typeface="+mn-lt"/>
                <a:ea typeface="+mn-ea"/>
              </a:rPr>
              <a:t>Amazon Dynamo </a:t>
            </a:r>
            <a:r>
              <a:rPr kumimoji="0" lang="ja-JP" altLang="en-US" sz="2000" dirty="0">
                <a:solidFill>
                  <a:schemeClr val="bg1"/>
                </a:solidFill>
                <a:latin typeface="+mn-lt"/>
                <a:ea typeface="+mn-ea"/>
              </a:rPr>
              <a:t>など</a:t>
            </a: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「いいね！」がすぐに反映されないなど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C+P</a:t>
            </a:r>
            <a:r>
              <a:rPr kumimoji="0" lang="ja-JP" altLang="en-US" sz="2000" dirty="0">
                <a:solidFill>
                  <a:schemeClr val="bg1"/>
                </a:solidFill>
                <a:latin typeface="+mn-lt"/>
                <a:ea typeface="+mn-ea"/>
              </a:rPr>
              <a:t>の例</a:t>
            </a: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Google </a:t>
            </a:r>
            <a:r>
              <a:rPr kumimoji="0" lang="en-US" altLang="ja-JP" sz="2000" dirty="0" err="1">
                <a:solidFill>
                  <a:schemeClr val="bg1"/>
                </a:solidFill>
                <a:latin typeface="+mn-lt"/>
                <a:ea typeface="+mn-ea"/>
              </a:rPr>
              <a:t>BigTable</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Hadoop </a:t>
            </a:r>
            <a:r>
              <a:rPr kumimoji="0" lang="en-US" altLang="ja-JP" sz="2000" dirty="0" err="1">
                <a:solidFill>
                  <a:schemeClr val="bg1"/>
                </a:solidFill>
                <a:latin typeface="+mn-lt"/>
                <a:ea typeface="+mn-ea"/>
              </a:rPr>
              <a:t>Hbase</a:t>
            </a:r>
            <a:r>
              <a:rPr kumimoji="0" lang="ja-JP" altLang="en-US" sz="2000" dirty="0">
                <a:solidFill>
                  <a:schemeClr val="bg1"/>
                </a:solidFill>
                <a:latin typeface="+mn-lt"/>
                <a:ea typeface="+mn-ea"/>
              </a:rPr>
              <a:t>など</a:t>
            </a: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可用性が失われる場合がある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サービスが一時的に使えないことがあるなど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C+A</a:t>
            </a:r>
            <a:r>
              <a:rPr kumimoji="0" lang="ja-JP" altLang="en-US" sz="2000" dirty="0">
                <a:solidFill>
                  <a:schemeClr val="bg1"/>
                </a:solidFill>
                <a:latin typeface="+mn-lt"/>
                <a:ea typeface="+mn-ea"/>
              </a:rPr>
              <a:t>を重視する例</a:t>
            </a: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Oracle</a:t>
            </a:r>
          </a:p>
          <a:p>
            <a:pPr algn="ctr">
              <a:spcBef>
                <a:spcPct val="20000"/>
              </a:spcBef>
            </a:pPr>
            <a:r>
              <a:rPr kumimoji="0" lang="en-US" altLang="ja-JP" sz="2000" dirty="0">
                <a:solidFill>
                  <a:schemeClr val="bg1"/>
                </a:solidFill>
                <a:latin typeface="+mn-lt"/>
                <a:ea typeface="+mn-ea"/>
              </a:rPr>
              <a:t>MySQL</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ネットワークの分断に弱い</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整合性を保つ仕組みが必要</a:t>
            </a:r>
            <a:endParaRPr kumimoji="0" lang="en-US" altLang="ja-JP"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1340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a:t>Google</a:t>
            </a:r>
            <a:r>
              <a:rPr lang="ja-JP" altLang="en-US" dirty="0"/>
              <a:t> </a:t>
            </a:r>
            <a:r>
              <a:rPr kumimoji="1" lang="en-US" altLang="ja-JP" dirty="0" err="1"/>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a:ln>
                  <a:noFill/>
                </a:ln>
                <a:solidFill>
                  <a:schemeClr val="bg1"/>
                </a:solidFill>
                <a:effectLst/>
                <a:latin typeface="+mn-lt"/>
                <a:ea typeface="+mn-ea"/>
              </a:rPr>
              <a:t>台～数万大規模の分散処理が可能</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a:t>
            </a:r>
            <a:r>
              <a:rPr kumimoji="0" lang="ja-JP" altLang="en-US" sz="1600" dirty="0">
                <a:solidFill>
                  <a:schemeClr val="bg1"/>
                </a:solidFill>
                <a:latin typeface="+mn-lt"/>
                <a:ea typeface="+mn-ea"/>
              </a:rPr>
              <a:t>安価な</a:t>
            </a:r>
            <a:r>
              <a:rPr kumimoji="0" lang="en-US" altLang="ja-JP" sz="1600" dirty="0">
                <a:solidFill>
                  <a:schemeClr val="bg1"/>
                </a:solidFill>
                <a:latin typeface="+mn-lt"/>
                <a:ea typeface="+mn-ea"/>
              </a:rPr>
              <a:t>IA</a:t>
            </a:r>
            <a:r>
              <a:rPr kumimoji="0" lang="ja-JP" altLang="en-US" sz="1600" dirty="0">
                <a:solidFill>
                  <a:schemeClr val="bg1"/>
                </a:solidFill>
                <a:latin typeface="+mn-lt"/>
                <a:ea typeface="+mn-ea"/>
              </a:rPr>
              <a:t>サーバーを利用</a:t>
            </a:r>
            <a:r>
              <a:rPr kumimoji="0" lang="en-US" altLang="ja-JP" sz="1600" dirty="0">
                <a:solidFill>
                  <a:schemeClr val="bg1"/>
                </a:solidFill>
                <a:latin typeface="+mn-lt"/>
                <a:ea typeface="+mn-ea"/>
              </a:rPr>
              <a:t>)</a:t>
            </a:r>
            <a:endParaRPr kumimoji="0" lang="ja-JP" altLang="en-US" sz="2000" b="0" i="0" u="none" strike="noStrike" cap="none" normalizeH="0" dirty="0">
              <a:ln>
                <a:noFill/>
              </a:ln>
              <a:solidFill>
                <a:schemeClr val="bg1"/>
              </a:solidFill>
              <a:effectLst/>
              <a:latin typeface="+mn-lt"/>
              <a:ea typeface="+mn-ea"/>
            </a:endParaRP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機能はミニマム</a:t>
            </a:r>
            <a:endParaRPr kumimoji="0" lang="en-US" altLang="ja-JP"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サーバーの冗長化による高い可用性</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同時に</a:t>
            </a:r>
            <a:r>
              <a:rPr kumimoji="0" lang="en-US" altLang="ja-JP" sz="1400" dirty="0">
                <a:solidFill>
                  <a:schemeClr val="bg1"/>
                </a:solidFill>
                <a:latin typeface="+mn-lt"/>
                <a:ea typeface="+mn-ea"/>
              </a:rPr>
              <a:t>3</a:t>
            </a:r>
            <a:r>
              <a:rPr kumimoji="0" lang="ja-JP" altLang="en-US" sz="1400" dirty="0">
                <a:solidFill>
                  <a:schemeClr val="bg1"/>
                </a:solidFill>
                <a:latin typeface="+mn-lt"/>
                <a:ea typeface="+mn-ea"/>
              </a:rPr>
              <a:t>台以上のサーバーにデータを保持</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無制限のスケーラビリティ</a:t>
            </a:r>
            <a:endParaRPr kumimoji="0" lang="en-US" altLang="ja-JP" sz="20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データが増えてもレスポンスが遅くならない</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Value</a:t>
              </a:r>
              <a:endParaRPr kumimoji="0" lang="ja-JP" altLang="en-US"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Contents1</a:t>
              </a:r>
              <a:endParaRPr kumimoji="0" lang="ja-JP" altLang="en-US" sz="1400" b="0" i="0" u="none" strike="noStrike" cap="none" normalizeH="0" dirty="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Anchor1A</a:t>
              </a:r>
              <a:endParaRPr kumimoji="0" lang="ja-JP" altLang="en-US" sz="1400" b="0" i="0" u="none" strike="noStrike" cap="none" normalizeH="0" dirty="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Anchor1B</a:t>
              </a:r>
              <a:endParaRPr kumimoji="0" lang="ja-JP" altLang="en-US" sz="1400" b="0" i="0" u="none" strike="noStrike" cap="none" normalizeH="0" dirty="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Contents2</a:t>
              </a:r>
              <a:endParaRPr kumimoji="0" lang="ja-JP" altLang="en-US" sz="1400" b="0" i="0" u="none" strike="noStrike" cap="none" normalizeH="0" dirty="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Anchor2A</a:t>
              </a:r>
              <a:endParaRPr kumimoji="0" lang="ja-JP" altLang="en-US" sz="1400" b="0" i="0" u="none" strike="noStrike" cap="none" normalizeH="0" dirty="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Anchor2B</a:t>
              </a:r>
              <a:endParaRPr kumimoji="0" lang="ja-JP" altLang="en-US" sz="1400" b="0" i="0" u="none" strike="noStrike" cap="none" normalizeH="0" dirty="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Contents3</a:t>
              </a:r>
              <a:endParaRPr kumimoji="0" lang="ja-JP" altLang="en-US" sz="1400" b="0" i="0" u="none" strike="noStrike" cap="none" normalizeH="0" dirty="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Anchor3A</a:t>
              </a:r>
              <a:endParaRPr kumimoji="0" lang="ja-JP" altLang="en-US" sz="1400" b="0" i="0" u="none" strike="noStrike" cap="none" normalizeH="0" dirty="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Anchor3B</a:t>
              </a:r>
              <a:endParaRPr kumimoji="0" lang="ja-JP" altLang="en-US" sz="1400" b="0" i="0" u="none" strike="noStrike" cap="none" normalizeH="0" dirty="0">
                <a:ln>
                  <a:noFill/>
                </a:ln>
                <a:solidFill>
                  <a:schemeClr val="accent1"/>
                </a:solidFill>
                <a:effectLst/>
                <a:latin typeface="+mn-lt"/>
                <a:ea typeface="+mn-ea"/>
              </a:endParaRPr>
            </a:p>
          </p:txBody>
        </p:sp>
      </p:grpSp>
      <p:grpSp>
        <p:nvGrpSpPr>
          <p:cNvPr id="7" name="グループ化 6"/>
          <p:cNvGrpSpPr/>
          <p:nvPr/>
        </p:nvGrpSpPr>
        <p:grpSpPr>
          <a:xfrm>
            <a:off x="290669" y="1876934"/>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URL2</a:t>
              </a:r>
              <a:endParaRPr kumimoji="0" lang="ja-JP" altLang="en-US" sz="1400" b="0" i="0" u="none" strike="noStrike" cap="none" normalizeH="0" dirty="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URL3</a:t>
              </a:r>
              <a:endParaRPr kumimoji="0" lang="ja-JP" altLang="en-US" sz="1400" b="0" i="0" u="none" strike="noStrike" cap="none" normalizeH="0" dirty="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URL1</a:t>
              </a:r>
              <a:endParaRPr kumimoji="0" lang="ja-JP" altLang="en-US" sz="1400" b="0" i="0" u="none" strike="noStrike" cap="none" normalizeH="0" dirty="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キーに基づく行の</a:t>
            </a:r>
            <a:r>
              <a:rPr kumimoji="0" lang="en-US" altLang="ja-JP" b="0" i="0" u="none" strike="noStrike" cap="none" normalizeH="0" dirty="0">
                <a:ln>
                  <a:noFill/>
                </a:ln>
                <a:solidFill>
                  <a:schemeClr val="bg1"/>
                </a:solidFill>
                <a:effectLst/>
                <a:latin typeface="+mn-lt"/>
                <a:ea typeface="+mn-ea"/>
              </a:rPr>
              <a:t>CRUD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t>
            </a:r>
            <a:r>
              <a:rPr kumimoji="0" lang="ja-JP" altLang="en-US" sz="1050" dirty="0">
                <a:solidFill>
                  <a:schemeClr val="bg1"/>
                </a:solidFill>
                <a:latin typeface="+mn-lt"/>
                <a:ea typeface="+mn-ea"/>
              </a:rPr>
              <a:t>追加・取得・更新・削除</a:t>
            </a:r>
            <a:r>
              <a:rPr kumimoji="0" lang="en-US" altLang="ja-JP" sz="1050" dirty="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ACID</a:t>
            </a:r>
            <a:r>
              <a:rPr kumimoji="0" lang="ja-JP" altLang="en-US" sz="1050" dirty="0">
                <a:solidFill>
                  <a:schemeClr val="bg1"/>
                </a:solidFill>
                <a:latin typeface="+mn-lt"/>
                <a:ea typeface="+mn-ea"/>
              </a:rPr>
              <a:t>を保証</a:t>
            </a:r>
            <a:endParaRPr kumimoji="0" lang="en-US" altLang="ja-JP" sz="1050" b="0" i="0" u="none" strike="noStrike" cap="none" normalizeH="0" dirty="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キーに基づくスキャン</a:t>
            </a:r>
            <a:endParaRPr kumimoji="0" lang="en-US" altLang="ja-JP" b="0" i="0" u="none" strike="noStrike" cap="none" normalizeH="0" dirty="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a:solidFill>
                  <a:schemeClr val="accent4"/>
                </a:solidFill>
                <a:latin typeface="+mn-lt"/>
                <a:ea typeface="+mn-ea"/>
              </a:rPr>
              <a:t>BigTable</a:t>
            </a:r>
            <a:r>
              <a:rPr kumimoji="1" lang="ja-JP" altLang="en-US" sz="2400" dirty="0">
                <a:solidFill>
                  <a:schemeClr val="accent4"/>
                </a:solidFill>
                <a:latin typeface="+mn-lt"/>
                <a:ea typeface="+mn-ea"/>
              </a:rPr>
              <a:t>のデータモデル </a:t>
            </a:r>
            <a:r>
              <a:rPr kumimoji="1" lang="en-US" altLang="ja-JP" sz="2400" dirty="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http://static.googleusercontent.com/media/research.google.com/ja//archive/bigtable-osdi06.pdf </a:t>
            </a:r>
            <a:r>
              <a:rPr lang="ja-JP" altLang="en-US" sz="700" dirty="0">
                <a:solidFill>
                  <a:schemeClr val="accent4"/>
                </a:solidFill>
                <a:latin typeface="+mn-lt"/>
                <a:ea typeface="+mn-ea"/>
              </a:rPr>
              <a:t>を参考に再構成</a:t>
            </a:r>
            <a:endParaRPr kumimoji="1" lang="ja-JP" altLang="en-US" sz="700" dirty="0">
              <a:solidFill>
                <a:schemeClr val="accent4"/>
              </a:solidFill>
              <a:latin typeface="+mn-lt"/>
              <a:ea typeface="+mn-ea"/>
            </a:endParaRPr>
          </a:p>
        </p:txBody>
      </p:sp>
      <p:sp>
        <p:nvSpPr>
          <p:cNvPr id="40" name="星 12 39"/>
          <p:cNvSpPr/>
          <p:nvPr/>
        </p:nvSpPr>
        <p:spPr bwMode="auto">
          <a:xfrm rot="20057070">
            <a:off x="3167843" y="3922059"/>
            <a:ext cx="2160240" cy="1025540"/>
          </a:xfrm>
          <a:prstGeom prst="star12">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アプリケーションの設計・実装が困難</a:t>
            </a:r>
            <a:endParaRPr kumimoji="0" lang="en-US" altLang="ja-JP" sz="20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プログラマに負担</a:t>
            </a:r>
            <a:endParaRPr kumimoji="0" lang="en-US" altLang="ja-JP"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1685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ドキュメント型データベース</a:t>
            </a:r>
          </a:p>
        </p:txBody>
      </p:sp>
      <p:pic>
        <p:nvPicPr>
          <p:cNvPr id="3" name="図 2"/>
          <p:cNvPicPr>
            <a:picLocks noChangeAspect="1"/>
          </p:cNvPicPr>
          <p:nvPr/>
        </p:nvPicPr>
        <p:blipFill>
          <a:blip r:embed="rId3"/>
          <a:stretch>
            <a:fillRect/>
          </a:stretch>
        </p:blipFill>
        <p:spPr>
          <a:xfrm>
            <a:off x="423862" y="1528762"/>
            <a:ext cx="8296275" cy="3800475"/>
          </a:xfrm>
          <a:prstGeom prst="rect">
            <a:avLst/>
          </a:prstGeom>
        </p:spPr>
      </p:pic>
      <p:sp>
        <p:nvSpPr>
          <p:cNvPr id="4" name="正方形/長方形 3"/>
          <p:cNvSpPr/>
          <p:nvPr/>
        </p:nvSpPr>
        <p:spPr>
          <a:xfrm>
            <a:off x="4338320" y="5997863"/>
            <a:ext cx="4572000" cy="338554"/>
          </a:xfrm>
          <a:prstGeom prst="rect">
            <a:avLst/>
          </a:prstGeom>
        </p:spPr>
        <p:txBody>
          <a:bodyPr>
            <a:spAutoFit/>
          </a:bodyPr>
          <a:lstStyle/>
          <a:p>
            <a:r>
              <a:rPr lang="ja-JP" altLang="en-US" sz="1600" dirty="0"/>
              <a:t>http://japan.zdnet.com/article/35061825/</a:t>
            </a:r>
          </a:p>
        </p:txBody>
      </p:sp>
    </p:spTree>
    <p:extLst>
      <p:ext uri="{BB962C8B-B14F-4D97-AF65-F5344CB8AC3E}">
        <p14:creationId xmlns:p14="http://schemas.microsoft.com/office/powerpoint/2010/main" val="338561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tx2"/>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データベース管理システム </a:t>
            </a:r>
            <a:r>
              <a:rPr kumimoji="0" lang="en-US" altLang="ja-JP" sz="2400" dirty="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デジタルデータのメリット</a:t>
            </a:r>
          </a:p>
        </p:txBody>
      </p:sp>
      <p:sp>
        <p:nvSpPr>
          <p:cNvPr id="9" name="正方形/長方形 8"/>
          <p:cNvSpPr/>
          <p:nvPr/>
        </p:nvSpPr>
        <p:spPr bwMode="auto">
          <a:xfrm>
            <a:off x="935296"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データモデルの定義</a:t>
            </a:r>
          </a:p>
        </p:txBody>
      </p:sp>
      <p:sp>
        <p:nvSpPr>
          <p:cNvPr id="10" name="正方形/長方形 9"/>
          <p:cNvSpPr/>
          <p:nvPr/>
        </p:nvSpPr>
        <p:spPr bwMode="auto">
          <a:xfrm>
            <a:off x="3437649"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同時アクセス</a:t>
            </a:r>
          </a:p>
        </p:txBody>
      </p:sp>
      <p:sp>
        <p:nvSpPr>
          <p:cNvPr id="11" name="正方形/長方形 10"/>
          <p:cNvSpPr/>
          <p:nvPr/>
        </p:nvSpPr>
        <p:spPr bwMode="auto">
          <a:xfrm>
            <a:off x="5939852"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検索・更新</a:t>
            </a:r>
          </a:p>
        </p:txBody>
      </p:sp>
      <p:sp>
        <p:nvSpPr>
          <p:cNvPr id="13" name="正方形/長方形 12"/>
          <p:cNvSpPr/>
          <p:nvPr/>
        </p:nvSpPr>
        <p:spPr bwMode="auto">
          <a:xfrm>
            <a:off x="683568" y="2544628"/>
            <a:ext cx="7776864" cy="956379"/>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デジタルデータの業務活用</a:t>
            </a:r>
            <a:endParaRPr kumimoji="0" lang="en-US" altLang="ja-JP" sz="2400" dirty="0">
              <a:solidFill>
                <a:schemeClr val="bg1"/>
              </a:solidFill>
              <a:latin typeface="+mn-lt"/>
              <a:ea typeface="+mn-ea"/>
            </a:endParaRPr>
          </a:p>
          <a:p>
            <a:pPr algn="ctr">
              <a:spcBef>
                <a:spcPct val="20000"/>
              </a:spcBef>
            </a:pPr>
            <a:r>
              <a:rPr kumimoji="0" lang="ja-JP" altLang="en-US" sz="2400" dirty="0">
                <a:solidFill>
                  <a:schemeClr val="bg1"/>
                </a:solidFill>
                <a:latin typeface="+mn-lt"/>
                <a:ea typeface="+mn-ea"/>
              </a:rPr>
              <a:t>＝複数のユーザーやシステムでデータを利用・処理</a:t>
            </a:r>
          </a:p>
        </p:txBody>
      </p:sp>
      <p:sp>
        <p:nvSpPr>
          <p:cNvPr id="15" name="正方形/長方形 14"/>
          <p:cNvSpPr/>
          <p:nvPr/>
        </p:nvSpPr>
        <p:spPr bwMode="auto">
          <a:xfrm>
            <a:off x="941314"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a:solidFill>
                  <a:schemeClr val="bg1"/>
                </a:solidFill>
                <a:latin typeface="+mn-lt"/>
                <a:ea typeface="+mn-ea"/>
              </a:rPr>
              <a:t>データの一貫性を保証</a:t>
            </a:r>
          </a:p>
        </p:txBody>
      </p:sp>
      <p:sp>
        <p:nvSpPr>
          <p:cNvPr id="16" name="正方形/長方形 15"/>
          <p:cNvSpPr/>
          <p:nvPr/>
        </p:nvSpPr>
        <p:spPr bwMode="auto">
          <a:xfrm>
            <a:off x="3437799"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アクセス制御</a:t>
            </a:r>
          </a:p>
        </p:txBody>
      </p:sp>
      <p:sp>
        <p:nvSpPr>
          <p:cNvPr id="17" name="正方形/長方形 16"/>
          <p:cNvSpPr/>
          <p:nvPr/>
        </p:nvSpPr>
        <p:spPr bwMode="auto">
          <a:xfrm>
            <a:off x="5940002"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対障害性</a:t>
            </a:r>
          </a:p>
        </p:txBody>
      </p:sp>
      <p:sp>
        <p:nvSpPr>
          <p:cNvPr id="18" name="正方形/長方形 17"/>
          <p:cNvSpPr/>
          <p:nvPr/>
        </p:nvSpPr>
        <p:spPr bwMode="auto">
          <a:xfrm>
            <a:off x="935296"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高速処理</a:t>
            </a:r>
          </a:p>
        </p:txBody>
      </p:sp>
      <p:sp>
        <p:nvSpPr>
          <p:cNvPr id="19" name="正方形/長方形 18"/>
          <p:cNvSpPr/>
          <p:nvPr/>
        </p:nvSpPr>
        <p:spPr bwMode="auto">
          <a:xfrm>
            <a:off x="3437649"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検索</a:t>
            </a:r>
          </a:p>
        </p:txBody>
      </p:sp>
      <p:sp>
        <p:nvSpPr>
          <p:cNvPr id="20" name="正方形/長方形 19"/>
          <p:cNvSpPr/>
          <p:nvPr/>
        </p:nvSpPr>
        <p:spPr bwMode="auto">
          <a:xfrm>
            <a:off x="5939852"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再利用・複製</a:t>
            </a:r>
          </a:p>
        </p:txBody>
      </p:sp>
      <p:sp>
        <p:nvSpPr>
          <p:cNvPr id="3" name="下矢印 2"/>
          <p:cNvSpPr/>
          <p:nvPr/>
        </p:nvSpPr>
        <p:spPr bwMode="auto">
          <a:xfrm>
            <a:off x="3347864" y="3573015"/>
            <a:ext cx="2448272" cy="576065"/>
          </a:xfrm>
          <a:prstGeom prst="downArrow">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531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Database as a Service</a:t>
            </a:r>
            <a:endParaRPr kumimoji="1" lang="ja-JP" altLang="en-US" dirty="0"/>
          </a:p>
        </p:txBody>
      </p:sp>
      <p:pic>
        <p:nvPicPr>
          <p:cNvPr id="3" name="図 2"/>
          <p:cNvPicPr>
            <a:picLocks noChangeAspect="1"/>
          </p:cNvPicPr>
          <p:nvPr/>
        </p:nvPicPr>
        <p:blipFill>
          <a:blip r:embed="rId2"/>
          <a:stretch>
            <a:fillRect/>
          </a:stretch>
        </p:blipFill>
        <p:spPr>
          <a:xfrm>
            <a:off x="793750" y="882650"/>
            <a:ext cx="7556500" cy="5092700"/>
          </a:xfrm>
          <a:prstGeom prst="rect">
            <a:avLst/>
          </a:prstGeom>
        </p:spPr>
      </p:pic>
    </p:spTree>
    <p:extLst>
      <p:ext uri="{BB962C8B-B14F-4D97-AF65-F5344CB8AC3E}">
        <p14:creationId xmlns:p14="http://schemas.microsoft.com/office/powerpoint/2010/main" val="930312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柱 52"/>
          <p:cNvSpPr/>
          <p:nvPr/>
        </p:nvSpPr>
        <p:spPr bwMode="auto">
          <a:xfrm>
            <a:off x="882252" y="2310817"/>
            <a:ext cx="2305844" cy="637255"/>
          </a:xfrm>
          <a:prstGeom prst="can">
            <a:avLst>
              <a:gd name="adj" fmla="val 30077"/>
            </a:avLst>
          </a:prstGeom>
          <a:solidFill>
            <a:schemeClr val="tx1">
              <a:lumMod val="75000"/>
              <a:lumOff val="25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8" name="円柱 47"/>
          <p:cNvSpPr/>
          <p:nvPr/>
        </p:nvSpPr>
        <p:spPr bwMode="auto">
          <a:xfrm>
            <a:off x="717550" y="2281509"/>
            <a:ext cx="2305844" cy="637255"/>
          </a:xfrm>
          <a:prstGeom prst="can">
            <a:avLst>
              <a:gd name="adj" fmla="val 30077"/>
            </a:avLst>
          </a:prstGeom>
          <a:solidFill>
            <a:schemeClr val="tx1">
              <a:lumMod val="50000"/>
              <a:lumOff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86" name="正方形/長方形 85"/>
          <p:cNvSpPr/>
          <p:nvPr/>
        </p:nvSpPr>
        <p:spPr>
          <a:xfrm>
            <a:off x="533400" y="3018692"/>
            <a:ext cx="8077200" cy="2639061"/>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 name="円柱 3"/>
          <p:cNvSpPr/>
          <p:nvPr/>
        </p:nvSpPr>
        <p:spPr bwMode="auto">
          <a:xfrm>
            <a:off x="533400" y="811030"/>
            <a:ext cx="8077200" cy="1426126"/>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0" name="正方形/長方形 39"/>
          <p:cNvSpPr/>
          <p:nvPr/>
        </p:nvSpPr>
        <p:spPr>
          <a:xfrm>
            <a:off x="717550" y="1291542"/>
            <a:ext cx="4953000" cy="79575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7345" name="タイトル 1"/>
          <p:cNvSpPr>
            <a:spLocks noGrp="1"/>
          </p:cNvSpPr>
          <p:nvPr>
            <p:ph type="title"/>
          </p:nvPr>
        </p:nvSpPr>
        <p:spPr>
          <a:xfrm>
            <a:off x="465137" y="209550"/>
            <a:ext cx="8678863" cy="493713"/>
          </a:xfrm>
        </p:spPr>
        <p:txBody>
          <a:bodyPr/>
          <a:lstStyle/>
          <a:p>
            <a:r>
              <a:rPr lang="en-US" altLang="ja-JP" dirty="0" err="1">
                <a:ea typeface="ＭＳ Ｐゴシック" charset="-128"/>
              </a:rPr>
              <a:t>Hadoop</a:t>
            </a:r>
            <a:endParaRPr lang="ja-JP" altLang="en-US" sz="2800" dirty="0">
              <a:ea typeface="ＭＳ Ｐゴシック" charset="-128"/>
            </a:endParaRPr>
          </a:p>
        </p:txBody>
      </p:sp>
      <p:sp>
        <p:nvSpPr>
          <p:cNvPr id="19" name="角丸四角形 18"/>
          <p:cNvSpPr/>
          <p:nvPr/>
        </p:nvSpPr>
        <p:spPr bwMode="auto">
          <a:xfrm>
            <a:off x="873224" y="1338391"/>
            <a:ext cx="2286000" cy="22975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非構造化</a:t>
            </a:r>
          </a:p>
        </p:txBody>
      </p:sp>
      <p:sp>
        <p:nvSpPr>
          <p:cNvPr id="22" name="角丸四角形 21"/>
          <p:cNvSpPr/>
          <p:nvPr/>
        </p:nvSpPr>
        <p:spPr bwMode="auto">
          <a:xfrm>
            <a:off x="873224"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テキスト</a:t>
            </a:r>
          </a:p>
        </p:txBody>
      </p:sp>
      <p:sp>
        <p:nvSpPr>
          <p:cNvPr id="23" name="角丸四角形 22"/>
          <p:cNvSpPr/>
          <p:nvPr/>
        </p:nvSpPr>
        <p:spPr bwMode="auto">
          <a:xfrm>
            <a:off x="1676400"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動画</a:t>
            </a:r>
          </a:p>
        </p:txBody>
      </p:sp>
      <p:sp>
        <p:nvSpPr>
          <p:cNvPr id="24" name="角丸四角形 23"/>
          <p:cNvSpPr/>
          <p:nvPr/>
        </p:nvSpPr>
        <p:spPr bwMode="auto">
          <a:xfrm>
            <a:off x="2467272"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音声</a:t>
            </a:r>
          </a:p>
        </p:txBody>
      </p:sp>
      <p:sp>
        <p:nvSpPr>
          <p:cNvPr id="5" name="テキスト ボックス 4"/>
          <p:cNvSpPr txBox="1"/>
          <p:nvPr/>
        </p:nvSpPr>
        <p:spPr>
          <a:xfrm>
            <a:off x="3429000" y="811030"/>
            <a:ext cx="2286000" cy="461665"/>
          </a:xfrm>
          <a:prstGeom prst="rect">
            <a:avLst/>
          </a:prstGeom>
          <a:noFill/>
        </p:spPr>
        <p:txBody>
          <a:bodyPr wrap="square" rtlCol="0">
            <a:spAutoFit/>
          </a:bodyPr>
          <a:lstStyle/>
          <a:p>
            <a:pPr algn="ctr"/>
            <a:r>
              <a:rPr kumimoji="1" lang="ja-JP" altLang="en-US" sz="2400" dirty="0">
                <a:solidFill>
                  <a:srgbClr val="0000FF"/>
                </a:solidFill>
                <a:effectLst/>
                <a:latin typeface="メイリオ"/>
                <a:ea typeface="メイリオ"/>
                <a:cs typeface="メイリオ"/>
              </a:rPr>
              <a:t>ビッグデータ</a:t>
            </a:r>
          </a:p>
        </p:txBody>
      </p:sp>
      <p:sp>
        <p:nvSpPr>
          <p:cNvPr id="2" name="正方形/長方形 1"/>
          <p:cNvSpPr/>
          <p:nvPr/>
        </p:nvSpPr>
        <p:spPr>
          <a:xfrm>
            <a:off x="1214487" y="3098703"/>
            <a:ext cx="923826" cy="184730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ビッグデータ</a:t>
            </a:r>
            <a:endParaRPr kumimoji="1" lang="en-US" altLang="ja-JP" sz="8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の分割処理</a:t>
            </a:r>
            <a:endParaRPr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a:t>
            </a:r>
            <a:r>
              <a:rPr kumimoji="1" lang="en-US" altLang="ja-JP" sz="800" dirty="0">
                <a:solidFill>
                  <a:srgbClr val="FFFFFF"/>
                </a:solidFill>
                <a:latin typeface="メイリオ"/>
                <a:ea typeface="メイリオ"/>
                <a:cs typeface="メイリオ"/>
              </a:rPr>
              <a:t>MAP</a:t>
            </a:r>
            <a:r>
              <a:rPr kumimoji="1" lang="ja-JP" altLang="en-US" sz="800" dirty="0">
                <a:solidFill>
                  <a:srgbClr val="FFFFFF"/>
                </a:solidFill>
                <a:latin typeface="メイリオ"/>
                <a:ea typeface="メイリオ"/>
                <a:cs typeface="メイリオ"/>
              </a:rPr>
              <a:t>処理）</a:t>
            </a:r>
          </a:p>
        </p:txBody>
      </p:sp>
      <p:sp>
        <p:nvSpPr>
          <p:cNvPr id="85" name="正方形/長方形 84"/>
          <p:cNvSpPr/>
          <p:nvPr/>
        </p:nvSpPr>
        <p:spPr>
          <a:xfrm>
            <a:off x="7100143" y="3098703"/>
            <a:ext cx="923826" cy="184730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演算結果</a:t>
            </a:r>
            <a:endParaRPr kumimoji="1"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の集約処理</a:t>
            </a:r>
            <a:endParaRPr kumimoji="1" lang="en-US" altLang="ja-JP" sz="800" dirty="0">
              <a:solidFill>
                <a:srgbClr val="FFFFFF"/>
              </a:solidFill>
              <a:latin typeface="メイリオ"/>
              <a:ea typeface="メイリオ"/>
              <a:cs typeface="メイリオ"/>
            </a:endParaRPr>
          </a:p>
          <a:p>
            <a:pPr algn="ctr"/>
            <a:r>
              <a:rPr lang="en-US" altLang="ja-JP" sz="800" dirty="0">
                <a:solidFill>
                  <a:srgbClr val="FFFFFF"/>
                </a:solidFill>
                <a:latin typeface="メイリオ"/>
                <a:ea typeface="メイリオ"/>
                <a:cs typeface="メイリオ"/>
              </a:rPr>
              <a:t>(REDUCE</a:t>
            </a:r>
            <a:r>
              <a:rPr lang="ja-JP" altLang="en-US" sz="800" dirty="0">
                <a:solidFill>
                  <a:srgbClr val="FFFFFF"/>
                </a:solidFill>
                <a:latin typeface="メイリオ"/>
                <a:ea typeface="メイリオ"/>
                <a:cs typeface="メイリオ"/>
              </a:rPr>
              <a:t>処理</a:t>
            </a:r>
            <a:r>
              <a:rPr lang="en-US" altLang="ja-JP" sz="800" dirty="0">
                <a:solidFill>
                  <a:srgbClr val="FFFFFF"/>
                </a:solidFill>
                <a:latin typeface="メイリオ"/>
                <a:ea typeface="メイリオ"/>
                <a:cs typeface="メイリオ"/>
              </a:rPr>
              <a:t>)</a:t>
            </a:r>
          </a:p>
        </p:txBody>
      </p:sp>
      <p:sp>
        <p:nvSpPr>
          <p:cNvPr id="105" name="正方形/長方形 104"/>
          <p:cNvSpPr/>
          <p:nvPr/>
        </p:nvSpPr>
        <p:spPr>
          <a:xfrm>
            <a:off x="2839244" y="3669227"/>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1    </a:t>
            </a:r>
            <a:r>
              <a:rPr kumimoji="1" lang="ja-JP" altLang="en-US" sz="1200" dirty="0">
                <a:solidFill>
                  <a:srgbClr val="FFFFFF"/>
                </a:solidFill>
                <a:latin typeface="メイリオ"/>
                <a:ea typeface="メイリオ"/>
                <a:cs typeface="メイリオ"/>
              </a:rPr>
              <a:t>計算処理</a:t>
            </a:r>
          </a:p>
        </p:txBody>
      </p:sp>
      <p:sp>
        <p:nvSpPr>
          <p:cNvPr id="108" name="正方形/長方形 107"/>
          <p:cNvSpPr/>
          <p:nvPr/>
        </p:nvSpPr>
        <p:spPr>
          <a:xfrm>
            <a:off x="2839244" y="3923226"/>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2    </a:t>
            </a:r>
            <a:r>
              <a:rPr kumimoji="1" lang="ja-JP" altLang="en-US" sz="1200" dirty="0">
                <a:solidFill>
                  <a:srgbClr val="FFFFFF"/>
                </a:solidFill>
                <a:latin typeface="メイリオ"/>
                <a:ea typeface="メイリオ"/>
                <a:cs typeface="メイリオ"/>
              </a:rPr>
              <a:t>計算処理</a:t>
            </a:r>
          </a:p>
        </p:txBody>
      </p:sp>
      <p:sp>
        <p:nvSpPr>
          <p:cNvPr id="109" name="正方形/長方形 108"/>
          <p:cNvSpPr/>
          <p:nvPr/>
        </p:nvSpPr>
        <p:spPr>
          <a:xfrm>
            <a:off x="2839244" y="4177223"/>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3    </a:t>
            </a:r>
            <a:r>
              <a:rPr kumimoji="1" lang="ja-JP" altLang="en-US" sz="1200" dirty="0">
                <a:solidFill>
                  <a:srgbClr val="FFFFFF"/>
                </a:solidFill>
                <a:latin typeface="メイリオ"/>
                <a:ea typeface="メイリオ"/>
                <a:cs typeface="メイリオ"/>
              </a:rPr>
              <a:t>計算処理</a:t>
            </a:r>
          </a:p>
        </p:txBody>
      </p:sp>
      <p:sp>
        <p:nvSpPr>
          <p:cNvPr id="110" name="正方形/長方形 109"/>
          <p:cNvSpPr/>
          <p:nvPr/>
        </p:nvSpPr>
        <p:spPr>
          <a:xfrm>
            <a:off x="2839244" y="4717405"/>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n    </a:t>
            </a:r>
            <a:r>
              <a:rPr kumimoji="1" lang="ja-JP" altLang="en-US" sz="1200" dirty="0">
                <a:solidFill>
                  <a:srgbClr val="FFFFFF"/>
                </a:solidFill>
                <a:latin typeface="メイリオ"/>
                <a:ea typeface="メイリオ"/>
                <a:cs typeface="メイリオ"/>
              </a:rPr>
              <a:t>計算処理</a:t>
            </a:r>
          </a:p>
        </p:txBody>
      </p:sp>
      <p:sp>
        <p:nvSpPr>
          <p:cNvPr id="112" name="正方形/長方形 111"/>
          <p:cNvSpPr/>
          <p:nvPr/>
        </p:nvSpPr>
        <p:spPr>
          <a:xfrm>
            <a:off x="533400" y="5806783"/>
            <a:ext cx="8077200" cy="70387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メイリオ"/>
                <a:ea typeface="メイリオ"/>
                <a:cs typeface="メイリオ"/>
              </a:rPr>
              <a:t>知見（</a:t>
            </a:r>
            <a:r>
              <a:rPr lang="ja-JP" altLang="en-US" sz="2000" dirty="0">
                <a:solidFill>
                  <a:schemeClr val="bg1"/>
                </a:solidFill>
                <a:latin typeface="メイリオ"/>
                <a:ea typeface="メイリオ"/>
                <a:cs typeface="メイリオ"/>
              </a:rPr>
              <a:t>インテリジェンス</a:t>
            </a:r>
            <a:r>
              <a:rPr kumimoji="1" lang="ja-JP" altLang="en-US" sz="2000" dirty="0">
                <a:solidFill>
                  <a:schemeClr val="bg1"/>
                </a:solidFill>
                <a:latin typeface="メイリオ"/>
                <a:ea typeface="メイリオ"/>
                <a:cs typeface="メイリオ"/>
              </a:rPr>
              <a:t>）やノウハウ</a:t>
            </a:r>
            <a:endParaRPr kumimoji="1" lang="en-US" altLang="ja-JP" sz="2000" dirty="0">
              <a:solidFill>
                <a:schemeClr val="bg1"/>
              </a:solidFill>
              <a:latin typeface="メイリオ"/>
              <a:ea typeface="メイリオ"/>
              <a:cs typeface="メイリオ"/>
            </a:endParaRPr>
          </a:p>
          <a:p>
            <a:pPr algn="ctr"/>
            <a:r>
              <a:rPr kumimoji="1" lang="ja-JP" altLang="en-US" sz="1400" dirty="0">
                <a:solidFill>
                  <a:schemeClr val="bg1"/>
                </a:solidFill>
                <a:latin typeface="メイリオ"/>
                <a:ea typeface="メイリオ"/>
                <a:cs typeface="メイリオ"/>
              </a:rPr>
              <a:t>アドバイス、ガイド、制御、最適化などの</a:t>
            </a:r>
            <a:r>
              <a:rPr kumimoji="1" lang="ja-JP" altLang="en-US" sz="1400">
                <a:solidFill>
                  <a:schemeClr val="bg1"/>
                </a:solidFill>
                <a:latin typeface="メイリオ"/>
                <a:ea typeface="メイリオ"/>
                <a:cs typeface="メイリオ"/>
              </a:rPr>
              <a:t>ために使用</a:t>
            </a:r>
            <a:endParaRPr kumimoji="1" lang="ja-JP" altLang="en-US" sz="1400" dirty="0">
              <a:solidFill>
                <a:schemeClr val="bg1"/>
              </a:solidFill>
              <a:latin typeface="メイリオ"/>
              <a:ea typeface="メイリオ"/>
              <a:cs typeface="メイリオ"/>
            </a:endParaRPr>
          </a:p>
        </p:txBody>
      </p:sp>
      <p:cxnSp>
        <p:nvCxnSpPr>
          <p:cNvPr id="6" name="直線矢印コネクタ 5"/>
          <p:cNvCxnSpPr>
            <a:stCxn id="2" idx="3"/>
            <a:endCxn id="105" idx="1"/>
          </p:cNvCxnSpPr>
          <p:nvPr/>
        </p:nvCxnSpPr>
        <p:spPr>
          <a:xfrm flipV="1">
            <a:off x="2138313" y="3783528"/>
            <a:ext cx="700931"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462691" y="4464439"/>
            <a:ext cx="338554" cy="220573"/>
          </a:xfrm>
          <a:prstGeom prst="rect">
            <a:avLst/>
          </a:prstGeom>
          <a:noFill/>
        </p:spPr>
        <p:txBody>
          <a:bodyPr vert="eaVert" wrap="none" rtlCol="0">
            <a:spAutoFit/>
          </a:bodyPr>
          <a:lstStyle/>
          <a:p>
            <a:pPr algn="ctr"/>
            <a:r>
              <a:rPr kumimoji="1" lang="ja-JP" altLang="en-US" sz="1000" dirty="0">
                <a:solidFill>
                  <a:srgbClr val="000090"/>
                </a:solidFill>
                <a:latin typeface="メイリオ"/>
                <a:ea typeface="メイリオ"/>
                <a:cs typeface="メイリオ"/>
              </a:rPr>
              <a:t>・</a:t>
            </a:r>
          </a:p>
        </p:txBody>
      </p:sp>
      <p:cxnSp>
        <p:nvCxnSpPr>
          <p:cNvPr id="114" name="直線矢印コネクタ 113"/>
          <p:cNvCxnSpPr>
            <a:stCxn id="2" idx="3"/>
            <a:endCxn id="108" idx="1"/>
          </p:cNvCxnSpPr>
          <p:nvPr/>
        </p:nvCxnSpPr>
        <p:spPr>
          <a:xfrm>
            <a:off x="2138313" y="4022355"/>
            <a:ext cx="700931"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2" idx="3"/>
            <a:endCxn id="109" idx="1"/>
          </p:cNvCxnSpPr>
          <p:nvPr/>
        </p:nvCxnSpPr>
        <p:spPr>
          <a:xfrm>
            <a:off x="2138313" y="4022355"/>
            <a:ext cx="700931"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2" idx="3"/>
            <a:endCxn id="110" idx="1"/>
          </p:cNvCxnSpPr>
          <p:nvPr/>
        </p:nvCxnSpPr>
        <p:spPr>
          <a:xfrm>
            <a:off x="2138313" y="4022355"/>
            <a:ext cx="700931"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5" idx="3"/>
            <a:endCxn id="85" idx="1"/>
          </p:cNvCxnSpPr>
          <p:nvPr/>
        </p:nvCxnSpPr>
        <p:spPr>
          <a:xfrm>
            <a:off x="6301581" y="3783528"/>
            <a:ext cx="798562"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8" idx="3"/>
            <a:endCxn id="85" idx="1"/>
          </p:cNvCxnSpPr>
          <p:nvPr/>
        </p:nvCxnSpPr>
        <p:spPr>
          <a:xfrm flipV="1">
            <a:off x="6301581" y="4022355"/>
            <a:ext cx="798562"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09" idx="3"/>
            <a:endCxn id="85" idx="1"/>
          </p:cNvCxnSpPr>
          <p:nvPr/>
        </p:nvCxnSpPr>
        <p:spPr>
          <a:xfrm flipV="1">
            <a:off x="6301581" y="4022355"/>
            <a:ext cx="798562"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10" idx="3"/>
            <a:endCxn id="85" idx="1"/>
          </p:cNvCxnSpPr>
          <p:nvPr/>
        </p:nvCxnSpPr>
        <p:spPr>
          <a:xfrm flipV="1">
            <a:off x="6301581" y="4022355"/>
            <a:ext cx="798562"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6" name="テキスト ボックス 125"/>
          <p:cNvSpPr txBox="1"/>
          <p:nvPr/>
        </p:nvSpPr>
        <p:spPr>
          <a:xfrm>
            <a:off x="2772485" y="3348636"/>
            <a:ext cx="3595856"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多数のコンピューターによる並列分散処理</a:t>
            </a:r>
          </a:p>
        </p:txBody>
      </p:sp>
      <p:sp>
        <p:nvSpPr>
          <p:cNvPr id="3" name="正方形/長方形 2"/>
          <p:cNvSpPr/>
          <p:nvPr/>
        </p:nvSpPr>
        <p:spPr>
          <a:xfrm>
            <a:off x="5867400" y="1288565"/>
            <a:ext cx="2559050" cy="79575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 name="角丸四角形 19"/>
          <p:cNvSpPr/>
          <p:nvPr/>
        </p:nvSpPr>
        <p:spPr bwMode="auto">
          <a:xfrm>
            <a:off x="3227487" y="1338391"/>
            <a:ext cx="2286000" cy="22975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半構造化</a:t>
            </a:r>
          </a:p>
        </p:txBody>
      </p:sp>
      <p:sp>
        <p:nvSpPr>
          <p:cNvPr id="28" name="角丸四角形 27"/>
          <p:cNvSpPr/>
          <p:nvPr/>
        </p:nvSpPr>
        <p:spPr bwMode="auto">
          <a:xfrm>
            <a:off x="32274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a:solidFill>
                  <a:schemeClr val="bg1"/>
                </a:solidFill>
                <a:latin typeface="メイリオ"/>
                <a:ea typeface="メイリオ"/>
                <a:cs typeface="メイリオ"/>
              </a:rPr>
              <a:t>XML</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5" name="角丸四角形 44"/>
          <p:cNvSpPr/>
          <p:nvPr/>
        </p:nvSpPr>
        <p:spPr bwMode="auto">
          <a:xfrm>
            <a:off x="6007100" y="1338391"/>
            <a:ext cx="2286000" cy="22975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構造化</a:t>
            </a:r>
          </a:p>
        </p:txBody>
      </p:sp>
      <p:sp>
        <p:nvSpPr>
          <p:cNvPr id="46" name="角丸四角形 45"/>
          <p:cNvSpPr/>
          <p:nvPr/>
        </p:nvSpPr>
        <p:spPr bwMode="auto">
          <a:xfrm>
            <a:off x="4022924"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JSON</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9" name="角丸四角形 48"/>
          <p:cNvSpPr/>
          <p:nvPr/>
        </p:nvSpPr>
        <p:spPr bwMode="auto">
          <a:xfrm>
            <a:off x="60071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業務データ</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0" name="角丸四角形 49"/>
          <p:cNvSpPr/>
          <p:nvPr/>
        </p:nvSpPr>
        <p:spPr bwMode="auto">
          <a:xfrm>
            <a:off x="67945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GPS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1" name="角丸四角形 50"/>
          <p:cNvSpPr/>
          <p:nvPr/>
        </p:nvSpPr>
        <p:spPr bwMode="auto">
          <a:xfrm>
            <a:off x="7587456"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センサー</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2" name="角丸四角形 51"/>
          <p:cNvSpPr/>
          <p:nvPr/>
        </p:nvSpPr>
        <p:spPr bwMode="auto">
          <a:xfrm>
            <a:off x="48276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文書</a:t>
            </a:r>
          </a:p>
        </p:txBody>
      </p:sp>
      <p:sp>
        <p:nvSpPr>
          <p:cNvPr id="8" name="テキスト ボックス 7"/>
          <p:cNvSpPr txBox="1"/>
          <p:nvPr/>
        </p:nvSpPr>
        <p:spPr>
          <a:xfrm>
            <a:off x="2285560" y="1776542"/>
            <a:ext cx="1852302" cy="307777"/>
          </a:xfrm>
          <a:prstGeom prst="rect">
            <a:avLst/>
          </a:prstGeom>
          <a:noFill/>
        </p:spPr>
        <p:txBody>
          <a:bodyPr wrap="none" rtlCol="0">
            <a:spAutoFit/>
          </a:bodyPr>
          <a:lstStyle/>
          <a:p>
            <a:pPr algn="ctr"/>
            <a:r>
              <a:rPr kumimoji="1" lang="en-US" altLang="ja-JP" sz="1400" dirty="0" err="1">
                <a:solidFill>
                  <a:srgbClr val="000090"/>
                </a:solidFill>
                <a:latin typeface="メイリオ"/>
                <a:ea typeface="メイリオ"/>
                <a:cs typeface="メイリオ"/>
              </a:rPr>
              <a:t>NoSQL</a:t>
            </a:r>
            <a:r>
              <a:rPr kumimoji="1" lang="ja-JP" altLang="en-US" sz="1400" dirty="0">
                <a:solidFill>
                  <a:srgbClr val="000090"/>
                </a:solidFill>
                <a:latin typeface="メイリオ"/>
                <a:ea typeface="メイリオ"/>
                <a:cs typeface="メイリオ"/>
              </a:rPr>
              <a:t>データベース</a:t>
            </a:r>
          </a:p>
        </p:txBody>
      </p:sp>
      <p:sp>
        <p:nvSpPr>
          <p:cNvPr id="41" name="テキスト ボックス 40"/>
          <p:cNvSpPr txBox="1"/>
          <p:nvPr/>
        </p:nvSpPr>
        <p:spPr>
          <a:xfrm>
            <a:off x="6340416" y="1776542"/>
            <a:ext cx="1620957"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関係データベース</a:t>
            </a:r>
          </a:p>
        </p:txBody>
      </p:sp>
      <p:sp>
        <p:nvSpPr>
          <p:cNvPr id="43" name="円柱 42"/>
          <p:cNvSpPr/>
          <p:nvPr/>
        </p:nvSpPr>
        <p:spPr bwMode="auto">
          <a:xfrm>
            <a:off x="533401" y="2237156"/>
            <a:ext cx="2305844" cy="637255"/>
          </a:xfrm>
          <a:prstGeom prst="can">
            <a:avLst>
              <a:gd name="adj" fmla="val 30077"/>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dirty="0">
                <a:ln>
                  <a:noFill/>
                </a:ln>
                <a:solidFill>
                  <a:schemeClr val="bg1"/>
                </a:solidFill>
                <a:effectLst/>
                <a:latin typeface="メイリオ"/>
                <a:ea typeface="メイリオ"/>
                <a:cs typeface="メイリオ"/>
              </a:rPr>
              <a:t>HDFS</a:t>
            </a:r>
            <a:r>
              <a:rPr kumimoji="0" lang="ja-JP" altLang="en-US" sz="1000" b="0" i="0" u="none" strike="noStrike" cap="none" normalizeH="0" baseline="0" dirty="0">
                <a:ln>
                  <a:noFill/>
                </a:ln>
                <a:solidFill>
                  <a:schemeClr val="bg1"/>
                </a:solidFill>
                <a:effectLst/>
                <a:latin typeface="メイリオ"/>
                <a:ea typeface="メイリオ"/>
                <a:cs typeface="メイリオ"/>
              </a:rPr>
              <a:t>（分散ファイルシステム）</a:t>
            </a:r>
            <a:endParaRPr kumimoji="0" lang="en-US" altLang="ja-JP" sz="1000" b="0" i="0" u="none" strike="noStrike" cap="none" normalizeH="0" baseline="0" dirty="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err="1">
                <a:solidFill>
                  <a:schemeClr val="bg1"/>
                </a:solidFill>
                <a:latin typeface="メイリオ"/>
                <a:ea typeface="メイリオ"/>
                <a:cs typeface="メイリオ"/>
              </a:rPr>
              <a:t>Hadoop</a:t>
            </a:r>
            <a:r>
              <a:rPr kumimoji="0" lang="en-US" altLang="ja-JP" sz="800" dirty="0">
                <a:solidFill>
                  <a:schemeClr val="bg1"/>
                </a:solidFill>
                <a:latin typeface="メイリオ"/>
                <a:ea typeface="メイリオ"/>
                <a:cs typeface="メイリオ"/>
              </a:rPr>
              <a:t> Distributed File System</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9" name="テキスト ボックス 8"/>
          <p:cNvSpPr txBox="1"/>
          <p:nvPr/>
        </p:nvSpPr>
        <p:spPr>
          <a:xfrm>
            <a:off x="3767304" y="3016455"/>
            <a:ext cx="1613342" cy="400110"/>
          </a:xfrm>
          <a:prstGeom prst="rect">
            <a:avLst/>
          </a:prstGeom>
          <a:noFill/>
        </p:spPr>
        <p:txBody>
          <a:bodyPr wrap="none" rtlCol="0">
            <a:spAutoFit/>
          </a:bodyPr>
          <a:lstStyle/>
          <a:p>
            <a:pPr algn="ctr"/>
            <a:r>
              <a:rPr kumimoji="1" lang="en-US" altLang="ja-JP" sz="2000" dirty="0" err="1">
                <a:solidFill>
                  <a:srgbClr val="800000"/>
                </a:solidFill>
                <a:latin typeface="メイリオ"/>
                <a:ea typeface="メイリオ"/>
                <a:cs typeface="メイリオ"/>
              </a:rPr>
              <a:t>MapReduce</a:t>
            </a:r>
            <a:endParaRPr kumimoji="1" lang="ja-JP" altLang="en-US" sz="2000" dirty="0">
              <a:solidFill>
                <a:srgbClr val="800000"/>
              </a:solidFill>
              <a:latin typeface="メイリオ"/>
              <a:ea typeface="メイリオ"/>
              <a:cs typeface="メイリオ"/>
            </a:endParaRPr>
          </a:p>
        </p:txBody>
      </p:sp>
      <p:sp>
        <p:nvSpPr>
          <p:cNvPr id="47" name="曲折矢印 46"/>
          <p:cNvSpPr/>
          <p:nvPr/>
        </p:nvSpPr>
        <p:spPr>
          <a:xfrm rot="10800000">
            <a:off x="2772484" y="2158999"/>
            <a:ext cx="2055202" cy="595923"/>
          </a:xfrm>
          <a:prstGeom prst="bentArrow">
            <a:avLst>
              <a:gd name="adj1" fmla="val 34968"/>
              <a:gd name="adj2" fmla="val 30735"/>
              <a:gd name="adj3" fmla="val 25000"/>
              <a:gd name="adj4" fmla="val 43750"/>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 name="下矢印 9"/>
          <p:cNvSpPr/>
          <p:nvPr/>
        </p:nvSpPr>
        <p:spPr>
          <a:xfrm>
            <a:off x="1366471" y="2794000"/>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6" name="正方形/長方形 65"/>
          <p:cNvSpPr/>
          <p:nvPr/>
        </p:nvSpPr>
        <p:spPr>
          <a:xfrm>
            <a:off x="1214487" y="5060307"/>
            <a:ext cx="6809482" cy="45930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メイリオ"/>
                <a:ea typeface="メイリオ"/>
                <a:cs typeface="メイリオ"/>
              </a:rPr>
              <a:t>アナリティクスなどのアプリケーション</a:t>
            </a:r>
            <a:endParaRPr kumimoji="1" lang="ja-JP" altLang="en-US" sz="2000" dirty="0">
              <a:solidFill>
                <a:schemeClr val="bg1"/>
              </a:solidFill>
              <a:latin typeface="メイリオ"/>
              <a:ea typeface="メイリオ"/>
              <a:cs typeface="メイリオ"/>
            </a:endParaRPr>
          </a:p>
        </p:txBody>
      </p:sp>
      <p:sp>
        <p:nvSpPr>
          <p:cNvPr id="54" name="下矢印 53"/>
          <p:cNvSpPr/>
          <p:nvPr/>
        </p:nvSpPr>
        <p:spPr>
          <a:xfrm>
            <a:off x="7277527" y="4756327"/>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7" name="下矢印 66"/>
          <p:cNvSpPr/>
          <p:nvPr/>
        </p:nvSpPr>
        <p:spPr>
          <a:xfrm>
            <a:off x="4327220" y="5480384"/>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Tree>
    <p:extLst>
      <p:ext uri="{BB962C8B-B14F-4D97-AF65-F5344CB8AC3E}">
        <p14:creationId xmlns:p14="http://schemas.microsoft.com/office/powerpoint/2010/main" val="27369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a:latin typeface="Arial" charset="0"/>
              </a:rPr>
              <a:t>Hadoop</a:t>
            </a:r>
            <a:r>
              <a:rPr lang="ja-JP" altLang="en-US" dirty="0">
                <a:latin typeface="Arial" charset="0"/>
              </a:rPr>
              <a:t>の業務データ・バッチ処理への適用</a:t>
            </a: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a:solidFill>
                  <a:srgbClr val="FFFFFF"/>
                </a:solidFill>
              </a:rPr>
              <a:t>単一</a:t>
            </a:r>
            <a:r>
              <a:rPr kumimoji="0" lang="en-US" altLang="ja-JP" sz="1100" dirty="0">
                <a:solidFill>
                  <a:srgbClr val="FFFFFF"/>
                </a:solidFill>
              </a:rPr>
              <a:t>I/O</a:t>
            </a:r>
            <a:r>
              <a:rPr kumimoji="0" lang="ja-JP" altLang="en-US" sz="1100" dirty="0">
                <a:solidFill>
                  <a:srgbClr val="FFFFFF"/>
                </a:solidFill>
              </a:rPr>
              <a:t>パス</a:t>
            </a:r>
            <a:r>
              <a:rPr kumimoji="0" lang="en-US" altLang="ja-JP" sz="1100" dirty="0">
                <a:solidFill>
                  <a:srgbClr val="FFFFFF"/>
                </a:solidFill>
              </a:rPr>
              <a:t>&amp;</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3">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a:solidFill>
                    <a:srgbClr val="FFFFFF"/>
                  </a:solidFill>
                </a:rPr>
                <a:t>複数</a:t>
              </a:r>
              <a:r>
                <a:rPr kumimoji="0" lang="en-US" altLang="ja-JP" dirty="0">
                  <a:solidFill>
                    <a:srgbClr val="FFFFFF"/>
                  </a:solidFill>
                </a:rPr>
                <a:t>PC</a:t>
              </a:r>
              <a:r>
                <a:rPr kumimoji="0" lang="ja-JP" altLang="en-US" dirty="0">
                  <a:solidFill>
                    <a:srgbClr val="FFFFFF"/>
                  </a:solidFill>
                </a:rPr>
                <a:t>サーバー</a:t>
              </a:r>
              <a:endParaRPr kumimoji="0" lang="en-US" altLang="ja-JP" dirty="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Arial" charset="0"/>
                  <a:ea typeface="HG丸ｺﾞｼｯｸM-PRO" pitchFamily="50" charset="-128"/>
                </a:rPr>
                <a:t>サブシステム</a:t>
              </a:r>
              <a:endParaRPr kumimoji="0" lang="en-US" altLang="ja-JP" sz="14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複数</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パス</a:t>
              </a:r>
              <a:r>
                <a:rPr kumimoji="0" lang="en-US" altLang="ja-JP" sz="1100" dirty="0">
                  <a:solidFill>
                    <a:srgbClr val="FFFFFF"/>
                  </a:solidFill>
                  <a:latin typeface="Arial" charset="0"/>
                  <a:ea typeface="HG丸ｺﾞｼｯｸM-PRO" pitchFamily="50" charset="-128"/>
                </a:rPr>
                <a:t>&amp;</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専用プロセッサーを持つことで</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110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The Apache Software Foundation</a:t>
            </a:r>
            <a:endParaRPr kumimoji="1" lang="ja-JP" altLang="en-US" dirty="0"/>
          </a:p>
        </p:txBody>
      </p:sp>
      <p:pic>
        <p:nvPicPr>
          <p:cNvPr id="3" name="図 2"/>
          <p:cNvPicPr>
            <a:picLocks noChangeAspect="1"/>
          </p:cNvPicPr>
          <p:nvPr/>
        </p:nvPicPr>
        <p:blipFill>
          <a:blip r:embed="rId2"/>
          <a:stretch>
            <a:fillRect/>
          </a:stretch>
        </p:blipFill>
        <p:spPr>
          <a:xfrm>
            <a:off x="315798" y="995805"/>
            <a:ext cx="8491907" cy="5216457"/>
          </a:xfrm>
          <a:prstGeom prst="rect">
            <a:avLst/>
          </a:prstGeom>
        </p:spPr>
      </p:pic>
      <p:sp>
        <p:nvSpPr>
          <p:cNvPr id="4" name="角丸四角形 3"/>
          <p:cNvSpPr/>
          <p:nvPr/>
        </p:nvSpPr>
        <p:spPr>
          <a:xfrm>
            <a:off x="4867301" y="995805"/>
            <a:ext cx="3940404" cy="1191052"/>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cs typeface="ＭＳ Ｐゴシック"/>
              </a:rPr>
              <a:t>オープンソースソフトウェアのプロジェクトを対象に、ハードウェアやコミュニケーション手段などのビジネスインフラを提供</a:t>
            </a:r>
            <a:endParaRPr kumimoji="1" lang="ja-JP" altLang="en-US" sz="1600" dirty="0">
              <a:solidFill>
                <a:srgbClr val="FFFFFF"/>
              </a:solidFill>
              <a:cs typeface="ＭＳ Ｐゴシック"/>
            </a:endParaRPr>
          </a:p>
        </p:txBody>
      </p:sp>
      <p:sp>
        <p:nvSpPr>
          <p:cNvPr id="5" name="角丸四角形 4"/>
          <p:cNvSpPr/>
          <p:nvPr/>
        </p:nvSpPr>
        <p:spPr>
          <a:xfrm>
            <a:off x="4867301" y="2327159"/>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cs typeface="ＭＳ Ｐゴシック"/>
              </a:rPr>
              <a:t>特定の拠点を持たないバーチャルな組織</a:t>
            </a:r>
            <a:endParaRPr kumimoji="1" lang="ja-JP" altLang="en-US" sz="2000" dirty="0">
              <a:solidFill>
                <a:srgbClr val="FFFFFF"/>
              </a:solidFill>
              <a:cs typeface="ＭＳ Ｐゴシック"/>
            </a:endParaRPr>
          </a:p>
        </p:txBody>
      </p:sp>
      <p:sp>
        <p:nvSpPr>
          <p:cNvPr id="6" name="角丸四角形 5"/>
          <p:cNvSpPr/>
          <p:nvPr/>
        </p:nvSpPr>
        <p:spPr>
          <a:xfrm>
            <a:off x="4867301" y="3658513"/>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Web</a:t>
            </a:r>
            <a:r>
              <a:rPr lang="ja-JP" altLang="en-US" sz="2000" dirty="0">
                <a:solidFill>
                  <a:srgbClr val="FFFFFF"/>
                </a:solidFill>
                <a:cs typeface="ＭＳ Ｐゴシック"/>
              </a:rPr>
              <a:t>サーバーの</a:t>
            </a:r>
            <a:r>
              <a:rPr lang="en-US" altLang="ja-JP" sz="2000" dirty="0">
                <a:solidFill>
                  <a:srgbClr val="FFFFFF"/>
                </a:solidFill>
                <a:cs typeface="ＭＳ Ｐゴシック"/>
              </a:rPr>
              <a:t>Apache</a:t>
            </a:r>
            <a:r>
              <a:rPr lang="ja-JP" altLang="en-US" sz="2000" dirty="0">
                <a:solidFill>
                  <a:srgbClr val="FFFFFF"/>
                </a:solidFill>
                <a:cs typeface="ＭＳ Ｐゴシック"/>
              </a:rPr>
              <a:t>を作ったグループが設立</a:t>
            </a:r>
            <a:endParaRPr kumimoji="1" lang="ja-JP" altLang="en-US" sz="2000" dirty="0">
              <a:solidFill>
                <a:srgbClr val="FFFFFF"/>
              </a:solidFill>
              <a:cs typeface="ＭＳ Ｐゴシック"/>
            </a:endParaRPr>
          </a:p>
        </p:txBody>
      </p:sp>
      <p:sp>
        <p:nvSpPr>
          <p:cNvPr id="7" name="角丸四角形 6"/>
          <p:cNvSpPr/>
          <p:nvPr/>
        </p:nvSpPr>
        <p:spPr>
          <a:xfrm>
            <a:off x="4867301" y="4989867"/>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Hadoop</a:t>
            </a:r>
            <a:r>
              <a:rPr lang="ja-JP" altLang="en-US" sz="2000" dirty="0" err="1">
                <a:solidFill>
                  <a:srgbClr val="FFFFFF"/>
                </a:solidFill>
                <a:cs typeface="ＭＳ Ｐゴシック"/>
              </a:rPr>
              <a:t>、</a:t>
            </a:r>
            <a:r>
              <a:rPr lang="en-US" altLang="ja-JP" sz="2000" dirty="0">
                <a:solidFill>
                  <a:srgbClr val="FFFFFF"/>
                </a:solidFill>
                <a:cs typeface="ＭＳ Ｐゴシック"/>
              </a:rPr>
              <a:t>Spark</a:t>
            </a:r>
            <a:r>
              <a:rPr lang="ja-JP" altLang="en-US" sz="2000" dirty="0">
                <a:solidFill>
                  <a:srgbClr val="FFFFFF"/>
                </a:solidFill>
                <a:cs typeface="ＭＳ Ｐゴシック"/>
              </a:rPr>
              <a:t>を始め、</a:t>
            </a:r>
            <a:r>
              <a:rPr lang="en-US" altLang="ja-JP" sz="2000" dirty="0">
                <a:solidFill>
                  <a:srgbClr val="FFFFFF"/>
                </a:solidFill>
                <a:cs typeface="ＭＳ Ｐゴシック"/>
              </a:rPr>
              <a:t>300</a:t>
            </a:r>
            <a:r>
              <a:rPr lang="ja-JP" altLang="en-US" sz="2000" dirty="0">
                <a:solidFill>
                  <a:srgbClr val="FFFFFF"/>
                </a:solidFill>
                <a:cs typeface="ＭＳ Ｐゴシック"/>
              </a:rPr>
              <a:t>以上のオープンソースプロジェクトを管理</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34657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290513" y="1097978"/>
            <a:ext cx="6283134" cy="5081022"/>
          </a:xfrm>
          <a:prstGeom prst="rect">
            <a:avLst/>
          </a:prstGeom>
        </p:spPr>
      </p:pic>
      <p:sp>
        <p:nvSpPr>
          <p:cNvPr id="2" name="タイトル 1"/>
          <p:cNvSpPr>
            <a:spLocks noGrp="1"/>
          </p:cNvSpPr>
          <p:nvPr>
            <p:ph type="title"/>
          </p:nvPr>
        </p:nvSpPr>
        <p:spPr/>
        <p:txBody>
          <a:bodyPr/>
          <a:lstStyle/>
          <a:p>
            <a:r>
              <a:rPr kumimoji="1" lang="en-US" altLang="ja-JP" dirty="0" err="1"/>
              <a:t>Hadoop2</a:t>
            </a:r>
            <a:r>
              <a:rPr kumimoji="1" lang="ja-JP" altLang="en-US" dirty="0"/>
              <a:t>と</a:t>
            </a:r>
            <a:r>
              <a:rPr kumimoji="1" lang="en-US" altLang="ja-JP" dirty="0"/>
              <a:t>Spark</a:t>
            </a:r>
            <a:endParaRPr kumimoji="1" lang="ja-JP" altLang="en-US" dirty="0"/>
          </a:p>
        </p:txBody>
      </p:sp>
      <p:sp>
        <p:nvSpPr>
          <p:cNvPr id="5" name="正方形/長方形 4"/>
          <p:cNvSpPr/>
          <p:nvPr/>
        </p:nvSpPr>
        <p:spPr>
          <a:xfrm>
            <a:off x="5810651" y="1960264"/>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インメモリ型</a:t>
            </a:r>
            <a:r>
              <a:rPr kumimoji="1" lang="en-US" altLang="ja-JP" sz="2000" dirty="0" err="1">
                <a:solidFill>
                  <a:srgbClr val="FFFFFF"/>
                </a:solidFill>
                <a:cs typeface="ＭＳ Ｐゴシック"/>
              </a:rPr>
              <a:t>MapReduce</a:t>
            </a:r>
            <a:endParaRPr kumimoji="1" lang="ja-JP" altLang="en-US" sz="2000" dirty="0">
              <a:solidFill>
                <a:srgbClr val="FFFFFF"/>
              </a:solidFill>
              <a:cs typeface="ＭＳ Ｐゴシック"/>
            </a:endParaRPr>
          </a:p>
        </p:txBody>
      </p:sp>
      <p:sp>
        <p:nvSpPr>
          <p:cNvPr id="6" name="正方形/長方形 5"/>
          <p:cNvSpPr/>
          <p:nvPr/>
        </p:nvSpPr>
        <p:spPr>
          <a:xfrm>
            <a:off x="5810651" y="2822550"/>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高スループット</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低レイテンシ</a:t>
            </a:r>
          </a:p>
        </p:txBody>
      </p:sp>
      <p:sp>
        <p:nvSpPr>
          <p:cNvPr id="7" name="正方形/長方形 6"/>
          <p:cNvSpPr/>
          <p:nvPr/>
        </p:nvSpPr>
        <p:spPr>
          <a:xfrm>
            <a:off x="5810651" y="3684836"/>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YARN</a:t>
            </a:r>
            <a:r>
              <a:rPr kumimoji="1" lang="ja-JP" altLang="en-US" sz="2000" dirty="0">
                <a:solidFill>
                  <a:srgbClr val="FFFFFF"/>
                </a:solidFill>
                <a:cs typeface="ＭＳ Ｐゴシック"/>
              </a:rPr>
              <a:t>上で動作</a:t>
            </a:r>
            <a:endParaRPr kumimoji="1" lang="en-US" altLang="ja-JP" sz="2000" dirty="0">
              <a:solidFill>
                <a:srgbClr val="FFFFFF"/>
              </a:solidFill>
              <a:cs typeface="ＭＳ Ｐゴシック"/>
            </a:endParaRPr>
          </a:p>
        </p:txBody>
      </p:sp>
      <p:sp>
        <p:nvSpPr>
          <p:cNvPr id="8" name="正方形/長方形 7"/>
          <p:cNvSpPr/>
          <p:nvPr/>
        </p:nvSpPr>
        <p:spPr>
          <a:xfrm>
            <a:off x="5810651" y="1097978"/>
            <a:ext cx="3013860" cy="73973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Apache Spark</a:t>
            </a:r>
            <a:endParaRPr kumimoji="1" lang="ja-JP" altLang="en-US" sz="2000" dirty="0">
              <a:solidFill>
                <a:srgbClr val="FFFFFF"/>
              </a:solidFill>
              <a:cs typeface="ＭＳ Ｐゴシック"/>
            </a:endParaRPr>
          </a:p>
        </p:txBody>
      </p:sp>
      <p:sp>
        <p:nvSpPr>
          <p:cNvPr id="9" name="正方形/長方形 8"/>
          <p:cNvSpPr/>
          <p:nvPr/>
        </p:nvSpPr>
        <p:spPr>
          <a:xfrm>
            <a:off x="5810651" y="4576975"/>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リアルタイムの</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繰り返し処理に強み</a:t>
            </a:r>
          </a:p>
        </p:txBody>
      </p:sp>
      <p:sp>
        <p:nvSpPr>
          <p:cNvPr id="10" name="正方形/長方形 9"/>
          <p:cNvSpPr/>
          <p:nvPr/>
        </p:nvSpPr>
        <p:spPr>
          <a:xfrm>
            <a:off x="5810651" y="5439261"/>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BI/</a:t>
            </a:r>
            <a:r>
              <a:rPr kumimoji="1" lang="ja-JP" altLang="en-US" sz="2000" dirty="0">
                <a:solidFill>
                  <a:srgbClr val="FFFFFF"/>
                </a:solidFill>
                <a:cs typeface="ＭＳ Ｐゴシック"/>
              </a:rPr>
              <a:t>機械学習を始め、様々な分野で活用</a:t>
            </a:r>
            <a:endParaRPr kumimoji="1" lang="en-US" altLang="ja-JP" sz="2000" dirty="0">
              <a:solidFill>
                <a:srgbClr val="FFFFFF"/>
              </a:solidFill>
              <a:cs typeface="ＭＳ Ｐゴシック"/>
            </a:endParaRPr>
          </a:p>
        </p:txBody>
      </p:sp>
    </p:spTree>
    <p:extLst>
      <p:ext uri="{BB962C8B-B14F-4D97-AF65-F5344CB8AC3E}">
        <p14:creationId xmlns:p14="http://schemas.microsoft.com/office/powerpoint/2010/main" val="16767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デジタルデータベースのデータ構造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ツリー構造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ネットワーク構造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3235657016"/>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extLst>
                    <a:ext uri="{9D8B030D-6E8A-4147-A177-3AD203B41FA5}">
                      <a16:colId xmlns:a16="http://schemas.microsoft.com/office/drawing/2014/main" xmlns="" val="20000"/>
                    </a:ext>
                  </a:extLst>
                </a:gridCol>
                <a:gridCol w="468052">
                  <a:extLst>
                    <a:ext uri="{9D8B030D-6E8A-4147-A177-3AD203B41FA5}">
                      <a16:colId xmlns:a16="http://schemas.microsoft.com/office/drawing/2014/main" xmlns="" val="20001"/>
                    </a:ext>
                  </a:extLst>
                </a:gridCol>
                <a:gridCol w="468052">
                  <a:extLst>
                    <a:ext uri="{9D8B030D-6E8A-4147-A177-3AD203B41FA5}">
                      <a16:colId xmlns:a16="http://schemas.microsoft.com/office/drawing/2014/main" xmlns="" val="20002"/>
                    </a:ext>
                  </a:extLst>
                </a:gridCol>
                <a:gridCol w="468052">
                  <a:extLst>
                    <a:ext uri="{9D8B030D-6E8A-4147-A177-3AD203B41FA5}">
                      <a16:colId xmlns:a16="http://schemas.microsoft.com/office/drawing/2014/main" xmlns="" val="20003"/>
                    </a:ext>
                  </a:extLst>
                </a:gridCol>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a16="http://schemas.microsoft.com/office/drawing/2014/main" xmlns="" val="10000"/>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extLst>
                  <a:ext uri="{0D108BD9-81ED-4DB2-BD59-A6C34878D82A}">
                    <a16:rowId xmlns:a16="http://schemas.microsoft.com/office/drawing/2014/main" xmlns="" val="10001"/>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a16="http://schemas.microsoft.com/office/drawing/2014/main" xmlns="" val="10002"/>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a16="http://schemas.microsoft.com/office/drawing/2014/main" xmlns="" val="10003"/>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a16="http://schemas.microsoft.com/office/drawing/2014/main" xmlns="" val="10004"/>
                  </a:ext>
                </a:extLst>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リレーショナル構造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(1970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a:t>
            </a: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データ構造に制限</a:t>
            </a:r>
          </a:p>
        </p:txBody>
      </p:sp>
      <p:sp>
        <p:nvSpPr>
          <p:cNvPr id="128" name="正方形/長方形 127"/>
          <p:cNvSpPr/>
          <p:nvPr/>
        </p:nvSpPr>
        <p:spPr bwMode="auto">
          <a:xfrm>
            <a:off x="3291968"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木構造を拡張</a:t>
            </a:r>
          </a:p>
        </p:txBody>
      </p:sp>
      <p:sp>
        <p:nvSpPr>
          <p:cNvPr id="129" name="正方形/長方形 128"/>
          <p:cNvSpPr/>
          <p:nvPr/>
        </p:nvSpPr>
        <p:spPr bwMode="auto">
          <a:xfrm>
            <a:off x="5772374"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表構造</a:t>
            </a: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1" name="正方形/長方形 130"/>
          <p:cNvSpPr/>
          <p:nvPr/>
        </p:nvSpPr>
        <p:spPr bwMode="auto">
          <a:xfrm>
            <a:off x="3291968" y="407441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柔軟なデータ構造</a:t>
            </a: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非常に柔軟なデータ構造</a:t>
            </a: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開発生産性が高い</a:t>
            </a: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一定のリソースが必要</a:t>
            </a: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SQL</a:t>
            </a:r>
            <a:r>
              <a:rPr kumimoji="0" lang="ja-JP" altLang="en-US" sz="1400" dirty="0">
                <a:solidFill>
                  <a:schemeClr val="bg1"/>
                </a:solidFill>
                <a:latin typeface="+mn-lt"/>
                <a:ea typeface="+mn-ea"/>
              </a:rPr>
              <a:t>言語の整備</a:t>
            </a: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大規模データの高速処理</a:t>
            </a:r>
          </a:p>
        </p:txBody>
      </p:sp>
      <p:sp>
        <p:nvSpPr>
          <p:cNvPr id="75" name="正方形/長方形 74"/>
          <p:cNvSpPr/>
          <p:nvPr/>
        </p:nvSpPr>
        <p:spPr bwMode="auto">
          <a:xfrm>
            <a:off x="3286304" y="5802610"/>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CODASYL</a:t>
            </a:r>
            <a:r>
              <a:rPr kumimoji="0" lang="ja-JP" altLang="en-US" sz="1400" dirty="0">
                <a:solidFill>
                  <a:schemeClr val="bg1"/>
                </a:solidFill>
                <a:latin typeface="+mn-lt"/>
                <a:ea typeface="+mn-ea"/>
              </a:rPr>
              <a:t>規格</a:t>
            </a: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HTML</a:t>
            </a:r>
          </a:p>
          <a:p>
            <a:pPr algn="ctr">
              <a:spcBef>
                <a:spcPct val="20000"/>
              </a:spcBef>
            </a:pPr>
            <a:r>
              <a:rPr kumimoji="0" lang="en-US" altLang="ja-JP" dirty="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31945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RDBMS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a:t>
            </a:r>
            <a:endParaRPr lang="en-US" altLang="ja-JP" sz="2400" dirty="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ACID</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特性と高速化</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リレーショナルデータベース </a:t>
            </a:r>
            <a:r>
              <a:rPr kumimoji="1" lang="en-US" altLang="ja-JP" dirty="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9354711"/>
              </p:ext>
            </p:extLst>
          </p:nvPr>
        </p:nvGraphicFramePr>
        <p:xfrm>
          <a:off x="683567" y="2132856"/>
          <a:ext cx="4200128" cy="1455935"/>
        </p:xfrm>
        <a:graphic>
          <a:graphicData uri="http://schemas.openxmlformats.org/drawingml/2006/table">
            <a:tbl>
              <a:tblPr firstRow="1" bandCol="1">
                <a:tableStyleId>{5A111915-BE36-4E01-A7E5-04B1672EAD32}</a:tableStyleId>
              </a:tblPr>
              <a:tblGrid>
                <a:gridCol w="1050032">
                  <a:extLst>
                    <a:ext uri="{9D8B030D-6E8A-4147-A177-3AD203B41FA5}">
                      <a16:colId xmlns:a16="http://schemas.microsoft.com/office/drawing/2014/main" xmlns="" val="20000"/>
                    </a:ext>
                  </a:extLst>
                </a:gridCol>
                <a:gridCol w="1050032">
                  <a:extLst>
                    <a:ext uri="{9D8B030D-6E8A-4147-A177-3AD203B41FA5}">
                      <a16:colId xmlns:a16="http://schemas.microsoft.com/office/drawing/2014/main" xmlns="" val="20001"/>
                    </a:ext>
                  </a:extLst>
                </a:gridCol>
                <a:gridCol w="1050032">
                  <a:extLst>
                    <a:ext uri="{9D8B030D-6E8A-4147-A177-3AD203B41FA5}">
                      <a16:colId xmlns:a16="http://schemas.microsoft.com/office/drawing/2014/main" xmlns="" val="20002"/>
                    </a:ext>
                  </a:extLst>
                </a:gridCol>
                <a:gridCol w="1050032">
                  <a:extLst>
                    <a:ext uri="{9D8B030D-6E8A-4147-A177-3AD203B41FA5}">
                      <a16:colId xmlns:a16="http://schemas.microsoft.com/office/drawing/2014/main" xmlns="" val="20003"/>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住所コード</a:t>
                      </a:r>
                    </a:p>
                  </a:txBody>
                  <a:tcPr/>
                </a:tc>
                <a:tc>
                  <a:txBody>
                    <a:bodyPr/>
                    <a:lstStyle/>
                    <a:p>
                      <a:pPr algn="ctr"/>
                      <a:r>
                        <a:rPr kumimoji="1" lang="ja-JP" altLang="en-US" sz="1200" dirty="0"/>
                        <a:t>通勤手段</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2"/>
                  </a:ext>
                </a:extLst>
              </a:tr>
              <a:tr h="291187">
                <a:tc>
                  <a:txBody>
                    <a:bodyPr/>
                    <a:lstStyle/>
                    <a:p>
                      <a:pPr algn="ctr"/>
                      <a:r>
                        <a:rPr kumimoji="1" lang="en-US" altLang="ja-JP" sz="1200" dirty="0"/>
                        <a:t>S003</a:t>
                      </a:r>
                      <a:endParaRPr kumimoji="1" lang="ja-JP" altLang="en-US" sz="1200" dirty="0"/>
                    </a:p>
                  </a:txBody>
                  <a:tcPr/>
                </a:tc>
                <a:tc>
                  <a:txBody>
                    <a:bodyPr/>
                    <a:lstStyle/>
                    <a:p>
                      <a:pPr algn="ctr"/>
                      <a:r>
                        <a:rPr kumimoji="1" lang="ja-JP" altLang="en-US" sz="1200" dirty="0"/>
                        <a:t>山田　太郎</a:t>
                      </a:r>
                    </a:p>
                  </a:txBody>
                  <a:tcPr/>
                </a:tc>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バス</a:t>
                      </a:r>
                    </a:p>
                  </a:txBody>
                  <a:tcPr/>
                </a:tc>
                <a:extLst>
                  <a:ext uri="{0D108BD9-81ED-4DB2-BD59-A6C34878D82A}">
                    <a16:rowId xmlns:a16="http://schemas.microsoft.com/office/drawing/2014/main" xmlns="" val="10003"/>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a16="http://schemas.microsoft.com/office/drawing/2014/main" xmlns=""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89812875"/>
              </p:ext>
            </p:extLst>
          </p:nvPr>
        </p:nvGraphicFramePr>
        <p:xfrm>
          <a:off x="5148063" y="2132856"/>
          <a:ext cx="3312369" cy="1455935"/>
        </p:xfrm>
        <a:graphic>
          <a:graphicData uri="http://schemas.openxmlformats.org/drawingml/2006/table">
            <a:tbl>
              <a:tblPr firstRow="1" bandCol="1">
                <a:tableStyleId>{5A111915-BE36-4E01-A7E5-04B1672EAD32}</a:tableStyleId>
              </a:tblPr>
              <a:tblGrid>
                <a:gridCol w="1104123">
                  <a:extLst>
                    <a:ext uri="{9D8B030D-6E8A-4147-A177-3AD203B41FA5}">
                      <a16:colId xmlns:a16="http://schemas.microsoft.com/office/drawing/2014/main" xmlns="" val="20000"/>
                    </a:ext>
                  </a:extLst>
                </a:gridCol>
                <a:gridCol w="1104123">
                  <a:extLst>
                    <a:ext uri="{9D8B030D-6E8A-4147-A177-3AD203B41FA5}">
                      <a16:colId xmlns:a16="http://schemas.microsoft.com/office/drawing/2014/main" xmlns="" val="20001"/>
                    </a:ext>
                  </a:extLst>
                </a:gridCol>
                <a:gridCol w="1104123">
                  <a:extLst>
                    <a:ext uri="{9D8B030D-6E8A-4147-A177-3AD203B41FA5}">
                      <a16:colId xmlns:a16="http://schemas.microsoft.com/office/drawing/2014/main" xmlns="" val="20002"/>
                    </a:ext>
                  </a:extLst>
                </a:gridCol>
              </a:tblGrid>
              <a:tr h="291187">
                <a:tc>
                  <a:txBody>
                    <a:bodyPr/>
                    <a:lstStyle/>
                    <a:p>
                      <a:pPr algn="ctr"/>
                      <a:r>
                        <a:rPr kumimoji="1" lang="ja-JP" altLang="en-US" sz="1200" dirty="0"/>
                        <a:t>住所コード</a:t>
                      </a:r>
                    </a:p>
                  </a:txBody>
                  <a:tcPr/>
                </a:tc>
                <a:tc>
                  <a:txBody>
                    <a:bodyPr/>
                    <a:lstStyle/>
                    <a:p>
                      <a:pPr algn="ctr"/>
                      <a:r>
                        <a:rPr kumimoji="1" lang="ja-JP" altLang="en-US" sz="1200" dirty="0"/>
                        <a:t>乗車駅</a:t>
                      </a:r>
                    </a:p>
                  </a:txBody>
                  <a:tcPr/>
                </a:tc>
                <a:tc>
                  <a:txBody>
                    <a:bodyPr/>
                    <a:lstStyle/>
                    <a:p>
                      <a:pPr algn="ctr"/>
                      <a:r>
                        <a:rPr kumimoji="1" lang="ja-JP" altLang="en-US" sz="1200" dirty="0"/>
                        <a:t>通勤手当</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柏</a:t>
                      </a:r>
                    </a:p>
                  </a:txBody>
                  <a:tcPr/>
                </a:tc>
                <a:tc>
                  <a:txBody>
                    <a:bodyPr/>
                    <a:lstStyle/>
                    <a:p>
                      <a:pPr algn="ctr"/>
                      <a:r>
                        <a:rPr kumimoji="1" lang="en-US" altLang="ja-JP" sz="1200" dirty="0"/>
                        <a:t>\38,000</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浅草</a:t>
                      </a:r>
                    </a:p>
                  </a:txBody>
                  <a:tcPr/>
                </a:tc>
                <a:tc>
                  <a:txBody>
                    <a:bodyPr/>
                    <a:lstStyle/>
                    <a:p>
                      <a:pPr algn="ctr"/>
                      <a:r>
                        <a:rPr kumimoji="1" lang="en-US" altLang="ja-JP" sz="1200" dirty="0"/>
                        <a:t>\12,000</a:t>
                      </a:r>
                      <a:endParaRPr kumimoji="1" lang="ja-JP" altLang="en-US" sz="1200" dirty="0"/>
                    </a:p>
                  </a:txBody>
                  <a:tcPr/>
                </a:tc>
                <a:extLst>
                  <a:ext uri="{0D108BD9-81ED-4DB2-BD59-A6C34878D82A}">
                    <a16:rowId xmlns:a16="http://schemas.microsoft.com/office/drawing/2014/main" xmlns="" val="10002"/>
                  </a:ext>
                </a:extLst>
              </a:tr>
              <a:tr h="291187">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国立</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a16="http://schemas.microsoft.com/office/drawing/2014/main" xmlns="" val="10003"/>
                  </a:ext>
                </a:extLst>
              </a:tr>
              <a:tr h="291187">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横浜</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a16="http://schemas.microsoft.com/office/drawing/2014/main" xmlns="" val="10004"/>
                  </a:ext>
                </a:extLst>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a:solidFill>
                  <a:schemeClr val="bg1"/>
                </a:solidFill>
                <a:latin typeface="+mn-lt"/>
                <a:ea typeface="+mn-ea"/>
              </a:rPr>
              <a:t>テーブル </a:t>
            </a:r>
            <a:r>
              <a:rPr kumimoji="0" lang="en-US" altLang="ja-JP" sz="2000" dirty="0">
                <a:solidFill>
                  <a:schemeClr val="bg1"/>
                </a:solidFill>
                <a:latin typeface="+mn-lt"/>
                <a:ea typeface="+mn-ea"/>
              </a:rPr>
              <a:t>(</a:t>
            </a:r>
            <a:r>
              <a:rPr kumimoji="0" lang="ja-JP" altLang="en-US" sz="2000" dirty="0">
                <a:solidFill>
                  <a:schemeClr val="bg1"/>
                </a:solidFill>
                <a:latin typeface="+mn-lt"/>
                <a:ea typeface="+mn-ea"/>
              </a:rPr>
              <a:t>リレーション</a:t>
            </a:r>
            <a:r>
              <a:rPr kumimoji="0" lang="en-US" altLang="ja-JP" sz="2000" dirty="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31108053"/>
              </p:ext>
            </p:extLst>
          </p:nvPr>
        </p:nvGraphicFramePr>
        <p:xfrm>
          <a:off x="705346" y="5141134"/>
          <a:ext cx="3312369" cy="1164748"/>
        </p:xfrm>
        <a:graphic>
          <a:graphicData uri="http://schemas.openxmlformats.org/drawingml/2006/table">
            <a:tbl>
              <a:tblPr firstRow="1" bandCol="1">
                <a:tableStyleId>{5A111915-BE36-4E01-A7E5-04B1672EAD32}</a:tableStyleId>
              </a:tblPr>
              <a:tblGrid>
                <a:gridCol w="1104123">
                  <a:extLst>
                    <a:ext uri="{9D8B030D-6E8A-4147-A177-3AD203B41FA5}">
                      <a16:colId xmlns:a16="http://schemas.microsoft.com/office/drawing/2014/main" xmlns="" val="20000"/>
                    </a:ext>
                  </a:extLst>
                </a:gridCol>
                <a:gridCol w="1104123">
                  <a:extLst>
                    <a:ext uri="{9D8B030D-6E8A-4147-A177-3AD203B41FA5}">
                      <a16:colId xmlns:a16="http://schemas.microsoft.com/office/drawing/2014/main" xmlns="" val="20001"/>
                    </a:ext>
                  </a:extLst>
                </a:gridCol>
                <a:gridCol w="1104123">
                  <a:extLst>
                    <a:ext uri="{9D8B030D-6E8A-4147-A177-3AD203B41FA5}">
                      <a16:colId xmlns:a16="http://schemas.microsoft.com/office/drawing/2014/main" xmlns="" val="20002"/>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通勤手当</a:t>
                      </a:r>
                    </a:p>
                  </a:txBody>
                  <a:tcPr/>
                </a:tc>
                <a:extLst>
                  <a:ext uri="{0D108BD9-81ED-4DB2-BD59-A6C34878D82A}">
                    <a16:rowId xmlns:a16="http://schemas.microsoft.com/office/drawing/2014/main" xmlns=""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\38,000</a:t>
                      </a:r>
                    </a:p>
                  </a:txBody>
                  <a:tcPr/>
                </a:tc>
                <a:extLst>
                  <a:ext uri="{0D108BD9-81ED-4DB2-BD59-A6C34878D82A}">
                    <a16:rowId xmlns:a16="http://schemas.microsoft.com/office/drawing/2014/main" xmlns=""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a16="http://schemas.microsoft.com/office/drawing/2014/main" xmlns="" val="10002"/>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a16="http://schemas.microsoft.com/office/drawing/2014/main" xmlns="" val="10003"/>
                  </a:ext>
                </a:extLst>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a:solidFill>
                  <a:schemeClr val="accent5"/>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扱うデータは正規化された定型データ</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複数のテーブルから見たい列と行を取り出して新たなテーブルを作成（クエリー）</a:t>
            </a:r>
          </a:p>
        </p:txBody>
      </p:sp>
    </p:spTree>
    <p:extLst>
      <p:ext uri="{BB962C8B-B14F-4D97-AF65-F5344CB8AC3E}">
        <p14:creationId xmlns:p14="http://schemas.microsoft.com/office/powerpoint/2010/main" val="39805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が追求してきた</a:t>
            </a:r>
            <a:r>
              <a:rPr kumimoji="1" lang="en-US" altLang="ja-JP" dirty="0"/>
              <a:t>ACID</a:t>
            </a:r>
            <a:r>
              <a:rPr kumimoji="1" lang="ja-JP" altLang="en-US" dirty="0"/>
              <a:t>特性</a:t>
            </a:r>
          </a:p>
        </p:txBody>
      </p:sp>
      <p:sp>
        <p:nvSpPr>
          <p:cNvPr id="3" name="角丸四角形 2"/>
          <p:cNvSpPr/>
          <p:nvPr/>
        </p:nvSpPr>
        <p:spPr bwMode="auto">
          <a:xfrm>
            <a:off x="467544" y="2368084"/>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tomicity	</a:t>
            </a:r>
            <a:r>
              <a:rPr kumimoji="0" lang="ja-JP" altLang="en-US" sz="2000" b="0" i="0" u="none" strike="noStrike" cap="none" normalizeH="0" dirty="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endParaRPr kumimoji="0" lang="en-US" altLang="ja-JP" sz="2000" dirty="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I</a:t>
            </a:r>
            <a:r>
              <a:rPr kumimoji="0" lang="en-US" altLang="ja-JP" sz="2000" b="0" i="0" u="none" strike="noStrike" cap="none" normalizeH="0" dirty="0">
                <a:ln>
                  <a:noFill/>
                </a:ln>
                <a:solidFill>
                  <a:schemeClr val="bg1"/>
                </a:solidFill>
                <a:effectLst/>
                <a:latin typeface="+mn-lt"/>
                <a:ea typeface="+mn-ea"/>
              </a:rPr>
              <a:t>solation	</a:t>
            </a:r>
            <a:r>
              <a:rPr kumimoji="0" lang="ja-JP" altLang="en-US" sz="2000" b="0" i="0" u="none" strike="noStrike" cap="none" normalizeH="0" dirty="0">
                <a:ln>
                  <a:noFill/>
                </a:ln>
                <a:solidFill>
                  <a:schemeClr val="bg1"/>
                </a:solidFill>
                <a:effectLst/>
                <a:latin typeface="+mn-lt"/>
                <a:ea typeface="+mn-ea"/>
              </a:rPr>
              <a:t>一連の処理を他の処理から隔離</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endParaRPr kumimoji="0" lang="ja-JP" altLang="en-US" sz="2000" b="0" i="0" u="none" strike="noStrike" cap="none" normalizeH="0" dirty="0">
              <a:ln>
                <a:noFill/>
              </a:ln>
              <a:solidFill>
                <a:schemeClr val="bg1"/>
              </a:solidFill>
              <a:effectLst/>
              <a:latin typeface="+mn-lt"/>
              <a:ea typeface="+mn-ea"/>
            </a:endParaRPr>
          </a:p>
        </p:txBody>
      </p:sp>
      <p:sp>
        <p:nvSpPr>
          <p:cNvPr id="27" name="角丸四角形 26"/>
          <p:cNvSpPr/>
          <p:nvPr/>
        </p:nvSpPr>
        <p:spPr bwMode="auto">
          <a:xfrm>
            <a:off x="467544" y="4791472"/>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複数のユーザが同時に同一のデータを参照・更新した場合でも、矛盾なく正常に処理をこなすことができる</a:t>
            </a:r>
            <a:endParaRPr kumimoji="0" lang="en-US" altLang="ja-JP" dirty="0">
              <a:solidFill>
                <a:schemeClr val="bg1"/>
              </a:solidFill>
              <a:latin typeface="+mn-lt"/>
              <a:ea typeface="+mn-ea"/>
            </a:endParaRPr>
          </a:p>
        </p:txBody>
      </p:sp>
      <p:sp>
        <p:nvSpPr>
          <p:cNvPr id="5" name="角丸四角形 4"/>
          <p:cNvSpPr/>
          <p:nvPr/>
        </p:nvSpPr>
        <p:spPr bwMode="auto">
          <a:xfrm>
            <a:off x="467544" y="5677644"/>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どの時点でもデータは絶対に正しいことを保証</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→金融取引などの「トランザクション」処理に必須</a:t>
            </a:r>
          </a:p>
        </p:txBody>
      </p:sp>
      <p:sp>
        <p:nvSpPr>
          <p:cNvPr id="4" name="正方形/長方形 3"/>
          <p:cNvSpPr/>
          <p:nvPr/>
        </p:nvSpPr>
        <p:spPr>
          <a:xfrm>
            <a:off x="467544"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データを常に正しく保つ</a:t>
            </a:r>
          </a:p>
        </p:txBody>
      </p:sp>
      <p:sp>
        <p:nvSpPr>
          <p:cNvPr id="10" name="正方形/長方形 9"/>
          <p:cNvSpPr/>
          <p:nvPr/>
        </p:nvSpPr>
        <p:spPr>
          <a:xfrm>
            <a:off x="3230528"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データを失わない</a:t>
            </a:r>
          </a:p>
        </p:txBody>
      </p:sp>
      <p:sp>
        <p:nvSpPr>
          <p:cNvPr id="11" name="正方形/長方形 10"/>
          <p:cNvSpPr/>
          <p:nvPr/>
        </p:nvSpPr>
        <p:spPr>
          <a:xfrm>
            <a:off x="5993512"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障害に耐える</a:t>
            </a:r>
          </a:p>
        </p:txBody>
      </p:sp>
      <p:sp>
        <p:nvSpPr>
          <p:cNvPr id="6" name="下矢印 5"/>
          <p:cNvSpPr/>
          <p:nvPr/>
        </p:nvSpPr>
        <p:spPr>
          <a:xfrm>
            <a:off x="467544" y="1702564"/>
            <a:ext cx="8136904" cy="546388"/>
          </a:xfrm>
          <a:prstGeom prst="down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231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P spid="4" grpId="0" animBg="1"/>
      <p:bldP spid="10" grpId="0" animBg="1"/>
      <p:bldP spid="11" grpId="0" animBg="1"/>
      <p:bldP spid="6"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lgn="ctr">
          <a:defRPr kumimoji="1" sz="1200" dirty="0" smtClean="0">
            <a:solidFill>
              <a:srgbClr val="FFFFFF"/>
            </a:solidFill>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4909</TotalTime>
  <Words>10703</Words>
  <Application>Microsoft Macintosh PowerPoint</Application>
  <PresentationFormat>画面に合わせる (4:3)</PresentationFormat>
  <Paragraphs>1199</Paragraphs>
  <Slides>54</Slides>
  <Notes>51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54</vt:i4>
      </vt:variant>
    </vt:vector>
  </HeadingPairs>
  <TitlesOfParts>
    <vt:vector size="63" baseType="lpstr">
      <vt:lpstr>Arial</vt:lpstr>
      <vt:lpstr>Arial Black</vt:lpstr>
      <vt:lpstr>Calibri</vt:lpstr>
      <vt:lpstr>Century Gothic</vt:lpstr>
      <vt:lpstr>HGP創英角ｺﾞｼｯｸUB</vt:lpstr>
      <vt:lpstr>HG丸ｺﾞｼｯｸM-PRO</vt:lpstr>
      <vt:lpstr>ＭＳ Ｐゴシック</vt:lpstr>
      <vt:lpstr>メイリオ</vt:lpstr>
      <vt:lpstr>NC標準テンプレート</vt:lpstr>
      <vt:lpstr>PowerPoint プレゼンテーション</vt:lpstr>
      <vt:lpstr>増えるRDBMS「以外の」データベース</vt:lpstr>
      <vt:lpstr>PowerPoint プレゼンテーション</vt:lpstr>
      <vt:lpstr>データベースとは？</vt:lpstr>
      <vt:lpstr>紙からデジタルへ</vt:lpstr>
      <vt:lpstr>デジタルデータベースのデータ構造</vt:lpstr>
      <vt:lpstr>PowerPoint プレゼンテーション</vt:lpstr>
      <vt:lpstr>リレーショナルデータベース (RDBMS)</vt:lpstr>
      <vt:lpstr>RDBMSが追求してきたACID特性</vt:lpstr>
      <vt:lpstr>RDBMSの特徴</vt:lpstr>
      <vt:lpstr>ACIDを実現するための機能の例 (1)</vt:lpstr>
      <vt:lpstr>ACIDを実現するための機能の例 (2)</vt:lpstr>
      <vt:lpstr>DBMS高速化への要求と取り組み</vt:lpstr>
      <vt:lpstr>コンピュータシステムの処理能力を上げる方法</vt:lpstr>
      <vt:lpstr>RDBMSの高速化手法と問題点</vt:lpstr>
      <vt:lpstr>PowerPoint プレゼンテーション</vt:lpstr>
      <vt:lpstr>列指向(カラム指向/カラム型) RDBMS</vt:lpstr>
      <vt:lpstr>列指向RDBMSの得意分野　～　集計</vt:lpstr>
      <vt:lpstr>列指向RDBMSの得意分野　～　分析</vt:lpstr>
      <vt:lpstr>列指向RDBMSの不得意分野　～　挿入</vt:lpstr>
      <vt:lpstr>PowerPoint プレゼンテーション</vt:lpstr>
      <vt:lpstr>新たな要求</vt:lpstr>
      <vt:lpstr>RDBMSとKey Value Store (KVS)</vt:lpstr>
      <vt:lpstr>ACIDからBASEへ</vt:lpstr>
      <vt:lpstr>ワイドカラムストア型</vt:lpstr>
      <vt:lpstr>KVSの起源</vt:lpstr>
      <vt:lpstr>その他の様々なNoSQLデータベース</vt:lpstr>
      <vt:lpstr>ドキュメント指向データベース</vt:lpstr>
      <vt:lpstr>ドキュメント指向データベース</vt:lpstr>
      <vt:lpstr>グラフデータベース</vt:lpstr>
      <vt:lpstr>PowerPoint プレゼンテーション</vt:lpstr>
      <vt:lpstr>PowerPoint プレゼンテーション</vt:lpstr>
      <vt:lpstr>DB人気ランキング</vt:lpstr>
      <vt:lpstr>実際のシステムは適材適所で</vt:lpstr>
      <vt:lpstr>長所と短所を見極めて使う</vt:lpstr>
      <vt:lpstr>PowerPoint プレゼンテーション</vt:lpstr>
      <vt:lpstr>MapReduce</vt:lpstr>
      <vt:lpstr>GoogleのBigTableとMapReduce</vt:lpstr>
      <vt:lpstr>Hadoop2</vt:lpstr>
      <vt:lpstr>Apache Spark</vt:lpstr>
      <vt:lpstr>BigQueryとCloud Dataflow</vt:lpstr>
      <vt:lpstr>PowerPoint プレゼンテーション</vt:lpstr>
      <vt:lpstr>RDBMSの課題とNoSQL</vt:lpstr>
      <vt:lpstr>構造化データと非構造化データ</vt:lpstr>
      <vt:lpstr>ブリュワーのCAP定理　*CAP定理は特定の条件下でのみ成立するという議論も有り</vt:lpstr>
      <vt:lpstr>ブリュワーのCAP定理</vt:lpstr>
      <vt:lpstr>何を重視するか？</vt:lpstr>
      <vt:lpstr>Google BigTable</vt:lpstr>
      <vt:lpstr>ドキュメント型データベース</vt:lpstr>
      <vt:lpstr>Database as a Service</vt:lpstr>
      <vt:lpstr>Hadoop</vt:lpstr>
      <vt:lpstr>Hadoopの業務データ・バッチ処理への適用</vt:lpstr>
      <vt:lpstr>The Apache Software Foundation</vt:lpstr>
      <vt:lpstr>Hadoop2とSpark</vt:lpstr>
    </vt:vector>
  </TitlesOfParts>
  <Company>NetCommerce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568</cp:revision>
  <dcterms:created xsi:type="dcterms:W3CDTF">2014-04-30T01:58:06Z</dcterms:created>
  <dcterms:modified xsi:type="dcterms:W3CDTF">2016-11-09T09:22:01Z</dcterms:modified>
</cp:coreProperties>
</file>