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9"/>
  </p:notesMasterIdLst>
  <p:sldIdLst>
    <p:sldId id="297" r:id="rId4"/>
    <p:sldId id="287" r:id="rId5"/>
    <p:sldId id="288" r:id="rId6"/>
    <p:sldId id="304" r:id="rId7"/>
    <p:sldId id="289" r:id="rId8"/>
    <p:sldId id="291" r:id="rId9"/>
    <p:sldId id="290" r:id="rId10"/>
    <p:sldId id="292" r:id="rId11"/>
    <p:sldId id="293" r:id="rId12"/>
    <p:sldId id="294" r:id="rId13"/>
    <p:sldId id="295" r:id="rId14"/>
    <p:sldId id="303" r:id="rId15"/>
    <p:sldId id="286" r:id="rId16"/>
    <p:sldId id="256" r:id="rId17"/>
    <p:sldId id="296"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83"/>
  </p:normalViewPr>
  <p:slideViewPr>
    <p:cSldViewPr>
      <p:cViewPr varScale="1">
        <p:scale>
          <a:sx n="209" d="100"/>
          <a:sy n="209" d="100"/>
        </p:scale>
        <p:origin x="252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4896E-626C-4232-BDD2-B7D46970F87C}" type="datetimeFigureOut">
              <a:rPr kumimoji="1" lang="ja-JP" altLang="en-US" smtClean="0"/>
              <a:t>2016/12/1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26B80-357E-46AF-AAE7-EE049CC15408}" type="slidenum">
              <a:rPr kumimoji="1" lang="ja-JP" altLang="en-US" smtClean="0"/>
              <a:t>‹#›</a:t>
            </a:fld>
            <a:endParaRPr kumimoji="1" lang="ja-JP" altLang="en-US"/>
          </a:p>
        </p:txBody>
      </p:sp>
    </p:spTree>
    <p:extLst>
      <p:ext uri="{BB962C8B-B14F-4D97-AF65-F5344CB8AC3E}">
        <p14:creationId xmlns:p14="http://schemas.microsoft.com/office/powerpoint/2010/main" val="1737551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D8BAE8C-5174-40BF-B5D3-A46D184BFA3D}"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13581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ja-JP" dirty="0" smtClean="0">
              <a:ea typeface="ＭＳ Ｐ明朝" pitchFamily="1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188393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85934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241950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5A6F5FE-05B4-48CA-BE22-B1AD964782B9}"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0543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B820A4-B3DF-4C72-8752-CC77996858E2}"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6575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A7A0151-E7E9-477D-AE65-6547F2CA872C}"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984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BE91F8-108C-4C16-9223-F8A9FB1A0600}"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372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E1C6B9B-EAA6-4160-A6E6-B4BB786D7D95}"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5319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F37768D-9C9D-4736-AEB2-91EBA7CE6C83}"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9225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FC49D38-3DE7-471C-83FD-48738B386324}"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116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791F135-8A24-4FD0-81F2-DAE01643290A}"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558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3367803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C357368-D4F7-4DCD-A87D-DFB9360DAB7A}"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8295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6B8F938-64D4-4C29-BF7D-5A0B40E9F0D4}"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5247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CD038B-AD1B-4F07-B2BF-1465A2F5583F}"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3288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5A6F5FE-05B4-48CA-BE22-B1AD964782B9}"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3783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B820A4-B3DF-4C72-8752-CC77996858E2}"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7515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A7A0151-E7E9-477D-AE65-6547F2CA872C}"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6243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BE91F8-108C-4C16-9223-F8A9FB1A0600}"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7923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E1C6B9B-EAA6-4160-A6E6-B4BB786D7D95}"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4068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F37768D-9C9D-4736-AEB2-91EBA7CE6C83}"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1403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FC49D38-3DE7-471C-83FD-48738B386324}"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99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1156425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791F135-8A24-4FD0-81F2-DAE01643290A}"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9315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C357368-D4F7-4DCD-A87D-DFB9360DAB7A}"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9473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6B8F938-64D4-4C29-BF7D-5A0B40E9F0D4}"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5736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CD038B-AD1B-4F07-B2BF-1465A2F5583F}"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6980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371867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6509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17014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106440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395058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033A06E-8177-4F8A-823C-58CA72353741}" type="datetimeFigureOut">
              <a:rPr kumimoji="1" lang="ja-JP" altLang="en-US" smtClean="0"/>
              <a:t>2016/12/1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19523010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3A06E-8177-4F8A-823C-58CA72353741}" type="datetimeFigureOut">
              <a:rPr kumimoji="1" lang="ja-JP" altLang="en-US" smtClean="0"/>
              <a:t>2016/12/1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35531-8988-4DDC-A52C-D493B919CDB1}" type="slidenum">
              <a:rPr kumimoji="1" lang="ja-JP" altLang="en-US" smtClean="0"/>
              <a:t>‹#›</a:t>
            </a:fld>
            <a:endParaRPr kumimoji="1" lang="ja-JP" altLang="en-US"/>
          </a:p>
        </p:txBody>
      </p:sp>
    </p:spTree>
    <p:extLst>
      <p:ext uri="{BB962C8B-B14F-4D97-AF65-F5344CB8AC3E}">
        <p14:creationId xmlns:p14="http://schemas.microsoft.com/office/powerpoint/2010/main" val="146120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BCFD9-BC43-4742-9825-158BF4053F2F}"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8589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BCFD9-BC43-4742-9825-158BF4053F2F}" type="datetime1">
              <a:rPr lang="ja-JP" altLang="en-US" smtClean="0">
                <a:solidFill>
                  <a:prstClr val="black">
                    <a:tint val="75000"/>
                  </a:prstClr>
                </a:solidFill>
              </a:rPr>
              <a:pPr/>
              <a:t>2016/12/1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93AFB-09EF-44E8-907E-BBD1DBE5A50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8938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oleObject" Target="../embeddings/oleObject2.bin"/><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2" name="タイトル 1"/>
          <p:cNvSpPr>
            <a:spLocks noGrp="1"/>
          </p:cNvSpPr>
          <p:nvPr>
            <p:ph type="title"/>
          </p:nvPr>
        </p:nvSpPr>
        <p:spPr>
          <a:xfrm>
            <a:off x="1418556" y="2506886"/>
            <a:ext cx="6306886" cy="778098"/>
          </a:xfrm>
        </p:spPr>
        <p:txBody>
          <a:bodyPr>
            <a:normAutofit/>
          </a:bodyPr>
          <a:lstStyle/>
          <a:p>
            <a:r>
              <a:rPr lang="en-US" altLang="ja-JP" sz="3200" dirty="0" smtClean="0">
                <a:solidFill>
                  <a:schemeClr val="accent6">
                    <a:lumMod val="20000"/>
                    <a:lumOff val="80000"/>
                  </a:schemeClr>
                </a:solidFill>
              </a:rPr>
              <a:t>Agile and DevOps </a:t>
            </a:r>
            <a:endParaRPr kumimoji="1" lang="ja-JP" altLang="en-US" sz="3200" dirty="0">
              <a:solidFill>
                <a:schemeClr val="accent6">
                  <a:lumMod val="20000"/>
                  <a:lumOff val="80000"/>
                </a:schemeClr>
              </a:solidFill>
            </a:endParaRPr>
          </a:p>
        </p:txBody>
      </p:sp>
      <p:sp>
        <p:nvSpPr>
          <p:cNvPr id="4" name="サブタイトル 2"/>
          <p:cNvSpPr txBox="1">
            <a:spLocks/>
          </p:cNvSpPr>
          <p:nvPr/>
        </p:nvSpPr>
        <p:spPr>
          <a:xfrm>
            <a:off x="5076056" y="4725144"/>
            <a:ext cx="3895303" cy="17526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solidFill>
                  <a:prstClr val="white">
                    <a:lumMod val="85000"/>
                  </a:prstClr>
                </a:solidFill>
              </a:rPr>
              <a:t>平成</a:t>
            </a:r>
            <a:r>
              <a:rPr lang="en-US" altLang="ja-JP" sz="2000" dirty="0" smtClean="0">
                <a:solidFill>
                  <a:prstClr val="white">
                    <a:lumMod val="85000"/>
                  </a:prstClr>
                </a:solidFill>
              </a:rPr>
              <a:t>28</a:t>
            </a:r>
            <a:r>
              <a:rPr lang="ja-JP" altLang="en-US" sz="2000" dirty="0" smtClean="0">
                <a:solidFill>
                  <a:prstClr val="white">
                    <a:lumMod val="85000"/>
                  </a:prstClr>
                </a:solidFill>
              </a:rPr>
              <a:t>年</a:t>
            </a:r>
            <a:r>
              <a:rPr lang="en-US" altLang="ja-JP" sz="2000" dirty="0" smtClean="0">
                <a:solidFill>
                  <a:prstClr val="white">
                    <a:lumMod val="85000"/>
                  </a:prstClr>
                </a:solidFill>
              </a:rPr>
              <a:t>11</a:t>
            </a:r>
            <a:r>
              <a:rPr lang="ja-JP" altLang="en-US" sz="2000" dirty="0" smtClean="0">
                <a:solidFill>
                  <a:prstClr val="white">
                    <a:lumMod val="85000"/>
                  </a:prstClr>
                </a:solidFill>
              </a:rPr>
              <a:t>月</a:t>
            </a:r>
            <a:r>
              <a:rPr lang="en-US" altLang="ja-JP" sz="2000" dirty="0" smtClean="0">
                <a:solidFill>
                  <a:prstClr val="white">
                    <a:lumMod val="85000"/>
                  </a:prstClr>
                </a:solidFill>
              </a:rPr>
              <a:t>30</a:t>
            </a:r>
            <a:r>
              <a:rPr lang="ja-JP" altLang="en-US" sz="2000" dirty="0" smtClean="0">
                <a:solidFill>
                  <a:prstClr val="white">
                    <a:lumMod val="85000"/>
                  </a:prstClr>
                </a:solidFill>
              </a:rPr>
              <a:t>日</a:t>
            </a:r>
            <a:endParaRPr lang="en-US" altLang="ja-JP" sz="2000" dirty="0" smtClean="0">
              <a:solidFill>
                <a:prstClr val="white">
                  <a:lumMod val="85000"/>
                </a:prstClr>
              </a:solidFill>
            </a:endParaRPr>
          </a:p>
          <a:p>
            <a:pPr marL="0" indent="0">
              <a:buFont typeface="Arial" panose="020B0604020202020204" pitchFamily="34" charset="0"/>
              <a:buNone/>
            </a:pPr>
            <a:endParaRPr lang="en-US" altLang="ja-JP" sz="2000" dirty="0" smtClean="0">
              <a:solidFill>
                <a:prstClr val="white">
                  <a:lumMod val="85000"/>
                </a:prstClr>
              </a:solidFill>
            </a:endParaRPr>
          </a:p>
          <a:p>
            <a:pPr marL="0" indent="0">
              <a:buFont typeface="Arial" panose="020B0604020202020204" pitchFamily="34" charset="0"/>
              <a:buNone/>
            </a:pPr>
            <a:r>
              <a:rPr lang="ja-JP" altLang="en-US" sz="2000" dirty="0" smtClean="0">
                <a:solidFill>
                  <a:prstClr val="white">
                    <a:lumMod val="85000"/>
                  </a:prstClr>
                </a:solidFill>
              </a:rPr>
              <a:t>戸田　孝一郎</a:t>
            </a:r>
            <a:endParaRPr lang="en-US" altLang="ja-JP" sz="2000" dirty="0" smtClean="0">
              <a:solidFill>
                <a:prstClr val="white">
                  <a:lumMod val="85000"/>
                </a:prstClr>
              </a:solidFill>
            </a:endParaRPr>
          </a:p>
          <a:p>
            <a:pPr marL="0" indent="0">
              <a:buFont typeface="Arial" panose="020B0604020202020204" pitchFamily="34" charset="0"/>
              <a:buNone/>
            </a:pPr>
            <a:r>
              <a:rPr lang="ja-JP" altLang="en-US" sz="2000" dirty="0" smtClean="0">
                <a:solidFill>
                  <a:prstClr val="white">
                    <a:lumMod val="85000"/>
                  </a:prstClr>
                </a:solidFill>
              </a:rPr>
              <a:t>株式会社戦略スタッフ・サービス</a:t>
            </a:r>
            <a:endParaRPr lang="en-US" altLang="ja-JP" sz="2000" dirty="0" smtClean="0">
              <a:solidFill>
                <a:prstClr val="white">
                  <a:lumMod val="85000"/>
                </a:prstClr>
              </a:solidFill>
            </a:endParaRPr>
          </a:p>
          <a:p>
            <a:pPr marL="0" indent="0">
              <a:buFont typeface="Arial" panose="020B0604020202020204" pitchFamily="34" charset="0"/>
              <a:buNone/>
            </a:pPr>
            <a:r>
              <a:rPr lang="ja-JP" altLang="en-US" sz="2000" dirty="0">
                <a:solidFill>
                  <a:prstClr val="white">
                    <a:lumMod val="85000"/>
                  </a:prstClr>
                </a:solidFill>
              </a:rPr>
              <a:t>社団</a:t>
            </a:r>
            <a:r>
              <a:rPr lang="ja-JP" altLang="en-US" sz="2000" dirty="0" smtClean="0">
                <a:solidFill>
                  <a:prstClr val="white">
                    <a:lumMod val="85000"/>
                  </a:prstClr>
                </a:solidFill>
              </a:rPr>
              <a:t>法人ＴＰＳ検定協会　理事</a:t>
            </a:r>
            <a:endParaRPr lang="ja-JP" altLang="en-US" sz="2000" dirty="0">
              <a:solidFill>
                <a:prstClr val="white">
                  <a:lumMod val="85000"/>
                </a:prstClr>
              </a:solidFill>
            </a:endParaRPr>
          </a:p>
        </p:txBody>
      </p:sp>
      <p:sp>
        <p:nvSpPr>
          <p:cNvPr id="5" name="タイトル 1"/>
          <p:cNvSpPr txBox="1">
            <a:spLocks/>
          </p:cNvSpPr>
          <p:nvPr/>
        </p:nvSpPr>
        <p:spPr>
          <a:xfrm>
            <a:off x="575555" y="3140968"/>
            <a:ext cx="7992888" cy="8642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smtClean="0">
                <a:solidFill>
                  <a:srgbClr val="F79646">
                    <a:lumMod val="40000"/>
                    <a:lumOff val="60000"/>
                  </a:srgbClr>
                </a:solidFill>
              </a:rPr>
              <a:t>アジャイル開発のスピードをビジネスに活かすエンタープライズ</a:t>
            </a:r>
            <a:r>
              <a:rPr lang="en-US" altLang="ja-JP" sz="1800" dirty="0" smtClean="0">
                <a:solidFill>
                  <a:srgbClr val="F79646">
                    <a:lumMod val="40000"/>
                    <a:lumOff val="60000"/>
                  </a:srgbClr>
                </a:solidFill>
              </a:rPr>
              <a:t>DevOps</a:t>
            </a:r>
            <a:r>
              <a:rPr lang="ja-JP" altLang="en-US" sz="1800" dirty="0" smtClean="0">
                <a:solidFill>
                  <a:srgbClr val="F79646">
                    <a:lumMod val="40000"/>
                    <a:lumOff val="60000"/>
                  </a:srgbClr>
                </a:solidFill>
              </a:rPr>
              <a:t>を目指して</a:t>
            </a:r>
            <a:endParaRPr lang="ja-JP" altLang="en-US" sz="1800" dirty="0">
              <a:solidFill>
                <a:srgbClr val="F79646">
                  <a:lumMod val="40000"/>
                  <a:lumOff val="60000"/>
                </a:srgb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1</a:t>
            </a:fld>
            <a:endParaRPr lang="ja-JP" altLang="en-US">
              <a:solidFill>
                <a:prstClr val="black">
                  <a:tint val="75000"/>
                </a:prstClr>
              </a:solidFill>
            </a:endParaRPr>
          </a:p>
        </p:txBody>
      </p:sp>
      <p:sp>
        <p:nvSpPr>
          <p:cNvPr id="8" name="テキスト ボックス 7"/>
          <p:cNvSpPr txBox="1"/>
          <p:nvPr/>
        </p:nvSpPr>
        <p:spPr>
          <a:xfrm>
            <a:off x="35446" y="197108"/>
            <a:ext cx="4212469" cy="369332"/>
          </a:xfrm>
          <a:prstGeom prst="rect">
            <a:avLst/>
          </a:prstGeom>
          <a:noFill/>
        </p:spPr>
        <p:txBody>
          <a:bodyPr wrap="square" rtlCol="0">
            <a:spAutoFit/>
          </a:bodyPr>
          <a:lstStyle/>
          <a:p>
            <a:pPr algn="ctr"/>
            <a:r>
              <a:rPr lang="ja-JP" altLang="en-US" b="1" dirty="0" smtClean="0">
                <a:solidFill>
                  <a:prstClr val="white"/>
                </a:solidFill>
              </a:rPr>
              <a:t>ソフトウエア・エンジニアリング講座</a:t>
            </a:r>
            <a:endParaRPr lang="ja-JP" altLang="en-US" b="1" dirty="0">
              <a:solidFill>
                <a:prstClr val="white"/>
              </a:solidFill>
            </a:endParaRPr>
          </a:p>
        </p:txBody>
      </p:sp>
    </p:spTree>
    <p:extLst>
      <p:ext uri="{BB962C8B-B14F-4D97-AF65-F5344CB8AC3E}">
        <p14:creationId xmlns:p14="http://schemas.microsoft.com/office/powerpoint/2010/main" val="1502948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フッター プレースホルダ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kumimoji="0" lang="en-US" altLang="ja-JP" smtClean="0">
                <a:solidFill>
                  <a:schemeClr val="bg1">
                    <a:lumMod val="50000"/>
                  </a:schemeClr>
                </a:solidFill>
              </a:rPr>
              <a:t>Copyrights©2015  SSS Corporation</a:t>
            </a:r>
            <a:r>
              <a:rPr kumimoji="0" lang="ja-JP" altLang="en-US" smtClean="0">
                <a:solidFill>
                  <a:schemeClr val="bg1">
                    <a:lumMod val="50000"/>
                  </a:schemeClr>
                </a:solidFill>
              </a:rPr>
              <a:t>　 </a:t>
            </a:r>
            <a:endParaRPr lang="en-US" altLang="ja-JP" dirty="0" smtClean="0">
              <a:solidFill>
                <a:schemeClr val="bg1">
                  <a:lumMod val="50000"/>
                </a:schemeClr>
              </a:solidFill>
            </a:endParaRPr>
          </a:p>
        </p:txBody>
      </p:sp>
      <p:sp>
        <p:nvSpPr>
          <p:cNvPr id="65539" name="スライド番号プレースホル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3D7D82D-F87B-4811-A1E0-3AE7C462ACB7}" type="slidenum">
              <a:rPr lang="en-US" altLang="ja-JP" smtClean="0">
                <a:solidFill>
                  <a:schemeClr val="bg1">
                    <a:lumMod val="50000"/>
                  </a:schemeClr>
                </a:solidFill>
              </a:rPr>
              <a:pPr eaLnBrk="1" hangingPunct="1"/>
              <a:t>10</a:t>
            </a:fld>
            <a:endParaRPr lang="en-US" altLang="ja-JP" smtClean="0">
              <a:solidFill>
                <a:schemeClr val="bg1">
                  <a:lumMod val="50000"/>
                </a:schemeClr>
              </a:solidFill>
            </a:endParaRPr>
          </a:p>
        </p:txBody>
      </p:sp>
      <p:sp>
        <p:nvSpPr>
          <p:cNvPr id="65540" name="Rectangle 2"/>
          <p:cNvSpPr>
            <a:spLocks noGrp="1" noChangeArrowheads="1"/>
          </p:cNvSpPr>
          <p:nvPr>
            <p:ph type="title"/>
          </p:nvPr>
        </p:nvSpPr>
        <p:spPr>
          <a:xfrm>
            <a:off x="457200" y="274638"/>
            <a:ext cx="8229600" cy="562074"/>
          </a:xfrm>
        </p:spPr>
        <p:txBody>
          <a:bodyPr>
            <a:normAutofit/>
          </a:bodyPr>
          <a:lstStyle/>
          <a:p>
            <a:pPr eaLnBrk="1" hangingPunct="1"/>
            <a:r>
              <a:rPr lang="ja-JP" altLang="en-US" sz="2800" dirty="0" smtClean="0"/>
              <a:t>タスクの粒度</a:t>
            </a:r>
          </a:p>
        </p:txBody>
      </p:sp>
      <p:sp>
        <p:nvSpPr>
          <p:cNvPr id="336904" name="Rectangle 8"/>
          <p:cNvSpPr>
            <a:spLocks noGrp="1" noChangeArrowheads="1"/>
          </p:cNvSpPr>
          <p:nvPr>
            <p:ph type="body" idx="1"/>
          </p:nvPr>
        </p:nvSpPr>
        <p:spPr>
          <a:xfrm>
            <a:off x="467544" y="908720"/>
            <a:ext cx="8229600" cy="5328592"/>
          </a:xfrm>
        </p:spPr>
        <p:txBody>
          <a:bodyPr>
            <a:normAutofit/>
          </a:bodyPr>
          <a:lstStyle/>
          <a:p>
            <a:pPr eaLnBrk="1" hangingPunct="1">
              <a:lnSpc>
                <a:spcPct val="90000"/>
              </a:lnSpc>
              <a:spcBef>
                <a:spcPct val="50000"/>
              </a:spcBef>
            </a:pPr>
            <a:r>
              <a:rPr lang="ja-JP" altLang="en-US" sz="1600" dirty="0" smtClean="0"/>
              <a:t>タスクの粒度を小さくすることはＴＰＳにおける小ロット化と同様</a:t>
            </a:r>
            <a:endParaRPr lang="en-US" altLang="ja-JP" sz="1600" dirty="0" smtClean="0"/>
          </a:p>
          <a:p>
            <a:pPr lvl="1" eaLnBrk="1" hangingPunct="1">
              <a:lnSpc>
                <a:spcPct val="90000"/>
              </a:lnSpc>
              <a:spcBef>
                <a:spcPct val="50000"/>
              </a:spcBef>
            </a:pPr>
            <a:r>
              <a:rPr lang="ja-JP" altLang="en-US" sz="1600" dirty="0" smtClean="0"/>
              <a:t>「流れ」を作り、負荷を平準化し、柔軟性を高める</a:t>
            </a:r>
            <a:endParaRPr lang="en-US" altLang="ja-JP" sz="1600" dirty="0" smtClean="0"/>
          </a:p>
          <a:p>
            <a:pPr lvl="1" eaLnBrk="1" hangingPunct="1">
              <a:lnSpc>
                <a:spcPct val="90000"/>
              </a:lnSpc>
              <a:spcBef>
                <a:spcPct val="50000"/>
              </a:spcBef>
            </a:pPr>
            <a:endParaRPr lang="en-US" altLang="ja-JP" sz="1600" dirty="0" smtClean="0"/>
          </a:p>
          <a:p>
            <a:pPr eaLnBrk="1" hangingPunct="1">
              <a:lnSpc>
                <a:spcPct val="90000"/>
              </a:lnSpc>
            </a:pPr>
            <a:endParaRPr lang="en-US" altLang="ja-JP" sz="1600" dirty="0" smtClean="0"/>
          </a:p>
          <a:p>
            <a:pPr eaLnBrk="1" hangingPunct="1">
              <a:lnSpc>
                <a:spcPct val="90000"/>
              </a:lnSpc>
            </a:pPr>
            <a:endParaRPr lang="en-US" altLang="ja-JP" sz="1600" dirty="0"/>
          </a:p>
          <a:p>
            <a:pPr eaLnBrk="1" hangingPunct="1">
              <a:lnSpc>
                <a:spcPct val="90000"/>
              </a:lnSpc>
            </a:pPr>
            <a:endParaRPr lang="en-US" altLang="ja-JP" sz="1600" dirty="0" smtClean="0"/>
          </a:p>
          <a:p>
            <a:pPr eaLnBrk="1" hangingPunct="1">
              <a:lnSpc>
                <a:spcPct val="90000"/>
              </a:lnSpc>
            </a:pPr>
            <a:endParaRPr lang="en-US" altLang="ja-JP" sz="1600" dirty="0" smtClean="0"/>
          </a:p>
          <a:p>
            <a:pPr eaLnBrk="1" hangingPunct="1">
              <a:lnSpc>
                <a:spcPct val="90000"/>
              </a:lnSpc>
            </a:pPr>
            <a:endParaRPr lang="en-US" altLang="ja-JP" sz="1600" dirty="0"/>
          </a:p>
          <a:p>
            <a:pPr eaLnBrk="1" hangingPunct="1">
              <a:lnSpc>
                <a:spcPct val="90000"/>
              </a:lnSpc>
            </a:pPr>
            <a:endParaRPr lang="en-US" altLang="ja-JP" sz="1600" dirty="0"/>
          </a:p>
          <a:p>
            <a:pPr eaLnBrk="1" hangingPunct="1">
              <a:lnSpc>
                <a:spcPct val="90000"/>
              </a:lnSpc>
            </a:pPr>
            <a:r>
              <a:rPr lang="ja-JP" altLang="en-US" sz="1600" dirty="0" smtClean="0"/>
              <a:t>タスクの粒度は小さいほど良い</a:t>
            </a:r>
            <a:endParaRPr lang="en-US" altLang="ja-JP" sz="1600" dirty="0" smtClean="0"/>
          </a:p>
          <a:p>
            <a:pPr lvl="1" eaLnBrk="1" hangingPunct="1">
              <a:lnSpc>
                <a:spcPct val="90000"/>
              </a:lnSpc>
            </a:pPr>
            <a:r>
              <a:rPr lang="ja-JP" altLang="en-US" sz="1600" dirty="0" smtClean="0"/>
              <a:t>１日以内、理想は１時間</a:t>
            </a:r>
            <a:endParaRPr lang="en-US" altLang="ja-JP" sz="1600" dirty="0" smtClean="0"/>
          </a:p>
          <a:p>
            <a:pPr lvl="1" eaLnBrk="1" hangingPunct="1">
              <a:lnSpc>
                <a:spcPct val="90000"/>
              </a:lnSpc>
            </a:pPr>
            <a:r>
              <a:rPr lang="ja-JP" altLang="en-US" sz="1600" dirty="0" smtClean="0"/>
              <a:t>責任を持って見積ができる</a:t>
            </a:r>
            <a:endParaRPr lang="en-US" altLang="ja-JP" sz="1600" dirty="0" smtClean="0"/>
          </a:p>
          <a:p>
            <a:pPr lvl="1" eaLnBrk="1" hangingPunct="1">
              <a:lnSpc>
                <a:spcPct val="90000"/>
              </a:lnSpc>
            </a:pPr>
            <a:r>
              <a:rPr lang="ja-JP" altLang="en-US" sz="1600" dirty="0"/>
              <a:t>バグ</a:t>
            </a:r>
            <a:r>
              <a:rPr lang="ja-JP" altLang="en-US" sz="1600" dirty="0" smtClean="0"/>
              <a:t>を作り込まない（簡単にテスト可能）</a:t>
            </a:r>
            <a:endParaRPr lang="en-US" altLang="ja-JP" sz="1600" dirty="0" smtClean="0"/>
          </a:p>
          <a:p>
            <a:pPr lvl="1" eaLnBrk="1" hangingPunct="1">
              <a:lnSpc>
                <a:spcPct val="90000"/>
              </a:lnSpc>
            </a:pPr>
            <a:r>
              <a:rPr lang="ja-JP" altLang="en-US" sz="1600" dirty="0" smtClean="0"/>
              <a:t>他のペアと同期がとれる</a:t>
            </a:r>
            <a:endParaRPr lang="en-US" altLang="ja-JP" sz="1600" dirty="0" smtClean="0"/>
          </a:p>
          <a:p>
            <a:pPr lvl="1" eaLnBrk="1" hangingPunct="1">
              <a:lnSpc>
                <a:spcPct val="90000"/>
              </a:lnSpc>
            </a:pPr>
            <a:r>
              <a:rPr lang="ja-JP" altLang="en-US" sz="1600" dirty="0" smtClean="0"/>
              <a:t>ダイナミックなプロジェクト運営が可能となる（チーム編成の増減、分散開発など）</a:t>
            </a:r>
            <a:endParaRPr lang="en-US" altLang="ja-JP" sz="1600" dirty="0" smtClean="0"/>
          </a:p>
          <a:p>
            <a:pPr lvl="1" eaLnBrk="1" hangingPunct="1">
              <a:lnSpc>
                <a:spcPct val="90000"/>
              </a:lnSpc>
            </a:pPr>
            <a:r>
              <a:rPr lang="ja-JP" altLang="en-US" sz="1600" dirty="0" smtClean="0"/>
              <a:t>タスクが小さくできないのは、作業対象の内容把握に問題が存在するのではないか？</a:t>
            </a:r>
            <a:endParaRPr lang="en-US" altLang="ja-JP" sz="1600" dirty="0" smtClean="0"/>
          </a:p>
          <a:p>
            <a:pPr lvl="1" eaLnBrk="1" hangingPunct="1">
              <a:lnSpc>
                <a:spcPct val="90000"/>
              </a:lnSpc>
            </a:pPr>
            <a:r>
              <a:rPr lang="ja-JP" altLang="en-US" sz="1600" dirty="0" smtClean="0"/>
              <a:t>タスクを小さく分割するという事は、作業指示書を作成する事。</a:t>
            </a:r>
          </a:p>
        </p:txBody>
      </p:sp>
      <p:graphicFrame>
        <p:nvGraphicFramePr>
          <p:cNvPr id="6" name="表 5"/>
          <p:cNvGraphicFramePr>
            <a:graphicFrameLocks noGrp="1"/>
          </p:cNvGraphicFramePr>
          <p:nvPr>
            <p:extLst>
              <p:ext uri="{D42A27DB-BD31-4B8C-83A1-F6EECF244321}">
                <p14:modId xmlns:p14="http://schemas.microsoft.com/office/powerpoint/2010/main" val="1019861542"/>
              </p:ext>
            </p:extLst>
          </p:nvPr>
        </p:nvGraphicFramePr>
        <p:xfrm>
          <a:off x="4932040" y="2276872"/>
          <a:ext cx="3816424" cy="2448271"/>
        </p:xfrm>
        <a:graphic>
          <a:graphicData uri="http://schemas.openxmlformats.org/drawingml/2006/table">
            <a:tbl>
              <a:tblPr>
                <a:tableStyleId>{5C22544A-7EE6-4342-B048-85BDC9FD1C3A}</a:tableStyleId>
              </a:tblPr>
              <a:tblGrid>
                <a:gridCol w="1431818"/>
                <a:gridCol w="1137030"/>
                <a:gridCol w="1247576"/>
              </a:tblGrid>
              <a:tr h="478036">
                <a:tc>
                  <a:txBody>
                    <a:bodyPr/>
                    <a:lstStyle/>
                    <a:p>
                      <a:pPr algn="ctr" fontAlgn="ctr"/>
                      <a:r>
                        <a:rPr lang="en-US" sz="1100" u="none" strike="noStrike">
                          <a:effectLst/>
                        </a:rPr>
                        <a:t>Statements of Source code</a:t>
                      </a:r>
                      <a:endParaRPr 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sz="1100" u="none" strike="noStrike">
                          <a:effectLst/>
                        </a:rPr>
                        <a:t>Test Cases</a:t>
                      </a:r>
                      <a:endParaRPr lang="en-US" sz="1100" b="0" i="0" u="none" strike="noStrike">
                        <a:solidFill>
                          <a:srgbClr val="000000"/>
                        </a:solidFill>
                        <a:effectLst/>
                        <a:latin typeface="ＭＳ Ｐゴシック"/>
                      </a:endParaRPr>
                    </a:p>
                  </a:txBody>
                  <a:tcPr marL="9525" marR="9525" marT="9525" marB="0" anchor="ctr"/>
                </a:tc>
                <a:tc>
                  <a:txBody>
                    <a:bodyPr/>
                    <a:lstStyle/>
                    <a:p>
                      <a:pPr algn="ctr" fontAlgn="ctr"/>
                      <a:r>
                        <a:rPr lang="en-US" sz="1100" u="none" strike="noStrike">
                          <a:effectLst/>
                        </a:rPr>
                        <a:t>Test Coverage</a:t>
                      </a:r>
                      <a:endParaRPr lang="en-US" sz="1100" b="0" i="0" u="none" strike="noStrike">
                        <a:solidFill>
                          <a:srgbClr val="000000"/>
                        </a:solidFill>
                        <a:effectLst/>
                        <a:latin typeface="ＭＳ Ｐゴシック"/>
                      </a:endParaRPr>
                    </a:p>
                  </a:txBody>
                  <a:tcPr marL="9525" marR="9525" marT="9525" marB="0" anchor="ctr"/>
                </a:tc>
              </a:tr>
              <a:tr h="245619">
                <a:tc>
                  <a:txBody>
                    <a:bodyPr/>
                    <a:lstStyle/>
                    <a:p>
                      <a:pPr algn="r" fontAlgn="ctr"/>
                      <a:r>
                        <a:rPr lang="en-US" altLang="ja-JP" sz="1100" u="none" strike="noStrike">
                          <a:effectLst/>
                        </a:rPr>
                        <a:t>1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100.00%</a:t>
                      </a:r>
                      <a:endParaRPr lang="en-US" altLang="ja-JP" sz="1100" b="0" i="0" u="none" strike="noStrike">
                        <a:solidFill>
                          <a:srgbClr val="000000"/>
                        </a:solidFill>
                        <a:effectLst/>
                        <a:latin typeface="ＭＳ Ｐゴシック"/>
                      </a:endParaRPr>
                    </a:p>
                  </a:txBody>
                  <a:tcPr marL="9525" marR="9525" marT="9525" marB="0" anchor="ctr"/>
                </a:tc>
              </a:tr>
              <a:tr h="245619">
                <a:tc>
                  <a:txBody>
                    <a:bodyPr/>
                    <a:lstStyle/>
                    <a:p>
                      <a:pPr algn="r" fontAlgn="ctr"/>
                      <a:r>
                        <a:rPr lang="en-US" altLang="ja-JP" sz="1100" u="none" strike="noStrike">
                          <a:effectLst/>
                        </a:rPr>
                        <a:t>10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100.00%</a:t>
                      </a:r>
                      <a:endParaRPr lang="en-US" altLang="ja-JP" sz="1100" b="0" i="0" u="none" strike="noStrike">
                        <a:solidFill>
                          <a:srgbClr val="000000"/>
                        </a:solidFill>
                        <a:effectLst/>
                        <a:latin typeface="ＭＳ Ｐゴシック"/>
                      </a:endParaRPr>
                    </a:p>
                  </a:txBody>
                  <a:tcPr marL="9525" marR="9525" marT="9525" marB="0" anchor="ctr"/>
                </a:tc>
              </a:tr>
              <a:tr h="245619">
                <a:tc>
                  <a:txBody>
                    <a:bodyPr/>
                    <a:lstStyle/>
                    <a:p>
                      <a:pPr algn="r" fontAlgn="ctr"/>
                      <a:r>
                        <a:rPr lang="en-US" altLang="ja-JP" sz="1100" u="none" strike="noStrike">
                          <a:effectLst/>
                        </a:rPr>
                        <a:t>100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95.00%</a:t>
                      </a:r>
                      <a:endParaRPr lang="en-US" altLang="ja-JP" sz="1100" b="0" i="0" u="none" strike="noStrike">
                        <a:solidFill>
                          <a:srgbClr val="000000"/>
                        </a:solidFill>
                        <a:effectLst/>
                        <a:latin typeface="ＭＳ Ｐゴシック"/>
                      </a:endParaRPr>
                    </a:p>
                  </a:txBody>
                  <a:tcPr marL="9525" marR="9525" marT="9525" marB="0" anchor="ctr"/>
                </a:tc>
              </a:tr>
              <a:tr h="245619">
                <a:tc>
                  <a:txBody>
                    <a:bodyPr/>
                    <a:lstStyle/>
                    <a:p>
                      <a:pPr algn="r" fontAlgn="ctr"/>
                      <a:r>
                        <a:rPr lang="en-US" altLang="ja-JP" sz="1100" u="none" strike="noStrike">
                          <a:effectLst/>
                        </a:rPr>
                        <a:t>1,000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15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75.00%</a:t>
                      </a:r>
                      <a:endParaRPr lang="en-US" altLang="ja-JP" sz="1100" b="0" i="0" u="none" strike="noStrike">
                        <a:solidFill>
                          <a:srgbClr val="000000"/>
                        </a:solidFill>
                        <a:effectLst/>
                        <a:latin typeface="ＭＳ Ｐゴシック"/>
                      </a:endParaRPr>
                    </a:p>
                  </a:txBody>
                  <a:tcPr marL="9525" marR="9525" marT="9525" marB="0" anchor="ctr"/>
                </a:tc>
              </a:tr>
              <a:tr h="245619">
                <a:tc>
                  <a:txBody>
                    <a:bodyPr/>
                    <a:lstStyle/>
                    <a:p>
                      <a:pPr algn="r" fontAlgn="ctr"/>
                      <a:r>
                        <a:rPr lang="en-US" altLang="ja-JP" sz="1100" u="none" strike="noStrike">
                          <a:effectLst/>
                        </a:rPr>
                        <a:t>10,000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250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50.00%</a:t>
                      </a:r>
                      <a:endParaRPr lang="en-US" altLang="ja-JP" sz="1100" b="0" i="0" u="none" strike="noStrike">
                        <a:solidFill>
                          <a:srgbClr val="000000"/>
                        </a:solidFill>
                        <a:effectLst/>
                        <a:latin typeface="ＭＳ Ｐゴシック"/>
                      </a:endParaRPr>
                    </a:p>
                  </a:txBody>
                  <a:tcPr marL="9525" marR="9525" marT="9525" marB="0" anchor="ctr"/>
                </a:tc>
              </a:tr>
              <a:tr h="245619">
                <a:tc>
                  <a:txBody>
                    <a:bodyPr/>
                    <a:lstStyle/>
                    <a:p>
                      <a:pPr algn="r" fontAlgn="ctr"/>
                      <a:r>
                        <a:rPr lang="en-US" altLang="ja-JP" sz="1100" u="none" strike="noStrike">
                          <a:effectLst/>
                        </a:rPr>
                        <a:t>100,000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4,000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35.00%</a:t>
                      </a:r>
                      <a:endParaRPr lang="en-US" altLang="ja-JP" sz="1100" b="0" i="0" u="none" strike="noStrike">
                        <a:solidFill>
                          <a:srgbClr val="000000"/>
                        </a:solidFill>
                        <a:effectLst/>
                        <a:latin typeface="ＭＳ Ｐゴシック"/>
                      </a:endParaRPr>
                    </a:p>
                  </a:txBody>
                  <a:tcPr marL="9525" marR="9525" marT="9525" marB="0" anchor="ctr"/>
                </a:tc>
              </a:tr>
              <a:tr h="245619">
                <a:tc>
                  <a:txBody>
                    <a:bodyPr/>
                    <a:lstStyle/>
                    <a:p>
                      <a:pPr algn="r" fontAlgn="ctr"/>
                      <a:r>
                        <a:rPr lang="en-US" altLang="ja-JP" sz="1100" u="none" strike="noStrike">
                          <a:effectLst/>
                        </a:rPr>
                        <a:t>1,000,000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50,000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25.00%</a:t>
                      </a:r>
                      <a:endParaRPr lang="en-US" altLang="ja-JP" sz="1100" b="0" i="0" u="none" strike="noStrike" dirty="0">
                        <a:solidFill>
                          <a:srgbClr val="000000"/>
                        </a:solidFill>
                        <a:effectLst/>
                        <a:latin typeface="ＭＳ Ｐゴシック"/>
                      </a:endParaRPr>
                    </a:p>
                  </a:txBody>
                  <a:tcPr marL="9525" marR="9525" marT="9525" marB="0" anchor="ctr"/>
                </a:tc>
              </a:tr>
              <a:tr h="250902">
                <a:tc>
                  <a:txBody>
                    <a:bodyPr/>
                    <a:lstStyle/>
                    <a:p>
                      <a:pPr algn="r" fontAlgn="ctr"/>
                      <a:r>
                        <a:rPr lang="en-US" altLang="ja-JP" sz="1100" u="none" strike="noStrike">
                          <a:effectLst/>
                        </a:rPr>
                        <a:t>10,000,000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a:effectLst/>
                        </a:rPr>
                        <a:t>350,000 </a:t>
                      </a:r>
                      <a:endParaRPr lang="en-US" altLang="ja-JP" sz="11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100" u="none" strike="noStrike" dirty="0">
                          <a:effectLst/>
                        </a:rPr>
                        <a:t>15.00%</a:t>
                      </a:r>
                      <a:endParaRPr lang="en-US" altLang="ja-JP" sz="1100" b="0" i="0" u="none" strike="noStrike" dirty="0">
                        <a:solidFill>
                          <a:srgbClr val="000000"/>
                        </a:solidFill>
                        <a:effectLst/>
                        <a:latin typeface="ＭＳ Ｐゴシック"/>
                      </a:endParaRPr>
                    </a:p>
                  </a:txBody>
                  <a:tcPr marL="9525" marR="9525" marT="9525" marB="0" anchor="ctr"/>
                </a:tc>
              </a:tr>
            </a:tbl>
          </a:graphicData>
        </a:graphic>
      </p:graphicFrame>
      <p:sp>
        <p:nvSpPr>
          <p:cNvPr id="2" name="テキスト ボックス 1"/>
          <p:cNvSpPr txBox="1"/>
          <p:nvPr/>
        </p:nvSpPr>
        <p:spPr>
          <a:xfrm>
            <a:off x="5004048" y="1556792"/>
            <a:ext cx="3666703" cy="738664"/>
          </a:xfrm>
          <a:prstGeom prst="rect">
            <a:avLst/>
          </a:prstGeom>
          <a:noFill/>
        </p:spPr>
        <p:txBody>
          <a:bodyPr wrap="square" rtlCol="0">
            <a:spAutoFit/>
          </a:bodyPr>
          <a:lstStyle/>
          <a:p>
            <a:r>
              <a:rPr kumimoji="1" lang="en-US" altLang="ja-JP" sz="1400" dirty="0" smtClean="0"/>
              <a:t>Application size, Test Cases, and Test Coverage.</a:t>
            </a:r>
          </a:p>
          <a:p>
            <a:r>
              <a:rPr lang="en-US" altLang="ja-JP" sz="1400" dirty="0" smtClean="0"/>
              <a:t>	Logical source code  statements</a:t>
            </a:r>
            <a:endParaRPr kumimoji="1" lang="en-US" altLang="ja-JP" sz="1400" dirty="0" smtClean="0"/>
          </a:p>
          <a:p>
            <a:pPr algn="r"/>
            <a:r>
              <a:rPr kumimoji="1" lang="en-US" altLang="ja-JP" sz="1400" dirty="0" smtClean="0"/>
              <a:t>By Caper Jones</a:t>
            </a:r>
            <a:endParaRPr kumimoji="1" lang="ja-JP" altLang="en-US" sz="1400" dirty="0"/>
          </a:p>
        </p:txBody>
      </p:sp>
    </p:spTree>
    <p:extLst>
      <p:ext uri="{BB962C8B-B14F-4D97-AF65-F5344CB8AC3E}">
        <p14:creationId xmlns:p14="http://schemas.microsoft.com/office/powerpoint/2010/main" val="187143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kumimoji="1" lang="ja-JP" altLang="en-US" sz="2800" dirty="0" smtClean="0"/>
              <a:t>タスクを小さく（粒度）する</a:t>
            </a:r>
            <a:endParaRPr kumimoji="1" lang="ja-JP" altLang="en-US" sz="2800" dirty="0"/>
          </a:p>
        </p:txBody>
      </p:sp>
      <p:sp>
        <p:nvSpPr>
          <p:cNvPr id="3" name="テキスト ボックス 2"/>
          <p:cNvSpPr txBox="1"/>
          <p:nvPr/>
        </p:nvSpPr>
        <p:spPr>
          <a:xfrm>
            <a:off x="395536" y="908720"/>
            <a:ext cx="8352928" cy="369332"/>
          </a:xfrm>
          <a:prstGeom prst="rect">
            <a:avLst/>
          </a:prstGeom>
          <a:noFill/>
        </p:spPr>
        <p:txBody>
          <a:bodyPr wrap="square" rtlCol="0">
            <a:spAutoFit/>
          </a:bodyPr>
          <a:lstStyle/>
          <a:p>
            <a:r>
              <a:rPr kumimoji="1" lang="ja-JP" altLang="en-US" dirty="0" smtClean="0"/>
              <a:t>例えば、レポートを作る業務（仕事）をタスク分解する。</a:t>
            </a:r>
            <a:endParaRPr kumimoji="1" lang="ja-JP" altLang="en-US" dirty="0"/>
          </a:p>
        </p:txBody>
      </p:sp>
      <p:sp>
        <p:nvSpPr>
          <p:cNvPr id="4" name="テキスト ボックス 3"/>
          <p:cNvSpPr txBox="1"/>
          <p:nvPr/>
        </p:nvSpPr>
        <p:spPr>
          <a:xfrm>
            <a:off x="719572" y="1489109"/>
            <a:ext cx="8244916" cy="4801314"/>
          </a:xfrm>
          <a:prstGeom prst="rect">
            <a:avLst/>
          </a:prstGeom>
          <a:noFill/>
        </p:spPr>
        <p:txBody>
          <a:bodyPr wrap="square" rtlCol="0">
            <a:spAutoFit/>
          </a:bodyPr>
          <a:lstStyle/>
          <a:p>
            <a:pPr marL="342900" indent="-342900">
              <a:buFont typeface="+mj-lt"/>
              <a:buAutoNum type="arabicPeriod"/>
            </a:pPr>
            <a:r>
              <a:rPr kumimoji="1" lang="ja-JP" altLang="en-US" dirty="0" smtClean="0"/>
              <a:t>レポートの主旨を確認し、レポートのストーリーを練る。</a:t>
            </a:r>
            <a:r>
              <a:rPr kumimoji="1" lang="en-US" altLang="ja-JP" dirty="0" smtClean="0"/>
              <a:t>		30</a:t>
            </a:r>
            <a:r>
              <a:rPr kumimoji="1" lang="ja-JP" altLang="en-US" dirty="0" smtClean="0"/>
              <a:t>分</a:t>
            </a:r>
            <a:endParaRPr kumimoji="1" lang="en-US" altLang="ja-JP" dirty="0" smtClean="0"/>
          </a:p>
          <a:p>
            <a:pPr marL="342900" indent="-342900">
              <a:buFont typeface="+mj-lt"/>
              <a:buAutoNum type="arabicPeriod"/>
            </a:pPr>
            <a:r>
              <a:rPr lang="ja-JP" altLang="en-US" dirty="0"/>
              <a:t>レポート</a:t>
            </a:r>
            <a:r>
              <a:rPr lang="ja-JP" altLang="en-US" dirty="0" smtClean="0"/>
              <a:t>の章立てを決める</a:t>
            </a:r>
            <a:r>
              <a:rPr lang="en-US" altLang="ja-JP" dirty="0" smtClean="0"/>
              <a:t>					10</a:t>
            </a:r>
            <a:r>
              <a:rPr lang="ja-JP" altLang="en-US" dirty="0" smtClean="0"/>
              <a:t>分</a:t>
            </a:r>
            <a:endParaRPr lang="en-US" altLang="ja-JP" dirty="0" smtClean="0"/>
          </a:p>
          <a:p>
            <a:pPr marL="342900" indent="-342900">
              <a:buFont typeface="+mj-lt"/>
              <a:buAutoNum type="arabicPeriod"/>
            </a:pPr>
            <a:r>
              <a:rPr kumimoji="1" lang="ja-JP" altLang="en-US" dirty="0" smtClean="0"/>
              <a:t>各章の基本を決める（文章、図、グラフ、データ、イラスト等）</a:t>
            </a:r>
            <a:r>
              <a:rPr kumimoji="1" lang="en-US" altLang="ja-JP" dirty="0" smtClean="0"/>
              <a:t>		30</a:t>
            </a:r>
            <a:r>
              <a:rPr kumimoji="1" lang="ja-JP" altLang="en-US" dirty="0" smtClean="0"/>
              <a:t>分</a:t>
            </a:r>
            <a:endParaRPr kumimoji="1" lang="en-US" altLang="ja-JP" dirty="0" smtClean="0"/>
          </a:p>
          <a:p>
            <a:pPr marL="342900" indent="-342900">
              <a:buFont typeface="+mj-lt"/>
              <a:buAutoNum type="arabicPeriod"/>
            </a:pPr>
            <a:r>
              <a:rPr lang="ja-JP" altLang="en-US" dirty="0"/>
              <a:t>文章</a:t>
            </a:r>
            <a:r>
              <a:rPr lang="ja-JP" altLang="en-US" dirty="0" smtClean="0"/>
              <a:t>の下書きをする。</a:t>
            </a:r>
            <a:r>
              <a:rPr lang="en-US" altLang="ja-JP" dirty="0" smtClean="0"/>
              <a:t>						30</a:t>
            </a:r>
            <a:r>
              <a:rPr lang="ja-JP" altLang="en-US" dirty="0" smtClean="0"/>
              <a:t>分</a:t>
            </a:r>
            <a:endParaRPr lang="en-US" altLang="ja-JP" dirty="0" smtClean="0"/>
          </a:p>
          <a:p>
            <a:pPr marL="342900" indent="-342900">
              <a:buFont typeface="+mj-lt"/>
              <a:buAutoNum type="arabicPeriod"/>
            </a:pPr>
            <a:r>
              <a:rPr lang="ja-JP" altLang="en-US" dirty="0" smtClean="0"/>
              <a:t>図やグラフを</a:t>
            </a:r>
            <a:r>
              <a:rPr lang="ja-JP" altLang="en-US" dirty="0"/>
              <a:t>作成</a:t>
            </a:r>
            <a:r>
              <a:rPr lang="ja-JP" altLang="en-US" dirty="0" smtClean="0"/>
              <a:t>するためのデータを決め、データを収集する。</a:t>
            </a:r>
            <a:r>
              <a:rPr lang="en-US" altLang="ja-JP" dirty="0" smtClean="0"/>
              <a:t>		30</a:t>
            </a:r>
            <a:r>
              <a:rPr lang="ja-JP" altLang="en-US" dirty="0" smtClean="0"/>
              <a:t>分</a:t>
            </a:r>
            <a:endParaRPr lang="en-US" altLang="ja-JP" dirty="0" smtClean="0"/>
          </a:p>
          <a:p>
            <a:pPr marL="342900" indent="-342900">
              <a:buFont typeface="+mj-lt"/>
              <a:buAutoNum type="arabicPeriod"/>
            </a:pPr>
            <a:r>
              <a:rPr kumimoji="1" lang="en-US" altLang="ja-JP" dirty="0" smtClean="0"/>
              <a:t>PC</a:t>
            </a:r>
            <a:r>
              <a:rPr kumimoji="1" lang="ja-JP" altLang="en-US" dirty="0" smtClean="0"/>
              <a:t>を立ち上げ、</a:t>
            </a:r>
            <a:r>
              <a:rPr kumimoji="1" lang="en-US" altLang="ja-JP" dirty="0" smtClean="0"/>
              <a:t>EXCEL</a:t>
            </a:r>
            <a:r>
              <a:rPr kumimoji="1" lang="ja-JP" altLang="en-US" dirty="0" err="1" smtClean="0"/>
              <a:t>、</a:t>
            </a:r>
            <a:r>
              <a:rPr kumimoji="1" lang="en-US" altLang="ja-JP" dirty="0" smtClean="0"/>
              <a:t>PowerPoint</a:t>
            </a:r>
            <a:r>
              <a:rPr kumimoji="1" lang="ja-JP" altLang="en-US" dirty="0" smtClean="0"/>
              <a:t>を起動する。</a:t>
            </a:r>
            <a:r>
              <a:rPr kumimoji="1" lang="en-US" altLang="ja-JP" dirty="0" smtClean="0"/>
              <a:t>			</a:t>
            </a:r>
            <a:r>
              <a:rPr lang="en-US" altLang="ja-JP" dirty="0"/>
              <a:t> </a:t>
            </a:r>
            <a:r>
              <a:rPr lang="en-US" altLang="ja-JP" dirty="0" smtClean="0"/>
              <a:t> </a:t>
            </a:r>
            <a:r>
              <a:rPr kumimoji="1" lang="en-US" altLang="ja-JP" dirty="0" smtClean="0"/>
              <a:t>5</a:t>
            </a:r>
            <a:r>
              <a:rPr kumimoji="1" lang="ja-JP" altLang="en-US" dirty="0" smtClean="0"/>
              <a:t>分</a:t>
            </a:r>
            <a:endParaRPr kumimoji="1" lang="en-US" altLang="ja-JP" dirty="0" smtClean="0"/>
          </a:p>
          <a:p>
            <a:pPr marL="342900" indent="-342900">
              <a:buFont typeface="+mj-lt"/>
              <a:buAutoNum type="arabicPeriod"/>
            </a:pPr>
            <a:r>
              <a:rPr lang="ja-JP" altLang="en-US" dirty="0"/>
              <a:t>データ</a:t>
            </a:r>
            <a:r>
              <a:rPr lang="ja-JP" altLang="en-US" dirty="0" smtClean="0"/>
              <a:t>を</a:t>
            </a:r>
            <a:r>
              <a:rPr lang="en-US" altLang="ja-JP" dirty="0" smtClean="0"/>
              <a:t>EXCEL</a:t>
            </a:r>
            <a:r>
              <a:rPr lang="ja-JP" altLang="en-US" dirty="0" smtClean="0"/>
              <a:t>に入力する。（データをインポートする。）</a:t>
            </a:r>
            <a:r>
              <a:rPr lang="en-US" altLang="ja-JP" dirty="0" smtClean="0"/>
              <a:t>		20</a:t>
            </a:r>
            <a:r>
              <a:rPr lang="ja-JP" altLang="en-US" dirty="0" smtClean="0"/>
              <a:t>分</a:t>
            </a:r>
            <a:endParaRPr lang="en-US" altLang="ja-JP" dirty="0" smtClean="0"/>
          </a:p>
          <a:p>
            <a:pPr marL="342900" indent="-342900">
              <a:buFont typeface="+mj-lt"/>
              <a:buAutoNum type="arabicPeriod"/>
            </a:pPr>
            <a:r>
              <a:rPr kumimoji="1" lang="ja-JP" altLang="en-US" dirty="0"/>
              <a:t>グラフ</a:t>
            </a:r>
            <a:r>
              <a:rPr kumimoji="1" lang="ja-JP" altLang="en-US" dirty="0" smtClean="0"/>
              <a:t>を作成する。</a:t>
            </a:r>
            <a:r>
              <a:rPr kumimoji="1" lang="en-US" altLang="ja-JP" dirty="0" smtClean="0"/>
              <a:t>						10</a:t>
            </a:r>
            <a:r>
              <a:rPr kumimoji="1" lang="ja-JP" altLang="en-US" dirty="0" smtClean="0"/>
              <a:t>分</a:t>
            </a:r>
            <a:endParaRPr kumimoji="1" lang="en-US" altLang="ja-JP" dirty="0" smtClean="0"/>
          </a:p>
          <a:p>
            <a:pPr marL="342900" indent="-342900">
              <a:buFont typeface="+mj-lt"/>
              <a:buAutoNum type="arabicPeriod"/>
            </a:pPr>
            <a:r>
              <a:rPr lang="ja-JP" altLang="en-US" dirty="0"/>
              <a:t>文章</a:t>
            </a:r>
            <a:r>
              <a:rPr lang="ja-JP" altLang="en-US" dirty="0" smtClean="0"/>
              <a:t>を構成し、</a:t>
            </a:r>
            <a:r>
              <a:rPr lang="en-US" altLang="ja-JP" dirty="0" smtClean="0"/>
              <a:t>PowerPoint</a:t>
            </a:r>
            <a:r>
              <a:rPr lang="ja-JP" altLang="en-US" dirty="0" smtClean="0"/>
              <a:t>に入力する。（コピーする。）</a:t>
            </a:r>
            <a:r>
              <a:rPr lang="en-US" altLang="ja-JP" dirty="0" smtClean="0"/>
              <a:t>			30</a:t>
            </a:r>
            <a:r>
              <a:rPr lang="ja-JP" altLang="en-US" dirty="0" smtClean="0"/>
              <a:t>分</a:t>
            </a:r>
            <a:endParaRPr lang="en-US" altLang="ja-JP" dirty="0" smtClean="0"/>
          </a:p>
          <a:p>
            <a:pPr marL="342900" indent="-342900">
              <a:buFont typeface="+mj-lt"/>
              <a:buAutoNum type="arabicPeriod"/>
            </a:pPr>
            <a:r>
              <a:rPr lang="en-US" altLang="ja-JP" dirty="0" smtClean="0"/>
              <a:t>PowerPoint</a:t>
            </a:r>
            <a:r>
              <a:rPr lang="ja-JP" altLang="en-US" dirty="0" smtClean="0"/>
              <a:t>のレイアウトを決め、文章、図、グラフ、イラストを配置する。</a:t>
            </a:r>
            <a:r>
              <a:rPr lang="en-US" altLang="ja-JP" dirty="0" smtClean="0"/>
              <a:t>	  5</a:t>
            </a:r>
            <a:r>
              <a:rPr lang="ja-JP" altLang="en-US" dirty="0" smtClean="0"/>
              <a:t>分</a:t>
            </a:r>
            <a:endParaRPr lang="en-US" altLang="ja-JP" dirty="0" smtClean="0"/>
          </a:p>
          <a:p>
            <a:pPr marL="342900" indent="-342900">
              <a:buFont typeface="+mj-lt"/>
              <a:buAutoNum type="arabicPeriod"/>
            </a:pPr>
            <a:r>
              <a:rPr lang="ja-JP" altLang="en-US" dirty="0" smtClean="0"/>
              <a:t>④～⑩を必要ページ分繰り返す。</a:t>
            </a:r>
            <a:endParaRPr lang="en-US" altLang="ja-JP" dirty="0" smtClean="0"/>
          </a:p>
          <a:p>
            <a:pPr marL="342900" indent="-342900">
              <a:buFont typeface="+mj-lt"/>
              <a:buAutoNum type="arabicPeriod"/>
            </a:pPr>
            <a:r>
              <a:rPr lang="ja-JP" altLang="en-US" dirty="0" smtClean="0"/>
              <a:t>レポート全体を通して確認する（校正する。）</a:t>
            </a:r>
            <a:r>
              <a:rPr lang="en-US" altLang="ja-JP" dirty="0" smtClean="0"/>
              <a:t>				30</a:t>
            </a:r>
            <a:r>
              <a:rPr lang="ja-JP" altLang="en-US" dirty="0" smtClean="0"/>
              <a:t>分</a:t>
            </a:r>
            <a:endParaRPr lang="en-US" altLang="ja-JP" dirty="0" smtClean="0"/>
          </a:p>
          <a:p>
            <a:pPr marL="342900" indent="-342900">
              <a:buFont typeface="+mj-lt"/>
              <a:buAutoNum type="arabicPeriod"/>
            </a:pPr>
            <a:r>
              <a:rPr lang="ja-JP" altLang="en-US" dirty="0"/>
              <a:t>作成</a:t>
            </a:r>
            <a:r>
              <a:rPr lang="ja-JP" altLang="en-US" dirty="0" smtClean="0"/>
              <a:t>日、作成者名、レポートの題名を記入し、完成させる。</a:t>
            </a:r>
            <a:r>
              <a:rPr lang="en-US" altLang="ja-JP" dirty="0" smtClean="0"/>
              <a:t>		  5</a:t>
            </a:r>
            <a:r>
              <a:rPr lang="ja-JP" altLang="en-US" dirty="0" smtClean="0"/>
              <a:t>分</a:t>
            </a:r>
            <a:endParaRPr lang="en-US" altLang="ja-JP" dirty="0" smtClean="0"/>
          </a:p>
          <a:p>
            <a:pPr marL="342900" indent="-342900">
              <a:buFont typeface="+mj-lt"/>
              <a:buAutoNum type="arabicPeriod"/>
            </a:pPr>
            <a:r>
              <a:rPr lang="ja-JP" altLang="en-US" dirty="0"/>
              <a:t>レポート</a:t>
            </a:r>
            <a:r>
              <a:rPr lang="ja-JP" altLang="en-US" dirty="0" smtClean="0"/>
              <a:t>を提出する。</a:t>
            </a:r>
            <a:r>
              <a:rPr lang="en-US" altLang="ja-JP" dirty="0" smtClean="0"/>
              <a:t>						  5</a:t>
            </a:r>
            <a:r>
              <a:rPr lang="ja-JP" altLang="en-US" dirty="0" smtClean="0"/>
              <a:t>分</a:t>
            </a:r>
            <a:endParaRPr lang="en-US" altLang="ja-JP" dirty="0" smtClean="0"/>
          </a:p>
          <a:p>
            <a:r>
              <a:rPr lang="en-US" altLang="ja-JP" dirty="0"/>
              <a:t>	</a:t>
            </a:r>
            <a:r>
              <a:rPr lang="en-US" altLang="ja-JP" dirty="0" smtClean="0"/>
              <a:t>					</a:t>
            </a:r>
            <a:r>
              <a:rPr lang="en-US" altLang="ja-JP" dirty="0"/>
              <a:t> </a:t>
            </a:r>
            <a:r>
              <a:rPr lang="en-US" altLang="ja-JP" dirty="0" smtClean="0"/>
              <a:t>                                240</a:t>
            </a:r>
            <a:r>
              <a:rPr lang="ja-JP" altLang="en-US" dirty="0" smtClean="0"/>
              <a:t>分</a:t>
            </a:r>
            <a:endParaRPr lang="en-US" altLang="ja-JP" dirty="0" smtClean="0"/>
          </a:p>
          <a:p>
            <a:r>
              <a:rPr lang="en-US" altLang="ja-JP" dirty="0"/>
              <a:t>	</a:t>
            </a:r>
            <a:r>
              <a:rPr lang="en-US" altLang="ja-JP" dirty="0" smtClean="0"/>
              <a:t>						            </a:t>
            </a:r>
            <a:r>
              <a:rPr lang="ja-JP" altLang="en-US" dirty="0" smtClean="0"/>
              <a:t>（</a:t>
            </a:r>
            <a:r>
              <a:rPr lang="ja-JP" altLang="en-US" dirty="0"/>
              <a:t>４</a:t>
            </a:r>
            <a:r>
              <a:rPr lang="ja-JP" altLang="en-US" dirty="0" smtClean="0"/>
              <a:t>時間）</a:t>
            </a:r>
            <a:endParaRPr lang="en-US" altLang="ja-JP" dirty="0" smtClean="0"/>
          </a:p>
          <a:p>
            <a:pPr marL="342900" indent="-342900">
              <a:buFont typeface="+mj-lt"/>
              <a:buAutoNum type="arabicPeriod"/>
            </a:pP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Copyrights©2015  SSS Corporation</a:t>
            </a:r>
            <a:r>
              <a:rPr kumimoji="1" lang="ja-JP" altLang="en-US" smtClean="0"/>
              <a:t>　 </a:t>
            </a:r>
            <a:endParaRPr kumimoji="1" lang="ja-JP" altLang="en-US"/>
          </a:p>
        </p:txBody>
      </p:sp>
      <p:sp>
        <p:nvSpPr>
          <p:cNvPr id="6" name="スライド番号プレースホルダー 5"/>
          <p:cNvSpPr>
            <a:spLocks noGrp="1"/>
          </p:cNvSpPr>
          <p:nvPr>
            <p:ph type="sldNum" sz="quarter" idx="12"/>
          </p:nvPr>
        </p:nvSpPr>
        <p:spPr/>
        <p:txBody>
          <a:bodyPr/>
          <a:lstStyle/>
          <a:p>
            <a:fld id="{12493AFB-09EF-44E8-907E-BBD1DBE5A50F}" type="slidenum">
              <a:rPr kumimoji="1" lang="ja-JP" altLang="en-US" smtClean="0"/>
              <a:t>11</a:t>
            </a:fld>
            <a:endParaRPr kumimoji="1" lang="ja-JP" altLang="en-US"/>
          </a:p>
        </p:txBody>
      </p:sp>
    </p:spTree>
    <p:extLst>
      <p:ext uri="{BB962C8B-B14F-4D97-AF65-F5344CB8AC3E}">
        <p14:creationId xmlns:p14="http://schemas.microsoft.com/office/powerpoint/2010/main" val="279308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sz="3200" dirty="0" smtClean="0"/>
              <a:t>アジャイルの原則と価値感</a:t>
            </a:r>
            <a:endParaRPr kumimoji="1" lang="ja-JP" altLang="en-US" sz="3200" dirty="0"/>
          </a:p>
        </p:txBody>
      </p:sp>
      <p:sp>
        <p:nvSpPr>
          <p:cNvPr id="3" name="正方形/長方形 2"/>
          <p:cNvSpPr/>
          <p:nvPr/>
        </p:nvSpPr>
        <p:spPr>
          <a:xfrm>
            <a:off x="1187624" y="5085184"/>
            <a:ext cx="691276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自律したチーム（自己組織化）</a:t>
            </a:r>
            <a:endParaRPr kumimoji="1" lang="ja-JP" altLang="en-US" sz="2400" b="1" dirty="0"/>
          </a:p>
        </p:txBody>
      </p:sp>
      <p:sp>
        <p:nvSpPr>
          <p:cNvPr id="5" name="テキスト ボックス 4"/>
          <p:cNvSpPr txBox="1"/>
          <p:nvPr/>
        </p:nvSpPr>
        <p:spPr>
          <a:xfrm>
            <a:off x="1979712" y="2060848"/>
            <a:ext cx="2664296" cy="461665"/>
          </a:xfrm>
          <a:prstGeom prst="rect">
            <a:avLst/>
          </a:prstGeom>
          <a:noFill/>
        </p:spPr>
        <p:txBody>
          <a:bodyPr wrap="square" rtlCol="0">
            <a:spAutoFit/>
          </a:bodyPr>
          <a:lstStyle/>
          <a:p>
            <a:pPr algn="ctr"/>
            <a:r>
              <a:rPr kumimoji="1" lang="ja-JP" altLang="en-US" sz="2400" b="1" dirty="0" smtClean="0"/>
              <a:t>透明性（見える化）</a:t>
            </a:r>
            <a:endParaRPr kumimoji="1" lang="ja-JP" altLang="en-US" sz="2400" b="1" dirty="0"/>
          </a:p>
        </p:txBody>
      </p:sp>
      <p:sp>
        <p:nvSpPr>
          <p:cNvPr id="6" name="テキスト ボックス 5"/>
          <p:cNvSpPr txBox="1"/>
          <p:nvPr/>
        </p:nvSpPr>
        <p:spPr>
          <a:xfrm>
            <a:off x="2463205" y="3429000"/>
            <a:ext cx="2160240" cy="461665"/>
          </a:xfrm>
          <a:prstGeom prst="rect">
            <a:avLst/>
          </a:prstGeom>
          <a:noFill/>
        </p:spPr>
        <p:txBody>
          <a:bodyPr wrap="square" rtlCol="0">
            <a:spAutoFit/>
          </a:bodyPr>
          <a:lstStyle/>
          <a:p>
            <a:pPr algn="ctr"/>
            <a:r>
              <a:rPr lang="ja-JP" altLang="en-US" sz="2400" b="1" dirty="0" smtClean="0"/>
              <a:t>説明責任</a:t>
            </a:r>
            <a:endParaRPr kumimoji="1" lang="ja-JP" altLang="en-US" sz="2400" b="1" dirty="0"/>
          </a:p>
        </p:txBody>
      </p:sp>
      <p:sp>
        <p:nvSpPr>
          <p:cNvPr id="7" name="テキスト ボックス 6"/>
          <p:cNvSpPr txBox="1"/>
          <p:nvPr/>
        </p:nvSpPr>
        <p:spPr>
          <a:xfrm>
            <a:off x="4932040" y="2444080"/>
            <a:ext cx="2520280" cy="461665"/>
          </a:xfrm>
          <a:prstGeom prst="rect">
            <a:avLst/>
          </a:prstGeom>
          <a:noFill/>
        </p:spPr>
        <p:txBody>
          <a:bodyPr wrap="square" rtlCol="0">
            <a:spAutoFit/>
          </a:bodyPr>
          <a:lstStyle/>
          <a:p>
            <a:pPr algn="ctr"/>
            <a:r>
              <a:rPr kumimoji="1" lang="ja-JP" altLang="en-US" sz="2400" b="1" dirty="0" smtClean="0"/>
              <a:t>コラボレーション</a:t>
            </a:r>
            <a:endParaRPr kumimoji="1" lang="ja-JP" altLang="en-US" sz="2400" b="1" dirty="0"/>
          </a:p>
        </p:txBody>
      </p:sp>
      <p:sp>
        <p:nvSpPr>
          <p:cNvPr id="8" name="テキスト ボックス 7"/>
          <p:cNvSpPr txBox="1"/>
          <p:nvPr/>
        </p:nvSpPr>
        <p:spPr>
          <a:xfrm>
            <a:off x="4011377" y="1340768"/>
            <a:ext cx="2160240" cy="461665"/>
          </a:xfrm>
          <a:prstGeom prst="rect">
            <a:avLst/>
          </a:prstGeom>
          <a:noFill/>
        </p:spPr>
        <p:txBody>
          <a:bodyPr wrap="square" rtlCol="0">
            <a:spAutoFit/>
          </a:bodyPr>
          <a:lstStyle/>
          <a:p>
            <a:pPr algn="ctr"/>
            <a:r>
              <a:rPr kumimoji="1" lang="ja-JP" altLang="en-US" sz="2400" b="1" dirty="0" smtClean="0"/>
              <a:t>タイムボックス</a:t>
            </a:r>
            <a:endParaRPr kumimoji="1" lang="ja-JP" altLang="en-US" sz="2400" b="1" dirty="0"/>
          </a:p>
        </p:txBody>
      </p:sp>
      <p:sp>
        <p:nvSpPr>
          <p:cNvPr id="9" name="テキスト ボックス 8"/>
          <p:cNvSpPr txBox="1"/>
          <p:nvPr/>
        </p:nvSpPr>
        <p:spPr>
          <a:xfrm>
            <a:off x="4846340" y="3687092"/>
            <a:ext cx="2160240" cy="830997"/>
          </a:xfrm>
          <a:prstGeom prst="rect">
            <a:avLst/>
          </a:prstGeom>
          <a:noFill/>
        </p:spPr>
        <p:txBody>
          <a:bodyPr wrap="square" rtlCol="0">
            <a:spAutoFit/>
          </a:bodyPr>
          <a:lstStyle/>
          <a:p>
            <a:pPr algn="ctr"/>
            <a:r>
              <a:rPr lang="ja-JP" altLang="en-US" sz="2400" b="1" dirty="0" smtClean="0"/>
              <a:t>ワークライフ　バランス</a:t>
            </a:r>
            <a:endParaRPr kumimoji="1" lang="ja-JP" altLang="en-US" sz="2400" b="1" dirty="0"/>
          </a:p>
        </p:txBody>
      </p:sp>
      <p:sp>
        <p:nvSpPr>
          <p:cNvPr id="10" name="テキスト ボックス 9"/>
          <p:cNvSpPr txBox="1"/>
          <p:nvPr/>
        </p:nvSpPr>
        <p:spPr>
          <a:xfrm>
            <a:off x="856754" y="1570285"/>
            <a:ext cx="2160240" cy="461665"/>
          </a:xfrm>
          <a:prstGeom prst="rect">
            <a:avLst/>
          </a:prstGeom>
          <a:noFill/>
        </p:spPr>
        <p:txBody>
          <a:bodyPr wrap="square" rtlCol="0">
            <a:spAutoFit/>
          </a:bodyPr>
          <a:lstStyle/>
          <a:p>
            <a:pPr algn="ctr"/>
            <a:r>
              <a:rPr lang="ja-JP" altLang="en-US" sz="2400" b="1" dirty="0" smtClean="0"/>
              <a:t>変化への適応</a:t>
            </a:r>
            <a:endParaRPr kumimoji="1" lang="ja-JP" altLang="en-US" sz="2400" b="1" dirty="0"/>
          </a:p>
        </p:txBody>
      </p:sp>
      <p:sp>
        <p:nvSpPr>
          <p:cNvPr id="11" name="テキスト ボックス 10"/>
          <p:cNvSpPr txBox="1"/>
          <p:nvPr/>
        </p:nvSpPr>
        <p:spPr>
          <a:xfrm>
            <a:off x="856752" y="3890665"/>
            <a:ext cx="3524361" cy="461665"/>
          </a:xfrm>
          <a:prstGeom prst="rect">
            <a:avLst/>
          </a:prstGeom>
          <a:noFill/>
        </p:spPr>
        <p:txBody>
          <a:bodyPr wrap="square" rtlCol="0">
            <a:spAutoFit/>
          </a:bodyPr>
          <a:lstStyle/>
          <a:p>
            <a:pPr algn="ctr"/>
            <a:r>
              <a:rPr lang="ja-JP" altLang="en-US" sz="2400" b="1" dirty="0" smtClean="0"/>
              <a:t>多能工（全員リーダー）</a:t>
            </a:r>
            <a:endParaRPr kumimoji="1" lang="ja-JP" altLang="en-US" sz="2400" b="1" dirty="0"/>
          </a:p>
        </p:txBody>
      </p:sp>
      <p:sp>
        <p:nvSpPr>
          <p:cNvPr id="12" name="テキスト ボックス 11"/>
          <p:cNvSpPr txBox="1"/>
          <p:nvPr/>
        </p:nvSpPr>
        <p:spPr>
          <a:xfrm>
            <a:off x="1196206" y="2702173"/>
            <a:ext cx="2160240" cy="461665"/>
          </a:xfrm>
          <a:prstGeom prst="rect">
            <a:avLst/>
          </a:prstGeom>
          <a:noFill/>
        </p:spPr>
        <p:txBody>
          <a:bodyPr wrap="square" rtlCol="0">
            <a:spAutoFit/>
          </a:bodyPr>
          <a:lstStyle/>
          <a:p>
            <a:pPr algn="ctr"/>
            <a:r>
              <a:rPr lang="ja-JP" altLang="en-US" sz="2400" b="1" dirty="0" smtClean="0"/>
              <a:t>顧客</a:t>
            </a:r>
            <a:r>
              <a:rPr lang="ja-JP" altLang="en-US" sz="2400" b="1" dirty="0"/>
              <a:t>第一</a:t>
            </a:r>
            <a:endParaRPr kumimoji="1" lang="ja-JP" altLang="en-US" sz="2400" b="1" dirty="0"/>
          </a:p>
        </p:txBody>
      </p:sp>
      <p:sp>
        <p:nvSpPr>
          <p:cNvPr id="13" name="テキスト ボックス 12"/>
          <p:cNvSpPr txBox="1"/>
          <p:nvPr/>
        </p:nvSpPr>
        <p:spPr>
          <a:xfrm>
            <a:off x="4644008" y="3163838"/>
            <a:ext cx="2160240" cy="461665"/>
          </a:xfrm>
          <a:prstGeom prst="rect">
            <a:avLst/>
          </a:prstGeom>
          <a:noFill/>
        </p:spPr>
        <p:txBody>
          <a:bodyPr wrap="square" rtlCol="0">
            <a:spAutoFit/>
          </a:bodyPr>
          <a:lstStyle/>
          <a:p>
            <a:pPr algn="ctr"/>
            <a:r>
              <a:rPr lang="ja-JP" altLang="en-US" sz="2400" b="1" dirty="0" smtClean="0"/>
              <a:t>ビジネス支援</a:t>
            </a:r>
            <a:endParaRPr kumimoji="1" lang="ja-JP" altLang="en-US" sz="2400" b="1" dirty="0"/>
          </a:p>
        </p:txBody>
      </p:sp>
      <p:sp>
        <p:nvSpPr>
          <p:cNvPr id="14" name="テキスト ボックス 13"/>
          <p:cNvSpPr txBox="1"/>
          <p:nvPr/>
        </p:nvSpPr>
        <p:spPr>
          <a:xfrm>
            <a:off x="6372200" y="1385618"/>
            <a:ext cx="2160240" cy="830997"/>
          </a:xfrm>
          <a:prstGeom prst="rect">
            <a:avLst/>
          </a:prstGeom>
          <a:noFill/>
        </p:spPr>
        <p:txBody>
          <a:bodyPr wrap="square" rtlCol="0">
            <a:spAutoFit/>
          </a:bodyPr>
          <a:lstStyle/>
          <a:p>
            <a:pPr algn="ctr"/>
            <a:r>
              <a:rPr lang="ja-JP" altLang="en-US" sz="2400" b="1" dirty="0" smtClean="0"/>
              <a:t>８０：２０の法則</a:t>
            </a:r>
            <a:endParaRPr lang="en-US" altLang="ja-JP" sz="2400" b="1" dirty="0"/>
          </a:p>
          <a:p>
            <a:pPr algn="ctr"/>
            <a:r>
              <a:rPr kumimoji="1" lang="ja-JP" altLang="en-US" sz="2400" b="1" dirty="0" smtClean="0"/>
              <a:t>（選択と集中）</a:t>
            </a:r>
            <a:endParaRPr kumimoji="1" lang="ja-JP" altLang="en-US" sz="2400" b="1" dirty="0"/>
          </a:p>
        </p:txBody>
      </p:sp>
      <p:sp>
        <p:nvSpPr>
          <p:cNvPr id="15" name="テキスト ボックス 14"/>
          <p:cNvSpPr txBox="1"/>
          <p:nvPr/>
        </p:nvSpPr>
        <p:spPr>
          <a:xfrm>
            <a:off x="251520" y="3379068"/>
            <a:ext cx="2592288" cy="461665"/>
          </a:xfrm>
          <a:prstGeom prst="rect">
            <a:avLst/>
          </a:prstGeom>
          <a:noFill/>
        </p:spPr>
        <p:txBody>
          <a:bodyPr wrap="square" rtlCol="0">
            <a:spAutoFit/>
          </a:bodyPr>
          <a:lstStyle/>
          <a:p>
            <a:pPr algn="ctr"/>
            <a:r>
              <a:rPr lang="ja-JP" altLang="en-US" sz="2400" b="1" dirty="0" smtClean="0"/>
              <a:t>ジャストインタイム</a:t>
            </a:r>
            <a:endParaRPr kumimoji="1" lang="ja-JP" altLang="en-US" sz="2400" b="1" dirty="0"/>
          </a:p>
        </p:txBody>
      </p:sp>
      <p:sp>
        <p:nvSpPr>
          <p:cNvPr id="16" name="テキスト ボックス 15"/>
          <p:cNvSpPr txBox="1"/>
          <p:nvPr/>
        </p:nvSpPr>
        <p:spPr>
          <a:xfrm>
            <a:off x="6309282" y="4494601"/>
            <a:ext cx="2160240" cy="461665"/>
          </a:xfrm>
          <a:prstGeom prst="rect">
            <a:avLst/>
          </a:prstGeom>
          <a:noFill/>
        </p:spPr>
        <p:txBody>
          <a:bodyPr wrap="square" rtlCol="0">
            <a:spAutoFit/>
          </a:bodyPr>
          <a:lstStyle/>
          <a:p>
            <a:pPr algn="ctr"/>
            <a:r>
              <a:rPr lang="en-US" altLang="ja-JP" sz="2400" b="1" dirty="0"/>
              <a:t>PDCA</a:t>
            </a:r>
            <a:endParaRPr kumimoji="1" lang="ja-JP" altLang="en-US" sz="2400" b="1" dirty="0"/>
          </a:p>
        </p:txBody>
      </p:sp>
      <p:sp>
        <p:nvSpPr>
          <p:cNvPr id="17" name="テキスト ボックス 16"/>
          <p:cNvSpPr txBox="1"/>
          <p:nvPr/>
        </p:nvSpPr>
        <p:spPr>
          <a:xfrm>
            <a:off x="3059832" y="4546355"/>
            <a:ext cx="2642567" cy="461665"/>
          </a:xfrm>
          <a:prstGeom prst="rect">
            <a:avLst/>
          </a:prstGeom>
          <a:noFill/>
        </p:spPr>
        <p:txBody>
          <a:bodyPr wrap="square" rtlCol="0">
            <a:spAutoFit/>
          </a:bodyPr>
          <a:lstStyle/>
          <a:p>
            <a:pPr algn="ctr"/>
            <a:r>
              <a:rPr lang="ja-JP" altLang="en-US" sz="2400" b="1" dirty="0" smtClean="0"/>
              <a:t>改善（ムダ取り）</a:t>
            </a:r>
            <a:endParaRPr kumimoji="1" lang="ja-JP" altLang="en-US" sz="2400" b="1" dirty="0"/>
          </a:p>
        </p:txBody>
      </p:sp>
      <p:sp>
        <p:nvSpPr>
          <p:cNvPr id="18" name="テキスト ボックス 17"/>
          <p:cNvSpPr txBox="1"/>
          <p:nvPr/>
        </p:nvSpPr>
        <p:spPr>
          <a:xfrm>
            <a:off x="302965" y="4494600"/>
            <a:ext cx="2160240" cy="461665"/>
          </a:xfrm>
          <a:prstGeom prst="rect">
            <a:avLst/>
          </a:prstGeom>
          <a:noFill/>
        </p:spPr>
        <p:txBody>
          <a:bodyPr wrap="square" rtlCol="0">
            <a:spAutoFit/>
          </a:bodyPr>
          <a:lstStyle/>
          <a:p>
            <a:pPr algn="ctr"/>
            <a:r>
              <a:rPr lang="en-US" altLang="ja-JP" sz="2400" b="1" dirty="0"/>
              <a:t>MVP</a:t>
            </a:r>
            <a:r>
              <a:rPr lang="ja-JP" altLang="en-US" sz="2400" b="1" dirty="0" smtClean="0"/>
              <a:t>と</a:t>
            </a:r>
            <a:r>
              <a:rPr lang="en-US" altLang="ja-JP" sz="2400" b="1" dirty="0" smtClean="0"/>
              <a:t>MRI</a:t>
            </a:r>
            <a:endParaRPr kumimoji="1" lang="ja-JP" altLang="en-US" sz="2400" b="1" dirty="0"/>
          </a:p>
        </p:txBody>
      </p:sp>
    </p:spTree>
    <p:extLst>
      <p:ext uri="{BB962C8B-B14F-4D97-AF65-F5344CB8AC3E}">
        <p14:creationId xmlns:p14="http://schemas.microsoft.com/office/powerpoint/2010/main" val="3210029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20888"/>
            <a:ext cx="8229600" cy="1143000"/>
          </a:xfrm>
        </p:spPr>
        <p:txBody>
          <a:bodyPr>
            <a:normAutofit/>
          </a:bodyPr>
          <a:lstStyle/>
          <a:p>
            <a:r>
              <a:rPr lang="ja-JP" altLang="en-US" sz="3200" dirty="0" smtClean="0"/>
              <a:t>アジャイル開発とはどんなプロジェクト？</a:t>
            </a:r>
            <a:endParaRPr kumimoji="1" lang="ja-JP" altLang="en-US" sz="3200" dirty="0"/>
          </a:p>
        </p:txBody>
      </p:sp>
    </p:spTree>
    <p:extLst>
      <p:ext uri="{BB962C8B-B14F-4D97-AF65-F5344CB8AC3E}">
        <p14:creationId xmlns:p14="http://schemas.microsoft.com/office/powerpoint/2010/main" val="1626592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778098"/>
          </a:xfrm>
        </p:spPr>
        <p:txBody>
          <a:bodyPr>
            <a:normAutofit/>
          </a:bodyPr>
          <a:lstStyle/>
          <a:p>
            <a:r>
              <a:rPr kumimoji="1" lang="ja-JP" altLang="en-US" sz="3200" dirty="0" smtClean="0"/>
              <a:t>アジャイル開発の事例紹介</a:t>
            </a:r>
            <a:endParaRPr kumimoji="1" lang="ja-JP" altLang="en-US" sz="3200" dirty="0"/>
          </a:p>
        </p:txBody>
      </p:sp>
      <p:sp>
        <p:nvSpPr>
          <p:cNvPr id="5" name="テキスト ボックス 4"/>
          <p:cNvSpPr txBox="1"/>
          <p:nvPr/>
        </p:nvSpPr>
        <p:spPr>
          <a:xfrm>
            <a:off x="971600" y="1340768"/>
            <a:ext cx="6696744" cy="369332"/>
          </a:xfrm>
          <a:prstGeom prst="rect">
            <a:avLst/>
          </a:prstGeom>
          <a:noFill/>
        </p:spPr>
        <p:txBody>
          <a:bodyPr wrap="square" rtlCol="0">
            <a:spAutoFit/>
          </a:bodyPr>
          <a:lstStyle/>
          <a:p>
            <a:r>
              <a:rPr lang="ja-JP" altLang="en-US" dirty="0" smtClean="0"/>
              <a:t>事例</a:t>
            </a:r>
            <a:r>
              <a:rPr kumimoji="1" lang="ja-JP" altLang="en-US" dirty="0" smtClean="0"/>
              <a:t>１：</a:t>
            </a:r>
            <a:r>
              <a:rPr kumimoji="1" lang="en-US" altLang="ja-JP" dirty="0" smtClean="0"/>
              <a:t>JASDAQ</a:t>
            </a:r>
            <a:r>
              <a:rPr kumimoji="1" lang="ja-JP" altLang="en-US" dirty="0" smtClean="0"/>
              <a:t>上場企業の基幹システム再構築プロジェクト</a:t>
            </a:r>
            <a:endParaRPr kumimoji="1" lang="ja-JP" altLang="en-US" dirty="0"/>
          </a:p>
        </p:txBody>
      </p:sp>
      <p:sp>
        <p:nvSpPr>
          <p:cNvPr id="6" name="テキスト ボックス 5"/>
          <p:cNvSpPr txBox="1"/>
          <p:nvPr/>
        </p:nvSpPr>
        <p:spPr>
          <a:xfrm>
            <a:off x="971600" y="2533546"/>
            <a:ext cx="6840760" cy="369332"/>
          </a:xfrm>
          <a:prstGeom prst="rect">
            <a:avLst/>
          </a:prstGeom>
          <a:noFill/>
        </p:spPr>
        <p:txBody>
          <a:bodyPr wrap="square" rtlCol="0">
            <a:spAutoFit/>
          </a:bodyPr>
          <a:lstStyle/>
          <a:p>
            <a:r>
              <a:rPr lang="ja-JP" altLang="en-US" dirty="0"/>
              <a:t>事例</a:t>
            </a:r>
            <a:r>
              <a:rPr kumimoji="1" lang="ja-JP" altLang="en-US" dirty="0" smtClean="0"/>
              <a:t>２：生産管理システムの再構築プロジェクト</a:t>
            </a:r>
            <a:endParaRPr kumimoji="1" lang="ja-JP" altLang="en-US" dirty="0"/>
          </a:p>
        </p:txBody>
      </p:sp>
      <p:sp>
        <p:nvSpPr>
          <p:cNvPr id="7" name="テキスト ボックス 6"/>
          <p:cNvSpPr txBox="1"/>
          <p:nvPr/>
        </p:nvSpPr>
        <p:spPr>
          <a:xfrm>
            <a:off x="981298" y="3705026"/>
            <a:ext cx="6840760" cy="369332"/>
          </a:xfrm>
          <a:prstGeom prst="rect">
            <a:avLst/>
          </a:prstGeom>
          <a:noFill/>
        </p:spPr>
        <p:txBody>
          <a:bodyPr wrap="square" rtlCol="0">
            <a:spAutoFit/>
          </a:bodyPr>
          <a:lstStyle/>
          <a:p>
            <a:r>
              <a:rPr lang="ja-JP" altLang="en-US" dirty="0" smtClean="0"/>
              <a:t>事例</a:t>
            </a:r>
            <a:r>
              <a:rPr lang="ja-JP" altLang="en-US" dirty="0"/>
              <a:t>３</a:t>
            </a:r>
            <a:r>
              <a:rPr kumimoji="1" lang="ja-JP" altLang="en-US" dirty="0" smtClean="0"/>
              <a:t>：会計パッケージ機能拡張プロジェクト</a:t>
            </a:r>
            <a:endParaRPr kumimoji="1" lang="ja-JP" altLang="en-US" dirty="0"/>
          </a:p>
        </p:txBody>
      </p:sp>
    </p:spTree>
    <p:extLst>
      <p:ext uri="{BB962C8B-B14F-4D97-AF65-F5344CB8AC3E}">
        <p14:creationId xmlns:p14="http://schemas.microsoft.com/office/powerpoint/2010/main" val="4273250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15022" y="3077466"/>
            <a:ext cx="7200900"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pPr>
            <a:r>
              <a:rPr lang="ja-JP" altLang="en-US" sz="1600" b="1" dirty="0" smtClean="0">
                <a:solidFill>
                  <a:prstClr val="black"/>
                </a:solidFill>
              </a:rPr>
              <a:t>戸田　孝一郎</a:t>
            </a:r>
            <a:endParaRPr lang="en-US" altLang="ja-JP" sz="1600" b="1" dirty="0">
              <a:solidFill>
                <a:prstClr val="black"/>
              </a:solidFill>
            </a:endParaRPr>
          </a:p>
          <a:p>
            <a:pPr defTabSz="457200">
              <a:spcBef>
                <a:spcPct val="50000"/>
              </a:spcBef>
            </a:pPr>
            <a:r>
              <a:rPr lang="en-US" altLang="ja-JP" sz="1400" dirty="0">
                <a:solidFill>
                  <a:prstClr val="black"/>
                </a:solidFill>
              </a:rPr>
              <a:t>	</a:t>
            </a:r>
            <a:r>
              <a:rPr lang="en-US" altLang="ja-JP" sz="1400" dirty="0" smtClean="0">
                <a:solidFill>
                  <a:prstClr val="black"/>
                </a:solidFill>
              </a:rPr>
              <a:t>	</a:t>
            </a:r>
            <a:r>
              <a:rPr lang="ja-JP" altLang="en-US" sz="1200" dirty="0" smtClean="0">
                <a:solidFill>
                  <a:prstClr val="black"/>
                </a:solidFill>
              </a:rPr>
              <a:t>米国</a:t>
            </a:r>
            <a:r>
              <a:rPr lang="ja-JP" altLang="en-US" sz="1200" dirty="0">
                <a:solidFill>
                  <a:prstClr val="black"/>
                </a:solidFill>
              </a:rPr>
              <a:t>スクラムアライアンス</a:t>
            </a:r>
            <a:r>
              <a:rPr lang="ja-JP" altLang="en-US" sz="1200" dirty="0" smtClean="0">
                <a:solidFill>
                  <a:prstClr val="black"/>
                </a:solidFill>
              </a:rPr>
              <a:t>認定スクラムマスター</a:t>
            </a:r>
            <a:endParaRPr lang="en-US" altLang="ja-JP" sz="1200" dirty="0" smtClean="0">
              <a:solidFill>
                <a:prstClr val="black"/>
              </a:solidFill>
            </a:endParaRPr>
          </a:p>
          <a:p>
            <a:pPr defTabSz="457200">
              <a:spcBef>
                <a:spcPct val="50000"/>
              </a:spcBef>
            </a:pPr>
            <a:r>
              <a:rPr lang="en-US" altLang="ja-JP" sz="1200" dirty="0">
                <a:solidFill>
                  <a:prstClr val="black"/>
                </a:solidFill>
              </a:rPr>
              <a:t>	</a:t>
            </a:r>
            <a:r>
              <a:rPr lang="en-US" altLang="ja-JP" sz="1200" dirty="0" smtClean="0">
                <a:solidFill>
                  <a:prstClr val="black"/>
                </a:solidFill>
              </a:rPr>
              <a:t>	IBM</a:t>
            </a:r>
            <a:r>
              <a:rPr lang="ja-JP" altLang="en-US" sz="1200" dirty="0" smtClean="0">
                <a:solidFill>
                  <a:prstClr val="black"/>
                </a:solidFill>
              </a:rPr>
              <a:t>認定</a:t>
            </a:r>
            <a:r>
              <a:rPr lang="ja-JP" altLang="en-US" sz="1200" dirty="0">
                <a:solidFill>
                  <a:prstClr val="black"/>
                </a:solidFill>
              </a:rPr>
              <a:t>　</a:t>
            </a:r>
            <a:r>
              <a:rPr lang="ja-JP" altLang="en-US" sz="1200" dirty="0" smtClean="0">
                <a:solidFill>
                  <a:prstClr val="black"/>
                </a:solidFill>
              </a:rPr>
              <a:t>アジャイル開発インストラクター</a:t>
            </a:r>
            <a:endParaRPr lang="en-US" altLang="ja-JP" sz="1200" dirty="0" smtClean="0">
              <a:solidFill>
                <a:prstClr val="black"/>
              </a:solidFill>
            </a:endParaRPr>
          </a:p>
          <a:p>
            <a:pPr defTabSz="457200">
              <a:spcBef>
                <a:spcPct val="50000"/>
              </a:spcBef>
            </a:pPr>
            <a:r>
              <a:rPr lang="en-US" altLang="ja-JP" sz="1200" dirty="0" smtClean="0">
                <a:solidFill>
                  <a:prstClr val="black"/>
                </a:solidFill>
              </a:rPr>
              <a:t>		EXIN</a:t>
            </a:r>
            <a:r>
              <a:rPr lang="ja-JP" altLang="en-US" sz="1200" dirty="0" smtClean="0">
                <a:solidFill>
                  <a:prstClr val="black"/>
                </a:solidFill>
              </a:rPr>
              <a:t>アジャイル・スクラム・ファンデーション認定講師</a:t>
            </a:r>
            <a:endParaRPr lang="ja-JP" altLang="en-US" sz="1200" dirty="0">
              <a:solidFill>
                <a:prstClr val="black"/>
              </a:solidFill>
            </a:endParaRPr>
          </a:p>
          <a:p>
            <a:pPr defTabSz="457200">
              <a:spcBef>
                <a:spcPct val="50000"/>
              </a:spcBef>
            </a:pPr>
            <a:r>
              <a:rPr lang="en-US" altLang="ja-JP" sz="1200" dirty="0" smtClean="0">
                <a:solidFill>
                  <a:prstClr val="black"/>
                </a:solidFill>
              </a:rPr>
              <a:t>		</a:t>
            </a:r>
            <a:r>
              <a:rPr lang="ja-JP" altLang="en-US" sz="1200" dirty="0" smtClean="0">
                <a:solidFill>
                  <a:prstClr val="black"/>
                </a:solidFill>
              </a:rPr>
              <a:t>（社）ＴＰＳ検定協会　理事　認定ＴＭＳカイゼン塾　コーチ</a:t>
            </a:r>
            <a:endParaRPr lang="ja-JP" altLang="en-US" sz="1200" dirty="0">
              <a:solidFill>
                <a:prstClr val="black"/>
              </a:solidFill>
            </a:endParaRPr>
          </a:p>
          <a:p>
            <a:pPr defTabSz="457200">
              <a:spcBef>
                <a:spcPct val="50000"/>
              </a:spcBef>
            </a:pPr>
            <a:endParaRPr lang="ja-JP" altLang="en-US" sz="1200" dirty="0">
              <a:solidFill>
                <a:prstClr val="black"/>
              </a:solidFill>
            </a:endParaRPr>
          </a:p>
        </p:txBody>
      </p:sp>
      <p:pic>
        <p:nvPicPr>
          <p:cNvPr id="9"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916" y="3422941"/>
            <a:ext cx="1728787" cy="4143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8"/>
          <p:cNvGraphicFramePr>
            <a:graphicFrameLocks noChangeAspect="1"/>
          </p:cNvGraphicFramePr>
          <p:nvPr>
            <p:extLst>
              <p:ext uri="{D42A27DB-BD31-4B8C-83A1-F6EECF244321}">
                <p14:modId xmlns:p14="http://schemas.microsoft.com/office/powerpoint/2010/main" val="914116673"/>
              </p:ext>
            </p:extLst>
          </p:nvPr>
        </p:nvGraphicFramePr>
        <p:xfrm>
          <a:off x="7428782" y="2926481"/>
          <a:ext cx="1169988" cy="1657350"/>
        </p:xfrm>
        <a:graphic>
          <a:graphicData uri="http://schemas.openxmlformats.org/presentationml/2006/ole">
            <mc:AlternateContent xmlns:mc="http://schemas.openxmlformats.org/markup-compatibility/2006">
              <mc:Choice xmlns:v="urn:schemas-microsoft-com:vml" Requires="v">
                <p:oleObj spid="_x0000_s4112" name="Image" r:id="rId4" imgW="3022222" imgH="4279365" progId="Photoshop.Image.6">
                  <p:embed/>
                </p:oleObj>
              </mc:Choice>
              <mc:Fallback>
                <p:oleObj name="Image" r:id="rId4" imgW="3022222" imgH="4279365"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8782" y="2926481"/>
                        <a:ext cx="11699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19" y="4509046"/>
            <a:ext cx="8137525" cy="1092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ChangeArrowheads="1"/>
          </p:cNvSpPr>
          <p:nvPr/>
        </p:nvSpPr>
        <p:spPr bwMode="auto">
          <a:xfrm>
            <a:off x="385419" y="5468442"/>
            <a:ext cx="8207375"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pPr>
            <a:r>
              <a:rPr lang="ja-JP" altLang="en-US" sz="1200" b="1" dirty="0">
                <a:solidFill>
                  <a:srgbClr val="00B0F0"/>
                </a:solidFill>
              </a:rPr>
              <a:t>株式会社　戦略スタッフ・サービス</a:t>
            </a:r>
          </a:p>
          <a:p>
            <a:pPr defTabSz="457200">
              <a:spcBef>
                <a:spcPct val="50000"/>
              </a:spcBef>
            </a:pPr>
            <a:r>
              <a:rPr lang="ja-JP" altLang="en-US" sz="1200" dirty="0">
                <a:solidFill>
                  <a:srgbClr val="00B0F0"/>
                </a:solidFill>
              </a:rPr>
              <a:t>（本社）〒</a:t>
            </a:r>
            <a:r>
              <a:rPr lang="en-US" altLang="ja-JP" sz="1200" dirty="0">
                <a:solidFill>
                  <a:srgbClr val="00B0F0"/>
                </a:solidFill>
              </a:rPr>
              <a:t>100-0004 </a:t>
            </a:r>
            <a:r>
              <a:rPr lang="ja-JP" altLang="en-US" sz="1200" dirty="0">
                <a:solidFill>
                  <a:srgbClr val="00B0F0"/>
                </a:solidFill>
              </a:rPr>
              <a:t>東京都千代田区大手町</a:t>
            </a:r>
            <a:r>
              <a:rPr lang="en-US" altLang="ja-JP" sz="1200" dirty="0">
                <a:solidFill>
                  <a:srgbClr val="00B0F0"/>
                </a:solidFill>
              </a:rPr>
              <a:t>1-7-2  </a:t>
            </a:r>
            <a:r>
              <a:rPr lang="ja-JP" altLang="en-US" sz="1200" dirty="0">
                <a:solidFill>
                  <a:srgbClr val="00B0F0"/>
                </a:solidFill>
              </a:rPr>
              <a:t>東京サンケイビル</a:t>
            </a:r>
            <a:r>
              <a:rPr lang="en-US" altLang="ja-JP" sz="1200" dirty="0">
                <a:solidFill>
                  <a:srgbClr val="00B0F0"/>
                </a:solidFill>
              </a:rPr>
              <a:t>27F  </a:t>
            </a:r>
            <a:r>
              <a:rPr lang="ja-JP" altLang="en-US" sz="1200" dirty="0">
                <a:solidFill>
                  <a:srgbClr val="00B0F0"/>
                </a:solidFill>
              </a:rPr>
              <a:t>電話：</a:t>
            </a:r>
            <a:r>
              <a:rPr lang="en-US" altLang="ja-JP" sz="1200" dirty="0">
                <a:solidFill>
                  <a:srgbClr val="00B0F0"/>
                </a:solidFill>
              </a:rPr>
              <a:t>03-3242-6282  FAX</a:t>
            </a:r>
            <a:r>
              <a:rPr lang="ja-JP" altLang="en-US" sz="1200" dirty="0">
                <a:solidFill>
                  <a:srgbClr val="00B0F0"/>
                </a:solidFill>
              </a:rPr>
              <a:t>：</a:t>
            </a:r>
            <a:r>
              <a:rPr lang="en-US" altLang="ja-JP" sz="1200" dirty="0" smtClean="0">
                <a:solidFill>
                  <a:srgbClr val="00B0F0"/>
                </a:solidFill>
              </a:rPr>
              <a:t>03-3242-6283</a:t>
            </a:r>
            <a:endParaRPr lang="en-US" altLang="ja-JP" sz="1200" dirty="0">
              <a:solidFill>
                <a:srgbClr val="00B0F0"/>
              </a:solidFill>
            </a:endParaRPr>
          </a:p>
          <a:p>
            <a:pPr defTabSz="457200">
              <a:spcBef>
                <a:spcPct val="50000"/>
              </a:spcBef>
            </a:pPr>
            <a:r>
              <a:rPr lang="en-US" altLang="ja-JP" sz="1000" dirty="0">
                <a:solidFill>
                  <a:srgbClr val="00B0F0"/>
                </a:solidFill>
              </a:rPr>
              <a:t>		</a:t>
            </a:r>
            <a:r>
              <a:rPr lang="ja-JP" altLang="en-US" sz="1000" dirty="0">
                <a:solidFill>
                  <a:srgbClr val="00B0F0"/>
                </a:solidFill>
              </a:rPr>
              <a:t>お問い合わせはメール</a:t>
            </a:r>
            <a:r>
              <a:rPr lang="ja-JP" altLang="en-US" sz="1400" dirty="0">
                <a:solidFill>
                  <a:srgbClr val="00B0F0"/>
                </a:solidFill>
              </a:rPr>
              <a:t>（</a:t>
            </a:r>
            <a:r>
              <a:rPr lang="en-US" altLang="ja-JP" sz="1400" dirty="0">
                <a:solidFill>
                  <a:srgbClr val="00B0F0"/>
                </a:solidFill>
              </a:rPr>
              <a:t>lktoda@ask3s.net</a:t>
            </a:r>
            <a:r>
              <a:rPr lang="ja-JP" altLang="en-US" sz="1400" dirty="0">
                <a:solidFill>
                  <a:srgbClr val="00B0F0"/>
                </a:solidFill>
              </a:rPr>
              <a:t>）</a:t>
            </a:r>
            <a:r>
              <a:rPr lang="ja-JP" altLang="en-US" sz="1000" dirty="0">
                <a:solidFill>
                  <a:srgbClr val="00B0F0"/>
                </a:solidFill>
              </a:rPr>
              <a:t>にてお願いいたします。</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1145238"/>
            <a:ext cx="3223462" cy="215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403648" y="822073"/>
            <a:ext cx="6552728" cy="646331"/>
          </a:xfrm>
          <a:prstGeom prst="rect">
            <a:avLst/>
          </a:prstGeom>
          <a:noFill/>
        </p:spPr>
        <p:txBody>
          <a:bodyPr wrap="square" rtlCol="0">
            <a:spAutoFit/>
          </a:bodyPr>
          <a:lstStyle/>
          <a:p>
            <a:pPr algn="ctr"/>
            <a:r>
              <a:rPr lang="ja-JP" altLang="en-US" sz="3600" dirty="0" smtClean="0">
                <a:solidFill>
                  <a:prstClr val="black"/>
                </a:solidFill>
              </a:rPr>
              <a:t>ご清聴ありがとうございました。</a:t>
            </a:r>
            <a:endParaRPr lang="ja-JP" altLang="en-US" sz="3600" dirty="0">
              <a:solidFill>
                <a:prstClr val="black"/>
              </a:solidFill>
            </a:endParaRPr>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Copyrights©2015  SSS Corporation</a:t>
            </a:r>
            <a:r>
              <a:rPr lang="ja-JP" altLang="en-US" smtClean="0">
                <a:solidFill>
                  <a:prstClr val="black">
                    <a:tint val="75000"/>
                  </a:prstClr>
                </a:solidFill>
              </a:rPr>
              <a:t>　 </a:t>
            </a:r>
            <a:endParaRPr lang="ja-JP" altLang="en-US">
              <a:solidFill>
                <a:prstClr val="black">
                  <a:tint val="75000"/>
                </a:prstClr>
              </a:solidFill>
            </a:endParaRPr>
          </a:p>
        </p:txBody>
      </p:sp>
      <p:sp>
        <p:nvSpPr>
          <p:cNvPr id="3" name="スライド番号プレースホルダー 2"/>
          <p:cNvSpPr>
            <a:spLocks noGrp="1"/>
          </p:cNvSpPr>
          <p:nvPr>
            <p:ph type="sldNum" sz="quarter" idx="12"/>
          </p:nvPr>
        </p:nvSpPr>
        <p:spPr/>
        <p:txBody>
          <a:bodyPr/>
          <a:lstStyle/>
          <a:p>
            <a:fld id="{12493AFB-09EF-44E8-907E-BBD1DBE5A50F}"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686011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2800" dirty="0"/>
              <a:t>アジャイル・マニフェスト２００１</a:t>
            </a:r>
            <a:endParaRPr kumimoji="1" lang="ja-JP" altLang="en-US" sz="2800" dirty="0"/>
          </a:p>
        </p:txBody>
      </p:sp>
      <p:sp>
        <p:nvSpPr>
          <p:cNvPr id="5" name="Rectangle 3"/>
          <p:cNvSpPr txBox="1">
            <a:spLocks noChangeArrowheads="1"/>
          </p:cNvSpPr>
          <p:nvPr/>
        </p:nvSpPr>
        <p:spPr>
          <a:xfrm>
            <a:off x="541338" y="1196752"/>
            <a:ext cx="8229600" cy="14398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80000"/>
              </a:lnSpc>
            </a:pPr>
            <a:r>
              <a:rPr lang="ja-JP" altLang="en-US" sz="2400" dirty="0" smtClean="0"/>
              <a:t>アジャイル・ソフトウェア開発宣言</a:t>
            </a:r>
          </a:p>
          <a:p>
            <a:pPr lvl="1">
              <a:lnSpc>
                <a:spcPct val="80000"/>
              </a:lnSpc>
              <a:buFont typeface="Wingdings" pitchFamily="2" charset="2"/>
              <a:buNone/>
            </a:pPr>
            <a:r>
              <a:rPr lang="ja-JP" altLang="en-US" sz="2000" dirty="0" smtClean="0"/>
              <a:t>	我々は、自ら</a:t>
            </a:r>
            <a:r>
              <a:rPr lang="ja-JP" altLang="en-US" sz="2000" dirty="0"/>
              <a:t>アジャイル</a:t>
            </a:r>
            <a:r>
              <a:rPr lang="ja-JP" altLang="en-US" sz="2000" dirty="0" smtClean="0"/>
              <a:t>開発を実践するとともに、</a:t>
            </a:r>
            <a:br>
              <a:rPr lang="ja-JP" altLang="en-US" sz="2000" dirty="0" smtClean="0"/>
            </a:br>
            <a:r>
              <a:rPr lang="ja-JP" altLang="en-US" sz="2000" dirty="0" smtClean="0"/>
              <a:t>人々が</a:t>
            </a:r>
            <a:r>
              <a:rPr lang="ja-JP" altLang="en-US" sz="2000" dirty="0"/>
              <a:t>アジャイル</a:t>
            </a:r>
            <a:r>
              <a:rPr lang="ja-JP" altLang="en-US" sz="2000" dirty="0" smtClean="0"/>
              <a:t>開発を実践するための支援を通じて、</a:t>
            </a:r>
            <a:br>
              <a:rPr lang="ja-JP" altLang="en-US" sz="2000" dirty="0" smtClean="0"/>
            </a:br>
            <a:r>
              <a:rPr lang="ja-JP" altLang="en-US" sz="2000" dirty="0" smtClean="0"/>
              <a:t>より優れたソフトウェア開発方法を見つけようとしている。</a:t>
            </a:r>
            <a:br>
              <a:rPr lang="ja-JP" altLang="en-US" sz="2000" dirty="0" smtClean="0"/>
            </a:br>
            <a:r>
              <a:rPr lang="ja-JP" altLang="en-US" sz="2000" dirty="0" smtClean="0"/>
              <a:t>この活動を通じて、我々は、</a:t>
            </a:r>
          </a:p>
        </p:txBody>
      </p:sp>
      <p:sp>
        <p:nvSpPr>
          <p:cNvPr id="6" name="Rectangle 4"/>
          <p:cNvSpPr>
            <a:spLocks noChangeArrowheads="1"/>
          </p:cNvSpPr>
          <p:nvPr/>
        </p:nvSpPr>
        <p:spPr bwMode="auto">
          <a:xfrm>
            <a:off x="541338" y="2674714"/>
            <a:ext cx="8229600" cy="1225550"/>
          </a:xfrm>
          <a:prstGeom prst="rect">
            <a:avLst/>
          </a:prstGeom>
          <a:solidFill>
            <a:srgbClr val="CCFFFF">
              <a:alpha val="50195"/>
            </a:srgbClr>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lnSpc>
                <a:spcPct val="80000"/>
              </a:lnSpc>
              <a:spcBef>
                <a:spcPct val="20000"/>
              </a:spcBef>
              <a:buClr>
                <a:srgbClr val="990033"/>
              </a:buClr>
              <a:buFont typeface="Wingdings" pitchFamily="2" charset="2"/>
              <a:buChar char="l"/>
            </a:pPr>
            <a:r>
              <a:rPr lang="ja-JP" altLang="en-US" sz="2000" b="1" dirty="0"/>
              <a:t>人と人同士の相互作用を</a:t>
            </a:r>
            <a:r>
              <a:rPr lang="ja-JP" altLang="en-US" sz="2000" dirty="0"/>
              <a:t>、	プロセスやツールよりも</a:t>
            </a:r>
          </a:p>
          <a:p>
            <a:pPr marL="742950" lvl="1" indent="-285750" algn="l">
              <a:lnSpc>
                <a:spcPct val="80000"/>
              </a:lnSpc>
              <a:spcBef>
                <a:spcPct val="20000"/>
              </a:spcBef>
              <a:buClr>
                <a:srgbClr val="990033"/>
              </a:buClr>
              <a:buFont typeface="Wingdings" pitchFamily="2" charset="2"/>
              <a:buChar char="l"/>
            </a:pPr>
            <a:r>
              <a:rPr lang="ja-JP" altLang="en-US" sz="2000" b="1" dirty="0"/>
              <a:t>動くソフトウェアを</a:t>
            </a:r>
            <a:r>
              <a:rPr lang="ja-JP" altLang="en-US" sz="2000" dirty="0"/>
              <a:t>、	包括的なドキュメントよりも</a:t>
            </a:r>
          </a:p>
          <a:p>
            <a:pPr marL="742950" lvl="1" indent="-285750" algn="l">
              <a:lnSpc>
                <a:spcPct val="80000"/>
              </a:lnSpc>
              <a:spcBef>
                <a:spcPct val="20000"/>
              </a:spcBef>
              <a:buClr>
                <a:srgbClr val="990033"/>
              </a:buClr>
              <a:buFont typeface="Wingdings" pitchFamily="2" charset="2"/>
              <a:buChar char="l"/>
            </a:pPr>
            <a:r>
              <a:rPr lang="ja-JP" altLang="en-US" sz="2000" b="1" dirty="0"/>
              <a:t>顧客との協力を</a:t>
            </a:r>
            <a:r>
              <a:rPr lang="ja-JP" altLang="en-US" sz="2000" dirty="0"/>
              <a:t>、		契約交渉よりも</a:t>
            </a:r>
          </a:p>
          <a:p>
            <a:pPr marL="742950" lvl="1" indent="-285750" algn="l">
              <a:lnSpc>
                <a:spcPct val="80000"/>
              </a:lnSpc>
              <a:spcBef>
                <a:spcPct val="20000"/>
              </a:spcBef>
              <a:buClr>
                <a:srgbClr val="990033"/>
              </a:buClr>
              <a:buFont typeface="Wingdings" pitchFamily="2" charset="2"/>
              <a:buChar char="l"/>
            </a:pPr>
            <a:r>
              <a:rPr lang="ja-JP" altLang="en-US" sz="2000" b="1" dirty="0"/>
              <a:t>変化に対応することを</a:t>
            </a:r>
            <a:r>
              <a:rPr lang="ja-JP" altLang="en-US" sz="2000" dirty="0"/>
              <a:t>、	計画に従うことよりも</a:t>
            </a:r>
          </a:p>
        </p:txBody>
      </p:sp>
      <p:sp>
        <p:nvSpPr>
          <p:cNvPr id="7" name="Rectangle 5"/>
          <p:cNvSpPr>
            <a:spLocks noChangeArrowheads="1"/>
          </p:cNvSpPr>
          <p:nvPr/>
        </p:nvSpPr>
        <p:spPr bwMode="auto">
          <a:xfrm>
            <a:off x="541338" y="4149725"/>
            <a:ext cx="82296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lnSpc>
                <a:spcPct val="80000"/>
              </a:lnSpc>
              <a:spcBef>
                <a:spcPct val="20000"/>
              </a:spcBef>
              <a:buClr>
                <a:srgbClr val="990033"/>
              </a:buClr>
              <a:buFont typeface="Wingdings" pitchFamily="2" charset="2"/>
              <a:buNone/>
            </a:pPr>
            <a:r>
              <a:rPr lang="en-US" altLang="ja-JP" sz="2000"/>
              <a:t>	</a:t>
            </a:r>
            <a:r>
              <a:rPr lang="ja-JP" altLang="en-US" sz="2000"/>
              <a:t>尊重するに至った。</a:t>
            </a:r>
          </a:p>
          <a:p>
            <a:pPr marL="742950" lvl="1" indent="-285750" algn="l">
              <a:lnSpc>
                <a:spcPct val="80000"/>
              </a:lnSpc>
              <a:spcBef>
                <a:spcPct val="20000"/>
              </a:spcBef>
              <a:buClr>
                <a:srgbClr val="990033"/>
              </a:buClr>
              <a:buFont typeface="Wingdings" pitchFamily="2" charset="2"/>
              <a:buNone/>
            </a:pPr>
            <a:r>
              <a:rPr lang="ja-JP" altLang="en-US" sz="2000"/>
              <a:t>	これは、右側にある項目の価値を認めつつも、</a:t>
            </a:r>
            <a:br>
              <a:rPr lang="ja-JP" altLang="en-US" sz="2000"/>
            </a:br>
            <a:r>
              <a:rPr lang="ja-JP" altLang="en-US" sz="2000"/>
              <a:t>左側にある項目の価値をより一層重視する、ということである。</a:t>
            </a:r>
          </a:p>
        </p:txBody>
      </p:sp>
      <p:sp>
        <p:nvSpPr>
          <p:cNvPr id="8" name="Rectangle 6"/>
          <p:cNvSpPr>
            <a:spLocks noChangeArrowheads="1"/>
          </p:cNvSpPr>
          <p:nvPr/>
        </p:nvSpPr>
        <p:spPr bwMode="auto">
          <a:xfrm>
            <a:off x="539750" y="5084763"/>
            <a:ext cx="822960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lnSpc>
                <a:spcPct val="80000"/>
              </a:lnSpc>
              <a:spcBef>
                <a:spcPct val="20000"/>
              </a:spcBef>
              <a:buClr>
                <a:srgbClr val="990033"/>
              </a:buClr>
              <a:buFont typeface="Wingdings" pitchFamily="2" charset="2"/>
              <a:buNone/>
            </a:pPr>
            <a:r>
              <a:rPr lang="en-US" altLang="ja-JP" sz="1400"/>
              <a:t>	Kent Beck		James Grenning	Robert C.Martin</a:t>
            </a:r>
          </a:p>
          <a:p>
            <a:pPr marL="742950" lvl="1" indent="-285750" algn="l">
              <a:lnSpc>
                <a:spcPct val="80000"/>
              </a:lnSpc>
              <a:spcBef>
                <a:spcPct val="20000"/>
              </a:spcBef>
              <a:buClr>
                <a:srgbClr val="990033"/>
              </a:buClr>
              <a:buFont typeface="Wingdings" pitchFamily="2" charset="2"/>
              <a:buNone/>
            </a:pPr>
            <a:r>
              <a:rPr lang="en-US" altLang="ja-JP" sz="1400"/>
              <a:t>	Mike Beedle		Jim Highamith	Steve Mellor</a:t>
            </a:r>
          </a:p>
          <a:p>
            <a:pPr marL="742950" lvl="1" indent="-285750" algn="l">
              <a:lnSpc>
                <a:spcPct val="80000"/>
              </a:lnSpc>
              <a:spcBef>
                <a:spcPct val="20000"/>
              </a:spcBef>
              <a:buClr>
                <a:srgbClr val="990033"/>
              </a:buClr>
              <a:buFont typeface="Wingdings" pitchFamily="2" charset="2"/>
              <a:buNone/>
            </a:pPr>
            <a:r>
              <a:rPr lang="en-US" altLang="ja-JP" sz="1400"/>
              <a:t>	Arie van Bennekum	Andrew Hunt	Ken Schwaber</a:t>
            </a:r>
          </a:p>
          <a:p>
            <a:pPr marL="742950" lvl="1" indent="-285750" algn="l">
              <a:lnSpc>
                <a:spcPct val="80000"/>
              </a:lnSpc>
              <a:spcBef>
                <a:spcPct val="20000"/>
              </a:spcBef>
              <a:buClr>
                <a:srgbClr val="990033"/>
              </a:buClr>
              <a:buFont typeface="Wingdings" pitchFamily="2" charset="2"/>
              <a:buNone/>
            </a:pPr>
            <a:r>
              <a:rPr lang="en-US" altLang="ja-JP" sz="1400"/>
              <a:t>	Alistair Cockburn	Rin Jeffries		Jeff Sutherland</a:t>
            </a:r>
          </a:p>
          <a:p>
            <a:pPr marL="742950" lvl="1" indent="-285750" algn="l">
              <a:lnSpc>
                <a:spcPct val="80000"/>
              </a:lnSpc>
              <a:spcBef>
                <a:spcPct val="20000"/>
              </a:spcBef>
              <a:buClr>
                <a:srgbClr val="990033"/>
              </a:buClr>
              <a:buFont typeface="Wingdings" pitchFamily="2" charset="2"/>
              <a:buNone/>
            </a:pPr>
            <a:r>
              <a:rPr lang="en-US" altLang="ja-JP" sz="1400"/>
              <a:t>	Ward Cunningham	Lon Ker		Dave Thomas</a:t>
            </a:r>
          </a:p>
          <a:p>
            <a:pPr marL="742950" lvl="1" indent="-285750" algn="l">
              <a:lnSpc>
                <a:spcPct val="80000"/>
              </a:lnSpc>
              <a:spcBef>
                <a:spcPct val="20000"/>
              </a:spcBef>
              <a:buClr>
                <a:srgbClr val="990033"/>
              </a:buClr>
              <a:buFont typeface="Wingdings" pitchFamily="2" charset="2"/>
              <a:buNone/>
            </a:pPr>
            <a:r>
              <a:rPr lang="en-US" altLang="ja-JP" sz="1400"/>
              <a:t>	Martin Fowler		Brian Marick</a:t>
            </a:r>
          </a:p>
        </p:txBody>
      </p:sp>
      <p:sp>
        <p:nvSpPr>
          <p:cNvPr id="9" name="Text Box 7"/>
          <p:cNvSpPr txBox="1">
            <a:spLocks noChangeArrowheads="1"/>
          </p:cNvSpPr>
          <p:nvPr/>
        </p:nvSpPr>
        <p:spPr bwMode="auto">
          <a:xfrm>
            <a:off x="5796136" y="6172200"/>
            <a:ext cx="2376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r>
              <a:rPr lang="en-US" altLang="ja-JP" sz="1400" dirty="0"/>
              <a:t>http://agilemanifesto.org/</a:t>
            </a:r>
          </a:p>
        </p:txBody>
      </p:sp>
    </p:spTree>
    <p:extLst>
      <p:ext uri="{BB962C8B-B14F-4D97-AF65-F5344CB8AC3E}">
        <p14:creationId xmlns:p14="http://schemas.microsoft.com/office/powerpoint/2010/main" val="123881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3" y="274638"/>
            <a:ext cx="8713662" cy="850106"/>
          </a:xfrm>
        </p:spPr>
        <p:txBody>
          <a:bodyPr>
            <a:normAutofit/>
          </a:bodyPr>
          <a:lstStyle/>
          <a:p>
            <a:r>
              <a:rPr lang="ja-JP" altLang="en-US" sz="2800" dirty="0"/>
              <a:t>マニフェストの思想を支える重要な方針（アジャイル原理）</a:t>
            </a:r>
            <a:endParaRPr kumimoji="1" lang="ja-JP" altLang="en-US" sz="2800" dirty="0"/>
          </a:p>
        </p:txBody>
      </p:sp>
      <p:sp>
        <p:nvSpPr>
          <p:cNvPr id="5" name="Rectangle 3"/>
          <p:cNvSpPr txBox="1">
            <a:spLocks noChangeArrowheads="1"/>
          </p:cNvSpPr>
          <p:nvPr/>
        </p:nvSpPr>
        <p:spPr>
          <a:xfrm>
            <a:off x="323850" y="1484313"/>
            <a:ext cx="8569325" cy="475297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80000"/>
              </a:lnSpc>
              <a:spcBef>
                <a:spcPct val="50000"/>
              </a:spcBef>
              <a:buFont typeface="Wingdings" pitchFamily="2" charset="2"/>
              <a:buAutoNum type="arabicPeriod"/>
            </a:pPr>
            <a:r>
              <a:rPr lang="ja-JP" altLang="en-US" sz="1400" b="1" dirty="0" smtClean="0">
                <a:solidFill>
                  <a:srgbClr val="0070C0"/>
                </a:solidFill>
              </a:rPr>
              <a:t>我々の最優先事項は、素早いそして継続的な価値あるソフトウエアの提供を通して顧客の満足を得る事である</a:t>
            </a:r>
            <a:r>
              <a:rPr lang="ja-JP" altLang="en-US" sz="1400" b="1" dirty="0" smtClean="0"/>
              <a:t>。</a:t>
            </a:r>
          </a:p>
          <a:p>
            <a:pPr>
              <a:lnSpc>
                <a:spcPct val="80000"/>
              </a:lnSpc>
              <a:spcBef>
                <a:spcPct val="50000"/>
              </a:spcBef>
              <a:buFont typeface="Wingdings" pitchFamily="2" charset="2"/>
              <a:buAutoNum type="arabicPeriod"/>
            </a:pPr>
            <a:r>
              <a:rPr lang="ja-JP" altLang="en-US" sz="1400" b="1" dirty="0" smtClean="0"/>
              <a:t>開発局面の後半であっても要求の変更を歓迎する。</a:t>
            </a:r>
            <a:r>
              <a:rPr lang="ja-JP" altLang="en-US" sz="1400" b="1" dirty="0" smtClean="0">
                <a:solidFill>
                  <a:srgbClr val="0070C0"/>
                </a:solidFill>
              </a:rPr>
              <a:t>アジャイルなプロセスを顧客の競争優位の為の変化に利用する。</a:t>
            </a:r>
          </a:p>
          <a:p>
            <a:pPr>
              <a:lnSpc>
                <a:spcPct val="80000"/>
              </a:lnSpc>
              <a:spcBef>
                <a:spcPct val="50000"/>
              </a:spcBef>
              <a:buFont typeface="Wingdings" pitchFamily="2" charset="2"/>
              <a:buAutoNum type="arabicPeriod"/>
            </a:pPr>
            <a:r>
              <a:rPr lang="ja-JP" altLang="en-US" sz="1400" b="1" dirty="0" smtClean="0"/>
              <a:t>稼動するソフトウエアをより短かい期間を優先して、数週間から数ヶ月で定期的に提供する。</a:t>
            </a:r>
          </a:p>
          <a:p>
            <a:pPr>
              <a:lnSpc>
                <a:spcPct val="80000"/>
              </a:lnSpc>
              <a:spcBef>
                <a:spcPct val="50000"/>
              </a:spcBef>
              <a:buFont typeface="Wingdings" pitchFamily="2" charset="2"/>
              <a:buAutoNum type="arabicPeriod"/>
            </a:pPr>
            <a:r>
              <a:rPr lang="ja-JP" altLang="en-US" sz="1400" b="1" dirty="0" smtClean="0">
                <a:solidFill>
                  <a:srgbClr val="0070C0"/>
                </a:solidFill>
              </a:rPr>
              <a:t>プロジェクト期間を通して業務ユーザーと開発者は共同して作業をしなければならない。</a:t>
            </a:r>
          </a:p>
          <a:p>
            <a:pPr>
              <a:spcBef>
                <a:spcPct val="50000"/>
              </a:spcBef>
              <a:buFont typeface="Wingdings" pitchFamily="2" charset="2"/>
              <a:buAutoNum type="arabicPeriod"/>
            </a:pPr>
            <a:r>
              <a:rPr lang="ja-JP" altLang="en-US" sz="1400" b="1" dirty="0" smtClean="0"/>
              <a:t>やる気のある人々を集めてプロジェクトを組織し、</a:t>
            </a:r>
            <a:r>
              <a:rPr lang="ja-JP" altLang="en-US" sz="1400" b="1" dirty="0" smtClean="0">
                <a:solidFill>
                  <a:srgbClr val="0070C0"/>
                </a:solidFill>
              </a:rPr>
              <a:t>彼らが必要とする環境と支援を与え、仕事が完了するまで信頼する。</a:t>
            </a:r>
          </a:p>
          <a:p>
            <a:pPr>
              <a:spcBef>
                <a:spcPct val="50000"/>
              </a:spcBef>
              <a:buFont typeface="Wingdings" pitchFamily="2" charset="2"/>
              <a:buAutoNum type="arabicPeriod"/>
            </a:pPr>
            <a:r>
              <a:rPr lang="ja-JP" altLang="en-US" sz="1400" b="1" dirty="0" smtClean="0">
                <a:solidFill>
                  <a:srgbClr val="0070C0"/>
                </a:solidFill>
              </a:rPr>
              <a:t>開発チーム内あるいは開発チームに対するコミュニケーションで最も効率的かつ効果的な手法は、フェイスツーフェイスの会話である。</a:t>
            </a:r>
          </a:p>
          <a:p>
            <a:pPr>
              <a:spcBef>
                <a:spcPct val="50000"/>
              </a:spcBef>
              <a:buFont typeface="Wingdings" pitchFamily="2" charset="2"/>
              <a:buAutoNum type="arabicPeriod"/>
            </a:pPr>
            <a:r>
              <a:rPr lang="ja-JP" altLang="en-US" sz="1400" b="1" dirty="0" smtClean="0">
                <a:solidFill>
                  <a:srgbClr val="0070C0"/>
                </a:solidFill>
              </a:rPr>
              <a:t>ソフトウエアが正常に機能するということが進捗の基本的な評価である。</a:t>
            </a:r>
          </a:p>
          <a:p>
            <a:pPr>
              <a:spcBef>
                <a:spcPct val="50000"/>
              </a:spcBef>
              <a:buFont typeface="Wingdings" pitchFamily="2" charset="2"/>
              <a:buAutoNum type="arabicPeriod"/>
            </a:pPr>
            <a:r>
              <a:rPr lang="ja-JP" altLang="en-US" sz="1400" b="1" dirty="0" smtClean="0">
                <a:solidFill>
                  <a:srgbClr val="0070C0"/>
                </a:solidFill>
              </a:rPr>
              <a:t>アジャイルプロセスは持続可能な開発を促進する。</a:t>
            </a:r>
            <a:r>
              <a:rPr lang="ja-JP" altLang="en-US" sz="1400" b="1" dirty="0" smtClean="0"/>
              <a:t>スポンサー、開発者、ユーザーは無期限かつ不断に保守できるようにしなければならない。</a:t>
            </a:r>
          </a:p>
          <a:p>
            <a:pPr>
              <a:spcBef>
                <a:spcPct val="50000"/>
              </a:spcBef>
              <a:buFont typeface="Wingdings" pitchFamily="2" charset="2"/>
              <a:buAutoNum type="arabicPeriod"/>
            </a:pPr>
            <a:r>
              <a:rPr lang="ja-JP" altLang="en-US" sz="1400" b="1" dirty="0" smtClean="0">
                <a:solidFill>
                  <a:srgbClr val="0070C0"/>
                </a:solidFill>
              </a:rPr>
              <a:t>技術的に優れた良い設計に継続的に配慮する事は機敏性（アジリティー）を増長させる。</a:t>
            </a:r>
          </a:p>
          <a:p>
            <a:pPr>
              <a:spcBef>
                <a:spcPct val="50000"/>
              </a:spcBef>
              <a:buFont typeface="Wingdings" pitchFamily="2" charset="2"/>
              <a:buAutoNum type="arabicPeriod"/>
            </a:pPr>
            <a:r>
              <a:rPr lang="ja-JP" altLang="en-US" sz="1400" b="1" dirty="0" smtClean="0">
                <a:solidFill>
                  <a:srgbClr val="0070C0"/>
                </a:solidFill>
              </a:rPr>
              <a:t>簡素が基本</a:t>
            </a:r>
            <a:r>
              <a:rPr lang="ja-JP" altLang="en-US" sz="1400" b="1" dirty="0" smtClean="0"/>
              <a:t>　－</a:t>
            </a:r>
            <a:r>
              <a:rPr lang="ja-JP" altLang="en-US" sz="1400" b="1" dirty="0"/>
              <a:t>やらない</a:t>
            </a:r>
            <a:r>
              <a:rPr lang="ja-JP" altLang="en-US" sz="1400" b="1" dirty="0" smtClean="0"/>
              <a:t>仕事をできるだけ多くする</a:t>
            </a:r>
          </a:p>
          <a:p>
            <a:pPr>
              <a:spcBef>
                <a:spcPct val="50000"/>
              </a:spcBef>
              <a:buFont typeface="Wingdings" pitchFamily="2" charset="2"/>
              <a:buAutoNum type="arabicPeriod"/>
            </a:pPr>
            <a:r>
              <a:rPr lang="ja-JP" altLang="en-US" sz="1400" b="1" dirty="0" smtClean="0">
                <a:solidFill>
                  <a:srgbClr val="0070C0"/>
                </a:solidFill>
              </a:rPr>
              <a:t>最良の構想（アーキテクチャ）、要求仕様、設計は自己統制された（自律的）チームより出現する。</a:t>
            </a:r>
          </a:p>
          <a:p>
            <a:pPr>
              <a:spcBef>
                <a:spcPct val="50000"/>
              </a:spcBef>
              <a:buFont typeface="Wingdings" pitchFamily="2" charset="2"/>
              <a:buAutoNum type="arabicPeriod"/>
            </a:pPr>
            <a:r>
              <a:rPr lang="ja-JP" altLang="en-US" sz="1400" b="1" dirty="0" smtClean="0">
                <a:solidFill>
                  <a:srgbClr val="0070C0"/>
                </a:solidFill>
              </a:rPr>
              <a:t>定期的にチームは振り返りを行い、</a:t>
            </a:r>
            <a:r>
              <a:rPr lang="ja-JP" altLang="en-US" sz="1400" b="1" dirty="0" smtClean="0"/>
              <a:t>より効果的に出来る方法を思案し、それに基づいて</a:t>
            </a:r>
            <a:r>
              <a:rPr lang="ja-JP" altLang="en-US" sz="1400" b="1" dirty="0" smtClean="0">
                <a:solidFill>
                  <a:srgbClr val="0070C0"/>
                </a:solidFill>
              </a:rPr>
              <a:t>チームの行動に協調と調整が働く。</a:t>
            </a:r>
            <a:endParaRPr lang="ja-JP" altLang="en-US" sz="1400" dirty="0" smtClean="0">
              <a:solidFill>
                <a:srgbClr val="0070C0"/>
              </a:solidFill>
            </a:endParaRPr>
          </a:p>
        </p:txBody>
      </p:sp>
    </p:spTree>
    <p:extLst>
      <p:ext uri="{BB962C8B-B14F-4D97-AF65-F5344CB8AC3E}">
        <p14:creationId xmlns:p14="http://schemas.microsoft.com/office/powerpoint/2010/main" val="2214260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ja-JP" altLang="en-US" sz="2800" dirty="0" smtClean="0"/>
              <a:t>アジャイル開発の仕事の基本構造</a:t>
            </a:r>
            <a:endParaRPr kumimoji="1" lang="ja-JP" altLang="en-US" sz="2800" dirty="0"/>
          </a:p>
        </p:txBody>
      </p:sp>
      <p:sp>
        <p:nvSpPr>
          <p:cNvPr id="4" name="テキスト ボックス 3"/>
          <p:cNvSpPr txBox="1"/>
          <p:nvPr/>
        </p:nvSpPr>
        <p:spPr>
          <a:xfrm>
            <a:off x="827584" y="1268760"/>
            <a:ext cx="5256584" cy="923330"/>
          </a:xfrm>
          <a:prstGeom prst="rect">
            <a:avLst/>
          </a:prstGeom>
          <a:noFill/>
        </p:spPr>
        <p:txBody>
          <a:bodyPr wrap="square" rtlCol="0">
            <a:spAutoFit/>
          </a:bodyPr>
          <a:lstStyle/>
          <a:p>
            <a:r>
              <a:rPr kumimoji="1" lang="ja-JP" altLang="en-US" dirty="0" smtClean="0"/>
              <a:t>イテレーション（スプリント）</a:t>
            </a:r>
            <a:endParaRPr kumimoji="1" lang="en-US" altLang="ja-JP" dirty="0" smtClean="0"/>
          </a:p>
          <a:p>
            <a:r>
              <a:rPr kumimoji="1" lang="ja-JP" altLang="en-US" dirty="0" smtClean="0"/>
              <a:t>何故、反復的に開発を行った方が良いのか？</a:t>
            </a:r>
            <a:endParaRPr kumimoji="1" lang="en-US" altLang="ja-JP" dirty="0" smtClean="0"/>
          </a:p>
          <a:p>
            <a:r>
              <a:rPr lang="ja-JP" altLang="en-US" dirty="0" smtClean="0"/>
              <a:t>何故、そうしなければならないのか？</a:t>
            </a:r>
            <a:endParaRPr kumimoji="1" lang="ja-JP" altLang="en-US" dirty="0"/>
          </a:p>
        </p:txBody>
      </p:sp>
      <p:sp>
        <p:nvSpPr>
          <p:cNvPr id="5" name="テキスト ボックス 4"/>
          <p:cNvSpPr txBox="1"/>
          <p:nvPr/>
        </p:nvSpPr>
        <p:spPr>
          <a:xfrm>
            <a:off x="2572717" y="2492896"/>
            <a:ext cx="4012393" cy="923330"/>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b="1" dirty="0" smtClean="0"/>
              <a:t>時間の使い方　（タイムボックス）</a:t>
            </a:r>
            <a:endParaRPr kumimoji="1" lang="en-US" altLang="ja-JP" b="1" dirty="0" smtClean="0"/>
          </a:p>
          <a:p>
            <a:pPr marL="285750" indent="-285750">
              <a:buFont typeface="Wingdings" panose="05000000000000000000" pitchFamily="2" charset="2"/>
              <a:buChar char="Ø"/>
            </a:pPr>
            <a:r>
              <a:rPr lang="ja-JP" altLang="en-US" b="1" dirty="0" smtClean="0"/>
              <a:t>透明性</a:t>
            </a:r>
            <a:endParaRPr lang="en-US" altLang="ja-JP" b="1" dirty="0" smtClean="0"/>
          </a:p>
          <a:p>
            <a:pPr marL="285750" indent="-285750">
              <a:buFont typeface="Wingdings" panose="05000000000000000000" pitchFamily="2" charset="2"/>
              <a:buChar char="Ø"/>
            </a:pPr>
            <a:r>
              <a:rPr kumimoji="1" lang="ja-JP" altLang="en-US" b="1" dirty="0"/>
              <a:t>品質</a:t>
            </a:r>
          </a:p>
        </p:txBody>
      </p:sp>
      <p:grpSp>
        <p:nvGrpSpPr>
          <p:cNvPr id="23" name="グループ化 22"/>
          <p:cNvGrpSpPr/>
          <p:nvPr/>
        </p:nvGrpSpPr>
        <p:grpSpPr>
          <a:xfrm>
            <a:off x="991072" y="3777605"/>
            <a:ext cx="6749280" cy="803523"/>
            <a:chOff x="991072" y="3777605"/>
            <a:chExt cx="6749280" cy="803523"/>
          </a:xfrm>
        </p:grpSpPr>
        <p:sp>
          <p:nvSpPr>
            <p:cNvPr id="6" name="円/楕円 5"/>
            <p:cNvSpPr/>
            <p:nvPr/>
          </p:nvSpPr>
          <p:spPr>
            <a:xfrm>
              <a:off x="991072" y="3777605"/>
              <a:ext cx="936104"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rPr>
                <a:t>課題目標</a:t>
              </a:r>
              <a:endParaRPr kumimoji="1" lang="ja-JP" altLang="en-US" dirty="0">
                <a:solidFill>
                  <a:srgbClr val="002060"/>
                </a:solidFill>
              </a:endParaRPr>
            </a:p>
          </p:txBody>
        </p:sp>
        <p:sp>
          <p:nvSpPr>
            <p:cNvPr id="7" name="右矢印 6"/>
            <p:cNvSpPr/>
            <p:nvPr/>
          </p:nvSpPr>
          <p:spPr>
            <a:xfrm>
              <a:off x="1927176" y="4137645"/>
              <a:ext cx="4877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804248" y="3777605"/>
              <a:ext cx="936104" cy="8035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002060"/>
                  </a:solidFill>
                </a:rPr>
                <a:t>100</a:t>
              </a:r>
              <a:r>
                <a:rPr kumimoji="1" lang="ja-JP" altLang="en-US" dirty="0" smtClean="0">
                  <a:solidFill>
                    <a:srgbClr val="002060"/>
                  </a:solidFill>
                </a:rPr>
                <a:t>点狙い</a:t>
              </a:r>
              <a:endParaRPr kumimoji="1" lang="ja-JP" altLang="en-US" dirty="0">
                <a:solidFill>
                  <a:srgbClr val="002060"/>
                </a:solidFill>
              </a:endParaRPr>
            </a:p>
          </p:txBody>
        </p:sp>
      </p:grpSp>
      <p:grpSp>
        <p:nvGrpSpPr>
          <p:cNvPr id="24" name="グループ化 23"/>
          <p:cNvGrpSpPr/>
          <p:nvPr/>
        </p:nvGrpSpPr>
        <p:grpSpPr>
          <a:xfrm>
            <a:off x="991072" y="4842221"/>
            <a:ext cx="6749280" cy="1463872"/>
            <a:chOff x="991072" y="4797152"/>
            <a:chExt cx="6749280" cy="1463872"/>
          </a:xfrm>
        </p:grpSpPr>
        <p:sp>
          <p:nvSpPr>
            <p:cNvPr id="9" name="円/楕円 8"/>
            <p:cNvSpPr/>
            <p:nvPr/>
          </p:nvSpPr>
          <p:spPr>
            <a:xfrm>
              <a:off x="991072" y="5085184"/>
              <a:ext cx="936104"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rPr>
                <a:t>課題目標</a:t>
              </a:r>
              <a:endParaRPr kumimoji="1" lang="ja-JP" altLang="en-US" dirty="0">
                <a:solidFill>
                  <a:srgbClr val="002060"/>
                </a:solidFill>
              </a:endParaRPr>
            </a:p>
          </p:txBody>
        </p:sp>
        <p:sp>
          <p:nvSpPr>
            <p:cNvPr id="10" name="右矢印 9"/>
            <p:cNvSpPr/>
            <p:nvPr/>
          </p:nvSpPr>
          <p:spPr>
            <a:xfrm>
              <a:off x="1927176" y="5445224"/>
              <a:ext cx="10606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3140224" y="5445224"/>
              <a:ext cx="10606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4376031" y="5445224"/>
              <a:ext cx="10606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553844" y="5430142"/>
              <a:ext cx="10606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6614492" y="5172396"/>
              <a:ext cx="1125860" cy="8035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rPr>
                <a:t>合格点</a:t>
              </a:r>
              <a:endParaRPr lang="en-US" altLang="ja-JP" dirty="0" smtClean="0">
                <a:solidFill>
                  <a:srgbClr val="002060"/>
                </a:solidFill>
              </a:endParaRPr>
            </a:p>
            <a:p>
              <a:pPr algn="ctr"/>
              <a:r>
                <a:rPr kumimoji="1" lang="ja-JP" altLang="en-US" dirty="0" smtClean="0">
                  <a:solidFill>
                    <a:srgbClr val="002060"/>
                  </a:solidFill>
                </a:rPr>
                <a:t>狙い</a:t>
              </a:r>
              <a:endParaRPr kumimoji="1" lang="ja-JP" altLang="en-US" dirty="0">
                <a:solidFill>
                  <a:srgbClr val="002060"/>
                </a:solidFill>
              </a:endParaRPr>
            </a:p>
          </p:txBody>
        </p:sp>
        <p:sp>
          <p:nvSpPr>
            <p:cNvPr id="16" name="角丸四角形 15"/>
            <p:cNvSpPr/>
            <p:nvPr/>
          </p:nvSpPr>
          <p:spPr>
            <a:xfrm>
              <a:off x="2609782" y="5752653"/>
              <a:ext cx="75608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002060"/>
                  </a:solidFill>
                </a:rPr>
                <a:t>20</a:t>
              </a:r>
              <a:r>
                <a:rPr kumimoji="1" lang="ja-JP" altLang="en-US" dirty="0" smtClean="0">
                  <a:solidFill>
                    <a:srgbClr val="002060"/>
                  </a:solidFill>
                </a:rPr>
                <a:t>点</a:t>
              </a:r>
              <a:endParaRPr kumimoji="1" lang="ja-JP" altLang="en-US" dirty="0">
                <a:solidFill>
                  <a:srgbClr val="002060"/>
                </a:solidFill>
              </a:endParaRPr>
            </a:p>
          </p:txBody>
        </p:sp>
        <p:sp>
          <p:nvSpPr>
            <p:cNvPr id="18" name="角丸四角形 17"/>
            <p:cNvSpPr/>
            <p:nvPr/>
          </p:nvSpPr>
          <p:spPr>
            <a:xfrm>
              <a:off x="3822830" y="5752653"/>
              <a:ext cx="75608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2060"/>
                  </a:solidFill>
                </a:rPr>
                <a:t>40</a:t>
              </a:r>
              <a:r>
                <a:rPr kumimoji="1" lang="ja-JP" altLang="en-US" dirty="0" smtClean="0">
                  <a:solidFill>
                    <a:srgbClr val="002060"/>
                  </a:solidFill>
                </a:rPr>
                <a:t>点</a:t>
              </a:r>
              <a:endParaRPr kumimoji="1" lang="ja-JP" altLang="en-US" dirty="0">
                <a:solidFill>
                  <a:srgbClr val="002060"/>
                </a:solidFill>
              </a:endParaRPr>
            </a:p>
          </p:txBody>
        </p:sp>
        <p:sp>
          <p:nvSpPr>
            <p:cNvPr id="19" name="角丸四角形 18"/>
            <p:cNvSpPr/>
            <p:nvPr/>
          </p:nvSpPr>
          <p:spPr>
            <a:xfrm>
              <a:off x="5058637" y="5756968"/>
              <a:ext cx="756084"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002060"/>
                  </a:solidFill>
                </a:rPr>
                <a:t>60</a:t>
              </a:r>
              <a:r>
                <a:rPr kumimoji="1" lang="ja-JP" altLang="en-US" dirty="0" smtClean="0">
                  <a:solidFill>
                    <a:srgbClr val="002060"/>
                  </a:solidFill>
                </a:rPr>
                <a:t>点</a:t>
              </a:r>
              <a:endParaRPr kumimoji="1" lang="ja-JP" altLang="en-US" dirty="0">
                <a:solidFill>
                  <a:srgbClr val="002060"/>
                </a:solidFill>
              </a:endParaRPr>
            </a:p>
          </p:txBody>
        </p:sp>
        <p:sp>
          <p:nvSpPr>
            <p:cNvPr id="20" name="円形吹き出し 19"/>
            <p:cNvSpPr/>
            <p:nvPr/>
          </p:nvSpPr>
          <p:spPr>
            <a:xfrm>
              <a:off x="2642375" y="4797152"/>
              <a:ext cx="846094" cy="504056"/>
            </a:xfrm>
            <a:prstGeom prst="wedgeEllipseCallout">
              <a:avLst>
                <a:gd name="adj1" fmla="val -8302"/>
                <a:gd name="adj2" fmla="val 9934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6">
                      <a:lumMod val="75000"/>
                    </a:schemeClr>
                  </a:solidFill>
                </a:rPr>
                <a:t>フィードバック</a:t>
              </a:r>
              <a:endParaRPr kumimoji="1" lang="en-US" altLang="ja-JP" sz="1000" b="1" dirty="0" smtClean="0">
                <a:solidFill>
                  <a:schemeClr val="accent6">
                    <a:lumMod val="75000"/>
                  </a:schemeClr>
                </a:solidFill>
              </a:endParaRPr>
            </a:p>
          </p:txBody>
        </p:sp>
        <p:sp>
          <p:nvSpPr>
            <p:cNvPr id="21" name="円形吹き出し 20"/>
            <p:cNvSpPr/>
            <p:nvPr/>
          </p:nvSpPr>
          <p:spPr>
            <a:xfrm>
              <a:off x="3915469" y="4833156"/>
              <a:ext cx="846094" cy="504056"/>
            </a:xfrm>
            <a:prstGeom prst="wedgeEllipseCallout">
              <a:avLst>
                <a:gd name="adj1" fmla="val -8302"/>
                <a:gd name="adj2" fmla="val 9934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6">
                      <a:lumMod val="75000"/>
                    </a:schemeClr>
                  </a:solidFill>
                </a:rPr>
                <a:t>フィードバック</a:t>
              </a:r>
              <a:endParaRPr kumimoji="1" lang="en-US" altLang="ja-JP" sz="1000" b="1" dirty="0" smtClean="0">
                <a:solidFill>
                  <a:schemeClr val="accent6">
                    <a:lumMod val="75000"/>
                  </a:schemeClr>
                </a:solidFill>
              </a:endParaRPr>
            </a:p>
          </p:txBody>
        </p:sp>
        <p:sp>
          <p:nvSpPr>
            <p:cNvPr id="22" name="円形吹き出し 21"/>
            <p:cNvSpPr/>
            <p:nvPr/>
          </p:nvSpPr>
          <p:spPr>
            <a:xfrm>
              <a:off x="5130797" y="4833156"/>
              <a:ext cx="846094" cy="504056"/>
            </a:xfrm>
            <a:prstGeom prst="wedgeEllipseCallout">
              <a:avLst>
                <a:gd name="adj1" fmla="val -8302"/>
                <a:gd name="adj2" fmla="val 99348"/>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6">
                      <a:lumMod val="75000"/>
                    </a:schemeClr>
                  </a:solidFill>
                </a:rPr>
                <a:t>フィードバック</a:t>
              </a:r>
              <a:endParaRPr kumimoji="1" lang="en-US" altLang="ja-JP" sz="1000" b="1" dirty="0" smtClean="0">
                <a:solidFill>
                  <a:schemeClr val="accent6">
                    <a:lumMod val="75000"/>
                  </a:schemeClr>
                </a:solidFill>
              </a:endParaRPr>
            </a:p>
          </p:txBody>
        </p:sp>
      </p:grpSp>
    </p:spTree>
    <p:extLst>
      <p:ext uri="{BB962C8B-B14F-4D97-AF65-F5344CB8AC3E}">
        <p14:creationId xmlns:p14="http://schemas.microsoft.com/office/powerpoint/2010/main" val="40577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53439" y="194876"/>
            <a:ext cx="8019634" cy="707886"/>
          </a:xfrm>
          <a:prstGeom prst="rect">
            <a:avLst/>
          </a:prstGeom>
          <a:noFill/>
        </p:spPr>
        <p:txBody>
          <a:bodyPr wrap="square" rtlCol="0">
            <a:spAutoFit/>
          </a:bodyPr>
          <a:lstStyle/>
          <a:p>
            <a:pPr defTabSz="457200"/>
            <a:r>
              <a:rPr lang="ja-JP" altLang="en-US" sz="2000" b="1" dirty="0" smtClean="0">
                <a:solidFill>
                  <a:srgbClr val="002060"/>
                </a:solidFill>
              </a:rPr>
              <a:t>（参考）アジャイル</a:t>
            </a:r>
            <a:r>
              <a:rPr lang="ja-JP" altLang="en-US" sz="2000" b="1" dirty="0">
                <a:solidFill>
                  <a:srgbClr val="002060"/>
                </a:solidFill>
              </a:rPr>
              <a:t>開発におけるタイムボックスの</a:t>
            </a:r>
            <a:r>
              <a:rPr lang="ja-JP" altLang="en-US" sz="2000" b="1" dirty="0" smtClean="0">
                <a:solidFill>
                  <a:srgbClr val="002060"/>
                </a:solidFill>
              </a:rPr>
              <a:t>価値</a:t>
            </a:r>
            <a:endParaRPr lang="en-US" altLang="ja-JP" sz="2000" b="1" dirty="0" smtClean="0">
              <a:solidFill>
                <a:srgbClr val="002060"/>
              </a:solidFill>
            </a:endParaRPr>
          </a:p>
          <a:p>
            <a:pPr defTabSz="457200"/>
            <a:r>
              <a:rPr lang="en-US" altLang="ja-JP" sz="2000" b="1" dirty="0" smtClean="0">
                <a:solidFill>
                  <a:srgbClr val="002060"/>
                </a:solidFill>
              </a:rPr>
              <a:t>												</a:t>
            </a:r>
            <a:r>
              <a:rPr lang="ja-JP" altLang="en-US" sz="2000" b="1" dirty="0">
                <a:solidFill>
                  <a:srgbClr val="002060"/>
                </a:solidFill>
              </a:rPr>
              <a:t>　＝　やる気と集中力</a:t>
            </a:r>
          </a:p>
        </p:txBody>
      </p:sp>
      <p:sp>
        <p:nvSpPr>
          <p:cNvPr id="3" name="テキスト ボックス 2"/>
          <p:cNvSpPr txBox="1"/>
          <p:nvPr/>
        </p:nvSpPr>
        <p:spPr>
          <a:xfrm>
            <a:off x="744954" y="902762"/>
            <a:ext cx="7449536" cy="553998"/>
          </a:xfrm>
          <a:prstGeom prst="rect">
            <a:avLst/>
          </a:prstGeom>
          <a:noFill/>
        </p:spPr>
        <p:txBody>
          <a:bodyPr wrap="square" rtlCol="0">
            <a:spAutoFit/>
          </a:bodyPr>
          <a:lstStyle/>
          <a:p>
            <a:pPr defTabSz="457200"/>
            <a:r>
              <a:rPr lang="en-US" altLang="ja-JP" dirty="0">
                <a:solidFill>
                  <a:srgbClr val="0000FF"/>
                </a:solidFill>
              </a:rPr>
              <a:t>『</a:t>
            </a:r>
            <a:r>
              <a:rPr lang="ja-JP" altLang="en-US" dirty="0">
                <a:solidFill>
                  <a:srgbClr val="0000FF"/>
                </a:solidFill>
              </a:rPr>
              <a:t>仕事の量は、完成の為に与えられた時間を全て使い切るまで膨張する</a:t>
            </a:r>
            <a:r>
              <a:rPr lang="en-US" altLang="ja-JP" dirty="0">
                <a:solidFill>
                  <a:srgbClr val="0000FF"/>
                </a:solidFill>
              </a:rPr>
              <a:t>』</a:t>
            </a:r>
          </a:p>
          <a:p>
            <a:pPr defTabSz="457200"/>
            <a:r>
              <a:rPr lang="ja-JP" altLang="en-US" sz="1200" dirty="0">
                <a:solidFill>
                  <a:srgbClr val="0000FF"/>
                </a:solidFill>
              </a:rPr>
              <a:t>							イギリスの歴史学者・経済学者であるパーキンソンの言葉</a:t>
            </a:r>
          </a:p>
        </p:txBody>
      </p:sp>
      <p:sp>
        <p:nvSpPr>
          <p:cNvPr id="4" name="テキスト ボックス 3"/>
          <p:cNvSpPr txBox="1"/>
          <p:nvPr/>
        </p:nvSpPr>
        <p:spPr>
          <a:xfrm>
            <a:off x="1270085" y="1652988"/>
            <a:ext cx="7449536" cy="923330"/>
          </a:xfrm>
          <a:prstGeom prst="rect">
            <a:avLst/>
          </a:prstGeom>
          <a:noFill/>
        </p:spPr>
        <p:txBody>
          <a:bodyPr wrap="square" rtlCol="0">
            <a:spAutoFit/>
          </a:bodyPr>
          <a:lstStyle/>
          <a:p>
            <a:pPr defTabSz="457200"/>
            <a:r>
              <a:rPr lang="ja-JP" altLang="en-US" dirty="0">
                <a:solidFill>
                  <a:prstClr val="black"/>
                </a:solidFill>
              </a:rPr>
              <a:t>時間には弾力性がある。</a:t>
            </a:r>
          </a:p>
          <a:p>
            <a:pPr defTabSz="457200"/>
            <a:r>
              <a:rPr lang="ja-JP" altLang="en-US" dirty="0">
                <a:solidFill>
                  <a:prstClr val="black"/>
                </a:solidFill>
              </a:rPr>
              <a:t>時間は、何となく使ったのではいくら有っても足りない。</a:t>
            </a:r>
          </a:p>
          <a:p>
            <a:pPr defTabSz="457200"/>
            <a:r>
              <a:rPr lang="ja-JP" altLang="en-US" dirty="0">
                <a:solidFill>
                  <a:prstClr val="black"/>
                </a:solidFill>
              </a:rPr>
              <a:t>同じ仕事量でも、意識の違いでかかる時間は全く異なる。</a:t>
            </a:r>
          </a:p>
        </p:txBody>
      </p:sp>
      <p:sp>
        <p:nvSpPr>
          <p:cNvPr id="5" name="テキスト ボックス 4"/>
          <p:cNvSpPr txBox="1"/>
          <p:nvPr/>
        </p:nvSpPr>
        <p:spPr>
          <a:xfrm>
            <a:off x="390794" y="2576318"/>
            <a:ext cx="8753205" cy="1477328"/>
          </a:xfrm>
          <a:prstGeom prst="rect">
            <a:avLst/>
          </a:prstGeom>
          <a:noFill/>
        </p:spPr>
        <p:txBody>
          <a:bodyPr wrap="square" rtlCol="0">
            <a:spAutoFit/>
          </a:bodyPr>
          <a:lstStyle/>
          <a:p>
            <a:pPr defTabSz="457200"/>
            <a:r>
              <a:rPr lang="ja-JP" altLang="en-US" dirty="0">
                <a:solidFill>
                  <a:prstClr val="black"/>
                </a:solidFill>
              </a:rPr>
              <a:t>生産性はやる気と集中力で高まる。</a:t>
            </a:r>
          </a:p>
          <a:p>
            <a:pPr defTabSz="457200"/>
            <a:r>
              <a:rPr lang="ja-JP" altLang="en-US" dirty="0">
                <a:solidFill>
                  <a:prstClr val="black"/>
                </a:solidFill>
              </a:rPr>
              <a:t>やる気のホルモン　＝　ドーパミン</a:t>
            </a:r>
          </a:p>
          <a:p>
            <a:pPr defTabSz="457200"/>
            <a:r>
              <a:rPr lang="ja-JP" altLang="en-US" dirty="0">
                <a:solidFill>
                  <a:prstClr val="black"/>
                </a:solidFill>
              </a:rPr>
              <a:t>ドーパミンは、ご褒美によって放出される。</a:t>
            </a:r>
          </a:p>
          <a:p>
            <a:pPr defTabSz="457200"/>
            <a:r>
              <a:rPr lang="ja-JP" altLang="en-US" dirty="0">
                <a:solidFill>
                  <a:prstClr val="black"/>
                </a:solidFill>
              </a:rPr>
              <a:t>やる気はご褒美の事を考えるだけで出る。しかし、裏切られると一瞬で低下する。</a:t>
            </a:r>
          </a:p>
          <a:p>
            <a:pPr defTabSz="457200"/>
            <a:r>
              <a:rPr lang="ja-JP" altLang="en-US" dirty="0">
                <a:solidFill>
                  <a:prstClr val="black"/>
                </a:solidFill>
              </a:rPr>
              <a:t>ご褒美の６０秒ルール　＝　ご褒美は直ぐに貰える事が重要。楽しく想像できる事が重要。</a:t>
            </a:r>
          </a:p>
        </p:txBody>
      </p:sp>
      <p:sp>
        <p:nvSpPr>
          <p:cNvPr id="6" name="テキスト ボックス 5"/>
          <p:cNvSpPr txBox="1"/>
          <p:nvPr/>
        </p:nvSpPr>
        <p:spPr>
          <a:xfrm>
            <a:off x="1270085" y="4200582"/>
            <a:ext cx="7302988" cy="1477328"/>
          </a:xfrm>
          <a:prstGeom prst="rect">
            <a:avLst/>
          </a:prstGeom>
          <a:noFill/>
        </p:spPr>
        <p:txBody>
          <a:bodyPr wrap="square" rtlCol="0">
            <a:spAutoFit/>
          </a:bodyPr>
          <a:lstStyle/>
          <a:p>
            <a:pPr defTabSz="457200"/>
            <a:r>
              <a:rPr lang="ja-JP" altLang="en-US" dirty="0">
                <a:solidFill>
                  <a:prstClr val="black"/>
                </a:solidFill>
              </a:rPr>
              <a:t>スピードを上げるほど、脳は活性化する。</a:t>
            </a:r>
          </a:p>
          <a:p>
            <a:pPr defTabSz="457200"/>
            <a:r>
              <a:rPr lang="ja-JP" altLang="en-US" dirty="0">
                <a:solidFill>
                  <a:prstClr val="black"/>
                </a:solidFill>
              </a:rPr>
              <a:t>集中していればミスは少ない。</a:t>
            </a:r>
          </a:p>
          <a:p>
            <a:pPr defTabSz="457200"/>
            <a:r>
              <a:rPr lang="ja-JP" altLang="en-US" dirty="0">
                <a:solidFill>
                  <a:prstClr val="black"/>
                </a:solidFill>
              </a:rPr>
              <a:t>時間を計ればムダに気づく事ができる。</a:t>
            </a:r>
          </a:p>
          <a:p>
            <a:pPr defTabSz="457200"/>
            <a:r>
              <a:rPr lang="ja-JP" altLang="en-US" dirty="0">
                <a:solidFill>
                  <a:prstClr val="black"/>
                </a:solidFill>
              </a:rPr>
              <a:t>集中力は長く続かない。休む事で充電される。</a:t>
            </a:r>
          </a:p>
          <a:p>
            <a:pPr defTabSz="457200"/>
            <a:r>
              <a:rPr lang="ja-JP" altLang="en-US" dirty="0">
                <a:solidFill>
                  <a:prstClr val="black"/>
                </a:solidFill>
              </a:rPr>
              <a:t>時間が読めるからリラックスできる。</a:t>
            </a:r>
          </a:p>
        </p:txBody>
      </p:sp>
      <p:sp>
        <p:nvSpPr>
          <p:cNvPr id="7" name="テキスト ボックス 6"/>
          <p:cNvSpPr txBox="1"/>
          <p:nvPr/>
        </p:nvSpPr>
        <p:spPr>
          <a:xfrm>
            <a:off x="3614857" y="5877272"/>
            <a:ext cx="4958216" cy="276999"/>
          </a:xfrm>
          <a:prstGeom prst="rect">
            <a:avLst/>
          </a:prstGeom>
          <a:noFill/>
        </p:spPr>
        <p:txBody>
          <a:bodyPr wrap="square" rtlCol="0">
            <a:spAutoFit/>
          </a:bodyPr>
          <a:lstStyle/>
          <a:p>
            <a:pPr defTabSz="457200"/>
            <a:r>
              <a:rPr lang="en-US" altLang="ja-JP" sz="1200" dirty="0">
                <a:solidFill>
                  <a:prstClr val="black"/>
                </a:solidFill>
              </a:rPr>
              <a:t>『</a:t>
            </a:r>
            <a:r>
              <a:rPr lang="ja-JP" altLang="en-US" sz="1200" dirty="0">
                <a:solidFill>
                  <a:prstClr val="black"/>
                </a:solidFill>
              </a:rPr>
              <a:t>やる気と集中力の高め方</a:t>
            </a:r>
            <a:r>
              <a:rPr lang="en-US" altLang="ja-JP" sz="1200" dirty="0">
                <a:solidFill>
                  <a:prstClr val="black"/>
                </a:solidFill>
              </a:rPr>
              <a:t>』</a:t>
            </a:r>
            <a:r>
              <a:rPr lang="ja-JP" altLang="en-US" sz="1200" dirty="0">
                <a:solidFill>
                  <a:prstClr val="black"/>
                </a:solidFill>
              </a:rPr>
              <a:t>　東京大学　医学博士　森田敏宏著より抜粋</a:t>
            </a:r>
          </a:p>
        </p:txBody>
      </p:sp>
    </p:spTree>
    <p:extLst>
      <p:ext uri="{BB962C8B-B14F-4D97-AF65-F5344CB8AC3E}">
        <p14:creationId xmlns:p14="http://schemas.microsoft.com/office/powerpoint/2010/main" val="1254321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4213" y="476250"/>
            <a:ext cx="7560195" cy="668338"/>
          </a:xfrm>
          <a:ln/>
        </p:spPr>
        <p:txBody>
          <a:bodyPr>
            <a:normAutofit fontScale="90000"/>
          </a:bodyPr>
          <a:lstStyle/>
          <a:p>
            <a:pPr algn="ctr"/>
            <a:r>
              <a:rPr lang="ja-JP" altLang="en-US" sz="4000" dirty="0" smtClean="0"/>
              <a:t>時間によるパフォーマンスの変化</a:t>
            </a:r>
            <a:r>
              <a:rPr lang="en-US" altLang="ja-JP" sz="4000" dirty="0" smtClean="0"/>
              <a:t/>
            </a:r>
            <a:br>
              <a:rPr lang="en-US" altLang="ja-JP" sz="4000" dirty="0" smtClean="0"/>
            </a:br>
            <a:endParaRPr lang="ja-JP" altLang="en-US" sz="4000" dirty="0"/>
          </a:p>
        </p:txBody>
      </p:sp>
      <p:graphicFrame>
        <p:nvGraphicFramePr>
          <p:cNvPr id="67587" name="Object 3"/>
          <p:cNvGraphicFramePr>
            <a:graphicFrameLocks noGrp="1" noChangeAspect="1"/>
          </p:cNvGraphicFramePr>
          <p:nvPr>
            <p:ph sz="half" idx="1"/>
          </p:nvPr>
        </p:nvGraphicFramePr>
        <p:xfrm>
          <a:off x="250825" y="1341438"/>
          <a:ext cx="7497763" cy="3960812"/>
        </p:xfrm>
        <a:graphic>
          <a:graphicData uri="http://schemas.openxmlformats.org/presentationml/2006/ole">
            <mc:AlternateContent xmlns:mc="http://schemas.openxmlformats.org/markup-compatibility/2006">
              <mc:Choice xmlns:v="urn:schemas-microsoft-com:vml" Requires="v">
                <p:oleObj spid="_x0000_s3088" name="グラフ" r:id="rId3" imgW="4657665" imgH="2962168" progId="Excel.Chart.8">
                  <p:embed/>
                </p:oleObj>
              </mc:Choice>
              <mc:Fallback>
                <p:oleObj name="グラフ" r:id="rId3" imgW="4657665" imgH="296216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341438"/>
                        <a:ext cx="7497763" cy="3960812"/>
                      </a:xfrm>
                      <a:prstGeom prst="rect">
                        <a:avLst/>
                      </a:prstGeom>
                    </p:spPr>
                  </p:pic>
                </p:oleObj>
              </mc:Fallback>
            </mc:AlternateContent>
          </a:graphicData>
        </a:graphic>
      </p:graphicFrame>
      <p:sp>
        <p:nvSpPr>
          <p:cNvPr id="67588" name="Text Box 4"/>
          <p:cNvSpPr txBox="1">
            <a:spLocks noChangeArrowheads="1"/>
          </p:cNvSpPr>
          <p:nvPr/>
        </p:nvSpPr>
        <p:spPr bwMode="auto">
          <a:xfrm>
            <a:off x="395288" y="5373688"/>
            <a:ext cx="73453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0"/>
              <a:t>⊿e</a:t>
            </a:r>
            <a:r>
              <a:rPr lang="ja-JP" altLang="en-US" b="0"/>
              <a:t>曲線　  ：休憩なし</a:t>
            </a:r>
          </a:p>
          <a:p>
            <a:r>
              <a:rPr lang="ja-JP" altLang="en-US" b="0"/>
              <a:t>⊿</a:t>
            </a:r>
            <a:r>
              <a:rPr lang="en-US" altLang="ja-JP" b="0"/>
              <a:t>e´</a:t>
            </a:r>
            <a:r>
              <a:rPr lang="ja-JP" altLang="en-US" b="0"/>
              <a:t>曲線   ：予定時間</a:t>
            </a:r>
            <a:r>
              <a:rPr lang="en-US" altLang="ja-JP" b="0"/>
              <a:t>90</a:t>
            </a:r>
            <a:r>
              <a:rPr lang="ja-JP" altLang="en-US" b="0"/>
              <a:t>分を超えたら、</a:t>
            </a:r>
            <a:r>
              <a:rPr lang="en-US" altLang="ja-JP" b="0"/>
              <a:t>5</a:t>
            </a:r>
            <a:r>
              <a:rPr lang="ja-JP" altLang="en-US" b="0"/>
              <a:t>分以内の休憩を予定する</a:t>
            </a:r>
          </a:p>
          <a:p>
            <a:r>
              <a:rPr lang="ja-JP" altLang="en-US" b="0"/>
              <a:t>⊿</a:t>
            </a:r>
            <a:r>
              <a:rPr lang="en-US" altLang="ja-JP" b="0"/>
              <a:t>e´´</a:t>
            </a:r>
            <a:r>
              <a:rPr lang="ja-JP" altLang="en-US" b="0"/>
              <a:t>曲線 ：さらに、予定時間</a:t>
            </a:r>
            <a:r>
              <a:rPr lang="en-US" altLang="ja-JP" b="0"/>
              <a:t>90</a:t>
            </a:r>
            <a:r>
              <a:rPr lang="ja-JP" altLang="en-US" b="0"/>
              <a:t>分を超える場合が２連続したら、間に　　　</a:t>
            </a:r>
          </a:p>
          <a:p>
            <a:r>
              <a:rPr lang="ja-JP" altLang="en-US" b="0"/>
              <a:t>　　　　　　　　</a:t>
            </a:r>
            <a:r>
              <a:rPr lang="en-US" altLang="ja-JP" b="0"/>
              <a:t>10-15</a:t>
            </a:r>
            <a:r>
              <a:rPr lang="ja-JP" altLang="en-US" b="0"/>
              <a:t>分のタバコ休憩を入れる。</a:t>
            </a:r>
          </a:p>
        </p:txBody>
      </p:sp>
      <p:sp>
        <p:nvSpPr>
          <p:cNvPr id="2" name="テキスト ボックス 1"/>
          <p:cNvSpPr txBox="1"/>
          <p:nvPr/>
        </p:nvSpPr>
        <p:spPr>
          <a:xfrm>
            <a:off x="4788024" y="5235188"/>
            <a:ext cx="3312368" cy="276999"/>
          </a:xfrm>
          <a:prstGeom prst="rect">
            <a:avLst/>
          </a:prstGeom>
          <a:noFill/>
        </p:spPr>
        <p:txBody>
          <a:bodyPr wrap="square" rtlCol="0">
            <a:spAutoFit/>
          </a:bodyPr>
          <a:lstStyle/>
          <a:p>
            <a:pPr algn="ctr"/>
            <a:r>
              <a:rPr kumimoji="1" lang="ja-JP" altLang="en-US" sz="1200" dirty="0" smtClean="0"/>
              <a:t>某社システム開発新人研修生の測定データ</a:t>
            </a:r>
            <a:endParaRPr kumimoji="1" lang="ja-JP" altLang="en-US" sz="1200" dirty="0"/>
          </a:p>
        </p:txBody>
      </p:sp>
      <p:sp>
        <p:nvSpPr>
          <p:cNvPr id="3" name="テキスト ボックス 2"/>
          <p:cNvSpPr txBox="1"/>
          <p:nvPr/>
        </p:nvSpPr>
        <p:spPr>
          <a:xfrm>
            <a:off x="899592" y="764704"/>
            <a:ext cx="7200800" cy="369332"/>
          </a:xfrm>
          <a:prstGeom prst="rect">
            <a:avLst/>
          </a:prstGeom>
          <a:noFill/>
        </p:spPr>
        <p:txBody>
          <a:bodyPr wrap="square" rtlCol="0">
            <a:spAutoFit/>
          </a:bodyPr>
          <a:lstStyle/>
          <a:p>
            <a:pPr algn="ctr"/>
            <a:r>
              <a:rPr kumimoji="1" lang="ja-JP" altLang="en-US" dirty="0" smtClean="0"/>
              <a:t>仕事中でのイライラ発生による生産性低下状況の推移（実験値）</a:t>
            </a:r>
            <a:endParaRPr kumimoji="1" lang="ja-JP" altLang="en-US" dirty="0"/>
          </a:p>
        </p:txBody>
      </p:sp>
      <p:cxnSp>
        <p:nvCxnSpPr>
          <p:cNvPr id="5" name="直線コネクタ 4"/>
          <p:cNvCxnSpPr/>
          <p:nvPr/>
        </p:nvCxnSpPr>
        <p:spPr>
          <a:xfrm flipV="1">
            <a:off x="3275856" y="1628800"/>
            <a:ext cx="0" cy="29523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円/楕円 6"/>
          <p:cNvSpPr/>
          <p:nvPr/>
        </p:nvSpPr>
        <p:spPr>
          <a:xfrm>
            <a:off x="2771800" y="4581128"/>
            <a:ext cx="918102"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左右矢印 7"/>
          <p:cNvSpPr/>
          <p:nvPr/>
        </p:nvSpPr>
        <p:spPr>
          <a:xfrm>
            <a:off x="1475656" y="1385937"/>
            <a:ext cx="1800200" cy="576064"/>
          </a:xfrm>
          <a:prstGeom prst="leftRigh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7989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0"/>
            <a:ext cx="9144000" cy="836613"/>
          </a:xfrm>
        </p:spPr>
        <p:txBody>
          <a:bodyPr>
            <a:normAutofit/>
          </a:bodyPr>
          <a:lstStyle/>
          <a:p>
            <a:pPr algn="ctr"/>
            <a:r>
              <a:rPr lang="en-US" altLang="ja-JP" sz="2800" dirty="0"/>
              <a:t>『</a:t>
            </a:r>
            <a:r>
              <a:rPr lang="ja-JP" altLang="en-US" sz="2800" dirty="0"/>
              <a:t>もの作り</a:t>
            </a:r>
            <a:r>
              <a:rPr lang="en-US" altLang="ja-JP" sz="2800" dirty="0"/>
              <a:t>』</a:t>
            </a:r>
            <a:r>
              <a:rPr lang="ja-JP" altLang="en-US" sz="2800" dirty="0"/>
              <a:t>と</a:t>
            </a:r>
            <a:r>
              <a:rPr lang="en-US" altLang="ja-JP" sz="2800" dirty="0"/>
              <a:t>『</a:t>
            </a:r>
            <a:r>
              <a:rPr lang="ja-JP" altLang="en-US" sz="2800" dirty="0"/>
              <a:t>システム作り</a:t>
            </a:r>
            <a:r>
              <a:rPr lang="en-US" altLang="ja-JP" sz="2800" dirty="0"/>
              <a:t>』</a:t>
            </a:r>
            <a:r>
              <a:rPr lang="ja-JP" altLang="en-US" sz="2800" dirty="0"/>
              <a:t>の相違</a:t>
            </a:r>
          </a:p>
        </p:txBody>
      </p:sp>
      <p:sp>
        <p:nvSpPr>
          <p:cNvPr id="19460" name="Rectangle 4"/>
          <p:cNvSpPr>
            <a:spLocks noChangeArrowheads="1"/>
          </p:cNvSpPr>
          <p:nvPr/>
        </p:nvSpPr>
        <p:spPr bwMode="auto">
          <a:xfrm>
            <a:off x="325438" y="1268413"/>
            <a:ext cx="719137"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製品企画</a:t>
            </a:r>
          </a:p>
        </p:txBody>
      </p:sp>
      <p:sp>
        <p:nvSpPr>
          <p:cNvPr id="19461" name="Rectangle 5"/>
          <p:cNvSpPr>
            <a:spLocks noChangeArrowheads="1"/>
          </p:cNvSpPr>
          <p:nvPr/>
        </p:nvSpPr>
        <p:spPr bwMode="auto">
          <a:xfrm>
            <a:off x="1116013" y="1268413"/>
            <a:ext cx="719137"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機能検討</a:t>
            </a:r>
          </a:p>
          <a:p>
            <a:pPr algn="ctr"/>
            <a:r>
              <a:rPr lang="ja-JP" altLang="en-US" sz="1400"/>
              <a:t>（</a:t>
            </a:r>
            <a:r>
              <a:rPr lang="en-US" altLang="ja-JP" sz="1400"/>
              <a:t>VE</a:t>
            </a:r>
            <a:r>
              <a:rPr lang="ja-JP" altLang="en-US" sz="1400"/>
              <a:t>）</a:t>
            </a:r>
          </a:p>
        </p:txBody>
      </p:sp>
      <p:sp>
        <p:nvSpPr>
          <p:cNvPr id="19462" name="Rectangle 6"/>
          <p:cNvSpPr>
            <a:spLocks noChangeArrowheads="1"/>
          </p:cNvSpPr>
          <p:nvPr/>
        </p:nvSpPr>
        <p:spPr bwMode="auto">
          <a:xfrm>
            <a:off x="1908175" y="1268413"/>
            <a:ext cx="719138"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製品設計</a:t>
            </a:r>
          </a:p>
        </p:txBody>
      </p:sp>
      <p:sp>
        <p:nvSpPr>
          <p:cNvPr id="19463" name="Rectangle 7"/>
          <p:cNvSpPr>
            <a:spLocks noChangeArrowheads="1"/>
          </p:cNvSpPr>
          <p:nvPr/>
        </p:nvSpPr>
        <p:spPr bwMode="auto">
          <a:xfrm>
            <a:off x="3851275"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工程設計</a:t>
            </a:r>
          </a:p>
        </p:txBody>
      </p:sp>
      <p:sp>
        <p:nvSpPr>
          <p:cNvPr id="19464" name="Rectangle 8"/>
          <p:cNvSpPr>
            <a:spLocks noChangeArrowheads="1"/>
          </p:cNvSpPr>
          <p:nvPr/>
        </p:nvSpPr>
        <p:spPr bwMode="auto">
          <a:xfrm>
            <a:off x="3059113"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生技検討</a:t>
            </a:r>
          </a:p>
          <a:p>
            <a:pPr algn="ctr"/>
            <a:r>
              <a:rPr lang="ja-JP" altLang="en-US" sz="1000"/>
              <a:t>（生産設計）</a:t>
            </a:r>
          </a:p>
        </p:txBody>
      </p:sp>
      <p:sp>
        <p:nvSpPr>
          <p:cNvPr id="19465" name="Rectangle 9"/>
          <p:cNvSpPr>
            <a:spLocks noChangeArrowheads="1"/>
          </p:cNvSpPr>
          <p:nvPr/>
        </p:nvSpPr>
        <p:spPr bwMode="auto">
          <a:xfrm>
            <a:off x="4643438"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試作</a:t>
            </a:r>
          </a:p>
        </p:txBody>
      </p:sp>
      <p:sp>
        <p:nvSpPr>
          <p:cNvPr id="19466" name="Rectangle 10"/>
          <p:cNvSpPr>
            <a:spLocks noChangeArrowheads="1"/>
          </p:cNvSpPr>
          <p:nvPr/>
        </p:nvSpPr>
        <p:spPr bwMode="auto">
          <a:xfrm>
            <a:off x="5724525"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量産製造</a:t>
            </a:r>
          </a:p>
        </p:txBody>
      </p:sp>
      <p:sp>
        <p:nvSpPr>
          <p:cNvPr id="19467" name="Rectangle 11"/>
          <p:cNvSpPr>
            <a:spLocks noChangeArrowheads="1"/>
          </p:cNvSpPr>
          <p:nvPr/>
        </p:nvSpPr>
        <p:spPr bwMode="auto">
          <a:xfrm>
            <a:off x="7092950"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品質検査</a:t>
            </a:r>
          </a:p>
          <a:p>
            <a:pPr algn="ctr"/>
            <a:r>
              <a:rPr lang="ja-JP" altLang="en-US" sz="1400"/>
              <a:t>（テスト）</a:t>
            </a:r>
          </a:p>
        </p:txBody>
      </p:sp>
      <p:sp>
        <p:nvSpPr>
          <p:cNvPr id="19468" name="Rectangle 12"/>
          <p:cNvSpPr>
            <a:spLocks noChangeArrowheads="1"/>
          </p:cNvSpPr>
          <p:nvPr/>
        </p:nvSpPr>
        <p:spPr bwMode="auto">
          <a:xfrm>
            <a:off x="7885113" y="1268413"/>
            <a:ext cx="720725" cy="647700"/>
          </a:xfrm>
          <a:prstGeom prst="rect">
            <a:avLst/>
          </a:prstGeom>
          <a:solidFill>
            <a:srgbClr val="CC99FF">
              <a:alpha val="50000"/>
            </a:srgbClr>
          </a:solidFill>
          <a:ln w="1905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出荷</a:t>
            </a:r>
            <a:r>
              <a:rPr lang="en-US" altLang="ja-JP" sz="1400"/>
              <a:t>/</a:t>
            </a:r>
            <a:r>
              <a:rPr lang="ja-JP" altLang="en-US" sz="1400"/>
              <a:t>納品</a:t>
            </a:r>
          </a:p>
        </p:txBody>
      </p:sp>
      <p:sp>
        <p:nvSpPr>
          <p:cNvPr id="19469" name="AutoShape 13"/>
          <p:cNvSpPr>
            <a:spLocks noChangeArrowheads="1"/>
          </p:cNvSpPr>
          <p:nvPr/>
        </p:nvSpPr>
        <p:spPr bwMode="auto">
          <a:xfrm>
            <a:off x="323850" y="2349500"/>
            <a:ext cx="2879725" cy="1584325"/>
          </a:xfrm>
          <a:prstGeom prst="leftRightArrow">
            <a:avLst>
              <a:gd name="adj1" fmla="val 50000"/>
              <a:gd name="adj2" fmla="val 36353"/>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設計</a:t>
            </a:r>
          </a:p>
        </p:txBody>
      </p:sp>
      <p:sp>
        <p:nvSpPr>
          <p:cNvPr id="19470" name="AutoShape 14"/>
          <p:cNvSpPr>
            <a:spLocks noChangeArrowheads="1"/>
          </p:cNvSpPr>
          <p:nvPr/>
        </p:nvSpPr>
        <p:spPr bwMode="auto">
          <a:xfrm>
            <a:off x="3348038" y="2349500"/>
            <a:ext cx="3097212" cy="1584325"/>
          </a:xfrm>
          <a:prstGeom prst="leftRightArrow">
            <a:avLst>
              <a:gd name="adj1" fmla="val 50000"/>
              <a:gd name="adj2" fmla="val 39098"/>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製造</a:t>
            </a:r>
          </a:p>
        </p:txBody>
      </p:sp>
      <p:sp>
        <p:nvSpPr>
          <p:cNvPr id="19471" name="AutoShape 15"/>
          <p:cNvSpPr>
            <a:spLocks noChangeArrowheads="1"/>
          </p:cNvSpPr>
          <p:nvPr/>
        </p:nvSpPr>
        <p:spPr bwMode="auto">
          <a:xfrm>
            <a:off x="6659563" y="2349500"/>
            <a:ext cx="2305050" cy="1584325"/>
          </a:xfrm>
          <a:prstGeom prst="leftRightArrow">
            <a:avLst>
              <a:gd name="adj1" fmla="val 50000"/>
              <a:gd name="adj2" fmla="val 29098"/>
            </a:avLst>
          </a:prstGeom>
          <a:solidFill>
            <a:srgbClr val="C0C0C0">
              <a:alpha val="50000"/>
            </a:srgb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テスト</a:t>
            </a:r>
            <a:r>
              <a:rPr lang="en-US" altLang="ja-JP"/>
              <a:t>/</a:t>
            </a:r>
            <a:r>
              <a:rPr lang="ja-JP" altLang="en-US"/>
              <a:t>納品</a:t>
            </a:r>
          </a:p>
        </p:txBody>
      </p:sp>
      <p:sp>
        <p:nvSpPr>
          <p:cNvPr id="19472" name="Rectangle 16"/>
          <p:cNvSpPr>
            <a:spLocks noChangeArrowheads="1"/>
          </p:cNvSpPr>
          <p:nvPr/>
        </p:nvSpPr>
        <p:spPr bwMode="auto">
          <a:xfrm>
            <a:off x="395288" y="4868863"/>
            <a:ext cx="792162"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システム</a:t>
            </a:r>
          </a:p>
          <a:p>
            <a:pPr algn="ctr"/>
            <a:r>
              <a:rPr lang="ja-JP" altLang="en-US" sz="1400"/>
              <a:t>企画</a:t>
            </a:r>
          </a:p>
        </p:txBody>
      </p:sp>
      <p:sp>
        <p:nvSpPr>
          <p:cNvPr id="19473" name="Rectangle 17"/>
          <p:cNvSpPr>
            <a:spLocks noChangeArrowheads="1"/>
          </p:cNvSpPr>
          <p:nvPr/>
        </p:nvSpPr>
        <p:spPr bwMode="auto">
          <a:xfrm>
            <a:off x="1258888" y="4868863"/>
            <a:ext cx="719137"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要求定義</a:t>
            </a:r>
          </a:p>
        </p:txBody>
      </p:sp>
      <p:sp>
        <p:nvSpPr>
          <p:cNvPr id="19474" name="Rectangle 18"/>
          <p:cNvSpPr>
            <a:spLocks noChangeArrowheads="1"/>
          </p:cNvSpPr>
          <p:nvPr/>
        </p:nvSpPr>
        <p:spPr bwMode="auto">
          <a:xfrm>
            <a:off x="2051050" y="4868863"/>
            <a:ext cx="719138"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400"/>
              <a:t>システム</a:t>
            </a:r>
          </a:p>
          <a:p>
            <a:pPr algn="ctr"/>
            <a:r>
              <a:rPr lang="ja-JP" altLang="en-US" sz="1400"/>
              <a:t>設計</a:t>
            </a:r>
          </a:p>
        </p:txBody>
      </p:sp>
      <p:sp>
        <p:nvSpPr>
          <p:cNvPr id="19475" name="Rectangle 19"/>
          <p:cNvSpPr>
            <a:spLocks noChangeArrowheads="1"/>
          </p:cNvSpPr>
          <p:nvPr/>
        </p:nvSpPr>
        <p:spPr bwMode="auto">
          <a:xfrm>
            <a:off x="2843213" y="4868863"/>
            <a:ext cx="719137" cy="792162"/>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a:t>DB</a:t>
            </a:r>
            <a:r>
              <a:rPr lang="ja-JP" altLang="en-US" sz="1400"/>
              <a:t>設計</a:t>
            </a:r>
          </a:p>
        </p:txBody>
      </p:sp>
      <p:sp>
        <p:nvSpPr>
          <p:cNvPr id="19476" name="Rectangle 20"/>
          <p:cNvSpPr>
            <a:spLocks noChangeArrowheads="1"/>
          </p:cNvSpPr>
          <p:nvPr/>
        </p:nvSpPr>
        <p:spPr bwMode="auto">
          <a:xfrm>
            <a:off x="4859338"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コーディング</a:t>
            </a:r>
          </a:p>
        </p:txBody>
      </p:sp>
      <p:sp>
        <p:nvSpPr>
          <p:cNvPr id="19477" name="Rectangle 21"/>
          <p:cNvSpPr>
            <a:spLocks noChangeArrowheads="1"/>
          </p:cNvSpPr>
          <p:nvPr/>
        </p:nvSpPr>
        <p:spPr bwMode="auto">
          <a:xfrm>
            <a:off x="5651500" y="4797425"/>
            <a:ext cx="719138"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単体テスト</a:t>
            </a:r>
          </a:p>
        </p:txBody>
      </p:sp>
      <p:sp>
        <p:nvSpPr>
          <p:cNvPr id="19478" name="Rectangle 22"/>
          <p:cNvSpPr>
            <a:spLocks noChangeArrowheads="1"/>
          </p:cNvSpPr>
          <p:nvPr/>
        </p:nvSpPr>
        <p:spPr bwMode="auto">
          <a:xfrm>
            <a:off x="6659563"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システム</a:t>
            </a:r>
          </a:p>
          <a:p>
            <a:pPr algn="ctr"/>
            <a:r>
              <a:rPr lang="ja-JP" altLang="en-US" sz="1200"/>
              <a:t>テスト</a:t>
            </a:r>
          </a:p>
        </p:txBody>
      </p:sp>
      <p:sp>
        <p:nvSpPr>
          <p:cNvPr id="19479" name="Rectangle 23"/>
          <p:cNvSpPr>
            <a:spLocks noChangeArrowheads="1"/>
          </p:cNvSpPr>
          <p:nvPr/>
        </p:nvSpPr>
        <p:spPr bwMode="auto">
          <a:xfrm>
            <a:off x="7451725" y="4797425"/>
            <a:ext cx="719138"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ドキュメン</a:t>
            </a:r>
          </a:p>
          <a:p>
            <a:pPr algn="ctr"/>
            <a:r>
              <a:rPr lang="ja-JP" altLang="en-US" sz="1200"/>
              <a:t>テーション</a:t>
            </a:r>
          </a:p>
        </p:txBody>
      </p:sp>
      <p:sp>
        <p:nvSpPr>
          <p:cNvPr id="19480" name="Rectangle 24"/>
          <p:cNvSpPr>
            <a:spLocks noChangeArrowheads="1"/>
          </p:cNvSpPr>
          <p:nvPr/>
        </p:nvSpPr>
        <p:spPr bwMode="auto">
          <a:xfrm>
            <a:off x="8243888" y="4797425"/>
            <a:ext cx="719137" cy="792163"/>
          </a:xfrm>
          <a:prstGeom prst="rect">
            <a:avLst/>
          </a:prstGeom>
          <a:solidFill>
            <a:srgbClr val="CC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a:t>納品</a:t>
            </a:r>
          </a:p>
        </p:txBody>
      </p:sp>
      <p:sp>
        <p:nvSpPr>
          <p:cNvPr id="19482" name="Oval 26"/>
          <p:cNvSpPr>
            <a:spLocks noChangeArrowheads="1"/>
          </p:cNvSpPr>
          <p:nvPr/>
        </p:nvSpPr>
        <p:spPr bwMode="auto">
          <a:xfrm>
            <a:off x="2843213" y="908050"/>
            <a:ext cx="2736850" cy="137001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483" name="Oval 27"/>
          <p:cNvSpPr>
            <a:spLocks noChangeArrowheads="1"/>
          </p:cNvSpPr>
          <p:nvPr/>
        </p:nvSpPr>
        <p:spPr bwMode="auto">
          <a:xfrm>
            <a:off x="3708400" y="4797425"/>
            <a:ext cx="1079500" cy="792163"/>
          </a:xfrm>
          <a:prstGeom prst="ellipse">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a:t>？？？</a:t>
            </a:r>
          </a:p>
        </p:txBody>
      </p:sp>
      <p:cxnSp>
        <p:nvCxnSpPr>
          <p:cNvPr id="19486" name="AutoShape 30"/>
          <p:cNvCxnSpPr>
            <a:cxnSpLocks noChangeShapeType="1"/>
            <a:stCxn id="19482" idx="4"/>
            <a:endCxn id="19483" idx="0"/>
          </p:cNvCxnSpPr>
          <p:nvPr/>
        </p:nvCxnSpPr>
        <p:spPr bwMode="auto">
          <a:xfrm>
            <a:off x="4211638" y="2287588"/>
            <a:ext cx="36512" cy="2500312"/>
          </a:xfrm>
          <a:prstGeom prst="straightConnector1">
            <a:avLst/>
          </a:prstGeom>
          <a:noFill/>
          <a:ln w="133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87" name="Text Box 31"/>
          <p:cNvSpPr txBox="1">
            <a:spLocks noChangeArrowheads="1"/>
          </p:cNvSpPr>
          <p:nvPr/>
        </p:nvSpPr>
        <p:spPr bwMode="auto">
          <a:xfrm>
            <a:off x="4356100" y="4149725"/>
            <a:ext cx="35290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400" b="1">
                <a:solidFill>
                  <a:srgbClr val="FF3399"/>
                </a:solidFill>
              </a:rPr>
              <a:t>この生産技術に関する作業無しで、高品質のシステムが確実に製造できるでしょうか？</a:t>
            </a:r>
          </a:p>
        </p:txBody>
      </p:sp>
      <p:sp>
        <p:nvSpPr>
          <p:cNvPr id="19488" name="Text Box 32"/>
          <p:cNvSpPr txBox="1">
            <a:spLocks noChangeArrowheads="1"/>
          </p:cNvSpPr>
          <p:nvPr/>
        </p:nvSpPr>
        <p:spPr bwMode="auto">
          <a:xfrm>
            <a:off x="1455738" y="6242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cxnSp>
        <p:nvCxnSpPr>
          <p:cNvPr id="19489" name="AutoShape 33"/>
          <p:cNvCxnSpPr>
            <a:cxnSpLocks noChangeShapeType="1"/>
            <a:stCxn id="19461" idx="2"/>
            <a:endCxn id="19473" idx="0"/>
          </p:cNvCxnSpPr>
          <p:nvPr/>
        </p:nvCxnSpPr>
        <p:spPr bwMode="auto">
          <a:xfrm>
            <a:off x="1476375" y="1925638"/>
            <a:ext cx="142875" cy="2933700"/>
          </a:xfrm>
          <a:prstGeom prst="straightConnector1">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90" name="Text Box 34"/>
          <p:cNvSpPr txBox="1">
            <a:spLocks noChangeArrowheads="1"/>
          </p:cNvSpPr>
          <p:nvPr/>
        </p:nvSpPr>
        <p:spPr bwMode="auto">
          <a:xfrm>
            <a:off x="1619250" y="4149725"/>
            <a:ext cx="1944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400" b="1">
                <a:solidFill>
                  <a:srgbClr val="FF3399"/>
                </a:solidFill>
              </a:rPr>
              <a:t>VE</a:t>
            </a:r>
            <a:r>
              <a:rPr lang="ja-JP" altLang="en-US" sz="1400" b="1">
                <a:solidFill>
                  <a:srgbClr val="FF3399"/>
                </a:solidFill>
              </a:rPr>
              <a:t>の視点が必要ではないでしょうか？</a:t>
            </a:r>
          </a:p>
        </p:txBody>
      </p:sp>
      <p:sp>
        <p:nvSpPr>
          <p:cNvPr id="19491" name="Text Box 35"/>
          <p:cNvSpPr txBox="1">
            <a:spLocks noChangeArrowheads="1"/>
          </p:cNvSpPr>
          <p:nvPr/>
        </p:nvSpPr>
        <p:spPr bwMode="auto">
          <a:xfrm>
            <a:off x="468313" y="5805488"/>
            <a:ext cx="842486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a:t>設計仕様を図面上のみの検討で、十分でしょうか？</a:t>
            </a:r>
          </a:p>
          <a:p>
            <a:pPr>
              <a:spcBef>
                <a:spcPct val="50000"/>
              </a:spcBef>
            </a:pPr>
            <a:r>
              <a:rPr lang="ja-JP" altLang="en-US" sz="1600"/>
              <a:t>擦り合わせ、微調整が必要ではありませんか？（誰が、何時、どの様に作業できますか？）</a:t>
            </a:r>
          </a:p>
        </p:txBody>
      </p:sp>
      <p:sp>
        <p:nvSpPr>
          <p:cNvPr id="19492" name="Text Box 36"/>
          <p:cNvSpPr txBox="1">
            <a:spLocks noChangeArrowheads="1"/>
          </p:cNvSpPr>
          <p:nvPr/>
        </p:nvSpPr>
        <p:spPr bwMode="auto">
          <a:xfrm>
            <a:off x="179388" y="908050"/>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b="1">
                <a:solidFill>
                  <a:srgbClr val="CC00CC"/>
                </a:solidFill>
              </a:rPr>
              <a:t>もの作り</a:t>
            </a:r>
          </a:p>
        </p:txBody>
      </p:sp>
      <p:sp>
        <p:nvSpPr>
          <p:cNvPr id="19493" name="Text Box 37"/>
          <p:cNvSpPr txBox="1">
            <a:spLocks noChangeArrowheads="1"/>
          </p:cNvSpPr>
          <p:nvPr/>
        </p:nvSpPr>
        <p:spPr bwMode="auto">
          <a:xfrm>
            <a:off x="107950" y="4508500"/>
            <a:ext cx="1439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1600" b="1">
                <a:solidFill>
                  <a:srgbClr val="339933"/>
                </a:solidFill>
              </a:rPr>
              <a:t>システム開発</a:t>
            </a:r>
          </a:p>
        </p:txBody>
      </p:sp>
      <p:sp>
        <p:nvSpPr>
          <p:cNvPr id="35" name="フッター プレースホルダー 1"/>
          <p:cNvSpPr>
            <a:spLocks noGrp="1"/>
          </p:cNvSpPr>
          <p:nvPr>
            <p:ph type="ftr" sz="quarter" idx="11"/>
          </p:nvPr>
        </p:nvSpPr>
        <p:spPr>
          <a:xfrm>
            <a:off x="3124200" y="6356350"/>
            <a:ext cx="2895600" cy="365125"/>
          </a:xfrm>
        </p:spPr>
        <p:txBody>
          <a:bodyPr/>
          <a:lstStyle/>
          <a:p>
            <a:r>
              <a:rPr kumimoji="1" lang="en-US" altLang="ja-JP" dirty="0" smtClean="0"/>
              <a:t>Copyrights©2015  SSS Corporation</a:t>
            </a:r>
            <a:r>
              <a:rPr kumimoji="1" lang="ja-JP" altLang="en-US" dirty="0" smtClean="0"/>
              <a:t>　 </a:t>
            </a:r>
            <a:endParaRPr kumimoji="1" lang="ja-JP" altLang="en-US" dirty="0"/>
          </a:p>
        </p:txBody>
      </p:sp>
      <p:sp>
        <p:nvSpPr>
          <p:cNvPr id="2" name="スライド番号プレースホルダー 1"/>
          <p:cNvSpPr>
            <a:spLocks noGrp="1"/>
          </p:cNvSpPr>
          <p:nvPr>
            <p:ph type="sldNum" sz="quarter" idx="12"/>
          </p:nvPr>
        </p:nvSpPr>
        <p:spPr/>
        <p:txBody>
          <a:bodyPr/>
          <a:lstStyle/>
          <a:p>
            <a:fld id="{0AE9FC66-1AAE-4E36-B78C-41EEEE5034C1}" type="slidenum">
              <a:rPr kumimoji="1" lang="ja-JP" altLang="en-US" smtClean="0"/>
              <a:t>7</a:t>
            </a:fld>
            <a:endParaRPr kumimoji="1" lang="ja-JP" altLang="en-US"/>
          </a:p>
        </p:txBody>
      </p:sp>
      <p:sp>
        <p:nvSpPr>
          <p:cNvPr id="3" name="角丸四角形吹き出し 2"/>
          <p:cNvSpPr/>
          <p:nvPr/>
        </p:nvSpPr>
        <p:spPr>
          <a:xfrm>
            <a:off x="5292825" y="620023"/>
            <a:ext cx="2592288" cy="311621"/>
          </a:xfrm>
          <a:prstGeom prst="wedgeRoundRectCallout">
            <a:avLst>
              <a:gd name="adj1" fmla="val -86901"/>
              <a:gd name="adj2" fmla="val 160312"/>
              <a:gd name="adj3" fmla="val 16667"/>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FF0000"/>
                </a:solidFill>
              </a:rPr>
              <a:t>品質とコストの設計検証</a:t>
            </a:r>
            <a:endParaRPr kumimoji="1" lang="ja-JP" altLang="en-US" sz="1600" b="1" dirty="0">
              <a:solidFill>
                <a:srgbClr val="FF0000"/>
              </a:solidFill>
            </a:endParaRPr>
          </a:p>
        </p:txBody>
      </p:sp>
    </p:spTree>
    <p:extLst>
      <p:ext uri="{BB962C8B-B14F-4D97-AF65-F5344CB8AC3E}">
        <p14:creationId xmlns:p14="http://schemas.microsoft.com/office/powerpoint/2010/main" val="2092702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634082"/>
          </a:xfrm>
        </p:spPr>
        <p:txBody>
          <a:bodyPr>
            <a:normAutofit/>
          </a:bodyPr>
          <a:lstStyle/>
          <a:p>
            <a:r>
              <a:rPr lang="ja-JP" altLang="en-US" sz="2800" dirty="0" smtClean="0"/>
              <a:t>仕事を分析する</a:t>
            </a:r>
            <a:endParaRPr kumimoji="1" lang="ja-JP" altLang="en-US" sz="2800" dirty="0"/>
          </a:p>
        </p:txBody>
      </p:sp>
      <p:sp>
        <p:nvSpPr>
          <p:cNvPr id="5" name="左右矢印 4"/>
          <p:cNvSpPr/>
          <p:nvPr/>
        </p:nvSpPr>
        <p:spPr>
          <a:xfrm>
            <a:off x="1259632" y="1403152"/>
            <a:ext cx="6768752"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755576" y="836712"/>
            <a:ext cx="1368152" cy="432048"/>
          </a:xfrm>
          <a:prstGeom prst="wedgeRoundRectCallout">
            <a:avLst>
              <a:gd name="adj1" fmla="val -13407"/>
              <a:gd name="adj2" fmla="val 12296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002060"/>
                </a:solidFill>
              </a:rPr>
              <a:t>Input</a:t>
            </a:r>
            <a:endParaRPr kumimoji="1" lang="ja-JP" altLang="en-US" dirty="0">
              <a:solidFill>
                <a:srgbClr val="002060"/>
              </a:solidFill>
            </a:endParaRPr>
          </a:p>
        </p:txBody>
      </p:sp>
      <p:sp>
        <p:nvSpPr>
          <p:cNvPr id="7" name="角丸四角形吹き出し 6"/>
          <p:cNvSpPr/>
          <p:nvPr/>
        </p:nvSpPr>
        <p:spPr>
          <a:xfrm>
            <a:off x="7092280" y="836712"/>
            <a:ext cx="1368152" cy="432048"/>
          </a:xfrm>
          <a:prstGeom prst="wedgeRoundRectCallout">
            <a:avLst>
              <a:gd name="adj1" fmla="val 18419"/>
              <a:gd name="adj2" fmla="val 12632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2060"/>
                </a:solidFill>
              </a:rPr>
              <a:t>Output</a:t>
            </a:r>
            <a:endParaRPr kumimoji="1" lang="ja-JP" altLang="en-US" dirty="0">
              <a:solidFill>
                <a:srgbClr val="002060"/>
              </a:solidFill>
            </a:endParaRPr>
          </a:p>
        </p:txBody>
      </p:sp>
      <p:sp>
        <p:nvSpPr>
          <p:cNvPr id="8" name="正方形/長方形 7"/>
          <p:cNvSpPr/>
          <p:nvPr/>
        </p:nvSpPr>
        <p:spPr>
          <a:xfrm>
            <a:off x="1243562" y="1813911"/>
            <a:ext cx="2664296" cy="36966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6">
                    <a:lumMod val="50000"/>
                  </a:schemeClr>
                </a:solidFill>
              </a:rPr>
              <a:t>付帯</a:t>
            </a:r>
            <a:endParaRPr kumimoji="1" lang="ja-JP" altLang="en-US" dirty="0">
              <a:solidFill>
                <a:schemeClr val="accent6">
                  <a:lumMod val="50000"/>
                </a:schemeClr>
              </a:solidFill>
            </a:endParaRPr>
          </a:p>
        </p:txBody>
      </p:sp>
      <p:sp>
        <p:nvSpPr>
          <p:cNvPr id="9" name="正方形/長方形 8"/>
          <p:cNvSpPr/>
          <p:nvPr/>
        </p:nvSpPr>
        <p:spPr>
          <a:xfrm>
            <a:off x="6696236" y="1837756"/>
            <a:ext cx="1332148" cy="36966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6">
                    <a:lumMod val="50000"/>
                  </a:schemeClr>
                </a:solidFill>
              </a:rPr>
              <a:t>付帯</a:t>
            </a:r>
            <a:endParaRPr kumimoji="1" lang="ja-JP" altLang="en-US" dirty="0">
              <a:solidFill>
                <a:schemeClr val="accent6">
                  <a:lumMod val="50000"/>
                </a:schemeClr>
              </a:solidFill>
            </a:endParaRPr>
          </a:p>
        </p:txBody>
      </p:sp>
      <p:sp>
        <p:nvSpPr>
          <p:cNvPr id="10" name="正方形/長方形 9"/>
          <p:cNvSpPr/>
          <p:nvPr/>
        </p:nvSpPr>
        <p:spPr>
          <a:xfrm>
            <a:off x="3913921" y="2924944"/>
            <a:ext cx="2788378" cy="369664"/>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3">
                    <a:lumMod val="50000"/>
                  </a:schemeClr>
                </a:solidFill>
              </a:rPr>
              <a:t>正味</a:t>
            </a:r>
            <a:endParaRPr kumimoji="1" lang="ja-JP" altLang="en-US" dirty="0">
              <a:solidFill>
                <a:schemeClr val="accent3">
                  <a:lumMod val="50000"/>
                </a:schemeClr>
              </a:solidFill>
            </a:endParaRPr>
          </a:p>
        </p:txBody>
      </p:sp>
      <p:cxnSp>
        <p:nvCxnSpPr>
          <p:cNvPr id="12" name="直線矢印コネクタ 11"/>
          <p:cNvCxnSpPr/>
          <p:nvPr/>
        </p:nvCxnSpPr>
        <p:spPr>
          <a:xfrm>
            <a:off x="1243562" y="2708920"/>
            <a:ext cx="1672254" cy="0"/>
          </a:xfrm>
          <a:prstGeom prst="straightConnector1">
            <a:avLst/>
          </a:prstGeom>
          <a:ln w="7620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endCxn id="10" idx="1"/>
          </p:cNvCxnSpPr>
          <p:nvPr/>
        </p:nvCxnSpPr>
        <p:spPr>
          <a:xfrm>
            <a:off x="2771800" y="3109776"/>
            <a:ext cx="1142121" cy="0"/>
          </a:xfrm>
          <a:prstGeom prst="straightConnector1">
            <a:avLst/>
          </a:prstGeom>
          <a:ln w="7620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0" idx="3"/>
          </p:cNvCxnSpPr>
          <p:nvPr/>
        </p:nvCxnSpPr>
        <p:spPr>
          <a:xfrm>
            <a:off x="6702299" y="3109776"/>
            <a:ext cx="1326085" cy="0"/>
          </a:xfrm>
          <a:prstGeom prst="straightConnector1">
            <a:avLst/>
          </a:prstGeom>
          <a:ln w="76200">
            <a:solidFill>
              <a:schemeClr val="accent6">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503625" y="2924944"/>
            <a:ext cx="1152128" cy="369332"/>
          </a:xfrm>
          <a:prstGeom prst="rect">
            <a:avLst/>
          </a:prstGeom>
          <a:noFill/>
        </p:spPr>
        <p:txBody>
          <a:bodyPr wrap="square" rtlCol="0">
            <a:spAutoFit/>
          </a:bodyPr>
          <a:lstStyle/>
          <a:p>
            <a:pPr algn="ctr"/>
            <a:r>
              <a:rPr kumimoji="1" lang="ja-JP" altLang="en-US" dirty="0" smtClean="0">
                <a:solidFill>
                  <a:schemeClr val="accent6">
                    <a:lumMod val="50000"/>
                  </a:schemeClr>
                </a:solidFill>
              </a:rPr>
              <a:t>外段取り</a:t>
            </a:r>
            <a:endParaRPr kumimoji="1" lang="ja-JP" altLang="en-US" dirty="0">
              <a:solidFill>
                <a:schemeClr val="accent6">
                  <a:lumMod val="50000"/>
                </a:schemeClr>
              </a:solidFill>
            </a:endParaRPr>
          </a:p>
        </p:txBody>
      </p:sp>
      <p:sp>
        <p:nvSpPr>
          <p:cNvPr id="19" name="テキスト ボックス 18"/>
          <p:cNvSpPr txBox="1"/>
          <p:nvPr/>
        </p:nvSpPr>
        <p:spPr>
          <a:xfrm>
            <a:off x="2851053" y="3446676"/>
            <a:ext cx="1152128" cy="369332"/>
          </a:xfrm>
          <a:prstGeom prst="rect">
            <a:avLst/>
          </a:prstGeom>
          <a:noFill/>
        </p:spPr>
        <p:txBody>
          <a:bodyPr wrap="square" rtlCol="0">
            <a:spAutoFit/>
          </a:bodyPr>
          <a:lstStyle/>
          <a:p>
            <a:pPr algn="ctr"/>
            <a:r>
              <a:rPr lang="ja-JP" altLang="en-US" dirty="0">
                <a:solidFill>
                  <a:schemeClr val="accent6">
                    <a:lumMod val="50000"/>
                  </a:schemeClr>
                </a:solidFill>
              </a:rPr>
              <a:t>内</a:t>
            </a:r>
            <a:r>
              <a:rPr kumimoji="1" lang="ja-JP" altLang="en-US" dirty="0" smtClean="0">
                <a:solidFill>
                  <a:schemeClr val="accent6">
                    <a:lumMod val="50000"/>
                  </a:schemeClr>
                </a:solidFill>
              </a:rPr>
              <a:t>段取り</a:t>
            </a:r>
            <a:endParaRPr kumimoji="1" lang="ja-JP" altLang="en-US" dirty="0">
              <a:solidFill>
                <a:schemeClr val="accent6">
                  <a:lumMod val="50000"/>
                </a:schemeClr>
              </a:solidFill>
            </a:endParaRPr>
          </a:p>
        </p:txBody>
      </p:sp>
      <p:sp>
        <p:nvSpPr>
          <p:cNvPr id="20" name="テキスト ボックス 19"/>
          <p:cNvSpPr txBox="1"/>
          <p:nvPr/>
        </p:nvSpPr>
        <p:spPr>
          <a:xfrm>
            <a:off x="6789277" y="3323170"/>
            <a:ext cx="1152128" cy="1200329"/>
          </a:xfrm>
          <a:prstGeom prst="rect">
            <a:avLst/>
          </a:prstGeom>
          <a:noFill/>
        </p:spPr>
        <p:txBody>
          <a:bodyPr wrap="square" rtlCol="0">
            <a:spAutoFit/>
          </a:bodyPr>
          <a:lstStyle/>
          <a:p>
            <a:pPr algn="ctr"/>
            <a:r>
              <a:rPr lang="ja-JP" altLang="en-US" dirty="0" smtClean="0">
                <a:solidFill>
                  <a:schemeClr val="accent6">
                    <a:lumMod val="50000"/>
                  </a:schemeClr>
                </a:solidFill>
              </a:rPr>
              <a:t>整理</a:t>
            </a:r>
            <a:endParaRPr lang="en-US" altLang="ja-JP" dirty="0" smtClean="0">
              <a:solidFill>
                <a:schemeClr val="accent6">
                  <a:lumMod val="50000"/>
                </a:schemeClr>
              </a:solidFill>
            </a:endParaRPr>
          </a:p>
          <a:p>
            <a:pPr algn="ctr"/>
            <a:r>
              <a:rPr kumimoji="1" lang="ja-JP" altLang="en-US" dirty="0" smtClean="0">
                <a:solidFill>
                  <a:schemeClr val="accent6">
                    <a:lumMod val="50000"/>
                  </a:schemeClr>
                </a:solidFill>
              </a:rPr>
              <a:t>整頓</a:t>
            </a:r>
            <a:endParaRPr kumimoji="1" lang="en-US" altLang="ja-JP" dirty="0" smtClean="0">
              <a:solidFill>
                <a:schemeClr val="accent6">
                  <a:lumMod val="50000"/>
                </a:schemeClr>
              </a:solidFill>
            </a:endParaRPr>
          </a:p>
          <a:p>
            <a:pPr algn="ctr"/>
            <a:r>
              <a:rPr lang="ja-JP" altLang="en-US" dirty="0" smtClean="0">
                <a:solidFill>
                  <a:schemeClr val="accent6">
                    <a:lumMod val="50000"/>
                  </a:schemeClr>
                </a:solidFill>
              </a:rPr>
              <a:t>清掃</a:t>
            </a:r>
            <a:endParaRPr lang="en-US" altLang="ja-JP" dirty="0" smtClean="0">
              <a:solidFill>
                <a:schemeClr val="accent6">
                  <a:lumMod val="50000"/>
                </a:schemeClr>
              </a:solidFill>
            </a:endParaRPr>
          </a:p>
          <a:p>
            <a:pPr algn="ctr"/>
            <a:r>
              <a:rPr kumimoji="1" lang="ja-JP" altLang="en-US" dirty="0">
                <a:solidFill>
                  <a:schemeClr val="accent6">
                    <a:lumMod val="50000"/>
                  </a:schemeClr>
                </a:solidFill>
              </a:rPr>
              <a:t>清潔</a:t>
            </a:r>
          </a:p>
        </p:txBody>
      </p:sp>
      <p:sp>
        <p:nvSpPr>
          <p:cNvPr id="21" name="右中かっこ 20"/>
          <p:cNvSpPr/>
          <p:nvPr/>
        </p:nvSpPr>
        <p:spPr>
          <a:xfrm>
            <a:off x="7607442" y="3384922"/>
            <a:ext cx="345069" cy="10768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8099559" y="3738668"/>
            <a:ext cx="432048" cy="369332"/>
          </a:xfrm>
          <a:prstGeom prst="rect">
            <a:avLst/>
          </a:prstGeom>
          <a:noFill/>
        </p:spPr>
        <p:txBody>
          <a:bodyPr wrap="square" rtlCol="0">
            <a:spAutoFit/>
          </a:bodyPr>
          <a:lstStyle/>
          <a:p>
            <a:r>
              <a:rPr lang="en-US" altLang="ja-JP" b="1" dirty="0">
                <a:solidFill>
                  <a:schemeClr val="accent6">
                    <a:lumMod val="50000"/>
                  </a:schemeClr>
                </a:solidFill>
              </a:rPr>
              <a:t>4</a:t>
            </a:r>
            <a:r>
              <a:rPr kumimoji="1" lang="en-US" altLang="ja-JP" b="1" dirty="0" smtClean="0">
                <a:solidFill>
                  <a:schemeClr val="accent6">
                    <a:lumMod val="50000"/>
                  </a:schemeClr>
                </a:solidFill>
              </a:rPr>
              <a:t>S</a:t>
            </a:r>
            <a:endParaRPr kumimoji="1" lang="ja-JP" altLang="en-US" b="1" dirty="0">
              <a:solidFill>
                <a:schemeClr val="accent6">
                  <a:lumMod val="50000"/>
                </a:schemeClr>
              </a:solidFill>
            </a:endParaRPr>
          </a:p>
        </p:txBody>
      </p:sp>
      <p:sp>
        <p:nvSpPr>
          <p:cNvPr id="23" name="テキスト ボックス 22"/>
          <p:cNvSpPr txBox="1"/>
          <p:nvPr/>
        </p:nvSpPr>
        <p:spPr>
          <a:xfrm>
            <a:off x="4336002" y="3384922"/>
            <a:ext cx="1944216" cy="646331"/>
          </a:xfrm>
          <a:prstGeom prst="rect">
            <a:avLst/>
          </a:prstGeom>
          <a:noFill/>
        </p:spPr>
        <p:txBody>
          <a:bodyPr wrap="square" rtlCol="0">
            <a:spAutoFit/>
          </a:bodyPr>
          <a:lstStyle/>
          <a:p>
            <a:r>
              <a:rPr kumimoji="1" lang="ja-JP" altLang="en-US" b="1" dirty="0" smtClean="0">
                <a:solidFill>
                  <a:schemeClr val="accent3">
                    <a:lumMod val="50000"/>
                  </a:schemeClr>
                </a:solidFill>
              </a:rPr>
              <a:t>本来価値を生む、作り込む</a:t>
            </a:r>
            <a:endParaRPr kumimoji="1" lang="ja-JP" altLang="en-US" b="1" dirty="0">
              <a:solidFill>
                <a:schemeClr val="accent3">
                  <a:lumMod val="50000"/>
                </a:schemeClr>
              </a:solidFill>
            </a:endParaRPr>
          </a:p>
        </p:txBody>
      </p:sp>
      <p:sp>
        <p:nvSpPr>
          <p:cNvPr id="24" name="正方形/長方形 23"/>
          <p:cNvSpPr/>
          <p:nvPr/>
        </p:nvSpPr>
        <p:spPr>
          <a:xfrm>
            <a:off x="1813597" y="4523498"/>
            <a:ext cx="404079" cy="489677"/>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140820" y="4529245"/>
            <a:ext cx="202039" cy="489677"/>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336002" y="4523497"/>
            <a:ext cx="202039" cy="489677"/>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508104" y="4529245"/>
            <a:ext cx="202039" cy="489677"/>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502006" y="4529245"/>
            <a:ext cx="202039" cy="489677"/>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7149" y="4529245"/>
            <a:ext cx="202039" cy="489677"/>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a:off x="7684707" y="4645915"/>
            <a:ext cx="535607" cy="24483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099559" y="4583668"/>
            <a:ext cx="744174" cy="369332"/>
          </a:xfrm>
          <a:prstGeom prst="rect">
            <a:avLst/>
          </a:prstGeom>
          <a:noFill/>
        </p:spPr>
        <p:txBody>
          <a:bodyPr wrap="square" rtlCol="0">
            <a:spAutoFit/>
          </a:bodyPr>
          <a:lstStyle/>
          <a:p>
            <a:pPr algn="ctr"/>
            <a:r>
              <a:rPr kumimoji="1" lang="ja-JP" altLang="en-US" b="1" dirty="0" smtClean="0">
                <a:solidFill>
                  <a:srgbClr val="FF0000"/>
                </a:solidFill>
              </a:rPr>
              <a:t>ムダ</a:t>
            </a:r>
            <a:endParaRPr kumimoji="1" lang="ja-JP" altLang="en-US" b="1" dirty="0">
              <a:solidFill>
                <a:srgbClr val="FF0000"/>
              </a:solidFill>
            </a:endParaRPr>
          </a:p>
        </p:txBody>
      </p:sp>
      <p:sp>
        <p:nvSpPr>
          <p:cNvPr id="32" name="テキスト ボックス 31"/>
          <p:cNvSpPr txBox="1"/>
          <p:nvPr/>
        </p:nvSpPr>
        <p:spPr>
          <a:xfrm>
            <a:off x="7092280" y="5091007"/>
            <a:ext cx="1751453" cy="369332"/>
          </a:xfrm>
          <a:prstGeom prst="rect">
            <a:avLst/>
          </a:prstGeom>
          <a:noFill/>
        </p:spPr>
        <p:txBody>
          <a:bodyPr wrap="square" rtlCol="0">
            <a:spAutoFit/>
          </a:bodyPr>
          <a:lstStyle/>
          <a:p>
            <a:pPr algn="r"/>
            <a:r>
              <a:rPr kumimoji="1" lang="ja-JP" altLang="en-US" b="1" dirty="0" smtClean="0"/>
              <a:t>７つのムダ</a:t>
            </a:r>
            <a:endParaRPr kumimoji="1" lang="ja-JP" altLang="en-US" b="1" dirty="0"/>
          </a:p>
        </p:txBody>
      </p:sp>
      <p:sp>
        <p:nvSpPr>
          <p:cNvPr id="33" name="テキスト ボックス 32"/>
          <p:cNvSpPr txBox="1"/>
          <p:nvPr/>
        </p:nvSpPr>
        <p:spPr>
          <a:xfrm>
            <a:off x="923686" y="5473801"/>
            <a:ext cx="7920047" cy="369332"/>
          </a:xfrm>
          <a:prstGeom prst="rect">
            <a:avLst/>
          </a:prstGeom>
          <a:noFill/>
        </p:spPr>
        <p:txBody>
          <a:bodyPr wrap="square" rtlCol="0">
            <a:spAutoFit/>
          </a:bodyPr>
          <a:lstStyle/>
          <a:p>
            <a:pPr algn="ctr"/>
            <a:r>
              <a:rPr kumimoji="1" lang="ja-JP" altLang="en-US" dirty="0" smtClean="0"/>
              <a:t>①作りすぎ、②手待ち、③</a:t>
            </a:r>
            <a:r>
              <a:rPr lang="ja-JP" altLang="en-US" dirty="0"/>
              <a:t>運搬</a:t>
            </a:r>
            <a:r>
              <a:rPr kumimoji="1" lang="ja-JP" altLang="en-US" dirty="0" smtClean="0"/>
              <a:t>、④加工そのモノ、⑤</a:t>
            </a:r>
            <a:r>
              <a:rPr lang="ja-JP" altLang="en-US" dirty="0" smtClean="0"/>
              <a:t>在庫</a:t>
            </a:r>
            <a:r>
              <a:rPr kumimoji="1" lang="ja-JP" altLang="en-US" dirty="0" smtClean="0"/>
              <a:t>、⑥動作、⑦不良を作る</a:t>
            </a:r>
            <a:endParaRPr kumimoji="1" lang="ja-JP" altLang="en-US" dirty="0"/>
          </a:p>
        </p:txBody>
      </p:sp>
      <p:sp>
        <p:nvSpPr>
          <p:cNvPr id="2" name="フッター プレースホルダー 1"/>
          <p:cNvSpPr>
            <a:spLocks noGrp="1"/>
          </p:cNvSpPr>
          <p:nvPr>
            <p:ph type="ftr" sz="quarter" idx="11"/>
          </p:nvPr>
        </p:nvSpPr>
        <p:spPr/>
        <p:txBody>
          <a:bodyPr/>
          <a:lstStyle/>
          <a:p>
            <a:r>
              <a:rPr kumimoji="1" lang="en-US" altLang="ja-JP" smtClean="0"/>
              <a:t>Copyrights©2015  SSS Corporation</a:t>
            </a:r>
            <a:r>
              <a:rPr kumimoji="1" lang="ja-JP" altLang="en-US" smtClean="0"/>
              <a:t>　 </a:t>
            </a:r>
            <a:endParaRPr kumimoji="1" lang="ja-JP" altLang="en-US"/>
          </a:p>
        </p:txBody>
      </p:sp>
      <p:sp>
        <p:nvSpPr>
          <p:cNvPr id="3" name="スライド番号プレースホルダー 2"/>
          <p:cNvSpPr>
            <a:spLocks noGrp="1"/>
          </p:cNvSpPr>
          <p:nvPr>
            <p:ph type="sldNum" sz="quarter" idx="12"/>
          </p:nvPr>
        </p:nvSpPr>
        <p:spPr/>
        <p:txBody>
          <a:bodyPr/>
          <a:lstStyle/>
          <a:p>
            <a:fld id="{12493AFB-09EF-44E8-907E-BBD1DBE5A50F}" type="slidenum">
              <a:rPr kumimoji="1" lang="ja-JP" altLang="en-US" smtClean="0"/>
              <a:t>8</a:t>
            </a:fld>
            <a:endParaRPr kumimoji="1" lang="ja-JP" altLang="en-US"/>
          </a:p>
        </p:txBody>
      </p:sp>
    </p:spTree>
    <p:extLst>
      <p:ext uri="{BB962C8B-B14F-4D97-AF65-F5344CB8AC3E}">
        <p14:creationId xmlns:p14="http://schemas.microsoft.com/office/powerpoint/2010/main" val="12882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fltVal val="0"/>
                                          </p:val>
                                        </p:tav>
                                        <p:tav tm="100000">
                                          <p:val>
                                            <p:strVal val="#ppt_h"/>
                                          </p:val>
                                        </p:tav>
                                      </p:tavLst>
                                    </p:anim>
                                    <p:animEffect transition="in" filter="fade">
                                      <p:cBhvr>
                                        <p:cTn id="61" dur="500"/>
                                        <p:tgtEl>
                                          <p:spTgt spid="26"/>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p:cTn id="89" dur="500" fill="hold"/>
                                        <p:tgtEl>
                                          <p:spTgt spid="32"/>
                                        </p:tgtEl>
                                        <p:attrNameLst>
                                          <p:attrName>ppt_w</p:attrName>
                                        </p:attrNameLst>
                                      </p:cBhvr>
                                      <p:tavLst>
                                        <p:tav tm="0">
                                          <p:val>
                                            <p:fltVal val="0"/>
                                          </p:val>
                                        </p:tav>
                                        <p:tav tm="100000">
                                          <p:val>
                                            <p:strVal val="#ppt_w"/>
                                          </p:val>
                                        </p:tav>
                                      </p:tavLst>
                                    </p:anim>
                                    <p:anim calcmode="lin" valueType="num">
                                      <p:cBhvr>
                                        <p:cTn id="90" dur="500" fill="hold"/>
                                        <p:tgtEl>
                                          <p:spTgt spid="32"/>
                                        </p:tgtEl>
                                        <p:attrNameLst>
                                          <p:attrName>ppt_h</p:attrName>
                                        </p:attrNameLst>
                                      </p:cBhvr>
                                      <p:tavLst>
                                        <p:tav tm="0">
                                          <p:val>
                                            <p:fltVal val="0"/>
                                          </p:val>
                                        </p:tav>
                                        <p:tav tm="100000">
                                          <p:val>
                                            <p:strVal val="#ppt_h"/>
                                          </p:val>
                                        </p:tav>
                                      </p:tavLst>
                                    </p:anim>
                                    <p:animEffect transition="in" filter="fade">
                                      <p:cBhvr>
                                        <p:cTn id="91" dur="500"/>
                                        <p:tgtEl>
                                          <p:spTgt spid="3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2" grpId="0"/>
      <p:bldP spid="24" grpId="0" animBg="1"/>
      <p:bldP spid="25" grpId="0" animBg="1"/>
      <p:bldP spid="26" grpId="0" animBg="1"/>
      <p:bldP spid="27" grpId="0" animBg="1"/>
      <p:bldP spid="28" grpId="0" animBg="1"/>
      <p:bldP spid="29" grpId="0" animBg="1"/>
      <p:bldP spid="30"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468535"/>
            <a:ext cx="7581901" cy="576239"/>
          </a:xfrm>
        </p:spPr>
        <p:txBody>
          <a:bodyPr>
            <a:normAutofit/>
          </a:bodyPr>
          <a:lstStyle/>
          <a:p>
            <a:r>
              <a:rPr lang="ja-JP" altLang="en-US" sz="2800" dirty="0" smtClean="0"/>
              <a:t>ソフトウエア製造工程におけるムダの廃除</a:t>
            </a:r>
            <a:endParaRPr lang="ja-JP" altLang="en-US" sz="2800" dirty="0"/>
          </a:p>
        </p:txBody>
      </p:sp>
      <p:sp>
        <p:nvSpPr>
          <p:cNvPr id="9" name="スライド番号プレースホルダ 8"/>
          <p:cNvSpPr>
            <a:spLocks noGrp="1"/>
          </p:cNvSpPr>
          <p:nvPr>
            <p:ph type="sldNum" sz="quarter" idx="12"/>
          </p:nvPr>
        </p:nvSpPr>
        <p:spPr/>
        <p:txBody>
          <a:bodyPr/>
          <a:lstStyle/>
          <a:p>
            <a:fld id="{593A3BF4-40BB-1249-AB45-D3B0B2870ADC}" type="slidenum">
              <a:rPr lang="ja-JP" altLang="en-US" smtClean="0"/>
              <a:pPr/>
              <a:t>9</a:t>
            </a:fld>
            <a:endParaRPr lang="ja-JP" altLang="en-US" dirty="0"/>
          </a:p>
        </p:txBody>
      </p:sp>
      <p:sp>
        <p:nvSpPr>
          <p:cNvPr id="5" name="テキスト ボックス 4"/>
          <p:cNvSpPr txBox="1"/>
          <p:nvPr/>
        </p:nvSpPr>
        <p:spPr>
          <a:xfrm>
            <a:off x="323528" y="1484784"/>
            <a:ext cx="8432208" cy="4185761"/>
          </a:xfrm>
          <a:prstGeom prst="rect">
            <a:avLst/>
          </a:prstGeom>
          <a:noFill/>
        </p:spPr>
        <p:txBody>
          <a:bodyPr wrap="square" rtlCol="0">
            <a:spAutoFit/>
          </a:bodyPr>
          <a:lstStyle/>
          <a:p>
            <a:r>
              <a:rPr lang="en-US" altLang="ja-JP" sz="1400" dirty="0"/>
              <a:t>1</a:t>
            </a:r>
            <a:r>
              <a:rPr lang="ja-JP" altLang="en-US" sz="1400" dirty="0" err="1" smtClean="0"/>
              <a:t>．</a:t>
            </a:r>
            <a:r>
              <a:rPr lang="ja-JP" altLang="en-US" sz="1400" dirty="0" smtClean="0"/>
              <a:t>　作りすぎのムダ</a:t>
            </a:r>
            <a:endParaRPr lang="en-US" altLang="ja-JP" sz="1400" dirty="0" smtClean="0"/>
          </a:p>
          <a:p>
            <a:r>
              <a:rPr lang="en-US" altLang="ja-JP" sz="1400" dirty="0" smtClean="0"/>
              <a:t>	</a:t>
            </a:r>
            <a:r>
              <a:rPr lang="ja-JP" altLang="en-US" sz="1400" dirty="0" smtClean="0"/>
              <a:t>顧客に使用されない機能、実際には不要な機能、真のビジネス価値を生まない機能などの余分な</a:t>
            </a:r>
            <a:r>
              <a:rPr lang="en-US" altLang="ja-JP" sz="1400" dirty="0" smtClean="0"/>
              <a:t>	</a:t>
            </a:r>
            <a:r>
              <a:rPr lang="ja-JP" altLang="en-US" sz="1400" dirty="0" smtClean="0"/>
              <a:t>機能を作らない。</a:t>
            </a:r>
            <a:endParaRPr lang="en-US" altLang="ja-JP" sz="1400" dirty="0" smtClean="0"/>
          </a:p>
          <a:p>
            <a:r>
              <a:rPr lang="en-US" altLang="ja-JP" sz="1400" dirty="0" smtClean="0"/>
              <a:t>	</a:t>
            </a:r>
            <a:r>
              <a:rPr lang="en-US" altLang="ja-JP" sz="1200" dirty="0" smtClean="0">
                <a:solidFill>
                  <a:schemeClr val="accent2">
                    <a:lumMod val="75000"/>
                  </a:schemeClr>
                </a:solidFill>
              </a:rPr>
              <a:t>Standish</a:t>
            </a:r>
            <a:r>
              <a:rPr lang="ja-JP" altLang="en-US" sz="1200" dirty="0" smtClean="0">
                <a:solidFill>
                  <a:schemeClr val="accent2">
                    <a:lumMod val="75000"/>
                  </a:schemeClr>
                </a:solidFill>
              </a:rPr>
              <a:t>の</a:t>
            </a:r>
            <a:r>
              <a:rPr lang="en-US" altLang="ja-JP" sz="1200" dirty="0" smtClean="0">
                <a:solidFill>
                  <a:schemeClr val="accent2">
                    <a:lumMod val="75000"/>
                  </a:schemeClr>
                </a:solidFill>
              </a:rPr>
              <a:t>CHAOS</a:t>
            </a:r>
            <a:r>
              <a:rPr lang="ja-JP" altLang="en-US" sz="1200" dirty="0" smtClean="0">
                <a:solidFill>
                  <a:schemeClr val="accent2">
                    <a:lumMod val="75000"/>
                  </a:schemeClr>
                </a:solidFill>
              </a:rPr>
              <a:t>レポートによるとソフトウエアの全機能の６４％は全くあるいは殆ど使用されていない。</a:t>
            </a:r>
            <a:endParaRPr lang="en-US" altLang="ja-JP" sz="1200" dirty="0" smtClean="0">
              <a:solidFill>
                <a:schemeClr val="accent2">
                  <a:lumMod val="75000"/>
                </a:schemeClr>
              </a:solidFill>
            </a:endParaRPr>
          </a:p>
          <a:p>
            <a:r>
              <a:rPr lang="en-US" altLang="ja-JP" sz="1400" dirty="0"/>
              <a:t>2</a:t>
            </a:r>
            <a:r>
              <a:rPr lang="ja-JP" altLang="en-US" sz="1400" dirty="0" err="1"/>
              <a:t>．</a:t>
            </a:r>
            <a:r>
              <a:rPr lang="ja-JP" altLang="en-US" sz="1400" dirty="0" smtClean="0"/>
              <a:t>　手待ち（停滞）のムダ</a:t>
            </a:r>
            <a:endParaRPr lang="en-US" altLang="ja-JP" sz="1400" dirty="0" smtClean="0"/>
          </a:p>
          <a:p>
            <a:r>
              <a:rPr lang="en-US" altLang="ja-JP" sz="1400" dirty="0"/>
              <a:t>	</a:t>
            </a:r>
            <a:r>
              <a:rPr lang="ja-JP" altLang="en-US" sz="1400" dirty="0" smtClean="0"/>
              <a:t>仕様の提示遅れによる製造開始遅れでの待機、許可待ち、ビルド待ち、障害発生によるテスト待ち</a:t>
            </a:r>
            <a:endParaRPr lang="en-US" altLang="ja-JP" sz="1400" dirty="0" smtClean="0"/>
          </a:p>
          <a:p>
            <a:r>
              <a:rPr lang="en-US" altLang="ja-JP" sz="1400" dirty="0"/>
              <a:t>3</a:t>
            </a:r>
            <a:r>
              <a:rPr lang="ja-JP" altLang="en-US" sz="1400" dirty="0" err="1" smtClean="0"/>
              <a:t>．</a:t>
            </a:r>
            <a:r>
              <a:rPr lang="ja-JP" altLang="en-US" sz="1400" dirty="0" smtClean="0"/>
              <a:t>　運搬のムダ</a:t>
            </a:r>
            <a:endParaRPr lang="en-US" altLang="ja-JP" sz="1400" dirty="0" smtClean="0"/>
          </a:p>
          <a:p>
            <a:r>
              <a:rPr lang="en-US" altLang="ja-JP" sz="1400" dirty="0"/>
              <a:t>	</a:t>
            </a:r>
            <a:r>
              <a:rPr lang="ja-JP" altLang="en-US" sz="1400" dirty="0" smtClean="0"/>
              <a:t>複数プロジェクトでの作業の切り替え、仕様入荷チェック、納品出荷チェックの提供＆受領双方での</a:t>
            </a:r>
            <a:r>
              <a:rPr lang="en-US" altLang="ja-JP" sz="1400" dirty="0" smtClean="0"/>
              <a:t>	</a:t>
            </a:r>
            <a:r>
              <a:rPr lang="ja-JP" altLang="en-US" sz="1400" dirty="0" smtClean="0"/>
              <a:t>重複チェック</a:t>
            </a:r>
            <a:endParaRPr lang="en-US" altLang="ja-JP" sz="1400" dirty="0" smtClean="0"/>
          </a:p>
          <a:p>
            <a:r>
              <a:rPr lang="en-US" altLang="ja-JP" sz="1400" dirty="0" smtClean="0"/>
              <a:t>4</a:t>
            </a:r>
            <a:r>
              <a:rPr lang="ja-JP" altLang="en-US" sz="1400" dirty="0" err="1" smtClean="0"/>
              <a:t>．</a:t>
            </a:r>
            <a:r>
              <a:rPr lang="ja-JP" altLang="en-US" sz="1400" dirty="0" smtClean="0"/>
              <a:t>　加工そのもののムダ</a:t>
            </a:r>
            <a:endParaRPr lang="en-US" altLang="ja-JP" sz="1400" dirty="0" smtClean="0"/>
          </a:p>
          <a:p>
            <a:r>
              <a:rPr lang="en-US" altLang="ja-JP" sz="1400" dirty="0"/>
              <a:t>	</a:t>
            </a:r>
            <a:r>
              <a:rPr lang="ja-JP" altLang="en-US" sz="1400" dirty="0" smtClean="0"/>
              <a:t>開発現場で機能していない作業項目例えば余分な事務処理、報告書作成や作業分担の誤り</a:t>
            </a:r>
            <a:r>
              <a:rPr lang="ja-JP" altLang="en-US" sz="1400" dirty="0"/>
              <a:t>に</a:t>
            </a:r>
            <a:r>
              <a:rPr lang="ja-JP" altLang="en-US" sz="1400" dirty="0" smtClean="0"/>
              <a:t>よる</a:t>
            </a:r>
            <a:r>
              <a:rPr lang="en-US" altLang="ja-JP" sz="1400" dirty="0" smtClean="0"/>
              <a:t>	</a:t>
            </a:r>
            <a:r>
              <a:rPr lang="ja-JP" altLang="en-US" sz="1400" dirty="0" smtClean="0"/>
              <a:t>過剰な作業</a:t>
            </a:r>
            <a:endParaRPr lang="en-US" altLang="ja-JP" sz="1400" dirty="0" smtClean="0"/>
          </a:p>
          <a:p>
            <a:r>
              <a:rPr lang="en-US" altLang="ja-JP" sz="1400" dirty="0" smtClean="0"/>
              <a:t>5</a:t>
            </a:r>
            <a:r>
              <a:rPr lang="ja-JP" altLang="en-US" sz="1400" dirty="0" err="1" smtClean="0"/>
              <a:t>．</a:t>
            </a:r>
            <a:r>
              <a:rPr lang="ja-JP" altLang="en-US" sz="1400" dirty="0" smtClean="0"/>
              <a:t>　在庫のムダ</a:t>
            </a:r>
            <a:endParaRPr lang="en-US" altLang="ja-JP" sz="1400" dirty="0" smtClean="0"/>
          </a:p>
          <a:p>
            <a:r>
              <a:rPr lang="en-US" altLang="ja-JP" sz="1400" dirty="0"/>
              <a:t>	</a:t>
            </a:r>
            <a:r>
              <a:rPr lang="ja-JP" altLang="en-US" sz="1400" dirty="0" smtClean="0"/>
              <a:t>最終工程で使用されない文書や計画、コンポーネントなどの中間的な作業成果物と待ち状態で	仕掛中のプログラム</a:t>
            </a:r>
            <a:endParaRPr lang="en-US" altLang="ja-JP" sz="1400" dirty="0" smtClean="0"/>
          </a:p>
          <a:p>
            <a:r>
              <a:rPr lang="en-US" altLang="ja-JP" sz="1400" dirty="0" smtClean="0"/>
              <a:t>6</a:t>
            </a:r>
            <a:r>
              <a:rPr lang="ja-JP" altLang="en-US" sz="1400" dirty="0" err="1" smtClean="0"/>
              <a:t>．</a:t>
            </a:r>
            <a:r>
              <a:rPr lang="ja-JP" altLang="en-US" sz="1400" dirty="0" smtClean="0"/>
              <a:t>　動作（作業）のムダ</a:t>
            </a:r>
            <a:endParaRPr lang="en-US" altLang="ja-JP" sz="1400" dirty="0" smtClean="0"/>
          </a:p>
          <a:p>
            <a:r>
              <a:rPr lang="en-US" altLang="ja-JP" sz="1400" dirty="0"/>
              <a:t>	</a:t>
            </a:r>
            <a:r>
              <a:rPr lang="ja-JP" altLang="en-US" sz="1400" dirty="0" smtClean="0"/>
              <a:t>関係者の作業場所の移動や複数の開発ツールを使用して開発ツール間の切替・移行</a:t>
            </a:r>
            <a:endParaRPr lang="en-US" altLang="ja-JP" sz="1400" dirty="0" smtClean="0"/>
          </a:p>
          <a:p>
            <a:r>
              <a:rPr lang="en-US" altLang="ja-JP" sz="1400" dirty="0" smtClean="0"/>
              <a:t>7</a:t>
            </a:r>
            <a:r>
              <a:rPr lang="ja-JP" altLang="en-US" sz="1400" dirty="0" err="1" smtClean="0"/>
              <a:t>．</a:t>
            </a:r>
            <a:r>
              <a:rPr lang="ja-JP" altLang="en-US" sz="1400" dirty="0" smtClean="0"/>
              <a:t>　不良をつくるムダ</a:t>
            </a:r>
            <a:endParaRPr lang="en-US" altLang="ja-JP" sz="1400" dirty="0" smtClean="0"/>
          </a:p>
          <a:p>
            <a:r>
              <a:rPr lang="en-US" altLang="ja-JP" sz="1400" dirty="0"/>
              <a:t>	</a:t>
            </a:r>
            <a:r>
              <a:rPr lang="ja-JP" altLang="en-US" sz="1400" dirty="0" smtClean="0"/>
              <a:t>バグの作り込み</a:t>
            </a:r>
            <a:r>
              <a:rPr lang="en-US" altLang="ja-JP" sz="1400" dirty="0" smtClean="0"/>
              <a:t>---</a:t>
            </a:r>
            <a:r>
              <a:rPr lang="ja-JP" altLang="en-US" sz="1400" dirty="0" smtClean="0"/>
              <a:t>要求仕様</a:t>
            </a:r>
            <a:r>
              <a:rPr lang="en-US" altLang="ja-JP" sz="1400" dirty="0" smtClean="0"/>
              <a:t>(</a:t>
            </a:r>
            <a:r>
              <a:rPr lang="ja-JP" altLang="en-US" sz="1400" dirty="0" smtClean="0"/>
              <a:t>要件）、設計、コードの欠陥</a:t>
            </a:r>
            <a:endParaRPr lang="ja-JP" altLang="en-US" sz="1400" dirty="0"/>
          </a:p>
        </p:txBody>
      </p:sp>
      <p:sp>
        <p:nvSpPr>
          <p:cNvPr id="7" name="フッター プレースホルダー 1"/>
          <p:cNvSpPr>
            <a:spLocks noGrp="1"/>
          </p:cNvSpPr>
          <p:nvPr>
            <p:ph type="ftr" sz="quarter" idx="11"/>
          </p:nvPr>
        </p:nvSpPr>
        <p:spPr>
          <a:xfrm>
            <a:off x="3124200" y="6356350"/>
            <a:ext cx="2895600" cy="365125"/>
          </a:xfrm>
        </p:spPr>
        <p:txBody>
          <a:bodyPr/>
          <a:lstStyle/>
          <a:p>
            <a:r>
              <a:rPr kumimoji="1" lang="en-US" altLang="ja-JP" smtClean="0"/>
              <a:t>Copyrights©2015  SSS Corporation</a:t>
            </a:r>
            <a:r>
              <a:rPr kumimoji="1" lang="ja-JP" altLang="en-US" smtClean="0"/>
              <a:t>　 </a:t>
            </a:r>
            <a:endParaRPr kumimoji="1" lang="ja-JP" altLang="en-US"/>
          </a:p>
        </p:txBody>
      </p:sp>
    </p:spTree>
    <p:extLst>
      <p:ext uri="{BB962C8B-B14F-4D97-AF65-F5344CB8AC3E}">
        <p14:creationId xmlns:p14="http://schemas.microsoft.com/office/powerpoint/2010/main" val="3944481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1027</Words>
  <Application>Microsoft Macintosh PowerPoint</Application>
  <PresentationFormat>画面に合わせる (4:3)</PresentationFormat>
  <Paragraphs>262</Paragraphs>
  <Slides>15</Slides>
  <Notes>2</Notes>
  <HiddenSlides>0</HiddenSlides>
  <MMClips>0</MMClips>
  <ScaleCrop>false</ScaleCrop>
  <HeadingPairs>
    <vt:vector size="8" baseType="variant">
      <vt:variant>
        <vt:lpstr>使用されているフォント</vt:lpstr>
      </vt:variant>
      <vt:variant>
        <vt:i4>5</vt:i4>
      </vt:variant>
      <vt:variant>
        <vt:lpstr>テーマ</vt:lpstr>
      </vt:variant>
      <vt:variant>
        <vt:i4>3</vt:i4>
      </vt:variant>
      <vt:variant>
        <vt:lpstr>埋め込まれた OLE サーバー</vt:lpstr>
      </vt:variant>
      <vt:variant>
        <vt:i4>2</vt:i4>
      </vt:variant>
      <vt:variant>
        <vt:lpstr>スライド タイトル</vt:lpstr>
      </vt:variant>
      <vt:variant>
        <vt:i4>15</vt:i4>
      </vt:variant>
    </vt:vector>
  </HeadingPairs>
  <TitlesOfParts>
    <vt:vector size="25" baseType="lpstr">
      <vt:lpstr>Calibri</vt:lpstr>
      <vt:lpstr>ＭＳ Ｐゴシック</vt:lpstr>
      <vt:lpstr>ＭＳ Ｐ明朝</vt:lpstr>
      <vt:lpstr>Wingdings</vt:lpstr>
      <vt:lpstr>Arial</vt:lpstr>
      <vt:lpstr>Office ​​テーマ</vt:lpstr>
      <vt:lpstr>1_Office ​​テーマ</vt:lpstr>
      <vt:lpstr>2_Office ​​テーマ</vt:lpstr>
      <vt:lpstr>グラフ</vt:lpstr>
      <vt:lpstr>Image</vt:lpstr>
      <vt:lpstr>Agile and DevOps </vt:lpstr>
      <vt:lpstr>アジャイル・マニフェスト２００１</vt:lpstr>
      <vt:lpstr>マニフェストの思想を支える重要な方針（アジャイル原理）</vt:lpstr>
      <vt:lpstr>アジャイル開発の仕事の基本構造</vt:lpstr>
      <vt:lpstr>PowerPoint プレゼンテーション</vt:lpstr>
      <vt:lpstr>時間によるパフォーマンスの変化 </vt:lpstr>
      <vt:lpstr>『もの作り』と『システム作り』の相違</vt:lpstr>
      <vt:lpstr>仕事を分析する</vt:lpstr>
      <vt:lpstr>ソフトウエア製造工程におけるムダの廃除</vt:lpstr>
      <vt:lpstr>タスクの粒度</vt:lpstr>
      <vt:lpstr>タスクを小さく（粒度）する</vt:lpstr>
      <vt:lpstr>アジャイルの原則と価値感</vt:lpstr>
      <vt:lpstr>アジャイル開発とはどんなプロジェクト？</vt:lpstr>
      <vt:lpstr>アジャイル開発の事例紹介</vt:lpstr>
      <vt:lpstr>PowerPoint プレゼンテーション</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アジャイル開発の事例紹介</dc:title>
  <dc:creator>Luke Toda</dc:creator>
  <cp:lastModifiedBy>Microsoft Office ユーザー</cp:lastModifiedBy>
  <cp:revision>20</cp:revision>
  <dcterms:created xsi:type="dcterms:W3CDTF">2016-11-23T05:15:38Z</dcterms:created>
  <dcterms:modified xsi:type="dcterms:W3CDTF">2016-12-01T01:25:56Z</dcterms:modified>
</cp:coreProperties>
</file>