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gif" ContentType="image/gif"/>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1201" r:id="rId2"/>
    <p:sldId id="1290" r:id="rId3"/>
    <p:sldId id="1291" r:id="rId4"/>
    <p:sldId id="1293" r:id="rId5"/>
    <p:sldId id="1294" r:id="rId6"/>
    <p:sldId id="1295" r:id="rId7"/>
    <p:sldId id="1202" r:id="rId8"/>
    <p:sldId id="1203" r:id="rId9"/>
    <p:sldId id="1204" r:id="rId10"/>
    <p:sldId id="1206" r:id="rId11"/>
    <p:sldId id="1207" r:id="rId12"/>
    <p:sldId id="1297" r:id="rId13"/>
    <p:sldId id="1296" r:id="rId14"/>
    <p:sldId id="1211" r:id="rId15"/>
    <p:sldId id="1212" r:id="rId16"/>
    <p:sldId id="1213" r:id="rId17"/>
    <p:sldId id="1215" r:id="rId18"/>
    <p:sldId id="1221" r:id="rId19"/>
    <p:sldId id="1222" r:id="rId20"/>
    <p:sldId id="1223" r:id="rId21"/>
    <p:sldId id="1224" r:id="rId22"/>
    <p:sldId id="1225" r:id="rId23"/>
    <p:sldId id="1227" r:id="rId24"/>
    <p:sldId id="1228" r:id="rId25"/>
    <p:sldId id="1229" r:id="rId26"/>
    <p:sldId id="1230" r:id="rId27"/>
    <p:sldId id="1231" r:id="rId28"/>
    <p:sldId id="1232" r:id="rId29"/>
    <p:sldId id="1234" r:id="rId30"/>
    <p:sldId id="1235" r:id="rId31"/>
    <p:sldId id="1239" r:id="rId32"/>
    <p:sldId id="1240" r:id="rId33"/>
    <p:sldId id="1241" r:id="rId34"/>
    <p:sldId id="1242" r:id="rId35"/>
    <p:sldId id="1243" r:id="rId36"/>
    <p:sldId id="1244" r:id="rId37"/>
    <p:sldId id="1245" r:id="rId38"/>
    <p:sldId id="1246" r:id="rId39"/>
    <p:sldId id="1248" r:id="rId40"/>
    <p:sldId id="1277" r:id="rId41"/>
    <p:sldId id="1278" r:id="rId42"/>
    <p:sldId id="1279" r:id="rId43"/>
    <p:sldId id="1280" r:id="rId44"/>
    <p:sldId id="1281" r:id="rId45"/>
    <p:sldId id="1282" r:id="rId46"/>
    <p:sldId id="1283" r:id="rId47"/>
    <p:sldId id="1284" r:id="rId48"/>
    <p:sldId id="1285" r:id="rId49"/>
    <p:sldId id="1286" r:id="rId50"/>
    <p:sldId id="1287" r:id="rId51"/>
    <p:sldId id="1288" r:id="rId52"/>
    <p:sldId id="1289" r:id="rId53"/>
    <p:sldId id="715" r:id="rId5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FF6666"/>
    <a:srgbClr val="FFFBD2"/>
    <a:srgbClr val="0432FF"/>
    <a:srgbClr val="66CC00"/>
    <a:srgbClr val="80FF00"/>
    <a:srgbClr val="FFFFFF"/>
    <a:srgbClr val="66FFCC"/>
    <a:srgbClr val="66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3"/>
    <p:restoredTop sz="94206" autoAdjust="0"/>
  </p:normalViewPr>
  <p:slideViewPr>
    <p:cSldViewPr snapToObjects="1" showGuides="1">
      <p:cViewPr varScale="1">
        <p:scale>
          <a:sx n="207" d="100"/>
          <a:sy n="207" d="100"/>
        </p:scale>
        <p:origin x="2688" y="176"/>
      </p:cViewPr>
      <p:guideLst>
        <p:guide orient="horz" pos="527"/>
        <p:guide pos="2880"/>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itpro.nikkeibp.co.jp/atcl/news/14/112001992/"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　メインフレームの登場と集中処理／業務効率や生産性の向上</a:t>
            </a:r>
          </a:p>
          <a:p>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　</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の登場によるクライアントサーバーの普及・分散処理／適用業務領域と利用者の拡大</a:t>
            </a:r>
          </a:p>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 インターネットの登場による接続の広がりと拡大／企業や地域を越えた業務の連携や調整の実現</a:t>
            </a:r>
          </a:p>
          <a:p>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年代〜　</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のカンブリア大爆発・モバイル、</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、ビッグデータ、人工知能、ロボットなどの登場と普及／テクノロジーのアンビエント化、日常への浸透</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コンピューターがビジネスの現場に登場するのは、</a:t>
            </a:r>
            <a:r>
              <a:rPr kumimoji="1" lang="en-US" altLang="ja-JP" sz="1200" kern="1200" dirty="0" smtClean="0">
                <a:solidFill>
                  <a:schemeClr val="tx1"/>
                </a:solidFill>
                <a:effectLst/>
                <a:latin typeface="+mn-lt"/>
                <a:ea typeface="+mn-ea"/>
                <a:cs typeface="+mn-cs"/>
              </a:rPr>
              <a:t>1950</a:t>
            </a:r>
            <a:r>
              <a:rPr kumimoji="1" lang="ja-JP" altLang="ja-JP" sz="1200" kern="1200" dirty="0" smtClean="0">
                <a:solidFill>
                  <a:schemeClr val="tx1"/>
                </a:solidFill>
                <a:effectLst/>
                <a:latin typeface="+mn-lt"/>
                <a:ea typeface="+mn-ea"/>
                <a:cs typeface="+mn-cs"/>
              </a:rPr>
              <a:t>年代です。</a:t>
            </a:r>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IBM System/360</a:t>
            </a:r>
            <a:r>
              <a:rPr kumimoji="1" lang="ja-JP" altLang="ja-JP" sz="1200" kern="1200" dirty="0" smtClean="0">
                <a:solidFill>
                  <a:schemeClr val="tx1"/>
                </a:solidFill>
                <a:effectLst/>
                <a:latin typeface="+mn-lt"/>
                <a:ea typeface="+mn-ea"/>
                <a:cs typeface="+mn-cs"/>
              </a:rPr>
              <a:t>、今で言うメインフレームの登場で、コンピューターは、多くの企業で使われるようになりました。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年代に入り、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の登場やオフコン・ミニコンといった小型コンピューターの台頭で業務への適用領域と利用者が一気に拡大します。その後、</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年代、インターネットの登場は、システムが低コストで相互に接続する世界を作り上げてゆきます。その結果、企業や地域を越えた大規模な業務の統合や調整が実現するようになったのです。そして、</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世紀を迎え、クラウドの時代へとつながってゆきます。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辺りから、時代は、大きな転換点を迎えはじめました。インターネットの普及とクラウドの登場は、どこにいてもネットに接続さえすれば、様々なサービスを享受できる世界を実現しました。その結果、コンピューターの利用者は、これまでとは桁違いに拡大し、コンピューターの処理能力もこれまでとは桁違いの加速度で拡大するようになったのです。これ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スケールといいます。また、</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の登場と期を同じくして登場する</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などのソーシャルメディアは、この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スケールの拡大をさらに加速し、膨大なデータを生みだしました。ビッグデータ時代の到来です。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スケールなインターネットとクラウド、そこから生みだされたビッグデータは、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の普及と共にさらに拡大する勢いです。このような基盤を支えに人工知能やロボットが、私たちの日常を大きく変えようとしているのです。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今の時代を何十年か先に振り返ると、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の「カンブリア大爆発」があったと評されているかも知れません。「カンブリア大爆発」とは、およそ</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5000</a:t>
            </a:r>
            <a:r>
              <a:rPr kumimoji="1" lang="ja-JP" altLang="ja-JP" sz="1200" kern="1200" dirty="0" smtClean="0">
                <a:solidFill>
                  <a:schemeClr val="tx1"/>
                </a:solidFill>
                <a:effectLst/>
                <a:latin typeface="+mn-lt"/>
                <a:ea typeface="+mn-ea"/>
                <a:cs typeface="+mn-cs"/>
              </a:rPr>
              <a:t>万年前に、それまで数十数種しかなかった生物が突如</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万種にも爆発的に増加した出来事です。様々な形態を持った生物が生まれ、食うか食われるかの競争と淘汰を繰り返しながら生物の多様性が育まれ、生態系築かれてゆきました。今の時代は、そんな時代の延長線上にあると言わ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は、スマートマシーンの進化が引き金となるでしょう。そこには、これまでのテクノロジーの脈略からは、大きく逸脱した新しい常識が生まれつつあります。そして、このテクノロジーの延長線上に、これまでとは明らかに異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活用の新たな可能性がどんどんと生まれてくるでしょう。そして、競争と淘汰を繰り返し、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の新たなエコシステム＝生態系を形成してゆくことになるのだろうと思っています。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私たちは、このような歴史の脈絡の中に生きているのです。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が、未来にこれまでにも増して、大きな影響を持つ世の中になること。そして、その中で、未来を作る大きな役割を担おうとしていること</a:t>
            </a:r>
            <a:r>
              <a:rPr kumimoji="1" lang="ja-JP" altLang="en-US" sz="1200" kern="1200" dirty="0" smtClean="0">
                <a:solidFill>
                  <a:schemeClr val="tx1"/>
                </a:solidFill>
                <a:effectLst/>
                <a:latin typeface="+mn-lt"/>
                <a:ea typeface="+mn-ea"/>
                <a:cs typeface="+mn-cs"/>
              </a:rPr>
              <a:t>に誇りを持って下さい。</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1883271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かつて電力が工業生産に用いられるようになった頃、電力を安定的に確保するために自家発電設備を持つことは常識とされていました。しかし、発電機は高価なうえ、保守・運用も自分たちでまかなわなくてはならず、効率の悪いものでした。また、所有している発電機の能力には限界があり、急な増産や需要の変動に臨機応変に対応できないことも課題となってい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課題を解決したのが、発電所を構える電力会社でした。技術の進歩とともに、電力会社は送電網によって電力を安定供給できるようになり、効率も上がって料金も下がってきました。また、共用によって、ひとつの工場に大きな電力需要の変動があっても、全体としては相殺され、必要な電力を需要の変動に応じて安定して確保できるようになりました。そうして、もはや自前で発電設備を持つ必要がなくなったのです。</a:t>
            </a:r>
          </a:p>
          <a:p>
            <a:r>
              <a:rPr kumimoji="1" lang="ja-JP" altLang="ja-JP" sz="1200" kern="1200" dirty="0" smtClean="0">
                <a:solidFill>
                  <a:schemeClr val="tx1"/>
                </a:solidFill>
                <a:effectLst/>
                <a:latin typeface="+mn-lt"/>
                <a:ea typeface="+mn-ea"/>
                <a:cs typeface="+mn-cs"/>
              </a:rPr>
              <a:t>これを情報システムに置き換えてみければ、何が起こっているかかが、想像がつくのではないでしょうか。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発電所は、コンピュータ資源を設置したデータセンターです。送電網は、インターネットです。需要の変動に対しても、能力の上限が決まっている自社システムと異なり、柔軟に対応することができます。</a:t>
            </a:r>
          </a:p>
          <a:p>
            <a:r>
              <a:rPr kumimoji="1" lang="ja-JP" altLang="ja-JP" sz="1200" kern="1200" dirty="0" smtClean="0">
                <a:solidFill>
                  <a:schemeClr val="tx1"/>
                </a:solidFill>
                <a:effectLst/>
                <a:latin typeface="+mn-lt"/>
                <a:ea typeface="+mn-ea"/>
                <a:cs typeface="+mn-cs"/>
              </a:rPr>
              <a:t>また、電力と同様に、利用した分だけ支払う従量課金ができるので、大きな初期投資を必要としません。これもまた、発電機を購入しなくてよくなったことと同じです。</a:t>
            </a:r>
          </a:p>
          <a:p>
            <a:r>
              <a:rPr kumimoji="1" lang="ja-JP" altLang="ja-JP" sz="1200" kern="1200" dirty="0" smtClean="0">
                <a:solidFill>
                  <a:schemeClr val="tx1"/>
                </a:solidFill>
                <a:effectLst/>
                <a:latin typeface="+mn-lt"/>
                <a:ea typeface="+mn-ea"/>
                <a:cs typeface="+mn-cs"/>
              </a:rPr>
              <a:t>コンセントにプラグを差し込むように、インターネットに接続すればシステム資源を必要な時に必要なだけ手に入れられる時代を迎えたのです。情報システムを「所有」する時代から「使用」する時代への転換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34697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637290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22</a:t>
            </a:fld>
            <a:endParaRPr lang="en-US" altLang="ja-JP"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kumimoji="1" lang="ja-JP" altLang="ja-JP" sz="1200" kern="1200" dirty="0" smtClean="0">
                <a:solidFill>
                  <a:schemeClr val="tx1"/>
                </a:solidFill>
                <a:effectLst/>
                <a:latin typeface="+mn-lt"/>
                <a:ea typeface="+mn-ea"/>
                <a:cs typeface="+mn-cs"/>
              </a:rPr>
              <a:t>クラウドが、今このような注目を浴びるに至った理由について、歴史を振り返りながら見ていきましょう。</a:t>
            </a:r>
          </a:p>
          <a:p>
            <a:r>
              <a:rPr kumimoji="1" lang="en-US" altLang="ja-JP" sz="1200" kern="1200" dirty="0" smtClean="0">
                <a:solidFill>
                  <a:schemeClr val="tx1"/>
                </a:solidFill>
                <a:effectLst/>
                <a:latin typeface="+mn-lt"/>
                <a:ea typeface="+mn-ea"/>
                <a:cs typeface="+mn-cs"/>
              </a:rPr>
              <a:t>Remington Rand</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Unisys</a:t>
            </a:r>
            <a:r>
              <a:rPr kumimoji="1" lang="ja-JP" altLang="ja-JP" sz="1200" kern="1200" dirty="0" smtClean="0">
                <a:solidFill>
                  <a:schemeClr val="tx1"/>
                </a:solidFill>
                <a:effectLst/>
                <a:latin typeface="+mn-lt"/>
                <a:ea typeface="+mn-ea"/>
                <a:cs typeface="+mn-cs"/>
              </a:rPr>
              <a:t>社）が、初めての商用コンピュータ</a:t>
            </a:r>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を世に出したのは</a:t>
            </a:r>
            <a:r>
              <a:rPr kumimoji="1" lang="en-US" altLang="ja-JP" sz="1200" kern="1200" dirty="0" smtClean="0">
                <a:solidFill>
                  <a:schemeClr val="tx1"/>
                </a:solidFill>
                <a:effectLst/>
                <a:latin typeface="+mn-lt"/>
                <a:ea typeface="+mn-ea"/>
                <a:cs typeface="+mn-cs"/>
              </a:rPr>
              <a:t>1951</a:t>
            </a:r>
            <a:r>
              <a:rPr kumimoji="1" lang="ja-JP" altLang="ja-JP" sz="1200" kern="1200" dirty="0" smtClean="0">
                <a:solidFill>
                  <a:schemeClr val="tx1"/>
                </a:solidFill>
                <a:effectLst/>
                <a:latin typeface="+mn-lt"/>
                <a:ea typeface="+mn-ea"/>
                <a:cs typeface="+mn-cs"/>
              </a:rPr>
              <a:t>年でした。それ以前のコンピュータは軍事や大学での研究で利用されているものが大半で、ビジネスの現場で使われることはほとんどありませんでした。これがきっかけとなり、コンピュータがビジネスでも利用されるようになりました。そして、当時コンピュータといえば</a:t>
            </a:r>
            <a:r>
              <a:rPr kumimoji="1" lang="en-US" altLang="ja-JP" sz="1200" kern="1200" dirty="0" smtClean="0">
                <a:solidFill>
                  <a:schemeClr val="tx1"/>
                </a:solidFill>
                <a:effectLst/>
                <a:latin typeface="+mn-lt"/>
                <a:ea typeface="+mn-ea"/>
                <a:cs typeface="+mn-cs"/>
              </a:rPr>
              <a:t>UNIVAC</a:t>
            </a:r>
            <a:r>
              <a:rPr kumimoji="1" lang="ja-JP" altLang="ja-JP" sz="1200" kern="1200" dirty="0" smtClean="0">
                <a:solidFill>
                  <a:schemeClr val="tx1"/>
                </a:solidFill>
                <a:effectLst/>
                <a:latin typeface="+mn-lt"/>
                <a:ea typeface="+mn-ea"/>
                <a:cs typeface="+mn-cs"/>
              </a:rPr>
              <a:t>と言われるほど普及したのです。</a:t>
            </a:r>
          </a:p>
          <a:p>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の成功をきっかけに、各社が商用コンピュータを製造、販売するようになったのです。しかし、当時のコンピュータは、業務目的に応じて専用のコンピュータが必要でした。そのため、様々な業務を抱えるユーザー企業は、業務毎にコンピュータを購入しなければなりませんでした。高価なコンピュータを購入する費用ばかりでなく、コンピュータごとに使われている技術が違いましたので、異なる技術を習得しなければなりませんでした。また、今のように、プログラムや接続できる機器類もコンピュータごとに固有のものでした。そのため、運用の負担も重くのしかかっていました。</a:t>
            </a:r>
          </a:p>
          <a:p>
            <a:r>
              <a:rPr kumimoji="1" lang="ja-JP" altLang="ja-JP" sz="1200" kern="1200" dirty="0" smtClean="0">
                <a:solidFill>
                  <a:schemeClr val="tx1"/>
                </a:solidFill>
                <a:effectLst/>
                <a:latin typeface="+mn-lt"/>
                <a:ea typeface="+mn-ea"/>
                <a:cs typeface="+mn-cs"/>
              </a:rPr>
              <a:t>コンピュータを提供するメーカーにしても、いろいろな種類のコンピュータを開発、製造しなければならず、大きな負担でした。</a:t>
            </a:r>
          </a:p>
          <a:p>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年、そんな常識を変えるコンピュータを</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が発表しました。</a:t>
            </a:r>
            <a:r>
              <a:rPr kumimoji="1" lang="en-US" altLang="ja-JP" sz="1200" kern="1200" dirty="0" smtClean="0">
                <a:solidFill>
                  <a:schemeClr val="tx1"/>
                </a:solidFill>
                <a:effectLst/>
                <a:latin typeface="+mn-lt"/>
                <a:ea typeface="+mn-ea"/>
                <a:cs typeface="+mn-cs"/>
              </a:rPr>
              <a:t>System/360(S/360)</a:t>
            </a:r>
            <a:r>
              <a:rPr kumimoji="1" lang="ja-JP" altLang="ja-JP" sz="1200" kern="1200" dirty="0" smtClean="0">
                <a:solidFill>
                  <a:schemeClr val="tx1"/>
                </a:solidFill>
                <a:effectLst/>
                <a:latin typeface="+mn-lt"/>
                <a:ea typeface="+mn-ea"/>
                <a:cs typeface="+mn-cs"/>
              </a:rPr>
              <a:t>です。全方位</a:t>
            </a:r>
            <a:r>
              <a:rPr kumimoji="1" lang="en-US" altLang="ja-JP" sz="1200" kern="1200" dirty="0" smtClean="0">
                <a:solidFill>
                  <a:schemeClr val="tx1"/>
                </a:solidFill>
                <a:effectLst/>
                <a:latin typeface="+mn-lt"/>
                <a:ea typeface="+mn-ea"/>
                <a:cs typeface="+mn-cs"/>
              </a:rPr>
              <a:t>360</a:t>
            </a:r>
            <a:r>
              <a:rPr kumimoji="1" lang="ja-JP" altLang="ja-JP" sz="1200" kern="1200" dirty="0" smtClean="0">
                <a:solidFill>
                  <a:schemeClr val="tx1"/>
                </a:solidFill>
                <a:effectLst/>
                <a:latin typeface="+mn-lt"/>
                <a:ea typeface="+mn-ea"/>
                <a:cs typeface="+mn-cs"/>
              </a:rPr>
              <a:t>度、どんな業務でもこれ一台でこなせる「汎用機」の登場です。今で言うメインフレームです。</a:t>
            </a:r>
          </a:p>
          <a:p>
            <a:r>
              <a:rPr kumimoji="1" lang="ja-JP" altLang="ja-JP" sz="1200" kern="1200" dirty="0" smtClean="0">
                <a:solidFill>
                  <a:schemeClr val="tx1"/>
                </a:solidFill>
                <a:effectLst/>
                <a:latin typeface="+mn-lt"/>
                <a:ea typeface="+mn-ea"/>
                <a:cs typeface="+mn-cs"/>
              </a:rPr>
              <a:t>商用だけでなく科学技術計算も対応するため、浮動小数点計算もできるようになっていました。さらに、技術仕様を標準化し「</a:t>
            </a:r>
            <a:r>
              <a:rPr kumimoji="1" lang="en-US" altLang="ja-JP" sz="1200" kern="1200" dirty="0" smtClean="0">
                <a:solidFill>
                  <a:schemeClr val="tx1"/>
                </a:solidFill>
                <a:effectLst/>
                <a:latin typeface="+mn-lt"/>
                <a:ea typeface="+mn-ea"/>
                <a:cs typeface="+mn-cs"/>
              </a:rPr>
              <a:t>System/360</a:t>
            </a:r>
            <a:r>
              <a:rPr kumimoji="1" lang="ja-JP" altLang="ja-JP" sz="1200" kern="1200" dirty="0" smtClean="0">
                <a:solidFill>
                  <a:schemeClr val="tx1"/>
                </a:solidFill>
                <a:effectLst/>
                <a:latin typeface="+mn-lt"/>
                <a:ea typeface="+mn-ea"/>
                <a:cs typeface="+mn-cs"/>
              </a:rPr>
              <a:t>アーキテクチャ」として公開しました。</a:t>
            </a:r>
          </a:p>
          <a:p>
            <a:r>
              <a:rPr kumimoji="1" lang="ja-JP" altLang="ja-JP" sz="1200" kern="1200" dirty="0" smtClean="0">
                <a:solidFill>
                  <a:schemeClr val="tx1"/>
                </a:solidFill>
                <a:effectLst/>
                <a:latin typeface="+mn-lt"/>
                <a:ea typeface="+mn-ea"/>
                <a:cs typeface="+mn-cs"/>
              </a:rPr>
              <a:t>「アーキテクチャ」とは、「設計思想」あるいは「方式」という意味です。この「アーキテクチャ」が同じであれば、規模の大小にかかわらずプログラムやデータの互換性が保証されるばかりでなく、そこに接続される機器類も同じものを使うことができました。この「アーキテクチャ」の確立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は互換性のある設計で様々な価格のシステムを提供できたのです。</a:t>
            </a:r>
          </a:p>
          <a:p>
            <a:r>
              <a:rPr kumimoji="1" lang="ja-JP" altLang="ja-JP" sz="1200" kern="1200" dirty="0" smtClean="0">
                <a:solidFill>
                  <a:schemeClr val="tx1"/>
                </a:solidFill>
                <a:effectLst/>
                <a:latin typeface="+mn-lt"/>
                <a:ea typeface="+mn-ea"/>
                <a:cs typeface="+mn-cs"/>
              </a:rPr>
              <a:t>また、「アーキテクチャ」が公開されたことにより、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以外の企業が</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の上で動くプログラムを開発できるようになりました。また、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に接続可能な機器の開発も容易になりました。その結果、</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の周辺に多くの関連ビジネスが生まれていったのです。</a:t>
            </a:r>
          </a:p>
          <a:p>
            <a:r>
              <a:rPr kumimoji="1" lang="ja-JP" altLang="ja-JP" sz="1200" kern="1200" dirty="0" smtClean="0">
                <a:solidFill>
                  <a:schemeClr val="tx1"/>
                </a:solidFill>
                <a:effectLst/>
                <a:latin typeface="+mn-lt"/>
                <a:ea typeface="+mn-ea"/>
                <a:cs typeface="+mn-cs"/>
              </a:rPr>
              <a:t>今でこそ「オープン」が当たり前の時代ですが、当時は、ノウハウである技術仕様を公開することは、普通ではなかったようです。しかし、「アーキテクチャ」をオープンにすることで、</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の周辺に多くのビジネスが生まれ、エコシステム（生態系）を形成するに至り、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のコンピュータは業界の標準として市場を席巻することになりました。</a:t>
            </a:r>
          </a:p>
          <a:p>
            <a:r>
              <a:rPr kumimoji="1" lang="ja-JP" altLang="ja-JP" sz="1200" kern="1200" dirty="0" smtClean="0">
                <a:solidFill>
                  <a:schemeClr val="tx1"/>
                </a:solidFill>
                <a:effectLst/>
                <a:latin typeface="+mn-lt"/>
                <a:ea typeface="+mn-ea"/>
                <a:cs typeface="+mn-cs"/>
              </a:rPr>
              <a:t>このような時代、我が国の通産省は国産コンピュータ・メーカーを保護するため、国策として</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の後継である</a:t>
            </a:r>
            <a:r>
              <a:rPr kumimoji="1" lang="en-US" altLang="ja-JP" sz="1200" kern="1200" dirty="0" smtClean="0">
                <a:solidFill>
                  <a:schemeClr val="tx1"/>
                </a:solidFill>
                <a:effectLst/>
                <a:latin typeface="+mn-lt"/>
                <a:ea typeface="+mn-ea"/>
                <a:cs typeface="+mn-cs"/>
              </a:rPr>
              <a:t>S/370</a:t>
            </a:r>
            <a:r>
              <a:rPr kumimoji="1" lang="ja-JP" altLang="ja-JP" sz="1200" kern="1200" dirty="0" smtClean="0">
                <a:solidFill>
                  <a:schemeClr val="tx1"/>
                </a:solidFill>
                <a:effectLst/>
                <a:latin typeface="+mn-lt"/>
                <a:ea typeface="+mn-ea"/>
                <a:cs typeface="+mn-cs"/>
              </a:rPr>
              <a:t>の「アーキテクチャ」を使った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互換機を開発、</a:t>
            </a:r>
            <a:r>
              <a:rPr kumimoji="1" lang="en-US" altLang="ja-JP" sz="1200" kern="1200" dirty="0" smtClean="0">
                <a:solidFill>
                  <a:schemeClr val="tx1"/>
                </a:solidFill>
                <a:effectLst/>
                <a:latin typeface="+mn-lt"/>
                <a:ea typeface="+mn-ea"/>
                <a:cs typeface="+mn-cs"/>
              </a:rPr>
              <a:t>1975</a:t>
            </a:r>
            <a:r>
              <a:rPr kumimoji="1" lang="ja-JP" altLang="ja-JP" sz="1200" kern="1200" dirty="0" smtClean="0">
                <a:solidFill>
                  <a:schemeClr val="tx1"/>
                </a:solidFill>
                <a:effectLst/>
                <a:latin typeface="+mn-lt"/>
                <a:ea typeface="+mn-ea"/>
                <a:cs typeface="+mn-cs"/>
              </a:rPr>
              <a:t>年に富士通の</a:t>
            </a:r>
            <a:r>
              <a:rPr kumimoji="1" lang="en-US" altLang="ja-JP" sz="1200" kern="1200" dirty="0" smtClean="0">
                <a:solidFill>
                  <a:schemeClr val="tx1"/>
                </a:solidFill>
                <a:effectLst/>
                <a:latin typeface="+mn-lt"/>
                <a:ea typeface="+mn-ea"/>
                <a:cs typeface="+mn-cs"/>
              </a:rPr>
              <a:t>M190</a:t>
            </a:r>
            <a:r>
              <a:rPr kumimoji="1" lang="ja-JP" altLang="ja-JP" sz="1200" kern="1200" dirty="0" smtClean="0">
                <a:solidFill>
                  <a:schemeClr val="tx1"/>
                </a:solidFill>
                <a:effectLst/>
                <a:latin typeface="+mn-lt"/>
                <a:ea typeface="+mn-ea"/>
                <a:cs typeface="+mn-cs"/>
              </a:rPr>
              <a:t>が初出荷されたのです。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が絶対的な地位を維持していた</a:t>
            </a:r>
            <a:r>
              <a:rPr kumimoji="1" lang="en-US" altLang="ja-JP" sz="1200" kern="1200" dirty="0" smtClean="0">
                <a:solidFill>
                  <a:schemeClr val="tx1"/>
                </a:solidFill>
                <a:effectLst/>
                <a:latin typeface="+mn-lt"/>
                <a:ea typeface="+mn-ea"/>
                <a:cs typeface="+mn-cs"/>
              </a:rPr>
              <a:t>1977</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HP</a:t>
            </a:r>
            <a:r>
              <a:rPr kumimoji="1" lang="ja-JP" altLang="ja-JP" sz="1200" kern="1200" dirty="0" smtClean="0">
                <a:solidFill>
                  <a:schemeClr val="tx1"/>
                </a:solidFill>
                <a:effectLst/>
                <a:latin typeface="+mn-lt"/>
                <a:ea typeface="+mn-ea"/>
                <a:cs typeface="+mn-cs"/>
              </a:rPr>
              <a:t>社）が</a:t>
            </a:r>
            <a:r>
              <a:rPr kumimoji="1" lang="en-US" altLang="ja-JP" sz="1200" kern="1200" dirty="0" smtClean="0">
                <a:solidFill>
                  <a:schemeClr val="tx1"/>
                </a:solidFill>
                <a:effectLst/>
                <a:latin typeface="+mn-lt"/>
                <a:ea typeface="+mn-ea"/>
                <a:cs typeface="+mn-cs"/>
              </a:rPr>
              <a:t>VAX11/780</a:t>
            </a:r>
            <a:r>
              <a:rPr kumimoji="1" lang="ja-JP" altLang="ja-JP" sz="1200" kern="1200" dirty="0" smtClean="0">
                <a:solidFill>
                  <a:schemeClr val="tx1"/>
                </a:solidFill>
                <a:effectLst/>
                <a:latin typeface="+mn-lt"/>
                <a:ea typeface="+mn-ea"/>
                <a:cs typeface="+mn-cs"/>
              </a:rPr>
              <a:t>といわれるコンピュータを発表しました。このコンピュータは、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のコンピュータに比べ処理性能当たりの単価が大幅に安く、最初は科学技術計算の分野で、さらには事務計算の分野へと用途を広げ、</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に次ぐ業界二位の地位にまで上り詰めていったのです。</a:t>
            </a:r>
          </a:p>
          <a:p>
            <a:r>
              <a:rPr kumimoji="1" lang="ja-JP" altLang="ja-JP" sz="1200" kern="1200" dirty="0" smtClean="0">
                <a:solidFill>
                  <a:schemeClr val="tx1"/>
                </a:solidFill>
                <a:effectLst/>
                <a:latin typeface="+mn-lt"/>
                <a:ea typeface="+mn-ea"/>
                <a:cs typeface="+mn-cs"/>
              </a:rPr>
              <a:t>この成功に触発され、</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多くの小型コンピュータが出現しました。それが、オフィース・コンピュータ（オフコン）、ミニ・コンピュータ（ミニコン）、エンジニアリング・ワークステーションと呼ばれるコンピュータです。高価なメインフレームに全てを頼っていた当時、そこまで高性能、高機能ではなくてもいいので、もっと安くて、手軽に使えるコンピュータが欲しいと言う需要に応える形で、広く普及してゆきました。その後、これら小型コンピュータの性能も向上し、メインフレームで行っていたことを置き換えるようになるとともに、新しい業務をはじめからこれらの小型コンピュータで開発、あるいは、市販のパッケージ・ソフトウエアを使って利用するという流れが生まれてきたのです。これが、世に言う「ダウンサイジング」です。</a:t>
            </a:r>
          </a:p>
          <a:p>
            <a:r>
              <a:rPr kumimoji="1" lang="ja-JP" altLang="ja-JP" sz="1200" kern="1200" dirty="0" smtClean="0">
                <a:solidFill>
                  <a:schemeClr val="tx1"/>
                </a:solidFill>
                <a:effectLst/>
                <a:latin typeface="+mn-lt"/>
                <a:ea typeface="+mn-ea"/>
                <a:cs typeface="+mn-cs"/>
              </a:rPr>
              <a:t>また、時を前後してパーソナル・コンピュータ</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も登場します。アップル、タンディ・ラジオシャック、コモドールといったいわゆる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御三家が、その名前の通り、個人が趣味で使うコンピュータとして登場します。その後、</a:t>
            </a:r>
            <a:r>
              <a:rPr kumimoji="1" lang="en-US" altLang="ja-JP" sz="1200" kern="1200" dirty="0" smtClean="0">
                <a:solidFill>
                  <a:schemeClr val="tx1"/>
                </a:solidFill>
                <a:effectLst/>
                <a:latin typeface="+mn-lt"/>
                <a:ea typeface="+mn-ea"/>
                <a:cs typeface="+mn-cs"/>
              </a:rPr>
              <a:t>1981</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 Personal Computer model 5150</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）を発売するに至り、ビジネスでの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利用が一気に加速しました。</a:t>
            </a:r>
          </a:p>
          <a:p>
            <a:r>
              <a:rPr kumimoji="1" lang="ja-JP" altLang="ja-JP" sz="1200" kern="1200" dirty="0" smtClean="0">
                <a:solidFill>
                  <a:schemeClr val="tx1"/>
                </a:solidFill>
                <a:effectLst/>
                <a:latin typeface="+mn-lt"/>
                <a:ea typeface="+mn-ea"/>
                <a:cs typeface="+mn-cs"/>
              </a:rPr>
              <a:t>ただ、様々な小型コンピュータの出現は、技術標準の乱立を招き、</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出現以前と同様の混乱を招いたのです。この事態を大きく変えるきっかけとなったのが、</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でした。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のブランド力により、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への信頼が高まり、ビジネスでの利用が広がったこと、そして互換機の出現により、コストが大きく下がったことが理由です。</a:t>
            </a:r>
          </a:p>
          <a:p>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では後発だった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は、開発を急ぐために、市販の部品を使い、技術を公開して他社に周辺機器やアプリケーションソフトを作ってもらうという戦略を採用しました。コンピュータの中核であるプロセッサー（</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社から、また、オペレーティングシステム（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社から調達したのです。</a:t>
            </a:r>
          </a:p>
          <a:p>
            <a:r>
              <a:rPr kumimoji="1" lang="ja-JP" altLang="ja-JP" sz="1200" kern="1200" dirty="0" smtClean="0">
                <a:solidFill>
                  <a:schemeClr val="tx1"/>
                </a:solidFill>
                <a:effectLst/>
                <a:latin typeface="+mn-lt"/>
                <a:ea typeface="+mn-ea"/>
                <a:cs typeface="+mn-cs"/>
              </a:rPr>
              <a:t>一方で、</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社は自社の</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の技術仕様を「インテル・アーキテクチャ（</a:t>
            </a:r>
            <a:r>
              <a:rPr kumimoji="1" lang="en-US" altLang="ja-JP" sz="1200" kern="1200" dirty="0" smtClean="0">
                <a:solidFill>
                  <a:schemeClr val="tx1"/>
                </a:solidFill>
                <a:effectLst/>
                <a:latin typeface="+mn-lt"/>
                <a:ea typeface="+mn-ea"/>
                <a:cs typeface="+mn-cs"/>
              </a:rPr>
              <a:t>IA: Intel Architecture</a:t>
            </a:r>
            <a:r>
              <a:rPr kumimoji="1" lang="ja-JP" altLang="ja-JP" sz="1200" kern="1200" dirty="0" smtClean="0">
                <a:solidFill>
                  <a:schemeClr val="tx1"/>
                </a:solidFill>
                <a:effectLst/>
                <a:latin typeface="+mn-lt"/>
                <a:ea typeface="+mn-ea"/>
                <a:cs typeface="+mn-cs"/>
              </a:rPr>
              <a:t>）」として公開、</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以外でコンピュータを構成するために必要な周辺の</a:t>
            </a:r>
            <a:r>
              <a:rPr kumimoji="1" lang="en-US" altLang="ja-JP" sz="1200" kern="1200" dirty="0" smtClean="0">
                <a:solidFill>
                  <a:schemeClr val="tx1"/>
                </a:solidFill>
                <a:effectLst/>
                <a:latin typeface="+mn-lt"/>
                <a:ea typeface="+mn-ea"/>
                <a:cs typeface="+mn-cs"/>
              </a:rPr>
              <a:t>LSI</a:t>
            </a:r>
            <a:r>
              <a:rPr kumimoji="1" lang="ja-JP" altLang="ja-JP" sz="1200" kern="1200" dirty="0" smtClean="0">
                <a:solidFill>
                  <a:schemeClr val="tx1"/>
                </a:solidFill>
                <a:effectLst/>
                <a:latin typeface="+mn-lt"/>
                <a:ea typeface="+mn-ea"/>
                <a:cs typeface="+mn-cs"/>
              </a:rPr>
              <a:t>やそれらを搭載するプリント基板であるマザーボードなどをセットで提供し始めました。</a:t>
            </a:r>
          </a:p>
          <a:p>
            <a:r>
              <a:rPr kumimoji="1" lang="ja-JP" altLang="ja-JP"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社も独自に、この</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製品の上で動作する基本ソフトウェア（</a:t>
            </a:r>
            <a:r>
              <a:rPr kumimoji="1" lang="en-US" altLang="ja-JP" sz="1200" kern="1200" dirty="0" smtClean="0">
                <a:solidFill>
                  <a:schemeClr val="tx1"/>
                </a:solidFill>
                <a:effectLst/>
                <a:latin typeface="+mn-lt"/>
                <a:ea typeface="+mn-ea"/>
                <a:cs typeface="+mn-cs"/>
              </a:rPr>
              <a:t>OS: Operating System</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MS/DOS</a:t>
            </a:r>
            <a:r>
              <a:rPr kumimoji="1" lang="ja-JP" altLang="ja-JP" sz="1200" kern="1200" dirty="0" smtClean="0">
                <a:solidFill>
                  <a:schemeClr val="tx1"/>
                </a:solidFill>
                <a:effectLst/>
                <a:latin typeface="+mn-lt"/>
                <a:ea typeface="+mn-ea"/>
                <a:cs typeface="+mn-cs"/>
              </a:rPr>
              <a:t>さらにはその後継である</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を販売するようになりました。</a:t>
            </a:r>
          </a:p>
          <a:p>
            <a:r>
              <a:rPr kumimoji="1" lang="ja-JP" altLang="ja-JP" sz="1200" kern="1200" dirty="0" smtClean="0">
                <a:solidFill>
                  <a:schemeClr val="tx1"/>
                </a:solidFill>
                <a:effectLst/>
                <a:latin typeface="+mn-lt"/>
                <a:ea typeface="+mn-ea"/>
                <a:cs typeface="+mn-cs"/>
              </a:rPr>
              <a:t>その結果、</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で無くても</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を製造できるようになったのです。</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の誕生です。価格が安く、本家の</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と同じ周辺機器を使え、同じアプリケーションソフトが動作する互換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は広く支持され、一気にコモディティ化し、ユーザーの裾野が大きく広がったのです。</a:t>
            </a:r>
          </a:p>
          <a:p>
            <a:r>
              <a:rPr kumimoji="1" lang="ja-JP" altLang="ja-JP" sz="1200" kern="1200" dirty="0" smtClean="0">
                <a:solidFill>
                  <a:schemeClr val="tx1"/>
                </a:solidFill>
                <a:effectLst/>
                <a:latin typeface="+mn-lt"/>
                <a:ea typeface="+mn-ea"/>
                <a:cs typeface="+mn-cs"/>
              </a:rPr>
              <a:t>こうして</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互換機は市場を制覇しました。現在の</a:t>
            </a:r>
            <a:r>
              <a:rPr kumimoji="1" lang="en-US" altLang="ja-JP" sz="1200" kern="1200" dirty="0" smtClean="0">
                <a:solidFill>
                  <a:schemeClr val="tx1"/>
                </a:solidFill>
                <a:effectLst/>
                <a:latin typeface="+mn-lt"/>
                <a:ea typeface="+mn-ea"/>
                <a:cs typeface="+mn-cs"/>
              </a:rPr>
              <a:t>Windows PC</a:t>
            </a:r>
            <a:r>
              <a:rPr kumimoji="1" lang="ja-JP" altLang="ja-JP" sz="1200" kern="1200" dirty="0" smtClean="0">
                <a:solidFill>
                  <a:schemeClr val="tx1"/>
                </a:solidFill>
                <a:effectLst/>
                <a:latin typeface="+mn-lt"/>
                <a:ea typeface="+mn-ea"/>
                <a:cs typeface="+mn-cs"/>
              </a:rPr>
              <a:t>です。ところが皮肉なことに、互換機に市場を奪われた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自身の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関連の売上は伸び悩み、コモディティ化によって利益率も悪化しました。その結果、ついに</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事業を他社に売却してしまうことになったのです。そんな</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市場の拡大に後押しされ、</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はより高性能な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を開発すると共に、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は、個人が使用することを前提とした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を拡張して、複数のユーザーが同時に使用することを前提としたサーバー</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を開発するに至り、コンピュータ市場は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 Windows</a:t>
            </a:r>
            <a:r>
              <a:rPr kumimoji="1" lang="ja-JP" altLang="ja-JP" sz="1200" kern="1200" dirty="0" smtClean="0">
                <a:solidFill>
                  <a:schemeClr val="tx1"/>
                </a:solidFill>
                <a:effectLst/>
                <a:latin typeface="+mn-lt"/>
                <a:ea typeface="+mn-ea"/>
                <a:cs typeface="+mn-cs"/>
              </a:rPr>
              <a:t>と </a:t>
            </a:r>
            <a:r>
              <a:rPr kumimoji="1" lang="en-US" altLang="ja-JP" sz="1200" kern="1200" dirty="0" smtClean="0">
                <a:solidFill>
                  <a:schemeClr val="tx1"/>
                </a:solidFill>
                <a:effectLst/>
                <a:latin typeface="+mn-lt"/>
                <a:ea typeface="+mn-ea"/>
                <a:cs typeface="+mn-cs"/>
              </a:rPr>
              <a:t>Intel CPU</a:t>
            </a:r>
            <a:r>
              <a:rPr kumimoji="1" lang="ja-JP" altLang="ja-JP" sz="1200" kern="1200" dirty="0" smtClean="0">
                <a:solidFill>
                  <a:schemeClr val="tx1"/>
                </a:solidFill>
                <a:effectLst/>
                <a:latin typeface="+mn-lt"/>
                <a:ea typeface="+mn-ea"/>
                <a:cs typeface="+mn-cs"/>
              </a:rPr>
              <a:t>との組合せ、世に言う</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の時代へと動き始めたのです。</a:t>
            </a:r>
          </a:p>
          <a:p>
            <a:r>
              <a:rPr kumimoji="1" lang="ja-JP" altLang="ja-JP" sz="1200" kern="1200" dirty="0" smtClean="0">
                <a:solidFill>
                  <a:schemeClr val="tx1"/>
                </a:solidFill>
                <a:effectLst/>
                <a:latin typeface="+mn-lt"/>
                <a:ea typeface="+mn-ea"/>
                <a:cs typeface="+mn-cs"/>
              </a:rPr>
              <a:t>その結果、それまで乱立していたアーキテクチャは</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に収斂し、さらなる技術の進化と大量生産によって、コンピュータの調達に必要なコスト（</a:t>
            </a:r>
            <a:r>
              <a:rPr kumimoji="1" lang="en-US" altLang="ja-JP" sz="1200" kern="1200" dirty="0" smtClean="0">
                <a:solidFill>
                  <a:schemeClr val="tx1"/>
                </a:solidFill>
                <a:effectLst/>
                <a:latin typeface="+mn-lt"/>
                <a:ea typeface="+mn-ea"/>
                <a:cs typeface="+mn-cs"/>
              </a:rPr>
              <a:t>TCA: Total Cost of Acquisition</a:t>
            </a:r>
            <a:r>
              <a:rPr kumimoji="1" lang="ja-JP" altLang="ja-JP" sz="1200" kern="1200" dirty="0" smtClean="0">
                <a:solidFill>
                  <a:schemeClr val="tx1"/>
                </a:solidFill>
                <a:effectLst/>
                <a:latin typeface="+mn-lt"/>
                <a:ea typeface="+mn-ea"/>
                <a:cs typeface="+mn-cs"/>
              </a:rPr>
              <a:t>）は、大幅に下がっていったのです。</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年代も半ば頃になると</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は一人一台、一社でメインフレームや多数のサーバーを所有する時代を向かえたのです。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TCA</a:t>
            </a:r>
            <a:r>
              <a:rPr kumimoji="1" lang="ja-JP" altLang="ja-JP" sz="1200" kern="1200" dirty="0" smtClean="0">
                <a:solidFill>
                  <a:schemeClr val="tx1"/>
                </a:solidFill>
                <a:effectLst/>
                <a:latin typeface="+mn-lt"/>
                <a:ea typeface="+mn-ea"/>
                <a:cs typeface="+mn-cs"/>
              </a:rPr>
              <a:t>の低下と共にコンピュータは、ひとつの企業に大量に導入されるようになりました。その結果、コンピュータを置く設備やスペース、ソフトウェアの導入やバージョンアップ、トラブル対応、ネットワークの接続、バックアップ、セキュリティ対策など、所有することに伴う維持、管理のコスト（</a:t>
            </a:r>
            <a:r>
              <a:rPr kumimoji="1" lang="en-US" altLang="ja-JP" sz="1200" kern="1200" dirty="0" smtClean="0">
                <a:solidFill>
                  <a:schemeClr val="tx1"/>
                </a:solidFill>
                <a:effectLst/>
                <a:latin typeface="+mn-lt"/>
                <a:ea typeface="+mn-ea"/>
                <a:cs typeface="+mn-cs"/>
              </a:rPr>
              <a:t>TCO: Total Cost of Ownership</a:t>
            </a:r>
            <a:r>
              <a:rPr kumimoji="1" lang="ja-JP" altLang="ja-JP" sz="1200" kern="1200" dirty="0" smtClean="0">
                <a:solidFill>
                  <a:schemeClr val="tx1"/>
                </a:solidFill>
                <a:effectLst/>
                <a:latin typeface="+mn-lt"/>
                <a:ea typeface="+mn-ea"/>
                <a:cs typeface="+mn-cs"/>
              </a:rPr>
              <a:t>）が大幅に上昇することになりました。その金額は、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予算の</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割に達するまでになってしまったのです。この事態に対処しなければなりません。そんなニーズの高まりの中に、クラウドが登場したのです。</a:t>
            </a:r>
          </a:p>
          <a:p>
            <a:pPr eaLnBrk="1" hangingPunct="1"/>
            <a:endParaRPr lang="ja-JP" altLang="en-US" dirty="0" smtClean="0"/>
          </a:p>
        </p:txBody>
      </p:sp>
    </p:spTree>
    <p:extLst>
      <p:ext uri="{BB962C8B-B14F-4D97-AF65-F5344CB8AC3E}">
        <p14:creationId xmlns:p14="http://schemas.microsoft.com/office/powerpoint/2010/main" val="200050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は、業務効率を高めるためには、既に欠かせないものとなっています。また、企業の成長や競争力を維持するためのグローバル展開や新規事業への進出のためにも、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なしでは対応できません。</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範囲が広がり、その重要性が高まるほどに、災害やセキュリティへの対応も、これまでにも増して強く求められるようになりました。また、モバイルやビッグ・データといった、新しいテクノロジーへの対応も業務の現場から求めら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需要の高まりとは裏腹に、企業内の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に責任を持つ情報システム部門は、ふたつの大きな問題を抱えています。そのひとつが、先ほど説明した</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の増大です。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への需要が高まれば、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が増大します。それでも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予算が増えるのであれば、何とか対処できます。しかし、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に関わるお金は、事業投資とはなかなか見做されず、経費として常に削減の圧力がかかっています。これが、もうひとつの問題です。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業務や経営の要請に応えたくても、「所有」している既存のシステムを維持管理するための</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にお金が掛かり過ぎて、応えることができません。しかも、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予算が今後大きく増える見込みもありません。そんな問題を情報システム部門は抱えているのです。</a:t>
            </a:r>
          </a:p>
          <a:p>
            <a:r>
              <a:rPr kumimoji="1" lang="ja-JP" altLang="ja-JP" sz="1200" kern="1200" dirty="0" smtClean="0">
                <a:solidFill>
                  <a:schemeClr val="tx1"/>
                </a:solidFill>
                <a:effectLst/>
                <a:latin typeface="+mn-lt"/>
                <a:ea typeface="+mn-ea"/>
                <a:cs typeface="+mn-cs"/>
              </a:rPr>
              <a:t>ならば、「所有」することを辞め、自分達で、システム資源の面倒をみなければ、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は削減できるはずです。また、クラウドで提供されているプラットフォームやアプリケーションを使えば、開発工数の削減や、場合によっては開発さえも必要なくなります。そんな期待から、いま「使用」のクラウドへの注目が集ま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1933666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情報システムを自社資産として「所有」することから外部サービスとして「使用」するようになると、システム資源の調達や変更が、簡単に行えるようになります。例えば、クラウド以前の「所有」の時代は、次のような多くの手順を踏まなくてはなりませんでした。</a:t>
            </a:r>
          </a:p>
          <a:p>
            <a:pPr lvl="0"/>
            <a:r>
              <a:rPr kumimoji="1" lang="ja-JP" altLang="ja-JP" sz="1200" kern="1200" dirty="0" smtClean="0">
                <a:solidFill>
                  <a:schemeClr val="tx1"/>
                </a:solidFill>
                <a:effectLst/>
                <a:latin typeface="+mn-lt"/>
                <a:ea typeface="+mn-ea"/>
                <a:cs typeface="+mn-cs"/>
              </a:rPr>
              <a:t>リース期間に合わせ将来の需要を予測してサイジングする。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ベンダーにシステム構成の提案を求め見積を依頼し価格交渉を行う。</a:t>
            </a:r>
          </a:p>
          <a:p>
            <a:pPr lvl="0"/>
            <a:r>
              <a:rPr kumimoji="1" lang="ja-JP" altLang="ja-JP" sz="1200" kern="1200" dirty="0" smtClean="0">
                <a:solidFill>
                  <a:schemeClr val="tx1"/>
                </a:solidFill>
                <a:effectLst/>
                <a:latin typeface="+mn-lt"/>
                <a:ea typeface="+mn-ea"/>
                <a:cs typeface="+mn-cs"/>
              </a:rPr>
              <a:t>稟議書を作成して承認・決済の手続きを行う。</a:t>
            </a:r>
          </a:p>
          <a:p>
            <a:pPr lvl="0"/>
            <a:r>
              <a:rPr kumimoji="1" lang="ja-JP" altLang="ja-JP" sz="1200" kern="1200" dirty="0" smtClean="0">
                <a:solidFill>
                  <a:schemeClr val="tx1"/>
                </a:solidFill>
                <a:effectLst/>
                <a:latin typeface="+mn-lt"/>
                <a:ea typeface="+mn-ea"/>
                <a:cs typeface="+mn-cs"/>
              </a:rPr>
              <a:t>決定した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ベンダーに発注する。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ベンダーはメーカーに調達を依頼する。</a:t>
            </a:r>
          </a:p>
          <a:p>
            <a:pPr lvl="0"/>
            <a:r>
              <a:rPr kumimoji="1" lang="ja-JP" altLang="ja-JP" sz="1200" kern="1200" dirty="0" smtClean="0">
                <a:solidFill>
                  <a:schemeClr val="tx1"/>
                </a:solidFill>
                <a:effectLst/>
                <a:latin typeface="+mn-lt"/>
                <a:ea typeface="+mn-ea"/>
                <a:cs typeface="+mn-cs"/>
              </a:rPr>
              <a:t>調達した機器をキッティングする。</a:t>
            </a:r>
          </a:p>
          <a:p>
            <a:pPr lvl="0"/>
            <a:r>
              <a:rPr kumimoji="1" lang="ja-JP" altLang="ja-JP" sz="1200" kern="1200" dirty="0" smtClean="0">
                <a:solidFill>
                  <a:schemeClr val="tx1"/>
                </a:solidFill>
                <a:effectLst/>
                <a:latin typeface="+mn-lt"/>
                <a:ea typeface="+mn-ea"/>
                <a:cs typeface="+mn-cs"/>
              </a:rPr>
              <a:t>ユーザー企業のオンサイトに据え付け、ソフトウェアの導入や設定を行う。</a:t>
            </a:r>
          </a:p>
          <a:p>
            <a:pPr lvl="0"/>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そのため、調達には数週間から数ヶ月かかりました。一方、クラウドであれば、実に簡単です。</a:t>
            </a:r>
          </a:p>
          <a:p>
            <a:pPr lvl="0"/>
            <a:r>
              <a:rPr kumimoji="1" lang="ja-JP" altLang="ja-JP" sz="1200" kern="1200" dirty="0" smtClean="0">
                <a:solidFill>
                  <a:schemeClr val="tx1"/>
                </a:solidFill>
                <a:effectLst/>
                <a:latin typeface="+mn-lt"/>
                <a:ea typeface="+mn-ea"/>
                <a:cs typeface="+mn-cs"/>
              </a:rPr>
              <a:t>当面必要なリソースを考えてサイジングをおこなう。</a:t>
            </a:r>
          </a:p>
          <a:p>
            <a:pPr lvl="0"/>
            <a:r>
              <a:rPr kumimoji="1" lang="ja-JP" altLang="ja-JP" sz="1200" kern="1200" dirty="0" smtClean="0">
                <a:solidFill>
                  <a:schemeClr val="tx1"/>
                </a:solidFill>
                <a:effectLst/>
                <a:latin typeface="+mn-lt"/>
                <a:ea typeface="+mn-ea"/>
                <a:cs typeface="+mn-cs"/>
              </a:rPr>
              <a:t>クラウド・サービスの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に表示されるメニュー画面（セルフ・サービス・ポータル）からシステム構成を選択する。</a:t>
            </a:r>
          </a:p>
          <a:p>
            <a:pPr lvl="0"/>
            <a:r>
              <a:rPr kumimoji="1" lang="ja-JP" altLang="ja-JP" sz="1200" kern="1200" dirty="0" smtClean="0">
                <a:solidFill>
                  <a:schemeClr val="tx1"/>
                </a:solidFill>
                <a:effectLst/>
                <a:latin typeface="+mn-lt"/>
                <a:ea typeface="+mn-ea"/>
                <a:cs typeface="+mn-cs"/>
              </a:rPr>
              <a:t>その画面からセキュリティのレベルやバックアップのタイミングなど運用に関わる項目を設定する。</a:t>
            </a:r>
          </a:p>
          <a:p>
            <a:pPr lvl="0"/>
            <a:r>
              <a:rPr kumimoji="1" lang="ja-JP" altLang="ja-JP" sz="1200" kern="1200" dirty="0" smtClean="0">
                <a:solidFill>
                  <a:schemeClr val="tx1"/>
                </a:solidFill>
                <a:effectLst/>
                <a:latin typeface="+mn-lt"/>
                <a:ea typeface="+mn-ea"/>
                <a:cs typeface="+mn-cs"/>
              </a:rPr>
              <a:t>調達ボタンを押す。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間、数分から数十分といったところでしょう。あっという間です。使用量が増える、運用の要件が変わるなど、変更があれば、その都度メニュー画面で設定し直すことができるので、予測できない未来まで考えて、サイジングする必要はありません。また、電気代のように使用量に応じて支払う料金制度ですから、必要なくなれば、いつでも辞められますので、初期投資リスクを抑えることができます。つまり、クラウドは、「システム資源を調達するための</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254925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の魅力として、費用対効果の高さがあります。従来の「所有」を前提としたシステム資源は、調達すれば資産となり一定期間で償却しなければならず、その間、新しいものに置き換えることはできません。しかし、システム機器の性能は、「</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か月ごとに</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倍になる」というムーアの法則に当てはめれば、</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年間で</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倍になります。つまり資産化するとコストパフォーマンスは購入時点から劣化し始め、償却期間中は改善の恩恵を享受できないのです。</a:t>
            </a:r>
          </a:p>
          <a:p>
            <a:r>
              <a:rPr kumimoji="1" lang="ja-JP" altLang="ja-JP" sz="1200" kern="1200" dirty="0" smtClean="0">
                <a:solidFill>
                  <a:schemeClr val="tx1"/>
                </a:solidFill>
                <a:effectLst/>
                <a:latin typeface="+mn-lt"/>
                <a:ea typeface="+mn-ea"/>
                <a:cs typeface="+mn-cs"/>
              </a:rPr>
              <a:t>これは、ハードウエアに限らず、ソフトウェアもライセンス資産として保有してしまえば、より機能の優れたものが出現しても、簡単には置き換えることができません。また、バージョンアップの制約や新たな脅威に対するセキュリティ対策、サポートにも問題をきたす場合があります。</a:t>
            </a:r>
          </a:p>
          <a:p>
            <a:r>
              <a:rPr kumimoji="1" lang="ja-JP" altLang="ja-JP" sz="1200" kern="1200" dirty="0" smtClean="0">
                <a:solidFill>
                  <a:schemeClr val="tx1"/>
                </a:solidFill>
                <a:effectLst/>
                <a:latin typeface="+mn-lt"/>
                <a:ea typeface="+mn-ea"/>
                <a:cs typeface="+mn-cs"/>
              </a:rPr>
              <a:t>一方クラウドは、共用が前提です。クラウド事業者は、自社のサービスに合わせ無駄な機能や部材を極力そぎ落とした特注の標準仕様の機器を大量に発注し、低価格で購入しています。さらに、徹底した自動化により人件費を減らしています。また、継続的に最新機器を追加導入し、順次古いものと入れ替え、コストパフォーマンスの継続的改善を行っています。たとえば、世界最大のクラウド事業者である</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年のサービス開始以来、</a:t>
            </a:r>
            <a:r>
              <a:rPr kumimoji="1" lang="en-US" altLang="ja-JP" sz="1200" kern="1200" dirty="0" smtClean="0">
                <a:solidFill>
                  <a:schemeClr val="tx1"/>
                </a:solidFill>
                <a:effectLst/>
                <a:latin typeface="+mn-lt"/>
                <a:ea typeface="+mn-ea"/>
                <a:cs typeface="+mn-cs"/>
              </a:rPr>
              <a:t>40</a:t>
            </a:r>
            <a:r>
              <a:rPr kumimoji="1" lang="ja-JP" altLang="ja-JP" sz="1200" kern="1200" dirty="0" smtClean="0">
                <a:solidFill>
                  <a:schemeClr val="tx1"/>
                </a:solidFill>
                <a:effectLst/>
                <a:latin typeface="+mn-lt"/>
                <a:ea typeface="+mn-ea"/>
                <a:cs typeface="+mn-cs"/>
              </a:rPr>
              <a:t>回を超える値下げを繰り返してきました。見方を変えれば、クラウドを利用すれば、使える費用が同じであれば、数年後には何倍もの資源を最新の環境で利用できるのです。</a:t>
            </a:r>
          </a:p>
          <a:p>
            <a:r>
              <a:rPr kumimoji="1" lang="ja-JP" altLang="ja-JP" sz="1200" kern="1200" dirty="0" smtClean="0">
                <a:solidFill>
                  <a:schemeClr val="tx1"/>
                </a:solidFill>
                <a:effectLst/>
                <a:latin typeface="+mn-lt"/>
                <a:ea typeface="+mn-ea"/>
                <a:cs typeface="+mn-cs"/>
              </a:rPr>
              <a:t>もちろん、すでに所有しているシステムをクラウドに置き換えるにはコストがかかりますが、一旦移行すれば、費用対効果の改善を長期的かつ継続的に享受できるわけです。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916827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【図解】コレ一枚で分かるクラウド・コンピューティングのビジネス・モデル</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をビジネス・モデルとして捉えてみると、「システム資源の共同購買」の仕組みと、それを容易に利用できるようにするための「サービス化」の仕組みの組合せと考えることができる。</a:t>
            </a:r>
          </a:p>
          <a:p>
            <a:r>
              <a:rPr kumimoji="1" lang="ja-JP" altLang="ja-JP" sz="1200" kern="1200" dirty="0" smtClean="0">
                <a:solidFill>
                  <a:schemeClr val="tx1"/>
                </a:solidFill>
                <a:effectLst/>
                <a:latin typeface="+mn-lt"/>
                <a:ea typeface="+mn-ea"/>
                <a:cs typeface="+mn-cs"/>
              </a:rPr>
              <a:t>「システム資源の共同購買」とは、一社あるいはひとつの組織でシステム資源を調達するのではなく、共同で大量購入し調達コストを下げると共に、共用することで設備や運用管理のコストを低減しようということだ。そのため、システム機器類の徹底した標準化をすすめ大量購買することで低コストでの調達を実現し、運用管理負担の低減を図っている。</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の場合、数百万台のサーバーを保有していると言われているが、サーバーの故障や老朽化に伴う入れ替えや追加増設を考えると、年間十数万台から数十万台のサーバーを購入していると考えられる。世界におけるサーバーの年間出荷台数が、</a:t>
            </a:r>
            <a:r>
              <a:rPr kumimoji="1" lang="en-US" altLang="ja-JP" sz="1200" kern="1200" dirty="0" smtClean="0">
                <a:solidFill>
                  <a:schemeClr val="tx1"/>
                </a:solidFill>
                <a:effectLst/>
                <a:latin typeface="+mn-lt"/>
                <a:ea typeface="+mn-ea"/>
                <a:cs typeface="+mn-cs"/>
              </a:rPr>
              <a:t>1000</a:t>
            </a:r>
            <a:r>
              <a:rPr kumimoji="1" lang="ja-JP" altLang="ja-JP" sz="1200" kern="1200" dirty="0" smtClean="0">
                <a:solidFill>
                  <a:schemeClr val="tx1"/>
                </a:solidFill>
                <a:effectLst/>
                <a:latin typeface="+mn-lt"/>
                <a:ea typeface="+mn-ea"/>
                <a:cs typeface="+mn-cs"/>
              </a:rPr>
              <a:t>万台程度であることから考えると、その多さは驚異的と言えるだろう。当然、市販品を購入することはなく、</a:t>
            </a:r>
            <a:r>
              <a:rPr kumimoji="1" lang="en-US" altLang="ja-JP" sz="1200" kern="1200" dirty="0" smtClean="0">
                <a:solidFill>
                  <a:schemeClr val="tx1"/>
                </a:solidFill>
                <a:effectLst/>
                <a:latin typeface="+mn-lt"/>
                <a:ea typeface="+mn-ea"/>
                <a:cs typeface="+mn-cs"/>
              </a:rPr>
              <a:t>ODM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Original Design Manufacturing</a:t>
            </a:r>
            <a:r>
              <a:rPr kumimoji="1" lang="ja-JP" altLang="ja-JP" sz="1200" kern="1200" dirty="0" smtClean="0">
                <a:solidFill>
                  <a:schemeClr val="tx1"/>
                </a:solidFill>
                <a:effectLst/>
                <a:latin typeface="+mn-lt"/>
                <a:ea typeface="+mn-ea"/>
                <a:cs typeface="+mn-cs"/>
              </a:rPr>
              <a:t>）での調達となることから、量産効果も期待できさらに低コストでの調達を実現している。</a:t>
            </a:r>
          </a:p>
          <a:p>
            <a:r>
              <a:rPr kumimoji="1" lang="en-US" altLang="ja-JP" sz="1200" u="sng" kern="1200" dirty="0" smtClean="0">
                <a:solidFill>
                  <a:schemeClr val="tx1"/>
                </a:solidFill>
                <a:effectLst/>
                <a:latin typeface="+mn-lt"/>
                <a:ea typeface="+mn-ea"/>
                <a:cs typeface="+mn-cs"/>
                <a:hlinkClick r:id="rId3"/>
              </a:rPr>
              <a:t>http://itpro.nikkeibp.co.jp/atcl/news/14/112001992/</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また、多くの企業との共同利用となることから負荷の分散や平準化が期待できる。そのため、企業が個別に調達することに比べ調達台数の抑制も期待でき、低コスト化にも貢献していると考えられる。</a:t>
            </a:r>
          </a:p>
          <a:p>
            <a:r>
              <a:rPr kumimoji="1" lang="ja-JP" altLang="ja-JP" sz="1200" kern="1200" dirty="0" smtClean="0">
                <a:solidFill>
                  <a:schemeClr val="tx1"/>
                </a:solidFill>
                <a:effectLst/>
                <a:latin typeface="+mn-lt"/>
                <a:ea typeface="+mn-ea"/>
                <a:cs typeface="+mn-cs"/>
              </a:rPr>
              <a:t>一方、「サービス化」は、このシステム資源をサービスとして利用できることだ。つまり、物理的な作業を伴わずソフトウェアの設定だけでシステム資源の調達や構成変更を可能にしている。これを支えている仕組みが、</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a:t>
            </a:r>
            <a:r>
              <a:rPr kumimoji="1" lang="en-US" altLang="ja-JP" sz="1200" kern="1200" dirty="0" err="1" smtClean="0">
                <a:solidFill>
                  <a:schemeClr val="tx1"/>
                </a:solidFill>
                <a:effectLst/>
                <a:latin typeface="+mn-lt"/>
                <a:ea typeface="+mn-ea"/>
                <a:cs typeface="+mn-cs"/>
              </a:rPr>
              <a:t>Inftastracture</a:t>
            </a:r>
            <a:r>
              <a:rPr kumimoji="1" lang="ja-JP" altLang="ja-JP" sz="1200" kern="1200" dirty="0" smtClean="0">
                <a:solidFill>
                  <a:schemeClr val="tx1"/>
                </a:solidFill>
                <a:effectLst/>
                <a:latin typeface="+mn-lt"/>
                <a:ea typeface="+mn-ea"/>
                <a:cs typeface="+mn-cs"/>
              </a:rPr>
              <a:t>）の技術だ。こちらについては、昨日の記事を参考にしていだきたい。</a:t>
            </a:r>
          </a:p>
          <a:p>
            <a:r>
              <a:rPr kumimoji="1" lang="en-US" altLang="ja-JP" sz="1200" kern="1200" dirty="0" smtClean="0">
                <a:solidFill>
                  <a:schemeClr val="tx1"/>
                </a:solidFill>
                <a:effectLst/>
                <a:latin typeface="+mn-lt"/>
                <a:ea typeface="+mn-ea"/>
                <a:cs typeface="+mn-cs"/>
              </a:rPr>
              <a:t>&gt;&gt; </a:t>
            </a:r>
            <a:r>
              <a:rPr kumimoji="1" lang="ja-JP" altLang="ja-JP" sz="1200" kern="1200" dirty="0" smtClean="0">
                <a:solidFill>
                  <a:schemeClr val="tx1"/>
                </a:solidFill>
                <a:effectLst/>
                <a:latin typeface="+mn-lt"/>
                <a:ea typeface="+mn-ea"/>
                <a:cs typeface="+mn-cs"/>
              </a:rPr>
              <a:t>【図解】コレ</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http://</a:t>
            </a:r>
            <a:r>
              <a:rPr kumimoji="1" lang="en-US" altLang="ja-JP" sz="1200" kern="1200" dirty="0" err="1" smtClean="0">
                <a:solidFill>
                  <a:schemeClr val="tx1"/>
                </a:solidFill>
                <a:effectLst/>
                <a:latin typeface="+mn-lt"/>
                <a:ea typeface="+mn-ea"/>
                <a:cs typeface="+mn-cs"/>
              </a:rPr>
              <a:t>blogs.itmedia.co.jp</a:t>
            </a:r>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itsolutionjuku</a:t>
            </a:r>
            <a:r>
              <a:rPr kumimoji="1" lang="en-US" altLang="ja-JP" sz="1200" kern="1200" dirty="0" smtClean="0">
                <a:solidFill>
                  <a:schemeClr val="tx1"/>
                </a:solidFill>
                <a:effectLst/>
                <a:latin typeface="+mn-lt"/>
                <a:ea typeface="+mn-ea"/>
                <a:cs typeface="+mn-cs"/>
              </a:rPr>
              <a:t>/2015/05/</a:t>
            </a:r>
            <a:r>
              <a:rPr kumimoji="1" lang="en-US" altLang="ja-JP" sz="1200" kern="1200" dirty="0" err="1" smtClean="0">
                <a:solidFill>
                  <a:schemeClr val="tx1"/>
                </a:solidFill>
                <a:effectLst/>
                <a:latin typeface="+mn-lt"/>
                <a:ea typeface="+mn-ea"/>
                <a:cs typeface="+mn-cs"/>
              </a:rPr>
              <a:t>sdi.html</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により、運用や調達の自動化・自律化を実現し、必要な時に必要なリソースをオンデマンドで調達できるようにしている。さらに、従量課金により使った分だけの支払いとなることから、システム資源調達における初期投資リスクを回避することができる。</a:t>
            </a:r>
          </a:p>
          <a:p>
            <a:r>
              <a:rPr kumimoji="1" lang="ja-JP" altLang="ja-JP" sz="1200" kern="1200" dirty="0" smtClean="0">
                <a:solidFill>
                  <a:schemeClr val="tx1"/>
                </a:solidFill>
                <a:effectLst/>
                <a:latin typeface="+mn-lt"/>
                <a:ea typeface="+mn-ea"/>
                <a:cs typeface="+mn-cs"/>
              </a:rPr>
              <a:t>クラウド・コンピューティングは、このような「システム資源の共同購買」と「サービス化」により、システム資源の低コストでの調達を実現し、変更への俊敏性を確保し、需要の変動にも即応できるスケラビリティを確保している。</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1972680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【図解】コレ１枚でわかるクラウドがもたらす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の新たな価値</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クラウド・コンピューティングの登場により、私たちの日常やビジネスにおける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の価値が大きく変化しつつあります。</a:t>
            </a:r>
          </a:p>
          <a:p>
            <a:r>
              <a:rPr kumimoji="1" lang="ja-JP" altLang="ja-JP" sz="1200" kern="1200" dirty="0" smtClean="0">
                <a:solidFill>
                  <a:schemeClr val="tx1"/>
                </a:solidFill>
                <a:effectLst/>
                <a:latin typeface="+mn-lt"/>
                <a:ea typeface="+mn-ea"/>
                <a:cs typeface="+mn-cs"/>
              </a:rPr>
              <a:t>クラウドは、システム資源の価格破壊をもたらしました。例えば、世界最大のクラウド・サービス事業者である</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年のサービス開始以来、約</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回、一貫して値下げを繰り返しています。これに追従するように、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も値下げを繰り返し、熾烈な価格競争を展開しています。コンピューター機器の販売ビジネスでは、到底まねのできない価格競争と言えるでしょう。また、システム資源の調達や運用を従量課金型のサービスとして提供することで、ユーザー企業は、必要最小限のシステム資源を、僅かな運用管理負担で利用できるようになったのです。</a:t>
            </a:r>
          </a:p>
          <a:p>
            <a:r>
              <a:rPr kumimoji="1" lang="ja-JP" altLang="ja-JP" sz="1200" kern="1200" dirty="0" smtClean="0">
                <a:solidFill>
                  <a:schemeClr val="tx1"/>
                </a:solidFill>
                <a:effectLst/>
                <a:latin typeface="+mn-lt"/>
                <a:ea typeface="+mn-ea"/>
                <a:cs typeface="+mn-cs"/>
              </a:rPr>
              <a:t>かつて、情報システムを構築し使用するためには、システム資源を購入し、運用管理の専門家を雇わなくてはなりませんでした。それなりの初期投資リスクを覚悟して、取り組まなければならなかったのです。しかし、クラウドの登場によりこの常識は覆されました。そのため、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の利用に二の足を踏んでいた業務領域や新規事業への適用が拡大しつつあります。</a:t>
            </a:r>
          </a:p>
          <a:p>
            <a:r>
              <a:rPr kumimoji="1" lang="ja-JP" altLang="ja-JP" sz="1200" kern="1200" dirty="0" smtClean="0">
                <a:solidFill>
                  <a:schemeClr val="tx1"/>
                </a:solidFill>
                <a:effectLst/>
                <a:latin typeface="+mn-lt"/>
                <a:ea typeface="+mn-ea"/>
                <a:cs typeface="+mn-cs"/>
              </a:rPr>
              <a:t>また、スタートアップ企業にとっては、「失敗のコスト」が大きく低減し、容易にチャレンジできる環境が与えられるようになりました。</a:t>
            </a:r>
          </a:p>
          <a:p>
            <a:r>
              <a:rPr kumimoji="1" lang="ja-JP" altLang="ja-JP" sz="1200" kern="1200" dirty="0" smtClean="0">
                <a:solidFill>
                  <a:schemeClr val="tx1"/>
                </a:solidFill>
                <a:effectLst/>
                <a:latin typeface="+mn-lt"/>
                <a:ea typeface="+mn-ea"/>
                <a:cs typeface="+mn-cs"/>
              </a:rPr>
              <a:t>新規事業の成功確率は、１千回に数回といわれるほどハードルの高いものです。そのため、初期投資リスクが大きな時代には、新規事業へのチャレンジは、慎重にならざるを得ず、また、膨大なスタートアップ資金を調達しなければなりませんでした。しかし、クラウドの普及により、少ない初期投資コストで、様々なアイデアを試してみることができるようになったのです。</a:t>
            </a:r>
          </a:p>
          <a:p>
            <a:r>
              <a:rPr kumimoji="1" lang="ja-JP" altLang="ja-JP" sz="1200" kern="1200" dirty="0" smtClean="0">
                <a:solidFill>
                  <a:schemeClr val="tx1"/>
                </a:solidFill>
                <a:effectLst/>
                <a:latin typeface="+mn-lt"/>
                <a:ea typeface="+mn-ea"/>
                <a:cs typeface="+mn-cs"/>
              </a:rPr>
              <a:t>このように「失敗のコスト」が、低減することでチャレンジが促され、成功確率は変わらなくても、チャレンジの回数が増えることで、成功の回数も増えつつあります。その結果、イノベーションは促進され、適用業務領域を拡大してい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の普及により、高度なシステム機能を１から作り込まなくてもクラウド・サービスとして利用し、これを組み合わせることで、新たなサービスを作れる時代になりました。これによりシステム開発や運用管理と言っ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の難しさは隠蔽され、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利用者の裾野をこれまでになく拡大しつつあります。</a:t>
            </a:r>
          </a:p>
          <a:p>
            <a:r>
              <a:rPr kumimoji="1" lang="ja-JP" altLang="ja-JP" sz="1200" kern="1200" dirty="0" smtClean="0">
                <a:solidFill>
                  <a:schemeClr val="tx1"/>
                </a:solidFill>
                <a:effectLst/>
                <a:latin typeface="+mn-lt"/>
                <a:ea typeface="+mn-ea"/>
                <a:cs typeface="+mn-cs"/>
              </a:rPr>
              <a:t>これに伴い、ビジネスや日常における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の価値は、向上してゆきます。同時に、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は、その存在自身を隠蔽化してしまうほどに、私たちの周囲や環境に溶け込む「</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のアンビエント化」をもたらしつつあると言えるでしょう。</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の価値は、これまでにも増して大きくなってゆきます。しかし、このような価値を生みだすことを目的とせず、工数提供という手段を価値と捉えるビジネスは、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の「サービス化」と、それに伴う「難しさの隠蔽」によって、ビジネス・チャンスを失ってゆくことを覚悟しなければならないでしょう。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1824911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883522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29</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r>
              <a:rPr kumimoji="1" lang="ja-JP" altLang="ja-JP" sz="1200" kern="1200" dirty="0" smtClean="0">
                <a:solidFill>
                  <a:schemeClr val="tx1"/>
                </a:solidFill>
                <a:effectLst/>
                <a:latin typeface="+mn-lt"/>
                <a:ea typeface="+mn-ea"/>
                <a:cs typeface="+mn-cs"/>
              </a:rPr>
              <a:t>「クラウド・コンピューティング」という言葉は、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を努めていたエリック・シュミットのスピーチがきっかけで使われるようになったことは、前述のとおりです。新しい言葉が大好きな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業界は、時代の変化や自分達の先進性を喧伝し自社の製品やサービスを売り込むためのキャッチコピーとして、この言葉を盛んに使うようになりました。そのおかげで、各社各様の定義が生まれ、市場に様々な誤解や混乱を生みだしてしまったのです。</a:t>
            </a:r>
          </a:p>
          <a:p>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年、こんな混乱に終止符を打ち、業界の健全な発展を意図し、米国商務省の配下にある国立標準技術研究所</a:t>
            </a:r>
            <a:r>
              <a:rPr kumimoji="1" lang="en-US" altLang="ja-JP" sz="1200" kern="1200" dirty="0" smtClean="0">
                <a:solidFill>
                  <a:schemeClr val="tx1"/>
                </a:solidFill>
                <a:effectLst/>
                <a:latin typeface="+mn-lt"/>
                <a:ea typeface="+mn-ea"/>
                <a:cs typeface="+mn-cs"/>
              </a:rPr>
              <a:t>(National Institute of Standards and Technology : </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が、「クラウドの定義</a:t>
            </a:r>
            <a:r>
              <a:rPr kumimoji="1" lang="en-US" altLang="ja-JP" sz="1200" kern="1200" dirty="0" smtClean="0">
                <a:solidFill>
                  <a:schemeClr val="tx1"/>
                </a:solidFill>
                <a:effectLst/>
                <a:latin typeface="+mn-lt"/>
                <a:ea typeface="+mn-ea"/>
                <a:cs typeface="+mn-cs"/>
              </a:rPr>
              <a:t>(The NIST Definition of Cloud Computing)</a:t>
            </a:r>
            <a:r>
              <a:rPr kumimoji="1" lang="ja-JP" altLang="ja-JP" sz="1200" kern="1200" dirty="0" smtClean="0">
                <a:solidFill>
                  <a:schemeClr val="tx1"/>
                </a:solidFill>
                <a:effectLst/>
                <a:latin typeface="+mn-lt"/>
                <a:ea typeface="+mn-ea"/>
                <a:cs typeface="+mn-cs"/>
              </a:rPr>
              <a:t>」を発表、いまでは、広く受け入れられています。この定義は、決して特定の技術や規格を意味するものではなく、考え方の枠組みとして、捉えておくといいでしょう。</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の定義には、次のような記述があります。</a:t>
            </a:r>
          </a:p>
          <a:p>
            <a:r>
              <a:rPr kumimoji="1" lang="ja-JP" altLang="ja-JP" sz="1200" kern="1200" dirty="0" smtClean="0">
                <a:solidFill>
                  <a:schemeClr val="tx1"/>
                </a:solidFill>
                <a:effectLst/>
                <a:latin typeface="+mn-lt"/>
                <a:ea typeface="+mn-ea"/>
                <a:cs typeface="+mn-cs"/>
              </a:rPr>
              <a:t>「クラウド・コンピューティング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ある」。</a:t>
            </a:r>
          </a:p>
          <a:p>
            <a:r>
              <a:rPr kumimoji="1" lang="ja-JP" altLang="ja-JP" sz="1200" kern="1200" dirty="0" smtClean="0">
                <a:solidFill>
                  <a:schemeClr val="tx1"/>
                </a:solidFill>
                <a:effectLst/>
                <a:latin typeface="+mn-lt"/>
                <a:ea typeface="+mn-ea"/>
                <a:cs typeface="+mn-cs"/>
              </a:rPr>
              <a:t>ひと言で言えば、「コンピューティング資源を必要なとき必要なだけ簡単に使える仕組み」ということです。さらに、様々なクラウドの利用形態を「サービス・モデル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」と「配置モデル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」に分類、また、クラウドに備わっていなくてはならない「</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つの必須の特徴」をあげています。</a:t>
            </a:r>
          </a:p>
          <a:p>
            <a:r>
              <a:rPr kumimoji="1" lang="ja-JP" altLang="ja-JP" sz="1200" kern="1200" dirty="0" smtClean="0">
                <a:solidFill>
                  <a:schemeClr val="tx1"/>
                </a:solidFill>
                <a:effectLst/>
                <a:latin typeface="+mn-lt"/>
                <a:ea typeface="+mn-ea"/>
                <a:cs typeface="+mn-cs"/>
              </a:rPr>
              <a:t>それでは、これらについて、ひとつひとつ見てゆくことにしましょう。</a:t>
            </a:r>
          </a:p>
          <a:p>
            <a:pPr eaLnBrk="1" hangingPunct="1"/>
            <a:endParaRPr lang="ja-JP" altLang="en-US" dirty="0" smtClean="0"/>
          </a:p>
          <a:p>
            <a:pPr eaLnBrk="1" hangingPunct="1"/>
            <a:endParaRPr lang="ja-JP" altLang="en-US" dirty="0" smtClean="0"/>
          </a:p>
        </p:txBody>
      </p:sp>
    </p:spTree>
    <p:extLst>
      <p:ext uri="{BB962C8B-B14F-4D97-AF65-F5344CB8AC3E}">
        <p14:creationId xmlns:p14="http://schemas.microsoft.com/office/powerpoint/2010/main" val="210321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1950</a:t>
            </a:r>
            <a:r>
              <a:rPr kumimoji="1" lang="ja-JP" altLang="en-US" dirty="0" smtClean="0"/>
              <a:t>年代、コンピューターがビジネスで使われるようになりました。</a:t>
            </a:r>
            <a:r>
              <a:rPr kumimoji="1" lang="en-US" altLang="ja-JP" dirty="0" smtClean="0"/>
              <a:t>1964</a:t>
            </a:r>
            <a:r>
              <a:rPr kumimoji="1" lang="ja-JP" altLang="en-US" dirty="0" smtClean="0"/>
              <a:t>年、いまで言うメインフレームの前身である</a:t>
            </a:r>
            <a:r>
              <a:rPr kumimoji="1" lang="en-US" altLang="ja-JP" dirty="0" smtClean="0"/>
              <a:t>IBM </a:t>
            </a:r>
            <a:r>
              <a:rPr kumimoji="1" lang="ja-JP" altLang="en-US" dirty="0" smtClean="0"/>
              <a:t>システム</a:t>
            </a:r>
            <a:r>
              <a:rPr kumimoji="1" lang="en-US" altLang="ja-JP" dirty="0" smtClean="0"/>
              <a:t>/360</a:t>
            </a:r>
            <a:r>
              <a:rPr kumimoji="1" lang="ja-JP" altLang="en-US" dirty="0" smtClean="0"/>
              <a:t>が登場し、ビジネス・コンピューターの需要が一気に拡大します。そして、大規模な計算業務のデジタル化が始まりました。</a:t>
            </a:r>
          </a:p>
          <a:p>
            <a:endParaRPr kumimoji="1" lang="ja-JP" altLang="en-US" dirty="0" smtClean="0"/>
          </a:p>
          <a:p>
            <a:r>
              <a:rPr kumimoji="1" lang="en-US" altLang="ja-JP" dirty="0" smtClean="0"/>
              <a:t>1970</a:t>
            </a:r>
            <a:r>
              <a:rPr kumimoji="1" lang="ja-JP" altLang="en-US" dirty="0" smtClean="0"/>
              <a:t>年代、コンピューターの用途はさらに広がります。伝票の発行や経理処理、生産現場での繰り返し作業など、定型化された繰り返し業務（ルーチンワーク）がコンピューターによって処理される時代になったのです。</a:t>
            </a:r>
          </a:p>
          <a:p>
            <a:endParaRPr kumimoji="1" lang="ja-JP" altLang="en-US" dirty="0" smtClean="0"/>
          </a:p>
          <a:p>
            <a:r>
              <a:rPr kumimoji="1" lang="en-US" altLang="ja-JP" dirty="0" smtClean="0"/>
              <a:t>1980</a:t>
            </a:r>
            <a:r>
              <a:rPr kumimoji="1" lang="ja-JP" altLang="en-US" dirty="0" smtClean="0"/>
              <a:t>年代、小型コンピューターや</a:t>
            </a:r>
            <a:r>
              <a:rPr kumimoji="1" lang="en-US" altLang="ja-JP" dirty="0" smtClean="0"/>
              <a:t>PC</a:t>
            </a:r>
            <a:r>
              <a:rPr kumimoji="1" lang="ja-JP" altLang="en-US" dirty="0" smtClean="0"/>
              <a:t>の登場により、コンピューターは多くの企業に広く行き渡ります。また、企業内にネットワークが引かれ、個人や部門を越えた伝票業務の流れ（ワークフロー）がコンピューターに取り込まれデジタル化されるようになりました。</a:t>
            </a:r>
          </a:p>
          <a:p>
            <a:endParaRPr kumimoji="1" lang="ja-JP" altLang="en-US" dirty="0" smtClean="0"/>
          </a:p>
          <a:p>
            <a:r>
              <a:rPr kumimoji="1" lang="en-US" altLang="ja-JP" dirty="0" smtClean="0"/>
              <a:t>1990</a:t>
            </a:r>
            <a:r>
              <a:rPr kumimoji="1" lang="ja-JP" altLang="en-US" dirty="0" smtClean="0"/>
              <a:t>年代に入り、</a:t>
            </a:r>
            <a:r>
              <a:rPr kumimoji="1" lang="en-US" altLang="ja-JP" dirty="0" smtClean="0"/>
              <a:t>PC</a:t>
            </a:r>
            <a:r>
              <a:rPr kumimoji="1" lang="ja-JP" altLang="en-US" dirty="0" smtClean="0"/>
              <a:t>は一人一台の時代を迎えます。そして、電子メールが使われるようになり、文書や帳票の作成を</a:t>
            </a:r>
            <a:r>
              <a:rPr kumimoji="1" lang="en-US" altLang="ja-JP" dirty="0" smtClean="0"/>
              <a:t>PC</a:t>
            </a:r>
            <a:r>
              <a:rPr kumimoji="1" lang="ja-JP" altLang="en-US" dirty="0" smtClean="0"/>
              <a:t>でこなし、それらを共有する需要も生まれました。そんな時代を背景にグループウェアが登場し、共同作業（コラボレーション）のデジタル化がすすんでゆきました。インターネットも登場し、コラボレーションはさらに広がりを見せ始めます。</a:t>
            </a:r>
          </a:p>
          <a:p>
            <a:endParaRPr kumimoji="1" lang="ja-JP" altLang="en-US" dirty="0" smtClean="0"/>
          </a:p>
          <a:p>
            <a:r>
              <a:rPr kumimoji="1" lang="en-US" altLang="ja-JP" dirty="0" smtClean="0"/>
              <a:t>2000</a:t>
            </a:r>
            <a:r>
              <a:rPr kumimoji="1" lang="ja-JP" altLang="en-US" dirty="0" smtClean="0"/>
              <a:t>年代に入り、</a:t>
            </a:r>
            <a:r>
              <a:rPr kumimoji="1" lang="en-US" altLang="ja-JP" dirty="0" smtClean="0"/>
              <a:t>Facebook</a:t>
            </a:r>
            <a:r>
              <a:rPr kumimoji="1" lang="ja-JP" altLang="en-US" dirty="0" smtClean="0"/>
              <a:t>や</a:t>
            </a:r>
            <a:r>
              <a:rPr kumimoji="1" lang="en-US" altLang="ja-JP" dirty="0" smtClean="0"/>
              <a:t>Twitter</a:t>
            </a:r>
            <a:r>
              <a:rPr kumimoji="1" lang="ja-JP" altLang="en-US" dirty="0" smtClean="0"/>
              <a:t>といったソーシャルメディアが登場します。また、</a:t>
            </a:r>
            <a:r>
              <a:rPr kumimoji="1" lang="en-US" altLang="ja-JP" dirty="0" smtClean="0"/>
              <a:t>2007</a:t>
            </a:r>
            <a:r>
              <a:rPr kumimoji="1" lang="ja-JP" altLang="en-US" dirty="0" smtClean="0"/>
              <a:t>年の</a:t>
            </a:r>
            <a:r>
              <a:rPr kumimoji="1" lang="en-US" altLang="ja-JP" dirty="0" smtClean="0"/>
              <a:t>iPhone</a:t>
            </a:r>
            <a:r>
              <a:rPr kumimoji="1" lang="ja-JP" altLang="en-US" dirty="0" smtClean="0"/>
              <a:t>の登場により、誰もが常時ネットにつながる時代を迎え、ヒトとヒトのつながり（エンゲージメント）が、デジタル化される時代を迎えます。</a:t>
            </a:r>
          </a:p>
          <a:p>
            <a:endParaRPr kumimoji="1" lang="ja-JP" altLang="en-US" dirty="0" smtClean="0"/>
          </a:p>
          <a:p>
            <a:r>
              <a:rPr kumimoji="1" lang="ja-JP" altLang="en-US" dirty="0" smtClean="0"/>
              <a:t>そして、いま</a:t>
            </a:r>
            <a:r>
              <a:rPr kumimoji="1" lang="en-US" altLang="ja-JP" dirty="0" err="1" smtClean="0"/>
              <a:t>IoT</a:t>
            </a:r>
            <a:r>
              <a:rPr kumimoji="1" lang="ja-JP" altLang="en-US" smtClean="0"/>
              <a:t>の時代を迎えようとしています。モノが直接ネットにつながり、モノやヒトの状態や活動がデータとして集められ、ネットに送り出される仕組みが出来上がりつつあります。私たちの日常生活や社会活動に伴う様々なアクティビティがデジタル化されようと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1211073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30</a:t>
            </a:fld>
            <a:endParaRPr lang="en-US" altLang="ja-JP" smtClean="0"/>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r>
              <a:rPr kumimoji="1" lang="ja-JP" altLang="ja-JP" sz="1200" kern="1200" dirty="0" smtClean="0">
                <a:solidFill>
                  <a:schemeClr val="tx1"/>
                </a:solidFill>
                <a:effectLst/>
                <a:latin typeface="+mn-lt"/>
                <a:ea typeface="+mn-ea"/>
                <a:cs typeface="+mn-cs"/>
              </a:rPr>
              <a:t>クラウドをサービスとして提供するシステム資源の違いによって分類する考え方が「サービス・モデル（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as a Service</a:t>
            </a:r>
            <a:r>
              <a:rPr kumimoji="1" lang="ja-JP" altLang="ja-JP" sz="1200" kern="1200" dirty="0" smtClean="0">
                <a:solidFill>
                  <a:schemeClr val="tx1"/>
                </a:solidFill>
                <a:effectLst/>
                <a:latin typeface="+mn-lt"/>
                <a:ea typeface="+mn-ea"/>
                <a:cs typeface="+mn-cs"/>
              </a:rPr>
              <a:t>）は、電子メールやスケジュール管理、文書作成や表計算、財務会計や販売管理などのアプリケーションをネット越しに提供するサービスです。ユーザーは、アプリケーションを動かすためのハードウエアや</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、ミドルウェアの知識がなくても、アプリケーションについての設定や機能を理解していれば使うことができます。例えば、</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Office 365</a:t>
            </a:r>
            <a:r>
              <a:rPr kumimoji="1" lang="ja-JP" altLang="ja-JP" sz="1200" kern="1200" dirty="0" smtClean="0">
                <a:solidFill>
                  <a:schemeClr val="tx1"/>
                </a:solidFill>
                <a:effectLst/>
                <a:latin typeface="+mn-lt"/>
                <a:ea typeface="+mn-ea"/>
                <a:cs typeface="+mn-cs"/>
              </a:rPr>
              <a:t>などがあります。</a:t>
            </a:r>
          </a:p>
          <a:p>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Platform as a Service</a:t>
            </a:r>
            <a:r>
              <a:rPr kumimoji="1" lang="ja-JP" altLang="ja-JP" sz="1200" kern="1200" dirty="0" smtClean="0">
                <a:solidFill>
                  <a:schemeClr val="tx1"/>
                </a:solidFill>
                <a:effectLst/>
                <a:latin typeface="+mn-lt"/>
                <a:ea typeface="+mn-ea"/>
                <a:cs typeface="+mn-cs"/>
              </a:rPr>
              <a:t>）は、アプリケーションを開発や実行するためのシステム機能をサービスとして提供します。データベース、開発フレームワーク、実行時に必要なライブリーやモジュールを提供します。ユーザーは、インフラ構築や設定に煩わされることなく、アプリケーションを開発し、実行することができます。例えば、</a:t>
            </a:r>
            <a:r>
              <a:rPr kumimoji="1" lang="en-US" altLang="ja-JP" sz="1200" kern="1200" dirty="0" smtClean="0">
                <a:solidFill>
                  <a:schemeClr val="tx1"/>
                </a:solidFill>
                <a:effectLst/>
                <a:latin typeface="+mn-lt"/>
                <a:ea typeface="+mn-ea"/>
                <a:cs typeface="+mn-cs"/>
              </a:rPr>
              <a:t>Microsoft Azure Platform</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などがあげられます。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）は、サーバー、ストレージなどのシステム資源を提供するサービスです。ユーザーは、自分で</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やミドルウェアを導入し、設定を行わなくてはなりません。その上で動かすアプリケーションも自分で用意します。</a:t>
            </a:r>
          </a:p>
          <a:p>
            <a:r>
              <a:rPr kumimoji="1" lang="ja-JP" altLang="ja-JP" sz="1200" kern="1200" dirty="0" smtClean="0">
                <a:solidFill>
                  <a:schemeClr val="tx1"/>
                </a:solidFill>
                <a:effectLst/>
                <a:latin typeface="+mn-lt"/>
                <a:ea typeface="+mn-ea"/>
                <a:cs typeface="+mn-cs"/>
              </a:rPr>
              <a:t>「所有」するシステムであれば、その都度、ベンダーと交渉し、手続きや据え付け導入作業をしなければなりません。しかし</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使うと、メニュー画面であるセルフサービス・ポータルから、設定するだけで使うことができます。また、ストレージ容量やサーバー数は、必要に応じて、簡単に増減できます。そのスピードと変更に対する柔軟性は、比べものになりません。例えば、</a:t>
            </a:r>
            <a:r>
              <a:rPr kumimoji="1" lang="en-US" altLang="ja-JP" sz="1200" kern="1200" dirty="0" smtClean="0">
                <a:solidFill>
                  <a:schemeClr val="tx1"/>
                </a:solidFill>
                <a:effectLst/>
                <a:latin typeface="+mn-lt"/>
                <a:ea typeface="+mn-ea"/>
                <a:cs typeface="+mn-cs"/>
              </a:rPr>
              <a:t>Amazon EC2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IIJ GIO</a:t>
            </a:r>
            <a:r>
              <a:rPr kumimoji="1" lang="ja-JP" altLang="ja-JP" sz="1200" kern="1200" dirty="0" smtClean="0">
                <a:solidFill>
                  <a:schemeClr val="tx1"/>
                </a:solidFill>
                <a:effectLst/>
                <a:latin typeface="+mn-lt"/>
                <a:ea typeface="+mn-ea"/>
                <a:cs typeface="+mn-cs"/>
              </a:rPr>
              <a:t>クラウド、</a:t>
            </a:r>
            <a:r>
              <a:rPr kumimoji="1" lang="en-US" altLang="ja-JP" sz="1200" kern="1200" dirty="0" smtClean="0">
                <a:solidFill>
                  <a:schemeClr val="tx1"/>
                </a:solidFill>
                <a:effectLst/>
                <a:latin typeface="+mn-lt"/>
                <a:ea typeface="+mn-ea"/>
                <a:cs typeface="+mn-cs"/>
              </a:rPr>
              <a:t>Google Compute Engine</a:t>
            </a:r>
            <a:r>
              <a:rPr kumimoji="1" lang="ja-JP" altLang="ja-JP" sz="1200" kern="1200" dirty="0" smtClean="0">
                <a:solidFill>
                  <a:schemeClr val="tx1"/>
                </a:solidFill>
                <a:effectLst/>
                <a:latin typeface="+mn-lt"/>
                <a:ea typeface="+mn-ea"/>
                <a:cs typeface="+mn-cs"/>
              </a:rPr>
              <a:t>などがあげられます。</a:t>
            </a:r>
          </a:p>
          <a:p>
            <a:pPr eaLnBrk="1" hangingPunct="1"/>
            <a:endParaRPr lang="ja-JP" altLang="en-US" dirty="0" smtClean="0"/>
          </a:p>
        </p:txBody>
      </p:sp>
    </p:spTree>
    <p:extLst>
      <p:ext uri="{BB962C8B-B14F-4D97-AF65-F5344CB8AC3E}">
        <p14:creationId xmlns:p14="http://schemas.microsoft.com/office/powerpoint/2010/main" val="912393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13232"/>
            <a:fld id="{0814F00D-3174-4CAA-B5C7-F5134A634A62}" type="slidenum">
              <a:rPr lang="ja-JP" altLang="en-US" smtClean="0"/>
              <a:pPr defTabSz="913232"/>
              <a:t>31</a:t>
            </a:fld>
            <a:endParaRPr lang="en-US" altLang="ja-JP" dirty="0" smtClean="0"/>
          </a:p>
        </p:txBody>
      </p:sp>
      <p:sp>
        <p:nvSpPr>
          <p:cNvPr id="22530" name="Rectangle 2"/>
          <p:cNvSpPr>
            <a:spLocks noGrp="1" noRot="1" noChangeAspect="1" noChangeArrowheads="1" noTextEdit="1"/>
          </p:cNvSpPr>
          <p:nvPr>
            <p:ph type="sldImg"/>
          </p:nvPr>
        </p:nvSpPr>
        <p:spPr>
          <a:xfrm>
            <a:off x="1143000" y="685800"/>
            <a:ext cx="4573588" cy="3430588"/>
          </a:xfrm>
          <a:ln/>
        </p:spPr>
      </p:sp>
      <p:sp>
        <p:nvSpPr>
          <p:cNvPr id="22531" name="Rectangle 3"/>
          <p:cNvSpPr>
            <a:spLocks noGrp="1" noChangeArrowheads="1"/>
          </p:cNvSpPr>
          <p:nvPr>
            <p:ph type="body" idx="1"/>
          </p:nvPr>
        </p:nvSpPr>
        <p:spPr>
          <a:xfrm>
            <a:off x="684378" y="4343110"/>
            <a:ext cx="5489244" cy="4115670"/>
          </a:xfrm>
          <a:noFill/>
          <a:ln/>
        </p:spPr>
        <p:txBody>
          <a:bodyPr/>
          <a:lstStyle/>
          <a:p>
            <a:r>
              <a:rPr kumimoji="1" lang="ja-JP" altLang="ja-JP" sz="1200" kern="1200" dirty="0" smtClean="0">
                <a:solidFill>
                  <a:schemeClr val="tx1"/>
                </a:solidFill>
                <a:effectLst/>
                <a:latin typeface="+mn-lt"/>
                <a:ea typeface="+mn-ea"/>
                <a:cs typeface="+mn-cs"/>
              </a:rPr>
              <a:t>次は、「配置モデル（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）」です。システムの設置場所の違いによって、分類しようという考え方です。</a:t>
            </a:r>
          </a:p>
          <a:p>
            <a:r>
              <a:rPr kumimoji="1" lang="ja-JP" altLang="ja-JP" sz="1200" kern="1200" dirty="0" smtClean="0">
                <a:solidFill>
                  <a:schemeClr val="tx1"/>
                </a:solidFill>
                <a:effectLst/>
                <a:latin typeface="+mn-lt"/>
                <a:ea typeface="+mn-ea"/>
                <a:cs typeface="+mn-cs"/>
              </a:rPr>
              <a:t>ひとつは、複数のユーザー企業がインターネットを介して共用するパブリック・クラウドです。これに対して、企業がシステム資源を自社で所有し、自社専用のクラウドとして使用するプライベート・クラウドがあります。</a:t>
            </a:r>
          </a:p>
          <a:p>
            <a:r>
              <a:rPr kumimoji="1" lang="ja-JP" altLang="ja-JP" sz="1200" kern="1200" dirty="0" smtClean="0">
                <a:solidFill>
                  <a:schemeClr val="tx1"/>
                </a:solidFill>
                <a:effectLst/>
                <a:latin typeface="+mn-lt"/>
                <a:ea typeface="+mn-ea"/>
                <a:cs typeface="+mn-cs"/>
              </a:rPr>
              <a:t>もともとクラウド・コンピューティングは、先に紹介したエリック・シュミットの言葉にもあるように、パブリック・クラウドを説明するものでした。しかし、クラウドの技術を自社で占有するシステムに使えば、利用効率を高め、運用管理の負担を軽減できるとの考えから、プライベート・クラウドという言葉が生まれました。</a:t>
            </a:r>
          </a:p>
          <a:p>
            <a:r>
              <a:rPr kumimoji="1" lang="ja-JP" altLang="ja-JP" sz="1200" kern="1200" dirty="0" smtClean="0">
                <a:solidFill>
                  <a:schemeClr val="tx1"/>
                </a:solidFill>
                <a:effectLst/>
                <a:latin typeface="+mn-lt"/>
                <a:ea typeface="+mn-ea"/>
                <a:cs typeface="+mn-cs"/>
              </a:rPr>
              <a:t>他にも</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の定義には含まれてはいませんが、「バーチャル・プライベート・クラウド」または、「ホステッド・プライベート・クラウド」という言葉が、最近では使われるようになりました。</a:t>
            </a:r>
          </a:p>
          <a:p>
            <a:r>
              <a:rPr kumimoji="1" lang="ja-JP" altLang="ja-JP" sz="1200" kern="1200" dirty="0" smtClean="0">
                <a:solidFill>
                  <a:schemeClr val="tx1"/>
                </a:solidFill>
                <a:effectLst/>
                <a:latin typeface="+mn-lt"/>
                <a:ea typeface="+mn-ea"/>
                <a:cs typeface="+mn-cs"/>
              </a:rPr>
              <a:t>「パブリック・クラウドのコストパフォーマンスを享受したいが、他ユーザーの影響を受けるようでは、使い勝手が悪い。また、インターネットを介することでセキュリティの不安も払拭できない。しかし、プライベート・クラウドを自ら構築するだけの技術力も資金力もない。」</a:t>
            </a:r>
          </a:p>
          <a:p>
            <a:r>
              <a:rPr kumimoji="1" lang="ja-JP" altLang="ja-JP" sz="1200" kern="1200" dirty="0" smtClean="0">
                <a:solidFill>
                  <a:schemeClr val="tx1"/>
                </a:solidFill>
                <a:effectLst/>
                <a:latin typeface="+mn-lt"/>
                <a:ea typeface="+mn-ea"/>
                <a:cs typeface="+mn-cs"/>
              </a:rPr>
              <a:t>こんなニーズに応えようというものです。これらは、パブリック・クラウドのシステム資源の一部を特定のユーザー専用に割り当て、他ユーザーには使わせないようにし、専用線や暗号化されたインターネット（</a:t>
            </a:r>
            <a:r>
              <a:rPr kumimoji="1" lang="en-US" altLang="ja-JP" sz="1200" kern="1200" dirty="0" smtClean="0">
                <a:solidFill>
                  <a:schemeClr val="tx1"/>
                </a:solidFill>
                <a:effectLst/>
                <a:latin typeface="+mn-lt"/>
                <a:ea typeface="+mn-ea"/>
                <a:cs typeface="+mn-cs"/>
              </a:rPr>
              <a:t>VPN: Virtual Private Network</a:t>
            </a:r>
            <a:r>
              <a:rPr kumimoji="1" lang="ja-JP" altLang="ja-JP" sz="1200" kern="1200" dirty="0" smtClean="0">
                <a:solidFill>
                  <a:schemeClr val="tx1"/>
                </a:solidFill>
                <a:effectLst/>
                <a:latin typeface="+mn-lt"/>
                <a:ea typeface="+mn-ea"/>
                <a:cs typeface="+mn-cs"/>
              </a:rPr>
              <a:t>）で接続して、あたかも自社専用のプライベート・クラウドのように利用させるサービスです。</a:t>
            </a:r>
          </a:p>
          <a:p>
            <a:r>
              <a:rPr kumimoji="1" lang="ja-JP" altLang="ja-JP" sz="1200" kern="1200" dirty="0" smtClean="0">
                <a:solidFill>
                  <a:schemeClr val="tx1"/>
                </a:solidFill>
                <a:effectLst/>
                <a:latin typeface="+mn-lt"/>
                <a:ea typeface="+mn-ea"/>
                <a:cs typeface="+mn-cs"/>
              </a:rPr>
              <a:t>パブリックとプライベートのふたつを組み合わせて利用する形態をハイブリッド・クラウドといいます。</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02990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【図解】コレ１枚でわかるハイブリッドクラウド</a:t>
            </a:r>
          </a:p>
          <a:p>
            <a:r>
              <a:rPr kumimoji="1" lang="ja-JP" altLang="ja-JP" sz="1200" kern="1200" dirty="0" smtClean="0">
                <a:solidFill>
                  <a:schemeClr val="tx1"/>
                </a:solidFill>
                <a:effectLst/>
                <a:latin typeface="+mn-lt"/>
                <a:ea typeface="+mn-ea"/>
                <a:cs typeface="+mn-cs"/>
              </a:rPr>
              <a:t>パブリックとプライベートを組み合わせ、それぞれの得意不得意を補完し合いながら両者を使い分ければ、コストパフォーマンスの高いシステムの使い方ができます。</a:t>
            </a:r>
          </a:p>
          <a:p>
            <a:r>
              <a:rPr kumimoji="1" lang="ja-JP" altLang="ja-JP" sz="1200" kern="1200" dirty="0" smtClean="0">
                <a:solidFill>
                  <a:schemeClr val="tx1"/>
                </a:solidFill>
                <a:effectLst/>
                <a:latin typeface="+mn-lt"/>
                <a:ea typeface="+mn-ea"/>
                <a:cs typeface="+mn-cs"/>
              </a:rPr>
              <a:t>例えば、電子メールや情報共有などのコラボレーション機能など、自社の独自性がないものは、パブリック・クラウドの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を利用し、セキュリティを厳しく管理しなければならない人事情報や個人認証は、プライベート・クラウドでおこない、その情報を使って</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を利用できるようにするという使い方があります。</a:t>
            </a:r>
          </a:p>
          <a:p>
            <a:r>
              <a:rPr kumimoji="1" lang="ja-JP" altLang="ja-JP" sz="1200" kern="1200" dirty="0" smtClean="0">
                <a:solidFill>
                  <a:schemeClr val="tx1"/>
                </a:solidFill>
                <a:effectLst/>
                <a:latin typeface="+mn-lt"/>
                <a:ea typeface="+mn-ea"/>
                <a:cs typeface="+mn-cs"/>
              </a:rPr>
              <a:t>また、モバイルで、世界中どこからも使える経費精算サービスをパブリック・クラウドの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として利用し、そのデータを、プライベート・クラウドの自社専用の会計システムに取り込んで処理するという使い方も考えられます。</a:t>
            </a:r>
          </a:p>
          <a:p>
            <a:r>
              <a:rPr kumimoji="1" lang="ja-JP" altLang="ja-JP" sz="1200" kern="1200" dirty="0" smtClean="0">
                <a:solidFill>
                  <a:schemeClr val="tx1"/>
                </a:solidFill>
                <a:effectLst/>
                <a:latin typeface="+mn-lt"/>
                <a:ea typeface="+mn-ea"/>
                <a:cs typeface="+mn-cs"/>
              </a:rPr>
              <a:t>他にも、アプリケーション・システムを開発する際、社外のプログラマーと共同で作業を進めることや、開発に便利なツールを簡単に利用できるパブリックを使い、本番は自社専用のプライベート・クラウドに移して稼働させるといった使い方もあります。</a:t>
            </a:r>
          </a:p>
          <a:p>
            <a:r>
              <a:rPr kumimoji="1" lang="ja-JP" altLang="ja-JP" sz="1200" kern="1200" dirty="0" smtClean="0">
                <a:solidFill>
                  <a:schemeClr val="tx1"/>
                </a:solidFill>
                <a:effectLst/>
                <a:latin typeface="+mn-lt"/>
                <a:ea typeface="+mn-ea"/>
                <a:cs typeface="+mn-cs"/>
              </a:rPr>
              <a:t>さらに、災害への対応を考え、通常はプライベート・クラウドを使用し、データのバックアップや災害時の代替システムをパブリック・クラウドに置いておき、災害のためにプライベート・クラウドが使えなくなったら切り替えて使用し、業務を継続させようという使い方もあります。</a:t>
            </a:r>
          </a:p>
          <a:p>
            <a:r>
              <a:rPr kumimoji="1" lang="ja-JP" altLang="ja-JP" sz="1200" kern="1200" dirty="0" smtClean="0">
                <a:solidFill>
                  <a:schemeClr val="tx1"/>
                </a:solidFill>
                <a:effectLst/>
                <a:latin typeface="+mn-lt"/>
                <a:ea typeface="+mn-ea"/>
                <a:cs typeface="+mn-cs"/>
              </a:rPr>
              <a:t>このように、パブリックとプライベートそれぞれの得意をうまく組み合わせ、利便性やコストパフォーマンスの高いシステムを実現しようというのが、ハイブリット・クラウドについての一般的理解です。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34</a:t>
            </a:fld>
            <a:endParaRPr kumimoji="1" lang="ja-JP" altLang="en-US"/>
          </a:p>
        </p:txBody>
      </p:sp>
    </p:spTree>
    <p:extLst>
      <p:ext uri="{BB962C8B-B14F-4D97-AF65-F5344CB8AC3E}">
        <p14:creationId xmlns:p14="http://schemas.microsoft.com/office/powerpoint/2010/main" val="152190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ただ、</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の「クラウド・コンピューティングの定義」からは、少し違った解釈ができそうです。ここには、「ハイブリッドクラウド（</a:t>
            </a:r>
            <a:r>
              <a:rPr kumimoji="1" lang="en-US" altLang="ja-JP" sz="1200" kern="1200" dirty="0" smtClean="0">
                <a:solidFill>
                  <a:schemeClr val="tx1"/>
                </a:solidFill>
                <a:effectLst/>
                <a:latin typeface="+mn-lt"/>
                <a:ea typeface="+mn-ea"/>
                <a:cs typeface="+mn-cs"/>
              </a:rPr>
              <a:t>Hybrid cloud</a:t>
            </a:r>
            <a:r>
              <a:rPr kumimoji="1" lang="ja-JP" altLang="ja-JP" sz="1200" kern="1200" dirty="0" smtClean="0">
                <a:solidFill>
                  <a:schemeClr val="tx1"/>
                </a:solidFill>
                <a:effectLst/>
                <a:latin typeface="+mn-lt"/>
                <a:ea typeface="+mn-ea"/>
                <a:cs typeface="+mn-cs"/>
              </a:rPr>
              <a:t>）」について次のように書かれています。</a:t>
            </a:r>
          </a:p>
          <a:p>
            <a:r>
              <a:rPr kumimoji="1" lang="ja-JP" altLang="ja-JP" sz="1200" kern="1200" dirty="0" smtClean="0">
                <a:solidFill>
                  <a:schemeClr val="tx1"/>
                </a:solidFill>
                <a:effectLst/>
                <a:latin typeface="+mn-lt"/>
                <a:ea typeface="+mn-ea"/>
                <a:cs typeface="+mn-cs"/>
              </a:rPr>
              <a:t>「クラウドのインフラストラクチャは二つ以上の異なる</a:t>
            </a:r>
            <a:r>
              <a:rPr kumimoji="1" lang="ja-JP" altLang="ja-JP" sz="1200" b="1" u="sng" kern="1200" dirty="0" smtClean="0">
                <a:solidFill>
                  <a:schemeClr val="tx1"/>
                </a:solidFill>
                <a:effectLst/>
                <a:latin typeface="+mn-lt"/>
                <a:ea typeface="+mn-ea"/>
                <a:cs typeface="+mn-cs"/>
              </a:rPr>
              <a:t>クラウドインフラストラクチャ</a:t>
            </a:r>
            <a:r>
              <a:rPr kumimoji="1" lang="ja-JP" altLang="ja-JP" sz="1200" kern="1200" dirty="0" smtClean="0">
                <a:solidFill>
                  <a:schemeClr val="tx1"/>
                </a:solidFill>
                <a:effectLst/>
                <a:latin typeface="+mn-lt"/>
                <a:ea typeface="+mn-ea"/>
                <a:cs typeface="+mn-cs"/>
              </a:rPr>
              <a:t>（プライベート、コミュニティまたはパブリック）の組み合わせである。各クラウドは独立の存在であるが、</a:t>
            </a:r>
            <a:r>
              <a:rPr kumimoji="1" lang="ja-JP" altLang="ja-JP" sz="1200" b="1" u="sng" kern="1200" dirty="0" smtClean="0">
                <a:solidFill>
                  <a:schemeClr val="tx1"/>
                </a:solidFill>
                <a:effectLst/>
                <a:latin typeface="+mn-lt"/>
                <a:ea typeface="+mn-ea"/>
                <a:cs typeface="+mn-cs"/>
              </a:rPr>
              <a:t>標準化された、あるいは固有の技術で結合され、データとアプリケーションの移動可能性を実現している</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ここから読み取れることは、対象は、「クラウドインフラストラクチャ＝</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あること。そして、「実態は異なるインフラであっても、あたかもそれらがひとつのインフラであるかのように、データとアプリケーションを、両者を跨いで容易に行き来できる仕組み」であるということです。つまり、「</a:t>
            </a:r>
            <a:r>
              <a:rPr kumimoji="1" lang="ja-JP" altLang="ja-JP" sz="1200" b="1" u="sng" kern="1200" dirty="0" smtClean="0">
                <a:solidFill>
                  <a:schemeClr val="tx1"/>
                </a:solidFill>
                <a:effectLst/>
                <a:latin typeface="+mn-lt"/>
                <a:ea typeface="+mn-ea"/>
                <a:cs typeface="+mn-cs"/>
              </a:rPr>
              <a:t>プライベート・クラウドとパブリック・クラウドをシームレスなひとつのシステム</a:t>
            </a:r>
            <a:r>
              <a:rPr kumimoji="1" lang="ja-JP" altLang="ja-JP" sz="1200" kern="1200" dirty="0" smtClean="0">
                <a:solidFill>
                  <a:schemeClr val="tx1"/>
                </a:solidFill>
                <a:effectLst/>
                <a:latin typeface="+mn-lt"/>
                <a:ea typeface="+mn-ea"/>
                <a:cs typeface="+mn-cs"/>
              </a:rPr>
              <a:t>」として扱おうという考え方です。</a:t>
            </a:r>
          </a:p>
          <a:p>
            <a:r>
              <a:rPr kumimoji="1" lang="ja-JP" altLang="ja-JP" sz="1200" kern="1200" dirty="0" smtClean="0">
                <a:solidFill>
                  <a:schemeClr val="tx1"/>
                </a:solidFill>
                <a:effectLst/>
                <a:latin typeface="+mn-lt"/>
                <a:ea typeface="+mn-ea"/>
                <a:cs typeface="+mn-cs"/>
              </a:rPr>
              <a:t>特定の企業が所有するプライベート・クラウドは、どうしても物理的規模や能力の制約を受けます。しかし、これをパブリック・クラウドと組み合わせて、ひとつのシステムとして扱えれば、実質的には上限を気にすることのない規模と能力を手に入れることができます。このような仕組みが「ハイブリッドクラウド」の本来の定義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1744095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38</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2"/>
            <a:ext cx="5486084" cy="4114221"/>
          </a:xfrm>
          <a:noFill/>
          <a:ln/>
        </p:spPr>
        <p:txBody>
          <a:bodyPr/>
          <a:lstStyle/>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のクラウドの定義で述べられている「</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a:t>
            </a:r>
            <a:r>
              <a:rPr kumimoji="1" lang="en-US" altLang="ja-JP" sz="1200" kern="1200" dirty="0" smtClean="0">
                <a:solidFill>
                  <a:schemeClr val="tx1"/>
                </a:solidFill>
                <a:effectLst/>
                <a:latin typeface="+mn-lt"/>
                <a:ea typeface="+mn-ea"/>
                <a:cs typeface="+mn-cs"/>
              </a:rPr>
              <a:t>(Five Essential Characteristics)</a:t>
            </a:r>
            <a:r>
              <a:rPr kumimoji="1" lang="ja-JP" altLang="ja-JP" sz="1200" kern="1200" dirty="0" smtClean="0">
                <a:solidFill>
                  <a:schemeClr val="tx1"/>
                </a:solidFill>
                <a:effectLst/>
                <a:latin typeface="+mn-lt"/>
                <a:ea typeface="+mn-ea"/>
                <a:cs typeface="+mn-cs"/>
              </a:rPr>
              <a:t>について、説明しましょう。</a:t>
            </a:r>
          </a:p>
          <a:p>
            <a:pPr lvl="0"/>
            <a:r>
              <a:rPr kumimoji="1" lang="ja-JP" altLang="ja-JP" sz="1200" b="1" kern="1200" dirty="0" smtClean="0">
                <a:solidFill>
                  <a:schemeClr val="tx1"/>
                </a:solidFill>
                <a:effectLst/>
                <a:latin typeface="+mn-lt"/>
                <a:ea typeface="+mn-ea"/>
                <a:cs typeface="+mn-cs"/>
              </a:rPr>
              <a:t>オンデマンド・セルフサービス </a:t>
            </a:r>
            <a:r>
              <a:rPr kumimoji="1" lang="ja-JP" altLang="ja-JP" sz="1200" kern="1200" dirty="0" smtClean="0">
                <a:solidFill>
                  <a:schemeClr val="tx1"/>
                </a:solidFill>
                <a:effectLst/>
                <a:latin typeface="+mn-lt"/>
                <a:ea typeface="+mn-ea"/>
                <a:cs typeface="+mn-cs"/>
              </a:rPr>
              <a:t>： ユーザーが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画面（セルフサービス・ポータル）からシステムの調達や各種設定を行うと人手を介することなく自動で実行してくれる仕組みを備えていること。</a:t>
            </a:r>
          </a:p>
          <a:p>
            <a:pPr lvl="0"/>
            <a:r>
              <a:rPr kumimoji="1" lang="ja-JP" altLang="ja-JP" sz="1200" b="1" kern="1200" dirty="0" smtClean="0">
                <a:solidFill>
                  <a:schemeClr val="tx1"/>
                </a:solidFill>
                <a:effectLst/>
                <a:latin typeface="+mn-lt"/>
                <a:ea typeface="+mn-ea"/>
                <a:cs typeface="+mn-cs"/>
              </a:rPr>
              <a:t>幅広いネットワークアクセス </a:t>
            </a:r>
            <a:r>
              <a:rPr kumimoji="1" lang="en-US" altLang="ja-JP" sz="1200" kern="1200" dirty="0" smtClean="0">
                <a:solidFill>
                  <a:schemeClr val="tx1"/>
                </a:solidFill>
                <a:effectLst/>
                <a:latin typeface="+mn-lt"/>
                <a:ea typeface="+mn-ea"/>
                <a:cs typeface="+mn-cs"/>
              </a:rPr>
              <a:t>: PC</a:t>
            </a:r>
            <a:r>
              <a:rPr kumimoji="1" lang="ja-JP" altLang="ja-JP" sz="1200" kern="1200" dirty="0" smtClean="0">
                <a:solidFill>
                  <a:schemeClr val="tx1"/>
                </a:solidFill>
                <a:effectLst/>
                <a:latin typeface="+mn-lt"/>
                <a:ea typeface="+mn-ea"/>
                <a:cs typeface="+mn-cs"/>
              </a:rPr>
              <a:t>だけではない様々なデバイスから利用できること。</a:t>
            </a:r>
          </a:p>
          <a:p>
            <a:pPr lvl="0"/>
            <a:r>
              <a:rPr kumimoji="1" lang="ja-JP" altLang="ja-JP" sz="1200" b="1" kern="1200" dirty="0" smtClean="0">
                <a:solidFill>
                  <a:schemeClr val="tx1"/>
                </a:solidFill>
                <a:effectLst/>
                <a:latin typeface="+mn-lt"/>
                <a:ea typeface="+mn-ea"/>
                <a:cs typeface="+mn-cs"/>
              </a:rPr>
              <a:t>リソースの共有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複数のユーザーでシステム資源を共有し、融通し合える仕組みを備えていること。</a:t>
            </a:r>
          </a:p>
          <a:p>
            <a:pPr lvl="0"/>
            <a:r>
              <a:rPr kumimoji="1" lang="ja-JP" altLang="ja-JP" sz="1200" b="1" kern="1200" dirty="0" smtClean="0">
                <a:solidFill>
                  <a:schemeClr val="tx1"/>
                </a:solidFill>
                <a:effectLst/>
                <a:latin typeface="+mn-lt"/>
                <a:ea typeface="+mn-ea"/>
                <a:cs typeface="+mn-cs"/>
              </a:rPr>
              <a:t>迅速な拡張性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ユーザーの要求に応じて、システムの拡張や縮小を即座に行えること。</a:t>
            </a:r>
          </a:p>
          <a:p>
            <a:pPr lvl="0"/>
            <a:r>
              <a:rPr kumimoji="1" lang="ja-JP" altLang="ja-JP" sz="1200" b="1" kern="1200" dirty="0" smtClean="0">
                <a:solidFill>
                  <a:schemeClr val="tx1"/>
                </a:solidFill>
                <a:effectLst/>
                <a:latin typeface="+mn-lt"/>
                <a:ea typeface="+mn-ea"/>
                <a:cs typeface="+mn-cs"/>
              </a:rPr>
              <a:t>サービスが計測可能・従量課金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サービスの利用量、例えば</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やストレージをどれくらい使ったかを電気料金のように計測できる仕組みを持ち、それによって従量課金（使った分だけの支払い）が可能であること。</a:t>
            </a:r>
          </a:p>
          <a:p>
            <a:r>
              <a:rPr kumimoji="1" lang="ja-JP" altLang="ja-JP" sz="1200" kern="1200" dirty="0" smtClean="0">
                <a:solidFill>
                  <a:schemeClr val="tx1"/>
                </a:solidFill>
                <a:effectLst/>
                <a:latin typeface="+mn-lt"/>
                <a:ea typeface="+mn-ea"/>
                <a:cs typeface="+mn-cs"/>
              </a:rPr>
              <a:t>これらを実現するため、システム資源をソフトウェア的な設定だけで構築や変更できる「仮想化」、人手をかけずに運用管理できる「運用の自動化」、ユーザーに難しい設定をさせないための「調達の自動化」の技術が使われています。</a:t>
            </a:r>
          </a:p>
          <a:p>
            <a:r>
              <a:rPr kumimoji="1" lang="ja-JP" altLang="ja-JP" sz="1200" kern="1200" dirty="0" smtClean="0">
                <a:solidFill>
                  <a:schemeClr val="tx1"/>
                </a:solidFill>
                <a:effectLst/>
                <a:latin typeface="+mn-lt"/>
                <a:ea typeface="+mn-ea"/>
                <a:cs typeface="+mn-cs"/>
              </a:rPr>
              <a:t>これを事業者が設置・運用し、ネット越しにサービスとして提供するのがパブリック・クラウド、自社で設置・運用し、自社内だけで使用するのがプライベート・クラウドです。</a:t>
            </a:r>
          </a:p>
          <a:p>
            <a:r>
              <a:rPr kumimoji="1" lang="ja-JP" altLang="ja-JP" sz="1200" kern="1200" dirty="0" smtClean="0">
                <a:solidFill>
                  <a:schemeClr val="tx1"/>
                </a:solidFill>
                <a:effectLst/>
                <a:latin typeface="+mn-lt"/>
                <a:ea typeface="+mn-ea"/>
                <a:cs typeface="+mn-cs"/>
              </a:rPr>
              <a:t>これにより、徹底して人的な介在を排除し、人的ミスの排除、調達や変更の高速化、運用管理の負担軽減を実現し、人件費を削減、テクノロジーの進化に伴うコストパフォーマンスの改善を長期継続的に提供し続けようとしているのです。</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つの必須の特徴」は、クラウド・コンピューティングの本質的な価値を実現する要件と言えるでしょう。</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lang="ja-JP" altLang="en-US" dirty="0" smtClean="0"/>
          </a:p>
        </p:txBody>
      </p:sp>
    </p:spTree>
    <p:extLst>
      <p:ext uri="{BB962C8B-B14F-4D97-AF65-F5344CB8AC3E}">
        <p14:creationId xmlns:p14="http://schemas.microsoft.com/office/powerpoint/2010/main" val="926988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【図解】コレ１枚で分かるマルチ・クラウド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クラウド・コンピューティングとは、何かを改めて整理してみると次のようになります。</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コンピューティングリソース（ネットワーク、サーバー、ストレージ、アプリケーション、開発実行環境など）を共用する。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物理的なハードウェアの設置や接続などの作業を必要とせず、ソフトウエア的な設定だけで調達や構築ができる。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ネットワークを介して、利用できる。</a:t>
            </a:r>
          </a:p>
          <a:p>
            <a:r>
              <a:rPr kumimoji="1" lang="ja-JP" altLang="ja-JP" sz="1200" kern="1200" dirty="0" smtClean="0">
                <a:solidFill>
                  <a:schemeClr val="tx1"/>
                </a:solidFill>
                <a:effectLst/>
                <a:latin typeface="+mn-lt"/>
                <a:ea typeface="+mn-ea"/>
                <a:cs typeface="+mn-cs"/>
              </a:rPr>
              <a:t>そんなサービスのことです。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を特定の企業や組織で占有利用する場合を「プライベート・クラウド」といいます。例えば、企業や組織にとって独自性の高いアプリケーションの運用に際し、その運用方法やリソースの管理について、独自のやり方にこだわりたい場合や、コンプライアンス上の理由からデータやシステムのハードウェア基盤を他の企業や組織と共用することが赦されない場合などは、この方式が選択されます。ただ、独自にシステム基盤を所有し、これを運用管理しなければならないための投資や、構築、運用管理のためのスキルや人材を自ら確保する必要があります。また、システムを設置する場所や設備を自ら所有するか、自分達専用にデータセンターを借り受けなければなりません。</a:t>
            </a:r>
          </a:p>
          <a:p>
            <a:r>
              <a:rPr kumimoji="1" lang="ja-JP" altLang="ja-JP" sz="1200" kern="1200" dirty="0" smtClean="0">
                <a:solidFill>
                  <a:schemeClr val="tx1"/>
                </a:solidFill>
                <a:effectLst/>
                <a:latin typeface="+mn-lt"/>
                <a:ea typeface="+mn-ea"/>
                <a:cs typeface="+mn-cs"/>
              </a:rPr>
              <a:t>一方、異なる複数の企業や組織（テナントと言います）で共用する場合を「パブリック・クラウド」と言います。システムの構築や運用管理は、クラウド・サービス・プロバイダーから提供される機能やサービスの範囲で、自社の業務要件やシステム要件に合わせて設定し、利用します。利用者にとっては、初期の設備投資は不要となり、運用管理の多くもプロバイダーに任せることができるので、少ない運用管理負担で使うことができます。もちろん、複数テナントで利用してもセキュリティを確保し、安定して運用するための機能や仕組みは備わっています。ただ、それぞれのパブリック・クラウドの標準に従い、これら機能や仕組みを使いこなすためのスキルは必要です。</a:t>
            </a:r>
          </a:p>
          <a:p>
            <a:r>
              <a:rPr kumimoji="1" lang="ja-JP" altLang="ja-JP" sz="1200" kern="1200" dirty="0" smtClean="0">
                <a:solidFill>
                  <a:schemeClr val="tx1"/>
                </a:solidFill>
                <a:effectLst/>
                <a:latin typeface="+mn-lt"/>
                <a:ea typeface="+mn-ea"/>
                <a:cs typeface="+mn-cs"/>
              </a:rPr>
              <a:t>プライベートもパブリックも、運用の自動化やシステム・リソースの調達や構成変更を簡単にしてくれる機能が備わっている点では同じです。アプリケーション毎にハードウェアを導入し運用管理する場合に比べて、遥かにシステム・リソースの調達や構築、構成変更や運用管理が容易になります。</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仮想化は、このようなクラウド・コンピューティングを支える技術のひとつです。仮想化の技術を使えば、ハードウェア的な作業を必要とせず、システムの調達や構築が可能になります。ただ、</a:t>
            </a:r>
            <a:r>
              <a:rPr kumimoji="1" lang="ja-JP" altLang="en-US" sz="1200" kern="1200" dirty="0" smtClean="0">
                <a:solidFill>
                  <a:schemeClr val="tx1"/>
                </a:solidFill>
                <a:effectLst/>
                <a:latin typeface="+mn-lt"/>
                <a:ea typeface="+mn-ea"/>
                <a:cs typeface="+mn-cs"/>
              </a:rPr>
              <a:t>仮想化の技術だけでは、</a:t>
            </a:r>
            <a:r>
              <a:rPr kumimoji="1" lang="ja-JP" altLang="ja-JP" sz="1200" kern="1200" dirty="0" smtClean="0">
                <a:solidFill>
                  <a:schemeClr val="tx1"/>
                </a:solidFill>
                <a:effectLst/>
                <a:latin typeface="+mn-lt"/>
                <a:ea typeface="+mn-ea"/>
                <a:cs typeface="+mn-cs"/>
              </a:rPr>
              <a:t>調達や構築、運用管理に関わる様々な設定は、エンジニアが自分でやらなければなりません。クラウドは、これらを自動化することで、その負担を大幅に削減し、エンジニアの生産性を高めてくれます。なお、仮想化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のようにサーバーやストレージなどのシステム・インフラをサービスとして提供する場合には使われますが、</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のようにインフラを隠蔽し、ユーザーには意識させない使い方の場合は、他の方法で複数のテナントに共用させる仕組みが使われる場合が、一般的です。</a:t>
            </a:r>
          </a:p>
          <a:p>
            <a:r>
              <a:rPr kumimoji="1" lang="ja-JP" altLang="ja-JP" sz="1200" kern="1200" dirty="0" smtClean="0">
                <a:solidFill>
                  <a:schemeClr val="tx1"/>
                </a:solidFill>
                <a:effectLst/>
                <a:latin typeface="+mn-lt"/>
                <a:ea typeface="+mn-ea"/>
                <a:cs typeface="+mn-cs"/>
              </a:rPr>
              <a:t>このクラウドを機能や役割に応じて組み合わせる利用形態を「ハイブリッド・クラウド」と呼んでいます。両者は、個別独立して運用されますが、使われる技術基盤を標準化された共通の仕組みで作っておければ、データとアプリケーションを容易に移動し、負荷や役割に応じて使い分けることができます。例えば、セキュリティ的に慎重に管理しなければならいデータやアプリケーションは、プライベート・クラウドを使い、汎用的でグローバルなネットワークが必要となるアプリケーションはパブリック・クラウドを使い、両者を必要に応じて連携するなどの使い方です。</a:t>
            </a:r>
          </a:p>
          <a:p>
            <a:r>
              <a:rPr kumimoji="1" lang="ja-JP" altLang="ja-JP" sz="1200" kern="1200" dirty="0" smtClean="0">
                <a:solidFill>
                  <a:schemeClr val="tx1"/>
                </a:solidFill>
                <a:effectLst/>
                <a:latin typeface="+mn-lt"/>
                <a:ea typeface="+mn-ea"/>
                <a:cs typeface="+mn-cs"/>
              </a:rPr>
              <a:t>このようなクラウドを構築するために必要な機能を集めたオープンソースのパッケージ・ソフトウェアとして、</a:t>
            </a:r>
            <a:r>
              <a:rPr kumimoji="1" lang="en-US" altLang="ja-JP" sz="1200" kern="1200" dirty="0" err="1"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CloudStack</a:t>
            </a:r>
            <a:r>
              <a:rPr kumimoji="1" lang="ja-JP" altLang="ja-JP" sz="1200" kern="1200" dirty="0" smtClean="0">
                <a:solidFill>
                  <a:schemeClr val="tx1"/>
                </a:solidFill>
                <a:effectLst/>
                <a:latin typeface="+mn-lt"/>
                <a:ea typeface="+mn-ea"/>
                <a:cs typeface="+mn-cs"/>
              </a:rPr>
              <a:t>などがあります。これらを使うことで、クラウド基盤の構築が容易になるだけではなく、パブリックとプライベートで同じものを使っていれば、ハイブリット・クラウドの実現も容易になります。</a:t>
            </a:r>
          </a:p>
          <a:p>
            <a:r>
              <a:rPr kumimoji="1" lang="ja-JP" altLang="ja-JP" sz="1200" kern="1200" dirty="0" smtClean="0">
                <a:solidFill>
                  <a:schemeClr val="tx1"/>
                </a:solidFill>
                <a:effectLst/>
                <a:latin typeface="+mn-lt"/>
                <a:ea typeface="+mn-ea"/>
                <a:cs typeface="+mn-cs"/>
              </a:rPr>
              <a:t>また、異なるパブリック・クラウド、例えば、</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Cloud Platform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Windows Azure Platform</a:t>
            </a:r>
            <a:r>
              <a:rPr kumimoji="1" lang="ja-JP" altLang="ja-JP" sz="1200" kern="1200" dirty="0" smtClean="0">
                <a:solidFill>
                  <a:schemeClr val="tx1"/>
                </a:solidFill>
                <a:effectLst/>
                <a:latin typeface="+mn-lt"/>
                <a:ea typeface="+mn-ea"/>
                <a:cs typeface="+mn-cs"/>
              </a:rPr>
              <a:t>などには、それぞれに得意とする機能やサービスがありますが、これらを目的に応じて組合せ、自分達にとって最適なサービスを実現するクラウドの利用形態を「マルチ・クラウド」と呼びます。</a:t>
            </a:r>
          </a:p>
          <a:p>
            <a:r>
              <a:rPr kumimoji="1" lang="ja-JP" altLang="ja-JP" sz="1200" kern="1200" dirty="0" smtClean="0">
                <a:solidFill>
                  <a:schemeClr val="tx1"/>
                </a:solidFill>
                <a:effectLst/>
                <a:latin typeface="+mn-lt"/>
                <a:ea typeface="+mn-ea"/>
                <a:cs typeface="+mn-cs"/>
              </a:rPr>
              <a:t>ユーザーにとって大切なことは、自分達にとって機能やコスト、使い勝手において最適なサービスを実現することです。その背後でどのようなシステムが使われるかは、必ずしも重要なことではありません。システムを提供し、その管理を担う人たちは、パブリック・クラウドやプライベート・クラウド、ハイブリッド・クラウドやマルチ・クラウドを使い分けてゆくことが大切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39</a:t>
            </a:fld>
            <a:endParaRPr kumimoji="1" lang="ja-JP" altLang="en-US"/>
          </a:p>
        </p:txBody>
      </p:sp>
    </p:spTree>
    <p:extLst>
      <p:ext uri="{BB962C8B-B14F-4D97-AF65-F5344CB8AC3E}">
        <p14:creationId xmlns:p14="http://schemas.microsoft.com/office/powerpoint/2010/main" val="1831086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581911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【図解】コレ１枚でわかるクラウドのガバナンス</a:t>
            </a:r>
          </a:p>
          <a:p>
            <a:r>
              <a:rPr kumimoji="1" lang="ja-JP" altLang="ja-JP" sz="1200" kern="1200" dirty="0" smtClean="0">
                <a:solidFill>
                  <a:schemeClr val="tx1"/>
                </a:solidFill>
                <a:effectLst/>
                <a:latin typeface="+mn-lt"/>
                <a:ea typeface="+mn-ea"/>
                <a:cs typeface="+mn-cs"/>
              </a:rPr>
              <a:t>「ガバナンスが不安なので、パブリック・クラウドは使えない」という話を聞くことがあります。</a:t>
            </a:r>
          </a:p>
          <a:p>
            <a:r>
              <a:rPr kumimoji="1" lang="ja-JP" altLang="ja-JP" sz="1200" kern="1200" dirty="0" smtClean="0">
                <a:solidFill>
                  <a:schemeClr val="tx1"/>
                </a:solidFill>
                <a:effectLst/>
                <a:latin typeface="+mn-lt"/>
                <a:ea typeface="+mn-ea"/>
                <a:cs typeface="+mn-cs"/>
              </a:rPr>
              <a:t>本来、ガバナンスとは、「命令や指示などなくても、普段通りの業務をこなしていれば、業務や経営の目的が達成されるビジネス・プロセスを構築し、それを運用すること」です。セキュリティを確保するあるいは、コンプライアンスを守るといったことも、これに含まれます。</a:t>
            </a:r>
          </a:p>
          <a:p>
            <a:r>
              <a:rPr kumimoji="1" lang="ja-JP" altLang="ja-JP" sz="1200" kern="1200" dirty="0" smtClean="0">
                <a:solidFill>
                  <a:schemeClr val="tx1"/>
                </a:solidFill>
                <a:effectLst/>
                <a:latin typeface="+mn-lt"/>
                <a:ea typeface="+mn-ea"/>
                <a:cs typeface="+mn-cs"/>
              </a:rPr>
              <a:t>決して、指示され、命令され、自らも負担を感じてルールや規律を守ることではありません。このような行為は、指示・命令する側にとっても、守る側にとっても大きな負担です。また、結果として、「やらされる」側の人たちの中には、楽をしようと考えてセキュリティやコンプライアンスに反する行為を行うことにもなりかねません。さらに、マニュアルの整備、研修、管理・監視など、コスト的にも作業的にも大きな負担となってしまいます。このような行為は、「ガバナンス」ではありません。</a:t>
            </a:r>
          </a:p>
          <a:p>
            <a:r>
              <a:rPr kumimoji="1" lang="ja-JP" altLang="ja-JP" sz="1200" kern="1200" dirty="0" smtClean="0">
                <a:solidFill>
                  <a:schemeClr val="tx1"/>
                </a:solidFill>
                <a:effectLst/>
                <a:latin typeface="+mn-lt"/>
                <a:ea typeface="+mn-ea"/>
                <a:cs typeface="+mn-cs"/>
              </a:rPr>
              <a:t>本来のガバナンスとは、日常の業務を普通にこなしていれば、「効率」も上がり、「コスト」も抑制され、「リスク」も低減され、「利便性」も向上する。そんな業務の仕組みを作り運用することなのです。</a:t>
            </a:r>
          </a:p>
          <a:p>
            <a:r>
              <a:rPr kumimoji="1" lang="ja-JP" altLang="ja-JP" sz="1200" kern="1200" dirty="0" smtClean="0">
                <a:solidFill>
                  <a:schemeClr val="tx1"/>
                </a:solidFill>
                <a:effectLst/>
                <a:latin typeface="+mn-lt"/>
                <a:ea typeface="+mn-ea"/>
                <a:cs typeface="+mn-cs"/>
              </a:rPr>
              <a:t>しかし、この理想を完全に実現することは、コスト的にも技術的にも容易なことではありません。そこで、どこまでなら許容できるかの「許容水準」とどこまでできたら達成とするかの「達成基準」を設定し、最適な施策を打つことになります。そのためには、「効率」、「コスト」、「リスク」、「利便性」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つの状況がいつでも見えていて、その状況を必要に応じて調整・変更できなくてはなりません。このような仕組みが整っていていることを、「ガバナンスが担保されている」と言います。</a:t>
            </a:r>
          </a:p>
          <a:p>
            <a:r>
              <a:rPr kumimoji="1" lang="ja-JP" altLang="ja-JP" sz="1200" kern="1200" dirty="0" smtClean="0">
                <a:solidFill>
                  <a:schemeClr val="tx1"/>
                </a:solidFill>
                <a:effectLst/>
                <a:latin typeface="+mn-lt"/>
                <a:ea typeface="+mn-ea"/>
                <a:cs typeface="+mn-cs"/>
              </a:rPr>
              <a:t>この視点でパブリック・クラウドを評価すると、どうなるのでしょうか。</a:t>
            </a:r>
          </a:p>
          <a:p>
            <a:r>
              <a:rPr kumimoji="1" lang="ja-JP" altLang="ja-JP" sz="1200" kern="1200" dirty="0" smtClean="0">
                <a:solidFill>
                  <a:schemeClr val="tx1"/>
                </a:solidFill>
                <a:effectLst/>
                <a:latin typeface="+mn-lt"/>
                <a:ea typeface="+mn-ea"/>
                <a:cs typeface="+mn-cs"/>
              </a:rPr>
              <a:t>一元管理され利用状況を計測でき、利用ログを把握できる。</a:t>
            </a:r>
          </a:p>
          <a:p>
            <a:r>
              <a:rPr kumimoji="1" lang="ja-JP" altLang="ja-JP" sz="1200" kern="1200" dirty="0" smtClean="0">
                <a:solidFill>
                  <a:schemeClr val="tx1"/>
                </a:solidFill>
                <a:effectLst/>
                <a:latin typeface="+mn-lt"/>
                <a:ea typeface="+mn-ea"/>
                <a:cs typeface="+mn-cs"/>
              </a:rPr>
              <a:t>必要な時に必要な機能／性能／資源を調達・利用できる。</a:t>
            </a:r>
          </a:p>
          <a:p>
            <a:r>
              <a:rPr kumimoji="1" lang="ja-JP" altLang="ja-JP" sz="1200" kern="1200" dirty="0" smtClean="0">
                <a:solidFill>
                  <a:schemeClr val="tx1"/>
                </a:solidFill>
                <a:effectLst/>
                <a:latin typeface="+mn-lt"/>
                <a:ea typeface="+mn-ea"/>
                <a:cs typeface="+mn-cs"/>
              </a:rPr>
              <a:t>管理の対象が少なく、管理負担が少ない。</a:t>
            </a:r>
          </a:p>
          <a:p>
            <a:r>
              <a:rPr kumimoji="1" lang="ja-JP" altLang="ja-JP" sz="1200" kern="1200" dirty="0" smtClean="0">
                <a:solidFill>
                  <a:schemeClr val="tx1"/>
                </a:solidFill>
                <a:effectLst/>
                <a:latin typeface="+mn-lt"/>
                <a:ea typeface="+mn-ea"/>
                <a:cs typeface="+mn-cs"/>
              </a:rPr>
              <a:t>なるほど、パブリック・クラウドはガバナンスを担保するための要件を満たしているようです。むしろ、一元管理もされず個別バラバラに導入されているシステムのほうが、よほどガバナンスは担保されていません。</a:t>
            </a:r>
          </a:p>
          <a:p>
            <a:r>
              <a:rPr kumimoji="1" lang="ja-JP" altLang="ja-JP" sz="1200" kern="1200" dirty="0" smtClean="0">
                <a:solidFill>
                  <a:schemeClr val="tx1"/>
                </a:solidFill>
                <a:effectLst/>
                <a:latin typeface="+mn-lt"/>
                <a:ea typeface="+mn-ea"/>
                <a:cs typeface="+mn-cs"/>
              </a:rPr>
              <a:t>こう考えるとパブリック・クラウドでは、ガバナンスが担保できないと断じることは、できないことが分かります。</a:t>
            </a:r>
          </a:p>
          <a:p>
            <a:r>
              <a:rPr kumimoji="1" lang="ja-JP" altLang="ja-JP" sz="1200" kern="1200" dirty="0" smtClean="0">
                <a:solidFill>
                  <a:schemeClr val="tx1"/>
                </a:solidFill>
                <a:effectLst/>
                <a:latin typeface="+mn-lt"/>
                <a:ea typeface="+mn-ea"/>
                <a:cs typeface="+mn-cs"/>
              </a:rPr>
              <a:t>だからと言って、これら仕組みがあるから、「パブリック・クラウドは、ガバナンスが担保できる安心・安全なシステム」だと断じることもまた短絡的な発想です。パブリック・クラウドは、カバナンスを担保するための「見える化」の仕組みや「調整・変更」が容易にできる仕組みが整っているということにすぎません。それらを使いこなさなければ、パブリック・クラウドといえども、ガバナンスを担保できるわけではありません。この点については、自社で所有し管理するシステムについても同様であり、この点において本質的な違いはない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754584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43</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38"/>
            <a:ext cx="5488640" cy="4115603"/>
          </a:xfrm>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情報システム部門</a:t>
            </a:r>
            <a:r>
              <a:rPr kumimoji="1" lang="en-US" altLang="ja-JP" sz="1200" b="1" kern="1200" dirty="0" smtClean="0">
                <a:solidFill>
                  <a:schemeClr val="tx1"/>
                </a:solidFill>
                <a:effectLst/>
                <a:latin typeface="+mn-lt"/>
                <a:ea typeface="+mn-ea"/>
                <a:cs typeface="+mn-cs"/>
              </a:rPr>
              <a:t> : TCO</a:t>
            </a:r>
            <a:r>
              <a:rPr kumimoji="1" lang="ja-JP" altLang="ja-JP" sz="1200" b="1" kern="1200" dirty="0" smtClean="0">
                <a:solidFill>
                  <a:schemeClr val="tx1"/>
                </a:solidFill>
                <a:effectLst/>
                <a:latin typeface="+mn-lt"/>
                <a:ea typeface="+mn-ea"/>
                <a:cs typeface="+mn-cs"/>
              </a:rPr>
              <a:t>の削減</a:t>
            </a:r>
          </a:p>
          <a:p>
            <a:r>
              <a:rPr kumimoji="1" lang="ja-JP" altLang="ja-JP" sz="1200" kern="1200" dirty="0" smtClean="0">
                <a:solidFill>
                  <a:schemeClr val="tx1"/>
                </a:solidFill>
                <a:effectLst/>
                <a:latin typeface="+mn-lt"/>
                <a:ea typeface="+mn-ea"/>
                <a:cs typeface="+mn-cs"/>
              </a:rPr>
              <a:t>ビジネスのグローバル化やデジタル化が、求められる時代になり、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への要求も増え続けています。しかし、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予算が伸びる見通しはなく、</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の増加が重くのしかかっている情報システム部門にとって、</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の削減は、予算面でのメリットを享受できます。</a:t>
            </a:r>
          </a:p>
          <a:p>
            <a:r>
              <a:rPr kumimoji="1" lang="ja-JP" altLang="ja-JP" sz="1200" b="1" kern="1200" dirty="0" smtClean="0">
                <a:solidFill>
                  <a:schemeClr val="tx1"/>
                </a:solidFill>
                <a:effectLst/>
                <a:latin typeface="+mn-lt"/>
                <a:ea typeface="+mn-ea"/>
                <a:cs typeface="+mn-cs"/>
              </a:rPr>
              <a:t>経営者</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バランスシートの改善</a:t>
            </a:r>
          </a:p>
          <a:p>
            <a:r>
              <a:rPr kumimoji="1" lang="ja-JP" altLang="ja-JP" sz="1200" kern="1200" dirty="0" smtClean="0">
                <a:solidFill>
                  <a:schemeClr val="tx1"/>
                </a:solidFill>
                <a:effectLst/>
                <a:latin typeface="+mn-lt"/>
                <a:ea typeface="+mn-ea"/>
                <a:cs typeface="+mn-cs"/>
              </a:rPr>
              <a:t>パブリック・クラウドであれば、システム資産を増やすことなく経費として処理できます。また、プライベート・クラウドであれば、システムの利用効率が高まり、少ない資産ですみますから、</a:t>
            </a:r>
            <a:r>
              <a:rPr kumimoji="1" lang="en-US" altLang="ja-JP" sz="1200" kern="1200" dirty="0" smtClean="0">
                <a:solidFill>
                  <a:schemeClr val="tx1"/>
                </a:solidFill>
                <a:effectLst/>
                <a:latin typeface="+mn-lt"/>
                <a:ea typeface="+mn-ea"/>
                <a:cs typeface="+mn-cs"/>
              </a:rPr>
              <a:t>ROA </a:t>
            </a:r>
            <a:r>
              <a:rPr kumimoji="1" lang="ja-JP" altLang="ja-JP" sz="1200" kern="1200" dirty="0" smtClean="0">
                <a:solidFill>
                  <a:schemeClr val="tx1"/>
                </a:solidFill>
                <a:effectLst/>
                <a:latin typeface="+mn-lt"/>
                <a:ea typeface="+mn-ea"/>
                <a:cs typeface="+mn-cs"/>
              </a:rPr>
              <a:t>（総資産利益率）や</a:t>
            </a:r>
            <a:r>
              <a:rPr kumimoji="1" lang="en-US" altLang="ja-JP" sz="1200" kern="1200" dirty="0" smtClean="0">
                <a:solidFill>
                  <a:schemeClr val="tx1"/>
                </a:solidFill>
                <a:effectLst/>
                <a:latin typeface="+mn-lt"/>
                <a:ea typeface="+mn-ea"/>
                <a:cs typeface="+mn-cs"/>
              </a:rPr>
              <a:t>ROI(</a:t>
            </a:r>
            <a:r>
              <a:rPr kumimoji="1" lang="ja-JP" altLang="ja-JP" sz="1200" kern="1200" dirty="0" smtClean="0">
                <a:solidFill>
                  <a:schemeClr val="tx1"/>
                </a:solidFill>
                <a:effectLst/>
                <a:latin typeface="+mn-lt"/>
                <a:ea typeface="+mn-ea"/>
                <a:cs typeface="+mn-cs"/>
              </a:rPr>
              <a:t>投資収益率</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などの経営効率の改善に寄与します。</a:t>
            </a:r>
          </a:p>
          <a:p>
            <a:r>
              <a:rPr kumimoji="1" lang="ja-JP" altLang="ja-JP" sz="1200" b="1" kern="1200" dirty="0" smtClean="0">
                <a:solidFill>
                  <a:schemeClr val="tx1"/>
                </a:solidFill>
                <a:effectLst/>
                <a:latin typeface="+mn-lt"/>
                <a:ea typeface="+mn-ea"/>
                <a:cs typeface="+mn-cs"/>
              </a:rPr>
              <a:t>ユーザー</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柔軟性の向上</a:t>
            </a:r>
          </a:p>
          <a:p>
            <a:r>
              <a:rPr kumimoji="1" lang="ja-JP" altLang="ja-JP" sz="1200" kern="1200" dirty="0" smtClean="0">
                <a:solidFill>
                  <a:schemeClr val="tx1"/>
                </a:solidFill>
                <a:effectLst/>
                <a:latin typeface="+mn-lt"/>
                <a:ea typeface="+mn-ea"/>
                <a:cs typeface="+mn-cs"/>
              </a:rPr>
              <a:t>ビジネスの不確実性の増大は、システムの機能や構成をあらかじめ決めることを難しくしています。その一方で、一旦決まれば、即応が求められ、変更にも俊敏に対応しなければならなりません。クラウドは、システム資源や業務機能を必要な時に必要なだけ利用でき、費用も使っただけ支払うことで対応でき、必要なくなれば、いつでも辞めることができるので、システムを購入し資産として所有しなければならない従来のやり方に比べ、初期投資リスクは少なく変化への対応も柔軟になります。</a:t>
            </a:r>
          </a:p>
          <a:p>
            <a:r>
              <a:rPr kumimoji="1" lang="ja-JP" altLang="ja-JP" sz="1200" kern="1200" dirty="0" smtClean="0">
                <a:solidFill>
                  <a:schemeClr val="tx1"/>
                </a:solidFill>
                <a:effectLst/>
                <a:latin typeface="+mn-lt"/>
                <a:ea typeface="+mn-ea"/>
                <a:cs typeface="+mn-cs"/>
              </a:rPr>
              <a:t>残念ながら、クラウドを使うだけでこのような価値を引き出せる訳ではありません。開発や運用のやり方も「所有」を前提とする手法をそのまま使っていては、難しいでしょう。例えば、性能を十分に出せなかったり、使用料金が嵩んでしまったりと、いったことになりかねません。また、従量課金になりますから、予算の取り方も変わります。</a:t>
            </a:r>
          </a:p>
          <a:p>
            <a:r>
              <a:rPr kumimoji="1" lang="ja-JP" altLang="ja-JP" sz="1200" kern="1200" dirty="0" smtClean="0">
                <a:solidFill>
                  <a:schemeClr val="tx1"/>
                </a:solidFill>
                <a:effectLst/>
                <a:latin typeface="+mn-lt"/>
                <a:ea typeface="+mn-ea"/>
                <a:cs typeface="+mn-cs"/>
              </a:rPr>
              <a:t>クラウドを使用すること言うことは、クラウドについての理解を十分に深め、確固たる決心と信念、工夫によって、その価値を引き出す努力が必要になるのです。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158249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44</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【図解】コレ１枚でわかる日米のビジネス文化の違いとクラウドコンピューティング</a:t>
            </a:r>
          </a:p>
          <a:p>
            <a:r>
              <a:rPr kumimoji="1" lang="ja-JP" altLang="ja-JP" sz="1200" kern="1200" dirty="0" smtClean="0">
                <a:solidFill>
                  <a:schemeClr val="tx1"/>
                </a:solidFill>
                <a:effectLst/>
                <a:latin typeface="+mn-lt"/>
                <a:ea typeface="+mn-ea"/>
                <a:cs typeface="+mn-cs"/>
              </a:rPr>
              <a:t>クラウド（ここでは、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について話をします）は、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エンジニアの</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割がユーザー企業に所属する米国で生まれた情報システム資産を調達する仕組みです。</a:t>
            </a:r>
          </a:p>
          <a:p>
            <a:r>
              <a:rPr kumimoji="1" lang="ja-JP" altLang="ja-JP" sz="1200" kern="1200" dirty="0" smtClean="0">
                <a:solidFill>
                  <a:schemeClr val="tx1"/>
                </a:solidFill>
                <a:effectLst/>
                <a:latin typeface="+mn-lt"/>
                <a:ea typeface="+mn-ea"/>
                <a:cs typeface="+mn-cs"/>
              </a:rPr>
              <a:t>クラウドは、リソースの調達や構成の変更など、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エンジニアの生産性を高め、コスト削減に寄与するものです。とすると、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エンジニアを社内に多く抱える米国では、クラウドはユーザー企業の生産性を高めることに直結しています。</a:t>
            </a:r>
          </a:p>
          <a:p>
            <a:r>
              <a:rPr kumimoji="1" lang="ja-JP" altLang="ja-JP" sz="1200" kern="1200" dirty="0" smtClean="0">
                <a:solidFill>
                  <a:schemeClr val="tx1"/>
                </a:solidFill>
                <a:effectLst/>
                <a:latin typeface="+mn-lt"/>
                <a:ea typeface="+mn-ea"/>
                <a:cs typeface="+mn-cs"/>
              </a:rPr>
              <a:t>一方、我が国の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エンジニアは、</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ベンダー側に所属しています。従って、このような仕事は、システムの構築や運用を受託している</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事業者側に任されています。ですから、クラウドは、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事業者の生産性を向上させます。しかし、これは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事業者にとっては、案件単価の減少を意味し、メリットはありません。また、調達や構成の変更はリスクを伴う仕事です。米国では、そのリスクをユーザーが引き受けていますが、我が国では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事業者が背負わされています。</a:t>
            </a:r>
          </a:p>
          <a:p>
            <a:r>
              <a:rPr kumimoji="1" lang="ja-JP" altLang="ja-JP" sz="1200" kern="1200" dirty="0" smtClean="0">
                <a:solidFill>
                  <a:schemeClr val="tx1"/>
                </a:solidFill>
                <a:effectLst/>
                <a:latin typeface="+mn-lt"/>
                <a:ea typeface="+mn-ea"/>
                <a:cs typeface="+mn-cs"/>
              </a:rPr>
              <a:t>このことから見えてくることは、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とってクラウドは、案件単価が下がりリスクも大きくなることを意味し、利益相反の関係にあるという事実です。我が国のクラウド・サービスの普及が、米国ほどではないと言われていますが、その背景には、このような事情があるのかもしれません。</a:t>
            </a:r>
          </a:p>
          <a:p>
            <a:r>
              <a:rPr kumimoji="1" lang="ja-JP" altLang="ja-JP" sz="1200" kern="1200" dirty="0" smtClean="0">
                <a:solidFill>
                  <a:schemeClr val="tx1"/>
                </a:solidFill>
                <a:effectLst/>
                <a:latin typeface="+mn-lt"/>
                <a:ea typeface="+mn-ea"/>
                <a:cs typeface="+mn-cs"/>
              </a:rPr>
              <a:t>エンジニア構成の配分が、このように日米で逆転してしまっているのは、人材の流動性に違いがあるからです。米国では、大きなプロジェクトがあるときには人を雇い、終了すれば解雇することもさほど難しくありません。必要とあれば、また雇い入れればいいわけです。一方、我が国は、このような流動性はありません。そこで、この人材需要の変動を担保するために</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事業者へのアウトソーシングを行い、需要変動の振れを担保しているのです。</a:t>
            </a:r>
          </a:p>
          <a:p>
            <a:r>
              <a:rPr kumimoji="1" lang="ja-JP" altLang="ja-JP" sz="1200" kern="1200" dirty="0" smtClean="0">
                <a:solidFill>
                  <a:schemeClr val="tx1"/>
                </a:solidFill>
                <a:effectLst/>
                <a:latin typeface="+mn-lt"/>
                <a:ea typeface="+mn-ea"/>
                <a:cs typeface="+mn-cs"/>
              </a:rPr>
              <a:t>ところで、クラウドを使う場合、リソースの調達や構成の変更は、「セルフ・サービス・ポータル」と言われるウエブ画面を使って行われます。必要なシステムの構成や条件を画面から入力することで、直ちに必要なシステム資源を手に入れることができます。</a:t>
            </a:r>
          </a:p>
          <a:p>
            <a:r>
              <a:rPr kumimoji="1" lang="ja-JP" altLang="ja-JP" sz="1200" kern="1200" dirty="0" smtClean="0">
                <a:solidFill>
                  <a:schemeClr val="tx1"/>
                </a:solidFill>
                <a:effectLst/>
                <a:latin typeface="+mn-lt"/>
                <a:ea typeface="+mn-ea"/>
                <a:cs typeface="+mn-cs"/>
              </a:rPr>
              <a:t>従来、このような作業は、業務要件を洗い出し、サイジングを行い、システム要件を決め、それにあわせたシステム構成と選定を行うことが必要でした。そして、価格交渉と見積作業を経て、発注に至ります。その上で、購買手配が行われ、物理マシンの調達、キッティング、据え付け、導入作業、テストを行っていました。この間、数ヶ月かかることも珍しくはありません。このような作業を必要とせずウエブ画面から簡単に行うことができるわけですから、生産性は大いに向上します。</a:t>
            </a:r>
          </a:p>
          <a:p>
            <a:r>
              <a:rPr kumimoji="1" lang="ja-JP" altLang="ja-JP" sz="1200" kern="1200" dirty="0" smtClean="0">
                <a:solidFill>
                  <a:schemeClr val="tx1"/>
                </a:solidFill>
                <a:effectLst/>
                <a:latin typeface="+mn-lt"/>
                <a:ea typeface="+mn-ea"/>
                <a:cs typeface="+mn-cs"/>
              </a:rPr>
              <a:t>しかし、我が国のユーザー企業は、先ほどの理由から、このような作業の多くを</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事業者に依存してきました。従って、いまさら自分でやれと言われても、簡単に対処できることではありません。</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事業者も受注単価が下がり、人もいらなくなるわけですから積極的にはなれません。ここに、暗黙の利害の一致が生まれており、これもまたクラウド利用を促進させる足かせとなっていると考えられます。</a:t>
            </a:r>
          </a:p>
          <a:p>
            <a:r>
              <a:rPr kumimoji="1" lang="ja-JP" altLang="ja-JP" sz="1200" kern="1200" dirty="0" smtClean="0">
                <a:solidFill>
                  <a:schemeClr val="tx1"/>
                </a:solidFill>
                <a:effectLst/>
                <a:latin typeface="+mn-lt"/>
                <a:ea typeface="+mn-ea"/>
                <a:cs typeface="+mn-cs"/>
              </a:rPr>
              <a:t>このような現実があるわけですから、我が国においては、米国と同じシナリオでクラウドの価値を訴求することは困難といえるでしょう。</a:t>
            </a:r>
          </a:p>
          <a:p>
            <a:pPr eaLnBrk="1" hangingPunct="1"/>
            <a:endParaRPr lang="ja-JP" altLang="en-US" dirty="0" smtClean="0"/>
          </a:p>
        </p:txBody>
      </p:sp>
    </p:spTree>
    <p:extLst>
      <p:ext uri="{BB962C8B-B14F-4D97-AF65-F5344CB8AC3E}">
        <p14:creationId xmlns:p14="http://schemas.microsoft.com/office/powerpoint/2010/main" val="79034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【図解】コレ１枚でわかる最新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a:t>
            </a:r>
          </a:p>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はなさそうです。それらのキーワードの意味を理解し、お互いの関係や、それらが未来にどのようにつながってゆくのかを知ることと理解した方がいいかもしれません。</a:t>
            </a:r>
          </a:p>
          <a:p>
            <a:r>
              <a:rPr kumimoji="1" lang="ja-JP" altLang="ja-JP" sz="1200" kern="1200" dirty="0" smtClean="0">
                <a:solidFill>
                  <a:schemeClr val="tx1"/>
                </a:solidFill>
                <a:effectLst/>
                <a:latin typeface="+mn-lt"/>
                <a:ea typeface="+mn-ea"/>
                <a:cs typeface="+mn-cs"/>
              </a:rPr>
              <a:t>改めて整理してみると、トレンドを知るとは、つぎの言葉に置き換えることができます。</a:t>
            </a:r>
          </a:p>
          <a:p>
            <a:pPr lvl="0"/>
            <a:r>
              <a:rPr kumimoji="1" lang="ja-JP" altLang="ja-JP" sz="1200" kern="1200" dirty="0" smtClean="0">
                <a:solidFill>
                  <a:schemeClr val="tx1"/>
                </a:solidFill>
                <a:effectLst/>
                <a:latin typeface="+mn-lt"/>
                <a:ea typeface="+mn-ea"/>
                <a:cs typeface="+mn-cs"/>
              </a:rPr>
              <a:t>お互いの関係や構造を知ること</a:t>
            </a:r>
          </a:p>
          <a:p>
            <a:pPr lvl="0"/>
            <a:r>
              <a:rPr kumimoji="1" lang="ja-JP" altLang="ja-JP" sz="1200" kern="1200" dirty="0" smtClean="0">
                <a:solidFill>
                  <a:schemeClr val="tx1"/>
                </a:solidFill>
                <a:effectLst/>
                <a:latin typeface="+mn-lt"/>
                <a:ea typeface="+mn-ea"/>
                <a:cs typeface="+mn-cs"/>
              </a:rPr>
              <a:t>注目されるようになった理由を知ること</a:t>
            </a:r>
          </a:p>
          <a:p>
            <a:pPr lvl="0"/>
            <a:r>
              <a:rPr kumimoji="1" lang="ja-JP" altLang="ja-JP" sz="1200" kern="1200" dirty="0" smtClean="0">
                <a:solidFill>
                  <a:schemeClr val="tx1"/>
                </a:solidFill>
                <a:effectLst/>
                <a:latin typeface="+mn-lt"/>
                <a:ea typeface="+mn-ea"/>
                <a:cs typeface="+mn-cs"/>
              </a:rPr>
              <a:t>そのキーワードが生みだされたメカニズムや法則を知ること</a:t>
            </a:r>
          </a:p>
          <a:p>
            <a:r>
              <a:rPr kumimoji="1" lang="ja-JP" altLang="ja-JP" sz="1200" kern="1200" dirty="0" smtClean="0">
                <a:solidFill>
                  <a:schemeClr val="tx1"/>
                </a:solidFill>
                <a:effectLst/>
                <a:latin typeface="+mn-lt"/>
                <a:ea typeface="+mn-ea"/>
                <a:cs typeface="+mn-cs"/>
              </a:rPr>
              <a:t>これが理解できれば、テクノロジーの価値が理解できるばかりでなく、将来どのようなキーワードが注目され、定着してゆくかを読み取ることができます。</a:t>
            </a:r>
          </a:p>
          <a:p>
            <a:r>
              <a:rPr kumimoji="1" lang="ja-JP" altLang="ja-JP" sz="1200" kern="1200" dirty="0" smtClean="0">
                <a:solidFill>
                  <a:schemeClr val="tx1"/>
                </a:solidFill>
                <a:effectLst/>
                <a:latin typeface="+mn-lt"/>
                <a:ea typeface="+mn-ea"/>
                <a:cs typeface="+mn-cs"/>
              </a:rPr>
              <a:t>「トレンドを知る」ために、もうひとつ押さえておきたいことがあります。それは、あるテクノロジーがトレンドの中に浮かび上がってくるようになるには、そこに需要や要求、あるいは社会的要請があることです。</a:t>
            </a:r>
          </a:p>
          <a:p>
            <a:r>
              <a:rPr kumimoji="1" lang="ja-JP" altLang="ja-JP" sz="1200" kern="1200" dirty="0" smtClean="0">
                <a:solidFill>
                  <a:schemeClr val="tx1"/>
                </a:solidFill>
                <a:effectLst/>
                <a:latin typeface="+mn-lt"/>
                <a:ea typeface="+mn-ea"/>
                <a:cs typeface="+mn-cs"/>
              </a:rPr>
              <a:t>例えば「クラウド」も、始めに「クラウド」というテクノロジーがあったから、世の中が注目したのではありません。まずは、クラウドを求める理由が世の中にあったのです。</a:t>
            </a:r>
          </a:p>
          <a:p>
            <a:r>
              <a:rPr kumimoji="1" lang="ja-JP" altLang="ja-JP" sz="1200" kern="1200" dirty="0" smtClean="0">
                <a:solidFill>
                  <a:schemeClr val="tx1"/>
                </a:solidFill>
                <a:effectLst/>
                <a:latin typeface="+mn-lt"/>
                <a:ea typeface="+mn-ea"/>
                <a:cs typeface="+mn-cs"/>
              </a:rPr>
              <a:t>社会的な要請に応えようと様々なテクノロジーが生みだされ、その要請にかなうものが、生き残ってゆきます。生き残ったテクノロジーは、世の中の要請にさらに応えようとして、その完成度を高めてゆきます。そして、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ですから、「トレンドを知る」とは、そのテクノロジーの背後にある社会的な要請もあわせて理解しなければなりません。単なる言葉の解釈だけでは、本当の意味も価値も理解することはできません。では、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はどのようなトレンドはどこに向かっているのでしょうか。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クラウド、人工知能、モバイル、ソーシャルといった、これまでの常識を上書きするような大きな変化が折り重なり、お互いに影響を及ぼし合っています。かつて、メインフレームが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ダウンサイジングしたような、あるいは、集中処理から分散処理やクライアントサーバーに移行してきたような、インフラやプラットフォームの構成やトポロジーが変わるといった、分かりやすいものではありません。その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トレンドの先読みを難しくしているのです。ただ、それは無秩序なものではありません。キーとなるテクノロジーは、お互いに役割を分かちながら連鎖しています。</a:t>
            </a: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トレンド」を１枚のチャートにまとめてみました。解説と共にご覧頂ければ、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トレンドの全体像を俯瞰していだくことができるはずです。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感覚器としての</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とソーシャル・メディア</a:t>
            </a:r>
          </a:p>
          <a:p>
            <a:r>
              <a:rPr kumimoji="1" lang="ja-JP" altLang="ja-JP" sz="1200" kern="1200" dirty="0" smtClean="0">
                <a:solidFill>
                  <a:schemeClr val="tx1"/>
                </a:solidFill>
                <a:effectLst/>
                <a:latin typeface="+mn-lt"/>
                <a:ea typeface="+mn-ea"/>
                <a:cs typeface="+mn-cs"/>
              </a:rPr>
              <a:t>私たちの日常は、様々なモノに囲まれ、それらモノとの係わりを通して、活動しています。それらのモノにセンサーと通信機能を組み込みデータとして捉える仕組みが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されます。ウェアラブルは身体に密着し、脈拍や発汗、体温などの身体状態がデータ化されます。</a:t>
            </a:r>
          </a:p>
          <a:p>
            <a:r>
              <a:rPr kumimoji="1" lang="ja-JP" altLang="ja-JP" sz="1200" kern="1200" dirty="0" smtClean="0">
                <a:solidFill>
                  <a:schemeClr val="tx1"/>
                </a:solidFill>
                <a:effectLst/>
                <a:latin typeface="+mn-lt"/>
                <a:ea typeface="+mn-ea"/>
                <a:cs typeface="+mn-cs"/>
              </a:rPr>
              <a:t>自動車には既に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を越えるセンサーが組み込まれています。住宅や家電製品、空調設備や照明器具などの「モノ」にもセンサーが組み込まれ、様々な行動がデータ化される時代を迎えようとしています。</a:t>
            </a:r>
          </a:p>
          <a:p>
            <a:r>
              <a:rPr kumimoji="1" lang="ja-JP" altLang="ja-JP" sz="1200" kern="1200" dirty="0" smtClean="0">
                <a:solidFill>
                  <a:schemeClr val="tx1"/>
                </a:solidFill>
                <a:effectLst/>
                <a:latin typeface="+mn-lt"/>
                <a:ea typeface="+mn-ea"/>
                <a:cs typeface="+mn-cs"/>
              </a:rPr>
              <a:t>それらがインターネットにつながり、取得した様々なデータを送り出す仕組みが作られつつあります。このような仕組みが、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機能を持ったデバイスであるスマートフォンやタブレットで、私たちは</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を使い、写真や動画、自分の居場所の情報と共に、流行や話題、製品やサービスの評判について会話を交わしています。また「友達になる」や「フォローする」ことで、人と人とのつながり（ソーシャル・グラフ）についての情報をつくり、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自動車や住宅、家電製品とも繋がり、持ち主に必要な情報を送り出し、また、それらを遠隔から操作できるようにもなりました。また、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また、自動車や家電製品、工場の設備などの動作や使用状況は、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データとしてメーカーに送られると、それらを分析して、保守点検のタイミングを知らせ、製品開発にも活かされます。また、機器類の多くはそこに組み込まれたソフトウエアによって制御されています。そのソフトウエアを遠隔から入れ替えることで、性能を向上させたり、機能を追加したりすることができるようになります。その一方で、そこでやり取りされるデータは、マーケティングのためにも利用されることになります。</a:t>
            </a:r>
          </a:p>
          <a:p>
            <a:r>
              <a:rPr kumimoji="1" lang="ja-JP" altLang="ja-JP" sz="1200" kern="1200" dirty="0" smtClean="0">
                <a:solidFill>
                  <a:schemeClr val="tx1"/>
                </a:solidFill>
                <a:effectLst/>
                <a:latin typeface="+mn-lt"/>
                <a:ea typeface="+mn-ea"/>
                <a:cs typeface="+mn-cs"/>
              </a:rPr>
              <a:t>インターネットにつながっているデバイスは、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とスマート・メディアは、「現実世界をデータ化」する巨大なプラットフォームになろうとしているのです。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神経としての「インターネット」</a:t>
            </a:r>
          </a:p>
          <a:p>
            <a:r>
              <a:rPr kumimoji="1" lang="ja-JP" altLang="ja-JP" sz="1200" kern="1200" dirty="0" smtClean="0">
                <a:solidFill>
                  <a:schemeClr val="tx1"/>
                </a:solidFill>
                <a:effectLst/>
                <a:latin typeface="+mn-lt"/>
                <a:ea typeface="+mn-ea"/>
                <a:cs typeface="+mn-cs"/>
              </a:rPr>
              <a:t>モノに組み込まれたセンサーは、位置や方角、気圧の変化や活動量などの物理的なデータを計測します（</a:t>
            </a:r>
            <a:r>
              <a:rPr kumimoji="1" lang="en-US" altLang="ja-JP" sz="1200" kern="1200" dirty="0" smtClean="0">
                <a:solidFill>
                  <a:schemeClr val="tx1"/>
                </a:solidFill>
                <a:effectLst/>
                <a:latin typeface="+mn-lt"/>
                <a:ea typeface="+mn-ea"/>
                <a:cs typeface="+mn-cs"/>
              </a:rPr>
              <a:t>Physical Sensing</a:t>
            </a:r>
            <a:r>
              <a:rPr kumimoji="1" lang="ja-JP" altLang="ja-JP" sz="1200" kern="1200" dirty="0" smtClean="0">
                <a:solidFill>
                  <a:schemeClr val="tx1"/>
                </a:solidFill>
                <a:effectLst/>
                <a:latin typeface="+mn-lt"/>
                <a:ea typeface="+mn-ea"/>
                <a:cs typeface="+mn-cs"/>
              </a:rPr>
              <a:t>）。また、ソーシャル・メディアでのやり取りや何処へ行ったかなどの社会的行動もデータとして取得されます（</a:t>
            </a:r>
            <a:r>
              <a:rPr kumimoji="1" lang="en-US" altLang="ja-JP" sz="1200" kern="1200" dirty="0" smtClean="0">
                <a:solidFill>
                  <a:schemeClr val="tx1"/>
                </a:solidFill>
                <a:effectLst/>
                <a:latin typeface="+mn-lt"/>
                <a:ea typeface="+mn-ea"/>
                <a:cs typeface="+mn-cs"/>
              </a:rPr>
              <a:t>Social Sensing</a:t>
            </a:r>
            <a:r>
              <a:rPr kumimoji="1" lang="ja-JP" altLang="ja-JP" sz="1200" kern="1200" dirty="0" smtClean="0">
                <a:solidFill>
                  <a:schemeClr val="tx1"/>
                </a:solidFill>
                <a:effectLst/>
                <a:latin typeface="+mn-lt"/>
                <a:ea typeface="+mn-ea"/>
                <a:cs typeface="+mn-cs"/>
              </a:rPr>
              <a:t>）。これらデータは、インターネットを介して、クラウドに送られます。クラウドには、送られてきたデータを蓄積・分析・活用するためのサービスが備わっています。そのサービスで処理された結果は、インターネットを介して、再び現実世界にフィードバックされます。</a:t>
            </a:r>
          </a:p>
          <a:p>
            <a:r>
              <a:rPr kumimoji="1" lang="ja-JP" altLang="ja-JP" sz="1200" kern="1200" dirty="0" smtClean="0">
                <a:solidFill>
                  <a:schemeClr val="tx1"/>
                </a:solidFill>
                <a:effectLst/>
                <a:latin typeface="+mn-lt"/>
                <a:ea typeface="+mn-ea"/>
                <a:cs typeface="+mn-cs"/>
              </a:rPr>
              <a:t>インターネットは、身近なモノ同士やモノとスマートフォンをつなぐ</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Field Communication</a:t>
            </a:r>
            <a:r>
              <a:rPr kumimoji="1" lang="ja-JP" altLang="ja-JP" sz="1200" kern="1200" dirty="0" smtClean="0">
                <a:solidFill>
                  <a:schemeClr val="tx1"/>
                </a:solidFill>
                <a:effectLst/>
                <a:latin typeface="+mn-lt"/>
                <a:ea typeface="+mn-ea"/>
                <a:cs typeface="+mn-cs"/>
              </a:rPr>
              <a:t>）などの近接通信技術、携帯電話に使われる</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Long Term Evolution</a:t>
            </a:r>
            <a:r>
              <a:rPr kumimoji="1" lang="ja-JP" altLang="ja-JP" sz="1200" kern="1200" dirty="0" smtClean="0">
                <a:solidFill>
                  <a:schemeClr val="tx1"/>
                </a:solidFill>
                <a:effectLst/>
                <a:latin typeface="+mn-lt"/>
                <a:ea typeface="+mn-ea"/>
                <a:cs typeface="+mn-cs"/>
              </a:rPr>
              <a:t>）などのモバイル通信技術に支えられ、常時どこからでも通信できる環境が整いつつあります。そうなるとインターネットは意識されることはなく、空気のような存在となり、同時に不可欠な要素として日常の中に定着してゆきます。</a:t>
            </a: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年頃には、</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（第５世代）モバイル通信が、普及していることでしょう。その通信速度は、</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ですから、現行</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の最高速度</a:t>
            </a:r>
            <a:r>
              <a:rPr kumimoji="1" lang="en-US" altLang="ja-JP" sz="1200" kern="1200" dirty="0" smtClean="0">
                <a:solidFill>
                  <a:schemeClr val="tx1"/>
                </a:solidFill>
                <a:effectLst/>
                <a:latin typeface="+mn-lt"/>
                <a:ea typeface="+mn-ea"/>
                <a:cs typeface="+mn-cs"/>
              </a:rPr>
              <a:t>15oMB</a:t>
            </a:r>
            <a:r>
              <a:rPr kumimoji="1" lang="ja-JP" altLang="ja-JP" sz="1200" kern="1200" dirty="0" smtClean="0">
                <a:solidFill>
                  <a:schemeClr val="tx1"/>
                </a:solidFill>
                <a:effectLst/>
                <a:latin typeface="+mn-lt"/>
                <a:ea typeface="+mn-ea"/>
                <a:cs typeface="+mn-cs"/>
              </a:rPr>
              <a:t>の約</a:t>
            </a:r>
            <a:r>
              <a:rPr kumimoji="1" lang="en-US" altLang="ja-JP" sz="1200" kern="1200" dirty="0" smtClean="0">
                <a:solidFill>
                  <a:schemeClr val="tx1"/>
                </a:solidFill>
                <a:effectLst/>
                <a:latin typeface="+mn-lt"/>
                <a:ea typeface="+mn-ea"/>
                <a:cs typeface="+mn-cs"/>
              </a:rPr>
              <a:t>70</a:t>
            </a:r>
            <a:r>
              <a:rPr kumimoji="1" lang="ja-JP" altLang="ja-JP" sz="1200" kern="1200" dirty="0" smtClean="0">
                <a:solidFill>
                  <a:schemeClr val="tx1"/>
                </a:solidFill>
                <a:effectLst/>
                <a:latin typeface="+mn-lt"/>
                <a:ea typeface="+mn-ea"/>
                <a:cs typeface="+mn-cs"/>
              </a:rPr>
              <a:t>倍になります。</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機能によって通信できる様々なモノが、お互いに大量にデータをやり取りできるコネクテッド（つながっている）社会が実現することになるでしょう。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大脳としての「クラウド」</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は、日常のオフィス業務で使う表形式で整理できるようなデータは少なく、その大半は、センサー、会話の音声、文書、画像や動画などです。前者は、データをある決まり事に従って整理できるデータという意味で「構造化データ」と呼ばれています。後者は、そういう整理が難しい様々な形式を持つデータで、「非構造化データ」と呼ばれてい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の内容や形式は多種多様であり、しかも膨大です。そのため、単純な統計解析だけでは、その価値を引き出すことはできません。そこで、「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言葉の意味や文脈を理解しなければなりません。また、写真や動画であれば、そこにどのような情景が写っているか、誰が写っているかを取り出さなければ役に立ちません。さらには、誰と誰がどの程度親しいのか、商品やサービスについて、どのような話題が交わされ、それは何らかの対処が必要なのかというような意味を読み取らなければ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は、人間の作った規則に基づいて処理されるものが主流でした。しかし、昨今は、ビッグ・データを解析することでコンピューターが自らルールや判断基準を作り出す機械学習方式が主流になりつつあります。その背景には、コンピューターやストレージなどのハードウェアの劇的なコスト低下と高性能化があります。加えて、大規模なデータを効率よく処理するためのソフトウエア技術も開発されたことがあります。これにより、コンピューターが自身でビッグ・データを学習し、そこに内在するノウハウ、知見を見つけ出し、整理すると共に、推論や判断のルールを自分で作り出し最適化してゆき、自律的に性能を高めてゆくことが可能になりました。</a:t>
            </a:r>
          </a:p>
          <a:p>
            <a:r>
              <a:rPr kumimoji="1" lang="ja-JP" altLang="ja-JP" sz="1200" kern="1200" dirty="0" smtClean="0">
                <a:solidFill>
                  <a:schemeClr val="tx1"/>
                </a:solidFill>
                <a:effectLst/>
                <a:latin typeface="+mn-lt"/>
                <a:ea typeface="+mn-ea"/>
                <a:cs typeface="+mn-cs"/>
              </a:rPr>
              <a:t>例えば、チェスや将棋のチャンピオンと勝負して彼らを破ったり、米国の人気クイズ番組でチャンピオンになったりと、コンピューターが、高度な人間の知的な活動や判断に近づきつつあるのも、この機械学習の成果です。</a:t>
            </a:r>
          </a:p>
          <a:p>
            <a:r>
              <a:rPr kumimoji="1" lang="ja-JP" altLang="ja-JP" sz="1200" kern="1200" dirty="0" smtClean="0">
                <a:solidFill>
                  <a:schemeClr val="tx1"/>
                </a:solidFill>
                <a:effectLst/>
                <a:latin typeface="+mn-lt"/>
                <a:ea typeface="+mn-ea"/>
                <a:cs typeface="+mn-cs"/>
              </a:rPr>
              <a:t>このような人間の左脳の働きにあたる思考や論理だけではなく、右脳の働きに当たる人間の知覚や感性をコンピューターで再現できるようにもなりつつあります。このような働きを実現するために人間の脳の神経活動を模倣したアルゴリズム「ニューラル・ネット」が使われています。この技術が、ここ数年急速な進歩を遂げ、人間の能力に近づきつつある分野も生まれつつあります。</a:t>
            </a:r>
          </a:p>
          <a:p>
            <a:r>
              <a:rPr kumimoji="1" lang="ja-JP" altLang="ja-JP" sz="1200" kern="1200" dirty="0" smtClean="0">
                <a:solidFill>
                  <a:schemeClr val="tx1"/>
                </a:solidFill>
                <a:effectLst/>
                <a:latin typeface="+mn-lt"/>
                <a:ea typeface="+mn-ea"/>
                <a:cs typeface="+mn-cs"/>
              </a:rPr>
              <a:t>人工知能で処理された結果は、機器の制御や運転、交通管制やエネルギー需給の調整などの産業活動の制御や、ユーザーへの健康アドバイス、商品やサービスの推奨として、スマートフォンやウェアラブルを使用する一般利用者にもフィードバックされるようになるでしょう。またその人の趣味嗜好に合わせた最適な広告・宣伝にも使われるでしょう。また、手足となる「ロボット」の知識や能力の向上にも使われるようになります。</a:t>
            </a:r>
          </a:p>
          <a:p>
            <a:r>
              <a:rPr kumimoji="1" lang="ja-JP" altLang="ja-JP" sz="1200" kern="1200" dirty="0" smtClean="0">
                <a:solidFill>
                  <a:schemeClr val="tx1"/>
                </a:solidFill>
                <a:effectLst/>
                <a:latin typeface="+mn-lt"/>
                <a:ea typeface="+mn-ea"/>
                <a:cs typeface="+mn-cs"/>
              </a:rPr>
              <a:t>ビッグ・データや人工知能、その他の様々なサービスを提供するアプリケーションはクラウド上で動かされ、お互いに連携し、多様な組合せを生みだします。そこに新たな価値やサービスが生みだ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手足としての「ロボット」</a:t>
            </a:r>
          </a:p>
          <a:p>
            <a:r>
              <a:rPr kumimoji="1" lang="ja-JP" altLang="ja-JP" sz="1200" kern="1200" dirty="0" smtClean="0">
                <a:solidFill>
                  <a:schemeClr val="tx1"/>
                </a:solidFill>
                <a:effectLst/>
                <a:latin typeface="+mn-lt"/>
                <a:ea typeface="+mn-ea"/>
                <a:cs typeface="+mn-cs"/>
              </a:rPr>
              <a:t>自動走行車、産業用ロボット、建設ロボット、介護ロボット、生活支援ロボット、輸送ロボットなど、様々なロボットが私たちの日常で使われるようになるでしょう。また、インターネットを介して様々な知識や制御をうけ、自らの行動を状況に応じて最適化してゆきます。また、ロボットに組み込まれたセンサーによって、自分自身で情報を収集し、インターネットに送り出しています。その意味では、ロボットも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デバイス」といえるでしょう。</a:t>
            </a:r>
          </a:p>
          <a:p>
            <a:r>
              <a:rPr kumimoji="1" lang="ja-JP" altLang="ja-JP" sz="1200" kern="1200" dirty="0" smtClean="0">
                <a:solidFill>
                  <a:schemeClr val="tx1"/>
                </a:solidFill>
                <a:effectLst/>
                <a:latin typeface="+mn-lt"/>
                <a:ea typeface="+mn-ea"/>
                <a:cs typeface="+mn-cs"/>
              </a:rPr>
              <a:t>ロボットは、周囲の人の動きや周辺環境をデータとして取得し、自身に組み込まれた人工知能によって、人間の操作を受けることなく自律的に制御する仕組みも備えています。</a:t>
            </a:r>
          </a:p>
          <a:p>
            <a:r>
              <a:rPr kumimoji="1" lang="ja-JP" altLang="ja-JP" sz="1200" kern="1200" dirty="0" smtClean="0">
                <a:solidFill>
                  <a:schemeClr val="tx1"/>
                </a:solidFill>
                <a:effectLst/>
                <a:latin typeface="+mn-lt"/>
                <a:ea typeface="+mn-ea"/>
                <a:cs typeface="+mn-cs"/>
              </a:rPr>
              <a:t>これまでの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情報を処理し、その結果を人や機械に伝えるしくみでした。しかし、ロボットは自らが、情報収集、処理、判断して行動します。さらに、インターネットを介してクラウドとつながり、一体となって強力な情報処理あるいは知的能力を持つことになります。</a:t>
            </a:r>
          </a:p>
          <a:p>
            <a:r>
              <a:rPr kumimoji="1" lang="ja-JP" altLang="ja-JP" sz="1200" kern="1200" dirty="0" smtClean="0">
                <a:solidFill>
                  <a:schemeClr val="tx1"/>
                </a:solidFill>
                <a:effectLst/>
                <a:latin typeface="+mn-lt"/>
                <a:ea typeface="+mn-ea"/>
                <a:cs typeface="+mn-cs"/>
              </a:rPr>
              <a:t>人工知能が人間の知的活動を補い、拡張してくれるように、ロボットが、人間の身体能力を補い、拡張しようとしています。一方で、これまで人間にしかできなかった労働を奪うのではないかと懸念する声も出始めています。</a:t>
            </a:r>
          </a:p>
          <a:p>
            <a:r>
              <a:rPr kumimoji="1" lang="ja-JP" altLang="ja-JP" sz="1200" kern="1200" dirty="0" smtClean="0">
                <a:solidFill>
                  <a:schemeClr val="tx1"/>
                </a:solidFill>
                <a:effectLst/>
                <a:latin typeface="+mn-lt"/>
                <a:ea typeface="+mn-ea"/>
                <a:cs typeface="+mn-cs"/>
              </a:rPr>
              <a:t>現実世界とサイバー世界が緊密に結合された「</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はデジタル・データ化され、インターネットによって、クラウドすなわちサイバー（電脳）世界に送りだされています。つまり、サイバー世界には、現実世界のデジタル・コピーが作られてゆくのです。このような現実世界とサイバー世界が緊密に結合され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CPS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デジタル・コピーされたデータを分析し、様々な予測やシミュレーションを行えば、そのデータをもたらした個人の趣味嗜好、行動特性、あるいは行動を予測することができます。さらに、膨大な人数の人間行動や社会での出来事を調べ上げ、未来を予測することもできるようになるかもしれません。また、運送業務であれば、無駄のない最適な流通経路や配車計画を策定することができます。工場であれば、もの作りの手順や使う設備の最適な組合せをつくることができるでしょう。</a:t>
            </a:r>
          </a:p>
          <a:p>
            <a:r>
              <a:rPr kumimoji="1" lang="ja-JP" altLang="ja-JP" sz="1200" kern="1200" dirty="0" smtClean="0">
                <a:solidFill>
                  <a:schemeClr val="tx1"/>
                </a:solidFill>
                <a:effectLst/>
                <a:latin typeface="+mn-lt"/>
                <a:ea typeface="+mn-ea"/>
                <a:cs typeface="+mn-cs"/>
              </a:rPr>
              <a:t>つまり、現実世界では決してできない様々な実験を、「現実世界のデジタル・コピー」を使って、何度も繰り返しシミュレーションし、最適解を見つけ出そうということが可能になるのです。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台数は今後さらに増加し、ソーシャル・メディアでのやり取りも盛んになるでしょう。そうなれば、現実世界のデータは益々増大し、その粒度もきめ細かくなってゆきます。これによって、より精緻な現実世界のデジタル・コピーがサイバー世界に構築され、より緻密な予測や最適化、アドバイスができるようになります。そして、その結果の行動を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によって取得し、サイバー世界にフィードバックされることで、さらに予測や最適化の精度は高まります。</a:t>
            </a:r>
          </a:p>
          <a:p>
            <a:r>
              <a:rPr kumimoji="1" lang="ja-JP" altLang="ja-JP" sz="1200" kern="1200" dirty="0" smtClean="0">
                <a:solidFill>
                  <a:schemeClr val="tx1"/>
                </a:solidFill>
                <a:effectLst/>
                <a:latin typeface="+mn-lt"/>
                <a:ea typeface="+mn-ea"/>
                <a:cs typeface="+mn-cs"/>
              </a:rPr>
              <a:t>このような現実世界とサイバー世界が一体となった仕組みが、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a:t>
            </a:r>
          </a:p>
          <a:p>
            <a:r>
              <a:rPr kumimoji="1" lang="ja-JP" altLang="ja-JP" sz="1200" kern="1200" dirty="0" smtClean="0">
                <a:solidFill>
                  <a:schemeClr val="tx1"/>
                </a:solidFill>
                <a:effectLst/>
                <a:latin typeface="+mn-lt"/>
                <a:ea typeface="+mn-ea"/>
                <a:cs typeface="+mn-cs"/>
              </a:rPr>
              <a:t>このチャートでもおわかりの通り、様々なテクノロジーは、それ自身が独立して存在しているわけではありません。それぞれに連携しながら役割を果たしています。私たちは、この一連のつながりを理解して、始めてテクノロジーの価値を理解することができます。</a:t>
            </a:r>
          </a:p>
          <a:p>
            <a:r>
              <a:rPr kumimoji="1" lang="ja-JP" altLang="ja-JP" sz="1200" kern="1200" dirty="0" smtClean="0">
                <a:solidFill>
                  <a:schemeClr val="tx1"/>
                </a:solidFill>
                <a:effectLst/>
                <a:latin typeface="+mn-lt"/>
                <a:ea typeface="+mn-ea"/>
                <a:cs typeface="+mn-cs"/>
              </a:rPr>
              <a:t>ここに紹介したことは、必ずしも全てが現時点で実現しているわけではありません。しかし、「トレンド＝過去から現在を通り越して未来に向かう流れ」からみれば、近い将来必ず実現するものです。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のようなトレンドの中にあります。冒頭でも説明したように、これまでの常識を大きく塗り替えるテクノロジーが重なり合い、影響を及ぼしあっています。この様相は、かつてとは明らかに異質な状況な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a:t>
            </a: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は、既存業務の生産性や効率を高める手段として、主に使われてきました。しかし、いま、「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を前提に新たなビジネスを創る」時代へと、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の役割は拡がりつつあります。これまでも銀行システムや航空券発券予約システムなど、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を前提としたビジネスはありましたが、その多くが既存業務の効率化や機能の拡張でした。そうではない、まったく新しいビジネスや生活のあり方が、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によって生みだされつつあるのです。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の適用範囲が、いま大きく拡がりつつあます。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と日常はこれまでに無く密接に関わり、活用の選択肢を拡げつつあります。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の民主化といっても良いのかもしれません。ここにも、これまでとはことなる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ビジネスとしての可能性が広がっています。</a:t>
            </a:r>
          </a:p>
          <a:p>
            <a:r>
              <a:rPr kumimoji="1" lang="ja-JP" altLang="ja-JP" sz="1200" kern="1200" dirty="0" smtClean="0">
                <a:solidFill>
                  <a:schemeClr val="tx1"/>
                </a:solidFill>
                <a:effectLst/>
                <a:latin typeface="+mn-lt"/>
                <a:ea typeface="+mn-ea"/>
                <a:cs typeface="+mn-cs"/>
              </a:rPr>
              <a:t>「トレンドは時流である」</a:t>
            </a:r>
          </a:p>
          <a:p>
            <a:r>
              <a:rPr kumimoji="1" lang="ja-JP" altLang="ja-JP" sz="1200" kern="1200" dirty="0" smtClean="0">
                <a:solidFill>
                  <a:schemeClr val="tx1"/>
                </a:solidFill>
                <a:effectLst/>
                <a:latin typeface="+mn-lt"/>
                <a:ea typeface="+mn-ea"/>
                <a:cs typeface="+mn-cs"/>
              </a:rPr>
              <a:t>この流れに乗るか、押し流されるか、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ビジネスは、いま、そんな選択を迫られているのかもしれません。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2055194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45</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クラウド導入を阻む「壁」の存在が、我が国のクラウド普及の足かせとなっているとすれば、米国と同じ理由でクラウドの価値を見出すことはできません。</a:t>
            </a:r>
          </a:p>
          <a:p>
            <a:r>
              <a:rPr kumimoji="1" lang="ja-JP" altLang="ja-JP" sz="1200" kern="1200" dirty="0" smtClean="0">
                <a:solidFill>
                  <a:schemeClr val="tx1"/>
                </a:solidFill>
                <a:effectLst/>
                <a:latin typeface="+mn-lt"/>
                <a:ea typeface="+mn-ea"/>
                <a:cs typeface="+mn-cs"/>
              </a:rPr>
              <a:t>では、我が国では、クラウドを使う価値がないのでしょうか。いいえ、決してそんなことはありません。米国とは「価値の重心」が異なっているだけなのです。</a:t>
            </a:r>
          </a:p>
          <a:p>
            <a:r>
              <a:rPr kumimoji="1" lang="ja-JP" altLang="ja-JP" sz="1200" kern="1200" dirty="0" smtClean="0">
                <a:solidFill>
                  <a:schemeClr val="tx1"/>
                </a:solidFill>
                <a:effectLst/>
                <a:latin typeface="+mn-lt"/>
                <a:ea typeface="+mn-ea"/>
                <a:cs typeface="+mn-cs"/>
              </a:rPr>
              <a:t>我が国は、今、グローバル化の急速な進展、ビジネスライフサイクルの短命化、顧客嗜好の多様化に対応すべく、産業構造の変革を迫られています。この事態に対処するためには、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戦略的に活用することが欠かせません。そのためには、経営環境の変化に合わせ、迅速に（スピード）、俊敏・柔軟に（アジャイル）、そして、必要に応じてシステム資源を容易に拡大でき、不要となればすぐに手放すことができる（スケール）システムが必要とされます。まさに、我が国におけるクラウドの価値の重心は、ここにあるのです。</a:t>
            </a:r>
          </a:p>
          <a:p>
            <a:r>
              <a:rPr kumimoji="1" lang="ja-JP" altLang="ja-JP" sz="1200" kern="1200" dirty="0" smtClean="0">
                <a:solidFill>
                  <a:schemeClr val="tx1"/>
                </a:solidFill>
                <a:effectLst/>
                <a:latin typeface="+mn-lt"/>
                <a:ea typeface="+mn-ea"/>
                <a:cs typeface="+mn-cs"/>
              </a:rPr>
              <a:t>「クラウドは生産性向上の手段であり、コスト削減につながる」という期待は、中長期に見ればその通りでも、短期的視点に立てば、残念ながら、我が国では簡単に受け入れられません。むしろ、経営環境の急激な変化に対応できる「戦略価値」こそ、クラウドに期待できることなのです。</a:t>
            </a:r>
          </a:p>
          <a:p>
            <a:r>
              <a:rPr kumimoji="1" lang="ja-JP" altLang="ja-JP" sz="1200" kern="1200" dirty="0" smtClean="0">
                <a:solidFill>
                  <a:schemeClr val="tx1"/>
                </a:solidFill>
                <a:effectLst/>
                <a:latin typeface="+mn-lt"/>
                <a:ea typeface="+mn-ea"/>
                <a:cs typeface="+mn-cs"/>
              </a:rPr>
              <a:t>クラウドに限らずＩＴは、米国発祥のものが圧倒的です。だからこそ、「米国ではうまくいっているから」というだけで新しいテクノロジーの評判を鵜呑みにせず、このようなビジネス文化の違いを正しく理解し、その価値を我が国流に再定義することが大切です。その上で、自らの事業や経営に活かしていくべきでしょう。</a:t>
            </a:r>
          </a:p>
          <a:p>
            <a:pPr eaLnBrk="1" hangingPunct="1"/>
            <a:endParaRPr lang="ja-JP" altLang="en-US" dirty="0" smtClean="0"/>
          </a:p>
        </p:txBody>
      </p:sp>
    </p:spTree>
    <p:extLst>
      <p:ext uri="{BB962C8B-B14F-4D97-AF65-F5344CB8AC3E}">
        <p14:creationId xmlns:p14="http://schemas.microsoft.com/office/powerpoint/2010/main" val="487088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56520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178745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【図解】コレ１枚で分かるソフトウェア化する世界</a:t>
            </a:r>
          </a:p>
          <a:p>
            <a:r>
              <a:rPr kumimoji="1" lang="ja-JP" altLang="ja-JP" sz="1200" kern="1200" dirty="0" smtClean="0">
                <a:solidFill>
                  <a:schemeClr val="tx1"/>
                </a:solidFill>
                <a:effectLst/>
                <a:latin typeface="+mn-lt"/>
                <a:ea typeface="+mn-ea"/>
                <a:cs typeface="+mn-cs"/>
              </a:rPr>
              <a:t>私たちはいま、ソフトウェアというフィルターを通して、世界を見ることが増えつつあります。</a:t>
            </a:r>
          </a:p>
          <a:p>
            <a:r>
              <a:rPr kumimoji="1" lang="ja-JP" altLang="ja-JP" sz="1200" kern="1200" dirty="0" smtClean="0">
                <a:solidFill>
                  <a:schemeClr val="tx1"/>
                </a:solidFill>
                <a:effectLst/>
                <a:latin typeface="+mn-lt"/>
                <a:ea typeface="+mn-ea"/>
                <a:cs typeface="+mn-cs"/>
              </a:rPr>
              <a:t>例えば、データセンターに設置されたサーバーやストレージ、ネットワーク機器などの様々なシステム資源は、</a:t>
            </a:r>
            <a:r>
              <a:rPr kumimoji="1" lang="en-US" altLang="ja-JP" sz="1200" kern="1200" dirty="0" smtClean="0">
                <a:solidFill>
                  <a:schemeClr val="tx1"/>
                </a:solidFill>
                <a:effectLst/>
                <a:latin typeface="+mn-lt"/>
                <a:ea typeface="+mn-ea"/>
                <a:cs typeface="+mn-cs"/>
              </a:rPr>
              <a:t>Hyper-V</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などの仮想化ソフトウェア、</a:t>
            </a:r>
            <a:r>
              <a:rPr kumimoji="1" lang="en-US" altLang="ja-JP" sz="1200" kern="1200" dirty="0"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VMware </a:t>
            </a:r>
            <a:r>
              <a:rPr kumimoji="1" lang="en-US" altLang="ja-JP" sz="1200" kern="1200" dirty="0" err="1" smtClean="0">
                <a:solidFill>
                  <a:schemeClr val="tx1"/>
                </a:solidFill>
                <a:effectLst/>
                <a:latin typeface="+mn-lt"/>
                <a:ea typeface="+mn-ea"/>
                <a:cs typeface="+mn-cs"/>
              </a:rPr>
              <a:t>vCloud</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Mesos</a:t>
            </a:r>
            <a:r>
              <a:rPr kumimoji="1" lang="ja-JP" altLang="ja-JP" sz="1200" kern="1200" dirty="0" smtClean="0">
                <a:solidFill>
                  <a:schemeClr val="tx1"/>
                </a:solidFill>
                <a:effectLst/>
                <a:latin typeface="+mn-lt"/>
                <a:ea typeface="+mn-ea"/>
                <a:cs typeface="+mn-cs"/>
              </a:rPr>
              <a:t>などのクラウド</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によって管理され、利用者は物理的な機器類を見ることも意識することもなく、必要なシステムの能力を利用できます。</a:t>
            </a:r>
          </a:p>
          <a:p>
            <a:r>
              <a:rPr kumimoji="1" lang="ja-JP" altLang="ja-JP" sz="1200" kern="1200" dirty="0" smtClean="0">
                <a:solidFill>
                  <a:schemeClr val="tx1"/>
                </a:solidFill>
                <a:effectLst/>
                <a:latin typeface="+mn-lt"/>
                <a:ea typeface="+mn-ea"/>
                <a:cs typeface="+mn-cs"/>
              </a:rPr>
              <a:t>このクラウド・コンピューティングという仕組みにより、物理的にはひとつの大きなシステム資源であるにもかかわらず、利用者にとっては個別の専用システムとして扱うことができます。そして、必要な時に必要なだけのシステム資源を即座に調達することができ、手間のかかる運用管理の大部分もソフトウェアに任せることができるようになりました。</a:t>
            </a:r>
          </a:p>
          <a:p>
            <a:r>
              <a:rPr kumimoji="1" lang="ja-JP" altLang="ja-JP" sz="1200" kern="1200" dirty="0" smtClean="0">
                <a:solidFill>
                  <a:schemeClr val="tx1"/>
                </a:solidFill>
                <a:effectLst/>
                <a:latin typeface="+mn-lt"/>
                <a:ea typeface="+mn-ea"/>
                <a:cs typeface="+mn-cs"/>
              </a:rPr>
              <a:t>このようなソフトウェアによってハードウェアや設備などの物理的実体を覆い隠し、利用者の利用目的や利用シーンに合わせて、わかりやすく見える化することで、利用者の利便性を高め、作業負担を減らし、しかも柔軟に構成や使い勝手をカスタマイズできる仕組みが、クラウド以外にも私たちの日常や社会に拡がりつつあります。</a:t>
            </a:r>
          </a:p>
          <a:p>
            <a:r>
              <a:rPr kumimoji="1" lang="ja-JP" altLang="ja-JP" sz="1200" kern="1200" dirty="0" smtClean="0">
                <a:solidFill>
                  <a:schemeClr val="tx1"/>
                </a:solidFill>
                <a:effectLst/>
                <a:latin typeface="+mn-lt"/>
                <a:ea typeface="+mn-ea"/>
                <a:cs typeface="+mn-cs"/>
              </a:rPr>
              <a:t>例えば、物流倉庫では、様々なお客様からの荷物を大量に預かっています。それらを予めお客様毎に物理的に区分けした場所に置くとなると、スペースに無駄が生じ、作業効率も低下します。そこで、倉庫として最も効率よく運用できるように荷物を配置し、それらをソフトウェアで管理することで、利用者にとっては、あたかも自分専用の倉庫を使っているように見える化し、運用や管理も利用者にとって、わかりやすいやり方で使ってもらうことができます。</a:t>
            </a:r>
          </a:p>
          <a:p>
            <a:r>
              <a:rPr kumimoji="1" lang="ja-JP" altLang="ja-JP" sz="1200" kern="1200" dirty="0" smtClean="0">
                <a:solidFill>
                  <a:schemeClr val="tx1"/>
                </a:solidFill>
                <a:effectLst/>
                <a:latin typeface="+mn-lt"/>
                <a:ea typeface="+mn-ea"/>
                <a:cs typeface="+mn-cs"/>
              </a:rPr>
              <a:t>また、個人が所有する様々な資産、例えば自家用車や自宅の空き部屋、トラックの荷台の空きスペースなどをスマートフォンから登録し、それらをクラウドで共有することで、使いたい人が、使いたいときに依頼すれば、容易に提供できる仕組みも登場しています。これなどもまた、物理的な実体をソフトウェアで管理し、利用者の便宜に応じて提供する仕組みです。</a:t>
            </a:r>
          </a:p>
          <a:p>
            <a:r>
              <a:rPr kumimoji="1" lang="ja-JP" altLang="ja-JP" sz="1200" kern="1200" dirty="0" smtClean="0">
                <a:solidFill>
                  <a:schemeClr val="tx1"/>
                </a:solidFill>
                <a:effectLst/>
                <a:latin typeface="+mn-lt"/>
                <a:ea typeface="+mn-ea"/>
                <a:cs typeface="+mn-cs"/>
              </a:rPr>
              <a:t>このような大きな仕組みばかりでなく、テレビや電子レンジ、カメラや時計などの家電製品や日用品も、その実体はハードウェアとソフトウェアの組合せによって実現しています。ハードウェアはソフトウェアによって、その取り扱いの難しさを覆い隠され、使いやすくわかりやすいように見える化され、操作も容易になるように工夫されています。</a:t>
            </a:r>
          </a:p>
          <a:p>
            <a:r>
              <a:rPr kumimoji="1" lang="ja-JP" altLang="ja-JP" sz="1200" kern="1200" smtClean="0">
                <a:solidFill>
                  <a:schemeClr val="tx1"/>
                </a:solidFill>
                <a:effectLst/>
                <a:latin typeface="+mn-lt"/>
                <a:ea typeface="+mn-ea"/>
                <a:cs typeface="+mn-cs"/>
              </a:rPr>
              <a:t>このように物理実体が高機能、高性能になり、その扱いが複雑で手間のかかるものになっても、ソフトウェア化されることで、使い勝手や利便性を高めつつ、その価値を最大限に引き出すことができるような仕組みが、拡がりつつあ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99116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の常識が変われば、そこに関わる私たちの仕事が変わるのは当然のことです。何がどのように変わるのでしょうか。そして営業の役割や仕事は、どのように変えてゆかなければならないのでしょうか。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インフラの構築と運用は、クラウドや自動化ツールに代替されてゆく</a:t>
            </a:r>
          </a:p>
          <a:p>
            <a:r>
              <a:rPr kumimoji="1" lang="ja-JP" altLang="ja-JP" sz="1200" kern="1200" dirty="0" smtClean="0">
                <a:solidFill>
                  <a:schemeClr val="tx1"/>
                </a:solidFill>
                <a:effectLst/>
                <a:latin typeface="+mn-lt"/>
                <a:ea typeface="+mn-ea"/>
                <a:cs typeface="+mn-cs"/>
              </a:rPr>
              <a:t>クラウドの普及によりインフラ構築の物理的作業は不要となります。サーバーやネットワーク機器の販売は減少し、それらの構築作業や保守・サポートの業務が減少することは避けられません。</a:t>
            </a:r>
          </a:p>
          <a:p>
            <a:r>
              <a:rPr kumimoji="1" lang="ja-JP" altLang="ja-JP" sz="1200" kern="1200" dirty="0" smtClean="0">
                <a:solidFill>
                  <a:schemeClr val="tx1"/>
                </a:solidFill>
                <a:effectLst/>
                <a:latin typeface="+mn-lt"/>
                <a:ea typeface="+mn-ea"/>
                <a:cs typeface="+mn-cs"/>
              </a:rPr>
              <a:t>また、運用管理には自動化ツールの利用が拡大し、人工知能の技術を活用して、高度な業務にも人手がかからなくなります。</a:t>
            </a:r>
          </a:p>
          <a:p>
            <a:pPr lvl="0"/>
            <a:r>
              <a:rPr kumimoji="1" lang="ja-JP" altLang="ja-JP" sz="1200" kern="1200" dirty="0" smtClean="0">
                <a:solidFill>
                  <a:schemeClr val="tx1"/>
                </a:solidFill>
                <a:effectLst/>
                <a:latin typeface="+mn-lt"/>
                <a:ea typeface="+mn-ea"/>
                <a:cs typeface="+mn-cs"/>
              </a:rPr>
              <a:t>アプリケーションの開発と運用はビジネス・スピードとの同期化を求める</a:t>
            </a:r>
          </a:p>
          <a:p>
            <a:r>
              <a:rPr kumimoji="1" lang="ja-JP" altLang="ja-JP" sz="1200" kern="1200" dirty="0" smtClean="0">
                <a:solidFill>
                  <a:schemeClr val="tx1"/>
                </a:solidFill>
                <a:effectLst/>
                <a:latin typeface="+mn-lt"/>
                <a:ea typeface="+mn-ea"/>
                <a:cs typeface="+mn-cs"/>
              </a:rPr>
              <a:t>ビジネス環境の不確実性はかつてないほどに高まり、変化が加速しています。ビジネスはその変化に即応できなければ、生き残ることはできません。一方で、ビジネスは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なしでは機能しなくなり、ビジネスと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の一体化は、これからもますます進んでゆきます。</a:t>
            </a:r>
          </a:p>
          <a:p>
            <a:r>
              <a:rPr kumimoji="1" lang="ja-JP" altLang="ja-JP" sz="1200" kern="1200" dirty="0" smtClean="0">
                <a:solidFill>
                  <a:schemeClr val="tx1"/>
                </a:solidFill>
                <a:effectLst/>
                <a:latin typeface="+mn-lt"/>
                <a:ea typeface="+mn-ea"/>
                <a:cs typeface="+mn-cs"/>
              </a:rPr>
              <a:t>ビジネス・ニーズが変われば、ビジネス・プロセスも変えなくてはなりません。そうなれば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もまた変化のスピードに対応できなくてはなりません。これまで同様に要件を精査し仕様を固め、工数を積算して見積書を提出する。ユーザーがはじめて動くシステムを確認できるようになるのは半年後・・・。こんなことでは、お客様から切られてしまうのは必定です。</a:t>
            </a:r>
          </a:p>
          <a:p>
            <a:r>
              <a:rPr kumimoji="1" lang="ja-JP" altLang="ja-JP" sz="1200" kern="1200" dirty="0" smtClean="0">
                <a:solidFill>
                  <a:schemeClr val="tx1"/>
                </a:solidFill>
                <a:effectLst/>
                <a:latin typeface="+mn-lt"/>
                <a:ea typeface="+mn-ea"/>
                <a:cs typeface="+mn-cs"/>
              </a:rPr>
              <a:t>もちろんこれまでと同様の需要がなくなることはないにしても、仕事の量は増えず、利益を期待することはできません。「稼働率が上がっているのに利益率が下がっている」といった現実が、そのことを物語っています。</a:t>
            </a:r>
          </a:p>
          <a:p>
            <a:r>
              <a:rPr kumimoji="1" lang="en-US" altLang="ja-JP" sz="1200" kern="1200" dirty="0"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FaaS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Function as a Service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Lambda</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Azure Functions</a:t>
            </a:r>
            <a:r>
              <a:rPr kumimoji="1" lang="ja-JP" altLang="ja-JP" sz="1200" kern="1200" dirty="0" smtClean="0">
                <a:solidFill>
                  <a:schemeClr val="tx1"/>
                </a:solidFill>
                <a:effectLst/>
                <a:latin typeface="+mn-lt"/>
                <a:ea typeface="+mn-ea"/>
                <a:cs typeface="+mn-cs"/>
              </a:rPr>
              <a:t>など）を積極的に利用し、ビジネス・スピードに同期化する取り組みがますます求められるようになります。それに伴い工数の需要は伸び悩み、利益はコストに近づいてゆきます。</a:t>
            </a:r>
          </a:p>
          <a:p>
            <a:r>
              <a:rPr kumimoji="1" lang="ja-JP" altLang="ja-JP" sz="1200" kern="1200" dirty="0" smtClean="0">
                <a:solidFill>
                  <a:schemeClr val="tx1"/>
                </a:solidFill>
                <a:effectLst/>
                <a:latin typeface="+mn-lt"/>
                <a:ea typeface="+mn-ea"/>
                <a:cs typeface="+mn-cs"/>
              </a:rPr>
              <a:t>また、開発と運用も「スピード」を担保できるやり方に変わらなくてはなりません。そのためには運用と開発の新しい仕事のやり方を実現する「</a:t>
            </a:r>
            <a:r>
              <a:rPr kumimoji="1" lang="en-US" altLang="ja-JP" sz="1200" kern="1200" dirty="0" smtClean="0">
                <a:solidFill>
                  <a:schemeClr val="tx1"/>
                </a:solidFill>
                <a:effectLst/>
                <a:latin typeface="+mn-lt"/>
                <a:ea typeface="+mn-ea"/>
                <a:cs typeface="+mn-cs"/>
              </a:rPr>
              <a:t>DevOps</a:t>
            </a:r>
            <a:r>
              <a:rPr kumimoji="1" lang="ja-JP" altLang="ja-JP" sz="1200" kern="1200" dirty="0" smtClean="0">
                <a:solidFill>
                  <a:schemeClr val="tx1"/>
                </a:solidFill>
                <a:effectLst/>
                <a:latin typeface="+mn-lt"/>
                <a:ea typeface="+mn-ea"/>
                <a:cs typeface="+mn-cs"/>
              </a:rPr>
              <a:t>」への取り組みは必至です。</a:t>
            </a:r>
          </a:p>
          <a:p>
            <a:pPr lvl="0"/>
            <a:r>
              <a:rPr kumimoji="1" lang="ja-JP" altLang="ja-JP" sz="1200" kern="1200" dirty="0" smtClean="0">
                <a:solidFill>
                  <a:schemeClr val="tx1"/>
                </a:solidFill>
                <a:effectLst/>
                <a:latin typeface="+mn-lt"/>
                <a:ea typeface="+mn-ea"/>
                <a:cs typeface="+mn-cs"/>
              </a:rPr>
              <a:t>ビジネスは競争力の強化のために、テクノロジーへの依存を高めてゆく</a:t>
            </a:r>
          </a:p>
          <a:p>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Airbnb</a:t>
            </a:r>
            <a:r>
              <a:rPr kumimoji="1" lang="ja-JP" altLang="ja-JP" sz="1200" kern="1200" dirty="0" smtClean="0">
                <a:solidFill>
                  <a:schemeClr val="tx1"/>
                </a:solidFill>
                <a:effectLst/>
                <a:latin typeface="+mn-lt"/>
                <a:ea typeface="+mn-ea"/>
                <a:cs typeface="+mn-cs"/>
              </a:rPr>
              <a:t>なが、既存のタクシー業界やホテル事業を破壊するほどの影響力を持ち始めています。</a:t>
            </a: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の役割は、業務の効率化やコスト削減に重心が置かれてきました。しかし、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がもたらす新しい常識が、新しいビジネス・モデルを実現し、既存常識を崩壊に追んでいます。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の役割は、ビジネスの競争優位を生みだすための新たな思想や手段を提供しはじめているのです。</a:t>
            </a:r>
          </a:p>
          <a:p>
            <a:r>
              <a:rPr kumimoji="1" lang="ja-JP" altLang="ja-JP" sz="1200" kern="1200" dirty="0" smtClean="0">
                <a:solidFill>
                  <a:schemeClr val="tx1"/>
                </a:solidFill>
                <a:effectLst/>
                <a:latin typeface="+mn-lt"/>
                <a:ea typeface="+mn-ea"/>
                <a:cs typeface="+mn-cs"/>
              </a:rPr>
              <a:t>人工知能や</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などの先端テクノロジーは、それを実現する基盤となります。だからといって自らそれらを開発しなくても、サービスとして利用できる時代になりました。それがビジネスの変化を加速する武器となります。</a:t>
            </a:r>
          </a:p>
          <a:p>
            <a:r>
              <a:rPr kumimoji="1" lang="ja-JP" altLang="ja-JP" sz="1200" kern="1200" dirty="0" smtClean="0">
                <a:solidFill>
                  <a:schemeClr val="tx1"/>
                </a:solidFill>
                <a:effectLst/>
                <a:latin typeface="+mn-lt"/>
                <a:ea typeface="+mn-ea"/>
                <a:cs typeface="+mn-cs"/>
              </a:rPr>
              <a:t>ビジネスの価値は、その事業そのものの機能から、それらを含むサービスや他のプレイヤーを巻き込んだエコシステムへと、重心を移しはじめ、</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はその基盤として重要性を高めています。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の価値や需要はこれまでになく高まる一方で、工数需要は減少する」</a:t>
            </a:r>
          </a:p>
          <a:p>
            <a:r>
              <a:rPr kumimoji="1" lang="ja-JP" altLang="ja-JP" sz="1200" kern="1200" dirty="0" smtClean="0">
                <a:solidFill>
                  <a:schemeClr val="tx1"/>
                </a:solidFill>
                <a:effectLst/>
                <a:latin typeface="+mn-lt"/>
                <a:ea typeface="+mn-ea"/>
                <a:cs typeface="+mn-cs"/>
              </a:rPr>
              <a:t>いままさにそんな変化が加速しながら進行しているのです。ならば、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ビジネスの収益は工数提供の対価から、ビジネス価値すなわち「スピード・変革・差別化」の対価へとシフトしてゆかなければなりません。</a:t>
            </a:r>
          </a:p>
          <a:p>
            <a:r>
              <a:rPr kumimoji="1" lang="ja-JP" altLang="ja-JP" sz="1200" kern="1200" dirty="0" smtClean="0">
                <a:solidFill>
                  <a:schemeClr val="tx1"/>
                </a:solidFill>
                <a:effectLst/>
                <a:latin typeface="+mn-lt"/>
                <a:ea typeface="+mn-ea"/>
                <a:cs typeface="+mn-cs"/>
              </a:rPr>
              <a:t>営業はこの変化に、どう対処すればいいのでしょう。</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やビジネスのトレンドを掴み、お客様の未来を提案できなくてはならない」</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ビジネスに新しい常識をもたらします。それが、お客様のビジネスをどのように変え、どう向き合うべきかを提言できなくてはならないでしょう。このような仕事はコンサルタントの役割だと思っているなら、営業の仕事はなくなります。</a:t>
            </a:r>
          </a:p>
          <a:p>
            <a:r>
              <a:rPr kumimoji="1" lang="ja-JP" altLang="ja-JP" sz="1200" kern="1200" dirty="0" smtClean="0">
                <a:solidFill>
                  <a:schemeClr val="tx1"/>
                </a:solidFill>
                <a:effectLst/>
                <a:latin typeface="+mn-lt"/>
                <a:ea typeface="+mn-ea"/>
                <a:cs typeface="+mn-cs"/>
              </a:rPr>
              <a:t>銀行の窓口業務が</a:t>
            </a:r>
            <a:r>
              <a:rPr kumimoji="1" lang="en-US" altLang="ja-JP" sz="1200" kern="1200" dirty="0" smtClean="0">
                <a:solidFill>
                  <a:schemeClr val="tx1"/>
                </a:solidFill>
                <a:effectLst/>
                <a:latin typeface="+mn-lt"/>
                <a:ea typeface="+mn-ea"/>
                <a:cs typeface="+mn-cs"/>
              </a:rPr>
              <a:t>ATM</a:t>
            </a:r>
            <a:r>
              <a:rPr kumimoji="1" lang="ja-JP" altLang="ja-JP" sz="1200" kern="1200" dirty="0" smtClean="0">
                <a:solidFill>
                  <a:schemeClr val="tx1"/>
                </a:solidFill>
                <a:effectLst/>
                <a:latin typeface="+mn-lt"/>
                <a:ea typeface="+mn-ea"/>
                <a:cs typeface="+mn-cs"/>
              </a:rPr>
              <a:t>に変わり、店舗での書籍や物品販売は</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や楽天にシフトしてしまいました。それでも、銀行の窓口や店舗に足を運ぶのは、「自分は、どうすればいいのか」を相談するためです。そこには、まだまだ人間の知識や創造性が求められています。それとても人工知能に置き換わってゆくとすれば、お客様の人生や生活に踏み込んだ未来へのアドバイスが人間の役割となるでしょう。</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営業もまた同様の変化、つまりは、お客様の未来の相談相手になることが求められるでしょう。そのためには、次の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つの力を磨かなければなりません。</a:t>
            </a:r>
          </a:p>
          <a:p>
            <a:r>
              <a:rPr kumimoji="1" lang="ja-JP" altLang="ja-JP" sz="1200" kern="1200" dirty="0" smtClean="0">
                <a:solidFill>
                  <a:schemeClr val="tx1"/>
                </a:solidFill>
                <a:effectLst/>
                <a:latin typeface="+mn-lt"/>
                <a:ea typeface="+mn-ea"/>
                <a:cs typeface="+mn-cs"/>
              </a:rPr>
              <a:t>知識力：お客様のあらゆる質問に答えられる知識の引き出しを増やし、その鮮度を維持しつつけること。</a:t>
            </a:r>
          </a:p>
          <a:p>
            <a:r>
              <a:rPr kumimoji="1" lang="ja-JP" altLang="ja-JP" sz="1200" kern="1200" dirty="0" smtClean="0">
                <a:solidFill>
                  <a:schemeClr val="tx1"/>
                </a:solidFill>
                <a:effectLst/>
                <a:latin typeface="+mn-lt"/>
                <a:ea typeface="+mn-ea"/>
                <a:cs typeface="+mn-cs"/>
              </a:rPr>
              <a:t>対話力：お客様と対話でき、悩みを聞き出して整理し、何が最適なゴールなのかを見つけ出すこと。</a:t>
            </a:r>
          </a:p>
          <a:p>
            <a:r>
              <a:rPr kumimoji="1" lang="ja-JP" altLang="ja-JP" sz="1200" kern="1200" dirty="0" smtClean="0">
                <a:solidFill>
                  <a:schemeClr val="tx1"/>
                </a:solidFill>
                <a:effectLst/>
                <a:latin typeface="+mn-lt"/>
                <a:ea typeface="+mn-ea"/>
                <a:cs typeface="+mn-cs"/>
              </a:rPr>
              <a:t>共創力：知識力と対話力を駆使して、お客様と一緒になって解決策を見つけ出してゆけること。</a:t>
            </a:r>
          </a:p>
          <a:p>
            <a:r>
              <a:rPr kumimoji="1" lang="ja-JP" altLang="ja-JP" sz="1200" kern="1200" dirty="0" smtClean="0">
                <a:solidFill>
                  <a:schemeClr val="tx1"/>
                </a:solidFill>
                <a:effectLst/>
                <a:latin typeface="+mn-lt"/>
                <a:ea typeface="+mn-ea"/>
                <a:cs typeface="+mn-cs"/>
              </a:rPr>
              <a:t>カタログに書かれているような機能や性能の説明、システム構成の策定や見積金額の積算、情報の収集や整理などの「知的力仕事」は、人工知能が代わりにやってくれます。しかし、何をゴールにするのか、それを実現するためのビジネス・モデルやビジネス・プロセスはどうするかは、これからも人間の役割です。</a:t>
            </a:r>
          </a:p>
          <a:p>
            <a:r>
              <a:rPr kumimoji="1" lang="ja-JP" altLang="ja-JP" sz="1200" kern="1200" dirty="0" smtClean="0">
                <a:solidFill>
                  <a:schemeClr val="tx1"/>
                </a:solidFill>
                <a:effectLst/>
                <a:latin typeface="+mn-lt"/>
                <a:ea typeface="+mn-ea"/>
                <a:cs typeface="+mn-cs"/>
              </a:rPr>
              <a:t>テクノロジーの進化の流れに棹をさしても、流れる方向が変わることはなく、やがては自分たちが流されるだけです。ならば、その流れの方向を見据えて、自らの役割を変えてゆくしかありません。</a:t>
            </a:r>
          </a:p>
          <a:p>
            <a:r>
              <a:rPr kumimoji="1" lang="ja-JP" altLang="ja-JP" sz="1200" kern="1200" dirty="0" smtClean="0">
                <a:solidFill>
                  <a:schemeClr val="tx1"/>
                </a:solidFill>
                <a:effectLst/>
                <a:latin typeface="+mn-lt"/>
                <a:ea typeface="+mn-ea"/>
                <a:cs typeface="+mn-cs"/>
              </a:rPr>
              <a:t>「それは会社の役割で、自分は与えられた仕事をするだけのこと」</a:t>
            </a:r>
          </a:p>
          <a:p>
            <a:r>
              <a:rPr kumimoji="1" lang="ja-JP" altLang="ja-JP" sz="1200" kern="1200" dirty="0" smtClean="0">
                <a:solidFill>
                  <a:schemeClr val="tx1"/>
                </a:solidFill>
                <a:effectLst/>
                <a:latin typeface="+mn-lt"/>
                <a:ea typeface="+mn-ea"/>
                <a:cs typeface="+mn-cs"/>
              </a:rPr>
              <a:t>そんなあなたにお客様は大切な仕事を任せたいとは思わないでしょう。それは、自分の営業成績と直結しています。</a:t>
            </a:r>
          </a:p>
          <a:p>
            <a:r>
              <a:rPr kumimoji="1" lang="ja-JP" altLang="ja-JP" sz="1200" kern="1200" smtClean="0">
                <a:solidFill>
                  <a:schemeClr val="tx1"/>
                </a:solidFill>
                <a:effectLst/>
                <a:latin typeface="+mn-lt"/>
                <a:ea typeface="+mn-ea"/>
                <a:cs typeface="+mn-cs"/>
              </a:rPr>
              <a:t>もはや会社に自分の人生を預けても一生面倒をみてもらえる時代ではありません。会社は自分の保護者でもなく、財産でもありません。自分力という財産を持ち、会社ではなく社会での価値を高めてゆくしかないのです。営業力もまた、そんな自分の財産の一部であると心得ておくべき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3338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91589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995621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「クラウド・コンピューティング」という言葉を知らない人は、もはやいないほどに、広く定着しました。この言葉が使われるようになったのは、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を努めていたエリック・シュミットの次のスピーチがきっかけだと言われています。</a:t>
            </a:r>
          </a:p>
          <a:p>
            <a:r>
              <a:rPr kumimoji="1" lang="ja-JP" altLang="ja-JP" sz="1200" kern="1200" dirty="0" smtClean="0">
                <a:solidFill>
                  <a:schemeClr val="tx1"/>
                </a:solidFill>
                <a:effectLst/>
                <a:latin typeface="+mn-lt"/>
                <a:ea typeface="+mn-ea"/>
                <a:cs typeface="+mn-cs"/>
              </a:rPr>
              <a:t>「データもプログラムも、サーバー群の上に置いておこう。そういったものは、どこか “雲（クラウド）”の中にあればいい。必要なのはブラウザーとインターネットへのアクセス。パソコン、マック、携帯電話、ブラックベリー（スマートフォン）、とにかく手元にあるどんな端末からでも使える。データもデータ処理も、その他あれやこれやもみんなサーバーに、だ。」</a:t>
            </a:r>
          </a:p>
          <a:p>
            <a:r>
              <a:rPr kumimoji="1" lang="ja-JP" altLang="ja-JP" sz="1200" kern="1200" dirty="0" smtClean="0">
                <a:solidFill>
                  <a:schemeClr val="tx1"/>
                </a:solidFill>
                <a:effectLst/>
                <a:latin typeface="+mn-lt"/>
                <a:ea typeface="+mn-ea"/>
                <a:cs typeface="+mn-cs"/>
              </a:rPr>
              <a:t>彼の言う“雲（クラウド）”とは、インターネットを意味しています。当時、ネットワークの模式図として雲の絵がよく使かわれていたことから、このような表現になりました。</a:t>
            </a:r>
          </a:p>
          <a:p>
            <a:r>
              <a:rPr kumimoji="1" lang="ja-JP" altLang="ja-JP" sz="1200" kern="1200" dirty="0" smtClean="0">
                <a:solidFill>
                  <a:schemeClr val="tx1"/>
                </a:solidFill>
                <a:effectLst/>
                <a:latin typeface="+mn-lt"/>
                <a:ea typeface="+mn-ea"/>
                <a:cs typeface="+mn-cs"/>
              </a:rPr>
              <a:t>改めて整理してみると、次のようになるのでしょう。</a:t>
            </a:r>
          </a:p>
          <a:p>
            <a:pPr lvl="0"/>
            <a:r>
              <a:rPr kumimoji="1" lang="ja-JP" altLang="ja-JP" sz="1200" kern="1200" dirty="0" smtClean="0">
                <a:solidFill>
                  <a:schemeClr val="tx1"/>
                </a:solidFill>
                <a:effectLst/>
                <a:latin typeface="+mn-lt"/>
                <a:ea typeface="+mn-ea"/>
                <a:cs typeface="+mn-cs"/>
              </a:rPr>
              <a:t>インターネットの向こうに設置したシステム群を使い、</a:t>
            </a:r>
          </a:p>
          <a:p>
            <a:pPr lvl="0"/>
            <a:r>
              <a:rPr kumimoji="1" lang="ja-JP" altLang="ja-JP" sz="1200" kern="1200" dirty="0" smtClean="0">
                <a:solidFill>
                  <a:schemeClr val="tx1"/>
                </a:solidFill>
                <a:effectLst/>
                <a:latin typeface="+mn-lt"/>
                <a:ea typeface="+mn-ea"/>
                <a:cs typeface="+mn-cs"/>
              </a:rPr>
              <a:t>インターネットとブラウザーが使える様々なデバイスから、</a:t>
            </a:r>
          </a:p>
          <a:p>
            <a:pPr lvl="0"/>
            <a:r>
              <a:rPr kumimoji="1" lang="ja-JP" altLang="ja-JP" sz="1200" kern="1200" dirty="0" smtClean="0">
                <a:solidFill>
                  <a:schemeClr val="tx1"/>
                </a:solidFill>
                <a:effectLst/>
                <a:latin typeface="+mn-lt"/>
                <a:ea typeface="+mn-ea"/>
                <a:cs typeface="+mn-cs"/>
              </a:rPr>
              <a:t>情報システムの様々な機能を使える仕組み。</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フラストラクチャー」とは、業務を処理するための計算装置、データを保管するための記憶装置、通信のためのネットワーク、それらを設置し、運用するための施設や設備のことです。「プラットフォーム」とは、様々な業務で共用して利用されるデータベースや運用管理などのソフトウェアのことです「アプリケーション」とは、私たちが最も身近に接する業務サービスのこと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それでは、これらから「クラウド・コンピューティング」について詳しく見てゆくことにしましょう。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738784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2.tiff"/><Relationship Id="rId6" Type="http://schemas.openxmlformats.org/officeDocument/2006/relationships/image" Target="../media/image23.png"/><Relationship Id="rId7" Type="http://schemas.openxmlformats.org/officeDocument/2006/relationships/image" Target="../media/image24.tiff"/><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29.png"/><Relationship Id="rId7" Type="http://schemas.openxmlformats.org/officeDocument/2006/relationships/image" Target="../media/image20.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youtube.com/embed/NrmMk1Myrxc" TargetMode="External"/><Relationship Id="rId3"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GIF"/><Relationship Id="rId7" Type="http://schemas.openxmlformats.org/officeDocument/2006/relationships/image" Target="../media/image35.PNG"/><Relationship Id="rId8"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youtu.be/FQn6aFQwBQU" TargetMode="External"/><Relationship Id="rId3" Type="http://schemas.openxmlformats.org/officeDocument/2006/relationships/image" Target="../media/image5.tiff"/></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youtu.be/BfOL7AxWicY" TargetMode="External"/><Relationship Id="rId3" Type="http://schemas.openxmlformats.org/officeDocument/2006/relationships/image" Target="../media/image6.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wmf"/><Relationship Id="rId6" Type="http://schemas.openxmlformats.org/officeDocument/2006/relationships/image" Target="../media/image53.jpe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youtu.be/x2Ssi4MBv4E" TargetMode="Externa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hyperlink" Target="http://www.netcommerce.co.j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youtu.be/R3fgz5EwqZw" TargetMode="External"/><Relationship Id="rId3"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gif"/><Relationship Id="rId7" Type="http://schemas.openxmlformats.org/officeDocument/2006/relationships/image" Target="../media/image13.jpg"/><Relationship Id="rId8" Type="http://schemas.openxmlformats.org/officeDocument/2006/relationships/image" Target="../media/image14.jpg"/><Relationship Id="rId9" Type="http://schemas.openxmlformats.org/officeDocument/2006/relationships/image" Target="../media/image15.jpg"/><Relationship Id="rId10" Type="http://schemas.openxmlformats.org/officeDocument/2006/relationships/image" Target="../media/image16.jp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sz="2800" dirty="0" smtClean="0">
                <a:latin typeface="Hiragino Kaku Gothic StdN W8" charset="-128"/>
                <a:ea typeface="Hiragino Kaku Gothic StdN W8" charset="-128"/>
                <a:cs typeface="Hiragino Kaku Gothic StdN W8" charset="-128"/>
              </a:rPr>
              <a:t>CPS</a:t>
            </a:r>
            <a:r>
              <a:rPr kumimoji="1" lang="ja-JP" altLang="en-US" sz="2800" dirty="0" smtClean="0">
                <a:latin typeface="Hiragino Kaku Gothic StdN W8" charset="-128"/>
                <a:ea typeface="Hiragino Kaku Gothic StdN W8" charset="-128"/>
                <a:cs typeface="Hiragino Kaku Gothic StdN W8" charset="-128"/>
              </a:rPr>
              <a:t>とクラウドコンピューティング</a:t>
            </a:r>
            <a:r>
              <a:rPr kumimoji="1" lang="en-US" altLang="ja-JP" sz="2800" dirty="0" smtClean="0">
                <a:latin typeface="Hiragino Kaku Gothic StdN W8" charset="-128"/>
                <a:ea typeface="Hiragino Kaku Gothic StdN W8" charset="-128"/>
                <a:cs typeface="Hiragino Kaku Gothic StdN W8" charset="-128"/>
              </a:rPr>
              <a:t/>
            </a:r>
            <a:br>
              <a:rPr kumimoji="1" lang="en-US" altLang="ja-JP" sz="2800" dirty="0" smtClean="0">
                <a:latin typeface="Hiragino Kaku Gothic StdN W8" charset="-128"/>
                <a:ea typeface="Hiragino Kaku Gothic StdN W8" charset="-128"/>
                <a:cs typeface="Hiragino Kaku Gothic StdN W8" charset="-128"/>
              </a:rPr>
            </a:br>
            <a:r>
              <a:rPr lang="en-US" altLang="ja-JP" sz="1800" dirty="0" smtClean="0">
                <a:latin typeface="Hiragino Kaku Gothic Std W8" charset="-128"/>
                <a:ea typeface="Hiragino Kaku Gothic Std W8" charset="-128"/>
                <a:cs typeface="Hiragino Kaku Gothic Std W8" charset="-128"/>
              </a:rPr>
              <a:t>Cyber-Physical System &amp; Cloud Computing</a:t>
            </a:r>
            <a:endParaRPr kumimoji="1" lang="ja-JP" altLang="en-US" sz="1800" dirty="0">
              <a:latin typeface="Hiragino Kaku Gothic Std W8" charset="-128"/>
              <a:ea typeface="Hiragino Kaku Gothic Std W8" charset="-128"/>
              <a:cs typeface="Hiragino Kaku Gothic Std W8" charset="-128"/>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latin typeface="Meiryo" charset="-128"/>
                <a:ea typeface="Meiryo" charset="-128"/>
                <a:cs typeface="Meiryo" charset="-128"/>
              </a:rPr>
              <a:t>IT</a:t>
            </a:r>
            <a:r>
              <a:rPr kumimoji="1" lang="ja-JP" altLang="en-US" dirty="0" smtClean="0">
                <a:latin typeface="Meiryo" charset="-128"/>
                <a:ea typeface="Meiryo" charset="-128"/>
                <a:cs typeface="Meiryo" charset="-128"/>
              </a:rPr>
              <a:t>ソリューション塾・第</a:t>
            </a:r>
            <a:r>
              <a:rPr kumimoji="1" lang="en-US" altLang="ja-JP" dirty="0" smtClean="0">
                <a:latin typeface="Meiryo" charset="-128"/>
                <a:ea typeface="Meiryo" charset="-128"/>
                <a:cs typeface="Meiryo" charset="-128"/>
              </a:rPr>
              <a:t>24</a:t>
            </a:r>
            <a:r>
              <a:rPr kumimoji="1" lang="ja-JP" altLang="en-US" dirty="0" smtClean="0">
                <a:latin typeface="Meiryo" charset="-128"/>
                <a:ea typeface="Meiryo" charset="-128"/>
                <a:cs typeface="Meiryo" charset="-128"/>
              </a:rPr>
              <a:t>期</a:t>
            </a:r>
            <a:endParaRPr kumimoji="1" lang="en-US" altLang="ja-JP" dirty="0" smtClean="0">
              <a:latin typeface="Meiryo" charset="-128"/>
              <a:ea typeface="Meiryo" charset="-128"/>
              <a:cs typeface="Meiryo" charset="-128"/>
            </a:endParaRPr>
          </a:p>
          <a:p>
            <a:endParaRPr kumimoji="1" lang="en-US" altLang="ja-JP" dirty="0" smtClean="0">
              <a:latin typeface="Meiryo" charset="-128"/>
              <a:ea typeface="Meiryo" charset="-128"/>
              <a:cs typeface="Meiryo" charset="-128"/>
            </a:endParaRPr>
          </a:p>
          <a:p>
            <a:r>
              <a:rPr kumimoji="1" lang="en-US" altLang="ja-JP" dirty="0" smtClean="0">
                <a:latin typeface="Meiryo" charset="-128"/>
                <a:ea typeface="Meiryo" charset="-128"/>
                <a:cs typeface="Meiryo" charset="-128"/>
              </a:rPr>
              <a:t>2017</a:t>
            </a:r>
            <a:r>
              <a:rPr kumimoji="1" lang="ja-JP" altLang="en-US" dirty="0" smtClean="0">
                <a:latin typeface="Meiryo" charset="-128"/>
                <a:ea typeface="Meiryo" charset="-128"/>
                <a:cs typeface="Meiryo" charset="-128"/>
              </a:rPr>
              <a:t>年</a:t>
            </a:r>
            <a:r>
              <a:rPr lang="en-US" altLang="ja-JP" dirty="0" smtClean="0">
                <a:latin typeface="Meiryo" charset="-128"/>
                <a:ea typeface="Meiryo" charset="-128"/>
                <a:cs typeface="Meiryo" charset="-128"/>
              </a:rPr>
              <a:t>2</a:t>
            </a:r>
            <a:r>
              <a:rPr kumimoji="1" lang="ja-JP" altLang="en-US" dirty="0" smtClean="0">
                <a:latin typeface="Meiryo" charset="-128"/>
                <a:ea typeface="Meiryo" charset="-128"/>
                <a:cs typeface="Meiryo" charset="-128"/>
              </a:rPr>
              <a:t>月</a:t>
            </a:r>
            <a:r>
              <a:rPr lang="en-US" altLang="ja-JP" dirty="0" smtClean="0">
                <a:latin typeface="Meiryo" charset="-128"/>
                <a:ea typeface="Meiryo" charset="-128"/>
                <a:cs typeface="Meiryo" charset="-128"/>
              </a:rPr>
              <a:t>8</a:t>
            </a:r>
            <a:r>
              <a:rPr lang="ja-JP" altLang="en-US" dirty="0" smtClean="0">
                <a:latin typeface="Meiryo" charset="-128"/>
                <a:ea typeface="Meiryo" charset="-128"/>
                <a:cs typeface="Meiryo" charset="-128"/>
              </a:rPr>
              <a:t>日</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角丸四角形 48"/>
          <p:cNvSpPr/>
          <p:nvPr/>
        </p:nvSpPr>
        <p:spPr>
          <a:xfrm>
            <a:off x="470624" y="4096454"/>
            <a:ext cx="8159603" cy="686871"/>
          </a:xfrm>
          <a:prstGeom prst="roundRect">
            <a:avLst>
              <a:gd name="adj" fmla="val 50000"/>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72" name="正方形/長方形 71"/>
          <p:cNvSpPr/>
          <p:nvPr/>
        </p:nvSpPr>
        <p:spPr>
          <a:xfrm>
            <a:off x="774386" y="1142481"/>
            <a:ext cx="7613964" cy="300811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7" name="正方形/長方形 116"/>
          <p:cNvSpPr/>
          <p:nvPr/>
        </p:nvSpPr>
        <p:spPr>
          <a:xfrm flipH="1">
            <a:off x="946119" y="2148586"/>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118" name="正方形/長方形 117"/>
          <p:cNvSpPr/>
          <p:nvPr/>
        </p:nvSpPr>
        <p:spPr>
          <a:xfrm flipH="1">
            <a:off x="5884665" y="2123194"/>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トレンド（１）</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latin typeface="メイリオ"/>
                <a:ea typeface="メイリオ"/>
                <a:cs typeface="メイリオ"/>
              </a:rPr>
              <a:t>10</a:t>
            </a:fld>
            <a:endParaRPr kumimoji="1" lang="ja-JP" altLang="en-US" dirty="0">
              <a:latin typeface="メイリオ"/>
              <a:ea typeface="メイリオ"/>
              <a:cs typeface="メイリオ"/>
            </a:endParaRPr>
          </a:p>
        </p:txBody>
      </p:sp>
      <p:sp>
        <p:nvSpPr>
          <p:cNvPr id="45" name="正方形/長方形 44"/>
          <p:cNvSpPr/>
          <p:nvPr/>
        </p:nvSpPr>
        <p:spPr>
          <a:xfrm>
            <a:off x="946119" y="1556792"/>
            <a:ext cx="228725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6" name="正方形/長方形 45"/>
          <p:cNvSpPr/>
          <p:nvPr/>
        </p:nvSpPr>
        <p:spPr>
          <a:xfrm>
            <a:off x="3413041" y="1556792"/>
            <a:ext cx="22872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8" name="正方形/長方形 47"/>
          <p:cNvSpPr/>
          <p:nvPr/>
        </p:nvSpPr>
        <p:spPr>
          <a:xfrm>
            <a:off x="5884666" y="1556792"/>
            <a:ext cx="22776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50" name="正方形/長方形 49"/>
          <p:cNvSpPr/>
          <p:nvPr/>
        </p:nvSpPr>
        <p:spPr>
          <a:xfrm>
            <a:off x="792307" y="4681685"/>
            <a:ext cx="7595956" cy="17509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正方形/長方形 50"/>
          <p:cNvSpPr/>
          <p:nvPr/>
        </p:nvSpPr>
        <p:spPr>
          <a:xfrm>
            <a:off x="4572000" y="4833277"/>
            <a:ext cx="3584864" cy="153415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0" name="正方形/長方形 59"/>
          <p:cNvSpPr/>
          <p:nvPr/>
        </p:nvSpPr>
        <p:spPr>
          <a:xfrm>
            <a:off x="1137258"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住宅</a:t>
            </a:r>
            <a:r>
              <a:rPr lang="ja-JP" altLang="en-US" sz="1000" dirty="0" smtClean="0">
                <a:solidFill>
                  <a:srgbClr val="FFFFFF"/>
                </a:solidFill>
                <a:latin typeface="メイリオ"/>
                <a:ea typeface="メイリオ"/>
                <a:cs typeface="メイリオ"/>
              </a:rPr>
              <a:t>・建物</a:t>
            </a:r>
            <a:endParaRPr kumimoji="1" lang="en-US" altLang="ja-JP" sz="1000" dirty="0" smtClean="0">
              <a:solidFill>
                <a:srgbClr val="FFFFFF"/>
              </a:solidFill>
              <a:latin typeface="メイリオ"/>
              <a:ea typeface="メイリオ"/>
              <a:cs typeface="メイリオ"/>
            </a:endParaRPr>
          </a:p>
        </p:txBody>
      </p:sp>
      <p:sp>
        <p:nvSpPr>
          <p:cNvPr id="61" name="正方形/長方形 60"/>
          <p:cNvSpPr/>
          <p:nvPr/>
        </p:nvSpPr>
        <p:spPr>
          <a:xfrm>
            <a:off x="1137258"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家電・設備</a:t>
            </a:r>
            <a:endParaRPr kumimoji="1" lang="ja-JP" altLang="en-US" sz="1000" dirty="0">
              <a:solidFill>
                <a:srgbClr val="FFFFFF"/>
              </a:solidFill>
              <a:latin typeface="メイリオ"/>
              <a:ea typeface="メイリオ"/>
              <a:cs typeface="メイリオ"/>
            </a:endParaRPr>
          </a:p>
        </p:txBody>
      </p:sp>
      <p:sp>
        <p:nvSpPr>
          <p:cNvPr id="62" name="正方形/長方形 61"/>
          <p:cNvSpPr/>
          <p:nvPr/>
        </p:nvSpPr>
        <p:spPr>
          <a:xfrm>
            <a:off x="2205229"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スマートフォン</a:t>
            </a:r>
            <a:endParaRPr kumimoji="1" lang="en-US" altLang="ja-JP" sz="9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ウェアラブル</a:t>
            </a:r>
            <a:endParaRPr kumimoji="1" lang="ja-JP" altLang="en-US" sz="900" dirty="0">
              <a:solidFill>
                <a:srgbClr val="FFFFFF"/>
              </a:solidFill>
              <a:latin typeface="メイリオ"/>
              <a:ea typeface="メイリオ"/>
              <a:cs typeface="メイリオ"/>
            </a:endParaRPr>
          </a:p>
        </p:txBody>
      </p:sp>
      <p:sp>
        <p:nvSpPr>
          <p:cNvPr id="63" name="正方形/長方形 62"/>
          <p:cNvSpPr/>
          <p:nvPr/>
        </p:nvSpPr>
        <p:spPr>
          <a:xfrm>
            <a:off x="2205229"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タブレット・</a:t>
            </a:r>
            <a:r>
              <a:rPr kumimoji="1" lang="en-US" altLang="ja-JP" sz="900" dirty="0" smtClean="0">
                <a:solidFill>
                  <a:srgbClr val="FFFFFF"/>
                </a:solidFill>
                <a:latin typeface="メイリオ"/>
                <a:ea typeface="メイリオ"/>
                <a:cs typeface="メイリオ"/>
              </a:rPr>
              <a:t>PC</a:t>
            </a:r>
            <a:endParaRPr kumimoji="1" lang="ja-JP" altLang="en-US" sz="900" dirty="0">
              <a:solidFill>
                <a:srgbClr val="FFFFFF"/>
              </a:solidFill>
              <a:latin typeface="メイリオ"/>
              <a:ea typeface="メイリオ"/>
              <a:cs typeface="メイリオ"/>
            </a:endParaRPr>
          </a:p>
        </p:txBody>
      </p:sp>
      <p:sp>
        <p:nvSpPr>
          <p:cNvPr id="64" name="正方形/長方形 63"/>
          <p:cNvSpPr/>
          <p:nvPr/>
        </p:nvSpPr>
        <p:spPr>
          <a:xfrm>
            <a:off x="327025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気象・環境</a:t>
            </a:r>
            <a:endParaRPr kumimoji="1" lang="en-US" altLang="ja-JP" sz="10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観測機器</a:t>
            </a:r>
            <a:endParaRPr kumimoji="1" lang="ja-JP" altLang="en-US" sz="1000" dirty="0">
              <a:solidFill>
                <a:srgbClr val="FFFFFF"/>
              </a:solidFill>
              <a:latin typeface="メイリオ"/>
              <a:ea typeface="メイリオ"/>
              <a:cs typeface="メイリオ"/>
            </a:endParaRPr>
          </a:p>
        </p:txBody>
      </p:sp>
      <p:sp>
        <p:nvSpPr>
          <p:cNvPr id="65" name="正方形/長方形 64"/>
          <p:cNvSpPr/>
          <p:nvPr/>
        </p:nvSpPr>
        <p:spPr>
          <a:xfrm>
            <a:off x="327025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交通設備</a:t>
            </a:r>
            <a:endParaRPr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公共設備</a:t>
            </a:r>
            <a:endParaRPr kumimoji="1" lang="ja-JP" altLang="en-US" sz="1000" dirty="0">
              <a:solidFill>
                <a:srgbClr val="FFFFFF"/>
              </a:solidFill>
              <a:latin typeface="メイリオ"/>
              <a:ea typeface="メイリオ"/>
              <a:cs typeface="メイリオ"/>
            </a:endParaRPr>
          </a:p>
        </p:txBody>
      </p:sp>
      <p:sp>
        <p:nvSpPr>
          <p:cNvPr id="66" name="正方形/長方形 65"/>
          <p:cNvSpPr/>
          <p:nvPr/>
        </p:nvSpPr>
        <p:spPr>
          <a:xfrm>
            <a:off x="477407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自動走行車</a:t>
            </a:r>
            <a:endParaRPr kumimoji="1" lang="en-US" altLang="ja-JP" sz="1000" dirty="0" smtClean="0">
              <a:solidFill>
                <a:srgbClr val="FFFFFF"/>
              </a:solidFill>
              <a:latin typeface="メイリオ"/>
              <a:ea typeface="メイリオ"/>
              <a:cs typeface="メイリオ"/>
            </a:endParaRPr>
          </a:p>
        </p:txBody>
      </p:sp>
      <p:sp>
        <p:nvSpPr>
          <p:cNvPr id="67" name="正方形/長方形 66"/>
          <p:cNvSpPr/>
          <p:nvPr/>
        </p:nvSpPr>
        <p:spPr>
          <a:xfrm>
            <a:off x="477407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ドローン</a:t>
            </a:r>
            <a:endParaRPr kumimoji="1" lang="ja-JP" altLang="en-US" sz="1000" dirty="0">
              <a:solidFill>
                <a:srgbClr val="FFFFFF"/>
              </a:solidFill>
              <a:latin typeface="メイリオ"/>
              <a:ea typeface="メイリオ"/>
              <a:cs typeface="メイリオ"/>
            </a:endParaRPr>
          </a:p>
        </p:txBody>
      </p:sp>
      <p:sp>
        <p:nvSpPr>
          <p:cNvPr id="68" name="正方形/長方形 67"/>
          <p:cNvSpPr/>
          <p:nvPr/>
        </p:nvSpPr>
        <p:spPr>
          <a:xfrm>
            <a:off x="5842043"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介護用ロボット</a:t>
            </a:r>
            <a:endParaRPr kumimoji="1" lang="ja-JP" altLang="en-US" sz="900" dirty="0">
              <a:solidFill>
                <a:srgbClr val="FFFFFF"/>
              </a:solidFill>
              <a:latin typeface="メイリオ"/>
              <a:ea typeface="メイリオ"/>
              <a:cs typeface="メイリオ"/>
            </a:endParaRPr>
          </a:p>
        </p:txBody>
      </p:sp>
      <p:sp>
        <p:nvSpPr>
          <p:cNvPr id="69" name="正方形/長方形 68"/>
          <p:cNvSpPr/>
          <p:nvPr/>
        </p:nvSpPr>
        <p:spPr>
          <a:xfrm>
            <a:off x="5842043"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FFFF"/>
                </a:solidFill>
                <a:latin typeface="メイリオ"/>
                <a:ea typeface="メイリオ"/>
                <a:cs typeface="メイリオ"/>
              </a:rPr>
              <a:t>産業用ロボット</a:t>
            </a:r>
          </a:p>
        </p:txBody>
      </p:sp>
      <p:sp>
        <p:nvSpPr>
          <p:cNvPr id="70" name="正方形/長方形 69"/>
          <p:cNvSpPr/>
          <p:nvPr/>
        </p:nvSpPr>
        <p:spPr>
          <a:xfrm>
            <a:off x="6907066"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生活支援</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ロボット</a:t>
            </a:r>
            <a:endParaRPr kumimoji="1" lang="ja-JP" altLang="en-US" sz="1000" dirty="0">
              <a:solidFill>
                <a:srgbClr val="FFFFFF"/>
              </a:solidFill>
              <a:latin typeface="メイリオ"/>
              <a:ea typeface="メイリオ"/>
              <a:cs typeface="メイリオ"/>
            </a:endParaRPr>
          </a:p>
        </p:txBody>
      </p:sp>
      <p:sp>
        <p:nvSpPr>
          <p:cNvPr id="71" name="正方形/長方形 70"/>
          <p:cNvSpPr/>
          <p:nvPr/>
        </p:nvSpPr>
        <p:spPr>
          <a:xfrm>
            <a:off x="6907066"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建設ロボット</a:t>
            </a:r>
            <a:endParaRPr kumimoji="1" lang="ja-JP" altLang="en-US" sz="1000" dirty="0">
              <a:solidFill>
                <a:srgbClr val="FFFFFF"/>
              </a:solidFill>
              <a:latin typeface="メイリオ"/>
              <a:ea typeface="メイリオ"/>
              <a:cs typeface="メイリオ"/>
            </a:endParaRPr>
          </a:p>
        </p:txBody>
      </p:sp>
      <p:sp>
        <p:nvSpPr>
          <p:cNvPr id="75" name="上矢印 74"/>
          <p:cNvSpPr/>
          <p:nvPr/>
        </p:nvSpPr>
        <p:spPr>
          <a:xfrm>
            <a:off x="1402801"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テキスト ボックス 80"/>
          <p:cNvSpPr txBox="1"/>
          <p:nvPr/>
        </p:nvSpPr>
        <p:spPr>
          <a:xfrm>
            <a:off x="1402802" y="4287014"/>
            <a:ext cx="1437408"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社会行動データ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Social Sensing</a:t>
            </a:r>
            <a:endParaRPr kumimoji="1" lang="ja-JP" altLang="en-US" sz="800" dirty="0">
              <a:solidFill>
                <a:schemeClr val="bg1"/>
              </a:solidFill>
              <a:latin typeface="メイリオ"/>
              <a:ea typeface="メイリオ"/>
              <a:cs typeface="メイリオ"/>
            </a:endParaRPr>
          </a:p>
        </p:txBody>
      </p:sp>
      <p:sp>
        <p:nvSpPr>
          <p:cNvPr id="84" name="テキスト ボックス 83"/>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sp>
        <p:nvSpPr>
          <p:cNvPr id="88" name="テキスト ボックス 87"/>
          <p:cNvSpPr txBox="1"/>
          <p:nvPr/>
        </p:nvSpPr>
        <p:spPr>
          <a:xfrm>
            <a:off x="1523391" y="4789820"/>
            <a:ext cx="2414230" cy="307777"/>
          </a:xfrm>
          <a:prstGeom prst="rect">
            <a:avLst/>
          </a:prstGeom>
          <a:noFill/>
        </p:spPr>
        <p:txBody>
          <a:bodyPr wrap="none" rtlCol="0">
            <a:spAutoFit/>
          </a:bodyPr>
          <a:lstStyle/>
          <a:p>
            <a:pPr algn="ctr"/>
            <a:r>
              <a:rPr kumimoji="1" lang="en-US" altLang="ja-JP" sz="1400" dirty="0" err="1" smtClean="0">
                <a:solidFill>
                  <a:srgbClr val="FFFFFF"/>
                </a:solidFill>
                <a:latin typeface="メイリオ"/>
                <a:ea typeface="メイリオ"/>
                <a:cs typeface="メイリオ"/>
              </a:rPr>
              <a:t>IoT</a:t>
            </a:r>
            <a:r>
              <a:rPr kumimoji="1" lang="ja-JP" altLang="en-US" sz="1400" dirty="0" smtClean="0">
                <a:solidFill>
                  <a:srgbClr val="FFFFFF"/>
                </a:solidFill>
                <a:latin typeface="メイリオ"/>
                <a:ea typeface="メイリオ"/>
                <a:cs typeface="メイリオ"/>
              </a:rPr>
              <a:t>（</a:t>
            </a:r>
            <a:r>
              <a:rPr kumimoji="1" lang="en-US" altLang="ja-JP" sz="1400" dirty="0" smtClean="0">
                <a:solidFill>
                  <a:srgbClr val="FFFFFF"/>
                </a:solidFill>
                <a:latin typeface="メイリオ"/>
                <a:ea typeface="メイリオ"/>
                <a:cs typeface="メイリオ"/>
              </a:rPr>
              <a:t>Internet of Things</a:t>
            </a:r>
            <a:r>
              <a:rPr kumimoji="1" lang="ja-JP" altLang="en-US" sz="1400" dirty="0" smtClean="0">
                <a:solidFill>
                  <a:srgbClr val="FFFFFF"/>
                </a:solidFill>
                <a:latin typeface="メイリオ"/>
                <a:ea typeface="メイリオ"/>
                <a:cs typeface="メイリオ"/>
              </a:rPr>
              <a:t>）</a:t>
            </a:r>
            <a:endParaRPr kumimoji="1" lang="ja-JP" altLang="en-US" sz="1400" dirty="0">
              <a:solidFill>
                <a:srgbClr val="FFFFFF"/>
              </a:solidFill>
              <a:latin typeface="メイリオ"/>
              <a:ea typeface="メイリオ"/>
              <a:cs typeface="メイリオ"/>
            </a:endParaRPr>
          </a:p>
        </p:txBody>
      </p:sp>
      <p:sp>
        <p:nvSpPr>
          <p:cNvPr id="89" name="テキスト ボックス 88"/>
          <p:cNvSpPr txBox="1"/>
          <p:nvPr/>
        </p:nvSpPr>
        <p:spPr>
          <a:xfrm>
            <a:off x="5937006" y="4833277"/>
            <a:ext cx="902811"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ロボット</a:t>
            </a:r>
            <a:endParaRPr kumimoji="1" lang="ja-JP" altLang="en-US" sz="1400" dirty="0">
              <a:solidFill>
                <a:srgbClr val="FFFFFF"/>
              </a:solidFill>
              <a:latin typeface="メイリオ"/>
              <a:ea typeface="メイリオ"/>
              <a:cs typeface="メイリオ"/>
            </a:endParaRPr>
          </a:p>
        </p:txBody>
      </p:sp>
      <p:sp>
        <p:nvSpPr>
          <p:cNvPr id="96" name="上矢印 95"/>
          <p:cNvSpPr/>
          <p:nvPr/>
        </p:nvSpPr>
        <p:spPr>
          <a:xfrm>
            <a:off x="3854883"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4006273" y="4287014"/>
            <a:ext cx="1125682"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物理計測データ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Physical Sensing</a:t>
            </a:r>
            <a:endParaRPr kumimoji="1" lang="ja-JP" altLang="en-US" sz="800" dirty="0">
              <a:solidFill>
                <a:schemeClr val="bg1"/>
              </a:solidFill>
              <a:latin typeface="メイリオ"/>
              <a:ea typeface="メイリオ"/>
              <a:cs typeface="メイリオ"/>
            </a:endParaRPr>
          </a:p>
        </p:txBody>
      </p:sp>
      <p:sp>
        <p:nvSpPr>
          <p:cNvPr id="97" name="上矢印 96"/>
          <p:cNvSpPr/>
          <p:nvPr/>
        </p:nvSpPr>
        <p:spPr>
          <a:xfrm flipV="1">
            <a:off x="6168106"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6156176" y="4087093"/>
            <a:ext cx="883664" cy="415498"/>
          </a:xfrm>
          <a:prstGeom prst="rect">
            <a:avLst/>
          </a:prstGeom>
          <a:noFill/>
        </p:spPr>
        <p:txBody>
          <a:bodyPr wrap="square" rtlCol="0">
            <a:spAutoFit/>
          </a:bodyPr>
          <a:lstStyle/>
          <a:p>
            <a:pPr algn="ctr"/>
            <a:endParaRPr kumimoji="1" lang="en-US" altLang="ja-JP" sz="3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情報</a:t>
            </a:r>
            <a:endParaRPr lang="en-US" altLang="ja-JP" sz="1000" dirty="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Information</a:t>
            </a:r>
            <a:endParaRPr kumimoji="1" lang="ja-JP" altLang="en-US" sz="800" dirty="0">
              <a:solidFill>
                <a:schemeClr val="bg1"/>
              </a:solidFill>
              <a:latin typeface="メイリオ"/>
              <a:ea typeface="メイリオ"/>
              <a:cs typeface="メイリオ"/>
            </a:endParaRPr>
          </a:p>
        </p:txBody>
      </p:sp>
      <p:sp>
        <p:nvSpPr>
          <p:cNvPr id="98" name="テキスト ボックス 97"/>
          <p:cNvSpPr txBox="1"/>
          <p:nvPr/>
        </p:nvSpPr>
        <p:spPr>
          <a:xfrm>
            <a:off x="2718890" y="4293096"/>
            <a:ext cx="1261884"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インターネット</a:t>
            </a:r>
            <a:endParaRPr kumimoji="1" lang="ja-JP" altLang="en-US" sz="1200" dirty="0">
              <a:solidFill>
                <a:srgbClr val="FFFFFF"/>
              </a:solidFill>
              <a:latin typeface="メイリオ"/>
              <a:ea typeface="メイリオ"/>
              <a:cs typeface="メイリオ"/>
            </a:endParaRPr>
          </a:p>
        </p:txBody>
      </p:sp>
      <p:grpSp>
        <p:nvGrpSpPr>
          <p:cNvPr id="99" name="図形グループ 98"/>
          <p:cNvGrpSpPr/>
          <p:nvPr/>
        </p:nvGrpSpPr>
        <p:grpSpPr>
          <a:xfrm>
            <a:off x="928414" y="6065849"/>
            <a:ext cx="140847" cy="285806"/>
            <a:chOff x="1305189" y="2570455"/>
            <a:chExt cx="969964" cy="2007872"/>
          </a:xfrm>
          <a:solidFill>
            <a:schemeClr val="bg1">
              <a:lumMod val="85000"/>
            </a:schemeClr>
          </a:solidFill>
        </p:grpSpPr>
        <p:sp>
          <p:nvSpPr>
            <p:cNvPr id="100" name="円/楕円 9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9" name="図形グループ 118"/>
          <p:cNvGrpSpPr/>
          <p:nvPr/>
        </p:nvGrpSpPr>
        <p:grpSpPr>
          <a:xfrm>
            <a:off x="868098" y="1226153"/>
            <a:ext cx="435120" cy="221430"/>
            <a:chOff x="896286" y="1234200"/>
            <a:chExt cx="462010" cy="243850"/>
          </a:xfrm>
        </p:grpSpPr>
        <p:grpSp>
          <p:nvGrpSpPr>
            <p:cNvPr id="103" name="図形グループ 102"/>
            <p:cNvGrpSpPr/>
            <p:nvPr/>
          </p:nvGrpSpPr>
          <p:grpSpPr>
            <a:xfrm>
              <a:off x="896286" y="1234200"/>
              <a:ext cx="195054" cy="110026"/>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902307" y="1368024"/>
              <a:ext cx="195054" cy="110026"/>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112" name="テキスト ボックス 111"/>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121" name="テキスト ボックス 120"/>
          <p:cNvSpPr txBox="1"/>
          <p:nvPr/>
        </p:nvSpPr>
        <p:spPr>
          <a:xfrm>
            <a:off x="774386" y="802571"/>
            <a:ext cx="6909827" cy="307777"/>
          </a:xfrm>
          <a:prstGeom prst="rect">
            <a:avLst/>
          </a:prstGeom>
          <a:noFill/>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a:t>
            </a:r>
            <a:r>
              <a:rPr lang="ja-JP" altLang="en-US" sz="1400" dirty="0">
                <a:solidFill>
                  <a:srgbClr val="0000FF"/>
                </a:solidFill>
                <a:latin typeface="メイリオ"/>
                <a:ea typeface="メイリオ"/>
                <a:cs typeface="メイリオ"/>
              </a:rPr>
              <a:t>に結合されたシステム</a:t>
            </a:r>
            <a:endParaRPr kumimoji="1" lang="ja-JP" altLang="en-US" sz="1400" dirty="0">
              <a:solidFill>
                <a:srgbClr val="0000FF"/>
              </a:solidFill>
              <a:latin typeface="メイリオ"/>
              <a:ea typeface="メイリオ"/>
              <a:cs typeface="メイリオ"/>
            </a:endParaRPr>
          </a:p>
        </p:txBody>
      </p:sp>
      <p:sp>
        <p:nvSpPr>
          <p:cNvPr id="123" name="正方形/長方形 122"/>
          <p:cNvSpPr/>
          <p:nvPr/>
        </p:nvSpPr>
        <p:spPr>
          <a:xfrm>
            <a:off x="4774072" y="5960337"/>
            <a:ext cx="3157651" cy="329046"/>
          </a:xfrm>
          <a:prstGeom prst="rect">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人工知能</a:t>
            </a:r>
            <a:endParaRPr kumimoji="1" lang="ja-JP" altLang="en-US" sz="1000" dirty="0">
              <a:solidFill>
                <a:srgbClr val="FFFFFF"/>
              </a:solidFill>
              <a:latin typeface="メイリオ"/>
              <a:ea typeface="メイリオ"/>
              <a:cs typeface="メイリオ"/>
            </a:endParaRPr>
          </a:p>
        </p:txBody>
      </p:sp>
      <p:sp>
        <p:nvSpPr>
          <p:cNvPr id="124" name="テキスト ボックス 123"/>
          <p:cNvSpPr txBox="1"/>
          <p:nvPr/>
        </p:nvSpPr>
        <p:spPr>
          <a:xfrm>
            <a:off x="5328052" y="4287014"/>
            <a:ext cx="800219" cy="338554"/>
          </a:xfrm>
          <a:prstGeom prst="rect">
            <a:avLst/>
          </a:prstGeom>
          <a:noFill/>
        </p:spPr>
        <p:txBody>
          <a:bodyPr wrap="none" rtlCol="0">
            <a:spAutoFit/>
          </a:bodyPr>
          <a:lstStyle/>
          <a:p>
            <a:pPr algn="ctr"/>
            <a:r>
              <a:rPr kumimoji="1" lang="ja-JP" altLang="en-US" sz="800" dirty="0" smtClean="0">
                <a:solidFill>
                  <a:srgbClr val="FFFFFF"/>
                </a:solidFill>
                <a:latin typeface="メイリオ"/>
                <a:ea typeface="メイリオ"/>
                <a:cs typeface="メイリオ"/>
              </a:rPr>
              <a:t>近接通信</a:t>
            </a:r>
            <a:endParaRPr kumimoji="1"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モバイル通信</a:t>
            </a:r>
            <a:endParaRPr kumimoji="1" lang="ja-JP" altLang="en-US" sz="800" dirty="0">
              <a:solidFill>
                <a:srgbClr val="FFFFFF"/>
              </a:solidFill>
              <a:latin typeface="メイリオ"/>
              <a:ea typeface="メイリオ"/>
              <a:cs typeface="メイリオ"/>
            </a:endParaRPr>
          </a:p>
        </p:txBody>
      </p:sp>
      <p:sp>
        <p:nvSpPr>
          <p:cNvPr id="113" name="上矢印 112"/>
          <p:cNvSpPr/>
          <p:nvPr/>
        </p:nvSpPr>
        <p:spPr>
          <a:xfrm flipV="1">
            <a:off x="7016748"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テキスト ボックス 101"/>
          <p:cNvSpPr txBox="1"/>
          <p:nvPr/>
        </p:nvSpPr>
        <p:spPr>
          <a:xfrm>
            <a:off x="6948263" y="4096454"/>
            <a:ext cx="983459" cy="415498"/>
          </a:xfrm>
          <a:prstGeom prst="rect">
            <a:avLst/>
          </a:prstGeom>
          <a:noFill/>
        </p:spPr>
        <p:txBody>
          <a:bodyPr wrap="square" rtlCol="0">
            <a:spAutoFit/>
          </a:bodyPr>
          <a:lstStyle/>
          <a:p>
            <a:pPr algn="ctr"/>
            <a:r>
              <a:rPr kumimoji="1" lang="ja-JP" altLang="en-US" sz="1000" dirty="0" smtClean="0">
                <a:solidFill>
                  <a:schemeClr val="bg1"/>
                </a:solidFill>
                <a:latin typeface="メイリオ"/>
                <a:ea typeface="メイリオ"/>
                <a:cs typeface="メイリオ"/>
              </a:rPr>
              <a:t>制御</a:t>
            </a:r>
            <a:endParaRPr lang="en-US" altLang="ja-JP" sz="1000" dirty="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Actuation</a:t>
            </a:r>
          </a:p>
          <a:p>
            <a:pPr algn="ctr"/>
            <a:endParaRPr kumimoji="1" lang="en-US" altLang="ja-JP" sz="300" dirty="0" smtClean="0">
              <a:solidFill>
                <a:schemeClr val="bg1"/>
              </a:solidFill>
              <a:latin typeface="メイリオ"/>
              <a:ea typeface="メイリオ"/>
              <a:cs typeface="メイリオ"/>
            </a:endParaRPr>
          </a:p>
        </p:txBody>
      </p:sp>
      <p:sp>
        <p:nvSpPr>
          <p:cNvPr id="115" name="正方形/長方形 114"/>
          <p:cNvSpPr/>
          <p:nvPr/>
        </p:nvSpPr>
        <p:spPr>
          <a:xfrm flipH="1">
            <a:off x="3413040" y="2153305"/>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7" name="正方形/長方形 46"/>
          <p:cNvSpPr/>
          <p:nvPr/>
        </p:nvSpPr>
        <p:spPr>
          <a:xfrm>
            <a:off x="5977659"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正方形/長方形 58"/>
          <p:cNvSpPr/>
          <p:nvPr/>
        </p:nvSpPr>
        <p:spPr>
          <a:xfrm>
            <a:off x="6032500" y="2973350"/>
            <a:ext cx="2014680" cy="71708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solidFill>
                <a:schemeClr val="bg1"/>
              </a:solidFill>
              <a:latin typeface="メイリオ"/>
              <a:ea typeface="メイリオ"/>
              <a:cs typeface="メイリオ"/>
            </a:endParaRPr>
          </a:p>
        </p:txBody>
      </p:sp>
      <p:sp>
        <p:nvSpPr>
          <p:cNvPr id="39" name="円柱 38"/>
          <p:cNvSpPr/>
          <p:nvPr/>
        </p:nvSpPr>
        <p:spPr>
          <a:xfrm>
            <a:off x="3518478" y="2444255"/>
            <a:ext cx="2089726" cy="14480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正方形/長方形 42"/>
          <p:cNvSpPr/>
          <p:nvPr/>
        </p:nvSpPr>
        <p:spPr>
          <a:xfrm>
            <a:off x="1082386"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4006273" y="2967506"/>
            <a:ext cx="1570182" cy="722928"/>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bg1"/>
                </a:solidFill>
                <a:latin typeface="メイリオ"/>
                <a:ea typeface="メイリオ"/>
                <a:cs typeface="メイリオ"/>
              </a:rPr>
              <a:t>非構造化データ</a:t>
            </a:r>
            <a:endParaRPr kumimoji="1" lang="en-US" altLang="ja-JP" sz="1200" dirty="0" smtClean="0">
              <a:solidFill>
                <a:schemeClr val="bg1"/>
              </a:solidFill>
              <a:latin typeface="メイリオ"/>
              <a:ea typeface="メイリオ"/>
              <a:cs typeface="メイリオ"/>
            </a:endParaRPr>
          </a:p>
          <a:p>
            <a:pPr algn="ctr"/>
            <a:r>
              <a:rPr lang="en-US" altLang="ja-JP" sz="1200" dirty="0" err="1" smtClean="0">
                <a:solidFill>
                  <a:schemeClr val="bg1"/>
                </a:solidFill>
                <a:latin typeface="メイリオ"/>
                <a:ea typeface="メイリオ"/>
                <a:cs typeface="メイリオ"/>
              </a:rPr>
              <a:t>NoSQL</a:t>
            </a:r>
            <a:endParaRPr kumimoji="1" lang="ja-JP" altLang="en-US" sz="1200" dirty="0">
              <a:solidFill>
                <a:schemeClr val="bg1"/>
              </a:solidFill>
              <a:latin typeface="メイリオ"/>
              <a:ea typeface="メイリオ"/>
              <a:cs typeface="メイリオ"/>
            </a:endParaRPr>
          </a:p>
        </p:txBody>
      </p:sp>
      <p:sp>
        <p:nvSpPr>
          <p:cNvPr id="53" name="正方形/長方形 52"/>
          <p:cNvSpPr/>
          <p:nvPr/>
        </p:nvSpPr>
        <p:spPr>
          <a:xfrm>
            <a:off x="3573362" y="2967505"/>
            <a:ext cx="432911" cy="72292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smtClean="0">
                <a:solidFill>
                  <a:srgbClr val="FFFFFF"/>
                </a:solidFill>
                <a:latin typeface="メイリオ"/>
                <a:ea typeface="メイリオ"/>
                <a:cs typeface="メイリオ"/>
              </a:rPr>
              <a:t>構造化</a:t>
            </a:r>
            <a:endParaRPr kumimoji="1" lang="en-US" altLang="ja-JP" sz="600" dirty="0" smtClean="0">
              <a:solidFill>
                <a:srgbClr val="FFFFFF"/>
              </a:solidFill>
              <a:latin typeface="メイリオ"/>
              <a:ea typeface="メイリオ"/>
              <a:cs typeface="メイリオ"/>
            </a:endParaRPr>
          </a:p>
          <a:p>
            <a:pPr algn="ctr"/>
            <a:r>
              <a:rPr lang="ja-JP" altLang="en-US" sz="600" dirty="0" smtClean="0">
                <a:solidFill>
                  <a:srgbClr val="FFFFFF"/>
                </a:solidFill>
                <a:latin typeface="メイリオ"/>
                <a:ea typeface="メイリオ"/>
                <a:cs typeface="メイリオ"/>
              </a:rPr>
              <a:t>データ</a:t>
            </a:r>
            <a:endParaRPr lang="en-US" altLang="ja-JP" sz="600" dirty="0" smtClean="0">
              <a:solidFill>
                <a:srgbClr val="FFFFFF"/>
              </a:solidFill>
              <a:latin typeface="メイリオ"/>
              <a:ea typeface="メイリオ"/>
              <a:cs typeface="メイリオ"/>
            </a:endParaRPr>
          </a:p>
          <a:p>
            <a:pPr algn="ctr"/>
            <a:r>
              <a:rPr kumimoji="1" lang="en-US" altLang="ja-JP" sz="1000" dirty="0" smtClean="0">
                <a:solidFill>
                  <a:srgbClr val="FFFFFF"/>
                </a:solidFill>
                <a:latin typeface="メイリオ"/>
                <a:ea typeface="メイリオ"/>
                <a:cs typeface="メイリオ"/>
              </a:rPr>
              <a:t>SQL</a:t>
            </a:r>
            <a:endParaRPr kumimoji="1" lang="ja-JP" altLang="en-US" sz="1000" dirty="0">
              <a:solidFill>
                <a:srgbClr val="FFFFFF"/>
              </a:solidFill>
              <a:latin typeface="メイリオ"/>
              <a:ea typeface="メイリオ"/>
              <a:cs typeface="メイリオ"/>
            </a:endParaRPr>
          </a:p>
        </p:txBody>
      </p:sp>
      <p:sp>
        <p:nvSpPr>
          <p:cNvPr id="54" name="正方形/長方形 53"/>
          <p:cNvSpPr/>
          <p:nvPr/>
        </p:nvSpPr>
        <p:spPr>
          <a:xfrm>
            <a:off x="114055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latin typeface="メイリオ"/>
                <a:ea typeface="メイリオ"/>
                <a:cs typeface="メイリオ"/>
              </a:rPr>
              <a:t>人と人の繋がり</a:t>
            </a:r>
            <a:endParaRPr kumimoji="1" lang="ja-JP" altLang="en-US" sz="800" dirty="0">
              <a:solidFill>
                <a:srgbClr val="FFFFFF"/>
              </a:solidFill>
              <a:latin typeface="メイリオ"/>
              <a:ea typeface="メイリオ"/>
              <a:cs typeface="メイリオ"/>
            </a:endParaRPr>
          </a:p>
        </p:txBody>
      </p:sp>
      <p:sp>
        <p:nvSpPr>
          <p:cNvPr id="55" name="正方形/長方形 54"/>
          <p:cNvSpPr/>
          <p:nvPr/>
        </p:nvSpPr>
        <p:spPr>
          <a:xfrm>
            <a:off x="1831207" y="2967504"/>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行動</a:t>
            </a:r>
            <a:endParaRPr kumimoji="1" lang="ja-JP" altLang="en-US" sz="1200" dirty="0">
              <a:solidFill>
                <a:srgbClr val="FFFFFF"/>
              </a:solidFill>
              <a:latin typeface="メイリオ"/>
              <a:ea typeface="メイリオ"/>
              <a:cs typeface="メイリオ"/>
            </a:endParaRPr>
          </a:p>
        </p:txBody>
      </p:sp>
      <p:sp>
        <p:nvSpPr>
          <p:cNvPr id="56" name="正方形/長方形 55"/>
          <p:cNvSpPr/>
          <p:nvPr/>
        </p:nvSpPr>
        <p:spPr>
          <a:xfrm>
            <a:off x="252020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文章</a:t>
            </a:r>
            <a:endParaRPr kumimoji="1" lang="ja-JP" altLang="en-US" sz="1200" dirty="0">
              <a:solidFill>
                <a:srgbClr val="FFFFFF"/>
              </a:solidFill>
              <a:latin typeface="メイリオ"/>
              <a:ea typeface="メイリオ"/>
              <a:cs typeface="メイリオ"/>
            </a:endParaRPr>
          </a:p>
        </p:txBody>
      </p:sp>
      <p:sp>
        <p:nvSpPr>
          <p:cNvPr id="57" name="正方形/長方形 56"/>
          <p:cNvSpPr/>
          <p:nvPr/>
        </p:nvSpPr>
        <p:spPr>
          <a:xfrm>
            <a:off x="6078680" y="3185770"/>
            <a:ext cx="949613" cy="432046"/>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左脳型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思考・論理</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統計的アプローチ</a:t>
            </a:r>
            <a:endParaRPr kumimoji="1" lang="ja-JP" altLang="en-US" sz="600" dirty="0">
              <a:solidFill>
                <a:srgbClr val="FFFFFF"/>
              </a:solidFill>
              <a:latin typeface="メイリオ"/>
              <a:ea typeface="メイリオ"/>
              <a:cs typeface="メイリオ"/>
            </a:endParaRPr>
          </a:p>
        </p:txBody>
      </p:sp>
      <p:sp>
        <p:nvSpPr>
          <p:cNvPr id="58" name="正方形/長方形 57"/>
          <p:cNvSpPr/>
          <p:nvPr/>
        </p:nvSpPr>
        <p:spPr>
          <a:xfrm>
            <a:off x="7051385" y="3185772"/>
            <a:ext cx="949613" cy="43204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右脳型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知覚・感性</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ニューラル・ネット</a:t>
            </a:r>
            <a:endParaRPr kumimoji="1" lang="ja-JP" altLang="en-US" sz="600" dirty="0">
              <a:solidFill>
                <a:srgbClr val="FFFFFF"/>
              </a:solidFill>
              <a:latin typeface="メイリオ"/>
              <a:ea typeface="メイリオ"/>
              <a:cs typeface="メイリオ"/>
            </a:endParaRPr>
          </a:p>
        </p:txBody>
      </p:sp>
      <p:sp>
        <p:nvSpPr>
          <p:cNvPr id="82" name="上矢印 81"/>
          <p:cNvSpPr/>
          <p:nvPr/>
        </p:nvSpPr>
        <p:spPr>
          <a:xfrm rot="5400000">
            <a:off x="3125988" y="3195002"/>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上矢印 82"/>
          <p:cNvSpPr/>
          <p:nvPr/>
        </p:nvSpPr>
        <p:spPr>
          <a:xfrm rot="5400000">
            <a:off x="5569274" y="3195003"/>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6313394" y="2576411"/>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アナリティクス</a:t>
            </a:r>
            <a:endParaRPr kumimoji="1" lang="ja-JP" altLang="en-US" sz="1400" dirty="0">
              <a:solidFill>
                <a:srgbClr val="FFFFFF"/>
              </a:solidFill>
              <a:latin typeface="メイリオ"/>
              <a:ea typeface="メイリオ"/>
              <a:cs typeface="メイリオ"/>
            </a:endParaRPr>
          </a:p>
        </p:txBody>
      </p:sp>
      <p:sp>
        <p:nvSpPr>
          <p:cNvPr id="86" name="テキスト ボックス 85"/>
          <p:cNvSpPr txBox="1"/>
          <p:nvPr/>
        </p:nvSpPr>
        <p:spPr>
          <a:xfrm>
            <a:off x="6671825" y="2956196"/>
            <a:ext cx="736099" cy="253916"/>
          </a:xfrm>
          <a:prstGeom prst="rect">
            <a:avLst/>
          </a:prstGeom>
          <a:noFill/>
        </p:spPr>
        <p:txBody>
          <a:bodyPr wrap="none" rtlCol="0">
            <a:spAutoFit/>
          </a:bodyPr>
          <a:lstStyle/>
          <a:p>
            <a:pPr algn="ctr"/>
            <a:r>
              <a:rPr kumimoji="1" lang="ja-JP" altLang="en-US" sz="1050" dirty="0" smtClean="0">
                <a:solidFill>
                  <a:srgbClr val="FFFFFF"/>
                </a:solidFill>
                <a:latin typeface="メイリオ"/>
                <a:ea typeface="メイリオ"/>
                <a:cs typeface="メイリオ"/>
              </a:rPr>
              <a:t>人工知能</a:t>
            </a:r>
            <a:endParaRPr kumimoji="1" lang="ja-JP" altLang="en-US" sz="1050" dirty="0">
              <a:solidFill>
                <a:srgbClr val="FFFFFF"/>
              </a:solidFill>
              <a:latin typeface="メイリオ"/>
              <a:ea typeface="メイリオ"/>
              <a:cs typeface="メイリオ"/>
            </a:endParaRPr>
          </a:p>
        </p:txBody>
      </p:sp>
      <p:sp>
        <p:nvSpPr>
          <p:cNvPr id="87" name="テキスト ボックス 86"/>
          <p:cNvSpPr txBox="1"/>
          <p:nvPr/>
        </p:nvSpPr>
        <p:spPr>
          <a:xfrm>
            <a:off x="3865731" y="2494713"/>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ビッグ・データ</a:t>
            </a:r>
            <a:endParaRPr kumimoji="1" lang="ja-JP" altLang="en-US" sz="1400" dirty="0">
              <a:solidFill>
                <a:srgbClr val="FFFFFF"/>
              </a:solidFill>
              <a:latin typeface="メイリオ"/>
              <a:ea typeface="メイリオ"/>
              <a:cs typeface="メイリオ"/>
            </a:endParaRPr>
          </a:p>
        </p:txBody>
      </p:sp>
      <p:sp>
        <p:nvSpPr>
          <p:cNvPr id="122" name="テキスト ボックス 121"/>
          <p:cNvSpPr txBox="1"/>
          <p:nvPr/>
        </p:nvSpPr>
        <p:spPr>
          <a:xfrm>
            <a:off x="1114156" y="2494716"/>
            <a:ext cx="1980029"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ソーシャル・メディア</a:t>
            </a:r>
            <a:endParaRPr kumimoji="1" lang="ja-JP" altLang="en-US" sz="1400" dirty="0">
              <a:solidFill>
                <a:srgbClr val="FFFFFF"/>
              </a:solidFill>
              <a:latin typeface="メイリオ"/>
              <a:ea typeface="メイリオ"/>
              <a:cs typeface="メイリオ"/>
            </a:endParaRPr>
          </a:p>
        </p:txBody>
      </p:sp>
      <p:sp>
        <p:nvSpPr>
          <p:cNvPr id="125" name="正方形/長方形 124"/>
          <p:cNvSpPr/>
          <p:nvPr/>
        </p:nvSpPr>
        <p:spPr>
          <a:xfrm>
            <a:off x="114055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音声</a:t>
            </a:r>
            <a:endParaRPr kumimoji="1" lang="ja-JP" altLang="en-US" sz="1200" dirty="0">
              <a:solidFill>
                <a:srgbClr val="FFFFFF"/>
              </a:solidFill>
              <a:latin typeface="メイリオ"/>
              <a:ea typeface="メイリオ"/>
              <a:cs typeface="メイリオ"/>
            </a:endParaRPr>
          </a:p>
        </p:txBody>
      </p:sp>
      <p:sp>
        <p:nvSpPr>
          <p:cNvPr id="126" name="正方形/長方形 125"/>
          <p:cNvSpPr/>
          <p:nvPr/>
        </p:nvSpPr>
        <p:spPr>
          <a:xfrm>
            <a:off x="1831207" y="3361113"/>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動画</a:t>
            </a:r>
            <a:endParaRPr kumimoji="1" lang="ja-JP" altLang="en-US" sz="1200" dirty="0">
              <a:solidFill>
                <a:srgbClr val="FFFFFF"/>
              </a:solidFill>
              <a:latin typeface="メイリオ"/>
              <a:ea typeface="メイリオ"/>
              <a:cs typeface="メイリオ"/>
            </a:endParaRPr>
          </a:p>
        </p:txBody>
      </p:sp>
      <p:sp>
        <p:nvSpPr>
          <p:cNvPr id="127" name="正方形/長方形 126"/>
          <p:cNvSpPr/>
          <p:nvPr/>
        </p:nvSpPr>
        <p:spPr>
          <a:xfrm>
            <a:off x="252020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写真</a:t>
            </a:r>
            <a:endParaRPr kumimoji="1" lang="ja-JP" altLang="en-US" sz="1200" dirty="0">
              <a:solidFill>
                <a:srgbClr val="FFFFFF"/>
              </a:solidFill>
              <a:latin typeface="メイリオ"/>
              <a:ea typeface="メイリオ"/>
              <a:cs typeface="メイリオ"/>
            </a:endParaRPr>
          </a:p>
        </p:txBody>
      </p:sp>
      <p:sp>
        <p:nvSpPr>
          <p:cNvPr id="116" name="テキスト ボックス 115"/>
          <p:cNvSpPr txBox="1"/>
          <p:nvPr/>
        </p:nvSpPr>
        <p:spPr>
          <a:xfrm>
            <a:off x="4171457"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8" name="テキスト ボックス 127"/>
          <p:cNvSpPr txBox="1"/>
          <p:nvPr/>
        </p:nvSpPr>
        <p:spPr>
          <a:xfrm>
            <a:off x="1766429"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9" name="テキスト ボックス 128"/>
          <p:cNvSpPr txBox="1"/>
          <p:nvPr/>
        </p:nvSpPr>
        <p:spPr>
          <a:xfrm>
            <a:off x="6628183"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2" name="右カーブ矢印 1"/>
          <p:cNvSpPr/>
          <p:nvPr/>
        </p:nvSpPr>
        <p:spPr>
          <a:xfrm>
            <a:off x="5581408"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右カーブ矢印 129"/>
          <p:cNvSpPr/>
          <p:nvPr/>
        </p:nvSpPr>
        <p:spPr>
          <a:xfrm rot="10800000">
            <a:off x="5794568"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右カーブ矢印 130"/>
          <p:cNvSpPr/>
          <p:nvPr/>
        </p:nvSpPr>
        <p:spPr>
          <a:xfrm>
            <a:off x="3094185"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右カーブ矢印 131"/>
          <p:cNvSpPr/>
          <p:nvPr/>
        </p:nvSpPr>
        <p:spPr>
          <a:xfrm rot="10800000">
            <a:off x="3307345"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52985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コレ一枚でわかる最新の</a:t>
            </a:r>
            <a:r>
              <a:rPr lang="en-US" altLang="ja-JP" dirty="0">
                <a:solidFill>
                  <a:schemeClr val="tx1">
                    <a:lumMod val="50000"/>
                    <a:lumOff val="50000"/>
                  </a:schemeClr>
                </a:solidFill>
              </a:rPr>
              <a:t>IT</a:t>
            </a:r>
            <a:r>
              <a:rPr lang="ja-JP" altLang="en-US" dirty="0">
                <a:solidFill>
                  <a:schemeClr val="tx1">
                    <a:lumMod val="50000"/>
                    <a:lumOff val="50000"/>
                  </a:schemeClr>
                </a:solidFill>
              </a:rPr>
              <a:t>トレンド</a:t>
            </a:r>
            <a:r>
              <a:rPr lang="ja-JP" altLang="en-US" dirty="0" smtClean="0">
                <a:solidFill>
                  <a:schemeClr val="tx1">
                    <a:lumMod val="50000"/>
                    <a:lumOff val="50000"/>
                  </a:schemeClr>
                </a:solidFill>
              </a:rPr>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データ収集</a:t>
            </a:r>
          </a:p>
          <a:p>
            <a:pPr algn="ctr"/>
            <a:r>
              <a:rPr lang="ja-JP" altLang="en-US" sz="1200" b="1" dirty="0" smtClean="0">
                <a:solidFill>
                  <a:schemeClr val="bg1"/>
                </a:solidFill>
                <a:latin typeface="Meiryo" charset="-128"/>
                <a:ea typeface="Meiryo" charset="-128"/>
                <a:cs typeface="Meiryo" charset="-128"/>
              </a:rPr>
              <a:t>モニタリング</a:t>
            </a:r>
            <a:endParaRPr kumimoji="1" lang="ja-JP" altLang="en-US" sz="1200" b="1" dirty="0" smtClean="0">
              <a:solidFill>
                <a:schemeClr val="bg1"/>
              </a:solidFill>
              <a:latin typeface="Meiryo" charset="-128"/>
              <a:ea typeface="Meiryo"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データ解析</a:t>
            </a:r>
            <a:endParaRPr kumimoji="1" lang="en-US" altLang="ja-JP" sz="2000" b="1" dirty="0" smtClean="0">
              <a:solidFill>
                <a:schemeClr val="bg1"/>
              </a:solidFill>
              <a:latin typeface="Meiryo" charset="-128"/>
              <a:ea typeface="Meiryo" charset="-128"/>
              <a:cs typeface="Meiryo" charset="-128"/>
            </a:endParaRPr>
          </a:p>
          <a:p>
            <a:pPr algn="ctr"/>
            <a:r>
              <a:rPr kumimoji="1" lang="ja-JP" altLang="en-US" sz="1200" b="1" dirty="0" smtClean="0">
                <a:solidFill>
                  <a:schemeClr val="bg1"/>
                </a:solidFill>
                <a:latin typeface="Meiryo" charset="-128"/>
                <a:ea typeface="Meiryo" charset="-128"/>
                <a:cs typeface="Meiryo" charset="-128"/>
              </a:rPr>
              <a:t>原因解明・発見</a:t>
            </a:r>
            <a:r>
              <a:rPr kumimoji="1" lang="en-US" altLang="ja-JP" sz="1200" b="1" dirty="0" smtClean="0">
                <a:solidFill>
                  <a:schemeClr val="bg1"/>
                </a:solidFill>
                <a:latin typeface="Meiryo" charset="-128"/>
                <a:ea typeface="Meiryo" charset="-128"/>
                <a:cs typeface="Meiryo" charset="-128"/>
              </a:rPr>
              <a:t>/</a:t>
            </a:r>
            <a:r>
              <a:rPr kumimoji="1" lang="ja-JP" altLang="en-US" sz="1200" b="1" dirty="0" smtClean="0">
                <a:solidFill>
                  <a:schemeClr val="bg1"/>
                </a:solidFill>
                <a:latin typeface="Meiryo" charset="-128"/>
                <a:ea typeface="Meiryo" charset="-128"/>
                <a:cs typeface="Meiryo" charset="-128"/>
              </a:rPr>
              <a:t>洞察</a:t>
            </a:r>
          </a:p>
          <a:p>
            <a:pPr algn="ctr"/>
            <a:r>
              <a:rPr kumimoji="1" lang="ja-JP" altLang="en-US" sz="1200" b="1" dirty="0" smtClean="0">
                <a:solidFill>
                  <a:schemeClr val="bg1"/>
                </a:solidFill>
                <a:latin typeface="Meiryo" charset="-128"/>
                <a:ea typeface="Meiryo" charset="-128"/>
                <a:cs typeface="Meiryo" charset="-128"/>
              </a:rPr>
              <a:t>計画の最適化</a:t>
            </a:r>
            <a:endParaRPr kumimoji="1" lang="ja-JP" altLang="en-US" sz="12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データ活用</a:t>
            </a:r>
          </a:p>
          <a:p>
            <a:pPr algn="ctr"/>
            <a:r>
              <a:rPr kumimoji="1" lang="ja-JP" altLang="en-US" sz="1200" b="1" dirty="0" smtClean="0">
                <a:solidFill>
                  <a:schemeClr val="bg1"/>
                </a:solidFill>
                <a:latin typeface="Meiryo" charset="-128"/>
                <a:ea typeface="Meiryo" charset="-128"/>
                <a:cs typeface="Meiryo" charset="-128"/>
              </a:rPr>
              <a:t>業務処理・情報提供</a:t>
            </a:r>
          </a:p>
          <a:p>
            <a:pPr algn="ctr"/>
            <a:r>
              <a:rPr kumimoji="1" lang="ja-JP" altLang="en-US" sz="1200" b="1" dirty="0" smtClean="0">
                <a:solidFill>
                  <a:schemeClr val="bg1"/>
                </a:solidFill>
                <a:latin typeface="Meiryo" charset="-128"/>
                <a:ea typeface="Meiryo" charset="-128"/>
                <a:cs typeface="Meiryo" charset="-128"/>
              </a:rPr>
              <a:t>機器制御</a:t>
            </a:r>
            <a:endParaRPr kumimoji="1" lang="ja-JP" altLang="en-US" sz="1200" b="1"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chemeClr val="bg1"/>
                </a:solidFill>
                <a:latin typeface="メイリオ"/>
                <a:ea typeface="メイリオ"/>
                <a:cs typeface="メイリオ"/>
              </a:rPr>
              <a:t>ヒト・モノ</a:t>
            </a:r>
            <a:endParaRPr kumimoji="1" lang="ja-JP" altLang="en-US" sz="1400" b="1" dirty="0">
              <a:solidFill>
                <a:schemeClr val="bg1"/>
              </a:solidFill>
              <a:latin typeface="メイリオ"/>
              <a:ea typeface="メイリオ"/>
              <a:cs typeface="メイリオ"/>
            </a:endParaRP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smtClean="0">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smtClean="0">
                <a:solidFill>
                  <a:srgbClr val="FFFFFF"/>
                </a:solidFill>
                <a:latin typeface="メイリオ"/>
                <a:ea typeface="メイリオ"/>
                <a:cs typeface="メイリオ"/>
              </a:rPr>
              <a:t>環境変化・産業活動</a:t>
            </a:r>
            <a:endParaRPr kumimoji="1" lang="ja-JP" altLang="en-US" b="1" dirty="0">
              <a:solidFill>
                <a:srgbClr val="FFFFFF"/>
              </a:solidFill>
              <a:latin typeface="メイリオ"/>
              <a:ea typeface="メイリオ"/>
              <a:cs typeface="メイリオ"/>
            </a:endParaRP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1529806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正方形/長方形 169"/>
          <p:cNvSpPr/>
          <p:nvPr/>
        </p:nvSpPr>
        <p:spPr>
          <a:xfrm>
            <a:off x="774386" y="825553"/>
            <a:ext cx="7614038" cy="559012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ソフトウエア化する世界</a:t>
            </a:r>
            <a:endParaRPr kumimoji="1" lang="ja-JP" altLang="en-US" dirty="0"/>
          </a:p>
        </p:txBody>
      </p:sp>
      <p:sp>
        <p:nvSpPr>
          <p:cNvPr id="172" name="正方形/長方形 171"/>
          <p:cNvSpPr/>
          <p:nvPr/>
        </p:nvSpPr>
        <p:spPr>
          <a:xfrm>
            <a:off x="683568" y="3403559"/>
            <a:ext cx="7776864" cy="102998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182" name="テキスト ボックス 181"/>
          <p:cNvSpPr txBox="1"/>
          <p:nvPr/>
        </p:nvSpPr>
        <p:spPr>
          <a:xfrm>
            <a:off x="1111567" y="6084765"/>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183" name="図形グループ 182"/>
          <p:cNvGrpSpPr/>
          <p:nvPr/>
        </p:nvGrpSpPr>
        <p:grpSpPr>
          <a:xfrm>
            <a:off x="928414" y="6041530"/>
            <a:ext cx="140847" cy="285806"/>
            <a:chOff x="1305189" y="2570455"/>
            <a:chExt cx="969964" cy="2007872"/>
          </a:xfrm>
          <a:solidFill>
            <a:schemeClr val="bg1">
              <a:lumMod val="85000"/>
            </a:schemeClr>
          </a:solidFill>
        </p:grpSpPr>
        <p:sp>
          <p:nvSpPr>
            <p:cNvPr id="184" name="円/楕円 183"/>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9" name="図形グループ 198"/>
          <p:cNvGrpSpPr/>
          <p:nvPr/>
        </p:nvGrpSpPr>
        <p:grpSpPr>
          <a:xfrm>
            <a:off x="1123910" y="5274570"/>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1123910" y="5093377"/>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7" name="フローチャート: 磁気ディスク 206"/>
          <p:cNvSpPr/>
          <p:nvPr/>
        </p:nvSpPr>
        <p:spPr>
          <a:xfrm>
            <a:off x="1550105" y="5098359"/>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08" name="図形グループ 207"/>
          <p:cNvGrpSpPr/>
          <p:nvPr/>
        </p:nvGrpSpPr>
        <p:grpSpPr>
          <a:xfrm>
            <a:off x="1441877" y="5359899"/>
            <a:ext cx="258962" cy="309839"/>
            <a:chOff x="2667295" y="1059799"/>
            <a:chExt cx="681672" cy="722281"/>
          </a:xfrm>
        </p:grpSpPr>
        <p:sp>
          <p:nvSpPr>
            <p:cNvPr id="209" name="角丸四角形 20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0" name="図 209"/>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1" name="図形グループ 210"/>
          <p:cNvGrpSpPr/>
          <p:nvPr/>
        </p:nvGrpSpPr>
        <p:grpSpPr>
          <a:xfrm>
            <a:off x="1228133" y="5376197"/>
            <a:ext cx="140847" cy="285806"/>
            <a:chOff x="1305189" y="2570455"/>
            <a:chExt cx="969964" cy="2007872"/>
          </a:xfrm>
          <a:solidFill>
            <a:schemeClr val="bg1">
              <a:lumMod val="85000"/>
            </a:schemeClr>
          </a:solidFill>
        </p:grpSpPr>
        <p:sp>
          <p:nvSpPr>
            <p:cNvPr id="212" name="円/楕円 211"/>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フローチャート: 論理積ゲート 212"/>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4" name="図形グループ 213"/>
          <p:cNvGrpSpPr/>
          <p:nvPr/>
        </p:nvGrpSpPr>
        <p:grpSpPr>
          <a:xfrm>
            <a:off x="2179558" y="5274570"/>
            <a:ext cx="317500" cy="157483"/>
            <a:chOff x="6769100" y="1390650"/>
            <a:chExt cx="317500" cy="157483"/>
          </a:xfrm>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2179558" y="5093377"/>
            <a:ext cx="317500" cy="157483"/>
            <a:chOff x="6769100" y="1390650"/>
            <a:chExt cx="317500" cy="157483"/>
          </a:xfrm>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22" name="フローチャート: 磁気ディスク 221"/>
          <p:cNvSpPr/>
          <p:nvPr/>
        </p:nvSpPr>
        <p:spPr>
          <a:xfrm>
            <a:off x="2605753" y="5098359"/>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23" name="図形グループ 222"/>
          <p:cNvGrpSpPr/>
          <p:nvPr/>
        </p:nvGrpSpPr>
        <p:grpSpPr>
          <a:xfrm>
            <a:off x="2497525" y="5359899"/>
            <a:ext cx="258962" cy="309839"/>
            <a:chOff x="2667295" y="1059799"/>
            <a:chExt cx="681672" cy="722281"/>
          </a:xfrm>
        </p:grpSpPr>
        <p:sp>
          <p:nvSpPr>
            <p:cNvPr id="224" name="角丸四角形 22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25" name="図 22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26" name="図形グループ 225"/>
          <p:cNvGrpSpPr/>
          <p:nvPr/>
        </p:nvGrpSpPr>
        <p:grpSpPr>
          <a:xfrm>
            <a:off x="2283781" y="5376197"/>
            <a:ext cx="140847" cy="285806"/>
            <a:chOff x="1305189" y="2570455"/>
            <a:chExt cx="969964" cy="2007872"/>
          </a:xfrm>
          <a:solidFill>
            <a:schemeClr val="bg1">
              <a:lumMod val="85000"/>
            </a:schemeClr>
          </a:solidFill>
        </p:grpSpPr>
        <p:sp>
          <p:nvSpPr>
            <p:cNvPr id="227" name="円/楕円 226"/>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フローチャート: 論理積ゲート 227"/>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30" name="正方形/長方形 229"/>
          <p:cNvSpPr/>
          <p:nvPr/>
        </p:nvSpPr>
        <p:spPr>
          <a:xfrm>
            <a:off x="3632550" y="5083760"/>
            <a:ext cx="861789" cy="48026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3931641" y="5158670"/>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正方形/長方形 231"/>
          <p:cNvSpPr/>
          <p:nvPr/>
        </p:nvSpPr>
        <p:spPr>
          <a:xfrm>
            <a:off x="3663469" y="5158670"/>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正方形/長方形 233"/>
          <p:cNvSpPr/>
          <p:nvPr/>
        </p:nvSpPr>
        <p:spPr>
          <a:xfrm>
            <a:off x="3931620" y="5340623"/>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 name="正方形/長方形 234"/>
          <p:cNvSpPr/>
          <p:nvPr/>
        </p:nvSpPr>
        <p:spPr>
          <a:xfrm>
            <a:off x="3661400" y="5345087"/>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710974" y="5350992"/>
            <a:ext cx="320913" cy="318746"/>
          </a:xfrm>
          <a:prstGeom prst="rect">
            <a:avLst/>
          </a:prstGeom>
          <a:effectLst>
            <a:outerShdw blurRad="50800" dist="38100" dir="2700000" algn="tl" rotWithShape="0">
              <a:prstClr val="black">
                <a:alpha val="40000"/>
              </a:prstClr>
            </a:outerShdw>
          </a:effectLst>
        </p:spPr>
      </p:pic>
      <p:sp>
        <p:nvSpPr>
          <p:cNvPr id="243" name="正方形/長方形 242"/>
          <p:cNvSpPr/>
          <p:nvPr/>
        </p:nvSpPr>
        <p:spPr>
          <a:xfrm>
            <a:off x="4206509" y="5156926"/>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4201841" y="5343085"/>
            <a:ext cx="227701" cy="15246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4644193" y="5083760"/>
            <a:ext cx="861789" cy="48026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4938195" y="5158670"/>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4670023" y="5158670"/>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1" name="正方形/長方形 250"/>
          <p:cNvSpPr/>
          <p:nvPr/>
        </p:nvSpPr>
        <p:spPr>
          <a:xfrm>
            <a:off x="4938174" y="5340623"/>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正方形/長方形 251"/>
          <p:cNvSpPr/>
          <p:nvPr/>
        </p:nvSpPr>
        <p:spPr>
          <a:xfrm>
            <a:off x="4667954" y="5345087"/>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3" name="図 2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13867" y="5343258"/>
            <a:ext cx="320913" cy="318746"/>
          </a:xfrm>
          <a:prstGeom prst="rect">
            <a:avLst/>
          </a:prstGeom>
          <a:effectLst>
            <a:outerShdw blurRad="50800" dist="38100" dir="2700000" algn="tl" rotWithShape="0">
              <a:prstClr val="black">
                <a:alpha val="40000"/>
              </a:prstClr>
            </a:outerShdw>
          </a:effectLst>
        </p:spPr>
      </p:pic>
      <p:sp>
        <p:nvSpPr>
          <p:cNvPr id="254" name="正方形/長方形 253"/>
          <p:cNvSpPr/>
          <p:nvPr/>
        </p:nvSpPr>
        <p:spPr>
          <a:xfrm>
            <a:off x="5208394" y="5153940"/>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5" name="正方形/長方形 254"/>
          <p:cNvSpPr/>
          <p:nvPr/>
        </p:nvSpPr>
        <p:spPr>
          <a:xfrm>
            <a:off x="5208395" y="5343085"/>
            <a:ext cx="227701" cy="1524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6" name="図 255"/>
          <p:cNvPicPr>
            <a:picLocks noChangeAspect="1"/>
          </p:cNvPicPr>
          <p:nvPr/>
        </p:nvPicPr>
        <p:blipFill>
          <a:blip r:embed="rId5">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6193314" y="5001165"/>
            <a:ext cx="491119" cy="491119"/>
          </a:xfrm>
          <a:prstGeom prst="rect">
            <a:avLst/>
          </a:prstGeom>
          <a:effectLst>
            <a:outerShdw blurRad="50800" dist="38100" dir="2700000" algn="tl" rotWithShape="0">
              <a:prstClr val="black">
                <a:alpha val="40000"/>
              </a:prstClr>
            </a:outerShdw>
          </a:effectLst>
        </p:spPr>
      </p:pic>
      <p:pic>
        <p:nvPicPr>
          <p:cNvPr id="257" name="図 256"/>
          <p:cNvPicPr>
            <a:picLocks noChangeAspect="1"/>
          </p:cNvPicPr>
          <p:nvPr/>
        </p:nvPicPr>
        <p:blipFill>
          <a:blip r:embed="rId6">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6911710" y="5065748"/>
            <a:ext cx="442497" cy="442497"/>
          </a:xfrm>
          <a:prstGeom prst="rect">
            <a:avLst/>
          </a:prstGeom>
          <a:effectLst>
            <a:outerShdw blurRad="50800" dist="38100" dir="2700000" algn="tl" rotWithShape="0">
              <a:prstClr val="black">
                <a:alpha val="40000"/>
              </a:prstClr>
            </a:outerShdw>
          </a:effectLst>
        </p:spPr>
      </p:pic>
      <p:pic>
        <p:nvPicPr>
          <p:cNvPr id="258" name="図 257"/>
          <p:cNvPicPr>
            <a:picLocks noChangeAspect="1"/>
          </p:cNvPicPr>
          <p:nvPr/>
        </p:nvPicPr>
        <p:blipFill>
          <a:blip r:embed="rId7">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7490571" y="4997219"/>
            <a:ext cx="353567" cy="431015"/>
          </a:xfrm>
          <a:prstGeom prst="rect">
            <a:avLst/>
          </a:prstGeom>
          <a:effectLst>
            <a:outerShdw blurRad="50800" dist="38100" dir="2700000" algn="tl" rotWithShape="0">
              <a:prstClr val="black">
                <a:alpha val="40000"/>
              </a:prstClr>
            </a:outerShdw>
          </a:effectLst>
        </p:spPr>
      </p:pic>
      <p:grpSp>
        <p:nvGrpSpPr>
          <p:cNvPr id="259" name="図形グループ 258"/>
          <p:cNvGrpSpPr/>
          <p:nvPr/>
        </p:nvGrpSpPr>
        <p:grpSpPr>
          <a:xfrm>
            <a:off x="6256238" y="5361222"/>
            <a:ext cx="140847" cy="285806"/>
            <a:chOff x="1305189" y="2570455"/>
            <a:chExt cx="969964" cy="2007872"/>
          </a:xfrm>
          <a:solidFill>
            <a:schemeClr val="bg1">
              <a:lumMod val="85000"/>
            </a:schemeClr>
          </a:solidFill>
        </p:grpSpPr>
        <p:sp>
          <p:nvSpPr>
            <p:cNvPr id="260" name="円/楕円 25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フローチャート: 論理積ゲート 26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2" name="図形グループ 261"/>
          <p:cNvGrpSpPr/>
          <p:nvPr/>
        </p:nvGrpSpPr>
        <p:grpSpPr>
          <a:xfrm>
            <a:off x="6908933" y="5361222"/>
            <a:ext cx="140847" cy="285806"/>
            <a:chOff x="1305189" y="2570455"/>
            <a:chExt cx="969964" cy="2007872"/>
          </a:xfrm>
          <a:solidFill>
            <a:schemeClr val="bg1">
              <a:lumMod val="85000"/>
            </a:schemeClr>
          </a:solidFill>
        </p:grpSpPr>
        <p:sp>
          <p:nvSpPr>
            <p:cNvPr id="263" name="円/楕円 262"/>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4" name="フローチャート: 論理積ゲート 263"/>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5" name="図形グループ 264"/>
          <p:cNvGrpSpPr/>
          <p:nvPr/>
        </p:nvGrpSpPr>
        <p:grpSpPr>
          <a:xfrm>
            <a:off x="7548190" y="5369958"/>
            <a:ext cx="140847" cy="285806"/>
            <a:chOff x="1305189" y="2570455"/>
            <a:chExt cx="969964" cy="2007872"/>
          </a:xfrm>
          <a:solidFill>
            <a:schemeClr val="bg1">
              <a:lumMod val="85000"/>
            </a:schemeClr>
          </a:solidFill>
        </p:grpSpPr>
        <p:sp>
          <p:nvSpPr>
            <p:cNvPr id="266" name="円/楕円 265"/>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フローチャート: 論理積ゲート 266"/>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68" name="テキスト ボックス 267"/>
          <p:cNvSpPr txBox="1"/>
          <p:nvPr/>
        </p:nvSpPr>
        <p:spPr>
          <a:xfrm>
            <a:off x="1149406" y="5691554"/>
            <a:ext cx="1665841" cy="25391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050" b="1" dirty="0" smtClean="0">
                <a:solidFill>
                  <a:schemeClr val="bg1"/>
                </a:solidFill>
                <a:latin typeface="メイリオ"/>
                <a:ea typeface="メイリオ"/>
                <a:cs typeface="メイリオ"/>
              </a:rPr>
              <a:t>自社専用データセンター</a:t>
            </a:r>
            <a:endParaRPr kumimoji="1" lang="ja-JP" altLang="en-US" sz="1050" b="1" dirty="0">
              <a:solidFill>
                <a:schemeClr val="bg1"/>
              </a:solidFill>
              <a:latin typeface="メイリオ"/>
              <a:ea typeface="メイリオ"/>
              <a:cs typeface="メイリオ"/>
            </a:endParaRPr>
          </a:p>
        </p:txBody>
      </p:sp>
      <p:sp>
        <p:nvSpPr>
          <p:cNvPr id="269" name="テキスト ボックス 268"/>
          <p:cNvSpPr txBox="1"/>
          <p:nvPr/>
        </p:nvSpPr>
        <p:spPr>
          <a:xfrm>
            <a:off x="4072029" y="5695364"/>
            <a:ext cx="992579" cy="25391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050" b="1" smtClean="0">
                <a:solidFill>
                  <a:schemeClr val="bg1"/>
                </a:solidFill>
                <a:latin typeface="メイリオ"/>
                <a:ea typeface="メイリオ"/>
                <a:cs typeface="メイリオ"/>
              </a:rPr>
              <a:t>自社専用倉庫</a:t>
            </a:r>
            <a:endParaRPr kumimoji="1" lang="ja-JP" altLang="en-US" sz="1050" b="1" dirty="0">
              <a:solidFill>
                <a:schemeClr val="bg1"/>
              </a:solidFill>
              <a:latin typeface="メイリオ"/>
              <a:ea typeface="メイリオ"/>
              <a:cs typeface="メイリオ"/>
            </a:endParaRPr>
          </a:p>
        </p:txBody>
      </p:sp>
      <p:sp>
        <p:nvSpPr>
          <p:cNvPr id="270" name="テキスト ボックス 269"/>
          <p:cNvSpPr txBox="1"/>
          <p:nvPr/>
        </p:nvSpPr>
        <p:spPr>
          <a:xfrm>
            <a:off x="6432233" y="5688124"/>
            <a:ext cx="1261884" cy="25391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050" b="1" dirty="0" smtClean="0">
                <a:solidFill>
                  <a:schemeClr val="bg1"/>
                </a:solidFill>
                <a:latin typeface="メイリオ"/>
                <a:ea typeface="メイリオ"/>
                <a:cs typeface="メイリオ"/>
              </a:rPr>
              <a:t>自分のための使用</a:t>
            </a:r>
            <a:endParaRPr kumimoji="1" lang="ja-JP" altLang="en-US" sz="1050" b="1" dirty="0">
              <a:solidFill>
                <a:schemeClr val="bg1"/>
              </a:solidFill>
              <a:latin typeface="メイリオ"/>
              <a:ea typeface="メイリオ"/>
              <a:cs typeface="メイリオ"/>
            </a:endParaRPr>
          </a:p>
        </p:txBody>
      </p:sp>
      <p:sp>
        <p:nvSpPr>
          <p:cNvPr id="23" name="下矢印 22"/>
          <p:cNvSpPr/>
          <p:nvPr/>
        </p:nvSpPr>
        <p:spPr>
          <a:xfrm>
            <a:off x="1563109" y="3318368"/>
            <a:ext cx="892204" cy="1622084"/>
          </a:xfrm>
          <a:prstGeom prst="downArrow">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下矢印 270"/>
          <p:cNvSpPr/>
          <p:nvPr/>
        </p:nvSpPr>
        <p:spPr>
          <a:xfrm>
            <a:off x="4125898" y="3319551"/>
            <a:ext cx="892204" cy="1623954"/>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下矢印 271"/>
          <p:cNvSpPr/>
          <p:nvPr/>
        </p:nvSpPr>
        <p:spPr>
          <a:xfrm>
            <a:off x="6655986" y="3322519"/>
            <a:ext cx="892204" cy="1615170"/>
          </a:xfrm>
          <a:prstGeom prst="down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p:cNvSpPr/>
          <p:nvPr/>
        </p:nvSpPr>
        <p:spPr>
          <a:xfrm>
            <a:off x="970681" y="3864273"/>
            <a:ext cx="7211323" cy="392243"/>
          </a:xfrm>
          <a:prstGeom prst="rect">
            <a:avLst/>
          </a:prstGeom>
          <a:solidFill>
            <a:srgbClr val="FF6666">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rgbClr val="FFFFFF"/>
                </a:solidFill>
                <a:latin typeface="Meiryo" charset="-128"/>
                <a:ea typeface="Meiryo" charset="-128"/>
                <a:cs typeface="Meiryo" charset="-128"/>
              </a:rPr>
              <a:t>ソフトウェアによる仮想化・個別化</a:t>
            </a:r>
            <a:endParaRPr kumimoji="1" lang="ja-JP" altLang="en-US" sz="2000" b="1" dirty="0">
              <a:solidFill>
                <a:srgbClr val="FFFFFF"/>
              </a:solidFill>
              <a:latin typeface="Meiryo" charset="-128"/>
              <a:ea typeface="Meiryo" charset="-128"/>
              <a:cs typeface="Meiryo" charset="-128"/>
            </a:endParaRPr>
          </a:p>
        </p:txBody>
      </p:sp>
      <p:sp>
        <p:nvSpPr>
          <p:cNvPr id="273" name="テキスト ボックス 272"/>
          <p:cNvSpPr txBox="1"/>
          <p:nvPr/>
        </p:nvSpPr>
        <p:spPr>
          <a:xfrm>
            <a:off x="4832706" y="5960481"/>
            <a:ext cx="3570208" cy="461665"/>
          </a:xfrm>
          <a:prstGeom prst="rect">
            <a:avLst/>
          </a:prstGeom>
          <a:noFill/>
        </p:spPr>
        <p:txBody>
          <a:bodyPr wrap="none" rtlCol="0">
            <a:spAutoFit/>
          </a:bodyPr>
          <a:lstStyle/>
          <a:p>
            <a:pPr algn="r"/>
            <a:r>
              <a:rPr kumimoji="1"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個別最適／プライベート</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274" name="テキスト ボックス 273"/>
          <p:cNvSpPr txBox="1"/>
          <p:nvPr/>
        </p:nvSpPr>
        <p:spPr>
          <a:xfrm>
            <a:off x="839659" y="4653136"/>
            <a:ext cx="2339103"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200" b="1" dirty="0" smtClean="0">
                <a:solidFill>
                  <a:schemeClr val="bg1"/>
                </a:solidFill>
                <a:latin typeface="メイリオ"/>
                <a:ea typeface="メイリオ"/>
                <a:cs typeface="メイリオ"/>
              </a:rPr>
              <a:t>クラウド・コンピューティング</a:t>
            </a:r>
            <a:endParaRPr kumimoji="1" lang="ja-JP" altLang="en-US" sz="1200" b="1" dirty="0">
              <a:solidFill>
                <a:schemeClr val="bg1"/>
              </a:solidFill>
              <a:latin typeface="メイリオ"/>
              <a:ea typeface="メイリオ"/>
              <a:cs typeface="メイリオ"/>
            </a:endParaRPr>
          </a:p>
        </p:txBody>
      </p:sp>
      <p:sp>
        <p:nvSpPr>
          <p:cNvPr id="275" name="テキスト ボックス 274"/>
          <p:cNvSpPr txBox="1"/>
          <p:nvPr/>
        </p:nvSpPr>
        <p:spPr>
          <a:xfrm>
            <a:off x="3347260" y="4657877"/>
            <a:ext cx="2404954"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en-US" altLang="ja-JP" sz="1200" b="1" dirty="0" smtClean="0">
                <a:solidFill>
                  <a:schemeClr val="bg1"/>
                </a:solidFill>
                <a:latin typeface="メイリオ"/>
                <a:ea typeface="メイリオ"/>
                <a:cs typeface="メイリオ"/>
              </a:rPr>
              <a:t>3PL</a:t>
            </a:r>
            <a:r>
              <a:rPr kumimoji="1" lang="ja-JP" altLang="en-US" sz="1200" b="1" dirty="0" smtClean="0">
                <a:solidFill>
                  <a:schemeClr val="bg1"/>
                </a:solidFill>
                <a:latin typeface="メイリオ"/>
                <a:ea typeface="メイリオ"/>
                <a:cs typeface="メイリオ"/>
              </a:rPr>
              <a:t>（</a:t>
            </a:r>
            <a:r>
              <a:rPr lang="en-US" altLang="ja-JP" sz="1200" b="1" dirty="0">
                <a:solidFill>
                  <a:schemeClr val="bg1"/>
                </a:solidFill>
                <a:latin typeface="メイリオ"/>
                <a:ea typeface="メイリオ"/>
                <a:cs typeface="メイリオ"/>
              </a:rPr>
              <a:t>third-party logistics</a:t>
            </a:r>
            <a:r>
              <a:rPr kumimoji="1" lang="ja-JP" altLang="en-US" sz="1200" b="1" dirty="0" smtClean="0">
                <a:solidFill>
                  <a:schemeClr val="bg1"/>
                </a:solidFill>
                <a:latin typeface="メイリオ"/>
                <a:ea typeface="メイリオ"/>
                <a:cs typeface="メイリオ"/>
              </a:rPr>
              <a:t>）</a:t>
            </a:r>
            <a:endParaRPr kumimoji="1" lang="ja-JP" altLang="en-US" sz="1200" b="1" dirty="0">
              <a:solidFill>
                <a:schemeClr val="bg1"/>
              </a:solidFill>
              <a:latin typeface="メイリオ"/>
              <a:ea typeface="メイリオ"/>
              <a:cs typeface="メイリオ"/>
            </a:endParaRPr>
          </a:p>
        </p:txBody>
      </p:sp>
      <p:sp>
        <p:nvSpPr>
          <p:cNvPr id="276" name="テキスト ボックス 275"/>
          <p:cNvSpPr txBox="1"/>
          <p:nvPr/>
        </p:nvSpPr>
        <p:spPr>
          <a:xfrm>
            <a:off x="6086427" y="4657254"/>
            <a:ext cx="2031325"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200" b="1" dirty="0" smtClean="0">
                <a:solidFill>
                  <a:schemeClr val="bg1"/>
                </a:solidFill>
                <a:latin typeface="メイリオ"/>
                <a:ea typeface="メイリオ"/>
                <a:cs typeface="メイリオ"/>
              </a:rPr>
              <a:t>シェアリング・エコノミー</a:t>
            </a:r>
            <a:endParaRPr kumimoji="1" lang="ja-JP" altLang="en-US" sz="1200" b="1" dirty="0">
              <a:solidFill>
                <a:schemeClr val="bg1"/>
              </a:solidFill>
              <a:latin typeface="メイリオ"/>
              <a:ea typeface="メイリオ"/>
              <a:cs typeface="メイリオ"/>
            </a:endParaRPr>
          </a:p>
        </p:txBody>
      </p:sp>
      <p:sp>
        <p:nvSpPr>
          <p:cNvPr id="233" name="正方形/長方形 232"/>
          <p:cNvSpPr/>
          <p:nvPr/>
        </p:nvSpPr>
        <p:spPr>
          <a:xfrm>
            <a:off x="979369" y="1343836"/>
            <a:ext cx="2089150" cy="190245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6" name="図形グループ 235"/>
          <p:cNvGrpSpPr/>
          <p:nvPr/>
        </p:nvGrpSpPr>
        <p:grpSpPr>
          <a:xfrm>
            <a:off x="1133723" y="1829341"/>
            <a:ext cx="317500" cy="157483"/>
            <a:chOff x="6769100" y="1390650"/>
            <a:chExt cx="317500" cy="157483"/>
          </a:xfrm>
        </p:grpSpPr>
        <p:sp>
          <p:nvSpPr>
            <p:cNvPr id="388" name="正方形/長方形 3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9" name="円/楕円 3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0" name="直線コネクタ 3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7" name="図形グループ 236"/>
          <p:cNvGrpSpPr/>
          <p:nvPr/>
        </p:nvGrpSpPr>
        <p:grpSpPr>
          <a:xfrm>
            <a:off x="1133723" y="2022803"/>
            <a:ext cx="317500" cy="157483"/>
            <a:chOff x="6769100" y="1390650"/>
            <a:chExt cx="317500" cy="157483"/>
          </a:xfrm>
        </p:grpSpPr>
        <p:sp>
          <p:nvSpPr>
            <p:cNvPr id="385" name="正方形/長方形 3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6" name="円/楕円 3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7" name="直線コネクタ 3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8" name="図形グループ 237"/>
          <p:cNvGrpSpPr/>
          <p:nvPr/>
        </p:nvGrpSpPr>
        <p:grpSpPr>
          <a:xfrm>
            <a:off x="1133723" y="2204396"/>
            <a:ext cx="317500" cy="157483"/>
            <a:chOff x="6769100" y="1390650"/>
            <a:chExt cx="317500" cy="157483"/>
          </a:xfrm>
        </p:grpSpPr>
        <p:sp>
          <p:nvSpPr>
            <p:cNvPr id="382" name="正方形/長方形 3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3" name="円/楕円 3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4" name="直線コネクタ 38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1133723" y="2563399"/>
            <a:ext cx="317500" cy="157483"/>
            <a:chOff x="6769100" y="1390650"/>
            <a:chExt cx="317500" cy="157483"/>
          </a:xfrm>
        </p:grpSpPr>
        <p:sp>
          <p:nvSpPr>
            <p:cNvPr id="379" name="正方形/長方形 3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0" name="円/楕円 3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1" name="直線コネクタ 380"/>
            <p:cNvCxnSpPr>
              <a:stCxn id="315" idx="6"/>
              <a:endCxn id="31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0" name="図形グループ 239"/>
          <p:cNvGrpSpPr/>
          <p:nvPr/>
        </p:nvGrpSpPr>
        <p:grpSpPr>
          <a:xfrm>
            <a:off x="1133723" y="2380084"/>
            <a:ext cx="317500" cy="157483"/>
            <a:chOff x="6769100" y="1390650"/>
            <a:chExt cx="317500" cy="157483"/>
          </a:xfrm>
        </p:grpSpPr>
        <p:sp>
          <p:nvSpPr>
            <p:cNvPr id="376" name="正方形/長方形 3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7" name="円/楕円 3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8" name="直線コネクタ 377"/>
            <p:cNvCxnSpPr>
              <a:stCxn id="319" idx="6"/>
              <a:endCxn id="31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1" name="図形グループ 240"/>
          <p:cNvGrpSpPr/>
          <p:nvPr/>
        </p:nvGrpSpPr>
        <p:grpSpPr>
          <a:xfrm>
            <a:off x="1503977" y="1831882"/>
            <a:ext cx="317500" cy="157483"/>
            <a:chOff x="6769100" y="1390650"/>
            <a:chExt cx="317500" cy="157483"/>
          </a:xfrm>
        </p:grpSpPr>
        <p:sp>
          <p:nvSpPr>
            <p:cNvPr id="373" name="正方形/長方形 3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4" name="円/楕円 3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5" name="直線コネクタ 374"/>
            <p:cNvCxnSpPr>
              <a:stCxn id="323" idx="6"/>
              <a:endCxn id="32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2" name="図形グループ 241"/>
          <p:cNvGrpSpPr/>
          <p:nvPr/>
        </p:nvGrpSpPr>
        <p:grpSpPr>
          <a:xfrm>
            <a:off x="1503977" y="2025344"/>
            <a:ext cx="317500" cy="157483"/>
            <a:chOff x="6769100" y="1390650"/>
            <a:chExt cx="317500" cy="157483"/>
          </a:xfrm>
        </p:grpSpPr>
        <p:sp>
          <p:nvSpPr>
            <p:cNvPr id="370" name="正方形/長方形 3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1" name="円/楕円 3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2" name="直線コネクタ 371"/>
            <p:cNvCxnSpPr>
              <a:stCxn id="327" idx="6"/>
              <a:endCxn id="32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5" name="図形グループ 244"/>
          <p:cNvGrpSpPr/>
          <p:nvPr/>
        </p:nvGrpSpPr>
        <p:grpSpPr>
          <a:xfrm>
            <a:off x="1503977" y="2206937"/>
            <a:ext cx="317500" cy="157483"/>
            <a:chOff x="6769100" y="1390650"/>
            <a:chExt cx="317500" cy="157483"/>
          </a:xfrm>
        </p:grpSpPr>
        <p:sp>
          <p:nvSpPr>
            <p:cNvPr id="367" name="正方形/長方形 3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8" name="円/楕円 3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9" name="直線コネクタ 368"/>
            <p:cNvCxnSpPr>
              <a:stCxn id="331" idx="6"/>
              <a:endCxn id="33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6" name="図形グループ 245"/>
          <p:cNvGrpSpPr/>
          <p:nvPr/>
        </p:nvGrpSpPr>
        <p:grpSpPr>
          <a:xfrm>
            <a:off x="1503977" y="2565940"/>
            <a:ext cx="317500" cy="157483"/>
            <a:chOff x="6769100" y="1390650"/>
            <a:chExt cx="317500" cy="157483"/>
          </a:xfrm>
        </p:grpSpPr>
        <p:sp>
          <p:nvSpPr>
            <p:cNvPr id="364" name="正方形/長方形 3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5" name="円/楕円 3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6" name="直線コネクタ 36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1503977" y="2382625"/>
            <a:ext cx="317500" cy="157483"/>
            <a:chOff x="6769100" y="1390650"/>
            <a:chExt cx="317500" cy="157483"/>
          </a:xfrm>
        </p:grpSpPr>
        <p:sp>
          <p:nvSpPr>
            <p:cNvPr id="361" name="正方形/長方形 3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2" name="円/楕円 3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3" name="直線コネクタ 3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7" name="図形グループ 276"/>
          <p:cNvGrpSpPr/>
          <p:nvPr/>
        </p:nvGrpSpPr>
        <p:grpSpPr>
          <a:xfrm>
            <a:off x="1878627" y="1834423"/>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8" name="図形グループ 277"/>
          <p:cNvGrpSpPr/>
          <p:nvPr/>
        </p:nvGrpSpPr>
        <p:grpSpPr>
          <a:xfrm>
            <a:off x="1878627" y="2027885"/>
            <a:ext cx="317500" cy="157483"/>
            <a:chOff x="6769100" y="1390650"/>
            <a:chExt cx="317500" cy="157483"/>
          </a:xfrm>
        </p:grpSpPr>
        <p:sp>
          <p:nvSpPr>
            <p:cNvPr id="355" name="正方形/長方形 3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6" name="円/楕円 3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7" name="直線コネクタ 356"/>
            <p:cNvCxnSpPr>
              <a:stCxn id="347" idx="6"/>
              <a:endCxn id="34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9" name="図形グループ 278"/>
          <p:cNvGrpSpPr/>
          <p:nvPr/>
        </p:nvGrpSpPr>
        <p:grpSpPr>
          <a:xfrm>
            <a:off x="1878627" y="2209478"/>
            <a:ext cx="317500" cy="157483"/>
            <a:chOff x="6769100" y="1390650"/>
            <a:chExt cx="317500" cy="157483"/>
          </a:xfrm>
        </p:grpSpPr>
        <p:sp>
          <p:nvSpPr>
            <p:cNvPr id="352" name="正方形/長方形 3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3" name="円/楕円 3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4" name="直線コネクタ 353"/>
            <p:cNvCxnSpPr>
              <a:stCxn id="351" idx="6"/>
              <a:endCxn id="35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0" name="図形グループ 279"/>
          <p:cNvGrpSpPr/>
          <p:nvPr/>
        </p:nvGrpSpPr>
        <p:grpSpPr>
          <a:xfrm>
            <a:off x="1878627" y="2568481"/>
            <a:ext cx="317500" cy="157483"/>
            <a:chOff x="6769100" y="1390650"/>
            <a:chExt cx="317500" cy="157483"/>
          </a:xfrm>
        </p:grpSpPr>
        <p:sp>
          <p:nvSpPr>
            <p:cNvPr id="349" name="正方形/長方形 3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円/楕円 3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1" name="直線コネクタ 350"/>
            <p:cNvCxnSpPr>
              <a:stCxn id="355" idx="6"/>
              <a:endCxn id="35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1" name="図形グループ 280"/>
          <p:cNvGrpSpPr/>
          <p:nvPr/>
        </p:nvGrpSpPr>
        <p:grpSpPr>
          <a:xfrm>
            <a:off x="1878627" y="2385166"/>
            <a:ext cx="317500" cy="157483"/>
            <a:chOff x="6769100" y="1390650"/>
            <a:chExt cx="317500" cy="157483"/>
          </a:xfrm>
        </p:grpSpPr>
        <p:sp>
          <p:nvSpPr>
            <p:cNvPr id="346" name="正方形/長方形 3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7" name="円/楕円 3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8" name="直線コネクタ 347"/>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82" name="テキスト ボックス 281"/>
          <p:cNvSpPr txBox="1"/>
          <p:nvPr/>
        </p:nvSpPr>
        <p:spPr>
          <a:xfrm>
            <a:off x="1117651" y="1417332"/>
            <a:ext cx="1800494" cy="369332"/>
          </a:xfrm>
          <a:prstGeom prst="rect">
            <a:avLst/>
          </a:prstGeom>
          <a:noFill/>
        </p:spPr>
        <p:txBody>
          <a:bodyPr wrap="none" rtlCol="0">
            <a:spAutoFit/>
          </a:bodyPr>
          <a:lstStyle/>
          <a:p>
            <a:pPr algn="ctr"/>
            <a:r>
              <a:rPr lang="ja-JP" altLang="en-US" dirty="0" smtClean="0">
                <a:solidFill>
                  <a:srgbClr val="009051"/>
                </a:solidFill>
                <a:latin typeface="Meiryo" charset="-128"/>
                <a:ea typeface="Meiryo" charset="-128"/>
                <a:cs typeface="Meiryo" charset="-128"/>
              </a:rPr>
              <a:t>データセンター</a:t>
            </a:r>
            <a:endParaRPr kumimoji="1" lang="ja-JP" altLang="en-US" dirty="0">
              <a:solidFill>
                <a:srgbClr val="009051"/>
              </a:solidFill>
              <a:latin typeface="Meiryo" charset="-128"/>
              <a:ea typeface="Meiryo" charset="-128"/>
              <a:cs typeface="Meiryo" charset="-128"/>
            </a:endParaRPr>
          </a:p>
        </p:txBody>
      </p:sp>
      <p:sp>
        <p:nvSpPr>
          <p:cNvPr id="283" name="正方形/長方形 282"/>
          <p:cNvSpPr/>
          <p:nvPr/>
        </p:nvSpPr>
        <p:spPr>
          <a:xfrm>
            <a:off x="979369" y="2790148"/>
            <a:ext cx="2089150" cy="461665"/>
          </a:xfrm>
          <a:prstGeom prst="rect">
            <a:avLst/>
          </a:prstGeom>
        </p:spPr>
        <p:txBody>
          <a:bodyPr wrap="square">
            <a:spAutoFit/>
          </a:bodyPr>
          <a:lstStyle/>
          <a:p>
            <a:pPr algn="ctr"/>
            <a:r>
              <a:rPr lang="ja-JP" altLang="en-US" sz="1200" dirty="0" smtClean="0">
                <a:solidFill>
                  <a:srgbClr val="009051"/>
                </a:solidFill>
                <a:latin typeface="Meiryo" charset="-128"/>
                <a:ea typeface="Meiryo" charset="-128"/>
                <a:cs typeface="Meiryo" charset="-128"/>
              </a:rPr>
              <a:t>計算能力・記憶容量</a:t>
            </a:r>
            <a:endParaRPr lang="en-US" altLang="ja-JP" sz="1200" dirty="0" smtClean="0">
              <a:solidFill>
                <a:srgbClr val="009051"/>
              </a:solidFill>
              <a:latin typeface="Meiryo" charset="-128"/>
              <a:ea typeface="Meiryo" charset="-128"/>
              <a:cs typeface="Meiryo" charset="-128"/>
            </a:endParaRPr>
          </a:p>
          <a:p>
            <a:pPr algn="ctr"/>
            <a:r>
              <a:rPr lang="ja-JP" altLang="en-US" sz="1200" dirty="0" smtClean="0">
                <a:solidFill>
                  <a:srgbClr val="009051"/>
                </a:solidFill>
                <a:latin typeface="Meiryo" charset="-128"/>
                <a:ea typeface="Meiryo" charset="-128"/>
                <a:cs typeface="Meiryo" charset="-128"/>
              </a:rPr>
              <a:t>データ処理機能など</a:t>
            </a:r>
            <a:endParaRPr lang="ja-JP" altLang="en-US" sz="1200" dirty="0">
              <a:solidFill>
                <a:srgbClr val="009051"/>
              </a:solidFill>
              <a:latin typeface="Meiryo" charset="-128"/>
              <a:ea typeface="Meiryo" charset="-128"/>
              <a:cs typeface="Meiryo" charset="-128"/>
            </a:endParaRPr>
          </a:p>
        </p:txBody>
      </p:sp>
      <p:sp>
        <p:nvSpPr>
          <p:cNvPr id="284" name="正方形/長方形 283"/>
          <p:cNvSpPr/>
          <p:nvPr/>
        </p:nvSpPr>
        <p:spPr>
          <a:xfrm>
            <a:off x="3536112" y="1345871"/>
            <a:ext cx="2089150" cy="1900514"/>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85" name="正方形/長方形 284"/>
          <p:cNvSpPr/>
          <p:nvPr/>
        </p:nvSpPr>
        <p:spPr>
          <a:xfrm>
            <a:off x="6092855" y="1341099"/>
            <a:ext cx="2089150" cy="190518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3644583" y="182934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3973005" y="1828429"/>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3644583" y="2025824"/>
            <a:ext cx="239594" cy="15839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3973005" y="2024912"/>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644583" y="2204396"/>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3973005" y="2203484"/>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3644583" y="2384713"/>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3" name="正方形/長方形 292"/>
          <p:cNvSpPr/>
          <p:nvPr/>
        </p:nvSpPr>
        <p:spPr>
          <a:xfrm>
            <a:off x="3973005" y="2383801"/>
            <a:ext cx="239594" cy="15839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4" name="正方形/長方形 293"/>
          <p:cNvSpPr/>
          <p:nvPr/>
        </p:nvSpPr>
        <p:spPr>
          <a:xfrm>
            <a:off x="4300449" y="182934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5" name="正方形/長方形 294"/>
          <p:cNvSpPr/>
          <p:nvPr/>
        </p:nvSpPr>
        <p:spPr>
          <a:xfrm>
            <a:off x="4628871" y="1828429"/>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6" name="正方形/長方形 295"/>
          <p:cNvSpPr/>
          <p:nvPr/>
        </p:nvSpPr>
        <p:spPr>
          <a:xfrm>
            <a:off x="4300449" y="2025824"/>
            <a:ext cx="239594" cy="15839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7" name="正方形/長方形 296"/>
          <p:cNvSpPr/>
          <p:nvPr/>
        </p:nvSpPr>
        <p:spPr>
          <a:xfrm>
            <a:off x="4628871" y="2024912"/>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8" name="正方形/長方形 297"/>
          <p:cNvSpPr/>
          <p:nvPr/>
        </p:nvSpPr>
        <p:spPr>
          <a:xfrm>
            <a:off x="4300449" y="2204396"/>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9" name="正方形/長方形 298"/>
          <p:cNvSpPr/>
          <p:nvPr/>
        </p:nvSpPr>
        <p:spPr>
          <a:xfrm>
            <a:off x="4628871" y="2203484"/>
            <a:ext cx="239594" cy="15839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0" name="正方形/長方形 299"/>
          <p:cNvSpPr/>
          <p:nvPr/>
        </p:nvSpPr>
        <p:spPr>
          <a:xfrm>
            <a:off x="4300449" y="2384713"/>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1" name="正方形/長方形 300"/>
          <p:cNvSpPr/>
          <p:nvPr/>
        </p:nvSpPr>
        <p:spPr>
          <a:xfrm>
            <a:off x="4628871" y="238380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2" name="正方形/長方形 301"/>
          <p:cNvSpPr/>
          <p:nvPr/>
        </p:nvSpPr>
        <p:spPr>
          <a:xfrm>
            <a:off x="4940727" y="1829341"/>
            <a:ext cx="239594" cy="15839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3" name="正方形/長方形 302"/>
          <p:cNvSpPr/>
          <p:nvPr/>
        </p:nvSpPr>
        <p:spPr>
          <a:xfrm>
            <a:off x="5269149" y="1828429"/>
            <a:ext cx="239594" cy="15839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正方形/長方形 303"/>
          <p:cNvSpPr/>
          <p:nvPr/>
        </p:nvSpPr>
        <p:spPr>
          <a:xfrm>
            <a:off x="4940727" y="2025824"/>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5" name="正方形/長方形 304"/>
          <p:cNvSpPr/>
          <p:nvPr/>
        </p:nvSpPr>
        <p:spPr>
          <a:xfrm>
            <a:off x="5269149" y="2024912"/>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6" name="正方形/長方形 305"/>
          <p:cNvSpPr/>
          <p:nvPr/>
        </p:nvSpPr>
        <p:spPr>
          <a:xfrm>
            <a:off x="4940727" y="2204396"/>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 name="正方形/長方形 306"/>
          <p:cNvSpPr/>
          <p:nvPr/>
        </p:nvSpPr>
        <p:spPr>
          <a:xfrm>
            <a:off x="5269149" y="2203484"/>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正方形/長方形 307"/>
          <p:cNvSpPr/>
          <p:nvPr/>
        </p:nvSpPr>
        <p:spPr>
          <a:xfrm>
            <a:off x="4940727" y="2384713"/>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9" name="正方形/長方形 308"/>
          <p:cNvSpPr/>
          <p:nvPr/>
        </p:nvSpPr>
        <p:spPr>
          <a:xfrm>
            <a:off x="5269149" y="238380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正方形/長方形 309"/>
          <p:cNvSpPr/>
          <p:nvPr/>
        </p:nvSpPr>
        <p:spPr>
          <a:xfrm>
            <a:off x="3644583" y="2564311"/>
            <a:ext cx="239594" cy="15839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1" name="正方形/長方形 310"/>
          <p:cNvSpPr/>
          <p:nvPr/>
        </p:nvSpPr>
        <p:spPr>
          <a:xfrm>
            <a:off x="3973005" y="2563399"/>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2" name="正方形/長方形 311"/>
          <p:cNvSpPr/>
          <p:nvPr/>
        </p:nvSpPr>
        <p:spPr>
          <a:xfrm>
            <a:off x="4300449" y="256431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3" name="正方形/長方形 312"/>
          <p:cNvSpPr/>
          <p:nvPr/>
        </p:nvSpPr>
        <p:spPr>
          <a:xfrm>
            <a:off x="4628871" y="2563399"/>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正方形/長方形 313"/>
          <p:cNvSpPr/>
          <p:nvPr/>
        </p:nvSpPr>
        <p:spPr>
          <a:xfrm>
            <a:off x="4940727" y="2564311"/>
            <a:ext cx="239594" cy="1583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5" name="正方形/長方形 314"/>
          <p:cNvSpPr/>
          <p:nvPr/>
        </p:nvSpPr>
        <p:spPr>
          <a:xfrm>
            <a:off x="5269149" y="2563399"/>
            <a:ext cx="239594" cy="15839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テキスト ボックス 315"/>
          <p:cNvSpPr txBox="1"/>
          <p:nvPr/>
        </p:nvSpPr>
        <p:spPr>
          <a:xfrm>
            <a:off x="4004426" y="1411811"/>
            <a:ext cx="1107996" cy="369332"/>
          </a:xfrm>
          <a:prstGeom prst="rect">
            <a:avLst/>
          </a:prstGeom>
          <a:noFill/>
        </p:spPr>
        <p:txBody>
          <a:bodyPr wrap="none" rtlCol="0">
            <a:spAutoFit/>
          </a:bodyPr>
          <a:lstStyle/>
          <a:p>
            <a:pPr algn="ctr"/>
            <a:r>
              <a:rPr lang="ja-JP" altLang="en-US" dirty="0" smtClean="0">
                <a:solidFill>
                  <a:schemeClr val="accent6">
                    <a:lumMod val="75000"/>
                  </a:schemeClr>
                </a:solidFill>
                <a:latin typeface="Meiryo" charset="-128"/>
                <a:ea typeface="Meiryo" charset="-128"/>
                <a:cs typeface="Meiryo" charset="-128"/>
              </a:rPr>
              <a:t>共同倉庫</a:t>
            </a:r>
            <a:endParaRPr kumimoji="1" lang="ja-JP" altLang="en-US" dirty="0">
              <a:solidFill>
                <a:schemeClr val="accent6">
                  <a:lumMod val="75000"/>
                </a:schemeClr>
              </a:solidFill>
              <a:latin typeface="Meiryo" charset="-128"/>
              <a:ea typeface="Meiryo" charset="-128"/>
              <a:cs typeface="Meiryo" charset="-128"/>
            </a:endParaRPr>
          </a:p>
        </p:txBody>
      </p:sp>
      <p:sp>
        <p:nvSpPr>
          <p:cNvPr id="317" name="正方形/長方形 316"/>
          <p:cNvSpPr/>
          <p:nvPr/>
        </p:nvSpPr>
        <p:spPr>
          <a:xfrm>
            <a:off x="3536112" y="2870302"/>
            <a:ext cx="2089150" cy="276999"/>
          </a:xfrm>
          <a:prstGeom prst="rect">
            <a:avLst/>
          </a:prstGeom>
        </p:spPr>
        <p:txBody>
          <a:bodyPr wrap="square">
            <a:spAutoFit/>
          </a:bodyPr>
          <a:lstStyle/>
          <a:p>
            <a:pPr algn="ctr"/>
            <a:r>
              <a:rPr lang="ja-JP" altLang="en-US" sz="1200" dirty="0" smtClean="0">
                <a:solidFill>
                  <a:schemeClr val="accent6">
                    <a:lumMod val="75000"/>
                  </a:schemeClr>
                </a:solidFill>
                <a:latin typeface="Meiryo" charset="-128"/>
                <a:ea typeface="Meiryo" charset="-128"/>
                <a:cs typeface="Meiryo" charset="-128"/>
              </a:rPr>
              <a:t>貨物保管・管理・物流など</a:t>
            </a:r>
            <a:endParaRPr lang="ja-JP" altLang="en-US" sz="1200" dirty="0">
              <a:solidFill>
                <a:schemeClr val="accent6">
                  <a:lumMod val="75000"/>
                </a:schemeClr>
              </a:solidFill>
              <a:latin typeface="Meiryo" charset="-128"/>
              <a:ea typeface="Meiryo" charset="-128"/>
              <a:cs typeface="Meiryo" charset="-128"/>
            </a:endParaRPr>
          </a:p>
        </p:txBody>
      </p:sp>
      <p:pic>
        <p:nvPicPr>
          <p:cNvPr id="318" name="図 317"/>
          <p:cNvPicPr>
            <a:picLocks noChangeAspect="1"/>
          </p:cNvPicPr>
          <p:nvPr/>
        </p:nvPicPr>
        <p:blipFill>
          <a:blip r:embed="rId5">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6202001" y="1773341"/>
            <a:ext cx="491119" cy="491119"/>
          </a:xfrm>
          <a:prstGeom prst="rect">
            <a:avLst/>
          </a:prstGeom>
          <a:effectLst>
            <a:outerShdw blurRad="50800" dist="38100" dir="2700000" algn="tl" rotWithShape="0">
              <a:prstClr val="black">
                <a:alpha val="40000"/>
              </a:prstClr>
            </a:outerShdw>
          </a:effectLst>
        </p:spPr>
      </p:pic>
      <p:pic>
        <p:nvPicPr>
          <p:cNvPr id="319" name="図 318"/>
          <p:cNvPicPr>
            <a:picLocks noChangeAspect="1"/>
          </p:cNvPicPr>
          <p:nvPr/>
        </p:nvPicPr>
        <p:blipFill>
          <a:blip r:embed="rId6">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7527279" y="2184645"/>
            <a:ext cx="442497" cy="442497"/>
          </a:xfrm>
          <a:prstGeom prst="rect">
            <a:avLst/>
          </a:prstGeom>
          <a:effectLst>
            <a:outerShdw blurRad="50800" dist="38100" dir="2700000" algn="tl" rotWithShape="0">
              <a:prstClr val="black">
                <a:alpha val="40000"/>
              </a:prstClr>
            </a:outerShdw>
          </a:effectLst>
        </p:spPr>
      </p:pic>
      <p:pic>
        <p:nvPicPr>
          <p:cNvPr id="320" name="図 319"/>
          <p:cNvPicPr>
            <a:picLocks noChangeAspect="1"/>
          </p:cNvPicPr>
          <p:nvPr/>
        </p:nvPicPr>
        <p:blipFill>
          <a:blip r:embed="rId8">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6805265" y="1742026"/>
            <a:ext cx="530099" cy="530099"/>
          </a:xfrm>
          <a:prstGeom prst="rect">
            <a:avLst/>
          </a:prstGeom>
          <a:effectLst>
            <a:outerShdw blurRad="50800" dist="38100" dir="2700000" algn="tl" rotWithShape="0">
              <a:prstClr val="black">
                <a:alpha val="40000"/>
              </a:prstClr>
            </a:outerShdw>
          </a:effectLst>
        </p:spPr>
      </p:pic>
      <p:pic>
        <p:nvPicPr>
          <p:cNvPr id="321" name="図 320"/>
          <p:cNvPicPr>
            <a:picLocks noChangeAspect="1"/>
          </p:cNvPicPr>
          <p:nvPr/>
        </p:nvPicPr>
        <p:blipFill>
          <a:blip r:embed="rId9">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6884700" y="2174074"/>
            <a:ext cx="458820" cy="458820"/>
          </a:xfrm>
          <a:prstGeom prst="rect">
            <a:avLst/>
          </a:prstGeom>
          <a:effectLst>
            <a:outerShdw blurRad="50800" dist="38100" dir="2700000" algn="tl" rotWithShape="0">
              <a:prstClr val="black">
                <a:alpha val="40000"/>
              </a:prstClr>
            </a:outerShdw>
          </a:effectLst>
        </p:spPr>
      </p:pic>
      <p:pic>
        <p:nvPicPr>
          <p:cNvPr id="322" name="図 321"/>
          <p:cNvPicPr>
            <a:picLocks noChangeAspect="1"/>
          </p:cNvPicPr>
          <p:nvPr/>
        </p:nvPicPr>
        <p:blipFill>
          <a:blip r:embed="rId7">
            <a:clrChange>
              <a:clrFrom>
                <a:srgbClr val="FFFFFF"/>
              </a:clrFrom>
              <a:clrTo>
                <a:srgbClr val="FFFFFF">
                  <a:alpha val="0"/>
                </a:srgbClr>
              </a:clrTo>
            </a:clrChange>
            <a:duotone>
              <a:prstClr val="black"/>
              <a:schemeClr val="bg1">
                <a:lumMod val="50000"/>
                <a:tint val="45000"/>
                <a:satMod val="400000"/>
              </a:schemeClr>
            </a:duotone>
          </a:blip>
          <a:stretch>
            <a:fillRect/>
          </a:stretch>
        </p:blipFill>
        <p:spPr>
          <a:xfrm>
            <a:off x="6439253" y="2599417"/>
            <a:ext cx="353567" cy="431015"/>
          </a:xfrm>
          <a:prstGeom prst="rect">
            <a:avLst/>
          </a:prstGeom>
          <a:effectLst>
            <a:outerShdw blurRad="50800" dist="38100" dir="2700000" algn="tl" rotWithShape="0">
              <a:prstClr val="black">
                <a:alpha val="40000"/>
              </a:prstClr>
            </a:outerShdw>
          </a:effectLst>
        </p:spPr>
      </p:pic>
      <p:pic>
        <p:nvPicPr>
          <p:cNvPr id="323" name="図 322"/>
          <p:cNvPicPr>
            <a:picLocks noChangeAspect="1"/>
          </p:cNvPicPr>
          <p:nvPr/>
        </p:nvPicPr>
        <p:blipFill>
          <a:blip r:embed="rId10">
            <a:clrChange>
              <a:clrFrom>
                <a:srgbClr val="FFFFFF"/>
              </a:clrFrom>
              <a:clrTo>
                <a:srgbClr val="FFFFFF">
                  <a:alpha val="0"/>
                </a:srgbClr>
              </a:clrTo>
            </a:clrChange>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6904263" y="2670257"/>
            <a:ext cx="325153" cy="347629"/>
          </a:xfrm>
          <a:prstGeom prst="rect">
            <a:avLst/>
          </a:prstGeom>
          <a:effectLst>
            <a:outerShdw blurRad="50800" dist="38100" dir="2700000" algn="tl" rotWithShape="0">
              <a:prstClr val="black">
                <a:alpha val="40000"/>
              </a:prstClr>
            </a:outerShdw>
          </a:effectLst>
        </p:spPr>
      </p:pic>
      <p:sp>
        <p:nvSpPr>
          <p:cNvPr id="324" name="テキスト ボックス 323"/>
          <p:cNvSpPr txBox="1"/>
          <p:nvPr/>
        </p:nvSpPr>
        <p:spPr>
          <a:xfrm>
            <a:off x="7334683" y="1806075"/>
            <a:ext cx="756938" cy="338554"/>
          </a:xfrm>
          <a:prstGeom prst="rect">
            <a:avLst/>
          </a:prstGeom>
          <a:noFill/>
        </p:spPr>
        <p:txBody>
          <a:bodyPr wrap="none" rtlCol="0">
            <a:spAutoFit/>
          </a:bodyPr>
          <a:lstStyle/>
          <a:p>
            <a:r>
              <a:rPr kumimoji="1" lang="ja-JP" altLang="en-US" sz="800" dirty="0" smtClean="0">
                <a:solidFill>
                  <a:srgbClr val="0070C0"/>
                </a:solidFill>
              </a:rPr>
              <a:t>荷台の</a:t>
            </a:r>
            <a:endParaRPr kumimoji="1" lang="en-US" altLang="ja-JP" sz="800" dirty="0" smtClean="0">
              <a:solidFill>
                <a:srgbClr val="0070C0"/>
              </a:solidFill>
            </a:endParaRPr>
          </a:p>
          <a:p>
            <a:r>
              <a:rPr kumimoji="1" lang="ja-JP" altLang="en-US" sz="800" dirty="0" smtClean="0">
                <a:solidFill>
                  <a:srgbClr val="0070C0"/>
                </a:solidFill>
              </a:rPr>
              <a:t>空きスペース</a:t>
            </a:r>
            <a:endParaRPr kumimoji="1" lang="ja-JP" altLang="en-US" sz="800" dirty="0">
              <a:solidFill>
                <a:srgbClr val="0070C0"/>
              </a:solidFill>
            </a:endParaRPr>
          </a:p>
        </p:txBody>
      </p:sp>
      <p:sp>
        <p:nvSpPr>
          <p:cNvPr id="325" name="テキスト ボックス 324"/>
          <p:cNvSpPr txBox="1"/>
          <p:nvPr/>
        </p:nvSpPr>
        <p:spPr>
          <a:xfrm>
            <a:off x="6197785" y="2271596"/>
            <a:ext cx="595035" cy="338554"/>
          </a:xfrm>
          <a:prstGeom prst="rect">
            <a:avLst/>
          </a:prstGeom>
          <a:noFill/>
        </p:spPr>
        <p:txBody>
          <a:bodyPr wrap="none" rtlCol="0">
            <a:spAutoFit/>
          </a:bodyPr>
          <a:lstStyle/>
          <a:p>
            <a:r>
              <a:rPr kumimoji="1" lang="ja-JP" altLang="en-US" sz="800" dirty="0" smtClean="0">
                <a:solidFill>
                  <a:srgbClr val="0070C0"/>
                </a:solidFill>
              </a:rPr>
              <a:t>自家用車</a:t>
            </a:r>
            <a:endParaRPr kumimoji="1" lang="en-US" altLang="ja-JP" sz="800" dirty="0" smtClean="0">
              <a:solidFill>
                <a:srgbClr val="0070C0"/>
              </a:solidFill>
            </a:endParaRPr>
          </a:p>
          <a:p>
            <a:r>
              <a:rPr kumimoji="1" lang="ja-JP" altLang="en-US" sz="800" dirty="0" smtClean="0">
                <a:solidFill>
                  <a:srgbClr val="0070C0"/>
                </a:solidFill>
              </a:rPr>
              <a:t>と運転手</a:t>
            </a:r>
            <a:endParaRPr kumimoji="1" lang="ja-JP" altLang="en-US" sz="800" dirty="0">
              <a:solidFill>
                <a:srgbClr val="0070C0"/>
              </a:solidFill>
            </a:endParaRPr>
          </a:p>
        </p:txBody>
      </p:sp>
      <p:sp>
        <p:nvSpPr>
          <p:cNvPr id="326" name="テキスト ボックス 325"/>
          <p:cNvSpPr txBox="1"/>
          <p:nvPr/>
        </p:nvSpPr>
        <p:spPr>
          <a:xfrm>
            <a:off x="7334683" y="2814924"/>
            <a:ext cx="772969" cy="215444"/>
          </a:xfrm>
          <a:prstGeom prst="rect">
            <a:avLst/>
          </a:prstGeom>
          <a:noFill/>
        </p:spPr>
        <p:txBody>
          <a:bodyPr wrap="none" rtlCol="0">
            <a:spAutoFit/>
          </a:bodyPr>
          <a:lstStyle/>
          <a:p>
            <a:r>
              <a:rPr lang="ja-JP" altLang="en-US" sz="800" smtClean="0">
                <a:solidFill>
                  <a:srgbClr val="0070C0"/>
                </a:solidFill>
              </a:rPr>
              <a:t>宿泊</a:t>
            </a:r>
            <a:r>
              <a:rPr lang="ja-JP" altLang="en-US" sz="800" dirty="0" smtClean="0">
                <a:solidFill>
                  <a:srgbClr val="0070C0"/>
                </a:solidFill>
              </a:rPr>
              <a:t>スペース</a:t>
            </a:r>
            <a:endParaRPr kumimoji="1" lang="ja-JP" altLang="en-US" sz="800" dirty="0">
              <a:solidFill>
                <a:srgbClr val="0070C0"/>
              </a:solidFill>
            </a:endParaRPr>
          </a:p>
        </p:txBody>
      </p:sp>
      <p:sp>
        <p:nvSpPr>
          <p:cNvPr id="327" name="テキスト ボックス 326"/>
          <p:cNvSpPr txBox="1"/>
          <p:nvPr/>
        </p:nvSpPr>
        <p:spPr>
          <a:xfrm>
            <a:off x="6560113" y="1417332"/>
            <a:ext cx="1107996" cy="369332"/>
          </a:xfrm>
          <a:prstGeom prst="rect">
            <a:avLst/>
          </a:prstGeom>
          <a:noFill/>
        </p:spPr>
        <p:txBody>
          <a:bodyPr wrap="none" rtlCol="0">
            <a:spAutoFit/>
          </a:bodyPr>
          <a:lstStyle/>
          <a:p>
            <a:pPr algn="ctr"/>
            <a:r>
              <a:rPr lang="ja-JP" altLang="en-US" smtClean="0">
                <a:solidFill>
                  <a:srgbClr val="0070C0"/>
                </a:solidFill>
                <a:latin typeface="Meiryo" charset="-128"/>
                <a:ea typeface="Meiryo" charset="-128"/>
                <a:cs typeface="Meiryo" charset="-128"/>
              </a:rPr>
              <a:t>個人資産</a:t>
            </a:r>
            <a:endParaRPr kumimoji="1" lang="ja-JP" altLang="en-US" dirty="0">
              <a:solidFill>
                <a:srgbClr val="0070C0"/>
              </a:solidFill>
              <a:latin typeface="Meiryo" charset="-128"/>
              <a:ea typeface="Meiryo" charset="-128"/>
              <a:cs typeface="Meiryo" charset="-128"/>
            </a:endParaRPr>
          </a:p>
        </p:txBody>
      </p:sp>
      <p:sp>
        <p:nvSpPr>
          <p:cNvPr id="328" name="フローチャート: 磁気ディスク 327"/>
          <p:cNvSpPr/>
          <p:nvPr/>
        </p:nvSpPr>
        <p:spPr>
          <a:xfrm>
            <a:off x="2271878" y="2377153"/>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9" name="フローチャート: 磁気ディスク 328"/>
          <p:cNvSpPr/>
          <p:nvPr/>
        </p:nvSpPr>
        <p:spPr>
          <a:xfrm>
            <a:off x="2614440" y="2377153"/>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0" name="フローチャート: 磁気ディスク 329"/>
          <p:cNvSpPr/>
          <p:nvPr/>
        </p:nvSpPr>
        <p:spPr>
          <a:xfrm>
            <a:off x="2264534" y="2103656"/>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1" name="フローチャート: 磁気ディスク 330"/>
          <p:cNvSpPr/>
          <p:nvPr/>
        </p:nvSpPr>
        <p:spPr>
          <a:xfrm>
            <a:off x="2611104" y="2111579"/>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2" name="フローチャート: 磁気ディスク 331"/>
          <p:cNvSpPr/>
          <p:nvPr/>
        </p:nvSpPr>
        <p:spPr>
          <a:xfrm>
            <a:off x="2259657" y="1834530"/>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3" name="フローチャート: 磁気ディスク 332"/>
          <p:cNvSpPr/>
          <p:nvPr/>
        </p:nvSpPr>
        <p:spPr>
          <a:xfrm>
            <a:off x="2607671" y="1835706"/>
            <a:ext cx="310821" cy="352421"/>
          </a:xfrm>
          <a:prstGeom prst="flowChartMagneticDisk">
            <a:avLst/>
          </a:prstGeom>
          <a:solidFill>
            <a:schemeClr val="tx1">
              <a:lumMod val="50000"/>
              <a:lumOff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6" name="テキスト ボックス 335"/>
          <p:cNvSpPr txBox="1"/>
          <p:nvPr/>
        </p:nvSpPr>
        <p:spPr>
          <a:xfrm>
            <a:off x="786741" y="893247"/>
            <a:ext cx="2646879" cy="461665"/>
          </a:xfrm>
          <a:prstGeom prst="rect">
            <a:avLst/>
          </a:prstGeom>
          <a:noFill/>
        </p:spPr>
        <p:txBody>
          <a:bodyPr wrap="none" rtlCol="0">
            <a:spAutoFit/>
          </a:bodyPr>
          <a:lstStyle/>
          <a:p>
            <a:pPr algn="r"/>
            <a:r>
              <a:rPr kumimoji="1" lang="ja-JP" altLang="en-US" sz="2400" b="1"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全体最適／シェア</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grpSp>
        <p:nvGrpSpPr>
          <p:cNvPr id="391" name="図形グループ 390"/>
          <p:cNvGrpSpPr/>
          <p:nvPr/>
        </p:nvGrpSpPr>
        <p:grpSpPr>
          <a:xfrm>
            <a:off x="928414" y="3481263"/>
            <a:ext cx="3072608" cy="307777"/>
            <a:chOff x="876785" y="922356"/>
            <a:chExt cx="3072608" cy="307777"/>
          </a:xfrm>
        </p:grpSpPr>
        <p:grpSp>
          <p:nvGrpSpPr>
            <p:cNvPr id="392" name="図形グループ 391"/>
            <p:cNvGrpSpPr/>
            <p:nvPr/>
          </p:nvGrpSpPr>
          <p:grpSpPr>
            <a:xfrm>
              <a:off x="876785" y="965100"/>
              <a:ext cx="435120" cy="221430"/>
              <a:chOff x="896286" y="1234200"/>
              <a:chExt cx="462010" cy="243850"/>
            </a:xfrm>
          </p:grpSpPr>
          <p:grpSp>
            <p:nvGrpSpPr>
              <p:cNvPr id="394" name="図形グループ 393"/>
              <p:cNvGrpSpPr/>
              <p:nvPr/>
            </p:nvGrpSpPr>
            <p:grpSpPr>
              <a:xfrm>
                <a:off x="896286" y="1234200"/>
                <a:ext cx="195054" cy="110026"/>
                <a:chOff x="6769100" y="1390650"/>
                <a:chExt cx="317500" cy="157483"/>
              </a:xfrm>
            </p:grpSpPr>
            <p:sp>
              <p:nvSpPr>
                <p:cNvPr id="400" name="正方形/長方形 3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1" name="円/楕円 4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2" name="直線コネクタ 4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5" name="図形グループ 394"/>
              <p:cNvGrpSpPr/>
              <p:nvPr/>
            </p:nvGrpSpPr>
            <p:grpSpPr>
              <a:xfrm>
                <a:off x="902307" y="1368024"/>
                <a:ext cx="195054" cy="110026"/>
                <a:chOff x="6769100" y="1390650"/>
                <a:chExt cx="317500" cy="157483"/>
              </a:xfrm>
            </p:grpSpPr>
            <p:sp>
              <p:nvSpPr>
                <p:cNvPr id="397" name="正方形/長方形 3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8" name="円/楕円 3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9" name="直線コネクタ 3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6" name="フローチャート: 磁気ディスク 395"/>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393" name="テキスト ボックス 392"/>
            <p:cNvSpPr txBox="1"/>
            <p:nvPr/>
          </p:nvSpPr>
          <p:spPr>
            <a:xfrm>
              <a:off x="1345019" y="922356"/>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1795842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ビジネス</a:t>
            </a:r>
            <a:r>
              <a:rPr lang="ja-JP" altLang="en-US" dirty="0" smtClean="0"/>
              <a:t>が直面する課題と対応</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4" name="テキスト ボックス 3"/>
          <p:cNvSpPr txBox="1"/>
          <p:nvPr/>
        </p:nvSpPr>
        <p:spPr>
          <a:xfrm>
            <a:off x="509448" y="1045027"/>
            <a:ext cx="7609776" cy="1015663"/>
          </a:xfrm>
          <a:prstGeom prst="rect">
            <a:avLst/>
          </a:prstGeom>
          <a:noFill/>
        </p:spPr>
        <p:txBody>
          <a:bodyPr wrap="none" rtlCol="0">
            <a:spAutoFit/>
          </a:bodyPr>
          <a:lstStyle/>
          <a:p>
            <a:r>
              <a:rPr kumimoji="1" lang="en-US" altLang="ja-JP" b="1" u="sng" dirty="0" smtClean="0">
                <a:solidFill>
                  <a:srgbClr val="0000FF"/>
                </a:solidFill>
                <a:latin typeface="メイリオ"/>
                <a:ea typeface="メイリオ"/>
                <a:cs typeface="メイリオ"/>
              </a:rPr>
              <a:t>IT</a:t>
            </a:r>
            <a:r>
              <a:rPr kumimoji="1" lang="ja-JP" altLang="en-US" b="1" u="sng" dirty="0" smtClean="0">
                <a:solidFill>
                  <a:srgbClr val="0000FF"/>
                </a:solidFill>
                <a:latin typeface="メイリオ"/>
                <a:ea typeface="メイリオ"/>
                <a:cs typeface="メイリオ"/>
              </a:rPr>
              <a:t>インフラ</a:t>
            </a:r>
            <a:r>
              <a:rPr lang="ja-JP" altLang="en-US" b="1" u="sng" dirty="0" smtClean="0">
                <a:solidFill>
                  <a:srgbClr val="0000FF"/>
                </a:solidFill>
                <a:latin typeface="メイリオ"/>
                <a:ea typeface="メイリオ"/>
                <a:cs typeface="メイリオ"/>
              </a:rPr>
              <a:t>の</a:t>
            </a:r>
            <a:r>
              <a:rPr kumimoji="1" lang="ja-JP" altLang="en-US" b="1" u="sng" dirty="0" smtClean="0">
                <a:solidFill>
                  <a:srgbClr val="0000FF"/>
                </a:solidFill>
                <a:latin typeface="メイリオ"/>
                <a:ea typeface="メイリオ"/>
                <a:cs typeface="メイリオ"/>
              </a:rPr>
              <a:t>構築と運用は、クラウドや自動化ツールに代替されてゆく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クラウド・サービスによるインフラの代替</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自動化ツールの普及</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人工知能の活用</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5" name="テキスト ボックス 4"/>
          <p:cNvSpPr txBox="1"/>
          <p:nvPr/>
        </p:nvSpPr>
        <p:spPr>
          <a:xfrm>
            <a:off x="509448" y="3079966"/>
            <a:ext cx="7936788"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ビジネスは競争力</a:t>
            </a:r>
            <a:r>
              <a:rPr lang="ja-JP" altLang="en-US" b="1" u="sng" dirty="0" smtClean="0">
                <a:solidFill>
                  <a:srgbClr val="0000FF"/>
                </a:solidFill>
                <a:latin typeface="メイリオ"/>
                <a:ea typeface="メイリオ"/>
                <a:cs typeface="メイリオ"/>
              </a:rPr>
              <a:t>の強化のために</a:t>
            </a:r>
            <a:r>
              <a:rPr kumimoji="1" lang="ja-JP" altLang="en-US" b="1" u="sng" dirty="0" smtClean="0">
                <a:solidFill>
                  <a:srgbClr val="0000FF"/>
                </a:solidFill>
                <a:latin typeface="メイリオ"/>
                <a:ea typeface="メイリオ"/>
                <a:cs typeface="メイリオ"/>
              </a:rPr>
              <a:t>、テクノロジーへの依存を高めてゆく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効率化やコスト削減のための</a:t>
            </a:r>
            <a:r>
              <a:rPr lang="en-US" altLang="ja-JP" sz="1400" dirty="0" smtClean="0">
                <a:solidFill>
                  <a:schemeClr val="tx1">
                    <a:lumMod val="50000"/>
                    <a:lumOff val="50000"/>
                  </a:schemeClr>
                </a:solidFill>
                <a:latin typeface="メイリオ"/>
                <a:ea typeface="メイリオ"/>
                <a:cs typeface="メイリオ"/>
              </a:rPr>
              <a:t>IT</a:t>
            </a:r>
            <a:r>
              <a:rPr lang="ja-JP" altLang="en-US" sz="1400" dirty="0" smtClean="0">
                <a:solidFill>
                  <a:schemeClr val="tx1">
                    <a:lumMod val="50000"/>
                    <a:lumOff val="50000"/>
                  </a:schemeClr>
                </a:solidFill>
                <a:latin typeface="メイリオ"/>
                <a:ea typeface="メイリオ"/>
                <a:cs typeface="メイリオ"/>
              </a:rPr>
              <a:t>から、ビジネスを差別化するための</a:t>
            </a:r>
            <a:r>
              <a:rPr lang="en-US" altLang="ja-JP" sz="1400" dirty="0" smtClean="0">
                <a:solidFill>
                  <a:schemeClr val="tx1">
                    <a:lumMod val="50000"/>
                    <a:lumOff val="50000"/>
                  </a:schemeClr>
                </a:solidFill>
                <a:latin typeface="メイリオ"/>
                <a:ea typeface="メイリオ"/>
                <a:cs typeface="メイリオ"/>
              </a:rPr>
              <a:t>IT</a:t>
            </a:r>
            <a:r>
              <a:rPr lang="ja-JP" altLang="en-US" sz="1400" dirty="0" smtClean="0">
                <a:solidFill>
                  <a:schemeClr val="tx1">
                    <a:lumMod val="50000"/>
                    <a:lumOff val="50000"/>
                  </a:schemeClr>
                </a:solidFill>
                <a:latin typeface="メイリオ"/>
                <a:ea typeface="メイリオ"/>
                <a:cs typeface="メイリオ"/>
              </a:rPr>
              <a:t>へと役割が拡大</a:t>
            </a:r>
            <a:endParaRPr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人工知能や</a:t>
            </a:r>
            <a:r>
              <a:rPr kumimoji="1" lang="en-US" altLang="ja-JP" sz="1400" dirty="0" err="1" smtClean="0">
                <a:solidFill>
                  <a:schemeClr val="tx1">
                    <a:lumMod val="50000"/>
                    <a:lumOff val="50000"/>
                  </a:schemeClr>
                </a:solidFill>
                <a:latin typeface="メイリオ"/>
                <a:ea typeface="メイリオ"/>
                <a:cs typeface="メイリオ"/>
              </a:rPr>
              <a:t>IoT</a:t>
            </a:r>
            <a:r>
              <a:rPr kumimoji="1" lang="ja-JP" altLang="en-US" sz="1400" dirty="0" smtClean="0">
                <a:solidFill>
                  <a:schemeClr val="tx1">
                    <a:lumMod val="50000"/>
                    <a:lumOff val="50000"/>
                  </a:schemeClr>
                </a:solidFill>
                <a:latin typeface="メイリオ"/>
                <a:ea typeface="メイリオ"/>
                <a:cs typeface="メイリオ"/>
              </a:rPr>
              <a:t>など、先端テクノロジーをサービスとして利用する動きが加速</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機能や性能から、それらを含むサービスやビジネスモデルにビジネス価値の重心が移動</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6" name="テキスト ボックス 5"/>
          <p:cNvSpPr txBox="1"/>
          <p:nvPr/>
        </p:nvSpPr>
        <p:spPr>
          <a:xfrm>
            <a:off x="509448" y="2064076"/>
            <a:ext cx="8032968"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アプリケーションの開発と運用は、ビジネス・スピードとの同期化を求める</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ビジネスと</a:t>
            </a:r>
            <a:r>
              <a:rPr lang="en-US" altLang="ja-JP" sz="1400" dirty="0" smtClean="0">
                <a:solidFill>
                  <a:schemeClr val="tx1">
                    <a:lumMod val="50000"/>
                    <a:lumOff val="50000"/>
                  </a:schemeClr>
                </a:solidFill>
                <a:latin typeface="メイリオ"/>
                <a:ea typeface="メイリオ"/>
                <a:cs typeface="メイリオ"/>
              </a:rPr>
              <a:t>IT</a:t>
            </a:r>
            <a:r>
              <a:rPr lang="ja-JP" altLang="en-US" sz="1400" dirty="0" smtClean="0">
                <a:solidFill>
                  <a:schemeClr val="tx1">
                    <a:lumMod val="50000"/>
                    <a:lumOff val="50000"/>
                  </a:schemeClr>
                </a:solidFill>
                <a:latin typeface="メイリオ"/>
                <a:ea typeface="メイリオ"/>
                <a:cs typeface="メイリオ"/>
              </a:rPr>
              <a:t>との一体化</a:t>
            </a:r>
            <a:endParaRPr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環境の変化に</a:t>
            </a:r>
            <a:r>
              <a:rPr lang="ja-JP" altLang="en-US" sz="1400" dirty="0" smtClean="0">
                <a:solidFill>
                  <a:schemeClr val="tx1">
                    <a:lumMod val="50000"/>
                    <a:lumOff val="50000"/>
                  </a:schemeClr>
                </a:solidFill>
                <a:latin typeface="メイリオ"/>
                <a:ea typeface="メイリオ"/>
                <a:cs typeface="メイリオ"/>
              </a:rPr>
              <a:t>ビジネスは即応しなければならず、</a:t>
            </a:r>
            <a:r>
              <a:rPr kumimoji="1" lang="en-US" altLang="ja-JP" sz="1400" dirty="0" smtClean="0">
                <a:solidFill>
                  <a:schemeClr val="tx1">
                    <a:lumMod val="50000"/>
                    <a:lumOff val="50000"/>
                  </a:schemeClr>
                </a:solidFill>
                <a:latin typeface="メイリオ"/>
                <a:ea typeface="メイリオ"/>
                <a:cs typeface="メイリオ"/>
              </a:rPr>
              <a:t>IT</a:t>
            </a:r>
            <a:r>
              <a:rPr kumimoji="1" lang="ja-JP" altLang="en-US" sz="1400" dirty="0" smtClean="0">
                <a:solidFill>
                  <a:schemeClr val="tx1">
                    <a:lumMod val="50000"/>
                    <a:lumOff val="50000"/>
                  </a:schemeClr>
                </a:solidFill>
                <a:latin typeface="メイリオ"/>
                <a:ea typeface="メイリオ"/>
                <a:cs typeface="メイリオ"/>
              </a:rPr>
              <a:t>にもまた同じスピードが必要</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en-US" altLang="ja-JP" sz="1400" dirty="0" smtClean="0">
                <a:solidFill>
                  <a:schemeClr val="tx1">
                    <a:lumMod val="50000"/>
                    <a:lumOff val="50000"/>
                  </a:schemeClr>
                </a:solidFill>
                <a:latin typeface="メイリオ"/>
                <a:ea typeface="メイリオ"/>
                <a:cs typeface="メイリオ"/>
              </a:rPr>
              <a:t>SaaS</a:t>
            </a:r>
            <a:r>
              <a:rPr lang="ja-JP" altLang="en-US" sz="1400" dirty="0" smtClean="0">
                <a:solidFill>
                  <a:schemeClr val="tx1">
                    <a:lumMod val="50000"/>
                    <a:lumOff val="50000"/>
                  </a:schemeClr>
                </a:solidFill>
                <a:latin typeface="メイリオ"/>
                <a:ea typeface="メイリオ"/>
                <a:cs typeface="メイリオ"/>
              </a:rPr>
              <a:t>や</a:t>
            </a:r>
            <a:r>
              <a:rPr lang="en-US" altLang="ja-JP" sz="1400" dirty="0" smtClean="0">
                <a:solidFill>
                  <a:schemeClr val="tx1">
                    <a:lumMod val="50000"/>
                    <a:lumOff val="50000"/>
                  </a:schemeClr>
                </a:solidFill>
                <a:latin typeface="メイリオ"/>
                <a:ea typeface="メイリオ"/>
                <a:cs typeface="メイリオ"/>
              </a:rPr>
              <a:t>PaaS</a:t>
            </a:r>
            <a:r>
              <a:rPr lang="ja-JP" altLang="en-US" sz="1400" dirty="0" smtClean="0">
                <a:solidFill>
                  <a:schemeClr val="tx1">
                    <a:lumMod val="50000"/>
                    <a:lumOff val="50000"/>
                  </a:schemeClr>
                </a:solidFill>
                <a:latin typeface="メイリオ"/>
                <a:ea typeface="メイリオ"/>
                <a:cs typeface="メイリオ"/>
              </a:rPr>
              <a:t>、</a:t>
            </a:r>
            <a:r>
              <a:rPr lang="en-US" altLang="ja-JP" sz="1400" dirty="0" err="1" smtClean="0">
                <a:solidFill>
                  <a:schemeClr val="tx1">
                    <a:lumMod val="50000"/>
                    <a:lumOff val="50000"/>
                  </a:schemeClr>
                </a:solidFill>
                <a:latin typeface="メイリオ"/>
                <a:ea typeface="メイリオ"/>
                <a:cs typeface="メイリオ"/>
              </a:rPr>
              <a:t>FaaS</a:t>
            </a:r>
            <a:r>
              <a:rPr lang="ja-JP" altLang="en-US" sz="1400" dirty="0" smtClean="0">
                <a:solidFill>
                  <a:schemeClr val="tx1">
                    <a:lumMod val="50000"/>
                    <a:lumOff val="50000"/>
                  </a:schemeClr>
                </a:solidFill>
                <a:latin typeface="メイリオ"/>
                <a:ea typeface="メイリオ"/>
                <a:cs typeface="メイリオ"/>
              </a:rPr>
              <a:t>の適用拡大、</a:t>
            </a:r>
            <a:r>
              <a:rPr lang="en-US" altLang="ja-JP" sz="1400" dirty="0" smtClean="0">
                <a:solidFill>
                  <a:schemeClr val="tx1">
                    <a:lumMod val="50000"/>
                    <a:lumOff val="50000"/>
                  </a:schemeClr>
                </a:solidFill>
                <a:latin typeface="メイリオ"/>
                <a:ea typeface="メイリオ"/>
                <a:cs typeface="メイリオ"/>
              </a:rPr>
              <a:t>DevOps</a:t>
            </a:r>
            <a:r>
              <a:rPr lang="ja-JP" altLang="en-US" sz="1400" dirty="0" smtClean="0">
                <a:solidFill>
                  <a:schemeClr val="tx1">
                    <a:lumMod val="50000"/>
                    <a:lumOff val="50000"/>
                  </a:schemeClr>
                </a:solidFill>
                <a:latin typeface="メイリオ"/>
                <a:ea typeface="メイリオ"/>
                <a:cs typeface="メイリオ"/>
              </a:rPr>
              <a:t>への対応が急務</a:t>
            </a:r>
            <a:endParaRPr kumimoji="1" lang="en-US" altLang="ja-JP" sz="1400" dirty="0" smtClean="0">
              <a:solidFill>
                <a:schemeClr val="tx1">
                  <a:lumMod val="50000"/>
                  <a:lumOff val="50000"/>
                </a:schemeClr>
              </a:solidFill>
              <a:latin typeface="メイリオ"/>
              <a:ea typeface="メイリオ"/>
              <a:cs typeface="メイリオ"/>
            </a:endParaRPr>
          </a:p>
        </p:txBody>
      </p:sp>
      <p:grpSp>
        <p:nvGrpSpPr>
          <p:cNvPr id="9" name="図形グループ 8"/>
          <p:cNvGrpSpPr/>
          <p:nvPr/>
        </p:nvGrpSpPr>
        <p:grpSpPr>
          <a:xfrm>
            <a:off x="509448" y="4172303"/>
            <a:ext cx="8184488" cy="2402725"/>
            <a:chOff x="509447" y="4202019"/>
            <a:chExt cx="8184488" cy="2402725"/>
          </a:xfrm>
        </p:grpSpPr>
        <p:sp>
          <p:nvSpPr>
            <p:cNvPr id="7" name="テキスト ボックス 6"/>
            <p:cNvSpPr txBox="1"/>
            <p:nvPr/>
          </p:nvSpPr>
          <p:spPr>
            <a:xfrm>
              <a:off x="509447" y="4973528"/>
              <a:ext cx="8184488" cy="1631216"/>
            </a:xfrm>
            <a:prstGeom prst="rect">
              <a:avLst/>
            </a:prstGeom>
            <a:noFill/>
          </p:spPr>
          <p:txBody>
            <a:bodyPr wrap="square" rtlCol="0">
              <a:spAutoFit/>
            </a:bodyPr>
            <a:lstStyle/>
            <a:p>
              <a:pPr algn="ctr"/>
              <a:r>
                <a:rPr kumimoji="1" lang="en-US" altLang="ja-JP" sz="2800" dirty="0" smtClean="0">
                  <a:solidFill>
                    <a:srgbClr val="0000FF"/>
                  </a:solidFill>
                  <a:latin typeface="メイリオ"/>
                  <a:ea typeface="メイリオ"/>
                  <a:cs typeface="メイリオ"/>
                </a:rPr>
                <a:t>IT</a:t>
              </a:r>
              <a:r>
                <a:rPr kumimoji="1" lang="ja-JP" altLang="en-US" sz="2800" dirty="0" smtClean="0">
                  <a:solidFill>
                    <a:srgbClr val="0000FF"/>
                  </a:solidFill>
                  <a:latin typeface="メイリオ"/>
                  <a:ea typeface="メイリオ"/>
                  <a:cs typeface="メイリオ"/>
                </a:rPr>
                <a:t>ビジネスの収益は、</a:t>
              </a:r>
              <a:r>
                <a:rPr kumimoji="1" lang="ja-JP" altLang="en-US" sz="2800" b="1" u="sng" dirty="0" smtClean="0">
                  <a:solidFill>
                    <a:srgbClr val="0000FF"/>
                  </a:solidFill>
                  <a:latin typeface="メイリオ"/>
                  <a:ea typeface="メイリオ"/>
                  <a:cs typeface="メイリオ"/>
                </a:rPr>
                <a:t>工数提供の対価</a:t>
              </a:r>
              <a:r>
                <a:rPr kumimoji="1" lang="ja-JP" altLang="en-US" sz="2800" dirty="0" smtClean="0">
                  <a:solidFill>
                    <a:srgbClr val="0000FF"/>
                  </a:solidFill>
                  <a:latin typeface="メイリオ"/>
                  <a:ea typeface="メイリオ"/>
                  <a:cs typeface="メイリオ"/>
                </a:rPr>
                <a:t>から</a:t>
              </a:r>
              <a:endParaRPr kumimoji="1" lang="en-US" altLang="ja-JP" sz="2800" dirty="0" smtClean="0">
                <a:solidFill>
                  <a:srgbClr val="0000FF"/>
                </a:solidFill>
                <a:latin typeface="メイリオ"/>
                <a:ea typeface="メイリオ"/>
                <a:cs typeface="メイリオ"/>
              </a:endParaRPr>
            </a:p>
            <a:p>
              <a:pPr algn="ctr"/>
              <a:r>
                <a:rPr kumimoji="1" lang="ja-JP" altLang="en-US" sz="2800" b="1" u="sng" dirty="0" smtClean="0">
                  <a:solidFill>
                    <a:srgbClr val="0000FF"/>
                  </a:solidFill>
                  <a:latin typeface="メイリオ"/>
                  <a:ea typeface="メイリオ"/>
                  <a:cs typeface="メイリオ"/>
                </a:rPr>
                <a:t>ビジネス価値の対価</a:t>
              </a:r>
              <a:r>
                <a:rPr kumimoji="1" lang="ja-JP" altLang="en-US" sz="2800" dirty="0" smtClean="0">
                  <a:solidFill>
                    <a:srgbClr val="0000FF"/>
                  </a:solidFill>
                  <a:latin typeface="メイリオ"/>
                  <a:ea typeface="メイリオ"/>
                  <a:cs typeface="メイリオ"/>
                </a:rPr>
                <a:t>へとシフトする</a:t>
              </a:r>
              <a:endParaRPr kumimoji="1" lang="en-US" altLang="ja-JP" sz="2800" dirty="0" smtClean="0">
                <a:solidFill>
                  <a:srgbClr val="0000FF"/>
                </a:solidFill>
                <a:latin typeface="メイリオ"/>
                <a:ea typeface="メイリオ"/>
                <a:cs typeface="メイリオ"/>
              </a:endParaRPr>
            </a:p>
            <a:p>
              <a:pPr algn="ctr"/>
              <a:endParaRPr lang="en-US" altLang="ja-JP" sz="2000" dirty="0" smtClean="0">
                <a:solidFill>
                  <a:schemeClr val="tx1">
                    <a:lumMod val="50000"/>
                    <a:lumOff val="50000"/>
                  </a:schemeClr>
                </a:solidFill>
                <a:latin typeface="メイリオ"/>
                <a:ea typeface="メイリオ"/>
                <a:cs typeface="メイリオ"/>
              </a:endParaRPr>
            </a:p>
            <a:p>
              <a:pPr algn="ctr"/>
              <a:r>
                <a:rPr lang="ja-JP" altLang="en-US" sz="2400" dirty="0" smtClean="0">
                  <a:solidFill>
                    <a:schemeClr val="tx1">
                      <a:lumMod val="50000"/>
                      <a:lumOff val="50000"/>
                    </a:schemeClr>
                  </a:solidFill>
                  <a:latin typeface="メイリオ"/>
                  <a:ea typeface="メイリオ"/>
                  <a:cs typeface="メイリオ"/>
                </a:rPr>
                <a:t>（</a:t>
              </a:r>
              <a:r>
                <a:rPr lang="ja-JP" altLang="en-US" sz="2400" b="1" dirty="0" smtClean="0">
                  <a:solidFill>
                    <a:srgbClr val="0000FF"/>
                  </a:solidFill>
                  <a:latin typeface="メイリオ"/>
                  <a:ea typeface="メイリオ"/>
                  <a:cs typeface="メイリオ"/>
                </a:rPr>
                <a:t>ビジネス価値</a:t>
              </a:r>
              <a:r>
                <a:rPr lang="ja-JP" altLang="en-US" sz="2400" dirty="0" smtClean="0">
                  <a:solidFill>
                    <a:schemeClr val="tx1">
                      <a:lumMod val="50000"/>
                      <a:lumOff val="50000"/>
                    </a:schemeClr>
                  </a:solidFill>
                  <a:latin typeface="メイリオ"/>
                  <a:ea typeface="メイリオ"/>
                  <a:cs typeface="メイリオ"/>
                </a:rPr>
                <a:t>＝</a:t>
              </a:r>
              <a:r>
                <a:rPr lang="ja-JP" altLang="en-US" sz="2400" dirty="0" smtClean="0">
                  <a:solidFill>
                    <a:srgbClr val="0000FF"/>
                  </a:solidFill>
                  <a:latin typeface="メイリオ"/>
                  <a:ea typeface="メイリオ"/>
                  <a:cs typeface="メイリオ"/>
                </a:rPr>
                <a:t>スピード</a:t>
              </a:r>
              <a:r>
                <a:rPr lang="ja-JP" altLang="en-US" sz="2400" dirty="0">
                  <a:solidFill>
                    <a:srgbClr val="0000FF"/>
                  </a:solidFill>
                  <a:latin typeface="メイリオ"/>
                  <a:ea typeface="メイリオ"/>
                  <a:cs typeface="メイリオ"/>
                </a:rPr>
                <a:t>・変革・</a:t>
              </a:r>
              <a:r>
                <a:rPr lang="ja-JP" altLang="en-US" sz="2400" dirty="0" smtClean="0">
                  <a:solidFill>
                    <a:srgbClr val="0000FF"/>
                  </a:solidFill>
                  <a:latin typeface="メイリオ"/>
                  <a:ea typeface="メイリオ"/>
                  <a:cs typeface="メイリオ"/>
                </a:rPr>
                <a:t>差別化</a:t>
              </a:r>
              <a:r>
                <a:rPr lang="ja-JP" altLang="en-US" sz="2400" dirty="0" smtClean="0">
                  <a:solidFill>
                    <a:schemeClr val="tx1">
                      <a:lumMod val="50000"/>
                      <a:lumOff val="50000"/>
                    </a:schemeClr>
                  </a:solidFill>
                  <a:latin typeface="メイリオ"/>
                  <a:ea typeface="メイリオ"/>
                  <a:cs typeface="メイリオ"/>
                </a:rPr>
                <a:t>）</a:t>
              </a:r>
              <a:endParaRPr kumimoji="1" lang="ja-JP" altLang="en-US" sz="2400" dirty="0">
                <a:solidFill>
                  <a:schemeClr val="tx1">
                    <a:lumMod val="50000"/>
                    <a:lumOff val="50000"/>
                  </a:schemeClr>
                </a:solidFill>
                <a:latin typeface="メイリオ"/>
                <a:ea typeface="メイリオ"/>
                <a:cs typeface="メイリオ"/>
              </a:endParaRPr>
            </a:p>
          </p:txBody>
        </p:sp>
        <p:sp>
          <p:nvSpPr>
            <p:cNvPr id="8" name="下矢印 7"/>
            <p:cNvSpPr/>
            <p:nvPr/>
          </p:nvSpPr>
          <p:spPr>
            <a:xfrm>
              <a:off x="3317838" y="4202019"/>
              <a:ext cx="2526610" cy="658288"/>
            </a:xfrm>
            <a:prstGeom prst="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8672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図形グループ 21"/>
          <p:cNvGrpSpPr/>
          <p:nvPr/>
        </p:nvGrpSpPr>
        <p:grpSpPr>
          <a:xfrm>
            <a:off x="1457693" y="2134576"/>
            <a:ext cx="6225436" cy="3600407"/>
            <a:chOff x="1457693" y="2134576"/>
            <a:chExt cx="6225436" cy="3600407"/>
          </a:xfrm>
        </p:grpSpPr>
        <p:sp>
          <p:nvSpPr>
            <p:cNvPr id="17" name="二等辺三角形 16"/>
            <p:cNvSpPr/>
            <p:nvPr/>
          </p:nvSpPr>
          <p:spPr>
            <a:xfrm>
              <a:off x="1457693" y="2134576"/>
              <a:ext cx="6225436" cy="3600407"/>
            </a:xfrm>
            <a:prstGeom prst="triangl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2400584" y="5010501"/>
              <a:ext cx="4339650" cy="646331"/>
            </a:xfrm>
            <a:prstGeom prst="rect">
              <a:avLst/>
            </a:prstGeom>
            <a:noFill/>
          </p:spPr>
          <p:txBody>
            <a:bodyPr wrap="none" rtlCol="0">
              <a:spAutoFit/>
            </a:bodyPr>
            <a:lstStyle/>
            <a:p>
              <a:pPr algn="ctr"/>
              <a:r>
                <a:rPr kumimoji="1" lang="ja-JP" altLang="en-US" sz="3600" dirty="0" smtClean="0">
                  <a:solidFill>
                    <a:srgbClr val="0000FF"/>
                  </a:solidFill>
                  <a:latin typeface="メイリオ"/>
                  <a:ea typeface="メイリオ"/>
                  <a:cs typeface="メイリオ"/>
                </a:rPr>
                <a:t>新しい組合せを創る</a:t>
              </a:r>
              <a:endParaRPr kumimoji="1" lang="ja-JP" altLang="en-US" sz="3600" dirty="0">
                <a:solidFill>
                  <a:srgbClr val="0000FF"/>
                </a:solidFill>
                <a:latin typeface="メイリオ"/>
                <a:ea typeface="メイリオ"/>
                <a:cs typeface="メイリオ"/>
              </a:endParaRPr>
            </a:p>
          </p:txBody>
        </p:sp>
      </p:grpSp>
      <p:sp>
        <p:nvSpPr>
          <p:cNvPr id="9" name="正方形/長方形 8"/>
          <p:cNvSpPr/>
          <p:nvPr/>
        </p:nvSpPr>
        <p:spPr>
          <a:xfrm>
            <a:off x="5955226"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a:t>
            </a:r>
            <a:endParaRPr kumimoji="1" lang="ja-JP" altLang="en-US" sz="1200" dirty="0">
              <a:solidFill>
                <a:srgbClr val="FFFFFF"/>
              </a:solidFill>
              <a:latin typeface="メイリオ"/>
              <a:ea typeface="メイリオ"/>
              <a:cs typeface="メイリオ"/>
            </a:endParaRPr>
          </a:p>
        </p:txBody>
      </p:sp>
      <p:sp>
        <p:nvSpPr>
          <p:cNvPr id="7" name="正方形/長方形 6"/>
          <p:cNvSpPr/>
          <p:nvPr/>
        </p:nvSpPr>
        <p:spPr>
          <a:xfrm>
            <a:off x="457040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モバイル</a:t>
            </a: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3185594"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クラウド</a:t>
            </a:r>
            <a:endParaRPr kumimoji="1" lang="ja-JP" altLang="en-US" sz="1200" dirty="0">
              <a:solidFill>
                <a:srgbClr val="FFFFFF"/>
              </a:solidFill>
              <a:latin typeface="メイリオ"/>
              <a:ea typeface="メイリオ"/>
              <a:cs typeface="メイリオ"/>
            </a:endParaRPr>
          </a:p>
        </p:txBody>
      </p:sp>
      <p:sp>
        <p:nvSpPr>
          <p:cNvPr id="12" name="正方形/長方形 11"/>
          <p:cNvSpPr/>
          <p:nvPr/>
        </p:nvSpPr>
        <p:spPr>
          <a:xfrm>
            <a:off x="180077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ウェアラブル</a:t>
            </a:r>
            <a:endParaRPr kumimoji="1" lang="ja-JP" altLang="en-US" sz="1200" dirty="0">
              <a:solidFill>
                <a:srgbClr val="FFFFFF"/>
              </a:solidFill>
              <a:latin typeface="メイリオ"/>
              <a:ea typeface="メイリオ"/>
              <a:cs typeface="メイリオ"/>
            </a:endParaRPr>
          </a:p>
        </p:txBody>
      </p:sp>
      <p:sp>
        <p:nvSpPr>
          <p:cNvPr id="14" name="正方形/長方形 13"/>
          <p:cNvSpPr/>
          <p:nvPr/>
        </p:nvSpPr>
        <p:spPr>
          <a:xfrm>
            <a:off x="526281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オープン</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3878002"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ソーシャル</a:t>
            </a: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249318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ビッグデータ</a:t>
            </a: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en-US" altLang="ja-JP" dirty="0"/>
              <a:t>IT</a:t>
            </a:r>
            <a:r>
              <a:rPr lang="ja-JP" altLang="en-US" dirty="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5" name="テキスト ボックス 4"/>
          <p:cNvSpPr txBox="1"/>
          <p:nvPr/>
        </p:nvSpPr>
        <p:spPr>
          <a:xfrm>
            <a:off x="457200" y="1089029"/>
            <a:ext cx="5109091" cy="584776"/>
          </a:xfrm>
          <a:prstGeom prst="rect">
            <a:avLst/>
          </a:prstGeom>
          <a:noFill/>
        </p:spPr>
        <p:txBody>
          <a:bodyPr wrap="none" rtlCol="0">
            <a:spAutoFit/>
          </a:bodyPr>
          <a:lstStyle/>
          <a:p>
            <a:r>
              <a:rPr kumimoji="1" lang="ja-JP" altLang="en-US" sz="3200" b="1" dirty="0" smtClean="0">
                <a:solidFill>
                  <a:srgbClr val="0000FF"/>
                </a:solidFill>
                <a:latin typeface="メイリオ"/>
                <a:ea typeface="メイリオ"/>
                <a:cs typeface="メイリオ"/>
              </a:rPr>
              <a:t>ビジネス価値</a:t>
            </a:r>
            <a:r>
              <a:rPr kumimoji="1" lang="ja-JP" altLang="en-US" sz="3200" dirty="0" smtClean="0">
                <a:solidFill>
                  <a:schemeClr val="tx1">
                    <a:lumMod val="50000"/>
                    <a:lumOff val="50000"/>
                  </a:schemeClr>
                </a:solidFill>
                <a:latin typeface="メイリオ"/>
                <a:ea typeface="メイリオ"/>
                <a:cs typeface="メイリオ"/>
              </a:rPr>
              <a:t>を生みだす！</a:t>
            </a:r>
            <a:endParaRPr kumimoji="1" lang="ja-JP" altLang="en-US" sz="3200" dirty="0">
              <a:solidFill>
                <a:schemeClr val="tx1">
                  <a:lumMod val="50000"/>
                  <a:lumOff val="50000"/>
                </a:schemeClr>
              </a:solidFill>
              <a:latin typeface="メイリオ"/>
              <a:ea typeface="メイリオ"/>
              <a:cs typeface="メイリオ"/>
            </a:endParaRPr>
          </a:p>
        </p:txBody>
      </p:sp>
      <p:sp>
        <p:nvSpPr>
          <p:cNvPr id="10" name="正方形/長方形 9"/>
          <p:cNvSpPr/>
          <p:nvPr/>
        </p:nvSpPr>
        <p:spPr>
          <a:xfrm>
            <a:off x="4570410"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ロボット</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3185595"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メイリオ"/>
                <a:ea typeface="メイリオ"/>
                <a:cs typeface="メイリオ"/>
              </a:rPr>
              <a:t>IoT</a:t>
            </a:r>
            <a:endParaRPr kumimoji="1" lang="ja-JP" altLang="en-US" sz="1200" dirty="0">
              <a:solidFill>
                <a:srgbClr val="FFFFFF"/>
              </a:solidFill>
              <a:latin typeface="メイリオ"/>
              <a:ea typeface="メイリオ"/>
              <a:cs typeface="メイリオ"/>
            </a:endParaRPr>
          </a:p>
        </p:txBody>
      </p:sp>
      <p:sp>
        <p:nvSpPr>
          <p:cNvPr id="19" name="正方形/長方形 18"/>
          <p:cNvSpPr/>
          <p:nvPr/>
        </p:nvSpPr>
        <p:spPr>
          <a:xfrm>
            <a:off x="3878001" y="3476049"/>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
        <p:nvSpPr>
          <p:cNvPr id="21" name="正方形/長方形 20"/>
          <p:cNvSpPr/>
          <p:nvPr/>
        </p:nvSpPr>
        <p:spPr>
          <a:xfrm>
            <a:off x="1800779" y="2289942"/>
            <a:ext cx="5539262" cy="96596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4800" dirty="0" smtClean="0">
                <a:solidFill>
                  <a:srgbClr val="FFFFFF"/>
                </a:solidFill>
                <a:latin typeface="Charter Black"/>
                <a:ea typeface="メイリオ"/>
                <a:cs typeface="Charter Black"/>
              </a:rPr>
              <a:t>innovation</a:t>
            </a:r>
            <a:endParaRPr kumimoji="1" lang="ja-JP" altLang="en-US" sz="4800" dirty="0">
              <a:solidFill>
                <a:srgbClr val="FFFFFF"/>
              </a:solidFill>
              <a:latin typeface="Charter Black"/>
              <a:ea typeface="メイリオ"/>
              <a:cs typeface="Charter Black"/>
            </a:endParaRPr>
          </a:p>
        </p:txBody>
      </p:sp>
    </p:spTree>
    <p:extLst>
      <p:ext uri="{BB962C8B-B14F-4D97-AF65-F5344CB8AC3E}">
        <p14:creationId xmlns:p14="http://schemas.microsoft.com/office/powerpoint/2010/main" val="86135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800" fill="hold"/>
                                        <p:tgtEl>
                                          <p:spTgt spid="8"/>
                                        </p:tgtEl>
                                        <p:attrNameLst>
                                          <p:attrName>ppt_x</p:attrName>
                                        </p:attrNameLst>
                                      </p:cBhvr>
                                      <p:tavLst>
                                        <p:tav tm="0">
                                          <p:val>
                                            <p:strVal val="0-#ppt_w/2"/>
                                          </p:val>
                                        </p:tav>
                                        <p:tav tm="100000">
                                          <p:val>
                                            <p:strVal val="#ppt_x"/>
                                          </p:val>
                                        </p:tav>
                                      </p:tavLst>
                                    </p:anim>
                                    <p:anim calcmode="lin" valueType="num">
                                      <p:cBhvr additive="base">
                                        <p:cTn id="32" dur="8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00" fill="hold"/>
                                        <p:tgtEl>
                                          <p:spTgt spid="10"/>
                                        </p:tgtEl>
                                        <p:attrNameLst>
                                          <p:attrName>ppt_x</p:attrName>
                                        </p:attrNameLst>
                                      </p:cBhvr>
                                      <p:tavLst>
                                        <p:tav tm="0">
                                          <p:val>
                                            <p:strVal val="1+#ppt_w/2"/>
                                          </p:val>
                                        </p:tav>
                                        <p:tav tm="100000">
                                          <p:val>
                                            <p:strVal val="#ppt_x"/>
                                          </p:val>
                                        </p:tav>
                                      </p:tavLst>
                                    </p:anim>
                                    <p:anim calcmode="lin" valueType="num">
                                      <p:cBhvr additive="base">
                                        <p:cTn id="36" dur="7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00" fill="hold"/>
                                        <p:tgtEl>
                                          <p:spTgt spid="11"/>
                                        </p:tgtEl>
                                        <p:attrNameLst>
                                          <p:attrName>ppt_x</p:attrName>
                                        </p:attrNameLst>
                                      </p:cBhvr>
                                      <p:tavLst>
                                        <p:tav tm="0">
                                          <p:val>
                                            <p:strVal val="0-#ppt_w/2"/>
                                          </p:val>
                                        </p:tav>
                                        <p:tav tm="100000">
                                          <p:val>
                                            <p:strVal val="#ppt_x"/>
                                          </p:val>
                                        </p:tav>
                                      </p:tavLst>
                                    </p:anim>
                                    <p:anim calcmode="lin" valueType="num">
                                      <p:cBhvr additive="base">
                                        <p:cTn id="40" dur="700" fill="hold"/>
                                        <p:tgtEl>
                                          <p:spTgt spid="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100" fill="hold"/>
                                        <p:tgtEl>
                                          <p:spTgt spid="19"/>
                                        </p:tgtEl>
                                        <p:attrNameLst>
                                          <p:attrName>ppt_x</p:attrName>
                                        </p:attrNameLst>
                                      </p:cBhvr>
                                      <p:tavLst>
                                        <p:tav tm="0">
                                          <p:val>
                                            <p:strVal val="#ppt_x"/>
                                          </p:val>
                                        </p:tav>
                                        <p:tav tm="100000">
                                          <p:val>
                                            <p:strVal val="#ppt_x"/>
                                          </p:val>
                                        </p:tav>
                                      </p:tavLst>
                                    </p:anim>
                                    <p:anim calcmode="lin" valueType="num">
                                      <p:cBhvr additive="base">
                                        <p:cTn id="44" dur="11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12" grpId="0" animBg="1"/>
      <p:bldP spid="14" grpId="0" animBg="1"/>
      <p:bldP spid="13" grpId="0" animBg="1"/>
      <p:bldP spid="8" grpId="0" animBg="1"/>
      <p:bldP spid="10" grpId="0" animBg="1"/>
      <p:bldP spid="11"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15</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クラウド・</a:t>
            </a:r>
            <a:r>
              <a:rPr lang="ja-JP" altLang="en-US" sz="2800" dirty="0" smtClean="0">
                <a:solidFill>
                  <a:srgbClr val="FFFFFF"/>
                </a:solidFill>
                <a:effectLst/>
                <a:latin typeface="Arial"/>
                <a:ea typeface="HGP創英角ｺﾞｼｯｸUB" pitchFamily="50" charset="-128"/>
                <a:cs typeface="Arial"/>
              </a:rPr>
              <a:t>コンピューティング</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898220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知っておくべき</a:t>
            </a:r>
            <a:r>
              <a:rPr lang="en-US" altLang="ja-JP" sz="2400" dirty="0" smtClean="0">
                <a:solidFill>
                  <a:srgbClr val="FFFFFF"/>
                </a:solidFill>
                <a:effectLst/>
                <a:latin typeface="Arial"/>
                <a:ea typeface="HGP創英角ｺﾞｼｯｸUB" pitchFamily="50" charset="-128"/>
                <a:cs typeface="Arial"/>
              </a:rPr>
              <a:t>IT</a:t>
            </a:r>
            <a:r>
              <a:rPr lang="ja-JP" altLang="en-US" sz="2400" dirty="0" smtClean="0">
                <a:solidFill>
                  <a:srgbClr val="FFFFFF"/>
                </a:solidFill>
                <a:effectLst/>
                <a:latin typeface="Arial"/>
                <a:ea typeface="HGP創英角ｺﾞｼｯｸUB" pitchFamily="50" charset="-128"/>
                <a:cs typeface="Arial"/>
              </a:rPr>
              <a:t>の基礎知識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44298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2624" y="2425538"/>
            <a:ext cx="8245839" cy="416619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情報システムの構造</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4" name="正方形/長方形 3"/>
          <p:cNvSpPr/>
          <p:nvPr/>
        </p:nvSpPr>
        <p:spPr>
          <a:xfrm>
            <a:off x="577997" y="2540077"/>
            <a:ext cx="8098459" cy="362522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13234" y="837609"/>
            <a:ext cx="8227110" cy="14416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577997" y="3764213"/>
            <a:ext cx="8026451" cy="233622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77997" y="4988349"/>
            <a:ext cx="7974013" cy="1065191"/>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4696446" y="1292984"/>
            <a:ext cx="3980010" cy="646331"/>
          </a:xfrm>
          <a:prstGeom prst="rect">
            <a:avLst/>
          </a:prstGeom>
          <a:noFill/>
        </p:spPr>
        <p:txBody>
          <a:bodyPr wrap="square" rtlCol="0">
            <a:spAutoFit/>
          </a:bodyPr>
          <a:lstStyle/>
          <a:p>
            <a:r>
              <a:rPr kumimoji="1" lang="ja-JP" altLang="en-US" dirty="0" smtClean="0">
                <a:solidFill>
                  <a:schemeClr val="bg1">
                    <a:lumMod val="50000"/>
                  </a:schemeClr>
                </a:solidFill>
                <a:latin typeface="Meiryo" charset="-128"/>
                <a:ea typeface="Meiryo" charset="-128"/>
                <a:cs typeface="Meiryo" charset="-128"/>
              </a:rPr>
              <a:t>業務や経営の目的を達成するための仕事の手順</a:t>
            </a:r>
            <a:endParaRPr kumimoji="1" lang="ja-JP" altLang="en-US" dirty="0">
              <a:solidFill>
                <a:schemeClr val="bg1">
                  <a:lumMod val="50000"/>
                </a:schemeClr>
              </a:solidFill>
              <a:latin typeface="Meiryo" charset="-128"/>
              <a:ea typeface="Meiryo" charset="-128"/>
              <a:cs typeface="Meiryo" charset="-128"/>
            </a:endParaRPr>
          </a:p>
        </p:txBody>
      </p:sp>
      <p:sp>
        <p:nvSpPr>
          <p:cNvPr id="11" name="テキスト ボックス 10"/>
          <p:cNvSpPr txBox="1"/>
          <p:nvPr/>
        </p:nvSpPr>
        <p:spPr>
          <a:xfrm>
            <a:off x="494506" y="847077"/>
            <a:ext cx="8245838" cy="400110"/>
          </a:xfrm>
          <a:prstGeom prst="rect">
            <a:avLst/>
          </a:prstGeom>
          <a:noFill/>
        </p:spPr>
        <p:txBody>
          <a:bodyPr wrap="square" rtlCol="0">
            <a:spAutoFit/>
          </a:bodyPr>
          <a:lstStyle/>
          <a:p>
            <a:pPr algn="ctr"/>
            <a:r>
              <a:rPr kumimoji="1" lang="ja-JP" altLang="en-US" sz="2000" b="1" dirty="0" smtClean="0">
                <a:solidFill>
                  <a:srgbClr val="00B050"/>
                </a:solidFill>
                <a:latin typeface="Meiryo" charset="-128"/>
                <a:ea typeface="Meiryo" charset="-128"/>
                <a:cs typeface="Meiryo" charset="-128"/>
              </a:rPr>
              <a:t>ビジネス・プロセス</a:t>
            </a:r>
            <a:endParaRPr kumimoji="1" lang="ja-JP" altLang="en-US" sz="2000" b="1" dirty="0">
              <a:solidFill>
                <a:srgbClr val="00B050"/>
              </a:solidFill>
              <a:latin typeface="Meiryo" charset="-128"/>
              <a:ea typeface="Meiryo" charset="-128"/>
              <a:cs typeface="Meiryo" charset="-128"/>
            </a:endParaRPr>
          </a:p>
        </p:txBody>
      </p:sp>
      <p:sp>
        <p:nvSpPr>
          <p:cNvPr id="12" name="テキスト ボックス 11"/>
          <p:cNvSpPr txBox="1"/>
          <p:nvPr/>
        </p:nvSpPr>
        <p:spPr>
          <a:xfrm>
            <a:off x="502625" y="6234968"/>
            <a:ext cx="8245838" cy="400110"/>
          </a:xfrm>
          <a:prstGeom prst="rect">
            <a:avLst/>
          </a:prstGeom>
          <a:noFill/>
        </p:spPr>
        <p:txBody>
          <a:bodyPr wrap="square" rtlCol="0">
            <a:spAutoFit/>
          </a:bodyPr>
          <a:lstStyle/>
          <a:p>
            <a:pPr algn="ctr"/>
            <a:r>
              <a:rPr kumimoji="1" lang="ja-JP" altLang="en-US" sz="2000" b="1" smtClean="0">
                <a:solidFill>
                  <a:srgbClr val="C00000"/>
                </a:solidFill>
                <a:latin typeface="Meiryo" charset="-128"/>
                <a:ea typeface="Meiryo" charset="-128"/>
                <a:cs typeface="Meiryo" charset="-128"/>
              </a:rPr>
              <a:t>情報システム</a:t>
            </a:r>
            <a:endParaRPr kumimoji="1" lang="ja-JP" altLang="en-US" sz="2000" b="1" dirty="0">
              <a:solidFill>
                <a:srgbClr val="C00000"/>
              </a:solidFill>
              <a:latin typeface="Meiryo" charset="-128"/>
              <a:ea typeface="Meiryo" charset="-128"/>
              <a:cs typeface="Meiryo" charset="-128"/>
            </a:endParaRPr>
          </a:p>
        </p:txBody>
      </p:sp>
      <p:sp>
        <p:nvSpPr>
          <p:cNvPr id="13" name="テキスト ボックス 12"/>
          <p:cNvSpPr txBox="1"/>
          <p:nvPr/>
        </p:nvSpPr>
        <p:spPr>
          <a:xfrm>
            <a:off x="4572000" y="2824054"/>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ビジネス・プロセスを効率的・効果的に機能させるためのソフトウエア</a:t>
            </a:r>
            <a:endParaRPr kumimoji="1" lang="ja-JP" altLang="en-US" dirty="0">
              <a:solidFill>
                <a:schemeClr val="bg1"/>
              </a:solidFill>
              <a:latin typeface="Meiryo" charset="-128"/>
              <a:ea typeface="Meiryo" charset="-128"/>
              <a:cs typeface="Meiryo" charset="-128"/>
            </a:endParaRPr>
          </a:p>
        </p:txBody>
      </p:sp>
      <p:sp>
        <p:nvSpPr>
          <p:cNvPr id="14" name="テキスト ボックス 13"/>
          <p:cNvSpPr txBox="1"/>
          <p:nvPr/>
        </p:nvSpPr>
        <p:spPr>
          <a:xfrm>
            <a:off x="4572000" y="4076983"/>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アプリケーションの開発や実行に共通</a:t>
            </a:r>
            <a:r>
              <a:rPr kumimoji="1" lang="ja-JP" altLang="en-US" smtClean="0">
                <a:solidFill>
                  <a:schemeClr val="bg1"/>
                </a:solidFill>
                <a:latin typeface="Meiryo" charset="-128"/>
                <a:ea typeface="Meiryo" charset="-128"/>
                <a:cs typeface="Meiryo" charset="-128"/>
              </a:rPr>
              <a:t>して使われるソフトウエア</a:t>
            </a:r>
            <a:endParaRPr kumimoji="1" lang="ja-JP" altLang="en-US" dirty="0">
              <a:solidFill>
                <a:schemeClr val="bg1"/>
              </a:solidFill>
              <a:latin typeface="Meiryo" charset="-128"/>
              <a:ea typeface="Meiryo" charset="-128"/>
              <a:cs typeface="Meiryo" charset="-128"/>
            </a:endParaRPr>
          </a:p>
        </p:txBody>
      </p:sp>
      <p:sp>
        <p:nvSpPr>
          <p:cNvPr id="15" name="テキスト ボックス 14"/>
          <p:cNvSpPr txBox="1"/>
          <p:nvPr/>
        </p:nvSpPr>
        <p:spPr>
          <a:xfrm>
            <a:off x="4579660" y="5229200"/>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ソフトウエアを稼働させるためのハードウェアや設備</a:t>
            </a:r>
            <a:endParaRPr kumimoji="1" lang="ja-JP" altLang="en-US" dirty="0">
              <a:solidFill>
                <a:schemeClr val="bg1"/>
              </a:solidFill>
              <a:latin typeface="Meiryo" charset="-128"/>
              <a:ea typeface="Meiryo" charset="-128"/>
              <a:cs typeface="Meiryo" charset="-128"/>
            </a:endParaRPr>
          </a:p>
        </p:txBody>
      </p:sp>
      <p:sp>
        <p:nvSpPr>
          <p:cNvPr id="16" name="テキスト ボックス 15"/>
          <p:cNvSpPr txBox="1"/>
          <p:nvPr/>
        </p:nvSpPr>
        <p:spPr>
          <a:xfrm>
            <a:off x="502625" y="2591322"/>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アプリケーション</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508343" y="3799466"/>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プラットフォーム</a:t>
            </a:r>
            <a:endParaRPr kumimoji="1" lang="ja-JP" altLang="en-US" sz="1600" b="1" dirty="0">
              <a:solidFill>
                <a:schemeClr val="bg1"/>
              </a:solidFill>
              <a:latin typeface="Meiryo" charset="-128"/>
              <a:ea typeface="Meiryo" charset="-128"/>
              <a:cs typeface="Meiryo" charset="-128"/>
            </a:endParaRPr>
          </a:p>
        </p:txBody>
      </p:sp>
      <p:sp>
        <p:nvSpPr>
          <p:cNvPr id="18" name="テキスト ボックス 17"/>
          <p:cNvSpPr txBox="1"/>
          <p:nvPr/>
        </p:nvSpPr>
        <p:spPr>
          <a:xfrm>
            <a:off x="506274" y="5023602"/>
            <a:ext cx="4114800" cy="338554"/>
          </a:xfrm>
          <a:prstGeom prst="rect">
            <a:avLst/>
          </a:prstGeom>
          <a:noFill/>
        </p:spPr>
        <p:txBody>
          <a:bodyPr wrap="square" rtlCol="0">
            <a:spAutoFit/>
          </a:bodyPr>
          <a:lstStyle/>
          <a:p>
            <a:pPr algn="ctr"/>
            <a:r>
              <a:rPr kumimoji="1" lang="ja-JP" altLang="en-US" sz="1600" b="1" dirty="0" smtClean="0">
                <a:solidFill>
                  <a:schemeClr val="bg1"/>
                </a:solidFill>
                <a:latin typeface="Meiryo" charset="-128"/>
                <a:ea typeface="Meiryo" charset="-128"/>
                <a:cs typeface="Meiryo" charset="-128"/>
              </a:rPr>
              <a:t>インフラストラクチャー</a:t>
            </a:r>
            <a:endParaRPr kumimoji="1" lang="ja-JP" altLang="en-US" sz="1600" b="1" dirty="0">
              <a:solidFill>
                <a:schemeClr val="bg1"/>
              </a:solidFill>
              <a:latin typeface="Meiryo" charset="-128"/>
              <a:ea typeface="Meiryo" charset="-128"/>
              <a:cs typeface="Meiryo" charset="-128"/>
            </a:endParaRPr>
          </a:p>
        </p:txBody>
      </p:sp>
      <p:sp>
        <p:nvSpPr>
          <p:cNvPr id="9" name="正方形/長方形 8"/>
          <p:cNvSpPr/>
          <p:nvPr/>
        </p:nvSpPr>
        <p:spPr>
          <a:xfrm>
            <a:off x="79582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51590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223598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95606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67614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971600" y="1776354"/>
            <a:ext cx="266802" cy="281800"/>
            <a:chOff x="2667295" y="1059799"/>
            <a:chExt cx="681672" cy="722281"/>
          </a:xfrm>
        </p:grpSpPr>
        <p:sp>
          <p:nvSpPr>
            <p:cNvPr id="25" name="角丸四角形 2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6" name="図 2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7" name="図形グループ 26"/>
          <p:cNvGrpSpPr/>
          <p:nvPr/>
        </p:nvGrpSpPr>
        <p:grpSpPr>
          <a:xfrm>
            <a:off x="960992" y="1868106"/>
            <a:ext cx="131025" cy="265860"/>
            <a:chOff x="1946324" y="4125162"/>
            <a:chExt cx="969964" cy="2007872"/>
          </a:xfrm>
        </p:grpSpPr>
        <p:sp>
          <p:nvSpPr>
            <p:cNvPr id="28" name="円/楕円 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9" name="フローチャート: 論理積ゲート 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0" name="図形グループ 29"/>
          <p:cNvGrpSpPr/>
          <p:nvPr/>
        </p:nvGrpSpPr>
        <p:grpSpPr>
          <a:xfrm>
            <a:off x="1689051" y="1779493"/>
            <a:ext cx="266802" cy="281800"/>
            <a:chOff x="2667295" y="1059799"/>
            <a:chExt cx="681672" cy="722281"/>
          </a:xfrm>
        </p:grpSpPr>
        <p:sp>
          <p:nvSpPr>
            <p:cNvPr id="31" name="角丸四角形 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2" name="図 31"/>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3" name="図形グループ 32"/>
          <p:cNvGrpSpPr/>
          <p:nvPr/>
        </p:nvGrpSpPr>
        <p:grpSpPr>
          <a:xfrm>
            <a:off x="1674607" y="1872537"/>
            <a:ext cx="131025" cy="265860"/>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6" name="図形グループ 35"/>
          <p:cNvGrpSpPr/>
          <p:nvPr/>
        </p:nvGrpSpPr>
        <p:grpSpPr>
          <a:xfrm>
            <a:off x="2408212" y="1775171"/>
            <a:ext cx="266802" cy="281800"/>
            <a:chOff x="2667295" y="1059799"/>
            <a:chExt cx="681672" cy="722281"/>
          </a:xfrm>
        </p:grpSpPr>
        <p:sp>
          <p:nvSpPr>
            <p:cNvPr id="37" name="角丸四角形 3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8" name="図 37"/>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9" name="図形グループ 38"/>
          <p:cNvGrpSpPr/>
          <p:nvPr/>
        </p:nvGrpSpPr>
        <p:grpSpPr>
          <a:xfrm>
            <a:off x="2397604" y="1866923"/>
            <a:ext cx="131025" cy="265860"/>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2" name="図形グループ 41"/>
          <p:cNvGrpSpPr/>
          <p:nvPr/>
        </p:nvGrpSpPr>
        <p:grpSpPr>
          <a:xfrm>
            <a:off x="3125663" y="1778310"/>
            <a:ext cx="266802" cy="281800"/>
            <a:chOff x="2667295" y="1059799"/>
            <a:chExt cx="681672" cy="722281"/>
          </a:xfrm>
        </p:grpSpPr>
        <p:sp>
          <p:nvSpPr>
            <p:cNvPr id="43" name="角丸四角形 4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44" name="図 43"/>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 name="図形グループ 44"/>
          <p:cNvGrpSpPr/>
          <p:nvPr/>
        </p:nvGrpSpPr>
        <p:grpSpPr>
          <a:xfrm>
            <a:off x="3111219" y="1871354"/>
            <a:ext cx="131025" cy="265860"/>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8" name="図形グループ 47"/>
          <p:cNvGrpSpPr/>
          <p:nvPr/>
        </p:nvGrpSpPr>
        <p:grpSpPr>
          <a:xfrm>
            <a:off x="3879355" y="1784716"/>
            <a:ext cx="266802" cy="281800"/>
            <a:chOff x="2667295" y="1059799"/>
            <a:chExt cx="681672" cy="722281"/>
          </a:xfrm>
        </p:grpSpPr>
        <p:sp>
          <p:nvSpPr>
            <p:cNvPr id="49" name="角丸四角形 4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50" name="図 49"/>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 name="図形グループ 50"/>
          <p:cNvGrpSpPr/>
          <p:nvPr/>
        </p:nvGrpSpPr>
        <p:grpSpPr>
          <a:xfrm>
            <a:off x="3864911" y="1877760"/>
            <a:ext cx="131025" cy="265860"/>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4" name="正方形/長方形 53"/>
          <p:cNvSpPr/>
          <p:nvPr/>
        </p:nvSpPr>
        <p:spPr>
          <a:xfrm>
            <a:off x="79582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51590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23598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295606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367614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sp>
        <p:nvSpPr>
          <p:cNvPr id="59" name="円柱 58"/>
          <p:cNvSpPr/>
          <p:nvPr/>
        </p:nvSpPr>
        <p:spPr>
          <a:xfrm>
            <a:off x="795829" y="4087111"/>
            <a:ext cx="1023811" cy="742805"/>
          </a:xfrm>
          <a:prstGeom prst="can">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データベース</a:t>
            </a:r>
            <a:endParaRPr kumimoji="1" lang="ja-JP" altLang="en-US" sz="1050" dirty="0">
              <a:solidFill>
                <a:srgbClr val="FFFFFF"/>
              </a:solidFill>
              <a:latin typeface="ＭＳ Ｐゴシック"/>
              <a:ea typeface="ＭＳ Ｐゴシック"/>
              <a:cs typeface="ＭＳ Ｐゴシック"/>
            </a:endParaRPr>
          </a:p>
        </p:txBody>
      </p:sp>
      <p:sp>
        <p:nvSpPr>
          <p:cNvPr id="60" name="正方形/長方形 59"/>
          <p:cNvSpPr/>
          <p:nvPr/>
        </p:nvSpPr>
        <p:spPr>
          <a:xfrm>
            <a:off x="1879956" y="4086260"/>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プログラム開発や実行を支援</a:t>
            </a:r>
            <a:endParaRPr kumimoji="1" lang="ja-JP" altLang="en-US" sz="900" dirty="0">
              <a:solidFill>
                <a:srgbClr val="FFFFFF"/>
              </a:solidFill>
              <a:latin typeface="ＭＳ Ｐゴシック"/>
              <a:ea typeface="ＭＳ Ｐゴシック"/>
              <a:cs typeface="ＭＳ Ｐゴシック"/>
            </a:endParaRPr>
          </a:p>
        </p:txBody>
      </p:sp>
      <p:sp>
        <p:nvSpPr>
          <p:cNvPr id="61" name="正方形/長方形 60"/>
          <p:cNvSpPr/>
          <p:nvPr/>
        </p:nvSpPr>
        <p:spPr>
          <a:xfrm>
            <a:off x="1879956" y="4340118"/>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稼働状況やセキュリティを管理</a:t>
            </a:r>
            <a:endParaRPr kumimoji="1" lang="ja-JP" altLang="en-US" sz="900" dirty="0">
              <a:solidFill>
                <a:srgbClr val="FFFFFF"/>
              </a:solidFill>
              <a:latin typeface="ＭＳ Ｐゴシック"/>
              <a:ea typeface="ＭＳ Ｐゴシック"/>
              <a:cs typeface="ＭＳ Ｐゴシック"/>
            </a:endParaRPr>
          </a:p>
        </p:txBody>
      </p:sp>
      <p:sp>
        <p:nvSpPr>
          <p:cNvPr id="62" name="正方形/長方形 61"/>
          <p:cNvSpPr/>
          <p:nvPr/>
        </p:nvSpPr>
        <p:spPr>
          <a:xfrm>
            <a:off x="1878616" y="4597315"/>
            <a:ext cx="2444265" cy="232601"/>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solidFill>
                  <a:srgbClr val="FFFFFF"/>
                </a:solidFill>
                <a:latin typeface="ＭＳ Ｐゴシック"/>
                <a:ea typeface="ＭＳ Ｐゴシック"/>
                <a:cs typeface="ＭＳ Ｐゴシック"/>
              </a:rPr>
              <a:t>ハードウェアの動作を制御</a:t>
            </a:r>
            <a:endParaRPr kumimoji="1" lang="ja-JP" altLang="en-US" sz="900" dirty="0">
              <a:solidFill>
                <a:srgbClr val="FFFFFF"/>
              </a:solidFill>
              <a:latin typeface="ＭＳ Ｐゴシック"/>
              <a:ea typeface="ＭＳ Ｐゴシック"/>
              <a:cs typeface="ＭＳ Ｐゴシック"/>
            </a:endParaRPr>
          </a:p>
        </p:txBody>
      </p:sp>
      <p:sp>
        <p:nvSpPr>
          <p:cNvPr id="63" name="正方形/長方形 62"/>
          <p:cNvSpPr/>
          <p:nvPr/>
        </p:nvSpPr>
        <p:spPr>
          <a:xfrm>
            <a:off x="795829" y="5400215"/>
            <a:ext cx="648072" cy="44537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954729" y="5377422"/>
            <a:ext cx="648072" cy="53588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smtClean="0">
                <a:solidFill>
                  <a:srgbClr val="FFFFFF"/>
                </a:solidFill>
                <a:latin typeface="ＭＳ Ｐゴシック"/>
                <a:ea typeface="ＭＳ Ｐゴシック"/>
                <a:cs typeface="ＭＳ Ｐゴシック"/>
              </a:rPr>
              <a:t>ネットワーク</a:t>
            </a:r>
            <a:endParaRPr kumimoji="1" lang="en-US" altLang="ja-JP" sz="7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3674809" y="5377422"/>
            <a:ext cx="648072" cy="5358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電源設備</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116362" y="5472101"/>
            <a:ext cx="648072" cy="44537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サーバー</a:t>
            </a:r>
            <a:endParaRPr kumimoji="1" lang="ja-JP" altLang="en-US" sz="800" dirty="0">
              <a:solidFill>
                <a:srgbClr val="FFFFFF"/>
              </a:solidFill>
              <a:latin typeface="ＭＳ Ｐゴシック"/>
              <a:ea typeface="ＭＳ Ｐゴシック"/>
              <a:cs typeface="ＭＳ Ｐゴシック"/>
            </a:endParaRPr>
          </a:p>
        </p:txBody>
      </p:sp>
      <p:sp>
        <p:nvSpPr>
          <p:cNvPr id="68" name="円柱 67"/>
          <p:cNvSpPr/>
          <p:nvPr/>
        </p:nvSpPr>
        <p:spPr>
          <a:xfrm>
            <a:off x="1878616" y="5373216"/>
            <a:ext cx="660417" cy="420174"/>
          </a:xfrm>
          <a:prstGeom prst="can">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円柱 68"/>
          <p:cNvSpPr/>
          <p:nvPr/>
        </p:nvSpPr>
        <p:spPr>
          <a:xfrm>
            <a:off x="2162281" y="5508905"/>
            <a:ext cx="660417" cy="420174"/>
          </a:xfrm>
          <a:prstGeom prst="can">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75761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で変わる</a:t>
            </a:r>
            <a:r>
              <a:rPr lang="en-US" altLang="ja-JP" sz="2400" dirty="0">
                <a:solidFill>
                  <a:srgbClr val="FFFFFF"/>
                </a:solidFill>
                <a:effectLst/>
                <a:latin typeface="Arial Black"/>
                <a:ea typeface="HGP創英角ｺﾞｼｯｸUB" pitchFamily="50" charset="-128"/>
                <a:cs typeface="Arial Black"/>
              </a:rPr>
              <a:t>IT</a:t>
            </a:r>
            <a:r>
              <a:rPr lang="ja-JP" altLang="en-US" sz="2400" dirty="0">
                <a:solidFill>
                  <a:srgbClr val="FFFFFF"/>
                </a:solidFill>
                <a:effectLst/>
                <a:latin typeface="Arial"/>
                <a:ea typeface="HGP創英角ｺﾞｼｯｸUB" pitchFamily="50" charset="-128"/>
                <a:cs typeface="Arial"/>
              </a:rPr>
              <a:t>の常識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913487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smtClean="0">
                <a:solidFill>
                  <a:srgbClr val="0000FF"/>
                </a:solidFill>
                <a:latin typeface="ＭＳ Ｐゴシック"/>
                <a:ea typeface="ＭＳ Ｐゴシック"/>
                <a:cs typeface="ＭＳ Ｐゴシック"/>
              </a:rPr>
              <a:t>ネットワーク</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コレ一枚でわかるクラウドコンピューティング</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3313111" y="5315964"/>
            <a:ext cx="896939" cy="950372"/>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4965699" y="5452516"/>
            <a:ext cx="931863" cy="814308"/>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インフラストラクチャー</a:t>
            </a:r>
            <a:endParaRPr kumimoji="1" lang="ja-JP" altLang="en-US" dirty="0">
              <a:solidFill>
                <a:srgbClr val="FFFFFF"/>
              </a:solidFill>
              <a:latin typeface="ＭＳ Ｐゴシック"/>
              <a:ea typeface="ＭＳ Ｐゴシック"/>
              <a:cs typeface="ＭＳ Ｐゴシック"/>
            </a:endParaRPr>
          </a:p>
        </p:txBody>
      </p:sp>
      <p:sp>
        <p:nvSpPr>
          <p:cNvPr id="19" name="角丸四角形 18"/>
          <p:cNvSpPr/>
          <p:nvPr/>
        </p:nvSpPr>
        <p:spPr>
          <a:xfrm>
            <a:off x="1004359" y="25590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プラットフォーム</a:t>
            </a:r>
            <a:endParaRPr kumimoji="1" lang="ja-JP" altLang="en-US" dirty="0">
              <a:solidFill>
                <a:srgbClr val="FFFFFF"/>
              </a:solidFill>
              <a:latin typeface="ＭＳ Ｐゴシック"/>
              <a:ea typeface="ＭＳ Ｐゴシック"/>
              <a:cs typeface="ＭＳ Ｐゴシック"/>
            </a:endParaRPr>
          </a:p>
        </p:txBody>
      </p:sp>
      <p:sp>
        <p:nvSpPr>
          <p:cNvPr id="20" name="角丸四角形 19"/>
          <p:cNvSpPr/>
          <p:nvPr/>
        </p:nvSpPr>
        <p:spPr>
          <a:xfrm>
            <a:off x="1004359" y="14414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アプリケーション</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計算装置</a:t>
            </a:r>
            <a:endParaRPr kumimoji="1" lang="ja-JP" altLang="en-US" sz="1200" dirty="0">
              <a:solidFill>
                <a:srgbClr val="0000FF"/>
              </a:solidFill>
              <a:latin typeface="ＭＳ Ｐゴシック"/>
              <a:ea typeface="ＭＳ Ｐゴシック"/>
              <a:cs typeface="ＭＳ Ｐゴシック"/>
            </a:endParaRP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記憶装置</a:t>
            </a:r>
            <a:endParaRPr kumimoji="1" lang="ja-JP" altLang="en-US" sz="1200" dirty="0">
              <a:solidFill>
                <a:srgbClr val="0000FF"/>
              </a:solidFill>
              <a:latin typeface="ＭＳ Ｐゴシック"/>
              <a:ea typeface="ＭＳ Ｐゴシック"/>
              <a:cs typeface="ＭＳ Ｐゴシック"/>
            </a:endParaRP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smtClean="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データ</a:t>
            </a:r>
          </a:p>
          <a:p>
            <a:pPr algn="ctr"/>
            <a:r>
              <a:rPr kumimoji="1" lang="ja-JP" altLang="en-US" sz="1000" dirty="0" smtClean="0">
                <a:solidFill>
                  <a:srgbClr val="3366FF"/>
                </a:solidFill>
                <a:latin typeface="ＭＳ Ｐゴシック"/>
                <a:ea typeface="ＭＳ Ｐゴシック"/>
                <a:cs typeface="ＭＳ Ｐゴシック"/>
              </a:rPr>
              <a:t>ベース</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運用管理</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kumimoji="1" lang="ja-JP" altLang="en-US" sz="1000" dirty="0" smtClean="0">
                <a:solidFill>
                  <a:srgbClr val="3366FF"/>
                </a:solidFill>
                <a:latin typeface="ＭＳ Ｐゴシック"/>
                <a:ea typeface="ＭＳ Ｐゴシック"/>
                <a:cs typeface="ＭＳ Ｐゴシック"/>
              </a:rPr>
              <a:t>実行環境</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lang="ja-JP" altLang="en-US" sz="1000" dirty="0" smtClean="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認証管理</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電子</a:t>
            </a:r>
          </a:p>
          <a:p>
            <a:pPr algn="ctr"/>
            <a:r>
              <a:rPr kumimoji="1" lang="ja-JP" altLang="en-US" sz="900" dirty="0" smtClean="0">
                <a:solidFill>
                  <a:srgbClr val="33ACBD"/>
                </a:solidFill>
                <a:latin typeface="ＭＳ Ｐゴシック"/>
                <a:ea typeface="ＭＳ Ｐゴシック"/>
                <a:cs typeface="ＭＳ Ｐゴシック"/>
              </a:rPr>
              <a:t>メール</a:t>
            </a:r>
            <a:endParaRPr kumimoji="1" lang="ja-JP" altLang="en-US" sz="900" dirty="0">
              <a:solidFill>
                <a:srgbClr val="33ACBD"/>
              </a:solidFill>
              <a:latin typeface="ＭＳ Ｐゴシック"/>
              <a:ea typeface="ＭＳ Ｐゴシック"/>
              <a:cs typeface="ＭＳ Ｐゴシック"/>
            </a:endParaRP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ソーシャル</a:t>
            </a:r>
          </a:p>
          <a:p>
            <a:pPr algn="ctr"/>
            <a:r>
              <a:rPr lang="ja-JP" altLang="en-US" sz="800" dirty="0" smtClean="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新聞</a:t>
            </a:r>
          </a:p>
          <a:p>
            <a:pPr algn="ctr"/>
            <a:r>
              <a:rPr lang="ja-JP" altLang="en-US" sz="900" dirty="0" smtClean="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ショッピング</a:t>
            </a:r>
            <a:endParaRPr kumimoji="1" lang="ja-JP" altLang="en-US" sz="800" dirty="0">
              <a:solidFill>
                <a:srgbClr val="33ACBD"/>
              </a:solidFill>
              <a:latin typeface="ＭＳ Ｐゴシック"/>
              <a:ea typeface="ＭＳ Ｐゴシック"/>
              <a:cs typeface="ＭＳ Ｐゴシック"/>
            </a:endParaRP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金融取引</a:t>
            </a:r>
            <a:endParaRPr kumimoji="1" lang="ja-JP" altLang="en-US" sz="900" dirty="0">
              <a:solidFill>
                <a:srgbClr val="33ACBD"/>
              </a:solidFill>
              <a:latin typeface="ＭＳ Ｐゴシック"/>
              <a:ea typeface="ＭＳ Ｐゴシック"/>
              <a:cs typeface="ＭＳ Ｐゴシック"/>
            </a:endParaRP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smtClean="0">
                <a:solidFill>
                  <a:srgbClr val="33ACBD"/>
                </a:solidFill>
                <a:latin typeface="ＭＳ Ｐゴシック"/>
                <a:ea typeface="ＭＳ Ｐゴシック"/>
                <a:cs typeface="ＭＳ Ｐゴシック"/>
              </a:rPr>
              <a:t>財務</a:t>
            </a:r>
          </a:p>
          <a:p>
            <a:pPr algn="ctr"/>
            <a:r>
              <a:rPr kumimoji="1" lang="ja-JP" altLang="en-US" sz="900" dirty="0" smtClean="0">
                <a:solidFill>
                  <a:srgbClr val="33ACBD"/>
                </a:solidFill>
                <a:latin typeface="ＭＳ Ｐゴシック"/>
                <a:ea typeface="ＭＳ Ｐゴシック"/>
                <a:cs typeface="ＭＳ Ｐゴシック"/>
              </a:rPr>
              <a:t>会計</a:t>
            </a:r>
            <a:endParaRPr kumimoji="1" lang="ja-JP" altLang="en-US" sz="900" dirty="0">
              <a:solidFill>
                <a:srgbClr val="33ACBD"/>
              </a:solidFill>
              <a:latin typeface="ＭＳ Ｐゴシック"/>
              <a:ea typeface="ＭＳ Ｐゴシック"/>
              <a:cs typeface="ＭＳ Ｐゴシック"/>
            </a:endParaRP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施設や設備</a:t>
            </a:r>
            <a:endParaRPr kumimoji="1" lang="ja-JP" altLang="en-US" sz="1200" dirty="0">
              <a:solidFill>
                <a:srgbClr val="0000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10985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b="1" dirty="0"/>
              <a:t>Amazon </a:t>
            </a:r>
            <a:r>
              <a:rPr lang="en-US" altLang="ja-JP" b="1" dirty="0" smtClean="0"/>
              <a:t>Go</a:t>
            </a:r>
            <a:r>
              <a:rPr lang="ja-JP" altLang="en-US" dirty="0" smtClean="0"/>
              <a:t>：小売店</a:t>
            </a:r>
            <a:r>
              <a:rPr lang="ja-JP" altLang="en-US" dirty="0"/>
              <a:t>の概念を</a:t>
            </a:r>
            <a:r>
              <a:rPr lang="en-US" altLang="ja-JP" dirty="0"/>
              <a:t>180</a:t>
            </a:r>
            <a:r>
              <a:rPr lang="ja-JP" altLang="en-US" dirty="0"/>
              <a:t>度変える</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pic>
        <p:nvPicPr>
          <p:cNvPr id="7" name="図 6">
            <a:hlinkClick r:id="rId2"/>
          </p:cNvPr>
          <p:cNvPicPr>
            <a:picLocks noChangeAspect="1"/>
          </p:cNvPicPr>
          <p:nvPr/>
        </p:nvPicPr>
        <p:blipFill>
          <a:blip r:embed="rId3"/>
          <a:stretch>
            <a:fillRect/>
          </a:stretch>
        </p:blipFill>
        <p:spPr>
          <a:xfrm>
            <a:off x="1261640" y="1032454"/>
            <a:ext cx="6620717" cy="4597720"/>
          </a:xfrm>
          <a:prstGeom prst="rect">
            <a:avLst/>
          </a:prstGeom>
          <a:ln>
            <a:noFill/>
          </a:ln>
          <a:effectLst>
            <a:outerShdw blurRad="292100" dist="139700" dir="2700000" algn="tl" rotWithShape="0">
              <a:srgbClr val="333333">
                <a:alpha val="65000"/>
              </a:srgbClr>
            </a:outerShdw>
          </a:effectLst>
        </p:spPr>
      </p:pic>
      <p:sp>
        <p:nvSpPr>
          <p:cNvPr id="8" name="テキスト ボックス 7"/>
          <p:cNvSpPr txBox="1"/>
          <p:nvPr/>
        </p:nvSpPr>
        <p:spPr>
          <a:xfrm>
            <a:off x="1234383" y="5787103"/>
            <a:ext cx="6647974" cy="369332"/>
          </a:xfrm>
          <a:prstGeom prst="rect">
            <a:avLst/>
          </a:prstGeom>
          <a:noFill/>
        </p:spPr>
        <p:txBody>
          <a:bodyPr wrap="none" rtlCol="0">
            <a:spAutoFit/>
          </a:bodyPr>
          <a:lstStyle/>
          <a:p>
            <a:pPr algn="ctr"/>
            <a:r>
              <a:rPr kumimoji="1" lang="ja-JP" altLang="en-US" dirty="0" smtClean="0">
                <a:solidFill>
                  <a:schemeClr val="tx1">
                    <a:lumMod val="50000"/>
                    <a:lumOff val="50000"/>
                  </a:schemeClr>
                </a:solidFill>
                <a:latin typeface="Meiryo" charset="-128"/>
                <a:ea typeface="Meiryo" charset="-128"/>
                <a:cs typeface="Meiryo" charset="-128"/>
              </a:rPr>
              <a:t>レジ不要！棚から商品を取り上げ、お店</a:t>
            </a:r>
            <a:r>
              <a:rPr kumimoji="1" lang="ja-JP" altLang="en-US" smtClean="0">
                <a:solidFill>
                  <a:schemeClr val="tx1">
                    <a:lumMod val="50000"/>
                    <a:lumOff val="50000"/>
                  </a:schemeClr>
                </a:solidFill>
                <a:latin typeface="Meiryo" charset="-128"/>
                <a:ea typeface="Meiryo" charset="-128"/>
                <a:cs typeface="Meiryo" charset="-128"/>
              </a:rPr>
              <a:t>を出れば自動で決済。</a:t>
            </a:r>
            <a:endParaRPr kumimoji="1" lang="ja-JP" altLang="en-US" dirty="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272973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p:cNvSpPr/>
          <p:nvPr/>
        </p:nvSpPr>
        <p:spPr>
          <a:xfrm>
            <a:off x="722631" y="876150"/>
            <a:ext cx="2089150" cy="54527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二等辺三角形 22"/>
          <p:cNvSpPr/>
          <p:nvPr/>
        </p:nvSpPr>
        <p:spPr>
          <a:xfrm flipV="1">
            <a:off x="1295400" y="1737776"/>
            <a:ext cx="381000" cy="135469"/>
          </a:xfrm>
          <a:prstGeom prst="triangle">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440181" y="1681904"/>
            <a:ext cx="90169" cy="52789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「自家発電モデル」から「発電所モデル」へ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20" name="直角三角形 19"/>
          <p:cNvSpPr/>
          <p:nvPr/>
        </p:nvSpPr>
        <p:spPr>
          <a:xfrm>
            <a:off x="1244600" y="1873249"/>
            <a:ext cx="488950" cy="336551"/>
          </a:xfrm>
          <a:prstGeom prst="rtTriangle">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片側の 2 つの角を切り取った四角形 20"/>
          <p:cNvSpPr/>
          <p:nvPr/>
        </p:nvSpPr>
        <p:spPr>
          <a:xfrm>
            <a:off x="1746250" y="1435100"/>
            <a:ext cx="387350" cy="674359"/>
          </a:xfrm>
          <a:prstGeom prst="snip2Same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44600" y="20324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1746250" y="1692491"/>
            <a:ext cx="273050" cy="186267"/>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1746250" y="1508760"/>
            <a:ext cx="387350" cy="45719"/>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3" name="図形グループ 112"/>
          <p:cNvGrpSpPr/>
          <p:nvPr/>
        </p:nvGrpSpPr>
        <p:grpSpPr>
          <a:xfrm>
            <a:off x="1014147" y="4754752"/>
            <a:ext cx="1552502" cy="596988"/>
            <a:chOff x="946150" y="4404782"/>
            <a:chExt cx="1885950" cy="569809"/>
          </a:xfrm>
        </p:grpSpPr>
        <p:sp>
          <p:nvSpPr>
            <p:cNvPr id="101" name="正方形/長方形 100"/>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7" name="テキスト ボックス 136"/>
          <p:cNvSpPr txBox="1"/>
          <p:nvPr/>
        </p:nvSpPr>
        <p:spPr>
          <a:xfrm>
            <a:off x="784693" y="959686"/>
            <a:ext cx="1915909" cy="369332"/>
          </a:xfrm>
          <a:prstGeom prst="rect">
            <a:avLst/>
          </a:prstGeom>
          <a:noFill/>
        </p:spPr>
        <p:txBody>
          <a:bodyPr wrap="none" rtlCol="0">
            <a:spAutoFit/>
          </a:bodyPr>
          <a:lstStyle/>
          <a:p>
            <a:pPr algn="ctr"/>
            <a:r>
              <a:rPr kumimoji="1" lang="ja-JP" altLang="en-US" dirty="0" smtClean="0"/>
              <a:t>工場内・発電設備</a:t>
            </a:r>
            <a:endParaRPr kumimoji="1" lang="ja-JP" altLang="en-US" dirty="0"/>
          </a:p>
        </p:txBody>
      </p:sp>
      <p:sp>
        <p:nvSpPr>
          <p:cNvPr id="197" name="テキスト ボックス 196"/>
          <p:cNvSpPr txBox="1"/>
          <p:nvPr/>
        </p:nvSpPr>
        <p:spPr>
          <a:xfrm>
            <a:off x="716281" y="5821107"/>
            <a:ext cx="2094605" cy="400110"/>
          </a:xfrm>
          <a:prstGeom prst="rect">
            <a:avLst/>
          </a:prstGeom>
          <a:noFill/>
        </p:spPr>
        <p:txBody>
          <a:bodyPr wrap="square" rtlCol="0">
            <a:spAutoFit/>
          </a:bodyPr>
          <a:lstStyle/>
          <a:p>
            <a:pPr marL="171450" indent="-171450">
              <a:buFont typeface="Wingdings" charset="2"/>
              <a:buChar char="v"/>
            </a:pPr>
            <a:r>
              <a:rPr lang="ja-JP" altLang="en-US" sz="1000" dirty="0" smtClean="0">
                <a:effectLst/>
              </a:rPr>
              <a:t>設備</a:t>
            </a:r>
            <a:r>
              <a:rPr lang="ja-JP" altLang="en-US" sz="1000" dirty="0">
                <a:effectLst/>
              </a:rPr>
              <a:t>の</a:t>
            </a:r>
            <a:r>
              <a:rPr lang="ja-JP" altLang="en-US" sz="1000" dirty="0" smtClean="0">
                <a:effectLst/>
              </a:rPr>
              <a:t>運用・管理・保守は自前</a:t>
            </a:r>
          </a:p>
          <a:p>
            <a:pPr marL="171450" indent="-171450">
              <a:buFont typeface="Wingdings" charset="2"/>
              <a:buChar char="v"/>
            </a:pPr>
            <a:r>
              <a:rPr kumimoji="1" lang="ja-JP" altLang="en-US" sz="1000" dirty="0" smtClean="0">
                <a:effectLst/>
              </a:rPr>
              <a:t>需要変動に柔軟性なし</a:t>
            </a:r>
            <a:endParaRPr kumimoji="1" lang="ja-JP" altLang="en-US" sz="1000" dirty="0">
              <a:effectLst/>
            </a:endParaRPr>
          </a:p>
        </p:txBody>
      </p:sp>
      <p:sp>
        <p:nvSpPr>
          <p:cNvPr id="198" name="正方形/長方形 197"/>
          <p:cNvSpPr/>
          <p:nvPr/>
        </p:nvSpPr>
        <p:spPr>
          <a:xfrm>
            <a:off x="698626" y="2332760"/>
            <a:ext cx="2118610" cy="461665"/>
          </a:xfrm>
          <a:prstGeom prst="rect">
            <a:avLst/>
          </a:prstGeom>
        </p:spPr>
        <p:txBody>
          <a:bodyPr wrap="square">
            <a:spAutoFit/>
          </a:bodyPr>
          <a:lstStyle/>
          <a:p>
            <a:pPr lvl="0" algn="ctr"/>
            <a:r>
              <a:rPr lang="ja-JP" altLang="en-US" sz="1200" dirty="0">
                <a:solidFill>
                  <a:prstClr val="black"/>
                </a:solidFill>
              </a:rPr>
              <a:t>電力供給が</a:t>
            </a:r>
            <a:r>
              <a:rPr lang="ja-JP" altLang="en-US" sz="1200" dirty="0" smtClean="0">
                <a:solidFill>
                  <a:prstClr val="black"/>
                </a:solidFill>
              </a:rPr>
              <a:t>不安定</a:t>
            </a:r>
          </a:p>
          <a:p>
            <a:pPr lvl="0" algn="ctr"/>
            <a:r>
              <a:rPr lang="ja-JP" altLang="en-US" sz="1200" dirty="0" smtClean="0">
                <a:solidFill>
                  <a:prstClr val="black"/>
                </a:solidFill>
              </a:rPr>
              <a:t>自前</a:t>
            </a:r>
            <a:r>
              <a:rPr lang="ja-JP" altLang="en-US" sz="1200" dirty="0">
                <a:solidFill>
                  <a:prstClr val="black"/>
                </a:solidFill>
              </a:rPr>
              <a:t>で発電設備を所有</a:t>
            </a:r>
            <a:endParaRPr lang="en-US" altLang="ja-JP" sz="1200" dirty="0">
              <a:solidFill>
                <a:prstClr val="black"/>
              </a:solidFill>
            </a:endParaRPr>
          </a:p>
        </p:txBody>
      </p:sp>
      <p:sp>
        <p:nvSpPr>
          <p:cNvPr id="203" name="テキスト ボックス 202"/>
          <p:cNvSpPr txBox="1"/>
          <p:nvPr/>
        </p:nvSpPr>
        <p:spPr>
          <a:xfrm>
            <a:off x="1019128" y="5338051"/>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06" name="下矢印 205"/>
          <p:cNvSpPr/>
          <p:nvPr/>
        </p:nvSpPr>
        <p:spPr>
          <a:xfrm>
            <a:off x="1468748" y="2868503"/>
            <a:ext cx="508789" cy="1552742"/>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電　力</a:t>
            </a:r>
            <a:endParaRPr kumimoji="1" lang="ja-JP" altLang="en-US" sz="12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920484" y="871069"/>
            <a:ext cx="2851665" cy="5462467"/>
            <a:chOff x="2920484" y="871069"/>
            <a:chExt cx="2851665" cy="5462467"/>
          </a:xfrm>
        </p:grpSpPr>
        <p:sp>
          <p:nvSpPr>
            <p:cNvPr id="212" name="下矢印 211"/>
            <p:cNvSpPr/>
            <p:nvPr/>
          </p:nvSpPr>
          <p:spPr>
            <a:xfrm rot="16200000" flipH="1">
              <a:off x="5080645" y="3277089"/>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下矢印 212"/>
            <p:cNvSpPr/>
            <p:nvPr/>
          </p:nvSpPr>
          <p:spPr>
            <a:xfrm rot="5400000">
              <a:off x="3665921" y="327708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下矢印 209"/>
            <p:cNvSpPr/>
            <p:nvPr/>
          </p:nvSpPr>
          <p:spPr>
            <a:xfrm rot="2759071">
              <a:off x="3838035" y="377485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下矢印 210"/>
            <p:cNvSpPr/>
            <p:nvPr/>
          </p:nvSpPr>
          <p:spPr>
            <a:xfrm rot="18840929" flipH="1">
              <a:off x="4848116" y="3779477"/>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下矢印 208"/>
            <p:cNvSpPr/>
            <p:nvPr/>
          </p:nvSpPr>
          <p:spPr>
            <a:xfrm>
              <a:off x="4360276" y="2868503"/>
              <a:ext cx="427624" cy="1552742"/>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正方形/長方形 191"/>
            <p:cNvSpPr/>
            <p:nvPr/>
          </p:nvSpPr>
          <p:spPr>
            <a:xfrm>
              <a:off x="3531791" y="4499505"/>
              <a:ext cx="2088038" cy="18340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531712" y="871069"/>
              <a:ext cx="2088038" cy="194922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4080933" y="1703917"/>
              <a:ext cx="482600" cy="550333"/>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4419600" y="1873249"/>
              <a:ext cx="736600" cy="389468"/>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51300" y="2067983"/>
              <a:ext cx="736600" cy="23199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936068"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838701"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834467"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931835"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4834461"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31829"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834455"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931823"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flipV="1">
              <a:off x="4156869" y="1635762"/>
              <a:ext cx="326231" cy="185831"/>
            </a:xfrm>
            <a:prstGeom prst="trapezoi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二等辺三角形 126"/>
            <p:cNvSpPr/>
            <p:nvPr/>
          </p:nvSpPr>
          <p:spPr>
            <a:xfrm flipV="1">
              <a:off x="4575810" y="322682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720591" y="317095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二等辺三角形 128"/>
            <p:cNvSpPr/>
            <p:nvPr/>
          </p:nvSpPr>
          <p:spPr>
            <a:xfrm flipV="1">
              <a:off x="4393992" y="336017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538773" y="330430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二等辺三角形 130"/>
            <p:cNvSpPr/>
            <p:nvPr/>
          </p:nvSpPr>
          <p:spPr>
            <a:xfrm flipV="1">
              <a:off x="4193541" y="3490775"/>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338322" y="3434903"/>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テキスト ボックス 132"/>
            <p:cNvSpPr txBox="1"/>
            <p:nvPr/>
          </p:nvSpPr>
          <p:spPr>
            <a:xfrm>
              <a:off x="3617857" y="959686"/>
              <a:ext cx="1915909" cy="369332"/>
            </a:xfrm>
            <a:prstGeom prst="rect">
              <a:avLst/>
            </a:prstGeom>
            <a:noFill/>
          </p:spPr>
          <p:txBody>
            <a:bodyPr wrap="none" rtlCol="0">
              <a:spAutoFit/>
            </a:bodyPr>
            <a:lstStyle/>
            <a:p>
              <a:pPr algn="ctr"/>
              <a:r>
                <a:rPr kumimoji="1" lang="ja-JP" altLang="en-US" dirty="0" smtClean="0"/>
                <a:t>電力会社・発電所</a:t>
              </a:r>
              <a:endParaRPr kumimoji="1" lang="ja-JP" altLang="en-US" dirty="0"/>
            </a:p>
          </p:txBody>
        </p:sp>
        <p:grpSp>
          <p:nvGrpSpPr>
            <p:cNvPr id="179" name="図形グループ 178"/>
            <p:cNvGrpSpPr/>
            <p:nvPr/>
          </p:nvGrpSpPr>
          <p:grpSpPr>
            <a:xfrm>
              <a:off x="3794162" y="4747061"/>
              <a:ext cx="1552502" cy="596988"/>
              <a:chOff x="946150" y="4404782"/>
              <a:chExt cx="1885950" cy="569809"/>
            </a:xfrm>
          </p:grpSpPr>
          <p:sp>
            <p:nvSpPr>
              <p:cNvPr id="180" name="正方形/長方形 179"/>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フローチャート: 論理積ゲート 180"/>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正方形/長方形 186"/>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5" name="正方形/長方形 194"/>
            <p:cNvSpPr/>
            <p:nvPr/>
          </p:nvSpPr>
          <p:spPr>
            <a:xfrm>
              <a:off x="3652704" y="2332760"/>
              <a:ext cx="1899138" cy="461665"/>
            </a:xfrm>
            <a:prstGeom prst="rect">
              <a:avLst/>
            </a:prstGeom>
          </p:spPr>
          <p:txBody>
            <a:bodyPr wrap="square">
              <a:spAutoFit/>
            </a:bodyPr>
            <a:lstStyle/>
            <a:p>
              <a:pPr algn="ctr"/>
              <a:r>
                <a:rPr lang="ja-JP" altLang="en-US" sz="1200" dirty="0"/>
                <a:t>大規模な発電</a:t>
              </a:r>
              <a:r>
                <a:rPr lang="ja-JP" altLang="en-US" sz="1200" dirty="0" smtClean="0"/>
                <a:t>設備</a:t>
              </a:r>
            </a:p>
            <a:p>
              <a:pPr algn="ctr"/>
              <a:r>
                <a:rPr lang="ja-JP" altLang="en-US" sz="1200" dirty="0" smtClean="0"/>
                <a:t>低料金</a:t>
              </a:r>
              <a:r>
                <a:rPr lang="ja-JP" altLang="en-US" sz="1200" dirty="0"/>
                <a:t>で安定供給を実現</a:t>
              </a:r>
            </a:p>
          </p:txBody>
        </p:sp>
        <p:sp>
          <p:nvSpPr>
            <p:cNvPr id="199" name="テキスト ボックス 198"/>
            <p:cNvSpPr txBox="1"/>
            <p:nvPr/>
          </p:nvSpPr>
          <p:spPr>
            <a:xfrm>
              <a:off x="3524250"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4" name="テキスト ボックス 203"/>
            <p:cNvSpPr txBox="1"/>
            <p:nvPr/>
          </p:nvSpPr>
          <p:spPr>
            <a:xfrm>
              <a:off x="3848518" y="5340845"/>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24" name="テキスト ボックス 223"/>
            <p:cNvSpPr txBox="1"/>
            <p:nvPr/>
          </p:nvSpPr>
          <p:spPr>
            <a:xfrm>
              <a:off x="4178367" y="3922296"/>
              <a:ext cx="800219" cy="338554"/>
            </a:xfrm>
            <a:prstGeom prst="rect">
              <a:avLst/>
            </a:prstGeom>
            <a:noFill/>
          </p:spPr>
          <p:txBody>
            <a:bodyPr wrap="none" rtlCol="0">
              <a:spAutoFit/>
            </a:bodyPr>
            <a:lstStyle/>
            <a:p>
              <a:r>
                <a:rPr kumimoji="1" lang="ja-JP" altLang="en-US" sz="1600" dirty="0" smtClean="0"/>
                <a:t>送電網</a:t>
              </a:r>
              <a:endParaRPr kumimoji="1" lang="ja-JP" altLang="en-US" sz="1600" dirty="0"/>
            </a:p>
          </p:txBody>
        </p:sp>
        <p:sp>
          <p:nvSpPr>
            <p:cNvPr id="226" name="二等辺三角形 225"/>
            <p:cNvSpPr/>
            <p:nvPr/>
          </p:nvSpPr>
          <p:spPr>
            <a:xfrm rot="5400000">
              <a:off x="2203602" y="3416181"/>
              <a:ext cx="1853892" cy="42012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a:off x="5619829" y="876150"/>
            <a:ext cx="2974162" cy="5452768"/>
            <a:chOff x="5619829" y="876150"/>
            <a:chExt cx="2974162" cy="5452768"/>
          </a:xfrm>
        </p:grpSpPr>
        <p:sp>
          <p:nvSpPr>
            <p:cNvPr id="194" name="正方形/長方形 193"/>
            <p:cNvSpPr/>
            <p:nvPr/>
          </p:nvSpPr>
          <p:spPr>
            <a:xfrm>
              <a:off x="6346092" y="4494886"/>
              <a:ext cx="2089150" cy="18340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6346092" y="876150"/>
              <a:ext cx="2089150" cy="19441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6500446" y="1403350"/>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6500446" y="1596812"/>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a:stCxn id="42" idx="6"/>
                <a:endCxn id="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500446" y="1778405"/>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a:stCxn id="46" idx="6"/>
                <a:endCxn id="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500446" y="213740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a:stCxn id="50" idx="6"/>
                <a:endCxn id="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500446" y="195409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870700" y="140589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870700" y="159935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870700" y="1780946"/>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870700" y="2139949"/>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70700" y="195663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7245350" y="1408432"/>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7245350" y="1601894"/>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245350" y="1783487"/>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245350" y="2142490"/>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245350" y="195917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a:stCxn id="94" idx="6"/>
                <a:endCxn id="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2"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903"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003"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492"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 name="テキスト ボックス 137"/>
            <p:cNvSpPr txBox="1"/>
            <p:nvPr/>
          </p:nvSpPr>
          <p:spPr>
            <a:xfrm>
              <a:off x="6577699" y="959686"/>
              <a:ext cx="1613843" cy="369332"/>
            </a:xfrm>
            <a:prstGeom prst="rect">
              <a:avLst/>
            </a:prstGeom>
            <a:noFill/>
          </p:spPr>
          <p:txBody>
            <a:bodyPr wrap="none" rtlCol="0">
              <a:spAutoFit/>
            </a:bodyPr>
            <a:lstStyle/>
            <a:p>
              <a:pPr algn="ctr"/>
              <a:r>
                <a:rPr lang="ja-JP" altLang="en-US" dirty="0" smtClean="0"/>
                <a:t>データセンター</a:t>
              </a:r>
              <a:endParaRPr kumimoji="1" lang="ja-JP" altLang="en-US" dirty="0"/>
            </a:p>
          </p:txBody>
        </p:sp>
        <p:grpSp>
          <p:nvGrpSpPr>
            <p:cNvPr id="139" name="図形グループ 138"/>
            <p:cNvGrpSpPr/>
            <p:nvPr/>
          </p:nvGrpSpPr>
          <p:grpSpPr>
            <a:xfrm>
              <a:off x="7598996" y="1405891"/>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7598996" y="1599353"/>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7598996" y="1780946"/>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7598996" y="2139949"/>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7598996" y="1956634"/>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7973646" y="1408432"/>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7973646" y="1601894"/>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7973646" y="1783487"/>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7973646" y="2142490"/>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7973646" y="1959175"/>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0" name="正方形/長方形 199"/>
            <p:cNvSpPr/>
            <p:nvPr/>
          </p:nvSpPr>
          <p:spPr>
            <a:xfrm>
              <a:off x="6346092" y="2332760"/>
              <a:ext cx="2089150" cy="461665"/>
            </a:xfrm>
            <a:prstGeom prst="rect">
              <a:avLst/>
            </a:prstGeom>
          </p:spPr>
          <p:txBody>
            <a:bodyPr wrap="square">
              <a:spAutoFit/>
            </a:bodyPr>
            <a:lstStyle/>
            <a:p>
              <a:pPr algn="ctr"/>
              <a:r>
                <a:rPr lang="ja-JP" altLang="en-US" sz="1200" dirty="0"/>
                <a:t>大規模</a:t>
              </a:r>
              <a:r>
                <a:rPr lang="ja-JP" altLang="en-US" sz="1200" dirty="0" smtClean="0"/>
                <a:t>なシステム資源</a:t>
              </a:r>
            </a:p>
            <a:p>
              <a:pPr algn="ctr"/>
              <a:r>
                <a:rPr lang="ja-JP" altLang="en-US" sz="1200" dirty="0" smtClean="0"/>
                <a:t>低料金</a:t>
              </a:r>
              <a:r>
                <a:rPr lang="ja-JP" altLang="en-US" sz="1200" dirty="0"/>
                <a:t>で安定供給を実現</a:t>
              </a:r>
            </a:p>
          </p:txBody>
        </p:sp>
        <p:sp>
          <p:nvSpPr>
            <p:cNvPr id="201" name="テキスト ボックス 200"/>
            <p:cNvSpPr txBox="1"/>
            <p:nvPr/>
          </p:nvSpPr>
          <p:spPr>
            <a:xfrm>
              <a:off x="6346092"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5" name="テキスト ボックス 204"/>
            <p:cNvSpPr txBox="1"/>
            <p:nvPr/>
          </p:nvSpPr>
          <p:spPr>
            <a:xfrm>
              <a:off x="6346093" y="5340845"/>
              <a:ext cx="2102606" cy="369332"/>
            </a:xfrm>
            <a:prstGeom prst="rect">
              <a:avLst/>
            </a:prstGeom>
            <a:noFill/>
          </p:spPr>
          <p:txBody>
            <a:bodyPr wrap="square" rtlCol="0">
              <a:spAutoFit/>
            </a:bodyPr>
            <a:lstStyle/>
            <a:p>
              <a:pPr algn="ctr"/>
              <a:r>
                <a:rPr kumimoji="1" lang="ja-JP" altLang="en-US" dirty="0" smtClean="0"/>
                <a:t>システム・ユーザー</a:t>
              </a:r>
              <a:endParaRPr kumimoji="1" lang="ja-JP" altLang="en-US" dirty="0"/>
            </a:p>
          </p:txBody>
        </p:sp>
        <p:sp>
          <p:nvSpPr>
            <p:cNvPr id="214" name="角丸四角形 213"/>
            <p:cNvSpPr/>
            <p:nvPr/>
          </p:nvSpPr>
          <p:spPr>
            <a:xfrm>
              <a:off x="6346093" y="3059843"/>
              <a:ext cx="2156557" cy="1232757"/>
            </a:xfrm>
            <a:prstGeom prst="round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FFFF"/>
                </a:solidFill>
                <a:latin typeface="ＭＳ Ｐゴシック"/>
                <a:ea typeface="ＭＳ Ｐゴシック"/>
                <a:cs typeface="ＭＳ Ｐゴシック"/>
              </a:endParaRPr>
            </a:p>
          </p:txBody>
        </p:sp>
        <p:sp>
          <p:nvSpPr>
            <p:cNvPr id="216" name="上下矢印 215"/>
            <p:cNvSpPr/>
            <p:nvPr/>
          </p:nvSpPr>
          <p:spPr>
            <a:xfrm>
              <a:off x="7172980" y="2868503"/>
              <a:ext cx="468512" cy="155274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17" name="上下矢印 216"/>
            <p:cNvSpPr/>
            <p:nvPr/>
          </p:nvSpPr>
          <p:spPr>
            <a:xfrm rot="5400000">
              <a:off x="6676562" y="3286603"/>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上下矢印 217"/>
            <p:cNvSpPr/>
            <p:nvPr/>
          </p:nvSpPr>
          <p:spPr>
            <a:xfrm rot="5400000">
              <a:off x="7873086" y="3286604"/>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上下矢印 219"/>
            <p:cNvSpPr/>
            <p:nvPr/>
          </p:nvSpPr>
          <p:spPr>
            <a:xfrm rot="2954820">
              <a:off x="7701486" y="3026248"/>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上下矢印 220"/>
            <p:cNvSpPr/>
            <p:nvPr/>
          </p:nvSpPr>
          <p:spPr>
            <a:xfrm rot="18645180" flipH="1">
              <a:off x="6837887" y="3023464"/>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上下矢印 221"/>
            <p:cNvSpPr/>
            <p:nvPr/>
          </p:nvSpPr>
          <p:spPr>
            <a:xfrm rot="18645180" flipV="1">
              <a:off x="7701486" y="3776149"/>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上下矢印 222"/>
            <p:cNvSpPr/>
            <p:nvPr/>
          </p:nvSpPr>
          <p:spPr>
            <a:xfrm rot="2954820" flipH="1" flipV="1">
              <a:off x="6837887" y="3773365"/>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739025" y="3922296"/>
              <a:ext cx="1359667" cy="338554"/>
            </a:xfrm>
            <a:prstGeom prst="rect">
              <a:avLst/>
            </a:prstGeom>
            <a:noFill/>
          </p:spPr>
          <p:txBody>
            <a:bodyPr wrap="none" rtlCol="0">
              <a:spAutoFit/>
            </a:bodyPr>
            <a:lstStyle/>
            <a:p>
              <a:pPr algn="ctr"/>
              <a:r>
                <a:rPr kumimoji="1" lang="ja-JP" altLang="en-US" sz="1600" dirty="0" smtClean="0">
                  <a:solidFill>
                    <a:schemeClr val="bg1"/>
                  </a:solidFill>
                </a:rPr>
                <a:t>インターネット</a:t>
              </a:r>
              <a:endParaRPr kumimoji="1" lang="ja-JP" altLang="en-US" sz="1600" dirty="0">
                <a:solidFill>
                  <a:schemeClr val="bg1"/>
                </a:solidFill>
              </a:endParaRPr>
            </a:p>
          </p:txBody>
        </p:sp>
        <p:sp>
          <p:nvSpPr>
            <p:cNvPr id="228" name="等号 227"/>
            <p:cNvSpPr/>
            <p:nvPr/>
          </p:nvSpPr>
          <p:spPr>
            <a:xfrm>
              <a:off x="5619829" y="3237838"/>
              <a:ext cx="726264" cy="724961"/>
            </a:xfrm>
            <a:prstGeom prst="mathEqual">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1432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の価値</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614960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250825" y="228600"/>
            <a:ext cx="8893175" cy="533400"/>
          </a:xfrm>
        </p:spPr>
        <p:txBody>
          <a:bodyPr/>
          <a:lstStyle/>
          <a:p>
            <a:pPr eaLnBrk="1" hangingPunct="1"/>
            <a:r>
              <a:rPr lang="ja-JP" altLang="en-US" sz="2800" dirty="0" smtClean="0">
                <a:solidFill>
                  <a:srgbClr val="7F7F7F"/>
                </a:solidFill>
                <a:ea typeface="ＭＳ Ｐゴシック" charset="-128"/>
              </a:rPr>
              <a:t>歴史的背景から考えるクラウドへの期待</a:t>
            </a:r>
            <a:endParaRPr lang="en-US" altLang="ja-JP" sz="2800" dirty="0" smtClean="0">
              <a:solidFill>
                <a:srgbClr val="7F7F7F"/>
              </a:solidFill>
              <a:ea typeface="ＭＳ Ｐゴシック" charset="-128"/>
            </a:endParaRPr>
          </a:p>
        </p:txBody>
      </p:sp>
      <p:sp>
        <p:nvSpPr>
          <p:cNvPr id="760841" name="AutoShape 9"/>
          <p:cNvSpPr>
            <a:spLocks noChangeArrowheads="1"/>
          </p:cNvSpPr>
          <p:nvPr/>
        </p:nvSpPr>
        <p:spPr bwMode="auto">
          <a:xfrm>
            <a:off x="279791" y="301636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79791" y="4065644"/>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79845" y="520273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79791" y="1849715"/>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grpSp>
        <p:nvGrpSpPr>
          <p:cNvPr id="8" name="図形グループ 7"/>
          <p:cNvGrpSpPr/>
          <p:nvPr/>
        </p:nvGrpSpPr>
        <p:grpSpPr>
          <a:xfrm>
            <a:off x="5057728" y="1849715"/>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smtClean="0">
                  <a:solidFill>
                    <a:srgbClr val="FFFFFF"/>
                  </a:solidFill>
                  <a:ea typeface="HGP創英角ｺﾞｼｯｸUB" pitchFamily="50" charset="-128"/>
                </a:rPr>
                <a:t>サーバー</a:t>
              </a:r>
              <a:endParaRPr lang="ja-JP" altLang="en-US" sz="1400" dirty="0">
                <a:solidFill>
                  <a:srgbClr val="FFFFFF"/>
                </a:solidFill>
                <a:ea typeface="HGP創英角ｺﾞｼｯｸUB" pitchFamily="50" charset="-128"/>
              </a:endParaRP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ＰＣサーバー</a:t>
              </a:r>
              <a:endParaRPr lang="ja-JP" altLang="en-US" sz="1400" dirty="0">
                <a:solidFill>
                  <a:srgbClr val="FFFFFF"/>
                </a:solidFill>
                <a:ea typeface="HGP創英角ｺﾞｼｯｸUB" pitchFamily="50" charset="-128"/>
              </a:endParaRP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smtClean="0">
                  <a:solidFill>
                    <a:schemeClr val="bg1"/>
                  </a:solidFill>
                  <a:latin typeface="HGP創英角ｺﾞｼｯｸUB" pitchFamily="50" charset="-128"/>
                  <a:ea typeface="HGP創英角ｺﾞｼｯｸUB" pitchFamily="50" charset="-128"/>
                </a:rPr>
                <a:t>Intel </a:t>
              </a:r>
            </a:p>
            <a:p>
              <a:pPr algn="ctr"/>
              <a:r>
                <a:rPr lang="ja-JP" altLang="en-US" sz="1000" dirty="0" smtClean="0">
                  <a:solidFill>
                    <a:schemeClr val="bg1"/>
                  </a:solidFill>
                  <a:latin typeface="HGP創英角ｺﾞｼｯｸUB" pitchFamily="50" charset="-128"/>
                  <a:ea typeface="HGP創英角ｺﾞｼｯｸUB" pitchFamily="50" charset="-128"/>
                </a:rPr>
                <a:t>アーキテクチャ</a:t>
              </a:r>
              <a:endParaRPr lang="ja-JP" altLang="en-US" sz="1000" dirty="0">
                <a:solidFill>
                  <a:schemeClr val="bg1"/>
                </a:solidFill>
                <a:latin typeface="HGP創英角ｺﾞｼｯｸUB" pitchFamily="50" charset="-128"/>
                <a:ea typeface="HGP創英角ｺﾞｼｯｸUB" pitchFamily="50" charset="-128"/>
              </a:endParaRP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498991" y="1320914"/>
            <a:ext cx="1708540" cy="4186619"/>
            <a:chOff x="1498991" y="1320914"/>
            <a:chExt cx="1708540" cy="4186619"/>
          </a:xfrm>
        </p:grpSpPr>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smtClean="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smtClean="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smtClean="0">
                  <a:solidFill>
                    <a:srgbClr val="FFFFFF"/>
                  </a:solidFill>
                  <a:ea typeface="HGP創英角ｺﾞｼｯｸUB" pitchFamily="50" charset="-128"/>
                </a:rPr>
                <a:t>IBM System/360</a:t>
              </a:r>
            </a:p>
            <a:p>
              <a:pPr algn="ctr"/>
              <a:r>
                <a:rPr lang="ja-JP" altLang="en-US" sz="1000" dirty="0" smtClean="0">
                  <a:solidFill>
                    <a:srgbClr val="FFFFFF"/>
                  </a:solidFill>
                  <a:ea typeface="HGP創英角ｺﾞｼｯｸUB" pitchFamily="50" charset="-128"/>
                </a:rPr>
                <a:t>アーキテクチャ</a:t>
              </a:r>
              <a:endParaRPr lang="ja-JP" altLang="en-US" sz="1000" dirty="0">
                <a:solidFill>
                  <a:srgbClr val="FFFFFF"/>
                </a:solidFill>
                <a:ea typeface="HGP創英角ｺﾞｼｯｸUB" pitchFamily="50" charset="-128"/>
              </a:endParaRPr>
            </a:p>
          </p:txBody>
        </p: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54700" y="1320914"/>
            <a:ext cx="1904999" cy="4491419"/>
            <a:chOff x="3154700" y="1320914"/>
            <a:chExt cx="1904999" cy="4491419"/>
          </a:xfrm>
        </p:grpSpPr>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a:t>
              </a:r>
              <a:endParaRPr lang="ja-JP" altLang="en-US" sz="1400" dirty="0">
                <a:solidFill>
                  <a:srgbClr val="FFFFFF"/>
                </a:solidFill>
                <a:ea typeface="HGP創英角ｺﾞｼｯｸUB" pitchFamily="50" charset="-128"/>
              </a:endParaRP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ミニコン</a:t>
              </a:r>
              <a:endParaRPr lang="ja-JP" altLang="en-US" sz="1400" dirty="0">
                <a:solidFill>
                  <a:srgbClr val="FFFFFF"/>
                </a:solidFill>
                <a:ea typeface="HGP創英角ｺﾞｼｯｸUB" pitchFamily="50" charset="-128"/>
              </a:endParaRP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オフコン</a:t>
              </a:r>
              <a:endParaRPr lang="ja-JP" altLang="en-US" sz="1400" dirty="0">
                <a:solidFill>
                  <a:srgbClr val="FFFFFF"/>
                </a:solidFill>
                <a:ea typeface="HGP創英角ｺﾞｼｯｸUB" pitchFamily="50" charset="-128"/>
              </a:endParaRP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smtClean="0">
                  <a:solidFill>
                    <a:srgbClr val="FFFFFF"/>
                  </a:solidFill>
                  <a:ea typeface="HGP創英角ｺﾞｼｯｸUB" pitchFamily="50" charset="-128"/>
                </a:rPr>
                <a:t>ダウンサイジング</a:t>
              </a:r>
              <a:endParaRPr lang="en-US" altLang="ja-JP" sz="1000" dirty="0" smtClean="0">
                <a:solidFill>
                  <a:srgbClr val="FFFFFF"/>
                </a:solidFill>
                <a:ea typeface="HGP創英角ｺﾞｼｯｸUB" pitchFamily="50" charset="-128"/>
              </a:endParaRPr>
            </a:p>
            <a:p>
              <a:pPr algn="ctr"/>
              <a:r>
                <a:rPr lang="ja-JP" altLang="en-US" sz="1000" dirty="0" smtClean="0">
                  <a:solidFill>
                    <a:srgbClr val="FFFFFF"/>
                  </a:solidFill>
                  <a:ea typeface="HGP創英角ｺﾞｼｯｸUB" pitchFamily="50" charset="-128"/>
                </a:rPr>
                <a:t>マルチベンダー</a:t>
              </a:r>
              <a:endParaRPr lang="ja-JP" altLang="en-US" sz="1000" dirty="0">
                <a:solidFill>
                  <a:srgbClr val="FFFFFF"/>
                </a:solidFill>
                <a:ea typeface="HGP創英角ｺﾞｼｯｸUB" pitchFamily="50" charset="-128"/>
              </a:endParaRP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grpSp>
      <p:pic>
        <p:nvPicPr>
          <p:cNvPr id="74" name="図 73"/>
          <p:cNvPicPr>
            <a:picLocks noChangeAspect="1"/>
          </p:cNvPicPr>
          <p:nvPr/>
        </p:nvPicPr>
        <p:blipFill>
          <a:blip r:embed="rId3"/>
          <a:stretch>
            <a:fillRect/>
          </a:stretch>
        </p:blipFill>
        <p:spPr>
          <a:xfrm>
            <a:off x="8143909" y="6690380"/>
            <a:ext cx="892142" cy="15231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pic>
      <p:grpSp>
        <p:nvGrpSpPr>
          <p:cNvPr id="9" name="図形グループ 8"/>
          <p:cNvGrpSpPr/>
          <p:nvPr/>
        </p:nvGrpSpPr>
        <p:grpSpPr>
          <a:xfrm>
            <a:off x="6948770" y="1320914"/>
            <a:ext cx="1788619" cy="4491419"/>
            <a:chOff x="6948770" y="1320914"/>
            <a:chExt cx="1788619"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smtClean="0">
                  <a:solidFill>
                    <a:srgbClr val="FFFFFF"/>
                  </a:solidFill>
                  <a:latin typeface="Arial"/>
                  <a:ea typeface="HGP創英角ｺﾞｼｯｸUB" pitchFamily="50" charset="-128"/>
                  <a:cs typeface="Arial"/>
                </a:rPr>
                <a:t>PC+</a:t>
              </a:r>
              <a:r>
                <a:rPr lang="ja-JP" altLang="en-US" sz="1200" dirty="0" smtClean="0">
                  <a:solidFill>
                    <a:srgbClr val="FFFFFF"/>
                  </a:solidFill>
                  <a:latin typeface="Arial"/>
                  <a:ea typeface="HGP創英角ｺﾞｼｯｸUB" pitchFamily="50" charset="-128"/>
                  <a:cs typeface="Arial"/>
                </a:rPr>
                <a:t>モバイル</a:t>
              </a:r>
              <a:r>
                <a:rPr lang="en-US" altLang="ja-JP" sz="1200" dirty="0" smtClean="0">
                  <a:solidFill>
                    <a:srgbClr val="FFFFFF"/>
                  </a:solidFill>
                  <a:latin typeface="Arial"/>
                  <a:ea typeface="HGP創英角ｺﾞｼｯｸUB" pitchFamily="50" charset="-128"/>
                  <a:cs typeface="Arial"/>
                </a:rPr>
                <a:t>+</a:t>
              </a:r>
              <a:r>
                <a:rPr lang="en-US" altLang="ja-JP" sz="1200" dirty="0" err="1" smtClean="0">
                  <a:solidFill>
                    <a:srgbClr val="FFFFFF"/>
                  </a:solidFill>
                  <a:latin typeface="Arial"/>
                  <a:ea typeface="HGP創英角ｺﾞｼｯｸUB" pitchFamily="50" charset="-128"/>
                  <a:cs typeface="Arial"/>
                </a:rPr>
                <a:t>IoT</a:t>
              </a:r>
              <a:endParaRPr lang="en-US" altLang="ja-JP" sz="800" dirty="0" smtClean="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smtClean="0">
                  <a:solidFill>
                    <a:srgbClr val="0000FF"/>
                  </a:solidFill>
                  <a:effectLst/>
                  <a:ea typeface="HGP創英角ｺﾞｼｯｸUB" pitchFamily="50" charset="-128"/>
                </a:rPr>
                <a:t>データセンター</a:t>
              </a:r>
              <a:endParaRPr lang="ja-JP" altLang="en-US" sz="1200" dirty="0">
                <a:solidFill>
                  <a:srgbClr val="0000FF"/>
                </a:solidFill>
                <a:effectLst/>
                <a:ea typeface="HGP創英角ｺﾞｼｯｸUB" pitchFamily="50" charset="-128"/>
              </a:endParaRPr>
            </a:p>
          </p:txBody>
        </p:sp>
      </p:grpSp>
    </p:spTree>
    <p:extLst>
      <p:ext uri="{BB962C8B-B14F-4D97-AF65-F5344CB8AC3E}">
        <p14:creationId xmlns:p14="http://schemas.microsoft.com/office/powerpoint/2010/main" val="1440889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0841"/>
                                        </p:tgtEl>
                                        <p:attrNameLst>
                                          <p:attrName>style.visibility</p:attrName>
                                        </p:attrNameLst>
                                      </p:cBhvr>
                                      <p:to>
                                        <p:strVal val="visible"/>
                                      </p:to>
                                    </p:set>
                                    <p:anim calcmode="lin" valueType="num">
                                      <p:cBhvr>
                                        <p:cTn id="7" dur="500" fill="hold"/>
                                        <p:tgtEl>
                                          <p:spTgt spid="760841"/>
                                        </p:tgtEl>
                                        <p:attrNameLst>
                                          <p:attrName>ppt_w</p:attrName>
                                        </p:attrNameLst>
                                      </p:cBhvr>
                                      <p:tavLst>
                                        <p:tav tm="0">
                                          <p:val>
                                            <p:fltVal val="0"/>
                                          </p:val>
                                        </p:tav>
                                        <p:tav tm="100000">
                                          <p:val>
                                            <p:strVal val="#ppt_w"/>
                                          </p:val>
                                        </p:tav>
                                      </p:tavLst>
                                    </p:anim>
                                    <p:anim calcmode="lin" valueType="num">
                                      <p:cBhvr>
                                        <p:cTn id="8" dur="500" fill="hold"/>
                                        <p:tgtEl>
                                          <p:spTgt spid="760841"/>
                                        </p:tgtEl>
                                        <p:attrNameLst>
                                          <p:attrName>ppt_h</p:attrName>
                                        </p:attrNameLst>
                                      </p:cBhvr>
                                      <p:tavLst>
                                        <p:tav tm="0">
                                          <p:val>
                                            <p:fltVal val="0"/>
                                          </p:val>
                                        </p:tav>
                                        <p:tav tm="100000">
                                          <p:val>
                                            <p:strVal val="#ppt_h"/>
                                          </p:val>
                                        </p:tav>
                                      </p:tavLst>
                                    </p:anim>
                                    <p:animEffect transition="in" filter="fade">
                                      <p:cBhvr>
                                        <p:cTn id="9" dur="500"/>
                                        <p:tgtEl>
                                          <p:spTgt spid="7608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0844"/>
                                        </p:tgtEl>
                                        <p:attrNameLst>
                                          <p:attrName>style.visibility</p:attrName>
                                        </p:attrNameLst>
                                      </p:cBhvr>
                                      <p:to>
                                        <p:strVal val="visible"/>
                                      </p:to>
                                    </p:set>
                                    <p:anim calcmode="lin" valueType="num">
                                      <p:cBhvr>
                                        <p:cTn id="12" dur="500" fill="hold"/>
                                        <p:tgtEl>
                                          <p:spTgt spid="760844"/>
                                        </p:tgtEl>
                                        <p:attrNameLst>
                                          <p:attrName>ppt_w</p:attrName>
                                        </p:attrNameLst>
                                      </p:cBhvr>
                                      <p:tavLst>
                                        <p:tav tm="0">
                                          <p:val>
                                            <p:fltVal val="0"/>
                                          </p:val>
                                        </p:tav>
                                        <p:tav tm="100000">
                                          <p:val>
                                            <p:strVal val="#ppt_w"/>
                                          </p:val>
                                        </p:tav>
                                      </p:tavLst>
                                    </p:anim>
                                    <p:anim calcmode="lin" valueType="num">
                                      <p:cBhvr>
                                        <p:cTn id="13" dur="500" fill="hold"/>
                                        <p:tgtEl>
                                          <p:spTgt spid="760844"/>
                                        </p:tgtEl>
                                        <p:attrNameLst>
                                          <p:attrName>ppt_h</p:attrName>
                                        </p:attrNameLst>
                                      </p:cBhvr>
                                      <p:tavLst>
                                        <p:tav tm="0">
                                          <p:val>
                                            <p:fltVal val="0"/>
                                          </p:val>
                                        </p:tav>
                                        <p:tav tm="100000">
                                          <p:val>
                                            <p:strVal val="#ppt_h"/>
                                          </p:val>
                                        </p:tav>
                                      </p:tavLst>
                                    </p:anim>
                                    <p:animEffect transition="in" filter="fade">
                                      <p:cBhvr>
                                        <p:cTn id="14" dur="500"/>
                                        <p:tgtEl>
                                          <p:spTgt spid="7608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0842"/>
                                        </p:tgtEl>
                                        <p:attrNameLst>
                                          <p:attrName>style.visibility</p:attrName>
                                        </p:attrNameLst>
                                      </p:cBhvr>
                                      <p:to>
                                        <p:strVal val="visible"/>
                                      </p:to>
                                    </p:set>
                                    <p:anim calcmode="lin" valueType="num">
                                      <p:cBhvr>
                                        <p:cTn id="17" dur="500" fill="hold"/>
                                        <p:tgtEl>
                                          <p:spTgt spid="760842"/>
                                        </p:tgtEl>
                                        <p:attrNameLst>
                                          <p:attrName>ppt_w</p:attrName>
                                        </p:attrNameLst>
                                      </p:cBhvr>
                                      <p:tavLst>
                                        <p:tav tm="0">
                                          <p:val>
                                            <p:fltVal val="0"/>
                                          </p:val>
                                        </p:tav>
                                        <p:tav tm="100000">
                                          <p:val>
                                            <p:strVal val="#ppt_w"/>
                                          </p:val>
                                        </p:tav>
                                      </p:tavLst>
                                    </p:anim>
                                    <p:anim calcmode="lin" valueType="num">
                                      <p:cBhvr>
                                        <p:cTn id="18" dur="500" fill="hold"/>
                                        <p:tgtEl>
                                          <p:spTgt spid="760842"/>
                                        </p:tgtEl>
                                        <p:attrNameLst>
                                          <p:attrName>ppt_h</p:attrName>
                                        </p:attrNameLst>
                                      </p:cBhvr>
                                      <p:tavLst>
                                        <p:tav tm="0">
                                          <p:val>
                                            <p:fltVal val="0"/>
                                          </p:val>
                                        </p:tav>
                                        <p:tav tm="100000">
                                          <p:val>
                                            <p:strVal val="#ppt_h"/>
                                          </p:val>
                                        </p:tav>
                                      </p:tavLst>
                                    </p:anim>
                                    <p:animEffect transition="in" filter="fade">
                                      <p:cBhvr>
                                        <p:cTn id="19" dur="500"/>
                                        <p:tgtEl>
                                          <p:spTgt spid="7608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0843"/>
                                        </p:tgtEl>
                                        <p:attrNameLst>
                                          <p:attrName>style.visibility</p:attrName>
                                        </p:attrNameLst>
                                      </p:cBhvr>
                                      <p:to>
                                        <p:strVal val="visible"/>
                                      </p:to>
                                    </p:set>
                                    <p:anim calcmode="lin" valueType="num">
                                      <p:cBhvr>
                                        <p:cTn id="22" dur="500" fill="hold"/>
                                        <p:tgtEl>
                                          <p:spTgt spid="760843"/>
                                        </p:tgtEl>
                                        <p:attrNameLst>
                                          <p:attrName>ppt_w</p:attrName>
                                        </p:attrNameLst>
                                      </p:cBhvr>
                                      <p:tavLst>
                                        <p:tav tm="0">
                                          <p:val>
                                            <p:fltVal val="0"/>
                                          </p:val>
                                        </p:tav>
                                        <p:tav tm="100000">
                                          <p:val>
                                            <p:strVal val="#ppt_w"/>
                                          </p:val>
                                        </p:tav>
                                      </p:tavLst>
                                    </p:anim>
                                    <p:anim calcmode="lin" valueType="num">
                                      <p:cBhvr>
                                        <p:cTn id="23" dur="500" fill="hold"/>
                                        <p:tgtEl>
                                          <p:spTgt spid="760843"/>
                                        </p:tgtEl>
                                        <p:attrNameLst>
                                          <p:attrName>ppt_h</p:attrName>
                                        </p:attrNameLst>
                                      </p:cBhvr>
                                      <p:tavLst>
                                        <p:tav tm="0">
                                          <p:val>
                                            <p:fltVal val="0"/>
                                          </p:val>
                                        </p:tav>
                                        <p:tav tm="100000">
                                          <p:val>
                                            <p:strVal val="#ppt_h"/>
                                          </p:val>
                                        </p:tav>
                                      </p:tavLst>
                                    </p:anim>
                                    <p:animEffect transition="in" filter="fade">
                                      <p:cBhvr>
                                        <p:cTn id="24" dur="500"/>
                                        <p:tgtEl>
                                          <p:spTgt spid="760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41" grpId="0" animBg="1"/>
      <p:bldP spid="760842" grpId="0" animBg="1"/>
      <p:bldP spid="760843" grpId="0" animBg="1"/>
      <p:bldP spid="7608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15400" cy="533400"/>
          </a:xfrm>
        </p:spPr>
        <p:txBody>
          <a:bodyPr/>
          <a:lstStyle/>
          <a:p>
            <a:r>
              <a:rPr kumimoji="1" lang="ja-JP" altLang="en-US" dirty="0" smtClean="0"/>
              <a:t>情報システム部門の現状から考えるクラウドへの期待（２）</a:t>
            </a:r>
            <a:endParaRPr kumimoji="1" lang="ja-JP" altLang="en-US" dirty="0"/>
          </a:p>
        </p:txBody>
      </p:sp>
      <p:sp>
        <p:nvSpPr>
          <p:cNvPr id="4" name="円柱 3"/>
          <p:cNvSpPr/>
          <p:nvPr/>
        </p:nvSpPr>
        <p:spPr>
          <a:xfrm>
            <a:off x="1116147" y="2960858"/>
            <a:ext cx="2614795" cy="2250463"/>
          </a:xfrm>
          <a:prstGeom prst="can">
            <a:avLst>
              <a:gd name="adj" fmla="val 20777"/>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5" name="円柱 4"/>
          <p:cNvSpPr/>
          <p:nvPr/>
        </p:nvSpPr>
        <p:spPr>
          <a:xfrm>
            <a:off x="1116147" y="1720622"/>
            <a:ext cx="2614795" cy="1738263"/>
          </a:xfrm>
          <a:prstGeom prst="can">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6" name="テキスト ボックス 5"/>
          <p:cNvSpPr txBox="1"/>
          <p:nvPr/>
        </p:nvSpPr>
        <p:spPr>
          <a:xfrm>
            <a:off x="1215402" y="2249690"/>
            <a:ext cx="2416246" cy="307777"/>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221915" y="3634453"/>
            <a:ext cx="2403222" cy="615553"/>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en-US" altLang="ja-JP" sz="14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a:t>
            </a:r>
            <a:r>
              <a:rPr kumimoji="1" lang="en-US" altLang="ja-JP" sz="2000" dirty="0" smtClean="0">
                <a:solidFill>
                  <a:srgbClr val="FFFFFF"/>
                </a:solidFill>
                <a:latin typeface="ＭＳ Ｐゴシック"/>
                <a:ea typeface="ＭＳ Ｐゴシック"/>
                <a:cs typeface="ＭＳ Ｐゴシック"/>
              </a:rPr>
              <a:t>TCO</a:t>
            </a:r>
            <a:r>
              <a:rPr kumimoji="1" lang="ja-JP" altLang="en-US"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676267" y="2552498"/>
            <a:ext cx="1501633" cy="769441"/>
          </a:xfrm>
          <a:prstGeom prst="rect">
            <a:avLst/>
          </a:prstGeom>
          <a:noFill/>
          <a:ln>
            <a:noFill/>
          </a:ln>
        </p:spPr>
        <p:txBody>
          <a:bodyPr wrap="none" rtlCol="0">
            <a:spAutoFit/>
          </a:bodyPr>
          <a:lstStyle/>
          <a:p>
            <a:pPr algn="ctr"/>
            <a:r>
              <a:rPr lang="en-US" altLang="ja-JP" sz="4400" dirty="0" smtClean="0">
                <a:solidFill>
                  <a:srgbClr val="FFFFFF"/>
                </a:solidFill>
                <a:latin typeface="Arial Black"/>
                <a:ea typeface="ＭＳ Ｐゴシック"/>
                <a:cs typeface="Arial Black"/>
              </a:rPr>
              <a:t>40%</a:t>
            </a:r>
            <a:endParaRPr kumimoji="1" lang="ja-JP" altLang="en-US" sz="4400" dirty="0">
              <a:solidFill>
                <a:srgbClr val="FFFFFF"/>
              </a:solidFill>
              <a:latin typeface="Arial Black"/>
              <a:ea typeface="ＭＳ Ｐゴシック"/>
              <a:cs typeface="Arial Black"/>
            </a:endParaRPr>
          </a:p>
        </p:txBody>
      </p:sp>
      <p:sp>
        <p:nvSpPr>
          <p:cNvPr id="9" name="テキスト ボックス 8"/>
          <p:cNvSpPr txBox="1"/>
          <p:nvPr/>
        </p:nvSpPr>
        <p:spPr>
          <a:xfrm>
            <a:off x="1676267" y="4127512"/>
            <a:ext cx="1501633" cy="769441"/>
          </a:xfrm>
          <a:prstGeom prst="rect">
            <a:avLst/>
          </a:prstGeom>
          <a:noFill/>
          <a:ln>
            <a:noFill/>
          </a:ln>
        </p:spPr>
        <p:txBody>
          <a:bodyPr wrap="none" rtlCol="0">
            <a:spAutoFit/>
          </a:bodyPr>
          <a:lstStyle/>
          <a:p>
            <a:pPr algn="ctr"/>
            <a:r>
              <a:rPr lang="en-US" altLang="ja-JP" sz="4400" dirty="0">
                <a:solidFill>
                  <a:srgbClr val="FFFFFF"/>
                </a:solidFill>
                <a:latin typeface="Arial Black"/>
                <a:ea typeface="ＭＳ Ｐゴシック"/>
                <a:cs typeface="Arial Black"/>
              </a:rPr>
              <a:t>6</a:t>
            </a:r>
            <a:r>
              <a:rPr lang="en-US" altLang="ja-JP" sz="4400" dirty="0" smtClean="0">
                <a:solidFill>
                  <a:srgbClr val="FFFFFF"/>
                </a:solidFill>
                <a:latin typeface="Arial Black"/>
                <a:ea typeface="ＭＳ Ｐゴシック"/>
                <a:cs typeface="Arial Black"/>
              </a:rPr>
              <a:t>0%</a:t>
            </a:r>
            <a:endParaRPr kumimoji="1" lang="ja-JP" altLang="en-US" sz="4400" dirty="0">
              <a:solidFill>
                <a:srgbClr val="FFFFFF"/>
              </a:solidFill>
              <a:latin typeface="Arial Black"/>
              <a:ea typeface="ＭＳ Ｐゴシック"/>
              <a:cs typeface="Arial Black"/>
            </a:endParaRPr>
          </a:p>
        </p:txBody>
      </p:sp>
      <p:sp>
        <p:nvSpPr>
          <p:cNvPr id="11" name="円柱 10"/>
          <p:cNvSpPr/>
          <p:nvPr/>
        </p:nvSpPr>
        <p:spPr>
          <a:xfrm>
            <a:off x="5474139" y="3651872"/>
            <a:ext cx="2614795" cy="1556336"/>
          </a:xfrm>
          <a:prstGeom prst="can">
            <a:avLst>
              <a:gd name="adj" fmla="val 29653"/>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2" name="円柱 11"/>
          <p:cNvSpPr/>
          <p:nvPr/>
        </p:nvSpPr>
        <p:spPr>
          <a:xfrm>
            <a:off x="5474139" y="1720622"/>
            <a:ext cx="2614795" cy="2398151"/>
          </a:xfrm>
          <a:prstGeom prst="can">
            <a:avLst>
              <a:gd name="adj" fmla="val 18770"/>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13" name="直線コネクタ 12"/>
          <p:cNvCxnSpPr/>
          <p:nvPr/>
        </p:nvCxnSpPr>
        <p:spPr>
          <a:xfrm>
            <a:off x="3742676" y="1927450"/>
            <a:ext cx="1743197" cy="6225"/>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3742676" y="3265900"/>
            <a:ext cx="1743197" cy="666112"/>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585790" y="2960858"/>
            <a:ext cx="2416246"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5592303" y="4499775"/>
            <a:ext cx="2403222"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ja-JP" altLang="en-US" sz="1400" dirty="0">
              <a:solidFill>
                <a:srgbClr val="FFFFFF"/>
              </a:solidFill>
              <a:latin typeface="ＭＳ Ｐゴシック"/>
              <a:ea typeface="ＭＳ Ｐゴシック"/>
              <a:cs typeface="ＭＳ Ｐゴシック"/>
            </a:endParaRPr>
          </a:p>
        </p:txBody>
      </p:sp>
      <p:sp>
        <p:nvSpPr>
          <p:cNvPr id="17" name="上矢印 16"/>
          <p:cNvSpPr/>
          <p:nvPr/>
        </p:nvSpPr>
        <p:spPr>
          <a:xfrm>
            <a:off x="6479515" y="2249690"/>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8" name="上矢印 17"/>
          <p:cNvSpPr/>
          <p:nvPr/>
        </p:nvSpPr>
        <p:spPr>
          <a:xfrm flipV="1">
            <a:off x="6479515" y="3346091"/>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9" name="上矢印 18"/>
          <p:cNvSpPr/>
          <p:nvPr/>
        </p:nvSpPr>
        <p:spPr>
          <a:xfrm>
            <a:off x="6479515" y="4782652"/>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0" name="上矢印 19"/>
          <p:cNvSpPr/>
          <p:nvPr/>
        </p:nvSpPr>
        <p:spPr>
          <a:xfrm flipV="1">
            <a:off x="6479515" y="4175303"/>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21" name="直線コネクタ 20"/>
          <p:cNvCxnSpPr/>
          <p:nvPr/>
        </p:nvCxnSpPr>
        <p:spPr>
          <a:xfrm>
            <a:off x="3742676" y="4996547"/>
            <a:ext cx="1743197" cy="6225"/>
          </a:xfrm>
          <a:prstGeom prst="line">
            <a:avLst/>
          </a:prstGeom>
          <a:ln w="38100" cmpd="sng">
            <a:solidFill>
              <a:schemeClr val="bg1">
                <a:lumMod val="50000"/>
              </a:schemeClr>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299362" y="835294"/>
            <a:ext cx="6621191" cy="646331"/>
          </a:xfrm>
          <a:prstGeom prst="rect">
            <a:avLst/>
          </a:prstGeom>
          <a:noFill/>
        </p:spPr>
        <p:txBody>
          <a:bodyPr wrap="none" rtlCol="0">
            <a:spAutoFit/>
          </a:bodyPr>
          <a:lstStyle/>
          <a:p>
            <a:pPr algn="ctr"/>
            <a:r>
              <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rPr>
              <a:t>IT</a:t>
            </a:r>
            <a:r>
              <a:rPr lang="ja-JP" altLang="en-US" sz="3600" dirty="0" smtClean="0">
                <a:solidFill>
                  <a:srgbClr val="FF0000"/>
                </a:solidFill>
                <a:effectLst>
                  <a:glow rad="101600">
                    <a:schemeClr val="bg1">
                      <a:alpha val="75000"/>
                    </a:schemeClr>
                  </a:glow>
                </a:effectLst>
                <a:latin typeface="ＭＳ Ｐゴシック"/>
                <a:ea typeface="ＭＳ Ｐゴシック"/>
                <a:cs typeface="ＭＳ Ｐゴシック"/>
              </a:rPr>
              <a:t>予算の増加は期待できない！</a:t>
            </a:r>
            <a:endPar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endParaRPr>
          </a:p>
        </p:txBody>
      </p:sp>
      <p:sp>
        <p:nvSpPr>
          <p:cNvPr id="24" name="上矢印 23"/>
          <p:cNvSpPr/>
          <p:nvPr/>
        </p:nvSpPr>
        <p:spPr>
          <a:xfrm flipV="1">
            <a:off x="1812591"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5" name="上矢印 24"/>
          <p:cNvSpPr/>
          <p:nvPr/>
        </p:nvSpPr>
        <p:spPr>
          <a:xfrm flipV="1">
            <a:off x="6188082"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9" name="ホームベース 28"/>
          <p:cNvSpPr/>
          <p:nvPr/>
        </p:nvSpPr>
        <p:spPr bwMode="gray">
          <a:xfrm>
            <a:off x="3859880" y="4000015"/>
            <a:ext cx="1502196" cy="821244"/>
          </a:xfrm>
          <a:prstGeom prst="homePlate">
            <a:avLst>
              <a:gd name="adj" fmla="val 32564"/>
            </a:avLst>
          </a:prstGeom>
          <a:solidFill>
            <a:srgbClr val="FF66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none" lIns="90000" tIns="1440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既存システムを</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維持するための</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lang="ja-JP" altLang="en-US" sz="1200" dirty="0" smtClean="0">
                <a:solidFill>
                  <a:schemeClr val="bg1"/>
                </a:solidFill>
                <a:latin typeface="ＭＳ Ｐゴシック"/>
                <a:ea typeface="ＭＳ Ｐゴシック"/>
                <a:cs typeface="ＭＳ Ｐゴシック"/>
              </a:rPr>
              <a:t>コスト削減</a:t>
            </a:r>
            <a:endPar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endParaRPr>
          </a:p>
        </p:txBody>
      </p:sp>
      <p:sp>
        <p:nvSpPr>
          <p:cNvPr id="26" name="テキスト ボックス 25"/>
          <p:cNvSpPr txBox="1"/>
          <p:nvPr/>
        </p:nvSpPr>
        <p:spPr>
          <a:xfrm>
            <a:off x="1116147" y="5417483"/>
            <a:ext cx="2993127" cy="954107"/>
          </a:xfrm>
          <a:prstGeom prst="rect">
            <a:avLst/>
          </a:prstGeom>
          <a:noFill/>
        </p:spPr>
        <p:txBody>
          <a:bodyPr wrap="none" rtlCol="0">
            <a:spAutoFit/>
          </a:bodyPr>
          <a:lstStyle/>
          <a:p>
            <a:pPr marL="457200" indent="-457200">
              <a:buFont typeface="Wingdings" charset="2"/>
              <a:buChar char="v"/>
            </a:pPr>
            <a:r>
              <a:rPr kumimoji="1" lang="en-US" altLang="ja-JP" sz="2800" dirty="0" smtClean="0">
                <a:solidFill>
                  <a:srgbClr val="FF0000"/>
                </a:solidFill>
                <a:effectLst/>
              </a:rPr>
              <a:t>TCO</a:t>
            </a:r>
            <a:r>
              <a:rPr kumimoji="1" lang="ja-JP" altLang="en-US" sz="2800" dirty="0" smtClean="0">
                <a:solidFill>
                  <a:srgbClr val="FF0000"/>
                </a:solidFill>
                <a:effectLst/>
              </a:rPr>
              <a:t>の上昇</a:t>
            </a:r>
            <a:endParaRPr kumimoji="1" lang="en-US" altLang="ja-JP" sz="2800" dirty="0" smtClean="0">
              <a:solidFill>
                <a:srgbClr val="FF0000"/>
              </a:solidFill>
              <a:effectLst/>
            </a:endParaRPr>
          </a:p>
          <a:p>
            <a:pPr marL="457200" indent="-457200">
              <a:buFont typeface="Wingdings" charset="2"/>
              <a:buChar char="v"/>
            </a:pPr>
            <a:r>
              <a:rPr lang="en-US" altLang="ja-JP" sz="2800" dirty="0" smtClean="0">
                <a:solidFill>
                  <a:srgbClr val="FF0000"/>
                </a:solidFill>
                <a:effectLst/>
              </a:rPr>
              <a:t>IT</a:t>
            </a:r>
            <a:r>
              <a:rPr lang="ja-JP" altLang="en-US" sz="2800" dirty="0" smtClean="0">
                <a:solidFill>
                  <a:srgbClr val="FF0000"/>
                </a:solidFill>
                <a:effectLst/>
              </a:rPr>
              <a:t>予算の頭打ち</a:t>
            </a:r>
            <a:endParaRPr kumimoji="1" lang="ja-JP" altLang="en-US" sz="2800" dirty="0">
              <a:solidFill>
                <a:srgbClr val="FF0000"/>
              </a:solidFill>
              <a:effectLst/>
            </a:endParaRPr>
          </a:p>
        </p:txBody>
      </p:sp>
      <p:grpSp>
        <p:nvGrpSpPr>
          <p:cNvPr id="27" name="図形グループ 26"/>
          <p:cNvGrpSpPr/>
          <p:nvPr/>
        </p:nvGrpSpPr>
        <p:grpSpPr>
          <a:xfrm>
            <a:off x="4109274" y="5468192"/>
            <a:ext cx="4324707" cy="939891"/>
            <a:chOff x="3897590" y="1193709"/>
            <a:chExt cx="4324707" cy="939891"/>
          </a:xfrm>
        </p:grpSpPr>
        <p:sp>
          <p:nvSpPr>
            <p:cNvPr id="28" name="右矢印 27"/>
            <p:cNvSpPr/>
            <p:nvPr/>
          </p:nvSpPr>
          <p:spPr bwMode="auto">
            <a:xfrm>
              <a:off x="3897590" y="1219200"/>
              <a:ext cx="787562" cy="914400"/>
            </a:xfrm>
            <a:prstGeom prst="right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30" name="テキスト ボックス 29"/>
            <p:cNvSpPr txBox="1"/>
            <p:nvPr/>
          </p:nvSpPr>
          <p:spPr>
            <a:xfrm>
              <a:off x="4685151" y="1193709"/>
              <a:ext cx="3537146" cy="861774"/>
            </a:xfrm>
            <a:prstGeom prst="rect">
              <a:avLst/>
            </a:prstGeom>
            <a:noFill/>
          </p:spPr>
          <p:txBody>
            <a:bodyPr wrap="none" rtlCol="0">
              <a:spAutoFit/>
            </a:bodyPr>
            <a:lstStyle/>
            <a:p>
              <a:pPr algn="ctr"/>
              <a:r>
                <a:rPr kumimoji="1" lang="ja-JP" altLang="en-US" sz="3600" dirty="0" smtClean="0">
                  <a:solidFill>
                    <a:srgbClr val="0000FF"/>
                  </a:solidFill>
                  <a:effectLst/>
                </a:rPr>
                <a:t>クラウドへの期待</a:t>
              </a:r>
              <a:endParaRPr kumimoji="1" lang="en-US" altLang="ja-JP" sz="3600" dirty="0" smtClean="0">
                <a:solidFill>
                  <a:srgbClr val="0000FF"/>
                </a:solidFill>
                <a:effectLst/>
              </a:endParaRPr>
            </a:p>
            <a:p>
              <a:r>
                <a:rPr kumimoji="1" lang="ja-JP" altLang="en-US" sz="1400" dirty="0" smtClean="0">
                  <a:solidFill>
                    <a:srgbClr val="0000FF"/>
                  </a:solidFill>
                  <a:effectLst/>
                </a:rPr>
                <a:t>「所有」の限界、使えればいいという割り切り</a:t>
              </a:r>
              <a:endParaRPr kumimoji="1" lang="en-US" altLang="ja-JP" sz="1400" dirty="0" smtClean="0">
                <a:solidFill>
                  <a:srgbClr val="0000FF"/>
                </a:solidFill>
                <a:effectLst/>
              </a:endParaRPr>
            </a:p>
          </p:txBody>
        </p:sp>
      </p:grpSp>
    </p:spTree>
    <p:extLst>
      <p:ext uri="{BB962C8B-B14F-4D97-AF65-F5344CB8AC3E}">
        <p14:creationId xmlns:p14="http://schemas.microsoft.com/office/powerpoint/2010/main" val="194597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11675" y="827249"/>
            <a:ext cx="3548650" cy="5708645"/>
          </a:xfrm>
          <a:prstGeom prst="roundRect">
            <a:avLst>
              <a:gd name="adj" fmla="val 0"/>
            </a:avLst>
          </a:prstGeom>
          <a:solidFill>
            <a:srgbClr val="FFFB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83675" y="840427"/>
            <a:ext cx="3548650" cy="5708645"/>
          </a:xfrm>
          <a:prstGeom prst="roundRect">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システム資源の</a:t>
            </a:r>
            <a:r>
              <a:rPr kumimoji="1" lang="en-US" altLang="ja-JP" dirty="0" smtClean="0"/>
              <a:t>EC</a:t>
            </a:r>
            <a:r>
              <a:rPr kumimoji="1" lang="ja-JP" altLang="en-US" dirty="0" smtClean="0"/>
              <a:t>サイト</a:t>
            </a:r>
            <a:endParaRPr kumimoji="1" lang="ja-JP" altLang="en-US" dirty="0"/>
          </a:p>
        </p:txBody>
      </p:sp>
      <p:pic>
        <p:nvPicPr>
          <p:cNvPr id="30" name="図 29"/>
          <p:cNvPicPr>
            <a:picLocks noChangeAspect="1"/>
          </p:cNvPicPr>
          <p:nvPr/>
        </p:nvPicPr>
        <p:blipFill>
          <a:blip r:embed="rId3">
            <a:clrChange>
              <a:clrFrom>
                <a:srgbClr val="FEFEFE"/>
              </a:clrFrom>
              <a:clrTo>
                <a:srgbClr val="FEFEFE">
                  <a:alpha val="0"/>
                </a:srgbClr>
              </a:clrTo>
            </a:clrChange>
          </a:blip>
          <a:stretch>
            <a:fillRect/>
          </a:stretch>
        </p:blipFill>
        <p:spPr>
          <a:xfrm>
            <a:off x="2667000" y="2814675"/>
            <a:ext cx="1066800" cy="935229"/>
          </a:xfrm>
          <a:prstGeom prst="rect">
            <a:avLst/>
          </a:prstGeom>
        </p:spPr>
      </p:pic>
      <p:sp>
        <p:nvSpPr>
          <p:cNvPr id="10" name="メモ 9"/>
          <p:cNvSpPr/>
          <p:nvPr/>
        </p:nvSpPr>
        <p:spPr bwMode="auto">
          <a:xfrm>
            <a:off x="1066800" y="27384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メモ 31"/>
          <p:cNvSpPr/>
          <p:nvPr/>
        </p:nvSpPr>
        <p:spPr bwMode="auto">
          <a:xfrm>
            <a:off x="1219200" y="30432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1143000" y="2738475"/>
            <a:ext cx="646331" cy="276999"/>
          </a:xfrm>
          <a:prstGeom prst="rect">
            <a:avLst/>
          </a:prstGeom>
          <a:noFill/>
        </p:spPr>
        <p:txBody>
          <a:bodyPr wrap="none" rtlCol="0">
            <a:spAutoFit/>
          </a:bodyPr>
          <a:lstStyle/>
          <a:p>
            <a:r>
              <a:rPr kumimoji="1" lang="ja-JP" altLang="en-US" sz="1200" dirty="0" smtClean="0">
                <a:solidFill>
                  <a:srgbClr val="800000"/>
                </a:solidFill>
              </a:rPr>
              <a:t>見積書</a:t>
            </a:r>
            <a:endParaRPr kumimoji="1" lang="ja-JP" altLang="en-US" sz="1200" dirty="0">
              <a:solidFill>
                <a:srgbClr val="800000"/>
              </a:solidFill>
            </a:endParaRPr>
          </a:p>
        </p:txBody>
      </p:sp>
      <p:sp>
        <p:nvSpPr>
          <p:cNvPr id="33" name="テキスト ボックス 32"/>
          <p:cNvSpPr txBox="1"/>
          <p:nvPr/>
        </p:nvSpPr>
        <p:spPr>
          <a:xfrm>
            <a:off x="1295400" y="3119475"/>
            <a:ext cx="646331" cy="276999"/>
          </a:xfrm>
          <a:prstGeom prst="rect">
            <a:avLst/>
          </a:prstGeom>
          <a:noFill/>
        </p:spPr>
        <p:txBody>
          <a:bodyPr wrap="none" rtlCol="0">
            <a:spAutoFit/>
          </a:bodyPr>
          <a:lstStyle/>
          <a:p>
            <a:r>
              <a:rPr kumimoji="1" lang="ja-JP" altLang="en-US" sz="1200" dirty="0" smtClean="0">
                <a:solidFill>
                  <a:srgbClr val="800000"/>
                </a:solidFill>
              </a:rPr>
              <a:t>契約書</a:t>
            </a:r>
            <a:endParaRPr kumimoji="1" lang="ja-JP" altLang="en-US" sz="1200" dirty="0">
              <a:solidFill>
                <a:srgbClr val="800000"/>
              </a:solidFill>
            </a:endParaRPr>
          </a:p>
        </p:txBody>
      </p:sp>
      <p:pic>
        <p:nvPicPr>
          <p:cNvPr id="6" name="図 5" descr="MC9004339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48075"/>
            <a:ext cx="1447800" cy="1447800"/>
          </a:xfrm>
          <a:prstGeom prst="rect">
            <a:avLst/>
          </a:prstGeom>
        </p:spPr>
      </p:pic>
      <p:pic>
        <p:nvPicPr>
          <p:cNvPr id="8" name="図 7" descr="MC90043394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3805275"/>
            <a:ext cx="1066800" cy="1066800"/>
          </a:xfrm>
          <a:prstGeom prst="rect">
            <a:avLst/>
          </a:prstGeom>
        </p:spPr>
      </p:pic>
      <p:sp>
        <p:nvSpPr>
          <p:cNvPr id="13" name="テキスト ボックス 12"/>
          <p:cNvSpPr txBox="1"/>
          <p:nvPr/>
        </p:nvSpPr>
        <p:spPr>
          <a:xfrm>
            <a:off x="3057207" y="3057992"/>
            <a:ext cx="697627" cy="400110"/>
          </a:xfrm>
          <a:prstGeom prst="rect">
            <a:avLst/>
          </a:prstGeom>
          <a:noFill/>
        </p:spPr>
        <p:txBody>
          <a:bodyPr wrap="none" rtlCol="0">
            <a:spAutoFit/>
          </a:bodyPr>
          <a:lstStyle/>
          <a:p>
            <a:r>
              <a:rPr kumimoji="1" lang="ja-JP" altLang="en-US" sz="1000" dirty="0" smtClean="0">
                <a:solidFill>
                  <a:schemeClr val="bg1"/>
                </a:solidFill>
              </a:rPr>
              <a:t>調達手配</a:t>
            </a:r>
            <a:endParaRPr kumimoji="1" lang="en-US" altLang="ja-JP" sz="1000" dirty="0" smtClean="0">
              <a:solidFill>
                <a:schemeClr val="bg1"/>
              </a:solidFill>
            </a:endParaRPr>
          </a:p>
          <a:p>
            <a:r>
              <a:rPr lang="ja-JP" altLang="en-US" sz="1000" dirty="0" smtClean="0">
                <a:solidFill>
                  <a:schemeClr val="bg1"/>
                </a:solidFill>
              </a:rPr>
              <a:t>導入作業</a:t>
            </a:r>
            <a:endParaRPr kumimoji="1" lang="ja-JP" altLang="en-US" sz="1000" dirty="0">
              <a:solidFill>
                <a:schemeClr val="bg1"/>
              </a:solidFill>
            </a:endParaRPr>
          </a:p>
        </p:txBody>
      </p:sp>
      <p:pic>
        <p:nvPicPr>
          <p:cNvPr id="14" name="図 13" descr="MM900283085.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1443075"/>
            <a:ext cx="1547117" cy="990600"/>
          </a:xfrm>
          <a:prstGeom prst="rect">
            <a:avLst/>
          </a:prstGeom>
        </p:spPr>
      </p:pic>
      <p:sp>
        <p:nvSpPr>
          <p:cNvPr id="34" name="下カーブ矢印 33"/>
          <p:cNvSpPr/>
          <p:nvPr/>
        </p:nvSpPr>
        <p:spPr bwMode="auto">
          <a:xfrm>
            <a:off x="1905000" y="2509875"/>
            <a:ext cx="1143000" cy="457200"/>
          </a:xfrm>
          <a:prstGeom prst="curved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テキスト ボックス 36"/>
          <p:cNvSpPr txBox="1"/>
          <p:nvPr/>
        </p:nvSpPr>
        <p:spPr>
          <a:xfrm>
            <a:off x="2209800" y="1910455"/>
            <a:ext cx="847407" cy="523220"/>
          </a:xfrm>
          <a:prstGeom prst="rect">
            <a:avLst/>
          </a:prstGeom>
          <a:noFill/>
        </p:spPr>
        <p:txBody>
          <a:bodyPr wrap="none" rtlCol="0">
            <a:spAutoFit/>
          </a:bodyPr>
          <a:lstStyle/>
          <a:p>
            <a:r>
              <a:rPr kumimoji="1" lang="ja-JP" altLang="en-US" sz="1400" dirty="0" smtClean="0">
                <a:solidFill>
                  <a:schemeClr val="bg1"/>
                </a:solidFill>
                <a:effectLst>
                  <a:glow rad="101600">
                    <a:schemeClr val="accent6">
                      <a:satMod val="175000"/>
                      <a:alpha val="40000"/>
                    </a:schemeClr>
                  </a:glow>
                </a:effectLst>
              </a:rPr>
              <a:t>メーカー</a:t>
            </a:r>
            <a:endParaRPr kumimoji="1" lang="en-US" altLang="ja-JP" sz="1400" dirty="0" smtClean="0">
              <a:solidFill>
                <a:schemeClr val="bg1"/>
              </a:solidFill>
              <a:effectLst>
                <a:glow rad="101600">
                  <a:schemeClr val="accent6">
                    <a:satMod val="175000"/>
                    <a:alpha val="40000"/>
                  </a:schemeClr>
                </a:glow>
              </a:effectLst>
            </a:endParaRPr>
          </a:p>
          <a:p>
            <a:r>
              <a:rPr lang="ja-JP" altLang="en-US" sz="1400" dirty="0" smtClean="0">
                <a:solidFill>
                  <a:schemeClr val="bg1"/>
                </a:solidFill>
                <a:effectLst>
                  <a:glow rad="101600">
                    <a:schemeClr val="accent6">
                      <a:satMod val="175000"/>
                      <a:alpha val="40000"/>
                    </a:schemeClr>
                  </a:glow>
                </a:effectLst>
              </a:rPr>
              <a:t>ベンダー</a:t>
            </a:r>
            <a:endParaRPr kumimoji="1" lang="ja-JP" altLang="en-US" sz="1400" dirty="0">
              <a:solidFill>
                <a:schemeClr val="bg1"/>
              </a:solidFill>
              <a:effectLst>
                <a:glow rad="101600">
                  <a:schemeClr val="accent6">
                    <a:satMod val="175000"/>
                    <a:alpha val="40000"/>
                  </a:schemeClr>
                </a:glow>
              </a:effectLst>
            </a:endParaRPr>
          </a:p>
        </p:txBody>
      </p:sp>
      <p:sp>
        <p:nvSpPr>
          <p:cNvPr id="41" name="六角形 40"/>
          <p:cNvSpPr/>
          <p:nvPr/>
        </p:nvSpPr>
        <p:spPr bwMode="auto">
          <a:xfrm>
            <a:off x="3845719" y="53991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サイジング</a:t>
            </a:r>
          </a:p>
        </p:txBody>
      </p:sp>
      <p:sp>
        <p:nvSpPr>
          <p:cNvPr id="42" name="六角形 41"/>
          <p:cNvSpPr/>
          <p:nvPr/>
        </p:nvSpPr>
        <p:spPr bwMode="auto">
          <a:xfrm>
            <a:off x="3845719" y="48657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調　達</a:t>
            </a:r>
            <a:endParaRPr kumimoji="0" lang="ja-JP" altLang="en-US" sz="1400" b="0" i="0" u="none" strike="noStrike" cap="none" normalizeH="0" baseline="0" dirty="0" smtClean="0">
              <a:ln>
                <a:noFill/>
              </a:ln>
              <a:solidFill>
                <a:schemeClr val="bg1"/>
              </a:solidFill>
              <a:effectLst/>
            </a:endParaRPr>
          </a:p>
        </p:txBody>
      </p:sp>
      <p:sp>
        <p:nvSpPr>
          <p:cNvPr id="44" name="六角形 43"/>
          <p:cNvSpPr/>
          <p:nvPr/>
        </p:nvSpPr>
        <p:spPr bwMode="auto">
          <a:xfrm>
            <a:off x="3845719" y="59325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費　用</a:t>
            </a:r>
          </a:p>
        </p:txBody>
      </p:sp>
      <p:sp>
        <p:nvSpPr>
          <p:cNvPr id="45" name="角丸四角形 44"/>
          <p:cNvSpPr/>
          <p:nvPr/>
        </p:nvSpPr>
        <p:spPr bwMode="auto">
          <a:xfrm>
            <a:off x="838200" y="48593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数週間から数ヶ月</a:t>
            </a:r>
          </a:p>
        </p:txBody>
      </p:sp>
      <p:sp>
        <p:nvSpPr>
          <p:cNvPr id="46" name="角丸四角形 45"/>
          <p:cNvSpPr/>
          <p:nvPr/>
        </p:nvSpPr>
        <p:spPr bwMode="auto">
          <a:xfrm>
            <a:off x="838200" y="53927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数ヶ月から数年を想定</a:t>
            </a:r>
          </a:p>
        </p:txBody>
      </p:sp>
      <p:sp>
        <p:nvSpPr>
          <p:cNvPr id="47" name="角丸四角形 46"/>
          <p:cNvSpPr/>
          <p:nvPr/>
        </p:nvSpPr>
        <p:spPr bwMode="auto">
          <a:xfrm>
            <a:off x="838200" y="59261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現物資産またはリース資産</a:t>
            </a:r>
          </a:p>
        </p:txBody>
      </p:sp>
      <p:sp>
        <p:nvSpPr>
          <p:cNvPr id="51" name="テキスト ボックス 50"/>
          <p:cNvSpPr txBox="1"/>
          <p:nvPr/>
        </p:nvSpPr>
        <p:spPr>
          <a:xfrm>
            <a:off x="1460279" y="909675"/>
            <a:ext cx="1723549" cy="461665"/>
          </a:xfrm>
          <a:prstGeom prst="rect">
            <a:avLst/>
          </a:prstGeom>
          <a:noFill/>
        </p:spPr>
        <p:txBody>
          <a:bodyPr wrap="none" rtlCol="0">
            <a:spAutoFit/>
          </a:bodyPr>
          <a:lstStyle/>
          <a:p>
            <a:pPr algn="ctr"/>
            <a:r>
              <a:rPr kumimoji="1" lang="ja-JP" altLang="en-US" sz="2400" dirty="0" smtClean="0">
                <a:solidFill>
                  <a:srgbClr val="800000"/>
                </a:solidFill>
                <a:effectLst/>
              </a:rPr>
              <a:t>従来の方法</a:t>
            </a:r>
            <a:endParaRPr kumimoji="1" lang="ja-JP" altLang="en-US" sz="2400" dirty="0">
              <a:solidFill>
                <a:srgbClr val="800000"/>
              </a:solidFill>
              <a:effectLst/>
            </a:endParaRPr>
          </a:p>
        </p:txBody>
      </p:sp>
      <p:grpSp>
        <p:nvGrpSpPr>
          <p:cNvPr id="7" name="図形グループ 6"/>
          <p:cNvGrpSpPr/>
          <p:nvPr/>
        </p:nvGrpSpPr>
        <p:grpSpPr>
          <a:xfrm>
            <a:off x="5133280" y="468150"/>
            <a:ext cx="3429000" cy="5921700"/>
            <a:chOff x="5133280" y="555300"/>
            <a:chExt cx="3429000" cy="5921700"/>
          </a:xfrm>
        </p:grpSpPr>
        <p:grpSp>
          <p:nvGrpSpPr>
            <p:cNvPr id="3" name="図形グループ 2"/>
            <p:cNvGrpSpPr/>
            <p:nvPr/>
          </p:nvGrpSpPr>
          <p:grpSpPr>
            <a:xfrm>
              <a:off x="5133280" y="555300"/>
              <a:ext cx="3429000" cy="5921700"/>
              <a:chOff x="5133280" y="555300"/>
              <a:chExt cx="3429000" cy="5921700"/>
            </a:xfrm>
          </p:grpSpPr>
          <p:pic>
            <p:nvPicPr>
              <p:cNvPr id="19" name="図 1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3280" y="555300"/>
                <a:ext cx="3429000" cy="3429000"/>
              </a:xfrm>
              <a:prstGeom prst="rect">
                <a:avLst/>
              </a:prstGeom>
            </p:spPr>
          </p:pic>
          <p:pic>
            <p:nvPicPr>
              <p:cNvPr id="27" name="図 26"/>
              <p:cNvPicPr>
                <a:picLocks noChangeAspect="1"/>
              </p:cNvPicPr>
              <p:nvPr/>
            </p:nvPicPr>
            <p:blipFill>
              <a:blip r:embed="rId3">
                <a:clrChange>
                  <a:clrFrom>
                    <a:srgbClr val="FEFEFE"/>
                  </a:clrFrom>
                  <a:clrTo>
                    <a:srgbClr val="FEFEFE">
                      <a:alpha val="0"/>
                    </a:srgbClr>
                  </a:clrTo>
                </a:clrChange>
              </a:blip>
              <a:stretch>
                <a:fillRect/>
              </a:stretch>
            </p:blipFill>
            <p:spPr>
              <a:xfrm>
                <a:off x="6407485" y="1600200"/>
                <a:ext cx="831515" cy="728962"/>
              </a:xfrm>
              <a:prstGeom prst="rect">
                <a:avLst/>
              </a:prstGeom>
            </p:spPr>
          </p:pic>
          <p:pic>
            <p:nvPicPr>
              <p:cNvPr id="28" name="図 27"/>
              <p:cNvPicPr>
                <a:picLocks noChangeAspect="1"/>
              </p:cNvPicPr>
              <p:nvPr/>
            </p:nvPicPr>
            <p:blipFill>
              <a:blip r:embed="rId3">
                <a:clrChange>
                  <a:clrFrom>
                    <a:srgbClr val="FEFEFE"/>
                  </a:clrFrom>
                  <a:clrTo>
                    <a:srgbClr val="FEFEFE">
                      <a:alpha val="0"/>
                    </a:srgbClr>
                  </a:clrTo>
                </a:clrChange>
              </a:blip>
              <a:stretch>
                <a:fillRect/>
              </a:stretch>
            </p:blipFill>
            <p:spPr>
              <a:xfrm>
                <a:off x="7245685" y="1600200"/>
                <a:ext cx="831515" cy="728962"/>
              </a:xfrm>
              <a:prstGeom prst="rect">
                <a:avLst/>
              </a:prstGeom>
            </p:spPr>
          </p:pic>
          <p:pic>
            <p:nvPicPr>
              <p:cNvPr id="29" name="図 28"/>
              <p:cNvPicPr>
                <a:picLocks noChangeAspect="1"/>
              </p:cNvPicPr>
              <p:nvPr/>
            </p:nvPicPr>
            <p:blipFill>
              <a:blip r:embed="rId3">
                <a:clrChange>
                  <a:clrFrom>
                    <a:srgbClr val="FEFEFE"/>
                  </a:clrFrom>
                  <a:clrTo>
                    <a:srgbClr val="FEFEFE">
                      <a:alpha val="0"/>
                    </a:srgbClr>
                  </a:clrTo>
                </a:clrChange>
              </a:blip>
              <a:stretch>
                <a:fillRect/>
              </a:stretch>
            </p:blipFill>
            <p:spPr>
              <a:xfrm>
                <a:off x="5569285" y="1600200"/>
                <a:ext cx="831515" cy="728962"/>
              </a:xfrm>
              <a:prstGeom prst="rect">
                <a:avLst/>
              </a:prstGeom>
            </p:spPr>
          </p:pic>
          <p:sp>
            <p:nvSpPr>
              <p:cNvPr id="35" name="角丸四角形 34"/>
              <p:cNvSpPr/>
              <p:nvPr/>
            </p:nvSpPr>
            <p:spPr bwMode="auto">
              <a:xfrm>
                <a:off x="6019800" y="3124200"/>
                <a:ext cx="1828800" cy="14478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0" name="Picture 26" descr="j043394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3810000"/>
                <a:ext cx="106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テキスト ボックス 35"/>
              <p:cNvSpPr txBox="1"/>
              <p:nvPr/>
            </p:nvSpPr>
            <p:spPr>
              <a:xfrm>
                <a:off x="6026485" y="3200400"/>
                <a:ext cx="1828800" cy="246221"/>
              </a:xfrm>
              <a:prstGeom prst="rect">
                <a:avLst/>
              </a:prstGeom>
              <a:noFill/>
            </p:spPr>
            <p:txBody>
              <a:bodyPr wrap="square" rtlCol="0">
                <a:spAutoFit/>
              </a:bodyPr>
              <a:lstStyle/>
              <a:p>
                <a:pPr algn="ctr"/>
                <a:r>
                  <a:rPr kumimoji="1" lang="ja-JP" altLang="en-US" sz="1000" dirty="0" smtClean="0">
                    <a:solidFill>
                      <a:srgbClr val="FFFFFF"/>
                    </a:solidFill>
                  </a:rPr>
                  <a:t>セルフ</a:t>
                </a:r>
                <a:r>
                  <a:rPr kumimoji="1" lang="en-US" altLang="ja-JP" sz="1000" dirty="0" smtClean="0">
                    <a:solidFill>
                      <a:srgbClr val="FFFFFF"/>
                    </a:solidFill>
                  </a:rPr>
                  <a:t>･</a:t>
                </a:r>
                <a:r>
                  <a:rPr kumimoji="1" lang="ja-JP" altLang="en-US" sz="1000" dirty="0" smtClean="0">
                    <a:solidFill>
                      <a:srgbClr val="FFFFFF"/>
                    </a:solidFill>
                  </a:rPr>
                  <a:t>サービス・ポータル</a:t>
                </a:r>
                <a:endParaRPr kumimoji="1" lang="ja-JP" altLang="en-US" sz="1000" dirty="0">
                  <a:solidFill>
                    <a:srgbClr val="FFFFFF"/>
                  </a:solidFill>
                </a:endParaRPr>
              </a:p>
            </p:txBody>
          </p:sp>
          <p:sp>
            <p:nvSpPr>
              <p:cNvPr id="40" name="テキスト ボックス 39"/>
              <p:cNvSpPr txBox="1"/>
              <p:nvPr/>
            </p:nvSpPr>
            <p:spPr>
              <a:xfrm>
                <a:off x="6019800" y="3505200"/>
                <a:ext cx="1828800" cy="830997"/>
              </a:xfrm>
              <a:prstGeom prst="rect">
                <a:avLst/>
              </a:prstGeom>
              <a:noFill/>
            </p:spPr>
            <p:txBody>
              <a:bodyPr wrap="square" rtlCol="0">
                <a:spAutoFit/>
              </a:bodyPr>
              <a:lstStyle/>
              <a:p>
                <a:pPr marL="171450" indent="-171450">
                  <a:buFont typeface="Wingdings" charset="2"/>
                  <a:buChar char="l"/>
                </a:pPr>
                <a:r>
                  <a:rPr kumimoji="1" lang="ja-JP" altLang="en-US" sz="1200" dirty="0" smtClean="0">
                    <a:solidFill>
                      <a:srgbClr val="FFFFFF"/>
                    </a:solidFill>
                  </a:rPr>
                  <a:t>調達・構成変更</a:t>
                </a:r>
                <a:endParaRPr kumimoji="1" lang="en-US" altLang="ja-JP" sz="1200" dirty="0" smtClean="0">
                  <a:solidFill>
                    <a:srgbClr val="FFFFFF"/>
                  </a:solidFill>
                </a:endParaRPr>
              </a:p>
              <a:p>
                <a:pPr marL="171450" indent="-171450">
                  <a:buFont typeface="Wingdings" charset="2"/>
                  <a:buChar char="l"/>
                </a:pPr>
                <a:r>
                  <a:rPr lang="ja-JP" altLang="en-US" sz="1200" dirty="0">
                    <a:solidFill>
                      <a:srgbClr val="FFFFFF"/>
                    </a:solidFill>
                  </a:rPr>
                  <a:t>サービスレベル設定</a:t>
                </a:r>
                <a:endParaRPr lang="en-US" altLang="ja-JP" sz="1200" dirty="0">
                  <a:solidFill>
                    <a:srgbClr val="FFFFFF"/>
                  </a:solidFill>
                </a:endParaRPr>
              </a:p>
              <a:p>
                <a:pPr marL="171450" indent="-171450">
                  <a:buFont typeface="Wingdings" charset="2"/>
                  <a:buChar char="l"/>
                </a:pPr>
                <a:r>
                  <a:rPr lang="ja-JP" altLang="en-US" sz="1200" dirty="0" smtClean="0">
                    <a:solidFill>
                      <a:srgbClr val="FFFFFF"/>
                    </a:solidFill>
                  </a:rPr>
                  <a:t>運用設定</a:t>
                </a:r>
                <a:endParaRPr lang="en-US" altLang="ja-JP" sz="1200" dirty="0" smtClean="0">
                  <a:solidFill>
                    <a:srgbClr val="FFFFFF"/>
                  </a:solidFill>
                </a:endParaRPr>
              </a:p>
              <a:p>
                <a:pPr marL="171450" indent="-171450">
                  <a:buFont typeface="Wingdings" charset="2"/>
                  <a:buChar char="l"/>
                </a:pPr>
                <a:r>
                  <a:rPr lang="ja-JP" altLang="en-US" sz="1200" dirty="0" smtClean="0">
                    <a:solidFill>
                      <a:srgbClr val="FFFFFF"/>
                    </a:solidFill>
                  </a:rPr>
                  <a:t>・・・</a:t>
                </a:r>
                <a:endParaRPr kumimoji="1" lang="ja-JP" altLang="en-US" sz="1200" dirty="0">
                  <a:solidFill>
                    <a:srgbClr val="FFFFFF"/>
                  </a:solidFill>
                </a:endParaRPr>
              </a:p>
            </p:txBody>
          </p:sp>
          <p:sp>
            <p:nvSpPr>
              <p:cNvPr id="48" name="角丸四角形 47"/>
              <p:cNvSpPr/>
              <p:nvPr/>
            </p:nvSpPr>
            <p:spPr bwMode="auto">
              <a:xfrm>
                <a:off x="5410200" y="49530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数分から数十分</a:t>
                </a:r>
              </a:p>
            </p:txBody>
          </p:sp>
          <p:sp>
            <p:nvSpPr>
              <p:cNvPr id="49" name="角丸四角形 48"/>
              <p:cNvSpPr/>
              <p:nvPr/>
            </p:nvSpPr>
            <p:spPr bwMode="auto">
              <a:xfrm>
                <a:off x="5410200" y="54864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直近のみ</a:t>
                </a: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・必要に応じて増減</a:t>
                </a:r>
              </a:p>
            </p:txBody>
          </p:sp>
          <p:sp>
            <p:nvSpPr>
              <p:cNvPr id="50" name="角丸四角形 49"/>
              <p:cNvSpPr/>
              <p:nvPr/>
            </p:nvSpPr>
            <p:spPr bwMode="auto">
              <a:xfrm>
                <a:off x="5410200" y="60198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経費・</a:t>
                </a:r>
                <a:r>
                  <a:rPr kumimoji="0" lang="ja-JP" altLang="en-US" sz="1400" dirty="0" smtClean="0">
                    <a:solidFill>
                      <a:srgbClr val="FFFFFF"/>
                    </a:solidFill>
                  </a:rPr>
                  <a:t>従量課金／定額課金</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6263726" y="990600"/>
                <a:ext cx="1188547" cy="461665"/>
              </a:xfrm>
              <a:prstGeom prst="rect">
                <a:avLst/>
              </a:prstGeom>
              <a:noFill/>
            </p:spPr>
            <p:txBody>
              <a:bodyPr wrap="none" rtlCol="0">
                <a:spAutoFit/>
              </a:bodyPr>
              <a:lstStyle/>
              <a:p>
                <a:pPr algn="ctr"/>
                <a:r>
                  <a:rPr kumimoji="1" lang="ja-JP" altLang="en-US" sz="2400" dirty="0" smtClean="0">
                    <a:solidFill>
                      <a:srgbClr val="0000FF"/>
                    </a:solidFill>
                    <a:effectLst/>
                  </a:rPr>
                  <a:t>クラウド</a:t>
                </a:r>
                <a:endParaRPr kumimoji="1" lang="ja-JP" altLang="en-US" sz="2400" dirty="0">
                  <a:solidFill>
                    <a:srgbClr val="0000FF"/>
                  </a:solidFill>
                  <a:effectLst/>
                </a:endParaRPr>
              </a:p>
            </p:txBody>
          </p:sp>
        </p:grpSp>
        <p:sp>
          <p:nvSpPr>
            <p:cNvPr id="4" name="上下矢印 3"/>
            <p:cNvSpPr/>
            <p:nvPr/>
          </p:nvSpPr>
          <p:spPr bwMode="auto">
            <a:xfrm>
              <a:off x="6705600" y="2286000"/>
              <a:ext cx="381000" cy="838200"/>
            </a:xfrm>
            <a:prstGeom prst="upDown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テキスト ボックス 4"/>
            <p:cNvSpPr txBox="1"/>
            <p:nvPr/>
          </p:nvSpPr>
          <p:spPr>
            <a:xfrm>
              <a:off x="5416108" y="2427748"/>
              <a:ext cx="2225289" cy="338554"/>
            </a:xfrm>
            <a:prstGeom prst="rect">
              <a:avLst/>
            </a:prstGeom>
            <a:noFill/>
          </p:spPr>
          <p:txBody>
            <a:bodyPr wrap="none" rtlCol="0">
              <a:spAutoFit/>
            </a:bodyPr>
            <a:lstStyle/>
            <a:p>
              <a:r>
                <a:rPr kumimoji="1" lang="ja-JP" altLang="en-US" sz="1600" dirty="0" smtClean="0">
                  <a:solidFill>
                    <a:srgbClr val="FFFFFF"/>
                  </a:solidFill>
                  <a:effectLst>
                    <a:glow rad="101600">
                      <a:schemeClr val="accent1">
                        <a:satMod val="175000"/>
                        <a:alpha val="40000"/>
                      </a:schemeClr>
                    </a:glow>
                  </a:effectLst>
                </a:rPr>
                <a:t>オンライン</a:t>
              </a:r>
              <a:r>
                <a:rPr kumimoji="1" lang="en-US" altLang="ja-JP" sz="1600" dirty="0" smtClean="0">
                  <a:solidFill>
                    <a:srgbClr val="FFFFFF"/>
                  </a:solidFill>
                  <a:effectLst>
                    <a:glow rad="101600">
                      <a:schemeClr val="accent1">
                        <a:satMod val="175000"/>
                        <a:alpha val="40000"/>
                      </a:schemeClr>
                    </a:glow>
                  </a:effectLst>
                </a:rPr>
                <a:t>･</a:t>
              </a:r>
              <a:r>
                <a:rPr lang="ja-JP" altLang="en-US" sz="1600" dirty="0" smtClean="0">
                  <a:solidFill>
                    <a:srgbClr val="FFFFFF"/>
                  </a:solidFill>
                  <a:effectLst>
                    <a:glow rad="101600">
                      <a:schemeClr val="accent1">
                        <a:satMod val="175000"/>
                        <a:alpha val="40000"/>
                      </a:schemeClr>
                    </a:glow>
                  </a:effectLst>
                </a:rPr>
                <a:t>リアルタイム</a:t>
              </a:r>
              <a:endParaRPr kumimoji="1" lang="ja-JP" altLang="en-US" sz="1600" dirty="0">
                <a:solidFill>
                  <a:srgbClr val="FFFFFF"/>
                </a:solidFill>
                <a:effectLst>
                  <a:glow rad="101600">
                    <a:schemeClr val="accent1">
                      <a:satMod val="175000"/>
                      <a:alpha val="40000"/>
                    </a:schemeClr>
                  </a:glow>
                </a:effectLst>
              </a:endParaRPr>
            </a:p>
          </p:txBody>
        </p:sp>
      </p:grpSp>
    </p:spTree>
    <p:extLst>
      <p:ext uri="{BB962C8B-B14F-4D97-AF65-F5344CB8AC3E}">
        <p14:creationId xmlns:p14="http://schemas.microsoft.com/office/powerpoint/2010/main" val="12662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クラウド</a:t>
            </a:r>
            <a:r>
              <a:rPr lang="ja-JP" altLang="en-US" dirty="0" smtClean="0"/>
              <a:t>ならではの費用対効果の考え方</a:t>
            </a:r>
            <a:endParaRPr kumimoji="1" lang="ja-JP" altLang="en-US" dirty="0"/>
          </a:p>
        </p:txBody>
      </p:sp>
      <p:cxnSp>
        <p:nvCxnSpPr>
          <p:cNvPr id="22" name="直線矢印コネクタ 21"/>
          <p:cNvCxnSpPr/>
          <p:nvPr/>
        </p:nvCxnSpPr>
        <p:spPr bwMode="auto">
          <a:xfrm flipV="1">
            <a:off x="1114855" y="1066800"/>
            <a:ext cx="0" cy="495300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直線矢印コネクタ 26"/>
          <p:cNvCxnSpPr/>
          <p:nvPr/>
        </p:nvCxnSpPr>
        <p:spPr bwMode="auto">
          <a:xfrm>
            <a:off x="1114855" y="6019800"/>
            <a:ext cx="7162800" cy="0"/>
          </a:xfrm>
          <a:prstGeom prst="straightConnector1">
            <a:avLst/>
          </a:prstGeom>
          <a:solidFill>
            <a:schemeClr val="bg1"/>
          </a:solidFill>
          <a:ln w="38100" cap="flat" cmpd="sng" algn="ctr">
            <a:solidFill>
              <a:srgbClr val="008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55" y="1295400"/>
            <a:ext cx="762000" cy="762000"/>
          </a:xfrm>
          <a:prstGeom prst="rect">
            <a:avLst/>
          </a:prstGeom>
        </p:spPr>
      </p:pic>
      <p:pic>
        <p:nvPicPr>
          <p:cNvPr id="33" name="図 32" descr="MC90043158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55" y="5715000"/>
            <a:ext cx="673100" cy="673100"/>
          </a:xfrm>
          <a:prstGeom prst="rect">
            <a:avLst/>
          </a:prstGeom>
        </p:spPr>
      </p:pic>
      <p:grpSp>
        <p:nvGrpSpPr>
          <p:cNvPr id="4" name="図形グループ 3"/>
          <p:cNvGrpSpPr/>
          <p:nvPr/>
        </p:nvGrpSpPr>
        <p:grpSpPr>
          <a:xfrm>
            <a:off x="1343455" y="2819400"/>
            <a:ext cx="6934200" cy="2895600"/>
            <a:chOff x="1524000" y="3048000"/>
            <a:chExt cx="6934200" cy="2895600"/>
          </a:xfrm>
        </p:grpSpPr>
        <p:cxnSp>
          <p:nvCxnSpPr>
            <p:cNvPr id="34" name="直線矢印コネクタ 33"/>
            <p:cNvCxnSpPr/>
            <p:nvPr/>
          </p:nvCxnSpPr>
          <p:spPr bwMode="auto">
            <a:xfrm>
              <a:off x="1752600" y="3048000"/>
              <a:ext cx="6705600" cy="2895600"/>
            </a:xfrm>
            <a:prstGeom prst="straightConnector1">
              <a:avLst/>
            </a:prstGeom>
            <a:solidFill>
              <a:schemeClr val="bg1"/>
            </a:solidFill>
            <a:ln w="76200" cap="flat" cmpd="sng" algn="ctr">
              <a:solidFill>
                <a:srgbClr val="FF6FCF"/>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テキスト ボックス 35"/>
            <p:cNvSpPr txBox="1"/>
            <p:nvPr/>
          </p:nvSpPr>
          <p:spPr>
            <a:xfrm>
              <a:off x="1524000" y="3886200"/>
              <a:ext cx="2345714" cy="707886"/>
            </a:xfrm>
            <a:prstGeom prst="rect">
              <a:avLst/>
            </a:prstGeom>
            <a:noFill/>
          </p:spPr>
          <p:txBody>
            <a:bodyPr wrap="none" rtlCol="0">
              <a:spAutoFit/>
            </a:bodyPr>
            <a:lstStyle/>
            <a:p>
              <a:r>
                <a:rPr lang="ja-JP" altLang="en-US" sz="2000" dirty="0" smtClean="0">
                  <a:solidFill>
                    <a:srgbClr val="FF66FF"/>
                  </a:solidFill>
                  <a:effectLst/>
                  <a:latin typeface="HGP創英角ｺﾞｼｯｸUB"/>
                  <a:ea typeface="HGP創英角ｺﾞｼｯｸUB"/>
                  <a:cs typeface="HGP創英角ｺﾞｼｯｸUB"/>
                </a:rPr>
                <a:t>システム関連機器の</a:t>
              </a:r>
              <a:endParaRPr lang="en-US" altLang="ja-JP" sz="2000" dirty="0" smtClean="0">
                <a:solidFill>
                  <a:srgbClr val="FF66FF"/>
                </a:solidFill>
                <a:effectLst/>
                <a:latin typeface="HGP創英角ｺﾞｼｯｸUB"/>
                <a:ea typeface="HGP創英角ｺﾞｼｯｸUB"/>
                <a:cs typeface="HGP創英角ｺﾞｼｯｸUB"/>
              </a:endParaRPr>
            </a:p>
            <a:p>
              <a:r>
                <a:rPr lang="ja-JP" altLang="en-US" sz="2000" dirty="0" smtClean="0">
                  <a:solidFill>
                    <a:srgbClr val="FF66FF"/>
                  </a:solidFill>
                  <a:effectLst/>
                  <a:latin typeface="HGP創英角ｺﾞｼｯｸUB"/>
                  <a:ea typeface="HGP創英角ｺﾞｼｯｸUB"/>
                  <a:cs typeface="HGP創英角ｺﾞｼｯｸUB"/>
                </a:rPr>
                <a:t>コストパフォーマンス</a:t>
              </a:r>
              <a:endParaRPr kumimoji="1" lang="ja-JP" altLang="en-US" sz="2000" dirty="0">
                <a:solidFill>
                  <a:srgbClr val="FF66FF"/>
                </a:solidFill>
                <a:effectLst/>
                <a:latin typeface="HGP創英角ｺﾞｼｯｸUB"/>
                <a:ea typeface="HGP創英角ｺﾞｼｯｸUB"/>
                <a:cs typeface="HGP創英角ｺﾞｼｯｸUB"/>
              </a:endParaRPr>
            </a:p>
          </p:txBody>
        </p:sp>
      </p:grpSp>
      <p:cxnSp>
        <p:nvCxnSpPr>
          <p:cNvPr id="15" name="直線矢印コネクタ 14"/>
          <p:cNvCxnSpPr/>
          <p:nvPr/>
        </p:nvCxnSpPr>
        <p:spPr bwMode="auto">
          <a:xfrm>
            <a:off x="1572055" y="2590800"/>
            <a:ext cx="6705600" cy="0"/>
          </a:xfrm>
          <a:prstGeom prst="straightConnector1">
            <a:avLst/>
          </a:prstGeom>
          <a:solidFill>
            <a:schemeClr val="bg1"/>
          </a:solidFill>
          <a:ln w="76200" cap="flat" cmpd="sng" algn="ctr">
            <a:solidFill>
              <a:srgbClr val="33ACBD"/>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テキスト ボックス 25"/>
          <p:cNvSpPr txBox="1"/>
          <p:nvPr/>
        </p:nvSpPr>
        <p:spPr>
          <a:xfrm>
            <a:off x="6982255" y="1981200"/>
            <a:ext cx="1052892" cy="523220"/>
          </a:xfrm>
          <a:prstGeom prst="rect">
            <a:avLst/>
          </a:prstGeom>
          <a:noFill/>
        </p:spPr>
        <p:txBody>
          <a:bodyPr wrap="none" rtlCol="0">
            <a:spAutoFit/>
          </a:bodyPr>
          <a:lstStyle/>
          <a:p>
            <a:r>
              <a:rPr kumimoji="1" lang="ja-JP" altLang="en-US" sz="2800" dirty="0" smtClean="0">
                <a:solidFill>
                  <a:srgbClr val="008000"/>
                </a:solidFill>
                <a:effectLst/>
                <a:latin typeface="HGP創英角ｺﾞｼｯｸUB"/>
                <a:ea typeface="HGP創英角ｺﾞｼｯｸUB"/>
                <a:cs typeface="HGP創英角ｺﾞｼｯｸUB"/>
              </a:rPr>
              <a:t>リース</a:t>
            </a:r>
            <a:endParaRPr kumimoji="1" lang="ja-JP" altLang="en-US" sz="2800" dirty="0">
              <a:solidFill>
                <a:srgbClr val="008000"/>
              </a:solidFill>
              <a:effectLst/>
              <a:latin typeface="HGP創英角ｺﾞｼｯｸUB"/>
              <a:ea typeface="HGP創英角ｺﾞｼｯｸUB"/>
              <a:cs typeface="HGP創英角ｺﾞｼｯｸUB"/>
            </a:endParaRPr>
          </a:p>
        </p:txBody>
      </p:sp>
      <p:sp>
        <p:nvSpPr>
          <p:cNvPr id="37" name="角丸四角形吹き出し 36"/>
          <p:cNvSpPr/>
          <p:nvPr/>
        </p:nvSpPr>
        <p:spPr bwMode="auto">
          <a:xfrm>
            <a:off x="4620055" y="1371600"/>
            <a:ext cx="2133600" cy="609600"/>
          </a:xfrm>
          <a:prstGeom prst="wedgeRoundRectCallout">
            <a:avLst>
              <a:gd name="adj1" fmla="val 59881"/>
              <a:gd name="adj2" fmla="val 89583"/>
              <a:gd name="adj3" fmla="val 16667"/>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コストパフォーマンスが</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長期的に固定化</a:t>
            </a:r>
            <a:endParaRPr kumimoji="0" lang="ja-JP" altLang="en-US" sz="1400" b="0" i="0" u="none" strike="noStrike" cap="none" normalizeH="0" baseline="0" dirty="0" smtClean="0">
              <a:ln>
                <a:noFill/>
              </a:ln>
              <a:solidFill>
                <a:srgbClr val="FFFFFF"/>
              </a:solidFill>
              <a:effectLst/>
            </a:endParaRPr>
          </a:p>
        </p:txBody>
      </p:sp>
      <p:cxnSp>
        <p:nvCxnSpPr>
          <p:cNvPr id="28" name="直線矢印コネクタ 27"/>
          <p:cNvCxnSpPr/>
          <p:nvPr/>
        </p:nvCxnSpPr>
        <p:spPr bwMode="auto">
          <a:xfrm>
            <a:off x="1572055" y="2133600"/>
            <a:ext cx="6705600" cy="2819400"/>
          </a:xfrm>
          <a:prstGeom prst="straightConnector1">
            <a:avLst/>
          </a:prstGeom>
          <a:solidFill>
            <a:schemeClr val="bg1"/>
          </a:solidFill>
          <a:ln w="762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1" name="テキスト ボックス 30"/>
          <p:cNvSpPr txBox="1"/>
          <p:nvPr/>
        </p:nvSpPr>
        <p:spPr>
          <a:xfrm>
            <a:off x="6601255" y="4340086"/>
            <a:ext cx="1338828" cy="523220"/>
          </a:xfrm>
          <a:prstGeom prst="rect">
            <a:avLst/>
          </a:prstGeom>
          <a:noFill/>
        </p:spPr>
        <p:txBody>
          <a:bodyPr wrap="none" rtlCol="0">
            <a:spAutoFit/>
          </a:bodyPr>
          <a:lstStyle/>
          <a:p>
            <a:r>
              <a:rPr kumimoji="1" lang="ja-JP" altLang="en-US" sz="2800" dirty="0" smtClean="0">
                <a:solidFill>
                  <a:srgbClr val="0000FF"/>
                </a:solidFill>
                <a:effectLst/>
                <a:latin typeface="HGP創英角ｺﾞｼｯｸUB"/>
                <a:ea typeface="HGP創英角ｺﾞｼｯｸUB"/>
                <a:cs typeface="HGP創英角ｺﾞｼｯｸUB"/>
              </a:rPr>
              <a:t>クラウド</a:t>
            </a:r>
            <a:endParaRPr kumimoji="1" lang="ja-JP" altLang="en-US" sz="2800" dirty="0">
              <a:solidFill>
                <a:srgbClr val="0000FF"/>
              </a:solidFill>
              <a:effectLst/>
              <a:latin typeface="HGP創英角ｺﾞｼｯｸUB"/>
              <a:ea typeface="HGP創英角ｺﾞｼｯｸUB"/>
              <a:cs typeface="HGP創英角ｺﾞｼｯｸUB"/>
            </a:endParaRPr>
          </a:p>
        </p:txBody>
      </p:sp>
      <p:sp>
        <p:nvSpPr>
          <p:cNvPr id="38" name="角丸四角形吹き出し 37"/>
          <p:cNvSpPr/>
          <p:nvPr/>
        </p:nvSpPr>
        <p:spPr bwMode="auto">
          <a:xfrm>
            <a:off x="3324655" y="5105400"/>
            <a:ext cx="3276600" cy="609600"/>
          </a:xfrm>
          <a:prstGeom prst="wedgeRoundRectCallout">
            <a:avLst>
              <a:gd name="adj1" fmla="val 53761"/>
              <a:gd name="adj2" fmla="val -112500"/>
              <a:gd name="adj3" fmla="val 16667"/>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新機種追加、</a:t>
            </a:r>
            <a:r>
              <a:rPr kumimoji="0" lang="ja-JP" altLang="en-US" sz="1400" b="0" i="0" u="none" strike="noStrike" cap="none" normalizeH="0" baseline="0" dirty="0" smtClean="0">
                <a:ln>
                  <a:noFill/>
                </a:ln>
                <a:solidFill>
                  <a:srgbClr val="FFFFFF"/>
                </a:solidFill>
                <a:effectLst/>
              </a:rPr>
              <a:t>新旧の入替え</a:t>
            </a:r>
            <a:r>
              <a:rPr kumimoji="0" lang="ja-JP" altLang="en-US" sz="1400" dirty="0" smtClean="0">
                <a:solidFill>
                  <a:srgbClr val="FFFFFF"/>
                </a:solidFill>
              </a:rPr>
              <a:t>を繰り返し</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継続的にコストパフォーマンスを改善</a:t>
            </a:r>
          </a:p>
        </p:txBody>
      </p:sp>
      <p:sp>
        <p:nvSpPr>
          <p:cNvPr id="41" name="角丸四角形吹き出し 40"/>
          <p:cNvSpPr/>
          <p:nvPr/>
        </p:nvSpPr>
        <p:spPr bwMode="auto">
          <a:xfrm>
            <a:off x="2029255" y="1371600"/>
            <a:ext cx="1752600" cy="609600"/>
          </a:xfrm>
          <a:prstGeom prst="wedgeRoundRectCallout">
            <a:avLst>
              <a:gd name="adj1" fmla="val -68232"/>
              <a:gd name="adj2" fmla="val 114174"/>
              <a:gd name="adj3" fmla="val 16667"/>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移行・環境変更に</a:t>
            </a:r>
            <a:endParaRPr kumimoji="0" lang="en-US" altLang="ja-JP" sz="14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かかる一時経費</a:t>
            </a:r>
          </a:p>
        </p:txBody>
      </p:sp>
      <p:cxnSp>
        <p:nvCxnSpPr>
          <p:cNvPr id="43" name="直線矢印コネクタ 42"/>
          <p:cNvCxnSpPr/>
          <p:nvPr/>
        </p:nvCxnSpPr>
        <p:spPr bwMode="auto">
          <a:xfrm>
            <a:off x="1648255" y="2219980"/>
            <a:ext cx="0" cy="294620"/>
          </a:xfrm>
          <a:prstGeom prst="straightConnector1">
            <a:avLst/>
          </a:prstGeom>
          <a:solidFill>
            <a:schemeClr val="bg1"/>
          </a:solidFill>
          <a:ln w="38100" cap="flat" cmpd="sng" algn="ctr">
            <a:solidFill>
              <a:srgbClr val="FF0000"/>
            </a:solidFill>
            <a:prstDash val="solid"/>
            <a:round/>
            <a:headEnd type="triangl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上下矢印 5"/>
          <p:cNvSpPr/>
          <p:nvPr/>
        </p:nvSpPr>
        <p:spPr bwMode="auto">
          <a:xfrm>
            <a:off x="7668055" y="2743200"/>
            <a:ext cx="609600" cy="1758950"/>
          </a:xfrm>
          <a:prstGeom prst="upDown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0" name="図形グループ 9"/>
          <p:cNvGrpSpPr/>
          <p:nvPr/>
        </p:nvGrpSpPr>
        <p:grpSpPr>
          <a:xfrm>
            <a:off x="5305855" y="3048000"/>
            <a:ext cx="2286000" cy="1066800"/>
            <a:chOff x="6705600" y="609600"/>
            <a:chExt cx="2286000" cy="1066800"/>
          </a:xfrm>
        </p:grpSpPr>
        <p:sp>
          <p:nvSpPr>
            <p:cNvPr id="9" name="星 24 8"/>
            <p:cNvSpPr/>
            <p:nvPr/>
          </p:nvSpPr>
          <p:spPr bwMode="auto">
            <a:xfrm>
              <a:off x="6705600" y="609600"/>
              <a:ext cx="2286000" cy="1066800"/>
            </a:xfrm>
            <a:prstGeom prst="star24">
              <a:avLst/>
            </a:prstGeom>
            <a:solidFill>
              <a:srgbClr val="FFFF00"/>
            </a:solidFill>
            <a:ln w="38100" cmpd="sng">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p:cNvPicPr>
              <a:picLocks noChangeAspect="1"/>
            </p:cNvPicPr>
            <p:nvPr/>
          </p:nvPicPr>
          <p:blipFill>
            <a:blip r:embed="rId5"/>
            <a:stretch>
              <a:fillRect/>
            </a:stretch>
          </p:blipFill>
          <p:spPr>
            <a:xfrm>
              <a:off x="7467600" y="757535"/>
              <a:ext cx="852985" cy="381000"/>
            </a:xfrm>
            <a:prstGeom prst="rect">
              <a:avLst/>
            </a:prstGeom>
          </p:spPr>
        </p:pic>
        <p:sp>
          <p:nvSpPr>
            <p:cNvPr id="8" name="テキスト ボックス 7"/>
            <p:cNvSpPr txBox="1"/>
            <p:nvPr/>
          </p:nvSpPr>
          <p:spPr>
            <a:xfrm>
              <a:off x="7328501" y="1062335"/>
              <a:ext cx="1082348" cy="400110"/>
            </a:xfrm>
            <a:prstGeom prst="rect">
              <a:avLst/>
            </a:prstGeom>
            <a:noFill/>
          </p:spPr>
          <p:txBody>
            <a:bodyPr wrap="none" rtlCol="0">
              <a:spAutoFit/>
            </a:bodyPr>
            <a:lstStyle/>
            <a:p>
              <a:pPr algn="ctr"/>
              <a:r>
                <a:rPr kumimoji="1" lang="en-US" altLang="ja-JP" sz="1000" dirty="0" smtClean="0">
                  <a:solidFill>
                    <a:srgbClr val="0000FF"/>
                  </a:solidFill>
                </a:rPr>
                <a:t>2006/3/14〜</a:t>
              </a:r>
              <a:endParaRPr lang="en-US" altLang="ja-JP" sz="1000" dirty="0">
                <a:solidFill>
                  <a:srgbClr val="0000FF"/>
                </a:solidFill>
              </a:endParaRPr>
            </a:p>
            <a:p>
              <a:pPr algn="ctr"/>
              <a:r>
                <a:rPr lang="en-US" altLang="ja-JP" sz="1000" dirty="0" smtClean="0">
                  <a:solidFill>
                    <a:srgbClr val="0000FF"/>
                  </a:solidFill>
                </a:rPr>
                <a:t>40</a:t>
              </a:r>
              <a:r>
                <a:rPr lang="ja-JP" altLang="en-US" sz="1000" dirty="0" smtClean="0">
                  <a:solidFill>
                    <a:srgbClr val="0000FF"/>
                  </a:solidFill>
                </a:rPr>
                <a:t>回以上値下げ</a:t>
              </a:r>
              <a:endParaRPr kumimoji="1" lang="ja-JP" altLang="en-US" sz="1000" dirty="0">
                <a:solidFill>
                  <a:srgbClr val="0000FF"/>
                </a:solidFill>
              </a:endParaRPr>
            </a:p>
          </p:txBody>
        </p:sp>
      </p:grpSp>
    </p:spTree>
    <p:extLst>
      <p:ext uri="{BB962C8B-B14F-4D97-AF65-F5344CB8AC3E}">
        <p14:creationId xmlns:p14="http://schemas.microsoft.com/office/powerpoint/2010/main" val="29661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図形グループ 23"/>
          <p:cNvGrpSpPr/>
          <p:nvPr/>
        </p:nvGrpSpPr>
        <p:grpSpPr>
          <a:xfrm>
            <a:off x="710406" y="2620982"/>
            <a:ext cx="3804444" cy="2116118"/>
            <a:chOff x="710406" y="2419350"/>
            <a:chExt cx="3804444" cy="2254250"/>
          </a:xfrm>
        </p:grpSpPr>
        <p:sp>
          <p:nvSpPr>
            <p:cNvPr id="10" name="正方形/長方形 9"/>
            <p:cNvSpPr/>
            <p:nvPr/>
          </p:nvSpPr>
          <p:spPr>
            <a:xfrm>
              <a:off x="710406" y="2419350"/>
              <a:ext cx="3804444" cy="225425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 name="テキスト ボックス 16"/>
            <p:cNvSpPr txBox="1"/>
            <p:nvPr/>
          </p:nvSpPr>
          <p:spPr>
            <a:xfrm>
              <a:off x="968442" y="2803627"/>
              <a:ext cx="2313454" cy="1081962"/>
            </a:xfrm>
            <a:prstGeom prst="rect">
              <a:avLst/>
            </a:prstGeom>
            <a:noFill/>
          </p:spPr>
          <p:txBody>
            <a:bodyPr wrap="none" rtlCol="0">
              <a:spAutoFit/>
            </a:bodyPr>
            <a:lstStyle/>
            <a:p>
              <a:pPr marL="342900" indent="-342900">
                <a:buFont typeface="Wingdings" charset="2"/>
                <a:buChar char="v"/>
              </a:pPr>
              <a:r>
                <a:rPr kumimoji="1" lang="ja-JP" altLang="en-US" sz="2000" dirty="0" smtClean="0">
                  <a:solidFill>
                    <a:schemeClr val="bg1"/>
                  </a:solidFill>
                  <a:latin typeface="メイリオ"/>
                  <a:ea typeface="メイリオ"/>
                  <a:cs typeface="メイリオ"/>
                </a:rPr>
                <a:t>徹底した標準化</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kumimoji="1" lang="ja-JP" altLang="en-US" sz="2000" dirty="0" smtClean="0">
                  <a:solidFill>
                    <a:schemeClr val="bg1"/>
                  </a:solidFill>
                  <a:latin typeface="メイリオ"/>
                  <a:ea typeface="メイリオ"/>
                  <a:cs typeface="メイリオ"/>
                </a:rPr>
                <a:t>大量購入</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負荷の平準化</a:t>
              </a:r>
              <a:endParaRPr kumimoji="1" lang="ja-JP" altLang="en-US" sz="2000" dirty="0">
                <a:solidFill>
                  <a:schemeClr val="bg1"/>
                </a:solidFill>
                <a:latin typeface="メイリオ"/>
                <a:ea typeface="メイリオ"/>
                <a:cs typeface="メイリオ"/>
              </a:endParaRPr>
            </a:p>
          </p:txBody>
        </p:sp>
      </p:grpSp>
      <p:grpSp>
        <p:nvGrpSpPr>
          <p:cNvPr id="25" name="図形グループ 24"/>
          <p:cNvGrpSpPr/>
          <p:nvPr/>
        </p:nvGrpSpPr>
        <p:grpSpPr>
          <a:xfrm>
            <a:off x="4633912" y="2620982"/>
            <a:ext cx="3804444" cy="2116118"/>
            <a:chOff x="4633912" y="2419350"/>
            <a:chExt cx="3804444" cy="2254250"/>
          </a:xfrm>
        </p:grpSpPr>
        <p:sp>
          <p:nvSpPr>
            <p:cNvPr id="9" name="正方形/長方形 8"/>
            <p:cNvSpPr/>
            <p:nvPr/>
          </p:nvSpPr>
          <p:spPr>
            <a:xfrm>
              <a:off x="4633912" y="2419350"/>
              <a:ext cx="3804444" cy="225425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テキスト ボックス 17"/>
            <p:cNvSpPr txBox="1"/>
            <p:nvPr/>
          </p:nvSpPr>
          <p:spPr>
            <a:xfrm>
              <a:off x="5663237" y="2803627"/>
              <a:ext cx="2569934" cy="1429394"/>
            </a:xfrm>
            <a:prstGeom prst="rect">
              <a:avLst/>
            </a:prstGeom>
            <a:noFill/>
          </p:spPr>
          <p:txBody>
            <a:bodyPr wrap="none" rtlCol="0">
              <a:spAutoFit/>
            </a:bodyPr>
            <a:lstStyle/>
            <a:p>
              <a:pPr marL="342900" indent="-342900">
                <a:buFont typeface="Wingdings" charset="2"/>
                <a:buChar char="v"/>
              </a:pPr>
              <a:r>
                <a:rPr kumimoji="1" lang="en-US" altLang="ja-JP" sz="2000" dirty="0" smtClean="0">
                  <a:solidFill>
                    <a:schemeClr val="bg1"/>
                  </a:solidFill>
                  <a:latin typeface="メイリオ"/>
                  <a:ea typeface="メイリオ"/>
                  <a:cs typeface="メイリオ"/>
                </a:rPr>
                <a:t>API</a:t>
              </a:r>
              <a:r>
                <a:rPr kumimoji="1" lang="ja-JP" altLang="en-US" sz="2000" dirty="0" smtClean="0">
                  <a:solidFill>
                    <a:schemeClr val="bg1"/>
                  </a:solidFill>
                  <a:latin typeface="メイリオ"/>
                  <a:ea typeface="メイリオ"/>
                  <a:cs typeface="メイリオ"/>
                </a:rPr>
                <a:t>の充実・整備</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セルフサービス化</a:t>
              </a:r>
            </a:p>
            <a:p>
              <a:pPr marL="342900" indent="-342900">
                <a:buFont typeface="Wingdings" charset="2"/>
                <a:buChar char="v"/>
              </a:pPr>
              <a:r>
                <a:rPr lang="ja-JP" altLang="en-US" sz="2000" dirty="0" smtClean="0">
                  <a:solidFill>
                    <a:schemeClr val="bg1"/>
                  </a:solidFill>
                  <a:latin typeface="メイリオ"/>
                  <a:ea typeface="メイリオ"/>
                  <a:cs typeface="メイリオ"/>
                </a:rPr>
                <a:t>機能のメニュー化</a:t>
              </a:r>
              <a:endParaRPr lang="en-US" altLang="ja-JP" sz="2000" dirty="0" smtClean="0">
                <a:solidFill>
                  <a:schemeClr val="bg1"/>
                </a:solidFill>
                <a:latin typeface="メイリオ"/>
                <a:ea typeface="メイリオ"/>
                <a:cs typeface="メイリオ"/>
              </a:endParaRPr>
            </a:p>
          </p:txBody>
        </p:sp>
      </p:grpSp>
      <p:sp>
        <p:nvSpPr>
          <p:cNvPr id="2" name="タイトル 1"/>
          <p:cNvSpPr>
            <a:spLocks noGrp="1"/>
          </p:cNvSpPr>
          <p:nvPr>
            <p:ph type="title"/>
          </p:nvPr>
        </p:nvSpPr>
        <p:spPr/>
        <p:txBody>
          <a:bodyPr/>
          <a:lstStyle/>
          <a:p>
            <a:r>
              <a:rPr kumimoji="1" lang="ja-JP" altLang="en-US" dirty="0" smtClean="0"/>
              <a:t>クラウド・コンピューティングのビジネス・モデル</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sp>
        <p:nvSpPr>
          <p:cNvPr id="11" name="正方形/長方形 10"/>
          <p:cNvSpPr/>
          <p:nvPr/>
        </p:nvSpPr>
        <p:spPr>
          <a:xfrm>
            <a:off x="706438" y="4837132"/>
            <a:ext cx="7727950" cy="108585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メイリオ"/>
                <a:ea typeface="メイリオ"/>
                <a:cs typeface="メイリオ"/>
              </a:rPr>
              <a:t>クラウド・コンピューティング</a:t>
            </a:r>
            <a:endParaRPr lang="en-US" altLang="ja-JP" sz="3200" dirty="0" smtClean="0">
              <a:solidFill>
                <a:srgbClr val="FFFFFF"/>
              </a:solidFill>
              <a:latin typeface="メイリオ"/>
              <a:ea typeface="メイリオ"/>
              <a:cs typeface="メイリオ"/>
            </a:endParaRPr>
          </a:p>
          <a:p>
            <a:pPr algn="ctr"/>
            <a:endParaRPr kumimoji="1" lang="ja-JP" altLang="en-US" sz="3200" dirty="0">
              <a:solidFill>
                <a:srgbClr val="FFFFFF"/>
              </a:solidFill>
              <a:latin typeface="メイリオ"/>
              <a:ea typeface="メイリオ"/>
              <a:cs typeface="メイリオ"/>
            </a:endParaRPr>
          </a:p>
        </p:txBody>
      </p:sp>
      <p:sp>
        <p:nvSpPr>
          <p:cNvPr id="12" name="正方形/長方形 11"/>
          <p:cNvSpPr/>
          <p:nvPr/>
        </p:nvSpPr>
        <p:spPr>
          <a:xfrm>
            <a:off x="3649663" y="3239498"/>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オンデマンド</a:t>
            </a:r>
            <a:endParaRPr kumimoji="1" lang="ja-JP" altLang="en-US" dirty="0">
              <a:solidFill>
                <a:srgbClr val="FFFFFF"/>
              </a:solidFill>
              <a:latin typeface="メイリオ"/>
              <a:ea typeface="メイリオ"/>
              <a:cs typeface="メイリオ"/>
            </a:endParaRPr>
          </a:p>
        </p:txBody>
      </p:sp>
      <p:sp>
        <p:nvSpPr>
          <p:cNvPr id="13" name="正方形/長方形 12"/>
          <p:cNvSpPr/>
          <p:nvPr/>
        </p:nvSpPr>
        <p:spPr>
          <a:xfrm>
            <a:off x="3649663" y="3679864"/>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従量課金</a:t>
            </a:r>
            <a:endParaRPr kumimoji="1" lang="ja-JP" altLang="en-US" dirty="0">
              <a:solidFill>
                <a:srgbClr val="FFFFFF"/>
              </a:solidFill>
              <a:latin typeface="メイリオ"/>
              <a:ea typeface="メイリオ"/>
              <a:cs typeface="メイリオ"/>
            </a:endParaRPr>
          </a:p>
        </p:txBody>
      </p:sp>
      <p:sp>
        <p:nvSpPr>
          <p:cNvPr id="14" name="正方形/長方形 13"/>
          <p:cNvSpPr/>
          <p:nvPr/>
        </p:nvSpPr>
        <p:spPr>
          <a:xfrm>
            <a:off x="3649663" y="2798782"/>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自動化・自律化</a:t>
            </a:r>
            <a:endParaRPr kumimoji="1" lang="ja-JP" altLang="en-US" dirty="0">
              <a:solidFill>
                <a:srgbClr val="FFFFFF"/>
              </a:solidFill>
              <a:latin typeface="メイリオ"/>
              <a:ea typeface="メイリオ"/>
              <a:cs typeface="メイリオ"/>
            </a:endParaRPr>
          </a:p>
        </p:txBody>
      </p:sp>
      <p:grpSp>
        <p:nvGrpSpPr>
          <p:cNvPr id="22" name="図形グループ 21"/>
          <p:cNvGrpSpPr/>
          <p:nvPr/>
        </p:nvGrpSpPr>
        <p:grpSpPr>
          <a:xfrm>
            <a:off x="710406" y="1350982"/>
            <a:ext cx="4438650" cy="1181100"/>
            <a:chOff x="710406" y="1149350"/>
            <a:chExt cx="4438650" cy="1181100"/>
          </a:xfrm>
        </p:grpSpPr>
        <p:sp>
          <p:nvSpPr>
            <p:cNvPr id="7" name="フリーフォーム 6"/>
            <p:cNvSpPr/>
            <p:nvPr/>
          </p:nvSpPr>
          <p:spPr>
            <a:xfrm>
              <a:off x="7104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1101792" y="1308100"/>
              <a:ext cx="2339102" cy="954107"/>
            </a:xfrm>
            <a:prstGeom prst="rect">
              <a:avLst/>
            </a:prstGeom>
            <a:noFill/>
          </p:spPr>
          <p:txBody>
            <a:bodyPr wrap="none" rtlCol="0">
              <a:spAutoFit/>
            </a:bodyPr>
            <a:lstStyle/>
            <a:p>
              <a:r>
                <a:rPr kumimoji="1" lang="ja-JP" altLang="en-US" sz="2800" dirty="0" smtClean="0">
                  <a:solidFill>
                    <a:srgbClr val="FFFFFF"/>
                  </a:solidFill>
                  <a:latin typeface="メイリオ"/>
                  <a:ea typeface="メイリオ"/>
                  <a:cs typeface="メイリオ"/>
                </a:rPr>
                <a:t>システム資源</a:t>
              </a:r>
              <a:endParaRPr kumimoji="1" lang="en-US" altLang="ja-JP" sz="2800" dirty="0" smtClean="0">
                <a:solidFill>
                  <a:srgbClr val="FFFFFF"/>
                </a:solidFill>
                <a:latin typeface="メイリオ"/>
                <a:ea typeface="メイリオ"/>
                <a:cs typeface="メイリオ"/>
              </a:endParaRPr>
            </a:p>
            <a:p>
              <a:r>
                <a:rPr lang="ja-JP" altLang="en-US" sz="2800" dirty="0" smtClean="0">
                  <a:solidFill>
                    <a:srgbClr val="FFFFFF"/>
                  </a:solidFill>
                  <a:latin typeface="メイリオ"/>
                  <a:ea typeface="メイリオ"/>
                  <a:cs typeface="メイリオ"/>
                </a:rPr>
                <a:t>の共同購買</a:t>
              </a:r>
              <a:endParaRPr kumimoji="1" lang="ja-JP" altLang="en-US" sz="2800" dirty="0">
                <a:solidFill>
                  <a:srgbClr val="FFFFFF"/>
                </a:solidFill>
                <a:latin typeface="メイリオ"/>
                <a:ea typeface="メイリオ"/>
                <a:cs typeface="メイリオ"/>
              </a:endParaRPr>
            </a:p>
          </p:txBody>
        </p:sp>
      </p:grpSp>
      <p:grpSp>
        <p:nvGrpSpPr>
          <p:cNvPr id="23" name="図形グループ 22"/>
          <p:cNvGrpSpPr/>
          <p:nvPr/>
        </p:nvGrpSpPr>
        <p:grpSpPr>
          <a:xfrm>
            <a:off x="3999706" y="1350982"/>
            <a:ext cx="4438650" cy="1181100"/>
            <a:chOff x="3999706" y="1149350"/>
            <a:chExt cx="4438650" cy="1181100"/>
          </a:xfrm>
        </p:grpSpPr>
        <p:sp>
          <p:nvSpPr>
            <p:cNvPr id="8" name="フリーフォーム 7"/>
            <p:cNvSpPr/>
            <p:nvPr/>
          </p:nvSpPr>
          <p:spPr>
            <a:xfrm flipH="1" flipV="1">
              <a:off x="39997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 name="テキスト ボックス 15"/>
            <p:cNvSpPr txBox="1"/>
            <p:nvPr/>
          </p:nvSpPr>
          <p:spPr>
            <a:xfrm>
              <a:off x="5889583" y="1479550"/>
              <a:ext cx="1980029" cy="523220"/>
            </a:xfrm>
            <a:prstGeom prst="rect">
              <a:avLst/>
            </a:prstGeom>
            <a:noFill/>
          </p:spPr>
          <p:txBody>
            <a:bodyPr wrap="none" rtlCol="0">
              <a:spAutoFit/>
            </a:bodyPr>
            <a:lstStyle/>
            <a:p>
              <a:pPr algn="ctr"/>
              <a:r>
                <a:rPr kumimoji="1" lang="ja-JP" altLang="en-US" sz="2800" dirty="0" smtClean="0">
                  <a:solidFill>
                    <a:srgbClr val="FFFFFF"/>
                  </a:solidFill>
                  <a:latin typeface="メイリオ"/>
                  <a:ea typeface="メイリオ"/>
                  <a:cs typeface="メイリオ"/>
                </a:rPr>
                <a:t>サービス化</a:t>
              </a:r>
              <a:endParaRPr kumimoji="1" lang="en-US" altLang="ja-JP" sz="2800" dirty="0" smtClean="0">
                <a:solidFill>
                  <a:srgbClr val="FFFFFF"/>
                </a:solidFill>
                <a:latin typeface="メイリオ"/>
                <a:ea typeface="メイリオ"/>
                <a:cs typeface="メイリオ"/>
              </a:endParaRPr>
            </a:p>
          </p:txBody>
        </p:sp>
      </p:grpSp>
      <p:sp>
        <p:nvSpPr>
          <p:cNvPr id="19" name="正方形/長方形 18"/>
          <p:cNvSpPr/>
          <p:nvPr/>
        </p:nvSpPr>
        <p:spPr>
          <a:xfrm>
            <a:off x="13763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低コスト</a:t>
            </a:r>
            <a:endParaRPr kumimoji="1" lang="ja-JP" altLang="en-US" sz="1600" dirty="0">
              <a:solidFill>
                <a:srgbClr val="FFFFFF"/>
              </a:solidFill>
              <a:latin typeface="メイリオ"/>
              <a:ea typeface="メイリオ"/>
              <a:cs typeface="メイリオ"/>
            </a:endParaRPr>
          </a:p>
        </p:txBody>
      </p:sp>
      <p:sp>
        <p:nvSpPr>
          <p:cNvPr id="20" name="正方形/長方形 19"/>
          <p:cNvSpPr/>
          <p:nvPr/>
        </p:nvSpPr>
        <p:spPr>
          <a:xfrm>
            <a:off x="36496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俊敏性</a:t>
            </a:r>
            <a:endParaRPr kumimoji="1" lang="ja-JP" altLang="en-US" sz="1600" dirty="0">
              <a:solidFill>
                <a:srgbClr val="FFFFFF"/>
              </a:solidFill>
              <a:latin typeface="メイリオ"/>
              <a:ea typeface="メイリオ"/>
              <a:cs typeface="メイリオ"/>
            </a:endParaRPr>
          </a:p>
        </p:txBody>
      </p:sp>
      <p:sp>
        <p:nvSpPr>
          <p:cNvPr id="21" name="正方形/長方形 20"/>
          <p:cNvSpPr/>
          <p:nvPr/>
        </p:nvSpPr>
        <p:spPr>
          <a:xfrm>
            <a:off x="5922596"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スケーラビリティ</a:t>
            </a:r>
            <a:endParaRPr kumimoji="1" lang="ja-JP" altLang="en-US" sz="1600" dirty="0">
              <a:solidFill>
                <a:srgbClr val="FFFFFF"/>
              </a:solidFill>
              <a:latin typeface="メイリオ"/>
              <a:ea typeface="メイリオ"/>
              <a:cs typeface="メイリオ"/>
            </a:endParaRPr>
          </a:p>
        </p:txBody>
      </p:sp>
      <p:sp>
        <p:nvSpPr>
          <p:cNvPr id="4" name="正方形/長方形 3"/>
          <p:cNvSpPr/>
          <p:nvPr/>
        </p:nvSpPr>
        <p:spPr>
          <a:xfrm>
            <a:off x="1380331" y="4165600"/>
            <a:ext cx="6387733" cy="44293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rgbClr val="FFFFFF"/>
                </a:solidFill>
                <a:latin typeface="メイリオ"/>
                <a:ea typeface="メイリオ"/>
                <a:cs typeface="メイリオ"/>
              </a:rPr>
              <a:t>SDI (Software </a:t>
            </a:r>
            <a:r>
              <a:rPr lang="en-US" altLang="ja-JP" sz="2000" smtClean="0">
                <a:solidFill>
                  <a:srgbClr val="FFFFFF"/>
                </a:solidFill>
                <a:latin typeface="メイリオ"/>
                <a:ea typeface="メイリオ"/>
                <a:cs typeface="メイリオ"/>
              </a:rPr>
              <a:t>Defined Infrastructure</a:t>
            </a:r>
            <a:r>
              <a:rPr lang="en-US" altLang="ja-JP" sz="2000" dirty="0" smtClean="0">
                <a:solidFill>
                  <a:srgbClr val="FFFFFF"/>
                </a:solidFill>
                <a:latin typeface="メイリオ"/>
                <a:ea typeface="メイリオ"/>
                <a:cs typeface="メイリオ"/>
              </a:rPr>
              <a:t>)</a:t>
            </a:r>
            <a:endParaRPr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9303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p:tgtEl>
                                          <p:spTgt spid="11"/>
                                        </p:tgtEl>
                                        <p:attrNameLst>
                                          <p:attrName>ppt_y</p:attrName>
                                        </p:attrNameLst>
                                      </p:cBhvr>
                                      <p:tavLst>
                                        <p:tav tm="0">
                                          <p:val>
                                            <p:strVal val="#ppt_y-#ppt_h*1.125000"/>
                                          </p:val>
                                        </p:tav>
                                        <p:tav tm="100000">
                                          <p:val>
                                            <p:strVal val="#ppt_y"/>
                                          </p:val>
                                        </p:tav>
                                      </p:tavLst>
                                    </p:anim>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1931988" y="4679950"/>
            <a:ext cx="5276850" cy="3810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活用</a:t>
            </a: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2058193"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適用領域の拡大</a:t>
            </a:r>
            <a:endParaRPr kumimoji="1" lang="ja-JP" altLang="en-US" sz="1000" dirty="0">
              <a:solidFill>
                <a:srgbClr val="FFFFFF"/>
              </a:solidFill>
              <a:latin typeface="ＭＳ Ｐゴシック"/>
              <a:ea typeface="ＭＳ Ｐゴシック"/>
              <a:cs typeface="ＭＳ Ｐゴシック"/>
            </a:endParaRPr>
          </a:p>
        </p:txBody>
      </p:sp>
      <p:sp>
        <p:nvSpPr>
          <p:cNvPr id="257" name="正方形/長方形 256"/>
          <p:cNvSpPr/>
          <p:nvPr/>
        </p:nvSpPr>
        <p:spPr>
          <a:xfrm>
            <a:off x="5407819"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難しさの隠蔽</a:t>
            </a:r>
            <a:endParaRPr kumimoji="1" lang="ja-JP" altLang="en-US" sz="1000" dirty="0">
              <a:solidFill>
                <a:srgbClr val="FFFFFF"/>
              </a:solidFill>
              <a:latin typeface="ＭＳ Ｐゴシック"/>
              <a:ea typeface="ＭＳ Ｐゴシック"/>
              <a:cs typeface="ＭＳ Ｐゴシック"/>
            </a:endParaRPr>
          </a:p>
        </p:txBody>
      </p:sp>
      <p:sp>
        <p:nvSpPr>
          <p:cNvPr id="236" name="正方形/長方形 235"/>
          <p:cNvSpPr/>
          <p:nvPr/>
        </p:nvSpPr>
        <p:spPr>
          <a:xfrm>
            <a:off x="1931988" y="1536700"/>
            <a:ext cx="5276850" cy="381000"/>
          </a:xfrm>
          <a:prstGeom prst="rect">
            <a:avLst/>
          </a:prstGeom>
          <a:solidFill>
            <a:srgbClr val="D9969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システム資源</a:t>
            </a: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931988" y="2781300"/>
            <a:ext cx="5276850" cy="9842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エコシステム</a:t>
            </a:r>
            <a:endParaRPr kumimoji="1" lang="en-US" altLang="ja-JP" sz="1200" dirty="0" smtClean="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クラウドがもたらした</a:t>
            </a:r>
            <a:r>
              <a:rPr kumimoji="1" lang="en-US" altLang="ja-JP" dirty="0" smtClean="0"/>
              <a:t>IT</a:t>
            </a:r>
            <a:r>
              <a:rPr kumimoji="1" lang="ja-JP" altLang="en-US" dirty="0" smtClean="0"/>
              <a:t>の新しい価値</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27</a:t>
            </a:fld>
            <a:endParaRPr kumimoji="1" lang="ja-JP" altLang="en-US"/>
          </a:p>
        </p:txBody>
      </p:sp>
      <p:sp>
        <p:nvSpPr>
          <p:cNvPr id="4" name="正方形/長方形 3"/>
          <p:cNvSpPr/>
          <p:nvPr/>
        </p:nvSpPr>
        <p:spPr>
          <a:xfrm>
            <a:off x="3090069" y="927100"/>
            <a:ext cx="2960688" cy="349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クラウド・コンピューティング</a:t>
            </a: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090069" y="4064000"/>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利用のイノベーションを促進</a:t>
            </a: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3090069" y="5962650"/>
            <a:ext cx="2960688"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ビジネスにおける</a:t>
            </a: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価値の変化・向上</a:t>
            </a: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3090068" y="2168525"/>
            <a:ext cx="2960689" cy="349250"/>
          </a:xfrm>
          <a:prstGeom prst="rect">
            <a:avLst/>
          </a:prstGeom>
          <a:solidFill>
            <a:srgbClr val="3366FF"/>
          </a:solidFill>
          <a:ln w="381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新たな需要・潜在需要の喚起</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2058193"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モバイル・ウェアラブル</a:t>
            </a:r>
            <a:endParaRPr kumimoji="1" lang="ja-JP" altLang="en-US" sz="1000" dirty="0">
              <a:solidFill>
                <a:srgbClr val="FFFFFF"/>
              </a:solidFill>
              <a:latin typeface="ＭＳ Ｐゴシック"/>
              <a:ea typeface="ＭＳ Ｐゴシック"/>
              <a:cs typeface="ＭＳ Ｐゴシック"/>
            </a:endParaRPr>
          </a:p>
        </p:txBody>
      </p:sp>
      <p:sp>
        <p:nvSpPr>
          <p:cNvPr id="12" name="正方形/長方形 11"/>
          <p:cNvSpPr/>
          <p:nvPr/>
        </p:nvSpPr>
        <p:spPr>
          <a:xfrm>
            <a:off x="2058193"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ソーシャル</a:t>
            </a:r>
            <a:endParaRPr kumimoji="1" lang="ja-JP" altLang="en-US" sz="1000" dirty="0">
              <a:solidFill>
                <a:srgbClr val="FFFFFF"/>
              </a:solidFill>
              <a:latin typeface="ＭＳ Ｐゴシック"/>
              <a:ea typeface="ＭＳ Ｐゴシック"/>
              <a:cs typeface="ＭＳ Ｐゴシック"/>
            </a:endParaRPr>
          </a:p>
        </p:txBody>
      </p:sp>
      <p:sp>
        <p:nvSpPr>
          <p:cNvPr id="13" name="正方形/長方形 12"/>
          <p:cNvSpPr/>
          <p:nvPr/>
        </p:nvSpPr>
        <p:spPr>
          <a:xfrm>
            <a:off x="5407819"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人工知能</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5407819"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ビッグデータ</a:t>
            </a:r>
            <a:endParaRPr kumimoji="1" lang="ja-JP" altLang="en-US" sz="1000" dirty="0">
              <a:solidFill>
                <a:srgbClr val="FFFFFF"/>
              </a:solidFill>
              <a:latin typeface="ＭＳ Ｐゴシック"/>
              <a:ea typeface="ＭＳ Ｐゴシック"/>
              <a:cs typeface="ＭＳ Ｐゴシック"/>
            </a:endParaRPr>
          </a:p>
        </p:txBody>
      </p:sp>
      <p:sp>
        <p:nvSpPr>
          <p:cNvPr id="17" name="正方形/長方形 16"/>
          <p:cNvSpPr/>
          <p:nvPr/>
        </p:nvSpPr>
        <p:spPr>
          <a:xfrm>
            <a:off x="3090069" y="5327649"/>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利用者の拡大</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58193"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ＭＳ Ｐゴシック"/>
                <a:ea typeface="ＭＳ Ｐゴシック"/>
                <a:cs typeface="ＭＳ Ｐゴシック"/>
              </a:rPr>
              <a:t>IoT</a:t>
            </a:r>
            <a:endParaRPr kumimoji="1" lang="ja-JP" altLang="en-US" sz="1000" dirty="0">
              <a:solidFill>
                <a:srgbClr val="FFFFFF"/>
              </a:solidFill>
              <a:latin typeface="ＭＳ Ｐゴシック"/>
              <a:ea typeface="ＭＳ Ｐゴシック"/>
              <a:cs typeface="ＭＳ Ｐゴシック"/>
            </a:endParaRPr>
          </a:p>
        </p:txBody>
      </p:sp>
      <p:sp>
        <p:nvSpPr>
          <p:cNvPr id="19" name="正方形/長方形 18"/>
          <p:cNvSpPr/>
          <p:nvPr/>
        </p:nvSpPr>
        <p:spPr>
          <a:xfrm>
            <a:off x="5407819"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ロボット</a:t>
            </a:r>
            <a:endParaRPr kumimoji="1" lang="ja-JP" altLang="en-US" sz="1000" dirty="0">
              <a:solidFill>
                <a:srgbClr val="FFFFFF"/>
              </a:solidFill>
              <a:latin typeface="ＭＳ Ｐゴシック"/>
              <a:ea typeface="ＭＳ Ｐゴシック"/>
              <a:cs typeface="ＭＳ Ｐゴシック"/>
            </a:endParaRPr>
          </a:p>
        </p:txBody>
      </p:sp>
      <p:cxnSp>
        <p:nvCxnSpPr>
          <p:cNvPr id="57" name="直線矢印コネクタ 56"/>
          <p:cNvCxnSpPr>
            <a:stCxn id="10" idx="2"/>
            <a:endCxn id="46" idx="0"/>
          </p:cNvCxnSpPr>
          <p:nvPr/>
        </p:nvCxnSpPr>
        <p:spPr>
          <a:xfrm>
            <a:off x="4570413" y="2517775"/>
            <a:ext cx="0" cy="2635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0" name="直線矢印コネクタ 149"/>
          <p:cNvCxnSpPr>
            <a:stCxn id="6" idx="2"/>
            <a:endCxn id="255" idx="0"/>
          </p:cNvCxnSpPr>
          <p:nvPr/>
        </p:nvCxnSpPr>
        <p:spPr>
          <a:xfrm>
            <a:off x="4570413" y="4413250"/>
            <a:ext cx="0" cy="26670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61" name="直線矢印コネクタ 160"/>
          <p:cNvCxnSpPr>
            <a:stCxn id="46" idx="2"/>
            <a:endCxn id="6" idx="0"/>
          </p:cNvCxnSpPr>
          <p:nvPr/>
        </p:nvCxnSpPr>
        <p:spPr>
          <a:xfrm>
            <a:off x="4570413" y="3765550"/>
            <a:ext cx="0" cy="29845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37" name="正方形/長方形 236"/>
          <p:cNvSpPr/>
          <p:nvPr/>
        </p:nvSpPr>
        <p:spPr>
          <a:xfrm>
            <a:off x="2058193"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価格破壊</a:t>
            </a:r>
            <a:endParaRPr kumimoji="1" lang="ja-JP" altLang="en-US" sz="1000" dirty="0">
              <a:solidFill>
                <a:srgbClr val="FFFFFF"/>
              </a:solidFill>
              <a:latin typeface="ＭＳ Ｐゴシック"/>
              <a:ea typeface="ＭＳ Ｐゴシック"/>
              <a:cs typeface="ＭＳ Ｐゴシック"/>
            </a:endParaRPr>
          </a:p>
        </p:txBody>
      </p:sp>
      <p:sp>
        <p:nvSpPr>
          <p:cNvPr id="238" name="正方形/長方形 237"/>
          <p:cNvSpPr/>
          <p:nvPr/>
        </p:nvSpPr>
        <p:spPr>
          <a:xfrm>
            <a:off x="5407819"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サービス化</a:t>
            </a:r>
            <a:endParaRPr kumimoji="1" lang="ja-JP" altLang="en-US" sz="1000" dirty="0">
              <a:solidFill>
                <a:srgbClr val="FFFFFF"/>
              </a:solidFill>
              <a:latin typeface="ＭＳ Ｐゴシック"/>
              <a:ea typeface="ＭＳ Ｐゴシック"/>
              <a:cs typeface="ＭＳ Ｐゴシック"/>
            </a:endParaRPr>
          </a:p>
        </p:txBody>
      </p:sp>
      <p:cxnSp>
        <p:nvCxnSpPr>
          <p:cNvPr id="240" name="カギ線コネクタ 239"/>
          <p:cNvCxnSpPr>
            <a:stCxn id="6" idx="3"/>
            <a:endCxn id="46" idx="3"/>
          </p:cNvCxnSpPr>
          <p:nvPr/>
        </p:nvCxnSpPr>
        <p:spPr>
          <a:xfrm flipV="1">
            <a:off x="6050757" y="3273425"/>
            <a:ext cx="1158081" cy="965200"/>
          </a:xfrm>
          <a:prstGeom prst="bentConnector3">
            <a:avLst>
              <a:gd name="adj1" fmla="val 1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1" name="直線矢印コネクタ 240"/>
          <p:cNvCxnSpPr>
            <a:stCxn id="4" idx="2"/>
            <a:endCxn id="236" idx="0"/>
          </p:cNvCxnSpPr>
          <p:nvPr/>
        </p:nvCxnSpPr>
        <p:spPr>
          <a:xfrm>
            <a:off x="4570413" y="1276350"/>
            <a:ext cx="0" cy="260350"/>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5" name="直線矢印コネクタ 244"/>
          <p:cNvCxnSpPr>
            <a:stCxn id="236" idx="2"/>
            <a:endCxn id="10" idx="0"/>
          </p:cNvCxnSpPr>
          <p:nvPr/>
        </p:nvCxnSpPr>
        <p:spPr>
          <a:xfrm>
            <a:off x="4570413" y="1917700"/>
            <a:ext cx="0" cy="2508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7" name="直線矢印コネクタ 276"/>
          <p:cNvCxnSpPr>
            <a:stCxn id="255" idx="2"/>
            <a:endCxn id="17" idx="0"/>
          </p:cNvCxnSpPr>
          <p:nvPr/>
        </p:nvCxnSpPr>
        <p:spPr>
          <a:xfrm>
            <a:off x="4570413" y="5060950"/>
            <a:ext cx="0" cy="266699"/>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0" name="直線矢印コネクタ 279"/>
          <p:cNvCxnSpPr>
            <a:stCxn id="17" idx="2"/>
            <a:endCxn id="8" idx="0"/>
          </p:cNvCxnSpPr>
          <p:nvPr/>
        </p:nvCxnSpPr>
        <p:spPr>
          <a:xfrm>
            <a:off x="4570413" y="5676899"/>
            <a:ext cx="0" cy="285751"/>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3" name="カギ線コネクタ 282"/>
          <p:cNvCxnSpPr>
            <a:stCxn id="255" idx="1"/>
            <a:endCxn id="6" idx="1"/>
          </p:cNvCxnSpPr>
          <p:nvPr/>
        </p:nvCxnSpPr>
        <p:spPr>
          <a:xfrm rot="10800000" flipH="1">
            <a:off x="1931987" y="4238626"/>
            <a:ext cx="1158081" cy="631825"/>
          </a:xfrm>
          <a:prstGeom prst="bentConnector3">
            <a:avLst>
              <a:gd name="adj1" fmla="val -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797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9316467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8"/>
          <p:cNvSpPr>
            <a:spLocks noGrp="1" noChangeArrowheads="1"/>
          </p:cNvSpPr>
          <p:nvPr>
            <p:ph type="title"/>
          </p:nvPr>
        </p:nvSpPr>
        <p:spPr/>
        <p:txBody>
          <a:bodyPr/>
          <a:lstStyle/>
          <a:p>
            <a:pPr eaLnBrk="1" hangingPunct="1"/>
            <a:r>
              <a:rPr lang="ja-JP" altLang="en-US" sz="2800" dirty="0" smtClean="0"/>
              <a:t>クラウドの定義／</a:t>
            </a:r>
            <a:r>
              <a:rPr lang="en-US" altLang="ja-JP" sz="2800" dirty="0" smtClean="0"/>
              <a:t>NIST</a:t>
            </a:r>
            <a:r>
              <a:rPr lang="ja-JP" altLang="en-US" sz="2800" dirty="0" smtClean="0"/>
              <a:t>の定義</a:t>
            </a:r>
          </a:p>
        </p:txBody>
      </p:sp>
      <p:grpSp>
        <p:nvGrpSpPr>
          <p:cNvPr id="2" name="図形グループ 1"/>
          <p:cNvGrpSpPr/>
          <p:nvPr/>
        </p:nvGrpSpPr>
        <p:grpSpPr>
          <a:xfrm>
            <a:off x="457200" y="2522587"/>
            <a:ext cx="8153400" cy="5297878"/>
            <a:chOff x="457200" y="2561323"/>
            <a:chExt cx="8153400" cy="5297878"/>
          </a:xfrm>
        </p:grpSpPr>
        <p:pic>
          <p:nvPicPr>
            <p:cNvPr id="49" name="図 48" descr="MC900441809.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27861" y="2561323"/>
              <a:ext cx="5297878" cy="5297878"/>
            </a:xfrm>
            <a:prstGeom prst="rect">
              <a:avLst/>
            </a:prstGeom>
          </p:spPr>
        </p:pic>
        <p:sp>
          <p:nvSpPr>
            <p:cNvPr id="50" name="テキスト ボックス 49"/>
            <p:cNvSpPr txBox="1"/>
            <p:nvPr/>
          </p:nvSpPr>
          <p:spPr>
            <a:xfrm>
              <a:off x="457200" y="3931088"/>
              <a:ext cx="8153400" cy="1569660"/>
            </a:xfrm>
            <a:prstGeom prst="rect">
              <a:avLst/>
            </a:prstGeom>
            <a:noFill/>
          </p:spPr>
          <p:txBody>
            <a:bodyPr wrap="square" rtlCol="0">
              <a:spAutoFit/>
            </a:bodyPr>
            <a:lstStyle/>
            <a:p>
              <a:pPr algn="r"/>
              <a:r>
                <a:rPr kumimoji="1" lang="ja-JP" altLang="en-US" sz="3200" dirty="0" smtClean="0">
                  <a:solidFill>
                    <a:srgbClr val="0000FF"/>
                  </a:solidFill>
                  <a:effectLst/>
                  <a:latin typeface="メイリオ"/>
                  <a:ea typeface="メイリオ"/>
                  <a:cs typeface="メイリオ"/>
                </a:rPr>
                <a:t>クラウド・コンピューティングは</a:t>
              </a:r>
              <a:endParaRPr kumimoji="1" lang="en-US" altLang="ja-JP" sz="3200" dirty="0" smtClean="0">
                <a:solidFill>
                  <a:srgbClr val="0000FF"/>
                </a:solidFill>
                <a:effectLst/>
                <a:latin typeface="メイリオ"/>
                <a:ea typeface="メイリオ"/>
                <a:cs typeface="メイリオ"/>
              </a:endParaRPr>
            </a:p>
            <a:p>
              <a:pPr algn="r"/>
              <a:r>
                <a:rPr kumimoji="1" lang="ja-JP" altLang="en-US" sz="3200" dirty="0" smtClean="0">
                  <a:solidFill>
                    <a:srgbClr val="0000FF"/>
                  </a:solidFill>
                  <a:effectLst/>
                  <a:latin typeface="メイリオ"/>
                  <a:ea typeface="メイリオ"/>
                  <a:cs typeface="メイリオ"/>
                </a:rPr>
                <a:t>コンピューティング資源を</a:t>
              </a:r>
              <a:endParaRPr kumimoji="1" lang="en-US" altLang="ja-JP" sz="3200" dirty="0" smtClean="0">
                <a:solidFill>
                  <a:srgbClr val="0000FF"/>
                </a:solidFill>
                <a:effectLst/>
                <a:latin typeface="メイリオ"/>
                <a:ea typeface="メイリオ"/>
                <a:cs typeface="メイリオ"/>
              </a:endParaRPr>
            </a:p>
            <a:p>
              <a:pPr algn="r"/>
              <a:r>
                <a:rPr kumimoji="1" lang="ja-JP" altLang="en-US" sz="3200" dirty="0" smtClean="0">
                  <a:solidFill>
                    <a:srgbClr val="0000FF"/>
                  </a:solidFill>
                  <a:effectLst/>
                  <a:latin typeface="メイリオ"/>
                  <a:ea typeface="メイリオ"/>
                  <a:cs typeface="メイリオ"/>
                </a:rPr>
                <a:t>必要なとき必要なだけ簡単に使える仕組み</a:t>
              </a:r>
              <a:endParaRPr kumimoji="1" lang="ja-JP" altLang="en-US" sz="3200" dirty="0">
                <a:solidFill>
                  <a:srgbClr val="0000FF"/>
                </a:solidFill>
                <a:effectLst/>
                <a:latin typeface="メイリオ"/>
                <a:ea typeface="メイリオ"/>
                <a:cs typeface="メイリオ"/>
              </a:endParaRPr>
            </a:p>
          </p:txBody>
        </p:sp>
      </p:grpSp>
      <p:sp>
        <p:nvSpPr>
          <p:cNvPr id="8" name="角丸四角形 7"/>
          <p:cNvSpPr/>
          <p:nvPr/>
        </p:nvSpPr>
        <p:spPr bwMode="auto">
          <a:xfrm>
            <a:off x="4876800" y="20701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配置モデル</a:t>
            </a:r>
          </a:p>
        </p:txBody>
      </p:sp>
      <p:sp>
        <p:nvSpPr>
          <p:cNvPr id="52" name="角丸四角形 51"/>
          <p:cNvSpPr/>
          <p:nvPr/>
        </p:nvSpPr>
        <p:spPr bwMode="auto">
          <a:xfrm>
            <a:off x="4876800" y="13716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ＤＦＰ太丸ゴシック体"/>
                <a:ea typeface="ＤＦＰ太丸ゴシック体"/>
                <a:cs typeface="ＤＦＰ太丸ゴシック体"/>
              </a:rPr>
              <a:t>サービス・モデル</a:t>
            </a:r>
            <a:endPar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53" name="角丸四角形 52"/>
          <p:cNvSpPr/>
          <p:nvPr/>
        </p:nvSpPr>
        <p:spPr bwMode="auto">
          <a:xfrm>
            <a:off x="4876800" y="27559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5</a:t>
            </a: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つの重要な特徴</a:t>
            </a:r>
          </a:p>
        </p:txBody>
      </p:sp>
      <p:pic>
        <p:nvPicPr>
          <p:cNvPr id="10" name="図 9" descr="スクリーンショット 2013-09-16 13.26.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22" y="1085119"/>
            <a:ext cx="2923278" cy="2431676"/>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761902" y="3523020"/>
            <a:ext cx="2723823" cy="369332"/>
          </a:xfrm>
          <a:prstGeom prst="rect">
            <a:avLst/>
          </a:prstGeom>
        </p:spPr>
        <p:txBody>
          <a:bodyPr wrap="none">
            <a:spAutoFit/>
          </a:bodyPr>
          <a:lstStyle/>
          <a:p>
            <a:pPr algn="ctr"/>
            <a:r>
              <a:rPr lang="ja-JP" altLang="en-US" sz="1800" dirty="0">
                <a:solidFill>
                  <a:schemeClr val="tx1">
                    <a:lumMod val="85000"/>
                    <a:lumOff val="15000"/>
                  </a:schemeClr>
                </a:solidFill>
                <a:effectLst/>
                <a:latin typeface="ＤＦＰ太丸ゴシック体"/>
                <a:ea typeface="ＤＦＰ太丸ゴシック体"/>
                <a:cs typeface="ＤＦＰ太丸ゴシック体"/>
              </a:rPr>
              <a:t>米国国立標準技術</a:t>
            </a:r>
            <a:r>
              <a:rPr lang="ja-JP" altLang="en-US" sz="1800" dirty="0" smtClean="0">
                <a:solidFill>
                  <a:schemeClr val="tx1">
                    <a:lumMod val="85000"/>
                    <a:lumOff val="15000"/>
                  </a:schemeClr>
                </a:solidFill>
                <a:effectLst/>
                <a:latin typeface="ＤＦＰ太丸ゴシック体"/>
                <a:ea typeface="ＤＦＰ太丸ゴシック体"/>
                <a:cs typeface="ＤＦＰ太丸ゴシック体"/>
              </a:rPr>
              <a:t>研究所</a:t>
            </a:r>
            <a:endParaRPr lang="ja-JP" altLang="en-US" sz="800" dirty="0">
              <a:solidFill>
                <a:schemeClr val="tx1">
                  <a:lumMod val="85000"/>
                  <a:lumOff val="15000"/>
                </a:schemeClr>
              </a:solidFill>
              <a:effectLst/>
              <a:latin typeface="ＤＦＰ太丸ゴシック体"/>
              <a:ea typeface="ＤＦＰ太丸ゴシック体"/>
              <a:cs typeface="ＤＦＰ太丸ゴシック体"/>
            </a:endParaRPr>
          </a:p>
        </p:txBody>
      </p:sp>
      <p:sp>
        <p:nvSpPr>
          <p:cNvPr id="3" name="正方形/長方形 2"/>
          <p:cNvSpPr/>
          <p:nvPr/>
        </p:nvSpPr>
        <p:spPr>
          <a:xfrm>
            <a:off x="761902" y="5560708"/>
            <a:ext cx="7848698" cy="840092"/>
          </a:xfrm>
          <a:prstGeom prst="rect">
            <a:avLst/>
          </a:prstGeom>
          <a:solidFill>
            <a:srgbClr val="0000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ＭＳ Ｐゴシック"/>
                <a:ea typeface="ＭＳ Ｐゴシック"/>
                <a:cs typeface="ＭＳ Ｐゴシック"/>
              </a:rPr>
              <a:t>「クラウドコンピューティング</a:t>
            </a:r>
            <a:r>
              <a:rPr lang="ja-JP" altLang="en-US" sz="1200" dirty="0">
                <a:solidFill>
                  <a:srgbClr val="FFFFFF"/>
                </a:solidFill>
                <a:latin typeface="ＭＳ Ｐゴシック"/>
                <a:ea typeface="ＭＳ Ｐゴシック"/>
                <a:cs typeface="ＭＳ Ｐゴシック"/>
              </a:rPr>
              <a:t>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a:t>
            </a:r>
            <a:r>
              <a:rPr lang="ja-JP" altLang="en-US" sz="1200" dirty="0" smtClean="0">
                <a:solidFill>
                  <a:srgbClr val="FFFFFF"/>
                </a:solidFill>
                <a:latin typeface="ＭＳ Ｐゴシック"/>
                <a:ea typeface="ＭＳ Ｐゴシック"/>
                <a:cs typeface="ＭＳ Ｐゴシック"/>
              </a:rPr>
              <a:t>ある　</a:t>
            </a:r>
            <a:r>
              <a:rPr lang="en-US" altLang="ja-JP" sz="1200" dirty="0" smtClean="0">
                <a:solidFill>
                  <a:srgbClr val="FFFFFF"/>
                </a:solidFill>
                <a:latin typeface="ＭＳ Ｐゴシック"/>
                <a:ea typeface="ＭＳ Ｐゴシック"/>
                <a:cs typeface="ＭＳ Ｐゴシック"/>
              </a:rPr>
              <a:t>(NIST</a:t>
            </a:r>
            <a:r>
              <a:rPr lang="ja-JP" altLang="en-US" sz="1200" dirty="0" smtClean="0">
                <a:solidFill>
                  <a:srgbClr val="FFFFFF"/>
                </a:solidFill>
                <a:latin typeface="ＭＳ Ｐゴシック"/>
                <a:ea typeface="ＭＳ Ｐゴシック"/>
                <a:cs typeface="ＭＳ Ｐゴシック"/>
              </a:rPr>
              <a:t>の定義</a:t>
            </a:r>
            <a:r>
              <a:rPr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a:t>
            </a:r>
            <a:endParaRPr kumimoji="1" lang="ja-JP" altLang="en-US" sz="1200" dirty="0">
              <a:solidFill>
                <a:srgbClr val="FFFFFF"/>
              </a:solidFill>
              <a:effectLst/>
              <a:latin typeface="ＭＳ Ｐゴシック"/>
              <a:ea typeface="ＭＳ Ｐゴシック"/>
              <a:cs typeface="ＭＳ Ｐゴシック"/>
            </a:endParaRPr>
          </a:p>
        </p:txBody>
      </p:sp>
    </p:spTree>
    <p:extLst>
      <p:ext uri="{BB962C8B-B14F-4D97-AF65-F5344CB8AC3E}">
        <p14:creationId xmlns:p14="http://schemas.microsoft.com/office/powerpoint/2010/main" val="26704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p:tgtEl>
                                          <p:spTgt spid="52"/>
                                        </p:tgtEl>
                                        <p:attrNameLst>
                                          <p:attrName>ppt_x</p:attrName>
                                        </p:attrNameLst>
                                      </p:cBhvr>
                                      <p:tavLst>
                                        <p:tav tm="0">
                                          <p:val>
                                            <p:strVal val="#ppt_x-#ppt_w*1.125000"/>
                                          </p:val>
                                        </p:tav>
                                        <p:tav tm="100000">
                                          <p:val>
                                            <p:strVal val="#ppt_x"/>
                                          </p:val>
                                        </p:tav>
                                      </p:tavLst>
                                    </p:anim>
                                    <p:animEffect transition="in" filter="wipe(right)">
                                      <p:cBhvr>
                                        <p:cTn id="15" dur="500"/>
                                        <p:tgtEl>
                                          <p:spTgt spid="52"/>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ppt_x</p:attrName>
                                        </p:attrNameLst>
                                      </p:cBhvr>
                                      <p:tavLst>
                                        <p:tav tm="0">
                                          <p:val>
                                            <p:strVal val="#ppt_x-#ppt_w*1.125000"/>
                                          </p:val>
                                        </p:tav>
                                        <p:tav tm="100000">
                                          <p:val>
                                            <p:strVal val="#ppt_x"/>
                                          </p:val>
                                        </p:tav>
                                      </p:tavLst>
                                    </p:anim>
                                    <p:animEffect transition="in" filter="wipe(right)">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2"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b="1" dirty="0"/>
              <a:t>Amazon </a:t>
            </a:r>
            <a:r>
              <a:rPr lang="en-US" altLang="ja-JP" b="1" dirty="0" err="1" smtClean="0"/>
              <a:t>Ecoh</a:t>
            </a:r>
            <a:r>
              <a:rPr lang="ja-JP" altLang="en-US" dirty="0" smtClean="0"/>
              <a:t>：小売店</a:t>
            </a:r>
            <a:r>
              <a:rPr lang="ja-JP" altLang="en-US" dirty="0"/>
              <a:t>の概念を</a:t>
            </a:r>
            <a:r>
              <a:rPr lang="en-US" altLang="ja-JP" dirty="0"/>
              <a:t>180</a:t>
            </a:r>
            <a:r>
              <a:rPr lang="ja-JP" altLang="en-US" dirty="0"/>
              <a:t>度変える</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8" name="テキスト ボックス 7"/>
          <p:cNvSpPr txBox="1"/>
          <p:nvPr/>
        </p:nvSpPr>
        <p:spPr>
          <a:xfrm>
            <a:off x="2026080" y="5787103"/>
            <a:ext cx="5064592" cy="369332"/>
          </a:xfrm>
          <a:prstGeom prst="rect">
            <a:avLst/>
          </a:prstGeom>
          <a:noFill/>
        </p:spPr>
        <p:txBody>
          <a:bodyPr wrap="none" rtlCol="0">
            <a:spAutoFit/>
          </a:bodyPr>
          <a:lstStyle/>
          <a:p>
            <a:pPr algn="ctr"/>
            <a:r>
              <a:rPr kumimoji="1" lang="ja-JP" altLang="en-US" dirty="0" smtClean="0">
                <a:solidFill>
                  <a:schemeClr val="tx1">
                    <a:lumMod val="50000"/>
                    <a:lumOff val="50000"/>
                  </a:schemeClr>
                </a:solidFill>
                <a:latin typeface="Meiryo" charset="-128"/>
                <a:ea typeface="Meiryo" charset="-128"/>
                <a:cs typeface="Meiryo" charset="-128"/>
              </a:rPr>
              <a:t>音声だけで</a:t>
            </a:r>
            <a:r>
              <a:rPr kumimoji="1" lang="en-US" altLang="ja-JP" dirty="0" smtClean="0">
                <a:solidFill>
                  <a:schemeClr val="tx1">
                    <a:lumMod val="50000"/>
                    <a:lumOff val="50000"/>
                  </a:schemeClr>
                </a:solidFill>
                <a:latin typeface="Meiryo" charset="-128"/>
                <a:ea typeface="Meiryo" charset="-128"/>
                <a:cs typeface="Meiryo" charset="-128"/>
              </a:rPr>
              <a:t>Web</a:t>
            </a:r>
            <a:r>
              <a:rPr kumimoji="1" lang="ja-JP" altLang="en-US" dirty="0" smtClean="0">
                <a:solidFill>
                  <a:schemeClr val="tx1">
                    <a:lumMod val="50000"/>
                    <a:lumOff val="50000"/>
                  </a:schemeClr>
                </a:solidFill>
                <a:latin typeface="Meiryo" charset="-128"/>
                <a:ea typeface="Meiryo" charset="-128"/>
                <a:cs typeface="Meiryo" charset="-128"/>
              </a:rPr>
              <a:t>サービスや機械の操作が可能。</a:t>
            </a:r>
            <a:endParaRPr kumimoji="1" lang="ja-JP" altLang="en-US" dirty="0">
              <a:solidFill>
                <a:schemeClr val="tx1">
                  <a:lumMod val="50000"/>
                  <a:lumOff val="50000"/>
                </a:schemeClr>
              </a:solidFill>
              <a:latin typeface="Meiryo" charset="-128"/>
              <a:ea typeface="Meiryo" charset="-128"/>
              <a:cs typeface="Meiryo" charset="-128"/>
            </a:endParaRPr>
          </a:p>
        </p:txBody>
      </p:sp>
      <p:pic>
        <p:nvPicPr>
          <p:cNvPr id="3" name="図 2">
            <a:hlinkClick r:id="rId2"/>
          </p:cNvPr>
          <p:cNvPicPr>
            <a:picLocks noChangeAspect="1"/>
          </p:cNvPicPr>
          <p:nvPr/>
        </p:nvPicPr>
        <p:blipFill>
          <a:blip r:embed="rId3"/>
          <a:stretch>
            <a:fillRect/>
          </a:stretch>
        </p:blipFill>
        <p:spPr>
          <a:xfrm>
            <a:off x="783424" y="1124418"/>
            <a:ext cx="7577152" cy="4361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3002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smtClean="0">
                <a:ea typeface="ＭＳ Ｐゴシック" charset="-128"/>
              </a:rPr>
              <a:t>クラウドの定義／サービス・モデル </a:t>
            </a:r>
            <a:r>
              <a:rPr lang="en-US" altLang="ja-JP" sz="2800" dirty="0" smtClean="0">
                <a:ea typeface="ＭＳ Ｐゴシック" charset="-128"/>
              </a:rPr>
              <a:t>(Service Model)</a:t>
            </a:r>
            <a:endParaRPr lang="ja-JP" altLang="en-US" sz="2800" dirty="0" smtClean="0">
              <a:ea typeface="ＭＳ Ｐゴシック" charset="-128"/>
            </a:endParaRPr>
          </a:p>
        </p:txBody>
      </p:sp>
      <p:sp>
        <p:nvSpPr>
          <p:cNvPr id="72" name="AutoShape 41"/>
          <p:cNvSpPr>
            <a:spLocks noChangeArrowheads="1"/>
          </p:cNvSpPr>
          <p:nvPr/>
        </p:nvSpPr>
        <p:spPr bwMode="auto">
          <a:xfrm>
            <a:off x="381000" y="1388075"/>
            <a:ext cx="6278563" cy="923925"/>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chemeClr val="tx1">
                  <a:lumMod val="65000"/>
                  <a:lumOff val="35000"/>
                </a:schemeClr>
              </a:solidFill>
              <a:latin typeface="Meiryo" charset="-128"/>
              <a:ea typeface="Meiryo" charset="-128"/>
              <a:cs typeface="Meiryo" charset="-128"/>
            </a:endParaRPr>
          </a:p>
        </p:txBody>
      </p:sp>
      <p:sp>
        <p:nvSpPr>
          <p:cNvPr id="73" name="AutoShape 42"/>
          <p:cNvSpPr>
            <a:spLocks noChangeArrowheads="1"/>
          </p:cNvSpPr>
          <p:nvPr/>
        </p:nvSpPr>
        <p:spPr bwMode="auto">
          <a:xfrm>
            <a:off x="381000" y="2312000"/>
            <a:ext cx="6278563" cy="923925"/>
          </a:xfrm>
          <a:prstGeom prst="roundRect">
            <a:avLst>
              <a:gd name="adj" fmla="val 0"/>
            </a:avLst>
          </a:prstGeom>
          <a:solidFill>
            <a:schemeClr val="accent3">
              <a:lumMod val="20000"/>
              <a:lumOff val="8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4" name="AutoShape 43"/>
          <p:cNvSpPr>
            <a:spLocks noChangeArrowheads="1"/>
          </p:cNvSpPr>
          <p:nvPr/>
        </p:nvSpPr>
        <p:spPr bwMode="auto">
          <a:xfrm>
            <a:off x="381000" y="3235925"/>
            <a:ext cx="6278563" cy="923925"/>
          </a:xfrm>
          <a:prstGeom prst="roundRect">
            <a:avLst>
              <a:gd name="adj" fmla="val 0"/>
            </a:avLst>
          </a:prstGeom>
          <a:solidFill>
            <a:schemeClr val="accent3">
              <a:lumMod val="40000"/>
              <a:lumOff val="6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5" name="AutoShape 44"/>
          <p:cNvSpPr>
            <a:spLocks noChangeArrowheads="1"/>
          </p:cNvSpPr>
          <p:nvPr/>
        </p:nvSpPr>
        <p:spPr bwMode="auto">
          <a:xfrm>
            <a:off x="381000" y="4159850"/>
            <a:ext cx="6278563" cy="923925"/>
          </a:xfrm>
          <a:prstGeom prst="roundRect">
            <a:avLst>
              <a:gd name="adj" fmla="val 0"/>
            </a:avLst>
          </a:prstGeom>
          <a:solidFill>
            <a:schemeClr val="accent5">
              <a:lumMod val="20000"/>
              <a:lumOff val="8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effectLst/>
              <a:latin typeface="Meiryo" charset="-128"/>
              <a:ea typeface="Meiryo" charset="-128"/>
              <a:cs typeface="Meiryo" charset="-128"/>
            </a:endParaRPr>
          </a:p>
        </p:txBody>
      </p:sp>
      <p:sp>
        <p:nvSpPr>
          <p:cNvPr id="76" name="Text Box 45"/>
          <p:cNvSpPr txBox="1">
            <a:spLocks noChangeArrowheads="1"/>
          </p:cNvSpPr>
          <p:nvPr/>
        </p:nvSpPr>
        <p:spPr bwMode="auto">
          <a:xfrm>
            <a:off x="580314" y="1680175"/>
            <a:ext cx="1620957" cy="307777"/>
          </a:xfrm>
          <a:prstGeom prst="rect">
            <a:avLst/>
          </a:prstGeom>
          <a:noFill/>
          <a:ln w="9525">
            <a:noFill/>
            <a:miter lim="800000"/>
            <a:headEnd/>
            <a:tailEnd/>
          </a:ln>
        </p:spPr>
        <p:txBody>
          <a:bodyPr wrap="none">
            <a:spAutoFit/>
          </a:bodyPr>
          <a:lstStyle/>
          <a:p>
            <a:r>
              <a:rPr lang="ja-JP" altLang="en-US" sz="1400" dirty="0">
                <a:solidFill>
                  <a:srgbClr val="0432FF"/>
                </a:solidFill>
                <a:effectLst/>
                <a:latin typeface="Meiryo" charset="-128"/>
                <a:ea typeface="Meiryo" charset="-128"/>
                <a:cs typeface="Meiryo" charset="-128"/>
              </a:rPr>
              <a:t>アプリケーション</a:t>
            </a:r>
          </a:p>
        </p:txBody>
      </p:sp>
      <p:sp>
        <p:nvSpPr>
          <p:cNvPr id="77" name="Text Box 46"/>
          <p:cNvSpPr txBox="1">
            <a:spLocks noChangeArrowheads="1"/>
          </p:cNvSpPr>
          <p:nvPr/>
        </p:nvSpPr>
        <p:spPr bwMode="auto">
          <a:xfrm>
            <a:off x="911216" y="2604100"/>
            <a:ext cx="1107996" cy="276999"/>
          </a:xfrm>
          <a:prstGeom prst="rect">
            <a:avLst/>
          </a:prstGeom>
          <a:noFill/>
          <a:ln w="9525">
            <a:noFill/>
            <a:miter lim="800000"/>
            <a:headEnd/>
            <a:tailEnd/>
          </a:ln>
        </p:spPr>
        <p:txBody>
          <a:bodyPr wrap="none">
            <a:spAutoFit/>
          </a:bodyPr>
          <a:lstStyle/>
          <a:p>
            <a:r>
              <a:rPr lang="ja-JP" altLang="en-US" sz="1200" dirty="0">
                <a:solidFill>
                  <a:srgbClr val="0432FF"/>
                </a:solidFill>
                <a:effectLst/>
                <a:latin typeface="Meiryo" charset="-128"/>
                <a:ea typeface="Meiryo" charset="-128"/>
                <a:cs typeface="Meiryo" charset="-128"/>
              </a:rPr>
              <a:t>ミドルウェア</a:t>
            </a:r>
          </a:p>
        </p:txBody>
      </p:sp>
      <p:sp>
        <p:nvSpPr>
          <p:cNvPr id="78" name="Text Box 47"/>
          <p:cNvSpPr txBox="1">
            <a:spLocks noChangeArrowheads="1"/>
          </p:cNvSpPr>
          <p:nvPr/>
        </p:nvSpPr>
        <p:spPr bwMode="auto">
          <a:xfrm>
            <a:off x="849968" y="3418610"/>
            <a:ext cx="1415772" cy="461665"/>
          </a:xfrm>
          <a:prstGeom prst="rect">
            <a:avLst/>
          </a:prstGeom>
          <a:noFill/>
          <a:ln w="9525">
            <a:noFill/>
            <a:miter lim="800000"/>
            <a:headEnd/>
            <a:tailEnd/>
          </a:ln>
        </p:spPr>
        <p:txBody>
          <a:bodyPr wrap="none">
            <a:spAutoFit/>
          </a:bodyPr>
          <a:lstStyle/>
          <a:p>
            <a:r>
              <a:rPr lang="ja-JP" altLang="en-US" sz="1200" dirty="0" smtClean="0">
                <a:solidFill>
                  <a:srgbClr val="0432FF"/>
                </a:solidFill>
                <a:effectLst/>
                <a:latin typeface="Meiryo" charset="-128"/>
                <a:ea typeface="Meiryo" charset="-128"/>
                <a:cs typeface="Meiryo" charset="-128"/>
              </a:rPr>
              <a:t>オペレーティング</a:t>
            </a:r>
          </a:p>
          <a:p>
            <a:r>
              <a:rPr lang="ja-JP" altLang="en-US" sz="1200" dirty="0" smtClean="0">
                <a:solidFill>
                  <a:srgbClr val="0432FF"/>
                </a:solidFill>
                <a:effectLst/>
                <a:latin typeface="Meiryo" charset="-128"/>
                <a:ea typeface="Meiryo" charset="-128"/>
                <a:cs typeface="Meiryo" charset="-128"/>
              </a:rPr>
              <a:t>システム</a:t>
            </a:r>
            <a:endParaRPr lang="en-US" altLang="ja-JP" sz="1200" dirty="0">
              <a:solidFill>
                <a:srgbClr val="0432FF"/>
              </a:solidFill>
              <a:effectLst/>
              <a:latin typeface="Meiryo" charset="-128"/>
              <a:ea typeface="Meiryo" charset="-128"/>
              <a:cs typeface="Meiryo" charset="-128"/>
            </a:endParaRPr>
          </a:p>
        </p:txBody>
      </p:sp>
      <p:sp>
        <p:nvSpPr>
          <p:cNvPr id="79" name="Text Box 48"/>
          <p:cNvSpPr txBox="1">
            <a:spLocks noChangeArrowheads="1"/>
          </p:cNvSpPr>
          <p:nvPr/>
        </p:nvSpPr>
        <p:spPr bwMode="auto">
          <a:xfrm>
            <a:off x="575933" y="4452535"/>
            <a:ext cx="1261884" cy="307777"/>
          </a:xfrm>
          <a:prstGeom prst="rect">
            <a:avLst/>
          </a:prstGeom>
          <a:noFill/>
          <a:ln w="9525">
            <a:noFill/>
            <a:miter lim="800000"/>
            <a:headEnd/>
            <a:tailEnd/>
          </a:ln>
        </p:spPr>
        <p:txBody>
          <a:bodyPr wrap="none">
            <a:spAutoFit/>
          </a:bodyPr>
          <a:lstStyle/>
          <a:p>
            <a:r>
              <a:rPr lang="ja-JP" altLang="en-US" sz="1400" dirty="0">
                <a:solidFill>
                  <a:srgbClr val="0432FF"/>
                </a:solidFill>
                <a:effectLst/>
                <a:latin typeface="Meiryo" charset="-128"/>
                <a:ea typeface="Meiryo" charset="-128"/>
                <a:cs typeface="Meiryo" charset="-128"/>
              </a:rPr>
              <a:t>ハードウェア</a:t>
            </a:r>
          </a:p>
        </p:txBody>
      </p:sp>
      <p:sp>
        <p:nvSpPr>
          <p:cNvPr id="81" name="AutoShape 50"/>
          <p:cNvSpPr>
            <a:spLocks noChangeArrowheads="1"/>
          </p:cNvSpPr>
          <p:nvPr/>
        </p:nvSpPr>
        <p:spPr bwMode="auto">
          <a:xfrm>
            <a:off x="3659187" y="2398409"/>
            <a:ext cx="1233299" cy="2609165"/>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smtClean="0">
              <a:solidFill>
                <a:srgbClr val="FFFFFF"/>
              </a:solidFill>
              <a:latin typeface="Meiryo" charset="-128"/>
              <a:ea typeface="Meiryo" charset="-128"/>
              <a:cs typeface="Meiryo" charset="-128"/>
            </a:endParaRPr>
          </a:p>
          <a:p>
            <a:pPr algn="ctr">
              <a:defRPr/>
            </a:pPr>
            <a:r>
              <a:rPr lang="en-US" altLang="ja-JP" sz="2800" dirty="0" err="1" smtClean="0">
                <a:solidFill>
                  <a:srgbClr val="FFFFFF"/>
                </a:solidFill>
                <a:latin typeface="Meiryo" charset="-128"/>
                <a:ea typeface="Meiryo" charset="-128"/>
                <a:cs typeface="Meiryo" charset="-128"/>
              </a:rPr>
              <a:t>PaaS</a:t>
            </a:r>
            <a:endParaRPr lang="en-US" altLang="ja-JP" sz="2800" dirty="0" smtClean="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smtClean="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Platform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85" name="AutoShape 51"/>
          <p:cNvSpPr>
            <a:spLocks noChangeArrowheads="1"/>
          </p:cNvSpPr>
          <p:nvPr/>
        </p:nvSpPr>
        <p:spPr bwMode="auto">
          <a:xfrm>
            <a:off x="5027613" y="4233748"/>
            <a:ext cx="1220787" cy="771877"/>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Meiryo" charset="-128"/>
                <a:ea typeface="Meiryo" charset="-128"/>
                <a:cs typeface="Meiryo" charset="-128"/>
              </a:rPr>
              <a:t>IaaS</a:t>
            </a:r>
            <a:endParaRPr lang="en-US" altLang="ja-JP" sz="2800" dirty="0" smtClean="0">
              <a:solidFill>
                <a:srgbClr val="FFFFFF"/>
              </a:solidFill>
              <a:latin typeface="Meiryo" charset="-128"/>
              <a:ea typeface="Meiryo" charset="-128"/>
              <a:cs typeface="Meiryo" charset="-128"/>
            </a:endParaRPr>
          </a:p>
          <a:p>
            <a:pPr algn="ctr">
              <a:lnSpc>
                <a:spcPts val="2800"/>
              </a:lnSpc>
              <a:defRPr/>
            </a:pPr>
            <a:endParaRPr lang="en-US" altLang="ja-JP" sz="2800" dirty="0">
              <a:solidFill>
                <a:srgbClr val="FFFFFF"/>
              </a:solidFill>
              <a:latin typeface="Meiryo" charset="-128"/>
              <a:ea typeface="Meiryo" charset="-128"/>
              <a:cs typeface="Meiryo" charset="-128"/>
            </a:endParaRPr>
          </a:p>
        </p:txBody>
      </p:sp>
      <p:sp>
        <p:nvSpPr>
          <p:cNvPr id="87" name="Text Box 66"/>
          <p:cNvSpPr txBox="1">
            <a:spLocks noChangeArrowheads="1"/>
          </p:cNvSpPr>
          <p:nvPr/>
        </p:nvSpPr>
        <p:spPr bwMode="auto">
          <a:xfrm>
            <a:off x="4953000" y="4572075"/>
            <a:ext cx="1365961"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Infrastructure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92" name="AutoShape 49"/>
          <p:cNvSpPr>
            <a:spLocks noChangeArrowheads="1"/>
          </p:cNvSpPr>
          <p:nvPr/>
        </p:nvSpPr>
        <p:spPr bwMode="auto">
          <a:xfrm>
            <a:off x="2285999" y="1464274"/>
            <a:ext cx="1233299" cy="3543301"/>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Software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91" name="正方形/長方形 90"/>
          <p:cNvSpPr/>
          <p:nvPr/>
        </p:nvSpPr>
        <p:spPr>
          <a:xfrm>
            <a:off x="2374297" y="1583309"/>
            <a:ext cx="1056700" cy="523220"/>
          </a:xfrm>
          <a:prstGeom prst="rect">
            <a:avLst/>
          </a:prstGeom>
        </p:spPr>
        <p:txBody>
          <a:bodyPr wrap="none">
            <a:spAutoFit/>
          </a:bodyPr>
          <a:lstStyle/>
          <a:p>
            <a:pPr lvl="0" algn="ctr">
              <a:defRPr/>
            </a:pPr>
            <a:r>
              <a:rPr lang="en-US" altLang="ja-JP" sz="2800" dirty="0" err="1">
                <a:solidFill>
                  <a:srgbClr val="FFFFFF"/>
                </a:solidFill>
                <a:latin typeface="Meiryo" charset="-128"/>
                <a:ea typeface="Meiryo" charset="-128"/>
                <a:cs typeface="Meiryo" charset="-128"/>
              </a:rPr>
              <a:t>SaaS</a:t>
            </a:r>
            <a:endParaRPr lang="en-US" altLang="ja-JP" sz="2800" dirty="0">
              <a:solidFill>
                <a:srgbClr val="FFFFFF"/>
              </a:solidFill>
              <a:latin typeface="Meiryo" charset="-128"/>
              <a:ea typeface="Meiryo" charset="-128"/>
              <a:cs typeface="Meiryo" charset="-128"/>
            </a:endParaRPr>
          </a:p>
        </p:txBody>
      </p:sp>
      <p:sp>
        <p:nvSpPr>
          <p:cNvPr id="8" name="ホームベース 7"/>
          <p:cNvSpPr/>
          <p:nvPr/>
        </p:nvSpPr>
        <p:spPr bwMode="auto">
          <a:xfrm rot="16200000">
            <a:off x="2358434" y="5184379"/>
            <a:ext cx="1088427" cy="1235269"/>
          </a:xfrm>
          <a:prstGeom prst="homePlate">
            <a:avLst>
              <a:gd name="adj" fmla="val 26664"/>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276515" y="5611306"/>
            <a:ext cx="1252266" cy="553998"/>
          </a:xfrm>
          <a:prstGeom prst="rect">
            <a:avLst/>
          </a:prstGeom>
          <a:noFill/>
        </p:spPr>
        <p:txBody>
          <a:bodyPr wrap="none" rtlCol="0">
            <a:spAutoFit/>
          </a:bodyPr>
          <a:lstStyle/>
          <a:p>
            <a:pPr algn="ctr"/>
            <a:r>
              <a:rPr kumimoji="1" lang="en-US" altLang="ja-JP" sz="1000" dirty="0" smtClean="0">
                <a:solidFill>
                  <a:schemeClr val="bg1"/>
                </a:solidFill>
              </a:rPr>
              <a:t>Salesfoce.com</a:t>
            </a:r>
          </a:p>
          <a:p>
            <a:pPr algn="ctr"/>
            <a:r>
              <a:rPr lang="en-US" altLang="ja-JP" sz="1000" dirty="0" smtClean="0">
                <a:solidFill>
                  <a:schemeClr val="bg1"/>
                </a:solidFill>
              </a:rPr>
              <a:t>Google Apps</a:t>
            </a:r>
          </a:p>
          <a:p>
            <a:pPr algn="ctr"/>
            <a:r>
              <a:rPr lang="en-US" altLang="ja-JP" sz="1000" dirty="0" smtClean="0">
                <a:solidFill>
                  <a:schemeClr val="bg1"/>
                </a:solidFill>
              </a:rPr>
              <a:t>Microsoft Office 365</a:t>
            </a:r>
            <a:endParaRPr kumimoji="1" lang="ja-JP" altLang="en-US" sz="1000" dirty="0">
              <a:solidFill>
                <a:schemeClr val="bg1"/>
              </a:solidFill>
            </a:endParaRPr>
          </a:p>
        </p:txBody>
      </p:sp>
      <p:sp>
        <p:nvSpPr>
          <p:cNvPr id="100" name="ホームベース 99"/>
          <p:cNvSpPr/>
          <p:nvPr/>
        </p:nvSpPr>
        <p:spPr bwMode="auto">
          <a:xfrm rot="16200000">
            <a:off x="3732248" y="5184377"/>
            <a:ext cx="1088427" cy="1235269"/>
          </a:xfrm>
          <a:prstGeom prst="homePlate">
            <a:avLst>
              <a:gd name="adj" fmla="val 26664"/>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1206" y="5611305"/>
            <a:ext cx="1170513" cy="553998"/>
          </a:xfrm>
          <a:prstGeom prst="rect">
            <a:avLst/>
          </a:prstGeom>
          <a:noFill/>
        </p:spPr>
        <p:txBody>
          <a:bodyPr wrap="none" rtlCol="0">
            <a:spAutoFit/>
          </a:bodyPr>
          <a:lstStyle/>
          <a:p>
            <a:pPr algn="ctr"/>
            <a:r>
              <a:rPr lang="en-US" altLang="ja-JP" sz="1000" dirty="0" smtClean="0">
                <a:solidFill>
                  <a:schemeClr val="bg1"/>
                </a:solidFill>
              </a:rPr>
              <a:t>Microsoft Azure</a:t>
            </a:r>
          </a:p>
          <a:p>
            <a:pPr algn="ctr"/>
            <a:r>
              <a:rPr kumimoji="1" lang="en-US" altLang="ja-JP" sz="1000" dirty="0" err="1" smtClean="0">
                <a:solidFill>
                  <a:schemeClr val="bg1"/>
                </a:solidFill>
              </a:rPr>
              <a:t>Force.com</a:t>
            </a:r>
            <a:endParaRPr kumimoji="1" lang="en-US" altLang="ja-JP" sz="1000" dirty="0" smtClean="0">
              <a:solidFill>
                <a:schemeClr val="bg1"/>
              </a:solidFill>
            </a:endParaRPr>
          </a:p>
          <a:p>
            <a:pPr algn="ctr"/>
            <a:r>
              <a:rPr lang="en-US" altLang="ja-JP" sz="1000" dirty="0" smtClean="0">
                <a:solidFill>
                  <a:schemeClr val="bg1"/>
                </a:solidFill>
              </a:rPr>
              <a:t>Google App Engine</a:t>
            </a:r>
            <a:endParaRPr kumimoji="1" lang="ja-JP" altLang="en-US" sz="1000" dirty="0">
              <a:solidFill>
                <a:schemeClr val="bg1"/>
              </a:solidFill>
            </a:endParaRPr>
          </a:p>
        </p:txBody>
      </p:sp>
      <p:sp>
        <p:nvSpPr>
          <p:cNvPr id="102" name="ホームベース 101"/>
          <p:cNvSpPr/>
          <p:nvPr/>
        </p:nvSpPr>
        <p:spPr bwMode="auto">
          <a:xfrm rot="16200000">
            <a:off x="5106937" y="5184379"/>
            <a:ext cx="1088427" cy="1235269"/>
          </a:xfrm>
          <a:prstGeom prst="homePlate">
            <a:avLst>
              <a:gd name="adj" fmla="val 26664"/>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61202" y="5626409"/>
            <a:ext cx="1132041" cy="523220"/>
          </a:xfrm>
          <a:prstGeom prst="rect">
            <a:avLst/>
          </a:prstGeom>
          <a:noFill/>
        </p:spPr>
        <p:txBody>
          <a:bodyPr wrap="none" rtlCol="0">
            <a:spAutoFit/>
          </a:bodyPr>
          <a:lstStyle/>
          <a:p>
            <a:pPr algn="ctr"/>
            <a:r>
              <a:rPr lang="en-US" altLang="ja-JP" sz="1000" dirty="0" smtClean="0">
                <a:solidFill>
                  <a:schemeClr val="bg1"/>
                </a:solidFill>
              </a:rPr>
              <a:t>Amazon EC2</a:t>
            </a:r>
          </a:p>
          <a:p>
            <a:pPr algn="ctr"/>
            <a:r>
              <a:rPr kumimoji="1" lang="en-US" altLang="ja-JP" sz="1000" dirty="0" smtClean="0">
                <a:solidFill>
                  <a:schemeClr val="bg1"/>
                </a:solidFill>
              </a:rPr>
              <a:t>IIJ GIO Cloud</a:t>
            </a:r>
          </a:p>
          <a:p>
            <a:pPr algn="ctr"/>
            <a:r>
              <a:rPr lang="en-US" altLang="ja-JP" sz="800" dirty="0" smtClean="0">
                <a:solidFill>
                  <a:schemeClr val="bg1"/>
                </a:solidFill>
              </a:rPr>
              <a:t>Google Cloud Platform</a:t>
            </a:r>
            <a:endParaRPr kumimoji="1" lang="ja-JP" altLang="en-US" sz="800" dirty="0">
              <a:solidFill>
                <a:schemeClr val="bg1"/>
              </a:solidFill>
            </a:endParaRPr>
          </a:p>
        </p:txBody>
      </p:sp>
      <p:sp>
        <p:nvSpPr>
          <p:cNvPr id="7" name="ホームベース 6"/>
          <p:cNvSpPr/>
          <p:nvPr/>
        </p:nvSpPr>
        <p:spPr bwMode="auto">
          <a:xfrm>
            <a:off x="3666426" y="1583309"/>
            <a:ext cx="4085336" cy="435420"/>
          </a:xfrm>
          <a:prstGeom prst="homePlate">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pic>
        <p:nvPicPr>
          <p:cNvPr id="27654" name="Picture 7" descr="j0433941"/>
          <p:cNvPicPr>
            <a:picLocks noChangeAspect="1" noChangeArrowheads="1"/>
          </p:cNvPicPr>
          <p:nvPr/>
        </p:nvPicPr>
        <p:blipFill>
          <a:blip r:embed="rId4"/>
          <a:srcRect/>
          <a:stretch>
            <a:fillRect/>
          </a:stretch>
        </p:blipFill>
        <p:spPr bwMode="auto">
          <a:xfrm flipH="1">
            <a:off x="7824787" y="2692197"/>
            <a:ext cx="1011238" cy="1011238"/>
          </a:xfrm>
          <a:prstGeom prst="rect">
            <a:avLst/>
          </a:prstGeom>
          <a:noFill/>
          <a:ln w="9525">
            <a:noFill/>
            <a:miter lim="800000"/>
            <a:headEnd/>
            <a:tailEnd/>
          </a:ln>
        </p:spPr>
      </p:pic>
      <p:sp>
        <p:nvSpPr>
          <p:cNvPr id="95" name="ホームベース 94"/>
          <p:cNvSpPr/>
          <p:nvPr/>
        </p:nvSpPr>
        <p:spPr bwMode="auto">
          <a:xfrm>
            <a:off x="4975924" y="3023762"/>
            <a:ext cx="2775838" cy="43542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ミドルウェア</a:t>
            </a:r>
            <a:r>
              <a:rPr kumimoji="0" lang="en-US" altLang="ja-JP" sz="2000" b="0" i="0" u="none" strike="noStrike" cap="none" normalizeH="0" baseline="0" dirty="0" smtClean="0">
                <a:ln>
                  <a:noFill/>
                </a:ln>
                <a:solidFill>
                  <a:schemeClr val="bg1"/>
                </a:solidFill>
                <a:effectLst/>
                <a:latin typeface="Meiryo" charset="-128"/>
                <a:ea typeface="Meiryo" charset="-128"/>
                <a:cs typeface="Meiryo" charset="-128"/>
              </a:rPr>
              <a:t>&amp;OS</a:t>
            </a:r>
            <a:endParaRPr kumimoji="0" lang="ja-JP" altLang="en-US" sz="20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96" name="ホームベース 95"/>
          <p:cNvSpPr/>
          <p:nvPr/>
        </p:nvSpPr>
        <p:spPr bwMode="auto">
          <a:xfrm>
            <a:off x="6363843" y="4402709"/>
            <a:ext cx="1387919" cy="43542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33" name="AutoShape 43"/>
          <p:cNvSpPr>
            <a:spLocks noChangeArrowheads="1"/>
          </p:cNvSpPr>
          <p:nvPr/>
        </p:nvSpPr>
        <p:spPr bwMode="auto">
          <a:xfrm>
            <a:off x="386989" y="2320660"/>
            <a:ext cx="377099" cy="1839189"/>
          </a:xfrm>
          <a:prstGeom prst="roundRect">
            <a:avLst>
              <a:gd name="adj" fmla="val 0"/>
            </a:avLst>
          </a:prstGeom>
          <a:solidFill>
            <a:srgbClr val="CCFFCC"/>
          </a:solidFill>
          <a:ln>
            <a:noFill/>
            <a:headEnd/>
            <a:tailEnd/>
          </a:ln>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smtClean="0">
                <a:solidFill>
                  <a:srgbClr val="0432FF"/>
                </a:solidFill>
                <a:latin typeface="HGMaruGothicMPRO" charset="-128"/>
                <a:ea typeface="HGMaruGothicMPRO" charset="-128"/>
                <a:cs typeface="HGMaruGothicMPRO" charset="-128"/>
              </a:rPr>
              <a:t>プラットフォーム</a:t>
            </a:r>
            <a:endParaRPr lang="ja-JP" altLang="en-US" sz="1200">
              <a:solidFill>
                <a:srgbClr val="0432FF"/>
              </a:solidFill>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123165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bwMode="auto">
          <a:xfrm>
            <a:off x="228601" y="2667000"/>
            <a:ext cx="8686797" cy="3124199"/>
          </a:xfrm>
          <a:prstGeom prst="roundRect">
            <a:avLst>
              <a:gd name="adj" fmla="val 0"/>
            </a:avLst>
          </a:prstGeom>
          <a:solidFill>
            <a:srgbClr val="FFFF99"/>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1" name="テキスト ボックス 170"/>
          <p:cNvSpPr txBox="1"/>
          <p:nvPr/>
        </p:nvSpPr>
        <p:spPr>
          <a:xfrm>
            <a:off x="3186278" y="5421868"/>
            <a:ext cx="2723823" cy="369332"/>
          </a:xfrm>
          <a:prstGeom prst="rect">
            <a:avLst/>
          </a:prstGeom>
          <a:noFill/>
        </p:spPr>
        <p:txBody>
          <a:bodyPr wrap="none" rtlCol="0">
            <a:spAutoFit/>
          </a:bodyPr>
          <a:lstStyle/>
          <a:p>
            <a:pPr algn="ctr"/>
            <a:r>
              <a:rPr kumimoji="1" lang="ja-JP" altLang="en-US" sz="1800" dirty="0" smtClean="0">
                <a:solidFill>
                  <a:srgbClr val="008000"/>
                </a:solidFill>
                <a:latin typeface="Meiryo" charset="-128"/>
                <a:ea typeface="Meiryo" charset="-128"/>
                <a:cs typeface="Meiryo" charset="-128"/>
              </a:rPr>
              <a:t>ハイブリッド・クラウド</a:t>
            </a:r>
            <a:endParaRPr kumimoji="1" lang="ja-JP" altLang="en-US" sz="1800" dirty="0">
              <a:solidFill>
                <a:srgbClr val="008000"/>
              </a:solidFill>
              <a:latin typeface="Meiryo" charset="-128"/>
              <a:ea typeface="Meiryo" charset="-128"/>
              <a:cs typeface="Meiryo" charset="-128"/>
            </a:endParaRPr>
          </a:p>
        </p:txBody>
      </p:sp>
      <p:sp>
        <p:nvSpPr>
          <p:cNvPr id="13" name="角丸四角形 12"/>
          <p:cNvSpPr/>
          <p:nvPr/>
        </p:nvSpPr>
        <p:spPr bwMode="auto">
          <a:xfrm>
            <a:off x="3276600" y="2743200"/>
            <a:ext cx="5486400" cy="2579132"/>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3" name="テキスト ボックス 152"/>
          <p:cNvSpPr txBox="1"/>
          <p:nvPr/>
        </p:nvSpPr>
        <p:spPr>
          <a:xfrm>
            <a:off x="6095683" y="4394200"/>
            <a:ext cx="2031325" cy="461665"/>
          </a:xfrm>
          <a:prstGeom prst="rect">
            <a:avLst/>
          </a:prstGeom>
          <a:noFill/>
        </p:spPr>
        <p:txBody>
          <a:bodyPr wrap="none" rtlCol="0">
            <a:spAutoFit/>
          </a:bodyPr>
          <a:lstStyle/>
          <a:p>
            <a:pPr algn="ctr"/>
            <a:r>
              <a:rPr kumimoji="1" lang="ja-JP" altLang="en-US" sz="2400" dirty="0" smtClean="0">
                <a:solidFill>
                  <a:srgbClr val="FFFFFF"/>
                </a:solidFill>
                <a:latin typeface="Meiryo" charset="-128"/>
                <a:ea typeface="Meiryo" charset="-128"/>
                <a:cs typeface="Meiryo" charset="-128"/>
              </a:rPr>
              <a:t>複数企業共用</a:t>
            </a:r>
            <a:endParaRPr kumimoji="1" lang="ja-JP" altLang="en-US" sz="2400" dirty="0">
              <a:solidFill>
                <a:srgbClr val="FFFFFF"/>
              </a:solidFill>
              <a:latin typeface="Meiryo" charset="-128"/>
              <a:ea typeface="Meiryo" charset="-128"/>
              <a:cs typeface="Meiryo" charset="-128"/>
            </a:endParaRP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smtClean="0">
                <a:solidFill>
                  <a:srgbClr val="FFFFFF"/>
                </a:solidFill>
                <a:latin typeface="Meiryo" charset="-128"/>
                <a:ea typeface="Meiryo" charset="-128"/>
                <a:cs typeface="Meiryo" charset="-128"/>
              </a:rPr>
              <a:t>パブリック・クラウド</a:t>
            </a:r>
            <a:endParaRPr kumimoji="1" lang="ja-JP" altLang="en-US" sz="1800" dirty="0">
              <a:solidFill>
                <a:srgbClr val="FFFFFF"/>
              </a:solidFill>
              <a:latin typeface="Meiryo" charset="-128"/>
              <a:ea typeface="Meiryo" charset="-128"/>
              <a:cs typeface="Meiryo" charset="-128"/>
            </a:endParaRPr>
          </a:p>
        </p:txBody>
      </p:sp>
      <p:sp>
        <p:nvSpPr>
          <p:cNvPr id="21506" name="Rectangle 2"/>
          <p:cNvSpPr>
            <a:spLocks noGrp="1" noChangeArrowheads="1"/>
          </p:cNvSpPr>
          <p:nvPr>
            <p:ph type="title"/>
          </p:nvPr>
        </p:nvSpPr>
        <p:spPr>
          <a:xfrm>
            <a:off x="152400" y="152400"/>
            <a:ext cx="8991600" cy="533400"/>
          </a:xfrm>
        </p:spPr>
        <p:txBody>
          <a:bodyPr/>
          <a:lstStyle/>
          <a:p>
            <a:r>
              <a:rPr lang="ja-JP" altLang="en-US" sz="2800" dirty="0"/>
              <a:t>クラウドの定義／配置</a:t>
            </a:r>
            <a:r>
              <a:rPr lang="ja-JP" altLang="en-US" sz="2800" dirty="0" smtClean="0"/>
              <a:t>モデル </a:t>
            </a:r>
            <a:r>
              <a:rPr lang="en-US" altLang="ja-JP" sz="2800" dirty="0" smtClean="0"/>
              <a:t>(Deployment Model)</a:t>
            </a:r>
            <a:endParaRPr lang="ja-JP" altLang="en-US" sz="2800" dirty="0" smtClean="0">
              <a:ea typeface="ＭＳ Ｐゴシック" charset="-128"/>
            </a:endParaRPr>
          </a:p>
        </p:txBody>
      </p:sp>
      <p:sp>
        <p:nvSpPr>
          <p:cNvPr id="156" name="角丸四角形 155"/>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50" name="Picture 82" descr="server"/>
          <p:cNvPicPr>
            <a:picLocks noChangeAspect="1" noChangeArrowheads="1"/>
          </p:cNvPicPr>
          <p:nvPr/>
        </p:nvPicPr>
        <p:blipFill>
          <a:blip r:embed="rId3"/>
          <a:srcRect/>
          <a:stretch>
            <a:fillRect/>
          </a:stretch>
        </p:blipFill>
        <p:spPr bwMode="auto">
          <a:xfrm>
            <a:off x="914638" y="2925724"/>
            <a:ext cx="832252" cy="1258463"/>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392621" y="2931702"/>
            <a:ext cx="829440" cy="1261453"/>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805935" y="2955616"/>
            <a:ext cx="832252" cy="1261453"/>
          </a:xfrm>
          <a:prstGeom prst="rect">
            <a:avLst/>
          </a:prstGeom>
          <a:noFill/>
          <a:ln w="9525">
            <a:noFill/>
            <a:miter lim="800000"/>
            <a:headEnd/>
            <a:tailEnd/>
          </a:ln>
        </p:spPr>
      </p:pic>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smtClean="0">
                <a:solidFill>
                  <a:srgbClr val="000090"/>
                </a:solidFill>
                <a:latin typeface="Meiryo" charset="-128"/>
                <a:ea typeface="Meiryo" charset="-128"/>
                <a:cs typeface="Meiryo" charset="-128"/>
              </a:rPr>
              <a:t>プライベート・クラウド</a:t>
            </a:r>
            <a:endParaRPr kumimoji="1" lang="ja-JP" altLang="en-US" sz="1800" dirty="0">
              <a:solidFill>
                <a:srgbClr val="000090"/>
              </a:solidFill>
              <a:latin typeface="Meiryo" charset="-128"/>
              <a:ea typeface="Meiryo" charset="-128"/>
              <a:cs typeface="Meiryo" charset="-128"/>
            </a:endParaRPr>
          </a:p>
        </p:txBody>
      </p:sp>
      <p:sp>
        <p:nvSpPr>
          <p:cNvPr id="160" name="テキスト ボックス 159"/>
          <p:cNvSpPr txBox="1"/>
          <p:nvPr/>
        </p:nvSpPr>
        <p:spPr>
          <a:xfrm>
            <a:off x="731229" y="4394200"/>
            <a:ext cx="2031325" cy="461665"/>
          </a:xfrm>
          <a:prstGeom prst="rect">
            <a:avLst/>
          </a:prstGeom>
          <a:noFill/>
        </p:spPr>
        <p:txBody>
          <a:bodyPr wrap="none" rtlCol="0">
            <a:spAutoFit/>
          </a:bodyPr>
          <a:lstStyle/>
          <a:p>
            <a:pPr algn="ctr"/>
            <a:r>
              <a:rPr kumimoji="1" lang="ja-JP" altLang="en-US" sz="2400" dirty="0" smtClean="0">
                <a:solidFill>
                  <a:srgbClr val="000090"/>
                </a:solidFill>
                <a:latin typeface="Meiryo" charset="-128"/>
                <a:ea typeface="Meiryo" charset="-128"/>
                <a:cs typeface="Meiryo" charset="-128"/>
              </a:rPr>
              <a:t>個別企業専用</a:t>
            </a:r>
            <a:endParaRPr kumimoji="1" lang="ja-JP" altLang="en-US" sz="2400" dirty="0">
              <a:solidFill>
                <a:srgbClr val="000090"/>
              </a:solidFill>
              <a:latin typeface="Meiryo" charset="-128"/>
              <a:ea typeface="Meiryo" charset="-128"/>
              <a:cs typeface="Meiryo" charset="-128"/>
            </a:endParaRPr>
          </a:p>
        </p:txBody>
      </p:sp>
      <p:sp>
        <p:nvSpPr>
          <p:cNvPr id="16" name="左右矢印 15"/>
          <p:cNvSpPr/>
          <p:nvPr/>
        </p:nvSpPr>
        <p:spPr bwMode="auto">
          <a:xfrm>
            <a:off x="228600" y="5867400"/>
            <a:ext cx="8686799" cy="685800"/>
          </a:xfrm>
          <a:prstGeom prst="leftRightArrow">
            <a:avLst>
              <a:gd name="adj1" fmla="val 70000"/>
              <a:gd name="adj2"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Meiryo" charset="-128"/>
              <a:ea typeface="Meiryo" charset="-128"/>
              <a:cs typeface="Meiryo" charset="-128"/>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個別</a:t>
            </a:r>
            <a:r>
              <a:rPr kumimoji="1" lang="en-US" altLang="ja-JP" sz="2000" dirty="0" smtClean="0">
                <a:solidFill>
                  <a:schemeClr val="bg1"/>
                </a:solidFill>
                <a:latin typeface="Meiryo" charset="-128"/>
                <a:ea typeface="Meiryo" charset="-128"/>
                <a:cs typeface="Meiryo" charset="-128"/>
              </a:rPr>
              <a:t>･</a:t>
            </a:r>
            <a:r>
              <a:rPr kumimoji="1" lang="ja-JP" altLang="en-US" sz="2000" dirty="0" smtClean="0">
                <a:solidFill>
                  <a:schemeClr val="bg1"/>
                </a:solidFill>
                <a:latin typeface="Meiryo" charset="-128"/>
                <a:ea typeface="Meiryo" charset="-128"/>
                <a:cs typeface="Meiryo" charset="-128"/>
              </a:rPr>
              <a:t>少数企業</a:t>
            </a:r>
            <a:endParaRPr kumimoji="1" lang="ja-JP" altLang="en-US" sz="2000" dirty="0">
              <a:solidFill>
                <a:schemeClr val="bg1"/>
              </a:solidFill>
              <a:latin typeface="Meiryo" charset="-128"/>
              <a:ea typeface="Meiryo" charset="-128"/>
              <a:cs typeface="Meiryo" charset="-128"/>
            </a:endParaRP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smtClean="0">
                <a:solidFill>
                  <a:schemeClr val="bg1"/>
                </a:solidFill>
                <a:latin typeface="Meiryo" charset="-128"/>
                <a:ea typeface="Meiryo" charset="-128"/>
                <a:cs typeface="Meiryo" charset="-128"/>
              </a:rPr>
              <a:t>不特定・複数企業／個人</a:t>
            </a:r>
            <a:endParaRPr kumimoji="1" lang="ja-JP" altLang="en-US" sz="2000" dirty="0">
              <a:solidFill>
                <a:schemeClr val="bg1"/>
              </a:solidFill>
              <a:latin typeface="Meiryo" charset="-128"/>
              <a:ea typeface="Meiryo" charset="-128"/>
              <a:cs typeface="Meiryo" charset="-128"/>
            </a:endParaRPr>
          </a:p>
        </p:txBody>
      </p:sp>
      <p:sp>
        <p:nvSpPr>
          <p:cNvPr id="175" name="上下矢印 174"/>
          <p:cNvSpPr/>
          <p:nvPr/>
        </p:nvSpPr>
        <p:spPr bwMode="auto">
          <a:xfrm>
            <a:off x="6211402"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7" name="角丸四角形 176"/>
          <p:cNvSpPr/>
          <p:nvPr/>
        </p:nvSpPr>
        <p:spPr bwMode="auto">
          <a:xfrm>
            <a:off x="5638800"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78" name="Picture 7" descr="j0433941"/>
          <p:cNvPicPr>
            <a:picLocks noChangeAspect="1" noChangeArrowheads="1"/>
          </p:cNvPicPr>
          <p:nvPr/>
        </p:nvPicPr>
        <p:blipFill>
          <a:blip r:embed="rId4"/>
          <a:srcRect/>
          <a:stretch>
            <a:fillRect/>
          </a:stretch>
        </p:blipFill>
        <p:spPr bwMode="auto">
          <a:xfrm>
            <a:off x="5681442"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a:srcRect/>
          <a:stretch>
            <a:fillRect/>
          </a:stretch>
        </p:blipFill>
        <p:spPr bwMode="auto">
          <a:xfrm>
            <a:off x="6162455"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a:srcRect/>
          <a:stretch>
            <a:fillRect/>
          </a:stretch>
        </p:blipFill>
        <p:spPr bwMode="auto">
          <a:xfrm>
            <a:off x="6672042" y="950667"/>
            <a:ext cx="533400" cy="533400"/>
          </a:xfrm>
          <a:prstGeom prst="rect">
            <a:avLst/>
          </a:prstGeom>
          <a:noFill/>
          <a:ln w="9525">
            <a:noFill/>
            <a:miter lim="800000"/>
            <a:headEnd/>
            <a:tailEnd/>
          </a:ln>
        </p:spPr>
      </p:pic>
      <p:sp>
        <p:nvSpPr>
          <p:cNvPr id="182" name="角丸四角形 181"/>
          <p:cNvSpPr/>
          <p:nvPr/>
        </p:nvSpPr>
        <p:spPr bwMode="auto">
          <a:xfrm>
            <a:off x="7348757" y="139314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3" name="Picture 7" descr="j0433941"/>
          <p:cNvPicPr>
            <a:picLocks noChangeAspect="1" noChangeArrowheads="1"/>
          </p:cNvPicPr>
          <p:nvPr/>
        </p:nvPicPr>
        <p:blipFill>
          <a:blip r:embed="rId4"/>
          <a:srcRect/>
          <a:stretch>
            <a:fillRect/>
          </a:stretch>
        </p:blipFill>
        <p:spPr bwMode="auto">
          <a:xfrm>
            <a:off x="7391399" y="95923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a:srcRect/>
          <a:stretch>
            <a:fillRect/>
          </a:stretch>
        </p:blipFill>
        <p:spPr bwMode="auto">
          <a:xfrm>
            <a:off x="7872412" y="96082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a:srcRect/>
          <a:stretch>
            <a:fillRect/>
          </a:stretch>
        </p:blipFill>
        <p:spPr bwMode="auto">
          <a:xfrm>
            <a:off x="8381999" y="960827"/>
            <a:ext cx="533400" cy="533400"/>
          </a:xfrm>
          <a:prstGeom prst="rect">
            <a:avLst/>
          </a:prstGeom>
          <a:noFill/>
          <a:ln w="9525">
            <a:noFill/>
            <a:miter lim="800000"/>
            <a:headEnd/>
            <a:tailEnd/>
          </a:ln>
        </p:spPr>
      </p:pic>
      <p:sp>
        <p:nvSpPr>
          <p:cNvPr id="186" name="上下矢印 185"/>
          <p:cNvSpPr/>
          <p:nvPr/>
        </p:nvSpPr>
        <p:spPr bwMode="auto">
          <a:xfrm>
            <a:off x="7909741"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7" name="角丸四角形 156"/>
          <p:cNvSpPr/>
          <p:nvPr/>
        </p:nvSpPr>
        <p:spPr bwMode="auto">
          <a:xfrm>
            <a:off x="5638799" y="1981200"/>
            <a:ext cx="3276599" cy="381000"/>
          </a:xfrm>
          <a:prstGeom prst="roundRect">
            <a:avLst>
              <a:gd name="adj" fmla="val 5000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charset="-128"/>
                <a:ea typeface="Meiryo" charset="-128"/>
                <a:cs typeface="Meiryo" charset="-128"/>
              </a:rPr>
              <a:t>インターネット</a:t>
            </a:r>
          </a:p>
        </p:txBody>
      </p:sp>
      <p:sp>
        <p:nvSpPr>
          <p:cNvPr id="154" name="角丸四角形 153"/>
          <p:cNvSpPr/>
          <p:nvPr/>
        </p:nvSpPr>
        <p:spPr bwMode="auto">
          <a:xfrm>
            <a:off x="3481388" y="2811046"/>
            <a:ext cx="2189392" cy="1921708"/>
          </a:xfrm>
          <a:prstGeom prst="roundRect">
            <a:avLst>
              <a:gd name="adj" fmla="val 0"/>
            </a:avLst>
          </a:prstGeom>
          <a:solidFill>
            <a:srgbClr val="4597A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2" name="テキスト ボックス 11"/>
          <p:cNvSpPr txBox="1"/>
          <p:nvPr/>
        </p:nvSpPr>
        <p:spPr>
          <a:xfrm>
            <a:off x="3711810" y="2999601"/>
            <a:ext cx="1723549" cy="400110"/>
          </a:xfrm>
          <a:prstGeom prst="rect">
            <a:avLst/>
          </a:prstGeom>
          <a:noFill/>
        </p:spPr>
        <p:txBody>
          <a:bodyPr wrap="none" rtlCol="0">
            <a:spAutoFit/>
          </a:bodyPr>
          <a:lstStyle/>
          <a:p>
            <a:pPr algn="ctr"/>
            <a:r>
              <a:rPr kumimoji="1" lang="ja-JP" altLang="en-US" sz="2000" dirty="0" smtClean="0">
                <a:latin typeface="Meiryo" charset="-128"/>
                <a:ea typeface="Meiryo" charset="-128"/>
                <a:cs typeface="Meiryo" charset="-128"/>
              </a:rPr>
              <a:t>特定企業占有</a:t>
            </a:r>
            <a:endParaRPr kumimoji="1" lang="ja-JP" altLang="en-US" sz="2000" dirty="0">
              <a:latin typeface="Meiryo" charset="-128"/>
              <a:ea typeface="Meiryo" charset="-128"/>
              <a:cs typeface="Meiryo" charset="-128"/>
            </a:endParaRPr>
          </a:p>
        </p:txBody>
      </p:sp>
      <p:sp>
        <p:nvSpPr>
          <p:cNvPr id="15" name="テキスト ボックス 14"/>
          <p:cNvSpPr txBox="1"/>
          <p:nvPr/>
        </p:nvSpPr>
        <p:spPr>
          <a:xfrm>
            <a:off x="3393143" y="4295741"/>
            <a:ext cx="2357714" cy="230832"/>
          </a:xfrm>
          <a:prstGeom prst="rect">
            <a:avLst/>
          </a:prstGeom>
          <a:noFill/>
        </p:spPr>
        <p:txBody>
          <a:bodyPr wrap="square" rtlCol="0">
            <a:spAutoFit/>
          </a:bodyPr>
          <a:lstStyle/>
          <a:p>
            <a:pPr algn="ctr"/>
            <a:r>
              <a:rPr kumimoji="1" lang="ja-JP" altLang="en-US" sz="900" smtClean="0">
                <a:solidFill>
                  <a:schemeClr val="bg1"/>
                </a:solidFill>
                <a:latin typeface="Meiryo" charset="-128"/>
                <a:ea typeface="Meiryo" charset="-128"/>
                <a:cs typeface="Meiryo" charset="-128"/>
              </a:rPr>
              <a:t>ホス</a:t>
            </a:r>
            <a:r>
              <a:rPr lang="ja-JP" altLang="en-US" sz="900" smtClean="0">
                <a:solidFill>
                  <a:schemeClr val="bg1"/>
                </a:solidFill>
                <a:latin typeface="Meiryo" charset="-128"/>
                <a:ea typeface="Meiryo" charset="-128"/>
                <a:cs typeface="Meiryo" charset="-128"/>
              </a:rPr>
              <a:t>テッド</a:t>
            </a:r>
            <a:r>
              <a:rPr lang="ja-JP" altLang="en-US" sz="900" dirty="0" smtClean="0">
                <a:solidFill>
                  <a:schemeClr val="bg1"/>
                </a:solidFill>
                <a:latin typeface="Meiryo" charset="-128"/>
                <a:ea typeface="Meiryo" charset="-128"/>
                <a:cs typeface="Meiryo" charset="-128"/>
              </a:rPr>
              <a:t>・プライベート・クラウド</a:t>
            </a:r>
            <a:endParaRPr kumimoji="1" lang="ja-JP" altLang="en-US" sz="900" dirty="0">
              <a:solidFill>
                <a:schemeClr val="bg1"/>
              </a:solidFill>
              <a:latin typeface="Meiryo" charset="-128"/>
              <a:ea typeface="Meiryo" charset="-128"/>
              <a:cs typeface="Meiryo" charset="-128"/>
            </a:endParaRPr>
          </a:p>
        </p:txBody>
      </p:sp>
      <p:sp>
        <p:nvSpPr>
          <p:cNvPr id="173" name="テキスト ボックス 172"/>
          <p:cNvSpPr txBox="1"/>
          <p:nvPr/>
        </p:nvSpPr>
        <p:spPr>
          <a:xfrm>
            <a:off x="5387796" y="3409884"/>
            <a:ext cx="1210588" cy="338554"/>
          </a:xfrm>
          <a:prstGeom prst="rect">
            <a:avLst/>
          </a:prstGeom>
          <a:noFill/>
        </p:spPr>
        <p:txBody>
          <a:bodyPr wrap="none" rtlCol="0">
            <a:spAutoFit/>
          </a:bodyPr>
          <a:lstStyle/>
          <a:p>
            <a:pPr algn="ctr"/>
            <a:r>
              <a:rPr kumimoji="1" lang="ja-JP" altLang="en-US" sz="1600" dirty="0" smtClean="0">
                <a:solidFill>
                  <a:srgbClr val="008000"/>
                </a:solidFill>
                <a:latin typeface="Meiryo" charset="-128"/>
                <a:ea typeface="Meiryo" charset="-128"/>
                <a:cs typeface="Meiryo" charset="-128"/>
              </a:rPr>
              <a:t>固定割当て</a:t>
            </a:r>
            <a:endParaRPr kumimoji="1" lang="ja-JP" altLang="en-US" sz="1600" dirty="0">
              <a:solidFill>
                <a:srgbClr val="008000"/>
              </a:solidFill>
              <a:latin typeface="Meiryo" charset="-128"/>
              <a:ea typeface="Meiryo" charset="-128"/>
              <a:cs typeface="Meiryo" charset="-128"/>
            </a:endParaRPr>
          </a:p>
        </p:txBody>
      </p:sp>
      <p:pic>
        <p:nvPicPr>
          <p:cNvPr id="145" name="Picture 82" descr="server"/>
          <p:cNvPicPr>
            <a:picLocks noChangeAspect="1" noChangeArrowheads="1"/>
          </p:cNvPicPr>
          <p:nvPr/>
        </p:nvPicPr>
        <p:blipFill>
          <a:blip r:embed="rId3"/>
          <a:srcRect/>
          <a:stretch>
            <a:fillRect/>
          </a:stretch>
        </p:blipFill>
        <p:spPr bwMode="auto">
          <a:xfrm>
            <a:off x="3985122" y="3352800"/>
            <a:ext cx="565241" cy="696880"/>
          </a:xfrm>
          <a:prstGeom prst="rect">
            <a:avLst/>
          </a:prstGeom>
          <a:noFill/>
          <a:ln w="9525">
            <a:noFill/>
            <a:miter lim="800000"/>
            <a:headEnd/>
            <a:tailEnd/>
          </a:ln>
        </p:spPr>
      </p:pic>
      <p:pic>
        <p:nvPicPr>
          <p:cNvPr id="147" name="Picture 82" descr="server"/>
          <p:cNvPicPr>
            <a:picLocks noChangeAspect="1" noChangeArrowheads="1"/>
          </p:cNvPicPr>
          <p:nvPr/>
        </p:nvPicPr>
        <p:blipFill>
          <a:blip r:embed="rId3"/>
          <a:srcRect/>
          <a:stretch>
            <a:fillRect/>
          </a:stretch>
        </p:blipFill>
        <p:spPr bwMode="auto">
          <a:xfrm>
            <a:off x="4309753" y="3356111"/>
            <a:ext cx="563330" cy="698536"/>
          </a:xfrm>
          <a:prstGeom prst="rect">
            <a:avLst/>
          </a:prstGeom>
          <a:noFill/>
          <a:ln w="9525">
            <a:noFill/>
            <a:miter lim="800000"/>
            <a:headEnd/>
            <a:tailEnd/>
          </a:ln>
        </p:spPr>
      </p:pic>
      <p:pic>
        <p:nvPicPr>
          <p:cNvPr id="148" name="Picture 82" descr="server"/>
          <p:cNvPicPr>
            <a:picLocks noChangeAspect="1" noChangeArrowheads="1"/>
          </p:cNvPicPr>
          <p:nvPr/>
        </p:nvPicPr>
        <p:blipFill>
          <a:blip r:embed="rId3"/>
          <a:srcRect/>
          <a:stretch>
            <a:fillRect/>
          </a:stretch>
        </p:blipFill>
        <p:spPr bwMode="auto">
          <a:xfrm>
            <a:off x="4590463" y="3369353"/>
            <a:ext cx="565241" cy="698536"/>
          </a:xfrm>
          <a:prstGeom prst="rect">
            <a:avLst/>
          </a:prstGeom>
          <a:noFill/>
          <a:ln w="9525">
            <a:noFill/>
            <a:miter lim="800000"/>
            <a:headEnd/>
            <a:tailEnd/>
          </a:ln>
        </p:spPr>
      </p:pic>
      <p:pic>
        <p:nvPicPr>
          <p:cNvPr id="162" name="Picture 82" descr="server"/>
          <p:cNvPicPr>
            <a:picLocks noChangeAspect="1" noChangeArrowheads="1"/>
          </p:cNvPicPr>
          <p:nvPr/>
        </p:nvPicPr>
        <p:blipFill>
          <a:blip r:embed="rId3"/>
          <a:srcRect/>
          <a:stretch>
            <a:fillRect/>
          </a:stretch>
        </p:blipFill>
        <p:spPr bwMode="auto">
          <a:xfrm>
            <a:off x="6604726" y="2971800"/>
            <a:ext cx="832252" cy="1258463"/>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7082709" y="2977778"/>
            <a:ext cx="829440" cy="1261453"/>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7496023" y="3001692"/>
            <a:ext cx="832252" cy="1261453"/>
          </a:xfrm>
          <a:prstGeom prst="rect">
            <a:avLst/>
          </a:prstGeom>
          <a:noFill/>
          <a:ln w="9525">
            <a:noFill/>
            <a:miter lim="800000"/>
            <a:headEnd/>
            <a:tailEnd/>
          </a:ln>
        </p:spPr>
      </p:pic>
      <p:sp>
        <p:nvSpPr>
          <p:cNvPr id="133" name="角丸四角形 132"/>
          <p:cNvSpPr/>
          <p:nvPr/>
        </p:nvSpPr>
        <p:spPr bwMode="auto">
          <a:xfrm>
            <a:off x="3843558"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35"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sp>
        <p:nvSpPr>
          <p:cNvPr id="174" name="上下矢印 173"/>
          <p:cNvSpPr/>
          <p:nvPr/>
        </p:nvSpPr>
        <p:spPr bwMode="auto">
          <a:xfrm>
            <a:off x="4411928" y="1676400"/>
            <a:ext cx="387134" cy="1134646"/>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9" name="上下矢印 18"/>
          <p:cNvSpPr/>
          <p:nvPr/>
        </p:nvSpPr>
        <p:spPr bwMode="auto">
          <a:xfrm>
            <a:off x="1594512" y="1686560"/>
            <a:ext cx="363802" cy="1056639"/>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4" name="角丸四角形 13"/>
          <p:cNvSpPr/>
          <p:nvPr/>
        </p:nvSpPr>
        <p:spPr bwMode="auto">
          <a:xfrm>
            <a:off x="228600" y="1981200"/>
            <a:ext cx="5115499" cy="381000"/>
          </a:xfrm>
          <a:prstGeom prst="roundRect">
            <a:avLst>
              <a:gd name="adj" fmla="val 5000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charset="-128"/>
                <a:ea typeface="Meiryo" charset="-128"/>
                <a:cs typeface="Meiryo" charset="-128"/>
              </a:rPr>
              <a:t>専用回線・</a:t>
            </a:r>
            <a:r>
              <a:rPr kumimoji="0" lang="en-US" altLang="ja-JP" sz="1600" b="0" i="0" u="none" strike="noStrike" cap="none" normalizeH="0" baseline="0" dirty="0" smtClean="0">
                <a:ln>
                  <a:noFill/>
                </a:ln>
                <a:solidFill>
                  <a:srgbClr val="FFFFFF"/>
                </a:solidFill>
                <a:effectLst/>
                <a:latin typeface="Meiryo" charset="-128"/>
                <a:ea typeface="Meiryo" charset="-128"/>
                <a:cs typeface="Meiryo" charset="-128"/>
              </a:rPr>
              <a:t>VPN</a:t>
            </a:r>
            <a:endParaRPr kumimoji="0" lang="ja-JP" altLang="en-US" sz="16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188" name="角丸四角形 187"/>
          <p:cNvSpPr/>
          <p:nvPr/>
        </p:nvSpPr>
        <p:spPr bwMode="auto">
          <a:xfrm>
            <a:off x="1022614"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9" name="Picture 7" descr="j0433941"/>
          <p:cNvPicPr>
            <a:picLocks noChangeAspect="1" noChangeArrowheads="1"/>
          </p:cNvPicPr>
          <p:nvPr/>
        </p:nvPicPr>
        <p:blipFill>
          <a:blip r:embed="rId4"/>
          <a:srcRect/>
          <a:stretch>
            <a:fillRect/>
          </a:stretch>
        </p:blipFill>
        <p:spPr bwMode="auto">
          <a:xfrm>
            <a:off x="1065256"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a:srcRect/>
          <a:stretch>
            <a:fillRect/>
          </a:stretch>
        </p:blipFill>
        <p:spPr bwMode="auto">
          <a:xfrm>
            <a:off x="1546269"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a:srcRect/>
          <a:stretch>
            <a:fillRect/>
          </a:stretch>
        </p:blipFill>
        <p:spPr bwMode="auto">
          <a:xfrm>
            <a:off x="2055856" y="950667"/>
            <a:ext cx="533400" cy="533400"/>
          </a:xfrm>
          <a:prstGeom prst="rect">
            <a:avLst/>
          </a:prstGeom>
          <a:noFill/>
          <a:ln w="9525">
            <a:noFill/>
            <a:miter lim="800000"/>
            <a:headEnd/>
            <a:tailEnd/>
          </a:ln>
        </p:spPr>
      </p:pic>
    </p:spTree>
    <p:extLst>
      <p:ext uri="{BB962C8B-B14F-4D97-AF65-F5344CB8AC3E}">
        <p14:creationId xmlns:p14="http://schemas.microsoft.com/office/powerpoint/2010/main" val="167196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プライベートクラウド（１）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pic>
        <p:nvPicPr>
          <p:cNvPr id="4" name="図 3" descr="20150909_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611"/>
            <a:ext cx="4428628" cy="2871227"/>
          </a:xfrm>
          <a:prstGeom prst="rect">
            <a:avLst/>
          </a:prstGeom>
        </p:spPr>
      </p:pic>
      <p:sp>
        <p:nvSpPr>
          <p:cNvPr id="5" name="正方形/長方形 4"/>
          <p:cNvSpPr/>
          <p:nvPr/>
        </p:nvSpPr>
        <p:spPr>
          <a:xfrm>
            <a:off x="58488" y="1540207"/>
            <a:ext cx="4261283" cy="215444"/>
          </a:xfrm>
          <a:prstGeom prst="rect">
            <a:avLst/>
          </a:prstGeom>
        </p:spPr>
        <p:txBody>
          <a:bodyPr wrap="square">
            <a:spAutoFit/>
          </a:bodyPr>
          <a:lstStyle/>
          <a:p>
            <a:pPr algn="r"/>
            <a:r>
              <a:rPr lang="en-US" altLang="ja-JP" sz="800" dirty="0">
                <a:solidFill>
                  <a:schemeClr val="tx1">
                    <a:lumMod val="50000"/>
                    <a:lumOff val="50000"/>
                  </a:schemeClr>
                </a:solidFill>
                <a:latin typeface="メイリオ"/>
                <a:ea typeface="メイリオ"/>
                <a:cs typeface="メイリオ"/>
              </a:rPr>
              <a:t>http://</a:t>
            </a:r>
            <a:r>
              <a:rPr lang="en-US" altLang="ja-JP" sz="800" dirty="0" err="1">
                <a:solidFill>
                  <a:schemeClr val="tx1">
                    <a:lumMod val="50000"/>
                    <a:lumOff val="50000"/>
                  </a:schemeClr>
                </a:solidFill>
                <a:latin typeface="メイリオ"/>
                <a:ea typeface="メイリオ"/>
                <a:cs typeface="メイリオ"/>
              </a:rPr>
              <a:t>www.idcjapan.co.jp</a:t>
            </a:r>
            <a:r>
              <a:rPr lang="en-US" altLang="ja-JP" sz="800" dirty="0">
                <a:solidFill>
                  <a:schemeClr val="tx1">
                    <a:lumMod val="50000"/>
                    <a:lumOff val="50000"/>
                  </a:schemeClr>
                </a:solidFill>
                <a:latin typeface="メイリオ"/>
                <a:ea typeface="メイリオ"/>
                <a:cs typeface="メイリオ"/>
              </a:rPr>
              <a:t>/Press/Current/20150909Apr.html</a:t>
            </a:r>
            <a:endParaRPr lang="ja-JP" altLang="en-US" sz="800" dirty="0">
              <a:solidFill>
                <a:schemeClr val="tx1">
                  <a:lumMod val="50000"/>
                  <a:lumOff val="50000"/>
                </a:schemeClr>
              </a:solidFill>
              <a:latin typeface="メイリオ"/>
              <a:ea typeface="メイリオ"/>
              <a:cs typeface="メイリオ"/>
            </a:endParaRPr>
          </a:p>
        </p:txBody>
      </p:sp>
      <p:sp>
        <p:nvSpPr>
          <p:cNvPr id="6" name="正方形/長方形 5"/>
          <p:cNvSpPr/>
          <p:nvPr/>
        </p:nvSpPr>
        <p:spPr>
          <a:xfrm>
            <a:off x="147005" y="1078542"/>
            <a:ext cx="4172766" cy="461665"/>
          </a:xfrm>
          <a:prstGeom prst="rect">
            <a:avLst/>
          </a:prstGeom>
        </p:spPr>
        <p:txBody>
          <a:bodyPr wrap="square">
            <a:spAutoFit/>
          </a:bodyPr>
          <a:lstStyle/>
          <a:p>
            <a:pPr algn="r"/>
            <a:r>
              <a:rPr lang="ja-JP" altLang="en-US" sz="1200" b="1" dirty="0">
                <a:solidFill>
                  <a:schemeClr val="tx1">
                    <a:lumMod val="50000"/>
                    <a:lumOff val="50000"/>
                  </a:schemeClr>
                </a:solidFill>
                <a:latin typeface="メイリオ"/>
                <a:ea typeface="メイリオ"/>
                <a:cs typeface="メイリオ"/>
              </a:rPr>
              <a:t>国内プライベートクラウド市場 配備モデル別支出額</a:t>
            </a:r>
            <a:r>
              <a:rPr lang="ja-JP" altLang="en-US" sz="1200" b="1" dirty="0" smtClean="0">
                <a:solidFill>
                  <a:schemeClr val="tx1">
                    <a:lumMod val="50000"/>
                    <a:lumOff val="50000"/>
                  </a:schemeClr>
                </a:solidFill>
                <a:latin typeface="メイリオ"/>
                <a:ea typeface="メイリオ"/>
                <a:cs typeface="メイリオ"/>
              </a:rPr>
              <a:t>予測</a:t>
            </a:r>
            <a:endParaRPr lang="en-US" altLang="ja-JP" sz="1200" b="1" dirty="0" smtClean="0">
              <a:solidFill>
                <a:schemeClr val="tx1">
                  <a:lumMod val="50000"/>
                  <a:lumOff val="50000"/>
                </a:schemeClr>
              </a:solidFill>
              <a:latin typeface="メイリオ"/>
              <a:ea typeface="メイリオ"/>
              <a:cs typeface="メイリオ"/>
            </a:endParaRPr>
          </a:p>
          <a:p>
            <a:pPr algn="r"/>
            <a:r>
              <a:rPr lang="en-US" altLang="ja-JP" sz="1200" dirty="0" smtClean="0">
                <a:solidFill>
                  <a:schemeClr val="tx1">
                    <a:lumMod val="50000"/>
                    <a:lumOff val="50000"/>
                  </a:schemeClr>
                </a:solidFill>
                <a:latin typeface="メイリオ"/>
                <a:ea typeface="メイリオ"/>
                <a:cs typeface="メイリオ"/>
              </a:rPr>
              <a:t>2014</a:t>
            </a:r>
            <a:r>
              <a:rPr lang="ja-JP" altLang="en-US" sz="1200" dirty="0">
                <a:solidFill>
                  <a:schemeClr val="tx1">
                    <a:lumMod val="50000"/>
                    <a:lumOff val="50000"/>
                  </a:schemeClr>
                </a:solidFill>
                <a:latin typeface="メイリオ"/>
                <a:ea typeface="メイリオ"/>
                <a:cs typeface="メイリオ"/>
              </a:rPr>
              <a:t>年～</a:t>
            </a:r>
            <a:r>
              <a:rPr lang="en-US" altLang="ja-JP" sz="1200" dirty="0">
                <a:solidFill>
                  <a:schemeClr val="tx1">
                    <a:lumMod val="50000"/>
                    <a:lumOff val="50000"/>
                  </a:schemeClr>
                </a:solidFill>
                <a:latin typeface="メイリオ"/>
                <a:ea typeface="メイリオ"/>
                <a:cs typeface="メイリオ"/>
              </a:rPr>
              <a:t>2019</a:t>
            </a:r>
            <a:r>
              <a:rPr lang="ja-JP" altLang="en-US" sz="1200" dirty="0">
                <a:solidFill>
                  <a:schemeClr val="tx1">
                    <a:lumMod val="50000"/>
                    <a:lumOff val="50000"/>
                  </a:schemeClr>
                </a:solidFill>
                <a:latin typeface="メイリオ"/>
                <a:ea typeface="メイリオ"/>
                <a:cs typeface="メイリオ"/>
              </a:rPr>
              <a:t>年</a:t>
            </a:r>
          </a:p>
        </p:txBody>
      </p:sp>
      <p:sp>
        <p:nvSpPr>
          <p:cNvPr id="7" name="正方形/長方形 6"/>
          <p:cNvSpPr/>
          <p:nvPr/>
        </p:nvSpPr>
        <p:spPr>
          <a:xfrm>
            <a:off x="147005" y="5105378"/>
            <a:ext cx="4444045" cy="892552"/>
          </a:xfrm>
          <a:prstGeom prst="rect">
            <a:avLst/>
          </a:prstGeom>
        </p:spPr>
        <p:txBody>
          <a:bodyPr wrap="square">
            <a:spAutoFit/>
          </a:bodyPr>
          <a:lstStyle/>
          <a:p>
            <a:pPr marL="285750" indent="-285750">
              <a:buFont typeface="Wingdings" charset="2"/>
              <a:buChar char="v"/>
            </a:pPr>
            <a:r>
              <a:rPr lang="ja-JP" altLang="en-US" sz="1400" dirty="0" smtClean="0">
                <a:solidFill>
                  <a:schemeClr val="accent3">
                    <a:lumMod val="50000"/>
                  </a:schemeClr>
                </a:solidFill>
                <a:latin typeface="メイリオ"/>
                <a:ea typeface="メイリオ"/>
                <a:cs typeface="メイリオ"/>
              </a:rPr>
              <a:t>オンプレミス・プライベートクラウド</a:t>
            </a:r>
            <a:endParaRPr lang="en-US" altLang="ja-JP" sz="1400" dirty="0" smtClean="0">
              <a:solidFill>
                <a:schemeClr val="accent3">
                  <a:lumMod val="50000"/>
                </a:schemeClr>
              </a:solidFill>
              <a:latin typeface="メイリオ"/>
              <a:ea typeface="メイリオ"/>
              <a:cs typeface="メイリオ"/>
            </a:endParaRPr>
          </a:p>
          <a:p>
            <a:pPr marL="285750" indent="-285750">
              <a:buFont typeface="Wingdings" charset="2"/>
              <a:buChar char="v"/>
            </a:pPr>
            <a:r>
              <a:rPr lang="ja-JP" altLang="en-US" sz="1400" dirty="0" smtClean="0">
                <a:solidFill>
                  <a:srgbClr val="0000FF"/>
                </a:solidFill>
                <a:latin typeface="メイリオ"/>
                <a:ea typeface="メイリオ"/>
                <a:cs typeface="メイリオ"/>
              </a:rPr>
              <a:t>ホステッド・プライベートクラウド</a:t>
            </a:r>
            <a:endParaRPr lang="en-US" altLang="ja-JP" sz="1400" dirty="0" smtClean="0">
              <a:solidFill>
                <a:srgbClr val="0000FF"/>
              </a:solidFill>
              <a:latin typeface="メイリオ"/>
              <a:ea typeface="メイリオ"/>
              <a:cs typeface="メイリオ"/>
            </a:endParaRPr>
          </a:p>
          <a:p>
            <a:pPr marL="742950" lvl="1" indent="-285750">
              <a:buFont typeface="Wingdings" charset="2"/>
              <a:buChar char="Ø"/>
            </a:pPr>
            <a:r>
              <a:rPr lang="ja-JP" altLang="en-US" sz="1200" dirty="0" smtClean="0">
                <a:solidFill>
                  <a:srgbClr val="0000FF"/>
                </a:solidFill>
                <a:latin typeface="メイリオ"/>
                <a:ea typeface="メイリオ"/>
                <a:cs typeface="メイリオ"/>
              </a:rPr>
              <a:t>デディケイテッド・プライベート・クラウド</a:t>
            </a:r>
            <a:endParaRPr lang="en-US" altLang="ja-JP" sz="1200" dirty="0" smtClean="0">
              <a:solidFill>
                <a:srgbClr val="0000FF"/>
              </a:solidFill>
              <a:latin typeface="メイリオ"/>
              <a:ea typeface="メイリオ"/>
              <a:cs typeface="メイリオ"/>
            </a:endParaRPr>
          </a:p>
          <a:p>
            <a:pPr marL="742950" lvl="1" indent="-285750">
              <a:buFont typeface="Wingdings" charset="2"/>
              <a:buChar char="Ø"/>
            </a:pPr>
            <a:r>
              <a:rPr lang="ja-JP" altLang="en-US" sz="1200" dirty="0" smtClean="0">
                <a:solidFill>
                  <a:srgbClr val="0000FF"/>
                </a:solidFill>
                <a:latin typeface="メイリオ"/>
                <a:ea typeface="メイリオ"/>
                <a:cs typeface="メイリオ"/>
              </a:rPr>
              <a:t>コミュニティ・プライベート・クラウド</a:t>
            </a:r>
            <a:endParaRPr lang="ja-JP" altLang="en-US" sz="1200" dirty="0">
              <a:solidFill>
                <a:srgbClr val="0000FF"/>
              </a:solidFill>
              <a:latin typeface="メイリオ"/>
              <a:ea typeface="メイリオ"/>
              <a:cs typeface="メイリオ"/>
            </a:endParaRPr>
          </a:p>
        </p:txBody>
      </p:sp>
      <p:sp>
        <p:nvSpPr>
          <p:cNvPr id="8" name="正方形/長方形 7"/>
          <p:cNvSpPr/>
          <p:nvPr/>
        </p:nvSpPr>
        <p:spPr>
          <a:xfrm>
            <a:off x="5155315" y="1155841"/>
            <a:ext cx="3626267" cy="55242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プライベート・クラウド</a:t>
            </a:r>
            <a:endParaRPr kumimoji="1" lang="ja-JP" altLang="en-US" dirty="0">
              <a:solidFill>
                <a:srgbClr val="FFFFFF"/>
              </a:solidFill>
              <a:latin typeface="メイリオ"/>
              <a:ea typeface="メイリオ"/>
              <a:cs typeface="メイリオ"/>
            </a:endParaRPr>
          </a:p>
        </p:txBody>
      </p:sp>
      <p:sp>
        <p:nvSpPr>
          <p:cNvPr id="9" name="正方形/長方形 8"/>
          <p:cNvSpPr/>
          <p:nvPr/>
        </p:nvSpPr>
        <p:spPr>
          <a:xfrm>
            <a:off x="7018580" y="2343793"/>
            <a:ext cx="1763001" cy="67681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FFFFFF"/>
                </a:solidFill>
                <a:latin typeface="メイリオ"/>
                <a:ea typeface="メイリオ"/>
                <a:cs typeface="メイリオ"/>
              </a:rPr>
              <a:t>ホステッド</a:t>
            </a:r>
            <a:endParaRPr lang="en-US" altLang="ja-JP" sz="1400" b="1"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0" name="正方形/長方形 9"/>
          <p:cNvSpPr/>
          <p:nvPr/>
        </p:nvSpPr>
        <p:spPr>
          <a:xfrm>
            <a:off x="5155315" y="2343793"/>
            <a:ext cx="1763001" cy="676817"/>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FFFFFF"/>
                </a:solidFill>
                <a:latin typeface="メイリオ"/>
                <a:ea typeface="メイリオ"/>
                <a:cs typeface="メイリオ"/>
              </a:rPr>
              <a:t>オンプレミス</a:t>
            </a:r>
            <a:endParaRPr lang="en-US" altLang="ja-JP" sz="1400" b="1"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1" name="正方形/長方形 10"/>
          <p:cNvSpPr/>
          <p:nvPr/>
        </p:nvSpPr>
        <p:spPr>
          <a:xfrm>
            <a:off x="5155314" y="4361711"/>
            <a:ext cx="1763001" cy="67681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デ</a:t>
            </a:r>
            <a:r>
              <a:rPr kumimoji="1" lang="ja-JP" altLang="en-US" sz="1400" dirty="0" smtClean="0">
                <a:solidFill>
                  <a:srgbClr val="FFFFFF"/>
                </a:solidFill>
                <a:latin typeface="メイリオ"/>
                <a:ea typeface="メイリオ"/>
                <a:cs typeface="メイリオ"/>
              </a:rPr>
              <a:t>ディケイテッド</a:t>
            </a:r>
            <a:endParaRPr kumimoji="1"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2" name="正方形/長方形 11"/>
          <p:cNvSpPr/>
          <p:nvPr/>
        </p:nvSpPr>
        <p:spPr>
          <a:xfrm>
            <a:off x="7018580" y="4361711"/>
            <a:ext cx="1763001" cy="67681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コミュニティ</a:t>
            </a:r>
            <a:endParaRPr lang="en-US" altLang="ja-JP" sz="1400" dirty="0" smtClean="0">
              <a:solidFill>
                <a:srgbClr val="FFFFFF"/>
              </a:solidFill>
              <a:latin typeface="メイリオ"/>
              <a:ea typeface="メイリオ"/>
              <a:cs typeface="メイリオ"/>
            </a:endParaRPr>
          </a:p>
          <a:p>
            <a:pPr algn="ctr"/>
            <a:r>
              <a:rPr lang="ja-JP" altLang="en-US" sz="1000" dirty="0">
                <a:solidFill>
                  <a:srgbClr val="FFFFFF"/>
                </a:solidFill>
                <a:latin typeface="メイリオ"/>
                <a:ea typeface="メイリオ"/>
                <a:cs typeface="メイリオ"/>
              </a:rPr>
              <a:t>プライベート・</a:t>
            </a:r>
            <a:r>
              <a:rPr lang="ja-JP" altLang="en-US" sz="1000" dirty="0" smtClean="0">
                <a:solidFill>
                  <a:srgbClr val="FFFFFF"/>
                </a:solidFill>
                <a:latin typeface="メイリオ"/>
                <a:ea typeface="メイリオ"/>
                <a:cs typeface="メイリオ"/>
              </a:rPr>
              <a:t>クラウド</a:t>
            </a:r>
            <a:endParaRPr lang="ja-JP" altLang="en-US" sz="1000" dirty="0">
              <a:solidFill>
                <a:srgbClr val="FFFFFF"/>
              </a:solidFill>
              <a:latin typeface="メイリオ"/>
              <a:ea typeface="メイリオ"/>
              <a:cs typeface="メイリオ"/>
            </a:endParaRPr>
          </a:p>
        </p:txBody>
      </p:sp>
      <p:sp>
        <p:nvSpPr>
          <p:cNvPr id="13" name="正方形/長方形 12"/>
          <p:cNvSpPr/>
          <p:nvPr/>
        </p:nvSpPr>
        <p:spPr>
          <a:xfrm>
            <a:off x="5155314" y="3145947"/>
            <a:ext cx="1763001" cy="676818"/>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chemeClr val="accent3">
                    <a:lumMod val="50000"/>
                  </a:schemeClr>
                </a:solidFill>
                <a:latin typeface="メイリオ"/>
                <a:ea typeface="メイリオ"/>
                <a:cs typeface="メイリオ"/>
              </a:rPr>
              <a:t>ユーザー企業構内に設置</a:t>
            </a:r>
            <a:endParaRPr kumimoji="1" lang="en-US" altLang="ja-JP" sz="800" dirty="0" smtClean="0">
              <a:solidFill>
                <a:schemeClr val="accent3">
                  <a:lumMod val="50000"/>
                </a:schemeClr>
              </a:solidFill>
              <a:latin typeface="メイリオ"/>
              <a:ea typeface="メイリオ"/>
              <a:cs typeface="メイリオ"/>
            </a:endParaRPr>
          </a:p>
          <a:p>
            <a:pPr marL="171450" indent="-171450">
              <a:buFont typeface="Wingdings" charset="2"/>
              <a:buChar char="ü"/>
            </a:pPr>
            <a:r>
              <a:rPr lang="ja-JP" altLang="en-US" sz="800" dirty="0" smtClean="0">
                <a:solidFill>
                  <a:schemeClr val="accent3">
                    <a:lumMod val="50000"/>
                  </a:schemeClr>
                </a:solidFill>
                <a:latin typeface="メイリオ"/>
                <a:ea typeface="メイリオ"/>
                <a:cs typeface="メイリオ"/>
              </a:rPr>
              <a:t>自社資産</a:t>
            </a:r>
            <a:endParaRPr lang="en-US" altLang="ja-JP" sz="800" dirty="0" smtClean="0">
              <a:solidFill>
                <a:schemeClr val="accent3">
                  <a:lumMod val="50000"/>
                </a:schemeClr>
              </a:solidFill>
              <a:latin typeface="メイリオ"/>
              <a:ea typeface="メイリオ"/>
              <a:cs typeface="メイリオ"/>
            </a:endParaRPr>
          </a:p>
          <a:p>
            <a:pPr marL="171450" indent="-171450">
              <a:buFont typeface="Wingdings" charset="2"/>
              <a:buChar char="ü"/>
            </a:pPr>
            <a:r>
              <a:rPr kumimoji="1" lang="ja-JP" altLang="en-US" sz="800" dirty="0" smtClean="0">
                <a:solidFill>
                  <a:schemeClr val="accent3">
                    <a:lumMod val="50000"/>
                  </a:schemeClr>
                </a:solidFill>
                <a:latin typeface="メイリオ"/>
                <a:ea typeface="メイリオ"/>
                <a:cs typeface="メイリオ"/>
              </a:rPr>
              <a:t>自社運用・管理</a:t>
            </a:r>
            <a:endParaRPr kumimoji="1" lang="ja-JP" altLang="en-US" sz="800" dirty="0">
              <a:solidFill>
                <a:schemeClr val="accent3">
                  <a:lumMod val="50000"/>
                </a:schemeClr>
              </a:solidFill>
              <a:latin typeface="メイリオ"/>
              <a:ea typeface="メイリオ"/>
              <a:cs typeface="メイリオ"/>
            </a:endParaRPr>
          </a:p>
        </p:txBody>
      </p:sp>
      <p:sp>
        <p:nvSpPr>
          <p:cNvPr id="14" name="正方形/長方形 13"/>
          <p:cNvSpPr/>
          <p:nvPr/>
        </p:nvSpPr>
        <p:spPr>
          <a:xfrm>
            <a:off x="7018581" y="3145947"/>
            <a:ext cx="1763001" cy="676818"/>
          </a:xfrm>
          <a:prstGeom prst="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rgbClr val="0000FF"/>
                </a:solidFill>
                <a:latin typeface="メイリオ"/>
                <a:ea typeface="メイリオ"/>
                <a:cs typeface="メイリオ"/>
              </a:rPr>
              <a:t>サービス事業者施設内に設置</a:t>
            </a:r>
            <a:endParaRPr kumimoji="1" lang="en-US" altLang="ja-JP" sz="800" dirty="0" smtClean="0">
              <a:solidFill>
                <a:srgbClr val="0000FF"/>
              </a:solidFill>
              <a:latin typeface="メイリオ"/>
              <a:ea typeface="メイリオ"/>
              <a:cs typeface="メイリオ"/>
            </a:endParaRPr>
          </a:p>
          <a:p>
            <a:pPr marL="171450" indent="-171450">
              <a:buFont typeface="Wingdings" charset="2"/>
              <a:buChar char="ü"/>
            </a:pPr>
            <a:r>
              <a:rPr kumimoji="1" lang="ja-JP" altLang="en-US" sz="800" dirty="0" smtClean="0">
                <a:solidFill>
                  <a:srgbClr val="0000FF"/>
                </a:solidFill>
                <a:latin typeface="メイリオ"/>
                <a:ea typeface="メイリオ"/>
                <a:cs typeface="メイリオ"/>
              </a:rPr>
              <a:t>サービス事業者の資産</a:t>
            </a:r>
            <a:endParaRPr kumimoji="1" lang="en-US" altLang="ja-JP" sz="800" dirty="0" smtClean="0">
              <a:solidFill>
                <a:srgbClr val="0000FF"/>
              </a:solidFill>
              <a:latin typeface="メイリオ"/>
              <a:ea typeface="メイリオ"/>
              <a:cs typeface="メイリオ"/>
            </a:endParaRPr>
          </a:p>
          <a:p>
            <a:pPr marL="171450" indent="-171450">
              <a:buFont typeface="Wingdings" charset="2"/>
              <a:buChar char="ü"/>
            </a:pPr>
            <a:r>
              <a:rPr kumimoji="1" lang="ja-JP" altLang="en-US" sz="800" dirty="0" smtClean="0">
                <a:solidFill>
                  <a:srgbClr val="0000FF"/>
                </a:solidFill>
                <a:latin typeface="メイリオ"/>
                <a:ea typeface="メイリオ"/>
                <a:cs typeface="メイリオ"/>
              </a:rPr>
              <a:t>定額利用料金／従量課金</a:t>
            </a:r>
            <a:endParaRPr kumimoji="1" lang="ja-JP" altLang="en-US" sz="800" dirty="0">
              <a:solidFill>
                <a:srgbClr val="0000FF"/>
              </a:solidFill>
              <a:latin typeface="メイリオ"/>
              <a:ea typeface="メイリオ"/>
              <a:cs typeface="メイリオ"/>
            </a:endParaRPr>
          </a:p>
        </p:txBody>
      </p:sp>
      <p:sp>
        <p:nvSpPr>
          <p:cNvPr id="15" name="正方形/長方形 14"/>
          <p:cNvSpPr/>
          <p:nvPr/>
        </p:nvSpPr>
        <p:spPr>
          <a:xfrm>
            <a:off x="5169245" y="5172220"/>
            <a:ext cx="1763001" cy="676818"/>
          </a:xfrm>
          <a:prstGeom prst="rect">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chemeClr val="accent5">
                    <a:lumMod val="75000"/>
                  </a:schemeClr>
                </a:solidFill>
                <a:latin typeface="メイリオ"/>
                <a:ea typeface="メイリオ"/>
                <a:cs typeface="メイリオ"/>
              </a:rPr>
              <a:t>パブリック・クラウドの一部をユーザー（テナント）に占有使用</a:t>
            </a:r>
            <a:endParaRPr kumimoji="1" lang="ja-JP" altLang="en-US" sz="800" dirty="0">
              <a:solidFill>
                <a:schemeClr val="accent5">
                  <a:lumMod val="75000"/>
                </a:schemeClr>
              </a:solidFill>
              <a:latin typeface="メイリオ"/>
              <a:ea typeface="メイリオ"/>
              <a:cs typeface="メイリオ"/>
            </a:endParaRPr>
          </a:p>
        </p:txBody>
      </p:sp>
      <p:sp>
        <p:nvSpPr>
          <p:cNvPr id="16" name="正方形/長方形 15"/>
          <p:cNvSpPr/>
          <p:nvPr/>
        </p:nvSpPr>
        <p:spPr>
          <a:xfrm>
            <a:off x="7018581" y="5172220"/>
            <a:ext cx="1763001" cy="676818"/>
          </a:xfrm>
          <a:prstGeom prst="rect">
            <a:avLst/>
          </a:prstGeom>
          <a:solidFill>
            <a:schemeClr val="bg1"/>
          </a:solidFill>
          <a:ln>
            <a:solidFill>
              <a:srgbClr val="3366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rgbClr val="3366FF"/>
                </a:solidFill>
                <a:latin typeface="メイリオ"/>
                <a:ea typeface="メイリオ"/>
                <a:cs typeface="メイリオ"/>
              </a:rPr>
              <a:t>ユーザー（テナント）毎のプライベート・クラウドを管理・運用</a:t>
            </a:r>
            <a:endParaRPr kumimoji="1" lang="ja-JP" altLang="en-US" sz="800" dirty="0">
              <a:solidFill>
                <a:srgbClr val="3366FF"/>
              </a:solidFill>
              <a:latin typeface="メイリオ"/>
              <a:ea typeface="メイリオ"/>
              <a:cs typeface="メイリオ"/>
            </a:endParaRPr>
          </a:p>
        </p:txBody>
      </p:sp>
      <p:cxnSp>
        <p:nvCxnSpPr>
          <p:cNvPr id="18" name="カギ線コネクタ 17"/>
          <p:cNvCxnSpPr>
            <a:stCxn id="8" idx="2"/>
            <a:endCxn id="10" idx="0"/>
          </p:cNvCxnSpPr>
          <p:nvPr/>
        </p:nvCxnSpPr>
        <p:spPr>
          <a:xfrm rot="5400000">
            <a:off x="6184867" y="1560211"/>
            <a:ext cx="635532" cy="931633"/>
          </a:xfrm>
          <a:prstGeom prst="bent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0" name="カギ線コネクタ 19"/>
          <p:cNvCxnSpPr>
            <a:stCxn id="9" idx="0"/>
            <a:endCxn id="8" idx="2"/>
          </p:cNvCxnSpPr>
          <p:nvPr/>
        </p:nvCxnSpPr>
        <p:spPr>
          <a:xfrm rot="16200000" flipV="1">
            <a:off x="7116499" y="1560211"/>
            <a:ext cx="635532" cy="931632"/>
          </a:xfrm>
          <a:prstGeom prst="bent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3" name="カギ線コネクタ 22"/>
          <p:cNvCxnSpPr>
            <a:stCxn id="11" idx="0"/>
            <a:endCxn id="14" idx="2"/>
          </p:cNvCxnSpPr>
          <p:nvPr/>
        </p:nvCxnSpPr>
        <p:spPr>
          <a:xfrm rot="5400000" flipH="1" flipV="1">
            <a:off x="6698975" y="3160605"/>
            <a:ext cx="538946" cy="1863267"/>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カギ線コネクタ 28"/>
          <p:cNvCxnSpPr>
            <a:stCxn id="12" idx="0"/>
            <a:endCxn id="14" idx="2"/>
          </p:cNvCxnSpPr>
          <p:nvPr/>
        </p:nvCxnSpPr>
        <p:spPr>
          <a:xfrm rot="5400000" flipH="1" flipV="1">
            <a:off x="7630608" y="4092238"/>
            <a:ext cx="538946" cy="1"/>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48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プライベートクラウド（２）</a:t>
            </a:r>
            <a:endParaRPr kumimoji="1" lang="ja-JP" altLang="en-US" dirty="0"/>
          </a:p>
        </p:txBody>
      </p:sp>
      <p:sp>
        <p:nvSpPr>
          <p:cNvPr id="3" name="スライド番号プレースホルダー 2"/>
          <p:cNvSpPr>
            <a:spLocks noGrp="1"/>
          </p:cNvSpPr>
          <p:nvPr>
            <p:ph type="sldNum" sz="quarter" idx="12"/>
          </p:nvPr>
        </p:nvSpPr>
        <p:spPr>
          <a:xfrm>
            <a:off x="6934702" y="6508280"/>
            <a:ext cx="2133600" cy="217800"/>
          </a:xfrm>
        </p:spPr>
        <p:txBody>
          <a:bodyPr/>
          <a:lstStyle/>
          <a:p>
            <a:fld id="{8FF8CC5D-A65D-5946-99B5-645367A967AD}" type="slidenum">
              <a:rPr kumimoji="1" lang="ja-JP" altLang="en-US" smtClean="0">
                <a:latin typeface="Meiryo" charset="-128"/>
                <a:ea typeface="Meiryo" charset="-128"/>
                <a:cs typeface="Meiryo" charset="-128"/>
              </a:rPr>
              <a:t>33</a:t>
            </a:fld>
            <a:endParaRPr kumimoji="1" lang="ja-JP" altLang="en-US">
              <a:latin typeface="Meiryo" charset="-128"/>
              <a:ea typeface="Meiryo" charset="-128"/>
              <a:cs typeface="Meiryo" charset="-128"/>
            </a:endParaRPr>
          </a:p>
        </p:txBody>
      </p:sp>
      <p:sp>
        <p:nvSpPr>
          <p:cNvPr id="4" name="正方形/長方形 3"/>
          <p:cNvSpPr/>
          <p:nvPr/>
        </p:nvSpPr>
        <p:spPr>
          <a:xfrm>
            <a:off x="392950" y="836712"/>
            <a:ext cx="8358100" cy="504055"/>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Meiryo" charset="-128"/>
                <a:ea typeface="Meiryo" charset="-128"/>
                <a:cs typeface="Meiryo" charset="-128"/>
              </a:rPr>
              <a:t>プライベート・クラウド</a:t>
            </a:r>
            <a:endParaRPr kumimoji="1" lang="ja-JP" altLang="en-US" dirty="0">
              <a:solidFill>
                <a:srgbClr val="FFFFFF"/>
              </a:solidFill>
              <a:latin typeface="Meiryo" charset="-128"/>
              <a:ea typeface="Meiryo" charset="-128"/>
              <a:cs typeface="Meiryo" charset="-128"/>
            </a:endParaRPr>
          </a:p>
        </p:txBody>
      </p:sp>
      <p:sp>
        <p:nvSpPr>
          <p:cNvPr id="5" name="正方形/長方形 4"/>
          <p:cNvSpPr/>
          <p:nvPr/>
        </p:nvSpPr>
        <p:spPr>
          <a:xfrm>
            <a:off x="3205011" y="1412776"/>
            <a:ext cx="5548495" cy="45517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0" bIns="0" numCol="1" rtlCol="0" anchor="ctr"/>
          <a:lstStyle/>
          <a:p>
            <a:pPr algn="ctr"/>
            <a:r>
              <a:rPr lang="ja-JP" altLang="en-US" sz="1400" b="1" dirty="0" smtClean="0">
                <a:solidFill>
                  <a:srgbClr val="FFFFFF"/>
                </a:solidFill>
                <a:latin typeface="Meiryo" charset="-128"/>
                <a:ea typeface="Meiryo" charset="-128"/>
                <a:cs typeface="Meiryo" charset="-128"/>
              </a:rPr>
              <a:t>ホステッド</a:t>
            </a:r>
            <a:endParaRPr lang="en-US" altLang="ja-JP" sz="1400" b="1" dirty="0" smtClean="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6" name="正方形/長方形 5"/>
          <p:cNvSpPr/>
          <p:nvPr/>
        </p:nvSpPr>
        <p:spPr>
          <a:xfrm>
            <a:off x="392950" y="1412776"/>
            <a:ext cx="2738890" cy="953124"/>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オンプレミス</a:t>
            </a:r>
            <a:endParaRPr lang="en-US" altLang="ja-JP" sz="1400" b="1" dirty="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7" name="正方形/長方形 6"/>
          <p:cNvSpPr/>
          <p:nvPr/>
        </p:nvSpPr>
        <p:spPr>
          <a:xfrm>
            <a:off x="3205011" y="1931651"/>
            <a:ext cx="2738890" cy="43424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デ</a:t>
            </a:r>
            <a:r>
              <a:rPr kumimoji="1" lang="ja-JP" altLang="en-US" sz="1400" b="1" dirty="0" smtClean="0">
                <a:solidFill>
                  <a:srgbClr val="FFFFFF"/>
                </a:solidFill>
                <a:latin typeface="Meiryo" charset="-128"/>
                <a:ea typeface="Meiryo" charset="-128"/>
                <a:cs typeface="Meiryo" charset="-128"/>
              </a:rPr>
              <a:t>ディケイテッド</a:t>
            </a:r>
            <a:endParaRPr kumimoji="1" lang="en-US" altLang="ja-JP" sz="1400" b="1" dirty="0" smtClean="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8" name="正方形/長方形 7"/>
          <p:cNvSpPr/>
          <p:nvPr/>
        </p:nvSpPr>
        <p:spPr>
          <a:xfrm>
            <a:off x="6017072" y="1928278"/>
            <a:ext cx="2736434" cy="44099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コミュニティ</a:t>
            </a:r>
            <a:endParaRPr lang="en-US" altLang="ja-JP" sz="1400" b="1" dirty="0" smtClean="0">
              <a:solidFill>
                <a:srgbClr val="FFFFFF"/>
              </a:solidFill>
              <a:latin typeface="Meiryo" charset="-128"/>
              <a:ea typeface="Meiryo" charset="-128"/>
              <a:cs typeface="Meiryo" charset="-128"/>
            </a:endParaRPr>
          </a:p>
          <a:p>
            <a:pPr algn="ctr"/>
            <a:r>
              <a:rPr lang="ja-JP" altLang="en-US" sz="900" dirty="0">
                <a:solidFill>
                  <a:srgbClr val="FFFFFF"/>
                </a:solidFill>
                <a:latin typeface="Meiryo" charset="-128"/>
                <a:ea typeface="Meiryo" charset="-128"/>
                <a:cs typeface="Meiryo" charset="-128"/>
              </a:rPr>
              <a:t>プライベート・</a:t>
            </a:r>
            <a:r>
              <a:rPr lang="ja-JP" altLang="en-US" sz="900" dirty="0" smtClean="0">
                <a:solidFill>
                  <a:srgbClr val="FFFFFF"/>
                </a:solidFill>
                <a:latin typeface="Meiryo" charset="-128"/>
                <a:ea typeface="Meiryo" charset="-128"/>
                <a:cs typeface="Meiryo" charset="-128"/>
              </a:rPr>
              <a:t>クラウド</a:t>
            </a:r>
            <a:endParaRPr lang="ja-JP" altLang="en-US" sz="900" dirty="0">
              <a:solidFill>
                <a:srgbClr val="FFFFFF"/>
              </a:solidFill>
              <a:latin typeface="Meiryo" charset="-128"/>
              <a:ea typeface="Meiryo" charset="-128"/>
              <a:cs typeface="Meiryo" charset="-128"/>
            </a:endParaRPr>
          </a:p>
        </p:txBody>
      </p:sp>
      <p:sp>
        <p:nvSpPr>
          <p:cNvPr id="9" name="正方形/長方形 8"/>
          <p:cNvSpPr/>
          <p:nvPr/>
        </p:nvSpPr>
        <p:spPr>
          <a:xfrm>
            <a:off x="392950" y="2421482"/>
            <a:ext cx="2738890" cy="4031854"/>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endParaRPr kumimoji="1" lang="ja-JP" altLang="en-US" sz="800" dirty="0">
              <a:solidFill>
                <a:schemeClr val="accent3">
                  <a:lumMod val="50000"/>
                </a:schemeClr>
              </a:solidFill>
              <a:latin typeface="Meiryo" charset="-128"/>
              <a:ea typeface="Meiryo" charset="-128"/>
              <a:cs typeface="Meiryo" charset="-128"/>
            </a:endParaRPr>
          </a:p>
        </p:txBody>
      </p:sp>
      <p:sp>
        <p:nvSpPr>
          <p:cNvPr id="11" name="正方形/長方形 10"/>
          <p:cNvSpPr/>
          <p:nvPr/>
        </p:nvSpPr>
        <p:spPr>
          <a:xfrm>
            <a:off x="3205011" y="2426154"/>
            <a:ext cx="5548495" cy="4027182"/>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800" dirty="0">
              <a:solidFill>
                <a:schemeClr val="accent5">
                  <a:lumMod val="75000"/>
                </a:schemeClr>
              </a:solidFill>
              <a:latin typeface="Meiryo" charset="-128"/>
              <a:ea typeface="Meiryo" charset="-128"/>
              <a:cs typeface="Meiryo" charset="-128"/>
            </a:endParaRPr>
          </a:p>
        </p:txBody>
      </p:sp>
      <p:sp>
        <p:nvSpPr>
          <p:cNvPr id="13" name="正方形/長方形 12"/>
          <p:cNvSpPr/>
          <p:nvPr/>
        </p:nvSpPr>
        <p:spPr>
          <a:xfrm>
            <a:off x="3241661" y="2831198"/>
            <a:ext cx="2702240" cy="252399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kumimoji="1" lang="ja-JP" altLang="en-US" sz="900" dirty="0">
              <a:solidFill>
                <a:srgbClr val="FFFFFF"/>
              </a:solidFill>
              <a:latin typeface="Meiryo" charset="-128"/>
              <a:ea typeface="Meiryo" charset="-128"/>
              <a:cs typeface="Meiryo" charset="-128"/>
            </a:endParaRPr>
          </a:p>
        </p:txBody>
      </p:sp>
      <p:sp>
        <p:nvSpPr>
          <p:cNvPr id="14" name="正方形/長方形 13"/>
          <p:cNvSpPr/>
          <p:nvPr/>
        </p:nvSpPr>
        <p:spPr>
          <a:xfrm>
            <a:off x="6087863" y="2821086"/>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5" name="正方形/長方形 14"/>
          <p:cNvSpPr/>
          <p:nvPr/>
        </p:nvSpPr>
        <p:spPr>
          <a:xfrm>
            <a:off x="6950786" y="2831198"/>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6" name="正方形/長方形 15"/>
          <p:cNvSpPr/>
          <p:nvPr/>
        </p:nvSpPr>
        <p:spPr>
          <a:xfrm>
            <a:off x="7827268" y="2831198"/>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8" name="正方形/長方形 17"/>
          <p:cNvSpPr/>
          <p:nvPr/>
        </p:nvSpPr>
        <p:spPr>
          <a:xfrm>
            <a:off x="6950786" y="3697723"/>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9" name="正方形/長方形 18"/>
          <p:cNvSpPr/>
          <p:nvPr/>
        </p:nvSpPr>
        <p:spPr>
          <a:xfrm>
            <a:off x="7827268" y="3697723"/>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0" name="正方形/長方形 19"/>
          <p:cNvSpPr/>
          <p:nvPr/>
        </p:nvSpPr>
        <p:spPr>
          <a:xfrm>
            <a:off x="6087969" y="4552992"/>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1" name="正方形/長方形 20"/>
          <p:cNvSpPr/>
          <p:nvPr/>
        </p:nvSpPr>
        <p:spPr>
          <a:xfrm>
            <a:off x="6950892" y="4563104"/>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2" name="正方形/長方形 21"/>
          <p:cNvSpPr/>
          <p:nvPr/>
        </p:nvSpPr>
        <p:spPr>
          <a:xfrm>
            <a:off x="7827374" y="4563104"/>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3" name="正方形/長方形 22"/>
          <p:cNvSpPr/>
          <p:nvPr/>
        </p:nvSpPr>
        <p:spPr>
          <a:xfrm>
            <a:off x="3994734" y="3807951"/>
            <a:ext cx="1154532" cy="101881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900" dirty="0" smtClean="0">
                <a:solidFill>
                  <a:srgbClr val="FFFFFF"/>
                </a:solidFill>
                <a:latin typeface="Meiryo" charset="-128"/>
                <a:ea typeface="Meiryo" charset="-128"/>
                <a:cs typeface="Meiryo" charset="-128"/>
              </a:rPr>
              <a:t>ユーザー企業に</a:t>
            </a:r>
          </a:p>
          <a:p>
            <a:pPr algn="ctr"/>
            <a:r>
              <a:rPr lang="ja-JP" altLang="en-US" sz="900" dirty="0" smtClean="0">
                <a:solidFill>
                  <a:srgbClr val="FFFFFF"/>
                </a:solidFill>
                <a:latin typeface="Meiryo" charset="-128"/>
                <a:ea typeface="Meiryo" charset="-128"/>
                <a:cs typeface="Meiryo" charset="-128"/>
              </a:rPr>
              <a:t>システム資源を</a:t>
            </a:r>
          </a:p>
          <a:p>
            <a:pPr algn="ctr"/>
            <a:r>
              <a:rPr lang="ja-JP" altLang="en-US" sz="900" dirty="0" smtClean="0">
                <a:solidFill>
                  <a:srgbClr val="FFFFFF"/>
                </a:solidFill>
                <a:latin typeface="Meiryo" charset="-128"/>
                <a:ea typeface="Meiryo" charset="-128"/>
                <a:cs typeface="Meiryo" charset="-128"/>
              </a:rPr>
              <a:t>占有・割り当て</a:t>
            </a:r>
            <a:endParaRPr lang="ja-JP" altLang="en-US" sz="900" dirty="0">
              <a:solidFill>
                <a:srgbClr val="FFFFFF"/>
              </a:solidFill>
              <a:latin typeface="Meiryo" charset="-128"/>
              <a:ea typeface="Meiryo" charset="-128"/>
              <a:cs typeface="Meiryo" charset="-128"/>
            </a:endParaRPr>
          </a:p>
        </p:txBody>
      </p:sp>
      <p:sp>
        <p:nvSpPr>
          <p:cNvPr id="24" name="テキスト ボックス 23"/>
          <p:cNvSpPr txBox="1"/>
          <p:nvPr/>
        </p:nvSpPr>
        <p:spPr>
          <a:xfrm>
            <a:off x="3320987" y="3413124"/>
            <a:ext cx="2492991" cy="369332"/>
          </a:xfrm>
          <a:prstGeom prst="rect">
            <a:avLst/>
          </a:prstGeom>
          <a:noFill/>
        </p:spPr>
        <p:txBody>
          <a:bodyPr wrap="none" rtlCol="0">
            <a:spAutoFit/>
          </a:bodyPr>
          <a:lstStyle/>
          <a:p>
            <a:pPr algn="ctr"/>
            <a:r>
              <a:rPr kumimoji="1" lang="ja-JP" altLang="en-US" dirty="0" smtClean="0">
                <a:solidFill>
                  <a:schemeClr val="accent5">
                    <a:lumMod val="75000"/>
                  </a:schemeClr>
                </a:solidFill>
                <a:latin typeface="Meiryo" charset="-128"/>
                <a:ea typeface="Meiryo" charset="-128"/>
                <a:cs typeface="Meiryo" charset="-128"/>
              </a:rPr>
              <a:t>パブリック・クラウド</a:t>
            </a:r>
            <a:endParaRPr kumimoji="1" lang="ja-JP" altLang="en-US" dirty="0">
              <a:solidFill>
                <a:schemeClr val="accent5">
                  <a:lumMod val="75000"/>
                </a:schemeClr>
              </a:solidFill>
              <a:latin typeface="Meiryo" charset="-128"/>
              <a:ea typeface="Meiryo" charset="-128"/>
              <a:cs typeface="Meiryo" charset="-128"/>
            </a:endParaRPr>
          </a:p>
        </p:txBody>
      </p:sp>
      <p:sp>
        <p:nvSpPr>
          <p:cNvPr id="25" name="テキスト ボックス 24"/>
          <p:cNvSpPr txBox="1"/>
          <p:nvPr/>
        </p:nvSpPr>
        <p:spPr>
          <a:xfrm>
            <a:off x="392950" y="2463279"/>
            <a:ext cx="2738890" cy="461665"/>
          </a:xfrm>
          <a:prstGeom prst="rect">
            <a:avLst/>
          </a:prstGeom>
          <a:noFill/>
        </p:spPr>
        <p:txBody>
          <a:bodyPr wrap="square" rtlCol="0">
            <a:spAutoFit/>
          </a:bodyPr>
          <a:lstStyle/>
          <a:p>
            <a:pPr algn="ctr"/>
            <a:r>
              <a:rPr kumimoji="1" lang="ja-JP" altLang="en-US" sz="1200" dirty="0" smtClean="0">
                <a:solidFill>
                  <a:schemeClr val="accent3">
                    <a:lumMod val="50000"/>
                  </a:schemeClr>
                </a:solidFill>
                <a:latin typeface="Meiryo" charset="-128"/>
                <a:ea typeface="Meiryo" charset="-128"/>
                <a:cs typeface="Meiryo" charset="-128"/>
              </a:rPr>
              <a:t>ユーザー企業・自社構内</a:t>
            </a:r>
          </a:p>
          <a:p>
            <a:pPr algn="ctr"/>
            <a:r>
              <a:rPr kumimoji="1" lang="ja-JP" altLang="en-US" sz="1200" dirty="0" smtClean="0">
                <a:solidFill>
                  <a:schemeClr val="accent3">
                    <a:lumMod val="50000"/>
                  </a:schemeClr>
                </a:solidFill>
                <a:latin typeface="Meiryo" charset="-128"/>
                <a:ea typeface="Meiryo" charset="-128"/>
                <a:cs typeface="Meiryo" charset="-128"/>
              </a:rPr>
              <a:t>データセンタ・占有借用施設内</a:t>
            </a:r>
            <a:endParaRPr kumimoji="1" lang="ja-JP" altLang="en-US" sz="1200" dirty="0">
              <a:solidFill>
                <a:schemeClr val="accent3">
                  <a:lumMod val="50000"/>
                </a:schemeClr>
              </a:solidFill>
              <a:latin typeface="Meiryo" charset="-128"/>
              <a:ea typeface="Meiryo" charset="-128"/>
              <a:cs typeface="Meiryo" charset="-128"/>
            </a:endParaRPr>
          </a:p>
        </p:txBody>
      </p:sp>
      <p:sp>
        <p:nvSpPr>
          <p:cNvPr id="26" name="テキスト ボックス 25"/>
          <p:cNvSpPr txBox="1"/>
          <p:nvPr/>
        </p:nvSpPr>
        <p:spPr>
          <a:xfrm>
            <a:off x="4692485" y="2493669"/>
            <a:ext cx="2646878" cy="338554"/>
          </a:xfrm>
          <a:prstGeom prst="rect">
            <a:avLst/>
          </a:prstGeom>
          <a:noFill/>
        </p:spPr>
        <p:txBody>
          <a:bodyPr wrap="none" rtlCol="0">
            <a:spAutoFit/>
          </a:bodyPr>
          <a:lstStyle/>
          <a:p>
            <a:pPr algn="ctr"/>
            <a:r>
              <a:rPr kumimoji="1" lang="ja-JP" altLang="en-US" sz="1600" dirty="0" smtClean="0">
                <a:solidFill>
                  <a:srgbClr val="0432FF"/>
                </a:solidFill>
                <a:latin typeface="Meiryo" charset="-128"/>
                <a:ea typeface="Meiryo" charset="-128"/>
                <a:cs typeface="Meiryo" charset="-128"/>
              </a:rPr>
              <a:t>クラウド・サービス事業者</a:t>
            </a:r>
            <a:endParaRPr kumimoji="1" lang="ja-JP" altLang="en-US" sz="1600" dirty="0">
              <a:solidFill>
                <a:srgbClr val="0432FF"/>
              </a:solidFill>
              <a:latin typeface="Meiryo" charset="-128"/>
              <a:ea typeface="Meiryo" charset="-128"/>
              <a:cs typeface="Meiryo" charset="-128"/>
            </a:endParaRPr>
          </a:p>
        </p:txBody>
      </p:sp>
      <p:sp>
        <p:nvSpPr>
          <p:cNvPr id="27" name="正方形/長方形 26"/>
          <p:cNvSpPr/>
          <p:nvPr/>
        </p:nvSpPr>
        <p:spPr>
          <a:xfrm>
            <a:off x="1130902" y="3803269"/>
            <a:ext cx="1154533" cy="101571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dirty="0" smtClean="0">
                <a:solidFill>
                  <a:srgbClr val="FFFFFF"/>
                </a:solidFill>
                <a:latin typeface="Meiryo" charset="-128"/>
                <a:ea typeface="Meiryo" charset="-128"/>
                <a:cs typeface="Meiryo" charset="-128"/>
              </a:rPr>
              <a:t>自社専用</a:t>
            </a:r>
          </a:p>
          <a:p>
            <a:pPr algn="ctr"/>
            <a:r>
              <a:rPr kumimoji="1" lang="ja-JP" altLang="en-US" sz="900" dirty="0" smtClean="0">
                <a:solidFill>
                  <a:srgbClr val="FFFFFF"/>
                </a:solidFill>
                <a:latin typeface="Meiryo" charset="-128"/>
                <a:ea typeface="Meiryo" charset="-128"/>
                <a:cs typeface="Meiryo" charset="-128"/>
              </a:rPr>
              <a:t>クラウド環境</a:t>
            </a:r>
            <a:endParaRPr kumimoji="1" lang="ja-JP" altLang="en-US" sz="900" dirty="0">
              <a:solidFill>
                <a:srgbClr val="FFFFFF"/>
              </a:solidFill>
              <a:latin typeface="Meiryo" charset="-128"/>
              <a:ea typeface="Meiryo" charset="-128"/>
              <a:cs typeface="Meiryo" charset="-128"/>
            </a:endParaRPr>
          </a:p>
        </p:txBody>
      </p:sp>
      <p:sp>
        <p:nvSpPr>
          <p:cNvPr id="28" name="正方形/長方形 27"/>
          <p:cNvSpPr/>
          <p:nvPr/>
        </p:nvSpPr>
        <p:spPr>
          <a:xfrm>
            <a:off x="6086996" y="3689941"/>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9" name="正方形/長方形 28"/>
          <p:cNvSpPr/>
          <p:nvPr/>
        </p:nvSpPr>
        <p:spPr>
          <a:xfrm>
            <a:off x="6801207" y="3803269"/>
            <a:ext cx="1200295" cy="101881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900" dirty="0" smtClean="0">
                <a:solidFill>
                  <a:srgbClr val="FFFFFF"/>
                </a:solidFill>
                <a:latin typeface="Meiryo" charset="-128"/>
                <a:ea typeface="Meiryo" charset="-128"/>
                <a:cs typeface="Meiryo" charset="-128"/>
              </a:rPr>
              <a:t>予め用意された</a:t>
            </a:r>
          </a:p>
          <a:p>
            <a:pPr algn="ctr"/>
            <a:r>
              <a:rPr lang="ja-JP" altLang="en-US" sz="900" dirty="0" smtClean="0">
                <a:solidFill>
                  <a:srgbClr val="FFFFFF"/>
                </a:solidFill>
                <a:latin typeface="Meiryo" charset="-128"/>
                <a:ea typeface="Meiryo" charset="-128"/>
                <a:cs typeface="Meiryo" charset="-128"/>
              </a:rPr>
              <a:t>標準仕様を組合せユーザー企業毎に個別仕様で</a:t>
            </a:r>
          </a:p>
          <a:p>
            <a:pPr algn="ctr"/>
            <a:r>
              <a:rPr lang="ja-JP" altLang="en-US" sz="900" dirty="0" smtClean="0">
                <a:solidFill>
                  <a:srgbClr val="FFFFFF"/>
                </a:solidFill>
                <a:latin typeface="Meiryo" charset="-128"/>
                <a:ea typeface="Meiryo" charset="-128"/>
                <a:cs typeface="Meiryo" charset="-128"/>
              </a:rPr>
              <a:t>クラウドを提供</a:t>
            </a:r>
            <a:endParaRPr lang="ja-JP" altLang="en-US" sz="900" dirty="0">
              <a:solidFill>
                <a:srgbClr val="FFFFFF"/>
              </a:solidFill>
              <a:latin typeface="Meiryo" charset="-128"/>
              <a:ea typeface="Meiryo" charset="-128"/>
              <a:cs typeface="Meiryo" charset="-128"/>
            </a:endParaRPr>
          </a:p>
        </p:txBody>
      </p:sp>
      <p:sp>
        <p:nvSpPr>
          <p:cNvPr id="30" name="テキスト ボックス 29"/>
          <p:cNvSpPr txBox="1"/>
          <p:nvPr/>
        </p:nvSpPr>
        <p:spPr>
          <a:xfrm>
            <a:off x="392950" y="5416043"/>
            <a:ext cx="2738890" cy="338554"/>
          </a:xfrm>
          <a:prstGeom prst="rect">
            <a:avLst/>
          </a:prstGeom>
          <a:noFill/>
        </p:spPr>
        <p:txBody>
          <a:bodyPr wrap="square" rtlCol="0">
            <a:spAutoFit/>
          </a:bodyPr>
          <a:lstStyle/>
          <a:p>
            <a:pPr algn="ctr"/>
            <a:r>
              <a:rPr kumimoji="1" lang="ja-JP" altLang="en-US" sz="1600" dirty="0" smtClean="0">
                <a:solidFill>
                  <a:schemeClr val="accent3">
                    <a:lumMod val="50000"/>
                  </a:schemeClr>
                </a:solidFill>
                <a:latin typeface="Meiryo" charset="-128"/>
                <a:ea typeface="Meiryo" charset="-128"/>
                <a:cs typeface="Meiryo" charset="-128"/>
              </a:rPr>
              <a:t>ユーザー</a:t>
            </a:r>
            <a:r>
              <a:rPr kumimoji="1" lang="ja-JP" altLang="en-US" sz="1600" smtClean="0">
                <a:solidFill>
                  <a:schemeClr val="accent3">
                    <a:lumMod val="50000"/>
                  </a:schemeClr>
                </a:solidFill>
                <a:latin typeface="Meiryo" charset="-128"/>
                <a:ea typeface="Meiryo" charset="-128"/>
                <a:cs typeface="Meiryo" charset="-128"/>
              </a:rPr>
              <a:t>企業の資産</a:t>
            </a:r>
            <a:endParaRPr kumimoji="1" lang="ja-JP" altLang="en-US" sz="1600" dirty="0">
              <a:solidFill>
                <a:schemeClr val="accent3">
                  <a:lumMod val="50000"/>
                </a:schemeClr>
              </a:solidFill>
              <a:latin typeface="Meiryo" charset="-128"/>
              <a:ea typeface="Meiryo" charset="-128"/>
              <a:cs typeface="Meiryo" charset="-128"/>
            </a:endParaRPr>
          </a:p>
        </p:txBody>
      </p:sp>
      <p:sp>
        <p:nvSpPr>
          <p:cNvPr id="31" name="テキスト ボックス 30"/>
          <p:cNvSpPr txBox="1"/>
          <p:nvPr/>
        </p:nvSpPr>
        <p:spPr>
          <a:xfrm>
            <a:off x="3224578" y="5417470"/>
            <a:ext cx="5526472" cy="338554"/>
          </a:xfrm>
          <a:prstGeom prst="rect">
            <a:avLst/>
          </a:prstGeom>
          <a:noFill/>
        </p:spPr>
        <p:txBody>
          <a:bodyPr wrap="square" rtlCol="0">
            <a:spAutoFit/>
          </a:bodyPr>
          <a:lstStyle/>
          <a:p>
            <a:pPr algn="ctr"/>
            <a:r>
              <a:rPr kumimoji="1" lang="ja-JP" altLang="en-US" sz="1600" dirty="0" smtClean="0">
                <a:solidFill>
                  <a:srgbClr val="0432FF"/>
                </a:solidFill>
                <a:latin typeface="Meiryo" charset="-128"/>
                <a:ea typeface="Meiryo" charset="-128"/>
                <a:cs typeface="Meiryo" charset="-128"/>
              </a:rPr>
              <a:t>クラウド・サービス事業者の資産</a:t>
            </a:r>
            <a:endParaRPr kumimoji="1" lang="ja-JP" altLang="en-US" sz="1600" dirty="0">
              <a:solidFill>
                <a:srgbClr val="0432FF"/>
              </a:solidFill>
              <a:latin typeface="Meiryo" charset="-128"/>
              <a:ea typeface="Meiryo" charset="-128"/>
              <a:cs typeface="Meiryo" charset="-128"/>
            </a:endParaRPr>
          </a:p>
        </p:txBody>
      </p:sp>
      <p:grpSp>
        <p:nvGrpSpPr>
          <p:cNvPr id="32" name="図形グループ 31"/>
          <p:cNvGrpSpPr/>
          <p:nvPr/>
        </p:nvGrpSpPr>
        <p:grpSpPr>
          <a:xfrm>
            <a:off x="683568" y="3123274"/>
            <a:ext cx="131584" cy="275838"/>
            <a:chOff x="1305189" y="2570455"/>
            <a:chExt cx="969964" cy="2007872"/>
          </a:xfrm>
        </p:grpSpPr>
        <p:sp>
          <p:nvSpPr>
            <p:cNvPr id="33" name="円/楕円 3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フローチャート: 論理積ゲート 3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5" name="図形グループ 34"/>
          <p:cNvGrpSpPr/>
          <p:nvPr/>
        </p:nvGrpSpPr>
        <p:grpSpPr>
          <a:xfrm>
            <a:off x="905791" y="3123274"/>
            <a:ext cx="131584" cy="275838"/>
            <a:chOff x="1305189" y="2570455"/>
            <a:chExt cx="969964" cy="2007872"/>
          </a:xfrm>
        </p:grpSpPr>
        <p:sp>
          <p:nvSpPr>
            <p:cNvPr id="36" name="円/楕円 3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7" name="フローチャート: 論理積ゲート 3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8" name="図形グループ 37"/>
          <p:cNvGrpSpPr/>
          <p:nvPr/>
        </p:nvGrpSpPr>
        <p:grpSpPr>
          <a:xfrm>
            <a:off x="776853" y="3026569"/>
            <a:ext cx="131584" cy="275838"/>
            <a:chOff x="1305189" y="2570455"/>
            <a:chExt cx="969964" cy="2007872"/>
          </a:xfrm>
        </p:grpSpPr>
        <p:sp>
          <p:nvSpPr>
            <p:cNvPr id="39" name="円/楕円 3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0" name="フローチャート: 論理積ゲート 3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41" name="テキスト ボックス 40"/>
          <p:cNvSpPr txBox="1"/>
          <p:nvPr/>
        </p:nvSpPr>
        <p:spPr>
          <a:xfrm>
            <a:off x="1043608" y="3140122"/>
            <a:ext cx="1910935" cy="307777"/>
          </a:xfrm>
          <a:prstGeom prst="rect">
            <a:avLst/>
          </a:prstGeom>
          <a:noFill/>
        </p:spPr>
        <p:txBody>
          <a:bodyPr wrap="square" rtlCol="0">
            <a:spAutoFit/>
          </a:bodyPr>
          <a:lstStyle/>
          <a:p>
            <a:pPr algn="r"/>
            <a:r>
              <a:rPr kumimoji="1" lang="ja-JP" altLang="en-US" sz="1400" dirty="0" smtClean="0">
                <a:solidFill>
                  <a:schemeClr val="accent3">
                    <a:lumMod val="50000"/>
                  </a:schemeClr>
                </a:solidFill>
                <a:latin typeface="Meiryo" charset="-128"/>
                <a:ea typeface="Meiryo" charset="-128"/>
                <a:cs typeface="Meiryo" charset="-128"/>
              </a:rPr>
              <a:t>運用管理責任は自社</a:t>
            </a:r>
            <a:endParaRPr kumimoji="1" lang="ja-JP" altLang="en-US" sz="1400" dirty="0">
              <a:solidFill>
                <a:schemeClr val="accent3">
                  <a:lumMod val="50000"/>
                </a:schemeClr>
              </a:solidFill>
              <a:latin typeface="Meiryo" charset="-128"/>
              <a:ea typeface="Meiryo" charset="-128"/>
              <a:cs typeface="Meiryo" charset="-128"/>
            </a:endParaRPr>
          </a:p>
        </p:txBody>
      </p:sp>
      <p:sp>
        <p:nvSpPr>
          <p:cNvPr id="51" name="テキスト ボックス 50"/>
          <p:cNvSpPr txBox="1"/>
          <p:nvPr/>
        </p:nvSpPr>
        <p:spPr>
          <a:xfrm>
            <a:off x="3240687" y="3140122"/>
            <a:ext cx="2703214" cy="307777"/>
          </a:xfrm>
          <a:prstGeom prst="rect">
            <a:avLst/>
          </a:prstGeom>
          <a:noFill/>
        </p:spPr>
        <p:txBody>
          <a:bodyPr wrap="square" rtlCol="0">
            <a:spAutoFit/>
          </a:bodyPr>
          <a:lstStyle/>
          <a:p>
            <a:pPr algn="ctr"/>
            <a:r>
              <a:rPr kumimoji="1" lang="ja-JP" altLang="en-US" sz="1400" dirty="0" smtClean="0">
                <a:solidFill>
                  <a:schemeClr val="accent5">
                    <a:lumMod val="75000"/>
                  </a:schemeClr>
                </a:solidFill>
                <a:latin typeface="Meiryo" charset="-128"/>
                <a:ea typeface="Meiryo" charset="-128"/>
                <a:cs typeface="Meiryo" charset="-128"/>
              </a:rPr>
              <a:t>運用管理責任は事業者</a:t>
            </a:r>
            <a:endParaRPr kumimoji="1" lang="ja-JP" altLang="en-US" sz="1400" dirty="0">
              <a:solidFill>
                <a:schemeClr val="accent5">
                  <a:lumMod val="75000"/>
                </a:schemeClr>
              </a:solidFill>
              <a:latin typeface="Meiryo" charset="-128"/>
              <a:ea typeface="Meiryo" charset="-128"/>
              <a:cs typeface="Meiryo" charset="-128"/>
            </a:endParaRPr>
          </a:p>
        </p:txBody>
      </p:sp>
      <p:sp>
        <p:nvSpPr>
          <p:cNvPr id="52" name="テキスト ボックス 51"/>
          <p:cNvSpPr txBox="1"/>
          <p:nvPr/>
        </p:nvSpPr>
        <p:spPr>
          <a:xfrm>
            <a:off x="6033682" y="3140122"/>
            <a:ext cx="2703214" cy="307777"/>
          </a:xfrm>
          <a:prstGeom prst="rect">
            <a:avLst/>
          </a:prstGeom>
          <a:noFill/>
        </p:spPr>
        <p:txBody>
          <a:bodyPr wrap="square" rtlCol="0">
            <a:spAutoFit/>
          </a:bodyPr>
          <a:lstStyle/>
          <a:p>
            <a:pPr algn="ctr"/>
            <a:r>
              <a:rPr kumimoji="1" lang="ja-JP" altLang="en-US" sz="1400" dirty="0" smtClean="0">
                <a:solidFill>
                  <a:srgbClr val="0070C0"/>
                </a:solidFill>
                <a:latin typeface="Meiryo" charset="-128"/>
                <a:ea typeface="Meiryo" charset="-128"/>
                <a:cs typeface="Meiryo" charset="-128"/>
              </a:rPr>
              <a:t>運用管理責任は事業者</a:t>
            </a:r>
            <a:endParaRPr kumimoji="1" lang="ja-JP" altLang="en-US" sz="1400" dirty="0">
              <a:solidFill>
                <a:srgbClr val="0070C0"/>
              </a:solidFill>
              <a:latin typeface="Meiryo" charset="-128"/>
              <a:ea typeface="Meiryo" charset="-128"/>
              <a:cs typeface="Meiryo" charset="-128"/>
            </a:endParaRPr>
          </a:p>
        </p:txBody>
      </p:sp>
      <p:sp>
        <p:nvSpPr>
          <p:cNvPr id="53" name="テキスト ボックス 52"/>
          <p:cNvSpPr txBox="1"/>
          <p:nvPr/>
        </p:nvSpPr>
        <p:spPr>
          <a:xfrm>
            <a:off x="390494" y="4969749"/>
            <a:ext cx="2724736" cy="276999"/>
          </a:xfrm>
          <a:prstGeom prst="rect">
            <a:avLst/>
          </a:prstGeom>
          <a:noFill/>
        </p:spPr>
        <p:txBody>
          <a:bodyPr wrap="square" rtlCol="0">
            <a:spAutoFit/>
          </a:bodyPr>
          <a:lstStyle/>
          <a:p>
            <a:pPr algn="ctr"/>
            <a:r>
              <a:rPr kumimoji="1" lang="ja-JP" altLang="en-US" sz="1200" dirty="0" smtClean="0">
                <a:solidFill>
                  <a:schemeClr val="accent3">
                    <a:lumMod val="50000"/>
                  </a:schemeClr>
                </a:solidFill>
                <a:latin typeface="Meiryo" charset="-128"/>
                <a:ea typeface="Meiryo" charset="-128"/>
                <a:cs typeface="Meiryo" charset="-128"/>
              </a:rPr>
              <a:t>リース</a:t>
            </a:r>
            <a:r>
              <a:rPr kumimoji="1" lang="ja-JP" altLang="en-US" sz="1200" smtClean="0">
                <a:solidFill>
                  <a:schemeClr val="accent3">
                    <a:lumMod val="50000"/>
                  </a:schemeClr>
                </a:solidFill>
                <a:latin typeface="Meiryo" charset="-128"/>
                <a:ea typeface="Meiryo" charset="-128"/>
                <a:cs typeface="Meiryo" charset="-128"/>
              </a:rPr>
              <a:t>または減価償却</a:t>
            </a:r>
            <a:endParaRPr kumimoji="1" lang="ja-JP" altLang="en-US" sz="1200" dirty="0">
              <a:solidFill>
                <a:schemeClr val="accent3">
                  <a:lumMod val="50000"/>
                </a:schemeClr>
              </a:solidFill>
              <a:latin typeface="Meiryo" charset="-128"/>
              <a:ea typeface="Meiryo" charset="-128"/>
              <a:cs typeface="Meiryo" charset="-128"/>
            </a:endParaRPr>
          </a:p>
        </p:txBody>
      </p:sp>
      <p:sp>
        <p:nvSpPr>
          <p:cNvPr id="54" name="テキスト ボックス 53"/>
          <p:cNvSpPr txBox="1"/>
          <p:nvPr/>
        </p:nvSpPr>
        <p:spPr>
          <a:xfrm>
            <a:off x="3240687" y="4972146"/>
            <a:ext cx="2703213" cy="276999"/>
          </a:xfrm>
          <a:prstGeom prst="rect">
            <a:avLst/>
          </a:prstGeom>
          <a:noFill/>
        </p:spPr>
        <p:txBody>
          <a:bodyPr wrap="square" rtlCol="0">
            <a:spAutoFit/>
          </a:bodyPr>
          <a:lstStyle/>
          <a:p>
            <a:pPr algn="ctr"/>
            <a:r>
              <a:rPr kumimoji="1" lang="ja-JP" altLang="en-US" sz="1200" dirty="0" smtClean="0">
                <a:solidFill>
                  <a:schemeClr val="accent5">
                    <a:lumMod val="75000"/>
                  </a:schemeClr>
                </a:solidFill>
                <a:latin typeface="Meiryo" charset="-128"/>
                <a:ea typeface="Meiryo" charset="-128"/>
                <a:cs typeface="Meiryo" charset="-128"/>
              </a:rPr>
              <a:t>サブスクリプション</a:t>
            </a:r>
            <a:endParaRPr kumimoji="1" lang="ja-JP" altLang="en-US" sz="1200" dirty="0">
              <a:solidFill>
                <a:schemeClr val="accent5">
                  <a:lumMod val="75000"/>
                </a:schemeClr>
              </a:solidFill>
              <a:latin typeface="Meiryo" charset="-128"/>
              <a:ea typeface="Meiryo" charset="-128"/>
              <a:cs typeface="Meiryo" charset="-128"/>
            </a:endParaRPr>
          </a:p>
        </p:txBody>
      </p:sp>
      <p:sp>
        <p:nvSpPr>
          <p:cNvPr id="55" name="テキスト ボックス 54"/>
          <p:cNvSpPr txBox="1"/>
          <p:nvPr/>
        </p:nvSpPr>
        <p:spPr>
          <a:xfrm>
            <a:off x="6086996" y="4971845"/>
            <a:ext cx="2586515" cy="276999"/>
          </a:xfrm>
          <a:prstGeom prst="rect">
            <a:avLst/>
          </a:prstGeom>
          <a:noFill/>
        </p:spPr>
        <p:txBody>
          <a:bodyPr wrap="square" rtlCol="0">
            <a:spAutoFit/>
          </a:bodyPr>
          <a:lstStyle/>
          <a:p>
            <a:pPr algn="ctr"/>
            <a:r>
              <a:rPr kumimoji="1" lang="ja-JP" altLang="en-US" sz="1200" dirty="0" smtClean="0">
                <a:solidFill>
                  <a:srgbClr val="0070C0"/>
                </a:solidFill>
                <a:latin typeface="Meiryo" charset="-128"/>
                <a:ea typeface="Meiryo" charset="-128"/>
                <a:cs typeface="Meiryo" charset="-128"/>
              </a:rPr>
              <a:t>サブスクリプション</a:t>
            </a:r>
            <a:r>
              <a:rPr kumimoji="1" lang="en-US" altLang="ja-JP" sz="1200" dirty="0" smtClean="0">
                <a:solidFill>
                  <a:srgbClr val="0070C0"/>
                </a:solidFill>
                <a:latin typeface="Meiryo" charset="-128"/>
                <a:ea typeface="Meiryo" charset="-128"/>
                <a:cs typeface="Meiryo" charset="-128"/>
              </a:rPr>
              <a:t>+</a:t>
            </a:r>
            <a:r>
              <a:rPr kumimoji="1" lang="ja-JP" altLang="en-US" sz="1200" dirty="0" smtClean="0">
                <a:solidFill>
                  <a:srgbClr val="0070C0"/>
                </a:solidFill>
                <a:latin typeface="Meiryo" charset="-128"/>
                <a:ea typeface="Meiryo" charset="-128"/>
                <a:cs typeface="Meiryo" charset="-128"/>
              </a:rPr>
              <a:t>初期費用</a:t>
            </a:r>
            <a:endParaRPr kumimoji="1" lang="ja-JP" altLang="en-US" sz="1200" dirty="0">
              <a:solidFill>
                <a:srgbClr val="0070C0"/>
              </a:solidFill>
              <a:latin typeface="Meiryo" charset="-128"/>
              <a:ea typeface="Meiryo" charset="-128"/>
              <a:cs typeface="Meiryo" charset="-128"/>
            </a:endParaRPr>
          </a:p>
        </p:txBody>
      </p:sp>
      <p:sp>
        <p:nvSpPr>
          <p:cNvPr id="56" name="テキスト ボックス 55"/>
          <p:cNvSpPr txBox="1"/>
          <p:nvPr/>
        </p:nvSpPr>
        <p:spPr>
          <a:xfrm>
            <a:off x="845912" y="5760232"/>
            <a:ext cx="1724511" cy="553998"/>
          </a:xfrm>
          <a:prstGeom prst="rect">
            <a:avLst/>
          </a:prstGeom>
          <a:noFill/>
        </p:spPr>
        <p:txBody>
          <a:bodyPr wrap="none" tIns="0" bIns="0" rtlCol="0">
            <a:spAutoFit/>
          </a:bodyPr>
          <a:lstStyle/>
          <a:p>
            <a:pPr marL="171450" indent="-171450">
              <a:buFont typeface="Wingdings" charset="2"/>
              <a:buChar char="l"/>
            </a:pPr>
            <a:r>
              <a:rPr kumimoji="1" lang="en-US" altLang="ja-JP" sz="1200" dirty="0" err="1" smtClean="0">
                <a:solidFill>
                  <a:schemeClr val="accent3">
                    <a:lumMod val="50000"/>
                  </a:schemeClr>
                </a:solidFill>
              </a:rPr>
              <a:t>OpenStack</a:t>
            </a:r>
            <a:r>
              <a:rPr kumimoji="1" lang="ja-JP" altLang="en-US" sz="1200" dirty="0" smtClean="0">
                <a:solidFill>
                  <a:schemeClr val="accent3">
                    <a:lumMod val="50000"/>
                  </a:schemeClr>
                </a:solidFill>
              </a:rPr>
              <a:t>（</a:t>
            </a:r>
            <a:r>
              <a:rPr kumimoji="1" lang="en-US" altLang="ja-JP" sz="1200" dirty="0" smtClean="0">
                <a:solidFill>
                  <a:schemeClr val="accent3">
                    <a:lumMod val="50000"/>
                  </a:schemeClr>
                </a:solidFill>
              </a:rPr>
              <a:t>OSS</a:t>
            </a:r>
            <a:r>
              <a:rPr kumimoji="1" lang="ja-JP" altLang="en-US" sz="1200" dirty="0" smtClean="0">
                <a:solidFill>
                  <a:schemeClr val="accent3">
                    <a:lumMod val="50000"/>
                  </a:schemeClr>
                </a:solidFill>
              </a:rPr>
              <a:t>）</a:t>
            </a:r>
            <a:endParaRPr lang="en-US" altLang="ja-JP" sz="1200" dirty="0">
              <a:solidFill>
                <a:schemeClr val="accent3">
                  <a:lumMod val="50000"/>
                </a:schemeClr>
              </a:solidFill>
            </a:endParaRPr>
          </a:p>
          <a:p>
            <a:pPr marL="171450" indent="-171450">
              <a:buFont typeface="Wingdings" charset="2"/>
              <a:buChar char="l"/>
            </a:pPr>
            <a:r>
              <a:rPr lang="en-US" altLang="ja-JP" sz="1200" dirty="0" smtClean="0">
                <a:solidFill>
                  <a:schemeClr val="accent3">
                    <a:lumMod val="50000"/>
                  </a:schemeClr>
                </a:solidFill>
              </a:rPr>
              <a:t>Microsoft Azure Stack</a:t>
            </a:r>
            <a:endParaRPr lang="en-US" altLang="ja-JP" sz="1200" dirty="0">
              <a:solidFill>
                <a:schemeClr val="accent3">
                  <a:lumMod val="50000"/>
                </a:schemeClr>
              </a:solidFill>
            </a:endParaRPr>
          </a:p>
          <a:p>
            <a:pPr marL="171450" indent="-171450">
              <a:buFont typeface="Wingdings" charset="2"/>
              <a:buChar char="l"/>
            </a:pPr>
            <a:r>
              <a:rPr kumimoji="1" lang="en-US" altLang="ja-JP" sz="1200" dirty="0" err="1" smtClean="0">
                <a:solidFill>
                  <a:schemeClr val="accent3">
                    <a:lumMod val="50000"/>
                  </a:schemeClr>
                </a:solidFill>
              </a:rPr>
              <a:t>Vmware</a:t>
            </a:r>
            <a:r>
              <a:rPr kumimoji="1" lang="en-US" altLang="ja-JP" sz="1200" dirty="0" smtClean="0">
                <a:solidFill>
                  <a:schemeClr val="accent3">
                    <a:lumMod val="50000"/>
                  </a:schemeClr>
                </a:solidFill>
              </a:rPr>
              <a:t> vSphere </a:t>
            </a:r>
            <a:r>
              <a:rPr kumimoji="1" lang="ja-JP" altLang="en-US" sz="1200" dirty="0" smtClean="0">
                <a:solidFill>
                  <a:schemeClr val="accent3">
                    <a:lumMod val="50000"/>
                  </a:schemeClr>
                </a:solidFill>
              </a:rPr>
              <a:t>など</a:t>
            </a:r>
            <a:endParaRPr kumimoji="1" lang="ja-JP" altLang="en-US" sz="1200" dirty="0">
              <a:solidFill>
                <a:schemeClr val="accent3">
                  <a:lumMod val="50000"/>
                </a:schemeClr>
              </a:solidFill>
            </a:endParaRPr>
          </a:p>
        </p:txBody>
      </p:sp>
      <p:sp>
        <p:nvSpPr>
          <p:cNvPr id="57" name="テキスト ボックス 56"/>
          <p:cNvSpPr txBox="1"/>
          <p:nvPr/>
        </p:nvSpPr>
        <p:spPr>
          <a:xfrm>
            <a:off x="3554042" y="5760232"/>
            <a:ext cx="2047997" cy="553998"/>
          </a:xfrm>
          <a:prstGeom prst="rect">
            <a:avLst/>
          </a:prstGeom>
          <a:noFill/>
        </p:spPr>
        <p:txBody>
          <a:bodyPr wrap="none" tIns="0" bIns="0" rtlCol="0">
            <a:spAutoFit/>
          </a:bodyPr>
          <a:lstStyle/>
          <a:p>
            <a:pPr marL="171450" indent="-171450">
              <a:buFont typeface="Wingdings" charset="2"/>
              <a:buChar char="l"/>
            </a:pPr>
            <a:r>
              <a:rPr lang="en-US" altLang="ja-JP" sz="1200" dirty="0" smtClean="0">
                <a:solidFill>
                  <a:schemeClr val="accent5">
                    <a:lumMod val="75000"/>
                  </a:schemeClr>
                </a:solidFill>
              </a:rPr>
              <a:t>AWS Virtual Private Cloud</a:t>
            </a:r>
            <a:endParaRPr lang="ja-JP" altLang="en-US" sz="1200" dirty="0" smtClean="0">
              <a:solidFill>
                <a:schemeClr val="accent5">
                  <a:lumMod val="75000"/>
                </a:schemeClr>
              </a:solidFill>
            </a:endParaRPr>
          </a:p>
          <a:p>
            <a:pPr marL="171450" indent="-171450">
              <a:buFont typeface="Wingdings" charset="2"/>
              <a:buChar char="l"/>
            </a:pPr>
            <a:r>
              <a:rPr lang="en-US" altLang="ja-JP" sz="1200" dirty="0" smtClean="0">
                <a:solidFill>
                  <a:schemeClr val="accent5">
                    <a:lumMod val="75000"/>
                  </a:schemeClr>
                </a:solidFill>
              </a:rPr>
              <a:t>Microsoft Virtual Network</a:t>
            </a:r>
            <a:endParaRPr lang="en-US" altLang="ja-JP" sz="1200" dirty="0">
              <a:solidFill>
                <a:schemeClr val="accent5">
                  <a:lumMod val="75000"/>
                </a:schemeClr>
              </a:solidFill>
            </a:endParaRPr>
          </a:p>
          <a:p>
            <a:pPr marL="171450" indent="-171450">
              <a:buFont typeface="Wingdings" charset="2"/>
              <a:buChar char="l"/>
            </a:pPr>
            <a:r>
              <a:rPr lang="en-US" altLang="ja-JP" sz="1200" dirty="0" smtClean="0">
                <a:solidFill>
                  <a:schemeClr val="accent5">
                    <a:lumMod val="75000"/>
                  </a:schemeClr>
                </a:solidFill>
              </a:rPr>
              <a:t>IBM </a:t>
            </a:r>
            <a:r>
              <a:rPr lang="en-US" altLang="ja-JP" sz="1200" dirty="0" err="1" smtClean="0">
                <a:solidFill>
                  <a:schemeClr val="accent5">
                    <a:lumMod val="75000"/>
                  </a:schemeClr>
                </a:solidFill>
              </a:rPr>
              <a:t>Blumix</a:t>
            </a:r>
            <a:r>
              <a:rPr lang="en-US" altLang="ja-JP" sz="1200" dirty="0" smtClean="0">
                <a:solidFill>
                  <a:schemeClr val="accent5">
                    <a:lumMod val="75000"/>
                  </a:schemeClr>
                </a:solidFill>
              </a:rPr>
              <a:t> Dedicated </a:t>
            </a:r>
            <a:r>
              <a:rPr kumimoji="1" lang="ja-JP" altLang="en-US" sz="1200" dirty="0" smtClean="0">
                <a:solidFill>
                  <a:schemeClr val="accent5">
                    <a:lumMod val="75000"/>
                  </a:schemeClr>
                </a:solidFill>
              </a:rPr>
              <a:t>など</a:t>
            </a:r>
            <a:endParaRPr kumimoji="1" lang="ja-JP" altLang="en-US" sz="1200" dirty="0">
              <a:solidFill>
                <a:schemeClr val="accent5">
                  <a:lumMod val="75000"/>
                </a:schemeClr>
              </a:solidFill>
            </a:endParaRPr>
          </a:p>
        </p:txBody>
      </p:sp>
      <p:sp>
        <p:nvSpPr>
          <p:cNvPr id="58" name="テキスト ボックス 57"/>
          <p:cNvSpPr txBox="1"/>
          <p:nvPr/>
        </p:nvSpPr>
        <p:spPr>
          <a:xfrm>
            <a:off x="6551042" y="5764116"/>
            <a:ext cx="2056012" cy="553998"/>
          </a:xfrm>
          <a:prstGeom prst="rect">
            <a:avLst/>
          </a:prstGeom>
          <a:noFill/>
        </p:spPr>
        <p:txBody>
          <a:bodyPr wrap="none" tIns="0" bIns="0" rtlCol="0">
            <a:spAutoFit/>
          </a:bodyPr>
          <a:lstStyle/>
          <a:p>
            <a:pPr marL="171450" indent="-171450">
              <a:buFont typeface="Wingdings" charset="2"/>
              <a:buChar char="l"/>
            </a:pPr>
            <a:r>
              <a:rPr lang="en-US" altLang="ja-JP" sz="1200" dirty="0" smtClean="0">
                <a:solidFill>
                  <a:srgbClr val="0070C0"/>
                </a:solidFill>
              </a:rPr>
              <a:t>NTT</a:t>
            </a:r>
            <a:r>
              <a:rPr lang="en-US" altLang="ja-JP" sz="1200" dirty="0">
                <a:solidFill>
                  <a:srgbClr val="0070C0"/>
                </a:solidFill>
              </a:rPr>
              <a:t> </a:t>
            </a:r>
            <a:r>
              <a:rPr lang="ja-JP" altLang="en-US" sz="1200" dirty="0" smtClean="0">
                <a:solidFill>
                  <a:srgbClr val="0070C0"/>
                </a:solidFill>
              </a:rPr>
              <a:t>コム　</a:t>
            </a:r>
            <a:r>
              <a:rPr kumimoji="1" lang="en-US" altLang="ja-JP" sz="1200" dirty="0" smtClean="0">
                <a:solidFill>
                  <a:srgbClr val="0070C0"/>
                </a:solidFill>
              </a:rPr>
              <a:t>Enterprise Cloud</a:t>
            </a:r>
            <a:endParaRPr lang="ja-JP" altLang="en-US" sz="1200" dirty="0">
              <a:solidFill>
                <a:srgbClr val="0070C0"/>
              </a:solidFill>
            </a:endParaRPr>
          </a:p>
          <a:p>
            <a:pPr marL="171450" indent="-171450">
              <a:buFont typeface="Wingdings" charset="2"/>
              <a:buChar char="l"/>
            </a:pPr>
            <a:r>
              <a:rPr lang="en-US" altLang="ja-JP" sz="1200" dirty="0" smtClean="0">
                <a:solidFill>
                  <a:srgbClr val="0070C0"/>
                </a:solidFill>
              </a:rPr>
              <a:t>NSSOL </a:t>
            </a:r>
            <a:r>
              <a:rPr lang="en-US" altLang="ja-JP" sz="1200" dirty="0" err="1" smtClean="0">
                <a:solidFill>
                  <a:srgbClr val="0070C0"/>
                </a:solidFill>
              </a:rPr>
              <a:t>absonne</a:t>
            </a:r>
            <a:endParaRPr lang="en-US" altLang="ja-JP" sz="1200" dirty="0" smtClean="0">
              <a:solidFill>
                <a:srgbClr val="0070C0"/>
              </a:solidFill>
            </a:endParaRPr>
          </a:p>
          <a:p>
            <a:pPr marL="171450" indent="-171450">
              <a:buFont typeface="Wingdings" charset="2"/>
              <a:buChar char="l"/>
            </a:pPr>
            <a:r>
              <a:rPr lang="en-US" altLang="ja-JP" sz="1200" dirty="0" smtClean="0">
                <a:solidFill>
                  <a:srgbClr val="0070C0"/>
                </a:solidFill>
              </a:rPr>
              <a:t>CTC CUVICmc2 </a:t>
            </a:r>
            <a:r>
              <a:rPr kumimoji="1" lang="ja-JP" altLang="en-US" sz="1200" dirty="0" smtClean="0">
                <a:solidFill>
                  <a:srgbClr val="0070C0"/>
                </a:solidFill>
              </a:rPr>
              <a:t>など</a:t>
            </a:r>
            <a:endParaRPr kumimoji="1" lang="ja-JP" altLang="en-US" sz="1200" dirty="0">
              <a:solidFill>
                <a:srgbClr val="0070C0"/>
              </a:solidFill>
            </a:endParaRPr>
          </a:p>
        </p:txBody>
      </p:sp>
    </p:spTree>
    <p:extLst>
      <p:ext uri="{BB962C8B-B14F-4D97-AF65-F5344CB8AC3E}">
        <p14:creationId xmlns:p14="http://schemas.microsoft.com/office/powerpoint/2010/main" val="238853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240000"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a:t>
            </a:r>
            <a:r>
              <a:rPr kumimoji="1" lang="ja-JP" altLang="en-US" smtClean="0"/>
              <a:t>・クラウド</a:t>
            </a:r>
            <a:endParaRPr kumimoji="1" lang="ja-JP" altLang="en-US" dirty="0"/>
          </a:p>
        </p:txBody>
      </p:sp>
      <p:sp>
        <p:nvSpPr>
          <p:cNvPr id="3" name="正方形/長方形 2"/>
          <p:cNvSpPr/>
          <p:nvPr/>
        </p:nvSpPr>
        <p:spPr>
          <a:xfrm>
            <a:off x="240000"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モバイル連携</a:t>
            </a:r>
            <a:endParaRPr kumimoji="1" lang="ja-JP" altLang="en-US" sz="1200" dirty="0">
              <a:solidFill>
                <a:srgbClr val="FFFFFF"/>
              </a:solidFill>
              <a:latin typeface="Meiryo" charset="-128"/>
              <a:ea typeface="Meiryo" charset="-128"/>
              <a:cs typeface="Meiryo" charset="-128"/>
            </a:endParaRPr>
          </a:p>
        </p:txBody>
      </p:sp>
      <p:sp>
        <p:nvSpPr>
          <p:cNvPr id="41" name="正方形/長方形 40"/>
          <p:cNvSpPr/>
          <p:nvPr/>
        </p:nvSpPr>
        <p:spPr>
          <a:xfrm>
            <a:off x="1475508"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使い分け</a:t>
            </a:r>
            <a:endParaRPr kumimoji="1" lang="ja-JP" altLang="en-US" sz="1200" dirty="0">
              <a:solidFill>
                <a:srgbClr val="FFFFFF"/>
              </a:solidFill>
              <a:latin typeface="Meiryo" charset="-128"/>
              <a:ea typeface="Meiryo" charset="-128"/>
              <a:cs typeface="Meiryo" charset="-128"/>
            </a:endParaRPr>
          </a:p>
        </p:txBody>
      </p:sp>
      <p:sp>
        <p:nvSpPr>
          <p:cNvPr id="43" name="正方形/長方形 42"/>
          <p:cNvSpPr/>
          <p:nvPr/>
        </p:nvSpPr>
        <p:spPr>
          <a:xfrm>
            <a:off x="2711016"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災害対策</a:t>
            </a:r>
            <a:endParaRPr kumimoji="1" lang="ja-JP" altLang="en-US" sz="1200" dirty="0">
              <a:solidFill>
                <a:srgbClr val="FFFFFF"/>
              </a:solidFill>
              <a:latin typeface="Meiryo" charset="-128"/>
              <a:ea typeface="Meiryo" charset="-128"/>
              <a:cs typeface="Meiryo" charset="-128"/>
            </a:endParaRPr>
          </a:p>
        </p:txBody>
      </p:sp>
      <p:sp>
        <p:nvSpPr>
          <p:cNvPr id="44" name="正方形/長方形 43"/>
          <p:cNvSpPr/>
          <p:nvPr/>
        </p:nvSpPr>
        <p:spPr>
          <a:xfrm>
            <a:off x="3946524"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負荷</a:t>
            </a:r>
            <a:r>
              <a:rPr kumimoji="1" lang="ja-JP" altLang="en-US" sz="1200" dirty="0" smtClean="0">
                <a:solidFill>
                  <a:srgbClr val="FFFFFF"/>
                </a:solidFill>
                <a:latin typeface="Meiryo" charset="-128"/>
                <a:ea typeface="Meiryo" charset="-128"/>
                <a:cs typeface="Meiryo" charset="-128"/>
              </a:rPr>
              <a:t>調整</a:t>
            </a:r>
            <a:endParaRPr kumimoji="1" lang="ja-JP" altLang="en-US" sz="1200" dirty="0">
              <a:solidFill>
                <a:srgbClr val="FFFFFF"/>
              </a:solidFill>
              <a:latin typeface="Meiryo" charset="-128"/>
              <a:ea typeface="Meiryo" charset="-128"/>
              <a:cs typeface="Meiryo" charset="-128"/>
            </a:endParaRPr>
          </a:p>
        </p:txBody>
      </p:sp>
      <p:sp>
        <p:nvSpPr>
          <p:cNvPr id="45" name="正方形/長方形 44"/>
          <p:cNvSpPr/>
          <p:nvPr/>
        </p:nvSpPr>
        <p:spPr>
          <a:xfrm>
            <a:off x="5182032"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SaaS</a:t>
            </a:r>
            <a:r>
              <a:rPr kumimoji="1" lang="ja-JP" altLang="en-US" sz="1200" dirty="0" smtClean="0">
                <a:solidFill>
                  <a:srgbClr val="FFFFFF"/>
                </a:solidFill>
                <a:latin typeface="Meiryo" charset="-128"/>
                <a:ea typeface="Meiryo" charset="-128"/>
                <a:cs typeface="Meiryo" charset="-128"/>
              </a:rPr>
              <a:t>連携</a:t>
            </a:r>
            <a:endParaRPr kumimoji="1" lang="ja-JP" altLang="en-US" sz="1200" dirty="0">
              <a:solidFill>
                <a:srgbClr val="FFFFFF"/>
              </a:solidFill>
              <a:latin typeface="Meiryo" charset="-128"/>
              <a:ea typeface="Meiryo" charset="-128"/>
              <a:cs typeface="Meiryo" charset="-128"/>
            </a:endParaRPr>
          </a:p>
        </p:txBody>
      </p:sp>
      <p:sp>
        <p:nvSpPr>
          <p:cNvPr id="46" name="正方形/長方形 45"/>
          <p:cNvSpPr/>
          <p:nvPr/>
        </p:nvSpPr>
        <p:spPr>
          <a:xfrm>
            <a:off x="6417540"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ピーク対応</a:t>
            </a:r>
            <a:endParaRPr kumimoji="1" lang="ja-JP" altLang="en-US" sz="1200" dirty="0">
              <a:solidFill>
                <a:srgbClr val="FFFFFF"/>
              </a:solidFill>
              <a:latin typeface="Meiryo" charset="-128"/>
              <a:ea typeface="Meiryo" charset="-128"/>
              <a:cs typeface="Meiryo" charset="-128"/>
            </a:endParaRPr>
          </a:p>
        </p:txBody>
      </p:sp>
      <p:sp>
        <p:nvSpPr>
          <p:cNvPr id="47" name="正方形/長方形 46"/>
          <p:cNvSpPr/>
          <p:nvPr/>
        </p:nvSpPr>
        <p:spPr>
          <a:xfrm>
            <a:off x="7653048"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柔軟対応</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873266"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48" name="正方形/長方形 47"/>
          <p:cNvSpPr/>
          <p:nvPr/>
        </p:nvSpPr>
        <p:spPr>
          <a:xfrm>
            <a:off x="295634"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1475508"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2711016"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3946524"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5182032"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6417540"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7653048"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115271"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1537639"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4576111"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3998479"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5815298"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1" name="正方形/長方形 60"/>
          <p:cNvSpPr/>
          <p:nvPr/>
        </p:nvSpPr>
        <p:spPr>
          <a:xfrm>
            <a:off x="5237666"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2" name="正方形/長方形 61"/>
          <p:cNvSpPr/>
          <p:nvPr/>
        </p:nvSpPr>
        <p:spPr>
          <a:xfrm>
            <a:off x="3340603"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3" name="正方形/長方形 62"/>
          <p:cNvSpPr/>
          <p:nvPr/>
        </p:nvSpPr>
        <p:spPr>
          <a:xfrm>
            <a:off x="2762971"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4" name="正方形/長方形 63"/>
          <p:cNvSpPr/>
          <p:nvPr/>
        </p:nvSpPr>
        <p:spPr>
          <a:xfrm>
            <a:off x="7048613"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6470981"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8300428"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7722796"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pic>
        <p:nvPicPr>
          <p:cNvPr id="68" name="図 67"/>
          <p:cNvPicPr>
            <a:picLocks noChangeAspect="1"/>
          </p:cNvPicPr>
          <p:nvPr/>
        </p:nvPicPr>
        <p:blipFill>
          <a:blip r:embed="rId3">
            <a:clrChange>
              <a:clrFrom>
                <a:srgbClr val="FFFFFF"/>
              </a:clrFrom>
              <a:clrTo>
                <a:srgbClr val="FFFFFF">
                  <a:alpha val="0"/>
                </a:srgbClr>
              </a:clrTo>
            </a:clrChange>
          </a:blip>
          <a:stretch>
            <a:fillRect/>
          </a:stretch>
        </p:blipFill>
        <p:spPr>
          <a:xfrm>
            <a:off x="1134265" y="2300168"/>
            <a:ext cx="140574" cy="226732"/>
          </a:xfrm>
          <a:prstGeom prst="rect">
            <a:avLst/>
          </a:prstGeom>
        </p:spPr>
      </p:pic>
      <p:grpSp>
        <p:nvGrpSpPr>
          <p:cNvPr id="69" name="図形グループ 68"/>
          <p:cNvGrpSpPr/>
          <p:nvPr/>
        </p:nvGrpSpPr>
        <p:grpSpPr>
          <a:xfrm>
            <a:off x="1060320" y="2380184"/>
            <a:ext cx="131584" cy="275838"/>
            <a:chOff x="1305189" y="2570455"/>
            <a:chExt cx="969964" cy="2007872"/>
          </a:xfrm>
        </p:grpSpPr>
        <p:sp>
          <p:nvSpPr>
            <p:cNvPr id="70" name="円/楕円 6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1" name="フローチャート: 論理積ゲート 7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3" name="直線矢印コネクタ 12"/>
          <p:cNvCxnSpPr/>
          <p:nvPr/>
        </p:nvCxnSpPr>
        <p:spPr>
          <a:xfrm flipH="1" flipV="1">
            <a:off x="1208022" y="1842655"/>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曲線コネクタ 72"/>
          <p:cNvCxnSpPr>
            <a:stCxn id="11" idx="2"/>
            <a:endCxn id="48" idx="2"/>
          </p:cNvCxnSpPr>
          <p:nvPr/>
        </p:nvCxnSpPr>
        <p:spPr>
          <a:xfrm rot="5400000">
            <a:off x="845449" y="1553839"/>
            <a:ext cx="12700" cy="577632"/>
          </a:xfrm>
          <a:prstGeom prst="curvedConnector3">
            <a:avLst>
              <a:gd name="adj1" fmla="val 1800000"/>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240000"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パブリックでモバイル・アプリケーションと連携</a:t>
            </a:r>
            <a:endParaRPr kumimoji="1"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プライベートで基幹業務系の処理</a:t>
            </a:r>
            <a:endParaRPr kumimoji="1" lang="ja-JP" altLang="en-US" sz="1200" dirty="0">
              <a:solidFill>
                <a:srgbClr val="FFFFFF"/>
              </a:solidFill>
              <a:latin typeface="Meiryo" charset="-128"/>
              <a:ea typeface="Meiryo" charset="-128"/>
              <a:cs typeface="Meiryo" charset="-128"/>
            </a:endParaRPr>
          </a:p>
        </p:txBody>
      </p:sp>
      <p:sp>
        <p:nvSpPr>
          <p:cNvPr id="75" name="正方形/長方形 74"/>
          <p:cNvSpPr/>
          <p:nvPr/>
        </p:nvSpPr>
        <p:spPr>
          <a:xfrm>
            <a:off x="1475508"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業務ごとに両者を使い分け</a:t>
            </a:r>
            <a:endParaRPr kumimoji="1" lang="ja-JP" altLang="en-US" sz="1200" dirty="0">
              <a:solidFill>
                <a:srgbClr val="FFFFFF"/>
              </a:solidFill>
              <a:latin typeface="Meiryo" charset="-128"/>
              <a:ea typeface="Meiryo" charset="-128"/>
              <a:cs typeface="Meiryo" charset="-128"/>
            </a:endParaRPr>
          </a:p>
        </p:txBody>
      </p:sp>
      <p:sp>
        <p:nvSpPr>
          <p:cNvPr id="76" name="正方形/長方形 75"/>
          <p:cNvSpPr/>
          <p:nvPr/>
        </p:nvSpPr>
        <p:spPr>
          <a:xfrm>
            <a:off x="2711016"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通常時はプライベート</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災害時にはパブリックに切り替え</a:t>
            </a:r>
          </a:p>
        </p:txBody>
      </p:sp>
      <p:sp>
        <p:nvSpPr>
          <p:cNvPr id="77" name="正方形/長方形 76"/>
          <p:cNvSpPr/>
          <p:nvPr/>
        </p:nvSpPr>
        <p:spPr>
          <a:xfrm>
            <a:off x="3946524"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プライベートで負荷をまかないきれないときにパブリックを追加リソースと</a:t>
            </a:r>
            <a:r>
              <a:rPr lang="ja-JP" altLang="en-US" sz="1200" dirty="0" smtClean="0">
                <a:solidFill>
                  <a:srgbClr val="FFFFFF"/>
                </a:solidFill>
                <a:latin typeface="Meiryo" charset="-128"/>
                <a:ea typeface="Meiryo" charset="-128"/>
                <a:cs typeface="Meiryo" charset="-128"/>
              </a:rPr>
              <a:t>して使用</a:t>
            </a:r>
            <a:endParaRPr lang="ja-JP" altLang="en-US" sz="1200" dirty="0">
              <a:solidFill>
                <a:srgbClr val="FFFFFF"/>
              </a:solidFill>
              <a:latin typeface="Meiryo" charset="-128"/>
              <a:ea typeface="Meiryo" charset="-128"/>
              <a:cs typeface="Meiryo" charset="-128"/>
            </a:endParaRPr>
          </a:p>
        </p:txBody>
      </p:sp>
      <p:sp>
        <p:nvSpPr>
          <p:cNvPr id="78" name="正方形/長方形 77"/>
          <p:cNvSpPr/>
          <p:nvPr/>
        </p:nvSpPr>
        <p:spPr>
          <a:xfrm>
            <a:off x="5182032"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パブリックで</a:t>
            </a:r>
            <a:r>
              <a:rPr lang="en-US" altLang="ja-JP" sz="1200" dirty="0">
                <a:solidFill>
                  <a:srgbClr val="FFFFFF"/>
                </a:solidFill>
                <a:latin typeface="Meiryo" charset="-128"/>
                <a:ea typeface="Meiryo" charset="-128"/>
                <a:cs typeface="Meiryo" charset="-128"/>
              </a:rPr>
              <a:t>SaaS</a:t>
            </a:r>
            <a:r>
              <a:rPr lang="ja-JP" altLang="en-US" sz="1200" dirty="0">
                <a:solidFill>
                  <a:srgbClr val="FFFFFF"/>
                </a:solidFill>
                <a:latin typeface="Meiryo" charset="-128"/>
                <a:ea typeface="Meiryo" charset="-128"/>
                <a:cs typeface="Meiryo" charset="-128"/>
              </a:rPr>
              <a:t>を使用</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そのデータをプライベートの業務システムで処理する</a:t>
            </a:r>
          </a:p>
        </p:txBody>
      </p:sp>
      <p:sp>
        <p:nvSpPr>
          <p:cNvPr id="79" name="正方形/長方形 78"/>
          <p:cNvSpPr/>
          <p:nvPr/>
        </p:nvSpPr>
        <p:spPr>
          <a:xfrm>
            <a:off x="6417540"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通常はプライベートで処理するがピーク時はパブリックにリソースを拡大する</a:t>
            </a:r>
          </a:p>
        </p:txBody>
      </p:sp>
      <p:sp>
        <p:nvSpPr>
          <p:cNvPr id="80" name="正方形/長方形 79"/>
          <p:cNvSpPr/>
          <p:nvPr/>
        </p:nvSpPr>
        <p:spPr>
          <a:xfrm>
            <a:off x="7653048"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業務状況に応じて業務やデータを両者で柔軟に使い分ける</a:t>
            </a:r>
            <a:endParaRPr lang="en-US" altLang="ja-JP" sz="1200" dirty="0">
              <a:solidFill>
                <a:srgbClr val="FFFFFF"/>
              </a:solidFill>
              <a:latin typeface="Meiryo" charset="-128"/>
              <a:ea typeface="Meiryo" charset="-128"/>
              <a:cs typeface="Meiryo" charset="-128"/>
            </a:endParaRPr>
          </a:p>
          <a:p>
            <a:r>
              <a:rPr lang="ja-JP" altLang="en-US" sz="1000" dirty="0" smtClean="0">
                <a:solidFill>
                  <a:srgbClr val="FFFFFF"/>
                </a:solidFill>
                <a:latin typeface="Meiryo" charset="-128"/>
                <a:ea typeface="Meiryo" charset="-128"/>
                <a:cs typeface="Meiryo" charset="-128"/>
              </a:rPr>
              <a:t>（単一リソース）</a:t>
            </a:r>
            <a:endParaRPr lang="ja-JP" altLang="en-US" sz="1000" dirty="0">
              <a:solidFill>
                <a:srgbClr val="FFFFFF"/>
              </a:solidFill>
              <a:latin typeface="Meiryo" charset="-128"/>
              <a:ea typeface="Meiryo" charset="-128"/>
              <a:cs typeface="Meiryo" charset="-128"/>
            </a:endParaRPr>
          </a:p>
        </p:txBody>
      </p:sp>
      <p:sp>
        <p:nvSpPr>
          <p:cNvPr id="81" name="正方形/長方形 80"/>
          <p:cNvSpPr/>
          <p:nvPr/>
        </p:nvSpPr>
        <p:spPr>
          <a:xfrm>
            <a:off x="1584091" y="2181894"/>
            <a:ext cx="178009" cy="46918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smtClean="0">
                <a:solidFill>
                  <a:srgbClr val="FFFFFF"/>
                </a:solidFill>
                <a:latin typeface="ＭＳ Ｐゴシック"/>
                <a:ea typeface="ＭＳ Ｐゴシック"/>
                <a:cs typeface="ＭＳ Ｐゴシック"/>
              </a:rPr>
              <a:t>業務Ａ</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2640" y="2174032"/>
            <a:ext cx="178009" cy="46918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a:solidFill>
                  <a:srgbClr val="FFFFFF"/>
                </a:solidFill>
                <a:latin typeface="ＭＳ Ｐゴシック"/>
                <a:ea typeface="ＭＳ Ｐゴシック"/>
                <a:cs typeface="ＭＳ Ｐゴシック"/>
              </a:rPr>
              <a:t>Ｂ</a:t>
            </a:r>
            <a:endParaRPr kumimoji="1" lang="ja-JP" altLang="en-US" sz="800" dirty="0">
              <a:solidFill>
                <a:srgbClr val="FFFFFF"/>
              </a:solidFill>
              <a:latin typeface="ＭＳ Ｐゴシック"/>
              <a:ea typeface="ＭＳ Ｐゴシック"/>
              <a:cs typeface="ＭＳ Ｐゴシック"/>
            </a:endParaRPr>
          </a:p>
        </p:txBody>
      </p:sp>
      <p:sp>
        <p:nvSpPr>
          <p:cNvPr id="83" name="正方形/長方形 82"/>
          <p:cNvSpPr/>
          <p:nvPr/>
        </p:nvSpPr>
        <p:spPr>
          <a:xfrm>
            <a:off x="2152480" y="2181894"/>
            <a:ext cx="178009" cy="4691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業務Ｃ</a:t>
            </a:r>
            <a:endParaRPr kumimoji="1" lang="ja-JP" altLang="en-US" sz="800" dirty="0">
              <a:solidFill>
                <a:srgbClr val="FFFFFF"/>
              </a:solidFill>
              <a:latin typeface="ＭＳ Ｐゴシック"/>
              <a:ea typeface="ＭＳ Ｐゴシック"/>
              <a:cs typeface="ＭＳ Ｐゴシック"/>
            </a:endParaRPr>
          </a:p>
        </p:txBody>
      </p:sp>
      <p:sp>
        <p:nvSpPr>
          <p:cNvPr id="84" name="正方形/長方形 83"/>
          <p:cNvSpPr/>
          <p:nvPr/>
        </p:nvSpPr>
        <p:spPr>
          <a:xfrm>
            <a:off x="2411029" y="2174032"/>
            <a:ext cx="178009" cy="46918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smtClean="0">
                <a:solidFill>
                  <a:srgbClr val="FFFFFF"/>
                </a:solidFill>
                <a:latin typeface="ＭＳ Ｐゴシック"/>
                <a:ea typeface="ＭＳ Ｐゴシック"/>
                <a:cs typeface="ＭＳ Ｐゴシック"/>
              </a:rPr>
              <a:t>Ｄ</a:t>
            </a:r>
            <a:endParaRPr kumimoji="1" lang="ja-JP" altLang="en-US" sz="800" dirty="0">
              <a:solidFill>
                <a:srgbClr val="FFFFFF"/>
              </a:solidFill>
              <a:latin typeface="ＭＳ Ｐゴシック"/>
              <a:ea typeface="ＭＳ Ｐゴシック"/>
              <a:cs typeface="ＭＳ Ｐゴシック"/>
            </a:endParaRPr>
          </a:p>
        </p:txBody>
      </p:sp>
      <p:cxnSp>
        <p:nvCxnSpPr>
          <p:cNvPr id="85" name="直線矢印コネクタ 84"/>
          <p:cNvCxnSpPr>
            <a:stCxn id="81" idx="0"/>
            <a:endCxn id="57" idx="2"/>
          </p:cNvCxnSpPr>
          <p:nvPr/>
        </p:nvCxnSpPr>
        <p:spPr>
          <a:xfrm flipV="1">
            <a:off x="1673096" y="1842655"/>
            <a:ext cx="125542" cy="339239"/>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直線矢印コネクタ 87"/>
          <p:cNvCxnSpPr>
            <a:stCxn id="82" idx="0"/>
            <a:endCxn id="57" idx="2"/>
          </p:cNvCxnSpPr>
          <p:nvPr/>
        </p:nvCxnSpPr>
        <p:spPr>
          <a:xfrm flipH="1" flipV="1">
            <a:off x="1798638" y="1842655"/>
            <a:ext cx="133007" cy="3313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a:stCxn id="83" idx="0"/>
            <a:endCxn id="56" idx="2"/>
          </p:cNvCxnSpPr>
          <p:nvPr/>
        </p:nvCxnSpPr>
        <p:spPr>
          <a:xfrm flipV="1">
            <a:off x="2241485" y="1842655"/>
            <a:ext cx="134785" cy="339239"/>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4" idx="0"/>
            <a:endCxn id="56" idx="2"/>
          </p:cNvCxnSpPr>
          <p:nvPr/>
        </p:nvCxnSpPr>
        <p:spPr>
          <a:xfrm flipH="1" flipV="1">
            <a:off x="2376270" y="1842655"/>
            <a:ext cx="123764" cy="3313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9" name="円柱 98"/>
          <p:cNvSpPr/>
          <p:nvPr/>
        </p:nvSpPr>
        <p:spPr>
          <a:xfrm>
            <a:off x="2826526" y="2174032"/>
            <a:ext cx="382442" cy="469189"/>
          </a:xfrm>
          <a:prstGeom prst="can">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柱 103"/>
          <p:cNvSpPr/>
          <p:nvPr/>
        </p:nvSpPr>
        <p:spPr>
          <a:xfrm>
            <a:off x="3410381" y="2175292"/>
            <a:ext cx="382442" cy="469189"/>
          </a:xfrm>
          <a:prstGeom prst="can">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22913" y="1762693"/>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3400374" y="1769622"/>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cxnSp>
        <p:nvCxnSpPr>
          <p:cNvPr id="109" name="曲線コネクタ 108"/>
          <p:cNvCxnSpPr>
            <a:stCxn id="107" idx="2"/>
            <a:endCxn id="106" idx="2"/>
          </p:cNvCxnSpPr>
          <p:nvPr/>
        </p:nvCxnSpPr>
        <p:spPr>
          <a:xfrm rot="5400000" flipH="1">
            <a:off x="3304404" y="1662798"/>
            <a:ext cx="6929" cy="577461"/>
          </a:xfrm>
          <a:prstGeom prst="curvedConnector3">
            <a:avLst>
              <a:gd name="adj1" fmla="val -1999509"/>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4" name="直線矢印コネクタ 113"/>
          <p:cNvCxnSpPr>
            <a:stCxn id="104" idx="2"/>
            <a:endCxn id="99" idx="4"/>
          </p:cNvCxnSpPr>
          <p:nvPr/>
        </p:nvCxnSpPr>
        <p:spPr>
          <a:xfrm flipH="1" flipV="1">
            <a:off x="3208968" y="2408627"/>
            <a:ext cx="201413" cy="1260"/>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4067662" y="1767286"/>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4645123" y="1774215"/>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grpSp>
        <p:nvGrpSpPr>
          <p:cNvPr id="122" name="図形グループ 121"/>
          <p:cNvGrpSpPr/>
          <p:nvPr/>
        </p:nvGrpSpPr>
        <p:grpSpPr>
          <a:xfrm>
            <a:off x="4159257" y="2375245"/>
            <a:ext cx="131584" cy="275838"/>
            <a:chOff x="1305189" y="2570455"/>
            <a:chExt cx="969964" cy="2007872"/>
          </a:xfrm>
        </p:grpSpPr>
        <p:sp>
          <p:nvSpPr>
            <p:cNvPr id="123" name="円/楕円 12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4" name="フローチャート: 論理積ゲート 12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25" name="図形グループ 124"/>
          <p:cNvGrpSpPr/>
          <p:nvPr/>
        </p:nvGrpSpPr>
        <p:grpSpPr>
          <a:xfrm>
            <a:off x="4430880" y="2380618"/>
            <a:ext cx="131584" cy="275838"/>
            <a:chOff x="1305189" y="2570455"/>
            <a:chExt cx="969964" cy="2007872"/>
          </a:xfrm>
        </p:grpSpPr>
        <p:sp>
          <p:nvSpPr>
            <p:cNvPr id="126" name="円/楕円 12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7" name="フローチャート: 論理積ゲート 12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28" name="図形グループ 127"/>
          <p:cNvGrpSpPr/>
          <p:nvPr/>
        </p:nvGrpSpPr>
        <p:grpSpPr>
          <a:xfrm>
            <a:off x="4299296" y="2346476"/>
            <a:ext cx="131584" cy="275838"/>
            <a:chOff x="1305189" y="2570455"/>
            <a:chExt cx="969964" cy="2007872"/>
          </a:xfrm>
        </p:grpSpPr>
        <p:sp>
          <p:nvSpPr>
            <p:cNvPr id="129" name="円/楕円 12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0" name="フローチャート: 論理積ゲート 12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1" name="図形グループ 130"/>
          <p:cNvGrpSpPr/>
          <p:nvPr/>
        </p:nvGrpSpPr>
        <p:grpSpPr>
          <a:xfrm>
            <a:off x="4570919" y="2351849"/>
            <a:ext cx="131584" cy="275838"/>
            <a:chOff x="1305189" y="2570455"/>
            <a:chExt cx="969964" cy="2007872"/>
          </a:xfrm>
        </p:grpSpPr>
        <p:sp>
          <p:nvSpPr>
            <p:cNvPr id="132" name="円/楕円 13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3" name="フローチャート: 論理積ゲート 13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4" name="図形グループ 133"/>
          <p:cNvGrpSpPr/>
          <p:nvPr/>
        </p:nvGrpSpPr>
        <p:grpSpPr>
          <a:xfrm>
            <a:off x="4715320" y="2375245"/>
            <a:ext cx="131584" cy="275838"/>
            <a:chOff x="1305189" y="2570455"/>
            <a:chExt cx="969964" cy="2007872"/>
          </a:xfrm>
        </p:grpSpPr>
        <p:sp>
          <p:nvSpPr>
            <p:cNvPr id="135" name="円/楕円 13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6" name="フローチャート: 論理積ゲート 13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7" name="図形グループ 136"/>
          <p:cNvGrpSpPr/>
          <p:nvPr/>
        </p:nvGrpSpPr>
        <p:grpSpPr>
          <a:xfrm>
            <a:off x="4855358" y="2346476"/>
            <a:ext cx="131584" cy="275838"/>
            <a:chOff x="1305189" y="2570455"/>
            <a:chExt cx="969964" cy="2007872"/>
          </a:xfrm>
        </p:grpSpPr>
        <p:sp>
          <p:nvSpPr>
            <p:cNvPr id="138" name="円/楕円 13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9" name="フローチャート: 論理積ゲート 13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140" name="角丸四角形 139"/>
          <p:cNvSpPr/>
          <p:nvPr/>
        </p:nvSpPr>
        <p:spPr>
          <a:xfrm>
            <a:off x="4128467" y="2169510"/>
            <a:ext cx="855313" cy="143470"/>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Hiragino Kaku Gothic Pro W6" charset="-128"/>
                <a:ea typeface="Hiragino Kaku Gothic Pro W6" charset="-128"/>
                <a:cs typeface="Hiragino Kaku Gothic Pro W6" charset="-128"/>
              </a:rPr>
              <a:t>負荷調整</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cxnSp>
        <p:nvCxnSpPr>
          <p:cNvPr id="144" name="直線矢印コネクタ 143"/>
          <p:cNvCxnSpPr>
            <a:stCxn id="120" idx="2"/>
            <a:endCxn id="140" idx="0"/>
          </p:cNvCxnSpPr>
          <p:nvPr/>
        </p:nvCxnSpPr>
        <p:spPr>
          <a:xfrm>
            <a:off x="4263887" y="1952656"/>
            <a:ext cx="292237" cy="216854"/>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8" name="直線矢印コネクタ 147"/>
          <p:cNvCxnSpPr>
            <a:stCxn id="121" idx="2"/>
            <a:endCxn id="140" idx="0"/>
          </p:cNvCxnSpPr>
          <p:nvPr/>
        </p:nvCxnSpPr>
        <p:spPr>
          <a:xfrm flipH="1">
            <a:off x="4556124" y="1959585"/>
            <a:ext cx="285224" cy="209925"/>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53" name="正方形/長方形 152"/>
          <p:cNvSpPr/>
          <p:nvPr/>
        </p:nvSpPr>
        <p:spPr>
          <a:xfrm>
            <a:off x="5306849" y="1771915"/>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54" name="正方形/長方形 153"/>
          <p:cNvSpPr/>
          <p:nvPr/>
        </p:nvSpPr>
        <p:spPr>
          <a:xfrm>
            <a:off x="5884310" y="1778844"/>
            <a:ext cx="392449" cy="18537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700" smtClean="0">
                <a:solidFill>
                  <a:srgbClr val="FFFFFF"/>
                </a:solidFill>
                <a:latin typeface="ＭＳ Ｐゴシック"/>
                <a:ea typeface="ＭＳ Ｐゴシック"/>
                <a:cs typeface="ＭＳ Ｐゴシック"/>
              </a:rPr>
              <a:t>SaaS</a:t>
            </a:r>
            <a:endParaRPr kumimoji="1" lang="ja-JP" altLang="en-US" sz="700" dirty="0">
              <a:solidFill>
                <a:srgbClr val="FFFFFF"/>
              </a:solidFill>
              <a:latin typeface="ＭＳ Ｐゴシック"/>
              <a:ea typeface="ＭＳ Ｐゴシック"/>
              <a:cs typeface="ＭＳ Ｐゴシック"/>
            </a:endParaRPr>
          </a:p>
        </p:txBody>
      </p:sp>
      <p:cxnSp>
        <p:nvCxnSpPr>
          <p:cNvPr id="164" name="直線矢印コネクタ 163"/>
          <p:cNvCxnSpPr/>
          <p:nvPr/>
        </p:nvCxnSpPr>
        <p:spPr>
          <a:xfrm flipH="1" flipV="1">
            <a:off x="6094602" y="1960039"/>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155" name="図形グループ 154"/>
          <p:cNvGrpSpPr/>
          <p:nvPr/>
        </p:nvGrpSpPr>
        <p:grpSpPr>
          <a:xfrm>
            <a:off x="5871497" y="2354720"/>
            <a:ext cx="131584" cy="275838"/>
            <a:chOff x="1305189" y="2570455"/>
            <a:chExt cx="969964" cy="2007872"/>
          </a:xfrm>
        </p:grpSpPr>
        <p:sp>
          <p:nvSpPr>
            <p:cNvPr id="156" name="円/楕円 15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7" name="フローチャート: 論理積ゲート 15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58" name="図形グループ 157"/>
          <p:cNvGrpSpPr/>
          <p:nvPr/>
        </p:nvGrpSpPr>
        <p:grpSpPr>
          <a:xfrm>
            <a:off x="6015898" y="2378116"/>
            <a:ext cx="131584" cy="275838"/>
            <a:chOff x="1305189" y="2570455"/>
            <a:chExt cx="969964" cy="2007872"/>
          </a:xfrm>
        </p:grpSpPr>
        <p:sp>
          <p:nvSpPr>
            <p:cNvPr id="159" name="円/楕円 15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60" name="フローチャート: 論理積ゲート 15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61" name="図形グループ 160"/>
          <p:cNvGrpSpPr/>
          <p:nvPr/>
        </p:nvGrpSpPr>
        <p:grpSpPr>
          <a:xfrm>
            <a:off x="6155936" y="2349347"/>
            <a:ext cx="131584" cy="275838"/>
            <a:chOff x="1305189" y="2570455"/>
            <a:chExt cx="969964" cy="2007872"/>
          </a:xfrm>
        </p:grpSpPr>
        <p:sp>
          <p:nvSpPr>
            <p:cNvPr id="162" name="円/楕円 16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63" name="フローチャート: 論理積ゲート 16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65" name="曲線コネクタ 164"/>
          <p:cNvCxnSpPr>
            <a:stCxn id="153" idx="2"/>
            <a:endCxn id="154" idx="2"/>
          </p:cNvCxnSpPr>
          <p:nvPr/>
        </p:nvCxnSpPr>
        <p:spPr>
          <a:xfrm rot="16200000" flipH="1">
            <a:off x="5788340" y="1672018"/>
            <a:ext cx="6929" cy="577461"/>
          </a:xfrm>
          <a:prstGeom prst="curvedConnector3">
            <a:avLst>
              <a:gd name="adj1" fmla="val 3399177"/>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68" name="正方形/長方形 167"/>
          <p:cNvSpPr/>
          <p:nvPr/>
        </p:nvSpPr>
        <p:spPr>
          <a:xfrm>
            <a:off x="6551773" y="1771808"/>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69" name="正方形/長方形 168"/>
          <p:cNvSpPr/>
          <p:nvPr/>
        </p:nvSpPr>
        <p:spPr>
          <a:xfrm>
            <a:off x="7129234" y="1778737"/>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grpSp>
        <p:nvGrpSpPr>
          <p:cNvPr id="170" name="図形グループ 169"/>
          <p:cNvGrpSpPr/>
          <p:nvPr/>
        </p:nvGrpSpPr>
        <p:grpSpPr>
          <a:xfrm>
            <a:off x="6560239" y="2379767"/>
            <a:ext cx="131584" cy="275838"/>
            <a:chOff x="1305189" y="2570455"/>
            <a:chExt cx="969964" cy="2007872"/>
          </a:xfrm>
        </p:grpSpPr>
        <p:sp>
          <p:nvSpPr>
            <p:cNvPr id="171" name="円/楕円 17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2" name="フローチャート: 論理積ゲート 17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3" name="図形グループ 172"/>
          <p:cNvGrpSpPr/>
          <p:nvPr/>
        </p:nvGrpSpPr>
        <p:grpSpPr>
          <a:xfrm>
            <a:off x="6831862" y="2385140"/>
            <a:ext cx="131584" cy="275838"/>
            <a:chOff x="1305189" y="2570455"/>
            <a:chExt cx="969964" cy="2007872"/>
          </a:xfrm>
        </p:grpSpPr>
        <p:sp>
          <p:nvSpPr>
            <p:cNvPr id="174" name="円/楕円 17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5" name="フローチャート: 論理積ゲート 17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6" name="図形グループ 175"/>
          <p:cNvGrpSpPr/>
          <p:nvPr/>
        </p:nvGrpSpPr>
        <p:grpSpPr>
          <a:xfrm>
            <a:off x="6700278" y="2350998"/>
            <a:ext cx="131584" cy="275838"/>
            <a:chOff x="1305189" y="2570455"/>
            <a:chExt cx="969964" cy="2007872"/>
          </a:xfrm>
        </p:grpSpPr>
        <p:sp>
          <p:nvSpPr>
            <p:cNvPr id="177" name="円/楕円 17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8" name="フローチャート: 論理積ゲート 17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9" name="図形グループ 178"/>
          <p:cNvGrpSpPr/>
          <p:nvPr/>
        </p:nvGrpSpPr>
        <p:grpSpPr>
          <a:xfrm>
            <a:off x="7117373" y="2356371"/>
            <a:ext cx="131584" cy="275838"/>
            <a:chOff x="1305189" y="2570455"/>
            <a:chExt cx="969964" cy="2007872"/>
          </a:xfrm>
        </p:grpSpPr>
        <p:sp>
          <p:nvSpPr>
            <p:cNvPr id="180" name="円/楕円 17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1" name="フローチャート: 論理積ゲート 18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82" name="図形グループ 181"/>
          <p:cNvGrpSpPr/>
          <p:nvPr/>
        </p:nvGrpSpPr>
        <p:grpSpPr>
          <a:xfrm>
            <a:off x="7261774" y="2379767"/>
            <a:ext cx="131584" cy="275838"/>
            <a:chOff x="1305189" y="2570455"/>
            <a:chExt cx="969964" cy="2007872"/>
          </a:xfrm>
        </p:grpSpPr>
        <p:sp>
          <p:nvSpPr>
            <p:cNvPr id="183" name="円/楕円 18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4" name="フローチャート: 論理積ゲート 18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85" name="図形グループ 184"/>
          <p:cNvGrpSpPr/>
          <p:nvPr/>
        </p:nvGrpSpPr>
        <p:grpSpPr>
          <a:xfrm>
            <a:off x="7415666" y="2350998"/>
            <a:ext cx="131584" cy="275838"/>
            <a:chOff x="1305189" y="2570455"/>
            <a:chExt cx="969964" cy="2007872"/>
          </a:xfrm>
        </p:grpSpPr>
        <p:sp>
          <p:nvSpPr>
            <p:cNvPr id="186" name="円/楕円 18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7" name="フローチャート: 論理積ゲート 18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91" name="直線矢印コネクタ 190"/>
          <p:cNvCxnSpPr/>
          <p:nvPr/>
        </p:nvCxnSpPr>
        <p:spPr>
          <a:xfrm flipH="1" flipV="1">
            <a:off x="6685856" y="1965024"/>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2" name="直線矢印コネクタ 191"/>
          <p:cNvCxnSpPr/>
          <p:nvPr/>
        </p:nvCxnSpPr>
        <p:spPr>
          <a:xfrm flipH="1" flipV="1">
            <a:off x="7381598" y="1963881"/>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3" name="曲線コネクタ 192"/>
          <p:cNvCxnSpPr>
            <a:stCxn id="169" idx="2"/>
            <a:endCxn id="168" idx="2"/>
          </p:cNvCxnSpPr>
          <p:nvPr/>
        </p:nvCxnSpPr>
        <p:spPr>
          <a:xfrm rot="5400000" flipH="1">
            <a:off x="7033264" y="1671913"/>
            <a:ext cx="6929" cy="577461"/>
          </a:xfrm>
          <a:prstGeom prst="curvedConnector3">
            <a:avLst>
              <a:gd name="adj1" fmla="val -3299177"/>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00" name="正方形/長方形 199"/>
          <p:cNvSpPr/>
          <p:nvPr/>
        </p:nvSpPr>
        <p:spPr>
          <a:xfrm>
            <a:off x="7776524" y="2169232"/>
            <a:ext cx="178009" cy="46918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業務Ａ</a:t>
            </a:r>
            <a:endParaRPr kumimoji="1" lang="ja-JP" altLang="en-US" sz="800" dirty="0">
              <a:solidFill>
                <a:srgbClr val="FFFFFF"/>
              </a:solidFill>
              <a:latin typeface="ＭＳ Ｐゴシック"/>
              <a:ea typeface="ＭＳ Ｐゴシック"/>
              <a:cs typeface="ＭＳ Ｐゴシック"/>
            </a:endParaRPr>
          </a:p>
        </p:txBody>
      </p:sp>
      <p:sp>
        <p:nvSpPr>
          <p:cNvPr id="201" name="正方形/長方形 200"/>
          <p:cNvSpPr/>
          <p:nvPr/>
        </p:nvSpPr>
        <p:spPr>
          <a:xfrm>
            <a:off x="8035073" y="2161370"/>
            <a:ext cx="178009" cy="46918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a:solidFill>
                  <a:srgbClr val="FFFFFF"/>
                </a:solidFill>
                <a:latin typeface="ＭＳ Ｐゴシック"/>
                <a:ea typeface="ＭＳ Ｐゴシック"/>
                <a:cs typeface="ＭＳ Ｐゴシック"/>
              </a:rPr>
              <a:t>Ｂ</a:t>
            </a:r>
            <a:endParaRPr kumimoji="1" lang="ja-JP" altLang="en-US" sz="800" dirty="0">
              <a:solidFill>
                <a:srgbClr val="FFFFFF"/>
              </a:solidFill>
              <a:latin typeface="ＭＳ Ｐゴシック"/>
              <a:ea typeface="ＭＳ Ｐゴシック"/>
              <a:cs typeface="ＭＳ Ｐゴシック"/>
            </a:endParaRPr>
          </a:p>
        </p:txBody>
      </p:sp>
      <p:sp>
        <p:nvSpPr>
          <p:cNvPr id="202" name="正方形/長方形 201"/>
          <p:cNvSpPr/>
          <p:nvPr/>
        </p:nvSpPr>
        <p:spPr>
          <a:xfrm>
            <a:off x="8344913" y="2169232"/>
            <a:ext cx="178009" cy="4691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業務Ｃ</a:t>
            </a:r>
            <a:endParaRPr kumimoji="1" lang="ja-JP" altLang="en-US" sz="800" dirty="0">
              <a:solidFill>
                <a:srgbClr val="FFFFFF"/>
              </a:solidFill>
              <a:latin typeface="ＭＳ Ｐゴシック"/>
              <a:ea typeface="ＭＳ Ｐゴシック"/>
              <a:cs typeface="ＭＳ Ｐゴシック"/>
            </a:endParaRPr>
          </a:p>
        </p:txBody>
      </p:sp>
      <p:sp>
        <p:nvSpPr>
          <p:cNvPr id="203" name="正方形/長方形 202"/>
          <p:cNvSpPr/>
          <p:nvPr/>
        </p:nvSpPr>
        <p:spPr>
          <a:xfrm>
            <a:off x="8603462" y="2161370"/>
            <a:ext cx="178009" cy="46918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smtClean="0">
                <a:solidFill>
                  <a:srgbClr val="FFFFFF"/>
                </a:solidFill>
                <a:latin typeface="ＭＳ Ｐゴシック"/>
                <a:ea typeface="ＭＳ Ｐゴシック"/>
                <a:cs typeface="ＭＳ Ｐゴシック"/>
              </a:rPr>
              <a:t>Ｄ</a:t>
            </a:r>
            <a:endParaRPr kumimoji="1" lang="ja-JP" altLang="en-US" sz="800" dirty="0">
              <a:solidFill>
                <a:srgbClr val="FFFFFF"/>
              </a:solidFill>
              <a:latin typeface="ＭＳ Ｐゴシック"/>
              <a:ea typeface="ＭＳ Ｐゴシック"/>
              <a:cs typeface="ＭＳ Ｐゴシック"/>
            </a:endParaRPr>
          </a:p>
        </p:txBody>
      </p:sp>
      <p:cxnSp>
        <p:nvCxnSpPr>
          <p:cNvPr id="204" name="直線矢印コネクタ 203"/>
          <p:cNvCxnSpPr>
            <a:stCxn id="200" idx="0"/>
            <a:endCxn id="67" idx="2"/>
          </p:cNvCxnSpPr>
          <p:nvPr/>
        </p:nvCxnSpPr>
        <p:spPr>
          <a:xfrm flipV="1">
            <a:off x="7865529" y="1842655"/>
            <a:ext cx="118266" cy="3265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5" name="直線矢印コネクタ 204"/>
          <p:cNvCxnSpPr>
            <a:stCxn id="201" idx="0"/>
            <a:endCxn id="67" idx="2"/>
          </p:cNvCxnSpPr>
          <p:nvPr/>
        </p:nvCxnSpPr>
        <p:spPr>
          <a:xfrm flipH="1" flipV="1">
            <a:off x="7983795" y="1842655"/>
            <a:ext cx="140283" cy="318715"/>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3" name="直線矢印コネクタ 212"/>
          <p:cNvCxnSpPr>
            <a:stCxn id="202" idx="0"/>
            <a:endCxn id="66" idx="2"/>
          </p:cNvCxnSpPr>
          <p:nvPr/>
        </p:nvCxnSpPr>
        <p:spPr>
          <a:xfrm flipV="1">
            <a:off x="8433918" y="1842655"/>
            <a:ext cx="127509" cy="3265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4" name="直線矢印コネクタ 213"/>
          <p:cNvCxnSpPr>
            <a:stCxn id="203" idx="0"/>
            <a:endCxn id="66" idx="2"/>
          </p:cNvCxnSpPr>
          <p:nvPr/>
        </p:nvCxnSpPr>
        <p:spPr>
          <a:xfrm flipH="1" flipV="1">
            <a:off x="8561427" y="1842655"/>
            <a:ext cx="131040" cy="318715"/>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1" name="直線矢印コネクタ 220"/>
          <p:cNvCxnSpPr>
            <a:stCxn id="201" idx="0"/>
            <a:endCxn id="66" idx="2"/>
          </p:cNvCxnSpPr>
          <p:nvPr/>
        </p:nvCxnSpPr>
        <p:spPr>
          <a:xfrm flipV="1">
            <a:off x="8124078" y="1842655"/>
            <a:ext cx="437349" cy="318715"/>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6" name="直線矢印コネクタ 225"/>
          <p:cNvCxnSpPr>
            <a:stCxn id="202" idx="0"/>
            <a:endCxn id="67" idx="2"/>
          </p:cNvCxnSpPr>
          <p:nvPr/>
        </p:nvCxnSpPr>
        <p:spPr>
          <a:xfrm flipH="1" flipV="1">
            <a:off x="7983795" y="1842655"/>
            <a:ext cx="450123" cy="326577"/>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0" name="直線矢印コネクタ 229"/>
          <p:cNvCxnSpPr>
            <a:stCxn id="203" idx="0"/>
            <a:endCxn id="67" idx="2"/>
          </p:cNvCxnSpPr>
          <p:nvPr/>
        </p:nvCxnSpPr>
        <p:spPr>
          <a:xfrm flipH="1" flipV="1">
            <a:off x="7983795" y="1842655"/>
            <a:ext cx="708672" cy="318715"/>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3" name="直線矢印コネクタ 232"/>
          <p:cNvCxnSpPr>
            <a:stCxn id="200" idx="0"/>
            <a:endCxn id="66" idx="2"/>
          </p:cNvCxnSpPr>
          <p:nvPr/>
        </p:nvCxnSpPr>
        <p:spPr>
          <a:xfrm flipV="1">
            <a:off x="7865529" y="1842655"/>
            <a:ext cx="695898" cy="326577"/>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6" name="正方形/長方形 235"/>
          <p:cNvSpPr/>
          <p:nvPr/>
        </p:nvSpPr>
        <p:spPr>
          <a:xfrm>
            <a:off x="240000"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対象とする業務アプリケーションへのアクセス方法</a:t>
            </a:r>
            <a:endParaRPr kumimoji="1" lang="ja-JP" altLang="en-US" sz="1200" dirty="0">
              <a:solidFill>
                <a:srgbClr val="FFFFFF"/>
              </a:solidFill>
              <a:latin typeface="Meiryo" charset="-128"/>
              <a:ea typeface="Meiryo" charset="-128"/>
              <a:cs typeface="Meiryo" charset="-128"/>
            </a:endParaRPr>
          </a:p>
        </p:txBody>
      </p:sp>
      <p:sp>
        <p:nvSpPr>
          <p:cNvPr id="237" name="正方形/長方形 236"/>
          <p:cNvSpPr/>
          <p:nvPr/>
        </p:nvSpPr>
        <p:spPr>
          <a:xfrm>
            <a:off x="1475508"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業務の配置と統合監視・管理方法</a:t>
            </a:r>
            <a:endParaRPr kumimoji="1" lang="ja-JP" altLang="en-US" sz="1200" dirty="0">
              <a:solidFill>
                <a:srgbClr val="FFFFFF"/>
              </a:solidFill>
              <a:latin typeface="Meiryo" charset="-128"/>
              <a:ea typeface="Meiryo" charset="-128"/>
              <a:cs typeface="Meiryo" charset="-128"/>
            </a:endParaRPr>
          </a:p>
        </p:txBody>
      </p:sp>
      <p:sp>
        <p:nvSpPr>
          <p:cNvPr id="238" name="正方形/長方形 237"/>
          <p:cNvSpPr/>
          <p:nvPr/>
        </p:nvSpPr>
        <p:spPr>
          <a:xfrm>
            <a:off x="2711016"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データやアプリケーション同期の方法やタイミング</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サイト切り替え法</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統合監視・管理方法</a:t>
            </a:r>
            <a:endParaRPr lang="ja-JP" altLang="en-US" sz="1200" dirty="0">
              <a:solidFill>
                <a:srgbClr val="FFFFFF"/>
              </a:solidFill>
              <a:latin typeface="Meiryo" charset="-128"/>
              <a:ea typeface="Meiryo" charset="-128"/>
              <a:cs typeface="Meiryo" charset="-128"/>
            </a:endParaRPr>
          </a:p>
        </p:txBody>
      </p:sp>
      <p:sp>
        <p:nvSpPr>
          <p:cNvPr id="239" name="正方形/長方形 238"/>
          <p:cNvSpPr/>
          <p:nvPr/>
        </p:nvSpPr>
        <p:spPr>
          <a:xfrm>
            <a:off x="3946524"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ネットワーク帯域・設定</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振り分けが自動か手動で難易度が変わる</a:t>
            </a:r>
            <a:endParaRPr lang="ja-JP" altLang="en-US" sz="1200" dirty="0">
              <a:solidFill>
                <a:srgbClr val="FFFFFF"/>
              </a:solidFill>
              <a:latin typeface="Meiryo" charset="-128"/>
              <a:ea typeface="Meiryo" charset="-128"/>
              <a:cs typeface="Meiryo" charset="-128"/>
            </a:endParaRPr>
          </a:p>
        </p:txBody>
      </p:sp>
      <p:sp>
        <p:nvSpPr>
          <p:cNvPr id="240" name="正方形/長方形 239"/>
          <p:cNvSpPr/>
          <p:nvPr/>
        </p:nvSpPr>
        <p:spPr>
          <a:xfrm>
            <a:off x="5182032"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smtClean="0">
                <a:solidFill>
                  <a:srgbClr val="FFFFFF"/>
                </a:solidFill>
                <a:latin typeface="Meiryo" charset="-128"/>
                <a:ea typeface="Meiryo" charset="-128"/>
                <a:cs typeface="Meiryo" charset="-128"/>
              </a:rPr>
              <a:t>SaaS/API</a:t>
            </a:r>
            <a:r>
              <a:rPr lang="ja-JP" altLang="en-US" sz="1200" dirty="0" smtClean="0">
                <a:solidFill>
                  <a:srgbClr val="FFFFFF"/>
                </a:solidFill>
                <a:latin typeface="Meiryo" charset="-128"/>
                <a:ea typeface="Meiryo" charset="-128"/>
                <a:cs typeface="Meiryo" charset="-128"/>
              </a:rPr>
              <a:t>連携の方法</a:t>
            </a:r>
            <a:endParaRPr lang="ja-JP" altLang="en-US" sz="1200" dirty="0">
              <a:solidFill>
                <a:srgbClr val="FFFFFF"/>
              </a:solidFill>
              <a:latin typeface="Meiryo" charset="-128"/>
              <a:ea typeface="Meiryo" charset="-128"/>
              <a:cs typeface="Meiryo" charset="-128"/>
            </a:endParaRPr>
          </a:p>
        </p:txBody>
      </p:sp>
      <p:sp>
        <p:nvSpPr>
          <p:cNvPr id="241" name="正方形/長方形 240"/>
          <p:cNvSpPr/>
          <p:nvPr/>
        </p:nvSpPr>
        <p:spPr>
          <a:xfrm>
            <a:off x="6417540"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データやアプリケーション同期の方法やタイミング</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サイト切り替え法</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統合監視・管理方法</a:t>
            </a:r>
          </a:p>
        </p:txBody>
      </p:sp>
      <p:sp>
        <p:nvSpPr>
          <p:cNvPr id="242" name="正方形/長方形 241"/>
          <p:cNvSpPr/>
          <p:nvPr/>
        </p:nvSpPr>
        <p:spPr>
          <a:xfrm>
            <a:off x="7653048"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データやアプリケーション同期の方法やタイミング</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サイト切り替え法</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統合監視・管理方法</a:t>
            </a:r>
          </a:p>
        </p:txBody>
      </p:sp>
      <p:sp>
        <p:nvSpPr>
          <p:cNvPr id="243" name="正方形/長方形 242"/>
          <p:cNvSpPr/>
          <p:nvPr/>
        </p:nvSpPr>
        <p:spPr>
          <a:xfrm>
            <a:off x="241339" y="6276114"/>
            <a:ext cx="1219201" cy="263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低</a:t>
            </a:r>
            <a:endParaRPr kumimoji="1" lang="ja-JP" altLang="en-US" sz="1200" dirty="0">
              <a:solidFill>
                <a:srgbClr val="FFFFFF"/>
              </a:solidFill>
              <a:latin typeface="Meiryo" charset="-128"/>
              <a:ea typeface="Meiryo" charset="-128"/>
              <a:cs typeface="Meiryo" charset="-128"/>
            </a:endParaRPr>
          </a:p>
        </p:txBody>
      </p:sp>
      <p:sp>
        <p:nvSpPr>
          <p:cNvPr id="244" name="正方形/長方形 243"/>
          <p:cNvSpPr/>
          <p:nvPr/>
        </p:nvSpPr>
        <p:spPr>
          <a:xfrm>
            <a:off x="1476847" y="6276114"/>
            <a:ext cx="1219201" cy="263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低</a:t>
            </a:r>
            <a:endParaRPr kumimoji="1" lang="ja-JP" altLang="en-US" sz="1200" dirty="0">
              <a:solidFill>
                <a:srgbClr val="FFFFFF"/>
              </a:solidFill>
              <a:latin typeface="Meiryo" charset="-128"/>
              <a:ea typeface="Meiryo" charset="-128"/>
              <a:cs typeface="Meiryo" charset="-128"/>
            </a:endParaRPr>
          </a:p>
        </p:txBody>
      </p:sp>
      <p:sp>
        <p:nvSpPr>
          <p:cNvPr id="245" name="正方形/長方形 244"/>
          <p:cNvSpPr/>
          <p:nvPr/>
        </p:nvSpPr>
        <p:spPr>
          <a:xfrm>
            <a:off x="2712355" y="6276114"/>
            <a:ext cx="1219201" cy="26323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中</a:t>
            </a:r>
            <a:endParaRPr lang="ja-JP" altLang="en-US" sz="1200" dirty="0">
              <a:solidFill>
                <a:srgbClr val="FFFFFF"/>
              </a:solidFill>
              <a:latin typeface="Meiryo" charset="-128"/>
              <a:ea typeface="Meiryo" charset="-128"/>
              <a:cs typeface="Meiryo" charset="-128"/>
            </a:endParaRPr>
          </a:p>
        </p:txBody>
      </p:sp>
      <p:sp>
        <p:nvSpPr>
          <p:cNvPr id="246" name="正方形/長方形 245"/>
          <p:cNvSpPr/>
          <p:nvPr/>
        </p:nvSpPr>
        <p:spPr>
          <a:xfrm>
            <a:off x="3947863" y="6276114"/>
            <a:ext cx="1219201" cy="26323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endParaRPr lang="ja-JP" altLang="en-US" sz="1200" dirty="0">
              <a:solidFill>
                <a:srgbClr val="FFFFFF"/>
              </a:solidFill>
              <a:latin typeface="Meiryo" charset="-128"/>
              <a:ea typeface="Meiryo" charset="-128"/>
              <a:cs typeface="Meiryo" charset="-128"/>
            </a:endParaRPr>
          </a:p>
        </p:txBody>
      </p:sp>
      <p:sp>
        <p:nvSpPr>
          <p:cNvPr id="247" name="正方形/長方形 246"/>
          <p:cNvSpPr/>
          <p:nvPr/>
        </p:nvSpPr>
        <p:spPr>
          <a:xfrm>
            <a:off x="5183371" y="6276114"/>
            <a:ext cx="1219201" cy="26323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endParaRPr lang="ja-JP" altLang="en-US" sz="1200" dirty="0">
              <a:solidFill>
                <a:srgbClr val="FFFFFF"/>
              </a:solidFill>
              <a:latin typeface="Meiryo" charset="-128"/>
              <a:ea typeface="Meiryo" charset="-128"/>
              <a:cs typeface="Meiryo" charset="-128"/>
            </a:endParaRPr>
          </a:p>
        </p:txBody>
      </p:sp>
      <p:sp>
        <p:nvSpPr>
          <p:cNvPr id="248" name="正方形/長方形 247"/>
          <p:cNvSpPr/>
          <p:nvPr/>
        </p:nvSpPr>
        <p:spPr>
          <a:xfrm>
            <a:off x="6418879" y="6276114"/>
            <a:ext cx="1219201" cy="263232"/>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r>
              <a:rPr lang="en-US" altLang="ja-JP" sz="1200" dirty="0" smtClean="0">
                <a:solidFill>
                  <a:srgbClr val="FFFFFF"/>
                </a:solidFill>
                <a:latin typeface="Meiryo" charset="-128"/>
                <a:ea typeface="Meiryo" charset="-128"/>
                <a:cs typeface="Meiryo" charset="-128"/>
              </a:rPr>
              <a:t>+</a:t>
            </a:r>
            <a:endParaRPr lang="ja-JP" altLang="en-US" sz="1200" dirty="0">
              <a:solidFill>
                <a:srgbClr val="FFFFFF"/>
              </a:solidFill>
              <a:latin typeface="Meiryo" charset="-128"/>
              <a:ea typeface="Meiryo" charset="-128"/>
              <a:cs typeface="Meiryo" charset="-128"/>
            </a:endParaRPr>
          </a:p>
        </p:txBody>
      </p:sp>
      <p:sp>
        <p:nvSpPr>
          <p:cNvPr id="249" name="正方形/長方形 248"/>
          <p:cNvSpPr/>
          <p:nvPr/>
        </p:nvSpPr>
        <p:spPr>
          <a:xfrm>
            <a:off x="7654387" y="6276114"/>
            <a:ext cx="1219201" cy="263232"/>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r>
              <a:rPr lang="en-US" altLang="ja-JP" sz="1200" dirty="0" smtClean="0">
                <a:solidFill>
                  <a:srgbClr val="FFFFFF"/>
                </a:solidFill>
                <a:latin typeface="Meiryo" charset="-128"/>
                <a:ea typeface="Meiryo" charset="-128"/>
                <a:cs typeface="Meiryo" charset="-128"/>
              </a:rPr>
              <a:t>+</a:t>
            </a:r>
            <a:endParaRPr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767670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図形グループ 28"/>
          <p:cNvGrpSpPr/>
          <p:nvPr/>
        </p:nvGrpSpPr>
        <p:grpSpPr>
          <a:xfrm>
            <a:off x="5108974" y="3458302"/>
            <a:ext cx="3670338" cy="1725404"/>
            <a:chOff x="5097077" y="2733040"/>
            <a:chExt cx="3670338" cy="1725404"/>
          </a:xfrm>
          <a:effectLst>
            <a:outerShdw blurRad="50800" dist="38100" dir="2700000" algn="tl" rotWithShape="0">
              <a:prstClr val="black">
                <a:alpha val="40000"/>
              </a:prstClr>
            </a:outerShdw>
          </a:effectLst>
        </p:grpSpPr>
        <p:sp>
          <p:nvSpPr>
            <p:cNvPr id="12" name="角丸四角形 11"/>
            <p:cNvSpPr/>
            <p:nvPr/>
          </p:nvSpPr>
          <p:spPr>
            <a:xfrm>
              <a:off x="5464843" y="3009782"/>
              <a:ext cx="2936919" cy="813632"/>
            </a:xfrm>
            <a:prstGeom prst="round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effectLst/>
                  <a:latin typeface="ＭＳ Ｐゴシック"/>
                  <a:ea typeface="ＭＳ Ｐゴシック"/>
                  <a:cs typeface="ＭＳ Ｐゴシック"/>
                </a:rPr>
                <a:t>経費精算サービス</a:t>
              </a:r>
              <a:endParaRPr lang="en-US" altLang="ja-JP" sz="2000" dirty="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インターネット越しに経費精算</a:t>
              </a:r>
              <a:endParaRPr kumimoji="1" lang="ja-JP" altLang="en-US" sz="1600" dirty="0">
                <a:solidFill>
                  <a:srgbClr val="FFFFFF"/>
                </a:solidFill>
                <a:effectLst/>
                <a:latin typeface="ＭＳ Ｐゴシック"/>
                <a:ea typeface="ＭＳ Ｐゴシック"/>
                <a:cs typeface="ＭＳ Ｐゴシック"/>
              </a:endParaRPr>
            </a:p>
          </p:txBody>
        </p:sp>
        <p:grpSp>
          <p:nvGrpSpPr>
            <p:cNvPr id="10" name="図形グループ 9"/>
            <p:cNvGrpSpPr/>
            <p:nvPr/>
          </p:nvGrpSpPr>
          <p:grpSpPr>
            <a:xfrm>
              <a:off x="5097077" y="2733040"/>
              <a:ext cx="3670338" cy="1725404"/>
              <a:chOff x="3276600" y="2743200"/>
              <a:chExt cx="5486400" cy="1725404"/>
            </a:xfrm>
          </p:grpSpPr>
          <p:sp>
            <p:nvSpPr>
              <p:cNvPr id="11" name="角丸四角形 10"/>
              <p:cNvSpPr/>
              <p:nvPr/>
            </p:nvSpPr>
            <p:spPr bwMode="auto">
              <a:xfrm>
                <a:off x="3276600" y="2743200"/>
                <a:ext cx="5486400" cy="1725404"/>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3" name="テキスト ボックス 12"/>
              <p:cNvSpPr txBox="1"/>
              <p:nvPr/>
            </p:nvSpPr>
            <p:spPr>
              <a:xfrm>
                <a:off x="4799061" y="3944100"/>
                <a:ext cx="2492989" cy="369332"/>
              </a:xfrm>
              <a:prstGeom prst="rect">
                <a:avLst/>
              </a:prstGeom>
              <a:noFill/>
              <a:ln>
                <a:noFill/>
              </a:ln>
            </p:spPr>
            <p:txBody>
              <a:bodyPr wrap="none" rtlCol="0">
                <a:spAutoFit/>
              </a:bodyPr>
              <a:lstStyle/>
              <a:p>
                <a:pPr algn="ctr"/>
                <a:r>
                  <a:rPr kumimoji="1" lang="ja-JP" altLang="en-US" sz="1800" dirty="0" smtClean="0">
                    <a:solidFill>
                      <a:srgbClr val="FFFFFF"/>
                    </a:solidFill>
                    <a:latin typeface="ＤＦＰ太丸ゴシック体"/>
                    <a:ea typeface="ＤＦＰ太丸ゴシック体"/>
                    <a:cs typeface="ＤＦＰ太丸ゴシック体"/>
                  </a:rPr>
                  <a:t>パブリック・クラウド</a:t>
                </a:r>
                <a:endParaRPr kumimoji="1" lang="ja-JP" altLang="en-US" sz="1800" dirty="0">
                  <a:solidFill>
                    <a:srgbClr val="FFFFFF"/>
                  </a:solidFill>
                  <a:latin typeface="ＤＦＰ太丸ゴシック体"/>
                  <a:ea typeface="ＤＦＰ太丸ゴシック体"/>
                  <a:cs typeface="ＤＦＰ太丸ゴシック体"/>
                </a:endParaRPr>
              </a:p>
            </p:txBody>
          </p:sp>
        </p:grpSp>
      </p:grpSp>
      <p:sp>
        <p:nvSpPr>
          <p:cNvPr id="2" name="タイトル 1"/>
          <p:cNvSpPr>
            <a:spLocks noGrp="1"/>
          </p:cNvSpPr>
          <p:nvPr>
            <p:ph type="title"/>
          </p:nvPr>
        </p:nvSpPr>
        <p:spPr/>
        <p:txBody>
          <a:bodyPr/>
          <a:lstStyle/>
          <a:p>
            <a:r>
              <a:rPr lang="ja-JP" altLang="en-US" dirty="0"/>
              <a:t>ハイブリッド・クラウド</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grpSp>
        <p:nvGrpSpPr>
          <p:cNvPr id="18" name="図形グループ 17"/>
          <p:cNvGrpSpPr/>
          <p:nvPr/>
        </p:nvGrpSpPr>
        <p:grpSpPr>
          <a:xfrm>
            <a:off x="465318" y="3458302"/>
            <a:ext cx="3662015" cy="1725404"/>
            <a:chOff x="390688" y="2743200"/>
            <a:chExt cx="2747636" cy="2579132"/>
          </a:xfrm>
          <a:effectLst>
            <a:outerShdw blurRad="50800" dist="38100" dir="2700000" algn="tl" rotWithShape="0">
              <a:prstClr val="black">
                <a:alpha val="40000"/>
              </a:prstClr>
            </a:outerShdw>
          </a:effectLst>
        </p:grpSpPr>
        <p:sp>
          <p:nvSpPr>
            <p:cNvPr id="19" name="角丸四角形 18"/>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1" name="テキスト ボックス 20"/>
            <p:cNvSpPr txBox="1"/>
            <p:nvPr/>
          </p:nvSpPr>
          <p:spPr>
            <a:xfrm>
              <a:off x="414501" y="4567393"/>
              <a:ext cx="2723823" cy="369332"/>
            </a:xfrm>
            <a:prstGeom prst="rect">
              <a:avLst/>
            </a:prstGeom>
            <a:noFill/>
            <a:ln>
              <a:noFill/>
            </a:ln>
          </p:spPr>
          <p:txBody>
            <a:bodyPr wrap="none" rtlCol="0">
              <a:spAutoFit/>
            </a:bodyPr>
            <a:lstStyle/>
            <a:p>
              <a:pPr algn="ctr"/>
              <a:r>
                <a:rPr kumimoji="1" lang="ja-JP" altLang="en-US" sz="1800" dirty="0" smtClean="0">
                  <a:solidFill>
                    <a:srgbClr val="000090"/>
                  </a:solidFill>
                  <a:latin typeface="ＤＦＰ太丸ゴシック体"/>
                  <a:ea typeface="ＤＦＰ太丸ゴシック体"/>
                  <a:cs typeface="ＤＦＰ太丸ゴシック体"/>
                </a:rPr>
                <a:t>プライベート・クラウド</a:t>
              </a:r>
              <a:endParaRPr kumimoji="1" lang="ja-JP" altLang="en-US" sz="1800" dirty="0">
                <a:solidFill>
                  <a:srgbClr val="000090"/>
                </a:solidFill>
                <a:latin typeface="ＤＦＰ太丸ゴシック体"/>
                <a:ea typeface="ＤＦＰ太丸ゴシック体"/>
                <a:cs typeface="ＤＦＰ太丸ゴシック体"/>
              </a:endParaRPr>
            </a:p>
          </p:txBody>
        </p:sp>
      </p:grpSp>
      <p:sp>
        <p:nvSpPr>
          <p:cNvPr id="26" name="角丸四角形 25"/>
          <p:cNvSpPr/>
          <p:nvPr/>
        </p:nvSpPr>
        <p:spPr>
          <a:xfrm>
            <a:off x="824762" y="3735044"/>
            <a:ext cx="2936919" cy="813632"/>
          </a:xfrm>
          <a:prstGeom prst="roundRect">
            <a:avLst>
              <a:gd name="adj" fmla="val 0"/>
            </a:avLst>
          </a:prstGeom>
          <a:ln>
            <a:no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2000" dirty="0" smtClean="0">
                <a:solidFill>
                  <a:srgbClr val="FFFFFF"/>
                </a:solidFill>
                <a:effectLst/>
                <a:latin typeface="ＭＳ Ｐゴシック"/>
                <a:ea typeface="ＭＳ Ｐゴシック"/>
                <a:cs typeface="ＭＳ Ｐゴシック"/>
              </a:rPr>
              <a:t>ERP</a:t>
            </a:r>
          </a:p>
          <a:p>
            <a:pPr algn="ctr"/>
            <a:r>
              <a:rPr lang="ja-JP" altLang="en-US" sz="1200" dirty="0" smtClean="0">
                <a:solidFill>
                  <a:srgbClr val="FFFFFF"/>
                </a:solidFill>
                <a:latin typeface="ＭＳ Ｐゴシック"/>
                <a:ea typeface="ＭＳ Ｐゴシック"/>
                <a:cs typeface="ＭＳ Ｐゴシック"/>
              </a:rPr>
              <a:t>会計・小口請求処理</a:t>
            </a:r>
            <a:endParaRPr kumimoji="1" lang="ja-JP" altLang="en-US" sz="1200" dirty="0">
              <a:solidFill>
                <a:srgbClr val="FFFFFF"/>
              </a:solidFill>
              <a:effectLst/>
              <a:latin typeface="ＭＳ Ｐゴシック"/>
              <a:ea typeface="ＭＳ Ｐゴシック"/>
              <a:cs typeface="ＭＳ Ｐゴシック"/>
            </a:endParaRPr>
          </a:p>
        </p:txBody>
      </p:sp>
      <p:pic>
        <p:nvPicPr>
          <p:cNvPr id="28" name="Picture 7" descr="j0433941"/>
          <p:cNvPicPr>
            <a:picLocks noChangeAspect="1" noChangeArrowheads="1"/>
          </p:cNvPicPr>
          <p:nvPr/>
        </p:nvPicPr>
        <p:blipFill>
          <a:blip r:embed="rId2"/>
          <a:srcRect/>
          <a:stretch>
            <a:fillRect/>
          </a:stretch>
        </p:blipFill>
        <p:spPr bwMode="auto">
          <a:xfrm flipH="1">
            <a:off x="3318518" y="1893662"/>
            <a:ext cx="533400" cy="533400"/>
          </a:xfrm>
          <a:prstGeom prst="rect">
            <a:avLst/>
          </a:prstGeom>
          <a:noFill/>
          <a:ln w="9525">
            <a:noFill/>
            <a:miter lim="800000"/>
            <a:headEnd/>
            <a:tailEnd/>
          </a:ln>
        </p:spPr>
      </p:pic>
      <p:sp>
        <p:nvSpPr>
          <p:cNvPr id="32" name="角丸四角形 31"/>
          <p:cNvSpPr/>
          <p:nvPr/>
        </p:nvSpPr>
        <p:spPr>
          <a:xfrm>
            <a:off x="5476740" y="3735044"/>
            <a:ext cx="2936919" cy="813632"/>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経費精算サービス</a:t>
            </a:r>
            <a:endParaRPr lang="en-US" altLang="ja-JP" sz="16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交通費やその他経費の精算手続き</a:t>
            </a:r>
            <a:endParaRPr lang="en-US" altLang="ja-JP" sz="1200" dirty="0" smtClean="0">
              <a:solidFill>
                <a:srgbClr val="FFFFFF"/>
              </a:solidFill>
              <a:latin typeface="ＭＳ Ｐゴシック"/>
              <a:ea typeface="ＭＳ Ｐゴシック"/>
              <a:cs typeface="ＭＳ Ｐゴシック"/>
            </a:endParaRPr>
          </a:p>
        </p:txBody>
      </p:sp>
      <p:sp>
        <p:nvSpPr>
          <p:cNvPr id="5" name="角丸四角形 4"/>
          <p:cNvSpPr/>
          <p:nvPr/>
        </p:nvSpPr>
        <p:spPr bwMode="auto">
          <a:xfrm>
            <a:off x="5223133" y="210983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noFill/>
            <a:headEnd type="none" w="med" len="med"/>
            <a:tailEnd type="none" w="med" len="med"/>
          </a:ln>
          <a:effectLst>
            <a:outerShdw blurRad="50800" dist="38100" dir="2700000" algn="tl" rotWithShape="0">
              <a:prstClr val="black">
                <a:alpha val="40000"/>
              </a:prstClr>
            </a:outerShdw>
          </a:effectLst>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6" name="Picture 7" descr="j0433941"/>
          <p:cNvPicPr>
            <a:picLocks noChangeAspect="1" noChangeArrowheads="1"/>
          </p:cNvPicPr>
          <p:nvPr/>
        </p:nvPicPr>
        <p:blipFill>
          <a:blip r:embed="rId2"/>
          <a:srcRect/>
          <a:stretch>
            <a:fillRect/>
          </a:stretch>
        </p:blipFill>
        <p:spPr bwMode="auto">
          <a:xfrm>
            <a:off x="5265775" y="1675929"/>
            <a:ext cx="533400" cy="5349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7" descr="j0433941"/>
          <p:cNvPicPr>
            <a:picLocks noChangeAspect="1" noChangeArrowheads="1"/>
          </p:cNvPicPr>
          <p:nvPr/>
        </p:nvPicPr>
        <p:blipFill>
          <a:blip r:embed="rId2"/>
          <a:srcRect/>
          <a:stretch>
            <a:fillRect/>
          </a:stretch>
        </p:blipFill>
        <p:spPr bwMode="auto">
          <a:xfrm>
            <a:off x="5746788" y="1677517"/>
            <a:ext cx="533400" cy="533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7" descr="j0433941"/>
          <p:cNvPicPr>
            <a:picLocks noChangeAspect="1" noChangeArrowheads="1"/>
          </p:cNvPicPr>
          <p:nvPr/>
        </p:nvPicPr>
        <p:blipFill>
          <a:blip r:embed="rId2"/>
          <a:srcRect/>
          <a:stretch>
            <a:fillRect/>
          </a:stretch>
        </p:blipFill>
        <p:spPr bwMode="auto">
          <a:xfrm>
            <a:off x="6256375" y="1677517"/>
            <a:ext cx="533400" cy="533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図 13" descr="MC90043488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8650" y="1832405"/>
            <a:ext cx="570845" cy="570845"/>
          </a:xfrm>
          <a:prstGeom prst="rect">
            <a:avLst/>
          </a:prstGeom>
        </p:spPr>
      </p:pic>
      <p:pic>
        <p:nvPicPr>
          <p:cNvPr id="15" name="図 10"/>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7245" y="1991147"/>
            <a:ext cx="257396" cy="410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図 32" descr="MC9004398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73" y="1939199"/>
            <a:ext cx="399839" cy="399839"/>
          </a:xfrm>
          <a:prstGeom prst="rect">
            <a:avLst/>
          </a:prstGeom>
        </p:spPr>
      </p:pic>
      <p:sp>
        <p:nvSpPr>
          <p:cNvPr id="35" name="上下矢印 34"/>
          <p:cNvSpPr/>
          <p:nvPr/>
        </p:nvSpPr>
        <p:spPr bwMode="auto">
          <a:xfrm>
            <a:off x="3387994" y="2421565"/>
            <a:ext cx="363802" cy="1331794"/>
          </a:xfrm>
          <a:prstGeom prst="upDownArrow">
            <a:avLst/>
          </a:prstGeom>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36" name="テキスト ボックス 35"/>
          <p:cNvSpPr txBox="1"/>
          <p:nvPr/>
        </p:nvSpPr>
        <p:spPr>
          <a:xfrm>
            <a:off x="3184564" y="1716602"/>
            <a:ext cx="800219" cy="276999"/>
          </a:xfrm>
          <a:prstGeom prst="rect">
            <a:avLst/>
          </a:prstGeom>
          <a:noFill/>
        </p:spPr>
        <p:txBody>
          <a:bodyPr wrap="none" rtlCol="0">
            <a:spAutoFit/>
          </a:bodyPr>
          <a:lstStyle/>
          <a:p>
            <a:r>
              <a:rPr kumimoji="1" lang="ja-JP" altLang="en-US" sz="1200" dirty="0" smtClean="0">
                <a:solidFill>
                  <a:srgbClr val="0000FF"/>
                </a:solidFill>
              </a:rPr>
              <a:t>経理担当</a:t>
            </a:r>
            <a:endParaRPr kumimoji="1" lang="ja-JP" altLang="en-US" sz="1200" dirty="0">
              <a:solidFill>
                <a:srgbClr val="0000FF"/>
              </a:solidFill>
            </a:endParaRPr>
          </a:p>
        </p:txBody>
      </p:sp>
      <p:sp>
        <p:nvSpPr>
          <p:cNvPr id="37" name="左矢印 36"/>
          <p:cNvSpPr/>
          <p:nvPr/>
        </p:nvSpPr>
        <p:spPr>
          <a:xfrm>
            <a:off x="3761681" y="3940105"/>
            <a:ext cx="1614741" cy="416738"/>
          </a:xfrm>
          <a:prstGeom prst="lef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38" name="角丸四角形 37"/>
          <p:cNvSpPr/>
          <p:nvPr/>
        </p:nvSpPr>
        <p:spPr>
          <a:xfrm>
            <a:off x="2082300" y="1826908"/>
            <a:ext cx="1055961" cy="594657"/>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カード会社</a:t>
            </a:r>
            <a:endParaRPr kumimoji="1" lang="ja-JP" altLang="en-US" sz="1200" dirty="0">
              <a:solidFill>
                <a:srgbClr val="FFFFFF"/>
              </a:solidFill>
              <a:effectLst/>
              <a:latin typeface="ＭＳ Ｐゴシック"/>
              <a:ea typeface="ＭＳ Ｐゴシック"/>
              <a:cs typeface="ＭＳ Ｐゴシック"/>
            </a:endParaRPr>
          </a:p>
        </p:txBody>
      </p:sp>
      <p:sp>
        <p:nvSpPr>
          <p:cNvPr id="39" name="角丸四角形 38"/>
          <p:cNvSpPr/>
          <p:nvPr/>
        </p:nvSpPr>
        <p:spPr>
          <a:xfrm>
            <a:off x="824762" y="1846204"/>
            <a:ext cx="1055961" cy="594657"/>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銀行</a:t>
            </a:r>
            <a:endParaRPr kumimoji="1" lang="en-US" altLang="ja-JP" sz="1200" dirty="0" smtClean="0">
              <a:solidFill>
                <a:srgbClr val="FFFFFF"/>
              </a:solidFill>
              <a:effectLst/>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（個人口座）</a:t>
            </a:r>
            <a:endParaRPr kumimoji="1" lang="ja-JP" altLang="en-US" sz="800" dirty="0">
              <a:solidFill>
                <a:srgbClr val="FFFFFF"/>
              </a:solidFill>
              <a:effectLst/>
              <a:latin typeface="ＭＳ Ｐゴシック"/>
              <a:ea typeface="ＭＳ Ｐゴシック"/>
              <a:cs typeface="ＭＳ Ｐゴシック"/>
            </a:endParaRPr>
          </a:p>
        </p:txBody>
      </p:sp>
      <p:sp>
        <p:nvSpPr>
          <p:cNvPr id="41" name="下矢印 40"/>
          <p:cNvSpPr/>
          <p:nvPr/>
        </p:nvSpPr>
        <p:spPr>
          <a:xfrm>
            <a:off x="2440825" y="2440861"/>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2" name="下矢印 41"/>
          <p:cNvSpPr/>
          <p:nvPr/>
        </p:nvSpPr>
        <p:spPr>
          <a:xfrm flipV="1">
            <a:off x="1184032" y="2440861"/>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3" name="下矢印 42"/>
          <p:cNvSpPr/>
          <p:nvPr/>
        </p:nvSpPr>
        <p:spPr>
          <a:xfrm>
            <a:off x="5799175" y="2401432"/>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4" name="下矢印 43"/>
          <p:cNvSpPr/>
          <p:nvPr/>
        </p:nvSpPr>
        <p:spPr>
          <a:xfrm>
            <a:off x="7862659" y="2403250"/>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9" name="角丸四角形 8"/>
          <p:cNvSpPr/>
          <p:nvPr/>
        </p:nvSpPr>
        <p:spPr bwMode="auto">
          <a:xfrm>
            <a:off x="5214811" y="2706462"/>
            <a:ext cx="3564502"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インターネット</a:t>
            </a:r>
          </a:p>
        </p:txBody>
      </p:sp>
    </p:spTree>
    <p:extLst>
      <p:ext uri="{BB962C8B-B14F-4D97-AF65-F5344CB8AC3E}">
        <p14:creationId xmlns:p14="http://schemas.microsoft.com/office/powerpoint/2010/main" val="221029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ハイブリッド・クラウド</a:t>
            </a:r>
            <a:r>
              <a:rPr lang="ja-JP" altLang="en-US" dirty="0" smtClean="0"/>
              <a:t>（３）</a:t>
            </a:r>
            <a:endParaRPr kumimoji="1" lang="ja-JP" altLang="en-US" sz="2800" dirty="0"/>
          </a:p>
        </p:txBody>
      </p:sp>
      <p:sp>
        <p:nvSpPr>
          <p:cNvPr id="16" name="角丸四角形 15"/>
          <p:cNvSpPr/>
          <p:nvPr/>
        </p:nvSpPr>
        <p:spPr bwMode="auto">
          <a:xfrm>
            <a:off x="533400" y="990600"/>
            <a:ext cx="3657600" cy="4648200"/>
          </a:xfrm>
          <a:prstGeom prst="roundRect">
            <a:avLst>
              <a:gd name="adj" fmla="val 0"/>
            </a:avLst>
          </a:prstGeom>
          <a:solidFill>
            <a:srgbClr val="33ACBD"/>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7" name="正方形/長方形 16"/>
          <p:cNvSpPr/>
          <p:nvPr/>
        </p:nvSpPr>
        <p:spPr bwMode="auto">
          <a:xfrm>
            <a:off x="838200" y="1613848"/>
            <a:ext cx="3048000" cy="1333500"/>
          </a:xfrm>
          <a:prstGeom prst="rect">
            <a:avLst/>
          </a:prstGeom>
          <a:solidFill>
            <a:schemeClr val="accent4">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8" name="正方形/長方形 17"/>
          <p:cNvSpPr/>
          <p:nvPr/>
        </p:nvSpPr>
        <p:spPr bwMode="auto">
          <a:xfrm>
            <a:off x="838200" y="3962400"/>
            <a:ext cx="3048000" cy="1333500"/>
          </a:xfrm>
          <a:prstGeom prst="rect">
            <a:avLst/>
          </a:prstGeom>
          <a:solidFill>
            <a:srgbClr val="0080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2" name="テキスト ボックス 21"/>
          <p:cNvSpPr txBox="1"/>
          <p:nvPr/>
        </p:nvSpPr>
        <p:spPr>
          <a:xfrm>
            <a:off x="868604" y="1066800"/>
            <a:ext cx="3005951" cy="400110"/>
          </a:xfrm>
          <a:prstGeom prst="rect">
            <a:avLst/>
          </a:prstGeom>
          <a:noFill/>
        </p:spPr>
        <p:txBody>
          <a:bodyPr wrap="none" rtlCol="0">
            <a:spAutoFit/>
          </a:bodyPr>
          <a:lstStyle/>
          <a:p>
            <a:pPr algn="ctr"/>
            <a:r>
              <a:rPr lang="ja-JP" altLang="en-US" sz="2000" dirty="0" smtClean="0">
                <a:solidFill>
                  <a:schemeClr val="bg1"/>
                </a:solidFill>
                <a:latin typeface="メイリオ"/>
                <a:ea typeface="メイリオ"/>
                <a:cs typeface="メイリオ"/>
              </a:rPr>
              <a:t>同一のアーキテクチャー</a:t>
            </a:r>
            <a:endParaRPr kumimoji="1" lang="ja-JP" altLang="en-US" sz="2000" dirty="0">
              <a:solidFill>
                <a:schemeClr val="bg1"/>
              </a:solidFill>
              <a:latin typeface="メイリオ"/>
              <a:ea typeface="メイリオ"/>
              <a:cs typeface="メイリオ"/>
            </a:endParaRPr>
          </a:p>
        </p:txBody>
      </p:sp>
      <p:sp>
        <p:nvSpPr>
          <p:cNvPr id="23" name="正方形/長方形 22"/>
          <p:cNvSpPr/>
          <p:nvPr/>
        </p:nvSpPr>
        <p:spPr bwMode="auto">
          <a:xfrm>
            <a:off x="955431" y="2280598"/>
            <a:ext cx="1295400" cy="432748"/>
          </a:xfrm>
          <a:prstGeom prst="rect">
            <a:avLst/>
          </a:prstGeom>
          <a:solidFill>
            <a:schemeClr val="accent3">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Ａ</a:t>
            </a:r>
          </a:p>
        </p:txBody>
      </p:sp>
      <p:sp>
        <p:nvSpPr>
          <p:cNvPr id="24" name="正方形/長方形 23"/>
          <p:cNvSpPr/>
          <p:nvPr/>
        </p:nvSpPr>
        <p:spPr bwMode="auto">
          <a:xfrm>
            <a:off x="2438400" y="2280598"/>
            <a:ext cx="1295400" cy="432748"/>
          </a:xfrm>
          <a:prstGeom prst="rect">
            <a:avLst/>
          </a:prstGeom>
          <a:solidFill>
            <a:schemeClr val="accent5">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Ｂ</a:t>
            </a:r>
          </a:p>
        </p:txBody>
      </p:sp>
      <p:sp>
        <p:nvSpPr>
          <p:cNvPr id="25" name="正方形/長方形 24"/>
          <p:cNvSpPr/>
          <p:nvPr/>
        </p:nvSpPr>
        <p:spPr bwMode="auto">
          <a:xfrm>
            <a:off x="955431" y="4629150"/>
            <a:ext cx="1295400" cy="432748"/>
          </a:xfrm>
          <a:prstGeom prst="rect">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Ｃ</a:t>
            </a:r>
          </a:p>
        </p:txBody>
      </p:sp>
      <p:sp>
        <p:nvSpPr>
          <p:cNvPr id="26" name="テキスト ボックス 25"/>
          <p:cNvSpPr txBox="1"/>
          <p:nvPr/>
        </p:nvSpPr>
        <p:spPr>
          <a:xfrm>
            <a:off x="987465" y="1752600"/>
            <a:ext cx="2749471"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2000" dirty="0" smtClean="0">
                <a:solidFill>
                  <a:schemeClr val="bg1"/>
                </a:solidFill>
                <a:latin typeface="メイリオ"/>
                <a:ea typeface="メイリオ"/>
                <a:cs typeface="メイリオ"/>
              </a:rPr>
              <a:t>パブリック・クラウド</a:t>
            </a:r>
            <a:endParaRPr kumimoji="1" lang="ja-JP" altLang="en-US" sz="2000" dirty="0">
              <a:solidFill>
                <a:schemeClr val="bg1"/>
              </a:solidFill>
              <a:latin typeface="メイリオ"/>
              <a:ea typeface="メイリオ"/>
              <a:cs typeface="メイリオ"/>
            </a:endParaRPr>
          </a:p>
        </p:txBody>
      </p:sp>
      <p:sp>
        <p:nvSpPr>
          <p:cNvPr id="27" name="テキスト ボックス 26"/>
          <p:cNvSpPr txBox="1"/>
          <p:nvPr/>
        </p:nvSpPr>
        <p:spPr>
          <a:xfrm>
            <a:off x="859225" y="4095690"/>
            <a:ext cx="3005951"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2000" dirty="0" smtClean="0">
                <a:solidFill>
                  <a:schemeClr val="bg1"/>
                </a:solidFill>
                <a:latin typeface="メイリオ"/>
                <a:ea typeface="メイリオ"/>
                <a:cs typeface="メイリオ"/>
              </a:rPr>
              <a:t>プライベート・クラウド</a:t>
            </a:r>
            <a:endParaRPr kumimoji="1" lang="ja-JP" altLang="en-US" sz="2000" dirty="0">
              <a:solidFill>
                <a:schemeClr val="bg1"/>
              </a:solidFill>
              <a:latin typeface="メイリオ"/>
              <a:ea typeface="メイリオ"/>
              <a:cs typeface="メイリオ"/>
            </a:endParaRPr>
          </a:p>
        </p:txBody>
      </p:sp>
      <p:sp>
        <p:nvSpPr>
          <p:cNvPr id="32" name="角丸四角形 31"/>
          <p:cNvSpPr/>
          <p:nvPr/>
        </p:nvSpPr>
        <p:spPr bwMode="auto">
          <a:xfrm>
            <a:off x="533400" y="5791200"/>
            <a:ext cx="3657600" cy="628710"/>
          </a:xfrm>
          <a:prstGeom prst="roundRect">
            <a:avLst>
              <a:gd name="adj" fmla="val 50000"/>
            </a:avLst>
          </a:prstGeom>
          <a:solidFill>
            <a:srgbClr val="FF6666"/>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メイリオ"/>
                <a:ea typeface="メイリオ"/>
                <a:cs typeface="メイリオ"/>
              </a:rPr>
              <a:t>クラウド基盤</a:t>
            </a:r>
          </a:p>
        </p:txBody>
      </p:sp>
      <p:sp>
        <p:nvSpPr>
          <p:cNvPr id="33" name="角丸四角形 32"/>
          <p:cNvSpPr/>
          <p:nvPr/>
        </p:nvSpPr>
        <p:spPr bwMode="auto">
          <a:xfrm>
            <a:off x="4756245" y="5791200"/>
            <a:ext cx="3930555" cy="628710"/>
          </a:xfrm>
          <a:prstGeom prst="roundRect">
            <a:avLst>
              <a:gd name="adj" fmla="val 50000"/>
            </a:avLst>
          </a:prstGeom>
          <a:solidFill>
            <a:schemeClr val="accent1">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メイリオ"/>
                <a:ea typeface="メイリオ"/>
                <a:cs typeface="メイリオ"/>
              </a:rPr>
              <a:t>仮想基板</a:t>
            </a:r>
          </a:p>
        </p:txBody>
      </p:sp>
      <p:grpSp>
        <p:nvGrpSpPr>
          <p:cNvPr id="39" name="グループ化 38"/>
          <p:cNvGrpSpPr/>
          <p:nvPr/>
        </p:nvGrpSpPr>
        <p:grpSpPr>
          <a:xfrm>
            <a:off x="834787" y="2826224"/>
            <a:ext cx="3048000" cy="1269466"/>
            <a:chOff x="987187" y="2826224"/>
            <a:chExt cx="3048000" cy="1269466"/>
          </a:xfrm>
        </p:grpSpPr>
        <p:sp>
          <p:nvSpPr>
            <p:cNvPr id="34" name="上下矢印 33"/>
            <p:cNvSpPr/>
            <p:nvPr/>
          </p:nvSpPr>
          <p:spPr bwMode="auto">
            <a:xfrm>
              <a:off x="2231977" y="2826224"/>
              <a:ext cx="565245" cy="1269466"/>
            </a:xfrm>
            <a:prstGeom prst="upDownArrow">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9" name="正方形/長方形 18"/>
            <p:cNvSpPr/>
            <p:nvPr/>
          </p:nvSpPr>
          <p:spPr bwMode="auto">
            <a:xfrm>
              <a:off x="987187" y="3171825"/>
              <a:ext cx="3048000" cy="566098"/>
            </a:xfrm>
            <a:prstGeom prst="rect">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セルフサービス・ポータル</a:t>
              </a:r>
            </a:p>
          </p:txBody>
        </p:sp>
      </p:grpSp>
      <p:pic>
        <p:nvPicPr>
          <p:cNvPr id="37" name="Picture 7" descr="j0433941"/>
          <p:cNvPicPr>
            <a:picLocks noChangeAspect="1" noChangeArrowheads="1"/>
          </p:cNvPicPr>
          <p:nvPr/>
        </p:nvPicPr>
        <p:blipFill>
          <a:blip r:embed="rId3"/>
          <a:srcRect/>
          <a:stretch>
            <a:fillRect/>
          </a:stretch>
        </p:blipFill>
        <p:spPr bwMode="auto">
          <a:xfrm flipH="1">
            <a:off x="6934200" y="4045424"/>
            <a:ext cx="1600200" cy="1600200"/>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pic>
      <p:grpSp>
        <p:nvGrpSpPr>
          <p:cNvPr id="40" name="グループ化 39"/>
          <p:cNvGrpSpPr/>
          <p:nvPr/>
        </p:nvGrpSpPr>
        <p:grpSpPr>
          <a:xfrm>
            <a:off x="3873690" y="1610436"/>
            <a:ext cx="2755710" cy="3685464"/>
            <a:chOff x="4026090" y="1610436"/>
            <a:chExt cx="2755710" cy="3685464"/>
          </a:xfrm>
        </p:grpSpPr>
        <p:sp>
          <p:nvSpPr>
            <p:cNvPr id="36" name="フリーフォーム 35"/>
            <p:cNvSpPr/>
            <p:nvPr/>
          </p:nvSpPr>
          <p:spPr bwMode="auto">
            <a:xfrm>
              <a:off x="4026090" y="1610436"/>
              <a:ext cx="1050877" cy="3684895"/>
            </a:xfrm>
            <a:custGeom>
              <a:avLst/>
              <a:gdLst>
                <a:gd name="connsiteX0" fmla="*/ 0 w 1050877"/>
                <a:gd name="connsiteY0" fmla="*/ 1555845 h 3684895"/>
                <a:gd name="connsiteX1" fmla="*/ 1050877 w 1050877"/>
                <a:gd name="connsiteY1" fmla="*/ 0 h 3684895"/>
                <a:gd name="connsiteX2" fmla="*/ 1037229 w 1050877"/>
                <a:gd name="connsiteY2" fmla="*/ 3684895 h 3684895"/>
                <a:gd name="connsiteX3" fmla="*/ 0 w 1050877"/>
                <a:gd name="connsiteY3" fmla="*/ 2142698 h 3684895"/>
                <a:gd name="connsiteX4" fmla="*/ 0 w 1050877"/>
                <a:gd name="connsiteY4" fmla="*/ 1555845 h 368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877" h="3684895">
                  <a:moveTo>
                    <a:pt x="0" y="1555845"/>
                  </a:moveTo>
                  <a:lnTo>
                    <a:pt x="1050877" y="0"/>
                  </a:lnTo>
                  <a:cubicBezTo>
                    <a:pt x="1046328" y="1228298"/>
                    <a:pt x="1041778" y="2456597"/>
                    <a:pt x="1037229" y="3684895"/>
                  </a:cubicBezTo>
                  <a:lnTo>
                    <a:pt x="0" y="2142698"/>
                  </a:lnTo>
                  <a:lnTo>
                    <a:pt x="0" y="1555845"/>
                  </a:lnTo>
                  <a:close/>
                </a:path>
              </a:pathLst>
            </a:custGeom>
            <a:solidFill>
              <a:schemeClr val="accent6">
                <a:lumMod val="40000"/>
                <a:lumOff val="60000"/>
              </a:schemeClr>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1" name="正方形/長方形 20"/>
            <p:cNvSpPr/>
            <p:nvPr/>
          </p:nvSpPr>
          <p:spPr bwMode="auto">
            <a:xfrm>
              <a:off x="5061045" y="1613848"/>
              <a:ext cx="1720755" cy="3682052"/>
            </a:xfrm>
            <a:prstGeom prst="rect">
              <a:avLst/>
            </a:prstGeom>
            <a:solidFill>
              <a:schemeClr val="accent6">
                <a:lumMod val="40000"/>
                <a:lumOff val="60000"/>
              </a:schemeClr>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8" name="正方形/長方形 27"/>
            <p:cNvSpPr/>
            <p:nvPr/>
          </p:nvSpPr>
          <p:spPr bwMode="auto">
            <a:xfrm>
              <a:off x="5273722" y="2514600"/>
              <a:ext cx="1295400" cy="432748"/>
            </a:xfrm>
            <a:prstGeom prst="rect">
              <a:avLst/>
            </a:prstGeom>
            <a:solidFill>
              <a:srgbClr val="77933C"/>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Ａ</a:t>
              </a:r>
            </a:p>
          </p:txBody>
        </p:sp>
        <p:sp>
          <p:nvSpPr>
            <p:cNvPr id="29" name="正方形/長方形 28"/>
            <p:cNvSpPr/>
            <p:nvPr/>
          </p:nvSpPr>
          <p:spPr bwMode="auto">
            <a:xfrm>
              <a:off x="5273722" y="3238500"/>
              <a:ext cx="1295400" cy="432748"/>
            </a:xfrm>
            <a:prstGeom prst="rect">
              <a:avLst/>
            </a:prstGeom>
            <a:solidFill>
              <a:srgbClr val="31859C"/>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Ｂ</a:t>
              </a:r>
            </a:p>
          </p:txBody>
        </p:sp>
        <p:sp>
          <p:nvSpPr>
            <p:cNvPr id="30" name="正方形/長方形 29"/>
            <p:cNvSpPr/>
            <p:nvPr/>
          </p:nvSpPr>
          <p:spPr bwMode="auto">
            <a:xfrm>
              <a:off x="5273722" y="3962400"/>
              <a:ext cx="1295400" cy="432748"/>
            </a:xfrm>
            <a:prstGeom prst="rect">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Ｃ</a:t>
              </a:r>
            </a:p>
          </p:txBody>
        </p:sp>
        <p:sp>
          <p:nvSpPr>
            <p:cNvPr id="38" name="テキスト ボックス 37"/>
            <p:cNvSpPr txBox="1"/>
            <p:nvPr/>
          </p:nvSpPr>
          <p:spPr>
            <a:xfrm>
              <a:off x="5105400" y="1840468"/>
              <a:ext cx="1620957" cy="307777"/>
            </a:xfrm>
            <a:prstGeom prst="rect">
              <a:avLst/>
            </a:prstGeom>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400" dirty="0" smtClean="0">
                  <a:solidFill>
                    <a:schemeClr val="bg1"/>
                  </a:solidFill>
                  <a:latin typeface="メイリオ"/>
                  <a:ea typeface="メイリオ"/>
                  <a:cs typeface="メイリオ"/>
                </a:rPr>
                <a:t>ユーザー・ビュー</a:t>
              </a:r>
              <a:endParaRPr kumimoji="1" lang="ja-JP" altLang="en-US" sz="1400" dirty="0">
                <a:solidFill>
                  <a:schemeClr val="bg1"/>
                </a:solidFill>
                <a:latin typeface="メイリオ"/>
                <a:ea typeface="メイリオ"/>
                <a:cs typeface="メイリオ"/>
              </a:endParaRPr>
            </a:p>
          </p:txBody>
        </p:sp>
      </p:grpSp>
      <p:sp>
        <p:nvSpPr>
          <p:cNvPr id="41" name="角丸四角形吹き出し 40"/>
          <p:cNvSpPr/>
          <p:nvPr/>
        </p:nvSpPr>
        <p:spPr bwMode="auto">
          <a:xfrm>
            <a:off x="6781800" y="1610436"/>
            <a:ext cx="1905000" cy="2095500"/>
          </a:xfrm>
          <a:prstGeom prst="wedgeRoundRectCallout">
            <a:avLst>
              <a:gd name="adj1" fmla="val -5259"/>
              <a:gd name="adj2" fmla="val 78131"/>
              <a:gd name="adj3" fmla="val 16667"/>
            </a:avLst>
          </a:prstGeom>
          <a:solidFill>
            <a:schemeClr val="accent6">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パブリックと</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プライベートが</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ひとつの</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リソース</a:t>
            </a:r>
            <a:endParaRPr kumimoji="0" lang="en-US" altLang="ja-JP" sz="16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プール</a:t>
            </a:r>
          </a:p>
        </p:txBody>
      </p:sp>
      <p:grpSp>
        <p:nvGrpSpPr>
          <p:cNvPr id="45" name="グループ化 44"/>
          <p:cNvGrpSpPr/>
          <p:nvPr/>
        </p:nvGrpSpPr>
        <p:grpSpPr>
          <a:xfrm>
            <a:off x="3927712" y="990600"/>
            <a:ext cx="4797188" cy="483386"/>
            <a:chOff x="3737212" y="990600"/>
            <a:chExt cx="4797188" cy="483386"/>
          </a:xfrm>
        </p:grpSpPr>
        <p:sp>
          <p:nvSpPr>
            <p:cNvPr id="44" name="角丸四角形 43"/>
            <p:cNvSpPr/>
            <p:nvPr/>
          </p:nvSpPr>
          <p:spPr bwMode="auto">
            <a:xfrm>
              <a:off x="5562599" y="990600"/>
              <a:ext cx="2971801" cy="483386"/>
            </a:xfrm>
            <a:prstGeom prst="roundRect">
              <a:avLst>
                <a:gd name="adj" fmla="val 50000"/>
              </a:avLst>
            </a:prstGeom>
            <a:solidFill>
              <a:srgbClr val="3366FF"/>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標準化の主導権争い</a:t>
              </a:r>
            </a:p>
          </p:txBody>
        </p:sp>
        <p:sp>
          <p:nvSpPr>
            <p:cNvPr id="43" name="V 字形矢印 42"/>
            <p:cNvSpPr/>
            <p:nvPr/>
          </p:nvSpPr>
          <p:spPr bwMode="auto">
            <a:xfrm>
              <a:off x="3737212" y="996300"/>
              <a:ext cx="1905000" cy="433372"/>
            </a:xfrm>
            <a:prstGeom prst="notchedRightArrow">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grpSp>
    </p:spTree>
    <p:extLst>
      <p:ext uri="{BB962C8B-B14F-4D97-AF65-F5344CB8AC3E}">
        <p14:creationId xmlns:p14="http://schemas.microsoft.com/office/powerpoint/2010/main" val="184169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3.53377E-6 L -0.00417 0.34667 " pathEditMode="relative" rAng="0" ptsTypes="AA">
                                      <p:cBhvr>
                                        <p:cTn id="16" dur="2000" fill="hold"/>
                                        <p:tgtEl>
                                          <p:spTgt spid="24"/>
                                        </p:tgtEl>
                                        <p:attrNameLst>
                                          <p:attrName>ppt_x</p:attrName>
                                          <p:attrName>ppt_y</p:attrName>
                                        </p:attrNameLst>
                                      </p:cBhvr>
                                      <p:rCtr x="-208" y="17322"/>
                                    </p:animMotion>
                                  </p:childTnLst>
                                </p:cTn>
                              </p:par>
                            </p:childTnLst>
                          </p:cTn>
                        </p:par>
                      </p:childTnLst>
                    </p:cTn>
                  </p:par>
                  <p:par>
                    <p:cTn id="17" fill="hold">
                      <p:stCondLst>
                        <p:cond delay="indefinite"/>
                      </p:stCondLst>
                      <p:childTnLst>
                        <p:par>
                          <p:cTn id="18" fill="hold">
                            <p:stCondLst>
                              <p:cond delay="0"/>
                            </p:stCondLst>
                            <p:childTnLst>
                              <p:par>
                                <p:cTn id="19" presetID="56" presetClass="path" presetSubtype="0" accel="50000" decel="50000" fill="hold" grpId="0" nodeType="clickEffect">
                                  <p:stCondLst>
                                    <p:cond delay="0"/>
                                  </p:stCondLst>
                                  <p:childTnLst>
                                    <p:animMotion origin="layout" path="M -0.00416 -0.00254 L 0.16216 -0.34204 " pathEditMode="relative" rAng="0" ptsTypes="AA">
                                      <p:cBhvr>
                                        <p:cTn id="20" dur="2000" fill="hold"/>
                                        <p:tgtEl>
                                          <p:spTgt spid="25"/>
                                        </p:tgtEl>
                                        <p:attrNameLst>
                                          <p:attrName>ppt_x</p:attrName>
                                          <p:attrName>ppt_y</p:attrName>
                                        </p:attrNameLst>
                                      </p:cBhvr>
                                      <p:rCtr x="8316" y="-1697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bwMode="auto">
          <a:xfrm>
            <a:off x="546729" y="952700"/>
            <a:ext cx="8050541" cy="2764332"/>
          </a:xfrm>
          <a:prstGeom prst="roundRect">
            <a:avLst>
              <a:gd name="adj" fmla="val 0"/>
            </a:avLst>
          </a:prstGeom>
          <a:solidFill>
            <a:schemeClr val="accent6">
              <a:lumMod val="20000"/>
              <a:lumOff val="8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en-US" altLang="ja-JP" sz="1200" dirty="0">
              <a:solidFill>
                <a:schemeClr val="bg1"/>
              </a:solidFill>
              <a:latin typeface="Tahoma" pitchFamily="34" charset="0"/>
              <a:ea typeface="Tahoma" pitchFamily="34" charset="0"/>
              <a:cs typeface="Tahoma" pitchFamily="34" charset="0"/>
            </a:endParaRPr>
          </a:p>
        </p:txBody>
      </p:sp>
      <p:sp>
        <p:nvSpPr>
          <p:cNvPr id="50" name="角丸四角形 49"/>
          <p:cNvSpPr/>
          <p:nvPr/>
        </p:nvSpPr>
        <p:spPr bwMode="auto">
          <a:xfrm>
            <a:off x="553907" y="3789040"/>
            <a:ext cx="8050541" cy="2764332"/>
          </a:xfrm>
          <a:prstGeom prst="roundRect">
            <a:avLst>
              <a:gd name="adj" fmla="val 0"/>
            </a:avLst>
          </a:prstGeom>
          <a:solidFill>
            <a:srgbClr val="FFFBD2"/>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en-US" altLang="ja-JP" sz="1200" dirty="0">
              <a:solidFill>
                <a:schemeClr val="bg1"/>
              </a:solidFill>
              <a:latin typeface="Tahoma" pitchFamily="34" charset="0"/>
              <a:ea typeface="Tahoma" pitchFamily="34" charset="0"/>
              <a:cs typeface="Tahoma" pitchFamily="34" charset="0"/>
            </a:endParaRPr>
          </a:p>
        </p:txBody>
      </p:sp>
      <p:sp>
        <p:nvSpPr>
          <p:cNvPr id="2" name="タイトル 1"/>
          <p:cNvSpPr>
            <a:spLocks noGrp="1"/>
          </p:cNvSpPr>
          <p:nvPr>
            <p:ph type="title"/>
          </p:nvPr>
        </p:nvSpPr>
        <p:spPr/>
        <p:txBody>
          <a:bodyPr/>
          <a:lstStyle/>
          <a:p>
            <a:r>
              <a:rPr kumimoji="1" lang="ja-JP" altLang="en-US" dirty="0" smtClean="0"/>
              <a:t>ハイブリッド・クラウド</a:t>
            </a:r>
            <a:endParaRPr kumimoji="1" lang="ja-JP" altLang="en-US" dirty="0"/>
          </a:p>
        </p:txBody>
      </p:sp>
      <p:sp>
        <p:nvSpPr>
          <p:cNvPr id="3" name="スライド番号プレースホルダー 2"/>
          <p:cNvSpPr>
            <a:spLocks noGrp="1"/>
          </p:cNvSpPr>
          <p:nvPr>
            <p:ph type="sldNum" sz="quarter" idx="12"/>
          </p:nvPr>
        </p:nvSpPr>
        <p:spPr>
          <a:xfrm>
            <a:off x="7356228" y="6588645"/>
            <a:ext cx="1709618" cy="280857"/>
          </a:xfrm>
        </p:spPr>
        <p:txBody>
          <a:bodyPr/>
          <a:lstStyle/>
          <a:p>
            <a:fld id="{8FF8CC5D-A65D-5946-99B5-645367A967AD}" type="slidenum">
              <a:rPr kumimoji="1" lang="ja-JP" altLang="en-US" sz="1200" smtClean="0"/>
              <a:t>37</a:t>
            </a:fld>
            <a:endParaRPr kumimoji="1" lang="ja-JP" altLang="en-US" sz="1200"/>
          </a:p>
        </p:txBody>
      </p:sp>
      <p:sp>
        <p:nvSpPr>
          <p:cNvPr id="4" name="角丸四角形 3"/>
          <p:cNvSpPr/>
          <p:nvPr/>
        </p:nvSpPr>
        <p:spPr bwMode="auto">
          <a:xfrm>
            <a:off x="975654" y="5108931"/>
            <a:ext cx="1842588" cy="77365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5" name="角丸四角形 4"/>
          <p:cNvSpPr/>
          <p:nvPr/>
        </p:nvSpPr>
        <p:spPr bwMode="auto">
          <a:xfrm>
            <a:off x="2227657" y="2554955"/>
            <a:ext cx="1211675" cy="773655"/>
          </a:xfrm>
          <a:prstGeom prst="roundRect">
            <a:avLst>
              <a:gd name="adj" fmla="val 0"/>
            </a:avLst>
          </a:prstGeom>
          <a:solidFill>
            <a:srgbClr val="0432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smtClean="0">
                <a:solidFill>
                  <a:schemeClr val="bg1"/>
                </a:solidFill>
                <a:latin typeface="Tahoma" pitchFamily="34" charset="0"/>
                <a:ea typeface="Tahoma" pitchFamily="34" charset="0"/>
                <a:cs typeface="Tahoma" pitchFamily="34" charset="0"/>
              </a:rPr>
              <a:t>AWS</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6" name="角丸四角形 5"/>
          <p:cNvSpPr/>
          <p:nvPr/>
        </p:nvSpPr>
        <p:spPr bwMode="auto">
          <a:xfrm>
            <a:off x="2854317" y="5108930"/>
            <a:ext cx="1835450" cy="773655"/>
          </a:xfrm>
          <a:prstGeom prst="roundRect">
            <a:avLst>
              <a:gd name="adj" fmla="val 0"/>
            </a:avLst>
          </a:prstGeom>
          <a:solidFill>
            <a:srgbClr val="00905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OpenStack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9" name="角丸四角形 8"/>
          <p:cNvSpPr/>
          <p:nvPr/>
        </p:nvSpPr>
        <p:spPr bwMode="auto">
          <a:xfrm>
            <a:off x="975654" y="2554955"/>
            <a:ext cx="1211675" cy="77365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0" name="角丸四角形 9"/>
          <p:cNvSpPr/>
          <p:nvPr/>
        </p:nvSpPr>
        <p:spPr bwMode="auto">
          <a:xfrm>
            <a:off x="4730095" y="2554955"/>
            <a:ext cx="1211675" cy="773655"/>
          </a:xfrm>
          <a:prstGeom prst="roundRect">
            <a:avLst>
              <a:gd name="adj" fmla="val 0"/>
            </a:avLst>
          </a:prstGeom>
          <a:solidFill>
            <a:schemeClr val="tx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vmware</a:t>
            </a:r>
            <a:endParaRPr kumimoji="0" lang="ja-JP" altLang="en-US" sz="1200" dirty="0" smtClean="0">
              <a:solidFill>
                <a:schemeClr val="bg1"/>
              </a:solidFill>
              <a:latin typeface="Tahoma" pitchFamily="34" charset="0"/>
              <a:ea typeface="Tahoma" pitchFamily="34" charset="0"/>
              <a:cs typeface="Tahoma" pitchFamily="34" charset="0"/>
            </a:endParaRPr>
          </a:p>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vCloud</a:t>
            </a:r>
            <a:r>
              <a:rPr kumimoji="0" lang="en-US" altLang="ja-JP" sz="1200" dirty="0" smtClean="0">
                <a:solidFill>
                  <a:schemeClr val="bg1"/>
                </a:solidFill>
                <a:latin typeface="Tahoma" pitchFamily="34" charset="0"/>
                <a:ea typeface="Tahoma" pitchFamily="34" charset="0"/>
                <a:cs typeface="Tahoma" pitchFamily="34" charset="0"/>
              </a:rPr>
              <a:t> Air</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1" name="角丸四角形 10"/>
          <p:cNvSpPr/>
          <p:nvPr/>
        </p:nvSpPr>
        <p:spPr bwMode="auto">
          <a:xfrm>
            <a:off x="4730095" y="5108930"/>
            <a:ext cx="1211675" cy="773655"/>
          </a:xfrm>
          <a:prstGeom prst="roundRect">
            <a:avLst>
              <a:gd name="adj" fmla="val 0"/>
            </a:avLst>
          </a:prstGeom>
          <a:solidFill>
            <a:schemeClr val="tx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vmware</a:t>
            </a:r>
            <a:endParaRPr kumimoji="0" lang="en-US" altLang="ja-JP" sz="1200" dirty="0" smtClean="0">
              <a:solidFill>
                <a:schemeClr val="bg1"/>
              </a:solidFill>
              <a:latin typeface="Tahoma" pitchFamily="34" charset="0"/>
              <a:ea typeface="Tahoma" pitchFamily="34" charset="0"/>
              <a:cs typeface="Tahoma" pitchFamily="34" charset="0"/>
            </a:endParaRPr>
          </a:p>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vCloud</a:t>
            </a:r>
            <a:r>
              <a:rPr kumimoji="0" lang="en-US" altLang="ja-JP" sz="1200" dirty="0" smtClean="0">
                <a:solidFill>
                  <a:schemeClr val="bg1"/>
                </a:solidFill>
                <a:latin typeface="Tahoma" pitchFamily="34" charset="0"/>
                <a:ea typeface="Tahoma" pitchFamily="34" charset="0"/>
                <a:cs typeface="Tahoma" pitchFamily="34" charset="0"/>
              </a:rPr>
              <a:t> Suites</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2" name="角丸四角形 11"/>
          <p:cNvSpPr/>
          <p:nvPr/>
        </p:nvSpPr>
        <p:spPr bwMode="auto">
          <a:xfrm>
            <a:off x="5982098" y="1526963"/>
            <a:ext cx="1211675" cy="1801647"/>
          </a:xfrm>
          <a:prstGeom prst="roundRect">
            <a:avLst>
              <a:gd name="adj" fmla="val 0"/>
            </a:avLst>
          </a:prstGeom>
          <a:solidFill>
            <a:srgbClr val="00B0F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Azure</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3" name="角丸四角形 12"/>
          <p:cNvSpPr/>
          <p:nvPr/>
        </p:nvSpPr>
        <p:spPr bwMode="auto">
          <a:xfrm>
            <a:off x="5982097" y="5108930"/>
            <a:ext cx="1211676" cy="773656"/>
          </a:xfrm>
          <a:prstGeom prst="roundRect">
            <a:avLst>
              <a:gd name="adj" fmla="val 0"/>
            </a:avLst>
          </a:prstGeom>
          <a:solidFill>
            <a:srgbClr val="00B0F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Azure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4" name="角丸四角形 13"/>
          <p:cNvSpPr/>
          <p:nvPr/>
        </p:nvSpPr>
        <p:spPr bwMode="auto">
          <a:xfrm>
            <a:off x="7234101" y="2554955"/>
            <a:ext cx="1211675" cy="773655"/>
          </a:xfrm>
          <a:prstGeom prst="roundRect">
            <a:avLst>
              <a:gd name="adj" fmla="val 0"/>
            </a:avLst>
          </a:prstGeom>
          <a:solidFill>
            <a:srgbClr val="FF66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Google</a:t>
            </a:r>
          </a:p>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Platform</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5" name="角丸四角形 14"/>
          <p:cNvSpPr/>
          <p:nvPr/>
        </p:nvSpPr>
        <p:spPr bwMode="auto">
          <a:xfrm>
            <a:off x="7234101" y="4078933"/>
            <a:ext cx="1211675" cy="1803653"/>
          </a:xfrm>
          <a:prstGeom prst="roundRect">
            <a:avLst>
              <a:gd name="adj" fmla="val 0"/>
            </a:avLst>
          </a:prstGeom>
          <a:solidFill>
            <a:schemeClr val="bg1">
              <a:lumMod val="95000"/>
            </a:schemeClr>
          </a:solidFill>
          <a:ln w="19050">
            <a:solidFill>
              <a:schemeClr val="tx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smtClean="0">
                <a:solidFill>
                  <a:schemeClr val="bg1">
                    <a:lumMod val="50000"/>
                  </a:schemeClr>
                </a:solidFill>
                <a:latin typeface="Meiryo" charset="-128"/>
                <a:ea typeface="Meiryo" charset="-128"/>
                <a:cs typeface="Meiryo" charset="-128"/>
              </a:rPr>
              <a:t>なし</a:t>
            </a:r>
            <a:endParaRPr kumimoji="0" lang="en-US" altLang="ja-JP" sz="1200" dirty="0">
              <a:solidFill>
                <a:schemeClr val="bg1">
                  <a:lumMod val="50000"/>
                </a:schemeClr>
              </a:solidFill>
              <a:latin typeface="Meiryo" charset="-128"/>
              <a:ea typeface="Meiryo" charset="-128"/>
              <a:cs typeface="Meiryo" charset="-128"/>
            </a:endParaRPr>
          </a:p>
        </p:txBody>
      </p:sp>
      <p:sp>
        <p:nvSpPr>
          <p:cNvPr id="16" name="角丸四角形 15"/>
          <p:cNvSpPr/>
          <p:nvPr/>
        </p:nvSpPr>
        <p:spPr bwMode="auto">
          <a:xfrm>
            <a:off x="971600" y="1526963"/>
            <a:ext cx="4966116" cy="773655"/>
          </a:xfrm>
          <a:prstGeom prst="roundRect">
            <a:avLst>
              <a:gd name="adj" fmla="val 0"/>
            </a:avLst>
          </a:prstGeom>
          <a:solidFill>
            <a:schemeClr val="accent4">
              <a:lumMod val="75000"/>
              <a:alpha val="66275"/>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a:solidFill>
                  <a:schemeClr val="bg1"/>
                </a:solidFill>
                <a:latin typeface="Tahoma" pitchFamily="34" charset="0"/>
                <a:ea typeface="Tahoma" pitchFamily="34" charset="0"/>
                <a:cs typeface="Tahoma" pitchFamily="34" charset="0"/>
              </a:rPr>
              <a:t> </a:t>
            </a:r>
            <a:r>
              <a:rPr kumimoji="0" lang="en-US" altLang="ja-JP" sz="1200" dirty="0" smtClean="0">
                <a:solidFill>
                  <a:schemeClr val="bg1"/>
                </a:solidFill>
                <a:latin typeface="Tahoma" pitchFamily="34" charset="0"/>
                <a:ea typeface="Tahoma" pitchFamily="34" charset="0"/>
                <a:cs typeface="Tahoma" pitchFamily="34" charset="0"/>
              </a:rPr>
              <a:t>                   Cloud Foundry</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9" name="角丸四角形 18"/>
          <p:cNvSpPr/>
          <p:nvPr/>
        </p:nvSpPr>
        <p:spPr bwMode="auto">
          <a:xfrm>
            <a:off x="7234101" y="1526963"/>
            <a:ext cx="1211675" cy="773655"/>
          </a:xfrm>
          <a:prstGeom prst="roundRect">
            <a:avLst>
              <a:gd name="adj" fmla="val 0"/>
            </a:avLst>
          </a:prstGeom>
          <a:solidFill>
            <a:srgbClr val="FF66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Google</a:t>
            </a:r>
          </a:p>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App Engine</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1" name="角丸四角形 20"/>
          <p:cNvSpPr/>
          <p:nvPr/>
        </p:nvSpPr>
        <p:spPr bwMode="auto">
          <a:xfrm>
            <a:off x="2242982" y="2053892"/>
            <a:ext cx="1211676" cy="365344"/>
          </a:xfrm>
          <a:prstGeom prst="roundRect">
            <a:avLst>
              <a:gd name="adj" fmla="val 0"/>
            </a:avLst>
          </a:prstGeom>
          <a:solidFill>
            <a:srgbClr val="0432FF">
              <a:alpha val="52941"/>
            </a:srgb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smtClean="0">
                <a:solidFill>
                  <a:schemeClr val="bg1"/>
                </a:solidFill>
                <a:latin typeface="Meiryo" charset="-128"/>
                <a:ea typeface="Meiryo" charset="-128"/>
                <a:cs typeface="Meiryo" charset="-128"/>
              </a:rPr>
              <a:t>Elastic Beans Talk</a:t>
            </a:r>
          </a:p>
          <a:p>
            <a:pPr algn="ctr">
              <a:spcBef>
                <a:spcPct val="20000"/>
              </a:spcBef>
            </a:pPr>
            <a:r>
              <a:rPr kumimoji="0" lang="en-US" altLang="ja-JP" sz="800" dirty="0" smtClean="0">
                <a:solidFill>
                  <a:schemeClr val="bg1"/>
                </a:solidFill>
                <a:latin typeface="Meiryo" charset="-128"/>
                <a:ea typeface="Meiryo" charset="-128"/>
                <a:cs typeface="Meiryo" charset="-128"/>
              </a:rPr>
              <a:t>Lambda</a:t>
            </a:r>
            <a:r>
              <a:rPr kumimoji="0" lang="en-US" altLang="ja-JP" sz="800" dirty="0">
                <a:solidFill>
                  <a:schemeClr val="bg1"/>
                </a:solidFill>
                <a:latin typeface="Meiryo" charset="-128"/>
                <a:ea typeface="Meiryo" charset="-128"/>
                <a:cs typeface="Meiryo" charset="-128"/>
              </a:rPr>
              <a:t> </a:t>
            </a:r>
            <a:r>
              <a:rPr kumimoji="0" lang="ja-JP" altLang="en-US" sz="800" dirty="0" smtClean="0">
                <a:solidFill>
                  <a:schemeClr val="bg1"/>
                </a:solidFill>
                <a:latin typeface="Meiryo" charset="-128"/>
                <a:ea typeface="Meiryo" charset="-128"/>
                <a:cs typeface="Meiryo" charset="-128"/>
              </a:rPr>
              <a:t>など</a:t>
            </a:r>
            <a:endParaRPr kumimoji="0" lang="en-US" altLang="ja-JP" sz="800" dirty="0" smtClean="0">
              <a:solidFill>
                <a:schemeClr val="bg1"/>
              </a:solidFill>
              <a:latin typeface="Meiryo" charset="-128"/>
              <a:ea typeface="Meiryo" charset="-128"/>
              <a:cs typeface="Meiryo" charset="-128"/>
            </a:endParaRPr>
          </a:p>
        </p:txBody>
      </p:sp>
      <p:sp>
        <p:nvSpPr>
          <p:cNvPr id="22" name="角丸四角形 21"/>
          <p:cNvSpPr/>
          <p:nvPr/>
        </p:nvSpPr>
        <p:spPr bwMode="auto">
          <a:xfrm>
            <a:off x="3972776" y="1418090"/>
            <a:ext cx="720080" cy="1001145"/>
          </a:xfrm>
          <a:prstGeom prst="roundRect">
            <a:avLst>
              <a:gd name="adj" fmla="val 0"/>
            </a:avLst>
          </a:prstGeom>
          <a:solidFill>
            <a:schemeClr val="tx2">
              <a:lumMod val="60000"/>
              <a:lumOff val="40000"/>
              <a:alpha val="52941"/>
            </a:scheme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smtClean="0">
                <a:solidFill>
                  <a:schemeClr val="bg1"/>
                </a:solidFill>
                <a:latin typeface="Meiryo" charset="-128"/>
                <a:ea typeface="Meiryo" charset="-128"/>
                <a:cs typeface="Meiryo" charset="-128"/>
              </a:rPr>
              <a:t>IBM</a:t>
            </a: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endParaRPr kumimoji="0" lang="en-US" altLang="ja-JP" sz="800" dirty="0" smtClean="0">
              <a:solidFill>
                <a:schemeClr val="bg1"/>
              </a:solidFill>
              <a:latin typeface="Meiryo" charset="-128"/>
              <a:ea typeface="Meiryo" charset="-128"/>
              <a:cs typeface="Meiryo" charset="-128"/>
            </a:endParaRPr>
          </a:p>
          <a:p>
            <a:pPr algn="ctr">
              <a:spcBef>
                <a:spcPct val="20000"/>
              </a:spcBef>
            </a:pPr>
            <a:endParaRPr kumimoji="0" lang="en-US" altLang="ja-JP" sz="800" dirty="0" smtClean="0">
              <a:solidFill>
                <a:schemeClr val="bg1"/>
              </a:solidFill>
              <a:latin typeface="Meiryo" charset="-128"/>
              <a:ea typeface="Meiryo" charset="-128"/>
              <a:cs typeface="Meiryo" charset="-128"/>
            </a:endParaRP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r>
              <a:rPr kumimoji="0" lang="en-US" altLang="ja-JP" sz="800" dirty="0" smtClean="0">
                <a:solidFill>
                  <a:schemeClr val="bg1"/>
                </a:solidFill>
                <a:latin typeface="Meiryo" charset="-128"/>
                <a:ea typeface="Meiryo" charset="-128"/>
                <a:cs typeface="Meiryo" charset="-128"/>
              </a:rPr>
              <a:t> Dedicated</a:t>
            </a:r>
          </a:p>
        </p:txBody>
      </p:sp>
      <p:cxnSp>
        <p:nvCxnSpPr>
          <p:cNvPr id="28" name="直線矢印コネクタ 27"/>
          <p:cNvCxnSpPr/>
          <p:nvPr/>
        </p:nvCxnSpPr>
        <p:spPr>
          <a:xfrm flipH="1">
            <a:off x="2504619" y="3328610"/>
            <a:ext cx="1" cy="1780320"/>
          </a:xfrm>
          <a:prstGeom prst="straightConnector1">
            <a:avLst/>
          </a:prstGeom>
          <a:ln>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H="1">
            <a:off x="3148167" y="3304930"/>
            <a:ext cx="1" cy="1780320"/>
          </a:xfrm>
          <a:prstGeom prst="straightConnector1">
            <a:avLst/>
          </a:prstGeom>
          <a:ln>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bwMode="auto">
          <a:xfrm>
            <a:off x="2248128" y="3589156"/>
            <a:ext cx="1226928" cy="324562"/>
          </a:xfrm>
          <a:prstGeom prst="roundRect">
            <a:avLst>
              <a:gd name="adj" fmla="val 0"/>
            </a:avLst>
          </a:prstGeom>
          <a:solidFill>
            <a:schemeClr val="accent3">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dirty="0" smtClean="0">
                <a:solidFill>
                  <a:srgbClr val="00B050"/>
                </a:solidFill>
                <a:latin typeface="Meiryo" charset="-128"/>
                <a:ea typeface="Meiryo" charset="-128"/>
                <a:cs typeface="Meiryo" charset="-128"/>
              </a:rPr>
              <a:t>互換</a:t>
            </a:r>
            <a:r>
              <a:rPr kumimoji="0" lang="en-US" altLang="ja-JP" sz="1200" dirty="0" smtClean="0">
                <a:solidFill>
                  <a:srgbClr val="00B050"/>
                </a:solidFill>
                <a:latin typeface="Meiryo" charset="-128"/>
                <a:ea typeface="Meiryo" charset="-128"/>
                <a:cs typeface="Meiryo" charset="-128"/>
              </a:rPr>
              <a:t>API</a:t>
            </a:r>
            <a:endParaRPr kumimoji="0" lang="en-US" altLang="ja-JP" sz="1200" dirty="0">
              <a:solidFill>
                <a:srgbClr val="00B050"/>
              </a:solidFill>
              <a:latin typeface="Meiryo" charset="-128"/>
              <a:ea typeface="Meiryo" charset="-128"/>
              <a:cs typeface="Meiryo" charset="-128"/>
            </a:endParaRPr>
          </a:p>
        </p:txBody>
      </p:sp>
      <p:cxnSp>
        <p:nvCxnSpPr>
          <p:cNvPr id="30" name="直線矢印コネクタ 29"/>
          <p:cNvCxnSpPr/>
          <p:nvPr/>
        </p:nvCxnSpPr>
        <p:spPr>
          <a:xfrm flipH="1">
            <a:off x="1581490" y="3328610"/>
            <a:ext cx="1" cy="1780320"/>
          </a:xfrm>
          <a:prstGeom prst="straightConnector1">
            <a:avLst/>
          </a:prstGeom>
          <a:ln>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flipH="1">
            <a:off x="3777975" y="3328610"/>
            <a:ext cx="1" cy="1780320"/>
          </a:xfrm>
          <a:prstGeom prst="straightConnector1">
            <a:avLst/>
          </a:prstGeom>
          <a:ln>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22" idx="2"/>
            <a:endCxn id="23" idx="0"/>
          </p:cNvCxnSpPr>
          <p:nvPr/>
        </p:nvCxnSpPr>
        <p:spPr>
          <a:xfrm flipH="1">
            <a:off x="4331272" y="2419235"/>
            <a:ext cx="1544" cy="1591143"/>
          </a:xfrm>
          <a:prstGeom prst="straightConnector1">
            <a:avLst/>
          </a:prstGeom>
          <a:ln>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10" idx="2"/>
            <a:endCxn id="11" idx="0"/>
          </p:cNvCxnSpPr>
          <p:nvPr/>
        </p:nvCxnSpPr>
        <p:spPr>
          <a:xfrm>
            <a:off x="5335933" y="3328610"/>
            <a:ext cx="0" cy="1780320"/>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a:stCxn id="12" idx="2"/>
            <a:endCxn id="13" idx="0"/>
          </p:cNvCxnSpPr>
          <p:nvPr/>
        </p:nvCxnSpPr>
        <p:spPr>
          <a:xfrm flipH="1">
            <a:off x="6587935" y="3328610"/>
            <a:ext cx="1" cy="1780320"/>
          </a:xfrm>
          <a:prstGeom prst="straightConnector1">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角丸四角形 7"/>
          <p:cNvSpPr/>
          <p:nvPr/>
        </p:nvSpPr>
        <p:spPr bwMode="auto">
          <a:xfrm>
            <a:off x="3478092" y="2554955"/>
            <a:ext cx="1211675" cy="773655"/>
          </a:xfrm>
          <a:prstGeom prst="roundRect">
            <a:avLst>
              <a:gd name="adj" fmla="val 0"/>
            </a:avLst>
          </a:prstGeom>
          <a:solidFill>
            <a:srgbClr val="00905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OpenStack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4" name="角丸四角形 23"/>
          <p:cNvSpPr/>
          <p:nvPr/>
        </p:nvSpPr>
        <p:spPr bwMode="auto">
          <a:xfrm>
            <a:off x="971600" y="4078933"/>
            <a:ext cx="4975747" cy="797336"/>
          </a:xfrm>
          <a:prstGeom prst="roundRect">
            <a:avLst>
              <a:gd name="adj" fmla="val 0"/>
            </a:avLst>
          </a:prstGeom>
          <a:solidFill>
            <a:schemeClr val="accent4">
              <a:lumMod val="75000"/>
              <a:alpha val="66275"/>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smtClean="0">
                <a:solidFill>
                  <a:schemeClr val="bg1"/>
                </a:solidFill>
                <a:latin typeface="Tahoma" pitchFamily="34" charset="0"/>
                <a:ea typeface="Tahoma" pitchFamily="34" charset="0"/>
                <a:cs typeface="Tahoma" pitchFamily="34" charset="0"/>
              </a:rPr>
              <a:t>                     Cloud Foundry</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3" name="角丸四角形 22"/>
          <p:cNvSpPr/>
          <p:nvPr/>
        </p:nvSpPr>
        <p:spPr bwMode="auto">
          <a:xfrm>
            <a:off x="3972776" y="4010378"/>
            <a:ext cx="716991" cy="968169"/>
          </a:xfrm>
          <a:prstGeom prst="roundRect">
            <a:avLst>
              <a:gd name="adj" fmla="val 0"/>
            </a:avLst>
          </a:prstGeom>
          <a:solidFill>
            <a:schemeClr val="tx2">
              <a:lumMod val="60000"/>
              <a:lumOff val="40000"/>
              <a:alpha val="52941"/>
            </a:scheme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a:solidFill>
                  <a:schemeClr val="bg1"/>
                </a:solidFill>
                <a:latin typeface="Meiryo" charset="-128"/>
                <a:ea typeface="Meiryo" charset="-128"/>
                <a:cs typeface="Meiryo" charset="-128"/>
              </a:rPr>
              <a:t>IBM</a:t>
            </a: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endParaRPr kumimoji="0" lang="en-US" altLang="ja-JP" sz="800" dirty="0" smtClean="0">
              <a:solidFill>
                <a:schemeClr val="bg1"/>
              </a:solidFill>
              <a:latin typeface="Meiryo" charset="-128"/>
              <a:ea typeface="Meiryo" charset="-128"/>
              <a:cs typeface="Meiryo" charset="-128"/>
            </a:endParaRPr>
          </a:p>
          <a:p>
            <a:pPr algn="ctr">
              <a:spcBef>
                <a:spcPct val="20000"/>
              </a:spcBef>
            </a:pPr>
            <a:r>
              <a:rPr kumimoji="0" lang="en-US" altLang="ja-JP" sz="800" dirty="0" smtClean="0">
                <a:solidFill>
                  <a:schemeClr val="bg1"/>
                </a:solidFill>
                <a:latin typeface="Meiryo" charset="-128"/>
                <a:ea typeface="Meiryo" charset="-128"/>
                <a:cs typeface="Meiryo" charset="-128"/>
              </a:rPr>
              <a:t>Local</a:t>
            </a:r>
            <a:endParaRPr kumimoji="0" lang="en-US" altLang="ja-JP" sz="800" dirty="0">
              <a:solidFill>
                <a:schemeClr val="bg1"/>
              </a:solidFill>
              <a:latin typeface="Meiryo" charset="-128"/>
              <a:ea typeface="Meiryo" charset="-128"/>
              <a:cs typeface="Meiryo" charset="-128"/>
            </a:endParaRPr>
          </a:p>
        </p:txBody>
      </p:sp>
      <p:sp>
        <p:nvSpPr>
          <p:cNvPr id="52" name="テキスト ボックス 51"/>
          <p:cNvSpPr txBox="1"/>
          <p:nvPr/>
        </p:nvSpPr>
        <p:spPr>
          <a:xfrm>
            <a:off x="3198495" y="6115705"/>
            <a:ext cx="2723823" cy="369332"/>
          </a:xfrm>
          <a:prstGeom prst="rect">
            <a:avLst/>
          </a:prstGeom>
          <a:noFill/>
        </p:spPr>
        <p:txBody>
          <a:bodyPr wrap="none" rtlCol="0">
            <a:spAutoFit/>
          </a:bodyPr>
          <a:lstStyle/>
          <a:p>
            <a:pPr algn="ctr"/>
            <a:r>
              <a:rPr kumimoji="1" lang="ja-JP" altLang="en-US" b="1" smtClean="0">
                <a:solidFill>
                  <a:srgbClr val="0432FF"/>
                </a:solidFill>
                <a:latin typeface="Meiryo" charset="-128"/>
                <a:ea typeface="Meiryo" charset="-128"/>
                <a:cs typeface="Meiryo" charset="-128"/>
              </a:rPr>
              <a:t>プライベート・クラウド</a:t>
            </a:r>
            <a:endParaRPr kumimoji="1" lang="ja-JP" altLang="en-US" b="1" dirty="0">
              <a:solidFill>
                <a:srgbClr val="0432FF"/>
              </a:solidFill>
              <a:latin typeface="Meiryo" charset="-128"/>
              <a:ea typeface="Meiryo" charset="-128"/>
              <a:cs typeface="Meiryo" charset="-128"/>
            </a:endParaRPr>
          </a:p>
        </p:txBody>
      </p:sp>
      <p:sp>
        <p:nvSpPr>
          <p:cNvPr id="53" name="テキスト ボックス 52"/>
          <p:cNvSpPr txBox="1"/>
          <p:nvPr/>
        </p:nvSpPr>
        <p:spPr>
          <a:xfrm>
            <a:off x="3313911" y="1000729"/>
            <a:ext cx="2492991" cy="369332"/>
          </a:xfrm>
          <a:prstGeom prst="rect">
            <a:avLst/>
          </a:prstGeom>
          <a:noFill/>
        </p:spPr>
        <p:txBody>
          <a:bodyPr wrap="none" rtlCol="0">
            <a:spAutoFit/>
          </a:bodyPr>
          <a:lstStyle/>
          <a:p>
            <a:pPr algn="ctr"/>
            <a:r>
              <a:rPr kumimoji="1" lang="ja-JP" altLang="en-US" b="1" dirty="0" smtClean="0">
                <a:solidFill>
                  <a:srgbClr val="0432FF"/>
                </a:solidFill>
                <a:latin typeface="Meiryo" charset="-128"/>
                <a:ea typeface="Meiryo" charset="-128"/>
                <a:cs typeface="Meiryo" charset="-128"/>
              </a:rPr>
              <a:t>パブリック・クラウド</a:t>
            </a:r>
            <a:endParaRPr kumimoji="1" lang="ja-JP" altLang="en-US" b="1" dirty="0">
              <a:solidFill>
                <a:srgbClr val="0432FF"/>
              </a:solidFill>
              <a:latin typeface="Meiryo" charset="-128"/>
              <a:ea typeface="Meiryo" charset="-128"/>
              <a:cs typeface="Meiryo" charset="-128"/>
            </a:endParaRPr>
          </a:p>
        </p:txBody>
      </p:sp>
      <p:sp>
        <p:nvSpPr>
          <p:cNvPr id="7" name="ホームベース 6"/>
          <p:cNvSpPr/>
          <p:nvPr/>
        </p:nvSpPr>
        <p:spPr>
          <a:xfrm>
            <a:off x="365762" y="1526963"/>
            <a:ext cx="603690" cy="773655"/>
          </a:xfrm>
          <a:prstGeom prst="homePlate">
            <a:avLst>
              <a:gd name="adj" fmla="val 27367"/>
            </a:avLst>
          </a:prstGeom>
          <a:solidFill>
            <a:srgbClr val="7030A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smtClean="0">
                <a:solidFill>
                  <a:schemeClr val="bg1"/>
                </a:solidFill>
                <a:latin typeface="Tahoma" pitchFamily="34" charset="0"/>
                <a:ea typeface="Tahoma" pitchFamily="34" charset="0"/>
                <a:cs typeface="Tahoma" pitchFamily="34" charset="0"/>
              </a:rPr>
              <a:t>PaaS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4" name="ホームベース 33"/>
          <p:cNvSpPr/>
          <p:nvPr/>
        </p:nvSpPr>
        <p:spPr>
          <a:xfrm>
            <a:off x="365762" y="2574186"/>
            <a:ext cx="603690" cy="773655"/>
          </a:xfrm>
          <a:prstGeom prst="homePlate">
            <a:avLst>
              <a:gd name="adj" fmla="val 27367"/>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IaaS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5" name="ホームベース 34"/>
          <p:cNvSpPr/>
          <p:nvPr/>
        </p:nvSpPr>
        <p:spPr>
          <a:xfrm>
            <a:off x="376668" y="4078933"/>
            <a:ext cx="603690" cy="773655"/>
          </a:xfrm>
          <a:prstGeom prst="homePlate">
            <a:avLst>
              <a:gd name="adj" fmla="val 27367"/>
            </a:avLst>
          </a:prstGeom>
          <a:solidFill>
            <a:srgbClr val="7030A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smtClean="0">
                <a:solidFill>
                  <a:schemeClr val="bg1"/>
                </a:solidFill>
                <a:latin typeface="Tahoma" pitchFamily="34" charset="0"/>
                <a:ea typeface="Tahoma" pitchFamily="34" charset="0"/>
                <a:cs typeface="Tahoma" pitchFamily="34" charset="0"/>
              </a:rPr>
              <a:t>PaaS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7" name="ホームベース 36"/>
          <p:cNvSpPr/>
          <p:nvPr/>
        </p:nvSpPr>
        <p:spPr>
          <a:xfrm>
            <a:off x="376668" y="5126156"/>
            <a:ext cx="603690" cy="773655"/>
          </a:xfrm>
          <a:prstGeom prst="homePlate">
            <a:avLst>
              <a:gd name="adj" fmla="val 27367"/>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IaaS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40" name="角丸四角形 39"/>
          <p:cNvSpPr/>
          <p:nvPr/>
        </p:nvSpPr>
        <p:spPr bwMode="auto">
          <a:xfrm>
            <a:off x="5982097" y="4078932"/>
            <a:ext cx="1211676" cy="773656"/>
          </a:xfrm>
          <a:prstGeom prst="roundRect">
            <a:avLst>
              <a:gd name="adj" fmla="val 0"/>
            </a:avLst>
          </a:prstGeom>
          <a:solidFill>
            <a:srgbClr val="407AAA"/>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Meiryo" charset="-128"/>
                <a:ea typeface="Meiryo" charset="-128"/>
                <a:cs typeface="Meiryo" charset="-128"/>
              </a:rPr>
              <a:t>SQL Server</a:t>
            </a:r>
          </a:p>
          <a:p>
            <a:pPr algn="ctr">
              <a:spcBef>
                <a:spcPct val="20000"/>
              </a:spcBef>
            </a:pPr>
            <a:r>
              <a:rPr kumimoji="0" lang="en-US" altLang="ja-JP" sz="1200" dirty="0">
                <a:solidFill>
                  <a:schemeClr val="bg1"/>
                </a:solidFill>
                <a:latin typeface="Meiryo" charset="-128"/>
                <a:ea typeface="Meiryo" charset="-128"/>
                <a:cs typeface="Meiryo" charset="-128"/>
              </a:rPr>
              <a:t>Visual Studio </a:t>
            </a:r>
            <a:endParaRPr kumimoji="0" lang="en-US" altLang="ja-JP" sz="1200" dirty="0" smtClean="0">
              <a:solidFill>
                <a:schemeClr val="bg1"/>
              </a:solidFill>
              <a:latin typeface="Meiryo" charset="-128"/>
              <a:ea typeface="Meiryo" charset="-128"/>
              <a:cs typeface="Meiryo" charset="-128"/>
            </a:endParaRPr>
          </a:p>
          <a:p>
            <a:pPr algn="ctr">
              <a:spcBef>
                <a:spcPct val="20000"/>
              </a:spcBef>
            </a:pPr>
            <a:r>
              <a:rPr kumimoji="0" lang="en-US" altLang="ja-JP" sz="1200" dirty="0" err="1" smtClean="0">
                <a:solidFill>
                  <a:schemeClr val="bg1"/>
                </a:solidFill>
                <a:latin typeface="Meiryo" charset="-128"/>
                <a:ea typeface="Meiryo" charset="-128"/>
                <a:cs typeface="Meiryo" charset="-128"/>
              </a:rPr>
              <a:t>.Net</a:t>
            </a:r>
            <a:r>
              <a:rPr kumimoji="0" lang="en-US" altLang="ja-JP" sz="1200" dirty="0" smtClean="0">
                <a:solidFill>
                  <a:schemeClr val="bg1"/>
                </a:solidFill>
                <a:latin typeface="Meiryo" charset="-128"/>
                <a:ea typeface="Meiryo" charset="-128"/>
                <a:cs typeface="Meiryo" charset="-128"/>
              </a:rPr>
              <a:t> </a:t>
            </a:r>
            <a:r>
              <a:rPr kumimoji="0" lang="ja-JP" altLang="en-US" sz="1200" dirty="0" smtClean="0">
                <a:solidFill>
                  <a:schemeClr val="bg1"/>
                </a:solidFill>
                <a:latin typeface="Meiryo" charset="-128"/>
                <a:ea typeface="Meiryo" charset="-128"/>
                <a:cs typeface="Meiryo" charset="-128"/>
              </a:rPr>
              <a:t>など</a:t>
            </a:r>
            <a:endParaRPr kumimoji="0" lang="en-US" altLang="ja-JP" sz="1200" dirty="0" smtClean="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006417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bwMode="auto">
          <a:xfrm>
            <a:off x="1447799" y="4524027"/>
            <a:ext cx="7412093" cy="1844676"/>
          </a:xfrm>
          <a:prstGeom prst="roundRect">
            <a:avLst>
              <a:gd name="adj" fmla="val 0"/>
            </a:avLst>
          </a:prstGeom>
          <a:solidFill>
            <a:srgbClr val="E6D6A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spcBef>
                <a:spcPct val="20000"/>
              </a:spcBef>
              <a:defRPr/>
            </a:pPr>
            <a:endParaRPr kumimoji="0" lang="ja-JP" altLang="en-US" sz="1200" dirty="0">
              <a:solidFill>
                <a:srgbClr val="484848"/>
              </a:solidFill>
              <a:latin typeface="Meiryo" charset="-128"/>
              <a:ea typeface="Meiryo" charset="-128"/>
              <a:cs typeface="Meiryo" charset="-128"/>
            </a:endParaRPr>
          </a:p>
          <a:p>
            <a:pPr>
              <a:spcBef>
                <a:spcPct val="20000"/>
              </a:spcBef>
              <a:defRPr/>
            </a:pPr>
            <a:endParaRPr lang="ja-JP" altLang="en-US" sz="1200" dirty="0">
              <a:solidFill>
                <a:srgbClr val="484848"/>
              </a:solidFill>
              <a:latin typeface="Meiryo" charset="-128"/>
              <a:ea typeface="Meiryo" charset="-128"/>
              <a:cs typeface="Meiryo" charset="-128"/>
            </a:endParaRPr>
          </a:p>
        </p:txBody>
      </p:sp>
      <p:sp>
        <p:nvSpPr>
          <p:cNvPr id="8" name="テキスト ボックス 7"/>
          <p:cNvSpPr txBox="1"/>
          <p:nvPr/>
        </p:nvSpPr>
        <p:spPr>
          <a:xfrm>
            <a:off x="7806214" y="4707701"/>
            <a:ext cx="738664" cy="1477328"/>
          </a:xfrm>
          <a:prstGeom prst="rect">
            <a:avLst/>
          </a:prstGeom>
          <a:noFill/>
        </p:spPr>
        <p:txBody>
          <a:bodyPr vert="eaVert" wrap="none" rtlCol="0">
            <a:spAutoFit/>
          </a:bodyPr>
          <a:lstStyle/>
          <a:p>
            <a:pPr algn="ctr"/>
            <a:r>
              <a:rPr kumimoji="1" lang="ja-JP" altLang="en-US" sz="1800" dirty="0" smtClean="0">
                <a:solidFill>
                  <a:srgbClr val="000090"/>
                </a:solidFill>
                <a:latin typeface="Meiryo" charset="-128"/>
                <a:ea typeface="Meiryo" charset="-128"/>
                <a:cs typeface="Meiryo" charset="-128"/>
              </a:rPr>
              <a:t>ハイブリッド</a:t>
            </a:r>
            <a:endParaRPr kumimoji="1" lang="en-US" altLang="ja-JP" sz="1800" dirty="0" smtClean="0">
              <a:solidFill>
                <a:srgbClr val="000090"/>
              </a:solidFill>
              <a:latin typeface="Meiryo" charset="-128"/>
              <a:ea typeface="Meiryo" charset="-128"/>
              <a:cs typeface="Meiryo" charset="-128"/>
            </a:endParaRPr>
          </a:p>
          <a:p>
            <a:pPr algn="ctr"/>
            <a:r>
              <a:rPr lang="ja-JP" altLang="en-US" sz="1800" dirty="0" smtClean="0">
                <a:solidFill>
                  <a:srgbClr val="000090"/>
                </a:solidFill>
                <a:latin typeface="Meiryo" charset="-128"/>
                <a:ea typeface="Meiryo" charset="-128"/>
                <a:cs typeface="Meiryo" charset="-128"/>
              </a:rPr>
              <a:t>クラウド</a:t>
            </a:r>
            <a:endParaRPr kumimoji="1" lang="ja-JP" altLang="en-US" sz="1800" dirty="0">
              <a:solidFill>
                <a:srgbClr val="000090"/>
              </a:solidFill>
              <a:latin typeface="Meiryo" charset="-128"/>
              <a:ea typeface="Meiryo" charset="-128"/>
              <a:cs typeface="Meiryo" charset="-128"/>
            </a:endParaRPr>
          </a:p>
        </p:txBody>
      </p:sp>
      <p:sp>
        <p:nvSpPr>
          <p:cNvPr id="29715" name="AutoShape 11"/>
          <p:cNvSpPr>
            <a:spLocks noChangeArrowheads="1"/>
          </p:cNvSpPr>
          <p:nvPr/>
        </p:nvSpPr>
        <p:spPr bwMode="auto">
          <a:xfrm>
            <a:off x="990600" y="4590702"/>
            <a:ext cx="6567487" cy="811213"/>
          </a:xfrm>
          <a:prstGeom prst="roundRect">
            <a:avLst>
              <a:gd name="adj" fmla="val 0"/>
            </a:avLst>
          </a:prstGeom>
          <a:solidFill>
            <a:srgbClr val="99FFCC">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Meiryo" charset="-128"/>
              <a:ea typeface="Meiryo" charset="-128"/>
              <a:cs typeface="Meiryo" charset="-128"/>
            </a:endParaRPr>
          </a:p>
        </p:txBody>
      </p:sp>
      <p:sp>
        <p:nvSpPr>
          <p:cNvPr id="29716" name="Text Box 12"/>
          <p:cNvSpPr txBox="1">
            <a:spLocks noChangeArrowheads="1"/>
          </p:cNvSpPr>
          <p:nvPr/>
        </p:nvSpPr>
        <p:spPr bwMode="auto">
          <a:xfrm>
            <a:off x="3113087" y="4763740"/>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Meiryo" charset="-128"/>
                <a:ea typeface="Meiryo" charset="-128"/>
                <a:cs typeface="Meiryo" charset="-128"/>
              </a:rPr>
              <a:t>ベンダーにて</a:t>
            </a:r>
            <a:r>
              <a:rPr lang="ja-JP" altLang="en-US" sz="1400" dirty="0" smtClean="0">
                <a:solidFill>
                  <a:srgbClr val="40458C"/>
                </a:solidFill>
                <a:latin typeface="Meiryo" charset="-128"/>
                <a:ea typeface="Meiryo" charset="-128"/>
                <a:cs typeface="Meiryo" charset="-128"/>
              </a:rPr>
              <a:t>運用、ネットワーク</a:t>
            </a:r>
            <a:r>
              <a:rPr lang="ja-JP" altLang="en-US" sz="1400" dirty="0">
                <a:solidFill>
                  <a:srgbClr val="40458C"/>
                </a:solidFill>
                <a:latin typeface="Meiryo" charset="-128"/>
                <a:ea typeface="Meiryo" charset="-128"/>
                <a:cs typeface="Meiryo" charset="-128"/>
              </a:rPr>
              <a:t>を</a:t>
            </a:r>
            <a:r>
              <a:rPr lang="ja-JP" altLang="en-US" sz="1400" dirty="0" smtClean="0">
                <a:solidFill>
                  <a:srgbClr val="40458C"/>
                </a:solidFill>
                <a:latin typeface="Meiryo" charset="-128"/>
                <a:ea typeface="Meiryo" charset="-128"/>
                <a:cs typeface="Meiryo" charset="-128"/>
              </a:rPr>
              <a:t>介してサービス</a:t>
            </a:r>
            <a:r>
              <a:rPr lang="ja-JP" altLang="en-US" sz="1400" dirty="0">
                <a:solidFill>
                  <a:srgbClr val="40458C"/>
                </a:solidFill>
                <a:latin typeface="Meiryo" charset="-128"/>
                <a:ea typeface="Meiryo" charset="-128"/>
                <a:cs typeface="Meiryo" charset="-128"/>
              </a:rPr>
              <a:t>提供</a:t>
            </a:r>
          </a:p>
        </p:txBody>
      </p:sp>
      <p:sp>
        <p:nvSpPr>
          <p:cNvPr id="29717" name="Text Box 13"/>
          <p:cNvSpPr txBox="1">
            <a:spLocks noChangeArrowheads="1"/>
          </p:cNvSpPr>
          <p:nvPr/>
        </p:nvSpPr>
        <p:spPr bwMode="auto">
          <a:xfrm>
            <a:off x="1524000" y="4724052"/>
            <a:ext cx="1338828"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dirty="0">
                <a:solidFill>
                  <a:srgbClr val="40458C"/>
                </a:solidFill>
                <a:latin typeface="Meiryo" charset="-128"/>
                <a:ea typeface="Meiryo" charset="-128"/>
                <a:cs typeface="Meiryo" charset="-128"/>
              </a:rPr>
              <a:t>パブリック</a:t>
            </a:r>
          </a:p>
          <a:p>
            <a:pPr>
              <a:buFont typeface="Wingdings" pitchFamily="2" charset="2"/>
              <a:buNone/>
            </a:pPr>
            <a:r>
              <a:rPr lang="ja-JP" altLang="en-US" sz="1800" dirty="0">
                <a:solidFill>
                  <a:srgbClr val="40458C"/>
                </a:solidFill>
                <a:latin typeface="Meiryo" charset="-128"/>
                <a:ea typeface="Meiryo" charset="-128"/>
                <a:cs typeface="Meiryo" charset="-128"/>
              </a:rPr>
              <a:t>クラウド</a:t>
            </a:r>
          </a:p>
        </p:txBody>
      </p:sp>
      <p:sp>
        <p:nvSpPr>
          <p:cNvPr id="29718" name="AutoShape 15"/>
          <p:cNvSpPr>
            <a:spLocks noChangeArrowheads="1"/>
          </p:cNvSpPr>
          <p:nvPr/>
        </p:nvSpPr>
        <p:spPr bwMode="auto">
          <a:xfrm>
            <a:off x="990600" y="5446365"/>
            <a:ext cx="6567487" cy="811213"/>
          </a:xfrm>
          <a:prstGeom prst="roundRect">
            <a:avLst>
              <a:gd name="adj" fmla="val 0"/>
            </a:avLst>
          </a:prstGeom>
          <a:solidFill>
            <a:srgbClr val="CCFFFF">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Meiryo" charset="-128"/>
              <a:ea typeface="Meiryo" charset="-128"/>
              <a:cs typeface="Meiryo" charset="-128"/>
            </a:endParaRPr>
          </a:p>
        </p:txBody>
      </p:sp>
      <p:sp>
        <p:nvSpPr>
          <p:cNvPr id="29719" name="Text Box 16"/>
          <p:cNvSpPr txBox="1">
            <a:spLocks noChangeArrowheads="1"/>
          </p:cNvSpPr>
          <p:nvPr/>
        </p:nvSpPr>
        <p:spPr bwMode="auto">
          <a:xfrm>
            <a:off x="3113087" y="5590827"/>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Meiryo" charset="-128"/>
                <a:ea typeface="Meiryo" charset="-128"/>
                <a:cs typeface="Meiryo" charset="-128"/>
              </a:rPr>
              <a:t>自社マシン室</a:t>
            </a:r>
            <a:r>
              <a:rPr lang="ja-JP" altLang="en-US" sz="1400" dirty="0" smtClean="0">
                <a:solidFill>
                  <a:srgbClr val="40458C"/>
                </a:solidFill>
                <a:latin typeface="Meiryo" charset="-128"/>
                <a:ea typeface="Meiryo" charset="-128"/>
                <a:cs typeface="Meiryo" charset="-128"/>
              </a:rPr>
              <a:t>・自社データセンターで</a:t>
            </a:r>
            <a:r>
              <a:rPr lang="ja-JP" altLang="en-US" sz="1400" dirty="0">
                <a:solidFill>
                  <a:srgbClr val="40458C"/>
                </a:solidFill>
                <a:latin typeface="Meiryo" charset="-128"/>
                <a:ea typeface="Meiryo" charset="-128"/>
                <a:cs typeface="Meiryo" charset="-128"/>
              </a:rPr>
              <a:t>運用・サービス提供</a:t>
            </a:r>
          </a:p>
        </p:txBody>
      </p:sp>
      <p:sp>
        <p:nvSpPr>
          <p:cNvPr id="29720" name="Text Box 17"/>
          <p:cNvSpPr txBox="1">
            <a:spLocks noChangeArrowheads="1"/>
          </p:cNvSpPr>
          <p:nvPr/>
        </p:nvSpPr>
        <p:spPr bwMode="auto">
          <a:xfrm>
            <a:off x="1524000" y="5533677"/>
            <a:ext cx="1569660"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a:solidFill>
                  <a:srgbClr val="40458C"/>
                </a:solidFill>
                <a:latin typeface="Meiryo" charset="-128"/>
                <a:ea typeface="Meiryo" charset="-128"/>
                <a:cs typeface="Meiryo" charset="-128"/>
              </a:rPr>
              <a:t>プライベート</a:t>
            </a:r>
          </a:p>
          <a:p>
            <a:pPr>
              <a:buFont typeface="Wingdings" pitchFamily="2" charset="2"/>
              <a:buNone/>
            </a:pPr>
            <a:r>
              <a:rPr lang="ja-JP" altLang="en-US" sz="1800">
                <a:solidFill>
                  <a:srgbClr val="40458C"/>
                </a:solidFill>
                <a:latin typeface="Meiryo" charset="-128"/>
                <a:ea typeface="Meiryo" charset="-128"/>
                <a:cs typeface="Meiryo" charset="-128"/>
              </a:rPr>
              <a:t>クラウド</a:t>
            </a:r>
          </a:p>
        </p:txBody>
      </p:sp>
      <p:pic>
        <p:nvPicPr>
          <p:cNvPr id="29721" name="Picture 7" descr="j0433941"/>
          <p:cNvPicPr>
            <a:picLocks noChangeAspect="1" noChangeArrowheads="1"/>
          </p:cNvPicPr>
          <p:nvPr/>
        </p:nvPicPr>
        <p:blipFill>
          <a:blip r:embed="rId3"/>
          <a:srcRect/>
          <a:stretch>
            <a:fillRect/>
          </a:stretch>
        </p:blipFill>
        <p:spPr bwMode="auto">
          <a:xfrm>
            <a:off x="381000" y="4816127"/>
            <a:ext cx="990600" cy="990600"/>
          </a:xfrm>
          <a:prstGeom prst="rect">
            <a:avLst/>
          </a:prstGeom>
          <a:noFill/>
          <a:ln w="9525">
            <a:noFill/>
            <a:miter lim="800000"/>
            <a:headEnd/>
            <a:tailEnd/>
          </a:ln>
        </p:spPr>
      </p:pic>
      <p:sp>
        <p:nvSpPr>
          <p:cNvPr id="29699" name="Rectangle 6"/>
          <p:cNvSpPr>
            <a:spLocks noGrp="1" noChangeArrowheads="1"/>
          </p:cNvSpPr>
          <p:nvPr>
            <p:ph type="title"/>
          </p:nvPr>
        </p:nvSpPr>
        <p:spPr/>
        <p:txBody>
          <a:bodyPr/>
          <a:lstStyle/>
          <a:p>
            <a:pPr eaLnBrk="1" hangingPunct="1"/>
            <a:r>
              <a:rPr lang="ja-JP" altLang="en-US" sz="2800" dirty="0" smtClean="0">
                <a:ea typeface="ＭＳ Ｐゴシック" charset="-128"/>
              </a:rPr>
              <a:t>５つの必須の特徴</a:t>
            </a:r>
          </a:p>
        </p:txBody>
      </p:sp>
      <p:sp>
        <p:nvSpPr>
          <p:cNvPr id="29" name="Oval 46"/>
          <p:cNvSpPr>
            <a:spLocks noChangeArrowheads="1"/>
          </p:cNvSpPr>
          <p:nvPr/>
        </p:nvSpPr>
        <p:spPr bwMode="auto">
          <a:xfrm>
            <a:off x="6745342" y="3746579"/>
            <a:ext cx="2114550" cy="631059"/>
          </a:xfrm>
          <a:prstGeom prst="wedgeRoundRectCallout">
            <a:avLst>
              <a:gd name="adj1" fmla="val -59271"/>
              <a:gd name="adj2" fmla="val 93982"/>
              <a:gd name="adj3" fmla="val 16667"/>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ja-JP" altLang="en-US" sz="2000" dirty="0">
                <a:solidFill>
                  <a:srgbClr val="FFFFFF"/>
                </a:solidFill>
                <a:latin typeface="Meiryo" charset="-128"/>
                <a:ea typeface="Meiryo" charset="-128"/>
                <a:cs typeface="Meiryo" charset="-128"/>
              </a:rPr>
              <a:t>人的</a:t>
            </a:r>
            <a:r>
              <a:rPr lang="ja-JP" altLang="en-US" sz="2000" dirty="0" smtClean="0">
                <a:solidFill>
                  <a:srgbClr val="FFFFFF"/>
                </a:solidFill>
                <a:latin typeface="Meiryo" charset="-128"/>
                <a:ea typeface="Meiryo" charset="-128"/>
                <a:cs typeface="Meiryo" charset="-128"/>
              </a:rPr>
              <a:t>介在を</a:t>
            </a:r>
            <a:r>
              <a:rPr lang="ja-JP" altLang="en-US" sz="2000" dirty="0">
                <a:solidFill>
                  <a:srgbClr val="FFFFFF"/>
                </a:solidFill>
                <a:latin typeface="Meiryo" charset="-128"/>
                <a:ea typeface="Meiryo" charset="-128"/>
                <a:cs typeface="Meiryo" charset="-128"/>
              </a:rPr>
              <a:t>排除</a:t>
            </a:r>
          </a:p>
        </p:txBody>
      </p:sp>
      <p:sp>
        <p:nvSpPr>
          <p:cNvPr id="2" name="角丸四角形 1"/>
          <p:cNvSpPr/>
          <p:nvPr/>
        </p:nvSpPr>
        <p:spPr bwMode="auto">
          <a:xfrm>
            <a:off x="6745342" y="840177"/>
            <a:ext cx="2114550" cy="231629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5400" dirty="0" smtClean="0">
                <a:solidFill>
                  <a:schemeClr val="bg1"/>
                </a:solidFill>
                <a:latin typeface="Meiryo" charset="-128"/>
                <a:ea typeface="Meiryo" charset="-128"/>
                <a:cs typeface="Meiryo" charset="-128"/>
              </a:rPr>
              <a:t>無人</a:t>
            </a:r>
          </a:p>
          <a:p>
            <a:pPr algn="ctr">
              <a:spcBef>
                <a:spcPts val="0"/>
              </a:spcBef>
            </a:pPr>
            <a:r>
              <a:rPr kumimoji="0" lang="ja-JP" altLang="en-US" sz="2800" dirty="0" smtClean="0">
                <a:solidFill>
                  <a:schemeClr val="bg1"/>
                </a:solidFill>
                <a:latin typeface="Meiryo" charset="-128"/>
                <a:ea typeface="Meiryo" charset="-128"/>
                <a:cs typeface="Meiryo" charset="-128"/>
              </a:rPr>
              <a:t>システム</a:t>
            </a:r>
          </a:p>
          <a:p>
            <a:pPr algn="ctr">
              <a:spcBef>
                <a:spcPts val="0"/>
              </a:spcBef>
            </a:pPr>
            <a:r>
              <a:rPr kumimoji="0" lang="en-US" altLang="ja-JP" dirty="0" smtClean="0">
                <a:solidFill>
                  <a:schemeClr val="bg1"/>
                </a:solidFill>
                <a:latin typeface="Meiryo" charset="-128"/>
                <a:ea typeface="Meiryo" charset="-128"/>
                <a:cs typeface="Meiryo" charset="-128"/>
              </a:rPr>
              <a:t>TCO</a:t>
            </a:r>
            <a:r>
              <a:rPr kumimoji="0" lang="ja-JP" altLang="en-US" dirty="0" smtClean="0">
                <a:solidFill>
                  <a:schemeClr val="bg1"/>
                </a:solidFill>
                <a:latin typeface="Meiryo" charset="-128"/>
                <a:ea typeface="Meiryo" charset="-128"/>
                <a:cs typeface="Meiryo" charset="-128"/>
              </a:rPr>
              <a:t>の削減</a:t>
            </a:r>
            <a:endParaRPr kumimoji="0" lang="en-US" altLang="ja-JP" dirty="0" smtClean="0">
              <a:solidFill>
                <a:schemeClr val="bg1"/>
              </a:solidFill>
              <a:latin typeface="Meiryo" charset="-128"/>
              <a:ea typeface="Meiryo" charset="-128"/>
              <a:cs typeface="Meiryo" charset="-128"/>
            </a:endParaRPr>
          </a:p>
          <a:p>
            <a:pPr algn="ctr"/>
            <a:r>
              <a:rPr kumimoji="0" lang="ja-JP" altLang="en-US" dirty="0">
                <a:solidFill>
                  <a:schemeClr val="bg1"/>
                </a:solidFill>
                <a:latin typeface="Meiryo" charset="-128"/>
                <a:ea typeface="Meiryo" charset="-128"/>
                <a:cs typeface="Meiryo" charset="-128"/>
              </a:rPr>
              <a:t>人的ミスの回避</a:t>
            </a:r>
          </a:p>
          <a:p>
            <a:pPr algn="ctr">
              <a:spcBef>
                <a:spcPts val="0"/>
              </a:spcBef>
            </a:pPr>
            <a:r>
              <a:rPr kumimoji="0" lang="ja-JP" altLang="en-US" dirty="0" smtClean="0">
                <a:solidFill>
                  <a:schemeClr val="bg1"/>
                </a:solidFill>
                <a:latin typeface="Meiryo" charset="-128"/>
                <a:ea typeface="Meiryo" charset="-128"/>
                <a:cs typeface="Meiryo" charset="-128"/>
              </a:rPr>
              <a:t>変更への即応</a:t>
            </a:r>
            <a:endParaRPr kumimoji="0" lang="en-US" altLang="ja-JP" dirty="0" smtClean="0">
              <a:solidFill>
                <a:schemeClr val="bg1"/>
              </a:solidFill>
              <a:latin typeface="Meiryo" charset="-128"/>
              <a:ea typeface="Meiryo" charset="-128"/>
              <a:cs typeface="Meiryo" charset="-128"/>
            </a:endParaRPr>
          </a:p>
        </p:txBody>
      </p:sp>
      <p:sp>
        <p:nvSpPr>
          <p:cNvPr id="3" name="上矢印 2"/>
          <p:cNvSpPr/>
          <p:nvPr/>
        </p:nvSpPr>
        <p:spPr bwMode="auto">
          <a:xfrm>
            <a:off x="7031914" y="3109034"/>
            <a:ext cx="1578686" cy="694616"/>
          </a:xfrm>
          <a:prstGeom prst="upArrow">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Meiryo" charset="-128"/>
              <a:ea typeface="Meiryo" charset="-128"/>
              <a:cs typeface="Meiryo" charset="-128"/>
            </a:endParaRPr>
          </a:p>
        </p:txBody>
      </p:sp>
      <p:sp>
        <p:nvSpPr>
          <p:cNvPr id="29703" name="AutoShape 19"/>
          <p:cNvSpPr>
            <a:spLocks noChangeArrowheads="1"/>
          </p:cNvSpPr>
          <p:nvPr/>
        </p:nvSpPr>
        <p:spPr bwMode="auto">
          <a:xfrm>
            <a:off x="5715000" y="4707384"/>
            <a:ext cx="522343" cy="147796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2000" dirty="0">
                <a:solidFill>
                  <a:srgbClr val="FFFFFF"/>
                </a:solidFill>
                <a:latin typeface="HGPSoeiKakugothicUB" charset="-128"/>
                <a:ea typeface="HGPSoeiKakugothicUB" charset="-128"/>
                <a:cs typeface="HGPSoeiKakugothicUB" charset="-128"/>
              </a:rPr>
              <a:t>仮想化</a:t>
            </a:r>
          </a:p>
        </p:txBody>
      </p:sp>
      <p:sp>
        <p:nvSpPr>
          <p:cNvPr id="29706" name="AutoShape 38"/>
          <p:cNvSpPr>
            <a:spLocks noChangeArrowheads="1"/>
          </p:cNvSpPr>
          <p:nvPr/>
        </p:nvSpPr>
        <p:spPr bwMode="auto">
          <a:xfrm>
            <a:off x="6814371" y="4707384"/>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SoeiKakugothicUB" charset="-128"/>
                <a:ea typeface="HGPSoeiKakugothicUB" charset="-128"/>
                <a:cs typeface="HGPSoeiKakugothicUB" charset="-128"/>
              </a:rPr>
              <a:t>調達の自動化</a:t>
            </a:r>
            <a:endParaRPr lang="ja-JP" altLang="en-US" sz="1600" dirty="0">
              <a:solidFill>
                <a:srgbClr val="FFFFFF"/>
              </a:solidFill>
              <a:latin typeface="HGPSoeiKakugothicUB" charset="-128"/>
              <a:ea typeface="HGPSoeiKakugothicUB" charset="-128"/>
              <a:cs typeface="HGPSoeiKakugothicUB" charset="-128"/>
            </a:endParaRPr>
          </a:p>
        </p:txBody>
      </p:sp>
      <p:sp>
        <p:nvSpPr>
          <p:cNvPr id="28" name="AutoShape 38"/>
          <p:cNvSpPr>
            <a:spLocks noChangeArrowheads="1"/>
          </p:cNvSpPr>
          <p:nvPr/>
        </p:nvSpPr>
        <p:spPr bwMode="auto">
          <a:xfrm>
            <a:off x="6266626" y="4701828"/>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SoeiKakugothicUB" charset="-128"/>
                <a:ea typeface="HGPSoeiKakugothicUB" charset="-128"/>
                <a:cs typeface="HGPSoeiKakugothicUB" charset="-128"/>
              </a:rPr>
              <a:t>運用の自動化</a:t>
            </a:r>
            <a:endParaRPr lang="ja-JP" altLang="en-US" sz="1600" dirty="0">
              <a:solidFill>
                <a:srgbClr val="FFFFFF"/>
              </a:solidFill>
              <a:latin typeface="HGPSoeiKakugothicUB" charset="-128"/>
              <a:ea typeface="HGPSoeiKakugothicUB" charset="-128"/>
              <a:cs typeface="HGPSoeiKakugothicUB" charset="-128"/>
            </a:endParaRPr>
          </a:p>
        </p:txBody>
      </p:sp>
      <p:sp>
        <p:nvSpPr>
          <p:cNvPr id="10" name="角丸四角形 9"/>
          <p:cNvSpPr/>
          <p:nvPr/>
        </p:nvSpPr>
        <p:spPr bwMode="auto">
          <a:xfrm>
            <a:off x="495300" y="840177"/>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オンデマンド・セルフサービス</a:t>
            </a:r>
          </a:p>
        </p:txBody>
      </p:sp>
      <p:sp>
        <p:nvSpPr>
          <p:cNvPr id="30" name="角丸四角形 29"/>
          <p:cNvSpPr/>
          <p:nvPr/>
        </p:nvSpPr>
        <p:spPr bwMode="auto">
          <a:xfrm>
            <a:off x="495300" y="1567580"/>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幅広いネットワークアクセス</a:t>
            </a:r>
          </a:p>
        </p:txBody>
      </p:sp>
      <p:sp>
        <p:nvSpPr>
          <p:cNvPr id="31" name="角丸四角形 30"/>
          <p:cNvSpPr/>
          <p:nvPr/>
        </p:nvSpPr>
        <p:spPr bwMode="auto">
          <a:xfrm>
            <a:off x="488950" y="3025671"/>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迅速な拡張性</a:t>
            </a:r>
          </a:p>
        </p:txBody>
      </p:sp>
      <p:sp>
        <p:nvSpPr>
          <p:cNvPr id="33" name="角丸四角形 32"/>
          <p:cNvSpPr/>
          <p:nvPr/>
        </p:nvSpPr>
        <p:spPr bwMode="auto">
          <a:xfrm>
            <a:off x="495300" y="374657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サービスの計測可能・従量課金</a:t>
            </a:r>
          </a:p>
        </p:txBody>
      </p:sp>
      <p:sp>
        <p:nvSpPr>
          <p:cNvPr id="34" name="角丸四角形 33"/>
          <p:cNvSpPr/>
          <p:nvPr/>
        </p:nvSpPr>
        <p:spPr bwMode="auto">
          <a:xfrm>
            <a:off x="495300" y="230023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eiryo" charset="-128"/>
                <a:ea typeface="Meiryo" charset="-128"/>
                <a:cs typeface="Meiryo" charset="-128"/>
              </a:rPr>
              <a:t>リソースの共有</a:t>
            </a:r>
          </a:p>
        </p:txBody>
      </p:sp>
      <p:sp>
        <p:nvSpPr>
          <p:cNvPr id="7" name="テキスト ボックス 6"/>
          <p:cNvSpPr txBox="1"/>
          <p:nvPr/>
        </p:nvSpPr>
        <p:spPr>
          <a:xfrm>
            <a:off x="4905049" y="6368703"/>
            <a:ext cx="3848811" cy="276999"/>
          </a:xfrm>
          <a:prstGeom prst="rect">
            <a:avLst/>
          </a:prstGeom>
          <a:noFill/>
        </p:spPr>
        <p:txBody>
          <a:bodyPr wrap="none" rtlCol="0">
            <a:spAutoFit/>
          </a:bodyPr>
          <a:lstStyle/>
          <a:p>
            <a:r>
              <a:rPr kumimoji="1" lang="ja-JP" altLang="en-US" sz="1200" dirty="0" smtClean="0">
                <a:solidFill>
                  <a:schemeClr val="accent3">
                    <a:lumMod val="50000"/>
                  </a:schemeClr>
                </a:solidFill>
                <a:latin typeface="Meiryo" charset="-128"/>
                <a:ea typeface="Meiryo" charset="-128"/>
                <a:cs typeface="Meiryo" charset="-128"/>
              </a:rPr>
              <a:t>＊</a:t>
            </a:r>
            <a:r>
              <a:rPr kumimoji="1" lang="en-US" altLang="ja-JP" sz="1200" dirty="0" err="1" smtClean="0">
                <a:solidFill>
                  <a:schemeClr val="accent3">
                    <a:lumMod val="50000"/>
                  </a:schemeClr>
                </a:solidFill>
                <a:latin typeface="Meiryo" charset="-128"/>
                <a:ea typeface="Meiryo" charset="-128"/>
                <a:cs typeface="Meiryo" charset="-128"/>
              </a:rPr>
              <a:t>SaaS</a:t>
            </a:r>
            <a:r>
              <a:rPr kumimoji="1" lang="ja-JP" altLang="en-US" sz="1200" dirty="0" smtClean="0">
                <a:solidFill>
                  <a:schemeClr val="accent3">
                    <a:lumMod val="50000"/>
                  </a:schemeClr>
                </a:solidFill>
                <a:latin typeface="Meiryo" charset="-128"/>
                <a:ea typeface="Meiryo" charset="-128"/>
                <a:cs typeface="Meiryo" charset="-128"/>
              </a:rPr>
              <a:t>や</a:t>
            </a:r>
            <a:r>
              <a:rPr kumimoji="1" lang="en-US" altLang="ja-JP" sz="1200" dirty="0" err="1" smtClean="0">
                <a:solidFill>
                  <a:schemeClr val="accent3">
                    <a:lumMod val="50000"/>
                  </a:schemeClr>
                </a:solidFill>
                <a:latin typeface="Meiryo" charset="-128"/>
                <a:ea typeface="Meiryo" charset="-128"/>
                <a:cs typeface="Meiryo" charset="-128"/>
              </a:rPr>
              <a:t>PaaS</a:t>
            </a:r>
            <a:r>
              <a:rPr kumimoji="1" lang="ja-JP" altLang="en-US" sz="1200" dirty="0" smtClean="0">
                <a:solidFill>
                  <a:schemeClr val="accent3">
                    <a:lumMod val="50000"/>
                  </a:schemeClr>
                </a:solidFill>
                <a:latin typeface="Meiryo" charset="-128"/>
                <a:ea typeface="Meiryo" charset="-128"/>
                <a:cs typeface="Meiryo" charset="-128"/>
              </a:rPr>
              <a:t>の場合、仮想化は絶対条件ではない。</a:t>
            </a:r>
            <a:endParaRPr kumimoji="1" lang="ja-JP" altLang="en-US" sz="1200" dirty="0">
              <a:solidFill>
                <a:schemeClr val="accent3">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207266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500" fill="hold"/>
                                        <p:tgtEl>
                                          <p:spTgt spid="29703"/>
                                        </p:tgtEl>
                                        <p:attrNameLst>
                                          <p:attrName>ppt_w</p:attrName>
                                        </p:attrNameLst>
                                      </p:cBhvr>
                                      <p:tavLst>
                                        <p:tav tm="0">
                                          <p:val>
                                            <p:fltVal val="0"/>
                                          </p:val>
                                        </p:tav>
                                        <p:tav tm="100000">
                                          <p:val>
                                            <p:strVal val="#ppt_w"/>
                                          </p:val>
                                        </p:tav>
                                      </p:tavLst>
                                    </p:anim>
                                    <p:anim calcmode="lin" valueType="num">
                                      <p:cBhvr>
                                        <p:cTn id="8" dur="500" fill="hold"/>
                                        <p:tgtEl>
                                          <p:spTgt spid="29703"/>
                                        </p:tgtEl>
                                        <p:attrNameLst>
                                          <p:attrName>ppt_h</p:attrName>
                                        </p:attrNameLst>
                                      </p:cBhvr>
                                      <p:tavLst>
                                        <p:tav tm="0">
                                          <p:val>
                                            <p:fltVal val="0"/>
                                          </p:val>
                                        </p:tav>
                                        <p:tav tm="100000">
                                          <p:val>
                                            <p:strVal val="#ppt_h"/>
                                          </p:val>
                                        </p:tav>
                                      </p:tavLst>
                                    </p:anim>
                                    <p:animEffect transition="in" filter="fade">
                                      <p:cBhvr>
                                        <p:cTn id="9" dur="500"/>
                                        <p:tgtEl>
                                          <p:spTgt spid="297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706"/>
                                        </p:tgtEl>
                                        <p:attrNameLst>
                                          <p:attrName>style.visibility</p:attrName>
                                        </p:attrNameLst>
                                      </p:cBhvr>
                                      <p:to>
                                        <p:strVal val="visible"/>
                                      </p:to>
                                    </p:set>
                                    <p:anim calcmode="lin" valueType="num">
                                      <p:cBhvr>
                                        <p:cTn id="17" dur="500" fill="hold"/>
                                        <p:tgtEl>
                                          <p:spTgt spid="29706"/>
                                        </p:tgtEl>
                                        <p:attrNameLst>
                                          <p:attrName>ppt_w</p:attrName>
                                        </p:attrNameLst>
                                      </p:cBhvr>
                                      <p:tavLst>
                                        <p:tav tm="0">
                                          <p:val>
                                            <p:fltVal val="0"/>
                                          </p:val>
                                        </p:tav>
                                        <p:tav tm="100000">
                                          <p:val>
                                            <p:strVal val="#ppt_w"/>
                                          </p:val>
                                        </p:tav>
                                      </p:tavLst>
                                    </p:anim>
                                    <p:anim calcmode="lin" valueType="num">
                                      <p:cBhvr>
                                        <p:cTn id="18" dur="500" fill="hold"/>
                                        <p:tgtEl>
                                          <p:spTgt spid="29706"/>
                                        </p:tgtEl>
                                        <p:attrNameLst>
                                          <p:attrName>ppt_h</p:attrName>
                                        </p:attrNameLst>
                                      </p:cBhvr>
                                      <p:tavLst>
                                        <p:tav tm="0">
                                          <p:val>
                                            <p:fltVal val="0"/>
                                          </p:val>
                                        </p:tav>
                                        <p:tav tm="100000">
                                          <p:val>
                                            <p:strVal val="#ppt_h"/>
                                          </p:val>
                                        </p:tav>
                                      </p:tavLst>
                                    </p:anim>
                                    <p:animEffect transition="in" filter="fade">
                                      <p:cBhvr>
                                        <p:cTn id="19" dur="500"/>
                                        <p:tgtEl>
                                          <p:spTgt spid="297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703" grpId="0" animBg="1"/>
      <p:bldP spid="29706" grpId="0" animBg="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角丸四角形 263"/>
          <p:cNvSpPr/>
          <p:nvPr/>
        </p:nvSpPr>
        <p:spPr>
          <a:xfrm>
            <a:off x="417595" y="4564665"/>
            <a:ext cx="8303496" cy="1289214"/>
          </a:xfrm>
          <a:prstGeom prst="roundRect">
            <a:avLst>
              <a:gd name="adj" fmla="val 5239"/>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ハイブリッド・クラウドとマルチ・クラウド</a:t>
            </a:r>
            <a:endParaRPr kumimoji="1" lang="ja-JP" altLang="en-US" dirty="0"/>
          </a:p>
        </p:txBody>
      </p:sp>
      <p:sp>
        <p:nvSpPr>
          <p:cNvPr id="3" name="スライド番号プレースホルダー 2"/>
          <p:cNvSpPr>
            <a:spLocks noGrp="1"/>
          </p:cNvSpPr>
          <p:nvPr>
            <p:ph type="sldNum" sz="quarter" idx="12"/>
          </p:nvPr>
        </p:nvSpPr>
        <p:spPr>
          <a:xfrm>
            <a:off x="6941771" y="6644742"/>
            <a:ext cx="2133600" cy="217800"/>
          </a:xfrm>
          <a:effectLst>
            <a:outerShdw blurRad="50800" dist="38100" dir="2700000" algn="tl" rotWithShape="0">
              <a:prstClr val="black">
                <a:alpha val="40000"/>
              </a:prstClr>
            </a:outerShdw>
          </a:effectLst>
        </p:spPr>
        <p:txBody>
          <a:bodyPr/>
          <a:lstStyle/>
          <a:p>
            <a:fld id="{8FF8CC5D-A65D-5946-99B5-645367A967AD}" type="slidenum">
              <a:rPr kumimoji="1" lang="ja-JP" altLang="en-US" smtClean="0"/>
              <a:t>39</a:t>
            </a:fld>
            <a:endParaRPr kumimoji="1" lang="ja-JP" altLang="en-US"/>
          </a:p>
        </p:txBody>
      </p:sp>
      <p:sp>
        <p:nvSpPr>
          <p:cNvPr id="4" name="正方形/長方形 3"/>
          <p:cNvSpPr/>
          <p:nvPr/>
        </p:nvSpPr>
        <p:spPr>
          <a:xfrm>
            <a:off x="514297"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2590171"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2492"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6769331"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17595" y="1031520"/>
            <a:ext cx="8303496" cy="61891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クラウド管理プラットフォーム</a:t>
            </a:r>
            <a:endParaRPr kumimoji="1" lang="en-US" altLang="ja-JP" sz="20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Prime Cloud Controller (SCSK) /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 </a:t>
            </a:r>
            <a:r>
              <a:rPr lang="en-US" altLang="ja-JP" sz="1000" dirty="0" err="1" smtClean="0">
                <a:solidFill>
                  <a:srgbClr val="FFFFFF"/>
                </a:solidFill>
                <a:latin typeface="ＭＳ Ｐゴシック"/>
                <a:ea typeface="ＭＳ Ｐゴシック"/>
                <a:cs typeface="ＭＳ Ｐゴシック"/>
              </a:rPr>
              <a:t>vRealize</a:t>
            </a:r>
            <a:r>
              <a:rPr lang="en-US" altLang="ja-JP" sz="1000" dirty="0" smtClean="0">
                <a:solidFill>
                  <a:srgbClr val="FFFFFF"/>
                </a:solidFill>
                <a:latin typeface="ＭＳ Ｐゴシック"/>
                <a:ea typeface="ＭＳ Ｐゴシック"/>
                <a:cs typeface="ＭＳ Ｐゴシック"/>
              </a:rPr>
              <a:t> Suite (</a:t>
            </a:r>
            <a:r>
              <a:rPr lang="en-US" altLang="ja-JP" sz="1000" dirty="0" err="1" smtClean="0">
                <a:solidFill>
                  <a:srgbClr val="FFFFFF"/>
                </a:solidFill>
                <a:latin typeface="ＭＳ Ｐゴシック"/>
                <a:ea typeface="ＭＳ Ｐゴシック"/>
                <a:cs typeface="ＭＳ Ｐゴシック"/>
              </a:rPr>
              <a:t>Vmware</a:t>
            </a:r>
            <a:r>
              <a:rPr lang="en-US" altLang="ja-JP" sz="1000" dirty="0" smtClean="0">
                <a:solidFill>
                  <a:srgbClr val="FFFFFF"/>
                </a:solidFill>
                <a:latin typeface="ＭＳ Ｐゴシック"/>
                <a:ea typeface="ＭＳ Ｐゴシック"/>
                <a:cs typeface="ＭＳ Ｐゴシック"/>
              </a:rPr>
              <a:t>) </a:t>
            </a:r>
            <a:r>
              <a:rPr lang="ja-JP" altLang="en-US" sz="1000" dirty="0" smtClean="0">
                <a:solidFill>
                  <a:srgbClr val="FFFFFF"/>
                </a:solidFill>
                <a:latin typeface="ＭＳ Ｐゴシック"/>
                <a:ea typeface="ＭＳ Ｐゴシック"/>
                <a:cs typeface="ＭＳ Ｐゴシック"/>
              </a:rPr>
              <a:t>など</a:t>
            </a:r>
            <a:r>
              <a:rPr lang="en-US" altLang="ja-JP" sz="1000" dirty="0" smtClean="0">
                <a:solidFill>
                  <a:srgbClr val="FFFFFF"/>
                </a:solidFill>
                <a:latin typeface="ＭＳ Ｐゴシック"/>
                <a:ea typeface="ＭＳ Ｐゴシック"/>
                <a:cs typeface="ＭＳ Ｐゴシック"/>
              </a:rPr>
              <a:t> </a:t>
            </a:r>
            <a:endParaRPr kumimoji="1" lang="ja-JP" altLang="en-US" sz="1000" dirty="0">
              <a:solidFill>
                <a:srgbClr val="FFFFFF"/>
              </a:solidFill>
              <a:latin typeface="ＭＳ Ｐゴシック"/>
              <a:ea typeface="ＭＳ Ｐゴシック"/>
              <a:cs typeface="ＭＳ Ｐゴシック"/>
            </a:endParaRPr>
          </a:p>
        </p:txBody>
      </p:sp>
      <p:grpSp>
        <p:nvGrpSpPr>
          <p:cNvPr id="158" name="図形グループ 157"/>
          <p:cNvGrpSpPr/>
          <p:nvPr/>
        </p:nvGrpSpPr>
        <p:grpSpPr>
          <a:xfrm>
            <a:off x="887693" y="4270509"/>
            <a:ext cx="309971" cy="140029"/>
            <a:chOff x="6769100" y="1390650"/>
            <a:chExt cx="317500" cy="157483"/>
          </a:xfrm>
          <a:effectLst>
            <a:outerShdw blurRad="50800" dist="38100" dir="2700000" algn="tl" rotWithShape="0">
              <a:prstClr val="black">
                <a:alpha val="40000"/>
              </a:prstClr>
            </a:outerShdw>
          </a:effectLst>
        </p:grpSpPr>
        <p:sp>
          <p:nvSpPr>
            <p:cNvPr id="159" name="正方形/長方形 1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円/楕円 1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a:stCxn id="160" idx="6"/>
              <a:endCxn id="1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2" name="図形グループ 161"/>
          <p:cNvGrpSpPr/>
          <p:nvPr/>
        </p:nvGrpSpPr>
        <p:grpSpPr>
          <a:xfrm>
            <a:off x="1248714" y="4270509"/>
            <a:ext cx="309971" cy="140029"/>
            <a:chOff x="6769100" y="1390650"/>
            <a:chExt cx="317500" cy="157483"/>
          </a:xfrm>
          <a:effectLst>
            <a:outerShdw blurRad="50800" dist="38100" dir="2700000" algn="tl" rotWithShape="0">
              <a:prstClr val="black">
                <a:alpha val="40000"/>
              </a:prstClr>
            </a:outerShdw>
          </a:effectLst>
        </p:grpSpPr>
        <p:sp>
          <p:nvSpPr>
            <p:cNvPr id="163" name="正方形/長方形 1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円/楕円 1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5" name="直線コネクタ 164"/>
            <p:cNvCxnSpPr>
              <a:stCxn id="164" idx="6"/>
              <a:endCxn id="1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6" name="図形グループ 165"/>
          <p:cNvGrpSpPr/>
          <p:nvPr/>
        </p:nvGrpSpPr>
        <p:grpSpPr>
          <a:xfrm>
            <a:off x="1609736" y="4270509"/>
            <a:ext cx="309971" cy="140029"/>
            <a:chOff x="6769100" y="1390650"/>
            <a:chExt cx="317500" cy="157483"/>
          </a:xfrm>
          <a:effectLst>
            <a:outerShdw blurRad="50800" dist="38100" dir="2700000" algn="tl" rotWithShape="0">
              <a:prstClr val="black">
                <a:alpha val="40000"/>
              </a:prstClr>
            </a:outerShdw>
          </a:effectLst>
        </p:grpSpPr>
        <p:sp>
          <p:nvSpPr>
            <p:cNvPr id="167" name="正方形/長方形 1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9" name="直線コネクタ 168"/>
            <p:cNvCxnSpPr>
              <a:stCxn id="168" idx="6"/>
              <a:endCxn id="1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0" name="図形グループ 169"/>
          <p:cNvGrpSpPr/>
          <p:nvPr/>
        </p:nvGrpSpPr>
        <p:grpSpPr>
          <a:xfrm>
            <a:off x="887693" y="4082514"/>
            <a:ext cx="309971" cy="140029"/>
            <a:chOff x="6769100" y="1390650"/>
            <a:chExt cx="317500" cy="157483"/>
          </a:xfrm>
          <a:effectLst>
            <a:outerShdw blurRad="50800" dist="38100" dir="2700000" algn="tl" rotWithShape="0">
              <a:prstClr val="black">
                <a:alpha val="40000"/>
              </a:prstClr>
            </a:outerShdw>
          </a:effectLst>
        </p:grpSpPr>
        <p:sp>
          <p:nvSpPr>
            <p:cNvPr id="171" name="正方形/長方形 1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円/楕円 1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3" name="直線コネクタ 172"/>
            <p:cNvCxnSpPr>
              <a:stCxn id="172" idx="6"/>
              <a:endCxn id="1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4" name="図形グループ 173"/>
          <p:cNvGrpSpPr/>
          <p:nvPr/>
        </p:nvGrpSpPr>
        <p:grpSpPr>
          <a:xfrm>
            <a:off x="1248714" y="4082514"/>
            <a:ext cx="309971" cy="140029"/>
            <a:chOff x="6769100" y="1390650"/>
            <a:chExt cx="317500" cy="157483"/>
          </a:xfrm>
          <a:effectLst>
            <a:outerShdw blurRad="50800" dist="38100" dir="2700000" algn="tl" rotWithShape="0">
              <a:prstClr val="black">
                <a:alpha val="40000"/>
              </a:prstClr>
            </a:outerShdw>
          </a:effectLst>
        </p:grpSpPr>
        <p:sp>
          <p:nvSpPr>
            <p:cNvPr id="175" name="正方形/長方形 1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円/楕円 1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7" name="直線コネクタ 176"/>
            <p:cNvCxnSpPr>
              <a:stCxn id="176" idx="6"/>
              <a:endCxn id="1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8" name="図形グループ 177"/>
          <p:cNvGrpSpPr/>
          <p:nvPr/>
        </p:nvGrpSpPr>
        <p:grpSpPr>
          <a:xfrm>
            <a:off x="1609736" y="4082514"/>
            <a:ext cx="309971" cy="140029"/>
            <a:chOff x="6769100" y="1390650"/>
            <a:chExt cx="317500" cy="157483"/>
          </a:xfrm>
          <a:effectLst>
            <a:outerShdw blurRad="50800" dist="38100" dir="2700000" algn="tl" rotWithShape="0">
              <a:prstClr val="black">
                <a:alpha val="40000"/>
              </a:prstClr>
            </a:outerShdw>
          </a:effectLst>
        </p:grpSpPr>
        <p:sp>
          <p:nvSpPr>
            <p:cNvPr id="179" name="正方形/長方形 1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円/楕円 1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1" name="直線コネクタ 180"/>
            <p:cNvCxnSpPr>
              <a:stCxn id="180" idx="6"/>
              <a:endCxn id="1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2" name="図形グループ 181"/>
          <p:cNvGrpSpPr/>
          <p:nvPr/>
        </p:nvGrpSpPr>
        <p:grpSpPr>
          <a:xfrm>
            <a:off x="2969086" y="4264930"/>
            <a:ext cx="309971" cy="140029"/>
            <a:chOff x="6769100" y="1390650"/>
            <a:chExt cx="317500" cy="157483"/>
          </a:xfrm>
          <a:effectLst>
            <a:outerShdw blurRad="50800" dist="38100" dir="2700000" algn="tl" rotWithShape="0">
              <a:prstClr val="black">
                <a:alpha val="40000"/>
              </a:prstClr>
            </a:outerShdw>
          </a:effectLst>
        </p:grpSpPr>
        <p:sp>
          <p:nvSpPr>
            <p:cNvPr id="183" name="正方形/長方形 1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円/楕円 1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5" name="直線コネクタ 184"/>
            <p:cNvCxnSpPr>
              <a:stCxn id="184" idx="6"/>
              <a:endCxn id="1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6" name="図形グループ 185"/>
          <p:cNvGrpSpPr/>
          <p:nvPr/>
        </p:nvGrpSpPr>
        <p:grpSpPr>
          <a:xfrm>
            <a:off x="3330107" y="4264930"/>
            <a:ext cx="309971" cy="140029"/>
            <a:chOff x="6769100" y="1390650"/>
            <a:chExt cx="317500" cy="157483"/>
          </a:xfrm>
          <a:effectLst>
            <a:outerShdw blurRad="50800" dist="38100" dir="2700000" algn="tl" rotWithShape="0">
              <a:prstClr val="black">
                <a:alpha val="40000"/>
              </a:prstClr>
            </a:outerShdw>
          </a:effectLst>
        </p:grpSpPr>
        <p:sp>
          <p:nvSpPr>
            <p:cNvPr id="187" name="正方形/長方形 1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円/楕円 1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9" name="直線コネクタ 188"/>
            <p:cNvCxnSpPr>
              <a:stCxn id="188" idx="6"/>
              <a:endCxn id="1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0" name="図形グループ 189"/>
          <p:cNvGrpSpPr/>
          <p:nvPr/>
        </p:nvGrpSpPr>
        <p:grpSpPr>
          <a:xfrm>
            <a:off x="3691129" y="4264930"/>
            <a:ext cx="309971" cy="140029"/>
            <a:chOff x="6769100" y="1390650"/>
            <a:chExt cx="317500" cy="157483"/>
          </a:xfrm>
          <a:effectLst>
            <a:outerShdw blurRad="50800" dist="38100" dir="2700000" algn="tl" rotWithShape="0">
              <a:prstClr val="black">
                <a:alpha val="40000"/>
              </a:prstClr>
            </a:outerShdw>
          </a:effectLst>
        </p:grpSpPr>
        <p:sp>
          <p:nvSpPr>
            <p:cNvPr id="191" name="正方形/長方形 1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円/楕円 1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3" name="直線コネクタ 192"/>
            <p:cNvCxnSpPr>
              <a:stCxn id="192" idx="6"/>
              <a:endCxn id="1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4" name="図形グループ 193"/>
          <p:cNvGrpSpPr/>
          <p:nvPr/>
        </p:nvGrpSpPr>
        <p:grpSpPr>
          <a:xfrm>
            <a:off x="2969086" y="4076935"/>
            <a:ext cx="309971" cy="140029"/>
            <a:chOff x="6769100" y="1390650"/>
            <a:chExt cx="317500" cy="157483"/>
          </a:xfrm>
          <a:effectLst>
            <a:outerShdw blurRad="50800" dist="38100" dir="2700000" algn="tl" rotWithShape="0">
              <a:prstClr val="black">
                <a:alpha val="40000"/>
              </a:prstClr>
            </a:outerShdw>
          </a:effectLst>
        </p:grpSpPr>
        <p:sp>
          <p:nvSpPr>
            <p:cNvPr id="195" name="正方形/長方形 1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円/楕円 1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7" name="直線コネクタ 196"/>
            <p:cNvCxnSpPr>
              <a:stCxn id="196" idx="6"/>
              <a:endCxn id="1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8" name="図形グループ 197"/>
          <p:cNvGrpSpPr/>
          <p:nvPr/>
        </p:nvGrpSpPr>
        <p:grpSpPr>
          <a:xfrm>
            <a:off x="3330107" y="4076935"/>
            <a:ext cx="309971" cy="140029"/>
            <a:chOff x="6769100" y="1390650"/>
            <a:chExt cx="317500" cy="157483"/>
          </a:xfrm>
          <a:effectLst>
            <a:outerShdw blurRad="50800" dist="38100" dir="2700000" algn="tl" rotWithShape="0">
              <a:prstClr val="black">
                <a:alpha val="40000"/>
              </a:prstClr>
            </a:outerShdw>
          </a:effectLst>
        </p:grpSpPr>
        <p:sp>
          <p:nvSpPr>
            <p:cNvPr id="199" name="正方形/長方形 1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円/楕円 1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1" name="直線コネクタ 200"/>
            <p:cNvCxnSpPr>
              <a:stCxn id="200" idx="6"/>
              <a:endCxn id="1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2" name="図形グループ 201"/>
          <p:cNvGrpSpPr/>
          <p:nvPr/>
        </p:nvGrpSpPr>
        <p:grpSpPr>
          <a:xfrm>
            <a:off x="3691129" y="4076935"/>
            <a:ext cx="309971" cy="140029"/>
            <a:chOff x="6769100" y="1390650"/>
            <a:chExt cx="317500" cy="157483"/>
          </a:xfrm>
          <a:effectLst>
            <a:outerShdw blurRad="50800" dist="38100" dir="2700000" algn="tl" rotWithShape="0">
              <a:prstClr val="black">
                <a:alpha val="40000"/>
              </a:prstClr>
            </a:outerShdw>
          </a:effectLst>
        </p:grpSpPr>
        <p:sp>
          <p:nvSpPr>
            <p:cNvPr id="203" name="正方形/長方形 2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円/楕円 2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5" name="直線コネクタ 204"/>
            <p:cNvCxnSpPr>
              <a:stCxn id="204" idx="6"/>
              <a:endCxn id="2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5" name="テキスト ボックス 254"/>
          <p:cNvSpPr txBox="1"/>
          <p:nvPr/>
        </p:nvSpPr>
        <p:spPr>
          <a:xfrm>
            <a:off x="514297" y="4680711"/>
            <a:ext cx="1824449" cy="461665"/>
          </a:xfrm>
          <a:prstGeom prst="rect">
            <a:avLst/>
          </a:prstGeom>
          <a:noFill/>
        </p:spPr>
        <p:txBody>
          <a:bodyPr wrap="square" rtlCol="0">
            <a:spAutoFit/>
          </a:bodyPr>
          <a:lstStyle/>
          <a:p>
            <a:pPr algn="ctr"/>
            <a:r>
              <a:rPr kumimoji="1" lang="ja-JP" altLang="en-US" sz="1200" dirty="0" smtClean="0">
                <a:solidFill>
                  <a:schemeClr val="accent6">
                    <a:lumMod val="50000"/>
                  </a:schemeClr>
                </a:solidFill>
              </a:rPr>
              <a:t>オンプレミス（自社構内）</a:t>
            </a:r>
            <a:endParaRPr kumimoji="1" lang="en-US" altLang="ja-JP" sz="1200" dirty="0" smtClean="0">
              <a:solidFill>
                <a:schemeClr val="accent6">
                  <a:lumMod val="50000"/>
                </a:schemeClr>
              </a:solidFill>
            </a:endParaRPr>
          </a:p>
          <a:p>
            <a:pPr algn="ctr"/>
            <a:r>
              <a:rPr lang="ja-JP" altLang="en-US" sz="1200" dirty="0" smtClean="0">
                <a:solidFill>
                  <a:schemeClr val="accent6">
                    <a:lumMod val="50000"/>
                  </a:schemeClr>
                </a:solidFill>
              </a:rPr>
              <a:t>データセンタ（自社設備）</a:t>
            </a:r>
            <a:endParaRPr kumimoji="1" lang="ja-JP" altLang="en-US" sz="1200" dirty="0">
              <a:solidFill>
                <a:schemeClr val="accent6">
                  <a:lumMod val="50000"/>
                </a:schemeClr>
              </a:solidFill>
            </a:endParaRPr>
          </a:p>
        </p:txBody>
      </p:sp>
      <p:sp>
        <p:nvSpPr>
          <p:cNvPr id="256" name="テキスト ボックス 255"/>
          <p:cNvSpPr txBox="1"/>
          <p:nvPr/>
        </p:nvSpPr>
        <p:spPr>
          <a:xfrm>
            <a:off x="2596098" y="4680711"/>
            <a:ext cx="1824449" cy="438582"/>
          </a:xfrm>
          <a:prstGeom prst="rect">
            <a:avLst/>
          </a:prstGeom>
          <a:noFill/>
        </p:spPr>
        <p:txBody>
          <a:bodyPr wrap="square" rtlCol="0">
            <a:spAutoFit/>
          </a:bodyPr>
          <a:lstStyle/>
          <a:p>
            <a:pPr algn="ctr"/>
            <a:r>
              <a:rPr lang="ja-JP" altLang="en-US" sz="1200" dirty="0" smtClean="0">
                <a:solidFill>
                  <a:schemeClr val="accent6">
                    <a:lumMod val="50000"/>
                  </a:schemeClr>
                </a:solidFill>
              </a:rPr>
              <a:t>データセンタ（他社設備）</a:t>
            </a:r>
            <a:endParaRPr lang="en-US" altLang="ja-JP" sz="1200" dirty="0" smtClean="0">
              <a:solidFill>
                <a:schemeClr val="accent6">
                  <a:lumMod val="50000"/>
                </a:schemeClr>
              </a:solidFill>
            </a:endParaRPr>
          </a:p>
          <a:p>
            <a:pPr algn="ctr"/>
            <a:r>
              <a:rPr kumimoji="1" lang="ja-JP" altLang="en-US" sz="1000" dirty="0" smtClean="0">
                <a:solidFill>
                  <a:schemeClr val="accent6">
                    <a:lumMod val="50000"/>
                  </a:schemeClr>
                </a:solidFill>
              </a:rPr>
              <a:t>コロケーション／</a:t>
            </a:r>
            <a:r>
              <a:rPr lang="ja-JP" altLang="en-US" sz="1000" dirty="0" smtClean="0">
                <a:solidFill>
                  <a:schemeClr val="accent6">
                    <a:lumMod val="50000"/>
                  </a:schemeClr>
                </a:solidFill>
              </a:rPr>
              <a:t>ホスティング</a:t>
            </a:r>
            <a:endParaRPr kumimoji="1" lang="ja-JP" altLang="en-US" sz="1000" dirty="0">
              <a:solidFill>
                <a:schemeClr val="accent6">
                  <a:lumMod val="50000"/>
                </a:schemeClr>
              </a:solidFill>
            </a:endParaRPr>
          </a:p>
        </p:txBody>
      </p:sp>
      <p:sp>
        <p:nvSpPr>
          <p:cNvPr id="257" name="テキスト ボックス 256"/>
          <p:cNvSpPr txBox="1"/>
          <p:nvPr/>
        </p:nvSpPr>
        <p:spPr>
          <a:xfrm>
            <a:off x="4671564" y="4680711"/>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58" name="テキスト ボックス 257"/>
          <p:cNvSpPr txBox="1"/>
          <p:nvPr/>
        </p:nvSpPr>
        <p:spPr>
          <a:xfrm>
            <a:off x="6769331" y="4674264"/>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60" name="正方形/長方形 259"/>
          <p:cNvSpPr/>
          <p:nvPr/>
        </p:nvSpPr>
        <p:spPr>
          <a:xfrm>
            <a:off x="617446" y="1998571"/>
            <a:ext cx="5795687" cy="1987857"/>
          </a:xfrm>
          <a:prstGeom prst="rect">
            <a:avLst/>
          </a:prstGeom>
          <a:solidFill>
            <a:srgbClr val="3366FF">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4775640" y="2295318"/>
            <a:ext cx="3758493" cy="1353871"/>
          </a:xfrm>
          <a:prstGeom prst="rect">
            <a:avLst/>
          </a:prstGeom>
          <a:solidFill>
            <a:srgbClr val="008000">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556" y="2063752"/>
            <a:ext cx="1475839" cy="1475839"/>
          </a:xfrm>
          <a:prstGeom prst="rect">
            <a:avLst/>
          </a:prstGeom>
          <a:effectLst>
            <a:outerShdw blurRad="50800" dist="38100" dir="2700000" algn="tl" rotWithShape="0">
              <a:prstClr val="black">
                <a:alpha val="40000"/>
              </a:prstClr>
            </a:outerShdw>
          </a:effectLst>
        </p:spPr>
      </p:pic>
      <p:grpSp>
        <p:nvGrpSpPr>
          <p:cNvPr id="94" name="図形グループ 93"/>
          <p:cNvGrpSpPr/>
          <p:nvPr/>
        </p:nvGrpSpPr>
        <p:grpSpPr>
          <a:xfrm>
            <a:off x="5787271" y="2769062"/>
            <a:ext cx="309971" cy="140029"/>
            <a:chOff x="6769100" y="1390650"/>
            <a:chExt cx="317500" cy="157483"/>
          </a:xfrm>
          <a:effectLst>
            <a:outerShdw blurRad="50800" dist="38100" dir="2700000" algn="tl" rotWithShape="0">
              <a:prstClr val="black">
                <a:alpha val="40000"/>
              </a:prstClr>
            </a:outerShdw>
          </a:effectLst>
        </p:grpSpPr>
        <p:sp>
          <p:nvSpPr>
            <p:cNvPr id="95" name="正方形/長方形 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円/楕円 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7" name="直線コネクタ 96"/>
            <p:cNvCxnSpPr>
              <a:stCxn id="96" idx="6"/>
              <a:endCxn id="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6" name="図形グループ 105"/>
          <p:cNvGrpSpPr/>
          <p:nvPr/>
        </p:nvGrpSpPr>
        <p:grpSpPr>
          <a:xfrm>
            <a:off x="5787271" y="2391397"/>
            <a:ext cx="309971" cy="140029"/>
            <a:chOff x="6769100" y="1390650"/>
            <a:chExt cx="317500" cy="157483"/>
          </a:xfrm>
          <a:effectLst>
            <a:outerShdw blurRad="50800" dist="38100" dir="2700000" algn="tl" rotWithShape="0">
              <a:prstClr val="black">
                <a:alpha val="40000"/>
              </a:prstClr>
            </a:outerShdw>
          </a:effectLst>
        </p:grpSpPr>
        <p:sp>
          <p:nvSpPr>
            <p:cNvPr id="107" name="正方形/長方形 1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円/楕円 1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9" name="直線コネクタ 108"/>
            <p:cNvCxnSpPr>
              <a:stCxn id="108" idx="6"/>
              <a:endCxn id="1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8" name="図形グループ 117"/>
          <p:cNvGrpSpPr/>
          <p:nvPr/>
        </p:nvGrpSpPr>
        <p:grpSpPr>
          <a:xfrm>
            <a:off x="5787271" y="2581067"/>
            <a:ext cx="309971" cy="140029"/>
            <a:chOff x="6769100" y="1390650"/>
            <a:chExt cx="317500" cy="157483"/>
          </a:xfrm>
          <a:effectLst>
            <a:outerShdw blurRad="50800" dist="38100" dir="2700000" algn="tl" rotWithShape="0">
              <a:prstClr val="black">
                <a:alpha val="40000"/>
              </a:prstClr>
            </a:outerShdw>
          </a:effectLst>
        </p:grpSpPr>
        <p:sp>
          <p:nvSpPr>
            <p:cNvPr id="119" name="正方形/長方形 1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円/楕円 1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1" name="直線コネクタ 120"/>
            <p:cNvCxnSpPr>
              <a:stCxn id="120" idx="6"/>
              <a:endCxn id="1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4" name="図形グループ 213"/>
          <p:cNvGrpSpPr/>
          <p:nvPr/>
        </p:nvGrpSpPr>
        <p:grpSpPr>
          <a:xfrm>
            <a:off x="5787271" y="3149435"/>
            <a:ext cx="309971" cy="140029"/>
            <a:chOff x="6769100" y="1390650"/>
            <a:chExt cx="317500" cy="157483"/>
          </a:xfrm>
          <a:effectLst>
            <a:outerShdw blurRad="50800" dist="38100" dir="2700000" algn="tl" rotWithShape="0">
              <a:prstClr val="black">
                <a:alpha val="40000"/>
              </a:prstClr>
            </a:outerShdw>
          </a:effectLst>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a:stCxn id="216" idx="6"/>
              <a:endCxn id="2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6" name="図形グループ 225"/>
          <p:cNvGrpSpPr/>
          <p:nvPr/>
        </p:nvGrpSpPr>
        <p:grpSpPr>
          <a:xfrm>
            <a:off x="5787271" y="2961440"/>
            <a:ext cx="309971" cy="140029"/>
            <a:chOff x="6769100" y="1390650"/>
            <a:chExt cx="317500" cy="157483"/>
          </a:xfrm>
          <a:effectLst>
            <a:outerShdw blurRad="50800" dist="38100" dir="2700000" algn="tl" rotWithShape="0">
              <a:prstClr val="black">
                <a:alpha val="40000"/>
              </a:prstClr>
            </a:outerShdw>
          </a:effectLst>
        </p:grpSpPr>
        <p:sp>
          <p:nvSpPr>
            <p:cNvPr id="227" name="正方形/長方形 2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円/楕円 2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9" name="直線コネクタ 228"/>
            <p:cNvCxnSpPr>
              <a:stCxn id="228" idx="6"/>
              <a:endCxn id="2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4" name="正方形/長方形 253"/>
          <p:cNvSpPr/>
          <p:nvPr/>
        </p:nvSpPr>
        <p:spPr>
          <a:xfrm>
            <a:off x="4994833" y="2756967"/>
            <a:ext cx="792437" cy="1075203"/>
          </a:xfrm>
          <a:prstGeom prst="rect">
            <a:avLst/>
          </a:prstGeom>
          <a:solidFill>
            <a:schemeClr val="accent6">
              <a:lumMod val="75000"/>
              <a:alpha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6" name="図形グループ 85"/>
          <p:cNvGrpSpPr/>
          <p:nvPr/>
        </p:nvGrpSpPr>
        <p:grpSpPr>
          <a:xfrm>
            <a:off x="5065228" y="2769062"/>
            <a:ext cx="309971" cy="140029"/>
            <a:chOff x="6769100" y="1390650"/>
            <a:chExt cx="317500" cy="157483"/>
          </a:xfrm>
          <a:effectLst>
            <a:outerShdw blurRad="50800" dist="38100" dir="2700000" algn="tl" rotWithShape="0">
              <a:prstClr val="black">
                <a:alpha val="40000"/>
              </a:prstClr>
            </a:outerShdw>
          </a:effectLst>
        </p:grpSpPr>
        <p:sp>
          <p:nvSpPr>
            <p:cNvPr id="87" name="正方形/長方形 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円/楕円 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9" name="直線コネクタ 88"/>
            <p:cNvCxnSpPr>
              <a:stCxn id="88" idx="6"/>
              <a:endCxn id="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5426249" y="2769062"/>
            <a:ext cx="309971" cy="140029"/>
            <a:chOff x="6769100" y="1390650"/>
            <a:chExt cx="317500" cy="157483"/>
          </a:xfrm>
          <a:effectLst>
            <a:outerShdw blurRad="50800" dist="38100" dir="2700000" algn="tl" rotWithShape="0">
              <a:prstClr val="black">
                <a:alpha val="40000"/>
              </a:prstClr>
            </a:outerShdw>
          </a:effectLst>
        </p:grpSpPr>
        <p:sp>
          <p:nvSpPr>
            <p:cNvPr id="91" name="正方形/長方形 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円/楕円 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3" name="直線コネクタ 92"/>
            <p:cNvCxnSpPr>
              <a:stCxn id="92" idx="6"/>
              <a:endCxn id="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8" name="図形グループ 97"/>
          <p:cNvGrpSpPr/>
          <p:nvPr/>
        </p:nvGrpSpPr>
        <p:grpSpPr>
          <a:xfrm>
            <a:off x="5065228" y="2391397"/>
            <a:ext cx="309971" cy="140029"/>
            <a:chOff x="6769100" y="1390650"/>
            <a:chExt cx="317500" cy="157483"/>
          </a:xfrm>
          <a:effectLst>
            <a:outerShdw blurRad="50800" dist="38100" dir="2700000" algn="tl" rotWithShape="0">
              <a:prstClr val="black">
                <a:alpha val="40000"/>
              </a:prstClr>
            </a:outerShdw>
          </a:effectLst>
        </p:grpSpPr>
        <p:sp>
          <p:nvSpPr>
            <p:cNvPr id="99" name="正方形/長方形 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円/楕円 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1" name="直線コネクタ 100"/>
            <p:cNvCxnSpPr>
              <a:stCxn id="100" idx="6"/>
              <a:endCxn id="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2" name="図形グループ 101"/>
          <p:cNvGrpSpPr/>
          <p:nvPr/>
        </p:nvGrpSpPr>
        <p:grpSpPr>
          <a:xfrm>
            <a:off x="5426249" y="2391397"/>
            <a:ext cx="309971" cy="140029"/>
            <a:chOff x="6769100" y="1390650"/>
            <a:chExt cx="317500" cy="157483"/>
          </a:xfrm>
          <a:effectLst>
            <a:outerShdw blurRad="50800" dist="38100" dir="2700000" algn="tl" rotWithShape="0">
              <a:prstClr val="black">
                <a:alpha val="40000"/>
              </a:prstClr>
            </a:outerShdw>
          </a:effectLst>
        </p:grpSpPr>
        <p:sp>
          <p:nvSpPr>
            <p:cNvPr id="103" name="正方形/長方形 1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5" name="直線コネクタ 104"/>
            <p:cNvCxnSpPr>
              <a:stCxn id="104" idx="6"/>
              <a:endCxn id="1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0" name="図形グループ 109"/>
          <p:cNvGrpSpPr/>
          <p:nvPr/>
        </p:nvGrpSpPr>
        <p:grpSpPr>
          <a:xfrm>
            <a:off x="5065228" y="2581067"/>
            <a:ext cx="309971" cy="140029"/>
            <a:chOff x="6769100" y="1390650"/>
            <a:chExt cx="317500" cy="157483"/>
          </a:xfrm>
          <a:effectLst>
            <a:outerShdw blurRad="50800" dist="38100" dir="2700000" algn="tl" rotWithShape="0">
              <a:prstClr val="black">
                <a:alpha val="40000"/>
              </a:prstClr>
            </a:outerShdw>
          </a:effectLst>
        </p:grpSpPr>
        <p:sp>
          <p:nvSpPr>
            <p:cNvPr id="111" name="正方形/長方形 1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円/楕円 1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3" name="直線コネクタ 112"/>
            <p:cNvCxnSpPr>
              <a:stCxn id="112" idx="6"/>
              <a:endCxn id="1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4" name="図形グループ 113"/>
          <p:cNvGrpSpPr/>
          <p:nvPr/>
        </p:nvGrpSpPr>
        <p:grpSpPr>
          <a:xfrm>
            <a:off x="5426249" y="2581067"/>
            <a:ext cx="309971" cy="140029"/>
            <a:chOff x="6769100" y="1390650"/>
            <a:chExt cx="317500" cy="157483"/>
          </a:xfrm>
          <a:effectLst>
            <a:outerShdw blurRad="50800" dist="38100" dir="2700000" algn="tl" rotWithShape="0">
              <a:prstClr val="black">
                <a:alpha val="40000"/>
              </a:prstClr>
            </a:outerShdw>
          </a:effectLst>
        </p:grpSpPr>
        <p:sp>
          <p:nvSpPr>
            <p:cNvPr id="115" name="正方形/長方形 1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円/楕円 1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7" name="直線コネクタ 116"/>
            <p:cNvCxnSpPr>
              <a:stCxn id="116" idx="6"/>
              <a:endCxn id="1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5065228" y="2961440"/>
            <a:ext cx="309971" cy="140029"/>
            <a:chOff x="6769100" y="1390650"/>
            <a:chExt cx="317500" cy="157483"/>
          </a:xfrm>
          <a:effectLst>
            <a:outerShdw blurRad="50800" dist="38100" dir="2700000" algn="tl" rotWithShape="0">
              <a:prstClr val="black">
                <a:alpha val="40000"/>
              </a:prstClr>
            </a:outerShdw>
          </a:effectLst>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a:stCxn id="220" idx="6"/>
              <a:endCxn id="2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2" name="図形グループ 221"/>
          <p:cNvGrpSpPr/>
          <p:nvPr/>
        </p:nvGrpSpPr>
        <p:grpSpPr>
          <a:xfrm>
            <a:off x="5426249" y="2961440"/>
            <a:ext cx="309971" cy="140029"/>
            <a:chOff x="6769100" y="1390650"/>
            <a:chExt cx="317500" cy="157483"/>
          </a:xfrm>
          <a:effectLst>
            <a:outerShdw blurRad="50800" dist="38100" dir="2700000" algn="tl" rotWithShape="0">
              <a:prstClr val="black">
                <a:alpha val="40000"/>
              </a:prstClr>
            </a:outerShdw>
          </a:effectLst>
        </p:grpSpPr>
        <p:sp>
          <p:nvSpPr>
            <p:cNvPr id="223" name="正方形/長方形 2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円/楕円 2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5" name="直線コネクタ 224"/>
            <p:cNvCxnSpPr>
              <a:stCxn id="224" idx="6"/>
              <a:endCxn id="2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6" name="図形グループ 205"/>
          <p:cNvGrpSpPr/>
          <p:nvPr/>
        </p:nvGrpSpPr>
        <p:grpSpPr>
          <a:xfrm>
            <a:off x="5065228" y="3149435"/>
            <a:ext cx="309971" cy="140029"/>
            <a:chOff x="6769100" y="1390650"/>
            <a:chExt cx="317500" cy="157483"/>
          </a:xfrm>
          <a:effectLst>
            <a:outerShdw blurRad="50800" dist="38100" dir="2700000" algn="tl" rotWithShape="0">
              <a:prstClr val="black">
                <a:alpha val="40000"/>
              </a:prstClr>
            </a:outerShdw>
          </a:effectLst>
        </p:grpSpPr>
        <p:sp>
          <p:nvSpPr>
            <p:cNvPr id="207" name="正方形/長方形 2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円/楕円 2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8" idx="6"/>
              <a:endCxn id="2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0" name="図形グループ 209"/>
          <p:cNvGrpSpPr/>
          <p:nvPr/>
        </p:nvGrpSpPr>
        <p:grpSpPr>
          <a:xfrm>
            <a:off x="5426249" y="3149435"/>
            <a:ext cx="309971" cy="140029"/>
            <a:chOff x="6769100" y="1390650"/>
            <a:chExt cx="317500" cy="157483"/>
          </a:xfrm>
          <a:effectLst>
            <a:outerShdw blurRad="50800" dist="38100" dir="2700000" algn="tl" rotWithShape="0">
              <a:prstClr val="black">
                <a:alpha val="40000"/>
              </a:prstClr>
            </a:outerShdw>
          </a:effectLst>
        </p:grpSpPr>
        <p:sp>
          <p:nvSpPr>
            <p:cNvPr id="211" name="正方形/長方形 2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円/楕円 2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3" name="直線コネクタ 212"/>
            <p:cNvCxnSpPr>
              <a:stCxn id="212" idx="6"/>
              <a:endCxn id="2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9" name="テキスト ボックス 258"/>
          <p:cNvSpPr txBox="1"/>
          <p:nvPr/>
        </p:nvSpPr>
        <p:spPr>
          <a:xfrm>
            <a:off x="4994833" y="3370505"/>
            <a:ext cx="792438" cy="461665"/>
          </a:xfrm>
          <a:prstGeom prst="rect">
            <a:avLst/>
          </a:prstGeom>
          <a:noFill/>
        </p:spPr>
        <p:txBody>
          <a:bodyPr wrap="square" rtlCol="0">
            <a:spAutoFit/>
          </a:bodyPr>
          <a:lstStyle/>
          <a:p>
            <a:pPr algn="ctr"/>
            <a:r>
              <a:rPr kumimoji="1" lang="ja-JP" altLang="en-US" sz="800" dirty="0" smtClean="0">
                <a:solidFill>
                  <a:schemeClr val="bg1"/>
                </a:solidFill>
              </a:rPr>
              <a:t>バーチャル</a:t>
            </a:r>
            <a:endParaRPr kumimoji="1" lang="en-US" altLang="ja-JP" sz="800" dirty="0" smtClean="0">
              <a:solidFill>
                <a:schemeClr val="bg1"/>
              </a:solidFill>
            </a:endParaRPr>
          </a:p>
          <a:p>
            <a:pPr algn="ctr"/>
            <a:r>
              <a:rPr kumimoji="1" lang="ja-JP" altLang="en-US" sz="800" dirty="0" smtClean="0">
                <a:solidFill>
                  <a:schemeClr val="bg1"/>
                </a:solidFill>
              </a:rPr>
              <a:t>プライベート</a:t>
            </a:r>
            <a:endParaRPr kumimoji="1" lang="en-US" altLang="ja-JP" sz="800" dirty="0" smtClean="0">
              <a:solidFill>
                <a:schemeClr val="bg1"/>
              </a:solidFill>
            </a:endParaRPr>
          </a:p>
          <a:p>
            <a:pPr algn="ctr"/>
            <a:r>
              <a:rPr lang="ja-JP" altLang="en-US" sz="800" dirty="0" smtClean="0">
                <a:solidFill>
                  <a:schemeClr val="bg1"/>
                </a:solidFill>
              </a:rPr>
              <a:t>クラウド</a:t>
            </a:r>
            <a:endParaRPr kumimoji="1" lang="ja-JP" altLang="en-US" sz="800" dirty="0">
              <a:solidFill>
                <a:schemeClr val="bg1"/>
              </a:solidFill>
            </a:endParaRPr>
          </a:p>
        </p:txBody>
      </p:sp>
      <p:pic>
        <p:nvPicPr>
          <p:cNvPr id="10" name="図 9"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pic>
        <p:nvPicPr>
          <p:cNvPr id="11" name="図 10"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35" y="2063752"/>
            <a:ext cx="1475839" cy="1475839"/>
          </a:xfrm>
          <a:prstGeom prst="rect">
            <a:avLst/>
          </a:prstGeom>
          <a:effectLst>
            <a:outerShdw blurRad="50800" dist="38100" dir="2700000" algn="tl" rotWithShape="0">
              <a:prstClr val="black">
                <a:alpha val="40000"/>
              </a:prstClr>
            </a:outerShdw>
          </a:effectLst>
        </p:spPr>
      </p:pic>
      <p:grpSp>
        <p:nvGrpSpPr>
          <p:cNvPr id="14" name="図形グループ 13"/>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15" name="正方形/長方形 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19" name="正方形/長方形 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21"/>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3" name="正方形/長方形 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25"/>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27" name="正方形/長方形 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37"/>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39" name="正方形/長方形 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41"/>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45"/>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2970014" y="2957057"/>
            <a:ext cx="309971" cy="140029"/>
            <a:chOff x="6769100" y="1390650"/>
            <a:chExt cx="317500" cy="157483"/>
          </a:xfrm>
          <a:effectLst>
            <a:outerShdw blurRad="50800" dist="38100" dir="2700000" algn="tl" rotWithShape="0">
              <a:prstClr val="black">
                <a:alpha val="40000"/>
              </a:prstClr>
            </a:outerShdw>
          </a:effectLst>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3331035" y="2957057"/>
            <a:ext cx="309971" cy="140029"/>
            <a:chOff x="6769100" y="1390650"/>
            <a:chExt cx="317500" cy="157483"/>
          </a:xfrm>
          <a:effectLst>
            <a:outerShdw blurRad="50800" dist="38100" dir="2700000" algn="tl" rotWithShape="0">
              <a:prstClr val="black">
                <a:alpha val="40000"/>
              </a:prstClr>
            </a:outerShdw>
          </a:effectLst>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3692057" y="2957057"/>
            <a:ext cx="309971" cy="140029"/>
            <a:chOff x="6769100" y="1390650"/>
            <a:chExt cx="317500" cy="157483"/>
          </a:xfrm>
          <a:effectLst>
            <a:outerShdw blurRad="50800" dist="38100" dir="2700000" algn="tl" rotWithShape="0">
              <a:prstClr val="black">
                <a:alpha val="40000"/>
              </a:prstClr>
            </a:outerShdw>
          </a:effectLst>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2970014" y="2579392"/>
            <a:ext cx="309971" cy="140029"/>
            <a:chOff x="6769100" y="1390650"/>
            <a:chExt cx="317500" cy="157483"/>
          </a:xfrm>
          <a:effectLst>
            <a:outerShdw blurRad="50800" dist="38100" dir="2700000" algn="tl" rotWithShape="0">
              <a:prstClr val="black">
                <a:alpha val="40000"/>
              </a:prstClr>
            </a:outerShdw>
          </a:effectLst>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3331035" y="2579392"/>
            <a:ext cx="309971" cy="140029"/>
            <a:chOff x="6769100" y="1390650"/>
            <a:chExt cx="317500" cy="157483"/>
          </a:xfrm>
          <a:effectLst>
            <a:outerShdw blurRad="50800" dist="38100" dir="2700000" algn="tl" rotWithShape="0">
              <a:prstClr val="black">
                <a:alpha val="40000"/>
              </a:prstClr>
            </a:outerShdw>
          </a:effectLst>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a:stCxn id="68" idx="6"/>
              <a:endCxn id="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3692057" y="2579392"/>
            <a:ext cx="309971" cy="140029"/>
            <a:chOff x="6769100" y="1390650"/>
            <a:chExt cx="317500" cy="157483"/>
          </a:xfrm>
          <a:effectLst>
            <a:outerShdw blurRad="50800" dist="38100" dir="2700000" algn="tl" rotWithShape="0">
              <a:prstClr val="black">
                <a:alpha val="40000"/>
              </a:prstClr>
            </a:outerShdw>
          </a:effectLst>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4" name="図形グループ 73"/>
          <p:cNvGrpSpPr/>
          <p:nvPr/>
        </p:nvGrpSpPr>
        <p:grpSpPr>
          <a:xfrm>
            <a:off x="2970014" y="2769062"/>
            <a:ext cx="309971" cy="140029"/>
            <a:chOff x="6769100" y="1390650"/>
            <a:chExt cx="317500" cy="157483"/>
          </a:xfrm>
          <a:effectLst>
            <a:outerShdw blurRad="50800" dist="38100" dir="2700000" algn="tl" rotWithShape="0">
              <a:prstClr val="black">
                <a:alpha val="40000"/>
              </a:prstClr>
            </a:outerShdw>
          </a:effectLst>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a:stCxn id="76" idx="6"/>
              <a:endCxn id="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77"/>
          <p:cNvGrpSpPr/>
          <p:nvPr/>
        </p:nvGrpSpPr>
        <p:grpSpPr>
          <a:xfrm>
            <a:off x="3331035" y="2769062"/>
            <a:ext cx="309971" cy="140029"/>
            <a:chOff x="6769100" y="1390650"/>
            <a:chExt cx="317500" cy="157483"/>
          </a:xfrm>
          <a:effectLst>
            <a:outerShdw blurRad="50800" dist="38100" dir="2700000" algn="tl" rotWithShape="0">
              <a:prstClr val="black">
                <a:alpha val="40000"/>
              </a:prstClr>
            </a:outerShdw>
          </a:effectLst>
        </p:grpSpPr>
        <p:sp>
          <p:nvSpPr>
            <p:cNvPr id="79" name="正方形/長方形 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 name="直線コネクタ 80"/>
            <p:cNvCxnSpPr>
              <a:stCxn id="80" idx="6"/>
              <a:endCxn id="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図形グループ 81"/>
          <p:cNvGrpSpPr/>
          <p:nvPr/>
        </p:nvGrpSpPr>
        <p:grpSpPr>
          <a:xfrm>
            <a:off x="3692057" y="2769062"/>
            <a:ext cx="309971" cy="140029"/>
            <a:chOff x="6769100" y="1390650"/>
            <a:chExt cx="317500" cy="157483"/>
          </a:xfrm>
          <a:effectLst>
            <a:outerShdw blurRad="50800" dist="38100" dir="2700000" algn="tl" rotWithShape="0">
              <a:prstClr val="black">
                <a:alpha val="40000"/>
              </a:prstClr>
            </a:outerShdw>
          </a:effectLst>
        </p:grpSpPr>
        <p:sp>
          <p:nvSpPr>
            <p:cNvPr id="83" name="正方形/長方形 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a:stCxn id="84" idx="6"/>
              <a:endCxn id="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3" name="図 12"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771" y="2063752"/>
            <a:ext cx="1475839" cy="1475839"/>
          </a:xfrm>
          <a:prstGeom prst="rect">
            <a:avLst/>
          </a:prstGeom>
          <a:effectLst>
            <a:outerShdw blurRad="50800" dist="38100" dir="2700000" algn="tl" rotWithShape="0">
              <a:prstClr val="black">
                <a:alpha val="40000"/>
              </a:prstClr>
            </a:outerShdw>
          </a:effectLst>
        </p:spPr>
      </p:pic>
      <p:grpSp>
        <p:nvGrpSpPr>
          <p:cNvPr id="122" name="図形グループ 121"/>
          <p:cNvGrpSpPr/>
          <p:nvPr/>
        </p:nvGrpSpPr>
        <p:grpSpPr>
          <a:xfrm>
            <a:off x="7188324" y="2769062"/>
            <a:ext cx="309971" cy="140029"/>
            <a:chOff x="6769100" y="1390650"/>
            <a:chExt cx="317500" cy="157483"/>
          </a:xfrm>
          <a:effectLst>
            <a:outerShdw blurRad="50800" dist="38100" dir="2700000" algn="tl" rotWithShape="0">
              <a:prstClr val="black">
                <a:alpha val="40000"/>
              </a:prstClr>
            </a:outerShdw>
          </a:effectLst>
        </p:grpSpPr>
        <p:sp>
          <p:nvSpPr>
            <p:cNvPr id="123" name="正方形/長方形 1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円/楕円 1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5" name="直線コネクタ 124"/>
            <p:cNvCxnSpPr>
              <a:stCxn id="124" idx="6"/>
              <a:endCxn id="1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6" name="図形グループ 125"/>
          <p:cNvGrpSpPr/>
          <p:nvPr/>
        </p:nvGrpSpPr>
        <p:grpSpPr>
          <a:xfrm>
            <a:off x="7549345" y="2769062"/>
            <a:ext cx="309971" cy="140029"/>
            <a:chOff x="6769100" y="1390650"/>
            <a:chExt cx="317500" cy="157483"/>
          </a:xfrm>
          <a:effectLst>
            <a:outerShdw blurRad="50800" dist="38100" dir="2700000" algn="tl" rotWithShape="0">
              <a:prstClr val="black">
                <a:alpha val="40000"/>
              </a:prstClr>
            </a:outerShdw>
          </a:effectLst>
        </p:grpSpPr>
        <p:sp>
          <p:nvSpPr>
            <p:cNvPr id="127" name="正方形/長方形 1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円/楕円 1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9" name="直線コネクタ 128"/>
            <p:cNvCxnSpPr>
              <a:stCxn id="128" idx="6"/>
              <a:endCxn id="1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0" name="図形グループ 129"/>
          <p:cNvGrpSpPr/>
          <p:nvPr/>
        </p:nvGrpSpPr>
        <p:grpSpPr>
          <a:xfrm>
            <a:off x="7910367" y="2769062"/>
            <a:ext cx="309971" cy="140029"/>
            <a:chOff x="6769100" y="1390650"/>
            <a:chExt cx="317500" cy="157483"/>
          </a:xfrm>
          <a:effectLst>
            <a:outerShdw blurRad="50800" dist="38100" dir="2700000" algn="tl" rotWithShape="0">
              <a:prstClr val="black">
                <a:alpha val="40000"/>
              </a:prstClr>
            </a:outerShdw>
          </a:effectLst>
        </p:grpSpPr>
        <p:sp>
          <p:nvSpPr>
            <p:cNvPr id="131" name="正方形/長方形 1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円/楕円 1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3" name="直線コネクタ 132"/>
            <p:cNvCxnSpPr>
              <a:stCxn id="132" idx="6"/>
              <a:endCxn id="1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4" name="図形グループ 133"/>
          <p:cNvGrpSpPr/>
          <p:nvPr/>
        </p:nvGrpSpPr>
        <p:grpSpPr>
          <a:xfrm>
            <a:off x="7188324" y="2391397"/>
            <a:ext cx="309971" cy="140029"/>
            <a:chOff x="6769100" y="1390650"/>
            <a:chExt cx="317500" cy="157483"/>
          </a:xfrm>
          <a:effectLst>
            <a:outerShdw blurRad="50800" dist="38100" dir="2700000" algn="tl" rotWithShape="0">
              <a:prstClr val="black">
                <a:alpha val="40000"/>
              </a:prstClr>
            </a:outerShdw>
          </a:effectLst>
        </p:grpSpPr>
        <p:sp>
          <p:nvSpPr>
            <p:cNvPr id="135" name="正方形/長方形 1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円/楕円 1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7" name="直線コネクタ 136"/>
            <p:cNvCxnSpPr>
              <a:stCxn id="136" idx="6"/>
              <a:endCxn id="1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8" name="図形グループ 137"/>
          <p:cNvGrpSpPr/>
          <p:nvPr/>
        </p:nvGrpSpPr>
        <p:grpSpPr>
          <a:xfrm>
            <a:off x="7549345" y="2391397"/>
            <a:ext cx="309971" cy="140029"/>
            <a:chOff x="6769100" y="1390650"/>
            <a:chExt cx="317500" cy="157483"/>
          </a:xfrm>
          <a:effectLst>
            <a:outerShdw blurRad="50800" dist="38100" dir="2700000" algn="tl" rotWithShape="0">
              <a:prstClr val="black">
                <a:alpha val="40000"/>
              </a:prstClr>
            </a:outerShdw>
          </a:effectLst>
        </p:grpSpPr>
        <p:sp>
          <p:nvSpPr>
            <p:cNvPr id="139" name="正方形/長方形 1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円/楕円 1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1" name="直線コネクタ 140"/>
            <p:cNvCxnSpPr>
              <a:stCxn id="140" idx="6"/>
              <a:endCxn id="1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2" name="図形グループ 141"/>
          <p:cNvGrpSpPr/>
          <p:nvPr/>
        </p:nvGrpSpPr>
        <p:grpSpPr>
          <a:xfrm>
            <a:off x="7910367" y="2391397"/>
            <a:ext cx="309971" cy="140029"/>
            <a:chOff x="6769100" y="1390650"/>
            <a:chExt cx="317500" cy="157483"/>
          </a:xfrm>
          <a:effectLst>
            <a:outerShdw blurRad="50800" dist="38100" dir="2700000" algn="tl" rotWithShape="0">
              <a:prstClr val="black">
                <a:alpha val="40000"/>
              </a:prstClr>
            </a:outerShdw>
          </a:effectLst>
        </p:grpSpPr>
        <p:sp>
          <p:nvSpPr>
            <p:cNvPr id="143" name="正方形/長方形 1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円/楕円 1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5" name="直線コネクタ 144"/>
            <p:cNvCxnSpPr>
              <a:stCxn id="144" idx="6"/>
              <a:endCxn id="1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6" name="図形グループ 145"/>
          <p:cNvGrpSpPr/>
          <p:nvPr/>
        </p:nvGrpSpPr>
        <p:grpSpPr>
          <a:xfrm>
            <a:off x="7188324" y="2581067"/>
            <a:ext cx="309971" cy="140029"/>
            <a:chOff x="6769100" y="1390650"/>
            <a:chExt cx="317500" cy="157483"/>
          </a:xfrm>
          <a:effectLst>
            <a:outerShdw blurRad="50800" dist="38100" dir="2700000" algn="tl" rotWithShape="0">
              <a:prstClr val="black">
                <a:alpha val="40000"/>
              </a:prstClr>
            </a:outerShdw>
          </a:effectLst>
        </p:grpSpPr>
        <p:sp>
          <p:nvSpPr>
            <p:cNvPr id="147" name="正方形/長方形 1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円/楕円 1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9" name="直線コネクタ 148"/>
            <p:cNvCxnSpPr>
              <a:stCxn id="148" idx="6"/>
              <a:endCxn id="1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0" name="図形グループ 149"/>
          <p:cNvGrpSpPr/>
          <p:nvPr/>
        </p:nvGrpSpPr>
        <p:grpSpPr>
          <a:xfrm>
            <a:off x="7549345" y="2581067"/>
            <a:ext cx="309971" cy="140029"/>
            <a:chOff x="6769100" y="1390650"/>
            <a:chExt cx="317500" cy="157483"/>
          </a:xfrm>
          <a:effectLst>
            <a:outerShdw blurRad="50800" dist="38100" dir="2700000" algn="tl" rotWithShape="0">
              <a:prstClr val="black">
                <a:alpha val="40000"/>
              </a:prstClr>
            </a:outerShdw>
          </a:effectLst>
        </p:grpSpPr>
        <p:sp>
          <p:nvSpPr>
            <p:cNvPr id="151" name="正方形/長方形 1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円/楕円 1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3" name="直線コネクタ 152"/>
            <p:cNvCxnSpPr>
              <a:stCxn id="152" idx="6"/>
              <a:endCxn id="1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4" name="図形グループ 153"/>
          <p:cNvGrpSpPr/>
          <p:nvPr/>
        </p:nvGrpSpPr>
        <p:grpSpPr>
          <a:xfrm>
            <a:off x="7910367" y="2581067"/>
            <a:ext cx="309971" cy="140029"/>
            <a:chOff x="6769100" y="1390650"/>
            <a:chExt cx="317500" cy="157483"/>
          </a:xfrm>
          <a:effectLst>
            <a:outerShdw blurRad="50800" dist="38100" dir="2700000" algn="tl" rotWithShape="0">
              <a:prstClr val="black">
                <a:alpha val="40000"/>
              </a:prstClr>
            </a:outerShdw>
          </a:effectLst>
        </p:grpSpPr>
        <p:sp>
          <p:nvSpPr>
            <p:cNvPr id="155" name="正方形/長方形 1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円/楕円 1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7" name="直線コネクタ 156"/>
            <p:cNvCxnSpPr>
              <a:stCxn id="156" idx="6"/>
              <a:endCxn id="1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0" name="図形グループ 229"/>
          <p:cNvGrpSpPr/>
          <p:nvPr/>
        </p:nvGrpSpPr>
        <p:grpSpPr>
          <a:xfrm>
            <a:off x="7188324" y="3148567"/>
            <a:ext cx="309971" cy="140029"/>
            <a:chOff x="6769100" y="1390650"/>
            <a:chExt cx="317500" cy="157483"/>
          </a:xfrm>
          <a:effectLst>
            <a:outerShdw blurRad="50800" dist="38100" dir="2700000" algn="tl" rotWithShape="0">
              <a:prstClr val="black">
                <a:alpha val="40000"/>
              </a:prstClr>
            </a:outerShdw>
          </a:effectLst>
        </p:grpSpPr>
        <p:sp>
          <p:nvSpPr>
            <p:cNvPr id="231" name="正方形/長方形 2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円/楕円 2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3" name="直線コネクタ 232"/>
            <p:cNvCxnSpPr>
              <a:stCxn id="232" idx="6"/>
              <a:endCxn id="2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4" name="図形グループ 233"/>
          <p:cNvGrpSpPr/>
          <p:nvPr/>
        </p:nvGrpSpPr>
        <p:grpSpPr>
          <a:xfrm>
            <a:off x="7549345" y="3148567"/>
            <a:ext cx="309971" cy="140029"/>
            <a:chOff x="6769100" y="1390650"/>
            <a:chExt cx="317500" cy="157483"/>
          </a:xfrm>
          <a:effectLst>
            <a:outerShdw blurRad="50800" dist="38100" dir="2700000" algn="tl" rotWithShape="0">
              <a:prstClr val="black">
                <a:alpha val="40000"/>
              </a:prstClr>
            </a:outerShdw>
          </a:effectLst>
        </p:grpSpPr>
        <p:sp>
          <p:nvSpPr>
            <p:cNvPr id="235" name="正方形/長方形 2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6" name="円/楕円 2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7" name="直線コネクタ 236"/>
            <p:cNvCxnSpPr>
              <a:stCxn id="236" idx="6"/>
              <a:endCxn id="2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8" name="図形グループ 237"/>
          <p:cNvGrpSpPr/>
          <p:nvPr/>
        </p:nvGrpSpPr>
        <p:grpSpPr>
          <a:xfrm>
            <a:off x="7910367" y="3148567"/>
            <a:ext cx="309971" cy="140029"/>
            <a:chOff x="6769100" y="1390650"/>
            <a:chExt cx="317500" cy="157483"/>
          </a:xfrm>
          <a:effectLst>
            <a:outerShdw blurRad="50800" dist="38100" dir="2700000" algn="tl" rotWithShape="0">
              <a:prstClr val="black">
                <a:alpha val="40000"/>
              </a:prstClr>
            </a:outerShdw>
          </a:effectLst>
        </p:grpSpPr>
        <p:sp>
          <p:nvSpPr>
            <p:cNvPr id="239" name="正方形/長方形 2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円/楕円 2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1" name="直線コネクタ 240"/>
            <p:cNvCxnSpPr>
              <a:stCxn id="240" idx="6"/>
              <a:endCxn id="2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2" name="図形グループ 241"/>
          <p:cNvGrpSpPr/>
          <p:nvPr/>
        </p:nvGrpSpPr>
        <p:grpSpPr>
          <a:xfrm>
            <a:off x="7188324" y="2960572"/>
            <a:ext cx="309971" cy="140029"/>
            <a:chOff x="6769100" y="1390650"/>
            <a:chExt cx="317500" cy="157483"/>
          </a:xfrm>
          <a:effectLst>
            <a:outerShdw blurRad="50800" dist="38100" dir="2700000" algn="tl" rotWithShape="0">
              <a:prstClr val="black">
                <a:alpha val="40000"/>
              </a:prstClr>
            </a:outerShdw>
          </a:effectLst>
        </p:grpSpPr>
        <p:sp>
          <p:nvSpPr>
            <p:cNvPr id="243" name="正方形/長方形 2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円/楕円 2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5" name="直線コネクタ 244"/>
            <p:cNvCxnSpPr>
              <a:stCxn id="244" idx="6"/>
              <a:endCxn id="2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6" name="図形グループ 245"/>
          <p:cNvGrpSpPr/>
          <p:nvPr/>
        </p:nvGrpSpPr>
        <p:grpSpPr>
          <a:xfrm>
            <a:off x="7549345" y="2960572"/>
            <a:ext cx="309971" cy="140029"/>
            <a:chOff x="6769100" y="1390650"/>
            <a:chExt cx="317500" cy="157483"/>
          </a:xfrm>
          <a:effectLst>
            <a:outerShdw blurRad="50800" dist="38100" dir="2700000" algn="tl" rotWithShape="0">
              <a:prstClr val="black">
                <a:alpha val="40000"/>
              </a:prstClr>
            </a:outerShdw>
          </a:effectLst>
        </p:grpSpPr>
        <p:sp>
          <p:nvSpPr>
            <p:cNvPr id="247" name="正方形/長方形 2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円/楕円 2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9" name="直線コネクタ 248"/>
            <p:cNvCxnSpPr>
              <a:stCxn id="248" idx="6"/>
              <a:endCxn id="2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0" name="図形グループ 249"/>
          <p:cNvGrpSpPr/>
          <p:nvPr/>
        </p:nvGrpSpPr>
        <p:grpSpPr>
          <a:xfrm>
            <a:off x="7910367" y="2960572"/>
            <a:ext cx="309971" cy="140029"/>
            <a:chOff x="6769100" y="1390650"/>
            <a:chExt cx="317500" cy="157483"/>
          </a:xfrm>
          <a:effectLst>
            <a:outerShdw blurRad="50800" dist="38100" dir="2700000" algn="tl" rotWithShape="0">
              <a:prstClr val="black">
                <a:alpha val="40000"/>
              </a:prstClr>
            </a:outerShdw>
          </a:effectLst>
        </p:grpSpPr>
        <p:sp>
          <p:nvSpPr>
            <p:cNvPr id="251" name="正方形/長方形 2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円/楕円 2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3" name="直線コネクタ 252"/>
            <p:cNvCxnSpPr>
              <a:stCxn id="252" idx="6"/>
              <a:endCxn id="2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2" name="テキスト ボックス 261"/>
          <p:cNvSpPr txBox="1"/>
          <p:nvPr/>
        </p:nvSpPr>
        <p:spPr>
          <a:xfrm>
            <a:off x="3520224" y="2004577"/>
            <a:ext cx="1898654" cy="307777"/>
          </a:xfrm>
          <a:prstGeom prst="rect">
            <a:avLst/>
          </a:prstGeom>
          <a:noFill/>
        </p:spPr>
        <p:txBody>
          <a:bodyPr wrap="square" rtlCol="0">
            <a:spAutoFit/>
          </a:bodyPr>
          <a:lstStyle/>
          <a:p>
            <a:pPr algn="ctr"/>
            <a:r>
              <a:rPr kumimoji="1" lang="ja-JP" altLang="en-US" sz="1400" dirty="0" smtClean="0">
                <a:solidFill>
                  <a:srgbClr val="FFFFFF"/>
                </a:solidFill>
              </a:rPr>
              <a:t>ハイブリッド・クラウド</a:t>
            </a:r>
            <a:endParaRPr kumimoji="1" lang="ja-JP" altLang="en-US" sz="1400" dirty="0">
              <a:solidFill>
                <a:srgbClr val="FFFFFF"/>
              </a:solidFill>
            </a:endParaRPr>
          </a:p>
        </p:txBody>
      </p:sp>
      <p:sp>
        <p:nvSpPr>
          <p:cNvPr id="263" name="テキスト ボックス 262"/>
          <p:cNvSpPr txBox="1"/>
          <p:nvPr/>
        </p:nvSpPr>
        <p:spPr>
          <a:xfrm>
            <a:off x="5633079" y="3341412"/>
            <a:ext cx="2017849" cy="307777"/>
          </a:xfrm>
          <a:prstGeom prst="rect">
            <a:avLst/>
          </a:prstGeom>
          <a:noFill/>
        </p:spPr>
        <p:txBody>
          <a:bodyPr wrap="square" rtlCol="0">
            <a:spAutoFit/>
          </a:bodyPr>
          <a:lstStyle/>
          <a:p>
            <a:pPr algn="ctr"/>
            <a:r>
              <a:rPr kumimoji="1" lang="ja-JP" altLang="en-US" sz="1400" dirty="0" smtClean="0">
                <a:solidFill>
                  <a:srgbClr val="FFFFFF"/>
                </a:solidFill>
              </a:rPr>
              <a:t>マルチ・クラウド</a:t>
            </a:r>
            <a:endParaRPr kumimoji="1" lang="ja-JP" altLang="en-US" sz="1400" dirty="0">
              <a:solidFill>
                <a:srgbClr val="FFFFFF"/>
              </a:solidFill>
            </a:endParaRPr>
          </a:p>
        </p:txBody>
      </p:sp>
      <p:cxnSp>
        <p:nvCxnSpPr>
          <p:cNvPr id="266" name="直線矢印コネクタ 265"/>
          <p:cNvCxnSpPr/>
          <p:nvPr/>
        </p:nvCxnSpPr>
        <p:spPr>
          <a:xfrm>
            <a:off x="3446669" y="1650433"/>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7" name="直線矢印コネクタ 266"/>
          <p:cNvCxnSpPr/>
          <p:nvPr/>
        </p:nvCxnSpPr>
        <p:spPr>
          <a:xfrm>
            <a:off x="1370795" y="1679154"/>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8" name="直線矢印コネクタ 267"/>
          <p:cNvCxnSpPr/>
          <p:nvPr/>
        </p:nvCxnSpPr>
        <p:spPr>
          <a:xfrm>
            <a:off x="7628274" y="1679154"/>
            <a:ext cx="0" cy="63320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9" name="直線矢印コネクタ 268"/>
          <p:cNvCxnSpPr/>
          <p:nvPr/>
        </p:nvCxnSpPr>
        <p:spPr>
          <a:xfrm>
            <a:off x="5548329" y="1679154"/>
            <a:ext cx="4071" cy="69534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4" name="テキスト ボックス 273"/>
          <p:cNvSpPr txBox="1"/>
          <p:nvPr/>
        </p:nvSpPr>
        <p:spPr>
          <a:xfrm>
            <a:off x="2174201" y="5238451"/>
            <a:ext cx="4802555" cy="523220"/>
          </a:xfrm>
          <a:prstGeom prst="rect">
            <a:avLst/>
          </a:prstGeom>
          <a:noFill/>
        </p:spPr>
        <p:txBody>
          <a:bodyPr wrap="square" rtlCol="0">
            <a:spAutoFit/>
          </a:bodyPr>
          <a:lstStyle/>
          <a:p>
            <a:pPr algn="ctr"/>
            <a:r>
              <a:rPr kumimoji="1" lang="ja-JP" altLang="en-US" sz="1600" dirty="0" smtClean="0">
                <a:solidFill>
                  <a:schemeClr val="bg1"/>
                </a:solidFill>
              </a:rPr>
              <a:t>インターネット／</a:t>
            </a:r>
            <a:r>
              <a:rPr lang="ja-JP" altLang="en-US" sz="1600" dirty="0" smtClean="0">
                <a:solidFill>
                  <a:schemeClr val="bg1"/>
                </a:solidFill>
              </a:rPr>
              <a:t>ＶＰＮ／専用線</a:t>
            </a:r>
            <a:endParaRPr lang="en-US" altLang="ja-JP" sz="1600" dirty="0" smtClean="0">
              <a:solidFill>
                <a:schemeClr val="bg1"/>
              </a:solidFill>
            </a:endParaRPr>
          </a:p>
          <a:p>
            <a:pPr algn="ctr"/>
            <a:r>
              <a:rPr kumimoji="1" lang="en-US" altLang="ja-JP" sz="1200" dirty="0" smtClean="0">
                <a:solidFill>
                  <a:schemeClr val="bg1"/>
                </a:solidFill>
              </a:rPr>
              <a:t>(SDN : Software-Defined Network)</a:t>
            </a:r>
            <a:endParaRPr kumimoji="1" lang="ja-JP" altLang="en-US" sz="1200" dirty="0">
              <a:solidFill>
                <a:schemeClr val="bg1"/>
              </a:solidFill>
            </a:endParaRPr>
          </a:p>
        </p:txBody>
      </p:sp>
      <p:sp>
        <p:nvSpPr>
          <p:cNvPr id="275" name="ホームベース 274"/>
          <p:cNvSpPr/>
          <p:nvPr/>
        </p:nvSpPr>
        <p:spPr>
          <a:xfrm>
            <a:off x="417595" y="5989266"/>
            <a:ext cx="8303496" cy="477079"/>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個別専用システム　　　　　ハイブリッド・クラウド　　　　　マルチクラウド</a:t>
            </a:r>
            <a:endParaRPr kumimoji="1" lang="ja-JP" altLang="en-US" dirty="0">
              <a:solidFill>
                <a:srgbClr val="FFFFFF"/>
              </a:solidFill>
              <a:latin typeface="ＭＳ Ｐゴシック"/>
              <a:ea typeface="ＭＳ Ｐゴシック"/>
              <a:cs typeface="ＭＳ Ｐゴシック"/>
            </a:endParaRPr>
          </a:p>
        </p:txBody>
      </p:sp>
      <p:sp>
        <p:nvSpPr>
          <p:cNvPr id="276" name="右矢印 275"/>
          <p:cNvSpPr/>
          <p:nvPr/>
        </p:nvSpPr>
        <p:spPr>
          <a:xfrm>
            <a:off x="5828759"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右矢印 276"/>
          <p:cNvSpPr/>
          <p:nvPr/>
        </p:nvSpPr>
        <p:spPr>
          <a:xfrm>
            <a:off x="3083940"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41750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Tesla</a:t>
            </a:r>
            <a:r>
              <a:rPr lang="ja-JP" altLang="en-US" dirty="0" smtClean="0"/>
              <a:t>：事故を事前に予測して回避</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pic>
        <p:nvPicPr>
          <p:cNvPr id="5" name="図 4">
            <a:hlinkClick r:id="rId2"/>
          </p:cNvPr>
          <p:cNvPicPr>
            <a:picLocks noChangeAspect="1"/>
          </p:cNvPicPr>
          <p:nvPr/>
        </p:nvPicPr>
        <p:blipFill>
          <a:blip r:embed="rId3"/>
          <a:stretch>
            <a:fillRect/>
          </a:stretch>
        </p:blipFill>
        <p:spPr>
          <a:xfrm>
            <a:off x="508000" y="1093237"/>
            <a:ext cx="8128000" cy="4572000"/>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228600" y="5882949"/>
            <a:ext cx="8686800" cy="369332"/>
          </a:xfrm>
          <a:prstGeom prst="rect">
            <a:avLst/>
          </a:prstGeom>
        </p:spPr>
        <p:txBody>
          <a:bodyPr wrap="square">
            <a:spAutoFit/>
          </a:bodyPr>
          <a:lstStyle/>
          <a:p>
            <a:pPr algn="ctr"/>
            <a:r>
              <a:rPr lang="ja-JP" altLang="en-US" dirty="0">
                <a:solidFill>
                  <a:schemeClr val="tx1">
                    <a:lumMod val="50000"/>
                    <a:lumOff val="50000"/>
                  </a:schemeClr>
                </a:solidFill>
                <a:latin typeface="Meiryo" charset="-128"/>
                <a:ea typeface="Meiryo" charset="-128"/>
                <a:cs typeface="Meiryo" charset="-128"/>
              </a:rPr>
              <a:t>事故が起こりそうな</a:t>
            </a:r>
            <a:r>
              <a:rPr lang="ja-JP" altLang="en-US" dirty="0" smtClean="0">
                <a:solidFill>
                  <a:schemeClr val="tx1">
                    <a:lumMod val="50000"/>
                    <a:lumOff val="50000"/>
                  </a:schemeClr>
                </a:solidFill>
                <a:latin typeface="Meiryo" charset="-128"/>
                <a:ea typeface="Meiryo" charset="-128"/>
                <a:cs typeface="Meiryo" charset="-128"/>
              </a:rPr>
              <a:t>場面を予測し、自車が事故に巻き込まれることを回避</a:t>
            </a:r>
            <a:endParaRPr lang="ja-JP" altLang="en-US" dirty="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056349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の現実</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985119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正方形/長方形 107"/>
          <p:cNvSpPr/>
          <p:nvPr/>
        </p:nvSpPr>
        <p:spPr>
          <a:xfrm>
            <a:off x="725690" y="4157800"/>
            <a:ext cx="4367948" cy="173029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ホームベース 105"/>
          <p:cNvSpPr/>
          <p:nvPr/>
        </p:nvSpPr>
        <p:spPr>
          <a:xfrm rot="16200000">
            <a:off x="3499144" y="4115428"/>
            <a:ext cx="864083" cy="1475839"/>
          </a:xfrm>
          <a:prstGeom prst="homePlate">
            <a:avLst>
              <a:gd name="adj" fmla="val 27987"/>
            </a:avLst>
          </a:prstGeom>
          <a:solidFill>
            <a:schemeClr val="accent2">
              <a:lumMod val="40000"/>
              <a:lumOff val="60000"/>
              <a:alpha val="66275"/>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 name="図形グループ 54"/>
          <p:cNvGrpSpPr/>
          <p:nvPr/>
        </p:nvGrpSpPr>
        <p:grpSpPr>
          <a:xfrm>
            <a:off x="3399043" y="4678100"/>
            <a:ext cx="1032014" cy="517694"/>
            <a:chOff x="887693" y="2579392"/>
            <a:chExt cx="1032014" cy="517694"/>
          </a:xfrm>
        </p:grpSpPr>
        <p:grpSp>
          <p:nvGrpSpPr>
            <p:cNvPr id="19" name="図形グループ 18"/>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20" name="正方形/長方形 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楕円 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 name="直線コネクタ 21"/>
              <p:cNvCxnSpPr>
                <a:stCxn id="33" idx="6"/>
                <a:endCxn id="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24" name="正方形/長方形 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 name="直線コネクタ 25"/>
              <p:cNvCxnSpPr>
                <a:stCxn id="37" idx="6"/>
                <a:endCxn id="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図形グループ 26"/>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 name="直線コネクタ 29"/>
              <p:cNvCxnSpPr>
                <a:stCxn id="41" idx="6"/>
                <a:endCxn id="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図形グループ 30"/>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32" name="正方形/長方形 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円/楕円 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45" idx="6"/>
                <a:endCxn id="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図形グループ 34"/>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6" name="正方形/長方形 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 name="直線コネクタ 37"/>
              <p:cNvCxnSpPr>
                <a:stCxn id="49" idx="6"/>
                <a:endCxn id="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 name="直線コネクタ 41"/>
              <p:cNvCxnSpPr>
                <a:stCxn id="53" idx="6"/>
                <a:endCxn id="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42"/>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93" name="図形グループ 92"/>
          <p:cNvGrpSpPr/>
          <p:nvPr/>
        </p:nvGrpSpPr>
        <p:grpSpPr>
          <a:xfrm>
            <a:off x="1038701" y="4148044"/>
            <a:ext cx="1475839" cy="1475839"/>
            <a:chOff x="681914" y="2063752"/>
            <a:chExt cx="1475839" cy="1475839"/>
          </a:xfrm>
        </p:grpSpPr>
        <p:pic>
          <p:nvPicPr>
            <p:cNvPr id="56" name="図 55"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grpSp>
          <p:nvGrpSpPr>
            <p:cNvPr id="57" name="図形グループ 56"/>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58" name="正方形/長方形 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円/楕円 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 name="直線コネクタ 59"/>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 name="図形グループ 60"/>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62" name="正方形/長方形 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円/楕円 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 name="直線コネクタ 63"/>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 name="図形グループ 64"/>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66" name="正方形/長方形 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円/楕円 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8" name="直線コネクタ 67"/>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70" name="正方形/長方形 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円/楕円 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2" name="直線コネクタ 71"/>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3" name="図形グループ 72"/>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 name="図形グループ 76"/>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78" name="正方形/長方形 7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円/楕円 7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 name="直線コネクタ 79"/>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 name="図形グループ 80"/>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82" name="正方形/長方形 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円/楕円 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4" name="直線コネクタ 8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5" name="図形グループ 84"/>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86" name="正方形/長方形 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円/楕円 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8" name="直線コネクタ 8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9" name="図形グループ 88"/>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90" name="正方形/長方形 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円/楕円 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2" name="直線コネクタ 9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07" name="正方形/長方形 106"/>
          <p:cNvSpPr/>
          <p:nvPr/>
        </p:nvSpPr>
        <p:spPr>
          <a:xfrm>
            <a:off x="1625852" y="5425954"/>
            <a:ext cx="2579553" cy="400110"/>
          </a:xfrm>
          <a:prstGeom prst="rect">
            <a:avLst/>
          </a:prstGeom>
        </p:spPr>
        <p:txBody>
          <a:bodyPr wrap="none">
            <a:spAutoFit/>
          </a:bodyPr>
          <a:lstStyle/>
          <a:p>
            <a:pPr algn="ctr"/>
            <a:r>
              <a:rPr lang="ja-JP" altLang="ja-JP" sz="2000">
                <a:solidFill>
                  <a:srgbClr val="0432FF"/>
                </a:solidFill>
                <a:latin typeface="Meiryo" charset="-128"/>
                <a:ea typeface="Meiryo" charset="-128"/>
                <a:cs typeface="Meiryo" charset="-128"/>
              </a:rPr>
              <a:t>自分たちのシステム </a:t>
            </a:r>
            <a:endParaRPr lang="ja-JP" altLang="en-US" sz="2000">
              <a:solidFill>
                <a:srgbClr val="0432FF"/>
              </a:solidFill>
              <a:latin typeface="Meiryo" charset="-128"/>
              <a:ea typeface="Meiryo" charset="-128"/>
              <a:cs typeface="Meiryo" charset="-128"/>
            </a:endParaRPr>
          </a:p>
        </p:txBody>
      </p:sp>
      <p:sp>
        <p:nvSpPr>
          <p:cNvPr id="111" name="三角形 110"/>
          <p:cNvSpPr/>
          <p:nvPr/>
        </p:nvSpPr>
        <p:spPr>
          <a:xfrm rot="10800000">
            <a:off x="1006454" y="3667214"/>
            <a:ext cx="4087184" cy="786915"/>
          </a:xfrm>
          <a:prstGeom prst="triangle">
            <a:avLst>
              <a:gd name="adj" fmla="val 53461"/>
            </a:avLst>
          </a:prstGeom>
          <a:gradFill flip="none" rotWithShape="1">
            <a:gsLst>
              <a:gs pos="0">
                <a:srgbClr val="FF0000"/>
              </a:gs>
              <a:gs pos="100000">
                <a:schemeClr val="accent6">
                  <a:lumMod val="20000"/>
                  <a:lumOff val="80000"/>
                </a:schemeClr>
              </a:gs>
              <a:gs pos="100000">
                <a:schemeClr val="accent6">
                  <a:lumMod val="20000"/>
                  <a:lumOff val="80000"/>
                </a:schemeClr>
              </a:gs>
            </a:gsLst>
            <a:lin ang="54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lang="ja-JP" altLang="ja-JP" sz="2400" dirty="0"/>
              <a:t>「セキュリティが不安でパブリック・クラウドは使えない」は本当か？</a:t>
            </a:r>
            <a:endParaRPr kumimoji="1" lang="ja-JP" altLang="en-US" sz="2400" dirty="0"/>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41</a:t>
            </a:fld>
            <a:endParaRPr kumimoji="1" lang="ja-JP" altLang="en-US"/>
          </a:p>
        </p:txBody>
      </p:sp>
      <p:sp>
        <p:nvSpPr>
          <p:cNvPr id="12" name="正方形/長方形 11"/>
          <p:cNvSpPr/>
          <p:nvPr/>
        </p:nvSpPr>
        <p:spPr>
          <a:xfrm>
            <a:off x="1006454" y="1595656"/>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942358" y="1528662"/>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878262" y="1476273"/>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814166" y="1409279"/>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725690" y="1342285"/>
            <a:ext cx="4087184" cy="2080414"/>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右矢印 97"/>
          <p:cNvSpPr/>
          <p:nvPr/>
        </p:nvSpPr>
        <p:spPr>
          <a:xfrm>
            <a:off x="955403" y="1858408"/>
            <a:ext cx="1812345" cy="1477058"/>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右矢印 98"/>
          <p:cNvSpPr/>
          <p:nvPr/>
        </p:nvSpPr>
        <p:spPr>
          <a:xfrm rot="10800000">
            <a:off x="2780793" y="1858408"/>
            <a:ext cx="1812345" cy="1477058"/>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テキスト ボックス 99"/>
          <p:cNvSpPr txBox="1"/>
          <p:nvPr/>
        </p:nvSpPr>
        <p:spPr>
          <a:xfrm flipH="1">
            <a:off x="717357" y="2322867"/>
            <a:ext cx="1875134" cy="584775"/>
          </a:xfrm>
          <a:prstGeom prst="rect">
            <a:avLst/>
          </a:prstGeom>
          <a:noFill/>
        </p:spPr>
        <p:txBody>
          <a:bodyPr wrap="square" rtlCol="0">
            <a:spAutoFit/>
          </a:bodyPr>
          <a:lstStyle/>
          <a:p>
            <a:pPr algn="ctr"/>
            <a:r>
              <a:rPr kumimoji="1" lang="ja-JP" altLang="en-US" sz="3200" smtClean="0">
                <a:solidFill>
                  <a:schemeClr val="bg1"/>
                </a:solidFill>
                <a:latin typeface="Meiryo" charset="-128"/>
                <a:ea typeface="Meiryo" charset="-128"/>
                <a:cs typeface="Meiryo" charset="-128"/>
              </a:rPr>
              <a:t>脅威</a:t>
            </a:r>
            <a:endParaRPr kumimoji="1" lang="ja-JP" altLang="en-US" sz="3200" dirty="0">
              <a:solidFill>
                <a:schemeClr val="bg1"/>
              </a:solidFill>
              <a:latin typeface="Meiryo" charset="-128"/>
              <a:ea typeface="Meiryo" charset="-128"/>
              <a:cs typeface="Meiryo" charset="-128"/>
            </a:endParaRPr>
          </a:p>
        </p:txBody>
      </p:sp>
      <p:sp>
        <p:nvSpPr>
          <p:cNvPr id="101" name="テキスト ボックス 100"/>
          <p:cNvSpPr txBox="1"/>
          <p:nvPr/>
        </p:nvSpPr>
        <p:spPr>
          <a:xfrm flipH="1">
            <a:off x="2897886" y="2322866"/>
            <a:ext cx="1875134" cy="584775"/>
          </a:xfrm>
          <a:prstGeom prst="rect">
            <a:avLst/>
          </a:prstGeom>
          <a:noFill/>
        </p:spPr>
        <p:txBody>
          <a:bodyPr wrap="square" rtlCol="0">
            <a:spAutoFit/>
          </a:bodyPr>
          <a:lstStyle/>
          <a:p>
            <a:pPr algn="ctr"/>
            <a:r>
              <a:rPr kumimoji="1" lang="ja-JP" altLang="en-US" sz="3200" dirty="0" smtClean="0">
                <a:solidFill>
                  <a:schemeClr val="bg1"/>
                </a:solidFill>
                <a:latin typeface="Meiryo" charset="-128"/>
                <a:ea typeface="Meiryo" charset="-128"/>
                <a:cs typeface="Meiryo" charset="-128"/>
              </a:rPr>
              <a:t>脆弱性</a:t>
            </a:r>
            <a:endParaRPr kumimoji="1" lang="ja-JP" altLang="en-US" sz="3200" dirty="0">
              <a:solidFill>
                <a:schemeClr val="bg1"/>
              </a:solidFill>
              <a:latin typeface="Meiryo" charset="-128"/>
              <a:ea typeface="Meiryo" charset="-128"/>
              <a:cs typeface="Meiryo" charset="-128"/>
            </a:endParaRPr>
          </a:p>
        </p:txBody>
      </p:sp>
      <p:sp>
        <p:nvSpPr>
          <p:cNvPr id="102" name="テキスト ボックス 101"/>
          <p:cNvSpPr txBox="1"/>
          <p:nvPr/>
        </p:nvSpPr>
        <p:spPr>
          <a:xfrm>
            <a:off x="3521438" y="1926172"/>
            <a:ext cx="1005403" cy="338554"/>
          </a:xfrm>
          <a:prstGeom prst="rect">
            <a:avLst/>
          </a:prstGeom>
          <a:noFill/>
        </p:spPr>
        <p:txBody>
          <a:bodyPr wrap="none" rtlCol="0">
            <a:spAutoFit/>
          </a:bodyPr>
          <a:lstStyle/>
          <a:p>
            <a:r>
              <a:rPr kumimoji="1" lang="ja-JP" altLang="en-US" sz="1600" b="1" dirty="0" smtClean="0">
                <a:solidFill>
                  <a:srgbClr val="0432FF"/>
                </a:solidFill>
                <a:latin typeface="Meiryo" charset="-128"/>
                <a:ea typeface="Meiryo" charset="-128"/>
                <a:cs typeface="Meiryo" charset="-128"/>
              </a:rPr>
              <a:t>対策可能</a:t>
            </a:r>
            <a:endParaRPr kumimoji="1" lang="ja-JP" altLang="en-US" sz="1600" b="1" dirty="0">
              <a:solidFill>
                <a:srgbClr val="0432FF"/>
              </a:solidFill>
              <a:latin typeface="Meiryo" charset="-128"/>
              <a:ea typeface="Meiryo" charset="-128"/>
              <a:cs typeface="Meiryo" charset="-128"/>
            </a:endParaRPr>
          </a:p>
        </p:txBody>
      </p:sp>
      <p:sp>
        <p:nvSpPr>
          <p:cNvPr id="103" name="テキスト ボックス 102"/>
          <p:cNvSpPr txBox="1"/>
          <p:nvPr/>
        </p:nvSpPr>
        <p:spPr>
          <a:xfrm>
            <a:off x="888776" y="1926172"/>
            <a:ext cx="1210588" cy="338554"/>
          </a:xfrm>
          <a:prstGeom prst="rect">
            <a:avLst/>
          </a:prstGeom>
          <a:noFill/>
        </p:spPr>
        <p:txBody>
          <a:bodyPr wrap="none" rtlCol="0">
            <a:spAutoFit/>
          </a:bodyPr>
          <a:lstStyle/>
          <a:p>
            <a:r>
              <a:rPr kumimoji="1" lang="ja-JP" altLang="en-US" sz="1600" smtClean="0">
                <a:solidFill>
                  <a:srgbClr val="FF0000"/>
                </a:solidFill>
                <a:latin typeface="Meiryo" charset="-128"/>
                <a:ea typeface="Meiryo" charset="-128"/>
                <a:cs typeface="Meiryo" charset="-128"/>
              </a:rPr>
              <a:t>対策不可能</a:t>
            </a:r>
            <a:endParaRPr kumimoji="1" lang="ja-JP" altLang="en-US" sz="1600" dirty="0">
              <a:solidFill>
                <a:srgbClr val="FF0000"/>
              </a:solidFill>
              <a:latin typeface="Meiryo" charset="-128"/>
              <a:ea typeface="Meiryo" charset="-128"/>
              <a:cs typeface="Meiryo" charset="-128"/>
            </a:endParaRPr>
          </a:p>
        </p:txBody>
      </p:sp>
      <p:sp>
        <p:nvSpPr>
          <p:cNvPr id="104" name="テキスト ボックス 103"/>
          <p:cNvSpPr txBox="1"/>
          <p:nvPr/>
        </p:nvSpPr>
        <p:spPr>
          <a:xfrm>
            <a:off x="929364" y="3026365"/>
            <a:ext cx="1163711" cy="369332"/>
          </a:xfrm>
          <a:prstGeom prst="rect">
            <a:avLst/>
          </a:prstGeom>
          <a:noFill/>
        </p:spPr>
        <p:txBody>
          <a:bodyPr wrap="square" rtlCol="0">
            <a:spAutoFit/>
          </a:bodyPr>
          <a:lstStyle/>
          <a:p>
            <a:r>
              <a:rPr kumimoji="1" lang="ja-JP" altLang="en-US" sz="900" smtClean="0">
                <a:solidFill>
                  <a:srgbClr val="FF0000"/>
                </a:solidFill>
                <a:latin typeface="Meiryo" charset="-128"/>
                <a:ea typeface="Meiryo" charset="-128"/>
                <a:cs typeface="Meiryo" charset="-128"/>
              </a:rPr>
              <a:t>ウイルスや不正</a:t>
            </a:r>
            <a:r>
              <a:rPr kumimoji="1" lang="ja-JP" altLang="en-US" sz="900" dirty="0" smtClean="0">
                <a:solidFill>
                  <a:srgbClr val="FF0000"/>
                </a:solidFill>
                <a:latin typeface="Meiryo" charset="-128"/>
                <a:ea typeface="Meiryo" charset="-128"/>
                <a:cs typeface="Meiryo" charset="-128"/>
              </a:rPr>
              <a:t>アクセスなどの攻撃</a:t>
            </a:r>
            <a:endParaRPr kumimoji="1" lang="ja-JP" altLang="en-US" sz="900" dirty="0">
              <a:solidFill>
                <a:srgbClr val="FF0000"/>
              </a:solidFill>
              <a:latin typeface="Meiryo" charset="-128"/>
              <a:ea typeface="Meiryo" charset="-128"/>
              <a:cs typeface="Meiryo" charset="-128"/>
            </a:endParaRPr>
          </a:p>
        </p:txBody>
      </p:sp>
      <p:sp>
        <p:nvSpPr>
          <p:cNvPr id="105" name="テキスト ボックス 104"/>
          <p:cNvSpPr txBox="1"/>
          <p:nvPr/>
        </p:nvSpPr>
        <p:spPr>
          <a:xfrm>
            <a:off x="3505394" y="3012152"/>
            <a:ext cx="1163711" cy="369332"/>
          </a:xfrm>
          <a:prstGeom prst="rect">
            <a:avLst/>
          </a:prstGeom>
          <a:noFill/>
        </p:spPr>
        <p:txBody>
          <a:bodyPr wrap="square" rtlCol="0">
            <a:spAutoFit/>
          </a:bodyPr>
          <a:lstStyle/>
          <a:p>
            <a:r>
              <a:rPr kumimoji="1" lang="ja-JP" altLang="en-US" sz="900" dirty="0" smtClean="0">
                <a:solidFill>
                  <a:srgbClr val="0432FF"/>
                </a:solidFill>
                <a:latin typeface="Meiryo" charset="-128"/>
                <a:ea typeface="Meiryo" charset="-128"/>
                <a:cs typeface="Meiryo" charset="-128"/>
              </a:rPr>
              <a:t>バグや組合せの</a:t>
            </a:r>
            <a:endParaRPr kumimoji="1" lang="en-US" altLang="ja-JP" sz="900" dirty="0" smtClean="0">
              <a:solidFill>
                <a:srgbClr val="0432FF"/>
              </a:solidFill>
              <a:latin typeface="Meiryo" charset="-128"/>
              <a:ea typeface="Meiryo" charset="-128"/>
              <a:cs typeface="Meiryo" charset="-128"/>
            </a:endParaRPr>
          </a:p>
          <a:p>
            <a:r>
              <a:rPr kumimoji="1" lang="ja-JP" altLang="en-US" sz="900" dirty="0" smtClean="0">
                <a:solidFill>
                  <a:srgbClr val="0432FF"/>
                </a:solidFill>
                <a:latin typeface="Meiryo" charset="-128"/>
                <a:ea typeface="Meiryo" charset="-128"/>
                <a:cs typeface="Meiryo" charset="-128"/>
              </a:rPr>
              <a:t>不具合などの弱点</a:t>
            </a:r>
            <a:endParaRPr kumimoji="1" lang="ja-JP" altLang="en-US" sz="900" dirty="0">
              <a:solidFill>
                <a:srgbClr val="0432FF"/>
              </a:solidFill>
              <a:latin typeface="Meiryo" charset="-128"/>
              <a:ea typeface="Meiryo" charset="-128"/>
              <a:cs typeface="Meiryo" charset="-128"/>
            </a:endParaRPr>
          </a:p>
        </p:txBody>
      </p:sp>
      <p:sp>
        <p:nvSpPr>
          <p:cNvPr id="112" name="四角形吹き出し 111"/>
          <p:cNvSpPr/>
          <p:nvPr/>
        </p:nvSpPr>
        <p:spPr>
          <a:xfrm>
            <a:off x="5431771" y="1863524"/>
            <a:ext cx="3025498" cy="798637"/>
          </a:xfrm>
          <a:prstGeom prst="wedgeRectCallout">
            <a:avLst>
              <a:gd name="adj1" fmla="val -75397"/>
              <a:gd name="adj2" fmla="val 46162"/>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完全な対策は不可能</a:t>
            </a:r>
            <a:endParaRPr kumimoji="1" lang="ja-JP" altLang="en-US" sz="2000" dirty="0">
              <a:solidFill>
                <a:srgbClr val="FFFFFF"/>
              </a:solidFill>
              <a:latin typeface="Meiryo" charset="-128"/>
              <a:ea typeface="Meiryo" charset="-128"/>
              <a:cs typeface="Meiryo" charset="-128"/>
            </a:endParaRPr>
          </a:p>
        </p:txBody>
      </p:sp>
      <p:sp>
        <p:nvSpPr>
          <p:cNvPr id="113" name="ホームベース 112"/>
          <p:cNvSpPr/>
          <p:nvPr/>
        </p:nvSpPr>
        <p:spPr>
          <a:xfrm flipH="1">
            <a:off x="4965443" y="4148045"/>
            <a:ext cx="3491823" cy="1740048"/>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テキスト ボックス 113"/>
          <p:cNvSpPr txBox="1"/>
          <p:nvPr/>
        </p:nvSpPr>
        <p:spPr>
          <a:xfrm>
            <a:off x="5662910" y="4271652"/>
            <a:ext cx="2646878" cy="461665"/>
          </a:xfrm>
          <a:prstGeom prst="rect">
            <a:avLst/>
          </a:prstGeom>
          <a:noFill/>
        </p:spPr>
        <p:txBody>
          <a:bodyPr wrap="none" rtlCol="0">
            <a:spAutoFit/>
          </a:bodyPr>
          <a:lstStyle/>
          <a:p>
            <a:r>
              <a:rPr kumimoji="1" lang="ja-JP" altLang="en-US" sz="2400" b="1" dirty="0" smtClean="0">
                <a:solidFill>
                  <a:schemeClr val="bg1"/>
                </a:solidFill>
                <a:latin typeface="Meiryo" charset="-128"/>
                <a:ea typeface="Meiryo" charset="-128"/>
                <a:cs typeface="Meiryo" charset="-128"/>
              </a:rPr>
              <a:t>「見える化」対策</a:t>
            </a:r>
            <a:endParaRPr kumimoji="1" lang="en-US" altLang="ja-JP" sz="2400" b="1" dirty="0" smtClean="0">
              <a:solidFill>
                <a:schemeClr val="bg1"/>
              </a:solidFill>
              <a:latin typeface="Meiryo" charset="-128"/>
              <a:ea typeface="Meiryo" charset="-128"/>
              <a:cs typeface="Meiryo" charset="-128"/>
            </a:endParaRPr>
          </a:p>
        </p:txBody>
      </p:sp>
      <p:sp>
        <p:nvSpPr>
          <p:cNvPr id="115" name="テキスト ボックス 114"/>
          <p:cNvSpPr txBox="1"/>
          <p:nvPr/>
        </p:nvSpPr>
        <p:spPr>
          <a:xfrm>
            <a:off x="5967334" y="4706331"/>
            <a:ext cx="2256130" cy="1077218"/>
          </a:xfrm>
          <a:prstGeom prst="rect">
            <a:avLst/>
          </a:prstGeom>
          <a:noFill/>
        </p:spPr>
        <p:txBody>
          <a:bodyPr wrap="square" rtlCol="0">
            <a:spAutoFit/>
          </a:bodyPr>
          <a:lstStyle/>
          <a:p>
            <a:r>
              <a:rPr kumimoji="1" lang="ja-JP" altLang="en-US" sz="1600" dirty="0" smtClean="0">
                <a:solidFill>
                  <a:schemeClr val="bg1"/>
                </a:solidFill>
                <a:latin typeface="Meiryo" charset="-128"/>
                <a:ea typeface="Meiryo" charset="-128"/>
                <a:cs typeface="Meiryo" charset="-128"/>
              </a:rPr>
              <a:t>システムの利用状況や動作を常時監視し不審な動きがあれば直ちに件して対策する</a:t>
            </a:r>
            <a:endParaRPr kumimoji="1" lang="en-US" altLang="ja-JP" sz="1600" dirty="0" smtClean="0">
              <a:solidFill>
                <a:schemeClr val="bg1"/>
              </a:solidFill>
              <a:latin typeface="Meiryo" charset="-128"/>
              <a:ea typeface="Meiryo" charset="-128"/>
              <a:cs typeface="Meiryo" charset="-128"/>
            </a:endParaRPr>
          </a:p>
        </p:txBody>
      </p:sp>
      <p:sp>
        <p:nvSpPr>
          <p:cNvPr id="116" name="下矢印 115"/>
          <p:cNvSpPr/>
          <p:nvPr/>
        </p:nvSpPr>
        <p:spPr>
          <a:xfrm>
            <a:off x="6498991" y="2922592"/>
            <a:ext cx="969632" cy="1023445"/>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テキスト ボックス 116"/>
          <p:cNvSpPr txBox="1"/>
          <p:nvPr/>
        </p:nvSpPr>
        <p:spPr>
          <a:xfrm>
            <a:off x="1136849" y="1430625"/>
            <a:ext cx="3262432" cy="461665"/>
          </a:xfrm>
          <a:prstGeom prst="rect">
            <a:avLst/>
          </a:prstGeom>
          <a:noFill/>
        </p:spPr>
        <p:txBody>
          <a:bodyPr wrap="none" rtlCol="0">
            <a:spAutoFit/>
          </a:bodyPr>
          <a:lstStyle/>
          <a:p>
            <a:pPr algn="ctr"/>
            <a:r>
              <a:rPr lang="ja-JP" altLang="en-US" sz="2400" b="1" smtClean="0">
                <a:solidFill>
                  <a:srgbClr val="C00000"/>
                </a:solidFill>
                <a:latin typeface="Meiryo" charset="-128"/>
                <a:ea typeface="Meiryo" charset="-128"/>
                <a:cs typeface="Meiryo" charset="-128"/>
              </a:rPr>
              <a:t>セキュリティ・リスク</a:t>
            </a:r>
            <a:endParaRPr kumimoji="1" lang="en-US" altLang="ja-JP" sz="2400" b="1" dirty="0" smtClean="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5421864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2188324" y="1186646"/>
            <a:ext cx="4773702" cy="4474693"/>
          </a:xfrm>
          <a:prstGeom prst="roundRect">
            <a:avLst>
              <a:gd name="adj" fmla="val 7731"/>
            </a:avLst>
          </a:prstGeom>
          <a:solidFill>
            <a:srgbClr val="FFFBD2"/>
          </a:solidFill>
          <a:ln w="57150" cmpd="sng">
            <a:solidFill>
              <a:srgbClr val="3366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endParaRPr kumimoji="0" lang="ja-JP" altLang="en-US" sz="2800" b="0" i="0" u="none" strike="noStrike" cap="none" normalizeH="0" baseline="0" dirty="0" smtClean="0">
              <a:ln>
                <a:noFill/>
              </a:ln>
              <a:solidFill>
                <a:srgbClr val="3366FF"/>
              </a:solidFill>
              <a:effectLst/>
              <a:latin typeface="メイリオ"/>
              <a:ea typeface="メイリオ"/>
              <a:cs typeface="メイリオ"/>
            </a:endParaRPr>
          </a:p>
        </p:txBody>
      </p:sp>
      <p:sp>
        <p:nvSpPr>
          <p:cNvPr id="3" name="タイトル 2"/>
          <p:cNvSpPr>
            <a:spLocks noGrp="1"/>
          </p:cNvSpPr>
          <p:nvPr>
            <p:ph type="title"/>
          </p:nvPr>
        </p:nvSpPr>
        <p:spPr/>
        <p:txBody>
          <a:bodyPr/>
          <a:lstStyle/>
          <a:p>
            <a:r>
              <a:rPr kumimoji="1" lang="ja-JP" altLang="en-US" dirty="0" smtClean="0"/>
              <a:t>クラウドで実現するガバナンス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sp>
        <p:nvSpPr>
          <p:cNvPr id="6" name="正方形/長方形 5"/>
          <p:cNvSpPr/>
          <p:nvPr/>
        </p:nvSpPr>
        <p:spPr>
          <a:xfrm>
            <a:off x="840761" y="713129"/>
            <a:ext cx="7468828" cy="461665"/>
          </a:xfrm>
          <a:prstGeom prst="rect">
            <a:avLst/>
          </a:prstGeom>
        </p:spPr>
        <p:txBody>
          <a:bodyPr wrap="square">
            <a:spAutoFit/>
          </a:bodyPr>
          <a:lstStyle/>
          <a:p>
            <a:pPr lvl="0" algn="ctr" defTabSz="914400" fontAlgn="base">
              <a:spcBef>
                <a:spcPts val="264"/>
              </a:spcBef>
              <a:spcAft>
                <a:spcPct val="0"/>
              </a:spcAft>
            </a:pPr>
            <a:r>
              <a:rPr kumimoji="0" lang="ja-JP" altLang="en-US" sz="2400" dirty="0">
                <a:solidFill>
                  <a:srgbClr val="3366FF"/>
                </a:solidFill>
                <a:latin typeface="メイリオ"/>
                <a:ea typeface="メイリオ"/>
                <a:cs typeface="メイリオ"/>
              </a:rPr>
              <a:t>ガバナンスを担保する</a:t>
            </a:r>
            <a:r>
              <a:rPr kumimoji="0" lang="ja-JP" altLang="en-US" sz="2000" dirty="0">
                <a:solidFill>
                  <a:srgbClr val="3366FF"/>
                </a:solidFill>
                <a:latin typeface="メイリオ"/>
                <a:ea typeface="メイリオ"/>
                <a:cs typeface="メイリオ"/>
              </a:rPr>
              <a:t>ために</a:t>
            </a:r>
            <a:r>
              <a:rPr kumimoji="0" lang="ja-JP" altLang="en-US" sz="2000" dirty="0" smtClean="0">
                <a:solidFill>
                  <a:srgbClr val="3366FF"/>
                </a:solidFill>
                <a:latin typeface="メイリオ"/>
                <a:ea typeface="メイリオ"/>
                <a:cs typeface="メイリオ"/>
              </a:rPr>
              <a:t>は・・・</a:t>
            </a:r>
            <a:endParaRPr kumimoji="0" lang="ja-JP" altLang="en-US" sz="2000" dirty="0">
              <a:solidFill>
                <a:srgbClr val="3366FF"/>
              </a:solidFill>
              <a:latin typeface="メイリオ"/>
              <a:ea typeface="メイリオ"/>
              <a:cs typeface="メイリオ"/>
            </a:endParaRPr>
          </a:p>
        </p:txBody>
      </p:sp>
      <p:sp>
        <p:nvSpPr>
          <p:cNvPr id="11" name="円/楕円 10"/>
          <p:cNvSpPr/>
          <p:nvPr/>
        </p:nvSpPr>
        <p:spPr>
          <a:xfrm>
            <a:off x="3115319" y="1336756"/>
            <a:ext cx="2889598" cy="2774309"/>
          </a:xfrm>
          <a:prstGeom prst="ellipse">
            <a:avLst/>
          </a:prstGeom>
          <a:solidFill>
            <a:srgbClr val="008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円/楕円 11"/>
          <p:cNvSpPr/>
          <p:nvPr/>
        </p:nvSpPr>
        <p:spPr>
          <a:xfrm>
            <a:off x="2350278" y="1993048"/>
            <a:ext cx="2889598" cy="2774309"/>
          </a:xfrm>
          <a:prstGeom prst="ellipse">
            <a:avLst/>
          </a:prstGeom>
          <a:solidFill>
            <a:srgbClr val="800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 name="円/楕円 12"/>
          <p:cNvSpPr/>
          <p:nvPr/>
        </p:nvSpPr>
        <p:spPr>
          <a:xfrm>
            <a:off x="3115319" y="2764402"/>
            <a:ext cx="2889598" cy="2774309"/>
          </a:xfrm>
          <a:prstGeom prst="ellipse">
            <a:avLst/>
          </a:prstGeom>
          <a:solidFill>
            <a:srgbClr val="FF66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 name="円/楕円 13"/>
          <p:cNvSpPr/>
          <p:nvPr/>
        </p:nvSpPr>
        <p:spPr>
          <a:xfrm>
            <a:off x="3886730" y="1993048"/>
            <a:ext cx="2889598" cy="2774309"/>
          </a:xfrm>
          <a:prstGeom prst="ellipse">
            <a:avLst/>
          </a:prstGeom>
          <a:solidFill>
            <a:srgbClr val="3366FF">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4160008" y="1469828"/>
            <a:ext cx="800219"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効率</a:t>
            </a:r>
            <a:endParaRPr kumimoji="1" lang="ja-JP" altLang="en-US" sz="2400" dirty="0">
              <a:solidFill>
                <a:schemeClr val="bg1"/>
              </a:solidFill>
              <a:latin typeface="メイリオ"/>
              <a:ea typeface="メイリオ"/>
              <a:cs typeface="メイリオ"/>
            </a:endParaRPr>
          </a:p>
        </p:txBody>
      </p:sp>
      <p:sp>
        <p:nvSpPr>
          <p:cNvPr id="16" name="テキスト ボックス 15"/>
          <p:cNvSpPr txBox="1"/>
          <p:nvPr/>
        </p:nvSpPr>
        <p:spPr>
          <a:xfrm>
            <a:off x="4006120" y="4896165"/>
            <a:ext cx="1107996"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利便性</a:t>
            </a:r>
            <a:endParaRPr kumimoji="1" lang="ja-JP" altLang="en-US" sz="2400" dirty="0">
              <a:solidFill>
                <a:schemeClr val="bg1"/>
              </a:solidFill>
              <a:latin typeface="メイリオ"/>
              <a:ea typeface="メイリオ"/>
              <a:cs typeface="メイリオ"/>
            </a:endParaRPr>
          </a:p>
        </p:txBody>
      </p:sp>
      <p:sp>
        <p:nvSpPr>
          <p:cNvPr id="17" name="テキスト ボックス 16"/>
          <p:cNvSpPr txBox="1"/>
          <p:nvPr/>
        </p:nvSpPr>
        <p:spPr>
          <a:xfrm>
            <a:off x="2350278" y="3127167"/>
            <a:ext cx="1107996"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コスト</a:t>
            </a:r>
            <a:endParaRPr kumimoji="1" lang="ja-JP" altLang="en-US" sz="2400" dirty="0">
              <a:solidFill>
                <a:schemeClr val="bg1"/>
              </a:solidFill>
              <a:latin typeface="メイリオ"/>
              <a:ea typeface="メイリオ"/>
              <a:cs typeface="メイリオ"/>
            </a:endParaRPr>
          </a:p>
        </p:txBody>
      </p:sp>
      <p:sp>
        <p:nvSpPr>
          <p:cNvPr id="18" name="テキスト ボックス 17"/>
          <p:cNvSpPr txBox="1"/>
          <p:nvPr/>
        </p:nvSpPr>
        <p:spPr>
          <a:xfrm>
            <a:off x="5668332" y="3127167"/>
            <a:ext cx="1107996" cy="461665"/>
          </a:xfrm>
          <a:prstGeom prst="rect">
            <a:avLst/>
          </a:prstGeom>
          <a:noFill/>
        </p:spPr>
        <p:txBody>
          <a:bodyPr wrap="none" rtlCol="0">
            <a:spAutoFit/>
          </a:bodyPr>
          <a:lstStyle/>
          <a:p>
            <a:pPr algn="r"/>
            <a:r>
              <a:rPr kumimoji="1" lang="ja-JP" altLang="en-US" sz="2400" dirty="0" smtClean="0">
                <a:solidFill>
                  <a:schemeClr val="bg1"/>
                </a:solidFill>
                <a:latin typeface="メイリオ"/>
                <a:ea typeface="メイリオ"/>
                <a:cs typeface="メイリオ"/>
              </a:rPr>
              <a:t>リスク</a:t>
            </a:r>
            <a:endParaRPr kumimoji="1" lang="ja-JP" altLang="en-US" sz="2400" dirty="0">
              <a:solidFill>
                <a:schemeClr val="bg1"/>
              </a:solidFill>
              <a:latin typeface="メイリオ"/>
              <a:ea typeface="メイリオ"/>
              <a:cs typeface="メイリオ"/>
            </a:endParaRPr>
          </a:p>
        </p:txBody>
      </p:sp>
      <p:sp>
        <p:nvSpPr>
          <p:cNvPr id="19" name="テキスト ボックス 18"/>
          <p:cNvSpPr txBox="1"/>
          <p:nvPr/>
        </p:nvSpPr>
        <p:spPr>
          <a:xfrm>
            <a:off x="3570104" y="2868595"/>
            <a:ext cx="1980029" cy="892552"/>
          </a:xfrm>
          <a:prstGeom prst="rect">
            <a:avLst/>
          </a:prstGeom>
          <a:noFill/>
        </p:spPr>
        <p:txBody>
          <a:bodyPr wrap="none" rtlCol="0">
            <a:spAutoFit/>
          </a:bodyPr>
          <a:lstStyle/>
          <a:p>
            <a:pPr algn="ctr"/>
            <a:r>
              <a:rPr kumimoji="1" lang="ja-JP" altLang="en-US" sz="2800" dirty="0" smtClean="0">
                <a:solidFill>
                  <a:schemeClr val="bg1"/>
                </a:solidFill>
                <a:latin typeface="メイリオ"/>
                <a:ea typeface="メイリオ"/>
                <a:cs typeface="メイリオ"/>
              </a:rPr>
              <a:t>ガバナンス</a:t>
            </a:r>
            <a:endParaRPr kumimoji="1" lang="en-US" altLang="ja-JP" sz="2800" dirty="0" smtClean="0">
              <a:solidFill>
                <a:schemeClr val="bg1"/>
              </a:solidFill>
              <a:latin typeface="メイリオ"/>
              <a:ea typeface="メイリオ"/>
              <a:cs typeface="メイリオ"/>
            </a:endParaRPr>
          </a:p>
          <a:p>
            <a:pPr algn="ctr"/>
            <a:r>
              <a:rPr lang="en-US" altLang="ja-JP" sz="2400" dirty="0" smtClean="0">
                <a:solidFill>
                  <a:schemeClr val="bg1"/>
                </a:solidFill>
                <a:latin typeface="メイリオ"/>
                <a:ea typeface="メイリオ"/>
                <a:cs typeface="メイリオ"/>
              </a:rPr>
              <a:t>Governance</a:t>
            </a:r>
            <a:endParaRPr kumimoji="1" lang="ja-JP" altLang="en-US" sz="2400" dirty="0">
              <a:solidFill>
                <a:schemeClr val="bg1"/>
              </a:solidFill>
              <a:latin typeface="メイリオ"/>
              <a:ea typeface="メイリオ"/>
              <a:cs typeface="メイリオ"/>
            </a:endParaRPr>
          </a:p>
        </p:txBody>
      </p:sp>
      <p:sp>
        <p:nvSpPr>
          <p:cNvPr id="21" name="正方形/長方形 20"/>
          <p:cNvSpPr/>
          <p:nvPr/>
        </p:nvSpPr>
        <p:spPr>
          <a:xfrm>
            <a:off x="552957"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メイリオ"/>
                <a:ea typeface="メイリオ"/>
                <a:cs typeface="メイリオ"/>
              </a:rPr>
              <a:t>状況が見える</a:t>
            </a:r>
            <a:endParaRPr kumimoji="1" lang="ja-JP" altLang="en-US" sz="2800" dirty="0">
              <a:solidFill>
                <a:srgbClr val="FFFFFF"/>
              </a:solidFill>
              <a:latin typeface="メイリオ"/>
              <a:ea typeface="メイリオ"/>
              <a:cs typeface="メイリオ"/>
            </a:endParaRPr>
          </a:p>
        </p:txBody>
      </p:sp>
      <p:sp>
        <p:nvSpPr>
          <p:cNvPr id="22" name="正方形/長方形 21"/>
          <p:cNvSpPr/>
          <p:nvPr/>
        </p:nvSpPr>
        <p:spPr>
          <a:xfrm>
            <a:off x="7542536"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メイリオ"/>
                <a:ea typeface="メイリオ"/>
                <a:cs typeface="メイリオ"/>
              </a:rPr>
              <a:t>状況が</a:t>
            </a:r>
            <a:r>
              <a:rPr lang="ja-JP" altLang="en-US" sz="2800" dirty="0" smtClean="0">
                <a:solidFill>
                  <a:srgbClr val="FFFFFF"/>
                </a:solidFill>
                <a:latin typeface="メイリオ"/>
                <a:ea typeface="メイリオ"/>
                <a:cs typeface="メイリオ"/>
              </a:rPr>
              <a:t>調整・変更</a:t>
            </a:r>
            <a:r>
              <a:rPr kumimoji="1" lang="ja-JP" altLang="en-US" sz="2800" dirty="0" smtClean="0">
                <a:solidFill>
                  <a:srgbClr val="FFFFFF"/>
                </a:solidFill>
                <a:latin typeface="メイリオ"/>
                <a:ea typeface="メイリオ"/>
                <a:cs typeface="メイリオ"/>
              </a:rPr>
              <a:t>できる</a:t>
            </a:r>
            <a:endParaRPr kumimoji="1" lang="ja-JP" altLang="en-US" sz="2800" dirty="0">
              <a:solidFill>
                <a:srgbClr val="FFFFFF"/>
              </a:solidFill>
              <a:latin typeface="メイリオ"/>
              <a:ea typeface="メイリオ"/>
              <a:cs typeface="メイリオ"/>
            </a:endParaRPr>
          </a:p>
        </p:txBody>
      </p:sp>
      <p:sp>
        <p:nvSpPr>
          <p:cNvPr id="23" name="二等辺三角形 22"/>
          <p:cNvSpPr/>
          <p:nvPr/>
        </p:nvSpPr>
        <p:spPr>
          <a:xfrm rot="16200000" flipH="1">
            <a:off x="6037295" y="3017741"/>
            <a:ext cx="2774310"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4" name="二等辺三角形 23"/>
          <p:cNvSpPr/>
          <p:nvPr/>
        </p:nvSpPr>
        <p:spPr>
          <a:xfrm rot="5400000">
            <a:off x="376821" y="3017740"/>
            <a:ext cx="2774311"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 name="正方形/長方形 24"/>
          <p:cNvSpPr/>
          <p:nvPr/>
        </p:nvSpPr>
        <p:spPr>
          <a:xfrm>
            <a:off x="552956" y="5829886"/>
            <a:ext cx="8007011" cy="73299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kumimoji="1" lang="ja-JP" altLang="en-US" sz="1400" dirty="0" smtClean="0">
                <a:solidFill>
                  <a:srgbClr val="FFFFFF"/>
                </a:solidFill>
                <a:latin typeface="メイリオ"/>
                <a:ea typeface="メイリオ"/>
                <a:cs typeface="メイリオ"/>
              </a:rPr>
              <a:t>一元管理され、利用状況を計測でき、利用ログを把握できる。</a:t>
            </a:r>
            <a:endParaRPr kumimoji="1" lang="en-US" altLang="ja-JP" sz="1400" dirty="0" smtClean="0">
              <a:solidFill>
                <a:srgbClr val="FFFFFF"/>
              </a:solidFill>
              <a:latin typeface="メイリオ"/>
              <a:ea typeface="メイリオ"/>
              <a:cs typeface="メイリオ"/>
            </a:endParaRPr>
          </a:p>
          <a:p>
            <a:pPr marL="2114550" lvl="4" indent="-285750">
              <a:buFont typeface="Wingdings" charset="2"/>
              <a:buChar char="v"/>
            </a:pPr>
            <a:r>
              <a:rPr lang="ja-JP" altLang="en-US" sz="1400" dirty="0" smtClean="0">
                <a:solidFill>
                  <a:srgbClr val="FFFFFF"/>
                </a:solidFill>
                <a:latin typeface="メイリオ"/>
                <a:ea typeface="メイリオ"/>
                <a:cs typeface="メイリオ"/>
              </a:rPr>
              <a:t>必要な時に必要な機能／性能／資源をプロビジョニングできる。</a:t>
            </a:r>
            <a:endParaRPr lang="en-US" altLang="ja-JP" sz="1400" dirty="0" smtClean="0">
              <a:solidFill>
                <a:srgbClr val="FFFFFF"/>
              </a:solidFill>
              <a:latin typeface="メイリオ"/>
              <a:ea typeface="メイリオ"/>
              <a:cs typeface="メイリオ"/>
            </a:endParaRPr>
          </a:p>
          <a:p>
            <a:pPr marL="2114550" lvl="4" indent="-285750">
              <a:buFont typeface="Wingdings" charset="2"/>
              <a:buChar char="v"/>
            </a:pPr>
            <a:r>
              <a:rPr kumimoji="1" lang="ja-JP" altLang="en-US" sz="1400" dirty="0" smtClean="0">
                <a:solidFill>
                  <a:srgbClr val="FFFFFF"/>
                </a:solidFill>
                <a:latin typeface="メイリオ"/>
                <a:ea typeface="メイリオ"/>
                <a:cs typeface="メイリオ"/>
              </a:rPr>
              <a:t>管理の対象を減らすことができる。</a:t>
            </a:r>
            <a:endParaRPr kumimoji="1" lang="ja-JP" altLang="en-US" sz="1400" dirty="0">
              <a:solidFill>
                <a:srgbClr val="FFFFFF"/>
              </a:solidFill>
              <a:latin typeface="メイリオ"/>
              <a:ea typeface="メイリオ"/>
              <a:cs typeface="メイリオ"/>
            </a:endParaRPr>
          </a:p>
        </p:txBody>
      </p:sp>
      <p:sp>
        <p:nvSpPr>
          <p:cNvPr id="26" name="テキスト ボックス 25"/>
          <p:cNvSpPr txBox="1"/>
          <p:nvPr/>
        </p:nvSpPr>
        <p:spPr>
          <a:xfrm>
            <a:off x="828279" y="5878179"/>
            <a:ext cx="1338828" cy="646331"/>
          </a:xfrm>
          <a:prstGeom prst="rect">
            <a:avLst/>
          </a:prstGeom>
          <a:noFill/>
        </p:spPr>
        <p:txBody>
          <a:bodyPr wrap="none" rtlCol="0">
            <a:spAutoFit/>
          </a:bodyPr>
          <a:lstStyle/>
          <a:p>
            <a:r>
              <a:rPr kumimoji="1" lang="ja-JP" altLang="en-US" dirty="0" smtClean="0">
                <a:solidFill>
                  <a:srgbClr val="FFFFFF"/>
                </a:solidFill>
                <a:latin typeface="メイリオ"/>
                <a:ea typeface="メイリオ"/>
                <a:cs typeface="メイリオ"/>
              </a:rPr>
              <a:t>クラウドで</a:t>
            </a:r>
            <a:endParaRPr kumimoji="1" lang="en-US" altLang="ja-JP" dirty="0" smtClean="0">
              <a:solidFill>
                <a:srgbClr val="FFFFFF"/>
              </a:solidFill>
              <a:latin typeface="メイリオ"/>
              <a:ea typeface="メイリオ"/>
              <a:cs typeface="メイリオ"/>
            </a:endParaRPr>
          </a:p>
          <a:p>
            <a:r>
              <a:rPr lang="ja-JP" altLang="en-US" dirty="0" smtClean="0">
                <a:solidFill>
                  <a:srgbClr val="FFFFFF"/>
                </a:solidFill>
                <a:latin typeface="メイリオ"/>
                <a:ea typeface="メイリオ"/>
                <a:cs typeface="メイリオ"/>
              </a:rPr>
              <a:t>できること</a:t>
            </a:r>
            <a:endParaRPr kumimoji="1" lang="ja-JP" altLang="en-US" dirty="0">
              <a:solidFill>
                <a:srgbClr val="FFFFFF"/>
              </a:solidFill>
              <a:latin typeface="メイリオ"/>
              <a:ea typeface="メイリオ"/>
              <a:cs typeface="メイリオ"/>
            </a:endParaRPr>
          </a:p>
        </p:txBody>
      </p:sp>
      <p:pic>
        <p:nvPicPr>
          <p:cNvPr id="4" name="図 3" descr="MC900429829.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513" y="4410078"/>
            <a:ext cx="1374491" cy="1251261"/>
          </a:xfrm>
          <a:prstGeom prst="rect">
            <a:avLst/>
          </a:prstGeom>
        </p:spPr>
      </p:pic>
      <p:sp>
        <p:nvSpPr>
          <p:cNvPr id="5" name="二等辺三角形 4"/>
          <p:cNvSpPr/>
          <p:nvPr/>
        </p:nvSpPr>
        <p:spPr>
          <a:xfrm>
            <a:off x="3886730" y="5621904"/>
            <a:ext cx="1339850" cy="282261"/>
          </a:xfrm>
          <a:prstGeom prst="triangl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4114786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ja-JP" dirty="0"/>
              <a:t>クラウドによってもたらされる</a:t>
            </a:r>
            <a:r>
              <a:rPr lang="en-US" altLang="ja-JP" dirty="0"/>
              <a:t>3</a:t>
            </a:r>
            <a:r>
              <a:rPr lang="ja-JP" altLang="ja-JP" dirty="0"/>
              <a:t>つの価値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角丸四角形 2"/>
          <p:cNvSpPr/>
          <p:nvPr/>
        </p:nvSpPr>
        <p:spPr bwMode="auto">
          <a:xfrm>
            <a:off x="2511426"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3200" b="1" u="sng" dirty="0" smtClean="0">
                <a:solidFill>
                  <a:schemeClr val="bg1"/>
                </a:solidFill>
                <a:latin typeface="メイリオ"/>
                <a:ea typeface="メイリオ"/>
                <a:cs typeface="メイリオ"/>
              </a:rPr>
              <a:t>TCO</a:t>
            </a:r>
            <a:r>
              <a:rPr lang="ja-JP" altLang="en-US" sz="3200" b="1" u="sng" dirty="0" smtClean="0">
                <a:solidFill>
                  <a:schemeClr val="bg1"/>
                </a:solidFill>
                <a:latin typeface="メイリオ"/>
                <a:ea typeface="メイリオ"/>
                <a:cs typeface="メイリオ"/>
              </a:rPr>
              <a:t>の削減</a:t>
            </a:r>
            <a:endParaRPr lang="ja-JP" altLang="en-US" sz="3200" b="1" u="sng" dirty="0">
              <a:solidFill>
                <a:schemeClr val="bg1"/>
              </a:solidFill>
              <a:latin typeface="メイリオ"/>
              <a:ea typeface="メイリオ"/>
              <a:cs typeface="メイリオ"/>
            </a:endParaRPr>
          </a:p>
        </p:txBody>
      </p:sp>
      <p:sp>
        <p:nvSpPr>
          <p:cNvPr id="74" name="角丸四角形 73"/>
          <p:cNvSpPr/>
          <p:nvPr/>
        </p:nvSpPr>
        <p:spPr bwMode="auto">
          <a:xfrm>
            <a:off x="2511426"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u="sng" dirty="0" smtClean="0">
                <a:solidFill>
                  <a:schemeClr val="bg1"/>
                </a:solidFill>
                <a:latin typeface="メイリオ"/>
                <a:ea typeface="メイリオ"/>
                <a:cs typeface="メイリオ"/>
              </a:rPr>
              <a:t>バランスシート</a:t>
            </a:r>
            <a:endParaRPr lang="en-US" altLang="ja-JP" sz="2400" u="sng" dirty="0" smtClean="0">
              <a:solidFill>
                <a:schemeClr val="bg1"/>
              </a:solidFill>
              <a:latin typeface="メイリオ"/>
              <a:ea typeface="メイリオ"/>
              <a:cs typeface="メイリオ"/>
            </a:endParaRPr>
          </a:p>
          <a:p>
            <a:pPr algn="ctr"/>
            <a:r>
              <a:rPr lang="ja-JP" altLang="en-US" sz="3200" b="1" u="sng" dirty="0" smtClean="0">
                <a:solidFill>
                  <a:schemeClr val="bg1"/>
                </a:solidFill>
                <a:latin typeface="メイリオ"/>
                <a:ea typeface="メイリオ"/>
                <a:cs typeface="メイリオ"/>
              </a:rPr>
              <a:t>の改善</a:t>
            </a:r>
            <a:endParaRPr lang="ja-JP" altLang="en-US" sz="3200" b="1" u="sng" dirty="0">
              <a:solidFill>
                <a:schemeClr val="bg1"/>
              </a:solidFill>
              <a:latin typeface="メイリオ"/>
              <a:ea typeface="メイリオ"/>
              <a:cs typeface="メイリオ"/>
            </a:endParaRPr>
          </a:p>
        </p:txBody>
      </p:sp>
      <p:sp>
        <p:nvSpPr>
          <p:cNvPr id="75" name="角丸四角形 74"/>
          <p:cNvSpPr/>
          <p:nvPr/>
        </p:nvSpPr>
        <p:spPr bwMode="auto">
          <a:xfrm>
            <a:off x="2511426"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3200" b="1" u="sng" dirty="0" smtClean="0">
                <a:solidFill>
                  <a:schemeClr val="bg1"/>
                </a:solidFill>
                <a:latin typeface="メイリオ"/>
                <a:ea typeface="メイリオ"/>
                <a:cs typeface="メイリオ"/>
              </a:rPr>
              <a:t>柔軟性</a:t>
            </a:r>
            <a:endParaRPr lang="en-US" altLang="ja-JP" sz="3200" b="1" u="sng" dirty="0" smtClean="0">
              <a:solidFill>
                <a:schemeClr val="bg1"/>
              </a:solidFill>
              <a:latin typeface="メイリオ"/>
              <a:ea typeface="メイリオ"/>
              <a:cs typeface="メイリオ"/>
            </a:endParaRPr>
          </a:p>
          <a:p>
            <a:pPr algn="ctr"/>
            <a:r>
              <a:rPr lang="ja-JP" altLang="en-US" sz="3200" b="1" u="sng" dirty="0" smtClean="0">
                <a:solidFill>
                  <a:schemeClr val="bg1"/>
                </a:solidFill>
                <a:latin typeface="メイリオ"/>
                <a:ea typeface="メイリオ"/>
                <a:cs typeface="メイリオ"/>
              </a:rPr>
              <a:t>の向上</a:t>
            </a:r>
            <a:endParaRPr lang="ja-JP" altLang="en-US" sz="3200" b="1" u="sng" dirty="0">
              <a:solidFill>
                <a:schemeClr val="bg1"/>
              </a:solidFill>
              <a:latin typeface="メイリオ"/>
              <a:ea typeface="メイリオ"/>
              <a:cs typeface="メイリオ"/>
            </a:endParaRPr>
          </a:p>
        </p:txBody>
      </p:sp>
      <p:sp>
        <p:nvSpPr>
          <p:cNvPr id="77" name="角丸四角形 76"/>
          <p:cNvSpPr/>
          <p:nvPr/>
        </p:nvSpPr>
        <p:spPr bwMode="auto">
          <a:xfrm>
            <a:off x="2511425" y="1219200"/>
            <a:ext cx="5544403"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メイリオ"/>
                <a:ea typeface="メイリオ"/>
                <a:cs typeface="メイリオ"/>
              </a:rPr>
              <a:t>価　値</a:t>
            </a:r>
          </a:p>
        </p:txBody>
      </p:sp>
      <p:sp>
        <p:nvSpPr>
          <p:cNvPr id="5" name="ホームベース 4"/>
          <p:cNvSpPr/>
          <p:nvPr/>
        </p:nvSpPr>
        <p:spPr bwMode="auto">
          <a:xfrm>
            <a:off x="1143001" y="1828800"/>
            <a:ext cx="1139825" cy="1333500"/>
          </a:xfrm>
          <a:prstGeom prst="homePlate">
            <a:avLst>
              <a:gd name="adj" fmla="val 38026"/>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情報</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システム</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部門</a:t>
            </a:r>
            <a:endParaRPr kumimoji="0" lang="ja-JP" altLang="en-US" sz="1800" b="0" i="0" u="none" strike="noStrike" cap="none" normalizeH="0" baseline="0" dirty="0" smtClean="0">
              <a:ln>
                <a:noFill/>
              </a:ln>
              <a:solidFill>
                <a:schemeClr val="bg1"/>
              </a:solidFill>
              <a:effectLst/>
              <a:latin typeface="メイリオ"/>
              <a:ea typeface="メイリオ"/>
              <a:cs typeface="メイリオ"/>
            </a:endParaRPr>
          </a:p>
        </p:txBody>
      </p:sp>
      <p:sp>
        <p:nvSpPr>
          <p:cNvPr id="25" name="ホームベース 24"/>
          <p:cNvSpPr/>
          <p:nvPr/>
        </p:nvSpPr>
        <p:spPr bwMode="auto">
          <a:xfrm>
            <a:off x="1143001" y="3346450"/>
            <a:ext cx="1139825" cy="1333500"/>
          </a:xfrm>
          <a:prstGeom prst="homePlate">
            <a:avLst>
              <a:gd name="adj" fmla="val 38026"/>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経営者</a:t>
            </a:r>
          </a:p>
        </p:txBody>
      </p:sp>
      <p:sp>
        <p:nvSpPr>
          <p:cNvPr id="26" name="ホームベース 25"/>
          <p:cNvSpPr/>
          <p:nvPr/>
        </p:nvSpPr>
        <p:spPr bwMode="auto">
          <a:xfrm>
            <a:off x="1143000" y="4914900"/>
            <a:ext cx="1139825" cy="1333500"/>
          </a:xfrm>
          <a:prstGeom prst="homePlate">
            <a:avLst>
              <a:gd name="adj" fmla="val 38026"/>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ユーザー</a:t>
            </a:r>
          </a:p>
        </p:txBody>
      </p:sp>
      <p:sp>
        <p:nvSpPr>
          <p:cNvPr id="27" name="角丸四角形 26"/>
          <p:cNvSpPr/>
          <p:nvPr/>
        </p:nvSpPr>
        <p:spPr bwMode="auto">
          <a:xfrm>
            <a:off x="5388829"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メイリオ"/>
                <a:ea typeface="メイリオ"/>
                <a:cs typeface="メイリオ"/>
              </a:rPr>
              <a:t>TCO</a:t>
            </a:r>
            <a:r>
              <a:rPr lang="ja-JP" altLang="en-US" sz="2400" dirty="0" smtClean="0">
                <a:solidFill>
                  <a:schemeClr val="bg1"/>
                </a:solidFill>
                <a:latin typeface="メイリオ"/>
                <a:ea typeface="メイリオ"/>
                <a:cs typeface="メイリオ"/>
              </a:rPr>
              <a:t>削減で</a:t>
            </a:r>
            <a:endParaRPr lang="en-US" altLang="ja-JP" sz="2400" dirty="0" smtClean="0">
              <a:solidFill>
                <a:schemeClr val="bg1"/>
              </a:solidFill>
              <a:latin typeface="メイリオ"/>
              <a:ea typeface="メイリオ"/>
              <a:cs typeface="メイリオ"/>
            </a:endParaRPr>
          </a:p>
          <a:p>
            <a:pPr algn="ctr"/>
            <a:r>
              <a:rPr lang="en-US" altLang="ja-JP" sz="2400" dirty="0" smtClean="0">
                <a:solidFill>
                  <a:schemeClr val="bg1"/>
                </a:solidFill>
                <a:latin typeface="メイリオ"/>
                <a:ea typeface="メイリオ"/>
                <a:cs typeface="メイリオ"/>
              </a:rPr>
              <a:t>IT</a:t>
            </a:r>
            <a:r>
              <a:rPr lang="ja-JP" altLang="en-US" sz="2400" dirty="0" smtClean="0">
                <a:solidFill>
                  <a:schemeClr val="bg1"/>
                </a:solidFill>
                <a:latin typeface="メイリオ"/>
                <a:ea typeface="メイリオ"/>
                <a:cs typeface="メイリオ"/>
              </a:rPr>
              <a:t>の戦略投資</a:t>
            </a:r>
            <a:endParaRPr lang="en-US" altLang="ja-JP" sz="2400" dirty="0" smtClean="0">
              <a:solidFill>
                <a:schemeClr val="bg1"/>
              </a:solidFill>
              <a:latin typeface="メイリオ"/>
              <a:ea typeface="メイリオ"/>
              <a:cs typeface="メイリオ"/>
            </a:endParaRPr>
          </a:p>
          <a:p>
            <a:pPr algn="ctr"/>
            <a:r>
              <a:rPr lang="ja-JP" altLang="en-US" sz="2400" dirty="0" smtClean="0">
                <a:solidFill>
                  <a:schemeClr val="bg1"/>
                </a:solidFill>
                <a:latin typeface="メイリオ"/>
                <a:ea typeface="メイリオ"/>
                <a:cs typeface="メイリオ"/>
              </a:rPr>
              <a:t>を拡大</a:t>
            </a:r>
          </a:p>
        </p:txBody>
      </p:sp>
      <p:sp>
        <p:nvSpPr>
          <p:cNvPr id="28" name="角丸四角形 27"/>
          <p:cNvSpPr/>
          <p:nvPr/>
        </p:nvSpPr>
        <p:spPr bwMode="auto">
          <a:xfrm>
            <a:off x="5388829"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メイリオ"/>
                <a:ea typeface="メイリオ"/>
                <a:cs typeface="メイリオ"/>
              </a:rPr>
              <a:t>ROA</a:t>
            </a:r>
            <a:r>
              <a:rPr lang="ja-JP" altLang="en-US" sz="2400" dirty="0" smtClean="0">
                <a:solidFill>
                  <a:schemeClr val="bg1"/>
                </a:solidFill>
                <a:latin typeface="メイリオ"/>
                <a:ea typeface="メイリオ"/>
                <a:cs typeface="メイリオ"/>
              </a:rPr>
              <a:t>が改善</a:t>
            </a:r>
          </a:p>
          <a:p>
            <a:pPr algn="ctr"/>
            <a:r>
              <a:rPr lang="ja-JP" altLang="en-US" sz="2400" dirty="0">
                <a:solidFill>
                  <a:schemeClr val="bg1"/>
                </a:solidFill>
                <a:latin typeface="メイリオ"/>
                <a:ea typeface="メイリオ"/>
                <a:cs typeface="メイリオ"/>
              </a:rPr>
              <a:t>経営</a:t>
            </a:r>
            <a:r>
              <a:rPr lang="ja-JP" altLang="en-US" sz="2400" dirty="0" smtClean="0">
                <a:solidFill>
                  <a:schemeClr val="bg1"/>
                </a:solidFill>
                <a:latin typeface="メイリオ"/>
                <a:ea typeface="メイリオ"/>
                <a:cs typeface="メイリオ"/>
              </a:rPr>
              <a:t>効率の高さ</a:t>
            </a:r>
            <a:endParaRPr lang="en-US" altLang="ja-JP" sz="2400" dirty="0" smtClean="0">
              <a:solidFill>
                <a:schemeClr val="bg1"/>
              </a:solidFill>
              <a:latin typeface="メイリオ"/>
              <a:ea typeface="メイリオ"/>
              <a:cs typeface="メイリオ"/>
            </a:endParaRPr>
          </a:p>
          <a:p>
            <a:pPr algn="ctr"/>
            <a:r>
              <a:rPr lang="ja-JP" altLang="en-US" sz="2400" dirty="0" smtClean="0">
                <a:solidFill>
                  <a:schemeClr val="bg1"/>
                </a:solidFill>
                <a:latin typeface="メイリオ"/>
                <a:ea typeface="メイリオ"/>
                <a:cs typeface="メイリオ"/>
              </a:rPr>
              <a:t>をアピール</a:t>
            </a:r>
          </a:p>
        </p:txBody>
      </p:sp>
      <p:sp>
        <p:nvSpPr>
          <p:cNvPr id="29" name="角丸四角形 28"/>
          <p:cNvSpPr/>
          <p:nvPr/>
        </p:nvSpPr>
        <p:spPr bwMode="auto">
          <a:xfrm>
            <a:off x="5388829"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dirty="0" smtClean="0">
                <a:solidFill>
                  <a:schemeClr val="bg1"/>
                </a:solidFill>
                <a:latin typeface="メイリオ"/>
                <a:ea typeface="メイリオ"/>
                <a:cs typeface="メイリオ"/>
              </a:rPr>
              <a:t>変化に即応するシステム資源</a:t>
            </a:r>
          </a:p>
          <a:p>
            <a:pPr algn="ctr"/>
            <a:r>
              <a:rPr lang="ja-JP" altLang="en-US" sz="2400" dirty="0" smtClean="0">
                <a:solidFill>
                  <a:schemeClr val="bg1"/>
                </a:solidFill>
                <a:latin typeface="メイリオ"/>
                <a:ea typeface="メイリオ"/>
                <a:cs typeface="メイリオ"/>
              </a:rPr>
              <a:t>調達の仕組み</a:t>
            </a:r>
          </a:p>
        </p:txBody>
      </p:sp>
    </p:spTree>
    <p:extLst>
      <p:ext uri="{BB962C8B-B14F-4D97-AF65-F5344CB8AC3E}">
        <p14:creationId xmlns:p14="http://schemas.microsoft.com/office/powerpoint/2010/main" val="161757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4" grpId="0" animBg="1"/>
      <p:bldP spid="75" grpId="0" animBg="1"/>
      <p:bldP spid="27" grpId="0" animBg="1"/>
      <p:bldP spid="28" grpId="0" animBg="1"/>
      <p:bldP spid="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日米の企業文化の違いとクラウド</a:t>
            </a:r>
            <a:r>
              <a:rPr lang="ja-JP" altLang="en-US" dirty="0" smtClean="0">
                <a:ea typeface="ＭＳ Ｐゴシック" charset="-128"/>
              </a:rPr>
              <a:t>への</a:t>
            </a:r>
            <a:r>
              <a:rPr lang="ja-JP" altLang="en-US" sz="2800" dirty="0" smtClean="0">
                <a:ea typeface="ＭＳ Ｐゴシック" charset="-128"/>
              </a:rPr>
              <a:t>期待</a:t>
            </a:r>
            <a:endParaRPr lang="ja-JP" altLang="en-US" sz="1800" dirty="0" smtClean="0">
              <a:ea typeface="ＭＳ Ｐゴシック" charset="-128"/>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
        <p:nvSpPr>
          <p:cNvPr id="20" name="角丸四角形 19"/>
          <p:cNvSpPr/>
          <p:nvPr/>
        </p:nvSpPr>
        <p:spPr bwMode="auto">
          <a:xfrm>
            <a:off x="990600" y="1995150"/>
            <a:ext cx="7162800" cy="914400"/>
          </a:xfrm>
          <a:prstGeom prst="roundRect">
            <a:avLst>
              <a:gd name="adj" fmla="val 0"/>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381000" y="1004550"/>
            <a:ext cx="4572000" cy="2743200"/>
          </a:xfrm>
          <a:prstGeom prst="rect">
            <a:avLst/>
          </a:prstGeom>
        </p:spPr>
      </p:pic>
      <p:pic>
        <p:nvPicPr>
          <p:cNvPr id="23" name="図 22"/>
          <p:cNvPicPr>
            <a:picLocks noChangeAspect="1"/>
          </p:cNvPicPr>
          <p:nvPr/>
        </p:nvPicPr>
        <p:blipFill>
          <a:blip r:embed="rId4">
            <a:clrChange>
              <a:clrFrom>
                <a:srgbClr val="FFFFFF"/>
              </a:clrFrom>
              <a:clrTo>
                <a:srgbClr val="FFFFFF">
                  <a:alpha val="0"/>
                </a:srgbClr>
              </a:clrTo>
            </a:clrChange>
          </a:blip>
          <a:stretch>
            <a:fillRect/>
          </a:stretch>
        </p:blipFill>
        <p:spPr>
          <a:xfrm>
            <a:off x="4191000" y="1004550"/>
            <a:ext cx="4572000" cy="2743200"/>
          </a:xfrm>
          <a:prstGeom prst="rect">
            <a:avLst/>
          </a:prstGeom>
        </p:spPr>
      </p:pic>
      <p:pic>
        <p:nvPicPr>
          <p:cNvPr id="24" name="Picture 8" descr="C:\Users\Masanori\AppData\Local\Microsoft\Windows\Temporary Internet Files\Content.IE5\R1YKRXA0\MC9003098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309350"/>
            <a:ext cx="910155"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25" name="Picture 10" descr="C:\Users\Masanori\AppData\Local\Microsoft\Windows\Temporary Internet Files\Content.IE5\R1YKRXA0\MP90036271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09350"/>
            <a:ext cx="897134"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26" name="テキスト ボックス 25"/>
          <p:cNvSpPr txBox="1"/>
          <p:nvPr/>
        </p:nvSpPr>
        <p:spPr>
          <a:xfrm>
            <a:off x="2895853" y="1533485"/>
            <a:ext cx="723275" cy="461665"/>
          </a:xfrm>
          <a:prstGeom prst="rect">
            <a:avLst/>
          </a:prstGeom>
          <a:noFill/>
        </p:spPr>
        <p:txBody>
          <a:bodyPr wrap="none" rtlCol="0">
            <a:spAutoFit/>
          </a:bodyPr>
          <a:lstStyle/>
          <a:p>
            <a:pPr algn="ctr"/>
            <a:r>
              <a:rPr lang="ja-JP" altLang="en-US" sz="1200" dirty="0" smtClean="0">
                <a:solidFill>
                  <a:schemeClr val="bg1"/>
                </a:solidFill>
                <a:latin typeface="Arial"/>
                <a:ea typeface="HGP創英角ｺﾞｼｯｸUB"/>
                <a:cs typeface="Arial"/>
              </a:rPr>
              <a:t>ユーザー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27" name="テキスト ボックス 26"/>
          <p:cNvSpPr txBox="1"/>
          <p:nvPr/>
        </p:nvSpPr>
        <p:spPr>
          <a:xfrm>
            <a:off x="1920611" y="2604750"/>
            <a:ext cx="1165403" cy="584776"/>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75%</a:t>
            </a:r>
            <a:endParaRPr kumimoji="1" lang="ja-JP" altLang="en-US" sz="2000" dirty="0">
              <a:solidFill>
                <a:schemeClr val="bg1"/>
              </a:solidFill>
              <a:latin typeface="Arial"/>
              <a:ea typeface="HGP創英角ｺﾞｼｯｸUB"/>
              <a:cs typeface="Arial"/>
            </a:endParaRPr>
          </a:p>
        </p:txBody>
      </p:sp>
      <p:sp>
        <p:nvSpPr>
          <p:cNvPr id="28" name="テキスト ボックス 27"/>
          <p:cNvSpPr txBox="1"/>
          <p:nvPr/>
        </p:nvSpPr>
        <p:spPr>
          <a:xfrm>
            <a:off x="6172200" y="2609215"/>
            <a:ext cx="1031051" cy="584776"/>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72%</a:t>
            </a:r>
            <a:endParaRPr kumimoji="1" lang="ja-JP" altLang="en-US" sz="2000" dirty="0">
              <a:solidFill>
                <a:schemeClr val="bg1"/>
              </a:solidFill>
              <a:latin typeface="Arial"/>
              <a:ea typeface="HGP創英角ｺﾞｼｯｸUB"/>
              <a:cs typeface="Arial"/>
            </a:endParaRPr>
          </a:p>
        </p:txBody>
      </p:sp>
      <p:sp>
        <p:nvSpPr>
          <p:cNvPr id="29" name="テキスト ボックス 28"/>
          <p:cNvSpPr txBox="1"/>
          <p:nvPr/>
        </p:nvSpPr>
        <p:spPr>
          <a:xfrm>
            <a:off x="5466973" y="1614150"/>
            <a:ext cx="857627" cy="461665"/>
          </a:xfrm>
          <a:prstGeom prst="rect">
            <a:avLst/>
          </a:prstGeom>
          <a:noFill/>
        </p:spPr>
        <p:txBody>
          <a:bodyPr wrap="none" rtlCol="0">
            <a:spAutoFit/>
          </a:bodyPr>
          <a:lstStyle/>
          <a:p>
            <a:pPr algn="ctr"/>
            <a:r>
              <a:rPr lang="en-US" altLang="ja-JP" sz="1200" dirty="0" smtClean="0">
                <a:solidFill>
                  <a:schemeClr val="bg1"/>
                </a:solidFill>
                <a:latin typeface="Arial"/>
                <a:ea typeface="HGP創英角ｺﾞｼｯｸUB"/>
                <a:cs typeface="Arial"/>
              </a:rPr>
              <a:t>IT</a:t>
            </a:r>
            <a:r>
              <a:rPr lang="ja-JP" altLang="en-US" sz="1200" dirty="0" smtClean="0">
                <a:solidFill>
                  <a:schemeClr val="bg1"/>
                </a:solidFill>
                <a:latin typeface="Arial"/>
                <a:ea typeface="HGP創英角ｺﾞｼｯｸUB"/>
                <a:cs typeface="Arial"/>
              </a:rPr>
              <a:t>ベンダー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31" name="角丸四角形 30"/>
          <p:cNvSpPr/>
          <p:nvPr/>
        </p:nvSpPr>
        <p:spPr bwMode="auto">
          <a:xfrm>
            <a:off x="990600" y="5500350"/>
            <a:ext cx="3048000" cy="9144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ベンダー</a:t>
            </a:r>
            <a:r>
              <a:rPr kumimoji="0" lang="ja-JP" altLang="en-US" sz="1400" dirty="0">
                <a:solidFill>
                  <a:srgbClr val="FFFFFF"/>
                </a:solidFill>
                <a:latin typeface="HGP創英角ｺﾞｼｯｸUB"/>
                <a:ea typeface="HGP創英角ｺﾞｼｯｸUB"/>
                <a:cs typeface="HGP創英角ｺﾞｼｯｸUB"/>
              </a:rPr>
              <a:t>がリスクを</a:t>
            </a:r>
            <a:r>
              <a:rPr kumimoji="0" lang="ja-JP" altLang="en-US" sz="1400" dirty="0" smtClean="0">
                <a:solidFill>
                  <a:srgbClr val="FFFFFF"/>
                </a:solidFill>
                <a:latin typeface="HGP創英角ｺﾞｼｯｸUB"/>
                <a:ea typeface="HGP創英角ｺﾞｼｯｸUB"/>
                <a:cs typeface="HGP創英角ｺﾞｼｯｸUB"/>
              </a:rPr>
              <a:t>背負わされる</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2" name="下矢印 31"/>
          <p:cNvSpPr/>
          <p:nvPr/>
        </p:nvSpPr>
        <p:spPr bwMode="auto">
          <a:xfrm>
            <a:off x="1752600" y="3519150"/>
            <a:ext cx="1524000" cy="2057400"/>
          </a:xfrm>
          <a:prstGeom prst="downArrow">
            <a:avLst>
              <a:gd name="adj1" fmla="val 50000"/>
              <a:gd name="adj2" fmla="val 45139"/>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角丸四角形 33"/>
          <p:cNvSpPr/>
          <p:nvPr/>
        </p:nvSpPr>
        <p:spPr bwMode="auto">
          <a:xfrm>
            <a:off x="5181600" y="5500350"/>
            <a:ext cx="30480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ユーザー</a:t>
            </a:r>
            <a:r>
              <a:rPr kumimoji="0" lang="ja-JP" altLang="en-US" sz="1400" dirty="0">
                <a:solidFill>
                  <a:srgbClr val="FFFFFF"/>
                </a:solidFill>
                <a:latin typeface="HGP創英角ｺﾞｼｯｸUB"/>
                <a:ea typeface="HGP創英角ｺﾞｼｯｸUB"/>
                <a:cs typeface="HGP創英角ｺﾞｼｯｸUB"/>
              </a:rPr>
              <a:t>が自らリスクを</a:t>
            </a:r>
            <a:r>
              <a:rPr kumimoji="0" lang="ja-JP" altLang="en-US" sz="1400" dirty="0" smtClean="0">
                <a:solidFill>
                  <a:srgbClr val="FFFFFF"/>
                </a:solidFill>
                <a:latin typeface="HGP創英角ｺﾞｼｯｸUB"/>
                <a:ea typeface="HGP創英角ｺﾞｼｯｸUB"/>
                <a:cs typeface="HGP創英角ｺﾞｼｯｸUB"/>
              </a:rPr>
              <a:t>担保</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5" name="下矢印 34"/>
          <p:cNvSpPr/>
          <p:nvPr/>
        </p:nvSpPr>
        <p:spPr bwMode="auto">
          <a:xfrm>
            <a:off x="5943600" y="3519150"/>
            <a:ext cx="1524000" cy="2057400"/>
          </a:xfrm>
          <a:prstGeom prst="downArrow">
            <a:avLst>
              <a:gd name="adj1" fmla="val 50000"/>
              <a:gd name="adj2" fmla="val 45139"/>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36" name="角丸四角形 35"/>
          <p:cNvSpPr/>
          <p:nvPr/>
        </p:nvSpPr>
        <p:spPr bwMode="auto">
          <a:xfrm>
            <a:off x="990600" y="3823950"/>
            <a:ext cx="7162800" cy="9144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2400" dirty="0" smtClean="0">
                <a:solidFill>
                  <a:schemeClr val="bg1"/>
                </a:solidFill>
                <a:latin typeface="Arial"/>
                <a:ea typeface="HGP創英角ｺﾞｼｯｸUB"/>
                <a:cs typeface="Arial"/>
              </a:rPr>
              <a:t>エンジニアリング・ワークの</a:t>
            </a:r>
            <a:r>
              <a:rPr kumimoji="0" lang="ja-JP" altLang="en-US" sz="2400" dirty="0">
                <a:solidFill>
                  <a:schemeClr val="bg1"/>
                </a:solidFill>
                <a:latin typeface="Arial"/>
                <a:ea typeface="HGP創英角ｺﾞｼｯｸUB"/>
                <a:cs typeface="Arial"/>
              </a:rPr>
              <a:t>生産性が劇的に向上</a:t>
            </a:r>
            <a:endParaRPr kumimoji="0" lang="en-US" altLang="ja-JP" sz="2400" dirty="0">
              <a:solidFill>
                <a:schemeClr val="bg1"/>
              </a:solidFill>
              <a:latin typeface="Arial"/>
              <a:ea typeface="HGP創英角ｺﾞｼｯｸUB"/>
              <a:cs typeface="Arial"/>
            </a:endParaRPr>
          </a:p>
          <a:p>
            <a:pPr marL="0" marR="0" indent="0" algn="ctr" defTabSz="914400" rtl="0" eaLnBrk="1" fontAlgn="base" latinLnBrk="0" hangingPunct="1">
              <a:lnSpc>
                <a:spcPct val="100000"/>
              </a:lnSpc>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運用の自動化</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a:t>
            </a:r>
            <a:r>
              <a:rPr kumimoji="0" lang="en-US" altLang="ja-JP" sz="1400" dirty="0" smtClean="0">
                <a:solidFill>
                  <a:schemeClr val="bg1"/>
                </a:solidFill>
                <a:latin typeface="Arial"/>
                <a:ea typeface="HGP創英角ｺﾞｼｯｸUB"/>
                <a:cs typeface="Arial"/>
              </a:rPr>
              <a:t> </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調達の自動化</a:t>
            </a:r>
            <a:r>
              <a:rPr kumimoji="0" lang="ja-JP" altLang="en-US" sz="1400" dirty="0" smtClean="0">
                <a:solidFill>
                  <a:schemeClr val="bg1"/>
                </a:solidFill>
                <a:latin typeface="Arial"/>
                <a:ea typeface="HGP創英角ｺﾞｼｯｸUB"/>
                <a:cs typeface="Arial"/>
              </a:rPr>
              <a:t>　＝</a:t>
            </a:r>
            <a:r>
              <a:rPr kumimoji="0" lang="en-US" altLang="ja-JP" sz="1400" dirty="0" smtClean="0">
                <a:solidFill>
                  <a:schemeClr val="bg1"/>
                </a:solidFill>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エンジニアの調達・運用管理負担の軽減</a:t>
            </a:r>
            <a:endParaRPr kumimoji="0" lang="ja-JP" altLang="en-US" sz="1400" b="0" i="0" u="none" strike="noStrike" cap="none" normalizeH="0" baseline="0" dirty="0" smtClean="0">
              <a:ln>
                <a:noFill/>
              </a:ln>
              <a:solidFill>
                <a:schemeClr val="bg1"/>
              </a:solidFill>
              <a:effectLst/>
              <a:latin typeface="Arial"/>
              <a:ea typeface="HGP創英角ｺﾞｼｯｸUB"/>
              <a:cs typeface="Arial"/>
            </a:endParaRPr>
          </a:p>
        </p:txBody>
      </p:sp>
      <p:sp>
        <p:nvSpPr>
          <p:cNvPr id="37" name="正方形/長方形 36"/>
          <p:cNvSpPr/>
          <p:nvPr/>
        </p:nvSpPr>
        <p:spPr>
          <a:xfrm>
            <a:off x="811808" y="3290550"/>
            <a:ext cx="1082523" cy="307777"/>
          </a:xfrm>
          <a:prstGeom prst="rect">
            <a:avLst/>
          </a:prstGeom>
        </p:spPr>
        <p:txBody>
          <a:bodyPr wrap="none">
            <a:spAutoFit/>
          </a:bodyPr>
          <a:lstStyle/>
          <a:p>
            <a:r>
              <a:rPr lang="ja-JP" altLang="en-US" sz="1400" dirty="0" smtClean="0">
                <a:solidFill>
                  <a:srgbClr val="0000FF"/>
                </a:solidFill>
                <a:latin typeface="Arial Black"/>
                <a:ea typeface="ＭＳ Ｐゴシック"/>
                <a:cs typeface="Arial Black"/>
              </a:rPr>
              <a:t>約</a:t>
            </a:r>
            <a:r>
              <a:rPr lang="en-US" altLang="zh-TW" sz="1400" dirty="0" smtClean="0">
                <a:solidFill>
                  <a:srgbClr val="0000FF"/>
                </a:solidFill>
                <a:latin typeface="Arial Black"/>
                <a:ea typeface="ＭＳ Ｐゴシック"/>
                <a:cs typeface="Arial Black"/>
              </a:rPr>
              <a:t>100</a:t>
            </a:r>
            <a:r>
              <a:rPr lang="zh-TW" altLang="en-US" sz="1400" dirty="0" smtClean="0">
                <a:solidFill>
                  <a:srgbClr val="0000FF"/>
                </a:solidFill>
                <a:latin typeface="Arial Black"/>
                <a:ea typeface="ＭＳ Ｐゴシック"/>
                <a:cs typeface="Arial Black"/>
              </a:rPr>
              <a:t>万人</a:t>
            </a:r>
            <a:endParaRPr lang="ja-JP" altLang="en-US" sz="1400" dirty="0">
              <a:solidFill>
                <a:srgbClr val="0000FF"/>
              </a:solidFill>
              <a:latin typeface="Arial Black"/>
              <a:ea typeface="ＭＳ Ｐゴシック"/>
              <a:cs typeface="Arial Black"/>
            </a:endParaRPr>
          </a:p>
        </p:txBody>
      </p:sp>
      <p:sp>
        <p:nvSpPr>
          <p:cNvPr id="38" name="正方形/長方形 37"/>
          <p:cNvSpPr/>
          <p:nvPr/>
        </p:nvSpPr>
        <p:spPr>
          <a:xfrm>
            <a:off x="7086602" y="3290550"/>
            <a:ext cx="1082523" cy="307777"/>
          </a:xfrm>
          <a:prstGeom prst="rect">
            <a:avLst/>
          </a:prstGeom>
        </p:spPr>
        <p:txBody>
          <a:bodyPr wrap="none">
            <a:spAutoFit/>
          </a:bodyPr>
          <a:lstStyle/>
          <a:p>
            <a:r>
              <a:rPr lang="ja-JP" altLang="en-US" sz="1400" dirty="0" smtClean="0">
                <a:solidFill>
                  <a:srgbClr val="0000FF"/>
                </a:solidFill>
                <a:latin typeface="Arial Black"/>
                <a:ea typeface="ＭＳ Ｐゴシック"/>
                <a:cs typeface="Arial Black"/>
              </a:rPr>
              <a:t>約</a:t>
            </a:r>
            <a:r>
              <a:rPr lang="en-US" altLang="zh-TW" sz="1400" dirty="0" smtClean="0">
                <a:solidFill>
                  <a:srgbClr val="0000FF"/>
                </a:solidFill>
                <a:latin typeface="Arial Black"/>
                <a:ea typeface="ＭＳ Ｐゴシック"/>
                <a:cs typeface="Arial Black"/>
              </a:rPr>
              <a:t>300</a:t>
            </a:r>
            <a:r>
              <a:rPr lang="zh-TW" altLang="en-US" sz="1400" dirty="0" smtClean="0">
                <a:solidFill>
                  <a:srgbClr val="0000FF"/>
                </a:solidFill>
                <a:latin typeface="Arial Black"/>
                <a:ea typeface="ＭＳ Ｐゴシック"/>
                <a:cs typeface="Arial Black"/>
              </a:rPr>
              <a:t>万人</a:t>
            </a:r>
            <a:endParaRPr lang="ja-JP" altLang="en-US" sz="1400" dirty="0">
              <a:solidFill>
                <a:srgbClr val="0000FF"/>
              </a:solidFill>
              <a:latin typeface="Arial Black"/>
              <a:ea typeface="ＭＳ Ｐゴシック"/>
              <a:cs typeface="Arial Black"/>
            </a:endParaRPr>
          </a:p>
        </p:txBody>
      </p:sp>
    </p:spTree>
    <p:extLst>
      <p:ext uri="{BB962C8B-B14F-4D97-AF65-F5344CB8AC3E}">
        <p14:creationId xmlns:p14="http://schemas.microsoft.com/office/powerpoint/2010/main" val="41735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7" grpId="0"/>
      <p:bldP spid="28" grpId="0"/>
      <p:bldP spid="29" grpId="0"/>
      <p:bldP spid="36" grpId="0" animBg="1"/>
      <p:bldP spid="37" grpId="0"/>
      <p:bldP spid="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r>
              <a:rPr lang="ja-JP" altLang="ja-JP" dirty="0"/>
              <a:t>クラウドの価値を引き出すための戦略 </a:t>
            </a:r>
            <a:endParaRPr lang="ja-JP" altLang="en-US" sz="2800" dirty="0" smtClean="0">
              <a:ea typeface="ＭＳ Ｐゴシック" charset="-128"/>
            </a:endParaRPr>
          </a:p>
        </p:txBody>
      </p:sp>
      <p:sp>
        <p:nvSpPr>
          <p:cNvPr id="3" name="角丸四角形 2"/>
          <p:cNvSpPr/>
          <p:nvPr/>
        </p:nvSpPr>
        <p:spPr bwMode="auto">
          <a:xfrm>
            <a:off x="8366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8" name="角丸四角形 7"/>
          <p:cNvSpPr/>
          <p:nvPr/>
        </p:nvSpPr>
        <p:spPr bwMode="auto">
          <a:xfrm>
            <a:off x="34274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11" name="角丸四角形 10"/>
          <p:cNvSpPr/>
          <p:nvPr/>
        </p:nvSpPr>
        <p:spPr bwMode="auto">
          <a:xfrm>
            <a:off x="608013" y="1143000"/>
            <a:ext cx="7924800" cy="1219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latin typeface="Arial"/>
              <a:ea typeface="HGP創英角ｺﾞｼｯｸUB"/>
              <a:cs typeface="Arial"/>
            </a:endParaRPr>
          </a:p>
        </p:txBody>
      </p:sp>
      <p:sp>
        <p:nvSpPr>
          <p:cNvPr id="12" name="角丸四角形 11"/>
          <p:cNvSpPr/>
          <p:nvPr/>
        </p:nvSpPr>
        <p:spPr bwMode="auto">
          <a:xfrm>
            <a:off x="8366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8000"/>
                </a:solidFill>
                <a:effectLst/>
                <a:latin typeface="Arial"/>
                <a:ea typeface="HGP創英角ｺﾞｼｯｸUB"/>
                <a:cs typeface="Arial"/>
              </a:rPr>
              <a:t>TCO</a:t>
            </a:r>
            <a:r>
              <a:rPr kumimoji="0" lang="ja-JP" altLang="en-US" sz="1800" b="0" i="0" u="none" strike="noStrike" cap="none" normalizeH="0" baseline="0" dirty="0" smtClean="0">
                <a:ln>
                  <a:noFill/>
                </a:ln>
                <a:solidFill>
                  <a:srgbClr val="008000"/>
                </a:solidFill>
                <a:effectLst/>
                <a:latin typeface="Arial"/>
                <a:ea typeface="HGP創英角ｺﾞｼｯｸUB"/>
                <a:cs typeface="Arial"/>
              </a:rPr>
              <a:t>の削減</a:t>
            </a:r>
          </a:p>
        </p:txBody>
      </p:sp>
      <p:sp>
        <p:nvSpPr>
          <p:cNvPr id="14" name="角丸四角形 13"/>
          <p:cNvSpPr/>
          <p:nvPr/>
        </p:nvSpPr>
        <p:spPr bwMode="auto">
          <a:xfrm>
            <a:off x="34274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変更変化への</a:t>
            </a:r>
            <a:endParaRPr kumimoji="0" lang="en-US" altLang="ja-JP" sz="1600" b="0" i="0" u="none" strike="noStrike" cap="none" normalizeH="0" baseline="0" dirty="0" smtClean="0">
              <a:ln>
                <a:noFill/>
              </a:ln>
              <a:solidFill>
                <a:srgbClr val="008000"/>
              </a:solidFill>
              <a:effectLst/>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柔軟性と迅速な対応</a:t>
            </a:r>
          </a:p>
        </p:txBody>
      </p:sp>
      <p:sp>
        <p:nvSpPr>
          <p:cNvPr id="15" name="角丸四角形 14"/>
          <p:cNvSpPr/>
          <p:nvPr/>
        </p:nvSpPr>
        <p:spPr bwMode="auto">
          <a:xfrm>
            <a:off x="60182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8000"/>
                </a:solidFill>
                <a:effectLst/>
                <a:latin typeface="Arial"/>
                <a:ea typeface="HGP創英角ｺﾞｼｯｸUB"/>
                <a:cs typeface="Arial"/>
              </a:rPr>
              <a:t>資産の削減</a:t>
            </a:r>
          </a:p>
        </p:txBody>
      </p:sp>
      <p:sp>
        <p:nvSpPr>
          <p:cNvPr id="6" name="ホームベース 5"/>
          <p:cNvSpPr/>
          <p:nvPr/>
        </p:nvSpPr>
        <p:spPr bwMode="auto">
          <a:xfrm rot="16200000">
            <a:off x="15605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17" name="テキスト ボックス 16"/>
          <p:cNvSpPr txBox="1"/>
          <p:nvPr/>
        </p:nvSpPr>
        <p:spPr>
          <a:xfrm>
            <a:off x="8366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人員の削減</a:t>
            </a:r>
            <a:endParaRPr kumimoji="1" lang="ja-JP" altLang="en-US" sz="1800" dirty="0">
              <a:solidFill>
                <a:schemeClr val="bg1"/>
              </a:solidFill>
              <a:latin typeface="Arial"/>
              <a:ea typeface="HGP創英角ｺﾞｼｯｸUB"/>
              <a:cs typeface="Arial"/>
            </a:endParaRPr>
          </a:p>
        </p:txBody>
      </p:sp>
      <p:sp>
        <p:nvSpPr>
          <p:cNvPr id="19" name="ホームベース 18"/>
          <p:cNvSpPr/>
          <p:nvPr/>
        </p:nvSpPr>
        <p:spPr bwMode="auto">
          <a:xfrm rot="16200000">
            <a:off x="67421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1" i="0" u="none" strike="noStrike" cap="none" normalizeH="0" baseline="0" dirty="0" smtClean="0">
              <a:ln>
                <a:noFill/>
              </a:ln>
              <a:solidFill>
                <a:srgbClr val="484848"/>
              </a:solidFill>
              <a:effectLst/>
              <a:latin typeface="Arial"/>
              <a:ea typeface="HGP創英角ｺﾞｼｯｸUB"/>
              <a:cs typeface="Arial"/>
            </a:endParaRPr>
          </a:p>
        </p:txBody>
      </p:sp>
      <p:sp>
        <p:nvSpPr>
          <p:cNvPr id="22" name="テキスト ボックス 21"/>
          <p:cNvSpPr txBox="1"/>
          <p:nvPr/>
        </p:nvSpPr>
        <p:spPr>
          <a:xfrm>
            <a:off x="60182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既存資産の償却</a:t>
            </a:r>
            <a:endParaRPr kumimoji="1" lang="ja-JP" altLang="en-US" sz="1800" dirty="0">
              <a:solidFill>
                <a:schemeClr val="bg1"/>
              </a:solidFill>
              <a:latin typeface="Arial"/>
              <a:ea typeface="HGP創英角ｺﾞｼｯｸUB"/>
              <a:cs typeface="Arial"/>
            </a:endParaRPr>
          </a:p>
        </p:txBody>
      </p:sp>
      <p:sp>
        <p:nvSpPr>
          <p:cNvPr id="20" name="角丸四角形 19"/>
          <p:cNvSpPr/>
          <p:nvPr/>
        </p:nvSpPr>
        <p:spPr bwMode="auto">
          <a:xfrm>
            <a:off x="836613" y="3048000"/>
            <a:ext cx="2286000" cy="381000"/>
          </a:xfrm>
          <a:prstGeom prst="roundRect">
            <a:avLst>
              <a:gd name="adj" fmla="val 0"/>
            </a:avLst>
          </a:prstGeom>
          <a:solidFill>
            <a:srgbClr val="CC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社会思想・企業文化の問題</a:t>
            </a:r>
          </a:p>
        </p:txBody>
      </p:sp>
      <p:sp>
        <p:nvSpPr>
          <p:cNvPr id="24" name="角丸四角形 23"/>
          <p:cNvSpPr/>
          <p:nvPr/>
        </p:nvSpPr>
        <p:spPr bwMode="auto">
          <a:xfrm>
            <a:off x="6018213" y="3048000"/>
            <a:ext cx="2286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ファイナンスの問題</a:t>
            </a:r>
          </a:p>
        </p:txBody>
      </p:sp>
      <p:sp>
        <p:nvSpPr>
          <p:cNvPr id="29" name="角丸四角形 28"/>
          <p:cNvSpPr/>
          <p:nvPr/>
        </p:nvSpPr>
        <p:spPr bwMode="auto">
          <a:xfrm>
            <a:off x="608013" y="5181600"/>
            <a:ext cx="7924800" cy="1219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dirty="0">
              <a:latin typeface="Arial"/>
              <a:ea typeface="HGP創英角ｺﾞｼｯｸUB"/>
              <a:cs typeface="Arial"/>
            </a:endParaRPr>
          </a:p>
        </p:txBody>
      </p:sp>
      <p:sp>
        <p:nvSpPr>
          <p:cNvPr id="30" name="角丸四角形 29"/>
          <p:cNvSpPr/>
          <p:nvPr/>
        </p:nvSpPr>
        <p:spPr bwMode="auto">
          <a:xfrm>
            <a:off x="8366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スピード</a:t>
            </a:r>
          </a:p>
        </p:txBody>
      </p:sp>
      <p:sp>
        <p:nvSpPr>
          <p:cNvPr id="31" name="角丸四角形 30"/>
          <p:cNvSpPr/>
          <p:nvPr/>
        </p:nvSpPr>
        <p:spPr bwMode="auto">
          <a:xfrm>
            <a:off x="34274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スケール</a:t>
            </a:r>
          </a:p>
        </p:txBody>
      </p:sp>
      <p:sp>
        <p:nvSpPr>
          <p:cNvPr id="32" name="角丸四角形 31"/>
          <p:cNvSpPr/>
          <p:nvPr/>
        </p:nvSpPr>
        <p:spPr bwMode="auto">
          <a:xfrm>
            <a:off x="60182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アジャイル</a:t>
            </a:r>
          </a:p>
        </p:txBody>
      </p:sp>
      <p:sp>
        <p:nvSpPr>
          <p:cNvPr id="34" name="テキスト ボックス 33"/>
          <p:cNvSpPr txBox="1"/>
          <p:nvPr/>
        </p:nvSpPr>
        <p:spPr>
          <a:xfrm>
            <a:off x="2741613" y="6000690"/>
            <a:ext cx="3581400" cy="400110"/>
          </a:xfrm>
          <a:prstGeom prst="rect">
            <a:avLst/>
          </a:prstGeom>
          <a:noFill/>
        </p:spPr>
        <p:txBody>
          <a:bodyPr wrap="square" rtlCol="0">
            <a:spAutoFit/>
          </a:bodyPr>
          <a:lstStyle/>
          <a:p>
            <a:pPr algn="ctr"/>
            <a:r>
              <a:rPr kumimoji="1" lang="ja-JP" altLang="en-US" sz="2000" dirty="0" smtClean="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rPr>
              <a:t>戦略価値への期待</a:t>
            </a:r>
            <a:endParaRPr kumimoji="1" lang="ja-JP" altLang="en-US" sz="2000" dirty="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endParaRPr>
          </a:p>
        </p:txBody>
      </p:sp>
      <p:sp>
        <p:nvSpPr>
          <p:cNvPr id="33" name="下矢印 32"/>
          <p:cNvSpPr/>
          <p:nvPr/>
        </p:nvSpPr>
        <p:spPr bwMode="auto">
          <a:xfrm>
            <a:off x="3960813" y="2286000"/>
            <a:ext cx="1219200" cy="2971800"/>
          </a:xfrm>
          <a:prstGeom prst="downArrow">
            <a:avLst>
              <a:gd name="adj1" fmla="val 50000"/>
              <a:gd name="adj2" fmla="val 25347"/>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28" name="角丸四角形 27"/>
          <p:cNvSpPr/>
          <p:nvPr/>
        </p:nvSpPr>
        <p:spPr bwMode="auto">
          <a:xfrm>
            <a:off x="608013" y="3657600"/>
            <a:ext cx="7924800" cy="1219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smtClean="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p:txBody>
      </p:sp>
      <p:sp>
        <p:nvSpPr>
          <p:cNvPr id="36" name="角丸四角形 35"/>
          <p:cNvSpPr/>
          <p:nvPr/>
        </p:nvSpPr>
        <p:spPr bwMode="auto">
          <a:xfrm>
            <a:off x="8366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dirty="0">
                <a:solidFill>
                  <a:srgbClr val="0000FF"/>
                </a:solidFill>
                <a:latin typeface="Arial"/>
                <a:ea typeface="HGP創英角ｺﾞｼｯｸUB"/>
                <a:cs typeface="Arial"/>
              </a:rPr>
              <a:t>グローバル化</a:t>
            </a:r>
            <a:r>
              <a:rPr lang="ja-JP" altLang="en-US" sz="1800" dirty="0">
                <a:solidFill>
                  <a:srgbClr val="0000FF"/>
                </a:solidFill>
                <a:latin typeface="Arial"/>
                <a:ea typeface="HGP創英角ｺﾞｼｯｸUB"/>
                <a:cs typeface="Arial"/>
              </a:rPr>
              <a:t>の進展</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7" name="角丸四角形 36"/>
          <p:cNvSpPr/>
          <p:nvPr/>
        </p:nvSpPr>
        <p:spPr bwMode="auto">
          <a:xfrm>
            <a:off x="34274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400" dirty="0">
                <a:solidFill>
                  <a:srgbClr val="0000FF"/>
                </a:solidFill>
                <a:latin typeface="Arial"/>
                <a:ea typeface="HGP創英角ｺﾞｼｯｸUB"/>
                <a:cs typeface="Arial"/>
              </a:rPr>
              <a:t>ビジネス・</a:t>
            </a:r>
            <a:r>
              <a:rPr lang="ja-JP" altLang="en-US" sz="1400" dirty="0" smtClean="0">
                <a:solidFill>
                  <a:srgbClr val="0000FF"/>
                </a:solidFill>
                <a:latin typeface="Arial"/>
                <a:ea typeface="HGP創英角ｺﾞｼｯｸUB"/>
                <a:cs typeface="Arial"/>
              </a:rPr>
              <a:t>ライフサイクル</a:t>
            </a:r>
            <a:endParaRPr lang="en-US" altLang="ja-JP" sz="1400" dirty="0" smtClean="0">
              <a:solidFill>
                <a:srgbClr val="0000FF"/>
              </a:solidFill>
              <a:latin typeface="Arial"/>
              <a:ea typeface="HGP創英角ｺﾞｼｯｸUB"/>
              <a:cs typeface="Arial"/>
            </a:endParaRPr>
          </a:p>
          <a:p>
            <a:pPr algn="ctr">
              <a:spcBef>
                <a:spcPts val="0"/>
              </a:spcBef>
            </a:pPr>
            <a:r>
              <a:rPr lang="ja-JP" altLang="en-US" sz="1800" dirty="0" smtClean="0">
                <a:solidFill>
                  <a:srgbClr val="0000FF"/>
                </a:solidFill>
                <a:latin typeface="Arial"/>
                <a:ea typeface="HGP創英角ｺﾞｼｯｸUB"/>
                <a:cs typeface="Arial"/>
              </a:rPr>
              <a:t>の</a:t>
            </a:r>
            <a:r>
              <a:rPr lang="ja-JP" altLang="en-US" sz="1800" dirty="0">
                <a:solidFill>
                  <a:srgbClr val="0000FF"/>
                </a:solidFill>
                <a:latin typeface="Arial"/>
                <a:ea typeface="HGP創英角ｺﾞｼｯｸUB"/>
                <a:cs typeface="Arial"/>
              </a:rPr>
              <a:t>短命化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8" name="角丸四角形 37"/>
          <p:cNvSpPr/>
          <p:nvPr/>
        </p:nvSpPr>
        <p:spPr bwMode="auto">
          <a:xfrm>
            <a:off x="60182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800" smtClean="0">
                <a:solidFill>
                  <a:srgbClr val="0000FF"/>
                </a:solidFill>
                <a:latin typeface="Arial"/>
                <a:ea typeface="HGP創英角ｺﾞｼｯｸUB"/>
                <a:cs typeface="Arial"/>
              </a:rPr>
              <a:t>顧客嗜好の</a:t>
            </a:r>
            <a:r>
              <a:rPr lang="ja-JP" altLang="en-US" sz="1800" dirty="0">
                <a:solidFill>
                  <a:srgbClr val="0000FF"/>
                </a:solidFill>
                <a:latin typeface="Arial"/>
                <a:ea typeface="HGP創英角ｺﾞｼｯｸUB"/>
                <a:cs typeface="Arial"/>
              </a:rPr>
              <a:t>多様化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2" name="テキスト ボックス 1"/>
          <p:cNvSpPr txBox="1"/>
          <p:nvPr/>
        </p:nvSpPr>
        <p:spPr>
          <a:xfrm>
            <a:off x="3456917" y="1143000"/>
            <a:ext cx="2226992" cy="369332"/>
          </a:xfrm>
          <a:prstGeom prst="rect">
            <a:avLst/>
          </a:prstGeom>
          <a:noFill/>
        </p:spPr>
        <p:txBody>
          <a:bodyPr wrap="none" rtlCol="0">
            <a:spAutoFit/>
          </a:bodyPr>
          <a:lstStyle/>
          <a:p>
            <a:pPr algn="ctr"/>
            <a:r>
              <a:rPr kumimoji="1" lang="ja-JP" altLang="en-US" dirty="0" smtClean="0">
                <a:solidFill>
                  <a:schemeClr val="bg1"/>
                </a:solidFill>
              </a:rPr>
              <a:t>効率・コストへの期待</a:t>
            </a:r>
            <a:endParaRPr kumimoji="1" lang="ja-JP" altLang="en-US" dirty="0">
              <a:solidFill>
                <a:schemeClr val="bg1"/>
              </a:solidFill>
            </a:endParaRPr>
          </a:p>
        </p:txBody>
      </p:sp>
      <p:sp>
        <p:nvSpPr>
          <p:cNvPr id="42" name="テキスト ボックス 41"/>
          <p:cNvSpPr txBox="1"/>
          <p:nvPr/>
        </p:nvSpPr>
        <p:spPr>
          <a:xfrm>
            <a:off x="3117235" y="3657600"/>
            <a:ext cx="2847354" cy="369332"/>
          </a:xfrm>
          <a:prstGeom prst="rect">
            <a:avLst/>
          </a:prstGeom>
          <a:noFill/>
        </p:spPr>
        <p:txBody>
          <a:bodyPr wrap="none" rtlCol="0">
            <a:spAutoFit/>
          </a:bodyPr>
          <a:lstStyle/>
          <a:p>
            <a:pPr algn="ctr"/>
            <a:r>
              <a:rPr kumimoji="1" lang="ja-JP" altLang="en-US" dirty="0" smtClean="0">
                <a:solidFill>
                  <a:schemeClr val="bg1"/>
                </a:solidFill>
              </a:rPr>
              <a:t>ビジネス環境の変革に対応</a:t>
            </a:r>
            <a:endParaRPr kumimoji="1" lang="ja-JP" altLang="en-US" dirty="0">
              <a:solidFill>
                <a:schemeClr val="bg1"/>
              </a:solidFill>
            </a:endParaRPr>
          </a:p>
        </p:txBody>
      </p:sp>
    </p:spTree>
    <p:extLst>
      <p:ext uri="{BB962C8B-B14F-4D97-AF65-F5344CB8AC3E}">
        <p14:creationId xmlns:p14="http://schemas.microsoft.com/office/powerpoint/2010/main" val="118333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パブリック・クラウド適用のリスク</a:t>
            </a:r>
            <a:endParaRPr kumimoji="1" lang="ja-JP" altLang="en-US" dirty="0"/>
          </a:p>
        </p:txBody>
      </p:sp>
      <p:sp>
        <p:nvSpPr>
          <p:cNvPr id="3" name="スライド番号プレースホルダー 2"/>
          <p:cNvSpPr>
            <a:spLocks noGrp="1"/>
          </p:cNvSpPr>
          <p:nvPr>
            <p:ph type="sldNum" sz="quarter" idx="12"/>
          </p:nvPr>
        </p:nvSpPr>
        <p:spPr>
          <a:xfrm>
            <a:off x="7137400" y="6640200"/>
            <a:ext cx="1928446" cy="217800"/>
          </a:xfrm>
        </p:spPr>
        <p:txBody>
          <a:bodyPr/>
          <a:lstStyle/>
          <a:p>
            <a:fld id="{8FF8CC5D-A65D-5946-99B5-645367A967AD}" type="slidenum">
              <a:rPr kumimoji="1" lang="ja-JP" altLang="en-US" smtClean="0"/>
              <a:t>46</a:t>
            </a:fld>
            <a:endParaRPr kumimoji="1" lang="ja-JP" altLang="en-US"/>
          </a:p>
        </p:txBody>
      </p:sp>
      <p:sp>
        <p:nvSpPr>
          <p:cNvPr id="4" name="正方形/長方形 3"/>
          <p:cNvSpPr/>
          <p:nvPr/>
        </p:nvSpPr>
        <p:spPr>
          <a:xfrm>
            <a:off x="371232" y="806553"/>
            <a:ext cx="4065964" cy="3765447"/>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smtClean="0">
                <a:solidFill>
                  <a:srgbClr val="CC0000"/>
                </a:solidFill>
                <a:latin typeface="メイリオ"/>
                <a:ea typeface="メイリオ"/>
                <a:cs typeface="メイリオ"/>
              </a:rPr>
              <a:t>管理</a:t>
            </a:r>
            <a:r>
              <a:rPr lang="ja-JP" altLang="en-US" b="1" dirty="0">
                <a:solidFill>
                  <a:srgbClr val="CC0000"/>
                </a:solidFill>
                <a:latin typeface="メイリオ"/>
                <a:ea typeface="メイリオ"/>
                <a:cs typeface="メイリオ"/>
              </a:rPr>
              <a:t>主体の</a:t>
            </a:r>
            <a:r>
              <a:rPr lang="ja-JP" altLang="en-US" b="1" dirty="0" smtClean="0">
                <a:solidFill>
                  <a:srgbClr val="CC0000"/>
                </a:solidFill>
                <a:latin typeface="メイリオ"/>
                <a:ea typeface="メイリオ"/>
                <a:cs typeface="メイリオ"/>
              </a:rPr>
              <a:t>違い</a:t>
            </a:r>
            <a:endParaRPr lang="ja-JP" altLang="en-US" b="1" dirty="0">
              <a:solidFill>
                <a:srgbClr val="CC0000"/>
              </a:solidFill>
              <a:latin typeface="メイリオ"/>
              <a:ea typeface="メイリオ"/>
              <a:cs typeface="メイリオ"/>
            </a:endParaRPr>
          </a:p>
          <a:p>
            <a:endParaRPr lang="en-US" altLang="ja-JP" sz="800" u="sng" dirty="0" smtClean="0">
              <a:solidFill>
                <a:srgbClr val="800000"/>
              </a:solidFill>
              <a:latin typeface="メイリオ"/>
              <a:ea typeface="メイリオ"/>
              <a:cs typeface="メイリオ"/>
            </a:endParaRPr>
          </a:p>
          <a:p>
            <a:r>
              <a:rPr lang="ja-JP" altLang="en-US" sz="1400" u="sng" dirty="0" smtClean="0">
                <a:solidFill>
                  <a:srgbClr val="800000"/>
                </a:solidFill>
                <a:latin typeface="メイリオ"/>
                <a:ea typeface="メイリオ"/>
                <a:cs typeface="メイリオ"/>
              </a:rPr>
              <a:t>事業者によるシステム</a:t>
            </a:r>
            <a:r>
              <a:rPr lang="ja-JP" altLang="en-US" sz="1400" u="sng" dirty="0">
                <a:solidFill>
                  <a:srgbClr val="800000"/>
                </a:solidFill>
                <a:latin typeface="メイリオ"/>
                <a:ea typeface="メイリオ"/>
                <a:cs typeface="メイリオ"/>
              </a:rPr>
              <a:t>設計と運営</a:t>
            </a:r>
            <a:r>
              <a:rPr lang="ja-JP" altLang="en-US" sz="1400" u="sng" dirty="0" smtClean="0">
                <a:solidFill>
                  <a:srgbClr val="800000"/>
                </a:solidFill>
                <a:latin typeface="メイリオ"/>
                <a:ea typeface="メイリオ"/>
                <a:cs typeface="メイリオ"/>
              </a:rPr>
              <a:t>管理</a:t>
            </a:r>
            <a:endParaRPr lang="ja-JP" altLang="en-US" sz="1200" dirty="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投資の内容や優先順位の判断</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セキュリティ</a:t>
            </a:r>
            <a:r>
              <a:rPr lang="ja-JP" altLang="en-US" sz="1000" dirty="0">
                <a:solidFill>
                  <a:srgbClr val="800000"/>
                </a:solidFill>
                <a:latin typeface="メイリオ"/>
                <a:ea typeface="メイリオ"/>
                <a:cs typeface="メイリオ"/>
              </a:rPr>
              <a:t>やサービスレベルの維持などの統制</a:t>
            </a:r>
            <a:r>
              <a:rPr lang="ja-JP" altLang="en-US" sz="1000" dirty="0" smtClean="0">
                <a:solidFill>
                  <a:srgbClr val="800000"/>
                </a:solidFill>
                <a:latin typeface="メイリオ"/>
                <a:ea typeface="メイリオ"/>
                <a:cs typeface="メイリオ"/>
              </a:rPr>
              <a:t>活動</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障害</a:t>
            </a:r>
            <a:r>
              <a:rPr lang="ja-JP" altLang="en-US" sz="1000" dirty="0">
                <a:solidFill>
                  <a:srgbClr val="800000"/>
                </a:solidFill>
                <a:latin typeface="メイリオ"/>
                <a:ea typeface="メイリオ"/>
                <a:cs typeface="メイリオ"/>
              </a:rPr>
              <a:t>や情報漏えいなどのインシデント発生時の情報</a:t>
            </a:r>
            <a:r>
              <a:rPr lang="ja-JP" altLang="en-US" sz="1000" dirty="0" smtClean="0">
                <a:solidFill>
                  <a:srgbClr val="800000"/>
                </a:solidFill>
                <a:latin typeface="メイリオ"/>
                <a:ea typeface="メイリオ"/>
                <a:cs typeface="メイリオ"/>
              </a:rPr>
              <a:t>連携</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インシデント</a:t>
            </a:r>
            <a:r>
              <a:rPr lang="ja-JP" altLang="en-US" sz="1000" dirty="0">
                <a:solidFill>
                  <a:srgbClr val="800000"/>
                </a:solidFill>
                <a:latin typeface="メイリオ"/>
                <a:ea typeface="メイリオ"/>
                <a:cs typeface="メイリオ"/>
              </a:rPr>
              <a:t>に関する情報開示範囲や原因究明作業に対するユーザー関与に</a:t>
            </a:r>
            <a:r>
              <a:rPr lang="ja-JP" altLang="en-US" sz="1000" dirty="0" smtClean="0">
                <a:solidFill>
                  <a:srgbClr val="800000"/>
                </a:solidFill>
                <a:latin typeface="メイリオ"/>
                <a:ea typeface="メイリオ"/>
                <a:cs typeface="メイリオ"/>
              </a:rPr>
              <a:t>制約</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インシデント</a:t>
            </a:r>
            <a:r>
              <a:rPr lang="ja-JP" altLang="en-US" sz="1000" dirty="0">
                <a:solidFill>
                  <a:srgbClr val="800000"/>
                </a:solidFill>
                <a:latin typeface="メイリオ"/>
                <a:ea typeface="メイリオ"/>
                <a:cs typeface="メイリオ"/>
              </a:rPr>
              <a:t>の全体像や根本原因の特定</a:t>
            </a:r>
            <a:r>
              <a:rPr lang="ja-JP" altLang="en-US" sz="1000" dirty="0" smtClean="0">
                <a:solidFill>
                  <a:srgbClr val="800000"/>
                </a:solidFill>
                <a:latin typeface="メイリオ"/>
                <a:ea typeface="メイリオ"/>
                <a:cs typeface="メイリオ"/>
              </a:rPr>
              <a:t>が不十分な恐れ</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自社</a:t>
            </a:r>
            <a:r>
              <a:rPr lang="ja-JP" altLang="en-US" sz="1000" dirty="0">
                <a:solidFill>
                  <a:srgbClr val="800000"/>
                </a:solidFill>
                <a:latin typeface="メイリオ"/>
                <a:ea typeface="メイリオ"/>
                <a:cs typeface="メイリオ"/>
              </a:rPr>
              <a:t>のシステム環境の移植性の</a:t>
            </a:r>
            <a:r>
              <a:rPr lang="ja-JP" altLang="en-US" sz="1000" dirty="0" smtClean="0">
                <a:solidFill>
                  <a:srgbClr val="800000"/>
                </a:solidFill>
                <a:latin typeface="メイリオ"/>
                <a:ea typeface="メイリオ"/>
                <a:cs typeface="メイリオ"/>
              </a:rPr>
              <a:t>問題</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サービス</a:t>
            </a:r>
            <a:r>
              <a:rPr lang="ja-JP" altLang="en-US" sz="1000" dirty="0">
                <a:solidFill>
                  <a:srgbClr val="800000"/>
                </a:solidFill>
                <a:latin typeface="メイリオ"/>
                <a:ea typeface="メイリオ"/>
                <a:cs typeface="メイリオ"/>
              </a:rPr>
              <a:t>終了時にデータの引き継ぎに制約が生じる</a:t>
            </a:r>
            <a:r>
              <a:rPr lang="ja-JP" altLang="en-US" sz="1000" dirty="0" smtClean="0">
                <a:solidFill>
                  <a:srgbClr val="800000"/>
                </a:solidFill>
                <a:latin typeface="メイリオ"/>
                <a:ea typeface="メイリオ"/>
                <a:cs typeface="メイリオ"/>
              </a:rPr>
              <a:t>恐れ</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サービス</a:t>
            </a:r>
            <a:r>
              <a:rPr lang="ja-JP" altLang="en-US" sz="1000" dirty="0">
                <a:solidFill>
                  <a:srgbClr val="800000"/>
                </a:solidFill>
                <a:latin typeface="メイリオ"/>
                <a:ea typeface="メイリオ"/>
                <a:cs typeface="メイリオ"/>
              </a:rPr>
              <a:t>品質に対して実施するリスク管理の有効性について、ユーザーが期待するレベルまで実施されていない、また、実施されていても情報開示の制約でユーザーが確認できない</a:t>
            </a:r>
            <a:r>
              <a:rPr lang="ja-JP" altLang="en-US" sz="1000" dirty="0" smtClean="0">
                <a:solidFill>
                  <a:srgbClr val="800000"/>
                </a:solidFill>
                <a:latin typeface="メイリオ"/>
                <a:ea typeface="メイリオ"/>
                <a:cs typeface="メイリオ"/>
              </a:rPr>
              <a:t>恐れ</a:t>
            </a:r>
            <a:endParaRPr lang="en-US" altLang="ja-JP" sz="1000" dirty="0" smtClean="0">
              <a:solidFill>
                <a:srgbClr val="800000"/>
              </a:solidFill>
              <a:latin typeface="メイリオ"/>
              <a:ea typeface="メイリオ"/>
              <a:cs typeface="メイリオ"/>
            </a:endParaRPr>
          </a:p>
          <a:p>
            <a:endParaRPr kumimoji="1" lang="en-US" altLang="ja-JP" sz="1000" dirty="0">
              <a:solidFill>
                <a:srgbClr val="800000"/>
              </a:solidFill>
              <a:latin typeface="メイリオ"/>
              <a:ea typeface="メイリオ"/>
              <a:cs typeface="メイリオ"/>
            </a:endParaRPr>
          </a:p>
          <a:p>
            <a:r>
              <a:rPr lang="ja-JP" altLang="en-US" sz="1400" u="sng" dirty="0">
                <a:solidFill>
                  <a:srgbClr val="800000"/>
                </a:solidFill>
                <a:latin typeface="メイリオ"/>
                <a:ea typeface="メイリオ"/>
                <a:cs typeface="メイリオ"/>
              </a:rPr>
              <a:t>情報開示の</a:t>
            </a:r>
            <a:r>
              <a:rPr lang="ja-JP" altLang="en-US" sz="1400" u="sng" dirty="0" smtClean="0">
                <a:solidFill>
                  <a:srgbClr val="800000"/>
                </a:solidFill>
                <a:latin typeface="メイリオ"/>
                <a:ea typeface="メイリオ"/>
                <a:cs typeface="メイリオ"/>
              </a:rPr>
              <a:t>限界</a:t>
            </a:r>
            <a:endParaRPr lang="ja-JP" altLang="en-US" sz="1000" dirty="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セキュリティ</a:t>
            </a:r>
            <a:r>
              <a:rPr lang="ja-JP" altLang="en-US" sz="1000" dirty="0">
                <a:solidFill>
                  <a:srgbClr val="800000"/>
                </a:solidFill>
                <a:latin typeface="メイリオ"/>
                <a:ea typeface="メイリオ"/>
                <a:cs typeface="メイリオ"/>
              </a:rPr>
              <a:t>管理ルールの十分性や運営実態について、情報開示範囲に</a:t>
            </a:r>
            <a:r>
              <a:rPr lang="ja-JP" altLang="en-US" sz="1000" dirty="0" smtClean="0">
                <a:solidFill>
                  <a:srgbClr val="800000"/>
                </a:solidFill>
                <a:latin typeface="メイリオ"/>
                <a:ea typeface="メイリオ"/>
                <a:cs typeface="メイリオ"/>
              </a:rPr>
              <a:t>制約</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契約</a:t>
            </a:r>
            <a:r>
              <a:rPr lang="ja-JP" altLang="en-US" sz="1000" dirty="0">
                <a:solidFill>
                  <a:srgbClr val="800000"/>
                </a:solidFill>
                <a:latin typeface="メイリオ"/>
                <a:ea typeface="メイリオ"/>
                <a:cs typeface="メイリオ"/>
              </a:rPr>
              <a:t>で合意した内容の履行状況に関してユーザー側の確認</a:t>
            </a:r>
            <a:r>
              <a:rPr lang="ja-JP" altLang="en-US" sz="1000" dirty="0" smtClean="0">
                <a:solidFill>
                  <a:srgbClr val="800000"/>
                </a:solidFill>
                <a:latin typeface="メイリオ"/>
                <a:ea typeface="メイリオ"/>
                <a:cs typeface="メイリオ"/>
              </a:rPr>
              <a:t>が撮りにくい</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ベンダー</a:t>
            </a:r>
            <a:r>
              <a:rPr lang="ja-JP" altLang="en-US" sz="1000" dirty="0">
                <a:solidFill>
                  <a:srgbClr val="800000"/>
                </a:solidFill>
                <a:latin typeface="メイリオ"/>
                <a:ea typeface="メイリオ"/>
                <a:cs typeface="メイリオ"/>
              </a:rPr>
              <a:t>の</a:t>
            </a:r>
            <a:r>
              <a:rPr lang="ja-JP" altLang="en-US" sz="1000" dirty="0" smtClean="0">
                <a:solidFill>
                  <a:srgbClr val="800000"/>
                </a:solidFill>
                <a:latin typeface="メイリオ"/>
                <a:ea typeface="メイリオ"/>
                <a:cs typeface="メイリオ"/>
              </a:rPr>
              <a:t>情報開示情報と自社</a:t>
            </a:r>
            <a:r>
              <a:rPr lang="ja-JP" altLang="en-US" sz="1000" dirty="0">
                <a:solidFill>
                  <a:srgbClr val="800000"/>
                </a:solidFill>
                <a:latin typeface="メイリオ"/>
                <a:ea typeface="メイリオ"/>
                <a:cs typeface="メイリオ"/>
              </a:rPr>
              <a:t>のセキュリティポリシーなどとの整合性を</a:t>
            </a:r>
            <a:r>
              <a:rPr lang="ja-JP" altLang="en-US" sz="1000" dirty="0" smtClean="0">
                <a:solidFill>
                  <a:srgbClr val="800000"/>
                </a:solidFill>
                <a:latin typeface="メイリオ"/>
                <a:ea typeface="メイリオ"/>
                <a:cs typeface="メイリオ"/>
              </a:rPr>
              <a:t>十分の確認が困難</a:t>
            </a:r>
            <a:endParaRPr kumimoji="1" lang="ja-JP" altLang="en-US" sz="1000" dirty="0">
              <a:solidFill>
                <a:srgbClr val="800000"/>
              </a:solidFill>
              <a:latin typeface="メイリオ"/>
              <a:ea typeface="メイリオ"/>
              <a:cs typeface="メイリオ"/>
            </a:endParaRPr>
          </a:p>
        </p:txBody>
      </p:sp>
      <p:sp>
        <p:nvSpPr>
          <p:cNvPr id="5" name="正方形/長方形 4"/>
          <p:cNvSpPr/>
          <p:nvPr/>
        </p:nvSpPr>
        <p:spPr>
          <a:xfrm>
            <a:off x="371232" y="4650155"/>
            <a:ext cx="4065964" cy="1837566"/>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a:solidFill>
                  <a:srgbClr val="CC0000"/>
                </a:solidFill>
                <a:latin typeface="メイリオ"/>
                <a:ea typeface="メイリオ"/>
                <a:cs typeface="メイリオ"/>
              </a:rPr>
              <a:t>機能やサービス</a:t>
            </a:r>
            <a:r>
              <a:rPr lang="ja-JP" altLang="en-US" b="1" dirty="0" smtClean="0">
                <a:solidFill>
                  <a:srgbClr val="CC0000"/>
                </a:solidFill>
                <a:latin typeface="メイリオ"/>
                <a:ea typeface="メイリオ"/>
                <a:cs typeface="メイリオ"/>
              </a:rPr>
              <a:t>内容の制約</a:t>
            </a:r>
            <a:endParaRPr lang="ja-JP" altLang="en-US" b="1" dirty="0">
              <a:solidFill>
                <a:srgbClr val="CC0000"/>
              </a:solidFill>
              <a:latin typeface="メイリオ"/>
              <a:ea typeface="メイリオ"/>
              <a:cs typeface="メイリオ"/>
            </a:endParaRPr>
          </a:p>
          <a:p>
            <a:endParaRPr lang="en-US" altLang="ja-JP" sz="800" u="sng" dirty="0" smtClean="0">
              <a:solidFill>
                <a:srgbClr val="800000"/>
              </a:solidFill>
              <a:latin typeface="メイリオ"/>
              <a:ea typeface="メイリオ"/>
              <a:cs typeface="メイリオ"/>
            </a:endParaRPr>
          </a:p>
          <a:p>
            <a:r>
              <a:rPr lang="ja-JP" altLang="en-US" sz="1400" u="sng" dirty="0" smtClean="0">
                <a:solidFill>
                  <a:srgbClr val="800000"/>
                </a:solidFill>
                <a:latin typeface="メイリオ"/>
                <a:ea typeface="メイリオ"/>
                <a:cs typeface="メイリオ"/>
              </a:rPr>
              <a:t>個別</a:t>
            </a:r>
            <a:r>
              <a:rPr lang="ja-JP" altLang="en-US" sz="1400" u="sng" dirty="0">
                <a:solidFill>
                  <a:srgbClr val="800000"/>
                </a:solidFill>
                <a:latin typeface="メイリオ"/>
                <a:ea typeface="メイリオ"/>
                <a:cs typeface="メイリオ"/>
              </a:rPr>
              <a:t>カスタマイズの</a:t>
            </a:r>
            <a:r>
              <a:rPr lang="ja-JP" altLang="en-US" sz="1400" u="sng" dirty="0" smtClean="0">
                <a:solidFill>
                  <a:srgbClr val="800000"/>
                </a:solidFill>
                <a:latin typeface="メイリオ"/>
                <a:ea typeface="メイリオ"/>
                <a:cs typeface="メイリオ"/>
              </a:rPr>
              <a:t>制約</a:t>
            </a:r>
            <a:endParaRPr lang="en-US" altLang="ja-JP" sz="14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ユーザー</a:t>
            </a:r>
            <a:r>
              <a:rPr lang="ja-JP" altLang="en-US" sz="1000" dirty="0">
                <a:solidFill>
                  <a:srgbClr val="800000"/>
                </a:solidFill>
                <a:latin typeface="メイリオ"/>
                <a:ea typeface="メイリオ"/>
                <a:cs typeface="メイリオ"/>
              </a:rPr>
              <a:t>固有のカスタマイズが実現</a:t>
            </a:r>
            <a:r>
              <a:rPr lang="ja-JP" altLang="en-US" sz="1000" dirty="0" smtClean="0">
                <a:solidFill>
                  <a:srgbClr val="800000"/>
                </a:solidFill>
                <a:latin typeface="メイリオ"/>
                <a:ea typeface="メイリオ"/>
                <a:cs typeface="メイリオ"/>
              </a:rPr>
              <a:t>できないため業務</a:t>
            </a:r>
            <a:r>
              <a:rPr lang="ja-JP" altLang="en-US" sz="1000" dirty="0">
                <a:solidFill>
                  <a:srgbClr val="800000"/>
                </a:solidFill>
                <a:latin typeface="メイリオ"/>
                <a:ea typeface="メイリオ"/>
                <a:cs typeface="メイリオ"/>
              </a:rPr>
              <a:t>影響の見極めや対策に</a:t>
            </a:r>
            <a:r>
              <a:rPr lang="ja-JP" altLang="en-US" sz="1000" dirty="0" smtClean="0">
                <a:solidFill>
                  <a:srgbClr val="800000"/>
                </a:solidFill>
                <a:latin typeface="メイリオ"/>
                <a:ea typeface="メイリオ"/>
                <a:cs typeface="メイリオ"/>
              </a:rPr>
              <a:t>ついて検討</a:t>
            </a:r>
            <a:r>
              <a:rPr lang="ja-JP" altLang="en-US" sz="1000" dirty="0">
                <a:solidFill>
                  <a:srgbClr val="800000"/>
                </a:solidFill>
                <a:latin typeface="メイリオ"/>
                <a:ea typeface="メイリオ"/>
                <a:cs typeface="メイリオ"/>
              </a:rPr>
              <a:t>が</a:t>
            </a:r>
            <a:r>
              <a:rPr lang="ja-JP" altLang="en-US" sz="1000" dirty="0" smtClean="0">
                <a:solidFill>
                  <a:srgbClr val="800000"/>
                </a:solidFill>
                <a:latin typeface="メイリオ"/>
                <a:ea typeface="メイリオ"/>
                <a:cs typeface="メイリオ"/>
              </a:rPr>
              <a:t>必要</a:t>
            </a:r>
            <a:endParaRPr lang="en-US" altLang="ja-JP" sz="1000" dirty="0" smtClean="0">
              <a:solidFill>
                <a:srgbClr val="800000"/>
              </a:solidFill>
              <a:latin typeface="メイリオ"/>
              <a:ea typeface="メイリオ"/>
              <a:cs typeface="メイリオ"/>
            </a:endParaRPr>
          </a:p>
          <a:p>
            <a:endParaRPr lang="ja-JP" altLang="en-US" sz="1000" dirty="0">
              <a:solidFill>
                <a:srgbClr val="800000"/>
              </a:solidFill>
              <a:latin typeface="メイリオ"/>
              <a:ea typeface="メイリオ"/>
              <a:cs typeface="メイリオ"/>
            </a:endParaRPr>
          </a:p>
          <a:p>
            <a:r>
              <a:rPr lang="ja-JP" altLang="en-US" sz="1400" u="sng" dirty="0">
                <a:solidFill>
                  <a:srgbClr val="800000"/>
                </a:solidFill>
                <a:latin typeface="メイリオ"/>
                <a:ea typeface="メイリオ"/>
                <a:cs typeface="メイリオ"/>
              </a:rPr>
              <a:t>サービスに関する意思</a:t>
            </a:r>
            <a:r>
              <a:rPr lang="ja-JP" altLang="en-US" sz="1400" u="sng" dirty="0" smtClean="0">
                <a:solidFill>
                  <a:srgbClr val="800000"/>
                </a:solidFill>
                <a:latin typeface="メイリオ"/>
                <a:ea typeface="メイリオ"/>
                <a:cs typeface="メイリオ"/>
              </a:rPr>
              <a:t>決定権</a:t>
            </a:r>
            <a:endParaRPr lang="ja-JP" altLang="en-US" sz="1400" dirty="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事業</a:t>
            </a:r>
            <a:r>
              <a:rPr lang="ja-JP" altLang="en-US" sz="1000" dirty="0">
                <a:solidFill>
                  <a:srgbClr val="800000"/>
                </a:solidFill>
                <a:latin typeface="メイリオ"/>
                <a:ea typeface="メイリオ"/>
                <a:cs typeface="メイリオ"/>
              </a:rPr>
              <a:t>戦略の変更や破綻などにより、一方的にサービスの終了や変更、また、サポート</a:t>
            </a:r>
            <a:r>
              <a:rPr lang="ja-JP" altLang="en-US" sz="1000" dirty="0" smtClean="0">
                <a:solidFill>
                  <a:srgbClr val="800000"/>
                </a:solidFill>
                <a:latin typeface="メイリオ"/>
                <a:ea typeface="メイリオ"/>
                <a:cs typeface="メイリオ"/>
              </a:rPr>
              <a:t>停止により、</a:t>
            </a:r>
            <a:r>
              <a:rPr lang="ja-JP" altLang="en-US" sz="1000" dirty="0">
                <a:solidFill>
                  <a:srgbClr val="800000"/>
                </a:solidFill>
                <a:latin typeface="メイリオ"/>
                <a:ea typeface="メイリオ"/>
                <a:cs typeface="メイリオ"/>
              </a:rPr>
              <a:t>ユーザーの業務継続や顧客へのサービス提供に影響を及ぼす</a:t>
            </a:r>
            <a:r>
              <a:rPr lang="ja-JP" altLang="en-US" sz="1000" dirty="0" smtClean="0">
                <a:solidFill>
                  <a:srgbClr val="800000"/>
                </a:solidFill>
                <a:latin typeface="メイリオ"/>
                <a:ea typeface="メイリオ"/>
                <a:cs typeface="メイリオ"/>
              </a:rPr>
              <a:t>恐れ</a:t>
            </a:r>
            <a:endParaRPr kumimoji="1" lang="ja-JP" altLang="en-US" sz="1000" dirty="0">
              <a:solidFill>
                <a:srgbClr val="800000"/>
              </a:solidFill>
              <a:latin typeface="メイリオ"/>
              <a:ea typeface="メイリオ"/>
              <a:cs typeface="メイリオ"/>
            </a:endParaRPr>
          </a:p>
        </p:txBody>
      </p:sp>
      <p:sp>
        <p:nvSpPr>
          <p:cNvPr id="6" name="正方形/長方形 5"/>
          <p:cNvSpPr/>
          <p:nvPr/>
        </p:nvSpPr>
        <p:spPr>
          <a:xfrm>
            <a:off x="4689231" y="806553"/>
            <a:ext cx="4065964" cy="277875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smtClean="0">
                <a:solidFill>
                  <a:srgbClr val="CC0000"/>
                </a:solidFill>
                <a:latin typeface="メイリオ"/>
                <a:ea typeface="メイリオ"/>
                <a:cs typeface="メイリオ"/>
              </a:rPr>
              <a:t>サービス</a:t>
            </a:r>
            <a:r>
              <a:rPr lang="ja-JP" altLang="en-US" b="1" dirty="0">
                <a:solidFill>
                  <a:srgbClr val="CC0000"/>
                </a:solidFill>
                <a:latin typeface="メイリオ"/>
                <a:ea typeface="メイリオ"/>
                <a:cs typeface="メイリオ"/>
              </a:rPr>
              <a:t>の多様化・グローバル化</a:t>
            </a:r>
          </a:p>
          <a:p>
            <a:endParaRPr lang="ja-JP" altLang="en-US" sz="800" u="sng" dirty="0">
              <a:solidFill>
                <a:srgbClr val="800000"/>
              </a:solidFill>
              <a:latin typeface="メイリオ"/>
              <a:ea typeface="メイリオ"/>
              <a:cs typeface="メイリオ"/>
            </a:endParaRPr>
          </a:p>
          <a:p>
            <a:r>
              <a:rPr lang="ja-JP" altLang="en-US" sz="1400" u="sng" dirty="0">
                <a:solidFill>
                  <a:srgbClr val="800000"/>
                </a:solidFill>
                <a:latin typeface="メイリオ"/>
                <a:ea typeface="メイリオ"/>
                <a:cs typeface="メイリオ"/>
              </a:rPr>
              <a:t>データの所在</a:t>
            </a:r>
          </a:p>
          <a:p>
            <a:endParaRPr lang="ja-JP" altLang="en-US" sz="1000" dirty="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データセンター</a:t>
            </a:r>
            <a:r>
              <a:rPr lang="ja-JP" altLang="en-US" sz="1000" dirty="0">
                <a:solidFill>
                  <a:srgbClr val="800000"/>
                </a:solidFill>
                <a:latin typeface="メイリオ"/>
                <a:ea typeface="メイリオ"/>
                <a:cs typeface="メイリオ"/>
              </a:rPr>
              <a:t>設置国の法令への</a:t>
            </a:r>
            <a:r>
              <a:rPr lang="ja-JP" altLang="en-US" sz="1000" dirty="0" smtClean="0">
                <a:solidFill>
                  <a:srgbClr val="800000"/>
                </a:solidFill>
                <a:latin typeface="メイリオ"/>
                <a:ea typeface="メイリオ"/>
                <a:cs typeface="メイリオ"/>
              </a:rPr>
              <a:t>遵守</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海外</a:t>
            </a:r>
            <a:r>
              <a:rPr lang="ja-JP" altLang="en-US" sz="1000" dirty="0">
                <a:solidFill>
                  <a:srgbClr val="800000"/>
                </a:solidFill>
                <a:latin typeface="メイリオ"/>
                <a:ea typeface="メイリオ"/>
                <a:cs typeface="メイリオ"/>
              </a:rPr>
              <a:t>の現地規制当局の強制執行などによるデータ閲覧やデータ収集、通信傍受により業務継続に</a:t>
            </a:r>
            <a:r>
              <a:rPr lang="ja-JP" altLang="en-US" sz="1000" dirty="0" smtClean="0">
                <a:solidFill>
                  <a:srgbClr val="800000"/>
                </a:solidFill>
                <a:latin typeface="メイリオ"/>
                <a:ea typeface="メイリオ"/>
                <a:cs typeface="メイリオ"/>
              </a:rPr>
              <a:t>支障、</a:t>
            </a:r>
            <a:r>
              <a:rPr lang="ja-JP" altLang="en-US" sz="1000" dirty="0">
                <a:solidFill>
                  <a:srgbClr val="800000"/>
                </a:solidFill>
                <a:latin typeface="メイリオ"/>
                <a:ea typeface="メイリオ"/>
                <a:cs typeface="メイリオ"/>
              </a:rPr>
              <a:t>情報漏えいの恐れ</a:t>
            </a:r>
            <a:r>
              <a:rPr lang="ja-JP" altLang="en-US" sz="1000" dirty="0" smtClean="0">
                <a:solidFill>
                  <a:srgbClr val="800000"/>
                </a:solidFill>
                <a:latin typeface="メイリオ"/>
                <a:ea typeface="メイリオ"/>
                <a:cs typeface="メイリオ"/>
              </a:rPr>
              <a:t>が</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endParaRPr lang="en-US" altLang="ja-JP" sz="1000" dirty="0" smtClean="0">
              <a:solidFill>
                <a:srgbClr val="800000"/>
              </a:solidFill>
              <a:latin typeface="メイリオ"/>
              <a:ea typeface="メイリオ"/>
              <a:cs typeface="メイリオ"/>
            </a:endParaRPr>
          </a:p>
          <a:p>
            <a:r>
              <a:rPr lang="ja-JP" altLang="en-US" sz="1400" u="sng" dirty="0">
                <a:solidFill>
                  <a:srgbClr val="800000"/>
                </a:solidFill>
                <a:latin typeface="メイリオ"/>
                <a:ea typeface="メイリオ"/>
                <a:cs typeface="メイリオ"/>
              </a:rPr>
              <a:t>ベンダーの</a:t>
            </a:r>
            <a:r>
              <a:rPr lang="ja-JP" altLang="en-US" sz="1400" u="sng" dirty="0" smtClean="0">
                <a:solidFill>
                  <a:srgbClr val="800000"/>
                </a:solidFill>
                <a:latin typeface="メイリオ"/>
                <a:ea typeface="メイリオ"/>
                <a:cs typeface="メイリオ"/>
              </a:rPr>
              <a:t>グローバル化</a:t>
            </a:r>
            <a:endParaRPr lang="ja-JP" altLang="en-US" sz="1400" u="sng" dirty="0">
              <a:solidFill>
                <a:srgbClr val="800000"/>
              </a:solidFill>
              <a:latin typeface="メイリオ"/>
              <a:ea typeface="メイリオ"/>
              <a:cs typeface="メイリオ"/>
            </a:endParaRPr>
          </a:p>
          <a:p>
            <a:pPr marL="285750" indent="-285750">
              <a:buFont typeface="Wingdings" charset="2"/>
              <a:buChar char="ü"/>
            </a:pPr>
            <a:r>
              <a:rPr lang="ja-JP" altLang="en-US" sz="1000" dirty="0">
                <a:solidFill>
                  <a:srgbClr val="800000"/>
                </a:solidFill>
                <a:latin typeface="メイリオ"/>
                <a:ea typeface="メイリオ"/>
                <a:cs typeface="メイリオ"/>
              </a:rPr>
              <a:t>本社拠点（各種意思決定機能）を海外に置くベンダーも多く、サービス内容や提供価格、契約条件などの調整がスピード感をもって推進できない恐れ</a:t>
            </a:r>
            <a:endParaRPr lang="en-US" altLang="ja-JP" sz="1000" dirty="0">
              <a:solidFill>
                <a:srgbClr val="800000"/>
              </a:solidFill>
              <a:latin typeface="メイリオ"/>
              <a:ea typeface="メイリオ"/>
              <a:cs typeface="メイリオ"/>
            </a:endParaRPr>
          </a:p>
          <a:p>
            <a:pPr marL="285750" indent="-285750">
              <a:buFont typeface="Wingdings" charset="2"/>
              <a:buChar char="ü"/>
            </a:pPr>
            <a:r>
              <a:rPr lang="ja-JP" altLang="en-US" sz="1000" dirty="0">
                <a:solidFill>
                  <a:srgbClr val="800000"/>
                </a:solidFill>
                <a:latin typeface="メイリオ"/>
                <a:ea typeface="メイリオ"/>
                <a:cs typeface="メイリオ"/>
              </a:rPr>
              <a:t>ベンダーの本社が海外にあることで、係争時の管轄裁判所が海外となり、海外の係争への対応が必要となる恐れ</a:t>
            </a:r>
            <a:endParaRPr lang="en-US" altLang="ja-JP" sz="1000" dirty="0">
              <a:solidFill>
                <a:srgbClr val="800000"/>
              </a:solidFill>
              <a:latin typeface="メイリオ"/>
              <a:ea typeface="メイリオ"/>
              <a:cs typeface="メイリオ"/>
            </a:endParaRPr>
          </a:p>
          <a:p>
            <a:pPr marL="285750" indent="-285750">
              <a:buFont typeface="Wingdings" charset="2"/>
              <a:buChar char="ü"/>
            </a:pPr>
            <a:r>
              <a:rPr lang="ja-JP" altLang="en-US" sz="1000" dirty="0">
                <a:solidFill>
                  <a:srgbClr val="800000"/>
                </a:solidFill>
                <a:latin typeface="メイリオ"/>
                <a:ea typeface="メイリオ"/>
                <a:cs typeface="メイリオ"/>
              </a:rPr>
              <a:t>インシデント発生時に時差や言語の問題から、ベンダー、ユーザー間のコミュニケーションに支障をきたす恐れ</a:t>
            </a:r>
          </a:p>
          <a:p>
            <a:pPr marL="171450" indent="-171450">
              <a:buFont typeface="Wingdings" charset="2"/>
              <a:buChar char="ü"/>
            </a:pPr>
            <a:endParaRPr kumimoji="1" lang="ja-JP" altLang="en-US" sz="1000" dirty="0">
              <a:solidFill>
                <a:srgbClr val="800000"/>
              </a:solidFill>
              <a:latin typeface="メイリオ"/>
              <a:ea typeface="メイリオ"/>
              <a:cs typeface="メイリオ"/>
            </a:endParaRPr>
          </a:p>
        </p:txBody>
      </p:sp>
      <p:sp>
        <p:nvSpPr>
          <p:cNvPr id="8" name="正方形/長方形 7"/>
          <p:cNvSpPr/>
          <p:nvPr/>
        </p:nvSpPr>
        <p:spPr>
          <a:xfrm>
            <a:off x="4689231" y="3670791"/>
            <a:ext cx="4065964" cy="148736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smtClean="0">
                <a:solidFill>
                  <a:srgbClr val="CC0000"/>
                </a:solidFill>
                <a:latin typeface="メイリオ"/>
                <a:ea typeface="メイリオ"/>
                <a:cs typeface="メイリオ"/>
              </a:rPr>
              <a:t>役割</a:t>
            </a:r>
            <a:r>
              <a:rPr lang="ja-JP" altLang="en-US" b="1" dirty="0">
                <a:solidFill>
                  <a:srgbClr val="CC0000"/>
                </a:solidFill>
                <a:latin typeface="メイリオ"/>
                <a:ea typeface="メイリオ"/>
                <a:cs typeface="メイリオ"/>
              </a:rPr>
              <a:t>分担や責任範囲の多様化</a:t>
            </a:r>
          </a:p>
          <a:p>
            <a:pPr algn="ctr"/>
            <a:endParaRPr lang="ja-JP" altLang="en-US" sz="800" dirty="0">
              <a:solidFill>
                <a:srgbClr val="800000"/>
              </a:solidFill>
              <a:latin typeface="メイリオ"/>
              <a:ea typeface="メイリオ"/>
              <a:cs typeface="メイリオ"/>
            </a:endParaRPr>
          </a:p>
          <a:p>
            <a:r>
              <a:rPr lang="ja-JP" altLang="en-US" sz="1400" u="sng" dirty="0" smtClean="0">
                <a:solidFill>
                  <a:srgbClr val="800000"/>
                </a:solidFill>
                <a:latin typeface="メイリオ"/>
                <a:ea typeface="メイリオ"/>
                <a:cs typeface="メイリオ"/>
              </a:rPr>
              <a:t>責任</a:t>
            </a:r>
            <a:r>
              <a:rPr lang="ja-JP" altLang="en-US" sz="1400" u="sng" dirty="0">
                <a:solidFill>
                  <a:srgbClr val="800000"/>
                </a:solidFill>
                <a:latin typeface="メイリオ"/>
                <a:ea typeface="メイリオ"/>
                <a:cs typeface="メイリオ"/>
              </a:rPr>
              <a:t>や役割の</a:t>
            </a:r>
            <a:r>
              <a:rPr lang="ja-JP" altLang="en-US" sz="1400" u="sng" dirty="0" smtClean="0">
                <a:solidFill>
                  <a:srgbClr val="800000"/>
                </a:solidFill>
                <a:latin typeface="メイリオ"/>
                <a:ea typeface="メイリオ"/>
                <a:cs typeface="メイリオ"/>
              </a:rPr>
              <a:t>固定化</a:t>
            </a:r>
            <a:endParaRPr lang="ja-JP" altLang="en-US" sz="1000" u="sng" dirty="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ユーザー</a:t>
            </a:r>
            <a:r>
              <a:rPr lang="ja-JP" altLang="en-US" sz="1000" dirty="0">
                <a:solidFill>
                  <a:srgbClr val="800000"/>
                </a:solidFill>
                <a:latin typeface="メイリオ"/>
                <a:ea typeface="メイリオ"/>
                <a:cs typeface="メイリオ"/>
              </a:rPr>
              <a:t>の個別要求事項を前提とした諸条件の調整</a:t>
            </a:r>
            <a:r>
              <a:rPr lang="ja-JP" altLang="en-US" sz="1000" dirty="0" smtClean="0">
                <a:solidFill>
                  <a:srgbClr val="800000"/>
                </a:solidFill>
                <a:latin typeface="メイリオ"/>
                <a:ea typeface="メイリオ"/>
                <a:cs typeface="メイリオ"/>
              </a:rPr>
              <a:t>が困難</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自社</a:t>
            </a:r>
            <a:r>
              <a:rPr lang="ja-JP" altLang="en-US" sz="1000" dirty="0">
                <a:solidFill>
                  <a:srgbClr val="800000"/>
                </a:solidFill>
                <a:latin typeface="メイリオ"/>
                <a:ea typeface="メイリオ"/>
                <a:cs typeface="メイリオ"/>
              </a:rPr>
              <a:t>のニーズをふまえた「融通」が利きにくく、ユーザー側で追加の対応手続きやリソース手配などが必要となる</a:t>
            </a:r>
            <a:r>
              <a:rPr lang="ja-JP" altLang="en-US" sz="1000" dirty="0" smtClean="0">
                <a:solidFill>
                  <a:srgbClr val="800000"/>
                </a:solidFill>
                <a:latin typeface="メイリオ"/>
                <a:ea typeface="メイリオ"/>
                <a:cs typeface="メイリオ"/>
              </a:rPr>
              <a:t>恐れ</a:t>
            </a:r>
            <a:endParaRPr lang="en-US" altLang="ja-JP" sz="1000" dirty="0" smtClean="0">
              <a:solidFill>
                <a:srgbClr val="800000"/>
              </a:solidFill>
              <a:latin typeface="メイリオ"/>
              <a:ea typeface="メイリオ"/>
              <a:cs typeface="メイリオ"/>
            </a:endParaRPr>
          </a:p>
          <a:p>
            <a:pPr marL="171450" indent="-171450">
              <a:buFont typeface="Wingdings" charset="2"/>
              <a:buChar char="ü"/>
            </a:pPr>
            <a:r>
              <a:rPr lang="ja-JP" altLang="en-US" sz="1000" dirty="0" smtClean="0">
                <a:solidFill>
                  <a:srgbClr val="800000"/>
                </a:solidFill>
                <a:latin typeface="メイリオ"/>
                <a:ea typeface="メイリオ"/>
                <a:cs typeface="メイリオ"/>
              </a:rPr>
              <a:t>マルチベンダー</a:t>
            </a:r>
            <a:r>
              <a:rPr lang="ja-JP" altLang="en-US" sz="1000" dirty="0">
                <a:solidFill>
                  <a:srgbClr val="800000"/>
                </a:solidFill>
                <a:latin typeface="メイリオ"/>
                <a:ea typeface="メイリオ"/>
                <a:cs typeface="メイリオ"/>
              </a:rPr>
              <a:t>で一つの</a:t>
            </a:r>
            <a:r>
              <a:rPr lang="en-US" altLang="ja-JP" sz="1000" dirty="0">
                <a:solidFill>
                  <a:srgbClr val="800000"/>
                </a:solidFill>
                <a:latin typeface="メイリオ"/>
                <a:ea typeface="メイリオ"/>
                <a:cs typeface="メイリオ"/>
              </a:rPr>
              <a:t>IT</a:t>
            </a:r>
            <a:r>
              <a:rPr lang="ja-JP" altLang="en-US" sz="1000" dirty="0">
                <a:solidFill>
                  <a:srgbClr val="800000"/>
                </a:solidFill>
                <a:latin typeface="メイリオ"/>
                <a:ea typeface="メイリオ"/>
                <a:cs typeface="メイリオ"/>
              </a:rPr>
              <a:t>サービスを実現</a:t>
            </a:r>
            <a:r>
              <a:rPr lang="ja-JP" altLang="en-US" sz="1000" dirty="0" smtClean="0">
                <a:solidFill>
                  <a:srgbClr val="800000"/>
                </a:solidFill>
                <a:latin typeface="メイリオ"/>
                <a:ea typeface="メイリオ"/>
                <a:cs typeface="メイリオ"/>
              </a:rPr>
              <a:t>する場合情報</a:t>
            </a:r>
            <a:r>
              <a:rPr lang="ja-JP" altLang="en-US" sz="1000" dirty="0">
                <a:solidFill>
                  <a:srgbClr val="800000"/>
                </a:solidFill>
                <a:latin typeface="メイリオ"/>
                <a:ea typeface="メイリオ"/>
                <a:cs typeface="メイリオ"/>
              </a:rPr>
              <a:t>連携に混乱や支障をきたす</a:t>
            </a:r>
            <a:r>
              <a:rPr lang="ja-JP" altLang="en-US" sz="1000" dirty="0" smtClean="0">
                <a:solidFill>
                  <a:srgbClr val="800000"/>
                </a:solidFill>
                <a:latin typeface="メイリオ"/>
                <a:ea typeface="メイリオ"/>
                <a:cs typeface="メイリオ"/>
              </a:rPr>
              <a:t>恐れ</a:t>
            </a:r>
            <a:endParaRPr kumimoji="1" lang="ja-JP" altLang="en-US" sz="1000" dirty="0">
              <a:solidFill>
                <a:srgbClr val="800000"/>
              </a:solidFill>
              <a:latin typeface="メイリオ"/>
              <a:ea typeface="メイリオ"/>
              <a:cs typeface="メイリオ"/>
            </a:endParaRPr>
          </a:p>
        </p:txBody>
      </p:sp>
      <p:sp>
        <p:nvSpPr>
          <p:cNvPr id="9" name="正方形/長方形 8"/>
          <p:cNvSpPr/>
          <p:nvPr/>
        </p:nvSpPr>
        <p:spPr>
          <a:xfrm>
            <a:off x="4689231" y="5226539"/>
            <a:ext cx="4065964" cy="126118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a:solidFill>
                  <a:srgbClr val="CC0000"/>
                </a:solidFill>
                <a:latin typeface="メイリオ"/>
                <a:ea typeface="メイリオ"/>
                <a:cs typeface="メイリオ"/>
              </a:rPr>
              <a:t>導入に伴うハードルの低下</a:t>
            </a:r>
          </a:p>
          <a:p>
            <a:pPr algn="ctr"/>
            <a:endParaRPr lang="ja-JP" altLang="en-US" sz="800" dirty="0">
              <a:solidFill>
                <a:srgbClr val="800000"/>
              </a:solidFill>
              <a:latin typeface="メイリオ"/>
              <a:ea typeface="メイリオ"/>
              <a:cs typeface="メイリオ"/>
            </a:endParaRPr>
          </a:p>
          <a:p>
            <a:r>
              <a:rPr lang="ja-JP" altLang="en-US" sz="1400" u="sng" dirty="0">
                <a:solidFill>
                  <a:srgbClr val="800000"/>
                </a:solidFill>
                <a:latin typeface="メイリオ"/>
                <a:ea typeface="メイリオ"/>
                <a:cs typeface="メイリオ"/>
              </a:rPr>
              <a:t>簡単迅速なサービス導入</a:t>
            </a:r>
          </a:p>
          <a:p>
            <a:pPr marL="171450" indent="-171450">
              <a:buFont typeface="Wingdings" charset="2"/>
              <a:buChar char="ü"/>
            </a:pPr>
            <a:r>
              <a:rPr lang="ja-JP" altLang="en-US" sz="1000" dirty="0" smtClean="0">
                <a:solidFill>
                  <a:srgbClr val="800000"/>
                </a:solidFill>
                <a:latin typeface="メイリオ"/>
                <a:ea typeface="メイリオ"/>
                <a:cs typeface="メイリオ"/>
              </a:rPr>
              <a:t>ユーザー</a:t>
            </a:r>
            <a:r>
              <a:rPr lang="ja-JP" altLang="en-US" sz="1000" dirty="0">
                <a:solidFill>
                  <a:srgbClr val="800000"/>
                </a:solidFill>
                <a:latin typeface="メイリオ"/>
                <a:ea typeface="メイリオ"/>
                <a:cs typeface="メイリオ"/>
              </a:rPr>
              <a:t>部門が自社のセキュリティポリシーやシステム化方針などへの影響確認を十分に実施せずに単独で導入してしまい、全社的なシステム統制に影響を及ぼす</a:t>
            </a:r>
            <a:r>
              <a:rPr lang="ja-JP" altLang="en-US" sz="1000" dirty="0" smtClean="0">
                <a:solidFill>
                  <a:srgbClr val="800000"/>
                </a:solidFill>
                <a:latin typeface="メイリオ"/>
                <a:ea typeface="メイリオ"/>
                <a:cs typeface="メイリオ"/>
              </a:rPr>
              <a:t>恐れ</a:t>
            </a:r>
            <a:endParaRPr kumimoji="1" lang="ja-JP" altLang="en-US" sz="1000" dirty="0">
              <a:solidFill>
                <a:srgbClr val="800000"/>
              </a:solidFill>
              <a:latin typeface="メイリオ"/>
              <a:ea typeface="メイリオ"/>
              <a:cs typeface="メイリオ"/>
            </a:endParaRPr>
          </a:p>
        </p:txBody>
      </p:sp>
      <p:sp>
        <p:nvSpPr>
          <p:cNvPr id="10" name="正方形/長方形 9"/>
          <p:cNvSpPr/>
          <p:nvPr/>
        </p:nvSpPr>
        <p:spPr>
          <a:xfrm>
            <a:off x="6800463" y="6459359"/>
            <a:ext cx="1954732" cy="215444"/>
          </a:xfrm>
          <a:prstGeom prst="rect">
            <a:avLst/>
          </a:prstGeom>
        </p:spPr>
        <p:txBody>
          <a:bodyPr wrap="none">
            <a:spAutoFit/>
          </a:bodyPr>
          <a:lstStyle/>
          <a:p>
            <a:r>
              <a:rPr lang="en-US" altLang="ja-JP" sz="800" dirty="0">
                <a:solidFill>
                  <a:schemeClr val="tx1">
                    <a:lumMod val="50000"/>
                    <a:lumOff val="50000"/>
                  </a:schemeClr>
                </a:solidFill>
              </a:rPr>
              <a:t>http://</a:t>
            </a:r>
            <a:r>
              <a:rPr lang="en-US" altLang="ja-JP" sz="800" dirty="0" err="1">
                <a:solidFill>
                  <a:schemeClr val="tx1">
                    <a:lumMod val="50000"/>
                    <a:lumOff val="50000"/>
                  </a:schemeClr>
                </a:solidFill>
              </a:rPr>
              <a:t>japan.zdnet.com</a:t>
            </a:r>
            <a:r>
              <a:rPr lang="en-US" altLang="ja-JP" sz="800" dirty="0">
                <a:solidFill>
                  <a:schemeClr val="tx1">
                    <a:lumMod val="50000"/>
                    <a:lumOff val="50000"/>
                  </a:schemeClr>
                </a:solidFill>
              </a:rPr>
              <a:t>/article/35063430/</a:t>
            </a:r>
            <a:endParaRPr lang="ja-JP" altLang="en-US" sz="800" dirty="0">
              <a:solidFill>
                <a:schemeClr val="tx1">
                  <a:lumMod val="50000"/>
                  <a:lumOff val="50000"/>
                </a:schemeClr>
              </a:solidFill>
            </a:endParaRPr>
          </a:p>
        </p:txBody>
      </p:sp>
    </p:spTree>
    <p:extLst>
      <p:ext uri="{BB962C8B-B14F-4D97-AF65-F5344CB8AC3E}">
        <p14:creationId xmlns:p14="http://schemas.microsoft.com/office/powerpoint/2010/main" val="2940009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Meiryo" charset="-128"/>
                <a:ea typeface="Meiryo" charset="-128"/>
                <a:cs typeface="Meiryo" charset="-128"/>
              </a:rPr>
              <a:t>パブリック・クラウド</a:t>
            </a:r>
          </a:p>
          <a:p>
            <a:pPr algn="r"/>
            <a:r>
              <a:rPr lang="ja-JP" altLang="en-US" sz="2400" dirty="0" smtClean="0">
                <a:solidFill>
                  <a:srgbClr val="FFFFFF"/>
                </a:solidFill>
                <a:effectLst/>
                <a:latin typeface="Meiryo" charset="-128"/>
                <a:ea typeface="Meiryo" charset="-128"/>
                <a:cs typeface="Meiryo" charset="-128"/>
              </a:rPr>
              <a:t>移行の勘所</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0610743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パブリック・クラウドへ移行すればコストを削減できるか？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48</a:t>
            </a:fld>
            <a:endParaRPr kumimoji="1" lang="ja-JP" altLang="en-US"/>
          </a:p>
        </p:txBody>
      </p:sp>
      <p:sp>
        <p:nvSpPr>
          <p:cNvPr id="5" name="正方形/長方形 4"/>
          <p:cNvSpPr/>
          <p:nvPr/>
        </p:nvSpPr>
        <p:spPr>
          <a:xfrm>
            <a:off x="426367" y="951984"/>
            <a:ext cx="8291265" cy="1008112"/>
          </a:xfrm>
          <a:prstGeom prst="rect">
            <a:avLst/>
          </a:prstGeom>
          <a:solidFill>
            <a:srgbClr val="FF6666"/>
          </a:solidFill>
          <a:ln>
            <a:solidFill>
              <a:srgbClr val="FF666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現行システム（オンプレミス）の構成や運用をそのままに移行しても</a:t>
            </a:r>
          </a:p>
          <a:p>
            <a:pPr algn="ctr"/>
            <a:r>
              <a:rPr kumimoji="1" lang="ja-JP" altLang="en-US" sz="4400" dirty="0" smtClean="0">
                <a:solidFill>
                  <a:srgbClr val="FFFFFF"/>
                </a:solidFill>
                <a:latin typeface="ＭＳ Ｐゴシック"/>
                <a:ea typeface="ＭＳ Ｐゴシック"/>
                <a:cs typeface="ＭＳ Ｐゴシック"/>
              </a:rPr>
              <a:t>コスト削減は難しい</a:t>
            </a:r>
            <a:endParaRPr kumimoji="1" lang="ja-JP" altLang="en-US" sz="4400" dirty="0">
              <a:solidFill>
                <a:srgbClr val="FFFFFF"/>
              </a:solidFill>
              <a:latin typeface="ＭＳ Ｐゴシック"/>
              <a:ea typeface="ＭＳ Ｐゴシック"/>
              <a:cs typeface="ＭＳ Ｐゴシック"/>
            </a:endParaRPr>
          </a:p>
        </p:txBody>
      </p:sp>
      <p:sp>
        <p:nvSpPr>
          <p:cNvPr id="6" name="正方形/長方形 5"/>
          <p:cNvSpPr/>
          <p:nvPr/>
        </p:nvSpPr>
        <p:spPr>
          <a:xfrm>
            <a:off x="430316" y="2060848"/>
            <a:ext cx="8287316" cy="432048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サーバー台数</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サーバー台数が多いとシステムが複雑になり、構築・インテグレーション費用が増加する</a:t>
            </a:r>
          </a:p>
          <a:p>
            <a:pPr marL="742950" lvl="1" indent="-285750">
              <a:buFont typeface="Wingdings" charset="2"/>
              <a:buChar char="Ø"/>
            </a:pPr>
            <a:r>
              <a:rPr lang="ja-JP" altLang="en-US" sz="1400" dirty="0">
                <a:solidFill>
                  <a:srgbClr val="FFFFFF"/>
                </a:solidFill>
                <a:latin typeface="ＭＳ Ｐゴシック"/>
                <a:ea typeface="ＭＳ Ｐゴシック"/>
                <a:cs typeface="ＭＳ Ｐゴシック"/>
              </a:rPr>
              <a:t>販売代理店（</a:t>
            </a:r>
            <a:r>
              <a:rPr lang="en-US" altLang="ja-JP" sz="1400" dirty="0">
                <a:solidFill>
                  <a:srgbClr val="FFFFFF"/>
                </a:solidFill>
                <a:latin typeface="ＭＳ Ｐゴシック"/>
                <a:ea typeface="ＭＳ Ｐゴシック"/>
                <a:cs typeface="ＭＳ Ｐゴシック"/>
              </a:rPr>
              <a:t>SI</a:t>
            </a:r>
            <a:r>
              <a:rPr lang="ja-JP" altLang="en-US" sz="1400" dirty="0">
                <a:solidFill>
                  <a:srgbClr val="FFFFFF"/>
                </a:solidFill>
                <a:latin typeface="ＭＳ Ｐゴシック"/>
                <a:ea typeface="ＭＳ Ｐゴシック"/>
                <a:cs typeface="ＭＳ Ｐゴシック"/>
              </a:rPr>
              <a:t>事業者など）に任せると台数に応じて販売マージンや手数料が</a:t>
            </a:r>
            <a:r>
              <a:rPr lang="ja-JP" altLang="en-US" sz="1400" dirty="0" smtClean="0">
                <a:solidFill>
                  <a:srgbClr val="FFFFFF"/>
                </a:solidFill>
                <a:latin typeface="ＭＳ Ｐゴシック"/>
                <a:ea typeface="ＭＳ Ｐゴシック"/>
                <a:cs typeface="ＭＳ Ｐゴシック"/>
              </a:rPr>
              <a:t>必要となる</a:t>
            </a:r>
            <a:endParaRPr kumimoji="1" lang="ja-JP" altLang="en-US" sz="1400" dirty="0" smtClean="0">
              <a:solidFill>
                <a:srgbClr val="FFFFFF"/>
              </a:solidFill>
              <a:latin typeface="ＭＳ Ｐゴシック"/>
              <a:ea typeface="ＭＳ Ｐゴシック"/>
              <a:cs typeface="ＭＳ Ｐゴシック"/>
            </a:endParaRP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管理対象のサーバー台数が多いと保守・サポート費用が増加する</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サーバー稼働時間</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使わないサーバー・インスタンスが停止されずに動いている</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割引が効くはずの年額一括にしたが、全てを使われずに無駄な費用を払ってしまう</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常時稼働が前提のオンプレミスと同じ運用方法で料金が嵩んでしまう</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サービス・レベル</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パックアップ</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冗長化構成</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その他、サポートオプションの契約</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データ転送コスト</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ダウンロードデータ転送</a:t>
            </a:r>
            <a:r>
              <a:rPr lang="ja-JP" altLang="en-US" sz="1400" dirty="0">
                <a:solidFill>
                  <a:srgbClr val="FFFFFF"/>
                </a:solidFill>
                <a:latin typeface="ＭＳ Ｐゴシック"/>
                <a:ea typeface="ＭＳ Ｐゴシック"/>
                <a:cs typeface="ＭＳ Ｐゴシック"/>
              </a:rPr>
              <a:t>（外部へのデータ持ちだし</a:t>
            </a:r>
            <a:r>
              <a:rPr lang="ja-JP" altLang="en-US" sz="1400" dirty="0" smtClean="0">
                <a:solidFill>
                  <a:srgbClr val="FFFFFF"/>
                </a:solidFill>
                <a:latin typeface="ＭＳ Ｐゴシック"/>
                <a:ea typeface="ＭＳ Ｐゴシック"/>
                <a:cs typeface="ＭＳ Ｐゴシック"/>
              </a:rPr>
              <a:t>）</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外部ネットワーク回線費用（閉域網、国際回線等）</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社員人件費</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運用管理などに関わる社員の人件費はクラウドに機能が移管してもそのまま残存</a:t>
            </a:r>
            <a:endParaRPr kumimoji="1" lang="ja-JP" altLang="en-US" sz="1400" dirty="0">
              <a:solidFill>
                <a:srgbClr val="FFFFFF"/>
              </a:solidFill>
              <a:latin typeface="ＭＳ Ｐゴシック"/>
              <a:ea typeface="ＭＳ Ｐゴシック"/>
              <a:cs typeface="ＭＳ Ｐゴシック"/>
            </a:endParaRPr>
          </a:p>
        </p:txBody>
      </p:sp>
      <p:sp>
        <p:nvSpPr>
          <p:cNvPr id="7" name="四角形吹き出し 6"/>
          <p:cNvSpPr/>
          <p:nvPr/>
        </p:nvSpPr>
        <p:spPr>
          <a:xfrm>
            <a:off x="6300192" y="3068960"/>
            <a:ext cx="2717658" cy="477800"/>
          </a:xfrm>
          <a:prstGeom prst="wedgeRectCallout">
            <a:avLst>
              <a:gd name="adj1" fmla="val 10301"/>
              <a:gd name="adj2" fmla="val -10033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Meiryo" charset="-128"/>
                <a:ea typeface="Meiryo" charset="-128"/>
                <a:cs typeface="Meiryo" charset="-128"/>
              </a:rPr>
              <a:t>SI</a:t>
            </a:r>
            <a:r>
              <a:rPr kumimoji="1" lang="ja-JP" altLang="en-US" sz="1200" dirty="0" smtClean="0">
                <a:solidFill>
                  <a:srgbClr val="FFFFFF"/>
                </a:solidFill>
                <a:latin typeface="Meiryo" charset="-128"/>
                <a:ea typeface="Meiryo" charset="-128"/>
                <a:cs typeface="Meiryo" charset="-128"/>
              </a:rPr>
              <a:t>事業者によっては、サーバー台数を増やそうとする場合がある！</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894587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3347863" y="1194249"/>
            <a:ext cx="5233993" cy="4149646"/>
          </a:xfrm>
          <a:prstGeom prst="rect">
            <a:avLst/>
          </a:prstGeom>
          <a:solidFill>
            <a:schemeClr val="tx2">
              <a:lumMod val="60000"/>
              <a:lumOff val="40000"/>
              <a:alpha val="2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385014" y="2477770"/>
            <a:ext cx="3892976" cy="2816449"/>
          </a:xfrm>
          <a:prstGeom prst="rect">
            <a:avLst/>
          </a:prstGeom>
          <a:solidFill>
            <a:schemeClr val="tx2">
              <a:lumMod val="60000"/>
              <a:lumOff val="40000"/>
              <a:alpha val="2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347864" y="3436350"/>
            <a:ext cx="2662004" cy="1907546"/>
          </a:xfrm>
          <a:prstGeom prst="rect">
            <a:avLst/>
          </a:prstGeom>
          <a:solidFill>
            <a:srgbClr val="0432FF">
              <a:alpha val="11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クラウドサービスのコスト構造</a:t>
            </a:r>
            <a:endParaRPr kumimoji="1" lang="ja-JP" altLang="en-US" dirty="0"/>
          </a:p>
        </p:txBody>
      </p:sp>
      <p:sp>
        <p:nvSpPr>
          <p:cNvPr id="3" name="スライド番号プレースホルダー 2"/>
          <p:cNvSpPr>
            <a:spLocks noGrp="1"/>
          </p:cNvSpPr>
          <p:nvPr>
            <p:ph type="sldNum" sz="quarter" idx="12"/>
          </p:nvPr>
        </p:nvSpPr>
        <p:spPr>
          <a:xfrm>
            <a:off x="6948264" y="6652989"/>
            <a:ext cx="2133600" cy="217800"/>
          </a:xfrm>
        </p:spPr>
        <p:txBody>
          <a:bodyPr/>
          <a:lstStyle/>
          <a:p>
            <a:fld id="{8FF8CC5D-A65D-5946-99B5-645367A967AD}" type="slidenum">
              <a:rPr kumimoji="1" lang="ja-JP" altLang="en-US" smtClean="0"/>
              <a:t>49</a:t>
            </a:fld>
            <a:endParaRPr kumimoji="1" lang="ja-JP" altLang="en-US"/>
          </a:p>
        </p:txBody>
      </p:sp>
      <p:sp>
        <p:nvSpPr>
          <p:cNvPr id="4" name="正方形/長方形 3"/>
          <p:cNvSpPr/>
          <p:nvPr/>
        </p:nvSpPr>
        <p:spPr>
          <a:xfrm>
            <a:off x="467544" y="1488461"/>
            <a:ext cx="2880320" cy="93610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アプリケーション</a:t>
            </a:r>
          </a:p>
          <a:p>
            <a:pPr algn="ctr"/>
            <a:r>
              <a:rPr kumimoji="1" lang="ja-JP" altLang="en-US" sz="1400" dirty="0" smtClean="0">
                <a:solidFill>
                  <a:srgbClr val="FFFFFF"/>
                </a:solidFill>
                <a:latin typeface="Meiryo" charset="-128"/>
                <a:ea typeface="Meiryo" charset="-128"/>
                <a:cs typeface="Meiryo" charset="-128"/>
              </a:rPr>
              <a:t>ライセンス・構築（減価償却）</a:t>
            </a:r>
          </a:p>
          <a:p>
            <a:pPr algn="ct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67544" y="2462406"/>
            <a:ext cx="2880320" cy="9361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開発・実行環境</a:t>
            </a:r>
          </a:p>
          <a:p>
            <a:pPr algn="ctr"/>
            <a:r>
              <a:rPr kumimoji="1" lang="ja-JP" altLang="en-US" sz="1400" dirty="0" smtClean="0">
                <a:solidFill>
                  <a:srgbClr val="FFFFFF"/>
                </a:solidFill>
                <a:latin typeface="Meiryo" charset="-128"/>
                <a:ea typeface="Meiryo" charset="-128"/>
                <a:cs typeface="Meiryo" charset="-128"/>
              </a:rPr>
              <a:t>ライセンス・構築（減価償却）</a:t>
            </a:r>
          </a:p>
          <a:p>
            <a:pPr algn="ct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467544" y="3436351"/>
            <a:ext cx="2880320" cy="9361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ハードウェア</a:t>
            </a:r>
          </a:p>
          <a:p>
            <a:pPr algn="ctr"/>
            <a:r>
              <a:rPr kumimoji="1" lang="ja-JP" altLang="en-US" sz="1400" dirty="0" smtClean="0">
                <a:solidFill>
                  <a:srgbClr val="FFFFFF"/>
                </a:solidFill>
                <a:latin typeface="Meiryo" charset="-128"/>
                <a:ea typeface="Meiryo" charset="-128"/>
                <a:cs typeface="Meiryo" charset="-128"/>
              </a:rPr>
              <a:t>調達・構築（減価償却</a:t>
            </a:r>
            <a:r>
              <a:rPr kumimoji="1" lang="en-US" altLang="ja-JP" sz="1400" dirty="0" smtClean="0">
                <a:solidFill>
                  <a:srgbClr val="FFFFFF"/>
                </a:solidFill>
                <a:latin typeface="Meiryo" charset="-128"/>
                <a:ea typeface="Meiryo" charset="-128"/>
                <a:cs typeface="Meiryo" charset="-128"/>
              </a:rPr>
              <a:t>/</a:t>
            </a:r>
            <a:r>
              <a:rPr kumimoji="1" lang="ja-JP" altLang="en-US" sz="1400" dirty="0" smtClean="0">
                <a:solidFill>
                  <a:srgbClr val="FFFFFF"/>
                </a:solidFill>
                <a:latin typeface="Meiryo" charset="-128"/>
                <a:ea typeface="Meiryo" charset="-128"/>
                <a:cs typeface="Meiryo" charset="-128"/>
              </a:rPr>
              <a:t>リース）</a:t>
            </a:r>
          </a:p>
          <a:p>
            <a:pPr algn="ctr"/>
            <a:endParaRPr kumimoji="1" lang="ja-JP" altLang="en-US" sz="1400" dirty="0">
              <a:solidFill>
                <a:srgbClr val="FFFFFF"/>
              </a:solidFill>
              <a:latin typeface="Meiryo" charset="-128"/>
              <a:ea typeface="Meiryo" charset="-128"/>
              <a:cs typeface="Meiryo" charset="-128"/>
            </a:endParaRPr>
          </a:p>
        </p:txBody>
      </p:sp>
      <p:sp>
        <p:nvSpPr>
          <p:cNvPr id="7" name="正方形/長方形 6"/>
          <p:cNvSpPr/>
          <p:nvPr/>
        </p:nvSpPr>
        <p:spPr>
          <a:xfrm>
            <a:off x="467544" y="4410296"/>
            <a:ext cx="2880320" cy="9361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データセンター・設備</a:t>
            </a:r>
          </a:p>
          <a:p>
            <a:pPr algn="ctr"/>
            <a:r>
              <a:rPr kumimoji="1" lang="ja-JP" altLang="en-US" sz="1400" dirty="0" smtClean="0">
                <a:solidFill>
                  <a:srgbClr val="FFFFFF"/>
                </a:solidFill>
                <a:latin typeface="Meiryo" charset="-128"/>
                <a:ea typeface="Meiryo" charset="-128"/>
                <a:cs typeface="Meiryo" charset="-128"/>
              </a:rPr>
              <a:t>設置費用・電気料金・賃借料金</a:t>
            </a:r>
          </a:p>
          <a:p>
            <a:pPr algn="ctr"/>
            <a:endParaRPr kumimoji="1" lang="ja-JP" altLang="en-US" sz="1400" dirty="0">
              <a:solidFill>
                <a:srgbClr val="FFFFFF"/>
              </a:solidFill>
              <a:latin typeface="Meiryo" charset="-128"/>
              <a:ea typeface="Meiryo" charset="-128"/>
              <a:cs typeface="Meiryo" charset="-128"/>
            </a:endParaRPr>
          </a:p>
        </p:txBody>
      </p:sp>
      <p:sp>
        <p:nvSpPr>
          <p:cNvPr id="13" name="正方形/長方形 12"/>
          <p:cNvSpPr/>
          <p:nvPr/>
        </p:nvSpPr>
        <p:spPr>
          <a:xfrm>
            <a:off x="4800600" y="3436351"/>
            <a:ext cx="1209268" cy="191004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IaaS</a:t>
            </a:r>
            <a:endParaRPr kumimoji="1" lang="ja-JP" altLang="en-US" sz="1400" dirty="0">
              <a:solidFill>
                <a:srgbClr val="FFFFFF"/>
              </a:solidFill>
              <a:latin typeface="Meiryo" charset="-128"/>
              <a:ea typeface="Meiryo" charset="-128"/>
              <a:cs typeface="Meiryo" charset="-128"/>
            </a:endParaRPr>
          </a:p>
        </p:txBody>
      </p:sp>
      <p:sp>
        <p:nvSpPr>
          <p:cNvPr id="14" name="正方形/長方形 13"/>
          <p:cNvSpPr/>
          <p:nvPr/>
        </p:nvSpPr>
        <p:spPr>
          <a:xfrm>
            <a:off x="6084168" y="2462407"/>
            <a:ext cx="1193822" cy="2881488"/>
          </a:xfrm>
          <a:prstGeom prst="rect">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PaaS</a:t>
            </a:r>
            <a:endParaRPr kumimoji="1" lang="ja-JP" altLang="en-US" sz="1400" dirty="0">
              <a:solidFill>
                <a:srgbClr val="FFFFFF"/>
              </a:solidFill>
              <a:latin typeface="Meiryo" charset="-128"/>
              <a:ea typeface="Meiryo" charset="-128"/>
              <a:cs typeface="Meiryo" charset="-128"/>
            </a:endParaRPr>
          </a:p>
        </p:txBody>
      </p:sp>
      <p:sp>
        <p:nvSpPr>
          <p:cNvPr id="15" name="正方形/長方形 14"/>
          <p:cNvSpPr/>
          <p:nvPr/>
        </p:nvSpPr>
        <p:spPr>
          <a:xfrm>
            <a:off x="7380312" y="1196753"/>
            <a:ext cx="1209268" cy="414714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SaaS</a:t>
            </a:r>
            <a:endParaRPr kumimoji="1" lang="ja-JP" altLang="en-US" sz="1400" dirty="0">
              <a:solidFill>
                <a:srgbClr val="FFFFFF"/>
              </a:solidFill>
              <a:latin typeface="Meiryo" charset="-128"/>
              <a:ea typeface="Meiryo" charset="-128"/>
              <a:cs typeface="Meiryo" charset="-128"/>
            </a:endParaRPr>
          </a:p>
        </p:txBody>
      </p:sp>
      <p:sp>
        <p:nvSpPr>
          <p:cNvPr id="16" name="正方形/長方形 15"/>
          <p:cNvSpPr/>
          <p:nvPr/>
        </p:nvSpPr>
        <p:spPr>
          <a:xfrm>
            <a:off x="4816046" y="5411060"/>
            <a:ext cx="1193822" cy="253865"/>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sp>
        <p:nvSpPr>
          <p:cNvPr id="17" name="正方形/長方形 16"/>
          <p:cNvSpPr/>
          <p:nvPr/>
        </p:nvSpPr>
        <p:spPr>
          <a:xfrm>
            <a:off x="6084168" y="5411060"/>
            <a:ext cx="1193822" cy="5760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sp>
        <p:nvSpPr>
          <p:cNvPr id="18" name="正方形/長方形 17"/>
          <p:cNvSpPr/>
          <p:nvPr/>
        </p:nvSpPr>
        <p:spPr>
          <a:xfrm>
            <a:off x="7388035" y="5411060"/>
            <a:ext cx="1193822" cy="918446"/>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cxnSp>
        <p:nvCxnSpPr>
          <p:cNvPr id="21" name="カギ線コネクタ 20"/>
          <p:cNvCxnSpPr>
            <a:endCxn id="16" idx="1"/>
          </p:cNvCxnSpPr>
          <p:nvPr/>
        </p:nvCxnSpPr>
        <p:spPr>
          <a:xfrm rot="16200000" flipH="1">
            <a:off x="3904692" y="4626639"/>
            <a:ext cx="1146616" cy="676092"/>
          </a:xfrm>
          <a:prstGeom prst="bentConnector2">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カギ線コネクタ 24"/>
          <p:cNvCxnSpPr/>
          <p:nvPr/>
        </p:nvCxnSpPr>
        <p:spPr>
          <a:xfrm rot="16200000" flipH="1">
            <a:off x="3732159" y="3518272"/>
            <a:ext cx="2471774" cy="2232249"/>
          </a:xfrm>
          <a:prstGeom prst="bentConnector3">
            <a:avLst>
              <a:gd name="adj1" fmla="val 100175"/>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カギ線コネクタ 34"/>
          <p:cNvCxnSpPr/>
          <p:nvPr/>
        </p:nvCxnSpPr>
        <p:spPr>
          <a:xfrm rot="16200000" flipH="1">
            <a:off x="3137540" y="1914808"/>
            <a:ext cx="4676843" cy="3824147"/>
          </a:xfrm>
          <a:prstGeom prst="bentConnector3">
            <a:avLst>
              <a:gd name="adj1" fmla="val 100115"/>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467544" y="2170699"/>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9" name="正方形/長方形 8"/>
          <p:cNvSpPr/>
          <p:nvPr/>
        </p:nvSpPr>
        <p:spPr>
          <a:xfrm>
            <a:off x="451657" y="1196752"/>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サポート・ヘルプデスク</a:t>
            </a:r>
            <a:endParaRPr kumimoji="1" lang="ja-JP" altLang="en-US" sz="1600" dirty="0">
              <a:solidFill>
                <a:srgbClr val="FFFFFF"/>
              </a:solidFill>
              <a:latin typeface="Meiryo" charset="-128"/>
              <a:ea typeface="Meiryo" charset="-128"/>
              <a:cs typeface="Meiryo" charset="-128"/>
            </a:endParaRPr>
          </a:p>
        </p:txBody>
      </p:sp>
      <p:sp>
        <p:nvSpPr>
          <p:cNvPr id="10" name="正方形/長方形 9"/>
          <p:cNvSpPr/>
          <p:nvPr/>
        </p:nvSpPr>
        <p:spPr>
          <a:xfrm>
            <a:off x="467544" y="3144643"/>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467544" y="4118590"/>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12" name="正方形/長方形 11"/>
          <p:cNvSpPr/>
          <p:nvPr/>
        </p:nvSpPr>
        <p:spPr>
          <a:xfrm>
            <a:off x="467544" y="5092535"/>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41" name="ホームベース 40"/>
          <p:cNvSpPr/>
          <p:nvPr/>
        </p:nvSpPr>
        <p:spPr>
          <a:xfrm>
            <a:off x="467544" y="5537993"/>
            <a:ext cx="2880320" cy="791513"/>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rgbClr val="FFFFFF"/>
                </a:solidFill>
                <a:latin typeface="Meiryo" charset="-128"/>
                <a:ea typeface="Meiryo" charset="-128"/>
                <a:cs typeface="Meiryo" charset="-128"/>
              </a:rPr>
              <a:t>社員が行っている場合</a:t>
            </a:r>
          </a:p>
          <a:p>
            <a:pPr algn="ctr"/>
            <a:r>
              <a:rPr lang="ja-JP" altLang="en-US" sz="1600" dirty="0" smtClean="0">
                <a:solidFill>
                  <a:srgbClr val="FFFFFF"/>
                </a:solidFill>
                <a:latin typeface="Meiryo" charset="-128"/>
                <a:ea typeface="Meiryo" charset="-128"/>
                <a:cs typeface="Meiryo" charset="-128"/>
              </a:rPr>
              <a:t>運用コストは削減されない</a:t>
            </a:r>
            <a:endParaRPr lang="ja-JP" altLang="en-US" sz="16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59690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スマート・コンストラクション：土木工事の自動化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pic>
        <p:nvPicPr>
          <p:cNvPr id="4" name="図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90280"/>
            <a:ext cx="8226369" cy="4603102"/>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228600" y="5882949"/>
            <a:ext cx="8686800" cy="369332"/>
          </a:xfrm>
          <a:prstGeom prst="rect">
            <a:avLst/>
          </a:prstGeom>
        </p:spPr>
        <p:txBody>
          <a:bodyPr wrap="square">
            <a:spAutoFit/>
          </a:bodyPr>
          <a:lstStyle/>
          <a:p>
            <a:pPr algn="ctr"/>
            <a:r>
              <a:rPr lang="ja-JP" altLang="en-US" dirty="0" smtClean="0">
                <a:solidFill>
                  <a:schemeClr val="tx1">
                    <a:lumMod val="50000"/>
                    <a:lumOff val="50000"/>
                  </a:schemeClr>
                </a:solidFill>
                <a:latin typeface="Meiryo" charset="-128"/>
                <a:ea typeface="Meiryo" charset="-128"/>
                <a:cs typeface="Meiryo" charset="-128"/>
              </a:rPr>
              <a:t>サービスとしての土木工事、スキルの不足を自動化で補う</a:t>
            </a:r>
            <a:endParaRPr lang="ja-JP" altLang="en-US" dirty="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8119971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5750754" y="797641"/>
            <a:ext cx="3213734" cy="572770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クラウドサービスのコスト構造</a:t>
            </a:r>
            <a:endParaRPr kumimoji="1" lang="ja-JP" altLang="en-US" dirty="0"/>
          </a:p>
        </p:txBody>
      </p:sp>
      <p:sp>
        <p:nvSpPr>
          <p:cNvPr id="3" name="スライド番号プレースホルダー 2"/>
          <p:cNvSpPr>
            <a:spLocks noGrp="1"/>
          </p:cNvSpPr>
          <p:nvPr>
            <p:ph type="sldNum" sz="quarter" idx="12"/>
          </p:nvPr>
        </p:nvSpPr>
        <p:spPr>
          <a:xfrm>
            <a:off x="6943799" y="6640200"/>
            <a:ext cx="2133600" cy="217800"/>
          </a:xfrm>
        </p:spPr>
        <p:txBody>
          <a:bodyPr/>
          <a:lstStyle/>
          <a:p>
            <a:fld id="{8FF8CC5D-A65D-5946-99B5-645367A967AD}" type="slidenum">
              <a:rPr kumimoji="1" lang="ja-JP" altLang="en-US" smtClean="0"/>
              <a:t>50</a:t>
            </a:fld>
            <a:endParaRPr kumimoji="1" lang="ja-JP" altLang="en-US"/>
          </a:p>
        </p:txBody>
      </p:sp>
      <p:sp>
        <p:nvSpPr>
          <p:cNvPr id="4" name="正方形/長方形 3"/>
          <p:cNvSpPr/>
          <p:nvPr/>
        </p:nvSpPr>
        <p:spPr>
          <a:xfrm>
            <a:off x="180636" y="90872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88215" y="185004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88215" y="2759596"/>
            <a:ext cx="8306422" cy="82862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80636" y="3717032"/>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80636" y="468861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ホームベース 8"/>
          <p:cNvSpPr/>
          <p:nvPr/>
        </p:nvSpPr>
        <p:spPr>
          <a:xfrm>
            <a:off x="278145" y="102646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mtClean="0">
                <a:solidFill>
                  <a:srgbClr val="FFFFFF"/>
                </a:solidFill>
                <a:latin typeface="Meiryo" charset="-128"/>
                <a:ea typeface="Meiryo" charset="-128"/>
                <a:cs typeface="Meiryo" charset="-128"/>
              </a:rPr>
              <a:t>サーバー</a:t>
            </a:r>
            <a:endParaRPr kumimoji="1" lang="ja-JP" altLang="en-US" dirty="0">
              <a:solidFill>
                <a:srgbClr val="FFFFFF"/>
              </a:solidFill>
              <a:latin typeface="Meiryo" charset="-128"/>
              <a:ea typeface="Meiryo" charset="-128"/>
              <a:cs typeface="Meiryo" charset="-128"/>
            </a:endParaRPr>
          </a:p>
        </p:txBody>
      </p:sp>
      <p:sp>
        <p:nvSpPr>
          <p:cNvPr id="10" name="ホームベース 9"/>
          <p:cNvSpPr/>
          <p:nvPr/>
        </p:nvSpPr>
        <p:spPr>
          <a:xfrm>
            <a:off x="278145" y="196778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ストレージ</a:t>
            </a:r>
            <a:endParaRPr kumimoji="1" lang="ja-JP" altLang="en-US" dirty="0">
              <a:solidFill>
                <a:srgbClr val="FFFFFF"/>
              </a:solidFill>
              <a:latin typeface="Meiryo" charset="-128"/>
              <a:ea typeface="Meiryo" charset="-128"/>
              <a:cs typeface="Meiryo" charset="-128"/>
            </a:endParaRPr>
          </a:p>
        </p:txBody>
      </p:sp>
      <p:sp>
        <p:nvSpPr>
          <p:cNvPr id="11" name="ホームベース 10"/>
          <p:cNvSpPr/>
          <p:nvPr/>
        </p:nvSpPr>
        <p:spPr>
          <a:xfrm>
            <a:off x="278145" y="2877342"/>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データ転送</a:t>
            </a:r>
            <a:endParaRPr kumimoji="1" lang="ja-JP" altLang="en-US" dirty="0">
              <a:solidFill>
                <a:srgbClr val="FFFFFF"/>
              </a:solidFill>
              <a:latin typeface="Meiryo" charset="-128"/>
              <a:ea typeface="Meiryo" charset="-128"/>
              <a:cs typeface="Meiryo" charset="-128"/>
            </a:endParaRPr>
          </a:p>
        </p:txBody>
      </p:sp>
      <p:sp>
        <p:nvSpPr>
          <p:cNvPr id="12" name="ホームベース 11"/>
          <p:cNvSpPr/>
          <p:nvPr/>
        </p:nvSpPr>
        <p:spPr>
          <a:xfrm>
            <a:off x="278145" y="3837843"/>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内部ネットワーク</a:t>
            </a:r>
            <a:endParaRPr kumimoji="1" lang="ja-JP" altLang="en-US" sz="1400" dirty="0">
              <a:solidFill>
                <a:srgbClr val="FFFFFF"/>
              </a:solidFill>
              <a:latin typeface="Meiryo" charset="-128"/>
              <a:ea typeface="Meiryo" charset="-128"/>
              <a:cs typeface="Meiryo" charset="-128"/>
            </a:endParaRPr>
          </a:p>
        </p:txBody>
      </p:sp>
      <p:sp>
        <p:nvSpPr>
          <p:cNvPr id="13" name="ホームベース 12"/>
          <p:cNvSpPr/>
          <p:nvPr/>
        </p:nvSpPr>
        <p:spPr>
          <a:xfrm>
            <a:off x="278145" y="480635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外部ネットワーク</a:t>
            </a:r>
            <a:endParaRPr kumimoji="1" lang="ja-JP" altLang="en-US" sz="1400" dirty="0">
              <a:solidFill>
                <a:srgbClr val="FFFFFF"/>
              </a:solidFill>
              <a:latin typeface="Meiryo" charset="-128"/>
              <a:ea typeface="Meiryo" charset="-128"/>
              <a:cs typeface="Meiryo" charset="-128"/>
            </a:endParaRPr>
          </a:p>
        </p:txBody>
      </p:sp>
      <p:sp>
        <p:nvSpPr>
          <p:cNvPr id="14" name="テキスト ボックス 13"/>
          <p:cNvSpPr txBox="1"/>
          <p:nvPr/>
        </p:nvSpPr>
        <p:spPr>
          <a:xfrm>
            <a:off x="2153240" y="1131930"/>
            <a:ext cx="1467068"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能力</a:t>
            </a:r>
            <a:r>
              <a:rPr kumimoji="1" lang="en-US" altLang="ja-JP" sz="2000" dirty="0" smtClean="0">
                <a:solidFill>
                  <a:srgbClr val="0432FF"/>
                </a:solidFill>
                <a:latin typeface="Meiryo" charset="-128"/>
                <a:ea typeface="Meiryo" charset="-128"/>
                <a:cs typeface="Meiryo" charset="-128"/>
              </a:rPr>
              <a:t>×</a:t>
            </a:r>
            <a:r>
              <a:rPr kumimoji="1" lang="ja-JP" altLang="en-US" sz="2000" dirty="0" smtClean="0">
                <a:solidFill>
                  <a:srgbClr val="0432FF"/>
                </a:solidFill>
                <a:latin typeface="Meiryo" charset="-128"/>
                <a:ea typeface="Meiryo" charset="-128"/>
                <a:cs typeface="Meiryo" charset="-128"/>
              </a:rPr>
              <a:t>時間</a:t>
            </a:r>
            <a:endParaRPr kumimoji="1" lang="ja-JP" altLang="en-US" sz="2000" dirty="0">
              <a:solidFill>
                <a:srgbClr val="0432FF"/>
              </a:solidFill>
              <a:latin typeface="Meiryo" charset="-128"/>
              <a:ea typeface="Meiryo" charset="-128"/>
              <a:cs typeface="Meiryo" charset="-128"/>
            </a:endParaRPr>
          </a:p>
        </p:txBody>
      </p:sp>
      <p:sp>
        <p:nvSpPr>
          <p:cNvPr id="15" name="テキスト ボックス 14"/>
          <p:cNvSpPr txBox="1"/>
          <p:nvPr/>
        </p:nvSpPr>
        <p:spPr>
          <a:xfrm>
            <a:off x="2151478" y="2081683"/>
            <a:ext cx="1210588" cy="400110"/>
          </a:xfrm>
          <a:prstGeom prst="rect">
            <a:avLst/>
          </a:prstGeom>
          <a:noFill/>
        </p:spPr>
        <p:txBody>
          <a:bodyPr wrap="none" rtlCol="0">
            <a:spAutoFit/>
          </a:bodyPr>
          <a:lstStyle/>
          <a:p>
            <a:r>
              <a:rPr kumimoji="1" lang="ja-JP" altLang="en-US" sz="2000" smtClean="0">
                <a:solidFill>
                  <a:srgbClr val="0432FF"/>
                </a:solidFill>
                <a:latin typeface="Meiryo" charset="-128"/>
                <a:ea typeface="Meiryo" charset="-128"/>
                <a:cs typeface="Meiryo" charset="-128"/>
              </a:rPr>
              <a:t>容量／月</a:t>
            </a:r>
            <a:endParaRPr kumimoji="1" lang="ja-JP" altLang="en-US" sz="2000" dirty="0">
              <a:solidFill>
                <a:srgbClr val="0432FF"/>
              </a:solidFill>
              <a:latin typeface="Meiryo" charset="-128"/>
              <a:ea typeface="Meiryo" charset="-128"/>
              <a:cs typeface="Meiryo" charset="-128"/>
            </a:endParaRPr>
          </a:p>
        </p:txBody>
      </p:sp>
      <p:sp>
        <p:nvSpPr>
          <p:cNvPr id="16" name="テキスト ボックス 15"/>
          <p:cNvSpPr txBox="1"/>
          <p:nvPr/>
        </p:nvSpPr>
        <p:spPr>
          <a:xfrm>
            <a:off x="2150926" y="2866190"/>
            <a:ext cx="1826141" cy="707886"/>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転送量（</a:t>
            </a:r>
            <a:r>
              <a:rPr kumimoji="1" lang="en-US" altLang="ja-JP" sz="2000" dirty="0" smtClean="0">
                <a:solidFill>
                  <a:srgbClr val="0432FF"/>
                </a:solidFill>
                <a:latin typeface="Meiryo" charset="-128"/>
                <a:ea typeface="Meiryo" charset="-128"/>
                <a:cs typeface="Meiryo" charset="-128"/>
              </a:rPr>
              <a:t>GB</a:t>
            </a:r>
            <a:r>
              <a:rPr kumimoji="1" lang="ja-JP" altLang="en-US" sz="2000" dirty="0" smtClean="0">
                <a:solidFill>
                  <a:srgbClr val="0432FF"/>
                </a:solidFill>
                <a:latin typeface="Meiryo" charset="-128"/>
                <a:ea typeface="Meiryo" charset="-128"/>
                <a:cs typeface="Meiryo" charset="-128"/>
              </a:rPr>
              <a:t>）</a:t>
            </a:r>
            <a:endParaRPr kumimoji="1" lang="en-US" altLang="ja-JP" sz="2000" dirty="0" smtClean="0">
              <a:solidFill>
                <a:srgbClr val="0432FF"/>
              </a:solidFill>
              <a:latin typeface="Meiryo" charset="-128"/>
              <a:ea typeface="Meiryo" charset="-128"/>
              <a:cs typeface="Meiryo" charset="-128"/>
            </a:endParaRPr>
          </a:p>
          <a:p>
            <a:r>
              <a:rPr kumimoji="1" lang="ja-JP" altLang="en-US" sz="2000" dirty="0" smtClean="0">
                <a:solidFill>
                  <a:srgbClr val="0432FF"/>
                </a:solidFill>
                <a:latin typeface="Meiryo" charset="-128"/>
                <a:ea typeface="Meiryo" charset="-128"/>
                <a:cs typeface="Meiryo" charset="-128"/>
              </a:rPr>
              <a:t>ダウンロード</a:t>
            </a:r>
            <a:endParaRPr kumimoji="1" lang="ja-JP" altLang="en-US" sz="2000" dirty="0">
              <a:solidFill>
                <a:srgbClr val="0432FF"/>
              </a:solidFill>
              <a:latin typeface="Meiryo" charset="-128"/>
              <a:ea typeface="Meiryo" charset="-128"/>
              <a:cs typeface="Meiryo" charset="-128"/>
            </a:endParaRPr>
          </a:p>
        </p:txBody>
      </p:sp>
      <p:sp>
        <p:nvSpPr>
          <p:cNvPr id="17" name="テキスト ボックス 16"/>
          <p:cNvSpPr txBox="1"/>
          <p:nvPr/>
        </p:nvSpPr>
        <p:spPr>
          <a:xfrm>
            <a:off x="2151478" y="3930081"/>
            <a:ext cx="1210588"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定額／月</a:t>
            </a:r>
            <a:endParaRPr kumimoji="1" lang="ja-JP" altLang="en-US" sz="2000" dirty="0">
              <a:solidFill>
                <a:srgbClr val="0432FF"/>
              </a:solidFill>
              <a:latin typeface="Meiryo" charset="-128"/>
              <a:ea typeface="Meiryo" charset="-128"/>
              <a:cs typeface="Meiryo" charset="-128"/>
            </a:endParaRPr>
          </a:p>
        </p:txBody>
      </p:sp>
      <p:sp>
        <p:nvSpPr>
          <p:cNvPr id="18" name="テキスト ボックス 17"/>
          <p:cNvSpPr txBox="1"/>
          <p:nvPr/>
        </p:nvSpPr>
        <p:spPr>
          <a:xfrm>
            <a:off x="2150354" y="4829793"/>
            <a:ext cx="1685077" cy="553998"/>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転送量</a:t>
            </a:r>
          </a:p>
          <a:p>
            <a:r>
              <a:rPr kumimoji="1" lang="ja-JP" altLang="en-US" sz="1000" dirty="0" smtClean="0">
                <a:solidFill>
                  <a:srgbClr val="0432FF"/>
                </a:solidFill>
                <a:latin typeface="Meiryo" charset="-128"/>
                <a:ea typeface="Meiryo" charset="-128"/>
                <a:cs typeface="Meiryo" charset="-128"/>
              </a:rPr>
              <a:t>ポート速度</a:t>
            </a:r>
            <a:r>
              <a:rPr kumimoji="1" lang="en-US" altLang="ja-JP" sz="1000" dirty="0" smtClean="0">
                <a:solidFill>
                  <a:srgbClr val="0432FF"/>
                </a:solidFill>
                <a:latin typeface="Meiryo" charset="-128"/>
                <a:ea typeface="Meiryo" charset="-128"/>
                <a:cs typeface="Meiryo" charset="-128"/>
              </a:rPr>
              <a:t>100M</a:t>
            </a:r>
            <a:r>
              <a:rPr kumimoji="1" lang="ja-JP" altLang="en-US" sz="1000" dirty="0" smtClean="0">
                <a:solidFill>
                  <a:srgbClr val="0432FF"/>
                </a:solidFill>
                <a:latin typeface="Meiryo" charset="-128"/>
                <a:ea typeface="Meiryo" charset="-128"/>
                <a:cs typeface="Meiryo" charset="-128"/>
              </a:rPr>
              <a:t>ビット秒</a:t>
            </a:r>
            <a:endParaRPr kumimoji="1" lang="ja-JP" altLang="en-US" sz="1000" dirty="0">
              <a:solidFill>
                <a:srgbClr val="0432FF"/>
              </a:solidFill>
              <a:latin typeface="Meiryo" charset="-128"/>
              <a:ea typeface="Meiryo" charset="-128"/>
              <a:cs typeface="Meiryo" charset="-128"/>
            </a:endParaRPr>
          </a:p>
        </p:txBody>
      </p:sp>
      <p:sp>
        <p:nvSpPr>
          <p:cNvPr id="20" name="正方形/長方形 19"/>
          <p:cNvSpPr/>
          <p:nvPr/>
        </p:nvSpPr>
        <p:spPr>
          <a:xfrm>
            <a:off x="179512" y="5617823"/>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ホームベース 20"/>
          <p:cNvSpPr/>
          <p:nvPr/>
        </p:nvSpPr>
        <p:spPr>
          <a:xfrm>
            <a:off x="277021" y="5735569"/>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オプション機能</a:t>
            </a:r>
          </a:p>
          <a:p>
            <a:pPr algn="ctr"/>
            <a:r>
              <a:rPr lang="en-US" altLang="ja-JP" sz="1400" dirty="0" smtClean="0">
                <a:solidFill>
                  <a:srgbClr val="FFFFFF"/>
                </a:solidFill>
                <a:latin typeface="Meiryo" charset="-128"/>
                <a:ea typeface="Meiryo" charset="-128"/>
                <a:cs typeface="Meiryo" charset="-128"/>
              </a:rPr>
              <a:t>FW</a:t>
            </a:r>
            <a:r>
              <a:rPr lang="ja-JP" altLang="en-US" sz="1400" dirty="0" smtClean="0">
                <a:solidFill>
                  <a:srgbClr val="FFFFFF"/>
                </a:solidFill>
                <a:latin typeface="Meiryo" charset="-128"/>
                <a:ea typeface="Meiryo" charset="-128"/>
                <a:cs typeface="Meiryo" charset="-128"/>
              </a:rPr>
              <a:t>、</a:t>
            </a:r>
            <a:r>
              <a:rPr lang="en-US" altLang="ja-JP" sz="1400" dirty="0" smtClean="0">
                <a:solidFill>
                  <a:srgbClr val="FFFFFF"/>
                </a:solidFill>
                <a:latin typeface="Meiryo" charset="-128"/>
                <a:ea typeface="Meiryo" charset="-128"/>
                <a:cs typeface="Meiryo" charset="-128"/>
              </a:rPr>
              <a:t>LB</a:t>
            </a:r>
            <a:r>
              <a:rPr lang="ja-JP" altLang="en-US" sz="1400" dirty="0" smtClean="0">
                <a:solidFill>
                  <a:srgbClr val="FFFFFF"/>
                </a:solidFill>
                <a:latin typeface="Meiryo" charset="-128"/>
                <a:ea typeface="Meiryo" charset="-128"/>
                <a:cs typeface="Meiryo" charset="-128"/>
              </a:rPr>
              <a:t>など</a:t>
            </a:r>
            <a:endParaRPr kumimoji="1" lang="ja-JP" altLang="en-US" sz="1400" dirty="0">
              <a:solidFill>
                <a:srgbClr val="FFFFFF"/>
              </a:solidFill>
              <a:latin typeface="Meiryo" charset="-128"/>
              <a:ea typeface="Meiryo" charset="-128"/>
              <a:cs typeface="Meiryo" charset="-128"/>
            </a:endParaRPr>
          </a:p>
        </p:txBody>
      </p:sp>
      <p:sp>
        <p:nvSpPr>
          <p:cNvPr id="22" name="テキスト ボックス 21"/>
          <p:cNvSpPr txBox="1"/>
          <p:nvPr/>
        </p:nvSpPr>
        <p:spPr>
          <a:xfrm>
            <a:off x="2150354" y="5878245"/>
            <a:ext cx="1800493" cy="369332"/>
          </a:xfrm>
          <a:prstGeom prst="rect">
            <a:avLst/>
          </a:prstGeom>
          <a:noFill/>
        </p:spPr>
        <p:txBody>
          <a:bodyPr wrap="none" rtlCol="0">
            <a:spAutoFit/>
          </a:bodyPr>
          <a:lstStyle/>
          <a:p>
            <a:r>
              <a:rPr kumimoji="1" lang="ja-JP" altLang="en-US" dirty="0" smtClean="0">
                <a:solidFill>
                  <a:srgbClr val="0432FF"/>
                </a:solidFill>
                <a:latin typeface="Meiryo" charset="-128"/>
                <a:ea typeface="Meiryo" charset="-128"/>
                <a:cs typeface="Meiryo" charset="-128"/>
              </a:rPr>
              <a:t>オプション単位</a:t>
            </a:r>
            <a:endParaRPr kumimoji="1" lang="ja-JP" altLang="en-US" dirty="0">
              <a:solidFill>
                <a:srgbClr val="0432FF"/>
              </a:solidFill>
              <a:latin typeface="Meiryo" charset="-128"/>
              <a:ea typeface="Meiryo" charset="-128"/>
              <a:cs typeface="Meiryo" charset="-128"/>
            </a:endParaRPr>
          </a:p>
        </p:txBody>
      </p:sp>
      <p:sp>
        <p:nvSpPr>
          <p:cNvPr id="23" name="テキスト ボックス 22"/>
          <p:cNvSpPr txBox="1"/>
          <p:nvPr/>
        </p:nvSpPr>
        <p:spPr>
          <a:xfrm>
            <a:off x="3958675" y="1093136"/>
            <a:ext cx="1792079" cy="461665"/>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インスタンスの能力によって料金は異なる。</a:t>
            </a:r>
          </a:p>
        </p:txBody>
      </p:sp>
      <p:sp>
        <p:nvSpPr>
          <p:cNvPr id="24" name="テキスト ボックス 23"/>
          <p:cNvSpPr txBox="1"/>
          <p:nvPr/>
        </p:nvSpPr>
        <p:spPr>
          <a:xfrm>
            <a:off x="3958675" y="2767836"/>
            <a:ext cx="1792079" cy="830997"/>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外部へのデータ転送量に応じて課金される。サービスに</a:t>
            </a:r>
            <a:r>
              <a:rPr kumimoji="1" lang="ja-JP" altLang="en-US" sz="1200" smtClean="0">
                <a:solidFill>
                  <a:srgbClr val="0432FF"/>
                </a:solidFill>
                <a:latin typeface="Meiryo" charset="-128"/>
                <a:ea typeface="Meiryo" charset="-128"/>
                <a:cs typeface="Meiryo" charset="-128"/>
              </a:rPr>
              <a:t>よって異なる。</a:t>
            </a:r>
            <a:endParaRPr kumimoji="1" lang="ja-JP" altLang="en-US" sz="1200" dirty="0" smtClean="0">
              <a:solidFill>
                <a:srgbClr val="0432FF"/>
              </a:solidFill>
              <a:latin typeface="Meiryo" charset="-128"/>
              <a:ea typeface="Meiryo" charset="-128"/>
              <a:cs typeface="Meiryo" charset="-128"/>
            </a:endParaRPr>
          </a:p>
        </p:txBody>
      </p:sp>
      <p:sp>
        <p:nvSpPr>
          <p:cNvPr id="25" name="テキスト ボックス 24"/>
          <p:cNvSpPr txBox="1"/>
          <p:nvPr/>
        </p:nvSpPr>
        <p:spPr>
          <a:xfrm>
            <a:off x="3950554" y="3750831"/>
            <a:ext cx="1792079" cy="830997"/>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セグメント数、外部ネットワークとの接続に伴うデータ転送量に応じて課金される。</a:t>
            </a:r>
          </a:p>
        </p:txBody>
      </p:sp>
      <p:sp>
        <p:nvSpPr>
          <p:cNvPr id="26" name="テキスト ボックス 25"/>
          <p:cNvSpPr txBox="1"/>
          <p:nvPr/>
        </p:nvSpPr>
        <p:spPr>
          <a:xfrm>
            <a:off x="3950554" y="4771089"/>
            <a:ext cx="1800200"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専用線などの閉域網、海外</a:t>
            </a:r>
            <a:r>
              <a:rPr kumimoji="1" lang="en-US" altLang="ja-JP" sz="1200" dirty="0" smtClean="0">
                <a:solidFill>
                  <a:srgbClr val="0432FF"/>
                </a:solidFill>
                <a:latin typeface="Meiryo" charset="-128"/>
                <a:ea typeface="Meiryo" charset="-128"/>
                <a:cs typeface="Meiryo" charset="-128"/>
              </a:rPr>
              <a:t>DC</a:t>
            </a:r>
            <a:r>
              <a:rPr kumimoji="1" lang="ja-JP" altLang="en-US" sz="1200" dirty="0" smtClean="0">
                <a:solidFill>
                  <a:srgbClr val="0432FF"/>
                </a:solidFill>
                <a:latin typeface="Meiryo" charset="-128"/>
                <a:ea typeface="Meiryo" charset="-128"/>
                <a:cs typeface="Meiryo" charset="-128"/>
              </a:rPr>
              <a:t>との国際回線の費用などが必要となる。</a:t>
            </a:r>
          </a:p>
        </p:txBody>
      </p:sp>
      <p:sp>
        <p:nvSpPr>
          <p:cNvPr id="27" name="テキスト ボックス 26"/>
          <p:cNvSpPr txBox="1"/>
          <p:nvPr/>
        </p:nvSpPr>
        <p:spPr>
          <a:xfrm>
            <a:off x="3950554" y="5721474"/>
            <a:ext cx="1800200"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サービスによっては標準機能として提供される場合もある。</a:t>
            </a:r>
          </a:p>
        </p:txBody>
      </p:sp>
      <p:sp>
        <p:nvSpPr>
          <p:cNvPr id="28" name="テキスト ボックス 27"/>
          <p:cNvSpPr txBox="1"/>
          <p:nvPr/>
        </p:nvSpPr>
        <p:spPr>
          <a:xfrm>
            <a:off x="5902891" y="872570"/>
            <a:ext cx="2583043" cy="90024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冗長化構成を減らす</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変動／固定を動的に組合せる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必要なインスタンスのみ稼働させる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運用を自動化する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ベンダーを通さず直接契約にする</a:t>
            </a:r>
          </a:p>
        </p:txBody>
      </p:sp>
      <p:sp>
        <p:nvSpPr>
          <p:cNvPr id="29" name="テキスト ボックス 28"/>
          <p:cNvSpPr txBox="1"/>
          <p:nvPr/>
        </p:nvSpPr>
        <p:spPr>
          <a:xfrm>
            <a:off x="5894770" y="1896133"/>
            <a:ext cx="2583043" cy="738664"/>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データ・ライフサイクルを見直しホット</a:t>
            </a:r>
            <a:r>
              <a:rPr kumimoji="1" lang="en-US" altLang="ja-JP" sz="1050" dirty="0" smtClean="0">
                <a:solidFill>
                  <a:srgbClr val="C00000"/>
                </a:solidFill>
                <a:latin typeface="Meiryo" charset="-128"/>
                <a:ea typeface="Meiryo" charset="-128"/>
                <a:cs typeface="Meiryo" charset="-128"/>
              </a:rPr>
              <a:t>/</a:t>
            </a:r>
            <a:r>
              <a:rPr kumimoji="1" lang="ja-JP" altLang="en-US" sz="1050" dirty="0" smtClean="0">
                <a:solidFill>
                  <a:srgbClr val="C00000"/>
                </a:solidFill>
                <a:latin typeface="Meiryo" charset="-128"/>
                <a:ea typeface="Meiryo" charset="-128"/>
                <a:cs typeface="Meiryo" charset="-128"/>
              </a:rPr>
              <a:t>コールドデータを分けて保管</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容量無制限のファイルサーバーと組み合わせる</a:t>
            </a:r>
          </a:p>
        </p:txBody>
      </p:sp>
      <p:sp>
        <p:nvSpPr>
          <p:cNvPr id="30" name="テキスト ボックス 29"/>
          <p:cNvSpPr txBox="1"/>
          <p:nvPr/>
        </p:nvSpPr>
        <p:spPr>
          <a:xfrm>
            <a:off x="3950553" y="1953691"/>
            <a:ext cx="1792079"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アクセス速度に応じてサービス・料金が異なる。</a:t>
            </a:r>
          </a:p>
        </p:txBody>
      </p:sp>
      <p:sp>
        <p:nvSpPr>
          <p:cNvPr id="31" name="テキスト ボックス 30"/>
          <p:cNvSpPr txBox="1"/>
          <p:nvPr/>
        </p:nvSpPr>
        <p:spPr>
          <a:xfrm>
            <a:off x="5902891" y="2894793"/>
            <a:ext cx="2583043" cy="577081"/>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アプリケーション設計の見直し</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同一セグメント内での転送</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運用方法の見直し</a:t>
            </a:r>
          </a:p>
        </p:txBody>
      </p:sp>
      <p:sp>
        <p:nvSpPr>
          <p:cNvPr id="32" name="テキスト ボックス 31"/>
          <p:cNvSpPr txBox="1"/>
          <p:nvPr/>
        </p:nvSpPr>
        <p:spPr>
          <a:xfrm>
            <a:off x="5894769" y="3977197"/>
            <a:ext cx="2583043" cy="25391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セグメント内で完結する</a:t>
            </a:r>
            <a:r>
              <a:rPr kumimoji="1" lang="ja-JP" altLang="en-US" sz="1050" smtClean="0">
                <a:solidFill>
                  <a:srgbClr val="C00000"/>
                </a:solidFill>
                <a:latin typeface="Meiryo" charset="-128"/>
                <a:ea typeface="Meiryo" charset="-128"/>
                <a:cs typeface="Meiryo" charset="-128"/>
              </a:rPr>
              <a:t>ような設計</a:t>
            </a:r>
            <a:endParaRPr kumimoji="1" lang="ja-JP" altLang="en-US" sz="1050" dirty="0" smtClean="0">
              <a:solidFill>
                <a:srgbClr val="C00000"/>
              </a:solidFill>
              <a:latin typeface="Meiryo" charset="-128"/>
              <a:ea typeface="Meiryo" charset="-128"/>
              <a:cs typeface="Meiryo" charset="-128"/>
            </a:endParaRPr>
          </a:p>
        </p:txBody>
      </p:sp>
      <p:sp>
        <p:nvSpPr>
          <p:cNvPr id="33" name="テキスト ボックス 32"/>
          <p:cNvSpPr txBox="1"/>
          <p:nvPr/>
        </p:nvSpPr>
        <p:spPr>
          <a:xfrm>
            <a:off x="5911594" y="4942526"/>
            <a:ext cx="2583043" cy="415498"/>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国際回線を多用する場合は回線</a:t>
            </a:r>
            <a:r>
              <a:rPr kumimoji="1" lang="ja-JP" altLang="en-US" sz="1050" smtClean="0">
                <a:solidFill>
                  <a:srgbClr val="C00000"/>
                </a:solidFill>
                <a:latin typeface="Meiryo" charset="-128"/>
                <a:ea typeface="Meiryo" charset="-128"/>
                <a:cs typeface="Meiryo" charset="-128"/>
              </a:rPr>
              <a:t>料金が組み込まれたサービスを選定</a:t>
            </a:r>
            <a:endParaRPr kumimoji="1" lang="ja-JP" altLang="en-US" sz="1050" dirty="0" smtClean="0">
              <a:solidFill>
                <a:srgbClr val="C00000"/>
              </a:solidFill>
              <a:latin typeface="Meiryo" charset="-128"/>
              <a:ea typeface="Meiryo" charset="-128"/>
              <a:cs typeface="Meiryo" charset="-128"/>
            </a:endParaRPr>
          </a:p>
        </p:txBody>
      </p:sp>
      <p:sp>
        <p:nvSpPr>
          <p:cNvPr id="34" name="テキスト ボックス 33"/>
          <p:cNvSpPr txBox="1"/>
          <p:nvPr/>
        </p:nvSpPr>
        <p:spPr>
          <a:xfrm>
            <a:off x="5894768" y="5813147"/>
            <a:ext cx="2583043" cy="25391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不要なオプションは設定しない</a:t>
            </a:r>
          </a:p>
        </p:txBody>
      </p:sp>
      <p:sp>
        <p:nvSpPr>
          <p:cNvPr id="37" name="テキスト ボックス 36"/>
          <p:cNvSpPr txBox="1"/>
          <p:nvPr/>
        </p:nvSpPr>
        <p:spPr>
          <a:xfrm>
            <a:off x="8533601" y="1052736"/>
            <a:ext cx="430887" cy="5221942"/>
          </a:xfrm>
          <a:prstGeom prst="rect">
            <a:avLst/>
          </a:prstGeom>
          <a:noFill/>
        </p:spPr>
        <p:txBody>
          <a:bodyPr vert="eaVert" wrap="none" rtlCol="0">
            <a:spAutoFit/>
          </a:bodyPr>
          <a:lstStyle/>
          <a:p>
            <a:pPr algn="ctr"/>
            <a:r>
              <a:rPr kumimoji="1" lang="ja-JP" altLang="en-US" sz="1600" dirty="0" smtClean="0">
                <a:solidFill>
                  <a:schemeClr val="bg1"/>
                </a:solidFill>
                <a:latin typeface="Meiryo" charset="-128"/>
                <a:ea typeface="Meiryo" charset="-128"/>
                <a:cs typeface="Meiryo" charset="-128"/>
              </a:rPr>
              <a:t>オンプレミスをそのままに移行せず構成・運用を</a:t>
            </a:r>
            <a:r>
              <a:rPr kumimoji="1" lang="ja-JP" altLang="en-US" sz="1600" b="1" dirty="0" smtClean="0">
                <a:solidFill>
                  <a:schemeClr val="bg1"/>
                </a:solidFill>
                <a:latin typeface="Meiryo" charset="-128"/>
                <a:ea typeface="Meiryo" charset="-128"/>
                <a:cs typeface="Meiryo" charset="-128"/>
              </a:rPr>
              <a:t>再設計</a:t>
            </a:r>
            <a:endParaRPr kumimoji="1" lang="ja-JP" altLang="en-US" sz="16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029449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正方形/長方形 340"/>
          <p:cNvSpPr/>
          <p:nvPr/>
        </p:nvSpPr>
        <p:spPr>
          <a:xfrm>
            <a:off x="6804027" y="3670890"/>
            <a:ext cx="1782764" cy="277646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0" name="正方形/長方形 339"/>
          <p:cNvSpPr/>
          <p:nvPr/>
        </p:nvSpPr>
        <p:spPr>
          <a:xfrm>
            <a:off x="4984352" y="3676874"/>
            <a:ext cx="1782764" cy="2776462"/>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料金の削減のポイント（１）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51</a:t>
            </a:fld>
            <a:endParaRPr kumimoji="1" lang="ja-JP" altLang="en-US"/>
          </a:p>
        </p:txBody>
      </p:sp>
      <p:sp>
        <p:nvSpPr>
          <p:cNvPr id="4" name="正方形/長方形 3"/>
          <p:cNvSpPr/>
          <p:nvPr/>
        </p:nvSpPr>
        <p:spPr>
          <a:xfrm>
            <a:off x="683568" y="2701400"/>
            <a:ext cx="504056"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259632"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835696" y="2413368"/>
            <a:ext cx="504056" cy="86409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2411760" y="2917424"/>
            <a:ext cx="504056" cy="3600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987824"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3563888" y="1765296"/>
            <a:ext cx="504056" cy="151216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 name="直線矢印コネクタ 17"/>
          <p:cNvCxnSpPr/>
          <p:nvPr/>
        </p:nvCxnSpPr>
        <p:spPr>
          <a:xfrm flipH="1">
            <a:off x="683568" y="1477264"/>
            <a:ext cx="3456384" cy="0"/>
          </a:xfrm>
          <a:prstGeom prst="straightConnector1">
            <a:avLst/>
          </a:prstGeom>
          <a:ln w="57150">
            <a:solidFill>
              <a:srgbClr val="0432FF"/>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flipV="1">
            <a:off x="611560" y="1117224"/>
            <a:ext cx="0" cy="2160240"/>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273006" y="1110222"/>
            <a:ext cx="338554" cy="605294"/>
          </a:xfrm>
          <a:prstGeom prst="rect">
            <a:avLst/>
          </a:prstGeom>
          <a:noFill/>
        </p:spPr>
        <p:txBody>
          <a:bodyPr vert="eaVert" wrap="none" rtlCol="0">
            <a:spAutoFit/>
          </a:bodyPr>
          <a:lstStyle/>
          <a:p>
            <a:r>
              <a:rPr kumimoji="1" lang="ja-JP" altLang="en-US" sz="1000" smtClean="0">
                <a:solidFill>
                  <a:schemeClr val="bg1">
                    <a:lumMod val="50000"/>
                  </a:schemeClr>
                </a:solidFill>
                <a:latin typeface="Meiryo" charset="-128"/>
                <a:ea typeface="Meiryo" charset="-128"/>
                <a:cs typeface="Meiryo" charset="-128"/>
              </a:rPr>
              <a:t>必要能力</a:t>
            </a:r>
            <a:endParaRPr kumimoji="1" lang="ja-JP" altLang="en-US" sz="1000">
              <a:solidFill>
                <a:schemeClr val="bg1">
                  <a:lumMod val="50000"/>
                </a:schemeClr>
              </a:solidFill>
              <a:latin typeface="Meiryo" charset="-128"/>
              <a:ea typeface="Meiryo" charset="-128"/>
              <a:cs typeface="Meiryo" charset="-128"/>
            </a:endParaRPr>
          </a:p>
        </p:txBody>
      </p:sp>
      <p:sp>
        <p:nvSpPr>
          <p:cNvPr id="24" name="テキスト ボックス 23"/>
          <p:cNvSpPr txBox="1"/>
          <p:nvPr/>
        </p:nvSpPr>
        <p:spPr>
          <a:xfrm>
            <a:off x="1240194" y="1099977"/>
            <a:ext cx="2492990" cy="369332"/>
          </a:xfrm>
          <a:prstGeom prst="rect">
            <a:avLst/>
          </a:prstGeom>
          <a:noFill/>
        </p:spPr>
        <p:txBody>
          <a:bodyPr wrap="none" rtlCol="0">
            <a:spAutoFit/>
          </a:bodyPr>
          <a:lstStyle/>
          <a:p>
            <a:r>
              <a:rPr kumimoji="1" lang="ja-JP" altLang="en-US" smtClean="0">
                <a:solidFill>
                  <a:srgbClr val="0432FF"/>
                </a:solidFill>
                <a:latin typeface="Meiryo" charset="-128"/>
                <a:ea typeface="Meiryo" charset="-128"/>
                <a:cs typeface="Meiryo" charset="-128"/>
              </a:rPr>
              <a:t>調達するサーバー能力</a:t>
            </a:r>
            <a:endParaRPr kumimoji="1" lang="ja-JP" altLang="en-US" dirty="0">
              <a:solidFill>
                <a:srgbClr val="0432FF"/>
              </a:solidFill>
              <a:latin typeface="Meiryo" charset="-128"/>
              <a:ea typeface="Meiryo" charset="-128"/>
              <a:cs typeface="Meiryo" charset="-128"/>
            </a:endParaRPr>
          </a:p>
        </p:txBody>
      </p:sp>
      <p:sp>
        <p:nvSpPr>
          <p:cNvPr id="25" name="正方形/長方形 24"/>
          <p:cNvSpPr/>
          <p:nvPr/>
        </p:nvSpPr>
        <p:spPr>
          <a:xfrm>
            <a:off x="5110932" y="2701400"/>
            <a:ext cx="504056"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5686996"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263060" y="2413368"/>
            <a:ext cx="504056" cy="86409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6839124" y="2917424"/>
            <a:ext cx="504056" cy="3600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7415188"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991252" y="1765296"/>
            <a:ext cx="504056" cy="151216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 name="直線矢印コネクタ 31"/>
          <p:cNvCxnSpPr/>
          <p:nvPr/>
        </p:nvCxnSpPr>
        <p:spPr>
          <a:xfrm flipV="1">
            <a:off x="5038924" y="1117224"/>
            <a:ext cx="0" cy="2160240"/>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4700370" y="1110222"/>
            <a:ext cx="338554" cy="605294"/>
          </a:xfrm>
          <a:prstGeom prst="rect">
            <a:avLst/>
          </a:prstGeom>
          <a:noFill/>
        </p:spPr>
        <p:txBody>
          <a:bodyPr vert="eaVert" wrap="none" rtlCol="0">
            <a:spAutoFit/>
          </a:bodyPr>
          <a:lstStyle/>
          <a:p>
            <a:r>
              <a:rPr kumimoji="1" lang="ja-JP" altLang="en-US" sz="1000" smtClean="0">
                <a:solidFill>
                  <a:schemeClr val="bg1">
                    <a:lumMod val="50000"/>
                  </a:schemeClr>
                </a:solidFill>
                <a:latin typeface="Meiryo" charset="-128"/>
                <a:ea typeface="Meiryo" charset="-128"/>
                <a:cs typeface="Meiryo" charset="-128"/>
              </a:rPr>
              <a:t>必要能力</a:t>
            </a:r>
            <a:endParaRPr kumimoji="1" lang="ja-JP" altLang="en-US" sz="1000">
              <a:solidFill>
                <a:schemeClr val="bg1">
                  <a:lumMod val="50000"/>
                </a:schemeClr>
              </a:solidFill>
              <a:latin typeface="Meiryo" charset="-128"/>
              <a:ea typeface="Meiryo" charset="-128"/>
              <a:cs typeface="Meiryo" charset="-128"/>
            </a:endParaRPr>
          </a:p>
        </p:txBody>
      </p:sp>
      <p:sp>
        <p:nvSpPr>
          <p:cNvPr id="34" name="テキスト ボックス 33"/>
          <p:cNvSpPr txBox="1"/>
          <p:nvPr/>
        </p:nvSpPr>
        <p:spPr>
          <a:xfrm>
            <a:off x="5426254" y="1757776"/>
            <a:ext cx="2492990" cy="369332"/>
          </a:xfrm>
          <a:prstGeom prst="rect">
            <a:avLst/>
          </a:prstGeom>
          <a:noFill/>
        </p:spPr>
        <p:txBody>
          <a:bodyPr wrap="none" rtlCol="0">
            <a:spAutoFit/>
          </a:bodyPr>
          <a:lstStyle/>
          <a:p>
            <a:r>
              <a:rPr kumimoji="1" lang="ja-JP" altLang="en-US" dirty="0" smtClean="0">
                <a:solidFill>
                  <a:srgbClr val="0432FF"/>
                </a:solidFill>
                <a:latin typeface="Meiryo" charset="-128"/>
                <a:ea typeface="Meiryo" charset="-128"/>
                <a:cs typeface="Meiryo" charset="-128"/>
              </a:rPr>
              <a:t>調達するサーバー能力</a:t>
            </a:r>
            <a:endParaRPr kumimoji="1" lang="ja-JP" altLang="en-US" dirty="0">
              <a:solidFill>
                <a:srgbClr val="0432FF"/>
              </a:solidFill>
              <a:latin typeface="Meiryo" charset="-128"/>
              <a:ea typeface="Meiryo" charset="-128"/>
              <a:cs typeface="Meiryo" charset="-128"/>
            </a:endParaRPr>
          </a:p>
        </p:txBody>
      </p:sp>
      <p:sp>
        <p:nvSpPr>
          <p:cNvPr id="37" name="フリーフォーム 36"/>
          <p:cNvSpPr/>
          <p:nvPr/>
        </p:nvSpPr>
        <p:spPr>
          <a:xfrm>
            <a:off x="5129048" y="1689278"/>
            <a:ext cx="3405352" cy="1156138"/>
          </a:xfrm>
          <a:custGeom>
            <a:avLst/>
            <a:gdLst>
              <a:gd name="connsiteX0" fmla="*/ 0 w 3405352"/>
              <a:gd name="connsiteY0" fmla="*/ 924910 h 1156138"/>
              <a:gd name="connsiteX1" fmla="*/ 504497 w 3405352"/>
              <a:gd name="connsiteY1" fmla="*/ 924910 h 1156138"/>
              <a:gd name="connsiteX2" fmla="*/ 504497 w 3405352"/>
              <a:gd name="connsiteY2" fmla="*/ 462455 h 1156138"/>
              <a:gd name="connsiteX3" fmla="*/ 1114097 w 3405352"/>
              <a:gd name="connsiteY3" fmla="*/ 472966 h 1156138"/>
              <a:gd name="connsiteX4" fmla="*/ 1114097 w 3405352"/>
              <a:gd name="connsiteY4" fmla="*/ 609600 h 1156138"/>
              <a:gd name="connsiteX5" fmla="*/ 1681655 w 3405352"/>
              <a:gd name="connsiteY5" fmla="*/ 609600 h 1156138"/>
              <a:gd name="connsiteX6" fmla="*/ 1692166 w 3405352"/>
              <a:gd name="connsiteY6" fmla="*/ 1156138 h 1156138"/>
              <a:gd name="connsiteX7" fmla="*/ 2238704 w 3405352"/>
              <a:gd name="connsiteY7" fmla="*/ 1156138 h 1156138"/>
              <a:gd name="connsiteX8" fmla="*/ 2238704 w 3405352"/>
              <a:gd name="connsiteY8" fmla="*/ 504497 h 1156138"/>
              <a:gd name="connsiteX9" fmla="*/ 2806262 w 3405352"/>
              <a:gd name="connsiteY9" fmla="*/ 504497 h 1156138"/>
              <a:gd name="connsiteX10" fmla="*/ 2806262 w 3405352"/>
              <a:gd name="connsiteY10" fmla="*/ 0 h 1156138"/>
              <a:gd name="connsiteX11" fmla="*/ 3405352 w 3405352"/>
              <a:gd name="connsiteY11" fmla="*/ 0 h 115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5352" h="1156138">
                <a:moveTo>
                  <a:pt x="0" y="924910"/>
                </a:moveTo>
                <a:lnTo>
                  <a:pt x="504497" y="924910"/>
                </a:lnTo>
                <a:lnTo>
                  <a:pt x="504497" y="462455"/>
                </a:lnTo>
                <a:lnTo>
                  <a:pt x="1114097" y="472966"/>
                </a:lnTo>
                <a:lnTo>
                  <a:pt x="1114097" y="609600"/>
                </a:lnTo>
                <a:lnTo>
                  <a:pt x="1681655" y="609600"/>
                </a:lnTo>
                <a:lnTo>
                  <a:pt x="1692166" y="1156138"/>
                </a:lnTo>
                <a:lnTo>
                  <a:pt x="2238704" y="1156138"/>
                </a:lnTo>
                <a:lnTo>
                  <a:pt x="2238704" y="504497"/>
                </a:lnTo>
                <a:lnTo>
                  <a:pt x="2806262" y="504497"/>
                </a:lnTo>
                <a:lnTo>
                  <a:pt x="2806262" y="0"/>
                </a:lnTo>
                <a:lnTo>
                  <a:pt x="3405352" y="0"/>
                </a:lnTo>
              </a:path>
            </a:pathLst>
          </a:custGeom>
          <a:noFill/>
          <a:ln w="57150">
            <a:solidFill>
              <a:srgbClr val="0432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8" name="右矢印 37"/>
          <p:cNvSpPr/>
          <p:nvPr/>
        </p:nvSpPr>
        <p:spPr>
          <a:xfrm>
            <a:off x="4342537" y="1942442"/>
            <a:ext cx="471649"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テキスト ボックス 38"/>
          <p:cNvSpPr txBox="1"/>
          <p:nvPr/>
        </p:nvSpPr>
        <p:spPr>
          <a:xfrm>
            <a:off x="5426254" y="1152985"/>
            <a:ext cx="2723824" cy="369332"/>
          </a:xfrm>
          <a:prstGeom prst="rect">
            <a:avLst/>
          </a:prstGeom>
          <a:noFill/>
        </p:spPr>
        <p:txBody>
          <a:bodyPr wrap="none" rtlCol="0">
            <a:spAutoFit/>
          </a:bodyPr>
          <a:lstStyle/>
          <a:p>
            <a:pPr algn="ctr"/>
            <a:r>
              <a:rPr kumimoji="1" lang="ja-JP" altLang="en-US" dirty="0" smtClean="0">
                <a:solidFill>
                  <a:schemeClr val="accent6">
                    <a:lumMod val="75000"/>
                  </a:schemeClr>
                </a:solidFill>
                <a:latin typeface="Meiryo" charset="-128"/>
                <a:ea typeface="Meiryo" charset="-128"/>
                <a:cs typeface="Meiryo" charset="-128"/>
              </a:rPr>
              <a:t>運用自動化</a:t>
            </a:r>
            <a:r>
              <a:rPr kumimoji="1" lang="ja-JP" altLang="en-US" smtClean="0">
                <a:solidFill>
                  <a:schemeClr val="accent6">
                    <a:lumMod val="75000"/>
                  </a:schemeClr>
                </a:solidFill>
                <a:latin typeface="Meiryo" charset="-128"/>
                <a:ea typeface="Meiryo" charset="-128"/>
                <a:cs typeface="Meiryo" charset="-128"/>
              </a:rPr>
              <a:t>ツールの活用</a:t>
            </a:r>
            <a:endParaRPr kumimoji="1" lang="ja-JP" altLang="en-US" dirty="0">
              <a:solidFill>
                <a:schemeClr val="accent6">
                  <a:lumMod val="75000"/>
                </a:schemeClr>
              </a:solidFill>
              <a:latin typeface="Meiryo" charset="-128"/>
              <a:ea typeface="Meiryo" charset="-128"/>
              <a:cs typeface="Meiryo" charset="-128"/>
            </a:endParaRPr>
          </a:p>
        </p:txBody>
      </p:sp>
      <p:sp>
        <p:nvSpPr>
          <p:cNvPr id="40" name="正方形/長方形 39"/>
          <p:cNvSpPr/>
          <p:nvPr/>
        </p:nvSpPr>
        <p:spPr>
          <a:xfrm>
            <a:off x="5068891" y="4236294"/>
            <a:ext cx="210395" cy="28136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5344803" y="4025273"/>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5620715" y="4095613"/>
            <a:ext cx="210395" cy="42204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5896627" y="4351764"/>
            <a:ext cx="210395" cy="17585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6172539" y="4035232"/>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6448451" y="3789040"/>
            <a:ext cx="210395" cy="73857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6904411" y="3919762"/>
            <a:ext cx="210395" cy="5978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7180323" y="4025273"/>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7456235" y="3919762"/>
            <a:ext cx="210395" cy="5978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7732147" y="4238957"/>
            <a:ext cx="187292" cy="28865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8008059" y="4035232"/>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8283971" y="3922424"/>
            <a:ext cx="210395" cy="6051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2" name="図形グループ 51"/>
          <p:cNvGrpSpPr/>
          <p:nvPr/>
        </p:nvGrpSpPr>
        <p:grpSpPr>
          <a:xfrm>
            <a:off x="1187624" y="4653565"/>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1187624" y="4847027"/>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1187624" y="5028620"/>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1187624" y="5429721"/>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1187624" y="5225202"/>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1557878" y="4656106"/>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1557878" y="4849568"/>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1557878" y="5031161"/>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1557878" y="5432262"/>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1557878" y="5227743"/>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1932528" y="4658647"/>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1932528" y="4852109"/>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1932528" y="5033702"/>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1932528" y="5434803"/>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1932528" y="5230284"/>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2309668" y="4653136"/>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2679922" y="4655677"/>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3054572" y="4658218"/>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2309668" y="4851227"/>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0" name="図形グループ 139"/>
          <p:cNvGrpSpPr/>
          <p:nvPr/>
        </p:nvGrpSpPr>
        <p:grpSpPr>
          <a:xfrm>
            <a:off x="2679922" y="4853768"/>
            <a:ext cx="317500" cy="157483"/>
            <a:chOff x="6769100" y="1390650"/>
            <a:chExt cx="317500" cy="157483"/>
          </a:xfrm>
        </p:grpSpPr>
        <p:sp>
          <p:nvSpPr>
            <p:cNvPr id="141" name="正方形/長方形 1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円/楕円 1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3" name="直線コネクタ 1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4" name="図形グループ 143"/>
          <p:cNvGrpSpPr/>
          <p:nvPr/>
        </p:nvGrpSpPr>
        <p:grpSpPr>
          <a:xfrm>
            <a:off x="3054572" y="4856309"/>
            <a:ext cx="317500" cy="157483"/>
            <a:chOff x="6769100" y="1390650"/>
            <a:chExt cx="317500" cy="157483"/>
          </a:xfrm>
        </p:grpSpPr>
        <p:sp>
          <p:nvSpPr>
            <p:cNvPr id="145" name="正方形/長方形 1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円/楕円 1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7" name="直線コネクタ 1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2307178" y="5219268"/>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2307178" y="5035953"/>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2677432" y="5221809"/>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2677432" y="5038494"/>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3052082" y="5224350"/>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3052082" y="5041035"/>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2307178" y="5417359"/>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2677432" y="5419900"/>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3052082" y="5422441"/>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6" name="図形グループ 195"/>
          <p:cNvGrpSpPr/>
          <p:nvPr/>
        </p:nvGrpSpPr>
        <p:grpSpPr>
          <a:xfrm>
            <a:off x="5364088" y="4722527"/>
            <a:ext cx="317500" cy="157483"/>
            <a:chOff x="6769100" y="1390650"/>
            <a:chExt cx="317500" cy="157483"/>
          </a:xfrm>
        </p:grpSpPr>
        <p:sp>
          <p:nvSpPr>
            <p:cNvPr id="197" name="正方形/長方形 1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円/楕円 1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9" name="直線コネクタ 1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0" name="図形グループ 199"/>
          <p:cNvGrpSpPr/>
          <p:nvPr/>
        </p:nvGrpSpPr>
        <p:grpSpPr>
          <a:xfrm>
            <a:off x="5364088" y="4915989"/>
            <a:ext cx="317500" cy="157483"/>
            <a:chOff x="6769100" y="1390650"/>
            <a:chExt cx="317500" cy="157483"/>
          </a:xfrm>
        </p:grpSpPr>
        <p:sp>
          <p:nvSpPr>
            <p:cNvPr id="201" name="正方形/長方形 2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円/楕円 2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3" name="直線コネクタ 2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4" name="図形グループ 203"/>
          <p:cNvGrpSpPr/>
          <p:nvPr/>
        </p:nvGrpSpPr>
        <p:grpSpPr>
          <a:xfrm>
            <a:off x="5364088" y="5097582"/>
            <a:ext cx="317500" cy="157483"/>
            <a:chOff x="6769100" y="1390650"/>
            <a:chExt cx="317500" cy="157483"/>
          </a:xfrm>
        </p:grpSpPr>
        <p:sp>
          <p:nvSpPr>
            <p:cNvPr id="205" name="正方形/長方形 2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円/楕円 2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7" name="直線コネクタ 2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8" name="図形グループ 207"/>
          <p:cNvGrpSpPr/>
          <p:nvPr/>
        </p:nvGrpSpPr>
        <p:grpSpPr>
          <a:xfrm>
            <a:off x="5364088" y="5498683"/>
            <a:ext cx="317500" cy="157483"/>
            <a:chOff x="6769100" y="1390650"/>
            <a:chExt cx="317500" cy="157483"/>
          </a:xfrm>
        </p:grpSpPr>
        <p:sp>
          <p:nvSpPr>
            <p:cNvPr id="209" name="正方形/長方形 2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円/楕円 2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1" name="直線コネクタ 2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2" name="図形グループ 211"/>
          <p:cNvGrpSpPr/>
          <p:nvPr/>
        </p:nvGrpSpPr>
        <p:grpSpPr>
          <a:xfrm>
            <a:off x="5364088" y="5294164"/>
            <a:ext cx="317500" cy="157483"/>
            <a:chOff x="6769100" y="1390650"/>
            <a:chExt cx="317500" cy="157483"/>
          </a:xfrm>
        </p:grpSpPr>
        <p:sp>
          <p:nvSpPr>
            <p:cNvPr id="213" name="正方形/長方形 2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円/楕円 2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5" name="直線コネクタ 2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6" name="図形グループ 215"/>
          <p:cNvGrpSpPr/>
          <p:nvPr/>
        </p:nvGrpSpPr>
        <p:grpSpPr>
          <a:xfrm>
            <a:off x="5734342" y="4725068"/>
            <a:ext cx="317500" cy="157483"/>
            <a:chOff x="6769100" y="1390650"/>
            <a:chExt cx="317500" cy="157483"/>
          </a:xfrm>
        </p:grpSpPr>
        <p:sp>
          <p:nvSpPr>
            <p:cNvPr id="217" name="正方形/長方形 2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円/楕円 2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9" name="直線コネクタ 2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0" name="図形グループ 219"/>
          <p:cNvGrpSpPr/>
          <p:nvPr/>
        </p:nvGrpSpPr>
        <p:grpSpPr>
          <a:xfrm>
            <a:off x="5734342" y="4918530"/>
            <a:ext cx="317500" cy="157483"/>
            <a:chOff x="6769100" y="1390650"/>
            <a:chExt cx="317500" cy="157483"/>
          </a:xfrm>
        </p:grpSpPr>
        <p:sp>
          <p:nvSpPr>
            <p:cNvPr id="221" name="正方形/長方形 2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円/楕円 2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3" name="直線コネクタ 2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4" name="図形グループ 223"/>
          <p:cNvGrpSpPr/>
          <p:nvPr/>
        </p:nvGrpSpPr>
        <p:grpSpPr>
          <a:xfrm>
            <a:off x="5734342" y="5100123"/>
            <a:ext cx="317500" cy="157483"/>
            <a:chOff x="6769100" y="1390650"/>
            <a:chExt cx="317500" cy="157483"/>
          </a:xfrm>
        </p:grpSpPr>
        <p:sp>
          <p:nvSpPr>
            <p:cNvPr id="225" name="正方形/長方形 2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6" name="円/楕円 2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7" name="直線コネクタ 2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8" name="図形グループ 227"/>
          <p:cNvGrpSpPr/>
          <p:nvPr/>
        </p:nvGrpSpPr>
        <p:grpSpPr>
          <a:xfrm>
            <a:off x="5734342" y="550122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5734342" y="5296705"/>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6108992" y="472760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0" name="図形グループ 239"/>
          <p:cNvGrpSpPr/>
          <p:nvPr/>
        </p:nvGrpSpPr>
        <p:grpSpPr>
          <a:xfrm>
            <a:off x="6108992" y="4921071"/>
            <a:ext cx="317500" cy="157483"/>
            <a:chOff x="6769100" y="1390650"/>
            <a:chExt cx="317500" cy="157483"/>
          </a:xfrm>
        </p:grpSpPr>
        <p:sp>
          <p:nvSpPr>
            <p:cNvPr id="241" name="正方形/長方形 2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円/楕円 2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3" name="直線コネクタ 2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4" name="図形グループ 243"/>
          <p:cNvGrpSpPr/>
          <p:nvPr/>
        </p:nvGrpSpPr>
        <p:grpSpPr>
          <a:xfrm>
            <a:off x="6108992" y="5102664"/>
            <a:ext cx="317500" cy="157483"/>
            <a:chOff x="6769100" y="1390650"/>
            <a:chExt cx="317500" cy="157483"/>
          </a:xfrm>
        </p:grpSpPr>
        <p:sp>
          <p:nvSpPr>
            <p:cNvPr id="245" name="正方形/長方形 2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円/楕円 2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7" name="直線コネクタ 2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8" name="図形グループ 247"/>
          <p:cNvGrpSpPr/>
          <p:nvPr/>
        </p:nvGrpSpPr>
        <p:grpSpPr>
          <a:xfrm>
            <a:off x="6108992" y="5503765"/>
            <a:ext cx="317500" cy="157483"/>
            <a:chOff x="6769100" y="1390650"/>
            <a:chExt cx="317500" cy="157483"/>
          </a:xfrm>
        </p:grpSpPr>
        <p:sp>
          <p:nvSpPr>
            <p:cNvPr id="249" name="正方形/長方形 2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円/楕円 2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1" name="直線コネクタ 2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2" name="図形グループ 251"/>
          <p:cNvGrpSpPr/>
          <p:nvPr/>
        </p:nvGrpSpPr>
        <p:grpSpPr>
          <a:xfrm>
            <a:off x="6108992" y="5299246"/>
            <a:ext cx="317500" cy="157483"/>
            <a:chOff x="6769100" y="1390650"/>
            <a:chExt cx="317500" cy="157483"/>
          </a:xfrm>
        </p:grpSpPr>
        <p:sp>
          <p:nvSpPr>
            <p:cNvPr id="253" name="正方形/長方形 2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円/楕円 2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6" name="図形グループ 255"/>
          <p:cNvGrpSpPr/>
          <p:nvPr/>
        </p:nvGrpSpPr>
        <p:grpSpPr>
          <a:xfrm>
            <a:off x="7168895" y="4675373"/>
            <a:ext cx="317500" cy="157483"/>
            <a:chOff x="6769100" y="1390650"/>
            <a:chExt cx="317500" cy="157483"/>
          </a:xfrm>
        </p:grpSpPr>
        <p:sp>
          <p:nvSpPr>
            <p:cNvPr id="257" name="正方形/長方形 2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8" name="円/楕円 2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9" name="直線コネクタ 2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4" name="図形グループ 263"/>
          <p:cNvGrpSpPr/>
          <p:nvPr/>
        </p:nvGrpSpPr>
        <p:grpSpPr>
          <a:xfrm>
            <a:off x="7539149" y="4677914"/>
            <a:ext cx="317500" cy="157483"/>
            <a:chOff x="6769100" y="1390650"/>
            <a:chExt cx="317500" cy="157483"/>
          </a:xfrm>
        </p:grpSpPr>
        <p:sp>
          <p:nvSpPr>
            <p:cNvPr id="265" name="正方形/長方形 2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円/楕円 2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7" name="直線コネクタ 2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2" name="図形グループ 271"/>
          <p:cNvGrpSpPr/>
          <p:nvPr/>
        </p:nvGrpSpPr>
        <p:grpSpPr>
          <a:xfrm>
            <a:off x="7913799" y="4680455"/>
            <a:ext cx="317500" cy="157483"/>
            <a:chOff x="6769100" y="1390650"/>
            <a:chExt cx="317500" cy="157483"/>
          </a:xfrm>
        </p:grpSpPr>
        <p:sp>
          <p:nvSpPr>
            <p:cNvPr id="273" name="正方形/長方形 2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円/楕円 2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5" name="直線コネクタ 2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0" name="図形グループ 279"/>
          <p:cNvGrpSpPr/>
          <p:nvPr/>
        </p:nvGrpSpPr>
        <p:grpSpPr>
          <a:xfrm>
            <a:off x="7168895" y="4873464"/>
            <a:ext cx="317500" cy="157483"/>
            <a:chOff x="6769100" y="1390650"/>
            <a:chExt cx="317500" cy="157483"/>
          </a:xfrm>
        </p:grpSpPr>
        <p:sp>
          <p:nvSpPr>
            <p:cNvPr id="281" name="正方形/長方形 2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円/楕円 2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3" name="直線コネクタ 2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4" name="図形グループ 283"/>
          <p:cNvGrpSpPr/>
          <p:nvPr/>
        </p:nvGrpSpPr>
        <p:grpSpPr>
          <a:xfrm>
            <a:off x="7539149" y="4876005"/>
            <a:ext cx="317500" cy="157483"/>
            <a:chOff x="6769100" y="1390650"/>
            <a:chExt cx="317500" cy="157483"/>
          </a:xfrm>
        </p:grpSpPr>
        <p:sp>
          <p:nvSpPr>
            <p:cNvPr id="285" name="正方形/長方形 2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円/楕円 2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7" name="直線コネクタ 2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8" name="図形グループ 287"/>
          <p:cNvGrpSpPr/>
          <p:nvPr/>
        </p:nvGrpSpPr>
        <p:grpSpPr>
          <a:xfrm>
            <a:off x="7913799" y="4878546"/>
            <a:ext cx="317500" cy="157483"/>
            <a:chOff x="6769100" y="1390650"/>
            <a:chExt cx="317500" cy="157483"/>
          </a:xfrm>
        </p:grpSpPr>
        <p:sp>
          <p:nvSpPr>
            <p:cNvPr id="289" name="正方形/長方形 2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円/楕円 2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1" name="直線コネクタ 2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2" name="図形グループ 291"/>
          <p:cNvGrpSpPr/>
          <p:nvPr/>
        </p:nvGrpSpPr>
        <p:grpSpPr>
          <a:xfrm>
            <a:off x="7166405" y="5241505"/>
            <a:ext cx="317500" cy="157483"/>
            <a:chOff x="6769100" y="1390650"/>
            <a:chExt cx="317500" cy="157483"/>
          </a:xfrm>
        </p:grpSpPr>
        <p:sp>
          <p:nvSpPr>
            <p:cNvPr id="293" name="正方形/長方形 2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4" name="円/楕円 2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5" name="直線コネクタ 2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6" name="図形グループ 295"/>
          <p:cNvGrpSpPr/>
          <p:nvPr/>
        </p:nvGrpSpPr>
        <p:grpSpPr>
          <a:xfrm>
            <a:off x="7166405" y="5058190"/>
            <a:ext cx="317500" cy="157483"/>
            <a:chOff x="6769100" y="1390650"/>
            <a:chExt cx="317500" cy="157483"/>
          </a:xfrm>
        </p:grpSpPr>
        <p:sp>
          <p:nvSpPr>
            <p:cNvPr id="297" name="正方形/長方形 2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8" name="円/楕円 2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9" name="直線コネクタ 2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0" name="図形グループ 299"/>
          <p:cNvGrpSpPr/>
          <p:nvPr/>
        </p:nvGrpSpPr>
        <p:grpSpPr>
          <a:xfrm>
            <a:off x="7536659" y="5244046"/>
            <a:ext cx="317500" cy="157483"/>
            <a:chOff x="6769100" y="1390650"/>
            <a:chExt cx="317500" cy="157483"/>
          </a:xfrm>
        </p:grpSpPr>
        <p:sp>
          <p:nvSpPr>
            <p:cNvPr id="301" name="正方形/長方形 3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2" name="円/楕円 3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3" name="直線コネクタ 3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4" name="図形グループ 303"/>
          <p:cNvGrpSpPr/>
          <p:nvPr/>
        </p:nvGrpSpPr>
        <p:grpSpPr>
          <a:xfrm>
            <a:off x="7536659" y="5060731"/>
            <a:ext cx="317500" cy="157483"/>
            <a:chOff x="6769100" y="1390650"/>
            <a:chExt cx="317500" cy="157483"/>
          </a:xfrm>
        </p:grpSpPr>
        <p:sp>
          <p:nvSpPr>
            <p:cNvPr id="305" name="正方形/長方形 3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6" name="円/楕円 3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7" name="直線コネクタ 3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8" name="図形グループ 307"/>
          <p:cNvGrpSpPr/>
          <p:nvPr/>
        </p:nvGrpSpPr>
        <p:grpSpPr>
          <a:xfrm>
            <a:off x="7911309" y="5246587"/>
            <a:ext cx="317500" cy="157483"/>
            <a:chOff x="6769100" y="1390650"/>
            <a:chExt cx="317500" cy="157483"/>
          </a:xfrm>
        </p:grpSpPr>
        <p:sp>
          <p:nvSpPr>
            <p:cNvPr id="309" name="正方形/長方形 3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円/楕円 3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1" name="直線コネクタ 3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2" name="図形グループ 311"/>
          <p:cNvGrpSpPr/>
          <p:nvPr/>
        </p:nvGrpSpPr>
        <p:grpSpPr>
          <a:xfrm>
            <a:off x="7911309" y="5063272"/>
            <a:ext cx="317500" cy="157483"/>
            <a:chOff x="6769100" y="1390650"/>
            <a:chExt cx="317500" cy="157483"/>
          </a:xfrm>
        </p:grpSpPr>
        <p:sp>
          <p:nvSpPr>
            <p:cNvPr id="313" name="正方形/長方形 3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円/楕円 3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5" name="直線コネクタ 3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6" name="図形グループ 315"/>
          <p:cNvGrpSpPr/>
          <p:nvPr/>
        </p:nvGrpSpPr>
        <p:grpSpPr>
          <a:xfrm>
            <a:off x="7166405" y="5439596"/>
            <a:ext cx="317500" cy="157483"/>
            <a:chOff x="6769100" y="1390650"/>
            <a:chExt cx="317500" cy="157483"/>
          </a:xfrm>
        </p:grpSpPr>
        <p:sp>
          <p:nvSpPr>
            <p:cNvPr id="317" name="正方形/長方形 3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円/楕円 3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9" name="直線コネクタ 3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0" name="図形グループ 319"/>
          <p:cNvGrpSpPr/>
          <p:nvPr/>
        </p:nvGrpSpPr>
        <p:grpSpPr>
          <a:xfrm>
            <a:off x="7536659" y="5442137"/>
            <a:ext cx="317500" cy="157483"/>
            <a:chOff x="6769100" y="1390650"/>
            <a:chExt cx="317500" cy="157483"/>
          </a:xfrm>
        </p:grpSpPr>
        <p:sp>
          <p:nvSpPr>
            <p:cNvPr id="321" name="正方形/長方形 3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円/楕円 3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3" name="直線コネクタ 3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4" name="図形グループ 323"/>
          <p:cNvGrpSpPr/>
          <p:nvPr/>
        </p:nvGrpSpPr>
        <p:grpSpPr>
          <a:xfrm>
            <a:off x="7911309" y="5444678"/>
            <a:ext cx="317500" cy="157483"/>
            <a:chOff x="6769100" y="1390650"/>
            <a:chExt cx="317500" cy="157483"/>
          </a:xfrm>
        </p:grpSpPr>
        <p:sp>
          <p:nvSpPr>
            <p:cNvPr id="325" name="正方形/長方形 3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6" name="円/楕円 3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7" name="直線コネクタ 3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42" name="テキスト ボックス 341"/>
          <p:cNvSpPr txBox="1"/>
          <p:nvPr/>
        </p:nvSpPr>
        <p:spPr>
          <a:xfrm>
            <a:off x="4984352" y="5852186"/>
            <a:ext cx="3602438" cy="584775"/>
          </a:xfrm>
          <a:prstGeom prst="rect">
            <a:avLst/>
          </a:prstGeom>
          <a:noFill/>
        </p:spPr>
        <p:txBody>
          <a:bodyPr wrap="square" rtlCol="0">
            <a:spAutoFit/>
          </a:bodyPr>
          <a:lstStyle/>
          <a:p>
            <a:pPr algn="ctr"/>
            <a:r>
              <a:rPr kumimoji="1" lang="ja-JP" altLang="en-US" sz="1600" dirty="0" smtClean="0">
                <a:solidFill>
                  <a:srgbClr val="0432FF"/>
                </a:solidFill>
                <a:latin typeface="Meiryo" charset="-128"/>
                <a:ea typeface="Meiryo" charset="-128"/>
                <a:cs typeface="Meiryo" charset="-128"/>
              </a:rPr>
              <a:t>よく似た運用パターン・グループ</a:t>
            </a:r>
          </a:p>
          <a:p>
            <a:pPr algn="ctr"/>
            <a:r>
              <a:rPr kumimoji="1" lang="ja-JP" altLang="en-US" sz="1600" dirty="0" smtClean="0">
                <a:solidFill>
                  <a:srgbClr val="0432FF"/>
                </a:solidFill>
                <a:latin typeface="Meiryo" charset="-128"/>
                <a:ea typeface="Meiryo" charset="-128"/>
                <a:cs typeface="Meiryo" charset="-128"/>
              </a:rPr>
              <a:t>に集約しインスタンスを削減</a:t>
            </a:r>
          </a:p>
        </p:txBody>
      </p:sp>
      <p:sp>
        <p:nvSpPr>
          <p:cNvPr id="343" name="右矢印 342"/>
          <p:cNvSpPr/>
          <p:nvPr/>
        </p:nvSpPr>
        <p:spPr>
          <a:xfrm>
            <a:off x="4338331" y="4797749"/>
            <a:ext cx="471649"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78695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正方形/長方形 141"/>
          <p:cNvSpPr/>
          <p:nvPr/>
        </p:nvSpPr>
        <p:spPr>
          <a:xfrm>
            <a:off x="685784" y="5301279"/>
            <a:ext cx="3890483" cy="124098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681518" y="848779"/>
            <a:ext cx="3110575" cy="157211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移管の考え方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52</a:t>
            </a:fld>
            <a:endParaRPr kumimoji="1" lang="ja-JP" altLang="en-US"/>
          </a:p>
        </p:txBody>
      </p:sp>
      <p:sp>
        <p:nvSpPr>
          <p:cNvPr id="4" name="正方形/長方形 3"/>
          <p:cNvSpPr/>
          <p:nvPr/>
        </p:nvSpPr>
        <p:spPr>
          <a:xfrm>
            <a:off x="4800600" y="3076311"/>
            <a:ext cx="1209268" cy="191004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IaaS</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6084168" y="2102367"/>
            <a:ext cx="1193822" cy="2881488"/>
          </a:xfrm>
          <a:prstGeom prst="rect">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PaaS</a:t>
            </a: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7380312" y="836713"/>
            <a:ext cx="1209268" cy="414714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SaaS</a:t>
            </a:r>
            <a:endParaRPr kumimoji="1" lang="ja-JP" altLang="en-US" sz="1400" dirty="0">
              <a:solidFill>
                <a:srgbClr val="FFFFFF"/>
              </a:solidFill>
              <a:latin typeface="Meiryo" charset="-128"/>
              <a:ea typeface="Meiryo" charset="-128"/>
              <a:cs typeface="Meiryo" charset="-128"/>
            </a:endParaRPr>
          </a:p>
        </p:txBody>
      </p:sp>
      <p:grpSp>
        <p:nvGrpSpPr>
          <p:cNvPr id="127" name="図形グループ 126"/>
          <p:cNvGrpSpPr/>
          <p:nvPr/>
        </p:nvGrpSpPr>
        <p:grpSpPr>
          <a:xfrm>
            <a:off x="1174495" y="1273353"/>
            <a:ext cx="2184448" cy="939150"/>
            <a:chOff x="1187624" y="4653136"/>
            <a:chExt cx="2184448" cy="939150"/>
          </a:xfrm>
        </p:grpSpPr>
        <p:grpSp>
          <p:nvGrpSpPr>
            <p:cNvPr id="7" name="図形グループ 6"/>
            <p:cNvGrpSpPr/>
            <p:nvPr/>
          </p:nvGrpSpPr>
          <p:grpSpPr>
            <a:xfrm>
              <a:off x="1187624" y="4653565"/>
              <a:ext cx="317500" cy="157483"/>
              <a:chOff x="6769100" y="1390650"/>
              <a:chExt cx="317500" cy="157483"/>
            </a:xfrm>
          </p:grpSpPr>
          <p:sp>
            <p:nvSpPr>
              <p:cNvPr id="8" name="正方形/長方形 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 name="直線コネクタ 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 name="図形グループ 10"/>
            <p:cNvGrpSpPr/>
            <p:nvPr/>
          </p:nvGrpSpPr>
          <p:grpSpPr>
            <a:xfrm>
              <a:off x="1187624" y="4847027"/>
              <a:ext cx="317500" cy="157483"/>
              <a:chOff x="6769100" y="1390650"/>
              <a:chExt cx="317500" cy="157483"/>
            </a:xfrm>
          </p:grpSpPr>
          <p:sp>
            <p:nvSpPr>
              <p:cNvPr id="12" name="正方形/長方形 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 name="直線コネクタ 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 name="図形グループ 14"/>
            <p:cNvGrpSpPr/>
            <p:nvPr/>
          </p:nvGrpSpPr>
          <p:grpSpPr>
            <a:xfrm>
              <a:off x="1187624" y="5028620"/>
              <a:ext cx="317500" cy="157483"/>
              <a:chOff x="6769100" y="1390650"/>
              <a:chExt cx="317500" cy="157483"/>
            </a:xfrm>
          </p:grpSpPr>
          <p:sp>
            <p:nvSpPr>
              <p:cNvPr id="16" name="正方形/長方形 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円/楕円 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 name="直線コネクタ 1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 name="図形グループ 18"/>
            <p:cNvGrpSpPr/>
            <p:nvPr/>
          </p:nvGrpSpPr>
          <p:grpSpPr>
            <a:xfrm>
              <a:off x="1187624" y="5429721"/>
              <a:ext cx="317500" cy="157483"/>
              <a:chOff x="6769100" y="1390650"/>
              <a:chExt cx="317500" cy="157483"/>
            </a:xfrm>
          </p:grpSpPr>
          <p:sp>
            <p:nvSpPr>
              <p:cNvPr id="20" name="正方形/長方形 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楕円 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 name="直線コネクタ 2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187624" y="5225202"/>
              <a:ext cx="317500" cy="157483"/>
              <a:chOff x="6769100" y="1390650"/>
              <a:chExt cx="317500" cy="157483"/>
            </a:xfrm>
          </p:grpSpPr>
          <p:sp>
            <p:nvSpPr>
              <p:cNvPr id="24" name="正方形/長方形 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 name="直線コネクタ 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図形グループ 26"/>
            <p:cNvGrpSpPr/>
            <p:nvPr/>
          </p:nvGrpSpPr>
          <p:grpSpPr>
            <a:xfrm>
              <a:off x="1557878" y="4656106"/>
              <a:ext cx="317500" cy="157483"/>
              <a:chOff x="6769100" y="1390650"/>
              <a:chExt cx="317500" cy="157483"/>
            </a:xfrm>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 name="直線コネクタ 2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図形グループ 30"/>
            <p:cNvGrpSpPr/>
            <p:nvPr/>
          </p:nvGrpSpPr>
          <p:grpSpPr>
            <a:xfrm>
              <a:off x="1557878" y="4849568"/>
              <a:ext cx="317500" cy="157483"/>
              <a:chOff x="6769100" y="1390650"/>
              <a:chExt cx="317500" cy="157483"/>
            </a:xfrm>
          </p:grpSpPr>
          <p:sp>
            <p:nvSpPr>
              <p:cNvPr id="32" name="正方形/長方形 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円/楕円 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図形グループ 34"/>
            <p:cNvGrpSpPr/>
            <p:nvPr/>
          </p:nvGrpSpPr>
          <p:grpSpPr>
            <a:xfrm>
              <a:off x="1557878" y="5031161"/>
              <a:ext cx="317500" cy="157483"/>
              <a:chOff x="6769100" y="1390650"/>
              <a:chExt cx="317500" cy="157483"/>
            </a:xfrm>
          </p:grpSpPr>
          <p:sp>
            <p:nvSpPr>
              <p:cNvPr id="36" name="正方形/長方形 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 name="直線コネクタ 3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1557878" y="5432262"/>
              <a:ext cx="317500" cy="157483"/>
              <a:chOff x="6769100" y="1390650"/>
              <a:chExt cx="317500" cy="157483"/>
            </a:xfrm>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 name="直線コネクタ 4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42"/>
            <p:cNvGrpSpPr/>
            <p:nvPr/>
          </p:nvGrpSpPr>
          <p:grpSpPr>
            <a:xfrm>
              <a:off x="1557878" y="5227743"/>
              <a:ext cx="317500" cy="15748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32528" y="4658647"/>
              <a:ext cx="317500" cy="15748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1932528" y="4852109"/>
              <a:ext cx="317500" cy="15748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1932528" y="5033702"/>
              <a:ext cx="317500" cy="15748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1932528" y="5434803"/>
              <a:ext cx="317500" cy="15748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1932528" y="5230284"/>
              <a:ext cx="317500" cy="15748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2309668" y="4653136"/>
              <a:ext cx="317500" cy="157483"/>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1" name="図形グループ 70"/>
            <p:cNvGrpSpPr/>
            <p:nvPr/>
          </p:nvGrpSpPr>
          <p:grpSpPr>
            <a:xfrm>
              <a:off x="2679922" y="4655677"/>
              <a:ext cx="317500" cy="157483"/>
              <a:chOff x="6769100" y="1390650"/>
              <a:chExt cx="317500" cy="157483"/>
            </a:xfrm>
          </p:grpSpPr>
          <p:sp>
            <p:nvSpPr>
              <p:cNvPr id="72" name="正方形/長方形 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円/楕円 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4" name="直線コネクタ 7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図形グループ 74"/>
            <p:cNvGrpSpPr/>
            <p:nvPr/>
          </p:nvGrpSpPr>
          <p:grpSpPr>
            <a:xfrm>
              <a:off x="3054572" y="4658218"/>
              <a:ext cx="317500" cy="157483"/>
              <a:chOff x="6769100" y="1390650"/>
              <a:chExt cx="317500" cy="157483"/>
            </a:xfrm>
          </p:grpSpPr>
          <p:sp>
            <p:nvSpPr>
              <p:cNvPr id="76" name="正方形/長方形 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円/楕円 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 name="直線コネクタ 7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 name="図形グループ 78"/>
            <p:cNvGrpSpPr/>
            <p:nvPr/>
          </p:nvGrpSpPr>
          <p:grpSpPr>
            <a:xfrm>
              <a:off x="2309668" y="4851227"/>
              <a:ext cx="317500" cy="157483"/>
              <a:chOff x="6769100" y="1390650"/>
              <a:chExt cx="317500" cy="157483"/>
            </a:xfrm>
          </p:grpSpPr>
          <p:sp>
            <p:nvSpPr>
              <p:cNvPr id="80" name="正方形/長方形 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コネクタ 8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82"/>
            <p:cNvGrpSpPr/>
            <p:nvPr/>
          </p:nvGrpSpPr>
          <p:grpSpPr>
            <a:xfrm>
              <a:off x="2679922" y="4853768"/>
              <a:ext cx="317500" cy="157483"/>
              <a:chOff x="6769100" y="1390650"/>
              <a:chExt cx="317500" cy="157483"/>
            </a:xfrm>
          </p:grpSpPr>
          <p:sp>
            <p:nvSpPr>
              <p:cNvPr id="84" name="正方形/長方形 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円/楕円 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コネクタ 8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86"/>
            <p:cNvGrpSpPr/>
            <p:nvPr/>
          </p:nvGrpSpPr>
          <p:grpSpPr>
            <a:xfrm>
              <a:off x="3054572" y="4856309"/>
              <a:ext cx="317500" cy="157483"/>
              <a:chOff x="6769100" y="1390650"/>
              <a:chExt cx="317500" cy="157483"/>
            </a:xfrm>
          </p:grpSpPr>
          <p:sp>
            <p:nvSpPr>
              <p:cNvPr id="88" name="正方形/長方形 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90"/>
            <p:cNvGrpSpPr/>
            <p:nvPr/>
          </p:nvGrpSpPr>
          <p:grpSpPr>
            <a:xfrm>
              <a:off x="2307178" y="5219268"/>
              <a:ext cx="317500" cy="157483"/>
              <a:chOff x="6769100" y="1390650"/>
              <a:chExt cx="317500" cy="157483"/>
            </a:xfrm>
          </p:grpSpPr>
          <p:sp>
            <p:nvSpPr>
              <p:cNvPr id="92" name="正方形/長方形 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円/楕円 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4" name="直線コネクタ 9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94"/>
            <p:cNvGrpSpPr/>
            <p:nvPr/>
          </p:nvGrpSpPr>
          <p:grpSpPr>
            <a:xfrm>
              <a:off x="2307178" y="5035953"/>
              <a:ext cx="317500" cy="157483"/>
              <a:chOff x="6769100" y="1390650"/>
              <a:chExt cx="317500" cy="157483"/>
            </a:xfrm>
          </p:grpSpPr>
          <p:sp>
            <p:nvSpPr>
              <p:cNvPr id="96" name="正方形/長方形 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98"/>
            <p:cNvGrpSpPr/>
            <p:nvPr/>
          </p:nvGrpSpPr>
          <p:grpSpPr>
            <a:xfrm>
              <a:off x="2677432" y="5221809"/>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2677432" y="50384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3052082" y="5224350"/>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1" name="図形グループ 110"/>
            <p:cNvGrpSpPr/>
            <p:nvPr/>
          </p:nvGrpSpPr>
          <p:grpSpPr>
            <a:xfrm>
              <a:off x="3052082" y="5041035"/>
              <a:ext cx="317500" cy="157483"/>
              <a:chOff x="6769100" y="1390650"/>
              <a:chExt cx="317500" cy="157483"/>
            </a:xfrm>
          </p:grpSpPr>
          <p:sp>
            <p:nvSpPr>
              <p:cNvPr id="112" name="正方形/長方形 1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円/楕円 1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4" name="直線コネクタ 1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2307178" y="5417359"/>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2677432" y="5419900"/>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3052082" y="5422441"/>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29" name="テキスト ボックス 128"/>
          <p:cNvSpPr txBox="1"/>
          <p:nvPr/>
        </p:nvSpPr>
        <p:spPr>
          <a:xfrm>
            <a:off x="681518" y="957740"/>
            <a:ext cx="3170402" cy="369332"/>
          </a:xfrm>
          <a:prstGeom prst="rect">
            <a:avLst/>
          </a:prstGeom>
          <a:noFill/>
        </p:spPr>
        <p:txBody>
          <a:bodyPr wrap="square" rtlCol="0">
            <a:spAutoFit/>
          </a:bodyPr>
          <a:lstStyle/>
          <a:p>
            <a:pPr algn="ctr"/>
            <a:r>
              <a:rPr kumimoji="1" lang="ja-JP" altLang="en-US" smtClean="0">
                <a:solidFill>
                  <a:schemeClr val="tx1">
                    <a:lumMod val="50000"/>
                    <a:lumOff val="50000"/>
                  </a:schemeClr>
                </a:solidFill>
                <a:latin typeface="Meiryo" charset="-128"/>
                <a:ea typeface="Meiryo" charset="-128"/>
                <a:cs typeface="Meiryo" charset="-128"/>
              </a:rPr>
              <a:t>オンプレミス・システム</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33" name="右矢印 132"/>
          <p:cNvSpPr/>
          <p:nvPr/>
        </p:nvSpPr>
        <p:spPr>
          <a:xfrm>
            <a:off x="3894415" y="838262"/>
            <a:ext cx="3485897" cy="392794"/>
          </a:xfrm>
          <a:prstGeom prst="rightArrow">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4" name="曲折矢印 133"/>
          <p:cNvSpPr/>
          <p:nvPr/>
        </p:nvSpPr>
        <p:spPr>
          <a:xfrm rot="5400000">
            <a:off x="4975448" y="201665"/>
            <a:ext cx="826027" cy="2988093"/>
          </a:xfrm>
          <a:prstGeom prst="bentArrow">
            <a:avLst>
              <a:gd name="adj1" fmla="val 25000"/>
              <a:gd name="adj2" fmla="val 25000"/>
              <a:gd name="adj3" fmla="val 25000"/>
              <a:gd name="adj4" fmla="val 57746"/>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5" name="曲折矢印 134"/>
          <p:cNvSpPr/>
          <p:nvPr/>
        </p:nvSpPr>
        <p:spPr>
          <a:xfrm rot="5400000">
            <a:off x="4040983" y="1465178"/>
            <a:ext cx="1464569" cy="1757704"/>
          </a:xfrm>
          <a:prstGeom prst="bentArrow">
            <a:avLst>
              <a:gd name="adj1" fmla="val 14957"/>
              <a:gd name="adj2" fmla="val 13877"/>
              <a:gd name="adj3" fmla="val 15671"/>
              <a:gd name="adj4" fmla="val 3442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6" name="四角形吹き出し 135"/>
          <p:cNvSpPr/>
          <p:nvPr/>
        </p:nvSpPr>
        <p:spPr>
          <a:xfrm>
            <a:off x="696492" y="2646223"/>
            <a:ext cx="3170402" cy="2274934"/>
          </a:xfrm>
          <a:prstGeom prst="wedgeRectCallout">
            <a:avLst>
              <a:gd name="adj1" fmla="val 79284"/>
              <a:gd name="adj2" fmla="val -7656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コスト</a:t>
            </a:r>
          </a:p>
          <a:p>
            <a:pPr marL="269875" lvl="1"/>
            <a:r>
              <a:rPr kumimoji="1" lang="en-US" altLang="ja-JP" sz="1200" dirty="0" smtClean="0">
                <a:solidFill>
                  <a:srgbClr val="FFFFFF"/>
                </a:solidFill>
                <a:latin typeface="Meiryo" charset="-128"/>
                <a:ea typeface="Meiryo" charset="-128"/>
                <a:cs typeface="Meiryo" charset="-128"/>
              </a:rPr>
              <a:t>5</a:t>
            </a:r>
            <a:r>
              <a:rPr kumimoji="1" lang="ja-JP" altLang="en-US" sz="1200" dirty="0" smtClean="0">
                <a:solidFill>
                  <a:srgbClr val="FFFFFF"/>
                </a:solidFill>
                <a:latin typeface="Meiryo" charset="-128"/>
                <a:ea typeface="Meiryo" charset="-128"/>
                <a:cs typeface="Meiryo" charset="-128"/>
              </a:rPr>
              <a:t>年間の</a:t>
            </a:r>
            <a:r>
              <a:rPr kumimoji="1" lang="en-US" altLang="ja-JP" sz="1200" dirty="0" smtClean="0">
                <a:solidFill>
                  <a:srgbClr val="FFFFFF"/>
                </a:solidFill>
                <a:latin typeface="Meiryo" charset="-128"/>
                <a:ea typeface="Meiryo" charset="-128"/>
                <a:cs typeface="Meiryo" charset="-128"/>
              </a:rPr>
              <a:t>TCO</a:t>
            </a:r>
          </a:p>
          <a:p>
            <a:pPr marL="228600" indent="-228600">
              <a:buFont typeface="+mj-lt"/>
              <a:buAutoNum type="arabicPeriod"/>
            </a:pPr>
            <a:r>
              <a:rPr lang="en-US" altLang="ja-JP" sz="1400" b="1" dirty="0" smtClean="0">
                <a:solidFill>
                  <a:srgbClr val="FFFFFF"/>
                </a:solidFill>
                <a:latin typeface="Meiryo" charset="-128"/>
                <a:ea typeface="Meiryo" charset="-128"/>
                <a:cs typeface="Meiryo" charset="-128"/>
              </a:rPr>
              <a:t>BCP</a:t>
            </a:r>
            <a:endParaRPr lang="ja-JP" altLang="en-US" sz="1400" b="1" dirty="0">
              <a:solidFill>
                <a:srgbClr val="FFFFFF"/>
              </a:solidFill>
              <a:latin typeface="Meiryo" charset="-128"/>
              <a:ea typeface="Meiryo" charset="-128"/>
              <a:cs typeface="Meiryo" charset="-128"/>
            </a:endParaRPr>
          </a:p>
          <a:p>
            <a:pPr marL="228600" lvl="1"/>
            <a:r>
              <a:rPr lang="ja-JP" altLang="en-US" sz="1200" dirty="0" smtClean="0">
                <a:solidFill>
                  <a:srgbClr val="FFFFFF"/>
                </a:solidFill>
                <a:latin typeface="Meiryo" charset="-128"/>
                <a:ea typeface="Meiryo" charset="-128"/>
                <a:cs typeface="Meiryo" charset="-128"/>
              </a:rPr>
              <a:t>遠隔多重化構成など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バックアップ／アーカイブ</a:t>
            </a:r>
          </a:p>
          <a:p>
            <a:pPr marL="228600" lvl="1"/>
            <a:r>
              <a:rPr kumimoji="1" lang="ja-JP" altLang="en-US" sz="1200" dirty="0" smtClean="0">
                <a:solidFill>
                  <a:srgbClr val="FFFFFF"/>
                </a:solidFill>
                <a:latin typeface="Meiryo" charset="-128"/>
                <a:ea typeface="Meiryo" charset="-128"/>
                <a:cs typeface="Meiryo" charset="-128"/>
              </a:rPr>
              <a:t>電子メール、業務データなど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ユーザー利便性</a:t>
            </a:r>
          </a:p>
          <a:p>
            <a:pPr marL="228600" lvl="1"/>
            <a:r>
              <a:rPr kumimoji="1" lang="ja-JP" altLang="en-US" sz="1200" dirty="0" smtClean="0">
                <a:solidFill>
                  <a:srgbClr val="FFFFFF"/>
                </a:solidFill>
                <a:latin typeface="Meiryo" charset="-128"/>
                <a:ea typeface="Meiryo" charset="-128"/>
                <a:cs typeface="Meiryo" charset="-128"/>
              </a:rPr>
              <a:t>応答時間、グローバル対応など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ガバナンス</a:t>
            </a:r>
          </a:p>
          <a:p>
            <a:pPr marL="228600" lvl="1"/>
            <a:r>
              <a:rPr kumimoji="1" lang="ja-JP" altLang="en-US" sz="1200" dirty="0" smtClean="0">
                <a:solidFill>
                  <a:srgbClr val="FFFFFF"/>
                </a:solidFill>
                <a:latin typeface="Meiryo" charset="-128"/>
                <a:ea typeface="Meiryo" charset="-128"/>
                <a:cs typeface="Meiryo" charset="-128"/>
              </a:rPr>
              <a:t>見える化、管理機能など</a:t>
            </a:r>
            <a:endParaRPr kumimoji="1" lang="ja-JP" altLang="en-US" sz="1200" dirty="0">
              <a:solidFill>
                <a:srgbClr val="FFFFFF"/>
              </a:solidFill>
              <a:latin typeface="Meiryo" charset="-128"/>
              <a:ea typeface="Meiryo" charset="-128"/>
              <a:cs typeface="Meiryo" charset="-128"/>
            </a:endParaRPr>
          </a:p>
        </p:txBody>
      </p:sp>
      <p:sp>
        <p:nvSpPr>
          <p:cNvPr id="137" name="円/楕円 136"/>
          <p:cNvSpPr/>
          <p:nvPr/>
        </p:nvSpPr>
        <p:spPr>
          <a:xfrm>
            <a:off x="4572001" y="764704"/>
            <a:ext cx="1437867" cy="1410109"/>
          </a:xfrm>
          <a:prstGeom prst="ellipse">
            <a:avLst/>
          </a:prstGeom>
          <a:noFill/>
          <a:ln w="38100">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テキスト ボックス 139"/>
          <p:cNvSpPr txBox="1"/>
          <p:nvPr/>
        </p:nvSpPr>
        <p:spPr>
          <a:xfrm>
            <a:off x="1060714" y="5364192"/>
            <a:ext cx="3457269" cy="1154162"/>
          </a:xfrm>
          <a:prstGeom prst="rect">
            <a:avLst/>
          </a:prstGeom>
          <a:noFill/>
        </p:spPr>
        <p:txBody>
          <a:bodyPr wrap="square" rtlCol="0">
            <a:spAutoFit/>
          </a:bodyPr>
          <a:lstStyle/>
          <a:p>
            <a:r>
              <a:rPr kumimoji="1" lang="ja-JP" altLang="en-US" sz="1400" dirty="0" smtClean="0">
                <a:solidFill>
                  <a:schemeClr val="bg1"/>
                </a:solidFill>
                <a:latin typeface="Meiryo" charset="-128"/>
                <a:ea typeface="Meiryo" charset="-128"/>
                <a:cs typeface="Meiryo" charset="-128"/>
              </a:rPr>
              <a:t>そのまま移行すれば</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オンプレミスよりもコストが嵩む</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運用管理負担が増える</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機能面で利用部門のニーズに応えられない</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サービスレベルが低下する</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セキュリティが担保できない</a:t>
            </a:r>
            <a:endParaRPr kumimoji="1" lang="ja-JP" altLang="en-US" sz="1100" dirty="0">
              <a:solidFill>
                <a:schemeClr val="bg1"/>
              </a:solidFill>
              <a:latin typeface="Meiryo" charset="-128"/>
              <a:ea typeface="Meiryo" charset="-128"/>
              <a:cs typeface="Meiryo" charset="-128"/>
            </a:endParaRPr>
          </a:p>
        </p:txBody>
      </p:sp>
      <p:sp>
        <p:nvSpPr>
          <p:cNvPr id="143" name="ホームベース 142"/>
          <p:cNvSpPr/>
          <p:nvPr/>
        </p:nvSpPr>
        <p:spPr>
          <a:xfrm rot="16200000">
            <a:off x="5902600" y="3851015"/>
            <a:ext cx="1439214" cy="3943280"/>
          </a:xfrm>
          <a:prstGeom prst="homePlate">
            <a:avLst>
              <a:gd name="adj" fmla="val 14646"/>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テキスト ボックス 143"/>
          <p:cNvSpPr txBox="1"/>
          <p:nvPr/>
        </p:nvSpPr>
        <p:spPr>
          <a:xfrm>
            <a:off x="4682510" y="5611384"/>
            <a:ext cx="3939014" cy="738664"/>
          </a:xfrm>
          <a:prstGeom prst="rect">
            <a:avLst/>
          </a:prstGeom>
          <a:noFill/>
        </p:spPr>
        <p:txBody>
          <a:bodyPr wrap="square" rtlCol="0">
            <a:spAutoFit/>
          </a:bodyPr>
          <a:lstStyle/>
          <a:p>
            <a:pPr marL="171450" indent="-171450">
              <a:buFont typeface="Wingdings" charset="2"/>
              <a:buChar char="Ø"/>
            </a:pPr>
            <a:r>
              <a:rPr kumimoji="1" lang="ja-JP" altLang="en-US" sz="1400" smtClean="0">
                <a:solidFill>
                  <a:schemeClr val="bg1"/>
                </a:solidFill>
                <a:latin typeface="Meiryo" charset="-128"/>
                <a:ea typeface="Meiryo" charset="-128"/>
                <a:cs typeface="Meiryo" charset="-128"/>
              </a:rPr>
              <a:t>上記、組合せ</a:t>
            </a:r>
            <a:r>
              <a:rPr kumimoji="1" lang="ja-JP" altLang="en-US" sz="1400" dirty="0" smtClean="0">
                <a:solidFill>
                  <a:schemeClr val="bg1"/>
                </a:solidFill>
                <a:latin typeface="Meiryo" charset="-128"/>
                <a:ea typeface="Meiryo" charset="-128"/>
                <a:cs typeface="Meiryo" charset="-128"/>
              </a:rPr>
              <a:t>の最適解を考える</a:t>
            </a:r>
          </a:p>
          <a:p>
            <a:pPr marL="171450" indent="-171450">
              <a:buFont typeface="Wingdings" charset="2"/>
              <a:buChar char="Ø"/>
            </a:pPr>
            <a:r>
              <a:rPr kumimoji="1" lang="ja-JP" altLang="en-US" sz="1400" dirty="0" smtClean="0">
                <a:solidFill>
                  <a:schemeClr val="bg1"/>
                </a:solidFill>
                <a:latin typeface="Meiryo" charset="-128"/>
                <a:ea typeface="Meiryo" charset="-128"/>
                <a:cs typeface="Meiryo" charset="-128"/>
              </a:rPr>
              <a:t>クラウド前提のアーキテクチャーに見直す</a:t>
            </a:r>
          </a:p>
          <a:p>
            <a:pPr marL="171450" indent="-171450">
              <a:buFont typeface="Wingdings" charset="2"/>
              <a:buChar char="Ø"/>
            </a:pPr>
            <a:r>
              <a:rPr kumimoji="1" lang="ja-JP" altLang="en-US" sz="1400" dirty="0" smtClean="0">
                <a:solidFill>
                  <a:schemeClr val="bg1"/>
                </a:solidFill>
                <a:latin typeface="Meiryo" charset="-128"/>
                <a:ea typeface="Meiryo" charset="-128"/>
                <a:cs typeface="Meiryo" charset="-128"/>
              </a:rPr>
              <a:t>情報システム部門の役割を再構築する</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962299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Nextage</a:t>
            </a:r>
            <a:r>
              <a:rPr kumimoji="1" lang="en-US" altLang="ja-JP" dirty="0" smtClean="0"/>
              <a:t>: </a:t>
            </a:r>
            <a:r>
              <a:rPr kumimoji="1" lang="ja-JP" altLang="en-US" dirty="0" smtClean="0"/>
              <a:t>人間と並んで作業する産業用ロボット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pic>
        <p:nvPicPr>
          <p:cNvPr id="4" name="図 3">
            <a:hlinkClick r:id="rId2"/>
          </p:cNvPr>
          <p:cNvPicPr>
            <a:picLocks noChangeAspect="1"/>
          </p:cNvPicPr>
          <p:nvPr/>
        </p:nvPicPr>
        <p:blipFill>
          <a:blip r:embed="rId3"/>
          <a:stretch>
            <a:fillRect/>
          </a:stretch>
        </p:blipFill>
        <p:spPr>
          <a:xfrm>
            <a:off x="571629" y="1139921"/>
            <a:ext cx="8000741" cy="4496416"/>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737828" y="5877272"/>
            <a:ext cx="7668344" cy="369332"/>
          </a:xfrm>
          <a:prstGeom prst="rect">
            <a:avLst/>
          </a:prstGeom>
        </p:spPr>
        <p:txBody>
          <a:bodyPr wrap="square">
            <a:spAutoFit/>
          </a:bodyPr>
          <a:lstStyle/>
          <a:p>
            <a:pPr algn="ctr"/>
            <a:r>
              <a:rPr lang="ja-JP" altLang="en-US" dirty="0">
                <a:solidFill>
                  <a:schemeClr val="tx1">
                    <a:lumMod val="50000"/>
                    <a:lumOff val="50000"/>
                  </a:schemeClr>
                </a:solidFill>
                <a:latin typeface="Meiryo" charset="-128"/>
                <a:ea typeface="Meiryo" charset="-128"/>
                <a:cs typeface="Meiryo" charset="-128"/>
              </a:rPr>
              <a:t>人間と一緒になって作業をおこなうロボット作業者</a:t>
            </a:r>
          </a:p>
        </p:txBody>
      </p:sp>
    </p:spTree>
    <p:extLst>
      <p:ext uri="{BB962C8B-B14F-4D97-AF65-F5344CB8AC3E}">
        <p14:creationId xmlns:p14="http://schemas.microsoft.com/office/powerpoint/2010/main" val="2124906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7</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最新の</a:t>
            </a:r>
            <a:r>
              <a:rPr lang="en-US" altLang="ja-JP" sz="2800" dirty="0" smtClean="0">
                <a:solidFill>
                  <a:srgbClr val="FFFFFF"/>
                </a:solidFill>
                <a:effectLst/>
                <a:latin typeface="Arial"/>
                <a:ea typeface="HGP創英角ｺﾞｼｯｸUB" pitchFamily="50" charset="-128"/>
                <a:cs typeface="Arial"/>
              </a:rPr>
              <a:t>IT</a:t>
            </a:r>
            <a:r>
              <a:rPr lang="ja-JP" altLang="en-US" sz="2800" dirty="0" smtClean="0">
                <a:solidFill>
                  <a:srgbClr val="FFFFFF"/>
                </a:solidFill>
                <a:effectLst/>
                <a:latin typeface="Arial"/>
                <a:ea typeface="HGP創英角ｺﾞｼｯｸUB" pitchFamily="50" charset="-128"/>
                <a:cs typeface="Arial"/>
              </a:rPr>
              <a:t>トレンドと</a:t>
            </a:r>
            <a:r>
              <a:rPr lang="en-US" altLang="ja-JP" sz="2800" dirty="0" smtClean="0">
                <a:solidFill>
                  <a:srgbClr val="FFFFFF"/>
                </a:solidFill>
                <a:effectLst/>
                <a:latin typeface="Arial"/>
                <a:ea typeface="HGP創英角ｺﾞｼｯｸUB" pitchFamily="50" charset="-128"/>
                <a:cs typeface="Arial"/>
              </a:rPr>
              <a:t>IT</a:t>
            </a:r>
            <a:r>
              <a:rPr lang="ja-JP" altLang="en-US" sz="2800" dirty="0" smtClean="0">
                <a:solidFill>
                  <a:srgbClr val="FFFFFF"/>
                </a:solidFill>
                <a:effectLst/>
                <a:latin typeface="Arial"/>
                <a:ea typeface="HGP創英角ｺﾞｼｯｸUB" pitchFamily="50" charset="-128"/>
                <a:cs typeface="Arial"/>
              </a:rPr>
              <a:t>ビジネス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052055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393152" y="892848"/>
            <a:ext cx="7429449" cy="2488310"/>
          </a:xfrm>
          <a:prstGeom prst="roundRect">
            <a:avLst>
              <a:gd name="adj" fmla="val 0"/>
            </a:avLst>
          </a:prstGeom>
          <a:solidFill>
            <a:schemeClr val="accent6">
              <a:lumMod val="20000"/>
              <a:lumOff val="80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FF"/>
              </a:solidFill>
              <a:effectLst/>
              <a:latin typeface="メイリオ"/>
              <a:ea typeface="メイリオ"/>
              <a:cs typeface="メイリオ"/>
            </a:endParaRPr>
          </a:p>
        </p:txBody>
      </p:sp>
      <p:sp>
        <p:nvSpPr>
          <p:cNvPr id="21" name="右矢印 20"/>
          <p:cNvSpPr/>
          <p:nvPr/>
        </p:nvSpPr>
        <p:spPr>
          <a:xfrm rot="19506590">
            <a:off x="168109" y="2300770"/>
            <a:ext cx="8735025" cy="2979990"/>
          </a:xfrm>
          <a:custGeom>
            <a:avLst/>
            <a:gdLst>
              <a:gd name="connsiteX0" fmla="*/ 0 w 8586936"/>
              <a:gd name="connsiteY0" fmla="*/ 744998 h 2979990"/>
              <a:gd name="connsiteX1" fmla="*/ 7096941 w 8586936"/>
              <a:gd name="connsiteY1" fmla="*/ 744998 h 2979990"/>
              <a:gd name="connsiteX2" fmla="*/ 7096941 w 8586936"/>
              <a:gd name="connsiteY2" fmla="*/ 0 h 2979990"/>
              <a:gd name="connsiteX3" fmla="*/ 8586936 w 8586936"/>
              <a:gd name="connsiteY3" fmla="*/ 1489995 h 2979990"/>
              <a:gd name="connsiteX4" fmla="*/ 7096941 w 8586936"/>
              <a:gd name="connsiteY4" fmla="*/ 2979990 h 2979990"/>
              <a:gd name="connsiteX5" fmla="*/ 7096941 w 8586936"/>
              <a:gd name="connsiteY5" fmla="*/ 2234993 h 2979990"/>
              <a:gd name="connsiteX6" fmla="*/ 0 w 8586936"/>
              <a:gd name="connsiteY6" fmla="*/ 2234993 h 2979990"/>
              <a:gd name="connsiteX7" fmla="*/ 0 w 8586936"/>
              <a:gd name="connsiteY7" fmla="*/ 744998 h 2979990"/>
              <a:gd name="connsiteX0" fmla="*/ 0 w 8597179"/>
              <a:gd name="connsiteY0" fmla="*/ 1492631 h 2979990"/>
              <a:gd name="connsiteX1" fmla="*/ 7107184 w 8597179"/>
              <a:gd name="connsiteY1" fmla="*/ 744998 h 2979990"/>
              <a:gd name="connsiteX2" fmla="*/ 7107184 w 8597179"/>
              <a:gd name="connsiteY2" fmla="*/ 0 h 2979990"/>
              <a:gd name="connsiteX3" fmla="*/ 8597179 w 8597179"/>
              <a:gd name="connsiteY3" fmla="*/ 1489995 h 2979990"/>
              <a:gd name="connsiteX4" fmla="*/ 7107184 w 8597179"/>
              <a:gd name="connsiteY4" fmla="*/ 2979990 h 2979990"/>
              <a:gd name="connsiteX5" fmla="*/ 7107184 w 8597179"/>
              <a:gd name="connsiteY5" fmla="*/ 2234993 h 2979990"/>
              <a:gd name="connsiteX6" fmla="*/ 10243 w 8597179"/>
              <a:gd name="connsiteY6" fmla="*/ 2234993 h 2979990"/>
              <a:gd name="connsiteX7" fmla="*/ 0 w 8597179"/>
              <a:gd name="connsiteY7" fmla="*/ 1492631 h 2979990"/>
              <a:gd name="connsiteX0" fmla="*/ 10242 w 8607421"/>
              <a:gd name="connsiteY0" fmla="*/ 1492631 h 2979990"/>
              <a:gd name="connsiteX1" fmla="*/ 7117426 w 8607421"/>
              <a:gd name="connsiteY1" fmla="*/ 744998 h 2979990"/>
              <a:gd name="connsiteX2" fmla="*/ 7117426 w 8607421"/>
              <a:gd name="connsiteY2" fmla="*/ 0 h 2979990"/>
              <a:gd name="connsiteX3" fmla="*/ 8607421 w 8607421"/>
              <a:gd name="connsiteY3" fmla="*/ 1489995 h 2979990"/>
              <a:gd name="connsiteX4" fmla="*/ 7117426 w 8607421"/>
              <a:gd name="connsiteY4" fmla="*/ 2979990 h 2979990"/>
              <a:gd name="connsiteX5" fmla="*/ 7117426 w 8607421"/>
              <a:gd name="connsiteY5" fmla="*/ 2234993 h 2979990"/>
              <a:gd name="connsiteX6" fmla="*/ 0 w 8607421"/>
              <a:gd name="connsiteY6" fmla="*/ 1497601 h 2979990"/>
              <a:gd name="connsiteX7" fmla="*/ 10242 w 8607421"/>
              <a:gd name="connsiteY7" fmla="*/ 1492631 h 297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7421" h="2979990">
                <a:moveTo>
                  <a:pt x="10242" y="1492631"/>
                </a:moveTo>
                <a:lnTo>
                  <a:pt x="7117426" y="744998"/>
                </a:lnTo>
                <a:lnTo>
                  <a:pt x="7117426" y="0"/>
                </a:lnTo>
                <a:lnTo>
                  <a:pt x="8607421" y="1489995"/>
                </a:lnTo>
                <a:lnTo>
                  <a:pt x="7117426" y="2979990"/>
                </a:lnTo>
                <a:lnTo>
                  <a:pt x="7117426" y="2234993"/>
                </a:lnTo>
                <a:lnTo>
                  <a:pt x="0" y="1497601"/>
                </a:lnTo>
                <a:lnTo>
                  <a:pt x="10242" y="1492631"/>
                </a:lnTo>
                <a:close/>
              </a:path>
            </a:pathLst>
          </a:cu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493112" y="4436017"/>
            <a:ext cx="8282197" cy="1077218"/>
            <a:chOff x="493112" y="4466805"/>
            <a:chExt cx="8282197" cy="1077218"/>
          </a:xfrm>
        </p:grpSpPr>
        <p:pic>
          <p:nvPicPr>
            <p:cNvPr id="12" name="図 11" descr="ibm5150.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112" y="4489164"/>
              <a:ext cx="1367924" cy="999979"/>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1861036" y="4466805"/>
              <a:ext cx="6914273" cy="1077218"/>
            </a:xfrm>
            <a:prstGeom prst="rect">
              <a:avLst/>
            </a:prstGeom>
            <a:noFill/>
          </p:spPr>
          <p:txBody>
            <a:bodyPr wrap="none" rtlCol="0">
              <a:spAutoFit/>
            </a:bodyPr>
            <a:lstStyle/>
            <a:p>
              <a:r>
                <a:rPr lang="en-US" altLang="ja-JP" sz="2400" dirty="0">
                  <a:solidFill>
                    <a:srgbClr val="0000FF"/>
                  </a:solidFill>
                  <a:effectLst>
                    <a:outerShdw blurRad="50800" dist="38100" dir="2700000" algn="tl" rotWithShape="0">
                      <a:prstClr val="black">
                        <a:alpha val="40000"/>
                      </a:prstClr>
                    </a:outerShdw>
                  </a:effectLst>
                  <a:latin typeface="メイリオ"/>
                  <a:ea typeface="メイリオ"/>
                  <a:cs typeface="メイリオ"/>
                </a:rPr>
                <a:t>1980</a:t>
              </a:r>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(1981 IBM Personal Computer 5150)</a:t>
              </a:r>
              <a:endParaRPr lang="en-US" altLang="ja-JP" sz="1000" dirty="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en-US" altLang="ja-JP"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PC</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の登場による</a:t>
              </a:r>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クライアントサーバーの普及・分散処理</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適用業務領域</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と利用者の拡大</a:t>
              </a:r>
              <a:endParaRPr kumimoji="1"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4" name="図形グループ 3"/>
          <p:cNvGrpSpPr/>
          <p:nvPr/>
        </p:nvGrpSpPr>
        <p:grpSpPr>
          <a:xfrm>
            <a:off x="274357" y="5513235"/>
            <a:ext cx="5744673" cy="1077218"/>
            <a:chOff x="274357" y="5544023"/>
            <a:chExt cx="5744673" cy="1077218"/>
          </a:xfrm>
        </p:grpSpPr>
        <p:pic>
          <p:nvPicPr>
            <p:cNvPr id="3" name="図 2" descr="us__en_us__ibm100__system_360__360genrl__620x3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985" y="5603391"/>
              <a:ext cx="1632045" cy="921315"/>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274357" y="5544023"/>
              <a:ext cx="4031873" cy="1077218"/>
            </a:xfrm>
            <a:prstGeom prst="rect">
              <a:avLst/>
            </a:prstGeom>
            <a:noFill/>
          </p:spPr>
          <p:txBody>
            <a:bodyPr wrap="none" rtlCol="0">
              <a:spAutoFit/>
            </a:bodyPr>
            <a:lstStyle/>
            <a:p>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1960〜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(1964 IBM System/360) </a:t>
              </a: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メインフレームの登場と集中処理</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業務効率や生産性</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の向上</a:t>
              </a:r>
              <a:endParaRPr kumimoji="1"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20" name="図形グループ 19"/>
          <p:cNvGrpSpPr/>
          <p:nvPr/>
        </p:nvGrpSpPr>
        <p:grpSpPr>
          <a:xfrm>
            <a:off x="1098617" y="3295811"/>
            <a:ext cx="7761687" cy="1162565"/>
            <a:chOff x="1098617" y="3326599"/>
            <a:chExt cx="7761687" cy="1162565"/>
          </a:xfrm>
        </p:grpSpPr>
        <p:pic>
          <p:nvPicPr>
            <p:cNvPr id="13" name="図 12" descr="old-pc-windows-9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7" y="3526228"/>
              <a:ext cx="1379788" cy="776130"/>
            </a:xfrm>
            <a:prstGeom prst="rect">
              <a:avLst/>
            </a:prstGeom>
            <a:ln>
              <a:noFill/>
            </a:ln>
            <a:effectLst>
              <a:outerShdw blurRad="292100" dist="139700" dir="2700000" algn="tl" rotWithShape="0">
                <a:srgbClr val="333333">
                  <a:alpha val="65000"/>
                </a:srgbClr>
              </a:outerShdw>
            </a:effectLst>
          </p:spPr>
        </p:pic>
        <p:pic>
          <p:nvPicPr>
            <p:cNvPr id="14" name="図 13" descr="f2-10.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0577" y="3326599"/>
              <a:ext cx="905377" cy="679033"/>
            </a:xfrm>
            <a:prstGeom prst="rect">
              <a:avLst/>
            </a:prstGeom>
            <a:ln>
              <a:noFill/>
            </a:ln>
            <a:effectLst>
              <a:outerShdw blurRad="292100" dist="139700" dir="2700000" algn="tl" rotWithShape="0">
                <a:srgbClr val="333333">
                  <a:alpha val="65000"/>
                </a:srgbClr>
              </a:outerShdw>
            </a:effectLst>
          </p:spPr>
        </p:pic>
        <p:pic>
          <p:nvPicPr>
            <p:cNvPr id="22" name="図 21" descr="0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3468" y="3797291"/>
              <a:ext cx="969876" cy="592542"/>
            </a:xfrm>
            <a:prstGeom prst="rect">
              <a:avLst/>
            </a:prstGeom>
            <a:ln>
              <a:noFill/>
            </a:ln>
            <a:effectLst>
              <a:outerShdw blurRad="292100" dist="139700" dir="2700000" algn="tl" rotWithShape="0">
                <a:srgbClr val="333333">
                  <a:alpha val="65000"/>
                </a:srgbClr>
              </a:outerShdw>
            </a:effectLst>
          </p:spPr>
        </p:pic>
        <p:sp>
          <p:nvSpPr>
            <p:cNvPr id="7" name="テキスト ボックス 6"/>
            <p:cNvSpPr txBox="1"/>
            <p:nvPr/>
          </p:nvSpPr>
          <p:spPr>
            <a:xfrm>
              <a:off x="3033068" y="3411946"/>
              <a:ext cx="5827236" cy="1077218"/>
            </a:xfrm>
            <a:prstGeom prst="rect">
              <a:avLst/>
            </a:prstGeom>
            <a:noFill/>
          </p:spPr>
          <p:txBody>
            <a:bodyPr wrap="none" rtlCol="0">
              <a:spAutoFit/>
            </a:bodyPr>
            <a:lstStyle/>
            <a:p>
              <a:r>
                <a:rPr kumimoji="1"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1990</a:t>
              </a:r>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(1993 </a:t>
              </a:r>
              <a:r>
                <a:rPr lang="ja-JP" altLang="en-US"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インターネット商用利用・</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1995</a:t>
              </a:r>
              <a:r>
                <a:rPr lang="ja-JP" altLang="en-US"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年</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Windows95+Internet Explorer)</a:t>
              </a:r>
            </a:p>
            <a:p>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インターネットの登場による</a:t>
              </a:r>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接続の広がりと拡大</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企業や地域を越えた業務の連携や</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調整の実現</a:t>
              </a:r>
              <a:endParaRPr kumimoji="1"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28" name="図形グループ 27"/>
          <p:cNvGrpSpPr/>
          <p:nvPr/>
        </p:nvGrpSpPr>
        <p:grpSpPr>
          <a:xfrm>
            <a:off x="4225636" y="893610"/>
            <a:ext cx="4596966" cy="898309"/>
            <a:chOff x="4225636" y="924398"/>
            <a:chExt cx="4596966" cy="898309"/>
          </a:xfrm>
        </p:grpSpPr>
        <p:sp>
          <p:nvSpPr>
            <p:cNvPr id="11" name="テキスト ボックス 10"/>
            <p:cNvSpPr txBox="1"/>
            <p:nvPr/>
          </p:nvSpPr>
          <p:spPr>
            <a:xfrm>
              <a:off x="4306230" y="924398"/>
              <a:ext cx="4516372" cy="58477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US" altLang="ja-JP" sz="3200" b="1" dirty="0" smtClean="0">
                  <a:solidFill>
                    <a:srgbClr val="0000FF"/>
                  </a:solidFill>
                  <a:effectLst/>
                  <a:latin typeface="メイリオ"/>
                  <a:ea typeface="メイリオ"/>
                  <a:cs typeface="メイリオ"/>
                </a:rPr>
                <a:t>IT</a:t>
              </a:r>
              <a:r>
                <a:rPr kumimoji="1" lang="ja-JP" altLang="en-US" sz="3200" b="1" dirty="0" smtClean="0">
                  <a:solidFill>
                    <a:srgbClr val="0000FF"/>
                  </a:solidFill>
                  <a:effectLst/>
                  <a:latin typeface="メイリオ"/>
                  <a:ea typeface="メイリオ"/>
                  <a:cs typeface="メイリオ"/>
                </a:rPr>
                <a:t>のカンブリア大爆発</a:t>
              </a:r>
              <a:endParaRPr kumimoji="1" lang="en-US" altLang="ja-JP" sz="3200" b="1" dirty="0" smtClean="0">
                <a:solidFill>
                  <a:srgbClr val="0000FF"/>
                </a:solidFill>
                <a:effectLst/>
                <a:latin typeface="メイリオ"/>
                <a:ea typeface="メイリオ"/>
                <a:cs typeface="メイリオ"/>
              </a:endParaRPr>
            </a:p>
          </p:txBody>
        </p:sp>
        <p:sp>
          <p:nvSpPr>
            <p:cNvPr id="15" name="テキスト ボックス 14"/>
            <p:cNvSpPr txBox="1"/>
            <p:nvPr/>
          </p:nvSpPr>
          <p:spPr>
            <a:xfrm>
              <a:off x="4225636" y="1484153"/>
              <a:ext cx="4596966"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1600" b="1" dirty="0">
                  <a:solidFill>
                    <a:srgbClr val="0000FF"/>
                  </a:solidFill>
                  <a:effectLst/>
                  <a:latin typeface="メイリオ"/>
                  <a:ea typeface="メイリオ"/>
                  <a:cs typeface="メイリオ"/>
                </a:rPr>
                <a:t>テクノロジーの</a:t>
              </a:r>
              <a:r>
                <a:rPr lang="ja-JP" altLang="en-US" sz="1600" b="1" dirty="0" smtClean="0">
                  <a:solidFill>
                    <a:srgbClr val="0000FF"/>
                  </a:solidFill>
                  <a:effectLst/>
                  <a:latin typeface="メイリオ"/>
                  <a:ea typeface="メイリオ"/>
                  <a:cs typeface="メイリオ"/>
                </a:rPr>
                <a:t>アンビエント化・日常</a:t>
              </a:r>
              <a:r>
                <a:rPr lang="ja-JP" altLang="en-US" sz="1600" b="1" dirty="0">
                  <a:solidFill>
                    <a:srgbClr val="0000FF"/>
                  </a:solidFill>
                  <a:effectLst/>
                  <a:latin typeface="メイリオ"/>
                  <a:ea typeface="メイリオ"/>
                  <a:cs typeface="メイリオ"/>
                </a:rPr>
                <a:t>への浸透</a:t>
              </a:r>
              <a:endParaRPr kumimoji="1" lang="en-US" altLang="ja-JP" sz="1600" b="1" dirty="0" smtClean="0">
                <a:solidFill>
                  <a:srgbClr val="0000FF"/>
                </a:solidFill>
                <a:effectLst/>
                <a:latin typeface="メイリオ"/>
                <a:ea typeface="メイリオ"/>
                <a:cs typeface="メイリオ"/>
              </a:endParaRPr>
            </a:p>
          </p:txBody>
        </p:sp>
      </p:grpSp>
      <p:grpSp>
        <p:nvGrpSpPr>
          <p:cNvPr id="27" name="図形グループ 26"/>
          <p:cNvGrpSpPr/>
          <p:nvPr/>
        </p:nvGrpSpPr>
        <p:grpSpPr>
          <a:xfrm>
            <a:off x="734489" y="1031394"/>
            <a:ext cx="8088113" cy="2250531"/>
            <a:chOff x="734489" y="1062182"/>
            <a:chExt cx="8088113" cy="2250531"/>
          </a:xfrm>
        </p:grpSpPr>
        <p:sp>
          <p:nvSpPr>
            <p:cNvPr id="8" name="テキスト ボックス 7"/>
            <p:cNvSpPr txBox="1"/>
            <p:nvPr/>
          </p:nvSpPr>
          <p:spPr>
            <a:xfrm>
              <a:off x="4473222" y="2269990"/>
              <a:ext cx="4349380" cy="58477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ja-JP" sz="1600" dirty="0" smtClean="0">
                  <a:solidFill>
                    <a:srgbClr val="0000FF"/>
                  </a:solidFill>
                  <a:effectLst/>
                  <a:latin typeface="メイリオ"/>
                  <a:ea typeface="メイリオ"/>
                  <a:cs typeface="メイリオ"/>
                </a:rPr>
                <a:t>2007〜	</a:t>
              </a:r>
              <a:r>
                <a:rPr lang="ja-JP" altLang="en-US" sz="1600" dirty="0" smtClean="0">
                  <a:solidFill>
                    <a:srgbClr val="0000FF"/>
                  </a:solidFill>
                  <a:effectLst/>
                  <a:latin typeface="メイリオ"/>
                  <a:ea typeface="メイリオ"/>
                  <a:cs typeface="メイリオ"/>
                </a:rPr>
                <a:t>モバイル（</a:t>
              </a:r>
              <a:r>
                <a:rPr lang="en-US" altLang="ja-JP" sz="1600" dirty="0" smtClean="0">
                  <a:solidFill>
                    <a:srgbClr val="0000FF"/>
                  </a:solidFill>
                  <a:effectLst/>
                  <a:latin typeface="メイリオ"/>
                  <a:ea typeface="メイリオ"/>
                  <a:cs typeface="メイリオ"/>
                </a:rPr>
                <a:t>iPhone</a:t>
              </a:r>
              <a:r>
                <a:rPr lang="ja-JP" altLang="en-US" sz="1600" dirty="0" smtClean="0">
                  <a:solidFill>
                    <a:srgbClr val="0000FF"/>
                  </a:solidFill>
                  <a:effectLst/>
                  <a:latin typeface="メイリオ"/>
                  <a:ea typeface="メイリオ"/>
                  <a:cs typeface="メイリオ"/>
                </a:rPr>
                <a:t>）</a:t>
              </a:r>
              <a:endParaRPr lang="en-US" altLang="ja-JP" sz="1600" dirty="0">
                <a:solidFill>
                  <a:srgbClr val="0000FF"/>
                </a:solidFill>
                <a:effectLst/>
                <a:latin typeface="メイリオ"/>
                <a:ea typeface="メイリオ"/>
                <a:cs typeface="メイリオ"/>
              </a:endParaRPr>
            </a:p>
            <a:p>
              <a:r>
                <a:rPr lang="ja-JP" altLang="ja-JP" sz="1600" dirty="0" smtClean="0">
                  <a:solidFill>
                    <a:srgbClr val="0000FF"/>
                  </a:solidFill>
                  <a:effectLst/>
                  <a:latin typeface="メイリオ"/>
                  <a:ea typeface="メイリオ"/>
                  <a:cs typeface="メイリオ"/>
                </a:rPr>
                <a:t>　</a:t>
              </a:r>
              <a:r>
                <a:rPr lang="ja-JP" altLang="en-US" sz="1600" dirty="0" smtClean="0">
                  <a:solidFill>
                    <a:srgbClr val="0000FF"/>
                  </a:solidFill>
                  <a:effectLst/>
                  <a:latin typeface="メイリオ"/>
                  <a:ea typeface="メイリオ"/>
                  <a:cs typeface="メイリオ"/>
                </a:rPr>
                <a:t>　　</a:t>
              </a:r>
              <a:r>
                <a:rPr lang="en-US" altLang="ja-JP" sz="1600" dirty="0" smtClean="0">
                  <a:solidFill>
                    <a:srgbClr val="0000FF"/>
                  </a:solidFill>
                  <a:effectLst/>
                  <a:latin typeface="メイリオ"/>
                  <a:ea typeface="メイリオ"/>
                  <a:cs typeface="メイリオ"/>
                </a:rPr>
                <a:t> 	</a:t>
              </a:r>
              <a:r>
                <a:rPr lang="ja-JP" altLang="en-US" sz="1600" dirty="0" smtClean="0">
                  <a:solidFill>
                    <a:srgbClr val="0000FF"/>
                  </a:solidFill>
                  <a:effectLst/>
                  <a:latin typeface="メイリオ"/>
                  <a:ea typeface="メイリオ"/>
                  <a:cs typeface="メイリオ"/>
                </a:rPr>
                <a:t>ソーシャル（</a:t>
              </a:r>
              <a:r>
                <a:rPr lang="en-US" altLang="ja-JP" sz="1600" dirty="0" smtClean="0">
                  <a:solidFill>
                    <a:srgbClr val="0000FF"/>
                  </a:solidFill>
                  <a:effectLst/>
                  <a:latin typeface="メイリオ"/>
                  <a:ea typeface="メイリオ"/>
                  <a:cs typeface="メイリオ"/>
                </a:rPr>
                <a:t>Facebook</a:t>
              </a:r>
              <a:r>
                <a:rPr lang="ja-JP" altLang="en-US" sz="1600" dirty="0" smtClean="0">
                  <a:solidFill>
                    <a:srgbClr val="0000FF"/>
                  </a:solidFill>
                  <a:effectLst/>
                  <a:latin typeface="メイリオ"/>
                  <a:ea typeface="メイリオ"/>
                  <a:cs typeface="メイリオ"/>
                </a:rPr>
                <a:t>、</a:t>
              </a:r>
              <a:r>
                <a:rPr lang="en-US" altLang="ja-JP" sz="1600" dirty="0" smtClean="0">
                  <a:solidFill>
                    <a:srgbClr val="0000FF"/>
                  </a:solidFill>
                  <a:effectLst/>
                  <a:latin typeface="メイリオ"/>
                  <a:ea typeface="メイリオ"/>
                  <a:cs typeface="メイリオ"/>
                </a:rPr>
                <a:t>Twitter</a:t>
              </a:r>
              <a:r>
                <a:rPr lang="ja-JP" altLang="en-US" sz="1600" dirty="0" smtClean="0">
                  <a:solidFill>
                    <a:srgbClr val="0000FF"/>
                  </a:solidFill>
                  <a:effectLst/>
                  <a:latin typeface="メイリオ"/>
                  <a:ea typeface="メイリオ"/>
                  <a:cs typeface="メイリオ"/>
                </a:rPr>
                <a:t>）</a:t>
              </a:r>
              <a:endParaRPr lang="en-US" altLang="ja-JP" sz="1600" dirty="0" smtClean="0">
                <a:solidFill>
                  <a:srgbClr val="0000FF"/>
                </a:solidFill>
                <a:effectLst/>
                <a:latin typeface="メイリオ"/>
                <a:ea typeface="メイリオ"/>
                <a:cs typeface="メイリオ"/>
              </a:endParaRPr>
            </a:p>
          </p:txBody>
        </p:sp>
        <p:sp>
          <p:nvSpPr>
            <p:cNvPr id="9" name="テキスト ボックス 8"/>
            <p:cNvSpPr txBox="1"/>
            <p:nvPr/>
          </p:nvSpPr>
          <p:spPr>
            <a:xfrm>
              <a:off x="4306230" y="2974159"/>
              <a:ext cx="3853238"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ja-JP" sz="1600" dirty="0" smtClean="0">
                  <a:solidFill>
                    <a:srgbClr val="0000FF"/>
                  </a:solidFill>
                  <a:effectLst/>
                  <a:latin typeface="メイリオ"/>
                  <a:ea typeface="メイリオ"/>
                  <a:cs typeface="メイリオ"/>
                </a:rPr>
                <a:t>2000〜	</a:t>
              </a:r>
              <a:r>
                <a:rPr lang="ja-JP" altLang="en-US" sz="1600" dirty="0" smtClean="0">
                  <a:solidFill>
                    <a:srgbClr val="0000FF"/>
                  </a:solidFill>
                  <a:effectLst/>
                  <a:latin typeface="メイリオ"/>
                  <a:ea typeface="メイリオ"/>
                  <a:cs typeface="メイリオ"/>
                </a:rPr>
                <a:t>クラウド（</a:t>
              </a:r>
              <a:r>
                <a:rPr lang="en-US" altLang="ja-JP" sz="1600" dirty="0" err="1" smtClean="0">
                  <a:solidFill>
                    <a:srgbClr val="0000FF"/>
                  </a:solidFill>
                  <a:effectLst/>
                  <a:latin typeface="メイリオ"/>
                  <a:ea typeface="メイリオ"/>
                  <a:cs typeface="メイリオ"/>
                </a:rPr>
                <a:t>Salesforce.com</a:t>
              </a:r>
              <a:r>
                <a:rPr lang="ja-JP" altLang="en-US" sz="1600" dirty="0" smtClean="0">
                  <a:solidFill>
                    <a:srgbClr val="0000FF"/>
                  </a:solidFill>
                  <a:effectLst/>
                  <a:latin typeface="メイリオ"/>
                  <a:ea typeface="メイリオ"/>
                  <a:cs typeface="メイリオ"/>
                </a:rPr>
                <a:t>）</a:t>
              </a:r>
              <a:endParaRPr lang="en-US" altLang="ja-JP" sz="1600" dirty="0" smtClean="0">
                <a:solidFill>
                  <a:srgbClr val="0000FF"/>
                </a:solidFill>
                <a:effectLst/>
                <a:latin typeface="メイリオ"/>
                <a:ea typeface="メイリオ"/>
                <a:cs typeface="メイリオ"/>
              </a:endParaRPr>
            </a:p>
          </p:txBody>
        </p:sp>
        <p:sp>
          <p:nvSpPr>
            <p:cNvPr id="10" name="テキスト ボックス 9"/>
            <p:cNvSpPr txBox="1"/>
            <p:nvPr/>
          </p:nvSpPr>
          <p:spPr>
            <a:xfrm>
              <a:off x="6228864" y="1808943"/>
              <a:ext cx="1210588"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2000" dirty="0" smtClean="0">
                  <a:solidFill>
                    <a:srgbClr val="0000FF"/>
                  </a:solidFill>
                  <a:effectLst/>
                  <a:latin typeface="メイリオ"/>
                  <a:ea typeface="メイリオ"/>
                  <a:cs typeface="メイリオ"/>
                </a:rPr>
                <a:t>人工知能</a:t>
              </a:r>
              <a:endParaRPr lang="en-US" altLang="ja-JP" sz="2000" dirty="0" smtClean="0">
                <a:solidFill>
                  <a:srgbClr val="0000FF"/>
                </a:solidFill>
                <a:effectLst/>
                <a:latin typeface="メイリオ"/>
                <a:ea typeface="メイリオ"/>
                <a:cs typeface="メイリオ"/>
              </a:endParaRPr>
            </a:p>
          </p:txBody>
        </p:sp>
        <p:sp>
          <p:nvSpPr>
            <p:cNvPr id="16" name="テキスト ボックス 15"/>
            <p:cNvSpPr txBox="1"/>
            <p:nvPr/>
          </p:nvSpPr>
          <p:spPr>
            <a:xfrm>
              <a:off x="5630298" y="1808943"/>
              <a:ext cx="598566" cy="40011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ja-JP"/>
              </a:defPPr>
              <a:lvl1pPr>
                <a:defRPr sz="2000">
                  <a:solidFill>
                    <a:srgbClr val="800000"/>
                  </a:solidFill>
                  <a:effectLst>
                    <a:glow rad="101600">
                      <a:schemeClr val="bg1">
                        <a:alpha val="75000"/>
                      </a:schemeClr>
                    </a:glow>
                  </a:effectLst>
                  <a:latin typeface="メイリオ"/>
                  <a:ea typeface="メイリオ"/>
                  <a:cs typeface="メイリオ"/>
                </a:defRPr>
              </a:lvl1pPr>
            </a:lstStyle>
            <a:p>
              <a:r>
                <a:rPr lang="en-US" altLang="ja-JP" dirty="0" err="1">
                  <a:solidFill>
                    <a:srgbClr val="0000FF"/>
                  </a:solidFill>
                  <a:effectLst/>
                </a:rPr>
                <a:t>IoT</a:t>
              </a:r>
              <a:endParaRPr lang="en-US" altLang="ja-JP" dirty="0">
                <a:solidFill>
                  <a:srgbClr val="0000FF"/>
                </a:solidFill>
                <a:effectLst/>
              </a:endParaRPr>
            </a:p>
          </p:txBody>
        </p:sp>
        <p:sp>
          <p:nvSpPr>
            <p:cNvPr id="18" name="テキスト ボックス 17"/>
            <p:cNvSpPr txBox="1"/>
            <p:nvPr/>
          </p:nvSpPr>
          <p:spPr>
            <a:xfrm>
              <a:off x="7418472" y="1808943"/>
              <a:ext cx="1210588" cy="40011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ja-JP"/>
              </a:defPPr>
              <a:lvl1pPr>
                <a:defRPr sz="2000">
                  <a:solidFill>
                    <a:srgbClr val="800000"/>
                  </a:solidFill>
                  <a:effectLst>
                    <a:glow rad="101600">
                      <a:schemeClr val="bg1">
                        <a:alpha val="75000"/>
                      </a:schemeClr>
                    </a:glow>
                  </a:effectLst>
                  <a:latin typeface="メイリオ"/>
                  <a:ea typeface="メイリオ"/>
                  <a:cs typeface="メイリオ"/>
                </a:defRPr>
              </a:lvl1pPr>
            </a:lstStyle>
            <a:p>
              <a:r>
                <a:rPr lang="ja-JP" altLang="en-US" dirty="0">
                  <a:solidFill>
                    <a:srgbClr val="0000FF"/>
                  </a:solidFill>
                  <a:effectLst/>
                </a:rPr>
                <a:t>ロボット</a:t>
              </a:r>
              <a:endParaRPr lang="en-US" altLang="ja-JP" dirty="0">
                <a:solidFill>
                  <a:srgbClr val="0000FF"/>
                </a:solidFill>
                <a:effectLst/>
              </a:endParaRPr>
            </a:p>
          </p:txBody>
        </p:sp>
        <p:pic>
          <p:nvPicPr>
            <p:cNvPr id="23" name="図 22" descr="robo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8405" y="1062182"/>
              <a:ext cx="1747230" cy="920026"/>
            </a:xfrm>
            <a:prstGeom prst="rect">
              <a:avLst/>
            </a:prstGeom>
            <a:ln>
              <a:noFill/>
            </a:ln>
            <a:effectLst>
              <a:outerShdw blurRad="292100" dist="139700" dir="2700000" algn="tl" rotWithShape="0">
                <a:srgbClr val="333333">
                  <a:alpha val="65000"/>
                </a:srgbClr>
              </a:outerShdw>
            </a:effectLst>
          </p:spPr>
        </p:pic>
        <p:pic>
          <p:nvPicPr>
            <p:cNvPr id="25" name="図 24" descr="Mercedes-Benz-F-0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8404" y="2079480"/>
              <a:ext cx="1747231" cy="982818"/>
            </a:xfrm>
            <a:prstGeom prst="rect">
              <a:avLst/>
            </a:prstGeom>
            <a:ln>
              <a:noFill/>
            </a:ln>
            <a:effectLst>
              <a:outerShdw blurRad="292100" dist="139700" dir="2700000" algn="tl" rotWithShape="0">
                <a:srgbClr val="333333">
                  <a:alpha val="65000"/>
                </a:srgbClr>
              </a:outerShdw>
            </a:effectLst>
          </p:spPr>
        </p:pic>
        <p:pic>
          <p:nvPicPr>
            <p:cNvPr id="24" name="図 23" descr="news20140704_01.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4489" y="1136435"/>
              <a:ext cx="2620850" cy="1965637"/>
            </a:xfrm>
            <a:prstGeom prst="rect">
              <a:avLst/>
            </a:prstGeom>
            <a:ln>
              <a:noFill/>
            </a:ln>
            <a:effectLst>
              <a:outerShdw blurRad="292100" dist="139700" dir="2700000" algn="tl" rotWithShape="0">
                <a:srgbClr val="333333">
                  <a:alpha val="65000"/>
                </a:srgbClr>
              </a:outerShdw>
            </a:effectLst>
          </p:spPr>
        </p:pic>
      </p:grpSp>
      <p:sp>
        <p:nvSpPr>
          <p:cNvPr id="26" name="タイトル 25"/>
          <p:cNvSpPr>
            <a:spLocks noGrp="1"/>
          </p:cNvSpPr>
          <p:nvPr>
            <p:ph type="title"/>
          </p:nvPr>
        </p:nvSpPr>
        <p:spPr/>
        <p:txBody>
          <a:bodyPr/>
          <a:lstStyle/>
          <a:p>
            <a:r>
              <a:rPr kumimoji="1" lang="ja-JP" altLang="en-US" dirty="0" smtClean="0"/>
              <a:t>歴史から振り返る</a:t>
            </a:r>
            <a:r>
              <a:rPr kumimoji="1" lang="en-US" altLang="ja-JP" dirty="0" smtClean="0"/>
              <a:t>IT</a:t>
            </a:r>
            <a:r>
              <a:rPr kumimoji="1" lang="ja-JP" altLang="en-US" dirty="0" smtClean="0"/>
              <a:t>のトレンド</a:t>
            </a:r>
            <a:endParaRPr kumimoji="1" lang="ja-JP" altLang="en-US" dirty="0"/>
          </a:p>
        </p:txBody>
      </p:sp>
    </p:spTree>
    <p:extLst>
      <p:ext uri="{BB962C8B-B14F-4D97-AF65-F5344CB8AC3E}">
        <p14:creationId xmlns:p14="http://schemas.microsoft.com/office/powerpoint/2010/main" val="3107286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par>
                                <p:cTn id="25" presetID="1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up)">
                                      <p:cBhvr>
                                        <p:cTn id="28" dur="500"/>
                                        <p:tgtEl>
                                          <p:spTgt spid="2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bwMode="auto">
          <a:xfrm>
            <a:off x="2445332" y="1196102"/>
            <a:ext cx="4262260" cy="4969201"/>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146" name="角丸四角形 145"/>
          <p:cNvSpPr/>
          <p:nvPr/>
        </p:nvSpPr>
        <p:spPr>
          <a:xfrm>
            <a:off x="6932246" y="4679932"/>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43" name="図形グループ 142"/>
          <p:cNvGrpSpPr/>
          <p:nvPr/>
        </p:nvGrpSpPr>
        <p:grpSpPr>
          <a:xfrm rot="16200000">
            <a:off x="8288815" y="4798285"/>
            <a:ext cx="297414" cy="253559"/>
            <a:chOff x="-62676" y="3965594"/>
            <a:chExt cx="679541" cy="593816"/>
          </a:xfrm>
        </p:grpSpPr>
        <p:sp>
          <p:nvSpPr>
            <p:cNvPr id="144" name="角丸四角形 143"/>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45" name="図 144"/>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sp>
        <p:nvSpPr>
          <p:cNvPr id="54" name="角丸四角形 53"/>
          <p:cNvSpPr/>
          <p:nvPr/>
        </p:nvSpPr>
        <p:spPr>
          <a:xfrm>
            <a:off x="6938596" y="3847249"/>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デジタル化の歴史</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sp>
        <p:nvSpPr>
          <p:cNvPr id="24" name="角丸四角形 23"/>
          <p:cNvSpPr/>
          <p:nvPr/>
        </p:nvSpPr>
        <p:spPr bwMode="auto">
          <a:xfrm>
            <a:off x="2491488" y="2049012"/>
            <a:ext cx="4164479" cy="4099633"/>
          </a:xfrm>
          <a:prstGeom prst="roundRect">
            <a:avLst>
              <a:gd name="adj" fmla="val 0"/>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25" name="角丸四角形 24"/>
          <p:cNvSpPr/>
          <p:nvPr/>
        </p:nvSpPr>
        <p:spPr bwMode="auto">
          <a:xfrm>
            <a:off x="2558482" y="2918713"/>
            <a:ext cx="4042008" cy="3289174"/>
          </a:xfrm>
          <a:prstGeom prst="roundRect">
            <a:avLst>
              <a:gd name="adj" fmla="val 0"/>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26" name="角丸四角形 25"/>
          <p:cNvSpPr/>
          <p:nvPr/>
        </p:nvSpPr>
        <p:spPr bwMode="auto">
          <a:xfrm>
            <a:off x="2619939" y="3770836"/>
            <a:ext cx="3932451" cy="2443282"/>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55" name="フローチャート: 複数書類 54"/>
          <p:cNvSpPr/>
          <p:nvPr/>
        </p:nvSpPr>
        <p:spPr>
          <a:xfrm>
            <a:off x="6932246" y="291781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複数書類 55"/>
          <p:cNvSpPr/>
          <p:nvPr/>
        </p:nvSpPr>
        <p:spPr>
          <a:xfrm>
            <a:off x="7579946" y="291781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複数書類 56"/>
          <p:cNvSpPr/>
          <p:nvPr/>
        </p:nvSpPr>
        <p:spPr>
          <a:xfrm>
            <a:off x="8208595" y="291781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右矢印 57"/>
          <p:cNvSpPr/>
          <p:nvPr/>
        </p:nvSpPr>
        <p:spPr>
          <a:xfrm>
            <a:off x="7948248" y="3031732"/>
            <a:ext cx="298447" cy="277886"/>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右矢印 58"/>
          <p:cNvSpPr/>
          <p:nvPr/>
        </p:nvSpPr>
        <p:spPr>
          <a:xfrm>
            <a:off x="7310072" y="3032316"/>
            <a:ext cx="298447" cy="277886"/>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0" name="図形グループ 59"/>
          <p:cNvGrpSpPr/>
          <p:nvPr/>
        </p:nvGrpSpPr>
        <p:grpSpPr>
          <a:xfrm>
            <a:off x="7002095" y="3137896"/>
            <a:ext cx="228599" cy="443927"/>
            <a:chOff x="1946324" y="4125162"/>
            <a:chExt cx="969964" cy="2007872"/>
          </a:xfrm>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3" name="図形グループ 62"/>
          <p:cNvGrpSpPr/>
          <p:nvPr/>
        </p:nvGrpSpPr>
        <p:grpSpPr>
          <a:xfrm>
            <a:off x="7630747" y="3137896"/>
            <a:ext cx="228599" cy="443927"/>
            <a:chOff x="1946324" y="4125162"/>
            <a:chExt cx="969964" cy="2007872"/>
          </a:xfrm>
        </p:grpSpPr>
        <p:sp>
          <p:nvSpPr>
            <p:cNvPr id="64" name="円/楕円 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フローチャート: 論理積ゲート 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6" name="図形グループ 65"/>
          <p:cNvGrpSpPr/>
          <p:nvPr/>
        </p:nvGrpSpPr>
        <p:grpSpPr>
          <a:xfrm>
            <a:off x="8259396" y="3119504"/>
            <a:ext cx="228599" cy="443927"/>
            <a:chOff x="1946324" y="4125162"/>
            <a:chExt cx="969964" cy="2007872"/>
          </a:xfrm>
        </p:grpSpPr>
        <p:sp>
          <p:nvSpPr>
            <p:cNvPr id="67" name="円/楕円 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フローチャート: 論理積ゲート 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9" name="フローチャート: 複数書類 68"/>
          <p:cNvSpPr/>
          <p:nvPr/>
        </p:nvSpPr>
        <p:spPr>
          <a:xfrm>
            <a:off x="6938597" y="2063092"/>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0" name="図形グループ 69"/>
          <p:cNvGrpSpPr/>
          <p:nvPr/>
        </p:nvGrpSpPr>
        <p:grpSpPr>
          <a:xfrm>
            <a:off x="6989398" y="2264785"/>
            <a:ext cx="228599" cy="443927"/>
            <a:chOff x="1946324" y="4125162"/>
            <a:chExt cx="969964" cy="2007872"/>
          </a:xfrm>
        </p:grpSpPr>
        <p:sp>
          <p:nvSpPr>
            <p:cNvPr id="71" name="円/楕円 7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フローチャート: 論理積ゲート 7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3" name="環状矢印 72"/>
          <p:cNvSpPr/>
          <p:nvPr/>
        </p:nvSpPr>
        <p:spPr>
          <a:xfrm>
            <a:off x="7186248" y="2012796"/>
            <a:ext cx="495298" cy="500701"/>
          </a:xfrm>
          <a:prstGeom prst="circularArrow">
            <a:avLst>
              <a:gd name="adj1" fmla="val 12500"/>
              <a:gd name="adj2" fmla="val 1097467"/>
              <a:gd name="adj3" fmla="val 20457681"/>
              <a:gd name="adj4" fmla="val 595119"/>
              <a:gd name="adj5" fmla="val 125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フローチャート: 複数書類 73"/>
          <p:cNvSpPr/>
          <p:nvPr/>
        </p:nvSpPr>
        <p:spPr>
          <a:xfrm>
            <a:off x="7827598" y="2063092"/>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5" name="図形グループ 74"/>
          <p:cNvGrpSpPr/>
          <p:nvPr/>
        </p:nvGrpSpPr>
        <p:grpSpPr>
          <a:xfrm>
            <a:off x="7878399" y="2264785"/>
            <a:ext cx="228599" cy="443927"/>
            <a:chOff x="1946324" y="4125162"/>
            <a:chExt cx="969964" cy="2007872"/>
          </a:xfrm>
        </p:grpSpPr>
        <p:sp>
          <p:nvSpPr>
            <p:cNvPr id="76" name="円/楕円 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フローチャート: 論理積ゲート 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8" name="環状矢印 77"/>
          <p:cNvSpPr/>
          <p:nvPr/>
        </p:nvSpPr>
        <p:spPr>
          <a:xfrm>
            <a:off x="8075249" y="2012796"/>
            <a:ext cx="495298" cy="500701"/>
          </a:xfrm>
          <a:prstGeom prst="circularArrow">
            <a:avLst>
              <a:gd name="adj1" fmla="val 12500"/>
              <a:gd name="adj2" fmla="val 1097467"/>
              <a:gd name="adj3" fmla="val 20457681"/>
              <a:gd name="adj4" fmla="val 595119"/>
              <a:gd name="adj5" fmla="val 125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フローチャート: 複数書類 78"/>
          <p:cNvSpPr/>
          <p:nvPr/>
        </p:nvSpPr>
        <p:spPr>
          <a:xfrm>
            <a:off x="7579946" y="124363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0" name="図形グループ 79"/>
          <p:cNvGrpSpPr/>
          <p:nvPr/>
        </p:nvGrpSpPr>
        <p:grpSpPr>
          <a:xfrm>
            <a:off x="7630747" y="1445323"/>
            <a:ext cx="228599" cy="443927"/>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3" name="フローチャート: 複数書類 82"/>
          <p:cNvSpPr/>
          <p:nvPr/>
        </p:nvSpPr>
        <p:spPr>
          <a:xfrm>
            <a:off x="6938597" y="124363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4" name="図形グループ 83"/>
          <p:cNvGrpSpPr/>
          <p:nvPr/>
        </p:nvGrpSpPr>
        <p:grpSpPr>
          <a:xfrm>
            <a:off x="6989398" y="1445323"/>
            <a:ext cx="228599" cy="443927"/>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7" name="フローチャート: 複数書類 86"/>
          <p:cNvSpPr/>
          <p:nvPr/>
        </p:nvSpPr>
        <p:spPr>
          <a:xfrm>
            <a:off x="8214945" y="125107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8" name="図形グループ 87"/>
          <p:cNvGrpSpPr/>
          <p:nvPr/>
        </p:nvGrpSpPr>
        <p:grpSpPr>
          <a:xfrm>
            <a:off x="8265746" y="1452763"/>
            <a:ext cx="228599" cy="443927"/>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4" name="フローチャート: 複数書類 93"/>
          <p:cNvSpPr/>
          <p:nvPr/>
        </p:nvSpPr>
        <p:spPr>
          <a:xfrm>
            <a:off x="7090996" y="3750839"/>
            <a:ext cx="301627" cy="31800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7643448" y="3766774"/>
            <a:ext cx="311150" cy="302070"/>
          </a:xfrm>
          <a:prstGeom prst="flowChartMagneticDisk">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96" name="フローチャート: 代替処理 95"/>
          <p:cNvSpPr/>
          <p:nvPr/>
        </p:nvSpPr>
        <p:spPr>
          <a:xfrm>
            <a:off x="8214944" y="3766773"/>
            <a:ext cx="279401" cy="286989"/>
          </a:xfrm>
          <a:prstGeom prst="flowChartAlternateProcess">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98" name="角丸四角形 97"/>
          <p:cNvSpPr/>
          <p:nvPr/>
        </p:nvSpPr>
        <p:spPr bwMode="auto">
          <a:xfrm>
            <a:off x="2674296" y="4630731"/>
            <a:ext cx="3807450" cy="1606581"/>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grpSp>
        <p:nvGrpSpPr>
          <p:cNvPr id="33" name="図形グループ 32"/>
          <p:cNvGrpSpPr/>
          <p:nvPr/>
        </p:nvGrpSpPr>
        <p:grpSpPr>
          <a:xfrm>
            <a:off x="7052895" y="3998681"/>
            <a:ext cx="228599" cy="443927"/>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7465646" y="3998681"/>
            <a:ext cx="228599" cy="443927"/>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7865696" y="3998681"/>
            <a:ext cx="228599" cy="443927"/>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a:off x="8265746" y="3998681"/>
            <a:ext cx="228599" cy="443927"/>
            <a:chOff x="1946324" y="4125162"/>
            <a:chExt cx="969964" cy="2007872"/>
          </a:xfrm>
        </p:grpSpPr>
        <p:sp>
          <p:nvSpPr>
            <p:cNvPr id="43" name="円/楕円 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7281494" y="4061297"/>
            <a:ext cx="228599" cy="443927"/>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a:off x="7694245" y="4061297"/>
            <a:ext cx="228599" cy="443927"/>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8094295" y="4042905"/>
            <a:ext cx="228599" cy="443927"/>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9" name="図形グループ 98"/>
          <p:cNvGrpSpPr/>
          <p:nvPr/>
        </p:nvGrpSpPr>
        <p:grpSpPr>
          <a:xfrm>
            <a:off x="7682485" y="4769779"/>
            <a:ext cx="340225" cy="402722"/>
            <a:chOff x="2667295" y="1059799"/>
            <a:chExt cx="681672" cy="722281"/>
          </a:xfrm>
        </p:grpSpPr>
        <p:sp>
          <p:nvSpPr>
            <p:cNvPr id="100" name="角丸四角形 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1" name="図 100"/>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02" name="図形グループ 101"/>
          <p:cNvGrpSpPr/>
          <p:nvPr/>
        </p:nvGrpSpPr>
        <p:grpSpPr>
          <a:xfrm>
            <a:off x="7005216" y="4733183"/>
            <a:ext cx="297414" cy="253559"/>
            <a:chOff x="-62676" y="3965594"/>
            <a:chExt cx="679541" cy="593816"/>
          </a:xfrm>
        </p:grpSpPr>
        <p:sp>
          <p:nvSpPr>
            <p:cNvPr id="103" name="角丸四角形 10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4" name="図 10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05" name="図形グループ 104"/>
          <p:cNvGrpSpPr/>
          <p:nvPr/>
        </p:nvGrpSpPr>
        <p:grpSpPr>
          <a:xfrm>
            <a:off x="7354203" y="4769779"/>
            <a:ext cx="155890" cy="267991"/>
            <a:chOff x="1140657" y="4229811"/>
            <a:chExt cx="341289" cy="550466"/>
          </a:xfrm>
        </p:grpSpPr>
        <p:sp>
          <p:nvSpPr>
            <p:cNvPr id="106" name="角丸四角形 105"/>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7" name="図 106"/>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20" name="図形グループ 119"/>
          <p:cNvGrpSpPr/>
          <p:nvPr/>
        </p:nvGrpSpPr>
        <p:grpSpPr>
          <a:xfrm>
            <a:off x="8022710" y="4801305"/>
            <a:ext cx="105803" cy="206170"/>
            <a:chOff x="5118100" y="4941610"/>
            <a:chExt cx="190500" cy="405090"/>
          </a:xfrm>
        </p:grpSpPr>
        <p:sp>
          <p:nvSpPr>
            <p:cNvPr id="121" name="正方形/長方形 120"/>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角丸四角形 122"/>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a:off x="8333436" y="4867614"/>
            <a:ext cx="228599" cy="443927"/>
            <a:chOff x="1946324" y="4125162"/>
            <a:chExt cx="969964" cy="2007872"/>
          </a:xfrm>
        </p:grpSpPr>
        <p:sp>
          <p:nvSpPr>
            <p:cNvPr id="129" name="円/楕円 1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a:off x="7391407" y="4880385"/>
            <a:ext cx="228599" cy="443927"/>
            <a:chOff x="1946324" y="4125162"/>
            <a:chExt cx="969964" cy="2007872"/>
          </a:xfrm>
        </p:grpSpPr>
        <p:sp>
          <p:nvSpPr>
            <p:cNvPr id="132" name="円/楕円 1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フローチャート: 論理積ゲート 1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4" name="図形グループ 133"/>
          <p:cNvGrpSpPr/>
          <p:nvPr/>
        </p:nvGrpSpPr>
        <p:grpSpPr>
          <a:xfrm>
            <a:off x="7682508" y="4880385"/>
            <a:ext cx="228599" cy="443927"/>
            <a:chOff x="1946324" y="4125162"/>
            <a:chExt cx="969964" cy="2007872"/>
          </a:xfrm>
        </p:grpSpPr>
        <p:sp>
          <p:nvSpPr>
            <p:cNvPr id="135" name="円/楕円 13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フローチャート: 論理積ゲート 13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7" name="図形グループ 136"/>
          <p:cNvGrpSpPr/>
          <p:nvPr/>
        </p:nvGrpSpPr>
        <p:grpSpPr>
          <a:xfrm>
            <a:off x="8042830" y="4880385"/>
            <a:ext cx="228599" cy="443927"/>
            <a:chOff x="1946324" y="4125162"/>
            <a:chExt cx="969964" cy="2007872"/>
          </a:xfrm>
        </p:grpSpPr>
        <p:sp>
          <p:nvSpPr>
            <p:cNvPr id="138" name="円/楕円 1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フローチャート: 論理積ゲート 1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0" name="図形グループ 139"/>
          <p:cNvGrpSpPr/>
          <p:nvPr/>
        </p:nvGrpSpPr>
        <p:grpSpPr>
          <a:xfrm>
            <a:off x="7074031" y="4880385"/>
            <a:ext cx="228599" cy="443927"/>
            <a:chOff x="1946324" y="4125162"/>
            <a:chExt cx="969964" cy="2007872"/>
          </a:xfrm>
        </p:grpSpPr>
        <p:sp>
          <p:nvSpPr>
            <p:cNvPr id="141" name="円/楕円 1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フローチャート: 論理積ゲート 1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47" name="角丸四角形 146"/>
          <p:cNvSpPr/>
          <p:nvPr/>
        </p:nvSpPr>
        <p:spPr>
          <a:xfrm>
            <a:off x="6932246" y="5539618"/>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62" name="図 161" descr="imgr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68881" y="5682611"/>
            <a:ext cx="693789" cy="476180"/>
          </a:xfrm>
          <a:prstGeom prst="rect">
            <a:avLst/>
          </a:prstGeom>
        </p:spPr>
      </p:pic>
      <p:grpSp>
        <p:nvGrpSpPr>
          <p:cNvPr id="163" name="図形グループ 162"/>
          <p:cNvGrpSpPr/>
          <p:nvPr/>
        </p:nvGrpSpPr>
        <p:grpSpPr>
          <a:xfrm>
            <a:off x="7893674" y="5627346"/>
            <a:ext cx="273052" cy="345113"/>
            <a:chOff x="4000500" y="1182650"/>
            <a:chExt cx="499492" cy="545661"/>
          </a:xfrm>
        </p:grpSpPr>
        <p:sp>
          <p:nvSpPr>
            <p:cNvPr id="164" name="角丸四角形 163"/>
            <p:cNvSpPr/>
            <p:nvPr/>
          </p:nvSpPr>
          <p:spPr>
            <a:xfrm>
              <a:off x="4000500" y="1182650"/>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正方形/長方形 164"/>
            <p:cNvSpPr/>
            <p:nvPr/>
          </p:nvSpPr>
          <p:spPr>
            <a:xfrm>
              <a:off x="4070350" y="1234549"/>
              <a:ext cx="368300" cy="28312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grpSp>
        <p:nvGrpSpPr>
          <p:cNvPr id="4" name="図形グループ 3"/>
          <p:cNvGrpSpPr/>
          <p:nvPr/>
        </p:nvGrpSpPr>
        <p:grpSpPr>
          <a:xfrm>
            <a:off x="7686984" y="5831739"/>
            <a:ext cx="576064" cy="316907"/>
            <a:chOff x="6948264" y="2223989"/>
            <a:chExt cx="931292" cy="545661"/>
          </a:xfrm>
        </p:grpSpPr>
        <p:sp>
          <p:nvSpPr>
            <p:cNvPr id="167" name="角丸四角形 166"/>
            <p:cNvSpPr/>
            <p:nvPr/>
          </p:nvSpPr>
          <p:spPr>
            <a:xfrm>
              <a:off x="6948264" y="2223989"/>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7035800" y="2284621"/>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角丸四角形 168"/>
            <p:cNvSpPr/>
            <p:nvPr/>
          </p:nvSpPr>
          <p:spPr>
            <a:xfrm>
              <a:off x="7092280" y="2352304"/>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台形 169"/>
            <p:cNvSpPr/>
            <p:nvPr/>
          </p:nvSpPr>
          <p:spPr>
            <a:xfrm>
              <a:off x="7519764" y="2634024"/>
              <a:ext cx="214536" cy="98872"/>
            </a:xfrm>
            <a:prstGeom prst="trapezoi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角丸四角形 170"/>
            <p:cNvSpPr/>
            <p:nvPr/>
          </p:nvSpPr>
          <p:spPr>
            <a:xfrm>
              <a:off x="7380064" y="2287489"/>
              <a:ext cx="499492" cy="365585"/>
            </a:xfrm>
            <a:prstGeom prst="roundRect">
              <a:avLst>
                <a:gd name="adj" fmla="val 1031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角丸四角形 171"/>
            <p:cNvSpPr/>
            <p:nvPr/>
          </p:nvSpPr>
          <p:spPr>
            <a:xfrm>
              <a:off x="7430864" y="2333038"/>
              <a:ext cx="400844" cy="275990"/>
            </a:xfrm>
            <a:prstGeom prst="roundRect">
              <a:avLst>
                <a:gd name="adj" fmla="val 10310"/>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3" name="図形グループ 172"/>
          <p:cNvGrpSpPr/>
          <p:nvPr/>
        </p:nvGrpSpPr>
        <p:grpSpPr>
          <a:xfrm>
            <a:off x="8259396" y="5610771"/>
            <a:ext cx="155890" cy="267991"/>
            <a:chOff x="1140657" y="4229811"/>
            <a:chExt cx="341289" cy="550466"/>
          </a:xfrm>
        </p:grpSpPr>
        <p:sp>
          <p:nvSpPr>
            <p:cNvPr id="174" name="角丸四角形 173"/>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75" name="図 174"/>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76" name="図形グループ 175"/>
          <p:cNvGrpSpPr/>
          <p:nvPr/>
        </p:nvGrpSpPr>
        <p:grpSpPr>
          <a:xfrm>
            <a:off x="8296600" y="5721377"/>
            <a:ext cx="228599" cy="443927"/>
            <a:chOff x="1946324" y="4125162"/>
            <a:chExt cx="969964" cy="2007872"/>
          </a:xfrm>
        </p:grpSpPr>
        <p:sp>
          <p:nvSpPr>
            <p:cNvPr id="177" name="円/楕円 17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フローチャート: 論理積ゲート 17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9" name="下矢印 178"/>
          <p:cNvSpPr/>
          <p:nvPr/>
        </p:nvSpPr>
        <p:spPr bwMode="auto">
          <a:xfrm>
            <a:off x="4301441" y="1822315"/>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80" name="下矢印 179"/>
          <p:cNvSpPr/>
          <p:nvPr/>
        </p:nvSpPr>
        <p:spPr bwMode="auto">
          <a:xfrm>
            <a:off x="4301441" y="2690336"/>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81" name="下矢印 180"/>
          <p:cNvSpPr/>
          <p:nvPr/>
        </p:nvSpPr>
        <p:spPr bwMode="auto">
          <a:xfrm>
            <a:off x="4301441" y="3549352"/>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82" name="下矢印 181"/>
          <p:cNvSpPr/>
          <p:nvPr/>
        </p:nvSpPr>
        <p:spPr bwMode="auto">
          <a:xfrm>
            <a:off x="4301441" y="4417373"/>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8" name="テキスト ボックス 7"/>
          <p:cNvSpPr txBox="1"/>
          <p:nvPr/>
        </p:nvSpPr>
        <p:spPr>
          <a:xfrm>
            <a:off x="539552" y="1196103"/>
            <a:ext cx="1794882" cy="677108"/>
          </a:xfrm>
          <a:prstGeom prst="rect">
            <a:avLst/>
          </a:prstGeom>
          <a:noFill/>
        </p:spPr>
        <p:txBody>
          <a:bodyPr wrap="none" rtlCol="0">
            <a:spAutoFit/>
          </a:bodyPr>
          <a:lstStyle/>
          <a:p>
            <a:r>
              <a:rPr kumimoji="1" lang="en-US" altLang="ja-JP" sz="2800" dirty="0" smtClean="0">
                <a:solidFill>
                  <a:schemeClr val="accent5">
                    <a:lumMod val="75000"/>
                  </a:schemeClr>
                </a:solidFill>
                <a:latin typeface="メイリオ"/>
                <a:ea typeface="メイリオ"/>
                <a:cs typeface="メイリオ"/>
              </a:rPr>
              <a:t>1960</a:t>
            </a:r>
            <a:r>
              <a:rPr lang="ja-JP" altLang="en-US" sz="2800" dirty="0" smtClean="0">
                <a:solidFill>
                  <a:schemeClr val="accent5">
                    <a:lumMod val="75000"/>
                  </a:schemeClr>
                </a:solidFill>
                <a:latin typeface="メイリオ"/>
                <a:ea typeface="メイリオ"/>
                <a:cs typeface="メイリオ"/>
              </a:rPr>
              <a:t>年代</a:t>
            </a:r>
            <a:endParaRPr lang="en-US" altLang="ja-JP" sz="2800" dirty="0" smtClean="0">
              <a:solidFill>
                <a:schemeClr val="accent5">
                  <a:lumMod val="75000"/>
                </a:schemeClr>
              </a:solidFill>
              <a:latin typeface="メイリオ"/>
              <a:ea typeface="メイリオ"/>
              <a:cs typeface="メイリオ"/>
            </a:endParaRPr>
          </a:p>
          <a:p>
            <a:r>
              <a:rPr kumimoji="1" lang="ja-JP" altLang="en-US" sz="1000" dirty="0" smtClean="0">
                <a:solidFill>
                  <a:schemeClr val="accent5">
                    <a:lumMod val="75000"/>
                  </a:schemeClr>
                </a:solidFill>
                <a:latin typeface="メイリオ"/>
                <a:ea typeface="メイリオ"/>
                <a:cs typeface="メイリオ"/>
              </a:rPr>
              <a:t>メインフレームの登場</a:t>
            </a:r>
            <a:endParaRPr kumimoji="1" lang="ja-JP" altLang="en-US" sz="1000" dirty="0">
              <a:solidFill>
                <a:schemeClr val="accent5">
                  <a:lumMod val="75000"/>
                </a:schemeClr>
              </a:solidFill>
              <a:latin typeface="メイリオ"/>
              <a:ea typeface="メイリオ"/>
              <a:cs typeface="メイリオ"/>
            </a:endParaRPr>
          </a:p>
        </p:txBody>
      </p:sp>
      <p:sp>
        <p:nvSpPr>
          <p:cNvPr id="184" name="テキスト ボックス 183"/>
          <p:cNvSpPr txBox="1"/>
          <p:nvPr/>
        </p:nvSpPr>
        <p:spPr>
          <a:xfrm>
            <a:off x="539552" y="2049013"/>
            <a:ext cx="1851789" cy="677108"/>
          </a:xfrm>
          <a:prstGeom prst="rect">
            <a:avLst/>
          </a:prstGeom>
          <a:noFill/>
        </p:spPr>
        <p:txBody>
          <a:bodyPr wrap="none" rtlCol="0">
            <a:spAutoFit/>
          </a:bodyPr>
          <a:lstStyle/>
          <a:p>
            <a:r>
              <a:rPr kumimoji="1" lang="en-US" altLang="ja-JP" sz="2800" dirty="0" smtClean="0">
                <a:solidFill>
                  <a:schemeClr val="accent1">
                    <a:lumMod val="75000"/>
                  </a:schemeClr>
                </a:solidFill>
                <a:latin typeface="メイリオ"/>
                <a:ea typeface="メイリオ"/>
                <a:cs typeface="メイリオ"/>
              </a:rPr>
              <a:t>1970</a:t>
            </a:r>
            <a:r>
              <a:rPr lang="ja-JP" altLang="en-US" sz="2800" dirty="0" smtClean="0">
                <a:solidFill>
                  <a:schemeClr val="accent1">
                    <a:lumMod val="75000"/>
                  </a:schemeClr>
                </a:solidFill>
                <a:latin typeface="メイリオ"/>
                <a:ea typeface="メイリオ"/>
                <a:cs typeface="メイリオ"/>
              </a:rPr>
              <a:t>年代</a:t>
            </a:r>
            <a:endParaRPr lang="en-US" altLang="ja-JP" sz="2800" dirty="0" smtClean="0">
              <a:solidFill>
                <a:schemeClr val="accent1">
                  <a:lumMod val="75000"/>
                </a:schemeClr>
              </a:solidFill>
              <a:latin typeface="メイリオ"/>
              <a:ea typeface="メイリオ"/>
              <a:cs typeface="メイリオ"/>
            </a:endParaRPr>
          </a:p>
          <a:p>
            <a:r>
              <a:rPr lang="ja-JP" altLang="en-US" sz="1000" dirty="0" smtClean="0">
                <a:solidFill>
                  <a:schemeClr val="accent1">
                    <a:lumMod val="75000"/>
                  </a:schemeClr>
                </a:solidFill>
                <a:latin typeface="メイリオ"/>
                <a:ea typeface="メイリオ"/>
                <a:cs typeface="メイリオ"/>
              </a:rPr>
              <a:t>事務処理・工場生産の自動化</a:t>
            </a:r>
            <a:endParaRPr kumimoji="1" lang="ja-JP" altLang="en-US" sz="1000" dirty="0">
              <a:solidFill>
                <a:schemeClr val="accent1">
                  <a:lumMod val="75000"/>
                </a:schemeClr>
              </a:solidFill>
              <a:latin typeface="メイリオ"/>
              <a:ea typeface="メイリオ"/>
              <a:cs typeface="メイリオ"/>
            </a:endParaRPr>
          </a:p>
        </p:txBody>
      </p:sp>
      <p:sp>
        <p:nvSpPr>
          <p:cNvPr id="185" name="テキスト ボックス 184"/>
          <p:cNvSpPr txBox="1"/>
          <p:nvPr/>
        </p:nvSpPr>
        <p:spPr>
          <a:xfrm>
            <a:off x="539552" y="2908294"/>
            <a:ext cx="1890261" cy="677108"/>
          </a:xfrm>
          <a:prstGeom prst="rect">
            <a:avLst/>
          </a:prstGeom>
          <a:noFill/>
        </p:spPr>
        <p:txBody>
          <a:bodyPr wrap="none" rtlCol="0">
            <a:spAutoFit/>
          </a:bodyPr>
          <a:lstStyle/>
          <a:p>
            <a:r>
              <a:rPr kumimoji="1" lang="en-US" altLang="ja-JP" sz="2800" dirty="0" smtClean="0">
                <a:solidFill>
                  <a:schemeClr val="accent1">
                    <a:lumMod val="50000"/>
                  </a:schemeClr>
                </a:solidFill>
                <a:latin typeface="メイリオ"/>
                <a:ea typeface="メイリオ"/>
                <a:cs typeface="メイリオ"/>
              </a:rPr>
              <a:t>1980</a:t>
            </a:r>
            <a:r>
              <a:rPr lang="ja-JP" altLang="en-US" sz="2800" dirty="0" smtClean="0">
                <a:solidFill>
                  <a:schemeClr val="accent1">
                    <a:lumMod val="50000"/>
                  </a:schemeClr>
                </a:solidFill>
                <a:latin typeface="メイリオ"/>
                <a:ea typeface="メイリオ"/>
                <a:cs typeface="メイリオ"/>
              </a:rPr>
              <a:t>年代</a:t>
            </a:r>
            <a:endParaRPr lang="en-US" altLang="ja-JP" sz="2800" dirty="0" smtClean="0">
              <a:solidFill>
                <a:schemeClr val="accent1">
                  <a:lumMod val="50000"/>
                </a:schemeClr>
              </a:solidFill>
              <a:latin typeface="メイリオ"/>
              <a:ea typeface="メイリオ"/>
              <a:cs typeface="メイリオ"/>
            </a:endParaRPr>
          </a:p>
          <a:p>
            <a:r>
              <a:rPr kumimoji="1" lang="ja-JP" altLang="en-US" sz="1000" dirty="0" smtClean="0">
                <a:solidFill>
                  <a:schemeClr val="accent1">
                    <a:lumMod val="50000"/>
                  </a:schemeClr>
                </a:solidFill>
                <a:latin typeface="メイリオ"/>
                <a:ea typeface="メイリオ"/>
                <a:cs typeface="メイリオ"/>
              </a:rPr>
              <a:t>小型コンピュータ・</a:t>
            </a:r>
            <a:r>
              <a:rPr kumimoji="1" lang="en-US" altLang="ja-JP" sz="1000" dirty="0" smtClean="0">
                <a:solidFill>
                  <a:schemeClr val="accent1">
                    <a:lumMod val="50000"/>
                  </a:schemeClr>
                </a:solidFill>
                <a:latin typeface="メイリオ"/>
                <a:ea typeface="メイリオ"/>
                <a:cs typeface="メイリオ"/>
              </a:rPr>
              <a:t>PC</a:t>
            </a:r>
            <a:r>
              <a:rPr kumimoji="1" lang="ja-JP" altLang="en-US" sz="1000" dirty="0" smtClean="0">
                <a:solidFill>
                  <a:schemeClr val="accent1">
                    <a:lumMod val="50000"/>
                  </a:schemeClr>
                </a:solidFill>
                <a:latin typeface="メイリオ"/>
                <a:ea typeface="メイリオ"/>
                <a:cs typeface="メイリオ"/>
              </a:rPr>
              <a:t>の登場</a:t>
            </a:r>
            <a:endParaRPr kumimoji="1" lang="ja-JP" altLang="en-US" sz="1000" dirty="0">
              <a:solidFill>
                <a:schemeClr val="accent1">
                  <a:lumMod val="50000"/>
                </a:schemeClr>
              </a:solidFill>
              <a:latin typeface="メイリオ"/>
              <a:ea typeface="メイリオ"/>
              <a:cs typeface="メイリオ"/>
            </a:endParaRPr>
          </a:p>
        </p:txBody>
      </p:sp>
      <p:sp>
        <p:nvSpPr>
          <p:cNvPr id="186" name="テキスト ボックス 185"/>
          <p:cNvSpPr txBox="1"/>
          <p:nvPr/>
        </p:nvSpPr>
        <p:spPr>
          <a:xfrm>
            <a:off x="539552" y="3743880"/>
            <a:ext cx="1851789" cy="677108"/>
          </a:xfrm>
          <a:prstGeom prst="rect">
            <a:avLst/>
          </a:prstGeom>
          <a:noFill/>
        </p:spPr>
        <p:txBody>
          <a:bodyPr wrap="none" rtlCol="0">
            <a:spAutoFit/>
          </a:bodyPr>
          <a:lstStyle/>
          <a:p>
            <a:r>
              <a:rPr kumimoji="1" lang="en-US" altLang="ja-JP" sz="2800" dirty="0" smtClean="0">
                <a:solidFill>
                  <a:srgbClr val="000090"/>
                </a:solidFill>
                <a:latin typeface="メイリオ"/>
                <a:ea typeface="メイリオ"/>
                <a:cs typeface="メイリオ"/>
              </a:rPr>
              <a:t>1990</a:t>
            </a:r>
            <a:r>
              <a:rPr lang="ja-JP" altLang="en-US" sz="2800" dirty="0" smtClean="0">
                <a:solidFill>
                  <a:srgbClr val="000090"/>
                </a:solidFill>
                <a:latin typeface="メイリオ"/>
                <a:ea typeface="メイリオ"/>
                <a:cs typeface="メイリオ"/>
              </a:rPr>
              <a:t>年代</a:t>
            </a:r>
            <a:endParaRPr lang="en-US" altLang="ja-JP" sz="2800" dirty="0" smtClean="0">
              <a:solidFill>
                <a:srgbClr val="000090"/>
              </a:solidFill>
              <a:latin typeface="メイリオ"/>
              <a:ea typeface="メイリオ"/>
              <a:cs typeface="メイリオ"/>
            </a:endParaRPr>
          </a:p>
          <a:p>
            <a:r>
              <a:rPr kumimoji="1" lang="ja-JP" altLang="en-US" sz="1000" dirty="0" smtClean="0">
                <a:solidFill>
                  <a:srgbClr val="000090"/>
                </a:solidFill>
                <a:latin typeface="メイリオ"/>
                <a:ea typeface="メイリオ"/>
                <a:cs typeface="メイリオ"/>
              </a:rPr>
              <a:t>クライアント・サーバの普及</a:t>
            </a:r>
            <a:endParaRPr kumimoji="1" lang="ja-JP" altLang="en-US" sz="1000" dirty="0">
              <a:solidFill>
                <a:srgbClr val="000090"/>
              </a:solidFill>
              <a:latin typeface="メイリオ"/>
              <a:ea typeface="メイリオ"/>
              <a:cs typeface="メイリオ"/>
            </a:endParaRPr>
          </a:p>
        </p:txBody>
      </p:sp>
      <p:sp>
        <p:nvSpPr>
          <p:cNvPr id="187" name="テキスト ボックス 186"/>
          <p:cNvSpPr txBox="1"/>
          <p:nvPr/>
        </p:nvSpPr>
        <p:spPr>
          <a:xfrm>
            <a:off x="539552" y="4607537"/>
            <a:ext cx="1851789" cy="677108"/>
          </a:xfrm>
          <a:prstGeom prst="rect">
            <a:avLst/>
          </a:prstGeom>
          <a:noFill/>
        </p:spPr>
        <p:txBody>
          <a:bodyPr wrap="none" rtlCol="0">
            <a:spAutoFit/>
          </a:bodyPr>
          <a:lstStyle/>
          <a:p>
            <a:r>
              <a:rPr lang="en-US" altLang="ja-JP" sz="2800" dirty="0" smtClean="0">
                <a:solidFill>
                  <a:srgbClr val="0000FF"/>
                </a:solidFill>
                <a:latin typeface="メイリオ"/>
                <a:ea typeface="メイリオ"/>
                <a:cs typeface="メイリオ"/>
              </a:rPr>
              <a:t>2000</a:t>
            </a:r>
            <a:r>
              <a:rPr lang="ja-JP" altLang="en-US" sz="2800" dirty="0" smtClean="0">
                <a:solidFill>
                  <a:srgbClr val="0000FF"/>
                </a:solidFill>
                <a:latin typeface="メイリオ"/>
                <a:ea typeface="メイリオ"/>
                <a:cs typeface="メイリオ"/>
              </a:rPr>
              <a:t>年代</a:t>
            </a:r>
            <a:endParaRPr lang="en-US" altLang="ja-JP" sz="2800" dirty="0" smtClean="0">
              <a:solidFill>
                <a:srgbClr val="0000FF"/>
              </a:solidFill>
              <a:latin typeface="メイリオ"/>
              <a:ea typeface="メイリオ"/>
              <a:cs typeface="メイリオ"/>
            </a:endParaRPr>
          </a:p>
          <a:p>
            <a:r>
              <a:rPr lang="ja-JP" altLang="en-US" sz="1000" dirty="0" smtClean="0">
                <a:solidFill>
                  <a:srgbClr val="0000FF"/>
                </a:solidFill>
                <a:latin typeface="メイリオ"/>
                <a:ea typeface="メイリオ"/>
                <a:cs typeface="メイリオ"/>
              </a:rPr>
              <a:t>ソーシャル、モバイルの登場</a:t>
            </a:r>
            <a:endParaRPr kumimoji="1" lang="ja-JP" altLang="en-US" sz="1000" dirty="0">
              <a:solidFill>
                <a:srgbClr val="0000FF"/>
              </a:solidFill>
              <a:latin typeface="メイリオ"/>
              <a:ea typeface="メイリオ"/>
              <a:cs typeface="メイリオ"/>
            </a:endParaRPr>
          </a:p>
        </p:txBody>
      </p:sp>
      <p:sp>
        <p:nvSpPr>
          <p:cNvPr id="188" name="テキスト ボックス 187"/>
          <p:cNvSpPr txBox="1"/>
          <p:nvPr/>
        </p:nvSpPr>
        <p:spPr>
          <a:xfrm>
            <a:off x="539552" y="5488196"/>
            <a:ext cx="1812240" cy="677108"/>
          </a:xfrm>
          <a:prstGeom prst="rect">
            <a:avLst/>
          </a:prstGeom>
          <a:noFill/>
        </p:spPr>
        <p:txBody>
          <a:bodyPr wrap="none" rtlCol="0">
            <a:spAutoFit/>
          </a:bodyPr>
          <a:lstStyle/>
          <a:p>
            <a:r>
              <a:rPr lang="en-US" altLang="ja-JP" sz="2800" dirty="0" smtClean="0">
                <a:solidFill>
                  <a:srgbClr val="3366FF"/>
                </a:solidFill>
                <a:latin typeface="メイリオ"/>
                <a:ea typeface="メイリオ"/>
                <a:cs typeface="メイリオ"/>
              </a:rPr>
              <a:t>201X</a:t>
            </a:r>
            <a:r>
              <a:rPr lang="ja-JP" altLang="en-US" sz="2800" dirty="0" smtClean="0">
                <a:solidFill>
                  <a:srgbClr val="3366FF"/>
                </a:solidFill>
                <a:latin typeface="メイリオ"/>
                <a:ea typeface="メイリオ"/>
                <a:cs typeface="メイリオ"/>
              </a:rPr>
              <a:t>年</a:t>
            </a:r>
            <a:r>
              <a:rPr lang="en-US" altLang="ja-JP" sz="2800" dirty="0" smtClean="0">
                <a:solidFill>
                  <a:srgbClr val="3366FF"/>
                </a:solidFill>
                <a:latin typeface="メイリオ"/>
                <a:ea typeface="メイリオ"/>
                <a:cs typeface="メイリオ"/>
              </a:rPr>
              <a:t>〜</a:t>
            </a:r>
          </a:p>
          <a:p>
            <a:r>
              <a:rPr lang="en-US" altLang="ja-JP" sz="1000" dirty="0" err="1" smtClean="0">
                <a:solidFill>
                  <a:srgbClr val="3366FF"/>
                </a:solidFill>
                <a:latin typeface="メイリオ"/>
                <a:ea typeface="メイリオ"/>
                <a:cs typeface="メイリオ"/>
              </a:rPr>
              <a:t>IoT</a:t>
            </a:r>
            <a:r>
              <a:rPr lang="ja-JP" altLang="en-US" sz="1000" dirty="0" smtClean="0">
                <a:solidFill>
                  <a:srgbClr val="3366FF"/>
                </a:solidFill>
                <a:latin typeface="メイリオ"/>
                <a:ea typeface="メイリオ"/>
                <a:cs typeface="メイリオ"/>
              </a:rPr>
              <a:t>・アナリティクスの進化</a:t>
            </a:r>
            <a:endParaRPr lang="en-US" altLang="ja-JP" sz="1000" dirty="0" smtClean="0">
              <a:solidFill>
                <a:srgbClr val="3366FF"/>
              </a:solidFill>
              <a:latin typeface="メイリオ"/>
              <a:ea typeface="メイリオ"/>
              <a:cs typeface="メイリオ"/>
            </a:endParaRPr>
          </a:p>
        </p:txBody>
      </p:sp>
      <p:sp>
        <p:nvSpPr>
          <p:cNvPr id="7" name="正方形/長方形 6"/>
          <p:cNvSpPr/>
          <p:nvPr/>
        </p:nvSpPr>
        <p:spPr>
          <a:xfrm>
            <a:off x="2445330" y="1233670"/>
            <a:ext cx="4258319"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カリキュレーション</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大規模計算</a:t>
            </a:r>
          </a:p>
        </p:txBody>
      </p:sp>
      <p:sp>
        <p:nvSpPr>
          <p:cNvPr id="9" name="正方形/長方形 8"/>
          <p:cNvSpPr/>
          <p:nvPr/>
        </p:nvSpPr>
        <p:spPr>
          <a:xfrm>
            <a:off x="2484881" y="2058014"/>
            <a:ext cx="4186606"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ルーチンワーク</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大量・繰り返しの自動化</a:t>
            </a:r>
          </a:p>
        </p:txBody>
      </p:sp>
      <p:sp>
        <p:nvSpPr>
          <p:cNvPr id="10" name="正方形/長方形 9"/>
          <p:cNvSpPr/>
          <p:nvPr/>
        </p:nvSpPr>
        <p:spPr>
          <a:xfrm>
            <a:off x="2558482" y="2924944"/>
            <a:ext cx="4034035"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ワークフロー</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業務の流れを電子化</a:t>
            </a:r>
          </a:p>
        </p:txBody>
      </p:sp>
      <p:sp>
        <p:nvSpPr>
          <p:cNvPr id="11" name="正方形/長方形 10"/>
          <p:cNvSpPr/>
          <p:nvPr/>
        </p:nvSpPr>
        <p:spPr>
          <a:xfrm>
            <a:off x="2619938" y="3789040"/>
            <a:ext cx="3939059"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コラボレーション</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協働作業</a:t>
            </a:r>
          </a:p>
        </p:txBody>
      </p:sp>
      <p:sp>
        <p:nvSpPr>
          <p:cNvPr id="97" name="角丸四角形 96"/>
          <p:cNvSpPr/>
          <p:nvPr/>
        </p:nvSpPr>
        <p:spPr bwMode="auto">
          <a:xfrm>
            <a:off x="2755604" y="5578514"/>
            <a:ext cx="3600400" cy="686508"/>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2000" b="1" dirty="0" smtClean="0">
                <a:solidFill>
                  <a:schemeClr val="bg1"/>
                </a:solidFill>
                <a:latin typeface="メイリオ"/>
                <a:ea typeface="メイリオ"/>
                <a:cs typeface="メイリオ"/>
              </a:rPr>
              <a:t>アクティビティ</a:t>
            </a:r>
            <a:endParaRPr kumimoji="0" lang="en-US" altLang="ja-JP" sz="2000" b="1" dirty="0" smtClean="0">
              <a:solidFill>
                <a:schemeClr val="bg1"/>
              </a:solidFill>
              <a:latin typeface="メイリオ"/>
              <a:ea typeface="メイリオ"/>
              <a:cs typeface="メイリオ"/>
            </a:endParaRPr>
          </a:p>
          <a:p>
            <a:pPr marL="0" marR="0" indent="0" algn="ctr" defTabSz="914400" rtl="0" eaLnBrk="1" fontAlgn="base" latinLnBrk="0" hangingPunct="1">
              <a:lnSpc>
                <a:spcPct val="100000"/>
              </a:lnSpc>
              <a:spcAft>
                <a:spcPct val="0"/>
              </a:spcAft>
              <a:buClrTx/>
              <a:buSzTx/>
              <a:buFontTx/>
              <a:buNone/>
              <a:tabLst/>
            </a:pPr>
            <a:r>
              <a:rPr kumimoji="0" lang="ja-JP" altLang="en-US" sz="1600" dirty="0" smtClean="0">
                <a:solidFill>
                  <a:schemeClr val="bg1"/>
                </a:solidFill>
                <a:latin typeface="メイリオ"/>
                <a:ea typeface="メイリオ"/>
                <a:cs typeface="メイリオ"/>
              </a:rPr>
              <a:t>日常生活や社会活動</a:t>
            </a:r>
            <a:endParaRPr kumimoji="0" lang="ja-JP" altLang="en-US" sz="1600" b="0" i="0" u="none" strike="noStrike" cap="none" normalizeH="0" baseline="0" dirty="0" smtClean="0">
              <a:ln>
                <a:noFill/>
              </a:ln>
              <a:solidFill>
                <a:schemeClr val="bg1"/>
              </a:solidFill>
              <a:effectLst/>
              <a:latin typeface="メイリオ"/>
              <a:ea typeface="メイリオ"/>
              <a:cs typeface="メイリオ"/>
            </a:endParaRPr>
          </a:p>
        </p:txBody>
      </p:sp>
      <p:sp>
        <p:nvSpPr>
          <p:cNvPr id="183" name="下矢印 182"/>
          <p:cNvSpPr/>
          <p:nvPr/>
        </p:nvSpPr>
        <p:spPr bwMode="auto">
          <a:xfrm>
            <a:off x="4301441" y="5286693"/>
            <a:ext cx="533400" cy="239710"/>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2" name="正方形/長方形 11"/>
          <p:cNvSpPr/>
          <p:nvPr/>
        </p:nvSpPr>
        <p:spPr>
          <a:xfrm>
            <a:off x="2679372" y="4681537"/>
            <a:ext cx="3802373" cy="646331"/>
          </a:xfrm>
          <a:prstGeom prst="rect">
            <a:avLst/>
          </a:prstGeom>
        </p:spPr>
        <p:txBody>
          <a:bodyPr wrap="square">
            <a:spAutoFit/>
          </a:bodyPr>
          <a:lstStyle/>
          <a:p>
            <a:pPr algn="ctr" defTabSz="914400" fontAlgn="base">
              <a:spcAft>
                <a:spcPct val="0"/>
              </a:spcAft>
            </a:pPr>
            <a:r>
              <a:rPr kumimoji="0" lang="ja-JP" altLang="en-US" sz="2000" b="1" dirty="0">
                <a:solidFill>
                  <a:schemeClr val="bg1"/>
                </a:solidFill>
                <a:latin typeface="メイリオ"/>
                <a:ea typeface="メイリオ"/>
                <a:cs typeface="メイリオ"/>
              </a:rPr>
              <a:t>エンゲージメント</a:t>
            </a:r>
            <a:endParaRPr kumimoji="0" lang="en-US" altLang="ja-JP" sz="2000" b="1" dirty="0">
              <a:solidFill>
                <a:schemeClr val="bg1"/>
              </a:solidFill>
              <a:latin typeface="メイリオ"/>
              <a:ea typeface="メイリオ"/>
              <a:cs typeface="メイリオ"/>
            </a:endParaRPr>
          </a:p>
          <a:p>
            <a:pPr algn="ctr" defTabSz="914400" fontAlgn="base">
              <a:spcAft>
                <a:spcPct val="0"/>
              </a:spcAft>
            </a:pPr>
            <a:r>
              <a:rPr kumimoji="0" lang="ja-JP" altLang="en-US" sz="1600" dirty="0">
                <a:solidFill>
                  <a:schemeClr val="bg1"/>
                </a:solidFill>
                <a:latin typeface="メイリオ"/>
                <a:ea typeface="メイリオ"/>
                <a:cs typeface="メイリオ"/>
              </a:rPr>
              <a:t>ヒトとヒトのつながり</a:t>
            </a:r>
          </a:p>
        </p:txBody>
      </p:sp>
    </p:spTree>
    <p:extLst>
      <p:ext uri="{BB962C8B-B14F-4D97-AF65-F5344CB8AC3E}">
        <p14:creationId xmlns:p14="http://schemas.microsoft.com/office/powerpoint/2010/main" val="379686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25034</TotalTime>
  <Words>12389</Words>
  <Application>Microsoft Macintosh PowerPoint</Application>
  <PresentationFormat>画面に合わせる (4:3)</PresentationFormat>
  <Paragraphs>1362</Paragraphs>
  <Slides>53</Slides>
  <Notes>31</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53</vt:i4>
      </vt:variant>
    </vt:vector>
  </HeadingPairs>
  <TitlesOfParts>
    <vt:vector size="72" baseType="lpstr">
      <vt:lpstr>American Typewriter</vt:lpstr>
      <vt:lpstr>Arial Black</vt:lpstr>
      <vt:lpstr>Calibri</vt:lpstr>
      <vt:lpstr>Charter Black</vt:lpstr>
      <vt:lpstr>ＤＦＰ太丸ゴシック体</vt:lpstr>
      <vt:lpstr>HGMaruGothicMPRO</vt:lpstr>
      <vt:lpstr>HGPSoeiKakugothicUB</vt:lpstr>
      <vt:lpstr>HGP創英角ｺﾞｼｯｸUB</vt:lpstr>
      <vt:lpstr>HG丸ｺﾞｼｯｸM-PRO</vt:lpstr>
      <vt:lpstr>Hiragino Kaku Gothic Pro W6</vt:lpstr>
      <vt:lpstr>Hiragino Kaku Gothic Std W8</vt:lpstr>
      <vt:lpstr>Hiragino Kaku Gothic StdN W8</vt:lpstr>
      <vt:lpstr>Meiryo</vt:lpstr>
      <vt:lpstr>ＭＳ Ｐゴシック</vt:lpstr>
      <vt:lpstr>Tahoma</vt:lpstr>
      <vt:lpstr>Wingdings</vt:lpstr>
      <vt:lpstr>メイリオ</vt:lpstr>
      <vt:lpstr>Arial</vt:lpstr>
      <vt:lpstr>NC標準テンプレート</vt:lpstr>
      <vt:lpstr>CPSとクラウドコンピューティング Cyber-Physical System &amp; Cloud Computing</vt:lpstr>
      <vt:lpstr>Amazon Go：小売店の概念を180度変える</vt:lpstr>
      <vt:lpstr>Amazon Ecoh：小売店の概念を180度変える</vt:lpstr>
      <vt:lpstr>Tesla：事故を事前に予測して回避</vt:lpstr>
      <vt:lpstr>スマート・コンストラクション：土木工事の自動化</vt:lpstr>
      <vt:lpstr>Nextage: 人間と並んで作業する産業用ロボット</vt:lpstr>
      <vt:lpstr>PowerPoint プレゼンテーション</vt:lpstr>
      <vt:lpstr>歴史から振り返るITのトレンド</vt:lpstr>
      <vt:lpstr>デジタル化の歴史</vt:lpstr>
      <vt:lpstr>コレ一枚でわかる最新のITトレンド（１）</vt:lpstr>
      <vt:lpstr>コレ一枚でわかる最新のITトレンド（２）</vt:lpstr>
      <vt:lpstr>ソフトウエア化する世界</vt:lpstr>
      <vt:lpstr>ITビジネスが直面する課題と対応</vt:lpstr>
      <vt:lpstr>ITビジネスはどこへ向かうのか</vt:lpstr>
      <vt:lpstr>PowerPoint プレゼンテーション</vt:lpstr>
      <vt:lpstr>PowerPoint プレゼンテーション</vt:lpstr>
      <vt:lpstr>情報システムの構造</vt:lpstr>
      <vt:lpstr>PowerPoint プレゼンテーション</vt:lpstr>
      <vt:lpstr>コレ一枚でわかるクラウドコンピューティング</vt:lpstr>
      <vt:lpstr>「自家発電モデル」から「発電所モデル」へ</vt:lpstr>
      <vt:lpstr>PowerPoint プレゼンテーション</vt:lpstr>
      <vt:lpstr>歴史的背景から考えるクラウドへの期待</vt:lpstr>
      <vt:lpstr>情報システム部門の現状から考えるクラウドへの期待（２）</vt:lpstr>
      <vt:lpstr>システム資源のECサイト</vt:lpstr>
      <vt:lpstr>クラウドならではの費用対効果の考え方</vt:lpstr>
      <vt:lpstr>クラウド・コンピューティングのビジネス・モデル</vt:lpstr>
      <vt:lpstr>クラウドがもたらしたITの新しい価値</vt:lpstr>
      <vt:lpstr>PowerPoint プレゼンテーション</vt:lpstr>
      <vt:lpstr>クラウドの定義／NISTの定義</vt:lpstr>
      <vt:lpstr>クラウドの定義／サービス・モデル (Service Model)</vt:lpstr>
      <vt:lpstr>クラウドの定義／配置モデル (Deployment Model)</vt:lpstr>
      <vt:lpstr>プライベートクラウド（１）</vt:lpstr>
      <vt:lpstr>プライベートクラウド（２）</vt:lpstr>
      <vt:lpstr>ハイブリッド・クラウド</vt:lpstr>
      <vt:lpstr>ハイブリッド・クラウド（２）</vt:lpstr>
      <vt:lpstr>ハイブリッド・クラウド（３）</vt:lpstr>
      <vt:lpstr>ハイブリッド・クラウド</vt:lpstr>
      <vt:lpstr>５つの必須の特徴</vt:lpstr>
      <vt:lpstr>ハイブリッド・クラウドとマルチ・クラウド</vt:lpstr>
      <vt:lpstr>PowerPoint プレゼンテーション</vt:lpstr>
      <vt:lpstr>「セキュリティが不安でパブリック・クラウドは使えない」は本当か？</vt:lpstr>
      <vt:lpstr>クラウドで実現するガバナンス</vt:lpstr>
      <vt:lpstr>クラウドによってもたらされる3つの価値 </vt:lpstr>
      <vt:lpstr>日米の企業文化の違いとクラウドへの期待</vt:lpstr>
      <vt:lpstr>クラウドの価値を引き出すための戦略 </vt:lpstr>
      <vt:lpstr>パブリック・クラウド適用のリスク</vt:lpstr>
      <vt:lpstr>PowerPoint プレゼンテーション</vt:lpstr>
      <vt:lpstr>パブリック・クラウドへ移行すればコストを削減できるか？</vt:lpstr>
      <vt:lpstr>クラウドサービスのコスト構造</vt:lpstr>
      <vt:lpstr>クラウドサービスのコスト構造</vt:lpstr>
      <vt:lpstr>料金の削減のポイント（１）</vt:lpstr>
      <vt:lpstr>移管の考え方</vt:lpstr>
      <vt:lpstr>PowerPoint プレゼンテーション</vt:lpstr>
    </vt:vector>
  </TitlesOfParts>
  <Company>NetCommerce</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833</cp:revision>
  <cp:lastPrinted>2016-03-03T01:04:41Z</cp:lastPrinted>
  <dcterms:created xsi:type="dcterms:W3CDTF">2014-04-30T01:58:06Z</dcterms:created>
  <dcterms:modified xsi:type="dcterms:W3CDTF">2017-02-07T02:14:17Z</dcterms:modified>
</cp:coreProperties>
</file>