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660" r:id="rId2"/>
    <p:sldId id="770" r:id="rId3"/>
    <p:sldId id="744" r:id="rId4"/>
    <p:sldId id="779" r:id="rId5"/>
    <p:sldId id="657" r:id="rId6"/>
    <p:sldId id="780" r:id="rId7"/>
    <p:sldId id="525" r:id="rId8"/>
    <p:sldId id="755" r:id="rId9"/>
    <p:sldId id="754" r:id="rId10"/>
    <p:sldId id="758" r:id="rId11"/>
    <p:sldId id="757" r:id="rId12"/>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6666"/>
    <a:srgbClr val="800000"/>
    <a:srgbClr val="FFFBD2"/>
    <a:srgbClr val="FFFFFF"/>
    <a:srgbClr val="CC0000"/>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43"/>
    <p:restoredTop sz="83221" autoAdjust="0"/>
  </p:normalViewPr>
  <p:slideViewPr>
    <p:cSldViewPr snapToGrid="0" snapToObjects="1" showGuides="1">
      <p:cViewPr>
        <p:scale>
          <a:sx n="100" d="100"/>
          <a:sy n="100" d="100"/>
        </p:scale>
        <p:origin x="1408" y="-520"/>
      </p:cViewPr>
      <p:guideLst>
        <p:guide orient="horz" pos="436"/>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2017/3/8</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2017/3/8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今や</a:t>
            </a:r>
            <a:r>
              <a:rPr kumimoji="1" lang="en-US" altLang="ja-JP"/>
              <a:t>AI</a:t>
            </a:r>
            <a:r>
              <a:rPr kumimoji="1" lang="ja-JP" altLang="en-US"/>
              <a:t>の話題を目にしない日はありません。報道を見ていると、すぐにでも人間の仕事が無くなってしまうかのような錯覚に陥ります。</a:t>
            </a:r>
            <a:endParaRPr kumimoji="1" lang="en-US" altLang="ja-JP"/>
          </a:p>
          <a:p>
            <a:r>
              <a:rPr kumimoji="1" lang="ja-JP" altLang="en-US"/>
              <a:t>しかし、そういった</a:t>
            </a:r>
            <a:r>
              <a:rPr kumimoji="1" lang="en-US" altLang="ja-JP"/>
              <a:t>AI</a:t>
            </a:r>
            <a:r>
              <a:rPr kumimoji="1" lang="ja-JP" altLang="en-US"/>
              <a:t>万能のイメージに異を唱える論調も出てきました。ガートナーも</a:t>
            </a:r>
            <a:r>
              <a:rPr kumimoji="1" lang="en-US" altLang="ja-JP"/>
              <a:t>2016</a:t>
            </a:r>
            <a:r>
              <a:rPr kumimoji="1" lang="ja-JP" altLang="en-US"/>
              <a:t>年</a:t>
            </a:r>
            <a:r>
              <a:rPr kumimoji="1" lang="en-US" altLang="ja-JP"/>
              <a:t>12</a:t>
            </a:r>
            <a:r>
              <a:rPr kumimoji="1" lang="ja-JP" altLang="en-US"/>
              <a:t>月に</a:t>
            </a:r>
            <a:r>
              <a:rPr kumimoji="1" lang="en-US" altLang="ja-JP"/>
              <a:t>『</a:t>
            </a:r>
            <a:r>
              <a:rPr kumimoji="1" lang="ja-JP" altLang="en-US"/>
              <a:t>人工知能 </a:t>
            </a:r>
            <a:r>
              <a:rPr kumimoji="1" lang="en-US" altLang="ja-JP"/>
              <a:t>(AI) </a:t>
            </a:r>
            <a:r>
              <a:rPr kumimoji="1" lang="ja-JP" altLang="en-US"/>
              <a:t>に関する</a:t>
            </a:r>
            <a:r>
              <a:rPr kumimoji="1" lang="en-US" altLang="ja-JP"/>
              <a:t>10</a:t>
            </a:r>
            <a:r>
              <a:rPr kumimoji="1" lang="ja-JP" altLang="en-US"/>
              <a:t>の「よくある誤解」</a:t>
            </a:r>
            <a:r>
              <a:rPr kumimoji="1" lang="en-US" altLang="ja-JP"/>
              <a:t>』</a:t>
            </a:r>
            <a:r>
              <a:rPr kumimoji="1" lang="ja-JP" altLang="en-US"/>
              <a:t>を発表しました。</a:t>
            </a:r>
            <a:endParaRPr kumimoji="1" lang="en-US" altLang="ja-JP"/>
          </a:p>
          <a:p>
            <a:endParaRPr kumimoji="1" lang="en-US" altLang="ja-JP"/>
          </a:p>
          <a:p>
            <a:r>
              <a:rPr kumimoji="1" lang="en-US" altLang="ja-JP"/>
              <a:t>https://www.gartner.co.jp/press/html/pr20161222-01.html</a:t>
            </a:r>
          </a:p>
          <a:p>
            <a:endParaRPr kumimoji="1" lang="en-US" altLang="ja-JP"/>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a:t>この中にもあるように、これらのことは</a:t>
            </a:r>
            <a:r>
              <a:rPr kumimoji="1" lang="en-US" altLang="ja-JP"/>
              <a:t>AI</a:t>
            </a:r>
            <a:r>
              <a:rPr kumimoji="1" lang="ja-JP" altLang="en-US"/>
              <a:t>研究者の間では常識といっていいものでした。「よくわからないもの」を恐れるのは、未開人が飛行機を恐れるのと根本はあまり変わりません。</a:t>
            </a:r>
            <a:endParaRPr kumimoji="1" lang="en-US" altLang="ja-JP"/>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a:t>AI</a:t>
            </a:r>
            <a:r>
              <a:rPr kumimoji="1" lang="ja-JP" altLang="en-US"/>
              <a:t>の真の姿を知れば、恐れるべきこと、恐れなくて良いことがわかるでしょう。</a:t>
            </a:r>
            <a:endParaRPr kumimoji="1" lang="en-US" altLang="ja-JP"/>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3282476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すべきことがわかってきたら、ハードウェア化するのが高速化・省電力化には有効です。様々なニューラルネットワーク専用ハードウェアが発表されています。</a:t>
            </a:r>
            <a:endParaRPr kumimoji="1" lang="en-US" altLang="ja-JP"/>
          </a:p>
          <a:p>
            <a:endParaRPr kumimoji="1" lang="en-US" altLang="ja-JP"/>
          </a:p>
          <a:p>
            <a:r>
              <a:rPr kumimoji="1" lang="en-US" altLang="ja-JP"/>
              <a:t>http://japan.cnet.com/news/commentary/35052175/</a:t>
            </a:r>
          </a:p>
          <a:p>
            <a:r>
              <a:rPr kumimoji="1" lang="en-US" altLang="ja-JP"/>
              <a:t>http://markethack.net/archives/52011310.html</a:t>
            </a:r>
          </a:p>
          <a:p>
            <a:r>
              <a:rPr kumimoji="1" lang="en-US" altLang="ja-JP"/>
              <a:t>http://itpro.nikkeibp.co.jp/atcl/column/15/061500148/051900060/</a:t>
            </a:r>
          </a:p>
          <a:p>
            <a:endParaRPr kumimoji="1" lang="en-US" altLang="ja-JP"/>
          </a:p>
          <a:p>
            <a:r>
              <a:rPr kumimoji="1" lang="ja-JP" altLang="en-US"/>
              <a:t>現在、汎用</a:t>
            </a:r>
            <a:r>
              <a:rPr kumimoji="1" lang="en-US" altLang="ja-JP"/>
              <a:t>CPU</a:t>
            </a:r>
            <a:r>
              <a:rPr kumimoji="1" lang="ja-JP" altLang="en-US"/>
              <a:t>は</a:t>
            </a:r>
            <a:r>
              <a:rPr kumimoji="1" lang="en-US" altLang="ja-JP"/>
              <a:t>64</a:t>
            </a:r>
            <a:r>
              <a:rPr kumimoji="1" lang="ja-JP" altLang="en-US"/>
              <a:t>ビットが主流ですが、</a:t>
            </a:r>
            <a:r>
              <a:rPr kumimoji="1" lang="en-US" altLang="ja-JP"/>
              <a:t>Google</a:t>
            </a:r>
            <a:r>
              <a:rPr kumimoji="1" lang="ja-JP" altLang="en-US"/>
              <a:t>の</a:t>
            </a:r>
            <a:r>
              <a:rPr kumimoji="1" lang="en-US" altLang="ja-JP"/>
              <a:t>TPU</a:t>
            </a:r>
            <a:r>
              <a:rPr kumimoji="1" lang="ja-JP" altLang="en-US"/>
              <a:t>はあえて精度を</a:t>
            </a:r>
            <a:r>
              <a:rPr kumimoji="1" lang="en-US" altLang="ja-JP"/>
              <a:t>8</a:t>
            </a:r>
            <a:r>
              <a:rPr kumimoji="1" lang="ja-JP" altLang="en-US"/>
              <a:t>ビットに落とし、集積度を上げるアプローチをとっています。ニューラルネットワークの計算には精度は必要無く、数が勝負であることを見抜いた</a:t>
            </a:r>
            <a:r>
              <a:rPr kumimoji="1" lang="en-US" altLang="ja-JP"/>
              <a:t>AI</a:t>
            </a:r>
            <a:r>
              <a:rPr kumimoji="1" lang="ja-JP" altLang="en-US"/>
              <a:t>専用チップということができます。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11</a:t>
            </a:fld>
            <a:endParaRPr kumimoji="1" lang="ja-JP" altLang="en-US"/>
          </a:p>
        </p:txBody>
      </p:sp>
    </p:spTree>
    <p:extLst>
      <p:ext uri="{BB962C8B-B14F-4D97-AF65-F5344CB8AC3E}">
        <p14:creationId xmlns:p14="http://schemas.microsoft.com/office/powerpoint/2010/main" val="2010977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r>
              <a:rPr kumimoji="1" lang="ja-JP" altLang="en-US"/>
              <a:t>今日は、</a:t>
            </a:r>
            <a:r>
              <a:rPr kumimoji="1" lang="en-US" altLang="ja-JP"/>
              <a:t>AI</a:t>
            </a:r>
            <a:r>
              <a:rPr kumimoji="1" lang="ja-JP" altLang="en-US"/>
              <a:t>の基本的な仕組みであるニューラルネットワークが、どのような仕組みで動いているかをご紹介しましょう。</a:t>
            </a:r>
            <a:endParaRPr kumimoji="1" lang="en-US" altLang="ja-JP"/>
          </a:p>
          <a:p>
            <a:r>
              <a:rPr kumimoji="1" lang="ja-JP" altLang="en-US"/>
              <a:t>ニューラルネットワークとその発展形であるディープニューラルネットワークは、現在でも進化を続けていますが、基本的な仕組みはあまり変わっていません。</a:t>
            </a:r>
            <a:endParaRPr kumimoji="1" lang="en-US" altLang="ja-JP"/>
          </a:p>
          <a:p>
            <a:r>
              <a:rPr kumimoji="1" lang="ja-JP" altLang="en-US"/>
              <a:t>それは、生物の脳の仕組みを模倣したモデルを使うもので</a:t>
            </a:r>
            <a:endParaRPr kumimoji="1" lang="en-US" altLang="ja-JP"/>
          </a:p>
          <a:p>
            <a:endParaRPr kumimoji="1" lang="en-US" altLang="ja-JP"/>
          </a:p>
          <a:p>
            <a:r>
              <a:rPr kumimoji="1" lang="ja-JP" altLang="en-US"/>
              <a:t>多くの研究者は、現在の仕組みの延長線上には、人間を置き換えるような</a:t>
            </a:r>
            <a:r>
              <a:rPr kumimoji="1" lang="en-US" altLang="ja-JP"/>
              <a:t>AI</a:t>
            </a:r>
            <a:r>
              <a:rPr kumimoji="1" lang="ja-JP" altLang="en-US"/>
              <a:t>は生まれないと考えています。しかし、それでも大きなブレークスルーであることは確実で、適用分野は多岐にわたります。ニューラルネットワークの仕組みを知ることで、その可能性を限界を知ることができ、過度に恐れることも、侮ることも無く、有効な利用法を考えることができます。</a:t>
            </a:r>
            <a:endParaRPr kumimoji="1" lang="en-US" altLang="ja-JP"/>
          </a:p>
          <a:p>
            <a:endParaRPr kumimoji="1" lang="en-US" altLang="ja-JP"/>
          </a:p>
          <a:p>
            <a:r>
              <a:rPr kumimoji="1" lang="ja-JP" altLang="en-US"/>
              <a:t>＃もちろん、</a:t>
            </a:r>
            <a:r>
              <a:rPr kumimoji="1" lang="en-US" altLang="ja-JP"/>
              <a:t>AI</a:t>
            </a:r>
            <a:r>
              <a:rPr kumimoji="1" lang="ja-JP" altLang="en-US"/>
              <a:t>研究はものすごい速度で進んでおり、ニューラルネットワークに代わるテクノロジーが何時出てくるかはわかりませんし、今現在、どこかでそのような研究がされている可能性も十分あります。</a:t>
            </a:r>
            <a:r>
              <a:rPr kumimoji="1" lang="en-US" altLang="ja-JP"/>
              <a:t>AI</a:t>
            </a:r>
            <a:r>
              <a:rPr kumimoji="1" lang="ja-JP" altLang="en-US"/>
              <a:t>の進化に警鐘を鳴らす人は、こちらの進化を心配しているということもできます。</a:t>
            </a:r>
          </a:p>
        </p:txBody>
      </p:sp>
    </p:spTree>
    <p:extLst>
      <p:ext uri="{BB962C8B-B14F-4D97-AF65-F5344CB8AC3E}">
        <p14:creationId xmlns:p14="http://schemas.microsoft.com/office/powerpoint/2010/main" val="3878457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人工知能の活用例として、古くから一定の実績を残し、今も研究が盛んな分野に、画像認識があります。</a:t>
            </a:r>
            <a:endParaRPr kumimoji="1" lang="en-US" altLang="ja-JP"/>
          </a:p>
          <a:p>
            <a:endParaRPr kumimoji="1" lang="en-US" altLang="ja-JP"/>
          </a:p>
          <a:p>
            <a:r>
              <a:rPr kumimoji="1" lang="ja-JP" altLang="en-US"/>
              <a:t>画像を認識するということはどういうことかというと、あるソフトウェアに特定の画像を読み込ませたときに、それを分類して出力を返す、ということになります。</a:t>
            </a:r>
            <a:endParaRPr kumimoji="1" lang="en-US" altLang="ja-JP"/>
          </a:p>
          <a:p>
            <a:r>
              <a:rPr kumimoji="1" lang="ja-JP" altLang="en-US"/>
              <a:t>そこで、このようなものは「分類器」と呼ばれます。画像の中から特定の部位を抜き出すソフトウェアは「検出器」などと呼ばれます。</a:t>
            </a:r>
            <a:endParaRPr kumimoji="1" lang="en-US" altLang="ja-JP"/>
          </a:p>
          <a:p>
            <a:endParaRPr kumimoji="1" lang="en-US" altLang="ja-JP"/>
          </a:p>
          <a:p>
            <a:r>
              <a:rPr kumimoji="1" lang="ja-JP" altLang="en-US"/>
              <a:t>読み込む画像が単純で、種類も少なければ、分類器を作るのは簡単です。この図のように、常に</a:t>
            </a:r>
            <a:r>
              <a:rPr kumimoji="1" lang="en-US" altLang="ja-JP"/>
              <a:t>2</a:t>
            </a:r>
            <a:r>
              <a:rPr kumimoji="1" lang="ja-JP" altLang="en-US"/>
              <a:t>種類の画像しか入力されないことがわかっていれば、</a:t>
            </a:r>
            <a:r>
              <a:rPr kumimoji="1" lang="en-US" altLang="ja-JP"/>
              <a:t>AI</a:t>
            </a:r>
            <a:r>
              <a:rPr kumimoji="1" lang="ja-JP" altLang="en-US"/>
              <a:t>など必要無く、あらかじめ用意した画像データと等しいかどうかを判断するだけで十分でしょう。</a:t>
            </a:r>
            <a:endParaRPr kumimoji="1" lang="en-US" altLang="ja-JP"/>
          </a:p>
          <a:p>
            <a:endParaRPr kumimoji="1" lang="en-US" altLang="ja-JP"/>
          </a:p>
          <a:p>
            <a:r>
              <a:rPr kumimoji="1" lang="ja-JP" altLang="en-US"/>
              <a:t>しかし、複雑なイメージや、○</a:t>
            </a:r>
            <a:r>
              <a:rPr kumimoji="1" lang="en-US" altLang="ja-JP"/>
              <a:t>×</a:t>
            </a:r>
            <a:r>
              <a:rPr kumimoji="1" lang="ja-JP" altLang="en-US"/>
              <a:t>でも大きさや位置が違うものを分類しようとすると、この方法では対応できません。そこで、ルールベースなど様々な方法が考えられましたが、その中でも早くから取り組まれていたのが、生物の脳の働きを模倣するという方法です。</a:t>
            </a:r>
            <a:endParaRPr kumimoji="1" lang="en-US" altLang="ja-JP"/>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3680590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人間の脳のメカニズムはまだまだ謎が多いのですが、脳が多数のニューロンの集まりであることは早くからわかっていました。</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脳に刺激（視覚や聴覚など）を与えると、ニューロンが刺激されて他のニューロンに信号を伝えます。同じ刺激を繰り返し与えると、同じ経路で信号が伝わるようになります。これが学習による記憶のメカニズムと考えられていま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これをコンピュータ上でシミュレートしようとしたのがニューラルネットワーク</a:t>
            </a:r>
            <a:r>
              <a:rPr kumimoji="1" lang="ja-JP" altLang="en-US" sz="1200" kern="1200">
                <a:solidFill>
                  <a:schemeClr val="tx1"/>
                </a:solidFill>
                <a:effectLst/>
                <a:latin typeface="+mn-lt"/>
                <a:ea typeface="+mn-ea"/>
                <a:cs typeface="+mn-cs"/>
              </a:rPr>
              <a:t>です。ニューロンとそれらの繋がりをモデル化し、接続に重みを付けることで、回路として機能させようとするものです。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en-US" sz="1200" kern="1200">
                <a:solidFill>
                  <a:schemeClr val="tx1"/>
                </a:solidFill>
                <a:effectLst/>
                <a:latin typeface="+mn-lt"/>
                <a:ea typeface="+mn-ea"/>
                <a:cs typeface="+mn-cs"/>
              </a:rPr>
              <a:t>ニューラルネットワークの</a:t>
            </a:r>
            <a:r>
              <a:rPr kumimoji="1" lang="ja-JP" altLang="en-US" sz="1200" kern="1200" dirty="0">
                <a:solidFill>
                  <a:schemeClr val="tx1"/>
                </a:solidFill>
                <a:effectLst/>
                <a:latin typeface="+mn-lt"/>
                <a:ea typeface="+mn-ea"/>
                <a:cs typeface="+mn-cs"/>
              </a:rPr>
              <a:t>歴史は古く、</a:t>
            </a:r>
            <a:r>
              <a:rPr kumimoji="1" lang="en-US" altLang="ja-JP" sz="1200" kern="1200" dirty="0">
                <a:solidFill>
                  <a:schemeClr val="tx1"/>
                </a:solidFill>
                <a:effectLst/>
                <a:latin typeface="+mn-lt"/>
                <a:ea typeface="+mn-ea"/>
                <a:cs typeface="+mn-cs"/>
              </a:rPr>
              <a:t>1943</a:t>
            </a:r>
            <a:r>
              <a:rPr kumimoji="1" lang="ja-JP" altLang="en-US" sz="1200" kern="1200" dirty="0">
                <a:solidFill>
                  <a:schemeClr val="tx1"/>
                </a:solidFill>
                <a:effectLst/>
                <a:latin typeface="+mn-lt"/>
                <a:ea typeface="+mn-ea"/>
                <a:cs typeface="+mn-cs"/>
              </a:rPr>
              <a:t>年に最初のモデルが考案されたといわれています。現在のニューラルネットワークの原型は</a:t>
            </a:r>
            <a:r>
              <a:rPr kumimoji="1" lang="en-US" altLang="ja-JP" sz="1200" kern="1200" dirty="0">
                <a:solidFill>
                  <a:schemeClr val="tx1"/>
                </a:solidFill>
                <a:effectLst/>
                <a:latin typeface="+mn-lt"/>
                <a:ea typeface="+mn-ea"/>
                <a:cs typeface="+mn-cs"/>
              </a:rPr>
              <a:t>1958</a:t>
            </a:r>
            <a:r>
              <a:rPr kumimoji="1" lang="ja-JP" altLang="en-US" sz="1200" kern="1200" dirty="0">
                <a:solidFill>
                  <a:schemeClr val="tx1"/>
                </a:solidFill>
                <a:effectLst/>
                <a:latin typeface="+mn-lt"/>
                <a:ea typeface="+mn-ea"/>
                <a:cs typeface="+mn-cs"/>
              </a:rPr>
              <a:t>年に発表されたパーセプトロン</a:t>
            </a:r>
            <a:r>
              <a:rPr kumimoji="1" lang="ja-JP" altLang="en-US" sz="1200" kern="1200">
                <a:solidFill>
                  <a:schemeClr val="tx1"/>
                </a:solidFill>
                <a:effectLst/>
                <a:latin typeface="+mn-lt"/>
                <a:ea typeface="+mn-ea"/>
                <a:cs typeface="+mn-cs"/>
              </a:rPr>
              <a:t>です。これは、生物の（画像）認知のメカニズムを参考にしており、画像認識や音声認識などに向いているとされています。</a:t>
            </a:r>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5</a:t>
            </a:fld>
            <a:endParaRPr kumimoji="1" lang="ja-JP" altLang="en-US"/>
          </a:p>
        </p:txBody>
      </p:sp>
    </p:spTree>
    <p:extLst>
      <p:ext uri="{BB962C8B-B14F-4D97-AF65-F5344CB8AC3E}">
        <p14:creationId xmlns:p14="http://schemas.microsoft.com/office/powerpoint/2010/main" val="684855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パーセプトロンの仕組みを極々単純化してご説明しましょう。</a:t>
            </a:r>
            <a:endParaRPr kumimoji="1" lang="en-US" altLang="ja-JP" dirty="0"/>
          </a:p>
          <a:p>
            <a:endParaRPr kumimoji="1" lang="en-US" altLang="ja-JP" dirty="0"/>
          </a:p>
          <a:p>
            <a:r>
              <a:rPr kumimoji="1" lang="ja-JP" altLang="en-US" dirty="0"/>
              <a:t>画像を認識させるためには、画像をピクセルに分解してそれらをニューラルネットワークに読み込ませます。ニューラルネットワークが入力に応じた出力を返すことができれば良いわけです。</a:t>
            </a:r>
            <a:endParaRPr kumimoji="1" lang="en-US" altLang="ja-JP" dirty="0"/>
          </a:p>
          <a:p>
            <a:r>
              <a:rPr kumimoji="1" lang="ja-JP" altLang="en-US" dirty="0"/>
              <a:t>ここでは、単純化のために先ほどの○</a:t>
            </a:r>
            <a:r>
              <a:rPr kumimoji="1" lang="en-US" altLang="ja-JP" dirty="0"/>
              <a:t>×</a:t>
            </a:r>
            <a:r>
              <a:rPr kumimoji="1" lang="ja-JP" altLang="en-US" dirty="0"/>
              <a:t>を</a:t>
            </a:r>
            <a:r>
              <a:rPr kumimoji="1" lang="en-US" altLang="ja-JP" dirty="0"/>
              <a:t>3x3</a:t>
            </a:r>
            <a:r>
              <a:rPr kumimoji="1" lang="ja-JP" altLang="en-US" dirty="0"/>
              <a:t>の</a:t>
            </a:r>
            <a:r>
              <a:rPr kumimoji="1" lang="en-US" altLang="ja-JP" dirty="0"/>
              <a:t>9</a:t>
            </a:r>
            <a:r>
              <a:rPr kumimoji="1" lang="ja-JP" altLang="en-US" dirty="0"/>
              <a:t>ピクセルに分割します。各々のピクセルは白～黒の</a:t>
            </a:r>
            <a:r>
              <a:rPr kumimoji="1" lang="en-US" altLang="ja-JP" dirty="0"/>
              <a:t>4</a:t>
            </a:r>
            <a:r>
              <a:rPr kumimoji="1" lang="ja-JP" altLang="en-US" dirty="0"/>
              <a:t>段階の濃淡を持つことにすると、入力は</a:t>
            </a:r>
            <a:r>
              <a:rPr kumimoji="1" lang="en-US" altLang="ja-JP" dirty="0"/>
              <a:t>9</a:t>
            </a:r>
            <a:r>
              <a:rPr kumimoji="1" lang="ja-JP" altLang="en-US" dirty="0"/>
              <a:t>個の連続したデータになります。これを読み込ませて、○か</a:t>
            </a:r>
            <a:r>
              <a:rPr kumimoji="1" lang="en-US" altLang="ja-JP" dirty="0"/>
              <a:t>×</a:t>
            </a:r>
            <a:r>
              <a:rPr kumimoji="1" lang="ja-JP" altLang="en-US" dirty="0"/>
              <a:t>かに分類するニューラルネットワークを考えます。入力が</a:t>
            </a:r>
            <a:r>
              <a:rPr kumimoji="1" lang="en-US" altLang="ja-JP" dirty="0"/>
              <a:t>9</a:t>
            </a:r>
            <a:r>
              <a:rPr kumimoji="1" lang="ja-JP" altLang="en-US" dirty="0"/>
              <a:t>で、出力が</a:t>
            </a:r>
            <a:r>
              <a:rPr kumimoji="1" lang="en-US" altLang="ja-JP" dirty="0"/>
              <a:t>2</a:t>
            </a:r>
            <a:r>
              <a:rPr kumimoji="1" lang="ja-JP" altLang="en-US" dirty="0"/>
              <a:t>です。</a:t>
            </a:r>
            <a:endParaRPr kumimoji="1" lang="en-US" altLang="ja-JP" dirty="0"/>
          </a:p>
          <a:p>
            <a:endParaRPr kumimoji="1" lang="en-US" altLang="ja-JP" dirty="0"/>
          </a:p>
          <a:p>
            <a:r>
              <a:rPr kumimoji="1" lang="ja-JP" altLang="en-US" dirty="0"/>
              <a:t>学習していないニューラルネットワークでは、ニューロン間の接続は全て均一です。このネットワークにデータを読み込ませても、意味のある結果は出てきません。</a:t>
            </a:r>
            <a:endParaRPr kumimoji="1" lang="en-US" altLang="ja-JP" dirty="0"/>
          </a:p>
          <a:p>
            <a:endParaRPr kumimoji="1" lang="en-US" altLang="ja-JP" dirty="0"/>
          </a:p>
          <a:p>
            <a:r>
              <a:rPr kumimoji="1" lang="ja-JP" altLang="en-US" dirty="0"/>
              <a:t>そこで接続に重みを付けるわけですが、このくらいのネットワークであれば、人間が考えることが可能です。双方のデータの特徴を見てみると、○の場合、</a:t>
            </a:r>
            <a:r>
              <a:rPr kumimoji="1" lang="en-US" altLang="ja-JP" dirty="0"/>
              <a:t>2,4,6,8</a:t>
            </a:r>
            <a:r>
              <a:rPr kumimoji="1" lang="ja-JP" altLang="en-US" dirty="0"/>
              <a:t>番目のピクセルが濃いグレーになっており、</a:t>
            </a:r>
            <a:r>
              <a:rPr kumimoji="1" lang="en-US" altLang="ja-JP" dirty="0"/>
              <a:t>×</a:t>
            </a:r>
            <a:r>
              <a:rPr kumimoji="1" lang="ja-JP" altLang="en-US" dirty="0"/>
              <a:t>では真ん中のピクセルが黒です。この部分に注目すれば、うまく分類できそうです。</a:t>
            </a:r>
            <a:endParaRPr kumimoji="1" lang="en-US" altLang="ja-JP" dirty="0"/>
          </a:p>
          <a:p>
            <a:endParaRPr kumimoji="1" lang="en-US" altLang="ja-JP" dirty="0"/>
          </a:p>
          <a:p>
            <a:r>
              <a:rPr kumimoji="1" lang="ja-JP" altLang="en-US" dirty="0"/>
              <a:t>そこで、</a:t>
            </a:r>
            <a:r>
              <a:rPr kumimoji="1" lang="en-US" altLang="ja-JP" dirty="0"/>
              <a:t>2,4,6,8</a:t>
            </a:r>
            <a:r>
              <a:rPr kumimoji="1" lang="ja-JP" altLang="en-US" dirty="0"/>
              <a:t>番目のピクセルに入力（＝濃いグレー）があったときに、そのニューロンの出力が○を示すニューロンにより強い信号を伝達するよう、接続の重みを調整します。</a:t>
            </a:r>
            <a:endParaRPr kumimoji="1" lang="en-US" altLang="ja-JP" dirty="0"/>
          </a:p>
          <a:p>
            <a:r>
              <a:rPr kumimoji="1" lang="ja-JP" altLang="en-US" dirty="0"/>
              <a:t>一方で、</a:t>
            </a:r>
            <a:r>
              <a:rPr kumimoji="1" lang="en-US" altLang="ja-JP" dirty="0"/>
              <a:t>5</a:t>
            </a:r>
            <a:r>
              <a:rPr kumimoji="1" lang="ja-JP" altLang="en-US" dirty="0"/>
              <a:t>番目のピクセルに入力があったときには、</a:t>
            </a:r>
            <a:r>
              <a:rPr kumimoji="1" lang="en-US" altLang="ja-JP" dirty="0"/>
              <a:t>×</a:t>
            </a:r>
            <a:r>
              <a:rPr kumimoji="1" lang="ja-JP" altLang="en-US" dirty="0"/>
              <a:t>を示すニューロンへの接続を強くします</a:t>
            </a:r>
            <a:r>
              <a:rPr kumimoji="1" lang="ja-JP" altLang="en-US" dirty="0" smtClean="0"/>
              <a:t>。</a:t>
            </a:r>
            <a:endParaRPr kumimoji="1" lang="en-US" altLang="ja-JP" dirty="0" smtClean="0"/>
          </a:p>
          <a:p>
            <a:endParaRPr kumimoji="1" lang="en-US" altLang="ja-JP" dirty="0" smtClean="0"/>
          </a:p>
          <a:p>
            <a:r>
              <a:rPr kumimoji="1" lang="mr-IN" altLang="ja-JP" dirty="0" err="1" smtClean="0"/>
              <a:t>http</a:t>
            </a:r>
            <a:r>
              <a:rPr kumimoji="1" lang="mr-IN" altLang="ja-JP" dirty="0" smtClean="0"/>
              <a:t>://</a:t>
            </a:r>
            <a:r>
              <a:rPr kumimoji="1" lang="mr-IN" altLang="ja-JP" dirty="0" err="1" smtClean="0"/>
              <a:t>hokuts.com</a:t>
            </a:r>
            <a:r>
              <a:rPr kumimoji="1" lang="mr-IN" altLang="ja-JP" dirty="0" smtClean="0"/>
              <a:t>/2015/12/04/ml3-mlp/</a:t>
            </a:r>
            <a:endParaRPr kumimoji="1" lang="en-US" altLang="ja-JP" smtClean="0"/>
          </a:p>
          <a:p>
            <a:endParaRPr kumimoji="1" lang="en-US" altLang="ja-JP" dirty="0"/>
          </a:p>
          <a:p>
            <a:r>
              <a:rPr kumimoji="1" lang="ja-JP" altLang="en-US" dirty="0"/>
              <a:t>このとき、ニューラルネットワークは入力データが○か</a:t>
            </a:r>
            <a:r>
              <a:rPr kumimoji="1" lang="en-US" altLang="ja-JP" dirty="0"/>
              <a:t>×</a:t>
            </a:r>
            <a:r>
              <a:rPr kumimoji="1" lang="ja-JP" altLang="en-US" dirty="0"/>
              <a:t>かということなどは全く関係ないことに注目して下さい。ただただ入力データを重み付けに従って処理しているだけで、その結果に意味を見出し、喜んだり落ち込んだりしているのは人間なのです。</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a:t>
            </a:fld>
            <a:endParaRPr kumimoji="1" lang="ja-JP" altLang="en-US"/>
          </a:p>
        </p:txBody>
      </p:sp>
    </p:spTree>
    <p:extLst>
      <p:ext uri="{BB962C8B-B14F-4D97-AF65-F5344CB8AC3E}">
        <p14:creationId xmlns:p14="http://schemas.microsoft.com/office/powerpoint/2010/main" val="1146548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しかし、人間の脳をシミュレートして、考えるコンピュータを作ろうとするニューラルネットワークは、一時期研究が停滞していました。そもそも人間の脳のメカニズムそのものが、現在でもまだ完全に解明されたわけでは無いのです。しかしここ数年、このアプローチが改めて注目を集めています。ニューラルネットワークを進化させた、ディープラーニングが発表されたためです。</a:t>
            </a:r>
            <a:endParaRPr lang="en-US" altLang="ja-JP"/>
          </a:p>
          <a:p>
            <a:endParaRPr lang="en-US" altLang="ja-JP"/>
          </a:p>
          <a:p>
            <a:r>
              <a:rPr lang="ja-JP" altLang="en-US"/>
              <a:t>単純パーセプトロンでは複雑な問題をうまく扱えないことはすぐにわかり、間に「中間層」を入れて複雑な問題に対処できるようにした多層パーセプトロンが考案されましたが、接続の数が多くなり、計算量も増え、重み付けの調整が人間の手には負えない状況になります。ニューラルネットワークに大量のデータを与え、自分で重み付けを調整（</a:t>
            </a:r>
            <a:r>
              <a:rPr lang="en-US" altLang="ja-JP"/>
              <a:t>=</a:t>
            </a:r>
            <a:r>
              <a:rPr lang="ja-JP" altLang="en-US"/>
              <a:t>学習）させる機械学習の研究もこの頃始まっています。</a:t>
            </a:r>
            <a:endParaRPr lang="en-US" altLang="ja-JP"/>
          </a:p>
          <a:p>
            <a:r>
              <a:rPr lang="en-US" altLang="ja-JP"/>
              <a:t>1979</a:t>
            </a:r>
            <a:r>
              <a:rPr lang="ja-JP" altLang="en-US"/>
              <a:t>年、中間層をさらに増やした階層型神経回路モデルが日本の研究者（福島邦彦のネオコグニトロン）によって考案されましたが、さらに計算量が膨大になること、多階層時の機械学習がうまく進まないなどの問題があり、実用化</a:t>
            </a:r>
            <a:r>
              <a:rPr lang="ja-JP" altLang="en-US" dirty="0"/>
              <a:t>に至りません</a:t>
            </a:r>
            <a:r>
              <a:rPr lang="ja-JP" altLang="en-US"/>
              <a:t>でした。これが後に見直され、新しいアルゴリズムが考案されるなどして、現在のディープニューラルネットワークに繋がりました。</a:t>
            </a:r>
            <a:endParaRPr lang="en-US" altLang="ja-JP" dirty="0"/>
          </a:p>
          <a:p>
            <a:endParaRPr lang="en-US" altLang="ja-JP" dirty="0"/>
          </a:p>
          <a:p>
            <a:r>
              <a:rPr lang="en-US" altLang="ja-JP" dirty="0"/>
              <a:t>http://itpro.nikkeibp.co.jp/atcl/column/14/090100053/091800010/?ST=bigdata&amp;P</a:t>
            </a:r>
            <a:r>
              <a:rPr lang="en-US" altLang="ja-JP"/>
              <a:t>=5</a:t>
            </a:r>
            <a:endParaRPr lang="en-US" altLang="ja-JP"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7</a:t>
            </a:fld>
            <a:endParaRPr kumimoji="1" lang="ja-JP" altLang="en-US"/>
          </a:p>
        </p:txBody>
      </p:sp>
    </p:spTree>
    <p:extLst>
      <p:ext uri="{BB962C8B-B14F-4D97-AF65-F5344CB8AC3E}">
        <p14:creationId xmlns:p14="http://schemas.microsoft.com/office/powerpoint/2010/main" val="1738832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先ほどの例では</a:t>
            </a:r>
            <a:r>
              <a:rPr kumimoji="1" lang="en-US" altLang="ja-JP" dirty="0"/>
              <a:t>3x3</a:t>
            </a:r>
            <a:r>
              <a:rPr kumimoji="1" lang="ja-JP" altLang="en-US" dirty="0"/>
              <a:t>の画像を扱いましたが、現実に画像認識を行う場合、もっと大きなデータを扱わなければなりません。</a:t>
            </a:r>
            <a:endParaRPr kumimoji="1" lang="en-US" altLang="ja-JP" dirty="0"/>
          </a:p>
          <a:p>
            <a:r>
              <a:rPr kumimoji="1" lang="ja-JP" altLang="en-US" dirty="0"/>
              <a:t>これはネットにあったアラビア数字の手書き文字認識の事例ですが、</a:t>
            </a:r>
            <a:r>
              <a:rPr kumimoji="1" lang="en-US" altLang="ja-JP" dirty="0"/>
              <a:t>1</a:t>
            </a:r>
            <a:r>
              <a:rPr kumimoji="1" lang="ja-JP" altLang="en-US" dirty="0"/>
              <a:t>文字あたり</a:t>
            </a:r>
            <a:r>
              <a:rPr kumimoji="1" lang="en-US" altLang="ja-JP" dirty="0"/>
              <a:t>28x28</a:t>
            </a:r>
            <a:r>
              <a:rPr kumimoji="1" lang="ja-JP" altLang="en-US" dirty="0"/>
              <a:t>ピクセルに分割しています。これだけで、入力は</a:t>
            </a:r>
            <a:r>
              <a:rPr kumimoji="1" lang="en-US" altLang="ja-JP" dirty="0"/>
              <a:t>784</a:t>
            </a:r>
            <a:r>
              <a:rPr kumimoji="1" lang="ja-JP" altLang="en-US" dirty="0"/>
              <a:t>ピクセルになります。</a:t>
            </a:r>
            <a:endParaRPr kumimoji="1" lang="en-US" altLang="ja-JP" dirty="0"/>
          </a:p>
          <a:p>
            <a:r>
              <a:rPr kumimoji="1" lang="ja-JP" altLang="en-US" dirty="0"/>
              <a:t>出力は</a:t>
            </a:r>
            <a:r>
              <a:rPr kumimoji="1" lang="en-US" altLang="ja-JP" dirty="0"/>
              <a:t>0~9</a:t>
            </a:r>
            <a:r>
              <a:rPr kumimoji="1" lang="ja-JP" altLang="en-US" dirty="0"/>
              <a:t>の</a:t>
            </a:r>
            <a:r>
              <a:rPr kumimoji="1" lang="en-US" altLang="ja-JP" dirty="0"/>
              <a:t>10</a:t>
            </a:r>
            <a:r>
              <a:rPr kumimoji="1" lang="ja-JP" altLang="en-US" dirty="0"/>
              <a:t>個ですが、中間層を入れると、ものすごい数の接続を処理しなければならないことがわかります。（図では入力がかなり省略されています）</a:t>
            </a:r>
            <a:endParaRPr kumimoji="1" lang="en-US" altLang="ja-JP" dirty="0"/>
          </a:p>
          <a:p>
            <a:r>
              <a:rPr kumimoji="1" lang="en-US" altLang="ja-JP" dirty="0"/>
              <a:t>http://</a:t>
            </a:r>
            <a:r>
              <a:rPr kumimoji="1" lang="en-US" altLang="ja-JP" dirty="0" err="1"/>
              <a:t>nnadl-ja.github.io</a:t>
            </a:r>
            <a:r>
              <a:rPr kumimoji="1" lang="en-US" altLang="ja-JP" dirty="0"/>
              <a:t>/</a:t>
            </a:r>
            <a:r>
              <a:rPr kumimoji="1" lang="en-US" altLang="ja-JP" dirty="0" err="1"/>
              <a:t>nnadl_site_ja</a:t>
            </a:r>
            <a:r>
              <a:rPr kumimoji="1" lang="en-US" altLang="ja-JP" dirty="0"/>
              <a:t>/chap1.html</a:t>
            </a:r>
          </a:p>
          <a:p>
            <a:endParaRPr kumimoji="1" lang="en-US" altLang="ja-JP" dirty="0"/>
          </a:p>
          <a:p>
            <a:r>
              <a:rPr kumimoji="1" lang="ja-JP" altLang="en-US" dirty="0"/>
              <a:t>中間層を増やすと、どんどん接続数が増え、計算量が幾何級数的に増えていくのがおわかり頂けると思います。ディープニューラルネットワークは計算負荷が膨大なのです。</a:t>
            </a:r>
            <a:endParaRPr kumimoji="1" lang="en-US" altLang="ja-JP" dirty="0"/>
          </a:p>
          <a:p>
            <a:r>
              <a:rPr kumimoji="1" lang="ja-JP" altLang="en-US" dirty="0"/>
              <a:t>重みを微調整してデータを入力し、望みの結果が得られなければ、さらに重みを調整してデータを入力・・といったことを延々と繰り返す必要があります。</a:t>
            </a:r>
            <a:endParaRPr kumimoji="1" lang="en-US" altLang="ja-JP" dirty="0"/>
          </a:p>
          <a:p>
            <a:r>
              <a:rPr kumimoji="1" lang="ja-JP" altLang="en-US" dirty="0"/>
              <a:t>これを人間が行うのは不可能です。ニューラルネットワークにデータを読み込ませ、自分で学習させる機械学習が必要になったのはこういった理由からです。</a:t>
            </a:r>
            <a:endParaRPr kumimoji="1" lang="en-US" altLang="ja-JP" dirty="0"/>
          </a:p>
          <a:p>
            <a:endParaRPr kumimoji="1" lang="en-US" altLang="ja-JP" dirty="0"/>
          </a:p>
          <a:p>
            <a:r>
              <a:rPr kumimoji="1" lang="ja-JP" altLang="en-US" dirty="0"/>
              <a:t>クラウドや</a:t>
            </a:r>
            <a:r>
              <a:rPr kumimoji="1" lang="en-US" altLang="ja-JP" dirty="0"/>
              <a:t>GPU</a:t>
            </a:r>
            <a:r>
              <a:rPr kumimoji="1" lang="ja-JP" altLang="en-US" dirty="0"/>
              <a:t>が使われるようになって、計算能力は飛躍的に向上していますが、それでも到底追いつきません。そこで学習を効率化させるために、様々なアルゴリズムや手法が用いられています。バックプロパゲーション、スパースコーディング、コンボリューショナルニューラルネットワークなどはその成果ですが、ニューロン間の重みを調整するという基本的な仕組みは変わっていません。</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8</a:t>
            </a:fld>
            <a:endParaRPr kumimoji="1" lang="ja-JP" altLang="en-US"/>
          </a:p>
        </p:txBody>
      </p:sp>
    </p:spTree>
    <p:extLst>
      <p:ext uri="{BB962C8B-B14F-4D97-AF65-F5344CB8AC3E}">
        <p14:creationId xmlns:p14="http://schemas.microsoft.com/office/powerpoint/2010/main" val="1874889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ニューラルネットワークは、計算量は膨大になりますが、計算そのものはそれほど複雑ではありません。</a:t>
            </a:r>
            <a:endParaRPr kumimoji="1" lang="en-US" altLang="ja-JP" dirty="0"/>
          </a:p>
          <a:p>
            <a:endParaRPr kumimoji="1" lang="en-US" altLang="ja-JP" dirty="0"/>
          </a:p>
          <a:p>
            <a:r>
              <a:rPr kumimoji="1" lang="ja-JP" altLang="en-US" dirty="0"/>
              <a:t>各ニューロンの中でどのような計算が行われているかを図示したものです。基本的には重み付けされた入力を足し算し、評価関数を適用する、という単純なものです。</a:t>
            </a:r>
            <a:endParaRPr kumimoji="1" lang="en-US" altLang="ja-JP" dirty="0"/>
          </a:p>
          <a:p>
            <a:r>
              <a:rPr kumimoji="1" lang="ja-JP" altLang="en-US" dirty="0"/>
              <a:t>入力の重みも、ゼロイチの</a:t>
            </a:r>
            <a:r>
              <a:rPr kumimoji="1" lang="en-US" altLang="ja-JP" dirty="0"/>
              <a:t>2</a:t>
            </a:r>
            <a:r>
              <a:rPr kumimoji="1" lang="ja-JP" altLang="en-US" dirty="0"/>
              <a:t>段階からせいぜい</a:t>
            </a:r>
            <a:r>
              <a:rPr kumimoji="1" lang="en-US" altLang="ja-JP" dirty="0"/>
              <a:t>10</a:t>
            </a:r>
            <a:r>
              <a:rPr kumimoji="1" lang="ja-JP" altLang="en-US" dirty="0"/>
              <a:t>段階くらいといわれています。ここを増やすと組み合わせ数が爆発的に増えるので、あまり増やせません。</a:t>
            </a:r>
            <a:endParaRPr kumimoji="1" lang="en-US" altLang="ja-JP" dirty="0"/>
          </a:p>
          <a:p>
            <a:r>
              <a:rPr kumimoji="1" lang="ja-JP" altLang="en-US" dirty="0"/>
              <a:t>評価関数は様々なものがあり、どれを使うかは目的やデータによって変わります。どれがうまく適合するかを探るのも研究の一部です。</a:t>
            </a:r>
            <a:endParaRPr kumimoji="1" lang="en-US" altLang="ja-JP" dirty="0"/>
          </a:p>
          <a:p>
            <a:endParaRPr kumimoji="1" lang="en-US" altLang="ja-JP" dirty="0"/>
          </a:p>
          <a:p>
            <a:r>
              <a:rPr kumimoji="1" lang="en-US" altLang="ja-JP" dirty="0"/>
              <a:t>http://</a:t>
            </a:r>
            <a:r>
              <a:rPr kumimoji="1" lang="en-US" altLang="ja-JP" dirty="0" err="1"/>
              <a:t>qiita.com</a:t>
            </a:r>
            <a:r>
              <a:rPr kumimoji="1" lang="en-US" altLang="ja-JP" dirty="0"/>
              <a:t>/Ugo-Nama/items/04814a13c9ea84978a4c</a:t>
            </a:r>
          </a:p>
          <a:p>
            <a:endParaRPr kumimoji="1" lang="en-US" altLang="ja-JP" dirty="0"/>
          </a:p>
          <a:p>
            <a:r>
              <a:rPr kumimoji="1" lang="ja-JP" altLang="en-US" dirty="0"/>
              <a:t>つまり、ニューラルネットワークの計算は、とにかく沢山のプロセッサで並列処理するしかなく、ただ計算自体は非常に単純、という特性を持っているということです。</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9</a:t>
            </a:fld>
            <a:endParaRPr kumimoji="1" lang="ja-JP" altLang="en-US"/>
          </a:p>
        </p:txBody>
      </p:sp>
    </p:spTree>
    <p:extLst>
      <p:ext uri="{BB962C8B-B14F-4D97-AF65-F5344CB8AC3E}">
        <p14:creationId xmlns:p14="http://schemas.microsoft.com/office/powerpoint/2010/main" val="1553677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クラウドによって大量のサーバーを並列処理させることが可能になり、サーバーに搭載されている</a:t>
            </a:r>
            <a:r>
              <a:rPr kumimoji="1" lang="en-US" altLang="ja-JP"/>
              <a:t>CPU</a:t>
            </a:r>
            <a:r>
              <a:rPr kumimoji="1" lang="ja-JP" altLang="en-US"/>
              <a:t>自身もマルチコア化されて、従来よりも並列処理環境が安価に実現できるようになっていますが、それでも処理能力はまったく足りません。そこで注目されたのが、</a:t>
            </a:r>
            <a:r>
              <a:rPr kumimoji="1" lang="en-US" altLang="ja-JP"/>
              <a:t>GPU</a:t>
            </a:r>
            <a:r>
              <a:rPr kumimoji="1" lang="ja-JP" altLang="en-US"/>
              <a:t>です。</a:t>
            </a:r>
            <a:endParaRPr kumimoji="1" lang="en-US" altLang="ja-JP"/>
          </a:p>
          <a:p>
            <a:r>
              <a:rPr kumimoji="1" lang="en-US" altLang="ja-JP"/>
              <a:t>http://videocardz.net/nvidia-tesla-p100/</a:t>
            </a:r>
          </a:p>
          <a:p>
            <a:endParaRPr kumimoji="1" lang="en-US" altLang="ja-JP"/>
          </a:p>
          <a:p>
            <a:r>
              <a:rPr kumimoji="1" lang="en-US" altLang="ja-JP"/>
              <a:t>GPU</a:t>
            </a:r>
            <a:r>
              <a:rPr kumimoji="1" lang="ja-JP" altLang="en-US"/>
              <a:t>は</a:t>
            </a:r>
            <a:r>
              <a:rPr kumimoji="1" lang="en-US" altLang="ja-JP"/>
              <a:t>3</a:t>
            </a:r>
            <a:r>
              <a:rPr kumimoji="1" lang="ja-JP" altLang="en-US"/>
              <a:t>次元グラフィックスを高速化するための専用プロセッサですが、現在最大のものは</a:t>
            </a:r>
            <a:r>
              <a:rPr kumimoji="1" lang="en-US" altLang="ja-JP"/>
              <a:t>1</a:t>
            </a:r>
            <a:r>
              <a:rPr kumimoji="1" lang="ja-JP" altLang="en-US"/>
              <a:t>チップに</a:t>
            </a:r>
            <a:r>
              <a:rPr kumimoji="1" lang="en-US" altLang="ja-JP"/>
              <a:t>3000</a:t>
            </a:r>
            <a:r>
              <a:rPr kumimoji="1" lang="ja-JP" altLang="en-US"/>
              <a:t>個以上の演算器を集積してます。これは複雑な形状を持つ</a:t>
            </a:r>
            <a:r>
              <a:rPr kumimoji="1" lang="en-US" altLang="ja-JP"/>
              <a:t>3</a:t>
            </a:r>
            <a:r>
              <a:rPr kumimoji="1" lang="ja-JP" altLang="en-US"/>
              <a:t>次元モデルを高速に座標変換し、描画するために使われるものですが、これらの処理をプログラムし直すことでニューラルネットワーク処理に応用できることがわかったのです。</a:t>
            </a:r>
            <a:endParaRPr kumimoji="1" lang="en-US" altLang="ja-JP"/>
          </a:p>
          <a:p>
            <a:endParaRPr kumimoji="1" lang="en-US" altLang="ja-JP"/>
          </a:p>
          <a:p>
            <a:r>
              <a:rPr kumimoji="1" lang="en-US" altLang="ja-JP"/>
              <a:t>http://www.gdep.jp/page/view/248</a:t>
            </a: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10</a:t>
            </a:fld>
            <a:endParaRPr kumimoji="1" lang="ja-JP" altLang="en-US"/>
          </a:p>
        </p:txBody>
      </p:sp>
    </p:spTree>
    <p:extLst>
      <p:ext uri="{BB962C8B-B14F-4D97-AF65-F5344CB8AC3E}">
        <p14:creationId xmlns:p14="http://schemas.microsoft.com/office/powerpoint/2010/main" val="2818039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9" name="図 18" descr="単独LOGO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65286" y="5853394"/>
            <a:ext cx="488658" cy="535644"/>
          </a:xfrm>
          <a:prstGeom prst="rect">
            <a:avLst/>
          </a:prstGeom>
        </p:spPr>
      </p:pic>
      <p:pic>
        <p:nvPicPr>
          <p:cNvPr id="2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85172" y="5841686"/>
            <a:ext cx="1199293" cy="5473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800"/>
            </a:lvl1pPr>
          </a:lstStyle>
          <a:p>
            <a:r>
              <a:rPr kumimoji="1" lang="ja-JP" altLang="en-US"/>
              <a:t>マスター タイトルの書式設定</a:t>
            </a:r>
          </a:p>
        </p:txBody>
      </p:sp>
      <p:sp>
        <p:nvSpPr>
          <p:cNvPr id="3" name="コンテンツ プレースホルダー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テキスト ボックス 2"/>
          <p:cNvSpPr txBox="1"/>
          <p:nvPr userDrawn="1"/>
        </p:nvSpPr>
        <p:spPr>
          <a:xfrm>
            <a:off x="74762" y="1978325"/>
            <a:ext cx="914400" cy="914400"/>
          </a:xfrm>
          <a:prstGeom prst="rect">
            <a:avLst/>
          </a:prstGeom>
          <a:noFill/>
        </p:spPr>
        <p:txBody>
          <a:bodyPr wrap="none" rtlCol="0">
            <a:noAutofit/>
          </a:bodyPr>
          <a:lstStyle/>
          <a:p>
            <a:endParaRPr kumimoji="1" lang="ja-JP" altLang="en-US" sz="1000" dirty="0"/>
          </a:p>
        </p:txBody>
      </p:sp>
      <p:sp>
        <p:nvSpPr>
          <p:cNvPr id="4" name="テキスト ボックス 3"/>
          <p:cNvSpPr txBox="1"/>
          <p:nvPr userDrawn="1"/>
        </p:nvSpPr>
        <p:spPr>
          <a:xfrm>
            <a:off x="247291" y="874143"/>
            <a:ext cx="914400" cy="914400"/>
          </a:xfrm>
          <a:prstGeom prst="rect">
            <a:avLst/>
          </a:prstGeom>
          <a:noFill/>
        </p:spPr>
        <p:txBody>
          <a:bodyPr wrap="none" rtlCol="0">
            <a:noAutofit/>
          </a:bodyPr>
          <a:lstStyle/>
          <a:p>
            <a:endParaRPr kumimoji="1" lang="ja-JP" altLang="en-US" sz="1000" dirty="0"/>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プレースホルダーまでドラッグするかアイコンをクリックして図を追加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04122"/>
            <a:ext cx="8686800" cy="416221"/>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173892"/>
            <a:ext cx="8229600" cy="495227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680509"/>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680509"/>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tiff"/><Relationship Id="rId4" Type="http://schemas.openxmlformats.org/officeDocument/2006/relationships/image" Target="../media/image13.tiff"/><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a:solidFill>
                  <a:srgbClr val="FFFFFF"/>
                </a:solidFill>
                <a:effectLst/>
                <a:latin typeface="Arial"/>
                <a:ea typeface="HGP創英角ｺﾞｼｯｸUB" pitchFamily="50" charset="-128"/>
                <a:cs typeface="Arial"/>
              </a:rPr>
              <a:t>ニューラルネットワークの仕組み</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
        <p:nvSpPr>
          <p:cNvPr id="2" name="テキスト ボックス 1"/>
          <p:cNvSpPr txBox="1"/>
          <p:nvPr/>
        </p:nvSpPr>
        <p:spPr>
          <a:xfrm>
            <a:off x="3793523" y="5715176"/>
            <a:ext cx="4536465" cy="646331"/>
          </a:xfrm>
          <a:prstGeom prst="rect">
            <a:avLst/>
          </a:prstGeom>
          <a:noFill/>
        </p:spPr>
        <p:txBody>
          <a:bodyPr wrap="square" rtlCol="0">
            <a:spAutoFit/>
          </a:bodyPr>
          <a:lstStyle/>
          <a:p>
            <a:pPr algn="r"/>
            <a:r>
              <a:rPr kumimoji="1" lang="ja-JP" altLang="en-US" sz="1200" dirty="0">
                <a:latin typeface="Century Gothic" panose="020B0502020202020204" pitchFamily="34" charset="0"/>
                <a:ea typeface="HG丸ｺﾞｼｯｸM-PRO" panose="020F0600000000000000" pitchFamily="50" charset="-128"/>
              </a:rPr>
              <a:t>株式会社アプライド・マーケティング</a:t>
            </a:r>
            <a:endParaRPr kumimoji="1" lang="en-US" altLang="ja-JP" sz="1200" dirty="0">
              <a:latin typeface="Century Gothic" panose="020B0502020202020204" pitchFamily="34" charset="0"/>
              <a:ea typeface="HG丸ｺﾞｼｯｸM-PRO" panose="020F0600000000000000" pitchFamily="50" charset="-128"/>
            </a:endParaRPr>
          </a:p>
          <a:p>
            <a:pPr algn="r"/>
            <a:r>
              <a:rPr lang="ja-JP" altLang="en-US" sz="1200" dirty="0">
                <a:latin typeface="Century Gothic" panose="020B0502020202020204" pitchFamily="34" charset="0"/>
                <a:ea typeface="HG丸ｺﾞｼｯｸM-PRO" panose="020F0600000000000000" pitchFamily="50" charset="-128"/>
              </a:rPr>
              <a:t>大越　章司</a:t>
            </a:r>
            <a:endParaRPr lang="en-US" altLang="ja-JP" sz="1200" dirty="0">
              <a:latin typeface="Century Gothic" panose="020B0502020202020204" pitchFamily="34" charset="0"/>
              <a:ea typeface="HG丸ｺﾞｼｯｸM-PRO" panose="020F0600000000000000" pitchFamily="50" charset="-128"/>
            </a:endParaRPr>
          </a:p>
          <a:p>
            <a:pPr algn="r"/>
            <a:r>
              <a:rPr lang="en-US" altLang="ja-JP" sz="1200" dirty="0">
                <a:latin typeface="Century Gothic" panose="020B0502020202020204" pitchFamily="34" charset="0"/>
                <a:ea typeface="HG丸ｺﾞｼｯｸM-PRO" panose="020F0600000000000000" pitchFamily="50" charset="-128"/>
              </a:rPr>
              <a:t>shoji@appliedmarketing.co.jp</a:t>
            </a:r>
          </a:p>
        </p:txBody>
      </p:sp>
    </p:spTree>
    <p:extLst>
      <p:ext uri="{BB962C8B-B14F-4D97-AF65-F5344CB8AC3E}">
        <p14:creationId xmlns:p14="http://schemas.microsoft.com/office/powerpoint/2010/main" val="1399183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1255713" y="2223855"/>
            <a:ext cx="3289300" cy="2463800"/>
          </a:xfrm>
          <a:prstGeom prst="rect">
            <a:avLst/>
          </a:prstGeom>
        </p:spPr>
      </p:pic>
      <p:pic>
        <p:nvPicPr>
          <p:cNvPr id="6" name="図 5"/>
          <p:cNvPicPr>
            <a:picLocks noChangeAspect="1"/>
          </p:cNvPicPr>
          <p:nvPr/>
        </p:nvPicPr>
        <p:blipFill>
          <a:blip r:embed="rId4"/>
          <a:stretch>
            <a:fillRect/>
          </a:stretch>
        </p:blipFill>
        <p:spPr>
          <a:xfrm>
            <a:off x="4833144" y="2223855"/>
            <a:ext cx="3289300" cy="2463800"/>
          </a:xfrm>
          <a:prstGeom prst="rect">
            <a:avLst/>
          </a:prstGeom>
        </p:spPr>
      </p:pic>
      <p:sp>
        <p:nvSpPr>
          <p:cNvPr id="2" name="タイトル 1"/>
          <p:cNvSpPr>
            <a:spLocks noGrp="1"/>
          </p:cNvSpPr>
          <p:nvPr>
            <p:ph type="title"/>
          </p:nvPr>
        </p:nvSpPr>
        <p:spPr/>
        <p:txBody>
          <a:bodyPr/>
          <a:lstStyle/>
          <a:p>
            <a:r>
              <a:rPr kumimoji="1" lang="en-US" altLang="ja-JP"/>
              <a:t>GPU</a:t>
            </a:r>
            <a:r>
              <a:rPr kumimoji="1" lang="ja-JP" altLang="en-US"/>
              <a:t>は何故ディープラーニングに使われるのか</a:t>
            </a:r>
          </a:p>
        </p:txBody>
      </p:sp>
      <p:pic>
        <p:nvPicPr>
          <p:cNvPr id="3" name="図 2"/>
          <p:cNvPicPr>
            <a:picLocks noChangeAspect="1"/>
          </p:cNvPicPr>
          <p:nvPr/>
        </p:nvPicPr>
        <p:blipFill>
          <a:blip r:embed="rId5"/>
          <a:stretch>
            <a:fillRect/>
          </a:stretch>
        </p:blipFill>
        <p:spPr>
          <a:xfrm>
            <a:off x="209550" y="879844"/>
            <a:ext cx="8201025" cy="5114940"/>
          </a:xfrm>
          <a:prstGeom prst="rect">
            <a:avLst/>
          </a:prstGeom>
        </p:spPr>
      </p:pic>
      <p:pic>
        <p:nvPicPr>
          <p:cNvPr id="4" name="図 3"/>
          <p:cNvPicPr>
            <a:picLocks noChangeAspect="1"/>
          </p:cNvPicPr>
          <p:nvPr/>
        </p:nvPicPr>
        <p:blipFill>
          <a:blip r:embed="rId6"/>
          <a:stretch>
            <a:fillRect/>
          </a:stretch>
        </p:blipFill>
        <p:spPr>
          <a:xfrm>
            <a:off x="876300" y="1700212"/>
            <a:ext cx="8096250" cy="4772025"/>
          </a:xfrm>
          <a:prstGeom prst="rect">
            <a:avLst/>
          </a:prstGeom>
        </p:spPr>
      </p:pic>
      <p:sp>
        <p:nvSpPr>
          <p:cNvPr id="7" name="正方形/長方形 6"/>
          <p:cNvSpPr/>
          <p:nvPr/>
        </p:nvSpPr>
        <p:spPr>
          <a:xfrm>
            <a:off x="2734147" y="3277354"/>
            <a:ext cx="4155540" cy="1303699"/>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a:solidFill>
                  <a:srgbClr val="FFFFFF"/>
                </a:solidFill>
                <a:latin typeface="+mn-ea"/>
                <a:cs typeface="ＭＳ Ｐゴシック"/>
              </a:rPr>
              <a:t>1</a:t>
            </a:r>
            <a:r>
              <a:rPr kumimoji="1" lang="ja-JP" altLang="en-US" sz="2000">
                <a:solidFill>
                  <a:srgbClr val="FFFFFF"/>
                </a:solidFill>
                <a:latin typeface="+mn-ea"/>
                <a:cs typeface="ＭＳ Ｐゴシック"/>
              </a:rPr>
              <a:t>チップに</a:t>
            </a:r>
            <a:r>
              <a:rPr kumimoji="1" lang="en-US" altLang="ja-JP" sz="2000">
                <a:solidFill>
                  <a:srgbClr val="FFFFFF"/>
                </a:solidFill>
                <a:latin typeface="+mn-ea"/>
                <a:cs typeface="ＭＳ Ｐゴシック"/>
              </a:rPr>
              <a:t>3,000</a:t>
            </a:r>
            <a:r>
              <a:rPr kumimoji="1" lang="ja-JP" altLang="en-US" sz="2000">
                <a:solidFill>
                  <a:srgbClr val="FFFFFF"/>
                </a:solidFill>
                <a:latin typeface="+mn-ea"/>
                <a:cs typeface="ＭＳ Ｐゴシック"/>
              </a:rPr>
              <a:t>個以上の演算器</a:t>
            </a:r>
            <a:endParaRPr kumimoji="1" lang="ja-JP" altLang="en-US" sz="2000" dirty="0">
              <a:solidFill>
                <a:srgbClr val="FFFFFF"/>
              </a:solidFill>
              <a:latin typeface="+mn-ea"/>
              <a:cs typeface="ＭＳ Ｐゴシック"/>
            </a:endParaRPr>
          </a:p>
        </p:txBody>
      </p:sp>
    </p:spTree>
    <p:extLst>
      <p:ext uri="{BB962C8B-B14F-4D97-AF65-F5344CB8AC3E}">
        <p14:creationId xmlns:p14="http://schemas.microsoft.com/office/powerpoint/2010/main" val="61311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加速するハードウェア化</a:t>
            </a:r>
          </a:p>
        </p:txBody>
      </p:sp>
      <p:pic>
        <p:nvPicPr>
          <p:cNvPr id="4098" name="Picture 2" descr="tp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975" y="3843338"/>
            <a:ext cx="3237478" cy="2490787"/>
          </a:xfrm>
          <a:prstGeom prst="rect">
            <a:avLst/>
          </a:prstGeom>
          <a:noFill/>
          <a:extLst>
            <a:ext uri="{909E8E84-426E-40DD-AFC4-6F175D3DCCD1}">
              <a14:hiddenFill xmlns:a14="http://schemas.microsoft.com/office/drawing/2010/main">
                <a:solidFill>
                  <a:srgbClr val="FFFFFF"/>
                </a:solidFill>
              </a14:hiddenFill>
            </a:ext>
          </a:extLst>
        </p:spPr>
      </p:pic>
      <p:sp>
        <p:nvSpPr>
          <p:cNvPr id="4" name="四角形: 角を丸くする 3"/>
          <p:cNvSpPr/>
          <p:nvPr/>
        </p:nvSpPr>
        <p:spPr>
          <a:xfrm>
            <a:off x="457200" y="3843339"/>
            <a:ext cx="4629150" cy="500062"/>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a:solidFill>
                  <a:srgbClr val="FFFFFF"/>
                </a:solidFill>
                <a:latin typeface="+mn-ea"/>
                <a:cs typeface="ＭＳ Ｐゴシック"/>
              </a:rPr>
              <a:t>Google</a:t>
            </a:r>
            <a:r>
              <a:rPr kumimoji="1" lang="ja-JP" altLang="en-US" sz="1200">
                <a:solidFill>
                  <a:srgbClr val="FFFFFF"/>
                </a:solidFill>
                <a:latin typeface="+mn-ea"/>
                <a:cs typeface="ＭＳ Ｐゴシック"/>
              </a:rPr>
              <a:t>の</a:t>
            </a:r>
            <a:r>
              <a:rPr kumimoji="1" lang="en-US" altLang="ja-JP" sz="1200">
                <a:solidFill>
                  <a:srgbClr val="FFFFFF"/>
                </a:solidFill>
                <a:latin typeface="+mn-ea"/>
                <a:cs typeface="ＭＳ Ｐゴシック"/>
              </a:rPr>
              <a:t>AI</a:t>
            </a:r>
            <a:r>
              <a:rPr kumimoji="1" lang="ja-JP" altLang="en-US" sz="1200">
                <a:solidFill>
                  <a:srgbClr val="FFFFFF"/>
                </a:solidFill>
                <a:latin typeface="+mn-ea"/>
                <a:cs typeface="ＭＳ Ｐゴシック"/>
              </a:rPr>
              <a:t>チップ「</a:t>
            </a:r>
            <a:r>
              <a:rPr kumimoji="1" lang="en-US" altLang="ja-JP" sz="1200">
                <a:solidFill>
                  <a:srgbClr val="FFFFFF"/>
                </a:solidFill>
                <a:latin typeface="+mn-ea"/>
                <a:cs typeface="ＭＳ Ｐゴシック"/>
              </a:rPr>
              <a:t>TPU (Tensor Processing Unit)</a:t>
            </a:r>
            <a:r>
              <a:rPr kumimoji="1" lang="ja-JP" altLang="en-US" sz="1200">
                <a:solidFill>
                  <a:srgbClr val="FFFFFF"/>
                </a:solidFill>
                <a:latin typeface="+mn-ea"/>
                <a:cs typeface="ＭＳ Ｐゴシック"/>
              </a:rPr>
              <a:t>」</a:t>
            </a:r>
            <a:endParaRPr kumimoji="1" lang="ja-JP" altLang="en-US" sz="1200" dirty="0">
              <a:solidFill>
                <a:srgbClr val="FFFFFF"/>
              </a:solidFill>
              <a:latin typeface="+mn-ea"/>
              <a:cs typeface="ＭＳ Ｐゴシック"/>
            </a:endParaRPr>
          </a:p>
        </p:txBody>
      </p:sp>
      <p:pic>
        <p:nvPicPr>
          <p:cNvPr id="6" name="図 5"/>
          <p:cNvPicPr>
            <a:picLocks noChangeAspect="1"/>
          </p:cNvPicPr>
          <p:nvPr/>
        </p:nvPicPr>
        <p:blipFill>
          <a:blip r:embed="rId4"/>
          <a:stretch>
            <a:fillRect/>
          </a:stretch>
        </p:blipFill>
        <p:spPr>
          <a:xfrm>
            <a:off x="1634674" y="4557711"/>
            <a:ext cx="3451676" cy="601093"/>
          </a:xfrm>
          <a:prstGeom prst="rect">
            <a:avLst/>
          </a:prstGeom>
        </p:spPr>
      </p:pic>
      <p:pic>
        <p:nvPicPr>
          <p:cNvPr id="7" name="図 6"/>
          <p:cNvPicPr>
            <a:picLocks noChangeAspect="1"/>
          </p:cNvPicPr>
          <p:nvPr/>
        </p:nvPicPr>
        <p:blipFill>
          <a:blip r:embed="rId5"/>
          <a:stretch>
            <a:fillRect/>
          </a:stretch>
        </p:blipFill>
        <p:spPr>
          <a:xfrm>
            <a:off x="457200" y="4557712"/>
            <a:ext cx="1156763" cy="542406"/>
          </a:xfrm>
          <a:prstGeom prst="rect">
            <a:avLst/>
          </a:prstGeom>
        </p:spPr>
      </p:pic>
      <p:sp>
        <p:nvSpPr>
          <p:cNvPr id="9" name="四角形: 角を丸くする 8"/>
          <p:cNvSpPr/>
          <p:nvPr/>
        </p:nvSpPr>
        <p:spPr>
          <a:xfrm>
            <a:off x="457200" y="5356941"/>
            <a:ext cx="2276475" cy="454324"/>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a:solidFill>
                  <a:srgbClr val="FFFFFF"/>
                </a:solidFill>
                <a:latin typeface="+mn-ea"/>
                <a:cs typeface="ＭＳ Ｐゴシック"/>
              </a:rPr>
              <a:t>8</a:t>
            </a:r>
            <a:r>
              <a:rPr kumimoji="1" lang="ja-JP" altLang="en-US" sz="1200">
                <a:solidFill>
                  <a:srgbClr val="FFFFFF"/>
                </a:solidFill>
                <a:latin typeface="+mn-ea"/>
                <a:cs typeface="ＭＳ Ｐゴシック"/>
              </a:rPr>
              <a:t>ビットプロセッサ</a:t>
            </a:r>
            <a:endParaRPr kumimoji="1" lang="ja-JP" altLang="en-US" sz="1200" dirty="0">
              <a:solidFill>
                <a:srgbClr val="FFFFFF"/>
              </a:solidFill>
              <a:latin typeface="+mn-ea"/>
              <a:cs typeface="ＭＳ Ｐゴシック"/>
            </a:endParaRPr>
          </a:p>
        </p:txBody>
      </p:sp>
      <p:sp>
        <p:nvSpPr>
          <p:cNvPr id="11" name="四角形: 角を丸くする 10"/>
          <p:cNvSpPr/>
          <p:nvPr/>
        </p:nvSpPr>
        <p:spPr>
          <a:xfrm>
            <a:off x="2809875" y="5356941"/>
            <a:ext cx="2276475" cy="454324"/>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mn-ea"/>
                <a:cs typeface="ＭＳ Ｐゴシック"/>
              </a:rPr>
              <a:t>ノイマン型であり、</a:t>
            </a:r>
            <a:endParaRPr kumimoji="1" lang="en-US" altLang="ja-JP" sz="1200">
              <a:solidFill>
                <a:srgbClr val="FFFFFF"/>
              </a:solidFill>
              <a:latin typeface="+mn-ea"/>
              <a:cs typeface="ＭＳ Ｐゴシック"/>
            </a:endParaRPr>
          </a:p>
          <a:p>
            <a:pPr algn="ctr"/>
            <a:r>
              <a:rPr kumimoji="1" lang="en-US" altLang="ja-JP" sz="1200">
                <a:solidFill>
                  <a:srgbClr val="FFFFFF"/>
                </a:solidFill>
                <a:latin typeface="+mn-ea"/>
                <a:cs typeface="ＭＳ Ｐゴシック"/>
              </a:rPr>
              <a:t>IBM</a:t>
            </a:r>
            <a:r>
              <a:rPr kumimoji="1" lang="ja-JP" altLang="en-US" sz="1200">
                <a:solidFill>
                  <a:srgbClr val="FFFFFF"/>
                </a:solidFill>
                <a:latin typeface="+mn-ea"/>
                <a:cs typeface="ＭＳ Ｐゴシック"/>
              </a:rPr>
              <a:t>のアプローチとは違う</a:t>
            </a:r>
            <a:endParaRPr kumimoji="1" lang="ja-JP" altLang="en-US" sz="1200" dirty="0">
              <a:solidFill>
                <a:srgbClr val="FFFFFF"/>
              </a:solidFill>
              <a:latin typeface="+mn-ea"/>
              <a:cs typeface="ＭＳ Ｐゴシック"/>
            </a:endParaRPr>
          </a:p>
        </p:txBody>
      </p:sp>
      <p:sp>
        <p:nvSpPr>
          <p:cNvPr id="12" name="四角形: 角を丸くする 11"/>
          <p:cNvSpPr/>
          <p:nvPr/>
        </p:nvSpPr>
        <p:spPr>
          <a:xfrm>
            <a:off x="457200" y="5879801"/>
            <a:ext cx="4629150" cy="454324"/>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mn-ea"/>
                <a:cs typeface="ＭＳ Ｐゴシック"/>
              </a:rPr>
              <a:t>計算精度を落としてコンパクト化、高速化を実現</a:t>
            </a:r>
            <a:endParaRPr kumimoji="1" lang="ja-JP" altLang="en-US" sz="1200" dirty="0">
              <a:solidFill>
                <a:srgbClr val="FFFFFF"/>
              </a:solidFill>
              <a:latin typeface="+mn-ea"/>
              <a:cs typeface="ＭＳ Ｐゴシック"/>
            </a:endParaRPr>
          </a:p>
        </p:txBody>
      </p:sp>
      <p:pic>
        <p:nvPicPr>
          <p:cNvPr id="8" name="図 7"/>
          <p:cNvPicPr>
            <a:picLocks noChangeAspect="1"/>
          </p:cNvPicPr>
          <p:nvPr/>
        </p:nvPicPr>
        <p:blipFill>
          <a:blip r:embed="rId6"/>
          <a:stretch>
            <a:fillRect/>
          </a:stretch>
        </p:blipFill>
        <p:spPr>
          <a:xfrm>
            <a:off x="4351903" y="1669283"/>
            <a:ext cx="4400550" cy="471488"/>
          </a:xfrm>
          <a:prstGeom prst="rect">
            <a:avLst/>
          </a:prstGeom>
        </p:spPr>
      </p:pic>
      <p:pic>
        <p:nvPicPr>
          <p:cNvPr id="13" name="図 12"/>
          <p:cNvPicPr>
            <a:picLocks noChangeAspect="1"/>
          </p:cNvPicPr>
          <p:nvPr/>
        </p:nvPicPr>
        <p:blipFill>
          <a:blip r:embed="rId7"/>
          <a:stretch>
            <a:fillRect/>
          </a:stretch>
        </p:blipFill>
        <p:spPr>
          <a:xfrm>
            <a:off x="4381500" y="977531"/>
            <a:ext cx="1857375" cy="447675"/>
          </a:xfrm>
          <a:prstGeom prst="rect">
            <a:avLst/>
          </a:prstGeom>
        </p:spPr>
      </p:pic>
      <p:pic>
        <p:nvPicPr>
          <p:cNvPr id="15" name="図 14"/>
          <p:cNvPicPr>
            <a:picLocks noChangeAspect="1"/>
          </p:cNvPicPr>
          <p:nvPr/>
        </p:nvPicPr>
        <p:blipFill>
          <a:blip r:embed="rId8"/>
          <a:stretch>
            <a:fillRect/>
          </a:stretch>
        </p:blipFill>
        <p:spPr>
          <a:xfrm>
            <a:off x="457200" y="977531"/>
            <a:ext cx="3752850" cy="2448894"/>
          </a:xfrm>
          <a:prstGeom prst="rect">
            <a:avLst/>
          </a:prstGeom>
        </p:spPr>
      </p:pic>
      <p:sp>
        <p:nvSpPr>
          <p:cNvPr id="17" name="四角形: 角を丸くする 16"/>
          <p:cNvSpPr/>
          <p:nvPr/>
        </p:nvSpPr>
        <p:spPr>
          <a:xfrm>
            <a:off x="4381501" y="2439575"/>
            <a:ext cx="2143124" cy="454324"/>
          </a:xfrm>
          <a:prstGeom prst="roundRect">
            <a:avLst/>
          </a:prstGeom>
          <a:solidFill>
            <a:srgbClr val="0070C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a:solidFill>
                  <a:srgbClr val="FFFFFF"/>
                </a:solidFill>
                <a:latin typeface="+mn-ea"/>
                <a:cs typeface="ＭＳ Ｐゴシック"/>
              </a:rPr>
              <a:t>ニューロシナプティック</a:t>
            </a:r>
            <a:endParaRPr lang="en-US" altLang="ja-JP" sz="1200">
              <a:solidFill>
                <a:srgbClr val="FFFFFF"/>
              </a:solidFill>
              <a:latin typeface="+mn-ea"/>
              <a:cs typeface="ＭＳ Ｐゴシック"/>
            </a:endParaRPr>
          </a:p>
          <a:p>
            <a:pPr algn="ctr"/>
            <a:r>
              <a:rPr lang="ja-JP" altLang="en-US" sz="1200">
                <a:solidFill>
                  <a:srgbClr val="FFFFFF"/>
                </a:solidFill>
                <a:latin typeface="+mn-ea"/>
                <a:cs typeface="ＭＳ Ｐゴシック"/>
              </a:rPr>
              <a:t>コンピュータチップ</a:t>
            </a:r>
            <a:endParaRPr kumimoji="1" lang="ja-JP" altLang="en-US" sz="1200" dirty="0">
              <a:solidFill>
                <a:srgbClr val="FFFFFF"/>
              </a:solidFill>
              <a:latin typeface="+mn-ea"/>
              <a:cs typeface="ＭＳ Ｐゴシック"/>
            </a:endParaRPr>
          </a:p>
        </p:txBody>
      </p:sp>
      <p:sp>
        <p:nvSpPr>
          <p:cNvPr id="19" name="四角形: 角を丸くする 18"/>
          <p:cNvSpPr/>
          <p:nvPr/>
        </p:nvSpPr>
        <p:spPr>
          <a:xfrm>
            <a:off x="4381500" y="2962435"/>
            <a:ext cx="4370953" cy="454324"/>
          </a:xfrm>
          <a:prstGeom prst="roundRect">
            <a:avLst/>
          </a:prstGeom>
          <a:solidFill>
            <a:srgbClr val="0070C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a:solidFill>
                  <a:srgbClr val="FFFFFF"/>
                </a:solidFill>
                <a:latin typeface="+mn-ea"/>
                <a:cs typeface="ＭＳ Ｐゴシック"/>
              </a:rPr>
              <a:t>プログラム可能な</a:t>
            </a:r>
            <a:r>
              <a:rPr lang="en-US" altLang="ja-JP" sz="1200">
                <a:solidFill>
                  <a:srgbClr val="FFFFFF"/>
                </a:solidFill>
                <a:latin typeface="+mn-ea"/>
                <a:cs typeface="ＭＳ Ｐゴシック"/>
              </a:rPr>
              <a:t>100</a:t>
            </a:r>
            <a:r>
              <a:rPr lang="ja-JP" altLang="en-US" sz="1200">
                <a:solidFill>
                  <a:srgbClr val="FFFFFF"/>
                </a:solidFill>
                <a:latin typeface="+mn-ea"/>
                <a:cs typeface="ＭＳ Ｐゴシック"/>
              </a:rPr>
              <a:t>万個のニューロンと</a:t>
            </a:r>
            <a:endParaRPr lang="en-US" altLang="ja-JP" sz="1200">
              <a:solidFill>
                <a:srgbClr val="FFFFFF"/>
              </a:solidFill>
              <a:latin typeface="+mn-ea"/>
              <a:cs typeface="ＭＳ Ｐゴシック"/>
            </a:endParaRPr>
          </a:p>
          <a:p>
            <a:pPr algn="ctr"/>
            <a:r>
              <a:rPr lang="ja-JP" altLang="en-US" sz="1200">
                <a:solidFill>
                  <a:srgbClr val="FFFFFF"/>
                </a:solidFill>
                <a:latin typeface="+mn-ea"/>
                <a:cs typeface="ＭＳ Ｐゴシック"/>
              </a:rPr>
              <a:t>プログラム可能な</a:t>
            </a:r>
            <a:r>
              <a:rPr lang="en-US" altLang="ja-JP" sz="1200">
                <a:solidFill>
                  <a:srgbClr val="FFFFFF"/>
                </a:solidFill>
                <a:latin typeface="+mn-ea"/>
                <a:cs typeface="ＭＳ Ｐゴシック"/>
              </a:rPr>
              <a:t>2</a:t>
            </a:r>
            <a:r>
              <a:rPr lang="ja-JP" altLang="en-US" sz="1200">
                <a:solidFill>
                  <a:srgbClr val="FFFFFF"/>
                </a:solidFill>
                <a:latin typeface="+mn-ea"/>
                <a:cs typeface="ＭＳ Ｐゴシック"/>
              </a:rPr>
              <a:t>億</a:t>
            </a:r>
            <a:r>
              <a:rPr lang="en-US" altLang="ja-JP" sz="1200">
                <a:solidFill>
                  <a:srgbClr val="FFFFFF"/>
                </a:solidFill>
                <a:latin typeface="+mn-ea"/>
                <a:cs typeface="ＭＳ Ｐゴシック"/>
              </a:rPr>
              <a:t>5600</a:t>
            </a:r>
            <a:r>
              <a:rPr lang="ja-JP" altLang="en-US" sz="1200">
                <a:solidFill>
                  <a:srgbClr val="FFFFFF"/>
                </a:solidFill>
                <a:latin typeface="+mn-ea"/>
                <a:cs typeface="ＭＳ Ｐゴシック"/>
              </a:rPr>
              <a:t>万個のシナプス</a:t>
            </a:r>
            <a:endParaRPr kumimoji="1" lang="ja-JP" altLang="en-US" sz="1200" dirty="0">
              <a:solidFill>
                <a:srgbClr val="FFFFFF"/>
              </a:solidFill>
              <a:latin typeface="+mn-ea"/>
              <a:cs typeface="ＭＳ Ｐゴシック"/>
            </a:endParaRPr>
          </a:p>
        </p:txBody>
      </p:sp>
      <p:sp>
        <p:nvSpPr>
          <p:cNvPr id="21" name="四角形: 角を丸くする 20"/>
          <p:cNvSpPr/>
          <p:nvPr/>
        </p:nvSpPr>
        <p:spPr>
          <a:xfrm>
            <a:off x="6609329" y="2439575"/>
            <a:ext cx="2143124" cy="454324"/>
          </a:xfrm>
          <a:prstGeom prst="roundRect">
            <a:avLst/>
          </a:prstGeom>
          <a:solidFill>
            <a:srgbClr val="0070C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mn-ea"/>
                <a:cs typeface="ＭＳ Ｐゴシック"/>
              </a:rPr>
              <a:t>非ノイマン型</a:t>
            </a:r>
            <a:endParaRPr kumimoji="1" lang="ja-JP" altLang="en-US" sz="1200" dirty="0">
              <a:solidFill>
                <a:srgbClr val="FFFFFF"/>
              </a:solidFill>
              <a:latin typeface="+mn-ea"/>
              <a:cs typeface="ＭＳ Ｐゴシック"/>
            </a:endParaRPr>
          </a:p>
        </p:txBody>
      </p:sp>
    </p:spTree>
    <p:extLst>
      <p:ext uri="{BB962C8B-B14F-4D97-AF65-F5344CB8AC3E}">
        <p14:creationId xmlns:p14="http://schemas.microsoft.com/office/powerpoint/2010/main" val="304577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4098"/>
                                        </p:tgtEl>
                                        <p:attrNameLst>
                                          <p:attrName>style.visibility</p:attrName>
                                        </p:attrNameLst>
                                      </p:cBhvr>
                                      <p:to>
                                        <p:strVal val="visible"/>
                                      </p:to>
                                    </p:set>
                                    <p:anim calcmode="lin" valueType="num">
                                      <p:cBhvr>
                                        <p:cTn id="39" dur="500" fill="hold"/>
                                        <p:tgtEl>
                                          <p:spTgt spid="4098"/>
                                        </p:tgtEl>
                                        <p:attrNameLst>
                                          <p:attrName>ppt_w</p:attrName>
                                        </p:attrNameLst>
                                      </p:cBhvr>
                                      <p:tavLst>
                                        <p:tav tm="0">
                                          <p:val>
                                            <p:fltVal val="0"/>
                                          </p:val>
                                        </p:tav>
                                        <p:tav tm="100000">
                                          <p:val>
                                            <p:strVal val="#ppt_w"/>
                                          </p:val>
                                        </p:tav>
                                      </p:tavLst>
                                    </p:anim>
                                    <p:anim calcmode="lin" valueType="num">
                                      <p:cBhvr>
                                        <p:cTn id="40" dur="500" fill="hold"/>
                                        <p:tgtEl>
                                          <p:spTgt spid="4098"/>
                                        </p:tgtEl>
                                        <p:attrNameLst>
                                          <p:attrName>ppt_h</p:attrName>
                                        </p:attrNameLst>
                                      </p:cBhvr>
                                      <p:tavLst>
                                        <p:tav tm="0">
                                          <p:val>
                                            <p:fltVal val="0"/>
                                          </p:val>
                                        </p:tav>
                                        <p:tav tm="100000">
                                          <p:val>
                                            <p:strVal val="#ppt_h"/>
                                          </p:val>
                                        </p:tav>
                                      </p:tavLst>
                                    </p:anim>
                                    <p:animEffect transition="in" filter="fade">
                                      <p:cBhvr>
                                        <p:cTn id="41" dur="500"/>
                                        <p:tgtEl>
                                          <p:spTgt spid="409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par>
                                <p:cTn id="47" presetID="53" presetClass="entr" presetSubtype="16"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500" fill="hold"/>
                                        <p:tgtEl>
                                          <p:spTgt spid="7"/>
                                        </p:tgtEl>
                                        <p:attrNameLst>
                                          <p:attrName>ppt_w</p:attrName>
                                        </p:attrNameLst>
                                      </p:cBhvr>
                                      <p:tavLst>
                                        <p:tav tm="0">
                                          <p:val>
                                            <p:fltVal val="0"/>
                                          </p:val>
                                        </p:tav>
                                        <p:tav tm="100000">
                                          <p:val>
                                            <p:strVal val="#ppt_w"/>
                                          </p:val>
                                        </p:tav>
                                      </p:tavLst>
                                    </p:anim>
                                    <p:anim calcmode="lin" valueType="num">
                                      <p:cBhvr>
                                        <p:cTn id="55" dur="500" fill="hold"/>
                                        <p:tgtEl>
                                          <p:spTgt spid="7"/>
                                        </p:tgtEl>
                                        <p:attrNameLst>
                                          <p:attrName>ppt_h</p:attrName>
                                        </p:attrNameLst>
                                      </p:cBhvr>
                                      <p:tavLst>
                                        <p:tav tm="0">
                                          <p:val>
                                            <p:fltVal val="0"/>
                                          </p:val>
                                        </p:tav>
                                        <p:tav tm="100000">
                                          <p:val>
                                            <p:strVal val="#ppt_h"/>
                                          </p:val>
                                        </p:tav>
                                      </p:tavLst>
                                    </p:anim>
                                    <p:animEffect transition="in" filter="fade">
                                      <p:cBhvr>
                                        <p:cTn id="56" dur="500"/>
                                        <p:tgtEl>
                                          <p:spTgt spid="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500" fill="hold"/>
                                        <p:tgtEl>
                                          <p:spTgt spid="9"/>
                                        </p:tgtEl>
                                        <p:attrNameLst>
                                          <p:attrName>ppt_w</p:attrName>
                                        </p:attrNameLst>
                                      </p:cBhvr>
                                      <p:tavLst>
                                        <p:tav tm="0">
                                          <p:val>
                                            <p:fltVal val="0"/>
                                          </p:val>
                                        </p:tav>
                                        <p:tav tm="100000">
                                          <p:val>
                                            <p:strVal val="#ppt_w"/>
                                          </p:val>
                                        </p:tav>
                                      </p:tavLst>
                                    </p:anim>
                                    <p:anim calcmode="lin" valueType="num">
                                      <p:cBhvr>
                                        <p:cTn id="60" dur="500" fill="hold"/>
                                        <p:tgtEl>
                                          <p:spTgt spid="9"/>
                                        </p:tgtEl>
                                        <p:attrNameLst>
                                          <p:attrName>ppt_h</p:attrName>
                                        </p:attrNameLst>
                                      </p:cBhvr>
                                      <p:tavLst>
                                        <p:tav tm="0">
                                          <p:val>
                                            <p:fltVal val="0"/>
                                          </p:val>
                                        </p:tav>
                                        <p:tav tm="100000">
                                          <p:val>
                                            <p:strVal val="#ppt_h"/>
                                          </p:val>
                                        </p:tav>
                                      </p:tavLst>
                                    </p:anim>
                                    <p:animEffect transition="in" filter="fade">
                                      <p:cBhvr>
                                        <p:cTn id="61" dur="500"/>
                                        <p:tgtEl>
                                          <p:spTgt spid="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500" fill="hold"/>
                                        <p:tgtEl>
                                          <p:spTgt spid="11"/>
                                        </p:tgtEl>
                                        <p:attrNameLst>
                                          <p:attrName>ppt_w</p:attrName>
                                        </p:attrNameLst>
                                      </p:cBhvr>
                                      <p:tavLst>
                                        <p:tav tm="0">
                                          <p:val>
                                            <p:fltVal val="0"/>
                                          </p:val>
                                        </p:tav>
                                        <p:tav tm="100000">
                                          <p:val>
                                            <p:strVal val="#ppt_w"/>
                                          </p:val>
                                        </p:tav>
                                      </p:tavLst>
                                    </p:anim>
                                    <p:anim calcmode="lin" valueType="num">
                                      <p:cBhvr>
                                        <p:cTn id="65" dur="500" fill="hold"/>
                                        <p:tgtEl>
                                          <p:spTgt spid="11"/>
                                        </p:tgtEl>
                                        <p:attrNameLst>
                                          <p:attrName>ppt_h</p:attrName>
                                        </p:attrNameLst>
                                      </p:cBhvr>
                                      <p:tavLst>
                                        <p:tav tm="0">
                                          <p:val>
                                            <p:fltVal val="0"/>
                                          </p:val>
                                        </p:tav>
                                        <p:tav tm="100000">
                                          <p:val>
                                            <p:strVal val="#ppt_h"/>
                                          </p:val>
                                        </p:tav>
                                      </p:tavLst>
                                    </p:anim>
                                    <p:animEffect transition="in" filter="fade">
                                      <p:cBhvr>
                                        <p:cTn id="66" dur="500"/>
                                        <p:tgtEl>
                                          <p:spTgt spid="1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p:cTn id="69" dur="500" fill="hold"/>
                                        <p:tgtEl>
                                          <p:spTgt spid="12"/>
                                        </p:tgtEl>
                                        <p:attrNameLst>
                                          <p:attrName>ppt_w</p:attrName>
                                        </p:attrNameLst>
                                      </p:cBhvr>
                                      <p:tavLst>
                                        <p:tav tm="0">
                                          <p:val>
                                            <p:fltVal val="0"/>
                                          </p:val>
                                        </p:tav>
                                        <p:tav tm="100000">
                                          <p:val>
                                            <p:strVal val="#ppt_w"/>
                                          </p:val>
                                        </p:tav>
                                      </p:tavLst>
                                    </p:anim>
                                    <p:anim calcmode="lin" valueType="num">
                                      <p:cBhvr>
                                        <p:cTn id="70" dur="500" fill="hold"/>
                                        <p:tgtEl>
                                          <p:spTgt spid="12"/>
                                        </p:tgtEl>
                                        <p:attrNameLst>
                                          <p:attrName>ppt_h</p:attrName>
                                        </p:attrNameLst>
                                      </p:cBhvr>
                                      <p:tavLst>
                                        <p:tav tm="0">
                                          <p:val>
                                            <p:fltVal val="0"/>
                                          </p:val>
                                        </p:tav>
                                        <p:tav tm="100000">
                                          <p:val>
                                            <p:strVal val="#ppt_h"/>
                                          </p:val>
                                        </p:tav>
                                      </p:tavLst>
                                    </p:anim>
                                    <p:animEffect transition="in" filter="fade">
                                      <p:cBhvr>
                                        <p:cTn id="7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P spid="12" grpId="0" animBg="1"/>
      <p:bldP spid="17" grpId="0" animBg="1"/>
      <p:bldP spid="19"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a:t>AI</a:t>
            </a:r>
            <a:r>
              <a:rPr kumimoji="1" lang="ja-JP" altLang="en-US"/>
              <a:t>に関する「よくある誤解」</a:t>
            </a:r>
          </a:p>
        </p:txBody>
      </p:sp>
      <p:pic>
        <p:nvPicPr>
          <p:cNvPr id="3" name="図 2"/>
          <p:cNvPicPr>
            <a:picLocks noChangeAspect="1"/>
          </p:cNvPicPr>
          <p:nvPr/>
        </p:nvPicPr>
        <p:blipFill>
          <a:blip r:embed="rId3"/>
          <a:stretch>
            <a:fillRect/>
          </a:stretch>
        </p:blipFill>
        <p:spPr>
          <a:xfrm>
            <a:off x="457200" y="1051218"/>
            <a:ext cx="7471258" cy="5128201"/>
          </a:xfrm>
          <a:prstGeom prst="rect">
            <a:avLst/>
          </a:prstGeom>
          <a:ln>
            <a:solidFill>
              <a:schemeClr val="accent1"/>
            </a:solidFill>
          </a:ln>
        </p:spPr>
      </p:pic>
      <p:pic>
        <p:nvPicPr>
          <p:cNvPr id="4" name="図 3"/>
          <p:cNvPicPr>
            <a:picLocks noChangeAspect="1"/>
          </p:cNvPicPr>
          <p:nvPr/>
        </p:nvPicPr>
        <p:blipFill>
          <a:blip r:embed="rId4"/>
          <a:stretch>
            <a:fillRect/>
          </a:stretch>
        </p:blipFill>
        <p:spPr>
          <a:xfrm>
            <a:off x="657225" y="1884346"/>
            <a:ext cx="7829550" cy="2533650"/>
          </a:xfrm>
          <a:prstGeom prst="rect">
            <a:avLst/>
          </a:prstGeom>
          <a:ln>
            <a:solidFill>
              <a:schemeClr val="accent1"/>
            </a:solidFill>
          </a:ln>
          <a:effectLst>
            <a:outerShdw blurRad="63500" sx="102000" sy="102000" algn="ctr" rotWithShape="0">
              <a:prstClr val="black">
                <a:alpha val="40000"/>
              </a:prstClr>
            </a:outerShdw>
          </a:effectLst>
        </p:spPr>
      </p:pic>
      <p:sp>
        <p:nvSpPr>
          <p:cNvPr id="5" name="四角形: 角を丸くする 4"/>
          <p:cNvSpPr/>
          <p:nvPr/>
        </p:nvSpPr>
        <p:spPr>
          <a:xfrm>
            <a:off x="657225" y="4531193"/>
            <a:ext cx="7829550" cy="1761423"/>
          </a:xfrm>
          <a:prstGeom prst="round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3600">
                <a:solidFill>
                  <a:srgbClr val="FFFFFF"/>
                </a:solidFill>
                <a:latin typeface="+mn-ea"/>
                <a:cs typeface="ＭＳ Ｐゴシック"/>
              </a:rPr>
              <a:t>「現時点において世の中には本物の</a:t>
            </a:r>
            <a:r>
              <a:rPr lang="en-US" altLang="ja-JP" sz="3600">
                <a:solidFill>
                  <a:srgbClr val="FFFFFF"/>
                </a:solidFill>
                <a:latin typeface="+mn-ea"/>
                <a:cs typeface="ＭＳ Ｐゴシック"/>
              </a:rPr>
              <a:t>AI</a:t>
            </a:r>
            <a:r>
              <a:rPr lang="ja-JP" altLang="en-US" sz="3600">
                <a:solidFill>
                  <a:srgbClr val="FFFFFF"/>
                </a:solidFill>
                <a:latin typeface="+mn-ea"/>
                <a:cs typeface="ＭＳ Ｐゴシック"/>
              </a:rPr>
              <a:t>と呼べるものは存在しない」</a:t>
            </a:r>
            <a:endParaRPr kumimoji="1" lang="ja-JP" altLang="en-US" sz="3600" dirty="0">
              <a:solidFill>
                <a:srgbClr val="FFFFFF"/>
              </a:solidFill>
              <a:latin typeface="+mn-ea"/>
              <a:cs typeface="ＭＳ Ｐゴシック"/>
            </a:endParaRPr>
          </a:p>
        </p:txBody>
      </p:sp>
    </p:spTree>
    <p:extLst>
      <p:ext uri="{BB962C8B-B14F-4D97-AF65-F5344CB8AC3E}">
        <p14:creationId xmlns:p14="http://schemas.microsoft.com/office/powerpoint/2010/main" val="117932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a:solidFill>
                  <a:schemeClr val="bg1"/>
                </a:solidFill>
                <a:latin typeface="Arial Black" panose="020B0A04020102020204" pitchFamily="34" charset="0"/>
                <a:ea typeface="HGP創英角ｺﾞｼｯｸUB" pitchFamily="50" charset="-128"/>
                <a:cs typeface="Arial" pitchFamily="34" charset="0"/>
              </a:rPr>
              <a:t>ニューラルネットワークの仕組み</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524280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画像認識＝画像の分類</a:t>
            </a:r>
          </a:p>
        </p:txBody>
      </p:sp>
      <p:sp>
        <p:nvSpPr>
          <p:cNvPr id="8" name="矢印: 右 7"/>
          <p:cNvSpPr/>
          <p:nvPr/>
        </p:nvSpPr>
        <p:spPr>
          <a:xfrm>
            <a:off x="2308771" y="2253022"/>
            <a:ext cx="4291065" cy="606582"/>
          </a:xfrm>
          <a:prstGeom prst="rightArrow">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6" name="円: 塗りつぶしなし 5"/>
          <p:cNvSpPr/>
          <p:nvPr/>
        </p:nvSpPr>
        <p:spPr>
          <a:xfrm>
            <a:off x="6843035" y="1969172"/>
            <a:ext cx="1174282" cy="1174282"/>
          </a:xfrm>
          <a:prstGeom prst="donu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9" name="矢印: 右 8"/>
          <p:cNvSpPr/>
          <p:nvPr/>
        </p:nvSpPr>
        <p:spPr>
          <a:xfrm>
            <a:off x="2308770" y="4216575"/>
            <a:ext cx="4291065" cy="606582"/>
          </a:xfrm>
          <a:prstGeom prst="rightArrow">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7" name="十字形 6"/>
          <p:cNvSpPr/>
          <p:nvPr/>
        </p:nvSpPr>
        <p:spPr>
          <a:xfrm rot="2688284">
            <a:off x="6843033" y="3932725"/>
            <a:ext cx="1174282" cy="1174282"/>
          </a:xfrm>
          <a:prstGeom prst="plus">
            <a:avLst>
              <a:gd name="adj" fmla="val 38043"/>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5" name="四角形: 角を丸くする 4"/>
          <p:cNvSpPr/>
          <p:nvPr/>
        </p:nvSpPr>
        <p:spPr>
          <a:xfrm>
            <a:off x="3558012" y="1548143"/>
            <a:ext cx="1792587" cy="3802061"/>
          </a:xfrm>
          <a:prstGeom prst="round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a:solidFill>
                  <a:srgbClr val="FFFFFF"/>
                </a:solidFill>
                <a:latin typeface="+mn-ea"/>
                <a:cs typeface="ＭＳ Ｐゴシック"/>
              </a:rPr>
              <a:t>分類器</a:t>
            </a:r>
            <a:endParaRPr kumimoji="1" lang="ja-JP" altLang="en-US" sz="2800" dirty="0">
              <a:solidFill>
                <a:srgbClr val="FFFFFF"/>
              </a:solidFill>
              <a:latin typeface="+mn-ea"/>
              <a:cs typeface="ＭＳ Ｐゴシック"/>
            </a:endParaRPr>
          </a:p>
        </p:txBody>
      </p:sp>
      <p:grpSp>
        <p:nvGrpSpPr>
          <p:cNvPr id="10" name="グループ化 9"/>
          <p:cNvGrpSpPr/>
          <p:nvPr/>
        </p:nvGrpSpPr>
        <p:grpSpPr>
          <a:xfrm>
            <a:off x="811183" y="1897784"/>
            <a:ext cx="1333741" cy="1317058"/>
            <a:chOff x="811183" y="1897784"/>
            <a:chExt cx="1333741" cy="1317058"/>
          </a:xfrm>
        </p:grpSpPr>
        <p:sp>
          <p:nvSpPr>
            <p:cNvPr id="3" name="円: 塗りつぶしなし 2"/>
            <p:cNvSpPr/>
            <p:nvPr/>
          </p:nvSpPr>
          <p:spPr>
            <a:xfrm>
              <a:off x="891294" y="1969172"/>
              <a:ext cx="1174282" cy="1174282"/>
            </a:xfrm>
            <a:prstGeom prst="donu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19" name="正方形/長方形 18"/>
            <p:cNvSpPr/>
            <p:nvPr/>
          </p:nvSpPr>
          <p:spPr>
            <a:xfrm>
              <a:off x="811183" y="1897784"/>
              <a:ext cx="1333741" cy="1317058"/>
            </a:xfrm>
            <a:prstGeom prst="rect">
              <a:avLst/>
            </a:prstGeom>
            <a:noFill/>
            <a:ln w="6350">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grpSp>
      <p:grpSp>
        <p:nvGrpSpPr>
          <p:cNvPr id="11" name="グループ化 10"/>
          <p:cNvGrpSpPr/>
          <p:nvPr/>
        </p:nvGrpSpPr>
        <p:grpSpPr>
          <a:xfrm>
            <a:off x="814040" y="3861337"/>
            <a:ext cx="1333741" cy="1317058"/>
            <a:chOff x="814040" y="3861337"/>
            <a:chExt cx="1333741" cy="1317058"/>
          </a:xfrm>
        </p:grpSpPr>
        <p:sp>
          <p:nvSpPr>
            <p:cNvPr id="4" name="十字形 3"/>
            <p:cNvSpPr/>
            <p:nvPr/>
          </p:nvSpPr>
          <p:spPr>
            <a:xfrm rot="2688284">
              <a:off x="891292" y="3932725"/>
              <a:ext cx="1174282" cy="1174282"/>
            </a:xfrm>
            <a:prstGeom prst="plus">
              <a:avLst>
                <a:gd name="adj" fmla="val 38043"/>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16" name="正方形/長方形 15"/>
            <p:cNvSpPr/>
            <p:nvPr/>
          </p:nvSpPr>
          <p:spPr>
            <a:xfrm>
              <a:off x="814040" y="3861337"/>
              <a:ext cx="1333741" cy="1317058"/>
            </a:xfrm>
            <a:prstGeom prst="rect">
              <a:avLst/>
            </a:prstGeom>
            <a:noFill/>
            <a:ln w="6350">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grpSp>
    </p:spTree>
    <p:extLst>
      <p:ext uri="{BB962C8B-B14F-4D97-AF65-F5344CB8AC3E}">
        <p14:creationId xmlns:p14="http://schemas.microsoft.com/office/powerpoint/2010/main" val="76425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9" grpId="0" animBg="1"/>
      <p:bldP spid="7"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グループ化 78"/>
          <p:cNvGrpSpPr/>
          <p:nvPr/>
        </p:nvGrpSpPr>
        <p:grpSpPr>
          <a:xfrm>
            <a:off x="6176888" y="5172087"/>
            <a:ext cx="764768" cy="1062668"/>
            <a:chOff x="6404747" y="5172087"/>
            <a:chExt cx="764768" cy="1062668"/>
          </a:xfrm>
        </p:grpSpPr>
        <p:sp>
          <p:nvSpPr>
            <p:cNvPr id="77" name="楕円 76"/>
            <p:cNvSpPr/>
            <p:nvPr/>
          </p:nvSpPr>
          <p:spPr>
            <a:xfrm>
              <a:off x="6934112" y="5368481"/>
              <a:ext cx="235403" cy="235403"/>
            </a:xfrm>
            <a:prstGeom prst="ellipse">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78" name="楕円 77"/>
            <p:cNvSpPr/>
            <p:nvPr/>
          </p:nvSpPr>
          <p:spPr>
            <a:xfrm>
              <a:off x="6934112" y="5779819"/>
              <a:ext cx="235403" cy="235403"/>
            </a:xfrm>
            <a:prstGeom prst="ellipse">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58" name="楕円 57"/>
            <p:cNvSpPr/>
            <p:nvPr/>
          </p:nvSpPr>
          <p:spPr>
            <a:xfrm>
              <a:off x="6404748" y="5172087"/>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59" name="楕円 58"/>
            <p:cNvSpPr/>
            <p:nvPr/>
          </p:nvSpPr>
          <p:spPr>
            <a:xfrm>
              <a:off x="6404748" y="5583425"/>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60" name="楕円 59"/>
            <p:cNvSpPr/>
            <p:nvPr/>
          </p:nvSpPr>
          <p:spPr>
            <a:xfrm>
              <a:off x="6404747" y="5999352"/>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cxnSp>
          <p:nvCxnSpPr>
            <p:cNvPr id="69" name="直線矢印コネクタ 68"/>
            <p:cNvCxnSpPr>
              <a:stCxn id="58" idx="6"/>
              <a:endCxn id="61" idx="1"/>
            </p:cNvCxnSpPr>
            <p:nvPr/>
          </p:nvCxnSpPr>
          <p:spPr>
            <a:xfrm>
              <a:off x="6640151" y="5289789"/>
              <a:ext cx="328435" cy="1131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0" name="直線矢印コネクタ 69"/>
            <p:cNvCxnSpPr>
              <a:stCxn id="59" idx="6"/>
              <a:endCxn id="61" idx="2"/>
            </p:cNvCxnSpPr>
            <p:nvPr/>
          </p:nvCxnSpPr>
          <p:spPr>
            <a:xfrm flipV="1">
              <a:off x="6640151" y="5486183"/>
              <a:ext cx="293961" cy="2149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1" name="直線矢印コネクタ 70"/>
            <p:cNvCxnSpPr>
              <a:stCxn id="60" idx="7"/>
              <a:endCxn id="61" idx="3"/>
            </p:cNvCxnSpPr>
            <p:nvPr/>
          </p:nvCxnSpPr>
          <p:spPr>
            <a:xfrm flipV="1">
              <a:off x="6605676" y="5569410"/>
              <a:ext cx="362910" cy="4644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直線矢印コネクタ 71"/>
            <p:cNvCxnSpPr>
              <a:stCxn id="58" idx="5"/>
              <a:endCxn id="62" idx="1"/>
            </p:cNvCxnSpPr>
            <p:nvPr/>
          </p:nvCxnSpPr>
          <p:spPr>
            <a:xfrm>
              <a:off x="6605677" y="5373016"/>
              <a:ext cx="362909" cy="4412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3" name="直線矢印コネクタ 72"/>
            <p:cNvCxnSpPr>
              <a:stCxn id="59" idx="6"/>
              <a:endCxn id="62" idx="2"/>
            </p:cNvCxnSpPr>
            <p:nvPr/>
          </p:nvCxnSpPr>
          <p:spPr>
            <a:xfrm>
              <a:off x="6640151" y="5701127"/>
              <a:ext cx="293961" cy="1963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4" name="直線矢印コネクタ 73"/>
            <p:cNvCxnSpPr>
              <a:stCxn id="60" idx="6"/>
              <a:endCxn id="62" idx="3"/>
            </p:cNvCxnSpPr>
            <p:nvPr/>
          </p:nvCxnSpPr>
          <p:spPr>
            <a:xfrm flipV="1">
              <a:off x="6640150" y="5980748"/>
              <a:ext cx="328436" cy="1363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2" name="タイトル 1"/>
          <p:cNvSpPr>
            <a:spLocks noGrp="1"/>
          </p:cNvSpPr>
          <p:nvPr>
            <p:ph type="title"/>
          </p:nvPr>
        </p:nvSpPr>
        <p:spPr/>
        <p:txBody>
          <a:bodyPr/>
          <a:lstStyle/>
          <a:p>
            <a:r>
              <a:rPr kumimoji="1" lang="ja-JP" altLang="en-US" dirty="0"/>
              <a:t>人間の脳を模倣したニューラルネットワーク</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3972" y="1403572"/>
            <a:ext cx="3159537" cy="230350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933" y="1826280"/>
            <a:ext cx="2266199" cy="150702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テキスト ボックス 6"/>
          <p:cNvSpPr txBox="1"/>
          <p:nvPr/>
        </p:nvSpPr>
        <p:spPr>
          <a:xfrm>
            <a:off x="913496" y="1018351"/>
            <a:ext cx="1800493" cy="646331"/>
          </a:xfrm>
          <a:prstGeom prst="rect">
            <a:avLst/>
          </a:prstGeom>
          <a:noFill/>
        </p:spPr>
        <p:txBody>
          <a:bodyPr wrap="none" rtlCol="0">
            <a:spAutoFit/>
          </a:bodyPr>
          <a:lstStyle/>
          <a:p>
            <a:pPr algn="ctr"/>
            <a:r>
              <a:rPr kumimoji="1" lang="ja-JP" altLang="en-US" dirty="0"/>
              <a:t>人間</a:t>
            </a:r>
            <a:r>
              <a:rPr lang="ja-JP" altLang="en-US" dirty="0"/>
              <a:t>の神経細胞</a:t>
            </a:r>
            <a:endParaRPr lang="en-US" altLang="ja-JP" dirty="0"/>
          </a:p>
          <a:p>
            <a:pPr algn="ctr"/>
            <a:r>
              <a:rPr kumimoji="1" lang="ja-JP" altLang="en-US" dirty="0"/>
              <a:t>（ニューロン）</a:t>
            </a:r>
          </a:p>
        </p:txBody>
      </p:sp>
      <p:grpSp>
        <p:nvGrpSpPr>
          <p:cNvPr id="3" name="グループ化 2"/>
          <p:cNvGrpSpPr/>
          <p:nvPr/>
        </p:nvGrpSpPr>
        <p:grpSpPr>
          <a:xfrm>
            <a:off x="365840" y="4136950"/>
            <a:ext cx="3362633" cy="753606"/>
            <a:chOff x="191046" y="4015600"/>
            <a:chExt cx="3362633" cy="753606"/>
          </a:xfrm>
        </p:grpSpPr>
        <p:sp>
          <p:nvSpPr>
            <p:cNvPr id="10" name="テキスト ボックス 9"/>
            <p:cNvSpPr txBox="1"/>
            <p:nvPr/>
          </p:nvSpPr>
          <p:spPr>
            <a:xfrm>
              <a:off x="248071" y="4015600"/>
              <a:ext cx="3300904" cy="369332"/>
            </a:xfrm>
            <a:prstGeom prst="rect">
              <a:avLst/>
            </a:prstGeom>
            <a:noFill/>
          </p:spPr>
          <p:txBody>
            <a:bodyPr wrap="none" rtlCol="0">
              <a:spAutoFit/>
            </a:bodyPr>
            <a:lstStyle/>
            <a:p>
              <a:pPr algn="ctr"/>
              <a:r>
                <a:rPr kumimoji="1" lang="ja-JP" altLang="en-US"/>
                <a:t>ニューラルネットワーク </a:t>
              </a:r>
              <a:r>
                <a:rPr kumimoji="1" lang="en-US" altLang="ja-JP"/>
                <a:t>(NN)</a:t>
              </a:r>
              <a:endParaRPr kumimoji="1" lang="ja-JP" altLang="en-US" dirty="0"/>
            </a:p>
          </p:txBody>
        </p:sp>
        <p:sp>
          <p:nvSpPr>
            <p:cNvPr id="12" name="テキスト ボックス 11"/>
            <p:cNvSpPr txBox="1"/>
            <p:nvPr/>
          </p:nvSpPr>
          <p:spPr>
            <a:xfrm>
              <a:off x="191046" y="4492207"/>
              <a:ext cx="1569660" cy="276999"/>
            </a:xfrm>
            <a:prstGeom prst="rect">
              <a:avLst/>
            </a:prstGeom>
            <a:noFill/>
          </p:spPr>
          <p:txBody>
            <a:bodyPr wrap="none" rtlCol="0">
              <a:spAutoFit/>
            </a:bodyPr>
            <a:lstStyle/>
            <a:p>
              <a:pPr algn="ctr"/>
              <a:r>
                <a:rPr kumimoji="1" lang="ja-JP" altLang="en-US" sz="1200"/>
                <a:t>単純パーセプトロン</a:t>
              </a:r>
              <a:endParaRPr kumimoji="1" lang="ja-JP" altLang="en-US" sz="1200" dirty="0"/>
            </a:p>
          </p:txBody>
        </p:sp>
        <p:sp>
          <p:nvSpPr>
            <p:cNvPr id="13" name="テキスト ボックス 12"/>
            <p:cNvSpPr txBox="1"/>
            <p:nvPr/>
          </p:nvSpPr>
          <p:spPr>
            <a:xfrm>
              <a:off x="1984019" y="4490307"/>
              <a:ext cx="1569660" cy="276999"/>
            </a:xfrm>
            <a:prstGeom prst="rect">
              <a:avLst/>
            </a:prstGeom>
            <a:noFill/>
          </p:spPr>
          <p:txBody>
            <a:bodyPr wrap="none" rtlCol="0">
              <a:spAutoFit/>
            </a:bodyPr>
            <a:lstStyle/>
            <a:p>
              <a:pPr algn="ctr"/>
              <a:r>
                <a:rPr kumimoji="1" lang="ja-JP" altLang="en-US" sz="1200"/>
                <a:t>多層パーセプトロン</a:t>
              </a:r>
              <a:endParaRPr kumimoji="1" lang="ja-JP" altLang="en-US" sz="900" dirty="0"/>
            </a:p>
          </p:txBody>
        </p:sp>
      </p:grpSp>
      <p:grpSp>
        <p:nvGrpSpPr>
          <p:cNvPr id="19" name="グループ化 18"/>
          <p:cNvGrpSpPr/>
          <p:nvPr/>
        </p:nvGrpSpPr>
        <p:grpSpPr>
          <a:xfrm>
            <a:off x="4438650" y="1658588"/>
            <a:ext cx="4069330" cy="1618835"/>
            <a:chOff x="2711374" y="4411262"/>
            <a:chExt cx="4069330" cy="1618835"/>
          </a:xfrm>
        </p:grpSpPr>
        <p:sp>
          <p:nvSpPr>
            <p:cNvPr id="5" name="右矢印 4"/>
            <p:cNvSpPr/>
            <p:nvPr/>
          </p:nvSpPr>
          <p:spPr>
            <a:xfrm>
              <a:off x="2711374" y="4411262"/>
              <a:ext cx="1172470" cy="704850"/>
            </a:xfrm>
            <a:prstGeom prst="rightArrow">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刺激１</a:t>
              </a:r>
            </a:p>
          </p:txBody>
        </p:sp>
        <p:sp>
          <p:nvSpPr>
            <p:cNvPr id="17" name="フリーフォーム 16"/>
            <p:cNvSpPr/>
            <p:nvPr/>
          </p:nvSpPr>
          <p:spPr>
            <a:xfrm>
              <a:off x="5486400" y="4992130"/>
              <a:ext cx="1294304" cy="1037967"/>
            </a:xfrm>
            <a:custGeom>
              <a:avLst/>
              <a:gdLst>
                <a:gd name="connsiteX0" fmla="*/ 0 w 1294304"/>
                <a:gd name="connsiteY0" fmla="*/ 0 h 1037967"/>
                <a:gd name="connsiteX1" fmla="*/ 518984 w 1294304"/>
                <a:gd name="connsiteY1" fmla="*/ 247135 h 1037967"/>
                <a:gd name="connsiteX2" fmla="*/ 518984 w 1294304"/>
                <a:gd name="connsiteY2" fmla="*/ 259492 h 1037967"/>
                <a:gd name="connsiteX3" fmla="*/ 1025611 w 1294304"/>
                <a:gd name="connsiteY3" fmla="*/ 98854 h 1037967"/>
                <a:gd name="connsiteX4" fmla="*/ 1285103 w 1294304"/>
                <a:gd name="connsiteY4" fmla="*/ 469556 h 1037967"/>
                <a:gd name="connsiteX5" fmla="*/ 1210962 w 1294304"/>
                <a:gd name="connsiteY5" fmla="*/ 1037967 h 1037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4304" h="1037967">
                  <a:moveTo>
                    <a:pt x="0" y="0"/>
                  </a:moveTo>
                  <a:lnTo>
                    <a:pt x="518984" y="247135"/>
                  </a:lnTo>
                  <a:cubicBezTo>
                    <a:pt x="605481" y="290384"/>
                    <a:pt x="434546" y="284205"/>
                    <a:pt x="518984" y="259492"/>
                  </a:cubicBezTo>
                  <a:cubicBezTo>
                    <a:pt x="603422" y="234779"/>
                    <a:pt x="897925" y="63843"/>
                    <a:pt x="1025611" y="98854"/>
                  </a:cubicBezTo>
                  <a:cubicBezTo>
                    <a:pt x="1153297" y="133865"/>
                    <a:pt x="1254211" y="313037"/>
                    <a:pt x="1285103" y="469556"/>
                  </a:cubicBezTo>
                  <a:cubicBezTo>
                    <a:pt x="1315995" y="626075"/>
                    <a:pt x="1263478" y="832021"/>
                    <a:pt x="1210962" y="1037967"/>
                  </a:cubicBezTo>
                </a:path>
              </a:pathLst>
            </a:custGeom>
            <a:noFill/>
            <a:ln w="76200">
              <a:solidFill>
                <a:srgbClr val="00B05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grpSp>
        <p:nvGrpSpPr>
          <p:cNvPr id="20" name="グループ化 19"/>
          <p:cNvGrpSpPr/>
          <p:nvPr/>
        </p:nvGrpSpPr>
        <p:grpSpPr>
          <a:xfrm>
            <a:off x="4438650" y="1769899"/>
            <a:ext cx="4097394" cy="1340965"/>
            <a:chOff x="2711374" y="4522573"/>
            <a:chExt cx="4097394" cy="1340965"/>
          </a:xfrm>
        </p:grpSpPr>
        <p:sp>
          <p:nvSpPr>
            <p:cNvPr id="15" name="右矢印 14"/>
            <p:cNvSpPr/>
            <p:nvPr/>
          </p:nvSpPr>
          <p:spPr>
            <a:xfrm>
              <a:off x="2711374" y="5158688"/>
              <a:ext cx="1172470" cy="704850"/>
            </a:xfrm>
            <a:prstGeom prst="rightArrow">
              <a:avLst/>
            </a:prstGeom>
            <a:solidFill>
              <a:srgbClr val="FF66FF"/>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刺激２</a:t>
              </a:r>
            </a:p>
          </p:txBody>
        </p:sp>
        <p:sp>
          <p:nvSpPr>
            <p:cNvPr id="18" name="フリーフォーム 17"/>
            <p:cNvSpPr/>
            <p:nvPr/>
          </p:nvSpPr>
          <p:spPr>
            <a:xfrm>
              <a:off x="5511114" y="4522573"/>
              <a:ext cx="1297654" cy="1187078"/>
            </a:xfrm>
            <a:custGeom>
              <a:avLst/>
              <a:gdLst>
                <a:gd name="connsiteX0" fmla="*/ 0 w 1297654"/>
                <a:gd name="connsiteY0" fmla="*/ 1136822 h 1187078"/>
                <a:gd name="connsiteX1" fmla="*/ 691978 w 1297654"/>
                <a:gd name="connsiteY1" fmla="*/ 1173892 h 1187078"/>
                <a:gd name="connsiteX2" fmla="*/ 1272745 w 1297654"/>
                <a:gd name="connsiteY2" fmla="*/ 939113 h 1187078"/>
                <a:gd name="connsiteX3" fmla="*/ 1136821 w 1297654"/>
                <a:gd name="connsiteY3" fmla="*/ 0 h 1187078"/>
              </a:gdLst>
              <a:ahLst/>
              <a:cxnLst>
                <a:cxn ang="0">
                  <a:pos x="connsiteX0" y="connsiteY0"/>
                </a:cxn>
                <a:cxn ang="0">
                  <a:pos x="connsiteX1" y="connsiteY1"/>
                </a:cxn>
                <a:cxn ang="0">
                  <a:pos x="connsiteX2" y="connsiteY2"/>
                </a:cxn>
                <a:cxn ang="0">
                  <a:pos x="connsiteX3" y="connsiteY3"/>
                </a:cxn>
              </a:cxnLst>
              <a:rect l="l" t="t" r="r" b="b"/>
              <a:pathLst>
                <a:path w="1297654" h="1187078">
                  <a:moveTo>
                    <a:pt x="0" y="1136822"/>
                  </a:moveTo>
                  <a:cubicBezTo>
                    <a:pt x="239927" y="1171832"/>
                    <a:pt x="479854" y="1206843"/>
                    <a:pt x="691978" y="1173892"/>
                  </a:cubicBezTo>
                  <a:cubicBezTo>
                    <a:pt x="904102" y="1140941"/>
                    <a:pt x="1198605" y="1134762"/>
                    <a:pt x="1272745" y="939113"/>
                  </a:cubicBezTo>
                  <a:cubicBezTo>
                    <a:pt x="1346885" y="743464"/>
                    <a:pt x="1241853" y="371732"/>
                    <a:pt x="1136821" y="0"/>
                  </a:cubicBezTo>
                </a:path>
              </a:pathLst>
            </a:custGeom>
            <a:noFill/>
            <a:ln w="57150">
              <a:solidFill>
                <a:srgbClr val="FF66FF"/>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grpSp>
        <p:nvGrpSpPr>
          <p:cNvPr id="16" name="グループ化 15"/>
          <p:cNvGrpSpPr/>
          <p:nvPr/>
        </p:nvGrpSpPr>
        <p:grpSpPr>
          <a:xfrm>
            <a:off x="2312785" y="5189430"/>
            <a:ext cx="1324693" cy="1062668"/>
            <a:chOff x="2268732" y="5189430"/>
            <a:chExt cx="1324693" cy="1062668"/>
          </a:xfrm>
        </p:grpSpPr>
        <p:sp>
          <p:nvSpPr>
            <p:cNvPr id="34" name="楕円 33"/>
            <p:cNvSpPr/>
            <p:nvPr/>
          </p:nvSpPr>
          <p:spPr>
            <a:xfrm>
              <a:off x="2268732" y="5381344"/>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35" name="楕円 34"/>
            <p:cNvSpPr/>
            <p:nvPr/>
          </p:nvSpPr>
          <p:spPr>
            <a:xfrm>
              <a:off x="2268732" y="5792682"/>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36" name="楕円 35"/>
            <p:cNvSpPr/>
            <p:nvPr/>
          </p:nvSpPr>
          <p:spPr>
            <a:xfrm>
              <a:off x="2828658" y="5189430"/>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37" name="楕円 36"/>
            <p:cNvSpPr/>
            <p:nvPr/>
          </p:nvSpPr>
          <p:spPr>
            <a:xfrm>
              <a:off x="2828658" y="5600768"/>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38" name="楕円 37"/>
            <p:cNvSpPr/>
            <p:nvPr/>
          </p:nvSpPr>
          <p:spPr>
            <a:xfrm>
              <a:off x="2828657" y="6016695"/>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39" name="楕円 38"/>
            <p:cNvSpPr/>
            <p:nvPr/>
          </p:nvSpPr>
          <p:spPr>
            <a:xfrm>
              <a:off x="3358022" y="5385824"/>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40" name="楕円 39"/>
            <p:cNvSpPr/>
            <p:nvPr/>
          </p:nvSpPr>
          <p:spPr>
            <a:xfrm>
              <a:off x="3358022" y="5797162"/>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cxnSp>
          <p:nvCxnSpPr>
            <p:cNvPr id="41" name="直線矢印コネクタ 40"/>
            <p:cNvCxnSpPr>
              <a:stCxn id="34" idx="7"/>
              <a:endCxn id="36" idx="2"/>
            </p:cNvCxnSpPr>
            <p:nvPr/>
          </p:nvCxnSpPr>
          <p:spPr>
            <a:xfrm flipV="1">
              <a:off x="2469661" y="5307132"/>
              <a:ext cx="358997" cy="1086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直線矢印コネクタ 41"/>
            <p:cNvCxnSpPr>
              <a:stCxn id="34" idx="6"/>
              <a:endCxn id="37" idx="2"/>
            </p:cNvCxnSpPr>
            <p:nvPr/>
          </p:nvCxnSpPr>
          <p:spPr>
            <a:xfrm>
              <a:off x="2504135" y="5499046"/>
              <a:ext cx="324523" cy="2194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直線矢印コネクタ 42"/>
            <p:cNvCxnSpPr>
              <a:stCxn id="34" idx="5"/>
              <a:endCxn id="38" idx="1"/>
            </p:cNvCxnSpPr>
            <p:nvPr/>
          </p:nvCxnSpPr>
          <p:spPr>
            <a:xfrm>
              <a:off x="2469661" y="5582273"/>
              <a:ext cx="393470" cy="4688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直線矢印コネクタ 43"/>
            <p:cNvCxnSpPr>
              <a:stCxn id="35" idx="7"/>
              <a:endCxn id="36" idx="3"/>
            </p:cNvCxnSpPr>
            <p:nvPr/>
          </p:nvCxnSpPr>
          <p:spPr>
            <a:xfrm flipV="1">
              <a:off x="2469661" y="5390359"/>
              <a:ext cx="393471" cy="4367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直線矢印コネクタ 44"/>
            <p:cNvCxnSpPr>
              <a:stCxn id="35" idx="6"/>
              <a:endCxn id="37" idx="2"/>
            </p:cNvCxnSpPr>
            <p:nvPr/>
          </p:nvCxnSpPr>
          <p:spPr>
            <a:xfrm flipV="1">
              <a:off x="2504135" y="5718470"/>
              <a:ext cx="324523" cy="1919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直線矢印コネクタ 45"/>
            <p:cNvCxnSpPr>
              <a:stCxn id="35" idx="5"/>
              <a:endCxn id="38" idx="2"/>
            </p:cNvCxnSpPr>
            <p:nvPr/>
          </p:nvCxnSpPr>
          <p:spPr>
            <a:xfrm>
              <a:off x="2469661" y="5993611"/>
              <a:ext cx="358996" cy="1407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直線矢印コネクタ 46"/>
            <p:cNvCxnSpPr>
              <a:stCxn id="36" idx="6"/>
              <a:endCxn id="39" idx="1"/>
            </p:cNvCxnSpPr>
            <p:nvPr/>
          </p:nvCxnSpPr>
          <p:spPr>
            <a:xfrm>
              <a:off x="3064061" y="5307132"/>
              <a:ext cx="328435" cy="1131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直線矢印コネクタ 47"/>
            <p:cNvCxnSpPr>
              <a:stCxn id="37" idx="6"/>
              <a:endCxn id="39" idx="2"/>
            </p:cNvCxnSpPr>
            <p:nvPr/>
          </p:nvCxnSpPr>
          <p:spPr>
            <a:xfrm flipV="1">
              <a:off x="3064061" y="5503526"/>
              <a:ext cx="293961" cy="2149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9" name="直線矢印コネクタ 48"/>
            <p:cNvCxnSpPr>
              <a:stCxn id="38" idx="7"/>
              <a:endCxn id="39" idx="3"/>
            </p:cNvCxnSpPr>
            <p:nvPr/>
          </p:nvCxnSpPr>
          <p:spPr>
            <a:xfrm flipV="1">
              <a:off x="3029586" y="5586753"/>
              <a:ext cx="362910" cy="4644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直線矢印コネクタ 49"/>
            <p:cNvCxnSpPr>
              <a:stCxn id="36" idx="5"/>
              <a:endCxn id="40" idx="1"/>
            </p:cNvCxnSpPr>
            <p:nvPr/>
          </p:nvCxnSpPr>
          <p:spPr>
            <a:xfrm>
              <a:off x="3029587" y="5390359"/>
              <a:ext cx="362909" cy="4412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1" name="直線矢印コネクタ 50"/>
            <p:cNvCxnSpPr>
              <a:stCxn id="37" idx="6"/>
              <a:endCxn id="40" idx="2"/>
            </p:cNvCxnSpPr>
            <p:nvPr/>
          </p:nvCxnSpPr>
          <p:spPr>
            <a:xfrm>
              <a:off x="3064061" y="5718470"/>
              <a:ext cx="293961" cy="1963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2" name="直線矢印コネクタ 51"/>
            <p:cNvCxnSpPr>
              <a:stCxn id="38" idx="6"/>
              <a:endCxn id="40" idx="3"/>
            </p:cNvCxnSpPr>
            <p:nvPr/>
          </p:nvCxnSpPr>
          <p:spPr>
            <a:xfrm flipV="1">
              <a:off x="3064060" y="5998091"/>
              <a:ext cx="328436" cy="1363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4" name="四角形: 角を丸くする 3"/>
          <p:cNvSpPr/>
          <p:nvPr/>
        </p:nvSpPr>
        <p:spPr>
          <a:xfrm>
            <a:off x="4434609" y="1083012"/>
            <a:ext cx="1790640" cy="342900"/>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mn-ea"/>
                <a:cs typeface="ＭＳ Ｐゴシック"/>
              </a:rPr>
              <a:t>脳の学習</a:t>
            </a:r>
            <a:endParaRPr kumimoji="1" lang="ja-JP" altLang="en-US" sz="2000" dirty="0">
              <a:solidFill>
                <a:srgbClr val="FFFFFF"/>
              </a:solidFill>
              <a:latin typeface="+mn-ea"/>
              <a:cs typeface="ＭＳ Ｐゴシック"/>
            </a:endParaRPr>
          </a:p>
        </p:txBody>
      </p:sp>
      <p:sp>
        <p:nvSpPr>
          <p:cNvPr id="53" name="四角形: 角を丸くする 52"/>
          <p:cNvSpPr/>
          <p:nvPr/>
        </p:nvSpPr>
        <p:spPr>
          <a:xfrm>
            <a:off x="4438650" y="4150166"/>
            <a:ext cx="1790640" cy="342900"/>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a:solidFill>
                  <a:srgbClr val="FFFFFF"/>
                </a:solidFill>
                <a:latin typeface="+mn-ea"/>
                <a:cs typeface="ＭＳ Ｐゴシック"/>
              </a:rPr>
              <a:t>NN</a:t>
            </a:r>
            <a:r>
              <a:rPr kumimoji="1" lang="ja-JP" altLang="en-US" sz="2000">
                <a:solidFill>
                  <a:srgbClr val="FFFFFF"/>
                </a:solidFill>
                <a:latin typeface="+mn-ea"/>
                <a:cs typeface="ＭＳ Ｐゴシック"/>
              </a:rPr>
              <a:t>の学習</a:t>
            </a:r>
            <a:endParaRPr kumimoji="1" lang="ja-JP" altLang="en-US" sz="2000" dirty="0">
              <a:solidFill>
                <a:srgbClr val="FFFFFF"/>
              </a:solidFill>
              <a:latin typeface="+mn-ea"/>
              <a:cs typeface="ＭＳ Ｐゴシック"/>
            </a:endParaRPr>
          </a:p>
        </p:txBody>
      </p:sp>
      <p:sp>
        <p:nvSpPr>
          <p:cNvPr id="54" name="右矢印 4"/>
          <p:cNvSpPr/>
          <p:nvPr/>
        </p:nvSpPr>
        <p:spPr>
          <a:xfrm>
            <a:off x="4438650" y="4980989"/>
            <a:ext cx="1172470" cy="704850"/>
          </a:xfrm>
          <a:prstGeom prst="rightArrow">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刺激１</a:t>
            </a:r>
          </a:p>
        </p:txBody>
      </p:sp>
      <p:sp>
        <p:nvSpPr>
          <p:cNvPr id="55" name="右矢印 14"/>
          <p:cNvSpPr/>
          <p:nvPr/>
        </p:nvSpPr>
        <p:spPr>
          <a:xfrm>
            <a:off x="4438650" y="5730451"/>
            <a:ext cx="1172470" cy="704850"/>
          </a:xfrm>
          <a:prstGeom prst="rightArrow">
            <a:avLst/>
          </a:prstGeom>
          <a:solidFill>
            <a:srgbClr val="FF66FF"/>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FFFF"/>
                </a:solidFill>
                <a:latin typeface="ＭＳ Ｐゴシック"/>
                <a:ea typeface="ＭＳ Ｐゴシック"/>
                <a:cs typeface="ＭＳ Ｐゴシック"/>
              </a:rPr>
              <a:t>刺激２</a:t>
            </a:r>
          </a:p>
        </p:txBody>
      </p:sp>
      <p:sp>
        <p:nvSpPr>
          <p:cNvPr id="61" name="楕円 60"/>
          <p:cNvSpPr/>
          <p:nvPr/>
        </p:nvSpPr>
        <p:spPr>
          <a:xfrm>
            <a:off x="6706253" y="5368481"/>
            <a:ext cx="235403" cy="235403"/>
          </a:xfrm>
          <a:prstGeom prst="ellipse">
            <a:avLst/>
          </a:prstGeom>
          <a:solidFill>
            <a:srgbClr val="00B050"/>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62" name="楕円 61"/>
          <p:cNvSpPr/>
          <p:nvPr/>
        </p:nvSpPr>
        <p:spPr>
          <a:xfrm>
            <a:off x="6706253" y="5779819"/>
            <a:ext cx="235403" cy="235403"/>
          </a:xfrm>
          <a:prstGeom prst="ellipse">
            <a:avLst/>
          </a:prstGeom>
          <a:solidFill>
            <a:srgbClr val="FF66FF"/>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75" name="四角形: 角を丸くする 74"/>
          <p:cNvSpPr/>
          <p:nvPr/>
        </p:nvSpPr>
        <p:spPr>
          <a:xfrm>
            <a:off x="4438650" y="3329019"/>
            <a:ext cx="2529936" cy="420634"/>
          </a:xfrm>
          <a:prstGeom prst="roundRect">
            <a:avLst/>
          </a:prstGeom>
          <a:solidFill>
            <a:srgbClr val="C00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mn-ea"/>
                <a:cs typeface="ＭＳ Ｐゴシック"/>
              </a:rPr>
              <a:t>同じ刺激を繰り返し与えることでニューロンの回路を形成する</a:t>
            </a:r>
            <a:endParaRPr kumimoji="1" lang="ja-JP" altLang="en-US" sz="1200" dirty="0">
              <a:solidFill>
                <a:srgbClr val="FFFFFF"/>
              </a:solidFill>
              <a:latin typeface="+mn-ea"/>
              <a:cs typeface="ＭＳ Ｐゴシック"/>
            </a:endParaRPr>
          </a:p>
        </p:txBody>
      </p:sp>
      <p:sp>
        <p:nvSpPr>
          <p:cNvPr id="76" name="四角形: 角を丸くする 75"/>
          <p:cNvSpPr/>
          <p:nvPr/>
        </p:nvSpPr>
        <p:spPr>
          <a:xfrm>
            <a:off x="7324329" y="5172086"/>
            <a:ext cx="1414946" cy="1080011"/>
          </a:xfrm>
          <a:prstGeom prst="roundRect">
            <a:avLst>
              <a:gd name="adj" fmla="val 8445"/>
            </a:avLst>
          </a:prstGeom>
          <a:solidFill>
            <a:srgbClr val="C00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mn-ea"/>
                <a:cs typeface="ＭＳ Ｐゴシック"/>
              </a:rPr>
              <a:t>望みの結果を得られるよう、接続の重み付けと関数を調整し、最適化する</a:t>
            </a:r>
            <a:endParaRPr kumimoji="1" lang="ja-JP" altLang="en-US" sz="1200" dirty="0">
              <a:solidFill>
                <a:srgbClr val="FFFFFF"/>
              </a:solidFill>
              <a:latin typeface="+mn-ea"/>
              <a:cs typeface="ＭＳ Ｐゴシック"/>
            </a:endParaRPr>
          </a:p>
        </p:txBody>
      </p:sp>
      <p:grpSp>
        <p:nvGrpSpPr>
          <p:cNvPr id="81" name="グループ化 80"/>
          <p:cNvGrpSpPr/>
          <p:nvPr/>
        </p:nvGrpSpPr>
        <p:grpSpPr>
          <a:xfrm>
            <a:off x="746845" y="5155787"/>
            <a:ext cx="764768" cy="1062668"/>
            <a:chOff x="2828657" y="5189430"/>
            <a:chExt cx="764768" cy="1062668"/>
          </a:xfrm>
        </p:grpSpPr>
        <p:sp>
          <p:nvSpPr>
            <p:cNvPr id="86" name="楕円 85"/>
            <p:cNvSpPr/>
            <p:nvPr/>
          </p:nvSpPr>
          <p:spPr>
            <a:xfrm>
              <a:off x="2828658" y="5189430"/>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87" name="楕円 86"/>
            <p:cNvSpPr/>
            <p:nvPr/>
          </p:nvSpPr>
          <p:spPr>
            <a:xfrm>
              <a:off x="2828658" y="5600768"/>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88" name="楕円 87"/>
            <p:cNvSpPr/>
            <p:nvPr/>
          </p:nvSpPr>
          <p:spPr>
            <a:xfrm>
              <a:off x="2828657" y="6016695"/>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89" name="楕円 88"/>
            <p:cNvSpPr/>
            <p:nvPr/>
          </p:nvSpPr>
          <p:spPr>
            <a:xfrm>
              <a:off x="3358022" y="5385824"/>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90" name="楕円 89"/>
            <p:cNvSpPr/>
            <p:nvPr/>
          </p:nvSpPr>
          <p:spPr>
            <a:xfrm>
              <a:off x="3358022" y="5797162"/>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cxnSp>
          <p:nvCxnSpPr>
            <p:cNvPr id="97" name="直線矢印コネクタ 96"/>
            <p:cNvCxnSpPr>
              <a:stCxn id="86" idx="6"/>
              <a:endCxn id="89" idx="1"/>
            </p:cNvCxnSpPr>
            <p:nvPr/>
          </p:nvCxnSpPr>
          <p:spPr>
            <a:xfrm>
              <a:off x="3064061" y="5307132"/>
              <a:ext cx="328435" cy="1131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8" name="直線矢印コネクタ 97"/>
            <p:cNvCxnSpPr>
              <a:stCxn id="87" idx="6"/>
              <a:endCxn id="89" idx="2"/>
            </p:cNvCxnSpPr>
            <p:nvPr/>
          </p:nvCxnSpPr>
          <p:spPr>
            <a:xfrm flipV="1">
              <a:off x="3064061" y="5503526"/>
              <a:ext cx="293961" cy="2149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9" name="直線矢印コネクタ 98"/>
            <p:cNvCxnSpPr>
              <a:stCxn id="88" idx="7"/>
              <a:endCxn id="89" idx="3"/>
            </p:cNvCxnSpPr>
            <p:nvPr/>
          </p:nvCxnSpPr>
          <p:spPr>
            <a:xfrm flipV="1">
              <a:off x="3029586" y="5586753"/>
              <a:ext cx="362910" cy="4644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0" name="直線矢印コネクタ 99"/>
            <p:cNvCxnSpPr>
              <a:stCxn id="86" idx="5"/>
              <a:endCxn id="90" idx="1"/>
            </p:cNvCxnSpPr>
            <p:nvPr/>
          </p:nvCxnSpPr>
          <p:spPr>
            <a:xfrm>
              <a:off x="3029587" y="5390359"/>
              <a:ext cx="362909" cy="4412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1" name="直線矢印コネクタ 100"/>
            <p:cNvCxnSpPr>
              <a:stCxn id="87" idx="6"/>
              <a:endCxn id="90" idx="2"/>
            </p:cNvCxnSpPr>
            <p:nvPr/>
          </p:nvCxnSpPr>
          <p:spPr>
            <a:xfrm>
              <a:off x="3064061" y="5718470"/>
              <a:ext cx="293961" cy="1963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2" name="直線矢印コネクタ 101"/>
            <p:cNvCxnSpPr>
              <a:stCxn id="88" idx="6"/>
              <a:endCxn id="90" idx="3"/>
            </p:cNvCxnSpPr>
            <p:nvPr/>
          </p:nvCxnSpPr>
          <p:spPr>
            <a:xfrm flipV="1">
              <a:off x="3064060" y="5998091"/>
              <a:ext cx="328436" cy="1363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cxnSp>
        <p:nvCxnSpPr>
          <p:cNvPr id="80" name="直線矢印コネクタ 79"/>
          <p:cNvCxnSpPr/>
          <p:nvPr/>
        </p:nvCxnSpPr>
        <p:spPr>
          <a:xfrm>
            <a:off x="6412291" y="5294324"/>
            <a:ext cx="328435" cy="113166"/>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82" name="直線矢印コネクタ 81"/>
          <p:cNvCxnSpPr/>
          <p:nvPr/>
        </p:nvCxnSpPr>
        <p:spPr>
          <a:xfrm flipV="1">
            <a:off x="6412290" y="5982200"/>
            <a:ext cx="328436" cy="136306"/>
          </a:xfrm>
          <a:prstGeom prst="straightConnector1">
            <a:avLst/>
          </a:prstGeom>
          <a:ln>
            <a:solidFill>
              <a:srgbClr val="FF66FF"/>
            </a:solidFill>
            <a:tailEnd type="triangle"/>
          </a:ln>
        </p:spPr>
        <p:style>
          <a:lnRef idx="2">
            <a:schemeClr val="accent1"/>
          </a:lnRef>
          <a:fillRef idx="0">
            <a:schemeClr val="accent1"/>
          </a:fillRef>
          <a:effectRef idx="1">
            <a:schemeClr val="accent1"/>
          </a:effectRef>
          <a:fontRef idx="minor">
            <a:schemeClr val="tx1"/>
          </a:fontRef>
        </p:style>
      </p:cxnSp>
      <p:sp>
        <p:nvSpPr>
          <p:cNvPr id="83" name="四角形: 角を丸くする 82"/>
          <p:cNvSpPr/>
          <p:nvPr/>
        </p:nvSpPr>
        <p:spPr>
          <a:xfrm>
            <a:off x="6446764" y="5172087"/>
            <a:ext cx="225015" cy="1080011"/>
          </a:xfrm>
          <a:prstGeom prst="roundRect">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Tree>
    <p:extLst>
      <p:ext uri="{BB962C8B-B14F-4D97-AF65-F5344CB8AC3E}">
        <p14:creationId xmlns:p14="http://schemas.microsoft.com/office/powerpoint/2010/main" val="205473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500" fill="hold"/>
                                        <p:tgtEl>
                                          <p:spTgt spid="1026"/>
                                        </p:tgtEl>
                                        <p:attrNameLst>
                                          <p:attrName>ppt_w</p:attrName>
                                        </p:attrNameLst>
                                      </p:cBhvr>
                                      <p:tavLst>
                                        <p:tav tm="0">
                                          <p:val>
                                            <p:fltVal val="0"/>
                                          </p:val>
                                        </p:tav>
                                        <p:tav tm="100000">
                                          <p:val>
                                            <p:strVal val="#ppt_w"/>
                                          </p:val>
                                        </p:tav>
                                      </p:tavLst>
                                    </p:anim>
                                    <p:anim calcmode="lin" valueType="num">
                                      <p:cBhvr>
                                        <p:cTn id="20" dur="500" fill="hold"/>
                                        <p:tgtEl>
                                          <p:spTgt spid="1026"/>
                                        </p:tgtEl>
                                        <p:attrNameLst>
                                          <p:attrName>ppt_h</p:attrName>
                                        </p:attrNameLst>
                                      </p:cBhvr>
                                      <p:tavLst>
                                        <p:tav tm="0">
                                          <p:val>
                                            <p:fltVal val="0"/>
                                          </p:val>
                                        </p:tav>
                                        <p:tav tm="100000">
                                          <p:val>
                                            <p:strVal val="#ppt_h"/>
                                          </p:val>
                                        </p:tav>
                                      </p:tavLst>
                                    </p:anim>
                                    <p:animEffect transition="in" filter="fade">
                                      <p:cBhvr>
                                        <p:cTn id="21" dur="5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repeatCount="3000" fill="hold" nodeType="clickEffect">
                                  <p:stCondLst>
                                    <p:cond delay="100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10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repeatCount="3000" fill="hold" nodeType="clickEffect">
                                  <p:stCondLst>
                                    <p:cond delay="100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10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fade">
                                      <p:cBhvr>
                                        <p:cTn id="41" dur="500"/>
                                        <p:tgtEl>
                                          <p:spTgt spid="7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ppt_w</p:attrName>
                                        </p:attrNameLst>
                                      </p:cBhvr>
                                      <p:tavLst>
                                        <p:tav tm="0">
                                          <p:val>
                                            <p:fltVal val="0"/>
                                          </p:val>
                                        </p:tav>
                                        <p:tav tm="100000">
                                          <p:val>
                                            <p:strVal val="#ppt_w"/>
                                          </p:val>
                                        </p:tav>
                                      </p:tavLst>
                                    </p:anim>
                                    <p:anim calcmode="lin" valueType="num">
                                      <p:cBhvr>
                                        <p:cTn id="47" dur="500" fill="hold"/>
                                        <p:tgtEl>
                                          <p:spTgt spid="3"/>
                                        </p:tgtEl>
                                        <p:attrNameLst>
                                          <p:attrName>ppt_h</p:attrName>
                                        </p:attrNameLst>
                                      </p:cBhvr>
                                      <p:tavLst>
                                        <p:tav tm="0">
                                          <p:val>
                                            <p:fltVal val="0"/>
                                          </p:val>
                                        </p:tav>
                                        <p:tav tm="100000">
                                          <p:val>
                                            <p:strVal val="#ppt_h"/>
                                          </p:val>
                                        </p:tav>
                                      </p:tavLst>
                                    </p:anim>
                                    <p:animEffect transition="in" filter="fade">
                                      <p:cBhvr>
                                        <p:cTn id="48" dur="500"/>
                                        <p:tgtEl>
                                          <p:spTgt spid="3"/>
                                        </p:tgtEl>
                                      </p:cBhvr>
                                    </p:animEffect>
                                  </p:childTnLst>
                                </p:cTn>
                              </p:par>
                              <p:par>
                                <p:cTn id="49" presetID="53" presetClass="entr" presetSubtype="16"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par>
                                <p:cTn id="54" presetID="53" presetClass="entr" presetSubtype="16" fill="hold" nodeType="withEffect">
                                  <p:stCondLst>
                                    <p:cond delay="0"/>
                                  </p:stCondLst>
                                  <p:childTnLst>
                                    <p:set>
                                      <p:cBhvr>
                                        <p:cTn id="55" dur="1" fill="hold">
                                          <p:stCondLst>
                                            <p:cond delay="0"/>
                                          </p:stCondLst>
                                        </p:cTn>
                                        <p:tgtEl>
                                          <p:spTgt spid="81"/>
                                        </p:tgtEl>
                                        <p:attrNameLst>
                                          <p:attrName>style.visibility</p:attrName>
                                        </p:attrNameLst>
                                      </p:cBhvr>
                                      <p:to>
                                        <p:strVal val="visible"/>
                                      </p:to>
                                    </p:set>
                                    <p:anim calcmode="lin" valueType="num">
                                      <p:cBhvr>
                                        <p:cTn id="56" dur="500" fill="hold"/>
                                        <p:tgtEl>
                                          <p:spTgt spid="81"/>
                                        </p:tgtEl>
                                        <p:attrNameLst>
                                          <p:attrName>ppt_w</p:attrName>
                                        </p:attrNameLst>
                                      </p:cBhvr>
                                      <p:tavLst>
                                        <p:tav tm="0">
                                          <p:val>
                                            <p:fltVal val="0"/>
                                          </p:val>
                                        </p:tav>
                                        <p:tav tm="100000">
                                          <p:val>
                                            <p:strVal val="#ppt_w"/>
                                          </p:val>
                                        </p:tav>
                                      </p:tavLst>
                                    </p:anim>
                                    <p:anim calcmode="lin" valueType="num">
                                      <p:cBhvr>
                                        <p:cTn id="57" dur="500" fill="hold"/>
                                        <p:tgtEl>
                                          <p:spTgt spid="81"/>
                                        </p:tgtEl>
                                        <p:attrNameLst>
                                          <p:attrName>ppt_h</p:attrName>
                                        </p:attrNameLst>
                                      </p:cBhvr>
                                      <p:tavLst>
                                        <p:tav tm="0">
                                          <p:val>
                                            <p:fltVal val="0"/>
                                          </p:val>
                                        </p:tav>
                                        <p:tav tm="100000">
                                          <p:val>
                                            <p:strVal val="#ppt_h"/>
                                          </p:val>
                                        </p:tav>
                                      </p:tavLst>
                                    </p:anim>
                                    <p:animEffect transition="in" filter="fade">
                                      <p:cBhvr>
                                        <p:cTn id="58" dur="500"/>
                                        <p:tgtEl>
                                          <p:spTgt spid="8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fade">
                                      <p:cBhvr>
                                        <p:cTn id="63" dur="500"/>
                                        <p:tgtEl>
                                          <p:spTgt spid="53"/>
                                        </p:tgtEl>
                                      </p:cBhvr>
                                    </p:animEffect>
                                  </p:childTnLst>
                                </p:cTn>
                              </p:par>
                              <p:par>
                                <p:cTn id="64" presetID="10" presetClass="entr" presetSubtype="0" fill="hold" nodeType="withEffect">
                                  <p:stCondLst>
                                    <p:cond delay="0"/>
                                  </p:stCondLst>
                                  <p:childTnLst>
                                    <p:set>
                                      <p:cBhvr>
                                        <p:cTn id="65" dur="1" fill="hold">
                                          <p:stCondLst>
                                            <p:cond delay="0"/>
                                          </p:stCondLst>
                                        </p:cTn>
                                        <p:tgtEl>
                                          <p:spTgt spid="79"/>
                                        </p:tgtEl>
                                        <p:attrNameLst>
                                          <p:attrName>style.visibility</p:attrName>
                                        </p:attrNameLst>
                                      </p:cBhvr>
                                      <p:to>
                                        <p:strVal val="visible"/>
                                      </p:to>
                                    </p:set>
                                    <p:animEffect transition="in" filter="fade">
                                      <p:cBhvr>
                                        <p:cTn id="66" dur="500"/>
                                        <p:tgtEl>
                                          <p:spTgt spid="7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left)">
                                      <p:cBhvr>
                                        <p:cTn id="71" dur="500"/>
                                        <p:tgtEl>
                                          <p:spTgt spid="54"/>
                                        </p:tgtEl>
                                      </p:cBhvr>
                                    </p:animEffect>
                                  </p:childTnLst>
                                </p:cTn>
                              </p:par>
                            </p:childTnLst>
                          </p:cTn>
                        </p:par>
                        <p:par>
                          <p:cTn id="72" fill="hold">
                            <p:stCondLst>
                              <p:cond delay="500"/>
                            </p:stCondLst>
                            <p:childTnLst>
                              <p:par>
                                <p:cTn id="73" presetID="22" presetClass="entr" presetSubtype="8" fill="hold" nodeType="afterEffect">
                                  <p:stCondLst>
                                    <p:cond delay="0"/>
                                  </p:stCondLst>
                                  <p:childTnLst>
                                    <p:set>
                                      <p:cBhvr>
                                        <p:cTn id="74" dur="1" fill="hold">
                                          <p:stCondLst>
                                            <p:cond delay="0"/>
                                          </p:stCondLst>
                                        </p:cTn>
                                        <p:tgtEl>
                                          <p:spTgt spid="80"/>
                                        </p:tgtEl>
                                        <p:attrNameLst>
                                          <p:attrName>style.visibility</p:attrName>
                                        </p:attrNameLst>
                                      </p:cBhvr>
                                      <p:to>
                                        <p:strVal val="visible"/>
                                      </p:to>
                                    </p:set>
                                    <p:animEffect transition="in" filter="wipe(left)">
                                      <p:cBhvr>
                                        <p:cTn id="75" dur="500"/>
                                        <p:tgtEl>
                                          <p:spTgt spid="80"/>
                                        </p:tgtEl>
                                      </p:cBhvr>
                                    </p:animEffect>
                                  </p:childTnLst>
                                </p:cTn>
                              </p:par>
                            </p:childTnLst>
                          </p:cTn>
                        </p:par>
                        <p:par>
                          <p:cTn id="76" fill="hold">
                            <p:stCondLst>
                              <p:cond delay="1000"/>
                            </p:stCondLst>
                            <p:childTnLst>
                              <p:par>
                                <p:cTn id="77" presetID="10" presetClass="entr" presetSubtype="0"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500"/>
                                        <p:tgtEl>
                                          <p:spTgt spid="6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wipe(left)">
                                      <p:cBhvr>
                                        <p:cTn id="84" dur="500"/>
                                        <p:tgtEl>
                                          <p:spTgt spid="55"/>
                                        </p:tgtEl>
                                      </p:cBhvr>
                                    </p:animEffect>
                                  </p:childTnLst>
                                </p:cTn>
                              </p:par>
                            </p:childTnLst>
                          </p:cTn>
                        </p:par>
                        <p:par>
                          <p:cTn id="85" fill="hold">
                            <p:stCondLst>
                              <p:cond delay="500"/>
                            </p:stCondLst>
                            <p:childTnLst>
                              <p:par>
                                <p:cTn id="86" presetID="22" presetClass="entr" presetSubtype="8" fill="hold" nodeType="afterEffect">
                                  <p:stCondLst>
                                    <p:cond delay="0"/>
                                  </p:stCondLst>
                                  <p:childTnLst>
                                    <p:set>
                                      <p:cBhvr>
                                        <p:cTn id="87" dur="1" fill="hold">
                                          <p:stCondLst>
                                            <p:cond delay="0"/>
                                          </p:stCondLst>
                                        </p:cTn>
                                        <p:tgtEl>
                                          <p:spTgt spid="82"/>
                                        </p:tgtEl>
                                        <p:attrNameLst>
                                          <p:attrName>style.visibility</p:attrName>
                                        </p:attrNameLst>
                                      </p:cBhvr>
                                      <p:to>
                                        <p:strVal val="visible"/>
                                      </p:to>
                                    </p:set>
                                    <p:animEffect transition="in" filter="wipe(left)">
                                      <p:cBhvr>
                                        <p:cTn id="88" dur="500"/>
                                        <p:tgtEl>
                                          <p:spTgt spid="82"/>
                                        </p:tgtEl>
                                      </p:cBhvr>
                                    </p:animEffect>
                                  </p:childTnLst>
                                </p:cTn>
                              </p:par>
                            </p:childTnLst>
                          </p:cTn>
                        </p:par>
                        <p:par>
                          <p:cTn id="89" fill="hold">
                            <p:stCondLst>
                              <p:cond delay="1000"/>
                            </p:stCondLst>
                            <p:childTnLst>
                              <p:par>
                                <p:cTn id="90" presetID="10" presetClass="entr" presetSubtype="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Effect transition="in" filter="fade">
                                      <p:cBhvr>
                                        <p:cTn id="92" dur="500"/>
                                        <p:tgtEl>
                                          <p:spTgt spid="6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83"/>
                                        </p:tgtEl>
                                        <p:attrNameLst>
                                          <p:attrName>style.visibility</p:attrName>
                                        </p:attrNameLst>
                                      </p:cBhvr>
                                      <p:to>
                                        <p:strVal val="visible"/>
                                      </p:to>
                                    </p:set>
                                    <p:animEffect transition="in" filter="fade">
                                      <p:cBhvr>
                                        <p:cTn id="97" dur="500"/>
                                        <p:tgtEl>
                                          <p:spTgt spid="8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76"/>
                                        </p:tgtEl>
                                        <p:attrNameLst>
                                          <p:attrName>style.visibility</p:attrName>
                                        </p:attrNameLst>
                                      </p:cBhvr>
                                      <p:to>
                                        <p:strVal val="visible"/>
                                      </p:to>
                                    </p:set>
                                    <p:animEffect transition="in" filter="fade">
                                      <p:cBhvr>
                                        <p:cTn id="10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53" grpId="0" animBg="1"/>
      <p:bldP spid="54" grpId="0" animBg="1"/>
      <p:bldP spid="55" grpId="0" animBg="1"/>
      <p:bldP spid="61" grpId="0" animBg="1"/>
      <p:bldP spid="62" grpId="0" animBg="1"/>
      <p:bldP spid="75" grpId="0" animBg="1"/>
      <p:bldP spid="76" grpId="0" animBg="1"/>
      <p:bldP spid="8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四角形: 角を丸くする 116"/>
          <p:cNvSpPr/>
          <p:nvPr/>
        </p:nvSpPr>
        <p:spPr>
          <a:xfrm>
            <a:off x="6192570" y="1367073"/>
            <a:ext cx="1874068" cy="4273236"/>
          </a:xfrm>
          <a:prstGeom prst="round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3" name="円: 塗りつぶしなし 2"/>
          <p:cNvSpPr/>
          <p:nvPr/>
        </p:nvSpPr>
        <p:spPr>
          <a:xfrm>
            <a:off x="891294" y="1969172"/>
            <a:ext cx="1174282" cy="1174282"/>
          </a:xfrm>
          <a:prstGeom prst="donu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4" name="十字形 3"/>
          <p:cNvSpPr/>
          <p:nvPr/>
        </p:nvSpPr>
        <p:spPr>
          <a:xfrm rot="2688284">
            <a:off x="891292" y="3932725"/>
            <a:ext cx="1174282" cy="1174282"/>
          </a:xfrm>
          <a:prstGeom prst="plus">
            <a:avLst>
              <a:gd name="adj" fmla="val 38043"/>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grpSp>
        <p:nvGrpSpPr>
          <p:cNvPr id="20" name="グループ化 19"/>
          <p:cNvGrpSpPr/>
          <p:nvPr/>
        </p:nvGrpSpPr>
        <p:grpSpPr>
          <a:xfrm>
            <a:off x="811563" y="1897784"/>
            <a:ext cx="1333744" cy="1317058"/>
            <a:chOff x="806917" y="3003083"/>
            <a:chExt cx="1333744" cy="1317058"/>
          </a:xfrm>
        </p:grpSpPr>
        <p:cxnSp>
          <p:nvCxnSpPr>
            <p:cNvPr id="9" name="直線コネクタ 8"/>
            <p:cNvCxnSpPr/>
            <p:nvPr/>
          </p:nvCxnSpPr>
          <p:spPr>
            <a:xfrm>
              <a:off x="1270535" y="3003083"/>
              <a:ext cx="0" cy="1309036"/>
            </a:xfrm>
            <a:prstGeom prst="line">
              <a:avLst/>
            </a:prstGeom>
            <a:ln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a:off x="1702068" y="3003083"/>
              <a:ext cx="0" cy="1309036"/>
            </a:xfrm>
            <a:prstGeom prst="line">
              <a:avLst/>
            </a:prstGeom>
            <a:ln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806919" y="3003083"/>
              <a:ext cx="0" cy="1309036"/>
            </a:xfrm>
            <a:prstGeom prst="line">
              <a:avLst/>
            </a:prstGeom>
            <a:ln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a:off x="2140661" y="3003083"/>
              <a:ext cx="0" cy="1309036"/>
            </a:xfrm>
            <a:prstGeom prst="line">
              <a:avLst/>
            </a:prstGeom>
            <a:ln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直線コネクタ 12"/>
            <p:cNvCxnSpPr>
              <a:cxnSpLocks/>
            </p:cNvCxnSpPr>
            <p:nvPr/>
          </p:nvCxnSpPr>
          <p:spPr>
            <a:xfrm flipH="1">
              <a:off x="806920" y="3003083"/>
              <a:ext cx="1333741" cy="0"/>
            </a:xfrm>
            <a:prstGeom prst="line">
              <a:avLst/>
            </a:prstGeom>
            <a:ln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直線コネクタ 16"/>
            <p:cNvCxnSpPr>
              <a:cxnSpLocks/>
            </p:cNvCxnSpPr>
            <p:nvPr/>
          </p:nvCxnSpPr>
          <p:spPr>
            <a:xfrm flipH="1">
              <a:off x="806919" y="3434616"/>
              <a:ext cx="1333741" cy="0"/>
            </a:xfrm>
            <a:prstGeom prst="line">
              <a:avLst/>
            </a:prstGeom>
            <a:ln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直線コネクタ 17"/>
            <p:cNvCxnSpPr>
              <a:cxnSpLocks/>
            </p:cNvCxnSpPr>
            <p:nvPr/>
          </p:nvCxnSpPr>
          <p:spPr>
            <a:xfrm flipH="1">
              <a:off x="806918" y="3867752"/>
              <a:ext cx="1333741" cy="0"/>
            </a:xfrm>
            <a:prstGeom prst="line">
              <a:avLst/>
            </a:prstGeom>
            <a:ln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9" name="直線コネクタ 18"/>
            <p:cNvCxnSpPr>
              <a:cxnSpLocks/>
            </p:cNvCxnSpPr>
            <p:nvPr/>
          </p:nvCxnSpPr>
          <p:spPr>
            <a:xfrm flipH="1">
              <a:off x="806917" y="4320141"/>
              <a:ext cx="1333741" cy="0"/>
            </a:xfrm>
            <a:prstGeom prst="line">
              <a:avLst/>
            </a:prstGeom>
            <a:ln cap="rnd">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21" name="グループ化 20"/>
          <p:cNvGrpSpPr/>
          <p:nvPr/>
        </p:nvGrpSpPr>
        <p:grpSpPr>
          <a:xfrm>
            <a:off x="813166" y="3865348"/>
            <a:ext cx="1333744" cy="1317058"/>
            <a:chOff x="806917" y="3003083"/>
            <a:chExt cx="1333744" cy="1317058"/>
          </a:xfrm>
        </p:grpSpPr>
        <p:cxnSp>
          <p:nvCxnSpPr>
            <p:cNvPr id="22" name="直線コネクタ 21"/>
            <p:cNvCxnSpPr/>
            <p:nvPr/>
          </p:nvCxnSpPr>
          <p:spPr>
            <a:xfrm>
              <a:off x="1270535" y="3003083"/>
              <a:ext cx="0" cy="1309036"/>
            </a:xfrm>
            <a:prstGeom prst="line">
              <a:avLst/>
            </a:prstGeom>
            <a:ln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3" name="直線コネクタ 22"/>
            <p:cNvCxnSpPr/>
            <p:nvPr/>
          </p:nvCxnSpPr>
          <p:spPr>
            <a:xfrm>
              <a:off x="1702068" y="3003083"/>
              <a:ext cx="0" cy="1309036"/>
            </a:xfrm>
            <a:prstGeom prst="line">
              <a:avLst/>
            </a:prstGeom>
            <a:ln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4" name="直線コネクタ 23"/>
            <p:cNvCxnSpPr/>
            <p:nvPr/>
          </p:nvCxnSpPr>
          <p:spPr>
            <a:xfrm>
              <a:off x="806919" y="3003083"/>
              <a:ext cx="0" cy="1309036"/>
            </a:xfrm>
            <a:prstGeom prst="line">
              <a:avLst/>
            </a:prstGeom>
            <a:ln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5" name="直線コネクタ 24"/>
            <p:cNvCxnSpPr/>
            <p:nvPr/>
          </p:nvCxnSpPr>
          <p:spPr>
            <a:xfrm>
              <a:off x="2140661" y="3003083"/>
              <a:ext cx="0" cy="1309036"/>
            </a:xfrm>
            <a:prstGeom prst="line">
              <a:avLst/>
            </a:prstGeom>
            <a:ln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6" name="直線コネクタ 25"/>
            <p:cNvCxnSpPr>
              <a:cxnSpLocks/>
            </p:cNvCxnSpPr>
            <p:nvPr/>
          </p:nvCxnSpPr>
          <p:spPr>
            <a:xfrm flipH="1">
              <a:off x="806920" y="3003083"/>
              <a:ext cx="1333741" cy="0"/>
            </a:xfrm>
            <a:prstGeom prst="line">
              <a:avLst/>
            </a:prstGeom>
            <a:ln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7" name="直線コネクタ 26"/>
            <p:cNvCxnSpPr>
              <a:cxnSpLocks/>
            </p:cNvCxnSpPr>
            <p:nvPr/>
          </p:nvCxnSpPr>
          <p:spPr>
            <a:xfrm flipH="1">
              <a:off x="806919" y="3434616"/>
              <a:ext cx="1333741" cy="0"/>
            </a:xfrm>
            <a:prstGeom prst="line">
              <a:avLst/>
            </a:prstGeom>
            <a:ln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直線コネクタ 27"/>
            <p:cNvCxnSpPr>
              <a:cxnSpLocks/>
            </p:cNvCxnSpPr>
            <p:nvPr/>
          </p:nvCxnSpPr>
          <p:spPr>
            <a:xfrm flipH="1">
              <a:off x="806918" y="3867752"/>
              <a:ext cx="1333741" cy="0"/>
            </a:xfrm>
            <a:prstGeom prst="line">
              <a:avLst/>
            </a:prstGeom>
            <a:ln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9" name="直線コネクタ 28"/>
            <p:cNvCxnSpPr>
              <a:cxnSpLocks/>
            </p:cNvCxnSpPr>
            <p:nvPr/>
          </p:nvCxnSpPr>
          <p:spPr>
            <a:xfrm flipH="1">
              <a:off x="806917" y="4320141"/>
              <a:ext cx="1333741" cy="0"/>
            </a:xfrm>
            <a:prstGeom prst="line">
              <a:avLst/>
            </a:prstGeom>
            <a:ln cap="rnd">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6" name="グループ化 5"/>
          <p:cNvGrpSpPr/>
          <p:nvPr/>
        </p:nvGrpSpPr>
        <p:grpSpPr>
          <a:xfrm>
            <a:off x="3139271" y="1897783"/>
            <a:ext cx="1392782" cy="1294594"/>
            <a:chOff x="3139271" y="1897783"/>
            <a:chExt cx="1392782" cy="1294594"/>
          </a:xfrm>
        </p:grpSpPr>
        <p:sp>
          <p:nvSpPr>
            <p:cNvPr id="30" name="正方形/長方形 29"/>
            <p:cNvSpPr/>
            <p:nvPr/>
          </p:nvSpPr>
          <p:spPr>
            <a:xfrm>
              <a:off x="3602889" y="1897784"/>
              <a:ext cx="463618" cy="431533"/>
            </a:xfrm>
            <a:prstGeom prst="rect">
              <a:avLst/>
            </a:prstGeom>
            <a:solidFill>
              <a:schemeClr val="tx1">
                <a:lumMod val="65000"/>
                <a:lumOff val="35000"/>
              </a:schemeClr>
            </a:solidFill>
            <a:ln cap="sq">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31" name="正方形/長方形 30"/>
            <p:cNvSpPr/>
            <p:nvPr/>
          </p:nvSpPr>
          <p:spPr>
            <a:xfrm>
              <a:off x="3139271" y="1897783"/>
              <a:ext cx="463618" cy="431533"/>
            </a:xfrm>
            <a:prstGeom prst="rect">
              <a:avLst/>
            </a:prstGeom>
            <a:solidFill>
              <a:schemeClr val="bg1">
                <a:lumMod val="75000"/>
              </a:schemeClr>
            </a:solidFill>
            <a:ln cap="sq">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32" name="正方形/長方形 31"/>
            <p:cNvSpPr/>
            <p:nvPr/>
          </p:nvSpPr>
          <p:spPr>
            <a:xfrm>
              <a:off x="4066507" y="1897784"/>
              <a:ext cx="463618" cy="431533"/>
            </a:xfrm>
            <a:prstGeom prst="rect">
              <a:avLst/>
            </a:prstGeom>
            <a:solidFill>
              <a:schemeClr val="bg1">
                <a:lumMod val="75000"/>
              </a:schemeClr>
            </a:solidFill>
            <a:ln cap="sq">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33" name="正方形/長方形 32"/>
            <p:cNvSpPr/>
            <p:nvPr/>
          </p:nvSpPr>
          <p:spPr>
            <a:xfrm>
              <a:off x="3139271" y="2329316"/>
              <a:ext cx="463618" cy="431533"/>
            </a:xfrm>
            <a:prstGeom prst="rect">
              <a:avLst/>
            </a:prstGeom>
            <a:solidFill>
              <a:schemeClr val="tx1">
                <a:lumMod val="65000"/>
                <a:lumOff val="35000"/>
              </a:schemeClr>
            </a:solidFill>
            <a:ln cap="sq">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34" name="正方形/長方形 33"/>
            <p:cNvSpPr/>
            <p:nvPr/>
          </p:nvSpPr>
          <p:spPr>
            <a:xfrm>
              <a:off x="4068435" y="2327155"/>
              <a:ext cx="463618" cy="431533"/>
            </a:xfrm>
            <a:prstGeom prst="rect">
              <a:avLst/>
            </a:prstGeom>
            <a:solidFill>
              <a:schemeClr val="tx1">
                <a:lumMod val="65000"/>
                <a:lumOff val="35000"/>
              </a:schemeClr>
            </a:solidFill>
            <a:ln cap="sq">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35" name="正方形/長方形 34"/>
            <p:cNvSpPr/>
            <p:nvPr/>
          </p:nvSpPr>
          <p:spPr>
            <a:xfrm>
              <a:off x="3600961" y="2329315"/>
              <a:ext cx="463618" cy="431533"/>
            </a:xfrm>
            <a:prstGeom prst="rect">
              <a:avLst/>
            </a:prstGeom>
            <a:solidFill>
              <a:schemeClr val="bg1"/>
            </a:solidFill>
            <a:ln cap="sq">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36" name="正方形/長方形 35"/>
            <p:cNvSpPr/>
            <p:nvPr/>
          </p:nvSpPr>
          <p:spPr>
            <a:xfrm>
              <a:off x="3602889" y="2760844"/>
              <a:ext cx="463618" cy="431533"/>
            </a:xfrm>
            <a:prstGeom prst="rect">
              <a:avLst/>
            </a:prstGeom>
            <a:solidFill>
              <a:schemeClr val="tx1">
                <a:lumMod val="65000"/>
                <a:lumOff val="35000"/>
              </a:schemeClr>
            </a:solidFill>
            <a:ln cap="sq">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37" name="正方形/長方形 36"/>
            <p:cNvSpPr/>
            <p:nvPr/>
          </p:nvSpPr>
          <p:spPr>
            <a:xfrm>
              <a:off x="3139271" y="2760843"/>
              <a:ext cx="463618" cy="431533"/>
            </a:xfrm>
            <a:prstGeom prst="rect">
              <a:avLst/>
            </a:prstGeom>
            <a:solidFill>
              <a:schemeClr val="bg1">
                <a:lumMod val="75000"/>
              </a:schemeClr>
            </a:solidFill>
            <a:ln cap="sq">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38" name="正方形/長方形 37"/>
            <p:cNvSpPr/>
            <p:nvPr/>
          </p:nvSpPr>
          <p:spPr>
            <a:xfrm>
              <a:off x="4066507" y="2760844"/>
              <a:ext cx="463618" cy="431533"/>
            </a:xfrm>
            <a:prstGeom prst="rect">
              <a:avLst/>
            </a:prstGeom>
            <a:solidFill>
              <a:schemeClr val="bg1">
                <a:lumMod val="75000"/>
              </a:schemeClr>
            </a:solidFill>
            <a:ln cap="sq">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grpSp>
      <p:grpSp>
        <p:nvGrpSpPr>
          <p:cNvPr id="7" name="グループ化 6"/>
          <p:cNvGrpSpPr/>
          <p:nvPr/>
        </p:nvGrpSpPr>
        <p:grpSpPr>
          <a:xfrm>
            <a:off x="3139271" y="3865347"/>
            <a:ext cx="1392782" cy="1294594"/>
            <a:chOff x="3139271" y="3865347"/>
            <a:chExt cx="1392782" cy="1294594"/>
          </a:xfrm>
        </p:grpSpPr>
        <p:sp>
          <p:nvSpPr>
            <p:cNvPr id="39" name="正方形/長方形 38"/>
            <p:cNvSpPr/>
            <p:nvPr/>
          </p:nvSpPr>
          <p:spPr>
            <a:xfrm>
              <a:off x="3602889" y="3865348"/>
              <a:ext cx="463618" cy="431533"/>
            </a:xfrm>
            <a:prstGeom prst="rect">
              <a:avLst/>
            </a:prstGeom>
            <a:solidFill>
              <a:schemeClr val="bg1">
                <a:lumMod val="95000"/>
              </a:schemeClr>
            </a:solidFill>
            <a:ln cap="sq">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40" name="正方形/長方形 39"/>
            <p:cNvSpPr/>
            <p:nvPr/>
          </p:nvSpPr>
          <p:spPr>
            <a:xfrm>
              <a:off x="3139271" y="3865347"/>
              <a:ext cx="463618" cy="431533"/>
            </a:xfrm>
            <a:prstGeom prst="rect">
              <a:avLst/>
            </a:prstGeom>
            <a:solidFill>
              <a:schemeClr val="bg1">
                <a:lumMod val="75000"/>
              </a:schemeClr>
            </a:solidFill>
            <a:ln cap="sq">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41" name="正方形/長方形 40"/>
            <p:cNvSpPr/>
            <p:nvPr/>
          </p:nvSpPr>
          <p:spPr>
            <a:xfrm>
              <a:off x="4068435" y="3865348"/>
              <a:ext cx="463618" cy="431533"/>
            </a:xfrm>
            <a:prstGeom prst="rect">
              <a:avLst/>
            </a:prstGeom>
            <a:solidFill>
              <a:schemeClr val="bg1">
                <a:lumMod val="75000"/>
              </a:schemeClr>
            </a:solidFill>
            <a:ln cap="sq">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42" name="正方形/長方形 41"/>
            <p:cNvSpPr/>
            <p:nvPr/>
          </p:nvSpPr>
          <p:spPr>
            <a:xfrm>
              <a:off x="3139271" y="4296880"/>
              <a:ext cx="463618" cy="431533"/>
            </a:xfrm>
            <a:prstGeom prst="rect">
              <a:avLst/>
            </a:prstGeom>
            <a:solidFill>
              <a:schemeClr val="bg1">
                <a:lumMod val="95000"/>
              </a:schemeClr>
            </a:solidFill>
            <a:ln cap="sq">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43" name="正方形/長方形 42"/>
            <p:cNvSpPr/>
            <p:nvPr/>
          </p:nvSpPr>
          <p:spPr>
            <a:xfrm>
              <a:off x="4068435" y="4294882"/>
              <a:ext cx="463618" cy="431533"/>
            </a:xfrm>
            <a:prstGeom prst="rect">
              <a:avLst/>
            </a:prstGeom>
            <a:solidFill>
              <a:schemeClr val="bg1">
                <a:lumMod val="95000"/>
              </a:schemeClr>
            </a:solidFill>
            <a:ln cap="sq">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44" name="正方形/長方形 43"/>
            <p:cNvSpPr/>
            <p:nvPr/>
          </p:nvSpPr>
          <p:spPr>
            <a:xfrm>
              <a:off x="3600961" y="4296879"/>
              <a:ext cx="463618" cy="431533"/>
            </a:xfrm>
            <a:prstGeom prst="rect">
              <a:avLst/>
            </a:prstGeom>
            <a:solidFill>
              <a:schemeClr val="tx1"/>
            </a:solidFill>
            <a:ln cap="sq">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45" name="正方形/長方形 44"/>
            <p:cNvSpPr/>
            <p:nvPr/>
          </p:nvSpPr>
          <p:spPr>
            <a:xfrm>
              <a:off x="3602889" y="4728408"/>
              <a:ext cx="463618" cy="431533"/>
            </a:xfrm>
            <a:prstGeom prst="rect">
              <a:avLst/>
            </a:prstGeom>
            <a:solidFill>
              <a:schemeClr val="bg1">
                <a:lumMod val="95000"/>
              </a:schemeClr>
            </a:solidFill>
            <a:ln cap="sq">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46" name="正方形/長方形 45"/>
            <p:cNvSpPr/>
            <p:nvPr/>
          </p:nvSpPr>
          <p:spPr>
            <a:xfrm>
              <a:off x="3139271" y="4728407"/>
              <a:ext cx="463618" cy="431533"/>
            </a:xfrm>
            <a:prstGeom prst="rect">
              <a:avLst/>
            </a:prstGeom>
            <a:solidFill>
              <a:schemeClr val="bg1">
                <a:lumMod val="75000"/>
              </a:schemeClr>
            </a:solidFill>
            <a:ln cap="sq">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47" name="正方形/長方形 46"/>
            <p:cNvSpPr/>
            <p:nvPr/>
          </p:nvSpPr>
          <p:spPr>
            <a:xfrm>
              <a:off x="4068435" y="4728408"/>
              <a:ext cx="463618" cy="431533"/>
            </a:xfrm>
            <a:prstGeom prst="rect">
              <a:avLst/>
            </a:prstGeom>
            <a:solidFill>
              <a:schemeClr val="bg1">
                <a:lumMod val="75000"/>
              </a:schemeClr>
            </a:solidFill>
            <a:ln cap="sq">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grpSp>
      <p:grpSp>
        <p:nvGrpSpPr>
          <p:cNvPr id="67" name="グループ化 66"/>
          <p:cNvGrpSpPr/>
          <p:nvPr/>
        </p:nvGrpSpPr>
        <p:grpSpPr>
          <a:xfrm>
            <a:off x="5642195" y="1886726"/>
            <a:ext cx="157207" cy="1348528"/>
            <a:chOff x="6467386" y="1866314"/>
            <a:chExt cx="157207" cy="1348528"/>
          </a:xfrm>
        </p:grpSpPr>
        <p:sp>
          <p:nvSpPr>
            <p:cNvPr id="48" name="正方形/長方形 47"/>
            <p:cNvSpPr/>
            <p:nvPr/>
          </p:nvSpPr>
          <p:spPr>
            <a:xfrm>
              <a:off x="6467386" y="1866314"/>
              <a:ext cx="157207" cy="146327"/>
            </a:xfrm>
            <a:prstGeom prst="rect">
              <a:avLst/>
            </a:prstGeom>
            <a:solidFill>
              <a:schemeClr val="bg1">
                <a:lumMod val="75000"/>
              </a:schemeClr>
            </a:solidFill>
            <a:ln cap="sq">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49" name="正方形/長方形 48"/>
            <p:cNvSpPr/>
            <p:nvPr/>
          </p:nvSpPr>
          <p:spPr>
            <a:xfrm>
              <a:off x="6467386" y="2020774"/>
              <a:ext cx="157207" cy="146327"/>
            </a:xfrm>
            <a:prstGeom prst="rect">
              <a:avLst/>
            </a:prstGeom>
            <a:solidFill>
              <a:schemeClr val="tx1">
                <a:lumMod val="65000"/>
                <a:lumOff val="35000"/>
              </a:schemeClr>
            </a:solidFill>
            <a:ln cap="sq">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50" name="正方形/長方形 49"/>
            <p:cNvSpPr/>
            <p:nvPr/>
          </p:nvSpPr>
          <p:spPr>
            <a:xfrm>
              <a:off x="6467386" y="2165041"/>
              <a:ext cx="157207" cy="146327"/>
            </a:xfrm>
            <a:prstGeom prst="rect">
              <a:avLst/>
            </a:prstGeom>
            <a:solidFill>
              <a:schemeClr val="bg1">
                <a:lumMod val="75000"/>
              </a:schemeClr>
            </a:solidFill>
            <a:ln cap="sq">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52" name="正方形/長方形 51"/>
            <p:cNvSpPr/>
            <p:nvPr/>
          </p:nvSpPr>
          <p:spPr>
            <a:xfrm>
              <a:off x="6467386" y="2320519"/>
              <a:ext cx="157207" cy="146327"/>
            </a:xfrm>
            <a:prstGeom prst="rect">
              <a:avLst/>
            </a:prstGeom>
            <a:solidFill>
              <a:schemeClr val="tx1">
                <a:lumMod val="65000"/>
                <a:lumOff val="35000"/>
              </a:schemeClr>
            </a:solidFill>
            <a:ln cap="sq">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53" name="正方形/長方形 52"/>
            <p:cNvSpPr/>
            <p:nvPr/>
          </p:nvSpPr>
          <p:spPr>
            <a:xfrm>
              <a:off x="6467386" y="2474979"/>
              <a:ext cx="157207" cy="146327"/>
            </a:xfrm>
            <a:prstGeom prst="rect">
              <a:avLst/>
            </a:prstGeom>
            <a:solidFill>
              <a:schemeClr val="bg1"/>
            </a:solidFill>
            <a:ln cap="sq">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54" name="正方形/長方形 53"/>
            <p:cNvSpPr/>
            <p:nvPr/>
          </p:nvSpPr>
          <p:spPr>
            <a:xfrm>
              <a:off x="6467386" y="2619246"/>
              <a:ext cx="157207" cy="146327"/>
            </a:xfrm>
            <a:prstGeom prst="rect">
              <a:avLst/>
            </a:prstGeom>
            <a:solidFill>
              <a:schemeClr val="tx1">
                <a:lumMod val="65000"/>
                <a:lumOff val="35000"/>
              </a:schemeClr>
            </a:solidFill>
            <a:ln cap="sq">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55" name="正方形/長方形 54"/>
            <p:cNvSpPr/>
            <p:nvPr/>
          </p:nvSpPr>
          <p:spPr>
            <a:xfrm>
              <a:off x="6467386" y="2769788"/>
              <a:ext cx="157207" cy="146327"/>
            </a:xfrm>
            <a:prstGeom prst="rect">
              <a:avLst/>
            </a:prstGeom>
            <a:solidFill>
              <a:schemeClr val="bg1">
                <a:lumMod val="75000"/>
              </a:schemeClr>
            </a:solidFill>
            <a:ln cap="sq">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56" name="正方形/長方形 55"/>
            <p:cNvSpPr/>
            <p:nvPr/>
          </p:nvSpPr>
          <p:spPr>
            <a:xfrm>
              <a:off x="6467386" y="2924248"/>
              <a:ext cx="157207" cy="146327"/>
            </a:xfrm>
            <a:prstGeom prst="rect">
              <a:avLst/>
            </a:prstGeom>
            <a:solidFill>
              <a:schemeClr val="tx1">
                <a:lumMod val="65000"/>
                <a:lumOff val="35000"/>
              </a:schemeClr>
            </a:solidFill>
            <a:ln cap="sq">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57" name="正方形/長方形 56"/>
            <p:cNvSpPr/>
            <p:nvPr/>
          </p:nvSpPr>
          <p:spPr>
            <a:xfrm>
              <a:off x="6467386" y="3068515"/>
              <a:ext cx="157207" cy="146327"/>
            </a:xfrm>
            <a:prstGeom prst="rect">
              <a:avLst/>
            </a:prstGeom>
            <a:solidFill>
              <a:schemeClr val="bg1">
                <a:lumMod val="75000"/>
              </a:schemeClr>
            </a:solidFill>
            <a:ln cap="sq">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grpSp>
      <p:grpSp>
        <p:nvGrpSpPr>
          <p:cNvPr id="68" name="グループ化 67"/>
          <p:cNvGrpSpPr/>
          <p:nvPr/>
        </p:nvGrpSpPr>
        <p:grpSpPr>
          <a:xfrm>
            <a:off x="5642195" y="3849828"/>
            <a:ext cx="157207" cy="1348528"/>
            <a:chOff x="6467386" y="3865347"/>
            <a:chExt cx="157207" cy="1348528"/>
          </a:xfrm>
        </p:grpSpPr>
        <p:sp>
          <p:nvSpPr>
            <p:cNvPr id="58" name="正方形/長方形 57"/>
            <p:cNvSpPr/>
            <p:nvPr/>
          </p:nvSpPr>
          <p:spPr>
            <a:xfrm>
              <a:off x="6467386" y="3865347"/>
              <a:ext cx="157207" cy="146327"/>
            </a:xfrm>
            <a:prstGeom prst="rect">
              <a:avLst/>
            </a:prstGeom>
            <a:solidFill>
              <a:schemeClr val="bg1">
                <a:lumMod val="75000"/>
              </a:schemeClr>
            </a:solidFill>
            <a:ln cap="sq">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b="1" dirty="0">
                <a:solidFill>
                  <a:srgbClr val="FFFFFF"/>
                </a:solidFill>
                <a:latin typeface="+mn-ea"/>
                <a:cs typeface="ＭＳ Ｐゴシック"/>
              </a:endParaRPr>
            </a:p>
          </p:txBody>
        </p:sp>
        <p:sp>
          <p:nvSpPr>
            <p:cNvPr id="59" name="正方形/長方形 58"/>
            <p:cNvSpPr/>
            <p:nvPr/>
          </p:nvSpPr>
          <p:spPr>
            <a:xfrm>
              <a:off x="6467386" y="4019807"/>
              <a:ext cx="157207" cy="146327"/>
            </a:xfrm>
            <a:prstGeom prst="rect">
              <a:avLst/>
            </a:prstGeom>
            <a:solidFill>
              <a:schemeClr val="bg1">
                <a:lumMod val="95000"/>
              </a:schemeClr>
            </a:solidFill>
            <a:ln cap="sq">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b="1" dirty="0">
                <a:solidFill>
                  <a:srgbClr val="FFFFFF"/>
                </a:solidFill>
                <a:latin typeface="+mn-ea"/>
                <a:cs typeface="ＭＳ Ｐゴシック"/>
              </a:endParaRPr>
            </a:p>
          </p:txBody>
        </p:sp>
        <p:sp>
          <p:nvSpPr>
            <p:cNvPr id="60" name="正方形/長方形 59"/>
            <p:cNvSpPr/>
            <p:nvPr/>
          </p:nvSpPr>
          <p:spPr>
            <a:xfrm>
              <a:off x="6467386" y="4164074"/>
              <a:ext cx="157207" cy="146327"/>
            </a:xfrm>
            <a:prstGeom prst="rect">
              <a:avLst/>
            </a:prstGeom>
            <a:solidFill>
              <a:schemeClr val="bg1">
                <a:lumMod val="75000"/>
              </a:schemeClr>
            </a:solidFill>
            <a:ln cap="sq">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b="1" dirty="0">
                <a:solidFill>
                  <a:srgbClr val="FFFFFF"/>
                </a:solidFill>
                <a:latin typeface="+mn-ea"/>
                <a:cs typeface="ＭＳ Ｐゴシック"/>
              </a:endParaRPr>
            </a:p>
          </p:txBody>
        </p:sp>
        <p:sp>
          <p:nvSpPr>
            <p:cNvPr id="61" name="正方形/長方形 60"/>
            <p:cNvSpPr/>
            <p:nvPr/>
          </p:nvSpPr>
          <p:spPr>
            <a:xfrm>
              <a:off x="6467386" y="4319552"/>
              <a:ext cx="157207" cy="146327"/>
            </a:xfrm>
            <a:prstGeom prst="rect">
              <a:avLst/>
            </a:prstGeom>
            <a:solidFill>
              <a:schemeClr val="bg1">
                <a:lumMod val="95000"/>
              </a:schemeClr>
            </a:solidFill>
            <a:ln cap="sq">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b="1" dirty="0">
                <a:solidFill>
                  <a:srgbClr val="FFFFFF"/>
                </a:solidFill>
                <a:latin typeface="+mn-ea"/>
                <a:cs typeface="ＭＳ Ｐゴシック"/>
              </a:endParaRPr>
            </a:p>
          </p:txBody>
        </p:sp>
        <p:sp>
          <p:nvSpPr>
            <p:cNvPr id="62" name="正方形/長方形 61"/>
            <p:cNvSpPr/>
            <p:nvPr/>
          </p:nvSpPr>
          <p:spPr>
            <a:xfrm>
              <a:off x="6467386" y="4474012"/>
              <a:ext cx="157207" cy="146327"/>
            </a:xfrm>
            <a:prstGeom prst="rect">
              <a:avLst/>
            </a:prstGeom>
            <a:solidFill>
              <a:schemeClr val="tx1"/>
            </a:solidFill>
            <a:ln cap="sq">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b="1" dirty="0">
                <a:solidFill>
                  <a:srgbClr val="FFFFFF"/>
                </a:solidFill>
                <a:latin typeface="+mn-ea"/>
                <a:cs typeface="ＭＳ Ｐゴシック"/>
              </a:endParaRPr>
            </a:p>
          </p:txBody>
        </p:sp>
        <p:sp>
          <p:nvSpPr>
            <p:cNvPr id="63" name="正方形/長方形 62"/>
            <p:cNvSpPr/>
            <p:nvPr/>
          </p:nvSpPr>
          <p:spPr>
            <a:xfrm>
              <a:off x="6467386" y="4618279"/>
              <a:ext cx="157207" cy="146327"/>
            </a:xfrm>
            <a:prstGeom prst="rect">
              <a:avLst/>
            </a:prstGeom>
            <a:solidFill>
              <a:schemeClr val="bg1">
                <a:lumMod val="95000"/>
              </a:schemeClr>
            </a:solidFill>
            <a:ln cap="sq">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b="1" dirty="0">
                <a:solidFill>
                  <a:srgbClr val="FFFFFF"/>
                </a:solidFill>
                <a:latin typeface="+mn-ea"/>
                <a:cs typeface="ＭＳ Ｐゴシック"/>
              </a:endParaRPr>
            </a:p>
          </p:txBody>
        </p:sp>
        <p:sp>
          <p:nvSpPr>
            <p:cNvPr id="64" name="正方形/長方形 63"/>
            <p:cNvSpPr/>
            <p:nvPr/>
          </p:nvSpPr>
          <p:spPr>
            <a:xfrm>
              <a:off x="6467386" y="4768821"/>
              <a:ext cx="157207" cy="146327"/>
            </a:xfrm>
            <a:prstGeom prst="rect">
              <a:avLst/>
            </a:prstGeom>
            <a:solidFill>
              <a:schemeClr val="bg1">
                <a:lumMod val="75000"/>
              </a:schemeClr>
            </a:solidFill>
            <a:ln cap="sq">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b="1" dirty="0">
                <a:solidFill>
                  <a:srgbClr val="FFFFFF"/>
                </a:solidFill>
                <a:latin typeface="+mn-ea"/>
                <a:cs typeface="ＭＳ Ｐゴシック"/>
              </a:endParaRPr>
            </a:p>
          </p:txBody>
        </p:sp>
        <p:sp>
          <p:nvSpPr>
            <p:cNvPr id="65" name="正方形/長方形 64"/>
            <p:cNvSpPr/>
            <p:nvPr/>
          </p:nvSpPr>
          <p:spPr>
            <a:xfrm>
              <a:off x="6467386" y="4923281"/>
              <a:ext cx="157207" cy="146327"/>
            </a:xfrm>
            <a:prstGeom prst="rect">
              <a:avLst/>
            </a:prstGeom>
            <a:solidFill>
              <a:schemeClr val="bg1">
                <a:lumMod val="95000"/>
              </a:schemeClr>
            </a:solidFill>
            <a:ln cap="sq">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b="1" dirty="0">
                <a:solidFill>
                  <a:srgbClr val="FFFFFF"/>
                </a:solidFill>
                <a:latin typeface="+mn-ea"/>
                <a:cs typeface="ＭＳ Ｐゴシック"/>
              </a:endParaRPr>
            </a:p>
          </p:txBody>
        </p:sp>
        <p:sp>
          <p:nvSpPr>
            <p:cNvPr id="66" name="正方形/長方形 65"/>
            <p:cNvSpPr/>
            <p:nvPr/>
          </p:nvSpPr>
          <p:spPr>
            <a:xfrm>
              <a:off x="6467386" y="5067548"/>
              <a:ext cx="157207" cy="146327"/>
            </a:xfrm>
            <a:prstGeom prst="rect">
              <a:avLst/>
            </a:prstGeom>
            <a:solidFill>
              <a:schemeClr val="bg1">
                <a:lumMod val="75000"/>
              </a:schemeClr>
            </a:solidFill>
            <a:ln cap="sq">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b="1" dirty="0">
                <a:solidFill>
                  <a:srgbClr val="FFFFFF"/>
                </a:solidFill>
                <a:latin typeface="+mn-ea"/>
                <a:cs typeface="ＭＳ Ｐゴシック"/>
              </a:endParaRPr>
            </a:p>
          </p:txBody>
        </p:sp>
      </p:grpSp>
      <p:grpSp>
        <p:nvGrpSpPr>
          <p:cNvPr id="8" name="グループ化 7"/>
          <p:cNvGrpSpPr/>
          <p:nvPr/>
        </p:nvGrpSpPr>
        <p:grpSpPr>
          <a:xfrm>
            <a:off x="6466615" y="1736841"/>
            <a:ext cx="1360919" cy="3549495"/>
            <a:chOff x="6965769" y="1735847"/>
            <a:chExt cx="1360919" cy="3549495"/>
          </a:xfrm>
        </p:grpSpPr>
        <p:sp>
          <p:nvSpPr>
            <p:cNvPr id="69" name="楕円 68"/>
            <p:cNvSpPr/>
            <p:nvPr/>
          </p:nvSpPr>
          <p:spPr>
            <a:xfrm>
              <a:off x="6965772" y="2978972"/>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70" name="楕円 69"/>
            <p:cNvSpPr/>
            <p:nvPr/>
          </p:nvSpPr>
          <p:spPr>
            <a:xfrm>
              <a:off x="6965772" y="3390310"/>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71" name="楕円 70"/>
            <p:cNvSpPr/>
            <p:nvPr/>
          </p:nvSpPr>
          <p:spPr>
            <a:xfrm>
              <a:off x="6965771" y="3806237"/>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72" name="楕円 71"/>
            <p:cNvSpPr/>
            <p:nvPr/>
          </p:nvSpPr>
          <p:spPr>
            <a:xfrm>
              <a:off x="8091285" y="2979439"/>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73" name="楕円 72"/>
            <p:cNvSpPr/>
            <p:nvPr/>
          </p:nvSpPr>
          <p:spPr>
            <a:xfrm>
              <a:off x="8091285" y="3808154"/>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cxnSp>
          <p:nvCxnSpPr>
            <p:cNvPr id="74" name="直線矢印コネクタ 73"/>
            <p:cNvCxnSpPr>
              <a:stCxn id="69" idx="6"/>
              <a:endCxn id="72" idx="2"/>
            </p:cNvCxnSpPr>
            <p:nvPr/>
          </p:nvCxnSpPr>
          <p:spPr>
            <a:xfrm>
              <a:off x="7201175" y="3096674"/>
              <a:ext cx="890110" cy="46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5" name="直線矢印コネクタ 74"/>
            <p:cNvCxnSpPr>
              <a:stCxn id="70" idx="6"/>
              <a:endCxn id="72" idx="2"/>
            </p:cNvCxnSpPr>
            <p:nvPr/>
          </p:nvCxnSpPr>
          <p:spPr>
            <a:xfrm flipV="1">
              <a:off x="7201175" y="3097141"/>
              <a:ext cx="890110" cy="4108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6" name="直線矢印コネクタ 75"/>
            <p:cNvCxnSpPr>
              <a:stCxn id="71" idx="6"/>
              <a:endCxn id="72" idx="3"/>
            </p:cNvCxnSpPr>
            <p:nvPr/>
          </p:nvCxnSpPr>
          <p:spPr>
            <a:xfrm flipV="1">
              <a:off x="7201174" y="3180368"/>
              <a:ext cx="924585" cy="7435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7" name="直線矢印コネクタ 76"/>
            <p:cNvCxnSpPr>
              <a:stCxn id="69" idx="6"/>
              <a:endCxn id="73" idx="1"/>
            </p:cNvCxnSpPr>
            <p:nvPr/>
          </p:nvCxnSpPr>
          <p:spPr>
            <a:xfrm>
              <a:off x="7201175" y="3096674"/>
              <a:ext cx="924584" cy="7459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8" name="直線矢印コネクタ 77"/>
            <p:cNvCxnSpPr>
              <a:stCxn id="70" idx="6"/>
              <a:endCxn id="73" idx="2"/>
            </p:cNvCxnSpPr>
            <p:nvPr/>
          </p:nvCxnSpPr>
          <p:spPr>
            <a:xfrm>
              <a:off x="7201175" y="3508012"/>
              <a:ext cx="890110" cy="4178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直線矢印コネクタ 78"/>
            <p:cNvCxnSpPr>
              <a:stCxn id="71" idx="6"/>
              <a:endCxn id="73" idx="2"/>
            </p:cNvCxnSpPr>
            <p:nvPr/>
          </p:nvCxnSpPr>
          <p:spPr>
            <a:xfrm>
              <a:off x="7201174" y="3923939"/>
              <a:ext cx="890111" cy="19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0" name="楕円 79"/>
            <p:cNvSpPr/>
            <p:nvPr/>
          </p:nvSpPr>
          <p:spPr>
            <a:xfrm>
              <a:off x="6965771" y="4222674"/>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81" name="楕円 80"/>
            <p:cNvSpPr/>
            <p:nvPr/>
          </p:nvSpPr>
          <p:spPr>
            <a:xfrm>
              <a:off x="6965771" y="4634012"/>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82" name="楕円 81"/>
            <p:cNvSpPr/>
            <p:nvPr/>
          </p:nvSpPr>
          <p:spPr>
            <a:xfrm>
              <a:off x="6965770" y="5049939"/>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cxnSp>
          <p:nvCxnSpPr>
            <p:cNvPr id="83" name="直線矢印コネクタ 82"/>
            <p:cNvCxnSpPr>
              <a:cxnSpLocks/>
              <a:stCxn id="80" idx="7"/>
              <a:endCxn id="72" idx="3"/>
            </p:cNvCxnSpPr>
            <p:nvPr/>
          </p:nvCxnSpPr>
          <p:spPr>
            <a:xfrm flipV="1">
              <a:off x="7166700" y="3180368"/>
              <a:ext cx="959059" cy="10767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4" name="直線矢印コネクタ 83"/>
            <p:cNvCxnSpPr>
              <a:cxnSpLocks/>
              <a:stCxn id="81" idx="7"/>
              <a:endCxn id="72" idx="3"/>
            </p:cNvCxnSpPr>
            <p:nvPr/>
          </p:nvCxnSpPr>
          <p:spPr>
            <a:xfrm flipV="1">
              <a:off x="7166700" y="3180368"/>
              <a:ext cx="959059" cy="14881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5" name="直線矢印コネクタ 84"/>
            <p:cNvCxnSpPr>
              <a:cxnSpLocks/>
              <a:stCxn id="82" idx="7"/>
              <a:endCxn id="72" idx="3"/>
            </p:cNvCxnSpPr>
            <p:nvPr/>
          </p:nvCxnSpPr>
          <p:spPr>
            <a:xfrm flipV="1">
              <a:off x="7166699" y="3180368"/>
              <a:ext cx="959060" cy="19040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6" name="直線矢印コネクタ 85"/>
            <p:cNvCxnSpPr>
              <a:cxnSpLocks/>
              <a:stCxn id="80" idx="7"/>
              <a:endCxn id="73" idx="3"/>
            </p:cNvCxnSpPr>
            <p:nvPr/>
          </p:nvCxnSpPr>
          <p:spPr>
            <a:xfrm flipV="1">
              <a:off x="7166700" y="4009083"/>
              <a:ext cx="959059" cy="2480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7" name="直線矢印コネクタ 86"/>
            <p:cNvCxnSpPr>
              <a:cxnSpLocks/>
              <a:stCxn id="81" idx="7"/>
              <a:endCxn id="73" idx="3"/>
            </p:cNvCxnSpPr>
            <p:nvPr/>
          </p:nvCxnSpPr>
          <p:spPr>
            <a:xfrm flipV="1">
              <a:off x="7166700" y="4009083"/>
              <a:ext cx="959059" cy="65940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8" name="直線矢印コネクタ 87"/>
            <p:cNvCxnSpPr>
              <a:cxnSpLocks/>
              <a:stCxn id="82" idx="7"/>
              <a:endCxn id="73" idx="3"/>
            </p:cNvCxnSpPr>
            <p:nvPr/>
          </p:nvCxnSpPr>
          <p:spPr>
            <a:xfrm flipV="1">
              <a:off x="7166699" y="4009083"/>
              <a:ext cx="959060" cy="10753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9" name="楕円 88"/>
            <p:cNvSpPr/>
            <p:nvPr/>
          </p:nvSpPr>
          <p:spPr>
            <a:xfrm>
              <a:off x="6965770" y="1735847"/>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90" name="楕円 89"/>
            <p:cNvSpPr/>
            <p:nvPr/>
          </p:nvSpPr>
          <p:spPr>
            <a:xfrm>
              <a:off x="6965770" y="2147185"/>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91" name="楕円 90"/>
            <p:cNvSpPr/>
            <p:nvPr/>
          </p:nvSpPr>
          <p:spPr>
            <a:xfrm>
              <a:off x="6965769" y="2563112"/>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cxnSp>
          <p:nvCxnSpPr>
            <p:cNvPr id="92" name="直線矢印コネクタ 91"/>
            <p:cNvCxnSpPr>
              <a:cxnSpLocks/>
              <a:stCxn id="89" idx="5"/>
              <a:endCxn id="72" idx="1"/>
            </p:cNvCxnSpPr>
            <p:nvPr/>
          </p:nvCxnSpPr>
          <p:spPr>
            <a:xfrm>
              <a:off x="7166699" y="1936776"/>
              <a:ext cx="959060" cy="107713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3" name="直線矢印コネクタ 92"/>
            <p:cNvCxnSpPr>
              <a:cxnSpLocks/>
              <a:stCxn id="90" idx="5"/>
              <a:endCxn id="72" idx="1"/>
            </p:cNvCxnSpPr>
            <p:nvPr/>
          </p:nvCxnSpPr>
          <p:spPr>
            <a:xfrm>
              <a:off x="7166699" y="2348114"/>
              <a:ext cx="959060" cy="6657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4" name="直線矢印コネクタ 93"/>
            <p:cNvCxnSpPr>
              <a:cxnSpLocks/>
              <a:stCxn id="91" idx="5"/>
              <a:endCxn id="72" idx="1"/>
            </p:cNvCxnSpPr>
            <p:nvPr/>
          </p:nvCxnSpPr>
          <p:spPr>
            <a:xfrm>
              <a:off x="7166698" y="2764041"/>
              <a:ext cx="959061" cy="2498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5" name="直線矢印コネクタ 94"/>
            <p:cNvCxnSpPr>
              <a:cxnSpLocks/>
              <a:stCxn id="89" idx="5"/>
              <a:endCxn id="73" idx="1"/>
            </p:cNvCxnSpPr>
            <p:nvPr/>
          </p:nvCxnSpPr>
          <p:spPr>
            <a:xfrm>
              <a:off x="7166699" y="1936776"/>
              <a:ext cx="959060" cy="19058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6" name="直線矢印コネクタ 95"/>
            <p:cNvCxnSpPr>
              <a:cxnSpLocks/>
              <a:stCxn id="90" idx="5"/>
              <a:endCxn id="73" idx="1"/>
            </p:cNvCxnSpPr>
            <p:nvPr/>
          </p:nvCxnSpPr>
          <p:spPr>
            <a:xfrm>
              <a:off x="7166699" y="2348114"/>
              <a:ext cx="959060" cy="14945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7" name="直線矢印コネクタ 96"/>
            <p:cNvCxnSpPr>
              <a:cxnSpLocks/>
              <a:stCxn id="91" idx="5"/>
              <a:endCxn id="73" idx="1"/>
            </p:cNvCxnSpPr>
            <p:nvPr/>
          </p:nvCxnSpPr>
          <p:spPr>
            <a:xfrm>
              <a:off x="7166698" y="2764041"/>
              <a:ext cx="959061" cy="10785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2" name="タイトル 1"/>
          <p:cNvSpPr>
            <a:spLocks noGrp="1"/>
          </p:cNvSpPr>
          <p:nvPr>
            <p:ph type="title"/>
          </p:nvPr>
        </p:nvSpPr>
        <p:spPr/>
        <p:txBody>
          <a:bodyPr/>
          <a:lstStyle/>
          <a:p>
            <a:r>
              <a:rPr kumimoji="1" lang="en-US" altLang="ja-JP"/>
              <a:t>3x3=9</a:t>
            </a:r>
            <a:r>
              <a:rPr kumimoji="1" lang="ja-JP" altLang="en-US"/>
              <a:t>ピクセルを入力とするパーセプトロン</a:t>
            </a:r>
          </a:p>
        </p:txBody>
      </p:sp>
      <p:sp>
        <p:nvSpPr>
          <p:cNvPr id="5" name="矢印: 右 4"/>
          <p:cNvSpPr/>
          <p:nvPr/>
        </p:nvSpPr>
        <p:spPr>
          <a:xfrm>
            <a:off x="2308771" y="2077133"/>
            <a:ext cx="687926" cy="937786"/>
          </a:xfrm>
          <a:prstGeom prst="rightArrow">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98" name="矢印: 右 97"/>
          <p:cNvSpPr/>
          <p:nvPr/>
        </p:nvSpPr>
        <p:spPr>
          <a:xfrm>
            <a:off x="2308771" y="4050973"/>
            <a:ext cx="687926" cy="937786"/>
          </a:xfrm>
          <a:prstGeom prst="rightArrow">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99" name="矢印: 右 98"/>
          <p:cNvSpPr/>
          <p:nvPr/>
        </p:nvSpPr>
        <p:spPr>
          <a:xfrm>
            <a:off x="4731053" y="2076675"/>
            <a:ext cx="687926" cy="937786"/>
          </a:xfrm>
          <a:prstGeom prst="rightArrow">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100" name="矢印: 右 99"/>
          <p:cNvSpPr/>
          <p:nvPr/>
        </p:nvSpPr>
        <p:spPr>
          <a:xfrm>
            <a:off x="4731053" y="4050515"/>
            <a:ext cx="687926" cy="937786"/>
          </a:xfrm>
          <a:prstGeom prst="rightArrow">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101" name="円: 塗りつぶしなし 100"/>
          <p:cNvSpPr/>
          <p:nvPr/>
        </p:nvSpPr>
        <p:spPr>
          <a:xfrm>
            <a:off x="8262987" y="2897340"/>
            <a:ext cx="405236" cy="405236"/>
          </a:xfrm>
          <a:prstGeom prst="donu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102" name="十字形 101"/>
          <p:cNvSpPr/>
          <p:nvPr/>
        </p:nvSpPr>
        <p:spPr>
          <a:xfrm rot="2688284">
            <a:off x="8262987" y="3716599"/>
            <a:ext cx="405236" cy="405236"/>
          </a:xfrm>
          <a:prstGeom prst="plus">
            <a:avLst>
              <a:gd name="adj" fmla="val 38043"/>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grpSp>
        <p:nvGrpSpPr>
          <p:cNvPr id="181" name="グループ化 180"/>
          <p:cNvGrpSpPr/>
          <p:nvPr/>
        </p:nvGrpSpPr>
        <p:grpSpPr>
          <a:xfrm>
            <a:off x="6192570" y="1367073"/>
            <a:ext cx="1874068" cy="4273236"/>
            <a:chOff x="6192570" y="1367073"/>
            <a:chExt cx="1874068" cy="4273236"/>
          </a:xfrm>
        </p:grpSpPr>
        <p:sp>
          <p:nvSpPr>
            <p:cNvPr id="150" name="四角形: 角を丸くする 149"/>
            <p:cNvSpPr/>
            <p:nvPr/>
          </p:nvSpPr>
          <p:spPr>
            <a:xfrm>
              <a:off x="6192570" y="1367073"/>
              <a:ext cx="1874068" cy="4273236"/>
            </a:xfrm>
            <a:prstGeom prst="roundRect">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grpSp>
          <p:nvGrpSpPr>
            <p:cNvPr id="151" name="グループ化 150"/>
            <p:cNvGrpSpPr/>
            <p:nvPr/>
          </p:nvGrpSpPr>
          <p:grpSpPr>
            <a:xfrm>
              <a:off x="6466618" y="1738991"/>
              <a:ext cx="1360919" cy="3549495"/>
              <a:chOff x="5758048" y="2267886"/>
              <a:chExt cx="1360919" cy="3549495"/>
            </a:xfrm>
          </p:grpSpPr>
          <p:cxnSp>
            <p:nvCxnSpPr>
              <p:cNvPr id="152" name="直線矢印コネクタ 151"/>
              <p:cNvCxnSpPr>
                <a:stCxn id="166" idx="6"/>
                <a:endCxn id="168" idx="2"/>
              </p:cNvCxnSpPr>
              <p:nvPr/>
            </p:nvCxnSpPr>
            <p:spPr>
              <a:xfrm flipV="1">
                <a:off x="5993454" y="3629180"/>
                <a:ext cx="890110" cy="410871"/>
              </a:xfrm>
              <a:prstGeom prst="straightConnector1">
                <a:avLst/>
              </a:prstGeom>
              <a:ln>
                <a:solidFill>
                  <a:schemeClr val="accent6">
                    <a:lumMod val="20000"/>
                    <a:lumOff val="8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53" name="直線矢印コネクタ 152"/>
              <p:cNvCxnSpPr>
                <a:stCxn id="165" idx="6"/>
                <a:endCxn id="169" idx="1"/>
              </p:cNvCxnSpPr>
              <p:nvPr/>
            </p:nvCxnSpPr>
            <p:spPr>
              <a:xfrm>
                <a:off x="5993454" y="3628713"/>
                <a:ext cx="924584" cy="745954"/>
              </a:xfrm>
              <a:prstGeom prst="straightConnector1">
                <a:avLst/>
              </a:prstGeom>
              <a:ln>
                <a:solidFill>
                  <a:schemeClr val="accent6">
                    <a:lumMod val="20000"/>
                    <a:lumOff val="8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54" name="直線矢印コネクタ 153"/>
              <p:cNvCxnSpPr>
                <a:stCxn id="167" idx="6"/>
                <a:endCxn id="169" idx="2"/>
              </p:cNvCxnSpPr>
              <p:nvPr/>
            </p:nvCxnSpPr>
            <p:spPr>
              <a:xfrm>
                <a:off x="5993453" y="4455978"/>
                <a:ext cx="890111" cy="1917"/>
              </a:xfrm>
              <a:prstGeom prst="straightConnector1">
                <a:avLst/>
              </a:prstGeom>
              <a:ln>
                <a:solidFill>
                  <a:schemeClr val="accent6">
                    <a:lumMod val="20000"/>
                    <a:lumOff val="8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55" name="直線矢印コネクタ 154"/>
              <p:cNvCxnSpPr>
                <a:cxnSpLocks/>
                <a:stCxn id="172" idx="7"/>
                <a:endCxn id="168" idx="3"/>
              </p:cNvCxnSpPr>
              <p:nvPr/>
            </p:nvCxnSpPr>
            <p:spPr>
              <a:xfrm flipV="1">
                <a:off x="5958979" y="3712407"/>
                <a:ext cx="959059" cy="1076780"/>
              </a:xfrm>
              <a:prstGeom prst="straightConnector1">
                <a:avLst/>
              </a:prstGeom>
              <a:ln>
                <a:solidFill>
                  <a:schemeClr val="accent6">
                    <a:lumMod val="20000"/>
                    <a:lumOff val="8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56" name="直線矢印コネクタ 155"/>
              <p:cNvCxnSpPr>
                <a:cxnSpLocks/>
                <a:stCxn id="174" idx="7"/>
                <a:endCxn id="168" idx="3"/>
              </p:cNvCxnSpPr>
              <p:nvPr/>
            </p:nvCxnSpPr>
            <p:spPr>
              <a:xfrm flipV="1">
                <a:off x="5958978" y="3712407"/>
                <a:ext cx="959060" cy="1904045"/>
              </a:xfrm>
              <a:prstGeom prst="straightConnector1">
                <a:avLst/>
              </a:prstGeom>
              <a:ln>
                <a:solidFill>
                  <a:schemeClr val="accent6">
                    <a:lumMod val="20000"/>
                    <a:lumOff val="8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57" name="直線矢印コネクタ 156"/>
              <p:cNvCxnSpPr>
                <a:cxnSpLocks/>
                <a:stCxn id="172" idx="7"/>
                <a:endCxn id="169" idx="3"/>
              </p:cNvCxnSpPr>
              <p:nvPr/>
            </p:nvCxnSpPr>
            <p:spPr>
              <a:xfrm flipV="1">
                <a:off x="5958979" y="4541122"/>
                <a:ext cx="959059" cy="248065"/>
              </a:xfrm>
              <a:prstGeom prst="straightConnector1">
                <a:avLst/>
              </a:prstGeom>
              <a:ln>
                <a:solidFill>
                  <a:schemeClr val="accent6">
                    <a:lumMod val="20000"/>
                    <a:lumOff val="8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58" name="直線矢印コネクタ 157"/>
              <p:cNvCxnSpPr>
                <a:cxnSpLocks/>
                <a:stCxn id="173" idx="7"/>
                <a:endCxn id="169" idx="3"/>
              </p:cNvCxnSpPr>
              <p:nvPr/>
            </p:nvCxnSpPr>
            <p:spPr>
              <a:xfrm flipV="1">
                <a:off x="5958979" y="4541122"/>
                <a:ext cx="959059" cy="659403"/>
              </a:xfrm>
              <a:prstGeom prst="straightConnector1">
                <a:avLst/>
              </a:prstGeom>
              <a:ln>
                <a:solidFill>
                  <a:schemeClr val="accent6">
                    <a:lumMod val="20000"/>
                    <a:lumOff val="8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59" name="直線矢印コネクタ 158"/>
              <p:cNvCxnSpPr>
                <a:cxnSpLocks/>
                <a:stCxn id="174" idx="7"/>
                <a:endCxn id="169" idx="3"/>
              </p:cNvCxnSpPr>
              <p:nvPr/>
            </p:nvCxnSpPr>
            <p:spPr>
              <a:xfrm flipV="1">
                <a:off x="5958978" y="4541122"/>
                <a:ext cx="959060" cy="1075330"/>
              </a:xfrm>
              <a:prstGeom prst="straightConnector1">
                <a:avLst/>
              </a:prstGeom>
              <a:ln>
                <a:solidFill>
                  <a:schemeClr val="accent6">
                    <a:lumMod val="20000"/>
                    <a:lumOff val="8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0" name="直線矢印コネクタ 159"/>
              <p:cNvCxnSpPr>
                <a:cxnSpLocks/>
                <a:stCxn id="176" idx="5"/>
                <a:endCxn id="168" idx="1"/>
              </p:cNvCxnSpPr>
              <p:nvPr/>
            </p:nvCxnSpPr>
            <p:spPr>
              <a:xfrm>
                <a:off x="5958978" y="2468815"/>
                <a:ext cx="959060" cy="1077137"/>
              </a:xfrm>
              <a:prstGeom prst="straightConnector1">
                <a:avLst/>
              </a:prstGeom>
              <a:ln>
                <a:solidFill>
                  <a:schemeClr val="accent6">
                    <a:lumMod val="20000"/>
                    <a:lumOff val="8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1" name="直線矢印コネクタ 160"/>
              <p:cNvCxnSpPr>
                <a:cxnSpLocks/>
                <a:stCxn id="178" idx="5"/>
                <a:endCxn id="168" idx="1"/>
              </p:cNvCxnSpPr>
              <p:nvPr/>
            </p:nvCxnSpPr>
            <p:spPr>
              <a:xfrm>
                <a:off x="5958977" y="3296080"/>
                <a:ext cx="959061" cy="249872"/>
              </a:xfrm>
              <a:prstGeom prst="straightConnector1">
                <a:avLst/>
              </a:prstGeom>
              <a:ln>
                <a:solidFill>
                  <a:schemeClr val="accent6">
                    <a:lumMod val="20000"/>
                    <a:lumOff val="8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2" name="直線矢印コネクタ 161"/>
              <p:cNvCxnSpPr>
                <a:cxnSpLocks/>
                <a:stCxn id="176" idx="5"/>
                <a:endCxn id="169" idx="1"/>
              </p:cNvCxnSpPr>
              <p:nvPr/>
            </p:nvCxnSpPr>
            <p:spPr>
              <a:xfrm>
                <a:off x="5958978" y="2468815"/>
                <a:ext cx="959060" cy="1905852"/>
              </a:xfrm>
              <a:prstGeom prst="straightConnector1">
                <a:avLst/>
              </a:prstGeom>
              <a:ln>
                <a:solidFill>
                  <a:schemeClr val="accent6">
                    <a:lumMod val="20000"/>
                    <a:lumOff val="8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3" name="直線矢印コネクタ 162"/>
              <p:cNvCxnSpPr>
                <a:cxnSpLocks/>
                <a:stCxn id="177" idx="5"/>
                <a:endCxn id="169" idx="1"/>
              </p:cNvCxnSpPr>
              <p:nvPr/>
            </p:nvCxnSpPr>
            <p:spPr>
              <a:xfrm>
                <a:off x="5958978" y="2880153"/>
                <a:ext cx="959060" cy="1494514"/>
              </a:xfrm>
              <a:prstGeom prst="straightConnector1">
                <a:avLst/>
              </a:prstGeom>
              <a:ln>
                <a:solidFill>
                  <a:schemeClr val="accent6">
                    <a:lumMod val="20000"/>
                    <a:lumOff val="8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4" name="直線矢印コネクタ 163"/>
              <p:cNvCxnSpPr>
                <a:cxnSpLocks/>
                <a:stCxn id="178" idx="5"/>
                <a:endCxn id="169" idx="1"/>
              </p:cNvCxnSpPr>
              <p:nvPr/>
            </p:nvCxnSpPr>
            <p:spPr>
              <a:xfrm>
                <a:off x="5958977" y="3296080"/>
                <a:ext cx="959061" cy="1078587"/>
              </a:xfrm>
              <a:prstGeom prst="straightConnector1">
                <a:avLst/>
              </a:prstGeom>
              <a:ln>
                <a:solidFill>
                  <a:schemeClr val="accent6">
                    <a:lumMod val="20000"/>
                    <a:lumOff val="8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65" name="楕円 164"/>
              <p:cNvSpPr/>
              <p:nvPr/>
            </p:nvSpPr>
            <p:spPr>
              <a:xfrm>
                <a:off x="5758051" y="3511011"/>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166" name="楕円 165"/>
              <p:cNvSpPr/>
              <p:nvPr/>
            </p:nvSpPr>
            <p:spPr>
              <a:xfrm>
                <a:off x="5758051" y="3922349"/>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167" name="楕円 166"/>
              <p:cNvSpPr/>
              <p:nvPr/>
            </p:nvSpPr>
            <p:spPr>
              <a:xfrm>
                <a:off x="5758050" y="4338276"/>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168" name="楕円 167"/>
              <p:cNvSpPr/>
              <p:nvPr/>
            </p:nvSpPr>
            <p:spPr>
              <a:xfrm>
                <a:off x="6883564" y="3511478"/>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169" name="楕円 168"/>
              <p:cNvSpPr/>
              <p:nvPr/>
            </p:nvSpPr>
            <p:spPr>
              <a:xfrm>
                <a:off x="6883564" y="4340193"/>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cxnSp>
            <p:nvCxnSpPr>
              <p:cNvPr id="170" name="直線矢印コネクタ 169"/>
              <p:cNvCxnSpPr>
                <a:stCxn id="165" idx="6"/>
                <a:endCxn id="168" idx="2"/>
              </p:cNvCxnSpPr>
              <p:nvPr/>
            </p:nvCxnSpPr>
            <p:spPr>
              <a:xfrm>
                <a:off x="5993454" y="3628713"/>
                <a:ext cx="890110" cy="467"/>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171" name="直線矢印コネクタ 170"/>
              <p:cNvCxnSpPr>
                <a:stCxn id="167" idx="6"/>
                <a:endCxn id="168" idx="3"/>
              </p:cNvCxnSpPr>
              <p:nvPr/>
            </p:nvCxnSpPr>
            <p:spPr>
              <a:xfrm flipV="1">
                <a:off x="5993453" y="3712407"/>
                <a:ext cx="924585" cy="743571"/>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172" name="楕円 171"/>
              <p:cNvSpPr/>
              <p:nvPr/>
            </p:nvSpPr>
            <p:spPr>
              <a:xfrm>
                <a:off x="5758050" y="4754713"/>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173" name="楕円 172"/>
              <p:cNvSpPr/>
              <p:nvPr/>
            </p:nvSpPr>
            <p:spPr>
              <a:xfrm>
                <a:off x="5758050" y="5166051"/>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174" name="楕円 173"/>
              <p:cNvSpPr/>
              <p:nvPr/>
            </p:nvSpPr>
            <p:spPr>
              <a:xfrm>
                <a:off x="5758049" y="5581978"/>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cxnSp>
            <p:nvCxnSpPr>
              <p:cNvPr id="175" name="直線矢印コネクタ 174"/>
              <p:cNvCxnSpPr>
                <a:cxnSpLocks/>
                <a:stCxn id="173" idx="7"/>
                <a:endCxn id="168" idx="3"/>
              </p:cNvCxnSpPr>
              <p:nvPr/>
            </p:nvCxnSpPr>
            <p:spPr>
              <a:xfrm flipV="1">
                <a:off x="5958979" y="3712407"/>
                <a:ext cx="959059" cy="1488118"/>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176" name="楕円 175"/>
              <p:cNvSpPr/>
              <p:nvPr/>
            </p:nvSpPr>
            <p:spPr>
              <a:xfrm>
                <a:off x="5758049" y="2267886"/>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177" name="楕円 176"/>
              <p:cNvSpPr/>
              <p:nvPr/>
            </p:nvSpPr>
            <p:spPr>
              <a:xfrm>
                <a:off x="5758049" y="2679224"/>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178" name="楕円 177"/>
              <p:cNvSpPr/>
              <p:nvPr/>
            </p:nvSpPr>
            <p:spPr>
              <a:xfrm>
                <a:off x="5758048" y="3095151"/>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cxnSp>
            <p:nvCxnSpPr>
              <p:cNvPr id="179" name="直線矢印コネクタ 178"/>
              <p:cNvCxnSpPr>
                <a:cxnSpLocks/>
                <a:stCxn id="177" idx="5"/>
                <a:endCxn id="168" idx="1"/>
              </p:cNvCxnSpPr>
              <p:nvPr/>
            </p:nvCxnSpPr>
            <p:spPr>
              <a:xfrm>
                <a:off x="5958978" y="2880153"/>
                <a:ext cx="959060" cy="665799"/>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180" name="直線矢印コネクタ 179"/>
              <p:cNvCxnSpPr>
                <a:stCxn id="166" idx="6"/>
                <a:endCxn id="169" idx="2"/>
              </p:cNvCxnSpPr>
              <p:nvPr/>
            </p:nvCxnSpPr>
            <p:spPr>
              <a:xfrm>
                <a:off x="5993454" y="4040051"/>
                <a:ext cx="890110" cy="417844"/>
              </a:xfrm>
              <a:prstGeom prst="straightConnector1">
                <a:avLst/>
              </a:prstGeom>
              <a:ln w="38100">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9803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8"/>
                                        </p:tgtEl>
                                        <p:attrNameLst>
                                          <p:attrName>style.visibility</p:attrName>
                                        </p:attrNameLst>
                                      </p:cBhvr>
                                      <p:to>
                                        <p:strVal val="visible"/>
                                      </p:to>
                                    </p:set>
                                    <p:animEffect transition="in" filter="wipe(left)">
                                      <p:cBhvr>
                                        <p:cTn id="26" dur="500"/>
                                        <p:tgtEl>
                                          <p:spTgt spid="9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99"/>
                                        </p:tgtEl>
                                        <p:attrNameLst>
                                          <p:attrName>style.visibility</p:attrName>
                                        </p:attrNameLst>
                                      </p:cBhvr>
                                      <p:to>
                                        <p:strVal val="visible"/>
                                      </p:to>
                                    </p:set>
                                    <p:animEffect transition="in" filter="wipe(left)">
                                      <p:cBhvr>
                                        <p:cTn id="39" dur="500"/>
                                        <p:tgtEl>
                                          <p:spTgt spid="99"/>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wipe(left)">
                                      <p:cBhvr>
                                        <p:cTn id="42" dur="500"/>
                                        <p:tgtEl>
                                          <p:spTgt spid="10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500"/>
                                        <p:tgtEl>
                                          <p:spTgt spid="67"/>
                                        </p:tgtEl>
                                      </p:cBhvr>
                                    </p:animEffect>
                                  </p:childTnLst>
                                </p:cTn>
                              </p:par>
                              <p:par>
                                <p:cTn id="48" presetID="10" presetClass="entr" presetSubtype="0" fill="hold"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500"/>
                                        <p:tgtEl>
                                          <p:spTgt spid="6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500"/>
                                        <p:tgtEl>
                                          <p:spTgt spid="11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fade">
                                      <p:cBhvr>
                                        <p:cTn id="60" dur="500"/>
                                        <p:tgtEl>
                                          <p:spTgt spid="10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02"/>
                                        </p:tgtEl>
                                        <p:attrNameLst>
                                          <p:attrName>style.visibility</p:attrName>
                                        </p:attrNameLst>
                                      </p:cBhvr>
                                      <p:to>
                                        <p:strVal val="visible"/>
                                      </p:to>
                                    </p:set>
                                    <p:animEffect transition="in" filter="fade">
                                      <p:cBhvr>
                                        <p:cTn id="63" dur="500"/>
                                        <p:tgtEl>
                                          <p:spTgt spid="10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500"/>
                                        <p:tgtEl>
                                          <p:spTgt spid="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81"/>
                                        </p:tgtEl>
                                        <p:attrNameLst>
                                          <p:attrName>style.visibility</p:attrName>
                                        </p:attrNameLst>
                                      </p:cBhvr>
                                      <p:to>
                                        <p:strVal val="visible"/>
                                      </p:to>
                                    </p:set>
                                    <p:animEffect transition="in" filter="fade">
                                      <p:cBhvr>
                                        <p:cTn id="73" dur="5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3" grpId="0" animBg="1"/>
      <p:bldP spid="4" grpId="0" animBg="1"/>
      <p:bldP spid="5" grpId="0" animBg="1"/>
      <p:bldP spid="98" grpId="0" animBg="1"/>
      <p:bldP spid="99" grpId="0" animBg="1"/>
      <p:bldP spid="100" grpId="0" animBg="1"/>
      <p:bldP spid="101" grpId="0" animBg="1"/>
      <p:bldP spid="10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000" dirty="0"/>
              <a:t>ニューラルネットワークを進化させたディープニューラルネットワーク</a:t>
            </a:r>
            <a:endParaRPr kumimoji="1" lang="ja-JP" altLang="en-US" sz="20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4821" y="1725655"/>
            <a:ext cx="1580152" cy="105080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テキスト ボックス 4"/>
          <p:cNvSpPr txBox="1"/>
          <p:nvPr/>
        </p:nvSpPr>
        <p:spPr>
          <a:xfrm>
            <a:off x="353308" y="1207186"/>
            <a:ext cx="4086208" cy="369332"/>
          </a:xfrm>
          <a:prstGeom prst="rect">
            <a:avLst/>
          </a:prstGeom>
          <a:noFill/>
        </p:spPr>
        <p:txBody>
          <a:bodyPr wrap="square" rtlCol="0">
            <a:spAutoFit/>
          </a:bodyPr>
          <a:lstStyle/>
          <a:p>
            <a:pPr algn="ctr"/>
            <a:r>
              <a:rPr kumimoji="1" lang="ja-JP" altLang="en-US" dirty="0"/>
              <a:t>人間</a:t>
            </a:r>
            <a:r>
              <a:rPr lang="ja-JP" altLang="en-US" dirty="0"/>
              <a:t>の</a:t>
            </a:r>
            <a:r>
              <a:rPr lang="ja-JP" altLang="en-US"/>
              <a:t>神経細胞</a:t>
            </a:r>
            <a:r>
              <a:rPr kumimoji="1" lang="ja-JP" altLang="en-US"/>
              <a:t>（</a:t>
            </a:r>
            <a:r>
              <a:rPr kumimoji="1" lang="ja-JP" altLang="en-US" dirty="0"/>
              <a:t>ニューロン）</a:t>
            </a:r>
          </a:p>
        </p:txBody>
      </p:sp>
      <p:sp>
        <p:nvSpPr>
          <p:cNvPr id="9" name="下矢印 8"/>
          <p:cNvSpPr/>
          <p:nvPr/>
        </p:nvSpPr>
        <p:spPr>
          <a:xfrm>
            <a:off x="5740605" y="3794022"/>
            <a:ext cx="2664296" cy="53266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5331838"/>
            <a:ext cx="3400425" cy="7905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6" name="テキスト ボックス 15"/>
          <p:cNvSpPr txBox="1"/>
          <p:nvPr/>
        </p:nvSpPr>
        <p:spPr>
          <a:xfrm>
            <a:off x="5177363" y="4606513"/>
            <a:ext cx="3647153" cy="369332"/>
          </a:xfrm>
          <a:prstGeom prst="rect">
            <a:avLst/>
          </a:prstGeom>
          <a:noFill/>
        </p:spPr>
        <p:txBody>
          <a:bodyPr wrap="none" rtlCol="0">
            <a:spAutoFit/>
          </a:bodyPr>
          <a:lstStyle/>
          <a:p>
            <a:pPr algn="ctr"/>
            <a:r>
              <a:rPr kumimoji="1" lang="ja-JP" altLang="en-US" dirty="0"/>
              <a:t>ディープニューラルネットワーク</a:t>
            </a:r>
          </a:p>
        </p:txBody>
      </p:sp>
      <p:sp>
        <p:nvSpPr>
          <p:cNvPr id="18" name="テキスト ボックス 17"/>
          <p:cNvSpPr txBox="1"/>
          <p:nvPr/>
        </p:nvSpPr>
        <p:spPr>
          <a:xfrm>
            <a:off x="5350488" y="1207186"/>
            <a:ext cx="3300904" cy="369332"/>
          </a:xfrm>
          <a:prstGeom prst="rect">
            <a:avLst/>
          </a:prstGeom>
          <a:noFill/>
        </p:spPr>
        <p:txBody>
          <a:bodyPr wrap="none" rtlCol="0">
            <a:spAutoFit/>
          </a:bodyPr>
          <a:lstStyle/>
          <a:p>
            <a:pPr algn="ctr"/>
            <a:r>
              <a:rPr kumimoji="1" lang="ja-JP" altLang="en-US"/>
              <a:t>ニューラルネットワーク </a:t>
            </a:r>
            <a:r>
              <a:rPr kumimoji="1" lang="en-US" altLang="ja-JP"/>
              <a:t>(NN)</a:t>
            </a:r>
            <a:endParaRPr kumimoji="1" lang="ja-JP" altLang="en-US" dirty="0"/>
          </a:p>
        </p:txBody>
      </p:sp>
      <p:sp>
        <p:nvSpPr>
          <p:cNvPr id="19" name="テキスト ボックス 18"/>
          <p:cNvSpPr txBox="1"/>
          <p:nvPr/>
        </p:nvSpPr>
        <p:spPr>
          <a:xfrm>
            <a:off x="5268022" y="1685349"/>
            <a:ext cx="1569660" cy="276999"/>
          </a:xfrm>
          <a:prstGeom prst="rect">
            <a:avLst/>
          </a:prstGeom>
          <a:noFill/>
        </p:spPr>
        <p:txBody>
          <a:bodyPr wrap="none" rtlCol="0">
            <a:spAutoFit/>
          </a:bodyPr>
          <a:lstStyle/>
          <a:p>
            <a:pPr algn="ctr"/>
            <a:r>
              <a:rPr kumimoji="1" lang="ja-JP" altLang="en-US" sz="1200"/>
              <a:t>単純パーセプトロン</a:t>
            </a:r>
            <a:endParaRPr kumimoji="1" lang="ja-JP" altLang="en-US" sz="1200" dirty="0"/>
          </a:p>
        </p:txBody>
      </p:sp>
      <p:sp>
        <p:nvSpPr>
          <p:cNvPr id="20" name="テキスト ボックス 19"/>
          <p:cNvSpPr txBox="1"/>
          <p:nvPr/>
        </p:nvSpPr>
        <p:spPr>
          <a:xfrm>
            <a:off x="7095284" y="1681893"/>
            <a:ext cx="1569660" cy="276999"/>
          </a:xfrm>
          <a:prstGeom prst="rect">
            <a:avLst/>
          </a:prstGeom>
          <a:noFill/>
        </p:spPr>
        <p:txBody>
          <a:bodyPr wrap="none" rtlCol="0">
            <a:spAutoFit/>
          </a:bodyPr>
          <a:lstStyle/>
          <a:p>
            <a:pPr algn="ctr"/>
            <a:r>
              <a:rPr kumimoji="1" lang="ja-JP" altLang="en-US" sz="1200"/>
              <a:t>多層パーセプトロン</a:t>
            </a:r>
            <a:endParaRPr kumimoji="1" lang="en-US" altLang="ja-JP" sz="1200"/>
          </a:p>
        </p:txBody>
      </p:sp>
      <p:grpSp>
        <p:nvGrpSpPr>
          <p:cNvPr id="34" name="グループ化 33"/>
          <p:cNvGrpSpPr/>
          <p:nvPr/>
        </p:nvGrpSpPr>
        <p:grpSpPr>
          <a:xfrm>
            <a:off x="7196355" y="2259666"/>
            <a:ext cx="1324693" cy="1062668"/>
            <a:chOff x="2268732" y="5189430"/>
            <a:chExt cx="1324693" cy="1062668"/>
          </a:xfrm>
        </p:grpSpPr>
        <p:sp>
          <p:nvSpPr>
            <p:cNvPr id="35" name="楕円 34"/>
            <p:cNvSpPr/>
            <p:nvPr/>
          </p:nvSpPr>
          <p:spPr>
            <a:xfrm>
              <a:off x="2268732" y="5381344"/>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36" name="楕円 35"/>
            <p:cNvSpPr/>
            <p:nvPr/>
          </p:nvSpPr>
          <p:spPr>
            <a:xfrm>
              <a:off x="2268732" y="5792682"/>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37" name="楕円 36"/>
            <p:cNvSpPr/>
            <p:nvPr/>
          </p:nvSpPr>
          <p:spPr>
            <a:xfrm>
              <a:off x="2828658" y="5189430"/>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38" name="楕円 37"/>
            <p:cNvSpPr/>
            <p:nvPr/>
          </p:nvSpPr>
          <p:spPr>
            <a:xfrm>
              <a:off x="2828658" y="5600768"/>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39" name="楕円 38"/>
            <p:cNvSpPr/>
            <p:nvPr/>
          </p:nvSpPr>
          <p:spPr>
            <a:xfrm>
              <a:off x="2828657" y="6016695"/>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40" name="楕円 39"/>
            <p:cNvSpPr/>
            <p:nvPr/>
          </p:nvSpPr>
          <p:spPr>
            <a:xfrm>
              <a:off x="3358022" y="5385824"/>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41" name="楕円 40"/>
            <p:cNvSpPr/>
            <p:nvPr/>
          </p:nvSpPr>
          <p:spPr>
            <a:xfrm>
              <a:off x="3358022" y="5797162"/>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cxnSp>
          <p:nvCxnSpPr>
            <p:cNvPr id="42" name="直線矢印コネクタ 41"/>
            <p:cNvCxnSpPr>
              <a:stCxn id="35" idx="7"/>
              <a:endCxn id="37" idx="2"/>
            </p:cNvCxnSpPr>
            <p:nvPr/>
          </p:nvCxnSpPr>
          <p:spPr>
            <a:xfrm flipV="1">
              <a:off x="2469661" y="5307132"/>
              <a:ext cx="358997" cy="1086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直線矢印コネクタ 42"/>
            <p:cNvCxnSpPr>
              <a:stCxn id="35" idx="6"/>
              <a:endCxn id="38" idx="2"/>
            </p:cNvCxnSpPr>
            <p:nvPr/>
          </p:nvCxnSpPr>
          <p:spPr>
            <a:xfrm>
              <a:off x="2504135" y="5499046"/>
              <a:ext cx="324523" cy="2194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直線矢印コネクタ 43"/>
            <p:cNvCxnSpPr>
              <a:stCxn id="35" idx="5"/>
              <a:endCxn id="39" idx="1"/>
            </p:cNvCxnSpPr>
            <p:nvPr/>
          </p:nvCxnSpPr>
          <p:spPr>
            <a:xfrm>
              <a:off x="2469661" y="5582273"/>
              <a:ext cx="393470" cy="4688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直線矢印コネクタ 44"/>
            <p:cNvCxnSpPr>
              <a:stCxn id="36" idx="7"/>
              <a:endCxn id="37" idx="3"/>
            </p:cNvCxnSpPr>
            <p:nvPr/>
          </p:nvCxnSpPr>
          <p:spPr>
            <a:xfrm flipV="1">
              <a:off x="2469661" y="5390359"/>
              <a:ext cx="393471" cy="4367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直線矢印コネクタ 45"/>
            <p:cNvCxnSpPr>
              <a:stCxn id="36" idx="6"/>
              <a:endCxn id="38" idx="2"/>
            </p:cNvCxnSpPr>
            <p:nvPr/>
          </p:nvCxnSpPr>
          <p:spPr>
            <a:xfrm flipV="1">
              <a:off x="2504135" y="5718470"/>
              <a:ext cx="324523" cy="1919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直線矢印コネクタ 46"/>
            <p:cNvCxnSpPr>
              <a:stCxn id="36" idx="5"/>
              <a:endCxn id="39" idx="2"/>
            </p:cNvCxnSpPr>
            <p:nvPr/>
          </p:nvCxnSpPr>
          <p:spPr>
            <a:xfrm>
              <a:off x="2469661" y="5993611"/>
              <a:ext cx="358996" cy="1407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直線矢印コネクタ 47"/>
            <p:cNvCxnSpPr>
              <a:stCxn id="37" idx="6"/>
              <a:endCxn id="40" idx="1"/>
            </p:cNvCxnSpPr>
            <p:nvPr/>
          </p:nvCxnSpPr>
          <p:spPr>
            <a:xfrm>
              <a:off x="3064061" y="5307132"/>
              <a:ext cx="328435" cy="1131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9" name="直線矢印コネクタ 48"/>
            <p:cNvCxnSpPr>
              <a:stCxn id="38" idx="6"/>
              <a:endCxn id="40" idx="2"/>
            </p:cNvCxnSpPr>
            <p:nvPr/>
          </p:nvCxnSpPr>
          <p:spPr>
            <a:xfrm flipV="1">
              <a:off x="3064061" y="5503526"/>
              <a:ext cx="293961" cy="2149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直線矢印コネクタ 49"/>
            <p:cNvCxnSpPr>
              <a:stCxn id="39" idx="7"/>
              <a:endCxn id="40" idx="3"/>
            </p:cNvCxnSpPr>
            <p:nvPr/>
          </p:nvCxnSpPr>
          <p:spPr>
            <a:xfrm flipV="1">
              <a:off x="3029586" y="5586753"/>
              <a:ext cx="362910" cy="4644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1" name="直線矢印コネクタ 50"/>
            <p:cNvCxnSpPr>
              <a:stCxn id="37" idx="5"/>
              <a:endCxn id="41" idx="1"/>
            </p:cNvCxnSpPr>
            <p:nvPr/>
          </p:nvCxnSpPr>
          <p:spPr>
            <a:xfrm>
              <a:off x="3029587" y="5390359"/>
              <a:ext cx="362909" cy="4412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2" name="直線矢印コネクタ 51"/>
            <p:cNvCxnSpPr>
              <a:stCxn id="38" idx="6"/>
              <a:endCxn id="41" idx="2"/>
            </p:cNvCxnSpPr>
            <p:nvPr/>
          </p:nvCxnSpPr>
          <p:spPr>
            <a:xfrm>
              <a:off x="3064061" y="5718470"/>
              <a:ext cx="293961" cy="1963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3" name="直線矢印コネクタ 52"/>
            <p:cNvCxnSpPr>
              <a:stCxn id="39" idx="6"/>
              <a:endCxn id="41" idx="3"/>
            </p:cNvCxnSpPr>
            <p:nvPr/>
          </p:nvCxnSpPr>
          <p:spPr>
            <a:xfrm flipV="1">
              <a:off x="3064060" y="5998091"/>
              <a:ext cx="328436" cy="1363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3" name="矢印: 右 2"/>
          <p:cNvSpPr/>
          <p:nvPr/>
        </p:nvSpPr>
        <p:spPr>
          <a:xfrm>
            <a:off x="4244274" y="1553180"/>
            <a:ext cx="702488" cy="1395750"/>
          </a:xfrm>
          <a:prstGeom prst="rightArrow">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56" name="四角形: 角を丸くする 55"/>
          <p:cNvSpPr/>
          <p:nvPr/>
        </p:nvSpPr>
        <p:spPr>
          <a:xfrm>
            <a:off x="7700938" y="2187843"/>
            <a:ext cx="340655" cy="1217527"/>
          </a:xfrm>
          <a:prstGeom prst="roundRect">
            <a:avLst/>
          </a:prstGeom>
          <a:noFill/>
          <a:ln w="28575">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57" name="テキスト ボックス 56"/>
          <p:cNvSpPr txBox="1"/>
          <p:nvPr/>
        </p:nvSpPr>
        <p:spPr>
          <a:xfrm>
            <a:off x="8041593" y="3409905"/>
            <a:ext cx="707571" cy="270287"/>
          </a:xfrm>
          <a:prstGeom prst="rect">
            <a:avLst/>
          </a:prstGeom>
          <a:noFill/>
        </p:spPr>
        <p:txBody>
          <a:bodyPr wrap="none" rtlCol="0">
            <a:noAutofit/>
          </a:bodyPr>
          <a:lstStyle/>
          <a:p>
            <a:pPr algn="ctr"/>
            <a:r>
              <a:rPr kumimoji="1" lang="ja-JP" altLang="en-US" sz="1200">
                <a:solidFill>
                  <a:srgbClr val="C00000"/>
                </a:solidFill>
              </a:rPr>
              <a:t>隠れ層</a:t>
            </a:r>
            <a:endParaRPr kumimoji="1" lang="ja-JP" altLang="en-US" sz="1200" dirty="0">
              <a:solidFill>
                <a:srgbClr val="C00000"/>
              </a:solidFill>
            </a:endParaRPr>
          </a:p>
        </p:txBody>
      </p:sp>
      <p:sp>
        <p:nvSpPr>
          <p:cNvPr id="58" name="正方形/長方形 57"/>
          <p:cNvSpPr/>
          <p:nvPr/>
        </p:nvSpPr>
        <p:spPr>
          <a:xfrm>
            <a:off x="457200" y="3794022"/>
            <a:ext cx="4489562" cy="1133475"/>
          </a:xfrm>
          <a:prstGeom prst="rect">
            <a:avLst/>
          </a:prstGeom>
          <a:solidFill>
            <a:srgbClr val="33ACBD"/>
          </a:solidFill>
          <a:ln>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a:solidFill>
                  <a:srgbClr val="FFFFFF"/>
                </a:solidFill>
                <a:latin typeface="+mn-ea"/>
                <a:cs typeface="ＭＳ Ｐゴシック"/>
              </a:rPr>
              <a:t>3</a:t>
            </a:r>
            <a:r>
              <a:rPr kumimoji="1" lang="ja-JP" altLang="en-US">
                <a:solidFill>
                  <a:srgbClr val="FFFFFF"/>
                </a:solidFill>
                <a:latin typeface="+mn-ea"/>
                <a:cs typeface="ＭＳ Ｐゴシック"/>
              </a:rPr>
              <a:t>層ニューラルネットワークの隠れ層を増やし、より複雑な問題を解けるようにしたのがディープニューラルネットワーク</a:t>
            </a:r>
            <a:endParaRPr kumimoji="1" lang="ja-JP" altLang="en-US" dirty="0">
              <a:solidFill>
                <a:srgbClr val="FFFFFF"/>
              </a:solidFill>
              <a:latin typeface="+mn-ea"/>
              <a:cs typeface="ＭＳ Ｐゴシック"/>
            </a:endParaRPr>
          </a:p>
        </p:txBody>
      </p:sp>
      <p:sp>
        <p:nvSpPr>
          <p:cNvPr id="59" name="正方形/長方形 58"/>
          <p:cNvSpPr/>
          <p:nvPr/>
        </p:nvSpPr>
        <p:spPr>
          <a:xfrm>
            <a:off x="457200" y="5029898"/>
            <a:ext cx="4489562" cy="1133475"/>
          </a:xfrm>
          <a:prstGeom prst="rect">
            <a:avLst/>
          </a:prstGeom>
          <a:solidFill>
            <a:srgbClr val="33ACBD"/>
          </a:solidFill>
          <a:ln>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rgbClr val="FFFFFF"/>
                </a:solidFill>
                <a:latin typeface="+mn-ea"/>
                <a:cs typeface="ＭＳ Ｐゴシック"/>
              </a:rPr>
              <a:t>層を増やせば良いことは早くから知られていたが、コンピューティングパワーなどの問題で実現できなかった</a:t>
            </a:r>
            <a:endParaRPr kumimoji="1" lang="ja-JP" altLang="en-US" dirty="0">
              <a:solidFill>
                <a:srgbClr val="FFFFFF"/>
              </a:solidFill>
              <a:latin typeface="+mn-ea"/>
              <a:cs typeface="ＭＳ Ｐゴシック"/>
            </a:endParaRPr>
          </a:p>
        </p:txBody>
      </p:sp>
      <p:grpSp>
        <p:nvGrpSpPr>
          <p:cNvPr id="55" name="グループ化 54"/>
          <p:cNvGrpSpPr/>
          <p:nvPr/>
        </p:nvGrpSpPr>
        <p:grpSpPr>
          <a:xfrm>
            <a:off x="5672286" y="2259666"/>
            <a:ext cx="764768" cy="1062668"/>
            <a:chOff x="2828657" y="5189430"/>
            <a:chExt cx="764768" cy="1062668"/>
          </a:xfrm>
        </p:grpSpPr>
        <p:sp>
          <p:nvSpPr>
            <p:cNvPr id="60" name="楕円 59"/>
            <p:cNvSpPr/>
            <p:nvPr/>
          </p:nvSpPr>
          <p:spPr>
            <a:xfrm>
              <a:off x="2828658" y="5189430"/>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61" name="楕円 60"/>
            <p:cNvSpPr/>
            <p:nvPr/>
          </p:nvSpPr>
          <p:spPr>
            <a:xfrm>
              <a:off x="2828658" y="5600768"/>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62" name="楕円 61"/>
            <p:cNvSpPr/>
            <p:nvPr/>
          </p:nvSpPr>
          <p:spPr>
            <a:xfrm>
              <a:off x="2828657" y="6016695"/>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63" name="楕円 62"/>
            <p:cNvSpPr/>
            <p:nvPr/>
          </p:nvSpPr>
          <p:spPr>
            <a:xfrm>
              <a:off x="3358022" y="5385824"/>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64" name="楕円 63"/>
            <p:cNvSpPr/>
            <p:nvPr/>
          </p:nvSpPr>
          <p:spPr>
            <a:xfrm>
              <a:off x="3358022" y="5797162"/>
              <a:ext cx="235403" cy="23540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cxnSp>
          <p:nvCxnSpPr>
            <p:cNvPr id="65" name="直線矢印コネクタ 64"/>
            <p:cNvCxnSpPr>
              <a:stCxn id="60" idx="6"/>
              <a:endCxn id="63" idx="1"/>
            </p:cNvCxnSpPr>
            <p:nvPr/>
          </p:nvCxnSpPr>
          <p:spPr>
            <a:xfrm>
              <a:off x="3064061" y="5307132"/>
              <a:ext cx="328435" cy="1131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6" name="直線矢印コネクタ 65"/>
            <p:cNvCxnSpPr>
              <a:stCxn id="61" idx="6"/>
              <a:endCxn id="63" idx="2"/>
            </p:cNvCxnSpPr>
            <p:nvPr/>
          </p:nvCxnSpPr>
          <p:spPr>
            <a:xfrm flipV="1">
              <a:off x="3064061" y="5503526"/>
              <a:ext cx="293961" cy="2149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7" name="直線矢印コネクタ 66"/>
            <p:cNvCxnSpPr>
              <a:stCxn id="62" idx="7"/>
              <a:endCxn id="63" idx="3"/>
            </p:cNvCxnSpPr>
            <p:nvPr/>
          </p:nvCxnSpPr>
          <p:spPr>
            <a:xfrm flipV="1">
              <a:off x="3029586" y="5586753"/>
              <a:ext cx="362910" cy="4644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8" name="直線矢印コネクタ 67"/>
            <p:cNvCxnSpPr>
              <a:stCxn id="60" idx="5"/>
              <a:endCxn id="64" idx="1"/>
            </p:cNvCxnSpPr>
            <p:nvPr/>
          </p:nvCxnSpPr>
          <p:spPr>
            <a:xfrm>
              <a:off x="3029587" y="5390359"/>
              <a:ext cx="362909" cy="4412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9" name="直線矢印コネクタ 68"/>
            <p:cNvCxnSpPr>
              <a:stCxn id="61" idx="6"/>
              <a:endCxn id="64" idx="2"/>
            </p:cNvCxnSpPr>
            <p:nvPr/>
          </p:nvCxnSpPr>
          <p:spPr>
            <a:xfrm>
              <a:off x="3064061" y="5718470"/>
              <a:ext cx="293961" cy="1963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0" name="直線矢印コネクタ 69"/>
            <p:cNvCxnSpPr>
              <a:stCxn id="62" idx="6"/>
              <a:endCxn id="64" idx="3"/>
            </p:cNvCxnSpPr>
            <p:nvPr/>
          </p:nvCxnSpPr>
          <p:spPr>
            <a:xfrm flipV="1">
              <a:off x="3064060" y="5998091"/>
              <a:ext cx="328436" cy="1363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0451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500"/>
                                        <p:tgtEl>
                                          <p:spTgt spid="5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up)">
                                      <p:cBhvr>
                                        <p:cTn id="44" dur="500"/>
                                        <p:tgtEl>
                                          <p:spTgt spid="9"/>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500"/>
                                        <p:tgtEl>
                                          <p:spTgt spid="5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6" grpId="0"/>
      <p:bldP spid="18" grpId="0"/>
      <p:bldP spid="19" grpId="0"/>
      <p:bldP spid="20" grpId="0"/>
      <p:bldP spid="3" grpId="0" animBg="1"/>
      <p:bldP spid="56" grpId="0" animBg="1"/>
      <p:bldP spid="57" grpId="0"/>
      <p:bldP spid="58" grpId="0" animBg="1"/>
      <p:bldP spid="5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p:cNvPicPr>
            <a:picLocks noChangeAspect="1"/>
          </p:cNvPicPr>
          <p:nvPr/>
        </p:nvPicPr>
        <p:blipFill>
          <a:blip r:embed="rId3"/>
          <a:stretch>
            <a:fillRect/>
          </a:stretch>
        </p:blipFill>
        <p:spPr>
          <a:xfrm>
            <a:off x="4164496" y="799797"/>
            <a:ext cx="3400421" cy="2813714"/>
          </a:xfrm>
          <a:prstGeom prst="rect">
            <a:avLst/>
          </a:prstGeom>
        </p:spPr>
      </p:pic>
      <p:sp>
        <p:nvSpPr>
          <p:cNvPr id="2" name="タイトル 1"/>
          <p:cNvSpPr>
            <a:spLocks noGrp="1"/>
          </p:cNvSpPr>
          <p:nvPr>
            <p:ph type="title"/>
          </p:nvPr>
        </p:nvSpPr>
        <p:spPr/>
        <p:txBody>
          <a:bodyPr/>
          <a:lstStyle/>
          <a:p>
            <a:r>
              <a:rPr kumimoji="1" lang="ja-JP" altLang="en-US"/>
              <a:t>多層ニューラルネットワーク</a:t>
            </a:r>
          </a:p>
        </p:txBody>
      </p:sp>
      <p:pic>
        <p:nvPicPr>
          <p:cNvPr id="5" name="図 4"/>
          <p:cNvPicPr>
            <a:picLocks noChangeAspect="1"/>
          </p:cNvPicPr>
          <p:nvPr/>
        </p:nvPicPr>
        <p:blipFill>
          <a:blip r:embed="rId4"/>
          <a:stretch>
            <a:fillRect/>
          </a:stretch>
        </p:blipFill>
        <p:spPr>
          <a:xfrm>
            <a:off x="457201" y="934920"/>
            <a:ext cx="2425148" cy="1940119"/>
          </a:xfrm>
          <a:prstGeom prst="rect">
            <a:avLst/>
          </a:prstGeom>
        </p:spPr>
      </p:pic>
      <p:sp>
        <p:nvSpPr>
          <p:cNvPr id="36" name="正方形/長方形 35"/>
          <p:cNvSpPr/>
          <p:nvPr/>
        </p:nvSpPr>
        <p:spPr>
          <a:xfrm>
            <a:off x="457200" y="2875039"/>
            <a:ext cx="2413937" cy="642015"/>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mn-ea"/>
                <a:cs typeface="ＭＳ Ｐゴシック"/>
              </a:rPr>
              <a:t>手書き文字認識のサンプル</a:t>
            </a:r>
            <a:endParaRPr kumimoji="1" lang="en-US" altLang="ja-JP" sz="1200">
              <a:solidFill>
                <a:srgbClr val="FFFFFF"/>
              </a:solidFill>
              <a:latin typeface="+mn-ea"/>
              <a:cs typeface="ＭＳ Ｐゴシック"/>
            </a:endParaRPr>
          </a:p>
          <a:p>
            <a:pPr algn="ctr"/>
            <a:r>
              <a:rPr kumimoji="1" lang="ja-JP" altLang="en-US" sz="1200">
                <a:solidFill>
                  <a:srgbClr val="FFFFFF"/>
                </a:solidFill>
                <a:latin typeface="+mn-ea"/>
                <a:cs typeface="ＭＳ Ｐゴシック"/>
              </a:rPr>
              <a:t>元画像を</a:t>
            </a:r>
            <a:r>
              <a:rPr kumimoji="1" lang="en-US" altLang="ja-JP" sz="1200">
                <a:solidFill>
                  <a:srgbClr val="FFFFFF"/>
                </a:solidFill>
                <a:latin typeface="+mn-ea"/>
                <a:cs typeface="ＭＳ Ｐゴシック"/>
              </a:rPr>
              <a:t>28x28</a:t>
            </a:r>
            <a:r>
              <a:rPr kumimoji="1" lang="ja-JP" altLang="en-US" sz="1200">
                <a:solidFill>
                  <a:srgbClr val="FFFFFF"/>
                </a:solidFill>
                <a:latin typeface="+mn-ea"/>
                <a:cs typeface="ＭＳ Ｐゴシック"/>
              </a:rPr>
              <a:t>に分割</a:t>
            </a:r>
            <a:endParaRPr kumimoji="1" lang="en-US" altLang="ja-JP" sz="1200">
              <a:solidFill>
                <a:srgbClr val="FFFFFF"/>
              </a:solidFill>
              <a:latin typeface="+mn-ea"/>
              <a:cs typeface="ＭＳ Ｐゴシック"/>
            </a:endParaRPr>
          </a:p>
          <a:p>
            <a:pPr algn="ctr"/>
            <a:r>
              <a:rPr kumimoji="1" lang="ja-JP" altLang="en-US" sz="1200">
                <a:solidFill>
                  <a:srgbClr val="FFFFFF"/>
                </a:solidFill>
                <a:latin typeface="+mn-ea"/>
                <a:cs typeface="ＭＳ Ｐゴシック"/>
              </a:rPr>
              <a:t>＝</a:t>
            </a:r>
            <a:r>
              <a:rPr kumimoji="1" lang="en-US" altLang="ja-JP" sz="1200">
                <a:solidFill>
                  <a:srgbClr val="FFFFFF"/>
                </a:solidFill>
                <a:latin typeface="+mn-ea"/>
                <a:cs typeface="ＭＳ Ｐゴシック"/>
              </a:rPr>
              <a:t>784</a:t>
            </a:r>
            <a:r>
              <a:rPr kumimoji="1" lang="ja-JP" altLang="en-US" sz="1200">
                <a:solidFill>
                  <a:srgbClr val="FFFFFF"/>
                </a:solidFill>
                <a:latin typeface="+mn-ea"/>
                <a:cs typeface="ＭＳ Ｐゴシック"/>
              </a:rPr>
              <a:t>ピクセル</a:t>
            </a:r>
            <a:endParaRPr kumimoji="1" lang="ja-JP" altLang="en-US" sz="1200" dirty="0">
              <a:solidFill>
                <a:srgbClr val="FFFFFF"/>
              </a:solidFill>
              <a:latin typeface="+mn-ea"/>
              <a:cs typeface="ＭＳ Ｐゴシック"/>
            </a:endParaRPr>
          </a:p>
        </p:txBody>
      </p:sp>
      <p:pic>
        <p:nvPicPr>
          <p:cNvPr id="37" name="図 36"/>
          <p:cNvPicPr>
            <a:picLocks noChangeAspect="1"/>
          </p:cNvPicPr>
          <p:nvPr/>
        </p:nvPicPr>
        <p:blipFill>
          <a:blip r:embed="rId5"/>
          <a:stretch>
            <a:fillRect/>
          </a:stretch>
        </p:blipFill>
        <p:spPr>
          <a:xfrm>
            <a:off x="3528392" y="3951148"/>
            <a:ext cx="5334000" cy="2657475"/>
          </a:xfrm>
          <a:prstGeom prst="rect">
            <a:avLst/>
          </a:prstGeom>
        </p:spPr>
      </p:pic>
      <p:sp>
        <p:nvSpPr>
          <p:cNvPr id="32" name="四角形: 角を丸くする 31"/>
          <p:cNvSpPr/>
          <p:nvPr/>
        </p:nvSpPr>
        <p:spPr>
          <a:xfrm>
            <a:off x="3651230" y="3049637"/>
            <a:ext cx="4829908" cy="1465385"/>
          </a:xfrm>
          <a:prstGeom prst="roundRect">
            <a:avLst/>
          </a:prstGeom>
          <a:solidFill>
            <a:srgbClr val="C0000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5400">
                <a:solidFill>
                  <a:srgbClr val="FFFFFF"/>
                </a:solidFill>
                <a:latin typeface="+mn-ea"/>
                <a:cs typeface="ＭＳ Ｐゴシック"/>
              </a:rPr>
              <a:t>計算量が膨大</a:t>
            </a:r>
            <a:endParaRPr kumimoji="1" lang="ja-JP" altLang="en-US" sz="5400" dirty="0">
              <a:solidFill>
                <a:srgbClr val="FFFFFF"/>
              </a:solidFill>
              <a:latin typeface="+mn-ea"/>
              <a:cs typeface="ＭＳ Ｐゴシック"/>
            </a:endParaRPr>
          </a:p>
        </p:txBody>
      </p:sp>
      <p:sp>
        <p:nvSpPr>
          <p:cNvPr id="38" name="正方形/長方形 37"/>
          <p:cNvSpPr/>
          <p:nvPr/>
        </p:nvSpPr>
        <p:spPr>
          <a:xfrm>
            <a:off x="457198" y="4958877"/>
            <a:ext cx="2413937" cy="642015"/>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solidFill>
                  <a:srgbClr val="FFFFFF"/>
                </a:solidFill>
                <a:latin typeface="+mn-ea"/>
                <a:cs typeface="ＭＳ Ｐゴシック"/>
              </a:rPr>
              <a:t>中間層が</a:t>
            </a:r>
            <a:r>
              <a:rPr kumimoji="1" lang="en-US" altLang="ja-JP" sz="1200">
                <a:solidFill>
                  <a:srgbClr val="FFFFFF"/>
                </a:solidFill>
                <a:latin typeface="+mn-ea"/>
                <a:cs typeface="ＭＳ Ｐゴシック"/>
              </a:rPr>
              <a:t>2</a:t>
            </a:r>
            <a:r>
              <a:rPr kumimoji="1" lang="ja-JP" altLang="en-US" sz="1200">
                <a:solidFill>
                  <a:srgbClr val="FFFFFF"/>
                </a:solidFill>
                <a:latin typeface="+mn-ea"/>
                <a:cs typeface="ＭＳ Ｐゴシック"/>
              </a:rPr>
              <a:t>層以上の</a:t>
            </a:r>
            <a:endParaRPr kumimoji="1" lang="en-US" altLang="ja-JP" sz="1200">
              <a:solidFill>
                <a:srgbClr val="FFFFFF"/>
              </a:solidFill>
              <a:latin typeface="+mn-ea"/>
              <a:cs typeface="ＭＳ Ｐゴシック"/>
            </a:endParaRPr>
          </a:p>
          <a:p>
            <a:pPr algn="ctr"/>
            <a:r>
              <a:rPr kumimoji="1" lang="ja-JP" altLang="en-US" sz="1200">
                <a:solidFill>
                  <a:srgbClr val="FFFFFF"/>
                </a:solidFill>
                <a:latin typeface="+mn-ea"/>
                <a:cs typeface="ＭＳ Ｐゴシック"/>
              </a:rPr>
              <a:t>ディープニューラル</a:t>
            </a:r>
            <a:endParaRPr kumimoji="1" lang="en-US" altLang="ja-JP" sz="1200">
              <a:solidFill>
                <a:srgbClr val="FFFFFF"/>
              </a:solidFill>
              <a:latin typeface="+mn-ea"/>
              <a:cs typeface="ＭＳ Ｐゴシック"/>
            </a:endParaRPr>
          </a:p>
          <a:p>
            <a:pPr algn="ctr"/>
            <a:r>
              <a:rPr kumimoji="1" lang="ja-JP" altLang="en-US" sz="1200">
                <a:solidFill>
                  <a:srgbClr val="FFFFFF"/>
                </a:solidFill>
                <a:latin typeface="+mn-ea"/>
                <a:cs typeface="ＭＳ Ｐゴシック"/>
              </a:rPr>
              <a:t>ネットワーク</a:t>
            </a:r>
            <a:endParaRPr kumimoji="1" lang="ja-JP" altLang="en-US" sz="1200" dirty="0">
              <a:solidFill>
                <a:srgbClr val="FFFFFF"/>
              </a:solidFill>
              <a:latin typeface="+mn-ea"/>
              <a:cs typeface="ＭＳ Ｐゴシック"/>
            </a:endParaRPr>
          </a:p>
        </p:txBody>
      </p:sp>
    </p:spTree>
    <p:extLst>
      <p:ext uri="{BB962C8B-B14F-4D97-AF65-F5344CB8AC3E}">
        <p14:creationId xmlns:p14="http://schemas.microsoft.com/office/powerpoint/2010/main" val="65465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par>
                                <p:cTn id="21" presetID="10"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2"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各ニューロンでの計算</a:t>
            </a:r>
          </a:p>
        </p:txBody>
      </p:sp>
      <p:grpSp>
        <p:nvGrpSpPr>
          <p:cNvPr id="34" name="グループ化 33"/>
          <p:cNvGrpSpPr/>
          <p:nvPr/>
        </p:nvGrpSpPr>
        <p:grpSpPr>
          <a:xfrm>
            <a:off x="2894713" y="1354254"/>
            <a:ext cx="3694720" cy="3663842"/>
            <a:chOff x="2894713" y="1354254"/>
            <a:chExt cx="3694720" cy="3663842"/>
          </a:xfrm>
        </p:grpSpPr>
        <p:sp>
          <p:nvSpPr>
            <p:cNvPr id="3" name="楕円 2"/>
            <p:cNvSpPr/>
            <p:nvPr/>
          </p:nvSpPr>
          <p:spPr>
            <a:xfrm>
              <a:off x="4095430" y="2506516"/>
              <a:ext cx="1211013" cy="1211013"/>
            </a:xfrm>
            <a:prstGeom prst="ellipse">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cxnSp>
          <p:nvCxnSpPr>
            <p:cNvPr id="4" name="直線矢印コネクタ 3"/>
            <p:cNvCxnSpPr>
              <a:endCxn id="3" idx="1"/>
            </p:cNvCxnSpPr>
            <p:nvPr/>
          </p:nvCxnSpPr>
          <p:spPr>
            <a:xfrm>
              <a:off x="2894713" y="1354254"/>
              <a:ext cx="1378066" cy="1329611"/>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7" name="直線矢印コネクタ 6"/>
            <p:cNvCxnSpPr>
              <a:endCxn id="3" idx="2"/>
            </p:cNvCxnSpPr>
            <p:nvPr/>
          </p:nvCxnSpPr>
          <p:spPr>
            <a:xfrm>
              <a:off x="2894713" y="3112023"/>
              <a:ext cx="120071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直線矢印コネクタ 9"/>
            <p:cNvCxnSpPr>
              <a:endCxn id="3" idx="3"/>
            </p:cNvCxnSpPr>
            <p:nvPr/>
          </p:nvCxnSpPr>
          <p:spPr>
            <a:xfrm flipV="1">
              <a:off x="2925953" y="3540180"/>
              <a:ext cx="1346826" cy="1477916"/>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14" name="直線コネクタ 13"/>
            <p:cNvCxnSpPr>
              <a:stCxn id="3" idx="0"/>
              <a:endCxn id="3" idx="4"/>
            </p:cNvCxnSpPr>
            <p:nvPr/>
          </p:nvCxnSpPr>
          <p:spPr>
            <a:xfrm>
              <a:off x="4700937" y="2506516"/>
              <a:ext cx="0" cy="1211013"/>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直線矢印コネクタ 14"/>
            <p:cNvCxnSpPr>
              <a:stCxn id="3" idx="6"/>
            </p:cNvCxnSpPr>
            <p:nvPr/>
          </p:nvCxnSpPr>
          <p:spPr>
            <a:xfrm>
              <a:off x="5306443" y="3112023"/>
              <a:ext cx="43470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テキスト ボックス 17"/>
            <p:cNvSpPr txBox="1"/>
            <p:nvPr/>
          </p:nvSpPr>
          <p:spPr>
            <a:xfrm>
              <a:off x="3963884" y="2654821"/>
              <a:ext cx="914400" cy="914400"/>
            </a:xfrm>
            <a:prstGeom prst="rect">
              <a:avLst/>
            </a:prstGeom>
            <a:noFill/>
          </p:spPr>
          <p:txBody>
            <a:bodyPr wrap="none" rtlCol="0" anchor="ctr">
              <a:noAutofit/>
            </a:bodyPr>
            <a:lstStyle/>
            <a:p>
              <a:pPr algn="ctr"/>
              <a:r>
                <a:rPr kumimoji="1" lang="en-US" altLang="ja-JP" sz="6000">
                  <a:solidFill>
                    <a:schemeClr val="tx2"/>
                  </a:solidFill>
                  <a:latin typeface="Bodoni MT Black" panose="02070A03080606020203" pitchFamily="18" charset="0"/>
                </a:rPr>
                <a:t>Σ</a:t>
              </a:r>
              <a:endParaRPr kumimoji="1" lang="ja-JP" altLang="en-US" sz="6000" dirty="0">
                <a:solidFill>
                  <a:schemeClr val="tx2"/>
                </a:solidFill>
                <a:latin typeface="Bodoni MT Black" panose="02070A03080606020203" pitchFamily="18" charset="0"/>
              </a:endParaRPr>
            </a:p>
          </p:txBody>
        </p:sp>
        <p:sp>
          <p:nvSpPr>
            <p:cNvPr id="19" name="テキスト ボックス 18"/>
            <p:cNvSpPr txBox="1"/>
            <p:nvPr/>
          </p:nvSpPr>
          <p:spPr>
            <a:xfrm>
              <a:off x="4530135" y="2506231"/>
              <a:ext cx="914400" cy="914400"/>
            </a:xfrm>
            <a:prstGeom prst="rect">
              <a:avLst/>
            </a:prstGeom>
            <a:noFill/>
          </p:spPr>
          <p:txBody>
            <a:bodyPr wrap="none" rtlCol="0" anchor="ctr">
              <a:noAutofit/>
            </a:bodyPr>
            <a:lstStyle/>
            <a:p>
              <a:pPr algn="ctr"/>
              <a:r>
                <a:rPr kumimoji="1" lang="en-US" altLang="ja-JP" sz="6000">
                  <a:solidFill>
                    <a:schemeClr val="tx2"/>
                  </a:solidFill>
                  <a:latin typeface="Bodoni MT Black" panose="02070A03080606020203" pitchFamily="18" charset="0"/>
                </a:rPr>
                <a:t>φ</a:t>
              </a:r>
              <a:endParaRPr kumimoji="1" lang="ja-JP" altLang="en-US" sz="6000" dirty="0">
                <a:solidFill>
                  <a:schemeClr val="tx2"/>
                </a:solidFill>
                <a:latin typeface="Bodoni MT Black" panose="02070A03080606020203" pitchFamily="18" charset="0"/>
              </a:endParaRPr>
            </a:p>
          </p:txBody>
        </p:sp>
        <p:cxnSp>
          <p:nvCxnSpPr>
            <p:cNvPr id="6" name="直線矢印コネクタ 5"/>
            <p:cNvCxnSpPr/>
            <p:nvPr/>
          </p:nvCxnSpPr>
          <p:spPr>
            <a:xfrm flipV="1">
              <a:off x="5741148" y="2326893"/>
              <a:ext cx="840252" cy="785128"/>
            </a:xfrm>
            <a:prstGeom prst="straightConnector1">
              <a:avLst/>
            </a:prstGeom>
            <a:ln cap="rnd">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17" name="直線矢印コネクタ 16"/>
            <p:cNvCxnSpPr/>
            <p:nvPr/>
          </p:nvCxnSpPr>
          <p:spPr>
            <a:xfrm>
              <a:off x="5741148" y="3112021"/>
              <a:ext cx="848285" cy="0"/>
            </a:xfrm>
            <a:prstGeom prst="straightConnector1">
              <a:avLst/>
            </a:prstGeom>
            <a:ln cap="rnd">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20" name="直線矢印コネクタ 19"/>
            <p:cNvCxnSpPr/>
            <p:nvPr/>
          </p:nvCxnSpPr>
          <p:spPr>
            <a:xfrm>
              <a:off x="5749181" y="3112021"/>
              <a:ext cx="840252" cy="785126"/>
            </a:xfrm>
            <a:prstGeom prst="straightConnector1">
              <a:avLst/>
            </a:prstGeom>
            <a:ln cap="rnd">
              <a:prstDash val="sysDash"/>
              <a:tailEnd type="triangle"/>
            </a:ln>
          </p:spPr>
          <p:style>
            <a:lnRef idx="2">
              <a:schemeClr val="accent1"/>
            </a:lnRef>
            <a:fillRef idx="0">
              <a:schemeClr val="accent1"/>
            </a:fillRef>
            <a:effectRef idx="1">
              <a:schemeClr val="accent1"/>
            </a:effectRef>
            <a:fontRef idx="minor">
              <a:schemeClr val="tx1"/>
            </a:fontRef>
          </p:style>
        </p:cxnSp>
      </p:grpSp>
      <p:sp>
        <p:nvSpPr>
          <p:cNvPr id="23" name="左中かっこ 22"/>
          <p:cNvSpPr/>
          <p:nvPr/>
        </p:nvSpPr>
        <p:spPr>
          <a:xfrm>
            <a:off x="2050065" y="1260095"/>
            <a:ext cx="562708" cy="386861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4" name="テキスト ボックス 23"/>
          <p:cNvSpPr txBox="1"/>
          <p:nvPr/>
        </p:nvSpPr>
        <p:spPr>
          <a:xfrm>
            <a:off x="457200" y="2737203"/>
            <a:ext cx="1423173" cy="914400"/>
          </a:xfrm>
          <a:prstGeom prst="rect">
            <a:avLst/>
          </a:prstGeom>
          <a:noFill/>
        </p:spPr>
        <p:txBody>
          <a:bodyPr wrap="none" rtlCol="0" anchor="ctr">
            <a:noAutofit/>
          </a:bodyPr>
          <a:lstStyle/>
          <a:p>
            <a:r>
              <a:rPr kumimoji="1" lang="ja-JP" altLang="en-US" sz="2400">
                <a:solidFill>
                  <a:schemeClr val="accent1"/>
                </a:solidFill>
              </a:rPr>
              <a:t>重み付け</a:t>
            </a:r>
            <a:endParaRPr kumimoji="1" lang="en-US" altLang="ja-JP" sz="2400">
              <a:solidFill>
                <a:schemeClr val="accent1"/>
              </a:solidFill>
            </a:endParaRPr>
          </a:p>
          <a:p>
            <a:r>
              <a:rPr kumimoji="1" lang="ja-JP" altLang="en-US" sz="2400">
                <a:solidFill>
                  <a:schemeClr val="accent1"/>
                </a:solidFill>
              </a:rPr>
              <a:t>された入力</a:t>
            </a:r>
            <a:endParaRPr kumimoji="1" lang="ja-JP" altLang="en-US" sz="2400" dirty="0">
              <a:solidFill>
                <a:schemeClr val="accent1"/>
              </a:solidFill>
            </a:endParaRPr>
          </a:p>
        </p:txBody>
      </p:sp>
      <p:sp>
        <p:nvSpPr>
          <p:cNvPr id="27" name="右中かっこ 26"/>
          <p:cNvSpPr/>
          <p:nvPr/>
        </p:nvSpPr>
        <p:spPr>
          <a:xfrm>
            <a:off x="6905054" y="2213771"/>
            <a:ext cx="175846" cy="180535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8" name="テキスト ボックス 27"/>
          <p:cNvSpPr txBox="1"/>
          <p:nvPr/>
        </p:nvSpPr>
        <p:spPr>
          <a:xfrm>
            <a:off x="7367257" y="2915738"/>
            <a:ext cx="817646" cy="392566"/>
          </a:xfrm>
          <a:prstGeom prst="rect">
            <a:avLst/>
          </a:prstGeom>
          <a:noFill/>
        </p:spPr>
        <p:txBody>
          <a:bodyPr wrap="none" rtlCol="0" anchor="ctr">
            <a:noAutofit/>
          </a:bodyPr>
          <a:lstStyle/>
          <a:p>
            <a:r>
              <a:rPr kumimoji="1" lang="ja-JP" altLang="en-US" sz="2400">
                <a:solidFill>
                  <a:schemeClr val="accent1"/>
                </a:solidFill>
              </a:rPr>
              <a:t>出力</a:t>
            </a:r>
            <a:endParaRPr kumimoji="1" lang="ja-JP" altLang="en-US" sz="2400" dirty="0">
              <a:solidFill>
                <a:schemeClr val="accent1"/>
              </a:solidFill>
            </a:endParaRPr>
          </a:p>
        </p:txBody>
      </p:sp>
      <p:sp>
        <p:nvSpPr>
          <p:cNvPr id="29" name="吹き出し: 折線 28"/>
          <p:cNvSpPr/>
          <p:nvPr/>
        </p:nvSpPr>
        <p:spPr>
          <a:xfrm>
            <a:off x="5803470" y="1224701"/>
            <a:ext cx="2554860" cy="554339"/>
          </a:xfrm>
          <a:prstGeom prst="borderCallout2">
            <a:avLst>
              <a:gd name="adj1" fmla="val 18750"/>
              <a:gd name="adj2" fmla="val -8333"/>
              <a:gd name="adj3" fmla="val 18750"/>
              <a:gd name="adj4" fmla="val -16667"/>
              <a:gd name="adj5" fmla="val 283797"/>
              <a:gd name="adj6" fmla="val -51715"/>
            </a:avLst>
          </a:prstGeom>
          <a:solidFill>
            <a:srgbClr val="FF6666"/>
          </a:solidFill>
          <a:ln>
            <a:solidFill>
              <a:srgbClr val="FF6666"/>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mn-ea"/>
                <a:cs typeface="ＭＳ Ｐゴシック"/>
              </a:rPr>
              <a:t>入力の総和</a:t>
            </a:r>
            <a:endParaRPr kumimoji="1" lang="ja-JP" altLang="en-US" sz="2000" dirty="0">
              <a:solidFill>
                <a:srgbClr val="FFFFFF"/>
              </a:solidFill>
              <a:latin typeface="+mn-ea"/>
              <a:cs typeface="ＭＳ Ｐゴシック"/>
            </a:endParaRPr>
          </a:p>
        </p:txBody>
      </p:sp>
      <p:sp>
        <p:nvSpPr>
          <p:cNvPr id="30" name="吹き出し: 折線 29"/>
          <p:cNvSpPr/>
          <p:nvPr/>
        </p:nvSpPr>
        <p:spPr>
          <a:xfrm>
            <a:off x="5803470" y="4644527"/>
            <a:ext cx="1277430" cy="554339"/>
          </a:xfrm>
          <a:prstGeom prst="borderCallout2">
            <a:avLst>
              <a:gd name="adj1" fmla="val 18750"/>
              <a:gd name="adj2" fmla="val -8333"/>
              <a:gd name="adj3" fmla="val 18750"/>
              <a:gd name="adj4" fmla="val -16667"/>
              <a:gd name="adj5" fmla="val -208948"/>
              <a:gd name="adj6" fmla="val -61351"/>
            </a:avLst>
          </a:prstGeom>
          <a:solidFill>
            <a:srgbClr val="FF6666"/>
          </a:solidFill>
          <a:ln>
            <a:solidFill>
              <a:srgbClr val="FF6666"/>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a:solidFill>
                  <a:srgbClr val="FFFFFF"/>
                </a:solidFill>
                <a:latin typeface="+mn-ea"/>
                <a:cs typeface="ＭＳ Ｐゴシック"/>
              </a:rPr>
              <a:t>評価関数</a:t>
            </a:r>
            <a:endParaRPr kumimoji="1" lang="ja-JP" altLang="en-US" sz="2000" dirty="0">
              <a:solidFill>
                <a:srgbClr val="FFFFFF"/>
              </a:solidFill>
              <a:latin typeface="+mn-ea"/>
              <a:cs typeface="ＭＳ Ｐゴシック"/>
            </a:endParaRPr>
          </a:p>
        </p:txBody>
      </p:sp>
      <p:sp>
        <p:nvSpPr>
          <p:cNvPr id="31" name="正方形/長方形 30"/>
          <p:cNvSpPr/>
          <p:nvPr/>
        </p:nvSpPr>
        <p:spPr>
          <a:xfrm>
            <a:off x="574431" y="5509846"/>
            <a:ext cx="2351522" cy="855785"/>
          </a:xfrm>
          <a:prstGeom prst="rect">
            <a:avLst/>
          </a:prstGeom>
          <a:solidFill>
            <a:srgbClr val="33ACBD"/>
          </a:solidFill>
          <a:ln>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rgbClr val="FFFFFF"/>
                </a:solidFill>
                <a:latin typeface="+mn-ea"/>
                <a:cs typeface="ＭＳ Ｐゴシック"/>
              </a:rPr>
              <a:t>ニューラルネットワークの学習</a:t>
            </a:r>
            <a:endParaRPr kumimoji="1" lang="ja-JP" altLang="en-US" dirty="0">
              <a:solidFill>
                <a:srgbClr val="FFFFFF"/>
              </a:solidFill>
              <a:latin typeface="+mn-ea"/>
              <a:cs typeface="ＭＳ Ｐゴシック"/>
            </a:endParaRPr>
          </a:p>
        </p:txBody>
      </p:sp>
      <p:sp>
        <p:nvSpPr>
          <p:cNvPr id="32" name="正方形/長方形 31"/>
          <p:cNvSpPr/>
          <p:nvPr/>
        </p:nvSpPr>
        <p:spPr>
          <a:xfrm>
            <a:off x="3775894" y="5509846"/>
            <a:ext cx="4582436" cy="855785"/>
          </a:xfrm>
          <a:prstGeom prst="rect">
            <a:avLst/>
          </a:prstGeom>
          <a:solidFill>
            <a:srgbClr val="33ACBD"/>
          </a:solidFill>
          <a:ln>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a:solidFill>
                  <a:srgbClr val="FFFFFF"/>
                </a:solidFill>
                <a:latin typeface="+mn-ea"/>
                <a:cs typeface="ＭＳ Ｐゴシック"/>
              </a:rPr>
              <a:t>適切な評価関数の選定と重み付けの調整</a:t>
            </a:r>
            <a:endParaRPr kumimoji="1" lang="ja-JP" altLang="en-US" dirty="0">
              <a:solidFill>
                <a:srgbClr val="FFFFFF"/>
              </a:solidFill>
              <a:latin typeface="+mn-ea"/>
              <a:cs typeface="ＭＳ Ｐゴシック"/>
            </a:endParaRPr>
          </a:p>
        </p:txBody>
      </p:sp>
      <p:sp>
        <p:nvSpPr>
          <p:cNvPr id="33" name="次の値と等しい 32"/>
          <p:cNvSpPr/>
          <p:nvPr/>
        </p:nvSpPr>
        <p:spPr>
          <a:xfrm>
            <a:off x="3059723" y="5673969"/>
            <a:ext cx="609600" cy="609600"/>
          </a:xfrm>
          <a:prstGeom prst="mathEqual">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n-ea"/>
              <a:cs typeface="ＭＳ Ｐゴシック"/>
            </a:endParaRPr>
          </a:p>
        </p:txBody>
      </p:sp>
      <p:sp>
        <p:nvSpPr>
          <p:cNvPr id="35" name="正方形/長方形 34"/>
          <p:cNvSpPr/>
          <p:nvPr/>
        </p:nvSpPr>
        <p:spPr>
          <a:xfrm>
            <a:off x="7080900" y="4644527"/>
            <a:ext cx="1277430" cy="554339"/>
          </a:xfrm>
          <a:prstGeom prst="rect">
            <a:avLst/>
          </a:prstGeom>
          <a:solidFill>
            <a:schemeClr val="accent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900">
                <a:solidFill>
                  <a:srgbClr val="FFFFFF"/>
                </a:solidFill>
                <a:cs typeface="ＭＳ Ｐゴシック"/>
              </a:rPr>
              <a:t>l</a:t>
            </a:r>
            <a:r>
              <a:rPr kumimoji="1" lang="en-US" altLang="ja-JP" sz="900">
                <a:solidFill>
                  <a:srgbClr val="FFFFFF"/>
                </a:solidFill>
                <a:cs typeface="ＭＳ Ｐゴシック"/>
              </a:rPr>
              <a:t>ogistic, </a:t>
            </a:r>
            <a:r>
              <a:rPr lang="en-US" altLang="ja-JP" sz="900">
                <a:solidFill>
                  <a:srgbClr val="FFFFFF"/>
                </a:solidFill>
                <a:cs typeface="ＭＳ Ｐゴシック"/>
              </a:rPr>
              <a:t>softmax</a:t>
            </a:r>
          </a:p>
          <a:p>
            <a:pPr algn="ctr"/>
            <a:r>
              <a:rPr lang="en-US" altLang="ja-JP" sz="900">
                <a:solidFill>
                  <a:srgbClr val="FFFFFF"/>
                </a:solidFill>
                <a:cs typeface="ＭＳ Ｐゴシック"/>
              </a:rPr>
              <a:t>h</a:t>
            </a:r>
            <a:r>
              <a:rPr kumimoji="1" lang="en-US" altLang="ja-JP" sz="900">
                <a:solidFill>
                  <a:srgbClr val="FFFFFF"/>
                </a:solidFill>
                <a:cs typeface="ＭＳ Ｐゴシック"/>
              </a:rPr>
              <a:t>yperbolic tangent</a:t>
            </a:r>
          </a:p>
          <a:p>
            <a:pPr algn="ctr"/>
            <a:r>
              <a:rPr lang="en-US" altLang="ja-JP" sz="900">
                <a:solidFill>
                  <a:srgbClr val="FFFFFF"/>
                </a:solidFill>
                <a:cs typeface="ＭＳ Ｐゴシック"/>
              </a:rPr>
              <a:t>ReLU </a:t>
            </a:r>
            <a:r>
              <a:rPr lang="ja-JP" altLang="en-US" sz="900">
                <a:solidFill>
                  <a:srgbClr val="FFFFFF"/>
                </a:solidFill>
                <a:cs typeface="ＭＳ Ｐゴシック"/>
              </a:rPr>
              <a:t>など</a:t>
            </a:r>
            <a:endParaRPr kumimoji="1" lang="ja-JP" altLang="en-US" sz="900" dirty="0">
              <a:solidFill>
                <a:srgbClr val="FFFFFF"/>
              </a:solidFill>
              <a:cs typeface="ＭＳ Ｐゴシック"/>
            </a:endParaRPr>
          </a:p>
        </p:txBody>
      </p:sp>
    </p:spTree>
    <p:extLst>
      <p:ext uri="{BB962C8B-B14F-4D97-AF65-F5344CB8AC3E}">
        <p14:creationId xmlns:p14="http://schemas.microsoft.com/office/powerpoint/2010/main" val="337684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7" grpId="0" animBg="1"/>
      <p:bldP spid="28" grpId="0"/>
      <p:bldP spid="29" grpId="0" animBg="1"/>
      <p:bldP spid="30" grpId="0" animBg="1"/>
      <p:bldP spid="31" grpId="0" animBg="1"/>
      <p:bldP spid="32" grpId="0" animBg="1"/>
      <p:bldP spid="33" grpId="0" animBg="1"/>
      <p:bldP spid="35" grpId="0" animBg="1"/>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entury Gothic"/>
        <a:ea typeface="HG丸ｺﾞｼｯｸM-PRO"/>
        <a:cs typeface=""/>
      </a:majorFont>
      <a:minorFont>
        <a:latin typeface="Century Gothic"/>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lgn="ctr">
          <a:defRPr kumimoji="1" sz="1200" dirty="0" smtClean="0">
            <a:solidFill>
              <a:srgbClr val="FFFFFF"/>
            </a:solidFill>
            <a:latin typeface="+mn-ea"/>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oAutofit/>
      </a:bodyPr>
      <a:lstStyle>
        <a:defPPr>
          <a:defRPr sz="1000" dirty="0"/>
        </a:defPPr>
      </a:lstStyle>
    </a:tx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7702</TotalTime>
  <Words>2392</Words>
  <Application>Microsoft Macintosh PowerPoint</Application>
  <PresentationFormat>画面に合わせる (4:3)</PresentationFormat>
  <Paragraphs>159</Paragraphs>
  <Slides>11</Slides>
  <Notes>10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11</vt:i4>
      </vt:variant>
    </vt:vector>
  </HeadingPairs>
  <TitlesOfParts>
    <vt:vector size="21" baseType="lpstr">
      <vt:lpstr>Arial</vt:lpstr>
      <vt:lpstr>Arial Black</vt:lpstr>
      <vt:lpstr>Bodoni MT Black</vt:lpstr>
      <vt:lpstr>Calibri</vt:lpstr>
      <vt:lpstr>Century Gothic</vt:lpstr>
      <vt:lpstr>HGP創英角ｺﾞｼｯｸUB</vt:lpstr>
      <vt:lpstr>HG丸ｺﾞｼｯｸM-PRO</vt:lpstr>
      <vt:lpstr>Mangal</vt:lpstr>
      <vt:lpstr>ＭＳ Ｐゴシック</vt:lpstr>
      <vt:lpstr>NC標準テンプレート</vt:lpstr>
      <vt:lpstr>PowerPoint プレゼンテーション</vt:lpstr>
      <vt:lpstr>AIに関する「よくある誤解」</vt:lpstr>
      <vt:lpstr>PowerPoint プレゼンテーション</vt:lpstr>
      <vt:lpstr>画像認識＝画像の分類</vt:lpstr>
      <vt:lpstr>人間の脳を模倣したニューラルネットワーク</vt:lpstr>
      <vt:lpstr>3x3=9ピクセルを入力とするパーセプトロン</vt:lpstr>
      <vt:lpstr>ニューラルネットワークを進化させたディープニューラルネットワーク</vt:lpstr>
      <vt:lpstr>多層ニューラルネットワーク</vt:lpstr>
      <vt:lpstr>各ニューロンでの計算</vt:lpstr>
      <vt:lpstr>GPUは何故ディープラーニングに使われるのか</vt:lpstr>
      <vt:lpstr>加速するハードウェア化</vt:lpstr>
    </vt:vector>
  </TitlesOfParts>
  <Company>NetCommerce</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大越章司</cp:lastModifiedBy>
  <cp:revision>830</cp:revision>
  <dcterms:created xsi:type="dcterms:W3CDTF">2014-04-30T01:58:06Z</dcterms:created>
  <dcterms:modified xsi:type="dcterms:W3CDTF">2017-03-08T10:42:24Z</dcterms:modified>
</cp:coreProperties>
</file>