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tmp" ContentType="image/png"/>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717" r:id="rId2"/>
    <p:sldId id="719" r:id="rId3"/>
    <p:sldId id="746" r:id="rId4"/>
    <p:sldId id="721" r:id="rId5"/>
    <p:sldId id="722" r:id="rId6"/>
    <p:sldId id="723" r:id="rId7"/>
    <p:sldId id="724" r:id="rId8"/>
    <p:sldId id="725" r:id="rId9"/>
    <p:sldId id="727" r:id="rId10"/>
    <p:sldId id="728" r:id="rId11"/>
    <p:sldId id="730" r:id="rId12"/>
    <p:sldId id="729" r:id="rId13"/>
    <p:sldId id="731" r:id="rId14"/>
    <p:sldId id="751" r:id="rId15"/>
    <p:sldId id="732" r:id="rId16"/>
    <p:sldId id="734" r:id="rId17"/>
    <p:sldId id="735" r:id="rId18"/>
    <p:sldId id="733" r:id="rId19"/>
    <p:sldId id="750" r:id="rId20"/>
    <p:sldId id="765" r:id="rId21"/>
    <p:sldId id="747" r:id="rId22"/>
    <p:sldId id="749" r:id="rId23"/>
    <p:sldId id="748" r:id="rId24"/>
    <p:sldId id="752" r:id="rId25"/>
    <p:sldId id="776" r:id="rId26"/>
    <p:sldId id="756" r:id="rId27"/>
    <p:sldId id="758" r:id="rId28"/>
    <p:sldId id="757" r:id="rId29"/>
    <p:sldId id="759" r:id="rId30"/>
    <p:sldId id="760" r:id="rId31"/>
    <p:sldId id="761" r:id="rId32"/>
    <p:sldId id="762" r:id="rId33"/>
    <p:sldId id="763" r:id="rId34"/>
    <p:sldId id="764" r:id="rId35"/>
    <p:sldId id="742" r:id="rId36"/>
    <p:sldId id="743" r:id="rId37"/>
    <p:sldId id="744" r:id="rId38"/>
    <p:sldId id="745" r:id="rId39"/>
    <p:sldId id="777" r:id="rId40"/>
    <p:sldId id="768" r:id="rId41"/>
    <p:sldId id="778" r:id="rId42"/>
    <p:sldId id="772" r:id="rId43"/>
    <p:sldId id="773" r:id="rId44"/>
    <p:sldId id="774" r:id="rId45"/>
    <p:sldId id="775" r:id="rId46"/>
    <p:sldId id="779" r:id="rId4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FBD2"/>
    <a:srgbClr val="33ACBD"/>
    <a:srgbClr val="FF6666"/>
    <a:srgbClr val="66FFCC"/>
    <a:srgbClr val="595959"/>
    <a:srgbClr val="E6D6AF"/>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069" autoAdjust="0"/>
  </p:normalViewPr>
  <p:slideViewPr>
    <p:cSldViewPr snapToGrid="0" snapToObjects="1" showGuides="1">
      <p:cViewPr varScale="1">
        <p:scale>
          <a:sx n="83" d="100"/>
          <a:sy n="83" d="100"/>
        </p:scale>
        <p:origin x="1840" y="192"/>
      </p:cViewPr>
      <p:guideLst>
        <p:guide orient="horz"/>
        <p:guide pos="2880"/>
      </p:guideLst>
    </p:cSldViewPr>
  </p:slid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2017/3/22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2017/3/22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www.netcommerce.co.jp/blog/2017/01/08/1048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5272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【図解】コレ１枚で分かるイベント・ドリブン方式</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smtClean="0">
                <a:solidFill>
                  <a:schemeClr val="tx1"/>
                </a:solidFill>
                <a:effectLst/>
                <a:latin typeface="+mn-lt"/>
                <a:ea typeface="+mn-ea"/>
                <a:cs typeface="+mn-cs"/>
              </a:rPr>
              <a:t>Orchestration</a:t>
            </a:r>
            <a:r>
              <a:rPr kumimoji="1" lang="ja-JP" altLang="ja-JP" sz="1200" kern="1200" dirty="0" smtClean="0">
                <a:solidFill>
                  <a:schemeClr val="tx1"/>
                </a:solidFill>
                <a:effectLst/>
                <a:latin typeface="+mn-lt"/>
                <a:ea typeface="+mn-ea"/>
                <a:cs typeface="+mn-cs"/>
              </a:rPr>
              <a:t>）とコレオグラフィ（</a:t>
            </a:r>
            <a:r>
              <a:rPr kumimoji="1" lang="en-US" altLang="ja-JP" sz="1200" kern="1200" dirty="0" smtClean="0">
                <a:solidFill>
                  <a:schemeClr val="tx1"/>
                </a:solidFill>
                <a:effectLst/>
                <a:latin typeface="+mn-lt"/>
                <a:ea typeface="+mn-ea"/>
                <a:cs typeface="+mn-cs"/>
              </a:rPr>
              <a:t>Choreography</a:t>
            </a:r>
            <a:r>
              <a:rPr kumimoji="1" lang="ja-JP" altLang="ja-JP" sz="1200" kern="1200" dirty="0" smtClean="0">
                <a:solidFill>
                  <a:schemeClr val="tx1"/>
                </a:solidFill>
                <a:effectLst/>
                <a:latin typeface="+mn-lt"/>
                <a:ea typeface="+mn-ea"/>
                <a:cs typeface="+mn-cs"/>
              </a:rPr>
              <a:t>）があります。</a:t>
            </a:r>
          </a:p>
          <a:p>
            <a:r>
              <a:rPr kumimoji="1" lang="ja-JP" altLang="ja-JP" sz="1200" kern="1200" dirty="0" smtClean="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smtClean="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smtClean="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smtClean="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smtClean="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34063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smtClean="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顧客管理、注文管理、在庫管理など</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smtClean="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smtClean="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smtClean="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smtClean="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smtClean="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54753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77128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44281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https://aws.amazon.com/jp/api-gateway/</a:t>
            </a:r>
          </a:p>
          <a:p>
            <a:endParaRPr kumimoji="1" lang="en-US" altLang="ja-JP" dirty="0"/>
          </a:p>
          <a:p>
            <a:r>
              <a:rPr kumimoji="1" lang="ja-JP" altLang="en-US" dirty="0"/>
              <a:t>もちろん</a:t>
            </a:r>
            <a:r>
              <a:rPr kumimoji="1" lang="en-US" altLang="ja-JP" dirty="0"/>
              <a:t>Amazon</a:t>
            </a:r>
            <a:r>
              <a:rPr kumimoji="1" lang="ja-JP" altLang="en-US" dirty="0"/>
              <a:t>も、</a:t>
            </a:r>
            <a:r>
              <a:rPr kumimoji="1" lang="en-US" altLang="ja-JP" dirty="0"/>
              <a:t>API</a:t>
            </a:r>
            <a:r>
              <a:rPr kumimoji="1" lang="ja-JP" altLang="en-US" dirty="0"/>
              <a:t>に注目しています。</a:t>
            </a:r>
            <a:r>
              <a:rPr kumimoji="1" lang="en-US" altLang="ja-JP" dirty="0"/>
              <a:t>IBM</a:t>
            </a:r>
            <a:r>
              <a:rPr kumimoji="1" lang="ja-JP" altLang="en-US" dirty="0"/>
              <a:t>とよく似たサービスの提供を始めました。</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1847710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83208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ハードウェア性能の劇的な向上やクラウドの普及に比べ、アプリケーション開発は、それに見合う生産性の向上を果たしてきたとは言えません。この課題を解決する手段として「超高速開発ツール」が注目されています。</a:t>
            </a:r>
          </a:p>
          <a:p>
            <a:r>
              <a:rPr kumimoji="1" lang="ja-JP" altLang="en-US" sz="1200" b="0" i="0" kern="1200" dirty="0" smtClean="0">
                <a:solidFill>
                  <a:schemeClr val="tx1"/>
                </a:solidFill>
                <a:effectLst/>
                <a:latin typeface="+mn-lt"/>
                <a:ea typeface="+mn-ea"/>
                <a:cs typeface="+mn-cs"/>
              </a:rPr>
              <a:t>超高速開発ツールは、業務の手順や帳票の書式、画面のレイアウトを入力すれば、プログラムやデータベースを自動で生成してくれます。プログラミングのスキルがなくてもアプリケーションを開発ができるので、現場のアイデアをすぐに形にする、あるいはニーズの変化に即応して、日々の継続的な改修や改善が容易になります。また、業務手順を入力すれば自動でプログラミングされるので、業務プロセスが可視化され、プログラマーによる属人化も排除できます。</a:t>
            </a:r>
          </a:p>
          <a:p>
            <a:r>
              <a:rPr kumimoji="1" lang="ja-JP" altLang="en-US" sz="1200" b="0" i="0" kern="1200" dirty="0" smtClean="0">
                <a:solidFill>
                  <a:schemeClr val="tx1"/>
                </a:solidFill>
                <a:effectLst/>
                <a:latin typeface="+mn-lt"/>
                <a:ea typeface="+mn-ea"/>
                <a:cs typeface="+mn-cs"/>
              </a:rPr>
              <a:t>ただ、アプリケーション開発の全工程をカバーするものではありません。例えば、ビジネス・ゴールの設定や業務分析、さらには、ユーザーを巻き込んで業務要件を明確にするための議論、品質管理を含めたプロジェクト管理、ユーザーの使い勝手や非機能要件への対応などはこれまでと変わりません。また、画面設計や操作性の自由度も下がります。一方で、概要設計・詳細設計・コーディング・テストなどの人手のかかる工程は大幅に工数を減らすことができます。</a:t>
            </a:r>
          </a:p>
          <a:p>
            <a:r>
              <a:rPr kumimoji="1" lang="ja-JP" altLang="en-US" sz="1200" b="0" i="0" kern="1200" dirty="0" smtClean="0">
                <a:solidFill>
                  <a:schemeClr val="tx1"/>
                </a:solidFill>
                <a:effectLst/>
                <a:latin typeface="+mn-lt"/>
                <a:ea typeface="+mn-ea"/>
                <a:cs typeface="+mn-cs"/>
              </a:rPr>
              <a:t>このような特徴から、新たなアプリケーションを開発する場合には、工数削減の効果は限定的ですが、一度作ったアプリケーションの保守・改修の生産性は大幅に向上することが期待できます。また、予め仕様が厳格に定められた大規模システムを納期通りに開発するといった用途となると使い勝手が悪いかもしれません。一方で、小規模で変更が頻繁に求められる、あるいは要件を詰めながら開発も並行して進めなくてはならない場合には効果的で、アジャイル開発と組み合わせることで、さらにその真価を引き出すことができるでしょう。</a:t>
            </a:r>
          </a:p>
          <a:p>
            <a:r>
              <a:rPr kumimoji="1" lang="ja-JP" altLang="en-US" sz="1200" b="0" i="0" kern="1200" dirty="0" smtClean="0">
                <a:solidFill>
                  <a:schemeClr val="tx1"/>
                </a:solidFill>
                <a:effectLst/>
                <a:latin typeface="+mn-lt"/>
                <a:ea typeface="+mn-ea"/>
                <a:cs typeface="+mn-cs"/>
              </a:rPr>
              <a:t>ある</a:t>
            </a:r>
            <a:r>
              <a:rPr kumimoji="1" lang="en-US" altLang="ja-JP" sz="1200" b="0" i="0" kern="1200" dirty="0" smtClean="0">
                <a:solidFill>
                  <a:schemeClr val="tx1"/>
                </a:solidFill>
                <a:effectLst/>
                <a:latin typeface="+mn-lt"/>
                <a:ea typeface="+mn-ea"/>
                <a:cs typeface="+mn-cs"/>
              </a:rPr>
              <a:t>SI</a:t>
            </a:r>
            <a:r>
              <a:rPr kumimoji="1" lang="ja-JP" altLang="en-US" sz="1200" b="0" i="0" kern="1200" dirty="0" smtClean="0">
                <a:solidFill>
                  <a:schemeClr val="tx1"/>
                </a:solidFill>
                <a:effectLst/>
                <a:latin typeface="+mn-lt"/>
                <a:ea typeface="+mn-ea"/>
                <a:cs typeface="+mn-cs"/>
              </a:rPr>
              <a:t>事業者では、超高速開発ツールを受託開発に使ったことで、最新の開発環境に限界を感じているが、業務に精通しファシリテーション能力に秀でたシニアのエンジニアに、さらなる活躍の場を与えられたとのことで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002284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09002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道路や鉄道、電気や電話、病院や学校など、私たちの生活や社会を維持する基盤を、インフラストラクチャー（インフラ）と呼んでいます。</a:t>
            </a:r>
          </a:p>
          <a:p>
            <a:r>
              <a:rPr kumimoji="1" lang="ja-JP" altLang="ja-JP" sz="1200" kern="1200" dirty="0" smtClean="0">
                <a:solidFill>
                  <a:schemeClr val="tx1"/>
                </a:solidFill>
                <a:effectLst/>
                <a:latin typeface="+mn-lt"/>
                <a:ea typeface="+mn-ea"/>
                <a:cs typeface="+mn-cs"/>
              </a:rPr>
              <a:t>クラウドやモバイルなど、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サービスも、業務を処理するサーバー、データを保管するストレージ、通信を担うネットワーク機器、これらを設置するデータセンターなどの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インフラに支えられています。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毎に、個別に調達・構築するものでした。しかし、このやり方では、変化の激しくなった市場に即応することはできません。また、不確実なビジネスの先行きを見通すことも難しく、必要となる機能や規模を予測することも困難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の需要が衰えることはありません。一方で、需要が読めないままの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インフラの調達・構築は、これまでに無く大きなリスクを伴うようになりました。</a:t>
            </a:r>
          </a:p>
          <a:p>
            <a:r>
              <a:rPr kumimoji="1" lang="ja-JP" altLang="ja-JP" sz="1200" kern="1200" dirty="0" smtClean="0">
                <a:solidFill>
                  <a:schemeClr val="tx1"/>
                </a:solidFill>
                <a:effectLst/>
                <a:latin typeface="+mn-lt"/>
                <a:ea typeface="+mn-ea"/>
                <a:cs typeface="+mn-cs"/>
              </a:rPr>
              <a:t>この状況を打破する技術として「仮想化」が注目されています。予め標準的な構成の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インフラを用意しておけば、そこから必要となるシステム資源を取り出し、自由に調達・構成できるソフトウェア技術のことです。</a:t>
            </a:r>
          </a:p>
          <a:p>
            <a:r>
              <a:rPr kumimoji="1" lang="ja-JP" altLang="ja-JP" sz="1200" kern="1200" dirty="0" smtClean="0">
                <a:solidFill>
                  <a:schemeClr val="tx1"/>
                </a:solidFill>
                <a:effectLst/>
                <a:latin typeface="+mn-lt"/>
                <a:ea typeface="+mn-ea"/>
                <a:cs typeface="+mn-cs"/>
              </a:rPr>
              <a:t>インフラを構成する全てのハードウェア資源に「仮想化」の技術を使えば、「ソフトウェアでシステム構成を設定、定義できるインフラ」が出来上がります。このようなインフラを「</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Infrastructure</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使えば、サーバー、ストレージ、ネットワークのハードウェア、それ設置する設備、安定して稼働させる運用を気にすることなく、必要な時に、必要な構成で、その能力や機能を使えるようになります。これによ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インフラの調達や構築に掛かる時間は大幅に削減され、変更にも即応できるようになるのです。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を個々の企業で個別に構築することもできますが、それでは、各企業が膨大な設備投資を担わなくてはなりません。ならば、この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を複数の企業で共用すればいいわけです。例えば、私たちが電気を使うとき、発電所の設備や運用を気にすることがないように、そして、使った分を電気料金のように支払えているのと同じように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インフラを使えれば、個々の企業が個別に大きな設備投資をしなくてもすみます。</a:t>
            </a:r>
          </a:p>
          <a:p>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に、システム資源の使った分を計測し課金する機能や容易に使いこなすためのメニューを用意したサービスが登場しています。それが、パブリック・クラウドのひとつである</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）です。</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コミュニケーションズの</a:t>
            </a:r>
            <a:r>
              <a:rPr kumimoji="1" lang="en-US" altLang="ja-JP" sz="1200" kern="1200" dirty="0" err="1" smtClean="0">
                <a:solidFill>
                  <a:schemeClr val="tx1"/>
                </a:solidFill>
                <a:effectLst/>
                <a:latin typeface="+mn-lt"/>
                <a:ea typeface="+mn-ea"/>
                <a:cs typeface="+mn-cs"/>
              </a:rPr>
              <a:t>cloudn</a:t>
            </a:r>
            <a:r>
              <a:rPr kumimoji="1" lang="ja-JP" altLang="ja-JP" sz="1200" kern="1200" dirty="0" smtClean="0">
                <a:solidFill>
                  <a:schemeClr val="tx1"/>
                </a:solidFill>
                <a:effectLst/>
                <a:latin typeface="+mn-lt"/>
                <a:ea typeface="+mn-ea"/>
                <a:cs typeface="+mn-cs"/>
              </a:rPr>
              <a:t>（クラウド・エヌ）、</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SoftLayer</a:t>
            </a:r>
            <a:r>
              <a:rPr kumimoji="1" lang="ja-JP" altLang="ja-JP" sz="1200" kern="1200" dirty="0" smtClean="0">
                <a:solidFill>
                  <a:schemeClr val="tx1"/>
                </a:solidFill>
                <a:effectLst/>
                <a:latin typeface="+mn-lt"/>
                <a:ea typeface="+mn-ea"/>
                <a:cs typeface="+mn-cs"/>
              </a:rPr>
              <a:t>などがこのサービスです。</a:t>
            </a:r>
          </a:p>
          <a:p>
            <a:r>
              <a:rPr kumimoji="1" lang="ja-JP" altLang="ja-JP" sz="1200" kern="1200" dirty="0" smtClean="0">
                <a:solidFill>
                  <a:schemeClr val="tx1"/>
                </a:solidFill>
                <a:effectLst/>
                <a:latin typeface="+mn-lt"/>
                <a:ea typeface="+mn-ea"/>
                <a:cs typeface="+mn-cs"/>
              </a:rPr>
              <a:t>もちろん、個別の構成や運用にこだわる企業は、独自に</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を構築する場合もあります。このような仕組みをプライベート・クラウドと呼びます。そして、そんなふたつの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を組み合わせて、コストパフォーマンスの高い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インフラを構築しようというという使い方もあります。これをハイブリッド・クラウドと呼んでいます。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は、こんなクラウド・コンピューティングを支える技術でもあるのです。</a:t>
            </a:r>
          </a:p>
          <a:p>
            <a:r>
              <a:rPr kumimoji="1" lang="ja-JP" altLang="ja-JP" sz="1200" kern="1200" dirty="0" smtClean="0">
                <a:solidFill>
                  <a:schemeClr val="tx1"/>
                </a:solidFill>
                <a:effectLst/>
                <a:latin typeface="+mn-lt"/>
                <a:ea typeface="+mn-ea"/>
                <a:cs typeface="+mn-cs"/>
              </a:rPr>
              <a:t/>
            </a:r>
            <a:br>
              <a:rPr kumimoji="1" lang="ja-JP"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73959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76206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11</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11</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48142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【図解】コレ１枚でわかるアジャイル開発</a:t>
            </a:r>
          </a:p>
          <a:p>
            <a:r>
              <a:rPr kumimoji="1" lang="ja-JP" altLang="ja-JP" sz="1200" kern="1200" dirty="0" smtClean="0">
                <a:solidFill>
                  <a:schemeClr val="tx1"/>
                </a:solidFill>
                <a:effectLst/>
                <a:latin typeface="+mn-lt"/>
                <a:ea typeface="+mn-ea"/>
                <a:cs typeface="+mn-cs"/>
              </a:rPr>
              <a:t>ユーザーの要求は時間とともに変化します。ビジネス・スピードが加速するなか、この要求が変化するスピードもまた速まっています。いま、情報システムの開発には、このような変化への即応性がこれまでになく求められているのです。</a:t>
            </a:r>
          </a:p>
          <a:p>
            <a:r>
              <a:rPr kumimoji="1" lang="ja-JP" altLang="ja-JP" sz="1200" kern="1200" dirty="0" smtClean="0">
                <a:solidFill>
                  <a:schemeClr val="tx1"/>
                </a:solidFill>
                <a:effectLst/>
                <a:latin typeface="+mn-lt"/>
                <a:ea typeface="+mn-ea"/>
                <a:cs typeface="+mn-cs"/>
              </a:rPr>
              <a:t>しかし、従来は、作るべきシステムの要件を「すべて」決めてしまってから開発をスタートする「ウォーターフォール」手法が主流でしたが、このようなやり方では対応できない事態も増えてきたのです。そこで、注目されているのがアジャイル開発です。</a:t>
            </a:r>
          </a:p>
          <a:p>
            <a:r>
              <a:rPr kumimoji="1" lang="ja-JP" altLang="ja-JP" sz="1200" kern="1200" dirty="0" smtClean="0">
                <a:solidFill>
                  <a:schemeClr val="tx1"/>
                </a:solidFill>
                <a:effectLst/>
                <a:latin typeface="+mn-lt"/>
                <a:ea typeface="+mn-ea"/>
                <a:cs typeface="+mn-cs"/>
              </a:rPr>
              <a:t>アジャイル開発の本質は、「全部作らない」ことです。これが、ウォーターフォール開発と本質的に異なる点です。アジャイル開発は、「業務上必要性が高い機能や業務プロセスを選別し、優先順位を決めて、そこにリソースを傾注することで、本当に使うシステムのみを作り上げよう」という考え方です。結果として、短期間、高品質での開発が実現するのです。</a:t>
            </a:r>
          </a:p>
          <a:p>
            <a:r>
              <a:rPr kumimoji="1" lang="ja-JP" altLang="ja-JP" sz="1200" kern="1200" dirty="0" smtClean="0">
                <a:solidFill>
                  <a:schemeClr val="tx1"/>
                </a:solidFill>
                <a:effectLst/>
                <a:latin typeface="+mn-lt"/>
                <a:ea typeface="+mn-ea"/>
                <a:cs typeface="+mn-cs"/>
              </a:rPr>
              <a:t>一方、ウォーターフォール開発は、「全部作る」を前提とします。そのため、ユーザーの要求がすべて決まらなければ開発に着手できません。そのため、将来使うかもしれない機能とともに、推測を交えて仕様を固めてゆきます。また、いったん作り始めると、途中で変更することは難しく、すべてを作り上げることが優先されます。変更や品質保証は全部コードを書き終えた最後の最後に対応しなければなりません。</a:t>
            </a:r>
          </a:p>
          <a:p>
            <a:r>
              <a:rPr kumimoji="1" lang="ja-JP" altLang="ja-JP" sz="1200" kern="1200" dirty="0" smtClean="0">
                <a:solidFill>
                  <a:schemeClr val="tx1"/>
                </a:solidFill>
                <a:effectLst/>
                <a:latin typeface="+mn-lt"/>
                <a:ea typeface="+mn-ea"/>
                <a:cs typeface="+mn-cs"/>
              </a:rPr>
              <a:t>アジャイル開発の手法を使っても、「全部作る」のであれば、ウォーターフォールと本質的には何も変わりません。アジャイル開発は「全部作らない」かわりに、短期間・高品質・変更への柔軟性を担保しようというもので、「全部作る」こととトレードオフの関係にあのです。</a:t>
            </a:r>
          </a:p>
          <a:p>
            <a:r>
              <a:rPr kumimoji="1" lang="ja-JP" altLang="ja-JP" sz="1200" kern="1200" dirty="0" smtClean="0">
                <a:solidFill>
                  <a:schemeClr val="tx1"/>
                </a:solidFill>
                <a:effectLst/>
                <a:latin typeface="+mn-lt"/>
                <a:ea typeface="+mn-ea"/>
                <a:cs typeface="+mn-cs"/>
              </a:rPr>
              <a:t>アジャイル開発では、「ビジネス価値の高い＝業務を遂行上必須」のプロセスを実現する機能に絞り込んで開発対象を決めてゆきます。「必要かどうかわからない」、「あったほうがいいかもしれない」は、作りません。そして、おおよその工数と期間の見通しを立てて開発を始めます。</a:t>
            </a:r>
          </a:p>
          <a:p>
            <a:r>
              <a:rPr kumimoji="1" lang="ja-JP" altLang="ja-JP" sz="1200" kern="1200" dirty="0" smtClean="0">
                <a:solidFill>
                  <a:schemeClr val="tx1"/>
                </a:solidFill>
                <a:effectLst/>
                <a:latin typeface="+mn-lt"/>
                <a:ea typeface="+mn-ea"/>
                <a:cs typeface="+mn-cs"/>
              </a:rPr>
              <a:t>ビジネス価値で優先順位を決められた機能を順次完成させてゆくため、途中で優先順位が変われば入れ替えることができるので、変更要求に柔軟に対応できるのです。</a:t>
            </a:r>
          </a:p>
          <a:p>
            <a:r>
              <a:rPr kumimoji="1" lang="ja-JP" altLang="ja-JP" sz="1200" kern="1200" dirty="0" smtClean="0">
                <a:solidFill>
                  <a:schemeClr val="tx1"/>
                </a:solidFill>
                <a:effectLst/>
                <a:latin typeface="+mn-lt"/>
                <a:ea typeface="+mn-ea"/>
                <a:cs typeface="+mn-cs"/>
              </a:rPr>
              <a:t>重要なところから完成させるので、重要なところほど早い段階から検証されバグは徹底して潰されます。また、後期になるほど重要度が低くなるので、問題が生じても全体への影響は少なく品質は高まります。</a:t>
            </a:r>
          </a:p>
          <a:p>
            <a:r>
              <a:rPr kumimoji="1" lang="ja-JP" altLang="ja-JP" sz="1200" kern="1200" dirty="0" smtClean="0">
                <a:solidFill>
                  <a:schemeClr val="tx1"/>
                </a:solidFill>
                <a:effectLst/>
                <a:latin typeface="+mn-lt"/>
                <a:ea typeface="+mn-ea"/>
                <a:cs typeface="+mn-cs"/>
              </a:rPr>
              <a:t>アジャイル開発の狙いを整理すれば、次の３つになるでしょう。</a:t>
            </a:r>
          </a:p>
          <a:p>
            <a:pPr lvl="0"/>
            <a:r>
              <a:rPr kumimoji="1" lang="ja-JP" altLang="ja-JP" sz="1200" kern="1200" dirty="0" smtClean="0">
                <a:solidFill>
                  <a:schemeClr val="tx1"/>
                </a:solidFill>
                <a:effectLst/>
                <a:latin typeface="+mn-lt"/>
                <a:ea typeface="+mn-ea"/>
                <a:cs typeface="+mn-cs"/>
              </a:rPr>
              <a:t>予測できない未来を推測で決めさせず、本当に使うシステムだけを作ることでムダな開発投資をさせない。</a:t>
            </a:r>
          </a:p>
          <a:p>
            <a:pPr lvl="0"/>
            <a:r>
              <a:rPr kumimoji="1" lang="ja-JP" altLang="ja-JP" sz="1200" kern="1200" dirty="0" smtClean="0">
                <a:solidFill>
                  <a:schemeClr val="tx1"/>
                </a:solidFill>
                <a:effectLst/>
                <a:latin typeface="+mn-lt"/>
                <a:ea typeface="+mn-ea"/>
                <a:cs typeface="+mn-cs"/>
              </a:rPr>
              <a:t>変更要求に柔軟に対応し、納得して使えるシステムを実現する。</a:t>
            </a:r>
          </a:p>
          <a:p>
            <a:pPr lvl="0"/>
            <a:r>
              <a:rPr kumimoji="1" lang="ja-JP" altLang="ja-JP" sz="1200" kern="1200" dirty="0" smtClean="0">
                <a:solidFill>
                  <a:schemeClr val="tx1"/>
                </a:solidFill>
                <a:effectLst/>
                <a:latin typeface="+mn-lt"/>
                <a:ea typeface="+mn-ea"/>
                <a:cs typeface="+mn-cs"/>
              </a:rPr>
              <a:t>納得できる予算と期間の中で最善の機能と品質を実現する。</a:t>
            </a:r>
          </a:p>
          <a:p>
            <a:r>
              <a:rPr kumimoji="1" lang="ja-JP" altLang="ja-JP" sz="1200" kern="1200" dirty="0" smtClean="0">
                <a:solidFill>
                  <a:schemeClr val="tx1"/>
                </a:solidFill>
                <a:effectLst/>
                <a:latin typeface="+mn-lt"/>
                <a:ea typeface="+mn-ea"/>
                <a:cs typeface="+mn-cs"/>
              </a:rPr>
              <a:t>そもそもアジャイル開発が生まれるきっかけは、</a:t>
            </a:r>
            <a:r>
              <a:rPr kumimoji="1" lang="en-US" altLang="ja-JP" sz="1200" kern="1200" dirty="0" smtClean="0">
                <a:solidFill>
                  <a:schemeClr val="tx1"/>
                </a:solidFill>
                <a:effectLst/>
                <a:latin typeface="+mn-lt"/>
                <a:ea typeface="+mn-ea"/>
                <a:cs typeface="+mn-cs"/>
              </a:rPr>
              <a:t>1986</a:t>
            </a:r>
            <a:r>
              <a:rPr kumimoji="1" lang="ja-JP" altLang="ja-JP" sz="1200" kern="1200" dirty="0" smtClean="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smtClean="0">
                <a:solidFill>
                  <a:schemeClr val="tx1"/>
                </a:solidFill>
                <a:effectLst/>
                <a:latin typeface="+mn-lt"/>
                <a:ea typeface="+mn-ea"/>
                <a:cs typeface="+mn-cs"/>
              </a:rPr>
              <a:t>Jeff Sutherland</a:t>
            </a:r>
            <a:r>
              <a:rPr kumimoji="1" lang="ja-JP" altLang="ja-JP" sz="1200" kern="1200" dirty="0" smtClean="0">
                <a:solidFill>
                  <a:schemeClr val="tx1"/>
                </a:solidFill>
                <a:effectLst/>
                <a:latin typeface="+mn-lt"/>
                <a:ea typeface="+mn-ea"/>
                <a:cs typeface="+mn-cs"/>
              </a:rPr>
              <a:t>）氏らが、システム開発への適用を考え、</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06371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13</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13</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89452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ESXi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Citrix</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Xen</a:t>
            </a:r>
            <a:r>
              <a:rPr kumimoji="1" lang="en-US" altLang="ja-JP" sz="1200" kern="1200" dirty="0" smtClean="0">
                <a:solidFill>
                  <a:schemeClr val="tx1"/>
                </a:solidFill>
                <a:effectLst/>
                <a:latin typeface="+mn-lt"/>
                <a:ea typeface="+mn-ea"/>
                <a:cs typeface="+mn-cs"/>
              </a:rPr>
              <a:t> Server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Hyper-V</a:t>
            </a:r>
            <a:r>
              <a:rPr kumimoji="1" lang="ja-JP" altLang="ja-JP" sz="1200" kern="1200" dirty="0" smtClean="0">
                <a:solidFill>
                  <a:schemeClr val="tx1"/>
                </a:solidFill>
                <a:effectLst/>
                <a:latin typeface="+mn-lt"/>
                <a:ea typeface="+mn-ea"/>
                <a:cs typeface="+mn-cs"/>
              </a:rPr>
              <a:t>などがあります。</a:t>
            </a:r>
          </a:p>
          <a:p>
            <a:r>
              <a:rPr kumimoji="1" lang="ja-JP" altLang="ja-JP" sz="1200" kern="1200" dirty="0" smtClean="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上で実現するので、全てのコンテナは同じ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を稼働させることができますので、この点は異なります。</a:t>
            </a:r>
          </a:p>
          <a:p>
            <a:r>
              <a:rPr kumimoji="1" lang="ja-JP" altLang="ja-JP" sz="1200" kern="1200" dirty="0" smtClean="0">
                <a:solidFill>
                  <a:schemeClr val="tx1"/>
                </a:solidFill>
                <a:effectLst/>
                <a:latin typeface="+mn-lt"/>
                <a:ea typeface="+mn-ea"/>
                <a:cs typeface="+mn-cs"/>
              </a:rPr>
              <a:t>その一方で、コンテナは、ハイパーバイザのように、個別に</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を用意する必要がないのでディスク使用量も少なくて済みます。</a:t>
            </a:r>
          </a:p>
          <a:p>
            <a:r>
              <a:rPr kumimoji="1" lang="ja-JP" altLang="ja-JP" sz="1200" kern="1200" dirty="0" smtClean="0">
                <a:solidFill>
                  <a:schemeClr val="tx1"/>
                </a:solidFill>
                <a:effectLst/>
                <a:latin typeface="+mn-lt"/>
                <a:ea typeface="+mn-ea"/>
                <a:cs typeface="+mn-cs"/>
              </a:rPr>
              <a:t>ひとつのコンテナは、</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smtClean="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が注目されています。</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とは、</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社が提供する</a:t>
            </a:r>
            <a:r>
              <a:rPr kumimoji="1" lang="en-US" altLang="ja-JP" sz="1200" kern="1200" dirty="0" smtClean="0">
                <a:solidFill>
                  <a:schemeClr val="tx1"/>
                </a:solidFill>
                <a:effectLst/>
                <a:latin typeface="+mn-lt"/>
                <a:ea typeface="+mn-ea"/>
                <a:cs typeface="+mn-cs"/>
              </a:rPr>
              <a:t>Linux</a:t>
            </a:r>
            <a:r>
              <a:rPr kumimoji="1" lang="ja-JP" altLang="ja-JP" sz="1200" kern="1200" dirty="0" smtClean="0">
                <a:solidFill>
                  <a:schemeClr val="tx1"/>
                </a:solidFill>
                <a:effectLst/>
                <a:latin typeface="+mn-lt"/>
                <a:ea typeface="+mn-ea"/>
                <a:cs typeface="+mn-cs"/>
              </a:rPr>
              <a:t>用のコンテナ管理ソフトウェアです。</a:t>
            </a:r>
          </a:p>
          <a:p>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が注目されるようになったのは、そのコンテナを生成する設定を「</a:t>
            </a:r>
            <a:r>
              <a:rPr kumimoji="1" lang="en-US" altLang="ja-JP" sz="1200" kern="1200" dirty="0" err="1" smtClean="0">
                <a:solidFill>
                  <a:schemeClr val="tx1"/>
                </a:solidFill>
                <a:effectLst/>
                <a:latin typeface="+mn-lt"/>
                <a:ea typeface="+mn-ea"/>
                <a:cs typeface="+mn-cs"/>
              </a:rPr>
              <a:t>Dockerfile</a:t>
            </a:r>
            <a:r>
              <a:rPr kumimoji="1" lang="ja-JP" altLang="ja-JP" sz="1200" kern="1200" dirty="0" smtClean="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smtClean="0">
                <a:solidFill>
                  <a:schemeClr val="tx1"/>
                </a:solidFill>
                <a:effectLst/>
                <a:latin typeface="+mn-lt"/>
                <a:ea typeface="+mn-ea"/>
                <a:cs typeface="+mn-cs"/>
              </a:rPr>
              <a:t>そのため、</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などのクラウド・サービス・プロバイダーをはじめ、</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Dell</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RedHat</a:t>
            </a:r>
            <a:r>
              <a:rPr kumimoji="1" lang="ja-JP" altLang="ja-JP" sz="1200" kern="1200" dirty="0" smtClean="0">
                <a:solidFill>
                  <a:schemeClr val="tx1"/>
                </a:solidFill>
                <a:effectLst/>
                <a:latin typeface="+mn-lt"/>
                <a:ea typeface="+mn-ea"/>
                <a:cs typeface="+mn-cs"/>
              </a:rPr>
              <a:t>などの大手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ベンダーが採用を表明しています。また、</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も自社のクラウド・サービスである</a:t>
            </a:r>
            <a:r>
              <a:rPr kumimoji="1" lang="en-US" altLang="ja-JP" sz="1200" kern="1200" dirty="0" smtClean="0">
                <a:solidFill>
                  <a:schemeClr val="tx1"/>
                </a:solidFill>
                <a:effectLst/>
                <a:latin typeface="+mn-lt"/>
                <a:ea typeface="+mn-ea"/>
                <a:cs typeface="+mn-cs"/>
              </a:rPr>
              <a:t>Windows Azure Platform</a:t>
            </a:r>
            <a:r>
              <a:rPr kumimoji="1" lang="ja-JP" altLang="ja-JP" sz="1200" kern="1200" dirty="0" smtClean="0">
                <a:solidFill>
                  <a:schemeClr val="tx1"/>
                </a:solidFill>
                <a:effectLst/>
                <a:latin typeface="+mn-lt"/>
                <a:ea typeface="+mn-ea"/>
                <a:cs typeface="+mn-cs"/>
              </a:rPr>
              <a:t>や次期</a:t>
            </a:r>
            <a:r>
              <a:rPr kumimoji="1" lang="en-US" altLang="ja-JP" sz="1200" kern="1200" dirty="0" smtClean="0">
                <a:solidFill>
                  <a:schemeClr val="tx1"/>
                </a:solidFill>
                <a:effectLst/>
                <a:latin typeface="+mn-lt"/>
                <a:ea typeface="+mn-ea"/>
                <a:cs typeface="+mn-cs"/>
              </a:rPr>
              <a:t>Windows Server</a:t>
            </a:r>
            <a:r>
              <a:rPr kumimoji="1" lang="ja-JP" altLang="ja-JP" sz="1200" kern="1200" smtClean="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013157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214102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開発に必要な機能がサービスとして提供されるのが一般的で、開発者はプログラミングに専念できるようになります。</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Function as a Service</a:t>
            </a:r>
            <a:r>
              <a:rPr kumimoji="1" lang="ja-JP" altLang="en-US" sz="1200" b="0" i="0" kern="1200" dirty="0" smtClean="0">
                <a:solidFill>
                  <a:schemeClr val="tx1"/>
                </a:solidFill>
                <a:effectLst/>
                <a:latin typeface="+mn-lt"/>
                <a:ea typeface="+mn-ea"/>
                <a:cs typeface="+mn-cs"/>
              </a:rPr>
              <a:t>）は、この仕組みをさらに進化させたものです。</a:t>
            </a:r>
          </a:p>
          <a:p>
            <a:r>
              <a:rPr kumimoji="1" lang="ja-JP" altLang="en-US" sz="1200" b="0" i="0" kern="1200" dirty="0" smtClean="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en-US" sz="1200" b="0" i="0" kern="1200" dirty="0" smtClean="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en-US" sz="1200" b="0" i="0" kern="1200" dirty="0" smtClean="0">
                <a:solidFill>
                  <a:schemeClr val="tx1"/>
                </a:solidFill>
                <a:effectLst/>
                <a:latin typeface="+mn-lt"/>
                <a:ea typeface="+mn-ea"/>
                <a:cs typeface="+mn-cs"/>
              </a:rPr>
              <a:t>書いたコードはコンテナ上で実行し、終了すると即座に廃棄される。</a:t>
            </a:r>
          </a:p>
          <a:p>
            <a:r>
              <a:rPr kumimoji="1" lang="ja-JP" altLang="en-US" sz="1200" b="0" i="0" kern="1200" dirty="0" smtClean="0">
                <a:solidFill>
                  <a:schemeClr val="tx1"/>
                </a:solidFill>
                <a:effectLst/>
                <a:latin typeface="+mn-lt"/>
                <a:ea typeface="+mn-ea"/>
                <a:cs typeface="+mn-cs"/>
              </a:rPr>
              <a:t>コンテナの実行は</a:t>
            </a:r>
            <a:r>
              <a:rPr kumimoji="1" lang="en-US" altLang="ja-JP" sz="1200" b="0" i="0" kern="1200" dirty="0" smtClean="0">
                <a:solidFill>
                  <a:schemeClr val="tx1"/>
                </a:solidFill>
                <a:effectLst/>
                <a:latin typeface="+mn-lt"/>
                <a:ea typeface="+mn-ea"/>
                <a:cs typeface="+mn-cs"/>
              </a:rPr>
              <a:t>100ms</a:t>
            </a:r>
            <a:r>
              <a:rPr kumimoji="1" lang="ja-JP" altLang="en-US" sz="1200" b="0" i="0" kern="1200" dirty="0" smtClean="0">
                <a:solidFill>
                  <a:schemeClr val="tx1"/>
                </a:solidFill>
                <a:effectLst/>
                <a:latin typeface="+mn-lt"/>
                <a:ea typeface="+mn-ea"/>
                <a:cs typeface="+mn-cs"/>
              </a:rPr>
              <a:t>単位で計測され、使った分のサーバー使用料が課金されるため、一般の</a:t>
            </a:r>
            <a:r>
              <a:rPr kumimoji="1" lang="en-US" altLang="ja-JP" sz="1200" b="0" i="0" kern="1200" dirty="0" smtClean="0">
                <a:solidFill>
                  <a:schemeClr val="tx1"/>
                </a:solidFill>
                <a:effectLst/>
                <a:latin typeface="+mn-lt"/>
                <a:ea typeface="+mn-ea"/>
                <a:cs typeface="+mn-cs"/>
              </a:rPr>
              <a:t>IaaS</a:t>
            </a:r>
            <a:r>
              <a:rPr kumimoji="1" lang="ja-JP" altLang="en-US" sz="1200" b="0" i="0" kern="1200" dirty="0" smtClean="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を使うことのメリットは、コストの削減、スケーラビリティの確保、インフラの運用管理を不要にすることです。マイクロサービスとも相性が良く、それを実現する手段としても注目されています。</a:t>
            </a:r>
          </a:p>
          <a:p>
            <a:r>
              <a:rPr kumimoji="1" lang="en-US" altLang="ja-JP" sz="1200" b="0" i="0" kern="1200" dirty="0" smtClean="0">
                <a:solidFill>
                  <a:schemeClr val="tx1"/>
                </a:solidFill>
                <a:effectLst/>
                <a:latin typeface="+mn-lt"/>
                <a:ea typeface="+mn-ea"/>
                <a:cs typeface="+mn-cs"/>
              </a:rPr>
              <a:t>AWS</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Lambda</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Google</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Cloud Functions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Microsoft</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Azure Functions</a:t>
            </a:r>
            <a:r>
              <a:rPr kumimoji="1" lang="ja-JP" altLang="en-US" sz="1200" b="0" i="0" kern="1200" dirty="0" smtClean="0">
                <a:solidFill>
                  <a:schemeClr val="tx1"/>
                </a:solidFill>
                <a:effectLst/>
                <a:latin typeface="+mn-lt"/>
                <a:ea typeface="+mn-ea"/>
                <a:cs typeface="+mn-cs"/>
              </a:rPr>
              <a:t>、オープンソース</a:t>
            </a:r>
            <a:r>
              <a:rPr kumimoji="1" lang="en-US" altLang="ja-JP" sz="1200" b="0" i="0" kern="1200" dirty="0" err="1" smtClean="0">
                <a:solidFill>
                  <a:schemeClr val="tx1"/>
                </a:solidFill>
                <a:effectLst/>
                <a:latin typeface="+mn-lt"/>
                <a:ea typeface="+mn-ea"/>
                <a:cs typeface="+mn-cs"/>
              </a:rPr>
              <a:t>OpenWhisk</a:t>
            </a:r>
            <a:r>
              <a:rPr kumimoji="1" lang="ja-JP" altLang="en-US" sz="1200" b="0" i="0" kern="1200" dirty="0" smtClean="0">
                <a:solidFill>
                  <a:schemeClr val="tx1"/>
                </a:solidFill>
                <a:effectLst/>
                <a:latin typeface="+mn-lt"/>
                <a:ea typeface="+mn-ea"/>
                <a:cs typeface="+mn-cs"/>
              </a:rPr>
              <a:t>を使った</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のサービスなどがあります。</a:t>
            </a:r>
          </a:p>
          <a:p>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との違いは、</a:t>
            </a:r>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は必要なサービス毎に起動・終了させる「イベント・ドリンブン方式」を狙ったものであることです。そのため</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で、あらゆるアプリケーションを作れるわけではなく、</a:t>
            </a:r>
            <a:r>
              <a:rPr kumimoji="1" lang="en-US" altLang="ja-JP" sz="1200" b="0" i="0" kern="1200" dirty="0" smtClean="0">
                <a:solidFill>
                  <a:schemeClr val="tx1"/>
                </a:solidFill>
                <a:effectLst/>
                <a:latin typeface="+mn-lt"/>
                <a:ea typeface="+mn-ea"/>
                <a:cs typeface="+mn-cs"/>
              </a:rPr>
              <a:t>EC</a:t>
            </a:r>
            <a:r>
              <a:rPr kumimoji="1" lang="ja-JP" altLang="en-US" sz="1200" b="0" i="0" kern="1200" dirty="0" smtClean="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サイトやマーケティング・サイトのように負荷予測が難しく、ダイナミックな負荷の変動に対応しなければならないアプリケーションには向いていると言えるでしょう。。</a:t>
            </a:r>
          </a:p>
          <a:p>
            <a:r>
              <a:rPr kumimoji="1" lang="ja-JP" altLang="en-US" sz="1200" b="0" i="0" kern="1200" dirty="0" smtClean="0">
                <a:solidFill>
                  <a:schemeClr val="tx1"/>
                </a:solidFill>
                <a:effectLst/>
                <a:latin typeface="+mn-lt"/>
                <a:ea typeface="+mn-ea"/>
                <a:cs typeface="+mn-cs"/>
              </a:rPr>
              <a:t>参考</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 </a:t>
            </a:r>
            <a:r>
              <a:rPr kumimoji="1" lang="ja-JP" altLang="en-US" sz="1200" b="0" i="0" u="sng" kern="1200" dirty="0" smtClean="0">
                <a:solidFill>
                  <a:schemeClr val="tx1"/>
                </a:solidFill>
                <a:effectLst/>
                <a:latin typeface="+mn-lt"/>
                <a:ea typeface="+mn-ea"/>
                <a:cs typeface="+mn-cs"/>
                <a:hlinkClick r:id="rId3"/>
              </a:rPr>
              <a:t>これからの開発と運用：ビジネスの成功に直接貢献すること</a:t>
            </a:r>
            <a:endParaRPr kumimoji="1" lang="ja-JP" altLang="en-US" sz="1200" b="0" i="0" kern="1200" dirty="0" smtClean="0">
              <a:solidFill>
                <a:schemeClr val="tx1"/>
              </a:solidFill>
              <a:effectLst/>
              <a:latin typeface="+mn-lt"/>
              <a:ea typeface="+mn-ea"/>
              <a:cs typeface="+mn-cs"/>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1687869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image" Target="../media/image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tiff"/><Relationship Id="rId8" Type="http://schemas.openxmlformats.org/officeDocument/2006/relationships/image" Target="../media/image20.tiff"/><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2.tmp"/><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tmp"/><Relationship Id="rId4" Type="http://schemas.openxmlformats.org/officeDocument/2006/relationships/image" Target="../media/image22.tmp"/><Relationship Id="rId5" Type="http://schemas.openxmlformats.org/officeDocument/2006/relationships/image" Target="../media/image25.tmp"/><Relationship Id="rId6" Type="http://schemas.openxmlformats.org/officeDocument/2006/relationships/image" Target="../media/image26.tmp"/><Relationship Id="rId1" Type="http://schemas.openxmlformats.org/officeDocument/2006/relationships/slideLayout" Target="../slideLayouts/slideLayout6.xml"/><Relationship Id="rId2" Type="http://schemas.openxmlformats.org/officeDocument/2006/relationships/image" Target="../media/image23.tmp"/></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34.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38.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7"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22.tm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8.png"/><Relationship Id="rId5" Type="http://schemas.openxmlformats.org/officeDocument/2006/relationships/image" Target="../media/image49.jpg"/><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tif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latin typeface="メイリオ"/>
                <a:ea typeface="メイリオ"/>
                <a:cs typeface="メイリオ"/>
              </a:rPr>
              <a:t>DevOps</a:t>
            </a:r>
            <a:r>
              <a:rPr kumimoji="1" lang="ja-JP" altLang="en-US" dirty="0" smtClean="0">
                <a:latin typeface="メイリオ"/>
                <a:ea typeface="メイリオ"/>
                <a:cs typeface="メイリオ"/>
              </a:rPr>
              <a:t>とこれからのシステム開発</a:t>
            </a:r>
            <a:endParaRPr kumimoji="1" lang="ja-JP" altLang="en-US" dirty="0">
              <a:latin typeface="メイリオ"/>
              <a:ea typeface="メイリオ"/>
              <a:cs typeface="メイリオ"/>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smtClean="0"/>
              <a:t>IT</a:t>
            </a:r>
            <a:r>
              <a:rPr kumimoji="1" lang="ja-JP" altLang="en-US" dirty="0" smtClean="0"/>
              <a:t>ソリューション塾・第</a:t>
            </a:r>
            <a:r>
              <a:rPr kumimoji="1" lang="en-US" altLang="ja-JP" dirty="0" smtClean="0"/>
              <a:t>24</a:t>
            </a:r>
            <a:r>
              <a:rPr kumimoji="1" lang="ja-JP" altLang="en-US" dirty="0" smtClean="0"/>
              <a:t>期</a:t>
            </a:r>
            <a:endParaRPr kumimoji="1" lang="en-US" altLang="ja-JP" dirty="0" smtClean="0"/>
          </a:p>
          <a:p>
            <a:endParaRPr kumimoji="1" lang="en-US" altLang="ja-JP" dirty="0" smtClean="0"/>
          </a:p>
          <a:p>
            <a:r>
              <a:rPr kumimoji="1" lang="en-US" altLang="ja-JP" dirty="0" smtClean="0"/>
              <a:t>2017</a:t>
            </a:r>
            <a:r>
              <a:rPr kumimoji="1" lang="ja-JP" altLang="en-US" dirty="0" smtClean="0"/>
              <a:t>年</a:t>
            </a:r>
            <a:r>
              <a:rPr lang="en-US" altLang="ja-JP" dirty="0"/>
              <a:t>3</a:t>
            </a:r>
            <a:r>
              <a:rPr kumimoji="1" lang="ja-JP" altLang="en-US" dirty="0" smtClean="0"/>
              <a:t>月</a:t>
            </a:r>
            <a:r>
              <a:rPr lang="en-US" altLang="ja-JP" dirty="0" smtClean="0"/>
              <a:t>22</a:t>
            </a:r>
            <a:r>
              <a:rPr lang="ja-JP" altLang="en-US" dirty="0" smtClean="0"/>
              <a:t>日</a:t>
            </a:r>
            <a:endParaRPr kumimoji="1" lang="ja-JP" altLang="en-US" dirty="0"/>
          </a:p>
        </p:txBody>
      </p:sp>
    </p:spTree>
    <p:extLst>
      <p:ext uri="{BB962C8B-B14F-4D97-AF65-F5344CB8AC3E}">
        <p14:creationId xmlns:p14="http://schemas.microsoft.com/office/powerpoint/2010/main" val="2241795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grpSp>
        <p:nvGrpSpPr>
          <p:cNvPr id="49" name="図形グループ 48"/>
          <p:cNvGrpSpPr/>
          <p:nvPr/>
        </p:nvGrpSpPr>
        <p:grpSpPr>
          <a:xfrm>
            <a:off x="673224" y="4969437"/>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59" name="図形グループ 58"/>
          <p:cNvGrpSpPr/>
          <p:nvPr/>
        </p:nvGrpSpPr>
        <p:grpSpPr>
          <a:xfrm>
            <a:off x="1646153" y="4969438"/>
            <a:ext cx="1107996" cy="837217"/>
            <a:chOff x="5016242" y="867518"/>
            <a:chExt cx="1107996" cy="837217"/>
          </a:xfrm>
        </p:grpSpPr>
        <p:sp>
          <p:nvSpPr>
            <p:cNvPr id="60" name="テキスト ボックス 59"/>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61" name="図 60"/>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62" name="図形グループ 61"/>
            <p:cNvGrpSpPr/>
            <p:nvPr/>
          </p:nvGrpSpPr>
          <p:grpSpPr>
            <a:xfrm>
              <a:off x="5314617" y="1139393"/>
              <a:ext cx="245560" cy="565342"/>
              <a:chOff x="1571691" y="4125162"/>
              <a:chExt cx="969966" cy="2007867"/>
            </a:xfrm>
          </p:grpSpPr>
          <p:sp>
            <p:nvSpPr>
              <p:cNvPr id="63" name="円/楕円 62"/>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65" name="図形グループ 64"/>
          <p:cNvGrpSpPr/>
          <p:nvPr/>
        </p:nvGrpSpPr>
        <p:grpSpPr>
          <a:xfrm>
            <a:off x="2625613" y="4969072"/>
            <a:ext cx="1107996" cy="837217"/>
            <a:chOff x="5016242" y="867518"/>
            <a:chExt cx="1107996" cy="837217"/>
          </a:xfrm>
        </p:grpSpPr>
        <p:sp>
          <p:nvSpPr>
            <p:cNvPr id="66" name="テキスト ボックス 65"/>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67" name="図 66"/>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68" name="図形グループ 67"/>
            <p:cNvGrpSpPr/>
            <p:nvPr/>
          </p:nvGrpSpPr>
          <p:grpSpPr>
            <a:xfrm>
              <a:off x="5314617" y="1139393"/>
              <a:ext cx="245560" cy="565342"/>
              <a:chOff x="1571691" y="4125162"/>
              <a:chExt cx="969966" cy="2007867"/>
            </a:xfrm>
          </p:grpSpPr>
          <p:sp>
            <p:nvSpPr>
              <p:cNvPr id="69" name="円/楕円 68"/>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71" name="図形グループ 70"/>
          <p:cNvGrpSpPr/>
          <p:nvPr/>
        </p:nvGrpSpPr>
        <p:grpSpPr>
          <a:xfrm>
            <a:off x="3598542" y="4969073"/>
            <a:ext cx="1107996" cy="837217"/>
            <a:chOff x="5016242" y="867518"/>
            <a:chExt cx="1107996" cy="837217"/>
          </a:xfrm>
        </p:grpSpPr>
        <p:sp>
          <p:nvSpPr>
            <p:cNvPr id="72" name="テキスト ボックス 71"/>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73" name="図 72"/>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74" name="図形グループ 73"/>
            <p:cNvGrpSpPr/>
            <p:nvPr/>
          </p:nvGrpSpPr>
          <p:grpSpPr>
            <a:xfrm>
              <a:off x="5314617" y="1139393"/>
              <a:ext cx="245560" cy="565342"/>
              <a:chOff x="1571691" y="4125162"/>
              <a:chExt cx="969966" cy="2007867"/>
            </a:xfrm>
          </p:grpSpPr>
          <p:sp>
            <p:nvSpPr>
              <p:cNvPr id="75" name="円/楕円 74"/>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77" name="図形グループ 76"/>
          <p:cNvGrpSpPr/>
          <p:nvPr/>
        </p:nvGrpSpPr>
        <p:grpSpPr>
          <a:xfrm>
            <a:off x="4571471" y="4973345"/>
            <a:ext cx="1107996" cy="837217"/>
            <a:chOff x="5016242" y="867518"/>
            <a:chExt cx="1107996" cy="837217"/>
          </a:xfrm>
        </p:grpSpPr>
        <p:sp>
          <p:nvSpPr>
            <p:cNvPr id="78" name="テキスト ボックス 77"/>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79" name="図 78"/>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80" name="図形グループ 79"/>
            <p:cNvGrpSpPr/>
            <p:nvPr/>
          </p:nvGrpSpPr>
          <p:grpSpPr>
            <a:xfrm>
              <a:off x="5314617" y="1139393"/>
              <a:ext cx="245560" cy="565342"/>
              <a:chOff x="1571691" y="4125162"/>
              <a:chExt cx="969966" cy="2007867"/>
            </a:xfrm>
          </p:grpSpPr>
          <p:sp>
            <p:nvSpPr>
              <p:cNvPr id="81" name="円/楕円 80"/>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83" name="図形グループ 82"/>
          <p:cNvGrpSpPr/>
          <p:nvPr/>
        </p:nvGrpSpPr>
        <p:grpSpPr>
          <a:xfrm>
            <a:off x="5544400" y="4973346"/>
            <a:ext cx="1107996" cy="837217"/>
            <a:chOff x="5016242" y="867518"/>
            <a:chExt cx="1107996" cy="837217"/>
          </a:xfrm>
        </p:grpSpPr>
        <p:sp>
          <p:nvSpPr>
            <p:cNvPr id="84" name="テキスト ボックス 83"/>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85" name="図 8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86" name="図形グループ 85"/>
            <p:cNvGrpSpPr/>
            <p:nvPr/>
          </p:nvGrpSpPr>
          <p:grpSpPr>
            <a:xfrm>
              <a:off x="5314617" y="1139393"/>
              <a:ext cx="245560" cy="565342"/>
              <a:chOff x="1571691" y="4125162"/>
              <a:chExt cx="969966" cy="2007867"/>
            </a:xfrm>
          </p:grpSpPr>
          <p:sp>
            <p:nvSpPr>
              <p:cNvPr id="87" name="円/楕円 8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89" name="図形グループ 88"/>
          <p:cNvGrpSpPr/>
          <p:nvPr/>
        </p:nvGrpSpPr>
        <p:grpSpPr>
          <a:xfrm>
            <a:off x="6523860" y="4972980"/>
            <a:ext cx="1107996" cy="837217"/>
            <a:chOff x="5016242" y="867518"/>
            <a:chExt cx="1107996" cy="837217"/>
          </a:xfrm>
        </p:grpSpPr>
        <p:sp>
          <p:nvSpPr>
            <p:cNvPr id="90" name="テキスト ボックス 89"/>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91" name="図 90"/>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92" name="図形グループ 91"/>
            <p:cNvGrpSpPr/>
            <p:nvPr/>
          </p:nvGrpSpPr>
          <p:grpSpPr>
            <a:xfrm>
              <a:off x="5314617" y="1139393"/>
              <a:ext cx="245560" cy="565342"/>
              <a:chOff x="1571691" y="4125162"/>
              <a:chExt cx="969966" cy="2007867"/>
            </a:xfrm>
          </p:grpSpPr>
          <p:sp>
            <p:nvSpPr>
              <p:cNvPr id="93" name="円/楕円 92"/>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ローチャート: 論理積ゲート 93"/>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01" name="テキスト ボックス 100"/>
          <p:cNvSpPr txBox="1"/>
          <p:nvPr/>
        </p:nvSpPr>
        <p:spPr>
          <a:xfrm>
            <a:off x="7785816" y="5846703"/>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grpSp>
        <p:nvGrpSpPr>
          <p:cNvPr id="102" name="図形グループ 101"/>
          <p:cNvGrpSpPr/>
          <p:nvPr/>
        </p:nvGrpSpPr>
        <p:grpSpPr>
          <a:xfrm>
            <a:off x="1646153" y="3961967"/>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8" name="図形グループ 107"/>
          <p:cNvGrpSpPr/>
          <p:nvPr/>
        </p:nvGrpSpPr>
        <p:grpSpPr>
          <a:xfrm>
            <a:off x="2625613" y="3961601"/>
            <a:ext cx="1107996" cy="837217"/>
            <a:chOff x="5016242" y="867518"/>
            <a:chExt cx="1107996" cy="837217"/>
          </a:xfrm>
        </p:grpSpPr>
        <p:sp>
          <p:nvSpPr>
            <p:cNvPr id="109" name="テキスト ボックス 10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10" name="図 10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11" name="図形グループ 110"/>
            <p:cNvGrpSpPr/>
            <p:nvPr/>
          </p:nvGrpSpPr>
          <p:grpSpPr>
            <a:xfrm>
              <a:off x="5314617" y="1139393"/>
              <a:ext cx="245560" cy="565342"/>
              <a:chOff x="1571691" y="4125162"/>
              <a:chExt cx="969966" cy="2007867"/>
            </a:xfrm>
          </p:grpSpPr>
          <p:sp>
            <p:nvSpPr>
              <p:cNvPr id="112" name="円/楕円 11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フローチャート: 論理積ゲート 11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14" name="図形グループ 113"/>
          <p:cNvGrpSpPr/>
          <p:nvPr/>
        </p:nvGrpSpPr>
        <p:grpSpPr>
          <a:xfrm>
            <a:off x="3598542" y="3961602"/>
            <a:ext cx="1107996" cy="837217"/>
            <a:chOff x="5016242" y="867518"/>
            <a:chExt cx="1107996" cy="837217"/>
          </a:xfrm>
        </p:grpSpPr>
        <p:sp>
          <p:nvSpPr>
            <p:cNvPr id="115" name="テキスト ボックス 114"/>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16" name="図 115"/>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17" name="図形グループ 116"/>
            <p:cNvGrpSpPr/>
            <p:nvPr/>
          </p:nvGrpSpPr>
          <p:grpSpPr>
            <a:xfrm>
              <a:off x="5314617" y="1139393"/>
              <a:ext cx="245560" cy="565342"/>
              <a:chOff x="1571691" y="4125162"/>
              <a:chExt cx="969966" cy="2007867"/>
            </a:xfrm>
          </p:grpSpPr>
          <p:sp>
            <p:nvSpPr>
              <p:cNvPr id="118" name="円/楕円 117"/>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20" name="図形グループ 119"/>
          <p:cNvGrpSpPr/>
          <p:nvPr/>
        </p:nvGrpSpPr>
        <p:grpSpPr>
          <a:xfrm>
            <a:off x="4571471" y="3965874"/>
            <a:ext cx="1107996" cy="837217"/>
            <a:chOff x="5016242" y="867518"/>
            <a:chExt cx="1107996" cy="837217"/>
          </a:xfrm>
        </p:grpSpPr>
        <p:sp>
          <p:nvSpPr>
            <p:cNvPr id="121" name="テキスト ボックス 120"/>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22" name="図 121"/>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23" name="図形グループ 122"/>
            <p:cNvGrpSpPr/>
            <p:nvPr/>
          </p:nvGrpSpPr>
          <p:grpSpPr>
            <a:xfrm>
              <a:off x="5314617" y="1139393"/>
              <a:ext cx="245560" cy="565342"/>
              <a:chOff x="1571691" y="4125162"/>
              <a:chExt cx="969966" cy="2007867"/>
            </a:xfrm>
          </p:grpSpPr>
          <p:sp>
            <p:nvSpPr>
              <p:cNvPr id="124" name="円/楕円 123"/>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フローチャート: 論理積ゲート 124"/>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26" name="図形グループ 125"/>
          <p:cNvGrpSpPr/>
          <p:nvPr/>
        </p:nvGrpSpPr>
        <p:grpSpPr>
          <a:xfrm>
            <a:off x="5544400" y="3965875"/>
            <a:ext cx="1107996" cy="837217"/>
            <a:chOff x="5016242" y="867518"/>
            <a:chExt cx="1107996" cy="837217"/>
          </a:xfrm>
        </p:grpSpPr>
        <p:sp>
          <p:nvSpPr>
            <p:cNvPr id="127" name="テキスト ボックス 126"/>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28" name="図 127"/>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29" name="図形グループ 128"/>
            <p:cNvGrpSpPr/>
            <p:nvPr/>
          </p:nvGrpSpPr>
          <p:grpSpPr>
            <a:xfrm>
              <a:off x="5314617" y="1139393"/>
              <a:ext cx="245560" cy="565342"/>
              <a:chOff x="1571691" y="4125162"/>
              <a:chExt cx="969966" cy="2007867"/>
            </a:xfrm>
          </p:grpSpPr>
          <p:sp>
            <p:nvSpPr>
              <p:cNvPr id="130" name="円/楕円 129"/>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フローチャート: 論理積ゲート 130"/>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2" name="図形グループ 131"/>
          <p:cNvGrpSpPr/>
          <p:nvPr/>
        </p:nvGrpSpPr>
        <p:grpSpPr>
          <a:xfrm>
            <a:off x="6523860" y="3965509"/>
            <a:ext cx="1107996" cy="837217"/>
            <a:chOff x="5016242" y="867518"/>
            <a:chExt cx="1107996" cy="837217"/>
          </a:xfrm>
        </p:grpSpPr>
        <p:sp>
          <p:nvSpPr>
            <p:cNvPr id="133" name="テキスト ボックス 132"/>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34" name="図 13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35" name="図形グループ 134"/>
            <p:cNvGrpSpPr/>
            <p:nvPr/>
          </p:nvGrpSpPr>
          <p:grpSpPr>
            <a:xfrm>
              <a:off x="5314617" y="1139393"/>
              <a:ext cx="245560" cy="565342"/>
              <a:chOff x="1571691" y="4125162"/>
              <a:chExt cx="969966" cy="2007867"/>
            </a:xfrm>
          </p:grpSpPr>
          <p:sp>
            <p:nvSpPr>
              <p:cNvPr id="136" name="円/楕円 13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フローチャート: 論理積ゲート 13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625613" y="295574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4" name="図形グループ 143"/>
          <p:cNvGrpSpPr/>
          <p:nvPr/>
        </p:nvGrpSpPr>
        <p:grpSpPr>
          <a:xfrm>
            <a:off x="3598542" y="2955749"/>
            <a:ext cx="1107996" cy="837217"/>
            <a:chOff x="5016242" y="867518"/>
            <a:chExt cx="1107996" cy="837217"/>
          </a:xfrm>
        </p:grpSpPr>
        <p:sp>
          <p:nvSpPr>
            <p:cNvPr id="145" name="テキスト ボックス 144"/>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46" name="図 145"/>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7" name="図形グループ 146"/>
            <p:cNvGrpSpPr/>
            <p:nvPr/>
          </p:nvGrpSpPr>
          <p:grpSpPr>
            <a:xfrm>
              <a:off x="5314617" y="1139393"/>
              <a:ext cx="245560" cy="565342"/>
              <a:chOff x="1571691" y="4125162"/>
              <a:chExt cx="969966" cy="2007867"/>
            </a:xfrm>
          </p:grpSpPr>
          <p:sp>
            <p:nvSpPr>
              <p:cNvPr id="148" name="円/楕円 147"/>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50" name="図形グループ 149"/>
          <p:cNvGrpSpPr/>
          <p:nvPr/>
        </p:nvGrpSpPr>
        <p:grpSpPr>
          <a:xfrm>
            <a:off x="4571471" y="2960021"/>
            <a:ext cx="1107996" cy="837217"/>
            <a:chOff x="5016242" y="867518"/>
            <a:chExt cx="1107996" cy="837217"/>
          </a:xfrm>
        </p:grpSpPr>
        <p:sp>
          <p:nvSpPr>
            <p:cNvPr id="151" name="テキスト ボックス 150"/>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52" name="図 151"/>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53" name="図形グループ 152"/>
            <p:cNvGrpSpPr/>
            <p:nvPr/>
          </p:nvGrpSpPr>
          <p:grpSpPr>
            <a:xfrm>
              <a:off x="5314617" y="1139393"/>
              <a:ext cx="245560" cy="565342"/>
              <a:chOff x="1571691" y="4125162"/>
              <a:chExt cx="969966" cy="2007867"/>
            </a:xfrm>
          </p:grpSpPr>
          <p:sp>
            <p:nvSpPr>
              <p:cNvPr id="154" name="円/楕円 153"/>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56" name="図形グループ 155"/>
          <p:cNvGrpSpPr/>
          <p:nvPr/>
        </p:nvGrpSpPr>
        <p:grpSpPr>
          <a:xfrm>
            <a:off x="5544400" y="2960022"/>
            <a:ext cx="1107996" cy="837217"/>
            <a:chOff x="5016242" y="867518"/>
            <a:chExt cx="1107996" cy="837217"/>
          </a:xfrm>
        </p:grpSpPr>
        <p:sp>
          <p:nvSpPr>
            <p:cNvPr id="157" name="テキスト ボックス 156"/>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58" name="図 157"/>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59" name="図形グループ 158"/>
            <p:cNvGrpSpPr/>
            <p:nvPr/>
          </p:nvGrpSpPr>
          <p:grpSpPr>
            <a:xfrm>
              <a:off x="5314617" y="1139393"/>
              <a:ext cx="245560" cy="565342"/>
              <a:chOff x="1571691" y="4125162"/>
              <a:chExt cx="969966" cy="2007867"/>
            </a:xfrm>
          </p:grpSpPr>
          <p:sp>
            <p:nvSpPr>
              <p:cNvPr id="160" name="円/楕円 159"/>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2" name="図形グループ 161"/>
          <p:cNvGrpSpPr/>
          <p:nvPr/>
        </p:nvGrpSpPr>
        <p:grpSpPr>
          <a:xfrm>
            <a:off x="6523860" y="2959656"/>
            <a:ext cx="1107996" cy="837217"/>
            <a:chOff x="5016242" y="867518"/>
            <a:chExt cx="1107996" cy="837217"/>
          </a:xfrm>
        </p:grpSpPr>
        <p:sp>
          <p:nvSpPr>
            <p:cNvPr id="163" name="テキスト ボックス 162"/>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64" name="図 16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65" name="図形グループ 164"/>
            <p:cNvGrpSpPr/>
            <p:nvPr/>
          </p:nvGrpSpPr>
          <p:grpSpPr>
            <a:xfrm>
              <a:off x="5314617" y="1139393"/>
              <a:ext cx="245560" cy="565342"/>
              <a:chOff x="1571691" y="4125162"/>
              <a:chExt cx="969966" cy="2007867"/>
            </a:xfrm>
          </p:grpSpPr>
          <p:sp>
            <p:nvSpPr>
              <p:cNvPr id="166" name="円/楕円 16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598609" y="1955793"/>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4" name="図形グループ 173"/>
          <p:cNvGrpSpPr/>
          <p:nvPr/>
        </p:nvGrpSpPr>
        <p:grpSpPr>
          <a:xfrm>
            <a:off x="4571538" y="1960065"/>
            <a:ext cx="1107996" cy="837217"/>
            <a:chOff x="5016242" y="867518"/>
            <a:chExt cx="1107996" cy="837217"/>
          </a:xfrm>
        </p:grpSpPr>
        <p:sp>
          <p:nvSpPr>
            <p:cNvPr id="175" name="テキスト ボックス 174"/>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76" name="図 175"/>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7" name="図形グループ 176"/>
            <p:cNvGrpSpPr/>
            <p:nvPr/>
          </p:nvGrpSpPr>
          <p:grpSpPr>
            <a:xfrm>
              <a:off x="5314617" y="1139393"/>
              <a:ext cx="245560" cy="565342"/>
              <a:chOff x="1571691" y="4125162"/>
              <a:chExt cx="969966" cy="2007867"/>
            </a:xfrm>
          </p:grpSpPr>
          <p:sp>
            <p:nvSpPr>
              <p:cNvPr id="178" name="円/楕円 177"/>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80" name="図形グループ 179"/>
          <p:cNvGrpSpPr/>
          <p:nvPr/>
        </p:nvGrpSpPr>
        <p:grpSpPr>
          <a:xfrm>
            <a:off x="5544467" y="1960066"/>
            <a:ext cx="1107996" cy="837217"/>
            <a:chOff x="5016242" y="867518"/>
            <a:chExt cx="1107996" cy="837217"/>
          </a:xfrm>
        </p:grpSpPr>
        <p:sp>
          <p:nvSpPr>
            <p:cNvPr id="181" name="テキスト ボックス 180"/>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82" name="図 181"/>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83" name="図形グループ 182"/>
            <p:cNvGrpSpPr/>
            <p:nvPr/>
          </p:nvGrpSpPr>
          <p:grpSpPr>
            <a:xfrm>
              <a:off x="5314617" y="1139393"/>
              <a:ext cx="245560" cy="565342"/>
              <a:chOff x="1571691" y="4125162"/>
              <a:chExt cx="969966" cy="2007867"/>
            </a:xfrm>
          </p:grpSpPr>
          <p:sp>
            <p:nvSpPr>
              <p:cNvPr id="184" name="円/楕円 183"/>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86" name="図形グループ 185"/>
          <p:cNvGrpSpPr/>
          <p:nvPr/>
        </p:nvGrpSpPr>
        <p:grpSpPr>
          <a:xfrm>
            <a:off x="6523927" y="1959700"/>
            <a:ext cx="1107996" cy="837217"/>
            <a:chOff x="5016242" y="867518"/>
            <a:chExt cx="1107996" cy="837217"/>
          </a:xfrm>
        </p:grpSpPr>
        <p:sp>
          <p:nvSpPr>
            <p:cNvPr id="187" name="テキスト ボックス 186"/>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88" name="図 187"/>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89" name="図形グループ 188"/>
            <p:cNvGrpSpPr/>
            <p:nvPr/>
          </p:nvGrpSpPr>
          <p:grpSpPr>
            <a:xfrm>
              <a:off x="5314617" y="1139393"/>
              <a:ext cx="245560" cy="565342"/>
              <a:chOff x="1571691" y="4125162"/>
              <a:chExt cx="969966" cy="2007867"/>
            </a:xfrm>
          </p:grpSpPr>
          <p:sp>
            <p:nvSpPr>
              <p:cNvPr id="190" name="円/楕円 189"/>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279574" y="941297"/>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522803" y="951516"/>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527185" y="1944563"/>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動くソフトウェア</a:t>
            </a:r>
            <a:endParaRPr kumimoji="1" lang="en-US" altLang="ja-JP" sz="1600" b="1"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を作り続けるれば</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ユーザーはずっと本気</a:t>
            </a:r>
            <a:endParaRPr kumimoji="1" lang="ja-JP" altLang="en-US" sz="1200" b="1" dirty="0">
              <a:solidFill>
                <a:srgbClr val="FFFFFF"/>
              </a:solidFill>
              <a:latin typeface="Meiryo" charset="-128"/>
              <a:ea typeface="Meiryo" charset="-128"/>
              <a:cs typeface="Meiryo" charset="-128"/>
            </a:endParaRPr>
          </a:p>
        </p:txBody>
      </p:sp>
      <p:sp>
        <p:nvSpPr>
          <p:cNvPr id="4" name="テキスト ボックス 3"/>
          <p:cNvSpPr txBox="1"/>
          <p:nvPr/>
        </p:nvSpPr>
        <p:spPr>
          <a:xfrm>
            <a:off x="666693" y="4777986"/>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2" name="テキスト ボックス 191"/>
          <p:cNvSpPr txBox="1"/>
          <p:nvPr/>
        </p:nvSpPr>
        <p:spPr>
          <a:xfrm>
            <a:off x="1641651" y="4777986"/>
            <a:ext cx="543739" cy="246221"/>
          </a:xfrm>
          <a:prstGeom prst="rect">
            <a:avLst/>
          </a:prstGeom>
          <a:noFill/>
        </p:spPr>
        <p:txBody>
          <a:bodyPr wrap="none" rtlCol="0">
            <a:spAutoFit/>
          </a:bodyPr>
          <a:lstStyle/>
          <a:p>
            <a:r>
              <a:rPr lang="ja-JP" altLang="en-US" sz="1000" dirty="0" smtClean="0">
                <a:solidFill>
                  <a:srgbClr val="FF0000"/>
                </a:solidFill>
              </a:rPr>
              <a:t>マジ！</a:t>
            </a:r>
            <a:endParaRPr kumimoji="1" lang="ja-JP" altLang="en-US" sz="1000" dirty="0">
              <a:solidFill>
                <a:srgbClr val="FF0000"/>
              </a:solidFill>
            </a:endParaRPr>
          </a:p>
        </p:txBody>
      </p:sp>
      <p:sp>
        <p:nvSpPr>
          <p:cNvPr id="193" name="テキスト ボックス 192"/>
          <p:cNvSpPr txBox="1"/>
          <p:nvPr/>
        </p:nvSpPr>
        <p:spPr>
          <a:xfrm>
            <a:off x="2645588" y="4777980"/>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4" name="テキスト ボックス 193"/>
          <p:cNvSpPr txBox="1"/>
          <p:nvPr/>
        </p:nvSpPr>
        <p:spPr>
          <a:xfrm>
            <a:off x="3620546" y="4777980"/>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5" name="テキスト ボックス 194"/>
          <p:cNvSpPr txBox="1"/>
          <p:nvPr/>
        </p:nvSpPr>
        <p:spPr>
          <a:xfrm>
            <a:off x="4579573" y="4777980"/>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6" name="テキスト ボックス 195"/>
          <p:cNvSpPr txBox="1"/>
          <p:nvPr/>
        </p:nvSpPr>
        <p:spPr>
          <a:xfrm>
            <a:off x="5583510" y="4777974"/>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7" name="テキスト ボックス 196"/>
          <p:cNvSpPr txBox="1"/>
          <p:nvPr/>
        </p:nvSpPr>
        <p:spPr>
          <a:xfrm>
            <a:off x="6558468" y="4777974"/>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644325" y="3794564"/>
            <a:ext cx="543739" cy="246221"/>
          </a:xfrm>
          <a:prstGeom prst="rect">
            <a:avLst/>
          </a:prstGeom>
          <a:noFill/>
        </p:spPr>
        <p:txBody>
          <a:bodyPr wrap="none" rtlCol="0">
            <a:spAutoFit/>
          </a:bodyPr>
          <a:lstStyle/>
          <a:p>
            <a:r>
              <a:rPr lang="ja-JP" altLang="en-US" sz="1000" dirty="0" smtClean="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639796" y="2795491"/>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00" name="テキスト ボックス 199"/>
          <p:cNvSpPr txBox="1"/>
          <p:nvPr/>
        </p:nvSpPr>
        <p:spPr>
          <a:xfrm>
            <a:off x="3614754" y="2795491"/>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01" name="テキスト ボックス 200"/>
          <p:cNvSpPr txBox="1"/>
          <p:nvPr/>
        </p:nvSpPr>
        <p:spPr>
          <a:xfrm>
            <a:off x="4573781" y="2795491"/>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02" name="テキスト ボックス 201"/>
          <p:cNvSpPr txBox="1"/>
          <p:nvPr/>
        </p:nvSpPr>
        <p:spPr>
          <a:xfrm>
            <a:off x="5577718" y="2795485"/>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03" name="テキスト ボックス 202"/>
          <p:cNvSpPr txBox="1"/>
          <p:nvPr/>
        </p:nvSpPr>
        <p:spPr>
          <a:xfrm>
            <a:off x="6552676" y="2795485"/>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598542" y="1736469"/>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05" name="テキスト ボックス 204"/>
          <p:cNvSpPr txBox="1"/>
          <p:nvPr/>
        </p:nvSpPr>
        <p:spPr>
          <a:xfrm>
            <a:off x="4557569" y="1736469"/>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06" name="テキスト ボックス 205"/>
          <p:cNvSpPr txBox="1"/>
          <p:nvPr/>
        </p:nvSpPr>
        <p:spPr>
          <a:xfrm>
            <a:off x="5561506" y="1736463"/>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07" name="テキスト ボックス 206"/>
          <p:cNvSpPr txBox="1"/>
          <p:nvPr/>
        </p:nvSpPr>
        <p:spPr>
          <a:xfrm>
            <a:off x="6536464" y="1736463"/>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08" name="テキスト ボックス 207"/>
          <p:cNvSpPr txBox="1"/>
          <p:nvPr/>
        </p:nvSpPr>
        <p:spPr>
          <a:xfrm>
            <a:off x="2623785" y="3792364"/>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09" name="テキスト ボックス 208"/>
          <p:cNvSpPr txBox="1"/>
          <p:nvPr/>
        </p:nvSpPr>
        <p:spPr>
          <a:xfrm>
            <a:off x="3598743" y="3792364"/>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14" name="テキスト ボックス 213"/>
          <p:cNvSpPr txBox="1"/>
          <p:nvPr/>
        </p:nvSpPr>
        <p:spPr>
          <a:xfrm>
            <a:off x="4557770" y="3792364"/>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15" name="テキスト ボックス 214"/>
          <p:cNvSpPr txBox="1"/>
          <p:nvPr/>
        </p:nvSpPr>
        <p:spPr>
          <a:xfrm>
            <a:off x="5561707" y="3792358"/>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216" name="テキスト ボックス 215"/>
          <p:cNvSpPr txBox="1"/>
          <p:nvPr/>
        </p:nvSpPr>
        <p:spPr>
          <a:xfrm>
            <a:off x="6536665" y="3792358"/>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Tree>
    <p:extLst>
      <p:ext uri="{BB962C8B-B14F-4D97-AF65-F5344CB8AC3E}">
        <p14:creationId xmlns:p14="http://schemas.microsoft.com/office/powerpoint/2010/main" val="65377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（５）</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〇</a:t>
            </a:r>
            <a:endParaRPr lang="en-US" altLang="ja-JP" sz="1600" dirty="0">
              <a:solidFill>
                <a:srgbClr val="0000FF"/>
              </a:solidFill>
              <a:latin typeface="ＭＳ Ｐゴシック"/>
              <a:ea typeface="ＭＳ Ｐゴシック"/>
              <a:cs typeface="ＭＳ Ｐゴシック"/>
            </a:endParaRP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smtClean="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１　ビジネス価値　</a:t>
            </a:r>
            <a:r>
              <a:rPr lang="en-US" altLang="ja-JP" sz="1400" dirty="0" smtClean="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２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３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４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Ｘ</a:t>
            </a:r>
            <a:endParaRPr lang="ja-JP" altLang="en-US" sz="1400" dirty="0">
              <a:solidFill>
                <a:srgbClr val="0000FF"/>
              </a:solidFill>
              <a:latin typeface="メイリオ"/>
              <a:ea typeface="メイリオ"/>
              <a:cs typeface="メイリオ"/>
            </a:endParaRP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smtClean="0">
                <a:solidFill>
                  <a:srgbClr val="0000FF"/>
                </a:solidFill>
                <a:latin typeface="メイリオ"/>
                <a:ea typeface="メイリオ"/>
                <a:cs typeface="メイリオ"/>
              </a:rPr>
              <a:t>「</a:t>
            </a:r>
            <a:r>
              <a:rPr lang="en-US" altLang="ja-JP" dirty="0" smtClean="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a:t>
            </a:r>
            <a:r>
              <a:rPr lang="ja-JP" altLang="en-US" dirty="0" smtClean="0">
                <a:solidFill>
                  <a:srgbClr val="0000FF"/>
                </a:solidFill>
                <a:latin typeface="メイリオ"/>
                <a:ea typeface="メイリオ"/>
                <a:cs typeface="メイリオ"/>
              </a:rPr>
              <a:t>）」かつ、ビジネス価値の高い機能・プロセスを優先して開発する。</a:t>
            </a:r>
            <a:endParaRPr lang="ja-JP" altLang="en-US"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5062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ウォーターフォール</a:t>
            </a:r>
            <a:r>
              <a:rPr lang="ja-JP" altLang="en-US" sz="2400" dirty="0">
                <a:solidFill>
                  <a:schemeClr val="bg1"/>
                </a:solidFill>
              </a:rPr>
              <a:t>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a:t>
            </a:r>
            <a:r>
              <a:rPr lang="ja-JP" altLang="en-US" sz="1200" dirty="0" smtClean="0">
                <a:solidFill>
                  <a:srgbClr val="FFFFFF"/>
                </a:solidFill>
                <a:effectLst/>
              </a:rPr>
              <a:t>をあらかじめ</a:t>
            </a:r>
            <a:endParaRPr lang="en-US" altLang="ja-JP" sz="1200" dirty="0" smtClean="0">
              <a:solidFill>
                <a:srgbClr val="FFFFFF"/>
              </a:solidFill>
              <a:effectLst/>
            </a:endParaRPr>
          </a:p>
          <a:p>
            <a:pPr algn="ctr">
              <a:spcBef>
                <a:spcPct val="20000"/>
              </a:spcBef>
            </a:pPr>
            <a:r>
              <a:rPr lang="ja-JP" altLang="en-US" sz="1200" dirty="0" smtClean="0">
                <a:solidFill>
                  <a:srgbClr val="FFFFFF"/>
                </a:solidFill>
                <a:effectLst/>
              </a:rPr>
              <a:t>全て</a:t>
            </a:r>
            <a:r>
              <a:rPr lang="ja-JP" altLang="en-US" sz="1200" dirty="0">
                <a:solidFill>
                  <a:srgbClr val="FFFFFF"/>
                </a:solidFill>
                <a:effectLst/>
              </a:rPr>
              <a:t>決めてから</a:t>
            </a:r>
            <a:r>
              <a:rPr lang="ja-JP" altLang="en-US" sz="1200" dirty="0" smtClean="0">
                <a:solidFill>
                  <a:srgbClr val="FFFFFF"/>
                </a:solidFill>
                <a:effectLst/>
              </a:rPr>
              <a:t>開発</a:t>
            </a:r>
            <a:endParaRPr kumimoji="0" lang="ja-JP" altLang="en-US" sz="12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設計</a:t>
            </a:r>
            <a:endParaRPr kumimoji="0" lang="en-US" altLang="ja-JP" sz="1000" b="0" i="0" u="none" strike="noStrike" cap="none" normalizeH="0" baseline="0" dirty="0" smtClean="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smtClean="0">
                <a:ln>
                  <a:noFill/>
                </a:ln>
                <a:solidFill>
                  <a:schemeClr val="bg1"/>
                </a:solidFill>
                <a:effectLst/>
              </a:rPr>
              <a:t>コーディング</a:t>
            </a:r>
            <a:endParaRPr kumimoji="0" lang="en-US" altLang="ja-JP" sz="800" b="0" i="0" u="none" strike="noStrike" cap="none" normalizeH="0" baseline="0" dirty="0" smtClean="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単体テスト</a:t>
            </a:r>
            <a:endParaRPr kumimoji="0" lang="ja-JP" altLang="en-US" sz="1000" b="0" i="0" u="none" strike="noStrike" cap="none" normalizeH="0" baseline="0" dirty="0" smtClean="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smtClean="0">
                <a:latin typeface="MS PGothic" charset="-128"/>
                <a:ea typeface="MS PGothic" charset="-128"/>
                <a:cs typeface="MS PGothic" charset="-128"/>
              </a:rPr>
              <a:t>ウォーターフォール</a:t>
            </a:r>
            <a:r>
              <a:rPr lang="ja-JP" altLang="en-US" dirty="0" smtClean="0">
                <a:latin typeface="MS PGothic" charset="-128"/>
                <a:ea typeface="MS PGothic" charset="-128"/>
                <a:cs typeface="MS PGothic" charset="-128"/>
              </a:rPr>
              <a:t>開発とアジャイル開発（３）</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smtClean="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smtClean="0">
                <a:solidFill>
                  <a:srgbClr val="0000FF"/>
                </a:solidFill>
                <a:effectLst/>
              </a:rPr>
              <a:t>反復</a:t>
            </a:r>
            <a:r>
              <a:rPr lang="ja-JP" altLang="en-US" sz="1200" dirty="0" smtClean="0">
                <a:solidFill>
                  <a:srgbClr val="0000FF"/>
                </a:solidFill>
                <a:effectLst/>
              </a:rPr>
              <a:t>（イテレーション）</a:t>
            </a:r>
            <a:r>
              <a:rPr lang="en-US" altLang="ja-JP" sz="1200" dirty="0" smtClean="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smtClean="0">
                <a:solidFill>
                  <a:srgbClr val="FF8000"/>
                </a:solidFill>
                <a:latin typeface="Meiryo" charset="-128"/>
                <a:ea typeface="Meiryo" charset="-128"/>
                <a:cs typeface="Meiryo" charset="-128"/>
              </a:rPr>
              <a:t>C</a:t>
            </a:r>
            <a:r>
              <a:rPr kumimoji="1" lang="en-US" altLang="ja-JP" sz="1200" dirty="0" smtClean="0">
                <a:solidFill>
                  <a:srgbClr val="FF8000"/>
                </a:solidFill>
                <a:latin typeface="Meiryo" charset="-128"/>
                <a:ea typeface="Meiryo" charset="-128"/>
                <a:cs typeface="Meiryo" charset="-128"/>
              </a:rPr>
              <a:t>ontinues </a:t>
            </a:r>
            <a:r>
              <a:rPr kumimoji="1" lang="en-US" altLang="ja-JP" sz="1200" b="1" u="sng" dirty="0" smtClean="0">
                <a:solidFill>
                  <a:srgbClr val="FF8000"/>
                </a:solidFill>
                <a:latin typeface="Meiryo" charset="-128"/>
                <a:ea typeface="Meiryo" charset="-128"/>
                <a:cs typeface="Meiryo" charset="-128"/>
              </a:rPr>
              <a:t>I</a:t>
            </a:r>
            <a:r>
              <a:rPr kumimoji="1" lang="en-US" altLang="ja-JP" sz="1200" dirty="0" smtClean="0">
                <a:solidFill>
                  <a:srgbClr val="FF8000"/>
                </a:solidFill>
                <a:latin typeface="Meiryo" charset="-128"/>
                <a:ea typeface="Meiryo" charset="-128"/>
                <a:cs typeface="Meiryo" charset="-128"/>
              </a:rPr>
              <a:t>ntegration</a:t>
            </a:r>
          </a:p>
          <a:p>
            <a:pPr algn="ctr"/>
            <a:r>
              <a:rPr lang="ja-JP" altLang="en-US" b="1" dirty="0" smtClean="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42971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（６）</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smtClean="0">
                <a:solidFill>
                  <a:srgbClr val="FFFFFF"/>
                </a:solidFill>
                <a:effectLst/>
                <a:latin typeface="メイリオ"/>
                <a:ea typeface="メイリオ"/>
                <a:cs typeface="メイリオ"/>
              </a:rPr>
              <a:t>バリュー</a:t>
            </a:r>
            <a:endParaRPr kumimoji="1" lang="en-US" altLang="ja-JP" sz="1400" dirty="0" smtClean="0">
              <a:solidFill>
                <a:srgbClr val="FFFFFF"/>
              </a:solidFill>
              <a:effectLst/>
              <a:latin typeface="メイリオ"/>
              <a:ea typeface="メイリオ"/>
              <a:cs typeface="メイリオ"/>
            </a:endParaRPr>
          </a:p>
          <a:p>
            <a:pPr algn="ctr"/>
            <a:r>
              <a:rPr lang="ja-JP" altLang="en-US" sz="1400" dirty="0" smtClean="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smtClean="0">
                <a:solidFill>
                  <a:srgbClr val="008000"/>
                </a:solidFill>
                <a:effectLst/>
                <a:latin typeface="メイリオ"/>
                <a:ea typeface="メイリオ"/>
                <a:cs typeface="メイリオ"/>
              </a:rPr>
              <a:t>アジャイル</a:t>
            </a:r>
            <a:endParaRPr kumimoji="1" lang="ja-JP" altLang="en-US" sz="2000" dirty="0">
              <a:solidFill>
                <a:srgbClr val="008000"/>
              </a:solidFill>
              <a:effectLst/>
              <a:latin typeface="メイリオ"/>
              <a:ea typeface="メイリオ"/>
              <a:cs typeface="メイリオ"/>
            </a:endParaRP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smtClean="0">
                <a:solidFill>
                  <a:srgbClr val="FF6600"/>
                </a:solidFill>
                <a:effectLst/>
                <a:latin typeface="メイリオ"/>
                <a:ea typeface="メイリオ"/>
                <a:cs typeface="メイリオ"/>
              </a:rPr>
              <a:t>実現仕様</a:t>
            </a:r>
            <a:endParaRPr kumimoji="1" lang="ja-JP" altLang="en-US" sz="1600" b="1" dirty="0">
              <a:solidFill>
                <a:srgbClr val="FF6600"/>
              </a:solidFill>
              <a:effectLst/>
              <a:latin typeface="メイリオ"/>
              <a:ea typeface="メイリオ"/>
              <a:cs typeface="メイリオ"/>
            </a:endParaRP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smtClean="0">
                <a:solidFill>
                  <a:srgbClr val="0000FF"/>
                </a:solidFill>
                <a:effectLst/>
                <a:latin typeface="メイリオ"/>
                <a:ea typeface="メイリオ"/>
                <a:cs typeface="メイリオ"/>
              </a:rPr>
              <a:t>ウオーターフォール</a:t>
            </a:r>
            <a:endParaRPr kumimoji="1" lang="ja-JP" altLang="en-US" sz="2000" dirty="0">
              <a:solidFill>
                <a:srgbClr val="0000FF"/>
              </a:solidFill>
              <a:effectLst/>
              <a:latin typeface="メイリオ"/>
              <a:ea typeface="メイリオ"/>
              <a:cs typeface="メイリオ"/>
            </a:endParaRP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smtClean="0">
                <a:solidFill>
                  <a:srgbClr val="0000FF"/>
                </a:solidFill>
                <a:effectLst/>
                <a:latin typeface="メイリオ"/>
                <a:ea typeface="メイリオ"/>
                <a:cs typeface="メイリオ"/>
              </a:rPr>
              <a:t>要求仕様</a:t>
            </a:r>
            <a:endParaRPr kumimoji="1" lang="ja-JP" altLang="en-US" sz="1600" b="1" dirty="0">
              <a:solidFill>
                <a:srgbClr val="0000FF"/>
              </a:solidFill>
              <a:effectLst/>
              <a:latin typeface="メイリオ"/>
              <a:ea typeface="メイリオ"/>
              <a:cs typeface="メイリオ"/>
            </a:endParaRP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smtClean="0">
                <a:solidFill>
                  <a:schemeClr val="accent5">
                    <a:lumMod val="50000"/>
                  </a:schemeClr>
                </a:solidFill>
                <a:latin typeface="メイリオ"/>
                <a:ea typeface="メイリオ"/>
                <a:cs typeface="メイリオ"/>
              </a:rPr>
              <a:t>要件</a:t>
            </a:r>
            <a:endParaRPr kumimoji="1" lang="ja-JP" altLang="en-US" sz="1200" dirty="0">
              <a:solidFill>
                <a:schemeClr val="accent5">
                  <a:lumMod val="50000"/>
                </a:schemeClr>
              </a:solidFill>
              <a:latin typeface="メイリオ"/>
              <a:ea typeface="メイリオ"/>
              <a:cs typeface="メイリオ"/>
            </a:endParaRP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smtClean="0">
                <a:solidFill>
                  <a:srgbClr val="215968"/>
                </a:solidFill>
                <a:latin typeface="メイリオ"/>
                <a:ea typeface="メイリオ"/>
                <a:cs typeface="メイリオ"/>
              </a:rPr>
              <a:t>設計</a:t>
            </a:r>
            <a:endParaRPr kumimoji="1" lang="ja-JP" altLang="en-US" sz="1200" dirty="0">
              <a:solidFill>
                <a:srgbClr val="215968"/>
              </a:solidFill>
              <a:latin typeface="メイリオ"/>
              <a:ea typeface="メイリオ"/>
              <a:cs typeface="メイリオ"/>
            </a:endParaRP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smtClean="0">
                <a:solidFill>
                  <a:schemeClr val="bg1"/>
                </a:solidFill>
                <a:latin typeface="メイリオ"/>
                <a:ea typeface="メイリオ"/>
                <a:cs typeface="メイリオ"/>
              </a:rPr>
              <a:t>コーディング</a:t>
            </a:r>
            <a:endParaRPr kumimoji="1" lang="en-US" altLang="ja-JP" sz="600" dirty="0" smtClean="0">
              <a:solidFill>
                <a:schemeClr val="bg1"/>
              </a:solidFill>
              <a:latin typeface="メイリオ"/>
              <a:ea typeface="メイリオ"/>
              <a:cs typeface="メイリオ"/>
            </a:endParaRPr>
          </a:p>
          <a:p>
            <a:pPr algn="ctr"/>
            <a:r>
              <a:rPr lang="ja-JP" altLang="en-US" sz="600" dirty="0" smtClean="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smtClean="0">
                <a:solidFill>
                  <a:schemeClr val="bg1"/>
                </a:solidFill>
                <a:latin typeface="メイリオ"/>
                <a:ea typeface="メイリオ"/>
                <a:cs typeface="メイリオ"/>
              </a:rPr>
              <a:t>結合テスト</a:t>
            </a:r>
            <a:endParaRPr kumimoji="1" lang="ja-JP" altLang="en-US" sz="800" dirty="0">
              <a:solidFill>
                <a:schemeClr val="bg1"/>
              </a:solidFill>
              <a:latin typeface="メイリオ"/>
              <a:ea typeface="メイリオ"/>
              <a:cs typeface="メイリオ"/>
            </a:endParaRP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前提条件</a:t>
            </a:r>
            <a:endParaRPr kumimoji="1" lang="ja-JP" altLang="en-US" sz="1600" dirty="0">
              <a:solidFill>
                <a:srgbClr val="FFFFFF"/>
              </a:solidFill>
              <a:latin typeface="メイリオ"/>
              <a:ea typeface="メイリオ"/>
              <a:cs typeface="メイリオ"/>
            </a:endParaRP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原理的に</a:t>
            </a:r>
            <a:endParaRPr kumimoji="1" lang="en-US" altLang="ja-JP" sz="1200" dirty="0" smtClean="0">
              <a:solidFill>
                <a:srgbClr val="FFFFFF"/>
              </a:solidFill>
              <a:latin typeface="メイリオ"/>
              <a:ea typeface="メイリオ"/>
              <a:cs typeface="メイリオ"/>
            </a:endParaRPr>
          </a:p>
          <a:p>
            <a:r>
              <a:rPr lang="ja-JP" altLang="en-US" sz="1200" dirty="0" smtClean="0">
                <a:solidFill>
                  <a:srgbClr val="FFFFFF"/>
                </a:solidFill>
                <a:latin typeface="メイリオ"/>
                <a:ea typeface="メイリオ"/>
                <a:cs typeface="メイリオ"/>
              </a:rPr>
              <a:t>不良が起きない</a:t>
            </a:r>
            <a:endParaRPr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納期が守られる</a:t>
            </a:r>
            <a:endParaRPr kumimoji="1" lang="ja-JP" altLang="en-US" sz="1200" dirty="0">
              <a:solidFill>
                <a:srgbClr val="FFFFFF"/>
              </a:solidFill>
              <a:latin typeface="メイリオ"/>
              <a:ea typeface="メイリオ"/>
              <a:cs typeface="メイリオ"/>
            </a:endParaRP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コストと納期を守ること</a:t>
            </a:r>
            <a:endParaRPr kumimoji="1" lang="ja-JP" altLang="en-US" sz="800" dirty="0">
              <a:solidFill>
                <a:srgbClr val="FFFFFF"/>
              </a:solidFill>
              <a:latin typeface="メイリオ"/>
              <a:ea typeface="メイリオ"/>
              <a:cs typeface="メイリオ"/>
            </a:endParaRP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機能と品質を実現すること</a:t>
            </a:r>
            <a:endParaRPr kumimoji="1" lang="ja-JP" altLang="en-US" sz="800" dirty="0">
              <a:solidFill>
                <a:srgbClr val="FFFFFF"/>
              </a:solidFill>
              <a:latin typeface="メイリオ"/>
              <a:ea typeface="メイリオ"/>
              <a:cs typeface="メイリオ"/>
            </a:endParaRP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7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smtClean="0"/>
              <a:t>自律型の組織で変化への柔軟性を担保する</a:t>
            </a:r>
            <a:endParaRPr kumimoji="1" lang="ja-JP" altLang="en-US" dirty="0"/>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14</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a:t>
            </a:r>
            <a:r>
              <a:rPr lang="ja-JP" altLang="en-US" sz="1400" dirty="0" smtClean="0">
                <a:solidFill>
                  <a:schemeClr val="bg1"/>
                </a:solidFill>
                <a:latin typeface="Meiryo" charset="-128"/>
                <a:ea typeface="Meiryo" charset="-128"/>
                <a:cs typeface="Meiryo" charset="-128"/>
              </a:rPr>
              <a:t>、最初</a:t>
            </a:r>
            <a:r>
              <a:rPr lang="ja-JP" altLang="en-US" sz="1400" dirty="0">
                <a:solidFill>
                  <a:schemeClr val="bg1"/>
                </a:solidFill>
                <a:latin typeface="Meiryo" charset="-128"/>
                <a:ea typeface="Meiryo" charset="-128"/>
                <a:cs typeface="Meiryo" charset="-128"/>
              </a:rPr>
              <a:t>から最後まで一緒に働く</a:t>
            </a:r>
            <a:r>
              <a:rPr lang="ja-JP" altLang="en-US" sz="1400" dirty="0" smtClean="0">
                <a:solidFill>
                  <a:schemeClr val="bg1"/>
                </a:solidFill>
                <a:latin typeface="Meiryo" charset="-128"/>
                <a:ea typeface="Meiryo" charset="-128"/>
                <a:cs typeface="Meiryo" charset="-128"/>
              </a:rPr>
              <a:t>。</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人</a:t>
            </a:r>
            <a:r>
              <a:rPr lang="ja-JP" altLang="en-US" sz="1400" dirty="0">
                <a:solidFill>
                  <a:schemeClr val="bg1"/>
                </a:solidFill>
                <a:latin typeface="Meiryo" charset="-128"/>
                <a:ea typeface="Meiryo" charset="-128"/>
                <a:cs typeface="Meiryo" charset="-128"/>
              </a:rPr>
              <a:t>とチームを重視し、</a:t>
            </a:r>
            <a:r>
              <a:rPr lang="ja-JP" altLang="en-US" sz="1400" dirty="0" smtClean="0">
                <a:solidFill>
                  <a:schemeClr val="bg1"/>
                </a:solidFill>
                <a:latin typeface="Meiryo" charset="-128"/>
                <a:ea typeface="Meiryo" charset="-128"/>
                <a:cs typeface="Meiryo" charset="-128"/>
              </a:rPr>
              <a:t>彼らが自律的に働ける環境</a:t>
            </a:r>
            <a:r>
              <a:rPr lang="ja-JP" altLang="en-US" sz="1400" dirty="0">
                <a:solidFill>
                  <a:schemeClr val="bg1"/>
                </a:solidFill>
                <a:latin typeface="Meiryo" charset="-128"/>
                <a:ea typeface="Meiryo" charset="-128"/>
                <a:cs typeface="Meiryo" charset="-128"/>
              </a:rPr>
              <a:t>を与えることでブレークスルーが</a:t>
            </a:r>
            <a:r>
              <a:rPr lang="ja-JP" altLang="en-US" sz="1400" dirty="0" smtClean="0">
                <a:solidFill>
                  <a:schemeClr val="bg1"/>
                </a:solidFill>
                <a:latin typeface="Meiryo" charset="-128"/>
                <a:ea typeface="Meiryo" charset="-128"/>
                <a:cs typeface="Meiryo" charset="-128"/>
              </a:rPr>
              <a:t>起こりやすくなり、同時</a:t>
            </a:r>
            <a:r>
              <a:rPr lang="ja-JP" altLang="en-US" sz="1400" dirty="0">
                <a:solidFill>
                  <a:schemeClr val="bg1"/>
                </a:solidFill>
                <a:latin typeface="Meiryo" charset="-128"/>
                <a:ea typeface="Meiryo" charset="-128"/>
                <a:cs typeface="Meiryo" charset="-128"/>
              </a:rPr>
              <a:t>に製品化までの時間が短く</a:t>
            </a:r>
            <a:r>
              <a:rPr lang="ja-JP" altLang="en-US" sz="1400" dirty="0" smtClean="0">
                <a:solidFill>
                  <a:schemeClr val="bg1"/>
                </a:solidFill>
                <a:latin typeface="Meiryo" charset="-128"/>
                <a:ea typeface="Meiryo" charset="-128"/>
                <a:cs typeface="Meiryo" charset="-128"/>
              </a:rPr>
              <a:t>なる。</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リーダーは、自律するチームの障害を取り除くことが仕事であり管理しない。</a:t>
            </a:r>
            <a:endParaRPr lang="ja-JP" altLang="en-US" sz="1400" dirty="0">
              <a:solidFill>
                <a:schemeClr val="bg1"/>
              </a:solidFill>
              <a:latin typeface="Meiryo" charset="-128"/>
              <a:ea typeface="Meiryo" charset="-128"/>
              <a:cs typeface="Meiryo" charset="-128"/>
            </a:endParaRP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a:t>
            </a:r>
            <a:r>
              <a:rPr lang="ja-JP" altLang="en-US" sz="1000" dirty="0" smtClean="0">
                <a:latin typeface="Meiryo" charset="-128"/>
                <a:ea typeface="Meiryo" charset="-128"/>
                <a:cs typeface="Meiryo" charset="-128"/>
              </a:rPr>
              <a:t>いる</a:t>
            </a:r>
            <a:endParaRPr lang="en-US" altLang="ja-JP" sz="1000" dirty="0" smtClean="0">
              <a:latin typeface="Meiryo" charset="-128"/>
              <a:ea typeface="Meiryo" charset="-128"/>
              <a:cs typeface="Meiryo" charset="-128"/>
            </a:endParaRPr>
          </a:p>
          <a:p>
            <a:r>
              <a:rPr lang="ja-JP" altLang="en-US" sz="1000" b="1" u="sng" dirty="0" smtClean="0">
                <a:latin typeface="Meiryo" charset="-128"/>
                <a:ea typeface="Meiryo" charset="-128"/>
                <a:cs typeface="Meiryo" charset="-128"/>
              </a:rPr>
              <a:t>新製品</a:t>
            </a:r>
            <a:r>
              <a:rPr lang="ja-JP" altLang="en-US" sz="1000" b="1" u="sng" dirty="0">
                <a:latin typeface="Meiryo" charset="-128"/>
                <a:ea typeface="Meiryo" charset="-128"/>
                <a:cs typeface="Meiryo" charset="-128"/>
              </a:rPr>
              <a:t>開発</a:t>
            </a:r>
            <a:r>
              <a:rPr lang="ja-JP" altLang="en-US" sz="1000" b="1" dirty="0">
                <a:latin typeface="Meiryo" charset="-128"/>
                <a:ea typeface="Meiryo" charset="-128"/>
                <a:cs typeface="Meiryo" charset="-128"/>
              </a:rPr>
              <a:t>の</a:t>
            </a:r>
            <a:r>
              <a:rPr lang="ja-JP" altLang="en-US" sz="1000" b="1" dirty="0" smtClean="0">
                <a:latin typeface="Meiryo" charset="-128"/>
                <a:ea typeface="Meiryo" charset="-128"/>
                <a:cs typeface="Meiryo" charset="-128"/>
              </a:rPr>
              <a:t>プロセス</a:t>
            </a:r>
            <a:r>
              <a:rPr lang="ja-JP" altLang="en-US" sz="1000" dirty="0" smtClean="0">
                <a:latin typeface="Meiryo" charset="-128"/>
                <a:ea typeface="Meiryo" charset="-128"/>
                <a:cs typeface="Meiryo" charset="-128"/>
              </a:rPr>
              <a:t>を</a:t>
            </a:r>
            <a:endParaRPr lang="en-US" altLang="ja-JP" sz="1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米国のやり方と比較した論文</a:t>
            </a:r>
            <a:endParaRPr lang="en-US" altLang="ja-JP" sz="1000" dirty="0" smtClean="0">
              <a:latin typeface="Meiryo" charset="-128"/>
              <a:ea typeface="Meiryo" charset="-128"/>
              <a:cs typeface="Meiryo" charset="-128"/>
            </a:endParaRPr>
          </a:p>
          <a:p>
            <a:r>
              <a:rPr lang="en-US" altLang="ja-JP" sz="800" dirty="0" smtClean="0">
                <a:latin typeface="Meiryo" charset="-128"/>
                <a:ea typeface="Meiryo" charset="-128"/>
                <a:cs typeface="Meiryo" charset="-128"/>
              </a:rPr>
              <a:t>1986,Harvard </a:t>
            </a:r>
            <a:r>
              <a:rPr lang="en-US" altLang="ja-JP" sz="800" dirty="0">
                <a:latin typeface="Meiryo" charset="-128"/>
                <a:ea typeface="Meiryo" charset="-128"/>
                <a:cs typeface="Meiryo" charset="-128"/>
              </a:rPr>
              <a:t>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smtClean="0">
                <a:solidFill>
                  <a:schemeClr val="bg1"/>
                </a:solidFill>
                <a:latin typeface="Meiryo" charset="-128"/>
                <a:ea typeface="Meiryo" charset="-128"/>
                <a:cs typeface="Meiryo" charset="-128"/>
              </a:rPr>
              <a:t>Scrum</a:t>
            </a:r>
            <a:r>
              <a:rPr kumimoji="1" lang="ja-JP" altLang="en-US" sz="2800" dirty="0" smtClean="0">
                <a:solidFill>
                  <a:schemeClr val="bg1"/>
                </a:solidFill>
                <a:latin typeface="Meiryo" charset="-128"/>
                <a:ea typeface="Meiryo" charset="-128"/>
                <a:cs typeface="Meiryo" charset="-128"/>
              </a:rPr>
              <a:t>（</a:t>
            </a:r>
            <a:r>
              <a:rPr lang="ja-JP" altLang="en-US" sz="2800" dirty="0" smtClean="0">
                <a:solidFill>
                  <a:schemeClr val="bg1"/>
                </a:solidFill>
                <a:latin typeface="Meiryo" charset="-128"/>
                <a:ea typeface="Meiryo" charset="-128"/>
                <a:cs typeface="Meiryo" charset="-128"/>
              </a:rPr>
              <a:t>スクラム</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smtClean="0">
                  <a:solidFill>
                    <a:schemeClr val="tx1">
                      <a:lumMod val="65000"/>
                      <a:lumOff val="35000"/>
                    </a:schemeClr>
                  </a:solidFill>
                  <a:latin typeface="Meiryo" charset="-128"/>
                  <a:ea typeface="Meiryo" charset="-128"/>
                  <a:cs typeface="Meiryo" charset="-128"/>
                </a:rPr>
                <a:t>1990</a:t>
              </a:r>
              <a:r>
                <a:rPr kumimoji="1" lang="ja-JP" altLang="en-US" sz="1200" dirty="0" smtClean="0">
                  <a:solidFill>
                    <a:schemeClr val="tx1">
                      <a:lumMod val="65000"/>
                      <a:lumOff val="35000"/>
                    </a:schemeClr>
                  </a:solidFill>
                  <a:latin typeface="Meiryo" charset="-128"/>
                  <a:ea typeface="Meiryo" charset="-128"/>
                  <a:cs typeface="Meiryo" charset="-128"/>
                </a:rPr>
                <a:t>年代、</a:t>
              </a:r>
              <a:r>
                <a:rPr kumimoji="1" lang="en-US" altLang="ja-JP" sz="1200" dirty="0" smtClean="0">
                  <a:solidFill>
                    <a:schemeClr val="tx1">
                      <a:lumMod val="65000"/>
                      <a:lumOff val="35000"/>
                    </a:schemeClr>
                  </a:solidFill>
                  <a:latin typeface="Meiryo" charset="-128"/>
                  <a:ea typeface="Meiryo" charset="-128"/>
                  <a:cs typeface="Meiryo" charset="-128"/>
                </a:rPr>
                <a:t>Jeff Sutherland</a:t>
              </a:r>
              <a:r>
                <a:rPr kumimoji="1" lang="ja-JP" altLang="en-US" sz="1200" dirty="0" smtClean="0">
                  <a:solidFill>
                    <a:schemeClr val="tx1">
                      <a:lumMod val="65000"/>
                      <a:lumOff val="35000"/>
                    </a:schemeClr>
                  </a:solidFill>
                  <a:latin typeface="Meiryo" charset="-128"/>
                  <a:ea typeface="Meiryo" charset="-128"/>
                  <a:cs typeface="Meiryo" charset="-128"/>
                </a:rPr>
                <a:t>らが</a:t>
              </a:r>
              <a:endParaRPr kumimoji="1" lang="en-US" altLang="ja-JP" sz="1200" dirty="0" smtClean="0">
                <a:solidFill>
                  <a:schemeClr val="tx1">
                    <a:lumMod val="65000"/>
                    <a:lumOff val="35000"/>
                  </a:schemeClr>
                </a:solidFill>
                <a:latin typeface="Meiryo" charset="-128"/>
                <a:ea typeface="Meiryo" charset="-128"/>
                <a:cs typeface="Meiryo" charset="-128"/>
              </a:endParaRPr>
            </a:p>
            <a:p>
              <a:r>
                <a:rPr kumimoji="1" lang="ja-JP" altLang="en-US" sz="1200" dirty="0" smtClean="0">
                  <a:solidFill>
                    <a:schemeClr val="tx1">
                      <a:lumMod val="65000"/>
                      <a:lumOff val="35000"/>
                    </a:schemeClr>
                  </a:solidFill>
                  <a:latin typeface="Meiryo" charset="-128"/>
                  <a:ea typeface="Meiryo" charset="-128"/>
                  <a:cs typeface="Meiryo" charset="-128"/>
                </a:rPr>
                <a:t>ソフトウェア開発のに適用</a:t>
              </a:r>
              <a:endParaRPr kumimoji="1" lang="ja-JP" altLang="en-US" sz="1200" dirty="0">
                <a:solidFill>
                  <a:schemeClr val="tx1">
                    <a:lumMod val="65000"/>
                    <a:lumOff val="35000"/>
                  </a:schemeClr>
                </a:solidFill>
                <a:latin typeface="Meiryo" charset="-128"/>
                <a:ea typeface="Meiryo" charset="-128"/>
                <a:cs typeface="Meiryo" charset="-128"/>
              </a:endParaRP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アジャイル開発</a:t>
              </a:r>
              <a:endParaRPr kumimoji="1" lang="ja-JP" altLang="en-US" sz="1600" b="1" dirty="0">
                <a:solidFill>
                  <a:srgbClr val="0432FF"/>
                </a:solidFill>
                <a:latin typeface="Meiryo" charset="-128"/>
                <a:ea typeface="Meiryo" charset="-128"/>
                <a:cs typeface="Meiryo" charset="-128"/>
              </a:endParaRP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不安定</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高い自由裁量と困難なゴールを持つ</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自己組織化</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情報ゼロから相互交流し自律的に仕組みを作る</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全員多能工</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分業を共有しメンバーがプロジェクトの責任を自覚する</a:t>
            </a:r>
            <a:endParaRPr lang="ja-JP" altLang="en-US" sz="1200" dirty="0">
              <a:solidFill>
                <a:srgbClr val="0432FF"/>
              </a:solidFill>
              <a:latin typeface="Meiryo" charset="-128"/>
              <a:ea typeface="Meiryo" charset="-128"/>
              <a:cs typeface="Meiryo" charset="-128"/>
            </a:endParaRP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smtClean="0">
                <a:solidFill>
                  <a:schemeClr val="accent6">
                    <a:lumMod val="75000"/>
                  </a:schemeClr>
                </a:solidFill>
                <a:latin typeface="Meiryo" charset="-128"/>
                <a:ea typeface="Meiryo" charset="-128"/>
                <a:cs typeface="Meiryo" charset="-128"/>
              </a:rPr>
              <a:t>イノベーションを</a:t>
            </a:r>
            <a:endParaRPr kumimoji="1" lang="en-US" altLang="ja-JP" sz="2800" b="1" dirty="0" smtClean="0">
              <a:solidFill>
                <a:schemeClr val="accent6">
                  <a:lumMod val="75000"/>
                </a:schemeClr>
              </a:solidFill>
              <a:latin typeface="Meiryo" charset="-128"/>
              <a:ea typeface="Meiryo" charset="-128"/>
              <a:cs typeface="Meiryo" charset="-128"/>
            </a:endParaRPr>
          </a:p>
          <a:p>
            <a:pPr algn="ctr"/>
            <a:r>
              <a:rPr kumimoji="1" lang="ja-JP" altLang="en-US" sz="2800" b="1" dirty="0" smtClean="0">
                <a:solidFill>
                  <a:schemeClr val="accent6">
                    <a:lumMod val="75000"/>
                  </a:schemeClr>
                </a:solidFill>
                <a:latin typeface="Meiryo" charset="-128"/>
                <a:ea typeface="Meiryo" charset="-128"/>
                <a:cs typeface="Meiryo" charset="-128"/>
              </a:rPr>
              <a:t>生みだす方法論</a:t>
            </a:r>
            <a:endParaRPr kumimoji="1" lang="ja-JP" altLang="en-US" sz="2800"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8427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4" name="正方形/長方形 3"/>
          <p:cNvSpPr/>
          <p:nvPr/>
        </p:nvSpPr>
        <p:spPr>
          <a:xfrm>
            <a:off x="581398" y="1144791"/>
            <a:ext cx="7981204" cy="151216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smtClean="0">
                <a:solidFill>
                  <a:srgbClr val="FFFFFF"/>
                </a:solidFill>
                <a:latin typeface="Meiryo" charset="-128"/>
                <a:ea typeface="Meiryo" charset="-128"/>
                <a:cs typeface="Meiryo" charset="-128"/>
              </a:rPr>
              <a:t>情報システムに求められること</a:t>
            </a:r>
            <a:endParaRPr lang="en-US" altLang="ja-JP" sz="2400"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システムによってビジネスの成功に貢献すること</a:t>
            </a:r>
            <a:endParaRPr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ビジネスの成功のための貢献を</a:t>
            </a:r>
            <a:r>
              <a:rPr kumimoji="1" lang="ja-JP" altLang="en-US" sz="1600" dirty="0" smtClean="0">
                <a:solidFill>
                  <a:srgbClr val="FFFFFF"/>
                </a:solidFill>
                <a:latin typeface="Meiryo" charset="-128"/>
                <a:ea typeface="Meiryo" charset="-128"/>
                <a:cs typeface="Meiryo" charset="-128"/>
              </a:rPr>
              <a:t>確実、迅速にユーザーに届けること</a:t>
            </a:r>
            <a:endParaRPr kumimoji="1"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kumimoji="1" lang="ja-JP" altLang="en-US" sz="1600" dirty="0" smtClean="0">
                <a:solidFill>
                  <a:srgbClr val="FFFFFF"/>
                </a:solidFill>
                <a:latin typeface="Meiryo" charset="-128"/>
                <a:ea typeface="Meiryo" charset="-128"/>
                <a:cs typeface="Meiryo" charset="-128"/>
              </a:rPr>
              <a:t>ユーザーの求める貢献の変化に迅速・柔軟に対応すること</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581398" y="2909115"/>
            <a:ext cx="3794397" cy="160151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開発チーム（</a:t>
            </a:r>
            <a:r>
              <a:rPr lang="en-US" altLang="ja-JP" sz="2000" b="1" u="sng" dirty="0" smtClean="0">
                <a:solidFill>
                  <a:srgbClr val="FFFFFF"/>
                </a:solidFill>
                <a:latin typeface="Meiryo" charset="-128"/>
                <a:ea typeface="Meiryo" charset="-128"/>
                <a:cs typeface="Meiryo" charset="-128"/>
              </a:rPr>
              <a:t>Dev</a:t>
            </a:r>
            <a:r>
              <a:rPr lang="en-US" altLang="ja-JP" sz="2000" dirty="0" smtClean="0">
                <a:solidFill>
                  <a:srgbClr val="FFFFFF"/>
                </a:solidFill>
                <a:latin typeface="Meiryo" charset="-128"/>
                <a:ea typeface="Meiryo" charset="-128"/>
                <a:cs typeface="Meiryo" charset="-128"/>
              </a:rPr>
              <a:t>elopment</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システムに新しい機能を追加すること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768205" y="2909115"/>
            <a:ext cx="3794397" cy="16015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運用チーム（</a:t>
            </a:r>
            <a:r>
              <a:rPr lang="en-US" altLang="ja-JP" sz="2000" b="1" u="sng" dirty="0" smtClean="0">
                <a:solidFill>
                  <a:srgbClr val="FFFFFF"/>
                </a:solidFill>
                <a:latin typeface="Meiryo" charset="-128"/>
                <a:ea typeface="Meiryo" charset="-128"/>
                <a:cs typeface="Meiryo" charset="-128"/>
              </a:rPr>
              <a:t>Op</a:t>
            </a:r>
            <a:r>
              <a:rPr lang="en-US" altLang="ja-JP" sz="2000" dirty="0" smtClean="0">
                <a:solidFill>
                  <a:srgbClr val="FFFFFF"/>
                </a:solidFill>
                <a:latin typeface="Meiryo" charset="-128"/>
                <a:ea typeface="Meiryo" charset="-128"/>
                <a:cs typeface="Meiryo" charset="-128"/>
              </a:rPr>
              <a:t>eration</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システムを安定稼働させること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a:off x="642479" y="3692666"/>
            <a:ext cx="3816424" cy="648073"/>
          </a:xfrm>
          <a:prstGeom prst="rightArrow">
            <a:avLst>
              <a:gd name="adj1" fmla="val 74582"/>
              <a:gd name="adj2"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u="sng" dirty="0" smtClean="0">
                <a:solidFill>
                  <a:srgbClr val="FFFFFF"/>
                </a:solidFill>
                <a:latin typeface="Meiryo" charset="-128"/>
                <a:ea typeface="Meiryo" charset="-128"/>
                <a:cs typeface="Meiryo" charset="-128"/>
              </a:rPr>
              <a:t>迅速にアプリケーションを開発・更新</a:t>
            </a:r>
            <a:r>
              <a:rPr kumimoji="1" lang="ja-JP" altLang="en-US" sz="1050" dirty="0" smtClean="0">
                <a:solidFill>
                  <a:srgbClr val="FFFFFF"/>
                </a:solidFill>
                <a:latin typeface="Meiryo" charset="-128"/>
                <a:ea typeface="Meiryo" charset="-128"/>
                <a:cs typeface="Meiryo" charset="-128"/>
              </a:rPr>
              <a:t>し</a:t>
            </a:r>
            <a:endParaRPr kumimoji="1" lang="en-US" altLang="ja-JP" sz="1050" dirty="0" smtClean="0">
              <a:solidFill>
                <a:srgbClr val="FFFFFF"/>
              </a:solidFill>
              <a:latin typeface="Meiryo" charset="-128"/>
              <a:ea typeface="Meiryo" charset="-128"/>
              <a:cs typeface="Meiryo" charset="-128"/>
            </a:endParaRPr>
          </a:p>
          <a:p>
            <a:r>
              <a:rPr lang="ja-JP" altLang="en-US" sz="1050" dirty="0" smtClean="0">
                <a:solidFill>
                  <a:srgbClr val="FFFFFF"/>
                </a:solidFill>
                <a:latin typeface="Meiryo" charset="-128"/>
                <a:ea typeface="Meiryo" charset="-128"/>
                <a:cs typeface="Meiryo" charset="-128"/>
              </a:rPr>
              <a:t>すぐにユーザーに使ってもらいたい</a:t>
            </a:r>
            <a:endParaRPr kumimoji="1" lang="ja-JP" altLang="en-US" sz="1050" dirty="0">
              <a:solidFill>
                <a:srgbClr val="FFFFFF"/>
              </a:solidFill>
              <a:latin typeface="Meiryo" charset="-128"/>
              <a:ea typeface="Meiryo" charset="-128"/>
              <a:cs typeface="Meiryo" charset="-128"/>
            </a:endParaRPr>
          </a:p>
        </p:txBody>
      </p:sp>
      <p:sp>
        <p:nvSpPr>
          <p:cNvPr id="8" name="右矢印 7"/>
          <p:cNvSpPr/>
          <p:nvPr/>
        </p:nvSpPr>
        <p:spPr>
          <a:xfrm flipH="1">
            <a:off x="4675814" y="3692666"/>
            <a:ext cx="3816424" cy="648073"/>
          </a:xfrm>
          <a:prstGeom prst="rightArrow">
            <a:avLst>
              <a:gd name="adj1" fmla="val 74582"/>
              <a:gd name="adj2" fmla="val 50000"/>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050" b="1" u="sng" dirty="0" smtClean="0">
                <a:solidFill>
                  <a:srgbClr val="FFFFFF"/>
                </a:solidFill>
                <a:latin typeface="Meiryo" charset="-128"/>
                <a:ea typeface="Meiryo" charset="-128"/>
                <a:cs typeface="Meiryo" charset="-128"/>
              </a:rPr>
              <a:t>確実</a:t>
            </a:r>
            <a:r>
              <a:rPr kumimoji="1" lang="ja-JP" altLang="en-US" sz="1050" b="1" u="sng" dirty="0" smtClean="0">
                <a:solidFill>
                  <a:srgbClr val="FFFFFF"/>
                </a:solidFill>
                <a:latin typeface="Meiryo" charset="-128"/>
                <a:ea typeface="Meiryo" charset="-128"/>
                <a:cs typeface="Meiryo" charset="-128"/>
              </a:rPr>
              <a:t>に本番システムに安定させ</a:t>
            </a:r>
            <a:endParaRPr kumimoji="1" lang="en-US" altLang="ja-JP" sz="1050" dirty="0" smtClean="0">
              <a:solidFill>
                <a:srgbClr val="FFFFFF"/>
              </a:solidFill>
              <a:latin typeface="Meiryo" charset="-128"/>
              <a:ea typeface="Meiryo" charset="-128"/>
              <a:cs typeface="Meiryo" charset="-128"/>
            </a:endParaRPr>
          </a:p>
          <a:p>
            <a:pPr algn="r"/>
            <a:r>
              <a:rPr lang="ja-JP" altLang="en-US" sz="1050" dirty="0" smtClean="0">
                <a:solidFill>
                  <a:srgbClr val="FFFFFF"/>
                </a:solidFill>
                <a:latin typeface="Meiryo" charset="-128"/>
                <a:ea typeface="Meiryo" charset="-128"/>
                <a:cs typeface="Meiryo" charset="-128"/>
              </a:rPr>
              <a:t>安心してユーザーに使ってもらいたい</a:t>
            </a:r>
            <a:endParaRPr kumimoji="1" lang="en-US" altLang="ja-JP" sz="1050" dirty="0" smtClean="0">
              <a:solidFill>
                <a:srgbClr val="FFFFFF"/>
              </a:solidFill>
              <a:latin typeface="Meiryo" charset="-128"/>
              <a:ea typeface="Meiryo" charset="-128"/>
              <a:cs typeface="Meiryo" charset="-128"/>
            </a:endParaRPr>
          </a:p>
        </p:txBody>
      </p:sp>
      <p:sp>
        <p:nvSpPr>
          <p:cNvPr id="9" name="星 32 8"/>
          <p:cNvSpPr/>
          <p:nvPr/>
        </p:nvSpPr>
        <p:spPr>
          <a:xfrm>
            <a:off x="4188344" y="3705531"/>
            <a:ext cx="717938" cy="616491"/>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296149" y="3862812"/>
            <a:ext cx="543739" cy="307777"/>
          </a:xfrm>
          <a:prstGeom prst="rect">
            <a:avLst/>
          </a:prstGeom>
          <a:noFill/>
        </p:spPr>
        <p:txBody>
          <a:bodyPr wrap="none" rtlCol="0">
            <a:spAutoFit/>
          </a:bodyPr>
          <a:lstStyle/>
          <a:p>
            <a:pPr algn="ctr"/>
            <a:r>
              <a:rPr kumimoji="1" lang="ja-JP" altLang="en-US" sz="1400" smtClean="0">
                <a:solidFill>
                  <a:srgbClr val="FF0000"/>
                </a:solidFill>
                <a:latin typeface="Hiragino Kaku Gothic StdN W8" charset="-128"/>
                <a:ea typeface="Hiragino Kaku Gothic StdN W8" charset="-128"/>
                <a:cs typeface="Hiragino Kaku Gothic StdN W8" charset="-128"/>
              </a:rPr>
              <a:t>対立</a:t>
            </a:r>
            <a:endParaRPr kumimoji="1" lang="ja-JP" altLang="en-US" sz="1400">
              <a:solidFill>
                <a:srgbClr val="FF0000"/>
              </a:solidFill>
              <a:latin typeface="Hiragino Kaku Gothic StdN W8" charset="-128"/>
              <a:ea typeface="Hiragino Kaku Gothic StdN W8" charset="-128"/>
              <a:cs typeface="Hiragino Kaku Gothic StdN W8" charset="-128"/>
            </a:endParaRPr>
          </a:p>
        </p:txBody>
      </p:sp>
      <p:sp>
        <p:nvSpPr>
          <p:cNvPr id="11" name="ホームベース 10"/>
          <p:cNvSpPr/>
          <p:nvPr/>
        </p:nvSpPr>
        <p:spPr>
          <a:xfrm>
            <a:off x="581398" y="4548831"/>
            <a:ext cx="3606946" cy="32624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アジャイル開発</a:t>
            </a:r>
            <a:endParaRPr kumimoji="1" lang="ja-JP" altLang="en-US" sz="1400" dirty="0">
              <a:solidFill>
                <a:srgbClr val="FFFFFF"/>
              </a:solidFill>
              <a:latin typeface="Meiryo" charset="-128"/>
              <a:ea typeface="Meiryo" charset="-128"/>
              <a:cs typeface="Meiryo" charset="-128"/>
            </a:endParaRPr>
          </a:p>
        </p:txBody>
      </p:sp>
      <p:sp>
        <p:nvSpPr>
          <p:cNvPr id="12" name="ホームベース 11"/>
          <p:cNvSpPr/>
          <p:nvPr/>
        </p:nvSpPr>
        <p:spPr>
          <a:xfrm flipH="1">
            <a:off x="4955656" y="4543464"/>
            <a:ext cx="3606946" cy="326248"/>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SDI/IaaS</a:t>
            </a:r>
            <a:r>
              <a:rPr kumimoji="1" lang="ja-JP" altLang="en-US" sz="1400" dirty="0" smtClean="0">
                <a:solidFill>
                  <a:srgbClr val="FFFFFF"/>
                </a:solidFill>
                <a:latin typeface="Meiryo" charset="-128"/>
                <a:ea typeface="Meiryo" charset="-128"/>
                <a:cs typeface="Meiryo" charset="-128"/>
              </a:rPr>
              <a:t>（インフラのソフトウエア化）</a:t>
            </a:r>
            <a:endParaRPr kumimoji="1" lang="ja-JP" altLang="en-US" sz="1400" dirty="0">
              <a:solidFill>
                <a:srgbClr val="FFFFFF"/>
              </a:solidFill>
              <a:latin typeface="Meiryo" charset="-128"/>
              <a:ea typeface="Meiryo" charset="-128"/>
              <a:cs typeface="Meiryo" charset="-128"/>
            </a:endParaRPr>
          </a:p>
        </p:txBody>
      </p:sp>
      <p:sp>
        <p:nvSpPr>
          <p:cNvPr id="13" name="下矢印 12"/>
          <p:cNvSpPr/>
          <p:nvPr/>
        </p:nvSpPr>
        <p:spPr>
          <a:xfrm>
            <a:off x="2113255"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p:cNvSpPr/>
          <p:nvPr/>
        </p:nvSpPr>
        <p:spPr>
          <a:xfrm>
            <a:off x="6305363"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81398" y="5118696"/>
            <a:ext cx="7981204" cy="103322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u="sng" dirty="0" smtClean="0">
                <a:solidFill>
                  <a:schemeClr val="bg1"/>
                </a:solidFill>
                <a:latin typeface="Meiryo" charset="-128"/>
                <a:ea typeface="Meiryo" charset="-128"/>
                <a:cs typeface="Meiryo" charset="-128"/>
              </a:rPr>
              <a:t>ツール</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と</a:t>
            </a:r>
            <a:r>
              <a:rPr kumimoji="1" lang="en-US" altLang="ja-JP" sz="2000" dirty="0" smtClean="0">
                <a:solidFill>
                  <a:schemeClr val="bg1"/>
                </a:solidFill>
                <a:latin typeface="Meiryo" charset="-128"/>
                <a:ea typeface="Meiryo" charset="-128"/>
                <a:cs typeface="Meiryo" charset="-128"/>
              </a:rPr>
              <a:t> </a:t>
            </a:r>
            <a:r>
              <a:rPr kumimoji="1" lang="ja-JP" altLang="en-US" sz="2000" b="1" u="sng" dirty="0" smtClean="0">
                <a:solidFill>
                  <a:schemeClr val="bg1"/>
                </a:solidFill>
                <a:latin typeface="Meiryo" charset="-128"/>
                <a:ea typeface="Meiryo" charset="-128"/>
                <a:cs typeface="Meiryo" charset="-128"/>
              </a:rPr>
              <a:t>組織文化</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の融合</a:t>
            </a:r>
            <a:endParaRPr kumimoji="1" lang="en-US" altLang="ja-JP" sz="2000" dirty="0" smtClean="0">
              <a:solidFill>
                <a:schemeClr val="bg1"/>
              </a:solidFill>
              <a:latin typeface="Meiryo" charset="-128"/>
              <a:ea typeface="Meiryo" charset="-128"/>
              <a:cs typeface="Meiryo" charset="-128"/>
            </a:endParaRPr>
          </a:p>
          <a:p>
            <a:pPr algn="ctr"/>
            <a:endParaRPr lang="en-US" altLang="ja-JP" sz="8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開発</a:t>
            </a:r>
            <a:r>
              <a:rPr lang="ja-JP" altLang="en-US" sz="1400" dirty="0">
                <a:solidFill>
                  <a:schemeClr val="bg1"/>
                </a:solidFill>
                <a:latin typeface="Meiryo" charset="-128"/>
                <a:ea typeface="Meiryo" charset="-128"/>
                <a:cs typeface="Meiryo" charset="-128"/>
              </a:rPr>
              <a:t>チーム（</a:t>
            </a:r>
            <a:r>
              <a:rPr lang="en-US" altLang="ja-JP" sz="1400" b="1" u="sng" dirty="0">
                <a:solidFill>
                  <a:schemeClr val="bg1"/>
                </a:solidFill>
                <a:latin typeface="Meiryo" charset="-128"/>
                <a:ea typeface="Meiryo" charset="-128"/>
                <a:cs typeface="Meiryo" charset="-128"/>
              </a:rPr>
              <a:t>Dev</a:t>
            </a:r>
            <a:r>
              <a:rPr lang="en-US" altLang="ja-JP" sz="1400" dirty="0">
                <a:solidFill>
                  <a:schemeClr val="bg1"/>
                </a:solidFill>
                <a:latin typeface="Meiryo" charset="-128"/>
                <a:ea typeface="Meiryo" charset="-128"/>
                <a:cs typeface="Meiryo" charset="-128"/>
              </a:rPr>
              <a:t>elopment</a:t>
            </a:r>
            <a:r>
              <a:rPr lang="ja-JP" altLang="en-US" sz="1400" dirty="0">
                <a:solidFill>
                  <a:schemeClr val="bg1"/>
                </a:solidFill>
                <a:latin typeface="Meiryo" charset="-128"/>
                <a:ea typeface="Meiryo" charset="-128"/>
                <a:cs typeface="Meiryo" charset="-128"/>
              </a:rPr>
              <a:t>）と運用チーム（</a:t>
            </a:r>
            <a:r>
              <a:rPr lang="en-US" altLang="ja-JP" sz="1400" b="1" u="sng" dirty="0">
                <a:solidFill>
                  <a:schemeClr val="bg1"/>
                </a:solidFill>
                <a:latin typeface="Meiryo" charset="-128"/>
                <a:ea typeface="Meiryo" charset="-128"/>
                <a:cs typeface="Meiryo" charset="-128"/>
              </a:rPr>
              <a:t>Op</a:t>
            </a:r>
            <a:r>
              <a:rPr lang="en-US" altLang="ja-JP" sz="1400" dirty="0">
                <a:solidFill>
                  <a:schemeClr val="bg1"/>
                </a:solidFill>
                <a:latin typeface="Meiryo" charset="-128"/>
                <a:ea typeface="Meiryo" charset="-128"/>
                <a:cs typeface="Meiryo" charset="-128"/>
              </a:rPr>
              <a:t>eration</a:t>
            </a:r>
            <a:r>
              <a:rPr lang="en-US" altLang="ja-JP" sz="1400" b="1" dirty="0">
                <a:solidFill>
                  <a:schemeClr val="bg1"/>
                </a:solidFill>
                <a:latin typeface="Meiryo" charset="-128"/>
                <a:ea typeface="Meiryo" charset="-128"/>
                <a:cs typeface="Meiryo" charset="-128"/>
              </a:rPr>
              <a:t>s</a:t>
            </a:r>
            <a:r>
              <a:rPr lang="ja-JP" altLang="en-US" sz="1400" dirty="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が、お互い</a:t>
            </a:r>
            <a:r>
              <a:rPr lang="ja-JP" altLang="en-US" sz="1400" dirty="0">
                <a:solidFill>
                  <a:schemeClr val="bg1"/>
                </a:solidFill>
                <a:latin typeface="Meiryo" charset="-128"/>
                <a:ea typeface="Meiryo" charset="-128"/>
                <a:cs typeface="Meiryo" charset="-128"/>
              </a:rPr>
              <a:t>に協調</a:t>
            </a:r>
            <a:r>
              <a:rPr lang="ja-JP" altLang="en-US" sz="1400" dirty="0" smtClean="0">
                <a:solidFill>
                  <a:schemeClr val="bg1"/>
                </a:solidFill>
                <a:latin typeface="Meiryo" charset="-128"/>
                <a:ea typeface="Meiryo" charset="-128"/>
                <a:cs typeface="Meiryo" charset="-128"/>
              </a:rPr>
              <a:t>し合い</a:t>
            </a:r>
            <a:endParaRPr lang="en-US" altLang="ja-JP" sz="14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「情報システムに求められること」を実現する取り組み</a:t>
            </a:r>
            <a:endParaRPr kumimoji="1" lang="ja-JP" altLang="en-US" sz="1400" dirty="0">
              <a:solidFill>
                <a:schemeClr val="bg1"/>
              </a:solidFill>
              <a:latin typeface="Meiryo" charset="-128"/>
              <a:ea typeface="Meiryo" charset="-128"/>
              <a:cs typeface="Meiryo" charset="-128"/>
            </a:endParaRPr>
          </a:p>
        </p:txBody>
      </p:sp>
      <p:sp>
        <p:nvSpPr>
          <p:cNvPr id="16" name="下矢印 15"/>
          <p:cNvSpPr/>
          <p:nvPr/>
        </p:nvSpPr>
        <p:spPr>
          <a:xfrm>
            <a:off x="4036149" y="4429668"/>
            <a:ext cx="1063738" cy="756567"/>
          </a:xfrm>
          <a:prstGeom prst="downArrow">
            <a:avLst>
              <a:gd name="adj1" fmla="val 50000"/>
              <a:gd name="adj2" fmla="val 293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199867" y="3705531"/>
            <a:ext cx="216024" cy="465058"/>
            <a:chOff x="1946324" y="4125162"/>
            <a:chExt cx="969964" cy="2007872"/>
          </a:xfrm>
          <a:solidFill>
            <a:schemeClr val="bg1">
              <a:lumMod val="95000"/>
            </a:schemeClr>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四角形吹き出し 19"/>
          <p:cNvSpPr/>
          <p:nvPr/>
        </p:nvSpPr>
        <p:spPr>
          <a:xfrm>
            <a:off x="3244371" y="4026439"/>
            <a:ext cx="1022917" cy="334038"/>
          </a:xfrm>
          <a:prstGeom prst="wedgeRectCallout">
            <a:avLst>
              <a:gd name="adj1" fmla="val -36182"/>
              <a:gd name="adj2" fmla="val -102581"/>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いますぐ変更を</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反映したい！</a:t>
            </a:r>
            <a:endParaRPr kumimoji="1" lang="ja-JP" altLang="en-US" sz="800" dirty="0">
              <a:solidFill>
                <a:srgbClr val="FFFFFF"/>
              </a:solidFill>
              <a:latin typeface="Meiryo" charset="-128"/>
              <a:ea typeface="Meiryo" charset="-128"/>
              <a:cs typeface="Meiryo" charset="-128"/>
            </a:endParaRPr>
          </a:p>
        </p:txBody>
      </p:sp>
      <p:grpSp>
        <p:nvGrpSpPr>
          <p:cNvPr id="22" name="図形グループ 21"/>
          <p:cNvGrpSpPr/>
          <p:nvPr/>
        </p:nvGrpSpPr>
        <p:grpSpPr>
          <a:xfrm>
            <a:off x="5794177" y="3696085"/>
            <a:ext cx="223606" cy="465058"/>
            <a:chOff x="1912276" y="4125162"/>
            <a:chExt cx="1004010" cy="2007872"/>
          </a:xfrm>
          <a:solidFill>
            <a:schemeClr val="bg1">
              <a:lumMod val="95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53698" y="5104491"/>
              <a:ext cx="1087121" cy="969966"/>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四角形吹き出し 20"/>
          <p:cNvSpPr/>
          <p:nvPr/>
        </p:nvSpPr>
        <p:spPr>
          <a:xfrm>
            <a:off x="4928298" y="4026439"/>
            <a:ext cx="1039256" cy="334038"/>
          </a:xfrm>
          <a:prstGeom prst="wedgeRectCallout">
            <a:avLst>
              <a:gd name="adj1" fmla="val 34906"/>
              <a:gd name="adj2" fmla="val -104394"/>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安定運用したい！</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57874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p:cNvSpPr/>
          <p:nvPr/>
        </p:nvSpPr>
        <p:spPr>
          <a:xfrm>
            <a:off x="683568" y="843298"/>
            <a:ext cx="7776864" cy="43138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0432FF"/>
                </a:solidFill>
                <a:latin typeface="Meiryo" charset="-128"/>
                <a:ea typeface="Meiryo" charset="-128"/>
                <a:cs typeface="Meiryo" charset="-128"/>
              </a:rPr>
              <a:t>「ビジネス</a:t>
            </a:r>
            <a:r>
              <a:rPr kumimoji="1" lang="en-US" altLang="ja-JP" sz="2000" b="1" dirty="0" smtClean="0">
                <a:solidFill>
                  <a:srgbClr val="0432FF"/>
                </a:solidFill>
                <a:latin typeface="Meiryo" charset="-128"/>
                <a:ea typeface="Meiryo" charset="-128"/>
                <a:cs typeface="Meiryo" charset="-128"/>
              </a:rPr>
              <a:t>×IT</a:t>
            </a:r>
            <a:r>
              <a:rPr kumimoji="1" lang="ja-JP" altLang="en-US" sz="2000" b="1" dirty="0" smtClean="0">
                <a:solidFill>
                  <a:srgbClr val="0432FF"/>
                </a:solidFill>
                <a:latin typeface="Meiryo" charset="-128"/>
                <a:ea typeface="Meiryo" charset="-128"/>
                <a:cs typeface="Meiryo" charset="-128"/>
              </a:rPr>
              <a:t>」環境の変化</a:t>
            </a:r>
            <a:r>
              <a:rPr kumimoji="1" lang="en-US" altLang="ja-JP" sz="2000" b="1" dirty="0" smtClean="0">
                <a:solidFill>
                  <a:srgbClr val="0432FF"/>
                </a:solidFill>
                <a:latin typeface="Meiryo" charset="-128"/>
                <a:ea typeface="Meiryo" charset="-128"/>
                <a:cs typeface="Meiryo" charset="-128"/>
              </a:rPr>
              <a:t> </a:t>
            </a:r>
            <a:r>
              <a:rPr kumimoji="1" lang="ja-JP" altLang="en-US" sz="2000" dirty="0" smtClean="0">
                <a:solidFill>
                  <a:srgbClr val="0432FF"/>
                </a:solidFill>
                <a:latin typeface="Meiryo" charset="-128"/>
                <a:ea typeface="Meiryo" charset="-128"/>
                <a:cs typeface="Meiryo" charset="-128"/>
              </a:rPr>
              <a:t>＋</a:t>
            </a:r>
            <a:r>
              <a:rPr kumimoji="1" lang="en-US" altLang="ja-JP" sz="2000" dirty="0" smtClean="0">
                <a:solidFill>
                  <a:srgbClr val="0432FF"/>
                </a:solidFill>
                <a:latin typeface="Meiryo" charset="-128"/>
                <a:ea typeface="Meiryo" charset="-128"/>
                <a:cs typeface="Meiryo" charset="-128"/>
              </a:rPr>
              <a:t> </a:t>
            </a:r>
            <a:r>
              <a:rPr kumimoji="1" lang="ja-JP" altLang="en-US" sz="2000" b="1" dirty="0" smtClean="0">
                <a:solidFill>
                  <a:srgbClr val="0432FF"/>
                </a:solidFill>
                <a:latin typeface="Meiryo" charset="-128"/>
                <a:ea typeface="Meiryo" charset="-128"/>
                <a:cs typeface="Meiryo" charset="-128"/>
              </a:rPr>
              <a:t>ビジネス・スピードの加速</a:t>
            </a:r>
            <a:endParaRPr kumimoji="1" lang="en-US" altLang="ja-JP" sz="2000" b="1" dirty="0" smtClean="0">
              <a:solidFill>
                <a:srgbClr val="0432FF"/>
              </a:solidFill>
              <a:latin typeface="Meiryo" charset="-128"/>
              <a:ea typeface="Meiryo" charset="-128"/>
              <a:cs typeface="Meiryo" charset="-128"/>
            </a:endParaRPr>
          </a:p>
          <a:p>
            <a:pPr marL="180975" lvl="1" algn="ctr"/>
            <a:endParaRPr kumimoji="1" lang="en-US" altLang="ja-JP" sz="800" b="1" dirty="0" smtClean="0">
              <a:solidFill>
                <a:srgbClr val="0432FF"/>
              </a:solidFill>
              <a:latin typeface="Meiryo" charset="-128"/>
              <a:ea typeface="Meiryo" charset="-128"/>
              <a:cs typeface="Meiryo" charset="-128"/>
            </a:endParaRPr>
          </a:p>
          <a:p>
            <a:pPr marL="180975" lvl="1">
              <a:buFont typeface="Wingdings" charset="2"/>
              <a:buChar char="l"/>
            </a:pPr>
            <a:r>
              <a:rPr lang="en-US" altLang="ja-JP" sz="1400" dirty="0" smtClean="0">
                <a:solidFill>
                  <a:srgbClr val="0432FF"/>
                </a:solidFill>
                <a:latin typeface="Meiryo" charset="-128"/>
                <a:ea typeface="Meiryo" charset="-128"/>
                <a:cs typeface="Meiryo" charset="-128"/>
              </a:rPr>
              <a:t>IT</a:t>
            </a:r>
            <a:r>
              <a:rPr lang="ja-JP" altLang="en-US" sz="1400" dirty="0" smtClean="0">
                <a:solidFill>
                  <a:srgbClr val="0432FF"/>
                </a:solidFill>
                <a:latin typeface="Meiryo" charset="-128"/>
                <a:ea typeface="Meiryo" charset="-128"/>
                <a:cs typeface="Meiryo" charset="-128"/>
              </a:rPr>
              <a:t>ニーズの変化：「効率化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生産性</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低コスト」から「差別化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競争優位」へのシフト</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環境の変化　：モバイル、</a:t>
            </a:r>
            <a:r>
              <a:rPr kumimoji="1" lang="en-US" altLang="ja-JP" sz="1400" dirty="0" err="1" smtClean="0">
                <a:solidFill>
                  <a:srgbClr val="0432FF"/>
                </a:solidFill>
                <a:latin typeface="Meiryo" charset="-128"/>
                <a:ea typeface="Meiryo" charset="-128"/>
                <a:cs typeface="Meiryo" charset="-128"/>
              </a:rPr>
              <a:t>IoT</a:t>
            </a:r>
            <a:r>
              <a:rPr kumimoji="1" lang="ja-JP" altLang="en-US" sz="1400" dirty="0" smtClean="0">
                <a:solidFill>
                  <a:srgbClr val="0432FF"/>
                </a:solidFill>
                <a:latin typeface="Meiryo" charset="-128"/>
                <a:ea typeface="Meiryo" charset="-128"/>
                <a:cs typeface="Meiryo" charset="-128"/>
              </a:rPr>
              <a:t>、ビッグデータなどの新しい</a:t>
            </a:r>
            <a:r>
              <a:rPr lang="ja-JP" altLang="en-US" sz="1400" dirty="0" smtClean="0">
                <a:solidFill>
                  <a:srgbClr val="0432FF"/>
                </a:solidFill>
                <a:latin typeface="Meiryo" charset="-128"/>
                <a:ea typeface="Meiryo" charset="-128"/>
                <a:cs typeface="Meiryo" charset="-128"/>
              </a:rPr>
              <a:t>テクノロジーへの対応</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利用の変化　：</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リテラシーの拡大やデジタル・ビジネス、ビジネスと</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との一体化</a:t>
            </a:r>
            <a:endParaRPr kumimoji="1" lang="en-US" altLang="ja-JP" sz="1400" dirty="0" smtClean="0">
              <a:solidFill>
                <a:srgbClr val="0432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grpSp>
        <p:nvGrpSpPr>
          <p:cNvPr id="8" name="図形グループ 7"/>
          <p:cNvGrpSpPr/>
          <p:nvPr/>
        </p:nvGrpSpPr>
        <p:grpSpPr>
          <a:xfrm rot="10800000">
            <a:off x="971600" y="2420888"/>
            <a:ext cx="2561271" cy="2575006"/>
            <a:chOff x="971599" y="2384759"/>
            <a:chExt cx="2561271" cy="2575006"/>
          </a:xfrm>
        </p:grpSpPr>
        <p:sp>
          <p:nvSpPr>
            <p:cNvPr id="4" name="パイ 3"/>
            <p:cNvSpPr/>
            <p:nvPr/>
          </p:nvSpPr>
          <p:spPr>
            <a:xfrm>
              <a:off x="971599" y="2384759"/>
              <a:ext cx="2520280" cy="2520280"/>
            </a:xfrm>
            <a:prstGeom prst="pie">
              <a:avLst>
                <a:gd name="adj1" fmla="val 8850400"/>
                <a:gd name="adj2" fmla="val 16200000"/>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p:cNvSpPr/>
            <p:nvPr/>
          </p:nvSpPr>
          <p:spPr>
            <a:xfrm rot="7292574">
              <a:off x="1012590" y="2384759"/>
              <a:ext cx="2520280" cy="2520280"/>
            </a:xfrm>
            <a:prstGeom prst="pie">
              <a:avLst>
                <a:gd name="adj1" fmla="val 8883325"/>
                <a:gd name="adj2" fmla="val 1614630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p:cNvSpPr/>
            <p:nvPr/>
          </p:nvSpPr>
          <p:spPr>
            <a:xfrm rot="14505582">
              <a:off x="1002967" y="2439485"/>
              <a:ext cx="2520280" cy="2520280"/>
            </a:xfrm>
            <a:prstGeom prst="pie">
              <a:avLst>
                <a:gd name="adj1" fmla="val 8942817"/>
                <a:gd name="adj2" fmla="val 1598784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円/楕円 6"/>
          <p:cNvSpPr/>
          <p:nvPr/>
        </p:nvSpPr>
        <p:spPr>
          <a:xfrm>
            <a:off x="5559727" y="2457189"/>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2116278" y="2787659"/>
            <a:ext cx="231924" cy="471366"/>
            <a:chOff x="1946324" y="4125162"/>
            <a:chExt cx="969964" cy="2007872"/>
          </a:xfrm>
          <a:solidFill>
            <a:schemeClr val="bg1">
              <a:lumMod val="95000"/>
            </a:schemeClr>
          </a:solidFill>
        </p:grpSpPr>
        <p:sp>
          <p:nvSpPr>
            <p:cNvPr id="10" name="円/楕円 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1331640" y="3822872"/>
            <a:ext cx="231924" cy="471366"/>
            <a:chOff x="1946324" y="4125162"/>
            <a:chExt cx="969964" cy="2007872"/>
          </a:xfrm>
          <a:solidFill>
            <a:schemeClr val="bg1">
              <a:lumMod val="95000"/>
            </a:schemeClr>
          </a:solidFill>
        </p:grpSpPr>
        <p:sp>
          <p:nvSpPr>
            <p:cNvPr id="13" name="円/楕円 1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14"/>
          <p:cNvGrpSpPr/>
          <p:nvPr/>
        </p:nvGrpSpPr>
        <p:grpSpPr>
          <a:xfrm>
            <a:off x="2966830" y="3822872"/>
            <a:ext cx="231924" cy="471366"/>
            <a:chOff x="1946324" y="4125162"/>
            <a:chExt cx="969964" cy="2007872"/>
          </a:xfrm>
          <a:solidFill>
            <a:schemeClr val="bg1">
              <a:lumMod val="95000"/>
            </a:schemeClr>
          </a:solidFill>
        </p:grpSpPr>
        <p:sp>
          <p:nvSpPr>
            <p:cNvPr id="16" name="円/楕円 1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p:cNvSpPr txBox="1"/>
          <p:nvPr/>
        </p:nvSpPr>
        <p:spPr>
          <a:xfrm>
            <a:off x="1780333" y="2539545"/>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業務部門</a:t>
            </a:r>
            <a:endParaRPr kumimoji="1" lang="ja-JP" altLang="en-US" sz="1400" dirty="0">
              <a:solidFill>
                <a:schemeClr val="bg1"/>
              </a:solidFill>
              <a:latin typeface="Meiryo" charset="-128"/>
              <a:ea typeface="Meiryo" charset="-128"/>
              <a:cs typeface="Meiryo" charset="-128"/>
            </a:endParaRPr>
          </a:p>
        </p:txBody>
      </p:sp>
      <p:sp>
        <p:nvSpPr>
          <p:cNvPr id="19" name="テキスト ボックス 18"/>
          <p:cNvSpPr txBox="1"/>
          <p:nvPr/>
        </p:nvSpPr>
        <p:spPr>
          <a:xfrm>
            <a:off x="1364933" y="4490517"/>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開発部門</a:t>
            </a:r>
            <a:endParaRPr kumimoji="1" lang="ja-JP" altLang="en-US" sz="1400" dirty="0">
              <a:solidFill>
                <a:schemeClr val="bg1"/>
              </a:solidFill>
              <a:latin typeface="Meiryo" charset="-128"/>
              <a:ea typeface="Meiryo" charset="-128"/>
              <a:cs typeface="Meiryo" charset="-128"/>
            </a:endParaRPr>
          </a:p>
        </p:txBody>
      </p:sp>
      <p:sp>
        <p:nvSpPr>
          <p:cNvPr id="20" name="テキスト ボックス 19"/>
          <p:cNvSpPr txBox="1"/>
          <p:nvPr/>
        </p:nvSpPr>
        <p:spPr>
          <a:xfrm>
            <a:off x="2267744" y="4490516"/>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運用部門</a:t>
            </a:r>
            <a:endParaRPr kumimoji="1" lang="ja-JP" altLang="en-US" sz="1400" dirty="0">
              <a:solidFill>
                <a:schemeClr val="bg1"/>
              </a:solidFill>
              <a:latin typeface="Meiryo" charset="-128"/>
              <a:ea typeface="Meiryo" charset="-128"/>
              <a:cs typeface="Meiryo" charset="-128"/>
            </a:endParaRPr>
          </a:p>
        </p:txBody>
      </p:sp>
      <p:sp>
        <p:nvSpPr>
          <p:cNvPr id="21" name="左矢印 20"/>
          <p:cNvSpPr/>
          <p:nvPr/>
        </p:nvSpPr>
        <p:spPr>
          <a:xfrm rot="18661509">
            <a:off x="1311264" y="3141225"/>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p:cNvSpPr/>
          <p:nvPr/>
        </p:nvSpPr>
        <p:spPr>
          <a:xfrm rot="10800000">
            <a:off x="1933302" y="4078214"/>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矢印 23"/>
          <p:cNvSpPr/>
          <p:nvPr/>
        </p:nvSpPr>
        <p:spPr>
          <a:xfrm rot="2461509">
            <a:off x="2493556" y="3058629"/>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933301" y="4173524"/>
            <a:ext cx="492443" cy="276999"/>
          </a:xfrm>
          <a:prstGeom prst="rect">
            <a:avLst/>
          </a:prstGeom>
          <a:noFill/>
        </p:spPr>
        <p:txBody>
          <a:bodyPr wrap="none" rtlCol="0">
            <a:spAutoFit/>
          </a:bodyPr>
          <a:lstStyle/>
          <a:p>
            <a:r>
              <a:rPr lang="ja-JP" altLang="en-US" sz="1200" dirty="0" smtClean="0">
                <a:solidFill>
                  <a:srgbClr val="00B050"/>
                </a:solidFill>
                <a:latin typeface="Meiryo" charset="-128"/>
                <a:ea typeface="Meiryo" charset="-128"/>
                <a:cs typeface="Meiryo" charset="-128"/>
              </a:rPr>
              <a:t>依頼</a:t>
            </a:r>
            <a:endParaRPr kumimoji="1" lang="ja-JP" altLang="en-US" sz="1200" dirty="0">
              <a:solidFill>
                <a:srgbClr val="00B050"/>
              </a:solidFill>
              <a:latin typeface="Meiryo" charset="-128"/>
              <a:ea typeface="Meiryo" charset="-128"/>
              <a:cs typeface="Meiryo" charset="-128"/>
            </a:endParaRPr>
          </a:p>
        </p:txBody>
      </p:sp>
      <p:sp>
        <p:nvSpPr>
          <p:cNvPr id="26" name="テキスト ボックス 25"/>
          <p:cNvSpPr txBox="1"/>
          <p:nvPr/>
        </p:nvSpPr>
        <p:spPr>
          <a:xfrm rot="18704599">
            <a:off x="1437653" y="3186238"/>
            <a:ext cx="492443" cy="276999"/>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依頼</a:t>
            </a:r>
            <a:endParaRPr kumimoji="1" lang="ja-JP" altLang="en-US" sz="1200" dirty="0">
              <a:solidFill>
                <a:srgbClr val="0070C0"/>
              </a:solidFill>
              <a:latin typeface="Meiryo" charset="-128"/>
              <a:ea typeface="Meiryo" charset="-128"/>
              <a:cs typeface="Meiryo" charset="-128"/>
            </a:endParaRPr>
          </a:p>
        </p:txBody>
      </p:sp>
      <p:sp>
        <p:nvSpPr>
          <p:cNvPr id="27" name="テキスト ボックス 26"/>
          <p:cNvSpPr txBox="1"/>
          <p:nvPr/>
        </p:nvSpPr>
        <p:spPr>
          <a:xfrm rot="2517505">
            <a:off x="2623778" y="3201739"/>
            <a:ext cx="492443" cy="276999"/>
          </a:xfrm>
          <a:prstGeom prst="rect">
            <a:avLst/>
          </a:prstGeom>
          <a:noFill/>
        </p:spPr>
        <p:txBody>
          <a:bodyPr wrap="none" rtlCol="0">
            <a:spAutoFit/>
          </a:bodyPr>
          <a:lstStyle/>
          <a:p>
            <a:r>
              <a:rPr lang="ja-JP" altLang="en-US" sz="1200" smtClean="0">
                <a:solidFill>
                  <a:srgbClr val="953735"/>
                </a:solidFill>
                <a:latin typeface="Meiryo" charset="-128"/>
                <a:ea typeface="Meiryo" charset="-128"/>
                <a:cs typeface="Meiryo" charset="-128"/>
              </a:rPr>
              <a:t>依頼</a:t>
            </a:r>
            <a:endParaRPr kumimoji="1" lang="ja-JP" altLang="en-US" sz="1200" dirty="0">
              <a:solidFill>
                <a:srgbClr val="953735"/>
              </a:solidFill>
              <a:latin typeface="Meiryo" charset="-128"/>
              <a:ea typeface="Meiryo" charset="-128"/>
              <a:cs typeface="Meiryo" charset="-128"/>
            </a:endParaRPr>
          </a:p>
        </p:txBody>
      </p:sp>
      <p:grpSp>
        <p:nvGrpSpPr>
          <p:cNvPr id="28" name="図形グループ 27"/>
          <p:cNvGrpSpPr/>
          <p:nvPr/>
        </p:nvGrpSpPr>
        <p:grpSpPr>
          <a:xfrm>
            <a:off x="6718940" y="2787659"/>
            <a:ext cx="231924" cy="471366"/>
            <a:chOff x="1946324" y="4125162"/>
            <a:chExt cx="969964" cy="2007872"/>
          </a:xfrm>
          <a:solidFill>
            <a:srgbClr val="0070C0"/>
          </a:solidFill>
        </p:grpSpPr>
        <p:sp>
          <p:nvSpPr>
            <p:cNvPr id="29" name="円/楕円 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934302" y="3819109"/>
            <a:ext cx="231924" cy="471366"/>
            <a:chOff x="1946324" y="4125162"/>
            <a:chExt cx="969964" cy="2007872"/>
          </a:xfrm>
          <a:solidFill>
            <a:srgbClr val="00B050"/>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7569492" y="3819109"/>
            <a:ext cx="231924" cy="471366"/>
            <a:chOff x="1946324" y="4125162"/>
            <a:chExt cx="969964" cy="2007872"/>
          </a:xfrm>
          <a:solidFill>
            <a:srgbClr val="953735"/>
          </a:solidFill>
        </p:grpSpPr>
        <p:sp>
          <p:nvSpPr>
            <p:cNvPr id="35" name="円/楕円 3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7" name="テキスト ボックス 36"/>
          <p:cNvSpPr txBox="1"/>
          <p:nvPr/>
        </p:nvSpPr>
        <p:spPr>
          <a:xfrm>
            <a:off x="6382995" y="2535782"/>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38" name="テキスト ボックス 37"/>
          <p:cNvSpPr txBox="1"/>
          <p:nvPr/>
        </p:nvSpPr>
        <p:spPr>
          <a:xfrm>
            <a:off x="5973445" y="4490517"/>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39" name="テキスト ボックス 38"/>
          <p:cNvSpPr txBox="1"/>
          <p:nvPr/>
        </p:nvSpPr>
        <p:spPr>
          <a:xfrm>
            <a:off x="6876256" y="4490516"/>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40" name="円/楕円 39"/>
          <p:cNvSpPr/>
          <p:nvPr/>
        </p:nvSpPr>
        <p:spPr>
          <a:xfrm>
            <a:off x="187876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96229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2" name="円/楕円 41"/>
          <p:cNvSpPr/>
          <p:nvPr/>
        </p:nvSpPr>
        <p:spPr>
          <a:xfrm>
            <a:off x="646794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655147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4" name="左右矢印 43"/>
          <p:cNvSpPr/>
          <p:nvPr/>
        </p:nvSpPr>
        <p:spPr>
          <a:xfrm rot="18598647">
            <a:off x="5870318" y="3105955"/>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右矢印 44"/>
          <p:cNvSpPr/>
          <p:nvPr/>
        </p:nvSpPr>
        <p:spPr>
          <a:xfrm rot="2398647">
            <a:off x="6930407" y="307163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右矢印 45"/>
          <p:cNvSpPr/>
          <p:nvPr/>
        </p:nvSpPr>
        <p:spPr>
          <a:xfrm>
            <a:off x="6400264" y="403397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rot="18622139">
            <a:off x="5990884" y="3221891"/>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8" name="テキスト ボックス 47"/>
          <p:cNvSpPr txBox="1"/>
          <p:nvPr/>
        </p:nvSpPr>
        <p:spPr>
          <a:xfrm rot="2404527">
            <a:off x="7053454" y="3212557"/>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9" name="テキスト ボックス 48"/>
          <p:cNvSpPr txBox="1"/>
          <p:nvPr/>
        </p:nvSpPr>
        <p:spPr>
          <a:xfrm>
            <a:off x="6517249" y="4142274"/>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51" name="正方形/長方形 50"/>
          <p:cNvSpPr/>
          <p:nvPr/>
        </p:nvSpPr>
        <p:spPr>
          <a:xfrm>
            <a:off x="685903" y="5310769"/>
            <a:ext cx="3742081" cy="114256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対応に長いリードタイム</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組織の間を隔てる意思疎通の壁</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煩雑な業務プロセス</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手間のかかる構築や確認などの作業</a:t>
            </a:r>
            <a:endParaRPr kumimoji="1" lang="en-US" altLang="ja-JP" sz="1400" dirty="0" smtClean="0">
              <a:solidFill>
                <a:srgbClr val="FFFFFF"/>
              </a:solidFill>
              <a:latin typeface="Meiryo" charset="-128"/>
              <a:ea typeface="Meiryo" charset="-128"/>
              <a:cs typeface="Meiryo" charset="-128"/>
            </a:endParaRPr>
          </a:p>
        </p:txBody>
      </p:sp>
      <p:sp>
        <p:nvSpPr>
          <p:cNvPr id="52" name="正方形/長方形 51"/>
          <p:cNvSpPr/>
          <p:nvPr/>
        </p:nvSpPr>
        <p:spPr>
          <a:xfrm>
            <a:off x="4718351" y="5307860"/>
            <a:ext cx="3742081" cy="11425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ビジネス・ニーズに迅速・柔軟な対応</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役割や関係などの組織文化の変革</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ビジネス・プロセスの変革</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自動化ツールの整備・活用</a:t>
            </a:r>
            <a:endParaRPr kumimoji="1" lang="en-US" altLang="ja-JP" sz="1400" dirty="0" smtClean="0">
              <a:solidFill>
                <a:srgbClr val="FFFFFF"/>
              </a:solidFill>
              <a:latin typeface="Meiryo" charset="-128"/>
              <a:ea typeface="Meiryo" charset="-128"/>
              <a:cs typeface="Meiryo" charset="-128"/>
            </a:endParaRPr>
          </a:p>
        </p:txBody>
      </p:sp>
      <p:sp>
        <p:nvSpPr>
          <p:cNvPr id="53" name="右矢印 52"/>
          <p:cNvSpPr/>
          <p:nvPr/>
        </p:nvSpPr>
        <p:spPr>
          <a:xfrm>
            <a:off x="3774820" y="3063178"/>
            <a:ext cx="1584176" cy="13346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mtClean="0">
                <a:solidFill>
                  <a:srgbClr val="FFFFFF"/>
                </a:solidFill>
                <a:latin typeface="Meiryo" charset="-128"/>
                <a:ea typeface="Meiryo" charset="-128"/>
                <a:cs typeface="Meiryo" charset="-128"/>
              </a:rPr>
              <a:t>DevOps</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03193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785996" y="3801124"/>
            <a:ext cx="7632848" cy="242342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36" name="正方形/長方形 35"/>
          <p:cNvSpPr/>
          <p:nvPr/>
        </p:nvSpPr>
        <p:spPr>
          <a:xfrm>
            <a:off x="751118" y="1196752"/>
            <a:ext cx="7632848" cy="16318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5" name="正方形/長方形 24"/>
          <p:cNvSpPr/>
          <p:nvPr/>
        </p:nvSpPr>
        <p:spPr>
          <a:xfrm>
            <a:off x="755576" y="3290242"/>
            <a:ext cx="7632848" cy="2423426"/>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円/楕円 3"/>
          <p:cNvSpPr/>
          <p:nvPr/>
        </p:nvSpPr>
        <p:spPr>
          <a:xfrm>
            <a:off x="3265663" y="1897244"/>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4"/>
          <p:cNvGrpSpPr/>
          <p:nvPr/>
        </p:nvGrpSpPr>
        <p:grpSpPr>
          <a:xfrm>
            <a:off x="4424876" y="2227714"/>
            <a:ext cx="231924" cy="471366"/>
            <a:chOff x="1946324" y="4125162"/>
            <a:chExt cx="969964" cy="2007872"/>
          </a:xfrm>
          <a:solidFill>
            <a:srgbClr val="0070C0"/>
          </a:solidFill>
        </p:grpSpPr>
        <p:sp>
          <p:nvSpPr>
            <p:cNvPr id="6" name="円/楕円 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図形グループ 7"/>
          <p:cNvGrpSpPr/>
          <p:nvPr/>
        </p:nvGrpSpPr>
        <p:grpSpPr>
          <a:xfrm>
            <a:off x="3640238" y="3259164"/>
            <a:ext cx="231924" cy="471366"/>
            <a:chOff x="1946324" y="4125162"/>
            <a:chExt cx="969964" cy="2007872"/>
          </a:xfrm>
          <a:solidFill>
            <a:srgbClr val="00B050"/>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5275428" y="3259164"/>
            <a:ext cx="231924" cy="471366"/>
            <a:chOff x="1946324" y="4125162"/>
            <a:chExt cx="969964" cy="2007872"/>
          </a:xfrm>
          <a:solidFill>
            <a:srgbClr val="953735"/>
          </a:solidFill>
        </p:grpSpPr>
        <p:sp>
          <p:nvSpPr>
            <p:cNvPr id="12" name="円/楕円 1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p:cNvSpPr txBox="1"/>
          <p:nvPr/>
        </p:nvSpPr>
        <p:spPr>
          <a:xfrm>
            <a:off x="4088931" y="1975837"/>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15" name="テキスト ボックス 14"/>
          <p:cNvSpPr txBox="1"/>
          <p:nvPr/>
        </p:nvSpPr>
        <p:spPr>
          <a:xfrm>
            <a:off x="3679381" y="3930572"/>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16" name="テキスト ボックス 15"/>
          <p:cNvSpPr txBox="1"/>
          <p:nvPr/>
        </p:nvSpPr>
        <p:spPr>
          <a:xfrm>
            <a:off x="4582192" y="3930571"/>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17" name="円/楕円 16"/>
          <p:cNvSpPr/>
          <p:nvPr/>
        </p:nvSpPr>
        <p:spPr>
          <a:xfrm>
            <a:off x="4173885" y="2756352"/>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4257414" y="2918276"/>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19" name="左右矢印 18"/>
          <p:cNvSpPr/>
          <p:nvPr/>
        </p:nvSpPr>
        <p:spPr>
          <a:xfrm rot="18598647">
            <a:off x="3576254" y="2546010"/>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右矢印 19"/>
          <p:cNvSpPr/>
          <p:nvPr/>
        </p:nvSpPr>
        <p:spPr>
          <a:xfrm rot="2398647">
            <a:off x="4636343" y="251169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4106200" y="347402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rot="18622139">
            <a:off x="3696820" y="2661946"/>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3" name="テキスト ボックス 22"/>
          <p:cNvSpPr txBox="1"/>
          <p:nvPr/>
        </p:nvSpPr>
        <p:spPr>
          <a:xfrm rot="2404527">
            <a:off x="4759390" y="2652612"/>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4" name="テキスト ボックス 23"/>
          <p:cNvSpPr txBox="1"/>
          <p:nvPr/>
        </p:nvSpPr>
        <p:spPr>
          <a:xfrm>
            <a:off x="4223185" y="3582329"/>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6" name="テキスト ボックス 25"/>
          <p:cNvSpPr txBox="1"/>
          <p:nvPr/>
        </p:nvSpPr>
        <p:spPr>
          <a:xfrm>
            <a:off x="6396757" y="5125601"/>
            <a:ext cx="1934760" cy="523220"/>
          </a:xfrm>
          <a:prstGeom prst="rect">
            <a:avLst/>
          </a:prstGeom>
          <a:noFill/>
        </p:spPr>
        <p:txBody>
          <a:bodyPr wrap="none" rtlCol="0">
            <a:spAutoFit/>
          </a:bodyPr>
          <a:lstStyle/>
          <a:p>
            <a:pPr algn="r"/>
            <a:r>
              <a:rPr lang="ja-JP" altLang="en-US" sz="1400" b="1" dirty="0">
                <a:solidFill>
                  <a:schemeClr val="bg1"/>
                </a:solidFill>
                <a:latin typeface="Meiryo" charset="-128"/>
                <a:ea typeface="Meiryo" charset="-128"/>
                <a:cs typeface="Meiryo" charset="-128"/>
              </a:rPr>
              <a:t>継続的デリバリー</a:t>
            </a:r>
          </a:p>
          <a:p>
            <a:pPr algn="r"/>
            <a:r>
              <a:rPr kumimoji="1" lang="en-US" altLang="ja-JP" sz="1400" dirty="0" smtClean="0">
                <a:solidFill>
                  <a:schemeClr val="bg1"/>
                </a:solidFill>
                <a:latin typeface="Meiryo" charset="-128"/>
                <a:ea typeface="Meiryo" charset="-128"/>
                <a:cs typeface="Meiryo" charset="-128"/>
              </a:rPr>
              <a:t>Continuous Delivery</a:t>
            </a:r>
          </a:p>
        </p:txBody>
      </p:sp>
      <p:sp>
        <p:nvSpPr>
          <p:cNvPr id="27" name="テキスト ボックス 26"/>
          <p:cNvSpPr txBox="1"/>
          <p:nvPr/>
        </p:nvSpPr>
        <p:spPr>
          <a:xfrm>
            <a:off x="801544" y="5125602"/>
            <a:ext cx="2339102" cy="523220"/>
          </a:xfrm>
          <a:prstGeom prst="rect">
            <a:avLst/>
          </a:prstGeom>
          <a:noFill/>
        </p:spPr>
        <p:txBody>
          <a:bodyPr wrap="none" rtlCol="0">
            <a:spAutoFit/>
          </a:bodyPr>
          <a:lstStyle/>
          <a:p>
            <a:r>
              <a:rPr lang="ja-JP" altLang="en-US" sz="1400" b="1" dirty="0" smtClean="0">
                <a:solidFill>
                  <a:schemeClr val="bg1"/>
                </a:solidFill>
                <a:latin typeface="Meiryo" charset="-128"/>
                <a:ea typeface="Meiryo" charset="-128"/>
                <a:cs typeface="Meiryo" charset="-128"/>
              </a:rPr>
              <a:t>継続的インテグレーション</a:t>
            </a:r>
            <a:endParaRPr lang="en-US" altLang="ja-JP" sz="1400" b="1" dirty="0" smtClean="0">
              <a:solidFill>
                <a:schemeClr val="bg1"/>
              </a:solidFill>
              <a:latin typeface="Meiryo" charset="-128"/>
              <a:ea typeface="Meiryo" charset="-128"/>
              <a:cs typeface="Meiryo" charset="-128"/>
            </a:endParaRPr>
          </a:p>
          <a:p>
            <a:r>
              <a:rPr kumimoji="1" lang="en-US" altLang="ja-JP" sz="1400" dirty="0" smtClean="0">
                <a:solidFill>
                  <a:schemeClr val="bg1"/>
                </a:solidFill>
                <a:latin typeface="Meiryo" charset="-128"/>
                <a:ea typeface="Meiryo" charset="-128"/>
                <a:cs typeface="Meiryo" charset="-128"/>
              </a:rPr>
              <a:t>Continuous Integration</a:t>
            </a:r>
          </a:p>
        </p:txBody>
      </p:sp>
      <p:sp>
        <p:nvSpPr>
          <p:cNvPr id="28" name="テキスト ボックス 27"/>
          <p:cNvSpPr txBox="1"/>
          <p:nvPr/>
        </p:nvSpPr>
        <p:spPr>
          <a:xfrm>
            <a:off x="871283" y="3477356"/>
            <a:ext cx="1620957"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バージョン管理</a:t>
            </a:r>
            <a:endParaRPr kumimoji="1" lang="ja-JP" altLang="en-US" sz="1600" dirty="0">
              <a:solidFill>
                <a:schemeClr val="bg1"/>
              </a:solidFill>
              <a:latin typeface="Meiryo" charset="-128"/>
              <a:ea typeface="Meiryo" charset="-128"/>
              <a:cs typeface="Meiryo" charset="-128"/>
            </a:endParaRPr>
          </a:p>
        </p:txBody>
      </p:sp>
      <p:sp>
        <p:nvSpPr>
          <p:cNvPr id="29" name="テキスト ボックス 28"/>
          <p:cNvSpPr txBox="1"/>
          <p:nvPr/>
        </p:nvSpPr>
        <p:spPr>
          <a:xfrm>
            <a:off x="1179061" y="4059363"/>
            <a:ext cx="1005403"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自動構築</a:t>
            </a:r>
            <a:endParaRPr kumimoji="1"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1914429" y="4622181"/>
            <a:ext cx="1210588"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動的テスト</a:t>
            </a:r>
            <a:endParaRPr kumimoji="1" lang="ja-JP" altLang="en-US" sz="1600" dirty="0">
              <a:solidFill>
                <a:schemeClr val="bg1"/>
              </a:solidFill>
              <a:latin typeface="Meiryo" charset="-128"/>
              <a:ea typeface="Meiryo" charset="-128"/>
              <a:cs typeface="Meiryo" charset="-128"/>
            </a:endParaRPr>
          </a:p>
        </p:txBody>
      </p:sp>
      <p:sp>
        <p:nvSpPr>
          <p:cNvPr id="31" name="テキスト ボックス 30"/>
          <p:cNvSpPr txBox="1"/>
          <p:nvPr/>
        </p:nvSpPr>
        <p:spPr>
          <a:xfrm>
            <a:off x="3867602" y="5037578"/>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非機能テスト</a:t>
            </a:r>
            <a:endParaRPr kumimoji="1" lang="ja-JP" altLang="en-US" sz="1600" dirty="0">
              <a:solidFill>
                <a:schemeClr val="bg1"/>
              </a:solidFill>
              <a:latin typeface="Meiryo" charset="-128"/>
              <a:ea typeface="Meiryo" charset="-128"/>
              <a:cs typeface="Meiryo" charset="-128"/>
            </a:endParaRPr>
          </a:p>
        </p:txBody>
      </p:sp>
      <p:sp>
        <p:nvSpPr>
          <p:cNvPr id="32" name="テキスト ボックス 31"/>
          <p:cNvSpPr txBox="1"/>
          <p:nvPr/>
        </p:nvSpPr>
        <p:spPr>
          <a:xfrm>
            <a:off x="6047748" y="4622741"/>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サーバー構築</a:t>
            </a:r>
            <a:endParaRPr kumimoji="1" lang="ja-JP" altLang="en-US" sz="1600" dirty="0">
              <a:solidFill>
                <a:schemeClr val="bg1"/>
              </a:solidFill>
              <a:latin typeface="Meiryo" charset="-128"/>
              <a:ea typeface="Meiryo" charset="-128"/>
              <a:cs typeface="Meiryo" charset="-128"/>
            </a:endParaRPr>
          </a:p>
        </p:txBody>
      </p:sp>
      <p:sp>
        <p:nvSpPr>
          <p:cNvPr id="33" name="テキスト ボックス 32"/>
          <p:cNvSpPr txBox="1"/>
          <p:nvPr/>
        </p:nvSpPr>
        <p:spPr>
          <a:xfrm>
            <a:off x="6378089" y="4057484"/>
            <a:ext cx="1620957"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オートスケール</a:t>
            </a:r>
            <a:endParaRPr kumimoji="1" lang="ja-JP" altLang="en-US" sz="1600" dirty="0">
              <a:solidFill>
                <a:schemeClr val="bg1"/>
              </a:solidFill>
              <a:latin typeface="Meiryo" charset="-128"/>
              <a:ea typeface="Meiryo" charset="-128"/>
              <a:cs typeface="Meiryo" charset="-128"/>
            </a:endParaRPr>
          </a:p>
        </p:txBody>
      </p:sp>
      <p:sp>
        <p:nvSpPr>
          <p:cNvPr id="34" name="テキスト ボックス 33"/>
          <p:cNvSpPr txBox="1"/>
          <p:nvPr/>
        </p:nvSpPr>
        <p:spPr>
          <a:xfrm>
            <a:off x="7214799" y="3486898"/>
            <a:ext cx="1005403"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自動運用</a:t>
            </a:r>
            <a:endParaRPr kumimoji="1" lang="ja-JP" altLang="en-US" sz="1600" dirty="0">
              <a:solidFill>
                <a:schemeClr val="bg1"/>
              </a:solidFill>
              <a:latin typeface="Meiryo" charset="-128"/>
              <a:ea typeface="Meiryo" charset="-128"/>
              <a:cs typeface="Meiryo" charset="-128"/>
            </a:endParaRPr>
          </a:p>
        </p:txBody>
      </p:sp>
      <p:sp>
        <p:nvSpPr>
          <p:cNvPr id="35" name="左右矢印 34"/>
          <p:cNvSpPr/>
          <p:nvPr/>
        </p:nvSpPr>
        <p:spPr>
          <a:xfrm>
            <a:off x="3106443" y="3937153"/>
            <a:ext cx="2951497" cy="1199971"/>
          </a:xfrm>
          <a:prstGeom prst="leftRightArrow">
            <a:avLst/>
          </a:prstGeom>
          <a:solidFill>
            <a:srgbClr val="00206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コミュニケーション</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ツール</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3453745" y="1327408"/>
            <a:ext cx="2236510"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ビジネス・ニーズ</a:t>
            </a:r>
            <a:endParaRPr kumimoji="1" lang="ja-JP" altLang="en-US" sz="2000" b="1">
              <a:solidFill>
                <a:schemeClr val="bg1"/>
              </a:solidFill>
              <a:latin typeface="Meiryo" charset="-128"/>
              <a:ea typeface="Meiryo" charset="-128"/>
              <a:cs typeface="Meiryo" charset="-128"/>
            </a:endParaRPr>
          </a:p>
        </p:txBody>
      </p:sp>
      <p:sp>
        <p:nvSpPr>
          <p:cNvPr id="38" name="下矢印 37"/>
          <p:cNvSpPr/>
          <p:nvPr/>
        </p:nvSpPr>
        <p:spPr>
          <a:xfrm>
            <a:off x="2149136" y="2278929"/>
            <a:ext cx="915115" cy="119041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下矢印 38"/>
          <p:cNvSpPr/>
          <p:nvPr/>
        </p:nvSpPr>
        <p:spPr>
          <a:xfrm rot="10800000">
            <a:off x="6084093" y="2273873"/>
            <a:ext cx="915115" cy="1190413"/>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437311" y="2293897"/>
            <a:ext cx="430887" cy="913070"/>
          </a:xfrm>
          <a:prstGeom prst="rect">
            <a:avLst/>
          </a:prstGeom>
          <a:noFill/>
        </p:spPr>
        <p:txBody>
          <a:bodyPr vert="eaVert" wrap="none" rtlCol="0">
            <a:spAutoFit/>
          </a:bodyPr>
          <a:lstStyle/>
          <a:p>
            <a:r>
              <a:rPr kumimoji="1" lang="ja-JP" altLang="en-US" sz="1600" smtClean="0">
                <a:solidFill>
                  <a:schemeClr val="bg1"/>
                </a:solidFill>
                <a:latin typeface="Meiryo" charset="-128"/>
                <a:ea typeface="Meiryo" charset="-128"/>
                <a:cs typeface="Meiryo" charset="-128"/>
              </a:rPr>
              <a:t>開発要望</a:t>
            </a:r>
            <a:endParaRPr kumimoji="1" lang="ja-JP" altLang="en-US" sz="1600" dirty="0">
              <a:solidFill>
                <a:schemeClr val="bg1"/>
              </a:solidFill>
              <a:latin typeface="Meiryo" charset="-128"/>
              <a:ea typeface="Meiryo" charset="-128"/>
              <a:cs typeface="Meiryo" charset="-128"/>
            </a:endParaRPr>
          </a:p>
        </p:txBody>
      </p:sp>
      <p:sp>
        <p:nvSpPr>
          <p:cNvPr id="42" name="テキスト ボックス 41"/>
          <p:cNvSpPr txBox="1"/>
          <p:nvPr/>
        </p:nvSpPr>
        <p:spPr>
          <a:xfrm>
            <a:off x="6401527" y="2365070"/>
            <a:ext cx="346249" cy="1034899"/>
          </a:xfrm>
          <a:prstGeom prst="rect">
            <a:avLst/>
          </a:prstGeom>
          <a:noFill/>
        </p:spPr>
        <p:txBody>
          <a:bodyPr vert="eaVert" wrap="none" rtlCol="0">
            <a:spAutoFit/>
          </a:bodyPr>
          <a:lstStyle/>
          <a:p>
            <a:r>
              <a:rPr kumimoji="1" lang="ja-JP" altLang="en-US" sz="1050" smtClean="0">
                <a:solidFill>
                  <a:schemeClr val="bg1"/>
                </a:solidFill>
                <a:latin typeface="Meiryo" charset="-128"/>
                <a:ea typeface="Meiryo" charset="-128"/>
                <a:cs typeface="Meiryo" charset="-128"/>
              </a:rPr>
              <a:t>フィードバック</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321047" y="5796943"/>
            <a:ext cx="2492990"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ツール</a:t>
            </a:r>
            <a:r>
              <a:rPr kumimoji="1" lang="ja-JP" altLang="en-US" sz="2000" b="1" smtClean="0">
                <a:solidFill>
                  <a:schemeClr val="bg1"/>
                </a:solidFill>
                <a:latin typeface="Meiryo" charset="-128"/>
                <a:ea typeface="Meiryo" charset="-128"/>
                <a:cs typeface="Meiryo" charset="-128"/>
              </a:rPr>
              <a:t>による自動化</a:t>
            </a:r>
            <a:endParaRPr kumimoji="1" lang="ja-JP" altLang="en-US" sz="20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79853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DevOps</a:t>
            </a:r>
            <a:r>
              <a:rPr lang="ja-JP" altLang="en-US" dirty="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5" name="正方形/長方形 4"/>
          <p:cNvSpPr/>
          <p:nvPr/>
        </p:nvSpPr>
        <p:spPr>
          <a:xfrm>
            <a:off x="611560" y="4323469"/>
            <a:ext cx="7848872"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を尊重する（</a:t>
            </a:r>
            <a:r>
              <a:rPr lang="en-US" altLang="ja-JP" sz="1200" b="1" dirty="0">
                <a:solidFill>
                  <a:schemeClr val="bg1"/>
                </a:solidFill>
                <a:latin typeface="Meiryo" charset="-128"/>
                <a:ea typeface="Meiryo" charset="-128"/>
                <a:cs typeface="Meiryo" charset="-128"/>
              </a:rPr>
              <a:t>Respect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一緒</a:t>
            </a:r>
            <a:r>
              <a:rPr lang="ja-JP" altLang="en-US" sz="1050" dirty="0">
                <a:solidFill>
                  <a:schemeClr val="bg1"/>
                </a:solidFill>
                <a:latin typeface="Meiryo" charset="-128"/>
                <a:ea typeface="Meiryo" charset="-128"/>
                <a:cs typeface="Meiryo" charset="-128"/>
              </a:rPr>
              <a:t>に働く相手のことを心から思いやる、相手を一人の人間として扱い、能力や功績を評価</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を信頼する（</a:t>
            </a:r>
            <a:r>
              <a:rPr lang="en-US" altLang="ja-JP" sz="1200" b="1" dirty="0">
                <a:solidFill>
                  <a:schemeClr val="bg1"/>
                </a:solidFill>
                <a:latin typeface="Meiryo" charset="-128"/>
                <a:ea typeface="Meiryo" charset="-128"/>
                <a:cs typeface="Meiryo" charset="-128"/>
              </a:rPr>
              <a:t>Trust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自分</a:t>
            </a:r>
            <a:r>
              <a:rPr lang="ja-JP" altLang="en-US" sz="1050" dirty="0">
                <a:solidFill>
                  <a:schemeClr val="bg1"/>
                </a:solidFill>
                <a:latin typeface="Meiryo" charset="-128"/>
                <a:ea typeface="Meiryo" charset="-128"/>
                <a:cs typeface="Meiryo" charset="-128"/>
              </a:rPr>
              <a:t>以外の人は優秀で、正しいことをすると信じる。信じて仕事を</a:t>
            </a:r>
            <a:r>
              <a:rPr lang="ja-JP" altLang="en-US" sz="1050" dirty="0" smtClean="0">
                <a:solidFill>
                  <a:schemeClr val="bg1"/>
                </a:solidFill>
                <a:latin typeface="Meiryo" charset="-128"/>
                <a:ea typeface="Meiryo" charset="-128"/>
                <a:cs typeface="Meiryo" charset="-128"/>
              </a:rPr>
              <a:t>任せる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失敗</a:t>
            </a:r>
            <a:r>
              <a:rPr lang="ja-JP" altLang="en-US" sz="1200" b="1" dirty="0">
                <a:solidFill>
                  <a:schemeClr val="bg1"/>
                </a:solidFill>
                <a:latin typeface="Meiryo" charset="-128"/>
                <a:ea typeface="Meiryo" charset="-128"/>
                <a:cs typeface="Meiryo" charset="-128"/>
              </a:rPr>
              <a:t>に対して健全な態度を取る（</a:t>
            </a:r>
            <a:r>
              <a:rPr lang="en-US" altLang="ja-JP" sz="1200" b="1" dirty="0">
                <a:solidFill>
                  <a:schemeClr val="bg1"/>
                </a:solidFill>
                <a:latin typeface="Meiryo" charset="-128"/>
                <a:ea typeface="Meiryo" charset="-128"/>
                <a:cs typeface="Meiryo" charset="-128"/>
              </a:rPr>
              <a:t>Healthy attitude about failure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新しい</a:t>
            </a:r>
            <a:r>
              <a:rPr lang="ja-JP" altLang="en-US" sz="1050" dirty="0">
                <a:solidFill>
                  <a:schemeClr val="bg1"/>
                </a:solidFill>
                <a:latin typeface="Meiryo" charset="-128"/>
                <a:ea typeface="Meiryo" charset="-128"/>
                <a:cs typeface="Meiryo" charset="-128"/>
              </a:rPr>
              <a:t>ことに挑戦すれば自ずと失敗は起こって</a:t>
            </a:r>
            <a:r>
              <a:rPr lang="ja-JP" altLang="en-US" sz="1050" dirty="0" smtClean="0">
                <a:solidFill>
                  <a:schemeClr val="bg1"/>
                </a:solidFill>
                <a:latin typeface="Meiryo" charset="-128"/>
                <a:ea typeface="Meiryo" charset="-128"/>
                <a:cs typeface="Meiryo" charset="-128"/>
              </a:rPr>
              <a:t>しまうもの</a:t>
            </a:r>
            <a:r>
              <a:rPr lang="ja-JP" altLang="en-US" sz="1050" dirty="0">
                <a:solidFill>
                  <a:schemeClr val="bg1"/>
                </a:solidFill>
                <a:latin typeface="Meiryo" charset="-128"/>
                <a:ea typeface="Meiryo" charset="-128"/>
                <a:cs typeface="Meiryo" charset="-128"/>
              </a:rPr>
              <a:t>であり、相手のミスだ</a:t>
            </a:r>
            <a:r>
              <a:rPr lang="ja-JP" altLang="en-US" sz="1050" dirty="0" smtClean="0">
                <a:solidFill>
                  <a:schemeClr val="bg1"/>
                </a:solidFill>
                <a:latin typeface="Meiryo" charset="-128"/>
                <a:ea typeface="Meiryo" charset="-128"/>
                <a:cs typeface="Meiryo" charset="-128"/>
              </a:rPr>
              <a:t>と責めない</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相手</a:t>
            </a:r>
            <a:r>
              <a:rPr lang="ja-JP" altLang="en-US" sz="1200" b="1" dirty="0">
                <a:solidFill>
                  <a:schemeClr val="bg1"/>
                </a:solidFill>
                <a:latin typeface="Meiryo" charset="-128"/>
                <a:ea typeface="Meiryo" charset="-128"/>
                <a:cs typeface="Meiryo" charset="-128"/>
              </a:rPr>
              <a:t>を非難しない（</a:t>
            </a:r>
            <a:r>
              <a:rPr lang="en-US" altLang="ja-JP" sz="1200" b="1" dirty="0">
                <a:solidFill>
                  <a:schemeClr val="bg1"/>
                </a:solidFill>
                <a:latin typeface="Meiryo" charset="-128"/>
                <a:ea typeface="Meiryo" charset="-128"/>
                <a:cs typeface="Meiryo" charset="-128"/>
              </a:rPr>
              <a:t>Avoiding Blame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相手</a:t>
            </a:r>
            <a:r>
              <a:rPr lang="ja-JP" altLang="en-US" sz="1050" dirty="0">
                <a:solidFill>
                  <a:schemeClr val="bg1"/>
                </a:solidFill>
                <a:latin typeface="Meiryo" charset="-128"/>
                <a:ea typeface="Meiryo" charset="-128"/>
                <a:cs typeface="Meiryo" charset="-128"/>
              </a:rPr>
              <a:t>に非があると断じて言葉で責めるのではなく、次に同じ問題が起こらないように建設的な批判を行う</a:t>
            </a:r>
          </a:p>
        </p:txBody>
      </p:sp>
      <p:sp>
        <p:nvSpPr>
          <p:cNvPr id="6" name="正方形/長方形 5"/>
          <p:cNvSpPr/>
          <p:nvPr/>
        </p:nvSpPr>
        <p:spPr>
          <a:xfrm>
            <a:off x="611560" y="902170"/>
            <a:ext cx="7848872"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0000" rtlCol="0" anchor="ctr"/>
          <a:lstStyle/>
          <a:p>
            <a:r>
              <a:rPr lang="ja-JP" altLang="en-US" sz="1200" b="1" dirty="0" smtClean="0">
                <a:solidFill>
                  <a:schemeClr val="bg1"/>
                </a:solidFill>
                <a:latin typeface="Meiryo" charset="-128"/>
                <a:ea typeface="Meiryo" charset="-128"/>
                <a:cs typeface="Meiryo" charset="-128"/>
              </a:rPr>
              <a:t>自動化</a:t>
            </a:r>
            <a:r>
              <a:rPr lang="ja-JP" altLang="en-US" sz="1200" b="1" dirty="0">
                <a:solidFill>
                  <a:schemeClr val="bg1"/>
                </a:solidFill>
                <a:latin typeface="Meiryo" charset="-128"/>
                <a:ea typeface="Meiryo" charset="-128"/>
                <a:cs typeface="Meiryo" charset="-128"/>
              </a:rPr>
              <a:t>されたインフラストラクチャ（</a:t>
            </a:r>
            <a:r>
              <a:rPr lang="en-US" altLang="ja-JP" sz="1200" b="1" dirty="0">
                <a:solidFill>
                  <a:schemeClr val="bg1"/>
                </a:solidFill>
                <a:latin typeface="Meiryo" charset="-128"/>
                <a:ea typeface="Meiryo" charset="-128"/>
                <a:cs typeface="Meiryo" charset="-128"/>
              </a:rPr>
              <a:t>Automated infrastructure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インフラ</a:t>
            </a:r>
            <a:r>
              <a:rPr lang="ja-JP" altLang="en-US" sz="1050" dirty="0">
                <a:solidFill>
                  <a:schemeClr val="bg1"/>
                </a:solidFill>
                <a:latin typeface="Meiryo" charset="-128"/>
                <a:ea typeface="Meiryo" charset="-128"/>
                <a:cs typeface="Meiryo" charset="-128"/>
              </a:rPr>
              <a:t>の構築を自動化する。よく使われているツールには</a:t>
            </a:r>
            <a:r>
              <a:rPr lang="en-US" altLang="ja-JP" sz="1050" dirty="0" err="1">
                <a:solidFill>
                  <a:schemeClr val="bg1"/>
                </a:solidFill>
                <a:latin typeface="Meiryo" charset="-128"/>
                <a:ea typeface="Meiryo" charset="-128"/>
                <a:cs typeface="Meiryo" charset="-128"/>
              </a:rPr>
              <a:t>Ansible</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Chef</a:t>
            </a:r>
            <a:r>
              <a:rPr lang="ja-JP" altLang="en-US" sz="1050" dirty="0">
                <a:solidFill>
                  <a:schemeClr val="bg1"/>
                </a:solidFill>
                <a:latin typeface="Meiryo" charset="-128"/>
                <a:ea typeface="Meiryo" charset="-128"/>
                <a:cs typeface="Meiryo" charset="-128"/>
              </a:rPr>
              <a:t>、</a:t>
            </a:r>
            <a:r>
              <a:rPr lang="en-US" altLang="ja-JP" sz="1050" dirty="0">
                <a:solidFill>
                  <a:schemeClr val="bg1"/>
                </a:solidFill>
                <a:latin typeface="Meiryo" charset="-128"/>
                <a:ea typeface="Meiryo" charset="-128"/>
                <a:cs typeface="Meiryo" charset="-128"/>
              </a:rPr>
              <a:t>Docker</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バージョン</a:t>
            </a:r>
            <a:r>
              <a:rPr lang="ja-JP" altLang="en-US" sz="1200" b="1" dirty="0">
                <a:solidFill>
                  <a:schemeClr val="bg1"/>
                </a:solidFill>
                <a:latin typeface="Meiryo" charset="-128"/>
                <a:ea typeface="Meiryo" charset="-128"/>
                <a:cs typeface="Meiryo" charset="-128"/>
              </a:rPr>
              <a:t>管理システムの共有（</a:t>
            </a:r>
            <a:r>
              <a:rPr lang="en-US" altLang="ja-JP" sz="1200" b="1" dirty="0">
                <a:solidFill>
                  <a:schemeClr val="bg1"/>
                </a:solidFill>
                <a:latin typeface="Meiryo" charset="-128"/>
                <a:ea typeface="Meiryo" charset="-128"/>
                <a:cs typeface="Meiryo" charset="-128"/>
              </a:rPr>
              <a:t>Shared version control</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err="1" smtClean="0">
                <a:solidFill>
                  <a:schemeClr val="bg1"/>
                </a:solidFill>
                <a:latin typeface="Meiryo" charset="-128"/>
                <a:ea typeface="Meiryo" charset="-128"/>
                <a:cs typeface="Meiryo" charset="-128"/>
              </a:rPr>
              <a:t>Git</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Mercurial</a:t>
            </a:r>
            <a:r>
              <a:rPr lang="ja-JP" altLang="en-US" sz="1050" dirty="0">
                <a:solidFill>
                  <a:schemeClr val="bg1"/>
                </a:solidFill>
                <a:latin typeface="Meiryo" charset="-128"/>
                <a:ea typeface="Meiryo" charset="-128"/>
                <a:cs typeface="Meiryo" charset="-128"/>
              </a:rPr>
              <a:t>などの同じバージョン管理システムを</a:t>
            </a:r>
            <a:r>
              <a:rPr lang="en-US" altLang="ja-JP" sz="1050" dirty="0">
                <a:solidFill>
                  <a:schemeClr val="bg1"/>
                </a:solidFill>
                <a:latin typeface="Meiryo" charset="-128"/>
                <a:ea typeface="Meiryo" charset="-128"/>
                <a:cs typeface="Meiryo" charset="-128"/>
              </a:rPr>
              <a:t>Dev</a:t>
            </a:r>
            <a:r>
              <a:rPr lang="ja-JP" altLang="en-US" sz="1050" dirty="0">
                <a:solidFill>
                  <a:schemeClr val="bg1"/>
                </a:solidFill>
                <a:latin typeface="Meiryo" charset="-128"/>
                <a:ea typeface="Meiryo" charset="-128"/>
                <a:cs typeface="Meiryo" charset="-128"/>
              </a:rPr>
              <a:t>と</a:t>
            </a:r>
            <a:r>
              <a:rPr lang="en-US" altLang="ja-JP" sz="1050" dirty="0">
                <a:solidFill>
                  <a:schemeClr val="bg1"/>
                </a:solidFill>
                <a:latin typeface="Meiryo" charset="-128"/>
                <a:ea typeface="Meiryo" charset="-128"/>
                <a:cs typeface="Meiryo" charset="-128"/>
              </a:rPr>
              <a:t>Ops</a:t>
            </a:r>
            <a:r>
              <a:rPr lang="ja-JP" altLang="en-US" sz="1050" dirty="0">
                <a:solidFill>
                  <a:schemeClr val="bg1"/>
                </a:solidFill>
                <a:latin typeface="Meiryo" charset="-128"/>
                <a:ea typeface="Meiryo" charset="-128"/>
                <a:cs typeface="Meiryo" charset="-128"/>
              </a:rPr>
              <a:t>で共</a:t>
            </a:r>
            <a:r>
              <a:rPr lang="ja-JP" altLang="en-US" sz="1050" dirty="0" smtClean="0">
                <a:solidFill>
                  <a:schemeClr val="bg1"/>
                </a:solidFill>
                <a:latin typeface="Meiryo" charset="-128"/>
                <a:ea typeface="Meiryo" charset="-128"/>
                <a:cs typeface="Meiryo" charset="-128"/>
              </a:rPr>
              <a:t>有する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ワンステップ</a:t>
            </a:r>
            <a:r>
              <a:rPr lang="ja-JP" altLang="en-US" sz="1200" b="1" dirty="0">
                <a:solidFill>
                  <a:schemeClr val="bg1"/>
                </a:solidFill>
                <a:latin typeface="Meiryo" charset="-128"/>
                <a:ea typeface="Meiryo" charset="-128"/>
                <a:cs typeface="Meiryo" charset="-128"/>
              </a:rPr>
              <a:t>によるビルドとデプロイ（</a:t>
            </a:r>
            <a:r>
              <a:rPr lang="en-US" altLang="ja-JP" sz="1200" b="1" dirty="0">
                <a:solidFill>
                  <a:schemeClr val="bg1"/>
                </a:solidFill>
                <a:latin typeface="Meiryo" charset="-128"/>
                <a:ea typeface="Meiryo" charset="-128"/>
                <a:cs typeface="Meiryo" charset="-128"/>
              </a:rPr>
              <a:t>One step build and deploy</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手順書</a:t>
            </a:r>
            <a:r>
              <a:rPr lang="ja-JP" altLang="en-US" sz="1050" dirty="0">
                <a:solidFill>
                  <a:schemeClr val="bg1"/>
                </a:solidFill>
                <a:latin typeface="Meiryo" charset="-128"/>
                <a:ea typeface="Meiryo" charset="-128"/>
                <a:cs typeface="Meiryo" charset="-128"/>
              </a:rPr>
              <a:t>などを使い、手動でビルドやデプロイをするのではなく、ビルドやデプロイを自動化する。よく使われているツール</a:t>
            </a:r>
            <a:r>
              <a:rPr lang="ja-JP" altLang="en-US" sz="1050" dirty="0" smtClean="0">
                <a:solidFill>
                  <a:schemeClr val="bg1"/>
                </a:solidFill>
                <a:latin typeface="Meiryo" charset="-128"/>
                <a:ea typeface="Meiryo" charset="-128"/>
                <a:cs typeface="Meiryo" charset="-128"/>
              </a:rPr>
              <a:t>や</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サービス</a:t>
            </a:r>
            <a:r>
              <a:rPr lang="ja-JP" altLang="en-US" sz="1050" dirty="0">
                <a:solidFill>
                  <a:schemeClr val="bg1"/>
                </a:solidFill>
                <a:latin typeface="Meiryo" charset="-128"/>
                <a:ea typeface="Meiryo" charset="-128"/>
                <a:cs typeface="Meiryo" charset="-128"/>
              </a:rPr>
              <a:t>には</a:t>
            </a:r>
            <a:r>
              <a:rPr lang="en-US" altLang="ja-JP" sz="1050" dirty="0">
                <a:solidFill>
                  <a:schemeClr val="bg1"/>
                </a:solidFill>
                <a:latin typeface="Meiryo" charset="-128"/>
                <a:ea typeface="Meiryo" charset="-128"/>
                <a:cs typeface="Meiryo" charset="-128"/>
              </a:rPr>
              <a:t>Jenkins</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Capistrano</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フィーチャーフラグ</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Feature flags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詳細</a:t>
            </a:r>
            <a:r>
              <a:rPr lang="ja-JP" altLang="en-US" sz="1050" dirty="0">
                <a:solidFill>
                  <a:schemeClr val="bg1"/>
                </a:solidFill>
                <a:latin typeface="Meiryo" charset="-128"/>
                <a:ea typeface="Meiryo" charset="-128"/>
                <a:cs typeface="Meiryo" charset="-128"/>
              </a:rPr>
              <a:t>は後述のコラムで説明。コード中の機能の有効／無効を設定ファイルで管理</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メトリクス</a:t>
            </a:r>
            <a:r>
              <a:rPr lang="ja-JP" altLang="en-US" sz="1200" b="1" dirty="0">
                <a:solidFill>
                  <a:schemeClr val="bg1"/>
                </a:solidFill>
                <a:latin typeface="Meiryo" charset="-128"/>
                <a:ea typeface="Meiryo" charset="-128"/>
                <a:cs typeface="Meiryo" charset="-128"/>
              </a:rPr>
              <a:t>の共有（</a:t>
            </a:r>
            <a:r>
              <a:rPr lang="en-US" altLang="ja-JP" sz="1200" b="1" dirty="0">
                <a:solidFill>
                  <a:schemeClr val="bg1"/>
                </a:solidFill>
                <a:latin typeface="Meiryo" charset="-128"/>
                <a:ea typeface="Meiryo" charset="-128"/>
                <a:cs typeface="Meiryo" charset="-128"/>
              </a:rPr>
              <a:t>Shared metrics</a:t>
            </a:r>
            <a:r>
              <a:rPr lang="ja-JP" altLang="en-US" sz="1200" b="1"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取得</a:t>
            </a:r>
            <a:r>
              <a:rPr lang="ja-JP" altLang="en-US" sz="1050" dirty="0">
                <a:solidFill>
                  <a:schemeClr val="bg1"/>
                </a:solidFill>
                <a:latin typeface="Meiryo" charset="-128"/>
                <a:ea typeface="Meiryo" charset="-128"/>
                <a:cs typeface="Meiryo" charset="-128"/>
              </a:rPr>
              <a:t>したメトリクスの結果をダッシュボードでお互いに共有する。よく使われているサービスには</a:t>
            </a:r>
            <a:r>
              <a:rPr lang="en-US" altLang="ja-JP" sz="1050" dirty="0">
                <a:solidFill>
                  <a:schemeClr val="bg1"/>
                </a:solidFill>
                <a:latin typeface="Meiryo" charset="-128"/>
                <a:ea typeface="Meiryo" charset="-128"/>
                <a:cs typeface="Meiryo" charset="-128"/>
              </a:rPr>
              <a:t>New Relic</a:t>
            </a:r>
            <a:r>
              <a:rPr lang="ja-JP" altLang="en-US" sz="1050" dirty="0">
                <a:solidFill>
                  <a:schemeClr val="bg1"/>
                </a:solidFill>
                <a:latin typeface="Meiryo" charset="-128"/>
                <a:ea typeface="Meiryo" charset="-128"/>
                <a:cs typeface="Meiryo" charset="-128"/>
              </a:rPr>
              <a:t>や</a:t>
            </a:r>
            <a:r>
              <a:rPr lang="en-US" altLang="ja-JP" sz="1050" dirty="0" smtClean="0">
                <a:solidFill>
                  <a:schemeClr val="bg1"/>
                </a:solidFill>
                <a:latin typeface="Meiryo" charset="-128"/>
                <a:ea typeface="Meiryo" charset="-128"/>
                <a:cs typeface="Meiryo" charset="-128"/>
              </a:rPr>
              <a:t>Application</a:t>
            </a:r>
          </a:p>
          <a:p>
            <a:r>
              <a:rPr lang="ja-JP" altLang="en-US" sz="1050" dirty="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Insights</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en-US" altLang="ja-JP" sz="1200" b="1" dirty="0" smtClean="0">
                <a:solidFill>
                  <a:schemeClr val="bg1"/>
                </a:solidFill>
                <a:latin typeface="Meiryo" charset="-128"/>
                <a:ea typeface="Meiryo" charset="-128"/>
                <a:cs typeface="Meiryo" charset="-128"/>
              </a:rPr>
              <a:t>IRC</a:t>
            </a:r>
            <a:r>
              <a:rPr lang="ja-JP" altLang="en-US" sz="1200" b="1" dirty="0">
                <a:solidFill>
                  <a:schemeClr val="bg1"/>
                </a:solidFill>
                <a:latin typeface="Meiryo" charset="-128"/>
                <a:ea typeface="Meiryo" charset="-128"/>
                <a:cs typeface="Meiryo" charset="-128"/>
              </a:rPr>
              <a:t>とインスタントメッセンジャーの</a:t>
            </a:r>
            <a:r>
              <a:rPr lang="en-US" altLang="ja-JP" sz="1200" b="1" dirty="0">
                <a:solidFill>
                  <a:schemeClr val="bg1"/>
                </a:solidFill>
                <a:latin typeface="Meiryo" charset="-128"/>
                <a:ea typeface="Meiryo" charset="-128"/>
                <a:cs typeface="Meiryo" charset="-128"/>
              </a:rPr>
              <a:t>Bot</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IRC and IM robots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Slack</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HipChat</a:t>
            </a:r>
            <a:r>
              <a:rPr lang="ja-JP" altLang="en-US" sz="1050" dirty="0">
                <a:solidFill>
                  <a:schemeClr val="bg1"/>
                </a:solidFill>
                <a:latin typeface="Meiryo" charset="-128"/>
                <a:ea typeface="Meiryo" charset="-128"/>
                <a:cs typeface="Meiryo" charset="-128"/>
              </a:rPr>
              <a:t>などのチャットツールに自動的にビルドやデプロイのログ、アラート内容を投稿する仕組み</a:t>
            </a:r>
            <a:r>
              <a:rPr lang="ja-JP" altLang="en-US" sz="1050" dirty="0" smtClean="0">
                <a:solidFill>
                  <a:schemeClr val="bg1"/>
                </a:solidFill>
                <a:latin typeface="Meiryo" charset="-128"/>
                <a:ea typeface="Meiryo" charset="-128"/>
                <a:cs typeface="Meiryo" charset="-128"/>
              </a:rPr>
              <a:t>を</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作ることで情報を</a:t>
            </a:r>
            <a:r>
              <a:rPr lang="ja-JP" altLang="en-US" sz="1050" dirty="0">
                <a:solidFill>
                  <a:schemeClr val="bg1"/>
                </a:solidFill>
                <a:latin typeface="Meiryo" charset="-128"/>
                <a:ea typeface="Meiryo" charset="-128"/>
                <a:cs typeface="Meiryo" charset="-128"/>
              </a:rPr>
              <a:t>お互いに共有</a:t>
            </a:r>
            <a:r>
              <a:rPr lang="ja-JP" altLang="en-US" sz="1050" dirty="0" smtClean="0">
                <a:solidFill>
                  <a:schemeClr val="bg1"/>
                </a:solidFill>
                <a:latin typeface="Meiryo" charset="-128"/>
                <a:ea typeface="Meiryo" charset="-128"/>
                <a:cs typeface="Meiryo" charset="-128"/>
              </a:rPr>
              <a:t>する</a:t>
            </a:r>
            <a:endParaRPr lang="ja-JP" altLang="en-US" sz="1050" dirty="0">
              <a:solidFill>
                <a:schemeClr val="bg1"/>
              </a:solidFill>
              <a:latin typeface="Meiryo" charset="-128"/>
              <a:ea typeface="Meiryo" charset="-128"/>
              <a:cs typeface="Meiryo" charset="-128"/>
            </a:endParaRPr>
          </a:p>
        </p:txBody>
      </p:sp>
      <p:sp>
        <p:nvSpPr>
          <p:cNvPr id="7" name="正方形/長方形 6"/>
          <p:cNvSpPr/>
          <p:nvPr/>
        </p:nvSpPr>
        <p:spPr>
          <a:xfrm>
            <a:off x="179512" y="902170"/>
            <a:ext cx="360040"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ツール</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8" name="正方形/長方形 7"/>
          <p:cNvSpPr/>
          <p:nvPr/>
        </p:nvSpPr>
        <p:spPr>
          <a:xfrm>
            <a:off x="179512" y="4323469"/>
            <a:ext cx="360040"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組織文化</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pic>
        <p:nvPicPr>
          <p:cNvPr id="12" name="図 1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308304" y="3521739"/>
            <a:ext cx="1553592" cy="15535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7655761" y="3976616"/>
            <a:ext cx="1005403" cy="584775"/>
          </a:xfrm>
          <a:prstGeom prst="rect">
            <a:avLst/>
          </a:prstGeom>
          <a:noFill/>
        </p:spPr>
        <p:txBody>
          <a:bodyPr wrap="none" rtlCol="0">
            <a:spAutoFit/>
          </a:bodyPr>
          <a:lstStyle/>
          <a:p>
            <a:pPr algn="ctr"/>
            <a:r>
              <a:rPr kumimoji="1" lang="ja-JP" altLang="en-US" sz="3200" smtClean="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改善</a:t>
            </a:r>
            <a:endParaRPr kumimoji="1" lang="ja-JP" altLang="en-US" sz="3200" dirty="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1068579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コンテナ型仮想化</a:t>
            </a:r>
            <a:endParaRPr kumimoji="1" lang="ja-JP" altLang="en-US" dirty="0"/>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19</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smtClean="0">
                <a:solidFill>
                  <a:srgbClr val="FFFFFF"/>
                </a:solidFill>
              </a:rPr>
              <a:t>ハイパーバイザー</a:t>
            </a:r>
            <a:endParaRPr kumimoji="1" lang="ja-JP" altLang="en-US" sz="2000" dirty="0">
              <a:solidFill>
                <a:srgbClr val="FFFFFF"/>
              </a:solidFill>
            </a:endParaRP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smtClean="0">
                <a:solidFill>
                  <a:srgbClr val="3366FF"/>
                </a:solidFill>
              </a:rPr>
              <a:t>ハイパーバイザー型仮想化</a:t>
            </a:r>
            <a:endParaRPr kumimoji="1" lang="ja-JP" altLang="en-US" sz="2400" dirty="0">
              <a:solidFill>
                <a:srgbClr val="3366FF"/>
              </a:solidFill>
            </a:endParaRP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smtClean="0">
                <a:solidFill>
                  <a:srgbClr val="FFFFFF"/>
                </a:solidFill>
              </a:rPr>
              <a:t>コンテナ管理ソフトウエア</a:t>
            </a:r>
            <a:endParaRPr kumimoji="1" lang="ja-JP" altLang="en-US" sz="2000" dirty="0">
              <a:solidFill>
                <a:srgbClr val="FFFFFF"/>
              </a:solidFill>
            </a:endParaRP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smtClean="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smtClean="0">
                <a:solidFill>
                  <a:srgbClr val="FF6600"/>
                </a:solidFill>
              </a:rPr>
              <a:t>コンテナ型仮想化</a:t>
            </a:r>
            <a:endParaRPr kumimoji="1" lang="ja-JP" altLang="en-US" sz="2400" dirty="0">
              <a:solidFill>
                <a:srgbClr val="FF6600"/>
              </a:solidFill>
            </a:endParaRP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ＭＳ Ｐゴシック"/>
                <a:ea typeface="ＭＳ Ｐゴシック"/>
                <a:cs typeface="ＭＳ Ｐゴシック"/>
              </a:rPr>
              <a:t>カーネル</a:t>
            </a:r>
            <a:endParaRPr lang="ja-JP" altLang="en-US" sz="1000" dirty="0">
              <a:solidFill>
                <a:srgbClr val="FFFFFF"/>
              </a:solidFill>
              <a:latin typeface="ＭＳ Ｐゴシック"/>
              <a:ea typeface="ＭＳ Ｐゴシック"/>
              <a:cs typeface="ＭＳ Ｐゴシック"/>
            </a:endParaRP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smtClean="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a:t>
            </a:r>
            <a:r>
              <a:rPr lang="ja-JP" altLang="ja-JP" sz="2000" kern="100" smtClean="0">
                <a:solidFill>
                  <a:schemeClr val="bg1"/>
                </a:solidFill>
                <a:latin typeface="Meiryo" charset="-128"/>
                <a:ea typeface="Meiryo" charset="-128"/>
                <a:cs typeface="Meiryo" charset="-128"/>
              </a:rPr>
              <a:t>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a:t>
            </a:r>
            <a:r>
              <a:rPr lang="ja-JP" altLang="ja-JP" sz="1600" dirty="0" smtClean="0">
                <a:solidFill>
                  <a:schemeClr val="bg1"/>
                </a:solidFill>
                <a:latin typeface="Meiryo" charset="-128"/>
                <a:ea typeface="Meiryo" charset="-128"/>
                <a:cs typeface="Meiryo" charset="-128"/>
              </a:rPr>
              <a:t>の</a:t>
            </a:r>
            <a:r>
              <a:rPr lang="en-US" altLang="ja-JP" sz="1600" dirty="0" smtClean="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処理</a:t>
            </a:r>
            <a:r>
              <a:rPr lang="ja-JP" altLang="ja-JP" sz="1050" dirty="0">
                <a:solidFill>
                  <a:schemeClr val="bg1"/>
                </a:solidFill>
                <a:latin typeface="Meiryo" charset="-128"/>
                <a:ea typeface="Meiryo" charset="-128"/>
                <a:cs typeface="Meiryo" charset="-128"/>
              </a:rPr>
              <a:t>のオーバーヘッドが少なくリソース効率が</a:t>
            </a:r>
            <a:r>
              <a:rPr lang="ja-JP" altLang="ja-JP" sz="1050" dirty="0" smtClean="0">
                <a:solidFill>
                  <a:schemeClr val="bg1"/>
                </a:solidFill>
                <a:latin typeface="Meiryo" charset="-128"/>
                <a:ea typeface="Meiryo" charset="-128"/>
                <a:cs typeface="Meiryo" charset="-128"/>
              </a:rPr>
              <a:t>良い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起動</a:t>
            </a:r>
            <a:r>
              <a:rPr lang="ja-JP" altLang="ja-JP" sz="1050" dirty="0">
                <a:solidFill>
                  <a:schemeClr val="bg1"/>
                </a:solidFill>
                <a:latin typeface="Meiryo" charset="-128"/>
                <a:ea typeface="Meiryo" charset="-128"/>
                <a:cs typeface="Meiryo" charset="-128"/>
              </a:rPr>
              <a:t>・停止が</a:t>
            </a:r>
            <a:r>
              <a:rPr lang="ja-JP" altLang="ja-JP" sz="1050" dirty="0" smtClean="0">
                <a:solidFill>
                  <a:schemeClr val="bg1"/>
                </a:solidFill>
                <a:latin typeface="Meiryo" charset="-128"/>
                <a:ea typeface="Meiryo" charset="-128"/>
                <a:cs typeface="Meiryo" charset="-128"/>
              </a:rPr>
              <a:t>早い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デプロイサイズ</a:t>
            </a:r>
            <a:r>
              <a:rPr lang="ja-JP" altLang="ja-JP" sz="1050" dirty="0">
                <a:solidFill>
                  <a:schemeClr val="bg1"/>
                </a:solidFill>
                <a:latin typeface="Meiryo" charset="-128"/>
                <a:ea typeface="Meiryo" charset="-128"/>
                <a:cs typeface="Meiryo" charset="-128"/>
              </a:rPr>
              <a:t>が小さく</a:t>
            </a:r>
            <a:r>
              <a:rPr lang="ja-JP" altLang="ja-JP" sz="1050" dirty="0" smtClean="0">
                <a:solidFill>
                  <a:schemeClr val="bg1"/>
                </a:solidFill>
                <a:latin typeface="Meiryo" charset="-128"/>
                <a:ea typeface="Meiryo" charset="-128"/>
                <a:cs typeface="Meiryo" charset="-128"/>
              </a:rPr>
              <a:t>軽量</a:t>
            </a:r>
            <a:endParaRPr lang="ja-JP" altLang="ja-JP" sz="1050" dirty="0">
              <a:solidFill>
                <a:schemeClr val="bg1"/>
              </a:solidFill>
              <a:latin typeface="Meiryo" charset="-128"/>
              <a:ea typeface="Meiryo" charset="-128"/>
              <a:cs typeface="Meiryo" charset="-128"/>
            </a:endParaRP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a:t>
            </a:r>
            <a:r>
              <a:rPr lang="ja-JP" altLang="ja-JP" sz="1200" dirty="0" smtClean="0">
                <a:solidFill>
                  <a:schemeClr val="bg1"/>
                </a:solidFill>
                <a:latin typeface="Meiryo" charset="-128"/>
                <a:ea typeface="Meiryo" charset="-128"/>
                <a:cs typeface="Meiryo" charset="-128"/>
              </a:rPr>
              <a:t>おいて実行</a:t>
            </a:r>
            <a:r>
              <a:rPr lang="ja-JP" altLang="ja-JP" sz="1200" dirty="0">
                <a:solidFill>
                  <a:schemeClr val="bg1"/>
                </a:solidFill>
                <a:latin typeface="Meiryo" charset="-128"/>
                <a:ea typeface="Meiryo" charset="-128"/>
                <a:cs typeface="Meiryo" charset="-128"/>
              </a:rPr>
              <a:t>環境の差異を考慮する必要がない </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開発</a:t>
            </a:r>
            <a:r>
              <a:rPr lang="ja-JP" altLang="ja-JP" sz="800" dirty="0">
                <a:solidFill>
                  <a:schemeClr val="bg1"/>
                </a:solidFill>
                <a:latin typeface="Meiryo" charset="-128"/>
                <a:ea typeface="Meiryo" charset="-128"/>
                <a:cs typeface="Meiryo" charset="-128"/>
              </a:rPr>
              <a:t>環境下で</a:t>
            </a:r>
            <a:r>
              <a:rPr lang="ja-JP" altLang="ja-JP" sz="800" dirty="0" smtClean="0">
                <a:solidFill>
                  <a:schemeClr val="bg1"/>
                </a:solidFill>
                <a:latin typeface="Meiryo" charset="-128"/>
                <a:ea typeface="Meiryo" charset="-128"/>
                <a:cs typeface="Meiryo" charset="-128"/>
              </a:rPr>
              <a:t>は</a:t>
            </a:r>
            <a:r>
              <a:rPr lang="en-US" altLang="ja-JP" sz="800" dirty="0" smtClean="0">
                <a:solidFill>
                  <a:schemeClr val="bg1"/>
                </a:solidFill>
                <a:latin typeface="Meiryo" charset="-128"/>
                <a:ea typeface="Meiryo" charset="-128"/>
                <a:cs typeface="Meiryo" charset="-128"/>
              </a:rPr>
              <a:t>OS</a:t>
            </a:r>
            <a:r>
              <a:rPr lang="ja-JP" altLang="ja-JP" sz="800" dirty="0" smtClean="0">
                <a:solidFill>
                  <a:schemeClr val="bg1"/>
                </a:solidFill>
                <a:latin typeface="Meiryo" charset="-128"/>
                <a:ea typeface="Meiryo" charset="-128"/>
                <a:cs typeface="Meiryo" charset="-128"/>
              </a:rPr>
              <a:t>や</a:t>
            </a:r>
            <a:r>
              <a:rPr lang="en-US" altLang="ja-JP" sz="800" dirty="0" smtClean="0">
                <a:solidFill>
                  <a:schemeClr val="bg1"/>
                </a:solidFill>
                <a:latin typeface="Meiryo" charset="-128"/>
                <a:ea typeface="Meiryo" charset="-128"/>
                <a:cs typeface="Meiryo" charset="-128"/>
              </a:rPr>
              <a:t>DB</a:t>
            </a:r>
            <a:r>
              <a:rPr lang="ja-JP" altLang="ja-JP" sz="800" dirty="0" smtClean="0">
                <a:solidFill>
                  <a:schemeClr val="bg1"/>
                </a:solidFill>
                <a:latin typeface="Meiryo" charset="-128"/>
                <a:ea typeface="Meiryo" charset="-128"/>
                <a:cs typeface="Meiryo" charset="-128"/>
              </a:rPr>
              <a:t>の</a:t>
            </a:r>
            <a:r>
              <a:rPr lang="ja-JP" altLang="ja-JP" sz="800" dirty="0">
                <a:solidFill>
                  <a:schemeClr val="bg1"/>
                </a:solidFill>
                <a:latin typeface="Meiryo" charset="-128"/>
                <a:ea typeface="Meiryo" charset="-128"/>
                <a:cs typeface="Meiryo" charset="-128"/>
              </a:rPr>
              <a:t>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a:t>
            </a:r>
            <a:r>
              <a:rPr lang="ja-JP" altLang="ja-JP" sz="800" dirty="0" smtClean="0">
                <a:solidFill>
                  <a:schemeClr val="bg1"/>
                </a:solidFill>
                <a:latin typeface="Meiryo" charset="-128"/>
                <a:ea typeface="Meiryo" charset="-128"/>
                <a:cs typeface="Meiryo" charset="-128"/>
              </a:rPr>
              <a:t>多くツール</a:t>
            </a:r>
            <a:r>
              <a:rPr lang="ja-JP" altLang="ja-JP" sz="800" dirty="0">
                <a:solidFill>
                  <a:schemeClr val="bg1"/>
                </a:solidFill>
                <a:latin typeface="Meiryo" charset="-128"/>
                <a:ea typeface="Meiryo" charset="-128"/>
                <a:cs typeface="Meiryo" charset="-128"/>
              </a:rPr>
              <a:t>もさまざまなものが</a:t>
            </a:r>
            <a:r>
              <a:rPr lang="ja-JP" altLang="ja-JP" sz="800" dirty="0" smtClean="0">
                <a:solidFill>
                  <a:schemeClr val="bg1"/>
                </a:solidFill>
                <a:latin typeface="Meiryo" charset="-128"/>
                <a:ea typeface="Meiryo" charset="-128"/>
                <a:cs typeface="Meiryo" charset="-128"/>
              </a:rPr>
              <a:t>混在</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テスト対象</a:t>
            </a:r>
            <a:r>
              <a:rPr lang="ja-JP" altLang="en-US" sz="800" dirty="0" smtClean="0">
                <a:solidFill>
                  <a:schemeClr val="bg1"/>
                </a:solidFill>
                <a:latin typeface="Meiryo" charset="-128"/>
                <a:ea typeface="Meiryo" charset="-128"/>
                <a:cs typeface="Meiryo" charset="-128"/>
              </a:rPr>
              <a:t>は</a:t>
            </a:r>
            <a:r>
              <a:rPr lang="ja-JP" altLang="ja-JP" sz="800" dirty="0" smtClean="0">
                <a:solidFill>
                  <a:schemeClr val="bg1"/>
                </a:solidFill>
                <a:latin typeface="Meiryo" charset="-128"/>
                <a:ea typeface="Meiryo" charset="-128"/>
                <a:cs typeface="Meiryo" charset="-128"/>
              </a:rPr>
              <a:t>多岐に</a:t>
            </a:r>
            <a:r>
              <a:rPr lang="ja-JP" altLang="en-US" sz="800" dirty="0" smtClean="0">
                <a:solidFill>
                  <a:schemeClr val="bg1"/>
                </a:solidFill>
                <a:latin typeface="Meiryo" charset="-128"/>
                <a:ea typeface="Meiryo" charset="-128"/>
                <a:cs typeface="Meiryo" charset="-128"/>
              </a:rPr>
              <a:t>わたり</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それぞれに対応したテスト環境の準備</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手間</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各環境</a:t>
            </a:r>
            <a:r>
              <a:rPr lang="ja-JP" altLang="ja-JP" sz="800" dirty="0">
                <a:solidFill>
                  <a:schemeClr val="bg1"/>
                </a:solidFill>
                <a:latin typeface="Meiryo" charset="-128"/>
                <a:ea typeface="Meiryo" charset="-128"/>
                <a:cs typeface="Meiryo" charset="-128"/>
              </a:rPr>
              <a:t>を準備するための知識を</a:t>
            </a:r>
            <a:r>
              <a:rPr lang="ja-JP" altLang="ja-JP" sz="800" dirty="0" smtClean="0">
                <a:solidFill>
                  <a:schemeClr val="bg1"/>
                </a:solidFill>
                <a:latin typeface="Meiryo" charset="-128"/>
                <a:ea typeface="Meiryo" charset="-128"/>
                <a:cs typeface="Meiryo" charset="-128"/>
              </a:rPr>
              <a:t>学ぶ</a:t>
            </a:r>
            <a:r>
              <a:rPr lang="ja-JP" altLang="en-US" sz="800" dirty="0" smtClean="0">
                <a:solidFill>
                  <a:schemeClr val="bg1"/>
                </a:solidFill>
                <a:latin typeface="Meiryo" charset="-128"/>
                <a:ea typeface="Meiryo" charset="-128"/>
                <a:cs typeface="Meiryo" charset="-128"/>
              </a:rPr>
              <a:t>ことが</a:t>
            </a:r>
            <a:r>
              <a:rPr lang="ja-JP" altLang="ja-JP" sz="800" dirty="0" smtClean="0">
                <a:solidFill>
                  <a:schemeClr val="bg1"/>
                </a:solidFill>
                <a:latin typeface="Meiryo" charset="-128"/>
                <a:ea typeface="Meiryo" charset="-128"/>
                <a:cs typeface="Meiryo" charset="-128"/>
              </a:rPr>
              <a:t>必要</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smtClean="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a:t>
            </a:r>
            <a:r>
              <a:rPr lang="ja-JP" altLang="ja-JP" sz="800" dirty="0" smtClean="0">
                <a:solidFill>
                  <a:schemeClr val="bg1"/>
                </a:solidFill>
                <a:latin typeface="Meiryo" charset="-128"/>
                <a:ea typeface="Meiryo" charset="-128"/>
                <a:cs typeface="Meiryo" charset="-128"/>
              </a:rPr>
              <a:t>した</a:t>
            </a:r>
            <a:r>
              <a:rPr lang="ja-JP" altLang="en-US" sz="800" dirty="0" smtClean="0">
                <a:solidFill>
                  <a:schemeClr val="bg1"/>
                </a:solidFill>
                <a:latin typeface="Meiryo" charset="-128"/>
                <a:ea typeface="Meiryo" charset="-128"/>
                <a:cs typeface="Meiryo" charset="-128"/>
              </a:rPr>
              <a:t>負担から解放され</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テスト環境を簡便に構築できるよう</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なり、</a:t>
            </a:r>
            <a:r>
              <a:rPr lang="ja-JP" altLang="ja-JP" sz="800" dirty="0" smtClean="0">
                <a:solidFill>
                  <a:schemeClr val="bg1"/>
                </a:solidFill>
                <a:latin typeface="Meiryo" charset="-128"/>
                <a:ea typeface="Meiryo" charset="-128"/>
                <a:cs typeface="Meiryo" charset="-128"/>
              </a:rPr>
              <a:t>時間</a:t>
            </a:r>
            <a:r>
              <a:rPr lang="ja-JP" altLang="ja-JP" sz="800" dirty="0">
                <a:solidFill>
                  <a:schemeClr val="bg1"/>
                </a:solidFill>
                <a:latin typeface="Meiryo" charset="-128"/>
                <a:ea typeface="Meiryo" charset="-128"/>
                <a:cs typeface="Meiryo" charset="-128"/>
              </a:rPr>
              <a:t>と</a:t>
            </a:r>
            <a:r>
              <a:rPr lang="ja-JP" altLang="ja-JP" sz="800" dirty="0" smtClean="0">
                <a:solidFill>
                  <a:schemeClr val="bg1"/>
                </a:solidFill>
                <a:latin typeface="Meiryo" charset="-128"/>
                <a:ea typeface="Meiryo" charset="-128"/>
                <a:cs typeface="Meiryo" charset="-128"/>
              </a:rPr>
              <a:t>コスト</a:t>
            </a:r>
            <a:r>
              <a:rPr lang="ja-JP" altLang="en-US" sz="800" dirty="0" smtClean="0">
                <a:solidFill>
                  <a:schemeClr val="bg1"/>
                </a:solidFill>
                <a:latin typeface="Meiryo" charset="-128"/>
                <a:ea typeface="Meiryo" charset="-128"/>
                <a:cs typeface="Meiryo" charset="-128"/>
              </a:rPr>
              <a:t>を</a:t>
            </a:r>
            <a:r>
              <a:rPr lang="ja-JP" altLang="ja-JP" sz="800" dirty="0" smtClean="0">
                <a:solidFill>
                  <a:schemeClr val="bg1"/>
                </a:solidFill>
                <a:latin typeface="Meiryo" charset="-128"/>
                <a:ea typeface="Meiryo" charset="-128"/>
                <a:cs typeface="Meiryo" charset="-128"/>
              </a:rPr>
              <a:t>削減</a:t>
            </a:r>
            <a:r>
              <a:rPr lang="ja-JP" altLang="en-US" sz="800" dirty="0" smtClean="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74318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アジャイル開発と</a:t>
            </a:r>
            <a:r>
              <a:rPr lang="en-US" altLang="ja-JP" sz="2400" dirty="0" smtClean="0">
                <a:solidFill>
                  <a:srgbClr val="FFFFFF"/>
                </a:solidFill>
                <a:effectLst/>
                <a:latin typeface="メイリオ"/>
                <a:ea typeface="メイリオ"/>
                <a:cs typeface="メイリオ"/>
              </a:rPr>
              <a:t>DevOps</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557374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仮想マシンとコンテナの稼働効率</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smtClean="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smtClean="0">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smtClean="0">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838332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ハイパーバイザー</a:t>
            </a:r>
            <a:endParaRPr kumimoji="1" lang="ja-JP" altLang="en-US" sz="1200" dirty="0">
              <a:solidFill>
                <a:srgbClr val="FFFFFF"/>
              </a:solidFill>
              <a:latin typeface="メイリオ"/>
              <a:ea typeface="メイリオ"/>
              <a:cs typeface="メイリオ"/>
            </a:endParaRP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smtClean="0">
                <a:solidFill>
                  <a:srgbClr val="FF6666"/>
                </a:solidFill>
                <a:latin typeface="メイリオ"/>
                <a:ea typeface="メイリオ"/>
                <a:cs typeface="メイリオ"/>
              </a:rPr>
              <a:t>そのまま本番で動かしたい（動作保証）</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kumimoji="1" lang="ja-JP" altLang="en-US" sz="1400" dirty="0" smtClean="0">
                <a:solidFill>
                  <a:srgbClr val="FF6666"/>
                </a:solidFill>
                <a:latin typeface="メイリオ"/>
                <a:ea typeface="メイリオ"/>
                <a:cs typeface="メイリオ"/>
              </a:rPr>
              <a:t>開発から本番以降への時間を短くしたい</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lang="ja-JP" altLang="en-US" sz="1400" dirty="0" smtClean="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仮想マシン</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smtClean="0">
                <a:solidFill>
                  <a:srgbClr val="008000"/>
                </a:solidFill>
                <a:latin typeface="メイリオ"/>
                <a:ea typeface="メイリオ"/>
                <a:cs typeface="メイリオ"/>
              </a:rPr>
              <a:t>仮想化環境</a:t>
            </a:r>
            <a:endParaRPr kumimoji="1" lang="ja-JP" altLang="en-US" sz="1200" dirty="0">
              <a:solidFill>
                <a:srgbClr val="008000"/>
              </a:solidFill>
              <a:latin typeface="メイリオ"/>
              <a:ea typeface="メイリオ"/>
              <a:cs typeface="メイリオ"/>
            </a:endParaRP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smtClean="0">
                <a:solidFill>
                  <a:srgbClr val="FFFFFF"/>
                </a:solidFill>
                <a:latin typeface="ＭＳ Ｐゴシック"/>
                <a:ea typeface="ＭＳ Ｐゴシック"/>
                <a:cs typeface="ＭＳ Ｐゴシック"/>
              </a:rPr>
              <a:t>動作</a:t>
            </a:r>
            <a:r>
              <a:rPr kumimoji="1" lang="ja-JP" altLang="en-US" sz="800" dirty="0" smtClean="0">
                <a:solidFill>
                  <a:srgbClr val="FFFFFF"/>
                </a:solidFill>
                <a:latin typeface="ＭＳ Ｐゴシック"/>
                <a:ea typeface="ＭＳ Ｐゴシック"/>
                <a:cs typeface="ＭＳ Ｐゴシック"/>
              </a:rPr>
              <a:t>保証</a:t>
            </a:r>
            <a:endParaRPr kumimoji="1" lang="ja-JP" altLang="en-US" sz="800" dirty="0">
              <a:solidFill>
                <a:srgbClr val="FFFFFF"/>
              </a:solidFill>
              <a:latin typeface="ＭＳ Ｐゴシック"/>
              <a:ea typeface="ＭＳ Ｐゴシック"/>
              <a:cs typeface="ＭＳ Ｐゴシック"/>
            </a:endParaRP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000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597312"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9" name="正方形/長方形 28"/>
          <p:cNvSpPr/>
          <p:nvPr/>
        </p:nvSpPr>
        <p:spPr>
          <a:xfrm>
            <a:off x="6701649"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701649"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701649" y="4585004"/>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701649" y="5050913"/>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701649"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607401"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35" name="上下矢印 34"/>
          <p:cNvSpPr/>
          <p:nvPr/>
        </p:nvSpPr>
        <p:spPr>
          <a:xfrm>
            <a:off x="8140171"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3517296"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621633"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0" name="正方形/長方形 49"/>
          <p:cNvSpPr/>
          <p:nvPr/>
        </p:nvSpPr>
        <p:spPr>
          <a:xfrm>
            <a:off x="3621633"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1" name="正方形/長方形 50"/>
          <p:cNvSpPr/>
          <p:nvPr/>
        </p:nvSpPr>
        <p:spPr>
          <a:xfrm>
            <a:off x="3621633" y="4585004"/>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3621633" y="5050913"/>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53" name="正方形/長方形 52"/>
          <p:cNvSpPr/>
          <p:nvPr/>
        </p:nvSpPr>
        <p:spPr>
          <a:xfrm>
            <a:off x="3621633"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54" name="テキスト ボックス 53"/>
          <p:cNvSpPr txBox="1"/>
          <p:nvPr/>
        </p:nvSpPr>
        <p:spPr>
          <a:xfrm>
            <a:off x="3527385"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55" name="上下矢印 54"/>
          <p:cNvSpPr/>
          <p:nvPr/>
        </p:nvSpPr>
        <p:spPr>
          <a:xfrm>
            <a:off x="5060155"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437280" y="298497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32306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8" name="正方形/長方形 57"/>
          <p:cNvSpPr/>
          <p:nvPr/>
        </p:nvSpPr>
        <p:spPr>
          <a:xfrm>
            <a:off x="541617" y="376268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9" name="正方形/長方形 58"/>
          <p:cNvSpPr/>
          <p:nvPr/>
        </p:nvSpPr>
        <p:spPr>
          <a:xfrm>
            <a:off x="541617" y="4591354"/>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541617" y="5057263"/>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61" name="正方形/長方形 60"/>
          <p:cNvSpPr/>
          <p:nvPr/>
        </p:nvSpPr>
        <p:spPr>
          <a:xfrm>
            <a:off x="541617" y="430433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62" name="テキスト ボックス 61"/>
          <p:cNvSpPr txBox="1"/>
          <p:nvPr/>
        </p:nvSpPr>
        <p:spPr>
          <a:xfrm>
            <a:off x="447369" y="302449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63" name="上下矢印 62"/>
          <p:cNvSpPr/>
          <p:nvPr/>
        </p:nvSpPr>
        <p:spPr>
          <a:xfrm>
            <a:off x="1980139" y="440244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3" name="曲線コネクタ 2"/>
          <p:cNvCxnSpPr>
            <a:stCxn id="39" idx="0"/>
            <a:endCxn id="56" idx="0"/>
          </p:cNvCxnSpPr>
          <p:nvPr/>
        </p:nvCxnSpPr>
        <p:spPr>
          <a:xfrm rot="16200000" flipH="1" flipV="1">
            <a:off x="3048377" y="1441789"/>
            <a:ext cx="6350" cy="3080016"/>
          </a:xfrm>
          <a:prstGeom prst="curvedConnector3">
            <a:avLst>
              <a:gd name="adj1" fmla="val -7659055"/>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6" idx="0"/>
            <a:endCxn id="39" idx="0"/>
          </p:cNvCxnSpPr>
          <p:nvPr/>
        </p:nvCxnSpPr>
        <p:spPr>
          <a:xfrm rot="16200000" flipV="1">
            <a:off x="6131568" y="1438614"/>
            <a:ext cx="12700" cy="3080016"/>
          </a:xfrm>
          <a:prstGeom prst="curvedConnector3">
            <a:avLst>
              <a:gd name="adj1" fmla="val 4167780"/>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075" y="930644"/>
            <a:ext cx="811765" cy="628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6" name="テキスト ボックス 65"/>
          <p:cNvSpPr txBox="1"/>
          <p:nvPr/>
        </p:nvSpPr>
        <p:spPr>
          <a:xfrm>
            <a:off x="6466186" y="1003082"/>
            <a:ext cx="1611531" cy="461665"/>
          </a:xfrm>
          <a:prstGeom prst="rect">
            <a:avLst/>
          </a:prstGeom>
          <a:noFill/>
        </p:spPr>
        <p:txBody>
          <a:bodyPr wrap="none" rtlCol="0">
            <a:spAutoFit/>
          </a:bodyPr>
          <a:lstStyle/>
          <a:p>
            <a:r>
              <a:rPr kumimoji="1" lang="en-US" altLang="ja-JP" sz="1200" dirty="0" err="1" smtClean="0">
                <a:solidFill>
                  <a:srgbClr val="FF6600"/>
                </a:solidFill>
                <a:latin typeface="メイリオ"/>
                <a:ea typeface="メイリオ"/>
                <a:cs typeface="メイリオ"/>
              </a:rPr>
              <a:t>Build,Ship</a:t>
            </a:r>
            <a:r>
              <a:rPr kumimoji="1" lang="en-US" altLang="ja-JP" sz="1200" dirty="0" smtClean="0">
                <a:solidFill>
                  <a:srgbClr val="FF6600"/>
                </a:solidFill>
                <a:latin typeface="メイリオ"/>
                <a:ea typeface="メイリオ"/>
                <a:cs typeface="メイリオ"/>
              </a:rPr>
              <a:t> and Run</a:t>
            </a:r>
          </a:p>
          <a:p>
            <a:r>
              <a:rPr lang="en-US" altLang="ja-JP" sz="1200" dirty="0" smtClean="0">
                <a:solidFill>
                  <a:srgbClr val="FF6600"/>
                </a:solidFill>
                <a:latin typeface="メイリオ"/>
                <a:ea typeface="メイリオ"/>
                <a:cs typeface="メイリオ"/>
              </a:rPr>
              <a:t>Any </a:t>
            </a:r>
            <a:r>
              <a:rPr lang="en-US" altLang="ja-JP" sz="1200" dirty="0" err="1" smtClean="0">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930644"/>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bg1"/>
                </a:solidFill>
                <a:latin typeface="Meiryo" charset="-128"/>
                <a:ea typeface="Meiryo" charset="-128"/>
                <a:cs typeface="Meiryo" charset="-128"/>
              </a:rPr>
              <a:t>アプリケーション開発者は、</a:t>
            </a:r>
            <a:r>
              <a:rPr kumimoji="1" lang="en-US" altLang="ja-JP" sz="1400" dirty="0" smtClean="0">
                <a:solidFill>
                  <a:schemeClr val="bg1"/>
                </a:solidFill>
                <a:latin typeface="Meiryo" charset="-128"/>
                <a:ea typeface="Meiryo" charset="-128"/>
                <a:cs typeface="Meiryo" charset="-128"/>
              </a:rPr>
              <a:t>OS</a:t>
            </a:r>
            <a:r>
              <a:rPr kumimoji="1" lang="ja-JP" altLang="en-US" sz="1400" dirty="0" smtClean="0">
                <a:solidFill>
                  <a:schemeClr val="bg1"/>
                </a:solidFill>
                <a:latin typeface="Meiryo" charset="-128"/>
                <a:ea typeface="Meiryo" charset="-128"/>
                <a:cs typeface="Meiryo" charset="-128"/>
              </a:rPr>
              <a:t>やインフラを意識することなくアプリケーションを開発し、どこでも実行できるようになる</a:t>
            </a:r>
            <a:endParaRPr kumimoji="1" lang="ja-JP" altLang="en-US" sz="1400" dirty="0">
              <a:solidFill>
                <a:schemeClr val="bg1"/>
              </a:solidFill>
              <a:latin typeface="Meiryo" charset="-128"/>
              <a:ea typeface="Meiryo" charset="-128"/>
              <a:cs typeface="Meiryo" charset="-128"/>
            </a:endParaRPr>
          </a:p>
        </p:txBody>
      </p:sp>
      <p:sp>
        <p:nvSpPr>
          <p:cNvPr id="68" name="テキスト ボックス 67"/>
          <p:cNvSpPr txBox="1"/>
          <p:nvPr/>
        </p:nvSpPr>
        <p:spPr>
          <a:xfrm>
            <a:off x="2503296" y="1863886"/>
            <a:ext cx="4137407" cy="584775"/>
          </a:xfrm>
          <a:prstGeom prst="rect">
            <a:avLst/>
          </a:prstGeom>
          <a:noFill/>
        </p:spPr>
        <p:txBody>
          <a:bodyPr wrap="square" rtlCol="0">
            <a:spAutoFit/>
          </a:bodyPr>
          <a:lstStyle/>
          <a:p>
            <a:pPr algn="ctr"/>
            <a:r>
              <a:rPr kumimoji="1" lang="ja-JP" altLang="en-US" sz="1600" b="1" dirty="0" smtClean="0">
                <a:solidFill>
                  <a:schemeClr val="accent6">
                    <a:lumMod val="75000"/>
                  </a:schemeClr>
                </a:solidFill>
                <a:latin typeface="メイリオ"/>
                <a:ea typeface="メイリオ"/>
                <a:cs typeface="メイリオ"/>
              </a:rPr>
              <a:t>開発しテストが完了したアプリは</a:t>
            </a:r>
            <a:endParaRPr kumimoji="1" lang="en-US" altLang="ja-JP" sz="1600" b="1" dirty="0" smtClean="0">
              <a:solidFill>
                <a:schemeClr val="accent6">
                  <a:lumMod val="75000"/>
                </a:schemeClr>
              </a:solidFill>
              <a:latin typeface="メイリオ"/>
              <a:ea typeface="メイリオ"/>
              <a:cs typeface="メイリオ"/>
            </a:endParaRPr>
          </a:p>
          <a:p>
            <a:pPr algn="ctr"/>
            <a:r>
              <a:rPr kumimoji="1" lang="ja-JP" altLang="en-US" sz="1600" b="1" dirty="0" smtClean="0">
                <a:solidFill>
                  <a:schemeClr val="accent6">
                    <a:lumMod val="75000"/>
                  </a:schemeClr>
                </a:solidFill>
                <a:latin typeface="メイリオ"/>
                <a:ea typeface="メイリオ"/>
                <a:cs typeface="メイリオ"/>
              </a:rPr>
              <a:t>すぐに本番環境で実行させることができる</a:t>
            </a:r>
            <a:endParaRPr kumimoji="1" lang="ja-JP" altLang="en-US" sz="1600" b="1" dirty="0">
              <a:solidFill>
                <a:schemeClr val="accent6">
                  <a:lumMod val="75000"/>
                </a:schemeClr>
              </a:solidFill>
              <a:latin typeface="メイリオ"/>
              <a:ea typeface="メイリオ"/>
              <a:cs typeface="メイリオ"/>
            </a:endParaRPr>
          </a:p>
        </p:txBody>
      </p:sp>
      <p:sp>
        <p:nvSpPr>
          <p:cNvPr id="15" name="テキスト ボックス 14"/>
          <p:cNvSpPr txBox="1"/>
          <p:nvPr/>
        </p:nvSpPr>
        <p:spPr>
          <a:xfrm>
            <a:off x="7175224" y="6231326"/>
            <a:ext cx="1005403" cy="338554"/>
          </a:xfrm>
          <a:prstGeom prst="rect">
            <a:avLst/>
          </a:prstGeom>
          <a:noFill/>
        </p:spPr>
        <p:txBody>
          <a:bodyPr wrap="none" rtlCol="0">
            <a:spAutoFit/>
          </a:bodyPr>
          <a:lstStyle/>
          <a:p>
            <a:pPr algn="ctr"/>
            <a:r>
              <a:rPr kumimoji="1" lang="ja-JP" altLang="en-US" sz="1600" smtClean="0">
                <a:solidFill>
                  <a:srgbClr val="00B050"/>
                </a:solidFill>
                <a:latin typeface="Meiryo" charset="-128"/>
                <a:ea typeface="Meiryo" charset="-128"/>
                <a:cs typeface="Meiryo" charset="-128"/>
              </a:rPr>
              <a:t>開発環境</a:t>
            </a:r>
            <a:endParaRPr kumimoji="1" lang="ja-JP" altLang="en-US" sz="1600">
              <a:solidFill>
                <a:srgbClr val="00B050"/>
              </a:solidFill>
              <a:latin typeface="Meiryo" charset="-128"/>
              <a:ea typeface="Meiryo" charset="-128"/>
              <a:cs typeface="Meiryo" charset="-128"/>
            </a:endParaRPr>
          </a:p>
        </p:txBody>
      </p:sp>
      <p:sp>
        <p:nvSpPr>
          <p:cNvPr id="69" name="テキスト ボックス 68"/>
          <p:cNvSpPr txBox="1"/>
          <p:nvPr/>
        </p:nvSpPr>
        <p:spPr>
          <a:xfrm>
            <a:off x="3986265" y="6231326"/>
            <a:ext cx="1210589" cy="338554"/>
          </a:xfrm>
          <a:prstGeom prst="rect">
            <a:avLst/>
          </a:prstGeom>
          <a:noFill/>
        </p:spPr>
        <p:txBody>
          <a:bodyPr wrap="none" rtlCol="0">
            <a:spAutoFit/>
          </a:bodyPr>
          <a:lstStyle/>
          <a:p>
            <a:pPr algn="ctr"/>
            <a:r>
              <a:rPr kumimoji="1" lang="ja-JP" altLang="en-US" sz="1600" smtClean="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234708"/>
            <a:ext cx="1005403" cy="338554"/>
          </a:xfrm>
          <a:prstGeom prst="rect">
            <a:avLst/>
          </a:prstGeom>
          <a:noFill/>
        </p:spPr>
        <p:txBody>
          <a:bodyPr wrap="none" rtlCol="0">
            <a:spAutoFit/>
          </a:bodyPr>
          <a:lstStyle/>
          <a:p>
            <a:pPr algn="ctr"/>
            <a:r>
              <a:rPr kumimoji="1" lang="ja-JP" altLang="en-US" sz="1600" dirty="0" smtClean="0">
                <a:solidFill>
                  <a:schemeClr val="accent3">
                    <a:lumMod val="75000"/>
                  </a:schemeClr>
                </a:solidFill>
                <a:latin typeface="Meiryo" charset="-128"/>
                <a:ea typeface="Meiryo" charset="-128"/>
                <a:cs typeface="Meiryo" charset="-128"/>
              </a:rPr>
              <a:t>本番環境</a:t>
            </a:r>
            <a:endParaRPr kumimoji="1" lang="ja-JP" altLang="en-US" sz="1600" dirty="0">
              <a:solidFill>
                <a:schemeClr val="accent3">
                  <a:lumMod val="75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211" y="429376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728" y="428741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182" y="4302262"/>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422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 name="スライド番号プレースホルダー 1"/>
          <p:cNvSpPr>
            <a:spLocks noGrp="1"/>
          </p:cNvSpPr>
          <p:nvPr>
            <p:ph type="sldNum" sz="quarter" idx="12"/>
          </p:nvPr>
        </p:nvSpPr>
        <p:spPr>
          <a:xfrm>
            <a:off x="6932246" y="6608646"/>
            <a:ext cx="2133600" cy="217800"/>
          </a:xfrm>
        </p:spPr>
        <p:txBody>
          <a:bodyPr/>
          <a:lstStyle/>
          <a:p>
            <a:fld id="{8FF8CC5D-A65D-5946-99B5-645367A967AD}" type="slidenum">
              <a:rPr kumimoji="1" lang="ja-JP" altLang="en-US" smtClean="0"/>
              <a:t>23</a:t>
            </a:fld>
            <a:endParaRPr kumimoji="1" lang="ja-JP" altLang="en-US"/>
          </a:p>
        </p:txBody>
      </p:sp>
      <p:sp>
        <p:nvSpPr>
          <p:cNvPr id="15" name="テキスト ボックス 14"/>
          <p:cNvSpPr txBox="1"/>
          <p:nvPr/>
        </p:nvSpPr>
        <p:spPr>
          <a:xfrm>
            <a:off x="242333" y="4983584"/>
            <a:ext cx="4296392" cy="646331"/>
          </a:xfrm>
          <a:prstGeom prst="rect">
            <a:avLst/>
          </a:prstGeom>
          <a:noFill/>
        </p:spPr>
        <p:txBody>
          <a:bodyPr wrap="square" rtlCol="0">
            <a:spAutoFit/>
          </a:bodyPr>
          <a:lstStyle/>
          <a:p>
            <a:r>
              <a:rPr lang="en-US" altLang="en-US" sz="1200" dirty="0" smtClean="0">
                <a:solidFill>
                  <a:srgbClr val="0070C0"/>
                </a:solidFill>
                <a:latin typeface="メイリオ"/>
                <a:ea typeface="メイリオ"/>
                <a:cs typeface="メイリオ"/>
              </a:rPr>
              <a:t>同一のプラットフォームでなくても動作保証される</a:t>
            </a:r>
            <a:r>
              <a:rPr lang="ja-JP" altLang="en-US" sz="1200" dirty="0" smtClean="0">
                <a:solidFill>
                  <a:srgbClr val="0070C0"/>
                </a:solidFill>
                <a:latin typeface="メイリオ"/>
                <a:ea typeface="メイリオ"/>
                <a:cs typeface="メイリオ"/>
              </a:rPr>
              <a:t>ので</a:t>
            </a:r>
            <a:endParaRPr lang="en-US" altLang="en-US" sz="1200" dirty="0" smtClean="0">
              <a:solidFill>
                <a:srgbClr val="0070C0"/>
              </a:solidFill>
              <a:latin typeface="メイリオ"/>
              <a:ea typeface="メイリオ"/>
              <a:cs typeface="メイリオ"/>
            </a:endParaRPr>
          </a:p>
          <a:p>
            <a:r>
              <a:rPr kumimoji="1" lang="ja-JP" altLang="en-US" sz="1200" dirty="0" smtClean="0">
                <a:solidFill>
                  <a:srgbClr val="0070C0"/>
                </a:solidFill>
                <a:latin typeface="メイリオ"/>
                <a:ea typeface="メイリオ"/>
                <a:cs typeface="メイリオ"/>
              </a:rPr>
              <a:t>第三者が作ったコンテナ（アプリケーションと実行環境）</a:t>
            </a:r>
            <a:endParaRPr kumimoji="1" lang="en-US" altLang="ja-JP" sz="1200" dirty="0" smtClean="0">
              <a:solidFill>
                <a:srgbClr val="0070C0"/>
              </a:solidFill>
              <a:latin typeface="メイリオ"/>
              <a:ea typeface="メイリオ"/>
              <a:cs typeface="メイリオ"/>
            </a:endParaRPr>
          </a:p>
          <a:p>
            <a:r>
              <a:rPr lang="ja-JP" altLang="en-US" sz="1200" dirty="0" smtClean="0">
                <a:solidFill>
                  <a:srgbClr val="0070C0"/>
                </a:solidFill>
                <a:latin typeface="メイリオ"/>
                <a:ea typeface="メイリオ"/>
                <a:cs typeface="メイリオ"/>
              </a:rPr>
              <a:t>を共有することで、開発のスピードアップを実現できる。</a:t>
            </a:r>
            <a:endParaRPr kumimoji="1" lang="ja-JP" altLang="en-US" sz="1200" dirty="0">
              <a:solidFill>
                <a:srgbClr val="0070C0"/>
              </a:solidFill>
              <a:latin typeface="メイリオ"/>
              <a:ea typeface="メイリオ"/>
              <a:cs typeface="メイリオ"/>
            </a:endParaRPr>
          </a:p>
        </p:txBody>
      </p:sp>
      <p:pic>
        <p:nvPicPr>
          <p:cNvPr id="16" name="図 15" descr="docker-1024x3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94" y="3789040"/>
            <a:ext cx="3162339" cy="1071613"/>
          </a:xfrm>
          <a:prstGeom prst="rect">
            <a:avLst/>
          </a:prstGeom>
        </p:spPr>
      </p:pic>
      <p:sp>
        <p:nvSpPr>
          <p:cNvPr id="17" name="テキスト ボックス 16"/>
          <p:cNvSpPr txBox="1"/>
          <p:nvPr/>
        </p:nvSpPr>
        <p:spPr>
          <a:xfrm>
            <a:off x="3059832" y="4069062"/>
            <a:ext cx="1090363" cy="646331"/>
          </a:xfrm>
          <a:prstGeom prst="rect">
            <a:avLst/>
          </a:prstGeom>
          <a:noFill/>
        </p:spPr>
        <p:txBody>
          <a:bodyPr wrap="none" rtlCol="0">
            <a:spAutoFit/>
          </a:bodyPr>
          <a:lstStyle/>
          <a:p>
            <a:r>
              <a:rPr kumimoji="1" lang="en-US" altLang="ja-JP" sz="3600" dirty="0" smtClean="0">
                <a:solidFill>
                  <a:schemeClr val="accent3">
                    <a:lumMod val="50000"/>
                  </a:schemeClr>
                </a:solidFill>
                <a:latin typeface="Avenir Black"/>
                <a:cs typeface="Avenir Black"/>
              </a:rPr>
              <a:t>Hub</a:t>
            </a:r>
            <a:endParaRPr kumimoji="1" lang="ja-JP" altLang="en-US" sz="3600" dirty="0">
              <a:solidFill>
                <a:schemeClr val="accent3">
                  <a:lumMod val="50000"/>
                </a:schemeClr>
              </a:solidFill>
              <a:latin typeface="Avenir Black"/>
              <a:cs typeface="Avenir Black"/>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96" y="1385036"/>
            <a:ext cx="4895648" cy="2353816"/>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38" y="1556792"/>
            <a:ext cx="4467866" cy="4392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6552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管理運用の範囲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正方形/長方形 3"/>
          <p:cNvSpPr/>
          <p:nvPr/>
        </p:nvSpPr>
        <p:spPr>
          <a:xfrm>
            <a:off x="282223" y="1835315"/>
            <a:ext cx="8280400" cy="62991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dirty="0" smtClean="0">
                <a:solidFill>
                  <a:srgbClr val="FFFFFF"/>
                </a:solidFill>
                <a:latin typeface="Meiryo" charset="-128"/>
                <a:ea typeface="Meiryo" charset="-128"/>
                <a:cs typeface="Meiryo" charset="-128"/>
              </a:rPr>
              <a:t>アプリケーション</a:t>
            </a:r>
            <a:endParaRPr kumimoji="1" lang="ja-JP" altLang="en-US" sz="1200" b="1" dirty="0">
              <a:solidFill>
                <a:srgbClr val="FFFFFF"/>
              </a:solidFill>
              <a:latin typeface="Meiryo" charset="-128"/>
              <a:ea typeface="Meiryo" charset="-128"/>
              <a:cs typeface="Meiryo" charset="-128"/>
            </a:endParaRPr>
          </a:p>
        </p:txBody>
      </p:sp>
      <p:sp>
        <p:nvSpPr>
          <p:cNvPr id="5" name="正方形/長方形 4"/>
          <p:cNvSpPr/>
          <p:nvPr/>
        </p:nvSpPr>
        <p:spPr>
          <a:xfrm>
            <a:off x="282222" y="2584964"/>
            <a:ext cx="8280400" cy="6299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ランタイム</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282221" y="3334613"/>
            <a:ext cx="8280400" cy="6299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b="1" dirty="0" smtClean="0">
                <a:solidFill>
                  <a:srgbClr val="FFFFFF"/>
                </a:solidFill>
                <a:latin typeface="Meiryo" charset="-128"/>
                <a:ea typeface="Meiryo" charset="-128"/>
                <a:cs typeface="Meiryo" charset="-128"/>
              </a:rPr>
              <a:t>OS</a:t>
            </a:r>
            <a:endParaRPr kumimoji="1" lang="ja-JP" altLang="en-US" sz="1200" b="1" dirty="0">
              <a:solidFill>
                <a:srgbClr val="FFFFFF"/>
              </a:solidFill>
              <a:latin typeface="Meiryo" charset="-128"/>
              <a:ea typeface="Meiryo" charset="-128"/>
              <a:cs typeface="Meiryo" charset="-128"/>
            </a:endParaRPr>
          </a:p>
        </p:txBody>
      </p:sp>
      <p:sp>
        <p:nvSpPr>
          <p:cNvPr id="7" name="正方形/長方形 6"/>
          <p:cNvSpPr/>
          <p:nvPr/>
        </p:nvSpPr>
        <p:spPr>
          <a:xfrm>
            <a:off x="282220" y="4084262"/>
            <a:ext cx="8280400" cy="6299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smtClean="0">
                <a:solidFill>
                  <a:srgbClr val="FFFFFF"/>
                </a:solidFill>
                <a:latin typeface="Meiryo" charset="-128"/>
                <a:ea typeface="Meiryo" charset="-128"/>
                <a:cs typeface="Meiryo" charset="-128"/>
              </a:rPr>
              <a:t>仮想マシン</a:t>
            </a: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282219" y="4833911"/>
            <a:ext cx="8280400" cy="62991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物理マシン</a:t>
            </a:r>
            <a:endParaRPr kumimoji="1" lang="ja-JP" altLang="en-US" sz="1200" b="1" dirty="0">
              <a:solidFill>
                <a:srgbClr val="FFFFFF"/>
              </a:solidFill>
              <a:latin typeface="Meiryo" charset="-128"/>
              <a:ea typeface="Meiryo" charset="-128"/>
              <a:cs typeface="Meiryo" charset="-128"/>
            </a:endParaRPr>
          </a:p>
        </p:txBody>
      </p:sp>
      <p:sp>
        <p:nvSpPr>
          <p:cNvPr id="9" name="正方形/長方形 8"/>
          <p:cNvSpPr/>
          <p:nvPr/>
        </p:nvSpPr>
        <p:spPr>
          <a:xfrm>
            <a:off x="3544711" y="1749777"/>
            <a:ext cx="1546575" cy="302981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181601" y="1749777"/>
            <a:ext cx="1546575" cy="1519418"/>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818491" y="1749777"/>
            <a:ext cx="1546575" cy="780867"/>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849853" y="1749777"/>
            <a:ext cx="1604544" cy="383822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1982458" y="1331940"/>
            <a:ext cx="1338828"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物理マシン</a:t>
            </a:r>
            <a:endParaRPr kumimoji="1" lang="ja-JP" altLang="en-US" dirty="0">
              <a:latin typeface="Meiryo" charset="-128"/>
              <a:ea typeface="Meiryo" charset="-128"/>
              <a:cs typeface="Meiryo" charset="-128"/>
            </a:endParaRPr>
          </a:p>
        </p:txBody>
      </p:sp>
      <p:sp>
        <p:nvSpPr>
          <p:cNvPr id="14" name="テキスト ボックス 13"/>
          <p:cNvSpPr txBox="1"/>
          <p:nvPr/>
        </p:nvSpPr>
        <p:spPr>
          <a:xfrm>
            <a:off x="3648331" y="1331940"/>
            <a:ext cx="1338828"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仮想マシン</a:t>
            </a:r>
            <a:endParaRPr kumimoji="1" lang="ja-JP" altLang="en-US">
              <a:latin typeface="Meiryo" charset="-128"/>
              <a:ea typeface="Meiryo" charset="-128"/>
              <a:cs typeface="Meiryo" charset="-128"/>
            </a:endParaRPr>
          </a:p>
        </p:txBody>
      </p:sp>
      <p:sp>
        <p:nvSpPr>
          <p:cNvPr id="15" name="テキスト ボックス 14"/>
          <p:cNvSpPr txBox="1"/>
          <p:nvPr/>
        </p:nvSpPr>
        <p:spPr>
          <a:xfrm>
            <a:off x="5397268" y="1333007"/>
            <a:ext cx="1107997"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コンテナ</a:t>
            </a:r>
            <a:endParaRPr kumimoji="1" lang="ja-JP" altLang="en-US" dirty="0">
              <a:latin typeface="Meiryo" charset="-128"/>
              <a:ea typeface="Meiryo" charset="-128"/>
              <a:cs typeface="Meiryo" charset="-128"/>
            </a:endParaRPr>
          </a:p>
        </p:txBody>
      </p:sp>
      <p:sp>
        <p:nvSpPr>
          <p:cNvPr id="16" name="テキスト ボックス 15"/>
          <p:cNvSpPr txBox="1"/>
          <p:nvPr/>
        </p:nvSpPr>
        <p:spPr>
          <a:xfrm>
            <a:off x="6806694" y="1331940"/>
            <a:ext cx="1569660"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サーバーレス</a:t>
            </a:r>
            <a:endParaRPr kumimoji="1" lang="ja-JP" altLang="en-US" dirty="0">
              <a:latin typeface="Meiryo" charset="-128"/>
              <a:ea typeface="Meiryo" charset="-128"/>
              <a:cs typeface="Meiryo" charset="-128"/>
            </a:endParaRPr>
          </a:p>
        </p:txBody>
      </p:sp>
      <p:sp>
        <p:nvSpPr>
          <p:cNvPr id="17" name="テキスト ボックス 16"/>
          <p:cNvSpPr txBox="1"/>
          <p:nvPr/>
        </p:nvSpPr>
        <p:spPr>
          <a:xfrm>
            <a:off x="1849853" y="5707738"/>
            <a:ext cx="1604544" cy="369332"/>
          </a:xfrm>
          <a:prstGeom prst="rect">
            <a:avLst/>
          </a:prstGeom>
          <a:noFill/>
        </p:spPr>
        <p:txBody>
          <a:bodyPr wrap="square" rtlCol="0">
            <a:spAutoFit/>
          </a:bodyPr>
          <a:lstStyle/>
          <a:p>
            <a:pPr algn="ctr"/>
            <a:r>
              <a:rPr kumimoji="1" lang="ja-JP" altLang="en-US" smtClean="0">
                <a:latin typeface="Meiryo" charset="-128"/>
                <a:ea typeface="Meiryo" charset="-128"/>
                <a:cs typeface="Meiryo" charset="-128"/>
              </a:rPr>
              <a:t>オンプレミス</a:t>
            </a:r>
            <a:endParaRPr kumimoji="1" lang="ja-JP" altLang="en-US">
              <a:latin typeface="Meiryo" charset="-128"/>
              <a:ea typeface="Meiryo" charset="-128"/>
              <a:cs typeface="Meiryo" charset="-128"/>
            </a:endParaRPr>
          </a:p>
        </p:txBody>
      </p:sp>
      <p:sp>
        <p:nvSpPr>
          <p:cNvPr id="18" name="正方形/長方形 17"/>
          <p:cNvSpPr/>
          <p:nvPr/>
        </p:nvSpPr>
        <p:spPr>
          <a:xfrm>
            <a:off x="3544711" y="4792632"/>
            <a:ext cx="1546575" cy="79092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178232" y="3275816"/>
            <a:ext cx="1546575" cy="2307744"/>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818490" y="2553892"/>
            <a:ext cx="1546575" cy="302966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44711" y="5703298"/>
            <a:ext cx="1604544" cy="369332"/>
          </a:xfrm>
          <a:prstGeom prst="rect">
            <a:avLst/>
          </a:prstGeom>
          <a:noFill/>
        </p:spPr>
        <p:txBody>
          <a:bodyPr wrap="square" rtlCol="0">
            <a:spAutoFit/>
          </a:bodyPr>
          <a:lstStyle/>
          <a:p>
            <a:pPr algn="ctr"/>
            <a:r>
              <a:rPr kumimoji="1" lang="en-US" altLang="ja-JP" smtClean="0">
                <a:latin typeface="Meiryo" charset="-128"/>
                <a:ea typeface="Meiryo" charset="-128"/>
                <a:cs typeface="Meiryo" charset="-128"/>
              </a:rPr>
              <a:t>IaaS</a:t>
            </a:r>
            <a:endParaRPr kumimoji="1" lang="ja-JP" altLang="en-US" dirty="0">
              <a:latin typeface="Meiryo" charset="-128"/>
              <a:ea typeface="Meiryo" charset="-128"/>
              <a:cs typeface="Meiryo" charset="-128"/>
            </a:endParaRPr>
          </a:p>
        </p:txBody>
      </p:sp>
      <p:sp>
        <p:nvSpPr>
          <p:cNvPr id="22" name="テキスト ボックス 21"/>
          <p:cNvSpPr txBox="1"/>
          <p:nvPr/>
        </p:nvSpPr>
        <p:spPr>
          <a:xfrm>
            <a:off x="5178232" y="5703298"/>
            <a:ext cx="1604544" cy="492443"/>
          </a:xfrm>
          <a:prstGeom prst="rect">
            <a:avLst/>
          </a:prstGeom>
          <a:noFill/>
        </p:spPr>
        <p:txBody>
          <a:bodyPr wrap="square" rtlCol="0">
            <a:spAutoFit/>
          </a:bodyPr>
          <a:lstStyle/>
          <a:p>
            <a:pPr algn="ctr"/>
            <a:r>
              <a:rPr kumimoji="1" lang="en-US" altLang="ja-JP" dirty="0" smtClean="0">
                <a:latin typeface="Meiryo" charset="-128"/>
                <a:ea typeface="Meiryo" charset="-128"/>
                <a:cs typeface="Meiryo" charset="-128"/>
              </a:rPr>
              <a:t>PaaS</a:t>
            </a:r>
          </a:p>
          <a:p>
            <a:pPr algn="ctr"/>
            <a:r>
              <a:rPr lang="ja-JP" altLang="en-US" sz="800" dirty="0" smtClean="0">
                <a:latin typeface="Meiryo" charset="-128"/>
                <a:ea typeface="Meiryo" charset="-128"/>
                <a:cs typeface="Meiryo" charset="-128"/>
              </a:rPr>
              <a:t>［コンテナ・サービス］</a:t>
            </a:r>
            <a:endParaRPr kumimoji="1" lang="ja-JP" altLang="en-US" sz="800" dirty="0">
              <a:latin typeface="Meiryo" charset="-128"/>
              <a:ea typeface="Meiryo" charset="-128"/>
              <a:cs typeface="Meiryo" charset="-128"/>
            </a:endParaRPr>
          </a:p>
        </p:txBody>
      </p:sp>
      <p:sp>
        <p:nvSpPr>
          <p:cNvPr id="23" name="テキスト ボックス 22"/>
          <p:cNvSpPr txBox="1"/>
          <p:nvPr/>
        </p:nvSpPr>
        <p:spPr>
          <a:xfrm>
            <a:off x="6818490" y="5703297"/>
            <a:ext cx="1604544" cy="492443"/>
          </a:xfrm>
          <a:prstGeom prst="rect">
            <a:avLst/>
          </a:prstGeom>
          <a:noFill/>
        </p:spPr>
        <p:txBody>
          <a:bodyPr wrap="square" rtlCol="0">
            <a:spAutoFit/>
          </a:bodyPr>
          <a:lstStyle/>
          <a:p>
            <a:pPr algn="ctr"/>
            <a:r>
              <a:rPr kumimoji="1" lang="en-US" altLang="ja-JP" dirty="0" err="1" smtClean="0">
                <a:latin typeface="Meiryo" charset="-128"/>
                <a:ea typeface="Meiryo" charset="-128"/>
                <a:cs typeface="Meiryo" charset="-128"/>
              </a:rPr>
              <a:t>FaaS</a:t>
            </a:r>
            <a:endParaRPr kumimoji="1" lang="en-US" altLang="ja-JP" dirty="0" smtClean="0">
              <a:latin typeface="Meiryo" charset="-128"/>
              <a:ea typeface="Meiryo" charset="-128"/>
              <a:cs typeface="Meiryo" charset="-128"/>
            </a:endParaRPr>
          </a:p>
          <a:p>
            <a:pPr algn="ctr"/>
            <a:r>
              <a:rPr lang="ja-JP" altLang="en-US" sz="800" dirty="0" smtClean="0">
                <a:latin typeface="Meiryo" charset="-128"/>
                <a:ea typeface="Meiryo" charset="-128"/>
                <a:cs typeface="Meiryo" charset="-128"/>
              </a:rPr>
              <a:t>［</a:t>
            </a:r>
            <a:r>
              <a:rPr lang="en-US" altLang="ja-JP" sz="800" dirty="0" smtClean="0">
                <a:latin typeface="Meiryo" charset="-128"/>
                <a:ea typeface="Meiryo" charset="-128"/>
                <a:cs typeface="Meiryo" charset="-128"/>
              </a:rPr>
              <a:t>AWS Lambda</a:t>
            </a:r>
            <a:r>
              <a:rPr lang="ja-JP" altLang="en-US" sz="800" dirty="0" smtClean="0">
                <a:latin typeface="Meiryo" charset="-128"/>
                <a:ea typeface="Meiryo" charset="-128"/>
                <a:cs typeface="Meiryo" charset="-128"/>
              </a:rPr>
              <a:t>等］</a:t>
            </a:r>
            <a:endParaRPr kumimoji="1" lang="ja-JP" altLang="en-US" sz="800" dirty="0">
              <a:latin typeface="Meiryo" charset="-128"/>
              <a:ea typeface="Meiryo" charset="-128"/>
              <a:cs typeface="Meiryo" charset="-128"/>
            </a:endParaRPr>
          </a:p>
        </p:txBody>
      </p:sp>
      <p:sp>
        <p:nvSpPr>
          <p:cNvPr id="24" name="テキスト ボックス 23"/>
          <p:cNvSpPr txBox="1"/>
          <p:nvPr/>
        </p:nvSpPr>
        <p:spPr>
          <a:xfrm>
            <a:off x="1968478" y="1998257"/>
            <a:ext cx="4339650" cy="369332"/>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自社で管理運用しなければならない範囲</a:t>
            </a:r>
            <a:endParaRPr kumimoji="1" lang="ja-JP" altLang="en-US" b="1" dirty="0">
              <a:solidFill>
                <a:schemeClr val="bg1"/>
              </a:solidFill>
              <a:latin typeface="Meiryo" charset="-128"/>
              <a:ea typeface="Meiryo" charset="-128"/>
              <a:cs typeface="Meiryo" charset="-128"/>
            </a:endParaRPr>
          </a:p>
        </p:txBody>
      </p:sp>
      <p:sp>
        <p:nvSpPr>
          <p:cNvPr id="25" name="テキスト ボックス 24"/>
          <p:cNvSpPr txBox="1"/>
          <p:nvPr/>
        </p:nvSpPr>
        <p:spPr>
          <a:xfrm>
            <a:off x="3867710" y="4993101"/>
            <a:ext cx="4570482" cy="369332"/>
          </a:xfrm>
          <a:prstGeom prst="rect">
            <a:avLst/>
          </a:prstGeom>
          <a:noFill/>
        </p:spPr>
        <p:txBody>
          <a:bodyPr wrap="none" rtlCol="0">
            <a:spAutoFit/>
          </a:bodyPr>
          <a:lstStyle/>
          <a:p>
            <a:pPr algn="ctr"/>
            <a:r>
              <a:rPr lang="ja-JP" altLang="en-US" b="1" dirty="0" smtClean="0">
                <a:solidFill>
                  <a:schemeClr val="bg1"/>
                </a:solidFill>
                <a:latin typeface="Meiryo" charset="-128"/>
                <a:ea typeface="Meiryo" charset="-128"/>
                <a:cs typeface="Meiryo" charset="-128"/>
              </a:rPr>
              <a:t>サービス</a:t>
            </a:r>
            <a:r>
              <a:rPr kumimoji="1" lang="ja-JP" altLang="en-US" b="1" dirty="0" smtClean="0">
                <a:solidFill>
                  <a:schemeClr val="bg1"/>
                </a:solidFill>
                <a:latin typeface="Meiryo" charset="-128"/>
                <a:ea typeface="Meiryo" charset="-128"/>
                <a:cs typeface="Meiryo" charset="-128"/>
              </a:rPr>
              <a:t>として管理運用を任せられる範囲</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141675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899592" y="980728"/>
            <a:ext cx="7848872"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4" name="正方形/長方形 63"/>
          <p:cNvSpPr/>
          <p:nvPr/>
        </p:nvSpPr>
        <p:spPr>
          <a:xfrm>
            <a:off x="395536" y="980728"/>
            <a:ext cx="504056" cy="52565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198463" y="3610996"/>
            <a:ext cx="1881480" cy="1301885"/>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2195736" y="4890644"/>
            <a:ext cx="6552728" cy="170505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7021953" y="5645754"/>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274167" y="5670296"/>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a:t>
            </a:r>
            <a:r>
              <a:rPr kumimoji="1" lang="en-US"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5148060" y="566488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7" name="正方形/長方形 6"/>
          <p:cNvSpPr/>
          <p:nvPr/>
        </p:nvSpPr>
        <p:spPr>
          <a:xfrm>
            <a:off x="1400266" y="565244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8" name="正方形/長方形 7"/>
          <p:cNvSpPr/>
          <p:nvPr/>
        </p:nvSpPr>
        <p:spPr>
          <a:xfrm>
            <a:off x="1400266"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5" name="正方形/長方形 14"/>
          <p:cNvSpPr/>
          <p:nvPr/>
        </p:nvSpPr>
        <p:spPr>
          <a:xfrm>
            <a:off x="3274167" y="5029539"/>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2" name="正方形/長方形 21"/>
          <p:cNvSpPr/>
          <p:nvPr/>
        </p:nvSpPr>
        <p:spPr>
          <a:xfrm>
            <a:off x="5148060"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9" name="正方形/長方形 28"/>
          <p:cNvSpPr/>
          <p:nvPr/>
        </p:nvSpPr>
        <p:spPr>
          <a:xfrm>
            <a:off x="7021953" y="5004997"/>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3" name="正方形/長方形 62"/>
          <p:cNvSpPr/>
          <p:nvPr/>
        </p:nvSpPr>
        <p:spPr>
          <a:xfrm>
            <a:off x="395536" y="6225995"/>
            <a:ext cx="1800200" cy="36970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66" name="直線コネクタ 65"/>
          <p:cNvCxnSpPr/>
          <p:nvPr/>
        </p:nvCxnSpPr>
        <p:spPr>
          <a:xfrm flipV="1">
            <a:off x="2195736" y="764704"/>
            <a:ext cx="3220" cy="4199150"/>
          </a:xfrm>
          <a:prstGeom prst="line">
            <a:avLst/>
          </a:prstGeom>
          <a:ln>
            <a:solidFill>
              <a:schemeClr val="accent5">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076056" y="2323445"/>
            <a:ext cx="3672408" cy="25642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1" name="正方形/長方形 60"/>
          <p:cNvSpPr/>
          <p:nvPr/>
        </p:nvSpPr>
        <p:spPr>
          <a:xfrm>
            <a:off x="6949954" y="1635296"/>
            <a:ext cx="1798510" cy="69938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400266"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1400266"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274166" y="3692278"/>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274167" y="2412631"/>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274167" y="1077278"/>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23" name="正方形/長方形 22"/>
          <p:cNvSpPr/>
          <p:nvPr/>
        </p:nvSpPr>
        <p:spPr>
          <a:xfrm>
            <a:off x="5148060" y="3694507"/>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24" name="正方形/長方形 23"/>
          <p:cNvSpPr/>
          <p:nvPr/>
        </p:nvSpPr>
        <p:spPr>
          <a:xfrm>
            <a:off x="5148060" y="3039956"/>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25" name="正方形/長方形 24"/>
          <p:cNvSpPr/>
          <p:nvPr/>
        </p:nvSpPr>
        <p:spPr>
          <a:xfrm>
            <a:off x="5148060"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5148060"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7021953" y="3687814"/>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31" name="正方形/長方形 30"/>
          <p:cNvSpPr/>
          <p:nvPr/>
        </p:nvSpPr>
        <p:spPr>
          <a:xfrm>
            <a:off x="7021953" y="3033263"/>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32" name="正方形/長方形 31"/>
          <p:cNvSpPr/>
          <p:nvPr/>
        </p:nvSpPr>
        <p:spPr>
          <a:xfrm>
            <a:off x="7021953" y="2388089"/>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3" name="正方形/長方形 32"/>
          <p:cNvSpPr/>
          <p:nvPr/>
        </p:nvSpPr>
        <p:spPr>
          <a:xfrm>
            <a:off x="7021953" y="1720120"/>
            <a:ext cx="1656455"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連携機能</a:t>
            </a:r>
          </a:p>
        </p:txBody>
      </p:sp>
      <p:sp>
        <p:nvSpPr>
          <p:cNvPr id="34" name="正方形/長方形 33"/>
          <p:cNvSpPr/>
          <p:nvPr/>
        </p:nvSpPr>
        <p:spPr>
          <a:xfrm>
            <a:off x="7021953" y="1052736"/>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1400269" y="43581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3274166" y="4363517"/>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5148056" y="4351099"/>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7021953" y="43565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67" name="テキスト ボックス 66"/>
          <p:cNvSpPr txBox="1"/>
          <p:nvPr/>
        </p:nvSpPr>
        <p:spPr>
          <a:xfrm>
            <a:off x="1394317" y="731981"/>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330489" y="736640"/>
            <a:ext cx="521874" cy="276999"/>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IaaS</a:t>
            </a:r>
            <a:endParaRPr kumimoji="1" lang="ja-JP" altLang="en-US" sz="1200" dirty="0">
              <a:latin typeface="Meiryo" charset="-128"/>
              <a:ea typeface="Meiryo" charset="-128"/>
              <a:cs typeface="Meiryo" charset="-128"/>
            </a:endParaRPr>
          </a:p>
        </p:txBody>
      </p:sp>
      <p:sp>
        <p:nvSpPr>
          <p:cNvPr id="69" name="テキスト ボックス 68"/>
          <p:cNvSpPr txBox="1"/>
          <p:nvPr/>
        </p:nvSpPr>
        <p:spPr>
          <a:xfrm>
            <a:off x="3383387" y="731980"/>
            <a:ext cx="1429174"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コンテナ</a:t>
            </a:r>
            <a:r>
              <a:rPr kumimoji="1" lang="en-US" altLang="ja-JP" sz="1200" dirty="0" smtClean="0">
                <a:latin typeface="Meiryo" charset="-128"/>
                <a:ea typeface="Meiryo" charset="-128"/>
                <a:cs typeface="Meiryo" charset="-128"/>
              </a:rPr>
              <a:t> </a:t>
            </a:r>
            <a:r>
              <a:rPr kumimoji="1" lang="en-US" altLang="ja-JP" sz="1200" dirty="0">
                <a:latin typeface="Meiryo" charset="-128"/>
                <a:ea typeface="Meiryo" charset="-128"/>
                <a:cs typeface="Meiryo" charset="-128"/>
              </a:rPr>
              <a:t>on IaaS</a:t>
            </a:r>
            <a:endParaRPr kumimoji="1" lang="ja-JP" altLang="en-US" sz="1200" dirty="0">
              <a:latin typeface="Meiryo" charset="-128"/>
              <a:ea typeface="Meiryo" charset="-128"/>
              <a:cs typeface="Meiryo" charset="-128"/>
            </a:endParaRPr>
          </a:p>
        </p:txBody>
      </p:sp>
      <p:sp>
        <p:nvSpPr>
          <p:cNvPr id="70" name="テキスト ボックス 69"/>
          <p:cNvSpPr txBox="1"/>
          <p:nvPr/>
        </p:nvSpPr>
        <p:spPr>
          <a:xfrm>
            <a:off x="5696949" y="739555"/>
            <a:ext cx="549831" cy="276999"/>
          </a:xfrm>
          <a:prstGeom prst="rect">
            <a:avLst/>
          </a:prstGeom>
          <a:noFill/>
        </p:spPr>
        <p:txBody>
          <a:bodyPr wrap="none" rtlCol="0">
            <a:spAutoFit/>
          </a:bodyPr>
          <a:lstStyle/>
          <a:p>
            <a:pPr algn="ctr"/>
            <a:r>
              <a:rPr kumimoji="1" lang="en-US" altLang="ja-JP" sz="1200">
                <a:latin typeface="Meiryo" charset="-128"/>
                <a:ea typeface="Meiryo" charset="-128"/>
                <a:cs typeface="Meiryo" charset="-128"/>
              </a:rPr>
              <a:t>PaaS</a:t>
            </a:r>
            <a:endParaRPr kumimoji="1" lang="ja-JP" altLang="en-US" sz="1200" dirty="0">
              <a:latin typeface="Meiryo" charset="-128"/>
              <a:ea typeface="Meiryo" charset="-128"/>
              <a:cs typeface="Meiryo" charset="-128"/>
            </a:endParaRPr>
          </a:p>
        </p:txBody>
      </p:sp>
      <p:sp>
        <p:nvSpPr>
          <p:cNvPr id="71" name="テキスト ボックス 70"/>
          <p:cNvSpPr txBox="1"/>
          <p:nvPr/>
        </p:nvSpPr>
        <p:spPr>
          <a:xfrm>
            <a:off x="7572342" y="731980"/>
            <a:ext cx="544894"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F</a:t>
            </a:r>
            <a:r>
              <a:rPr kumimoji="1" lang="en-US" altLang="ja-JP" sz="1200" dirty="0" err="1">
                <a:latin typeface="Meiryo" charset="-128"/>
                <a:ea typeface="Meiryo" charset="-128"/>
                <a:cs typeface="Meiryo" charset="-128"/>
              </a:rPr>
              <a:t>aaS</a:t>
            </a:r>
            <a:endParaRPr kumimoji="1" lang="ja-JP" altLang="en-US" sz="1200" dirty="0">
              <a:latin typeface="Meiryo" charset="-128"/>
              <a:ea typeface="Meiryo" charset="-128"/>
              <a:cs typeface="Meiryo" charset="-128"/>
            </a:endParaRPr>
          </a:p>
        </p:txBody>
      </p:sp>
      <p:sp>
        <p:nvSpPr>
          <p:cNvPr id="72" name="テキスト ボックス 71"/>
          <p:cNvSpPr txBox="1"/>
          <p:nvPr/>
        </p:nvSpPr>
        <p:spPr>
          <a:xfrm>
            <a:off x="967376" y="2135303"/>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a:t>
            </a:r>
            <a:r>
              <a:rPr kumimoji="1" lang="ja-JP" altLang="en-US" sz="1600" dirty="0" smtClean="0">
                <a:solidFill>
                  <a:schemeClr val="accent6">
                    <a:lumMod val="50000"/>
                  </a:schemeClr>
                </a:solidFill>
                <a:latin typeface="Meiryo" charset="-128"/>
                <a:ea typeface="Meiryo" charset="-128"/>
                <a:cs typeface="Meiryo" charset="-128"/>
              </a:rPr>
              <a:t>企業が</a:t>
            </a:r>
            <a:r>
              <a:rPr kumimoji="1" lang="ja-JP" altLang="en-US" sz="1600" dirty="0">
                <a:solidFill>
                  <a:schemeClr val="accent6">
                    <a:lumMod val="50000"/>
                  </a:schemeClr>
                </a:solidFill>
                <a:latin typeface="Meiryo" charset="-128"/>
                <a:ea typeface="Meiryo" charset="-128"/>
                <a:cs typeface="Meiryo" charset="-128"/>
              </a:rPr>
              <a:t>管理</a:t>
            </a:r>
          </a:p>
        </p:txBody>
      </p:sp>
      <p:sp>
        <p:nvSpPr>
          <p:cNvPr id="73" name="テキスト ボックス 72"/>
          <p:cNvSpPr txBox="1"/>
          <p:nvPr/>
        </p:nvSpPr>
        <p:spPr>
          <a:xfrm>
            <a:off x="467544" y="2130864"/>
            <a:ext cx="430887" cy="2964914"/>
          </a:xfrm>
          <a:prstGeom prst="rect">
            <a:avLst/>
          </a:prstGeom>
          <a:noFill/>
        </p:spPr>
        <p:txBody>
          <a:bodyPr vert="eaVert" wrap="none" rtlCol="0">
            <a:spAutoFit/>
          </a:bodyPr>
          <a:lstStyle/>
          <a:p>
            <a:r>
              <a:rPr kumimoji="1" lang="ja-JP" altLang="en-US" sz="1600" dirty="0">
                <a:solidFill>
                  <a:srgbClr val="0070C0"/>
                </a:solidFill>
                <a:latin typeface="Meiryo" charset="-128"/>
                <a:ea typeface="Meiryo" charset="-128"/>
                <a:cs typeface="Meiryo" charset="-128"/>
              </a:rPr>
              <a:t>クラウドサービス事業者が管理</a:t>
            </a:r>
          </a:p>
        </p:txBody>
      </p:sp>
      <p:sp>
        <p:nvSpPr>
          <p:cNvPr id="76" name="テキスト ボックス 75"/>
          <p:cNvSpPr txBox="1"/>
          <p:nvPr/>
        </p:nvSpPr>
        <p:spPr>
          <a:xfrm>
            <a:off x="6973007" y="6112868"/>
            <a:ext cx="1479892" cy="461665"/>
          </a:xfrm>
          <a:prstGeom prst="rect">
            <a:avLst/>
          </a:prstGeom>
          <a:noFill/>
        </p:spPr>
        <p:txBody>
          <a:bodyPr wrap="none" rtlCol="0">
            <a:spAutoFit/>
          </a:bodyPr>
          <a:lstStyle/>
          <a:p>
            <a:r>
              <a:rPr kumimoji="1" lang="en-US" altLang="ja-JP" sz="800" dirty="0">
                <a:solidFill>
                  <a:srgbClr val="002060"/>
                </a:solidFill>
              </a:rPr>
              <a:t>AWS Lambda</a:t>
            </a:r>
          </a:p>
          <a:p>
            <a:r>
              <a:rPr kumimoji="1" lang="en-US" altLang="ja-JP" sz="800" dirty="0">
                <a:solidFill>
                  <a:srgbClr val="002060"/>
                </a:solidFill>
              </a:rPr>
              <a:t>Google Cloud Functions</a:t>
            </a:r>
          </a:p>
          <a:p>
            <a:r>
              <a:rPr kumimoji="1" lang="en-US" altLang="ja-JP" sz="800" dirty="0">
                <a:solidFill>
                  <a:srgbClr val="002060"/>
                </a:solidFill>
              </a:rPr>
              <a:t>Microsoft Azure Functions etc. </a:t>
            </a:r>
            <a:endParaRPr kumimoji="1" lang="ja-JP" altLang="en-US" sz="800" dirty="0">
              <a:solidFill>
                <a:srgbClr val="002060"/>
              </a:solidFill>
            </a:endParaRPr>
          </a:p>
        </p:txBody>
      </p:sp>
      <p:sp>
        <p:nvSpPr>
          <p:cNvPr id="77" name="テキスト ボックス 76"/>
          <p:cNvSpPr txBox="1"/>
          <p:nvPr/>
        </p:nvSpPr>
        <p:spPr>
          <a:xfrm>
            <a:off x="5110201" y="6135687"/>
            <a:ext cx="1784463" cy="461665"/>
          </a:xfrm>
          <a:prstGeom prst="rect">
            <a:avLst/>
          </a:prstGeom>
          <a:noFill/>
        </p:spPr>
        <p:txBody>
          <a:bodyPr wrap="none" rtlCol="0">
            <a:spAutoFit/>
          </a:bodyPr>
          <a:lstStyle/>
          <a:p>
            <a:r>
              <a:rPr kumimoji="1" lang="en-US" altLang="ja-JP" sz="800" dirty="0">
                <a:solidFill>
                  <a:srgbClr val="002060"/>
                </a:solidFill>
              </a:rPr>
              <a:t>AWS EC2 Container Service</a:t>
            </a:r>
          </a:p>
          <a:p>
            <a:r>
              <a:rPr kumimoji="1" lang="en-US" altLang="ja-JP" sz="800" dirty="0">
                <a:solidFill>
                  <a:srgbClr val="002060"/>
                </a:solidFill>
              </a:rPr>
              <a:t>Google Container Engine</a:t>
            </a:r>
          </a:p>
          <a:p>
            <a:r>
              <a:rPr lang="en-US" altLang="ja-JP" sz="800" dirty="0">
                <a:solidFill>
                  <a:srgbClr val="002060"/>
                </a:solidFill>
              </a:rPr>
              <a:t>Microsoft Azure Container Service etc.</a:t>
            </a:r>
            <a:endParaRPr kumimoji="1" lang="ja-JP" altLang="en-US" sz="800" dirty="0">
              <a:solidFill>
                <a:srgbClr val="002060"/>
              </a:solidFill>
            </a:endParaRPr>
          </a:p>
        </p:txBody>
      </p:sp>
    </p:spTree>
    <p:extLst>
      <p:ext uri="{BB962C8B-B14F-4D97-AF65-F5344CB8AC3E}">
        <p14:creationId xmlns:p14="http://schemas.microsoft.com/office/powerpoint/2010/main" val="1844250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サーバーレスの仕組み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異常</a:t>
            </a:r>
            <a:r>
              <a:rPr lang="ja-JP" altLang="en-US" sz="800" smtClean="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6595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27</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オーケストレーション（</a:t>
            </a:r>
            <a:r>
              <a:rPr lang="en-US" altLang="ja-JP" sz="1400" b="1" dirty="0" smtClean="0">
                <a:solidFill>
                  <a:schemeClr val="bg2">
                    <a:lumMod val="50000"/>
                  </a:schemeClr>
                </a:solidFill>
                <a:latin typeface="Meiryo" charset="-128"/>
                <a:ea typeface="Meiryo" charset="-128"/>
                <a:cs typeface="Meiryo" charset="-128"/>
              </a:rPr>
              <a:t>Orchestration</a:t>
            </a:r>
            <a:r>
              <a:rPr lang="ja-JP" altLang="en-US" sz="1400" b="1" dirty="0" smtClean="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コレオグラフィ（</a:t>
            </a:r>
            <a:r>
              <a:rPr lang="en-US" altLang="ja-JP" sz="1400" b="1" dirty="0" smtClean="0">
                <a:solidFill>
                  <a:schemeClr val="accent6">
                    <a:lumMod val="75000"/>
                  </a:schemeClr>
                </a:solidFill>
                <a:latin typeface="Meiryo" charset="-128"/>
                <a:ea typeface="Meiryo" charset="-128"/>
                <a:cs typeface="Meiryo" charset="-128"/>
              </a:rPr>
              <a:t>Choreography</a:t>
            </a:r>
            <a:r>
              <a:rPr lang="ja-JP" altLang="en-US" sz="1400" b="1" dirty="0" smtClean="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smtClean="0">
                <a:solidFill>
                  <a:srgbClr val="953735"/>
                </a:solidFill>
                <a:latin typeface="Meiryo" charset="-128"/>
                <a:ea typeface="Meiryo" charset="-128"/>
                <a:cs typeface="Meiryo" charset="-128"/>
              </a:rPr>
              <a:t>リクエスト</a:t>
            </a:r>
            <a:endParaRPr kumimoji="1" lang="ja-JP" altLang="en-US" sz="600" dirty="0">
              <a:solidFill>
                <a:srgbClr val="953735"/>
              </a:solidFill>
              <a:latin typeface="Meiryo" charset="-128"/>
              <a:ea typeface="Meiryo" charset="-128"/>
              <a:cs typeface="Meiryo" charset="-128"/>
            </a:endParaRP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smtClean="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smtClean="0">
                <a:solidFill>
                  <a:srgbClr val="0070C0"/>
                </a:solidFill>
                <a:latin typeface="Meiryo" charset="-128"/>
                <a:ea typeface="Meiryo" charset="-128"/>
                <a:cs typeface="Meiryo" charset="-128"/>
              </a:rPr>
              <a:t>サービス</a:t>
            </a:r>
            <a:endParaRPr lang="en-US" altLang="ja-JP" sz="800" dirty="0" smtClean="0">
              <a:solidFill>
                <a:srgbClr val="0070C0"/>
              </a:solidFill>
              <a:latin typeface="Meiryo" charset="-128"/>
              <a:ea typeface="Meiryo" charset="-128"/>
              <a:cs typeface="Meiryo" charset="-128"/>
            </a:endParaRPr>
          </a:p>
          <a:p>
            <a:pPr algn="ctr"/>
            <a:r>
              <a:rPr lang="ja-JP" altLang="en-US" sz="400" dirty="0" smtClean="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smtClean="0">
                <a:solidFill>
                  <a:srgbClr val="0432FF"/>
                </a:solidFill>
                <a:latin typeface="Meiryo" charset="-128"/>
                <a:ea typeface="Meiryo" charset="-128"/>
                <a:cs typeface="Meiryo" charset="-128"/>
              </a:rPr>
              <a:t>サービス</a:t>
            </a:r>
            <a:endParaRPr lang="en-US" altLang="ja-JP" sz="800" dirty="0" smtClean="0">
              <a:solidFill>
                <a:srgbClr val="0432FF"/>
              </a:solidFill>
              <a:latin typeface="Meiryo" charset="-128"/>
              <a:ea typeface="Meiryo" charset="-128"/>
              <a:cs typeface="Meiryo" charset="-128"/>
            </a:endParaRPr>
          </a:p>
          <a:p>
            <a:pPr algn="ctr"/>
            <a:r>
              <a:rPr lang="ja-JP" altLang="en-US" sz="400" dirty="0" smtClean="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smtClean="0">
                <a:solidFill>
                  <a:schemeClr val="accent3">
                    <a:lumMod val="50000"/>
                  </a:schemeClr>
                </a:solidFill>
                <a:latin typeface="Meiryo" charset="-128"/>
                <a:ea typeface="Meiryo" charset="-128"/>
                <a:cs typeface="Meiryo" charset="-128"/>
              </a:rPr>
              <a:t>全体の処理の流れを制御する指揮者にあたるプログラムが存在し、指揮者から</a:t>
            </a:r>
            <a:r>
              <a:rPr lang="ja-JP" altLang="en-US" sz="1050" dirty="0">
                <a:solidFill>
                  <a:schemeClr val="accent3">
                    <a:lumMod val="50000"/>
                  </a:schemeClr>
                </a:solidFill>
                <a:latin typeface="Meiryo" charset="-128"/>
                <a:ea typeface="Meiryo" charset="-128"/>
                <a:cs typeface="Meiryo" charset="-128"/>
              </a:rPr>
              <a:t>のリクエストに</a:t>
            </a:r>
            <a:r>
              <a:rPr lang="ja-JP" altLang="en-US" sz="1050" dirty="0" smtClean="0">
                <a:solidFill>
                  <a:schemeClr val="accent3">
                    <a:lumMod val="50000"/>
                  </a:schemeClr>
                </a:solidFill>
                <a:latin typeface="Meiryo" charset="-128"/>
                <a:ea typeface="Meiryo" charset="-128"/>
                <a:cs typeface="Meiryo" charset="-128"/>
              </a:rPr>
              <a:t>よってサービスを</a:t>
            </a:r>
            <a:r>
              <a:rPr lang="ja-JP" altLang="en-US" sz="1050" dirty="0">
                <a:solidFill>
                  <a:schemeClr val="accent3">
                    <a:lumMod val="50000"/>
                  </a:schemeClr>
                </a:solidFill>
                <a:latin typeface="Meiryo" charset="-128"/>
                <a:ea typeface="Meiryo" charset="-128"/>
                <a:cs typeface="Meiryo" charset="-128"/>
              </a:rPr>
              <a:t>実行し、実行結果をレスポンスと</a:t>
            </a:r>
            <a:r>
              <a:rPr lang="ja-JP" altLang="en-US" sz="1050" dirty="0" smtClean="0">
                <a:solidFill>
                  <a:schemeClr val="accent3">
                    <a:lumMod val="50000"/>
                  </a:schemeClr>
                </a:solidFill>
                <a:latin typeface="Meiryo" charset="-128"/>
                <a:ea typeface="Meiryo" charset="-128"/>
                <a:cs typeface="Meiryo" charset="-128"/>
              </a:rPr>
              <a:t>して指揮者に返して処理を継続させるプログラム実行方式。</a:t>
            </a:r>
            <a:endParaRPr lang="ja-JP" altLang="en-US" sz="1050" dirty="0">
              <a:solidFill>
                <a:schemeClr val="accent3">
                  <a:lumMod val="50000"/>
                </a:schemeClr>
              </a:solidFill>
              <a:latin typeface="Meiryo" charset="-128"/>
              <a:ea typeface="Meiryo" charset="-128"/>
              <a:cs typeface="Meiryo" charset="-128"/>
            </a:endParaRP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a:t>
            </a:r>
            <a:r>
              <a:rPr lang="ja-JP" altLang="en-US" sz="1050" dirty="0" smtClean="0">
                <a:solidFill>
                  <a:schemeClr val="accent6">
                    <a:lumMod val="75000"/>
                  </a:schemeClr>
                </a:solidFill>
                <a:latin typeface="Meiryo" charset="-128"/>
                <a:ea typeface="Meiryo" charset="-128"/>
                <a:cs typeface="Meiryo" charset="-128"/>
              </a:rPr>
              <a:t>サービスの</a:t>
            </a:r>
            <a:r>
              <a:rPr lang="ja-JP" altLang="en-US" sz="1050" dirty="0">
                <a:solidFill>
                  <a:schemeClr val="accent6">
                    <a:lumMod val="75000"/>
                  </a:schemeClr>
                </a:solidFill>
                <a:latin typeface="Meiryo" charset="-128"/>
                <a:ea typeface="Meiryo" charset="-128"/>
                <a:cs typeface="Meiryo" charset="-128"/>
              </a:rPr>
              <a:t>呼び出しを制御する指揮者は存在せず、個々のサービスに予め与えられた動作条件</a:t>
            </a:r>
            <a:r>
              <a:rPr lang="ja-JP" altLang="en-US" sz="1050" dirty="0" smtClean="0">
                <a:solidFill>
                  <a:schemeClr val="accent6">
                    <a:lumMod val="75000"/>
                  </a:schemeClr>
                </a:solidFill>
                <a:latin typeface="Meiryo" charset="-128"/>
                <a:ea typeface="Meiryo" charset="-128"/>
                <a:cs typeface="Meiryo" charset="-128"/>
              </a:rPr>
              <a:t>や次</a:t>
            </a:r>
            <a:r>
              <a:rPr lang="ja-JP" altLang="en-US" sz="1050" dirty="0">
                <a:solidFill>
                  <a:schemeClr val="accent6">
                    <a:lumMod val="75000"/>
                  </a:schemeClr>
                </a:solidFill>
                <a:latin typeface="Meiryo" charset="-128"/>
                <a:ea typeface="Meiryo" charset="-128"/>
                <a:cs typeface="Meiryo" charset="-128"/>
              </a:rPr>
              <a:t>に</a:t>
            </a:r>
            <a:r>
              <a:rPr lang="ja-JP" altLang="en-US" sz="1050" dirty="0" smtClean="0">
                <a:solidFill>
                  <a:schemeClr val="accent6">
                    <a:lumMod val="75000"/>
                  </a:schemeClr>
                </a:solidFill>
                <a:latin typeface="Meiryo" charset="-128"/>
                <a:ea typeface="Meiryo" charset="-128"/>
                <a:cs typeface="Meiryo" charset="-128"/>
              </a:rPr>
              <a:t>どのサービスを起動させるかと</a:t>
            </a:r>
            <a:r>
              <a:rPr lang="ja-JP" altLang="en-US" sz="1050" dirty="0">
                <a:solidFill>
                  <a:schemeClr val="accent6">
                    <a:lumMod val="75000"/>
                  </a:schemeClr>
                </a:solidFill>
                <a:latin typeface="Meiryo" charset="-128"/>
                <a:ea typeface="Meiryo" charset="-128"/>
                <a:cs typeface="Meiryo" charset="-128"/>
              </a:rPr>
              <a:t>いった</a:t>
            </a:r>
            <a:r>
              <a:rPr lang="ja-JP" altLang="en-US" sz="1050" b="1" dirty="0" smtClean="0">
                <a:solidFill>
                  <a:schemeClr val="accent6">
                    <a:lumMod val="75000"/>
                  </a:schemeClr>
                </a:solidFill>
                <a:latin typeface="Meiryo" charset="-128"/>
                <a:ea typeface="Meiryo" charset="-128"/>
                <a:cs typeface="Meiryo" charset="-128"/>
              </a:rPr>
              <a:t>振り付け</a:t>
            </a:r>
            <a:r>
              <a:rPr lang="ja-JP" altLang="en-US" sz="1050" dirty="0" smtClean="0">
                <a:solidFill>
                  <a:schemeClr val="accent6">
                    <a:lumMod val="75000"/>
                  </a:schemeClr>
                </a:solidFill>
                <a:latin typeface="Meiryo" charset="-128"/>
                <a:ea typeface="Meiryo" charset="-128"/>
                <a:cs typeface="Meiryo" charset="-128"/>
              </a:rPr>
              <a:t>に従って自律的に動作させるプログラム</a:t>
            </a:r>
            <a:r>
              <a:rPr lang="ja-JP" altLang="en-US" sz="1050" dirty="0">
                <a:solidFill>
                  <a:schemeClr val="accent6">
                    <a:lumMod val="75000"/>
                  </a:schemeClr>
                </a:solidFill>
                <a:latin typeface="Meiryo" charset="-128"/>
                <a:ea typeface="Meiryo" charset="-128"/>
                <a:cs typeface="Meiryo" charset="-128"/>
              </a:rPr>
              <a:t>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smtClean="0">
                <a:solidFill>
                  <a:schemeClr val="bg2">
                    <a:lumMod val="50000"/>
                  </a:schemeClr>
                </a:solidFill>
                <a:latin typeface="Meiryo" charset="-128"/>
                <a:ea typeface="Meiryo" charset="-128"/>
                <a:cs typeface="Meiryo" charset="-128"/>
              </a:rPr>
              <a:t>指揮者の</a:t>
            </a:r>
            <a:r>
              <a:rPr kumimoji="1" lang="ja-JP" altLang="en-US" sz="800" smtClean="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smtClean="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smtClean="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利用</a:t>
            </a:r>
            <a:r>
              <a:rPr lang="ja-JP" altLang="en-US" sz="1000" dirty="0">
                <a:solidFill>
                  <a:schemeClr val="accent3">
                    <a:lumMod val="50000"/>
                  </a:schemeClr>
                </a:solidFill>
                <a:latin typeface="Meiryo" charset="-128"/>
                <a:ea typeface="Meiryo" charset="-128"/>
                <a:cs typeface="Meiryo" charset="-128"/>
              </a:rPr>
              <a:t>する全てのサービスは、指揮者であるプログラムが処理の順序</a:t>
            </a:r>
            <a:r>
              <a:rPr lang="ja-JP" altLang="en-US" sz="1000" dirty="0" smtClean="0">
                <a:solidFill>
                  <a:schemeClr val="accent3">
                    <a:lumMod val="50000"/>
                  </a:schemeClr>
                </a:solidFill>
                <a:latin typeface="Meiryo" charset="-128"/>
                <a:ea typeface="Meiryo" charset="-128"/>
                <a:cs typeface="Meiryo" charset="-128"/>
              </a:rPr>
              <a:t>や得られた結果に続く処理</a:t>
            </a:r>
            <a:r>
              <a:rPr lang="ja-JP" altLang="en-US" sz="1000" dirty="0">
                <a:solidFill>
                  <a:schemeClr val="accent3">
                    <a:lumMod val="50000"/>
                  </a:schemeClr>
                </a:solidFill>
                <a:latin typeface="Meiryo" charset="-128"/>
                <a:ea typeface="Meiryo" charset="-128"/>
                <a:cs typeface="Meiryo" charset="-128"/>
              </a:rPr>
              <a:t>を</a:t>
            </a:r>
            <a:r>
              <a:rPr lang="ja-JP" altLang="en-US" sz="1000" dirty="0" smtClean="0">
                <a:solidFill>
                  <a:schemeClr val="accent3">
                    <a:lumMod val="50000"/>
                  </a:schemeClr>
                </a:solidFill>
                <a:latin typeface="Meiryo" charset="-128"/>
                <a:ea typeface="Meiryo" charset="-128"/>
                <a:cs typeface="Meiryo" charset="-128"/>
              </a:rPr>
              <a:t>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サブルーチン・コール</a:t>
            </a:r>
            <a:r>
              <a:rPr lang="ja-JP" altLang="en-US" sz="1000" dirty="0">
                <a:solidFill>
                  <a:schemeClr val="accent3">
                    <a:lumMod val="50000"/>
                  </a:schemeClr>
                </a:solidFill>
                <a:latin typeface="Meiryo" charset="-128"/>
                <a:ea typeface="Meiryo" charset="-128"/>
                <a:cs typeface="Meiryo" charset="-128"/>
              </a:rPr>
              <a:t>や</a:t>
            </a:r>
            <a:r>
              <a:rPr lang="ja-JP" altLang="en-US" sz="1000" dirty="0" smtClean="0">
                <a:solidFill>
                  <a:schemeClr val="accent3">
                    <a:lumMod val="50000"/>
                  </a:schemeClr>
                </a:solidFill>
                <a:latin typeface="Meiryo" charset="-128"/>
                <a:ea typeface="Meiryo" charset="-128"/>
                <a:cs typeface="Meiryo" charset="-128"/>
              </a:rPr>
              <a:t>メソッド・インボケーション（呼び出し）と同様の考え方。</a:t>
            </a:r>
            <a:endParaRPr lang="ja-JP" altLang="en-US" sz="1000" dirty="0">
              <a:solidFill>
                <a:schemeClr val="accent3">
                  <a:lumMod val="50000"/>
                </a:schemeClr>
              </a:solidFill>
              <a:latin typeface="Meiryo" charset="-128"/>
              <a:ea typeface="Meiryo" charset="-128"/>
              <a:cs typeface="Meiryo" charset="-128"/>
            </a:endParaRP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smtClean="0">
                <a:solidFill>
                  <a:schemeClr val="accent6">
                    <a:lumMod val="75000"/>
                  </a:schemeClr>
                </a:solidFill>
                <a:latin typeface="Meiryo" charset="-128"/>
                <a:ea typeface="Meiryo" charset="-128"/>
                <a:cs typeface="Meiryo" charset="-128"/>
              </a:rPr>
              <a:t>イベント・ドリブン方式に向いている</a:t>
            </a:r>
            <a:endParaRPr lang="en-US" altLang="ja-JP" sz="1100" b="1" dirty="0" smtClean="0">
              <a:solidFill>
                <a:schemeClr val="accent6">
                  <a:lumMod val="75000"/>
                </a:schemeClr>
              </a:solidFill>
              <a:latin typeface="Meiryo" charset="-128"/>
              <a:ea typeface="Meiryo" charset="-128"/>
              <a:cs typeface="Meiryo" charset="-128"/>
            </a:endParaRPr>
          </a:p>
          <a:p>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イベントの</a:t>
            </a:r>
            <a:r>
              <a:rPr lang="ja-JP" altLang="en-US" sz="1000" dirty="0">
                <a:solidFill>
                  <a:schemeClr val="accent6">
                    <a:lumMod val="75000"/>
                  </a:schemeClr>
                </a:solidFill>
                <a:latin typeface="Meiryo" charset="-128"/>
                <a:ea typeface="Meiryo" charset="-128"/>
                <a:cs typeface="Meiryo" charset="-128"/>
              </a:rPr>
              <a:t>発生によって特定の業務</a:t>
            </a:r>
            <a:r>
              <a:rPr lang="ja-JP" altLang="en-US" sz="1000" dirty="0" smtClean="0">
                <a:solidFill>
                  <a:schemeClr val="accent6">
                    <a:lumMod val="75000"/>
                  </a:schemeClr>
                </a:solidFill>
                <a:latin typeface="Meiryo" charset="-128"/>
                <a:ea typeface="Meiryo" charset="-128"/>
                <a:cs typeface="Meiryo" charset="-128"/>
              </a:rPr>
              <a:t>処理サービスが</a:t>
            </a:r>
            <a:r>
              <a:rPr lang="ja-JP" altLang="en-US" sz="1000" dirty="0">
                <a:solidFill>
                  <a:schemeClr val="accent6">
                    <a:lumMod val="75000"/>
                  </a:schemeClr>
                </a:solidFill>
                <a:latin typeface="Meiryo" charset="-128"/>
                <a:ea typeface="Meiryo" charset="-128"/>
                <a:cs typeface="Meiryo" charset="-128"/>
              </a:rPr>
              <a:t>駆動される</a:t>
            </a:r>
            <a:r>
              <a:rPr lang="ja-JP" altLang="en-US" sz="1000" dirty="0" smtClean="0">
                <a:solidFill>
                  <a:schemeClr val="accent6">
                    <a:lumMod val="75000"/>
                  </a:schemeClr>
                </a:solidFill>
                <a:latin typeface="Meiryo" charset="-128"/>
                <a:ea typeface="Meiryo" charset="-128"/>
                <a:cs typeface="Meiryo" charset="-128"/>
              </a:rPr>
              <a:t>方式。 イベントの例</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新規に注文が入った</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倉庫に商品が</a:t>
            </a:r>
            <a:r>
              <a:rPr lang="ja-JP" altLang="en-US" sz="1000" dirty="0">
                <a:solidFill>
                  <a:schemeClr val="accent6">
                    <a:lumMod val="75000"/>
                  </a:schemeClr>
                </a:solidFill>
                <a:latin typeface="Meiryo" charset="-128"/>
                <a:ea typeface="Meiryo" charset="-128"/>
                <a:cs typeface="Meiryo" charset="-128"/>
              </a:rPr>
              <a:t>入庫した</a:t>
            </a: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新規顧客が登録された　など</a:t>
            </a:r>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発生したイベントを</a:t>
            </a:r>
            <a:r>
              <a:rPr lang="ja-JP" altLang="en-US" sz="1000" dirty="0">
                <a:solidFill>
                  <a:schemeClr val="accent6">
                    <a:lumMod val="75000"/>
                  </a:schemeClr>
                </a:solidFill>
                <a:latin typeface="Meiryo" charset="-128"/>
                <a:ea typeface="Meiryo" charset="-128"/>
                <a:cs typeface="Meiryo" charset="-128"/>
              </a:rPr>
              <a:t>他</a:t>
            </a:r>
            <a:r>
              <a:rPr lang="ja-JP" altLang="en-US" sz="1000" dirty="0" smtClean="0">
                <a:solidFill>
                  <a:schemeClr val="accent6">
                    <a:lumMod val="75000"/>
                  </a:schemeClr>
                </a:solidFill>
                <a:latin typeface="Meiryo" charset="-128"/>
                <a:ea typeface="Meiryo" charset="-128"/>
                <a:cs typeface="Meiryo" charset="-128"/>
              </a:rPr>
              <a:t>のサービスに</a:t>
            </a:r>
            <a:r>
              <a:rPr lang="ja-JP" altLang="en-US" sz="1000" dirty="0">
                <a:solidFill>
                  <a:schemeClr val="accent6">
                    <a:lumMod val="75000"/>
                  </a:schemeClr>
                </a:solidFill>
                <a:latin typeface="Meiryo" charset="-128"/>
                <a:ea typeface="Meiryo" charset="-128"/>
                <a:cs typeface="Meiryo" charset="-128"/>
              </a:rPr>
              <a:t>通知すること</a:t>
            </a:r>
            <a:r>
              <a:rPr lang="ja-JP" altLang="en-US" sz="1000" dirty="0" smtClean="0">
                <a:solidFill>
                  <a:schemeClr val="accent6">
                    <a:lumMod val="75000"/>
                  </a:schemeClr>
                </a:solidFill>
                <a:latin typeface="Meiryo" charset="-128"/>
                <a:ea typeface="Meiryo" charset="-128"/>
                <a:cs typeface="Meiryo" charset="-128"/>
              </a:rPr>
              <a:t>で</a:t>
            </a:r>
            <a:r>
              <a:rPr lang="en-US" altLang="ja-JP" sz="1000" dirty="0" smtClean="0">
                <a:solidFill>
                  <a:schemeClr val="accent6">
                    <a:lumMod val="75000"/>
                  </a:schemeClr>
                </a:solidFill>
                <a:latin typeface="Meiryo" charset="-128"/>
                <a:ea typeface="Meiryo" charset="-128"/>
                <a:cs typeface="Meiryo" charset="-128"/>
              </a:rPr>
              <a:t>､</a:t>
            </a:r>
            <a:r>
              <a:rPr lang="ja-JP" altLang="en-US" sz="1000" dirty="0" smtClean="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smtClean="0">
                <a:solidFill>
                  <a:schemeClr val="accent6">
                    <a:lumMod val="75000"/>
                  </a:schemeClr>
                </a:solidFill>
                <a:latin typeface="Meiryo" charset="-128"/>
                <a:ea typeface="Meiryo" charset="-128"/>
                <a:cs typeface="Meiryo" charset="-128"/>
              </a:rPr>
              <a:t>FaaS</a:t>
            </a:r>
            <a:r>
              <a:rPr lang="ja-JP" altLang="en-US" sz="1400" b="1" dirty="0" smtClean="0">
                <a:solidFill>
                  <a:schemeClr val="accent6">
                    <a:lumMod val="75000"/>
                  </a:schemeClr>
                </a:solidFill>
                <a:latin typeface="Meiryo" charset="-128"/>
                <a:ea typeface="Meiryo" charset="-128"/>
                <a:cs typeface="Meiryo" charset="-128"/>
              </a:rPr>
              <a:t>：</a:t>
            </a:r>
            <a:r>
              <a:rPr lang="en-US" altLang="ja-JP" sz="1400" b="1" dirty="0" smtClean="0">
                <a:solidFill>
                  <a:schemeClr val="accent6">
                    <a:lumMod val="75000"/>
                  </a:schemeClr>
                </a:solidFill>
                <a:latin typeface="Meiryo" charset="-128"/>
                <a:ea typeface="Meiryo" charset="-128"/>
                <a:cs typeface="Meiryo" charset="-128"/>
              </a:rPr>
              <a:t>Function as a Service</a:t>
            </a:r>
            <a:endParaRPr lang="en-US" altLang="ja-JP" sz="1000" dirty="0" smtClean="0">
              <a:solidFill>
                <a:schemeClr val="accent6">
                  <a:lumMod val="75000"/>
                </a:schemeClr>
              </a:solidFill>
              <a:latin typeface="Meiryo" charset="-128"/>
              <a:ea typeface="Meiryo" charset="-128"/>
              <a:cs typeface="Meiryo" charset="-128"/>
            </a:endParaRPr>
          </a:p>
          <a:p>
            <a:r>
              <a:rPr lang="ja-JP" altLang="en-US" sz="1000" dirty="0" smtClean="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smtClean="0">
              <a:solidFill>
                <a:schemeClr val="accent6">
                  <a:lumMod val="75000"/>
                </a:schemeClr>
              </a:solidFill>
              <a:latin typeface="Meiryo" charset="-128"/>
              <a:ea typeface="Meiryo" charset="-128"/>
              <a:cs typeface="Meiryo" charset="-128"/>
            </a:endParaRPr>
          </a:p>
          <a:p>
            <a:r>
              <a:rPr lang="en-US" altLang="ja-JP" sz="800" dirty="0" smtClean="0">
                <a:solidFill>
                  <a:schemeClr val="accent6">
                    <a:lumMod val="75000"/>
                  </a:schemeClr>
                </a:solidFill>
                <a:latin typeface="Meiryo" charset="-128"/>
                <a:ea typeface="Meiryo" charset="-128"/>
                <a:cs typeface="Meiryo" charset="-128"/>
              </a:rPr>
              <a:t>AWS</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Lambda</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Microsoft</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Azure Functions</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Google</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Cloud Functions</a:t>
            </a:r>
            <a:r>
              <a:rPr lang="ja-JP" altLang="en-US" sz="800" dirty="0" smtClean="0">
                <a:solidFill>
                  <a:schemeClr val="accent6">
                    <a:lumMod val="75000"/>
                  </a:schemeClr>
                </a:solidFill>
                <a:latin typeface="Meiryo" charset="-128"/>
                <a:ea typeface="Meiryo" charset="-128"/>
                <a:cs typeface="Meiryo" charset="-128"/>
              </a:rPr>
              <a:t>など</a:t>
            </a:r>
            <a:r>
              <a:rPr lang="en-US" altLang="ja-JP" sz="800" dirty="0" smtClean="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1647822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112498" y="2037812"/>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58273" y="2136191"/>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マイクロサービス（</a:t>
            </a:r>
            <a:r>
              <a:rPr kumimoji="1" lang="en-US" altLang="ja-JP" dirty="0" smtClean="0"/>
              <a:t>Micro Service</a:t>
            </a:r>
            <a:r>
              <a:rPr kumimoji="1" lang="ja-JP" altLang="en-US"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p:cNvSpPr/>
          <p:nvPr/>
        </p:nvSpPr>
        <p:spPr>
          <a:xfrm>
            <a:off x="899592" y="2037812"/>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18591" y="2131416"/>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37590" y="2225020"/>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5622" y="264275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025622" y="304557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1025622" y="344839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1025622" y="3847826"/>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025622" y="4247258"/>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737590"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4" name="正方形/長方形 13"/>
          <p:cNvSpPr/>
          <p:nvPr/>
        </p:nvSpPr>
        <p:spPr>
          <a:xfrm>
            <a:off x="312419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5" name="正方形/長方形 14"/>
          <p:cNvSpPr/>
          <p:nvPr/>
        </p:nvSpPr>
        <p:spPr>
          <a:xfrm>
            <a:off x="1930894"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17" name="直線コネクタ 16"/>
          <p:cNvCxnSpPr>
            <a:stCxn id="13" idx="2"/>
            <a:endCxn id="6" idx="0"/>
          </p:cNvCxnSpPr>
          <p:nvPr/>
        </p:nvCxnSpPr>
        <p:spPr>
          <a:xfrm>
            <a:off x="1250639" y="1804263"/>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43943" y="1801285"/>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524944" y="1804263"/>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37590" y="4875002"/>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共有データ</a:t>
            </a:r>
            <a:endParaRPr kumimoji="1" lang="ja-JP" altLang="en-US" sz="1200" dirty="0">
              <a:solidFill>
                <a:srgbClr val="FFFFFF"/>
              </a:solidFill>
              <a:latin typeface="Meiryo" charset="-128"/>
              <a:ea typeface="Meiryo" charset="-128"/>
              <a:cs typeface="Meiryo" charset="-128"/>
            </a:endParaRPr>
          </a:p>
        </p:txBody>
      </p:sp>
      <p:sp>
        <p:nvSpPr>
          <p:cNvPr id="27" name="上下矢印 26"/>
          <p:cNvSpPr/>
          <p:nvPr/>
        </p:nvSpPr>
        <p:spPr>
          <a:xfrm>
            <a:off x="2312332" y="4688072"/>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5014392" y="2962641"/>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4995953" y="366286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6959146" y="366226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35" name="正方形/長方形 34"/>
          <p:cNvSpPr/>
          <p:nvPr/>
        </p:nvSpPr>
        <p:spPr>
          <a:xfrm>
            <a:off x="5990321" y="4591485"/>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500404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8" name="正方形/長方形 37"/>
          <p:cNvSpPr/>
          <p:nvPr/>
        </p:nvSpPr>
        <p:spPr>
          <a:xfrm>
            <a:off x="7390656"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9" name="正方形/長方形 38"/>
          <p:cNvSpPr/>
          <p:nvPr/>
        </p:nvSpPr>
        <p:spPr>
          <a:xfrm>
            <a:off x="6197352"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40" name="直線コネクタ 39"/>
          <p:cNvCxnSpPr>
            <a:stCxn id="37" idx="2"/>
            <a:endCxn id="46" idx="0"/>
          </p:cNvCxnSpPr>
          <p:nvPr/>
        </p:nvCxnSpPr>
        <p:spPr>
          <a:xfrm>
            <a:off x="5517097" y="1804263"/>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710401" y="1801285"/>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64626" y="1804263"/>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97352" y="5117023"/>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46" name="正方形/長方形 45"/>
          <p:cNvSpPr/>
          <p:nvPr/>
        </p:nvSpPr>
        <p:spPr>
          <a:xfrm>
            <a:off x="5004048" y="2224969"/>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710401" y="2969224"/>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4" name="円柱 63"/>
          <p:cNvSpPr/>
          <p:nvPr/>
        </p:nvSpPr>
        <p:spPr>
          <a:xfrm>
            <a:off x="7408641" y="4172503"/>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5" name="円柱 64"/>
          <p:cNvSpPr/>
          <p:nvPr/>
        </p:nvSpPr>
        <p:spPr>
          <a:xfrm>
            <a:off x="5005816" y="4185035"/>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cxnSp>
        <p:nvCxnSpPr>
          <p:cNvPr id="67" name="直線矢印コネクタ 66"/>
          <p:cNvCxnSpPr>
            <a:stCxn id="46" idx="2"/>
            <a:endCxn id="32" idx="0"/>
          </p:cNvCxnSpPr>
          <p:nvPr/>
        </p:nvCxnSpPr>
        <p:spPr>
          <a:xfrm flipH="1">
            <a:off x="5734472" y="2554896"/>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716033" y="3292568"/>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34472" y="3292568"/>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716033" y="3992791"/>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710401" y="3992196"/>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420824" y="399219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621353" y="4921412"/>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820950" y="3993325"/>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96220" y="299072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005087" y="904475"/>
            <a:ext cx="2877711"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モノシリック</a:t>
            </a:r>
            <a:r>
              <a:rPr lang="ja-JP" altLang="en-US" sz="1400" dirty="0" smtClean="0">
                <a:solidFill>
                  <a:schemeClr val="bg2">
                    <a:lumMod val="50000"/>
                  </a:schemeClr>
                </a:solidFill>
                <a:latin typeface="Meiryo" charset="-128"/>
                <a:ea typeface="Meiryo" charset="-128"/>
                <a:cs typeface="Meiryo" charset="-128"/>
              </a:rPr>
              <a:t>なアプリケーション</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813711" y="904453"/>
            <a:ext cx="3775393"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マイクロサービス</a:t>
            </a:r>
            <a:r>
              <a:rPr lang="ja-JP" altLang="en-US" sz="1400" dirty="0" smtClean="0">
                <a:solidFill>
                  <a:schemeClr val="accent6">
                    <a:lumMod val="75000"/>
                  </a:schemeClr>
                </a:solidFill>
                <a:latin typeface="Meiryo" charset="-128"/>
                <a:ea typeface="Meiryo" charset="-128"/>
                <a:cs typeface="Meiryo" charset="-128"/>
              </a:rPr>
              <a:t>化されたアプリケーション</a:t>
            </a:r>
            <a:endParaRPr kumimoji="1" lang="ja-JP" altLang="en-US" sz="14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96674" y="5154064"/>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smtClean="0">
                <a:solidFill>
                  <a:schemeClr val="bg2">
                    <a:lumMod val="50000"/>
                  </a:schemeClr>
                </a:solidFill>
                <a:latin typeface="Meiryo" charset="-128"/>
                <a:ea typeface="Meiryo" charset="-128"/>
                <a:cs typeface="Meiryo" charset="-128"/>
              </a:rPr>
              <a:t>巨大</a:t>
            </a:r>
            <a:r>
              <a:rPr kumimoji="1" lang="ja-JP" altLang="en-US" sz="800" dirty="0" smtClean="0">
                <a:solidFill>
                  <a:schemeClr val="bg2">
                    <a:lumMod val="50000"/>
                  </a:schemeClr>
                </a:solidFill>
                <a:latin typeface="Meiryo" charset="-128"/>
                <a:ea typeface="Meiryo" charset="-128"/>
                <a:cs typeface="Meiryo" charset="-128"/>
              </a:rPr>
              <a:t>な１枚岩のような</a:t>
            </a:r>
            <a:endParaRPr kumimoji="1" lang="ja-JP" altLang="en-US" sz="800" dirty="0">
              <a:solidFill>
                <a:schemeClr val="bg2">
                  <a:lumMod val="50000"/>
                </a:schemeClr>
              </a:solidFill>
              <a:latin typeface="Meiryo" charset="-128"/>
              <a:ea typeface="Meiryo" charset="-128"/>
              <a:cs typeface="Meiryo" charset="-128"/>
            </a:endParaRPr>
          </a:p>
        </p:txBody>
      </p:sp>
      <p:sp>
        <p:nvSpPr>
          <p:cNvPr id="128" name="テキスト ボックス 127"/>
          <p:cNvSpPr txBox="1"/>
          <p:nvPr/>
        </p:nvSpPr>
        <p:spPr>
          <a:xfrm>
            <a:off x="631338" y="5655279"/>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一連の注文処理は問題なく処理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注文が増えれば、インスタンスを増やすことで対応</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FF0000"/>
                </a:solidFill>
                <a:latin typeface="Meiryo" charset="-128"/>
                <a:ea typeface="Meiryo" charset="-128"/>
                <a:cs typeface="Meiryo" charset="-128"/>
              </a:rPr>
              <a:t>機能変更が生じればアプリケーション全体を再構築</a:t>
            </a:r>
            <a:endParaRPr kumimoji="1" lang="ja-JP" altLang="en-US" sz="1050" dirty="0">
              <a:solidFill>
                <a:srgbClr val="FF0000"/>
              </a:solidFill>
              <a:latin typeface="Meiryo" charset="-128"/>
              <a:ea typeface="Meiryo" charset="-128"/>
              <a:cs typeface="Meiryo" charset="-128"/>
            </a:endParaRPr>
          </a:p>
        </p:txBody>
      </p:sp>
      <p:sp>
        <p:nvSpPr>
          <p:cNvPr id="129" name="テキスト ボックス 128"/>
          <p:cNvSpPr txBox="1"/>
          <p:nvPr/>
        </p:nvSpPr>
        <p:spPr>
          <a:xfrm>
            <a:off x="1788576" y="2301154"/>
            <a:ext cx="2188421" cy="246221"/>
          </a:xfrm>
          <a:prstGeom prst="rect">
            <a:avLst/>
          </a:prstGeom>
          <a:noFill/>
        </p:spPr>
        <p:txBody>
          <a:bodyPr wrap="none" rtlCol="0">
            <a:spAutoFit/>
          </a:bodyPr>
          <a:lstStyle/>
          <a:p>
            <a:pPr algn="ctr"/>
            <a:r>
              <a:rPr kumimoji="1" lang="ja-JP" altLang="en-US" sz="1000" dirty="0" smtClean="0">
                <a:solidFill>
                  <a:srgbClr val="953735"/>
                </a:solidFill>
                <a:latin typeface="Meiryo" charset="-128"/>
                <a:ea typeface="Meiryo" charset="-128"/>
                <a:cs typeface="Meiryo" charset="-128"/>
              </a:rPr>
              <a:t>アプリケーション・インスタンス</a:t>
            </a:r>
            <a:r>
              <a:rPr kumimoji="1" lang="en-US" altLang="ja-JP" sz="1000" dirty="0" smtClean="0">
                <a:solidFill>
                  <a:srgbClr val="953735"/>
                </a:solidFill>
                <a:latin typeface="Meiryo" charset="-128"/>
                <a:ea typeface="Meiryo" charset="-128"/>
                <a:cs typeface="Meiryo" charset="-128"/>
              </a:rPr>
              <a:t>*</a:t>
            </a:r>
            <a:endParaRPr kumimoji="1" lang="ja-JP" altLang="en-US" sz="1000" dirty="0">
              <a:solidFill>
                <a:srgbClr val="953735"/>
              </a:solidFill>
              <a:latin typeface="Meiryo" charset="-128"/>
              <a:ea typeface="Meiryo" charset="-128"/>
              <a:cs typeface="Meiryo" charset="-128"/>
            </a:endParaRPr>
          </a:p>
        </p:txBody>
      </p:sp>
      <p:sp>
        <p:nvSpPr>
          <p:cNvPr id="130" name="テキスト ボックス 129"/>
          <p:cNvSpPr txBox="1"/>
          <p:nvPr/>
        </p:nvSpPr>
        <p:spPr>
          <a:xfrm>
            <a:off x="4830857" y="5660231"/>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各マイクロサービスはインスタンスもデータも独立処理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各マイクロサービスは</a:t>
            </a:r>
            <a:r>
              <a:rPr lang="ja-JP" altLang="en-US" sz="1050" dirty="0" smtClean="0">
                <a:solidFill>
                  <a:srgbClr val="0070C0"/>
                </a:solidFill>
                <a:latin typeface="Meiryo" charset="-128"/>
                <a:ea typeface="Meiryo" charset="-128"/>
                <a:cs typeface="Meiryo" charset="-128"/>
              </a:rPr>
              <a:t>個別に変更や置き換えが可能</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マイクロサービス毎に異なるチームで対応可能</a:t>
            </a:r>
            <a:endParaRPr lang="en-US" altLang="ja-JP" sz="1050" dirty="0" smtClean="0">
              <a:solidFill>
                <a:srgbClr val="0070C0"/>
              </a:solidFill>
              <a:latin typeface="Meiryo" charset="-128"/>
              <a:ea typeface="Meiryo" charset="-128"/>
              <a:cs typeface="Meiryo" charset="-128"/>
            </a:endParaRPr>
          </a:p>
        </p:txBody>
      </p:sp>
      <p:sp>
        <p:nvSpPr>
          <p:cNvPr id="131" name="テキスト ボックス 130"/>
          <p:cNvSpPr txBox="1"/>
          <p:nvPr/>
        </p:nvSpPr>
        <p:spPr>
          <a:xfrm>
            <a:off x="4569170" y="6368748"/>
            <a:ext cx="4596130" cy="215444"/>
          </a:xfrm>
          <a:prstGeom prst="rect">
            <a:avLst/>
          </a:prstGeom>
          <a:noFill/>
        </p:spPr>
        <p:txBody>
          <a:bodyPr wrap="none" rtlCol="0">
            <a:spAutoFit/>
          </a:bodyPr>
          <a:lstStyle/>
          <a:p>
            <a:r>
              <a:rPr kumimoji="1" lang="ja-JP" altLang="en-US" sz="800" dirty="0" smtClean="0">
                <a:solidFill>
                  <a:schemeClr val="tx1">
                    <a:lumMod val="50000"/>
                    <a:lumOff val="50000"/>
                  </a:schemeClr>
                </a:solidFill>
                <a:latin typeface="Meiryo" charset="-128"/>
                <a:ea typeface="Meiryo" charset="-128"/>
                <a:cs typeface="Meiryo" charset="-128"/>
              </a:rPr>
              <a:t>インスタンス：メモリー上に展開して処理・実行できる状態となっているプログラムやデータ</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40398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クラウドによるコスト改善例</a:t>
            </a:r>
            <a:endParaRPr lang="en-US" altLang="ja-JP" sz="2400" dirty="0" smtClean="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728428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これからのシステム開発ビジネス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5" name="正方形/長方形 4"/>
          <p:cNvSpPr/>
          <p:nvPr/>
        </p:nvSpPr>
        <p:spPr>
          <a:xfrm>
            <a:off x="529308" y="1012591"/>
            <a:ext cx="8085383" cy="7037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Meiryo" charset="-128"/>
                <a:ea typeface="Meiryo" charset="-128"/>
                <a:cs typeface="Meiryo" charset="-128"/>
              </a:rPr>
              <a:t>ビジネス・スピードの加速</a:t>
            </a:r>
            <a:endParaRPr kumimoji="1" lang="ja-JP" altLang="en-US" sz="2800" b="1" dirty="0">
              <a:solidFill>
                <a:srgbClr val="FFFFFF"/>
              </a:solidFill>
              <a:latin typeface="Meiryo" charset="-128"/>
              <a:ea typeface="Meiryo" charset="-128"/>
              <a:cs typeface="Meiryo" charset="-128"/>
            </a:endParaRPr>
          </a:p>
        </p:txBody>
      </p:sp>
      <p:sp>
        <p:nvSpPr>
          <p:cNvPr id="259" name="正方形/長方形 258"/>
          <p:cNvSpPr/>
          <p:nvPr/>
        </p:nvSpPr>
        <p:spPr>
          <a:xfrm>
            <a:off x="2424080" y="2043592"/>
            <a:ext cx="6190611" cy="12465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アプリケーション開発・変更への迅速な対応</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en-US" altLang="ja-JP" sz="1400" dirty="0" err="1" smtClean="0">
                <a:solidFill>
                  <a:srgbClr val="FFFFFF"/>
                </a:solidFill>
                <a:latin typeface="Meiryo" charset="-128"/>
                <a:ea typeface="Meiryo" charset="-128"/>
                <a:cs typeface="Meiryo" charset="-128"/>
              </a:rPr>
              <a:t>eXtreme</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Programing,Scrum,Test</a:t>
            </a:r>
            <a:r>
              <a:rPr lang="en-US" altLang="ja-JP" sz="1400" dirty="0" smtClean="0">
                <a:solidFill>
                  <a:srgbClr val="FFFFFF"/>
                </a:solidFill>
                <a:latin typeface="Meiryo" charset="-128"/>
                <a:ea typeface="Meiryo" charset="-128"/>
                <a:cs typeface="Meiryo" charset="-128"/>
              </a:rPr>
              <a:t> Driven Development</a:t>
            </a:r>
            <a:r>
              <a:rPr lang="ja-JP" altLang="en-US" sz="1400" dirty="0" smtClean="0">
                <a:solidFill>
                  <a:srgbClr val="FFFFFF"/>
                </a:solidFill>
                <a:latin typeface="Meiryo" charset="-128"/>
                <a:ea typeface="Meiryo" charset="-128"/>
                <a:cs typeface="Meiryo" charset="-128"/>
              </a:rPr>
              <a:t>　など</a:t>
            </a:r>
            <a:endParaRPr kumimoji="1" lang="ja-JP" altLang="en-US" sz="1400" dirty="0">
              <a:solidFill>
                <a:srgbClr val="FFFFFF"/>
              </a:solidFill>
              <a:latin typeface="Meiryo" charset="-128"/>
              <a:ea typeface="Meiryo" charset="-128"/>
              <a:cs typeface="Meiryo" charset="-128"/>
            </a:endParaRPr>
          </a:p>
        </p:txBody>
      </p:sp>
      <p:sp>
        <p:nvSpPr>
          <p:cNvPr id="260" name="正方形/長方形 259"/>
          <p:cNvSpPr/>
          <p:nvPr/>
        </p:nvSpPr>
        <p:spPr>
          <a:xfrm>
            <a:off x="2424080" y="3560770"/>
            <a:ext cx="6190611" cy="1246504"/>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本番環境への迅速な移行・継続的デリバリー</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Chef,Jenkis,Hashicorp</a:t>
            </a:r>
            <a:r>
              <a:rPr kumimoji="1" lang="ja-JP" altLang="en-US"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en-US" altLang="ja-JP" sz="1400" dirty="0" smtClean="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261" name="正方形/長方形 260"/>
          <p:cNvSpPr/>
          <p:nvPr/>
        </p:nvSpPr>
        <p:spPr>
          <a:xfrm>
            <a:off x="2424080" y="5077949"/>
            <a:ext cx="6190611" cy="124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インフラ環境の迅速な調達・構築・変更</a:t>
            </a:r>
            <a:endParaRPr kumimoji="1" lang="en-US" altLang="ja-JP" b="1" dirty="0" smtClean="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OpenStack,</a:t>
            </a:r>
            <a:r>
              <a:rPr lang="en-US" altLang="ja-JP" sz="1400" dirty="0" err="1" smtClean="0">
                <a:solidFill>
                  <a:srgbClr val="FFFFFF"/>
                </a:solidFill>
                <a:latin typeface="Meiryo" charset="-128"/>
                <a:ea typeface="Meiryo" charset="-128"/>
                <a:cs typeface="Meiryo" charset="-128"/>
              </a:rPr>
              <a:t>vCloud</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Air,Azure</a:t>
            </a:r>
            <a:r>
              <a:rPr lang="en-US" altLang="ja-JP" sz="1400" dirty="0" smtClean="0">
                <a:solidFill>
                  <a:srgbClr val="FFFFFF"/>
                </a:solidFill>
                <a:latin typeface="Meiryo" charset="-128"/>
                <a:ea typeface="Meiryo" charset="-128"/>
                <a:cs typeface="Meiryo" charset="-128"/>
              </a:rPr>
              <a:t> Stack</a:t>
            </a:r>
            <a:r>
              <a:rPr lang="ja-JP" altLang="en-US" sz="1400" dirty="0" smtClean="0">
                <a:solidFill>
                  <a:srgbClr val="FFFFFF"/>
                </a:solidFill>
                <a:latin typeface="Meiryo" charset="-128"/>
                <a:ea typeface="Meiryo" charset="-128"/>
                <a:cs typeface="Meiryo" charset="-128"/>
              </a:rPr>
              <a:t>　など</a:t>
            </a:r>
            <a:endParaRPr lang="en-US" altLang="ja-JP" sz="1400"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高速で俊敏な開発・実行環境</a:t>
            </a:r>
            <a:endParaRPr lang="en-US" altLang="ja-JP" b="1"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Cloud </a:t>
            </a:r>
            <a:r>
              <a:rPr lang="en-US" altLang="ja-JP" sz="1400" dirty="0" err="1" smtClean="0">
                <a:solidFill>
                  <a:srgbClr val="FFFFFF"/>
                </a:solidFill>
                <a:latin typeface="Meiryo" charset="-128"/>
                <a:ea typeface="Meiryo" charset="-128"/>
                <a:cs typeface="Meiryo" charset="-128"/>
              </a:rPr>
              <a:t>Foundry,BlueMIx,Microsoft</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Azure,Force.com</a:t>
            </a:r>
            <a:r>
              <a:rPr lang="en-US" altLang="ja-JP"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8" name="ホームベース 7"/>
          <p:cNvSpPr/>
          <p:nvPr/>
        </p:nvSpPr>
        <p:spPr>
          <a:xfrm>
            <a:off x="529308" y="2043592"/>
            <a:ext cx="2109564" cy="124650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アジャイル開発</a:t>
            </a:r>
            <a:endParaRPr kumimoji="1" lang="en-US" altLang="ja-JP" sz="1600" b="1" dirty="0" smtClean="0">
              <a:solidFill>
                <a:srgbClr val="FFFFFF"/>
              </a:solidFill>
              <a:latin typeface="Meiryo" charset="-128"/>
              <a:ea typeface="Meiryo" charset="-128"/>
              <a:cs typeface="Meiryo" charset="-128"/>
            </a:endParaRPr>
          </a:p>
          <a:p>
            <a:pPr algn="ctr"/>
            <a:r>
              <a:rPr lang="en-US" altLang="ja-JP" sz="1000" dirty="0" smtClean="0">
                <a:solidFill>
                  <a:srgbClr val="FFFFFF"/>
                </a:solidFill>
                <a:latin typeface="Meiryo" charset="-128"/>
                <a:ea typeface="Meiryo" charset="-128"/>
                <a:cs typeface="Meiryo" charset="-128"/>
              </a:rPr>
              <a:t>Agile Development</a:t>
            </a:r>
            <a:endParaRPr kumimoji="1" lang="ja-JP" altLang="en-US" sz="1000" dirty="0">
              <a:solidFill>
                <a:srgbClr val="FFFFFF"/>
              </a:solidFill>
              <a:latin typeface="Meiryo" charset="-128"/>
              <a:ea typeface="Meiryo" charset="-128"/>
              <a:cs typeface="Meiryo" charset="-128"/>
            </a:endParaRPr>
          </a:p>
        </p:txBody>
      </p:sp>
      <p:sp>
        <p:nvSpPr>
          <p:cNvPr id="264" name="ホームベース 263"/>
          <p:cNvSpPr/>
          <p:nvPr/>
        </p:nvSpPr>
        <p:spPr>
          <a:xfrm>
            <a:off x="529308" y="3560769"/>
            <a:ext cx="2109564" cy="1246503"/>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smtClean="0">
                <a:solidFill>
                  <a:srgbClr val="FFFFFF"/>
                </a:solidFill>
                <a:latin typeface="Meiryo" charset="-128"/>
                <a:ea typeface="Meiryo" charset="-128"/>
                <a:cs typeface="Meiryo" charset="-128"/>
              </a:rPr>
              <a:t>DevOps</a:t>
            </a:r>
          </a:p>
          <a:p>
            <a:pPr algn="ctr"/>
            <a:r>
              <a:rPr lang="en-US" altLang="ja-JP" sz="1000" dirty="0" smtClean="0">
                <a:solidFill>
                  <a:srgbClr val="FFFFFF"/>
                </a:solidFill>
                <a:latin typeface="Meiryo" charset="-128"/>
                <a:ea typeface="Meiryo" charset="-128"/>
                <a:cs typeface="Meiryo" charset="-128"/>
              </a:rPr>
              <a:t>Development/Operation</a:t>
            </a:r>
            <a:endParaRPr kumimoji="1" lang="ja-JP" altLang="en-US" sz="1000" dirty="0">
              <a:solidFill>
                <a:srgbClr val="FFFFFF"/>
              </a:solidFill>
              <a:latin typeface="Meiryo" charset="-128"/>
              <a:ea typeface="Meiryo" charset="-128"/>
              <a:cs typeface="Meiryo" charset="-128"/>
            </a:endParaRPr>
          </a:p>
        </p:txBody>
      </p:sp>
      <p:sp>
        <p:nvSpPr>
          <p:cNvPr id="265" name="ホームベース 264"/>
          <p:cNvSpPr/>
          <p:nvPr/>
        </p:nvSpPr>
        <p:spPr>
          <a:xfrm>
            <a:off x="529308" y="5077950"/>
            <a:ext cx="2109564" cy="124650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クラウド</a:t>
            </a:r>
            <a:endParaRPr kumimoji="1" lang="en-US" altLang="ja-JP" sz="2000" b="1" dirty="0" smtClean="0">
              <a:solidFill>
                <a:srgbClr val="FFFFFF"/>
              </a:solidFill>
              <a:latin typeface="Meiryo" charset="-128"/>
              <a:ea typeface="Meiryo" charset="-128"/>
              <a:cs typeface="Meiryo" charset="-128"/>
            </a:endParaRPr>
          </a:p>
          <a:p>
            <a:pPr algn="ctr"/>
            <a:r>
              <a:rPr lang="en-US" altLang="ja-JP" sz="1000" b="1" dirty="0" smtClean="0">
                <a:solidFill>
                  <a:srgbClr val="FFFFFF"/>
                </a:solidFill>
                <a:latin typeface="Meiryo" charset="-128"/>
                <a:ea typeface="Meiryo" charset="-128"/>
                <a:cs typeface="Meiryo" charset="-128"/>
              </a:rPr>
              <a:t>SDI/IaaS &amp; </a:t>
            </a:r>
            <a:r>
              <a:rPr kumimoji="1" lang="en-US" altLang="ja-JP" sz="1000" b="1" dirty="0" smtClean="0">
                <a:solidFill>
                  <a:srgbClr val="FFFFFF"/>
                </a:solidFill>
                <a:latin typeface="Meiryo" charset="-128"/>
                <a:ea typeface="Meiryo" charset="-128"/>
                <a:cs typeface="Meiryo" charset="-128"/>
              </a:rPr>
              <a:t>PaaS</a:t>
            </a:r>
            <a:endParaRPr kumimoji="1" lang="ja-JP" altLang="en-US" sz="1000" b="1" dirty="0">
              <a:solidFill>
                <a:srgbClr val="FFFFFF"/>
              </a:solidFill>
              <a:latin typeface="Meiryo" charset="-128"/>
              <a:ea typeface="Meiryo" charset="-128"/>
              <a:cs typeface="Meiryo" charset="-128"/>
            </a:endParaRPr>
          </a:p>
        </p:txBody>
      </p:sp>
      <p:sp>
        <p:nvSpPr>
          <p:cNvPr id="10" name="下矢印 9"/>
          <p:cNvSpPr/>
          <p:nvPr/>
        </p:nvSpPr>
        <p:spPr>
          <a:xfrm>
            <a:off x="4604985" y="316504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下矢印 267"/>
          <p:cNvSpPr/>
          <p:nvPr/>
        </p:nvSpPr>
        <p:spPr>
          <a:xfrm>
            <a:off x="4604985" y="468949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下矢印 268"/>
          <p:cNvSpPr/>
          <p:nvPr/>
        </p:nvSpPr>
        <p:spPr>
          <a:xfrm>
            <a:off x="4604985" y="1598561"/>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429058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評価対象としたアプリケーション</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smtClean="0">
                <a:solidFill>
                  <a:srgbClr val="0432FF"/>
                </a:solidFill>
                <a:latin typeface="Meiryo" charset="-128"/>
                <a:ea typeface="Meiryo" charset="-128"/>
                <a:cs typeface="Meiryo" charset="-128"/>
              </a:rPr>
              <a:t>アンケート登録</a:t>
            </a:r>
            <a:r>
              <a:rPr lang="ja-JP" altLang="en-US" smtClean="0">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992540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smtClean="0"/>
              <a:t>評価対象としたアプリケーション／処理フロー</a:t>
            </a:r>
            <a:endParaRPr kumimoji="1" lang="ja-JP" altLang="en-US" dirty="0"/>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smtClean="0">
                <a:solidFill>
                  <a:schemeClr val="tx1">
                    <a:lumMod val="50000"/>
                    <a:lumOff val="50000"/>
                  </a:schemeClr>
                </a:solidFill>
                <a:latin typeface="Meiryo" charset="-128"/>
                <a:ea typeface="Meiryo" charset="-128"/>
                <a:cs typeface="Meiryo" charset="-128"/>
              </a:rPr>
              <a:t>よくありがちな</a:t>
            </a:r>
            <a:endParaRPr kumimoji="1" lang="en-US" altLang="ja-JP" sz="2000" dirty="0" smtClean="0">
              <a:solidFill>
                <a:schemeClr val="tx1">
                  <a:lumMod val="50000"/>
                  <a:lumOff val="50000"/>
                </a:schemeClr>
              </a:solidFill>
              <a:latin typeface="Meiryo" charset="-128"/>
              <a:ea typeface="Meiryo" charset="-128"/>
              <a:cs typeface="Meiryo" charset="-128"/>
            </a:endParaRPr>
          </a:p>
          <a:p>
            <a:pPr algn="dist"/>
            <a:r>
              <a:rPr kumimoji="1" lang="en-US" altLang="ja-JP" sz="2400" b="1" dirty="0" smtClean="0">
                <a:solidFill>
                  <a:schemeClr val="tx1">
                    <a:lumMod val="50000"/>
                    <a:lumOff val="50000"/>
                  </a:schemeClr>
                </a:solidFill>
                <a:latin typeface="Meiryo" charset="-128"/>
                <a:ea typeface="Meiryo" charset="-128"/>
                <a:cs typeface="Meiryo" charset="-128"/>
              </a:rPr>
              <a:t>web</a:t>
            </a:r>
            <a:r>
              <a:rPr kumimoji="1" lang="ja-JP" altLang="en-US" sz="2400" b="1" dirty="0" smtClean="0">
                <a:solidFill>
                  <a:schemeClr val="tx1">
                    <a:lumMod val="50000"/>
                    <a:lumOff val="50000"/>
                  </a:schemeClr>
                </a:solidFill>
                <a:latin typeface="Meiryo" charset="-128"/>
                <a:ea typeface="Meiryo" charset="-128"/>
                <a:cs typeface="Meiryo" charset="-128"/>
              </a:rPr>
              <a:t>システム</a:t>
            </a:r>
            <a:endParaRPr kumimoji="1" lang="ja-JP" altLang="en-US" sz="2400" b="1"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119772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構築事例：従来型の</a:t>
            </a:r>
            <a:r>
              <a:rPr kumimoji="1" lang="en-US" altLang="ja-JP" dirty="0" smtClean="0"/>
              <a:t>Web</a:t>
            </a:r>
            <a:r>
              <a:rPr kumimoji="1" lang="ja-JP" altLang="en-US" dirty="0" smtClean="0"/>
              <a:t>アプリケーション・アーキテクチャ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smtClean="0">
                <a:solidFill>
                  <a:srgbClr val="0432FF"/>
                </a:solidFill>
                <a:latin typeface="Meiryo" charset="-128"/>
                <a:ea typeface="Meiryo" charset="-128"/>
                <a:cs typeface="Meiryo" charset="-128"/>
              </a:rPr>
              <a:t>死活監視</a:t>
            </a:r>
            <a:endParaRPr kumimoji="1" lang="ja-JP" altLang="en-US" sz="12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a:t>
            </a:r>
            <a:r>
              <a:rPr lang="ja-JP" altLang="en-US" sz="1400" dirty="0" smtClean="0">
                <a:solidFill>
                  <a:schemeClr val="accent6">
                    <a:lumMod val="50000"/>
                  </a:schemeClr>
                </a:solidFill>
                <a:latin typeface="Meiryo" charset="-128"/>
                <a:ea typeface="Meiryo" charset="-128"/>
                <a:cs typeface="Meiryo" charset="-128"/>
              </a:rPr>
              <a:t>必要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800" dirty="0" smtClean="0">
                <a:solidFill>
                  <a:schemeClr val="accent6">
                    <a:lumMod val="50000"/>
                  </a:schemeClr>
                </a:solidFill>
                <a:latin typeface="Meiryo" charset="-128"/>
                <a:ea typeface="Meiryo" charset="-128"/>
                <a:cs typeface="Meiryo" charset="-128"/>
              </a:rPr>
              <a:t>（</a:t>
            </a:r>
            <a:r>
              <a:rPr lang="en-US" altLang="ja-JP" sz="800" dirty="0" smtClean="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smtClean="0">
                <a:solidFill>
                  <a:schemeClr val="accent6">
                    <a:lumMod val="50000"/>
                  </a:schemeClr>
                </a:solidFill>
                <a:latin typeface="Meiryo" charset="-128"/>
                <a:ea typeface="Meiryo" charset="-128"/>
                <a:cs typeface="Meiryo" charset="-128"/>
              </a:rPr>
              <a:t>、死活</a:t>
            </a:r>
            <a:r>
              <a:rPr lang="ja-JP" altLang="en-US" sz="800" dirty="0">
                <a:solidFill>
                  <a:schemeClr val="accent6">
                    <a:lumMod val="50000"/>
                  </a:schemeClr>
                </a:solidFill>
                <a:latin typeface="Meiryo" charset="-128"/>
                <a:ea typeface="Meiryo" charset="-128"/>
                <a:cs typeface="Meiryo" charset="-128"/>
              </a:rPr>
              <a:t>監視ソフト</a:t>
            </a:r>
            <a:r>
              <a:rPr lang="ja-JP" altLang="en-US" sz="800" dirty="0" smtClean="0">
                <a:solidFill>
                  <a:schemeClr val="accent6">
                    <a:lumMod val="50000"/>
                  </a:schemeClr>
                </a:solidFill>
                <a:latin typeface="Meiryo" charset="-128"/>
                <a:ea typeface="Meiryo" charset="-128"/>
                <a:cs typeface="Meiryo" charset="-128"/>
              </a:rPr>
              <a:t>等の購入）</a:t>
            </a:r>
            <a:endParaRPr lang="en-US" altLang="ja-JP" sz="800" dirty="0" smtClean="0">
              <a:solidFill>
                <a:schemeClr val="accent6">
                  <a:lumMod val="50000"/>
                </a:schemeClr>
              </a:solidFill>
              <a:latin typeface="Meiryo" charset="-128"/>
              <a:ea typeface="Meiryo" charset="-128"/>
              <a:cs typeface="Meiryo" charset="-128"/>
            </a:endParaRPr>
          </a:p>
          <a:p>
            <a:r>
              <a:rPr lang="en-US" altLang="ja-JP" sz="1400" dirty="0" smtClean="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smtClean="0">
                <a:latin typeface="Meiryo" charset="-128"/>
                <a:ea typeface="Meiryo" charset="-128"/>
                <a:cs typeface="Meiryo" charset="-128"/>
              </a:rPr>
              <a:t>365</a:t>
            </a:r>
            <a:r>
              <a:rPr lang="ja-JP" altLang="en-US" sz="1050" dirty="0" smtClean="0">
                <a:latin typeface="Meiryo" charset="-128"/>
                <a:ea typeface="Meiryo" charset="-128"/>
                <a:cs typeface="Meiryo" charset="-128"/>
              </a:rPr>
              <a:t>日</a:t>
            </a:r>
            <a:r>
              <a:rPr lang="en-US" altLang="ja-JP" sz="1050" dirty="0" smtClean="0">
                <a:latin typeface="Meiryo" charset="-128"/>
                <a:ea typeface="Meiryo" charset="-128"/>
                <a:cs typeface="Meiryo" charset="-128"/>
              </a:rPr>
              <a:t>24</a:t>
            </a:r>
            <a:r>
              <a:rPr lang="ja-JP" altLang="en-US" sz="1050" dirty="0" smtClean="0">
                <a:latin typeface="Meiryo" charset="-128"/>
                <a:ea typeface="Meiryo" charset="-128"/>
                <a:cs typeface="Meiryo" charset="-128"/>
              </a:rPr>
              <a:t>時間稼働：</a:t>
            </a:r>
            <a:r>
              <a:rPr lang="en-US" altLang="ja-JP" sz="1050" dirty="0" smtClean="0">
                <a:latin typeface="Meiryo" charset="-128"/>
                <a:ea typeface="Meiryo" charset="-128"/>
                <a:cs typeface="Meiryo" charset="-128"/>
              </a:rPr>
              <a:t>$175.2</a:t>
            </a:r>
          </a:p>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$236.52+α</a:t>
            </a:r>
          </a:p>
          <a:p>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2</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smtClean="0">
                <a:latin typeface="Meiryo" charset="-128"/>
                <a:ea typeface="Meiryo" charset="-128"/>
                <a:cs typeface="Meiryo" charset="-128"/>
              </a:rPr>
              <a:t>リージョン</a:t>
            </a:r>
            <a:r>
              <a:rPr lang="en-US" altLang="ja-JP" sz="1050" dirty="0" smtClean="0">
                <a:latin typeface="Meiryo" charset="-128"/>
                <a:ea typeface="Meiryo" charset="-128"/>
                <a:cs typeface="Meiryo" charset="-128"/>
              </a:rPr>
              <a:t>:</a:t>
            </a:r>
            <a:r>
              <a:rPr lang="ja-JP" altLang="en-US" sz="1050" dirty="0" smtClean="0">
                <a:latin typeface="Meiryo" charset="-128"/>
                <a:ea typeface="Meiryo" charset="-128"/>
                <a:cs typeface="Meiryo" charset="-128"/>
              </a:rPr>
              <a:t>東京</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インスタンスタイプ：</a:t>
            </a:r>
            <a:r>
              <a:rPr lang="en-US" altLang="ja-JP" sz="1050" dirty="0" smtClean="0">
                <a:latin typeface="Meiryo" charset="-128"/>
                <a:ea typeface="Meiryo" charset="-128"/>
                <a:cs typeface="Meiryo" charset="-128"/>
              </a:rPr>
              <a:t>t2.micro</a:t>
            </a:r>
            <a:r>
              <a:rPr lang="ja-JP" altLang="en-US" sz="1050" dirty="0" smtClean="0">
                <a:latin typeface="Meiryo" charset="-128"/>
                <a:ea typeface="Meiryo" charset="-128"/>
                <a:cs typeface="Meiryo" charset="-128"/>
              </a:rPr>
              <a:t>（最少）</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$0.020/1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$0.027/1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a:latin typeface="Meiryo" charset="-128"/>
                <a:ea typeface="Meiryo" charset="-128"/>
                <a:cs typeface="Meiryo" charset="-128"/>
              </a:rPr>
              <a:t>　</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dirty="0" smtClean="0">
                <a:solidFill>
                  <a:schemeClr val="bg1"/>
                </a:solidFill>
                <a:latin typeface="Meiryo" charset="-128"/>
                <a:ea typeface="Meiryo" charset="-128"/>
                <a:cs typeface="Meiryo" charset="-128"/>
              </a:rPr>
              <a:t>：</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$2049.84</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254,980</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68300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smtClean="0">
                <a:solidFill>
                  <a:schemeClr val="accent6">
                    <a:lumMod val="50000"/>
                  </a:schemeClr>
                </a:solidFill>
                <a:latin typeface="Meiryo" charset="-128"/>
                <a:ea typeface="Meiryo" charset="-128"/>
                <a:cs typeface="Meiryo" charset="-128"/>
              </a:rPr>
              <a:t>Route 53</a:t>
            </a:r>
            <a:r>
              <a:rPr lang="ja-JP" altLang="en-US" sz="1400" dirty="0" smtClean="0">
                <a:solidFill>
                  <a:schemeClr val="accent6">
                    <a:lumMod val="50000"/>
                  </a:schemeClr>
                </a:solidFill>
                <a:latin typeface="Meiryo" charset="-128"/>
                <a:ea typeface="Meiryo" charset="-128"/>
                <a:cs typeface="Meiryo" charset="-128"/>
              </a:rPr>
              <a:t>に</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設定するのみ</a:t>
            </a:r>
            <a:endParaRPr lang="ja-JP" altLang="en-US" sz="14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a:t>
            </a:r>
            <a:r>
              <a:rPr lang="ja-JP" altLang="en-US" sz="1400" dirty="0" smtClean="0">
                <a:solidFill>
                  <a:schemeClr val="accent6">
                    <a:lumMod val="50000"/>
                  </a:schemeClr>
                </a:solidFill>
                <a:latin typeface="Meiryo" charset="-128"/>
                <a:ea typeface="Meiryo" charset="-128"/>
                <a:cs typeface="Meiryo" charset="-128"/>
              </a:rPr>
              <a:t>不要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基本的</a:t>
            </a:r>
            <a:r>
              <a:rPr lang="ja-JP" altLang="en-US" sz="1400" dirty="0">
                <a:solidFill>
                  <a:schemeClr val="accent6">
                    <a:lumMod val="50000"/>
                  </a:schemeClr>
                </a:solidFill>
                <a:latin typeface="Meiryo" charset="-128"/>
                <a:ea typeface="Meiryo" charset="-128"/>
                <a:cs typeface="Meiryo" charset="-128"/>
              </a:rPr>
              <a:t>に</a:t>
            </a:r>
            <a:r>
              <a:rPr lang="ja-JP" altLang="en-US" sz="1400" dirty="0" smtClean="0">
                <a:solidFill>
                  <a:schemeClr val="accent6">
                    <a:lumMod val="50000"/>
                  </a:schemeClr>
                </a:solidFill>
                <a:latin typeface="Meiryo" charset="-128"/>
                <a:ea typeface="Meiryo" charset="-128"/>
                <a:cs typeface="Meiryo" charset="-128"/>
              </a:rPr>
              <a:t>無料／アラーム</a:t>
            </a:r>
            <a:r>
              <a:rPr lang="ja-JP" altLang="en-US" sz="1400" dirty="0">
                <a:solidFill>
                  <a:schemeClr val="accent6">
                    <a:lumMod val="50000"/>
                  </a:schemeClr>
                </a:solidFill>
                <a:latin typeface="Meiryo" charset="-128"/>
                <a:ea typeface="Meiryo" charset="-128"/>
                <a:cs typeface="Meiryo" charset="-128"/>
              </a:rPr>
              <a:t>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smtClean="0">
                <a:solidFill>
                  <a:schemeClr val="accent6">
                    <a:lumMod val="50000"/>
                  </a:schemeClr>
                </a:solidFill>
                <a:latin typeface="Meiryo" charset="-128"/>
                <a:ea typeface="Meiryo" charset="-128"/>
                <a:cs typeface="Meiryo" charset="-128"/>
              </a:rPr>
              <a:t>ＤＢＭＳ</a:t>
            </a:r>
            <a:r>
              <a:rPr lang="ja-JP" altLang="en-US" sz="1400" dirty="0">
                <a:solidFill>
                  <a:schemeClr val="accent6">
                    <a:lumMod val="50000"/>
                  </a:schemeClr>
                </a:solidFill>
                <a:latin typeface="Meiryo" charset="-128"/>
                <a:ea typeface="Meiryo" charset="-128"/>
                <a:cs typeface="Meiryo" charset="-128"/>
              </a:rPr>
              <a:t>は</a:t>
            </a:r>
            <a:r>
              <a:rPr lang="ja-JP" altLang="en-US" sz="1400" dirty="0" smtClean="0">
                <a:solidFill>
                  <a:schemeClr val="accent6">
                    <a:lumMod val="50000"/>
                  </a:schemeClr>
                </a:solidFill>
                <a:latin typeface="Meiryo" charset="-128"/>
                <a:ea typeface="Meiryo" charset="-128"/>
                <a:cs typeface="Meiryo" charset="-128"/>
              </a:rPr>
              <a:t>インストール不要</a:t>
            </a:r>
            <a:endParaRPr lang="en-US" altLang="ja-JP" sz="1400" dirty="0" smtClean="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ＥＣ２</a:t>
            </a:r>
            <a:r>
              <a:rPr lang="ja-JP" altLang="en-US" sz="800" dirty="0">
                <a:solidFill>
                  <a:schemeClr val="accent6">
                    <a:lumMod val="50000"/>
                  </a:schemeClr>
                </a:solidFill>
                <a:latin typeface="Meiryo" charset="-128"/>
                <a:ea typeface="Meiryo" charset="-128"/>
                <a:cs typeface="Meiryo" charset="-128"/>
              </a:rPr>
              <a:t>の接続先を変更する</a:t>
            </a:r>
            <a:r>
              <a:rPr lang="ja-JP" altLang="en-US" sz="800" dirty="0" smtClean="0">
                <a:solidFill>
                  <a:schemeClr val="accent6">
                    <a:lumMod val="50000"/>
                  </a:schemeClr>
                </a:solidFill>
                <a:latin typeface="Meiryo" charset="-128"/>
                <a:ea typeface="Meiryo" charset="-128"/>
                <a:cs typeface="Meiryo" charset="-128"/>
              </a:rPr>
              <a:t>だけ</a:t>
            </a:r>
            <a:endParaRPr lang="ja-JP" altLang="en-US" sz="800" dirty="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冗長</a:t>
            </a:r>
            <a:r>
              <a:rPr lang="ja-JP" altLang="en-US" sz="1400" dirty="0">
                <a:solidFill>
                  <a:schemeClr val="accent6">
                    <a:lumMod val="50000"/>
                  </a:schemeClr>
                </a:solidFill>
                <a:latin typeface="Meiryo" charset="-128"/>
                <a:ea typeface="Meiryo" charset="-128"/>
                <a:cs typeface="Meiryo" charset="-128"/>
              </a:rPr>
              <a:t>構成</a:t>
            </a:r>
            <a:r>
              <a:rPr lang="ja-JP" altLang="en-US" sz="1400" dirty="0" smtClean="0">
                <a:solidFill>
                  <a:schemeClr val="accent6">
                    <a:lumMod val="50000"/>
                  </a:schemeClr>
                </a:solidFill>
                <a:latin typeface="Meiryo" charset="-128"/>
                <a:ea typeface="Meiryo" charset="-128"/>
                <a:cs typeface="Meiryo" charset="-128"/>
              </a:rPr>
              <a:t>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a:t>
            </a:r>
            <a:r>
              <a:rPr lang="en-US" altLang="ja-JP" sz="1050" b="1" dirty="0">
                <a:solidFill>
                  <a:schemeClr val="bg1"/>
                </a:solidFill>
                <a:latin typeface="Meiryo" charset="-128"/>
                <a:ea typeface="Meiryo" charset="-128"/>
                <a:cs typeface="Meiryo" charset="-128"/>
              </a:rPr>
              <a:t>1655.76</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198,691</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smtClean="0"/>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(Master)</a:t>
            </a:r>
            <a:endParaRPr lang="en-US" sz="800" dirty="0">
              <a:latin typeface="Meiryo" charset="-128"/>
              <a:ea typeface="Meiryo" charset="-128"/>
              <a:cs typeface="Meiryo" charset="-128"/>
            </a:endParaRP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(Slave)</a:t>
            </a:r>
            <a:endParaRPr lang="en-US" sz="800" dirty="0">
              <a:latin typeface="Meiryo" charset="-128"/>
              <a:ea typeface="Meiryo" charset="-128"/>
              <a:cs typeface="Meiryo" charset="-128"/>
            </a:endParaRP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smtClean="0">
                <a:solidFill>
                  <a:srgbClr val="0432FF"/>
                </a:solidFill>
                <a:latin typeface="Meiryo" charset="-128"/>
                <a:ea typeface="Meiryo" charset="-128"/>
                <a:cs typeface="Meiryo" charset="-128"/>
              </a:rPr>
              <a:t>セッション</a:t>
            </a:r>
            <a:endParaRPr kumimoji="1" lang="en-US" altLang="ja-JP" sz="800" b="1" dirty="0" smtClean="0">
              <a:solidFill>
                <a:srgbClr val="0432FF"/>
              </a:solidFill>
              <a:latin typeface="Meiryo" charset="-128"/>
              <a:ea typeface="Meiryo" charset="-128"/>
              <a:cs typeface="Meiryo" charset="-128"/>
            </a:endParaRPr>
          </a:p>
          <a:p>
            <a:pPr algn="r"/>
            <a:r>
              <a:rPr kumimoji="1" lang="ja-JP" altLang="en-US" sz="800" b="1" dirty="0" smtClean="0">
                <a:solidFill>
                  <a:srgbClr val="0432FF"/>
                </a:solidFill>
                <a:latin typeface="Meiryo" charset="-128"/>
                <a:ea typeface="Meiryo" charset="-128"/>
                <a:cs typeface="Meiryo" charset="-128"/>
              </a:rPr>
              <a:t>管理</a:t>
            </a:r>
            <a:endParaRPr kumimoji="1" lang="ja-JP" altLang="en-US" sz="800" b="1" dirty="0">
              <a:solidFill>
                <a:srgbClr val="0432FF"/>
              </a:solidFill>
              <a:latin typeface="Meiryo" charset="-128"/>
              <a:ea typeface="Meiryo" charset="-128"/>
              <a:cs typeface="Meiryo" charset="-128"/>
            </a:endParaRP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7583452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サービスを最大限活かしたアーキテクチャ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Meiryo" charset="-128"/>
                <a:ea typeface="Meiryo" charset="-128"/>
                <a:cs typeface="Meiryo" charset="-128"/>
              </a:rPr>
              <a:t>Cloud </a:t>
            </a:r>
          </a:p>
          <a:p>
            <a:r>
              <a:rPr lang="en-US" sz="800" dirty="0" smtClean="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画面表示は、</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クライアント側</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アプリ</a:t>
            </a:r>
            <a:endParaRPr lang="ja-JP" altLang="en-US" sz="12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メールサーバー不要</a:t>
            </a:r>
            <a:endParaRPr lang="ja-JP" altLang="en-US" sz="1200" dirty="0">
              <a:solidFill>
                <a:schemeClr val="accent6">
                  <a:lumMod val="50000"/>
                </a:schemeClr>
              </a:solidFill>
              <a:latin typeface="Meiryo" charset="-128"/>
              <a:ea typeface="Meiryo" charset="-128"/>
              <a:cs typeface="Meiryo" charset="-128"/>
            </a:endParaRP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冗長構成、拡張・データ再配置</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$7.56</a:t>
            </a:r>
            <a:endParaRPr lang="en-US" altLang="ja-JP" sz="1050" b="1" dirty="0">
              <a:solidFill>
                <a:schemeClr val="bg1"/>
              </a:solidFill>
              <a:latin typeface="Meiryo" charset="-128"/>
              <a:ea typeface="Meiryo" charset="-128"/>
              <a:cs typeface="Meiryo" charset="-128"/>
            </a:endParaRP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907</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Helvetica Neue"/>
                <a:cs typeface="Helvetica Neue"/>
              </a:rPr>
              <a:t>JavaScript</a:t>
            </a:r>
            <a:endParaRPr lang="en-US" sz="1000" dirty="0">
              <a:latin typeface="Helvetica Neue"/>
              <a:cs typeface="Helvetica Neue"/>
            </a:endParaRP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入力ページ（</a:t>
            </a:r>
            <a:r>
              <a:rPr lang="en-US" sz="800" dirty="0" smtClean="0">
                <a:latin typeface="Meiryo" charset="-128"/>
                <a:ea typeface="Meiryo" charset="-128"/>
                <a:cs typeface="Meiryo" charset="-128"/>
              </a:rPr>
              <a:t>HTML</a:t>
            </a:r>
            <a:r>
              <a:rPr lang="ja-JP" altLang="en-US" sz="800" dirty="0" smtClean="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smtClean="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非公開コンテンツ</a:t>
            </a:r>
            <a:endParaRPr lang="en-US" altLang="ja-JP" sz="800" dirty="0" smtClean="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smtClean="0">
                <a:latin typeface="Meiryo" charset="-128"/>
                <a:ea typeface="Meiryo" charset="-128"/>
                <a:cs typeface="Meiryo" charset="-128"/>
              </a:rPr>
              <a:t>Log</a:t>
            </a:r>
            <a:r>
              <a:rPr lang="ja-JP" altLang="en-US" sz="800" dirty="0" smtClean="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S3</a:t>
            </a:r>
            <a:endParaRPr lang="en-US" sz="1200" dirty="0">
              <a:latin typeface="Meiryo" charset="-128"/>
              <a:ea typeface="Meiryo" charset="-128"/>
              <a:cs typeface="Meiryo" charset="-128"/>
            </a:endParaRP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smtClean="0">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Meiryo" charset="-128"/>
                <a:ea typeface="Meiryo" charset="-128"/>
                <a:cs typeface="Meiryo" charset="-128"/>
              </a:rPr>
              <a:t>Node.js</a:t>
            </a:r>
            <a:endParaRPr lang="en-US" sz="1000" dirty="0">
              <a:latin typeface="Meiryo" charset="-128"/>
              <a:ea typeface="Meiryo" charset="-128"/>
              <a:cs typeface="Meiryo" charset="-128"/>
            </a:endParaRP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smtClean="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Cognito</a:t>
            </a:r>
            <a:endParaRPr lang="en-US" sz="1200" dirty="0" smtClean="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Web</a:t>
            </a:r>
            <a:r>
              <a:rPr lang="ja-JP" altLang="en-US" sz="1200" dirty="0" smtClean="0">
                <a:solidFill>
                  <a:schemeClr val="accent6">
                    <a:lumMod val="50000"/>
                  </a:schemeClr>
                </a:solidFill>
                <a:latin typeface="Meiryo" charset="-128"/>
                <a:ea typeface="Meiryo" charset="-128"/>
                <a:cs typeface="Meiryo" charset="-128"/>
              </a:rPr>
              <a:t>サーバー機能</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3</a:t>
            </a:r>
            <a:r>
              <a:rPr lang="ja-JP" altLang="en-US" sz="1200" dirty="0" smtClean="0">
                <a:solidFill>
                  <a:schemeClr val="accent6">
                    <a:lumMod val="50000"/>
                  </a:schemeClr>
                </a:solidFill>
                <a:latin typeface="Meiryo" charset="-128"/>
                <a:ea typeface="Meiryo" charset="-128"/>
                <a:cs typeface="Meiryo" charset="-128"/>
              </a:rPr>
              <a:t>箇所以上で自動複製、容量無制限</a:t>
            </a:r>
            <a:endParaRPr lang="ja-JP" altLang="en-US" sz="1200" dirty="0">
              <a:solidFill>
                <a:schemeClr val="accent6">
                  <a:lumMod val="50000"/>
                </a:schemeClr>
              </a:solidFill>
              <a:latin typeface="Meiryo" charset="-128"/>
              <a:ea typeface="Meiryo" charset="-128"/>
              <a:cs typeface="Meiryo" charset="-128"/>
            </a:endParaRP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キャッシュ</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SSL</a:t>
            </a:r>
            <a:r>
              <a:rPr lang="ja-JP" altLang="en-US" sz="1200" dirty="0" smtClean="0">
                <a:solidFill>
                  <a:schemeClr val="accent6">
                    <a:lumMod val="50000"/>
                  </a:schemeClr>
                </a:solidFill>
                <a:latin typeface="Meiryo" charset="-128"/>
                <a:ea typeface="Meiryo" charset="-128"/>
                <a:cs typeface="Meiryo" charset="-128"/>
              </a:rPr>
              <a:t>証明書</a:t>
            </a:r>
            <a:endParaRPr lang="ja-JP" altLang="en-US" sz="1200" dirty="0">
              <a:solidFill>
                <a:schemeClr val="accent6">
                  <a:lumMod val="50000"/>
                </a:schemeClr>
              </a:solidFill>
              <a:latin typeface="Meiryo" charset="-128"/>
              <a:ea typeface="Meiryo" charset="-128"/>
              <a:cs typeface="Meiryo" charset="-128"/>
            </a:endParaRP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任意のタイミングで処理実行</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負荷分散、障害対策は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認証</a:t>
            </a:r>
            <a:endParaRPr lang="ja-JP" altLang="en-US" sz="1200" dirty="0">
              <a:solidFill>
                <a:schemeClr val="accent6">
                  <a:lumMod val="50000"/>
                </a:schemeClr>
              </a:solidFill>
              <a:latin typeface="Meiryo" charset="-128"/>
              <a:ea typeface="Meiryo" charset="-128"/>
              <a:cs typeface="Meiryo" charset="-128"/>
            </a:endParaRP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smtClean="0">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smtClean="0">
                <a:solidFill>
                  <a:schemeClr val="accent6">
                    <a:lumMod val="50000"/>
                  </a:schemeClr>
                </a:solidFill>
                <a:latin typeface="Meiryo" charset="-128"/>
                <a:ea typeface="Meiryo" charset="-128"/>
                <a:cs typeface="Meiryo" charset="-128"/>
              </a:rPr>
              <a:t>サーバ側アプリ</a:t>
            </a:r>
            <a:endParaRPr lang="ja-JP" altLang="en-US" sz="1200" dirty="0">
              <a:solidFill>
                <a:schemeClr val="accent6">
                  <a:lumMod val="50000"/>
                </a:schemeClr>
              </a:solidFill>
              <a:latin typeface="Meiryo" charset="-128"/>
              <a:ea typeface="Meiryo" charset="-128"/>
              <a:cs typeface="Meiryo" charset="-128"/>
            </a:endParaRP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9862176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メイリオ"/>
                <a:ea typeface="メイリオ"/>
                <a:cs typeface="メイリオ"/>
              </a:rPr>
              <a:t>API</a:t>
            </a:r>
            <a:r>
              <a:rPr lang="ja-JP" altLang="en-US" sz="2400" dirty="0" smtClean="0">
                <a:solidFill>
                  <a:srgbClr val="FFFFFF"/>
                </a:solidFill>
                <a:effectLst/>
                <a:latin typeface="メイリオ"/>
                <a:ea typeface="メイリオ"/>
                <a:cs typeface="メイリオ"/>
              </a:rPr>
              <a:t>エコノミー</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1850232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571999" y="1351722"/>
            <a:ext cx="3896139" cy="1643270"/>
          </a:xfrm>
          <a:prstGeom prst="rect">
            <a:avLst/>
          </a:prstGeom>
          <a:solidFill>
            <a:schemeClr val="accent3">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　　　　</a:t>
            </a:r>
            <a:r>
              <a:rPr kumimoji="1" lang="en-US" altLang="ja-JP"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アプリケーション</a:t>
            </a:r>
            <a:r>
              <a:rPr kumimoji="1" lang="en-US" altLang="ja-JP" sz="2000" dirty="0" smtClean="0">
                <a:solidFill>
                  <a:srgbClr val="FFFFFF"/>
                </a:solidFill>
                <a:latin typeface="Meiryo" charset="-128"/>
                <a:ea typeface="Meiryo" charset="-128"/>
                <a:cs typeface="Meiryo" charset="-128"/>
              </a:rPr>
              <a:t>             </a:t>
            </a:r>
          </a:p>
          <a:p>
            <a:pPr algn="ctr"/>
            <a:r>
              <a:rPr lang="ja-JP" altLang="en-US" sz="2000" dirty="0">
                <a:solidFill>
                  <a:srgbClr val="FFFFFF"/>
                </a:solidFill>
                <a:latin typeface="Meiryo" charset="-128"/>
                <a:ea typeface="Meiryo" charset="-128"/>
                <a:cs typeface="Meiryo" charset="-128"/>
              </a:rPr>
              <a:t>　</a:t>
            </a:r>
            <a:r>
              <a:rPr lang="ja-JP" altLang="en-US"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プログラム</a:t>
            </a: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API</a:t>
            </a:r>
            <a:r>
              <a:rPr kumimoji="1" lang="ja-JP" altLang="en-US" dirty="0" smtClean="0"/>
              <a:t>エコノミー</a:t>
            </a:r>
            <a:r>
              <a:rPr lang="ja-JP" altLang="en-US" dirty="0" smtClean="0"/>
              <a:t>（</a:t>
            </a:r>
            <a:r>
              <a:rPr lang="en-US" altLang="ja-JP" dirty="0" smtClean="0"/>
              <a:t>1</a:t>
            </a:r>
            <a:r>
              <a:rPr lang="ja-JP" altLang="en-US" dirty="0" smtClean="0"/>
              <a:t>）</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36</a:t>
            </a:fld>
            <a:endParaRPr kumimoji="1" lang="ja-JP" altLang="en-US"/>
          </a:p>
        </p:txBody>
      </p:sp>
      <p:sp>
        <p:nvSpPr>
          <p:cNvPr id="5" name="正方形/長方形 4"/>
          <p:cNvSpPr/>
          <p:nvPr/>
        </p:nvSpPr>
        <p:spPr>
          <a:xfrm>
            <a:off x="675861" y="1351722"/>
            <a:ext cx="2468915" cy="1643270"/>
          </a:xfrm>
          <a:prstGeom prst="rect">
            <a:avLst/>
          </a:prstGeom>
          <a:solidFill>
            <a:schemeClr val="tx2">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アプリケーション</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プログラム</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572000" y="1467333"/>
            <a:ext cx="1114264" cy="1404730"/>
          </a:xfrm>
          <a:prstGeom prst="rect">
            <a:avLst/>
          </a:prstGeom>
          <a:solidFill>
            <a:schemeClr val="accent3">
              <a:lumMod val="7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API</a:t>
            </a:r>
          </a:p>
          <a:p>
            <a:pPr algn="ctr"/>
            <a:r>
              <a:rPr lang="en-US" altLang="ja-JP" sz="1200" dirty="0" smtClean="0">
                <a:solidFill>
                  <a:srgbClr val="FFFFFF"/>
                </a:solidFill>
                <a:latin typeface="Meiryo" charset="-128"/>
                <a:ea typeface="Meiryo" charset="-128"/>
                <a:cs typeface="Meiryo" charset="-128"/>
              </a:rPr>
              <a:t>Application</a:t>
            </a:r>
          </a:p>
          <a:p>
            <a:pPr algn="ctr"/>
            <a:r>
              <a:rPr kumimoji="1" lang="en-US" altLang="ja-JP" sz="1200" dirty="0" smtClean="0">
                <a:solidFill>
                  <a:srgbClr val="FFFFFF"/>
                </a:solidFill>
                <a:latin typeface="Meiryo" charset="-128"/>
                <a:ea typeface="Meiryo" charset="-128"/>
                <a:cs typeface="Meiryo" charset="-128"/>
              </a:rPr>
              <a:t>Program</a:t>
            </a:r>
          </a:p>
          <a:p>
            <a:pPr algn="ctr"/>
            <a:r>
              <a:rPr lang="en-US" altLang="ja-JP" sz="1200" dirty="0" smtClean="0">
                <a:solidFill>
                  <a:srgbClr val="FFFFFF"/>
                </a:solidFill>
                <a:latin typeface="Meiryo" charset="-128"/>
                <a:ea typeface="Meiryo" charset="-128"/>
                <a:cs typeface="Meiryo" charset="-128"/>
              </a:rPr>
              <a:t>Interface</a:t>
            </a:r>
            <a:endParaRPr kumimoji="1" lang="ja-JP" altLang="en-US" sz="1200" dirty="0">
              <a:solidFill>
                <a:srgbClr val="FFFFFF"/>
              </a:solidFill>
              <a:latin typeface="Meiryo" charset="-128"/>
              <a:ea typeface="Meiryo" charset="-128"/>
              <a:cs typeface="Meiryo" charset="-128"/>
            </a:endParaRPr>
          </a:p>
        </p:txBody>
      </p:sp>
      <p:sp>
        <p:nvSpPr>
          <p:cNvPr id="9" name="右矢印 8"/>
          <p:cNvSpPr/>
          <p:nvPr/>
        </p:nvSpPr>
        <p:spPr>
          <a:xfrm>
            <a:off x="3008243" y="1717410"/>
            <a:ext cx="1683027" cy="285414"/>
          </a:xfrm>
          <a:prstGeom prst="rightArrow">
            <a:avLst/>
          </a:prstGeom>
          <a:solidFill>
            <a:schemeClr val="accent4">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rot="10800000">
            <a:off x="3008243" y="2378273"/>
            <a:ext cx="1683027" cy="285414"/>
          </a:xfrm>
          <a:prstGeom prst="rightArrow">
            <a:avLst/>
          </a:prstGeom>
          <a:solidFill>
            <a:srgbClr val="92D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3157900" y="1495514"/>
            <a:ext cx="1383712" cy="307777"/>
          </a:xfrm>
          <a:prstGeom prst="rect">
            <a:avLst/>
          </a:prstGeom>
          <a:noFill/>
        </p:spPr>
        <p:txBody>
          <a:bodyPr wrap="none" rtlCol="0">
            <a:spAutoFit/>
          </a:bodyPr>
          <a:lstStyle/>
          <a:p>
            <a:pPr algn="ctr"/>
            <a:r>
              <a:rPr kumimoji="1" lang="en-US" altLang="ja-JP" sz="1400" smtClean="0">
                <a:solidFill>
                  <a:srgbClr val="7030A0"/>
                </a:solidFill>
                <a:latin typeface="Meiryo" charset="-128"/>
                <a:ea typeface="Meiryo" charset="-128"/>
                <a:cs typeface="Meiryo" charset="-128"/>
              </a:rPr>
              <a:t>API</a:t>
            </a:r>
            <a:r>
              <a:rPr kumimoji="1" lang="ja-JP" altLang="en-US" sz="1400" dirty="0" smtClean="0">
                <a:solidFill>
                  <a:srgbClr val="7030A0"/>
                </a:solidFill>
                <a:latin typeface="Meiryo" charset="-128"/>
                <a:ea typeface="Meiryo" charset="-128"/>
                <a:cs typeface="Meiryo" charset="-128"/>
              </a:rPr>
              <a:t>の呼び出し</a:t>
            </a:r>
            <a:endParaRPr kumimoji="1" lang="ja-JP" altLang="en-US" sz="1400" dirty="0">
              <a:solidFill>
                <a:srgbClr val="7030A0"/>
              </a:solidFill>
              <a:latin typeface="Meiryo" charset="-128"/>
              <a:ea typeface="Meiryo" charset="-128"/>
              <a:cs typeface="Meiryo" charset="-128"/>
            </a:endParaRPr>
          </a:p>
        </p:txBody>
      </p:sp>
      <p:sp>
        <p:nvSpPr>
          <p:cNvPr id="12" name="テキスト ボックス 11"/>
          <p:cNvSpPr txBox="1"/>
          <p:nvPr/>
        </p:nvSpPr>
        <p:spPr>
          <a:xfrm>
            <a:off x="3218813" y="2675451"/>
            <a:ext cx="1261884" cy="307777"/>
          </a:xfrm>
          <a:prstGeom prst="rect">
            <a:avLst/>
          </a:prstGeom>
          <a:noFill/>
        </p:spPr>
        <p:txBody>
          <a:bodyPr wrap="none" rtlCol="0">
            <a:spAutoFit/>
          </a:bodyPr>
          <a:lstStyle/>
          <a:p>
            <a:pPr algn="ctr"/>
            <a:r>
              <a:rPr lang="ja-JP" altLang="en-US" sz="1400" dirty="0" smtClean="0">
                <a:solidFill>
                  <a:srgbClr val="00B050"/>
                </a:solidFill>
                <a:latin typeface="Meiryo" charset="-128"/>
                <a:ea typeface="Meiryo" charset="-128"/>
                <a:cs typeface="Meiryo" charset="-128"/>
              </a:rPr>
              <a:t>戻り値の返信</a:t>
            </a:r>
            <a:endParaRPr kumimoji="1" lang="ja-JP" altLang="en-US" sz="1400" dirty="0">
              <a:solidFill>
                <a:srgbClr val="00B050"/>
              </a:solidFill>
              <a:latin typeface="Meiryo" charset="-128"/>
              <a:ea typeface="Meiryo" charset="-128"/>
              <a:cs typeface="Meiryo" charset="-128"/>
            </a:endParaRPr>
          </a:p>
        </p:txBody>
      </p:sp>
      <p:sp>
        <p:nvSpPr>
          <p:cNvPr id="13" name="正方形/長方形 12"/>
          <p:cNvSpPr/>
          <p:nvPr/>
        </p:nvSpPr>
        <p:spPr>
          <a:xfrm>
            <a:off x="4571999" y="4639914"/>
            <a:ext cx="3896139" cy="1643270"/>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サービス</a:t>
            </a:r>
            <a:endParaRPr kumimoji="1" lang="ja-JP" altLang="en-US" sz="2000" dirty="0">
              <a:solidFill>
                <a:srgbClr val="FFFFFF"/>
              </a:solidFill>
              <a:latin typeface="Meiryo" charset="-128"/>
              <a:ea typeface="Meiryo" charset="-128"/>
              <a:cs typeface="Meiryo" charset="-128"/>
            </a:endParaRPr>
          </a:p>
        </p:txBody>
      </p:sp>
      <p:sp>
        <p:nvSpPr>
          <p:cNvPr id="14" name="正方形/長方形 13"/>
          <p:cNvSpPr/>
          <p:nvPr/>
        </p:nvSpPr>
        <p:spPr>
          <a:xfrm>
            <a:off x="675861" y="4639914"/>
            <a:ext cx="2468915" cy="164327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サービス</a:t>
            </a:r>
            <a:endParaRPr kumimoji="1" lang="ja-JP" altLang="en-US" sz="2000" dirty="0">
              <a:solidFill>
                <a:srgbClr val="FFFFFF"/>
              </a:solidFill>
              <a:latin typeface="Meiryo" charset="-128"/>
              <a:ea typeface="Meiryo" charset="-128"/>
              <a:cs typeface="Meiryo" charset="-128"/>
            </a:endParaRPr>
          </a:p>
        </p:txBody>
      </p:sp>
      <p:sp>
        <p:nvSpPr>
          <p:cNvPr id="15" name="正方形/長方形 14"/>
          <p:cNvSpPr/>
          <p:nvPr/>
        </p:nvSpPr>
        <p:spPr>
          <a:xfrm>
            <a:off x="4572000" y="4755525"/>
            <a:ext cx="1114264" cy="1404730"/>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API</a:t>
            </a:r>
          </a:p>
          <a:p>
            <a:pPr algn="ctr"/>
            <a:r>
              <a:rPr lang="en-US" altLang="ja-JP" sz="1200" dirty="0" smtClean="0">
                <a:solidFill>
                  <a:srgbClr val="FFFFFF"/>
                </a:solidFill>
                <a:latin typeface="Meiryo" charset="-128"/>
                <a:ea typeface="Meiryo" charset="-128"/>
                <a:cs typeface="Meiryo" charset="-128"/>
              </a:rPr>
              <a:t>Application</a:t>
            </a:r>
          </a:p>
          <a:p>
            <a:pPr algn="ctr"/>
            <a:r>
              <a:rPr kumimoji="1" lang="en-US" altLang="ja-JP" sz="1200" dirty="0" smtClean="0">
                <a:solidFill>
                  <a:srgbClr val="FFFFFF"/>
                </a:solidFill>
                <a:latin typeface="Meiryo" charset="-128"/>
                <a:ea typeface="Meiryo" charset="-128"/>
                <a:cs typeface="Meiryo" charset="-128"/>
              </a:rPr>
              <a:t>Program</a:t>
            </a:r>
          </a:p>
          <a:p>
            <a:pPr algn="ctr"/>
            <a:r>
              <a:rPr lang="en-US" altLang="ja-JP" sz="1200" dirty="0" smtClean="0">
                <a:solidFill>
                  <a:srgbClr val="FFFFFF"/>
                </a:solidFill>
                <a:latin typeface="Meiryo" charset="-128"/>
                <a:ea typeface="Meiryo" charset="-128"/>
                <a:cs typeface="Meiryo" charset="-128"/>
              </a:rPr>
              <a:t>Interface</a:t>
            </a:r>
            <a:endParaRPr kumimoji="1" lang="ja-JP" altLang="en-US" sz="1200" dirty="0">
              <a:solidFill>
                <a:srgbClr val="FFFFFF"/>
              </a:solidFill>
              <a:latin typeface="Meiryo" charset="-128"/>
              <a:ea typeface="Meiryo" charset="-128"/>
              <a:cs typeface="Meiryo" charset="-128"/>
            </a:endParaRPr>
          </a:p>
        </p:txBody>
      </p:sp>
      <p:sp>
        <p:nvSpPr>
          <p:cNvPr id="16" name="右矢印 15"/>
          <p:cNvSpPr/>
          <p:nvPr/>
        </p:nvSpPr>
        <p:spPr>
          <a:xfrm>
            <a:off x="3008243" y="5005602"/>
            <a:ext cx="1683027" cy="285414"/>
          </a:xfrm>
          <a:prstGeom prst="rightArrow">
            <a:avLst/>
          </a:prstGeom>
          <a:solidFill>
            <a:schemeClr val="accent4">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rot="10800000">
            <a:off x="3008243" y="5666465"/>
            <a:ext cx="1683027" cy="285414"/>
          </a:xfrm>
          <a:prstGeom prst="rightArrow">
            <a:avLst/>
          </a:prstGeom>
          <a:solidFill>
            <a:srgbClr val="92D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3157900" y="4783706"/>
            <a:ext cx="1383712" cy="307777"/>
          </a:xfrm>
          <a:prstGeom prst="rect">
            <a:avLst/>
          </a:prstGeom>
          <a:noFill/>
        </p:spPr>
        <p:txBody>
          <a:bodyPr wrap="none" rtlCol="0">
            <a:spAutoFit/>
          </a:bodyPr>
          <a:lstStyle/>
          <a:p>
            <a:pPr algn="ctr"/>
            <a:r>
              <a:rPr kumimoji="1" lang="en-US" altLang="ja-JP" sz="1400" smtClean="0">
                <a:solidFill>
                  <a:srgbClr val="7030A0"/>
                </a:solidFill>
                <a:latin typeface="Meiryo" charset="-128"/>
                <a:ea typeface="Meiryo" charset="-128"/>
                <a:cs typeface="Meiryo" charset="-128"/>
              </a:rPr>
              <a:t>API</a:t>
            </a:r>
            <a:r>
              <a:rPr kumimoji="1" lang="ja-JP" altLang="en-US" sz="1400" dirty="0" smtClean="0">
                <a:solidFill>
                  <a:srgbClr val="7030A0"/>
                </a:solidFill>
                <a:latin typeface="Meiryo" charset="-128"/>
                <a:ea typeface="Meiryo" charset="-128"/>
                <a:cs typeface="Meiryo" charset="-128"/>
              </a:rPr>
              <a:t>の呼び出し</a:t>
            </a:r>
            <a:endParaRPr kumimoji="1" lang="ja-JP" altLang="en-US" sz="1400" dirty="0">
              <a:solidFill>
                <a:srgbClr val="7030A0"/>
              </a:solidFill>
              <a:latin typeface="Meiryo" charset="-128"/>
              <a:ea typeface="Meiryo" charset="-128"/>
              <a:cs typeface="Meiryo" charset="-128"/>
            </a:endParaRPr>
          </a:p>
        </p:txBody>
      </p:sp>
      <p:sp>
        <p:nvSpPr>
          <p:cNvPr id="19" name="テキスト ボックス 18"/>
          <p:cNvSpPr txBox="1"/>
          <p:nvPr/>
        </p:nvSpPr>
        <p:spPr>
          <a:xfrm>
            <a:off x="3218813" y="5963643"/>
            <a:ext cx="1261884" cy="307777"/>
          </a:xfrm>
          <a:prstGeom prst="rect">
            <a:avLst/>
          </a:prstGeom>
          <a:noFill/>
        </p:spPr>
        <p:txBody>
          <a:bodyPr wrap="none" rtlCol="0">
            <a:spAutoFit/>
          </a:bodyPr>
          <a:lstStyle/>
          <a:p>
            <a:pPr algn="ctr"/>
            <a:r>
              <a:rPr lang="ja-JP" altLang="en-US" sz="1400" dirty="0" smtClean="0">
                <a:solidFill>
                  <a:srgbClr val="00B050"/>
                </a:solidFill>
                <a:latin typeface="Meiryo" charset="-128"/>
                <a:ea typeface="Meiryo" charset="-128"/>
                <a:cs typeface="Meiryo" charset="-128"/>
              </a:rPr>
              <a:t>戻り値の返信</a:t>
            </a:r>
            <a:endParaRPr kumimoji="1" lang="ja-JP" altLang="en-US" sz="1400" dirty="0">
              <a:solidFill>
                <a:srgbClr val="00B050"/>
              </a:solidFill>
              <a:latin typeface="Meiryo" charset="-128"/>
              <a:ea typeface="Meiryo" charset="-128"/>
              <a:cs typeface="Meiryo" charset="-128"/>
            </a:endParaRPr>
          </a:p>
        </p:txBody>
      </p:sp>
      <p:sp>
        <p:nvSpPr>
          <p:cNvPr id="20" name="テキスト ボックス 19"/>
          <p:cNvSpPr txBox="1"/>
          <p:nvPr/>
        </p:nvSpPr>
        <p:spPr>
          <a:xfrm>
            <a:off x="662737" y="982390"/>
            <a:ext cx="7495963" cy="369332"/>
          </a:xfrm>
          <a:prstGeom prst="rect">
            <a:avLst/>
          </a:prstGeom>
          <a:noFill/>
        </p:spPr>
        <p:txBody>
          <a:bodyPr wrap="none" rtlCol="0">
            <a:spAutoFit/>
          </a:bodyPr>
          <a:lstStyle/>
          <a:p>
            <a:r>
              <a:rPr kumimoji="1" lang="ja-JP" altLang="en-US" dirty="0" smtClean="0">
                <a:solidFill>
                  <a:schemeClr val="tx2">
                    <a:lumMod val="75000"/>
                  </a:schemeClr>
                </a:solidFill>
                <a:latin typeface="Meiryo" charset="-128"/>
                <a:ea typeface="Meiryo" charset="-128"/>
                <a:cs typeface="Meiryo" charset="-128"/>
              </a:rPr>
              <a:t>プログラムの機能を呼び出し、その実行結果を戻り値として受け取る</a:t>
            </a:r>
            <a:endParaRPr kumimoji="1" lang="ja-JP" altLang="en-US" dirty="0">
              <a:solidFill>
                <a:schemeClr val="tx2">
                  <a:lumMod val="75000"/>
                </a:schemeClr>
              </a:solidFill>
              <a:latin typeface="Meiryo" charset="-128"/>
              <a:ea typeface="Meiryo" charset="-128"/>
              <a:cs typeface="Meiryo" charset="-128"/>
            </a:endParaRPr>
          </a:p>
        </p:txBody>
      </p:sp>
      <p:sp>
        <p:nvSpPr>
          <p:cNvPr id="21" name="テキスト ボックス 20"/>
          <p:cNvSpPr txBox="1"/>
          <p:nvPr/>
        </p:nvSpPr>
        <p:spPr>
          <a:xfrm>
            <a:off x="675861" y="4289336"/>
            <a:ext cx="7265130" cy="369332"/>
          </a:xfrm>
          <a:prstGeom prst="rect">
            <a:avLst/>
          </a:prstGeom>
          <a:noFill/>
        </p:spPr>
        <p:txBody>
          <a:bodyPr wrap="none" rtlCol="0">
            <a:spAutoFit/>
          </a:bodyPr>
          <a:lstStyle/>
          <a:p>
            <a:r>
              <a:rPr kumimoji="1" lang="ja-JP" altLang="en-US" dirty="0" smtClean="0">
                <a:solidFill>
                  <a:schemeClr val="tx2">
                    <a:lumMod val="75000"/>
                  </a:schemeClr>
                </a:solidFill>
                <a:latin typeface="Meiryo" charset="-128"/>
                <a:ea typeface="Meiryo" charset="-128"/>
                <a:cs typeface="Meiryo" charset="-128"/>
              </a:rPr>
              <a:t>サービスの機能を呼び出し、その実行結果を戻り値として受け取る</a:t>
            </a:r>
            <a:endParaRPr kumimoji="1" lang="ja-JP" altLang="en-US" dirty="0">
              <a:solidFill>
                <a:schemeClr val="tx2">
                  <a:lumMod val="75000"/>
                </a:schemeClr>
              </a:solidFill>
              <a:latin typeface="Meiryo" charset="-128"/>
              <a:ea typeface="Meiryo" charset="-128"/>
              <a:cs typeface="Meiryo" charset="-128"/>
            </a:endParaRPr>
          </a:p>
        </p:txBody>
      </p:sp>
      <p:sp>
        <p:nvSpPr>
          <p:cNvPr id="22" name="四角形吹き出し 21"/>
          <p:cNvSpPr/>
          <p:nvPr/>
        </p:nvSpPr>
        <p:spPr>
          <a:xfrm>
            <a:off x="675861" y="3318107"/>
            <a:ext cx="7792277" cy="651689"/>
          </a:xfrm>
          <a:prstGeom prst="wedgeRectCallout">
            <a:avLst>
              <a:gd name="adj1" fmla="val -25572"/>
              <a:gd name="adj2" fmla="val 93253"/>
            </a:avLst>
          </a:prstGeom>
          <a:solidFill>
            <a:schemeClr val="accent6">
              <a:lumMod val="7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お店</a:t>
            </a:r>
            <a:r>
              <a:rPr lang="ja-JP" altLang="en-US" sz="1400" dirty="0">
                <a:solidFill>
                  <a:srgbClr val="FFFFFF"/>
                </a:solidFill>
                <a:latin typeface="Meiryo" charset="-128"/>
                <a:ea typeface="Meiryo" charset="-128"/>
                <a:cs typeface="Meiryo" charset="-128"/>
              </a:rPr>
              <a:t>や</a:t>
            </a:r>
            <a:r>
              <a:rPr lang="ja-JP" altLang="en-US" sz="1400" dirty="0" smtClean="0">
                <a:solidFill>
                  <a:srgbClr val="FFFFFF"/>
                </a:solidFill>
                <a:latin typeface="Meiryo" charset="-128"/>
                <a:ea typeface="Meiryo" charset="-128"/>
                <a:cs typeface="Meiryo" charset="-128"/>
              </a:rPr>
              <a:t>プレイスポットを検索する</a:t>
            </a:r>
            <a:r>
              <a:rPr lang="en-US" altLang="ja-JP" sz="1400" dirty="0" smtClean="0">
                <a:solidFill>
                  <a:srgbClr val="FFFFFF"/>
                </a:solidFill>
                <a:latin typeface="Meiryo" charset="-128"/>
                <a:ea typeface="Meiryo" charset="-128"/>
                <a:cs typeface="Meiryo" charset="-128"/>
              </a:rPr>
              <a:t>Foursquare</a:t>
            </a:r>
            <a:r>
              <a:rPr lang="ja-JP" altLang="en-US" sz="1400" dirty="0" smtClean="0">
                <a:solidFill>
                  <a:srgbClr val="FFFFFF"/>
                </a:solidFill>
                <a:latin typeface="Meiryo" charset="-128"/>
                <a:ea typeface="Meiryo" charset="-128"/>
                <a:cs typeface="Meiryo" charset="-128"/>
              </a:rPr>
              <a:t>で取得した位置情報を</a:t>
            </a:r>
            <a:endParaRPr lang="en-US" altLang="ja-JP" sz="1400"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Uber</a:t>
            </a:r>
            <a:r>
              <a:rPr lang="ja-JP" altLang="en-US" sz="1400" dirty="0" smtClean="0">
                <a:solidFill>
                  <a:srgbClr val="FFFFFF"/>
                </a:solidFill>
                <a:latin typeface="Meiryo" charset="-128"/>
                <a:ea typeface="Meiryo" charset="-128"/>
                <a:cs typeface="Meiryo" charset="-128"/>
              </a:rPr>
              <a:t>に送りタクシーを配車してもらう。</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836745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図 82" descr="design_img_f_1133791_s.pn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912" y="-1029661"/>
            <a:ext cx="8088450" cy="7887661"/>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en-US" altLang="ja-JP" dirty="0" smtClean="0"/>
              <a:t>API</a:t>
            </a:r>
            <a:r>
              <a:rPr kumimoji="1" lang="ja-JP" altLang="en-US" dirty="0" smtClean="0"/>
              <a:t>エコノミー</a:t>
            </a:r>
            <a:r>
              <a:rPr lang="ja-JP" altLang="en-US" dirty="0" smtClean="0"/>
              <a:t>（</a:t>
            </a:r>
            <a:r>
              <a:rPr lang="en-US" altLang="ja-JP" dirty="0" smtClean="0"/>
              <a:t>2</a:t>
            </a:r>
            <a:r>
              <a:rPr lang="ja-JP" altLang="en-US" dirty="0" smtClean="0"/>
              <a:t>）</a:t>
            </a:r>
            <a:endParaRPr kumimoji="1" lang="ja-JP" altLang="en-US" dirty="0"/>
          </a:p>
        </p:txBody>
      </p:sp>
      <p:sp>
        <p:nvSpPr>
          <p:cNvPr id="3" name="スライド番号プレースホルダー 2"/>
          <p:cNvSpPr>
            <a:spLocks noGrp="1"/>
          </p:cNvSpPr>
          <p:nvPr>
            <p:ph type="sldNum" sz="quarter" idx="4294967295"/>
          </p:nvPr>
        </p:nvSpPr>
        <p:spPr>
          <a:xfrm>
            <a:off x="7010400" y="6651070"/>
            <a:ext cx="2133600" cy="217800"/>
          </a:xfrm>
          <a:prstGeom prst="rect">
            <a:avLst/>
          </a:prstGeom>
        </p:spPr>
        <p:txBody>
          <a:bodyPr/>
          <a:lstStyle/>
          <a:p>
            <a:fld id="{8FF8CC5D-A65D-5946-99B5-645367A967AD}" type="slidenum">
              <a:rPr kumimoji="1" lang="ja-JP" altLang="en-US" smtClean="0"/>
              <a:t>37</a:t>
            </a:fld>
            <a:endParaRPr kumimoji="1" lang="ja-JP" altLang="en-US" dirty="0"/>
          </a:p>
        </p:txBody>
      </p:sp>
      <p:sp>
        <p:nvSpPr>
          <p:cNvPr id="23" name="正方形/長方形 22"/>
          <p:cNvSpPr/>
          <p:nvPr/>
        </p:nvSpPr>
        <p:spPr>
          <a:xfrm>
            <a:off x="2488792" y="1380801"/>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4" name="正方形/長方形 23"/>
          <p:cNvSpPr/>
          <p:nvPr/>
        </p:nvSpPr>
        <p:spPr>
          <a:xfrm>
            <a:off x="2594046" y="174771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5" name="正方形/長方形 24"/>
          <p:cNvSpPr/>
          <p:nvPr/>
        </p:nvSpPr>
        <p:spPr>
          <a:xfrm>
            <a:off x="1064902" y="1380802"/>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6" name="正方形/長方形 25"/>
          <p:cNvSpPr/>
          <p:nvPr/>
        </p:nvSpPr>
        <p:spPr>
          <a:xfrm>
            <a:off x="1170156" y="1747717"/>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7" name="正方形/長方形 26"/>
          <p:cNvSpPr/>
          <p:nvPr/>
        </p:nvSpPr>
        <p:spPr>
          <a:xfrm>
            <a:off x="5336572" y="138080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5441826" y="174771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9" name="正方形/長方形 28"/>
          <p:cNvSpPr/>
          <p:nvPr/>
        </p:nvSpPr>
        <p:spPr>
          <a:xfrm>
            <a:off x="3912682" y="1380801"/>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0" name="正方形/長方形 29"/>
          <p:cNvSpPr/>
          <p:nvPr/>
        </p:nvSpPr>
        <p:spPr>
          <a:xfrm>
            <a:off x="4017936" y="174771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31" name="正方形/長方形 30"/>
          <p:cNvSpPr/>
          <p:nvPr/>
        </p:nvSpPr>
        <p:spPr>
          <a:xfrm>
            <a:off x="6760462" y="138080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2" name="正方形/長方形 31"/>
          <p:cNvSpPr/>
          <p:nvPr/>
        </p:nvSpPr>
        <p:spPr>
          <a:xfrm>
            <a:off x="6865716" y="174771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33" name="正方形/長方形 32"/>
          <p:cNvSpPr/>
          <p:nvPr/>
        </p:nvSpPr>
        <p:spPr>
          <a:xfrm>
            <a:off x="1064901"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4" name="正方形/長方形 33"/>
          <p:cNvSpPr/>
          <p:nvPr/>
        </p:nvSpPr>
        <p:spPr>
          <a:xfrm>
            <a:off x="1169691" y="2457484"/>
            <a:ext cx="2044645"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35" name="正方形/長方形 34"/>
          <p:cNvSpPr/>
          <p:nvPr/>
        </p:nvSpPr>
        <p:spPr>
          <a:xfrm>
            <a:off x="1170154" y="3253088"/>
            <a:ext cx="2044175"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36" name="正方形/長方形 35"/>
          <p:cNvSpPr/>
          <p:nvPr/>
        </p:nvSpPr>
        <p:spPr>
          <a:xfrm>
            <a:off x="3443862"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7" name="正方形/長方形 36"/>
          <p:cNvSpPr/>
          <p:nvPr/>
        </p:nvSpPr>
        <p:spPr>
          <a:xfrm>
            <a:off x="3548653" y="2457484"/>
            <a:ext cx="2013392"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38" name="正方形/長方形 37"/>
          <p:cNvSpPr/>
          <p:nvPr/>
        </p:nvSpPr>
        <p:spPr>
          <a:xfrm>
            <a:off x="3549116" y="3253088"/>
            <a:ext cx="2013392"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39" name="正方形/長方形 38"/>
          <p:cNvSpPr/>
          <p:nvPr/>
        </p:nvSpPr>
        <p:spPr>
          <a:xfrm>
            <a:off x="5822823"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40" name="正方形/長方形 39"/>
          <p:cNvSpPr/>
          <p:nvPr/>
        </p:nvSpPr>
        <p:spPr>
          <a:xfrm>
            <a:off x="5927614" y="2457484"/>
            <a:ext cx="2013392"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41" name="正方形/長方形 40"/>
          <p:cNvSpPr/>
          <p:nvPr/>
        </p:nvSpPr>
        <p:spPr>
          <a:xfrm>
            <a:off x="5928077" y="3253088"/>
            <a:ext cx="2013392"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4" name="テキスト ボックス 3"/>
          <p:cNvSpPr txBox="1"/>
          <p:nvPr/>
        </p:nvSpPr>
        <p:spPr>
          <a:xfrm>
            <a:off x="1064901" y="3705820"/>
            <a:ext cx="2256275" cy="338554"/>
          </a:xfrm>
          <a:prstGeom prst="rect">
            <a:avLst/>
          </a:prstGeom>
          <a:noFill/>
        </p:spPr>
        <p:txBody>
          <a:bodyPr wrap="square" rtlCol="0">
            <a:spAutoFit/>
          </a:bodyPr>
          <a:lstStyle/>
          <a:p>
            <a:pPr algn="ctr"/>
            <a:r>
              <a:rPr kumimoji="1" lang="en-US" altLang="ja-JP" sz="1600" b="1" dirty="0" err="1" smtClean="0">
                <a:solidFill>
                  <a:srgbClr val="0432FF"/>
                </a:solidFill>
                <a:latin typeface="Meiryo" charset="-128"/>
                <a:ea typeface="Meiryo" charset="-128"/>
                <a:cs typeface="Meiryo" charset="-128"/>
              </a:rPr>
              <a:t>Foursquare+Uber</a:t>
            </a:r>
            <a:endParaRPr kumimoji="1" lang="ja-JP" altLang="en-US" sz="1600" b="1" dirty="0">
              <a:solidFill>
                <a:srgbClr val="0432FF"/>
              </a:solidFill>
              <a:latin typeface="Meiryo" charset="-128"/>
              <a:ea typeface="Meiryo" charset="-128"/>
              <a:cs typeface="Meiryo" charset="-128"/>
            </a:endParaRPr>
          </a:p>
        </p:txBody>
      </p:sp>
      <p:sp>
        <p:nvSpPr>
          <p:cNvPr id="42" name="テキスト ボックス 41"/>
          <p:cNvSpPr txBox="1"/>
          <p:nvPr/>
        </p:nvSpPr>
        <p:spPr>
          <a:xfrm>
            <a:off x="1063876" y="3974152"/>
            <a:ext cx="2256275" cy="400110"/>
          </a:xfrm>
          <a:prstGeom prst="rect">
            <a:avLst/>
          </a:prstGeom>
          <a:noFill/>
        </p:spPr>
        <p:txBody>
          <a:bodyPr wrap="square" rtlCol="0">
            <a:spAutoFit/>
          </a:bodyPr>
          <a:lstStyle/>
          <a:p>
            <a:pPr marL="171450" indent="-171450">
              <a:buFont typeface="Wingdings" charset="2"/>
              <a:buChar char="Ø"/>
            </a:pPr>
            <a:r>
              <a:rPr kumimoji="1" lang="en-US" altLang="ja-JP" sz="1000" dirty="0" smtClean="0">
                <a:solidFill>
                  <a:srgbClr val="0432FF"/>
                </a:solidFill>
                <a:latin typeface="Meiryo" charset="-128"/>
                <a:ea typeface="Meiryo" charset="-128"/>
                <a:cs typeface="Meiryo" charset="-128"/>
              </a:rPr>
              <a:t>Foursquare</a:t>
            </a:r>
            <a:r>
              <a:rPr kumimoji="1" lang="ja-JP" altLang="en-US" sz="1000" dirty="0" smtClean="0">
                <a:solidFill>
                  <a:srgbClr val="0432FF"/>
                </a:solidFill>
                <a:latin typeface="Meiryo" charset="-128"/>
                <a:ea typeface="Meiryo" charset="-128"/>
                <a:cs typeface="Meiryo" charset="-128"/>
              </a:rPr>
              <a:t>から</a:t>
            </a:r>
            <a:r>
              <a:rPr kumimoji="1" lang="en-US" altLang="ja-JP" sz="1000" dirty="0" smtClean="0">
                <a:solidFill>
                  <a:srgbClr val="0432FF"/>
                </a:solidFill>
                <a:latin typeface="Meiryo" charset="-128"/>
                <a:ea typeface="Meiryo" charset="-128"/>
                <a:cs typeface="Meiryo" charset="-128"/>
              </a:rPr>
              <a:t>Uber</a:t>
            </a:r>
            <a:r>
              <a:rPr lang="ja-JP" altLang="en-US" sz="1000" dirty="0" smtClean="0">
                <a:solidFill>
                  <a:srgbClr val="0432FF"/>
                </a:solidFill>
                <a:latin typeface="Meiryo" charset="-128"/>
                <a:ea typeface="Meiryo" charset="-128"/>
                <a:cs typeface="Meiryo" charset="-128"/>
              </a:rPr>
              <a:t>で車を手配</a:t>
            </a:r>
            <a:endParaRPr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観光地での迅速な配車サービス</a:t>
            </a:r>
            <a:endParaRPr kumimoji="1" lang="ja-JP" altLang="en-US" sz="1000" dirty="0">
              <a:solidFill>
                <a:srgbClr val="0432FF"/>
              </a:solidFill>
              <a:latin typeface="Meiryo" charset="-128"/>
              <a:ea typeface="Meiryo" charset="-128"/>
              <a:cs typeface="Meiryo" charset="-128"/>
            </a:endParaRPr>
          </a:p>
        </p:txBody>
      </p:sp>
      <p:sp>
        <p:nvSpPr>
          <p:cNvPr id="43" name="テキスト ボックス 42"/>
          <p:cNvSpPr txBox="1"/>
          <p:nvPr/>
        </p:nvSpPr>
        <p:spPr>
          <a:xfrm>
            <a:off x="3443862" y="3705820"/>
            <a:ext cx="225627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会計管理</a:t>
            </a:r>
            <a:r>
              <a:rPr kumimoji="1" lang="en-US" altLang="ja-JP" sz="1600" b="1" dirty="0" smtClean="0">
                <a:solidFill>
                  <a:srgbClr val="0432FF"/>
                </a:solidFill>
                <a:latin typeface="Meiryo" charset="-128"/>
                <a:ea typeface="Meiryo" charset="-128"/>
                <a:cs typeface="Meiryo" charset="-128"/>
              </a:rPr>
              <a:t>+</a:t>
            </a:r>
            <a:r>
              <a:rPr kumimoji="1" lang="ja-JP" altLang="en-US" sz="1600" b="1" dirty="0" smtClean="0">
                <a:solidFill>
                  <a:srgbClr val="0432FF"/>
                </a:solidFill>
                <a:latin typeface="Meiryo" charset="-128"/>
                <a:ea typeface="Meiryo" charset="-128"/>
                <a:cs typeface="Meiryo" charset="-128"/>
              </a:rPr>
              <a:t>地方銀行</a:t>
            </a:r>
            <a:endParaRPr kumimoji="1" lang="ja-JP" altLang="en-US" sz="1600" b="1" dirty="0">
              <a:solidFill>
                <a:srgbClr val="0432FF"/>
              </a:solidFill>
              <a:latin typeface="Meiryo" charset="-128"/>
              <a:ea typeface="Meiryo" charset="-128"/>
              <a:cs typeface="Meiryo" charset="-128"/>
            </a:endParaRPr>
          </a:p>
        </p:txBody>
      </p:sp>
      <p:sp>
        <p:nvSpPr>
          <p:cNvPr id="44" name="テキスト ボックス 43"/>
          <p:cNvSpPr txBox="1"/>
          <p:nvPr/>
        </p:nvSpPr>
        <p:spPr>
          <a:xfrm>
            <a:off x="3442837" y="3974152"/>
            <a:ext cx="2256275" cy="400110"/>
          </a:xfrm>
          <a:prstGeom prst="rect">
            <a:avLst/>
          </a:prstGeom>
          <a:noFill/>
        </p:spPr>
        <p:txBody>
          <a:bodyPr wrap="squar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リアルタイムの会計情報で与信</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中小企業への迅速な融資</a:t>
            </a:r>
            <a:endParaRPr kumimoji="1" lang="ja-JP" altLang="en-US" sz="1000" dirty="0">
              <a:solidFill>
                <a:srgbClr val="0432FF"/>
              </a:solidFill>
              <a:latin typeface="Meiryo" charset="-128"/>
              <a:ea typeface="Meiryo" charset="-128"/>
              <a:cs typeface="Meiryo" charset="-128"/>
            </a:endParaRPr>
          </a:p>
        </p:txBody>
      </p:sp>
      <p:sp>
        <p:nvSpPr>
          <p:cNvPr id="45" name="テキスト ボックス 44"/>
          <p:cNvSpPr txBox="1"/>
          <p:nvPr/>
        </p:nvSpPr>
        <p:spPr>
          <a:xfrm>
            <a:off x="5822823" y="3705820"/>
            <a:ext cx="225627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自動車会社</a:t>
            </a:r>
            <a:r>
              <a:rPr kumimoji="1" lang="en-US" altLang="ja-JP" sz="1600" b="1" dirty="0" smtClean="0">
                <a:solidFill>
                  <a:srgbClr val="0432FF"/>
                </a:solidFill>
                <a:latin typeface="Meiryo" charset="-128"/>
                <a:ea typeface="Meiryo" charset="-128"/>
                <a:cs typeface="Meiryo" charset="-128"/>
              </a:rPr>
              <a:t>+</a:t>
            </a:r>
            <a:r>
              <a:rPr kumimoji="1" lang="ja-JP" altLang="en-US" sz="1600" b="1" dirty="0" smtClean="0">
                <a:solidFill>
                  <a:srgbClr val="0432FF"/>
                </a:solidFill>
                <a:latin typeface="Meiryo" charset="-128"/>
                <a:ea typeface="Meiryo" charset="-128"/>
                <a:cs typeface="Meiryo" charset="-128"/>
              </a:rPr>
              <a:t>損害保険</a:t>
            </a:r>
            <a:endParaRPr kumimoji="1" lang="ja-JP" altLang="en-US" sz="1600" b="1" dirty="0">
              <a:solidFill>
                <a:srgbClr val="0432FF"/>
              </a:solidFill>
              <a:latin typeface="Meiryo" charset="-128"/>
              <a:ea typeface="Meiryo" charset="-128"/>
              <a:cs typeface="Meiryo" charset="-128"/>
            </a:endParaRPr>
          </a:p>
        </p:txBody>
      </p:sp>
      <p:sp>
        <p:nvSpPr>
          <p:cNvPr id="46" name="テキスト ボックス 45"/>
          <p:cNvSpPr txBox="1"/>
          <p:nvPr/>
        </p:nvSpPr>
        <p:spPr>
          <a:xfrm>
            <a:off x="5821798" y="3974152"/>
            <a:ext cx="2256275" cy="400110"/>
          </a:xfrm>
          <a:prstGeom prst="rect">
            <a:avLst/>
          </a:prstGeom>
          <a:noFill/>
        </p:spPr>
        <p:txBody>
          <a:bodyPr wrap="squar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運転の丁寧さで保険料率を変動</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lang="ja-JP" altLang="en-US" sz="1000" dirty="0" smtClean="0">
                <a:solidFill>
                  <a:srgbClr val="0432FF"/>
                </a:solidFill>
                <a:latin typeface="Meiryo" charset="-128"/>
                <a:ea typeface="Meiryo" charset="-128"/>
                <a:cs typeface="Meiryo" charset="-128"/>
              </a:rPr>
              <a:t>支払リスクの低減と事故の削減</a:t>
            </a:r>
            <a:endParaRPr kumimoji="1" lang="ja-JP" altLang="en-US" sz="1000" dirty="0">
              <a:solidFill>
                <a:srgbClr val="0432FF"/>
              </a:solidFill>
              <a:latin typeface="Meiryo" charset="-128"/>
              <a:ea typeface="Meiryo" charset="-128"/>
              <a:cs typeface="Meiryo" charset="-128"/>
            </a:endParaRPr>
          </a:p>
        </p:txBody>
      </p:sp>
      <p:cxnSp>
        <p:nvCxnSpPr>
          <p:cNvPr id="47" name="直線矢印コネクタ 46"/>
          <p:cNvCxnSpPr>
            <a:stCxn id="26" idx="2"/>
            <a:endCxn id="34" idx="0"/>
          </p:cNvCxnSpPr>
          <p:nvPr/>
        </p:nvCxnSpPr>
        <p:spPr>
          <a:xfrm>
            <a:off x="1727288" y="2042871"/>
            <a:ext cx="464726" cy="414613"/>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30" idx="2"/>
            <a:endCxn id="34" idx="0"/>
          </p:cNvCxnSpPr>
          <p:nvPr/>
        </p:nvCxnSpPr>
        <p:spPr>
          <a:xfrm flipH="1">
            <a:off x="2192014" y="2042870"/>
            <a:ext cx="2383054"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32" idx="2"/>
            <a:endCxn id="37" idx="0"/>
          </p:cNvCxnSpPr>
          <p:nvPr/>
        </p:nvCxnSpPr>
        <p:spPr>
          <a:xfrm flipH="1">
            <a:off x="4555349" y="2042869"/>
            <a:ext cx="2867499"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24" idx="2"/>
            <a:endCxn id="37" idx="0"/>
          </p:cNvCxnSpPr>
          <p:nvPr/>
        </p:nvCxnSpPr>
        <p:spPr>
          <a:xfrm>
            <a:off x="3151178" y="2042870"/>
            <a:ext cx="1404171"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stCxn id="28" idx="2"/>
            <a:endCxn id="37" idx="0"/>
          </p:cNvCxnSpPr>
          <p:nvPr/>
        </p:nvCxnSpPr>
        <p:spPr>
          <a:xfrm flipH="1">
            <a:off x="4555349" y="2042869"/>
            <a:ext cx="1443609"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0" idx="2"/>
            <a:endCxn id="40" idx="0"/>
          </p:cNvCxnSpPr>
          <p:nvPr/>
        </p:nvCxnSpPr>
        <p:spPr>
          <a:xfrm>
            <a:off x="4575068" y="2042870"/>
            <a:ext cx="2359242"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a:stCxn id="28" idx="2"/>
            <a:endCxn id="40" idx="0"/>
          </p:cNvCxnSpPr>
          <p:nvPr/>
        </p:nvCxnSpPr>
        <p:spPr>
          <a:xfrm>
            <a:off x="5998958" y="2042869"/>
            <a:ext cx="935352"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67" name="図形グループ 66"/>
          <p:cNvGrpSpPr/>
          <p:nvPr/>
        </p:nvGrpSpPr>
        <p:grpSpPr>
          <a:xfrm>
            <a:off x="4313107" y="5601042"/>
            <a:ext cx="517785" cy="587435"/>
            <a:chOff x="2667295" y="1059799"/>
            <a:chExt cx="681672" cy="722281"/>
          </a:xfrm>
        </p:grpSpPr>
        <p:sp>
          <p:nvSpPr>
            <p:cNvPr id="68" name="角丸四角形 6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69" name="図 68"/>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70" name="図形グループ 69"/>
          <p:cNvGrpSpPr/>
          <p:nvPr/>
        </p:nvGrpSpPr>
        <p:grpSpPr>
          <a:xfrm>
            <a:off x="4443546" y="5610626"/>
            <a:ext cx="265954" cy="577851"/>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3" name="図形グループ 72"/>
          <p:cNvGrpSpPr/>
          <p:nvPr/>
        </p:nvGrpSpPr>
        <p:grpSpPr>
          <a:xfrm>
            <a:off x="2042249" y="5593519"/>
            <a:ext cx="341289" cy="550466"/>
            <a:chOff x="1140657" y="4229811"/>
            <a:chExt cx="341289" cy="550466"/>
          </a:xfrm>
        </p:grpSpPr>
        <p:sp>
          <p:nvSpPr>
            <p:cNvPr id="74" name="角丸四角形 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図 74"/>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76" name="図形グループ 75"/>
          <p:cNvGrpSpPr/>
          <p:nvPr/>
        </p:nvGrpSpPr>
        <p:grpSpPr>
          <a:xfrm>
            <a:off x="1845478" y="5603236"/>
            <a:ext cx="265954" cy="577851"/>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79" name="図 78"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2686" y="5614364"/>
            <a:ext cx="833410" cy="572009"/>
          </a:xfrm>
          <a:prstGeom prst="rect">
            <a:avLst/>
          </a:prstGeom>
        </p:spPr>
      </p:pic>
      <p:grpSp>
        <p:nvGrpSpPr>
          <p:cNvPr id="80" name="図形グループ 79"/>
          <p:cNvGrpSpPr/>
          <p:nvPr/>
        </p:nvGrpSpPr>
        <p:grpSpPr>
          <a:xfrm>
            <a:off x="7134746" y="5615830"/>
            <a:ext cx="265954" cy="577851"/>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4" name="上下矢印 83"/>
          <p:cNvSpPr/>
          <p:nvPr/>
        </p:nvSpPr>
        <p:spPr>
          <a:xfrm>
            <a:off x="1922983" y="4383979"/>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下矢印 84"/>
          <p:cNvSpPr/>
          <p:nvPr/>
        </p:nvSpPr>
        <p:spPr>
          <a:xfrm>
            <a:off x="4302970" y="4386254"/>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a:off x="6596686" y="4381748"/>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矢印コネクタ 86"/>
          <p:cNvCxnSpPr>
            <a:stCxn id="32" idx="2"/>
            <a:endCxn id="40" idx="0"/>
          </p:cNvCxnSpPr>
          <p:nvPr/>
        </p:nvCxnSpPr>
        <p:spPr>
          <a:xfrm flipH="1">
            <a:off x="6934310" y="2042869"/>
            <a:ext cx="488538"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0160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672954" y="1916708"/>
            <a:ext cx="4166416" cy="3456384"/>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en-US" altLang="ja-JP" dirty="0" smtClean="0"/>
              <a:t>API Gateway</a:t>
            </a:r>
            <a:r>
              <a:rPr kumimoji="1" lang="ja-JP" altLang="en-US" dirty="0" smtClean="0"/>
              <a:t>サービス</a:t>
            </a:r>
            <a:endParaRPr kumimoji="1" lang="ja-JP" altLang="en-US" dirty="0"/>
          </a:p>
        </p:txBody>
      </p:sp>
      <p:pic>
        <p:nvPicPr>
          <p:cNvPr id="2050" name="Picture 2" descr="http://www3.pcmag.com/media/images/471583-amazon-api-gateway-800x450.jpg?thum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28097"/>
            <a:ext cx="4042792" cy="2274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角丸四角形 1"/>
          <p:cNvSpPr/>
          <p:nvPr/>
        </p:nvSpPr>
        <p:spPr bwMode="auto">
          <a:xfrm>
            <a:off x="5508104" y="2902779"/>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の作成</a:t>
            </a:r>
          </a:p>
        </p:txBody>
      </p:sp>
      <p:sp>
        <p:nvSpPr>
          <p:cNvPr id="6" name="角丸四角形 5"/>
          <p:cNvSpPr/>
          <p:nvPr/>
        </p:nvSpPr>
        <p:spPr bwMode="auto">
          <a:xfrm>
            <a:off x="5508104" y="3361928"/>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の配布</a:t>
            </a:r>
          </a:p>
        </p:txBody>
      </p:sp>
      <p:sp>
        <p:nvSpPr>
          <p:cNvPr id="7" name="角丸四角形 6"/>
          <p:cNvSpPr/>
          <p:nvPr/>
        </p:nvSpPr>
        <p:spPr bwMode="auto">
          <a:xfrm>
            <a:off x="5508104" y="3821077"/>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の保守</a:t>
            </a:r>
          </a:p>
        </p:txBody>
      </p:sp>
      <p:sp>
        <p:nvSpPr>
          <p:cNvPr id="8" name="角丸四角形 7"/>
          <p:cNvSpPr/>
          <p:nvPr/>
        </p:nvSpPr>
        <p:spPr bwMode="auto">
          <a:xfrm>
            <a:off x="5508104" y="4275063"/>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err="1">
                <a:ln>
                  <a:noFill/>
                </a:ln>
                <a:solidFill>
                  <a:schemeClr val="bg1"/>
                </a:solidFill>
                <a:effectLst/>
                <a:latin typeface="+mn-lt"/>
                <a:ea typeface="+mn-ea"/>
              </a:rPr>
              <a:t>の監</a:t>
            </a:r>
            <a:r>
              <a:rPr kumimoji="0" lang="ja-JP" altLang="en-US" sz="2400" b="0" i="0" u="none" strike="noStrike" cap="none" normalizeH="0" dirty="0">
                <a:ln>
                  <a:noFill/>
                </a:ln>
                <a:solidFill>
                  <a:schemeClr val="bg1"/>
                </a:solidFill>
                <a:effectLst/>
                <a:latin typeface="+mn-lt"/>
                <a:ea typeface="+mn-ea"/>
              </a:rPr>
              <a:t>視</a:t>
            </a:r>
          </a:p>
        </p:txBody>
      </p:sp>
      <p:sp>
        <p:nvSpPr>
          <p:cNvPr id="9" name="角丸四角形 8"/>
          <p:cNvSpPr/>
          <p:nvPr/>
        </p:nvSpPr>
        <p:spPr bwMode="auto">
          <a:xfrm>
            <a:off x="5508104" y="4736784"/>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の保護</a:t>
            </a:r>
          </a:p>
        </p:txBody>
      </p:sp>
      <p:pic>
        <p:nvPicPr>
          <p:cNvPr id="3" name="図 2"/>
          <p:cNvPicPr>
            <a:picLocks noChangeAspect="1"/>
          </p:cNvPicPr>
          <p:nvPr/>
        </p:nvPicPr>
        <p:blipFill>
          <a:blip r:embed="rId4"/>
          <a:stretch>
            <a:fillRect/>
          </a:stretch>
        </p:blipFill>
        <p:spPr>
          <a:xfrm>
            <a:off x="457200" y="842489"/>
            <a:ext cx="4042792" cy="3133978"/>
          </a:xfrm>
          <a:prstGeom prst="rect">
            <a:avLst/>
          </a:prstGeom>
          <a:ln>
            <a:noFill/>
          </a:ln>
          <a:effectLst>
            <a:outerShdw blurRad="292100" dist="139700" dir="2700000" algn="tl" rotWithShape="0">
              <a:srgbClr val="333333">
                <a:alpha val="65000"/>
              </a:srgbClr>
            </a:outerShdw>
          </a:effectLst>
        </p:spPr>
      </p:pic>
      <p:sp>
        <p:nvSpPr>
          <p:cNvPr id="10" name="正方形/長方形 9"/>
          <p:cNvSpPr/>
          <p:nvPr/>
        </p:nvSpPr>
        <p:spPr>
          <a:xfrm>
            <a:off x="6096844" y="84248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6202098" y="1209404"/>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2" name="正方形/長方形 11"/>
          <p:cNvSpPr/>
          <p:nvPr/>
        </p:nvSpPr>
        <p:spPr>
          <a:xfrm>
            <a:off x="4672954" y="84249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3" name="正方形/長方形 12"/>
          <p:cNvSpPr/>
          <p:nvPr/>
        </p:nvSpPr>
        <p:spPr>
          <a:xfrm>
            <a:off x="4778208" y="120940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4" name="正方形/長方形 13"/>
          <p:cNvSpPr/>
          <p:nvPr/>
        </p:nvSpPr>
        <p:spPr>
          <a:xfrm>
            <a:off x="7520734" y="84248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5" name="正方形/長方形 14"/>
          <p:cNvSpPr/>
          <p:nvPr/>
        </p:nvSpPr>
        <p:spPr>
          <a:xfrm>
            <a:off x="7625988" y="1209404"/>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6" name="正方形/長方形 15"/>
          <p:cNvSpPr/>
          <p:nvPr/>
        </p:nvSpPr>
        <p:spPr>
          <a:xfrm>
            <a:off x="6096844" y="590507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6204988" y="577013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8" name="正方形/長方形 17"/>
          <p:cNvSpPr/>
          <p:nvPr/>
        </p:nvSpPr>
        <p:spPr>
          <a:xfrm>
            <a:off x="4672954" y="590508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9" name="正方形/長方形 18"/>
          <p:cNvSpPr/>
          <p:nvPr/>
        </p:nvSpPr>
        <p:spPr>
          <a:xfrm>
            <a:off x="4781098" y="5770137"/>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0" name="正方形/長方形 19"/>
          <p:cNvSpPr/>
          <p:nvPr/>
        </p:nvSpPr>
        <p:spPr>
          <a:xfrm>
            <a:off x="7520734" y="590507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1" name="正方形/長方形 20"/>
          <p:cNvSpPr/>
          <p:nvPr/>
        </p:nvSpPr>
        <p:spPr>
          <a:xfrm>
            <a:off x="7628878" y="577013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2" name="正方形/長方形 21"/>
          <p:cNvSpPr/>
          <p:nvPr/>
        </p:nvSpPr>
        <p:spPr>
          <a:xfrm>
            <a:off x="5087820" y="2235039"/>
            <a:ext cx="3336683" cy="461665"/>
          </a:xfrm>
          <a:prstGeom prst="rect">
            <a:avLst/>
          </a:prstGeom>
        </p:spPr>
        <p:txBody>
          <a:bodyPr wrap="none">
            <a:spAutoFit/>
          </a:bodyPr>
          <a:lstStyle/>
          <a:p>
            <a:r>
              <a:rPr lang="en-US" altLang="ja-JP" sz="2400" dirty="0">
                <a:solidFill>
                  <a:schemeClr val="bg1"/>
                </a:solidFill>
                <a:latin typeface="Meiryo" charset="-128"/>
                <a:ea typeface="Meiryo" charset="-128"/>
                <a:cs typeface="Meiryo" charset="-128"/>
              </a:rPr>
              <a:t>API Gateway</a:t>
            </a:r>
            <a:r>
              <a:rPr lang="ja-JP" altLang="en-US" sz="2400" dirty="0">
                <a:solidFill>
                  <a:schemeClr val="bg1"/>
                </a:solidFill>
                <a:latin typeface="Meiryo" charset="-128"/>
                <a:ea typeface="Meiryo" charset="-128"/>
                <a:cs typeface="Meiryo" charset="-128"/>
              </a:rPr>
              <a:t>サービス</a:t>
            </a:r>
          </a:p>
        </p:txBody>
      </p:sp>
      <p:sp>
        <p:nvSpPr>
          <p:cNvPr id="23" name="上下矢印 22"/>
          <p:cNvSpPr/>
          <p:nvPr/>
        </p:nvSpPr>
        <p:spPr>
          <a:xfrm>
            <a:off x="5195181" y="1475449"/>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下矢印 24"/>
          <p:cNvSpPr/>
          <p:nvPr/>
        </p:nvSpPr>
        <p:spPr>
          <a:xfrm>
            <a:off x="6615214" y="147452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上下矢印 25"/>
          <p:cNvSpPr/>
          <p:nvPr/>
        </p:nvSpPr>
        <p:spPr>
          <a:xfrm>
            <a:off x="8036036" y="147452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下矢印 26"/>
          <p:cNvSpPr/>
          <p:nvPr/>
        </p:nvSpPr>
        <p:spPr>
          <a:xfrm>
            <a:off x="5189470" y="526305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下矢印 27"/>
          <p:cNvSpPr/>
          <p:nvPr/>
        </p:nvSpPr>
        <p:spPr>
          <a:xfrm>
            <a:off x="6609503" y="5262123"/>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下矢印 28"/>
          <p:cNvSpPr/>
          <p:nvPr/>
        </p:nvSpPr>
        <p:spPr>
          <a:xfrm>
            <a:off x="8030325" y="5262123"/>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2629" y="873228"/>
            <a:ext cx="432048" cy="2160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smtClean="0">
                <a:solidFill>
                  <a:schemeClr val="tx1">
                    <a:lumMod val="85000"/>
                    <a:lumOff val="15000"/>
                  </a:schemeClr>
                </a:solidFill>
                <a:latin typeface="ＭＳ Ｐゴシック"/>
                <a:ea typeface="ＭＳ Ｐゴシック"/>
                <a:cs typeface="ＭＳ Ｐゴシック"/>
              </a:rPr>
              <a:t>IBM</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31" name="正方形/長方形 30"/>
          <p:cNvSpPr/>
          <p:nvPr/>
        </p:nvSpPr>
        <p:spPr>
          <a:xfrm>
            <a:off x="423981" y="4167051"/>
            <a:ext cx="432048" cy="2160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chemeClr val="tx1">
                    <a:lumMod val="85000"/>
                    <a:lumOff val="15000"/>
                  </a:schemeClr>
                </a:solidFill>
                <a:latin typeface="ＭＳ Ｐゴシック"/>
                <a:ea typeface="ＭＳ Ｐゴシック"/>
                <a:cs typeface="ＭＳ Ｐゴシック"/>
              </a:rPr>
              <a:t>AWS</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Tree>
    <p:extLst>
      <p:ext uri="{BB962C8B-B14F-4D97-AF65-F5344CB8AC3E}">
        <p14:creationId xmlns:p14="http://schemas.microsoft.com/office/powerpoint/2010/main" val="16160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超高速開発ツール</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340622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84298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345842" y="3089334"/>
            <a:ext cx="7330613" cy="3033166"/>
          </a:xfrm>
          <a:prstGeom prst="rect">
            <a:avLst/>
          </a:prstGeom>
          <a:solidFill>
            <a:srgbClr val="0432FF">
              <a:alpha val="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超高速開発ツール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正方形/長方形 3"/>
          <p:cNvSpPr/>
          <p:nvPr/>
        </p:nvSpPr>
        <p:spPr>
          <a:xfrm>
            <a:off x="457200" y="1196752"/>
            <a:ext cx="3096344"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自社所有システムによる</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インフラ・</a:t>
            </a:r>
            <a:r>
              <a:rPr lang="ja-JP" altLang="en-US" sz="1400" dirty="0" smtClean="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3553544" y="1196752"/>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手組によるアプリケーション開発</a:t>
            </a:r>
            <a:endParaRPr kumimoji="1" lang="ja-JP" altLang="en-US" sz="1400" dirty="0">
              <a:solidFill>
                <a:srgbClr val="FFFFFF"/>
              </a:solidFill>
              <a:latin typeface="Meiryo" charset="-128"/>
              <a:ea typeface="Meiryo" charset="-128"/>
              <a:cs typeface="Meiryo" charset="-128"/>
            </a:endParaRPr>
          </a:p>
        </p:txBody>
      </p:sp>
      <p:sp>
        <p:nvSpPr>
          <p:cNvPr id="7" name="正方形/長方形 6"/>
          <p:cNvSpPr/>
          <p:nvPr/>
        </p:nvSpPr>
        <p:spPr>
          <a:xfrm>
            <a:off x="457200" y="2134693"/>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クラウド</a:t>
            </a:r>
            <a:endParaRPr kumimoji="1" lang="ja-JP" altLang="en-US" sz="1400" b="1" dirty="0">
              <a:solidFill>
                <a:srgbClr val="FFFFFF"/>
              </a:solidFill>
              <a:latin typeface="Meiryo" charset="-128"/>
              <a:ea typeface="Meiryo" charset="-128"/>
              <a:cs typeface="Meiryo" charset="-128"/>
            </a:endParaRPr>
          </a:p>
        </p:txBody>
      </p:sp>
      <p:sp>
        <p:nvSpPr>
          <p:cNvPr id="8" name="正方形/長方形 7"/>
          <p:cNvSpPr/>
          <p:nvPr/>
        </p:nvSpPr>
        <p:spPr>
          <a:xfrm>
            <a:off x="1351316" y="2134693"/>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手組によるアプリケーション開発</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451726" y="3072634"/>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クラウド</a:t>
            </a:r>
            <a:endParaRPr kumimoji="1" lang="ja-JP" altLang="en-US" sz="1400" b="1" dirty="0">
              <a:solidFill>
                <a:srgbClr val="FFFFFF"/>
              </a:solidFill>
              <a:latin typeface="Meiryo" charset="-128"/>
              <a:ea typeface="Meiryo" charset="-128"/>
              <a:cs typeface="Meiryo" charset="-128"/>
            </a:endParaRPr>
          </a:p>
        </p:txBody>
      </p:sp>
      <p:sp>
        <p:nvSpPr>
          <p:cNvPr id="11" name="正方形/長方形 10"/>
          <p:cNvSpPr/>
          <p:nvPr/>
        </p:nvSpPr>
        <p:spPr>
          <a:xfrm>
            <a:off x="1345842" y="3072634"/>
            <a:ext cx="165875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超高速開発</a:t>
            </a:r>
            <a:endParaRPr kumimoji="1" lang="en-US" altLang="ja-JP" sz="1400" b="1" dirty="0" smtClean="0">
              <a:solidFill>
                <a:srgbClr val="FFFFFF"/>
              </a:solidFill>
              <a:latin typeface="Meiryo" charset="-128"/>
              <a:ea typeface="Meiryo" charset="-128"/>
              <a:cs typeface="Meiryo" charset="-128"/>
            </a:endParaRPr>
          </a:p>
          <a:p>
            <a:pPr algn="ctr"/>
            <a:r>
              <a:rPr kumimoji="1" lang="ja-JP" altLang="en-US" sz="1400" b="1" dirty="0" smtClean="0">
                <a:solidFill>
                  <a:srgbClr val="FFFFFF"/>
                </a:solidFill>
                <a:latin typeface="Meiryo" charset="-128"/>
                <a:ea typeface="Meiryo" charset="-128"/>
                <a:cs typeface="Meiryo" charset="-128"/>
              </a:rPr>
              <a:t>ツール</a:t>
            </a:r>
            <a:endParaRPr kumimoji="1" lang="ja-JP" altLang="en-US" sz="1400" b="1" dirty="0">
              <a:solidFill>
                <a:srgbClr val="FFFFFF"/>
              </a:solidFill>
              <a:latin typeface="Meiryo" charset="-128"/>
              <a:ea typeface="Meiryo" charset="-128"/>
              <a:cs typeface="Meiryo" charset="-128"/>
            </a:endParaRPr>
          </a:p>
        </p:txBody>
      </p:sp>
      <p:cxnSp>
        <p:nvCxnSpPr>
          <p:cNvPr id="14" name="直線コネクタ 13"/>
          <p:cNvCxnSpPr/>
          <p:nvPr/>
        </p:nvCxnSpPr>
        <p:spPr>
          <a:xfrm>
            <a:off x="457200" y="1772816"/>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1351316"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474228"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58695" y="2727457"/>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45842" y="2710758"/>
            <a:ext cx="6691" cy="361876"/>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2994319" y="2710013"/>
            <a:ext cx="3479909" cy="362620"/>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左矢印 31"/>
          <p:cNvSpPr/>
          <p:nvPr/>
        </p:nvSpPr>
        <p:spPr>
          <a:xfrm>
            <a:off x="2994319" y="3113425"/>
            <a:ext cx="5538122" cy="494482"/>
          </a:xfrm>
          <a:prstGeom prst="leftArrow">
            <a:avLst>
              <a:gd name="adj1" fmla="val 68428"/>
              <a:gd name="adj2" fmla="val 50000"/>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smtClean="0">
                <a:solidFill>
                  <a:srgbClr val="FFFFFF"/>
                </a:solidFill>
                <a:latin typeface="Meiryo" charset="-128"/>
                <a:ea typeface="Meiryo" charset="-128"/>
                <a:cs typeface="Meiryo" charset="-128"/>
              </a:rPr>
              <a:t>加速するビジネス・ニーズの変化に即応</a:t>
            </a:r>
            <a:endParaRPr kumimoji="1" lang="ja-JP" altLang="en-US" sz="1400" dirty="0">
              <a:solidFill>
                <a:srgbClr val="FFFFFF"/>
              </a:solidFill>
              <a:latin typeface="Meiryo" charset="-128"/>
              <a:ea typeface="Meiryo" charset="-128"/>
              <a:cs typeface="Meiryo" charset="-128"/>
            </a:endParaRPr>
          </a:p>
        </p:txBody>
      </p:sp>
      <p:sp>
        <p:nvSpPr>
          <p:cNvPr id="34" name="正方形/長方形 33"/>
          <p:cNvSpPr/>
          <p:nvPr/>
        </p:nvSpPr>
        <p:spPr>
          <a:xfrm>
            <a:off x="3553544" y="3609463"/>
            <a:ext cx="4978897" cy="923330"/>
          </a:xfrm>
          <a:prstGeom prst="rect">
            <a:avLst/>
          </a:prstGeom>
        </p:spPr>
        <p:txBody>
          <a:bodyPr wrap="square">
            <a:spAutoFit/>
          </a:bodyPr>
          <a:lstStyle/>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新規アプリケーションの開発期間の短縮</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日々改善に対応できる保守・改修の実現</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業務プロセス可視化による属人性の排除</a:t>
            </a:r>
            <a:endParaRPr lang="en-US" altLang="ja-JP" dirty="0">
              <a:solidFill>
                <a:schemeClr val="accent6">
                  <a:lumMod val="75000"/>
                </a:schemeClr>
              </a:solidFill>
              <a:latin typeface="Meiryo" charset="-128"/>
              <a:ea typeface="Meiryo" charset="-128"/>
              <a:cs typeface="Meiryo" charset="-128"/>
            </a:endParaRPr>
          </a:p>
        </p:txBody>
      </p:sp>
      <p:grpSp>
        <p:nvGrpSpPr>
          <p:cNvPr id="40" name="図形グループ 39"/>
          <p:cNvGrpSpPr/>
          <p:nvPr/>
        </p:nvGrpSpPr>
        <p:grpSpPr>
          <a:xfrm>
            <a:off x="1691680" y="4624677"/>
            <a:ext cx="1097870" cy="1202923"/>
            <a:chOff x="5409461" y="1068046"/>
            <a:chExt cx="547466" cy="636692"/>
          </a:xfrm>
        </p:grpSpPr>
        <p:pic>
          <p:nvPicPr>
            <p:cNvPr id="42" name="図 41"/>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43" name="図形グループ 42"/>
            <p:cNvGrpSpPr/>
            <p:nvPr/>
          </p:nvGrpSpPr>
          <p:grpSpPr>
            <a:xfrm>
              <a:off x="5409461" y="1139394"/>
              <a:ext cx="245559" cy="565344"/>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6" name="ストライプ矢印 45"/>
          <p:cNvSpPr/>
          <p:nvPr/>
        </p:nvSpPr>
        <p:spPr>
          <a:xfrm rot="16200000">
            <a:off x="1775238" y="3718186"/>
            <a:ext cx="799961" cy="837668"/>
          </a:xfrm>
          <a:prstGeom prst="striped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四角形吹き出し 38"/>
          <p:cNvSpPr/>
          <p:nvPr/>
        </p:nvSpPr>
        <p:spPr>
          <a:xfrm>
            <a:off x="2953724" y="4963504"/>
            <a:ext cx="4680520" cy="864096"/>
          </a:xfrm>
          <a:prstGeom prst="wedgeRectCallout">
            <a:avLst>
              <a:gd name="adj1" fmla="val -59197"/>
              <a:gd name="adj2" fmla="val -4255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経営視点を持ちビジネス・ゴールを設定できる能力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業務を分析・整理して、業務プロセスを描ける能力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現場のニーズを引き出せるファシリテーション能力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35115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まとめ</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144096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smtClean="0"/>
              <a:t>お客様と自分たちのビジネス価値を再定義する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インフラストラクチャ</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IaaS</a:t>
            </a:r>
            <a:endParaRPr kumimoji="1" lang="en-US" altLang="ja-JP" sz="2400" b="1" dirty="0" smtClean="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en-US" altLang="ja-JP" sz="1100" b="1" dirty="0" smtClean="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smtClean="0">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smtClean="0">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smtClean="0">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2010</a:t>
            </a:r>
            <a:r>
              <a:rPr kumimoji="1" lang="en-US" altLang="ja-JP" dirty="0" smtClean="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smtClean="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smtClean="0">
                <a:solidFill>
                  <a:srgbClr val="FFFFFF"/>
                </a:solidFill>
                <a:latin typeface="Meiryo" charset="-128"/>
                <a:ea typeface="Meiryo" charset="-128"/>
                <a:cs typeface="Meiryo" charset="-128"/>
              </a:rPr>
              <a:t>FaaS</a:t>
            </a:r>
            <a:endParaRPr kumimoji="1" lang="en-US" altLang="ja-JP" sz="1100" b="1" dirty="0" smtClean="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smtClean="0">
                <a:solidFill>
                  <a:srgbClr val="FFFFFF"/>
                </a:solidFill>
                <a:latin typeface="Meiryo" charset="-128"/>
                <a:ea typeface="Meiryo" charset="-128"/>
                <a:cs typeface="Meiryo" charset="-128"/>
              </a:rPr>
              <a:t>超高速</a:t>
            </a:r>
            <a:r>
              <a:rPr lang="ja-JP" altLang="en-US" sz="800" b="1" dirty="0" smtClean="0">
                <a:solidFill>
                  <a:srgbClr val="FFFFFF"/>
                </a:solidFill>
                <a:latin typeface="Meiryo" charset="-128"/>
                <a:ea typeface="Meiryo" charset="-128"/>
                <a:cs typeface="Meiryo" charset="-128"/>
              </a:rPr>
              <a:t>開発ツール</a:t>
            </a:r>
            <a:endParaRPr kumimoji="1" lang="en-US" altLang="ja-JP" sz="800" b="1" dirty="0" smtClean="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と</a:t>
            </a:r>
            <a:r>
              <a:rPr kumimoji="1" lang="ja-JP" altLang="en-US" sz="1600" b="1" dirty="0" smtClean="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お客様のビジネス価値を実現する手段は</a:t>
            </a:r>
            <a:r>
              <a:rPr kumimoji="1" lang="en-US" altLang="ja-JP" sz="1600" b="1" dirty="0" smtClean="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使用</a:t>
            </a:r>
            <a:r>
              <a:rPr kumimoji="1" lang="en-US" altLang="ja-JP" sz="1600"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168057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新しい</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に対応し</a:t>
            </a:r>
            <a:endParaRPr kumimoji="1" lang="en-US" altLang="ja-JP" sz="1200" dirty="0" smtClean="0">
              <a:solidFill>
                <a:schemeClr val="bg1"/>
              </a:solidFill>
              <a:latin typeface="Meiryo" charset="-128"/>
              <a:ea typeface="Meiryo" charset="-128"/>
              <a:cs typeface="Meiryo" charset="-128"/>
            </a:endParaRPr>
          </a:p>
          <a:p>
            <a:pPr algn="ctr"/>
            <a:r>
              <a:rPr kumimoji="1" lang="ja-JP" altLang="en-US" sz="1600" b="1" dirty="0" smtClean="0">
                <a:solidFill>
                  <a:schemeClr val="bg1"/>
                </a:solidFill>
                <a:latin typeface="Meiryo" charset="-128"/>
                <a:ea typeface="Meiryo" charset="-128"/>
                <a:cs typeface="Meiryo" charset="-128"/>
              </a:rPr>
              <a:t>データ</a:t>
            </a:r>
            <a:r>
              <a:rPr kumimoji="1" lang="ja-JP" altLang="en-US" sz="1200" dirty="0" smtClean="0">
                <a:solidFill>
                  <a:schemeClr val="bg1"/>
                </a:solidFill>
                <a:latin typeface="Meiryo" charset="-128"/>
                <a:ea typeface="Meiryo" charset="-128"/>
                <a:cs typeface="Meiryo" charset="-128"/>
              </a:rPr>
              <a:t>を</a:t>
            </a:r>
            <a:r>
              <a:rPr kumimoji="1" lang="ja-JP" altLang="en-US" sz="1600" b="1" dirty="0" smtClean="0">
                <a:solidFill>
                  <a:schemeClr val="bg1"/>
                </a:solidFill>
                <a:latin typeface="Meiryo" charset="-128"/>
                <a:ea typeface="Meiryo" charset="-128"/>
                <a:cs typeface="Meiryo" charset="-128"/>
              </a:rPr>
              <a:t>いち早く生みだす</a:t>
            </a:r>
            <a:r>
              <a:rPr kumimoji="1" lang="ja-JP" altLang="en-US" sz="1200" dirty="0" smtClean="0">
                <a:solidFill>
                  <a:schemeClr val="bg1"/>
                </a:solidFill>
                <a:latin typeface="Meiryo" charset="-128"/>
                <a:ea typeface="Meiryo" charset="-128"/>
                <a:cs typeface="Meiryo" charset="-128"/>
              </a:rPr>
              <a:t>ために</a:t>
            </a:r>
            <a:endParaRPr kumimoji="1" lang="ja-JP" altLang="en-US" sz="1200" dirty="0">
              <a:solidFill>
                <a:schemeClr val="bg1"/>
              </a:solidFill>
              <a:latin typeface="Meiryo" charset="-128"/>
              <a:ea typeface="Meiryo" charset="-128"/>
              <a:cs typeface="Meiryo" charset="-128"/>
            </a:endParaRP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できるだけ</a:t>
            </a:r>
            <a:r>
              <a:rPr kumimoji="1" lang="ja-JP" altLang="en-US" sz="1600" b="1" dirty="0" smtClean="0">
                <a:solidFill>
                  <a:schemeClr val="bg1"/>
                </a:solidFill>
                <a:latin typeface="Meiryo" charset="-128"/>
                <a:ea typeface="Meiryo" charset="-128"/>
                <a:cs typeface="Meiryo" charset="-128"/>
              </a:rPr>
              <a:t>作らない</a:t>
            </a:r>
            <a:r>
              <a:rPr kumimoji="1" lang="ja-JP" altLang="en-US" sz="1200" dirty="0" smtClean="0">
                <a:solidFill>
                  <a:schemeClr val="bg1"/>
                </a:solidFill>
                <a:latin typeface="Meiryo" charset="-128"/>
                <a:ea typeface="Meiryo" charset="-128"/>
                <a:cs typeface="Meiryo" charset="-128"/>
              </a:rPr>
              <a:t>で</a:t>
            </a:r>
            <a:r>
              <a:rPr kumimoji="1" lang="ja-JP" altLang="en-US" sz="1600" b="1" dirty="0" smtClean="0">
                <a:solidFill>
                  <a:schemeClr val="bg1"/>
                </a:solidFill>
                <a:latin typeface="Meiryo" charset="-128"/>
                <a:ea typeface="Meiryo" charset="-128"/>
                <a:cs typeface="Meiryo" charset="-128"/>
              </a:rPr>
              <a:t>使用</a:t>
            </a:r>
            <a:r>
              <a:rPr lang="ja-JP" altLang="en-US" sz="1200" dirty="0" smtClean="0">
                <a:solidFill>
                  <a:schemeClr val="bg1"/>
                </a:solidFill>
                <a:latin typeface="Meiryo" charset="-128"/>
                <a:ea typeface="Meiryo" charset="-128"/>
                <a:cs typeface="Meiryo" charset="-128"/>
              </a:rPr>
              <a:t>の</a:t>
            </a:r>
            <a:r>
              <a:rPr lang="ja-JP" altLang="en-US" sz="1600" b="1" dirty="0" smtClean="0">
                <a:solidFill>
                  <a:schemeClr val="bg1"/>
                </a:solidFill>
                <a:latin typeface="Meiryo" charset="-128"/>
                <a:ea typeface="Meiryo" charset="-128"/>
                <a:cs typeface="Meiryo" charset="-128"/>
              </a:rPr>
              <a:t>拡大</a:t>
            </a:r>
            <a:r>
              <a:rPr kumimoji="1" lang="ja-JP" altLang="en-US" sz="1200" dirty="0" smtClean="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7640431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6430" y="3007086"/>
            <a:ext cx="8131409" cy="321406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399214" y="4517343"/>
            <a:ext cx="2491587" cy="159502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9" name="正方形/長方形 18"/>
          <p:cNvSpPr/>
          <p:nvPr/>
        </p:nvSpPr>
        <p:spPr>
          <a:xfrm>
            <a:off x="1399215" y="3327787"/>
            <a:ext cx="2491587" cy="10501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7" name="正方形/長方形 16"/>
          <p:cNvSpPr/>
          <p:nvPr/>
        </p:nvSpPr>
        <p:spPr>
          <a:xfrm>
            <a:off x="736430" y="895988"/>
            <a:ext cx="8131409" cy="202819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smtClean="0"/>
              <a:t>ビジネスと人の役割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1399216" y="957358"/>
            <a:ext cx="2491587" cy="15820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ビジネス</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5" name="正方形/長方形 4"/>
          <p:cNvSpPr/>
          <p:nvPr/>
        </p:nvSpPr>
        <p:spPr>
          <a:xfrm>
            <a:off x="1399216" y="2681186"/>
            <a:ext cx="2491587" cy="5071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アプリケーション</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6" name="正方形/長方形 5"/>
          <p:cNvSpPr/>
          <p:nvPr/>
        </p:nvSpPr>
        <p:spPr>
          <a:xfrm>
            <a:off x="1503544" y="3701444"/>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ミドルウェア</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7" name="正方形/長方形 6"/>
          <p:cNvSpPr/>
          <p:nvPr/>
        </p:nvSpPr>
        <p:spPr>
          <a:xfrm>
            <a:off x="1503544" y="4028235"/>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オペレーティング・システム</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8" name="正方形/長方形 7"/>
          <p:cNvSpPr/>
          <p:nvPr/>
        </p:nvSpPr>
        <p:spPr>
          <a:xfrm>
            <a:off x="1503544" y="5068648"/>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ハードウェア</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9" name="正方形/長方形 8"/>
          <p:cNvSpPr/>
          <p:nvPr/>
        </p:nvSpPr>
        <p:spPr>
          <a:xfrm>
            <a:off x="1503544" y="538135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ネットワーク</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0" name="正方形/長方形 9"/>
          <p:cNvSpPr/>
          <p:nvPr/>
        </p:nvSpPr>
        <p:spPr>
          <a:xfrm>
            <a:off x="1503545" y="569586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データセンター</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1" name="正方形/長方形 10"/>
          <p:cNvSpPr/>
          <p:nvPr/>
        </p:nvSpPr>
        <p:spPr>
          <a:xfrm>
            <a:off x="859167" y="957357"/>
            <a:ext cx="447995" cy="158203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ビジネス</a:t>
            </a:r>
            <a:r>
              <a:rPr lang="ja-JP" altLang="en-US" sz="1200" dirty="0" smtClean="0">
                <a:solidFill>
                  <a:srgbClr val="FFFFFF"/>
                </a:solidFill>
                <a:latin typeface="HGPSoeiKakugothicUB" charset="-128"/>
                <a:ea typeface="HGPSoeiKakugothicUB" charset="-128"/>
                <a:cs typeface="HGPSoeiKakugothicUB" charset="-128"/>
              </a:rPr>
              <a:t>価値</a:t>
            </a:r>
            <a:r>
              <a:rPr kumimoji="1" lang="ja-JP" altLang="en-US" sz="1200" dirty="0" smtClean="0">
                <a:solidFill>
                  <a:srgbClr val="FFFFFF"/>
                </a:solidFill>
                <a:latin typeface="HGPSoeiKakugothicUB" charset="-128"/>
                <a:ea typeface="HGPSoeiKakugothicUB" charset="-128"/>
                <a:cs typeface="HGPSoeiKakugothicUB" charset="-128"/>
              </a:rPr>
              <a:t>の創出</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2" name="正方形/長方形 11"/>
          <p:cNvSpPr/>
          <p:nvPr/>
        </p:nvSpPr>
        <p:spPr>
          <a:xfrm>
            <a:off x="859167" y="2683411"/>
            <a:ext cx="447996" cy="34289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手段の提供</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3" name="正方形/長方形 12"/>
          <p:cNvSpPr/>
          <p:nvPr/>
        </p:nvSpPr>
        <p:spPr>
          <a:xfrm>
            <a:off x="3982857" y="957357"/>
            <a:ext cx="1239656" cy="1582037"/>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サービス</a:t>
            </a: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800" dirty="0" smtClean="0">
                <a:solidFill>
                  <a:srgbClr val="FFFFFF"/>
                </a:solidFill>
                <a:latin typeface="HGPSoeiKakugothicUB" charset="-128"/>
                <a:ea typeface="HGPSoeiKakugothicUB" charset="-128"/>
                <a:cs typeface="HGPSoeiKakugothicUB" charset="-128"/>
              </a:rPr>
              <a:t>として</a:t>
            </a:r>
            <a:r>
              <a:rPr kumimoji="1" lang="ja-JP" altLang="en-US" sz="1400" dirty="0" smtClean="0">
                <a:solidFill>
                  <a:srgbClr val="FFFFFF"/>
                </a:solidFill>
                <a:latin typeface="HGPSoeiKakugothicUB" charset="-128"/>
                <a:ea typeface="HGPSoeiKakugothicUB" charset="-128"/>
                <a:cs typeface="HGPSoeiKakugothicUB" charset="-128"/>
              </a:rPr>
              <a:t>利用</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4" name="正方形/長方形 13"/>
          <p:cNvSpPr/>
          <p:nvPr/>
        </p:nvSpPr>
        <p:spPr>
          <a:xfrm>
            <a:off x="3982858" y="2683410"/>
            <a:ext cx="576867" cy="34289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保守</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1400" dirty="0" smtClean="0">
                <a:solidFill>
                  <a:srgbClr val="FFFFFF"/>
                </a:solidFill>
                <a:latin typeface="HGPSoeiKakugothicUB" charset="-128"/>
                <a:ea typeface="HGPSoeiKakugothicUB" charset="-128"/>
                <a:cs typeface="HGPSoeiKakugothicUB" charset="-128"/>
              </a:rPr>
              <a:t>運用</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5" name="正方形/長方形 14"/>
          <p:cNvSpPr/>
          <p:nvPr/>
        </p:nvSpPr>
        <p:spPr>
          <a:xfrm>
            <a:off x="4645646" y="2681185"/>
            <a:ext cx="576867" cy="50716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開発</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6" name="正方形/長方形 15"/>
          <p:cNvSpPr/>
          <p:nvPr/>
        </p:nvSpPr>
        <p:spPr>
          <a:xfrm>
            <a:off x="4645646" y="3327785"/>
            <a:ext cx="576867" cy="278457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導入</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lang="ja-JP" altLang="en-US" sz="1400" dirty="0" smtClean="0">
                <a:solidFill>
                  <a:srgbClr val="FFFFFF"/>
                </a:solidFill>
                <a:latin typeface="HGPSoeiKakugothicUB" charset="-128"/>
                <a:ea typeface="HGPSoeiKakugothicUB" charset="-128"/>
                <a:cs typeface="HGPSoeiKakugothicUB" charset="-128"/>
              </a:rPr>
              <a:t>構築</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20" name="正方形/長方形 19"/>
          <p:cNvSpPr/>
          <p:nvPr/>
        </p:nvSpPr>
        <p:spPr>
          <a:xfrm>
            <a:off x="1996022" y="3343488"/>
            <a:ext cx="1316386" cy="307777"/>
          </a:xfrm>
          <a:prstGeom prst="rect">
            <a:avLst/>
          </a:prstGeom>
        </p:spPr>
        <p:txBody>
          <a:bodyPr wrap="none">
            <a:spAutoFit/>
          </a:bodyPr>
          <a:lstStyle/>
          <a:p>
            <a:pPr algn="ctr"/>
            <a:r>
              <a:rPr lang="ja-JP" altLang="en-US" sz="1400" smtClean="0">
                <a:solidFill>
                  <a:srgbClr val="FFFFFF"/>
                </a:solidFill>
                <a:latin typeface="HGPSoeiKakugothicUB" charset="-128"/>
                <a:ea typeface="HGPSoeiKakugothicUB" charset="-128"/>
                <a:cs typeface="HGPSoeiKakugothicUB" charset="-128"/>
              </a:rPr>
              <a:t>プラットフォーム</a:t>
            </a:r>
            <a:endParaRPr lang="ja-JP" altLang="en-US" sz="1400" dirty="0">
              <a:solidFill>
                <a:srgbClr val="FFFFFF"/>
              </a:solidFill>
              <a:latin typeface="HGPSoeiKakugothicUB" charset="-128"/>
              <a:ea typeface="HGPSoeiKakugothicUB" charset="-128"/>
              <a:cs typeface="HGPSoeiKakugothicUB" charset="-128"/>
            </a:endParaRPr>
          </a:p>
        </p:txBody>
      </p:sp>
      <p:sp>
        <p:nvSpPr>
          <p:cNvPr id="22" name="正方形/長方形 21"/>
          <p:cNvSpPr/>
          <p:nvPr/>
        </p:nvSpPr>
        <p:spPr>
          <a:xfrm>
            <a:off x="1737940" y="4639447"/>
            <a:ext cx="1832553" cy="307777"/>
          </a:xfrm>
          <a:prstGeom prst="rect">
            <a:avLst/>
          </a:prstGeom>
        </p:spPr>
        <p:txBody>
          <a:bodyPr wrap="none">
            <a:spAutoFit/>
          </a:bodyPr>
          <a:lstStyle/>
          <a:p>
            <a:pPr algn="ctr"/>
            <a:r>
              <a:rPr lang="ja-JP" altLang="en-US" sz="1400" dirty="0" smtClean="0">
                <a:solidFill>
                  <a:srgbClr val="FFFFFF"/>
                </a:solidFill>
                <a:latin typeface="HGPSoeiKakugothicUB" charset="-128"/>
                <a:ea typeface="HGPSoeiKakugothicUB" charset="-128"/>
                <a:cs typeface="HGPSoeiKakugothicUB" charset="-128"/>
              </a:rPr>
              <a:t>インフラストラクチャー</a:t>
            </a:r>
            <a:endParaRPr lang="ja-JP" altLang="en-US" sz="1400" dirty="0">
              <a:solidFill>
                <a:srgbClr val="FFFFFF"/>
              </a:solidFill>
              <a:latin typeface="HGPSoeiKakugothicUB" charset="-128"/>
              <a:ea typeface="HGPSoeiKakugothicUB" charset="-128"/>
              <a:cs typeface="HGPSoeiKakugothicUB" charset="-128"/>
            </a:endParaRPr>
          </a:p>
        </p:txBody>
      </p:sp>
      <p:sp>
        <p:nvSpPr>
          <p:cNvPr id="23" name="正方形/長方形 22"/>
          <p:cNvSpPr/>
          <p:nvPr/>
        </p:nvSpPr>
        <p:spPr>
          <a:xfrm>
            <a:off x="5414115" y="979043"/>
            <a:ext cx="2954656" cy="369332"/>
          </a:xfrm>
          <a:prstGeom prst="rect">
            <a:avLst/>
          </a:prstGeom>
        </p:spPr>
        <p:txBody>
          <a:bodyPr wrap="none">
            <a:spAutoFit/>
          </a:bodyPr>
          <a:lstStyle/>
          <a:p>
            <a:pPr algn="ctr"/>
            <a:r>
              <a:rPr lang="ja-JP" altLang="en-US" b="1" dirty="0" smtClean="0">
                <a:solidFill>
                  <a:schemeClr val="accent6">
                    <a:lumMod val="75000"/>
                  </a:schemeClr>
                </a:solidFill>
                <a:latin typeface="Meiryo" charset="-128"/>
                <a:ea typeface="Meiryo" charset="-128"/>
                <a:cs typeface="Meiryo" charset="-128"/>
              </a:rPr>
              <a:t>人間の役割が拡大する領域</a:t>
            </a:r>
            <a:endParaRPr lang="ja-JP" altLang="en-US" b="1" dirty="0">
              <a:solidFill>
                <a:schemeClr val="accent6">
                  <a:lumMod val="75000"/>
                </a:schemeClr>
              </a:solidFill>
              <a:latin typeface="Meiryo" charset="-128"/>
              <a:ea typeface="Meiryo" charset="-128"/>
              <a:cs typeface="Meiryo" charset="-128"/>
            </a:endParaRPr>
          </a:p>
        </p:txBody>
      </p:sp>
      <p:sp>
        <p:nvSpPr>
          <p:cNvPr id="24" name="正方形/長方形 23"/>
          <p:cNvSpPr/>
          <p:nvPr/>
        </p:nvSpPr>
        <p:spPr>
          <a:xfrm>
            <a:off x="5414115" y="3068455"/>
            <a:ext cx="2954655" cy="369332"/>
          </a:xfrm>
          <a:prstGeom prst="rect">
            <a:avLst/>
          </a:prstGeom>
        </p:spPr>
        <p:txBody>
          <a:bodyPr wrap="none">
            <a:spAutoFit/>
          </a:bodyPr>
          <a:lstStyle/>
          <a:p>
            <a:pPr algn="ctr"/>
            <a:r>
              <a:rPr lang="ja-JP" altLang="en-US" b="1" dirty="0" smtClean="0">
                <a:solidFill>
                  <a:srgbClr val="0432FF"/>
                </a:solidFill>
                <a:latin typeface="Meiryo" charset="-128"/>
                <a:ea typeface="Meiryo" charset="-128"/>
                <a:cs typeface="Meiryo" charset="-128"/>
              </a:rPr>
              <a:t>機械の役割が拡大する領域</a:t>
            </a:r>
            <a:endParaRPr lang="ja-JP" altLang="en-US" b="1" dirty="0">
              <a:solidFill>
                <a:srgbClr val="0432FF"/>
              </a:solidFill>
              <a:latin typeface="Meiryo" charset="-128"/>
              <a:ea typeface="Meiryo" charset="-128"/>
              <a:cs typeface="Meiryo" charset="-128"/>
            </a:endParaRPr>
          </a:p>
        </p:txBody>
      </p:sp>
      <p:sp>
        <p:nvSpPr>
          <p:cNvPr id="25" name="正方形/長方形 24"/>
          <p:cNvSpPr/>
          <p:nvPr/>
        </p:nvSpPr>
        <p:spPr>
          <a:xfrm>
            <a:off x="5407703" y="1379043"/>
            <a:ext cx="3352200" cy="738664"/>
          </a:xfrm>
          <a:prstGeom prst="rect">
            <a:avLst/>
          </a:prstGeom>
        </p:spPr>
        <p:txBody>
          <a:bodyPr wrap="none">
            <a:spAutoFit/>
          </a:bodyPr>
          <a:lstStyle/>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を活かした経営・事業戦略の策定</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を活かしたビジネスの開発</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sz="1400" dirty="0" smtClean="0">
                <a:solidFill>
                  <a:schemeClr val="accent6">
                    <a:lumMod val="75000"/>
                  </a:schemeClr>
                </a:solidFill>
                <a:latin typeface="Meiryo" charset="-128"/>
                <a:ea typeface="Meiryo" charset="-128"/>
                <a:cs typeface="Meiryo" charset="-128"/>
              </a:rPr>
              <a:t>システム全体の企画・設計</a:t>
            </a:r>
            <a:endParaRPr lang="en-US" altLang="ja-JP" sz="1400" dirty="0" smtClean="0">
              <a:solidFill>
                <a:schemeClr val="accent6">
                  <a:lumMod val="75000"/>
                </a:schemeClr>
              </a:solidFill>
              <a:latin typeface="Meiryo" charset="-128"/>
              <a:ea typeface="Meiryo" charset="-128"/>
              <a:cs typeface="Meiryo" charset="-128"/>
            </a:endParaRPr>
          </a:p>
        </p:txBody>
      </p:sp>
      <p:sp>
        <p:nvSpPr>
          <p:cNvPr id="26" name="正方形/長方形 25"/>
          <p:cNvSpPr/>
          <p:nvPr/>
        </p:nvSpPr>
        <p:spPr>
          <a:xfrm>
            <a:off x="5414115" y="3635561"/>
            <a:ext cx="3345788" cy="738664"/>
          </a:xfrm>
          <a:prstGeom prst="rect">
            <a:avLst/>
          </a:prstGeom>
        </p:spPr>
        <p:txBody>
          <a:bodyPr wrap="none">
            <a:spAutoFit/>
          </a:bodyPr>
          <a:lstStyle/>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クラウド・コンピューティング</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サーバーレス・アーキテクチャ</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人工知能を活かした自動化・自律化</a:t>
            </a:r>
            <a:endParaRPr lang="en-US" altLang="ja-JP" sz="1400" dirty="0" smtClean="0">
              <a:solidFill>
                <a:srgbClr val="0432FF"/>
              </a:solidFill>
              <a:latin typeface="Meiryo" charset="-128"/>
              <a:ea typeface="Meiryo" charset="-128"/>
              <a:cs typeface="Meiryo" charset="-128"/>
            </a:endParaRPr>
          </a:p>
        </p:txBody>
      </p:sp>
      <p:sp>
        <p:nvSpPr>
          <p:cNvPr id="27" name="正方形/長方形 26"/>
          <p:cNvSpPr/>
          <p:nvPr/>
        </p:nvSpPr>
        <p:spPr>
          <a:xfrm>
            <a:off x="5388211" y="4713148"/>
            <a:ext cx="3350754" cy="13992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p:cNvSpPr txBox="1"/>
          <p:nvPr/>
        </p:nvSpPr>
        <p:spPr>
          <a:xfrm>
            <a:off x="5458998" y="5120367"/>
            <a:ext cx="3095719"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運用技術者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　システム・アーキテクト</a:t>
            </a:r>
            <a:r>
              <a:rPr lang="ja-JP" altLang="en-US" sz="1000" dirty="0" smtClean="0">
                <a:solidFill>
                  <a:srgbClr val="FF6666"/>
                </a:solidFill>
                <a:latin typeface="Meiryo" charset="-128"/>
                <a:ea typeface="Meiryo" charset="-128"/>
                <a:cs typeface="Meiryo" charset="-128"/>
              </a:rPr>
              <a:t>や</a:t>
            </a:r>
            <a:r>
              <a:rPr lang="en-US" altLang="ja-JP" sz="1200" b="1" dirty="0" smtClean="0">
                <a:solidFill>
                  <a:srgbClr val="FF6666"/>
                </a:solidFill>
                <a:latin typeface="Meiryo" charset="-128"/>
                <a:ea typeface="Meiryo" charset="-128"/>
                <a:cs typeface="Meiryo" charset="-128"/>
              </a:rPr>
              <a:t>SRE</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
        <p:nvSpPr>
          <p:cNvPr id="29" name="テキスト ボックス 28"/>
          <p:cNvSpPr txBox="1"/>
          <p:nvPr/>
        </p:nvSpPr>
        <p:spPr>
          <a:xfrm>
            <a:off x="5470844" y="2164242"/>
            <a:ext cx="3185487"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アプリケーション開発者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ビジネス・アーキテクト</a:t>
            </a:r>
            <a:r>
              <a:rPr lang="ja-JP" altLang="en-US" sz="1000" dirty="0" smtClean="0">
                <a:solidFill>
                  <a:srgbClr val="FF6666"/>
                </a:solidFill>
                <a:latin typeface="Meiryo" charset="-128"/>
                <a:ea typeface="Meiryo" charset="-128"/>
                <a:cs typeface="Meiryo" charset="-128"/>
              </a:rPr>
              <a:t>や</a:t>
            </a:r>
            <a:r>
              <a:rPr lang="ja-JP" altLang="en-US" sz="1200" b="1" dirty="0" smtClean="0">
                <a:solidFill>
                  <a:srgbClr val="FF6666"/>
                </a:solidFill>
                <a:latin typeface="Meiryo" charset="-128"/>
                <a:ea typeface="Meiryo" charset="-128"/>
                <a:cs typeface="Meiryo" charset="-128"/>
              </a:rPr>
              <a:t>コンサル</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4692193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6912"/>
            <a:ext cx="8686800" cy="416221"/>
          </a:xfrm>
        </p:spPr>
        <p:txBody>
          <a:bodyPr/>
          <a:lstStyle/>
          <a:p>
            <a:r>
              <a:rPr kumimoji="1" lang="ja-JP" altLang="en-US" dirty="0" smtClean="0"/>
              <a:t>運用技術者から</a:t>
            </a:r>
            <a:r>
              <a:rPr kumimoji="1" lang="en-US" altLang="ja-JP" dirty="0" smtClean="0">
                <a:latin typeface="Meiryo" charset="-128"/>
                <a:ea typeface="Meiryo" charset="-128"/>
                <a:cs typeface="Meiryo" charset="-128"/>
              </a:rPr>
              <a:t>SRE</a:t>
            </a:r>
            <a:r>
              <a:rPr kumimoji="1" lang="ja-JP" altLang="en-US" dirty="0" smtClean="0"/>
              <a:t>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5" name="正方形/長方形 4"/>
          <p:cNvSpPr/>
          <p:nvPr/>
        </p:nvSpPr>
        <p:spPr>
          <a:xfrm>
            <a:off x="464522" y="1638622"/>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の実務上の利用方法について問い合わせを受けて対応する窓口業務</a:t>
            </a:r>
          </a:p>
        </p:txBody>
      </p:sp>
      <p:sp>
        <p:nvSpPr>
          <p:cNvPr id="6" name="正方形/長方形 5"/>
          <p:cNvSpPr/>
          <p:nvPr/>
        </p:nvSpPr>
        <p:spPr>
          <a:xfrm>
            <a:off x="464522" y="2286694"/>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chemeClr val="bg1"/>
                </a:solidFill>
                <a:latin typeface="Meiryo" charset="-128"/>
                <a:ea typeface="Meiryo" charset="-128"/>
                <a:cs typeface="Meiryo" charset="-128"/>
              </a:rPr>
              <a:t>定められたオペレーションを繰り返し実施する定常業務</a:t>
            </a:r>
            <a:endParaRPr lang="en-US" altLang="ja-JP" sz="1200" dirty="0">
              <a:solidFill>
                <a:schemeClr val="bg1"/>
              </a:solidFill>
              <a:latin typeface="Meiryo" charset="-128"/>
              <a:ea typeface="Meiryo" charset="-128"/>
              <a:cs typeface="Meiryo" charset="-128"/>
            </a:endParaRPr>
          </a:p>
        </p:txBody>
      </p:sp>
      <p:sp>
        <p:nvSpPr>
          <p:cNvPr id="7" name="正方形/長方形 6"/>
          <p:cNvSpPr/>
          <p:nvPr/>
        </p:nvSpPr>
        <p:spPr>
          <a:xfrm>
            <a:off x="464522" y="2934766"/>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に関するトラブルに対応する障害対応業務</a:t>
            </a:r>
          </a:p>
        </p:txBody>
      </p:sp>
      <p:sp>
        <p:nvSpPr>
          <p:cNvPr id="8" name="正方形/長方形 7"/>
          <p:cNvSpPr/>
          <p:nvPr/>
        </p:nvSpPr>
        <p:spPr>
          <a:xfrm>
            <a:off x="464522" y="3582838"/>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chemeClr val="bg1"/>
                </a:solidFill>
                <a:latin typeface="Meiryo" charset="-128"/>
                <a:ea typeface="Meiryo" charset="-128"/>
                <a:cs typeface="Meiryo" charset="-128"/>
              </a:rPr>
              <a:t>インフラ（ネットワークや</a:t>
            </a:r>
            <a:r>
              <a:rPr lang="en-US" altLang="ja-JP" sz="1200" dirty="0">
                <a:solidFill>
                  <a:schemeClr val="bg1"/>
                </a:solidFill>
                <a:latin typeface="Meiryo" charset="-128"/>
                <a:ea typeface="Meiryo" charset="-128"/>
                <a:cs typeface="Meiryo" charset="-128"/>
              </a:rPr>
              <a:t>OS</a:t>
            </a:r>
            <a:r>
              <a:rPr lang="ja-JP" altLang="en-US" sz="1200" dirty="0">
                <a:solidFill>
                  <a:schemeClr val="bg1"/>
                </a:solidFill>
                <a:latin typeface="Meiryo" charset="-128"/>
                <a:ea typeface="Meiryo" charset="-128"/>
                <a:cs typeface="Meiryo" charset="-128"/>
              </a:rPr>
              <a:t>・ハードなどの基盤部分）に関する管理業務（構成管理やキャパシティ管理など）</a:t>
            </a:r>
          </a:p>
        </p:txBody>
      </p:sp>
      <p:sp>
        <p:nvSpPr>
          <p:cNvPr id="9" name="右矢印 8"/>
          <p:cNvSpPr/>
          <p:nvPr/>
        </p:nvSpPr>
        <p:spPr>
          <a:xfrm>
            <a:off x="4981128" y="1674626"/>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a:off x="4981128" y="2322698"/>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a:off x="4975820" y="2972607"/>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a:off x="4975820" y="3618842"/>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537294" y="802430"/>
            <a:ext cx="3116242" cy="33564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積極的にソフトウェアで置き換えて</a:t>
            </a:r>
            <a:r>
              <a:rPr lang="ja-JP" altLang="en-US" sz="2000" dirty="0" smtClean="0">
                <a:solidFill>
                  <a:schemeClr val="bg1"/>
                </a:solidFill>
                <a:latin typeface="Meiryo" charset="-128"/>
                <a:ea typeface="Meiryo" charset="-128"/>
                <a:cs typeface="Meiryo" charset="-128"/>
              </a:rPr>
              <a:t>いく</a:t>
            </a:r>
            <a:endParaRPr lang="en-US" altLang="ja-JP" sz="20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クラウド・サービス</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自律化ツール</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endParaRPr lang="en-US" altLang="ja-JP" sz="1400" dirty="0" smtClean="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ビジネスもアプリも要件がどんどん変わっていくので、継続的に改善、手作業をソフトウェアに置き換えて</a:t>
            </a:r>
            <a:r>
              <a:rPr lang="ja-JP" altLang="en-US" sz="1400" dirty="0" smtClean="0">
                <a:solidFill>
                  <a:schemeClr val="bg1"/>
                </a:solidFill>
                <a:latin typeface="Meiryo" charset="-128"/>
                <a:ea typeface="Meiryo" charset="-128"/>
                <a:cs typeface="Meiryo" charset="-128"/>
              </a:rPr>
              <a:t>いく必要がある</a:t>
            </a:r>
            <a:endParaRPr lang="en-US" altLang="ja-JP" sz="1400" dirty="0" smtClean="0">
              <a:solidFill>
                <a:schemeClr val="bg1"/>
              </a:solidFill>
              <a:latin typeface="Meiryo" charset="-128"/>
              <a:ea typeface="Meiryo" charset="-128"/>
              <a:cs typeface="Meiryo" charset="-128"/>
            </a:endParaRPr>
          </a:p>
        </p:txBody>
      </p:sp>
      <p:sp>
        <p:nvSpPr>
          <p:cNvPr id="14" name="正方形/長方形 13"/>
          <p:cNvSpPr/>
          <p:nvPr/>
        </p:nvSpPr>
        <p:spPr>
          <a:xfrm>
            <a:off x="464522" y="4301080"/>
            <a:ext cx="8221334" cy="12259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447675" indent="-166688">
              <a:buFont typeface="Wingdings" charset="2"/>
              <a:buChar char="l"/>
            </a:pP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変更への即応性や信頼性の高いシステム基盤を設計</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運用管理の自動化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自律化の仕組みを設計・構築</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開発者が利用しやすい標準化されたポリシーやルールの整備</a:t>
            </a:r>
            <a:endParaRPr lang="ja-JP" altLang="en-US" sz="1400" dirty="0">
              <a:solidFill>
                <a:schemeClr val="bg1"/>
              </a:solidFill>
              <a:latin typeface="Meiryo" charset="-128"/>
              <a:ea typeface="Meiryo" charset="-128"/>
              <a:cs typeface="Meiryo" charset="-128"/>
            </a:endParaRPr>
          </a:p>
        </p:txBody>
      </p:sp>
      <p:sp>
        <p:nvSpPr>
          <p:cNvPr id="15" name="左右矢印 14"/>
          <p:cNvSpPr/>
          <p:nvPr/>
        </p:nvSpPr>
        <p:spPr>
          <a:xfrm>
            <a:off x="464522" y="808693"/>
            <a:ext cx="4392488" cy="793925"/>
          </a:xfrm>
          <a:prstGeom prst="leftRightArrow">
            <a:avLst>
              <a:gd name="adj1" fmla="val 71643"/>
              <a:gd name="adj2"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運用技術者</a:t>
            </a:r>
            <a:endParaRPr lang="en-US" altLang="ja-JP" sz="2000" dirty="0" smtClean="0">
              <a:solidFill>
                <a:schemeClr val="bg1"/>
              </a:solidFill>
              <a:latin typeface="Meiryo" charset="-128"/>
              <a:ea typeface="Meiryo" charset="-128"/>
              <a:cs typeface="Meiryo" charset="-128"/>
            </a:endParaRPr>
          </a:p>
          <a:p>
            <a:pPr algn="ctr"/>
            <a:r>
              <a:rPr lang="en-US" altLang="ja-JP" sz="1000" dirty="0" smtClean="0">
                <a:solidFill>
                  <a:schemeClr val="bg1"/>
                </a:solidFill>
                <a:latin typeface="Meiryo" charset="-128"/>
                <a:ea typeface="Meiryo" charset="-128"/>
                <a:cs typeface="Meiryo" charset="-128"/>
              </a:rPr>
              <a:t>Operator / Operation Engineer</a:t>
            </a:r>
            <a:endParaRPr lang="ja-JP" altLang="en-US" sz="1000" dirty="0">
              <a:solidFill>
                <a:schemeClr val="bg1"/>
              </a:solidFill>
              <a:latin typeface="Meiryo" charset="-128"/>
              <a:ea typeface="Meiryo" charset="-128"/>
              <a:cs typeface="Meiryo" charset="-128"/>
            </a:endParaRPr>
          </a:p>
        </p:txBody>
      </p:sp>
      <p:sp>
        <p:nvSpPr>
          <p:cNvPr id="16" name="左右矢印 15"/>
          <p:cNvSpPr/>
          <p:nvPr/>
        </p:nvSpPr>
        <p:spPr>
          <a:xfrm>
            <a:off x="457200" y="5557546"/>
            <a:ext cx="8228656" cy="793925"/>
          </a:xfrm>
          <a:prstGeom prst="leftRightArrow">
            <a:avLst>
              <a:gd name="adj1" fmla="val 71643"/>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smtClean="0">
                <a:solidFill>
                  <a:schemeClr val="bg1"/>
                </a:solidFill>
                <a:latin typeface="Meiryo" charset="-128"/>
                <a:ea typeface="Meiryo" charset="-128"/>
                <a:cs typeface="Meiryo" charset="-128"/>
              </a:rPr>
              <a:t>SRE</a:t>
            </a:r>
          </a:p>
          <a:p>
            <a:pPr algn="ctr"/>
            <a:r>
              <a:rPr lang="en-US" altLang="ja-JP" sz="1000" dirty="0" smtClean="0">
                <a:solidFill>
                  <a:schemeClr val="bg1"/>
                </a:solidFill>
                <a:latin typeface="Meiryo" charset="-128"/>
                <a:ea typeface="Meiryo" charset="-128"/>
                <a:cs typeface="Meiryo" charset="-128"/>
              </a:rPr>
              <a:t>System Reliability Engineer</a:t>
            </a:r>
            <a:endParaRPr lang="ja-JP" altLang="en-US" sz="1000" dirty="0">
              <a:solidFill>
                <a:schemeClr val="bg1"/>
              </a:solidFill>
              <a:latin typeface="Meiryo" charset="-128"/>
              <a:ea typeface="Meiryo" charset="-128"/>
              <a:cs typeface="Meiryo" charset="-128"/>
            </a:endParaRPr>
          </a:p>
        </p:txBody>
      </p:sp>
      <p:sp>
        <p:nvSpPr>
          <p:cNvPr id="17" name="テキスト ボックス 16"/>
          <p:cNvSpPr txBox="1"/>
          <p:nvPr/>
        </p:nvSpPr>
        <p:spPr>
          <a:xfrm>
            <a:off x="716461" y="4356390"/>
            <a:ext cx="6215785" cy="338554"/>
          </a:xfrm>
          <a:prstGeom prst="rect">
            <a:avLst/>
          </a:prstGeom>
          <a:noFill/>
        </p:spPr>
        <p:txBody>
          <a:bodyPr wrap="square" rtlCol="0">
            <a:spAutoFit/>
          </a:bodyPr>
          <a:lstStyle/>
          <a:p>
            <a:r>
              <a:rPr kumimoji="1" lang="ja-JP" altLang="en-US" sz="1600" b="1" dirty="0" smtClean="0">
                <a:solidFill>
                  <a:schemeClr val="bg1"/>
                </a:solidFill>
                <a:latin typeface="Meiryo" charset="-128"/>
                <a:ea typeface="Meiryo" charset="-128"/>
                <a:cs typeface="Meiryo" charset="-128"/>
              </a:rPr>
              <a:t>組織</a:t>
            </a:r>
            <a:r>
              <a:rPr kumimoji="1" lang="ja-JP" altLang="en-US" sz="1600" b="1" smtClean="0">
                <a:solidFill>
                  <a:schemeClr val="bg1"/>
                </a:solidFill>
                <a:latin typeface="Meiryo" charset="-128"/>
                <a:ea typeface="Meiryo" charset="-128"/>
                <a:cs typeface="Meiryo" charset="-128"/>
              </a:rPr>
              <a:t>横断的なインフラ</a:t>
            </a:r>
            <a:r>
              <a:rPr kumimoji="1" lang="ja-JP" altLang="en-US" sz="1600" b="1" dirty="0" smtClean="0">
                <a:solidFill>
                  <a:schemeClr val="bg1"/>
                </a:solidFill>
                <a:latin typeface="Meiryo" charset="-128"/>
                <a:ea typeface="Meiryo" charset="-128"/>
                <a:cs typeface="Meiryo" charset="-128"/>
              </a:rPr>
              <a:t>整備</a:t>
            </a:r>
            <a:endParaRPr kumimoji="1" lang="ja-JP" altLang="en-US" sz="1600" b="1" dirty="0">
              <a:solidFill>
                <a:schemeClr val="bg1"/>
              </a:solidFill>
              <a:latin typeface="Meiryo" charset="-128"/>
              <a:ea typeface="Meiryo" charset="-128"/>
              <a:cs typeface="Meiryo" charset="-128"/>
            </a:endParaRPr>
          </a:p>
        </p:txBody>
      </p:sp>
      <p:sp>
        <p:nvSpPr>
          <p:cNvPr id="4" name="正方形/長方形 3"/>
          <p:cNvSpPr/>
          <p:nvPr/>
        </p:nvSpPr>
        <p:spPr>
          <a:xfrm>
            <a:off x="5844532" y="4498568"/>
            <a:ext cx="2681764" cy="830997"/>
          </a:xfrm>
          <a:prstGeom prst="rect">
            <a:avLst/>
          </a:prstGeom>
        </p:spPr>
        <p:txBody>
          <a:bodyPr wrap="square">
            <a:spAutoFit/>
          </a:bodyPr>
          <a:lstStyle/>
          <a:p>
            <a:pPr algn="r"/>
            <a:r>
              <a:rPr lang="ja-JP" altLang="en-US" sz="1600" b="1" dirty="0" smtClean="0">
                <a:solidFill>
                  <a:schemeClr val="bg1"/>
                </a:solidFill>
                <a:latin typeface="Meiryo" charset="-128"/>
                <a:ea typeface="Meiryo" charset="-128"/>
                <a:cs typeface="Meiryo" charset="-128"/>
              </a:rPr>
              <a:t>作</a:t>
            </a:r>
            <a:r>
              <a:rPr lang="ja-JP" altLang="en-US" sz="1600" b="1" dirty="0">
                <a:solidFill>
                  <a:schemeClr val="bg1"/>
                </a:solidFill>
                <a:latin typeface="Meiryo" charset="-128"/>
                <a:ea typeface="Meiryo" charset="-128"/>
                <a:cs typeface="Meiryo" charset="-128"/>
              </a:rPr>
              <a:t>業者</a:t>
            </a:r>
            <a:r>
              <a:rPr lang="ja-JP" altLang="en-US" sz="1200" dirty="0" smtClean="0">
                <a:solidFill>
                  <a:schemeClr val="bg1"/>
                </a:solidFill>
                <a:latin typeface="Meiryo" charset="-128"/>
                <a:ea typeface="Meiryo" charset="-128"/>
                <a:cs typeface="Meiryo" charset="-128"/>
              </a:rPr>
              <a:t>から</a:t>
            </a:r>
            <a:endParaRPr lang="en-US" altLang="ja-JP" sz="1200"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ソフトウェアエンジニア</a:t>
            </a:r>
            <a:endParaRPr lang="en-US" altLang="ja-JP" sz="1600" b="1" dirty="0" smtClean="0">
              <a:solidFill>
                <a:schemeClr val="bg1"/>
              </a:solidFill>
              <a:latin typeface="Meiryo" charset="-128"/>
              <a:ea typeface="Meiryo" charset="-128"/>
              <a:cs typeface="Meiryo" charset="-128"/>
            </a:endParaRPr>
          </a:p>
          <a:p>
            <a:pPr algn="r"/>
            <a:r>
              <a:rPr lang="ja-JP" altLang="en-US" sz="1200" dirty="0" smtClean="0">
                <a:solidFill>
                  <a:schemeClr val="bg1"/>
                </a:solidFill>
                <a:latin typeface="Meiryo" charset="-128"/>
                <a:ea typeface="Meiryo" charset="-128"/>
                <a:cs typeface="Meiryo" charset="-128"/>
              </a:rPr>
              <a:t>への</a:t>
            </a:r>
            <a:r>
              <a:rPr lang="ja-JP" altLang="en-US" sz="1600" b="1" dirty="0" smtClean="0">
                <a:solidFill>
                  <a:schemeClr val="bg1"/>
                </a:solidFill>
                <a:latin typeface="Meiryo" charset="-128"/>
                <a:ea typeface="Meiryo" charset="-128"/>
                <a:cs typeface="Meiryo" charset="-128"/>
              </a:rPr>
              <a:t>変身！</a:t>
            </a:r>
            <a:r>
              <a:rPr lang="ja-JP" altLang="en-US" sz="1600" b="1" dirty="0">
                <a:solidFill>
                  <a:schemeClr val="bg1"/>
                </a:solidFill>
                <a:latin typeface="Meiryo" charset="-128"/>
                <a:ea typeface="Meiryo" charset="-128"/>
                <a:cs typeface="Meiryo" charset="-128"/>
              </a:rPr>
              <a:t>　</a:t>
            </a:r>
          </a:p>
        </p:txBody>
      </p:sp>
      <p:sp>
        <p:nvSpPr>
          <p:cNvPr id="18" name="正方形/長方形 17"/>
          <p:cNvSpPr/>
          <p:nvPr/>
        </p:nvSpPr>
        <p:spPr>
          <a:xfrm>
            <a:off x="5537294" y="6312164"/>
            <a:ext cx="3429390" cy="338554"/>
          </a:xfrm>
          <a:prstGeom prst="rect">
            <a:avLst/>
          </a:prstGeom>
        </p:spPr>
        <p:txBody>
          <a:bodyPr wrap="square">
            <a:spAutoFit/>
          </a:bodyPr>
          <a:lstStyle/>
          <a:p>
            <a:r>
              <a:rPr lang="en-US" altLang="ja-JP" sz="800" dirty="0"/>
              <a:t>http://</a:t>
            </a:r>
            <a:r>
              <a:rPr lang="en-US" altLang="ja-JP" sz="800" dirty="0" err="1"/>
              <a:t>japan.zdnet.com</a:t>
            </a:r>
            <a:r>
              <a:rPr lang="en-US" altLang="ja-JP" sz="800" dirty="0"/>
              <a:t>/article/35090649/</a:t>
            </a:r>
          </a:p>
          <a:p>
            <a:r>
              <a:rPr lang="ja-JP" altLang="en-US" sz="800" dirty="0" smtClean="0"/>
              <a:t>http</a:t>
            </a:r>
            <a:r>
              <a:rPr lang="ja-JP" altLang="en-US" sz="800" dirty="0"/>
              <a:t>://torumakabe.github.io/post/bookreview_site_reliability_engineering/</a:t>
            </a:r>
          </a:p>
        </p:txBody>
      </p:sp>
      <p:sp>
        <p:nvSpPr>
          <p:cNvPr id="19" name="テキスト ボックス 18"/>
          <p:cNvSpPr txBox="1"/>
          <p:nvPr/>
        </p:nvSpPr>
        <p:spPr>
          <a:xfrm>
            <a:off x="4689142" y="6351471"/>
            <a:ext cx="1005403"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参考に</a:t>
            </a:r>
            <a:r>
              <a:rPr kumimoji="1" lang="ja-JP" altLang="en-US" sz="800" smtClean="0">
                <a:latin typeface="Meiryo" charset="-128"/>
                <a:ea typeface="Meiryo" charset="-128"/>
                <a:cs typeface="Meiryo" charset="-128"/>
              </a:rPr>
              <a:t>なる記事：</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14024405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IT</a:t>
            </a:r>
            <a:r>
              <a:rPr kumimoji="1" lang="ja-JP" altLang="en-US" dirty="0" smtClean="0"/>
              <a:t>ソリューション塾・第</a:t>
            </a:r>
            <a:r>
              <a:rPr lang="en-US" altLang="ja-JP" dirty="0" smtClean="0"/>
              <a:t>24</a:t>
            </a:r>
            <a:r>
              <a:rPr lang="ja-JP" altLang="en-US" dirty="0" smtClean="0"/>
              <a:t>期</a:t>
            </a:r>
            <a:r>
              <a:rPr kumimoji="1" lang="ja-JP" altLang="en-US" dirty="0" smtClean="0"/>
              <a:t>・特別補講</a:t>
            </a:r>
            <a:r>
              <a:rPr lang="ja-JP" altLang="en-US" dirty="0" smtClean="0"/>
              <a:t>／</a:t>
            </a:r>
            <a:r>
              <a:rPr lang="en-US" altLang="ja-JP" dirty="0" smtClean="0"/>
              <a:t>4</a:t>
            </a:r>
            <a:r>
              <a:rPr lang="ja-JP" altLang="en-US" dirty="0" smtClean="0"/>
              <a:t>月</a:t>
            </a:r>
            <a:r>
              <a:rPr lang="en-US" altLang="ja-JP" dirty="0" smtClean="0"/>
              <a:t>26</a:t>
            </a:r>
            <a:r>
              <a:rPr lang="ja-JP" altLang="en-US" dirty="0" smtClean="0"/>
              <a:t>日（水）</a:t>
            </a:r>
            <a:endParaRPr kumimoji="1" lang="ja-JP" altLang="en-US" dirty="0"/>
          </a:p>
        </p:txBody>
      </p:sp>
      <p:sp>
        <p:nvSpPr>
          <p:cNvPr id="3" name="スライド番号プレースホルダー 2"/>
          <p:cNvSpPr>
            <a:spLocks noGrp="1"/>
          </p:cNvSpPr>
          <p:nvPr>
            <p:ph type="sldNum" sz="quarter" idx="12"/>
          </p:nvPr>
        </p:nvSpPr>
        <p:spPr>
          <a:xfrm>
            <a:off x="7010400" y="6640200"/>
            <a:ext cx="2133600" cy="217800"/>
          </a:xfrm>
        </p:spPr>
        <p:txBody>
          <a:bodyPr/>
          <a:lstStyle/>
          <a:p>
            <a:fld id="{8FF8CC5D-A65D-5946-99B5-645367A967AD}" type="slidenum">
              <a:rPr kumimoji="1" lang="ja-JP" altLang="en-US" smtClean="0"/>
              <a:t>46</a:t>
            </a:fld>
            <a:endParaRPr kumimoji="1" lang="ja-JP" altLang="en-US"/>
          </a:p>
        </p:txBody>
      </p:sp>
      <p:sp>
        <p:nvSpPr>
          <p:cNvPr id="4" name="正方形/長方形 3"/>
          <p:cNvSpPr/>
          <p:nvPr/>
        </p:nvSpPr>
        <p:spPr>
          <a:xfrm>
            <a:off x="777530" y="1608349"/>
            <a:ext cx="7588938" cy="2031325"/>
          </a:xfrm>
          <a:prstGeom prst="rect">
            <a:avLst/>
          </a:prstGeom>
        </p:spPr>
        <p:txBody>
          <a:bodyPr wrap="square">
            <a:spAutoFit/>
          </a:bodyPr>
          <a:lstStyle/>
          <a:p>
            <a:r>
              <a:rPr lang="ja-JP" altLang="en-US" dirty="0" smtClean="0">
                <a:solidFill>
                  <a:srgbClr val="4B4F56"/>
                </a:solidFill>
                <a:latin typeface="Meiryo" charset="-128"/>
                <a:ea typeface="Meiryo" charset="-128"/>
                <a:cs typeface="Meiryo" charset="-128"/>
              </a:rPr>
              <a:t>新しい</a:t>
            </a:r>
            <a:r>
              <a:rPr lang="en-US" altLang="ja-JP" dirty="0">
                <a:solidFill>
                  <a:srgbClr val="4B4F56"/>
                </a:solidFill>
                <a:latin typeface="Meiryo" charset="-128"/>
                <a:ea typeface="Meiryo" charset="-128"/>
                <a:cs typeface="Meiryo" charset="-128"/>
              </a:rPr>
              <a:t>IT</a:t>
            </a:r>
            <a:r>
              <a:rPr lang="ja-JP" altLang="en-US" dirty="0">
                <a:solidFill>
                  <a:srgbClr val="4B4F56"/>
                </a:solidFill>
                <a:latin typeface="Meiryo" charset="-128"/>
                <a:ea typeface="Meiryo" charset="-128"/>
                <a:cs typeface="Meiryo" charset="-128"/>
              </a:rPr>
              <a:t>インフラに関する知見と実装能力は、技術者の生産性や価値の大きな差別化要因となります</a:t>
            </a:r>
            <a:r>
              <a:rPr lang="ja-JP" altLang="en-US" dirty="0" smtClean="0">
                <a:solidFill>
                  <a:srgbClr val="4B4F56"/>
                </a:solidFill>
                <a:latin typeface="Meiryo" charset="-128"/>
                <a:ea typeface="Meiryo" charset="-128"/>
                <a:cs typeface="Meiryo" charset="-128"/>
              </a:rPr>
              <a:t>。例えば</a:t>
            </a:r>
            <a:r>
              <a:rPr lang="ja-JP" altLang="en-US" b="1" dirty="0">
                <a:solidFill>
                  <a:srgbClr val="4B4F56"/>
                </a:solidFill>
                <a:latin typeface="Meiryo" charset="-128"/>
                <a:ea typeface="Meiryo" charset="-128"/>
                <a:cs typeface="Meiryo" charset="-128"/>
              </a:rPr>
              <a:t>サーバー</a:t>
            </a:r>
            <a:r>
              <a:rPr lang="en-US" altLang="ja-JP" b="1" dirty="0">
                <a:solidFill>
                  <a:srgbClr val="4B4F56"/>
                </a:solidFill>
                <a:latin typeface="Meiryo" charset="-128"/>
                <a:ea typeface="Meiryo" charset="-128"/>
                <a:cs typeface="Meiryo" charset="-128"/>
              </a:rPr>
              <a:t>10</a:t>
            </a:r>
            <a:r>
              <a:rPr lang="ja-JP" altLang="en-US" b="1" dirty="0">
                <a:solidFill>
                  <a:srgbClr val="4B4F56"/>
                </a:solidFill>
                <a:latin typeface="Meiryo" charset="-128"/>
                <a:ea typeface="Meiryo" charset="-128"/>
                <a:cs typeface="Meiryo" charset="-128"/>
              </a:rPr>
              <a:t>台の構築に</a:t>
            </a:r>
            <a:r>
              <a:rPr lang="en-US" altLang="ja-JP" b="1" dirty="0">
                <a:solidFill>
                  <a:srgbClr val="4B4F56"/>
                </a:solidFill>
                <a:latin typeface="Meiryo" charset="-128"/>
                <a:ea typeface="Meiryo" charset="-128"/>
                <a:cs typeface="Meiryo" charset="-128"/>
              </a:rPr>
              <a:t>1</a:t>
            </a:r>
            <a:r>
              <a:rPr lang="ja-JP" altLang="en-US" b="1" dirty="0">
                <a:solidFill>
                  <a:srgbClr val="4B4F56"/>
                </a:solidFill>
                <a:latin typeface="Meiryo" charset="-128"/>
                <a:ea typeface="Meiryo" charset="-128"/>
                <a:cs typeface="Meiryo" charset="-128"/>
              </a:rPr>
              <a:t>人月を要する技術者は、その価値を失っていく</a:t>
            </a:r>
            <a:r>
              <a:rPr lang="ja-JP" altLang="en-US" dirty="0">
                <a:solidFill>
                  <a:srgbClr val="4B4F56"/>
                </a:solidFill>
                <a:latin typeface="Meiryo" charset="-128"/>
                <a:ea typeface="Meiryo" charset="-128"/>
                <a:cs typeface="Meiryo" charset="-128"/>
              </a:rPr>
              <a:t>でしょう</a:t>
            </a:r>
            <a:r>
              <a:rPr lang="ja-JP" altLang="en-US" dirty="0" smtClean="0">
                <a:solidFill>
                  <a:srgbClr val="4B4F56"/>
                </a:solidFill>
                <a:latin typeface="Meiryo" charset="-128"/>
                <a:ea typeface="Meiryo" charset="-128"/>
                <a:cs typeface="Meiryo" charset="-128"/>
              </a:rPr>
              <a:t>。</a:t>
            </a:r>
            <a:endParaRPr lang="en-US" altLang="ja-JP" dirty="0" smtClean="0">
              <a:solidFill>
                <a:srgbClr val="4B4F56"/>
              </a:solidFill>
              <a:latin typeface="Meiryo" charset="-128"/>
              <a:ea typeface="Meiryo" charset="-128"/>
              <a:cs typeface="Meiryo" charset="-128"/>
            </a:endParaRPr>
          </a:p>
          <a:p>
            <a:endParaRPr lang="en-US" altLang="ja-JP" dirty="0">
              <a:solidFill>
                <a:srgbClr val="4B4F56"/>
              </a:solidFill>
              <a:latin typeface="Meiryo" charset="-128"/>
              <a:ea typeface="Meiryo" charset="-128"/>
              <a:cs typeface="Meiryo" charset="-128"/>
            </a:endParaRPr>
          </a:p>
          <a:p>
            <a:r>
              <a:rPr lang="ja-JP" altLang="en-US" dirty="0" smtClean="0">
                <a:solidFill>
                  <a:srgbClr val="4B4F56"/>
                </a:solidFill>
                <a:latin typeface="Meiryo" charset="-128"/>
                <a:ea typeface="Meiryo" charset="-128"/>
                <a:cs typeface="Meiryo" charset="-128"/>
              </a:rPr>
              <a:t>この</a:t>
            </a:r>
            <a:r>
              <a:rPr lang="ja-JP" altLang="en-US" dirty="0">
                <a:solidFill>
                  <a:srgbClr val="4B4F56"/>
                </a:solidFill>
                <a:latin typeface="Meiryo" charset="-128"/>
                <a:ea typeface="Meiryo" charset="-128"/>
                <a:cs typeface="Meiryo" charset="-128"/>
              </a:rPr>
              <a:t>講義では</a:t>
            </a:r>
            <a:r>
              <a:rPr lang="en-US" altLang="ja-JP" dirty="0">
                <a:solidFill>
                  <a:srgbClr val="4B4F56"/>
                </a:solidFill>
                <a:latin typeface="Meiryo" charset="-128"/>
                <a:ea typeface="Meiryo" charset="-128"/>
                <a:cs typeface="Meiryo" charset="-128"/>
              </a:rPr>
              <a:t>Infrastructure as Code</a:t>
            </a:r>
            <a:r>
              <a:rPr lang="ja-JP" altLang="en-US" dirty="0">
                <a:solidFill>
                  <a:srgbClr val="4B4F56"/>
                </a:solidFill>
                <a:latin typeface="Meiryo" charset="-128"/>
                <a:ea typeface="Meiryo" charset="-128"/>
                <a:cs typeface="Meiryo" charset="-128"/>
              </a:rPr>
              <a:t>や</a:t>
            </a:r>
            <a:r>
              <a:rPr lang="en-US" altLang="ja-JP" dirty="0">
                <a:solidFill>
                  <a:srgbClr val="4B4F56"/>
                </a:solidFill>
                <a:latin typeface="Meiryo" charset="-128"/>
                <a:ea typeface="Meiryo" charset="-128"/>
                <a:cs typeface="Meiryo" charset="-128"/>
              </a:rPr>
              <a:t>SRE</a:t>
            </a:r>
            <a:r>
              <a:rPr lang="ja-JP" altLang="en-US" dirty="0">
                <a:solidFill>
                  <a:srgbClr val="4B4F56"/>
                </a:solidFill>
                <a:latin typeface="Meiryo" charset="-128"/>
                <a:ea typeface="Meiryo" charset="-128"/>
                <a:cs typeface="Meiryo" charset="-128"/>
              </a:rPr>
              <a:t>といった新しいコンセプトの紹介にとどまらず、実際のエピソードやデモを交え、その現状を解説します。</a:t>
            </a:r>
            <a:endParaRPr lang="ja-JP" altLang="en-US" b="0" i="0" dirty="0">
              <a:solidFill>
                <a:srgbClr val="4B4F56"/>
              </a:solidFill>
              <a:effectLst/>
              <a:latin typeface="Meiryo" charset="-128"/>
              <a:ea typeface="Meiryo" charset="-128"/>
              <a:cs typeface="Meiryo" charset="-128"/>
            </a:endParaRPr>
          </a:p>
        </p:txBody>
      </p:sp>
      <p:sp>
        <p:nvSpPr>
          <p:cNvPr id="5" name="正方形/長方形 4"/>
          <p:cNvSpPr/>
          <p:nvPr/>
        </p:nvSpPr>
        <p:spPr>
          <a:xfrm>
            <a:off x="777531" y="980741"/>
            <a:ext cx="7588937" cy="646331"/>
          </a:xfrm>
          <a:prstGeom prst="rect">
            <a:avLst/>
          </a:prstGeom>
        </p:spPr>
        <p:txBody>
          <a:bodyPr wrap="none">
            <a:spAutoFit/>
          </a:bodyPr>
          <a:lstStyle/>
          <a:p>
            <a:r>
              <a:rPr lang="ja-JP" altLang="en-US" sz="3600" b="1" dirty="0">
                <a:solidFill>
                  <a:srgbClr val="4B4F56"/>
                </a:solidFill>
                <a:latin typeface="Meiryo" charset="-128"/>
                <a:ea typeface="Meiryo" charset="-128"/>
                <a:cs typeface="Meiryo" charset="-128"/>
              </a:rPr>
              <a:t>次世代</a:t>
            </a:r>
            <a:r>
              <a:rPr lang="en-US" altLang="ja-JP" sz="3600" b="1" dirty="0">
                <a:solidFill>
                  <a:srgbClr val="4B4F56"/>
                </a:solidFill>
                <a:latin typeface="Meiryo" charset="-128"/>
                <a:ea typeface="Meiryo" charset="-128"/>
                <a:cs typeface="Meiryo" charset="-128"/>
              </a:rPr>
              <a:t>IT</a:t>
            </a:r>
            <a:r>
              <a:rPr lang="ja-JP" altLang="en-US" sz="3600" b="1" dirty="0">
                <a:solidFill>
                  <a:srgbClr val="4B4F56"/>
                </a:solidFill>
                <a:latin typeface="Meiryo" charset="-128"/>
                <a:ea typeface="Meiryo" charset="-128"/>
                <a:cs typeface="Meiryo" charset="-128"/>
              </a:rPr>
              <a:t>インフラの基礎知識と現状</a:t>
            </a:r>
            <a:endParaRPr lang="ja-JP" altLang="en-US" sz="3600" b="1" dirty="0">
              <a:solidFill>
                <a:srgbClr val="4B4F56"/>
              </a:solidFill>
              <a:latin typeface="Meiryo" charset="-128"/>
              <a:ea typeface="Meiryo" charset="-128"/>
              <a:cs typeface="Meiryo" charset="-128"/>
            </a:endParaRPr>
          </a:p>
        </p:txBody>
      </p:sp>
      <p:sp>
        <p:nvSpPr>
          <p:cNvPr id="6" name="正方形/長方形 5"/>
          <p:cNvSpPr/>
          <p:nvPr/>
        </p:nvSpPr>
        <p:spPr>
          <a:xfrm>
            <a:off x="3145690" y="3787941"/>
            <a:ext cx="5220778" cy="2123658"/>
          </a:xfrm>
          <a:prstGeom prst="rect">
            <a:avLst/>
          </a:prstGeom>
        </p:spPr>
        <p:txBody>
          <a:bodyPr wrap="square">
            <a:spAutoFit/>
          </a:bodyPr>
          <a:lstStyle/>
          <a:p>
            <a:r>
              <a:rPr lang="ja-JP" altLang="en-US" sz="2000" b="1" dirty="0" smtClean="0">
                <a:solidFill>
                  <a:srgbClr val="4B4F56"/>
                </a:solidFill>
                <a:latin typeface="Meiryo" charset="-128"/>
                <a:ea typeface="Meiryo" charset="-128"/>
                <a:cs typeface="Meiryo" charset="-128"/>
              </a:rPr>
              <a:t>日本マイクロソフト</a:t>
            </a:r>
            <a:endParaRPr lang="en-US" altLang="ja-JP" sz="2000" b="1" dirty="0" smtClean="0">
              <a:solidFill>
                <a:srgbClr val="4B4F56"/>
              </a:solidFill>
              <a:latin typeface="Meiryo" charset="-128"/>
              <a:ea typeface="Meiryo" charset="-128"/>
              <a:cs typeface="Meiryo" charset="-128"/>
            </a:endParaRPr>
          </a:p>
          <a:p>
            <a:r>
              <a:rPr lang="ja-JP" altLang="en-US" sz="1400" b="1" dirty="0" smtClean="0">
                <a:solidFill>
                  <a:srgbClr val="4B4F56"/>
                </a:solidFill>
                <a:latin typeface="Meiryo" charset="-128"/>
                <a:ea typeface="Meiryo" charset="-128"/>
                <a:cs typeface="Meiryo" charset="-128"/>
              </a:rPr>
              <a:t>クラウドソリューションアーキテクト</a:t>
            </a:r>
            <a:endParaRPr lang="en-US" altLang="ja-JP" sz="1400" b="1" dirty="0" smtClean="0">
              <a:solidFill>
                <a:srgbClr val="4B4F56"/>
              </a:solidFill>
              <a:latin typeface="Meiryo" charset="-128"/>
              <a:ea typeface="Meiryo" charset="-128"/>
              <a:cs typeface="Meiryo" charset="-128"/>
            </a:endParaRPr>
          </a:p>
          <a:p>
            <a:endParaRPr lang="en-US" altLang="ja-JP" sz="1400" dirty="0" smtClean="0">
              <a:solidFill>
                <a:srgbClr val="4B4F56"/>
              </a:solidFill>
              <a:latin typeface="Meiryo" charset="-128"/>
              <a:ea typeface="Meiryo" charset="-128"/>
              <a:cs typeface="Meiryo" charset="-128"/>
            </a:endParaRPr>
          </a:p>
          <a:p>
            <a:r>
              <a:rPr lang="ja-JP" altLang="en-US" sz="1400" dirty="0" smtClean="0">
                <a:solidFill>
                  <a:srgbClr val="4B4F56"/>
                </a:solidFill>
                <a:latin typeface="Meiryo" charset="-128"/>
                <a:ea typeface="Meiryo" charset="-128"/>
                <a:cs typeface="Meiryo" charset="-128"/>
              </a:rPr>
              <a:t>クラウド</a:t>
            </a:r>
            <a:r>
              <a:rPr lang="ja-JP" altLang="en-US" sz="1400" dirty="0">
                <a:solidFill>
                  <a:srgbClr val="4B4F56"/>
                </a:solidFill>
                <a:latin typeface="Meiryo" charset="-128"/>
                <a:ea typeface="Meiryo" charset="-128"/>
                <a:cs typeface="Meiryo" charset="-128"/>
              </a:rPr>
              <a:t>技術によりお客様のビジネス課題解決を支援。現在は主に製造業界を担当。マイクロソフト入社前は日本ヒューレット・パッカードにて</a:t>
            </a:r>
            <a:r>
              <a:rPr lang="en-US" altLang="ja-JP" sz="1400" dirty="0">
                <a:solidFill>
                  <a:srgbClr val="4B4F56"/>
                </a:solidFill>
                <a:latin typeface="Meiryo" charset="-128"/>
                <a:ea typeface="Meiryo" charset="-128"/>
                <a:cs typeface="Meiryo" charset="-128"/>
              </a:rPr>
              <a:t>OpenStack</a:t>
            </a:r>
            <a:r>
              <a:rPr lang="ja-JP" altLang="en-US" sz="1400" dirty="0">
                <a:solidFill>
                  <a:srgbClr val="4B4F56"/>
                </a:solidFill>
                <a:latin typeface="Meiryo" charset="-128"/>
                <a:ea typeface="Meiryo" charset="-128"/>
                <a:cs typeface="Meiryo" charset="-128"/>
              </a:rPr>
              <a:t>をはじめとしたクラウドとオープンソース技術に関わる。「</a:t>
            </a:r>
            <a:r>
              <a:rPr lang="en-US" altLang="ja-JP" sz="1400" dirty="0">
                <a:solidFill>
                  <a:srgbClr val="4B4F56"/>
                </a:solidFill>
                <a:latin typeface="Meiryo" charset="-128"/>
                <a:ea typeface="Meiryo" charset="-128"/>
                <a:cs typeface="Meiryo" charset="-128"/>
              </a:rPr>
              <a:t>Azure</a:t>
            </a:r>
            <a:r>
              <a:rPr lang="ja-JP" altLang="en-US" sz="1400" dirty="0">
                <a:solidFill>
                  <a:srgbClr val="4B4F56"/>
                </a:solidFill>
                <a:latin typeface="Meiryo" charset="-128"/>
                <a:ea typeface="Meiryo" charset="-128"/>
                <a:cs typeface="Meiryo" charset="-128"/>
              </a:rPr>
              <a:t>テクノロジ入門」「</a:t>
            </a:r>
            <a:r>
              <a:rPr lang="en-US" altLang="ja-JP" sz="1400" dirty="0">
                <a:solidFill>
                  <a:srgbClr val="4B4F56"/>
                </a:solidFill>
                <a:latin typeface="Meiryo" charset="-128"/>
                <a:ea typeface="Meiryo" charset="-128"/>
                <a:cs typeface="Meiryo" charset="-128"/>
              </a:rPr>
              <a:t>Windows</a:t>
            </a:r>
            <a:r>
              <a:rPr lang="ja-JP" altLang="en-US" sz="1400" dirty="0">
                <a:solidFill>
                  <a:srgbClr val="4B4F56"/>
                </a:solidFill>
                <a:latin typeface="Meiryo" charset="-128"/>
                <a:ea typeface="Meiryo" charset="-128"/>
                <a:cs typeface="Meiryo" charset="-128"/>
              </a:rPr>
              <a:t>コンテナー技術入門」「</a:t>
            </a:r>
            <a:r>
              <a:rPr lang="en-US" altLang="ja-JP" sz="1400" dirty="0">
                <a:solidFill>
                  <a:srgbClr val="4B4F56"/>
                </a:solidFill>
                <a:latin typeface="Meiryo" charset="-128"/>
                <a:ea typeface="Meiryo" charset="-128"/>
                <a:cs typeface="Meiryo" charset="-128"/>
              </a:rPr>
              <a:t>OpenStack</a:t>
            </a:r>
            <a:r>
              <a:rPr lang="ja-JP" altLang="en-US" sz="1400" dirty="0">
                <a:solidFill>
                  <a:srgbClr val="4B4F56"/>
                </a:solidFill>
                <a:latin typeface="Meiryo" charset="-128"/>
                <a:ea typeface="Meiryo" charset="-128"/>
                <a:cs typeface="Meiryo" charset="-128"/>
              </a:rPr>
              <a:t>クラウドインテグレーション」など著書多数。</a:t>
            </a:r>
            <a:endParaRPr lang="ja-JP" altLang="en-US" sz="1400" dirty="0">
              <a:latin typeface="Meiryo" charset="-128"/>
              <a:ea typeface="Meiryo" charset="-128"/>
              <a:cs typeface="Meiryo" charset="-128"/>
            </a:endParaRPr>
          </a:p>
        </p:txBody>
      </p:sp>
      <p:sp>
        <p:nvSpPr>
          <p:cNvPr id="7" name="正方形/長方形 6"/>
          <p:cNvSpPr/>
          <p:nvPr/>
        </p:nvSpPr>
        <p:spPr>
          <a:xfrm>
            <a:off x="1356315" y="5914050"/>
            <a:ext cx="1210588" cy="646331"/>
          </a:xfrm>
          <a:prstGeom prst="rect">
            <a:avLst/>
          </a:prstGeom>
        </p:spPr>
        <p:txBody>
          <a:bodyPr wrap="none">
            <a:spAutoFit/>
          </a:bodyPr>
          <a:lstStyle/>
          <a:p>
            <a:pPr algn="ctr"/>
            <a:r>
              <a:rPr lang="ja-JP" altLang="en-US" sz="2400" b="1" dirty="0">
                <a:solidFill>
                  <a:srgbClr val="4B4F56"/>
                </a:solidFill>
                <a:latin typeface="Meiryo" charset="-128"/>
                <a:ea typeface="Meiryo" charset="-128"/>
                <a:cs typeface="Meiryo" charset="-128"/>
              </a:rPr>
              <a:t>真壁 </a:t>
            </a:r>
            <a:r>
              <a:rPr lang="ja-JP" altLang="en-US" sz="2400" b="1" dirty="0" smtClean="0">
                <a:solidFill>
                  <a:srgbClr val="4B4F56"/>
                </a:solidFill>
                <a:latin typeface="Meiryo" charset="-128"/>
                <a:ea typeface="Meiryo" charset="-128"/>
                <a:cs typeface="Meiryo" charset="-128"/>
              </a:rPr>
              <a:t>徹</a:t>
            </a:r>
            <a:endParaRPr lang="en-US" altLang="ja-JP" sz="2400" b="1" dirty="0" smtClean="0">
              <a:solidFill>
                <a:srgbClr val="4B4F56"/>
              </a:solidFill>
              <a:latin typeface="Meiryo" charset="-128"/>
              <a:ea typeface="Meiryo" charset="-128"/>
              <a:cs typeface="Meiryo" charset="-128"/>
            </a:endParaRPr>
          </a:p>
          <a:p>
            <a:pPr algn="ctr"/>
            <a:r>
              <a:rPr lang="ja-JP" altLang="en-US" sz="1200" dirty="0" smtClean="0">
                <a:solidFill>
                  <a:srgbClr val="4B4F56"/>
                </a:solidFill>
                <a:latin typeface="Meiryo" charset="-128"/>
                <a:ea typeface="Meiryo" charset="-128"/>
                <a:cs typeface="Meiryo" charset="-128"/>
              </a:rPr>
              <a:t>まかべ とおる</a:t>
            </a:r>
            <a:endParaRPr lang="ja-JP" altLang="en-US" dirty="0">
              <a:latin typeface="Meiryo" charset="-128"/>
              <a:ea typeface="Meiryo" charset="-128"/>
              <a:cs typeface="Meiryo" charset="-128"/>
            </a:endParaRPr>
          </a:p>
        </p:txBody>
      </p:sp>
      <p:pic>
        <p:nvPicPr>
          <p:cNvPr id="8" name="図 7"/>
          <p:cNvPicPr>
            <a:picLocks noChangeAspect="1"/>
          </p:cNvPicPr>
          <p:nvPr/>
        </p:nvPicPr>
        <p:blipFill>
          <a:blip r:embed="rId2"/>
          <a:stretch>
            <a:fillRect/>
          </a:stretch>
        </p:blipFill>
        <p:spPr>
          <a:xfrm>
            <a:off x="777529" y="3611566"/>
            <a:ext cx="2368160" cy="2368160"/>
          </a:xfrm>
          <a:prstGeom prst="rect">
            <a:avLst/>
          </a:prstGeom>
          <a:ln>
            <a:noFill/>
          </a:ln>
          <a:effectLst>
            <a:softEdge rad="112500"/>
          </a:effectLst>
        </p:spPr>
      </p:pic>
    </p:spTree>
    <p:extLst>
      <p:ext uri="{BB962C8B-B14F-4D97-AF65-F5344CB8AC3E}">
        <p14:creationId xmlns:p14="http://schemas.microsoft.com/office/powerpoint/2010/main" val="1447211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不確実性のコーン</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5</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基本設計</a:t>
            </a:r>
            <a:endParaRPr kumimoji="1" lang="en-US" altLang="ja-JP" sz="1200" dirty="0" smtClean="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smtClean="0">
                <a:solidFill>
                  <a:schemeClr val="bg1"/>
                </a:solidFill>
                <a:latin typeface="Meiryo" charset="-128"/>
                <a:ea typeface="Meiryo" charset="-128"/>
                <a:cs typeface="Meiryo" charset="-128"/>
              </a:rPr>
              <a:t>詳細設計</a:t>
            </a:r>
            <a:endParaRPr kumimoji="1" lang="en-US" altLang="ja-JP" sz="1200" dirty="0" smtClean="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プログラミング</a:t>
            </a:r>
            <a:endParaRPr kumimoji="1" lang="en-US" altLang="ja-JP" sz="1200" dirty="0" smtClean="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smtClean="0"/>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smtClean="0"/>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smtClean="0"/>
              <a:t>1</a:t>
            </a:r>
            <a:r>
              <a:rPr kumimoji="1" lang="en-US" altLang="ja-JP" smtClean="0"/>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smtClean="0"/>
              <a:t>0.5</a:t>
            </a:r>
            <a:r>
              <a:rPr kumimoji="1" lang="en-US" altLang="ja-JP" smtClean="0"/>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smtClean="0"/>
              <a:t>0.25</a:t>
            </a:r>
            <a:r>
              <a:rPr kumimoji="1" lang="en-US" altLang="ja-JP" smtClean="0"/>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初期の</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承認された</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smtClean="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詳細設計</a:t>
            </a:r>
            <a:endParaRPr kumimoji="1" lang="ja-JP" altLang="en-US" sz="800" dirty="0">
              <a:latin typeface="Meiryo" charset="-128"/>
              <a:ea typeface="Meiryo" charset="-128"/>
              <a:cs typeface="Meiryo" charset="-128"/>
            </a:endParaRP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smtClean="0">
                <a:latin typeface="Meiryo" charset="-128"/>
                <a:ea typeface="Meiryo" charset="-128"/>
                <a:cs typeface="Meiryo" charset="-128"/>
              </a:rPr>
              <a:t>研修された</a:t>
            </a:r>
            <a:endParaRPr kumimoji="1" lang="en-US" altLang="ja-JP" sz="800" dirty="0" smtClean="0">
              <a:latin typeface="Meiryo" charset="-128"/>
              <a:ea typeface="Meiryo" charset="-128"/>
              <a:cs typeface="Meiryo" charset="-128"/>
            </a:endParaRPr>
          </a:p>
          <a:p>
            <a:pPr algn="r"/>
            <a:r>
              <a:rPr kumimoji="1" lang="ja-JP" altLang="en-US" sz="800" dirty="0" smtClean="0">
                <a:latin typeface="Meiryo" charset="-128"/>
                <a:ea typeface="Meiryo" charset="-128"/>
                <a:cs typeface="Meiryo" charset="-128"/>
              </a:rPr>
              <a:t>ソフトウエア</a:t>
            </a:r>
            <a:endParaRPr kumimoji="1" lang="ja-JP" altLang="en-US" sz="800" dirty="0">
              <a:latin typeface="Meiryo" charset="-128"/>
              <a:ea typeface="Meiryo" charset="-128"/>
              <a:cs typeface="Meiryo" charset="-128"/>
            </a:endParaRP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smtClean="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smtClean="0">
                <a:latin typeface="Meiryo" charset="-128"/>
                <a:ea typeface="Meiryo" charset="-128"/>
                <a:cs typeface="Meiryo" charset="-128"/>
              </a:rPr>
              <a:t>見積金額の変動幅</a:t>
            </a:r>
            <a:endParaRPr kumimoji="1" lang="ja-JP" altLang="en-US" sz="1200">
              <a:latin typeface="Meiryo" charset="-128"/>
              <a:ea typeface="Meiryo" charset="-128"/>
              <a:cs typeface="Meiryo" charset="-128"/>
            </a:endParaRP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smtClean="0"/>
              <a:t>プロジェクトフェーズ</a:t>
            </a:r>
            <a:endParaRPr kumimoji="1" lang="ja-JP" altLang="en-US" sz="1200"/>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a:t>
            </a:r>
            <a:r>
              <a:rPr lang="ja-JP" altLang="en-US" sz="800" smtClean="0">
                <a:solidFill>
                  <a:srgbClr val="333333"/>
                </a:solidFill>
                <a:latin typeface="Meiryo" charset="-128"/>
                <a:ea typeface="Meiryo" charset="-128"/>
                <a:cs typeface="Meiryo" charset="-128"/>
              </a:rPr>
              <a:t>マコネル著「</a:t>
            </a:r>
            <a:r>
              <a:rPr lang="ja-JP" altLang="en-US" sz="800">
                <a:solidFill>
                  <a:srgbClr val="333333"/>
                </a:solidFill>
                <a:latin typeface="Meiryo" charset="-128"/>
                <a:ea typeface="Meiryo" charset="-128"/>
                <a:cs typeface="Meiryo" charset="-128"/>
              </a:rPr>
              <a:t>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smtClean="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smtClean="0">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901817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システム開発の理想と現実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smtClean="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smtClean="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smtClean="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smtClean="0">
                <a:solidFill>
                  <a:srgbClr val="FF0000"/>
                </a:solidFill>
                <a:latin typeface="Meiryo" charset="-128"/>
                <a:ea typeface="Meiryo" charset="-128"/>
                <a:cs typeface="Meiryo" charset="-128"/>
              </a:rPr>
              <a:t>実際の</a:t>
            </a:r>
            <a:r>
              <a:rPr kumimoji="1" lang="ja-JP" altLang="en-US" sz="3200" dirty="0" smtClean="0">
                <a:solidFill>
                  <a:srgbClr val="FF0000"/>
                </a:solidFill>
                <a:latin typeface="Meiryo" charset="-128"/>
                <a:ea typeface="Meiryo" charset="-128"/>
                <a:cs typeface="Meiryo" charset="-128"/>
              </a:rPr>
              <a:t>結果</a:t>
            </a:r>
            <a:endParaRPr kumimoji="1" lang="ja-JP" altLang="en-US" sz="32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70015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193800" y="4679950"/>
            <a:ext cx="7188200" cy="1409700"/>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r>
              <a:rPr lang="ja-JP" altLang="en-US" sz="2000" dirty="0">
                <a:solidFill>
                  <a:srgbClr val="FF0000"/>
                </a:solidFill>
              </a:rPr>
              <a:t>全ての</a:t>
            </a:r>
            <a:r>
              <a:rPr lang="ja-JP" altLang="en-US" sz="2000" dirty="0" smtClean="0">
                <a:solidFill>
                  <a:srgbClr val="FF0000"/>
                </a:solidFill>
              </a:rPr>
              <a:t>要件をあらかじめ決めなくてはならない</a:t>
            </a:r>
            <a:endParaRPr lang="en-US" altLang="ja-JP" sz="2000" dirty="0" smtClean="0">
              <a:solidFill>
                <a:srgbClr val="FF0000"/>
              </a:solidFill>
            </a:endParaRPr>
          </a:p>
          <a:p>
            <a:pPr lvl="0"/>
            <a:r>
              <a:rPr lang="ja-JP" altLang="en-US" sz="3600" dirty="0" smtClean="0">
                <a:solidFill>
                  <a:srgbClr val="FF0000"/>
                </a:solidFill>
              </a:rPr>
              <a:t>「ウォーターフォール開発」</a:t>
            </a:r>
            <a:endParaRPr lang="en-US" altLang="ja-JP" sz="3600" dirty="0" smtClean="0">
              <a:solidFill>
                <a:srgbClr val="FF0000"/>
              </a:solidFill>
            </a:endParaRPr>
          </a:p>
          <a:p>
            <a:pPr lvl="0"/>
            <a:r>
              <a:rPr lang="ja-JP" altLang="en-US" sz="2000" dirty="0" smtClean="0">
                <a:solidFill>
                  <a:srgbClr val="FF0000"/>
                </a:solidFill>
              </a:rPr>
              <a:t>では、この</a:t>
            </a:r>
            <a:r>
              <a:rPr lang="ja-JP" altLang="en-US" sz="2000" dirty="0">
                <a:solidFill>
                  <a:srgbClr val="FF0000"/>
                </a:solidFill>
              </a:rPr>
              <a:t>変化への対応が難しくなってきた！</a:t>
            </a:r>
          </a:p>
        </p:txBody>
      </p:sp>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cxnSp>
        <p:nvCxnSpPr>
          <p:cNvPr id="4" name="直線矢印コネクタ 3"/>
          <p:cNvCxnSpPr/>
          <p:nvPr/>
        </p:nvCxnSpPr>
        <p:spPr bwMode="auto">
          <a:xfrm flipV="1">
            <a:off x="838200" y="1143000"/>
            <a:ext cx="0" cy="5105400"/>
          </a:xfrm>
          <a:prstGeom prst="straightConnector1">
            <a:avLst/>
          </a:prstGeom>
          <a:solidFill>
            <a:schemeClr val="bg1"/>
          </a:solidFill>
          <a:ln w="38100" cap="flat" cmpd="sng" algn="ctr">
            <a:solidFill>
              <a:srgbClr val="9C9CD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直線矢印コネクタ 6"/>
          <p:cNvCxnSpPr/>
          <p:nvPr/>
        </p:nvCxnSpPr>
        <p:spPr bwMode="auto">
          <a:xfrm>
            <a:off x="838200" y="6248400"/>
            <a:ext cx="7543800" cy="0"/>
          </a:xfrm>
          <a:prstGeom prst="straightConnector1">
            <a:avLst/>
          </a:prstGeom>
          <a:solidFill>
            <a:schemeClr val="bg1"/>
          </a:solidFill>
          <a:ln w="38100" cap="flat" cmpd="sng" algn="ctr">
            <a:solidFill>
              <a:srgbClr val="9C9CD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テキスト ボックス 10"/>
          <p:cNvSpPr txBox="1"/>
          <p:nvPr/>
        </p:nvSpPr>
        <p:spPr>
          <a:xfrm>
            <a:off x="7274004" y="6254750"/>
            <a:ext cx="1107996" cy="369332"/>
          </a:xfrm>
          <a:prstGeom prst="rect">
            <a:avLst/>
          </a:prstGeom>
          <a:noFill/>
        </p:spPr>
        <p:txBody>
          <a:bodyPr wrap="none" rtlCol="0">
            <a:spAutoFit/>
          </a:bodyPr>
          <a:lstStyle/>
          <a:p>
            <a:r>
              <a:rPr kumimoji="1" lang="ja-JP" altLang="en-US" sz="1800" dirty="0" smtClean="0">
                <a:solidFill>
                  <a:srgbClr val="0000FF"/>
                </a:solidFill>
                <a:effectLst/>
              </a:rPr>
              <a:t>経過時間</a:t>
            </a:r>
            <a:endParaRPr kumimoji="1" lang="ja-JP" altLang="en-US" sz="1800" dirty="0">
              <a:solidFill>
                <a:srgbClr val="0000FF"/>
              </a:solidFill>
              <a:effectLst/>
            </a:endParaRPr>
          </a:p>
        </p:txBody>
      </p:sp>
      <p:sp>
        <p:nvSpPr>
          <p:cNvPr id="13" name="テキスト ボックス 12"/>
          <p:cNvSpPr txBox="1"/>
          <p:nvPr/>
        </p:nvSpPr>
        <p:spPr>
          <a:xfrm>
            <a:off x="381000" y="1143000"/>
            <a:ext cx="461665" cy="1477328"/>
          </a:xfrm>
          <a:prstGeom prst="rect">
            <a:avLst/>
          </a:prstGeom>
          <a:noFill/>
        </p:spPr>
        <p:txBody>
          <a:bodyPr vert="eaVert" wrap="none" rtlCol="0">
            <a:spAutoFit/>
          </a:bodyPr>
          <a:lstStyle/>
          <a:p>
            <a:r>
              <a:rPr kumimoji="1" lang="ja-JP" altLang="en-US" sz="1800" dirty="0" smtClean="0">
                <a:solidFill>
                  <a:srgbClr val="0000FF"/>
                </a:solidFill>
                <a:effectLst/>
              </a:rPr>
              <a:t>要求の信憑性</a:t>
            </a:r>
            <a:endParaRPr kumimoji="1" lang="ja-JP" altLang="en-US" sz="1800" dirty="0">
              <a:solidFill>
                <a:srgbClr val="0000FF"/>
              </a:solidFill>
              <a:effectLst/>
            </a:endParaRPr>
          </a:p>
        </p:txBody>
      </p:sp>
      <p:grpSp>
        <p:nvGrpSpPr>
          <p:cNvPr id="3" name="図形グループ 2"/>
          <p:cNvGrpSpPr/>
          <p:nvPr/>
        </p:nvGrpSpPr>
        <p:grpSpPr>
          <a:xfrm>
            <a:off x="990600" y="1143000"/>
            <a:ext cx="7391400" cy="4051300"/>
            <a:chOff x="990600" y="1143000"/>
            <a:chExt cx="7391400" cy="4051300"/>
          </a:xfrm>
        </p:grpSpPr>
        <p:sp>
          <p:nvSpPr>
            <p:cNvPr id="26" name="角丸四角形 25"/>
            <p:cNvSpPr/>
            <p:nvPr/>
          </p:nvSpPr>
          <p:spPr>
            <a:xfrm>
              <a:off x="1193800" y="1143000"/>
              <a:ext cx="7188200" cy="1409700"/>
            </a:xfrm>
            <a:prstGeom prst="roundRect">
              <a:avLst>
                <a:gd name="adj" fmla="val 0"/>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r"/>
              <a:r>
                <a:rPr lang="ja-JP" altLang="en-US" sz="2000" dirty="0" smtClean="0">
                  <a:solidFill>
                    <a:srgbClr val="0000FF"/>
                  </a:solidFill>
                </a:rPr>
                <a:t>変化への即応と高い品質を両立する</a:t>
              </a:r>
              <a:endParaRPr lang="en-US" altLang="ja-JP" sz="2000" dirty="0" smtClean="0">
                <a:solidFill>
                  <a:srgbClr val="0000FF"/>
                </a:solidFill>
              </a:endParaRPr>
            </a:p>
            <a:p>
              <a:pPr lvl="0" algn="r"/>
              <a:r>
                <a:rPr lang="ja-JP" altLang="en-US" sz="3600" dirty="0" smtClean="0">
                  <a:solidFill>
                    <a:srgbClr val="0000FF"/>
                  </a:solidFill>
                </a:rPr>
                <a:t>「アジャイル開発」</a:t>
              </a:r>
              <a:endParaRPr lang="en-US" altLang="ja-JP" sz="3600" dirty="0" smtClean="0">
                <a:solidFill>
                  <a:srgbClr val="0000FF"/>
                </a:solidFill>
              </a:endParaRPr>
            </a:p>
            <a:p>
              <a:pPr lvl="0" algn="r"/>
              <a:r>
                <a:rPr lang="ja-JP" altLang="en-US" sz="2000" dirty="0" smtClean="0">
                  <a:solidFill>
                    <a:srgbClr val="0000FF"/>
                  </a:solidFill>
                </a:rPr>
                <a:t>への期待と関心が高まっている！</a:t>
              </a:r>
              <a:endParaRPr lang="ja-JP" altLang="en-US" sz="2000" dirty="0">
                <a:solidFill>
                  <a:srgbClr val="0000FF"/>
                </a:solidFill>
              </a:endParaRPr>
            </a:p>
          </p:txBody>
        </p:sp>
        <p:cxnSp>
          <p:nvCxnSpPr>
            <p:cNvPr id="14" name="直線矢印コネクタ 13"/>
            <p:cNvCxnSpPr/>
            <p:nvPr/>
          </p:nvCxnSpPr>
          <p:spPr bwMode="auto">
            <a:xfrm>
              <a:off x="990600" y="1524000"/>
              <a:ext cx="7391400" cy="1828800"/>
            </a:xfrm>
            <a:prstGeom prst="straightConnector1">
              <a:avLst/>
            </a:prstGeom>
            <a:solidFill>
              <a:schemeClr val="bg1"/>
            </a:solidFill>
            <a:ln w="76200" cap="flat" cmpd="sng" algn="ctr">
              <a:solidFill>
                <a:srgbClr val="3366FF"/>
              </a:solidFill>
              <a:prstDash val="solid"/>
              <a:round/>
              <a:headEnd type="none" w="med" len="med"/>
              <a:tailEnd type="triangle"/>
            </a:ln>
            <a:effectLst>
              <a:outerShdw dist="35921" dir="2700000" algn="ctr" rotWithShape="0">
                <a:schemeClr val="bg1">
                  <a:lumMod val="50000"/>
                </a:schemeClr>
              </a:outerShdw>
            </a:effectLst>
            <a:extLst/>
          </p:spPr>
        </p:cxnSp>
        <p:sp>
          <p:nvSpPr>
            <p:cNvPr id="25" name="テキスト ボックス 24"/>
            <p:cNvSpPr txBox="1"/>
            <p:nvPr/>
          </p:nvSpPr>
          <p:spPr>
            <a:xfrm>
              <a:off x="5475028" y="3397696"/>
              <a:ext cx="1728759" cy="1200328"/>
            </a:xfrm>
            <a:prstGeom prst="rect">
              <a:avLst/>
            </a:prstGeom>
            <a:noFill/>
          </p:spPr>
          <p:txBody>
            <a:bodyPr wrap="none" rtlCol="0">
              <a:spAutoFit/>
            </a:bodyPr>
            <a:lstStyle/>
            <a:p>
              <a:pPr algn="r"/>
              <a:r>
                <a:rPr lang="ja-JP" altLang="en-US" sz="2400" dirty="0" smtClean="0">
                  <a:solidFill>
                    <a:srgbClr val="FF0000"/>
                  </a:solidFill>
                  <a:effectLst/>
                </a:rPr>
                <a:t>要求変化の</a:t>
              </a:r>
              <a:endParaRPr lang="en-US" altLang="ja-JP" sz="2400" dirty="0" smtClean="0">
                <a:solidFill>
                  <a:srgbClr val="FF0000"/>
                </a:solidFill>
                <a:effectLst/>
              </a:endParaRPr>
            </a:p>
            <a:p>
              <a:pPr algn="r"/>
              <a:r>
                <a:rPr lang="ja-JP" altLang="en-US" sz="2400" dirty="0" smtClean="0">
                  <a:solidFill>
                    <a:srgbClr val="FF0000"/>
                  </a:solidFill>
                  <a:effectLst/>
                </a:rPr>
                <a:t>スピードが</a:t>
              </a:r>
              <a:endParaRPr lang="en-US" altLang="ja-JP" sz="2400" dirty="0" smtClean="0">
                <a:solidFill>
                  <a:srgbClr val="FF0000"/>
                </a:solidFill>
                <a:effectLst/>
              </a:endParaRPr>
            </a:p>
            <a:p>
              <a:pPr algn="r"/>
              <a:r>
                <a:rPr lang="ja-JP" altLang="en-US" sz="2400" dirty="0" smtClean="0">
                  <a:solidFill>
                    <a:srgbClr val="FF0000"/>
                  </a:solidFill>
                  <a:effectLst/>
                </a:rPr>
                <a:t>加速</a:t>
              </a:r>
              <a:endParaRPr kumimoji="1" lang="ja-JP" altLang="en-US" sz="2400" dirty="0">
                <a:solidFill>
                  <a:srgbClr val="FF0000"/>
                </a:solidFill>
                <a:effectLst/>
              </a:endParaRPr>
            </a:p>
          </p:txBody>
        </p:sp>
        <p:sp>
          <p:nvSpPr>
            <p:cNvPr id="10" name="下矢印 9"/>
            <p:cNvSpPr/>
            <p:nvPr/>
          </p:nvSpPr>
          <p:spPr>
            <a:xfrm>
              <a:off x="6940550" y="3352800"/>
              <a:ext cx="1270000" cy="1841500"/>
            </a:xfrm>
            <a:prstGeom prst="downArrow">
              <a:avLst>
                <a:gd name="adj1" fmla="val 50000"/>
                <a:gd name="adj2" fmla="val 465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9" name="直線矢印コネクタ 18"/>
          <p:cNvCxnSpPr/>
          <p:nvPr/>
        </p:nvCxnSpPr>
        <p:spPr bwMode="auto">
          <a:xfrm>
            <a:off x="990600" y="1524000"/>
            <a:ext cx="7391400" cy="4406900"/>
          </a:xfrm>
          <a:prstGeom prst="straightConnector1">
            <a:avLst/>
          </a:prstGeom>
          <a:solidFill>
            <a:schemeClr val="bg1"/>
          </a:solidFill>
          <a:ln w="76200" cap="flat" cmpd="sng" algn="ctr">
            <a:solidFill>
              <a:srgbClr val="FF0000"/>
            </a:solidFill>
            <a:prstDash val="solid"/>
            <a:round/>
            <a:headEnd type="none" w="med" len="med"/>
            <a:tailEnd type="triangle"/>
          </a:ln>
          <a:effectLst>
            <a:outerShdw dist="35921" dir="2700000" algn="ctr" rotWithShape="0">
              <a:schemeClr val="bg1">
                <a:lumMod val="50000"/>
              </a:schemeClr>
            </a:outerShdw>
          </a:effectLst>
          <a:extLst/>
        </p:spPr>
      </p:cxnSp>
    </p:spTree>
    <p:extLst>
      <p:ext uri="{BB962C8B-B14F-4D97-AF65-F5344CB8AC3E}">
        <p14:creationId xmlns:p14="http://schemas.microsoft.com/office/powerpoint/2010/main" val="142816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smtClean="0">
                <a:solidFill>
                  <a:srgbClr val="FF6600"/>
                </a:solidFill>
                <a:latin typeface="メイリオ"/>
                <a:ea typeface="メイリオ"/>
                <a:cs typeface="メイリオ"/>
              </a:rPr>
              <a:t>ほとんど／決して使われていない：</a:t>
            </a:r>
            <a:r>
              <a:rPr lang="en-US" altLang="ja-JP" sz="2000" dirty="0" smtClean="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smtClean="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smtClean="0">
                <a:solidFill>
                  <a:srgbClr val="0000FF"/>
                </a:solidFill>
                <a:latin typeface="メイリオ"/>
                <a:ea typeface="メイリオ"/>
                <a:cs typeface="メイリオ"/>
              </a:rPr>
              <a:t>常に／しばしば使われている：</a:t>
            </a:r>
            <a:r>
              <a:rPr lang="en-US" altLang="ja-JP" sz="2000" dirty="0" smtClean="0">
                <a:solidFill>
                  <a:srgbClr val="0000FF"/>
                </a:solidFill>
                <a:latin typeface="メイリオ"/>
                <a:ea typeface="メイリオ"/>
                <a:cs typeface="メイリオ"/>
              </a:rPr>
              <a:t> </a:t>
            </a:r>
            <a:r>
              <a:rPr lang="en-US" altLang="ja-JP" sz="2800" b="1" dirty="0" smtClean="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400773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要件定義</a:t>
            </a:r>
            <a:endParaRPr kumimoji="1" lang="ja-JP" altLang="en-US" sz="2800" dirty="0">
              <a:solidFill>
                <a:srgbClr val="FFFFFF"/>
              </a:solidFill>
              <a:latin typeface="Meiryo" charset="-128"/>
              <a:ea typeface="Meiryo" charset="-128"/>
              <a:cs typeface="Meiryo" charset="-128"/>
            </a:endParaRP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smtClean="0">
                <a:solidFill>
                  <a:srgbClr val="FFFFFF"/>
                </a:solidFill>
                <a:latin typeface="Meiryo" charset="-128"/>
                <a:ea typeface="Meiryo" charset="-128"/>
                <a:cs typeface="Meiryo" charset="-128"/>
              </a:rPr>
              <a:t>テスト</a:t>
            </a:r>
            <a:endParaRPr kumimoji="1" lang="en-US" altLang="ja-JP" sz="2800" dirty="0" smtClean="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smtClean="0">
                <a:latin typeface="Meiryo" charset="-128"/>
                <a:ea typeface="Meiryo" charset="-128"/>
                <a:cs typeface="Meiryo" charset="-128"/>
              </a:rPr>
              <a:t>膨大なドキュメント</a:t>
            </a:r>
            <a:endParaRPr kumimoji="1" lang="ja-JP" altLang="en-US" sz="1200">
              <a:latin typeface="Meiryo" charset="-128"/>
              <a:ea typeface="Meiryo" charset="-128"/>
              <a:cs typeface="Meiryo" charset="-128"/>
            </a:endParaRP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動くソフトウェア</a:t>
              </a:r>
              <a:endParaRPr kumimoji="1" lang="ja-JP" altLang="en-US" sz="1200" dirty="0">
                <a:latin typeface="Meiryo" charset="-128"/>
                <a:ea typeface="Meiryo" charset="-128"/>
                <a:cs typeface="Meiryo" charset="-128"/>
              </a:endParaRPr>
            </a:p>
          </p:txBody>
        </p:sp>
        <p:pic>
          <p:nvPicPr>
            <p:cNvPr id="34" name="図 33"/>
            <p:cNvPicPr>
              <a:picLocks noChangeAspect="1"/>
            </p:cNvPicPr>
            <p:nvPr/>
          </p:nvPicPr>
          <p:blipFill>
            <a:blip r:embed="rId2">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保守</a:t>
            </a:r>
            <a:endParaRPr kumimoji="1" lang="ja-JP" altLang="en-US" sz="2800" dirty="0">
              <a:solidFill>
                <a:srgbClr val="FFFFFF"/>
              </a:solidFill>
              <a:latin typeface="Meiryo" charset="-128"/>
              <a:ea typeface="Meiryo" charset="-128"/>
              <a:cs typeface="Meiryo" charset="-128"/>
            </a:endParaRP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納期遅延</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ユーザーは</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05566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7351</TotalTime>
  <Words>6614</Words>
  <Application>Microsoft Macintosh PowerPoint</Application>
  <PresentationFormat>画面に合わせる (4:3)</PresentationFormat>
  <Paragraphs>1244</Paragraphs>
  <Slides>46</Slides>
  <Notes>17</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46</vt:i4>
      </vt:variant>
    </vt:vector>
  </HeadingPairs>
  <TitlesOfParts>
    <vt:vector size="63" baseType="lpstr">
      <vt:lpstr>American Typewriter</vt:lpstr>
      <vt:lpstr>Avenir Black</vt:lpstr>
      <vt:lpstr>Calibri</vt:lpstr>
      <vt:lpstr>Helvetica Neue</vt:lpstr>
      <vt:lpstr>HGMaruGothicMPRO</vt:lpstr>
      <vt:lpstr>HGPSoeiKakugothicUB</vt:lpstr>
      <vt:lpstr>HGP創英角ｺﾞｼｯｸUB</vt:lpstr>
      <vt:lpstr>HG丸ｺﾞｼｯｸM-PRO</vt:lpstr>
      <vt:lpstr>Hiragino Kaku Gothic StdN W8</vt:lpstr>
      <vt:lpstr>Meiryo</vt:lpstr>
      <vt:lpstr>MS PGothic</vt:lpstr>
      <vt:lpstr>ＭＳ Ｐゴシック</vt:lpstr>
      <vt:lpstr>Times New Roman</vt:lpstr>
      <vt:lpstr>Wingdings</vt:lpstr>
      <vt:lpstr>メイリオ</vt:lpstr>
      <vt:lpstr>Arial</vt:lpstr>
      <vt:lpstr>NC標準テンプレート</vt:lpstr>
      <vt:lpstr>DevOpsとこれからのシステム開発</vt:lpstr>
      <vt:lpstr>PowerPoint プレゼンテーション</vt:lpstr>
      <vt:lpstr>これからのシステム開発ビジネス</vt:lpstr>
      <vt:lpstr>これからの「ITビジネスの方程式」</vt:lpstr>
      <vt:lpstr>不確実性のコーン</vt:lpstr>
      <vt:lpstr>システム開発の理想と現実</vt:lpstr>
      <vt:lpstr>早期の仕様確定がムダを減らすというのは迷信</vt:lpstr>
      <vt:lpstr>早期の仕様確定がムダを減らすというのは迷信</vt:lpstr>
      <vt:lpstr>ウォーターフォール開発とアジャイル開発（１）</vt:lpstr>
      <vt:lpstr>ウォーターフォール開発とアジャイル開発（２）</vt:lpstr>
      <vt:lpstr>ウォーターフォール開発とアジャイル開発（５）</vt:lpstr>
      <vt:lpstr>ウォーターフォール開発とアジャイル開発（３）</vt:lpstr>
      <vt:lpstr>ウォーターフォール開発とアジャイル開発（６）</vt:lpstr>
      <vt:lpstr>自律型の組織で変化への柔軟性を担保する</vt:lpstr>
      <vt:lpstr>DevOpsとは何か？</vt:lpstr>
      <vt:lpstr>DevOpsとは何か？</vt:lpstr>
      <vt:lpstr>DevOpsとは何か？</vt:lpstr>
      <vt:lpstr>DevOpsとは何か？</vt:lpstr>
      <vt:lpstr>コンテナ型仮想化</vt:lpstr>
      <vt:lpstr>仮想マシンとコンテナの稼働効率</vt:lpstr>
      <vt:lpstr>DevOpsとコンテナ管理ソフトウエア</vt:lpstr>
      <vt:lpstr>DevOpsとコンテナ管理ソフトウエア</vt:lpstr>
      <vt:lpstr>DevOpsとコンテナ管理ソフトウエア</vt:lpstr>
      <vt:lpstr>管理運用の範囲</vt:lpstr>
      <vt:lpstr>FaaS（Function as a Service） </vt:lpstr>
      <vt:lpstr>サーバーレスの仕組み</vt:lpstr>
      <vt:lpstr>イベント・ドリブンとコレオグラフィ</vt:lpstr>
      <vt:lpstr>マイクロサービス（Micro Service）</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PowerPoint プレゼンテーション</vt:lpstr>
      <vt:lpstr>APIエコノミー（1）</vt:lpstr>
      <vt:lpstr>APIエコノミー（2）</vt:lpstr>
      <vt:lpstr>API Gatewayサービス</vt:lpstr>
      <vt:lpstr>PowerPoint プレゼンテーション</vt:lpstr>
      <vt:lpstr>超高速開発ツール</vt:lpstr>
      <vt:lpstr>PowerPoint プレゼンテーション</vt:lpstr>
      <vt:lpstr>お客様と自分たちのビジネス価値を再定義する</vt:lpstr>
      <vt:lpstr>お客様が開発と運用に求めていること</vt:lpstr>
      <vt:lpstr>ビジネスと人の役割</vt:lpstr>
      <vt:lpstr>運用技術者からSREへ</vt:lpstr>
      <vt:lpstr>ITソリューション塾・第24期・特別補講／4月26日（水）</vt:lpstr>
    </vt:vector>
  </TitlesOfParts>
  <Company>NetCommerce</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326</cp:revision>
  <dcterms:created xsi:type="dcterms:W3CDTF">2014-04-30T01:58:06Z</dcterms:created>
  <dcterms:modified xsi:type="dcterms:W3CDTF">2017-03-22T09:23:50Z</dcterms:modified>
</cp:coreProperties>
</file>